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78" r:id="rId2"/>
    <p:sldId id="257" r:id="rId3"/>
    <p:sldId id="259" r:id="rId4"/>
    <p:sldId id="285" r:id="rId5"/>
    <p:sldId id="294" r:id="rId6"/>
    <p:sldId id="290" r:id="rId7"/>
    <p:sldId id="291" r:id="rId8"/>
    <p:sldId id="292" r:id="rId9"/>
    <p:sldId id="295" r:id="rId10"/>
    <p:sldId id="293" r:id="rId11"/>
    <p:sldId id="286" r:id="rId12"/>
    <p:sldId id="265" r:id="rId13"/>
    <p:sldId id="287" r:id="rId14"/>
    <p:sldId id="282" r:id="rId15"/>
    <p:sldId id="269" r:id="rId16"/>
    <p:sldId id="288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96" r:id="rId25"/>
    <p:sldId id="267" r:id="rId26"/>
    <p:sldId id="283" r:id="rId2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E30"/>
    <a:srgbClr val="0089A0"/>
    <a:srgbClr val="61C4D4"/>
    <a:srgbClr val="E15E31"/>
    <a:srgbClr val="0033A0"/>
    <a:srgbClr val="376092"/>
    <a:srgbClr val="D7E5BE"/>
    <a:srgbClr val="E15E32"/>
    <a:srgbClr val="1B446A"/>
    <a:srgbClr val="CDF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A9F01-D89C-4F23-AA68-9D53F9EEF991}" v="23" dt="2026-05-06T14:31:32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 autoAdjust="0"/>
    <p:restoredTop sz="80058" autoAdjust="0"/>
  </p:normalViewPr>
  <p:slideViewPr>
    <p:cSldViewPr snapToGrid="0" snapToObjects="1">
      <p:cViewPr varScale="1">
        <p:scale>
          <a:sx n="90" d="100"/>
          <a:sy n="90" d="100"/>
        </p:scale>
        <p:origin x="1544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thya Pulli" userId="Ljf4O3BMi/N8iXsXb0FzGd2ATIZrfabpWc69OBSFsLY=" providerId="None" clId="Web-{E1352966-2AE8-4BF9-AFC6-78AFCB1854E2}"/>
    <pc:docChg chg="addSld modSld">
      <pc:chgData name="Adithya Pulli" userId="Ljf4O3BMi/N8iXsXb0FzGd2ATIZrfabpWc69OBSFsLY=" providerId="None" clId="Web-{E1352966-2AE8-4BF9-AFC6-78AFCB1854E2}" dt="2026-04-30T09:37:35.445" v="146"/>
      <pc:docMkLst>
        <pc:docMk/>
      </pc:docMkLst>
      <pc:sldChg chg="modSp">
        <pc:chgData name="Adithya Pulli" userId="Ljf4O3BMi/N8iXsXb0FzGd2ATIZrfabpWc69OBSFsLY=" providerId="None" clId="Web-{E1352966-2AE8-4BF9-AFC6-78AFCB1854E2}" dt="2026-04-30T09:16:44.899" v="25"/>
        <pc:sldMkLst>
          <pc:docMk/>
          <pc:sldMk cId="0" sldId="259"/>
        </pc:sldMkLst>
        <pc:graphicFrameChg chg="mod modGraphic">
          <ac:chgData name="Adithya Pulli" userId="Ljf4O3BMi/N8iXsXb0FzGd2ATIZrfabpWc69OBSFsLY=" providerId="None" clId="Web-{E1352966-2AE8-4BF9-AFC6-78AFCB1854E2}" dt="2026-04-30T09:16:44.899" v="25"/>
          <ac:graphicFrameMkLst>
            <pc:docMk/>
            <pc:sldMk cId="0" sldId="259"/>
            <ac:graphicFrameMk id="38" creationId="{7949FB28-2BDD-89A5-9207-8E17547C4655}"/>
          </ac:graphicFrameMkLst>
        </pc:graphicFrameChg>
      </pc:sldChg>
      <pc:sldChg chg="modNotes">
        <pc:chgData name="Adithya Pulli" userId="Ljf4O3BMi/N8iXsXb0FzGd2ATIZrfabpWc69OBSFsLY=" providerId="None" clId="Web-{E1352966-2AE8-4BF9-AFC6-78AFCB1854E2}" dt="2026-04-30T09:24:51.101" v="55"/>
        <pc:sldMkLst>
          <pc:docMk/>
          <pc:sldMk cId="1310462278" sldId="267"/>
        </pc:sldMkLst>
      </pc:sldChg>
      <pc:sldChg chg="modNotes">
        <pc:chgData name="Adithya Pulli" userId="Ljf4O3BMi/N8iXsXb0FzGd2ATIZrfabpWc69OBSFsLY=" providerId="None" clId="Web-{E1352966-2AE8-4BF9-AFC6-78AFCB1854E2}" dt="2026-04-30T09:32:10.479" v="116"/>
        <pc:sldMkLst>
          <pc:docMk/>
          <pc:sldMk cId="0" sldId="269"/>
        </pc:sldMkLst>
      </pc:sldChg>
      <pc:sldChg chg="modSp modNotes">
        <pc:chgData name="Adithya Pulli" userId="Ljf4O3BMi/N8iXsXb0FzGd2ATIZrfabpWc69OBSFsLY=" providerId="None" clId="Web-{E1352966-2AE8-4BF9-AFC6-78AFCB1854E2}" dt="2026-04-30T09:33:56.672" v="142"/>
        <pc:sldMkLst>
          <pc:docMk/>
          <pc:sldMk cId="0" sldId="270"/>
        </pc:sldMkLst>
        <pc:spChg chg="mod">
          <ac:chgData name="Adithya Pulli" userId="Ljf4O3BMi/N8iXsXb0FzGd2ATIZrfabpWc69OBSFsLY=" providerId="None" clId="Web-{E1352966-2AE8-4BF9-AFC6-78AFCB1854E2}" dt="2026-04-30T09:29:42.656" v="104" actId="20577"/>
          <ac:spMkLst>
            <pc:docMk/>
            <pc:sldMk cId="0" sldId="270"/>
            <ac:spMk id="13" creationId="{46F28E50-6447-F484-BC4A-E16EF400A5AB}"/>
          </ac:spMkLst>
        </pc:spChg>
      </pc:sldChg>
      <pc:sldChg chg="modNotes">
        <pc:chgData name="Adithya Pulli" userId="Ljf4O3BMi/N8iXsXb0FzGd2ATIZrfabpWc69OBSFsLY=" providerId="None" clId="Web-{E1352966-2AE8-4BF9-AFC6-78AFCB1854E2}" dt="2026-04-30T09:37:35.445" v="146"/>
        <pc:sldMkLst>
          <pc:docMk/>
          <pc:sldMk cId="0" sldId="273"/>
        </pc:sldMkLst>
      </pc:sldChg>
      <pc:sldChg chg="modSp modNotes">
        <pc:chgData name="Adithya Pulli" userId="Ljf4O3BMi/N8iXsXb0FzGd2ATIZrfabpWc69OBSFsLY=" providerId="None" clId="Web-{E1352966-2AE8-4BF9-AFC6-78AFCB1854E2}" dt="2026-04-30T09:26:25.398" v="73"/>
        <pc:sldMkLst>
          <pc:docMk/>
          <pc:sldMk cId="4059526672" sldId="282"/>
        </pc:sldMkLst>
        <pc:spChg chg="mod">
          <ac:chgData name="Adithya Pulli" userId="Ljf4O3BMi/N8iXsXb0FzGd2ATIZrfabpWc69OBSFsLY=" providerId="None" clId="Web-{E1352966-2AE8-4BF9-AFC6-78AFCB1854E2}" dt="2026-04-30T09:25:39.811" v="66" actId="20577"/>
          <ac:spMkLst>
            <pc:docMk/>
            <pc:sldMk cId="4059526672" sldId="282"/>
            <ac:spMk id="12" creationId="{B33A5FF2-929B-C290-8C38-D981CDFADE9D}"/>
          </ac:spMkLst>
        </pc:spChg>
      </pc:sldChg>
    </pc:docChg>
  </pc:docChgLst>
  <pc:docChgLst>
    <pc:chgData name="Adithya Pulli" userId="Ljf4O3BMi/N8iXsXb0FzGd2ATIZrfabpWc69OBSFsLY=" providerId="None" clId="Web-{CECA9F01-D89C-4F23-AA68-9D53F9EEF991}"/>
    <pc:docChg chg="modSld">
      <pc:chgData name="Adithya Pulli" userId="Ljf4O3BMi/N8iXsXb0FzGd2ATIZrfabpWc69OBSFsLY=" providerId="None" clId="Web-{CECA9F01-D89C-4F23-AA68-9D53F9EEF991}" dt="2026-05-06T14:31:30.088" v="157"/>
      <pc:docMkLst>
        <pc:docMk/>
      </pc:docMkLst>
      <pc:sldChg chg="modSp modNotes">
        <pc:chgData name="Adithya Pulli" userId="Ljf4O3BMi/N8iXsXb0FzGd2ATIZrfabpWc69OBSFsLY=" providerId="None" clId="Web-{CECA9F01-D89C-4F23-AA68-9D53F9EEF991}" dt="2026-05-06T14:22:45.170" v="108"/>
        <pc:sldMkLst>
          <pc:docMk/>
          <pc:sldMk cId="0" sldId="257"/>
        </pc:sldMkLst>
        <pc:spChg chg="mod">
          <ac:chgData name="Adithya Pulli" userId="Ljf4O3BMi/N8iXsXb0FzGd2ATIZrfabpWc69OBSFsLY=" providerId="None" clId="Web-{CECA9F01-D89C-4F23-AA68-9D53F9EEF991}" dt="2026-05-06T14:20:28.318" v="76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Notes">
        <pc:chgData name="Adithya Pulli" userId="Ljf4O3BMi/N8iXsXb0FzGd2ATIZrfabpWc69OBSFsLY=" providerId="None" clId="Web-{CECA9F01-D89C-4F23-AA68-9D53F9EEF991}" dt="2026-05-06T14:27:22.933" v="144"/>
        <pc:sldMkLst>
          <pc:docMk/>
          <pc:sldMk cId="0" sldId="269"/>
        </pc:sldMkLst>
      </pc:sldChg>
      <pc:sldChg chg="modNotes">
        <pc:chgData name="Adithya Pulli" userId="Ljf4O3BMi/N8iXsXb0FzGd2ATIZrfabpWc69OBSFsLY=" providerId="None" clId="Web-{CECA9F01-D89C-4F23-AA68-9D53F9EEF991}" dt="2026-05-06T14:30:14.559" v="149"/>
        <pc:sldMkLst>
          <pc:docMk/>
          <pc:sldMk cId="0" sldId="273"/>
        </pc:sldMkLst>
      </pc:sldChg>
      <pc:sldChg chg="modSp modNotes">
        <pc:chgData name="Adithya Pulli" userId="Ljf4O3BMi/N8iXsXb0FzGd2ATIZrfabpWc69OBSFsLY=" providerId="None" clId="Web-{CECA9F01-D89C-4F23-AA68-9D53F9EEF991}" dt="2026-05-06T14:31:30.088" v="157"/>
        <pc:sldMkLst>
          <pc:docMk/>
          <pc:sldMk cId="0" sldId="276"/>
        </pc:sldMkLst>
        <pc:spChg chg="mod">
          <ac:chgData name="Adithya Pulli" userId="Ljf4O3BMi/N8iXsXb0FzGd2ATIZrfabpWc69OBSFsLY=" providerId="None" clId="Web-{CECA9F01-D89C-4F23-AA68-9D53F9EEF991}" dt="2026-05-06T14:31:12.305" v="152" actId="20577"/>
          <ac:spMkLst>
            <pc:docMk/>
            <pc:sldMk cId="0" sldId="276"/>
            <ac:spMk id="17" creationId="{00000000-0000-0000-0000-000000000000}"/>
          </ac:spMkLst>
        </pc:spChg>
      </pc:sldChg>
      <pc:sldChg chg="modNotes">
        <pc:chgData name="Adithya Pulli" userId="Ljf4O3BMi/N8iXsXb0FzGd2ATIZrfabpWc69OBSFsLY=" providerId="None" clId="Web-{CECA9F01-D89C-4F23-AA68-9D53F9EEF991}" dt="2026-05-06T14:25:02.955" v="132"/>
        <pc:sldMkLst>
          <pc:docMk/>
          <pc:sldMk cId="4059526672" sldId="282"/>
        </pc:sldMkLst>
      </pc:sldChg>
      <pc:sldChg chg="modNotes">
        <pc:chgData name="Adithya Pulli" userId="Ljf4O3BMi/N8iXsXb0FzGd2ATIZrfabpWc69OBSFsLY=" providerId="None" clId="Web-{CECA9F01-D89C-4F23-AA68-9D53F9EEF991}" dt="2026-05-06T14:19:54.221" v="72"/>
        <pc:sldMkLst>
          <pc:docMk/>
          <pc:sldMk cId="1537288861" sldId="29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ulli\cernbox\Documents\chips\fee_2026\material\graphics\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ulli\cernbox\Documents\chips\fee_2026\material\graphics\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Full mask-set NRE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'NRE costs'!$B$1</c:f>
              <c:strCache>
                <c:ptCount val="1"/>
                <c:pt idx="0">
                  <c:v>28nm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'NRE costs'!$A$2:$A$15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'NRE costs'!$B$2:$B$15</c:f>
              <c:numCache>
                <c:formatCode>General</c:formatCode>
                <c:ptCount val="14"/>
                <c:pt idx="12">
                  <c:v>1420</c:v>
                </c:pt>
                <c:pt idx="13">
                  <c:v>1430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C-4745-8FB1-58A24FC1C8C2}"/>
            </c:ext>
          </c:extLst>
        </c:ser>
        <c:ser>
          <c:idx val="1"/>
          <c:order val="1"/>
          <c:tx>
            <c:strRef>
              <c:f>'NRE costs'!$C$1</c:f>
              <c:strCache>
                <c:ptCount val="1"/>
                <c:pt idx="0">
                  <c:v>65nm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'NRE costs'!$A$2:$A$15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'NRE costs'!$C$2:$C$15</c:f>
              <c:numCache>
                <c:formatCode>General</c:formatCode>
                <c:ptCount val="14"/>
                <c:pt idx="0">
                  <c:v>845</c:v>
                </c:pt>
                <c:pt idx="1">
                  <c:v>811</c:v>
                </c:pt>
                <c:pt idx="2">
                  <c:v>786</c:v>
                </c:pt>
                <c:pt idx="3">
                  <c:v>763</c:v>
                </c:pt>
                <c:pt idx="4">
                  <c:v>748</c:v>
                </c:pt>
                <c:pt idx="5">
                  <c:v>683.2</c:v>
                </c:pt>
                <c:pt idx="6">
                  <c:v>670.40000000000009</c:v>
                </c:pt>
                <c:pt idx="7">
                  <c:v>580.80000000000007</c:v>
                </c:pt>
                <c:pt idx="8">
                  <c:v>568</c:v>
                </c:pt>
                <c:pt idx="9">
                  <c:v>592</c:v>
                </c:pt>
                <c:pt idx="10">
                  <c:v>625.6</c:v>
                </c:pt>
                <c:pt idx="11">
                  <c:v>650</c:v>
                </c:pt>
                <c:pt idx="12">
                  <c:v>680</c:v>
                </c:pt>
                <c:pt idx="13">
                  <c:v>670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2C-4745-8FB1-58A24FC1C8C2}"/>
            </c:ext>
          </c:extLst>
        </c:ser>
        <c:ser>
          <c:idx val="2"/>
          <c:order val="2"/>
          <c:tx>
            <c:strRef>
              <c:f>'NRE costs'!$D$1</c:f>
              <c:strCache>
                <c:ptCount val="1"/>
                <c:pt idx="0">
                  <c:v>130nm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'NRE costs'!$A$2:$A$15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'NRE costs'!$D$2:$D$15</c:f>
              <c:numCache>
                <c:formatCode>General</c:formatCode>
                <c:ptCount val="14"/>
                <c:pt idx="0">
                  <c:v>322.62000000000006</c:v>
                </c:pt>
                <c:pt idx="1">
                  <c:v>318.06000000000006</c:v>
                </c:pt>
                <c:pt idx="2">
                  <c:v>312.36</c:v>
                </c:pt>
                <c:pt idx="3">
                  <c:v>305.52000000000004</c:v>
                </c:pt>
                <c:pt idx="4">
                  <c:v>301</c:v>
                </c:pt>
                <c:pt idx="5">
                  <c:v>292</c:v>
                </c:pt>
                <c:pt idx="6">
                  <c:v>286</c:v>
                </c:pt>
                <c:pt idx="7">
                  <c:v>292</c:v>
                </c:pt>
                <c:pt idx="8">
                  <c:v>225</c:v>
                </c:pt>
                <c:pt idx="9">
                  <c:v>215</c:v>
                </c:pt>
                <c:pt idx="10">
                  <c:v>260</c:v>
                </c:pt>
                <c:pt idx="11">
                  <c:v>250</c:v>
                </c:pt>
                <c:pt idx="12">
                  <c:v>266</c:v>
                </c:pt>
                <c:pt idx="13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2C-4745-8FB1-58A24FC1C8C2}"/>
            </c:ext>
          </c:extLst>
        </c:ser>
        <c:ser>
          <c:idx val="3"/>
          <c:order val="3"/>
          <c:tx>
            <c:strRef>
              <c:f>'NRE costs'!$E$1</c:f>
              <c:strCache>
                <c:ptCount val="1"/>
                <c:pt idx="0">
                  <c:v>250nm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'NRE costs'!$A$2:$A$15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'NRE costs'!$E$2:$E$15</c:f>
              <c:numCache>
                <c:formatCode>General</c:formatCode>
                <c:ptCount val="14"/>
                <c:pt idx="0">
                  <c:v>91</c:v>
                </c:pt>
                <c:pt idx="1">
                  <c:v>91</c:v>
                </c:pt>
                <c:pt idx="2">
                  <c:v>91</c:v>
                </c:pt>
                <c:pt idx="3">
                  <c:v>91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2C-4745-8FB1-58A24FC1C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2968288"/>
        <c:axId val="1822968768"/>
      </c:lineChart>
      <c:catAx>
        <c:axId val="182296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968768"/>
        <c:crosses val="autoZero"/>
        <c:auto val="1"/>
        <c:lblAlgn val="ctr"/>
        <c:lblOffset val="100"/>
        <c:noMultiLvlLbl val="0"/>
      </c:catAx>
      <c:valAx>
        <c:axId val="182296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</a:t>
                </a:r>
                <a:r>
                  <a:rPr lang="en-US" baseline="0" dirty="0"/>
                  <a:t> USD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96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rgbClr val="0033A0"/>
                </a:solidFill>
              </a:rPr>
              <a:t>Design (</a:t>
            </a:r>
            <a:r>
              <a:rPr lang="en-GB" b="1" dirty="0" err="1">
                <a:solidFill>
                  <a:srgbClr val="0033A0"/>
                </a:solidFill>
              </a:rPr>
              <a:t>RTL+implementation</a:t>
            </a:r>
            <a:r>
              <a:rPr lang="en-GB" b="1" dirty="0">
                <a:solidFill>
                  <a:srgbClr val="0033A0"/>
                </a:solidFill>
              </a:rPr>
              <a:t>) and Verification FTE normalized per</a:t>
            </a:r>
            <a:r>
              <a:rPr lang="en-GB" b="1" baseline="0" dirty="0">
                <a:solidFill>
                  <a:srgbClr val="0033A0"/>
                </a:solidFill>
              </a:rPr>
              <a:t> project</a:t>
            </a:r>
            <a:endParaRPr lang="en-GB" b="1" dirty="0">
              <a:solidFill>
                <a:srgbClr val="0033A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FTE!$C$1</c:f>
              <c:strCache>
                <c:ptCount val="1"/>
                <c:pt idx="0">
                  <c:v>Design</c:v>
                </c:pt>
              </c:strCache>
            </c:strRef>
          </c:tx>
          <c:spPr>
            <a:solidFill>
              <a:srgbClr val="61C4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FTE!$A$2:$B$10</c:f>
              <c:multiLvlStrCache>
                <c:ptCount val="9"/>
                <c:lvl>
                  <c:pt idx="0">
                    <c:v>Q1 2021</c:v>
                  </c:pt>
                  <c:pt idx="1">
                    <c:v>Q3 2022</c:v>
                  </c:pt>
                  <c:pt idx="2">
                    <c:v>Q4 2022</c:v>
                  </c:pt>
                  <c:pt idx="3">
                    <c:v>Q4 2022</c:v>
                  </c:pt>
                  <c:pt idx="4">
                    <c:v>Q4 2023</c:v>
                  </c:pt>
                  <c:pt idx="5">
                    <c:v>Q3 2023</c:v>
                  </c:pt>
                  <c:pt idx="6">
                    <c:v>Q1 2025</c:v>
                  </c:pt>
                  <c:pt idx="7">
                    <c:v>Q2 2025</c:v>
                  </c:pt>
                  <c:pt idx="8">
                    <c:v>Q3 2026</c:v>
                  </c:pt>
                </c:lvl>
                <c:lvl>
                  <c:pt idx="0">
                    <c:v>lpGBT</c:v>
                  </c:pt>
                  <c:pt idx="1">
                    <c:v>Altiroc</c:v>
                  </c:pt>
                  <c:pt idx="2">
                    <c:v>MOSS</c:v>
                  </c:pt>
                  <c:pt idx="3">
                    <c:v>ECON-D</c:v>
                  </c:pt>
                  <c:pt idx="4">
                    <c:v>ECON-T</c:v>
                  </c:pt>
                  <c:pt idx="5">
                    <c:v>RD53</c:v>
                  </c:pt>
                  <c:pt idx="6">
                    <c:v>FastRICH</c:v>
                  </c:pt>
                  <c:pt idx="7">
                    <c:v>MOSAIX</c:v>
                  </c:pt>
                  <c:pt idx="8">
                    <c:v>PicoPix</c:v>
                  </c:pt>
                </c:lvl>
              </c:multiLvlStrCache>
            </c:multiLvlStrRef>
          </c:cat>
          <c:val>
            <c:numRef>
              <c:f>FTE!$C$2:$C$10</c:f>
              <c:numCache>
                <c:formatCode>General</c:formatCode>
                <c:ptCount val="9"/>
                <c:pt idx="0">
                  <c:v>7.8</c:v>
                </c:pt>
                <c:pt idx="1">
                  <c:v>2.7</c:v>
                </c:pt>
                <c:pt idx="2">
                  <c:v>5</c:v>
                </c:pt>
                <c:pt idx="3">
                  <c:v>7.5</c:v>
                </c:pt>
                <c:pt idx="4">
                  <c:v>11.2</c:v>
                </c:pt>
                <c:pt idx="5">
                  <c:v>31.4</c:v>
                </c:pt>
                <c:pt idx="6">
                  <c:v>3</c:v>
                </c:pt>
                <c:pt idx="7">
                  <c:v>16.7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3-4F72-8BCE-3D7B1587D227}"/>
            </c:ext>
          </c:extLst>
        </c:ser>
        <c:ser>
          <c:idx val="1"/>
          <c:order val="1"/>
          <c:tx>
            <c:strRef>
              <c:f>FTE!$D$1</c:f>
              <c:strCache>
                <c:ptCount val="1"/>
                <c:pt idx="0">
                  <c:v>Verification</c:v>
                </c:pt>
              </c:strCache>
            </c:strRef>
          </c:tx>
          <c:spPr>
            <a:solidFill>
              <a:srgbClr val="E15E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FTE!$A$2:$B$10</c:f>
              <c:multiLvlStrCache>
                <c:ptCount val="9"/>
                <c:lvl>
                  <c:pt idx="0">
                    <c:v>Q1 2021</c:v>
                  </c:pt>
                  <c:pt idx="1">
                    <c:v>Q3 2022</c:v>
                  </c:pt>
                  <c:pt idx="2">
                    <c:v>Q4 2022</c:v>
                  </c:pt>
                  <c:pt idx="3">
                    <c:v>Q4 2022</c:v>
                  </c:pt>
                  <c:pt idx="4">
                    <c:v>Q4 2023</c:v>
                  </c:pt>
                  <c:pt idx="5">
                    <c:v>Q3 2023</c:v>
                  </c:pt>
                  <c:pt idx="6">
                    <c:v>Q1 2025</c:v>
                  </c:pt>
                  <c:pt idx="7">
                    <c:v>Q2 2025</c:v>
                  </c:pt>
                  <c:pt idx="8">
                    <c:v>Q3 2026</c:v>
                  </c:pt>
                </c:lvl>
                <c:lvl>
                  <c:pt idx="0">
                    <c:v>lpGBT</c:v>
                  </c:pt>
                  <c:pt idx="1">
                    <c:v>Altiroc</c:v>
                  </c:pt>
                  <c:pt idx="2">
                    <c:v>MOSS</c:v>
                  </c:pt>
                  <c:pt idx="3">
                    <c:v>ECON-D</c:v>
                  </c:pt>
                  <c:pt idx="4">
                    <c:v>ECON-T</c:v>
                  </c:pt>
                  <c:pt idx="5">
                    <c:v>RD53</c:v>
                  </c:pt>
                  <c:pt idx="6">
                    <c:v>FastRICH</c:v>
                  </c:pt>
                  <c:pt idx="7">
                    <c:v>MOSAIX</c:v>
                  </c:pt>
                  <c:pt idx="8">
                    <c:v>PicoPix</c:v>
                  </c:pt>
                </c:lvl>
              </c:multiLvlStrCache>
            </c:multiLvlStrRef>
          </c:cat>
          <c:val>
            <c:numRef>
              <c:f>FTE!$D$2:$D$10</c:f>
              <c:numCache>
                <c:formatCode>General</c:formatCode>
                <c:ptCount val="9"/>
                <c:pt idx="0">
                  <c:v>2.5</c:v>
                </c:pt>
                <c:pt idx="1">
                  <c:v>1.45</c:v>
                </c:pt>
                <c:pt idx="2">
                  <c:v>1</c:v>
                </c:pt>
                <c:pt idx="3">
                  <c:v>4.0999999999999996</c:v>
                </c:pt>
                <c:pt idx="4">
                  <c:v>5.3</c:v>
                </c:pt>
                <c:pt idx="5">
                  <c:v>16</c:v>
                </c:pt>
                <c:pt idx="6">
                  <c:v>1.5</c:v>
                </c:pt>
                <c:pt idx="7">
                  <c:v>2.5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3-4F72-8BCE-3D7B1587D2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819536"/>
        <c:axId val="66821456"/>
      </c:barChart>
      <c:catAx>
        <c:axId val="668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21456"/>
        <c:crosses val="autoZero"/>
        <c:auto val="1"/>
        <c:lblAlgn val="ctr"/>
        <c:lblOffset val="100"/>
        <c:noMultiLvlLbl val="0"/>
      </c:catAx>
      <c:valAx>
        <c:axId val="6682145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6681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B8D81-E1E5-C245-91B5-832F9DC33FB6}" type="datetimeFigureOut">
              <a:rPr lang="en-US" smtClean="0"/>
              <a:t>5/19/26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2F34B-8C7E-F246-8D52-70459236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4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4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F34B-8C7E-F246-8D52-704592361B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6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2416" y="63600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icsupport.web.cern.ch/ip-blocks/uvc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0033A0"/>
          </a:solidFill>
          <a:ln/>
        </p:spPr>
        <p:txBody>
          <a:bodyPr/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7684" y="-506975"/>
            <a:ext cx="3809008" cy="3809008"/>
          </a:xfrm>
          <a:prstGeom prst="ellipse">
            <a:avLst/>
          </a:prstGeom>
          <a:ln w="254000">
            <a:solidFill>
              <a:srgbClr val="FFFFFF">
                <a:alpha val="6000"/>
              </a:srgbClr>
            </a:solidFill>
            <a:prstDash val="solid"/>
          </a:ln>
        </p:spPr>
        <p:txBody>
          <a:bodyPr/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3750" y="5079570"/>
            <a:ext cx="2539339" cy="2539339"/>
          </a:xfrm>
          <a:prstGeom prst="ellipse">
            <a:avLst/>
          </a:prstGeom>
          <a:ln w="254000">
            <a:solidFill>
              <a:srgbClr val="FFFFFF">
                <a:alpha val="4000"/>
              </a:srgbClr>
            </a:solidFill>
            <a:prstDash val="solid"/>
          </a:ln>
        </p:spPr>
        <p:txBody>
          <a:bodyPr/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15735" y="2159331"/>
            <a:ext cx="10462075" cy="234889"/>
          </a:xfrm>
          <a:prstGeom prst="rect">
            <a:avLst/>
          </a:prstGeom>
          <a:noFill/>
          <a:ln/>
        </p:spPr>
        <p:txBody>
          <a:bodyPr wrap="square" lIns="16929" tIns="16929" rIns="16929" bIns="16929" rtlCol="0" anchor="t">
            <a:normAutofit lnSpcReduction="10000"/>
          </a:bodyPr>
          <a:lstStyle/>
          <a:p>
            <a:r>
              <a:rPr lang="en-US" sz="1400" kern="0" spc="168" dirty="0">
                <a:solidFill>
                  <a:srgbClr val="61C4D3"/>
                </a:solidFill>
                <a:latin typeface="Calibri" panose="020F0502020204030204" pitchFamily="34" charset="0"/>
                <a:ea typeface="-apple-system" pitchFamily="34" charset="-122"/>
                <a:cs typeface="Calibri" panose="020F0502020204030204" pitchFamily="34" charset="0"/>
              </a:rPr>
              <a:t>FEE 2026 · PARIS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15735" y="2622760"/>
            <a:ext cx="8500436" cy="609441"/>
          </a:xfrm>
          <a:prstGeom prst="rect">
            <a:avLst/>
          </a:prstGeom>
          <a:noFill/>
          <a:ln/>
        </p:spPr>
        <p:txBody>
          <a:bodyPr wrap="square" lIns="16929" tIns="16929" rIns="16929" bIns="16929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199" b="1" dirty="0">
                <a:solidFill>
                  <a:srgbClr val="FFFFFF"/>
                </a:solidFill>
                <a:latin typeface="Calibri" panose="020F0502020204030204" pitchFamily="34" charset="0"/>
                <a:ea typeface="-apple-system" pitchFamily="34" charset="-122"/>
                <a:cs typeface="Calibri" panose="020F0502020204030204" pitchFamily="34" charset="0"/>
              </a:rPr>
              <a:t>Verification of Complex ASICs</a:t>
            </a:r>
            <a:endParaRPr lang="en-US" sz="419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15735" y="3613102"/>
            <a:ext cx="10462075" cy="1466468"/>
          </a:xfrm>
          <a:prstGeom prst="rect">
            <a:avLst/>
          </a:prstGeom>
          <a:noFill/>
          <a:ln/>
        </p:spPr>
        <p:txBody>
          <a:bodyPr wrap="square" lIns="16929" tIns="16929" rIns="16929" bIns="16929" rtlCol="0" anchor="t">
            <a:normAutofit/>
          </a:bodyPr>
          <a:lstStyle/>
          <a:p>
            <a:pPr>
              <a:lnSpc>
                <a:spcPct val="18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-apple-system" pitchFamily="34" charset="-122"/>
                <a:cs typeface="Calibri" panose="020F0502020204030204" pitchFamily="34" charset="0"/>
              </a:rPr>
              <a:t>Adithya Pulli</a:t>
            </a:r>
          </a:p>
          <a:p>
            <a:pPr>
              <a:lnSpc>
                <a:spcPct val="180000"/>
              </a:lnSpc>
            </a:pPr>
            <a:r>
              <a:rPr lang="en-US" sz="1600" dirty="0">
                <a:solidFill>
                  <a:srgbClr val="FFFFFF">
                    <a:alpha val="75000"/>
                  </a:srgbClr>
                </a:solidFill>
                <a:latin typeface="Calibri" panose="020F0502020204030204" pitchFamily="34" charset="0"/>
                <a:ea typeface="-apple-system" pitchFamily="34" charset="-122"/>
                <a:cs typeface="Calibri" panose="020F0502020204030204" pitchFamily="34" charset="0"/>
              </a:rPr>
              <a:t>EP-ESE-ME, CERN</a:t>
            </a:r>
          </a:p>
          <a:p>
            <a:pPr>
              <a:lnSpc>
                <a:spcPct val="180000"/>
              </a:lnSpc>
            </a:pPr>
            <a:r>
              <a:rPr lang="en-US" sz="1400" dirty="0">
                <a:solidFill>
                  <a:srgbClr val="61C4D3"/>
                </a:solidFill>
                <a:latin typeface="Calibri" panose="020F0502020204030204" pitchFamily="34" charset="0"/>
                <a:ea typeface="-apple-system" pitchFamily="34" charset="-122"/>
                <a:cs typeface="Calibri" panose="020F0502020204030204" pitchFamily="34" charset="0"/>
              </a:rPr>
              <a:t>Front-End Electronics Workshop · May 2026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>
            <a:alphaModFix amt="70000"/>
            <a:lum bright="70000" contrast="-70000"/>
          </a:blip>
          <a:stretch>
            <a:fillRect/>
          </a:stretch>
        </p:blipFill>
        <p:spPr>
          <a:xfrm>
            <a:off x="10919155" y="5790585"/>
            <a:ext cx="761802" cy="76180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FE856-2389-B893-CA37-5281BCDC0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7ACC57-7BEE-8585-E551-85672E4D8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8E39C-527E-E5B8-2C80-4BAEDDB59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8258F-31B2-063D-D7F1-566CBA56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3AB93-AA54-7ABE-BFE0-0BD558D71C4B}"/>
              </a:ext>
            </a:extLst>
          </p:cNvPr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STRATEGIZE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FB340-3804-E786-B59E-C6550B90239C}"/>
              </a:ext>
            </a:extLst>
          </p:cNvPr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Defining the Verification Strategy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B7512-C085-AD10-838A-58DB91058D5A}"/>
              </a:ext>
            </a:extLst>
          </p:cNvPr>
          <p:cNvSpPr txBox="1"/>
          <p:nvPr/>
        </p:nvSpPr>
        <p:spPr>
          <a:xfrm>
            <a:off x="457200" y="1736439"/>
            <a:ext cx="4499811" cy="4760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Aligns goals, methods, resources, and sign-off criteria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3A0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sz="1500" b="1" dirty="0">
                <a:solidFill>
                  <a:srgbClr val="0033A0"/>
                </a:solidFill>
              </a:rPr>
              <a:t>Identify requirements &amp; goals</a:t>
            </a:r>
            <a:r>
              <a:rPr sz="1500" b="0" dirty="0">
                <a:solidFill>
                  <a:srgbClr val="2F2F2F"/>
                </a:solidFill>
              </a:rPr>
              <a:t> — functional, performance, SEE robustness</a:t>
            </a: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3A0"/>
                </a:solidFill>
              </a:rPr>
              <a:t>Pick methodologies </a:t>
            </a:r>
            <a:r>
              <a:rPr lang="en-US" sz="1500" b="0" dirty="0">
                <a:solidFill>
                  <a:srgbClr val="2F2F2F"/>
                </a:solidFill>
              </a:rPr>
              <a:t>— simulation vs. formal, RTL vs. netlist, mixed-signal, power-aware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rgbClr val="0033A0"/>
                </a:solidFill>
              </a:rPr>
              <a:t>Conceptualise</a:t>
            </a:r>
            <a:r>
              <a:rPr lang="en-US" sz="1500" b="1" dirty="0">
                <a:solidFill>
                  <a:srgbClr val="0033A0"/>
                </a:solidFill>
              </a:rPr>
              <a:t> application </a:t>
            </a:r>
            <a:r>
              <a:rPr lang="en-US" sz="1500" b="0" dirty="0">
                <a:solidFill>
                  <a:srgbClr val="2F2F2F"/>
                </a:solidFill>
              </a:rPr>
              <a:t>— </a:t>
            </a:r>
            <a:r>
              <a:rPr lang="en-US" sz="1500" dirty="0">
                <a:solidFill>
                  <a:srgbClr val="2F2F2F"/>
                </a:solidFill>
              </a:rPr>
              <a:t>languages and libraries (SV, UVM, Python, </a:t>
            </a:r>
            <a:r>
              <a:rPr lang="en-US" sz="1500" dirty="0" err="1">
                <a:solidFill>
                  <a:srgbClr val="2F2F2F"/>
                </a:solidFill>
              </a:rPr>
              <a:t>cocotb</a:t>
            </a:r>
            <a:r>
              <a:rPr lang="en-US" sz="1500" dirty="0">
                <a:solidFill>
                  <a:srgbClr val="2F2F2F"/>
                </a:solidFill>
              </a:rPr>
              <a:t>), testbench hierarchies, content reuse</a:t>
            </a: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3A0"/>
                </a:solidFill>
              </a:rPr>
              <a:t>Identify bottlenecks</a:t>
            </a:r>
            <a:r>
              <a:rPr lang="en-US" sz="1500" b="0" dirty="0">
                <a:solidFill>
                  <a:srgbClr val="2F2F2F"/>
                </a:solidFill>
              </a:rPr>
              <a:t> — compute, licenses, time, people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3A0"/>
                </a:solidFill>
              </a:rPr>
              <a:t>Define sign-off strategy </a:t>
            </a:r>
            <a:r>
              <a:rPr lang="en-US" sz="1500" b="0" dirty="0">
                <a:solidFill>
                  <a:srgbClr val="2F2F2F"/>
                </a:solidFill>
              </a:rPr>
              <a:t>— checklist of tasks and metrics to declare the chip verified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sz="1500" b="0" dirty="0">
              <a:solidFill>
                <a:srgbClr val="2F2F2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1ECAC-F69B-9439-435F-ED57960A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6B120-2093-1F92-1DD8-4F6DBDF4470B}"/>
              </a:ext>
            </a:extLst>
          </p:cNvPr>
          <p:cNvSpPr txBox="1"/>
          <p:nvPr/>
        </p:nvSpPr>
        <p:spPr>
          <a:xfrm>
            <a:off x="5212081" y="1993150"/>
            <a:ext cx="6611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C446A"/>
                </a:solidFill>
              </a:rPr>
              <a:t>MOSAIX SIGN-OFF CHECKLIST — 41 TASKS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9DB063-F9F8-BD26-4BF7-3B0EF6DF3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8499"/>
              </p:ext>
            </p:extLst>
          </p:nvPr>
        </p:nvGraphicFramePr>
        <p:xfrm>
          <a:off x="5277289" y="2377146"/>
          <a:ext cx="6545905" cy="347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407">
                  <a:extLst>
                    <a:ext uri="{9D8B030D-6E8A-4147-A177-3AD203B41FA5}">
                      <a16:colId xmlns:a16="http://schemas.microsoft.com/office/drawing/2014/main" val="1509675565"/>
                    </a:ext>
                  </a:extLst>
                </a:gridCol>
                <a:gridCol w="2101304">
                  <a:extLst>
                    <a:ext uri="{9D8B030D-6E8A-4147-A177-3AD203B41FA5}">
                      <a16:colId xmlns:a16="http://schemas.microsoft.com/office/drawing/2014/main" val="4200731400"/>
                    </a:ext>
                  </a:extLst>
                </a:gridCol>
                <a:gridCol w="2788194">
                  <a:extLst>
                    <a:ext uri="{9D8B030D-6E8A-4147-A177-3AD203B41FA5}">
                      <a16:colId xmlns:a16="http://schemas.microsoft.com/office/drawing/2014/main" val="1285815516"/>
                    </a:ext>
                  </a:extLst>
                </a:gridCol>
              </a:tblGrid>
              <a:tr h="411590">
                <a:tc>
                  <a:txBody>
                    <a:bodyPr/>
                    <a:lstStyle/>
                    <a:p>
                      <a:r>
                        <a:rPr lang="en-US" sz="1200" dirty="0"/>
                        <a:t>Category</a:t>
                      </a:r>
                    </a:p>
                  </a:txBody>
                  <a:tcPr anchor="ctr">
                    <a:solidFill>
                      <a:srgbClr val="1B44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Hierarchies</a:t>
                      </a:r>
                    </a:p>
                  </a:txBody>
                  <a:tcPr anchor="ctr">
                    <a:solidFill>
                      <a:srgbClr val="1B44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Metric</a:t>
                      </a:r>
                    </a:p>
                  </a:txBody>
                  <a:tcPr anchor="ctr">
                    <a:solidFill>
                      <a:srgbClr val="1B4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06758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en-US" sz="1200" dirty="0"/>
                        <a:t>RTL regression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testbench hierarchies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vPlan</a:t>
                      </a:r>
                      <a:r>
                        <a:rPr lang="en-US" sz="1200" dirty="0"/>
                        <a:t> score (coverage + pass-rate)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84572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en-US" sz="1200" dirty="0"/>
                        <a:t>TMR regressions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testbench hierarchies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vPlan</a:t>
                      </a:r>
                      <a:r>
                        <a:rPr lang="en-US" sz="1200" dirty="0"/>
                        <a:t> score (coverage + pass-rate)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92565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en-US" sz="1200" dirty="0"/>
                        <a:t>Netlist regressions</a:t>
                      </a:r>
                    </a:p>
                    <a:p>
                      <a:r>
                        <a:rPr lang="en-US" sz="1200" dirty="0"/>
                        <a:t>(min/</a:t>
                      </a:r>
                      <a:r>
                        <a:rPr lang="en-US" sz="1200" dirty="0" err="1"/>
                        <a:t>typ</a:t>
                      </a:r>
                      <a:r>
                        <a:rPr lang="en-US" sz="1200" dirty="0"/>
                        <a:t>/max)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testbench hierarchies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vPlan</a:t>
                      </a:r>
                      <a:r>
                        <a:rPr lang="en-US" sz="1200" dirty="0"/>
                        <a:t> score (functional coverage + pass-rate)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740117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en-US" sz="1200" dirty="0"/>
                        <a:t>Power-aware regressions (</a:t>
                      </a:r>
                      <a:r>
                        <a:rPr lang="en-US" sz="1200" dirty="0" err="1"/>
                        <a:t>typ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testbench hierarchies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Pass-rate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83803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en-US" sz="1200" dirty="0"/>
                        <a:t>Performance analysis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Sensor Tile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Efficiency plots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89151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en-US" sz="1200" dirty="0"/>
                        <a:t>Quality checks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All testbench hierarchies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Warning counts, SDF annotation percentage, waiver review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25312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en-US" sz="1200" dirty="0"/>
                        <a:t>Formal analysis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Sensor Tile, Left End Cap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Super lint and connectivity checks pass without errors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3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94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09C98-E1E1-FF68-3514-A38FE4AC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12DCAF-6F26-1F2C-3021-AC950053F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8E9E3-F416-18EC-589B-5E5CA93B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83CC5-164D-42BC-7EF1-51E3E28BD027}"/>
              </a:ext>
            </a:extLst>
          </p:cNvPr>
          <p:cNvSpPr txBox="1"/>
          <p:nvPr/>
        </p:nvSpPr>
        <p:spPr>
          <a:xfrm>
            <a:off x="914400" y="10972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61C4D3"/>
                </a:solidFill>
              </a:rPr>
              <a:t>SECTION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17B58-548A-6B08-0E65-76616401B4C4}"/>
              </a:ext>
            </a:extLst>
          </p:cNvPr>
          <p:cNvSpPr txBox="1"/>
          <p:nvPr/>
        </p:nvSpPr>
        <p:spPr>
          <a:xfrm>
            <a:off x="914400" y="164592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200" b="1" dirty="0">
                <a:solidFill>
                  <a:srgbClr val="FFFFFF"/>
                </a:solidFill>
              </a:rPr>
              <a:t>The Verification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54394-41DC-9148-B963-EF1FEAD6D842}"/>
              </a:ext>
            </a:extLst>
          </p:cNvPr>
          <p:cNvSpPr txBox="1"/>
          <p:nvPr/>
        </p:nvSpPr>
        <p:spPr>
          <a:xfrm>
            <a:off x="914400" y="29260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0" dirty="0">
                <a:solidFill>
                  <a:srgbClr val="AABBCC"/>
                </a:solidFill>
              </a:rPr>
              <a:t>Illustrated with </a:t>
            </a:r>
            <a:r>
              <a:rPr sz="2200" b="0" dirty="0" err="1">
                <a:solidFill>
                  <a:srgbClr val="AABBCC"/>
                </a:solidFill>
              </a:rPr>
              <a:t>FastRICH</a:t>
            </a:r>
            <a:r>
              <a:rPr sz="2200" b="0" dirty="0">
                <a:solidFill>
                  <a:srgbClr val="AABBCC"/>
                </a:solidFill>
              </a:rPr>
              <a:t> and MOSAIX ASICs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53B4337-C6FF-F03F-B1AF-C617E830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88227B-916B-D6DA-72ED-EE5AC0565C9D}"/>
              </a:ext>
            </a:extLst>
          </p:cNvPr>
          <p:cNvGrpSpPr/>
          <p:nvPr/>
        </p:nvGrpSpPr>
        <p:grpSpPr>
          <a:xfrm>
            <a:off x="2378879" y="4677156"/>
            <a:ext cx="7431066" cy="594360"/>
            <a:chOff x="1941786" y="4663440"/>
            <a:chExt cx="7431066" cy="5943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351F8D-1602-A8A1-181E-FEEB8D8F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1786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Strategize</a:t>
              </a:r>
              <a:endParaRPr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8C6750-DD40-1391-EED1-805EB3F5B35E}"/>
                </a:ext>
              </a:extLst>
            </p:cNvPr>
            <p:cNvSpPr txBox="1"/>
            <p:nvPr/>
          </p:nvSpPr>
          <p:spPr>
            <a:xfrm>
              <a:off x="3496266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2CA20A-8B1E-BA39-2280-2F9FA94D6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83572" y="4663440"/>
              <a:ext cx="1554480" cy="594360"/>
            </a:xfrm>
            <a:prstGeom prst="rect">
              <a:avLst/>
            </a:prstGeom>
            <a:solidFill>
              <a:srgbClr val="61C4D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  <a:endParaRPr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577105-569F-A29A-D913-ED75FAD751AD}"/>
                </a:ext>
              </a:extLst>
            </p:cNvPr>
            <p:cNvSpPr txBox="1"/>
            <p:nvPr/>
          </p:nvSpPr>
          <p:spPr>
            <a:xfrm>
              <a:off x="5477256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A15625-895E-6311-AE61-79DE5892F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88736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  <a:endParaRPr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934D33-DA53-E85B-F45F-3A17A8C5EF52}"/>
                </a:ext>
              </a:extLst>
            </p:cNvPr>
            <p:cNvSpPr txBox="1"/>
            <p:nvPr/>
          </p:nvSpPr>
          <p:spPr>
            <a:xfrm>
              <a:off x="7406892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7BD572-A517-B9A6-0D73-8A8923EF2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18372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Sign-off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0834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3000" b="1" dirty="0">
                <a:solidFill>
                  <a:srgbClr val="0033A0"/>
                </a:solidFill>
              </a:rPr>
              <a:t>Verification Plan &amp; Project Plan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CEE752-8350-C083-1988-047782C1158A}"/>
              </a:ext>
            </a:extLst>
          </p:cNvPr>
          <p:cNvGrpSpPr/>
          <p:nvPr/>
        </p:nvGrpSpPr>
        <p:grpSpPr>
          <a:xfrm>
            <a:off x="531341" y="2039981"/>
            <a:ext cx="4572000" cy="1420038"/>
            <a:chOff x="457200" y="1652346"/>
            <a:chExt cx="4572000" cy="1420038"/>
          </a:xfrm>
        </p:grpSpPr>
        <p:sp>
          <p:nvSpPr>
            <p:cNvPr id="10" name="Rectangle 9"/>
            <p:cNvSpPr/>
            <p:nvPr/>
          </p:nvSpPr>
          <p:spPr>
            <a:xfrm>
              <a:off x="457200" y="1652346"/>
              <a:ext cx="4572000" cy="36000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" y="1682496"/>
              <a:ext cx="4572000" cy="138988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080" y="1764792"/>
              <a:ext cx="4206240" cy="411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600" b="1">
                  <a:solidFill>
                    <a:srgbClr val="0033A0"/>
                  </a:solidFill>
                </a:rPr>
                <a:t>Verification Plan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" y="2221992"/>
              <a:ext cx="4206240" cy="764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Test cases — what to verify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Coverage — how to measure completeness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Tracked in </a:t>
              </a:r>
              <a:r>
                <a:rPr lang="en-US" sz="1400" dirty="0">
                  <a:solidFill>
                    <a:srgbClr val="2F2F2F"/>
                  </a:solidFill>
                </a:rPr>
                <a:t>Cadence </a:t>
              </a:r>
              <a:r>
                <a:rPr sz="1400" dirty="0" err="1">
                  <a:solidFill>
                    <a:srgbClr val="2F2F2F"/>
                  </a:solidFill>
                </a:rPr>
                <a:t>v</a:t>
              </a:r>
              <a:r>
                <a:rPr lang="en-US" sz="1400" dirty="0" err="1">
                  <a:solidFill>
                    <a:srgbClr val="2F2F2F"/>
                  </a:solidFill>
                </a:rPr>
                <a:t>Manager</a:t>
              </a:r>
              <a:r>
                <a:rPr sz="1400" dirty="0">
                  <a:solidFill>
                    <a:srgbClr val="2F2F2F"/>
                  </a:solidFill>
                </a:rPr>
                <a:t> or spreadsheet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ADD01D-5710-83E8-1A08-24B19E27E102}"/>
              </a:ext>
            </a:extLst>
          </p:cNvPr>
          <p:cNvGrpSpPr/>
          <p:nvPr/>
        </p:nvGrpSpPr>
        <p:grpSpPr>
          <a:xfrm>
            <a:off x="457200" y="4582665"/>
            <a:ext cx="4572000" cy="1670778"/>
            <a:chOff x="457200" y="3482623"/>
            <a:chExt cx="4572000" cy="1670778"/>
          </a:xfrm>
        </p:grpSpPr>
        <p:sp>
          <p:nvSpPr>
            <p:cNvPr id="14" name="Rectangle 13"/>
            <p:cNvSpPr/>
            <p:nvPr/>
          </p:nvSpPr>
          <p:spPr>
            <a:xfrm>
              <a:off x="457200" y="3482623"/>
              <a:ext cx="4572000" cy="36000"/>
            </a:xfrm>
            <a:prstGeom prst="rect">
              <a:avLst/>
            </a:prstGeom>
            <a:solidFill>
              <a:srgbClr val="0089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3511296"/>
              <a:ext cx="4572000" cy="164210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80" y="3593592"/>
              <a:ext cx="4206240" cy="411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600" b="1">
                  <a:solidFill>
                    <a:srgbClr val="0089A0"/>
                  </a:solidFill>
                </a:rPr>
                <a:t>Project Plan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" y="4050792"/>
              <a:ext cx="4206240" cy="9925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Implementation of verification environment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Implementation of test cases and coverage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Timeline for </a:t>
              </a:r>
              <a:r>
                <a:rPr lang="en-US" sz="1400" dirty="0">
                  <a:solidFill>
                    <a:srgbClr val="2F2F2F"/>
                  </a:solidFill>
                </a:rPr>
                <a:t>various </a:t>
              </a:r>
              <a:r>
                <a:rPr sz="1400" dirty="0">
                  <a:solidFill>
                    <a:srgbClr val="2F2F2F"/>
                  </a:solidFill>
                </a:rPr>
                <a:t>regressions and coverage closure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Tracked on GitLab — issues and milestones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5A0D24-752F-A291-51C2-DFDE32C439D9}"/>
              </a:ext>
            </a:extLst>
          </p:cNvPr>
          <p:cNvGrpSpPr/>
          <p:nvPr/>
        </p:nvGrpSpPr>
        <p:grpSpPr>
          <a:xfrm>
            <a:off x="6190650" y="1552352"/>
            <a:ext cx="4860000" cy="2521954"/>
            <a:chOff x="6190650" y="1567720"/>
            <a:chExt cx="4860000" cy="2521954"/>
          </a:xfrm>
        </p:grpSpPr>
        <p:sp>
          <p:nvSpPr>
            <p:cNvPr id="19" name="TextBox 18"/>
            <p:cNvSpPr txBox="1"/>
            <p:nvPr/>
          </p:nvSpPr>
          <p:spPr>
            <a:xfrm>
              <a:off x="6190650" y="1576951"/>
              <a:ext cx="483610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33A0"/>
                  </a:solidFill>
                </a:rPr>
                <a:t>Cadence </a:t>
              </a:r>
              <a:r>
                <a:rPr lang="en-US" sz="1200" b="1" dirty="0" err="1">
                  <a:solidFill>
                    <a:srgbClr val="0033A0"/>
                  </a:solidFill>
                </a:rPr>
                <a:t>vManager</a:t>
              </a:r>
              <a:r>
                <a:rPr sz="1200" b="1" dirty="0">
                  <a:solidFill>
                    <a:srgbClr val="0033A0"/>
                  </a:solidFill>
                </a:rPr>
                <a:t> — </a:t>
              </a:r>
              <a:r>
                <a:rPr lang="en-US" sz="1200" b="1" dirty="0" err="1">
                  <a:solidFill>
                    <a:srgbClr val="0033A0"/>
                  </a:solidFill>
                </a:rPr>
                <a:t>vPlan</a:t>
              </a:r>
              <a:endParaRPr sz="1200" b="1" dirty="0">
                <a:solidFill>
                  <a:srgbClr val="0033A0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5A1BB97-2D85-CD2D-344F-DF65D55788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69"/>
            <a:stretch>
              <a:fillRect/>
            </a:stretch>
          </p:blipFill>
          <p:spPr bwMode="auto">
            <a:xfrm>
              <a:off x="6202597" y="1834064"/>
              <a:ext cx="4836106" cy="2255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5012FB-A6D3-80F0-B973-2C130FA0F18C}"/>
                </a:ext>
              </a:extLst>
            </p:cNvPr>
            <p:cNvSpPr/>
            <p:nvPr/>
          </p:nvSpPr>
          <p:spPr>
            <a:xfrm>
              <a:off x="6190650" y="1567720"/>
              <a:ext cx="4860000" cy="21600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AC2F5A-B655-31BB-A5A1-BF7C31125B7E}"/>
              </a:ext>
            </a:extLst>
          </p:cNvPr>
          <p:cNvGrpSpPr/>
          <p:nvPr/>
        </p:nvGrpSpPr>
        <p:grpSpPr>
          <a:xfrm>
            <a:off x="6312520" y="4390353"/>
            <a:ext cx="4572000" cy="2010447"/>
            <a:chOff x="6327273" y="4484886"/>
            <a:chExt cx="4572000" cy="2010447"/>
          </a:xfrm>
        </p:grpSpPr>
        <p:sp>
          <p:nvSpPr>
            <p:cNvPr id="23" name="TextBox 22"/>
            <p:cNvSpPr txBox="1"/>
            <p:nvPr/>
          </p:nvSpPr>
          <p:spPr>
            <a:xfrm>
              <a:off x="6327273" y="4495687"/>
              <a:ext cx="4572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200" b="1" dirty="0">
                  <a:solidFill>
                    <a:srgbClr val="0089A0"/>
                  </a:solidFill>
                </a:rPr>
                <a:t>GitLab Milestone</a:t>
              </a:r>
              <a:r>
                <a:rPr lang="en-US" sz="1200" b="1" dirty="0">
                  <a:solidFill>
                    <a:srgbClr val="0089A0"/>
                  </a:solidFill>
                </a:rPr>
                <a:t> Progress Tracking</a:t>
              </a:r>
              <a:endParaRPr sz="1200" b="1" dirty="0">
                <a:solidFill>
                  <a:srgbClr val="0089A0"/>
                </a:solidFill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88A8FA1-7AAF-4732-941B-B6FC95A80E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" t="2990" r="2067" b="6108"/>
            <a:stretch>
              <a:fillRect/>
            </a:stretch>
          </p:blipFill>
          <p:spPr bwMode="auto">
            <a:xfrm>
              <a:off x="6399076" y="4827550"/>
              <a:ext cx="4420177" cy="16677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FF5B88-C248-4EF2-6821-1B240C196614}"/>
                </a:ext>
              </a:extLst>
            </p:cNvPr>
            <p:cNvSpPr/>
            <p:nvPr/>
          </p:nvSpPr>
          <p:spPr>
            <a:xfrm>
              <a:off x="6327273" y="4484886"/>
              <a:ext cx="4491980" cy="21600"/>
            </a:xfrm>
            <a:prstGeom prst="rect">
              <a:avLst/>
            </a:prstGeom>
            <a:solidFill>
              <a:srgbClr val="008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DF59CA8-7384-1FB4-CD76-E024F11C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96177-8F97-2D2B-DDF6-35B6FF22F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4A924-A370-1B57-68C9-A16363FFC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FB409F-2295-13CF-7F96-C0DCF5ED6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9A0C2-374C-5C6D-87EA-FE803183ED4A}"/>
              </a:ext>
            </a:extLst>
          </p:cNvPr>
          <p:cNvSpPr txBox="1"/>
          <p:nvPr/>
        </p:nvSpPr>
        <p:spPr>
          <a:xfrm>
            <a:off x="914400" y="10972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61C4D3"/>
                </a:solidFill>
              </a:rPr>
              <a:t>SECTION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6312E-6405-2F81-BE66-F68FAFF24CB1}"/>
              </a:ext>
            </a:extLst>
          </p:cNvPr>
          <p:cNvSpPr txBox="1"/>
          <p:nvPr/>
        </p:nvSpPr>
        <p:spPr>
          <a:xfrm>
            <a:off x="914400" y="164592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200" b="1" dirty="0">
                <a:solidFill>
                  <a:srgbClr val="FFFFFF"/>
                </a:solidFill>
              </a:rPr>
              <a:t>The Verification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DD6FC-952D-94BA-3CA2-C0142E34E694}"/>
              </a:ext>
            </a:extLst>
          </p:cNvPr>
          <p:cNvSpPr txBox="1"/>
          <p:nvPr/>
        </p:nvSpPr>
        <p:spPr>
          <a:xfrm>
            <a:off x="914400" y="29260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0" dirty="0">
                <a:solidFill>
                  <a:srgbClr val="AABBCC"/>
                </a:solidFill>
              </a:rPr>
              <a:t>Illustrated with </a:t>
            </a:r>
            <a:r>
              <a:rPr sz="2200" b="0" dirty="0" err="1">
                <a:solidFill>
                  <a:srgbClr val="AABBCC"/>
                </a:solidFill>
              </a:rPr>
              <a:t>FastRICH</a:t>
            </a:r>
            <a:r>
              <a:rPr sz="2200" b="0" dirty="0">
                <a:solidFill>
                  <a:srgbClr val="AABBCC"/>
                </a:solidFill>
              </a:rPr>
              <a:t> and MOSAIX ASICs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DBE54CC-5AB3-18A0-BC77-1BD2B3A4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5E68EC-F0FA-B7D4-59A4-C9B114F158F3}"/>
              </a:ext>
            </a:extLst>
          </p:cNvPr>
          <p:cNvGrpSpPr/>
          <p:nvPr/>
        </p:nvGrpSpPr>
        <p:grpSpPr>
          <a:xfrm>
            <a:off x="2378879" y="4677156"/>
            <a:ext cx="7431066" cy="594360"/>
            <a:chOff x="1941786" y="4663440"/>
            <a:chExt cx="7431066" cy="5943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1C7BEA-27A5-40DE-D833-B151E173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1786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Strategize</a:t>
              </a:r>
              <a:endParaRPr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105256-F84C-CF0F-7541-F33B65FABBE3}"/>
                </a:ext>
              </a:extLst>
            </p:cNvPr>
            <p:cNvSpPr txBox="1"/>
            <p:nvPr/>
          </p:nvSpPr>
          <p:spPr>
            <a:xfrm>
              <a:off x="3496266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B1B391-F70B-4E38-9B5A-A6B67B0B8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83572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  <a:endParaRPr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2EFB52-A516-9C39-4820-185AD26F8356}"/>
                </a:ext>
              </a:extLst>
            </p:cNvPr>
            <p:cNvSpPr txBox="1"/>
            <p:nvPr/>
          </p:nvSpPr>
          <p:spPr>
            <a:xfrm>
              <a:off x="5477256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A40659-4FD2-C096-C6A7-39489EF9F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88736" y="4663440"/>
              <a:ext cx="1554480" cy="594360"/>
            </a:xfrm>
            <a:prstGeom prst="rect">
              <a:avLst/>
            </a:prstGeom>
            <a:solidFill>
              <a:srgbClr val="61C4D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  <a:endParaRPr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23875F-FC96-C225-4BF2-5D75011C8431}"/>
                </a:ext>
              </a:extLst>
            </p:cNvPr>
            <p:cNvSpPr txBox="1"/>
            <p:nvPr/>
          </p:nvSpPr>
          <p:spPr>
            <a:xfrm>
              <a:off x="7406892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79F7EA-D359-1237-CC8A-C796A7775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18372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Sign-off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9875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C68E-5A2A-F7E3-C530-4D9D8BD26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079DA2-973B-2741-B228-F4D3D2495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0CA9B-4658-4642-1FD6-7BF682C5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C65D8-1B54-0D42-6356-6C4769A07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F1135-8722-2F8F-E465-1F2BB8C36310}"/>
              </a:ext>
            </a:extLst>
          </p:cNvPr>
          <p:cNvSpPr txBox="1"/>
          <p:nvPr/>
        </p:nvSpPr>
        <p:spPr>
          <a:xfrm>
            <a:off x="731520" y="201168"/>
            <a:ext cx="107259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300" b="1" dirty="0">
                <a:solidFill>
                  <a:srgbClr val="0033A0"/>
                </a:solidFill>
              </a:rPr>
              <a:t>IMPLEMENT</a:t>
            </a:r>
            <a:endParaRPr sz="1300" b="1" dirty="0">
              <a:solidFill>
                <a:srgbClr val="0033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E6CB7-D7D5-0368-3724-B94ADDFB59C1}"/>
              </a:ext>
            </a:extLst>
          </p:cNvPr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3000" b="1" dirty="0">
                <a:solidFill>
                  <a:srgbClr val="0033A0"/>
                </a:solidFill>
              </a:rPr>
              <a:t>Testbench Architecture — Reuse First, Build What's Unique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A5FF2-929B-C290-8C38-D981CDFADE9D}"/>
              </a:ext>
            </a:extLst>
          </p:cNvPr>
          <p:cNvSpPr txBox="1"/>
          <p:nvPr/>
        </p:nvSpPr>
        <p:spPr>
          <a:xfrm>
            <a:off x="457200" y="1640296"/>
            <a:ext cx="4663440" cy="29905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Reuse</a:t>
            </a:r>
            <a:r>
              <a:rPr lang="en-US" sz="1600" dirty="0">
                <a:solidFill>
                  <a:srgbClr val="2F2F2F"/>
                </a:solidFill>
              </a:rPr>
              <a:t> what is already available — don't rebuild testbench components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2F2F2F"/>
                </a:solidFill>
              </a:rPr>
              <a:t>Using a standardized metho</a:t>
            </a:r>
            <a:r>
              <a:rPr lang="en-US" sz="1400" dirty="0">
                <a:solidFill>
                  <a:srgbClr val="2F2F2F"/>
                </a:solidFill>
              </a:rPr>
              <a:t>dology, such as UVM enables content reuse across projects through UVM Verification Components (UVCs)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2F2F2F"/>
                </a:solidFill>
              </a:rPr>
              <a:t>Several commonly used UVCs are available through </a:t>
            </a:r>
            <a:r>
              <a:rPr lang="en-US" sz="1400" b="0" dirty="0">
                <a:solidFill>
                  <a:srgbClr val="2F2F2F"/>
                </a:solidFill>
                <a:hlinkClick r:id="rId3"/>
              </a:rPr>
              <a:t>CHIPS gitlab project</a:t>
            </a:r>
            <a:endParaRPr lang="en-US" sz="14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Focus effort</a:t>
            </a:r>
            <a:r>
              <a:rPr lang="en-US" sz="1600" dirty="0">
                <a:solidFill>
                  <a:srgbClr val="2F2F2F"/>
                </a:solidFill>
              </a:rPr>
              <a:t> on what is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unique</a:t>
            </a:r>
            <a:r>
              <a:rPr lang="en-US" sz="1600" dirty="0">
                <a:solidFill>
                  <a:srgbClr val="2F2F2F"/>
                </a:solidFill>
              </a:rPr>
              <a:t> to the ASIC — checker, readout protocol decoders, coverage model</a:t>
            </a:r>
            <a:endParaRPr lang="en-US" sz="16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sz="1400" b="0" dirty="0">
              <a:solidFill>
                <a:srgbClr val="2F2F2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861ED-ECC2-D350-BD4E-79383414661C}"/>
              </a:ext>
            </a:extLst>
          </p:cNvPr>
          <p:cNvSpPr txBox="1"/>
          <p:nvPr/>
        </p:nvSpPr>
        <p:spPr>
          <a:xfrm>
            <a:off x="5120640" y="1627632"/>
            <a:ext cx="670255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dirty="0">
                <a:solidFill>
                  <a:srgbClr val="0033A0"/>
                </a:solidFill>
              </a:rPr>
              <a:t>FASTRICH TESTBENCH 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A287A-3C6B-E766-F494-89A6D6936FDF}"/>
              </a:ext>
            </a:extLst>
          </p:cNvPr>
          <p:cNvSpPr/>
          <p:nvPr/>
        </p:nvSpPr>
        <p:spPr>
          <a:xfrm>
            <a:off x="7976178" y="2842267"/>
            <a:ext cx="1130527" cy="28547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FastRICHDUT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RTL / TMR / Netlist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458ECB-D575-71AC-37F9-6DDE05E40C2D}"/>
              </a:ext>
            </a:extLst>
          </p:cNvPr>
          <p:cNvSpPr/>
          <p:nvPr/>
        </p:nvSpPr>
        <p:spPr>
          <a:xfrm>
            <a:off x="6287588" y="3935740"/>
            <a:ext cx="1130526" cy="54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clk_gen_uvc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BC00A8-2060-F663-5B46-929F1D1F3ED5}"/>
              </a:ext>
            </a:extLst>
          </p:cNvPr>
          <p:cNvSpPr/>
          <p:nvPr/>
        </p:nvSpPr>
        <p:spPr>
          <a:xfrm>
            <a:off x="6287588" y="3149108"/>
            <a:ext cx="1130526" cy="54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pin_uvc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85482D-A8DE-4848-9A82-12D03FC469E6}"/>
              </a:ext>
            </a:extLst>
          </p:cNvPr>
          <p:cNvSpPr/>
          <p:nvPr/>
        </p:nvSpPr>
        <p:spPr>
          <a:xfrm>
            <a:off x="6287588" y="2370844"/>
            <a:ext cx="1130526" cy="54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hits_uvc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22CB4-3DAE-95BC-95F0-BA5A5A4DD9B8}"/>
              </a:ext>
            </a:extLst>
          </p:cNvPr>
          <p:cNvSpPr/>
          <p:nvPr/>
        </p:nvSpPr>
        <p:spPr>
          <a:xfrm>
            <a:off x="6287588" y="5492004"/>
            <a:ext cx="1130526" cy="545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i2c_cfg_uvc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74EF51-ED89-F9AF-DB45-F36133060360}"/>
              </a:ext>
            </a:extLst>
          </p:cNvPr>
          <p:cNvSpPr/>
          <p:nvPr/>
        </p:nvSpPr>
        <p:spPr>
          <a:xfrm>
            <a:off x="6287588" y="4685284"/>
            <a:ext cx="1130526" cy="5450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control_uvc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996172-3F6E-1B48-3C30-B7EB8168ACCA}"/>
              </a:ext>
            </a:extLst>
          </p:cNvPr>
          <p:cNvSpPr/>
          <p:nvPr/>
        </p:nvSpPr>
        <p:spPr>
          <a:xfrm>
            <a:off x="10841891" y="2760889"/>
            <a:ext cx="615541" cy="25060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checker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11CDDE-ADA4-3D88-A013-EFA5B7881213}"/>
              </a:ext>
            </a:extLst>
          </p:cNvPr>
          <p:cNvSpPr/>
          <p:nvPr/>
        </p:nvSpPr>
        <p:spPr>
          <a:xfrm>
            <a:off x="9409035" y="3344936"/>
            <a:ext cx="1130526" cy="5450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aurora_uvc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99C5D1-2F4B-2713-AFD7-EC7C8B3C4DA1}"/>
              </a:ext>
            </a:extLst>
          </p:cNvPr>
          <p:cNvSpPr/>
          <p:nvPr/>
        </p:nvSpPr>
        <p:spPr>
          <a:xfrm>
            <a:off x="9409035" y="4161493"/>
            <a:ext cx="1130526" cy="5450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frame decoder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D70BE2-2877-835A-41A0-C30BC2950850}"/>
              </a:ext>
            </a:extLst>
          </p:cNvPr>
          <p:cNvSpPr/>
          <p:nvPr/>
        </p:nvSpPr>
        <p:spPr>
          <a:xfrm>
            <a:off x="7976180" y="5966627"/>
            <a:ext cx="1130526" cy="4648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RAL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8FAD9A-8D98-7EE5-60C8-7E839E1209CB}"/>
              </a:ext>
            </a:extLst>
          </p:cNvPr>
          <p:cNvSpPr/>
          <p:nvPr/>
        </p:nvSpPr>
        <p:spPr>
          <a:xfrm>
            <a:off x="9817454" y="5998954"/>
            <a:ext cx="1130526" cy="4648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see_uvc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CC7773-A88D-20E8-04C2-3FF1D73EEC45}"/>
              </a:ext>
            </a:extLst>
          </p:cNvPr>
          <p:cNvCxnSpPr>
            <a:stCxn id="14" idx="3"/>
          </p:cNvCxnSpPr>
          <p:nvPr/>
        </p:nvCxnSpPr>
        <p:spPr>
          <a:xfrm>
            <a:off x="7418114" y="2643386"/>
            <a:ext cx="558064" cy="272542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DD7E5F-D825-F3F5-CF41-2A8F8760C67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418114" y="3421650"/>
            <a:ext cx="558064" cy="0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762F6A-770B-84FA-0521-3D7E5FF7A998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418114" y="4208282"/>
            <a:ext cx="558066" cy="0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E7CE96-4682-ED3D-72A5-053DE6B4F680}"/>
              </a:ext>
            </a:extLst>
          </p:cNvPr>
          <p:cNvCxnSpPr>
            <a:cxnSpLocks/>
          </p:cNvCxnSpPr>
          <p:nvPr/>
        </p:nvCxnSpPr>
        <p:spPr>
          <a:xfrm>
            <a:off x="7418112" y="4939013"/>
            <a:ext cx="558066" cy="0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8D17C9-F0F2-A827-D80C-3AFCEA1CEFA5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7418114" y="5518210"/>
            <a:ext cx="568239" cy="246336"/>
          </a:xfrm>
          <a:prstGeom prst="straightConnector1">
            <a:avLst/>
          </a:prstGeom>
          <a:ln>
            <a:solidFill>
              <a:srgbClr val="1B446A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71551C-0F73-A287-9A4D-0FBCC2986DD7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106705" y="3617478"/>
            <a:ext cx="302330" cy="438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A2152C-C4B1-9288-7627-D41B9485943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0539561" y="4434035"/>
            <a:ext cx="302330" cy="0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DEF65CC-3170-D692-304D-6EA8446876A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7418114" y="5781489"/>
            <a:ext cx="558066" cy="417548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7F6BB65-DCA8-1F5F-DFCC-712412921A2D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9106706" y="5078266"/>
            <a:ext cx="1735185" cy="1120771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CE2BF9-A35F-6BDA-F92A-8118C487015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418114" y="2643386"/>
            <a:ext cx="3423777" cy="233180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1723BBD-8F90-6415-47B0-974C6AF91F00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9974298" y="3890020"/>
            <a:ext cx="0" cy="271473"/>
          </a:xfrm>
          <a:prstGeom prst="straightConnector1">
            <a:avLst/>
          </a:prstGeom>
          <a:ln>
            <a:solidFill>
              <a:srgbClr val="1B446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lowchart: Magnetic Disk 53">
            <a:extLst>
              <a:ext uri="{FF2B5EF4-FFF2-40B4-BE49-F238E27FC236}">
                <a16:creationId xmlns:a16="http://schemas.microsoft.com/office/drawing/2014/main" id="{40E7B025-4C95-E420-C09B-6FB3D2D709E4}"/>
              </a:ext>
            </a:extLst>
          </p:cNvPr>
          <p:cNvSpPr/>
          <p:nvPr/>
        </p:nvSpPr>
        <p:spPr>
          <a:xfrm>
            <a:off x="10598844" y="1889261"/>
            <a:ext cx="1101634" cy="639218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558C0B60-0897-5384-D08C-29D7D9E2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E079B-EDC9-D77A-5888-6920B6D4FD0C}"/>
              </a:ext>
            </a:extLst>
          </p:cNvPr>
          <p:cNvSpPr txBox="1"/>
          <p:nvPr/>
        </p:nvSpPr>
        <p:spPr>
          <a:xfrm>
            <a:off x="457200" y="6442817"/>
            <a:ext cx="627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Reference: Reusable verification components for High-Energy Physics readout ASICs, M. Lupi et al 2025 JINST 20 C02002</a:t>
            </a:r>
          </a:p>
          <a:p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dirty="0">
                <a:solidFill>
                  <a:srgbClr val="0033A0"/>
                </a:solidFill>
              </a:rPr>
              <a:t>IMPLEMENT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3000" b="1" dirty="0">
                <a:solidFill>
                  <a:srgbClr val="0033A0"/>
                </a:solidFill>
              </a:rPr>
              <a:t>Verification Activities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E591F3-A183-5F19-7A23-F6C1C0EB20BB}"/>
              </a:ext>
            </a:extLst>
          </p:cNvPr>
          <p:cNvGrpSpPr/>
          <p:nvPr/>
        </p:nvGrpSpPr>
        <p:grpSpPr>
          <a:xfrm>
            <a:off x="548640" y="1627632"/>
            <a:ext cx="5545836" cy="1417320"/>
            <a:chOff x="548640" y="1627632"/>
            <a:chExt cx="5545836" cy="1417320"/>
          </a:xfrm>
        </p:grpSpPr>
        <p:sp>
          <p:nvSpPr>
            <p:cNvPr id="10" name="Rectangle 9"/>
            <p:cNvSpPr/>
            <p:nvPr/>
          </p:nvSpPr>
          <p:spPr>
            <a:xfrm>
              <a:off x="548640" y="1627632"/>
              <a:ext cx="5545836" cy="54864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" y="1682496"/>
              <a:ext cx="5545836" cy="136245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520" y="1764792"/>
              <a:ext cx="51800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600" b="1" dirty="0">
                  <a:solidFill>
                    <a:srgbClr val="0033A0"/>
                  </a:solidFill>
                </a:rPr>
                <a:t>Constrained Random</a:t>
              </a:r>
              <a:r>
                <a:rPr lang="en-US" sz="1600" b="1" dirty="0">
                  <a:solidFill>
                    <a:srgbClr val="0033A0"/>
                  </a:solidFill>
                </a:rPr>
                <a:t> Tests</a:t>
              </a:r>
              <a:endParaRPr sz="1600" b="1" dirty="0">
                <a:solidFill>
                  <a:srgbClr val="0033A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" y="2221992"/>
              <a:ext cx="5180076" cy="764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Random hit timing, occupancy, </a:t>
              </a:r>
              <a:r>
                <a:rPr sz="1400" dirty="0" err="1">
                  <a:solidFill>
                    <a:srgbClr val="2F2F2F"/>
                  </a:solidFill>
                </a:rPr>
                <a:t>ToT</a:t>
              </a:r>
              <a:endParaRPr sz="1400" dirty="0">
                <a:solidFill>
                  <a:srgbClr val="2F2F2F"/>
                </a:solidFill>
              </a:endParaRP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</a:t>
              </a:r>
              <a:r>
                <a:rPr lang="en-US" sz="1400" dirty="0">
                  <a:solidFill>
                    <a:srgbClr val="2F2F2F"/>
                  </a:solidFill>
                </a:rPr>
                <a:t>Random commands and command sequences</a:t>
              </a:r>
              <a:endParaRPr sz="1400" dirty="0">
                <a:solidFill>
                  <a:srgbClr val="2F2F2F"/>
                </a:solidFill>
              </a:endParaRP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</a:t>
              </a:r>
              <a:r>
                <a:rPr lang="en-US" sz="1400" dirty="0">
                  <a:solidFill>
                    <a:srgbClr val="2F2F2F"/>
                  </a:solidFill>
                </a:rPr>
                <a:t>Random register access tests</a:t>
              </a:r>
              <a:endParaRPr sz="1400" dirty="0">
                <a:solidFill>
                  <a:srgbClr val="2F2F2F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12846E-45E9-0EEB-0700-C3BAE3DF6398}"/>
              </a:ext>
            </a:extLst>
          </p:cNvPr>
          <p:cNvGrpSpPr/>
          <p:nvPr/>
        </p:nvGrpSpPr>
        <p:grpSpPr>
          <a:xfrm>
            <a:off x="548640" y="3182112"/>
            <a:ext cx="5545836" cy="1417320"/>
            <a:chOff x="548640" y="3182112"/>
            <a:chExt cx="5545836" cy="1417320"/>
          </a:xfrm>
        </p:grpSpPr>
        <p:sp>
          <p:nvSpPr>
            <p:cNvPr id="14" name="Rectangle 13"/>
            <p:cNvSpPr/>
            <p:nvPr/>
          </p:nvSpPr>
          <p:spPr>
            <a:xfrm>
              <a:off x="548640" y="3182112"/>
              <a:ext cx="5545836" cy="54864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" y="3236976"/>
              <a:ext cx="5545836" cy="136245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" y="3319272"/>
              <a:ext cx="51800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600" b="1" dirty="0">
                  <a:solidFill>
                    <a:srgbClr val="0033A0"/>
                  </a:solidFill>
                </a:rPr>
                <a:t>Semi-directed </a:t>
              </a:r>
              <a:r>
                <a:rPr lang="en-US" sz="1600" b="1" dirty="0">
                  <a:solidFill>
                    <a:srgbClr val="0033A0"/>
                  </a:solidFill>
                </a:rPr>
                <a:t>Tests</a:t>
              </a:r>
              <a:endParaRPr sz="1600" b="1" dirty="0">
                <a:solidFill>
                  <a:srgbClr val="0033A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520" y="3776472"/>
              <a:ext cx="5180076" cy="731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400">
                  <a:solidFill>
                    <a:srgbClr val="2F2F2F"/>
                  </a:solidFill>
                </a:rPr>
                <a:t>● ToA scan across full timing range</a:t>
              </a:r>
            </a:p>
            <a:p>
              <a:pPr algn="l">
                <a:spcBef>
                  <a:spcPts val="80"/>
                </a:spcBef>
              </a:pPr>
              <a:r>
                <a:rPr sz="1400">
                  <a:solidFill>
                    <a:srgbClr val="2F2F2F"/>
                  </a:solidFill>
                </a:rPr>
                <a:t>● Test-pulse &amp; TDC dead-time scan</a:t>
              </a:r>
            </a:p>
            <a:p>
              <a:pPr algn="l">
                <a:spcBef>
                  <a:spcPts val="80"/>
                </a:spcBef>
              </a:pPr>
              <a:r>
                <a:rPr sz="1400">
                  <a:solidFill>
                    <a:srgbClr val="2F2F2F"/>
                  </a:solidFill>
                </a:rPr>
                <a:t>● Readout efficiency vs. occupancy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979CDA-56A1-012F-EBBE-67706BCE7215}"/>
              </a:ext>
            </a:extLst>
          </p:cNvPr>
          <p:cNvGrpSpPr/>
          <p:nvPr/>
        </p:nvGrpSpPr>
        <p:grpSpPr>
          <a:xfrm>
            <a:off x="548640" y="4736592"/>
            <a:ext cx="5545836" cy="731520"/>
            <a:chOff x="548640" y="4736592"/>
            <a:chExt cx="5545836" cy="731520"/>
          </a:xfrm>
        </p:grpSpPr>
        <p:sp>
          <p:nvSpPr>
            <p:cNvPr id="18" name="Rectangle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8640" y="4736592"/>
              <a:ext cx="5545836" cy="731520"/>
            </a:xfrm>
            <a:prstGeom prst="rect">
              <a:avLst/>
            </a:prstGeom>
            <a:solidFill>
              <a:srgbClr val="0089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2960" y="4873752"/>
              <a:ext cx="499719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00" dirty="0">
                  <a:solidFill>
                    <a:srgbClr val="FFFFFF"/>
                  </a:solidFill>
                </a:rPr>
                <a:t>Tests are rerun several times with different seeds until a coverage goal is achieved. </a:t>
              </a:r>
              <a:r>
                <a:rPr sz="1300" b="0" dirty="0">
                  <a:solidFill>
                    <a:srgbClr val="FFFFFF"/>
                  </a:solidFill>
                </a:rPr>
                <a:t>Hundreds of jobs in parallel on the batch farm</a:t>
              </a:r>
              <a:r>
                <a:rPr lang="en-US" sz="1300" b="0" dirty="0">
                  <a:solidFill>
                    <a:srgbClr val="FFFFFF"/>
                  </a:solidFill>
                </a:rPr>
                <a:t>.</a:t>
              </a:r>
              <a:endParaRPr sz="1300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4BFEE2-1E73-5CCB-2EF6-BFC5FB13E066}"/>
              </a:ext>
            </a:extLst>
          </p:cNvPr>
          <p:cNvGrpSpPr/>
          <p:nvPr/>
        </p:nvGrpSpPr>
        <p:grpSpPr>
          <a:xfrm>
            <a:off x="6239957" y="3165980"/>
            <a:ext cx="5545836" cy="1417320"/>
            <a:chOff x="6185916" y="1627632"/>
            <a:chExt cx="5545836" cy="1417320"/>
          </a:xfrm>
        </p:grpSpPr>
        <p:sp>
          <p:nvSpPr>
            <p:cNvPr id="20" name="Rectangle 19"/>
            <p:cNvSpPr/>
            <p:nvPr/>
          </p:nvSpPr>
          <p:spPr>
            <a:xfrm>
              <a:off x="6185916" y="1627632"/>
              <a:ext cx="5545836" cy="54864"/>
            </a:xfrm>
            <a:prstGeom prst="rect">
              <a:avLst/>
            </a:prstGeom>
            <a:solidFill>
              <a:srgbClr val="E15E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85916" y="1682496"/>
              <a:ext cx="5545836" cy="136245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68796" y="1764792"/>
              <a:ext cx="51800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600" b="1" dirty="0">
                  <a:solidFill>
                    <a:srgbClr val="E15E30"/>
                  </a:solidFill>
                </a:rPr>
                <a:t>Continuous Integration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68796" y="2221992"/>
              <a:ext cx="5180076" cy="764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Smoke regressions on every commit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Ensures no </a:t>
              </a:r>
              <a:r>
                <a:rPr lang="en-US" sz="1400" dirty="0">
                  <a:solidFill>
                    <a:srgbClr val="2F2F2F"/>
                  </a:solidFill>
                </a:rPr>
                <a:t>bugs</a:t>
              </a:r>
              <a:r>
                <a:rPr sz="1400" dirty="0">
                  <a:solidFill>
                    <a:srgbClr val="2F2F2F"/>
                  </a:solidFill>
                </a:rPr>
                <a:t> introduced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Critical with &gt;2 engineers on a project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12906C-0C7E-0502-8112-9302ED11A030}"/>
              </a:ext>
            </a:extLst>
          </p:cNvPr>
          <p:cNvGrpSpPr/>
          <p:nvPr/>
        </p:nvGrpSpPr>
        <p:grpSpPr>
          <a:xfrm>
            <a:off x="6239957" y="1653695"/>
            <a:ext cx="5545836" cy="1417320"/>
            <a:chOff x="6185916" y="3182112"/>
            <a:chExt cx="5545836" cy="1417320"/>
          </a:xfrm>
        </p:grpSpPr>
        <p:sp>
          <p:nvSpPr>
            <p:cNvPr id="24" name="Rectangle 23"/>
            <p:cNvSpPr/>
            <p:nvPr/>
          </p:nvSpPr>
          <p:spPr>
            <a:xfrm>
              <a:off x="6185916" y="3182112"/>
              <a:ext cx="5545836" cy="54864"/>
            </a:xfrm>
            <a:prstGeom prst="rect">
              <a:avLst/>
            </a:prstGeom>
            <a:solidFill>
              <a:srgbClr val="0089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85916" y="3236976"/>
              <a:ext cx="5545836" cy="136245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68796" y="3319272"/>
              <a:ext cx="5180076" cy="411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600" b="1">
                  <a:solidFill>
                    <a:srgbClr val="0089A0"/>
                  </a:solidFill>
                </a:rPr>
                <a:t>Regressions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68796" y="3776472"/>
              <a:ext cx="5180076" cy="731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RTL regressions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Netlist regressions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Sign-off regression suites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F56C23-A2CE-B58D-09E5-EFD206F6D12A}"/>
              </a:ext>
            </a:extLst>
          </p:cNvPr>
          <p:cNvGrpSpPr/>
          <p:nvPr/>
        </p:nvGrpSpPr>
        <p:grpSpPr>
          <a:xfrm>
            <a:off x="6246373" y="4734427"/>
            <a:ext cx="5545836" cy="1417320"/>
            <a:chOff x="6185916" y="4736592"/>
            <a:chExt cx="5545836" cy="1417320"/>
          </a:xfrm>
        </p:grpSpPr>
        <p:sp>
          <p:nvSpPr>
            <p:cNvPr id="28" name="Rectangle 27"/>
            <p:cNvSpPr/>
            <p:nvPr/>
          </p:nvSpPr>
          <p:spPr>
            <a:xfrm>
              <a:off x="6185916" y="4736592"/>
              <a:ext cx="5545836" cy="54864"/>
            </a:xfrm>
            <a:prstGeom prst="rect">
              <a:avLst/>
            </a:prstGeom>
            <a:solidFill>
              <a:srgbClr val="E15E3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85916" y="4791456"/>
              <a:ext cx="5545836" cy="136245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68796" y="4873752"/>
              <a:ext cx="51800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600" b="1" dirty="0">
                  <a:solidFill>
                    <a:srgbClr val="E15E31"/>
                  </a:solidFill>
                </a:rPr>
                <a:t>Bug Tracking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8796" y="5330952"/>
              <a:ext cx="5180076" cy="731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GitLab issues for every bug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Steps to reproduce + debug notes</a:t>
              </a:r>
            </a:p>
            <a:p>
              <a:pPr algn="l">
                <a:spcBef>
                  <a:spcPts val="80"/>
                </a:spcBef>
              </a:pPr>
              <a:r>
                <a:rPr sz="1400" dirty="0">
                  <a:solidFill>
                    <a:srgbClr val="2F2F2F"/>
                  </a:solidFill>
                </a:rPr>
                <a:t>● Reproducibility is essential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92074-CA60-7628-991D-E710FC3B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AD0A8-0B36-AC75-6122-F658E55EA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6C52A-BBD5-8939-CA20-B716F581D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2F76F-8B22-4CD0-15B3-6C56D9261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E5A5D-A901-BA0C-2DC1-8B28960429D2}"/>
              </a:ext>
            </a:extLst>
          </p:cNvPr>
          <p:cNvSpPr txBox="1"/>
          <p:nvPr/>
        </p:nvSpPr>
        <p:spPr>
          <a:xfrm>
            <a:off x="914400" y="10972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61C4D3"/>
                </a:solidFill>
              </a:rPr>
              <a:t>SECTION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F5792-8F4A-6CFD-E0C3-C36872415681}"/>
              </a:ext>
            </a:extLst>
          </p:cNvPr>
          <p:cNvSpPr txBox="1"/>
          <p:nvPr/>
        </p:nvSpPr>
        <p:spPr>
          <a:xfrm>
            <a:off x="914400" y="164592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200" b="1" dirty="0">
                <a:solidFill>
                  <a:srgbClr val="FFFFFF"/>
                </a:solidFill>
              </a:rPr>
              <a:t>The Verification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F5924-0622-1F46-6EEE-1DE1F08AB42F}"/>
              </a:ext>
            </a:extLst>
          </p:cNvPr>
          <p:cNvSpPr txBox="1"/>
          <p:nvPr/>
        </p:nvSpPr>
        <p:spPr>
          <a:xfrm>
            <a:off x="914400" y="29260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0" dirty="0">
                <a:solidFill>
                  <a:srgbClr val="AABBCC"/>
                </a:solidFill>
              </a:rPr>
              <a:t>Illustrated with </a:t>
            </a:r>
            <a:r>
              <a:rPr sz="2200" b="0" dirty="0" err="1">
                <a:solidFill>
                  <a:srgbClr val="AABBCC"/>
                </a:solidFill>
              </a:rPr>
              <a:t>FastRICH</a:t>
            </a:r>
            <a:r>
              <a:rPr sz="2200" b="0" dirty="0">
                <a:solidFill>
                  <a:srgbClr val="AABBCC"/>
                </a:solidFill>
              </a:rPr>
              <a:t> and MOSAIX ASICs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8E85D05-A39C-A716-D035-BBCC75C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535616-458F-5A13-D1C7-02BE17FC1EC6}"/>
              </a:ext>
            </a:extLst>
          </p:cNvPr>
          <p:cNvGrpSpPr/>
          <p:nvPr/>
        </p:nvGrpSpPr>
        <p:grpSpPr>
          <a:xfrm>
            <a:off x="2378879" y="4677156"/>
            <a:ext cx="7431066" cy="594360"/>
            <a:chOff x="1941786" y="4663440"/>
            <a:chExt cx="7431066" cy="5943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F179C5-4FF2-6785-3523-5A256103D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1786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Strategize</a:t>
              </a:r>
              <a:endParaRPr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ADCF01-4A22-F763-5E08-C6061C056C8D}"/>
                </a:ext>
              </a:extLst>
            </p:cNvPr>
            <p:cNvSpPr txBox="1"/>
            <p:nvPr/>
          </p:nvSpPr>
          <p:spPr>
            <a:xfrm>
              <a:off x="3496266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3FA452-7FCB-2F98-87AA-651B36AF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83572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  <a:endParaRPr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1D4E8C-9D53-8798-9043-A9B941420DB3}"/>
                </a:ext>
              </a:extLst>
            </p:cNvPr>
            <p:cNvSpPr txBox="1"/>
            <p:nvPr/>
          </p:nvSpPr>
          <p:spPr>
            <a:xfrm>
              <a:off x="5477256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E15D55-8736-493F-2E74-984F0AD40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88736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  <a:endParaRPr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8F60F7-FB92-6403-C76A-80EE997F9530}"/>
                </a:ext>
              </a:extLst>
            </p:cNvPr>
            <p:cNvSpPr txBox="1"/>
            <p:nvPr/>
          </p:nvSpPr>
          <p:spPr>
            <a:xfrm>
              <a:off x="7406892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BCFDD6-1DB1-FF0F-D12D-440A41FF3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18372" y="4663440"/>
              <a:ext cx="1554480" cy="594360"/>
            </a:xfrm>
            <a:prstGeom prst="rect">
              <a:avLst/>
            </a:prstGeom>
            <a:solidFill>
              <a:srgbClr val="61C4D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Sign-off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8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dirty="0">
                <a:solidFill>
                  <a:srgbClr val="0033A0"/>
                </a:solidFill>
              </a:rPr>
              <a:t>SIGN-OFF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3000" b="1" dirty="0">
                <a:solidFill>
                  <a:srgbClr val="0033A0"/>
                </a:solidFill>
              </a:rPr>
              <a:t>Sign-off: A Rubber Stamp on a Clean 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28E50-6447-F484-BC4A-E16EF400A5AB}"/>
              </a:ext>
            </a:extLst>
          </p:cNvPr>
          <p:cNvSpPr txBox="1"/>
          <p:nvPr/>
        </p:nvSpPr>
        <p:spPr>
          <a:xfrm>
            <a:off x="411353" y="1725279"/>
            <a:ext cx="5367655" cy="30059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2F2F"/>
                </a:solidFill>
              </a:rPr>
              <a:t>Run all sign-off checks (defined early in the project) on </a:t>
            </a:r>
            <a:r>
              <a:rPr lang="en-US" sz="1600" b="1" dirty="0">
                <a:solidFill>
                  <a:srgbClr val="0033A0"/>
                </a:solidFill>
              </a:rPr>
              <a:t>sign-off database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33A0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2F2F"/>
                </a:solidFill>
              </a:rPr>
              <a:t>A sign-off report: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2F2F"/>
                </a:solidFill>
              </a:rPr>
              <a:t>Typically documented in a Gitlab issue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2F2F"/>
                </a:solidFill>
              </a:rPr>
              <a:t>Steps to reproduce the results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2F2F"/>
                </a:solidFill>
              </a:rPr>
              <a:t>Waivers and their justification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2F2F"/>
                </a:solidFill>
              </a:rPr>
              <a:t>If the process is followed well, sign-off is the easiest part of the project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F2F2F"/>
              </a:solidFill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EA494E2A-303D-FBE0-B9E0-15257A0D1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82025"/>
              </p:ext>
            </p:extLst>
          </p:nvPr>
        </p:nvGraphicFramePr>
        <p:xfrm>
          <a:off x="6706916" y="1847748"/>
          <a:ext cx="475051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9">
                  <a:extLst>
                    <a:ext uri="{9D8B030D-6E8A-4147-A177-3AD203B41FA5}">
                      <a16:colId xmlns:a16="http://schemas.microsoft.com/office/drawing/2014/main" val="1509675565"/>
                    </a:ext>
                  </a:extLst>
                </a:gridCol>
                <a:gridCol w="1187629">
                  <a:extLst>
                    <a:ext uri="{9D8B030D-6E8A-4147-A177-3AD203B41FA5}">
                      <a16:colId xmlns:a16="http://schemas.microsoft.com/office/drawing/2014/main" val="2169854092"/>
                    </a:ext>
                  </a:extLst>
                </a:gridCol>
                <a:gridCol w="1187629">
                  <a:extLst>
                    <a:ext uri="{9D8B030D-6E8A-4147-A177-3AD203B41FA5}">
                      <a16:colId xmlns:a16="http://schemas.microsoft.com/office/drawing/2014/main" val="4200731400"/>
                    </a:ext>
                  </a:extLst>
                </a:gridCol>
                <a:gridCol w="1187629">
                  <a:extLst>
                    <a:ext uri="{9D8B030D-6E8A-4147-A177-3AD203B41FA5}">
                      <a16:colId xmlns:a16="http://schemas.microsoft.com/office/drawing/2014/main" val="415301648"/>
                    </a:ext>
                  </a:extLst>
                </a:gridCol>
              </a:tblGrid>
              <a:tr h="287730">
                <a:tc>
                  <a:txBody>
                    <a:bodyPr/>
                    <a:lstStyle/>
                    <a:p>
                      <a:r>
                        <a:rPr lang="en-US" sz="1400" dirty="0"/>
                        <a:t>Project</a:t>
                      </a:r>
                    </a:p>
                  </a:txBody>
                  <a:tcPr anchor="ctr">
                    <a:solidFill>
                      <a:srgbClr val="1B44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Tape-out</a:t>
                      </a:r>
                    </a:p>
                  </a:txBody>
                  <a:tcPr anchor="ctr">
                    <a:solidFill>
                      <a:srgbClr val="1B44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Bugs found</a:t>
                      </a:r>
                    </a:p>
                  </a:txBody>
                  <a:tcPr anchor="ctr">
                    <a:solidFill>
                      <a:srgbClr val="1B44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Bugs escaped</a:t>
                      </a:r>
                    </a:p>
                  </a:txBody>
                  <a:tcPr anchor="ctr">
                    <a:solidFill>
                      <a:srgbClr val="1B4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06758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lpGBT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Q1 2021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84572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Altiroc</a:t>
                      </a:r>
                      <a:endParaRPr lang="en-US" sz="1400" dirty="0"/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Q3 2022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data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92565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/>
                        <a:t>MOSS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Q4 2022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740117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/>
                        <a:t>ECON-D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Q4 2022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373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83803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/>
                        <a:t>ECON-T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Q4 2023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89151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/>
                        <a:t>RD53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Q3 2023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169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25312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FastRICH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Q1 2025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36420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/>
                        <a:t>MOSAIX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Q2 2025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592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38987"/>
                  </a:ext>
                </a:extLst>
              </a:tr>
              <a:tr h="2877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PicoPix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1506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37482-0CB4-7771-831D-9D6E59B1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10972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61C4D3"/>
                </a:solidFill>
              </a:rPr>
              <a:t>SECTION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64592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200" b="1" dirty="0">
                <a:solidFill>
                  <a:srgbClr val="FFFFFF"/>
                </a:solidFill>
              </a:rPr>
              <a:t>Challenges </a:t>
            </a:r>
            <a:r>
              <a:rPr sz="4200" b="1" dirty="0">
                <a:solidFill>
                  <a:srgbClr val="FFFFFF"/>
                </a:solidFill>
              </a:rPr>
              <a:t>&amp; Path Forward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74F6B-DB59-7557-4326-4E179BB1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300" b="1" dirty="0">
                <a:solidFill>
                  <a:srgbClr val="0033A0"/>
                </a:solidFill>
              </a:rPr>
              <a:t>CHALLENGE 1</a:t>
            </a:r>
            <a:endParaRPr sz="1300" b="1" dirty="0">
              <a:solidFill>
                <a:srgbClr val="0033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" y="530352"/>
            <a:ext cx="10725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000" b="1" dirty="0">
                <a:solidFill>
                  <a:srgbClr val="0033A0"/>
                </a:solidFill>
              </a:rPr>
              <a:t>The </a:t>
            </a:r>
            <a:r>
              <a:rPr lang="en-US" sz="3000" b="1" dirty="0">
                <a:solidFill>
                  <a:srgbClr val="0033A0"/>
                </a:solidFill>
              </a:rPr>
              <a:t>Process and </a:t>
            </a:r>
            <a:r>
              <a:rPr sz="3000" b="1" dirty="0">
                <a:solidFill>
                  <a:srgbClr val="0033A0"/>
                </a:solidFill>
              </a:rPr>
              <a:t>Methodology Scales — Human Resources Don't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F26F2B-0C19-3AC8-4F77-0A5B9BD7164A}"/>
              </a:ext>
            </a:extLst>
          </p:cNvPr>
          <p:cNvSpPr txBox="1"/>
          <p:nvPr/>
        </p:nvSpPr>
        <p:spPr>
          <a:xfrm>
            <a:off x="731520" y="1559381"/>
            <a:ext cx="10817352" cy="255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Coverage Driven Constrained Random Verification (CDCRV) and the other verification practices discussed here scale well for complex HEP ASICs</a:t>
            </a:r>
          </a:p>
          <a:p>
            <a:pPr marL="285750" indent="-285750">
              <a:lnSpc>
                <a:spcPct val="150000"/>
              </a:lnSpc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A0"/>
                </a:solidFill>
              </a:rPr>
              <a:t>Challenges: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Verification expertise is not immediately available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Onboarding to full productivity takes ~12-18 months (one project cycle)</a:t>
            </a:r>
            <a:endParaRPr lang="en-US" sz="1400" b="1" dirty="0">
              <a:solidFill>
                <a:srgbClr val="0033A0"/>
              </a:solidFill>
            </a:endParaRP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Personnel often leave before this investment fully pays off (as observed at CERN)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Knowledge continuity is fragile, with expertise effectively resetting between personnel generations</a:t>
            </a:r>
          </a:p>
          <a:p>
            <a:pPr marL="285750" indent="-285750">
              <a:lnSpc>
                <a:spcPct val="150000"/>
              </a:lnSpc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A0"/>
                </a:solidFill>
              </a:rPr>
              <a:t>CERN's strategy:</a:t>
            </a:r>
            <a:endParaRPr lang="en-US" sz="1400" b="1" dirty="0">
              <a:solidFill>
                <a:srgbClr val="2F2F2F"/>
              </a:solidFill>
            </a:endParaRP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Treat verification as an independent discipline – significant investment in verification personnel and tools over the past 5 years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Development of a robust verification methodology and process to ensure long-term continuity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E7BD81-1ACF-90C8-E468-B2600F3F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10FACE-7E5C-62C3-03F6-031E26D75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168848"/>
              </p:ext>
            </p:extLst>
          </p:nvPr>
        </p:nvGraphicFramePr>
        <p:xfrm>
          <a:off x="2101765" y="4454045"/>
          <a:ext cx="7985293" cy="244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6A93C4-4277-0FEF-2B7E-FAB029897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277" y="4922966"/>
            <a:ext cx="5605272" cy="740664"/>
          </a:xfrm>
          <a:prstGeom prst="rect">
            <a:avLst/>
          </a:prstGeom>
          <a:solidFill>
            <a:srgbClr val="E15E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Verification is a key enabler for </a:t>
            </a:r>
            <a:r>
              <a:rPr lang="en-GB" b="1" dirty="0">
                <a:solidFill>
                  <a:schemeClr val="bg1"/>
                </a:solidFill>
              </a:rPr>
              <a:t>first time silicon success</a:t>
            </a: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CONTEXT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3000" b="1" dirty="0">
                <a:solidFill>
                  <a:srgbClr val="0033A0"/>
                </a:solidFill>
              </a:rPr>
              <a:t>Why Verification </a:t>
            </a:r>
            <a:r>
              <a:rPr lang="en-US" sz="3000" b="1" dirty="0">
                <a:solidFill>
                  <a:srgbClr val="0033A0"/>
                </a:solidFill>
              </a:rPr>
              <a:t>Matters?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5303520" cy="47807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Recent High Energy Physics (HEP) ASICs</a:t>
            </a:r>
            <a:r>
              <a:rPr sz="1800" b="0" dirty="0"/>
              <a:t> </a:t>
            </a:r>
            <a:r>
              <a:rPr lang="en-US" dirty="0"/>
              <a:t>have </a:t>
            </a:r>
            <a:r>
              <a:rPr sz="1800" b="0" dirty="0"/>
              <a:t>far more </a:t>
            </a:r>
            <a:r>
              <a:rPr lang="en-US" sz="1800" b="1" dirty="0">
                <a:solidFill>
                  <a:srgbClr val="0033A0"/>
                </a:solidFill>
              </a:rPr>
              <a:t>digital </a:t>
            </a:r>
            <a:r>
              <a:rPr sz="1800" b="1" dirty="0">
                <a:solidFill>
                  <a:srgbClr val="0033A0"/>
                </a:solidFill>
              </a:rPr>
              <a:t>complex</a:t>
            </a:r>
            <a:r>
              <a:rPr lang="en-US" sz="1800" b="1" dirty="0">
                <a:solidFill>
                  <a:srgbClr val="0033A0"/>
                </a:solidFill>
              </a:rPr>
              <a:t>ity</a:t>
            </a:r>
            <a:endParaRPr lang="en-US" b="1" dirty="0">
              <a:solidFill>
                <a:srgbClr val="0033A0"/>
              </a:solidFill>
            </a:endParaRP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dirty="0"/>
              <a:t>Highly optimized</a:t>
            </a:r>
            <a:r>
              <a:rPr b="0" dirty="0"/>
              <a:t> readout</a:t>
            </a:r>
            <a:r>
              <a:rPr lang="en-US" b="0" dirty="0"/>
              <a:t> architectures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b="0" dirty="0"/>
              <a:t>O</a:t>
            </a:r>
            <a:r>
              <a:rPr b="0" dirty="0"/>
              <a:t>n-chip processing, RISC-V, AI/ML</a:t>
            </a:r>
            <a:endParaRPr lang="en-US" b="0" dirty="0"/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b="0" dirty="0"/>
              <a:t>e.g. RD53, </a:t>
            </a:r>
            <a:r>
              <a:rPr b="0" dirty="0" err="1"/>
              <a:t>FastRICH</a:t>
            </a:r>
            <a:r>
              <a:rPr lang="en-US" b="0" dirty="0"/>
              <a:t>, </a:t>
            </a:r>
            <a:r>
              <a:rPr lang="en-US" b="0" dirty="0" err="1"/>
              <a:t>PicoPix</a:t>
            </a:r>
            <a:endParaRPr b="0" dirty="0"/>
          </a:p>
          <a:p>
            <a:pPr algn="l">
              <a:spcBef>
                <a:spcPts val="160"/>
              </a:spcBef>
              <a:buClr>
                <a:srgbClr val="61C4D4"/>
              </a:buClr>
            </a:pPr>
            <a:endParaRPr lang="en-US" sz="1800" b="1" dirty="0">
              <a:solidFill>
                <a:srgbClr val="0033A0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dirty="0"/>
              <a:t>Cost of engineering runs increase as we move to smaller technology nodes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dirty="0"/>
              <a:t>65nm → 28nm: engineering runs </a:t>
            </a:r>
            <a:r>
              <a:rPr lang="en-GB" b="1" dirty="0">
                <a:solidFill>
                  <a:srgbClr val="0033A0"/>
                </a:solidFill>
              </a:rPr>
              <a:t>&gt;2× more expensive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dirty="0"/>
              <a:t>A re-spin that was manageable at 130nm or 65nm can become </a:t>
            </a:r>
            <a:r>
              <a:rPr lang="en-GB" b="1" dirty="0">
                <a:solidFill>
                  <a:srgbClr val="0033A0"/>
                </a:solidFill>
              </a:rPr>
              <a:t>financially prohibitive </a:t>
            </a:r>
            <a:r>
              <a:rPr lang="en-GB" dirty="0"/>
              <a:t>at 28nm</a:t>
            </a:r>
          </a:p>
          <a:p>
            <a:pPr marL="742950" lvl="1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algn="l">
              <a:spcBef>
                <a:spcPts val="160"/>
              </a:spcBef>
              <a:buClr>
                <a:srgbClr val="61C4D4"/>
              </a:buClr>
            </a:pPr>
            <a:endParaRPr lang="en-US" sz="1800" b="1" dirty="0">
              <a:solidFill>
                <a:srgbClr val="0033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B2808-4338-1CF5-82FF-F2E9648A4819}"/>
              </a:ext>
            </a:extLst>
          </p:cNvPr>
          <p:cNvSpPr txBox="1"/>
          <p:nvPr/>
        </p:nvSpPr>
        <p:spPr>
          <a:xfrm>
            <a:off x="6635931" y="4510192"/>
            <a:ext cx="1811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CERN ASIC support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50FBE-4AFD-8C58-F835-026D21EF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2364FF-78CA-CC29-EBB7-F250F6B7F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8912"/>
              </p:ext>
            </p:extLst>
          </p:nvPr>
        </p:nvGraphicFramePr>
        <p:xfrm>
          <a:off x="6428106" y="1762912"/>
          <a:ext cx="51207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300" b="1" dirty="0">
                <a:solidFill>
                  <a:srgbClr val="0033A0"/>
                </a:solidFill>
              </a:rPr>
              <a:t>CHALLENGE</a:t>
            </a:r>
            <a:r>
              <a:rPr sz="1300" b="1" dirty="0">
                <a:solidFill>
                  <a:srgbClr val="0033A0"/>
                </a:solidFill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530352"/>
            <a:ext cx="10725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The EDA Licensing Bottleneck — and a Path Around It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3520" y="1664208"/>
            <a:ext cx="6519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dirty="0">
                <a:solidFill>
                  <a:srgbClr val="0033A0"/>
                </a:solidFill>
              </a:rPr>
              <a:t>OUVERT — O</a:t>
            </a:r>
            <a:r>
              <a:rPr lang="en-US" sz="1400" b="1" dirty="0">
                <a:solidFill>
                  <a:srgbClr val="0033A0"/>
                </a:solidFill>
              </a:rPr>
              <a:t>pen-source Universal</a:t>
            </a:r>
            <a:r>
              <a:rPr sz="1400" b="1" dirty="0">
                <a:solidFill>
                  <a:srgbClr val="0033A0"/>
                </a:solidFill>
              </a:rPr>
              <a:t> </a:t>
            </a:r>
            <a:r>
              <a:rPr sz="1400" b="1" dirty="0" err="1">
                <a:solidFill>
                  <a:srgbClr val="0033A0"/>
                </a:solidFill>
              </a:rPr>
              <a:t>VER</a:t>
            </a:r>
            <a:r>
              <a:rPr lang="en-US" sz="1400" b="1" dirty="0" err="1">
                <a:solidFill>
                  <a:srgbClr val="0033A0"/>
                </a:solidFill>
              </a:rPr>
              <a:t>ification</a:t>
            </a:r>
            <a:r>
              <a:rPr sz="1400" b="1" dirty="0">
                <a:solidFill>
                  <a:srgbClr val="0033A0"/>
                </a:solidFill>
              </a:rPr>
              <a:t> Technologies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A1604A-A9F2-D31C-1D18-B4FD5A8151E6}"/>
              </a:ext>
            </a:extLst>
          </p:cNvPr>
          <p:cNvSpPr txBox="1"/>
          <p:nvPr/>
        </p:nvSpPr>
        <p:spPr>
          <a:xfrm>
            <a:off x="475488" y="1660972"/>
            <a:ext cx="4736592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Current verification throughput is gated by </a:t>
            </a:r>
            <a:r>
              <a:rPr lang="en-US" sz="1400" b="1" dirty="0">
                <a:solidFill>
                  <a:srgbClr val="0033A0"/>
                </a:solidFill>
              </a:rPr>
              <a:t>EDA license availability</a:t>
            </a:r>
            <a:r>
              <a:rPr lang="en-US" sz="1400" dirty="0">
                <a:solidFill>
                  <a:srgbClr val="2F2F2F"/>
                </a:solidFill>
              </a:rPr>
              <a:t>, not compute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As GenAI raises engineer throughput, license availability becomes the binding constraint even faster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2F2F"/>
              </a:solidFill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8F625B9-DFB1-7607-62E3-F71AC076C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73256"/>
              </p:ext>
            </p:extLst>
          </p:nvPr>
        </p:nvGraphicFramePr>
        <p:xfrm>
          <a:off x="6462459" y="3408713"/>
          <a:ext cx="4154588" cy="182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870">
                  <a:extLst>
                    <a:ext uri="{9D8B030D-6E8A-4147-A177-3AD203B41FA5}">
                      <a16:colId xmlns:a16="http://schemas.microsoft.com/office/drawing/2014/main" val="1509675565"/>
                    </a:ext>
                  </a:extLst>
                </a:gridCol>
                <a:gridCol w="2288718">
                  <a:extLst>
                    <a:ext uri="{9D8B030D-6E8A-4147-A177-3AD203B41FA5}">
                      <a16:colId xmlns:a16="http://schemas.microsoft.com/office/drawing/2014/main" val="1285815516"/>
                    </a:ext>
                  </a:extLst>
                </a:gridCol>
              </a:tblGrid>
              <a:tr h="301820">
                <a:tc>
                  <a:txBody>
                    <a:bodyPr/>
                    <a:lstStyle/>
                    <a:p>
                      <a:r>
                        <a:rPr lang="en-US" sz="1200" dirty="0"/>
                        <a:t>Capability</a:t>
                      </a:r>
                    </a:p>
                  </a:txBody>
                  <a:tcPr anchor="ctr"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Open-source alternative</a:t>
                      </a:r>
                    </a:p>
                  </a:txBody>
                  <a:tcPr anchor="ctr">
                    <a:solidFill>
                      <a:srgbClr val="0033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06758"/>
                  </a:ext>
                </a:extLst>
              </a:tr>
              <a:tr h="2538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Simulator</a:t>
                      </a:r>
                    </a:p>
                  </a:txBody>
                  <a:tcPr marL="123825" marR="123825" marT="57150" marB="571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 err="1">
                          <a:effectLst/>
                        </a:rPr>
                        <a:t>Verilator</a:t>
                      </a:r>
                      <a:r>
                        <a:rPr lang="en-US" sz="1200" dirty="0">
                          <a:effectLst/>
                        </a:rPr>
                        <a:t> + Icarus Verilog</a:t>
                      </a:r>
                    </a:p>
                  </a:txBody>
                  <a:tcPr marL="123825" marR="123825" marT="57150" marB="5715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84572"/>
                  </a:ext>
                </a:extLst>
              </a:tr>
              <a:tr h="3169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Testbench framework</a:t>
                      </a:r>
                    </a:p>
                  </a:txBody>
                  <a:tcPr marL="123825" marR="123825" marT="57150" marB="57150"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cocotb + AVL (Python)</a:t>
                      </a:r>
                    </a:p>
                  </a:txBody>
                  <a:tcPr marL="123825" marR="123825" marT="57150" marB="57150"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92565"/>
                  </a:ext>
                </a:extLst>
              </a:tr>
              <a:tr h="3169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Regression management</a:t>
                      </a:r>
                    </a:p>
                  </a:txBody>
                  <a:tcPr marL="123825" marR="123825" marT="57150" marB="571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pytest + pytest-xdist</a:t>
                      </a:r>
                    </a:p>
                  </a:txBody>
                  <a:tcPr marL="123825" marR="123825" marT="57150" marB="5715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740117"/>
                  </a:ext>
                </a:extLst>
              </a:tr>
              <a:tr h="2538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Functional coverage</a:t>
                      </a:r>
                    </a:p>
                  </a:txBody>
                  <a:tcPr marL="123825" marR="123825" marT="57150" marB="57150" anchor="ctr">
                    <a:solidFill>
                      <a:srgbClr val="EEF1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cocotb-coverage (from AVL)</a:t>
                      </a:r>
                    </a:p>
                  </a:txBody>
                  <a:tcPr marL="123825" marR="123825" marT="57150" marB="57150" anchor="ctr">
                    <a:solidFill>
                      <a:srgbClr val="EE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83803"/>
                  </a:ext>
                </a:extLst>
              </a:tr>
              <a:tr h="2538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effectLst/>
                        </a:rPr>
                        <a:t>Fault list generation</a:t>
                      </a:r>
                    </a:p>
                  </a:txBody>
                  <a:tcPr marL="123825" marR="123825" marT="57150" marB="571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effectLst/>
                        </a:rPr>
                        <a:t>Based on </a:t>
                      </a:r>
                      <a:r>
                        <a:rPr lang="en-US" sz="1200" dirty="0" err="1">
                          <a:effectLst/>
                        </a:rPr>
                        <a:t>yosys</a:t>
                      </a:r>
                      <a:endParaRPr lang="en-US" sz="1200" dirty="0">
                        <a:effectLst/>
                      </a:endParaRPr>
                    </a:p>
                  </a:txBody>
                  <a:tcPr marL="123825" marR="123825" marT="57150" marB="5715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89151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8E4FE5E9-5C25-AFA3-5820-5B7E09A96684}"/>
              </a:ext>
            </a:extLst>
          </p:cNvPr>
          <p:cNvSpPr txBox="1"/>
          <p:nvPr/>
        </p:nvSpPr>
        <p:spPr>
          <a:xfrm>
            <a:off x="5303519" y="1986350"/>
            <a:ext cx="6472469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Exploratory project to develop, validate, and document a fully open-source digital verification methodology as a credible alternative to the current methodology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Goal is </a:t>
            </a:r>
            <a:r>
              <a:rPr lang="en-US" sz="1400" b="1" dirty="0">
                <a:solidFill>
                  <a:srgbClr val="0033A0"/>
                </a:solidFill>
              </a:rPr>
              <a:t>not to replace </a:t>
            </a:r>
            <a:r>
              <a:rPr lang="en-US" sz="1400" dirty="0">
                <a:solidFill>
                  <a:srgbClr val="2F2F2F"/>
                </a:solidFill>
              </a:rPr>
              <a:t>the current commercial stack, but to merely explore alternatives which can scale well for most of the verification process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55DA50-7CC5-9E52-5953-1756F292D74B}"/>
              </a:ext>
            </a:extLst>
          </p:cNvPr>
          <p:cNvSpPr txBox="1"/>
          <p:nvPr/>
        </p:nvSpPr>
        <p:spPr>
          <a:xfrm>
            <a:off x="5327121" y="5392281"/>
            <a:ext cx="6472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Python lowers the barrier to entry — new contributors reach productive output faster than with UVM </a:t>
            </a:r>
            <a:r>
              <a:rPr lang="en-US" sz="1400" dirty="0" err="1">
                <a:solidFill>
                  <a:srgbClr val="2F2F2F"/>
                </a:solidFill>
              </a:rPr>
              <a:t>SystemVerilog</a:t>
            </a:r>
            <a:endParaRPr lang="en-US" sz="1400" dirty="0">
              <a:solidFill>
                <a:srgbClr val="2F2F2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1DE5D-6A23-0018-C686-AAE8E32F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dirty="0">
                <a:solidFill>
                  <a:srgbClr val="0033A0"/>
                </a:solidFill>
              </a:rPr>
              <a:t>THE HONEST BLIND SPOT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530352"/>
            <a:ext cx="10725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Analog and </a:t>
            </a:r>
            <a:r>
              <a:rPr sz="3000" b="1" dirty="0">
                <a:solidFill>
                  <a:srgbClr val="0033A0"/>
                </a:solidFill>
              </a:rPr>
              <a:t>M</a:t>
            </a:r>
            <a:r>
              <a:rPr lang="en-US" sz="3000" b="1" dirty="0">
                <a:solidFill>
                  <a:srgbClr val="0033A0"/>
                </a:solidFill>
              </a:rPr>
              <a:t>ixed </a:t>
            </a:r>
            <a:r>
              <a:rPr sz="3000" b="1" dirty="0">
                <a:solidFill>
                  <a:srgbClr val="0033A0"/>
                </a:solidFill>
              </a:rPr>
              <a:t>S</a:t>
            </a:r>
            <a:r>
              <a:rPr lang="en-US" sz="3000" b="1" dirty="0">
                <a:solidFill>
                  <a:srgbClr val="0033A0"/>
                </a:solidFill>
              </a:rPr>
              <a:t>ignal</a:t>
            </a:r>
            <a:r>
              <a:rPr sz="3000" b="1" dirty="0">
                <a:solidFill>
                  <a:srgbClr val="0033A0"/>
                </a:solidFill>
              </a:rPr>
              <a:t> Verification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737360"/>
            <a:ext cx="5669280" cy="298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F2F2F"/>
                </a:solidFill>
              </a:rPr>
              <a:t>Verification process discussed today mainly</a:t>
            </a:r>
            <a:r>
              <a:rPr sz="1600" b="0" dirty="0">
                <a:solidFill>
                  <a:srgbClr val="2F2F2F"/>
                </a:solidFill>
              </a:rPr>
              <a:t> applies to </a:t>
            </a:r>
            <a:r>
              <a:rPr sz="1600" b="1" dirty="0">
                <a:solidFill>
                  <a:srgbClr val="0033A0"/>
                </a:solidFill>
              </a:rPr>
              <a:t>digital logic</a:t>
            </a:r>
            <a:endParaRPr lang="en-US" sz="1600" b="1" dirty="0">
              <a:solidFill>
                <a:srgbClr val="0033A0"/>
              </a:solidFill>
            </a:endParaRPr>
          </a:p>
          <a:p>
            <a:pPr marL="342900" indent="-34290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33A0"/>
              </a:solidFill>
            </a:endParaRPr>
          </a:p>
          <a:p>
            <a:pPr marL="342900" indent="-34290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sz="1600" b="0" dirty="0">
                <a:solidFill>
                  <a:srgbClr val="2F2F2F"/>
                </a:solidFill>
              </a:rPr>
              <a:t>HEP ASICs</a:t>
            </a:r>
            <a:r>
              <a:rPr lang="en-US" sz="1600" b="0" dirty="0">
                <a:solidFill>
                  <a:srgbClr val="2F2F2F"/>
                </a:solidFill>
              </a:rPr>
              <a:t> have</a:t>
            </a:r>
            <a:r>
              <a:rPr sz="1600" b="0" dirty="0">
                <a:solidFill>
                  <a:srgbClr val="2F2F2F"/>
                </a:solidFill>
              </a:rPr>
              <a:t> complex analog </a:t>
            </a:r>
            <a:r>
              <a:rPr lang="en-US" sz="1600" dirty="0">
                <a:solidFill>
                  <a:srgbClr val="2F2F2F"/>
                </a:solidFill>
              </a:rPr>
              <a:t>and mixed signal IP blocks – AFEs, PLLs, ADCs, DACs etc.</a:t>
            </a:r>
          </a:p>
          <a:p>
            <a:pPr lvl="1">
              <a:spcBef>
                <a:spcPts val="160"/>
              </a:spcBef>
              <a:buClr>
                <a:srgbClr val="61C4D4"/>
              </a:buClr>
            </a:pPr>
            <a:endParaRPr lang="en-US" sz="1600" b="0" dirty="0">
              <a:solidFill>
                <a:srgbClr val="2F2F2F"/>
              </a:solidFill>
            </a:endParaRPr>
          </a:p>
          <a:p>
            <a:pPr marL="342900" indent="-34290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F2F2F"/>
                </a:solidFill>
              </a:rPr>
              <a:t>Many recent bugs found in silicon are in analog blocks</a:t>
            </a:r>
          </a:p>
          <a:p>
            <a:pPr marL="342900" indent="-34290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2F2F2F"/>
              </a:solidFill>
            </a:endParaRPr>
          </a:p>
          <a:p>
            <a:pPr marL="342900" indent="-34290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F2F2F"/>
                </a:solidFill>
              </a:rPr>
              <a:t>Methodical AMS </a:t>
            </a:r>
            <a:r>
              <a:rPr lang="en-US" sz="1600" dirty="0">
                <a:solidFill>
                  <a:srgbClr val="2F2F2F"/>
                </a:solidFill>
              </a:rPr>
              <a:t>verification is </a:t>
            </a:r>
            <a:r>
              <a:rPr lang="en-US" sz="1600" b="0" dirty="0">
                <a:solidFill>
                  <a:srgbClr val="2F2F2F"/>
                </a:solidFill>
              </a:rPr>
              <a:t>l</a:t>
            </a:r>
            <a:r>
              <a:rPr sz="1600" b="0" dirty="0">
                <a:solidFill>
                  <a:srgbClr val="2F2F2F"/>
                </a:solidFill>
              </a:rPr>
              <a:t>argely unsolved in HEP</a:t>
            </a:r>
            <a:endParaRPr lang="en-US" sz="1600" b="0" dirty="0">
              <a:solidFill>
                <a:srgbClr val="2F2F2F"/>
              </a:solidFill>
            </a:endParaRPr>
          </a:p>
          <a:p>
            <a:pPr marL="800100" lvl="1" indent="-34290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F2F2F"/>
                </a:solidFill>
              </a:rPr>
              <a:t>Calls for another round of strategic investment into this topic to ensure first time silicon success</a:t>
            </a:r>
            <a:endParaRPr sz="1600" b="0" dirty="0">
              <a:solidFill>
                <a:srgbClr val="2F2F2F"/>
              </a:solidFill>
            </a:endParaRPr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3680" y="2011680"/>
            <a:ext cx="5239512" cy="2011680"/>
          </a:xfrm>
          <a:prstGeom prst="rect">
            <a:avLst/>
          </a:prstGeom>
          <a:solidFill>
            <a:srgbClr val="E15E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583680" y="2286000"/>
            <a:ext cx="5239512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000" dirty="0">
                <a:solidFill>
                  <a:srgbClr val="FFFFFF"/>
                </a:solidFill>
              </a:rPr>
              <a:t>We have not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cracked this</a:t>
            </a:r>
            <a:r>
              <a:rPr lang="en-US" sz="4000" dirty="0">
                <a:solidFill>
                  <a:srgbClr val="FFFFFF"/>
                </a:solidFill>
              </a:rPr>
              <a:t>!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FDB58-38C7-A22A-4105-55AA4CC5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530352"/>
            <a:ext cx="10725912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000" b="1">
                <a:solidFill>
                  <a:srgbClr val="0033A0"/>
                </a:solidFill>
              </a:rPr>
              <a:t>Verification Techniques for Complex ASICs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760" y="1664208"/>
            <a:ext cx="3636264" cy="54864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760" y="1719072"/>
            <a:ext cx="3636264" cy="232257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48640" y="1801368"/>
            <a:ext cx="3270504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>
                <a:solidFill>
                  <a:srgbClr val="0033A0"/>
                </a:solidFill>
              </a:rPr>
              <a:t>The Process Works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2258568"/>
            <a:ext cx="3270504" cy="1343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300" dirty="0">
                <a:solidFill>
                  <a:srgbClr val="2F2F2F"/>
                </a:solidFill>
              </a:rPr>
              <a:t>Strategize → Plan → Execute</a:t>
            </a:r>
            <a:r>
              <a:rPr lang="en-US" sz="1300" dirty="0">
                <a:solidFill>
                  <a:srgbClr val="2F2F2F"/>
                </a:solidFill>
              </a:rPr>
              <a:t> → Sign-off</a:t>
            </a:r>
          </a:p>
          <a:p>
            <a:pPr marL="285750" indent="-285750">
              <a:spcBef>
                <a:spcPts val="80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F2F2F"/>
                </a:solidFill>
              </a:rPr>
              <a:t>R</a:t>
            </a:r>
            <a:r>
              <a:rPr sz="1300" dirty="0">
                <a:solidFill>
                  <a:srgbClr val="2F2F2F"/>
                </a:solidFill>
              </a:rPr>
              <a:t>euse concentrates effort</a:t>
            </a:r>
            <a:endParaRPr lang="en-US" sz="130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80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F2F2F"/>
                </a:solidFill>
              </a:rPr>
              <a:t>Well established process assures continuity in verification effort</a:t>
            </a:r>
            <a:endParaRPr sz="1300" dirty="0">
              <a:solidFill>
                <a:srgbClr val="2F2F2F"/>
              </a:solidFill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4904" y="1664208"/>
            <a:ext cx="3636264" cy="54864"/>
          </a:xfrm>
          <a:prstGeom prst="rect">
            <a:avLst/>
          </a:prstGeom>
          <a:solidFill>
            <a:srgbClr val="E15E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4904" y="1719072"/>
            <a:ext cx="3636264" cy="232257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367784" y="1801368"/>
            <a:ext cx="32705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rgbClr val="E15E32"/>
                </a:solidFill>
              </a:rPr>
              <a:t>Challenges</a:t>
            </a:r>
            <a:endParaRPr sz="1500" b="1" dirty="0">
              <a:solidFill>
                <a:srgbClr val="E15E3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7784" y="2258568"/>
            <a:ext cx="3270504" cy="11439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300" dirty="0">
                <a:solidFill>
                  <a:srgbClr val="2F2F2F"/>
                </a:solidFill>
              </a:rPr>
              <a:t>Proficiency takes </a:t>
            </a:r>
            <a:r>
              <a:rPr lang="en-GB" sz="1300" dirty="0">
                <a:solidFill>
                  <a:srgbClr val="2F2F2F"/>
                </a:solidFill>
              </a:rPr>
              <a:t>12–18</a:t>
            </a:r>
            <a:r>
              <a:rPr sz="1300" dirty="0">
                <a:solidFill>
                  <a:srgbClr val="2F2F2F"/>
                </a:solidFill>
              </a:rPr>
              <a:t> months</a:t>
            </a:r>
            <a:endParaRPr lang="en-US" sz="130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300" dirty="0">
                <a:solidFill>
                  <a:srgbClr val="2F2F2F"/>
                </a:solidFill>
              </a:rPr>
              <a:t>EDA licensing wall</a:t>
            </a:r>
            <a:endParaRPr lang="en-US" sz="130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300" dirty="0">
                <a:solidFill>
                  <a:srgbClr val="2F2F2F"/>
                </a:solidFill>
              </a:rPr>
              <a:t>AMS </a:t>
            </a:r>
            <a:r>
              <a:rPr lang="en-US" sz="1300" dirty="0">
                <a:solidFill>
                  <a:srgbClr val="2F2F2F"/>
                </a:solidFill>
              </a:rPr>
              <a:t>verification </a:t>
            </a:r>
            <a:r>
              <a:rPr sz="1300" dirty="0">
                <a:solidFill>
                  <a:srgbClr val="2F2F2F"/>
                </a:solidFill>
              </a:rPr>
              <a:t>— unsolved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4048" y="1664208"/>
            <a:ext cx="3636264" cy="54864"/>
          </a:xfrm>
          <a:prstGeom prst="rect">
            <a:avLst/>
          </a:prstGeom>
          <a:solidFill>
            <a:srgbClr val="0089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4048" y="1719072"/>
            <a:ext cx="3636264" cy="232257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186928" y="1801368"/>
            <a:ext cx="3270504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>
                <a:solidFill>
                  <a:srgbClr val="0089A0"/>
                </a:solidFill>
              </a:rPr>
              <a:t>Path Forward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86928" y="2258568"/>
            <a:ext cx="32705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F2F2F"/>
                </a:solidFill>
              </a:rPr>
              <a:t>OUVERT: open-source stack</a:t>
            </a: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F2F2F"/>
                </a:solidFill>
              </a:rPr>
              <a:t>GenAI</a:t>
            </a:r>
            <a:r>
              <a:rPr sz="1300" dirty="0">
                <a:solidFill>
                  <a:srgbClr val="2F2F2F"/>
                </a:solidFill>
              </a:rPr>
              <a:t> </a:t>
            </a:r>
            <a:r>
              <a:rPr lang="en-US" sz="1300" dirty="0">
                <a:solidFill>
                  <a:srgbClr val="2F2F2F"/>
                </a:solidFill>
              </a:rPr>
              <a:t>improves verification throughput</a:t>
            </a: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F2F2F"/>
                </a:solidFill>
              </a:rPr>
              <a:t>Promote common verification practices</a:t>
            </a: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F2F2F"/>
                </a:solidFill>
              </a:rPr>
              <a:t>Invest in AMS verification expertise </a:t>
            </a:r>
            <a:endParaRPr sz="1300" dirty="0">
              <a:solidFill>
                <a:srgbClr val="2F2F2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26C06-53DE-6052-8464-343CC0C6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97280" y="1097280"/>
            <a:ext cx="7315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61C4D3"/>
                </a:solidFill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1691640"/>
            <a:ext cx="73152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5200" b="1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926080"/>
            <a:ext cx="5486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dirty="0">
                <a:solidFill>
                  <a:srgbClr val="FFFFFF"/>
                </a:solidFill>
              </a:rPr>
              <a:t>Adithya Pulli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3383280"/>
            <a:ext cx="5486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>
                <a:solidFill>
                  <a:srgbClr val="CCCCCC"/>
                </a:solidFill>
              </a:rPr>
              <a:t>EP-ESE-ME, CERN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3794760"/>
            <a:ext cx="5486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>
                <a:solidFill>
                  <a:srgbClr val="CCCCCC"/>
                </a:solidFill>
              </a:rPr>
              <a:t>adithya.pulli@cern.ch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4846320"/>
            <a:ext cx="9144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>
                <a:solidFill>
                  <a:srgbClr val="8899AA"/>
                </a:solidFill>
              </a:rPr>
              <a:t>ACKNOWLEDGEMENTS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5212080"/>
            <a:ext cx="914400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1">
                <a:solidFill>
                  <a:srgbClr val="FFFFFF"/>
                </a:solidFill>
              </a:rPr>
              <a:t>Matteo Lupi  ·  Simone Scarfi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" y="5577840"/>
            <a:ext cx="9144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>
                <a:solidFill>
                  <a:srgbClr val="8899AA"/>
                </a:solidFill>
              </a:rPr>
              <a:t>Co-verification engineers on FastRICH, MOSAIX &amp; PicoPix — EP-ESE-ME, CERN</a:t>
            </a:r>
          </a:p>
        </p:txBody>
      </p:sp>
      <p:sp>
        <p:nvSpPr>
          <p:cNvPr id="12" name="Shape 1">
            <a:extLst>
              <a:ext uri="{FF2B5EF4-FFF2-40B4-BE49-F238E27FC236}">
                <a16:creationId xmlns:a16="http://schemas.microsoft.com/office/drawing/2014/main" id="{D2FD8DDF-02C1-4044-2043-45BB04FF3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7684" y="-506975"/>
            <a:ext cx="3809008" cy="3809008"/>
          </a:xfrm>
          <a:prstGeom prst="ellipse">
            <a:avLst/>
          </a:prstGeom>
          <a:ln w="254000">
            <a:solidFill>
              <a:srgbClr val="FFFFFF">
                <a:alpha val="6000"/>
              </a:srgbClr>
            </a:solidFill>
            <a:prstDash val="solid"/>
          </a:ln>
        </p:spPr>
        <p:txBody>
          <a:bodyPr/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B225FA15-CA47-CA34-46A3-2313CE0F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3750" y="5079570"/>
            <a:ext cx="2539339" cy="2539339"/>
          </a:xfrm>
          <a:prstGeom prst="ellipse">
            <a:avLst/>
          </a:prstGeom>
          <a:ln w="254000">
            <a:solidFill>
              <a:srgbClr val="FFFFFF">
                <a:alpha val="4000"/>
              </a:srgbClr>
            </a:solidFill>
            <a:prstDash val="solid"/>
          </a:ln>
        </p:spPr>
        <p:txBody>
          <a:bodyPr/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B7FAA7FD-2940-3925-C931-0F38889E7B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lum bright="70000" contrast="-70000"/>
          </a:blip>
          <a:stretch>
            <a:fillRect/>
          </a:stretch>
        </p:blipFill>
        <p:spPr>
          <a:xfrm>
            <a:off x="10919155" y="5790585"/>
            <a:ext cx="761802" cy="76180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F9238-15B3-4D35-9AF5-1717E02D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91E03-96DF-46F7-8B92-32D4CBC65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BCDF5-37BF-3599-34A4-CCDFAD6D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6F539-5D9B-F9F6-8DD8-FC866235B640}"/>
              </a:ext>
            </a:extLst>
          </p:cNvPr>
          <p:cNvSpPr txBox="1"/>
          <p:nvPr/>
        </p:nvSpPr>
        <p:spPr>
          <a:xfrm>
            <a:off x="914400" y="1097280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dirty="0">
                <a:solidFill>
                  <a:srgbClr val="61C4D3"/>
                </a:solidFill>
              </a:rPr>
              <a:t>SECTION </a:t>
            </a:r>
            <a:r>
              <a:rPr lang="en-US" sz="1600" b="1" dirty="0">
                <a:solidFill>
                  <a:srgbClr val="61C4D3"/>
                </a:solidFill>
              </a:rPr>
              <a:t>3</a:t>
            </a:r>
            <a:endParaRPr sz="1600" b="1" dirty="0">
              <a:solidFill>
                <a:srgbClr val="61C4D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5DFA-7979-0A6C-5148-176B9657E590}"/>
              </a:ext>
            </a:extLst>
          </p:cNvPr>
          <p:cNvSpPr txBox="1"/>
          <p:nvPr/>
        </p:nvSpPr>
        <p:spPr>
          <a:xfrm>
            <a:off x="914400" y="164592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200" b="1" dirty="0">
                <a:solidFill>
                  <a:srgbClr val="FFFFFF"/>
                </a:solidFill>
              </a:rPr>
              <a:t>Backup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3A54A-0133-90F4-D54E-41C17942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IMPLEMENT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3000" b="1" dirty="0">
                <a:solidFill>
                  <a:srgbClr val="0033A0"/>
                </a:solidFill>
              </a:rPr>
              <a:t>The </a:t>
            </a:r>
            <a:r>
              <a:rPr sz="3000" b="1" dirty="0" err="1">
                <a:solidFill>
                  <a:srgbClr val="0033A0"/>
                </a:solidFill>
              </a:rPr>
              <a:t>FastRICH</a:t>
            </a:r>
            <a:r>
              <a:rPr sz="3000" b="1" dirty="0">
                <a:solidFill>
                  <a:srgbClr val="0033A0"/>
                </a:solidFill>
              </a:rPr>
              <a:t> Checker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1627632"/>
            <a:ext cx="5545836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dirty="0">
                <a:solidFill>
                  <a:srgbClr val="0033A0"/>
                </a:solidFill>
              </a:rPr>
              <a:t>CANONICAL CHECKER ARCHITECTURE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5916" y="1627632"/>
            <a:ext cx="5545836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dirty="0">
                <a:solidFill>
                  <a:srgbClr val="0033A0"/>
                </a:solidFill>
              </a:rPr>
              <a:t>FASTRICH CHECKER — APPROXIMATE SCOREBOARD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787B0A-6276-87CC-E051-5F49D578B06B}"/>
              </a:ext>
            </a:extLst>
          </p:cNvPr>
          <p:cNvSpPr txBox="1"/>
          <p:nvPr/>
        </p:nvSpPr>
        <p:spPr>
          <a:xfrm>
            <a:off x="548640" y="2011680"/>
            <a:ext cx="4663440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Stimulus drives both DUT and </a:t>
            </a:r>
            <a:r>
              <a:rPr lang="en-US" sz="1400" b="1" dirty="0">
                <a:solidFill>
                  <a:srgbClr val="0033A0"/>
                </a:solidFill>
              </a:rPr>
              <a:t>reference model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33A0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Scoreboard compares outputs exactly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Works when output is fully deterministic</a:t>
            </a:r>
            <a:endParaRPr sz="1400" b="0" dirty="0">
              <a:solidFill>
                <a:srgbClr val="2F2F2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8ABBD-B288-60E3-D939-FAF38651BFC2}"/>
              </a:ext>
            </a:extLst>
          </p:cNvPr>
          <p:cNvSpPr txBox="1"/>
          <p:nvPr/>
        </p:nvSpPr>
        <p:spPr>
          <a:xfrm>
            <a:off x="6185916" y="4648037"/>
            <a:ext cx="5357039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Exact prediction infeasible: clock phase uncertainty, metastability, ±1 bin ambiguity</a:t>
            </a:r>
            <a:endParaRPr lang="en-US" sz="1400" b="1" dirty="0">
              <a:solidFill>
                <a:srgbClr val="0033A0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33A0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A0"/>
                </a:solidFill>
              </a:rPr>
              <a:t>Classify</a:t>
            </a:r>
            <a:r>
              <a:rPr lang="en-US" sz="1400" dirty="0">
                <a:solidFill>
                  <a:srgbClr val="2F2F2F"/>
                </a:solidFill>
              </a:rPr>
              <a:t> each hit: matched / mismatched / ghost / lost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Handles edge cases: bunch-crossing veto, gate filtering, </a:t>
            </a:r>
            <a:r>
              <a:rPr lang="en-US" sz="1400" dirty="0" err="1">
                <a:solidFill>
                  <a:srgbClr val="2F2F2F"/>
                </a:solidFill>
              </a:rPr>
              <a:t>ToT</a:t>
            </a:r>
            <a:r>
              <a:rPr lang="en-US" sz="1400" dirty="0">
                <a:solidFill>
                  <a:srgbClr val="2F2F2F"/>
                </a:solidFill>
              </a:rPr>
              <a:t> mismatch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5CCCC1-C8A3-C763-5A1D-65669F2ADE17}"/>
              </a:ext>
            </a:extLst>
          </p:cNvPr>
          <p:cNvGrpSpPr/>
          <p:nvPr/>
        </p:nvGrpSpPr>
        <p:grpSpPr>
          <a:xfrm>
            <a:off x="840054" y="4063419"/>
            <a:ext cx="3758400" cy="1577096"/>
            <a:chOff x="618309" y="4063419"/>
            <a:chExt cx="3758400" cy="15770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35A5EC0-63C8-EA94-927D-8C2EB29BAF18}"/>
                </a:ext>
              </a:extLst>
            </p:cNvPr>
            <p:cNvSpPr/>
            <p:nvPr/>
          </p:nvSpPr>
          <p:spPr>
            <a:xfrm>
              <a:off x="618309" y="4210022"/>
              <a:ext cx="731520" cy="42438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Hits UVC</a:t>
              </a:r>
              <a:endParaRPr lang="en-GB" sz="1200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01F300D-ECE2-4D3B-DD02-82D643D2AC64}"/>
                </a:ext>
              </a:extLst>
            </p:cNvPr>
            <p:cNvSpPr/>
            <p:nvPr/>
          </p:nvSpPr>
          <p:spPr>
            <a:xfrm>
              <a:off x="1678578" y="4063419"/>
              <a:ext cx="731520" cy="7175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DUT</a:t>
              </a:r>
              <a:endParaRPr lang="en-GB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2955827-7FAD-2B50-D660-9321DD3D1A2A}"/>
                </a:ext>
              </a:extLst>
            </p:cNvPr>
            <p:cNvSpPr/>
            <p:nvPr/>
          </p:nvSpPr>
          <p:spPr>
            <a:xfrm>
              <a:off x="2738846" y="4204499"/>
              <a:ext cx="731521" cy="42438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" dirty="0"/>
                <a:t>Readout UVC</a:t>
              </a:r>
              <a:endParaRPr lang="en-GB" sz="115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2A6D722-1CCE-37C4-EEE5-23F05BC8F189}"/>
                </a:ext>
              </a:extLst>
            </p:cNvPr>
            <p:cNvSpPr/>
            <p:nvPr/>
          </p:nvSpPr>
          <p:spPr>
            <a:xfrm>
              <a:off x="3875968" y="4063419"/>
              <a:ext cx="500741" cy="157709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Scoreboard</a:t>
              </a:r>
              <a:endParaRPr lang="en-GB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AD3F436-5B59-5CE6-D4A1-360FE84536FF}"/>
                </a:ext>
              </a:extLst>
            </p:cNvPr>
            <p:cNvSpPr/>
            <p:nvPr/>
          </p:nvSpPr>
          <p:spPr>
            <a:xfrm>
              <a:off x="618309" y="5216135"/>
              <a:ext cx="2852058" cy="42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Reference model</a:t>
              </a:r>
              <a:endParaRPr lang="en-GB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619CF32-4D4D-9E6A-5E92-1A7097D533B5}"/>
                </a:ext>
              </a:extLst>
            </p:cNvPr>
            <p:cNvCxnSpPr>
              <a:stCxn id="2" idx="3"/>
              <a:endCxn id="5" idx="1"/>
            </p:cNvCxnSpPr>
            <p:nvPr/>
          </p:nvCxnSpPr>
          <p:spPr>
            <a:xfrm>
              <a:off x="1349829" y="4422212"/>
              <a:ext cx="328749" cy="1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EF8212C-61AB-9670-D8EC-0E3A4D8D0E87}"/>
                </a:ext>
              </a:extLst>
            </p:cNvPr>
            <p:cNvCxnSpPr/>
            <p:nvPr/>
          </p:nvCxnSpPr>
          <p:spPr>
            <a:xfrm>
              <a:off x="2390505" y="4436717"/>
              <a:ext cx="328749" cy="1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492795E-9DD1-C8EE-8D0D-4989BEB5E598}"/>
                </a:ext>
              </a:extLst>
            </p:cNvPr>
            <p:cNvCxnSpPr>
              <a:cxnSpLocks/>
            </p:cNvCxnSpPr>
            <p:nvPr/>
          </p:nvCxnSpPr>
          <p:spPr>
            <a:xfrm>
              <a:off x="3459482" y="4436716"/>
              <a:ext cx="420188" cy="0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AF2F2D7-747F-9726-82AB-24D606EF4D83}"/>
                </a:ext>
              </a:extLst>
            </p:cNvPr>
            <p:cNvCxnSpPr>
              <a:cxnSpLocks/>
            </p:cNvCxnSpPr>
            <p:nvPr/>
          </p:nvCxnSpPr>
          <p:spPr>
            <a:xfrm>
              <a:off x="971007" y="4634402"/>
              <a:ext cx="0" cy="558210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A37F7E-DD7E-C4C3-B4EE-7D7DBB39D7EC}"/>
                </a:ext>
              </a:extLst>
            </p:cNvPr>
            <p:cNvCxnSpPr>
              <a:cxnSpLocks/>
            </p:cNvCxnSpPr>
            <p:nvPr/>
          </p:nvCxnSpPr>
          <p:spPr>
            <a:xfrm>
              <a:off x="3470367" y="5408296"/>
              <a:ext cx="409303" cy="0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0BFA98-3EDF-2F0C-849A-D9DED6651151}"/>
              </a:ext>
            </a:extLst>
          </p:cNvPr>
          <p:cNvGrpSpPr/>
          <p:nvPr/>
        </p:nvGrpSpPr>
        <p:grpSpPr>
          <a:xfrm>
            <a:off x="6731403" y="2305433"/>
            <a:ext cx="4067226" cy="1577096"/>
            <a:chOff x="6731403" y="2305433"/>
            <a:chExt cx="4067226" cy="157709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6FD369A-0CF7-FBEA-853E-BE7FE357EF76}"/>
                </a:ext>
              </a:extLst>
            </p:cNvPr>
            <p:cNvSpPr/>
            <p:nvPr/>
          </p:nvSpPr>
          <p:spPr>
            <a:xfrm>
              <a:off x="6731403" y="2452036"/>
              <a:ext cx="731520" cy="42438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Hits UVC</a:t>
              </a:r>
              <a:endParaRPr lang="en-GB" sz="1200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D8AC951-2358-0F7F-32D6-80C1AD5E3915}"/>
                </a:ext>
              </a:extLst>
            </p:cNvPr>
            <p:cNvSpPr/>
            <p:nvPr/>
          </p:nvSpPr>
          <p:spPr>
            <a:xfrm>
              <a:off x="7791672" y="2305433"/>
              <a:ext cx="731520" cy="7175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DUT</a:t>
              </a:r>
              <a:endParaRPr lang="en-GB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E249FD9-A339-45D0-2114-D5449F85453A}"/>
                </a:ext>
              </a:extLst>
            </p:cNvPr>
            <p:cNvSpPr/>
            <p:nvPr/>
          </p:nvSpPr>
          <p:spPr>
            <a:xfrm>
              <a:off x="8851940" y="2446513"/>
              <a:ext cx="731521" cy="42438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" dirty="0"/>
                <a:t>Readout UVC</a:t>
              </a:r>
              <a:endParaRPr lang="en-GB" sz="1150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BAB1AF7-D50C-36C0-67E9-58E2AF68D28C}"/>
                </a:ext>
              </a:extLst>
            </p:cNvPr>
            <p:cNvSpPr/>
            <p:nvPr/>
          </p:nvSpPr>
          <p:spPr>
            <a:xfrm>
              <a:off x="9989062" y="2401599"/>
              <a:ext cx="809567" cy="62142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/>
                <a:t>Readout to hits</a:t>
              </a:r>
              <a:endParaRPr lang="en-GB" sz="1200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3B88468-50A8-6EF5-7C38-56BC38649AAB}"/>
                </a:ext>
              </a:extLst>
            </p:cNvPr>
            <p:cNvSpPr/>
            <p:nvPr/>
          </p:nvSpPr>
          <p:spPr>
            <a:xfrm>
              <a:off x="6731403" y="3458149"/>
              <a:ext cx="4067226" cy="42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Hit Classifier (match/mismatch/lost/ghost)</a:t>
              </a:r>
              <a:endParaRPr lang="en-GB" sz="1600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609765-3654-4942-2C90-BCE1E6EDEBEF}"/>
                </a:ext>
              </a:extLst>
            </p:cNvPr>
            <p:cNvCxnSpPr>
              <a:stCxn id="31" idx="3"/>
              <a:endCxn id="32" idx="1"/>
            </p:cNvCxnSpPr>
            <p:nvPr/>
          </p:nvCxnSpPr>
          <p:spPr>
            <a:xfrm>
              <a:off x="7462923" y="2664226"/>
              <a:ext cx="328749" cy="1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2FFFC3F-626B-514B-1B7D-619F8ADDE950}"/>
                </a:ext>
              </a:extLst>
            </p:cNvPr>
            <p:cNvCxnSpPr/>
            <p:nvPr/>
          </p:nvCxnSpPr>
          <p:spPr>
            <a:xfrm>
              <a:off x="8503599" y="2678731"/>
              <a:ext cx="328749" cy="1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B9A107D-7AB0-6AB1-FD1D-2B516A740F67}"/>
                </a:ext>
              </a:extLst>
            </p:cNvPr>
            <p:cNvCxnSpPr>
              <a:cxnSpLocks/>
            </p:cNvCxnSpPr>
            <p:nvPr/>
          </p:nvCxnSpPr>
          <p:spPr>
            <a:xfrm>
              <a:off x="9572576" y="2678730"/>
              <a:ext cx="420188" cy="0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9942427-4DA2-FA1D-E517-3780EE84E113}"/>
                </a:ext>
              </a:extLst>
            </p:cNvPr>
            <p:cNvCxnSpPr>
              <a:cxnSpLocks/>
            </p:cNvCxnSpPr>
            <p:nvPr/>
          </p:nvCxnSpPr>
          <p:spPr>
            <a:xfrm>
              <a:off x="7084101" y="2876416"/>
              <a:ext cx="0" cy="558210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EBD9A54-A81D-E006-CA62-6FCBFCC63B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89326" y="3023020"/>
              <a:ext cx="0" cy="405980"/>
            </a:xfrm>
            <a:prstGeom prst="straightConnector1">
              <a:avLst/>
            </a:prstGeom>
            <a:ln>
              <a:solidFill>
                <a:srgbClr val="1B446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EF143859-42B7-E4A4-0969-36557446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C9088-3FAD-453A-DE25-3BFD6103CDD9}"/>
              </a:ext>
            </a:extLst>
          </p:cNvPr>
          <p:cNvSpPr txBox="1"/>
          <p:nvPr/>
        </p:nvSpPr>
        <p:spPr>
          <a:xfrm>
            <a:off x="457200" y="6442817"/>
            <a:ext cx="627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Reference: Challenges and strategies in verification of </a:t>
            </a:r>
            <a:r>
              <a:rPr lang="en-GB" sz="800" dirty="0" err="1">
                <a:solidFill>
                  <a:schemeClr val="bg1">
                    <a:lumMod val="75000"/>
                  </a:schemeClr>
                </a:solidFill>
              </a:rPr>
              <a:t>FastRICH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 ASIC for the LHCb RICH detector, M. Lupi et al 2026 JINST 21 C03008</a:t>
            </a:r>
          </a:p>
          <a:p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195D4-8B9D-9339-F62A-AFD036A33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B47132-CB2E-34BE-F186-26AC3D3F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B33B0-DFF3-A7B0-4D0A-5784B2042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D2247-9A48-A6A8-53F7-E9AAAB924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E0F3E-C4D6-D079-8928-C3D387482210}"/>
              </a:ext>
            </a:extLst>
          </p:cNvPr>
          <p:cNvSpPr txBox="1"/>
          <p:nvPr/>
        </p:nvSpPr>
        <p:spPr>
          <a:xfrm>
            <a:off x="731520" y="201168"/>
            <a:ext cx="107259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300" b="1" dirty="0">
                <a:solidFill>
                  <a:srgbClr val="0033A0"/>
                </a:solidFill>
              </a:rPr>
              <a:t>IMPLEMENT</a:t>
            </a:r>
            <a:endParaRPr sz="1300" b="1" dirty="0">
              <a:solidFill>
                <a:srgbClr val="0033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C9DEB-9C58-DAA3-6BA8-6E86311EA3A3}"/>
              </a:ext>
            </a:extLst>
          </p:cNvPr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SEE Verification: Simulation &amp; Formal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24A88-6E5C-7ADA-7B81-FCF1461AF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664208"/>
            <a:ext cx="5394960" cy="38100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F9552-EF79-C8A3-2F59-6C5D96A91A98}"/>
              </a:ext>
            </a:extLst>
          </p:cNvPr>
          <p:cNvSpPr txBox="1"/>
          <p:nvPr/>
        </p:nvSpPr>
        <p:spPr>
          <a:xfrm>
            <a:off x="457200" y="1715008"/>
            <a:ext cx="5394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rgbClr val="0033A0"/>
                </a:solidFill>
              </a:rPr>
              <a:t>SIMULATION TRACK</a:t>
            </a:r>
            <a:endParaRPr sz="1200" b="1" dirty="0">
              <a:solidFill>
                <a:srgbClr val="0033A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A9D55F-3C39-9761-0F14-C945FFAD9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360" y="1664208"/>
            <a:ext cx="5394960" cy="38100"/>
          </a:xfrm>
          <a:prstGeom prst="rect">
            <a:avLst/>
          </a:prstGeom>
          <a:solidFill>
            <a:srgbClr val="1C4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E7089E-0427-ABCF-8368-CAC8D09EA9B8}"/>
              </a:ext>
            </a:extLst>
          </p:cNvPr>
          <p:cNvSpPr txBox="1"/>
          <p:nvPr/>
        </p:nvSpPr>
        <p:spPr>
          <a:xfrm>
            <a:off x="6309360" y="1715008"/>
            <a:ext cx="5394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rgbClr val="1C446A"/>
                </a:solidFill>
              </a:rPr>
              <a:t>FORMAL TRACK</a:t>
            </a:r>
            <a:endParaRPr sz="1200" b="1" dirty="0">
              <a:solidFill>
                <a:srgbClr val="1C446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A2DE4-C0B4-2E7C-908D-A666654B3346}"/>
              </a:ext>
            </a:extLst>
          </p:cNvPr>
          <p:cNvSpPr txBox="1"/>
          <p:nvPr/>
        </p:nvSpPr>
        <p:spPr>
          <a:xfrm>
            <a:off x="484504" y="2152234"/>
            <a:ext cx="5367655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A0"/>
                </a:solidFill>
              </a:rPr>
              <a:t>TMR campaign:</a:t>
            </a:r>
            <a:r>
              <a:rPr lang="en-US" sz="1400" dirty="0">
                <a:solidFill>
                  <a:srgbClr val="2F2F2F"/>
                </a:solidFill>
              </a:rPr>
              <a:t> two parallel simulations with same seed - compare all DUT output strobes. Mismatch = incorrect triplication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A0"/>
                </a:solidFill>
              </a:rPr>
              <a:t>Non-TMR campaign:</a:t>
            </a:r>
            <a:r>
              <a:rPr lang="en-US" sz="1400" dirty="0">
                <a:solidFill>
                  <a:srgbClr val="2F2F2F"/>
                </a:solidFill>
              </a:rPr>
              <a:t> inject faults in unprotected nodes, check fault-tolerance goals are preserved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A0"/>
                </a:solidFill>
              </a:rPr>
              <a:t>Random fault + recovery:</a:t>
            </a:r>
            <a:r>
              <a:rPr lang="en-US" sz="1400" dirty="0">
                <a:solidFill>
                  <a:srgbClr val="2F2F2F"/>
                </a:solidFill>
              </a:rPr>
              <a:t> random SEE injection across full test; verify chip recovers via soft reset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E13BD-4D1D-623F-AD6B-E97FC15578A1}"/>
              </a:ext>
            </a:extLst>
          </p:cNvPr>
          <p:cNvSpPr txBox="1"/>
          <p:nvPr/>
        </p:nvSpPr>
        <p:spPr>
          <a:xfrm>
            <a:off x="6309359" y="2152234"/>
            <a:ext cx="539495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B446A"/>
                </a:solidFill>
              </a:rPr>
              <a:t>SVA assertions auto-generated</a:t>
            </a:r>
            <a:r>
              <a:rPr lang="en-US" sz="1400" dirty="0">
                <a:solidFill>
                  <a:srgbClr val="1B446A"/>
                </a:solidFill>
              </a:rPr>
              <a:t> </a:t>
            </a:r>
            <a:r>
              <a:rPr lang="en-US" sz="1400" dirty="0">
                <a:solidFill>
                  <a:srgbClr val="2F2F2F"/>
                </a:solidFill>
              </a:rPr>
              <a:t>from netlist - one per TMR triplet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Proves exhaustively that voter always outputs majority - no simulation seeds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Catches triplication errors which takes much longer in simulation</a:t>
            </a: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2F2F"/>
                </a:solidFill>
              </a:rPr>
              <a:t>Proof times: </a:t>
            </a:r>
            <a:r>
              <a:rPr lang="en-US" sz="1400" b="1" dirty="0">
                <a:solidFill>
                  <a:srgbClr val="1B446A"/>
                </a:solidFill>
              </a:rPr>
              <a:t>90 sec → 36 </a:t>
            </a:r>
            <a:r>
              <a:rPr lang="en-US" sz="1400" b="1" dirty="0" err="1">
                <a:solidFill>
                  <a:srgbClr val="1B446A"/>
                </a:solidFill>
              </a:rPr>
              <a:t>hrs</a:t>
            </a:r>
            <a:r>
              <a:rPr lang="en-US" sz="1400" dirty="0">
                <a:solidFill>
                  <a:srgbClr val="2F2F2F"/>
                </a:solidFill>
              </a:rPr>
              <a:t> depending on block complexity</a:t>
            </a:r>
          </a:p>
        </p:txBody>
      </p:sp>
      <p:pic>
        <p:nvPicPr>
          <p:cNvPr id="51" name="Picture 50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ADC1611-E0C3-3708-F5ED-D85774AB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3708167"/>
            <a:ext cx="5170916" cy="2431382"/>
          </a:xfrm>
          <a:prstGeom prst="rect">
            <a:avLst/>
          </a:prstGeom>
        </p:spPr>
      </p:pic>
      <p:sp>
        <p:nvSpPr>
          <p:cNvPr id="52" name="Flowchart: Magnetic Disk 51">
            <a:extLst>
              <a:ext uri="{FF2B5EF4-FFF2-40B4-BE49-F238E27FC236}">
                <a16:creationId xmlns:a16="http://schemas.microsoft.com/office/drawing/2014/main" id="{97370AEC-F451-77E3-7355-637ED80F562F}"/>
              </a:ext>
            </a:extLst>
          </p:cNvPr>
          <p:cNvSpPr/>
          <p:nvPr/>
        </p:nvSpPr>
        <p:spPr>
          <a:xfrm>
            <a:off x="265612" y="4906430"/>
            <a:ext cx="1101634" cy="63921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Design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09724B-689D-C2B6-8E1B-5B6B299E2D05}"/>
              </a:ext>
            </a:extLst>
          </p:cNvPr>
          <p:cNvSpPr/>
          <p:nvPr/>
        </p:nvSpPr>
        <p:spPr>
          <a:xfrm>
            <a:off x="1497873" y="4005943"/>
            <a:ext cx="1045029" cy="5944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Reference Simulation</a:t>
            </a:r>
            <a:endParaRPr lang="en-GB" sz="14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561DD2D-7E1F-CCB8-2F65-B7DC42DA5876}"/>
              </a:ext>
            </a:extLst>
          </p:cNvPr>
          <p:cNvSpPr/>
          <p:nvPr/>
        </p:nvSpPr>
        <p:spPr>
          <a:xfrm>
            <a:off x="1497873" y="5791283"/>
            <a:ext cx="1045029" cy="5944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Fault Simulation</a:t>
            </a:r>
            <a:endParaRPr lang="en-GB" sz="14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E97BC3C-0BCB-99D1-8956-363D860795B4}"/>
              </a:ext>
            </a:extLst>
          </p:cNvPr>
          <p:cNvSpPr/>
          <p:nvPr/>
        </p:nvSpPr>
        <p:spPr>
          <a:xfrm>
            <a:off x="4396241" y="4988382"/>
            <a:ext cx="1264330" cy="5944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Strobe comparison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6" name="Flowchart: Magnetic Disk 55">
            <a:extLst>
              <a:ext uri="{FF2B5EF4-FFF2-40B4-BE49-F238E27FC236}">
                <a16:creationId xmlns:a16="http://schemas.microsoft.com/office/drawing/2014/main" id="{D9F4B6A3-7E1E-C1DA-DB23-36A333E594A9}"/>
              </a:ext>
            </a:extLst>
          </p:cNvPr>
          <p:cNvSpPr/>
          <p:nvPr/>
        </p:nvSpPr>
        <p:spPr>
          <a:xfrm>
            <a:off x="2926080" y="3983551"/>
            <a:ext cx="1101634" cy="639218"/>
          </a:xfrm>
          <a:prstGeom prst="flowChartMagneticDis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strobe.vcd</a:t>
            </a:r>
            <a:endParaRPr lang="en-GB" sz="1600" dirty="0"/>
          </a:p>
        </p:txBody>
      </p:sp>
      <p:sp>
        <p:nvSpPr>
          <p:cNvPr id="57" name="Flowchart: Magnetic Disk 56">
            <a:extLst>
              <a:ext uri="{FF2B5EF4-FFF2-40B4-BE49-F238E27FC236}">
                <a16:creationId xmlns:a16="http://schemas.microsoft.com/office/drawing/2014/main" id="{51BAD5AD-0E63-71EF-D180-F9557A74B5BB}"/>
              </a:ext>
            </a:extLst>
          </p:cNvPr>
          <p:cNvSpPr/>
          <p:nvPr/>
        </p:nvSpPr>
        <p:spPr>
          <a:xfrm>
            <a:off x="2955766" y="5768892"/>
            <a:ext cx="1101634" cy="639218"/>
          </a:xfrm>
          <a:prstGeom prst="flowChartMagneticDis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strobe.vcd</a:t>
            </a:r>
            <a:endParaRPr lang="en-GB" sz="16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2E1CAA5-B2C0-B1A9-DF35-5B5FAB41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2" idx="4"/>
            <a:endCxn id="54" idx="0"/>
          </p:cNvCxnSpPr>
          <p:nvPr/>
        </p:nvCxnSpPr>
        <p:spPr>
          <a:xfrm>
            <a:off x="1367246" y="5226039"/>
            <a:ext cx="653142" cy="56524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A4CCA10-759E-06BA-F3B5-23A5A7C63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2" idx="4"/>
            <a:endCxn id="53" idx="2"/>
          </p:cNvCxnSpPr>
          <p:nvPr/>
        </p:nvCxnSpPr>
        <p:spPr>
          <a:xfrm flipV="1">
            <a:off x="1367246" y="4600378"/>
            <a:ext cx="653142" cy="62566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2D0DC8C-2AB2-D36B-C38F-FE6F8AD4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3" idx="3"/>
            <a:endCxn id="56" idx="2"/>
          </p:cNvCxnSpPr>
          <p:nvPr/>
        </p:nvCxnSpPr>
        <p:spPr>
          <a:xfrm flipV="1">
            <a:off x="2542902" y="4303160"/>
            <a:ext cx="383178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6998B4A-E648-C19B-E0C8-F6D84DDE6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4" idx="3"/>
            <a:endCxn id="57" idx="2"/>
          </p:cNvCxnSpPr>
          <p:nvPr/>
        </p:nvCxnSpPr>
        <p:spPr>
          <a:xfrm>
            <a:off x="2542902" y="6088501"/>
            <a:ext cx="41286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35E837-C78B-8BA1-ADE4-A0640B42A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7" idx="4"/>
            <a:endCxn id="55" idx="2"/>
          </p:cNvCxnSpPr>
          <p:nvPr/>
        </p:nvCxnSpPr>
        <p:spPr>
          <a:xfrm flipV="1">
            <a:off x="4057400" y="5582817"/>
            <a:ext cx="971006" cy="50568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80E96D2-7B87-04D1-8AA1-9A7EB5479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6" idx="4"/>
            <a:endCxn id="55" idx="0"/>
          </p:cNvCxnSpPr>
          <p:nvPr/>
        </p:nvCxnSpPr>
        <p:spPr>
          <a:xfrm>
            <a:off x="4027714" y="4303160"/>
            <a:ext cx="1000692" cy="68522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BF21D00A-A185-5CE4-8022-C3F2DC38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33D36-049A-852F-1082-F6FC3D1CCCD4}"/>
              </a:ext>
            </a:extLst>
          </p:cNvPr>
          <p:cNvSpPr txBox="1"/>
          <p:nvPr/>
        </p:nvSpPr>
        <p:spPr>
          <a:xfrm>
            <a:off x="450271" y="6353088"/>
            <a:ext cx="815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References:</a:t>
            </a:r>
          </a:p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A simulation methodology for verification of transient fault tolerance of ASICs designed for high-energy physics experiments, A. Pulli and M. Lupi 2023 JINST 18 C01038</a:t>
            </a:r>
          </a:p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SEU injection framework for radiation-tolerant ASICs, a formal veriﬁcation approach, M. Lupi and A. Pulli 2023 JINST 18 C02023</a:t>
            </a:r>
          </a:p>
          <a:p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CONTEXT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3000" b="1" dirty="0">
                <a:solidFill>
                  <a:srgbClr val="0033A0"/>
                </a:solidFill>
              </a:rPr>
              <a:t>The Chips We'll Use as Examples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664208"/>
            <a:ext cx="5394960" cy="38100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57200" y="1715008"/>
            <a:ext cx="53949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>
                <a:solidFill>
                  <a:srgbClr val="0033A0"/>
                </a:solidFill>
              </a:rPr>
              <a:t>FASTRICH</a:t>
            </a:r>
          </a:p>
        </p:txBody>
      </p:sp>
      <p:sp>
        <p:nvSpPr>
          <p:cNvPr id="24" name="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360" y="1664208"/>
            <a:ext cx="5394960" cy="38100"/>
          </a:xfrm>
          <a:prstGeom prst="rect">
            <a:avLst/>
          </a:prstGeom>
          <a:solidFill>
            <a:srgbClr val="1C4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309360" y="1715008"/>
            <a:ext cx="53949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>
                <a:solidFill>
                  <a:srgbClr val="1C446A"/>
                </a:solidFill>
              </a:rPr>
              <a:t>MOSAIX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949FB28-2BDD-89A5-9207-8E17547C4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13018"/>
              </p:ext>
            </p:extLst>
          </p:nvPr>
        </p:nvGraphicFramePr>
        <p:xfrm>
          <a:off x="484505" y="2093468"/>
          <a:ext cx="539496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375">
                  <a:extLst>
                    <a:ext uri="{9D8B030D-6E8A-4147-A177-3AD203B41FA5}">
                      <a16:colId xmlns:a16="http://schemas.microsoft.com/office/drawing/2014/main" val="4247628882"/>
                    </a:ext>
                  </a:extLst>
                </a:gridCol>
                <a:gridCol w="4265585">
                  <a:extLst>
                    <a:ext uri="{9D8B030D-6E8A-4147-A177-3AD203B41FA5}">
                      <a16:colId xmlns:a16="http://schemas.microsoft.com/office/drawing/2014/main" val="1301367835"/>
                    </a:ext>
                  </a:extLst>
                </a:gridCol>
              </a:tblGrid>
              <a:tr h="26710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What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/>
                        <a:t>16-channel front-end readout ASIC for timing detectors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4760565"/>
                  </a:ext>
                </a:extLst>
              </a:tr>
              <a:tr h="26710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Technology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TSMC 65 nm CMOS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021342"/>
                  </a:ext>
                </a:extLst>
              </a:tr>
              <a:tr h="26710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Scale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5 × 5.25 mm, 16 channels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082942"/>
                  </a:ext>
                </a:extLst>
              </a:tr>
              <a:tr h="26710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Features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25 </a:t>
                      </a:r>
                      <a:r>
                        <a:rPr lang="en-US" sz="1200" b="0" dirty="0" err="1"/>
                        <a:t>ps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ToA</a:t>
                      </a:r>
                      <a:r>
                        <a:rPr lang="en-US" sz="1200" dirty="0"/>
                        <a:t>,</a:t>
                      </a:r>
                      <a:r>
                        <a:rPr lang="en-US" sz="1200" b="0" dirty="0"/>
                        <a:t> 4× 1.28 Gbps Aurora, SEE-tolerant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3752958"/>
                  </a:ext>
                </a:extLst>
              </a:tr>
              <a:tr h="267106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Challenge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33A0"/>
                          </a:solidFill>
                        </a:rPr>
                        <a:t>High precision TDC, readout optimized for wide range of detector occupancies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85508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62319C1-6A8B-4334-8717-8099A41A0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27015"/>
              </p:ext>
            </p:extLst>
          </p:nvPr>
        </p:nvGraphicFramePr>
        <p:xfrm>
          <a:off x="6309360" y="2093468"/>
          <a:ext cx="53949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375">
                  <a:extLst>
                    <a:ext uri="{9D8B030D-6E8A-4147-A177-3AD203B41FA5}">
                      <a16:colId xmlns:a16="http://schemas.microsoft.com/office/drawing/2014/main" val="4247628882"/>
                    </a:ext>
                  </a:extLst>
                </a:gridCol>
                <a:gridCol w="4265585">
                  <a:extLst>
                    <a:ext uri="{9D8B030D-6E8A-4147-A177-3AD203B41FA5}">
                      <a16:colId xmlns:a16="http://schemas.microsoft.com/office/drawing/2014/main" val="1301367835"/>
                    </a:ext>
                  </a:extLst>
                </a:gridCol>
              </a:tblGrid>
              <a:tr h="26355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What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Monolithic stitched pixel sensor for tracking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4760565"/>
                  </a:ext>
                </a:extLst>
              </a:tr>
              <a:tr h="26355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Technology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/>
                        <a:t>TPSCo</a:t>
                      </a:r>
                      <a:r>
                        <a:rPr lang="en-US" sz="1200" b="0" dirty="0"/>
                        <a:t> 65 nm CMOS imaging process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021342"/>
                  </a:ext>
                </a:extLst>
              </a:tr>
              <a:tr h="26355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Scale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265 × 19.6 mm, ~10M pixels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082942"/>
                  </a:ext>
                </a:extLst>
              </a:tr>
              <a:tr h="26355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Features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Sync-based readout, 8× 10.24 Gbps, SEE-tolerant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3752958"/>
                  </a:ext>
                </a:extLst>
              </a:tr>
              <a:tr h="26355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BBBBBB"/>
                          </a:solidFill>
                        </a:rPr>
                        <a:t>Challenge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1C446A"/>
                          </a:solidFill>
                        </a:rPr>
                        <a:t>Massive scale — hierarchy &amp; reuse from day 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855083"/>
                  </a:ext>
                </a:extLst>
              </a:tr>
            </a:tbl>
          </a:graphicData>
        </a:graphic>
      </p:graphicFrame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7CA108D-682F-3C42-9503-DECD1A55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A782D1-9D7F-810E-CDD3-EDD13CF14AD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1231" y="4132071"/>
            <a:ext cx="5789611" cy="21158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42691E-60AE-C3D5-EE24-73C7A76E95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49715" y="3898022"/>
            <a:ext cx="5969871" cy="2265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011F1-57EF-E828-B728-A4CA51102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3CAE57-8F48-BCA9-30A4-1BCD1D1CD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9073F-92E9-A2F1-B13C-1C6578C0E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20380-DB16-ABD3-9A1D-CD664816AC08}"/>
              </a:ext>
            </a:extLst>
          </p:cNvPr>
          <p:cNvSpPr txBox="1"/>
          <p:nvPr/>
        </p:nvSpPr>
        <p:spPr>
          <a:xfrm>
            <a:off x="914400" y="10972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61C4D3"/>
                </a:solidFill>
              </a:rPr>
              <a:t>SECTION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B52FE-67ED-3149-020E-5B86609765AD}"/>
              </a:ext>
            </a:extLst>
          </p:cNvPr>
          <p:cNvSpPr txBox="1"/>
          <p:nvPr/>
        </p:nvSpPr>
        <p:spPr>
          <a:xfrm>
            <a:off x="914400" y="1645920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200" b="1" dirty="0">
                <a:solidFill>
                  <a:srgbClr val="FFFFFF"/>
                </a:solidFill>
              </a:rPr>
              <a:t>The Verification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5E7EA-1DEA-B7CE-0E1E-CF6EDAD194EC}"/>
              </a:ext>
            </a:extLst>
          </p:cNvPr>
          <p:cNvSpPr txBox="1"/>
          <p:nvPr/>
        </p:nvSpPr>
        <p:spPr>
          <a:xfrm>
            <a:off x="914400" y="29260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0" dirty="0">
                <a:solidFill>
                  <a:srgbClr val="AABBCC"/>
                </a:solidFill>
              </a:rPr>
              <a:t>Illustrated with </a:t>
            </a:r>
            <a:r>
              <a:rPr sz="2200" b="0" dirty="0" err="1">
                <a:solidFill>
                  <a:srgbClr val="AABBCC"/>
                </a:solidFill>
              </a:rPr>
              <a:t>FastRICH</a:t>
            </a:r>
            <a:r>
              <a:rPr sz="2200" b="0" dirty="0">
                <a:solidFill>
                  <a:srgbClr val="AABBCC"/>
                </a:solidFill>
              </a:rPr>
              <a:t> and MOSAIX ASICs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33D0252-8C14-2832-8F12-77B0FB95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45B201-AC33-F950-213F-0B23474F7ECB}"/>
              </a:ext>
            </a:extLst>
          </p:cNvPr>
          <p:cNvGrpSpPr/>
          <p:nvPr/>
        </p:nvGrpSpPr>
        <p:grpSpPr>
          <a:xfrm>
            <a:off x="2378879" y="4677156"/>
            <a:ext cx="7431066" cy="594360"/>
            <a:chOff x="1941786" y="4663440"/>
            <a:chExt cx="7431066" cy="5943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E2E95B-BEC7-7C15-6FC1-AD3B65879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1786" y="4663440"/>
              <a:ext cx="1554480" cy="594360"/>
            </a:xfrm>
            <a:prstGeom prst="rect">
              <a:avLst/>
            </a:prstGeom>
            <a:solidFill>
              <a:srgbClr val="61C4D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Strategize</a:t>
              </a:r>
              <a:endParaRPr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0932E4-8796-4A2E-A6F7-114DD3D14E4A}"/>
                </a:ext>
              </a:extLst>
            </p:cNvPr>
            <p:cNvSpPr txBox="1"/>
            <p:nvPr/>
          </p:nvSpPr>
          <p:spPr>
            <a:xfrm>
              <a:off x="3496266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8572AB-3B9E-2FAE-8309-9B8CBE762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83572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  <a:endParaRPr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0DE49B-CEC1-4E0C-9BC9-A28446EA14E2}"/>
                </a:ext>
              </a:extLst>
            </p:cNvPr>
            <p:cNvSpPr txBox="1"/>
            <p:nvPr/>
          </p:nvSpPr>
          <p:spPr>
            <a:xfrm>
              <a:off x="5477256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1023D3-74ED-8A4A-BA9F-2EFCDC2B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88736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  <a:endParaRPr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B53505-55BA-29A6-7AE9-2114192B9E81}"/>
                </a:ext>
              </a:extLst>
            </p:cNvPr>
            <p:cNvSpPr txBox="1"/>
            <p:nvPr/>
          </p:nvSpPr>
          <p:spPr>
            <a:xfrm>
              <a:off x="7406892" y="4775954"/>
              <a:ext cx="411480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sz="1800" b="0" dirty="0">
                  <a:solidFill>
                    <a:srgbClr val="8899AA"/>
                  </a:solidFill>
                </a:rPr>
                <a:t>→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BB690E-9935-4294-B640-2ED600097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18372" y="4663440"/>
              <a:ext cx="1554480" cy="594360"/>
            </a:xfrm>
            <a:prstGeom prst="rect">
              <a:avLst/>
            </a:prstGeom>
            <a:solidFill>
              <a:srgbClr val="2A3A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Sign-off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4566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2C774-3BA5-59D5-F939-0BC71852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F616D-F017-0171-96E9-05CDF105C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0BCA9B-E790-A660-9434-8459C1C9C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F095F-46E1-8004-1EDD-5665C6362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728E2-0E2E-9170-03D7-95F267797108}"/>
              </a:ext>
            </a:extLst>
          </p:cNvPr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STRATEGIZE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FE663-4AEC-C61B-3C0B-9670246C8BF6}"/>
              </a:ext>
            </a:extLst>
          </p:cNvPr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Defining the Verification Strategy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85DAF-6E16-A141-775A-E2EEE63EC2F6}"/>
              </a:ext>
            </a:extLst>
          </p:cNvPr>
          <p:cNvSpPr txBox="1"/>
          <p:nvPr/>
        </p:nvSpPr>
        <p:spPr>
          <a:xfrm>
            <a:off x="457200" y="1736439"/>
            <a:ext cx="4499811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Aligns goals, methods, resources, and sign-off criteria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3A0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sz="1500" b="0" dirty="0">
              <a:solidFill>
                <a:srgbClr val="2F2F2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034F5B-1313-3EFD-8072-6F303DEB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4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4A7C8-88EA-EC0E-E11B-D26AABF2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E85961-F5B8-1381-B625-189E934C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29FF73-35B4-4D36-ED09-B95CE2066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F9CA4-2B08-5D0D-3A4A-5BF89B9E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77B45-0743-94AA-36A2-59D26824FF5E}"/>
              </a:ext>
            </a:extLst>
          </p:cNvPr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STRATEGIZE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9D5BD-4E37-C113-CFDF-4F3850BD29C4}"/>
              </a:ext>
            </a:extLst>
          </p:cNvPr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Defining the Verification Strategy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88D9A-ED90-D3EA-0643-C530B9E79095}"/>
              </a:ext>
            </a:extLst>
          </p:cNvPr>
          <p:cNvSpPr txBox="1"/>
          <p:nvPr/>
        </p:nvSpPr>
        <p:spPr>
          <a:xfrm>
            <a:off x="457200" y="1736439"/>
            <a:ext cx="4499811" cy="1810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Aligns goals, methods, resources, and sign-off criteria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3A0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sz="1500" b="1" dirty="0">
                <a:solidFill>
                  <a:srgbClr val="0033A0"/>
                </a:solidFill>
              </a:rPr>
              <a:t>Identify requirements &amp; goals</a:t>
            </a:r>
            <a:r>
              <a:rPr sz="1500" b="0" dirty="0">
                <a:solidFill>
                  <a:srgbClr val="2F2F2F"/>
                </a:solidFill>
              </a:rPr>
              <a:t> — functional, performance, SEE robustness</a:t>
            </a: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sz="1500" b="0" dirty="0">
              <a:solidFill>
                <a:srgbClr val="2F2F2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13332-79E9-63EE-3A4C-5BD3AB7B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F4E70-C865-3839-01F3-0144C7BF8AC2}"/>
              </a:ext>
            </a:extLst>
          </p:cNvPr>
          <p:cNvGrpSpPr/>
          <p:nvPr/>
        </p:nvGrpSpPr>
        <p:grpSpPr>
          <a:xfrm>
            <a:off x="5212080" y="1769364"/>
            <a:ext cx="6611112" cy="3017520"/>
            <a:chOff x="5212080" y="1769364"/>
            <a:chExt cx="6611112" cy="30175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70C4CE-BD6B-4CC7-0B8D-1D23EF2A4DA6}"/>
                </a:ext>
              </a:extLst>
            </p:cNvPr>
            <p:cNvSpPr txBox="1"/>
            <p:nvPr/>
          </p:nvSpPr>
          <p:spPr>
            <a:xfrm>
              <a:off x="5212080" y="1769364"/>
              <a:ext cx="6611112" cy="347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200" b="1" dirty="0">
                  <a:solidFill>
                    <a:srgbClr val="0033A0"/>
                  </a:solidFill>
                </a:rPr>
                <a:t>FASTRICH — VERIFICATION GOALS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F2CF84-1168-643F-FA01-640E8C68B5A6}"/>
                </a:ext>
              </a:extLst>
            </p:cNvPr>
            <p:cNvSpPr/>
            <p:nvPr/>
          </p:nvSpPr>
          <p:spPr>
            <a:xfrm>
              <a:off x="5212080" y="2208276"/>
              <a:ext cx="3236976" cy="54864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B7A74A-A243-BAA8-24E0-B955093802CF}"/>
                </a:ext>
              </a:extLst>
            </p:cNvPr>
            <p:cNvSpPr/>
            <p:nvPr/>
          </p:nvSpPr>
          <p:spPr>
            <a:xfrm>
              <a:off x="5212080" y="2263140"/>
              <a:ext cx="3236976" cy="109555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6A9A57-8848-0170-552A-A1EFC647C833}"/>
                </a:ext>
              </a:extLst>
            </p:cNvPr>
            <p:cNvSpPr txBox="1"/>
            <p:nvPr/>
          </p:nvSpPr>
          <p:spPr>
            <a:xfrm>
              <a:off x="5394960" y="2345436"/>
              <a:ext cx="287121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0033A0"/>
                  </a:solidFill>
                </a:rPr>
                <a:t>Control</a:t>
              </a:r>
              <a:r>
                <a:rPr sz="1200" b="1" dirty="0">
                  <a:solidFill>
                    <a:srgbClr val="0033A0"/>
                  </a:solidFill>
                </a:rPr>
                <a:t> Interface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E106B3-1A56-5C0B-179F-C58422C8587B}"/>
                </a:ext>
              </a:extLst>
            </p:cNvPr>
            <p:cNvSpPr txBox="1"/>
            <p:nvPr/>
          </p:nvSpPr>
          <p:spPr>
            <a:xfrm>
              <a:off x="5394960" y="2674620"/>
              <a:ext cx="2871216" cy="625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I2C compliance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100 kHz – 1 MHz operation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All RW registers verified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A0B57-6C34-2683-CADD-244515BFA447}"/>
                </a:ext>
              </a:extLst>
            </p:cNvPr>
            <p:cNvSpPr/>
            <p:nvPr/>
          </p:nvSpPr>
          <p:spPr>
            <a:xfrm>
              <a:off x="8586216" y="2208276"/>
              <a:ext cx="3236976" cy="54864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5B6330-0F57-D0B3-1FC9-9909E0476C4E}"/>
                </a:ext>
              </a:extLst>
            </p:cNvPr>
            <p:cNvSpPr/>
            <p:nvPr/>
          </p:nvSpPr>
          <p:spPr>
            <a:xfrm>
              <a:off x="8586216" y="2263140"/>
              <a:ext cx="3236976" cy="109555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814D7D-9E96-E372-7F18-29013592F5B3}"/>
                </a:ext>
              </a:extLst>
            </p:cNvPr>
            <p:cNvSpPr txBox="1"/>
            <p:nvPr/>
          </p:nvSpPr>
          <p:spPr>
            <a:xfrm>
              <a:off x="8769096" y="2345436"/>
              <a:ext cx="287121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0033A0"/>
                  </a:solidFill>
                </a:rPr>
                <a:t>Command</a:t>
              </a:r>
              <a:r>
                <a:rPr sz="1200" b="1" dirty="0">
                  <a:solidFill>
                    <a:srgbClr val="0033A0"/>
                  </a:solidFill>
                </a:rPr>
                <a:t> Interface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85B88F-DE22-8B2C-C4EE-A9FFAC0CBC7B}"/>
                </a:ext>
              </a:extLst>
            </p:cNvPr>
            <p:cNvSpPr txBox="1"/>
            <p:nvPr/>
          </p:nvSpPr>
          <p:spPr>
            <a:xfrm>
              <a:off x="8769096" y="2674620"/>
              <a:ext cx="2871216" cy="62581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Lock to fast-command frame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All command combinations</a:t>
              </a:r>
              <a:endParaRPr sz="1100" dirty="0">
                <a:solidFill>
                  <a:srgbClr val="2F2F2F"/>
                </a:solidFill>
                <a:ea typeface="Calibri"/>
                <a:cs typeface="Calibri"/>
              </a:endParaRP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Constant command latency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F9ADC1-FB05-F80C-3E77-BD8F2A1A95C9}"/>
                </a:ext>
              </a:extLst>
            </p:cNvPr>
            <p:cNvSpPr/>
            <p:nvPr/>
          </p:nvSpPr>
          <p:spPr>
            <a:xfrm>
              <a:off x="5212080" y="3598164"/>
              <a:ext cx="3236976" cy="54864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0033A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DA25E7-28C9-712A-B3E4-EF9AC585243C}"/>
                </a:ext>
              </a:extLst>
            </p:cNvPr>
            <p:cNvSpPr/>
            <p:nvPr/>
          </p:nvSpPr>
          <p:spPr>
            <a:xfrm>
              <a:off x="5212080" y="3653028"/>
              <a:ext cx="3236976" cy="113385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038AFE-F930-C0FC-B2E5-CB44F96763F6}"/>
                </a:ext>
              </a:extLst>
            </p:cNvPr>
            <p:cNvSpPr txBox="1"/>
            <p:nvPr/>
          </p:nvSpPr>
          <p:spPr>
            <a:xfrm>
              <a:off x="5394960" y="3735324"/>
              <a:ext cx="287121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200" b="1" dirty="0">
                  <a:solidFill>
                    <a:srgbClr val="0033A0"/>
                  </a:solidFill>
                </a:rPr>
                <a:t>Readout</a:t>
              </a:r>
              <a:r>
                <a:rPr lang="en-US" sz="1200" b="1" dirty="0">
                  <a:solidFill>
                    <a:srgbClr val="0033A0"/>
                  </a:solidFill>
                </a:rPr>
                <a:t> Interface</a:t>
              </a:r>
              <a:endParaRPr sz="1200" b="1" dirty="0">
                <a:solidFill>
                  <a:srgbClr val="0033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291D36-7320-29F2-FC60-9F15225D1102}"/>
                </a:ext>
              </a:extLst>
            </p:cNvPr>
            <p:cNvSpPr txBox="1"/>
            <p:nvPr/>
          </p:nvSpPr>
          <p:spPr>
            <a:xfrm>
              <a:off x="5394960" y="4082796"/>
              <a:ext cx="2871216" cy="625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Aurora compliance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1, 2, 4 links @ 320/640/1280 Mbps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Recovery after link saturation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96CC40-E9D4-42F8-53B0-28D585C6B3FC}"/>
              </a:ext>
            </a:extLst>
          </p:cNvPr>
          <p:cNvGrpSpPr/>
          <p:nvPr/>
        </p:nvGrpSpPr>
        <p:grpSpPr>
          <a:xfrm>
            <a:off x="8586216" y="3598164"/>
            <a:ext cx="3236976" cy="1188720"/>
            <a:chOff x="8586216" y="3598164"/>
            <a:chExt cx="3236976" cy="118872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B589F7-E2BC-9FDA-83D3-4B0B73F4B120}"/>
                </a:ext>
              </a:extLst>
            </p:cNvPr>
            <p:cNvSpPr/>
            <p:nvPr/>
          </p:nvSpPr>
          <p:spPr>
            <a:xfrm>
              <a:off x="8586216" y="3598164"/>
              <a:ext cx="3236976" cy="54864"/>
            </a:xfrm>
            <a:prstGeom prst="rect">
              <a:avLst/>
            </a:prstGeom>
            <a:solidFill>
              <a:srgbClr val="0089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ABA876-1D90-7DDE-1655-DE2160EF1FC9}"/>
                </a:ext>
              </a:extLst>
            </p:cNvPr>
            <p:cNvSpPr/>
            <p:nvPr/>
          </p:nvSpPr>
          <p:spPr>
            <a:xfrm>
              <a:off x="8586216" y="3653028"/>
              <a:ext cx="3236976" cy="113385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B70AD4-74F4-70C2-BF30-611716511E7A}"/>
                </a:ext>
              </a:extLst>
            </p:cNvPr>
            <p:cNvSpPr txBox="1"/>
            <p:nvPr/>
          </p:nvSpPr>
          <p:spPr>
            <a:xfrm>
              <a:off x="8769096" y="3735324"/>
              <a:ext cx="2871216" cy="411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200" b="1">
                  <a:solidFill>
                    <a:srgbClr val="0089A0"/>
                  </a:solidFill>
                </a:rPr>
                <a:t>Data Integrity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5AC27B-21B7-F5B2-801B-A60D6A31A735}"/>
                </a:ext>
              </a:extLst>
            </p:cNvPr>
            <p:cNvSpPr txBox="1"/>
            <p:nvPr/>
          </p:nvSpPr>
          <p:spPr>
            <a:xfrm>
              <a:off x="8769096" y="4037076"/>
              <a:ext cx="2871216" cy="62581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</a:t>
              </a:r>
              <a:r>
                <a:rPr sz="1100" dirty="0" err="1">
                  <a:solidFill>
                    <a:srgbClr val="2F2F2F"/>
                  </a:solidFill>
                </a:rPr>
                <a:t>ToA</a:t>
              </a:r>
              <a:r>
                <a:rPr sz="1100" dirty="0">
                  <a:solidFill>
                    <a:srgbClr val="2F2F2F"/>
                  </a:solidFill>
                </a:rPr>
                <a:t> accuracy &lt;25 </a:t>
              </a:r>
              <a:r>
                <a:rPr sz="1100" dirty="0" err="1">
                  <a:solidFill>
                    <a:srgbClr val="2F2F2F"/>
                  </a:solidFill>
                </a:rPr>
                <a:t>ps</a:t>
              </a:r>
              <a:r>
                <a:rPr sz="1100" dirty="0">
                  <a:solidFill>
                    <a:srgbClr val="2F2F2F"/>
                  </a:solidFill>
                </a:rPr>
                <a:t> </a:t>
              </a:r>
              <a:r>
                <a:rPr lang="en-US" sz="1100" dirty="0">
                  <a:solidFill>
                    <a:srgbClr val="2F2F2F"/>
                  </a:solidFill>
                </a:rPr>
                <a:t>–</a:t>
              </a:r>
              <a:r>
                <a:rPr lang="en-GB" sz="1100" dirty="0">
                  <a:solidFill>
                    <a:srgbClr val="2F2F2F"/>
                  </a:solidFill>
                </a:rPr>
                <a:t> </a:t>
              </a:r>
              <a:r>
                <a:rPr sz="1100" dirty="0">
                  <a:solidFill>
                    <a:srgbClr val="2F2F2F"/>
                  </a:solidFill>
                </a:rPr>
                <a:t>TDC linearity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No hit losses / ghost hits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Test pulse covers all timing bins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3493CF-741C-072D-3C76-23CF35F8671E}"/>
              </a:ext>
            </a:extLst>
          </p:cNvPr>
          <p:cNvGrpSpPr/>
          <p:nvPr/>
        </p:nvGrpSpPr>
        <p:grpSpPr>
          <a:xfrm>
            <a:off x="5212080" y="5061204"/>
            <a:ext cx="6611112" cy="960120"/>
            <a:chOff x="5212080" y="5061204"/>
            <a:chExt cx="6611112" cy="9601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AEAE4F-6439-F6F3-7A0E-3E1726989107}"/>
                </a:ext>
              </a:extLst>
            </p:cNvPr>
            <p:cNvSpPr/>
            <p:nvPr/>
          </p:nvSpPr>
          <p:spPr>
            <a:xfrm>
              <a:off x="5212080" y="5061204"/>
              <a:ext cx="6611112" cy="54864"/>
            </a:xfrm>
            <a:prstGeom prst="rect">
              <a:avLst/>
            </a:prstGeom>
            <a:solidFill>
              <a:srgbClr val="E15E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B5C029-FC18-2F5A-75F2-3F646172ACE5}"/>
                </a:ext>
              </a:extLst>
            </p:cNvPr>
            <p:cNvSpPr/>
            <p:nvPr/>
          </p:nvSpPr>
          <p:spPr>
            <a:xfrm>
              <a:off x="5212080" y="5116068"/>
              <a:ext cx="6611112" cy="90525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4DFD13-62AB-8475-6F71-43CFE4F2EB01}"/>
                </a:ext>
              </a:extLst>
            </p:cNvPr>
            <p:cNvSpPr txBox="1"/>
            <p:nvPr/>
          </p:nvSpPr>
          <p:spPr>
            <a:xfrm>
              <a:off x="5394960" y="5198364"/>
              <a:ext cx="6245352" cy="411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200" b="1" dirty="0">
                  <a:solidFill>
                    <a:srgbClr val="E15E32"/>
                  </a:solidFill>
                </a:rPr>
                <a:t>SEE Robustness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80999C-6D3B-0CF3-8F89-F973D2E7BF59}"/>
                </a:ext>
              </a:extLst>
            </p:cNvPr>
            <p:cNvSpPr txBox="1"/>
            <p:nvPr/>
          </p:nvSpPr>
          <p:spPr>
            <a:xfrm>
              <a:off x="5394960" y="5474409"/>
              <a:ext cx="2871216" cy="443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Config</a:t>
              </a:r>
              <a:r>
                <a:rPr lang="en-US" sz="1100" dirty="0">
                  <a:solidFill>
                    <a:srgbClr val="2F2F2F"/>
                  </a:solidFill>
                </a:rPr>
                <a:t>uration is</a:t>
              </a:r>
              <a:r>
                <a:rPr sz="1100" dirty="0">
                  <a:solidFill>
                    <a:srgbClr val="2F2F2F"/>
                  </a:solidFill>
                </a:rPr>
                <a:t> not corrupted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</a:t>
              </a:r>
              <a:r>
                <a:rPr lang="en-US" sz="1100" dirty="0">
                  <a:solidFill>
                    <a:srgbClr val="2F2F2F"/>
                  </a:solidFill>
                </a:rPr>
                <a:t>Commands are</a:t>
              </a:r>
              <a:r>
                <a:rPr sz="1100" dirty="0">
                  <a:solidFill>
                    <a:srgbClr val="2F2F2F"/>
                  </a:solidFill>
                </a:rPr>
                <a:t> always responded</a:t>
              </a:r>
              <a:r>
                <a:rPr lang="en-US" sz="1100" dirty="0">
                  <a:solidFill>
                    <a:srgbClr val="2F2F2F"/>
                  </a:solidFill>
                </a:rPr>
                <a:t> to</a:t>
              </a:r>
              <a:endParaRPr sz="1100" dirty="0">
                <a:solidFill>
                  <a:srgbClr val="2F2F2F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02DE50-D715-F15E-19A0-A47B82144E2E}"/>
                </a:ext>
              </a:extLst>
            </p:cNvPr>
            <p:cNvSpPr txBox="1"/>
            <p:nvPr/>
          </p:nvSpPr>
          <p:spPr>
            <a:xfrm>
              <a:off x="8769096" y="5437833"/>
              <a:ext cx="2871216" cy="443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Command latency </a:t>
              </a:r>
              <a:r>
                <a:rPr lang="en-US" sz="1100" dirty="0">
                  <a:solidFill>
                    <a:srgbClr val="2F2F2F"/>
                  </a:solidFill>
                </a:rPr>
                <a:t>is always </a:t>
              </a:r>
              <a:r>
                <a:rPr sz="1100" dirty="0">
                  <a:solidFill>
                    <a:srgbClr val="2F2F2F"/>
                  </a:solidFill>
                </a:rPr>
                <a:t>constant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Automatic link recovery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2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A35C-DD11-EBD4-494C-0788D1BE4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E90654-F4E8-8DE5-7179-6573F8E3D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A2431-4F9F-11CB-4AE5-D16603D6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BEF2A-2F70-69F7-8258-DA942B49E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F5CD7-0F5B-A6F7-9140-D208D7294614}"/>
              </a:ext>
            </a:extLst>
          </p:cNvPr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STRATEGIZE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CC7ED-6333-32B8-631F-88DE20B318B5}"/>
              </a:ext>
            </a:extLst>
          </p:cNvPr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Defining the Verification Strategy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3D08F-8F59-8899-343F-ED5DAB39CA94}"/>
              </a:ext>
            </a:extLst>
          </p:cNvPr>
          <p:cNvSpPr txBox="1"/>
          <p:nvPr/>
        </p:nvSpPr>
        <p:spPr>
          <a:xfrm>
            <a:off x="457200" y="1736439"/>
            <a:ext cx="44998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Aligns goals, methods, resources, and sign-off criteria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3A0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sz="1500" b="1" dirty="0">
                <a:solidFill>
                  <a:srgbClr val="0033A0"/>
                </a:solidFill>
              </a:rPr>
              <a:t>Identify requirements &amp; goals</a:t>
            </a:r>
            <a:r>
              <a:rPr sz="1500" b="0" dirty="0">
                <a:solidFill>
                  <a:srgbClr val="2F2F2F"/>
                </a:solidFill>
              </a:rPr>
              <a:t> — functional, performance, SEE robustness</a:t>
            </a: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3A0"/>
                </a:solidFill>
              </a:rPr>
              <a:t>Pick methodologies </a:t>
            </a:r>
            <a:r>
              <a:rPr lang="en-US" sz="1500" b="0" dirty="0">
                <a:solidFill>
                  <a:srgbClr val="2F2F2F"/>
                </a:solidFill>
              </a:rPr>
              <a:t>— simulation vs. formal, RTL vs. netlist, mixed-signal, power-aware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sz="1500" b="0" dirty="0">
              <a:solidFill>
                <a:srgbClr val="2F2F2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7E304-D8C6-9551-183E-4D01570A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314778-62A6-7BD7-4892-54FA8652100A}"/>
              </a:ext>
            </a:extLst>
          </p:cNvPr>
          <p:cNvGrpSpPr/>
          <p:nvPr/>
        </p:nvGrpSpPr>
        <p:grpSpPr>
          <a:xfrm>
            <a:off x="5212080" y="1663887"/>
            <a:ext cx="6611112" cy="4462272"/>
            <a:chOff x="5212080" y="1627632"/>
            <a:chExt cx="6611112" cy="44622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330D20-FAC5-88CF-828B-D86197E01194}"/>
                </a:ext>
              </a:extLst>
            </p:cNvPr>
            <p:cNvSpPr txBox="1"/>
            <p:nvPr/>
          </p:nvSpPr>
          <p:spPr>
            <a:xfrm>
              <a:off x="5212080" y="1627632"/>
              <a:ext cx="6611112" cy="347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200" b="1" dirty="0">
                  <a:solidFill>
                    <a:srgbClr val="0033A0"/>
                  </a:solidFill>
                </a:rPr>
                <a:t>FASTRICH — VERIFICATION METHODOLOGIES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B6F31F-89EC-B07F-B5D2-DACB94276B8F}"/>
                </a:ext>
              </a:extLst>
            </p:cNvPr>
            <p:cNvSpPr/>
            <p:nvPr/>
          </p:nvSpPr>
          <p:spPr>
            <a:xfrm>
              <a:off x="5212080" y="2066544"/>
              <a:ext cx="6611112" cy="54864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269242-94FC-CF0A-7621-711BA9FFEAF0}"/>
                </a:ext>
              </a:extLst>
            </p:cNvPr>
            <p:cNvSpPr/>
            <p:nvPr/>
          </p:nvSpPr>
          <p:spPr>
            <a:xfrm>
              <a:off x="5212080" y="2121408"/>
              <a:ext cx="6611112" cy="10515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B45B0E-A05A-0A8C-412E-A3EE73BCFD2C}"/>
                </a:ext>
              </a:extLst>
            </p:cNvPr>
            <p:cNvSpPr txBox="1"/>
            <p:nvPr/>
          </p:nvSpPr>
          <p:spPr>
            <a:xfrm>
              <a:off x="5394960" y="2203704"/>
              <a:ext cx="6245352" cy="411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300" b="1" dirty="0">
                  <a:solidFill>
                    <a:srgbClr val="0033A0"/>
                  </a:solidFill>
                </a:rPr>
                <a:t>Formal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DA15CF-3D46-21E1-3068-D19299E42BB1}"/>
                </a:ext>
              </a:extLst>
            </p:cNvPr>
            <p:cNvSpPr txBox="1"/>
            <p:nvPr/>
          </p:nvSpPr>
          <p:spPr>
            <a:xfrm>
              <a:off x="5394960" y="2533766"/>
              <a:ext cx="6245352" cy="80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Model checking for critical controllers</a:t>
              </a: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</a:t>
              </a:r>
              <a:r>
                <a:rPr lang="en-US" sz="1100" dirty="0">
                  <a:solidFill>
                    <a:srgbClr val="2F2F2F"/>
                  </a:solidFill>
                </a:rPr>
                <a:t>Auto formal checks: c</a:t>
              </a:r>
              <a:r>
                <a:rPr sz="1100" dirty="0">
                  <a:solidFill>
                    <a:srgbClr val="2F2F2F"/>
                  </a:solidFill>
                </a:rPr>
                <a:t>onnectivity</a:t>
              </a:r>
              <a:r>
                <a:rPr lang="en-US" sz="1100" dirty="0">
                  <a:solidFill>
                    <a:srgbClr val="2F2F2F"/>
                  </a:solidFill>
                </a:rPr>
                <a:t>, linting, CDC</a:t>
              </a:r>
            </a:p>
            <a:p>
              <a:pPr>
                <a:spcBef>
                  <a:spcPts val="80"/>
                </a:spcBef>
              </a:pPr>
              <a:r>
                <a:rPr lang="en-US" sz="1100" dirty="0">
                  <a:solidFill>
                    <a:srgbClr val="2F2F2F"/>
                  </a:solidFill>
                </a:rPr>
                <a:t>● Triple Modular Redundancy (TMR) correctness</a:t>
              </a:r>
            </a:p>
            <a:p>
              <a:pPr algn="l">
                <a:spcBef>
                  <a:spcPts val="80"/>
                </a:spcBef>
              </a:pPr>
              <a:endParaRPr lang="en-US" sz="1100" dirty="0">
                <a:solidFill>
                  <a:srgbClr val="2F2F2F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EEECD7-7576-881E-D096-EBF82B0DCA0F}"/>
                </a:ext>
              </a:extLst>
            </p:cNvPr>
            <p:cNvSpPr/>
            <p:nvPr/>
          </p:nvSpPr>
          <p:spPr>
            <a:xfrm>
              <a:off x="5212080" y="3511296"/>
              <a:ext cx="6611112" cy="54864"/>
            </a:xfrm>
            <a:prstGeom prst="rect">
              <a:avLst/>
            </a:prstGeom>
            <a:solidFill>
              <a:srgbClr val="0089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1039C1-2566-677A-9C51-B278B8F4D82B}"/>
                </a:ext>
              </a:extLst>
            </p:cNvPr>
            <p:cNvSpPr/>
            <p:nvPr/>
          </p:nvSpPr>
          <p:spPr>
            <a:xfrm>
              <a:off x="5212080" y="3566160"/>
              <a:ext cx="6611112" cy="10482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A9385CC-0AF2-34E6-9A5E-D2D82B58DFF1}"/>
                </a:ext>
              </a:extLst>
            </p:cNvPr>
            <p:cNvSpPr txBox="1"/>
            <p:nvPr/>
          </p:nvSpPr>
          <p:spPr>
            <a:xfrm>
              <a:off x="5394960" y="3648456"/>
              <a:ext cx="6245352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300" b="1" dirty="0">
                  <a:solidFill>
                    <a:srgbClr val="0089A0"/>
                  </a:solidFill>
                </a:rPr>
                <a:t>Simulation — </a:t>
              </a:r>
              <a:r>
                <a:rPr lang="en-US" sz="1300" b="1" dirty="0">
                  <a:solidFill>
                    <a:srgbClr val="0089A0"/>
                  </a:solidFill>
                </a:rPr>
                <a:t>Coverage Driven Constrained Random Verification (CDCRV)</a:t>
              </a:r>
              <a:endParaRPr sz="1300" b="1" dirty="0">
                <a:solidFill>
                  <a:srgbClr val="0089A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C8CDD2-A485-369B-26AC-2F396D6660B2}"/>
                </a:ext>
              </a:extLst>
            </p:cNvPr>
            <p:cNvSpPr txBox="1"/>
            <p:nvPr/>
          </p:nvSpPr>
          <p:spPr>
            <a:xfrm>
              <a:off x="5394960" y="3978820"/>
              <a:ext cx="6245352" cy="443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RTL: protocol compliance, functional correctness</a:t>
              </a:r>
              <a:r>
                <a:rPr lang="en-US" sz="1100" dirty="0">
                  <a:solidFill>
                    <a:srgbClr val="2F2F2F"/>
                  </a:solidFill>
                </a:rPr>
                <a:t>, performance analysis</a:t>
              </a:r>
              <a:endParaRPr sz="1100" dirty="0">
                <a:solidFill>
                  <a:srgbClr val="2F2F2F"/>
                </a:solidFill>
              </a:endParaRP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Netlist: </a:t>
              </a:r>
              <a:r>
                <a:rPr lang="en-US" sz="1100" dirty="0">
                  <a:solidFill>
                    <a:srgbClr val="2F2F2F"/>
                  </a:solidFill>
                </a:rPr>
                <a:t>Clock domain crossings</a:t>
              </a:r>
              <a:r>
                <a:rPr sz="1100" dirty="0">
                  <a:solidFill>
                    <a:srgbClr val="2F2F2F"/>
                  </a:solidFill>
                </a:rPr>
                <a:t>, async</a:t>
              </a:r>
              <a:r>
                <a:rPr lang="en-US" sz="1100" dirty="0">
                  <a:solidFill>
                    <a:srgbClr val="2F2F2F"/>
                  </a:solidFill>
                </a:rPr>
                <a:t>hronous</a:t>
              </a:r>
              <a:r>
                <a:rPr sz="1100" dirty="0">
                  <a:solidFill>
                    <a:srgbClr val="2F2F2F"/>
                  </a:solidFill>
                </a:rPr>
                <a:t> paths in TDC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52D313-7E25-9879-D76D-EC4113CB31AD}"/>
                </a:ext>
              </a:extLst>
            </p:cNvPr>
            <p:cNvSpPr/>
            <p:nvPr/>
          </p:nvSpPr>
          <p:spPr>
            <a:xfrm>
              <a:off x="5212080" y="4956048"/>
              <a:ext cx="6611112" cy="54864"/>
            </a:xfrm>
            <a:prstGeom prst="rect">
              <a:avLst/>
            </a:prstGeom>
            <a:solidFill>
              <a:srgbClr val="E15E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B1668F7-3D0D-C4F3-2ADD-7050812ED5D4}"/>
                </a:ext>
              </a:extLst>
            </p:cNvPr>
            <p:cNvSpPr/>
            <p:nvPr/>
          </p:nvSpPr>
          <p:spPr>
            <a:xfrm>
              <a:off x="5212080" y="5010912"/>
              <a:ext cx="6611112" cy="107899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119A38-AF74-659E-DFDB-1B1AA6949EE0}"/>
                </a:ext>
              </a:extLst>
            </p:cNvPr>
            <p:cNvSpPr txBox="1"/>
            <p:nvPr/>
          </p:nvSpPr>
          <p:spPr>
            <a:xfrm>
              <a:off x="5394960" y="5093208"/>
              <a:ext cx="6245352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300" b="1" dirty="0">
                  <a:solidFill>
                    <a:srgbClr val="E15E32"/>
                  </a:solidFill>
                </a:rPr>
                <a:t>Mixed-signal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6A54CE-4017-F33F-F3EA-00DD60C5E6C7}"/>
                </a:ext>
              </a:extLst>
            </p:cNvPr>
            <p:cNvSpPr txBox="1"/>
            <p:nvPr/>
          </p:nvSpPr>
          <p:spPr>
            <a:xfrm>
              <a:off x="5394960" y="5425948"/>
              <a:ext cx="6245352" cy="443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PLL simulation</a:t>
              </a:r>
              <a:r>
                <a:rPr lang="en-US" sz="1100" dirty="0">
                  <a:solidFill>
                    <a:srgbClr val="2F2F2F"/>
                  </a:solidFill>
                </a:rPr>
                <a:t>s</a:t>
              </a:r>
              <a:endParaRPr sz="1100" dirty="0">
                <a:solidFill>
                  <a:srgbClr val="2F2F2F"/>
                </a:solidFill>
              </a:endParaRPr>
            </a:p>
            <a:p>
              <a:pPr algn="l">
                <a:spcBef>
                  <a:spcPts val="80"/>
                </a:spcBef>
              </a:pPr>
              <a:r>
                <a:rPr sz="1100" dirty="0">
                  <a:solidFill>
                    <a:srgbClr val="2F2F2F"/>
                  </a:solidFill>
                </a:rPr>
                <a:t>● AFE + TDC co-simulation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84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72021-DD54-B73D-AC1F-54CEAE2B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662033-5BB5-8107-DBA9-0AED6107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46E5DA-9C58-B66B-9AFA-AE62F52CE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117FDD-1219-C58A-E2D4-1F16521E3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CB6FA-F778-6407-FD0F-2A61787D7C07}"/>
              </a:ext>
            </a:extLst>
          </p:cNvPr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STRATEGIZE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2D459-5574-C9C7-0E29-2A958B0D542F}"/>
              </a:ext>
            </a:extLst>
          </p:cNvPr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Defining the Verification Strategy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F5E5C-56FC-E561-ACB7-30675DDE2FD7}"/>
              </a:ext>
            </a:extLst>
          </p:cNvPr>
          <p:cNvSpPr txBox="1"/>
          <p:nvPr/>
        </p:nvSpPr>
        <p:spPr>
          <a:xfrm>
            <a:off x="457200" y="1736439"/>
            <a:ext cx="4499811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Aligns goals, methods, resources, and sign-off criteria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3A0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sz="1500" b="1" dirty="0">
                <a:solidFill>
                  <a:srgbClr val="0033A0"/>
                </a:solidFill>
              </a:rPr>
              <a:t>Identify requirements &amp; goals</a:t>
            </a:r>
            <a:r>
              <a:rPr sz="1500" b="0" dirty="0">
                <a:solidFill>
                  <a:srgbClr val="2F2F2F"/>
                </a:solidFill>
              </a:rPr>
              <a:t> — functional, performance, SEE robustness</a:t>
            </a: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3A0"/>
                </a:solidFill>
              </a:rPr>
              <a:t>Pick methodologies </a:t>
            </a:r>
            <a:r>
              <a:rPr lang="en-US" sz="1500" b="0" dirty="0">
                <a:solidFill>
                  <a:srgbClr val="2F2F2F"/>
                </a:solidFill>
              </a:rPr>
              <a:t>— simulation vs. formal, RTL vs. netlist, mixed-signal, power-aware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rgbClr val="0033A0"/>
                </a:solidFill>
              </a:rPr>
              <a:t>Conceptualise</a:t>
            </a:r>
            <a:r>
              <a:rPr lang="en-US" sz="1500" b="1" dirty="0">
                <a:solidFill>
                  <a:srgbClr val="0033A0"/>
                </a:solidFill>
              </a:rPr>
              <a:t> application </a:t>
            </a:r>
            <a:r>
              <a:rPr lang="en-US" sz="1500" b="0" dirty="0">
                <a:solidFill>
                  <a:srgbClr val="2F2F2F"/>
                </a:solidFill>
              </a:rPr>
              <a:t>— </a:t>
            </a:r>
            <a:r>
              <a:rPr lang="en-US" sz="1500" dirty="0">
                <a:solidFill>
                  <a:srgbClr val="2F2F2F"/>
                </a:solidFill>
              </a:rPr>
              <a:t>languages and libraries (SV, UVM, Python, </a:t>
            </a:r>
            <a:r>
              <a:rPr lang="en-US" sz="1500" dirty="0" err="1">
                <a:solidFill>
                  <a:srgbClr val="2F2F2F"/>
                </a:solidFill>
              </a:rPr>
              <a:t>cocotb</a:t>
            </a:r>
            <a:r>
              <a:rPr lang="en-US" sz="1500" dirty="0">
                <a:solidFill>
                  <a:srgbClr val="2F2F2F"/>
                </a:solidFill>
              </a:rPr>
              <a:t>), </a:t>
            </a:r>
            <a:r>
              <a:rPr lang="en-US" sz="1500" b="0" dirty="0">
                <a:solidFill>
                  <a:srgbClr val="2F2F2F"/>
                </a:solidFill>
              </a:rPr>
              <a:t>testbench hierarchies, content reuse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sz="1500" b="0" dirty="0">
              <a:solidFill>
                <a:srgbClr val="2F2F2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19960-1D92-7599-05A6-C36DA3F0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7605D-C0F1-09B4-502B-D49CA1EE472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7318" y="2402488"/>
            <a:ext cx="6970647" cy="2809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5172C-CAA9-307C-51D0-E20C26D07925}"/>
              </a:ext>
            </a:extLst>
          </p:cNvPr>
          <p:cNvSpPr txBox="1"/>
          <p:nvPr/>
        </p:nvSpPr>
        <p:spPr>
          <a:xfrm>
            <a:off x="5212080" y="2024028"/>
            <a:ext cx="6611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C446A"/>
                </a:solidFill>
              </a:rPr>
              <a:t>MOSAIX VERIFICATION HIERARCHIES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E7488F-4E74-19A8-4F88-BAF4813E5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8906" y="2842144"/>
            <a:ext cx="522515" cy="1203315"/>
          </a:xfrm>
          <a:prstGeom prst="round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3A1543-21FA-160E-0032-70ECC87A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1402" y="2478863"/>
            <a:ext cx="1921447" cy="2943750"/>
          </a:xfrm>
          <a:prstGeom prst="roundRect">
            <a:avLst>
              <a:gd name="adj" fmla="val 8240"/>
            </a:avLst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06D10717-4C9F-84E1-3C0B-110FD4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3835" y="2353520"/>
            <a:ext cx="7062181" cy="3168255"/>
          </a:xfrm>
          <a:prstGeom prst="roundRect">
            <a:avLst>
              <a:gd name="adj" fmla="val 769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597CBE15-F557-E30D-5EFD-80C15C75E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7408" y="2465498"/>
            <a:ext cx="4026981" cy="2975182"/>
          </a:xfrm>
          <a:prstGeom prst="roundRect">
            <a:avLst>
              <a:gd name="adj" fmla="val 8983"/>
            </a:avLst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93EC-347C-4FE8-7E36-B520D6A57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EFEC1E-407D-EC0F-3A5D-774C6F27A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C09A07-03C1-4FF1-55CC-5578F38B1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61C4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2E0386-EDCA-7A20-FC41-51A7D2727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17320"/>
            <a:ext cx="12188952" cy="12700"/>
          </a:xfrm>
          <a:prstGeom prst="rect">
            <a:avLst/>
          </a:prstGeom>
          <a:solidFill>
            <a:srgbClr val="E0E4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90FD3-ACB2-5626-36B2-FF01E76436F0}"/>
              </a:ext>
            </a:extLst>
          </p:cNvPr>
          <p:cNvSpPr txBox="1"/>
          <p:nvPr/>
        </p:nvSpPr>
        <p:spPr>
          <a:xfrm>
            <a:off x="731520" y="201168"/>
            <a:ext cx="10725912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0033A0"/>
                </a:solidFill>
              </a:rPr>
              <a:t>STRATEGIZE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5D0C2-D38E-E8BD-562A-1EEC4B2D10EA}"/>
              </a:ext>
            </a:extLst>
          </p:cNvPr>
          <p:cNvSpPr txBox="1"/>
          <p:nvPr/>
        </p:nvSpPr>
        <p:spPr>
          <a:xfrm>
            <a:off x="731520" y="641973"/>
            <a:ext cx="10725912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033A0"/>
                </a:solidFill>
              </a:rPr>
              <a:t>Defining the Verification Strategy</a:t>
            </a:r>
            <a:endParaRPr sz="3000" b="1" dirty="0">
              <a:solidFill>
                <a:srgbClr val="0033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BFF0D-5358-D48E-15DD-0CCA87FEEB49}"/>
              </a:ext>
            </a:extLst>
          </p:cNvPr>
          <p:cNvSpPr txBox="1"/>
          <p:nvPr/>
        </p:nvSpPr>
        <p:spPr>
          <a:xfrm>
            <a:off x="457200" y="1736439"/>
            <a:ext cx="4499811" cy="427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Aligns goals, methods, resources, and sign-off criteria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33A0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sz="1500" b="1" dirty="0">
                <a:solidFill>
                  <a:srgbClr val="0033A0"/>
                </a:solidFill>
              </a:rPr>
              <a:t>Identify requirements &amp; goals</a:t>
            </a:r>
            <a:r>
              <a:rPr sz="1500" b="0" dirty="0">
                <a:solidFill>
                  <a:srgbClr val="2F2F2F"/>
                </a:solidFill>
              </a:rPr>
              <a:t> — functional, performance, SEE robustness</a:t>
            </a: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3A0"/>
                </a:solidFill>
              </a:rPr>
              <a:t>Pick methodologies </a:t>
            </a:r>
            <a:r>
              <a:rPr lang="en-US" sz="1500" b="0" dirty="0">
                <a:solidFill>
                  <a:srgbClr val="2F2F2F"/>
                </a:solidFill>
              </a:rPr>
              <a:t>— simulation vs. formal, RTL vs. netlist, mixed-signal, power-aware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rgbClr val="0033A0"/>
                </a:solidFill>
              </a:rPr>
              <a:t>Conceptualise</a:t>
            </a:r>
            <a:r>
              <a:rPr lang="en-US" sz="1500" b="1" dirty="0">
                <a:solidFill>
                  <a:srgbClr val="0033A0"/>
                </a:solidFill>
              </a:rPr>
              <a:t> application </a:t>
            </a:r>
            <a:r>
              <a:rPr lang="en-US" sz="1500" b="0" dirty="0">
                <a:solidFill>
                  <a:srgbClr val="2F2F2F"/>
                </a:solidFill>
              </a:rPr>
              <a:t>— </a:t>
            </a:r>
            <a:r>
              <a:rPr lang="en-US" sz="1500" dirty="0">
                <a:solidFill>
                  <a:srgbClr val="2F2F2F"/>
                </a:solidFill>
              </a:rPr>
              <a:t>languages and libraries (SV, UVM, Python, </a:t>
            </a:r>
            <a:r>
              <a:rPr lang="en-US" sz="1500" dirty="0" err="1">
                <a:solidFill>
                  <a:srgbClr val="2F2F2F"/>
                </a:solidFill>
              </a:rPr>
              <a:t>cocotb</a:t>
            </a:r>
            <a:r>
              <a:rPr lang="en-US" sz="1500" dirty="0">
                <a:solidFill>
                  <a:srgbClr val="2F2F2F"/>
                </a:solidFill>
              </a:rPr>
              <a:t>), testbench hierarchies, content reuse</a:t>
            </a: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33A0"/>
                </a:solidFill>
              </a:rPr>
              <a:t>Identify bottlenecks</a:t>
            </a:r>
            <a:r>
              <a:rPr lang="en-US" sz="1500" b="0" dirty="0">
                <a:solidFill>
                  <a:srgbClr val="2F2F2F"/>
                </a:solidFill>
              </a:rPr>
              <a:t> — compute, licenses, time, people</a:t>
            </a: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lang="en-US" sz="1500" b="0" dirty="0">
              <a:solidFill>
                <a:srgbClr val="2F2F2F"/>
              </a:solidFill>
            </a:endParaRPr>
          </a:p>
          <a:p>
            <a:pPr marL="285750" indent="-285750" algn="l">
              <a:spcBef>
                <a:spcPts val="160"/>
              </a:spcBef>
              <a:buClr>
                <a:srgbClr val="61C4D4"/>
              </a:buClr>
              <a:buFont typeface="Arial" panose="020B0604020202020204" pitchFamily="34" charset="0"/>
              <a:buChar char="•"/>
            </a:pPr>
            <a:endParaRPr sz="1500" b="0" dirty="0">
              <a:solidFill>
                <a:srgbClr val="2F2F2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4CDEF-663C-E724-75F8-D2BC28CC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FF9FE32-863E-46F4-AD08-691A21EAF668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2073</Words>
  <Application>Microsoft Macintosh PowerPoint</Application>
  <PresentationFormat>Custom</PresentationFormat>
  <Paragraphs>457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Adithya Pulli</cp:lastModifiedBy>
  <cp:revision>408</cp:revision>
  <dcterms:created xsi:type="dcterms:W3CDTF">2013-01-27T09:14:16Z</dcterms:created>
  <dcterms:modified xsi:type="dcterms:W3CDTF">2026-05-19T07:04:00Z</dcterms:modified>
  <cp:category/>
</cp:coreProperties>
</file>