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7"/>
  </p:notesMasterIdLst>
  <p:handoutMasterIdLst>
    <p:handoutMasterId r:id="rId58"/>
  </p:handoutMasterIdLst>
  <p:sldIdLst>
    <p:sldId id="294" r:id="rId2"/>
    <p:sldId id="535" r:id="rId3"/>
    <p:sldId id="520" r:id="rId4"/>
    <p:sldId id="2068" r:id="rId5"/>
    <p:sldId id="2049" r:id="rId6"/>
    <p:sldId id="2047" r:id="rId7"/>
    <p:sldId id="2048" r:id="rId8"/>
    <p:sldId id="2060" r:id="rId9"/>
    <p:sldId id="423" r:id="rId10"/>
    <p:sldId id="2062" r:id="rId11"/>
    <p:sldId id="2050" r:id="rId12"/>
    <p:sldId id="2052" r:id="rId13"/>
    <p:sldId id="374" r:id="rId14"/>
    <p:sldId id="377" r:id="rId15"/>
    <p:sldId id="380" r:id="rId16"/>
    <p:sldId id="381" r:id="rId17"/>
    <p:sldId id="393" r:id="rId18"/>
    <p:sldId id="360" r:id="rId19"/>
    <p:sldId id="2073" r:id="rId20"/>
    <p:sldId id="402" r:id="rId21"/>
    <p:sldId id="2069" r:id="rId22"/>
    <p:sldId id="524" r:id="rId23"/>
    <p:sldId id="2053" r:id="rId24"/>
    <p:sldId id="2072" r:id="rId25"/>
    <p:sldId id="2054" r:id="rId26"/>
    <p:sldId id="2055" r:id="rId27"/>
    <p:sldId id="2074" r:id="rId28"/>
    <p:sldId id="2070" r:id="rId29"/>
    <p:sldId id="2057" r:id="rId30"/>
    <p:sldId id="2058" r:id="rId31"/>
    <p:sldId id="2059" r:id="rId32"/>
    <p:sldId id="2066" r:id="rId33"/>
    <p:sldId id="2056" r:id="rId34"/>
    <p:sldId id="414" r:id="rId35"/>
    <p:sldId id="2061" r:id="rId36"/>
    <p:sldId id="411" r:id="rId37"/>
    <p:sldId id="422" r:id="rId38"/>
    <p:sldId id="2071" r:id="rId39"/>
    <p:sldId id="519" r:id="rId40"/>
    <p:sldId id="530" r:id="rId41"/>
    <p:sldId id="2076" r:id="rId42"/>
    <p:sldId id="2046" r:id="rId43"/>
    <p:sldId id="510" r:id="rId44"/>
    <p:sldId id="534" r:id="rId45"/>
    <p:sldId id="532" r:id="rId46"/>
    <p:sldId id="2064" r:id="rId47"/>
    <p:sldId id="418" r:id="rId48"/>
    <p:sldId id="415" r:id="rId49"/>
    <p:sldId id="416" r:id="rId50"/>
    <p:sldId id="419" r:id="rId51"/>
    <p:sldId id="420" r:id="rId52"/>
    <p:sldId id="421" r:id="rId53"/>
    <p:sldId id="426" r:id="rId54"/>
    <p:sldId id="427" r:id="rId55"/>
    <p:sldId id="429" r:id="rId5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Main Presentation" id="{7179D172-931B-4483-9F6D-1C75C5E01A51}">
          <p14:sldIdLst>
            <p14:sldId id="294"/>
            <p14:sldId id="535"/>
            <p14:sldId id="520"/>
            <p14:sldId id="2068"/>
            <p14:sldId id="2049"/>
            <p14:sldId id="2047"/>
            <p14:sldId id="2048"/>
            <p14:sldId id="2060"/>
            <p14:sldId id="423"/>
            <p14:sldId id="2062"/>
            <p14:sldId id="2050"/>
            <p14:sldId id="2052"/>
            <p14:sldId id="374"/>
            <p14:sldId id="377"/>
            <p14:sldId id="380"/>
            <p14:sldId id="381"/>
            <p14:sldId id="393"/>
            <p14:sldId id="360"/>
            <p14:sldId id="2073"/>
            <p14:sldId id="402"/>
            <p14:sldId id="2069"/>
            <p14:sldId id="524"/>
            <p14:sldId id="2053"/>
            <p14:sldId id="2072"/>
            <p14:sldId id="2054"/>
            <p14:sldId id="2055"/>
            <p14:sldId id="2074"/>
            <p14:sldId id="2070"/>
            <p14:sldId id="2057"/>
            <p14:sldId id="2058"/>
            <p14:sldId id="2059"/>
            <p14:sldId id="2066"/>
            <p14:sldId id="2056"/>
            <p14:sldId id="414"/>
            <p14:sldId id="2061"/>
          </p14:sldIdLst>
        </p14:section>
        <p14:section name="Backup: TDC" id="{EEBCF08F-CE38-40FE-BC0D-A133918DBE33}">
          <p14:sldIdLst>
            <p14:sldId id="411"/>
            <p14:sldId id="422"/>
            <p14:sldId id="2071"/>
            <p14:sldId id="519"/>
            <p14:sldId id="530"/>
          </p14:sldIdLst>
        </p14:section>
        <p14:section name="Backup: Cryo Models" id="{E246C988-A571-4197-BB23-7A244ED288ED}">
          <p14:sldIdLst>
            <p14:sldId id="2076"/>
          </p14:sldIdLst>
        </p14:section>
        <p14:section name="Backup: Microelectronics at Fermilab" id="{9E193FC5-2670-4094-AB9C-FE7CB79C24E0}">
          <p14:sldIdLst>
            <p14:sldId id="2046"/>
            <p14:sldId id="510"/>
            <p14:sldId id="534"/>
            <p14:sldId id="532"/>
          </p14:sldIdLst>
        </p14:section>
        <p14:section name="Backup: TDC Fundamentals" id="{121BB1D0-E61C-4BEC-A945-7CC70D825C97}">
          <p14:sldIdLst>
            <p14:sldId id="2064"/>
            <p14:sldId id="418"/>
            <p14:sldId id="415"/>
            <p14:sldId id="416"/>
            <p14:sldId id="419"/>
            <p14:sldId id="420"/>
            <p14:sldId id="421"/>
            <p14:sldId id="426"/>
            <p14:sldId id="427"/>
            <p14:sldId id="429"/>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404040"/>
    <a:srgbClr val="98D7EB"/>
    <a:srgbClr val="4E4E4E"/>
    <a:srgbClr val="97D7EB"/>
    <a:srgbClr val="98D7EA"/>
    <a:srgbClr val="50504E"/>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88889" autoAdjust="0"/>
  </p:normalViewPr>
  <p:slideViewPr>
    <p:cSldViewPr snapToGrid="0" snapToObjects="1" showGuides="1">
      <p:cViewPr varScale="1">
        <p:scale>
          <a:sx n="74" d="100"/>
          <a:sy n="74" d="100"/>
        </p:scale>
        <p:origin x="1052" y="5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Quinn" userId="fced5978-b3b9-4400-9149-607f282937b4" providerId="ADAL" clId="{C45A81FA-3326-4EAD-AAE9-36AD12F713A1}"/>
    <pc:docChg chg="custSel addSld delSld modSld sldOrd modMainMaster addSection modSection">
      <pc:chgData name="Adam Quinn" userId="fced5978-b3b9-4400-9149-607f282937b4" providerId="ADAL" clId="{C45A81FA-3326-4EAD-AAE9-36AD12F713A1}" dt="2026-05-17T14:07:45.869" v="4997" actId="20577"/>
      <pc:docMkLst>
        <pc:docMk/>
      </pc:docMkLst>
      <pc:sldChg chg="modSp mod">
        <pc:chgData name="Adam Quinn" userId="fced5978-b3b9-4400-9149-607f282937b4" providerId="ADAL" clId="{C45A81FA-3326-4EAD-AAE9-36AD12F713A1}" dt="2026-05-11T19:10:41.805" v="38" actId="1076"/>
        <pc:sldMkLst>
          <pc:docMk/>
          <pc:sldMk cId="1989597527" sldId="294"/>
        </pc:sldMkLst>
        <pc:spChg chg="mod">
          <ac:chgData name="Adam Quinn" userId="fced5978-b3b9-4400-9149-607f282937b4" providerId="ADAL" clId="{C45A81FA-3326-4EAD-AAE9-36AD12F713A1}" dt="2026-04-28T20:06:54.219" v="1"/>
          <ac:spMkLst>
            <pc:docMk/>
            <pc:sldMk cId="1989597527" sldId="294"/>
            <ac:spMk id="3" creationId="{00000000-0000-0000-0000-000000000000}"/>
          </ac:spMkLst>
        </pc:spChg>
        <pc:spChg chg="mod">
          <ac:chgData name="Adam Quinn" userId="fced5978-b3b9-4400-9149-607f282937b4" providerId="ADAL" clId="{C45A81FA-3326-4EAD-AAE9-36AD12F713A1}" dt="2026-05-11T19:10:41.805" v="38" actId="1076"/>
          <ac:spMkLst>
            <pc:docMk/>
            <pc:sldMk cId="1989597527" sldId="294"/>
            <ac:spMk id="4" creationId="{00000000-0000-0000-0000-000000000000}"/>
          </ac:spMkLst>
        </pc:spChg>
      </pc:sldChg>
      <pc:sldChg chg="modSp mod">
        <pc:chgData name="Adam Quinn" userId="fced5978-b3b9-4400-9149-607f282937b4" providerId="ADAL" clId="{C45A81FA-3326-4EAD-AAE9-36AD12F713A1}" dt="2026-05-11T20:53:40.921" v="2020" actId="13926"/>
        <pc:sldMkLst>
          <pc:docMk/>
          <pc:sldMk cId="1345545769" sldId="360"/>
        </pc:sldMkLst>
        <pc:spChg chg="mod">
          <ac:chgData name="Adam Quinn" userId="fced5978-b3b9-4400-9149-607f282937b4" providerId="ADAL" clId="{C45A81FA-3326-4EAD-AAE9-36AD12F713A1}" dt="2026-05-11T19:59:55.573" v="1518"/>
          <ac:spMkLst>
            <pc:docMk/>
            <pc:sldMk cId="1345545769" sldId="360"/>
            <ac:spMk id="5" creationId="{81386C53-069F-4155-BC28-C00303BEE901}"/>
          </ac:spMkLst>
        </pc:spChg>
        <pc:spChg chg="mod">
          <ac:chgData name="Adam Quinn" userId="fced5978-b3b9-4400-9149-607f282937b4" providerId="ADAL" clId="{C45A81FA-3326-4EAD-AAE9-36AD12F713A1}" dt="2026-05-11T20:53:40.921" v="2020" actId="13926"/>
          <ac:spMkLst>
            <pc:docMk/>
            <pc:sldMk cId="1345545769" sldId="360"/>
            <ac:spMk id="7" creationId="{5C49592C-095B-48C1-9A5B-DEE3BE0E401C}"/>
          </ac:spMkLst>
        </pc:spChg>
        <pc:spChg chg="mod">
          <ac:chgData name="Adam Quinn" userId="fced5978-b3b9-4400-9149-607f282937b4" providerId="ADAL" clId="{C45A81FA-3326-4EAD-AAE9-36AD12F713A1}" dt="2026-05-11T20:53:01.368" v="1958" actId="20577"/>
          <ac:spMkLst>
            <pc:docMk/>
            <pc:sldMk cId="1345545769" sldId="360"/>
            <ac:spMk id="35" creationId="{FBEC8C32-A846-4BA8-AF6F-66E6E18DB3E3}"/>
          </ac:spMkLst>
        </pc:spChg>
      </pc:sldChg>
      <pc:sldChg chg="modSp">
        <pc:chgData name="Adam Quinn" userId="fced5978-b3b9-4400-9149-607f282937b4" providerId="ADAL" clId="{C45A81FA-3326-4EAD-AAE9-36AD12F713A1}" dt="2026-05-11T19:59:40.702" v="1513"/>
        <pc:sldMkLst>
          <pc:docMk/>
          <pc:sldMk cId="1330253875" sldId="374"/>
        </pc:sldMkLst>
        <pc:spChg chg="mod">
          <ac:chgData name="Adam Quinn" userId="fced5978-b3b9-4400-9149-607f282937b4" providerId="ADAL" clId="{C45A81FA-3326-4EAD-AAE9-36AD12F713A1}" dt="2026-05-11T19:59:40.702" v="1513"/>
          <ac:spMkLst>
            <pc:docMk/>
            <pc:sldMk cId="1330253875" sldId="374"/>
            <ac:spMk id="5" creationId="{54A3D7AB-5D05-4773-A250-B34026C7906D}"/>
          </ac:spMkLst>
        </pc:spChg>
      </pc:sldChg>
      <pc:sldChg chg="modSp">
        <pc:chgData name="Adam Quinn" userId="fced5978-b3b9-4400-9149-607f282937b4" providerId="ADAL" clId="{C45A81FA-3326-4EAD-AAE9-36AD12F713A1}" dt="2026-05-11T19:59:43.649" v="1514"/>
        <pc:sldMkLst>
          <pc:docMk/>
          <pc:sldMk cId="56520881" sldId="377"/>
        </pc:sldMkLst>
        <pc:spChg chg="mod">
          <ac:chgData name="Adam Quinn" userId="fced5978-b3b9-4400-9149-607f282937b4" providerId="ADAL" clId="{C45A81FA-3326-4EAD-AAE9-36AD12F713A1}" dt="2026-05-11T19:59:43.649" v="1514"/>
          <ac:spMkLst>
            <pc:docMk/>
            <pc:sldMk cId="56520881" sldId="377"/>
            <ac:spMk id="5" creationId="{748201AB-86F1-4C2E-A060-D812F3E5B104}"/>
          </ac:spMkLst>
        </pc:spChg>
      </pc:sldChg>
      <pc:sldChg chg="addSp delSp modSp mod">
        <pc:chgData name="Adam Quinn" userId="fced5978-b3b9-4400-9149-607f282937b4" providerId="ADAL" clId="{C45A81FA-3326-4EAD-AAE9-36AD12F713A1}" dt="2026-05-11T21:56:47.593" v="2960" actId="14100"/>
        <pc:sldMkLst>
          <pc:docMk/>
          <pc:sldMk cId="2025891122" sldId="380"/>
        </pc:sldMkLst>
        <pc:spChg chg="mod">
          <ac:chgData name="Adam Quinn" userId="fced5978-b3b9-4400-9149-607f282937b4" providerId="ADAL" clId="{C45A81FA-3326-4EAD-AAE9-36AD12F713A1}" dt="2026-05-11T21:55:56.806" v="2879" actId="1076"/>
          <ac:spMkLst>
            <pc:docMk/>
            <pc:sldMk cId="2025891122" sldId="380"/>
            <ac:spMk id="3" creationId="{A4FD5AB0-E874-47B4-AB21-98BB366C7313}"/>
          </ac:spMkLst>
        </pc:spChg>
        <pc:spChg chg="mod">
          <ac:chgData name="Adam Quinn" userId="fced5978-b3b9-4400-9149-607f282937b4" providerId="ADAL" clId="{C45A81FA-3326-4EAD-AAE9-36AD12F713A1}" dt="2026-05-11T19:59:46.308" v="1515"/>
          <ac:spMkLst>
            <pc:docMk/>
            <pc:sldMk cId="2025891122" sldId="380"/>
            <ac:spMk id="5" creationId="{38086FB6-2F99-4AC2-B599-28CFF8006246}"/>
          </ac:spMkLst>
        </pc:spChg>
        <pc:spChg chg="add mod">
          <ac:chgData name="Adam Quinn" userId="fced5978-b3b9-4400-9149-607f282937b4" providerId="ADAL" clId="{C45A81FA-3326-4EAD-AAE9-36AD12F713A1}" dt="2026-05-11T21:56:25.005" v="2959" actId="1076"/>
          <ac:spMkLst>
            <pc:docMk/>
            <pc:sldMk cId="2025891122" sldId="380"/>
            <ac:spMk id="9" creationId="{FB9DCBDF-77A9-927C-A7C3-A7299B055049}"/>
          </ac:spMkLst>
        </pc:spChg>
        <pc:spChg chg="mod">
          <ac:chgData name="Adam Quinn" userId="fced5978-b3b9-4400-9149-607f282937b4" providerId="ADAL" clId="{C45A81FA-3326-4EAD-AAE9-36AD12F713A1}" dt="2026-05-11T21:56:03.852" v="2881" actId="14100"/>
          <ac:spMkLst>
            <pc:docMk/>
            <pc:sldMk cId="2025891122" sldId="380"/>
            <ac:spMk id="10" creationId="{60D83580-E669-4370-A021-71E8202C0D49}"/>
          </ac:spMkLst>
        </pc:spChg>
        <pc:picChg chg="mod">
          <ac:chgData name="Adam Quinn" userId="fced5978-b3b9-4400-9149-607f282937b4" providerId="ADAL" clId="{C45A81FA-3326-4EAD-AAE9-36AD12F713A1}" dt="2026-05-11T21:25:25.172" v="2822" actId="14100"/>
          <ac:picMkLst>
            <pc:docMk/>
            <pc:sldMk cId="2025891122" sldId="380"/>
            <ac:picMk id="8" creationId="{78DD74E8-B671-4837-A2AD-E6368D3CC904}"/>
          </ac:picMkLst>
        </pc:picChg>
        <pc:picChg chg="add mod">
          <ac:chgData name="Adam Quinn" userId="fced5978-b3b9-4400-9149-607f282937b4" providerId="ADAL" clId="{C45A81FA-3326-4EAD-AAE9-36AD12F713A1}" dt="2026-05-11T21:56:47.593" v="2960" actId="14100"/>
          <ac:picMkLst>
            <pc:docMk/>
            <pc:sldMk cId="2025891122" sldId="380"/>
            <ac:picMk id="1026" creationId="{F2FC1E0B-67F4-3682-413D-FF9A85994CBC}"/>
          </ac:picMkLst>
        </pc:picChg>
      </pc:sldChg>
      <pc:sldChg chg="modSp modNotesTx">
        <pc:chgData name="Adam Quinn" userId="fced5978-b3b9-4400-9149-607f282937b4" providerId="ADAL" clId="{C45A81FA-3326-4EAD-AAE9-36AD12F713A1}" dt="2026-05-17T11:30:09.625" v="4966" actId="20577"/>
        <pc:sldMkLst>
          <pc:docMk/>
          <pc:sldMk cId="925416154" sldId="381"/>
        </pc:sldMkLst>
        <pc:spChg chg="mod">
          <ac:chgData name="Adam Quinn" userId="fced5978-b3b9-4400-9149-607f282937b4" providerId="ADAL" clId="{C45A81FA-3326-4EAD-AAE9-36AD12F713A1}" dt="2026-05-11T19:59:51.003" v="1516"/>
          <ac:spMkLst>
            <pc:docMk/>
            <pc:sldMk cId="925416154" sldId="381"/>
            <ac:spMk id="5" creationId="{FFA1FFE7-B9F9-4BF9-BE0C-FEF115F98C31}"/>
          </ac:spMkLst>
        </pc:spChg>
      </pc:sldChg>
      <pc:sldChg chg="modSp">
        <pc:chgData name="Adam Quinn" userId="fced5978-b3b9-4400-9149-607f282937b4" providerId="ADAL" clId="{C45A81FA-3326-4EAD-AAE9-36AD12F713A1}" dt="2026-05-11T19:59:53.001" v="1517"/>
        <pc:sldMkLst>
          <pc:docMk/>
          <pc:sldMk cId="1884753132" sldId="393"/>
        </pc:sldMkLst>
        <pc:spChg chg="mod">
          <ac:chgData name="Adam Quinn" userId="fced5978-b3b9-4400-9149-607f282937b4" providerId="ADAL" clId="{C45A81FA-3326-4EAD-AAE9-36AD12F713A1}" dt="2026-05-11T19:59:53.001" v="1517"/>
          <ac:spMkLst>
            <pc:docMk/>
            <pc:sldMk cId="1884753132" sldId="393"/>
            <ac:spMk id="5" creationId="{B45894A6-C391-4BD3-B74D-3C00C165B447}"/>
          </ac:spMkLst>
        </pc:spChg>
      </pc:sldChg>
      <pc:sldChg chg="modSp mod modNotesTx">
        <pc:chgData name="Adam Quinn" userId="fced5978-b3b9-4400-9149-607f282937b4" providerId="ADAL" clId="{C45A81FA-3326-4EAD-AAE9-36AD12F713A1}" dt="2026-05-17T14:07:32.184" v="4993" actId="20577"/>
        <pc:sldMkLst>
          <pc:docMk/>
          <pc:sldMk cId="509308852" sldId="402"/>
        </pc:sldMkLst>
        <pc:spChg chg="mod">
          <ac:chgData name="Adam Quinn" userId="fced5978-b3b9-4400-9149-607f282937b4" providerId="ADAL" clId="{C45A81FA-3326-4EAD-AAE9-36AD12F713A1}" dt="2026-05-11T20:53:44.838" v="2021" actId="20577"/>
          <ac:spMkLst>
            <pc:docMk/>
            <pc:sldMk cId="509308852" sldId="402"/>
            <ac:spMk id="3" creationId="{34FD7BE0-F9ED-41BE-AA44-FFAAC4B1AB03}"/>
          </ac:spMkLst>
        </pc:spChg>
        <pc:spChg chg="mod">
          <ac:chgData name="Adam Quinn" userId="fced5978-b3b9-4400-9149-607f282937b4" providerId="ADAL" clId="{C45A81FA-3326-4EAD-AAE9-36AD12F713A1}" dt="2026-05-11T20:00:00.315" v="1519"/>
          <ac:spMkLst>
            <pc:docMk/>
            <pc:sldMk cId="509308852" sldId="402"/>
            <ac:spMk id="5" creationId="{D703DA80-3DAF-4ECD-99AB-C641176FAF7A}"/>
          </ac:spMkLst>
        </pc:spChg>
      </pc:sldChg>
      <pc:sldChg chg="ord">
        <pc:chgData name="Adam Quinn" userId="fced5978-b3b9-4400-9149-607f282937b4" providerId="ADAL" clId="{C45A81FA-3326-4EAD-AAE9-36AD12F713A1}" dt="2026-05-11T19:16:13.730" v="44"/>
        <pc:sldMkLst>
          <pc:docMk/>
          <pc:sldMk cId="499665241" sldId="414"/>
        </pc:sldMkLst>
      </pc:sldChg>
      <pc:sldChg chg="ord">
        <pc:chgData name="Adam Quinn" userId="fced5978-b3b9-4400-9149-607f282937b4" providerId="ADAL" clId="{C45A81FA-3326-4EAD-AAE9-36AD12F713A1}" dt="2026-05-11T19:22:06.690" v="86"/>
        <pc:sldMkLst>
          <pc:docMk/>
          <pc:sldMk cId="3218140324" sldId="415"/>
        </pc:sldMkLst>
      </pc:sldChg>
      <pc:sldChg chg="ord">
        <pc:chgData name="Adam Quinn" userId="fced5978-b3b9-4400-9149-607f282937b4" providerId="ADAL" clId="{C45A81FA-3326-4EAD-AAE9-36AD12F713A1}" dt="2026-05-11T19:22:06.690" v="86"/>
        <pc:sldMkLst>
          <pc:docMk/>
          <pc:sldMk cId="2171827637" sldId="416"/>
        </pc:sldMkLst>
      </pc:sldChg>
      <pc:sldChg chg="ord">
        <pc:chgData name="Adam Quinn" userId="fced5978-b3b9-4400-9149-607f282937b4" providerId="ADAL" clId="{C45A81FA-3326-4EAD-AAE9-36AD12F713A1}" dt="2026-05-11T19:22:06.690" v="86"/>
        <pc:sldMkLst>
          <pc:docMk/>
          <pc:sldMk cId="2231384608" sldId="418"/>
        </pc:sldMkLst>
      </pc:sldChg>
      <pc:sldChg chg="ord">
        <pc:chgData name="Adam Quinn" userId="fced5978-b3b9-4400-9149-607f282937b4" providerId="ADAL" clId="{C45A81FA-3326-4EAD-AAE9-36AD12F713A1}" dt="2026-05-11T19:22:06.690" v="86"/>
        <pc:sldMkLst>
          <pc:docMk/>
          <pc:sldMk cId="1329870967" sldId="419"/>
        </pc:sldMkLst>
      </pc:sldChg>
      <pc:sldChg chg="ord">
        <pc:chgData name="Adam Quinn" userId="fced5978-b3b9-4400-9149-607f282937b4" providerId="ADAL" clId="{C45A81FA-3326-4EAD-AAE9-36AD12F713A1}" dt="2026-05-11T19:22:06.690" v="86"/>
        <pc:sldMkLst>
          <pc:docMk/>
          <pc:sldMk cId="4117315395" sldId="420"/>
        </pc:sldMkLst>
      </pc:sldChg>
      <pc:sldChg chg="ord">
        <pc:chgData name="Adam Quinn" userId="fced5978-b3b9-4400-9149-607f282937b4" providerId="ADAL" clId="{C45A81FA-3326-4EAD-AAE9-36AD12F713A1}" dt="2026-05-11T19:22:06.690" v="86"/>
        <pc:sldMkLst>
          <pc:docMk/>
          <pc:sldMk cId="2989695633" sldId="421"/>
        </pc:sldMkLst>
      </pc:sldChg>
      <pc:sldChg chg="modSp mod">
        <pc:chgData name="Adam Quinn" userId="fced5978-b3b9-4400-9149-607f282937b4" providerId="ADAL" clId="{C45A81FA-3326-4EAD-AAE9-36AD12F713A1}" dt="2026-05-11T19:59:31.615" v="1510"/>
        <pc:sldMkLst>
          <pc:docMk/>
          <pc:sldMk cId="3485580462" sldId="423"/>
        </pc:sldMkLst>
        <pc:spChg chg="mod">
          <ac:chgData name="Adam Quinn" userId="fced5978-b3b9-4400-9149-607f282937b4" providerId="ADAL" clId="{C45A81FA-3326-4EAD-AAE9-36AD12F713A1}" dt="2026-05-11T19:59:31.615" v="1510"/>
          <ac:spMkLst>
            <pc:docMk/>
            <pc:sldMk cId="3485580462" sldId="423"/>
            <ac:spMk id="5" creationId="{6E05545F-D515-46E9-A530-71EE74A55293}"/>
          </ac:spMkLst>
        </pc:spChg>
        <pc:spChg chg="mod">
          <ac:chgData name="Adam Quinn" userId="fced5978-b3b9-4400-9149-607f282937b4" providerId="ADAL" clId="{C45A81FA-3326-4EAD-AAE9-36AD12F713A1}" dt="2026-05-11T19:56:47.053" v="1428" actId="404"/>
          <ac:spMkLst>
            <pc:docMk/>
            <pc:sldMk cId="3485580462" sldId="423"/>
            <ac:spMk id="9" creationId="{76A7DFDE-E755-45D6-992D-8108EB53592C}"/>
          </ac:spMkLst>
        </pc:spChg>
        <pc:spChg chg="mod">
          <ac:chgData name="Adam Quinn" userId="fced5978-b3b9-4400-9149-607f282937b4" providerId="ADAL" clId="{C45A81FA-3326-4EAD-AAE9-36AD12F713A1}" dt="2026-05-11T19:56:59.740" v="1430" actId="2711"/>
          <ac:spMkLst>
            <pc:docMk/>
            <pc:sldMk cId="3485580462" sldId="423"/>
            <ac:spMk id="10" creationId="{4A1B0559-AA0E-46D6-A858-58AB7B224058}"/>
          </ac:spMkLst>
        </pc:spChg>
        <pc:spChg chg="mod">
          <ac:chgData name="Adam Quinn" userId="fced5978-b3b9-4400-9149-607f282937b4" providerId="ADAL" clId="{C45A81FA-3326-4EAD-AAE9-36AD12F713A1}" dt="2026-05-11T19:56:51.639" v="1429" actId="2711"/>
          <ac:spMkLst>
            <pc:docMk/>
            <pc:sldMk cId="3485580462" sldId="423"/>
            <ac:spMk id="12" creationId="{954C7E44-CEFB-4E0B-A69A-4377ED54BD50}"/>
          </ac:spMkLst>
        </pc:spChg>
      </pc:sldChg>
      <pc:sldChg chg="ord">
        <pc:chgData name="Adam Quinn" userId="fced5978-b3b9-4400-9149-607f282937b4" providerId="ADAL" clId="{C45A81FA-3326-4EAD-AAE9-36AD12F713A1}" dt="2026-05-11T19:22:06.690" v="86"/>
        <pc:sldMkLst>
          <pc:docMk/>
          <pc:sldMk cId="1667793149" sldId="426"/>
        </pc:sldMkLst>
      </pc:sldChg>
      <pc:sldChg chg="ord">
        <pc:chgData name="Adam Quinn" userId="fced5978-b3b9-4400-9149-607f282937b4" providerId="ADAL" clId="{C45A81FA-3326-4EAD-AAE9-36AD12F713A1}" dt="2026-05-11T19:22:06.690" v="86"/>
        <pc:sldMkLst>
          <pc:docMk/>
          <pc:sldMk cId="1036737219" sldId="427"/>
        </pc:sldMkLst>
      </pc:sldChg>
      <pc:sldChg chg="ord">
        <pc:chgData name="Adam Quinn" userId="fced5978-b3b9-4400-9149-607f282937b4" providerId="ADAL" clId="{C45A81FA-3326-4EAD-AAE9-36AD12F713A1}" dt="2026-05-11T19:22:06.690" v="86"/>
        <pc:sldMkLst>
          <pc:docMk/>
          <pc:sldMk cId="1779926584" sldId="429"/>
        </pc:sldMkLst>
      </pc:sldChg>
      <pc:sldChg chg="ord">
        <pc:chgData name="Adam Quinn" userId="fced5978-b3b9-4400-9149-607f282937b4" providerId="ADAL" clId="{C45A81FA-3326-4EAD-AAE9-36AD12F713A1}" dt="2026-05-11T19:15:46.368" v="40"/>
        <pc:sldMkLst>
          <pc:docMk/>
          <pc:sldMk cId="590527385" sldId="510"/>
        </pc:sldMkLst>
      </pc:sldChg>
      <pc:sldChg chg="add">
        <pc:chgData name="Adam Quinn" userId="fced5978-b3b9-4400-9149-607f282937b4" providerId="ADAL" clId="{C45A81FA-3326-4EAD-AAE9-36AD12F713A1}" dt="2026-05-11T22:16:22.509" v="3604"/>
        <pc:sldMkLst>
          <pc:docMk/>
          <pc:sldMk cId="3451690313" sldId="519"/>
        </pc:sldMkLst>
      </pc:sldChg>
      <pc:sldChg chg="addSp modSp mod">
        <pc:chgData name="Adam Quinn" userId="fced5978-b3b9-4400-9149-607f282937b4" providerId="ADAL" clId="{C45A81FA-3326-4EAD-AAE9-36AD12F713A1}" dt="2026-05-11T22:11:45.299" v="3603" actId="1076"/>
        <pc:sldMkLst>
          <pc:docMk/>
          <pc:sldMk cId="3259393810" sldId="524"/>
        </pc:sldMkLst>
        <pc:spChg chg="mod">
          <ac:chgData name="Adam Quinn" userId="fced5978-b3b9-4400-9149-607f282937b4" providerId="ADAL" clId="{C45A81FA-3326-4EAD-AAE9-36AD12F713A1}" dt="2026-05-11T20:00:18.734" v="1520"/>
          <ac:spMkLst>
            <pc:docMk/>
            <pc:sldMk cId="3259393810" sldId="524"/>
            <ac:spMk id="5" creationId="{8C6E7FBA-29AE-466F-9D7E-993D1A507075}"/>
          </ac:spMkLst>
        </pc:spChg>
        <pc:spChg chg="add mod">
          <ac:chgData name="Adam Quinn" userId="fced5978-b3b9-4400-9149-607f282937b4" providerId="ADAL" clId="{C45A81FA-3326-4EAD-AAE9-36AD12F713A1}" dt="2026-05-11T22:11:25.179" v="3601" actId="1076"/>
          <ac:spMkLst>
            <pc:docMk/>
            <pc:sldMk cId="3259393810" sldId="524"/>
            <ac:spMk id="9" creationId="{33DB06EF-D38B-ADDD-CCFE-E43EBE10E8F5}"/>
          </ac:spMkLst>
        </pc:spChg>
        <pc:spChg chg="mod">
          <ac:chgData name="Adam Quinn" userId="fced5978-b3b9-4400-9149-607f282937b4" providerId="ADAL" clId="{C45A81FA-3326-4EAD-AAE9-36AD12F713A1}" dt="2026-05-11T22:11:45.299" v="3603" actId="1076"/>
          <ac:spMkLst>
            <pc:docMk/>
            <pc:sldMk cId="3259393810" sldId="524"/>
            <ac:spMk id="11" creationId="{8E528DAC-AA38-4A27-A145-746F2B9FF8DA}"/>
          </ac:spMkLst>
        </pc:spChg>
        <pc:cxnChg chg="add mod">
          <ac:chgData name="Adam Quinn" userId="fced5978-b3b9-4400-9149-607f282937b4" providerId="ADAL" clId="{C45A81FA-3326-4EAD-AAE9-36AD12F713A1}" dt="2026-05-11T22:10:54.760" v="3558" actId="693"/>
          <ac:cxnSpMkLst>
            <pc:docMk/>
            <pc:sldMk cId="3259393810" sldId="524"/>
            <ac:cxnSpMk id="7" creationId="{637A2ECC-EC9A-EEF7-209D-3F3BCAE3D0F2}"/>
          </ac:cxnSpMkLst>
        </pc:cxnChg>
      </pc:sldChg>
      <pc:sldChg chg="add">
        <pc:chgData name="Adam Quinn" userId="fced5978-b3b9-4400-9149-607f282937b4" providerId="ADAL" clId="{C45A81FA-3326-4EAD-AAE9-36AD12F713A1}" dt="2026-05-11T22:16:22.509" v="3604"/>
        <pc:sldMkLst>
          <pc:docMk/>
          <pc:sldMk cId="355917008" sldId="530"/>
        </pc:sldMkLst>
      </pc:sldChg>
      <pc:sldChg chg="ord">
        <pc:chgData name="Adam Quinn" userId="fced5978-b3b9-4400-9149-607f282937b4" providerId="ADAL" clId="{C45A81FA-3326-4EAD-AAE9-36AD12F713A1}" dt="2026-05-11T19:33:20.416" v="431"/>
        <pc:sldMkLst>
          <pc:docMk/>
          <pc:sldMk cId="1931770817" sldId="532"/>
        </pc:sldMkLst>
      </pc:sldChg>
      <pc:sldChg chg="ord">
        <pc:chgData name="Adam Quinn" userId="fced5978-b3b9-4400-9149-607f282937b4" providerId="ADAL" clId="{C45A81FA-3326-4EAD-AAE9-36AD12F713A1}" dt="2026-05-11T19:15:46.368" v="40"/>
        <pc:sldMkLst>
          <pc:docMk/>
          <pc:sldMk cId="1964101483" sldId="534"/>
        </pc:sldMkLst>
      </pc:sldChg>
      <pc:sldChg chg="addSp delSp modSp mod modNotesTx">
        <pc:chgData name="Adam Quinn" userId="fced5978-b3b9-4400-9149-607f282937b4" providerId="ADAL" clId="{C45A81FA-3326-4EAD-AAE9-36AD12F713A1}" dt="2026-05-11T19:59:15.501" v="1505" actId="6549"/>
        <pc:sldMkLst>
          <pc:docMk/>
          <pc:sldMk cId="1468306398" sldId="535"/>
        </pc:sldMkLst>
        <pc:spChg chg="add mod">
          <ac:chgData name="Adam Quinn" userId="fced5978-b3b9-4400-9149-607f282937b4" providerId="ADAL" clId="{C45A81FA-3326-4EAD-AAE9-36AD12F713A1}" dt="2026-05-11T19:31:50.437" v="303" actId="1035"/>
          <ac:spMkLst>
            <pc:docMk/>
            <pc:sldMk cId="1468306398" sldId="535"/>
            <ac:spMk id="3" creationId="{D0187A38-1C53-5C67-B6F3-847840CCA9EC}"/>
          </ac:spMkLst>
        </pc:spChg>
        <pc:spChg chg="mod">
          <ac:chgData name="Adam Quinn" userId="fced5978-b3b9-4400-9149-607f282937b4" providerId="ADAL" clId="{C45A81FA-3326-4EAD-AAE9-36AD12F713A1}" dt="2026-05-11T19:32:30.708" v="420" actId="20577"/>
          <ac:spMkLst>
            <pc:docMk/>
            <pc:sldMk cId="1468306398" sldId="535"/>
            <ac:spMk id="5" creationId="{05ABF23D-3CA0-EB24-78AB-4D4E20322D7E}"/>
          </ac:spMkLst>
        </pc:spChg>
        <pc:spChg chg="add mod">
          <ac:chgData name="Adam Quinn" userId="fced5978-b3b9-4400-9149-607f282937b4" providerId="ADAL" clId="{C45A81FA-3326-4EAD-AAE9-36AD12F713A1}" dt="2026-05-11T19:59:15.501" v="1505" actId="6549"/>
          <ac:spMkLst>
            <pc:docMk/>
            <pc:sldMk cId="1468306398" sldId="535"/>
            <ac:spMk id="8" creationId="{9CC4D0C8-AEC8-1185-22A2-D5B05507FDDE}"/>
          </ac:spMkLst>
        </pc:spChg>
        <pc:spChg chg="add mod">
          <ac:chgData name="Adam Quinn" userId="fced5978-b3b9-4400-9149-607f282937b4" providerId="ADAL" clId="{C45A81FA-3326-4EAD-AAE9-36AD12F713A1}" dt="2026-05-11T19:58:35.397" v="1485"/>
          <ac:spMkLst>
            <pc:docMk/>
            <pc:sldMk cId="1468306398" sldId="535"/>
            <ac:spMk id="9" creationId="{AB770DF2-9F0E-305C-36C3-735412DF6AE2}"/>
          </ac:spMkLst>
        </pc:spChg>
        <pc:spChg chg="add mod">
          <ac:chgData name="Adam Quinn" userId="fced5978-b3b9-4400-9149-607f282937b4" providerId="ADAL" clId="{C45A81FA-3326-4EAD-AAE9-36AD12F713A1}" dt="2026-05-11T19:58:35.397" v="1485"/>
          <ac:spMkLst>
            <pc:docMk/>
            <pc:sldMk cId="1468306398" sldId="535"/>
            <ac:spMk id="10" creationId="{B635FB5D-201A-D970-163E-68E3CE926EC3}"/>
          </ac:spMkLst>
        </pc:spChg>
      </pc:sldChg>
      <pc:sldChg chg="ord">
        <pc:chgData name="Adam Quinn" userId="fced5978-b3b9-4400-9149-607f282937b4" providerId="ADAL" clId="{C45A81FA-3326-4EAD-AAE9-36AD12F713A1}" dt="2026-05-11T19:15:46.368" v="40"/>
        <pc:sldMkLst>
          <pc:docMk/>
          <pc:sldMk cId="17772327" sldId="2046"/>
        </pc:sldMkLst>
      </pc:sldChg>
      <pc:sldChg chg="addSp delSp modSp mod">
        <pc:chgData name="Adam Quinn" userId="fced5978-b3b9-4400-9149-607f282937b4" providerId="ADAL" clId="{C45A81FA-3326-4EAD-AAE9-36AD12F713A1}" dt="2026-05-11T19:59:23.963" v="1507"/>
        <pc:sldMkLst>
          <pc:docMk/>
          <pc:sldMk cId="4063965709" sldId="2047"/>
        </pc:sldMkLst>
        <pc:spChg chg="mod">
          <ac:chgData name="Adam Quinn" userId="fced5978-b3b9-4400-9149-607f282937b4" providerId="ADAL" clId="{C45A81FA-3326-4EAD-AAE9-36AD12F713A1}" dt="2026-05-11T19:59:23.963" v="1507"/>
          <ac:spMkLst>
            <pc:docMk/>
            <pc:sldMk cId="4063965709" sldId="2047"/>
            <ac:spMk id="5" creationId="{1D6E9109-A79E-742A-4DB7-0CD634FFCB88}"/>
          </ac:spMkLst>
        </pc:spChg>
        <pc:picChg chg="mod">
          <ac:chgData name="Adam Quinn" userId="fced5978-b3b9-4400-9149-607f282937b4" providerId="ADAL" clId="{C45A81FA-3326-4EAD-AAE9-36AD12F713A1}" dt="2026-05-11T19:28:02.671" v="149" actId="1076"/>
          <ac:picMkLst>
            <pc:docMk/>
            <pc:sldMk cId="4063965709" sldId="2047"/>
            <ac:picMk id="10" creationId="{7CFF9461-E581-6474-315C-48E5FC63F697}"/>
          </ac:picMkLst>
        </pc:picChg>
        <pc:picChg chg="mod">
          <ac:chgData name="Adam Quinn" userId="fced5978-b3b9-4400-9149-607f282937b4" providerId="ADAL" clId="{C45A81FA-3326-4EAD-AAE9-36AD12F713A1}" dt="2026-05-11T19:28:00.017" v="148" actId="1076"/>
          <ac:picMkLst>
            <pc:docMk/>
            <pc:sldMk cId="4063965709" sldId="2047"/>
            <ac:picMk id="13" creationId="{D80168FD-6840-AD68-DE3A-150D60FADDB7}"/>
          </ac:picMkLst>
        </pc:picChg>
      </pc:sldChg>
      <pc:sldChg chg="modSp">
        <pc:chgData name="Adam Quinn" userId="fced5978-b3b9-4400-9149-607f282937b4" providerId="ADAL" clId="{C45A81FA-3326-4EAD-AAE9-36AD12F713A1}" dt="2026-05-11T19:59:26.176" v="1508"/>
        <pc:sldMkLst>
          <pc:docMk/>
          <pc:sldMk cId="988727399" sldId="2048"/>
        </pc:sldMkLst>
        <pc:spChg chg="mod">
          <ac:chgData name="Adam Quinn" userId="fced5978-b3b9-4400-9149-607f282937b4" providerId="ADAL" clId="{C45A81FA-3326-4EAD-AAE9-36AD12F713A1}" dt="2026-05-11T19:59:26.176" v="1508"/>
          <ac:spMkLst>
            <pc:docMk/>
            <pc:sldMk cId="988727399" sldId="2048"/>
            <ac:spMk id="5" creationId="{629FB0B7-A154-8BFE-2696-B33A0C9D177F}"/>
          </ac:spMkLst>
        </pc:spChg>
      </pc:sldChg>
      <pc:sldChg chg="delSp mod modNotesTx">
        <pc:chgData name="Adam Quinn" userId="fced5978-b3b9-4400-9149-607f282937b4" providerId="ADAL" clId="{C45A81FA-3326-4EAD-AAE9-36AD12F713A1}" dt="2026-05-17T11:02:29.144" v="4873" actId="20577"/>
        <pc:sldMkLst>
          <pc:docMk/>
          <pc:sldMk cId="3716791542" sldId="2049"/>
        </pc:sldMkLst>
      </pc:sldChg>
      <pc:sldChg chg="modNotesTx">
        <pc:chgData name="Adam Quinn" userId="fced5978-b3b9-4400-9149-607f282937b4" providerId="ADAL" clId="{C45A81FA-3326-4EAD-AAE9-36AD12F713A1}" dt="2026-05-17T14:07:45.869" v="4997" actId="20577"/>
        <pc:sldMkLst>
          <pc:docMk/>
          <pc:sldMk cId="4039012503" sldId="2050"/>
        </pc:sldMkLst>
      </pc:sldChg>
      <pc:sldChg chg="modSp">
        <pc:chgData name="Adam Quinn" userId="fced5978-b3b9-4400-9149-607f282937b4" providerId="ADAL" clId="{C45A81FA-3326-4EAD-AAE9-36AD12F713A1}" dt="2026-05-11T19:59:37.754" v="1512"/>
        <pc:sldMkLst>
          <pc:docMk/>
          <pc:sldMk cId="2643724868" sldId="2052"/>
        </pc:sldMkLst>
        <pc:spChg chg="mod">
          <ac:chgData name="Adam Quinn" userId="fced5978-b3b9-4400-9149-607f282937b4" providerId="ADAL" clId="{C45A81FA-3326-4EAD-AAE9-36AD12F713A1}" dt="2026-05-11T19:59:37.754" v="1512"/>
          <ac:spMkLst>
            <pc:docMk/>
            <pc:sldMk cId="2643724868" sldId="2052"/>
            <ac:spMk id="5" creationId="{08179049-CCD4-65EA-694F-74EB95090BBB}"/>
          </ac:spMkLst>
        </pc:spChg>
      </pc:sldChg>
      <pc:sldChg chg="addSp delSp modSp mod modNotesTx">
        <pc:chgData name="Adam Quinn" userId="fced5978-b3b9-4400-9149-607f282937b4" providerId="ADAL" clId="{C45A81FA-3326-4EAD-AAE9-36AD12F713A1}" dt="2026-05-11T21:23:43.473" v="2771" actId="20577"/>
        <pc:sldMkLst>
          <pc:docMk/>
          <pc:sldMk cId="3728846944" sldId="2053"/>
        </pc:sldMkLst>
        <pc:spChg chg="mod">
          <ac:chgData name="Adam Quinn" userId="fced5978-b3b9-4400-9149-607f282937b4" providerId="ADAL" clId="{C45A81FA-3326-4EAD-AAE9-36AD12F713A1}" dt="2026-05-11T20:00:21.851" v="1521"/>
          <ac:spMkLst>
            <pc:docMk/>
            <pc:sldMk cId="3728846944" sldId="2053"/>
            <ac:spMk id="5" creationId="{5CC9FB33-4B84-E91E-409B-BF311C34BFB5}"/>
          </ac:spMkLst>
        </pc:spChg>
        <pc:spChg chg="mod">
          <ac:chgData name="Adam Quinn" userId="fced5978-b3b9-4400-9149-607f282937b4" providerId="ADAL" clId="{C45A81FA-3326-4EAD-AAE9-36AD12F713A1}" dt="2026-05-11T21:23:43.473" v="2771" actId="20577"/>
          <ac:spMkLst>
            <pc:docMk/>
            <pc:sldMk cId="3728846944" sldId="2053"/>
            <ac:spMk id="10" creationId="{8509868E-EEE7-BA00-6210-1B67A08E2502}"/>
          </ac:spMkLst>
        </pc:spChg>
        <pc:picChg chg="add mod">
          <ac:chgData name="Adam Quinn" userId="fced5978-b3b9-4400-9149-607f282937b4" providerId="ADAL" clId="{C45A81FA-3326-4EAD-AAE9-36AD12F713A1}" dt="2026-05-11T21:11:45.072" v="2221" actId="1076"/>
          <ac:picMkLst>
            <pc:docMk/>
            <pc:sldMk cId="3728846944" sldId="2053"/>
            <ac:picMk id="7" creationId="{4D97BC3B-E94F-79B4-5C86-1018043BC28A}"/>
          </ac:picMkLst>
        </pc:picChg>
      </pc:sldChg>
      <pc:sldChg chg="modSp">
        <pc:chgData name="Adam Quinn" userId="fced5978-b3b9-4400-9149-607f282937b4" providerId="ADAL" clId="{C45A81FA-3326-4EAD-AAE9-36AD12F713A1}" dt="2026-05-11T20:00:26.337" v="1522"/>
        <pc:sldMkLst>
          <pc:docMk/>
          <pc:sldMk cId="1063389536" sldId="2054"/>
        </pc:sldMkLst>
        <pc:spChg chg="mod">
          <ac:chgData name="Adam Quinn" userId="fced5978-b3b9-4400-9149-607f282937b4" providerId="ADAL" clId="{C45A81FA-3326-4EAD-AAE9-36AD12F713A1}" dt="2026-05-11T20:00:26.337" v="1522"/>
          <ac:spMkLst>
            <pc:docMk/>
            <pc:sldMk cId="1063389536" sldId="2054"/>
            <ac:spMk id="5" creationId="{BBBB5D89-5B9F-E8C6-EE16-50A8BEEFBE75}"/>
          </ac:spMkLst>
        </pc:spChg>
      </pc:sldChg>
      <pc:sldChg chg="modSp">
        <pc:chgData name="Adam Quinn" userId="fced5978-b3b9-4400-9149-607f282937b4" providerId="ADAL" clId="{C45A81FA-3326-4EAD-AAE9-36AD12F713A1}" dt="2026-05-11T20:00:31.188" v="1523"/>
        <pc:sldMkLst>
          <pc:docMk/>
          <pc:sldMk cId="732733610" sldId="2055"/>
        </pc:sldMkLst>
        <pc:spChg chg="mod">
          <ac:chgData name="Adam Quinn" userId="fced5978-b3b9-4400-9149-607f282937b4" providerId="ADAL" clId="{C45A81FA-3326-4EAD-AAE9-36AD12F713A1}" dt="2026-05-11T20:00:31.188" v="1523"/>
          <ac:spMkLst>
            <pc:docMk/>
            <pc:sldMk cId="732733610" sldId="2055"/>
            <ac:spMk id="5" creationId="{5DE73F24-3DF9-35D9-771D-A03E82B16EBC}"/>
          </ac:spMkLst>
        </pc:spChg>
      </pc:sldChg>
      <pc:sldChg chg="modSp">
        <pc:chgData name="Adam Quinn" userId="fced5978-b3b9-4400-9149-607f282937b4" providerId="ADAL" clId="{C45A81FA-3326-4EAD-AAE9-36AD12F713A1}" dt="2026-05-11T20:00:36.844" v="1524"/>
        <pc:sldMkLst>
          <pc:docMk/>
          <pc:sldMk cId="1751606765" sldId="2057"/>
        </pc:sldMkLst>
        <pc:spChg chg="mod">
          <ac:chgData name="Adam Quinn" userId="fced5978-b3b9-4400-9149-607f282937b4" providerId="ADAL" clId="{C45A81FA-3326-4EAD-AAE9-36AD12F713A1}" dt="2026-05-11T20:00:36.844" v="1524"/>
          <ac:spMkLst>
            <pc:docMk/>
            <pc:sldMk cId="1751606765" sldId="2057"/>
            <ac:spMk id="5" creationId="{0A250B1C-1A3D-83DA-BECB-B6F43A18BE23}"/>
          </ac:spMkLst>
        </pc:spChg>
      </pc:sldChg>
      <pc:sldChg chg="modSp">
        <pc:chgData name="Adam Quinn" userId="fced5978-b3b9-4400-9149-607f282937b4" providerId="ADAL" clId="{C45A81FA-3326-4EAD-AAE9-36AD12F713A1}" dt="2026-05-11T20:00:39.893" v="1525"/>
        <pc:sldMkLst>
          <pc:docMk/>
          <pc:sldMk cId="188309721" sldId="2058"/>
        </pc:sldMkLst>
        <pc:spChg chg="mod">
          <ac:chgData name="Adam Quinn" userId="fced5978-b3b9-4400-9149-607f282937b4" providerId="ADAL" clId="{C45A81FA-3326-4EAD-AAE9-36AD12F713A1}" dt="2026-05-11T20:00:39.893" v="1525"/>
          <ac:spMkLst>
            <pc:docMk/>
            <pc:sldMk cId="188309721" sldId="2058"/>
            <ac:spMk id="5" creationId="{C31FA38F-D167-C846-F165-7A89FB02A69D}"/>
          </ac:spMkLst>
        </pc:spChg>
      </pc:sldChg>
      <pc:sldChg chg="modSp mod">
        <pc:chgData name="Adam Quinn" userId="fced5978-b3b9-4400-9149-607f282937b4" providerId="ADAL" clId="{C45A81FA-3326-4EAD-AAE9-36AD12F713A1}" dt="2026-05-11T21:00:20.159" v="2216" actId="20577"/>
        <pc:sldMkLst>
          <pc:docMk/>
          <pc:sldMk cId="3352074747" sldId="2059"/>
        </pc:sldMkLst>
        <pc:spChg chg="mod">
          <ac:chgData name="Adam Quinn" userId="fced5978-b3b9-4400-9149-607f282937b4" providerId="ADAL" clId="{C45A81FA-3326-4EAD-AAE9-36AD12F713A1}" dt="2026-05-11T21:00:20.159" v="2216" actId="20577"/>
          <ac:spMkLst>
            <pc:docMk/>
            <pc:sldMk cId="3352074747" sldId="2059"/>
            <ac:spMk id="2" creationId="{11035507-A10E-437B-1FA5-24C5B9264AA2}"/>
          </ac:spMkLst>
        </pc:spChg>
        <pc:spChg chg="mod">
          <ac:chgData name="Adam Quinn" userId="fced5978-b3b9-4400-9149-607f282937b4" providerId="ADAL" clId="{C45A81FA-3326-4EAD-AAE9-36AD12F713A1}" dt="2026-05-11T20:59:10.126" v="2087" actId="20577"/>
          <ac:spMkLst>
            <pc:docMk/>
            <pc:sldMk cId="3352074747" sldId="2059"/>
            <ac:spMk id="3" creationId="{3D2DB392-12A0-012C-56C8-2E7BCF7772F6}"/>
          </ac:spMkLst>
        </pc:spChg>
        <pc:spChg chg="mod">
          <ac:chgData name="Adam Quinn" userId="fced5978-b3b9-4400-9149-607f282937b4" providerId="ADAL" clId="{C45A81FA-3326-4EAD-AAE9-36AD12F713A1}" dt="2026-05-11T20:00:42.920" v="1526"/>
          <ac:spMkLst>
            <pc:docMk/>
            <pc:sldMk cId="3352074747" sldId="2059"/>
            <ac:spMk id="5" creationId="{9A1AD63D-CC4D-A1EB-16AE-D23C3AB15724}"/>
          </ac:spMkLst>
        </pc:spChg>
      </pc:sldChg>
      <pc:sldChg chg="modSp">
        <pc:chgData name="Adam Quinn" userId="fced5978-b3b9-4400-9149-607f282937b4" providerId="ADAL" clId="{C45A81FA-3326-4EAD-AAE9-36AD12F713A1}" dt="2026-05-11T19:59:28.778" v="1509"/>
        <pc:sldMkLst>
          <pc:docMk/>
          <pc:sldMk cId="3502542258" sldId="2060"/>
        </pc:sldMkLst>
        <pc:spChg chg="mod">
          <ac:chgData name="Adam Quinn" userId="fced5978-b3b9-4400-9149-607f282937b4" providerId="ADAL" clId="{C45A81FA-3326-4EAD-AAE9-36AD12F713A1}" dt="2026-05-11T19:59:28.778" v="1509"/>
          <ac:spMkLst>
            <pc:docMk/>
            <pc:sldMk cId="3502542258" sldId="2060"/>
            <ac:spMk id="5" creationId="{3A45EAAE-04B9-D844-6679-4296BAFE2D17}"/>
          </ac:spMkLst>
        </pc:spChg>
      </pc:sldChg>
      <pc:sldChg chg="ord">
        <pc:chgData name="Adam Quinn" userId="fced5978-b3b9-4400-9149-607f282937b4" providerId="ADAL" clId="{C45A81FA-3326-4EAD-AAE9-36AD12F713A1}" dt="2026-05-11T19:16:13.730" v="44"/>
        <pc:sldMkLst>
          <pc:docMk/>
          <pc:sldMk cId="4012820507" sldId="2061"/>
        </pc:sldMkLst>
      </pc:sldChg>
      <pc:sldChg chg="modSp">
        <pc:chgData name="Adam Quinn" userId="fced5978-b3b9-4400-9149-607f282937b4" providerId="ADAL" clId="{C45A81FA-3326-4EAD-AAE9-36AD12F713A1}" dt="2026-05-11T19:59:34.851" v="1511"/>
        <pc:sldMkLst>
          <pc:docMk/>
          <pc:sldMk cId="2382071440" sldId="2062"/>
        </pc:sldMkLst>
        <pc:spChg chg="mod">
          <ac:chgData name="Adam Quinn" userId="fced5978-b3b9-4400-9149-607f282937b4" providerId="ADAL" clId="{C45A81FA-3326-4EAD-AAE9-36AD12F713A1}" dt="2026-05-11T19:59:34.851" v="1511"/>
          <ac:spMkLst>
            <pc:docMk/>
            <pc:sldMk cId="2382071440" sldId="2062"/>
            <ac:spMk id="5" creationId="{63672BA4-A781-3A3B-85A1-D041D22C584A}"/>
          </ac:spMkLst>
        </pc:spChg>
      </pc:sldChg>
      <pc:sldChg chg="ord">
        <pc:chgData name="Adam Quinn" userId="fced5978-b3b9-4400-9149-607f282937b4" providerId="ADAL" clId="{C45A81FA-3326-4EAD-AAE9-36AD12F713A1}" dt="2026-05-11T19:22:06.690" v="86"/>
        <pc:sldMkLst>
          <pc:docMk/>
          <pc:sldMk cId="1893815100" sldId="2064"/>
        </pc:sldMkLst>
      </pc:sldChg>
      <pc:sldChg chg="addSp delSp modSp new mod modAnim">
        <pc:chgData name="Adam Quinn" userId="fced5978-b3b9-4400-9149-607f282937b4" providerId="ADAL" clId="{C45A81FA-3326-4EAD-AAE9-36AD12F713A1}" dt="2026-05-11T20:09:36.165" v="1955" actId="1076"/>
        <pc:sldMkLst>
          <pc:docMk/>
          <pc:sldMk cId="1626050262" sldId="2066"/>
        </pc:sldMkLst>
        <pc:spChg chg="mod">
          <ac:chgData name="Adam Quinn" userId="fced5978-b3b9-4400-9149-607f282937b4" providerId="ADAL" clId="{C45A81FA-3326-4EAD-AAE9-36AD12F713A1}" dt="2026-05-11T19:20:52.016" v="82" actId="20577"/>
          <ac:spMkLst>
            <pc:docMk/>
            <pc:sldMk cId="1626050262" sldId="2066"/>
            <ac:spMk id="3" creationId="{36A4E9C9-50E4-2DFD-0693-DE4F8A95C8F4}"/>
          </ac:spMkLst>
        </pc:spChg>
        <pc:spChg chg="add mod">
          <ac:chgData name="Adam Quinn" userId="fced5978-b3b9-4400-9149-607f282937b4" providerId="ADAL" clId="{C45A81FA-3326-4EAD-AAE9-36AD12F713A1}" dt="2026-05-11T20:09:36.165" v="1955" actId="1076"/>
          <ac:spMkLst>
            <pc:docMk/>
            <pc:sldMk cId="1626050262" sldId="2066"/>
            <ac:spMk id="7" creationId="{2F3CD15A-20F9-7AB8-93C9-B38C36F103B7}"/>
          </ac:spMkLst>
        </pc:spChg>
        <pc:spChg chg="add mod">
          <ac:chgData name="Adam Quinn" userId="fced5978-b3b9-4400-9149-607f282937b4" providerId="ADAL" clId="{C45A81FA-3326-4EAD-AAE9-36AD12F713A1}" dt="2026-05-11T20:09:11.282" v="1951" actId="114"/>
          <ac:spMkLst>
            <pc:docMk/>
            <pc:sldMk cId="1626050262" sldId="2066"/>
            <ac:spMk id="10" creationId="{93D3B996-7620-BCDC-71CA-0BCD4996F551}"/>
          </ac:spMkLst>
        </pc:spChg>
        <pc:spChg chg="add mod">
          <ac:chgData name="Adam Quinn" userId="fced5978-b3b9-4400-9149-607f282937b4" providerId="ADAL" clId="{C45A81FA-3326-4EAD-AAE9-36AD12F713A1}" dt="2026-05-11T20:08:58.703" v="1947" actId="1076"/>
          <ac:spMkLst>
            <pc:docMk/>
            <pc:sldMk cId="1626050262" sldId="2066"/>
            <ac:spMk id="11" creationId="{9032D4A4-BBE9-4FE4-6B9F-3853B7F98182}"/>
          </ac:spMkLst>
        </pc:spChg>
        <pc:spChg chg="add mod">
          <ac:chgData name="Adam Quinn" userId="fced5978-b3b9-4400-9149-607f282937b4" providerId="ADAL" clId="{C45A81FA-3326-4EAD-AAE9-36AD12F713A1}" dt="2026-05-11T20:07:14.063" v="1875" actId="1076"/>
          <ac:spMkLst>
            <pc:docMk/>
            <pc:sldMk cId="1626050262" sldId="2066"/>
            <ac:spMk id="12" creationId="{C6379171-39C4-E675-ABED-B9D01213E266}"/>
          </ac:spMkLst>
        </pc:spChg>
        <pc:spChg chg="add mod">
          <ac:chgData name="Adam Quinn" userId="fced5978-b3b9-4400-9149-607f282937b4" providerId="ADAL" clId="{C45A81FA-3326-4EAD-AAE9-36AD12F713A1}" dt="2026-05-11T20:07:12.460" v="1874" actId="1076"/>
          <ac:spMkLst>
            <pc:docMk/>
            <pc:sldMk cId="1626050262" sldId="2066"/>
            <ac:spMk id="13" creationId="{8F0B556C-A1E2-FD13-2D19-E85E5652A57E}"/>
          </ac:spMkLst>
        </pc:spChg>
        <pc:picChg chg="add mod ord">
          <ac:chgData name="Adam Quinn" userId="fced5978-b3b9-4400-9149-607f282937b4" providerId="ADAL" clId="{C45A81FA-3326-4EAD-AAE9-36AD12F713A1}" dt="2026-05-11T20:09:31.130" v="1954" actId="14100"/>
          <ac:picMkLst>
            <pc:docMk/>
            <pc:sldMk cId="1626050262" sldId="2066"/>
            <ac:picMk id="9" creationId="{DDB113B3-5AEE-7FF3-5FB2-C623C599B8E4}"/>
          </ac:picMkLst>
        </pc:picChg>
      </pc:sldChg>
      <pc:sldChg chg="addSp modSp new mod modAnim">
        <pc:chgData name="Adam Quinn" userId="fced5978-b3b9-4400-9149-607f282937b4" providerId="ADAL" clId="{C45A81FA-3326-4EAD-AAE9-36AD12F713A1}" dt="2026-05-11T19:59:20.462" v="1506"/>
        <pc:sldMkLst>
          <pc:docMk/>
          <pc:sldMk cId="733545974" sldId="2068"/>
        </pc:sldMkLst>
        <pc:spChg chg="mod">
          <ac:chgData name="Adam Quinn" userId="fced5978-b3b9-4400-9149-607f282937b4" providerId="ADAL" clId="{C45A81FA-3326-4EAD-AAE9-36AD12F713A1}" dt="2026-05-11T19:51:37.388" v="1198" actId="1076"/>
          <ac:spMkLst>
            <pc:docMk/>
            <pc:sldMk cId="733545974" sldId="2068"/>
            <ac:spMk id="2" creationId="{B54B964C-7D28-6BA8-1D49-500C3A5ED246}"/>
          </ac:spMkLst>
        </pc:spChg>
        <pc:spChg chg="mod">
          <ac:chgData name="Adam Quinn" userId="fced5978-b3b9-4400-9149-607f282937b4" providerId="ADAL" clId="{C45A81FA-3326-4EAD-AAE9-36AD12F713A1}" dt="2026-05-11T19:42:36.874" v="570" actId="20577"/>
          <ac:spMkLst>
            <pc:docMk/>
            <pc:sldMk cId="733545974" sldId="2068"/>
            <ac:spMk id="3" creationId="{9A559274-D427-8D23-8DF0-750FE66D5784}"/>
          </ac:spMkLst>
        </pc:spChg>
        <pc:spChg chg="mod">
          <ac:chgData name="Adam Quinn" userId="fced5978-b3b9-4400-9149-607f282937b4" providerId="ADAL" clId="{C45A81FA-3326-4EAD-AAE9-36AD12F713A1}" dt="2026-05-11T19:59:20.462" v="1506"/>
          <ac:spMkLst>
            <pc:docMk/>
            <pc:sldMk cId="733545974" sldId="2068"/>
            <ac:spMk id="5" creationId="{9B423B35-AF93-0681-3B63-4FA498F3288B}"/>
          </ac:spMkLst>
        </pc:spChg>
        <pc:spChg chg="add mod ord">
          <ac:chgData name="Adam Quinn" userId="fced5978-b3b9-4400-9149-607f282937b4" providerId="ADAL" clId="{C45A81FA-3326-4EAD-AAE9-36AD12F713A1}" dt="2026-05-11T19:51:37.388" v="1198" actId="1076"/>
          <ac:spMkLst>
            <pc:docMk/>
            <pc:sldMk cId="733545974" sldId="2068"/>
            <ac:spMk id="7" creationId="{4173F148-818E-03BD-051F-C1B07337C035}"/>
          </ac:spMkLst>
        </pc:spChg>
        <pc:spChg chg="add mod">
          <ac:chgData name="Adam Quinn" userId="fced5978-b3b9-4400-9149-607f282937b4" providerId="ADAL" clId="{C45A81FA-3326-4EAD-AAE9-36AD12F713A1}" dt="2026-05-11T19:51:37.388" v="1198" actId="1076"/>
          <ac:spMkLst>
            <pc:docMk/>
            <pc:sldMk cId="733545974" sldId="2068"/>
            <ac:spMk id="8" creationId="{8ED1D027-D915-D7D3-F560-D6FBB08CD36C}"/>
          </ac:spMkLst>
        </pc:spChg>
        <pc:spChg chg="add mod">
          <ac:chgData name="Adam Quinn" userId="fced5978-b3b9-4400-9149-607f282937b4" providerId="ADAL" clId="{C45A81FA-3326-4EAD-AAE9-36AD12F713A1}" dt="2026-05-11T19:51:37.388" v="1198" actId="1076"/>
          <ac:spMkLst>
            <pc:docMk/>
            <pc:sldMk cId="733545974" sldId="2068"/>
            <ac:spMk id="9" creationId="{D715C730-F2E6-B848-DC40-F5E4526B0847}"/>
          </ac:spMkLst>
        </pc:spChg>
        <pc:spChg chg="add mod">
          <ac:chgData name="Adam Quinn" userId="fced5978-b3b9-4400-9149-607f282937b4" providerId="ADAL" clId="{C45A81FA-3326-4EAD-AAE9-36AD12F713A1}" dt="2026-05-11T19:51:37.388" v="1198" actId="1076"/>
          <ac:spMkLst>
            <pc:docMk/>
            <pc:sldMk cId="733545974" sldId="2068"/>
            <ac:spMk id="10" creationId="{A274AD22-ECF6-77E8-E56F-91478EF5D80E}"/>
          </ac:spMkLst>
        </pc:spChg>
        <pc:spChg chg="add mod">
          <ac:chgData name="Adam Quinn" userId="fced5978-b3b9-4400-9149-607f282937b4" providerId="ADAL" clId="{C45A81FA-3326-4EAD-AAE9-36AD12F713A1}" dt="2026-05-11T19:51:37.388" v="1198" actId="1076"/>
          <ac:spMkLst>
            <pc:docMk/>
            <pc:sldMk cId="733545974" sldId="2068"/>
            <ac:spMk id="11" creationId="{B382DDC9-AAD8-94DB-5F93-2169EEE0B81D}"/>
          </ac:spMkLst>
        </pc:spChg>
        <pc:spChg chg="add mod ord">
          <ac:chgData name="Adam Quinn" userId="fced5978-b3b9-4400-9149-607f282937b4" providerId="ADAL" clId="{C45A81FA-3326-4EAD-AAE9-36AD12F713A1}" dt="2026-05-11T19:51:37.388" v="1198" actId="1076"/>
          <ac:spMkLst>
            <pc:docMk/>
            <pc:sldMk cId="733545974" sldId="2068"/>
            <ac:spMk id="12" creationId="{7A7F6238-809D-FB28-36A2-BBB51793F27B}"/>
          </ac:spMkLst>
        </pc:spChg>
        <pc:spChg chg="add mod ord">
          <ac:chgData name="Adam Quinn" userId="fced5978-b3b9-4400-9149-607f282937b4" providerId="ADAL" clId="{C45A81FA-3326-4EAD-AAE9-36AD12F713A1}" dt="2026-05-11T19:51:37.388" v="1198" actId="1076"/>
          <ac:spMkLst>
            <pc:docMk/>
            <pc:sldMk cId="733545974" sldId="2068"/>
            <ac:spMk id="13" creationId="{5D00FCC0-2ABF-BC22-7B5A-470BE154C203}"/>
          </ac:spMkLst>
        </pc:spChg>
        <pc:spChg chg="add mod ord">
          <ac:chgData name="Adam Quinn" userId="fced5978-b3b9-4400-9149-607f282937b4" providerId="ADAL" clId="{C45A81FA-3326-4EAD-AAE9-36AD12F713A1}" dt="2026-05-11T19:51:37.388" v="1198" actId="1076"/>
          <ac:spMkLst>
            <pc:docMk/>
            <pc:sldMk cId="733545974" sldId="2068"/>
            <ac:spMk id="14" creationId="{A268DAB5-C573-FEFB-8A15-9AB9FDFB897D}"/>
          </ac:spMkLst>
        </pc:spChg>
        <pc:spChg chg="add mod">
          <ac:chgData name="Adam Quinn" userId="fced5978-b3b9-4400-9149-607f282937b4" providerId="ADAL" clId="{C45A81FA-3326-4EAD-AAE9-36AD12F713A1}" dt="2026-05-11T19:51:37.388" v="1198" actId="1076"/>
          <ac:spMkLst>
            <pc:docMk/>
            <pc:sldMk cId="733545974" sldId="2068"/>
            <ac:spMk id="15" creationId="{DB6966A6-5674-E249-9D2A-6CCD33124CBA}"/>
          </ac:spMkLst>
        </pc:spChg>
        <pc:spChg chg="add mod">
          <ac:chgData name="Adam Quinn" userId="fced5978-b3b9-4400-9149-607f282937b4" providerId="ADAL" clId="{C45A81FA-3326-4EAD-AAE9-36AD12F713A1}" dt="2026-05-11T19:53:57.555" v="1415" actId="20577"/>
          <ac:spMkLst>
            <pc:docMk/>
            <pc:sldMk cId="733545974" sldId="2068"/>
            <ac:spMk id="16" creationId="{00CA0527-A5E6-7822-5AC6-29D65614765A}"/>
          </ac:spMkLst>
        </pc:spChg>
        <pc:spChg chg="add mod">
          <ac:chgData name="Adam Quinn" userId="fced5978-b3b9-4400-9149-607f282937b4" providerId="ADAL" clId="{C45A81FA-3326-4EAD-AAE9-36AD12F713A1}" dt="2026-05-11T19:54:42.635" v="1419" actId="1076"/>
          <ac:spMkLst>
            <pc:docMk/>
            <pc:sldMk cId="733545974" sldId="2068"/>
            <ac:spMk id="17" creationId="{DDAE115B-E85D-1B89-1FB5-62FDDB947784}"/>
          </ac:spMkLst>
        </pc:spChg>
        <pc:cxnChg chg="add mod">
          <ac:chgData name="Adam Quinn" userId="fced5978-b3b9-4400-9149-607f282937b4" providerId="ADAL" clId="{C45A81FA-3326-4EAD-AAE9-36AD12F713A1}" dt="2026-05-11T19:54:54.958" v="1423" actId="1582"/>
          <ac:cxnSpMkLst>
            <pc:docMk/>
            <pc:sldMk cId="733545974" sldId="2068"/>
            <ac:cxnSpMk id="18" creationId="{36AD966E-5035-D16F-C76C-FDEAA00ABE99}"/>
          </ac:cxnSpMkLst>
        </pc:cxnChg>
      </pc:sldChg>
      <pc:sldChg chg="addSp modSp new mod">
        <pc:chgData name="Adam Quinn" userId="fced5978-b3b9-4400-9149-607f282937b4" providerId="ADAL" clId="{C45A81FA-3326-4EAD-AAE9-36AD12F713A1}" dt="2026-05-11T22:08:35.295" v="3532" actId="20577"/>
        <pc:sldMkLst>
          <pc:docMk/>
          <pc:sldMk cId="1290115115" sldId="2069"/>
        </pc:sldMkLst>
        <pc:spChg chg="mod">
          <ac:chgData name="Adam Quinn" userId="fced5978-b3b9-4400-9149-607f282937b4" providerId="ADAL" clId="{C45A81FA-3326-4EAD-AAE9-36AD12F713A1}" dt="2026-05-11T22:08:17.444" v="3511" actId="255"/>
          <ac:spMkLst>
            <pc:docMk/>
            <pc:sldMk cId="1290115115" sldId="2069"/>
            <ac:spMk id="2" creationId="{C6074A63-90CA-34D0-0507-A2D5ABDECA2C}"/>
          </ac:spMkLst>
        </pc:spChg>
        <pc:spChg chg="mod">
          <ac:chgData name="Adam Quinn" userId="fced5978-b3b9-4400-9149-607f282937b4" providerId="ADAL" clId="{C45A81FA-3326-4EAD-AAE9-36AD12F713A1}" dt="2026-05-11T22:08:35.295" v="3532" actId="20577"/>
          <ac:spMkLst>
            <pc:docMk/>
            <pc:sldMk cId="1290115115" sldId="2069"/>
            <ac:spMk id="3" creationId="{7991933D-BCAF-03D6-8678-A934C7CF26E2}"/>
          </ac:spMkLst>
        </pc:spChg>
        <pc:picChg chg="add mod">
          <ac:chgData name="Adam Quinn" userId="fced5978-b3b9-4400-9149-607f282937b4" providerId="ADAL" clId="{C45A81FA-3326-4EAD-AAE9-36AD12F713A1}" dt="2026-05-11T22:03:47.610" v="3014" actId="1076"/>
          <ac:picMkLst>
            <pc:docMk/>
            <pc:sldMk cId="1290115115" sldId="2069"/>
            <ac:picMk id="2050" creationId="{D0F8C749-01F8-6C56-B39B-2DC711F11328}"/>
          </ac:picMkLst>
        </pc:picChg>
      </pc:sldChg>
      <pc:sldChg chg="addSp delSp modSp new mod modClrScheme chgLayout modNotesTx">
        <pc:chgData name="Adam Quinn" userId="fced5978-b3b9-4400-9149-607f282937b4" providerId="ADAL" clId="{C45A81FA-3326-4EAD-AAE9-36AD12F713A1}" dt="2026-05-17T13:38:50.857" v="4968" actId="20577"/>
        <pc:sldMkLst>
          <pc:docMk/>
          <pc:sldMk cId="2494232127" sldId="2070"/>
        </pc:sldMkLst>
        <pc:spChg chg="mod ord">
          <ac:chgData name="Adam Quinn" userId="fced5978-b3b9-4400-9149-607f282937b4" providerId="ADAL" clId="{C45A81FA-3326-4EAD-AAE9-36AD12F713A1}" dt="2026-05-11T20:55:20.776" v="2070" actId="1076"/>
          <ac:spMkLst>
            <pc:docMk/>
            <pc:sldMk cId="2494232127" sldId="2070"/>
            <ac:spMk id="4" creationId="{642B44F3-ED49-F361-DCDD-926B34373C2B}"/>
          </ac:spMkLst>
        </pc:spChg>
        <pc:spChg chg="mod ord">
          <ac:chgData name="Adam Quinn" userId="fced5978-b3b9-4400-9149-607f282937b4" providerId="ADAL" clId="{C45A81FA-3326-4EAD-AAE9-36AD12F713A1}" dt="2026-05-11T20:55:01.425" v="2038" actId="700"/>
          <ac:spMkLst>
            <pc:docMk/>
            <pc:sldMk cId="2494232127" sldId="2070"/>
            <ac:spMk id="5" creationId="{81B027F9-9CC3-BD36-29B3-795D7DAC35A9}"/>
          </ac:spMkLst>
        </pc:spChg>
        <pc:spChg chg="mod ord">
          <ac:chgData name="Adam Quinn" userId="fced5978-b3b9-4400-9149-607f282937b4" providerId="ADAL" clId="{C45A81FA-3326-4EAD-AAE9-36AD12F713A1}" dt="2026-05-11T20:55:01.425" v="2038" actId="700"/>
          <ac:spMkLst>
            <pc:docMk/>
            <pc:sldMk cId="2494232127" sldId="2070"/>
            <ac:spMk id="6" creationId="{440636FA-FF23-936B-589D-888574DAF82E}"/>
          </ac:spMkLst>
        </pc:spChg>
        <pc:spChg chg="add mod ord">
          <ac:chgData name="Adam Quinn" userId="fced5978-b3b9-4400-9149-607f282937b4" providerId="ADAL" clId="{C45A81FA-3326-4EAD-AAE9-36AD12F713A1}" dt="2026-05-11T20:55:14.983" v="2068" actId="20577"/>
          <ac:spMkLst>
            <pc:docMk/>
            <pc:sldMk cId="2494232127" sldId="2070"/>
            <ac:spMk id="8" creationId="{08D312DA-AEF5-BCC8-3C88-91ABCB744399}"/>
          </ac:spMkLst>
        </pc:spChg>
      </pc:sldChg>
      <pc:sldChg chg="addSp delSp modSp new mod">
        <pc:chgData name="Adam Quinn" userId="fced5978-b3b9-4400-9149-607f282937b4" providerId="ADAL" clId="{C45A81FA-3326-4EAD-AAE9-36AD12F713A1}" dt="2026-05-11T22:01:31.558" v="3009" actId="14100"/>
        <pc:sldMkLst>
          <pc:docMk/>
          <pc:sldMk cId="1292111657" sldId="2071"/>
        </pc:sldMkLst>
        <pc:spChg chg="mod">
          <ac:chgData name="Adam Quinn" userId="fced5978-b3b9-4400-9149-607f282937b4" providerId="ADAL" clId="{C45A81FA-3326-4EAD-AAE9-36AD12F713A1}" dt="2026-05-11T22:01:20.789" v="3003" actId="1076"/>
          <ac:spMkLst>
            <pc:docMk/>
            <pc:sldMk cId="1292111657" sldId="2071"/>
            <ac:spMk id="7" creationId="{20FB1983-186E-AC64-B670-2DABE825C675}"/>
          </ac:spMkLst>
        </pc:spChg>
        <pc:picChg chg="add mod">
          <ac:chgData name="Adam Quinn" userId="fced5978-b3b9-4400-9149-607f282937b4" providerId="ADAL" clId="{C45A81FA-3326-4EAD-AAE9-36AD12F713A1}" dt="2026-05-11T22:01:31.558" v="3009" actId="14100"/>
          <ac:picMkLst>
            <pc:docMk/>
            <pc:sldMk cId="1292111657" sldId="2071"/>
            <ac:picMk id="9" creationId="{51B8E151-23C4-40D3-6910-DC8767DB4238}"/>
          </ac:picMkLst>
        </pc:picChg>
      </pc:sldChg>
      <pc:sldChg chg="addSp delSp modSp new mod">
        <pc:chgData name="Adam Quinn" userId="fced5978-b3b9-4400-9149-607f282937b4" providerId="ADAL" clId="{C45A81FA-3326-4EAD-AAE9-36AD12F713A1}" dt="2026-05-11T22:24:34.737" v="4118" actId="1076"/>
        <pc:sldMkLst>
          <pc:docMk/>
          <pc:sldMk cId="67248785" sldId="2072"/>
        </pc:sldMkLst>
        <pc:spChg chg="mod">
          <ac:chgData name="Adam Quinn" userId="fced5978-b3b9-4400-9149-607f282937b4" providerId="ADAL" clId="{C45A81FA-3326-4EAD-AAE9-36AD12F713A1}" dt="2026-05-11T22:23:53.900" v="4110" actId="20577"/>
          <ac:spMkLst>
            <pc:docMk/>
            <pc:sldMk cId="67248785" sldId="2072"/>
            <ac:spMk id="2" creationId="{D7443EEA-7366-D605-74CA-A9B676DEC68A}"/>
          </ac:spMkLst>
        </pc:spChg>
        <pc:spChg chg="mod">
          <ac:chgData name="Adam Quinn" userId="fced5978-b3b9-4400-9149-607f282937b4" providerId="ADAL" clId="{C45A81FA-3326-4EAD-AAE9-36AD12F713A1}" dt="2026-05-11T22:19:02.737" v="3628" actId="20577"/>
          <ac:spMkLst>
            <pc:docMk/>
            <pc:sldMk cId="67248785" sldId="2072"/>
            <ac:spMk id="3" creationId="{198C8CB9-DFB0-389A-12EF-CADE24660108}"/>
          </ac:spMkLst>
        </pc:spChg>
        <pc:picChg chg="add mod">
          <ac:chgData name="Adam Quinn" userId="fced5978-b3b9-4400-9149-607f282937b4" providerId="ADAL" clId="{C45A81FA-3326-4EAD-AAE9-36AD12F713A1}" dt="2026-05-11T22:24:34.737" v="4118" actId="1076"/>
          <ac:picMkLst>
            <pc:docMk/>
            <pc:sldMk cId="67248785" sldId="2072"/>
            <ac:picMk id="8" creationId="{80A0CDEA-CEF5-502A-F2D0-917D21A5A638}"/>
          </ac:picMkLst>
        </pc:picChg>
        <pc:picChg chg="add mod">
          <ac:chgData name="Adam Quinn" userId="fced5978-b3b9-4400-9149-607f282937b4" providerId="ADAL" clId="{C45A81FA-3326-4EAD-AAE9-36AD12F713A1}" dt="2026-05-11T22:24:12.819" v="4114" actId="1076"/>
          <ac:picMkLst>
            <pc:docMk/>
            <pc:sldMk cId="67248785" sldId="2072"/>
            <ac:picMk id="10" creationId="{F6F36A4B-7D38-A87E-3A40-278C25770344}"/>
          </ac:picMkLst>
        </pc:picChg>
        <pc:picChg chg="add mod">
          <ac:chgData name="Adam Quinn" userId="fced5978-b3b9-4400-9149-607f282937b4" providerId="ADAL" clId="{C45A81FA-3326-4EAD-AAE9-36AD12F713A1}" dt="2026-05-11T22:23:58.356" v="4112" actId="1076"/>
          <ac:picMkLst>
            <pc:docMk/>
            <pc:sldMk cId="67248785" sldId="2072"/>
            <ac:picMk id="3076" creationId="{56AEC219-1CF7-256F-E10E-611446DA94EA}"/>
          </ac:picMkLst>
        </pc:picChg>
      </pc:sldChg>
      <pc:sldChg chg="addSp delSp modSp new mod">
        <pc:chgData name="Adam Quinn" userId="fced5978-b3b9-4400-9149-607f282937b4" providerId="ADAL" clId="{C45A81FA-3326-4EAD-AAE9-36AD12F713A1}" dt="2026-05-11T22:55:56.130" v="4863" actId="13926"/>
        <pc:sldMkLst>
          <pc:docMk/>
          <pc:sldMk cId="476028790" sldId="2073"/>
        </pc:sldMkLst>
        <pc:spChg chg="mod">
          <ac:chgData name="Adam Quinn" userId="fced5978-b3b9-4400-9149-607f282937b4" providerId="ADAL" clId="{C45A81FA-3326-4EAD-AAE9-36AD12F713A1}" dt="2026-05-11T22:55:50.470" v="4862" actId="20577"/>
          <ac:spMkLst>
            <pc:docMk/>
            <pc:sldMk cId="476028790" sldId="2073"/>
            <ac:spMk id="3" creationId="{25F1C53B-2DC0-36F6-FF20-D1F939D46D52}"/>
          </ac:spMkLst>
        </pc:spChg>
        <pc:spChg chg="mod">
          <ac:chgData name="Adam Quinn" userId="fced5978-b3b9-4400-9149-607f282937b4" providerId="ADAL" clId="{C45A81FA-3326-4EAD-AAE9-36AD12F713A1}" dt="2026-05-11T22:55:56.130" v="4863" actId="13926"/>
          <ac:spMkLst>
            <pc:docMk/>
            <pc:sldMk cId="476028790" sldId="2073"/>
            <ac:spMk id="7" creationId="{90167A4A-BFBD-AC07-64CD-F28735982B3A}"/>
          </ac:spMkLst>
        </pc:spChg>
        <pc:picChg chg="add mod">
          <ac:chgData name="Adam Quinn" userId="fced5978-b3b9-4400-9149-607f282937b4" providerId="ADAL" clId="{C45A81FA-3326-4EAD-AAE9-36AD12F713A1}" dt="2026-05-11T22:53:23.169" v="4373" actId="1076"/>
          <ac:picMkLst>
            <pc:docMk/>
            <pc:sldMk cId="476028790" sldId="2073"/>
            <ac:picMk id="11" creationId="{948F1DAC-BE2C-F2BC-4D23-6735DA33D707}"/>
          </ac:picMkLst>
        </pc:picChg>
      </pc:sldChg>
      <pc:sldChg chg="addSp delSp modSp new mod modNotesTx">
        <pc:chgData name="Adam Quinn" userId="fced5978-b3b9-4400-9149-607f282937b4" providerId="ADAL" clId="{C45A81FA-3326-4EAD-AAE9-36AD12F713A1}" dt="2026-05-11T22:34:15.216" v="4363" actId="20577"/>
        <pc:sldMkLst>
          <pc:docMk/>
          <pc:sldMk cId="2578851253" sldId="2074"/>
        </pc:sldMkLst>
        <pc:spChg chg="mod">
          <ac:chgData name="Adam Quinn" userId="fced5978-b3b9-4400-9149-607f282937b4" providerId="ADAL" clId="{C45A81FA-3326-4EAD-AAE9-36AD12F713A1}" dt="2026-05-11T22:26:06.277" v="4150" actId="20577"/>
          <ac:spMkLst>
            <pc:docMk/>
            <pc:sldMk cId="2578851253" sldId="2074"/>
            <ac:spMk id="3" creationId="{675CFA85-2563-CAC4-02D4-02AFE3A7DDEA}"/>
          </ac:spMkLst>
        </pc:spChg>
        <pc:picChg chg="add">
          <ac:chgData name="Adam Quinn" userId="fced5978-b3b9-4400-9149-607f282937b4" providerId="ADAL" clId="{C45A81FA-3326-4EAD-AAE9-36AD12F713A1}" dt="2026-05-11T22:25:20.970" v="4132"/>
          <ac:picMkLst>
            <pc:docMk/>
            <pc:sldMk cId="2578851253" sldId="2074"/>
            <ac:picMk id="4098" creationId="{2F444FED-2550-DE76-CF67-6B9626ACCB59}"/>
          </ac:picMkLst>
        </pc:picChg>
      </pc:sldChg>
      <pc:sldChg chg="modSp new del mod">
        <pc:chgData name="Adam Quinn" userId="fced5978-b3b9-4400-9149-607f282937b4" providerId="ADAL" clId="{C45A81FA-3326-4EAD-AAE9-36AD12F713A1}" dt="2026-05-17T11:03:27.373" v="4904" actId="47"/>
        <pc:sldMkLst>
          <pc:docMk/>
          <pc:sldMk cId="963732755" sldId="2075"/>
        </pc:sldMkLst>
      </pc:sldChg>
      <pc:sldChg chg="addSp modSp new mod">
        <pc:chgData name="Adam Quinn" userId="fced5978-b3b9-4400-9149-607f282937b4" providerId="ADAL" clId="{C45A81FA-3326-4EAD-AAE9-36AD12F713A1}" dt="2026-05-11T22:56:44.431" v="4868" actId="14100"/>
        <pc:sldMkLst>
          <pc:docMk/>
          <pc:sldMk cId="2815739047" sldId="2076"/>
        </pc:sldMkLst>
        <pc:picChg chg="add mod">
          <ac:chgData name="Adam Quinn" userId="fced5978-b3b9-4400-9149-607f282937b4" providerId="ADAL" clId="{C45A81FA-3326-4EAD-AAE9-36AD12F713A1}" dt="2026-05-11T22:56:44.431" v="4868" actId="14100"/>
          <ac:picMkLst>
            <pc:docMk/>
            <pc:sldMk cId="2815739047" sldId="2076"/>
            <ac:picMk id="9" creationId="{DAEF4FB6-F3FE-A098-87FF-7BC89045C95A}"/>
          </ac:picMkLst>
        </pc:picChg>
      </pc:sldChg>
      <pc:sldMasterChg chg="modSldLayout">
        <pc:chgData name="Adam Quinn" userId="fced5978-b3b9-4400-9149-607f282937b4" providerId="ADAL" clId="{C45A81FA-3326-4EAD-AAE9-36AD12F713A1}" dt="2026-05-11T19:58:09.660" v="1481"/>
        <pc:sldMasterMkLst>
          <pc:docMk/>
          <pc:sldMasterMk cId="0" sldId="2147483682"/>
        </pc:sldMasterMkLst>
        <pc:sldLayoutChg chg="modSp">
          <pc:chgData name="Adam Quinn" userId="fced5978-b3b9-4400-9149-607f282937b4" providerId="ADAL" clId="{C45A81FA-3326-4EAD-AAE9-36AD12F713A1}" dt="2026-05-11T19:58:05.046" v="1479"/>
          <pc:sldLayoutMkLst>
            <pc:docMk/>
            <pc:sldMasterMk cId="0" sldId="2147483682"/>
            <pc:sldLayoutMk cId="2811915356" sldId="2147484103"/>
          </pc:sldLayoutMkLst>
          <pc:spChg chg="mod">
            <ac:chgData name="Adam Quinn" userId="fced5978-b3b9-4400-9149-607f282937b4" providerId="ADAL" clId="{C45A81FA-3326-4EAD-AAE9-36AD12F713A1}" dt="2026-05-11T19:58:05.046" v="1479"/>
            <ac:spMkLst>
              <pc:docMk/>
              <pc:sldMasterMk cId="0" sldId="2147483682"/>
              <pc:sldLayoutMk cId="2811915356" sldId="2147484103"/>
              <ac:spMk id="9" creationId="{00000000-0000-0000-0000-000000000000}"/>
            </ac:spMkLst>
          </pc:spChg>
        </pc:sldLayoutChg>
        <pc:sldLayoutChg chg="modSp mod">
          <pc:chgData name="Adam Quinn" userId="fced5978-b3b9-4400-9149-607f282937b4" providerId="ADAL" clId="{C45A81FA-3326-4EAD-AAE9-36AD12F713A1}" dt="2026-05-11T19:57:47.922" v="1475" actId="20577"/>
          <pc:sldLayoutMkLst>
            <pc:docMk/>
            <pc:sldMasterMk cId="0" sldId="2147483682"/>
            <pc:sldLayoutMk cId="3439226953" sldId="2147484104"/>
          </pc:sldLayoutMkLst>
          <pc:spChg chg="mod">
            <ac:chgData name="Adam Quinn" userId="fced5978-b3b9-4400-9149-607f282937b4" providerId="ADAL" clId="{C45A81FA-3326-4EAD-AAE9-36AD12F713A1}" dt="2026-05-11T19:57:47.922" v="1475" actId="20577"/>
            <ac:spMkLst>
              <pc:docMk/>
              <pc:sldMasterMk cId="0" sldId="2147483682"/>
              <pc:sldLayoutMk cId="3439226953" sldId="2147484104"/>
              <ac:spMk id="9" creationId="{00000000-0000-0000-0000-000000000000}"/>
            </ac:spMkLst>
          </pc:spChg>
        </pc:sldLayoutChg>
        <pc:sldLayoutChg chg="modSp">
          <pc:chgData name="Adam Quinn" userId="fced5978-b3b9-4400-9149-607f282937b4" providerId="ADAL" clId="{C45A81FA-3326-4EAD-AAE9-36AD12F713A1}" dt="2026-05-11T19:57:59.954" v="1477"/>
          <pc:sldLayoutMkLst>
            <pc:docMk/>
            <pc:sldMasterMk cId="0" sldId="2147483682"/>
            <pc:sldLayoutMk cId="4139580072" sldId="2147484105"/>
          </pc:sldLayoutMkLst>
          <pc:spChg chg="mod">
            <ac:chgData name="Adam Quinn" userId="fced5978-b3b9-4400-9149-607f282937b4" providerId="ADAL" clId="{C45A81FA-3326-4EAD-AAE9-36AD12F713A1}" dt="2026-05-11T19:57:59.954" v="1477"/>
            <ac:spMkLst>
              <pc:docMk/>
              <pc:sldMasterMk cId="0" sldId="2147483682"/>
              <pc:sldLayoutMk cId="4139580072" sldId="2147484105"/>
              <ac:spMk id="12" creationId="{00000000-0000-0000-0000-000000000000}"/>
            </ac:spMkLst>
          </pc:spChg>
        </pc:sldLayoutChg>
        <pc:sldLayoutChg chg="modSp">
          <pc:chgData name="Adam Quinn" userId="fced5978-b3b9-4400-9149-607f282937b4" providerId="ADAL" clId="{C45A81FA-3326-4EAD-AAE9-36AD12F713A1}" dt="2026-05-11T19:58:09.660" v="1481"/>
          <pc:sldLayoutMkLst>
            <pc:docMk/>
            <pc:sldMasterMk cId="0" sldId="2147483682"/>
            <pc:sldLayoutMk cId="830161784" sldId="2147484116"/>
          </pc:sldLayoutMkLst>
          <pc:spChg chg="mod">
            <ac:chgData name="Adam Quinn" userId="fced5978-b3b9-4400-9149-607f282937b4" providerId="ADAL" clId="{C45A81FA-3326-4EAD-AAE9-36AD12F713A1}" dt="2026-05-11T19:58:09.660" v="1481"/>
            <ac:spMkLst>
              <pc:docMk/>
              <pc:sldMasterMk cId="0" sldId="2147483682"/>
              <pc:sldLayoutMk cId="830161784" sldId="2147484116"/>
              <ac:spMk id="4" creationId="{00000000-0000-0000-0000-000000000000}"/>
            </ac:spMkLst>
          </pc:spChg>
        </pc:sldLayoutChg>
        <pc:sldLayoutChg chg="modSp">
          <pc:chgData name="Adam Quinn" userId="fced5978-b3b9-4400-9149-607f282937b4" providerId="ADAL" clId="{C45A81FA-3326-4EAD-AAE9-36AD12F713A1}" dt="2026-05-11T19:58:02.404" v="1478"/>
          <pc:sldLayoutMkLst>
            <pc:docMk/>
            <pc:sldMasterMk cId="0" sldId="2147483682"/>
            <pc:sldLayoutMk cId="2011836338" sldId="2147484120"/>
          </pc:sldLayoutMkLst>
          <pc:spChg chg="mod">
            <ac:chgData name="Adam Quinn" userId="fced5978-b3b9-4400-9149-607f282937b4" providerId="ADAL" clId="{C45A81FA-3326-4EAD-AAE9-36AD12F713A1}" dt="2026-05-11T19:58:02.404" v="1478"/>
            <ac:spMkLst>
              <pc:docMk/>
              <pc:sldMasterMk cId="0" sldId="2147483682"/>
              <pc:sldLayoutMk cId="2011836338" sldId="2147484120"/>
              <ac:spMk id="6" creationId="{00000000-0000-0000-0000-000000000000}"/>
            </ac:spMkLst>
          </pc:spChg>
        </pc:sldLayoutChg>
        <pc:sldLayoutChg chg="modSp">
          <pc:chgData name="Adam Quinn" userId="fced5978-b3b9-4400-9149-607f282937b4" providerId="ADAL" clId="{C45A81FA-3326-4EAD-AAE9-36AD12F713A1}" dt="2026-05-11T19:58:07.588" v="1480"/>
          <pc:sldLayoutMkLst>
            <pc:docMk/>
            <pc:sldMasterMk cId="0" sldId="2147483682"/>
            <pc:sldLayoutMk cId="2882221560" sldId="2147484122"/>
          </pc:sldLayoutMkLst>
          <pc:spChg chg="mod">
            <ac:chgData name="Adam Quinn" userId="fced5978-b3b9-4400-9149-607f282937b4" providerId="ADAL" clId="{C45A81FA-3326-4EAD-AAE9-36AD12F713A1}" dt="2026-05-11T19:58:07.588" v="1480"/>
            <ac:spMkLst>
              <pc:docMk/>
              <pc:sldMasterMk cId="0" sldId="2147483682"/>
              <pc:sldLayoutMk cId="2882221560" sldId="2147484122"/>
              <ac:spMk id="4"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ermicloud-my.sharepoint.com/personal/aquinn_services_fnal_gov/Documents/Projects/HYDRA/DILVERT/Testing/Data%20and%20Measurements/Splitter_Noise_Measureme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RMS Jitter </a:t>
            </a:r>
            <a:r>
              <a:rPr lang="en-US" baseline="0" dirty="0"/>
              <a:t>Max at Warm (Red) and Cold (Blue)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solidFill>
                <a:schemeClr val="accent5"/>
              </a:solidFill>
              <a:round/>
            </a:ln>
            <a:effectLst/>
          </c:spPr>
          <c:marker>
            <c:symbol val="none"/>
          </c:marker>
          <c:xVal>
            <c:numRef>
              <c:f>Sheet1!$B$4:$B$8</c:f>
              <c:numCache>
                <c:formatCode>General</c:formatCode>
                <c:ptCount val="5"/>
                <c:pt idx="0">
                  <c:v>6</c:v>
                </c:pt>
                <c:pt idx="1">
                  <c:v>9</c:v>
                </c:pt>
                <c:pt idx="2">
                  <c:v>24</c:v>
                </c:pt>
                <c:pt idx="3">
                  <c:v>40</c:v>
                </c:pt>
                <c:pt idx="4">
                  <c:v>49</c:v>
                </c:pt>
              </c:numCache>
            </c:numRef>
          </c:xVal>
          <c:yVal>
            <c:numRef>
              <c:f>Sheet1!$K$4:$K$8</c:f>
              <c:numCache>
                <c:formatCode>General</c:formatCode>
                <c:ptCount val="5"/>
                <c:pt idx="0">
                  <c:v>2.19</c:v>
                </c:pt>
                <c:pt idx="1">
                  <c:v>2.52</c:v>
                </c:pt>
                <c:pt idx="2">
                  <c:v>5.48</c:v>
                </c:pt>
                <c:pt idx="3">
                  <c:v>7.29</c:v>
                </c:pt>
                <c:pt idx="4">
                  <c:v>7.31</c:v>
                </c:pt>
              </c:numCache>
            </c:numRef>
          </c:yVal>
          <c:smooth val="0"/>
          <c:extLst>
            <c:ext xmlns:c16="http://schemas.microsoft.com/office/drawing/2014/chart" uri="{C3380CC4-5D6E-409C-BE32-E72D297353CC}">
              <c16:uniqueId val="{00000000-A1BD-4A2F-AA1F-D8B945495F7A}"/>
            </c:ext>
          </c:extLst>
        </c:ser>
        <c:ser>
          <c:idx val="1"/>
          <c:order val="1"/>
          <c:spPr>
            <a:ln w="25400" cap="rnd">
              <a:solidFill>
                <a:schemeClr val="accent5"/>
              </a:solidFill>
              <a:round/>
            </a:ln>
            <a:effectLst/>
          </c:spPr>
          <c:marker>
            <c:symbol val="none"/>
          </c:marker>
          <c:xVal>
            <c:numRef>
              <c:f>Sheet1!$B$4:$B$8</c:f>
              <c:numCache>
                <c:formatCode>General</c:formatCode>
                <c:ptCount val="5"/>
                <c:pt idx="0">
                  <c:v>6</c:v>
                </c:pt>
                <c:pt idx="1">
                  <c:v>9</c:v>
                </c:pt>
                <c:pt idx="2">
                  <c:v>24</c:v>
                </c:pt>
                <c:pt idx="3">
                  <c:v>40</c:v>
                </c:pt>
                <c:pt idx="4">
                  <c:v>49</c:v>
                </c:pt>
              </c:numCache>
            </c:numRef>
          </c:xVal>
          <c:yVal>
            <c:numRef>
              <c:f>Sheet1!$L$4:$L$8</c:f>
              <c:numCache>
                <c:formatCode>General</c:formatCode>
                <c:ptCount val="5"/>
                <c:pt idx="0">
                  <c:v>4.38</c:v>
                </c:pt>
                <c:pt idx="1">
                  <c:v>5.04</c:v>
                </c:pt>
                <c:pt idx="2">
                  <c:v>10.95</c:v>
                </c:pt>
                <c:pt idx="3">
                  <c:v>14.58</c:v>
                </c:pt>
                <c:pt idx="4">
                  <c:v>14.62</c:v>
                </c:pt>
              </c:numCache>
            </c:numRef>
          </c:yVal>
          <c:smooth val="0"/>
          <c:extLst>
            <c:ext xmlns:c16="http://schemas.microsoft.com/office/drawing/2014/chart" uri="{C3380CC4-5D6E-409C-BE32-E72D297353CC}">
              <c16:uniqueId val="{00000001-A1BD-4A2F-AA1F-D8B945495F7A}"/>
            </c:ext>
          </c:extLst>
        </c:ser>
        <c:ser>
          <c:idx val="2"/>
          <c:order val="2"/>
          <c:spPr>
            <a:ln w="25400" cap="rnd">
              <a:solidFill>
                <a:srgbClr val="C00000"/>
              </a:solidFill>
              <a:round/>
            </a:ln>
            <a:effectLst/>
          </c:spPr>
          <c:marker>
            <c:symbol val="none"/>
          </c:marker>
          <c:xVal>
            <c:numRef>
              <c:f>Sheet1!$B$9:$B$12</c:f>
              <c:numCache>
                <c:formatCode>General</c:formatCode>
                <c:ptCount val="4"/>
                <c:pt idx="0">
                  <c:v>9</c:v>
                </c:pt>
                <c:pt idx="1">
                  <c:v>24</c:v>
                </c:pt>
                <c:pt idx="2">
                  <c:v>40</c:v>
                </c:pt>
                <c:pt idx="3">
                  <c:v>49</c:v>
                </c:pt>
              </c:numCache>
            </c:numRef>
          </c:xVal>
          <c:yVal>
            <c:numRef>
              <c:f>Sheet1!$K$9:$K$12</c:f>
              <c:numCache>
                <c:formatCode>General</c:formatCode>
                <c:ptCount val="4"/>
                <c:pt idx="0">
                  <c:v>2.8</c:v>
                </c:pt>
                <c:pt idx="1">
                  <c:v>5.41</c:v>
                </c:pt>
                <c:pt idx="2">
                  <c:v>7.19</c:v>
                </c:pt>
                <c:pt idx="3">
                  <c:v>8.32</c:v>
                </c:pt>
              </c:numCache>
            </c:numRef>
          </c:yVal>
          <c:smooth val="0"/>
          <c:extLst>
            <c:ext xmlns:c16="http://schemas.microsoft.com/office/drawing/2014/chart" uri="{C3380CC4-5D6E-409C-BE32-E72D297353CC}">
              <c16:uniqueId val="{00000002-A1BD-4A2F-AA1F-D8B945495F7A}"/>
            </c:ext>
          </c:extLst>
        </c:ser>
        <c:ser>
          <c:idx val="3"/>
          <c:order val="3"/>
          <c:spPr>
            <a:ln w="25400" cap="rnd">
              <a:solidFill>
                <a:srgbClr val="C00000"/>
              </a:solidFill>
              <a:round/>
            </a:ln>
            <a:effectLst/>
          </c:spPr>
          <c:marker>
            <c:symbol val="none"/>
          </c:marker>
          <c:xVal>
            <c:numRef>
              <c:f>Sheet1!$B$9:$B$12</c:f>
              <c:numCache>
                <c:formatCode>General</c:formatCode>
                <c:ptCount val="4"/>
                <c:pt idx="0">
                  <c:v>9</c:v>
                </c:pt>
                <c:pt idx="1">
                  <c:v>24</c:v>
                </c:pt>
                <c:pt idx="2">
                  <c:v>40</c:v>
                </c:pt>
                <c:pt idx="3">
                  <c:v>49</c:v>
                </c:pt>
              </c:numCache>
            </c:numRef>
          </c:xVal>
          <c:yVal>
            <c:numRef>
              <c:f>Sheet1!$L$9:$L$12</c:f>
              <c:numCache>
                <c:formatCode>General</c:formatCode>
                <c:ptCount val="4"/>
                <c:pt idx="0">
                  <c:v>5.6</c:v>
                </c:pt>
                <c:pt idx="1">
                  <c:v>10.82</c:v>
                </c:pt>
                <c:pt idx="2">
                  <c:v>14.37</c:v>
                </c:pt>
                <c:pt idx="3">
                  <c:v>16.64</c:v>
                </c:pt>
              </c:numCache>
            </c:numRef>
          </c:yVal>
          <c:smooth val="0"/>
          <c:extLst>
            <c:ext xmlns:c16="http://schemas.microsoft.com/office/drawing/2014/chart" uri="{C3380CC4-5D6E-409C-BE32-E72D297353CC}">
              <c16:uniqueId val="{00000003-A1BD-4A2F-AA1F-D8B945495F7A}"/>
            </c:ext>
          </c:extLst>
        </c:ser>
        <c:dLbls>
          <c:showLegendKey val="0"/>
          <c:showVal val="0"/>
          <c:showCatName val="0"/>
          <c:showSerName val="0"/>
          <c:showPercent val="0"/>
          <c:showBubbleSize val="0"/>
        </c:dLbls>
        <c:axId val="811473360"/>
        <c:axId val="811470736"/>
      </c:scatterChart>
      <c:valAx>
        <c:axId val="811473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Cable</a:t>
                </a:r>
                <a:r>
                  <a:rPr lang="en-US" baseline="0"/>
                  <a:t> Length Delta [in]</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470736"/>
        <c:crosses val="autoZero"/>
        <c:crossBetween val="midCat"/>
      </c:valAx>
      <c:valAx>
        <c:axId val="811470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RMS Jitter [ps]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47336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5/17/2026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Deep_inelastic_scattering" TargetMode="External"/><Relationship Id="rId13" Type="http://schemas.openxmlformats.org/officeDocument/2006/relationships/hyperlink" Target="https://en.wikipedia.org/wiki/Sokolov%E2%80%93Ternov_effect" TargetMode="External"/><Relationship Id="rId3" Type="http://schemas.openxmlformats.org/officeDocument/2006/relationships/hyperlink" Target="https://en.wikipedia.org/wiki/Particle_accelerator" TargetMode="External"/><Relationship Id="rId7" Type="http://schemas.openxmlformats.org/officeDocument/2006/relationships/hyperlink" Target="https://en.wikipedia.org/wiki/Ions" TargetMode="External"/><Relationship Id="rId12" Type="http://schemas.openxmlformats.org/officeDocument/2006/relationships/hyperlink" Target="https://en.wikipedia.org/wiki/Synchrotron_radi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Electrons" TargetMode="External"/><Relationship Id="rId11" Type="http://schemas.openxmlformats.org/officeDocument/2006/relationships/hyperlink" Target="https://en.wikipedia.org/wiki/Electron%E2%80%93ion_collider#cite_note-DOE-BH-2020-3" TargetMode="External"/><Relationship Id="rId5" Type="http://schemas.openxmlformats.org/officeDocument/2006/relationships/hyperlink" Target="https://en.wikipedia.org/wiki/Spin_polarization" TargetMode="External"/><Relationship Id="rId15" Type="http://schemas.openxmlformats.org/officeDocument/2006/relationships/hyperlink" Target="https://en.wikipedia.org/wiki/Larmor_precession" TargetMode="External"/><Relationship Id="rId10" Type="http://schemas.openxmlformats.org/officeDocument/2006/relationships/hyperlink" Target="https://en.wikipedia.org/wiki/Upton,_New_York" TargetMode="External"/><Relationship Id="rId4" Type="http://schemas.openxmlformats.org/officeDocument/2006/relationships/hyperlink" Target="https://en.wikipedia.org/wiki/Collider" TargetMode="External"/><Relationship Id="rId9" Type="http://schemas.openxmlformats.org/officeDocument/2006/relationships/hyperlink" Target="https://en.wikipedia.org/wiki/Brookhaven_National_Laboratory" TargetMode="External"/><Relationship Id="rId14" Type="http://schemas.openxmlformats.org/officeDocument/2006/relationships/hyperlink" Target="https://en.wikipedia.org/wiki/Quantum_excitation_(accelerator_physic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ABSTRACT:</a:t>
            </a:r>
          </a:p>
          <a:p>
            <a:r>
              <a:rPr lang="en-US" dirty="0"/>
              <a:t>Novel sensor technologies can unlock new ways of learning about the world and open up new ways to probe challenging problems in physics. But a new sensor is only as good as the electronics chain that digitizes and stores the data collected from it. Modern scientific ASICs (Application-Specific Integrated Circuits) can deliver picosecond single-shot resolution, but integrating this technology in extreme environments involves engineering trade-offs of power, resolution, and noise which directly impact the physics reach of an experiment. In this talk, I will give an introduction to the applications (and challenges) of picosecond timing in science, and review several cryogenic timing ASICs which are currently under development at the Fermilab Microelectronics Division.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40015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Check: ~17 mins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8260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Ring Oscillator tuning was swept over the full nominal range of the back-gate bias (0~2V)</a:t>
            </a:r>
          </a:p>
          <a:p>
            <a:pPr marL="171450" indent="-171450">
              <a:buFont typeface="Arial" panose="020B0604020202020204" pitchFamily="34" charset="0"/>
              <a:buChar char="•"/>
            </a:pPr>
            <a:r>
              <a:rPr lang="en-US" dirty="0"/>
              <a:t>Fine TDC was swept until the resolution became so small that (1) the LSB is well below the jitter floor and (2) the dynamic range of the fine TDC became so small that 100x fine LSBs &lt;&lt; 1 coarse LSB, so calibration doesn’t work properly.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86411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Unique cryogenic TDC result</a:t>
            </a:r>
          </a:p>
          <a:p>
            <a:pPr marL="171450" indent="-171450">
              <a:buFontTx/>
              <a:buChar char="-"/>
            </a:pPr>
            <a:r>
              <a:rPr lang="en-US" dirty="0"/>
              <a:t>Good balance of rate, resolution, power, and area.</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407673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Check: 23 mins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62782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425920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1807620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check: 42 minutes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323065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points also apply to the capacitive method of tuning.</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178309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 tuning range overcomes PVT variations.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37</a:t>
            </a:fld>
            <a:endParaRPr lang="en-US"/>
          </a:p>
        </p:txBody>
      </p:sp>
    </p:spTree>
    <p:extLst>
      <p:ext uri="{BB962C8B-B14F-4D97-AF65-F5344CB8AC3E}">
        <p14:creationId xmlns:p14="http://schemas.microsoft.com/office/powerpoint/2010/main" val="133746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result. This confirms that even with the various bugs, we’re in the right range of jitter. </a:t>
            </a:r>
          </a:p>
          <a:p>
            <a:r>
              <a:rPr lang="en-US" dirty="0"/>
              <a:t>For full data, see Splitter_Noise_Measurements.xlsx</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361784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Motivation = 5 minutes total</a:t>
            </a:r>
          </a:p>
          <a:p>
            <a:endParaRPr lang="en-US" dirty="0"/>
          </a:p>
          <a:p>
            <a:r>
              <a:rPr lang="en-US" dirty="0"/>
              <a:t>TDC ASIC Design = 18 minutes</a:t>
            </a:r>
          </a:p>
          <a:p>
            <a:endParaRPr lang="en-US" dirty="0"/>
          </a:p>
          <a:p>
            <a:r>
              <a:rPr lang="en-US" dirty="0"/>
              <a:t>Further Developments = 2 minutes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840077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370183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as small as possible </a:t>
            </a:r>
            <a:r>
              <a:rPr lang="en-US" dirty="0">
                <a:sym typeface="Wingdings" panose="05000000000000000000" pitchFamily="2" charset="2"/>
              </a:rPr>
              <a:t> fast, min-length devices  but we need large devices to minimize jitter</a:t>
            </a:r>
          </a:p>
          <a:p>
            <a:endParaRPr lang="en-US" dirty="0">
              <a:sym typeface="Wingdings" panose="05000000000000000000" pitchFamily="2" charset="2"/>
            </a:endParaRPr>
          </a:p>
          <a:p>
            <a:r>
              <a:rPr lang="en-US" dirty="0">
                <a:sym typeface="Wingdings" panose="05000000000000000000" pitchFamily="2" charset="2"/>
              </a:rPr>
              <a:t>Dynamic range as big as possible (no voltage headroom constraints)  many unit devices  lots of delays to balance, need to keep linear/low-area</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47</a:t>
            </a:fld>
            <a:endParaRPr lang="en-US"/>
          </a:p>
        </p:txBody>
      </p:sp>
    </p:spTree>
    <p:extLst>
      <p:ext uri="{BB962C8B-B14F-4D97-AF65-F5344CB8AC3E}">
        <p14:creationId xmlns:p14="http://schemas.microsoft.com/office/powerpoint/2010/main" val="2225329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48</a:t>
            </a:fld>
            <a:endParaRPr lang="en-US"/>
          </a:p>
        </p:txBody>
      </p:sp>
    </p:spTree>
    <p:extLst>
      <p:ext uri="{BB962C8B-B14F-4D97-AF65-F5344CB8AC3E}">
        <p14:creationId xmlns:p14="http://schemas.microsoft.com/office/powerpoint/2010/main" val="146784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called because the “two steps” are sequential. Only one of the two TDCs is evaluating at once.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52</a:t>
            </a:fld>
            <a:endParaRPr lang="en-US"/>
          </a:p>
        </p:txBody>
      </p:sp>
    </p:spTree>
    <p:extLst>
      <p:ext uri="{BB962C8B-B14F-4D97-AF65-F5344CB8AC3E}">
        <p14:creationId xmlns:p14="http://schemas.microsoft.com/office/powerpoint/2010/main" val="78986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check: 2 minutes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173858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Silicon Low Gain Avalanche Detector (LGAD) is the technology used for the</a:t>
            </a:r>
          </a:p>
          <a:p>
            <a:r>
              <a:rPr lang="en-US" dirty="0"/>
              <a:t>HGTD sensors. It is based on the </a:t>
            </a:r>
            <a:r>
              <a:rPr lang="en-US" dirty="0" err="1"/>
              <a:t>PiN</a:t>
            </a:r>
            <a:r>
              <a:rPr lang="en-US" dirty="0"/>
              <a:t> diode structure and it consists of N-P </a:t>
            </a:r>
            <a:r>
              <a:rPr lang="en-US" dirty="0" err="1"/>
              <a:t>junc</a:t>
            </a:r>
            <a:r>
              <a:rPr lang="en-US" dirty="0"/>
              <a:t>-</a:t>
            </a:r>
          </a:p>
          <a:p>
            <a:r>
              <a:rPr lang="en-US" dirty="0" err="1"/>
              <a:t>tion</a:t>
            </a:r>
            <a:r>
              <a:rPr lang="en-US" dirty="0"/>
              <a:t> over highly doped p-type (p+), this will </a:t>
            </a:r>
            <a:r>
              <a:rPr lang="en-US" dirty="0" err="1"/>
              <a:t>creat</a:t>
            </a:r>
            <a:r>
              <a:rPr lang="en-US" dirty="0"/>
              <a:t> a high electric ﬁeld region Figure</a:t>
            </a:r>
          </a:p>
          <a:p>
            <a:r>
              <a:rPr lang="en-US" dirty="0"/>
              <a:t>3(a). It is operated in high reversed bias voltage to get as wide depletion region as</a:t>
            </a:r>
          </a:p>
          <a:p>
            <a:r>
              <a:rPr lang="en-US" dirty="0"/>
              <a:t>possible. Whenever a charged particle passes through the detector, an electron hole</a:t>
            </a:r>
          </a:p>
          <a:p>
            <a:r>
              <a:rPr lang="en-US" dirty="0"/>
              <a:t>pair is created in the depletion region, which causes to generate a large current by</a:t>
            </a:r>
          </a:p>
          <a:p>
            <a:r>
              <a:rPr lang="en-US" dirty="0"/>
              <a:t>drifting of the holes to the p+ region. Standard </a:t>
            </a:r>
            <a:r>
              <a:rPr lang="en-US" dirty="0" err="1"/>
              <a:t>PiN</a:t>
            </a:r>
            <a:r>
              <a:rPr lang="en-US" dirty="0"/>
              <a:t> diodes are seriously aﬀected</a:t>
            </a:r>
          </a:p>
          <a:p>
            <a:r>
              <a:rPr lang="en-US" dirty="0"/>
              <a:t>by thermal and electronic noise. Moreover, Exposing them to high irradiation causes</a:t>
            </a:r>
          </a:p>
          <a:p>
            <a:r>
              <a:rPr lang="en-US" dirty="0"/>
              <a:t>irrecoverable damage (Acceptors removal) and decrease in signal-to-noise ratio.</a:t>
            </a:r>
          </a:p>
          <a:p>
            <a:r>
              <a:rPr lang="en-US" dirty="0"/>
              <a:t>LGAD provide a moderate multiplication (gain ≈20) on the collected charge, which</a:t>
            </a:r>
          </a:p>
          <a:p>
            <a:r>
              <a:rPr lang="en-US" dirty="0"/>
              <a:t>leads to a signiﬁcant increase in the signal to noise ratio</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292228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a:t>
            </a:r>
            <a:r>
              <a:rPr lang="en-US" b="1" dirty="0"/>
              <a:t>electron–ion collider</a:t>
            </a:r>
            <a:r>
              <a:rPr lang="en-US" dirty="0"/>
              <a:t> (</a:t>
            </a:r>
            <a:r>
              <a:rPr lang="en-US" b="1" dirty="0"/>
              <a:t>EIC</a:t>
            </a:r>
            <a:r>
              <a:rPr lang="en-US" dirty="0"/>
              <a:t>) is a type of </a:t>
            </a:r>
            <a:r>
              <a:rPr lang="en-US" dirty="0">
                <a:hlinkClick r:id="rId3" tooltip="Particle accelerator"/>
              </a:rPr>
              <a:t>particle accelerator</a:t>
            </a:r>
            <a:r>
              <a:rPr lang="en-US" dirty="0"/>
              <a:t> </a:t>
            </a:r>
            <a:r>
              <a:rPr lang="en-US" dirty="0">
                <a:hlinkClick r:id="rId4" tooltip="Collider"/>
              </a:rPr>
              <a:t>collider</a:t>
            </a:r>
            <a:r>
              <a:rPr lang="en-US" dirty="0"/>
              <a:t> designed to collide </a:t>
            </a:r>
            <a:r>
              <a:rPr lang="en-US" dirty="0">
                <a:hlinkClick r:id="rId5" tooltip="Spin polarization"/>
              </a:rPr>
              <a:t>spin-polarized</a:t>
            </a:r>
            <a:r>
              <a:rPr lang="en-US" dirty="0"/>
              <a:t> beams of </a:t>
            </a:r>
            <a:r>
              <a:rPr lang="en-US" dirty="0">
                <a:hlinkClick r:id="rId6" tooltip="Electrons"/>
              </a:rPr>
              <a:t>electrons</a:t>
            </a:r>
            <a:r>
              <a:rPr lang="en-US" dirty="0"/>
              <a:t> and </a:t>
            </a:r>
            <a:r>
              <a:rPr lang="en-US" dirty="0">
                <a:hlinkClick r:id="rId7" tooltip="Ions"/>
              </a:rPr>
              <a:t>ions</a:t>
            </a:r>
            <a:r>
              <a:rPr lang="en-US" dirty="0"/>
              <a:t>, in order to study the properties of nuclear matter in detail via </a:t>
            </a:r>
            <a:r>
              <a:rPr lang="en-US" dirty="0">
                <a:hlinkClick r:id="rId8" tooltip="Deep inelastic scattering"/>
              </a:rPr>
              <a:t>deep inelastic scattering</a:t>
            </a:r>
            <a:r>
              <a:rPr lang="en-US" dirty="0"/>
              <a:t>. </a:t>
            </a:r>
          </a:p>
          <a:p>
            <a:r>
              <a:rPr lang="en-US" dirty="0"/>
              <a:t>In 2020, The United States Department of Energy announced that an EIC will be built over the next ten years at </a:t>
            </a:r>
            <a:r>
              <a:rPr lang="en-US" dirty="0">
                <a:hlinkClick r:id="rId9" tooltip="Brookhaven National Laboratory"/>
              </a:rPr>
              <a:t>Brookhaven National Laboratory</a:t>
            </a:r>
            <a:r>
              <a:rPr lang="en-US" dirty="0"/>
              <a:t> (BNL) in </a:t>
            </a:r>
            <a:r>
              <a:rPr lang="en-US" dirty="0">
                <a:hlinkClick r:id="rId10" tooltip="Upton, New York"/>
              </a:rPr>
              <a:t>Upton, New York</a:t>
            </a:r>
            <a:r>
              <a:rPr lang="en-US" dirty="0"/>
              <a:t>, at an estimated cost of $1.6 to $2.6 billion.</a:t>
            </a:r>
            <a:r>
              <a:rPr lang="en-US" baseline="30000" dirty="0">
                <a:hlinkClick r:id="rId11"/>
              </a:rPr>
              <a:t>[3]</a:t>
            </a:r>
            <a:endParaRPr lang="en-US" baseline="30000" dirty="0"/>
          </a:p>
          <a:p>
            <a:endParaRPr lang="en-US" baseline="30000" dirty="0"/>
          </a:p>
          <a:p>
            <a:endParaRPr lang="en-US" baseline="30000" dirty="0"/>
          </a:p>
          <a:p>
            <a:r>
              <a:rPr lang="en-US" b="1" dirty="0"/>
              <a:t>Polarization</a:t>
            </a:r>
          </a:p>
          <a:p>
            <a:r>
              <a:rPr lang="en-US" dirty="0"/>
              <a:t>In order to allow understanding of spin dependence of the electron-nucleon collisions, both the ion beam and the electron beam must be polarized. Achieving and maintaining high levels of polarization is challenging. Nucleons and electrons pose different issues. Electron polarization is affected by </a:t>
            </a:r>
            <a:r>
              <a:rPr lang="en-US" dirty="0">
                <a:hlinkClick r:id="rId12" tooltip="Synchrotron radiation"/>
              </a:rPr>
              <a:t>synchrotron radiation</a:t>
            </a:r>
            <a:r>
              <a:rPr lang="en-US" dirty="0"/>
              <a:t>. This gives rise to both self polarization via the </a:t>
            </a:r>
            <a:r>
              <a:rPr lang="en-US" dirty="0">
                <a:hlinkClick r:id="rId13" tooltip="Sokolov–Ternov effect"/>
              </a:rPr>
              <a:t>Sokolov–Ternov effect</a:t>
            </a:r>
            <a:r>
              <a:rPr lang="en-US" dirty="0"/>
              <a:t> and depolarization due to the effects of </a:t>
            </a:r>
            <a:r>
              <a:rPr lang="en-US" dirty="0">
                <a:hlinkClick r:id="rId14" tooltip="Quantum excitation (accelerator physics)"/>
              </a:rPr>
              <a:t>quantum fluctuations</a:t>
            </a:r>
            <a:r>
              <a:rPr lang="en-US" dirty="0"/>
              <a:t>. Ignoring the effects of synchrotron radiation, the motion of the spin follows the </a:t>
            </a:r>
            <a:r>
              <a:rPr lang="en-US" dirty="0">
                <a:hlinkClick r:id="rId15" tooltip="Larmor precession"/>
              </a:rPr>
              <a:t>Thomas BMT equation</a:t>
            </a:r>
            <a:r>
              <a:rPr lang="en-US" dirty="0"/>
              <a:t>.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51236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Cryogenic challenges:</a:t>
            </a:r>
          </a:p>
          <a:p>
            <a:pPr marL="171450" indent="-171450">
              <a:buFont typeface="Arial" panose="020B0604020202020204" pitchFamily="34" charset="0"/>
              <a:buChar char="•"/>
            </a:pPr>
            <a:r>
              <a:rPr lang="en-US" dirty="0"/>
              <a:t>Low temp / low power dissipation</a:t>
            </a:r>
          </a:p>
          <a:p>
            <a:pPr marL="171450" indent="-171450">
              <a:buFont typeface="Arial" panose="020B0604020202020204" pitchFamily="34" charset="0"/>
              <a:buChar char="•"/>
            </a:pPr>
            <a:r>
              <a:rPr lang="en-US" dirty="0"/>
              <a:t>Vt increase, variability issues</a:t>
            </a:r>
          </a:p>
          <a:p>
            <a:pPr marL="171450" indent="-171450">
              <a:buFont typeface="Arial" panose="020B0604020202020204" pitchFamily="34" charset="0"/>
              <a:buChar char="•"/>
            </a:pPr>
            <a:r>
              <a:rPr lang="en-US" dirty="0"/>
              <a:t>BUT: Better achievable SNR.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21426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check: 7~8 minutes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43420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Delay-Cell Based Vernier TDC</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360503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Coarse counter runs longer than Tin, gives an overestimate.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1697778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F1CB64B3-EB96-4A07-AB05-B7912ADB448D}" type="datetime1">
              <a:rPr lang="en-US" smtClean="0"/>
              <a:t>5/17/2026</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fr-FR" dirty="0"/>
              <a:t>Adam Quinn | </a:t>
            </a:r>
            <a:r>
              <a:rPr lang="fr-FR" dirty="0" err="1"/>
              <a:t>CryoTDC</a:t>
            </a:r>
            <a:r>
              <a:rPr lang="fr-FR" dirty="0"/>
              <a:t> – FEE 2026</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F0441CE-B27C-4952-BC35-9041F8DA841E}" type="datetime1">
              <a:rPr lang="en-US" smtClean="0"/>
              <a:t>5/17/2026</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dirty="0"/>
              <a:t>Adam Quinn | </a:t>
            </a:r>
            <a:r>
              <a:rPr lang="fr-FR" dirty="0" err="1"/>
              <a:t>CryoTDC</a:t>
            </a:r>
            <a:r>
              <a:rPr lang="fr-FR" dirty="0"/>
              <a:t> – FEE 2026</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4D090DC-5C13-4BE3-BEED-404F9A7BF66C}" type="datetime1">
              <a:rPr lang="en-US" smtClean="0"/>
              <a:t>5/17/2026</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fr-FR" dirty="0"/>
              <a:t>Adam Quinn | </a:t>
            </a:r>
            <a:r>
              <a:rPr lang="fr-FR" dirty="0" err="1"/>
              <a:t>CryoTDC</a:t>
            </a:r>
            <a:r>
              <a:rPr lang="fr-FR" dirty="0"/>
              <a:t> – FEE 2026</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D2323FF-9CF6-4F21-AC42-7EBC7315156A}" type="datetime1">
              <a:rPr lang="en-US" smtClean="0"/>
              <a:t>5/17/2026</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fr-FR" dirty="0"/>
              <a:t>Adam Quinn | </a:t>
            </a:r>
            <a:r>
              <a:rPr lang="fr-FR" dirty="0" err="1"/>
              <a:t>CryoTDC</a:t>
            </a:r>
            <a:r>
              <a:rPr lang="fr-FR" dirty="0"/>
              <a:t> – FEE 2026</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BC565B7-B6A9-4F3C-B92C-2F61E1D859A2}" type="datetime1">
              <a:rPr lang="en-US" smtClean="0"/>
              <a:t>5/17/2026</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dirty="0"/>
              <a:t>Adam Quinn | </a:t>
            </a:r>
            <a:r>
              <a:rPr lang="fr-FR" dirty="0" err="1"/>
              <a:t>CryoTDC</a:t>
            </a:r>
            <a:r>
              <a:rPr lang="fr-FR" dirty="0"/>
              <a:t> – FEE 2026</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AB1839D-5659-4C7D-BC73-454A351B7E74}" type="datetime1">
              <a:rPr lang="en-US" smtClean="0"/>
              <a:t>5/17/2026</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dirty="0"/>
              <a:t>Adam Quinn | </a:t>
            </a:r>
            <a:r>
              <a:rPr lang="fr-FR" dirty="0" err="1"/>
              <a:t>CryoTDC</a:t>
            </a:r>
            <a:r>
              <a:rPr lang="fr-FR" dirty="0"/>
              <a:t> – FEE 2026</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96812F3-EC1C-46F9-A79D-0BCFADD08FBF}" type="datetime1">
              <a:rPr lang="en-US" smtClean="0"/>
              <a:t>5/17/2026</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a:t>Adam Quinn | DILVERT Vernier TDC</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6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190.png"/><Relationship Id="rId5" Type="http://schemas.openxmlformats.org/officeDocument/2006/relationships/image" Target="../media/image181.png"/><Relationship Id="rId4" Type="http://schemas.openxmlformats.org/officeDocument/2006/relationships/image" Target="../media/image17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oi.org/10.2172/2426440"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40.png"/><Relationship Id="rId7" Type="http://schemas.openxmlformats.org/officeDocument/2006/relationships/image" Target="../media/image29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0.png"/><Relationship Id="rId5" Type="http://schemas.openxmlformats.org/officeDocument/2006/relationships/image" Target="../media/image42.jpg"/><Relationship Id="rId4" Type="http://schemas.openxmlformats.org/officeDocument/2006/relationships/image" Target="../media/image41.png"/><Relationship Id="rId9" Type="http://schemas.openxmlformats.org/officeDocument/2006/relationships/image" Target="../media/image3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0.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https://doi.org/10.1016/j.nima.2023.168655"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81.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0.png"/><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1.png"/></Relationships>
</file>

<file path=ppt/slides/_rels/slide4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81.gif"/><Relationship Id="rId1" Type="http://schemas.openxmlformats.org/officeDocument/2006/relationships/slideLayout" Target="../slideLayouts/slideLayout8.xml"/><Relationship Id="rId6" Type="http://schemas.openxmlformats.org/officeDocument/2006/relationships/image" Target="../media/image301.png"/><Relationship Id="rId5" Type="http://schemas.openxmlformats.org/officeDocument/2006/relationships/image" Target="../media/image291.png"/><Relationship Id="rId4" Type="http://schemas.openxmlformats.org/officeDocument/2006/relationships/image" Target="../media/image281.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1.png"/></Relationships>
</file>

<file path=ppt/slides/_rels/slide5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A sub-5 </a:t>
            </a:r>
            <a:r>
              <a:rPr lang="en-US" sz="1800" dirty="0" err="1"/>
              <a:t>ps</a:t>
            </a:r>
            <a:r>
              <a:rPr lang="en-US" sz="1800" dirty="0"/>
              <a:t> jitter time-to-digital converter ASIC with back-gate delay tuning in 22 nm CMOS</a:t>
            </a:r>
          </a:p>
        </p:txBody>
      </p:sp>
      <p:sp>
        <p:nvSpPr>
          <p:cNvPr id="4" name="Text Placeholder 3"/>
          <p:cNvSpPr>
            <a:spLocks noGrp="1"/>
          </p:cNvSpPr>
          <p:nvPr>
            <p:ph type="body" sz="quarter" idx="10"/>
          </p:nvPr>
        </p:nvSpPr>
        <p:spPr>
          <a:xfrm>
            <a:off x="341925" y="3989908"/>
            <a:ext cx="8499231" cy="935794"/>
          </a:xfrm>
        </p:spPr>
        <p:txBody>
          <a:bodyPr/>
          <a:lstStyle/>
          <a:p>
            <a:r>
              <a:rPr lang="en-US" sz="1400" dirty="0"/>
              <a:t>Adam Quinn</a:t>
            </a:r>
          </a:p>
          <a:p>
            <a:r>
              <a:rPr lang="en-US" sz="1400" dirty="0"/>
              <a:t>May 18, 2026</a:t>
            </a:r>
          </a:p>
          <a:p>
            <a:endParaRPr lang="en-US" sz="1400" dirty="0"/>
          </a:p>
          <a:p>
            <a:r>
              <a:rPr lang="en-US" sz="1400" b="1" dirty="0"/>
              <a:t>FERMILAB-SLIDES-26-0065-ETD</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20CB70-0434-269B-D5EA-11C4BA60D3F9}"/>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63672BA4-A781-3A3B-85A1-D041D22C584A}"/>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308AC06E-B3CA-F915-524A-B77D865401E9}"/>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2AB1418C-8554-4BE5-97F5-647417D64675}"/>
              </a:ext>
            </a:extLst>
          </p:cNvPr>
          <p:cNvSpPr>
            <a:spLocks noGrp="1"/>
          </p:cNvSpPr>
          <p:nvPr>
            <p:ph type="title"/>
          </p:nvPr>
        </p:nvSpPr>
        <p:spPr/>
        <p:txBody>
          <a:bodyPr/>
          <a:lstStyle/>
          <a:p>
            <a:r>
              <a:rPr lang="en-US"/>
              <a:t>Diverse Other Applications</a:t>
            </a:r>
          </a:p>
        </p:txBody>
      </p:sp>
      <p:pic>
        <p:nvPicPr>
          <p:cNvPr id="11" name="Picture 10">
            <a:extLst>
              <a:ext uri="{FF2B5EF4-FFF2-40B4-BE49-F238E27FC236}">
                <a16:creationId xmlns:a16="http://schemas.microsoft.com/office/drawing/2014/main" id="{408C5E2A-02F3-30BA-3B88-108345E7216A}"/>
              </a:ext>
            </a:extLst>
          </p:cNvPr>
          <p:cNvPicPr>
            <a:picLocks noChangeAspect="1"/>
          </p:cNvPicPr>
          <p:nvPr/>
        </p:nvPicPr>
        <p:blipFill>
          <a:blip r:embed="rId2"/>
          <a:stretch>
            <a:fillRect/>
          </a:stretch>
        </p:blipFill>
        <p:spPr>
          <a:xfrm>
            <a:off x="164805" y="1112544"/>
            <a:ext cx="6399028" cy="2723307"/>
          </a:xfrm>
          <a:prstGeom prst="rect">
            <a:avLst/>
          </a:prstGeom>
        </p:spPr>
      </p:pic>
      <p:pic>
        <p:nvPicPr>
          <p:cNvPr id="13" name="Picture 12">
            <a:extLst>
              <a:ext uri="{FF2B5EF4-FFF2-40B4-BE49-F238E27FC236}">
                <a16:creationId xmlns:a16="http://schemas.microsoft.com/office/drawing/2014/main" id="{9BD1583C-27AC-CA8A-F979-1C07B8BB5E02}"/>
              </a:ext>
            </a:extLst>
          </p:cNvPr>
          <p:cNvPicPr>
            <a:picLocks noChangeAspect="1"/>
          </p:cNvPicPr>
          <p:nvPr/>
        </p:nvPicPr>
        <p:blipFill rotWithShape="1">
          <a:blip r:embed="rId3"/>
          <a:srcRect b="1511"/>
          <a:stretch/>
        </p:blipFill>
        <p:spPr>
          <a:xfrm>
            <a:off x="79745" y="2439864"/>
            <a:ext cx="2168155" cy="1360943"/>
          </a:xfrm>
          <a:prstGeom prst="rect">
            <a:avLst/>
          </a:prstGeom>
        </p:spPr>
      </p:pic>
      <p:pic>
        <p:nvPicPr>
          <p:cNvPr id="14" name="Picture 13">
            <a:extLst>
              <a:ext uri="{FF2B5EF4-FFF2-40B4-BE49-F238E27FC236}">
                <a16:creationId xmlns:a16="http://schemas.microsoft.com/office/drawing/2014/main" id="{4F0B3E20-1AAA-5432-14B6-08D5F46EEA0E}"/>
              </a:ext>
            </a:extLst>
          </p:cNvPr>
          <p:cNvPicPr>
            <a:picLocks noChangeAspect="1"/>
          </p:cNvPicPr>
          <p:nvPr/>
        </p:nvPicPr>
        <p:blipFill>
          <a:blip r:embed="rId4"/>
          <a:stretch>
            <a:fillRect/>
          </a:stretch>
        </p:blipFill>
        <p:spPr>
          <a:xfrm>
            <a:off x="6896928" y="1176338"/>
            <a:ext cx="895795" cy="560413"/>
          </a:xfrm>
          <a:prstGeom prst="rect">
            <a:avLst/>
          </a:prstGeom>
        </p:spPr>
      </p:pic>
      <p:pic>
        <p:nvPicPr>
          <p:cNvPr id="15" name="Picture 14">
            <a:extLst>
              <a:ext uri="{FF2B5EF4-FFF2-40B4-BE49-F238E27FC236}">
                <a16:creationId xmlns:a16="http://schemas.microsoft.com/office/drawing/2014/main" id="{EA884FED-9D78-6BC1-C987-8E4D1BDA851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48" b="97561" l="0" r="99532">
                        <a14:foregroundMark x1="2652" y1="53659" x2="8580" y2="78271"/>
                        <a14:foregroundMark x1="8580" y1="78271" x2="18565" y2="86475"/>
                        <a14:foregroundMark x1="18565" y1="86475" x2="29017" y2="88027"/>
                        <a14:foregroundMark x1="29017" y1="88027" x2="37441" y2="87361"/>
                        <a14:foregroundMark x1="37441" y1="87361" x2="56006" y2="95122"/>
                        <a14:foregroundMark x1="56006" y1="95122" x2="75663" y2="86696"/>
                        <a14:foregroundMark x1="75663" y1="86696" x2="81435" y2="75831"/>
                        <a14:foregroundMark x1="81435" y1="75831" x2="88456" y2="54324"/>
                        <a14:foregroundMark x1="88456" y1="54324" x2="93916" y2="44789"/>
                        <a14:foregroundMark x1="93916" y1="44789" x2="94228" y2="41907"/>
                        <a14:foregroundMark x1="78315" y1="78714" x2="60374" y2="91574"/>
                        <a14:foregroundMark x1="60374" y1="91574" x2="30109" y2="93126"/>
                        <a14:foregroundMark x1="30109" y1="93126" x2="4836" y2="54102"/>
                        <a14:foregroundMark x1="4836" y1="54102" x2="8268" y2="39911"/>
                        <a14:foregroundMark x1="8268" y1="39911" x2="16225" y2="35255"/>
                        <a14:foregroundMark x1="5928" y1="70510" x2="2808" y2="59645"/>
                        <a14:foregroundMark x1="2808" y1="59645" x2="2184" y2="46785"/>
                        <a14:foregroundMark x1="2184" y1="46785" x2="6864" y2="38137"/>
                        <a14:foregroundMark x1="4056" y1="71397" x2="468" y2="61197"/>
                        <a14:foregroundMark x1="468" y1="61197" x2="2184" y2="48115"/>
                        <a14:foregroundMark x1="10140" y1="78049" x2="3744" y2="58537"/>
                        <a14:foregroundMark x1="3744" y1="58537" x2="9048" y2="40576"/>
                        <a14:foregroundMark x1="9048" y1="40576" x2="42902" y2="30155"/>
                        <a14:foregroundMark x1="21841" y1="68514" x2="37285" y2="54545"/>
                        <a14:foregroundMark x1="22777" y1="64080" x2="33073" y2="54102"/>
                        <a14:foregroundMark x1="33073" y1="54102" x2="36661" y2="52328"/>
                        <a14:foregroundMark x1="21373" y1="55876" x2="28393" y2="28603"/>
                        <a14:foregroundMark x1="28393" y1="28603" x2="35725" y2="13969"/>
                        <a14:foregroundMark x1="17785" y1="33703" x2="29953" y2="13304"/>
                        <a14:foregroundMark x1="29953" y1="13304" x2="36973" y2="6430"/>
                        <a14:foregroundMark x1="36973" y1="6430" x2="37129" y2="6430"/>
                        <a14:foregroundMark x1="33541" y1="12417" x2="43994" y2="6652"/>
                        <a14:foregroundMark x1="43994" y1="6652" x2="50078" y2="7317"/>
                        <a14:foregroundMark x1="89860" y1="31929" x2="96100" y2="39246"/>
                        <a14:foregroundMark x1="96100" y1="39246" x2="96256" y2="40133"/>
                        <a14:foregroundMark x1="95476" y1="43459" x2="90328" y2="61863"/>
                        <a14:foregroundMark x1="94540" y1="52550" x2="97192" y2="41463"/>
                        <a14:foregroundMark x1="97192" y1="41463" x2="97192" y2="41242"/>
                        <a14:foregroundMark x1="97192" y1="42572" x2="86115" y2="66962"/>
                        <a14:foregroundMark x1="84867" y1="75388" x2="80967" y2="77162"/>
                        <a14:foregroundMark x1="80967" y1="74058" x2="71451" y2="91131"/>
                        <a14:foregroundMark x1="71451" y1="91353" x2="83463" y2="80710"/>
                        <a14:foregroundMark x1="78003" y1="86475" x2="69267" y2="92461"/>
                        <a14:foregroundMark x1="69267" y1="92461" x2="67707" y2="92461"/>
                        <a14:foregroundMark x1="65367" y1="93570" x2="55538" y2="97561"/>
                        <a14:foregroundMark x1="55538" y1="97561" x2="55694" y2="97339"/>
                        <a14:foregroundMark x1="61154" y1="96896" x2="71919" y2="91796"/>
                        <a14:foregroundMark x1="71919" y1="91796" x2="71919" y2="91796"/>
                        <a14:foregroundMark x1="66771" y1="93570" x2="41498" y2="92461"/>
                        <a14:foregroundMark x1="41498" y1="92461" x2="39782" y2="90687"/>
                        <a14:foregroundMark x1="36349" y1="90909" x2="35413" y2="90466"/>
                        <a14:foregroundMark x1="48830" y1="89800" x2="56006" y2="90244"/>
                        <a14:foregroundMark x1="37285" y1="85588" x2="16381" y2="80044"/>
                        <a14:foregroundMark x1="16381" y1="80044" x2="12793" y2="75166"/>
                        <a14:foregroundMark x1="22933" y1="73392" x2="47894" y2="87361"/>
                        <a14:foregroundMark x1="47894" y1="87361" x2="57878" y2="90022"/>
                        <a14:foregroundMark x1="51482" y1="84922" x2="12637" y2="71840"/>
                        <a14:foregroundMark x1="12637" y1="71840" x2="13261" y2="70953"/>
                        <a14:foregroundMark x1="7332" y1="70732" x2="1404" y2="63415"/>
                        <a14:foregroundMark x1="1404" y1="63415" x2="780" y2="58980"/>
                        <a14:foregroundMark x1="780" y1="67849" x2="1404" y2="58537"/>
                        <a14:foregroundMark x1="52262" y1="96231" x2="58814" y2="90687"/>
                        <a14:foregroundMark x1="46490" y1="18625" x2="78315" y2="42572"/>
                        <a14:foregroundMark x1="78315" y1="42572" x2="83775" y2="51441"/>
                        <a14:foregroundMark x1="83775" y1="51441" x2="82995" y2="56319"/>
                        <a14:foregroundMark x1="95164" y1="43016" x2="93448" y2="33259"/>
                        <a14:foregroundMark x1="93604" y1="35477" x2="94540" y2="32816"/>
                        <a14:foregroundMark x1="35413" y1="6430" x2="43682" y2="4656"/>
                        <a14:foregroundMark x1="43682" y1="4656" x2="76599" y2="20843"/>
                        <a14:foregroundMark x1="76599" y1="20843" x2="76755" y2="21064"/>
                        <a14:foregroundMark x1="35413" y1="12639" x2="37441" y2="5322"/>
                        <a14:foregroundMark x1="31669" y1="13082" x2="34633" y2="7317"/>
                        <a14:foregroundMark x1="33385" y1="11086" x2="39626" y2="3991"/>
                        <a14:foregroundMark x1="39626" y1="3991" x2="39938" y2="3769"/>
                        <a14:foregroundMark x1="78003" y1="24169" x2="94228" y2="33481"/>
                        <a14:foregroundMark x1="94228" y1="33481" x2="99376" y2="41907"/>
                        <a14:foregroundMark x1="99376" y1="41907" x2="99532" y2="42572"/>
                        <a14:foregroundMark x1="77223" y1="23503" x2="90172" y2="30820"/>
                      </a14:backgroundRemoval>
                    </a14:imgEffect>
                  </a14:imgLayer>
                </a14:imgProps>
              </a:ext>
            </a:extLst>
          </a:blip>
          <a:stretch>
            <a:fillRect/>
          </a:stretch>
        </p:blipFill>
        <p:spPr>
          <a:xfrm>
            <a:off x="7286160" y="1511947"/>
            <a:ext cx="1013125" cy="712823"/>
          </a:xfrm>
          <a:prstGeom prst="rect">
            <a:avLst/>
          </a:prstGeom>
        </p:spPr>
      </p:pic>
      <p:pic>
        <p:nvPicPr>
          <p:cNvPr id="16" name="Picture 15">
            <a:extLst>
              <a:ext uri="{FF2B5EF4-FFF2-40B4-BE49-F238E27FC236}">
                <a16:creationId xmlns:a16="http://schemas.microsoft.com/office/drawing/2014/main" id="{4E6B646A-8F5E-0273-2D19-1CE3DB6FF3D4}"/>
              </a:ext>
            </a:extLst>
          </p:cNvPr>
          <p:cNvPicPr>
            <a:picLocks noChangeAspect="1"/>
          </p:cNvPicPr>
          <p:nvPr/>
        </p:nvPicPr>
        <p:blipFill>
          <a:blip r:embed="rId7"/>
          <a:stretch>
            <a:fillRect/>
          </a:stretch>
        </p:blipFill>
        <p:spPr>
          <a:xfrm>
            <a:off x="6836370" y="3148746"/>
            <a:ext cx="1445668" cy="419782"/>
          </a:xfrm>
          <a:prstGeom prst="rect">
            <a:avLst/>
          </a:prstGeom>
        </p:spPr>
      </p:pic>
      <p:pic>
        <p:nvPicPr>
          <p:cNvPr id="17" name="Picture 2" descr="Deep Space Optical Communications">
            <a:extLst>
              <a:ext uri="{FF2B5EF4-FFF2-40B4-BE49-F238E27FC236}">
                <a16:creationId xmlns:a16="http://schemas.microsoft.com/office/drawing/2014/main" id="{8CAE6733-D0B1-3232-245D-348256C0A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6370" y="2517837"/>
            <a:ext cx="1294173" cy="6309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0660C50-32BD-57D9-80AF-F344414D4536}"/>
              </a:ext>
            </a:extLst>
          </p:cNvPr>
          <p:cNvSpPr txBox="1"/>
          <p:nvPr/>
        </p:nvSpPr>
        <p:spPr>
          <a:xfrm>
            <a:off x="6687879" y="2192067"/>
            <a:ext cx="2169041" cy="276999"/>
          </a:xfrm>
          <a:prstGeom prst="rect">
            <a:avLst/>
          </a:prstGeom>
          <a:noFill/>
        </p:spPr>
        <p:txBody>
          <a:bodyPr wrap="square" rtlCol="0">
            <a:spAutoFit/>
          </a:bodyPr>
          <a:lstStyle/>
          <a:p>
            <a:r>
              <a:rPr lang="en-US" sz="1200" dirty="0" err="1"/>
              <a:t>Rangefinding</a:t>
            </a:r>
            <a:r>
              <a:rPr lang="en-US" sz="1200" dirty="0"/>
              <a:t> / 3D Modeling</a:t>
            </a:r>
          </a:p>
        </p:txBody>
      </p:sp>
      <p:sp>
        <p:nvSpPr>
          <p:cNvPr id="19" name="TextBox 18">
            <a:extLst>
              <a:ext uri="{FF2B5EF4-FFF2-40B4-BE49-F238E27FC236}">
                <a16:creationId xmlns:a16="http://schemas.microsoft.com/office/drawing/2014/main" id="{69FE2E6D-7AD8-4C89-B76A-2341700E73F7}"/>
              </a:ext>
            </a:extLst>
          </p:cNvPr>
          <p:cNvSpPr txBox="1"/>
          <p:nvPr/>
        </p:nvSpPr>
        <p:spPr>
          <a:xfrm>
            <a:off x="6687879" y="3568528"/>
            <a:ext cx="2169041" cy="276999"/>
          </a:xfrm>
          <a:prstGeom prst="rect">
            <a:avLst/>
          </a:prstGeom>
          <a:noFill/>
        </p:spPr>
        <p:txBody>
          <a:bodyPr wrap="square" rtlCol="0">
            <a:spAutoFit/>
          </a:bodyPr>
          <a:lstStyle/>
          <a:p>
            <a:r>
              <a:rPr lang="en-US" sz="1200" dirty="0"/>
              <a:t>Optical Space Communication</a:t>
            </a:r>
          </a:p>
        </p:txBody>
      </p:sp>
    </p:spTree>
    <p:extLst>
      <p:ext uri="{BB962C8B-B14F-4D97-AF65-F5344CB8AC3E}">
        <p14:creationId xmlns:p14="http://schemas.microsoft.com/office/powerpoint/2010/main" val="238207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005CC1-D836-18D0-1DDC-C2299F4223D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A6A1D3E7-5103-8FB1-9FD2-C1604B4C9AEB}"/>
              </a:ext>
            </a:extLst>
          </p:cNvPr>
          <p:cNvSpPr>
            <a:spLocks noGrp="1"/>
          </p:cNvSpPr>
          <p:nvPr>
            <p:ph type="body" sz="quarter" idx="11"/>
          </p:nvPr>
        </p:nvSpPr>
        <p:spPr/>
        <p:txBody>
          <a:bodyPr/>
          <a:lstStyle/>
          <a:p>
            <a:r>
              <a:rPr lang="en-US"/>
              <a:t>Picosecond Timing ASIC Development</a:t>
            </a:r>
          </a:p>
        </p:txBody>
      </p:sp>
    </p:spTree>
    <p:extLst>
      <p:ext uri="{BB962C8B-B14F-4D97-AF65-F5344CB8AC3E}">
        <p14:creationId xmlns:p14="http://schemas.microsoft.com/office/powerpoint/2010/main" val="403901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B2F0E7B-962C-F2FD-777A-1B4F86A1B80E}"/>
              </a:ext>
            </a:extLst>
          </p:cNvPr>
          <p:cNvSpPr>
            <a:spLocks noGrp="1"/>
          </p:cNvSpPr>
          <p:nvPr>
            <p:ph idx="1"/>
          </p:nvPr>
        </p:nvSpPr>
        <p:spPr/>
        <p:txBody>
          <a:bodyPr/>
          <a:lstStyle/>
          <a:p>
            <a:r>
              <a:rPr lang="en-US"/>
              <a:t>Design Objectives:</a:t>
            </a:r>
          </a:p>
          <a:p>
            <a:pPr lvl="1"/>
            <a:r>
              <a:rPr lang="en-US">
                <a:sym typeface="Wingdings" panose="05000000000000000000" pitchFamily="2" charset="2"/>
              </a:rPr>
              <a:t> </a:t>
            </a:r>
            <a:r>
              <a:rPr lang="en-US"/>
              <a:t>5-10 ps resolution</a:t>
            </a:r>
          </a:p>
          <a:p>
            <a:pPr lvl="1"/>
            <a:r>
              <a:rPr lang="en-US">
                <a:sym typeface="Wingdings" panose="05000000000000000000" pitchFamily="2" charset="2"/>
              </a:rPr>
              <a:t> </a:t>
            </a:r>
            <a:r>
              <a:rPr lang="en-US"/>
              <a:t>3-6 ps jitter</a:t>
            </a:r>
          </a:p>
          <a:p>
            <a:pPr marL="568325" lvl="1" indent="-285750">
              <a:buFont typeface="Wingdings" panose="05000000000000000000" pitchFamily="2" charset="2"/>
              <a:buChar char="à"/>
            </a:pPr>
            <a:r>
              <a:rPr lang="en-US"/>
              <a:t>2-10 ns dynamic range </a:t>
            </a:r>
          </a:p>
          <a:p>
            <a:pPr marL="568325" lvl="1" indent="-285750">
              <a:buFont typeface="Wingdings" panose="05000000000000000000" pitchFamily="2" charset="2"/>
              <a:buChar char="à"/>
            </a:pPr>
            <a:r>
              <a:rPr lang="en-US"/>
              <a:t>Operation at cryogenic (4K) and room temperature.</a:t>
            </a:r>
          </a:p>
          <a:p>
            <a:pPr marL="568325" lvl="1" indent="-285750">
              <a:buFont typeface="Wingdings" panose="05000000000000000000" pitchFamily="2" charset="2"/>
              <a:buChar char="à"/>
            </a:pPr>
            <a:r>
              <a:rPr lang="en-US"/>
              <a:t>~ few 100 uW per channel </a:t>
            </a:r>
          </a:p>
          <a:p>
            <a:r>
              <a:rPr lang="en-US"/>
              <a:t>ASIC Versions:</a:t>
            </a:r>
          </a:p>
          <a:p>
            <a:pPr lvl="1"/>
            <a:r>
              <a:rPr lang="en-US" b="1"/>
              <a:t>Nov 2021 – CryoTDC v1:</a:t>
            </a:r>
            <a:r>
              <a:rPr lang="en-US"/>
              <a:t> Single-channel TDC Demonstrator</a:t>
            </a:r>
          </a:p>
          <a:p>
            <a:pPr lvl="1"/>
            <a:r>
              <a:rPr lang="en-US" b="1"/>
              <a:t>Oct 2023 – SUNROCK:</a:t>
            </a:r>
            <a:r>
              <a:rPr lang="en-US"/>
              <a:t> 32-channel Prototype w/ Peripheral Circuits</a:t>
            </a:r>
          </a:p>
        </p:txBody>
      </p:sp>
      <p:sp>
        <p:nvSpPr>
          <p:cNvPr id="8" name="Title 7">
            <a:extLst>
              <a:ext uri="{FF2B5EF4-FFF2-40B4-BE49-F238E27FC236}">
                <a16:creationId xmlns:a16="http://schemas.microsoft.com/office/drawing/2014/main" id="{71F424AB-9BE9-B154-661D-7ABDFB312D96}"/>
              </a:ext>
            </a:extLst>
          </p:cNvPr>
          <p:cNvSpPr>
            <a:spLocks noGrp="1"/>
          </p:cNvSpPr>
          <p:nvPr>
            <p:ph type="title"/>
          </p:nvPr>
        </p:nvSpPr>
        <p:spPr/>
        <p:txBody>
          <a:bodyPr/>
          <a:lstStyle/>
          <a:p>
            <a:r>
              <a:rPr lang="en-US"/>
              <a:t>Picosecond Timing ASIC Development</a:t>
            </a:r>
          </a:p>
        </p:txBody>
      </p:sp>
      <p:sp>
        <p:nvSpPr>
          <p:cNvPr id="4" name="Date Placeholder 3">
            <a:extLst>
              <a:ext uri="{FF2B5EF4-FFF2-40B4-BE49-F238E27FC236}">
                <a16:creationId xmlns:a16="http://schemas.microsoft.com/office/drawing/2014/main" id="{83D13DF0-CD2D-21A0-CCCE-3446DE14AEDA}"/>
              </a:ext>
            </a:extLst>
          </p:cNvPr>
          <p:cNvSpPr>
            <a:spLocks noGrp="1"/>
          </p:cNvSpPr>
          <p:nvPr>
            <p:ph type="dt" sz="half" idx="2"/>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08179049-CCD4-65EA-694F-74EB95090BBB}"/>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ABAE3F5D-2787-CD52-2D54-9979A86005D6}"/>
              </a:ext>
            </a:extLst>
          </p:cNvPr>
          <p:cNvSpPr>
            <a:spLocks noGrp="1"/>
          </p:cNvSpPr>
          <p:nvPr>
            <p:ph type="sldNum" sz="quarter" idx="4"/>
          </p:nvPr>
        </p:nvSpPr>
        <p:spPr/>
        <p:txBody>
          <a:bodyPr/>
          <a:lstStyle/>
          <a:p>
            <a:pPr>
              <a:defRPr/>
            </a:pPr>
            <a:fld id="{979A04A2-726F-2143-A443-7788AF27176E}" type="slidenum">
              <a:rPr lang="en-US" smtClean="0"/>
              <a:pPr>
                <a:defRPr/>
              </a:pPr>
              <a:t>12</a:t>
            </a:fld>
            <a:endParaRPr lang="en-US" dirty="0"/>
          </a:p>
        </p:txBody>
      </p:sp>
    </p:spTree>
    <p:extLst>
      <p:ext uri="{BB962C8B-B14F-4D97-AF65-F5344CB8AC3E}">
        <p14:creationId xmlns:p14="http://schemas.microsoft.com/office/powerpoint/2010/main" val="264372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D9632F-B902-4E24-85C8-BEF56C1B9D50}"/>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54A3D7AB-5D05-4773-A250-B34026C7906D}"/>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27B16272-02E9-4ECC-82D4-5783656165B6}"/>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F1817329-3CB7-426B-817D-42BC39092BFE}"/>
              </a:ext>
            </a:extLst>
          </p:cNvPr>
          <p:cNvSpPr>
            <a:spLocks noGrp="1"/>
          </p:cNvSpPr>
          <p:nvPr>
            <p:ph type="title"/>
          </p:nvPr>
        </p:nvSpPr>
        <p:spPr/>
        <p:txBody>
          <a:bodyPr/>
          <a:lstStyle/>
          <a:p>
            <a:r>
              <a:rPr lang="en-US"/>
              <a:t>CryoTDC v1 Channel Block Diagram</a:t>
            </a:r>
            <a:endParaRPr lang="en-US" dirty="0"/>
          </a:p>
        </p:txBody>
      </p:sp>
      <p:pic>
        <p:nvPicPr>
          <p:cNvPr id="8" name="Picture 7">
            <a:extLst>
              <a:ext uri="{FF2B5EF4-FFF2-40B4-BE49-F238E27FC236}">
                <a16:creationId xmlns:a16="http://schemas.microsoft.com/office/drawing/2014/main" id="{087AC1BE-47AC-4F9F-A414-3166D3D3F42D}"/>
              </a:ext>
            </a:extLst>
          </p:cNvPr>
          <p:cNvPicPr>
            <a:picLocks noChangeAspect="1"/>
          </p:cNvPicPr>
          <p:nvPr/>
        </p:nvPicPr>
        <p:blipFill>
          <a:blip r:embed="rId3"/>
          <a:stretch>
            <a:fillRect/>
          </a:stretch>
        </p:blipFill>
        <p:spPr>
          <a:xfrm>
            <a:off x="7229666" y="3333144"/>
            <a:ext cx="1856148" cy="795040"/>
          </a:xfrm>
          <a:prstGeom prst="rect">
            <a:avLst/>
          </a:prstGeom>
        </p:spPr>
      </p:pic>
      <p:sp>
        <p:nvSpPr>
          <p:cNvPr id="9" name="Rectangle 8">
            <a:extLst>
              <a:ext uri="{FF2B5EF4-FFF2-40B4-BE49-F238E27FC236}">
                <a16:creationId xmlns:a16="http://schemas.microsoft.com/office/drawing/2014/main" id="{FFAEE5D4-A578-44EB-8D3A-F2075B6EF641}"/>
              </a:ext>
            </a:extLst>
          </p:cNvPr>
          <p:cNvSpPr/>
          <p:nvPr/>
        </p:nvSpPr>
        <p:spPr>
          <a:xfrm>
            <a:off x="5100824" y="1032740"/>
            <a:ext cx="1889760" cy="8398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rgbClr val="4E4E4E"/>
                </a:solidFill>
              </a:rPr>
              <a:t>Back-Gate Tuned Fine Vernier TDC</a:t>
            </a:r>
          </a:p>
        </p:txBody>
      </p:sp>
      <p:sp>
        <p:nvSpPr>
          <p:cNvPr id="10" name="Rectangle 9">
            <a:extLst>
              <a:ext uri="{FF2B5EF4-FFF2-40B4-BE49-F238E27FC236}">
                <a16:creationId xmlns:a16="http://schemas.microsoft.com/office/drawing/2014/main" id="{00014670-4A95-4941-B9B4-DA793BABD295}"/>
              </a:ext>
            </a:extLst>
          </p:cNvPr>
          <p:cNvSpPr/>
          <p:nvPr/>
        </p:nvSpPr>
        <p:spPr>
          <a:xfrm>
            <a:off x="3546506" y="2589235"/>
            <a:ext cx="1889760" cy="839894"/>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rgbClr val="4E4E4E"/>
                </a:solidFill>
              </a:rPr>
              <a:t>10-bit Counter</a:t>
            </a:r>
          </a:p>
        </p:txBody>
      </p:sp>
      <p:sp>
        <p:nvSpPr>
          <p:cNvPr id="12" name="Rectangle 11">
            <a:extLst>
              <a:ext uri="{FF2B5EF4-FFF2-40B4-BE49-F238E27FC236}">
                <a16:creationId xmlns:a16="http://schemas.microsoft.com/office/drawing/2014/main" id="{42F55BAB-26DF-4D5B-8DA7-FC7884712CD6}"/>
              </a:ext>
            </a:extLst>
          </p:cNvPr>
          <p:cNvSpPr/>
          <p:nvPr/>
        </p:nvSpPr>
        <p:spPr>
          <a:xfrm>
            <a:off x="3985262" y="1497226"/>
            <a:ext cx="474251" cy="513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solidFill>
                <a:srgbClr val="4E4E4E"/>
              </a:solidFill>
            </a:endParaRPr>
          </a:p>
        </p:txBody>
      </p:sp>
      <p:sp>
        <p:nvSpPr>
          <p:cNvPr id="13" name="Rectangle 12">
            <a:extLst>
              <a:ext uri="{FF2B5EF4-FFF2-40B4-BE49-F238E27FC236}">
                <a16:creationId xmlns:a16="http://schemas.microsoft.com/office/drawing/2014/main" id="{93BCD78F-0133-4253-999F-C05CE6EAD260}"/>
              </a:ext>
            </a:extLst>
          </p:cNvPr>
          <p:cNvSpPr/>
          <p:nvPr/>
        </p:nvSpPr>
        <p:spPr>
          <a:xfrm>
            <a:off x="2885804" y="1497226"/>
            <a:ext cx="474251" cy="513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solidFill>
                <a:srgbClr val="4E4E4E"/>
              </a:solidFill>
            </a:endParaRPr>
          </a:p>
        </p:txBody>
      </p:sp>
      <p:cxnSp>
        <p:nvCxnSpPr>
          <p:cNvPr id="14" name="Straight Arrow Connector 13">
            <a:extLst>
              <a:ext uri="{FF2B5EF4-FFF2-40B4-BE49-F238E27FC236}">
                <a16:creationId xmlns:a16="http://schemas.microsoft.com/office/drawing/2014/main" id="{91E40523-4374-4CAC-B2A2-42101C93F879}"/>
              </a:ext>
            </a:extLst>
          </p:cNvPr>
          <p:cNvCxnSpPr>
            <a:cxnSpLocks/>
          </p:cNvCxnSpPr>
          <p:nvPr/>
        </p:nvCxnSpPr>
        <p:spPr>
          <a:xfrm flipV="1">
            <a:off x="407310" y="1256787"/>
            <a:ext cx="4693514" cy="339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A2D52603-0B5C-49F7-84E9-CEC2C174C0F3}"/>
              </a:ext>
            </a:extLst>
          </p:cNvPr>
          <p:cNvCxnSpPr>
            <a:cxnSpLocks/>
          </p:cNvCxnSpPr>
          <p:nvPr/>
        </p:nvCxnSpPr>
        <p:spPr>
          <a:xfrm>
            <a:off x="917319" y="1522742"/>
            <a:ext cx="0" cy="97663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ECD004B3-B209-47CA-A7C5-28FD2E36FE13}"/>
              </a:ext>
            </a:extLst>
          </p:cNvPr>
          <p:cNvCxnSpPr>
            <a:cxnSpLocks/>
          </p:cNvCxnSpPr>
          <p:nvPr/>
        </p:nvCxnSpPr>
        <p:spPr>
          <a:xfrm>
            <a:off x="414016" y="1522742"/>
            <a:ext cx="507795" cy="0"/>
          </a:xfrm>
          <a:prstGeom prst="line">
            <a:avLst/>
          </a:prstGeom>
        </p:spPr>
        <p:style>
          <a:lnRef idx="1">
            <a:schemeClr val="accent6"/>
          </a:lnRef>
          <a:fillRef idx="0">
            <a:schemeClr val="accent6"/>
          </a:fillRef>
          <a:effectRef idx="0">
            <a:schemeClr val="accent6"/>
          </a:effectRef>
          <a:fontRef idx="minor">
            <a:schemeClr val="tx1"/>
          </a:fontRef>
        </p:style>
      </p:cxnSp>
      <p:sp>
        <p:nvSpPr>
          <p:cNvPr id="23" name="Trapezoid 22">
            <a:extLst>
              <a:ext uri="{FF2B5EF4-FFF2-40B4-BE49-F238E27FC236}">
                <a16:creationId xmlns:a16="http://schemas.microsoft.com/office/drawing/2014/main" id="{3C5C4A26-B364-4414-8177-E4FD765C3F07}"/>
              </a:ext>
            </a:extLst>
          </p:cNvPr>
          <p:cNvSpPr/>
          <p:nvPr/>
        </p:nvSpPr>
        <p:spPr>
          <a:xfrm rot="5400000">
            <a:off x="566282" y="2712838"/>
            <a:ext cx="784034" cy="319046"/>
          </a:xfrm>
          <a:prstGeom prst="trapezoid">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6874C394-4577-458C-A70E-9B0FABAE4F79}"/>
              </a:ext>
            </a:extLst>
          </p:cNvPr>
          <p:cNvCxnSpPr>
            <a:cxnSpLocks/>
          </p:cNvCxnSpPr>
          <p:nvPr/>
        </p:nvCxnSpPr>
        <p:spPr>
          <a:xfrm>
            <a:off x="3765098" y="1621849"/>
            <a:ext cx="7712" cy="977829"/>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1" name="Oval 30">
            <a:extLst>
              <a:ext uri="{FF2B5EF4-FFF2-40B4-BE49-F238E27FC236}">
                <a16:creationId xmlns:a16="http://schemas.microsoft.com/office/drawing/2014/main" id="{EA1814AB-169E-4837-B1F4-7476AE2B41CD}"/>
              </a:ext>
            </a:extLst>
          </p:cNvPr>
          <p:cNvSpPr/>
          <p:nvPr/>
        </p:nvSpPr>
        <p:spPr>
          <a:xfrm>
            <a:off x="3733786" y="1596509"/>
            <a:ext cx="45719" cy="45719"/>
          </a:xfrm>
          <a:prstGeom prst="ellipse">
            <a:avLst/>
          </a:prstGeom>
          <a:solidFill>
            <a:srgbClr val="4E4E4E"/>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9DF46903-0093-4248-B4A8-671E88BDB4D6}"/>
              </a:ext>
            </a:extLst>
          </p:cNvPr>
          <p:cNvCxnSpPr>
            <a:cxnSpLocks/>
          </p:cNvCxnSpPr>
          <p:nvPr/>
        </p:nvCxnSpPr>
        <p:spPr>
          <a:xfrm>
            <a:off x="2450183" y="1243369"/>
            <a:ext cx="0" cy="347532"/>
          </a:xfrm>
          <a:prstGeom prst="line">
            <a:avLst/>
          </a:prstGeom>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210B15D3-D20F-4D9E-9B44-1E36F596946F}"/>
              </a:ext>
            </a:extLst>
          </p:cNvPr>
          <p:cNvCxnSpPr>
            <a:cxnSpLocks/>
          </p:cNvCxnSpPr>
          <p:nvPr/>
        </p:nvCxnSpPr>
        <p:spPr>
          <a:xfrm>
            <a:off x="2450183" y="1590901"/>
            <a:ext cx="435621"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9" name="Straight Arrow Connector 38">
            <a:extLst>
              <a:ext uri="{FF2B5EF4-FFF2-40B4-BE49-F238E27FC236}">
                <a16:creationId xmlns:a16="http://schemas.microsoft.com/office/drawing/2014/main" id="{77E9205B-42F1-4554-BF01-C2FB3D406E91}"/>
              </a:ext>
            </a:extLst>
          </p:cNvPr>
          <p:cNvCxnSpPr>
            <a:cxnSpLocks/>
          </p:cNvCxnSpPr>
          <p:nvPr/>
        </p:nvCxnSpPr>
        <p:spPr>
          <a:xfrm>
            <a:off x="3360055" y="1616241"/>
            <a:ext cx="625207"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54D0DEB8-8969-434B-8DA1-5A9DB9E6DC94}"/>
              </a:ext>
            </a:extLst>
          </p:cNvPr>
          <p:cNvCxnSpPr>
            <a:cxnSpLocks/>
          </p:cNvCxnSpPr>
          <p:nvPr/>
        </p:nvCxnSpPr>
        <p:spPr>
          <a:xfrm>
            <a:off x="4459513" y="1616241"/>
            <a:ext cx="641311"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44" name="TextBox 43">
            <a:extLst>
              <a:ext uri="{FF2B5EF4-FFF2-40B4-BE49-F238E27FC236}">
                <a16:creationId xmlns:a16="http://schemas.microsoft.com/office/drawing/2014/main" id="{902BD303-E7A9-4686-8CAD-EFE0D3167FDA}"/>
              </a:ext>
            </a:extLst>
          </p:cNvPr>
          <p:cNvSpPr txBox="1"/>
          <p:nvPr/>
        </p:nvSpPr>
        <p:spPr>
          <a:xfrm>
            <a:off x="2847253" y="1497226"/>
            <a:ext cx="600589" cy="461665"/>
          </a:xfrm>
          <a:prstGeom prst="rect">
            <a:avLst/>
          </a:prstGeom>
          <a:noFill/>
        </p:spPr>
        <p:txBody>
          <a:bodyPr wrap="square" rtlCol="0">
            <a:spAutoFit/>
          </a:bodyPr>
          <a:lstStyle/>
          <a:p>
            <a:r>
              <a:rPr lang="en-US" sz="1200" dirty="0">
                <a:solidFill>
                  <a:srgbClr val="4E4E4E"/>
                </a:solidFill>
              </a:rPr>
              <a:t>D     Q</a:t>
            </a:r>
          </a:p>
          <a:p>
            <a:r>
              <a:rPr lang="en-US" sz="1200" dirty="0">
                <a:solidFill>
                  <a:srgbClr val="4E4E4E"/>
                </a:solidFill>
              </a:rPr>
              <a:t> S</a:t>
            </a:r>
          </a:p>
        </p:txBody>
      </p:sp>
      <p:sp>
        <p:nvSpPr>
          <p:cNvPr id="45" name="TextBox 44">
            <a:extLst>
              <a:ext uri="{FF2B5EF4-FFF2-40B4-BE49-F238E27FC236}">
                <a16:creationId xmlns:a16="http://schemas.microsoft.com/office/drawing/2014/main" id="{C48B9A9F-ACA6-42FA-A76C-B0E8B629459D}"/>
              </a:ext>
            </a:extLst>
          </p:cNvPr>
          <p:cNvSpPr txBox="1"/>
          <p:nvPr/>
        </p:nvSpPr>
        <p:spPr>
          <a:xfrm>
            <a:off x="3954165" y="1497226"/>
            <a:ext cx="600589" cy="461665"/>
          </a:xfrm>
          <a:prstGeom prst="rect">
            <a:avLst/>
          </a:prstGeom>
          <a:noFill/>
        </p:spPr>
        <p:txBody>
          <a:bodyPr wrap="square" rtlCol="0">
            <a:spAutoFit/>
          </a:bodyPr>
          <a:lstStyle/>
          <a:p>
            <a:r>
              <a:rPr lang="en-US" sz="1200" dirty="0">
                <a:solidFill>
                  <a:srgbClr val="4E4E4E"/>
                </a:solidFill>
              </a:rPr>
              <a:t>D     Q</a:t>
            </a:r>
          </a:p>
          <a:p>
            <a:endParaRPr lang="en-US" sz="1200" dirty="0">
              <a:solidFill>
                <a:srgbClr val="4E4E4E"/>
              </a:solidFill>
            </a:endParaRPr>
          </a:p>
        </p:txBody>
      </p:sp>
      <p:sp>
        <p:nvSpPr>
          <p:cNvPr id="46" name="Isosceles Triangle 45">
            <a:extLst>
              <a:ext uri="{FF2B5EF4-FFF2-40B4-BE49-F238E27FC236}">
                <a16:creationId xmlns:a16="http://schemas.microsoft.com/office/drawing/2014/main" id="{9405F118-30EC-4B20-813B-ABA6B01B86C6}"/>
              </a:ext>
            </a:extLst>
          </p:cNvPr>
          <p:cNvSpPr/>
          <p:nvPr/>
        </p:nvSpPr>
        <p:spPr>
          <a:xfrm rot="5400000">
            <a:off x="1304843" y="2697542"/>
            <a:ext cx="370114" cy="349638"/>
          </a:xfrm>
          <a:prstGeom prst="triangle">
            <a:avLst/>
          </a:prstGeom>
          <a:solidFill>
            <a:schemeClr val="bg1"/>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DF16ADCB-02C3-4F4D-AE86-A68528CFA243}"/>
              </a:ext>
            </a:extLst>
          </p:cNvPr>
          <p:cNvSpPr/>
          <p:nvPr/>
        </p:nvSpPr>
        <p:spPr>
          <a:xfrm rot="5400000">
            <a:off x="2111110" y="2697542"/>
            <a:ext cx="370114" cy="349638"/>
          </a:xfrm>
          <a:prstGeom prst="triangle">
            <a:avLst/>
          </a:prstGeom>
          <a:solidFill>
            <a:schemeClr val="bg1"/>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505F70CF-EA2E-4B74-80D3-A89BBE90CCB2}"/>
              </a:ext>
            </a:extLst>
          </p:cNvPr>
          <p:cNvSpPr/>
          <p:nvPr/>
        </p:nvSpPr>
        <p:spPr>
          <a:xfrm rot="5400000">
            <a:off x="2601619" y="2697542"/>
            <a:ext cx="370114" cy="349638"/>
          </a:xfrm>
          <a:prstGeom prst="triangle">
            <a:avLst/>
          </a:prstGeom>
          <a:solidFill>
            <a:schemeClr val="bg1"/>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CE0C2E3F-38CE-406C-8923-AD419FC5FEBE}"/>
              </a:ext>
            </a:extLst>
          </p:cNvPr>
          <p:cNvCxnSpPr>
            <a:cxnSpLocks/>
          </p:cNvCxnSpPr>
          <p:nvPr/>
        </p:nvCxnSpPr>
        <p:spPr>
          <a:xfrm>
            <a:off x="1029562" y="2105155"/>
            <a:ext cx="0" cy="424124"/>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7" name="Straight Arrow Connector 56">
            <a:extLst>
              <a:ext uri="{FF2B5EF4-FFF2-40B4-BE49-F238E27FC236}">
                <a16:creationId xmlns:a16="http://schemas.microsoft.com/office/drawing/2014/main" id="{5F9BE483-096F-47CB-B52A-B32C06C01218}"/>
              </a:ext>
            </a:extLst>
          </p:cNvPr>
          <p:cNvCxnSpPr>
            <a:cxnSpLocks/>
            <a:stCxn id="23" idx="0"/>
            <a:endCxn id="46" idx="3"/>
          </p:cNvCxnSpPr>
          <p:nvPr/>
        </p:nvCxnSpPr>
        <p:spPr>
          <a:xfrm>
            <a:off x="1117822" y="2872361"/>
            <a:ext cx="197259"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0" name="Straight Arrow Connector 59">
            <a:extLst>
              <a:ext uri="{FF2B5EF4-FFF2-40B4-BE49-F238E27FC236}">
                <a16:creationId xmlns:a16="http://schemas.microsoft.com/office/drawing/2014/main" id="{A95141BB-D7B6-4ADE-BC3C-040C8C12E5B6}"/>
              </a:ext>
            </a:extLst>
          </p:cNvPr>
          <p:cNvCxnSpPr>
            <a:cxnSpLocks/>
            <a:stCxn id="46" idx="0"/>
            <a:endCxn id="47" idx="3"/>
          </p:cNvCxnSpPr>
          <p:nvPr/>
        </p:nvCxnSpPr>
        <p:spPr>
          <a:xfrm>
            <a:off x="1664719" y="2872361"/>
            <a:ext cx="456629"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3" name="Straight Arrow Connector 62">
            <a:extLst>
              <a:ext uri="{FF2B5EF4-FFF2-40B4-BE49-F238E27FC236}">
                <a16:creationId xmlns:a16="http://schemas.microsoft.com/office/drawing/2014/main" id="{917EFACD-3E02-4DCE-B37E-A964A96D3DB2}"/>
              </a:ext>
            </a:extLst>
          </p:cNvPr>
          <p:cNvCxnSpPr>
            <a:cxnSpLocks/>
            <a:endCxn id="50" idx="3"/>
          </p:cNvCxnSpPr>
          <p:nvPr/>
        </p:nvCxnSpPr>
        <p:spPr>
          <a:xfrm>
            <a:off x="2470986" y="2872361"/>
            <a:ext cx="140871"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5" name="Straight Arrow Connector 64">
            <a:extLst>
              <a:ext uri="{FF2B5EF4-FFF2-40B4-BE49-F238E27FC236}">
                <a16:creationId xmlns:a16="http://schemas.microsoft.com/office/drawing/2014/main" id="{D7895AEA-D3B2-4D04-AB75-F360BC9BDEE0}"/>
              </a:ext>
            </a:extLst>
          </p:cNvPr>
          <p:cNvCxnSpPr>
            <a:cxnSpLocks/>
          </p:cNvCxnSpPr>
          <p:nvPr/>
        </p:nvCxnSpPr>
        <p:spPr>
          <a:xfrm>
            <a:off x="3028988" y="2872361"/>
            <a:ext cx="517518"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66" name="Oval 65">
            <a:extLst>
              <a:ext uri="{FF2B5EF4-FFF2-40B4-BE49-F238E27FC236}">
                <a16:creationId xmlns:a16="http://schemas.microsoft.com/office/drawing/2014/main" id="{AB7EEBE6-CC06-40D9-A500-60B02BE12B1C}"/>
              </a:ext>
            </a:extLst>
          </p:cNvPr>
          <p:cNvSpPr/>
          <p:nvPr/>
        </p:nvSpPr>
        <p:spPr>
          <a:xfrm>
            <a:off x="2961495" y="2833399"/>
            <a:ext cx="67493" cy="77924"/>
          </a:xfrm>
          <a:prstGeom prst="ellipse">
            <a:avLst/>
          </a:prstGeom>
          <a:solidFill>
            <a:schemeClr val="bg1"/>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8835CDA5-1C9E-4B53-ADA9-C21239A9F3FE}"/>
              </a:ext>
            </a:extLst>
          </p:cNvPr>
          <p:cNvCxnSpPr>
            <a:cxnSpLocks/>
          </p:cNvCxnSpPr>
          <p:nvPr/>
        </p:nvCxnSpPr>
        <p:spPr>
          <a:xfrm>
            <a:off x="272426" y="3563883"/>
            <a:ext cx="2867275" cy="3530"/>
          </a:xfrm>
          <a:prstGeom prst="line">
            <a:avLst/>
          </a:prstGeom>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CEF90D9C-55E9-41EC-91BF-084DFA86B4CB}"/>
              </a:ext>
            </a:extLst>
          </p:cNvPr>
          <p:cNvCxnSpPr>
            <a:cxnSpLocks/>
          </p:cNvCxnSpPr>
          <p:nvPr/>
        </p:nvCxnSpPr>
        <p:spPr>
          <a:xfrm>
            <a:off x="3139701" y="2863230"/>
            <a:ext cx="0" cy="703366"/>
          </a:xfrm>
          <a:prstGeom prst="line">
            <a:avLst/>
          </a:prstGeom>
        </p:spPr>
        <p:style>
          <a:lnRef idx="1">
            <a:schemeClr val="accent6"/>
          </a:lnRef>
          <a:fillRef idx="0">
            <a:schemeClr val="accent6"/>
          </a:fillRef>
          <a:effectRef idx="0">
            <a:schemeClr val="accent6"/>
          </a:effectRef>
          <a:fontRef idx="minor">
            <a:schemeClr val="tx1"/>
          </a:fontRef>
        </p:style>
      </p:cxnSp>
      <p:cxnSp>
        <p:nvCxnSpPr>
          <p:cNvPr id="77" name="Straight Connector 76">
            <a:extLst>
              <a:ext uri="{FF2B5EF4-FFF2-40B4-BE49-F238E27FC236}">
                <a16:creationId xmlns:a16="http://schemas.microsoft.com/office/drawing/2014/main" id="{E5C25CDC-58C4-4BC7-99B3-221FFBDD84FE}"/>
              </a:ext>
            </a:extLst>
          </p:cNvPr>
          <p:cNvCxnSpPr>
            <a:cxnSpLocks/>
          </p:cNvCxnSpPr>
          <p:nvPr/>
        </p:nvCxnSpPr>
        <p:spPr>
          <a:xfrm>
            <a:off x="279683" y="2864047"/>
            <a:ext cx="0" cy="703366"/>
          </a:xfrm>
          <a:prstGeom prst="line">
            <a:avLst/>
          </a:prstGeom>
        </p:spPr>
        <p:style>
          <a:lnRef idx="1">
            <a:schemeClr val="accent6"/>
          </a:lnRef>
          <a:fillRef idx="0">
            <a:schemeClr val="accent6"/>
          </a:fillRef>
          <a:effectRef idx="0">
            <a:schemeClr val="accent6"/>
          </a:effectRef>
          <a:fontRef idx="minor">
            <a:schemeClr val="tx1"/>
          </a:fontRef>
        </p:style>
      </p:cxnSp>
      <p:cxnSp>
        <p:nvCxnSpPr>
          <p:cNvPr id="82" name="Straight Connector 81">
            <a:extLst>
              <a:ext uri="{FF2B5EF4-FFF2-40B4-BE49-F238E27FC236}">
                <a16:creationId xmlns:a16="http://schemas.microsoft.com/office/drawing/2014/main" id="{ECC098EB-E35A-42CE-83F3-FBD8E479625F}"/>
              </a:ext>
            </a:extLst>
          </p:cNvPr>
          <p:cNvCxnSpPr>
            <a:cxnSpLocks/>
            <a:endCxn id="23" idx="2"/>
          </p:cNvCxnSpPr>
          <p:nvPr/>
        </p:nvCxnSpPr>
        <p:spPr>
          <a:xfrm>
            <a:off x="272426" y="2863230"/>
            <a:ext cx="526350" cy="9131"/>
          </a:xfrm>
          <a:prstGeom prst="line">
            <a:avLst/>
          </a:prstGeom>
        </p:spPr>
        <p:style>
          <a:lnRef idx="1">
            <a:schemeClr val="accent6"/>
          </a:lnRef>
          <a:fillRef idx="0">
            <a:schemeClr val="accent6"/>
          </a:fillRef>
          <a:effectRef idx="0">
            <a:schemeClr val="accent6"/>
          </a:effectRef>
          <a:fontRef idx="minor">
            <a:schemeClr val="tx1"/>
          </a:fontRef>
        </p:style>
      </p:cxnSp>
      <p:cxnSp>
        <p:nvCxnSpPr>
          <p:cNvPr id="88" name="Straight Connector 87">
            <a:extLst>
              <a:ext uri="{FF2B5EF4-FFF2-40B4-BE49-F238E27FC236}">
                <a16:creationId xmlns:a16="http://schemas.microsoft.com/office/drawing/2014/main" id="{142843B4-F2B7-4DFC-BBAA-73F58F052AE3}"/>
              </a:ext>
            </a:extLst>
          </p:cNvPr>
          <p:cNvCxnSpPr>
            <a:cxnSpLocks/>
          </p:cNvCxnSpPr>
          <p:nvPr/>
        </p:nvCxnSpPr>
        <p:spPr>
          <a:xfrm>
            <a:off x="1891472" y="2358290"/>
            <a:ext cx="0" cy="504940"/>
          </a:xfrm>
          <a:prstGeom prst="line">
            <a:avLst/>
          </a:prstGeom>
        </p:spPr>
        <p:style>
          <a:lnRef idx="1">
            <a:schemeClr val="accent6"/>
          </a:lnRef>
          <a:fillRef idx="0">
            <a:schemeClr val="accent6"/>
          </a:fillRef>
          <a:effectRef idx="0">
            <a:schemeClr val="accent6"/>
          </a:effectRef>
          <a:fontRef idx="minor">
            <a:schemeClr val="tx1"/>
          </a:fontRef>
        </p:style>
      </p:cxnSp>
      <p:cxnSp>
        <p:nvCxnSpPr>
          <p:cNvPr id="90" name="Straight Connector 89">
            <a:extLst>
              <a:ext uri="{FF2B5EF4-FFF2-40B4-BE49-F238E27FC236}">
                <a16:creationId xmlns:a16="http://schemas.microsoft.com/office/drawing/2014/main" id="{66A61092-C886-4265-8259-3710B616239B}"/>
              </a:ext>
            </a:extLst>
          </p:cNvPr>
          <p:cNvCxnSpPr>
            <a:cxnSpLocks/>
          </p:cNvCxnSpPr>
          <p:nvPr/>
        </p:nvCxnSpPr>
        <p:spPr>
          <a:xfrm flipV="1">
            <a:off x="1891472" y="2358290"/>
            <a:ext cx="2341652" cy="1"/>
          </a:xfrm>
          <a:prstGeom prst="line">
            <a:avLst/>
          </a:prstGeom>
        </p:spPr>
        <p:style>
          <a:lnRef idx="1">
            <a:schemeClr val="accent6"/>
          </a:lnRef>
          <a:fillRef idx="0">
            <a:schemeClr val="accent6"/>
          </a:fillRef>
          <a:effectRef idx="0">
            <a:schemeClr val="accent6"/>
          </a:effectRef>
          <a:fontRef idx="minor">
            <a:schemeClr val="tx1"/>
          </a:fontRef>
        </p:style>
      </p:cxnSp>
      <p:cxnSp>
        <p:nvCxnSpPr>
          <p:cNvPr id="94" name="Straight Connector 93">
            <a:extLst>
              <a:ext uri="{FF2B5EF4-FFF2-40B4-BE49-F238E27FC236}">
                <a16:creationId xmlns:a16="http://schemas.microsoft.com/office/drawing/2014/main" id="{30118519-3C72-4B72-951A-23BFB744C532}"/>
              </a:ext>
            </a:extLst>
          </p:cNvPr>
          <p:cNvCxnSpPr>
            <a:cxnSpLocks/>
          </p:cNvCxnSpPr>
          <p:nvPr/>
        </p:nvCxnSpPr>
        <p:spPr>
          <a:xfrm>
            <a:off x="3139701" y="2011058"/>
            <a:ext cx="0" cy="900265"/>
          </a:xfrm>
          <a:prstGeom prst="line">
            <a:avLst/>
          </a:prstGeom>
        </p:spPr>
        <p:style>
          <a:lnRef idx="1">
            <a:schemeClr val="accent6"/>
          </a:lnRef>
          <a:fillRef idx="0">
            <a:schemeClr val="accent6"/>
          </a:fillRef>
          <a:effectRef idx="0">
            <a:schemeClr val="accent6"/>
          </a:effectRef>
          <a:fontRef idx="minor">
            <a:schemeClr val="tx1"/>
          </a:fontRef>
        </p:style>
      </p:cxnSp>
      <p:cxnSp>
        <p:nvCxnSpPr>
          <p:cNvPr id="96" name="Straight Connector 95">
            <a:extLst>
              <a:ext uri="{FF2B5EF4-FFF2-40B4-BE49-F238E27FC236}">
                <a16:creationId xmlns:a16="http://schemas.microsoft.com/office/drawing/2014/main" id="{12CD19E5-063F-4AA8-A103-86BCC5F17C9E}"/>
              </a:ext>
            </a:extLst>
          </p:cNvPr>
          <p:cNvCxnSpPr>
            <a:cxnSpLocks/>
          </p:cNvCxnSpPr>
          <p:nvPr/>
        </p:nvCxnSpPr>
        <p:spPr>
          <a:xfrm>
            <a:off x="4233124" y="2011058"/>
            <a:ext cx="0" cy="347233"/>
          </a:xfrm>
          <a:prstGeom prst="line">
            <a:avLst/>
          </a:prstGeom>
        </p:spPr>
        <p:style>
          <a:lnRef idx="1">
            <a:schemeClr val="accent6"/>
          </a:lnRef>
          <a:fillRef idx="0">
            <a:schemeClr val="accent6"/>
          </a:fillRef>
          <a:effectRef idx="0">
            <a:schemeClr val="accent6"/>
          </a:effectRef>
          <a:fontRef idx="minor">
            <a:schemeClr val="tx1"/>
          </a:fontRef>
        </p:style>
      </p:cxnSp>
      <p:sp>
        <p:nvSpPr>
          <p:cNvPr id="97" name="Isosceles Triangle 96">
            <a:extLst>
              <a:ext uri="{FF2B5EF4-FFF2-40B4-BE49-F238E27FC236}">
                <a16:creationId xmlns:a16="http://schemas.microsoft.com/office/drawing/2014/main" id="{6F28AD7A-65DF-40B9-B42A-E9FAD71D6476}"/>
              </a:ext>
            </a:extLst>
          </p:cNvPr>
          <p:cNvSpPr/>
          <p:nvPr/>
        </p:nvSpPr>
        <p:spPr>
          <a:xfrm>
            <a:off x="3099737" y="1965746"/>
            <a:ext cx="79928" cy="45719"/>
          </a:xfrm>
          <a:prstGeom prst="triangle">
            <a:avLst/>
          </a:prstGeom>
          <a:solidFill>
            <a:schemeClr val="bg1"/>
          </a:solidFill>
          <a:ln w="12700">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Isosceles Triangle 97">
            <a:extLst>
              <a:ext uri="{FF2B5EF4-FFF2-40B4-BE49-F238E27FC236}">
                <a16:creationId xmlns:a16="http://schemas.microsoft.com/office/drawing/2014/main" id="{F9903373-4865-4122-A614-35F2CEFFA826}"/>
              </a:ext>
            </a:extLst>
          </p:cNvPr>
          <p:cNvSpPr/>
          <p:nvPr/>
        </p:nvSpPr>
        <p:spPr>
          <a:xfrm>
            <a:off x="4193160" y="1965339"/>
            <a:ext cx="79928" cy="45719"/>
          </a:xfrm>
          <a:prstGeom prst="triangle">
            <a:avLst/>
          </a:prstGeom>
          <a:solidFill>
            <a:schemeClr val="bg1"/>
          </a:solidFill>
          <a:ln w="12700">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a:extLst>
              <a:ext uri="{FF2B5EF4-FFF2-40B4-BE49-F238E27FC236}">
                <a16:creationId xmlns:a16="http://schemas.microsoft.com/office/drawing/2014/main" id="{7321EDAB-C59F-4A48-B14D-912FBFA3E611}"/>
              </a:ext>
            </a:extLst>
          </p:cNvPr>
          <p:cNvCxnSpPr>
            <a:cxnSpLocks/>
          </p:cNvCxnSpPr>
          <p:nvPr/>
        </p:nvCxnSpPr>
        <p:spPr>
          <a:xfrm>
            <a:off x="532988" y="2729263"/>
            <a:ext cx="260604"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1" name="Straight Arrow Connector 100">
            <a:extLst>
              <a:ext uri="{FF2B5EF4-FFF2-40B4-BE49-F238E27FC236}">
                <a16:creationId xmlns:a16="http://schemas.microsoft.com/office/drawing/2014/main" id="{774425D6-BED7-4A5A-8CDC-6F0F3D4DD182}"/>
              </a:ext>
            </a:extLst>
          </p:cNvPr>
          <p:cNvCxnSpPr>
            <a:cxnSpLocks/>
          </p:cNvCxnSpPr>
          <p:nvPr/>
        </p:nvCxnSpPr>
        <p:spPr>
          <a:xfrm>
            <a:off x="532988" y="2459855"/>
            <a:ext cx="0" cy="26940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5" name="Straight Arrow Connector 104">
            <a:extLst>
              <a:ext uri="{FF2B5EF4-FFF2-40B4-BE49-F238E27FC236}">
                <a16:creationId xmlns:a16="http://schemas.microsoft.com/office/drawing/2014/main" id="{3CC45355-B394-4262-859B-BE71884116C9}"/>
              </a:ext>
            </a:extLst>
          </p:cNvPr>
          <p:cNvCxnSpPr>
            <a:cxnSpLocks/>
          </p:cNvCxnSpPr>
          <p:nvPr/>
        </p:nvCxnSpPr>
        <p:spPr>
          <a:xfrm flipH="1">
            <a:off x="455318" y="2435675"/>
            <a:ext cx="136676" cy="5805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1" name="Straight Arrow Connector 110">
            <a:extLst>
              <a:ext uri="{FF2B5EF4-FFF2-40B4-BE49-F238E27FC236}">
                <a16:creationId xmlns:a16="http://schemas.microsoft.com/office/drawing/2014/main" id="{7C7CBD97-2BFC-4B4D-95BC-92C8B3E1B1A7}"/>
              </a:ext>
            </a:extLst>
          </p:cNvPr>
          <p:cNvCxnSpPr>
            <a:cxnSpLocks/>
          </p:cNvCxnSpPr>
          <p:nvPr/>
        </p:nvCxnSpPr>
        <p:spPr>
          <a:xfrm>
            <a:off x="523524" y="3042762"/>
            <a:ext cx="260604"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2" name="Straight Arrow Connector 111">
            <a:extLst>
              <a:ext uri="{FF2B5EF4-FFF2-40B4-BE49-F238E27FC236}">
                <a16:creationId xmlns:a16="http://schemas.microsoft.com/office/drawing/2014/main" id="{18D5BAFE-C4A3-41EB-87A5-A0238BF02351}"/>
              </a:ext>
            </a:extLst>
          </p:cNvPr>
          <p:cNvCxnSpPr>
            <a:cxnSpLocks/>
          </p:cNvCxnSpPr>
          <p:nvPr/>
        </p:nvCxnSpPr>
        <p:spPr>
          <a:xfrm>
            <a:off x="523524" y="3038373"/>
            <a:ext cx="0" cy="26940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13" name="Isosceles Triangle 112">
            <a:extLst>
              <a:ext uri="{FF2B5EF4-FFF2-40B4-BE49-F238E27FC236}">
                <a16:creationId xmlns:a16="http://schemas.microsoft.com/office/drawing/2014/main" id="{9105416E-6923-4507-94A2-92A77748D0BA}"/>
              </a:ext>
            </a:extLst>
          </p:cNvPr>
          <p:cNvSpPr/>
          <p:nvPr/>
        </p:nvSpPr>
        <p:spPr>
          <a:xfrm rot="10800000">
            <a:off x="449526" y="3307781"/>
            <a:ext cx="139983" cy="61381"/>
          </a:xfrm>
          <a:prstGeom prst="triangle">
            <a:avLst/>
          </a:prstGeom>
          <a:solidFill>
            <a:schemeClr val="bg1"/>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Arrow Connector 113">
            <a:extLst>
              <a:ext uri="{FF2B5EF4-FFF2-40B4-BE49-F238E27FC236}">
                <a16:creationId xmlns:a16="http://schemas.microsoft.com/office/drawing/2014/main" id="{754DDA3D-B126-46A2-9207-DAB58D221B1F}"/>
              </a:ext>
            </a:extLst>
          </p:cNvPr>
          <p:cNvCxnSpPr>
            <a:cxnSpLocks/>
          </p:cNvCxnSpPr>
          <p:nvPr/>
        </p:nvCxnSpPr>
        <p:spPr>
          <a:xfrm flipV="1">
            <a:off x="2492588" y="1831094"/>
            <a:ext cx="389014" cy="40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6" name="Straight Arrow Connector 115">
            <a:extLst>
              <a:ext uri="{FF2B5EF4-FFF2-40B4-BE49-F238E27FC236}">
                <a16:creationId xmlns:a16="http://schemas.microsoft.com/office/drawing/2014/main" id="{0AB4C89B-FFB6-4EFE-A036-9647354E0DA6}"/>
              </a:ext>
            </a:extLst>
          </p:cNvPr>
          <p:cNvCxnSpPr>
            <a:cxnSpLocks/>
          </p:cNvCxnSpPr>
          <p:nvPr/>
        </p:nvCxnSpPr>
        <p:spPr>
          <a:xfrm>
            <a:off x="1891472" y="3724115"/>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8" name="Straight Arrow Connector 117">
            <a:extLst>
              <a:ext uri="{FF2B5EF4-FFF2-40B4-BE49-F238E27FC236}">
                <a16:creationId xmlns:a16="http://schemas.microsoft.com/office/drawing/2014/main" id="{F84946C8-E0EE-4C85-9D3F-7F6C9F2E321D}"/>
              </a:ext>
            </a:extLst>
          </p:cNvPr>
          <p:cNvCxnSpPr>
            <a:cxnSpLocks/>
          </p:cNvCxnSpPr>
          <p:nvPr/>
        </p:nvCxnSpPr>
        <p:spPr>
          <a:xfrm>
            <a:off x="2121348" y="3724115"/>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19" name="Rectangle 118">
            <a:extLst>
              <a:ext uri="{FF2B5EF4-FFF2-40B4-BE49-F238E27FC236}">
                <a16:creationId xmlns:a16="http://schemas.microsoft.com/office/drawing/2014/main" id="{4EEB7E4F-C99A-4311-809F-C4D76C3FBB07}"/>
              </a:ext>
            </a:extLst>
          </p:cNvPr>
          <p:cNvSpPr/>
          <p:nvPr/>
        </p:nvSpPr>
        <p:spPr>
          <a:xfrm>
            <a:off x="93456" y="2235961"/>
            <a:ext cx="3179504" cy="1488154"/>
          </a:xfrm>
          <a:prstGeom prst="rect">
            <a:avLst/>
          </a:prstGeom>
          <a:noFill/>
          <a:ln w="6350">
            <a:solidFill>
              <a:srgbClr val="4E4E4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Straight Arrow Connector 119">
            <a:extLst>
              <a:ext uri="{FF2B5EF4-FFF2-40B4-BE49-F238E27FC236}">
                <a16:creationId xmlns:a16="http://schemas.microsoft.com/office/drawing/2014/main" id="{9CC37FE0-44B2-4501-BDA3-FB45C7A0BD26}"/>
              </a:ext>
            </a:extLst>
          </p:cNvPr>
          <p:cNvCxnSpPr>
            <a:cxnSpLocks/>
          </p:cNvCxnSpPr>
          <p:nvPr/>
        </p:nvCxnSpPr>
        <p:spPr>
          <a:xfrm>
            <a:off x="5670682" y="806415"/>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21" name="Straight Arrow Connector 120">
            <a:extLst>
              <a:ext uri="{FF2B5EF4-FFF2-40B4-BE49-F238E27FC236}">
                <a16:creationId xmlns:a16="http://schemas.microsoft.com/office/drawing/2014/main" id="{2588C9A5-9EF6-451F-B789-99B56BF52DE7}"/>
              </a:ext>
            </a:extLst>
          </p:cNvPr>
          <p:cNvCxnSpPr>
            <a:cxnSpLocks/>
          </p:cNvCxnSpPr>
          <p:nvPr/>
        </p:nvCxnSpPr>
        <p:spPr>
          <a:xfrm>
            <a:off x="5823082" y="815549"/>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22" name="Straight Arrow Connector 121">
            <a:extLst>
              <a:ext uri="{FF2B5EF4-FFF2-40B4-BE49-F238E27FC236}">
                <a16:creationId xmlns:a16="http://schemas.microsoft.com/office/drawing/2014/main" id="{07F3DB3E-02F3-4CDB-AEEF-7E916E0AE444}"/>
              </a:ext>
            </a:extLst>
          </p:cNvPr>
          <p:cNvCxnSpPr>
            <a:cxnSpLocks/>
          </p:cNvCxnSpPr>
          <p:nvPr/>
        </p:nvCxnSpPr>
        <p:spPr>
          <a:xfrm>
            <a:off x="5978280" y="801686"/>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23" name="Straight Arrow Connector 122">
            <a:extLst>
              <a:ext uri="{FF2B5EF4-FFF2-40B4-BE49-F238E27FC236}">
                <a16:creationId xmlns:a16="http://schemas.microsoft.com/office/drawing/2014/main" id="{EF64B834-7748-4F16-8F4D-873CC9FA4B6E}"/>
              </a:ext>
            </a:extLst>
          </p:cNvPr>
          <p:cNvCxnSpPr>
            <a:cxnSpLocks/>
          </p:cNvCxnSpPr>
          <p:nvPr/>
        </p:nvCxnSpPr>
        <p:spPr>
          <a:xfrm>
            <a:off x="6130680" y="820939"/>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30" name="Oval 129">
            <a:extLst>
              <a:ext uri="{FF2B5EF4-FFF2-40B4-BE49-F238E27FC236}">
                <a16:creationId xmlns:a16="http://schemas.microsoft.com/office/drawing/2014/main" id="{CDBC6CD0-CEE4-464C-8C8F-4E2EC04E3250}"/>
              </a:ext>
            </a:extLst>
          </p:cNvPr>
          <p:cNvSpPr/>
          <p:nvPr/>
        </p:nvSpPr>
        <p:spPr>
          <a:xfrm>
            <a:off x="3117049" y="2850564"/>
            <a:ext cx="45719" cy="45719"/>
          </a:xfrm>
          <a:prstGeom prst="ellipse">
            <a:avLst/>
          </a:prstGeom>
          <a:solidFill>
            <a:srgbClr val="4E4E4E"/>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CDB90F9-D7BE-49C7-B820-4F74158453DC}"/>
              </a:ext>
            </a:extLst>
          </p:cNvPr>
          <p:cNvSpPr/>
          <p:nvPr/>
        </p:nvSpPr>
        <p:spPr>
          <a:xfrm>
            <a:off x="1868612" y="2849501"/>
            <a:ext cx="45719" cy="45719"/>
          </a:xfrm>
          <a:prstGeom prst="ellipse">
            <a:avLst/>
          </a:prstGeom>
          <a:solidFill>
            <a:srgbClr val="4E4E4E"/>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161BC40-C1F2-4908-852D-68351D6F060C}"/>
              </a:ext>
            </a:extLst>
          </p:cNvPr>
          <p:cNvSpPr/>
          <p:nvPr/>
        </p:nvSpPr>
        <p:spPr>
          <a:xfrm>
            <a:off x="2420014" y="1221983"/>
            <a:ext cx="45719" cy="45719"/>
          </a:xfrm>
          <a:prstGeom prst="ellipse">
            <a:avLst/>
          </a:prstGeom>
          <a:solidFill>
            <a:srgbClr val="4E4E4E"/>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6B7BA65E-736E-4DE6-90F5-50CA4700F885}"/>
              </a:ext>
            </a:extLst>
          </p:cNvPr>
          <p:cNvSpPr txBox="1"/>
          <p:nvPr/>
        </p:nvSpPr>
        <p:spPr>
          <a:xfrm>
            <a:off x="-244022" y="1379911"/>
            <a:ext cx="725721" cy="253916"/>
          </a:xfrm>
          <a:prstGeom prst="rect">
            <a:avLst/>
          </a:prstGeom>
          <a:noFill/>
        </p:spPr>
        <p:txBody>
          <a:bodyPr wrap="square" rtlCol="0">
            <a:spAutoFit/>
          </a:bodyPr>
          <a:lstStyle/>
          <a:p>
            <a:pPr algn="r"/>
            <a:r>
              <a:rPr lang="en-US" sz="1050" b="1" dirty="0">
                <a:solidFill>
                  <a:schemeClr val="accent6"/>
                </a:solidFill>
              </a:rPr>
              <a:t>START</a:t>
            </a:r>
          </a:p>
        </p:txBody>
      </p:sp>
      <p:sp>
        <p:nvSpPr>
          <p:cNvPr id="134" name="TextBox 133">
            <a:extLst>
              <a:ext uri="{FF2B5EF4-FFF2-40B4-BE49-F238E27FC236}">
                <a16:creationId xmlns:a16="http://schemas.microsoft.com/office/drawing/2014/main" id="{07D17892-5017-462F-8E18-6077ABA5623D}"/>
              </a:ext>
            </a:extLst>
          </p:cNvPr>
          <p:cNvSpPr txBox="1"/>
          <p:nvPr/>
        </p:nvSpPr>
        <p:spPr>
          <a:xfrm>
            <a:off x="-262408" y="1119074"/>
            <a:ext cx="725721" cy="253916"/>
          </a:xfrm>
          <a:prstGeom prst="rect">
            <a:avLst/>
          </a:prstGeom>
          <a:noFill/>
        </p:spPr>
        <p:txBody>
          <a:bodyPr wrap="square" rtlCol="0">
            <a:spAutoFit/>
          </a:bodyPr>
          <a:lstStyle/>
          <a:p>
            <a:pPr algn="r"/>
            <a:r>
              <a:rPr lang="en-US" sz="1050" b="1" dirty="0">
                <a:solidFill>
                  <a:schemeClr val="accent6"/>
                </a:solidFill>
              </a:rPr>
              <a:t>STOP</a:t>
            </a:r>
          </a:p>
        </p:txBody>
      </p:sp>
      <p:cxnSp>
        <p:nvCxnSpPr>
          <p:cNvPr id="135" name="Straight Arrow Connector 134">
            <a:extLst>
              <a:ext uri="{FF2B5EF4-FFF2-40B4-BE49-F238E27FC236}">
                <a16:creationId xmlns:a16="http://schemas.microsoft.com/office/drawing/2014/main" id="{E62E9B30-1AF0-4B27-A9A4-B286BB46F799}"/>
              </a:ext>
            </a:extLst>
          </p:cNvPr>
          <p:cNvCxnSpPr>
            <a:cxnSpLocks/>
          </p:cNvCxnSpPr>
          <p:nvPr/>
        </p:nvCxnSpPr>
        <p:spPr>
          <a:xfrm>
            <a:off x="5939189" y="1886889"/>
            <a:ext cx="0" cy="265381"/>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36" name="Straight Arrow Connector 135">
            <a:extLst>
              <a:ext uri="{FF2B5EF4-FFF2-40B4-BE49-F238E27FC236}">
                <a16:creationId xmlns:a16="http://schemas.microsoft.com/office/drawing/2014/main" id="{AB609E3C-8C0C-4A9E-A167-BE5738193596}"/>
              </a:ext>
            </a:extLst>
          </p:cNvPr>
          <p:cNvCxnSpPr>
            <a:cxnSpLocks/>
          </p:cNvCxnSpPr>
          <p:nvPr/>
        </p:nvCxnSpPr>
        <p:spPr>
          <a:xfrm flipH="1">
            <a:off x="5900099" y="1977927"/>
            <a:ext cx="78181" cy="31906"/>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38" name="Straight Arrow Connector 137">
            <a:extLst>
              <a:ext uri="{FF2B5EF4-FFF2-40B4-BE49-F238E27FC236}">
                <a16:creationId xmlns:a16="http://schemas.microsoft.com/office/drawing/2014/main" id="{4FAD3893-893F-4CCB-9463-B666D186FD52}"/>
              </a:ext>
            </a:extLst>
          </p:cNvPr>
          <p:cNvCxnSpPr>
            <a:cxnSpLocks/>
          </p:cNvCxnSpPr>
          <p:nvPr/>
        </p:nvCxnSpPr>
        <p:spPr>
          <a:xfrm>
            <a:off x="4554754" y="3429129"/>
            <a:ext cx="0" cy="226325"/>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39" name="Straight Arrow Connector 138">
            <a:extLst>
              <a:ext uri="{FF2B5EF4-FFF2-40B4-BE49-F238E27FC236}">
                <a16:creationId xmlns:a16="http://schemas.microsoft.com/office/drawing/2014/main" id="{F4544F1F-56CF-4808-BC56-E09C6C26ED89}"/>
              </a:ext>
            </a:extLst>
          </p:cNvPr>
          <p:cNvCxnSpPr>
            <a:cxnSpLocks/>
          </p:cNvCxnSpPr>
          <p:nvPr/>
        </p:nvCxnSpPr>
        <p:spPr>
          <a:xfrm flipH="1">
            <a:off x="4515663" y="3552658"/>
            <a:ext cx="78181" cy="31906"/>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40" name="Rectangle 139">
            <a:extLst>
              <a:ext uri="{FF2B5EF4-FFF2-40B4-BE49-F238E27FC236}">
                <a16:creationId xmlns:a16="http://schemas.microsoft.com/office/drawing/2014/main" id="{890BAC1A-77B3-4127-8AD1-5CECD9037D11}"/>
              </a:ext>
            </a:extLst>
          </p:cNvPr>
          <p:cNvSpPr/>
          <p:nvPr/>
        </p:nvSpPr>
        <p:spPr>
          <a:xfrm>
            <a:off x="5100824" y="2138015"/>
            <a:ext cx="1374697" cy="253917"/>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rgbClr val="4E4E4E"/>
                </a:solidFill>
              </a:rPr>
              <a:t>Decoder</a:t>
            </a:r>
          </a:p>
        </p:txBody>
      </p:sp>
      <p:cxnSp>
        <p:nvCxnSpPr>
          <p:cNvPr id="141" name="Straight Arrow Connector 140">
            <a:extLst>
              <a:ext uri="{FF2B5EF4-FFF2-40B4-BE49-F238E27FC236}">
                <a16:creationId xmlns:a16="http://schemas.microsoft.com/office/drawing/2014/main" id="{0DA282D3-3CD6-491B-B07D-CC6526EF5EDC}"/>
              </a:ext>
            </a:extLst>
          </p:cNvPr>
          <p:cNvCxnSpPr>
            <a:cxnSpLocks/>
          </p:cNvCxnSpPr>
          <p:nvPr/>
        </p:nvCxnSpPr>
        <p:spPr>
          <a:xfrm>
            <a:off x="5939189" y="2411476"/>
            <a:ext cx="0" cy="1213809"/>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42" name="Straight Arrow Connector 141">
            <a:extLst>
              <a:ext uri="{FF2B5EF4-FFF2-40B4-BE49-F238E27FC236}">
                <a16:creationId xmlns:a16="http://schemas.microsoft.com/office/drawing/2014/main" id="{98F72A5F-A0C6-46D4-8293-0404E5D048EF}"/>
              </a:ext>
            </a:extLst>
          </p:cNvPr>
          <p:cNvCxnSpPr>
            <a:cxnSpLocks/>
          </p:cNvCxnSpPr>
          <p:nvPr/>
        </p:nvCxnSpPr>
        <p:spPr>
          <a:xfrm flipH="1">
            <a:off x="5889005" y="2896283"/>
            <a:ext cx="78182" cy="44476"/>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45" name="Rectangle 144">
            <a:extLst>
              <a:ext uri="{FF2B5EF4-FFF2-40B4-BE49-F238E27FC236}">
                <a16:creationId xmlns:a16="http://schemas.microsoft.com/office/drawing/2014/main" id="{545D7C80-14FB-457F-B2C5-25B052D371BC}"/>
              </a:ext>
            </a:extLst>
          </p:cNvPr>
          <p:cNvSpPr/>
          <p:nvPr/>
        </p:nvSpPr>
        <p:spPr>
          <a:xfrm>
            <a:off x="4302705" y="3649226"/>
            <a:ext cx="2110917" cy="28126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rgbClr val="4E4E4E"/>
                </a:solidFill>
              </a:rPr>
              <a:t>Shift Register</a:t>
            </a:r>
          </a:p>
        </p:txBody>
      </p:sp>
      <p:cxnSp>
        <p:nvCxnSpPr>
          <p:cNvPr id="147" name="Straight Arrow Connector 146">
            <a:extLst>
              <a:ext uri="{FF2B5EF4-FFF2-40B4-BE49-F238E27FC236}">
                <a16:creationId xmlns:a16="http://schemas.microsoft.com/office/drawing/2014/main" id="{6B667A2F-A970-43E6-B323-C8E4667701C5}"/>
              </a:ext>
            </a:extLst>
          </p:cNvPr>
          <p:cNvCxnSpPr>
            <a:cxnSpLocks/>
          </p:cNvCxnSpPr>
          <p:nvPr/>
        </p:nvCxnSpPr>
        <p:spPr>
          <a:xfrm flipH="1">
            <a:off x="4062620" y="3811744"/>
            <a:ext cx="216932"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51" name="Straight Arrow Connector 150">
            <a:extLst>
              <a:ext uri="{FF2B5EF4-FFF2-40B4-BE49-F238E27FC236}">
                <a16:creationId xmlns:a16="http://schemas.microsoft.com/office/drawing/2014/main" id="{1F738C46-AAC4-4FD1-B210-5E89BA47DAA9}"/>
              </a:ext>
            </a:extLst>
          </p:cNvPr>
          <p:cNvCxnSpPr>
            <a:cxnSpLocks/>
          </p:cNvCxnSpPr>
          <p:nvPr/>
        </p:nvCxnSpPr>
        <p:spPr>
          <a:xfrm flipH="1">
            <a:off x="6419219" y="3699402"/>
            <a:ext cx="120711" cy="2346"/>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52" name="Straight Arrow Connector 151">
            <a:extLst>
              <a:ext uri="{FF2B5EF4-FFF2-40B4-BE49-F238E27FC236}">
                <a16:creationId xmlns:a16="http://schemas.microsoft.com/office/drawing/2014/main" id="{54AE7F2B-CF34-4351-92F8-3DEB6516BFB6}"/>
              </a:ext>
            </a:extLst>
          </p:cNvPr>
          <p:cNvCxnSpPr>
            <a:cxnSpLocks/>
          </p:cNvCxnSpPr>
          <p:nvPr/>
        </p:nvCxnSpPr>
        <p:spPr>
          <a:xfrm flipH="1">
            <a:off x="4062620" y="3928335"/>
            <a:ext cx="216932"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54" name="Straight Arrow Connector 153">
            <a:extLst>
              <a:ext uri="{FF2B5EF4-FFF2-40B4-BE49-F238E27FC236}">
                <a16:creationId xmlns:a16="http://schemas.microsoft.com/office/drawing/2014/main" id="{98BA6CFB-C517-4165-9FCD-4A0E498F7BD2}"/>
              </a:ext>
            </a:extLst>
          </p:cNvPr>
          <p:cNvCxnSpPr>
            <a:cxnSpLocks/>
          </p:cNvCxnSpPr>
          <p:nvPr/>
        </p:nvCxnSpPr>
        <p:spPr>
          <a:xfrm flipV="1">
            <a:off x="6329098" y="1891717"/>
            <a:ext cx="0" cy="213438"/>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55" name="TextBox 154">
            <a:extLst>
              <a:ext uri="{FF2B5EF4-FFF2-40B4-BE49-F238E27FC236}">
                <a16:creationId xmlns:a16="http://schemas.microsoft.com/office/drawing/2014/main" id="{C9881787-75C2-4A68-A507-8D26ECA68E23}"/>
              </a:ext>
            </a:extLst>
          </p:cNvPr>
          <p:cNvSpPr txBox="1"/>
          <p:nvPr/>
        </p:nvSpPr>
        <p:spPr>
          <a:xfrm rot="18881775">
            <a:off x="5407641" y="237930"/>
            <a:ext cx="1184116" cy="253916"/>
          </a:xfrm>
          <a:prstGeom prst="rect">
            <a:avLst/>
          </a:prstGeom>
          <a:noFill/>
        </p:spPr>
        <p:txBody>
          <a:bodyPr wrap="square" rtlCol="0">
            <a:spAutoFit/>
          </a:bodyPr>
          <a:lstStyle/>
          <a:p>
            <a:r>
              <a:rPr lang="en-US" sz="1050" b="1" dirty="0">
                <a:solidFill>
                  <a:schemeClr val="accent6"/>
                </a:solidFill>
              </a:rPr>
              <a:t>VTUNE_P_FAST</a:t>
            </a:r>
          </a:p>
        </p:txBody>
      </p:sp>
      <p:sp>
        <p:nvSpPr>
          <p:cNvPr id="156" name="TextBox 155">
            <a:extLst>
              <a:ext uri="{FF2B5EF4-FFF2-40B4-BE49-F238E27FC236}">
                <a16:creationId xmlns:a16="http://schemas.microsoft.com/office/drawing/2014/main" id="{A3044FC6-4D1B-457D-BBC8-C68246DFDEE8}"/>
              </a:ext>
            </a:extLst>
          </p:cNvPr>
          <p:cNvSpPr txBox="1"/>
          <p:nvPr/>
        </p:nvSpPr>
        <p:spPr>
          <a:xfrm rot="18881775">
            <a:off x="5581003" y="254950"/>
            <a:ext cx="1184116" cy="253916"/>
          </a:xfrm>
          <a:prstGeom prst="rect">
            <a:avLst/>
          </a:prstGeom>
          <a:noFill/>
        </p:spPr>
        <p:txBody>
          <a:bodyPr wrap="square" rtlCol="0">
            <a:spAutoFit/>
          </a:bodyPr>
          <a:lstStyle/>
          <a:p>
            <a:r>
              <a:rPr lang="en-US" sz="1050" b="1" dirty="0">
                <a:solidFill>
                  <a:schemeClr val="accent6"/>
                </a:solidFill>
              </a:rPr>
              <a:t>VTUNE_N_FAST</a:t>
            </a:r>
          </a:p>
        </p:txBody>
      </p:sp>
      <p:sp>
        <p:nvSpPr>
          <p:cNvPr id="157" name="TextBox 156">
            <a:extLst>
              <a:ext uri="{FF2B5EF4-FFF2-40B4-BE49-F238E27FC236}">
                <a16:creationId xmlns:a16="http://schemas.microsoft.com/office/drawing/2014/main" id="{3FF85256-2D20-4D6E-B797-A1038D8C94AE}"/>
              </a:ext>
            </a:extLst>
          </p:cNvPr>
          <p:cNvSpPr txBox="1"/>
          <p:nvPr/>
        </p:nvSpPr>
        <p:spPr>
          <a:xfrm rot="18881775">
            <a:off x="5778260" y="297126"/>
            <a:ext cx="1184116" cy="253916"/>
          </a:xfrm>
          <a:prstGeom prst="rect">
            <a:avLst/>
          </a:prstGeom>
          <a:noFill/>
        </p:spPr>
        <p:txBody>
          <a:bodyPr wrap="square" rtlCol="0">
            <a:spAutoFit/>
          </a:bodyPr>
          <a:lstStyle/>
          <a:p>
            <a:r>
              <a:rPr lang="en-US" sz="1050" b="1" dirty="0">
                <a:solidFill>
                  <a:schemeClr val="accent6"/>
                </a:solidFill>
              </a:rPr>
              <a:t>VTUNE_P_SLOW</a:t>
            </a:r>
          </a:p>
        </p:txBody>
      </p:sp>
      <p:sp>
        <p:nvSpPr>
          <p:cNvPr id="158" name="TextBox 157">
            <a:extLst>
              <a:ext uri="{FF2B5EF4-FFF2-40B4-BE49-F238E27FC236}">
                <a16:creationId xmlns:a16="http://schemas.microsoft.com/office/drawing/2014/main" id="{11A8AFBA-6356-465A-B1E5-B1F0DE5D652C}"/>
              </a:ext>
            </a:extLst>
          </p:cNvPr>
          <p:cNvSpPr txBox="1"/>
          <p:nvPr/>
        </p:nvSpPr>
        <p:spPr>
          <a:xfrm rot="18881775">
            <a:off x="5947872" y="334241"/>
            <a:ext cx="1184116" cy="253916"/>
          </a:xfrm>
          <a:prstGeom prst="rect">
            <a:avLst/>
          </a:prstGeom>
          <a:noFill/>
        </p:spPr>
        <p:txBody>
          <a:bodyPr wrap="square" rtlCol="0">
            <a:spAutoFit/>
          </a:bodyPr>
          <a:lstStyle/>
          <a:p>
            <a:r>
              <a:rPr lang="en-US" sz="1050" b="1" dirty="0">
                <a:solidFill>
                  <a:schemeClr val="accent6"/>
                </a:solidFill>
              </a:rPr>
              <a:t>VTUNE_N_SLOW</a:t>
            </a:r>
          </a:p>
        </p:txBody>
      </p:sp>
      <p:sp>
        <p:nvSpPr>
          <p:cNvPr id="159" name="TextBox 158">
            <a:extLst>
              <a:ext uri="{FF2B5EF4-FFF2-40B4-BE49-F238E27FC236}">
                <a16:creationId xmlns:a16="http://schemas.microsoft.com/office/drawing/2014/main" id="{0BBB8E31-2C6B-461F-A61C-854520E4737A}"/>
              </a:ext>
            </a:extLst>
          </p:cNvPr>
          <p:cNvSpPr txBox="1"/>
          <p:nvPr/>
        </p:nvSpPr>
        <p:spPr>
          <a:xfrm rot="18881775">
            <a:off x="1158690" y="4062776"/>
            <a:ext cx="1184116" cy="253916"/>
          </a:xfrm>
          <a:prstGeom prst="rect">
            <a:avLst/>
          </a:prstGeom>
          <a:noFill/>
        </p:spPr>
        <p:txBody>
          <a:bodyPr wrap="square" rtlCol="0">
            <a:spAutoFit/>
          </a:bodyPr>
          <a:lstStyle/>
          <a:p>
            <a:r>
              <a:rPr lang="en-US" sz="1050" b="1" dirty="0">
                <a:solidFill>
                  <a:schemeClr val="accent6"/>
                </a:solidFill>
              </a:rPr>
              <a:t>VTUNE_P_RO</a:t>
            </a:r>
          </a:p>
        </p:txBody>
      </p:sp>
      <p:sp>
        <p:nvSpPr>
          <p:cNvPr id="160" name="TextBox 159">
            <a:extLst>
              <a:ext uri="{FF2B5EF4-FFF2-40B4-BE49-F238E27FC236}">
                <a16:creationId xmlns:a16="http://schemas.microsoft.com/office/drawing/2014/main" id="{043B9554-BE08-46C7-9D00-8DB9F80FF24F}"/>
              </a:ext>
            </a:extLst>
          </p:cNvPr>
          <p:cNvSpPr txBox="1"/>
          <p:nvPr/>
        </p:nvSpPr>
        <p:spPr>
          <a:xfrm rot="18881775">
            <a:off x="1351454" y="4085045"/>
            <a:ext cx="1184116" cy="253916"/>
          </a:xfrm>
          <a:prstGeom prst="rect">
            <a:avLst/>
          </a:prstGeom>
          <a:noFill/>
        </p:spPr>
        <p:txBody>
          <a:bodyPr wrap="square" rtlCol="0">
            <a:spAutoFit/>
          </a:bodyPr>
          <a:lstStyle/>
          <a:p>
            <a:r>
              <a:rPr lang="en-US" sz="1050" b="1" dirty="0">
                <a:solidFill>
                  <a:schemeClr val="accent6"/>
                </a:solidFill>
              </a:rPr>
              <a:t>VTUNE_N_RO</a:t>
            </a:r>
          </a:p>
        </p:txBody>
      </p:sp>
      <p:sp>
        <p:nvSpPr>
          <p:cNvPr id="161" name="TextBox 160">
            <a:extLst>
              <a:ext uri="{FF2B5EF4-FFF2-40B4-BE49-F238E27FC236}">
                <a16:creationId xmlns:a16="http://schemas.microsoft.com/office/drawing/2014/main" id="{16BA7525-E296-405F-84A7-404573C77335}"/>
              </a:ext>
            </a:extLst>
          </p:cNvPr>
          <p:cNvSpPr txBox="1"/>
          <p:nvPr/>
        </p:nvSpPr>
        <p:spPr>
          <a:xfrm>
            <a:off x="6461582" y="3552618"/>
            <a:ext cx="725721" cy="253916"/>
          </a:xfrm>
          <a:prstGeom prst="rect">
            <a:avLst/>
          </a:prstGeom>
          <a:noFill/>
        </p:spPr>
        <p:txBody>
          <a:bodyPr wrap="square" rtlCol="0">
            <a:spAutoFit/>
          </a:bodyPr>
          <a:lstStyle/>
          <a:p>
            <a:r>
              <a:rPr lang="en-US" sz="1050" b="1" dirty="0">
                <a:solidFill>
                  <a:schemeClr val="accent6"/>
                </a:solidFill>
              </a:rPr>
              <a:t>S_DOUT</a:t>
            </a:r>
          </a:p>
        </p:txBody>
      </p:sp>
      <p:sp>
        <p:nvSpPr>
          <p:cNvPr id="162" name="TextBox 161">
            <a:extLst>
              <a:ext uri="{FF2B5EF4-FFF2-40B4-BE49-F238E27FC236}">
                <a16:creationId xmlns:a16="http://schemas.microsoft.com/office/drawing/2014/main" id="{FF9A3D54-1910-4795-858F-EBC9E9E6A417}"/>
              </a:ext>
            </a:extLst>
          </p:cNvPr>
          <p:cNvSpPr txBox="1"/>
          <p:nvPr/>
        </p:nvSpPr>
        <p:spPr>
          <a:xfrm>
            <a:off x="3370925" y="3660073"/>
            <a:ext cx="725721" cy="253916"/>
          </a:xfrm>
          <a:prstGeom prst="rect">
            <a:avLst/>
          </a:prstGeom>
          <a:noFill/>
        </p:spPr>
        <p:txBody>
          <a:bodyPr wrap="square" rtlCol="0">
            <a:spAutoFit/>
          </a:bodyPr>
          <a:lstStyle/>
          <a:p>
            <a:pPr algn="r"/>
            <a:r>
              <a:rPr lang="en-US" sz="1050" b="1" dirty="0">
                <a:solidFill>
                  <a:schemeClr val="accent6"/>
                </a:solidFill>
              </a:rPr>
              <a:t>S_LOAD</a:t>
            </a:r>
          </a:p>
        </p:txBody>
      </p:sp>
      <p:sp>
        <p:nvSpPr>
          <p:cNvPr id="163" name="TextBox 162">
            <a:extLst>
              <a:ext uri="{FF2B5EF4-FFF2-40B4-BE49-F238E27FC236}">
                <a16:creationId xmlns:a16="http://schemas.microsoft.com/office/drawing/2014/main" id="{CBC5AAA5-B1FB-49BE-9E1A-FEA75B75015F}"/>
              </a:ext>
            </a:extLst>
          </p:cNvPr>
          <p:cNvSpPr txBox="1"/>
          <p:nvPr/>
        </p:nvSpPr>
        <p:spPr>
          <a:xfrm>
            <a:off x="3370925" y="3812473"/>
            <a:ext cx="725721" cy="253916"/>
          </a:xfrm>
          <a:prstGeom prst="rect">
            <a:avLst/>
          </a:prstGeom>
          <a:noFill/>
        </p:spPr>
        <p:txBody>
          <a:bodyPr wrap="square" rtlCol="0">
            <a:spAutoFit/>
          </a:bodyPr>
          <a:lstStyle/>
          <a:p>
            <a:pPr algn="r"/>
            <a:r>
              <a:rPr lang="en-US" sz="1050" b="1" dirty="0">
                <a:solidFill>
                  <a:schemeClr val="accent6"/>
                </a:solidFill>
              </a:rPr>
              <a:t>S_CLK</a:t>
            </a:r>
          </a:p>
        </p:txBody>
      </p:sp>
      <p:sp>
        <p:nvSpPr>
          <p:cNvPr id="164" name="TextBox 163">
            <a:extLst>
              <a:ext uri="{FF2B5EF4-FFF2-40B4-BE49-F238E27FC236}">
                <a16:creationId xmlns:a16="http://schemas.microsoft.com/office/drawing/2014/main" id="{B53A6D84-F996-4B9D-8182-B2BFB1AAC079}"/>
              </a:ext>
            </a:extLst>
          </p:cNvPr>
          <p:cNvSpPr txBox="1"/>
          <p:nvPr/>
        </p:nvSpPr>
        <p:spPr>
          <a:xfrm>
            <a:off x="3447843" y="2367559"/>
            <a:ext cx="745318" cy="253916"/>
          </a:xfrm>
          <a:prstGeom prst="rect">
            <a:avLst/>
          </a:prstGeom>
          <a:noFill/>
        </p:spPr>
        <p:txBody>
          <a:bodyPr wrap="square" rtlCol="0">
            <a:spAutoFit/>
          </a:bodyPr>
          <a:lstStyle/>
          <a:p>
            <a:pPr algn="r"/>
            <a:r>
              <a:rPr lang="en-US" sz="1050" dirty="0">
                <a:solidFill>
                  <a:schemeClr val="accent6"/>
                </a:solidFill>
              </a:rPr>
              <a:t>HALT</a:t>
            </a:r>
          </a:p>
        </p:txBody>
      </p:sp>
      <p:sp>
        <p:nvSpPr>
          <p:cNvPr id="165" name="TextBox 164">
            <a:extLst>
              <a:ext uri="{FF2B5EF4-FFF2-40B4-BE49-F238E27FC236}">
                <a16:creationId xmlns:a16="http://schemas.microsoft.com/office/drawing/2014/main" id="{2565A19B-4F2E-4848-8E9C-FA6A423DACBE}"/>
              </a:ext>
            </a:extLst>
          </p:cNvPr>
          <p:cNvSpPr txBox="1"/>
          <p:nvPr/>
        </p:nvSpPr>
        <p:spPr>
          <a:xfrm>
            <a:off x="3127652" y="2657796"/>
            <a:ext cx="501423" cy="253916"/>
          </a:xfrm>
          <a:prstGeom prst="rect">
            <a:avLst/>
          </a:prstGeom>
          <a:noFill/>
        </p:spPr>
        <p:txBody>
          <a:bodyPr wrap="square" rtlCol="0">
            <a:spAutoFit/>
          </a:bodyPr>
          <a:lstStyle/>
          <a:p>
            <a:pPr algn="r"/>
            <a:r>
              <a:rPr lang="en-US" sz="1050" dirty="0">
                <a:solidFill>
                  <a:schemeClr val="accent6"/>
                </a:solidFill>
              </a:rPr>
              <a:t>INCR</a:t>
            </a:r>
          </a:p>
        </p:txBody>
      </p:sp>
      <p:sp>
        <p:nvSpPr>
          <p:cNvPr id="166" name="TextBox 165">
            <a:extLst>
              <a:ext uri="{FF2B5EF4-FFF2-40B4-BE49-F238E27FC236}">
                <a16:creationId xmlns:a16="http://schemas.microsoft.com/office/drawing/2014/main" id="{6DAF2706-8B99-4ED9-BFAB-5F9DA12E02C7}"/>
              </a:ext>
            </a:extLst>
          </p:cNvPr>
          <p:cNvSpPr txBox="1"/>
          <p:nvPr/>
        </p:nvSpPr>
        <p:spPr>
          <a:xfrm>
            <a:off x="2965786" y="2163623"/>
            <a:ext cx="725721" cy="253916"/>
          </a:xfrm>
          <a:prstGeom prst="rect">
            <a:avLst/>
          </a:prstGeom>
          <a:noFill/>
        </p:spPr>
        <p:txBody>
          <a:bodyPr wrap="square" rtlCol="0">
            <a:spAutoFit/>
          </a:bodyPr>
          <a:lstStyle/>
          <a:p>
            <a:pPr algn="r"/>
            <a:r>
              <a:rPr lang="en-US" sz="1050" dirty="0">
                <a:solidFill>
                  <a:schemeClr val="accent6"/>
                </a:solidFill>
              </a:rPr>
              <a:t>RO1</a:t>
            </a:r>
          </a:p>
        </p:txBody>
      </p:sp>
      <p:sp>
        <p:nvSpPr>
          <p:cNvPr id="167" name="TextBox 166">
            <a:extLst>
              <a:ext uri="{FF2B5EF4-FFF2-40B4-BE49-F238E27FC236}">
                <a16:creationId xmlns:a16="http://schemas.microsoft.com/office/drawing/2014/main" id="{1F528DAB-525F-4699-9D00-C942FC8FA363}"/>
              </a:ext>
            </a:extLst>
          </p:cNvPr>
          <p:cNvSpPr txBox="1"/>
          <p:nvPr/>
        </p:nvSpPr>
        <p:spPr>
          <a:xfrm>
            <a:off x="4370766" y="1911150"/>
            <a:ext cx="912224" cy="253916"/>
          </a:xfrm>
          <a:prstGeom prst="rect">
            <a:avLst/>
          </a:prstGeom>
          <a:noFill/>
        </p:spPr>
        <p:txBody>
          <a:bodyPr wrap="square" rtlCol="0">
            <a:spAutoFit/>
          </a:bodyPr>
          <a:lstStyle/>
          <a:p>
            <a:pPr algn="r"/>
            <a:r>
              <a:rPr lang="en-US" sz="1050" dirty="0">
                <a:solidFill>
                  <a:schemeClr val="accent6"/>
                </a:solidFill>
              </a:rPr>
              <a:t>STOP_FINE</a:t>
            </a:r>
          </a:p>
        </p:txBody>
      </p:sp>
      <p:cxnSp>
        <p:nvCxnSpPr>
          <p:cNvPr id="170" name="Straight Connector 169">
            <a:extLst>
              <a:ext uri="{FF2B5EF4-FFF2-40B4-BE49-F238E27FC236}">
                <a16:creationId xmlns:a16="http://schemas.microsoft.com/office/drawing/2014/main" id="{A487FD46-6D06-41FE-8F18-74CCE9A09135}"/>
              </a:ext>
            </a:extLst>
          </p:cNvPr>
          <p:cNvCxnSpPr>
            <a:cxnSpLocks/>
          </p:cNvCxnSpPr>
          <p:nvPr/>
        </p:nvCxnSpPr>
        <p:spPr>
          <a:xfrm>
            <a:off x="4794770" y="1620375"/>
            <a:ext cx="0" cy="347532"/>
          </a:xfrm>
          <a:prstGeom prst="line">
            <a:avLst/>
          </a:prstGeom>
        </p:spPr>
        <p:style>
          <a:lnRef idx="1">
            <a:schemeClr val="accent6"/>
          </a:lnRef>
          <a:fillRef idx="0">
            <a:schemeClr val="accent6"/>
          </a:fillRef>
          <a:effectRef idx="0">
            <a:schemeClr val="accent6"/>
          </a:effectRef>
          <a:fontRef idx="minor">
            <a:schemeClr val="tx1"/>
          </a:fontRef>
        </p:style>
      </p:cxnSp>
      <p:sp>
        <p:nvSpPr>
          <p:cNvPr id="171" name="Oval 170">
            <a:extLst>
              <a:ext uri="{FF2B5EF4-FFF2-40B4-BE49-F238E27FC236}">
                <a16:creationId xmlns:a16="http://schemas.microsoft.com/office/drawing/2014/main" id="{ABCF6653-2AE1-4A1B-BF7A-B146AA7A9991}"/>
              </a:ext>
            </a:extLst>
          </p:cNvPr>
          <p:cNvSpPr/>
          <p:nvPr/>
        </p:nvSpPr>
        <p:spPr>
          <a:xfrm>
            <a:off x="4764601" y="1598989"/>
            <a:ext cx="45719" cy="45719"/>
          </a:xfrm>
          <a:prstGeom prst="ellipse">
            <a:avLst/>
          </a:prstGeom>
          <a:solidFill>
            <a:srgbClr val="4E4E4E"/>
          </a:solidFill>
          <a:ln>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56CF1847-A743-46AE-AC50-C31847075081}"/>
              </a:ext>
            </a:extLst>
          </p:cNvPr>
          <p:cNvSpPr txBox="1"/>
          <p:nvPr/>
        </p:nvSpPr>
        <p:spPr>
          <a:xfrm>
            <a:off x="719840" y="2595996"/>
            <a:ext cx="340007" cy="577081"/>
          </a:xfrm>
          <a:prstGeom prst="rect">
            <a:avLst/>
          </a:prstGeom>
          <a:noFill/>
        </p:spPr>
        <p:txBody>
          <a:bodyPr wrap="square" rtlCol="0">
            <a:spAutoFit/>
          </a:bodyPr>
          <a:lstStyle/>
          <a:p>
            <a:pPr algn="r"/>
            <a:r>
              <a:rPr lang="en-US" sz="1050" dirty="0">
                <a:solidFill>
                  <a:schemeClr val="accent6"/>
                </a:solidFill>
              </a:rPr>
              <a:t>00</a:t>
            </a:r>
          </a:p>
          <a:p>
            <a:pPr algn="r"/>
            <a:r>
              <a:rPr lang="en-US" sz="1050" dirty="0">
                <a:solidFill>
                  <a:schemeClr val="accent6"/>
                </a:solidFill>
              </a:rPr>
              <a:t>1X</a:t>
            </a:r>
          </a:p>
          <a:p>
            <a:pPr algn="r"/>
            <a:r>
              <a:rPr lang="en-US" sz="1050" dirty="0">
                <a:solidFill>
                  <a:schemeClr val="accent6"/>
                </a:solidFill>
              </a:rPr>
              <a:t>01</a:t>
            </a:r>
          </a:p>
        </p:txBody>
      </p:sp>
      <p:sp>
        <p:nvSpPr>
          <p:cNvPr id="177" name="TextBox 176">
            <a:extLst>
              <a:ext uri="{FF2B5EF4-FFF2-40B4-BE49-F238E27FC236}">
                <a16:creationId xmlns:a16="http://schemas.microsoft.com/office/drawing/2014/main" id="{6C140302-D2CD-4277-9973-309D1DF3E2A9}"/>
              </a:ext>
            </a:extLst>
          </p:cNvPr>
          <p:cNvSpPr txBox="1"/>
          <p:nvPr/>
        </p:nvSpPr>
        <p:spPr>
          <a:xfrm rot="18014400">
            <a:off x="857463" y="1795621"/>
            <a:ext cx="500998" cy="253916"/>
          </a:xfrm>
          <a:prstGeom prst="rect">
            <a:avLst/>
          </a:prstGeom>
          <a:noFill/>
        </p:spPr>
        <p:txBody>
          <a:bodyPr wrap="square" rtlCol="0">
            <a:spAutoFit/>
          </a:bodyPr>
          <a:lstStyle/>
          <a:p>
            <a:pPr algn="r"/>
            <a:r>
              <a:rPr lang="en-US" sz="1050" b="1" dirty="0">
                <a:solidFill>
                  <a:schemeClr val="accent6"/>
                </a:solidFill>
              </a:rPr>
              <a:t>CAL0</a:t>
            </a:r>
          </a:p>
        </p:txBody>
      </p:sp>
      <p:sp>
        <p:nvSpPr>
          <p:cNvPr id="178" name="TextBox 177">
            <a:extLst>
              <a:ext uri="{FF2B5EF4-FFF2-40B4-BE49-F238E27FC236}">
                <a16:creationId xmlns:a16="http://schemas.microsoft.com/office/drawing/2014/main" id="{50750C77-848B-46B5-B30F-126FE83EC5C4}"/>
              </a:ext>
            </a:extLst>
          </p:cNvPr>
          <p:cNvSpPr txBox="1"/>
          <p:nvPr/>
        </p:nvSpPr>
        <p:spPr>
          <a:xfrm>
            <a:off x="2057504" y="1675793"/>
            <a:ext cx="494846" cy="253916"/>
          </a:xfrm>
          <a:prstGeom prst="rect">
            <a:avLst/>
          </a:prstGeom>
          <a:noFill/>
        </p:spPr>
        <p:txBody>
          <a:bodyPr wrap="square" rtlCol="0">
            <a:spAutoFit/>
          </a:bodyPr>
          <a:lstStyle/>
          <a:p>
            <a:pPr algn="r"/>
            <a:r>
              <a:rPr lang="en-US" sz="1050" b="1" dirty="0">
                <a:solidFill>
                  <a:schemeClr val="accent6"/>
                </a:solidFill>
              </a:rPr>
              <a:t>CAL1</a:t>
            </a:r>
          </a:p>
        </p:txBody>
      </p:sp>
      <p:cxnSp>
        <p:nvCxnSpPr>
          <p:cNvPr id="183" name="Straight Arrow Connector 182">
            <a:extLst>
              <a:ext uri="{FF2B5EF4-FFF2-40B4-BE49-F238E27FC236}">
                <a16:creationId xmlns:a16="http://schemas.microsoft.com/office/drawing/2014/main" id="{5FE2A3C2-2DDE-49CE-8073-E50323624440}"/>
              </a:ext>
            </a:extLst>
          </p:cNvPr>
          <p:cNvCxnSpPr>
            <a:cxnSpLocks/>
          </p:cNvCxnSpPr>
          <p:nvPr/>
        </p:nvCxnSpPr>
        <p:spPr>
          <a:xfrm>
            <a:off x="7187303" y="194973"/>
            <a:ext cx="0" cy="4369408"/>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5" name="TextBox 184">
            <a:extLst>
              <a:ext uri="{FF2B5EF4-FFF2-40B4-BE49-F238E27FC236}">
                <a16:creationId xmlns:a16="http://schemas.microsoft.com/office/drawing/2014/main" id="{C971A5F3-3533-4DC1-86A3-143D19F32BE1}"/>
              </a:ext>
            </a:extLst>
          </p:cNvPr>
          <p:cNvSpPr txBox="1"/>
          <p:nvPr/>
        </p:nvSpPr>
        <p:spPr>
          <a:xfrm>
            <a:off x="7343220" y="239667"/>
            <a:ext cx="1726293" cy="2769989"/>
          </a:xfrm>
          <a:prstGeom prst="rect">
            <a:avLst/>
          </a:prstGeom>
          <a:noFill/>
        </p:spPr>
        <p:txBody>
          <a:bodyPr wrap="square" rtlCol="0">
            <a:spAutoFit/>
          </a:bodyPr>
          <a:lstStyle/>
          <a:p>
            <a:r>
              <a:rPr lang="en-US" sz="2000" dirty="0"/>
              <a:t>Total Pins: 22</a:t>
            </a:r>
          </a:p>
          <a:p>
            <a:pPr marL="285750" indent="-285750">
              <a:buFont typeface="Arial" panose="020B0604020202020204" pitchFamily="34" charset="0"/>
              <a:buChar char="•"/>
            </a:pPr>
            <a:r>
              <a:rPr lang="en-US" sz="1400" dirty="0"/>
              <a:t>6 analog inputs</a:t>
            </a:r>
          </a:p>
          <a:p>
            <a:pPr marL="285750" indent="-285750">
              <a:buFont typeface="Arial" panose="020B0604020202020204" pitchFamily="34" charset="0"/>
              <a:buChar char="•"/>
            </a:pPr>
            <a:r>
              <a:rPr lang="en-US" sz="1400" dirty="0"/>
              <a:t>7 digital inputs</a:t>
            </a:r>
          </a:p>
          <a:p>
            <a:pPr marL="285750" indent="-285750">
              <a:buFont typeface="Arial" panose="020B0604020202020204" pitchFamily="34" charset="0"/>
              <a:buChar char="•"/>
            </a:pPr>
            <a:r>
              <a:rPr lang="en-US" sz="1400" dirty="0"/>
              <a:t>3 digital outputs</a:t>
            </a:r>
          </a:p>
          <a:p>
            <a:pPr marL="285750" indent="-285750">
              <a:buFont typeface="Arial" panose="020B0604020202020204" pitchFamily="34" charset="0"/>
              <a:buChar char="•"/>
            </a:pPr>
            <a:r>
              <a:rPr lang="en-US" sz="1400" dirty="0"/>
              <a:t>6 power pins</a:t>
            </a:r>
          </a:p>
          <a:p>
            <a:endParaRPr lang="en-US" sz="1400" dirty="0"/>
          </a:p>
          <a:p>
            <a:r>
              <a:rPr lang="en-US" sz="1200" i="1" dirty="0"/>
              <a:t>Not Shown: </a:t>
            </a:r>
          </a:p>
          <a:p>
            <a:r>
              <a:rPr lang="en-US" sz="1200" i="1" dirty="0"/>
              <a:t>* </a:t>
            </a:r>
            <a:r>
              <a:rPr lang="en-US" sz="1200" dirty="0"/>
              <a:t>RO1, HALT, INCR, and STOP_FINE are </a:t>
            </a:r>
            <a:r>
              <a:rPr lang="en-US" sz="1200" dirty="0" err="1"/>
              <a:t>mux’d</a:t>
            </a:r>
            <a:r>
              <a:rPr lang="en-US" sz="1200" dirty="0"/>
              <a:t> to </a:t>
            </a:r>
            <a:r>
              <a:rPr lang="en-US" sz="1200" b="1" dirty="0"/>
              <a:t>two</a:t>
            </a:r>
            <a:r>
              <a:rPr lang="en-US" sz="1200" dirty="0"/>
              <a:t> digital outputs with the select done by 4 shift register bits.</a:t>
            </a:r>
          </a:p>
          <a:p>
            <a:r>
              <a:rPr lang="en-US" sz="1200" i="1" dirty="0"/>
              <a:t>* </a:t>
            </a:r>
            <a:r>
              <a:rPr lang="en-US" sz="1200" dirty="0"/>
              <a:t>RESET pin</a:t>
            </a:r>
          </a:p>
        </p:txBody>
      </p:sp>
      <p:sp>
        <p:nvSpPr>
          <p:cNvPr id="186" name="TextBox 185">
            <a:extLst>
              <a:ext uri="{FF2B5EF4-FFF2-40B4-BE49-F238E27FC236}">
                <a16:creationId xmlns:a16="http://schemas.microsoft.com/office/drawing/2014/main" id="{1D5B2ED5-BFCC-4D37-B334-07A2088148E1}"/>
              </a:ext>
            </a:extLst>
          </p:cNvPr>
          <p:cNvSpPr txBox="1"/>
          <p:nvPr/>
        </p:nvSpPr>
        <p:spPr>
          <a:xfrm>
            <a:off x="1277717" y="2550000"/>
            <a:ext cx="501789" cy="253916"/>
          </a:xfrm>
          <a:prstGeom prst="rect">
            <a:avLst/>
          </a:prstGeom>
          <a:noFill/>
        </p:spPr>
        <p:txBody>
          <a:bodyPr wrap="square" rtlCol="0">
            <a:spAutoFit/>
          </a:bodyPr>
          <a:lstStyle/>
          <a:p>
            <a:pPr algn="r"/>
            <a:r>
              <a:rPr lang="en-US" sz="1050" dirty="0">
                <a:solidFill>
                  <a:schemeClr val="accent6"/>
                </a:solidFill>
              </a:rPr>
              <a:t>(3x)</a:t>
            </a:r>
          </a:p>
        </p:txBody>
      </p:sp>
      <p:sp>
        <p:nvSpPr>
          <p:cNvPr id="187" name="TextBox 186">
            <a:extLst>
              <a:ext uri="{FF2B5EF4-FFF2-40B4-BE49-F238E27FC236}">
                <a16:creationId xmlns:a16="http://schemas.microsoft.com/office/drawing/2014/main" id="{60739F33-E227-441A-979E-66706DC8AB82}"/>
              </a:ext>
            </a:extLst>
          </p:cNvPr>
          <p:cNvSpPr txBox="1"/>
          <p:nvPr/>
        </p:nvSpPr>
        <p:spPr>
          <a:xfrm>
            <a:off x="2070490" y="2550000"/>
            <a:ext cx="501789" cy="253916"/>
          </a:xfrm>
          <a:prstGeom prst="rect">
            <a:avLst/>
          </a:prstGeom>
          <a:noFill/>
        </p:spPr>
        <p:txBody>
          <a:bodyPr wrap="square" rtlCol="0">
            <a:spAutoFit/>
          </a:bodyPr>
          <a:lstStyle/>
          <a:p>
            <a:pPr algn="r"/>
            <a:r>
              <a:rPr lang="en-US" sz="1050" dirty="0">
                <a:solidFill>
                  <a:schemeClr val="accent6"/>
                </a:solidFill>
              </a:rPr>
              <a:t>(5x)</a:t>
            </a:r>
          </a:p>
        </p:txBody>
      </p:sp>
      <p:sp>
        <p:nvSpPr>
          <p:cNvPr id="188" name="TextBox 187">
            <a:extLst>
              <a:ext uri="{FF2B5EF4-FFF2-40B4-BE49-F238E27FC236}">
                <a16:creationId xmlns:a16="http://schemas.microsoft.com/office/drawing/2014/main" id="{6AA8B393-86BA-47E1-8146-26A76967F841}"/>
              </a:ext>
            </a:extLst>
          </p:cNvPr>
          <p:cNvSpPr txBox="1"/>
          <p:nvPr/>
        </p:nvSpPr>
        <p:spPr>
          <a:xfrm>
            <a:off x="5831441" y="3223897"/>
            <a:ext cx="912224" cy="253916"/>
          </a:xfrm>
          <a:prstGeom prst="rect">
            <a:avLst/>
          </a:prstGeom>
          <a:noFill/>
        </p:spPr>
        <p:txBody>
          <a:bodyPr wrap="square" rtlCol="0">
            <a:spAutoFit/>
          </a:bodyPr>
          <a:lstStyle/>
          <a:p>
            <a:pPr algn="r"/>
            <a:r>
              <a:rPr lang="en-US" sz="1050" dirty="0">
                <a:solidFill>
                  <a:schemeClr val="accent6"/>
                </a:solidFill>
              </a:rPr>
              <a:t>QFINE&lt;6:0&gt;</a:t>
            </a:r>
          </a:p>
        </p:txBody>
      </p:sp>
      <p:sp>
        <p:nvSpPr>
          <p:cNvPr id="189" name="TextBox 188">
            <a:extLst>
              <a:ext uri="{FF2B5EF4-FFF2-40B4-BE49-F238E27FC236}">
                <a16:creationId xmlns:a16="http://schemas.microsoft.com/office/drawing/2014/main" id="{56FA71E1-74CB-45AF-8D12-049E8FD46254}"/>
              </a:ext>
            </a:extLst>
          </p:cNvPr>
          <p:cNvSpPr txBox="1"/>
          <p:nvPr/>
        </p:nvSpPr>
        <p:spPr>
          <a:xfrm>
            <a:off x="4481983" y="3398593"/>
            <a:ext cx="1121755" cy="253916"/>
          </a:xfrm>
          <a:prstGeom prst="rect">
            <a:avLst/>
          </a:prstGeom>
          <a:noFill/>
        </p:spPr>
        <p:txBody>
          <a:bodyPr wrap="square" rtlCol="0">
            <a:spAutoFit/>
          </a:bodyPr>
          <a:lstStyle/>
          <a:p>
            <a:pPr algn="r"/>
            <a:r>
              <a:rPr lang="en-US" sz="1050" dirty="0">
                <a:solidFill>
                  <a:schemeClr val="accent6"/>
                </a:solidFill>
              </a:rPr>
              <a:t>QCOARSE&lt;9:0&gt;</a:t>
            </a:r>
          </a:p>
        </p:txBody>
      </p:sp>
      <p:sp>
        <p:nvSpPr>
          <p:cNvPr id="190" name="Isosceles Triangle 189">
            <a:extLst>
              <a:ext uri="{FF2B5EF4-FFF2-40B4-BE49-F238E27FC236}">
                <a16:creationId xmlns:a16="http://schemas.microsoft.com/office/drawing/2014/main" id="{6322DF0C-D06B-4C9B-840A-570D3FA3390D}"/>
              </a:ext>
            </a:extLst>
          </p:cNvPr>
          <p:cNvSpPr/>
          <p:nvPr/>
        </p:nvSpPr>
        <p:spPr>
          <a:xfrm rot="5400000">
            <a:off x="2875229" y="1806099"/>
            <a:ext cx="79928" cy="45719"/>
          </a:xfrm>
          <a:prstGeom prst="triangle">
            <a:avLst/>
          </a:prstGeom>
          <a:solidFill>
            <a:schemeClr val="bg1"/>
          </a:solidFill>
          <a:ln w="12700">
            <a:solidFill>
              <a:srgbClr val="4E4E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B463C159-1384-4A30-8AE3-EFE1054DFC05}"/>
              </a:ext>
            </a:extLst>
          </p:cNvPr>
          <p:cNvSpPr txBox="1"/>
          <p:nvPr/>
        </p:nvSpPr>
        <p:spPr>
          <a:xfrm>
            <a:off x="7533181" y="4106208"/>
            <a:ext cx="1382220" cy="276999"/>
          </a:xfrm>
          <a:prstGeom prst="rect">
            <a:avLst/>
          </a:prstGeom>
          <a:noFill/>
        </p:spPr>
        <p:txBody>
          <a:bodyPr wrap="square" rtlCol="0">
            <a:spAutoFit/>
          </a:bodyPr>
          <a:lstStyle/>
          <a:p>
            <a:r>
              <a:rPr lang="en-US" sz="1200" dirty="0" err="1"/>
              <a:t>Enomoto</a:t>
            </a:r>
            <a:r>
              <a:rPr lang="en-US" sz="1200" dirty="0"/>
              <a:t> et al. [2]</a:t>
            </a:r>
            <a:endParaRPr lang="en-US" sz="1200" i="1" dirty="0"/>
          </a:p>
        </p:txBody>
      </p:sp>
      <p:sp>
        <p:nvSpPr>
          <p:cNvPr id="100" name="TextBox 99">
            <a:extLst>
              <a:ext uri="{FF2B5EF4-FFF2-40B4-BE49-F238E27FC236}">
                <a16:creationId xmlns:a16="http://schemas.microsoft.com/office/drawing/2014/main" id="{CDF6157E-195B-45CC-812A-967FC4E507A6}"/>
              </a:ext>
            </a:extLst>
          </p:cNvPr>
          <p:cNvSpPr txBox="1"/>
          <p:nvPr/>
        </p:nvSpPr>
        <p:spPr>
          <a:xfrm>
            <a:off x="3364268" y="3539136"/>
            <a:ext cx="725721" cy="253916"/>
          </a:xfrm>
          <a:prstGeom prst="rect">
            <a:avLst/>
          </a:prstGeom>
          <a:noFill/>
        </p:spPr>
        <p:txBody>
          <a:bodyPr wrap="square" rtlCol="0">
            <a:spAutoFit/>
          </a:bodyPr>
          <a:lstStyle/>
          <a:p>
            <a:pPr algn="r"/>
            <a:r>
              <a:rPr lang="en-US" sz="1050" b="1" dirty="0">
                <a:solidFill>
                  <a:schemeClr val="accent6"/>
                </a:solidFill>
              </a:rPr>
              <a:t>S_DIN</a:t>
            </a:r>
          </a:p>
        </p:txBody>
      </p:sp>
      <p:cxnSp>
        <p:nvCxnSpPr>
          <p:cNvPr id="102" name="Straight Arrow Connector 101">
            <a:extLst>
              <a:ext uri="{FF2B5EF4-FFF2-40B4-BE49-F238E27FC236}">
                <a16:creationId xmlns:a16="http://schemas.microsoft.com/office/drawing/2014/main" id="{7E56AB85-B3DC-4100-9155-49C48C27CBD4}"/>
              </a:ext>
            </a:extLst>
          </p:cNvPr>
          <p:cNvCxnSpPr>
            <a:cxnSpLocks/>
          </p:cNvCxnSpPr>
          <p:nvPr/>
        </p:nvCxnSpPr>
        <p:spPr>
          <a:xfrm flipH="1">
            <a:off x="4082923" y="3681721"/>
            <a:ext cx="216932" cy="0"/>
          </a:xfrm>
          <a:prstGeom prst="straightConnector1">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06" name="TextBox 105">
            <a:extLst>
              <a:ext uri="{FF2B5EF4-FFF2-40B4-BE49-F238E27FC236}">
                <a16:creationId xmlns:a16="http://schemas.microsoft.com/office/drawing/2014/main" id="{EB2509D7-7925-4A4F-9F48-21D51C6A896C}"/>
              </a:ext>
            </a:extLst>
          </p:cNvPr>
          <p:cNvSpPr txBox="1"/>
          <p:nvPr/>
        </p:nvSpPr>
        <p:spPr>
          <a:xfrm>
            <a:off x="6341352" y="1891717"/>
            <a:ext cx="586253" cy="253916"/>
          </a:xfrm>
          <a:prstGeom prst="rect">
            <a:avLst/>
          </a:prstGeom>
          <a:noFill/>
        </p:spPr>
        <p:txBody>
          <a:bodyPr wrap="square" rtlCol="0">
            <a:spAutoFit/>
          </a:bodyPr>
          <a:lstStyle/>
          <a:p>
            <a:r>
              <a:rPr lang="en-US" sz="1050" dirty="0">
                <a:solidFill>
                  <a:schemeClr val="accent6"/>
                </a:solidFill>
              </a:rPr>
              <a:t>READY</a:t>
            </a:r>
          </a:p>
        </p:txBody>
      </p:sp>
    </p:spTree>
    <p:extLst>
      <p:ext uri="{BB962C8B-B14F-4D97-AF65-F5344CB8AC3E}">
        <p14:creationId xmlns:p14="http://schemas.microsoft.com/office/powerpoint/2010/main" val="133025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34977D-E75D-45C7-8865-3056FA0A492F}"/>
                  </a:ext>
                </a:extLst>
              </p:cNvPr>
              <p:cNvSpPr>
                <a:spLocks noGrp="1"/>
              </p:cNvSpPr>
              <p:nvPr>
                <p:ph sz="half" idx="15"/>
              </p:nvPr>
            </p:nvSpPr>
            <p:spPr>
              <a:xfrm>
                <a:off x="4780722" y="719139"/>
                <a:ext cx="4109598" cy="3767006"/>
              </a:xfrm>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oMath>
                </a14:m>
                <a:r>
                  <a:rPr lang="en-US" dirty="0"/>
                  <a:t> are tuned to be very close to each other. </a:t>
                </a:r>
              </a:p>
              <a:p>
                <a:r>
                  <a:rPr lang="en-US" dirty="0"/>
                  <a:t>1 LSB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𝑓𝑖𝑛𝑒</m:t>
                        </m:r>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r>
                  <a:rPr lang="en-US" dirty="0"/>
                  <a:t>STOP is always faster than START.</a:t>
                </a:r>
              </a:p>
              <a:p>
                <a:r>
                  <a:rPr lang="en-US" dirty="0"/>
                  <a:t>If START arrives first at stage </a:t>
                </a:r>
                <a:r>
                  <a:rPr lang="en-US" i="1" dirty="0"/>
                  <a:t>n</a:t>
                </a:r>
                <a:r>
                  <a:rPr lang="en-US" dirty="0"/>
                  <a:t>, Q[n]=1</a:t>
                </a:r>
              </a:p>
              <a:p>
                <a:r>
                  <a:rPr lang="en-US" dirty="0"/>
                  <a:t>Result is thermometer-coded: “How many LSBs does it take for STOP to catch up to START?”</a:t>
                </a:r>
              </a:p>
            </p:txBody>
          </p:sp>
        </mc:Choice>
        <mc:Fallback xmlns="">
          <p:sp>
            <p:nvSpPr>
              <p:cNvPr id="3" name="Content Placeholder 2">
                <a:extLst>
                  <a:ext uri="{FF2B5EF4-FFF2-40B4-BE49-F238E27FC236}">
                    <a16:creationId xmlns:a16="http://schemas.microsoft.com/office/drawing/2014/main" id="{5334977D-E75D-45C7-8865-3056FA0A492F}"/>
                  </a:ext>
                </a:extLst>
              </p:cNvPr>
              <p:cNvSpPr>
                <a:spLocks noGrp="1" noRot="1" noChangeAspect="1" noMove="1" noResize="1" noEditPoints="1" noAdjustHandles="1" noChangeArrowheads="1" noChangeShapeType="1" noTextEdit="1"/>
              </p:cNvSpPr>
              <p:nvPr>
                <p:ph sz="half" idx="15"/>
              </p:nvPr>
            </p:nvSpPr>
            <p:spPr>
              <a:xfrm>
                <a:off x="4780722" y="719139"/>
                <a:ext cx="4109598" cy="3767006"/>
              </a:xfrm>
              <a:blipFill>
                <a:blip r:embed="rId2"/>
                <a:stretch>
                  <a:fillRect l="-3116" t="-2104" r="-415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B3D6D4E-E266-40AE-B25C-9EBD4B2C2A34}"/>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748201AB-86F1-4C2E-A060-D812F3E5B104}"/>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476BA9C0-8924-4A49-A272-A727D1D4E837}"/>
              </a:ext>
            </a:extLst>
          </p:cNvPr>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le 6">
            <a:extLst>
              <a:ext uri="{FF2B5EF4-FFF2-40B4-BE49-F238E27FC236}">
                <a16:creationId xmlns:a16="http://schemas.microsoft.com/office/drawing/2014/main" id="{2A3272B7-EBE7-417E-994B-9D3AD2DAA7ED}"/>
              </a:ext>
            </a:extLst>
          </p:cNvPr>
          <p:cNvSpPr>
            <a:spLocks noGrp="1"/>
          </p:cNvSpPr>
          <p:nvPr>
            <p:ph type="title"/>
          </p:nvPr>
        </p:nvSpPr>
        <p:spPr/>
        <p:txBody>
          <a:bodyPr/>
          <a:lstStyle/>
          <a:p>
            <a:r>
              <a:rPr lang="en-US" dirty="0"/>
              <a:t>Fine Vernier TDC</a:t>
            </a:r>
          </a:p>
        </p:txBody>
      </p:sp>
      <p:pic>
        <p:nvPicPr>
          <p:cNvPr id="8" name="Picture 7" descr="Diagram&#10;&#10;Description automatically generated">
            <a:extLst>
              <a:ext uri="{FF2B5EF4-FFF2-40B4-BE49-F238E27FC236}">
                <a16:creationId xmlns:a16="http://schemas.microsoft.com/office/drawing/2014/main" id="{75BB141D-A6E0-28C6-10DA-FE408D04BDFF}"/>
              </a:ext>
            </a:extLst>
          </p:cNvPr>
          <p:cNvPicPr>
            <a:picLocks noChangeAspect="1"/>
          </p:cNvPicPr>
          <p:nvPr/>
        </p:nvPicPr>
        <p:blipFill>
          <a:blip r:embed="rId3"/>
          <a:stretch>
            <a:fillRect/>
          </a:stretch>
        </p:blipFill>
        <p:spPr>
          <a:xfrm>
            <a:off x="171728" y="1442066"/>
            <a:ext cx="4608994" cy="1858961"/>
          </a:xfrm>
          <a:prstGeom prst="rect">
            <a:avLst/>
          </a:prstGeom>
        </p:spPr>
      </p:pic>
    </p:spTree>
    <p:extLst>
      <p:ext uri="{BB962C8B-B14F-4D97-AF65-F5344CB8AC3E}">
        <p14:creationId xmlns:p14="http://schemas.microsoft.com/office/powerpoint/2010/main" val="5652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D5AB0-E874-47B4-AB21-98BB366C7313}"/>
              </a:ext>
            </a:extLst>
          </p:cNvPr>
          <p:cNvSpPr>
            <a:spLocks noGrp="1"/>
          </p:cNvSpPr>
          <p:nvPr>
            <p:ph sz="half" idx="15"/>
          </p:nvPr>
        </p:nvSpPr>
        <p:spPr>
          <a:xfrm>
            <a:off x="3715259" y="2081847"/>
            <a:ext cx="5340211" cy="3013395"/>
          </a:xfrm>
        </p:spPr>
        <p:txBody>
          <a:bodyPr/>
          <a:lstStyle/>
          <a:p>
            <a:pPr>
              <a:spcBef>
                <a:spcPts val="600"/>
              </a:spcBef>
            </a:pPr>
            <a:r>
              <a:rPr lang="en-US" sz="1600" dirty="0"/>
              <a:t>Fine TDC delay cells and RO delay cells are same architecture (different sizing)</a:t>
            </a:r>
          </a:p>
          <a:p>
            <a:pPr>
              <a:spcBef>
                <a:spcPts val="600"/>
              </a:spcBef>
            </a:pPr>
            <a:r>
              <a:rPr lang="en-US" sz="1600" dirty="0"/>
              <a:t>Speed is tuned by FDSOI back-gate biasing</a:t>
            </a:r>
          </a:p>
          <a:p>
            <a:pPr lvl="1">
              <a:spcBef>
                <a:spcPts val="600"/>
              </a:spcBef>
            </a:pPr>
            <a:r>
              <a:rPr lang="en-US" sz="1400" dirty="0"/>
              <a:t>Low complexity</a:t>
            </a:r>
          </a:p>
          <a:p>
            <a:pPr lvl="1">
              <a:spcBef>
                <a:spcPts val="600"/>
              </a:spcBef>
            </a:pPr>
            <a:r>
              <a:rPr lang="en-US" sz="1400" dirty="0"/>
              <a:t>Small footprint</a:t>
            </a:r>
          </a:p>
          <a:p>
            <a:pPr lvl="1">
              <a:spcBef>
                <a:spcPts val="600"/>
              </a:spcBef>
            </a:pPr>
            <a:r>
              <a:rPr lang="en-US" sz="1400" dirty="0"/>
              <a:t>No noise contribution from bias circuits</a:t>
            </a:r>
          </a:p>
          <a:p>
            <a:pPr>
              <a:spcBef>
                <a:spcPts val="600"/>
              </a:spcBef>
            </a:pPr>
            <a:r>
              <a:rPr lang="en-US" sz="1600" dirty="0"/>
              <a:t>6 separate tuning voltages (all 0~2V </a:t>
            </a:r>
            <a:r>
              <a:rPr lang="en-US" sz="1600" dirty="0" err="1"/>
              <a:t>w.r.t.</a:t>
            </a:r>
            <a:r>
              <a:rPr lang="en-US" sz="1600" dirty="0"/>
              <a:t> VSS)</a:t>
            </a:r>
          </a:p>
          <a:p>
            <a:pPr lvl="1">
              <a:spcBef>
                <a:spcPts val="600"/>
              </a:spcBef>
            </a:pPr>
            <a:r>
              <a:rPr lang="en-US" sz="1400" dirty="0"/>
              <a:t>Fine TDC fast chain, slow chain, and coarse TDC ring oscillator (NMOS and PMOS separately).</a:t>
            </a:r>
          </a:p>
        </p:txBody>
      </p:sp>
      <p:sp>
        <p:nvSpPr>
          <p:cNvPr id="4" name="Date Placeholder 3">
            <a:extLst>
              <a:ext uri="{FF2B5EF4-FFF2-40B4-BE49-F238E27FC236}">
                <a16:creationId xmlns:a16="http://schemas.microsoft.com/office/drawing/2014/main" id="{5AE6D111-FF25-404A-8016-533563E0857B}"/>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38086FB6-2F99-4AC2-B599-28CFF8006246}"/>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A560A6E7-FF98-4266-8335-FAC826178702}"/>
              </a:ext>
            </a:extLst>
          </p:cNvPr>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le 6">
            <a:extLst>
              <a:ext uri="{FF2B5EF4-FFF2-40B4-BE49-F238E27FC236}">
                <a16:creationId xmlns:a16="http://schemas.microsoft.com/office/drawing/2014/main" id="{00AC23F0-E77F-4E9A-9A2E-B44E09B9F62C}"/>
              </a:ext>
            </a:extLst>
          </p:cNvPr>
          <p:cNvSpPr>
            <a:spLocks noGrp="1"/>
          </p:cNvSpPr>
          <p:nvPr>
            <p:ph type="title"/>
          </p:nvPr>
        </p:nvSpPr>
        <p:spPr/>
        <p:txBody>
          <a:bodyPr/>
          <a:lstStyle/>
          <a:p>
            <a:r>
              <a:rPr lang="en-US" dirty="0"/>
              <a:t>Delay Tuning with Back-Gate Bias</a:t>
            </a:r>
          </a:p>
        </p:txBody>
      </p:sp>
      <p:sp>
        <p:nvSpPr>
          <p:cNvPr id="10" name="TextBox 9">
            <a:extLst>
              <a:ext uri="{FF2B5EF4-FFF2-40B4-BE49-F238E27FC236}">
                <a16:creationId xmlns:a16="http://schemas.microsoft.com/office/drawing/2014/main" id="{60D83580-E669-4370-A021-71E8202C0D49}"/>
              </a:ext>
            </a:extLst>
          </p:cNvPr>
          <p:cNvSpPr txBox="1"/>
          <p:nvPr/>
        </p:nvSpPr>
        <p:spPr>
          <a:xfrm>
            <a:off x="140138" y="3389332"/>
            <a:ext cx="3300133" cy="276999"/>
          </a:xfrm>
          <a:prstGeom prst="rect">
            <a:avLst/>
          </a:prstGeom>
          <a:noFill/>
        </p:spPr>
        <p:txBody>
          <a:bodyPr wrap="square" rtlCol="0">
            <a:spAutoFit/>
          </a:bodyPr>
          <a:lstStyle/>
          <a:p>
            <a:pPr algn="ctr"/>
            <a:r>
              <a:rPr lang="en-US" sz="1200" dirty="0">
                <a:solidFill>
                  <a:srgbClr val="404040"/>
                </a:solidFill>
              </a:rPr>
              <a:t>Fine TDC Delay Stage</a:t>
            </a:r>
            <a:endParaRPr lang="en-US" sz="1200" i="1" dirty="0">
              <a:solidFill>
                <a:srgbClr val="404040"/>
              </a:solidFill>
            </a:endParaRPr>
          </a:p>
        </p:txBody>
      </p:sp>
      <p:pic>
        <p:nvPicPr>
          <p:cNvPr id="8" name="Picture 7">
            <a:extLst>
              <a:ext uri="{FF2B5EF4-FFF2-40B4-BE49-F238E27FC236}">
                <a16:creationId xmlns:a16="http://schemas.microsoft.com/office/drawing/2014/main" id="{78DD74E8-B671-4837-A2AD-E6368D3CC9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40138" y="719139"/>
            <a:ext cx="3474882" cy="2647148"/>
          </a:xfrm>
          <a:prstGeom prst="rect">
            <a:avLst/>
          </a:prstGeom>
        </p:spPr>
      </p:pic>
      <p:pic>
        <p:nvPicPr>
          <p:cNvPr id="1026" name="Picture 2">
            <a:extLst>
              <a:ext uri="{FF2B5EF4-FFF2-40B4-BE49-F238E27FC236}">
                <a16:creationId xmlns:a16="http://schemas.microsoft.com/office/drawing/2014/main" id="{F2FC1E0B-67F4-3682-413D-FF9A85994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011" y="528260"/>
            <a:ext cx="4054651" cy="118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9DCBDF-77A9-927C-A7C3-A7299B055049}"/>
              </a:ext>
            </a:extLst>
          </p:cNvPr>
          <p:cNvSpPr txBox="1"/>
          <p:nvPr/>
        </p:nvSpPr>
        <p:spPr>
          <a:xfrm>
            <a:off x="3803789" y="1691145"/>
            <a:ext cx="5340211" cy="276999"/>
          </a:xfrm>
          <a:prstGeom prst="rect">
            <a:avLst/>
          </a:prstGeom>
          <a:noFill/>
        </p:spPr>
        <p:txBody>
          <a:bodyPr wrap="square" rtlCol="0">
            <a:spAutoFit/>
          </a:bodyPr>
          <a:lstStyle/>
          <a:p>
            <a:pPr algn="ctr"/>
            <a:r>
              <a:rPr lang="en-US" sz="1200" dirty="0">
                <a:solidFill>
                  <a:srgbClr val="404040"/>
                </a:solidFill>
              </a:rPr>
              <a:t>Comparison between back-gate tuning and conventional approaches.</a:t>
            </a:r>
            <a:endParaRPr lang="en-US" sz="1200" i="1" dirty="0">
              <a:solidFill>
                <a:srgbClr val="404040"/>
              </a:solidFill>
            </a:endParaRPr>
          </a:p>
        </p:txBody>
      </p:sp>
    </p:spTree>
    <p:extLst>
      <p:ext uri="{BB962C8B-B14F-4D97-AF65-F5344CB8AC3E}">
        <p14:creationId xmlns:p14="http://schemas.microsoft.com/office/powerpoint/2010/main" val="202589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29D88FE-3EB7-4E00-AC2D-632DA803129C}"/>
              </a:ext>
            </a:extLst>
          </p:cNvPr>
          <p:cNvPicPr>
            <a:picLocks noChangeAspect="1"/>
          </p:cNvPicPr>
          <p:nvPr/>
        </p:nvPicPr>
        <p:blipFill>
          <a:blip r:embed="rId3"/>
          <a:stretch>
            <a:fillRect/>
          </a:stretch>
        </p:blipFill>
        <p:spPr>
          <a:xfrm>
            <a:off x="117766" y="-3998"/>
            <a:ext cx="4534712" cy="2987194"/>
          </a:xfrm>
          <a:prstGeom prst="rect">
            <a:avLst/>
          </a:prstGeom>
        </p:spPr>
      </p:pic>
      <p:sp>
        <p:nvSpPr>
          <p:cNvPr id="4" name="Date Placeholder 3">
            <a:extLst>
              <a:ext uri="{FF2B5EF4-FFF2-40B4-BE49-F238E27FC236}">
                <a16:creationId xmlns:a16="http://schemas.microsoft.com/office/drawing/2014/main" id="{68DAB0FB-A028-4ABD-B483-89479B4BDFDE}"/>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FFA1FFE7-B9F9-4BF9-BE0C-FEF115F98C31}"/>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4566CB2A-3089-422B-93CE-3E9FBAC411D6}"/>
              </a:ext>
            </a:extLst>
          </p:cNvPr>
          <p:cNvSpPr>
            <a:spLocks noGrp="1"/>
          </p:cNvSpPr>
          <p:nvPr>
            <p:ph type="sldNum" sz="quarter" idx="18"/>
          </p:nvPr>
        </p:nvSpPr>
        <p:spPr/>
        <p:txBody>
          <a:bodyPr/>
          <a:lstStyle/>
          <a:p>
            <a:pPr>
              <a:defRPr/>
            </a:pPr>
            <a:fld id="{979A04A2-726F-2143-A443-7788AF27176E}" type="slidenum">
              <a:rPr lang="en-US" smtClean="0"/>
              <a:pPr>
                <a:defRPr/>
              </a:pPr>
              <a:t>16</a:t>
            </a:fld>
            <a:endParaRPr lang="en-US" dirty="0"/>
          </a:p>
        </p:txBody>
      </p:sp>
      <p:sp>
        <p:nvSpPr>
          <p:cNvPr id="7" name="Title 6">
            <a:extLst>
              <a:ext uri="{FF2B5EF4-FFF2-40B4-BE49-F238E27FC236}">
                <a16:creationId xmlns:a16="http://schemas.microsoft.com/office/drawing/2014/main" id="{1BD8618F-E3E8-42A4-A687-38231B078CD6}"/>
              </a:ext>
            </a:extLst>
          </p:cNvPr>
          <p:cNvSpPr>
            <a:spLocks noGrp="1"/>
          </p:cNvSpPr>
          <p:nvPr>
            <p:ph type="title"/>
          </p:nvPr>
        </p:nvSpPr>
        <p:spPr/>
        <p:txBody>
          <a:bodyPr/>
          <a:lstStyle/>
          <a:p>
            <a:r>
              <a:rPr lang="en-US" dirty="0"/>
              <a:t>Coarse TDC</a:t>
            </a:r>
          </a:p>
        </p:txBody>
      </p:sp>
      <p:pic>
        <p:nvPicPr>
          <p:cNvPr id="9" name="Picture 8">
            <a:extLst>
              <a:ext uri="{FF2B5EF4-FFF2-40B4-BE49-F238E27FC236}">
                <a16:creationId xmlns:a16="http://schemas.microsoft.com/office/drawing/2014/main" id="{AAC89994-84E5-4D30-9DF2-8FFE3B898004}"/>
              </a:ext>
            </a:extLst>
          </p:cNvPr>
          <p:cNvPicPr>
            <a:picLocks noChangeAspect="1"/>
          </p:cNvPicPr>
          <p:nvPr/>
        </p:nvPicPr>
        <p:blipFill>
          <a:blip r:embed="rId4"/>
          <a:stretch>
            <a:fillRect/>
          </a:stretch>
        </p:blipFill>
        <p:spPr>
          <a:xfrm>
            <a:off x="4572000" y="374555"/>
            <a:ext cx="4069024" cy="2211614"/>
          </a:xfrm>
          <a:prstGeom prst="rect">
            <a:avLst/>
          </a:prstGeom>
        </p:spPr>
      </p:pic>
      <p:sp>
        <p:nvSpPr>
          <p:cNvPr id="13" name="TextBox 12">
            <a:extLst>
              <a:ext uri="{FF2B5EF4-FFF2-40B4-BE49-F238E27FC236}">
                <a16:creationId xmlns:a16="http://schemas.microsoft.com/office/drawing/2014/main" id="{E010230B-BE01-41C1-861C-E8C2F9ED9A8E}"/>
              </a:ext>
            </a:extLst>
          </p:cNvPr>
          <p:cNvSpPr txBox="1"/>
          <p:nvPr/>
        </p:nvSpPr>
        <p:spPr>
          <a:xfrm>
            <a:off x="5058374" y="974212"/>
            <a:ext cx="501423" cy="253916"/>
          </a:xfrm>
          <a:prstGeom prst="rect">
            <a:avLst/>
          </a:prstGeom>
          <a:solidFill>
            <a:schemeClr val="bg1"/>
          </a:solidFill>
        </p:spPr>
        <p:txBody>
          <a:bodyPr wrap="square" rtlCol="0">
            <a:spAutoFit/>
          </a:bodyPr>
          <a:lstStyle/>
          <a:p>
            <a:pPr algn="r"/>
            <a:r>
              <a:rPr lang="en-US" sz="1050" b="1" dirty="0">
                <a:solidFill>
                  <a:schemeClr val="accent6"/>
                </a:solidFill>
              </a:rPr>
              <a:t>INCR</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D0640E-5FDD-4F15-8AA1-5498C1EB2B6D}"/>
                  </a:ext>
                </a:extLst>
              </p:cNvPr>
              <p:cNvSpPr txBox="1"/>
              <p:nvPr/>
            </p:nvSpPr>
            <p:spPr>
              <a:xfrm>
                <a:off x="1755221" y="3738031"/>
                <a:ext cx="6262119" cy="711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𝑖𝑛</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𝑂𝑆</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𝑐𝑜𝑎𝑟𝑠𝑒</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𝑔𝑑</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𝑟𝑒𝑠𝑖𝑑𝑢𝑒</m:t>
                          </m:r>
                        </m:sub>
                      </m:sSub>
                    </m:oMath>
                  </m:oMathPara>
                </a14:m>
                <a:endParaRPr lang="en-US" sz="1800" b="0" dirty="0"/>
              </a:p>
              <a:p>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𝑂𝑆</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𝑔𝑑</m:t>
                              </m:r>
                            </m:sub>
                          </m:sSub>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𝑐𝑜𝑎𝑟𝑠𝑒</m:t>
                          </m:r>
                        </m:sub>
                      </m:sSub>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𝑅</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𝑐𝑜𝑎𝑟𝑠𝑒</m:t>
                                  </m:r>
                                </m:e>
                              </m:d>
                            </m:sub>
                          </m:sSub>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𝑓𝑖𝑛𝑒</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𝑅</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𝑓𝑖𝑛𝑒</m:t>
                              </m:r>
                            </m:e>
                          </m:d>
                        </m:sub>
                      </m:sSub>
                      <m:r>
                        <a:rPr lang="en-US" sz="1800" b="0" i="1" smtClean="0">
                          <a:latin typeface="Cambria Math" panose="02040503050406030204" pitchFamily="18" charset="0"/>
                        </a:rPr>
                        <m:t>)</m:t>
                      </m:r>
                    </m:oMath>
                  </m:oMathPara>
                </a14:m>
                <a:endParaRPr lang="en-US" sz="1800" dirty="0"/>
              </a:p>
            </p:txBody>
          </p:sp>
        </mc:Choice>
        <mc:Fallback xmlns="">
          <p:sp>
            <p:nvSpPr>
              <p:cNvPr id="24" name="TextBox 23">
                <a:extLst>
                  <a:ext uri="{FF2B5EF4-FFF2-40B4-BE49-F238E27FC236}">
                    <a16:creationId xmlns:a16="http://schemas.microsoft.com/office/drawing/2014/main" id="{62D0640E-5FDD-4F15-8AA1-5498C1EB2B6D}"/>
                  </a:ext>
                </a:extLst>
              </p:cNvPr>
              <p:cNvSpPr txBox="1">
                <a:spLocks noRot="1" noChangeAspect="1" noMove="1" noResize="1" noEditPoints="1" noAdjustHandles="1" noChangeArrowheads="1" noChangeShapeType="1" noTextEdit="1"/>
              </p:cNvSpPr>
              <p:nvPr/>
            </p:nvSpPr>
            <p:spPr>
              <a:xfrm>
                <a:off x="1755221" y="3738031"/>
                <a:ext cx="6262119" cy="711220"/>
              </a:xfrm>
              <a:prstGeom prst="rect">
                <a:avLst/>
              </a:prstGeom>
              <a:blipFill>
                <a:blip r:embed="rId5"/>
                <a:stretch>
                  <a:fillRect b="-512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552D4886-AB49-4915-B35D-73B918B0579F}"/>
              </a:ext>
            </a:extLst>
          </p:cNvPr>
          <p:cNvSpPr txBox="1"/>
          <p:nvPr/>
        </p:nvSpPr>
        <p:spPr>
          <a:xfrm>
            <a:off x="6443602" y="2494649"/>
            <a:ext cx="1382220" cy="276999"/>
          </a:xfrm>
          <a:prstGeom prst="rect">
            <a:avLst/>
          </a:prstGeom>
          <a:noFill/>
        </p:spPr>
        <p:txBody>
          <a:bodyPr wrap="square" rtlCol="0">
            <a:spAutoFit/>
          </a:bodyPr>
          <a:lstStyle/>
          <a:p>
            <a:r>
              <a:rPr lang="en-US" sz="1200" dirty="0" err="1"/>
              <a:t>Enomoto</a:t>
            </a:r>
            <a:r>
              <a:rPr lang="en-US" sz="1200" dirty="0"/>
              <a:t> et al. [2]</a:t>
            </a:r>
            <a:endParaRPr lang="en-US" sz="1200" i="1" dirty="0"/>
          </a:p>
        </p:txBody>
      </p:sp>
      <p:sp>
        <p:nvSpPr>
          <p:cNvPr id="2" name="TextBox 1">
            <a:extLst>
              <a:ext uri="{FF2B5EF4-FFF2-40B4-BE49-F238E27FC236}">
                <a16:creationId xmlns:a16="http://schemas.microsoft.com/office/drawing/2014/main" id="{7FD4906E-D210-46EF-82A5-1A382D764FC0}"/>
              </a:ext>
            </a:extLst>
          </p:cNvPr>
          <p:cNvSpPr txBox="1"/>
          <p:nvPr/>
        </p:nvSpPr>
        <p:spPr>
          <a:xfrm>
            <a:off x="228600" y="2905353"/>
            <a:ext cx="8523514" cy="707886"/>
          </a:xfrm>
          <a:prstGeom prst="rect">
            <a:avLst/>
          </a:prstGeom>
          <a:noFill/>
        </p:spPr>
        <p:txBody>
          <a:bodyPr wrap="square" rtlCol="0">
            <a:spAutoFit/>
          </a:bodyPr>
          <a:lstStyle/>
          <a:p>
            <a:r>
              <a:rPr lang="en-US" sz="2000" dirty="0">
                <a:solidFill>
                  <a:srgbClr val="404040"/>
                </a:solidFill>
              </a:rPr>
              <a:t>START starts the ring oscillator. The counter counts up until STOP, and the residue is encoded by the fine TDC:</a:t>
            </a:r>
          </a:p>
        </p:txBody>
      </p:sp>
    </p:spTree>
    <p:extLst>
      <p:ext uri="{BB962C8B-B14F-4D97-AF65-F5344CB8AC3E}">
        <p14:creationId xmlns:p14="http://schemas.microsoft.com/office/powerpoint/2010/main" val="92541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A63217-6361-40D8-A403-A87640AE9B33}"/>
                  </a:ext>
                </a:extLst>
              </p:cNvPr>
              <p:cNvSpPr>
                <a:spLocks noGrp="1"/>
              </p:cNvSpPr>
              <p:nvPr>
                <p:ph sz="half" idx="15"/>
              </p:nvPr>
            </p:nvSpPr>
            <p:spPr>
              <a:xfrm>
                <a:off x="4971570" y="369922"/>
                <a:ext cx="4172430" cy="3767006"/>
              </a:xfrm>
            </p:spPr>
            <p:txBody>
              <a:bodyPr/>
              <a:lstStyle/>
              <a:p>
                <a:r>
                  <a:rPr lang="en-US" sz="1600" dirty="0"/>
                  <a:t>Traditional TDCs couple with a multiplexer </a:t>
                </a:r>
                <a:r>
                  <a:rPr lang="en-US" sz="1600" dirty="0">
                    <a:sym typeface="Wingdings" panose="05000000000000000000" pitchFamily="2" charset="2"/>
                  </a:rPr>
                  <a:t> unwanted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𝑇</m:t>
                        </m:r>
                      </m:e>
                      <m:sub>
                        <m:r>
                          <a:rPr lang="en-US" sz="1600" b="0" i="1" smtClean="0">
                            <a:latin typeface="Cambria Math" panose="02040503050406030204" pitchFamily="18" charset="0"/>
                            <a:sym typeface="Wingdings" panose="05000000000000000000" pitchFamily="2" charset="2"/>
                          </a:rPr>
                          <m:t>𝐷</m:t>
                        </m:r>
                        <m:r>
                          <a:rPr lang="en-US" sz="1600" b="0" i="1" smtClean="0">
                            <a:latin typeface="Cambria Math" panose="02040503050406030204" pitchFamily="18" charset="0"/>
                            <a:sym typeface="Wingdings" panose="05000000000000000000" pitchFamily="2" charset="2"/>
                          </a:rPr>
                          <m:t>→</m:t>
                        </m:r>
                        <m:r>
                          <a:rPr lang="en-US" sz="1600" b="0" i="1" smtClean="0">
                            <a:latin typeface="Cambria Math" panose="02040503050406030204" pitchFamily="18" charset="0"/>
                            <a:sym typeface="Wingdings" panose="05000000000000000000" pitchFamily="2" charset="2"/>
                          </a:rPr>
                          <m:t>𝑄</m:t>
                        </m:r>
                      </m:sub>
                    </m:sSub>
                  </m:oMath>
                </a14:m>
                <a:r>
                  <a:rPr lang="en-US" sz="1600" dirty="0"/>
                  <a:t> , possibly different for different inputs. </a:t>
                </a:r>
                <a:r>
                  <a:rPr lang="en-US" sz="1600" dirty="0">
                    <a:sym typeface="Wingdings" panose="05000000000000000000" pitchFamily="2" charset="2"/>
                  </a:rPr>
                  <a:t> </a:t>
                </a:r>
              </a:p>
              <a:p>
                <a:r>
                  <a:rPr lang="en-US" sz="1600" dirty="0">
                    <a:sym typeface="Wingdings" panose="05000000000000000000" pitchFamily="2" charset="2"/>
                  </a:rPr>
                  <a:t>In our design, DFF1 is triggered on the </a:t>
                </a:r>
                <a:r>
                  <a:rPr lang="en-US" sz="1600" i="1" dirty="0">
                    <a:sym typeface="Wingdings" panose="05000000000000000000" pitchFamily="2" charset="2"/>
                  </a:rPr>
                  <a:t>first coarse TDC increment after STOP arrives. </a:t>
                </a:r>
                <a:r>
                  <a:rPr lang="en-US" sz="1600" dirty="0">
                    <a:sym typeface="Wingdings" panose="05000000000000000000" pitchFamily="2" charset="2"/>
                  </a:rPr>
                  <a:t>(With constant offset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𝑇</m:t>
                        </m:r>
                      </m:e>
                      <m:sub>
                        <m:r>
                          <a:rPr lang="en-US" sz="1600" b="0" i="1" smtClean="0">
                            <a:latin typeface="Cambria Math" panose="02040503050406030204" pitchFamily="18" charset="0"/>
                            <a:sym typeface="Wingdings" panose="05000000000000000000" pitchFamily="2" charset="2"/>
                          </a:rPr>
                          <m:t>𝑐𝑙𝑘</m:t>
                        </m:r>
                        <m:r>
                          <a:rPr lang="en-US" sz="1600" b="0" i="1" smtClean="0">
                            <a:latin typeface="Cambria Math" panose="02040503050406030204" pitchFamily="18" charset="0"/>
                            <a:sym typeface="Wingdings" panose="05000000000000000000" pitchFamily="2" charset="2"/>
                          </a:rPr>
                          <m:t>→</m:t>
                        </m:r>
                        <m:r>
                          <a:rPr lang="en-US" sz="1600" b="0" i="1" smtClean="0">
                            <a:latin typeface="Cambria Math" panose="02040503050406030204" pitchFamily="18" charset="0"/>
                            <a:sym typeface="Wingdings" panose="05000000000000000000" pitchFamily="2" charset="2"/>
                          </a:rPr>
                          <m:t>𝑄</m:t>
                        </m:r>
                      </m:sub>
                    </m:sSub>
                  </m:oMath>
                </a14:m>
                <a:r>
                  <a:rPr lang="en-US" sz="1600" dirty="0">
                    <a:sym typeface="Wingdings" panose="05000000000000000000" pitchFamily="2" charset="2"/>
                  </a:rPr>
                  <a:t>)</a:t>
                </a:r>
              </a:p>
              <a:p>
                <a:r>
                  <a:rPr lang="en-US" sz="1600" dirty="0">
                    <a:sym typeface="Wingdings" panose="05000000000000000000" pitchFamily="2" charset="2"/>
                  </a:rPr>
                  <a:t>The remainder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𝑡</m:t>
                        </m:r>
                      </m:e>
                      <m:sub>
                        <m:r>
                          <a:rPr lang="en-US" sz="1600" b="0" i="1" smtClean="0">
                            <a:latin typeface="Cambria Math" panose="02040503050406030204" pitchFamily="18" charset="0"/>
                            <a:sym typeface="Wingdings" panose="05000000000000000000" pitchFamily="2" charset="2"/>
                          </a:rPr>
                          <m:t>𝑖𝑛𝑐𝑟</m:t>
                        </m:r>
                      </m:sub>
                    </m:sSub>
                    <m:r>
                      <a:rPr lang="en-US" sz="1600" b="0" i="1" smtClean="0">
                        <a:latin typeface="Cambria Math" panose="02040503050406030204" pitchFamily="18" charset="0"/>
                        <a:sym typeface="Wingdings" panose="05000000000000000000" pitchFamily="2" charset="2"/>
                      </a:rPr>
                      <m:t>−</m:t>
                    </m:r>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𝑡</m:t>
                        </m:r>
                      </m:e>
                      <m:sub>
                        <m:r>
                          <a:rPr lang="en-US" sz="1600" b="0" i="1" smtClean="0">
                            <a:latin typeface="Cambria Math" panose="02040503050406030204" pitchFamily="18" charset="0"/>
                            <a:sym typeface="Wingdings" panose="05000000000000000000" pitchFamily="2" charset="2"/>
                          </a:rPr>
                          <m:t>𝑆𝑇𝑂𝑃</m:t>
                        </m:r>
                      </m:sub>
                    </m:sSub>
                  </m:oMath>
                </a14:m>
                <a:r>
                  <a:rPr lang="en-US" sz="1600" dirty="0">
                    <a:sym typeface="Wingdings" panose="05000000000000000000" pitchFamily="2" charset="2"/>
                  </a:rPr>
                  <a:t>) is digitized by the fine TDC.</a:t>
                </a:r>
              </a:p>
              <a:p>
                <a:r>
                  <a:rPr lang="en-US" sz="1600" dirty="0">
                    <a:sym typeface="Wingdings" panose="05000000000000000000" pitchFamily="2" charset="2"/>
                  </a:rPr>
                  <a:t>Why have DFF2? STOP and RO&lt;0&gt; are asynchronous, so we need to suppress any metastability in DFF1’s output before the fine TDC.</a:t>
                </a:r>
              </a:p>
              <a:p>
                <a:r>
                  <a:rPr lang="en-US" sz="1600" dirty="0">
                    <a:sym typeface="Wingdings" panose="05000000000000000000" pitchFamily="2" charset="2"/>
                  </a:rPr>
                  <a:t>DFF2 is triggered slightly after DFF1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𝑇</m:t>
                        </m:r>
                      </m:e>
                      <m:sub>
                        <m:r>
                          <a:rPr lang="en-US" sz="1600" b="0" i="1" smtClean="0">
                            <a:latin typeface="Cambria Math" panose="02040503050406030204" pitchFamily="18" charset="0"/>
                            <a:sym typeface="Wingdings" panose="05000000000000000000" pitchFamily="2" charset="2"/>
                          </a:rPr>
                          <m:t>𝑖𝑛𝑐𝑟</m:t>
                        </m:r>
                      </m:sub>
                    </m:sSub>
                    <m:r>
                      <a:rPr lang="en-US" sz="1600" b="0" i="1" smtClean="0">
                        <a:latin typeface="Cambria Math" panose="02040503050406030204" pitchFamily="18" charset="0"/>
                        <a:sym typeface="Wingdings" panose="05000000000000000000" pitchFamily="2" charset="2"/>
                      </a:rPr>
                      <m:t>+</m:t>
                    </m:r>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𝑇</m:t>
                        </m:r>
                      </m:e>
                      <m:sub>
                        <m:r>
                          <a:rPr lang="en-US" sz="1600" b="0" i="1" smtClean="0">
                            <a:latin typeface="Cambria Math" panose="02040503050406030204" pitchFamily="18" charset="0"/>
                            <a:sym typeface="Wingdings" panose="05000000000000000000" pitchFamily="2" charset="2"/>
                          </a:rPr>
                          <m:t>𝑔𝑑</m:t>
                        </m:r>
                      </m:sub>
                    </m:sSub>
                  </m:oMath>
                </a14:m>
                <a:r>
                  <a:rPr lang="en-US" sz="1600" dirty="0">
                    <a:sym typeface="Wingdings" panose="05000000000000000000" pitchFamily="2" charset="2"/>
                  </a:rPr>
                  <a:t>). We assume DFF1’s output has settled within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𝑇</m:t>
                        </m:r>
                      </m:e>
                      <m:sub>
                        <m:r>
                          <a:rPr lang="en-US" sz="1600" b="0" i="1" smtClean="0">
                            <a:latin typeface="Cambria Math" panose="02040503050406030204" pitchFamily="18" charset="0"/>
                            <a:sym typeface="Wingdings" panose="05000000000000000000" pitchFamily="2" charset="2"/>
                          </a:rPr>
                          <m:t>𝑔𝑑</m:t>
                        </m:r>
                      </m:sub>
                    </m:sSub>
                  </m:oMath>
                </a14:m>
                <a:r>
                  <a:rPr lang="en-US" sz="1600" dirty="0">
                    <a:sym typeface="Wingdings" panose="05000000000000000000" pitchFamily="2" charset="2"/>
                  </a:rPr>
                  <a:t>.</a:t>
                </a:r>
              </a:p>
              <a:p>
                <a:endParaRPr lang="en-US" sz="1600" dirty="0"/>
              </a:p>
            </p:txBody>
          </p:sp>
        </mc:Choice>
        <mc:Fallback xmlns="">
          <p:sp>
            <p:nvSpPr>
              <p:cNvPr id="3" name="Content Placeholder 2">
                <a:extLst>
                  <a:ext uri="{FF2B5EF4-FFF2-40B4-BE49-F238E27FC236}">
                    <a16:creationId xmlns:a16="http://schemas.microsoft.com/office/drawing/2014/main" id="{6BA63217-6361-40D8-A403-A87640AE9B33}"/>
                  </a:ext>
                </a:extLst>
              </p:cNvPr>
              <p:cNvSpPr>
                <a:spLocks noGrp="1" noRot="1" noChangeAspect="1" noMove="1" noResize="1" noEditPoints="1" noAdjustHandles="1" noChangeArrowheads="1" noChangeShapeType="1" noTextEdit="1"/>
              </p:cNvSpPr>
              <p:nvPr>
                <p:ph sz="half" idx="15"/>
              </p:nvPr>
            </p:nvSpPr>
            <p:spPr>
              <a:xfrm>
                <a:off x="4971570" y="369922"/>
                <a:ext cx="4172430" cy="3767006"/>
              </a:xfrm>
              <a:blipFill>
                <a:blip r:embed="rId2"/>
                <a:stretch>
                  <a:fillRect l="-2778" t="-1780" r="-3655" b="-1521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83681F-428C-4BB1-8994-311519AAEA9C}"/>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B45894A6-C391-4BD3-B74D-3C00C165B447}"/>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D1835ACF-F05E-4426-90F1-2E7C17A85314}"/>
              </a:ext>
            </a:extLst>
          </p:cNvPr>
          <p:cNvSpPr>
            <a:spLocks noGrp="1"/>
          </p:cNvSpPr>
          <p:nvPr>
            <p:ph type="sldNum" sz="quarter" idx="18"/>
          </p:nvPr>
        </p:nvSpPr>
        <p:spPr/>
        <p:txBody>
          <a:bodyPr/>
          <a:lstStyle/>
          <a:p>
            <a:pPr>
              <a:defRPr/>
            </a:pPr>
            <a:fld id="{979A04A2-726F-2143-A443-7788AF27176E}" type="slidenum">
              <a:rPr lang="en-US" smtClean="0"/>
              <a:pPr>
                <a:defRPr/>
              </a:pPr>
              <a:t>17</a:t>
            </a:fld>
            <a:endParaRPr lang="en-US" dirty="0"/>
          </a:p>
        </p:txBody>
      </p:sp>
      <p:sp>
        <p:nvSpPr>
          <p:cNvPr id="7" name="Title 6">
            <a:extLst>
              <a:ext uri="{FF2B5EF4-FFF2-40B4-BE49-F238E27FC236}">
                <a16:creationId xmlns:a16="http://schemas.microsoft.com/office/drawing/2014/main" id="{BB72A48F-3217-4213-AD0C-08208CDDA1EC}"/>
              </a:ext>
            </a:extLst>
          </p:cNvPr>
          <p:cNvSpPr>
            <a:spLocks noGrp="1"/>
          </p:cNvSpPr>
          <p:nvPr>
            <p:ph type="title"/>
          </p:nvPr>
        </p:nvSpPr>
        <p:spPr/>
        <p:txBody>
          <a:bodyPr/>
          <a:lstStyle/>
          <a:p>
            <a:r>
              <a:rPr lang="en-US" dirty="0"/>
              <a:t>Coarse-to-Fine Coupling with DFFs</a:t>
            </a:r>
          </a:p>
        </p:txBody>
      </p:sp>
      <p:pic>
        <p:nvPicPr>
          <p:cNvPr id="9" name="Picture 8">
            <a:extLst>
              <a:ext uri="{FF2B5EF4-FFF2-40B4-BE49-F238E27FC236}">
                <a16:creationId xmlns:a16="http://schemas.microsoft.com/office/drawing/2014/main" id="{3D6E4ADE-ABB6-455B-BCD1-A13525ABD489}"/>
              </a:ext>
            </a:extLst>
          </p:cNvPr>
          <p:cNvPicPr>
            <a:picLocks noChangeAspect="1"/>
          </p:cNvPicPr>
          <p:nvPr/>
        </p:nvPicPr>
        <p:blipFill>
          <a:blip r:embed="rId3"/>
          <a:stretch>
            <a:fillRect/>
          </a:stretch>
        </p:blipFill>
        <p:spPr>
          <a:xfrm>
            <a:off x="-86204" y="1400187"/>
            <a:ext cx="5057775" cy="2200275"/>
          </a:xfrm>
          <a:prstGeom prst="rect">
            <a:avLst/>
          </a:prstGeom>
        </p:spPr>
      </p:pic>
      <p:sp>
        <p:nvSpPr>
          <p:cNvPr id="10" name="Rectangle 9">
            <a:extLst>
              <a:ext uri="{FF2B5EF4-FFF2-40B4-BE49-F238E27FC236}">
                <a16:creationId xmlns:a16="http://schemas.microsoft.com/office/drawing/2014/main" id="{3F6722A2-4387-4E21-841B-12B497513A90}"/>
              </a:ext>
            </a:extLst>
          </p:cNvPr>
          <p:cNvSpPr/>
          <p:nvPr/>
        </p:nvSpPr>
        <p:spPr>
          <a:xfrm>
            <a:off x="2236054" y="1721224"/>
            <a:ext cx="1513754" cy="850526"/>
          </a:xfrm>
          <a:prstGeom prst="rect">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F146B7-B525-486D-8D3D-DF5FDEF6339B}"/>
              </a:ext>
            </a:extLst>
          </p:cNvPr>
          <p:cNvSpPr txBox="1"/>
          <p:nvPr/>
        </p:nvSpPr>
        <p:spPr>
          <a:xfrm>
            <a:off x="1321654" y="3577861"/>
            <a:ext cx="2850777" cy="369332"/>
          </a:xfrm>
          <a:prstGeom prst="rect">
            <a:avLst/>
          </a:prstGeom>
          <a:noFill/>
        </p:spPr>
        <p:txBody>
          <a:bodyPr wrap="square" rtlCol="0">
            <a:spAutoFit/>
          </a:bodyPr>
          <a:lstStyle/>
          <a:p>
            <a:pPr algn="ctr"/>
            <a:r>
              <a:rPr lang="en-US" sz="1800" dirty="0" err="1"/>
              <a:t>Enomoto</a:t>
            </a:r>
            <a:r>
              <a:rPr lang="en-US" sz="1800" dirty="0"/>
              <a:t>, et al. [2]</a:t>
            </a:r>
          </a:p>
        </p:txBody>
      </p:sp>
    </p:spTree>
    <p:extLst>
      <p:ext uri="{BB962C8B-B14F-4D97-AF65-F5344CB8AC3E}">
        <p14:creationId xmlns:p14="http://schemas.microsoft.com/office/powerpoint/2010/main" val="188475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E946EF9-82AD-4FD1-8E6D-14AA36D775A1}"/>
              </a:ext>
            </a:extLst>
          </p:cNvPr>
          <p:cNvPicPr>
            <a:picLocks noChangeAspect="1"/>
          </p:cNvPicPr>
          <p:nvPr/>
        </p:nvPicPr>
        <p:blipFill>
          <a:blip r:embed="rId2"/>
          <a:stretch>
            <a:fillRect/>
          </a:stretch>
        </p:blipFill>
        <p:spPr>
          <a:xfrm>
            <a:off x="140865" y="1000714"/>
            <a:ext cx="4366546" cy="2795177"/>
          </a:xfrm>
          <a:prstGeom prst="rect">
            <a:avLst/>
          </a:prstGeom>
        </p:spPr>
      </p:pic>
      <p:sp>
        <p:nvSpPr>
          <p:cNvPr id="4" name="Date Placeholder 3">
            <a:extLst>
              <a:ext uri="{FF2B5EF4-FFF2-40B4-BE49-F238E27FC236}">
                <a16:creationId xmlns:a16="http://schemas.microsoft.com/office/drawing/2014/main" id="{1D1BD320-1A4B-48B8-954E-360AE5337F92}"/>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81386C53-069F-4155-BC28-C00303BEE901}"/>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ACA55FBA-B681-4A62-BED8-D9075EBACEAF}"/>
              </a:ext>
            </a:extLst>
          </p:cNvPr>
          <p:cNvSpPr>
            <a:spLocks noGrp="1"/>
          </p:cNvSpPr>
          <p:nvPr>
            <p:ph type="sldNum" sz="quarter" idx="18"/>
          </p:nvPr>
        </p:nvSpPr>
        <p:spPr/>
        <p:txBody>
          <a:bodyPr/>
          <a:lstStyle/>
          <a:p>
            <a:pPr>
              <a:defRPr/>
            </a:pPr>
            <a:fld id="{979A04A2-726F-2143-A443-7788AF27176E}" type="slidenum">
              <a:rPr lang="en-US" smtClean="0"/>
              <a:pPr>
                <a:defRPr/>
              </a:pPr>
              <a:t>18</a:t>
            </a:fld>
            <a:endParaRPr lang="en-US" dirty="0"/>
          </a:p>
        </p:txBody>
      </p:sp>
      <p:sp>
        <p:nvSpPr>
          <p:cNvPr id="7" name="Title 6">
            <a:extLst>
              <a:ext uri="{FF2B5EF4-FFF2-40B4-BE49-F238E27FC236}">
                <a16:creationId xmlns:a16="http://schemas.microsoft.com/office/drawing/2014/main" id="{5C49592C-095B-48C1-9A5B-DEE3BE0E401C}"/>
              </a:ext>
            </a:extLst>
          </p:cNvPr>
          <p:cNvSpPr>
            <a:spLocks noGrp="1"/>
          </p:cNvSpPr>
          <p:nvPr>
            <p:ph type="title"/>
          </p:nvPr>
        </p:nvSpPr>
        <p:spPr/>
        <p:txBody>
          <a:bodyPr/>
          <a:lstStyle/>
          <a:p>
            <a:r>
              <a:rPr lang="en-US" dirty="0"/>
              <a:t>Simulation of an Example Measurement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5FE5F6-751F-4DC0-8A77-6932D85DCB98}"/>
                  </a:ext>
                </a:extLst>
              </p:cNvPr>
              <p:cNvSpPr txBox="1"/>
              <p:nvPr/>
            </p:nvSpPr>
            <p:spPr>
              <a:xfrm>
                <a:off x="1722437" y="1255144"/>
                <a:ext cx="60256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𝑇</m:t>
                          </m:r>
                        </m:e>
                        <m:sub>
                          <m:r>
                            <a:rPr lang="en-US" sz="1600" b="0" i="1" smtClean="0">
                              <a:solidFill>
                                <a:srgbClr val="FF0000"/>
                              </a:solidFill>
                              <a:latin typeface="Cambria Math" panose="02040503050406030204" pitchFamily="18" charset="0"/>
                            </a:rPr>
                            <m:t>𝑖𝑛</m:t>
                          </m:r>
                        </m:sub>
                      </m:sSub>
                    </m:oMath>
                  </m:oMathPara>
                </a14:m>
                <a:endParaRPr lang="en-US" sz="1600" dirty="0">
                  <a:solidFill>
                    <a:srgbClr val="FF0000"/>
                  </a:solidFill>
                </a:endParaRPr>
              </a:p>
            </p:txBody>
          </p:sp>
        </mc:Choice>
        <mc:Fallback xmlns="">
          <p:sp>
            <p:nvSpPr>
              <p:cNvPr id="9" name="TextBox 8">
                <a:extLst>
                  <a:ext uri="{FF2B5EF4-FFF2-40B4-BE49-F238E27FC236}">
                    <a16:creationId xmlns:a16="http://schemas.microsoft.com/office/drawing/2014/main" id="{9D5FE5F6-751F-4DC0-8A77-6932D85DCB98}"/>
                  </a:ext>
                </a:extLst>
              </p:cNvPr>
              <p:cNvSpPr txBox="1">
                <a:spLocks noRot="1" noChangeAspect="1" noMove="1" noResize="1" noEditPoints="1" noAdjustHandles="1" noChangeArrowheads="1" noChangeShapeType="1" noTextEdit="1"/>
              </p:cNvSpPr>
              <p:nvPr/>
            </p:nvSpPr>
            <p:spPr>
              <a:xfrm>
                <a:off x="1722437" y="1255144"/>
                <a:ext cx="602569" cy="338554"/>
              </a:xfrm>
              <a:prstGeom prst="rect">
                <a:avLst/>
              </a:prstGeom>
              <a:blipFill>
                <a:blip r:embed="rId3"/>
                <a:stretch>
                  <a:fillRect/>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EBBA30E-FFDD-470F-87A1-5CB282A84D61}"/>
              </a:ext>
            </a:extLst>
          </p:cNvPr>
          <p:cNvCxnSpPr>
            <a:cxnSpLocks/>
          </p:cNvCxnSpPr>
          <p:nvPr/>
        </p:nvCxnSpPr>
        <p:spPr>
          <a:xfrm>
            <a:off x="1497600" y="1583899"/>
            <a:ext cx="1214908" cy="0"/>
          </a:xfrm>
          <a:prstGeom prst="line">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2F07B038-F2A7-4155-B612-1D44A10430AE}"/>
              </a:ext>
            </a:extLst>
          </p:cNvPr>
          <p:cNvCxnSpPr>
            <a:cxnSpLocks/>
          </p:cNvCxnSpPr>
          <p:nvPr/>
        </p:nvCxnSpPr>
        <p:spPr>
          <a:xfrm>
            <a:off x="2804583" y="3327304"/>
            <a:ext cx="192087" cy="0"/>
          </a:xfrm>
          <a:prstGeom prst="line">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EE4013E-87CB-4E9D-9336-E0F124B9EA25}"/>
                  </a:ext>
                </a:extLst>
              </p:cNvPr>
              <p:cNvSpPr txBox="1"/>
              <p:nvPr/>
            </p:nvSpPr>
            <p:spPr>
              <a:xfrm>
                <a:off x="2775802" y="2932903"/>
                <a:ext cx="602569" cy="3585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𝑇</m:t>
                          </m:r>
                        </m:e>
                        <m:sub>
                          <m:r>
                            <a:rPr lang="en-US" sz="1600" b="0" i="1" smtClean="0">
                              <a:solidFill>
                                <a:srgbClr val="FF0000"/>
                              </a:solidFill>
                              <a:latin typeface="Cambria Math" panose="02040503050406030204" pitchFamily="18" charset="0"/>
                            </a:rPr>
                            <m:t>𝑔𝑑</m:t>
                          </m:r>
                        </m:sub>
                      </m:sSub>
                    </m:oMath>
                  </m:oMathPara>
                </a14:m>
                <a:endParaRPr lang="en-US" sz="1600" dirty="0">
                  <a:solidFill>
                    <a:srgbClr val="FF0000"/>
                  </a:solidFill>
                </a:endParaRPr>
              </a:p>
            </p:txBody>
          </p:sp>
        </mc:Choice>
        <mc:Fallback xmlns="">
          <p:sp>
            <p:nvSpPr>
              <p:cNvPr id="22" name="TextBox 21">
                <a:extLst>
                  <a:ext uri="{FF2B5EF4-FFF2-40B4-BE49-F238E27FC236}">
                    <a16:creationId xmlns:a16="http://schemas.microsoft.com/office/drawing/2014/main" id="{3EE4013E-87CB-4E9D-9336-E0F124B9EA25}"/>
                  </a:ext>
                </a:extLst>
              </p:cNvPr>
              <p:cNvSpPr txBox="1">
                <a:spLocks noRot="1" noChangeAspect="1" noMove="1" noResize="1" noEditPoints="1" noAdjustHandles="1" noChangeArrowheads="1" noChangeShapeType="1" noTextEdit="1"/>
              </p:cNvSpPr>
              <p:nvPr/>
            </p:nvSpPr>
            <p:spPr>
              <a:xfrm>
                <a:off x="2775802" y="2932903"/>
                <a:ext cx="602569" cy="358560"/>
              </a:xfrm>
              <a:prstGeom prst="rect">
                <a:avLst/>
              </a:prstGeom>
              <a:blipFill>
                <a:blip r:embed="rId4"/>
                <a:stretch>
                  <a:fillRect b="-678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E674028D-3D49-4CCA-AD55-036237CD66DF}"/>
              </a:ext>
            </a:extLst>
          </p:cNvPr>
          <p:cNvCxnSpPr>
            <a:cxnSpLocks/>
          </p:cNvCxnSpPr>
          <p:nvPr/>
        </p:nvCxnSpPr>
        <p:spPr>
          <a:xfrm>
            <a:off x="2688166" y="3412859"/>
            <a:ext cx="286809" cy="0"/>
          </a:xfrm>
          <a:prstGeom prst="line">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16B58660-993E-4178-BDEA-76394DEC3FD1}"/>
              </a:ext>
            </a:extLst>
          </p:cNvPr>
          <p:cNvCxnSpPr>
            <a:cxnSpLocks/>
          </p:cNvCxnSpPr>
          <p:nvPr/>
        </p:nvCxnSpPr>
        <p:spPr>
          <a:xfrm flipV="1">
            <a:off x="2688166" y="1698144"/>
            <a:ext cx="0" cy="1836112"/>
          </a:xfrm>
          <a:prstGeom prst="line">
            <a:avLst/>
          </a:prstGeom>
          <a:ln>
            <a:prstDash val="dash"/>
            <a:headEnd type="none" w="med" len="med"/>
            <a:tailEnd type="none" w="med" len="med"/>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269D262-9596-487C-825B-543DDB89E437}"/>
                  </a:ext>
                </a:extLst>
              </p:cNvPr>
              <p:cNvSpPr txBox="1"/>
              <p:nvPr/>
            </p:nvSpPr>
            <p:spPr>
              <a:xfrm>
                <a:off x="1866181" y="3185911"/>
                <a:ext cx="60256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𝑇</m:t>
                          </m:r>
                        </m:e>
                        <m:sub>
                          <m:r>
                            <a:rPr lang="en-US" sz="1600" b="0" i="1" smtClean="0">
                              <a:solidFill>
                                <a:srgbClr val="FF0000"/>
                              </a:solidFill>
                              <a:latin typeface="Cambria Math" panose="02040503050406030204" pitchFamily="18" charset="0"/>
                            </a:rPr>
                            <m:t>𝑟𝑒𝑠𝑖𝑑𝑢𝑒</m:t>
                          </m:r>
                        </m:sub>
                      </m:sSub>
                    </m:oMath>
                  </m:oMathPara>
                </a14:m>
                <a:endParaRPr lang="en-US" sz="1600" dirty="0">
                  <a:solidFill>
                    <a:srgbClr val="FF0000"/>
                  </a:solidFill>
                </a:endParaRPr>
              </a:p>
            </p:txBody>
          </p:sp>
        </mc:Choice>
        <mc:Fallback xmlns="">
          <p:sp>
            <p:nvSpPr>
              <p:cNvPr id="30" name="TextBox 29">
                <a:extLst>
                  <a:ext uri="{FF2B5EF4-FFF2-40B4-BE49-F238E27FC236}">
                    <a16:creationId xmlns:a16="http://schemas.microsoft.com/office/drawing/2014/main" id="{6269D262-9596-487C-825B-543DDB89E437}"/>
                  </a:ext>
                </a:extLst>
              </p:cNvPr>
              <p:cNvSpPr txBox="1">
                <a:spLocks noRot="1" noChangeAspect="1" noMove="1" noResize="1" noEditPoints="1" noAdjustHandles="1" noChangeArrowheads="1" noChangeShapeType="1" noTextEdit="1"/>
              </p:cNvSpPr>
              <p:nvPr/>
            </p:nvSpPr>
            <p:spPr>
              <a:xfrm>
                <a:off x="1866181" y="3185911"/>
                <a:ext cx="602569" cy="338554"/>
              </a:xfrm>
              <a:prstGeom prst="rect">
                <a:avLst/>
              </a:prstGeom>
              <a:blipFill>
                <a:blip r:embed="rId5"/>
                <a:stretch>
                  <a:fillRect r="-31313"/>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6689E9F3-72D3-4467-840B-27AD3FD57A09}"/>
              </a:ext>
            </a:extLst>
          </p:cNvPr>
          <p:cNvCxnSpPr>
            <a:cxnSpLocks/>
          </p:cNvCxnSpPr>
          <p:nvPr/>
        </p:nvCxnSpPr>
        <p:spPr>
          <a:xfrm>
            <a:off x="1723306" y="2186670"/>
            <a:ext cx="1081277" cy="0"/>
          </a:xfrm>
          <a:prstGeom prst="line">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D509777-7E4E-475E-83BC-A2BD6A3564D9}"/>
                  </a:ext>
                </a:extLst>
              </p:cNvPr>
              <p:cNvSpPr txBox="1"/>
              <p:nvPr/>
            </p:nvSpPr>
            <p:spPr>
              <a:xfrm>
                <a:off x="1815562" y="1848116"/>
                <a:ext cx="60256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𝑇</m:t>
                          </m:r>
                        </m:e>
                        <m:sub>
                          <m:r>
                            <a:rPr lang="en-US" sz="1600" b="0" i="1" smtClean="0">
                              <a:solidFill>
                                <a:srgbClr val="FF0000"/>
                              </a:solidFill>
                              <a:latin typeface="Cambria Math" panose="02040503050406030204" pitchFamily="18" charset="0"/>
                            </a:rPr>
                            <m:t>𝑐𝑜𝑎𝑟𝑠𝑒</m:t>
                          </m:r>
                        </m:sub>
                      </m:sSub>
                    </m:oMath>
                  </m:oMathPara>
                </a14:m>
                <a:endParaRPr lang="en-US" sz="1600" dirty="0">
                  <a:solidFill>
                    <a:srgbClr val="FF0000"/>
                  </a:solidFill>
                </a:endParaRPr>
              </a:p>
            </p:txBody>
          </p:sp>
        </mc:Choice>
        <mc:Fallback xmlns="">
          <p:sp>
            <p:nvSpPr>
              <p:cNvPr id="33" name="TextBox 32">
                <a:extLst>
                  <a:ext uri="{FF2B5EF4-FFF2-40B4-BE49-F238E27FC236}">
                    <a16:creationId xmlns:a16="http://schemas.microsoft.com/office/drawing/2014/main" id="{CD509777-7E4E-475E-83BC-A2BD6A3564D9}"/>
                  </a:ext>
                </a:extLst>
              </p:cNvPr>
              <p:cNvSpPr txBox="1">
                <a:spLocks noRot="1" noChangeAspect="1" noMove="1" noResize="1" noEditPoints="1" noAdjustHandles="1" noChangeArrowheads="1" noChangeShapeType="1" noTextEdit="1"/>
              </p:cNvSpPr>
              <p:nvPr/>
            </p:nvSpPr>
            <p:spPr>
              <a:xfrm>
                <a:off x="1815562" y="1848116"/>
                <a:ext cx="602569" cy="338554"/>
              </a:xfrm>
              <a:prstGeom prst="rect">
                <a:avLst/>
              </a:prstGeom>
              <a:blipFill>
                <a:blip r:embed="rId6"/>
                <a:stretch>
                  <a:fillRect r="-161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BEC8C32-A846-4BA8-AF6F-66E6E18DB3E3}"/>
                  </a:ext>
                </a:extLst>
              </p:cNvPr>
              <p:cNvSpPr txBox="1"/>
              <p:nvPr/>
            </p:nvSpPr>
            <p:spPr>
              <a:xfrm>
                <a:off x="4507411" y="898303"/>
                <a:ext cx="4407989" cy="2897588"/>
              </a:xfrm>
              <a:prstGeom prst="rect">
                <a:avLst/>
              </a:prstGeom>
              <a:noFill/>
            </p:spPr>
            <p:txBody>
              <a:bodyPr wrap="square" rtlCol="0">
                <a:spAutoFit/>
              </a:bodyPr>
              <a:lstStyle/>
              <a:p>
                <a:r>
                  <a:rPr lang="en-US" sz="1600" dirty="0">
                    <a:solidFill>
                      <a:srgbClr val="404040"/>
                    </a:solidFill>
                    <a:latin typeface="Helvetica" panose="020B0604020202020204" pitchFamily="34" charset="0"/>
                    <a:cs typeface="Helvetica" panose="020B0604020202020204" pitchFamily="34" charset="0"/>
                  </a:rPr>
                  <a:t>From calibration, we have:</a:t>
                </a:r>
              </a:p>
              <a:p>
                <a:pPr/>
                <a14:m>
                  <m:oMathPara xmlns:m="http://schemas.openxmlformats.org/officeDocument/2006/math">
                    <m:oMathParaPr>
                      <m:jc m:val="centerGroup"/>
                    </m:oMathParaPr>
                    <m:oMath xmlns:m="http://schemas.openxmlformats.org/officeDocument/2006/math">
                      <m:sSub>
                        <m:sSubPr>
                          <m:ctrlPr>
                            <a:rPr lang="en-US" sz="1600" i="1">
                              <a:solidFill>
                                <a:srgbClr val="404040"/>
                              </a:solidFill>
                              <a:latin typeface="Cambria Math" panose="02040503050406030204" pitchFamily="18" charset="0"/>
                            </a:rPr>
                          </m:ctrlPr>
                        </m:sSubPr>
                        <m:e>
                          <m:r>
                            <a:rPr lang="en-US" sz="1600" i="1">
                              <a:solidFill>
                                <a:srgbClr val="404040"/>
                              </a:solidFill>
                              <a:latin typeface="Cambria Math" panose="02040503050406030204" pitchFamily="18" charset="0"/>
                            </a:rPr>
                            <m:t>𝑡</m:t>
                          </m:r>
                        </m:e>
                        <m:sub>
                          <m:r>
                            <a:rPr lang="en-US" sz="1600" i="1">
                              <a:solidFill>
                                <a:srgbClr val="404040"/>
                              </a:solidFill>
                              <a:latin typeface="Cambria Math" panose="02040503050406030204" pitchFamily="18" charset="0"/>
                            </a:rPr>
                            <m:t>𝑅</m:t>
                          </m:r>
                          <m:d>
                            <m:dPr>
                              <m:ctrlPr>
                                <a:rPr lang="en-US" sz="1600" i="1">
                                  <a:solidFill>
                                    <a:srgbClr val="404040"/>
                                  </a:solidFill>
                                  <a:latin typeface="Cambria Math" panose="02040503050406030204" pitchFamily="18" charset="0"/>
                                </a:rPr>
                              </m:ctrlPr>
                            </m:dPr>
                            <m:e>
                              <m:r>
                                <a:rPr lang="en-US" sz="1600" i="1">
                                  <a:solidFill>
                                    <a:srgbClr val="404040"/>
                                  </a:solidFill>
                                  <a:latin typeface="Cambria Math" panose="02040503050406030204" pitchFamily="18" charset="0"/>
                                </a:rPr>
                                <m:t>𝑓𝑖𝑛𝑒</m:t>
                              </m:r>
                            </m:e>
                          </m:d>
                        </m:sub>
                      </m:sSub>
                      <m:r>
                        <a:rPr lang="en-US" sz="1600" i="1">
                          <a:solidFill>
                            <a:srgbClr val="404040"/>
                          </a:solidFill>
                          <a:latin typeface="Cambria Math" panose="02040503050406030204" pitchFamily="18" charset="0"/>
                        </a:rPr>
                        <m:t>=−2.6375 </m:t>
                      </m:r>
                      <m:r>
                        <m:rPr>
                          <m:sty m:val="p"/>
                        </m:rPr>
                        <a:rPr lang="en-US" sz="1600">
                          <a:solidFill>
                            <a:srgbClr val="404040"/>
                          </a:solidFill>
                          <a:latin typeface="Cambria Math" panose="02040503050406030204" pitchFamily="18" charset="0"/>
                        </a:rPr>
                        <m:t>ps</m:t>
                      </m:r>
                      <m:r>
                        <a:rPr lang="en-US" sz="1600">
                          <a:solidFill>
                            <a:srgbClr val="404040"/>
                          </a:solidFill>
                          <a:latin typeface="Cambria Math" panose="02040503050406030204" pitchFamily="18" charset="0"/>
                        </a:rPr>
                        <m:t> </m:t>
                      </m:r>
                    </m:oMath>
                  </m:oMathPara>
                </a14:m>
                <a:endParaRPr lang="en-US" sz="1600" dirty="0">
                  <a:solidFill>
                    <a:srgbClr val="404040"/>
                  </a:solidFill>
                  <a:latin typeface="Helvetica" panose="020B0604020202020204" pitchFamily="34" charset="0"/>
                  <a:cs typeface="Helvetica"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1600" i="1">
                              <a:solidFill>
                                <a:srgbClr val="404040"/>
                              </a:solidFill>
                              <a:latin typeface="Cambria Math" panose="02040503050406030204" pitchFamily="18" charset="0"/>
                            </a:rPr>
                          </m:ctrlPr>
                        </m:sSubPr>
                        <m:e>
                          <m:r>
                            <a:rPr lang="en-US" sz="1600" i="1">
                              <a:solidFill>
                                <a:srgbClr val="404040"/>
                              </a:solidFill>
                              <a:latin typeface="Cambria Math" panose="02040503050406030204" pitchFamily="18" charset="0"/>
                            </a:rPr>
                            <m:t>𝑡</m:t>
                          </m:r>
                        </m:e>
                        <m:sub>
                          <m:r>
                            <a:rPr lang="en-US" sz="1600" i="1">
                              <a:solidFill>
                                <a:srgbClr val="404040"/>
                              </a:solidFill>
                              <a:latin typeface="Cambria Math" panose="02040503050406030204" pitchFamily="18" charset="0"/>
                            </a:rPr>
                            <m:t>𝑅</m:t>
                          </m:r>
                          <m:d>
                            <m:dPr>
                              <m:ctrlPr>
                                <a:rPr lang="en-US" sz="1600" i="1">
                                  <a:solidFill>
                                    <a:srgbClr val="404040"/>
                                  </a:solidFill>
                                  <a:latin typeface="Cambria Math" panose="02040503050406030204" pitchFamily="18" charset="0"/>
                                </a:rPr>
                              </m:ctrlPr>
                            </m:dPr>
                            <m:e>
                              <m:r>
                                <a:rPr lang="en-US" sz="1600" i="1">
                                  <a:solidFill>
                                    <a:srgbClr val="404040"/>
                                  </a:solidFill>
                                  <a:latin typeface="Cambria Math" panose="02040503050406030204" pitchFamily="18" charset="0"/>
                                </a:rPr>
                                <m:t>𝑐𝑜𝑎𝑟𝑠𝑒</m:t>
                              </m:r>
                            </m:e>
                          </m:d>
                        </m:sub>
                      </m:sSub>
                      <m:r>
                        <a:rPr lang="en-US" sz="1600" i="1">
                          <a:solidFill>
                            <a:srgbClr val="404040"/>
                          </a:solidFill>
                          <a:latin typeface="Cambria Math" panose="02040503050406030204" pitchFamily="18" charset="0"/>
                        </a:rPr>
                        <m:t>=152.75 </m:t>
                      </m:r>
                      <m:r>
                        <m:rPr>
                          <m:sty m:val="p"/>
                        </m:rPr>
                        <a:rPr lang="en-US" sz="1600">
                          <a:solidFill>
                            <a:srgbClr val="404040"/>
                          </a:solidFill>
                          <a:latin typeface="Cambria Math" panose="02040503050406030204" pitchFamily="18" charset="0"/>
                        </a:rPr>
                        <m:t>ps</m:t>
                      </m:r>
                    </m:oMath>
                  </m:oMathPara>
                </a14:m>
                <a:endParaRPr lang="en-US" sz="1600" dirty="0">
                  <a:solidFill>
                    <a:srgbClr val="404040"/>
                  </a:solidFill>
                  <a:latin typeface="Helvetica" panose="020B0604020202020204" pitchFamily="34" charset="0"/>
                  <a:cs typeface="Helvetica"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1600" i="1">
                              <a:solidFill>
                                <a:srgbClr val="404040"/>
                              </a:solidFill>
                              <a:latin typeface="Cambria Math" panose="02040503050406030204" pitchFamily="18" charset="0"/>
                            </a:rPr>
                          </m:ctrlPr>
                        </m:sSubPr>
                        <m:e>
                          <m:r>
                            <a:rPr lang="en-US" sz="1600" i="1">
                              <a:solidFill>
                                <a:srgbClr val="404040"/>
                              </a:solidFill>
                              <a:latin typeface="Cambria Math" panose="02040503050406030204" pitchFamily="18" charset="0"/>
                            </a:rPr>
                            <m:t>𝑇</m:t>
                          </m:r>
                        </m:e>
                        <m:sub>
                          <m:r>
                            <a:rPr lang="en-US" sz="1600" i="1">
                              <a:solidFill>
                                <a:srgbClr val="404040"/>
                              </a:solidFill>
                              <a:latin typeface="Cambria Math" panose="02040503050406030204" pitchFamily="18" charset="0"/>
                            </a:rPr>
                            <m:t>𝑂𝑆</m:t>
                          </m:r>
                        </m:sub>
                      </m:sSub>
                      <m:r>
                        <a:rPr lang="en-US" sz="1600" b="0" i="1" smtClean="0">
                          <a:solidFill>
                            <a:srgbClr val="404040"/>
                          </a:solidFill>
                          <a:latin typeface="Cambria Math" panose="02040503050406030204" pitchFamily="18" charset="0"/>
                        </a:rPr>
                        <m:t>+</m:t>
                      </m:r>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𝑔𝑑</m:t>
                          </m:r>
                        </m:sub>
                      </m:sSub>
                      <m:r>
                        <a:rPr lang="en-US" sz="1600" i="1">
                          <a:solidFill>
                            <a:srgbClr val="404040"/>
                          </a:solidFill>
                          <a:latin typeface="Cambria Math" panose="02040503050406030204" pitchFamily="18" charset="0"/>
                        </a:rPr>
                        <m:t>=−173.62 </m:t>
                      </m:r>
                      <m:r>
                        <m:rPr>
                          <m:sty m:val="p"/>
                        </m:rPr>
                        <a:rPr lang="en-US" sz="1600">
                          <a:solidFill>
                            <a:srgbClr val="404040"/>
                          </a:solidFill>
                          <a:latin typeface="Cambria Math" panose="02040503050406030204" pitchFamily="18" charset="0"/>
                        </a:rPr>
                        <m:t>ps</m:t>
                      </m:r>
                    </m:oMath>
                  </m:oMathPara>
                </a14:m>
                <a:endParaRPr lang="en-US" sz="1600" dirty="0">
                  <a:solidFill>
                    <a:srgbClr val="404040"/>
                  </a:solidFill>
                  <a:latin typeface="Helvetica" panose="020B0604020202020204" pitchFamily="34" charset="0"/>
                  <a:cs typeface="Helvetica" panose="020B0604020202020204" pitchFamily="34" charset="0"/>
                </a:endParaRPr>
              </a:p>
              <a:p>
                <a:endParaRPr lang="en-US" sz="1600" dirty="0">
                  <a:solidFill>
                    <a:srgbClr val="404040"/>
                  </a:solidFill>
                  <a:latin typeface="Helvetica" panose="020B0604020202020204" pitchFamily="34" charset="0"/>
                  <a:cs typeface="Helvetica" panose="020B0604020202020204" pitchFamily="34" charset="0"/>
                </a:endParaRPr>
              </a:p>
              <a:p>
                <a:r>
                  <a:rPr lang="en-US" sz="1600" dirty="0">
                    <a:solidFill>
                      <a:srgbClr val="404040"/>
                    </a:solidFill>
                    <a:latin typeface="Helvetica" panose="020B0604020202020204" pitchFamily="34" charset="0"/>
                    <a:cs typeface="Helvetica" panose="020B0604020202020204" pitchFamily="34" charset="0"/>
                  </a:rPr>
                  <a:t>For this measurement, </a:t>
                </a:r>
                <a14:m>
                  <m:oMath xmlns:m="http://schemas.openxmlformats.org/officeDocument/2006/math">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𝑄</m:t>
                        </m:r>
                      </m:e>
                      <m:sub>
                        <m:r>
                          <a:rPr lang="en-US" sz="1600" b="0" i="1" smtClean="0">
                            <a:solidFill>
                              <a:srgbClr val="404040"/>
                            </a:solidFill>
                            <a:latin typeface="Cambria Math" panose="02040503050406030204" pitchFamily="18" charset="0"/>
                          </a:rPr>
                          <m:t>𝑓𝑖𝑛𝑒</m:t>
                        </m:r>
                      </m:sub>
                    </m:sSub>
                    <m:r>
                      <a:rPr lang="en-US" sz="1600" b="0" i="1" smtClean="0">
                        <a:solidFill>
                          <a:srgbClr val="404040"/>
                        </a:solidFill>
                        <a:latin typeface="Cambria Math" panose="02040503050406030204" pitchFamily="18" charset="0"/>
                      </a:rPr>
                      <m:t>=33</m:t>
                    </m:r>
                  </m:oMath>
                </a14:m>
                <a:r>
                  <a:rPr lang="en-US" sz="1600" dirty="0">
                    <a:solidFill>
                      <a:srgbClr val="404040"/>
                    </a:solidFill>
                    <a:latin typeface="Helvetica" panose="020B0604020202020204" pitchFamily="34" charset="0"/>
                    <a:cs typeface="Helvetica" panose="020B0604020202020204" pitchFamily="34" charset="0"/>
                  </a:rPr>
                  <a:t> and </a:t>
                </a:r>
                <a14:m>
                  <m:oMath xmlns:m="http://schemas.openxmlformats.org/officeDocument/2006/math">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𝑄</m:t>
                        </m:r>
                      </m:e>
                      <m:sub>
                        <m:r>
                          <a:rPr lang="en-US" sz="1600" b="0" i="1" smtClean="0">
                            <a:solidFill>
                              <a:srgbClr val="404040"/>
                            </a:solidFill>
                            <a:latin typeface="Cambria Math" panose="02040503050406030204" pitchFamily="18" charset="0"/>
                          </a:rPr>
                          <m:t>𝑐𝑜𝑎𝑟𝑠𝑒</m:t>
                        </m:r>
                      </m:sub>
                    </m:sSub>
                    <m:r>
                      <a:rPr lang="en-US" sz="1600" b="0" i="1" smtClean="0">
                        <a:solidFill>
                          <a:srgbClr val="404040"/>
                        </a:solidFill>
                        <a:latin typeface="Cambria Math" panose="02040503050406030204" pitchFamily="18" charset="0"/>
                      </a:rPr>
                      <m:t>=4</m:t>
                    </m:r>
                  </m:oMath>
                </a14:m>
                <a:r>
                  <a:rPr lang="en-US" sz="1600" dirty="0">
                    <a:solidFill>
                      <a:srgbClr val="404040"/>
                    </a:solidFill>
                    <a:latin typeface="Helvetica" panose="020B0604020202020204" pitchFamily="34" charset="0"/>
                    <a:cs typeface="Helvetica" panose="020B0604020202020204" pitchFamily="34" charset="0"/>
                  </a:rPr>
                  <a:t>, so:</a:t>
                </a:r>
              </a:p>
              <a:p>
                <a:pPr/>
                <a14:m>
                  <m:oMathPara xmlns:m="http://schemas.openxmlformats.org/officeDocument/2006/math">
                    <m:oMathParaPr>
                      <m:jc m:val="left"/>
                    </m:oMathParaPr>
                    <m:oMath xmlns:m="http://schemas.openxmlformats.org/officeDocument/2006/math">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𝑖𝑛</m:t>
                          </m:r>
                        </m:sub>
                      </m:sSub>
                      <m:r>
                        <a:rPr lang="en-US" sz="1600" b="0" i="1" smtClean="0">
                          <a:solidFill>
                            <a:srgbClr val="404040"/>
                          </a:solidFill>
                          <a:latin typeface="Cambria Math" panose="02040503050406030204" pitchFamily="18" charset="0"/>
                        </a:rPr>
                        <m:t>=</m:t>
                      </m:r>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𝑂𝑆</m:t>
                          </m:r>
                        </m:sub>
                      </m:sSub>
                      <m:r>
                        <a:rPr lang="en-US" sz="1600" b="0" i="1" smtClean="0">
                          <a:solidFill>
                            <a:srgbClr val="404040"/>
                          </a:solidFill>
                          <a:latin typeface="Cambria Math" panose="02040503050406030204" pitchFamily="18" charset="0"/>
                        </a:rPr>
                        <m:t>+</m:t>
                      </m:r>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𝑐𝑜𝑎𝑟𝑠𝑒</m:t>
                          </m:r>
                        </m:sub>
                      </m:sSub>
                      <m:r>
                        <a:rPr lang="en-US" sz="1600" b="0" i="1" smtClean="0">
                          <a:solidFill>
                            <a:srgbClr val="404040"/>
                          </a:solidFill>
                          <a:latin typeface="Cambria Math" panose="02040503050406030204" pitchFamily="18" charset="0"/>
                        </a:rPr>
                        <m:t>+</m:t>
                      </m:r>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𝑔𝑑</m:t>
                          </m:r>
                        </m:sub>
                      </m:sSub>
                      <m:r>
                        <a:rPr lang="en-US" sz="1600" b="0" i="1" smtClean="0">
                          <a:solidFill>
                            <a:srgbClr val="404040"/>
                          </a:solidFill>
                          <a:latin typeface="Cambria Math" panose="02040503050406030204" pitchFamily="18" charset="0"/>
                        </a:rPr>
                        <m:t>−</m:t>
                      </m:r>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𝑟𝑒𝑠𝑖𝑑𝑢𝑒</m:t>
                          </m:r>
                        </m:sub>
                      </m:sSub>
                    </m:oMath>
                  </m:oMathPara>
                </a14:m>
                <a:endParaRPr lang="en-US" sz="1600" dirty="0">
                  <a:solidFill>
                    <a:srgbClr val="404040"/>
                  </a:solidFill>
                  <a:latin typeface="Helvetica" panose="020B0604020202020204" pitchFamily="34" charset="0"/>
                  <a:cs typeface="Helvetica" panose="020B0604020202020204" pitchFamily="34" charset="0"/>
                </a:endParaRPr>
              </a:p>
              <a:p>
                <a:pPr/>
                <a14:m>
                  <m:oMathPara xmlns:m="http://schemas.openxmlformats.org/officeDocument/2006/math">
                    <m:oMathParaPr>
                      <m:jc m:val="left"/>
                    </m:oMathParaPr>
                    <m:oMath xmlns:m="http://schemas.openxmlformats.org/officeDocument/2006/math">
                      <m:r>
                        <a:rPr lang="en-US" sz="1600" b="0" i="1" smtClean="0">
                          <a:solidFill>
                            <a:srgbClr val="404040"/>
                          </a:solidFill>
                          <a:latin typeface="Cambria Math" panose="02040503050406030204" pitchFamily="18" charset="0"/>
                        </a:rPr>
                        <m:t>        ≈350.343 </m:t>
                      </m:r>
                      <m:r>
                        <m:rPr>
                          <m:sty m:val="p"/>
                        </m:rPr>
                        <a:rPr lang="en-US" sz="1600" b="0" i="0" smtClean="0">
                          <a:solidFill>
                            <a:srgbClr val="404040"/>
                          </a:solidFill>
                          <a:latin typeface="Cambria Math" panose="02040503050406030204" pitchFamily="18" charset="0"/>
                        </a:rPr>
                        <m:t>ps</m:t>
                      </m:r>
                    </m:oMath>
                  </m:oMathPara>
                </a14:m>
                <a:endParaRPr lang="en-US" sz="1600" dirty="0">
                  <a:solidFill>
                    <a:srgbClr val="404040"/>
                  </a:solidFill>
                  <a:latin typeface="Helvetica" panose="020B0604020202020204" pitchFamily="34" charset="0"/>
                  <a:cs typeface="Helvetica" panose="020B0604020202020204" pitchFamily="34" charset="0"/>
                </a:endParaRPr>
              </a:p>
              <a:p>
                <a:endParaRPr lang="en-US" sz="1600" dirty="0">
                  <a:solidFill>
                    <a:srgbClr val="404040"/>
                  </a:solidFill>
                  <a:latin typeface="Helvetica" panose="020B0604020202020204" pitchFamily="34" charset="0"/>
                  <a:cs typeface="Helvetica" panose="020B0604020202020204" pitchFamily="34" charset="0"/>
                </a:endParaRPr>
              </a:p>
              <a:p>
                <a:r>
                  <a:rPr lang="en-US" sz="1600" dirty="0">
                    <a:solidFill>
                      <a:srgbClr val="404040"/>
                    </a:solidFill>
                    <a:latin typeface="Helvetica" panose="020B0604020202020204" pitchFamily="34" charset="0"/>
                    <a:cs typeface="Helvetica" panose="020B0604020202020204" pitchFamily="34" charset="0"/>
                  </a:rPr>
                  <a:t>(Actual </a:t>
                </a:r>
                <a14:m>
                  <m:oMath xmlns:m="http://schemas.openxmlformats.org/officeDocument/2006/math">
                    <m:sSub>
                      <m:sSubPr>
                        <m:ctrlPr>
                          <a:rPr lang="en-US" sz="1600" b="0" i="1" smtClean="0">
                            <a:solidFill>
                              <a:srgbClr val="404040"/>
                            </a:solidFill>
                            <a:latin typeface="Cambria Math" panose="02040503050406030204" pitchFamily="18" charset="0"/>
                          </a:rPr>
                        </m:ctrlPr>
                      </m:sSubPr>
                      <m:e>
                        <m:r>
                          <a:rPr lang="en-US" sz="1600" b="0" i="1" smtClean="0">
                            <a:solidFill>
                              <a:srgbClr val="404040"/>
                            </a:solidFill>
                            <a:latin typeface="Cambria Math" panose="02040503050406030204" pitchFamily="18" charset="0"/>
                          </a:rPr>
                          <m:t>𝑇</m:t>
                        </m:r>
                      </m:e>
                      <m:sub>
                        <m:r>
                          <a:rPr lang="en-US" sz="1600" b="0" i="1" smtClean="0">
                            <a:solidFill>
                              <a:srgbClr val="404040"/>
                            </a:solidFill>
                            <a:latin typeface="Cambria Math" panose="02040503050406030204" pitchFamily="18" charset="0"/>
                          </a:rPr>
                          <m:t>𝑖𝑛</m:t>
                        </m:r>
                      </m:sub>
                    </m:sSub>
                  </m:oMath>
                </a14:m>
                <a:r>
                  <a:rPr lang="en-US" sz="1600" dirty="0">
                    <a:solidFill>
                      <a:srgbClr val="404040"/>
                    </a:solidFill>
                    <a:latin typeface="Helvetica" panose="020B0604020202020204" pitchFamily="34" charset="0"/>
                    <a:cs typeface="Helvetica" panose="020B0604020202020204" pitchFamily="34" charset="0"/>
                  </a:rPr>
                  <a:t> was 350 </a:t>
                </a:r>
                <a:r>
                  <a:rPr lang="en-US" sz="1600" dirty="0" err="1">
                    <a:solidFill>
                      <a:srgbClr val="404040"/>
                    </a:solidFill>
                    <a:latin typeface="Helvetica" panose="020B0604020202020204" pitchFamily="34" charset="0"/>
                    <a:cs typeface="Helvetica" panose="020B0604020202020204" pitchFamily="34" charset="0"/>
                  </a:rPr>
                  <a:t>ps</a:t>
                </a:r>
                <a:r>
                  <a:rPr lang="en-US" sz="1600" dirty="0">
                    <a:solidFill>
                      <a:srgbClr val="404040"/>
                    </a:solidFill>
                    <a:latin typeface="Helvetica" panose="020B0604020202020204" pitchFamily="34" charset="0"/>
                    <a:cs typeface="Helvetica" panose="020B0604020202020204" pitchFamily="34" charset="0"/>
                  </a:rPr>
                  <a:t>)</a:t>
                </a:r>
              </a:p>
            </p:txBody>
          </p:sp>
        </mc:Choice>
        <mc:Fallback xmlns="">
          <p:sp>
            <p:nvSpPr>
              <p:cNvPr id="35" name="TextBox 34">
                <a:extLst>
                  <a:ext uri="{FF2B5EF4-FFF2-40B4-BE49-F238E27FC236}">
                    <a16:creationId xmlns:a16="http://schemas.microsoft.com/office/drawing/2014/main" id="{FBEC8C32-A846-4BA8-AF6F-66E6E18DB3E3}"/>
                  </a:ext>
                </a:extLst>
              </p:cNvPr>
              <p:cNvSpPr txBox="1">
                <a:spLocks noRot="1" noChangeAspect="1" noMove="1" noResize="1" noEditPoints="1" noAdjustHandles="1" noChangeArrowheads="1" noChangeShapeType="1" noTextEdit="1"/>
              </p:cNvSpPr>
              <p:nvPr/>
            </p:nvSpPr>
            <p:spPr>
              <a:xfrm>
                <a:off x="4507411" y="898303"/>
                <a:ext cx="4407989" cy="2897588"/>
              </a:xfrm>
              <a:prstGeom prst="rect">
                <a:avLst/>
              </a:prstGeom>
              <a:blipFill>
                <a:blip r:embed="rId7"/>
                <a:stretch>
                  <a:fillRect l="-691" t="-630" b="-1681"/>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0D9A9C1F-B3C7-43F7-A714-8BBCD13941D4}"/>
              </a:ext>
            </a:extLst>
          </p:cNvPr>
          <p:cNvCxnSpPr>
            <a:cxnSpLocks/>
          </p:cNvCxnSpPr>
          <p:nvPr/>
        </p:nvCxnSpPr>
        <p:spPr>
          <a:xfrm flipV="1">
            <a:off x="2804583" y="2145819"/>
            <a:ext cx="0" cy="1133860"/>
          </a:xfrm>
          <a:prstGeom prst="line">
            <a:avLst/>
          </a:prstGeom>
          <a:ln>
            <a:prstDash val="dash"/>
            <a:headEnd type="none" w="med" len="med"/>
            <a:tailEnd type="none" w="med" len="med"/>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45545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F1C53B-2DC0-36F6-FF20-D1F939D46D52}"/>
              </a:ext>
            </a:extLst>
          </p:cNvPr>
          <p:cNvSpPr>
            <a:spLocks noGrp="1"/>
          </p:cNvSpPr>
          <p:nvPr>
            <p:ph sz="half" idx="15"/>
          </p:nvPr>
        </p:nvSpPr>
        <p:spPr>
          <a:xfrm>
            <a:off x="253681" y="811291"/>
            <a:ext cx="4318320" cy="3767006"/>
          </a:xfrm>
        </p:spPr>
        <p:txBody>
          <a:bodyPr/>
          <a:lstStyle/>
          <a:p>
            <a:r>
              <a:rPr lang="en-US" sz="1600" dirty="0"/>
              <a:t>Fermilab is developing cryogenic models for GF 22FDX in collaboration with EPFL, Synopsys, and GlobalFoundries.</a:t>
            </a:r>
          </a:p>
          <a:p>
            <a:r>
              <a:rPr lang="en-US" sz="1600" dirty="0"/>
              <a:t>At present, models cover SLVT and EGLVT FETs at 3.8K</a:t>
            </a:r>
          </a:p>
          <a:p>
            <a:r>
              <a:rPr lang="en-US" sz="1600" dirty="0"/>
              <a:t>Unfortunately, these models were not available at design time for the </a:t>
            </a:r>
            <a:r>
              <a:rPr lang="en-US" sz="1600" dirty="0" err="1"/>
              <a:t>cryoTDC</a:t>
            </a:r>
            <a:r>
              <a:rPr lang="en-US" sz="1600" dirty="0"/>
              <a:t> – and do not match the flavors used in the </a:t>
            </a:r>
            <a:r>
              <a:rPr lang="en-US" sz="1600" dirty="0" err="1"/>
              <a:t>cryoTDC</a:t>
            </a:r>
            <a:r>
              <a:rPr lang="en-US" sz="1600" dirty="0"/>
              <a:t> core.</a:t>
            </a:r>
          </a:p>
          <a:p>
            <a:r>
              <a:rPr lang="en-US" sz="1600" dirty="0"/>
              <a:t>For more information, see: </a:t>
            </a:r>
            <a:r>
              <a:rPr lang="en-US" sz="1600" dirty="0">
                <a:hlinkClick r:id="rId2" tooltip="Document DOI URL"/>
              </a:rPr>
              <a:t>https://doi.org/10.2172/2426440</a:t>
            </a:r>
            <a:r>
              <a:rPr lang="en-US" sz="1600" dirty="0"/>
              <a:t> (Olivia Seidel, </a:t>
            </a:r>
            <a:r>
              <a:rPr lang="en-US" sz="1600" dirty="0" err="1"/>
              <a:t>IceQubes</a:t>
            </a:r>
            <a:r>
              <a:rPr lang="en-US" sz="1600" dirty="0"/>
              <a:t> 2024)</a:t>
            </a:r>
          </a:p>
        </p:txBody>
      </p:sp>
      <p:sp>
        <p:nvSpPr>
          <p:cNvPr id="4" name="Date Placeholder 3">
            <a:extLst>
              <a:ext uri="{FF2B5EF4-FFF2-40B4-BE49-F238E27FC236}">
                <a16:creationId xmlns:a16="http://schemas.microsoft.com/office/drawing/2014/main" id="{710021B8-2851-5A7B-6346-A01051EB4CAC}"/>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C2A3F995-613A-73A4-84C3-13911AE21DEE}"/>
              </a:ext>
            </a:extLst>
          </p:cNvPr>
          <p:cNvSpPr>
            <a:spLocks noGrp="1"/>
          </p:cNvSpPr>
          <p:nvPr>
            <p:ph type="ftr" sz="quarter" idx="17"/>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D2A1657A-5AF4-E7E3-F1A8-F5E1FB3717F6}"/>
              </a:ext>
            </a:extLst>
          </p:cNvPr>
          <p:cNvSpPr>
            <a:spLocks noGrp="1"/>
          </p:cNvSpPr>
          <p:nvPr>
            <p:ph type="sldNum" sz="quarter" idx="18"/>
          </p:nvPr>
        </p:nvSpPr>
        <p:spPr/>
        <p:txBody>
          <a:bodyPr/>
          <a:lstStyle/>
          <a:p>
            <a:pPr>
              <a:defRPr/>
            </a:pPr>
            <a:fld id="{979A04A2-726F-2143-A443-7788AF27176E}" type="slidenum">
              <a:rPr lang="en-US" smtClean="0"/>
              <a:pPr>
                <a:defRPr/>
              </a:pPr>
              <a:t>19</a:t>
            </a:fld>
            <a:endParaRPr lang="en-US" dirty="0"/>
          </a:p>
        </p:txBody>
      </p:sp>
      <p:sp>
        <p:nvSpPr>
          <p:cNvPr id="7" name="Title 6">
            <a:extLst>
              <a:ext uri="{FF2B5EF4-FFF2-40B4-BE49-F238E27FC236}">
                <a16:creationId xmlns:a16="http://schemas.microsoft.com/office/drawing/2014/main" id="{90167A4A-BFBD-AC07-64CD-F28735982B3A}"/>
              </a:ext>
            </a:extLst>
          </p:cNvPr>
          <p:cNvSpPr>
            <a:spLocks noGrp="1"/>
          </p:cNvSpPr>
          <p:nvPr>
            <p:ph type="title"/>
          </p:nvPr>
        </p:nvSpPr>
        <p:spPr/>
        <p:txBody>
          <a:bodyPr/>
          <a:lstStyle/>
          <a:p>
            <a:r>
              <a:rPr lang="en-US" dirty="0"/>
              <a:t>A Note on </a:t>
            </a:r>
            <a:r>
              <a:rPr lang="en-US" dirty="0" err="1"/>
              <a:t>Cryomodels</a:t>
            </a:r>
            <a:endParaRPr lang="en-US" dirty="0"/>
          </a:p>
        </p:txBody>
      </p:sp>
      <p:pic>
        <p:nvPicPr>
          <p:cNvPr id="11" name="Picture 10">
            <a:extLst>
              <a:ext uri="{FF2B5EF4-FFF2-40B4-BE49-F238E27FC236}">
                <a16:creationId xmlns:a16="http://schemas.microsoft.com/office/drawing/2014/main" id="{948F1DAC-BE2C-F2BC-4D23-6735DA33D707}"/>
              </a:ext>
            </a:extLst>
          </p:cNvPr>
          <p:cNvPicPr>
            <a:picLocks noChangeAspect="1"/>
          </p:cNvPicPr>
          <p:nvPr/>
        </p:nvPicPr>
        <p:blipFill>
          <a:blip r:embed="rId3"/>
          <a:stretch>
            <a:fillRect/>
          </a:stretch>
        </p:blipFill>
        <p:spPr>
          <a:xfrm>
            <a:off x="4691700" y="541389"/>
            <a:ext cx="4198620" cy="3882972"/>
          </a:xfrm>
          <a:prstGeom prst="rect">
            <a:avLst/>
          </a:prstGeom>
        </p:spPr>
      </p:pic>
    </p:spTree>
    <p:extLst>
      <p:ext uri="{BB962C8B-B14F-4D97-AF65-F5344CB8AC3E}">
        <p14:creationId xmlns:p14="http://schemas.microsoft.com/office/powerpoint/2010/main" val="47602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ABF23D-3CA0-EB24-78AB-4D4E20322D7E}"/>
              </a:ext>
            </a:extLst>
          </p:cNvPr>
          <p:cNvSpPr>
            <a:spLocks noGrp="1"/>
          </p:cNvSpPr>
          <p:nvPr>
            <p:ph idx="1"/>
          </p:nvPr>
        </p:nvSpPr>
        <p:spPr>
          <a:xfrm>
            <a:off x="228603" y="728664"/>
            <a:ext cx="7038045" cy="1715131"/>
          </a:xfrm>
        </p:spPr>
        <p:txBody>
          <a:bodyPr/>
          <a:lstStyle/>
          <a:p>
            <a:r>
              <a:rPr lang="en-US" dirty="0"/>
              <a:t>Introduction and Motivation</a:t>
            </a:r>
          </a:p>
          <a:p>
            <a:pPr marL="0" indent="0">
              <a:buNone/>
            </a:pPr>
            <a:endParaRPr lang="en-US" sz="2800" dirty="0"/>
          </a:p>
          <a:p>
            <a:r>
              <a:rPr lang="en-US" dirty="0"/>
              <a:t>Time-to-Digital Converter ASIC Design and Measurement Results</a:t>
            </a:r>
          </a:p>
          <a:p>
            <a:r>
              <a:rPr lang="en-US" dirty="0"/>
              <a:t>Further Developments</a:t>
            </a:r>
          </a:p>
        </p:txBody>
      </p:sp>
      <p:sp>
        <p:nvSpPr>
          <p:cNvPr id="4" name="Title 3">
            <a:extLst>
              <a:ext uri="{FF2B5EF4-FFF2-40B4-BE49-F238E27FC236}">
                <a16:creationId xmlns:a16="http://schemas.microsoft.com/office/drawing/2014/main" id="{194F2C8B-4D31-B32F-B973-66F51A32684E}"/>
              </a:ext>
            </a:extLst>
          </p:cNvPr>
          <p:cNvSpPr>
            <a:spLocks noGrp="1"/>
          </p:cNvSpPr>
          <p:nvPr>
            <p:ph type="title"/>
          </p:nvPr>
        </p:nvSpPr>
        <p:spPr/>
        <p:txBody>
          <a:bodyPr/>
          <a:lstStyle/>
          <a:p>
            <a:r>
              <a:rPr lang="en-US"/>
              <a:t>Agenda</a:t>
            </a:r>
          </a:p>
        </p:txBody>
      </p:sp>
      <p:sp>
        <p:nvSpPr>
          <p:cNvPr id="3" name="TextBox 2">
            <a:extLst>
              <a:ext uri="{FF2B5EF4-FFF2-40B4-BE49-F238E27FC236}">
                <a16:creationId xmlns:a16="http://schemas.microsoft.com/office/drawing/2014/main" id="{D0187A38-1C53-5C67-B6F3-847840CCA9EC}"/>
              </a:ext>
            </a:extLst>
          </p:cNvPr>
          <p:cNvSpPr txBox="1"/>
          <p:nvPr/>
        </p:nvSpPr>
        <p:spPr>
          <a:xfrm>
            <a:off x="408648" y="1055674"/>
            <a:ext cx="4572000" cy="584775"/>
          </a:xfrm>
          <a:prstGeom prst="rect">
            <a:avLst/>
          </a:prstGeom>
          <a:noFill/>
        </p:spPr>
        <p:txBody>
          <a:bodyPr wrap="square">
            <a:spAutoFit/>
          </a:bodyPr>
          <a:lstStyle/>
          <a:p>
            <a:pPr marL="342900" indent="-342900">
              <a:buFont typeface="Arial" panose="020B0604020202020204" pitchFamily="34" charset="0"/>
              <a:buChar char="•"/>
            </a:pPr>
            <a:r>
              <a:rPr lang="en-US" sz="1600" dirty="0">
                <a:solidFill>
                  <a:srgbClr val="505050"/>
                </a:solidFill>
              </a:rPr>
              <a:t>Microelectronics at Fermilab</a:t>
            </a:r>
          </a:p>
          <a:p>
            <a:pPr marL="342900" indent="-342900">
              <a:buFont typeface="Arial" panose="020B0604020202020204" pitchFamily="34" charset="0"/>
              <a:buChar char="•"/>
            </a:pPr>
            <a:r>
              <a:rPr lang="en-US" sz="1600" dirty="0">
                <a:solidFill>
                  <a:srgbClr val="505050"/>
                </a:solidFill>
              </a:rPr>
              <a:t>Applications for Picosecond Timing</a:t>
            </a:r>
          </a:p>
        </p:txBody>
      </p:sp>
      <p:sp>
        <p:nvSpPr>
          <p:cNvPr id="8" name="Footer Placeholder 4">
            <a:extLst>
              <a:ext uri="{FF2B5EF4-FFF2-40B4-BE49-F238E27FC236}">
                <a16:creationId xmlns:a16="http://schemas.microsoft.com/office/drawing/2014/main" id="{9CC4D0C8-AEC8-1185-22A2-D5B05507FDDE}"/>
              </a:ext>
            </a:extLst>
          </p:cNvPr>
          <p:cNvSpPr>
            <a:spLocks noGrp="1"/>
          </p:cNvSpPr>
          <p:nvPr>
            <p:ph type="ftr" sz="quarter" idx="3"/>
          </p:nvPr>
        </p:nvSpPr>
        <p:spPr>
          <a:xfrm>
            <a:off x="1530603" y="4878161"/>
            <a:ext cx="6262118" cy="182155"/>
          </a:xfrm>
        </p:spPr>
        <p:txBody>
          <a:bodyPr/>
          <a:lstStyle/>
          <a:p>
            <a:pPr>
              <a:defRPr/>
            </a:pPr>
            <a:r>
              <a:rPr lang="fr-FR" dirty="0"/>
              <a:t>Adam Quinn | </a:t>
            </a:r>
            <a:r>
              <a:rPr lang="fr-FR" dirty="0" err="1"/>
              <a:t>CryoTDC</a:t>
            </a:r>
            <a:r>
              <a:rPr lang="fr-FR" dirty="0"/>
              <a:t> – FEE 2026</a:t>
            </a:r>
            <a:endParaRPr lang="en-US" b="1" dirty="0"/>
          </a:p>
        </p:txBody>
      </p:sp>
      <p:sp>
        <p:nvSpPr>
          <p:cNvPr id="9" name="Date Placeholder 3">
            <a:extLst>
              <a:ext uri="{FF2B5EF4-FFF2-40B4-BE49-F238E27FC236}">
                <a16:creationId xmlns:a16="http://schemas.microsoft.com/office/drawing/2014/main" id="{AB770DF2-9F0E-305C-36C3-735412DF6AE2}"/>
              </a:ext>
            </a:extLst>
          </p:cNvPr>
          <p:cNvSpPr>
            <a:spLocks noGrp="1"/>
          </p:cNvSpPr>
          <p:nvPr>
            <p:ph type="dt" sz="half" idx="2"/>
          </p:nvPr>
        </p:nvSpPr>
        <p:spPr>
          <a:xfrm>
            <a:off x="736827" y="4878161"/>
            <a:ext cx="675368" cy="180975"/>
          </a:xfrm>
        </p:spPr>
        <p:txBody>
          <a:bodyPr/>
          <a:lstStyle/>
          <a:p>
            <a:pPr>
              <a:defRPr/>
            </a:pPr>
            <a:fld id="{5BC565B7-B6A9-4F3C-B92C-2F61E1D859A2}" type="datetime1">
              <a:rPr lang="en-US" smtClean="0"/>
              <a:t>5/17/2026</a:t>
            </a:fld>
            <a:endParaRPr lang="en-US" dirty="0"/>
          </a:p>
        </p:txBody>
      </p:sp>
      <p:sp>
        <p:nvSpPr>
          <p:cNvPr id="10" name="Slide Number Placeholder 5">
            <a:extLst>
              <a:ext uri="{FF2B5EF4-FFF2-40B4-BE49-F238E27FC236}">
                <a16:creationId xmlns:a16="http://schemas.microsoft.com/office/drawing/2014/main" id="{B635FB5D-201A-D970-163E-68E3CE926EC3}"/>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46830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7E1F76A-3920-4AC4-A983-4959F5F95FCA}"/>
              </a:ext>
            </a:extLst>
          </p:cNvPr>
          <p:cNvCxnSpPr/>
          <p:nvPr/>
        </p:nvCxnSpPr>
        <p:spPr>
          <a:xfrm>
            <a:off x="69156" y="3844065"/>
            <a:ext cx="9074844" cy="0"/>
          </a:xfrm>
          <a:prstGeom prst="straightConnector1">
            <a:avLst/>
          </a:prstGeom>
          <a:ln>
            <a:solidFill>
              <a:srgbClr val="FF0000"/>
            </a:solidFill>
            <a:headEnd type="triangle"/>
            <a:tailEnd type="triangle"/>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FC02D7DF-D975-40FB-91FB-A56B0B8FA40A}"/>
              </a:ext>
            </a:extLst>
          </p:cNvPr>
          <p:cNvPicPr>
            <a:picLocks noChangeAspect="1"/>
          </p:cNvPicPr>
          <p:nvPr/>
        </p:nvPicPr>
        <p:blipFill>
          <a:blip r:embed="rId3"/>
          <a:stretch>
            <a:fillRect/>
          </a:stretch>
        </p:blipFill>
        <p:spPr>
          <a:xfrm>
            <a:off x="0" y="1369403"/>
            <a:ext cx="9144000" cy="2404693"/>
          </a:xfrm>
          <a:prstGeom prst="rect">
            <a:avLst/>
          </a:prstGeom>
        </p:spPr>
      </p:pic>
      <p:sp>
        <p:nvSpPr>
          <p:cNvPr id="3" name="Title 2">
            <a:extLst>
              <a:ext uri="{FF2B5EF4-FFF2-40B4-BE49-F238E27FC236}">
                <a16:creationId xmlns:a16="http://schemas.microsoft.com/office/drawing/2014/main" id="{34FD7BE0-F9ED-41BE-AA44-FFAAC4B1AB03}"/>
              </a:ext>
            </a:extLst>
          </p:cNvPr>
          <p:cNvSpPr>
            <a:spLocks noGrp="1"/>
          </p:cNvSpPr>
          <p:nvPr>
            <p:ph type="title"/>
          </p:nvPr>
        </p:nvSpPr>
        <p:spPr/>
        <p:txBody>
          <a:bodyPr/>
          <a:lstStyle/>
          <a:p>
            <a:r>
              <a:rPr lang="en-US" dirty="0"/>
              <a:t>Test Chip</a:t>
            </a:r>
          </a:p>
        </p:txBody>
      </p:sp>
      <p:sp>
        <p:nvSpPr>
          <p:cNvPr id="4" name="Date Placeholder 3">
            <a:extLst>
              <a:ext uri="{FF2B5EF4-FFF2-40B4-BE49-F238E27FC236}">
                <a16:creationId xmlns:a16="http://schemas.microsoft.com/office/drawing/2014/main" id="{9B1DE1AB-C6FF-4E64-BA63-5D25F7E21DA7}"/>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D703DA80-3DAF-4ECD-99AB-C641176FAF7A}"/>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F08522B4-2E19-4C0A-88A9-47FAE05584AD}"/>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7" name="Picture 6">
            <a:extLst>
              <a:ext uri="{FF2B5EF4-FFF2-40B4-BE49-F238E27FC236}">
                <a16:creationId xmlns:a16="http://schemas.microsoft.com/office/drawing/2014/main" id="{B9156E7C-A1E7-4137-BBC6-EF5B861D3D45}"/>
              </a:ext>
            </a:extLst>
          </p:cNvPr>
          <p:cNvPicPr>
            <a:picLocks noChangeAspect="1"/>
          </p:cNvPicPr>
          <p:nvPr/>
        </p:nvPicPr>
        <p:blipFill rotWithShape="1">
          <a:blip r:embed="rId4"/>
          <a:srcRect l="15459" t="29130" r="14030" b="30707"/>
          <a:stretch/>
        </p:blipFill>
        <p:spPr>
          <a:xfrm>
            <a:off x="1862666" y="3899308"/>
            <a:ext cx="4199467" cy="793155"/>
          </a:xfrm>
          <a:prstGeom prst="rect">
            <a:avLst/>
          </a:prstGeom>
        </p:spPr>
      </p:pic>
      <p:cxnSp>
        <p:nvCxnSpPr>
          <p:cNvPr id="9" name="Straight Connector 8">
            <a:extLst>
              <a:ext uri="{FF2B5EF4-FFF2-40B4-BE49-F238E27FC236}">
                <a16:creationId xmlns:a16="http://schemas.microsoft.com/office/drawing/2014/main" id="{DF026B7B-481D-4865-8139-D8A2D8366FFC}"/>
              </a:ext>
            </a:extLst>
          </p:cNvPr>
          <p:cNvCxnSpPr>
            <a:cxnSpLocks/>
          </p:cNvCxnSpPr>
          <p:nvPr/>
        </p:nvCxnSpPr>
        <p:spPr>
          <a:xfrm flipH="1">
            <a:off x="1815253" y="2664364"/>
            <a:ext cx="314960" cy="1269485"/>
          </a:xfrm>
          <a:prstGeom prst="line">
            <a:avLst/>
          </a:prstGeom>
          <a:ln w="5715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5CCE8B5-2469-4F13-95AA-A45480A7B01E}"/>
              </a:ext>
            </a:extLst>
          </p:cNvPr>
          <p:cNvCxnSpPr>
            <a:cxnSpLocks/>
          </p:cNvCxnSpPr>
          <p:nvPr/>
        </p:nvCxnSpPr>
        <p:spPr>
          <a:xfrm>
            <a:off x="3539066" y="2623362"/>
            <a:ext cx="2523067" cy="1269485"/>
          </a:xfrm>
          <a:prstGeom prst="line">
            <a:avLst/>
          </a:prstGeom>
          <a:ln w="5715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EAD5E43A-4656-4E38-B7D4-289E787B7FC7}"/>
              </a:ext>
            </a:extLst>
          </p:cNvPr>
          <p:cNvSpPr/>
          <p:nvPr/>
        </p:nvSpPr>
        <p:spPr>
          <a:xfrm>
            <a:off x="3010376" y="4078545"/>
            <a:ext cx="2220686" cy="2032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chemeClr val="bg1"/>
                </a:solidFill>
              </a:rPr>
              <a:t>[Digital Readout and Control]</a:t>
            </a:r>
            <a:endParaRPr lang="en-US" sz="1050" b="1" dirty="0">
              <a:solidFill>
                <a:schemeClr val="bg1"/>
              </a:solidFill>
            </a:endParaRPr>
          </a:p>
        </p:txBody>
      </p:sp>
      <p:pic>
        <p:nvPicPr>
          <p:cNvPr id="12" name="Content Placeholder 11" descr="A picture containing text, electronics, circuit&#10;&#10;Description automatically generated">
            <a:extLst>
              <a:ext uri="{FF2B5EF4-FFF2-40B4-BE49-F238E27FC236}">
                <a16:creationId xmlns:a16="http://schemas.microsoft.com/office/drawing/2014/main" id="{31DE6982-038C-4680-83BA-6BB10E006BF1}"/>
              </a:ext>
            </a:extLst>
          </p:cNvPr>
          <p:cNvPicPr>
            <a:picLocks noGrp="1" noChangeAspect="1"/>
          </p:cNvPicPr>
          <p:nvPr>
            <p:ph idx="1"/>
          </p:nvPr>
        </p:nvPicPr>
        <p:blipFill rotWithShape="1">
          <a:blip r:embed="rId5"/>
          <a:srcRect l="20517" t="19513" r="19660" b="21148"/>
          <a:stretch/>
        </p:blipFill>
        <p:spPr>
          <a:xfrm>
            <a:off x="6792890" y="83184"/>
            <a:ext cx="2274272" cy="1804693"/>
          </a:xfrm>
        </p:spPr>
      </p:pic>
      <p:cxnSp>
        <p:nvCxnSpPr>
          <p:cNvPr id="10" name="Straight Arrow Connector 9">
            <a:extLst>
              <a:ext uri="{FF2B5EF4-FFF2-40B4-BE49-F238E27FC236}">
                <a16:creationId xmlns:a16="http://schemas.microsoft.com/office/drawing/2014/main" id="{A948FB33-935F-4CC2-B5AC-E7B3D482DBAC}"/>
              </a:ext>
            </a:extLst>
          </p:cNvPr>
          <p:cNvCxnSpPr>
            <a:cxnSpLocks/>
          </p:cNvCxnSpPr>
          <p:nvPr/>
        </p:nvCxnSpPr>
        <p:spPr>
          <a:xfrm>
            <a:off x="6585217" y="706931"/>
            <a:ext cx="127554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8443AC6A-5DD3-4BC6-8EA1-8EE679BFD8F6}"/>
              </a:ext>
            </a:extLst>
          </p:cNvPr>
          <p:cNvSpPr txBox="1"/>
          <p:nvPr/>
        </p:nvSpPr>
        <p:spPr>
          <a:xfrm>
            <a:off x="6023143" y="522265"/>
            <a:ext cx="891350" cy="369332"/>
          </a:xfrm>
          <a:prstGeom prst="rect">
            <a:avLst/>
          </a:prstGeom>
          <a:noFill/>
        </p:spPr>
        <p:txBody>
          <a:bodyPr wrap="square" rtlCol="0">
            <a:spAutoFit/>
          </a:bodyPr>
          <a:lstStyle/>
          <a:p>
            <a:r>
              <a:rPr lang="en-US" sz="1800" b="1" dirty="0"/>
              <a:t>TDC</a:t>
            </a:r>
          </a:p>
        </p:txBody>
      </p:sp>
      <p:cxnSp>
        <p:nvCxnSpPr>
          <p:cNvPr id="19" name="Straight Arrow Connector 18">
            <a:extLst>
              <a:ext uri="{FF2B5EF4-FFF2-40B4-BE49-F238E27FC236}">
                <a16:creationId xmlns:a16="http://schemas.microsoft.com/office/drawing/2014/main" id="{088C45BB-933C-45D8-9316-AAAFEC8F3879}"/>
              </a:ext>
            </a:extLst>
          </p:cNvPr>
          <p:cNvCxnSpPr>
            <a:cxnSpLocks/>
          </p:cNvCxnSpPr>
          <p:nvPr/>
        </p:nvCxnSpPr>
        <p:spPr>
          <a:xfrm flipV="1">
            <a:off x="161365" y="1369403"/>
            <a:ext cx="0" cy="2326617"/>
          </a:xfrm>
          <a:prstGeom prst="straightConnector1">
            <a:avLst/>
          </a:prstGeom>
          <a:ln>
            <a:solidFill>
              <a:srgbClr val="FF0000"/>
            </a:solidFill>
            <a:headEnd type="triangle"/>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AA2F6C-6499-42E0-B641-7E2F89AE8E56}"/>
                  </a:ext>
                </a:extLst>
              </p:cNvPr>
              <p:cNvSpPr txBox="1"/>
              <p:nvPr/>
            </p:nvSpPr>
            <p:spPr>
              <a:xfrm>
                <a:off x="68546" y="3765212"/>
                <a:ext cx="30740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1000</m:t>
                      </m:r>
                      <m:r>
                        <a:rPr lang="en-US" sz="1600" b="0" i="1" smtClean="0">
                          <a:solidFill>
                            <a:srgbClr val="FF0000"/>
                          </a:solidFill>
                          <a:latin typeface="Cambria Math" panose="02040503050406030204" pitchFamily="18" charset="0"/>
                        </a:rPr>
                        <m:t> </m:t>
                      </m:r>
                      <m:r>
                        <m:rPr>
                          <m:sty m:val="p"/>
                        </m:rPr>
                        <a:rPr lang="en-US" sz="1600" b="0" i="0" smtClean="0">
                          <a:solidFill>
                            <a:srgbClr val="FF0000"/>
                          </a:solidFill>
                          <a:latin typeface="Cambria Math" panose="02040503050406030204" pitchFamily="18" charset="0"/>
                        </a:rPr>
                        <m:t>μm</m:t>
                      </m:r>
                    </m:oMath>
                  </m:oMathPara>
                </a14:m>
                <a:endParaRPr lang="en-US" sz="1600" dirty="0">
                  <a:solidFill>
                    <a:srgbClr val="FF0000"/>
                  </a:solidFill>
                </a:endParaRPr>
              </a:p>
            </p:txBody>
          </p:sp>
        </mc:Choice>
        <mc:Fallback xmlns="">
          <p:sp>
            <p:nvSpPr>
              <p:cNvPr id="24" name="TextBox 23">
                <a:extLst>
                  <a:ext uri="{FF2B5EF4-FFF2-40B4-BE49-F238E27FC236}">
                    <a16:creationId xmlns:a16="http://schemas.microsoft.com/office/drawing/2014/main" id="{2AAA2F6C-6499-42E0-B641-7E2F89AE8E56}"/>
                  </a:ext>
                </a:extLst>
              </p:cNvPr>
              <p:cNvSpPr txBox="1">
                <a:spLocks noRot="1" noChangeAspect="1" noMove="1" noResize="1" noEditPoints="1" noAdjustHandles="1" noChangeArrowheads="1" noChangeShapeType="1" noTextEdit="1"/>
              </p:cNvSpPr>
              <p:nvPr/>
            </p:nvSpPr>
            <p:spPr>
              <a:xfrm>
                <a:off x="68546" y="3765212"/>
                <a:ext cx="307408" cy="338554"/>
              </a:xfrm>
              <a:prstGeom prst="rect">
                <a:avLst/>
              </a:prstGeom>
              <a:blipFill>
                <a:blip r:embed="rId6"/>
                <a:stretch>
                  <a:fillRect r="-266667"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C3F42EA-4B24-4D95-BCCE-C300CB8D35F6}"/>
                  </a:ext>
                </a:extLst>
              </p:cNvPr>
              <p:cNvSpPr txBox="1"/>
              <p:nvPr/>
            </p:nvSpPr>
            <p:spPr>
              <a:xfrm>
                <a:off x="7661" y="920665"/>
                <a:ext cx="30740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250</m:t>
                      </m:r>
                      <m:r>
                        <a:rPr lang="en-US" sz="1600" b="0" i="1" smtClean="0">
                          <a:solidFill>
                            <a:srgbClr val="FF0000"/>
                          </a:solidFill>
                          <a:latin typeface="Cambria Math" panose="02040503050406030204" pitchFamily="18" charset="0"/>
                        </a:rPr>
                        <m:t> </m:t>
                      </m:r>
                      <m:r>
                        <m:rPr>
                          <m:sty m:val="p"/>
                        </m:rPr>
                        <a:rPr lang="en-US" sz="1600" b="0" i="0" smtClean="0">
                          <a:solidFill>
                            <a:srgbClr val="FF0000"/>
                          </a:solidFill>
                          <a:latin typeface="Cambria Math" panose="02040503050406030204" pitchFamily="18" charset="0"/>
                        </a:rPr>
                        <m:t>μm</m:t>
                      </m:r>
                    </m:oMath>
                  </m:oMathPara>
                </a14:m>
                <a:endParaRPr lang="en-US" sz="1600" dirty="0">
                  <a:solidFill>
                    <a:srgbClr val="FF0000"/>
                  </a:solidFill>
                </a:endParaRPr>
              </a:p>
            </p:txBody>
          </p:sp>
        </mc:Choice>
        <mc:Fallback xmlns="">
          <p:sp>
            <p:nvSpPr>
              <p:cNvPr id="20" name="TextBox 19">
                <a:extLst>
                  <a:ext uri="{FF2B5EF4-FFF2-40B4-BE49-F238E27FC236}">
                    <a16:creationId xmlns:a16="http://schemas.microsoft.com/office/drawing/2014/main" id="{5C3F42EA-4B24-4D95-BCCE-C300CB8D35F6}"/>
                  </a:ext>
                </a:extLst>
              </p:cNvPr>
              <p:cNvSpPr txBox="1">
                <a:spLocks noRot="1" noChangeAspect="1" noMove="1" noResize="1" noEditPoints="1" noAdjustHandles="1" noChangeArrowheads="1" noChangeShapeType="1" noTextEdit="1"/>
              </p:cNvSpPr>
              <p:nvPr/>
            </p:nvSpPr>
            <p:spPr>
              <a:xfrm>
                <a:off x="7661" y="920665"/>
                <a:ext cx="307408" cy="338554"/>
              </a:xfrm>
              <a:prstGeom prst="rect">
                <a:avLst/>
              </a:prstGeom>
              <a:blipFill>
                <a:blip r:embed="rId7"/>
                <a:stretch>
                  <a:fillRect r="-231373" b="-3571"/>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D4F88C54-030A-4450-8514-90A303896128}"/>
              </a:ext>
            </a:extLst>
          </p:cNvPr>
          <p:cNvCxnSpPr>
            <a:cxnSpLocks/>
          </p:cNvCxnSpPr>
          <p:nvPr/>
        </p:nvCxnSpPr>
        <p:spPr>
          <a:xfrm flipV="1">
            <a:off x="1750680" y="3899308"/>
            <a:ext cx="0" cy="793155"/>
          </a:xfrm>
          <a:prstGeom prst="straightConnector1">
            <a:avLst/>
          </a:prstGeom>
          <a:ln>
            <a:solidFill>
              <a:srgbClr val="FF0000"/>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0F18BFD6-C6FB-4BA0-AC56-35745D9A58A9}"/>
              </a:ext>
            </a:extLst>
          </p:cNvPr>
          <p:cNvCxnSpPr>
            <a:cxnSpLocks/>
          </p:cNvCxnSpPr>
          <p:nvPr/>
        </p:nvCxnSpPr>
        <p:spPr>
          <a:xfrm>
            <a:off x="1815253" y="4752655"/>
            <a:ext cx="4246880" cy="0"/>
          </a:xfrm>
          <a:prstGeom prst="straightConnector1">
            <a:avLst/>
          </a:prstGeom>
          <a:ln>
            <a:solidFill>
              <a:srgbClr val="FF0000"/>
            </a:solidFill>
            <a:headEnd type="triangle"/>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787E1C-05C8-4F36-8D59-7106877435B0}"/>
                  </a:ext>
                </a:extLst>
              </p:cNvPr>
              <p:cNvSpPr txBox="1"/>
              <p:nvPr/>
            </p:nvSpPr>
            <p:spPr>
              <a:xfrm>
                <a:off x="6086756" y="4640137"/>
                <a:ext cx="30740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150</m:t>
                      </m:r>
                      <m:r>
                        <a:rPr lang="en-US" sz="1600" b="0" i="1" smtClean="0">
                          <a:solidFill>
                            <a:srgbClr val="FF0000"/>
                          </a:solidFill>
                          <a:latin typeface="Cambria Math" panose="02040503050406030204" pitchFamily="18" charset="0"/>
                        </a:rPr>
                        <m:t> </m:t>
                      </m:r>
                      <m:r>
                        <m:rPr>
                          <m:sty m:val="p"/>
                        </m:rPr>
                        <a:rPr lang="en-US" sz="1600" b="0" i="0" smtClean="0">
                          <a:solidFill>
                            <a:srgbClr val="FF0000"/>
                          </a:solidFill>
                          <a:latin typeface="Cambria Math" panose="02040503050406030204" pitchFamily="18" charset="0"/>
                        </a:rPr>
                        <m:t>μm</m:t>
                      </m:r>
                    </m:oMath>
                  </m:oMathPara>
                </a14:m>
                <a:endParaRPr lang="en-US" sz="1600" dirty="0">
                  <a:solidFill>
                    <a:srgbClr val="FF0000"/>
                  </a:solidFill>
                </a:endParaRPr>
              </a:p>
            </p:txBody>
          </p:sp>
        </mc:Choice>
        <mc:Fallback xmlns="">
          <p:sp>
            <p:nvSpPr>
              <p:cNvPr id="23" name="TextBox 22">
                <a:extLst>
                  <a:ext uri="{FF2B5EF4-FFF2-40B4-BE49-F238E27FC236}">
                    <a16:creationId xmlns:a16="http://schemas.microsoft.com/office/drawing/2014/main" id="{07787E1C-05C8-4F36-8D59-7106877435B0}"/>
                  </a:ext>
                </a:extLst>
              </p:cNvPr>
              <p:cNvSpPr txBox="1">
                <a:spLocks noRot="1" noChangeAspect="1" noMove="1" noResize="1" noEditPoints="1" noAdjustHandles="1" noChangeArrowheads="1" noChangeShapeType="1" noTextEdit="1"/>
              </p:cNvSpPr>
              <p:nvPr/>
            </p:nvSpPr>
            <p:spPr>
              <a:xfrm>
                <a:off x="6086756" y="4640137"/>
                <a:ext cx="307408" cy="338554"/>
              </a:xfrm>
              <a:prstGeom prst="rect">
                <a:avLst/>
              </a:prstGeom>
              <a:blipFill>
                <a:blip r:embed="rId8"/>
                <a:stretch>
                  <a:fillRect r="-231373"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67BDDBE-5ED6-483B-A353-492E8EB9F959}"/>
                  </a:ext>
                </a:extLst>
              </p:cNvPr>
              <p:cNvSpPr txBox="1"/>
              <p:nvPr/>
            </p:nvSpPr>
            <p:spPr>
              <a:xfrm>
                <a:off x="843326" y="4191836"/>
                <a:ext cx="30740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20</m:t>
                      </m:r>
                      <m:r>
                        <a:rPr lang="en-US" sz="1600" b="0" i="1" smtClean="0">
                          <a:solidFill>
                            <a:srgbClr val="FF0000"/>
                          </a:solidFill>
                          <a:latin typeface="Cambria Math" panose="02040503050406030204" pitchFamily="18" charset="0"/>
                        </a:rPr>
                        <m:t> </m:t>
                      </m:r>
                      <m:r>
                        <m:rPr>
                          <m:sty m:val="p"/>
                        </m:rPr>
                        <a:rPr lang="en-US" sz="1600" b="0" i="0" smtClean="0">
                          <a:solidFill>
                            <a:srgbClr val="FF0000"/>
                          </a:solidFill>
                          <a:latin typeface="Cambria Math" panose="02040503050406030204" pitchFamily="18" charset="0"/>
                        </a:rPr>
                        <m:t>μm</m:t>
                      </m:r>
                    </m:oMath>
                  </m:oMathPara>
                </a14:m>
                <a:endParaRPr lang="en-US" sz="1600" dirty="0">
                  <a:solidFill>
                    <a:srgbClr val="FF0000"/>
                  </a:solidFill>
                </a:endParaRPr>
              </a:p>
            </p:txBody>
          </p:sp>
        </mc:Choice>
        <mc:Fallback xmlns="">
          <p:sp>
            <p:nvSpPr>
              <p:cNvPr id="25" name="TextBox 24">
                <a:extLst>
                  <a:ext uri="{FF2B5EF4-FFF2-40B4-BE49-F238E27FC236}">
                    <a16:creationId xmlns:a16="http://schemas.microsoft.com/office/drawing/2014/main" id="{267BDDBE-5ED6-483B-A353-492E8EB9F959}"/>
                  </a:ext>
                </a:extLst>
              </p:cNvPr>
              <p:cNvSpPr txBox="1">
                <a:spLocks noRot="1" noChangeAspect="1" noMove="1" noResize="1" noEditPoints="1" noAdjustHandles="1" noChangeArrowheads="1" noChangeShapeType="1" noTextEdit="1"/>
              </p:cNvSpPr>
              <p:nvPr/>
            </p:nvSpPr>
            <p:spPr>
              <a:xfrm>
                <a:off x="843326" y="4191836"/>
                <a:ext cx="307408" cy="338554"/>
              </a:xfrm>
              <a:prstGeom prst="rect">
                <a:avLst/>
              </a:prstGeom>
              <a:blipFill>
                <a:blip r:embed="rId9"/>
                <a:stretch>
                  <a:fillRect r="-194118" b="-3636"/>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96C2BB34-5EB1-6D06-5728-0B8CA7984876}"/>
              </a:ext>
            </a:extLst>
          </p:cNvPr>
          <p:cNvSpPr/>
          <p:nvPr/>
        </p:nvSpPr>
        <p:spPr>
          <a:xfrm>
            <a:off x="3067679" y="4327165"/>
            <a:ext cx="2220686" cy="2032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chemeClr val="bg1"/>
                </a:solidFill>
                <a:effectLst>
                  <a:outerShdw blurRad="50800" dist="38100" dir="2700000" algn="tl" rotWithShape="0">
                    <a:prstClr val="black">
                      <a:alpha val="40000"/>
                    </a:prstClr>
                  </a:outerShdw>
                </a:effectLst>
              </a:rPr>
              <a:t>[Fine TDC]</a:t>
            </a:r>
            <a:endParaRPr lang="en-US" sz="105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0930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6074A63-90CA-34D0-0507-A2D5ABDECA2C}"/>
                  </a:ext>
                </a:extLst>
              </p:cNvPr>
              <p:cNvSpPr>
                <a:spLocks noGrp="1"/>
              </p:cNvSpPr>
              <p:nvPr>
                <p:ph idx="1"/>
              </p:nvPr>
            </p:nvSpPr>
            <p:spPr>
              <a:xfrm>
                <a:off x="228604" y="728664"/>
                <a:ext cx="3639390" cy="3794522"/>
              </a:xfrm>
            </p:spPr>
            <p:txBody>
              <a:bodyPr/>
              <a:lstStyle/>
              <a:p>
                <a:pPr marL="0" indent="0">
                  <a:buNone/>
                </a:pPr>
                <a:r>
                  <a:rPr lang="en-US" sz="1600" b="1" dirty="0"/>
                  <a:t>Test Sequence:</a:t>
                </a:r>
              </a:p>
              <a:p>
                <a:r>
                  <a:rPr lang="en-US" sz="1600" dirty="0"/>
                  <a:t>Pulse generator (745-OEM) sends START + STOP to ASIC and TRIGGER to microcontroller.</a:t>
                </a:r>
              </a:p>
              <a:p>
                <a:r>
                  <a:rPr lang="en-US" sz="1600" dirty="0"/>
                  <a:t>ASIC computes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𝑆𝑇𝑂𝑃</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𝑆𝑇𝐴𝑅𝑇</m:t>
                        </m:r>
                      </m:sub>
                    </m:sSub>
                  </m:oMath>
                </a14:m>
                <a:r>
                  <a:rPr lang="en-US" sz="1600" dirty="0"/>
                  <a:t> and stores it to an on-chip register.</a:t>
                </a:r>
              </a:p>
              <a:p>
                <a:r>
                  <a:rPr lang="en-US" sz="1600" dirty="0"/>
                  <a:t>After a short delay, the microcontroller reads the value in the on-chip register.</a:t>
                </a:r>
              </a:p>
              <a:p>
                <a:pPr marL="0" indent="0">
                  <a:buNone/>
                </a:pPr>
                <a:r>
                  <a:rPr lang="en-US" sz="1600" b="1" dirty="0"/>
                  <a:t>To calibrate resolution, </a:t>
                </a:r>
                <a:r>
                  <a:rPr lang="en-US" sz="1600" dirty="0"/>
                  <a:t>fixed time offset pulses (0 </a:t>
                </a:r>
                <a:r>
                  <a:rPr lang="en-US" sz="1600" dirty="0" err="1"/>
                  <a:t>ps</a:t>
                </a:r>
                <a:r>
                  <a:rPr lang="en-US" sz="1600" dirty="0"/>
                  <a:t>, 100 </a:t>
                </a:r>
                <a:r>
                  <a:rPr lang="en-US" sz="1600" dirty="0" err="1"/>
                  <a:t>ps</a:t>
                </a:r>
                <a:r>
                  <a:rPr lang="en-US" sz="1600" dirty="0"/>
                  <a:t>, 10 ns) are supplied and coefficients are calculated off-chip.</a:t>
                </a:r>
                <a:endParaRPr lang="en-US" sz="1600" b="1" dirty="0"/>
              </a:p>
            </p:txBody>
          </p:sp>
        </mc:Choice>
        <mc:Fallback xmlns="">
          <p:sp>
            <p:nvSpPr>
              <p:cNvPr id="2" name="Content Placeholder 1">
                <a:extLst>
                  <a:ext uri="{FF2B5EF4-FFF2-40B4-BE49-F238E27FC236}">
                    <a16:creationId xmlns:a16="http://schemas.microsoft.com/office/drawing/2014/main" id="{C6074A63-90CA-34D0-0507-A2D5ABDECA2C}"/>
                  </a:ext>
                </a:extLst>
              </p:cNvPr>
              <p:cNvSpPr>
                <a:spLocks noGrp="1" noRot="1" noChangeAspect="1" noMove="1" noResize="1" noEditPoints="1" noAdjustHandles="1" noChangeArrowheads="1" noChangeShapeType="1" noTextEdit="1"/>
              </p:cNvSpPr>
              <p:nvPr>
                <p:ph idx="1"/>
              </p:nvPr>
            </p:nvSpPr>
            <p:spPr>
              <a:xfrm>
                <a:off x="228604" y="728664"/>
                <a:ext cx="3639390" cy="3794522"/>
              </a:xfrm>
              <a:blipFill>
                <a:blip r:embed="rId2"/>
                <a:stretch>
                  <a:fillRect l="-3518" t="-1768" r="-2178" b="-32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991933D-BCAF-03D6-8678-A934C7CF26E2}"/>
              </a:ext>
            </a:extLst>
          </p:cNvPr>
          <p:cNvSpPr>
            <a:spLocks noGrp="1"/>
          </p:cNvSpPr>
          <p:nvPr>
            <p:ph type="title"/>
          </p:nvPr>
        </p:nvSpPr>
        <p:spPr/>
        <p:txBody>
          <a:bodyPr/>
          <a:lstStyle/>
          <a:p>
            <a:r>
              <a:rPr lang="en-US" dirty="0"/>
              <a:t>Testing the </a:t>
            </a:r>
            <a:r>
              <a:rPr lang="en-US" dirty="0" err="1"/>
              <a:t>CryoTDC</a:t>
            </a:r>
            <a:endParaRPr lang="en-US" dirty="0"/>
          </a:p>
        </p:txBody>
      </p:sp>
      <p:sp>
        <p:nvSpPr>
          <p:cNvPr id="4" name="Date Placeholder 3">
            <a:extLst>
              <a:ext uri="{FF2B5EF4-FFF2-40B4-BE49-F238E27FC236}">
                <a16:creationId xmlns:a16="http://schemas.microsoft.com/office/drawing/2014/main" id="{4C7B3F24-32B7-6476-2F55-824D49C6EBEF}"/>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31866C2F-42B9-B812-4217-4BE7507D583F}"/>
              </a:ext>
            </a:extLst>
          </p:cNvPr>
          <p:cNvSpPr>
            <a:spLocks noGrp="1"/>
          </p:cNvSpPr>
          <p:nvPr>
            <p:ph type="ftr" sz="quarter" idx="3"/>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82401CB9-39FA-EE28-4E86-FBCDF5587616}"/>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2050" name="Picture 2">
            <a:extLst>
              <a:ext uri="{FF2B5EF4-FFF2-40B4-BE49-F238E27FC236}">
                <a16:creationId xmlns:a16="http://schemas.microsoft.com/office/drawing/2014/main" id="{D0F8C749-01F8-6C56-B39B-2DC711F11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774" y="1045994"/>
            <a:ext cx="4988843" cy="305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115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6794D262-DACA-4A0B-B23E-3D9C2A313A8B}"/>
                  </a:ext>
                </a:extLst>
              </p:cNvPr>
              <p:cNvSpPr>
                <a:spLocks noGrp="1"/>
              </p:cNvSpPr>
              <p:nvPr>
                <p:ph type="title"/>
              </p:nvPr>
            </p:nvSpPr>
            <p:spPr/>
            <p:txBody>
              <a:bodyPr/>
              <a:lstStyle/>
              <a:p>
                <a:r>
                  <a:rPr lang="en-US"/>
                  <a:t>Result: Jitter vs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𝒊𝒏</m:t>
                        </m:r>
                      </m:sub>
                    </m:sSub>
                  </m:oMath>
                </a14:m>
                <a:endParaRPr lang="en-US" dirty="0"/>
              </a:p>
            </p:txBody>
          </p:sp>
        </mc:Choice>
        <mc:Fallback xmlns="">
          <p:sp>
            <p:nvSpPr>
              <p:cNvPr id="3" name="Title 2">
                <a:extLst>
                  <a:ext uri="{FF2B5EF4-FFF2-40B4-BE49-F238E27FC236}">
                    <a16:creationId xmlns:a16="http://schemas.microsoft.com/office/drawing/2014/main" id="{6794D262-DACA-4A0B-B23E-3D9C2A313A8B}"/>
                  </a:ext>
                </a:extLst>
              </p:cNvPr>
              <p:cNvSpPr>
                <a:spLocks noGrp="1" noRot="1" noChangeAspect="1" noMove="1" noResize="1" noEditPoints="1" noAdjustHandles="1" noChangeArrowheads="1" noChangeShapeType="1" noTextEdit="1"/>
              </p:cNvSpPr>
              <p:nvPr>
                <p:ph type="title"/>
              </p:nvPr>
            </p:nvSpPr>
            <p:spPr>
              <a:blipFill>
                <a:blip r:embed="rId3"/>
                <a:stretch>
                  <a:fillRect l="-1965" t="-30189" b="-5471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FB261CB-B9A2-4A92-BA97-3AF0545D1C4B}"/>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8C6E7FBA-29AE-466F-9D7E-993D1A507075}"/>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EA9DD7FF-DDF1-45B0-BF00-1F0E89176DA4}"/>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528DAC-AA38-4A27-A145-746F2B9FF8DA}"/>
                  </a:ext>
                </a:extLst>
              </p:cNvPr>
              <p:cNvSpPr txBox="1"/>
              <p:nvPr/>
            </p:nvSpPr>
            <p:spPr>
              <a:xfrm>
                <a:off x="91272" y="986700"/>
                <a:ext cx="365127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6"/>
                    </a:solidFill>
                    <a:latin typeface="Helvetica" panose="020B0604020202020204" pitchFamily="34" charset="0"/>
                    <a:cs typeface="Helvetica" panose="020B0604020202020204" pitchFamily="34" charset="0"/>
                  </a:rPr>
                  <a:t>At low </a:t>
                </a:r>
                <a14:m>
                  <m:oMath xmlns:m="http://schemas.openxmlformats.org/officeDocument/2006/math">
                    <m:sSub>
                      <m:sSubPr>
                        <m:ctrlPr>
                          <a:rPr lang="en-US" sz="200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𝑇</m:t>
                        </m:r>
                      </m:e>
                      <m:sub>
                        <m:r>
                          <a:rPr lang="en-US" sz="2000" b="0" i="1" smtClean="0">
                            <a:solidFill>
                              <a:schemeClr val="accent6"/>
                            </a:solidFill>
                            <a:latin typeface="Cambria Math" panose="02040503050406030204" pitchFamily="18" charset="0"/>
                          </a:rPr>
                          <m:t>𝑖𝑛</m:t>
                        </m:r>
                      </m:sub>
                    </m:sSub>
                  </m:oMath>
                </a14:m>
                <a:r>
                  <a:rPr lang="en-US" sz="2000" dirty="0">
                    <a:solidFill>
                      <a:schemeClr val="accent6"/>
                    </a:solidFill>
                    <a:latin typeface="Helvetica" panose="020B0604020202020204" pitchFamily="34" charset="0"/>
                    <a:cs typeface="Helvetica" panose="020B0604020202020204" pitchFamily="34" charset="0"/>
                  </a:rPr>
                  <a:t>, test instrument jitter dominates the measurement.</a:t>
                </a:r>
              </a:p>
              <a:p>
                <a:pPr marL="342900" indent="-342900">
                  <a:buFont typeface="Arial" panose="020B0604020202020204" pitchFamily="34" charset="0"/>
                  <a:buChar char="•"/>
                </a:pPr>
                <a:r>
                  <a:rPr lang="en-US" sz="2000" dirty="0">
                    <a:solidFill>
                      <a:schemeClr val="accent6"/>
                    </a:solidFill>
                    <a:latin typeface="Helvetica" panose="020B0604020202020204" pitchFamily="34" charset="0"/>
                    <a:cs typeface="Helvetica" panose="020B0604020202020204" pitchFamily="34" charset="0"/>
                  </a:rPr>
                  <a:t>At high </a:t>
                </a:r>
                <a14:m>
                  <m:oMath xmlns:m="http://schemas.openxmlformats.org/officeDocument/2006/math">
                    <m:sSub>
                      <m:sSubPr>
                        <m:ctrlPr>
                          <a:rPr lang="en-US" sz="200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𝑇</m:t>
                        </m:r>
                      </m:e>
                      <m:sub>
                        <m:r>
                          <a:rPr lang="en-US" sz="2000" b="0" i="1" smtClean="0">
                            <a:solidFill>
                              <a:schemeClr val="accent6"/>
                            </a:solidFill>
                            <a:latin typeface="Cambria Math" panose="02040503050406030204" pitchFamily="18" charset="0"/>
                          </a:rPr>
                          <m:t>𝑖𝑛</m:t>
                        </m:r>
                      </m:sub>
                    </m:sSub>
                  </m:oMath>
                </a14:m>
                <a:r>
                  <a:rPr lang="en-US" sz="2000" dirty="0">
                    <a:solidFill>
                      <a:schemeClr val="accent6"/>
                    </a:solidFill>
                    <a:latin typeface="Helvetica" panose="020B0604020202020204" pitchFamily="34" charset="0"/>
                    <a:cs typeface="Helvetica" panose="020B0604020202020204" pitchFamily="34" charset="0"/>
                  </a:rPr>
                  <a:t>, jitter accumulation in the ring oscillator results in a linear correlation.</a:t>
                </a:r>
              </a:p>
              <a:p>
                <a:pPr marL="342900" indent="-342900">
                  <a:buFont typeface="Arial" panose="020B0604020202020204" pitchFamily="34" charset="0"/>
                  <a:buChar char="•"/>
                </a:pPr>
                <a:r>
                  <a:rPr lang="en-US" sz="2000" dirty="0">
                    <a:solidFill>
                      <a:schemeClr val="accent6"/>
                    </a:solidFill>
                    <a:latin typeface="Helvetica" panose="020B0604020202020204" pitchFamily="34" charset="0"/>
                    <a:cs typeface="Helvetica" panose="020B0604020202020204" pitchFamily="34" charset="0"/>
                  </a:rPr>
                  <a:t>Flicker noise dominates thermal noise, so cryogenic results resemble warm. </a:t>
                </a:r>
              </a:p>
            </p:txBody>
          </p:sp>
        </mc:Choice>
        <mc:Fallback xmlns="">
          <p:sp>
            <p:nvSpPr>
              <p:cNvPr id="11" name="TextBox 10">
                <a:extLst>
                  <a:ext uri="{FF2B5EF4-FFF2-40B4-BE49-F238E27FC236}">
                    <a16:creationId xmlns:a16="http://schemas.microsoft.com/office/drawing/2014/main" id="{8E528DAC-AA38-4A27-A145-746F2B9FF8DA}"/>
                  </a:ext>
                </a:extLst>
              </p:cNvPr>
              <p:cNvSpPr txBox="1">
                <a:spLocks noRot="1" noChangeAspect="1" noMove="1" noResize="1" noEditPoints="1" noAdjustHandles="1" noChangeArrowheads="1" noChangeShapeType="1" noTextEdit="1"/>
              </p:cNvSpPr>
              <p:nvPr/>
            </p:nvSpPr>
            <p:spPr>
              <a:xfrm>
                <a:off x="91272" y="986700"/>
                <a:ext cx="3651275" cy="3170099"/>
              </a:xfrm>
              <a:prstGeom prst="rect">
                <a:avLst/>
              </a:prstGeom>
              <a:blipFill>
                <a:blip r:embed="rId4"/>
                <a:stretch>
                  <a:fillRect l="-1503" t="-962" r="-2504" b="-2692"/>
                </a:stretch>
              </a:blipFill>
            </p:spPr>
            <p:txBody>
              <a:bodyPr/>
              <a:lstStyle/>
              <a:p>
                <a:r>
                  <a:rPr lang="en-US">
                    <a:noFill/>
                  </a:rPr>
                  <a:t> </a:t>
                </a:r>
              </a:p>
            </p:txBody>
          </p:sp>
        </mc:Fallback>
      </mc:AlternateContent>
      <p:pic>
        <p:nvPicPr>
          <p:cNvPr id="8" name="Picture 7" descr="Chart, scatter chart&#10;&#10;Description automatically generated">
            <a:extLst>
              <a:ext uri="{FF2B5EF4-FFF2-40B4-BE49-F238E27FC236}">
                <a16:creationId xmlns:a16="http://schemas.microsoft.com/office/drawing/2014/main" id="{544832F3-0A69-D3B8-F02E-64B10B236A14}"/>
              </a:ext>
            </a:extLst>
          </p:cNvPr>
          <p:cNvPicPr>
            <a:picLocks noChangeAspect="1"/>
          </p:cNvPicPr>
          <p:nvPr/>
        </p:nvPicPr>
        <p:blipFill>
          <a:blip r:embed="rId5"/>
          <a:stretch>
            <a:fillRect/>
          </a:stretch>
        </p:blipFill>
        <p:spPr>
          <a:xfrm>
            <a:off x="3592431" y="349268"/>
            <a:ext cx="5551569" cy="4045256"/>
          </a:xfrm>
          <a:prstGeom prst="rect">
            <a:avLst/>
          </a:prstGeom>
        </p:spPr>
      </p:pic>
      <p:cxnSp>
        <p:nvCxnSpPr>
          <p:cNvPr id="7" name="Straight Connector 6">
            <a:extLst>
              <a:ext uri="{FF2B5EF4-FFF2-40B4-BE49-F238E27FC236}">
                <a16:creationId xmlns:a16="http://schemas.microsoft.com/office/drawing/2014/main" id="{637A2ECC-EC9A-EEF7-209D-3F3BCAE3D0F2}"/>
              </a:ext>
            </a:extLst>
          </p:cNvPr>
          <p:cNvCxnSpPr/>
          <p:nvPr/>
        </p:nvCxnSpPr>
        <p:spPr>
          <a:xfrm flipV="1">
            <a:off x="5235547" y="1788340"/>
            <a:ext cx="2427611" cy="2047285"/>
          </a:xfrm>
          <a:prstGeom prst="line">
            <a:avLst/>
          </a:prstGeom>
          <a:ln>
            <a:prstDash val="dash"/>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DB06EF-D38B-ADDD-CCFE-E43EBE10E8F5}"/>
                  </a:ext>
                </a:extLst>
              </p:cNvPr>
              <p:cNvSpPr txBox="1"/>
              <p:nvPr/>
            </p:nvSpPr>
            <p:spPr>
              <a:xfrm>
                <a:off x="5988107" y="3083344"/>
                <a:ext cx="167505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505050"/>
                          </a:solidFill>
                          <a:latin typeface="Cambria Math" panose="02040503050406030204" pitchFamily="18" charset="0"/>
                        </a:rPr>
                        <m:t>𝜎</m:t>
                      </m:r>
                      <m:d>
                        <m:dPr>
                          <m:ctrlPr>
                            <a:rPr lang="en-US" sz="1400" i="1" smtClean="0">
                              <a:solidFill>
                                <a:srgbClr val="505050"/>
                              </a:solidFill>
                              <a:latin typeface="Cambria Math" panose="02040503050406030204" pitchFamily="18" charset="0"/>
                            </a:rPr>
                          </m:ctrlPr>
                        </m:dPr>
                        <m:e>
                          <m:sSub>
                            <m:sSubPr>
                              <m:ctrlPr>
                                <a:rPr lang="en-US" sz="1400" i="1" smtClean="0">
                                  <a:solidFill>
                                    <a:srgbClr val="505050"/>
                                  </a:solidFill>
                                  <a:latin typeface="Cambria Math" panose="02040503050406030204" pitchFamily="18" charset="0"/>
                                </a:rPr>
                              </m:ctrlPr>
                            </m:sSubPr>
                            <m:e>
                              <m:r>
                                <a:rPr lang="en-US" sz="1400" b="0" i="1" smtClean="0">
                                  <a:solidFill>
                                    <a:srgbClr val="505050"/>
                                  </a:solidFill>
                                  <a:latin typeface="Cambria Math" panose="02040503050406030204" pitchFamily="18" charset="0"/>
                                </a:rPr>
                                <m:t>𝑇</m:t>
                              </m:r>
                            </m:e>
                            <m:sub>
                              <m:r>
                                <a:rPr lang="en-US" sz="1400" b="0" i="1" smtClean="0">
                                  <a:solidFill>
                                    <a:srgbClr val="505050"/>
                                  </a:solidFill>
                                  <a:latin typeface="Cambria Math" panose="02040503050406030204" pitchFamily="18" charset="0"/>
                                </a:rPr>
                                <m:t>𝑖𝑛</m:t>
                              </m:r>
                            </m:sub>
                          </m:sSub>
                        </m:e>
                      </m:d>
                      <m:r>
                        <a:rPr lang="en-US" sz="1400" b="0" i="1" smtClean="0">
                          <a:solidFill>
                            <a:srgbClr val="505050"/>
                          </a:solidFill>
                          <a:latin typeface="Cambria Math" panose="02040503050406030204" pitchFamily="18" charset="0"/>
                        </a:rPr>
                        <m:t>=0.001</m:t>
                      </m:r>
                      <m:sSub>
                        <m:sSubPr>
                          <m:ctrlPr>
                            <a:rPr lang="en-US" sz="1400" i="1" smtClean="0">
                              <a:solidFill>
                                <a:srgbClr val="505050"/>
                              </a:solidFill>
                              <a:latin typeface="Cambria Math" panose="02040503050406030204" pitchFamily="18" charset="0"/>
                            </a:rPr>
                          </m:ctrlPr>
                        </m:sSubPr>
                        <m:e>
                          <m:r>
                            <a:rPr lang="en-US" sz="1400" b="0" i="1" smtClean="0">
                              <a:solidFill>
                                <a:srgbClr val="505050"/>
                              </a:solidFill>
                              <a:latin typeface="Cambria Math" panose="02040503050406030204" pitchFamily="18" charset="0"/>
                            </a:rPr>
                            <m:t>𝑇</m:t>
                          </m:r>
                        </m:e>
                        <m:sub>
                          <m:r>
                            <a:rPr lang="en-US" sz="1400" b="0" i="1" smtClean="0">
                              <a:solidFill>
                                <a:srgbClr val="505050"/>
                              </a:solidFill>
                              <a:latin typeface="Cambria Math" panose="02040503050406030204" pitchFamily="18" charset="0"/>
                            </a:rPr>
                            <m:t>𝑖𝑛</m:t>
                          </m:r>
                        </m:sub>
                      </m:sSub>
                    </m:oMath>
                  </m:oMathPara>
                </a14:m>
                <a:endParaRPr lang="en-US" sz="1400" dirty="0">
                  <a:solidFill>
                    <a:srgbClr val="505050"/>
                  </a:solidFill>
                </a:endParaRPr>
              </a:p>
            </p:txBody>
          </p:sp>
        </mc:Choice>
        <mc:Fallback xmlns="">
          <p:sp>
            <p:nvSpPr>
              <p:cNvPr id="9" name="TextBox 8">
                <a:extLst>
                  <a:ext uri="{FF2B5EF4-FFF2-40B4-BE49-F238E27FC236}">
                    <a16:creationId xmlns:a16="http://schemas.microsoft.com/office/drawing/2014/main" id="{33DB06EF-D38B-ADDD-CCFE-E43EBE10E8F5}"/>
                  </a:ext>
                </a:extLst>
              </p:cNvPr>
              <p:cNvSpPr txBox="1">
                <a:spLocks noRot="1" noChangeAspect="1" noMove="1" noResize="1" noEditPoints="1" noAdjustHandles="1" noChangeArrowheads="1" noChangeShapeType="1" noTextEdit="1"/>
              </p:cNvSpPr>
              <p:nvPr/>
            </p:nvSpPr>
            <p:spPr>
              <a:xfrm>
                <a:off x="5988107" y="3083344"/>
                <a:ext cx="1675051" cy="30777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939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ABD4B-DACD-7933-96EB-8FF0088A58B2}"/>
              </a:ext>
            </a:extLst>
          </p:cNvPr>
          <p:cNvSpPr>
            <a:spLocks noGrp="1"/>
          </p:cNvSpPr>
          <p:nvPr>
            <p:ph type="title"/>
          </p:nvPr>
        </p:nvSpPr>
        <p:spPr/>
        <p:txBody>
          <a:bodyPr/>
          <a:lstStyle/>
          <a:p>
            <a:r>
              <a:rPr lang="en-US"/>
              <a:t>Back-Gate Tuning </a:t>
            </a:r>
          </a:p>
        </p:txBody>
      </p:sp>
      <p:sp>
        <p:nvSpPr>
          <p:cNvPr id="4" name="Date Placeholder 3">
            <a:extLst>
              <a:ext uri="{FF2B5EF4-FFF2-40B4-BE49-F238E27FC236}">
                <a16:creationId xmlns:a16="http://schemas.microsoft.com/office/drawing/2014/main" id="{22CA40BA-1A49-0938-9F10-E4AF6BB07C23}"/>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5CC9FB33-4B84-E91E-409B-BF311C34BFB5}"/>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D2529695-AF41-C634-9E84-25DB3B7E1982}"/>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09868E-EEE7-BA00-6210-1B67A08E2502}"/>
                  </a:ext>
                </a:extLst>
              </p:cNvPr>
              <p:cNvSpPr txBox="1"/>
              <p:nvPr/>
            </p:nvSpPr>
            <p:spPr>
              <a:xfrm>
                <a:off x="335280" y="3400833"/>
                <a:ext cx="7719060"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accent6"/>
                    </a:solidFill>
                  </a:rPr>
                  <a:t>PMOS tuning voltage is inverse to NMOS to balance rise/fall times.</a:t>
                </a:r>
              </a:p>
              <a:p>
                <a:pPr marL="285750" indent="-285750">
                  <a:buFont typeface="Arial" panose="020B0604020202020204" pitchFamily="34" charset="0"/>
                  <a:buChar char="•"/>
                </a:pPr>
                <a:r>
                  <a:rPr lang="en-US" sz="1800" dirty="0">
                    <a:solidFill>
                      <a:schemeClr val="accent6"/>
                    </a:solidFill>
                  </a:rPr>
                  <a:t>Good agreement with simulation results at room temperature</a:t>
                </a:r>
              </a:p>
              <a:p>
                <a:pPr marL="285750" indent="-285750">
                  <a:buFont typeface="Arial" panose="020B0604020202020204" pitchFamily="34" charset="0"/>
                  <a:buChar char="•"/>
                </a:pPr>
                <a:r>
                  <a:rPr lang="en-US" sz="1800" dirty="0" err="1">
                    <a:solidFill>
                      <a:schemeClr val="accent6"/>
                    </a:solidFill>
                  </a:rPr>
                  <a:t>RoomT</a:t>
                </a:r>
                <a:r>
                  <a:rPr lang="en-US" sz="1800" dirty="0">
                    <a:solidFill>
                      <a:schemeClr val="accent6"/>
                    </a:solidFill>
                  </a:rPr>
                  <a:t> TDC Tuning slope:  </a:t>
                </a:r>
                <a14:m>
                  <m:oMath xmlns:m="http://schemas.openxmlformats.org/officeDocument/2006/math">
                    <m:r>
                      <a:rPr lang="en-US" sz="1800" b="0" i="1" smtClean="0">
                        <a:solidFill>
                          <a:schemeClr val="accent6"/>
                        </a:solidFill>
                        <a:latin typeface="Cambria Math" panose="02040503050406030204" pitchFamily="18" charset="0"/>
                      </a:rPr>
                      <m:t>≈</m:t>
                    </m:r>
                  </m:oMath>
                </a14:m>
                <a:r>
                  <a:rPr lang="en-US" sz="1800" b="1" dirty="0">
                    <a:solidFill>
                      <a:schemeClr val="accent6"/>
                    </a:solidFill>
                  </a:rPr>
                  <a:t>118 </a:t>
                </a:r>
                <a:r>
                  <a:rPr lang="en-US" sz="1800" b="1" dirty="0" err="1">
                    <a:solidFill>
                      <a:schemeClr val="accent6"/>
                    </a:solidFill>
                  </a:rPr>
                  <a:t>ps</a:t>
                </a:r>
                <a:r>
                  <a:rPr lang="en-US" sz="1800" b="1" dirty="0">
                    <a:solidFill>
                      <a:schemeClr val="accent6"/>
                    </a:solidFill>
                  </a:rPr>
                  <a:t>/V  (coarse) </a:t>
                </a:r>
                <a14:m>
                  <m:oMath xmlns:m="http://schemas.openxmlformats.org/officeDocument/2006/math">
                    <m:r>
                      <a:rPr lang="en-US" sz="1800" i="1">
                        <a:solidFill>
                          <a:schemeClr val="accent6"/>
                        </a:solidFill>
                        <a:latin typeface="Cambria Math" panose="02040503050406030204" pitchFamily="18" charset="0"/>
                      </a:rPr>
                      <m:t>≈</m:t>
                    </m:r>
                  </m:oMath>
                </a14:m>
                <a:r>
                  <a:rPr lang="en-US" sz="1800" b="1" dirty="0">
                    <a:solidFill>
                      <a:schemeClr val="accent6"/>
                    </a:solidFill>
                  </a:rPr>
                  <a:t>5.4 </a:t>
                </a:r>
                <a:r>
                  <a:rPr lang="en-US" sz="1800" b="1" dirty="0" err="1">
                    <a:solidFill>
                      <a:schemeClr val="accent6"/>
                    </a:solidFill>
                  </a:rPr>
                  <a:t>ps</a:t>
                </a:r>
                <a:r>
                  <a:rPr lang="en-US" sz="1800" b="1" dirty="0">
                    <a:solidFill>
                      <a:schemeClr val="accent6"/>
                    </a:solidFill>
                  </a:rPr>
                  <a:t>/V   (fine)</a:t>
                </a:r>
              </a:p>
              <a:p>
                <a:pPr marL="285750" indent="-285750">
                  <a:buFont typeface="Arial" panose="020B0604020202020204" pitchFamily="34" charset="0"/>
                  <a:buChar char="•"/>
                </a:pPr>
                <a:r>
                  <a:rPr lang="en-US" sz="1800" dirty="0" err="1">
                    <a:solidFill>
                      <a:schemeClr val="accent6"/>
                    </a:solidFill>
                  </a:rPr>
                  <a:t>Cryo</a:t>
                </a:r>
                <a:r>
                  <a:rPr lang="en-US" sz="1800" dirty="0">
                    <a:solidFill>
                      <a:schemeClr val="accent6"/>
                    </a:solidFill>
                  </a:rPr>
                  <a:t> TDC Tuning Slope:    </a:t>
                </a:r>
                <a14:m>
                  <m:oMath xmlns:m="http://schemas.openxmlformats.org/officeDocument/2006/math">
                    <m:r>
                      <a:rPr lang="en-US" sz="1800" b="0" i="0" smtClean="0">
                        <a:solidFill>
                          <a:schemeClr val="accent6"/>
                        </a:solidFill>
                        <a:latin typeface="Cambria Math" panose="02040503050406030204" pitchFamily="18" charset="0"/>
                      </a:rPr>
                      <m:t>  </m:t>
                    </m:r>
                    <m:r>
                      <a:rPr lang="en-US" sz="1800" i="1">
                        <a:solidFill>
                          <a:schemeClr val="accent6"/>
                        </a:solidFill>
                        <a:latin typeface="Cambria Math" panose="02040503050406030204" pitchFamily="18" charset="0"/>
                      </a:rPr>
                      <m:t>≈</m:t>
                    </m:r>
                  </m:oMath>
                </a14:m>
                <a:r>
                  <a:rPr lang="en-US" sz="1800" b="1" dirty="0">
                    <a:solidFill>
                      <a:schemeClr val="accent6"/>
                    </a:solidFill>
                  </a:rPr>
                  <a:t>216 </a:t>
                </a:r>
                <a:r>
                  <a:rPr lang="en-US" sz="1800" b="1" dirty="0" err="1">
                    <a:solidFill>
                      <a:schemeClr val="accent6"/>
                    </a:solidFill>
                  </a:rPr>
                  <a:t>ps</a:t>
                </a:r>
                <a:r>
                  <a:rPr lang="en-US" sz="1800" b="1" dirty="0">
                    <a:solidFill>
                      <a:schemeClr val="accent6"/>
                    </a:solidFill>
                  </a:rPr>
                  <a:t>/V  (coarse) </a:t>
                </a:r>
                <a14:m>
                  <m:oMath xmlns:m="http://schemas.openxmlformats.org/officeDocument/2006/math">
                    <m:r>
                      <a:rPr lang="en-US" sz="1800" i="1">
                        <a:solidFill>
                          <a:schemeClr val="accent6"/>
                        </a:solidFill>
                        <a:latin typeface="Cambria Math" panose="02040503050406030204" pitchFamily="18" charset="0"/>
                      </a:rPr>
                      <m:t>≈</m:t>
                    </m:r>
                  </m:oMath>
                </a14:m>
                <a:r>
                  <a:rPr lang="en-US" sz="1800" b="1" dirty="0">
                    <a:solidFill>
                      <a:schemeClr val="accent6"/>
                    </a:solidFill>
                  </a:rPr>
                  <a:t>9.6 </a:t>
                </a:r>
                <a:r>
                  <a:rPr lang="en-US" sz="1800" b="1" dirty="0" err="1">
                    <a:solidFill>
                      <a:schemeClr val="accent6"/>
                    </a:solidFill>
                  </a:rPr>
                  <a:t>ps</a:t>
                </a:r>
                <a:r>
                  <a:rPr lang="en-US" sz="1800" b="1" dirty="0">
                    <a:solidFill>
                      <a:schemeClr val="accent6"/>
                    </a:solidFill>
                  </a:rPr>
                  <a:t>/V   (fine)</a:t>
                </a:r>
              </a:p>
              <a:p>
                <a:pPr lvl="2"/>
                <a:r>
                  <a:rPr lang="en-US" sz="1800" b="1" dirty="0">
                    <a:solidFill>
                      <a:schemeClr val="accent6"/>
                    </a:solidFill>
                  </a:rPr>
                  <a:t>		</a:t>
                </a:r>
              </a:p>
            </p:txBody>
          </p:sp>
        </mc:Choice>
        <mc:Fallback xmlns="">
          <p:sp>
            <p:nvSpPr>
              <p:cNvPr id="10" name="TextBox 9">
                <a:extLst>
                  <a:ext uri="{FF2B5EF4-FFF2-40B4-BE49-F238E27FC236}">
                    <a16:creationId xmlns:a16="http://schemas.microsoft.com/office/drawing/2014/main" id="{8509868E-EEE7-BA00-6210-1B67A08E2502}"/>
                  </a:ext>
                </a:extLst>
              </p:cNvPr>
              <p:cNvSpPr txBox="1">
                <a:spLocks noRot="1" noChangeAspect="1" noMove="1" noResize="1" noEditPoints="1" noAdjustHandles="1" noChangeArrowheads="1" noChangeShapeType="1" noTextEdit="1"/>
              </p:cNvSpPr>
              <p:nvPr/>
            </p:nvSpPr>
            <p:spPr>
              <a:xfrm>
                <a:off x="335280" y="3400833"/>
                <a:ext cx="7719060" cy="1477328"/>
              </a:xfrm>
              <a:prstGeom prst="rect">
                <a:avLst/>
              </a:prstGeom>
              <a:blipFill>
                <a:blip r:embed="rId3"/>
                <a:stretch>
                  <a:fillRect l="-474" t="-2479"/>
                </a:stretch>
              </a:blipFill>
            </p:spPr>
            <p:txBody>
              <a:bodyPr/>
              <a:lstStyle/>
              <a:p>
                <a:r>
                  <a:rPr lang="en-US">
                    <a:noFill/>
                  </a:rPr>
                  <a:t> </a:t>
                </a:r>
              </a:p>
            </p:txBody>
          </p:sp>
        </mc:Fallback>
      </mc:AlternateContent>
      <p:pic>
        <p:nvPicPr>
          <p:cNvPr id="7" name="Graphic 6">
            <a:extLst>
              <a:ext uri="{FF2B5EF4-FFF2-40B4-BE49-F238E27FC236}">
                <a16:creationId xmlns:a16="http://schemas.microsoft.com/office/drawing/2014/main" id="{4D97BC3B-E94F-79B4-5C86-1018043BC2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0" y="635748"/>
            <a:ext cx="9144000" cy="2796857"/>
          </a:xfrm>
          <a:prstGeom prst="rect">
            <a:avLst/>
          </a:prstGeom>
        </p:spPr>
      </p:pic>
    </p:spTree>
    <p:extLst>
      <p:ext uri="{BB962C8B-B14F-4D97-AF65-F5344CB8AC3E}">
        <p14:creationId xmlns:p14="http://schemas.microsoft.com/office/powerpoint/2010/main" val="372884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7443EEA-7366-D605-74CA-A9B676DEC68A}"/>
                  </a:ext>
                </a:extLst>
              </p:cNvPr>
              <p:cNvSpPr>
                <a:spLocks noGrp="1"/>
              </p:cNvSpPr>
              <p:nvPr>
                <p:ph idx="1"/>
              </p:nvPr>
            </p:nvSpPr>
            <p:spPr>
              <a:xfrm>
                <a:off x="228603" y="728664"/>
                <a:ext cx="3485641" cy="3794522"/>
              </a:xfrm>
            </p:spPr>
            <p:txBody>
              <a:bodyPr/>
              <a:lstStyle/>
              <a:p>
                <a:r>
                  <a:rPr lang="en-US" sz="1600" dirty="0"/>
                  <a:t>Testbench maximum readout rate is </a:t>
                </a:r>
                <a:r>
                  <a:rPr lang="en-US" sz="1600" b="1" dirty="0"/>
                  <a:t>~1 </a:t>
                </a:r>
                <a:r>
                  <a:rPr lang="en-US" sz="1600" b="1" dirty="0" err="1"/>
                  <a:t>Mcps</a:t>
                </a:r>
                <a:r>
                  <a:rPr lang="en-US" sz="1600" dirty="0"/>
                  <a:t>, limited by microcontroller I/O. The fine TDC is designed to operate at </a:t>
                </a:r>
                <a:r>
                  <a:rPr lang="en-US" sz="1600" b="1" dirty="0"/>
                  <a:t>~100 </a:t>
                </a:r>
                <a:r>
                  <a:rPr lang="en-US" sz="1600" b="1" dirty="0" err="1"/>
                  <a:t>Mcps</a:t>
                </a:r>
                <a:r>
                  <a:rPr lang="en-US" sz="1600" dirty="0"/>
                  <a:t>.</a:t>
                </a:r>
              </a:p>
              <a:p>
                <a:r>
                  <a:rPr lang="en-US" sz="1600" dirty="0"/>
                  <a:t>To estimate power at higher frequencies, we assume:</a:t>
                </a:r>
              </a:p>
              <a:p>
                <a:endParaRPr lang="en-US" sz="1600" dirty="0"/>
              </a:p>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𝑅𝑂</m:t>
                        </m:r>
                      </m:sub>
                    </m:sSub>
                  </m:oMath>
                </a14:m>
                <a:r>
                  <a:rPr lang="en-US" sz="1600" dirty="0"/>
                  <a:t> and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𝑄𝑢𝑖𝑒𝑠𝑐𝑒𝑛𝑡</m:t>
                        </m:r>
                      </m:sub>
                    </m:sSub>
                  </m:oMath>
                </a14:m>
                <a:r>
                  <a:rPr lang="en-US" sz="1600" dirty="0"/>
                  <a:t> can be measured. We make a conservative assumption 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𝑅𝑂</m:t>
                        </m:r>
                      </m:sub>
                    </m:sSub>
                  </m:oMath>
                </a14:m>
                <a:r>
                  <a:rPr lang="en-US" sz="1600" dirty="0"/>
                  <a:t> and fit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𝑓𝑖𝑛𝑒</m:t>
                        </m:r>
                      </m:sub>
                    </m:sSub>
                  </m:oMath>
                </a14:m>
                <a:r>
                  <a:rPr lang="en-US" sz="1600" dirty="0"/>
                  <a:t> from low-speed data.</a:t>
                </a:r>
              </a:p>
            </p:txBody>
          </p:sp>
        </mc:Choice>
        <mc:Fallback xmlns="">
          <p:sp>
            <p:nvSpPr>
              <p:cNvPr id="2" name="Content Placeholder 1">
                <a:extLst>
                  <a:ext uri="{FF2B5EF4-FFF2-40B4-BE49-F238E27FC236}">
                    <a16:creationId xmlns:a16="http://schemas.microsoft.com/office/drawing/2014/main" id="{D7443EEA-7366-D605-74CA-A9B676DEC68A}"/>
                  </a:ext>
                </a:extLst>
              </p:cNvPr>
              <p:cNvSpPr>
                <a:spLocks noGrp="1" noRot="1" noChangeAspect="1" noMove="1" noResize="1" noEditPoints="1" noAdjustHandles="1" noChangeArrowheads="1" noChangeShapeType="1" noTextEdit="1"/>
              </p:cNvSpPr>
              <p:nvPr>
                <p:ph idx="1"/>
              </p:nvPr>
            </p:nvSpPr>
            <p:spPr>
              <a:xfrm>
                <a:off x="228603" y="728664"/>
                <a:ext cx="3485641" cy="3794522"/>
              </a:xfrm>
              <a:blipFill>
                <a:blip r:embed="rId2"/>
                <a:stretch>
                  <a:fillRect l="-3327" t="-1768" r="-490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198C8CB9-DFB0-389A-12EF-CADE24660108}"/>
              </a:ext>
            </a:extLst>
          </p:cNvPr>
          <p:cNvSpPr>
            <a:spLocks noGrp="1"/>
          </p:cNvSpPr>
          <p:nvPr>
            <p:ph type="title"/>
          </p:nvPr>
        </p:nvSpPr>
        <p:spPr/>
        <p:txBody>
          <a:bodyPr/>
          <a:lstStyle/>
          <a:p>
            <a:r>
              <a:rPr lang="en-US" dirty="0"/>
              <a:t>Power and Operation Speed</a:t>
            </a:r>
          </a:p>
        </p:txBody>
      </p:sp>
      <p:sp>
        <p:nvSpPr>
          <p:cNvPr id="4" name="Date Placeholder 3">
            <a:extLst>
              <a:ext uri="{FF2B5EF4-FFF2-40B4-BE49-F238E27FC236}">
                <a16:creationId xmlns:a16="http://schemas.microsoft.com/office/drawing/2014/main" id="{EB1D0557-977D-F331-BF10-1C779F764AF5}"/>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544E39B4-5911-79AE-6ABE-3C97A03CC35E}"/>
              </a:ext>
            </a:extLst>
          </p:cNvPr>
          <p:cNvSpPr>
            <a:spLocks noGrp="1"/>
          </p:cNvSpPr>
          <p:nvPr>
            <p:ph type="ftr" sz="quarter" idx="3"/>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FA3989FF-27A8-BA3A-B6F5-C6BF37B59358}"/>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3076" name="Picture 4">
            <a:extLst>
              <a:ext uri="{FF2B5EF4-FFF2-40B4-BE49-F238E27FC236}">
                <a16:creationId xmlns:a16="http://schemas.microsoft.com/office/drawing/2014/main" id="{56AEC219-1CF7-256F-E10E-611446DA9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4490"/>
            <a:ext cx="4030884" cy="30707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A0CDEA-CEF5-502A-F2D0-917D21A5A638}"/>
              </a:ext>
            </a:extLst>
          </p:cNvPr>
          <p:cNvPicPr>
            <a:picLocks noChangeAspect="1"/>
          </p:cNvPicPr>
          <p:nvPr/>
        </p:nvPicPr>
        <p:blipFill>
          <a:blip r:embed="rId4"/>
          <a:stretch>
            <a:fillRect/>
          </a:stretch>
        </p:blipFill>
        <p:spPr>
          <a:xfrm>
            <a:off x="439307" y="2430517"/>
            <a:ext cx="3671447" cy="257645"/>
          </a:xfrm>
          <a:prstGeom prst="rect">
            <a:avLst/>
          </a:prstGeom>
        </p:spPr>
      </p:pic>
      <p:pic>
        <p:nvPicPr>
          <p:cNvPr id="10" name="Picture 9">
            <a:extLst>
              <a:ext uri="{FF2B5EF4-FFF2-40B4-BE49-F238E27FC236}">
                <a16:creationId xmlns:a16="http://schemas.microsoft.com/office/drawing/2014/main" id="{F6F36A4B-7D38-A87E-3A40-278C25770344}"/>
              </a:ext>
            </a:extLst>
          </p:cNvPr>
          <p:cNvPicPr>
            <a:picLocks noChangeAspect="1"/>
          </p:cNvPicPr>
          <p:nvPr/>
        </p:nvPicPr>
        <p:blipFill>
          <a:blip r:embed="rId5"/>
          <a:stretch>
            <a:fillRect/>
          </a:stretch>
        </p:blipFill>
        <p:spPr>
          <a:xfrm>
            <a:off x="4650592" y="3259603"/>
            <a:ext cx="3873699" cy="1428823"/>
          </a:xfrm>
          <a:prstGeom prst="rect">
            <a:avLst/>
          </a:prstGeom>
        </p:spPr>
      </p:pic>
    </p:spTree>
    <p:extLst>
      <p:ext uri="{BB962C8B-B14F-4D97-AF65-F5344CB8AC3E}">
        <p14:creationId xmlns:p14="http://schemas.microsoft.com/office/powerpoint/2010/main" val="6724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up of a machine&#10;&#10;Description automatically generated">
            <a:extLst>
              <a:ext uri="{FF2B5EF4-FFF2-40B4-BE49-F238E27FC236}">
                <a16:creationId xmlns:a16="http://schemas.microsoft.com/office/drawing/2014/main" id="{03DD3AD8-2F12-3889-3E12-50AE80FCFBC2}"/>
              </a:ext>
            </a:extLst>
          </p:cNvPr>
          <p:cNvPicPr>
            <a:picLocks noGrp="1" noChangeAspect="1"/>
          </p:cNvPicPr>
          <p:nvPr>
            <p:ph idx="1"/>
          </p:nvPr>
        </p:nvPicPr>
        <p:blipFill>
          <a:blip r:embed="rId2"/>
          <a:stretch>
            <a:fillRect/>
          </a:stretch>
        </p:blipFill>
        <p:spPr>
          <a:xfrm>
            <a:off x="3761118" y="2761154"/>
            <a:ext cx="2271086" cy="1704163"/>
          </a:xfrm>
        </p:spPr>
      </p:pic>
      <p:sp>
        <p:nvSpPr>
          <p:cNvPr id="3" name="Title 2">
            <a:extLst>
              <a:ext uri="{FF2B5EF4-FFF2-40B4-BE49-F238E27FC236}">
                <a16:creationId xmlns:a16="http://schemas.microsoft.com/office/drawing/2014/main" id="{FFD1991C-F864-73E7-6BB5-FBE3D27B999B}"/>
              </a:ext>
            </a:extLst>
          </p:cNvPr>
          <p:cNvSpPr>
            <a:spLocks noGrp="1"/>
          </p:cNvSpPr>
          <p:nvPr>
            <p:ph type="title"/>
          </p:nvPr>
        </p:nvSpPr>
        <p:spPr/>
        <p:txBody>
          <a:bodyPr/>
          <a:lstStyle/>
          <a:p>
            <a:r>
              <a:rPr lang="en-US"/>
              <a:t>The Fermilab Constant-Fraction Discriminator (FCFD)</a:t>
            </a:r>
          </a:p>
        </p:txBody>
      </p:sp>
      <p:sp>
        <p:nvSpPr>
          <p:cNvPr id="4" name="Date Placeholder 3">
            <a:extLst>
              <a:ext uri="{FF2B5EF4-FFF2-40B4-BE49-F238E27FC236}">
                <a16:creationId xmlns:a16="http://schemas.microsoft.com/office/drawing/2014/main" id="{A614C611-BFC5-1083-680A-38D51DFAFB92}"/>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BBBB5D89-5B9F-E8C6-EE16-50A8BEEFBE75}"/>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FD14C8A0-D6E5-8C6A-DB55-DE0CA0567256}"/>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8" name="Picture 7">
            <a:extLst>
              <a:ext uri="{FF2B5EF4-FFF2-40B4-BE49-F238E27FC236}">
                <a16:creationId xmlns:a16="http://schemas.microsoft.com/office/drawing/2014/main" id="{B0560870-3E81-4E9E-E41C-EB4CACD40D9D}"/>
              </a:ext>
            </a:extLst>
          </p:cNvPr>
          <p:cNvPicPr>
            <a:picLocks noChangeAspect="1"/>
          </p:cNvPicPr>
          <p:nvPr/>
        </p:nvPicPr>
        <p:blipFill>
          <a:blip r:embed="rId3"/>
          <a:stretch>
            <a:fillRect/>
          </a:stretch>
        </p:blipFill>
        <p:spPr>
          <a:xfrm>
            <a:off x="4926419" y="572072"/>
            <a:ext cx="3974697" cy="2052564"/>
          </a:xfrm>
          <a:prstGeom prst="rect">
            <a:avLst/>
          </a:prstGeom>
        </p:spPr>
      </p:pic>
      <p:pic>
        <p:nvPicPr>
          <p:cNvPr id="12" name="Picture 11" descr="A diagram of a laser monitoring system&#10;&#10;Description automatically generated">
            <a:extLst>
              <a:ext uri="{FF2B5EF4-FFF2-40B4-BE49-F238E27FC236}">
                <a16:creationId xmlns:a16="http://schemas.microsoft.com/office/drawing/2014/main" id="{421FC0B9-A0C1-1987-4C09-626B97FADA05}"/>
              </a:ext>
            </a:extLst>
          </p:cNvPr>
          <p:cNvPicPr>
            <a:picLocks noChangeAspect="1"/>
          </p:cNvPicPr>
          <p:nvPr/>
        </p:nvPicPr>
        <p:blipFill>
          <a:blip r:embed="rId4"/>
          <a:stretch>
            <a:fillRect/>
          </a:stretch>
        </p:blipFill>
        <p:spPr>
          <a:xfrm>
            <a:off x="77391" y="2761154"/>
            <a:ext cx="3541960" cy="1674769"/>
          </a:xfrm>
          <a:prstGeom prst="rect">
            <a:avLst/>
          </a:prstGeom>
        </p:spPr>
      </p:pic>
      <p:sp>
        <p:nvSpPr>
          <p:cNvPr id="13" name="TextBox 12">
            <a:extLst>
              <a:ext uri="{FF2B5EF4-FFF2-40B4-BE49-F238E27FC236}">
                <a16:creationId xmlns:a16="http://schemas.microsoft.com/office/drawing/2014/main" id="{262B907C-D014-F47E-E227-B1B433430413}"/>
              </a:ext>
            </a:extLst>
          </p:cNvPr>
          <p:cNvSpPr txBox="1"/>
          <p:nvPr/>
        </p:nvSpPr>
        <p:spPr>
          <a:xfrm>
            <a:off x="136451" y="718871"/>
            <a:ext cx="4336312" cy="1754326"/>
          </a:xfrm>
          <a:prstGeom prst="rect">
            <a:avLst/>
          </a:prstGeom>
          <a:noFill/>
        </p:spPr>
        <p:txBody>
          <a:bodyPr wrap="square" rtlCol="0">
            <a:spAutoFit/>
          </a:bodyPr>
          <a:lstStyle/>
          <a:p>
            <a:pPr marL="342900" indent="-342900">
              <a:buFont typeface="Arial" panose="020B0604020202020204" pitchFamily="34" charset="0"/>
              <a:buChar char="•"/>
            </a:pPr>
            <a:r>
              <a:rPr lang="en-US" sz="1800">
                <a:solidFill>
                  <a:schemeClr val="accent6"/>
                </a:solidFill>
              </a:rPr>
              <a:t>FCFDv0 is a front-end readout chip for LGADs which uses CFD to locally compensate for input signal time walk. </a:t>
            </a:r>
          </a:p>
          <a:p>
            <a:pPr marL="342900" indent="-342900">
              <a:buFont typeface="Arial" panose="020B0604020202020204" pitchFamily="34" charset="0"/>
              <a:buChar char="•"/>
            </a:pPr>
            <a:r>
              <a:rPr lang="en-US" sz="1800">
                <a:solidFill>
                  <a:schemeClr val="accent6"/>
                </a:solidFill>
              </a:rPr>
              <a:t>The FCFD includes pulse injection (5~26 fC) which mimics LGAD signals for easy characterization.</a:t>
            </a:r>
          </a:p>
        </p:txBody>
      </p:sp>
      <p:pic>
        <p:nvPicPr>
          <p:cNvPr id="15" name="Picture 14" descr="A diagram of a function&#10;&#10;Description automatically generated">
            <a:extLst>
              <a:ext uri="{FF2B5EF4-FFF2-40B4-BE49-F238E27FC236}">
                <a16:creationId xmlns:a16="http://schemas.microsoft.com/office/drawing/2014/main" id="{BCD6BA07-CF0C-3E75-DF04-A319E5C4CD46}"/>
              </a:ext>
            </a:extLst>
          </p:cNvPr>
          <p:cNvPicPr>
            <a:picLocks noChangeAspect="1"/>
          </p:cNvPicPr>
          <p:nvPr/>
        </p:nvPicPr>
        <p:blipFill>
          <a:blip r:embed="rId5"/>
          <a:stretch>
            <a:fillRect/>
          </a:stretch>
        </p:blipFill>
        <p:spPr>
          <a:xfrm>
            <a:off x="6032204" y="2816463"/>
            <a:ext cx="2957918" cy="1619460"/>
          </a:xfrm>
          <a:prstGeom prst="rect">
            <a:avLst/>
          </a:prstGeom>
        </p:spPr>
      </p:pic>
      <p:sp>
        <p:nvSpPr>
          <p:cNvPr id="16" name="TextBox 15">
            <a:extLst>
              <a:ext uri="{FF2B5EF4-FFF2-40B4-BE49-F238E27FC236}">
                <a16:creationId xmlns:a16="http://schemas.microsoft.com/office/drawing/2014/main" id="{65DBF54C-DE60-7EF8-01D7-050D4D3CDE32}"/>
              </a:ext>
            </a:extLst>
          </p:cNvPr>
          <p:cNvSpPr txBox="1"/>
          <p:nvPr/>
        </p:nvSpPr>
        <p:spPr>
          <a:xfrm>
            <a:off x="2758263" y="4465317"/>
            <a:ext cx="1643616" cy="307777"/>
          </a:xfrm>
          <a:prstGeom prst="rect">
            <a:avLst/>
          </a:prstGeom>
          <a:noFill/>
        </p:spPr>
        <p:txBody>
          <a:bodyPr wrap="square" rtlCol="0">
            <a:spAutoFit/>
          </a:bodyPr>
          <a:lstStyle/>
          <a:p>
            <a:r>
              <a:rPr lang="en-US" sz="1400" i="1">
                <a:solidFill>
                  <a:schemeClr val="accent6"/>
                </a:solidFill>
              </a:rPr>
              <a:t>Images from [11]</a:t>
            </a:r>
          </a:p>
        </p:txBody>
      </p:sp>
    </p:spTree>
    <p:extLst>
      <p:ext uri="{BB962C8B-B14F-4D97-AF65-F5344CB8AC3E}">
        <p14:creationId xmlns:p14="http://schemas.microsoft.com/office/powerpoint/2010/main" val="1063389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mparison of a graph&#10;&#10;Description automatically generated">
            <a:extLst>
              <a:ext uri="{FF2B5EF4-FFF2-40B4-BE49-F238E27FC236}">
                <a16:creationId xmlns:a16="http://schemas.microsoft.com/office/drawing/2014/main" id="{8C7C2B04-2CA7-EEA4-DD6F-F53FBB983FBF}"/>
              </a:ext>
            </a:extLst>
          </p:cNvPr>
          <p:cNvPicPr>
            <a:picLocks noGrp="1" noChangeAspect="1"/>
          </p:cNvPicPr>
          <p:nvPr>
            <p:ph idx="1"/>
          </p:nvPr>
        </p:nvPicPr>
        <p:blipFill rotWithShape="1">
          <a:blip r:embed="rId2"/>
          <a:srcRect r="50859"/>
          <a:stretch/>
        </p:blipFill>
        <p:spPr>
          <a:xfrm>
            <a:off x="3531123" y="542588"/>
            <a:ext cx="2915108" cy="2208106"/>
          </a:xfrm>
        </p:spPr>
      </p:pic>
      <p:sp>
        <p:nvSpPr>
          <p:cNvPr id="3" name="Title 2">
            <a:extLst>
              <a:ext uri="{FF2B5EF4-FFF2-40B4-BE49-F238E27FC236}">
                <a16:creationId xmlns:a16="http://schemas.microsoft.com/office/drawing/2014/main" id="{F47EB11C-B3AA-E8E7-5D2B-964002FD2192}"/>
              </a:ext>
            </a:extLst>
          </p:cNvPr>
          <p:cNvSpPr>
            <a:spLocks noGrp="1"/>
          </p:cNvSpPr>
          <p:nvPr>
            <p:ph type="title"/>
          </p:nvPr>
        </p:nvSpPr>
        <p:spPr>
          <a:xfrm>
            <a:off x="228600" y="543236"/>
            <a:ext cx="3374389" cy="320908"/>
          </a:xfrm>
        </p:spPr>
        <p:txBody>
          <a:bodyPr/>
          <a:lstStyle/>
          <a:p>
            <a:r>
              <a:rPr lang="en-US"/>
              <a:t>Readout Results with FCFD</a:t>
            </a:r>
          </a:p>
        </p:txBody>
      </p:sp>
      <p:sp>
        <p:nvSpPr>
          <p:cNvPr id="4" name="Date Placeholder 3">
            <a:extLst>
              <a:ext uri="{FF2B5EF4-FFF2-40B4-BE49-F238E27FC236}">
                <a16:creationId xmlns:a16="http://schemas.microsoft.com/office/drawing/2014/main" id="{20953356-3AEA-606B-91C6-638BAD3B5F70}"/>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5DE73F24-3DF9-35D9-771D-A03E82B16EBC}"/>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353E96F9-5C8C-74AA-68D7-FAB1821F3063}"/>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pic>
        <p:nvPicPr>
          <p:cNvPr id="10" name="Picture 9">
            <a:extLst>
              <a:ext uri="{FF2B5EF4-FFF2-40B4-BE49-F238E27FC236}">
                <a16:creationId xmlns:a16="http://schemas.microsoft.com/office/drawing/2014/main" id="{7723A523-4F95-1E98-DB30-846B2D5B620D}"/>
              </a:ext>
            </a:extLst>
          </p:cNvPr>
          <p:cNvPicPr>
            <a:picLocks noChangeAspect="1"/>
          </p:cNvPicPr>
          <p:nvPr/>
        </p:nvPicPr>
        <p:blipFill>
          <a:blip r:embed="rId3"/>
          <a:stretch>
            <a:fillRect/>
          </a:stretch>
        </p:blipFill>
        <p:spPr>
          <a:xfrm>
            <a:off x="6282567" y="276350"/>
            <a:ext cx="2746635" cy="2538095"/>
          </a:xfrm>
          <a:prstGeom prst="rect">
            <a:avLst/>
          </a:prstGeom>
        </p:spPr>
      </p:pic>
      <p:sp>
        <p:nvSpPr>
          <p:cNvPr id="11" name="Rectangle 10">
            <a:extLst>
              <a:ext uri="{FF2B5EF4-FFF2-40B4-BE49-F238E27FC236}">
                <a16:creationId xmlns:a16="http://schemas.microsoft.com/office/drawing/2014/main" id="{0AA83640-726F-B075-7401-6AD77E6BB2F9}"/>
              </a:ext>
            </a:extLst>
          </p:cNvPr>
          <p:cNvSpPr/>
          <p:nvPr/>
        </p:nvSpPr>
        <p:spPr>
          <a:xfrm>
            <a:off x="6902177" y="319068"/>
            <a:ext cx="1652694" cy="223520"/>
          </a:xfrm>
          <a:prstGeom prst="rect">
            <a:avLst/>
          </a:prstGeom>
          <a:ln>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CCA7789-53BB-3A00-6988-ED099BFF012D}"/>
              </a:ext>
            </a:extLst>
          </p:cNvPr>
          <p:cNvSpPr txBox="1"/>
          <p:nvPr/>
        </p:nvSpPr>
        <p:spPr>
          <a:xfrm>
            <a:off x="3647891" y="115576"/>
            <a:ext cx="2804160" cy="415498"/>
          </a:xfrm>
          <a:prstGeom prst="rect">
            <a:avLst/>
          </a:prstGeom>
          <a:noFill/>
        </p:spPr>
        <p:txBody>
          <a:bodyPr wrap="square" rtlCol="0">
            <a:spAutoFit/>
          </a:bodyPr>
          <a:lstStyle/>
          <a:p>
            <a:r>
              <a:rPr lang="en-US" sz="1050" b="1">
                <a:solidFill>
                  <a:schemeClr val="accent6">
                    <a:lumMod val="50000"/>
                  </a:schemeClr>
                </a:solidFill>
              </a:rPr>
              <a:t>Time Resolution vs Injected Charge Measured with an Oscilloscope (reference) [11]</a:t>
            </a:r>
          </a:p>
        </p:txBody>
      </p:sp>
      <p:sp>
        <p:nvSpPr>
          <p:cNvPr id="15" name="TextBox 14">
            <a:extLst>
              <a:ext uri="{FF2B5EF4-FFF2-40B4-BE49-F238E27FC236}">
                <a16:creationId xmlns:a16="http://schemas.microsoft.com/office/drawing/2014/main" id="{85999465-94CD-F74E-797D-D4ACF1880E2F}"/>
              </a:ext>
            </a:extLst>
          </p:cNvPr>
          <p:cNvSpPr txBox="1"/>
          <p:nvPr/>
        </p:nvSpPr>
        <p:spPr>
          <a:xfrm>
            <a:off x="6634931" y="100187"/>
            <a:ext cx="2102820" cy="430887"/>
          </a:xfrm>
          <a:prstGeom prst="rect">
            <a:avLst/>
          </a:prstGeom>
          <a:noFill/>
        </p:spPr>
        <p:txBody>
          <a:bodyPr wrap="square" rtlCol="0">
            <a:spAutoFit/>
          </a:bodyPr>
          <a:lstStyle/>
          <a:p>
            <a:r>
              <a:rPr lang="en-US" sz="1050" b="1">
                <a:solidFill>
                  <a:schemeClr val="accent6">
                    <a:lumMod val="50000"/>
                  </a:schemeClr>
                </a:solidFill>
              </a:rPr>
              <a:t>Time Resolution vs Injected Charge Digitized with CryoTDC v1</a:t>
            </a:r>
          </a:p>
        </p:txBody>
      </p:sp>
      <p:sp>
        <p:nvSpPr>
          <p:cNvPr id="16" name="TextBox 15">
            <a:extLst>
              <a:ext uri="{FF2B5EF4-FFF2-40B4-BE49-F238E27FC236}">
                <a16:creationId xmlns:a16="http://schemas.microsoft.com/office/drawing/2014/main" id="{58080CD3-A458-B52F-9FA4-1DCDE13D25AE}"/>
              </a:ext>
            </a:extLst>
          </p:cNvPr>
          <p:cNvSpPr txBox="1"/>
          <p:nvPr/>
        </p:nvSpPr>
        <p:spPr>
          <a:xfrm>
            <a:off x="228600" y="1083733"/>
            <a:ext cx="1755987" cy="461665"/>
          </a:xfrm>
          <a:prstGeom prst="rect">
            <a:avLst/>
          </a:prstGeom>
          <a:noFill/>
        </p:spPr>
        <p:txBody>
          <a:bodyPr wrap="square" rtlCol="0">
            <a:spAutoFit/>
          </a:bodyPr>
          <a:lstStyle/>
          <a:p>
            <a:pPr marL="342900" indent="-342900">
              <a:buFont typeface="Arial" panose="020B0604020202020204" pitchFamily="34" charset="0"/>
              <a:buChar char="•"/>
            </a:pPr>
            <a:endParaRPr lang="en-US"/>
          </a:p>
        </p:txBody>
      </p:sp>
      <p:pic>
        <p:nvPicPr>
          <p:cNvPr id="18" name="Picture 17">
            <a:extLst>
              <a:ext uri="{FF2B5EF4-FFF2-40B4-BE49-F238E27FC236}">
                <a16:creationId xmlns:a16="http://schemas.microsoft.com/office/drawing/2014/main" id="{320E629F-600B-C283-BC66-02D7F21D6F69}"/>
              </a:ext>
            </a:extLst>
          </p:cNvPr>
          <p:cNvPicPr>
            <a:picLocks noChangeAspect="1"/>
          </p:cNvPicPr>
          <p:nvPr/>
        </p:nvPicPr>
        <p:blipFill>
          <a:blip r:embed="rId4"/>
          <a:stretch>
            <a:fillRect/>
          </a:stretch>
        </p:blipFill>
        <p:spPr>
          <a:xfrm>
            <a:off x="3730925" y="2814445"/>
            <a:ext cx="5103284" cy="1818863"/>
          </a:xfrm>
          <a:prstGeom prst="rect">
            <a:avLst/>
          </a:prstGeom>
        </p:spPr>
      </p:pic>
      <p:sp>
        <p:nvSpPr>
          <p:cNvPr id="19" name="Rectangle 18">
            <a:extLst>
              <a:ext uri="{FF2B5EF4-FFF2-40B4-BE49-F238E27FC236}">
                <a16:creationId xmlns:a16="http://schemas.microsoft.com/office/drawing/2014/main" id="{75A92153-0A10-4740-CBAD-EE53E498CFAC}"/>
              </a:ext>
            </a:extLst>
          </p:cNvPr>
          <p:cNvSpPr/>
          <p:nvPr/>
        </p:nvSpPr>
        <p:spPr>
          <a:xfrm>
            <a:off x="4209776" y="2814444"/>
            <a:ext cx="4283983" cy="159769"/>
          </a:xfrm>
          <a:prstGeom prst="rect">
            <a:avLst/>
          </a:prstGeom>
          <a:ln>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39797BC7-BE16-71C1-22CC-4688E7D40B13}"/>
              </a:ext>
            </a:extLst>
          </p:cNvPr>
          <p:cNvSpPr txBox="1"/>
          <p:nvPr/>
        </p:nvSpPr>
        <p:spPr>
          <a:xfrm>
            <a:off x="4016738" y="2750694"/>
            <a:ext cx="2685927" cy="230832"/>
          </a:xfrm>
          <a:prstGeom prst="rect">
            <a:avLst/>
          </a:prstGeom>
          <a:noFill/>
        </p:spPr>
        <p:txBody>
          <a:bodyPr wrap="square" rtlCol="0">
            <a:spAutoFit/>
          </a:bodyPr>
          <a:lstStyle/>
          <a:p>
            <a:r>
              <a:rPr lang="en-US" sz="900" b="1">
                <a:solidFill>
                  <a:schemeClr val="accent6">
                    <a:lumMod val="50000"/>
                  </a:schemeClr>
                </a:solidFill>
              </a:rPr>
              <a:t>RMS Noise (Pulse Generator </a:t>
            </a:r>
            <a:r>
              <a:rPr lang="en-US" sz="900" b="1">
                <a:solidFill>
                  <a:schemeClr val="accent6">
                    <a:lumMod val="50000"/>
                  </a:schemeClr>
                </a:solidFill>
                <a:sym typeface="Wingdings" panose="05000000000000000000" pitchFamily="2" charset="2"/>
              </a:rPr>
              <a:t> CryoTDC v1)</a:t>
            </a:r>
            <a:endParaRPr lang="en-US" sz="900" b="1">
              <a:solidFill>
                <a:schemeClr val="accent6">
                  <a:lumMod val="50000"/>
                </a:schemeClr>
              </a:solidFill>
            </a:endParaRPr>
          </a:p>
        </p:txBody>
      </p:sp>
      <p:sp>
        <p:nvSpPr>
          <p:cNvPr id="21" name="TextBox 20">
            <a:extLst>
              <a:ext uri="{FF2B5EF4-FFF2-40B4-BE49-F238E27FC236}">
                <a16:creationId xmlns:a16="http://schemas.microsoft.com/office/drawing/2014/main" id="{B53E81FD-A6C0-5BBD-E62F-213CF6BF3B9D}"/>
              </a:ext>
            </a:extLst>
          </p:cNvPr>
          <p:cNvSpPr txBox="1"/>
          <p:nvPr/>
        </p:nvSpPr>
        <p:spPr>
          <a:xfrm>
            <a:off x="6559824" y="2750694"/>
            <a:ext cx="2685927" cy="230832"/>
          </a:xfrm>
          <a:prstGeom prst="rect">
            <a:avLst/>
          </a:prstGeom>
          <a:noFill/>
        </p:spPr>
        <p:txBody>
          <a:bodyPr wrap="square" rtlCol="0">
            <a:spAutoFit/>
          </a:bodyPr>
          <a:lstStyle/>
          <a:p>
            <a:r>
              <a:rPr lang="en-US" sz="900" b="1">
                <a:solidFill>
                  <a:schemeClr val="accent6">
                    <a:lumMod val="50000"/>
                  </a:schemeClr>
                </a:solidFill>
              </a:rPr>
              <a:t>RMS Noise (FCFD (26 fC) </a:t>
            </a:r>
            <a:r>
              <a:rPr lang="en-US" sz="900" b="1">
                <a:solidFill>
                  <a:schemeClr val="accent6">
                    <a:lumMod val="50000"/>
                  </a:schemeClr>
                </a:solidFill>
                <a:sym typeface="Wingdings" panose="05000000000000000000" pitchFamily="2" charset="2"/>
              </a:rPr>
              <a:t> CryoTDC v1)</a:t>
            </a:r>
            <a:endParaRPr lang="en-US" sz="900" b="1">
              <a:solidFill>
                <a:schemeClr val="accent6">
                  <a:lumMod val="50000"/>
                </a:schemeClr>
              </a:solidFill>
            </a:endParaRPr>
          </a:p>
        </p:txBody>
      </p:sp>
      <p:sp>
        <p:nvSpPr>
          <p:cNvPr id="22" name="TextBox 21">
            <a:extLst>
              <a:ext uri="{FF2B5EF4-FFF2-40B4-BE49-F238E27FC236}">
                <a16:creationId xmlns:a16="http://schemas.microsoft.com/office/drawing/2014/main" id="{35C8F7D3-16FA-910A-90E3-5B894529DB1A}"/>
              </a:ext>
            </a:extLst>
          </p:cNvPr>
          <p:cNvSpPr txBox="1"/>
          <p:nvPr/>
        </p:nvSpPr>
        <p:spPr>
          <a:xfrm>
            <a:off x="222251" y="955040"/>
            <a:ext cx="2903721" cy="1477328"/>
          </a:xfrm>
          <a:prstGeom prst="rect">
            <a:avLst/>
          </a:prstGeom>
          <a:noFill/>
        </p:spPr>
        <p:txBody>
          <a:bodyPr wrap="square" rtlCol="0">
            <a:spAutoFit/>
          </a:bodyPr>
          <a:lstStyle/>
          <a:p>
            <a:pPr marL="342900" indent="-342900">
              <a:buFont typeface="Arial" panose="020B0604020202020204" pitchFamily="34" charset="0"/>
              <a:buChar char="•"/>
            </a:pPr>
            <a:r>
              <a:rPr lang="en-US" sz="1800">
                <a:solidFill>
                  <a:schemeClr val="accent6"/>
                </a:solidFill>
              </a:rPr>
              <a:t>CryoTDC v1 achieves sensor-limited readout fidelity with FCFDv0.</a:t>
            </a:r>
          </a:p>
          <a:p>
            <a:pPr marL="342900" indent="-342900">
              <a:buFont typeface="Arial" panose="020B0604020202020204" pitchFamily="34" charset="0"/>
              <a:buChar char="•"/>
            </a:pPr>
            <a:r>
              <a:rPr lang="en-US" sz="1800">
                <a:solidFill>
                  <a:schemeClr val="accent6"/>
                </a:solidFill>
              </a:rPr>
              <a:t>Intrinsic readout RMS noise O(5ps).</a:t>
            </a:r>
          </a:p>
        </p:txBody>
      </p:sp>
      <p:pic>
        <p:nvPicPr>
          <p:cNvPr id="24" name="Picture 23">
            <a:extLst>
              <a:ext uri="{FF2B5EF4-FFF2-40B4-BE49-F238E27FC236}">
                <a16:creationId xmlns:a16="http://schemas.microsoft.com/office/drawing/2014/main" id="{C21264AC-01D6-39C7-1567-DDA7E2722E97}"/>
              </a:ext>
            </a:extLst>
          </p:cNvPr>
          <p:cNvPicPr>
            <a:picLocks noChangeAspect="1"/>
          </p:cNvPicPr>
          <p:nvPr/>
        </p:nvPicPr>
        <p:blipFill>
          <a:blip r:embed="rId5"/>
          <a:stretch>
            <a:fillRect/>
          </a:stretch>
        </p:blipFill>
        <p:spPr>
          <a:xfrm>
            <a:off x="83587" y="2586256"/>
            <a:ext cx="3548411" cy="1924784"/>
          </a:xfrm>
          <a:prstGeom prst="rect">
            <a:avLst/>
          </a:prstGeom>
        </p:spPr>
      </p:pic>
      <p:sp>
        <p:nvSpPr>
          <p:cNvPr id="25" name="TextBox 24">
            <a:extLst>
              <a:ext uri="{FF2B5EF4-FFF2-40B4-BE49-F238E27FC236}">
                <a16:creationId xmlns:a16="http://schemas.microsoft.com/office/drawing/2014/main" id="{0B21F520-0B82-C61D-FFD5-0875E29B722E}"/>
              </a:ext>
            </a:extLst>
          </p:cNvPr>
          <p:cNvSpPr txBox="1"/>
          <p:nvPr/>
        </p:nvSpPr>
        <p:spPr>
          <a:xfrm>
            <a:off x="3007518" y="2934200"/>
            <a:ext cx="457200" cy="246221"/>
          </a:xfrm>
          <a:prstGeom prst="rect">
            <a:avLst/>
          </a:prstGeom>
          <a:solidFill>
            <a:schemeClr val="bg1"/>
          </a:solidFill>
        </p:spPr>
        <p:txBody>
          <a:bodyPr wrap="square" lIns="0" rIns="0" rtlCol="0">
            <a:spAutoFit/>
          </a:bodyPr>
          <a:lstStyle/>
          <a:p>
            <a:r>
              <a:rPr lang="en-US" sz="1000">
                <a:solidFill>
                  <a:schemeClr val="accent6">
                    <a:lumMod val="50000"/>
                  </a:schemeClr>
                </a:solidFill>
              </a:rPr>
              <a:t>CryoTDC</a:t>
            </a:r>
          </a:p>
        </p:txBody>
      </p:sp>
      <p:sp>
        <p:nvSpPr>
          <p:cNvPr id="26" name="TextBox 25">
            <a:extLst>
              <a:ext uri="{FF2B5EF4-FFF2-40B4-BE49-F238E27FC236}">
                <a16:creationId xmlns:a16="http://schemas.microsoft.com/office/drawing/2014/main" id="{83D6724B-7435-7534-B03F-38D05CB75CEA}"/>
              </a:ext>
            </a:extLst>
          </p:cNvPr>
          <p:cNvSpPr txBox="1"/>
          <p:nvPr/>
        </p:nvSpPr>
        <p:spPr>
          <a:xfrm>
            <a:off x="3002486" y="4074820"/>
            <a:ext cx="457200" cy="246221"/>
          </a:xfrm>
          <a:prstGeom prst="rect">
            <a:avLst/>
          </a:prstGeom>
          <a:solidFill>
            <a:schemeClr val="bg1"/>
          </a:solidFill>
        </p:spPr>
        <p:txBody>
          <a:bodyPr wrap="square" lIns="0" rIns="0" rtlCol="0">
            <a:spAutoFit/>
          </a:bodyPr>
          <a:lstStyle/>
          <a:p>
            <a:r>
              <a:rPr lang="en-US" sz="1000">
                <a:solidFill>
                  <a:schemeClr val="accent6">
                    <a:lumMod val="50000"/>
                  </a:schemeClr>
                </a:solidFill>
              </a:rPr>
              <a:t>CryoTDC</a:t>
            </a:r>
          </a:p>
        </p:txBody>
      </p:sp>
    </p:spTree>
    <p:extLst>
      <p:ext uri="{BB962C8B-B14F-4D97-AF65-F5344CB8AC3E}">
        <p14:creationId xmlns:p14="http://schemas.microsoft.com/office/powerpoint/2010/main" val="732733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5CFA85-2563-CAC4-02D4-02AFE3A7DDEA}"/>
              </a:ext>
            </a:extLst>
          </p:cNvPr>
          <p:cNvSpPr>
            <a:spLocks noGrp="1"/>
          </p:cNvSpPr>
          <p:nvPr>
            <p:ph type="title"/>
          </p:nvPr>
        </p:nvSpPr>
        <p:spPr/>
        <p:txBody>
          <a:bodyPr/>
          <a:lstStyle/>
          <a:p>
            <a:r>
              <a:rPr lang="en-US" dirty="0"/>
              <a:t>Summary of Figures of Merit</a:t>
            </a:r>
          </a:p>
        </p:txBody>
      </p:sp>
      <p:sp>
        <p:nvSpPr>
          <p:cNvPr id="4" name="Date Placeholder 3">
            <a:extLst>
              <a:ext uri="{FF2B5EF4-FFF2-40B4-BE49-F238E27FC236}">
                <a16:creationId xmlns:a16="http://schemas.microsoft.com/office/drawing/2014/main" id="{A1894BF8-B26C-4989-A230-9CB21D395603}"/>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48BCC9E2-23AC-91BD-9D11-5A9CA4F6E1CE}"/>
              </a:ext>
            </a:extLst>
          </p:cNvPr>
          <p:cNvSpPr>
            <a:spLocks noGrp="1"/>
          </p:cNvSpPr>
          <p:nvPr>
            <p:ph type="ftr" sz="quarter" idx="3"/>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91CDBA84-F0DC-9567-6ACE-2EBBACB0EAFA}"/>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4098" name="Picture 2">
            <a:extLst>
              <a:ext uri="{FF2B5EF4-FFF2-40B4-BE49-F238E27FC236}">
                <a16:creationId xmlns:a16="http://schemas.microsoft.com/office/drawing/2014/main" id="{2F444FED-2550-DE76-CF67-6B9626ACC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795338"/>
            <a:ext cx="912495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51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8D312DA-AEF5-BCC8-3C88-91ABCB744399}"/>
              </a:ext>
            </a:extLst>
          </p:cNvPr>
          <p:cNvSpPr>
            <a:spLocks noGrp="1"/>
          </p:cNvSpPr>
          <p:nvPr>
            <p:ph type="body" sz="quarter" idx="11"/>
          </p:nvPr>
        </p:nvSpPr>
        <p:spPr/>
        <p:txBody>
          <a:bodyPr/>
          <a:lstStyle/>
          <a:p>
            <a:r>
              <a:rPr lang="en-US" dirty="0"/>
              <a:t>Further Developments</a:t>
            </a:r>
          </a:p>
        </p:txBody>
      </p:sp>
      <p:sp>
        <p:nvSpPr>
          <p:cNvPr id="4" name="Date Placeholder 3">
            <a:extLst>
              <a:ext uri="{FF2B5EF4-FFF2-40B4-BE49-F238E27FC236}">
                <a16:creationId xmlns:a16="http://schemas.microsoft.com/office/drawing/2014/main" id="{642B44F3-ED49-F361-DCDD-926B34373C2B}"/>
              </a:ext>
            </a:extLst>
          </p:cNvPr>
          <p:cNvSpPr>
            <a:spLocks noGrp="1"/>
          </p:cNvSpPr>
          <p:nvPr>
            <p:ph type="dt" sz="half" idx="4294967295"/>
          </p:nvPr>
        </p:nvSpPr>
        <p:spPr>
          <a:xfrm>
            <a:off x="341924" y="4879975"/>
            <a:ext cx="676275" cy="180975"/>
          </a:xfrm>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81B027F9-9CC3-BD36-29B3-795D7DAC35A9}"/>
              </a:ext>
            </a:extLst>
          </p:cNvPr>
          <p:cNvSpPr>
            <a:spLocks noGrp="1"/>
          </p:cNvSpPr>
          <p:nvPr>
            <p:ph type="ftr" sz="quarter" idx="4294967295"/>
          </p:nvPr>
        </p:nvSpPr>
        <p:spPr>
          <a:xfrm>
            <a:off x="2881313" y="4878388"/>
            <a:ext cx="6262687" cy="182562"/>
          </a:xfrm>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440636FA-FF23-936B-589D-888574DAF82E}"/>
              </a:ext>
            </a:extLst>
          </p:cNvPr>
          <p:cNvSpPr>
            <a:spLocks noGrp="1"/>
          </p:cNvSpPr>
          <p:nvPr>
            <p:ph type="sldNum" sz="quarter" idx="4294967295"/>
          </p:nvPr>
        </p:nvSpPr>
        <p:spPr>
          <a:xfrm>
            <a:off x="0" y="4878388"/>
            <a:ext cx="414338" cy="177800"/>
          </a:xfrm>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2494232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5A03C-D331-728A-84DF-504BFC8D1281}"/>
              </a:ext>
            </a:extLst>
          </p:cNvPr>
          <p:cNvSpPr>
            <a:spLocks noGrp="1"/>
          </p:cNvSpPr>
          <p:nvPr>
            <p:ph idx="1"/>
          </p:nvPr>
        </p:nvSpPr>
        <p:spPr/>
        <p:txBody>
          <a:bodyPr/>
          <a:lstStyle/>
          <a:p>
            <a:r>
              <a:rPr lang="en-US"/>
              <a:t>32x channels, a shared clock and readout architecture, and DC biasing for SNSPDs.</a:t>
            </a:r>
          </a:p>
        </p:txBody>
      </p:sp>
      <p:sp>
        <p:nvSpPr>
          <p:cNvPr id="3" name="Title 2">
            <a:extLst>
              <a:ext uri="{FF2B5EF4-FFF2-40B4-BE49-F238E27FC236}">
                <a16:creationId xmlns:a16="http://schemas.microsoft.com/office/drawing/2014/main" id="{12D833D5-6EE5-26BC-C5A8-7A0B3B693AF9}"/>
              </a:ext>
            </a:extLst>
          </p:cNvPr>
          <p:cNvSpPr>
            <a:spLocks noGrp="1"/>
          </p:cNvSpPr>
          <p:nvPr>
            <p:ph type="title"/>
          </p:nvPr>
        </p:nvSpPr>
        <p:spPr/>
        <p:txBody>
          <a:bodyPr/>
          <a:lstStyle/>
          <a:p>
            <a:r>
              <a:rPr lang="en-US"/>
              <a:t>SUNROCK</a:t>
            </a:r>
          </a:p>
        </p:txBody>
      </p:sp>
      <p:sp>
        <p:nvSpPr>
          <p:cNvPr id="4" name="Date Placeholder 3">
            <a:extLst>
              <a:ext uri="{FF2B5EF4-FFF2-40B4-BE49-F238E27FC236}">
                <a16:creationId xmlns:a16="http://schemas.microsoft.com/office/drawing/2014/main" id="{4CBED5A0-91E6-70DA-7A21-794E74048115}"/>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0A250B1C-1A3D-83DA-BECB-B6F43A18BE23}"/>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3AAC44FF-4ED9-347A-1F24-6913D111B0D0}"/>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8" name="Picture 7" descr="A diagram of a circuit&#10;&#10;Description automatically generated">
            <a:extLst>
              <a:ext uri="{FF2B5EF4-FFF2-40B4-BE49-F238E27FC236}">
                <a16:creationId xmlns:a16="http://schemas.microsoft.com/office/drawing/2014/main" id="{19D78500-2A00-EB70-DB4D-B00288F24047}"/>
              </a:ext>
            </a:extLst>
          </p:cNvPr>
          <p:cNvPicPr>
            <a:picLocks noChangeAspect="1"/>
          </p:cNvPicPr>
          <p:nvPr/>
        </p:nvPicPr>
        <p:blipFill>
          <a:blip r:embed="rId2"/>
          <a:stretch>
            <a:fillRect/>
          </a:stretch>
        </p:blipFill>
        <p:spPr>
          <a:xfrm>
            <a:off x="4505730" y="1661805"/>
            <a:ext cx="4219821" cy="2376425"/>
          </a:xfrm>
          <a:prstGeom prst="rect">
            <a:avLst/>
          </a:prstGeom>
        </p:spPr>
      </p:pic>
      <p:pic>
        <p:nvPicPr>
          <p:cNvPr id="9" name="Picture 8" descr="A diagram of a computer program&#10;&#10;Description automatically generated with medium confidence">
            <a:extLst>
              <a:ext uri="{FF2B5EF4-FFF2-40B4-BE49-F238E27FC236}">
                <a16:creationId xmlns:a16="http://schemas.microsoft.com/office/drawing/2014/main" id="{E4B64ACC-15FB-BD66-7B5A-19A9245DB75A}"/>
              </a:ext>
            </a:extLst>
          </p:cNvPr>
          <p:cNvPicPr>
            <a:picLocks noChangeAspect="1"/>
          </p:cNvPicPr>
          <p:nvPr/>
        </p:nvPicPr>
        <p:blipFill rotWithShape="1">
          <a:blip r:embed="rId3"/>
          <a:srcRect l="4225"/>
          <a:stretch/>
        </p:blipFill>
        <p:spPr>
          <a:xfrm>
            <a:off x="228603" y="1383828"/>
            <a:ext cx="3873440" cy="2984412"/>
          </a:xfrm>
          <a:prstGeom prst="rect">
            <a:avLst/>
          </a:prstGeom>
        </p:spPr>
      </p:pic>
    </p:spTree>
    <p:extLst>
      <p:ext uri="{BB962C8B-B14F-4D97-AF65-F5344CB8AC3E}">
        <p14:creationId xmlns:p14="http://schemas.microsoft.com/office/powerpoint/2010/main" val="1751606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E0B47-DF51-4B69-A940-AA79661A133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6769D547-CE46-4C9E-B5BA-EB569F75EE14}"/>
              </a:ext>
            </a:extLst>
          </p:cNvPr>
          <p:cNvSpPr>
            <a:spLocks noGrp="1"/>
          </p:cNvSpPr>
          <p:nvPr>
            <p:ph type="title"/>
          </p:nvPr>
        </p:nvSpPr>
        <p:spPr/>
        <p:txBody>
          <a:bodyPr/>
          <a:lstStyle/>
          <a:p>
            <a:r>
              <a:rPr lang="en-US" dirty="0"/>
              <a:t>Fermilab</a:t>
            </a:r>
          </a:p>
        </p:txBody>
      </p:sp>
      <p:sp>
        <p:nvSpPr>
          <p:cNvPr id="4" name="Date Placeholder 3">
            <a:extLst>
              <a:ext uri="{FF2B5EF4-FFF2-40B4-BE49-F238E27FC236}">
                <a16:creationId xmlns:a16="http://schemas.microsoft.com/office/drawing/2014/main" id="{07A0127F-5ECE-4EE6-9627-A9FF5C692E74}"/>
              </a:ext>
            </a:extLst>
          </p:cNvPr>
          <p:cNvSpPr>
            <a:spLocks noGrp="1"/>
          </p:cNvSpPr>
          <p:nvPr>
            <p:ph type="dt" sz="half" idx="2"/>
          </p:nvPr>
        </p:nvSpPr>
        <p:spPr/>
        <p:txBody>
          <a:bodyPr/>
          <a:lstStyle/>
          <a:p>
            <a:pPr>
              <a:defRPr/>
            </a:pPr>
            <a:fld id="{81BF5B67-AD19-4D1D-A3A7-D309E528EE4A}" type="datetime1">
              <a:rPr lang="en-US" smtClean="0"/>
              <a:t>5/17/2026</a:t>
            </a:fld>
            <a:endParaRPr lang="en-US" dirty="0"/>
          </a:p>
        </p:txBody>
      </p:sp>
      <p:sp>
        <p:nvSpPr>
          <p:cNvPr id="5" name="Footer Placeholder 4">
            <a:extLst>
              <a:ext uri="{FF2B5EF4-FFF2-40B4-BE49-F238E27FC236}">
                <a16:creationId xmlns:a16="http://schemas.microsoft.com/office/drawing/2014/main" id="{BCE41BE0-3A34-459B-A90E-CA6CEEC1AC96}"/>
              </a:ext>
            </a:extLst>
          </p:cNvPr>
          <p:cNvSpPr>
            <a:spLocks noGrp="1"/>
          </p:cNvSpPr>
          <p:nvPr>
            <p:ph type="ftr" sz="quarter" idx="3"/>
          </p:nvPr>
        </p:nvSpPr>
        <p:spPr/>
        <p:txBody>
          <a:bodyPr/>
          <a:lstStyle/>
          <a:p>
            <a:pPr>
              <a:defRPr/>
            </a:pPr>
            <a:r>
              <a:rPr lang="en-US"/>
              <a:t>Adam Quinn | SPROCKET</a:t>
            </a:r>
            <a:endParaRPr lang="en-US" b="1" dirty="0"/>
          </a:p>
        </p:txBody>
      </p:sp>
      <p:sp>
        <p:nvSpPr>
          <p:cNvPr id="6" name="Slide Number Placeholder 5">
            <a:extLst>
              <a:ext uri="{FF2B5EF4-FFF2-40B4-BE49-F238E27FC236}">
                <a16:creationId xmlns:a16="http://schemas.microsoft.com/office/drawing/2014/main" id="{2FE7DE6A-D90E-4237-B337-7DDAF7B54E1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6">
            <a:extLst>
              <a:ext uri="{FF2B5EF4-FFF2-40B4-BE49-F238E27FC236}">
                <a16:creationId xmlns:a16="http://schemas.microsoft.com/office/drawing/2014/main" id="{F155A3F6-6EEE-466B-A43E-76E24C57B5D6}"/>
              </a:ext>
            </a:extLst>
          </p:cNvPr>
          <p:cNvPicPr>
            <a:picLocks noChangeAspect="1"/>
          </p:cNvPicPr>
          <p:nvPr/>
        </p:nvPicPr>
        <p:blipFill>
          <a:blip r:embed="rId2"/>
          <a:stretch>
            <a:fillRect/>
          </a:stretch>
        </p:blipFill>
        <p:spPr>
          <a:xfrm>
            <a:off x="2569" y="-1489"/>
            <a:ext cx="9183812" cy="5146478"/>
          </a:xfrm>
          <a:prstGeom prst="rect">
            <a:avLst/>
          </a:prstGeom>
        </p:spPr>
      </p:pic>
    </p:spTree>
    <p:extLst>
      <p:ext uri="{BB962C8B-B14F-4D97-AF65-F5344CB8AC3E}">
        <p14:creationId xmlns:p14="http://schemas.microsoft.com/office/powerpoint/2010/main" val="3381323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67F561-616C-2783-1167-2CDC1B82C010}"/>
              </a:ext>
            </a:extLst>
          </p:cNvPr>
          <p:cNvSpPr>
            <a:spLocks noGrp="1"/>
          </p:cNvSpPr>
          <p:nvPr>
            <p:ph idx="1"/>
          </p:nvPr>
        </p:nvSpPr>
        <p:spPr>
          <a:xfrm>
            <a:off x="228604" y="728664"/>
            <a:ext cx="4094680" cy="3794522"/>
          </a:xfrm>
        </p:spPr>
        <p:txBody>
          <a:bodyPr/>
          <a:lstStyle/>
          <a:p>
            <a:r>
              <a:rPr lang="en-US"/>
              <a:t>Fine TDC design essentially identical to CryoTDC v1. </a:t>
            </a:r>
          </a:p>
          <a:p>
            <a:r>
              <a:rPr lang="en-US"/>
              <a:t>Coarse counter is clocked by </a:t>
            </a:r>
            <a:r>
              <a:rPr lang="en-US" i="1"/>
              <a:t>hsclk</a:t>
            </a:r>
          </a:p>
          <a:p>
            <a:r>
              <a:rPr lang="en-US" i="1"/>
              <a:t>hsclk </a:t>
            </a:r>
            <a:r>
              <a:rPr lang="en-US"/>
              <a:t>(10.0 GHz) is produced on-chip by a novel cryogenic sampling PLL with ~10fs rms jitter. </a:t>
            </a:r>
            <a:endParaRPr lang="en-US" i="1"/>
          </a:p>
        </p:txBody>
      </p:sp>
      <p:sp>
        <p:nvSpPr>
          <p:cNvPr id="3" name="Title 2">
            <a:extLst>
              <a:ext uri="{FF2B5EF4-FFF2-40B4-BE49-F238E27FC236}">
                <a16:creationId xmlns:a16="http://schemas.microsoft.com/office/drawing/2014/main" id="{6472B884-30EA-A4E6-95FB-AE48099F7A29}"/>
              </a:ext>
            </a:extLst>
          </p:cNvPr>
          <p:cNvSpPr>
            <a:spLocks noGrp="1"/>
          </p:cNvSpPr>
          <p:nvPr>
            <p:ph type="title"/>
          </p:nvPr>
        </p:nvSpPr>
        <p:spPr/>
        <p:txBody>
          <a:bodyPr/>
          <a:lstStyle/>
          <a:p>
            <a:r>
              <a:rPr lang="en-US"/>
              <a:t>SUNROCK TDC Architecture</a:t>
            </a:r>
          </a:p>
        </p:txBody>
      </p:sp>
      <p:sp>
        <p:nvSpPr>
          <p:cNvPr id="4" name="Date Placeholder 3">
            <a:extLst>
              <a:ext uri="{FF2B5EF4-FFF2-40B4-BE49-F238E27FC236}">
                <a16:creationId xmlns:a16="http://schemas.microsoft.com/office/drawing/2014/main" id="{5DA00C1C-3F58-A759-F9C9-F6058A2A7312}"/>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C31FA38F-D167-C846-F165-7A89FB02A69D}"/>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4046CFE1-13C9-35CE-76C4-1A8A8CEAED2A}"/>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7" name="Picture 6" descr="A screenshot of a computer&#10;&#10;Description automatically generated">
            <a:extLst>
              <a:ext uri="{FF2B5EF4-FFF2-40B4-BE49-F238E27FC236}">
                <a16:creationId xmlns:a16="http://schemas.microsoft.com/office/drawing/2014/main" id="{125B40F9-3696-2E0B-563D-33B3B2DD24A7}"/>
              </a:ext>
            </a:extLst>
          </p:cNvPr>
          <p:cNvPicPr>
            <a:picLocks noChangeAspect="1"/>
          </p:cNvPicPr>
          <p:nvPr/>
        </p:nvPicPr>
        <p:blipFill rotWithShape="1">
          <a:blip r:embed="rId3"/>
          <a:srcRect b="32050"/>
          <a:stretch/>
        </p:blipFill>
        <p:spPr>
          <a:xfrm>
            <a:off x="4483870" y="457207"/>
            <a:ext cx="4417246" cy="4131815"/>
          </a:xfrm>
          <a:prstGeom prst="rect">
            <a:avLst/>
          </a:prstGeom>
        </p:spPr>
      </p:pic>
      <p:pic>
        <p:nvPicPr>
          <p:cNvPr id="8" name="Picture 7">
            <a:extLst>
              <a:ext uri="{FF2B5EF4-FFF2-40B4-BE49-F238E27FC236}">
                <a16:creationId xmlns:a16="http://schemas.microsoft.com/office/drawing/2014/main" id="{073A288E-62D0-0502-1252-5AD3F4B1EBC0}"/>
              </a:ext>
            </a:extLst>
          </p:cNvPr>
          <p:cNvPicPr>
            <a:picLocks noChangeAspect="1"/>
          </p:cNvPicPr>
          <p:nvPr/>
        </p:nvPicPr>
        <p:blipFill rotWithShape="1">
          <a:blip r:embed="rId4"/>
          <a:srcRect t="56071"/>
          <a:stretch/>
        </p:blipFill>
        <p:spPr>
          <a:xfrm>
            <a:off x="2412904" y="3350035"/>
            <a:ext cx="2290046" cy="1029265"/>
          </a:xfrm>
          <a:prstGeom prst="rect">
            <a:avLst/>
          </a:prstGeom>
        </p:spPr>
      </p:pic>
      <p:sp>
        <p:nvSpPr>
          <p:cNvPr id="11" name="TextBox 10">
            <a:extLst>
              <a:ext uri="{FF2B5EF4-FFF2-40B4-BE49-F238E27FC236}">
                <a16:creationId xmlns:a16="http://schemas.microsoft.com/office/drawing/2014/main" id="{7ACA4BA0-EC42-3CC1-01F4-715015F91839}"/>
              </a:ext>
            </a:extLst>
          </p:cNvPr>
          <p:cNvSpPr txBox="1"/>
          <p:nvPr/>
        </p:nvSpPr>
        <p:spPr>
          <a:xfrm>
            <a:off x="4484062" y="3587669"/>
            <a:ext cx="868296" cy="276999"/>
          </a:xfrm>
          <a:prstGeom prst="rect">
            <a:avLst/>
          </a:prstGeom>
          <a:solidFill>
            <a:schemeClr val="bg1"/>
          </a:solidFill>
        </p:spPr>
        <p:txBody>
          <a:bodyPr wrap="square" rtlCol="0">
            <a:spAutoFit/>
          </a:bodyPr>
          <a:lstStyle/>
          <a:p>
            <a:r>
              <a:rPr lang="en-US" sz="1200" b="1" i="1">
                <a:solidFill>
                  <a:schemeClr val="accent6"/>
                </a:solidFill>
              </a:rPr>
              <a:t>hsclk</a:t>
            </a:r>
          </a:p>
        </p:txBody>
      </p:sp>
      <p:pic>
        <p:nvPicPr>
          <p:cNvPr id="10" name="Picture 9">
            <a:extLst>
              <a:ext uri="{FF2B5EF4-FFF2-40B4-BE49-F238E27FC236}">
                <a16:creationId xmlns:a16="http://schemas.microsoft.com/office/drawing/2014/main" id="{ACC9F28E-EC7B-0CD9-0C29-57CF49E68969}"/>
              </a:ext>
            </a:extLst>
          </p:cNvPr>
          <p:cNvPicPr>
            <a:picLocks noChangeAspect="1"/>
          </p:cNvPicPr>
          <p:nvPr/>
        </p:nvPicPr>
        <p:blipFill rotWithShape="1">
          <a:blip r:embed="rId5"/>
          <a:srcRect b="8147"/>
          <a:stretch/>
        </p:blipFill>
        <p:spPr>
          <a:xfrm>
            <a:off x="0" y="2629086"/>
            <a:ext cx="2344088" cy="2077309"/>
          </a:xfrm>
          <a:prstGeom prst="rect">
            <a:avLst/>
          </a:prstGeom>
        </p:spPr>
      </p:pic>
    </p:spTree>
    <p:extLst>
      <p:ext uri="{BB962C8B-B14F-4D97-AF65-F5344CB8AC3E}">
        <p14:creationId xmlns:p14="http://schemas.microsoft.com/office/powerpoint/2010/main" val="18830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035507-A10E-437B-1FA5-24C5B9264AA2}"/>
              </a:ext>
            </a:extLst>
          </p:cNvPr>
          <p:cNvSpPr>
            <a:spLocks noGrp="1"/>
          </p:cNvSpPr>
          <p:nvPr>
            <p:ph idx="1"/>
          </p:nvPr>
        </p:nvSpPr>
        <p:spPr>
          <a:xfrm>
            <a:off x="228604" y="728664"/>
            <a:ext cx="3107128" cy="3794522"/>
          </a:xfrm>
        </p:spPr>
        <p:txBody>
          <a:bodyPr/>
          <a:lstStyle/>
          <a:p>
            <a:r>
              <a:rPr lang="en-US" dirty="0"/>
              <a:t>Successfully taped out.</a:t>
            </a:r>
          </a:p>
          <a:p>
            <a:r>
              <a:rPr lang="en-US" dirty="0"/>
              <a:t>Testing has been significantly delayed due to engineering resources but is currently underway.</a:t>
            </a:r>
          </a:p>
        </p:txBody>
      </p:sp>
      <p:sp>
        <p:nvSpPr>
          <p:cNvPr id="3" name="Title 2">
            <a:extLst>
              <a:ext uri="{FF2B5EF4-FFF2-40B4-BE49-F238E27FC236}">
                <a16:creationId xmlns:a16="http://schemas.microsoft.com/office/drawing/2014/main" id="{3D2DB392-12A0-012C-56C8-2E7BCF7772F6}"/>
              </a:ext>
            </a:extLst>
          </p:cNvPr>
          <p:cNvSpPr>
            <a:spLocks noGrp="1"/>
          </p:cNvSpPr>
          <p:nvPr>
            <p:ph type="title"/>
          </p:nvPr>
        </p:nvSpPr>
        <p:spPr/>
        <p:txBody>
          <a:bodyPr/>
          <a:lstStyle/>
          <a:p>
            <a:r>
              <a:rPr lang="en-US" dirty="0"/>
              <a:t>SUNROCK Test Chip</a:t>
            </a:r>
          </a:p>
        </p:txBody>
      </p:sp>
      <p:sp>
        <p:nvSpPr>
          <p:cNvPr id="4" name="Date Placeholder 3">
            <a:extLst>
              <a:ext uri="{FF2B5EF4-FFF2-40B4-BE49-F238E27FC236}">
                <a16:creationId xmlns:a16="http://schemas.microsoft.com/office/drawing/2014/main" id="{F903994B-6479-322C-8E49-F173D75CAB5B}"/>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9A1AD63D-CC4D-A1EB-16AE-D23C3AB15724}"/>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769ADA11-C1D0-AE25-1E64-370C0EE19488}"/>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8" name="Picture 7">
            <a:extLst>
              <a:ext uri="{FF2B5EF4-FFF2-40B4-BE49-F238E27FC236}">
                <a16:creationId xmlns:a16="http://schemas.microsoft.com/office/drawing/2014/main" id="{DB7832A0-26E2-6FBB-CEB1-9C635B1238F3}"/>
              </a:ext>
            </a:extLst>
          </p:cNvPr>
          <p:cNvPicPr>
            <a:picLocks noChangeAspect="1"/>
          </p:cNvPicPr>
          <p:nvPr/>
        </p:nvPicPr>
        <p:blipFill rotWithShape="1">
          <a:blip r:embed="rId3"/>
          <a:srcRect l="8134" t="4575" b="50663"/>
          <a:stretch/>
        </p:blipFill>
        <p:spPr>
          <a:xfrm>
            <a:off x="3577133" y="124358"/>
            <a:ext cx="5566868" cy="2457908"/>
          </a:xfrm>
          <a:prstGeom prst="rect">
            <a:avLst/>
          </a:prstGeom>
        </p:spPr>
      </p:pic>
      <p:pic>
        <p:nvPicPr>
          <p:cNvPr id="9" name="Picture 8">
            <a:extLst>
              <a:ext uri="{FF2B5EF4-FFF2-40B4-BE49-F238E27FC236}">
                <a16:creationId xmlns:a16="http://schemas.microsoft.com/office/drawing/2014/main" id="{4AAE057A-A4B8-254F-95A1-1E4F2E014FEF}"/>
              </a:ext>
            </a:extLst>
          </p:cNvPr>
          <p:cNvPicPr>
            <a:picLocks noChangeAspect="1"/>
          </p:cNvPicPr>
          <p:nvPr/>
        </p:nvPicPr>
        <p:blipFill rotWithShape="1">
          <a:blip r:embed="rId3"/>
          <a:srcRect l="3411" t="64510" r="8351" b="1666"/>
          <a:stretch/>
        </p:blipFill>
        <p:spPr>
          <a:xfrm>
            <a:off x="2911450" y="2582266"/>
            <a:ext cx="6086246" cy="2114092"/>
          </a:xfrm>
          <a:prstGeom prst="rect">
            <a:avLst/>
          </a:prstGeom>
        </p:spPr>
      </p:pic>
    </p:spTree>
    <p:extLst>
      <p:ext uri="{BB962C8B-B14F-4D97-AF65-F5344CB8AC3E}">
        <p14:creationId xmlns:p14="http://schemas.microsoft.com/office/powerpoint/2010/main" val="335207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DB113B3-5AEE-7FF3-5FB2-C623C599B8E4}"/>
              </a:ext>
            </a:extLst>
          </p:cNvPr>
          <p:cNvPicPr>
            <a:picLocks noGrp="1" noChangeAspect="1"/>
          </p:cNvPicPr>
          <p:nvPr>
            <p:ph idx="1"/>
          </p:nvPr>
        </p:nvPicPr>
        <p:blipFill>
          <a:blip r:embed="rId2"/>
          <a:stretch>
            <a:fillRect/>
          </a:stretch>
        </p:blipFill>
        <p:spPr>
          <a:xfrm>
            <a:off x="1238081" y="3198832"/>
            <a:ext cx="6659652" cy="1418668"/>
          </a:xfrm>
          <a:prstGeom prst="rect">
            <a:avLst/>
          </a:prstGeom>
        </p:spPr>
      </p:pic>
      <p:sp>
        <p:nvSpPr>
          <p:cNvPr id="3" name="Title 2">
            <a:extLst>
              <a:ext uri="{FF2B5EF4-FFF2-40B4-BE49-F238E27FC236}">
                <a16:creationId xmlns:a16="http://schemas.microsoft.com/office/drawing/2014/main" id="{36A4E9C9-50E4-2DFD-0693-DE4F8A95C8F4}"/>
              </a:ext>
            </a:extLst>
          </p:cNvPr>
          <p:cNvSpPr>
            <a:spLocks noGrp="1"/>
          </p:cNvSpPr>
          <p:nvPr>
            <p:ph type="title"/>
          </p:nvPr>
        </p:nvSpPr>
        <p:spPr/>
        <p:txBody>
          <a:bodyPr/>
          <a:lstStyle/>
          <a:p>
            <a:r>
              <a:rPr lang="en-US" dirty="0"/>
              <a:t>Thank you for your attention!</a:t>
            </a:r>
          </a:p>
        </p:txBody>
      </p:sp>
      <p:sp>
        <p:nvSpPr>
          <p:cNvPr id="4" name="Date Placeholder 3">
            <a:extLst>
              <a:ext uri="{FF2B5EF4-FFF2-40B4-BE49-F238E27FC236}">
                <a16:creationId xmlns:a16="http://schemas.microsoft.com/office/drawing/2014/main" id="{6B059A17-D9DA-2155-AB43-852CC8ACD27A}"/>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733E786A-B56D-8CA3-65A7-0620648C3290}"/>
              </a:ext>
            </a:extLst>
          </p:cNvPr>
          <p:cNvSpPr>
            <a:spLocks noGrp="1"/>
          </p:cNvSpPr>
          <p:nvPr>
            <p:ph type="ftr" sz="quarter" idx="3"/>
          </p:nvPr>
        </p:nvSpPr>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AF85C9DB-D67C-8DE0-0ACC-C0AE50B9C7DE}"/>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7" name="Content Placeholder 1">
            <a:extLst>
              <a:ext uri="{FF2B5EF4-FFF2-40B4-BE49-F238E27FC236}">
                <a16:creationId xmlns:a16="http://schemas.microsoft.com/office/drawing/2014/main" id="{2F3CD15A-20F9-7AB8-93C9-B38C36F103B7}"/>
              </a:ext>
            </a:extLst>
          </p:cNvPr>
          <p:cNvSpPr txBox="1">
            <a:spLocks/>
          </p:cNvSpPr>
          <p:nvPr/>
        </p:nvSpPr>
        <p:spPr>
          <a:xfrm>
            <a:off x="1638349" y="2832411"/>
            <a:ext cx="6262117" cy="32090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t>For more technical info, check out our NIM-A Paper:</a:t>
            </a:r>
          </a:p>
          <a:p>
            <a:pPr marL="0" indent="0">
              <a:buNone/>
            </a:pPr>
            <a:endParaRPr lang="en-US" dirty="0"/>
          </a:p>
        </p:txBody>
      </p:sp>
      <p:sp>
        <p:nvSpPr>
          <p:cNvPr id="10" name="Content Placeholder 1">
            <a:extLst>
              <a:ext uri="{FF2B5EF4-FFF2-40B4-BE49-F238E27FC236}">
                <a16:creationId xmlns:a16="http://schemas.microsoft.com/office/drawing/2014/main" id="{93D3B996-7620-BCDC-71CA-0BCD4996F551}"/>
              </a:ext>
            </a:extLst>
          </p:cNvPr>
          <p:cNvSpPr txBox="1">
            <a:spLocks/>
          </p:cNvSpPr>
          <p:nvPr/>
        </p:nvSpPr>
        <p:spPr>
          <a:xfrm>
            <a:off x="211304" y="655780"/>
            <a:ext cx="2914955" cy="1915970"/>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t>Please direct any questions or feedback to:</a:t>
            </a:r>
          </a:p>
          <a:p>
            <a:pPr marL="0" indent="0">
              <a:buFont typeface="Arial" charset="0"/>
              <a:buNone/>
            </a:pPr>
            <a:r>
              <a:rPr lang="en-US" i="1" dirty="0" err="1"/>
              <a:t>aquinn</a:t>
            </a:r>
            <a:r>
              <a:rPr lang="en-US" i="1" dirty="0"/>
              <a:t> [at] </a:t>
            </a:r>
            <a:r>
              <a:rPr lang="en-US" i="1" dirty="0" err="1"/>
              <a:t>fnal</a:t>
            </a:r>
            <a:r>
              <a:rPr lang="en-US" i="1" dirty="0"/>
              <a:t> [dot] gov</a:t>
            </a:r>
          </a:p>
          <a:p>
            <a:pPr marL="0" indent="0">
              <a:buNone/>
            </a:pPr>
            <a:endParaRPr lang="en-US" dirty="0"/>
          </a:p>
        </p:txBody>
      </p:sp>
      <p:sp>
        <p:nvSpPr>
          <p:cNvPr id="11" name="Content Placeholder 1">
            <a:extLst>
              <a:ext uri="{FF2B5EF4-FFF2-40B4-BE49-F238E27FC236}">
                <a16:creationId xmlns:a16="http://schemas.microsoft.com/office/drawing/2014/main" id="{9032D4A4-BBE9-4FE4-6B9F-3853B7F98182}"/>
              </a:ext>
            </a:extLst>
          </p:cNvPr>
          <p:cNvSpPr txBox="1">
            <a:spLocks/>
          </p:cNvSpPr>
          <p:nvPr/>
        </p:nvSpPr>
        <p:spPr>
          <a:xfrm>
            <a:off x="4361350" y="655780"/>
            <a:ext cx="3613046" cy="32090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t>More Fermilab Talks this Week:</a:t>
            </a:r>
          </a:p>
          <a:p>
            <a:pPr marL="0" indent="0">
              <a:buNone/>
            </a:pPr>
            <a:endParaRPr lang="en-US" dirty="0"/>
          </a:p>
        </p:txBody>
      </p:sp>
      <p:sp>
        <p:nvSpPr>
          <p:cNvPr id="12" name="Rectangle 11">
            <a:extLst>
              <a:ext uri="{FF2B5EF4-FFF2-40B4-BE49-F238E27FC236}">
                <a16:creationId xmlns:a16="http://schemas.microsoft.com/office/drawing/2014/main" id="{C6379171-39C4-E675-ABED-B9D01213E266}"/>
              </a:ext>
            </a:extLst>
          </p:cNvPr>
          <p:cNvSpPr/>
          <p:nvPr/>
        </p:nvSpPr>
        <p:spPr>
          <a:xfrm>
            <a:off x="3403049" y="1080618"/>
            <a:ext cx="5529648" cy="73093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a:t>“Smart Pixels: In-Pixel AI for on-sensor data filtering”</a:t>
            </a:r>
          </a:p>
          <a:p>
            <a:pPr algn="ctr"/>
            <a:r>
              <a:rPr lang="en-US" sz="1600" dirty="0"/>
              <a:t>Benjamin Parpillon – Weds @ 11:00 am</a:t>
            </a:r>
          </a:p>
        </p:txBody>
      </p:sp>
      <p:sp>
        <p:nvSpPr>
          <p:cNvPr id="13" name="Rectangle 12">
            <a:extLst>
              <a:ext uri="{FF2B5EF4-FFF2-40B4-BE49-F238E27FC236}">
                <a16:creationId xmlns:a16="http://schemas.microsoft.com/office/drawing/2014/main" id="{8F0B556C-A1E2-FD13-2D19-E85E5652A57E}"/>
              </a:ext>
            </a:extLst>
          </p:cNvPr>
          <p:cNvSpPr/>
          <p:nvPr/>
        </p:nvSpPr>
        <p:spPr>
          <a:xfrm>
            <a:off x="3403049" y="1940179"/>
            <a:ext cx="5529648" cy="73093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a:t>“Constant Fraction Discriminator Readout Chip for </a:t>
            </a:r>
            <a:r>
              <a:rPr lang="en-US" sz="1600" dirty="0" err="1"/>
              <a:t>ePIC</a:t>
            </a:r>
            <a:r>
              <a:rPr lang="en-US" sz="1600" dirty="0"/>
              <a:t>”</a:t>
            </a:r>
          </a:p>
          <a:p>
            <a:pPr algn="ctr"/>
            <a:r>
              <a:rPr lang="en-US" sz="1600" dirty="0"/>
              <a:t>Artur Apresyan – Thurs @ 11:30 am</a:t>
            </a:r>
          </a:p>
        </p:txBody>
      </p:sp>
    </p:spTree>
    <p:extLst>
      <p:ext uri="{BB962C8B-B14F-4D97-AF65-F5344CB8AC3E}">
        <p14:creationId xmlns:p14="http://schemas.microsoft.com/office/powerpoint/2010/main" val="1626050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87C5A9-10A4-B66B-464E-081008008FFF}"/>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6846FDDE-8C19-07E8-411D-0535F458DD26}"/>
              </a:ext>
            </a:extLst>
          </p:cNvPr>
          <p:cNvSpPr>
            <a:spLocks noGrp="1"/>
          </p:cNvSpPr>
          <p:nvPr>
            <p:ph type="body" sz="quarter" idx="11"/>
          </p:nvPr>
        </p:nvSpPr>
        <p:spPr/>
        <p:txBody>
          <a:bodyPr/>
          <a:lstStyle/>
          <a:p>
            <a:r>
              <a:rPr lang="en-US"/>
              <a:t>Backup</a:t>
            </a:r>
          </a:p>
        </p:txBody>
      </p:sp>
      <p:sp>
        <p:nvSpPr>
          <p:cNvPr id="4" name="Date Placeholder 3">
            <a:extLst>
              <a:ext uri="{FF2B5EF4-FFF2-40B4-BE49-F238E27FC236}">
                <a16:creationId xmlns:a16="http://schemas.microsoft.com/office/drawing/2014/main" id="{9DF91E8F-C725-91E9-690F-82C86EF27F2A}"/>
              </a:ext>
            </a:extLst>
          </p:cNvPr>
          <p:cNvSpPr>
            <a:spLocks noGrp="1"/>
          </p:cNvSpPr>
          <p:nvPr>
            <p:ph type="dt" sz="half" idx="4294967295"/>
          </p:nvPr>
        </p:nvSpPr>
        <p:spPr>
          <a:xfrm>
            <a:off x="0" y="4878388"/>
            <a:ext cx="676275" cy="180975"/>
          </a:xfrm>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C9D31439-7A42-5453-4013-868D9B092ED9}"/>
              </a:ext>
            </a:extLst>
          </p:cNvPr>
          <p:cNvSpPr>
            <a:spLocks noGrp="1"/>
          </p:cNvSpPr>
          <p:nvPr>
            <p:ph type="ftr" sz="quarter" idx="4294967295"/>
          </p:nvPr>
        </p:nvSpPr>
        <p:spPr>
          <a:xfrm>
            <a:off x="2881313" y="4878388"/>
            <a:ext cx="6262687" cy="182562"/>
          </a:xfrm>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9AD85AB0-81B8-5DA9-ADA8-5E00A2923C93}"/>
              </a:ext>
            </a:extLst>
          </p:cNvPr>
          <p:cNvSpPr>
            <a:spLocks noGrp="1"/>
          </p:cNvSpPr>
          <p:nvPr>
            <p:ph type="sldNum" sz="quarter" idx="4294967295"/>
          </p:nvPr>
        </p:nvSpPr>
        <p:spPr>
          <a:xfrm>
            <a:off x="0" y="4878388"/>
            <a:ext cx="414338" cy="177800"/>
          </a:xfrm>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2530367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A6FD672-24E8-4EC6-BB14-2502D172EBA9}"/>
              </a:ext>
            </a:extLst>
          </p:cNvPr>
          <p:cNvSpPr>
            <a:spLocks noGrp="1"/>
          </p:cNvSpPr>
          <p:nvPr>
            <p:ph idx="1"/>
          </p:nvPr>
        </p:nvSpPr>
        <p:spPr>
          <a:xfrm>
            <a:off x="325405" y="710330"/>
            <a:ext cx="8672513" cy="3794522"/>
          </a:xfrm>
        </p:spPr>
        <p:txBody>
          <a:bodyPr/>
          <a:lstStyle/>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[1] </a:t>
            </a:r>
            <a:r>
              <a:rPr lang="en-US" sz="1100" dirty="0">
                <a:solidFill>
                  <a:schemeClr val="accent6"/>
                </a:solidFill>
                <a:effectLst/>
                <a:latin typeface="Helvetica" panose="020B0604020202020204" pitchFamily="34" charset="0"/>
                <a:cs typeface="Helvetica" panose="020B0604020202020204" pitchFamily="34" charset="0"/>
              </a:rPr>
              <a:t>Harbaugh, J. (2017, May 22). </a:t>
            </a:r>
            <a:r>
              <a:rPr lang="en-US" sz="1100" i="1" dirty="0">
                <a:solidFill>
                  <a:schemeClr val="accent6"/>
                </a:solidFill>
                <a:effectLst/>
                <a:latin typeface="Helvetica" panose="020B0604020202020204" pitchFamily="34" charset="0"/>
                <a:cs typeface="Helvetica" panose="020B0604020202020204" pitchFamily="34" charset="0"/>
              </a:rPr>
              <a:t>Deep Space Optical Communications (DSOC)</a:t>
            </a:r>
            <a:r>
              <a:rPr lang="en-US" sz="1100" dirty="0">
                <a:solidFill>
                  <a:schemeClr val="accent6"/>
                </a:solidFill>
                <a:effectLst/>
                <a:latin typeface="Helvetica" panose="020B0604020202020204" pitchFamily="34" charset="0"/>
                <a:cs typeface="Helvetica" panose="020B0604020202020204" pitchFamily="34" charset="0"/>
              </a:rPr>
              <a:t>. NASA. Retrieved October 3, 2021, from https://www.nasa.gov/mission_pages/tdm/dsoc/index.html. </a:t>
            </a:r>
            <a:endParaRPr lang="en-US" sz="1100" dirty="0">
              <a:solidFill>
                <a:schemeClr val="accent6"/>
              </a:solidFill>
              <a:latin typeface="Helvetica" panose="020B0604020202020204" pitchFamily="34" charset="0"/>
              <a:cs typeface="Helvetica" panose="020B0604020202020204" pitchFamily="34" charset="0"/>
            </a:endParaRP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[2] </a:t>
            </a:r>
            <a:r>
              <a:rPr lang="en-US" sz="1100" b="0" i="0" dirty="0">
                <a:solidFill>
                  <a:schemeClr val="accent6"/>
                </a:solidFill>
                <a:effectLst/>
                <a:latin typeface="Helvetica" panose="020B0604020202020204" pitchFamily="34" charset="0"/>
                <a:cs typeface="Helvetica" panose="020B0604020202020204" pitchFamily="34" charset="0"/>
              </a:rPr>
              <a:t>Jet Propulsion Laboratory, California Institute of Technology. (2018). </a:t>
            </a:r>
            <a:r>
              <a:rPr lang="en-US" sz="1100" b="0" i="1" dirty="0">
                <a:solidFill>
                  <a:schemeClr val="accent6"/>
                </a:solidFill>
                <a:effectLst/>
                <a:latin typeface="Helvetica" panose="020B0604020202020204" pitchFamily="34" charset="0"/>
                <a:cs typeface="Helvetica" panose="020B0604020202020204" pitchFamily="34" charset="0"/>
              </a:rPr>
              <a:t>Superconducting Nanowire Single Photon Detectors For Deep Space Optical Communication</a:t>
            </a:r>
            <a:r>
              <a:rPr lang="en-US" sz="1100" b="0" i="0" dirty="0">
                <a:solidFill>
                  <a:schemeClr val="accent6"/>
                </a:solidFill>
                <a:effectLst/>
                <a:latin typeface="Helvetica" panose="020B0604020202020204" pitchFamily="34" charset="0"/>
                <a:cs typeface="Helvetica" panose="020B0604020202020204" pitchFamily="34" charset="0"/>
              </a:rPr>
              <a:t>.</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[3] </a:t>
            </a:r>
            <a:r>
              <a:rPr lang="en-US" sz="1100" b="0" i="0" dirty="0">
                <a:solidFill>
                  <a:schemeClr val="accent6"/>
                </a:solidFill>
                <a:effectLst/>
                <a:latin typeface="Helvetica" panose="020B0604020202020204" pitchFamily="34" charset="0"/>
                <a:cs typeface="Helvetica" panose="020B0604020202020204" pitchFamily="34" charset="0"/>
              </a:rPr>
              <a:t>Ho, R., Mai, K., &amp; Horowitz, M. (2001). The future of wires. </a:t>
            </a:r>
            <a:r>
              <a:rPr lang="en-US" sz="1100" b="0" i="1" dirty="0">
                <a:solidFill>
                  <a:schemeClr val="accent6"/>
                </a:solidFill>
                <a:effectLst/>
                <a:latin typeface="Helvetica" panose="020B0604020202020204" pitchFamily="34" charset="0"/>
                <a:cs typeface="Helvetica" panose="020B0604020202020204" pitchFamily="34" charset="0"/>
              </a:rPr>
              <a:t>Proc. IEEE, 89</a:t>
            </a:r>
            <a:r>
              <a:rPr lang="en-US" sz="1100" b="0" i="0" dirty="0">
                <a:solidFill>
                  <a:schemeClr val="accent6"/>
                </a:solidFill>
                <a:effectLst/>
                <a:latin typeface="Helvetica" panose="020B0604020202020204" pitchFamily="34" charset="0"/>
                <a:cs typeface="Helvetica" panose="020B0604020202020204" pitchFamily="34" charset="0"/>
              </a:rPr>
              <a:t>, 490-504.</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[4] </a:t>
            </a:r>
            <a:r>
              <a:rPr lang="en-US" sz="1100" b="0" i="0" dirty="0">
                <a:solidFill>
                  <a:schemeClr val="accent6"/>
                </a:solidFill>
                <a:effectLst/>
                <a:latin typeface="Helvetica" panose="020B0604020202020204" pitchFamily="34" charset="0"/>
                <a:cs typeface="Helvetica" panose="020B0604020202020204" pitchFamily="34" charset="0"/>
              </a:rPr>
              <a:t>Fermi National Accelerator Laboratory. (2021). </a:t>
            </a:r>
            <a:r>
              <a:rPr lang="en-US" sz="1100" b="0" i="1" dirty="0">
                <a:solidFill>
                  <a:schemeClr val="accent6"/>
                </a:solidFill>
                <a:effectLst/>
                <a:latin typeface="Helvetica" panose="020B0604020202020204" pitchFamily="34" charset="0"/>
                <a:cs typeface="Helvetica" panose="020B0604020202020204" pitchFamily="34" charset="0"/>
              </a:rPr>
              <a:t>Joint DOE-NASA development of custom readout electronics for Superconducting Nanowire Single Photon Detector</a:t>
            </a:r>
            <a:r>
              <a:rPr lang="en-US" sz="1100" b="0" i="0" dirty="0">
                <a:solidFill>
                  <a:schemeClr val="accent6"/>
                </a:solidFill>
                <a:effectLst/>
                <a:latin typeface="Helvetica" panose="020B0604020202020204" pitchFamily="34" charset="0"/>
                <a:cs typeface="Helvetica" panose="020B0604020202020204" pitchFamily="34" charset="0"/>
              </a:rPr>
              <a:t> (p. 1).</a:t>
            </a:r>
            <a:endParaRPr lang="en-US" sz="1100" dirty="0">
              <a:solidFill>
                <a:schemeClr val="accent6"/>
              </a:solidFill>
              <a:latin typeface="Helvetica" panose="020B0604020202020204" pitchFamily="34" charset="0"/>
              <a:cs typeface="Helvetica" panose="020B0604020202020204" pitchFamily="34" charset="0"/>
            </a:endParaRP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[5] </a:t>
            </a:r>
            <a:r>
              <a:rPr lang="en-US" sz="1100" b="0" i="0" dirty="0">
                <a:solidFill>
                  <a:schemeClr val="accent6"/>
                </a:solidFill>
                <a:effectLst/>
                <a:latin typeface="Helvetica" panose="020B0604020202020204" pitchFamily="34" charset="0"/>
                <a:cs typeface="Helvetica" panose="020B0604020202020204" pitchFamily="34" charset="0"/>
              </a:rPr>
              <a:t>SLAC National Accelerator Laboratory. </a:t>
            </a:r>
            <a:r>
              <a:rPr lang="en-US" sz="1100" b="0" i="1" dirty="0">
                <a:solidFill>
                  <a:schemeClr val="accent6"/>
                </a:solidFill>
                <a:effectLst/>
                <a:latin typeface="Helvetica" panose="020B0604020202020204" pitchFamily="34" charset="0"/>
                <a:cs typeface="Helvetica" panose="020B0604020202020204" pitchFamily="34" charset="0"/>
              </a:rPr>
              <a:t>TDC development for future detectors: Initial technology evaluation</a:t>
            </a:r>
            <a:r>
              <a:rPr lang="en-US" sz="1100" b="0" i="0" dirty="0">
                <a:solidFill>
                  <a:schemeClr val="accent6"/>
                </a:solidFill>
                <a:effectLst/>
                <a:latin typeface="Helvetica" panose="020B0604020202020204" pitchFamily="34" charset="0"/>
                <a:cs typeface="Helvetica" panose="020B0604020202020204" pitchFamily="34" charset="0"/>
              </a:rPr>
              <a:t>. U.S. Department of Energy Office of Science.</a:t>
            </a:r>
            <a:endParaRPr lang="en-US" sz="1100" dirty="0">
              <a:solidFill>
                <a:schemeClr val="accent6"/>
              </a:solidFill>
              <a:latin typeface="Helvetica" panose="020B0604020202020204" pitchFamily="34" charset="0"/>
              <a:cs typeface="Helvetica" panose="020B0604020202020204" pitchFamily="34" charset="0"/>
            </a:endParaRP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[6] P. Dudek, S. </a:t>
            </a:r>
            <a:r>
              <a:rPr lang="en-US" sz="1100" dirty="0" err="1">
                <a:solidFill>
                  <a:schemeClr val="accent6"/>
                </a:solidFill>
                <a:latin typeface="Helvetica" panose="020B0604020202020204" pitchFamily="34" charset="0"/>
                <a:cs typeface="Helvetica" panose="020B0604020202020204" pitchFamily="34" charset="0"/>
              </a:rPr>
              <a:t>Szczepanski</a:t>
            </a:r>
            <a:r>
              <a:rPr lang="en-US" sz="1100" dirty="0">
                <a:solidFill>
                  <a:schemeClr val="accent6"/>
                </a:solidFill>
                <a:latin typeface="Helvetica" panose="020B0604020202020204" pitchFamily="34" charset="0"/>
                <a:cs typeface="Helvetica" panose="020B0604020202020204" pitchFamily="34" charset="0"/>
              </a:rPr>
              <a:t> and J. V. Hatfield, "A high-resolution CMOS time-to-digital converter utilizing a Vernier delay line," in </a:t>
            </a:r>
            <a:r>
              <a:rPr lang="en-US" sz="1100" i="1" dirty="0">
                <a:solidFill>
                  <a:schemeClr val="accent6"/>
                </a:solidFill>
                <a:latin typeface="Helvetica" panose="020B0604020202020204" pitchFamily="34" charset="0"/>
                <a:cs typeface="Helvetica" panose="020B0604020202020204" pitchFamily="34" charset="0"/>
              </a:rPr>
              <a:t>IEEE Journal of Solid-State Circuits</a:t>
            </a:r>
            <a:r>
              <a:rPr lang="en-US" sz="1100" dirty="0">
                <a:solidFill>
                  <a:schemeClr val="accent6"/>
                </a:solidFill>
                <a:latin typeface="Helvetica" panose="020B0604020202020204" pitchFamily="34" charset="0"/>
                <a:cs typeface="Helvetica" panose="020B0604020202020204" pitchFamily="34" charset="0"/>
              </a:rPr>
              <a:t>, vol. 35, no. 2, pp. 240-247, Feb. 2000, </a:t>
            </a:r>
            <a:r>
              <a:rPr lang="en-US" sz="1100" dirty="0" err="1">
                <a:solidFill>
                  <a:schemeClr val="accent6"/>
                </a:solidFill>
                <a:latin typeface="Helvetica" panose="020B0604020202020204" pitchFamily="34" charset="0"/>
                <a:cs typeface="Helvetica" panose="020B0604020202020204" pitchFamily="34" charset="0"/>
              </a:rPr>
              <a:t>doi</a:t>
            </a:r>
            <a:r>
              <a:rPr lang="en-US" sz="1100" dirty="0">
                <a:solidFill>
                  <a:schemeClr val="accent6"/>
                </a:solidFill>
                <a:latin typeface="Helvetica" panose="020B0604020202020204" pitchFamily="34" charset="0"/>
                <a:cs typeface="Helvetica" panose="020B0604020202020204" pitchFamily="34" charset="0"/>
              </a:rPr>
              <a:t>: 10.1109/4.823449.</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[7] R. </a:t>
            </a:r>
            <a:r>
              <a:rPr lang="en-US" sz="1100" dirty="0" err="1">
                <a:solidFill>
                  <a:schemeClr val="accent6"/>
                </a:solidFill>
                <a:latin typeface="Helvetica" panose="020B0604020202020204" pitchFamily="34" charset="0"/>
                <a:cs typeface="Helvetica" panose="020B0604020202020204" pitchFamily="34" charset="0"/>
              </a:rPr>
              <a:t>Enomoto</a:t>
            </a:r>
            <a:r>
              <a:rPr lang="en-US" sz="1100" dirty="0">
                <a:solidFill>
                  <a:schemeClr val="accent6"/>
                </a:solidFill>
                <a:latin typeface="Helvetica" panose="020B0604020202020204" pitchFamily="34" charset="0"/>
                <a:cs typeface="Helvetica" panose="020B0604020202020204" pitchFamily="34" charset="0"/>
              </a:rPr>
              <a:t>, T. Iizuka, T. Koga, T. </a:t>
            </a:r>
            <a:r>
              <a:rPr lang="en-US" sz="1100" dirty="0" err="1">
                <a:solidFill>
                  <a:schemeClr val="accent6"/>
                </a:solidFill>
                <a:latin typeface="Helvetica" panose="020B0604020202020204" pitchFamily="34" charset="0"/>
                <a:cs typeface="Helvetica" panose="020B0604020202020204" pitchFamily="34" charset="0"/>
              </a:rPr>
              <a:t>Nakura</a:t>
            </a:r>
            <a:r>
              <a:rPr lang="en-US" sz="1100" dirty="0">
                <a:solidFill>
                  <a:schemeClr val="accent6"/>
                </a:solidFill>
                <a:latin typeface="Helvetica" panose="020B0604020202020204" pitchFamily="34" charset="0"/>
                <a:cs typeface="Helvetica" panose="020B0604020202020204" pitchFamily="34" charset="0"/>
              </a:rPr>
              <a:t> and K. Asada, "A 16-bit 2.0-ps Resolution Two-Step TDC in 0.18- </a:t>
            </a:r>
            <a:r>
              <a:rPr lang="el-GR" sz="1100" dirty="0">
                <a:solidFill>
                  <a:schemeClr val="accent6"/>
                </a:solidFill>
                <a:latin typeface="Helvetica" panose="020B0604020202020204" pitchFamily="34" charset="0"/>
                <a:cs typeface="Helvetica" panose="020B0604020202020204" pitchFamily="34" charset="0"/>
              </a:rPr>
              <a:t>μ</a:t>
            </a:r>
            <a:r>
              <a:rPr lang="en-US" sz="1100" dirty="0">
                <a:solidFill>
                  <a:schemeClr val="accent6"/>
                </a:solidFill>
                <a:latin typeface="Helvetica" panose="020B0604020202020204" pitchFamily="34" charset="0"/>
                <a:cs typeface="Helvetica" panose="020B0604020202020204" pitchFamily="34" charset="0"/>
              </a:rPr>
              <a:t>m CMOS Utilizing Pulse-Shrinking Fine Stage With Built-In Coarse Gain Calibration," in </a:t>
            </a:r>
            <a:r>
              <a:rPr lang="en-US" sz="1100" i="1" dirty="0">
                <a:solidFill>
                  <a:schemeClr val="accent6"/>
                </a:solidFill>
                <a:latin typeface="Helvetica" panose="020B0604020202020204" pitchFamily="34" charset="0"/>
                <a:cs typeface="Helvetica" panose="020B0604020202020204" pitchFamily="34" charset="0"/>
              </a:rPr>
              <a:t>IEEE Transactions on Very Large Scale Integration (VLSI) Systems</a:t>
            </a:r>
            <a:r>
              <a:rPr lang="en-US" sz="1100" dirty="0">
                <a:solidFill>
                  <a:schemeClr val="accent6"/>
                </a:solidFill>
                <a:latin typeface="Helvetica" panose="020B0604020202020204" pitchFamily="34" charset="0"/>
                <a:cs typeface="Helvetica" panose="020B0604020202020204" pitchFamily="34" charset="0"/>
              </a:rPr>
              <a:t>, vol. 27, no. 1, pp. 11-19, Jan. 2019, </a:t>
            </a:r>
            <a:r>
              <a:rPr lang="en-US" sz="1100" dirty="0" err="1">
                <a:solidFill>
                  <a:schemeClr val="accent6"/>
                </a:solidFill>
                <a:latin typeface="Helvetica" panose="020B0604020202020204" pitchFamily="34" charset="0"/>
                <a:cs typeface="Helvetica" panose="020B0604020202020204" pitchFamily="34" charset="0"/>
              </a:rPr>
              <a:t>doi</a:t>
            </a:r>
            <a:r>
              <a:rPr lang="en-US" sz="1100" dirty="0">
                <a:solidFill>
                  <a:schemeClr val="accent6"/>
                </a:solidFill>
                <a:latin typeface="Helvetica" panose="020B0604020202020204" pitchFamily="34" charset="0"/>
                <a:cs typeface="Helvetica" panose="020B0604020202020204" pitchFamily="34" charset="0"/>
              </a:rPr>
              <a:t>: 10.1109/TVLSI.2018.2867505.</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[8] B. V. </a:t>
            </a:r>
            <a:r>
              <a:rPr lang="en-US" sz="1100" dirty="0" err="1">
                <a:solidFill>
                  <a:schemeClr val="accent6"/>
                </a:solidFill>
                <a:latin typeface="Helvetica" panose="020B0604020202020204" pitchFamily="34" charset="0"/>
                <a:cs typeface="Helvetica" panose="020B0604020202020204" pitchFamily="34" charset="0"/>
              </a:rPr>
              <a:t>Bockel</a:t>
            </a:r>
            <a:r>
              <a:rPr lang="en-US" sz="1100" dirty="0">
                <a:solidFill>
                  <a:schemeClr val="accent6"/>
                </a:solidFill>
                <a:latin typeface="Helvetica" panose="020B0604020202020204" pitchFamily="34" charset="0"/>
                <a:cs typeface="Helvetica" panose="020B0604020202020204" pitchFamily="34" charset="0"/>
              </a:rPr>
              <a:t>, P. Leroux and J. </a:t>
            </a:r>
            <a:r>
              <a:rPr lang="en-US" sz="1100" dirty="0" err="1">
                <a:solidFill>
                  <a:schemeClr val="accent6"/>
                </a:solidFill>
                <a:latin typeface="Helvetica" panose="020B0604020202020204" pitchFamily="34" charset="0"/>
                <a:cs typeface="Helvetica" panose="020B0604020202020204" pitchFamily="34" charset="0"/>
              </a:rPr>
              <a:t>Prinzie</a:t>
            </a:r>
            <a:r>
              <a:rPr lang="en-US" sz="1100" dirty="0">
                <a:solidFill>
                  <a:schemeClr val="accent6"/>
                </a:solidFill>
                <a:latin typeface="Helvetica" panose="020B0604020202020204" pitchFamily="34" charset="0"/>
                <a:cs typeface="Helvetica" panose="020B0604020202020204" pitchFamily="34" charset="0"/>
              </a:rPr>
              <a:t>, "Tradeoffs in Time-to-Digital Converter Architectures for Harsh Radiation Environments," in </a:t>
            </a:r>
            <a:r>
              <a:rPr lang="en-US" sz="1100" i="1" dirty="0">
                <a:solidFill>
                  <a:schemeClr val="accent6"/>
                </a:solidFill>
                <a:latin typeface="Helvetica" panose="020B0604020202020204" pitchFamily="34" charset="0"/>
                <a:cs typeface="Helvetica" panose="020B0604020202020204" pitchFamily="34" charset="0"/>
              </a:rPr>
              <a:t>IEEE Transactions on Instrumentation and Measurement</a:t>
            </a:r>
            <a:r>
              <a:rPr lang="en-US" sz="1100" dirty="0">
                <a:solidFill>
                  <a:schemeClr val="accent6"/>
                </a:solidFill>
                <a:latin typeface="Helvetica" panose="020B0604020202020204" pitchFamily="34" charset="0"/>
                <a:cs typeface="Helvetica" panose="020B0604020202020204" pitchFamily="34" charset="0"/>
              </a:rPr>
              <a:t>, vol. 70, pp. 1-10, 2021, Art no. 2005710, </a:t>
            </a:r>
            <a:r>
              <a:rPr lang="en-US" sz="1100" dirty="0" err="1">
                <a:solidFill>
                  <a:schemeClr val="accent6"/>
                </a:solidFill>
                <a:latin typeface="Helvetica" panose="020B0604020202020204" pitchFamily="34" charset="0"/>
                <a:cs typeface="Helvetica" panose="020B0604020202020204" pitchFamily="34" charset="0"/>
              </a:rPr>
              <a:t>doi</a:t>
            </a:r>
            <a:r>
              <a:rPr lang="en-US" sz="1100" dirty="0">
                <a:solidFill>
                  <a:schemeClr val="accent6"/>
                </a:solidFill>
                <a:latin typeface="Helvetica" panose="020B0604020202020204" pitchFamily="34" charset="0"/>
                <a:cs typeface="Helvetica" panose="020B0604020202020204" pitchFamily="34" charset="0"/>
              </a:rPr>
              <a:t>: 10.1109/TIM.2021.3100355.</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[9] Global Foundries. </a:t>
            </a:r>
            <a:r>
              <a:rPr lang="en-US" sz="1100" i="1" dirty="0">
                <a:solidFill>
                  <a:schemeClr val="accent6"/>
                </a:solidFill>
                <a:latin typeface="Helvetica" panose="020B0604020202020204" pitchFamily="34" charset="0"/>
                <a:cs typeface="Helvetica" panose="020B0604020202020204" pitchFamily="34" charset="0"/>
              </a:rPr>
              <a:t>22FDX Design Kit and Technology Training Book. </a:t>
            </a:r>
            <a:r>
              <a:rPr lang="en-US" sz="1100" dirty="0">
                <a:solidFill>
                  <a:schemeClr val="accent6"/>
                </a:solidFill>
                <a:latin typeface="Helvetica" panose="020B0604020202020204" pitchFamily="34" charset="0"/>
                <a:cs typeface="Helvetica" panose="020B0604020202020204" pitchFamily="34" charset="0"/>
              </a:rPr>
              <a:t>TTM-000022 Revision 9.</a:t>
            </a:r>
          </a:p>
          <a:p>
            <a:pPr marL="0" indent="-457200">
              <a:spcBef>
                <a:spcPts val="600"/>
              </a:spcBef>
              <a:buNone/>
            </a:pPr>
            <a:r>
              <a:rPr lang="en-US" sz="1100" dirty="0">
                <a:solidFill>
                  <a:schemeClr val="accent6"/>
                </a:solidFill>
                <a:latin typeface="Helvetica" panose="020B0604020202020204" pitchFamily="34" charset="0"/>
                <a:cs typeface="Helvetica" panose="020B0604020202020204" pitchFamily="34" charset="0"/>
              </a:rPr>
              <a:t>[10] Hu, </a:t>
            </a:r>
            <a:r>
              <a:rPr lang="en-US" sz="1100" dirty="0" err="1">
                <a:solidFill>
                  <a:schemeClr val="accent6"/>
                </a:solidFill>
                <a:latin typeface="Helvetica" panose="020B0604020202020204" pitchFamily="34" charset="0"/>
                <a:cs typeface="Helvetica" panose="020B0604020202020204" pitchFamily="34" charset="0"/>
              </a:rPr>
              <a:t>Jianyong</a:t>
            </a:r>
            <a:r>
              <a:rPr lang="en-US" sz="1100" dirty="0">
                <a:solidFill>
                  <a:schemeClr val="accent6"/>
                </a:solidFill>
                <a:latin typeface="Helvetica" panose="020B0604020202020204" pitchFamily="34" charset="0"/>
                <a:cs typeface="Helvetica" panose="020B0604020202020204" pitchFamily="34" charset="0"/>
              </a:rPr>
              <a:t> &amp; Yu, Bo &amp; Jing, Ming-Yong &amp; Xiao, </a:t>
            </a:r>
            <a:r>
              <a:rPr lang="en-US" sz="1100" dirty="0" err="1">
                <a:solidFill>
                  <a:schemeClr val="accent6"/>
                </a:solidFill>
                <a:latin typeface="Helvetica" panose="020B0604020202020204" pitchFamily="34" charset="0"/>
                <a:cs typeface="Helvetica" panose="020B0604020202020204" pitchFamily="34" charset="0"/>
              </a:rPr>
              <a:t>Liantuan</a:t>
            </a:r>
            <a:r>
              <a:rPr lang="en-US" sz="1100" dirty="0">
                <a:solidFill>
                  <a:schemeClr val="accent6"/>
                </a:solidFill>
                <a:latin typeface="Helvetica" panose="020B0604020202020204" pitchFamily="34" charset="0"/>
                <a:cs typeface="Helvetica" panose="020B0604020202020204" pitchFamily="34" charset="0"/>
              </a:rPr>
              <a:t> &amp; Jia, </a:t>
            </a:r>
            <a:r>
              <a:rPr lang="en-US" sz="1100" dirty="0" err="1">
                <a:solidFill>
                  <a:schemeClr val="accent6"/>
                </a:solidFill>
                <a:latin typeface="Helvetica" panose="020B0604020202020204" pitchFamily="34" charset="0"/>
                <a:cs typeface="Helvetica" panose="020B0604020202020204" pitchFamily="34" charset="0"/>
              </a:rPr>
              <a:t>Suotang</a:t>
            </a:r>
            <a:r>
              <a:rPr lang="en-US" sz="1100" dirty="0">
                <a:solidFill>
                  <a:schemeClr val="accent6"/>
                </a:solidFill>
                <a:latin typeface="Helvetica" panose="020B0604020202020204" pitchFamily="34" charset="0"/>
                <a:cs typeface="Helvetica" panose="020B0604020202020204" pitchFamily="34" charset="0"/>
              </a:rPr>
              <a:t> &amp; Qin, Guo-Qing &amp; Long, </a:t>
            </a:r>
            <a:r>
              <a:rPr lang="en-US" sz="1100" dirty="0" err="1">
                <a:solidFill>
                  <a:schemeClr val="accent6"/>
                </a:solidFill>
                <a:latin typeface="Helvetica" panose="020B0604020202020204" pitchFamily="34" charset="0"/>
                <a:cs typeface="Helvetica" panose="020B0604020202020204" pitchFamily="34" charset="0"/>
              </a:rPr>
              <a:t>Gui</a:t>
            </a:r>
            <a:r>
              <a:rPr lang="en-US" sz="1100" dirty="0">
                <a:solidFill>
                  <a:schemeClr val="accent6"/>
                </a:solidFill>
                <a:latin typeface="Helvetica" panose="020B0604020202020204" pitchFamily="34" charset="0"/>
                <a:cs typeface="Helvetica" panose="020B0604020202020204" pitchFamily="34" charset="0"/>
              </a:rPr>
              <a:t>. (2016). Experimental quantum secure direct communication with single photons. Light: Science &amp; Applications. 5. e16144. 10.1038/lsa.2016.144. </a:t>
            </a:r>
          </a:p>
        </p:txBody>
      </p:sp>
      <p:sp>
        <p:nvSpPr>
          <p:cNvPr id="7" name="Title 6">
            <a:extLst>
              <a:ext uri="{FF2B5EF4-FFF2-40B4-BE49-F238E27FC236}">
                <a16:creationId xmlns:a16="http://schemas.microsoft.com/office/drawing/2014/main" id="{B6DABA97-7732-445E-BDF8-43A635B6555A}"/>
              </a:ext>
            </a:extLst>
          </p:cNvPr>
          <p:cNvSpPr>
            <a:spLocks noGrp="1"/>
          </p:cNvSpPr>
          <p:nvPr>
            <p:ph type="title"/>
          </p:nvPr>
        </p:nvSpPr>
        <p:spPr/>
        <p:txBody>
          <a:bodyPr/>
          <a:lstStyle/>
          <a:p>
            <a:r>
              <a:rPr lang="en-US" dirty="0"/>
              <a:t>References</a:t>
            </a:r>
          </a:p>
        </p:txBody>
      </p:sp>
      <p:sp>
        <p:nvSpPr>
          <p:cNvPr id="4" name="Date Placeholder 3">
            <a:extLst>
              <a:ext uri="{FF2B5EF4-FFF2-40B4-BE49-F238E27FC236}">
                <a16:creationId xmlns:a16="http://schemas.microsoft.com/office/drawing/2014/main" id="{7C23F91F-3F04-47B9-8B48-353FAF0A8D81}"/>
              </a:ext>
            </a:extLst>
          </p:cNvPr>
          <p:cNvSpPr>
            <a:spLocks noGrp="1"/>
          </p:cNvSpPr>
          <p:nvPr>
            <p:ph type="dt" sz="half" idx="2"/>
          </p:nvPr>
        </p:nvSpPr>
        <p:spPr/>
        <p:txBody>
          <a:bodyPr/>
          <a:lstStyle/>
          <a:p>
            <a:pPr>
              <a:defRPr/>
            </a:pPr>
            <a:fld id="{0558152D-1A40-4EC7-A506-CB1B34E69D9F}" type="datetime1">
              <a:rPr lang="en-US" smtClean="0"/>
              <a:t>5/17/2026</a:t>
            </a:fld>
            <a:endParaRPr lang="en-US" dirty="0"/>
          </a:p>
        </p:txBody>
      </p:sp>
      <p:sp>
        <p:nvSpPr>
          <p:cNvPr id="5" name="Footer Placeholder 4">
            <a:extLst>
              <a:ext uri="{FF2B5EF4-FFF2-40B4-BE49-F238E27FC236}">
                <a16:creationId xmlns:a16="http://schemas.microsoft.com/office/drawing/2014/main" id="{79EED600-968E-4081-ADD5-8BE60E91931B}"/>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F6336065-D354-4DC5-A3F8-5F04423E7AE8}"/>
              </a:ext>
            </a:extLst>
          </p:cNvPr>
          <p:cNvSpPr>
            <a:spLocks noGrp="1"/>
          </p:cNvSpPr>
          <p:nvPr>
            <p:ph type="sldNum" sz="quarter" idx="4"/>
          </p:nvPr>
        </p:nvSpPr>
        <p:spPr/>
        <p:txBody>
          <a:bodyPr/>
          <a:lstStyle/>
          <a:p>
            <a:pPr>
              <a:defRPr/>
            </a:pPr>
            <a:fld id="{979A04A2-726F-2143-A443-7788AF27176E}" type="slidenum">
              <a:rPr lang="en-US" smtClean="0"/>
              <a:pPr>
                <a:defRPr/>
              </a:pPr>
              <a:t>34</a:t>
            </a:fld>
            <a:endParaRPr lang="en-US" dirty="0"/>
          </a:p>
        </p:txBody>
      </p:sp>
    </p:spTree>
    <p:extLst>
      <p:ext uri="{BB962C8B-B14F-4D97-AF65-F5344CB8AC3E}">
        <p14:creationId xmlns:p14="http://schemas.microsoft.com/office/powerpoint/2010/main" val="499665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77EC24-818A-B978-DCC7-B7D10E7EECCE}"/>
              </a:ext>
            </a:extLst>
          </p:cNvPr>
          <p:cNvSpPr>
            <a:spLocks noGrp="1"/>
          </p:cNvSpPr>
          <p:nvPr>
            <p:ph idx="1"/>
          </p:nvPr>
        </p:nvSpPr>
        <p:spPr/>
        <p:txBody>
          <a:bodyPr/>
          <a:lstStyle/>
          <a:p>
            <a:pPr marL="0" indent="0">
              <a:buNone/>
            </a:pPr>
            <a:r>
              <a:rPr lang="en-US" sz="1100"/>
              <a:t>[11] Si Xie, Artur Apresyan, Ryan Heller, Christopher Madrid, Irene Dutta, Aram Hayrapetyan, Sergey Los, Cristián Peña, Tom Zimmerman, </a:t>
            </a:r>
            <a:r>
              <a:rPr lang="en-US" sz="1100" i="1"/>
              <a:t>Design and performance of the Fermilab Constant Fraction Discriminator ASIC, </a:t>
            </a:r>
            <a:r>
              <a:rPr lang="en-US" sz="1100"/>
              <a:t>Nuclear Instruments and Methods in Physics Research Section A: Accelerators, Spectrometers, Detectors and Associated Equipment, Volume 1056, 2023, 168655, ISSN 0168-9002, </a:t>
            </a:r>
            <a:r>
              <a:rPr lang="en-US" sz="1100">
                <a:hlinkClick r:id="rId2"/>
              </a:rPr>
              <a:t>https://doi.org/10.1016/j.nima.2023.168655</a:t>
            </a:r>
            <a:r>
              <a:rPr lang="en-US" sz="1100"/>
              <a:t>. (https://www.sciencedirect.com/science/article/pii/S0168900223006459)</a:t>
            </a:r>
          </a:p>
          <a:p>
            <a:pPr marL="0" indent="0">
              <a:buNone/>
            </a:pPr>
            <a:endParaRPr lang="en-US" sz="1100"/>
          </a:p>
        </p:txBody>
      </p:sp>
      <p:sp>
        <p:nvSpPr>
          <p:cNvPr id="3" name="Title 2">
            <a:extLst>
              <a:ext uri="{FF2B5EF4-FFF2-40B4-BE49-F238E27FC236}">
                <a16:creationId xmlns:a16="http://schemas.microsoft.com/office/drawing/2014/main" id="{A1F1EC21-0E54-0C60-E57E-87B77D694BA9}"/>
              </a:ext>
            </a:extLst>
          </p:cNvPr>
          <p:cNvSpPr>
            <a:spLocks noGrp="1"/>
          </p:cNvSpPr>
          <p:nvPr>
            <p:ph type="title"/>
          </p:nvPr>
        </p:nvSpPr>
        <p:spPr/>
        <p:txBody>
          <a:bodyPr/>
          <a:lstStyle/>
          <a:p>
            <a:r>
              <a:rPr lang="en-US"/>
              <a:t>References, Cont’d</a:t>
            </a:r>
          </a:p>
        </p:txBody>
      </p:sp>
      <p:sp>
        <p:nvSpPr>
          <p:cNvPr id="4" name="Date Placeholder 3">
            <a:extLst>
              <a:ext uri="{FF2B5EF4-FFF2-40B4-BE49-F238E27FC236}">
                <a16:creationId xmlns:a16="http://schemas.microsoft.com/office/drawing/2014/main" id="{2F906DBB-01D1-C1F0-0366-151EFC448450}"/>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2FDD08B0-C73E-E251-7AB4-AEEC12FA5A0A}"/>
              </a:ext>
            </a:extLst>
          </p:cNvPr>
          <p:cNvSpPr>
            <a:spLocks noGrp="1"/>
          </p:cNvSpPr>
          <p:nvPr>
            <p:ph type="ftr" sz="quarter" idx="3"/>
          </p:nvPr>
        </p:nvSpPr>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5B89E2A6-8F77-5223-4A36-7477CF1BDF04}"/>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4012820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C223E5-2F90-4373-B25E-E01C4E3E2151}"/>
              </a:ext>
            </a:extLst>
          </p:cNvPr>
          <p:cNvSpPr>
            <a:spLocks noGrp="1"/>
          </p:cNvSpPr>
          <p:nvPr>
            <p:ph type="dt" sz="half" idx="16"/>
          </p:nvPr>
        </p:nvSpPr>
        <p:spPr/>
        <p:txBody>
          <a:bodyPr/>
          <a:lstStyle/>
          <a:p>
            <a:pPr>
              <a:defRPr/>
            </a:pPr>
            <a:fld id="{A975D9A6-032A-4223-B111-67BD5F7C2745}" type="datetime1">
              <a:rPr lang="en-US" smtClean="0"/>
              <a:t>5/17/2026</a:t>
            </a:fld>
            <a:endParaRPr lang="en-US" dirty="0"/>
          </a:p>
        </p:txBody>
      </p:sp>
      <p:sp>
        <p:nvSpPr>
          <p:cNvPr id="5" name="Footer Placeholder 4">
            <a:extLst>
              <a:ext uri="{FF2B5EF4-FFF2-40B4-BE49-F238E27FC236}">
                <a16:creationId xmlns:a16="http://schemas.microsoft.com/office/drawing/2014/main" id="{CFAD0F35-5A7E-498F-89C0-FF351CD89C23}"/>
              </a:ext>
            </a:extLst>
          </p:cNvPr>
          <p:cNvSpPr>
            <a:spLocks noGrp="1"/>
          </p:cNvSpPr>
          <p:nvPr>
            <p:ph type="ftr" sz="quarter" idx="17"/>
          </p:nvPr>
        </p:nvSpPr>
        <p:spPr/>
        <p:txBody>
          <a:bodyPr/>
          <a:lstStyle/>
          <a:p>
            <a:pPr>
              <a:defRPr/>
            </a:pPr>
            <a:r>
              <a:rPr lang="en-US"/>
              <a:t>Adam Quinn | Precision Time-to-Digital Converters</a:t>
            </a:r>
            <a:endParaRPr lang="en-US" b="1"/>
          </a:p>
        </p:txBody>
      </p:sp>
      <p:sp>
        <p:nvSpPr>
          <p:cNvPr id="6" name="Slide Number Placeholder 5">
            <a:extLst>
              <a:ext uri="{FF2B5EF4-FFF2-40B4-BE49-F238E27FC236}">
                <a16:creationId xmlns:a16="http://schemas.microsoft.com/office/drawing/2014/main" id="{822453D4-F2F6-417D-ACBF-26387297CC85}"/>
              </a:ext>
            </a:extLst>
          </p:cNvPr>
          <p:cNvSpPr>
            <a:spLocks noGrp="1"/>
          </p:cNvSpPr>
          <p:nvPr>
            <p:ph type="sldNum" sz="quarter" idx="18"/>
          </p:nvPr>
        </p:nvSpPr>
        <p:spPr/>
        <p:txBody>
          <a:bodyPr/>
          <a:lstStyle/>
          <a:p>
            <a:pPr>
              <a:defRPr/>
            </a:pPr>
            <a:fld id="{979A04A2-726F-2143-A443-7788AF27176E}" type="slidenum">
              <a:rPr lang="en-US" smtClean="0"/>
              <a:pPr>
                <a:defRPr/>
              </a:pPr>
              <a:t>36</a:t>
            </a:fld>
            <a:endParaRPr lang="en-US" dirty="0"/>
          </a:p>
        </p:txBody>
      </p:sp>
      <p:sp>
        <p:nvSpPr>
          <p:cNvPr id="7" name="Title 6">
            <a:extLst>
              <a:ext uri="{FF2B5EF4-FFF2-40B4-BE49-F238E27FC236}">
                <a16:creationId xmlns:a16="http://schemas.microsoft.com/office/drawing/2014/main" id="{A776288D-3889-4A11-A5CF-4EF4751AD6B3}"/>
              </a:ext>
            </a:extLst>
          </p:cNvPr>
          <p:cNvSpPr>
            <a:spLocks noGrp="1"/>
          </p:cNvSpPr>
          <p:nvPr>
            <p:ph type="title"/>
          </p:nvPr>
        </p:nvSpPr>
        <p:spPr/>
        <p:txBody>
          <a:bodyPr/>
          <a:lstStyle/>
          <a:p>
            <a:r>
              <a:rPr lang="en-US" dirty="0"/>
              <a:t>Traditional Tuning Methods</a:t>
            </a:r>
          </a:p>
        </p:txBody>
      </p:sp>
      <p:sp>
        <p:nvSpPr>
          <p:cNvPr id="11" name="TextBox 10">
            <a:extLst>
              <a:ext uri="{FF2B5EF4-FFF2-40B4-BE49-F238E27FC236}">
                <a16:creationId xmlns:a16="http://schemas.microsoft.com/office/drawing/2014/main" id="{A779F737-0C4A-4470-B895-C698D53BF770}"/>
              </a:ext>
            </a:extLst>
          </p:cNvPr>
          <p:cNvSpPr txBox="1"/>
          <p:nvPr/>
        </p:nvSpPr>
        <p:spPr>
          <a:xfrm>
            <a:off x="1530604" y="3490039"/>
            <a:ext cx="1104333" cy="400110"/>
          </a:xfrm>
          <a:prstGeom prst="rect">
            <a:avLst/>
          </a:prstGeom>
          <a:noFill/>
        </p:spPr>
        <p:txBody>
          <a:bodyPr wrap="square" rtlCol="0">
            <a:spAutoFit/>
          </a:bodyPr>
          <a:lstStyle/>
          <a:p>
            <a:r>
              <a:rPr lang="en-US" sz="2000" dirty="0">
                <a:solidFill>
                  <a:srgbClr val="404040"/>
                </a:solidFill>
              </a:rPr>
              <a:t>SLAC [5]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9C109F6-BEB3-480B-B7FD-114CC83C921C}"/>
                  </a:ext>
                </a:extLst>
              </p:cNvPr>
              <p:cNvSpPr txBox="1"/>
              <p:nvPr/>
            </p:nvSpPr>
            <p:spPr>
              <a:xfrm>
                <a:off x="3967566" y="804700"/>
                <a:ext cx="4719234" cy="3785652"/>
              </a:xfrm>
              <a:prstGeom prst="rect">
                <a:avLst/>
              </a:prstGeom>
              <a:noFill/>
            </p:spPr>
            <p:txBody>
              <a:bodyPr wrap="square" rtlCol="0">
                <a:spAutoFit/>
              </a:bodyPr>
              <a:lstStyle/>
              <a:p>
                <a:r>
                  <a:rPr lang="en-US" dirty="0"/>
                  <a:t>Tuning is important!</a:t>
                </a:r>
              </a:p>
              <a:p>
                <a:pPr marL="342900" indent="-342900">
                  <a:buFont typeface="Arial" panose="020B0604020202020204" pitchFamily="34" charset="0"/>
                  <a:buChar char="•"/>
                </a:pPr>
                <a:r>
                  <a:rPr lang="en-US" sz="2000" dirty="0"/>
                  <a:t>Small PVT variation in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1</m:t>
                        </m:r>
                      </m:sub>
                    </m:sSub>
                  </m:oMath>
                </a14:m>
                <a:r>
                  <a:rPr lang="en-US" sz="200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2</m:t>
                        </m:r>
                      </m:sub>
                    </m:sSub>
                  </m:oMath>
                </a14:m>
                <a:r>
                  <a:rPr lang="en-US" sz="2000" dirty="0"/>
                  <a:t> </a:t>
                </a:r>
                <a:r>
                  <a:rPr lang="en-US" sz="2000" dirty="0">
                    <a:sym typeface="Wingdings" panose="05000000000000000000" pitchFamily="2" charset="2"/>
                  </a:rPr>
                  <a:t> big variation in </a:t>
                </a:r>
                <a14:m>
                  <m:oMath xmlns:m="http://schemas.openxmlformats.org/officeDocument/2006/math">
                    <m:sSub>
                      <m:sSubPr>
                        <m:ctrlPr>
                          <a:rPr lang="en-US" sz="2000" b="0" i="1" smtClean="0">
                            <a:latin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sym typeface="Wingdings" panose="05000000000000000000" pitchFamily="2" charset="2"/>
                          </a:rPr>
                          <m:t>𝑡</m:t>
                        </m:r>
                      </m:e>
                      <m:sub>
                        <m:r>
                          <a:rPr lang="en-US" sz="2000" b="0" i="1" smtClean="0">
                            <a:latin typeface="Cambria Math" panose="02040503050406030204" pitchFamily="18" charset="0"/>
                            <a:sym typeface="Wingdings" panose="05000000000000000000" pitchFamily="2" charset="2"/>
                          </a:rPr>
                          <m:t>𝑅</m:t>
                        </m:r>
                      </m:sub>
                    </m:sSub>
                  </m:oMath>
                </a14:m>
                <a:endParaRPr lang="en-US" dirty="0"/>
              </a:p>
              <a:p>
                <a:endParaRPr lang="en-US" dirty="0"/>
              </a:p>
              <a:p>
                <a:r>
                  <a:rPr lang="en-US" dirty="0"/>
                  <a:t>But comes with a lot of side-effects:</a:t>
                </a:r>
              </a:p>
              <a:p>
                <a:pPr marL="342900" indent="-342900">
                  <a:buFont typeface="Arial" panose="020B0604020202020204" pitchFamily="34" charset="0"/>
                  <a:buChar char="•"/>
                </a:pPr>
                <a:r>
                  <a:rPr lang="en-US" sz="2000" dirty="0"/>
                  <a:t>Parasitic R, C even at maximum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𝑐𝑡𝑟𝑙</m:t>
                        </m:r>
                      </m:sub>
                    </m:sSub>
                  </m:oMath>
                </a14:m>
                <a:endParaRPr lang="en-US" sz="2000" dirty="0"/>
              </a:p>
              <a:p>
                <a:pPr marL="342900" indent="-342900">
                  <a:buFont typeface="Arial" panose="020B0604020202020204" pitchFamily="34" charset="0"/>
                  <a:buChar char="•"/>
                </a:pPr>
                <a:r>
                  <a:rPr lang="en-US" sz="2000" dirty="0"/>
                  <a:t>Die area doubled (or more)</a:t>
                </a:r>
              </a:p>
              <a:p>
                <a:pPr marL="342900" indent="-342900">
                  <a:buFont typeface="Arial" panose="020B0604020202020204" pitchFamily="34" charset="0"/>
                  <a:buChar char="•"/>
                </a:pPr>
                <a:r>
                  <a:rPr lang="en-US" sz="2000" dirty="0"/>
                  <a:t>Tuning FET noise contribution</a:t>
                </a:r>
              </a:p>
              <a:p>
                <a:pPr marL="342900" indent="-342900">
                  <a:buFont typeface="Arial" panose="020B0604020202020204" pitchFamily="34" charset="0"/>
                  <a:buChar char="•"/>
                </a:pPr>
                <a:endParaRPr lang="en-US" sz="2000" dirty="0"/>
              </a:p>
              <a:p>
                <a:r>
                  <a:rPr lang="en-US" dirty="0"/>
                  <a:t>What if we could tune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oMath>
                </a14:m>
                <a:r>
                  <a:rPr lang="en-US" dirty="0"/>
                  <a:t> without adding </a:t>
                </a:r>
                <a:r>
                  <a:rPr lang="en-US" b="1" dirty="0"/>
                  <a:t>any </a:t>
                </a:r>
                <a:r>
                  <a:rPr lang="en-US" dirty="0"/>
                  <a:t>FETs?</a:t>
                </a:r>
              </a:p>
            </p:txBody>
          </p:sp>
        </mc:Choice>
        <mc:Fallback xmlns="">
          <p:sp>
            <p:nvSpPr>
              <p:cNvPr id="12" name="TextBox 11">
                <a:extLst>
                  <a:ext uri="{FF2B5EF4-FFF2-40B4-BE49-F238E27FC236}">
                    <a16:creationId xmlns:a16="http://schemas.microsoft.com/office/drawing/2014/main" id="{39C109F6-BEB3-480B-B7FD-114CC83C921C}"/>
                  </a:ext>
                </a:extLst>
              </p:cNvPr>
              <p:cNvSpPr txBox="1">
                <a:spLocks noRot="1" noChangeAspect="1" noMove="1" noResize="1" noEditPoints="1" noAdjustHandles="1" noChangeArrowheads="1" noChangeShapeType="1" noTextEdit="1"/>
              </p:cNvSpPr>
              <p:nvPr/>
            </p:nvSpPr>
            <p:spPr>
              <a:xfrm>
                <a:off x="3967566" y="804700"/>
                <a:ext cx="4719234" cy="3785652"/>
              </a:xfrm>
              <a:prstGeom prst="rect">
                <a:avLst/>
              </a:prstGeom>
              <a:blipFill>
                <a:blip r:embed="rId3"/>
                <a:stretch>
                  <a:fillRect l="-2067" t="-1288" r="-2455" b="-273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000F6A25-0F68-4B0A-AC22-800AAFBF8A2B}"/>
              </a:ext>
            </a:extLst>
          </p:cNvPr>
          <p:cNvPicPr>
            <a:picLocks noChangeAspect="1"/>
          </p:cNvPicPr>
          <p:nvPr/>
        </p:nvPicPr>
        <p:blipFill>
          <a:blip r:embed="rId4"/>
          <a:stretch>
            <a:fillRect/>
          </a:stretch>
        </p:blipFill>
        <p:spPr>
          <a:xfrm>
            <a:off x="0" y="1465183"/>
            <a:ext cx="3890075" cy="202485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EA6016F-84C5-4643-9EA3-FF9456C0A9BB}"/>
                  </a:ext>
                </a:extLst>
              </p:cNvPr>
              <p:cNvSpPr txBox="1"/>
              <p:nvPr/>
            </p:nvSpPr>
            <p:spPr>
              <a:xfrm>
                <a:off x="719094" y="699997"/>
                <a:ext cx="2451886" cy="6108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Delay</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𝐼</m:t>
                          </m:r>
                        </m:num>
                        <m:den>
                          <m:r>
                            <a:rPr lang="en-US" sz="1800" b="0" i="1" smtClean="0">
                              <a:latin typeface="Cambria Math" panose="02040503050406030204" pitchFamily="18" charset="0"/>
                            </a:rPr>
                            <m:t>𝐶</m:t>
                          </m:r>
                        </m:den>
                      </m:f>
                    </m:oMath>
                  </m:oMathPara>
                </a14:m>
                <a:endParaRPr lang="en-US" sz="1800" dirty="0"/>
              </a:p>
            </p:txBody>
          </p:sp>
        </mc:Choice>
        <mc:Fallback xmlns="">
          <p:sp>
            <p:nvSpPr>
              <p:cNvPr id="2" name="TextBox 1">
                <a:extLst>
                  <a:ext uri="{FF2B5EF4-FFF2-40B4-BE49-F238E27FC236}">
                    <a16:creationId xmlns:a16="http://schemas.microsoft.com/office/drawing/2014/main" id="{8EA6016F-84C5-4643-9EA3-FF9456C0A9BB}"/>
                  </a:ext>
                </a:extLst>
              </p:cNvPr>
              <p:cNvSpPr txBox="1">
                <a:spLocks noRot="1" noChangeAspect="1" noMove="1" noResize="1" noEditPoints="1" noAdjustHandles="1" noChangeArrowheads="1" noChangeShapeType="1" noTextEdit="1"/>
              </p:cNvSpPr>
              <p:nvPr/>
            </p:nvSpPr>
            <p:spPr>
              <a:xfrm>
                <a:off x="719094" y="699997"/>
                <a:ext cx="2451886" cy="61087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2231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B5D5B-184F-49DB-BB01-519588938A30}"/>
                  </a:ext>
                </a:extLst>
              </p:cNvPr>
              <p:cNvSpPr>
                <a:spLocks noGrp="1"/>
              </p:cNvSpPr>
              <p:nvPr>
                <p:ph sz="half" idx="15"/>
              </p:nvPr>
            </p:nvSpPr>
            <p:spPr>
              <a:xfrm>
                <a:off x="4511049" y="2582720"/>
                <a:ext cx="4511299" cy="2178336"/>
              </a:xfrm>
            </p:spPr>
            <p:txBody>
              <a:bodyPr/>
              <a:lstStyle/>
              <a:p>
                <a:pPr marL="0" indent="0">
                  <a:buNone/>
                </a:pPr>
                <a:r>
                  <a:rPr lang="en-US" dirty="0"/>
                  <a:t>Back-gate biasing modulates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𝑇h</m:t>
                        </m:r>
                      </m:sub>
                    </m:sSub>
                  </m:oMath>
                </a14:m>
                <a:r>
                  <a:rPr lang="en-US" dirty="0"/>
                  <a:t>, changing drive strength and thus delay.</a:t>
                </a:r>
              </a:p>
              <a:p>
                <a:pPr marL="0" indent="0">
                  <a:buNone/>
                </a:pPr>
                <a:r>
                  <a:rPr lang="en-US" dirty="0"/>
                  <a:t>DILVERT has six independent bias voltages: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𝑝</m:t>
                          </m:r>
                          <m:r>
                            <a:rPr lang="en-US" b="0" i="1" smtClean="0">
                              <a:latin typeface="Cambria Math" panose="02040503050406030204" pitchFamily="18" charset="0"/>
                            </a:rPr>
                            <m:t>_</m:t>
                          </m:r>
                          <m:r>
                            <a:rPr lang="en-US" b="0" i="1" smtClean="0">
                              <a:latin typeface="Cambria Math" panose="02040503050406030204" pitchFamily="18" charset="0"/>
                            </a:rPr>
                            <m:t>𝑓𝑎𝑠𝑡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𝑛</m:t>
                          </m:r>
                          <m:r>
                            <a:rPr lang="en-US" b="0" i="1" smtClean="0">
                              <a:latin typeface="Cambria Math" panose="02040503050406030204" pitchFamily="18" charset="0"/>
                            </a:rPr>
                            <m:t>_</m:t>
                          </m:r>
                          <m:r>
                            <a:rPr lang="en-US" b="0" i="1" smtClean="0">
                              <a:latin typeface="Cambria Math" panose="02040503050406030204" pitchFamily="18" charset="0"/>
                            </a:rPr>
                            <m:t>𝑓𝑎𝑠𝑡</m:t>
                          </m:r>
                        </m:sub>
                      </m:sSub>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𝑝</m:t>
                          </m:r>
                          <m:r>
                            <a:rPr lang="en-US" b="0" i="1" smtClean="0">
                              <a:latin typeface="Cambria Math" panose="02040503050406030204" pitchFamily="18" charset="0"/>
                            </a:rPr>
                            <m:t>_</m:t>
                          </m:r>
                          <m:r>
                            <a:rPr lang="en-US" b="0" i="1" smtClean="0">
                              <a:latin typeface="Cambria Math" panose="02040503050406030204" pitchFamily="18" charset="0"/>
                            </a:rPr>
                            <m:t>𝑠𝑙𝑜𝑤</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𝑛</m:t>
                          </m:r>
                          <m:r>
                            <a:rPr lang="en-US" b="0" i="1" smtClean="0">
                              <a:latin typeface="Cambria Math" panose="02040503050406030204" pitchFamily="18" charset="0"/>
                            </a:rPr>
                            <m:t>_</m:t>
                          </m:r>
                          <m:r>
                            <a:rPr lang="en-US" b="0" i="1" smtClean="0">
                              <a:latin typeface="Cambria Math" panose="02040503050406030204" pitchFamily="18" charset="0"/>
                            </a:rPr>
                            <m:t>𝑠𝑙𝑜𝑤</m:t>
                          </m:r>
                        </m:sub>
                      </m:sSub>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𝑝</m:t>
                          </m:r>
                          <m:r>
                            <a:rPr lang="en-US" b="0" i="1" smtClean="0">
                              <a:latin typeface="Cambria Math" panose="02040503050406030204" pitchFamily="18" charset="0"/>
                            </a:rPr>
                            <m:t>_</m:t>
                          </m:r>
                          <m:r>
                            <a:rPr lang="en-US" b="0" i="1" smtClean="0">
                              <a:latin typeface="Cambria Math" panose="02040503050406030204" pitchFamily="18" charset="0"/>
                            </a:rPr>
                            <m:t>𝑅𝑂</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r>
                            <a:rPr lang="en-US" b="0" i="1" smtClean="0">
                              <a:latin typeface="Cambria Math" panose="02040503050406030204" pitchFamily="18" charset="0"/>
                            </a:rPr>
                            <m:t>_</m:t>
                          </m:r>
                          <m:r>
                            <a:rPr lang="en-US" b="0" i="1" smtClean="0">
                              <a:latin typeface="Cambria Math" panose="02040503050406030204" pitchFamily="18" charset="0"/>
                            </a:rPr>
                            <m:t>𝑛</m:t>
                          </m:r>
                          <m:r>
                            <a:rPr lang="en-US" b="0" i="1" smtClean="0">
                              <a:latin typeface="Cambria Math" panose="02040503050406030204" pitchFamily="18" charset="0"/>
                            </a:rPr>
                            <m:t>_</m:t>
                          </m:r>
                          <m:r>
                            <a:rPr lang="en-US" b="0" i="1" smtClean="0">
                              <a:latin typeface="Cambria Math" panose="02040503050406030204" pitchFamily="18" charset="0"/>
                            </a:rPr>
                            <m:t>𝑅𝑂</m:t>
                          </m:r>
                        </m:sub>
                      </m:sSub>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B9B5D5B-184F-49DB-BB01-519588938A30}"/>
                  </a:ext>
                </a:extLst>
              </p:cNvPr>
              <p:cNvSpPr>
                <a:spLocks noGrp="1" noRot="1" noChangeAspect="1" noMove="1" noResize="1" noEditPoints="1" noAdjustHandles="1" noChangeArrowheads="1" noChangeShapeType="1" noTextEdit="1"/>
              </p:cNvSpPr>
              <p:nvPr>
                <p:ph sz="half" idx="15"/>
              </p:nvPr>
            </p:nvSpPr>
            <p:spPr>
              <a:xfrm>
                <a:off x="4511049" y="2582720"/>
                <a:ext cx="4511299" cy="2178336"/>
              </a:xfrm>
              <a:blipFill>
                <a:blip r:embed="rId3"/>
                <a:stretch>
                  <a:fillRect l="-3108" t="-3641" r="-32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156B157-D3F6-4763-BD51-DCDC5A4589BD}"/>
              </a:ext>
            </a:extLst>
          </p:cNvPr>
          <p:cNvSpPr>
            <a:spLocks noGrp="1"/>
          </p:cNvSpPr>
          <p:nvPr>
            <p:ph type="dt" sz="half" idx="16"/>
          </p:nvPr>
        </p:nvSpPr>
        <p:spPr/>
        <p:txBody>
          <a:bodyPr/>
          <a:lstStyle/>
          <a:p>
            <a:pPr>
              <a:defRPr/>
            </a:pPr>
            <a:fld id="{716FA53B-C305-4754-AED2-579F5331FEE0}" type="datetime1">
              <a:rPr lang="en-US" smtClean="0"/>
              <a:t>5/17/2026</a:t>
            </a:fld>
            <a:endParaRPr lang="en-US" dirty="0"/>
          </a:p>
        </p:txBody>
      </p:sp>
      <p:sp>
        <p:nvSpPr>
          <p:cNvPr id="5" name="Footer Placeholder 4">
            <a:extLst>
              <a:ext uri="{FF2B5EF4-FFF2-40B4-BE49-F238E27FC236}">
                <a16:creationId xmlns:a16="http://schemas.microsoft.com/office/drawing/2014/main" id="{DE590750-2634-4B3B-B645-93888202C4B0}"/>
              </a:ext>
            </a:extLst>
          </p:cNvPr>
          <p:cNvSpPr>
            <a:spLocks noGrp="1"/>
          </p:cNvSpPr>
          <p:nvPr>
            <p:ph type="ftr" sz="quarter" idx="17"/>
          </p:nvPr>
        </p:nvSpPr>
        <p:spPr/>
        <p:txBody>
          <a:bodyPr/>
          <a:lstStyle/>
          <a:p>
            <a:pPr>
              <a:defRPr/>
            </a:pPr>
            <a:r>
              <a:rPr lang="en-US"/>
              <a:t>Adam Quinn | Precision Time-to-Digital Converters</a:t>
            </a:r>
            <a:endParaRPr lang="en-US" b="1"/>
          </a:p>
        </p:txBody>
      </p:sp>
      <p:sp>
        <p:nvSpPr>
          <p:cNvPr id="6" name="Slide Number Placeholder 5">
            <a:extLst>
              <a:ext uri="{FF2B5EF4-FFF2-40B4-BE49-F238E27FC236}">
                <a16:creationId xmlns:a16="http://schemas.microsoft.com/office/drawing/2014/main" id="{8412D11C-F8C6-429C-83D1-73AB38D59E9A}"/>
              </a:ext>
            </a:extLst>
          </p:cNvPr>
          <p:cNvSpPr>
            <a:spLocks noGrp="1"/>
          </p:cNvSpPr>
          <p:nvPr>
            <p:ph type="sldNum" sz="quarter" idx="18"/>
          </p:nvPr>
        </p:nvSpPr>
        <p:spPr/>
        <p:txBody>
          <a:bodyPr/>
          <a:lstStyle/>
          <a:p>
            <a:pPr>
              <a:defRPr/>
            </a:pPr>
            <a:fld id="{979A04A2-726F-2143-A443-7788AF27176E}" type="slidenum">
              <a:rPr lang="en-US" smtClean="0"/>
              <a:pPr>
                <a:defRPr/>
              </a:pPr>
              <a:t>37</a:t>
            </a:fld>
            <a:endParaRPr lang="en-US" dirty="0"/>
          </a:p>
        </p:txBody>
      </p:sp>
      <p:sp>
        <p:nvSpPr>
          <p:cNvPr id="7" name="Title 6">
            <a:extLst>
              <a:ext uri="{FF2B5EF4-FFF2-40B4-BE49-F238E27FC236}">
                <a16:creationId xmlns:a16="http://schemas.microsoft.com/office/drawing/2014/main" id="{B55C04C6-2AE6-44CC-8F80-8FF6122B80E8}"/>
              </a:ext>
            </a:extLst>
          </p:cNvPr>
          <p:cNvSpPr>
            <a:spLocks noGrp="1"/>
          </p:cNvSpPr>
          <p:nvPr>
            <p:ph type="title"/>
          </p:nvPr>
        </p:nvSpPr>
        <p:spPr/>
        <p:txBody>
          <a:bodyPr/>
          <a:lstStyle/>
          <a:p>
            <a:r>
              <a:rPr lang="en-US" dirty="0"/>
              <a:t>22FDX Back-Gate Biasing</a:t>
            </a:r>
          </a:p>
        </p:txBody>
      </p:sp>
      <p:pic>
        <p:nvPicPr>
          <p:cNvPr id="9" name="Picture 8">
            <a:extLst>
              <a:ext uri="{FF2B5EF4-FFF2-40B4-BE49-F238E27FC236}">
                <a16:creationId xmlns:a16="http://schemas.microsoft.com/office/drawing/2014/main" id="{10A235D3-A96B-4DAC-955F-3F37AEDA3700}"/>
              </a:ext>
            </a:extLst>
          </p:cNvPr>
          <p:cNvPicPr>
            <a:picLocks noChangeAspect="1"/>
          </p:cNvPicPr>
          <p:nvPr/>
        </p:nvPicPr>
        <p:blipFill>
          <a:blip r:embed="rId4"/>
          <a:stretch>
            <a:fillRect/>
          </a:stretch>
        </p:blipFill>
        <p:spPr>
          <a:xfrm>
            <a:off x="96391" y="903444"/>
            <a:ext cx="4116720" cy="2604137"/>
          </a:xfrm>
          <a:prstGeom prst="rect">
            <a:avLst/>
          </a:prstGeom>
        </p:spPr>
      </p:pic>
      <p:sp>
        <p:nvSpPr>
          <p:cNvPr id="11" name="TextBox 10">
            <a:extLst>
              <a:ext uri="{FF2B5EF4-FFF2-40B4-BE49-F238E27FC236}">
                <a16:creationId xmlns:a16="http://schemas.microsoft.com/office/drawing/2014/main" id="{86D8F4C3-1E54-4251-A627-35F2BB7F20A2}"/>
              </a:ext>
            </a:extLst>
          </p:cNvPr>
          <p:cNvSpPr txBox="1"/>
          <p:nvPr/>
        </p:nvSpPr>
        <p:spPr>
          <a:xfrm>
            <a:off x="736827" y="3638873"/>
            <a:ext cx="3321843" cy="369332"/>
          </a:xfrm>
          <a:prstGeom prst="rect">
            <a:avLst/>
          </a:prstGeom>
          <a:noFill/>
        </p:spPr>
        <p:txBody>
          <a:bodyPr wrap="square" rtlCol="0">
            <a:spAutoFit/>
          </a:bodyPr>
          <a:lstStyle/>
          <a:p>
            <a:r>
              <a:rPr lang="en-US" sz="1800" dirty="0">
                <a:solidFill>
                  <a:srgbClr val="404040"/>
                </a:solidFill>
              </a:rPr>
              <a:t>GF 22FDX Training Manual [9] </a:t>
            </a:r>
          </a:p>
        </p:txBody>
      </p:sp>
      <p:pic>
        <p:nvPicPr>
          <p:cNvPr id="14" name="Picture 13">
            <a:extLst>
              <a:ext uri="{FF2B5EF4-FFF2-40B4-BE49-F238E27FC236}">
                <a16:creationId xmlns:a16="http://schemas.microsoft.com/office/drawing/2014/main" id="{7288E526-5031-4877-A988-52921983A956}"/>
              </a:ext>
            </a:extLst>
          </p:cNvPr>
          <p:cNvPicPr>
            <a:picLocks noChangeAspect="1"/>
          </p:cNvPicPr>
          <p:nvPr/>
        </p:nvPicPr>
        <p:blipFill>
          <a:blip r:embed="rId5"/>
          <a:stretch>
            <a:fillRect/>
          </a:stretch>
        </p:blipFill>
        <p:spPr>
          <a:xfrm>
            <a:off x="4572000" y="85701"/>
            <a:ext cx="3990014" cy="2497019"/>
          </a:xfrm>
          <a:prstGeom prst="rect">
            <a:avLst/>
          </a:prstGeom>
        </p:spPr>
      </p:pic>
    </p:spTree>
    <p:extLst>
      <p:ext uri="{BB962C8B-B14F-4D97-AF65-F5344CB8AC3E}">
        <p14:creationId xmlns:p14="http://schemas.microsoft.com/office/powerpoint/2010/main" val="2746221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4C63EB-C988-89AF-209E-574047D8C904}"/>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03D91557-4F16-70F8-D895-CED3FA0D65E9}"/>
              </a:ext>
            </a:extLst>
          </p:cNvPr>
          <p:cNvSpPr>
            <a:spLocks noGrp="1"/>
          </p:cNvSpPr>
          <p:nvPr>
            <p:ph type="ftr" sz="quarter" idx="17"/>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841599B3-20C4-CA27-BF90-F6853B49E8C4}"/>
              </a:ext>
            </a:extLst>
          </p:cNvPr>
          <p:cNvSpPr>
            <a:spLocks noGrp="1"/>
          </p:cNvSpPr>
          <p:nvPr>
            <p:ph type="sldNum" sz="quarter" idx="18"/>
          </p:nvPr>
        </p:nvSpPr>
        <p:spPr/>
        <p:txBody>
          <a:bodyPr/>
          <a:lstStyle/>
          <a:p>
            <a:pPr>
              <a:defRPr/>
            </a:pPr>
            <a:fld id="{979A04A2-726F-2143-A443-7788AF27176E}" type="slidenum">
              <a:rPr lang="en-US" smtClean="0"/>
              <a:pPr>
                <a:defRPr/>
              </a:pPr>
              <a:t>38</a:t>
            </a:fld>
            <a:endParaRPr lang="en-US" dirty="0"/>
          </a:p>
        </p:txBody>
      </p:sp>
      <p:sp>
        <p:nvSpPr>
          <p:cNvPr id="7" name="Title 6">
            <a:extLst>
              <a:ext uri="{FF2B5EF4-FFF2-40B4-BE49-F238E27FC236}">
                <a16:creationId xmlns:a16="http://schemas.microsoft.com/office/drawing/2014/main" id="{20FB1983-186E-AC64-B670-2DABE825C675}"/>
              </a:ext>
            </a:extLst>
          </p:cNvPr>
          <p:cNvSpPr>
            <a:spLocks noGrp="1"/>
          </p:cNvSpPr>
          <p:nvPr>
            <p:ph type="title"/>
          </p:nvPr>
        </p:nvSpPr>
        <p:spPr>
          <a:xfrm>
            <a:off x="228600" y="440101"/>
            <a:ext cx="3144795" cy="320908"/>
          </a:xfrm>
        </p:spPr>
        <p:txBody>
          <a:bodyPr/>
          <a:lstStyle/>
          <a:p>
            <a:r>
              <a:rPr lang="en-US" dirty="0"/>
              <a:t>TDC Characteristic Equation Derivation</a:t>
            </a:r>
          </a:p>
        </p:txBody>
      </p:sp>
      <p:pic>
        <p:nvPicPr>
          <p:cNvPr id="9" name="Picture 8">
            <a:extLst>
              <a:ext uri="{FF2B5EF4-FFF2-40B4-BE49-F238E27FC236}">
                <a16:creationId xmlns:a16="http://schemas.microsoft.com/office/drawing/2014/main" id="{51B8E151-23C4-40D3-6910-DC8767DB4238}"/>
              </a:ext>
            </a:extLst>
          </p:cNvPr>
          <p:cNvPicPr>
            <a:picLocks noChangeAspect="1"/>
          </p:cNvPicPr>
          <p:nvPr/>
        </p:nvPicPr>
        <p:blipFill>
          <a:blip r:embed="rId2"/>
          <a:stretch>
            <a:fillRect/>
          </a:stretch>
        </p:blipFill>
        <p:spPr>
          <a:xfrm>
            <a:off x="3256494" y="77815"/>
            <a:ext cx="5271280" cy="4501126"/>
          </a:xfrm>
          <a:prstGeom prst="rect">
            <a:avLst/>
          </a:prstGeom>
        </p:spPr>
      </p:pic>
    </p:spTree>
    <p:extLst>
      <p:ext uri="{BB962C8B-B14F-4D97-AF65-F5344CB8AC3E}">
        <p14:creationId xmlns:p14="http://schemas.microsoft.com/office/powerpoint/2010/main" val="1292111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FFA1208-C82C-43AB-ACCB-F12E37E6363B}"/>
                  </a:ext>
                </a:extLst>
              </p:cNvPr>
              <p:cNvSpPr>
                <a:spLocks noGrp="1"/>
              </p:cNvSpPr>
              <p:nvPr>
                <p:ph idx="1"/>
              </p:nvPr>
            </p:nvSpPr>
            <p:spPr>
              <a:xfrm>
                <a:off x="228604" y="651802"/>
                <a:ext cx="8498430" cy="1574916"/>
              </a:xfrm>
            </p:spPr>
            <p:txBody>
              <a:bodyPr/>
              <a:lstStyle/>
              <a:p>
                <a:r>
                  <a:rPr lang="en-US" sz="1600" dirty="0"/>
                  <a:t>For a free-running RO,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𝑇</m:t>
                        </m:r>
                      </m:sub>
                    </m:sSub>
                  </m:oMath>
                </a14:m>
                <a:r>
                  <a:rPr lang="en-US" sz="1600" dirty="0"/>
                  <a:t> is dominated by thermal noise at low </a:t>
                </a:r>
                <a14:m>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𝑇</m:t>
                    </m:r>
                  </m:oMath>
                </a14:m>
                <a:r>
                  <a:rPr lang="en-US" sz="1600" dirty="0"/>
                  <a:t>, flicker at high </a:t>
                </a:r>
                <a14:m>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𝑇</m:t>
                    </m:r>
                  </m:oMath>
                </a14:m>
                <a:r>
                  <a:rPr lang="en-US" sz="1600" dirty="0"/>
                  <a:t>.</a:t>
                </a:r>
              </a:p>
              <a:p>
                <a:r>
                  <a:rPr lang="en-US" sz="1600" dirty="0"/>
                  <a:t>Our TDC shows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𝑇</m:t>
                        </m:r>
                      </m:sub>
                    </m:sSub>
                    <m:r>
                      <a:rPr lang="en-US" sz="1600" b="0"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𝑇</m:t>
                    </m:r>
                  </m:oMath>
                </a14:m>
                <a:r>
                  <a:rPr lang="en-US" sz="1600" dirty="0"/>
                  <a:t> which is characteristic of flicker noise.</a:t>
                </a:r>
              </a:p>
              <a:p>
                <a:r>
                  <a:rPr lang="en-US" sz="1600" dirty="0"/>
                  <a:t>Empirical models give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36</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𝑐</m:t>
                            </m:r>
                          </m:sub>
                        </m:sSub>
                      </m:den>
                    </m:f>
                  </m:oMath>
                </a14:m>
                <a:r>
                  <a:rPr lang="en-US" sz="1600" dirty="0"/>
                  <a:t>. For the inverters in DILVERT RO,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≈10 </m:t>
                    </m:r>
                    <m:r>
                      <m:rPr>
                        <m:sty m:val="p"/>
                      </m:rPr>
                      <a:rPr lang="en-US" sz="1600" b="0" i="0" smtClean="0">
                        <a:latin typeface="Cambria Math" panose="02040503050406030204" pitchFamily="18" charset="0"/>
                      </a:rPr>
                      <m:t>MHz</m:t>
                    </m:r>
                  </m:oMath>
                </a14:m>
                <a:r>
                  <a:rPr lang="en-US" sz="1600" dirty="0"/>
                  <a:t>, so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≈2.7 </m:t>
                    </m:r>
                    <m:r>
                      <m:rPr>
                        <m:sty m:val="p"/>
                      </m:rPr>
                      <a:rPr lang="en-US" sz="1600" b="0" i="0" smtClean="0">
                        <a:latin typeface="Cambria Math" panose="02040503050406030204" pitchFamily="18" charset="0"/>
                      </a:rPr>
                      <m:t>ns</m:t>
                    </m:r>
                  </m:oMath>
                </a14:m>
                <a:r>
                  <a:rPr lang="en-US" sz="1600" dirty="0"/>
                  <a:t>. (From measurement,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≈0.5 </m:t>
                    </m:r>
                    <m:r>
                      <m:rPr>
                        <m:sty m:val="p"/>
                      </m:rPr>
                      <a:rPr lang="en-US" sz="1600" b="0" i="0" smtClean="0">
                        <a:latin typeface="Cambria Math" panose="02040503050406030204" pitchFamily="18" charset="0"/>
                      </a:rPr>
                      <m:t>to</m:t>
                    </m:r>
                    <m:r>
                      <a:rPr lang="en-US" sz="1600" b="0" i="0" smtClean="0">
                        <a:latin typeface="Cambria Math" panose="02040503050406030204" pitchFamily="18" charset="0"/>
                      </a:rPr>
                      <m:t> 5 </m:t>
                    </m:r>
                    <m:r>
                      <m:rPr>
                        <m:sty m:val="p"/>
                      </m:rPr>
                      <a:rPr lang="en-US" sz="1600" b="0" i="0" smtClean="0">
                        <a:latin typeface="Cambria Math" panose="02040503050406030204" pitchFamily="18" charset="0"/>
                      </a:rPr>
                      <m:t>ns</m:t>
                    </m:r>
                  </m:oMath>
                </a14:m>
                <a:r>
                  <a:rPr lang="en-US" sz="1600" dirty="0"/>
                  <a:t>, limited by Meas. Floor)</a:t>
                </a:r>
              </a:p>
              <a:p>
                <a:endParaRPr lang="en-US" sz="1600" dirty="0"/>
              </a:p>
            </p:txBody>
          </p:sp>
        </mc:Choice>
        <mc:Fallback xmlns="">
          <p:sp>
            <p:nvSpPr>
              <p:cNvPr id="2" name="Content Placeholder 1">
                <a:extLst>
                  <a:ext uri="{FF2B5EF4-FFF2-40B4-BE49-F238E27FC236}">
                    <a16:creationId xmlns:a16="http://schemas.microsoft.com/office/drawing/2014/main" id="{AFFA1208-C82C-43AB-ACCB-F12E37E6363B}"/>
                  </a:ext>
                </a:extLst>
              </p:cNvPr>
              <p:cNvSpPr>
                <a:spLocks noGrp="1" noRot="1" noChangeAspect="1" noMove="1" noResize="1" noEditPoints="1" noAdjustHandles="1" noChangeArrowheads="1" noChangeShapeType="1" noTextEdit="1"/>
              </p:cNvSpPr>
              <p:nvPr>
                <p:ph idx="1"/>
              </p:nvPr>
            </p:nvSpPr>
            <p:spPr>
              <a:xfrm>
                <a:off x="228604" y="651802"/>
                <a:ext cx="8498430" cy="1574916"/>
              </a:xfrm>
              <a:blipFill>
                <a:blip r:embed="rId2"/>
                <a:stretch>
                  <a:fillRect l="-1363" t="-426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5749AD2-E475-4846-9ED3-EE9B8D21025C}"/>
              </a:ext>
            </a:extLst>
          </p:cNvPr>
          <p:cNvSpPr>
            <a:spLocks noGrp="1"/>
          </p:cNvSpPr>
          <p:nvPr>
            <p:ph type="title"/>
          </p:nvPr>
        </p:nvSpPr>
        <p:spPr/>
        <p:txBody>
          <a:bodyPr/>
          <a:lstStyle/>
          <a:p>
            <a:r>
              <a:rPr lang="en-US" dirty="0"/>
              <a:t>Flicker Noise Contribution</a:t>
            </a:r>
          </a:p>
        </p:txBody>
      </p:sp>
      <p:sp>
        <p:nvSpPr>
          <p:cNvPr id="4" name="Date Placeholder 3">
            <a:extLst>
              <a:ext uri="{FF2B5EF4-FFF2-40B4-BE49-F238E27FC236}">
                <a16:creationId xmlns:a16="http://schemas.microsoft.com/office/drawing/2014/main" id="{01D341C8-0CEC-4016-9326-D5A058440289}"/>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B4FF159D-5096-4B4B-A23B-8F9B5D483CBE}"/>
              </a:ext>
            </a:extLst>
          </p:cNvPr>
          <p:cNvSpPr>
            <a:spLocks noGrp="1"/>
          </p:cNvSpPr>
          <p:nvPr>
            <p:ph type="ftr" sz="quarter" idx="3"/>
          </p:nvPr>
        </p:nvSpPr>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46E6EAF5-A4C3-4F26-AFBC-3405793D4D8E}"/>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7" name="Picture 6">
            <a:extLst>
              <a:ext uri="{FF2B5EF4-FFF2-40B4-BE49-F238E27FC236}">
                <a16:creationId xmlns:a16="http://schemas.microsoft.com/office/drawing/2014/main" id="{50C33EEC-C8F3-44EE-B8D7-78889DFE933C}"/>
              </a:ext>
            </a:extLst>
          </p:cNvPr>
          <p:cNvPicPr>
            <a:picLocks noChangeAspect="1"/>
          </p:cNvPicPr>
          <p:nvPr/>
        </p:nvPicPr>
        <p:blipFill>
          <a:blip r:embed="rId3"/>
          <a:stretch>
            <a:fillRect/>
          </a:stretch>
        </p:blipFill>
        <p:spPr>
          <a:xfrm>
            <a:off x="5259629" y="2163095"/>
            <a:ext cx="3655768" cy="2347347"/>
          </a:xfrm>
          <a:prstGeom prst="rect">
            <a:avLst/>
          </a:prstGeom>
        </p:spPr>
      </p:pic>
      <p:pic>
        <p:nvPicPr>
          <p:cNvPr id="8" name="Picture 7">
            <a:extLst>
              <a:ext uri="{FF2B5EF4-FFF2-40B4-BE49-F238E27FC236}">
                <a16:creationId xmlns:a16="http://schemas.microsoft.com/office/drawing/2014/main" id="{0A225AB1-F51D-48D4-A848-34B2FA7426CD}"/>
              </a:ext>
            </a:extLst>
          </p:cNvPr>
          <p:cNvPicPr>
            <a:picLocks noChangeAspect="1"/>
          </p:cNvPicPr>
          <p:nvPr/>
        </p:nvPicPr>
        <p:blipFill rotWithShape="1">
          <a:blip r:embed="rId4"/>
          <a:srcRect l="3759"/>
          <a:stretch/>
        </p:blipFill>
        <p:spPr>
          <a:xfrm>
            <a:off x="27600" y="2462715"/>
            <a:ext cx="2661213" cy="1916006"/>
          </a:xfrm>
          <a:prstGeom prst="rect">
            <a:avLst/>
          </a:prstGeom>
        </p:spPr>
      </p:pic>
      <p:pic>
        <p:nvPicPr>
          <p:cNvPr id="10" name="Picture 9">
            <a:extLst>
              <a:ext uri="{FF2B5EF4-FFF2-40B4-BE49-F238E27FC236}">
                <a16:creationId xmlns:a16="http://schemas.microsoft.com/office/drawing/2014/main" id="{AECC4E3D-FA2E-4A46-BA2B-3523291CB73C}"/>
              </a:ext>
            </a:extLst>
          </p:cNvPr>
          <p:cNvPicPr>
            <a:picLocks noChangeAspect="1"/>
          </p:cNvPicPr>
          <p:nvPr/>
        </p:nvPicPr>
        <p:blipFill>
          <a:blip r:embed="rId5"/>
          <a:stretch>
            <a:fillRect/>
          </a:stretch>
        </p:blipFill>
        <p:spPr>
          <a:xfrm>
            <a:off x="2459752" y="2647416"/>
            <a:ext cx="2661213" cy="1631976"/>
          </a:xfrm>
          <a:prstGeom prst="rect">
            <a:avLst/>
          </a:prstGeom>
        </p:spPr>
      </p:pic>
      <p:sp>
        <p:nvSpPr>
          <p:cNvPr id="12" name="TextBox 11">
            <a:extLst>
              <a:ext uri="{FF2B5EF4-FFF2-40B4-BE49-F238E27FC236}">
                <a16:creationId xmlns:a16="http://schemas.microsoft.com/office/drawing/2014/main" id="{6AB24300-8860-4E21-8E8E-87D839C3C297}"/>
              </a:ext>
            </a:extLst>
          </p:cNvPr>
          <p:cNvSpPr txBox="1"/>
          <p:nvPr/>
        </p:nvSpPr>
        <p:spPr>
          <a:xfrm>
            <a:off x="89661" y="4378721"/>
            <a:ext cx="5031303" cy="400110"/>
          </a:xfrm>
          <a:prstGeom prst="rect">
            <a:avLst/>
          </a:prstGeom>
          <a:noFill/>
        </p:spPr>
        <p:txBody>
          <a:bodyPr wrap="square">
            <a:spAutoFit/>
          </a:bodyPr>
          <a:lstStyle/>
          <a:p>
            <a:r>
              <a:rPr lang="en-US" sz="1000" dirty="0">
                <a:solidFill>
                  <a:srgbClr val="404040"/>
                </a:solidFill>
                <a:effectLst/>
                <a:latin typeface="Calibri" panose="020F0502020204030204" pitchFamily="34" charset="0"/>
                <a:ea typeface="Calibri" panose="020F0502020204030204" pitchFamily="34" charset="0"/>
                <a:cs typeface="Arial" panose="020B0604020202020204" pitchFamily="34" charset="0"/>
              </a:rPr>
              <a:t>C. Liu and J. McNeill,</a:t>
            </a:r>
            <a:r>
              <a:rPr lang="en-US" sz="1000" dirty="0">
                <a:solidFill>
                  <a:srgbClr val="404040"/>
                </a:solidFill>
                <a:effectLst/>
              </a:rPr>
              <a:t> “Jitter in oscillators with 1/f noise sources,” </a:t>
            </a:r>
            <a:r>
              <a:rPr lang="en-US" sz="1000" dirty="0">
                <a:solidFill>
                  <a:srgbClr val="404040"/>
                </a:solidFill>
                <a:effectLst/>
                <a:latin typeface="Calibri" panose="020F0502020204030204" pitchFamily="34" charset="0"/>
                <a:ea typeface="Calibri" panose="020F0502020204030204" pitchFamily="34" charset="0"/>
                <a:cs typeface="Arial" panose="020B0604020202020204" pitchFamily="34" charset="0"/>
              </a:rPr>
              <a:t>in Proc. IEEE Int. </a:t>
            </a:r>
            <a:r>
              <a:rPr lang="en-US" sz="1000" dirty="0" err="1">
                <a:solidFill>
                  <a:srgbClr val="404040"/>
                </a:solidFill>
                <a:effectLst/>
                <a:latin typeface="Calibri" panose="020F0502020204030204" pitchFamily="34" charset="0"/>
                <a:ea typeface="Calibri" panose="020F0502020204030204" pitchFamily="34" charset="0"/>
                <a:cs typeface="Arial" panose="020B0604020202020204" pitchFamily="34" charset="0"/>
              </a:rPr>
              <a:t>Symp</a:t>
            </a:r>
            <a:r>
              <a:rPr lang="en-US" sz="1000" dirty="0">
                <a:solidFill>
                  <a:srgbClr val="404040"/>
                </a:solidFill>
                <a:effectLst/>
                <a:latin typeface="Calibri" panose="020F0502020204030204" pitchFamily="34" charset="0"/>
                <a:ea typeface="Calibri" panose="020F0502020204030204" pitchFamily="34" charset="0"/>
                <a:cs typeface="Arial" panose="020B0604020202020204" pitchFamily="34" charset="0"/>
              </a:rPr>
              <a:t>. Circuits and Systems (ISCAS), 2004, pp. 773–776.</a:t>
            </a:r>
            <a:endParaRPr lang="en-US" sz="1000" dirty="0">
              <a:solidFill>
                <a:srgbClr val="404040"/>
              </a:solidFill>
            </a:endParaRPr>
          </a:p>
        </p:txBody>
      </p:sp>
    </p:spTree>
    <p:extLst>
      <p:ext uri="{BB962C8B-B14F-4D97-AF65-F5344CB8AC3E}">
        <p14:creationId xmlns:p14="http://schemas.microsoft.com/office/powerpoint/2010/main" val="345169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4B964C-7D28-6BA8-1D49-500C3A5ED246}"/>
              </a:ext>
            </a:extLst>
          </p:cNvPr>
          <p:cNvSpPr>
            <a:spLocks noGrp="1"/>
          </p:cNvSpPr>
          <p:nvPr>
            <p:ph idx="1"/>
          </p:nvPr>
        </p:nvSpPr>
        <p:spPr>
          <a:xfrm>
            <a:off x="1530603" y="1364172"/>
            <a:ext cx="7488921" cy="575228"/>
          </a:xfrm>
        </p:spPr>
        <p:txBody>
          <a:bodyPr/>
          <a:lstStyle/>
          <a:p>
            <a:pPr marL="0" indent="0">
              <a:spcBef>
                <a:spcPts val="0"/>
              </a:spcBef>
              <a:buNone/>
            </a:pPr>
            <a:r>
              <a:rPr lang="en-US" b="1" dirty="0"/>
              <a:t>Ionizing Radiation (&gt; 1 Grad, 1,000x higher than outer space)</a:t>
            </a:r>
          </a:p>
          <a:p>
            <a:pPr marL="0" indent="0">
              <a:spcBef>
                <a:spcPts val="0"/>
              </a:spcBef>
              <a:buNone/>
            </a:pPr>
            <a:r>
              <a:rPr lang="en-US" i="1" dirty="0"/>
              <a:t>Collider Experiments (FCC, HL-LHC) </a:t>
            </a:r>
          </a:p>
        </p:txBody>
      </p:sp>
      <p:sp>
        <p:nvSpPr>
          <p:cNvPr id="3" name="Title 2">
            <a:extLst>
              <a:ext uri="{FF2B5EF4-FFF2-40B4-BE49-F238E27FC236}">
                <a16:creationId xmlns:a16="http://schemas.microsoft.com/office/drawing/2014/main" id="{9A559274-D427-8D23-8DF0-750FE66D5784}"/>
              </a:ext>
            </a:extLst>
          </p:cNvPr>
          <p:cNvSpPr>
            <a:spLocks noGrp="1"/>
          </p:cNvSpPr>
          <p:nvPr>
            <p:ph type="title"/>
          </p:nvPr>
        </p:nvSpPr>
        <p:spPr/>
        <p:txBody>
          <a:bodyPr/>
          <a:lstStyle/>
          <a:p>
            <a:r>
              <a:rPr lang="en-US" dirty="0"/>
              <a:t>Integrated Circuit Design Over ~ 5 Decades at Fermilab</a:t>
            </a:r>
          </a:p>
        </p:txBody>
      </p:sp>
      <p:sp>
        <p:nvSpPr>
          <p:cNvPr id="4" name="Date Placeholder 3">
            <a:extLst>
              <a:ext uri="{FF2B5EF4-FFF2-40B4-BE49-F238E27FC236}">
                <a16:creationId xmlns:a16="http://schemas.microsoft.com/office/drawing/2014/main" id="{CA797EF6-390F-6314-C818-CAF4D591A7E9}"/>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9B423B35-AF93-0681-3B63-4FA498F3288B}"/>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C6F7A26A-C43F-A440-B923-530B034DA39F}"/>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8" name="Content Placeholder 1">
            <a:extLst>
              <a:ext uri="{FF2B5EF4-FFF2-40B4-BE49-F238E27FC236}">
                <a16:creationId xmlns:a16="http://schemas.microsoft.com/office/drawing/2014/main" id="{8ED1D027-D915-D7D3-F560-D6FBB08CD36C}"/>
              </a:ext>
            </a:extLst>
          </p:cNvPr>
          <p:cNvSpPr txBox="1">
            <a:spLocks/>
          </p:cNvSpPr>
          <p:nvPr/>
        </p:nvSpPr>
        <p:spPr>
          <a:xfrm>
            <a:off x="1731701" y="2016159"/>
            <a:ext cx="7488921" cy="57522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charset="0"/>
              <a:buNone/>
            </a:pPr>
            <a:r>
              <a:rPr lang="en-US" b="1" dirty="0" err="1"/>
              <a:t>LAr</a:t>
            </a:r>
            <a:r>
              <a:rPr lang="en-US" b="1" dirty="0"/>
              <a:t> Cryogenic Electronics (77K-100K)</a:t>
            </a:r>
          </a:p>
          <a:p>
            <a:pPr marL="0" indent="0">
              <a:spcBef>
                <a:spcPts val="0"/>
              </a:spcBef>
              <a:buFont typeface="Arial" charset="0"/>
              <a:buNone/>
            </a:pPr>
            <a:r>
              <a:rPr lang="en-US" i="1" dirty="0"/>
              <a:t>Neutrino Experiments (DUNE), Dark Matter Experiments (Skipper-CCDs)</a:t>
            </a:r>
          </a:p>
        </p:txBody>
      </p:sp>
      <p:sp>
        <p:nvSpPr>
          <p:cNvPr id="9" name="Content Placeholder 1">
            <a:extLst>
              <a:ext uri="{FF2B5EF4-FFF2-40B4-BE49-F238E27FC236}">
                <a16:creationId xmlns:a16="http://schemas.microsoft.com/office/drawing/2014/main" id="{D715C730-F2E6-B848-DC40-F5E4526B0847}"/>
              </a:ext>
            </a:extLst>
          </p:cNvPr>
          <p:cNvSpPr txBox="1">
            <a:spLocks/>
          </p:cNvSpPr>
          <p:nvPr/>
        </p:nvSpPr>
        <p:spPr>
          <a:xfrm>
            <a:off x="1884101" y="2614848"/>
            <a:ext cx="7488921" cy="57522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charset="0"/>
              <a:buNone/>
            </a:pPr>
            <a:r>
              <a:rPr lang="en-US" b="1" dirty="0" err="1"/>
              <a:t>LHe</a:t>
            </a:r>
            <a:r>
              <a:rPr lang="en-US" b="1" dirty="0"/>
              <a:t> Cryogenic Electronics (4K)</a:t>
            </a:r>
          </a:p>
          <a:p>
            <a:pPr marL="0" indent="0">
              <a:spcBef>
                <a:spcPts val="0"/>
              </a:spcBef>
              <a:buFont typeface="Arial" charset="0"/>
              <a:buNone/>
            </a:pPr>
            <a:r>
              <a:rPr lang="en-US" i="1" dirty="0" err="1"/>
              <a:t>Cryo</a:t>
            </a:r>
            <a:r>
              <a:rPr lang="en-US" i="1" dirty="0"/>
              <a:t> Detectors (SNSPDs, TES, etc.), Quantum Information Science </a:t>
            </a:r>
          </a:p>
        </p:txBody>
      </p:sp>
      <p:sp>
        <p:nvSpPr>
          <p:cNvPr id="10" name="Content Placeholder 1">
            <a:extLst>
              <a:ext uri="{FF2B5EF4-FFF2-40B4-BE49-F238E27FC236}">
                <a16:creationId xmlns:a16="http://schemas.microsoft.com/office/drawing/2014/main" id="{A274AD22-ECF6-77E8-E56F-91478EF5D80E}"/>
              </a:ext>
            </a:extLst>
          </p:cNvPr>
          <p:cNvSpPr txBox="1">
            <a:spLocks/>
          </p:cNvSpPr>
          <p:nvPr/>
        </p:nvSpPr>
        <p:spPr>
          <a:xfrm>
            <a:off x="2093146" y="3248604"/>
            <a:ext cx="6424795" cy="57522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charset="0"/>
              <a:buNone/>
            </a:pPr>
            <a:r>
              <a:rPr lang="en-US" b="1" dirty="0"/>
              <a:t>Superconducting Electronics (~100mK)</a:t>
            </a:r>
          </a:p>
          <a:p>
            <a:pPr marL="0" indent="0">
              <a:spcBef>
                <a:spcPts val="0"/>
              </a:spcBef>
              <a:buFont typeface="Arial" charset="0"/>
              <a:buNone/>
            </a:pPr>
            <a:r>
              <a:rPr lang="en-US" i="1" dirty="0"/>
              <a:t>TWPAs, JPAs (ADMX), QIS for HEP </a:t>
            </a:r>
          </a:p>
        </p:txBody>
      </p:sp>
      <p:sp>
        <p:nvSpPr>
          <p:cNvPr id="11" name="Content Placeholder 1">
            <a:extLst>
              <a:ext uri="{FF2B5EF4-FFF2-40B4-BE49-F238E27FC236}">
                <a16:creationId xmlns:a16="http://schemas.microsoft.com/office/drawing/2014/main" id="{B382DDC9-AAD8-94DB-5F93-2169EEE0B81D}"/>
              </a:ext>
            </a:extLst>
          </p:cNvPr>
          <p:cNvSpPr txBox="1">
            <a:spLocks/>
          </p:cNvSpPr>
          <p:nvPr/>
        </p:nvSpPr>
        <p:spPr>
          <a:xfrm>
            <a:off x="2286008" y="3882360"/>
            <a:ext cx="6644628" cy="57522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charset="0"/>
              <a:buNone/>
            </a:pPr>
            <a:r>
              <a:rPr lang="en-US" b="1" dirty="0"/>
              <a:t>Silicon Photonics </a:t>
            </a:r>
          </a:p>
          <a:p>
            <a:pPr marL="0" indent="0">
              <a:spcBef>
                <a:spcPts val="0"/>
              </a:spcBef>
              <a:buFont typeface="Arial" charset="0"/>
              <a:buNone/>
            </a:pPr>
            <a:r>
              <a:rPr lang="en-US" i="1" dirty="0"/>
              <a:t>Micro-Ring Modulators, readout for quantum sensing/computing</a:t>
            </a:r>
          </a:p>
        </p:txBody>
      </p:sp>
      <p:sp>
        <p:nvSpPr>
          <p:cNvPr id="15" name="Explosion: 8 Points 14">
            <a:extLst>
              <a:ext uri="{FF2B5EF4-FFF2-40B4-BE49-F238E27FC236}">
                <a16:creationId xmlns:a16="http://schemas.microsoft.com/office/drawing/2014/main" id="{DB6966A6-5674-E249-9D2A-6CCD33124CBA}"/>
              </a:ext>
            </a:extLst>
          </p:cNvPr>
          <p:cNvSpPr/>
          <p:nvPr/>
        </p:nvSpPr>
        <p:spPr>
          <a:xfrm>
            <a:off x="160194" y="1219871"/>
            <a:ext cx="1218009" cy="914400"/>
          </a:xfrm>
          <a:prstGeom prst="irregularSeal1">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solidFill>
                  <a:srgbClr val="282828"/>
                </a:solidFill>
                <a:cs typeface="Arial"/>
              </a:rPr>
              <a:t>Since 1980's</a:t>
            </a:r>
            <a:endParaRPr lang="en-US" sz="1200" dirty="0">
              <a:solidFill>
                <a:srgbClr val="282828"/>
              </a:solidFill>
            </a:endParaRPr>
          </a:p>
        </p:txBody>
      </p:sp>
      <p:sp>
        <p:nvSpPr>
          <p:cNvPr id="7" name="Explosion: 8 Points 6">
            <a:extLst>
              <a:ext uri="{FF2B5EF4-FFF2-40B4-BE49-F238E27FC236}">
                <a16:creationId xmlns:a16="http://schemas.microsoft.com/office/drawing/2014/main" id="{4173F148-818E-03BD-051F-C1B07337C035}"/>
              </a:ext>
            </a:extLst>
          </p:cNvPr>
          <p:cNvSpPr/>
          <p:nvPr/>
        </p:nvSpPr>
        <p:spPr>
          <a:xfrm>
            <a:off x="361292" y="1858448"/>
            <a:ext cx="1218009"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282828"/>
                </a:solidFill>
                <a:cs typeface="Arial"/>
              </a:rPr>
              <a:t>Since 2010’s</a:t>
            </a:r>
            <a:endParaRPr lang="en-US" sz="1200" dirty="0">
              <a:solidFill>
                <a:srgbClr val="282828"/>
              </a:solidFill>
            </a:endParaRPr>
          </a:p>
        </p:txBody>
      </p:sp>
      <p:sp>
        <p:nvSpPr>
          <p:cNvPr id="13" name="Explosion: 8 Points 12">
            <a:extLst>
              <a:ext uri="{FF2B5EF4-FFF2-40B4-BE49-F238E27FC236}">
                <a16:creationId xmlns:a16="http://schemas.microsoft.com/office/drawing/2014/main" id="{5D00FCC0-2ABF-BC22-7B5A-470BE154C203}"/>
              </a:ext>
            </a:extLst>
          </p:cNvPr>
          <p:cNvSpPr/>
          <p:nvPr/>
        </p:nvSpPr>
        <p:spPr>
          <a:xfrm>
            <a:off x="577736" y="2480048"/>
            <a:ext cx="1218009" cy="914400"/>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rgbClr val="282828"/>
                </a:solidFill>
                <a:cs typeface="Arial"/>
              </a:rPr>
              <a:t>Since 2019</a:t>
            </a:r>
            <a:endParaRPr lang="en-US" sz="1200" dirty="0">
              <a:solidFill>
                <a:srgbClr val="282828"/>
              </a:solidFill>
            </a:endParaRPr>
          </a:p>
        </p:txBody>
      </p:sp>
      <p:sp>
        <p:nvSpPr>
          <p:cNvPr id="12" name="Explosion: 8 Points 11">
            <a:extLst>
              <a:ext uri="{FF2B5EF4-FFF2-40B4-BE49-F238E27FC236}">
                <a16:creationId xmlns:a16="http://schemas.microsoft.com/office/drawing/2014/main" id="{7A7F6238-809D-FB28-36A2-BBB51793F27B}"/>
              </a:ext>
            </a:extLst>
          </p:cNvPr>
          <p:cNvSpPr/>
          <p:nvPr/>
        </p:nvSpPr>
        <p:spPr>
          <a:xfrm>
            <a:off x="794180" y="3100925"/>
            <a:ext cx="1218009" cy="914400"/>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rgbClr val="282828"/>
                </a:solidFill>
                <a:cs typeface="Arial"/>
              </a:rPr>
              <a:t>Since 2022</a:t>
            </a:r>
            <a:endParaRPr lang="en-US" sz="1200" dirty="0">
              <a:solidFill>
                <a:srgbClr val="282828"/>
              </a:solidFill>
            </a:endParaRPr>
          </a:p>
        </p:txBody>
      </p:sp>
      <p:sp>
        <p:nvSpPr>
          <p:cNvPr id="14" name="Explosion: 8 Points 13">
            <a:extLst>
              <a:ext uri="{FF2B5EF4-FFF2-40B4-BE49-F238E27FC236}">
                <a16:creationId xmlns:a16="http://schemas.microsoft.com/office/drawing/2014/main" id="{A268DAB5-C573-FEFB-8A15-9AB9FDFB897D}"/>
              </a:ext>
            </a:extLst>
          </p:cNvPr>
          <p:cNvSpPr/>
          <p:nvPr/>
        </p:nvSpPr>
        <p:spPr>
          <a:xfrm>
            <a:off x="1010624" y="3762832"/>
            <a:ext cx="1218009" cy="914400"/>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a:solidFill>
                  <a:srgbClr val="282828"/>
                </a:solidFill>
                <a:cs typeface="Arial"/>
              </a:rPr>
              <a:t>Since 2024</a:t>
            </a:r>
            <a:endParaRPr lang="en-US" sz="1200" dirty="0">
              <a:solidFill>
                <a:srgbClr val="282828"/>
              </a:solidFill>
            </a:endParaRPr>
          </a:p>
        </p:txBody>
      </p:sp>
      <p:sp>
        <p:nvSpPr>
          <p:cNvPr id="16" name="Content Placeholder 1">
            <a:extLst>
              <a:ext uri="{FF2B5EF4-FFF2-40B4-BE49-F238E27FC236}">
                <a16:creationId xmlns:a16="http://schemas.microsoft.com/office/drawing/2014/main" id="{00CA0527-A5E6-7822-5AC6-29D65614765A}"/>
              </a:ext>
            </a:extLst>
          </p:cNvPr>
          <p:cNvSpPr txBox="1">
            <a:spLocks/>
          </p:cNvSpPr>
          <p:nvPr/>
        </p:nvSpPr>
        <p:spPr>
          <a:xfrm>
            <a:off x="222250" y="561635"/>
            <a:ext cx="8797274" cy="575228"/>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charset="0"/>
              <a:buNone/>
            </a:pPr>
            <a:r>
              <a:rPr lang="en-US" dirty="0"/>
              <a:t>A diverse portfolio of microelectronics expertise surrounding low-noise, low-power readout of novel detectors operating in extreme environments.</a:t>
            </a:r>
          </a:p>
        </p:txBody>
      </p:sp>
      <p:sp>
        <p:nvSpPr>
          <p:cNvPr id="17" name="Rectangle 16">
            <a:extLst>
              <a:ext uri="{FF2B5EF4-FFF2-40B4-BE49-F238E27FC236}">
                <a16:creationId xmlns:a16="http://schemas.microsoft.com/office/drawing/2014/main" id="{DDAE115B-E85D-1B89-1FB5-62FDDB947784}"/>
              </a:ext>
            </a:extLst>
          </p:cNvPr>
          <p:cNvSpPr/>
          <p:nvPr/>
        </p:nvSpPr>
        <p:spPr>
          <a:xfrm>
            <a:off x="3465965" y="2332094"/>
            <a:ext cx="2928955" cy="642836"/>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800" dirty="0"/>
              <a:t>See Ben </a:t>
            </a:r>
            <a:r>
              <a:rPr lang="en-US" sz="1800" dirty="0" err="1"/>
              <a:t>Parpillon’s</a:t>
            </a:r>
            <a:r>
              <a:rPr lang="en-US" sz="1800" dirty="0"/>
              <a:t> Talk</a:t>
            </a:r>
          </a:p>
          <a:p>
            <a:pPr algn="ctr"/>
            <a:r>
              <a:rPr lang="en-US" sz="1800" dirty="0"/>
              <a:t>Weds @ 11:00 am</a:t>
            </a:r>
          </a:p>
        </p:txBody>
      </p:sp>
      <p:cxnSp>
        <p:nvCxnSpPr>
          <p:cNvPr id="18" name="Straight Arrow Connector 17">
            <a:extLst>
              <a:ext uri="{FF2B5EF4-FFF2-40B4-BE49-F238E27FC236}">
                <a16:creationId xmlns:a16="http://schemas.microsoft.com/office/drawing/2014/main" id="{36AD966E-5035-D16F-C76C-FDEAA00ABE99}"/>
              </a:ext>
            </a:extLst>
          </p:cNvPr>
          <p:cNvCxnSpPr>
            <a:cxnSpLocks/>
            <a:endCxn id="17" idx="0"/>
          </p:cNvCxnSpPr>
          <p:nvPr/>
        </p:nvCxnSpPr>
        <p:spPr>
          <a:xfrm>
            <a:off x="4930443" y="1922564"/>
            <a:ext cx="0" cy="40953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335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61737B-B16C-A138-F89B-5CE6E17CFA62}"/>
              </a:ext>
            </a:extLst>
          </p:cNvPr>
          <p:cNvSpPr>
            <a:spLocks noGrp="1"/>
          </p:cNvSpPr>
          <p:nvPr>
            <p:ph idx="1"/>
          </p:nvPr>
        </p:nvSpPr>
        <p:spPr/>
        <p:txBody>
          <a:bodyPr/>
          <a:lstStyle/>
          <a:p>
            <a:pPr marL="0" indent="0">
              <a:buNone/>
            </a:pPr>
            <a:r>
              <a:rPr lang="en-US" b="1" dirty="0"/>
              <a:t>Goal: </a:t>
            </a:r>
            <a:r>
              <a:rPr lang="en-US" dirty="0"/>
              <a:t>Estimate the jitter performance possible from DILVERT fine TDC.</a:t>
            </a:r>
          </a:p>
          <a:p>
            <a:r>
              <a:rPr lang="en-US" dirty="0"/>
              <a:t>Eliminate instrumentation noise by using a cable delta + splitter to generate START/STOP.</a:t>
            </a:r>
          </a:p>
          <a:p>
            <a:r>
              <a:rPr lang="en-US" dirty="0"/>
              <a:t>Circumvent issues with calibration + course counts by examining fine counts.</a:t>
            </a:r>
          </a:p>
        </p:txBody>
      </p:sp>
      <p:sp>
        <p:nvSpPr>
          <p:cNvPr id="3" name="Title 2">
            <a:extLst>
              <a:ext uri="{FF2B5EF4-FFF2-40B4-BE49-F238E27FC236}">
                <a16:creationId xmlns:a16="http://schemas.microsoft.com/office/drawing/2014/main" id="{21FD2CEB-E0EF-E6DD-E8CA-FA2A26674AAB}"/>
              </a:ext>
            </a:extLst>
          </p:cNvPr>
          <p:cNvSpPr>
            <a:spLocks noGrp="1"/>
          </p:cNvSpPr>
          <p:nvPr>
            <p:ph type="title"/>
          </p:nvPr>
        </p:nvSpPr>
        <p:spPr/>
        <p:txBody>
          <a:bodyPr/>
          <a:lstStyle/>
          <a:p>
            <a:r>
              <a:rPr lang="en-US" dirty="0"/>
              <a:t>(Update 2/7/2023) Splitter Noise Measurements</a:t>
            </a:r>
          </a:p>
        </p:txBody>
      </p:sp>
      <p:sp>
        <p:nvSpPr>
          <p:cNvPr id="4" name="Date Placeholder 3">
            <a:extLst>
              <a:ext uri="{FF2B5EF4-FFF2-40B4-BE49-F238E27FC236}">
                <a16:creationId xmlns:a16="http://schemas.microsoft.com/office/drawing/2014/main" id="{A43DC451-C724-7161-1615-03CD27126573}"/>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2CC1342F-4217-1AC9-DD9E-B679CCB7F465}"/>
              </a:ext>
            </a:extLst>
          </p:cNvPr>
          <p:cNvSpPr>
            <a:spLocks noGrp="1"/>
          </p:cNvSpPr>
          <p:nvPr>
            <p:ph type="ftr" sz="quarter" idx="3"/>
          </p:nvPr>
        </p:nvSpPr>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76475655-96E4-6541-D68B-D6AF6858BAC1}"/>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graphicFrame>
        <p:nvGraphicFramePr>
          <p:cNvPr id="7" name="Chart 6">
            <a:extLst>
              <a:ext uri="{FF2B5EF4-FFF2-40B4-BE49-F238E27FC236}">
                <a16:creationId xmlns:a16="http://schemas.microsoft.com/office/drawing/2014/main" id="{3A811A65-0D03-0D5A-52D0-47A7ADD9ABF4}"/>
              </a:ext>
            </a:extLst>
          </p:cNvPr>
          <p:cNvGraphicFramePr>
            <a:graphicFrameLocks/>
          </p:cNvGraphicFramePr>
          <p:nvPr/>
        </p:nvGraphicFramePr>
        <p:xfrm>
          <a:off x="4272741" y="2161309"/>
          <a:ext cx="4946073" cy="2716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D0002AD9-8E6F-FDB0-377E-5CE3E8DBA3F5}"/>
              </a:ext>
            </a:extLst>
          </p:cNvPr>
          <p:cNvGraphicFramePr>
            <a:graphicFrameLocks noGrp="1"/>
          </p:cNvGraphicFramePr>
          <p:nvPr/>
        </p:nvGraphicFramePr>
        <p:xfrm>
          <a:off x="170641" y="2518001"/>
          <a:ext cx="4102100" cy="1998980"/>
        </p:xfrm>
        <a:graphic>
          <a:graphicData uri="http://schemas.openxmlformats.org/drawingml/2006/table">
            <a:tbl>
              <a:tblPr>
                <a:tableStyleId>{5C22544A-7EE6-4342-B048-85BDC9FD1C3A}</a:tableStyleId>
              </a:tblPr>
              <a:tblGrid>
                <a:gridCol w="901700">
                  <a:extLst>
                    <a:ext uri="{9D8B030D-6E8A-4147-A177-3AD203B41FA5}">
                      <a16:colId xmlns:a16="http://schemas.microsoft.com/office/drawing/2014/main" val="3231007215"/>
                    </a:ext>
                  </a:extLst>
                </a:gridCol>
                <a:gridCol w="622300">
                  <a:extLst>
                    <a:ext uri="{9D8B030D-6E8A-4147-A177-3AD203B41FA5}">
                      <a16:colId xmlns:a16="http://schemas.microsoft.com/office/drawing/2014/main" val="3530998266"/>
                    </a:ext>
                  </a:extLst>
                </a:gridCol>
                <a:gridCol w="1003300">
                  <a:extLst>
                    <a:ext uri="{9D8B030D-6E8A-4147-A177-3AD203B41FA5}">
                      <a16:colId xmlns:a16="http://schemas.microsoft.com/office/drawing/2014/main" val="1096891305"/>
                    </a:ext>
                  </a:extLst>
                </a:gridCol>
                <a:gridCol w="749300">
                  <a:extLst>
                    <a:ext uri="{9D8B030D-6E8A-4147-A177-3AD203B41FA5}">
                      <a16:colId xmlns:a16="http://schemas.microsoft.com/office/drawing/2014/main" val="1155756391"/>
                    </a:ext>
                  </a:extLst>
                </a:gridCol>
                <a:gridCol w="825500">
                  <a:extLst>
                    <a:ext uri="{9D8B030D-6E8A-4147-A177-3AD203B41FA5}">
                      <a16:colId xmlns:a16="http://schemas.microsoft.com/office/drawing/2014/main" val="372226042"/>
                    </a:ext>
                  </a:extLst>
                </a:gridCol>
              </a:tblGrid>
              <a:tr h="184150">
                <a:tc>
                  <a:txBody>
                    <a:bodyPr/>
                    <a:lstStyle/>
                    <a:p>
                      <a:pPr algn="l" fontAlgn="b"/>
                      <a:r>
                        <a:rPr lang="en-US" sz="1100" b="1" u="none" strike="noStrike" dirty="0">
                          <a:effectLst/>
                        </a:rPr>
                        <a:t>Delta/Temp</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Avg </a:t>
                      </a:r>
                      <a:r>
                        <a:rPr lang="en-US" sz="1100" b="1" u="none" strike="noStrike" dirty="0" err="1">
                          <a:effectLst/>
                        </a:rPr>
                        <a:t>Qfine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RMS Noise [LSB]</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For LSB=6ps</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For LSB=12ps</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17438090"/>
                  </a:ext>
                </a:extLst>
              </a:tr>
              <a:tr h="184150">
                <a:tc>
                  <a:txBody>
                    <a:bodyPr/>
                    <a:lstStyle/>
                    <a:p>
                      <a:pPr algn="l" fontAlgn="b"/>
                      <a:r>
                        <a:rPr lang="en-US" sz="1100" u="none" strike="noStrike" dirty="0">
                          <a:effectLst/>
                        </a:rPr>
                        <a:t>6in 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21.73046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0.364787008</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2.19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4.38</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0757995"/>
                  </a:ext>
                </a:extLst>
              </a:tr>
              <a:tr h="184150">
                <a:tc>
                  <a:txBody>
                    <a:bodyPr/>
                    <a:lstStyle/>
                    <a:p>
                      <a:pPr algn="l" fontAlgn="b"/>
                      <a:r>
                        <a:rPr lang="en-US" sz="1100" u="none" strike="noStrike" dirty="0">
                          <a:effectLst/>
                        </a:rPr>
                        <a:t>9in 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41.91884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0.419846533</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2.52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5.04</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16878559"/>
                  </a:ext>
                </a:extLst>
              </a:tr>
              <a:tr h="184150">
                <a:tc>
                  <a:txBody>
                    <a:bodyPr/>
                    <a:lstStyle/>
                    <a:p>
                      <a:pPr algn="l" fontAlgn="b"/>
                      <a:r>
                        <a:rPr lang="en-US" sz="1100" u="none" strike="noStrike" dirty="0">
                          <a:effectLst/>
                        </a:rPr>
                        <a:t>24in 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72.61523</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0.912814773</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5.48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10.95</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29785687"/>
                  </a:ext>
                </a:extLst>
              </a:tr>
              <a:tr h="184150">
                <a:tc>
                  <a:txBody>
                    <a:bodyPr/>
                    <a:lstStyle/>
                    <a:p>
                      <a:pPr algn="l" fontAlgn="b"/>
                      <a:r>
                        <a:rPr lang="en-US" sz="1100" u="none" strike="noStrike" dirty="0">
                          <a:effectLst/>
                        </a:rPr>
                        <a:t>40in 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69.48798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1.215260398</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7.29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14.58</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56825150"/>
                  </a:ext>
                </a:extLst>
              </a:tr>
              <a:tr h="184150">
                <a:tc>
                  <a:txBody>
                    <a:bodyPr/>
                    <a:lstStyle/>
                    <a:p>
                      <a:pPr algn="l" fontAlgn="b"/>
                      <a:r>
                        <a:rPr lang="en-US" sz="1100" u="none" strike="noStrike" dirty="0">
                          <a:effectLst/>
                        </a:rPr>
                        <a:t>49in 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65.08617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1.218580317</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7.31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14.62</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27279447"/>
                  </a:ext>
                </a:extLst>
              </a:tr>
              <a:tr h="184150">
                <a:tc>
                  <a:txBody>
                    <a:bodyPr/>
                    <a:lstStyle/>
                    <a:p>
                      <a:pPr algn="l" fontAlgn="b"/>
                      <a:r>
                        <a:rPr lang="en-US" sz="1100" u="none" strike="noStrike" dirty="0">
                          <a:effectLst/>
                        </a:rPr>
                        <a:t>9in 296K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53.37575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0.466708555</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59269057"/>
                  </a:ext>
                </a:extLst>
              </a:tr>
              <a:tr h="184150">
                <a:tc>
                  <a:txBody>
                    <a:bodyPr/>
                    <a:lstStyle/>
                    <a:p>
                      <a:pPr algn="l" fontAlgn="b"/>
                      <a:r>
                        <a:rPr lang="en-US" sz="1100" u="none" strike="noStrike" dirty="0">
                          <a:effectLst/>
                        </a:rPr>
                        <a:t>24in 296K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44.07214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0.901775747</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5.41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10.82</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88886459"/>
                  </a:ext>
                </a:extLst>
              </a:tr>
              <a:tr h="184150">
                <a:tc>
                  <a:txBody>
                    <a:bodyPr/>
                    <a:lstStyle/>
                    <a:p>
                      <a:pPr algn="l" fontAlgn="b"/>
                      <a:r>
                        <a:rPr lang="en-US" sz="1100" u="none" strike="noStrike" dirty="0">
                          <a:effectLst/>
                        </a:rPr>
                        <a:t>40in 296K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94.71844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1.197597789</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7.19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14.37</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94800410"/>
                  </a:ext>
                </a:extLst>
              </a:tr>
              <a:tr h="184150">
                <a:tc>
                  <a:txBody>
                    <a:bodyPr/>
                    <a:lstStyle/>
                    <a:p>
                      <a:pPr algn="l" fontAlgn="b"/>
                      <a:r>
                        <a:rPr lang="en-US" sz="1100" u="none" strike="noStrike" dirty="0">
                          <a:effectLst/>
                        </a:rPr>
                        <a:t>49in 296K</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74.44589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1.387048054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8.32</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16.64</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02362291"/>
                  </a:ext>
                </a:extLst>
              </a:tr>
            </a:tbl>
          </a:graphicData>
        </a:graphic>
      </p:graphicFrame>
    </p:spTree>
    <p:extLst>
      <p:ext uri="{BB962C8B-B14F-4D97-AF65-F5344CB8AC3E}">
        <p14:creationId xmlns:p14="http://schemas.microsoft.com/office/powerpoint/2010/main" val="355917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E8F4D7-9578-6491-3FA7-5D7575F1A4FA}"/>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878046CD-A084-B467-715C-362D554A46A2}"/>
              </a:ext>
            </a:extLst>
          </p:cNvPr>
          <p:cNvSpPr>
            <a:spLocks noGrp="1"/>
          </p:cNvSpPr>
          <p:nvPr>
            <p:ph sz="half" idx="15"/>
          </p:nvPr>
        </p:nvSpPr>
        <p:spPr/>
        <p:txBody>
          <a:bodyPr/>
          <a:lstStyle/>
          <a:p>
            <a:endParaRPr lang="en-US"/>
          </a:p>
        </p:txBody>
      </p:sp>
      <p:sp>
        <p:nvSpPr>
          <p:cNvPr id="4" name="Date Placeholder 3">
            <a:extLst>
              <a:ext uri="{FF2B5EF4-FFF2-40B4-BE49-F238E27FC236}">
                <a16:creationId xmlns:a16="http://schemas.microsoft.com/office/drawing/2014/main" id="{882702F3-3E10-8051-AD36-9FEDA5904A11}"/>
              </a:ext>
            </a:extLst>
          </p:cNvPr>
          <p:cNvSpPr>
            <a:spLocks noGrp="1"/>
          </p:cNvSpPr>
          <p:nvPr>
            <p:ph type="dt" sz="half" idx="16"/>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4DE1ED0A-25DA-A1E6-7CC6-23647BBE4B7E}"/>
              </a:ext>
            </a:extLst>
          </p:cNvPr>
          <p:cNvSpPr>
            <a:spLocks noGrp="1"/>
          </p:cNvSpPr>
          <p:nvPr>
            <p:ph type="ftr" sz="quarter" idx="17"/>
          </p:nvPr>
        </p:nvSpPr>
        <p:spPr/>
        <p:txBody>
          <a:bodyPr/>
          <a:lstStyle/>
          <a:p>
            <a:pPr>
              <a:defRPr/>
            </a:pPr>
            <a:r>
              <a:rPr lang="fr-FR"/>
              <a:t>Adam Quinn | CryoTDC – FEE 2026</a:t>
            </a:r>
            <a:endParaRPr lang="en-US" b="1" dirty="0"/>
          </a:p>
        </p:txBody>
      </p:sp>
      <p:sp>
        <p:nvSpPr>
          <p:cNvPr id="6" name="Slide Number Placeholder 5">
            <a:extLst>
              <a:ext uri="{FF2B5EF4-FFF2-40B4-BE49-F238E27FC236}">
                <a16:creationId xmlns:a16="http://schemas.microsoft.com/office/drawing/2014/main" id="{7694EE3C-D490-C986-4172-F8D2781562A9}"/>
              </a:ext>
            </a:extLst>
          </p:cNvPr>
          <p:cNvSpPr>
            <a:spLocks noGrp="1"/>
          </p:cNvSpPr>
          <p:nvPr>
            <p:ph type="sldNum" sz="quarter" idx="18"/>
          </p:nvPr>
        </p:nvSpPr>
        <p:spPr/>
        <p:txBody>
          <a:bodyPr/>
          <a:lstStyle/>
          <a:p>
            <a:pPr>
              <a:defRPr/>
            </a:pPr>
            <a:fld id="{979A04A2-726F-2143-A443-7788AF27176E}" type="slidenum">
              <a:rPr lang="en-US" smtClean="0"/>
              <a:pPr>
                <a:defRPr/>
              </a:pPr>
              <a:t>41</a:t>
            </a:fld>
            <a:endParaRPr lang="en-US" dirty="0"/>
          </a:p>
        </p:txBody>
      </p:sp>
      <p:sp>
        <p:nvSpPr>
          <p:cNvPr id="7" name="Title 6">
            <a:extLst>
              <a:ext uri="{FF2B5EF4-FFF2-40B4-BE49-F238E27FC236}">
                <a16:creationId xmlns:a16="http://schemas.microsoft.com/office/drawing/2014/main" id="{5ECD4F41-F10F-4C05-54FC-544A42CB187F}"/>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DAEF4FB6-F3FE-A098-87FF-7BC89045C95A}"/>
              </a:ext>
            </a:extLst>
          </p:cNvPr>
          <p:cNvPicPr>
            <a:picLocks noChangeAspect="1"/>
          </p:cNvPicPr>
          <p:nvPr/>
        </p:nvPicPr>
        <p:blipFill>
          <a:blip r:embed="rId2"/>
          <a:stretch>
            <a:fillRect/>
          </a:stretch>
        </p:blipFill>
        <p:spPr>
          <a:xfrm>
            <a:off x="0" y="0"/>
            <a:ext cx="9103896" cy="5065684"/>
          </a:xfrm>
          <a:prstGeom prst="rect">
            <a:avLst/>
          </a:prstGeom>
        </p:spPr>
      </p:pic>
    </p:spTree>
    <p:extLst>
      <p:ext uri="{BB962C8B-B14F-4D97-AF65-F5344CB8AC3E}">
        <p14:creationId xmlns:p14="http://schemas.microsoft.com/office/powerpoint/2010/main" val="2815739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9ADB99-5435-6C44-FFE9-D6148E8A1B47}"/>
              </a:ext>
            </a:extLst>
          </p:cNvPr>
          <p:cNvSpPr>
            <a:spLocks noGrp="1"/>
          </p:cNvSpPr>
          <p:nvPr>
            <p:ph idx="1"/>
          </p:nvPr>
        </p:nvSpPr>
        <p:spPr>
          <a:xfrm>
            <a:off x="228600" y="974712"/>
            <a:ext cx="4531659" cy="3134387"/>
          </a:xfrm>
        </p:spPr>
        <p:txBody>
          <a:bodyPr lIns="0" tIns="0" rIns="0" bIns="0" anchor="t"/>
          <a:lstStyle/>
          <a:p>
            <a:pPr marL="229553" indent="-229553"/>
            <a:r>
              <a:rPr lang="en-US" sz="1575">
                <a:solidFill>
                  <a:schemeClr val="accent3">
                    <a:lumMod val="50000"/>
                  </a:schemeClr>
                </a:solidFill>
              </a:rPr>
              <a:t>Novel sensors; </a:t>
            </a:r>
            <a:r>
              <a:rPr lang="en-US" sz="1575">
                <a:solidFill>
                  <a:srgbClr val="C00000"/>
                </a:solidFill>
              </a:rPr>
              <a:t>CMOS sensors</a:t>
            </a:r>
            <a:endParaRPr lang="en-US" sz="1575">
              <a:solidFill>
                <a:schemeClr val="accent3">
                  <a:lumMod val="50000"/>
                </a:schemeClr>
              </a:solidFill>
            </a:endParaRPr>
          </a:p>
          <a:p>
            <a:pPr marL="229553" indent="-229553"/>
            <a:r>
              <a:rPr lang="en-US" sz="1575">
                <a:solidFill>
                  <a:schemeClr val="accent3">
                    <a:lumMod val="50000"/>
                  </a:schemeClr>
                </a:solidFill>
              </a:rPr>
              <a:t>Low power, low noise, ultra-sensitive analog for sensor signals </a:t>
            </a:r>
          </a:p>
          <a:p>
            <a:pPr marL="229553" indent="-229553"/>
            <a:r>
              <a:rPr lang="en-US" sz="1575">
                <a:solidFill>
                  <a:schemeClr val="accent3">
                    <a:lumMod val="50000"/>
                  </a:schemeClr>
                </a:solidFill>
              </a:rPr>
              <a:t>Advanced digital architectures and verification methods</a:t>
            </a:r>
            <a:endParaRPr lang="en-US" sz="1575">
              <a:solidFill>
                <a:schemeClr val="accent3">
                  <a:lumMod val="50000"/>
                </a:schemeClr>
              </a:solidFill>
              <a:ea typeface="ＭＳ Ｐゴシック"/>
            </a:endParaRPr>
          </a:p>
          <a:p>
            <a:pPr marL="229553" indent="-229553"/>
            <a:r>
              <a:rPr lang="en-US" sz="1575">
                <a:solidFill>
                  <a:schemeClr val="tx2">
                    <a:lumMod val="75000"/>
                  </a:schemeClr>
                </a:solidFill>
              </a:rPr>
              <a:t>AI-on-chip, Quantum </a:t>
            </a:r>
            <a:r>
              <a:rPr lang="en-US" sz="1575" err="1">
                <a:solidFill>
                  <a:schemeClr val="tx2">
                    <a:lumMod val="75000"/>
                  </a:schemeClr>
                </a:solidFill>
              </a:rPr>
              <a:t>cryoelectronics</a:t>
            </a:r>
            <a:r>
              <a:rPr lang="en-US" sz="1575">
                <a:solidFill>
                  <a:schemeClr val="tx2">
                    <a:lumMod val="75000"/>
                  </a:schemeClr>
                </a:solidFill>
              </a:rPr>
              <a:t>, 6G and beyond</a:t>
            </a:r>
            <a:endParaRPr lang="en-US" sz="1575">
              <a:solidFill>
                <a:schemeClr val="accent6">
                  <a:lumMod val="50000"/>
                </a:schemeClr>
              </a:solidFill>
            </a:endParaRPr>
          </a:p>
          <a:p>
            <a:pPr marL="229553" indent="-229553"/>
            <a:r>
              <a:rPr lang="en-US" sz="1575">
                <a:solidFill>
                  <a:schemeClr val="accent4"/>
                </a:solidFill>
              </a:rPr>
              <a:t>Integrated high speed communication between modules and off-detector</a:t>
            </a:r>
            <a:endParaRPr lang="en-US" sz="1575">
              <a:solidFill>
                <a:schemeClr val="accent6">
                  <a:lumMod val="50000"/>
                </a:schemeClr>
              </a:solidFill>
            </a:endParaRPr>
          </a:p>
        </p:txBody>
      </p:sp>
      <p:sp>
        <p:nvSpPr>
          <p:cNvPr id="4" name="Title 3">
            <a:extLst>
              <a:ext uri="{FF2B5EF4-FFF2-40B4-BE49-F238E27FC236}">
                <a16:creationId xmlns:a16="http://schemas.microsoft.com/office/drawing/2014/main" id="{BA773A62-C74A-B426-89E2-4DF805823654}"/>
              </a:ext>
            </a:extLst>
          </p:cNvPr>
          <p:cNvSpPr>
            <a:spLocks noGrp="1"/>
          </p:cNvSpPr>
          <p:nvPr>
            <p:ph type="title"/>
          </p:nvPr>
        </p:nvSpPr>
        <p:spPr/>
        <p:txBody>
          <a:bodyPr/>
          <a:lstStyle/>
          <a:p>
            <a:r>
              <a:rPr lang="en-US"/>
              <a:t>Design Goals for the next 20 years: Enable Smart Sensors</a:t>
            </a:r>
          </a:p>
        </p:txBody>
      </p:sp>
      <p:pic>
        <p:nvPicPr>
          <p:cNvPr id="1026" name="Picture 2" descr="Custom IC&quot;, MEM, &quot;Photonic Design&quot; | Siemens Digital Industries Software">
            <a:extLst>
              <a:ext uri="{FF2B5EF4-FFF2-40B4-BE49-F238E27FC236}">
                <a16:creationId xmlns:a16="http://schemas.microsoft.com/office/drawing/2014/main" id="{580C8BB3-5168-CE03-0EE6-565785641A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64" r="8312"/>
          <a:stretch/>
        </p:blipFill>
        <p:spPr bwMode="auto">
          <a:xfrm>
            <a:off x="4930294" y="697021"/>
            <a:ext cx="3594847" cy="276239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1D3FE19-8C61-D036-964F-05427D17C031}"/>
              </a:ext>
            </a:extLst>
          </p:cNvPr>
          <p:cNvSpPr>
            <a:spLocks noGrp="1"/>
          </p:cNvSpPr>
          <p:nvPr>
            <p:ph type="ftr" sz="quarter" idx="3"/>
          </p:nvPr>
        </p:nvSpPr>
        <p:spPr/>
        <p:txBody>
          <a:bodyPr/>
          <a:lstStyle/>
          <a:p>
            <a:r>
              <a:rPr lang="en-US"/>
              <a:t>RDC4 Meeting</a:t>
            </a:r>
          </a:p>
        </p:txBody>
      </p:sp>
      <p:sp>
        <p:nvSpPr>
          <p:cNvPr id="6" name="TextBox 5">
            <a:extLst>
              <a:ext uri="{FF2B5EF4-FFF2-40B4-BE49-F238E27FC236}">
                <a16:creationId xmlns:a16="http://schemas.microsoft.com/office/drawing/2014/main" id="{74A13982-E5E9-A9B6-8926-4F1C1A64D954}"/>
              </a:ext>
            </a:extLst>
          </p:cNvPr>
          <p:cNvSpPr txBox="1"/>
          <p:nvPr/>
        </p:nvSpPr>
        <p:spPr>
          <a:xfrm>
            <a:off x="318262" y="3772745"/>
            <a:ext cx="8686799" cy="646331"/>
          </a:xfrm>
          <a:prstGeom prst="rect">
            <a:avLst/>
          </a:prstGeom>
          <a:noFill/>
        </p:spPr>
        <p:txBody>
          <a:bodyPr wrap="square" rtlCol="0">
            <a:spAutoFit/>
          </a:bodyPr>
          <a:lstStyle/>
          <a:p>
            <a:pPr marL="229553" indent="-229553"/>
            <a:r>
              <a:rPr lang="en-US" sz="1800" b="1">
                <a:solidFill>
                  <a:schemeClr val="accent6">
                    <a:lumMod val="50000"/>
                  </a:schemeClr>
                </a:solidFill>
              </a:rPr>
              <a:t>Extremely important to work with industry to leverage production-scale processing </a:t>
            </a:r>
            <a:endParaRPr lang="en-US" sz="1350" b="1">
              <a:solidFill>
                <a:schemeClr val="accent6">
                  <a:lumMod val="50000"/>
                </a:schemeClr>
              </a:solidFill>
            </a:endParaRPr>
          </a:p>
          <a:p>
            <a:endParaRPr lang="en-US" sz="1800" b="1"/>
          </a:p>
        </p:txBody>
      </p:sp>
    </p:spTree>
    <p:extLst>
      <p:ext uri="{BB962C8B-B14F-4D97-AF65-F5344CB8AC3E}">
        <p14:creationId xmlns:p14="http://schemas.microsoft.com/office/powerpoint/2010/main" val="17772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162E14-0174-4801-B8C3-1897170243F1}"/>
              </a:ext>
            </a:extLst>
          </p:cNvPr>
          <p:cNvSpPr>
            <a:spLocks noGrp="1"/>
          </p:cNvSpPr>
          <p:nvPr>
            <p:ph idx="1"/>
          </p:nvPr>
        </p:nvSpPr>
        <p:spPr>
          <a:xfrm>
            <a:off x="228604" y="728664"/>
            <a:ext cx="3267156" cy="3794522"/>
          </a:xfrm>
        </p:spPr>
        <p:txBody>
          <a:bodyPr/>
          <a:lstStyle/>
          <a:p>
            <a:pPr>
              <a:spcBef>
                <a:spcPts val="600"/>
              </a:spcBef>
            </a:pPr>
            <a:r>
              <a:rPr lang="en-US" dirty="0"/>
              <a:t>Advances in HEP, DM detection, quantum imaging demand better detectors:</a:t>
            </a:r>
          </a:p>
          <a:p>
            <a:pPr marL="568325" lvl="1" indent="-285750">
              <a:spcBef>
                <a:spcPts val="600"/>
              </a:spcBef>
              <a:buFont typeface="Wingdings" panose="05000000000000000000" pitchFamily="2" charset="2"/>
              <a:buChar char="à"/>
            </a:pPr>
            <a:r>
              <a:rPr lang="en-US" dirty="0">
                <a:sym typeface="Wingdings" panose="05000000000000000000" pitchFamily="2" charset="2"/>
              </a:rPr>
              <a:t>Extreme </a:t>
            </a:r>
            <a:r>
              <a:rPr lang="en-US" b="1" dirty="0">
                <a:sym typeface="Wingdings" panose="05000000000000000000" pitchFamily="2" charset="2"/>
              </a:rPr>
              <a:t>spatial/temporal resolution</a:t>
            </a:r>
          </a:p>
          <a:p>
            <a:pPr marL="568325" lvl="1" indent="-285750">
              <a:spcBef>
                <a:spcPts val="600"/>
              </a:spcBef>
              <a:buFont typeface="Wingdings" panose="05000000000000000000" pitchFamily="2" charset="2"/>
              <a:buChar char="à"/>
            </a:pPr>
            <a:r>
              <a:rPr lang="en-US" dirty="0"/>
              <a:t>Extreme </a:t>
            </a:r>
            <a:r>
              <a:rPr lang="en-US" b="1" dirty="0"/>
              <a:t>environments</a:t>
            </a:r>
            <a:r>
              <a:rPr lang="en-US" dirty="0"/>
              <a:t> (</a:t>
            </a:r>
            <a:r>
              <a:rPr lang="en-US" dirty="0" err="1"/>
              <a:t>cryo</a:t>
            </a:r>
            <a:r>
              <a:rPr lang="en-US" dirty="0"/>
              <a:t>, rad-hard)</a:t>
            </a:r>
          </a:p>
          <a:p>
            <a:pPr marL="568325" lvl="1" indent="-285750">
              <a:spcBef>
                <a:spcPts val="600"/>
              </a:spcBef>
              <a:buFont typeface="Wingdings" panose="05000000000000000000" pitchFamily="2" charset="2"/>
              <a:buChar char="à"/>
            </a:pPr>
            <a:r>
              <a:rPr lang="en-US" dirty="0"/>
              <a:t>Extremely </a:t>
            </a:r>
            <a:r>
              <a:rPr lang="en-US" b="1" dirty="0"/>
              <a:t>low noise </a:t>
            </a:r>
            <a:r>
              <a:rPr lang="en-US" dirty="0"/>
              <a:t>(&lt; 1 e-)</a:t>
            </a:r>
          </a:p>
          <a:p>
            <a:pPr>
              <a:spcBef>
                <a:spcPts val="600"/>
              </a:spcBef>
            </a:pPr>
            <a:r>
              <a:rPr lang="en-US" dirty="0"/>
              <a:t>Beyond CMOS technology demonstration:</a:t>
            </a:r>
          </a:p>
          <a:p>
            <a:pPr marL="568325" lvl="1" indent="-285750">
              <a:spcBef>
                <a:spcPts val="600"/>
              </a:spcBef>
              <a:buFont typeface="Wingdings" panose="05000000000000000000" pitchFamily="2" charset="2"/>
              <a:buChar char="à"/>
            </a:pPr>
            <a:r>
              <a:rPr lang="en-US" b="1" dirty="0" err="1">
                <a:sym typeface="Wingdings" panose="05000000000000000000" pitchFamily="2" charset="2"/>
              </a:rPr>
              <a:t>Cryo</a:t>
            </a:r>
            <a:r>
              <a:rPr lang="en-US" b="1" dirty="0">
                <a:sym typeface="Wingdings" panose="05000000000000000000" pitchFamily="2" charset="2"/>
              </a:rPr>
              <a:t> silicon photonics</a:t>
            </a:r>
            <a:endParaRPr lang="en-US" dirty="0">
              <a:sym typeface="Wingdings" panose="05000000000000000000" pitchFamily="2" charset="2"/>
            </a:endParaRPr>
          </a:p>
          <a:p>
            <a:pPr marL="568325" lvl="1" indent="-285750">
              <a:spcBef>
                <a:spcPts val="600"/>
              </a:spcBef>
              <a:buFont typeface="Wingdings" panose="05000000000000000000" pitchFamily="2" charset="2"/>
              <a:buChar char="à"/>
            </a:pPr>
            <a:r>
              <a:rPr lang="en-US" b="1" dirty="0">
                <a:sym typeface="Wingdings" panose="05000000000000000000" pitchFamily="2" charset="2"/>
              </a:rPr>
              <a:t>Superconducting readout</a:t>
            </a:r>
          </a:p>
          <a:p>
            <a:pPr marL="568325" lvl="1" indent="-285750">
              <a:spcBef>
                <a:spcPts val="600"/>
              </a:spcBef>
              <a:buFont typeface="Wingdings" panose="05000000000000000000" pitchFamily="2" charset="2"/>
              <a:buChar char="à"/>
            </a:pPr>
            <a:r>
              <a:rPr lang="en-US" b="1" dirty="0">
                <a:sym typeface="Wingdings" panose="05000000000000000000" pitchFamily="2" charset="2"/>
              </a:rPr>
              <a:t>Quantum instrumentation</a:t>
            </a:r>
            <a:endParaRPr lang="en-US" b="1" dirty="0"/>
          </a:p>
        </p:txBody>
      </p:sp>
      <p:sp>
        <p:nvSpPr>
          <p:cNvPr id="3" name="Title 2">
            <a:extLst>
              <a:ext uri="{FF2B5EF4-FFF2-40B4-BE49-F238E27FC236}">
                <a16:creationId xmlns:a16="http://schemas.microsoft.com/office/drawing/2014/main" id="{50F69542-2F1A-4B32-9956-5FE59F9019F2}"/>
              </a:ext>
            </a:extLst>
          </p:cNvPr>
          <p:cNvSpPr>
            <a:spLocks noGrp="1"/>
          </p:cNvSpPr>
          <p:nvPr>
            <p:ph type="title"/>
          </p:nvPr>
        </p:nvSpPr>
        <p:spPr/>
        <p:txBody>
          <a:bodyPr/>
          <a:lstStyle/>
          <a:p>
            <a:r>
              <a:rPr lang="en-US"/>
              <a:t>Microelectronics </a:t>
            </a:r>
            <a:r>
              <a:rPr lang="en-US" dirty="0"/>
              <a:t>at Fermilab: Quantum/</a:t>
            </a:r>
            <a:r>
              <a:rPr lang="en-US" dirty="0" err="1"/>
              <a:t>Cryo</a:t>
            </a:r>
            <a:r>
              <a:rPr lang="en-US" dirty="0"/>
              <a:t> Analog</a:t>
            </a:r>
          </a:p>
        </p:txBody>
      </p:sp>
      <p:sp>
        <p:nvSpPr>
          <p:cNvPr id="4" name="Date Placeholder 3">
            <a:extLst>
              <a:ext uri="{FF2B5EF4-FFF2-40B4-BE49-F238E27FC236}">
                <a16:creationId xmlns:a16="http://schemas.microsoft.com/office/drawing/2014/main" id="{3DA2386D-23F4-44AE-9518-5DEAE31CF9D4}"/>
              </a:ext>
            </a:extLst>
          </p:cNvPr>
          <p:cNvSpPr>
            <a:spLocks noGrp="1"/>
          </p:cNvSpPr>
          <p:nvPr>
            <p:ph type="dt" sz="half" idx="2"/>
          </p:nvPr>
        </p:nvSpPr>
        <p:spPr/>
        <p:txBody>
          <a:bodyPr/>
          <a:lstStyle/>
          <a:p>
            <a:pPr>
              <a:defRPr/>
            </a:pPr>
            <a:fld id="{81BF5B67-AD19-4D1D-A3A7-D309E528EE4A}" type="datetime1">
              <a:rPr lang="en-US" smtClean="0"/>
              <a:t>5/17/2026</a:t>
            </a:fld>
            <a:endParaRPr lang="en-US" dirty="0"/>
          </a:p>
        </p:txBody>
      </p:sp>
      <p:sp>
        <p:nvSpPr>
          <p:cNvPr id="5" name="Footer Placeholder 4">
            <a:extLst>
              <a:ext uri="{FF2B5EF4-FFF2-40B4-BE49-F238E27FC236}">
                <a16:creationId xmlns:a16="http://schemas.microsoft.com/office/drawing/2014/main" id="{FFEB3A30-3673-4BF7-AB0F-8A8D7AD66BB3}"/>
              </a:ext>
            </a:extLst>
          </p:cNvPr>
          <p:cNvSpPr>
            <a:spLocks noGrp="1"/>
          </p:cNvSpPr>
          <p:nvPr>
            <p:ph type="ftr" sz="quarter" idx="3"/>
          </p:nvPr>
        </p:nvSpPr>
        <p:spPr/>
        <p:txBody>
          <a:bodyPr/>
          <a:lstStyle/>
          <a:p>
            <a:pPr>
              <a:defRPr/>
            </a:pPr>
            <a:r>
              <a:rPr lang="en-US" dirty="0"/>
              <a:t>Adam Quinn | SPROCKET</a:t>
            </a:r>
            <a:endParaRPr lang="en-US" b="1" dirty="0"/>
          </a:p>
        </p:txBody>
      </p:sp>
      <p:sp>
        <p:nvSpPr>
          <p:cNvPr id="6" name="Slide Number Placeholder 5">
            <a:extLst>
              <a:ext uri="{FF2B5EF4-FFF2-40B4-BE49-F238E27FC236}">
                <a16:creationId xmlns:a16="http://schemas.microsoft.com/office/drawing/2014/main" id="{44279830-D9E1-4C0A-B25F-05121300DC27}"/>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pic>
        <p:nvPicPr>
          <p:cNvPr id="8" name="Picture 7">
            <a:extLst>
              <a:ext uri="{FF2B5EF4-FFF2-40B4-BE49-F238E27FC236}">
                <a16:creationId xmlns:a16="http://schemas.microsoft.com/office/drawing/2014/main" id="{76E5F6A1-C7A7-4310-B05F-E984A58B031A}"/>
              </a:ext>
            </a:extLst>
          </p:cNvPr>
          <p:cNvPicPr>
            <a:picLocks noChangeAspect="1"/>
          </p:cNvPicPr>
          <p:nvPr/>
        </p:nvPicPr>
        <p:blipFill>
          <a:blip r:embed="rId2"/>
          <a:stretch>
            <a:fillRect/>
          </a:stretch>
        </p:blipFill>
        <p:spPr>
          <a:xfrm>
            <a:off x="3414839" y="574890"/>
            <a:ext cx="5825632" cy="3993719"/>
          </a:xfrm>
          <a:prstGeom prst="rect">
            <a:avLst/>
          </a:prstGeom>
        </p:spPr>
      </p:pic>
    </p:spTree>
    <p:extLst>
      <p:ext uri="{BB962C8B-B14F-4D97-AF65-F5344CB8AC3E}">
        <p14:creationId xmlns:p14="http://schemas.microsoft.com/office/powerpoint/2010/main" val="590527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B8DA-FE11-48DC-9076-2C3AB5AE07D5}"/>
              </a:ext>
            </a:extLst>
          </p:cNvPr>
          <p:cNvSpPr>
            <a:spLocks noGrp="1"/>
          </p:cNvSpPr>
          <p:nvPr>
            <p:ph type="title"/>
          </p:nvPr>
        </p:nvSpPr>
        <p:spPr/>
        <p:txBody>
          <a:bodyPr/>
          <a:lstStyle/>
          <a:p>
            <a:r>
              <a:rPr lang="en-US"/>
              <a:t>Microelectronics </a:t>
            </a:r>
            <a:r>
              <a:rPr lang="en-US" dirty="0"/>
              <a:t>at Fermilab: Digital &amp; ML</a:t>
            </a:r>
          </a:p>
        </p:txBody>
      </p:sp>
      <p:sp>
        <p:nvSpPr>
          <p:cNvPr id="4" name="Date Placeholder 3">
            <a:extLst>
              <a:ext uri="{FF2B5EF4-FFF2-40B4-BE49-F238E27FC236}">
                <a16:creationId xmlns:a16="http://schemas.microsoft.com/office/drawing/2014/main" id="{85A6A5C2-4914-47E9-B15F-83ADBEEBB6DE}"/>
              </a:ext>
            </a:extLst>
          </p:cNvPr>
          <p:cNvSpPr>
            <a:spLocks noGrp="1"/>
          </p:cNvSpPr>
          <p:nvPr>
            <p:ph type="dt" sz="half" idx="2"/>
          </p:nvPr>
        </p:nvSpPr>
        <p:spPr/>
        <p:txBody>
          <a:bodyPr/>
          <a:lstStyle/>
          <a:p>
            <a:pPr>
              <a:defRPr/>
            </a:pPr>
            <a:fld id="{81BF5B67-AD19-4D1D-A3A7-D309E528EE4A}" type="datetime1">
              <a:rPr lang="en-US" smtClean="0"/>
              <a:t>5/17/2026</a:t>
            </a:fld>
            <a:endParaRPr lang="en-US" dirty="0"/>
          </a:p>
        </p:txBody>
      </p:sp>
      <p:sp>
        <p:nvSpPr>
          <p:cNvPr id="5" name="Footer Placeholder 4">
            <a:extLst>
              <a:ext uri="{FF2B5EF4-FFF2-40B4-BE49-F238E27FC236}">
                <a16:creationId xmlns:a16="http://schemas.microsoft.com/office/drawing/2014/main" id="{311C15EB-7895-4976-9F1A-286F6ED33DDC}"/>
              </a:ext>
            </a:extLst>
          </p:cNvPr>
          <p:cNvSpPr>
            <a:spLocks noGrp="1"/>
          </p:cNvSpPr>
          <p:nvPr>
            <p:ph type="ftr" sz="quarter" idx="3"/>
          </p:nvPr>
        </p:nvSpPr>
        <p:spPr/>
        <p:txBody>
          <a:bodyPr/>
          <a:lstStyle/>
          <a:p>
            <a:pPr>
              <a:defRPr/>
            </a:pPr>
            <a:r>
              <a:rPr lang="en-US"/>
              <a:t>Adam Quinn | SPROCKET</a:t>
            </a:r>
            <a:endParaRPr lang="en-US" b="1" dirty="0"/>
          </a:p>
        </p:txBody>
      </p:sp>
      <p:sp>
        <p:nvSpPr>
          <p:cNvPr id="6" name="Slide Number Placeholder 5">
            <a:extLst>
              <a:ext uri="{FF2B5EF4-FFF2-40B4-BE49-F238E27FC236}">
                <a16:creationId xmlns:a16="http://schemas.microsoft.com/office/drawing/2014/main" id="{43E2C079-646F-4261-A723-06CEE2B35AAD}"/>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pic>
        <p:nvPicPr>
          <p:cNvPr id="7" name="Picture 6" descr="A picture containing chart&#10;&#10;Description automatically generated">
            <a:extLst>
              <a:ext uri="{FF2B5EF4-FFF2-40B4-BE49-F238E27FC236}">
                <a16:creationId xmlns:a16="http://schemas.microsoft.com/office/drawing/2014/main" id="{3EEE614D-5AD2-4FEF-AD34-B0924C50A952}"/>
              </a:ext>
            </a:extLst>
          </p:cNvPr>
          <p:cNvPicPr>
            <a:picLocks noChangeAspect="1"/>
          </p:cNvPicPr>
          <p:nvPr/>
        </p:nvPicPr>
        <p:blipFill>
          <a:blip r:embed="rId3"/>
          <a:stretch>
            <a:fillRect/>
          </a:stretch>
        </p:blipFill>
        <p:spPr>
          <a:xfrm>
            <a:off x="5740912" y="770047"/>
            <a:ext cx="3403088" cy="3464185"/>
          </a:xfrm>
          <a:prstGeom prst="rect">
            <a:avLst/>
          </a:prstGeom>
        </p:spPr>
      </p:pic>
      <p:pic>
        <p:nvPicPr>
          <p:cNvPr id="8" name="Picture 14">
            <a:extLst>
              <a:ext uri="{FF2B5EF4-FFF2-40B4-BE49-F238E27FC236}">
                <a16:creationId xmlns:a16="http://schemas.microsoft.com/office/drawing/2014/main" id="{B726E284-1CC0-4968-9E52-ABB599A949E8}"/>
              </a:ext>
            </a:extLst>
          </p:cNvPr>
          <p:cNvPicPr>
            <a:picLocks noChangeAspect="1"/>
          </p:cNvPicPr>
          <p:nvPr/>
        </p:nvPicPr>
        <p:blipFill>
          <a:blip r:embed="rId4"/>
          <a:stretch>
            <a:fillRect/>
          </a:stretch>
        </p:blipFill>
        <p:spPr>
          <a:xfrm>
            <a:off x="80278" y="1817333"/>
            <a:ext cx="5547360" cy="2738863"/>
          </a:xfrm>
          <a:prstGeom prst="rect">
            <a:avLst/>
          </a:prstGeom>
        </p:spPr>
      </p:pic>
      <p:sp>
        <p:nvSpPr>
          <p:cNvPr id="9" name="Oval 8">
            <a:extLst>
              <a:ext uri="{FF2B5EF4-FFF2-40B4-BE49-F238E27FC236}">
                <a16:creationId xmlns:a16="http://schemas.microsoft.com/office/drawing/2014/main" id="{16E46E0D-6420-422C-9C6D-B82DD08B0FE2}"/>
              </a:ext>
            </a:extLst>
          </p:cNvPr>
          <p:cNvSpPr/>
          <p:nvPr/>
        </p:nvSpPr>
        <p:spPr>
          <a:xfrm>
            <a:off x="89155" y="3466646"/>
            <a:ext cx="1011361" cy="57095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06EF8E-70A8-48D3-9DD1-24C022AC8F00}"/>
              </a:ext>
            </a:extLst>
          </p:cNvPr>
          <p:cNvSpPr txBox="1"/>
          <p:nvPr/>
        </p:nvSpPr>
        <p:spPr>
          <a:xfrm>
            <a:off x="6028658" y="439952"/>
            <a:ext cx="3000016" cy="338554"/>
          </a:xfrm>
          <a:prstGeom prst="rect">
            <a:avLst/>
          </a:prstGeom>
          <a:noFill/>
        </p:spPr>
        <p:txBody>
          <a:bodyPr wrap="square" rtlCol="0">
            <a:spAutoFit/>
          </a:bodyPr>
          <a:lstStyle/>
          <a:p>
            <a:r>
              <a:rPr lang="en-US" sz="1600" b="1" dirty="0" err="1">
                <a:solidFill>
                  <a:srgbClr val="404040"/>
                </a:solidFill>
              </a:rPr>
              <a:t>FoMs</a:t>
            </a:r>
            <a:r>
              <a:rPr lang="en-US" sz="1600" b="1" dirty="0">
                <a:solidFill>
                  <a:srgbClr val="404040"/>
                </a:solidFill>
              </a:rPr>
              <a:t> for Science vs Industry ML</a:t>
            </a:r>
          </a:p>
        </p:txBody>
      </p:sp>
      <p:sp>
        <p:nvSpPr>
          <p:cNvPr id="11" name="TextBox 10">
            <a:extLst>
              <a:ext uri="{FF2B5EF4-FFF2-40B4-BE49-F238E27FC236}">
                <a16:creationId xmlns:a16="http://schemas.microsoft.com/office/drawing/2014/main" id="{DF1FEF54-1219-449B-AA84-5810AC759211}"/>
              </a:ext>
            </a:extLst>
          </p:cNvPr>
          <p:cNvSpPr txBox="1"/>
          <p:nvPr/>
        </p:nvSpPr>
        <p:spPr>
          <a:xfrm>
            <a:off x="77595" y="587304"/>
            <a:ext cx="5333294"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404040"/>
                </a:solidFill>
              </a:rPr>
              <a:t>Ever-higher luminosity and event rates in particle trackers create a “data deluge”</a:t>
            </a:r>
          </a:p>
          <a:p>
            <a:pPr marL="285750" indent="-285750">
              <a:buFont typeface="Arial" panose="020B0604020202020204" pitchFamily="34" charset="0"/>
              <a:buChar char="•"/>
            </a:pPr>
            <a:r>
              <a:rPr lang="en-US" sz="1800" dirty="0">
                <a:solidFill>
                  <a:srgbClr val="404040"/>
                </a:solidFill>
              </a:rPr>
              <a:t>Need data compression at the edge, or valuable physics data will be lost. </a:t>
            </a:r>
          </a:p>
        </p:txBody>
      </p:sp>
    </p:spTree>
    <p:extLst>
      <p:ext uri="{BB962C8B-B14F-4D97-AF65-F5344CB8AC3E}">
        <p14:creationId xmlns:p14="http://schemas.microsoft.com/office/powerpoint/2010/main" val="196410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0C6018-E35D-4052-A172-2195B1594E7D}"/>
              </a:ext>
            </a:extLst>
          </p:cNvPr>
          <p:cNvSpPr>
            <a:spLocks noGrp="1"/>
          </p:cNvSpPr>
          <p:nvPr>
            <p:ph type="title"/>
          </p:nvPr>
        </p:nvSpPr>
        <p:spPr/>
        <p:txBody>
          <a:bodyPr/>
          <a:lstStyle/>
          <a:p>
            <a:r>
              <a:rPr lang="en-US"/>
              <a:t>Technology Transfer at National Labs</a:t>
            </a:r>
            <a:endParaRPr lang="en-US" dirty="0"/>
          </a:p>
        </p:txBody>
      </p:sp>
      <p:sp>
        <p:nvSpPr>
          <p:cNvPr id="4" name="Date Placeholder 3">
            <a:extLst>
              <a:ext uri="{FF2B5EF4-FFF2-40B4-BE49-F238E27FC236}">
                <a16:creationId xmlns:a16="http://schemas.microsoft.com/office/drawing/2014/main" id="{AD3B0524-26BA-45CE-B26B-8064113A3995}"/>
              </a:ext>
            </a:extLst>
          </p:cNvPr>
          <p:cNvSpPr>
            <a:spLocks noGrp="1"/>
          </p:cNvSpPr>
          <p:nvPr>
            <p:ph type="dt" sz="half" idx="2"/>
          </p:nvPr>
        </p:nvSpPr>
        <p:spPr/>
        <p:txBody>
          <a:bodyPr/>
          <a:lstStyle/>
          <a:p>
            <a:pPr>
              <a:defRPr/>
            </a:pPr>
            <a:fld id="{81BF5B67-AD19-4D1D-A3A7-D309E528EE4A}" type="datetime1">
              <a:rPr lang="en-US" smtClean="0"/>
              <a:t>5/17/2026</a:t>
            </a:fld>
            <a:endParaRPr lang="en-US" dirty="0"/>
          </a:p>
        </p:txBody>
      </p:sp>
      <p:sp>
        <p:nvSpPr>
          <p:cNvPr id="5" name="Footer Placeholder 4">
            <a:extLst>
              <a:ext uri="{FF2B5EF4-FFF2-40B4-BE49-F238E27FC236}">
                <a16:creationId xmlns:a16="http://schemas.microsoft.com/office/drawing/2014/main" id="{6587AF9A-86FD-419A-AD02-4B72B407EB62}"/>
              </a:ext>
            </a:extLst>
          </p:cNvPr>
          <p:cNvSpPr>
            <a:spLocks noGrp="1"/>
          </p:cNvSpPr>
          <p:nvPr>
            <p:ph type="ftr" sz="quarter" idx="3"/>
          </p:nvPr>
        </p:nvSpPr>
        <p:spPr/>
        <p:txBody>
          <a:bodyPr/>
          <a:lstStyle/>
          <a:p>
            <a:pPr>
              <a:defRPr/>
            </a:pPr>
            <a:r>
              <a:rPr lang="en-US"/>
              <a:t>Adam Quinn | SPROCKET</a:t>
            </a:r>
            <a:endParaRPr lang="en-US" b="1" dirty="0"/>
          </a:p>
        </p:txBody>
      </p:sp>
      <p:sp>
        <p:nvSpPr>
          <p:cNvPr id="6" name="Slide Number Placeholder 5">
            <a:extLst>
              <a:ext uri="{FF2B5EF4-FFF2-40B4-BE49-F238E27FC236}">
                <a16:creationId xmlns:a16="http://schemas.microsoft.com/office/drawing/2014/main" id="{6C35B25B-2E47-43F6-8499-79EEA98B21AE}"/>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pic>
        <p:nvPicPr>
          <p:cNvPr id="23" name="Picture 22">
            <a:extLst>
              <a:ext uri="{FF2B5EF4-FFF2-40B4-BE49-F238E27FC236}">
                <a16:creationId xmlns:a16="http://schemas.microsoft.com/office/drawing/2014/main" id="{72631295-281A-4D55-88EB-65292CDF14EB}"/>
              </a:ext>
            </a:extLst>
          </p:cNvPr>
          <p:cNvPicPr>
            <a:picLocks noChangeAspect="1"/>
          </p:cNvPicPr>
          <p:nvPr/>
        </p:nvPicPr>
        <p:blipFill rotWithShape="1">
          <a:blip r:embed="rId2"/>
          <a:srcRect t="792" b="1082"/>
          <a:stretch/>
        </p:blipFill>
        <p:spPr>
          <a:xfrm>
            <a:off x="393700" y="647700"/>
            <a:ext cx="8293100" cy="3877733"/>
          </a:xfrm>
          <a:prstGeom prst="rect">
            <a:avLst/>
          </a:prstGeom>
        </p:spPr>
      </p:pic>
    </p:spTree>
    <p:extLst>
      <p:ext uri="{BB962C8B-B14F-4D97-AF65-F5344CB8AC3E}">
        <p14:creationId xmlns:p14="http://schemas.microsoft.com/office/powerpoint/2010/main" val="1931770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22DE1F-6606-CD32-6C41-F8F03DF07338}"/>
              </a:ext>
            </a:extLst>
          </p:cNvPr>
          <p:cNvSpPr>
            <a:spLocks noGrp="1"/>
          </p:cNvSpPr>
          <p:nvPr>
            <p:ph idx="1"/>
          </p:nvPr>
        </p:nvSpPr>
        <p:spPr>
          <a:xfrm>
            <a:off x="1852337" y="1008065"/>
            <a:ext cx="888998" cy="401636"/>
          </a:xfrm>
        </p:spPr>
        <p:txBody>
          <a:bodyPr/>
          <a:lstStyle/>
          <a:p>
            <a:pPr marL="0" indent="0">
              <a:buNone/>
            </a:pPr>
            <a:r>
              <a:rPr lang="en-US" b="1"/>
              <a:t>Gate</a:t>
            </a:r>
          </a:p>
        </p:txBody>
      </p:sp>
      <p:sp>
        <p:nvSpPr>
          <p:cNvPr id="3" name="Title 2">
            <a:extLst>
              <a:ext uri="{FF2B5EF4-FFF2-40B4-BE49-F238E27FC236}">
                <a16:creationId xmlns:a16="http://schemas.microsoft.com/office/drawing/2014/main" id="{2A8B642B-1A14-347E-2104-1747AEEDC62D}"/>
              </a:ext>
            </a:extLst>
          </p:cNvPr>
          <p:cNvSpPr>
            <a:spLocks noGrp="1"/>
          </p:cNvSpPr>
          <p:nvPr>
            <p:ph type="title"/>
          </p:nvPr>
        </p:nvSpPr>
        <p:spPr/>
        <p:txBody>
          <a:bodyPr/>
          <a:lstStyle/>
          <a:p>
            <a:r>
              <a:rPr lang="en-US"/>
              <a:t>All You Need to Know</a:t>
            </a:r>
          </a:p>
        </p:txBody>
      </p:sp>
      <p:sp>
        <p:nvSpPr>
          <p:cNvPr id="4" name="Date Placeholder 3">
            <a:extLst>
              <a:ext uri="{FF2B5EF4-FFF2-40B4-BE49-F238E27FC236}">
                <a16:creationId xmlns:a16="http://schemas.microsoft.com/office/drawing/2014/main" id="{DA916C17-10F3-FE03-FB59-2C9FBB31D7AF}"/>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493D1974-86FA-7976-A842-C2E1760A6F95}"/>
              </a:ext>
            </a:extLst>
          </p:cNvPr>
          <p:cNvSpPr>
            <a:spLocks noGrp="1"/>
          </p:cNvSpPr>
          <p:nvPr>
            <p:ph type="ftr" sz="quarter" idx="3"/>
          </p:nvPr>
        </p:nvSpPr>
        <p:spPr/>
        <p:txBody>
          <a:bodyPr/>
          <a:lstStyle/>
          <a:p>
            <a:pPr>
              <a:defRPr/>
            </a:pPr>
            <a:r>
              <a:rPr lang="fr-FR"/>
              <a:t>Adam Quinn | DILVERT Vernier TDC</a:t>
            </a:r>
            <a:endParaRPr lang="en-US" b="1" dirty="0"/>
          </a:p>
        </p:txBody>
      </p:sp>
      <p:sp>
        <p:nvSpPr>
          <p:cNvPr id="6" name="Slide Number Placeholder 5">
            <a:extLst>
              <a:ext uri="{FF2B5EF4-FFF2-40B4-BE49-F238E27FC236}">
                <a16:creationId xmlns:a16="http://schemas.microsoft.com/office/drawing/2014/main" id="{971DA967-492D-6255-BCA2-A1CF954F59EB}"/>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pic>
        <p:nvPicPr>
          <p:cNvPr id="7" name="Picture 2">
            <a:extLst>
              <a:ext uri="{FF2B5EF4-FFF2-40B4-BE49-F238E27FC236}">
                <a16:creationId xmlns:a16="http://schemas.microsoft.com/office/drawing/2014/main" id="{C627B80C-C328-79E4-FF87-5B70192A2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31" r="70243" b="64246"/>
          <a:stretch/>
        </p:blipFill>
        <p:spPr bwMode="auto">
          <a:xfrm>
            <a:off x="1852337" y="1625600"/>
            <a:ext cx="978931" cy="937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290B0C1-D8D9-FA88-AAE1-EA32A0FF2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59" t="42743" r="73567" b="26785"/>
          <a:stretch/>
        </p:blipFill>
        <p:spPr bwMode="auto">
          <a:xfrm>
            <a:off x="5736696" y="1392496"/>
            <a:ext cx="987074" cy="105833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9EA1F97E-2329-AFA8-1137-BC4F12AE76EC}"/>
              </a:ext>
            </a:extLst>
          </p:cNvPr>
          <p:cNvSpPr txBox="1">
            <a:spLocks/>
          </p:cNvSpPr>
          <p:nvPr/>
        </p:nvSpPr>
        <p:spPr>
          <a:xfrm>
            <a:off x="5858307" y="863861"/>
            <a:ext cx="1156856" cy="401636"/>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a:t>Flip-Flop</a:t>
            </a:r>
          </a:p>
        </p:txBody>
      </p:sp>
      <p:sp>
        <p:nvSpPr>
          <p:cNvPr id="10" name="Content Placeholder 1">
            <a:extLst>
              <a:ext uri="{FF2B5EF4-FFF2-40B4-BE49-F238E27FC236}">
                <a16:creationId xmlns:a16="http://schemas.microsoft.com/office/drawing/2014/main" id="{21B9C1A4-D03D-1A53-7A91-E062E8A0DE73}"/>
              </a:ext>
            </a:extLst>
          </p:cNvPr>
          <p:cNvSpPr txBox="1">
            <a:spLocks/>
          </p:cNvSpPr>
          <p:nvPr/>
        </p:nvSpPr>
        <p:spPr>
          <a:xfrm>
            <a:off x="1159933" y="2692931"/>
            <a:ext cx="2362200" cy="592135"/>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t>Delays a signal by a few (~20) ps</a:t>
            </a:r>
          </a:p>
        </p:txBody>
      </p:sp>
      <p:sp>
        <p:nvSpPr>
          <p:cNvPr id="11" name="Content Placeholder 1">
            <a:extLst>
              <a:ext uri="{FF2B5EF4-FFF2-40B4-BE49-F238E27FC236}">
                <a16:creationId xmlns:a16="http://schemas.microsoft.com/office/drawing/2014/main" id="{EBC596E3-8A44-A581-60DF-B0905D9723E6}"/>
              </a:ext>
            </a:extLst>
          </p:cNvPr>
          <p:cNvSpPr txBox="1">
            <a:spLocks/>
          </p:cNvSpPr>
          <p:nvPr/>
        </p:nvSpPr>
        <p:spPr>
          <a:xfrm>
            <a:off x="5036590" y="2548727"/>
            <a:ext cx="2616201" cy="592135"/>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t>Data (</a:t>
            </a:r>
            <a:r>
              <a:rPr lang="en-US" b="1"/>
              <a:t>D</a:t>
            </a:r>
            <a:r>
              <a:rPr lang="en-US"/>
              <a:t>) is captured at the rising edge of </a:t>
            </a:r>
            <a:r>
              <a:rPr lang="en-US" b="1"/>
              <a:t>clock</a:t>
            </a:r>
            <a:r>
              <a:rPr lang="en-US"/>
              <a:t>. </a:t>
            </a:r>
          </a:p>
        </p:txBody>
      </p:sp>
      <p:sp>
        <p:nvSpPr>
          <p:cNvPr id="12" name="Content Placeholder 1">
            <a:extLst>
              <a:ext uri="{FF2B5EF4-FFF2-40B4-BE49-F238E27FC236}">
                <a16:creationId xmlns:a16="http://schemas.microsoft.com/office/drawing/2014/main" id="{1978A1FF-D3B7-6A2A-3A65-CB6A2FA34CE7}"/>
              </a:ext>
            </a:extLst>
          </p:cNvPr>
          <p:cNvSpPr txBox="1">
            <a:spLocks/>
          </p:cNvSpPr>
          <p:nvPr/>
        </p:nvSpPr>
        <p:spPr>
          <a:xfrm>
            <a:off x="4774132" y="2125393"/>
            <a:ext cx="1084176" cy="325436"/>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a:t>Clock</a:t>
            </a:r>
            <a:r>
              <a:rPr lang="en-US" b="1">
                <a:sym typeface="Wingdings" panose="05000000000000000000" pitchFamily="2" charset="2"/>
              </a:rPr>
              <a:t></a:t>
            </a:r>
            <a:r>
              <a:rPr lang="en-US"/>
              <a:t> </a:t>
            </a:r>
          </a:p>
        </p:txBody>
      </p:sp>
      <p:pic>
        <p:nvPicPr>
          <p:cNvPr id="14" name="Picture 13">
            <a:extLst>
              <a:ext uri="{FF2B5EF4-FFF2-40B4-BE49-F238E27FC236}">
                <a16:creationId xmlns:a16="http://schemas.microsoft.com/office/drawing/2014/main" id="{ED5D3E57-92D4-4266-FF35-5F0D396081B7}"/>
              </a:ext>
            </a:extLst>
          </p:cNvPr>
          <p:cNvPicPr>
            <a:picLocks noChangeAspect="1"/>
          </p:cNvPicPr>
          <p:nvPr/>
        </p:nvPicPr>
        <p:blipFill>
          <a:blip r:embed="rId3"/>
          <a:stretch>
            <a:fillRect/>
          </a:stretch>
        </p:blipFill>
        <p:spPr>
          <a:xfrm>
            <a:off x="5528733" y="3285066"/>
            <a:ext cx="1486430" cy="1128442"/>
          </a:xfrm>
          <a:prstGeom prst="rect">
            <a:avLst/>
          </a:prstGeom>
        </p:spPr>
      </p:pic>
    </p:spTree>
    <p:extLst>
      <p:ext uri="{BB962C8B-B14F-4D97-AF65-F5344CB8AC3E}">
        <p14:creationId xmlns:p14="http://schemas.microsoft.com/office/powerpoint/2010/main" val="1893815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F82CB-BB07-4927-83A2-330E9120F49A}"/>
              </a:ext>
            </a:extLst>
          </p:cNvPr>
          <p:cNvSpPr>
            <a:spLocks noGrp="1"/>
          </p:cNvSpPr>
          <p:nvPr>
            <p:ph type="title"/>
          </p:nvPr>
        </p:nvSpPr>
        <p:spPr/>
        <p:txBody>
          <a:bodyPr/>
          <a:lstStyle/>
          <a:p>
            <a:r>
              <a:rPr lang="en-US" dirty="0"/>
              <a:t>Time-to-Digital Converter Design Trade-offs</a:t>
            </a:r>
          </a:p>
        </p:txBody>
      </p:sp>
      <p:sp>
        <p:nvSpPr>
          <p:cNvPr id="4" name="Date Placeholder 3">
            <a:extLst>
              <a:ext uri="{FF2B5EF4-FFF2-40B4-BE49-F238E27FC236}">
                <a16:creationId xmlns:a16="http://schemas.microsoft.com/office/drawing/2014/main" id="{E05BF1D6-1CD8-4162-888F-F295C1585A52}"/>
              </a:ext>
            </a:extLst>
          </p:cNvPr>
          <p:cNvSpPr>
            <a:spLocks noGrp="1"/>
          </p:cNvSpPr>
          <p:nvPr>
            <p:ph type="dt" sz="half" idx="2"/>
          </p:nvPr>
        </p:nvSpPr>
        <p:spPr/>
        <p:txBody>
          <a:bodyPr/>
          <a:lstStyle/>
          <a:p>
            <a:pPr>
              <a:defRPr/>
            </a:pPr>
            <a:fld id="{4AFF511E-ECE1-44A4-B59D-6CAD61327B78}" type="datetime1">
              <a:rPr lang="en-US" smtClean="0"/>
              <a:t>5/17/2026</a:t>
            </a:fld>
            <a:endParaRPr lang="en-US" dirty="0"/>
          </a:p>
        </p:txBody>
      </p:sp>
      <p:sp>
        <p:nvSpPr>
          <p:cNvPr id="5" name="Footer Placeholder 4">
            <a:extLst>
              <a:ext uri="{FF2B5EF4-FFF2-40B4-BE49-F238E27FC236}">
                <a16:creationId xmlns:a16="http://schemas.microsoft.com/office/drawing/2014/main" id="{495469E2-6A11-4602-8FFB-7228931526DA}"/>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F4A8ED2D-0848-4CC2-932F-49A338B553E2}"/>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7" name="TextBox 6">
            <a:extLst>
              <a:ext uri="{FF2B5EF4-FFF2-40B4-BE49-F238E27FC236}">
                <a16:creationId xmlns:a16="http://schemas.microsoft.com/office/drawing/2014/main" id="{83398DDA-DEBE-46AB-824B-6F60A3D2CF92}"/>
              </a:ext>
            </a:extLst>
          </p:cNvPr>
          <p:cNvSpPr txBox="1"/>
          <p:nvPr/>
        </p:nvSpPr>
        <p:spPr>
          <a:xfrm>
            <a:off x="3112035" y="1121869"/>
            <a:ext cx="1959427" cy="400110"/>
          </a:xfrm>
          <a:prstGeom prst="rect">
            <a:avLst/>
          </a:prstGeom>
          <a:noFill/>
        </p:spPr>
        <p:txBody>
          <a:bodyPr wrap="square" rtlCol="0">
            <a:spAutoFit/>
          </a:bodyPr>
          <a:lstStyle/>
          <a:p>
            <a:r>
              <a:rPr lang="en-US" sz="2000" b="1" dirty="0">
                <a:solidFill>
                  <a:srgbClr val="404040"/>
                </a:solidFill>
              </a:rPr>
              <a:t>Dynamic Range</a:t>
            </a:r>
          </a:p>
        </p:txBody>
      </p:sp>
      <p:sp>
        <p:nvSpPr>
          <p:cNvPr id="8" name="TextBox 7">
            <a:extLst>
              <a:ext uri="{FF2B5EF4-FFF2-40B4-BE49-F238E27FC236}">
                <a16:creationId xmlns:a16="http://schemas.microsoft.com/office/drawing/2014/main" id="{C5A29DA7-6976-4166-93A2-A5F6BB18C5CD}"/>
              </a:ext>
            </a:extLst>
          </p:cNvPr>
          <p:cNvSpPr txBox="1"/>
          <p:nvPr/>
        </p:nvSpPr>
        <p:spPr>
          <a:xfrm>
            <a:off x="1530603" y="2017752"/>
            <a:ext cx="1369424" cy="707886"/>
          </a:xfrm>
          <a:prstGeom prst="rect">
            <a:avLst/>
          </a:prstGeom>
          <a:noFill/>
        </p:spPr>
        <p:txBody>
          <a:bodyPr wrap="square" rtlCol="0">
            <a:spAutoFit/>
          </a:bodyPr>
          <a:lstStyle/>
          <a:p>
            <a:r>
              <a:rPr lang="en-US" sz="2000" b="1" dirty="0">
                <a:solidFill>
                  <a:srgbClr val="404040"/>
                </a:solidFill>
              </a:rPr>
              <a:t>Resolution</a:t>
            </a:r>
          </a:p>
          <a:p>
            <a:r>
              <a:rPr lang="en-US" sz="2000" b="1" dirty="0">
                <a:solidFill>
                  <a:srgbClr val="404040"/>
                </a:solidFill>
              </a:rPr>
              <a:t>(Bin Size)</a:t>
            </a:r>
          </a:p>
        </p:txBody>
      </p:sp>
      <p:sp>
        <p:nvSpPr>
          <p:cNvPr id="9" name="TextBox 8">
            <a:extLst>
              <a:ext uri="{FF2B5EF4-FFF2-40B4-BE49-F238E27FC236}">
                <a16:creationId xmlns:a16="http://schemas.microsoft.com/office/drawing/2014/main" id="{D9569048-7950-4CE8-A745-BC1AAEFBF6D3}"/>
              </a:ext>
            </a:extLst>
          </p:cNvPr>
          <p:cNvSpPr txBox="1"/>
          <p:nvPr/>
        </p:nvSpPr>
        <p:spPr>
          <a:xfrm>
            <a:off x="4572000" y="3221412"/>
            <a:ext cx="1601224" cy="400110"/>
          </a:xfrm>
          <a:prstGeom prst="rect">
            <a:avLst/>
          </a:prstGeom>
          <a:noFill/>
        </p:spPr>
        <p:txBody>
          <a:bodyPr wrap="square" rtlCol="0">
            <a:spAutoFit/>
          </a:bodyPr>
          <a:lstStyle/>
          <a:p>
            <a:r>
              <a:rPr lang="en-US" sz="2000" b="1" dirty="0">
                <a:solidFill>
                  <a:srgbClr val="404040"/>
                </a:solidFill>
              </a:rPr>
              <a:t>Power/Area</a:t>
            </a:r>
          </a:p>
        </p:txBody>
      </p:sp>
      <p:sp>
        <p:nvSpPr>
          <p:cNvPr id="10" name="TextBox 9">
            <a:extLst>
              <a:ext uri="{FF2B5EF4-FFF2-40B4-BE49-F238E27FC236}">
                <a16:creationId xmlns:a16="http://schemas.microsoft.com/office/drawing/2014/main" id="{291E4DFB-2323-4EB1-A00C-94490BC9F514}"/>
              </a:ext>
            </a:extLst>
          </p:cNvPr>
          <p:cNvSpPr txBox="1"/>
          <p:nvPr/>
        </p:nvSpPr>
        <p:spPr>
          <a:xfrm>
            <a:off x="2900027" y="3221412"/>
            <a:ext cx="781402" cy="400110"/>
          </a:xfrm>
          <a:prstGeom prst="rect">
            <a:avLst/>
          </a:prstGeom>
          <a:noFill/>
        </p:spPr>
        <p:txBody>
          <a:bodyPr wrap="square" rtlCol="0">
            <a:spAutoFit/>
          </a:bodyPr>
          <a:lstStyle/>
          <a:p>
            <a:r>
              <a:rPr lang="en-US" sz="2000" b="1" dirty="0">
                <a:solidFill>
                  <a:srgbClr val="404040"/>
                </a:solidFill>
              </a:rPr>
              <a:t>Jitter</a:t>
            </a:r>
          </a:p>
        </p:txBody>
      </p:sp>
      <p:sp>
        <p:nvSpPr>
          <p:cNvPr id="11" name="TextBox 10">
            <a:extLst>
              <a:ext uri="{FF2B5EF4-FFF2-40B4-BE49-F238E27FC236}">
                <a16:creationId xmlns:a16="http://schemas.microsoft.com/office/drawing/2014/main" id="{DF0D6F79-DF0B-4B3B-9E68-E4DDA9CD2D1F}"/>
              </a:ext>
            </a:extLst>
          </p:cNvPr>
          <p:cNvSpPr txBox="1"/>
          <p:nvPr/>
        </p:nvSpPr>
        <p:spPr>
          <a:xfrm>
            <a:off x="5202090" y="1911484"/>
            <a:ext cx="1183342" cy="400110"/>
          </a:xfrm>
          <a:prstGeom prst="rect">
            <a:avLst/>
          </a:prstGeom>
          <a:noFill/>
        </p:spPr>
        <p:txBody>
          <a:bodyPr wrap="square" rtlCol="0">
            <a:spAutoFit/>
          </a:bodyPr>
          <a:lstStyle/>
          <a:p>
            <a:r>
              <a:rPr lang="en-US" sz="2000" b="1" dirty="0">
                <a:solidFill>
                  <a:srgbClr val="404040"/>
                </a:solidFill>
              </a:rPr>
              <a:t>Linearity</a:t>
            </a:r>
          </a:p>
        </p:txBody>
      </p:sp>
      <p:cxnSp>
        <p:nvCxnSpPr>
          <p:cNvPr id="13" name="Straight Arrow Connector 12">
            <a:extLst>
              <a:ext uri="{FF2B5EF4-FFF2-40B4-BE49-F238E27FC236}">
                <a16:creationId xmlns:a16="http://schemas.microsoft.com/office/drawing/2014/main" id="{04B90630-265F-4843-B3AE-28C453BD1801}"/>
              </a:ext>
            </a:extLst>
          </p:cNvPr>
          <p:cNvCxnSpPr/>
          <p:nvPr/>
        </p:nvCxnSpPr>
        <p:spPr>
          <a:xfrm flipV="1">
            <a:off x="2666360" y="1521979"/>
            <a:ext cx="353465" cy="389505"/>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12DA4C9C-2C16-4C24-93B0-E012B23B8133}"/>
              </a:ext>
            </a:extLst>
          </p:cNvPr>
          <p:cNvCxnSpPr>
            <a:cxnSpLocks/>
          </p:cNvCxnSpPr>
          <p:nvPr/>
        </p:nvCxnSpPr>
        <p:spPr>
          <a:xfrm flipH="1" flipV="1">
            <a:off x="2566467" y="2831906"/>
            <a:ext cx="276626" cy="389506"/>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3AF15671-F0F0-47EE-977B-A9B3820C6069}"/>
              </a:ext>
            </a:extLst>
          </p:cNvPr>
          <p:cNvCxnSpPr>
            <a:cxnSpLocks/>
          </p:cNvCxnSpPr>
          <p:nvPr/>
        </p:nvCxnSpPr>
        <p:spPr>
          <a:xfrm flipH="1" flipV="1">
            <a:off x="5083764" y="1419540"/>
            <a:ext cx="364216" cy="389506"/>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E92BB5E0-9634-450F-934C-629118A7770E}"/>
              </a:ext>
            </a:extLst>
          </p:cNvPr>
          <p:cNvCxnSpPr>
            <a:cxnSpLocks/>
          </p:cNvCxnSpPr>
          <p:nvPr/>
        </p:nvCxnSpPr>
        <p:spPr>
          <a:xfrm flipV="1">
            <a:off x="5202090" y="2371696"/>
            <a:ext cx="322922" cy="654963"/>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28C7ED3C-CD73-4FB5-8A09-4A8778DE852F}"/>
              </a:ext>
            </a:extLst>
          </p:cNvPr>
          <p:cNvCxnSpPr>
            <a:cxnSpLocks/>
          </p:cNvCxnSpPr>
          <p:nvPr/>
        </p:nvCxnSpPr>
        <p:spPr>
          <a:xfrm>
            <a:off x="3811281" y="3460285"/>
            <a:ext cx="630090"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31384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6A6FD672-24E8-4EC6-BB14-2502D172EBA9}"/>
                  </a:ext>
                </a:extLst>
              </p:cNvPr>
              <p:cNvSpPr>
                <a:spLocks noGrp="1"/>
              </p:cNvSpPr>
              <p:nvPr>
                <p:ph idx="1"/>
              </p:nvPr>
            </p:nvSpPr>
            <p:spPr>
              <a:xfrm>
                <a:off x="228603" y="728664"/>
                <a:ext cx="4174811" cy="2893314"/>
              </a:xfrm>
            </p:spPr>
            <p:txBody>
              <a:bodyPr/>
              <a:lstStyle/>
              <a:p>
                <a:pPr marL="0" indent="0">
                  <a:buNone/>
                </a:pPr>
                <a:r>
                  <a:rPr lang="en-US" b="1" dirty="0"/>
                  <a:t>Dynamic Range: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𝑀𝐴𝑋</m:t>
                        </m:r>
                      </m:sub>
                    </m:sSub>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𝑁</m:t>
                        </m:r>
                      </m:sup>
                    </m:sSup>
                  </m:oMath>
                </a14:m>
                <a:r>
                  <a:rPr lang="en-US" dirty="0"/>
                  <a:t> 😀</a:t>
                </a:r>
              </a:p>
              <a:p>
                <a:pPr marL="0" indent="0">
                  <a:buNone/>
                </a:pPr>
                <a:r>
                  <a:rPr lang="en-US" b="1" dirty="0"/>
                  <a:t>Resolution: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𝐶𝐿𝐾</m:t>
                        </m:r>
                      </m:sub>
                    </m:sSub>
                    <m:r>
                      <a:rPr lang="en-US" b="0" i="1" smtClean="0">
                        <a:latin typeface="Cambria Math" panose="02040503050406030204" pitchFamily="18" charset="0"/>
                      </a:rPr>
                      <m:t> </m:t>
                    </m:r>
                  </m:oMath>
                </a14:m>
                <a:r>
                  <a:rPr lang="en-US" dirty="0"/>
                  <a:t>☹️</a:t>
                </a:r>
              </a:p>
              <a:p>
                <a:pPr marL="0" indent="0">
                  <a:buNone/>
                </a:pPr>
                <a:r>
                  <a:rPr lang="en-US" b="1" dirty="0"/>
                  <a:t>Other Issues:</a:t>
                </a:r>
              </a:p>
              <a:p>
                <a:r>
                  <a:rPr lang="en-US" dirty="0"/>
                  <a:t>Clock generator?</a:t>
                </a:r>
              </a:p>
              <a:p>
                <a:pPr marL="0" indent="0">
                  <a:buNone/>
                </a:pPr>
                <a:endParaRPr lang="en-US" dirty="0"/>
              </a:p>
              <a:p>
                <a:pPr marL="0" indent="0">
                  <a:buNone/>
                </a:pPr>
                <a:endParaRPr lang="en-US" dirty="0"/>
              </a:p>
              <a:p>
                <a:pPr marL="0" indent="0">
                  <a:buNone/>
                </a:pPr>
                <a:r>
                  <a:rPr lang="en-US" dirty="0"/>
                  <a:t>     FO4 scaling (TT, low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𝐷𝐷</m:t>
                        </m:r>
                      </m:sub>
                    </m:sSub>
                  </m:oMath>
                </a14:m>
                <a:r>
                  <a:rPr lang="en-US" dirty="0"/>
                  <a:t>, high temp)</a:t>
                </a:r>
              </a:p>
            </p:txBody>
          </p:sp>
        </mc:Choice>
        <mc:Fallback xmlns="">
          <p:sp>
            <p:nvSpPr>
              <p:cNvPr id="8" name="Content Placeholder 7">
                <a:extLst>
                  <a:ext uri="{FF2B5EF4-FFF2-40B4-BE49-F238E27FC236}">
                    <a16:creationId xmlns:a16="http://schemas.microsoft.com/office/drawing/2014/main" id="{6A6FD672-24E8-4EC6-BB14-2502D172EBA9}"/>
                  </a:ext>
                </a:extLst>
              </p:cNvPr>
              <p:cNvSpPr>
                <a:spLocks noGrp="1" noRot="1" noChangeAspect="1" noMove="1" noResize="1" noEditPoints="1" noAdjustHandles="1" noChangeArrowheads="1" noChangeShapeType="1" noTextEdit="1"/>
              </p:cNvSpPr>
              <p:nvPr>
                <p:ph idx="1"/>
              </p:nvPr>
            </p:nvSpPr>
            <p:spPr>
              <a:xfrm>
                <a:off x="228603" y="728664"/>
                <a:ext cx="4174811" cy="2893314"/>
              </a:xfrm>
              <a:blipFill>
                <a:blip r:embed="rId3"/>
                <a:stretch>
                  <a:fillRect l="-3509" t="-2743" r="-1023"/>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B6DABA97-7732-445E-BDF8-43A635B6555A}"/>
              </a:ext>
            </a:extLst>
          </p:cNvPr>
          <p:cNvSpPr>
            <a:spLocks noGrp="1"/>
          </p:cNvSpPr>
          <p:nvPr>
            <p:ph type="title"/>
          </p:nvPr>
        </p:nvSpPr>
        <p:spPr/>
        <p:txBody>
          <a:bodyPr/>
          <a:lstStyle/>
          <a:p>
            <a:r>
              <a:rPr lang="en-US" dirty="0"/>
              <a:t>Time-to-Digital Converter = A Counter?</a:t>
            </a:r>
          </a:p>
        </p:txBody>
      </p:sp>
      <p:sp>
        <p:nvSpPr>
          <p:cNvPr id="4" name="Date Placeholder 3">
            <a:extLst>
              <a:ext uri="{FF2B5EF4-FFF2-40B4-BE49-F238E27FC236}">
                <a16:creationId xmlns:a16="http://schemas.microsoft.com/office/drawing/2014/main" id="{7C23F91F-3F04-47B9-8B48-353FAF0A8D81}"/>
              </a:ext>
            </a:extLst>
          </p:cNvPr>
          <p:cNvSpPr>
            <a:spLocks noGrp="1"/>
          </p:cNvSpPr>
          <p:nvPr>
            <p:ph type="dt" sz="half" idx="2"/>
          </p:nvPr>
        </p:nvSpPr>
        <p:spPr/>
        <p:txBody>
          <a:bodyPr/>
          <a:lstStyle/>
          <a:p>
            <a:pPr>
              <a:defRPr/>
            </a:pPr>
            <a:fld id="{2A433A60-A19F-4763-AB2E-3F89A484A6AA}" type="datetime1">
              <a:rPr lang="en-US" smtClean="0"/>
              <a:t>5/17/2026</a:t>
            </a:fld>
            <a:endParaRPr lang="en-US" dirty="0"/>
          </a:p>
        </p:txBody>
      </p:sp>
      <p:sp>
        <p:nvSpPr>
          <p:cNvPr id="5" name="Footer Placeholder 4">
            <a:extLst>
              <a:ext uri="{FF2B5EF4-FFF2-40B4-BE49-F238E27FC236}">
                <a16:creationId xmlns:a16="http://schemas.microsoft.com/office/drawing/2014/main" id="{79EED600-968E-4081-ADD5-8BE60E91931B}"/>
              </a:ext>
            </a:extLst>
          </p:cNvPr>
          <p:cNvSpPr>
            <a:spLocks noGrp="1"/>
          </p:cNvSpPr>
          <p:nvPr>
            <p:ph type="ftr" sz="quarter" idx="3"/>
          </p:nvPr>
        </p:nvSpPr>
        <p:spPr/>
        <p:txBody>
          <a:bodyPr/>
          <a:lstStyle/>
          <a:p>
            <a:pPr>
              <a:defRPr/>
            </a:pPr>
            <a:r>
              <a:rPr lang="en-US"/>
              <a:t>Adam Quinn | Precision Time-to-Digital Converters</a:t>
            </a:r>
            <a:endParaRPr lang="en-US" b="1"/>
          </a:p>
        </p:txBody>
      </p:sp>
      <p:sp>
        <p:nvSpPr>
          <p:cNvPr id="6" name="Slide Number Placeholder 5">
            <a:extLst>
              <a:ext uri="{FF2B5EF4-FFF2-40B4-BE49-F238E27FC236}">
                <a16:creationId xmlns:a16="http://schemas.microsoft.com/office/drawing/2014/main" id="{F6336065-D354-4DC5-A3F8-5F04423E7AE8}"/>
              </a:ext>
            </a:extLst>
          </p:cNvPr>
          <p:cNvSpPr>
            <a:spLocks noGrp="1"/>
          </p:cNvSpPr>
          <p:nvPr>
            <p:ph type="sldNum" sz="quarter" idx="4"/>
          </p:nvPr>
        </p:nvSpPr>
        <p:spPr/>
        <p:txBody>
          <a:bodyPr/>
          <a:lstStyle/>
          <a:p>
            <a:pPr>
              <a:defRPr/>
            </a:pPr>
            <a:fld id="{979A04A2-726F-2143-A443-7788AF27176E}" type="slidenum">
              <a:rPr lang="en-US" smtClean="0"/>
              <a:pPr>
                <a:defRPr/>
              </a:pPr>
              <a:t>48</a:t>
            </a:fld>
            <a:endParaRPr lang="en-US" dirty="0"/>
          </a:p>
        </p:txBody>
      </p:sp>
      <p:sp>
        <p:nvSpPr>
          <p:cNvPr id="2" name="Rectangle 1">
            <a:extLst>
              <a:ext uri="{FF2B5EF4-FFF2-40B4-BE49-F238E27FC236}">
                <a16:creationId xmlns:a16="http://schemas.microsoft.com/office/drawing/2014/main" id="{9C2CCF05-966E-4456-A884-DF1BA3C0DB38}"/>
              </a:ext>
            </a:extLst>
          </p:cNvPr>
          <p:cNvSpPr/>
          <p:nvPr/>
        </p:nvSpPr>
        <p:spPr>
          <a:xfrm>
            <a:off x="5759506" y="1014898"/>
            <a:ext cx="3128682" cy="1415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20A36199-9F21-4D73-BCFA-FF8EADB33BCB}"/>
              </a:ext>
            </a:extLst>
          </p:cNvPr>
          <p:cNvSpPr/>
          <p:nvPr/>
        </p:nvSpPr>
        <p:spPr>
          <a:xfrm rot="5400000">
            <a:off x="5737094" y="1987569"/>
            <a:ext cx="251012" cy="206188"/>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F21CE64-6182-4218-9C4A-BD219D6E505A}"/>
              </a:ext>
            </a:extLst>
          </p:cNvPr>
          <p:cNvCxnSpPr>
            <a:cxnSpLocks/>
            <a:stCxn id="2" idx="2"/>
          </p:cNvCxnSpPr>
          <p:nvPr/>
        </p:nvCxnSpPr>
        <p:spPr>
          <a:xfrm>
            <a:off x="7323847" y="2430201"/>
            <a:ext cx="0" cy="34925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D4A70FA6-7D1F-42B9-9A25-5C51340EAB03}"/>
              </a:ext>
            </a:extLst>
          </p:cNvPr>
          <p:cNvCxnSpPr>
            <a:cxnSpLocks/>
          </p:cNvCxnSpPr>
          <p:nvPr/>
        </p:nvCxnSpPr>
        <p:spPr>
          <a:xfrm flipV="1">
            <a:off x="7229718" y="2582128"/>
            <a:ext cx="179294" cy="51120"/>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A9570ADC-C8DC-4250-AD53-CB97C48808EA}"/>
              </a:ext>
            </a:extLst>
          </p:cNvPr>
          <p:cNvCxnSpPr>
            <a:cxnSpLocks/>
          </p:cNvCxnSpPr>
          <p:nvPr/>
        </p:nvCxnSpPr>
        <p:spPr>
          <a:xfrm>
            <a:off x="5407338" y="1214960"/>
            <a:ext cx="352168"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469B0F23-7572-4005-8208-81608BD642CC}"/>
              </a:ext>
            </a:extLst>
          </p:cNvPr>
          <p:cNvCxnSpPr>
            <a:cxnSpLocks/>
          </p:cNvCxnSpPr>
          <p:nvPr/>
        </p:nvCxnSpPr>
        <p:spPr>
          <a:xfrm>
            <a:off x="5402799" y="2103986"/>
            <a:ext cx="352168"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B08CE161-1E1D-4927-BCE5-6F1666EB22AE}"/>
              </a:ext>
            </a:extLst>
          </p:cNvPr>
          <p:cNvSpPr txBox="1"/>
          <p:nvPr/>
        </p:nvSpPr>
        <p:spPr>
          <a:xfrm>
            <a:off x="5785336" y="1048378"/>
            <a:ext cx="652676" cy="369332"/>
          </a:xfrm>
          <a:prstGeom prst="rect">
            <a:avLst/>
          </a:prstGeom>
          <a:noFill/>
        </p:spPr>
        <p:txBody>
          <a:bodyPr wrap="square" rtlCol="0">
            <a:spAutoFit/>
          </a:bodyPr>
          <a:lstStyle/>
          <a:p>
            <a:r>
              <a:rPr lang="en-US" sz="1800" b="1" dirty="0">
                <a:solidFill>
                  <a:srgbClr val="404040"/>
                </a:solidFill>
              </a:rPr>
              <a:t>EN</a:t>
            </a:r>
          </a:p>
        </p:txBody>
      </p:sp>
      <p:sp>
        <p:nvSpPr>
          <p:cNvPr id="26" name="TextBox 25">
            <a:extLst>
              <a:ext uri="{FF2B5EF4-FFF2-40B4-BE49-F238E27FC236}">
                <a16:creationId xmlns:a16="http://schemas.microsoft.com/office/drawing/2014/main" id="{9F70DA2A-66C0-4766-822A-B3FFB004B486}"/>
              </a:ext>
            </a:extLst>
          </p:cNvPr>
          <p:cNvSpPr txBox="1"/>
          <p:nvPr/>
        </p:nvSpPr>
        <p:spPr>
          <a:xfrm>
            <a:off x="5965694" y="1905997"/>
            <a:ext cx="652676" cy="369332"/>
          </a:xfrm>
          <a:prstGeom prst="rect">
            <a:avLst/>
          </a:prstGeom>
          <a:noFill/>
        </p:spPr>
        <p:txBody>
          <a:bodyPr wrap="square" rtlCol="0">
            <a:spAutoFit/>
          </a:bodyPr>
          <a:lstStyle/>
          <a:p>
            <a:r>
              <a:rPr lang="en-US" sz="1800" b="1" dirty="0">
                <a:solidFill>
                  <a:srgbClr val="404040"/>
                </a:solidFill>
              </a:rPr>
              <a:t>CLK</a:t>
            </a:r>
          </a:p>
        </p:txBody>
      </p:sp>
      <p:sp>
        <p:nvSpPr>
          <p:cNvPr id="27" name="TextBox 26">
            <a:extLst>
              <a:ext uri="{FF2B5EF4-FFF2-40B4-BE49-F238E27FC236}">
                <a16:creationId xmlns:a16="http://schemas.microsoft.com/office/drawing/2014/main" id="{B02C466C-D882-487E-8257-283E6AB864B8}"/>
              </a:ext>
            </a:extLst>
          </p:cNvPr>
          <p:cNvSpPr txBox="1"/>
          <p:nvPr/>
        </p:nvSpPr>
        <p:spPr>
          <a:xfrm>
            <a:off x="6847179" y="1417710"/>
            <a:ext cx="953336" cy="369332"/>
          </a:xfrm>
          <a:prstGeom prst="rect">
            <a:avLst/>
          </a:prstGeom>
          <a:noFill/>
        </p:spPr>
        <p:txBody>
          <a:bodyPr wrap="square" rtlCol="0">
            <a:spAutoFit/>
          </a:bodyPr>
          <a:lstStyle/>
          <a:p>
            <a:r>
              <a:rPr lang="en-US" sz="1800" b="1" dirty="0">
                <a:solidFill>
                  <a:srgbClr val="404040"/>
                </a:solidFill>
              </a:rPr>
              <a:t>Counter</a:t>
            </a:r>
          </a:p>
        </p:txBody>
      </p:sp>
      <p:sp>
        <p:nvSpPr>
          <p:cNvPr id="28" name="TextBox 27">
            <a:extLst>
              <a:ext uri="{FF2B5EF4-FFF2-40B4-BE49-F238E27FC236}">
                <a16:creationId xmlns:a16="http://schemas.microsoft.com/office/drawing/2014/main" id="{56165FE5-A24C-4D97-BB19-2517C5EA0A85}"/>
              </a:ext>
            </a:extLst>
          </p:cNvPr>
          <p:cNvSpPr txBox="1"/>
          <p:nvPr/>
        </p:nvSpPr>
        <p:spPr>
          <a:xfrm>
            <a:off x="7128095" y="2075883"/>
            <a:ext cx="391503" cy="369332"/>
          </a:xfrm>
          <a:prstGeom prst="rect">
            <a:avLst/>
          </a:prstGeom>
          <a:noFill/>
        </p:spPr>
        <p:txBody>
          <a:bodyPr wrap="square" rtlCol="0">
            <a:spAutoFit/>
          </a:bodyPr>
          <a:lstStyle/>
          <a:p>
            <a:r>
              <a:rPr lang="en-US" sz="1800" b="1" dirty="0">
                <a:solidFill>
                  <a:srgbClr val="404040"/>
                </a:solidFill>
              </a:rPr>
              <a:t>Q</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C3B8EA0-EEC3-4669-8F60-57FAC5BBE145}"/>
                  </a:ext>
                </a:extLst>
              </p:cNvPr>
              <p:cNvSpPr txBox="1"/>
              <p:nvPr/>
            </p:nvSpPr>
            <p:spPr>
              <a:xfrm>
                <a:off x="4632385" y="1015740"/>
                <a:ext cx="652676" cy="4019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bar>
                        <m:barPr>
                          <m:pos m:val="top"/>
                          <m:ctrlPr>
                            <a:rPr lang="en-US" sz="1800" i="1" dirty="0" smtClean="0">
                              <a:solidFill>
                                <a:srgbClr val="404040"/>
                              </a:solidFill>
                              <a:latin typeface="Cambria Math" panose="02040503050406030204" pitchFamily="18" charset="0"/>
                            </a:rPr>
                          </m:ctrlPr>
                        </m:barPr>
                        <m:e>
                          <m:r>
                            <a:rPr lang="en-US" sz="1800" b="0" i="1" dirty="0" smtClean="0">
                              <a:solidFill>
                                <a:srgbClr val="404040"/>
                              </a:solidFill>
                              <a:latin typeface="Cambria Math" panose="02040503050406030204" pitchFamily="18" charset="0"/>
                            </a:rPr>
                            <m:t>𝑆𝑇𝑂𝑃</m:t>
                          </m:r>
                        </m:e>
                      </m:bar>
                    </m:oMath>
                  </m:oMathPara>
                </a14:m>
                <a:endParaRPr lang="en-US" sz="1800" dirty="0">
                  <a:solidFill>
                    <a:srgbClr val="404040"/>
                  </a:solidFill>
                </a:endParaRPr>
              </a:p>
            </p:txBody>
          </p:sp>
        </mc:Choice>
        <mc:Fallback xmlns="">
          <p:sp>
            <p:nvSpPr>
              <p:cNvPr id="29" name="TextBox 28">
                <a:extLst>
                  <a:ext uri="{FF2B5EF4-FFF2-40B4-BE49-F238E27FC236}">
                    <a16:creationId xmlns:a16="http://schemas.microsoft.com/office/drawing/2014/main" id="{2C3B8EA0-EEC3-4669-8F60-57FAC5BBE145}"/>
                  </a:ext>
                </a:extLst>
              </p:cNvPr>
              <p:cNvSpPr txBox="1">
                <a:spLocks noRot="1" noChangeAspect="1" noMove="1" noResize="1" noEditPoints="1" noAdjustHandles="1" noChangeArrowheads="1" noChangeShapeType="1" noTextEdit="1"/>
              </p:cNvSpPr>
              <p:nvPr/>
            </p:nvSpPr>
            <p:spPr>
              <a:xfrm>
                <a:off x="4632385" y="1015740"/>
                <a:ext cx="652676" cy="401970"/>
              </a:xfrm>
              <a:prstGeom prst="rect">
                <a:avLst/>
              </a:prstGeom>
              <a:blipFill>
                <a:blip r:embed="rId4"/>
                <a:stretch>
                  <a:fillRect r="-12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A437012-6F29-4CC1-9240-E45C2C817BE9}"/>
                  </a:ext>
                </a:extLst>
              </p:cNvPr>
              <p:cNvSpPr txBox="1"/>
              <p:nvPr/>
            </p:nvSpPr>
            <p:spPr>
              <a:xfrm>
                <a:off x="4608487" y="1919320"/>
                <a:ext cx="6526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404040"/>
                          </a:solidFill>
                          <a:latin typeface="Cambria Math" panose="02040503050406030204" pitchFamily="18" charset="0"/>
                        </a:rPr>
                        <m:t>𝐶𝐿𝐾</m:t>
                      </m:r>
                    </m:oMath>
                  </m:oMathPara>
                </a14:m>
                <a:endParaRPr lang="en-US" sz="1800" dirty="0">
                  <a:solidFill>
                    <a:srgbClr val="404040"/>
                  </a:solidFill>
                </a:endParaRPr>
              </a:p>
            </p:txBody>
          </p:sp>
        </mc:Choice>
        <mc:Fallback xmlns="">
          <p:sp>
            <p:nvSpPr>
              <p:cNvPr id="30" name="TextBox 29">
                <a:extLst>
                  <a:ext uri="{FF2B5EF4-FFF2-40B4-BE49-F238E27FC236}">
                    <a16:creationId xmlns:a16="http://schemas.microsoft.com/office/drawing/2014/main" id="{AA437012-6F29-4CC1-9240-E45C2C817BE9}"/>
                  </a:ext>
                </a:extLst>
              </p:cNvPr>
              <p:cNvSpPr txBox="1">
                <a:spLocks noRot="1" noChangeAspect="1" noMove="1" noResize="1" noEditPoints="1" noAdjustHandles="1" noChangeArrowheads="1" noChangeShapeType="1" noTextEdit="1"/>
              </p:cNvSpPr>
              <p:nvPr/>
            </p:nvSpPr>
            <p:spPr>
              <a:xfrm>
                <a:off x="4608487" y="1919320"/>
                <a:ext cx="652676"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236AD83-6161-4753-B972-5FE76C9917A6}"/>
                  </a:ext>
                </a:extLst>
              </p:cNvPr>
              <p:cNvSpPr txBox="1"/>
              <p:nvPr/>
            </p:nvSpPr>
            <p:spPr>
              <a:xfrm>
                <a:off x="6993027" y="2737751"/>
                <a:ext cx="6526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404040"/>
                              </a:solidFill>
                              <a:latin typeface="Cambria Math" panose="02040503050406030204" pitchFamily="18" charset="0"/>
                            </a:rPr>
                          </m:ctrlPr>
                        </m:sSubPr>
                        <m:e>
                          <m:r>
                            <a:rPr lang="en-US" sz="1800" b="0" i="1" smtClean="0">
                              <a:solidFill>
                                <a:srgbClr val="404040"/>
                              </a:solidFill>
                              <a:latin typeface="Cambria Math" panose="02040503050406030204" pitchFamily="18" charset="0"/>
                            </a:rPr>
                            <m:t>𝑄</m:t>
                          </m:r>
                        </m:e>
                        <m:sub>
                          <m:r>
                            <a:rPr lang="en-US" sz="1800" b="0" i="1" smtClean="0">
                              <a:solidFill>
                                <a:srgbClr val="404040"/>
                              </a:solidFill>
                              <a:latin typeface="Cambria Math" panose="02040503050406030204" pitchFamily="18" charset="0"/>
                            </a:rPr>
                            <m:t>𝑇𝐷𝐶</m:t>
                          </m:r>
                        </m:sub>
                      </m:sSub>
                    </m:oMath>
                  </m:oMathPara>
                </a14:m>
                <a:endParaRPr lang="en-US" sz="1800" dirty="0">
                  <a:solidFill>
                    <a:srgbClr val="404040"/>
                  </a:solidFill>
                </a:endParaRPr>
              </a:p>
            </p:txBody>
          </p:sp>
        </mc:Choice>
        <mc:Fallback xmlns="">
          <p:sp>
            <p:nvSpPr>
              <p:cNvPr id="31" name="TextBox 30">
                <a:extLst>
                  <a:ext uri="{FF2B5EF4-FFF2-40B4-BE49-F238E27FC236}">
                    <a16:creationId xmlns:a16="http://schemas.microsoft.com/office/drawing/2014/main" id="{2236AD83-6161-4753-B972-5FE76C9917A6}"/>
                  </a:ext>
                </a:extLst>
              </p:cNvPr>
              <p:cNvSpPr txBox="1">
                <a:spLocks noRot="1" noChangeAspect="1" noMove="1" noResize="1" noEditPoints="1" noAdjustHandles="1" noChangeArrowheads="1" noChangeShapeType="1" noTextEdit="1"/>
              </p:cNvSpPr>
              <p:nvPr/>
            </p:nvSpPr>
            <p:spPr>
              <a:xfrm>
                <a:off x="6993027" y="2737751"/>
                <a:ext cx="652676" cy="369332"/>
              </a:xfrm>
              <a:prstGeom prst="rect">
                <a:avLst/>
              </a:prstGeom>
              <a:blipFill>
                <a:blip r:embed="rId6"/>
                <a:stretch>
                  <a:fillRect l="-1869" b="-9836"/>
                </a:stretch>
              </a:blipFill>
            </p:spPr>
            <p:txBody>
              <a:bodyPr/>
              <a:lstStyle/>
              <a:p>
                <a:r>
                  <a:rPr lang="en-US">
                    <a:noFill/>
                  </a:rPr>
                  <a:t> </a:t>
                </a:r>
              </a:p>
            </p:txBody>
          </p:sp>
        </mc:Fallback>
      </mc:AlternateContent>
      <p:pic>
        <p:nvPicPr>
          <p:cNvPr id="3074" name="Picture 2">
            <a:extLst>
              <a:ext uri="{FF2B5EF4-FFF2-40B4-BE49-F238E27FC236}">
                <a16:creationId xmlns:a16="http://schemas.microsoft.com/office/drawing/2014/main" id="{47AECCEB-F7CB-43D5-A9B2-7FBAAC3A8C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3433"/>
          <a:stretch/>
        </p:blipFill>
        <p:spPr bwMode="auto">
          <a:xfrm>
            <a:off x="160256" y="3476845"/>
            <a:ext cx="4641850" cy="85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1FD54518-B3DA-4D64-BB6B-933CC35BAEE1}"/>
              </a:ext>
            </a:extLst>
          </p:cNvPr>
          <p:cNvSpPr txBox="1"/>
          <p:nvPr/>
        </p:nvSpPr>
        <p:spPr>
          <a:xfrm>
            <a:off x="1861641" y="4168398"/>
            <a:ext cx="1695220" cy="400110"/>
          </a:xfrm>
          <a:prstGeom prst="rect">
            <a:avLst/>
          </a:prstGeom>
          <a:noFill/>
        </p:spPr>
        <p:txBody>
          <a:bodyPr wrap="square" rtlCol="0">
            <a:spAutoFit/>
          </a:bodyPr>
          <a:lstStyle/>
          <a:p>
            <a:r>
              <a:rPr lang="en-US" sz="2000" dirty="0">
                <a:solidFill>
                  <a:srgbClr val="404040"/>
                </a:solidFill>
              </a:rPr>
              <a:t>Ho, et al. [3]</a:t>
            </a:r>
          </a:p>
        </p:txBody>
      </p:sp>
    </p:spTree>
    <p:extLst>
      <p:ext uri="{BB962C8B-B14F-4D97-AF65-F5344CB8AC3E}">
        <p14:creationId xmlns:p14="http://schemas.microsoft.com/office/powerpoint/2010/main" val="3218140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6D881-6096-44DD-BB1B-D73A088C4F48}"/>
              </a:ext>
            </a:extLst>
          </p:cNvPr>
          <p:cNvSpPr>
            <a:spLocks noGrp="1"/>
          </p:cNvSpPr>
          <p:nvPr>
            <p:ph type="title"/>
          </p:nvPr>
        </p:nvSpPr>
        <p:spPr/>
        <p:txBody>
          <a:bodyPr/>
          <a:lstStyle/>
          <a:p>
            <a:r>
              <a:rPr lang="en-US" dirty="0"/>
              <a:t>Gate-Level Resolution (Flash TDC)</a:t>
            </a:r>
          </a:p>
        </p:txBody>
      </p:sp>
      <p:sp>
        <p:nvSpPr>
          <p:cNvPr id="4" name="Date Placeholder 3">
            <a:extLst>
              <a:ext uri="{FF2B5EF4-FFF2-40B4-BE49-F238E27FC236}">
                <a16:creationId xmlns:a16="http://schemas.microsoft.com/office/drawing/2014/main" id="{BC45D2DD-8F2C-4F7D-B931-89E639D31FA4}"/>
              </a:ext>
            </a:extLst>
          </p:cNvPr>
          <p:cNvSpPr>
            <a:spLocks noGrp="1"/>
          </p:cNvSpPr>
          <p:nvPr>
            <p:ph type="dt" sz="half" idx="2"/>
          </p:nvPr>
        </p:nvSpPr>
        <p:spPr/>
        <p:txBody>
          <a:bodyPr/>
          <a:lstStyle/>
          <a:p>
            <a:pPr>
              <a:defRPr/>
            </a:pPr>
            <a:fld id="{5EF8F5F0-A025-4ED8-B831-D94E87796316}" type="datetime1">
              <a:rPr lang="en-US" smtClean="0"/>
              <a:t>5/17/2026</a:t>
            </a:fld>
            <a:endParaRPr lang="en-US" dirty="0"/>
          </a:p>
        </p:txBody>
      </p:sp>
      <p:sp>
        <p:nvSpPr>
          <p:cNvPr id="5" name="Footer Placeholder 4">
            <a:extLst>
              <a:ext uri="{FF2B5EF4-FFF2-40B4-BE49-F238E27FC236}">
                <a16:creationId xmlns:a16="http://schemas.microsoft.com/office/drawing/2014/main" id="{5449E696-3F04-4487-8644-2E32307B5C7F}"/>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1F4DF7A9-A55C-420E-A8CD-D5281E5942C3}"/>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mc:AlternateContent xmlns:mc="http://schemas.openxmlformats.org/markup-compatibility/2006" xmlns:a14="http://schemas.microsoft.com/office/drawing/2010/main">
        <mc:Choice Requires="a14">
          <p:sp>
            <p:nvSpPr>
              <p:cNvPr id="7" name="Content Placeholder 7">
                <a:extLst>
                  <a:ext uri="{FF2B5EF4-FFF2-40B4-BE49-F238E27FC236}">
                    <a16:creationId xmlns:a16="http://schemas.microsoft.com/office/drawing/2014/main" id="{E1AF21D7-2BC2-41A1-A3B2-31C5C44E149F}"/>
                  </a:ext>
                </a:extLst>
              </p:cNvPr>
              <p:cNvSpPr txBox="1">
                <a:spLocks/>
              </p:cNvSpPr>
              <p:nvPr/>
            </p:nvSpPr>
            <p:spPr>
              <a:xfrm>
                <a:off x="228603" y="728664"/>
                <a:ext cx="4174811" cy="2893314"/>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Dynamic Range: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𝑄</m:t>
                        </m:r>
                      </m:e>
                      <m:sub>
                        <m:r>
                          <a:rPr lang="en-US" i="1" smtClean="0">
                            <a:latin typeface="Cambria Math" panose="02040503050406030204" pitchFamily="18" charset="0"/>
                          </a:rPr>
                          <m:t>𝑀𝐴𝑋</m:t>
                        </m:r>
                      </m:sub>
                    </m:sSub>
                    <m:r>
                      <a:rPr lang="en-US" i="1" smtClean="0">
                        <a:latin typeface="Cambria Math" panose="02040503050406030204" pitchFamily="18" charset="0"/>
                      </a:rPr>
                      <m:t>∝</m:t>
                    </m:r>
                    <m:r>
                      <a:rPr lang="en-US" b="0" i="1" smtClean="0">
                        <a:latin typeface="Cambria Math" panose="02040503050406030204" pitchFamily="18" charset="0"/>
                      </a:rPr>
                      <m:t>𝑁</m:t>
                    </m:r>
                  </m:oMath>
                </a14:m>
                <a:r>
                  <a:rPr lang="en-US" dirty="0"/>
                  <a:t> ☹️</a:t>
                </a:r>
              </a:p>
              <a:p>
                <a:pPr marL="0" indent="0">
                  <a:buNone/>
                </a:pPr>
                <a:r>
                  <a:rPr lang="en-US" b="1" dirty="0"/>
                  <a:t>Resolution: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𝑔𝑎𝑡𝑒</m:t>
                        </m:r>
                      </m:sub>
                    </m:sSub>
                  </m:oMath>
                </a14:m>
                <a:r>
                  <a:rPr lang="en-US" dirty="0"/>
                  <a:t>   😐</a:t>
                </a:r>
              </a:p>
              <a:p>
                <a:pPr marL="0" indent="0">
                  <a:buFont typeface="Arial" charset="0"/>
                  <a:buNone/>
                </a:pPr>
                <a:r>
                  <a:rPr lang="en-US" b="1" dirty="0"/>
                  <a:t>Other Issues:</a:t>
                </a:r>
              </a:p>
              <a:p>
                <a:r>
                  <a:rPr lang="en-US" dirty="0"/>
                  <a:t>Linearity &amp; Mismatch</a:t>
                </a:r>
              </a:p>
              <a:p>
                <a:r>
                  <a:rPr lang="en-US" dirty="0"/>
                  <a:t>Thermometer decode</a:t>
                </a:r>
              </a:p>
              <a:p>
                <a:r>
                  <a:rPr lang="en-US" dirty="0"/>
                  <a:t>Delay on the STOP line?</a:t>
                </a:r>
              </a:p>
              <a:p>
                <a:endParaRPr lang="en-US" dirty="0"/>
              </a:p>
              <a:p>
                <a:pPr marL="0" indent="0">
                  <a:buFont typeface="Arial" charset="0"/>
                  <a:buNone/>
                </a:pPr>
                <a:endParaRPr lang="en-US" dirty="0"/>
              </a:p>
              <a:p>
                <a:pPr marL="0" indent="0">
                  <a:buFont typeface="Arial" charset="0"/>
                  <a:buNone/>
                </a:pPr>
                <a:r>
                  <a:rPr lang="en-US" dirty="0"/>
                  <a:t>     </a:t>
                </a:r>
              </a:p>
            </p:txBody>
          </p:sp>
        </mc:Choice>
        <mc:Fallback xmlns="">
          <p:sp>
            <p:nvSpPr>
              <p:cNvPr id="7" name="Content Placeholder 7">
                <a:extLst>
                  <a:ext uri="{FF2B5EF4-FFF2-40B4-BE49-F238E27FC236}">
                    <a16:creationId xmlns:a16="http://schemas.microsoft.com/office/drawing/2014/main" id="{E1AF21D7-2BC2-41A1-A3B2-31C5C44E149F}"/>
                  </a:ext>
                </a:extLst>
              </p:cNvPr>
              <p:cNvSpPr txBox="1">
                <a:spLocks noRot="1" noChangeAspect="1" noMove="1" noResize="1" noEditPoints="1" noAdjustHandles="1" noChangeArrowheads="1" noChangeShapeType="1" noTextEdit="1"/>
              </p:cNvSpPr>
              <p:nvPr/>
            </p:nvSpPr>
            <p:spPr>
              <a:xfrm>
                <a:off x="228603" y="728664"/>
                <a:ext cx="4174811" cy="2893314"/>
              </a:xfrm>
              <a:prstGeom prst="rect">
                <a:avLst/>
              </a:prstGeom>
              <a:blipFill>
                <a:blip r:embed="rId2"/>
                <a:stretch>
                  <a:fillRect l="-3509" t="-2743" b="-26371"/>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48691368-A26B-4877-BC26-48CC7C9F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729" y="813617"/>
            <a:ext cx="5070622" cy="1904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74E25E-48C0-45D9-8C39-279A331AB3E0}"/>
              </a:ext>
            </a:extLst>
          </p:cNvPr>
          <p:cNvSpPr txBox="1"/>
          <p:nvPr/>
        </p:nvSpPr>
        <p:spPr>
          <a:xfrm>
            <a:off x="5285699" y="2947388"/>
            <a:ext cx="2352682" cy="400110"/>
          </a:xfrm>
          <a:prstGeom prst="rect">
            <a:avLst/>
          </a:prstGeom>
          <a:noFill/>
        </p:spPr>
        <p:txBody>
          <a:bodyPr wrap="square" rtlCol="0">
            <a:spAutoFit/>
          </a:bodyPr>
          <a:lstStyle/>
          <a:p>
            <a:r>
              <a:rPr lang="en-US" sz="2000" dirty="0">
                <a:solidFill>
                  <a:srgbClr val="404040"/>
                </a:solidFill>
              </a:rPr>
              <a:t>From </a:t>
            </a:r>
            <a:r>
              <a:rPr lang="en-US" sz="2000" dirty="0" err="1">
                <a:solidFill>
                  <a:srgbClr val="404040"/>
                </a:solidFill>
              </a:rPr>
              <a:t>Bockel</a:t>
            </a:r>
            <a:r>
              <a:rPr lang="en-US" sz="2000" dirty="0">
                <a:solidFill>
                  <a:srgbClr val="404040"/>
                </a:solidFill>
              </a:rPr>
              <a:t> [8]</a:t>
            </a:r>
          </a:p>
        </p:txBody>
      </p:sp>
    </p:spTree>
    <p:extLst>
      <p:ext uri="{BB962C8B-B14F-4D97-AF65-F5344CB8AC3E}">
        <p14:creationId xmlns:p14="http://schemas.microsoft.com/office/powerpoint/2010/main" val="2171827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F68573E-3587-9933-9326-8B2FF5A5234F}"/>
              </a:ext>
            </a:extLst>
          </p:cNvPr>
          <p:cNvSpPr>
            <a:spLocks noGrp="1"/>
          </p:cNvSpPr>
          <p:nvPr>
            <p:ph type="body" sz="quarter" idx="11"/>
          </p:nvPr>
        </p:nvSpPr>
        <p:spPr/>
        <p:txBody>
          <a:bodyPr/>
          <a:lstStyle/>
          <a:p>
            <a:r>
              <a:rPr lang="en-US"/>
              <a:t>Applications for Picosecond Timing</a:t>
            </a:r>
          </a:p>
        </p:txBody>
      </p:sp>
    </p:spTree>
    <p:extLst>
      <p:ext uri="{BB962C8B-B14F-4D97-AF65-F5344CB8AC3E}">
        <p14:creationId xmlns:p14="http://schemas.microsoft.com/office/powerpoint/2010/main" val="3716791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F79B2D-DAFF-4BD5-9C83-D5062DD96EFC}"/>
              </a:ext>
            </a:extLst>
          </p:cNvPr>
          <p:cNvSpPr>
            <a:spLocks noGrp="1"/>
          </p:cNvSpPr>
          <p:nvPr>
            <p:ph type="title"/>
          </p:nvPr>
        </p:nvSpPr>
        <p:spPr/>
        <p:txBody>
          <a:bodyPr/>
          <a:lstStyle/>
          <a:p>
            <a:r>
              <a:rPr lang="en-US" dirty="0"/>
              <a:t>Sub-Gate Resolution (Vernier TDC)</a:t>
            </a:r>
          </a:p>
        </p:txBody>
      </p:sp>
      <p:sp>
        <p:nvSpPr>
          <p:cNvPr id="4" name="Date Placeholder 3">
            <a:extLst>
              <a:ext uri="{FF2B5EF4-FFF2-40B4-BE49-F238E27FC236}">
                <a16:creationId xmlns:a16="http://schemas.microsoft.com/office/drawing/2014/main" id="{A663A69F-CEA5-4598-A36C-F935C29377A0}"/>
              </a:ext>
            </a:extLst>
          </p:cNvPr>
          <p:cNvSpPr>
            <a:spLocks noGrp="1"/>
          </p:cNvSpPr>
          <p:nvPr>
            <p:ph type="dt" sz="half" idx="2"/>
          </p:nvPr>
        </p:nvSpPr>
        <p:spPr/>
        <p:txBody>
          <a:bodyPr/>
          <a:lstStyle/>
          <a:p>
            <a:pPr>
              <a:defRPr/>
            </a:pPr>
            <a:fld id="{BB1932B8-8610-4DB1-90B4-B35116656924}" type="datetime1">
              <a:rPr lang="en-US" smtClean="0"/>
              <a:t>5/17/2026</a:t>
            </a:fld>
            <a:endParaRPr lang="en-US" dirty="0"/>
          </a:p>
        </p:txBody>
      </p:sp>
      <p:sp>
        <p:nvSpPr>
          <p:cNvPr id="5" name="Footer Placeholder 4">
            <a:extLst>
              <a:ext uri="{FF2B5EF4-FFF2-40B4-BE49-F238E27FC236}">
                <a16:creationId xmlns:a16="http://schemas.microsoft.com/office/drawing/2014/main" id="{3826A019-80E0-464F-BFE5-8BA02059B96C}"/>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7888530E-A3D8-4260-A40F-E805749936AF}"/>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pic>
        <p:nvPicPr>
          <p:cNvPr id="8" name="Picture 7">
            <a:extLst>
              <a:ext uri="{FF2B5EF4-FFF2-40B4-BE49-F238E27FC236}">
                <a16:creationId xmlns:a16="http://schemas.microsoft.com/office/drawing/2014/main" id="{AD5B356A-2AA5-4F7D-815A-2DE8E30350C7}"/>
              </a:ext>
            </a:extLst>
          </p:cNvPr>
          <p:cNvPicPr>
            <a:picLocks noChangeAspect="1"/>
          </p:cNvPicPr>
          <p:nvPr/>
        </p:nvPicPr>
        <p:blipFill>
          <a:blip r:embed="rId2"/>
          <a:stretch>
            <a:fillRect/>
          </a:stretch>
        </p:blipFill>
        <p:spPr>
          <a:xfrm>
            <a:off x="4851453" y="610488"/>
            <a:ext cx="3977818" cy="2730853"/>
          </a:xfrm>
          <a:prstGeom prst="rect">
            <a:avLst/>
          </a:prstGeom>
        </p:spPr>
      </p:pic>
      <p:sp>
        <p:nvSpPr>
          <p:cNvPr id="9" name="TextBox 8">
            <a:extLst>
              <a:ext uri="{FF2B5EF4-FFF2-40B4-BE49-F238E27FC236}">
                <a16:creationId xmlns:a16="http://schemas.microsoft.com/office/drawing/2014/main" id="{FABEC9C6-FA5A-485D-BB2C-DD90114A3881}"/>
              </a:ext>
            </a:extLst>
          </p:cNvPr>
          <p:cNvSpPr txBox="1"/>
          <p:nvPr/>
        </p:nvSpPr>
        <p:spPr>
          <a:xfrm>
            <a:off x="6097501" y="3334529"/>
            <a:ext cx="1695220" cy="400110"/>
          </a:xfrm>
          <a:prstGeom prst="rect">
            <a:avLst/>
          </a:prstGeom>
          <a:noFill/>
        </p:spPr>
        <p:txBody>
          <a:bodyPr wrap="square" rtlCol="0">
            <a:spAutoFit/>
          </a:bodyPr>
          <a:lstStyle/>
          <a:p>
            <a:r>
              <a:rPr lang="en-US" sz="2000" dirty="0" err="1">
                <a:solidFill>
                  <a:srgbClr val="404040"/>
                </a:solidFill>
              </a:rPr>
              <a:t>Enomoto</a:t>
            </a:r>
            <a:r>
              <a:rPr lang="en-US" sz="2000" dirty="0">
                <a:solidFill>
                  <a:srgbClr val="404040"/>
                </a:solidFill>
              </a:rPr>
              <a:t> [7]</a:t>
            </a:r>
          </a:p>
        </p:txBody>
      </p:sp>
      <mc:AlternateContent xmlns:mc="http://schemas.openxmlformats.org/markup-compatibility/2006" xmlns:a14="http://schemas.microsoft.com/office/drawing/2010/main">
        <mc:Choice Requires="a14">
          <p:sp>
            <p:nvSpPr>
              <p:cNvPr id="12" name="Content Placeholder 7">
                <a:extLst>
                  <a:ext uri="{FF2B5EF4-FFF2-40B4-BE49-F238E27FC236}">
                    <a16:creationId xmlns:a16="http://schemas.microsoft.com/office/drawing/2014/main" id="{FA8F7FFA-C299-4A69-874C-D77E03BF60B6}"/>
                  </a:ext>
                </a:extLst>
              </p:cNvPr>
              <p:cNvSpPr txBox="1">
                <a:spLocks/>
              </p:cNvSpPr>
              <p:nvPr/>
            </p:nvSpPr>
            <p:spPr>
              <a:xfrm>
                <a:off x="228603" y="728664"/>
                <a:ext cx="4174811" cy="2893314"/>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Dynamic Range: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𝑄</m:t>
                        </m:r>
                      </m:e>
                      <m:sub>
                        <m:r>
                          <a:rPr lang="en-US" i="1" smtClean="0">
                            <a:latin typeface="Cambria Math" panose="02040503050406030204" pitchFamily="18" charset="0"/>
                          </a:rPr>
                          <m:t>𝑀𝐴𝑋</m:t>
                        </m:r>
                      </m:sub>
                    </m:sSub>
                    <m:r>
                      <a:rPr lang="en-US" i="1" smtClean="0">
                        <a:latin typeface="Cambria Math" panose="02040503050406030204" pitchFamily="18" charset="0"/>
                      </a:rPr>
                      <m:t>∝</m:t>
                    </m:r>
                    <m:r>
                      <a:rPr lang="en-US" b="0" i="1" smtClean="0">
                        <a:latin typeface="Cambria Math" panose="02040503050406030204" pitchFamily="18" charset="0"/>
                      </a:rPr>
                      <m:t>𝑁</m:t>
                    </m:r>
                  </m:oMath>
                </a14:m>
                <a:r>
                  <a:rPr lang="en-US" dirty="0"/>
                  <a:t> ☹️</a:t>
                </a:r>
              </a:p>
              <a:p>
                <a:pPr marL="0" indent="0">
                  <a:buNone/>
                </a:pPr>
                <a:r>
                  <a:rPr lang="en-US" b="1" dirty="0"/>
                  <a:t>Resolution: </a:t>
                </a:r>
                <a14:m>
                  <m:oMath xmlns:m="http://schemas.openxmlformats.org/officeDocument/2006/math">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𝑔𝑎𝑡𝑒</m:t>
                        </m:r>
                      </m:sub>
                    </m:sSub>
                  </m:oMath>
                </a14:m>
                <a:r>
                  <a:rPr lang="en-US" dirty="0"/>
                  <a:t>, limited by jitter 😀</a:t>
                </a:r>
              </a:p>
              <a:p>
                <a:pPr marL="0" indent="0">
                  <a:buFont typeface="Arial" charset="0"/>
                  <a:buNone/>
                </a:pPr>
                <a:r>
                  <a:rPr lang="en-US" b="1" dirty="0"/>
                  <a:t>Other Issues:</a:t>
                </a:r>
              </a:p>
              <a:p>
                <a:r>
                  <a:rPr lang="en-US" dirty="0"/>
                  <a:t>Linearity &amp; Mismatch</a:t>
                </a:r>
              </a:p>
              <a:p>
                <a:r>
                  <a:rPr lang="en-US" dirty="0"/>
                  <a:t>Need tunable delay elements</a:t>
                </a:r>
              </a:p>
              <a:p>
                <a:r>
                  <a:rPr lang="en-US" dirty="0"/>
                  <a:t>Thermometer decode</a:t>
                </a:r>
              </a:p>
              <a:p>
                <a:r>
                  <a:rPr lang="en-US" dirty="0"/>
                  <a:t>Processing time may be &gt; Dynamic Range</a:t>
                </a:r>
              </a:p>
              <a:p>
                <a:pPr marL="0" indent="0">
                  <a:buFont typeface="Arial" charset="0"/>
                  <a:buNone/>
                </a:pPr>
                <a:endParaRPr lang="en-US" dirty="0"/>
              </a:p>
            </p:txBody>
          </p:sp>
        </mc:Choice>
        <mc:Fallback xmlns="">
          <p:sp>
            <p:nvSpPr>
              <p:cNvPr id="12" name="Content Placeholder 7">
                <a:extLst>
                  <a:ext uri="{FF2B5EF4-FFF2-40B4-BE49-F238E27FC236}">
                    <a16:creationId xmlns:a16="http://schemas.microsoft.com/office/drawing/2014/main" id="{FA8F7FFA-C299-4A69-874C-D77E03BF60B6}"/>
                  </a:ext>
                </a:extLst>
              </p:cNvPr>
              <p:cNvSpPr txBox="1">
                <a:spLocks noRot="1" noChangeAspect="1" noMove="1" noResize="1" noEditPoints="1" noAdjustHandles="1" noChangeArrowheads="1" noChangeShapeType="1" noTextEdit="1"/>
              </p:cNvSpPr>
              <p:nvPr/>
            </p:nvSpPr>
            <p:spPr>
              <a:xfrm>
                <a:off x="228603" y="728664"/>
                <a:ext cx="4174811" cy="2893314"/>
              </a:xfrm>
              <a:prstGeom prst="rect">
                <a:avLst/>
              </a:prstGeom>
              <a:blipFill>
                <a:blip r:embed="rId3"/>
                <a:stretch>
                  <a:fillRect l="-3509" t="-2743" r="-292" b="-80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A3E5FFD-5C8F-4B08-B870-424D4E00605E}"/>
              </a:ext>
            </a:extLst>
          </p:cNvPr>
          <p:cNvSpPr txBox="1"/>
          <p:nvPr/>
        </p:nvSpPr>
        <p:spPr>
          <a:xfrm>
            <a:off x="4486443" y="1040909"/>
            <a:ext cx="730019" cy="307777"/>
          </a:xfrm>
          <a:prstGeom prst="rect">
            <a:avLst/>
          </a:prstGeom>
          <a:noFill/>
        </p:spPr>
        <p:txBody>
          <a:bodyPr wrap="square" rtlCol="0">
            <a:spAutoFit/>
          </a:bodyPr>
          <a:lstStyle/>
          <a:p>
            <a:r>
              <a:rPr lang="en-US" sz="1400" b="1" dirty="0">
                <a:solidFill>
                  <a:srgbClr val="404040"/>
                </a:solidFill>
              </a:rPr>
              <a:t>START</a:t>
            </a:r>
          </a:p>
        </p:txBody>
      </p:sp>
      <p:sp>
        <p:nvSpPr>
          <p:cNvPr id="11" name="TextBox 10">
            <a:extLst>
              <a:ext uri="{FF2B5EF4-FFF2-40B4-BE49-F238E27FC236}">
                <a16:creationId xmlns:a16="http://schemas.microsoft.com/office/drawing/2014/main" id="{CD73D4E7-DA96-4688-8552-A83ED24C728D}"/>
              </a:ext>
            </a:extLst>
          </p:cNvPr>
          <p:cNvSpPr txBox="1"/>
          <p:nvPr/>
        </p:nvSpPr>
        <p:spPr>
          <a:xfrm>
            <a:off x="4572000" y="2571750"/>
            <a:ext cx="730019" cy="307777"/>
          </a:xfrm>
          <a:prstGeom prst="rect">
            <a:avLst/>
          </a:prstGeom>
          <a:noFill/>
        </p:spPr>
        <p:txBody>
          <a:bodyPr wrap="square" rtlCol="0">
            <a:spAutoFit/>
          </a:bodyPr>
          <a:lstStyle/>
          <a:p>
            <a:r>
              <a:rPr lang="en-US" sz="1400" b="1" dirty="0">
                <a:solidFill>
                  <a:srgbClr val="404040"/>
                </a:solidFill>
              </a:rPr>
              <a:t>STOP</a:t>
            </a:r>
          </a:p>
        </p:txBody>
      </p:sp>
    </p:spTree>
    <p:extLst>
      <p:ext uri="{BB962C8B-B14F-4D97-AF65-F5344CB8AC3E}">
        <p14:creationId xmlns:p14="http://schemas.microsoft.com/office/powerpoint/2010/main" val="1329870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ouble Brace 41">
            <a:extLst>
              <a:ext uri="{FF2B5EF4-FFF2-40B4-BE49-F238E27FC236}">
                <a16:creationId xmlns:a16="http://schemas.microsoft.com/office/drawing/2014/main" id="{8160417C-C8F3-4CB9-9C6C-7B7CBF57B4C3}"/>
              </a:ext>
            </a:extLst>
          </p:cNvPr>
          <p:cNvSpPr/>
          <p:nvPr/>
        </p:nvSpPr>
        <p:spPr>
          <a:xfrm rot="5400000">
            <a:off x="2978410" y="1751715"/>
            <a:ext cx="369334" cy="2997168"/>
          </a:xfrm>
          <a:prstGeom prst="bracePair">
            <a:avLst>
              <a:gd name="adj" fmla="val 11328"/>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43EFCAB0-8813-4886-9084-6221F888C951}"/>
              </a:ext>
            </a:extLst>
          </p:cNvPr>
          <p:cNvSpPr>
            <a:spLocks noGrp="1"/>
          </p:cNvSpPr>
          <p:nvPr>
            <p:ph type="title"/>
          </p:nvPr>
        </p:nvSpPr>
        <p:spPr/>
        <p:txBody>
          <a:bodyPr/>
          <a:lstStyle/>
          <a:p>
            <a:r>
              <a:rPr lang="en-US" dirty="0"/>
              <a:t>Loop the TDC?</a:t>
            </a:r>
          </a:p>
        </p:txBody>
      </p:sp>
      <p:sp>
        <p:nvSpPr>
          <p:cNvPr id="4" name="Date Placeholder 3">
            <a:extLst>
              <a:ext uri="{FF2B5EF4-FFF2-40B4-BE49-F238E27FC236}">
                <a16:creationId xmlns:a16="http://schemas.microsoft.com/office/drawing/2014/main" id="{7646000C-D7AE-465B-9ABF-4D30B7CB44B5}"/>
              </a:ext>
            </a:extLst>
          </p:cNvPr>
          <p:cNvSpPr>
            <a:spLocks noGrp="1"/>
          </p:cNvSpPr>
          <p:nvPr>
            <p:ph type="dt" sz="half" idx="2"/>
          </p:nvPr>
        </p:nvSpPr>
        <p:spPr/>
        <p:txBody>
          <a:bodyPr/>
          <a:lstStyle/>
          <a:p>
            <a:pPr>
              <a:defRPr/>
            </a:pPr>
            <a:fld id="{5B923156-0CA5-4F64-9E55-15D2DC9E00BA}" type="datetime1">
              <a:rPr lang="en-US" smtClean="0"/>
              <a:t>5/17/2026</a:t>
            </a:fld>
            <a:endParaRPr lang="en-US" dirty="0"/>
          </a:p>
        </p:txBody>
      </p:sp>
      <p:sp>
        <p:nvSpPr>
          <p:cNvPr id="5" name="Footer Placeholder 4">
            <a:extLst>
              <a:ext uri="{FF2B5EF4-FFF2-40B4-BE49-F238E27FC236}">
                <a16:creationId xmlns:a16="http://schemas.microsoft.com/office/drawing/2014/main" id="{7BFF3808-C90A-4017-A829-DABEBB59CFD1}"/>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C187ABB8-9027-4843-BC9F-8780FC90DC09}"/>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pic>
        <p:nvPicPr>
          <p:cNvPr id="7" name="Picture 2">
            <a:extLst>
              <a:ext uri="{FF2B5EF4-FFF2-40B4-BE49-F238E27FC236}">
                <a16:creationId xmlns:a16="http://schemas.microsoft.com/office/drawing/2014/main" id="{2DAF9979-6300-48CA-B464-8287932EE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5" y="1679859"/>
            <a:ext cx="4260009" cy="16001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938E552D-047A-416A-BBE9-1A5B8AAC0399}"/>
              </a:ext>
            </a:extLst>
          </p:cNvPr>
          <p:cNvCxnSpPr/>
          <p:nvPr/>
        </p:nvCxnSpPr>
        <p:spPr>
          <a:xfrm flipV="1">
            <a:off x="4157662" y="1364737"/>
            <a:ext cx="0" cy="578644"/>
          </a:xfrm>
          <a:prstGeom prst="line">
            <a:avLst/>
          </a:prstGeom>
          <a:ln w="127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40EBB3E-F48D-4EA1-AB1B-D13F8E3E9950}"/>
              </a:ext>
            </a:extLst>
          </p:cNvPr>
          <p:cNvCxnSpPr>
            <a:cxnSpLocks/>
          </p:cNvCxnSpPr>
          <p:nvPr/>
        </p:nvCxnSpPr>
        <p:spPr>
          <a:xfrm flipV="1">
            <a:off x="842963" y="1364737"/>
            <a:ext cx="3314699" cy="7144"/>
          </a:xfrm>
          <a:prstGeom prst="line">
            <a:avLst/>
          </a:prstGeom>
          <a:ln w="127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8EAC0FD-947A-4D52-905E-EE6890A15E48}"/>
              </a:ext>
            </a:extLst>
          </p:cNvPr>
          <p:cNvCxnSpPr>
            <a:cxnSpLocks/>
          </p:cNvCxnSpPr>
          <p:nvPr/>
        </p:nvCxnSpPr>
        <p:spPr>
          <a:xfrm>
            <a:off x="842963" y="1371881"/>
            <a:ext cx="0" cy="457200"/>
          </a:xfrm>
          <a:prstGeom prst="line">
            <a:avLst/>
          </a:prstGeom>
          <a:ln w="127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8" name="Trapezoid 17">
            <a:extLst>
              <a:ext uri="{FF2B5EF4-FFF2-40B4-BE49-F238E27FC236}">
                <a16:creationId xmlns:a16="http://schemas.microsoft.com/office/drawing/2014/main" id="{91B80B5E-072D-4BB5-95F6-4F74F6A4B164}"/>
              </a:ext>
            </a:extLst>
          </p:cNvPr>
          <p:cNvSpPr/>
          <p:nvPr/>
        </p:nvSpPr>
        <p:spPr>
          <a:xfrm rot="5400000">
            <a:off x="889624" y="1840411"/>
            <a:ext cx="275658" cy="171450"/>
          </a:xfrm>
          <a:prstGeom prst="trapezoid">
            <a:avLst/>
          </a:prstGeom>
          <a:solidFill>
            <a:schemeClr val="bg1"/>
          </a:solidFill>
          <a:ln w="1905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9ACAFB4-8DF0-4933-A576-938CAF6913F7}"/>
              </a:ext>
            </a:extLst>
          </p:cNvPr>
          <p:cNvCxnSpPr>
            <a:cxnSpLocks/>
          </p:cNvCxnSpPr>
          <p:nvPr/>
        </p:nvCxnSpPr>
        <p:spPr>
          <a:xfrm>
            <a:off x="842963" y="1836225"/>
            <a:ext cx="98765" cy="0"/>
          </a:xfrm>
          <a:prstGeom prst="line">
            <a:avLst/>
          </a:prstGeom>
          <a:ln w="127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5C8EEA77-8F44-4375-88BF-6ED6BDC2A17F}"/>
              </a:ext>
            </a:extLst>
          </p:cNvPr>
          <p:cNvSpPr/>
          <p:nvPr/>
        </p:nvSpPr>
        <p:spPr>
          <a:xfrm>
            <a:off x="5102972" y="586834"/>
            <a:ext cx="3128682" cy="1415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0F620EE-7D8F-48AB-9DB0-9893FACA14F6}"/>
              </a:ext>
            </a:extLst>
          </p:cNvPr>
          <p:cNvSpPr/>
          <p:nvPr/>
        </p:nvSpPr>
        <p:spPr>
          <a:xfrm rot="5400000">
            <a:off x="5080560" y="1559505"/>
            <a:ext cx="251012" cy="206188"/>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374BAA0-E63A-4E32-A7CB-3EA58621C5CE}"/>
              </a:ext>
            </a:extLst>
          </p:cNvPr>
          <p:cNvCxnSpPr>
            <a:cxnSpLocks/>
            <a:stCxn id="23" idx="2"/>
          </p:cNvCxnSpPr>
          <p:nvPr/>
        </p:nvCxnSpPr>
        <p:spPr>
          <a:xfrm>
            <a:off x="6667313" y="2002137"/>
            <a:ext cx="0" cy="34925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539BE8C7-EDB7-4B88-BAC1-35D6C22A21B8}"/>
              </a:ext>
            </a:extLst>
          </p:cNvPr>
          <p:cNvCxnSpPr>
            <a:cxnSpLocks/>
          </p:cNvCxnSpPr>
          <p:nvPr/>
        </p:nvCxnSpPr>
        <p:spPr>
          <a:xfrm flipV="1">
            <a:off x="6573184" y="2154064"/>
            <a:ext cx="179294" cy="51120"/>
          </a:xfrm>
          <a:prstGeom prst="line">
            <a:avLst/>
          </a:prstGeom>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142CC462-1F78-4ED3-B197-57D9C5C89633}"/>
              </a:ext>
            </a:extLst>
          </p:cNvPr>
          <p:cNvCxnSpPr>
            <a:cxnSpLocks/>
          </p:cNvCxnSpPr>
          <p:nvPr/>
        </p:nvCxnSpPr>
        <p:spPr>
          <a:xfrm>
            <a:off x="4750804" y="786896"/>
            <a:ext cx="352168"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TextBox 28">
            <a:extLst>
              <a:ext uri="{FF2B5EF4-FFF2-40B4-BE49-F238E27FC236}">
                <a16:creationId xmlns:a16="http://schemas.microsoft.com/office/drawing/2014/main" id="{BA5A92F4-512C-43AE-902B-48D39EACB8D4}"/>
              </a:ext>
            </a:extLst>
          </p:cNvPr>
          <p:cNvSpPr txBox="1"/>
          <p:nvPr/>
        </p:nvSpPr>
        <p:spPr>
          <a:xfrm>
            <a:off x="5128802" y="620314"/>
            <a:ext cx="652676" cy="369332"/>
          </a:xfrm>
          <a:prstGeom prst="rect">
            <a:avLst/>
          </a:prstGeom>
          <a:noFill/>
        </p:spPr>
        <p:txBody>
          <a:bodyPr wrap="square" rtlCol="0">
            <a:spAutoFit/>
          </a:bodyPr>
          <a:lstStyle/>
          <a:p>
            <a:r>
              <a:rPr lang="en-US" sz="1800" b="1" dirty="0">
                <a:solidFill>
                  <a:srgbClr val="404040"/>
                </a:solidFill>
              </a:rPr>
              <a:t>EN</a:t>
            </a:r>
          </a:p>
        </p:txBody>
      </p:sp>
      <p:sp>
        <p:nvSpPr>
          <p:cNvPr id="30" name="TextBox 29">
            <a:extLst>
              <a:ext uri="{FF2B5EF4-FFF2-40B4-BE49-F238E27FC236}">
                <a16:creationId xmlns:a16="http://schemas.microsoft.com/office/drawing/2014/main" id="{B818D7BA-0E0E-485B-BA16-C912A1EFCE89}"/>
              </a:ext>
            </a:extLst>
          </p:cNvPr>
          <p:cNvSpPr txBox="1"/>
          <p:nvPr/>
        </p:nvSpPr>
        <p:spPr>
          <a:xfrm>
            <a:off x="5309160" y="1477933"/>
            <a:ext cx="652676" cy="369332"/>
          </a:xfrm>
          <a:prstGeom prst="rect">
            <a:avLst/>
          </a:prstGeom>
          <a:noFill/>
        </p:spPr>
        <p:txBody>
          <a:bodyPr wrap="square" rtlCol="0">
            <a:spAutoFit/>
          </a:bodyPr>
          <a:lstStyle/>
          <a:p>
            <a:r>
              <a:rPr lang="en-US" sz="1800" b="1" dirty="0">
                <a:solidFill>
                  <a:srgbClr val="404040"/>
                </a:solidFill>
              </a:rPr>
              <a:t>CLK</a:t>
            </a:r>
          </a:p>
        </p:txBody>
      </p:sp>
      <p:sp>
        <p:nvSpPr>
          <p:cNvPr id="31" name="TextBox 30">
            <a:extLst>
              <a:ext uri="{FF2B5EF4-FFF2-40B4-BE49-F238E27FC236}">
                <a16:creationId xmlns:a16="http://schemas.microsoft.com/office/drawing/2014/main" id="{3D1260BE-60A6-43DB-8B6A-3D4E6E52E910}"/>
              </a:ext>
            </a:extLst>
          </p:cNvPr>
          <p:cNvSpPr txBox="1"/>
          <p:nvPr/>
        </p:nvSpPr>
        <p:spPr>
          <a:xfrm>
            <a:off x="6190645" y="989646"/>
            <a:ext cx="953336" cy="369332"/>
          </a:xfrm>
          <a:prstGeom prst="rect">
            <a:avLst/>
          </a:prstGeom>
          <a:noFill/>
        </p:spPr>
        <p:txBody>
          <a:bodyPr wrap="square" rtlCol="0">
            <a:spAutoFit/>
          </a:bodyPr>
          <a:lstStyle/>
          <a:p>
            <a:r>
              <a:rPr lang="en-US" sz="1800" b="1" dirty="0">
                <a:solidFill>
                  <a:srgbClr val="404040"/>
                </a:solidFill>
              </a:rPr>
              <a:t>Counter</a:t>
            </a:r>
          </a:p>
        </p:txBody>
      </p:sp>
      <p:sp>
        <p:nvSpPr>
          <p:cNvPr id="32" name="TextBox 31">
            <a:extLst>
              <a:ext uri="{FF2B5EF4-FFF2-40B4-BE49-F238E27FC236}">
                <a16:creationId xmlns:a16="http://schemas.microsoft.com/office/drawing/2014/main" id="{8DA7A528-E69F-49BF-83EF-C95C6257591B}"/>
              </a:ext>
            </a:extLst>
          </p:cNvPr>
          <p:cNvSpPr txBox="1"/>
          <p:nvPr/>
        </p:nvSpPr>
        <p:spPr>
          <a:xfrm>
            <a:off x="6471561" y="1647819"/>
            <a:ext cx="391503" cy="369332"/>
          </a:xfrm>
          <a:prstGeom prst="rect">
            <a:avLst/>
          </a:prstGeom>
          <a:noFill/>
        </p:spPr>
        <p:txBody>
          <a:bodyPr wrap="square" rtlCol="0">
            <a:spAutoFit/>
          </a:bodyPr>
          <a:lstStyle/>
          <a:p>
            <a:r>
              <a:rPr lang="en-US" sz="1800" b="1" dirty="0">
                <a:solidFill>
                  <a:srgbClr val="404040"/>
                </a:solidFill>
              </a:rPr>
              <a:t>Q</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F174A4E-397D-48BD-8DE6-34520336311E}"/>
                  </a:ext>
                </a:extLst>
              </p:cNvPr>
              <p:cNvSpPr txBox="1"/>
              <p:nvPr/>
            </p:nvSpPr>
            <p:spPr>
              <a:xfrm>
                <a:off x="6336493" y="2309687"/>
                <a:ext cx="6526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404040"/>
                              </a:solidFill>
                              <a:latin typeface="Cambria Math" panose="02040503050406030204" pitchFamily="18" charset="0"/>
                            </a:rPr>
                          </m:ctrlPr>
                        </m:sSubPr>
                        <m:e>
                          <m:r>
                            <a:rPr lang="en-US" sz="1800" b="0" i="1" smtClean="0">
                              <a:solidFill>
                                <a:srgbClr val="404040"/>
                              </a:solidFill>
                              <a:latin typeface="Cambria Math" panose="02040503050406030204" pitchFamily="18" charset="0"/>
                            </a:rPr>
                            <m:t>𝑄</m:t>
                          </m:r>
                        </m:e>
                        <m:sub>
                          <m:r>
                            <a:rPr lang="en-US" sz="1800" b="0" i="1" smtClean="0">
                              <a:solidFill>
                                <a:srgbClr val="404040"/>
                              </a:solidFill>
                              <a:latin typeface="Cambria Math" panose="02040503050406030204" pitchFamily="18" charset="0"/>
                            </a:rPr>
                            <m:t>𝐶𝑂𝐴𝑅𝑆𝐸</m:t>
                          </m:r>
                        </m:sub>
                      </m:sSub>
                    </m:oMath>
                  </m:oMathPara>
                </a14:m>
                <a:endParaRPr lang="en-US" sz="1800" dirty="0">
                  <a:solidFill>
                    <a:srgbClr val="404040"/>
                  </a:solidFill>
                </a:endParaRPr>
              </a:p>
            </p:txBody>
          </p:sp>
        </mc:Choice>
        <mc:Fallback xmlns="">
          <p:sp>
            <p:nvSpPr>
              <p:cNvPr id="33" name="TextBox 32">
                <a:extLst>
                  <a:ext uri="{FF2B5EF4-FFF2-40B4-BE49-F238E27FC236}">
                    <a16:creationId xmlns:a16="http://schemas.microsoft.com/office/drawing/2014/main" id="{1F174A4E-397D-48BD-8DE6-34520336311E}"/>
                  </a:ext>
                </a:extLst>
              </p:cNvPr>
              <p:cNvSpPr txBox="1">
                <a:spLocks noRot="1" noChangeAspect="1" noMove="1" noResize="1" noEditPoints="1" noAdjustHandles="1" noChangeArrowheads="1" noChangeShapeType="1" noTextEdit="1"/>
              </p:cNvSpPr>
              <p:nvPr/>
            </p:nvSpPr>
            <p:spPr>
              <a:xfrm>
                <a:off x="6336493" y="2309687"/>
                <a:ext cx="652676" cy="369332"/>
              </a:xfrm>
              <a:prstGeom prst="rect">
                <a:avLst/>
              </a:prstGeom>
              <a:blipFill>
                <a:blip r:embed="rId3"/>
                <a:stretch>
                  <a:fillRect l="-1852" r="-43519" b="-10000"/>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2EB44916-754F-457A-B4D8-34CCC98D979F}"/>
              </a:ext>
            </a:extLst>
          </p:cNvPr>
          <p:cNvCxnSpPr>
            <a:cxnSpLocks/>
            <a:stCxn id="24" idx="3"/>
          </p:cNvCxnSpPr>
          <p:nvPr/>
        </p:nvCxnSpPr>
        <p:spPr>
          <a:xfrm flipH="1">
            <a:off x="4152211" y="1662599"/>
            <a:ext cx="950761" cy="0"/>
          </a:xfrm>
          <a:prstGeom prst="line">
            <a:avLst/>
          </a:prstGeom>
          <a:ln w="127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38" name="Oval 37">
            <a:extLst>
              <a:ext uri="{FF2B5EF4-FFF2-40B4-BE49-F238E27FC236}">
                <a16:creationId xmlns:a16="http://schemas.microsoft.com/office/drawing/2014/main" id="{3636FD6C-4264-4C05-BAA7-EA1AF3D2BB8F}"/>
              </a:ext>
            </a:extLst>
          </p:cNvPr>
          <p:cNvSpPr/>
          <p:nvPr/>
        </p:nvSpPr>
        <p:spPr>
          <a:xfrm>
            <a:off x="4128187" y="1629305"/>
            <a:ext cx="58949" cy="64344"/>
          </a:xfrm>
          <a:prstGeom prst="ellipse">
            <a:avLst/>
          </a:prstGeom>
          <a:solidFill>
            <a:schemeClr val="tx1">
              <a:lumMod val="60000"/>
              <a:lumOff val="40000"/>
            </a:schemeClr>
          </a:solidFill>
          <a:ln>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6DC98D2-8D1B-4CEB-9258-C9DC78C734CA}"/>
              </a:ext>
            </a:extLst>
          </p:cNvPr>
          <p:cNvSpPr/>
          <p:nvPr/>
        </p:nvSpPr>
        <p:spPr>
          <a:xfrm>
            <a:off x="4122736" y="1903983"/>
            <a:ext cx="58949" cy="64344"/>
          </a:xfrm>
          <a:prstGeom prst="ellipse">
            <a:avLst/>
          </a:prstGeom>
          <a:solidFill>
            <a:schemeClr val="tx1">
              <a:lumMod val="60000"/>
              <a:lumOff val="40000"/>
            </a:schemeClr>
          </a:solidFill>
          <a:ln>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13A388-6E33-476A-AAFF-F3BF67698DEA}"/>
                  </a:ext>
                </a:extLst>
              </p:cNvPr>
              <p:cNvSpPr txBox="1"/>
              <p:nvPr/>
            </p:nvSpPr>
            <p:spPr>
              <a:xfrm>
                <a:off x="4019388" y="581259"/>
                <a:ext cx="7959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i="1" dirty="0" smtClean="0">
                          <a:solidFill>
                            <a:srgbClr val="404040"/>
                          </a:solidFill>
                          <a:latin typeface="Cambria Math" panose="02040503050406030204" pitchFamily="18" charset="0"/>
                        </a:rPr>
                        <m:t>𝑆</m:t>
                      </m:r>
                      <m:r>
                        <a:rPr lang="en-US" sz="1800" b="0" i="1" dirty="0" smtClean="0">
                          <a:solidFill>
                            <a:srgbClr val="404040"/>
                          </a:solidFill>
                          <a:latin typeface="Cambria Math" panose="02040503050406030204" pitchFamily="18" charset="0"/>
                        </a:rPr>
                        <m:t>𝑡𝑎𝑟𝑡</m:t>
                      </m:r>
                    </m:oMath>
                  </m:oMathPara>
                </a14:m>
                <a:endParaRPr lang="en-US" sz="1800" dirty="0">
                  <a:solidFill>
                    <a:srgbClr val="404040"/>
                  </a:solidFill>
                </a:endParaRPr>
              </a:p>
            </p:txBody>
          </p:sp>
        </mc:Choice>
        <mc:Fallback xmlns="">
          <p:sp>
            <p:nvSpPr>
              <p:cNvPr id="40" name="TextBox 39">
                <a:extLst>
                  <a:ext uri="{FF2B5EF4-FFF2-40B4-BE49-F238E27FC236}">
                    <a16:creationId xmlns:a16="http://schemas.microsoft.com/office/drawing/2014/main" id="{3013A388-6E33-476A-AAFF-F3BF67698DEA}"/>
                  </a:ext>
                </a:extLst>
              </p:cNvPr>
              <p:cNvSpPr txBox="1">
                <a:spLocks noRot="1" noChangeAspect="1" noMove="1" noResize="1" noEditPoints="1" noAdjustHandles="1" noChangeArrowheads="1" noChangeShapeType="1" noTextEdit="1"/>
              </p:cNvSpPr>
              <p:nvPr/>
            </p:nvSpPr>
            <p:spPr>
              <a:xfrm>
                <a:off x="4019388" y="581259"/>
                <a:ext cx="79598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4DE3353-4A0C-40A4-8C3C-FED1CB091574}"/>
                  </a:ext>
                </a:extLst>
              </p:cNvPr>
              <p:cNvSpPr txBox="1"/>
              <p:nvPr/>
            </p:nvSpPr>
            <p:spPr>
              <a:xfrm>
                <a:off x="2826650" y="3403272"/>
                <a:ext cx="6526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404040"/>
                              </a:solidFill>
                              <a:latin typeface="Cambria Math" panose="02040503050406030204" pitchFamily="18" charset="0"/>
                            </a:rPr>
                          </m:ctrlPr>
                        </m:sSubPr>
                        <m:e>
                          <m:r>
                            <a:rPr lang="en-US" sz="1800" b="0" i="1" smtClean="0">
                              <a:solidFill>
                                <a:srgbClr val="404040"/>
                              </a:solidFill>
                              <a:latin typeface="Cambria Math" panose="02040503050406030204" pitchFamily="18" charset="0"/>
                            </a:rPr>
                            <m:t>𝑄</m:t>
                          </m:r>
                        </m:e>
                        <m:sub>
                          <m:r>
                            <a:rPr lang="en-US" sz="1800" b="0" i="1" smtClean="0">
                              <a:solidFill>
                                <a:srgbClr val="404040"/>
                              </a:solidFill>
                              <a:latin typeface="Cambria Math" panose="02040503050406030204" pitchFamily="18" charset="0"/>
                            </a:rPr>
                            <m:t>𝐹𝐼𝑁𝐸</m:t>
                          </m:r>
                        </m:sub>
                      </m:sSub>
                    </m:oMath>
                  </m:oMathPara>
                </a14:m>
                <a:endParaRPr lang="en-US" sz="1800" dirty="0">
                  <a:solidFill>
                    <a:srgbClr val="404040"/>
                  </a:solidFill>
                </a:endParaRPr>
              </a:p>
            </p:txBody>
          </p:sp>
        </mc:Choice>
        <mc:Fallback xmlns="">
          <p:sp>
            <p:nvSpPr>
              <p:cNvPr id="41" name="TextBox 40">
                <a:extLst>
                  <a:ext uri="{FF2B5EF4-FFF2-40B4-BE49-F238E27FC236}">
                    <a16:creationId xmlns:a16="http://schemas.microsoft.com/office/drawing/2014/main" id="{D4DE3353-4A0C-40A4-8C3C-FED1CB091574}"/>
                  </a:ext>
                </a:extLst>
              </p:cNvPr>
              <p:cNvSpPr txBox="1">
                <a:spLocks noRot="1" noChangeAspect="1" noMove="1" noResize="1" noEditPoints="1" noAdjustHandles="1" noChangeArrowheads="1" noChangeShapeType="1" noTextEdit="1"/>
              </p:cNvSpPr>
              <p:nvPr/>
            </p:nvSpPr>
            <p:spPr>
              <a:xfrm>
                <a:off x="2826650" y="3403272"/>
                <a:ext cx="652676" cy="369332"/>
              </a:xfrm>
              <a:prstGeom prst="rect">
                <a:avLst/>
              </a:prstGeom>
              <a:blipFill>
                <a:blip r:embed="rId5"/>
                <a:stretch>
                  <a:fillRect l="-1869" r="-7477"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67CBB-76E8-4FF0-91A8-30E49D3FC240}"/>
                  </a:ext>
                </a:extLst>
              </p:cNvPr>
              <p:cNvSpPr txBox="1"/>
              <p:nvPr/>
            </p:nvSpPr>
            <p:spPr>
              <a:xfrm>
                <a:off x="5121078" y="2893219"/>
                <a:ext cx="3736181" cy="1498744"/>
              </a:xfrm>
              <a:prstGeom prst="rect">
                <a:avLst/>
              </a:prstGeom>
              <a:noFill/>
            </p:spPr>
            <p:txBody>
              <a:bodyPr wrap="square" rtlCol="0">
                <a:spAutoFit/>
              </a:bodyPr>
              <a:lstStyle/>
              <a:p>
                <a:r>
                  <a:rPr lang="en-US" sz="1800" dirty="0"/>
                  <a:t>Issues:</a:t>
                </a:r>
              </a:p>
              <a:p>
                <a:pPr marL="342900" indent="-342900">
                  <a:buFont typeface="Arial" panose="020B0604020202020204" pitchFamily="34" charset="0"/>
                  <a:buChar char="•"/>
                </a:pPr>
                <a:r>
                  <a:rPr lang="en-US" sz="1800" dirty="0"/>
                  <a:t>Jitter accumulation</a:t>
                </a:r>
              </a:p>
              <a:p>
                <a:pPr marL="342900" indent="-342900">
                  <a:buFont typeface="Arial" panose="020B0604020202020204" pitchFamily="34" charset="0"/>
                  <a:buChar char="•"/>
                </a:pPr>
                <a:r>
                  <a:rPr lang="en-US" sz="1800" dirty="0"/>
                  <a:t>Pulse shrinking?</a:t>
                </a:r>
              </a:p>
              <a:p>
                <a:pPr marL="342900" indent="-342900">
                  <a:buFont typeface="Arial" panose="020B0604020202020204" pitchFamily="34" charset="0"/>
                  <a:buChar char="•"/>
                </a:pPr>
                <a:r>
                  <a:rPr lang="en-US" sz="1800" dirty="0"/>
                  <a:t>Non-linearity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𝑝𝑎𝑟𝑎𝑠𝑖𝑡𝑖𝑐</m:t>
                        </m:r>
                      </m:sub>
                    </m:sSub>
                  </m:oMath>
                </a14:m>
                <a:r>
                  <a:rPr lang="en-US" sz="1800" dirty="0"/>
                  <a:t> on the CLK line?)</a:t>
                </a:r>
              </a:p>
            </p:txBody>
          </p:sp>
        </mc:Choice>
        <mc:Fallback xmlns="">
          <p:sp>
            <p:nvSpPr>
              <p:cNvPr id="43" name="TextBox 42">
                <a:extLst>
                  <a:ext uri="{FF2B5EF4-FFF2-40B4-BE49-F238E27FC236}">
                    <a16:creationId xmlns:a16="http://schemas.microsoft.com/office/drawing/2014/main" id="{16367CBB-76E8-4FF0-91A8-30E49D3FC240}"/>
                  </a:ext>
                </a:extLst>
              </p:cNvPr>
              <p:cNvSpPr txBox="1">
                <a:spLocks noRot="1" noChangeAspect="1" noMove="1" noResize="1" noEditPoints="1" noAdjustHandles="1" noChangeArrowheads="1" noChangeShapeType="1" noTextEdit="1"/>
              </p:cNvSpPr>
              <p:nvPr/>
            </p:nvSpPr>
            <p:spPr>
              <a:xfrm>
                <a:off x="5121078" y="2893219"/>
                <a:ext cx="3736181" cy="1498744"/>
              </a:xfrm>
              <a:prstGeom prst="rect">
                <a:avLst/>
              </a:prstGeom>
              <a:blipFill>
                <a:blip r:embed="rId6"/>
                <a:stretch>
                  <a:fillRect l="-1305" t="-2449" b="-6122"/>
                </a:stretch>
              </a:blipFill>
            </p:spPr>
            <p:txBody>
              <a:bodyPr/>
              <a:lstStyle/>
              <a:p>
                <a:r>
                  <a:rPr lang="en-US">
                    <a:noFill/>
                  </a:rPr>
                  <a:t> </a:t>
                </a:r>
              </a:p>
            </p:txBody>
          </p:sp>
        </mc:Fallback>
      </mc:AlternateContent>
    </p:spTree>
    <p:extLst>
      <p:ext uri="{BB962C8B-B14F-4D97-AF65-F5344CB8AC3E}">
        <p14:creationId xmlns:p14="http://schemas.microsoft.com/office/powerpoint/2010/main" val="4117315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2EF1B-D8EA-47CE-91A8-96BDC71DA50F}"/>
              </a:ext>
            </a:extLst>
          </p:cNvPr>
          <p:cNvSpPr>
            <a:spLocks noGrp="1"/>
          </p:cNvSpPr>
          <p:nvPr>
            <p:ph type="title"/>
          </p:nvPr>
        </p:nvSpPr>
        <p:spPr/>
        <p:txBody>
          <a:bodyPr/>
          <a:lstStyle/>
          <a:p>
            <a:r>
              <a:rPr lang="en-US" dirty="0"/>
              <a:t>Two-Step TDC?</a:t>
            </a:r>
          </a:p>
        </p:txBody>
      </p:sp>
      <p:sp>
        <p:nvSpPr>
          <p:cNvPr id="4" name="Date Placeholder 3">
            <a:extLst>
              <a:ext uri="{FF2B5EF4-FFF2-40B4-BE49-F238E27FC236}">
                <a16:creationId xmlns:a16="http://schemas.microsoft.com/office/drawing/2014/main" id="{8AFA7A78-573E-4C31-9555-4C82E9356F32}"/>
              </a:ext>
            </a:extLst>
          </p:cNvPr>
          <p:cNvSpPr>
            <a:spLocks noGrp="1"/>
          </p:cNvSpPr>
          <p:nvPr>
            <p:ph type="dt" sz="half" idx="2"/>
          </p:nvPr>
        </p:nvSpPr>
        <p:spPr/>
        <p:txBody>
          <a:bodyPr/>
          <a:lstStyle/>
          <a:p>
            <a:pPr>
              <a:defRPr/>
            </a:pPr>
            <a:fld id="{46CF04B0-D0F6-478E-B59A-E83FEE0B4D3F}" type="datetime1">
              <a:rPr lang="en-US" smtClean="0"/>
              <a:t>5/17/2026</a:t>
            </a:fld>
            <a:endParaRPr lang="en-US" dirty="0"/>
          </a:p>
        </p:txBody>
      </p:sp>
      <p:sp>
        <p:nvSpPr>
          <p:cNvPr id="5" name="Footer Placeholder 4">
            <a:extLst>
              <a:ext uri="{FF2B5EF4-FFF2-40B4-BE49-F238E27FC236}">
                <a16:creationId xmlns:a16="http://schemas.microsoft.com/office/drawing/2014/main" id="{5752F5BF-5193-4008-A8BE-265EAAD34C13}"/>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08DA5F86-951A-4E28-A838-337882ACF037}"/>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pic>
        <p:nvPicPr>
          <p:cNvPr id="8" name="Picture 7">
            <a:extLst>
              <a:ext uri="{FF2B5EF4-FFF2-40B4-BE49-F238E27FC236}">
                <a16:creationId xmlns:a16="http://schemas.microsoft.com/office/drawing/2014/main" id="{28CF43C7-3536-49E8-9CE2-466F37D0F510}"/>
              </a:ext>
            </a:extLst>
          </p:cNvPr>
          <p:cNvPicPr>
            <a:picLocks noChangeAspect="1"/>
          </p:cNvPicPr>
          <p:nvPr/>
        </p:nvPicPr>
        <p:blipFill>
          <a:blip r:embed="rId3"/>
          <a:stretch>
            <a:fillRect/>
          </a:stretch>
        </p:blipFill>
        <p:spPr>
          <a:xfrm>
            <a:off x="350044" y="692273"/>
            <a:ext cx="4929188" cy="2001668"/>
          </a:xfrm>
          <a:prstGeom prst="rect">
            <a:avLst/>
          </a:prstGeom>
        </p:spPr>
      </p:pic>
      <p:sp>
        <p:nvSpPr>
          <p:cNvPr id="9" name="TextBox 8">
            <a:extLst>
              <a:ext uri="{FF2B5EF4-FFF2-40B4-BE49-F238E27FC236}">
                <a16:creationId xmlns:a16="http://schemas.microsoft.com/office/drawing/2014/main" id="{E89AD26E-17AF-4C21-924E-E376FED8D66D}"/>
              </a:ext>
            </a:extLst>
          </p:cNvPr>
          <p:cNvSpPr txBox="1"/>
          <p:nvPr/>
        </p:nvSpPr>
        <p:spPr>
          <a:xfrm>
            <a:off x="2147007" y="2699482"/>
            <a:ext cx="1695220" cy="400110"/>
          </a:xfrm>
          <a:prstGeom prst="rect">
            <a:avLst/>
          </a:prstGeom>
          <a:noFill/>
        </p:spPr>
        <p:txBody>
          <a:bodyPr wrap="square" rtlCol="0">
            <a:spAutoFit/>
          </a:bodyPr>
          <a:lstStyle/>
          <a:p>
            <a:r>
              <a:rPr lang="en-US" sz="2000" dirty="0" err="1">
                <a:solidFill>
                  <a:srgbClr val="404040"/>
                </a:solidFill>
              </a:rPr>
              <a:t>Enomoto</a:t>
            </a:r>
            <a:r>
              <a:rPr lang="en-US" sz="2000" dirty="0">
                <a:solidFill>
                  <a:srgbClr val="404040"/>
                </a:solidFill>
              </a:rPr>
              <a:t> [7]</a:t>
            </a:r>
          </a:p>
        </p:txBody>
      </p:sp>
      <p:sp>
        <p:nvSpPr>
          <p:cNvPr id="2" name="TextBox 1">
            <a:extLst>
              <a:ext uri="{FF2B5EF4-FFF2-40B4-BE49-F238E27FC236}">
                <a16:creationId xmlns:a16="http://schemas.microsoft.com/office/drawing/2014/main" id="{1D484420-5610-422A-82A1-8BC5DF0378D1}"/>
              </a:ext>
            </a:extLst>
          </p:cNvPr>
          <p:cNvSpPr txBox="1"/>
          <p:nvPr/>
        </p:nvSpPr>
        <p:spPr>
          <a:xfrm>
            <a:off x="5279232" y="335756"/>
            <a:ext cx="3714749" cy="2862322"/>
          </a:xfrm>
          <a:prstGeom prst="rect">
            <a:avLst/>
          </a:prstGeom>
          <a:noFill/>
        </p:spPr>
        <p:txBody>
          <a:bodyPr wrap="square" rtlCol="0">
            <a:spAutoFit/>
          </a:bodyPr>
          <a:lstStyle/>
          <a:p>
            <a:r>
              <a:rPr lang="en-US" sz="2000" b="1" dirty="0"/>
              <a:t>Big Idea: </a:t>
            </a:r>
            <a:r>
              <a:rPr lang="en-US" sz="2000" dirty="0"/>
              <a:t>Fine TDC for resolution, Coarse TDC for dynamic range.</a:t>
            </a:r>
          </a:p>
          <a:p>
            <a:endParaRPr lang="en-US" sz="2000" b="1" dirty="0"/>
          </a:p>
          <a:p>
            <a:r>
              <a:rPr lang="en-US" sz="2000" dirty="0"/>
              <a:t>Two “Steps”: </a:t>
            </a:r>
          </a:p>
          <a:p>
            <a:pPr marL="457200" indent="-457200">
              <a:buFont typeface="+mj-lt"/>
              <a:buAutoNum type="arabicPeriod"/>
            </a:pPr>
            <a:r>
              <a:rPr lang="en-US" sz="2000" dirty="0"/>
              <a:t>START propagates through coarse TDC.</a:t>
            </a:r>
          </a:p>
          <a:p>
            <a:pPr marL="457200" indent="-457200">
              <a:buFont typeface="+mj-lt"/>
              <a:buAutoNum type="arabicPeriod"/>
            </a:pPr>
            <a:r>
              <a:rPr lang="en-US" sz="2000" dirty="0"/>
              <a:t>When STOP arrives, START is coupled to fine TDC to digitize residual.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028350-5498-4C68-8FCB-19FC23BB1A06}"/>
                  </a:ext>
                </a:extLst>
              </p:cNvPr>
              <p:cNvSpPr txBox="1"/>
              <p:nvPr/>
            </p:nvSpPr>
            <p:spPr>
              <a:xfrm>
                <a:off x="470014" y="3233426"/>
                <a:ext cx="6571456" cy="1323439"/>
              </a:xfrm>
              <a:prstGeom prst="rect">
                <a:avLst/>
              </a:prstGeom>
              <a:noFill/>
            </p:spPr>
            <p:txBody>
              <a:bodyPr wrap="square" rtlCol="0">
                <a:spAutoFit/>
              </a:bodyPr>
              <a:lstStyle/>
              <a:p>
                <a:r>
                  <a:rPr lang="en-US" sz="2000" dirty="0"/>
                  <a:t>Routing complexity </a:t>
                </a:r>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𝑐𝑜𝑎𝑟𝑠𝑒</m:t>
                        </m:r>
                      </m:sub>
                    </m:sSub>
                  </m:oMath>
                </a14:m>
                <a:endParaRPr lang="en-US" sz="2000" dirty="0"/>
              </a:p>
              <a:p>
                <a:endParaRPr lang="en-US" sz="2000" dirty="0"/>
              </a:p>
              <a:p>
                <a:pPr marL="342900" indent="-342900">
                  <a:buFont typeface="Arial" panose="020B0604020202020204" pitchFamily="34" charset="0"/>
                  <a:buChar char="•"/>
                </a:pPr>
                <a:r>
                  <a:rPr lang="en-US" sz="2000" dirty="0"/>
                  <a:t>Area still grows linearly with dynamic range… </a:t>
                </a:r>
              </a:p>
              <a:p>
                <a:pPr marL="342900" indent="-342900">
                  <a:buFont typeface="Arial" panose="020B0604020202020204" pitchFamily="34" charset="0"/>
                  <a:buChar char="•"/>
                </a:pPr>
                <a:r>
                  <a:rPr lang="en-US" sz="2000" dirty="0"/>
                  <a:t>What about MUX/logic delay?</a:t>
                </a:r>
              </a:p>
            </p:txBody>
          </p:sp>
        </mc:Choice>
        <mc:Fallback xmlns="">
          <p:sp>
            <p:nvSpPr>
              <p:cNvPr id="7" name="TextBox 6">
                <a:extLst>
                  <a:ext uri="{FF2B5EF4-FFF2-40B4-BE49-F238E27FC236}">
                    <a16:creationId xmlns:a16="http://schemas.microsoft.com/office/drawing/2014/main" id="{E7028350-5498-4C68-8FCB-19FC23BB1A06}"/>
                  </a:ext>
                </a:extLst>
              </p:cNvPr>
              <p:cNvSpPr txBox="1">
                <a:spLocks noRot="1" noChangeAspect="1" noMove="1" noResize="1" noEditPoints="1" noAdjustHandles="1" noChangeArrowheads="1" noChangeShapeType="1" noTextEdit="1"/>
              </p:cNvSpPr>
              <p:nvPr/>
            </p:nvSpPr>
            <p:spPr>
              <a:xfrm>
                <a:off x="470014" y="3233426"/>
                <a:ext cx="6571456" cy="1323439"/>
              </a:xfrm>
              <a:prstGeom prst="rect">
                <a:avLst/>
              </a:prstGeom>
              <a:blipFill>
                <a:blip r:embed="rId4"/>
                <a:stretch>
                  <a:fillRect l="-928" t="-2294" b="-6881"/>
                </a:stretch>
              </a:blipFill>
            </p:spPr>
            <p:txBody>
              <a:bodyPr/>
              <a:lstStyle/>
              <a:p>
                <a:r>
                  <a:rPr lang="en-US">
                    <a:noFill/>
                  </a:rPr>
                  <a:t> </a:t>
                </a:r>
              </a:p>
            </p:txBody>
          </p:sp>
        </mc:Fallback>
      </mc:AlternateContent>
    </p:spTree>
    <p:extLst>
      <p:ext uri="{BB962C8B-B14F-4D97-AF65-F5344CB8AC3E}">
        <p14:creationId xmlns:p14="http://schemas.microsoft.com/office/powerpoint/2010/main" val="2989695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B940BC-D9DB-4D5E-A91E-97464FD02684}"/>
              </a:ext>
            </a:extLst>
          </p:cNvPr>
          <p:cNvSpPr>
            <a:spLocks noGrp="1"/>
          </p:cNvSpPr>
          <p:nvPr>
            <p:ph type="title"/>
          </p:nvPr>
        </p:nvSpPr>
        <p:spPr/>
        <p:txBody>
          <a:bodyPr/>
          <a:lstStyle/>
          <a:p>
            <a:r>
              <a:rPr lang="en-US" dirty="0"/>
              <a:t>DFF Interlock?</a:t>
            </a:r>
          </a:p>
        </p:txBody>
      </p:sp>
      <p:sp>
        <p:nvSpPr>
          <p:cNvPr id="4" name="Date Placeholder 3">
            <a:extLst>
              <a:ext uri="{FF2B5EF4-FFF2-40B4-BE49-F238E27FC236}">
                <a16:creationId xmlns:a16="http://schemas.microsoft.com/office/drawing/2014/main" id="{B55CF032-4553-48C5-812B-A1C68ABC60FF}"/>
              </a:ext>
            </a:extLst>
          </p:cNvPr>
          <p:cNvSpPr>
            <a:spLocks noGrp="1"/>
          </p:cNvSpPr>
          <p:nvPr>
            <p:ph type="dt" sz="half" idx="2"/>
          </p:nvPr>
        </p:nvSpPr>
        <p:spPr/>
        <p:txBody>
          <a:bodyPr/>
          <a:lstStyle/>
          <a:p>
            <a:pPr>
              <a:defRPr/>
            </a:pPr>
            <a:fld id="{0312ED7E-C73E-45A1-90B3-DEC226FE86D7}" type="datetime1">
              <a:rPr lang="en-US" smtClean="0"/>
              <a:t>5/17/2026</a:t>
            </a:fld>
            <a:endParaRPr lang="en-US" dirty="0"/>
          </a:p>
        </p:txBody>
      </p:sp>
      <p:sp>
        <p:nvSpPr>
          <p:cNvPr id="5" name="Footer Placeholder 4">
            <a:extLst>
              <a:ext uri="{FF2B5EF4-FFF2-40B4-BE49-F238E27FC236}">
                <a16:creationId xmlns:a16="http://schemas.microsoft.com/office/drawing/2014/main" id="{60CBCB17-258A-4D0E-ACF7-5493FAF72C0F}"/>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EC17033F-2CFF-46EF-938A-7B0AD7DB0A25}"/>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pic>
        <p:nvPicPr>
          <p:cNvPr id="8" name="Picture 7">
            <a:extLst>
              <a:ext uri="{FF2B5EF4-FFF2-40B4-BE49-F238E27FC236}">
                <a16:creationId xmlns:a16="http://schemas.microsoft.com/office/drawing/2014/main" id="{5C6085B5-7BD2-44CA-BE5F-901A9DB19CB9}"/>
              </a:ext>
            </a:extLst>
          </p:cNvPr>
          <p:cNvPicPr>
            <a:picLocks noChangeAspect="1"/>
          </p:cNvPicPr>
          <p:nvPr/>
        </p:nvPicPr>
        <p:blipFill>
          <a:blip r:embed="rId2"/>
          <a:stretch>
            <a:fillRect/>
          </a:stretch>
        </p:blipFill>
        <p:spPr>
          <a:xfrm>
            <a:off x="57150" y="784146"/>
            <a:ext cx="5379244" cy="2343698"/>
          </a:xfrm>
          <a:prstGeom prst="rect">
            <a:avLst/>
          </a:prstGeom>
        </p:spPr>
      </p:pic>
      <p:sp>
        <p:nvSpPr>
          <p:cNvPr id="9" name="Rectangle 8">
            <a:extLst>
              <a:ext uri="{FF2B5EF4-FFF2-40B4-BE49-F238E27FC236}">
                <a16:creationId xmlns:a16="http://schemas.microsoft.com/office/drawing/2014/main" id="{8A04BD3C-37E0-4334-B2BB-00726778D68F}"/>
              </a:ext>
            </a:extLst>
          </p:cNvPr>
          <p:cNvSpPr/>
          <p:nvPr/>
        </p:nvSpPr>
        <p:spPr>
          <a:xfrm>
            <a:off x="3314700" y="1285875"/>
            <a:ext cx="742950" cy="814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0931A8-E15A-49DF-AF85-768B6D9AAAC2}"/>
              </a:ext>
            </a:extLst>
          </p:cNvPr>
          <p:cNvSpPr/>
          <p:nvPr/>
        </p:nvSpPr>
        <p:spPr>
          <a:xfrm flipV="1">
            <a:off x="1935956" y="1904999"/>
            <a:ext cx="1393032" cy="509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BF352E-BA59-465A-9207-989B302483D5}"/>
              </a:ext>
            </a:extLst>
          </p:cNvPr>
          <p:cNvSpPr/>
          <p:nvPr/>
        </p:nvSpPr>
        <p:spPr>
          <a:xfrm flipV="1">
            <a:off x="2671763" y="1847850"/>
            <a:ext cx="657225" cy="108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1AA78F7-6017-4BB0-BEDF-0222D41C9D31}"/>
              </a:ext>
            </a:extLst>
          </p:cNvPr>
          <p:cNvCxnSpPr/>
          <p:nvPr/>
        </p:nvCxnSpPr>
        <p:spPr>
          <a:xfrm>
            <a:off x="3271838" y="1500188"/>
            <a:ext cx="862012" cy="0"/>
          </a:xfrm>
          <a:prstGeom prst="line">
            <a:avLst/>
          </a:prstGeom>
          <a:ln>
            <a:solidFill>
              <a:schemeClr val="accent6"/>
            </a:solidFill>
          </a:ln>
          <a:effectLst/>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008128CD-FE18-4D24-A539-57D67D3BCBF5}"/>
              </a:ext>
            </a:extLst>
          </p:cNvPr>
          <p:cNvCxnSpPr>
            <a:cxnSpLocks/>
          </p:cNvCxnSpPr>
          <p:nvPr/>
        </p:nvCxnSpPr>
        <p:spPr>
          <a:xfrm>
            <a:off x="3500438" y="1509713"/>
            <a:ext cx="0" cy="600075"/>
          </a:xfrm>
          <a:prstGeom prst="line">
            <a:avLst/>
          </a:prstGeom>
          <a:ln>
            <a:solidFill>
              <a:schemeClr val="accent6"/>
            </a:solidFill>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22EC67B2-456C-46FD-B0BF-249522C62B01}"/>
              </a:ext>
            </a:extLst>
          </p:cNvPr>
          <p:cNvCxnSpPr>
            <a:cxnSpLocks/>
          </p:cNvCxnSpPr>
          <p:nvPr/>
        </p:nvCxnSpPr>
        <p:spPr>
          <a:xfrm>
            <a:off x="3000375" y="1800225"/>
            <a:ext cx="0" cy="600075"/>
          </a:xfrm>
          <a:prstGeom prst="line">
            <a:avLst/>
          </a:prstGeom>
          <a:ln>
            <a:solidFill>
              <a:schemeClr val="accent6"/>
            </a:solidFill>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67756B5-9638-49BC-8D34-96E6D427CC15}"/>
                  </a:ext>
                </a:extLst>
              </p:cNvPr>
              <p:cNvSpPr txBox="1"/>
              <p:nvPr/>
            </p:nvSpPr>
            <p:spPr>
              <a:xfrm>
                <a:off x="5441157" y="653223"/>
                <a:ext cx="3479002" cy="2554545"/>
              </a:xfrm>
              <a:prstGeom prst="rect">
                <a:avLst/>
              </a:prstGeom>
              <a:noFill/>
            </p:spPr>
            <p:txBody>
              <a:bodyPr wrap="square" rtlCol="0">
                <a:spAutoFit/>
              </a:bodyPr>
              <a:lstStyle/>
              <a:p>
                <a:r>
                  <a:rPr lang="en-US" sz="2000" b="1" dirty="0"/>
                  <a:t>DFF1</a:t>
                </a:r>
                <a:r>
                  <a:rPr lang="en-US" sz="2000" dirty="0"/>
                  <a:t> aligns STOP_FINE_TDC to the next clock edge.</a:t>
                </a:r>
              </a:p>
              <a:p>
                <a:endParaRPr lang="en-US" sz="2000" dirty="0"/>
              </a:p>
              <a:p>
                <a:r>
                  <a:rPr lang="en-US" sz="2000" dirty="0"/>
                  <a:t>Now:</a:t>
                </a:r>
              </a:p>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𝑖𝑛</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𝑐𝑜𝑎𝑟𝑠𝑒</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𝑟𝑒𝑠𝑖𝑑𝑢𝑒</m:t>
                          </m:r>
                        </m:sub>
                      </m:sSub>
                    </m:oMath>
                  </m:oMathPara>
                </a14:m>
                <a:endParaRPr lang="en-US" sz="2000" b="0" dirty="0"/>
              </a:p>
              <a:p>
                <a:endParaRPr lang="en-US" sz="2000" dirty="0"/>
              </a:p>
              <a:p>
                <a:r>
                  <a:rPr lang="en-US" sz="2000" dirty="0"/>
                  <a:t>Signal path is always the same </a:t>
                </a:r>
                <a:r>
                  <a:rPr lang="en-US" sz="2000" dirty="0">
                    <a:sym typeface="Wingdings" panose="05000000000000000000" pitchFamily="2" charset="2"/>
                  </a:rPr>
                  <a:t> no variable delay.</a:t>
                </a:r>
                <a:endParaRPr lang="en-US" sz="2000" dirty="0"/>
              </a:p>
            </p:txBody>
          </p:sp>
        </mc:Choice>
        <mc:Fallback xmlns="">
          <p:sp>
            <p:nvSpPr>
              <p:cNvPr id="18" name="TextBox 17">
                <a:extLst>
                  <a:ext uri="{FF2B5EF4-FFF2-40B4-BE49-F238E27FC236}">
                    <a16:creationId xmlns:a16="http://schemas.microsoft.com/office/drawing/2014/main" id="{767756B5-9638-49BC-8D34-96E6D427CC15}"/>
                  </a:ext>
                </a:extLst>
              </p:cNvPr>
              <p:cNvSpPr txBox="1">
                <a:spLocks noRot="1" noChangeAspect="1" noMove="1" noResize="1" noEditPoints="1" noAdjustHandles="1" noChangeArrowheads="1" noChangeShapeType="1" noTextEdit="1"/>
              </p:cNvSpPr>
              <p:nvPr/>
            </p:nvSpPr>
            <p:spPr>
              <a:xfrm>
                <a:off x="5441157" y="653223"/>
                <a:ext cx="3479002" cy="2554545"/>
              </a:xfrm>
              <a:prstGeom prst="rect">
                <a:avLst/>
              </a:prstGeom>
              <a:blipFill>
                <a:blip r:embed="rId3"/>
                <a:stretch>
                  <a:fillRect l="-1930" t="-1193" b="-3341"/>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3EFFAE5F-DA07-445F-93BD-9B6D3873B9A8}"/>
              </a:ext>
            </a:extLst>
          </p:cNvPr>
          <p:cNvSpPr txBox="1"/>
          <p:nvPr/>
        </p:nvSpPr>
        <p:spPr>
          <a:xfrm>
            <a:off x="370954" y="3723755"/>
            <a:ext cx="7104266" cy="400110"/>
          </a:xfrm>
          <a:prstGeom prst="rect">
            <a:avLst/>
          </a:prstGeom>
          <a:noFill/>
        </p:spPr>
        <p:txBody>
          <a:bodyPr wrap="square" rtlCol="0">
            <a:spAutoFit/>
          </a:bodyPr>
          <a:lstStyle/>
          <a:p>
            <a:r>
              <a:rPr lang="en-US" sz="2000" dirty="0"/>
              <a:t>* But what’s the timing relationship between RO&lt;0&gt; and STOP?</a:t>
            </a:r>
          </a:p>
        </p:txBody>
      </p:sp>
      <p:sp>
        <p:nvSpPr>
          <p:cNvPr id="20" name="TextBox 19">
            <a:extLst>
              <a:ext uri="{FF2B5EF4-FFF2-40B4-BE49-F238E27FC236}">
                <a16:creationId xmlns:a16="http://schemas.microsoft.com/office/drawing/2014/main" id="{F05DEB06-A10A-407F-BA8E-7678CE39AD60}"/>
              </a:ext>
            </a:extLst>
          </p:cNvPr>
          <p:cNvSpPr txBox="1"/>
          <p:nvPr/>
        </p:nvSpPr>
        <p:spPr>
          <a:xfrm>
            <a:off x="2147007" y="3002158"/>
            <a:ext cx="1695220" cy="400110"/>
          </a:xfrm>
          <a:prstGeom prst="rect">
            <a:avLst/>
          </a:prstGeom>
          <a:noFill/>
        </p:spPr>
        <p:txBody>
          <a:bodyPr wrap="square" rtlCol="0">
            <a:spAutoFit/>
          </a:bodyPr>
          <a:lstStyle/>
          <a:p>
            <a:r>
              <a:rPr lang="en-US" sz="2000" dirty="0" err="1">
                <a:solidFill>
                  <a:srgbClr val="404040"/>
                </a:solidFill>
              </a:rPr>
              <a:t>Enomoto</a:t>
            </a:r>
            <a:r>
              <a:rPr lang="en-US" sz="2000" dirty="0">
                <a:solidFill>
                  <a:srgbClr val="404040"/>
                </a:solidFill>
              </a:rPr>
              <a:t> [7]</a:t>
            </a:r>
          </a:p>
        </p:txBody>
      </p:sp>
    </p:spTree>
    <p:extLst>
      <p:ext uri="{BB962C8B-B14F-4D97-AF65-F5344CB8AC3E}">
        <p14:creationId xmlns:p14="http://schemas.microsoft.com/office/powerpoint/2010/main" val="1667793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31B2-5209-4C1D-9FE3-54C1548AC019}"/>
              </a:ext>
            </a:extLst>
          </p:cNvPr>
          <p:cNvSpPr>
            <a:spLocks noGrp="1"/>
          </p:cNvSpPr>
          <p:nvPr>
            <p:ph type="title"/>
          </p:nvPr>
        </p:nvSpPr>
        <p:spPr/>
        <p:txBody>
          <a:bodyPr/>
          <a:lstStyle/>
          <a:p>
            <a:r>
              <a:rPr lang="en-US" dirty="0"/>
              <a:t>A Better DFF Interlock</a:t>
            </a:r>
          </a:p>
        </p:txBody>
      </p:sp>
      <p:sp>
        <p:nvSpPr>
          <p:cNvPr id="4" name="Date Placeholder 3">
            <a:extLst>
              <a:ext uri="{FF2B5EF4-FFF2-40B4-BE49-F238E27FC236}">
                <a16:creationId xmlns:a16="http://schemas.microsoft.com/office/drawing/2014/main" id="{452C562E-DF45-441F-A512-D1178D2667B4}"/>
              </a:ext>
            </a:extLst>
          </p:cNvPr>
          <p:cNvSpPr>
            <a:spLocks noGrp="1"/>
          </p:cNvSpPr>
          <p:nvPr>
            <p:ph type="dt" sz="half" idx="2"/>
          </p:nvPr>
        </p:nvSpPr>
        <p:spPr/>
        <p:txBody>
          <a:bodyPr/>
          <a:lstStyle/>
          <a:p>
            <a:pPr>
              <a:defRPr/>
            </a:pPr>
            <a:fld id="{C66199DA-0592-4AD3-A141-50240485D3F4}" type="datetime1">
              <a:rPr lang="en-US" smtClean="0"/>
              <a:t>5/17/2026</a:t>
            </a:fld>
            <a:endParaRPr lang="en-US" dirty="0"/>
          </a:p>
        </p:txBody>
      </p:sp>
      <p:sp>
        <p:nvSpPr>
          <p:cNvPr id="5" name="Footer Placeholder 4">
            <a:extLst>
              <a:ext uri="{FF2B5EF4-FFF2-40B4-BE49-F238E27FC236}">
                <a16:creationId xmlns:a16="http://schemas.microsoft.com/office/drawing/2014/main" id="{DEE5FCCA-BFC4-47DF-8458-359ED8D8A410}"/>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C20FE8BB-015D-4F77-A6B9-8CE23931F3FC}"/>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pic>
        <p:nvPicPr>
          <p:cNvPr id="7" name="Picture 6">
            <a:extLst>
              <a:ext uri="{FF2B5EF4-FFF2-40B4-BE49-F238E27FC236}">
                <a16:creationId xmlns:a16="http://schemas.microsoft.com/office/drawing/2014/main" id="{A915B0C5-0453-46B8-A8C2-A47345B7586B}"/>
              </a:ext>
            </a:extLst>
          </p:cNvPr>
          <p:cNvPicPr>
            <a:picLocks noChangeAspect="1"/>
          </p:cNvPicPr>
          <p:nvPr/>
        </p:nvPicPr>
        <p:blipFill>
          <a:blip r:embed="rId2"/>
          <a:stretch>
            <a:fillRect/>
          </a:stretch>
        </p:blipFill>
        <p:spPr>
          <a:xfrm>
            <a:off x="57150" y="784146"/>
            <a:ext cx="5379244" cy="2343698"/>
          </a:xfrm>
          <a:prstGeom prst="rect">
            <a:avLst/>
          </a:prstGeom>
        </p:spPr>
      </p:pic>
      <p:sp>
        <p:nvSpPr>
          <p:cNvPr id="8" name="TextBox 7">
            <a:extLst>
              <a:ext uri="{FF2B5EF4-FFF2-40B4-BE49-F238E27FC236}">
                <a16:creationId xmlns:a16="http://schemas.microsoft.com/office/drawing/2014/main" id="{AF9EEF36-1659-4CB8-A8E7-2F2F1429857C}"/>
              </a:ext>
            </a:extLst>
          </p:cNvPr>
          <p:cNvSpPr txBox="1"/>
          <p:nvPr/>
        </p:nvSpPr>
        <p:spPr>
          <a:xfrm>
            <a:off x="2147007" y="3002158"/>
            <a:ext cx="1695220" cy="400110"/>
          </a:xfrm>
          <a:prstGeom prst="rect">
            <a:avLst/>
          </a:prstGeom>
          <a:noFill/>
        </p:spPr>
        <p:txBody>
          <a:bodyPr wrap="square" rtlCol="0">
            <a:spAutoFit/>
          </a:bodyPr>
          <a:lstStyle/>
          <a:p>
            <a:r>
              <a:rPr lang="en-US" sz="2000" dirty="0" err="1">
                <a:solidFill>
                  <a:srgbClr val="404040"/>
                </a:solidFill>
              </a:rPr>
              <a:t>Enomoto</a:t>
            </a:r>
            <a:r>
              <a:rPr lang="en-US" sz="2000" dirty="0">
                <a:solidFill>
                  <a:srgbClr val="404040"/>
                </a:solidFill>
              </a:rPr>
              <a:t> [7]</a:t>
            </a:r>
          </a:p>
        </p:txBody>
      </p:sp>
      <p:sp>
        <p:nvSpPr>
          <p:cNvPr id="9" name="TextBox 8">
            <a:extLst>
              <a:ext uri="{FF2B5EF4-FFF2-40B4-BE49-F238E27FC236}">
                <a16:creationId xmlns:a16="http://schemas.microsoft.com/office/drawing/2014/main" id="{6207823F-06AE-4827-96E8-FCE32B8BB212}"/>
              </a:ext>
            </a:extLst>
          </p:cNvPr>
          <p:cNvSpPr txBox="1"/>
          <p:nvPr/>
        </p:nvSpPr>
        <p:spPr>
          <a:xfrm>
            <a:off x="5441157" y="653223"/>
            <a:ext cx="3479002" cy="2554545"/>
          </a:xfrm>
          <a:prstGeom prst="rect">
            <a:avLst/>
          </a:prstGeom>
          <a:noFill/>
        </p:spPr>
        <p:txBody>
          <a:bodyPr wrap="square" rtlCol="0">
            <a:spAutoFit/>
          </a:bodyPr>
          <a:lstStyle/>
          <a:p>
            <a:r>
              <a:rPr lang="en-US" sz="2000" b="1" dirty="0"/>
              <a:t>DFF1</a:t>
            </a:r>
            <a:r>
              <a:rPr lang="en-US" sz="2000" dirty="0"/>
              <a:t> has the same function as before.</a:t>
            </a:r>
          </a:p>
          <a:p>
            <a:endParaRPr lang="en-US" sz="2000" dirty="0"/>
          </a:p>
          <a:p>
            <a:r>
              <a:rPr lang="en-US" sz="2000" b="1" dirty="0"/>
              <a:t>DFF2 </a:t>
            </a:r>
            <a:r>
              <a:rPr lang="en-US" sz="2000" dirty="0"/>
              <a:t>suppresses metastability of the halt signal. </a:t>
            </a:r>
          </a:p>
          <a:p>
            <a:endParaRPr lang="en-US" sz="2000" b="1" dirty="0"/>
          </a:p>
          <a:p>
            <a:r>
              <a:rPr lang="en-US" sz="2000" dirty="0"/>
              <a:t>Doesn’t this introduce delay?</a:t>
            </a:r>
          </a:p>
          <a:p>
            <a:r>
              <a:rPr lang="en-US" sz="2000" dirty="0">
                <a:sym typeface="Wingdings" panose="05000000000000000000" pitchFamily="2" charset="2"/>
              </a:rPr>
              <a:t> Constant, can be calibrated. </a:t>
            </a:r>
            <a:endParaRPr lang="en-US" sz="2000" dirty="0"/>
          </a:p>
        </p:txBody>
      </p:sp>
    </p:spTree>
    <p:extLst>
      <p:ext uri="{BB962C8B-B14F-4D97-AF65-F5344CB8AC3E}">
        <p14:creationId xmlns:p14="http://schemas.microsoft.com/office/powerpoint/2010/main" val="1036737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9586E-10EE-4011-A043-1387AFEF2762}"/>
              </a:ext>
            </a:extLst>
          </p:cNvPr>
          <p:cNvSpPr>
            <a:spLocks noGrp="1"/>
          </p:cNvSpPr>
          <p:nvPr>
            <p:ph type="title"/>
          </p:nvPr>
        </p:nvSpPr>
        <p:spPr/>
        <p:txBody>
          <a:bodyPr/>
          <a:lstStyle/>
          <a:p>
            <a:r>
              <a:rPr lang="en-US" dirty="0"/>
              <a:t>An Aside: Delta-Sigma TDCs</a:t>
            </a:r>
          </a:p>
        </p:txBody>
      </p:sp>
      <p:sp>
        <p:nvSpPr>
          <p:cNvPr id="4" name="Date Placeholder 3">
            <a:extLst>
              <a:ext uri="{FF2B5EF4-FFF2-40B4-BE49-F238E27FC236}">
                <a16:creationId xmlns:a16="http://schemas.microsoft.com/office/drawing/2014/main" id="{2B953E70-84C9-46E2-B59B-68258F351446}"/>
              </a:ext>
            </a:extLst>
          </p:cNvPr>
          <p:cNvSpPr>
            <a:spLocks noGrp="1"/>
          </p:cNvSpPr>
          <p:nvPr>
            <p:ph type="dt" sz="half" idx="2"/>
          </p:nvPr>
        </p:nvSpPr>
        <p:spPr/>
        <p:txBody>
          <a:bodyPr/>
          <a:lstStyle/>
          <a:p>
            <a:pPr>
              <a:defRPr/>
            </a:pPr>
            <a:fld id="{54837A2F-D5E9-44D4-8700-FE3547F6F718}" type="datetime1">
              <a:rPr lang="en-US" smtClean="0"/>
              <a:t>5/17/2026</a:t>
            </a:fld>
            <a:endParaRPr lang="en-US" dirty="0"/>
          </a:p>
        </p:txBody>
      </p:sp>
      <p:sp>
        <p:nvSpPr>
          <p:cNvPr id="5" name="Footer Placeholder 4">
            <a:extLst>
              <a:ext uri="{FF2B5EF4-FFF2-40B4-BE49-F238E27FC236}">
                <a16:creationId xmlns:a16="http://schemas.microsoft.com/office/drawing/2014/main" id="{AF3B0E18-3467-4610-91E9-F8E094CD69BB}"/>
              </a:ext>
            </a:extLst>
          </p:cNvPr>
          <p:cNvSpPr>
            <a:spLocks noGrp="1"/>
          </p:cNvSpPr>
          <p:nvPr>
            <p:ph type="ftr" sz="quarter" idx="3"/>
          </p:nvPr>
        </p:nvSpPr>
        <p:spPr/>
        <p:txBody>
          <a:bodyPr/>
          <a:lstStyle/>
          <a:p>
            <a:pPr>
              <a:defRPr/>
            </a:pPr>
            <a:r>
              <a:rPr lang="en-US"/>
              <a:t>Adam Quinn | Precision Time-to-Digital Converters</a:t>
            </a:r>
            <a:endParaRPr lang="en-US" b="1" dirty="0"/>
          </a:p>
        </p:txBody>
      </p:sp>
      <p:sp>
        <p:nvSpPr>
          <p:cNvPr id="6" name="Slide Number Placeholder 5">
            <a:extLst>
              <a:ext uri="{FF2B5EF4-FFF2-40B4-BE49-F238E27FC236}">
                <a16:creationId xmlns:a16="http://schemas.microsoft.com/office/drawing/2014/main" id="{57139215-68EF-4E37-9C23-3A44945190F8}"/>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8" name="Picture 7">
            <a:extLst>
              <a:ext uri="{FF2B5EF4-FFF2-40B4-BE49-F238E27FC236}">
                <a16:creationId xmlns:a16="http://schemas.microsoft.com/office/drawing/2014/main" id="{4C7B1430-498E-4950-A80D-AED74B4AAEB3}"/>
              </a:ext>
            </a:extLst>
          </p:cNvPr>
          <p:cNvPicPr>
            <a:picLocks noChangeAspect="1"/>
          </p:cNvPicPr>
          <p:nvPr/>
        </p:nvPicPr>
        <p:blipFill>
          <a:blip r:embed="rId2"/>
          <a:stretch>
            <a:fillRect/>
          </a:stretch>
        </p:blipFill>
        <p:spPr>
          <a:xfrm>
            <a:off x="228600" y="523325"/>
            <a:ext cx="4899660" cy="2048425"/>
          </a:xfrm>
          <a:prstGeom prst="rect">
            <a:avLst/>
          </a:prstGeom>
        </p:spPr>
      </p:pic>
      <p:pic>
        <p:nvPicPr>
          <p:cNvPr id="10" name="Picture 9">
            <a:extLst>
              <a:ext uri="{FF2B5EF4-FFF2-40B4-BE49-F238E27FC236}">
                <a16:creationId xmlns:a16="http://schemas.microsoft.com/office/drawing/2014/main" id="{F2B2E306-968B-4C27-B857-962AC2CCD3ED}"/>
              </a:ext>
            </a:extLst>
          </p:cNvPr>
          <p:cNvPicPr>
            <a:picLocks noChangeAspect="1"/>
          </p:cNvPicPr>
          <p:nvPr/>
        </p:nvPicPr>
        <p:blipFill>
          <a:blip r:embed="rId3"/>
          <a:stretch>
            <a:fillRect/>
          </a:stretch>
        </p:blipFill>
        <p:spPr>
          <a:xfrm>
            <a:off x="5187395" y="349268"/>
            <a:ext cx="3890973" cy="3902872"/>
          </a:xfrm>
          <a:prstGeom prst="rect">
            <a:avLst/>
          </a:prstGeom>
        </p:spPr>
      </p:pic>
      <p:sp>
        <p:nvSpPr>
          <p:cNvPr id="11" name="TextBox 10">
            <a:extLst>
              <a:ext uri="{FF2B5EF4-FFF2-40B4-BE49-F238E27FC236}">
                <a16:creationId xmlns:a16="http://schemas.microsoft.com/office/drawing/2014/main" id="{05FB1CB9-7086-48B1-969E-F37BA6CDD5BE}"/>
              </a:ext>
            </a:extLst>
          </p:cNvPr>
          <p:cNvSpPr txBox="1"/>
          <p:nvPr/>
        </p:nvSpPr>
        <p:spPr>
          <a:xfrm>
            <a:off x="367109" y="2489368"/>
            <a:ext cx="4622641" cy="2031325"/>
          </a:xfrm>
          <a:prstGeom prst="rect">
            <a:avLst/>
          </a:prstGeom>
          <a:noFill/>
        </p:spPr>
        <p:txBody>
          <a:bodyPr wrap="square" rtlCol="0">
            <a:spAutoFit/>
          </a:bodyPr>
          <a:lstStyle/>
          <a:p>
            <a:r>
              <a:rPr lang="en-US" sz="1800" dirty="0"/>
              <a:t>Measure delay offset between clocks:</a:t>
            </a:r>
          </a:p>
          <a:p>
            <a:pPr marL="285750" indent="-285750">
              <a:buFont typeface="Arial" panose="020B0604020202020204" pitchFamily="34" charset="0"/>
              <a:buChar char="•"/>
            </a:pPr>
            <a:r>
              <a:rPr lang="en-US" sz="1800" dirty="0"/>
              <a:t>One clock signal is delayed, depending on feedback from output.</a:t>
            </a:r>
          </a:p>
          <a:p>
            <a:pPr marL="342900" indent="-342900">
              <a:buFont typeface="Arial" panose="020B0604020202020204" pitchFamily="34" charset="0"/>
              <a:buChar char="•"/>
            </a:pPr>
            <a:r>
              <a:rPr lang="en-US" sz="1800" dirty="0"/>
              <a:t>Resulting phase difference is integrated.</a:t>
            </a:r>
          </a:p>
          <a:p>
            <a:pPr marL="342900" indent="-342900">
              <a:buFont typeface="Arial" panose="020B0604020202020204" pitchFamily="34" charset="0"/>
              <a:buChar char="•"/>
            </a:pPr>
            <a:endParaRPr lang="en-US" sz="1800" dirty="0"/>
          </a:p>
          <a:p>
            <a:r>
              <a:rPr lang="en-US" sz="1800" i="1" dirty="0"/>
              <a:t>Excellent resolution, but requires oversampling </a:t>
            </a:r>
            <a:r>
              <a:rPr lang="en-US" sz="1800" i="1" dirty="0">
                <a:sym typeface="Wingdings" panose="05000000000000000000" pitchFamily="2" charset="2"/>
              </a:rPr>
              <a:t> not very applicable to our application.</a:t>
            </a:r>
            <a:endParaRPr lang="en-US" sz="1800" i="1" dirty="0"/>
          </a:p>
        </p:txBody>
      </p:sp>
    </p:spTree>
    <p:extLst>
      <p:ext uri="{BB962C8B-B14F-4D97-AF65-F5344CB8AC3E}">
        <p14:creationId xmlns:p14="http://schemas.microsoft.com/office/powerpoint/2010/main" val="1779926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0A63F14-A4A1-7597-2021-5F8A447E9128}"/>
                  </a:ext>
                </a:extLst>
              </p:cNvPr>
              <p:cNvSpPr>
                <a:spLocks noGrp="1"/>
              </p:cNvSpPr>
              <p:nvPr>
                <p:ph idx="1"/>
              </p:nvPr>
            </p:nvSpPr>
            <p:spPr>
              <a:xfrm>
                <a:off x="228603" y="728664"/>
                <a:ext cx="3824413" cy="3794522"/>
              </a:xfrm>
            </p:spPr>
            <p:txBody>
              <a:bodyPr/>
              <a:lstStyle/>
              <a:p>
                <a:r>
                  <a:rPr lang="en-US"/>
                  <a:t>Future colliders need tracking detectors with 5-25 ps timing and 5-30 </a:t>
                </a:r>
                <a14:m>
                  <m:oMath xmlns:m="http://schemas.openxmlformats.org/officeDocument/2006/math">
                    <m:r>
                      <m:rPr>
                        <m:sty m:val="p"/>
                      </m:rPr>
                      <a:rPr lang="en-US" b="0" i="0" smtClean="0">
                        <a:latin typeface="Cambria Math" panose="02040503050406030204" pitchFamily="18" charset="0"/>
                      </a:rPr>
                      <m:t>μm</m:t>
                    </m:r>
                  </m:oMath>
                </a14:m>
                <a:r>
                  <a:rPr lang="en-US"/>
                  <a:t> spatial resolution [11]:</a:t>
                </a:r>
              </a:p>
              <a:p>
                <a:pPr marL="568325" lvl="1" indent="-285750">
                  <a:buFont typeface="Wingdings" panose="05000000000000000000" pitchFamily="2" charset="2"/>
                  <a:buChar char="à"/>
                </a:pPr>
                <a:r>
                  <a:rPr lang="en-US">
                    <a:sym typeface="Wingdings" panose="05000000000000000000" pitchFamily="2" charset="2"/>
                  </a:rPr>
                  <a:t>FCC-hh</a:t>
                </a:r>
              </a:p>
              <a:p>
                <a:pPr marL="568325" lvl="1" indent="-285750">
                  <a:buFont typeface="Wingdings" panose="05000000000000000000" pitchFamily="2" charset="2"/>
                  <a:buChar char="à"/>
                </a:pPr>
                <a:r>
                  <a:rPr lang="en-US">
                    <a:sym typeface="Wingdings" panose="05000000000000000000" pitchFamily="2" charset="2"/>
                  </a:rPr>
                  <a:t>Electron-Ion Collider (EIC)</a:t>
                </a:r>
              </a:p>
              <a:p>
                <a:pPr marL="568325" lvl="1" indent="-285750">
                  <a:buFont typeface="Wingdings" panose="05000000000000000000" pitchFamily="2" charset="2"/>
                  <a:buChar char="à"/>
                </a:pPr>
                <a:r>
                  <a:rPr lang="en-US">
                    <a:sym typeface="Wingdings" panose="05000000000000000000" pitchFamily="2" charset="2"/>
                  </a:rPr>
                  <a:t>Muon Collider…</a:t>
                </a:r>
                <a:endParaRPr lang="en-US"/>
              </a:p>
              <a:p>
                <a:r>
                  <a:rPr lang="en-US"/>
                  <a:t>LGADs are a leading sensor candidate with 20-30ps timing resolution, but how to read them out?</a:t>
                </a:r>
              </a:p>
            </p:txBody>
          </p:sp>
        </mc:Choice>
        <mc:Fallback xmlns="">
          <p:sp>
            <p:nvSpPr>
              <p:cNvPr id="2" name="Content Placeholder 1">
                <a:extLst>
                  <a:ext uri="{FF2B5EF4-FFF2-40B4-BE49-F238E27FC236}">
                    <a16:creationId xmlns:a16="http://schemas.microsoft.com/office/drawing/2014/main" id="{80A63F14-A4A1-7597-2021-5F8A447E9128}"/>
                  </a:ext>
                </a:extLst>
              </p:cNvPr>
              <p:cNvSpPr>
                <a:spLocks noGrp="1" noRot="1" noChangeAspect="1" noMove="1" noResize="1" noEditPoints="1" noAdjustHandles="1" noChangeArrowheads="1" noChangeShapeType="1" noTextEdit="1"/>
              </p:cNvSpPr>
              <p:nvPr>
                <p:ph idx="1"/>
              </p:nvPr>
            </p:nvSpPr>
            <p:spPr>
              <a:xfrm>
                <a:off x="228603" y="728664"/>
                <a:ext cx="3824413" cy="3794522"/>
              </a:xfrm>
              <a:blipFill>
                <a:blip r:embed="rId3"/>
                <a:stretch>
                  <a:fillRect l="-3509" t="-209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830E8F-BEB0-36D4-16E7-DCEF35886111}"/>
              </a:ext>
            </a:extLst>
          </p:cNvPr>
          <p:cNvSpPr>
            <a:spLocks noGrp="1"/>
          </p:cNvSpPr>
          <p:nvPr>
            <p:ph type="title"/>
          </p:nvPr>
        </p:nvSpPr>
        <p:spPr/>
        <p:txBody>
          <a:bodyPr/>
          <a:lstStyle/>
          <a:p>
            <a:r>
              <a:rPr lang="en-US"/>
              <a:t>LGAD Tracking Detectors</a:t>
            </a:r>
          </a:p>
        </p:txBody>
      </p:sp>
      <p:sp>
        <p:nvSpPr>
          <p:cNvPr id="4" name="Date Placeholder 3">
            <a:extLst>
              <a:ext uri="{FF2B5EF4-FFF2-40B4-BE49-F238E27FC236}">
                <a16:creationId xmlns:a16="http://schemas.microsoft.com/office/drawing/2014/main" id="{4EA906E1-C1DF-00ED-EAAD-740FEC5B7760}"/>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1D6E9109-A79E-742A-4DB7-0CD634FFCB88}"/>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45AF7EE6-E328-79E6-8412-9FABDC62253C}"/>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8" name="Picture 7">
            <a:extLst>
              <a:ext uri="{FF2B5EF4-FFF2-40B4-BE49-F238E27FC236}">
                <a16:creationId xmlns:a16="http://schemas.microsoft.com/office/drawing/2014/main" id="{FB84BA16-EC4A-25BB-4051-DC1A4DCB5E03}"/>
              </a:ext>
            </a:extLst>
          </p:cNvPr>
          <p:cNvPicPr>
            <a:picLocks noChangeAspect="1"/>
          </p:cNvPicPr>
          <p:nvPr/>
        </p:nvPicPr>
        <p:blipFill>
          <a:blip r:embed="rId4"/>
          <a:stretch>
            <a:fillRect/>
          </a:stretch>
        </p:blipFill>
        <p:spPr>
          <a:xfrm>
            <a:off x="1355536" y="3756003"/>
            <a:ext cx="1616264" cy="969758"/>
          </a:xfrm>
          <a:prstGeom prst="rect">
            <a:avLst/>
          </a:prstGeom>
        </p:spPr>
      </p:pic>
      <p:pic>
        <p:nvPicPr>
          <p:cNvPr id="10" name="Picture 9">
            <a:extLst>
              <a:ext uri="{FF2B5EF4-FFF2-40B4-BE49-F238E27FC236}">
                <a16:creationId xmlns:a16="http://schemas.microsoft.com/office/drawing/2014/main" id="{7CFF9461-E581-6474-315C-48E5FC63F697}"/>
              </a:ext>
            </a:extLst>
          </p:cNvPr>
          <p:cNvPicPr>
            <a:picLocks noChangeAspect="1"/>
          </p:cNvPicPr>
          <p:nvPr/>
        </p:nvPicPr>
        <p:blipFill rotWithShape="1">
          <a:blip r:embed="rId5"/>
          <a:srcRect l="-220"/>
          <a:stretch/>
        </p:blipFill>
        <p:spPr>
          <a:xfrm>
            <a:off x="3909061" y="280589"/>
            <a:ext cx="5181599" cy="1700632"/>
          </a:xfrm>
          <a:prstGeom prst="rect">
            <a:avLst/>
          </a:prstGeom>
        </p:spPr>
      </p:pic>
      <p:pic>
        <p:nvPicPr>
          <p:cNvPr id="13" name="Picture 12">
            <a:extLst>
              <a:ext uri="{FF2B5EF4-FFF2-40B4-BE49-F238E27FC236}">
                <a16:creationId xmlns:a16="http://schemas.microsoft.com/office/drawing/2014/main" id="{D80168FD-6840-AD68-DE3A-150D60FADDB7}"/>
              </a:ext>
            </a:extLst>
          </p:cNvPr>
          <p:cNvPicPr>
            <a:picLocks noChangeAspect="1"/>
          </p:cNvPicPr>
          <p:nvPr/>
        </p:nvPicPr>
        <p:blipFill>
          <a:blip r:embed="rId6"/>
          <a:stretch>
            <a:fillRect/>
          </a:stretch>
        </p:blipFill>
        <p:spPr>
          <a:xfrm>
            <a:off x="4286250" y="2244421"/>
            <a:ext cx="4427220" cy="2107339"/>
          </a:xfrm>
          <a:prstGeom prst="rect">
            <a:avLst/>
          </a:prstGeom>
        </p:spPr>
      </p:pic>
    </p:spTree>
    <p:extLst>
      <p:ext uri="{BB962C8B-B14F-4D97-AF65-F5344CB8AC3E}">
        <p14:creationId xmlns:p14="http://schemas.microsoft.com/office/powerpoint/2010/main" val="406396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CE3C7-1536-7FDA-3575-79511FED4558}"/>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SNSPDs are fast, and fast-timing ASICs are needed to preserve that resolution.</a:t>
            </a:r>
          </a:p>
          <a:p>
            <a:r>
              <a:rPr lang="en-US" b="1"/>
              <a:t>Cryogenic readout </a:t>
            </a:r>
            <a:r>
              <a:rPr lang="en-US"/>
              <a:t>designs are key to reduce heat load.</a:t>
            </a:r>
            <a:endParaRPr lang="en-US" b="1"/>
          </a:p>
        </p:txBody>
      </p:sp>
      <p:sp>
        <p:nvSpPr>
          <p:cNvPr id="3" name="Title 2">
            <a:extLst>
              <a:ext uri="{FF2B5EF4-FFF2-40B4-BE49-F238E27FC236}">
                <a16:creationId xmlns:a16="http://schemas.microsoft.com/office/drawing/2014/main" id="{D7A6EAD9-412D-2882-EE54-2DF4CDB129CB}"/>
              </a:ext>
            </a:extLst>
          </p:cNvPr>
          <p:cNvSpPr>
            <a:spLocks noGrp="1"/>
          </p:cNvSpPr>
          <p:nvPr>
            <p:ph type="title"/>
          </p:nvPr>
        </p:nvSpPr>
        <p:spPr/>
        <p:txBody>
          <a:bodyPr/>
          <a:lstStyle/>
          <a:p>
            <a:r>
              <a:rPr lang="en-US"/>
              <a:t>Superconducting Nanowire Single-Particle Detectors (SNSPDs)</a:t>
            </a:r>
          </a:p>
        </p:txBody>
      </p:sp>
      <p:sp>
        <p:nvSpPr>
          <p:cNvPr id="4" name="Date Placeholder 3">
            <a:extLst>
              <a:ext uri="{FF2B5EF4-FFF2-40B4-BE49-F238E27FC236}">
                <a16:creationId xmlns:a16="http://schemas.microsoft.com/office/drawing/2014/main" id="{E09AB2DB-2C9B-0500-3414-062B919E70E2}"/>
              </a:ext>
            </a:extLst>
          </p:cNvPr>
          <p:cNvSpPr>
            <a:spLocks noGrp="1"/>
          </p:cNvSpPr>
          <p:nvPr>
            <p:ph type="dt" sz="half" idx="2"/>
          </p:nvPr>
        </p:nvSpPr>
        <p:spPr/>
        <p:txBody>
          <a:bodyPr/>
          <a:lstStyle/>
          <a:p>
            <a:pPr>
              <a:defRPr/>
            </a:pPr>
            <a:fld id="{5BC565B7-B6A9-4F3C-B92C-2F61E1D859A2}" type="datetime1">
              <a:rPr lang="en-US" smtClean="0"/>
              <a:t>5/17/2026</a:t>
            </a:fld>
            <a:endParaRPr lang="en-US" dirty="0"/>
          </a:p>
        </p:txBody>
      </p:sp>
      <p:sp>
        <p:nvSpPr>
          <p:cNvPr id="5" name="Footer Placeholder 4">
            <a:extLst>
              <a:ext uri="{FF2B5EF4-FFF2-40B4-BE49-F238E27FC236}">
                <a16:creationId xmlns:a16="http://schemas.microsoft.com/office/drawing/2014/main" id="{629FB0B7-A154-8BFE-2696-B33A0C9D177F}"/>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7BE73D19-56F2-AB7F-14F0-B4361CFC2B7C}"/>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Content Placeholder 8">
            <a:extLst>
              <a:ext uri="{FF2B5EF4-FFF2-40B4-BE49-F238E27FC236}">
                <a16:creationId xmlns:a16="http://schemas.microsoft.com/office/drawing/2014/main" id="{59E57EBD-BE55-A2E8-3DB8-9B2673B3DB3E}"/>
              </a:ext>
            </a:extLst>
          </p:cNvPr>
          <p:cNvSpPr txBox="1">
            <a:spLocks/>
          </p:cNvSpPr>
          <p:nvPr/>
        </p:nvSpPr>
        <p:spPr>
          <a:xfrm>
            <a:off x="4823316" y="2832767"/>
            <a:ext cx="3906078" cy="765816"/>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8137" lvl="1" indent="-285750">
              <a:buFont typeface="Arial" panose="020B0604020202020204" pitchFamily="34" charset="0"/>
              <a:buChar char="•"/>
            </a:pPr>
            <a:r>
              <a:rPr lang="en-US" sz="1400"/>
              <a:t>Risetime ~Lk/(Rn+RL) ~100’s ps</a:t>
            </a:r>
          </a:p>
          <a:p>
            <a:pPr marL="338137" lvl="1" indent="-285750">
              <a:buFont typeface="Arial" panose="020B0604020202020204" pitchFamily="34" charset="0"/>
              <a:buChar char="•"/>
            </a:pPr>
            <a:r>
              <a:rPr lang="en-US" sz="1400"/>
              <a:t>FallTime ~Lk/RL ~10’s ns</a:t>
            </a:r>
          </a:p>
          <a:p>
            <a:endParaRPr lang="en-US" sz="1600"/>
          </a:p>
          <a:p>
            <a:endParaRPr lang="en-US" sz="1600" dirty="0"/>
          </a:p>
        </p:txBody>
      </p:sp>
      <p:pic>
        <p:nvPicPr>
          <p:cNvPr id="9" name="Picture 8" descr="A diagram of a circuit&#10;&#10;Description automatically generated">
            <a:extLst>
              <a:ext uri="{FF2B5EF4-FFF2-40B4-BE49-F238E27FC236}">
                <a16:creationId xmlns:a16="http://schemas.microsoft.com/office/drawing/2014/main" id="{06924C0E-0587-3095-44B6-5DCCBE57BAB9}"/>
              </a:ext>
            </a:extLst>
          </p:cNvPr>
          <p:cNvPicPr>
            <a:picLocks noChangeAspect="1"/>
          </p:cNvPicPr>
          <p:nvPr/>
        </p:nvPicPr>
        <p:blipFill rotWithShape="1">
          <a:blip r:embed="rId2"/>
          <a:srcRect l="11779" r="6481"/>
          <a:stretch/>
        </p:blipFill>
        <p:spPr>
          <a:xfrm>
            <a:off x="4823316" y="728664"/>
            <a:ext cx="4256315" cy="1625279"/>
          </a:xfrm>
          <a:prstGeom prst="rect">
            <a:avLst/>
          </a:prstGeom>
        </p:spPr>
      </p:pic>
      <p:sp>
        <p:nvSpPr>
          <p:cNvPr id="10" name="Content Placeholder 8">
            <a:extLst>
              <a:ext uri="{FF2B5EF4-FFF2-40B4-BE49-F238E27FC236}">
                <a16:creationId xmlns:a16="http://schemas.microsoft.com/office/drawing/2014/main" id="{2FF0ED08-6743-9866-0B03-AA047F883056}"/>
              </a:ext>
            </a:extLst>
          </p:cNvPr>
          <p:cNvSpPr txBox="1">
            <a:spLocks/>
          </p:cNvSpPr>
          <p:nvPr/>
        </p:nvSpPr>
        <p:spPr>
          <a:xfrm>
            <a:off x="222250" y="2845342"/>
            <a:ext cx="3906078" cy="765816"/>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8137" lvl="1" indent="-285750">
              <a:buFont typeface="Arial" panose="020B0604020202020204" pitchFamily="34" charset="0"/>
              <a:buChar char="•"/>
            </a:pPr>
            <a:r>
              <a:rPr lang="en-US" sz="1400" dirty="0"/>
              <a:t>Ideal inductors when superconducting</a:t>
            </a:r>
          </a:p>
          <a:p>
            <a:pPr marL="338137" lvl="1" indent="-285750">
              <a:buFont typeface="Arial" panose="020B0604020202020204" pitchFamily="34" charset="0"/>
              <a:buChar char="•"/>
            </a:pPr>
            <a:r>
              <a:rPr lang="en-US" sz="1400" dirty="0"/>
              <a:t>Resistive when heated by a photon/</a:t>
            </a:r>
            <a:r>
              <a:rPr lang="en-US" sz="1400"/>
              <a:t>particle </a:t>
            </a:r>
            <a:endParaRPr lang="en-US" sz="1400" dirty="0"/>
          </a:p>
          <a:p>
            <a:pPr marL="0" indent="0">
              <a:buNone/>
            </a:pPr>
            <a:r>
              <a:rPr lang="en-US" sz="1600"/>
              <a:t>Motivation:</a:t>
            </a:r>
            <a:endParaRPr lang="en-US" sz="1600" dirty="0"/>
          </a:p>
          <a:p>
            <a:endParaRPr lang="en-US" sz="1600" dirty="0"/>
          </a:p>
        </p:txBody>
      </p:sp>
      <p:pic>
        <p:nvPicPr>
          <p:cNvPr id="12" name="Picture 11">
            <a:extLst>
              <a:ext uri="{FF2B5EF4-FFF2-40B4-BE49-F238E27FC236}">
                <a16:creationId xmlns:a16="http://schemas.microsoft.com/office/drawing/2014/main" id="{5CEF7F7A-E2DE-9B0A-D1CF-B0480F8B1040}"/>
              </a:ext>
            </a:extLst>
          </p:cNvPr>
          <p:cNvPicPr>
            <a:picLocks noChangeAspect="1"/>
          </p:cNvPicPr>
          <p:nvPr/>
        </p:nvPicPr>
        <p:blipFill>
          <a:blip r:embed="rId3"/>
          <a:stretch>
            <a:fillRect/>
          </a:stretch>
        </p:blipFill>
        <p:spPr>
          <a:xfrm>
            <a:off x="2680223" y="899472"/>
            <a:ext cx="2211041" cy="1836799"/>
          </a:xfrm>
          <a:prstGeom prst="rect">
            <a:avLst/>
          </a:prstGeom>
        </p:spPr>
      </p:pic>
      <p:pic>
        <p:nvPicPr>
          <p:cNvPr id="14" name="Picture 13">
            <a:extLst>
              <a:ext uri="{FF2B5EF4-FFF2-40B4-BE49-F238E27FC236}">
                <a16:creationId xmlns:a16="http://schemas.microsoft.com/office/drawing/2014/main" id="{3ACE46AE-CB8B-4E4D-50E0-7E30158A1408}"/>
              </a:ext>
            </a:extLst>
          </p:cNvPr>
          <p:cNvPicPr>
            <a:picLocks noChangeAspect="1"/>
          </p:cNvPicPr>
          <p:nvPr/>
        </p:nvPicPr>
        <p:blipFill rotWithShape="1">
          <a:blip r:embed="rId4"/>
          <a:srcRect r="42300"/>
          <a:stretch/>
        </p:blipFill>
        <p:spPr>
          <a:xfrm>
            <a:off x="222250" y="638415"/>
            <a:ext cx="1610402" cy="1080929"/>
          </a:xfrm>
          <a:prstGeom prst="rect">
            <a:avLst/>
          </a:prstGeom>
        </p:spPr>
      </p:pic>
      <p:pic>
        <p:nvPicPr>
          <p:cNvPr id="15" name="Picture 14">
            <a:extLst>
              <a:ext uri="{FF2B5EF4-FFF2-40B4-BE49-F238E27FC236}">
                <a16:creationId xmlns:a16="http://schemas.microsoft.com/office/drawing/2014/main" id="{BC382F0A-D5D5-4F2B-F49B-08275C9441DB}"/>
              </a:ext>
            </a:extLst>
          </p:cNvPr>
          <p:cNvPicPr>
            <a:picLocks noChangeAspect="1"/>
          </p:cNvPicPr>
          <p:nvPr/>
        </p:nvPicPr>
        <p:blipFill rotWithShape="1">
          <a:blip r:embed="rId4"/>
          <a:srcRect l="57432" t="2051"/>
          <a:stretch/>
        </p:blipFill>
        <p:spPr>
          <a:xfrm>
            <a:off x="1074064" y="1304925"/>
            <a:ext cx="1606159" cy="1431346"/>
          </a:xfrm>
          <a:prstGeom prst="rect">
            <a:avLst/>
          </a:prstGeom>
        </p:spPr>
      </p:pic>
      <p:cxnSp>
        <p:nvCxnSpPr>
          <p:cNvPr id="17" name="Straight Connector 16">
            <a:extLst>
              <a:ext uri="{FF2B5EF4-FFF2-40B4-BE49-F238E27FC236}">
                <a16:creationId xmlns:a16="http://schemas.microsoft.com/office/drawing/2014/main" id="{D6EFB6E9-0BEB-7D19-5A9E-A42AD17A0520}"/>
              </a:ext>
            </a:extLst>
          </p:cNvPr>
          <p:cNvCxnSpPr>
            <a:cxnSpLocks/>
          </p:cNvCxnSpPr>
          <p:nvPr/>
        </p:nvCxnSpPr>
        <p:spPr>
          <a:xfrm flipH="1" flipV="1">
            <a:off x="1021555" y="792480"/>
            <a:ext cx="80964" cy="5350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CD177CC-FDEF-2B1F-0EA8-BEB9E5DC09B7}"/>
              </a:ext>
            </a:extLst>
          </p:cNvPr>
          <p:cNvCxnSpPr>
            <a:cxnSpLocks/>
          </p:cNvCxnSpPr>
          <p:nvPr/>
        </p:nvCxnSpPr>
        <p:spPr>
          <a:xfrm flipH="1" flipV="1">
            <a:off x="1134533" y="792480"/>
            <a:ext cx="1466427" cy="5350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7C26006-5189-C425-A9D1-6E48091023DB}"/>
              </a:ext>
            </a:extLst>
          </p:cNvPr>
          <p:cNvSpPr/>
          <p:nvPr/>
        </p:nvSpPr>
        <p:spPr>
          <a:xfrm>
            <a:off x="1021555" y="681038"/>
            <a:ext cx="112977" cy="111442"/>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872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D1B7F99-631B-31DC-9D17-05BA56CE8553}"/>
              </a:ext>
            </a:extLst>
          </p:cNvPr>
          <p:cNvSpPr>
            <a:spLocks noGrp="1"/>
          </p:cNvSpPr>
          <p:nvPr>
            <p:ph idx="1"/>
          </p:nvPr>
        </p:nvSpPr>
        <p:spPr>
          <a:xfrm>
            <a:off x="228603" y="728664"/>
            <a:ext cx="3390897" cy="3794522"/>
          </a:xfrm>
        </p:spPr>
        <p:txBody>
          <a:bodyPr/>
          <a:lstStyle/>
          <a:p>
            <a:r>
              <a:rPr lang="en-US" sz="1600" dirty="0"/>
              <a:t>Electron-Ion Collider: Novel accelerator under development at BNL to probe proton mass, other challenges.</a:t>
            </a:r>
          </a:p>
          <a:p>
            <a:r>
              <a:rPr lang="en-US" sz="1600" dirty="0"/>
              <a:t>SNSPD operation at </a:t>
            </a:r>
            <a:r>
              <a:rPr lang="en-US" sz="1600" dirty="0" err="1"/>
              <a:t>cryo</a:t>
            </a:r>
            <a:r>
              <a:rPr lang="en-US" sz="1600" dirty="0"/>
              <a:t> + high magnetic fields can help increase acceptance by instrumenting difficult regions of the machine.</a:t>
            </a:r>
          </a:p>
          <a:p>
            <a:r>
              <a:rPr lang="en-US" sz="1600" dirty="0"/>
              <a:t>Radiation hardness under investigation.</a:t>
            </a:r>
          </a:p>
        </p:txBody>
      </p:sp>
      <p:sp>
        <p:nvSpPr>
          <p:cNvPr id="7" name="Title 6">
            <a:extLst>
              <a:ext uri="{FF2B5EF4-FFF2-40B4-BE49-F238E27FC236}">
                <a16:creationId xmlns:a16="http://schemas.microsoft.com/office/drawing/2014/main" id="{0C1D209D-7FE4-4602-DB36-8D4DD54C739D}"/>
              </a:ext>
            </a:extLst>
          </p:cNvPr>
          <p:cNvSpPr>
            <a:spLocks noGrp="1"/>
          </p:cNvSpPr>
          <p:nvPr>
            <p:ph type="title"/>
          </p:nvPr>
        </p:nvSpPr>
        <p:spPr/>
        <p:txBody>
          <a:bodyPr/>
          <a:lstStyle/>
          <a:p>
            <a:r>
              <a:rPr lang="en-US"/>
              <a:t>SNSPDs at the EIC</a:t>
            </a:r>
          </a:p>
        </p:txBody>
      </p:sp>
      <p:sp>
        <p:nvSpPr>
          <p:cNvPr id="4" name="Date Placeholder 3">
            <a:extLst>
              <a:ext uri="{FF2B5EF4-FFF2-40B4-BE49-F238E27FC236}">
                <a16:creationId xmlns:a16="http://schemas.microsoft.com/office/drawing/2014/main" id="{4E145A48-562A-DA6B-DAE6-DB87B24AC084}"/>
              </a:ext>
            </a:extLst>
          </p:cNvPr>
          <p:cNvSpPr>
            <a:spLocks noGrp="1"/>
          </p:cNvSpPr>
          <p:nvPr>
            <p:ph type="dt" sz="half" idx="2"/>
          </p:nvPr>
        </p:nvSpPr>
        <p:spPr/>
        <p:txBody>
          <a:bodyPr/>
          <a:lstStyle/>
          <a:p>
            <a:pPr>
              <a:defRPr/>
            </a:pPr>
            <a:fld id="{F1CB64B3-EB96-4A07-AB05-B7912ADB448D}" type="datetime1">
              <a:rPr lang="en-US" smtClean="0"/>
              <a:t>5/17/2026</a:t>
            </a:fld>
            <a:endParaRPr lang="en-US" dirty="0"/>
          </a:p>
        </p:txBody>
      </p:sp>
      <p:sp>
        <p:nvSpPr>
          <p:cNvPr id="5" name="Footer Placeholder 4">
            <a:extLst>
              <a:ext uri="{FF2B5EF4-FFF2-40B4-BE49-F238E27FC236}">
                <a16:creationId xmlns:a16="http://schemas.microsoft.com/office/drawing/2014/main" id="{3A45EAAE-04B9-D844-6679-4296BAFE2D17}"/>
              </a:ext>
            </a:extLst>
          </p:cNvPr>
          <p:cNvSpPr>
            <a:spLocks noGrp="1"/>
          </p:cNvSpPr>
          <p:nvPr>
            <p:ph type="ftr" sz="quarter" idx="3"/>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8ED03D39-5EF8-FD8B-F08A-C3F55D4C2A80}"/>
              </a:ext>
            </a:extLst>
          </p:cNvPr>
          <p:cNvSpPr>
            <a:spLocks noGrp="1"/>
          </p:cNvSpPr>
          <p:nvPr>
            <p:ph type="sldNum" sz="quarter" idx="4"/>
          </p:nvPr>
        </p:nvSpPr>
        <p:spPr/>
        <p:txBody>
          <a:bodyPr/>
          <a:lstStyle/>
          <a:p>
            <a:pPr>
              <a:defRPr/>
            </a:pPr>
            <a:fld id="{979A04A2-726F-2143-A443-7788AF27176E}" type="slidenum">
              <a:rPr lang="en-US" smtClean="0"/>
              <a:pPr>
                <a:defRPr/>
              </a:pPr>
              <a:t>8</a:t>
            </a:fld>
            <a:endParaRPr lang="en-US" dirty="0"/>
          </a:p>
        </p:txBody>
      </p:sp>
      <p:pic>
        <p:nvPicPr>
          <p:cNvPr id="9" name="Picture 8">
            <a:extLst>
              <a:ext uri="{FF2B5EF4-FFF2-40B4-BE49-F238E27FC236}">
                <a16:creationId xmlns:a16="http://schemas.microsoft.com/office/drawing/2014/main" id="{6A6528C9-1BC2-60D1-8506-9F4A04BBD8F6}"/>
              </a:ext>
            </a:extLst>
          </p:cNvPr>
          <p:cNvPicPr>
            <a:picLocks noChangeAspect="1"/>
          </p:cNvPicPr>
          <p:nvPr/>
        </p:nvPicPr>
        <p:blipFill>
          <a:blip r:embed="rId3"/>
          <a:stretch>
            <a:fillRect/>
          </a:stretch>
        </p:blipFill>
        <p:spPr>
          <a:xfrm>
            <a:off x="3806826" y="0"/>
            <a:ext cx="2572070" cy="2476097"/>
          </a:xfrm>
          <a:prstGeom prst="rect">
            <a:avLst/>
          </a:prstGeom>
        </p:spPr>
      </p:pic>
      <p:pic>
        <p:nvPicPr>
          <p:cNvPr id="11" name="Picture 10">
            <a:extLst>
              <a:ext uri="{FF2B5EF4-FFF2-40B4-BE49-F238E27FC236}">
                <a16:creationId xmlns:a16="http://schemas.microsoft.com/office/drawing/2014/main" id="{A5F19774-CA90-C276-C3D3-21003C05A226}"/>
              </a:ext>
            </a:extLst>
          </p:cNvPr>
          <p:cNvPicPr>
            <a:picLocks noChangeAspect="1"/>
          </p:cNvPicPr>
          <p:nvPr/>
        </p:nvPicPr>
        <p:blipFill>
          <a:blip r:embed="rId4"/>
          <a:stretch>
            <a:fillRect/>
          </a:stretch>
        </p:blipFill>
        <p:spPr>
          <a:xfrm>
            <a:off x="6624321" y="431102"/>
            <a:ext cx="2336800" cy="1232598"/>
          </a:xfrm>
          <a:prstGeom prst="rect">
            <a:avLst/>
          </a:prstGeom>
        </p:spPr>
      </p:pic>
      <p:pic>
        <p:nvPicPr>
          <p:cNvPr id="13" name="Picture 12">
            <a:extLst>
              <a:ext uri="{FF2B5EF4-FFF2-40B4-BE49-F238E27FC236}">
                <a16:creationId xmlns:a16="http://schemas.microsoft.com/office/drawing/2014/main" id="{C5324E48-19D6-1931-A0F8-6DD7992EC948}"/>
              </a:ext>
            </a:extLst>
          </p:cNvPr>
          <p:cNvPicPr>
            <a:picLocks noChangeAspect="1"/>
          </p:cNvPicPr>
          <p:nvPr/>
        </p:nvPicPr>
        <p:blipFill>
          <a:blip r:embed="rId5"/>
          <a:stretch>
            <a:fillRect/>
          </a:stretch>
        </p:blipFill>
        <p:spPr>
          <a:xfrm>
            <a:off x="4445000" y="2884689"/>
            <a:ext cx="4070350" cy="1850159"/>
          </a:xfrm>
          <a:prstGeom prst="rect">
            <a:avLst/>
          </a:prstGeom>
        </p:spPr>
      </p:pic>
      <p:sp>
        <p:nvSpPr>
          <p:cNvPr id="15" name="TextBox 14">
            <a:extLst>
              <a:ext uri="{FF2B5EF4-FFF2-40B4-BE49-F238E27FC236}">
                <a16:creationId xmlns:a16="http://schemas.microsoft.com/office/drawing/2014/main" id="{AB39A739-2E6B-28B8-1CB4-F4981B0DCB46}"/>
              </a:ext>
            </a:extLst>
          </p:cNvPr>
          <p:cNvSpPr txBox="1"/>
          <p:nvPr/>
        </p:nvSpPr>
        <p:spPr>
          <a:xfrm>
            <a:off x="5511800" y="2746189"/>
            <a:ext cx="2228850" cy="276999"/>
          </a:xfrm>
          <a:prstGeom prst="rect">
            <a:avLst/>
          </a:prstGeom>
          <a:noFill/>
        </p:spPr>
        <p:txBody>
          <a:bodyPr wrap="square" rtlCol="0">
            <a:spAutoFit/>
          </a:bodyPr>
          <a:lstStyle/>
          <a:p>
            <a:r>
              <a:rPr lang="en-US" sz="1200" b="1">
                <a:solidFill>
                  <a:schemeClr val="accent6"/>
                </a:solidFill>
              </a:rPr>
              <a:t>Electron-Ion Collider Diagram</a:t>
            </a:r>
          </a:p>
        </p:txBody>
      </p:sp>
      <p:sp>
        <p:nvSpPr>
          <p:cNvPr id="16" name="TextBox 15">
            <a:extLst>
              <a:ext uri="{FF2B5EF4-FFF2-40B4-BE49-F238E27FC236}">
                <a16:creationId xmlns:a16="http://schemas.microsoft.com/office/drawing/2014/main" id="{55DA70CE-AFB4-C280-B254-23C5B324ECFA}"/>
              </a:ext>
            </a:extLst>
          </p:cNvPr>
          <p:cNvSpPr txBox="1"/>
          <p:nvPr/>
        </p:nvSpPr>
        <p:spPr>
          <a:xfrm>
            <a:off x="6546850" y="1734138"/>
            <a:ext cx="2228850" cy="646331"/>
          </a:xfrm>
          <a:prstGeom prst="rect">
            <a:avLst/>
          </a:prstGeom>
          <a:noFill/>
        </p:spPr>
        <p:txBody>
          <a:bodyPr wrap="square" rtlCol="0">
            <a:spAutoFit/>
          </a:bodyPr>
          <a:lstStyle/>
          <a:p>
            <a:r>
              <a:rPr lang="en-US" sz="1200" b="1">
                <a:solidFill>
                  <a:schemeClr val="accent6"/>
                </a:solidFill>
              </a:rPr>
              <a:t>Integration concept with SNSPDs, ASICs, and high-speed readout links.</a:t>
            </a:r>
          </a:p>
        </p:txBody>
      </p:sp>
      <p:sp>
        <p:nvSpPr>
          <p:cNvPr id="17" name="TextBox 16">
            <a:extLst>
              <a:ext uri="{FF2B5EF4-FFF2-40B4-BE49-F238E27FC236}">
                <a16:creationId xmlns:a16="http://schemas.microsoft.com/office/drawing/2014/main" id="{CDC86C14-E5E7-95AC-1BD7-3092CE3F237E}"/>
              </a:ext>
            </a:extLst>
          </p:cNvPr>
          <p:cNvSpPr txBox="1"/>
          <p:nvPr/>
        </p:nvSpPr>
        <p:spPr>
          <a:xfrm>
            <a:off x="4032250" y="2380469"/>
            <a:ext cx="2270446" cy="461665"/>
          </a:xfrm>
          <a:prstGeom prst="rect">
            <a:avLst/>
          </a:prstGeom>
          <a:noFill/>
        </p:spPr>
        <p:txBody>
          <a:bodyPr wrap="square" rtlCol="0">
            <a:spAutoFit/>
          </a:bodyPr>
          <a:lstStyle/>
          <a:p>
            <a:r>
              <a:rPr lang="en-US" sz="1200" b="1">
                <a:solidFill>
                  <a:schemeClr val="accent6"/>
                </a:solidFill>
              </a:rPr>
              <a:t>SNSPD operation at high B-field; zero dark counts.</a:t>
            </a:r>
          </a:p>
        </p:txBody>
      </p:sp>
    </p:spTree>
    <p:extLst>
      <p:ext uri="{BB962C8B-B14F-4D97-AF65-F5344CB8AC3E}">
        <p14:creationId xmlns:p14="http://schemas.microsoft.com/office/powerpoint/2010/main" val="3502542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0AD43FA-D9DE-4FE7-9F06-5D988BC4A780}"/>
              </a:ext>
            </a:extLst>
          </p:cNvPr>
          <p:cNvSpPr>
            <a:spLocks noGrp="1"/>
          </p:cNvSpPr>
          <p:nvPr>
            <p:ph type="dt" sz="half" idx="16"/>
          </p:nvPr>
        </p:nvSpPr>
        <p:spPr/>
        <p:txBody>
          <a:bodyPr/>
          <a:lstStyle/>
          <a:p>
            <a:pPr>
              <a:defRPr/>
            </a:pPr>
            <a:fld id="{AD499990-BFA3-4B6C-AD27-77C382226179}" type="datetime1">
              <a:rPr lang="en-US" smtClean="0"/>
              <a:t>5/17/2026</a:t>
            </a:fld>
            <a:endParaRPr lang="en-US" dirty="0"/>
          </a:p>
        </p:txBody>
      </p:sp>
      <p:sp>
        <p:nvSpPr>
          <p:cNvPr id="5" name="Footer Placeholder 4">
            <a:extLst>
              <a:ext uri="{FF2B5EF4-FFF2-40B4-BE49-F238E27FC236}">
                <a16:creationId xmlns:a16="http://schemas.microsoft.com/office/drawing/2014/main" id="{6E05545F-D515-46E9-A530-71EE74A55293}"/>
              </a:ext>
            </a:extLst>
          </p:cNvPr>
          <p:cNvSpPr>
            <a:spLocks noGrp="1"/>
          </p:cNvSpPr>
          <p:nvPr>
            <p:ph type="ftr" sz="quarter" idx="17"/>
          </p:nvPr>
        </p:nvSpPr>
        <p:spPr/>
        <p:txBody>
          <a:bodyPr/>
          <a:lstStyle/>
          <a:p>
            <a:pPr>
              <a:defRPr/>
            </a:pPr>
            <a:r>
              <a:rPr lang="fr-FR" dirty="0"/>
              <a:t>Adam Quinn | </a:t>
            </a:r>
            <a:r>
              <a:rPr lang="fr-FR" dirty="0" err="1"/>
              <a:t>CryoTDC</a:t>
            </a:r>
            <a:r>
              <a:rPr lang="fr-FR" dirty="0"/>
              <a:t> – FEE 2026</a:t>
            </a:r>
            <a:endParaRPr lang="en-US" b="1" dirty="0"/>
          </a:p>
        </p:txBody>
      </p:sp>
      <p:sp>
        <p:nvSpPr>
          <p:cNvPr id="6" name="Slide Number Placeholder 5">
            <a:extLst>
              <a:ext uri="{FF2B5EF4-FFF2-40B4-BE49-F238E27FC236}">
                <a16:creationId xmlns:a16="http://schemas.microsoft.com/office/drawing/2014/main" id="{896E8A7F-8966-4F05-8B66-FD4FF6134E9B}"/>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a:extLst>
              <a:ext uri="{FF2B5EF4-FFF2-40B4-BE49-F238E27FC236}">
                <a16:creationId xmlns:a16="http://schemas.microsoft.com/office/drawing/2014/main" id="{070E449A-5D21-4DA2-AEE0-980E545A6AAF}"/>
              </a:ext>
            </a:extLst>
          </p:cNvPr>
          <p:cNvSpPr>
            <a:spLocks noGrp="1"/>
          </p:cNvSpPr>
          <p:nvPr>
            <p:ph type="title"/>
          </p:nvPr>
        </p:nvSpPr>
        <p:spPr>
          <a:xfrm>
            <a:off x="228600" y="190520"/>
            <a:ext cx="5743575" cy="320908"/>
          </a:xfrm>
        </p:spPr>
        <p:txBody>
          <a:bodyPr/>
          <a:lstStyle/>
          <a:p>
            <a:r>
              <a:rPr lang="en-US"/>
              <a:t>SNSPDs in Quantum Communication</a:t>
            </a:r>
            <a:endParaRPr lang="en-US" dirty="0"/>
          </a:p>
        </p:txBody>
      </p:sp>
      <p:pic>
        <p:nvPicPr>
          <p:cNvPr id="8" name="Picture 7">
            <a:extLst>
              <a:ext uri="{FF2B5EF4-FFF2-40B4-BE49-F238E27FC236}">
                <a16:creationId xmlns:a16="http://schemas.microsoft.com/office/drawing/2014/main" id="{2506DCC8-1819-45E8-829D-69A5015C8CC0}"/>
              </a:ext>
            </a:extLst>
          </p:cNvPr>
          <p:cNvPicPr/>
          <p:nvPr/>
        </p:nvPicPr>
        <p:blipFill>
          <a:blip r:embed="rId3"/>
          <a:stretch>
            <a:fillRect/>
          </a:stretch>
        </p:blipFill>
        <p:spPr>
          <a:xfrm>
            <a:off x="222250" y="1290320"/>
            <a:ext cx="5943600" cy="3020060"/>
          </a:xfrm>
          <a:prstGeom prst="rect">
            <a:avLst/>
          </a:prstGeom>
        </p:spPr>
      </p:pic>
      <p:sp>
        <p:nvSpPr>
          <p:cNvPr id="9" name="TextBox 8">
            <a:extLst>
              <a:ext uri="{FF2B5EF4-FFF2-40B4-BE49-F238E27FC236}">
                <a16:creationId xmlns:a16="http://schemas.microsoft.com/office/drawing/2014/main" id="{76A7DFDE-E755-45D6-992D-8108EB53592C}"/>
              </a:ext>
            </a:extLst>
          </p:cNvPr>
          <p:cNvSpPr txBox="1"/>
          <p:nvPr/>
        </p:nvSpPr>
        <p:spPr>
          <a:xfrm>
            <a:off x="222250" y="611257"/>
            <a:ext cx="5749925" cy="646331"/>
          </a:xfrm>
          <a:prstGeom prst="rect">
            <a:avLst/>
          </a:prstGeom>
          <a:noFill/>
        </p:spPr>
        <p:txBody>
          <a:bodyPr wrap="square" rtlCol="0">
            <a:spAutoFit/>
          </a:bodyPr>
          <a:lstStyle/>
          <a:p>
            <a:r>
              <a:rPr lang="en-US" sz="1800" b="1" dirty="0">
                <a:solidFill>
                  <a:srgbClr val="505050"/>
                </a:solidFill>
                <a:latin typeface="Helvetica" panose="020B0604020202020204" pitchFamily="34" charset="0"/>
                <a:cs typeface="Helvetica" panose="020B0604020202020204" pitchFamily="34" charset="0"/>
              </a:rPr>
              <a:t>The Challenge: </a:t>
            </a:r>
            <a:r>
              <a:rPr lang="en-US" sz="1800" dirty="0">
                <a:solidFill>
                  <a:srgbClr val="505050"/>
                </a:solidFill>
                <a:latin typeface="Helvetica" panose="020B0604020202020204" pitchFamily="34" charset="0"/>
                <a:cs typeface="Helvetica" panose="020B0604020202020204" pitchFamily="34" charset="0"/>
              </a:rPr>
              <a:t>High-bandwidth time-correlated single photon counting in a cryogenic environment.</a:t>
            </a:r>
            <a:endParaRPr lang="en-US" sz="1800" b="1" dirty="0">
              <a:solidFill>
                <a:srgbClr val="505050"/>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4A1B0559-AA0E-46D6-A858-58AB7B224058}"/>
              </a:ext>
            </a:extLst>
          </p:cNvPr>
          <p:cNvSpPr txBox="1"/>
          <p:nvPr/>
        </p:nvSpPr>
        <p:spPr>
          <a:xfrm>
            <a:off x="6362700" y="2284068"/>
            <a:ext cx="2743200" cy="523220"/>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Integration with superconducting electronics:</a:t>
            </a:r>
          </a:p>
        </p:txBody>
      </p:sp>
      <p:sp>
        <p:nvSpPr>
          <p:cNvPr id="11" name="Rectangle 10">
            <a:extLst>
              <a:ext uri="{FF2B5EF4-FFF2-40B4-BE49-F238E27FC236}">
                <a16:creationId xmlns:a16="http://schemas.microsoft.com/office/drawing/2014/main" id="{7AE5F822-4F52-463A-9B57-4B7A8E95323E}"/>
              </a:ext>
            </a:extLst>
          </p:cNvPr>
          <p:cNvSpPr/>
          <p:nvPr/>
        </p:nvSpPr>
        <p:spPr>
          <a:xfrm>
            <a:off x="3634740" y="1973580"/>
            <a:ext cx="1051560" cy="8229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078045-C998-4FDE-891B-0E5AF64D98EB}"/>
              </a:ext>
            </a:extLst>
          </p:cNvPr>
          <p:cNvSpPr txBox="1"/>
          <p:nvPr/>
        </p:nvSpPr>
        <p:spPr>
          <a:xfrm>
            <a:off x="1412195" y="4294991"/>
            <a:ext cx="3518079" cy="400110"/>
          </a:xfrm>
          <a:prstGeom prst="rect">
            <a:avLst/>
          </a:prstGeom>
          <a:noFill/>
        </p:spPr>
        <p:txBody>
          <a:bodyPr wrap="square" rtlCol="0">
            <a:spAutoFit/>
          </a:bodyPr>
          <a:lstStyle/>
          <a:p>
            <a:r>
              <a:rPr lang="en-US" sz="2000" dirty="0">
                <a:solidFill>
                  <a:srgbClr val="404040"/>
                </a:solidFill>
              </a:rPr>
              <a:t>DOE NASA RFI 86 FR6315 [4]</a:t>
            </a:r>
          </a:p>
        </p:txBody>
      </p:sp>
      <p:pic>
        <p:nvPicPr>
          <p:cNvPr id="3" name="Picture 2">
            <a:extLst>
              <a:ext uri="{FF2B5EF4-FFF2-40B4-BE49-F238E27FC236}">
                <a16:creationId xmlns:a16="http://schemas.microsoft.com/office/drawing/2014/main" id="{80DFF175-F15D-4FA7-9FEC-18EC6EAA6B8B}"/>
              </a:ext>
            </a:extLst>
          </p:cNvPr>
          <p:cNvPicPr>
            <a:picLocks noChangeAspect="1"/>
          </p:cNvPicPr>
          <p:nvPr/>
        </p:nvPicPr>
        <p:blipFill>
          <a:blip r:embed="rId4"/>
          <a:stretch>
            <a:fillRect/>
          </a:stretch>
        </p:blipFill>
        <p:spPr>
          <a:xfrm>
            <a:off x="5812790" y="189041"/>
            <a:ext cx="3143250" cy="1552318"/>
          </a:xfrm>
          <a:prstGeom prst="rect">
            <a:avLst/>
          </a:prstGeom>
        </p:spPr>
      </p:pic>
      <p:sp>
        <p:nvSpPr>
          <p:cNvPr id="12" name="TextBox 11">
            <a:extLst>
              <a:ext uri="{FF2B5EF4-FFF2-40B4-BE49-F238E27FC236}">
                <a16:creationId xmlns:a16="http://schemas.microsoft.com/office/drawing/2014/main" id="{954C7E44-CEFB-4E0B-A69A-4377ED54BD50}"/>
              </a:ext>
            </a:extLst>
          </p:cNvPr>
          <p:cNvSpPr txBox="1"/>
          <p:nvPr/>
        </p:nvSpPr>
        <p:spPr>
          <a:xfrm>
            <a:off x="5812790" y="1778919"/>
            <a:ext cx="3331210" cy="523220"/>
          </a:xfrm>
          <a:prstGeom prst="rect">
            <a:avLst/>
          </a:prstGeom>
          <a:noFill/>
        </p:spPr>
        <p:txBody>
          <a:bodyPr wrap="square" rtlCol="0">
            <a:spAutoFit/>
          </a:bodyPr>
          <a:lstStyle/>
          <a:p>
            <a:r>
              <a:rPr lang="en-US" sz="1400" dirty="0">
                <a:solidFill>
                  <a:schemeClr val="accent6"/>
                </a:solidFill>
                <a:latin typeface="Helvetica" panose="020B0604020202020204" pitchFamily="34" charset="0"/>
                <a:cs typeface="Helvetica" panose="020B0604020202020204" pitchFamily="34" charset="0"/>
              </a:rPr>
              <a:t>A Quantum Secure Direct Communications System (Hu [10])</a:t>
            </a:r>
          </a:p>
        </p:txBody>
      </p:sp>
      <p:pic>
        <p:nvPicPr>
          <p:cNvPr id="49" name="Picture 48">
            <a:extLst>
              <a:ext uri="{FF2B5EF4-FFF2-40B4-BE49-F238E27FC236}">
                <a16:creationId xmlns:a16="http://schemas.microsoft.com/office/drawing/2014/main" id="{0731BEEA-789E-0E72-3A1E-9C6BC2E41BA3}"/>
              </a:ext>
            </a:extLst>
          </p:cNvPr>
          <p:cNvPicPr>
            <a:picLocks noChangeAspect="1"/>
          </p:cNvPicPr>
          <p:nvPr/>
        </p:nvPicPr>
        <p:blipFill>
          <a:blip r:embed="rId5"/>
          <a:stretch>
            <a:fillRect/>
          </a:stretch>
        </p:blipFill>
        <p:spPr>
          <a:xfrm>
            <a:off x="6459080" y="2745214"/>
            <a:ext cx="2275158" cy="1892737"/>
          </a:xfrm>
          <a:prstGeom prst="rect">
            <a:avLst/>
          </a:prstGeom>
        </p:spPr>
      </p:pic>
    </p:spTree>
    <p:extLst>
      <p:ext uri="{BB962C8B-B14F-4D97-AF65-F5344CB8AC3E}">
        <p14:creationId xmlns:p14="http://schemas.microsoft.com/office/powerpoint/2010/main" val="3485580462"/>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DILVERT Test Tapeout</Template>
  <TotalTime>9972</TotalTime>
  <Words>4325</Words>
  <Application>Microsoft Office PowerPoint</Application>
  <PresentationFormat>On-screen Show (16:9)</PresentationFormat>
  <Paragraphs>679</Paragraphs>
  <Slides>55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ＭＳ Ｐゴシック</vt:lpstr>
      <vt:lpstr>Arial</vt:lpstr>
      <vt:lpstr>Calibri</vt:lpstr>
      <vt:lpstr>Cambria Math</vt:lpstr>
      <vt:lpstr>Helvetica</vt:lpstr>
      <vt:lpstr>Wingdings</vt:lpstr>
      <vt:lpstr>Fermilab_PPT_090915</vt:lpstr>
      <vt:lpstr>PowerPoint Presentation</vt:lpstr>
      <vt:lpstr>Agenda</vt:lpstr>
      <vt:lpstr>Fermilab</vt:lpstr>
      <vt:lpstr>Integrated Circuit Design Over ~ 5 Decades at Fermilab</vt:lpstr>
      <vt:lpstr>PowerPoint Presentation</vt:lpstr>
      <vt:lpstr>LGAD Tracking Detectors</vt:lpstr>
      <vt:lpstr>Superconducting Nanowire Single-Particle Detectors (SNSPDs)</vt:lpstr>
      <vt:lpstr>SNSPDs at the EIC</vt:lpstr>
      <vt:lpstr>SNSPDs in Quantum Communication</vt:lpstr>
      <vt:lpstr>Diverse Other Applications</vt:lpstr>
      <vt:lpstr>PowerPoint Presentation</vt:lpstr>
      <vt:lpstr>Picosecond Timing ASIC Development</vt:lpstr>
      <vt:lpstr>CryoTDC v1 Channel Block Diagram</vt:lpstr>
      <vt:lpstr>Fine Vernier TDC</vt:lpstr>
      <vt:lpstr>Delay Tuning with Back-Gate Bias</vt:lpstr>
      <vt:lpstr>Coarse TDC</vt:lpstr>
      <vt:lpstr>Coarse-to-Fine Coupling with DFFs</vt:lpstr>
      <vt:lpstr>Simulation of an Example Measurement</vt:lpstr>
      <vt:lpstr>A Note on Cryomodels</vt:lpstr>
      <vt:lpstr>Test Chip</vt:lpstr>
      <vt:lpstr>Testing the CryoTDC</vt:lpstr>
      <vt:lpstr>Result: Jitter vs T_in</vt:lpstr>
      <vt:lpstr>Back-Gate Tuning </vt:lpstr>
      <vt:lpstr>Power and Operation Speed</vt:lpstr>
      <vt:lpstr>The Fermilab Constant-Fraction Discriminator (FCFD)</vt:lpstr>
      <vt:lpstr>Readout Results with FCFD</vt:lpstr>
      <vt:lpstr>Summary of Figures of Merit</vt:lpstr>
      <vt:lpstr>PowerPoint Presentation</vt:lpstr>
      <vt:lpstr>SUNROCK</vt:lpstr>
      <vt:lpstr>SUNROCK TDC Architecture</vt:lpstr>
      <vt:lpstr>SUNROCK Test Chip</vt:lpstr>
      <vt:lpstr>Thank you for your attention!</vt:lpstr>
      <vt:lpstr>PowerPoint Presentation</vt:lpstr>
      <vt:lpstr>References</vt:lpstr>
      <vt:lpstr>References, Cont’d</vt:lpstr>
      <vt:lpstr>Traditional Tuning Methods</vt:lpstr>
      <vt:lpstr>22FDX Back-Gate Biasing</vt:lpstr>
      <vt:lpstr>TDC Characteristic Equation Derivation</vt:lpstr>
      <vt:lpstr>Flicker Noise Contribution</vt:lpstr>
      <vt:lpstr>(Update 2/7/2023) Splitter Noise Measurements</vt:lpstr>
      <vt:lpstr>PowerPoint Presentation</vt:lpstr>
      <vt:lpstr>Design Goals for the next 20 years: Enable Smart Sensors</vt:lpstr>
      <vt:lpstr>Microelectronics at Fermilab: Quantum/Cryo Analog</vt:lpstr>
      <vt:lpstr>Microelectronics at Fermilab: Digital &amp; ML</vt:lpstr>
      <vt:lpstr>Technology Transfer at National Labs</vt:lpstr>
      <vt:lpstr>All You Need to Know</vt:lpstr>
      <vt:lpstr>Time-to-Digital Converter Design Trade-offs</vt:lpstr>
      <vt:lpstr>Time-to-Digital Converter = A Counter?</vt:lpstr>
      <vt:lpstr>Gate-Level Resolution (Flash TDC)</vt:lpstr>
      <vt:lpstr>Sub-Gate Resolution (Vernier TDC)</vt:lpstr>
      <vt:lpstr>Loop the TDC?</vt:lpstr>
      <vt:lpstr>Two-Step TDC?</vt:lpstr>
      <vt:lpstr>DFF Interlock?</vt:lpstr>
      <vt:lpstr>A Better DFF Interlock</vt:lpstr>
      <vt:lpstr>An Aside: Delta-Sigma TDCs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Quinn</dc:creator>
  <cp:lastModifiedBy>Adam Quinn</cp:lastModifiedBy>
  <cp:revision>1</cp:revision>
  <cp:lastPrinted>2014-01-20T19:40:21Z</cp:lastPrinted>
  <dcterms:created xsi:type="dcterms:W3CDTF">2021-07-20T15:26:04Z</dcterms:created>
  <dcterms:modified xsi:type="dcterms:W3CDTF">2026-05-17T14:07:51Z</dcterms:modified>
</cp:coreProperties>
</file>