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vml" ContentType="application/vnd.openxmlformats-officedocument.vmlDrawing"/>
  <Default Extension="vsdx" ContentType="application/vnd.ms-visio.drawing"/>
  <Default Extension="wdp" ContentType="image/vnd.ms-photo"/>
  <Default Extension="webp" ContentType="image/webp"/>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media/image71.jpg" ContentType="image/png"/>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44"/>
  </p:notesMasterIdLst>
  <p:sldIdLst>
    <p:sldId id="256" r:id="rId2"/>
    <p:sldId id="309" r:id="rId3"/>
    <p:sldId id="2628" r:id="rId4"/>
    <p:sldId id="2629" r:id="rId5"/>
    <p:sldId id="2630" r:id="rId6"/>
    <p:sldId id="326" r:id="rId7"/>
    <p:sldId id="2609" r:id="rId8"/>
    <p:sldId id="308" r:id="rId9"/>
    <p:sldId id="2623" r:id="rId10"/>
    <p:sldId id="2631" r:id="rId11"/>
    <p:sldId id="277" r:id="rId12"/>
    <p:sldId id="268" r:id="rId13"/>
    <p:sldId id="259" r:id="rId14"/>
    <p:sldId id="299" r:id="rId15"/>
    <p:sldId id="281" r:id="rId16"/>
    <p:sldId id="275" r:id="rId17"/>
    <p:sldId id="2632" r:id="rId18"/>
    <p:sldId id="2612" r:id="rId19"/>
    <p:sldId id="2613" r:id="rId20"/>
    <p:sldId id="2627" r:id="rId21"/>
    <p:sldId id="2618" r:id="rId22"/>
    <p:sldId id="818" r:id="rId23"/>
    <p:sldId id="2619" r:id="rId24"/>
    <p:sldId id="2634" r:id="rId25"/>
    <p:sldId id="2633" r:id="rId26"/>
    <p:sldId id="2614" r:id="rId27"/>
    <p:sldId id="294" r:id="rId28"/>
    <p:sldId id="339" r:id="rId29"/>
    <p:sldId id="298" r:id="rId30"/>
    <p:sldId id="2615" r:id="rId31"/>
    <p:sldId id="2636" r:id="rId32"/>
    <p:sldId id="2637" r:id="rId33"/>
    <p:sldId id="2635" r:id="rId34"/>
    <p:sldId id="267" r:id="rId35"/>
    <p:sldId id="292" r:id="rId36"/>
    <p:sldId id="2638" r:id="rId37"/>
    <p:sldId id="273" r:id="rId38"/>
    <p:sldId id="260" r:id="rId39"/>
    <p:sldId id="279" r:id="rId40"/>
    <p:sldId id="269" r:id="rId41"/>
    <p:sldId id="293" r:id="rId42"/>
    <p:sldId id="258"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4FB4FF"/>
    <a:srgbClr val="0070C0"/>
    <a:srgbClr val="FF0000"/>
    <a:srgbClr val="FF00FF"/>
    <a:srgbClr val="FFFF00"/>
    <a:srgbClr val="00B0F0"/>
    <a:srgbClr val="00B050"/>
    <a:srgbClr val="83A2D9"/>
    <a:srgbClr val="F8A8A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301B821-A1FF-4177-AEE7-76D212191A09}" styleName="中度样式 1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0" autoAdjust="0"/>
    <p:restoredTop sz="88538" autoAdjust="0"/>
  </p:normalViewPr>
  <p:slideViewPr>
    <p:cSldViewPr snapToGrid="0">
      <p:cViewPr>
        <p:scale>
          <a:sx n="59" d="100"/>
          <a:sy n="59" d="100"/>
        </p:scale>
        <p:origin x="792" y="39"/>
      </p:cViewPr>
      <p:guideLst/>
    </p:cSldViewPr>
  </p:slideViewPr>
  <p:notesTextViewPr>
    <p:cViewPr>
      <p:scale>
        <a:sx n="75" d="100"/>
        <a:sy n="75" d="100"/>
      </p:scale>
      <p:origin x="0" y="0"/>
    </p:cViewPr>
  </p:notesTextViewPr>
  <p:sorterViewPr>
    <p:cViewPr>
      <p:scale>
        <a:sx n="100" d="100"/>
        <a:sy n="100" d="100"/>
      </p:scale>
      <p:origin x="0" y="-74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F76213-99F9-4B40-9F75-AB7D84956C3C}" type="datetimeFigureOut">
              <a:rPr lang="zh-CN" altLang="en-US" smtClean="0"/>
              <a:t>2026/5/17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6EFFDE-1CE2-4559-960A-6E685793826B}" type="slidenum">
              <a:rPr lang="zh-CN" altLang="en-US" smtClean="0"/>
              <a:t>‹#›</a:t>
            </a:fld>
            <a:endParaRPr lang="zh-CN" altLang="en-US"/>
          </a:p>
        </p:txBody>
      </p:sp>
    </p:spTree>
    <p:extLst>
      <p:ext uri="{BB962C8B-B14F-4D97-AF65-F5344CB8AC3E}">
        <p14:creationId xmlns:p14="http://schemas.microsoft.com/office/powerpoint/2010/main" val="696772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a:t>
            </a:fld>
            <a:endParaRPr lang="zh-CN" altLang="en-US"/>
          </a:p>
        </p:txBody>
      </p:sp>
    </p:spTree>
    <p:extLst>
      <p:ext uri="{BB962C8B-B14F-4D97-AF65-F5344CB8AC3E}">
        <p14:creationId xmlns:p14="http://schemas.microsoft.com/office/powerpoint/2010/main" val="1930076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are more than 10 light source facilities in China. These years, several 4</a:t>
            </a:r>
            <a:r>
              <a:rPr lang="en-US" altLang="zh-CN" baseline="30000" dirty="0"/>
              <a:t>th</a:t>
            </a:r>
            <a:r>
              <a:rPr lang="en-US" altLang="zh-CN" dirty="0"/>
              <a:t> gen light sources were proposed. Our first light source HEPS started the operation in 2025, and in the near future ,the SHINE XFEL and</a:t>
            </a:r>
            <a:r>
              <a:rPr lang="zh-CN" altLang="en-US" dirty="0"/>
              <a:t> </a:t>
            </a:r>
            <a:r>
              <a:rPr lang="en-US" altLang="zh-CN" dirty="0"/>
              <a:t>HALF will generate their first light. Due to the variable and urgent needs of pixel detectors, our group started the R&amp;D since 2012.</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2</a:t>
            </a:fld>
            <a:endParaRPr lang="zh-CN" altLang="en-US"/>
          </a:p>
        </p:txBody>
      </p:sp>
    </p:spTree>
    <p:extLst>
      <p:ext uri="{BB962C8B-B14F-4D97-AF65-F5344CB8AC3E}">
        <p14:creationId xmlns:p14="http://schemas.microsoft.com/office/powerpoint/2010/main" val="326265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BPIX is our first readout ASIC. It’s a photon-counting chip and becomes the origin design of following ASIC, including high-z compatible photon counting/Multi-threshold/and Charge-integration ASICs for higher-flux situation.</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3</a:t>
            </a:fld>
            <a:endParaRPr lang="zh-CN" altLang="en-US"/>
          </a:p>
        </p:txBody>
      </p:sp>
    </p:spTree>
    <p:extLst>
      <p:ext uri="{BB962C8B-B14F-4D97-AF65-F5344CB8AC3E}">
        <p14:creationId xmlns:p14="http://schemas.microsoft.com/office/powerpoint/2010/main" val="3597152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These chips and corresponding detector system were discussed on </a:t>
            </a:r>
            <a:r>
              <a:rPr lang="en-US" altLang="zh-CN" dirty="0" err="1"/>
              <a:t>wei’s</a:t>
            </a:r>
            <a:r>
              <a:rPr lang="en-US" altLang="zh-CN" dirty="0"/>
              <a:t> talk at FEE 2023. After this conference , we have more R&amp;D and I will focus on the new progress.</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4</a:t>
            </a:fld>
            <a:endParaRPr lang="zh-CN" altLang="en-US"/>
          </a:p>
        </p:txBody>
      </p:sp>
    </p:spTree>
    <p:extLst>
      <p:ext uri="{BB962C8B-B14F-4D97-AF65-F5344CB8AC3E}">
        <p14:creationId xmlns:p14="http://schemas.microsoft.com/office/powerpoint/2010/main" val="3942229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First I will briefly introduce the evolution of BPIX</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5</a:t>
            </a:fld>
            <a:endParaRPr lang="zh-CN" altLang="en-US"/>
          </a:p>
        </p:txBody>
      </p:sp>
    </p:spTree>
    <p:extLst>
      <p:ext uri="{BB962C8B-B14F-4D97-AF65-F5344CB8AC3E}">
        <p14:creationId xmlns:p14="http://schemas.microsoft.com/office/powerpoint/2010/main" val="2755267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dirty="0"/>
              <a:t>The design of BPIX is mature and robust so in the new version BPIX,</a:t>
            </a:r>
            <a:r>
              <a:rPr lang="zh-CN" altLang="en-US" dirty="0"/>
              <a:t> </a:t>
            </a:r>
            <a:r>
              <a:rPr lang="en-US" altLang="zh-CN" dirty="0"/>
              <a:t>we achieved a few upgrade on pixel size and dead zone. </a:t>
            </a:r>
          </a:p>
          <a:p>
            <a:pPr algn="l"/>
            <a:endParaRPr lang="en-US" altLang="zh-CN" dirty="0"/>
          </a:p>
          <a:p>
            <a:pPr algn="l"/>
            <a:r>
              <a:rPr lang="en-US" altLang="zh-CN" dirty="0"/>
              <a:t>Two thresholds.</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6</a:t>
            </a:fld>
            <a:endParaRPr lang="zh-CN" altLang="en-US"/>
          </a:p>
        </p:txBody>
      </p:sp>
    </p:spTree>
    <p:extLst>
      <p:ext uri="{BB962C8B-B14F-4D97-AF65-F5344CB8AC3E}">
        <p14:creationId xmlns:p14="http://schemas.microsoft.com/office/powerpoint/2010/main" val="4241762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4 generation </a:t>
            </a:r>
            <a:r>
              <a:rPr lang="en-US" altLang="zh-CN" dirty="0" err="1"/>
              <a:t>bpix</a:t>
            </a:r>
            <a:r>
              <a:rPr lang="en-US" altLang="zh-CN" dirty="0"/>
              <a:t> detector system was manufactured during last 10 years. We tried different materials and integration technologies, even TSV. But wire bonding is more stable for us. So in our newest detector BPIX-6M system, we used BPIX40 and the dead area is still smaller than the 3</a:t>
            </a:r>
            <a:r>
              <a:rPr lang="en-US" altLang="zh-CN" baseline="30000" dirty="0"/>
              <a:t>rd</a:t>
            </a:r>
            <a:r>
              <a:rPr lang="en-US" altLang="zh-CN" dirty="0"/>
              <a:t> gen.  </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7</a:t>
            </a:fld>
            <a:endParaRPr lang="zh-CN" altLang="en-US"/>
          </a:p>
        </p:txBody>
      </p:sp>
    </p:spTree>
    <p:extLst>
      <p:ext uri="{BB962C8B-B14F-4D97-AF65-F5344CB8AC3E}">
        <p14:creationId xmlns:p14="http://schemas.microsoft.com/office/powerpoint/2010/main" val="2812421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Here I show several pictures about the detector system installation.</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8</a:t>
            </a:fld>
            <a:endParaRPr lang="zh-CN" altLang="en-US"/>
          </a:p>
        </p:txBody>
      </p:sp>
    </p:spTree>
    <p:extLst>
      <p:ext uri="{BB962C8B-B14F-4D97-AF65-F5344CB8AC3E}">
        <p14:creationId xmlns:p14="http://schemas.microsoft.com/office/powerpoint/2010/main" val="2099850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now, our first 6M system is running on the BA end station. </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9</a:t>
            </a:fld>
            <a:endParaRPr lang="zh-CN" altLang="en-US"/>
          </a:p>
        </p:txBody>
      </p:sp>
    </p:spTree>
    <p:extLst>
      <p:ext uri="{BB962C8B-B14F-4D97-AF65-F5344CB8AC3E}">
        <p14:creationId xmlns:p14="http://schemas.microsoft.com/office/powerpoint/2010/main" val="1545211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To achieve higher flux process abilities, especially for XFEL, charge-integration readout ASIC is a good choice.</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10</a:t>
            </a:fld>
            <a:endParaRPr lang="zh-CN" altLang="en-US"/>
          </a:p>
        </p:txBody>
      </p:sp>
    </p:spTree>
    <p:extLst>
      <p:ext uri="{BB962C8B-B14F-4D97-AF65-F5344CB8AC3E}">
        <p14:creationId xmlns:p14="http://schemas.microsoft.com/office/powerpoint/2010/main" val="1018141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development of the </a:t>
            </a:r>
            <a:r>
              <a:rPr lang="en-US" altLang="zh-CN" dirty="0" err="1"/>
              <a:t>startlight</a:t>
            </a:r>
            <a:r>
              <a:rPr lang="en-US" altLang="zh-CN" dirty="0"/>
              <a:t> detector is a two-step plan. In the first step, starlight0 have a pixel size of 200um by 200um and a frame rate of 1kHz. In the second step, these specifications are improved to 100um by 100um and 10kHz.</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11</a:t>
            </a:fld>
            <a:endParaRPr lang="zh-CN" altLang="en-US"/>
          </a:p>
        </p:txBody>
      </p:sp>
    </p:spTree>
    <p:extLst>
      <p:ext uri="{BB962C8B-B14F-4D97-AF65-F5344CB8AC3E}">
        <p14:creationId xmlns:p14="http://schemas.microsoft.com/office/powerpoint/2010/main" val="2905501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R&amp;D of HYLITE started in 2020. </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12</a:t>
            </a:fld>
            <a:endParaRPr lang="zh-CN" altLang="en-US"/>
          </a:p>
        </p:txBody>
      </p:sp>
    </p:spTree>
    <p:extLst>
      <p:ext uri="{BB962C8B-B14F-4D97-AF65-F5344CB8AC3E}">
        <p14:creationId xmlns:p14="http://schemas.microsoft.com/office/powerpoint/2010/main" val="3745691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Automatic gain switching front-end is adopted to achieve large dynamic range.</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13</a:t>
            </a:fld>
            <a:endParaRPr lang="zh-CN" altLang="en-US"/>
          </a:p>
        </p:txBody>
      </p:sp>
    </p:spTree>
    <p:extLst>
      <p:ext uri="{BB962C8B-B14F-4D97-AF65-F5344CB8AC3E}">
        <p14:creationId xmlns:p14="http://schemas.microsoft.com/office/powerpoint/2010/main" val="3195875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HYLITE100F have two different version. One adopted 8b10b encoding and the other one without. </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14</a:t>
            </a:fld>
            <a:endParaRPr lang="zh-CN" altLang="en-US"/>
          </a:p>
        </p:txBody>
      </p:sp>
    </p:spTree>
    <p:extLst>
      <p:ext uri="{BB962C8B-B14F-4D97-AF65-F5344CB8AC3E}">
        <p14:creationId xmlns:p14="http://schemas.microsoft.com/office/powerpoint/2010/main" val="3669397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15</a:t>
            </a:fld>
            <a:endParaRPr lang="zh-CN" altLang="en-US"/>
          </a:p>
        </p:txBody>
      </p:sp>
    </p:spTree>
    <p:extLst>
      <p:ext uri="{BB962C8B-B14F-4D97-AF65-F5344CB8AC3E}">
        <p14:creationId xmlns:p14="http://schemas.microsoft.com/office/powerpoint/2010/main" val="2640231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16</a:t>
            </a:fld>
            <a:endParaRPr lang="zh-CN" altLang="en-US"/>
          </a:p>
        </p:txBody>
      </p:sp>
    </p:spTree>
    <p:extLst>
      <p:ext uri="{BB962C8B-B14F-4D97-AF65-F5344CB8AC3E}">
        <p14:creationId xmlns:p14="http://schemas.microsoft.com/office/powerpoint/2010/main" val="648252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some experiments, like ultrafast dynamics, the frame rate should be very fast but they don’t need successive readout, thus the burst mode can be adopted.</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17</a:t>
            </a:fld>
            <a:endParaRPr lang="zh-CN" altLang="en-US"/>
          </a:p>
        </p:txBody>
      </p:sp>
    </p:spTree>
    <p:extLst>
      <p:ext uri="{BB962C8B-B14F-4D97-AF65-F5344CB8AC3E}">
        <p14:creationId xmlns:p14="http://schemas.microsoft.com/office/powerpoint/2010/main" val="11198128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name comes from an old Chinese story. </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18</a:t>
            </a:fld>
            <a:endParaRPr lang="zh-CN" altLang="en-US"/>
          </a:p>
        </p:txBody>
      </p:sp>
    </p:spTree>
    <p:extLst>
      <p:ext uri="{BB962C8B-B14F-4D97-AF65-F5344CB8AC3E}">
        <p14:creationId xmlns:p14="http://schemas.microsoft.com/office/powerpoint/2010/main" val="22017867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Total power consumption: ~300uW/pixel</a:t>
            </a:r>
            <a:r>
              <a:rPr lang="zh-CN" altLang="en-US" dirty="0"/>
              <a:t> </a:t>
            </a:r>
            <a:r>
              <a:rPr lang="en-US" altLang="zh-CN" dirty="0"/>
              <a:t>for extended the capacitor.</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19</a:t>
            </a:fld>
            <a:endParaRPr lang="zh-CN" altLang="en-US"/>
          </a:p>
        </p:txBody>
      </p:sp>
    </p:spTree>
    <p:extLst>
      <p:ext uri="{BB962C8B-B14F-4D97-AF65-F5344CB8AC3E}">
        <p14:creationId xmlns:p14="http://schemas.microsoft.com/office/powerpoint/2010/main" val="24103894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the pixel layout, we can see 3 bonding pads. The upper-left one is used for sensor connection, and the right 2 pads will connect the largest capacitor.</a:t>
            </a:r>
          </a:p>
          <a:p>
            <a:r>
              <a:rPr lang="en-US" altLang="zh-CN" dirty="0"/>
              <a:t>Most of the area is occupied by the memory cells but there are still rooms for future upgrade to increase the buffer depth.</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21</a:t>
            </a:fld>
            <a:endParaRPr lang="zh-CN" altLang="en-US"/>
          </a:p>
        </p:txBody>
      </p:sp>
    </p:spTree>
    <p:extLst>
      <p:ext uri="{BB962C8B-B14F-4D97-AF65-F5344CB8AC3E}">
        <p14:creationId xmlns:p14="http://schemas.microsoft.com/office/powerpoint/2010/main" val="41953176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Besides, the dynamic extending function was proved by a pixel-level wire bonding with a capacitor. The 3D structure is being manufactured by fab.</a:t>
            </a:r>
            <a:endParaRPr lang="zh-CN" altLang="en-US" dirty="0"/>
          </a:p>
        </p:txBody>
      </p:sp>
      <p:sp>
        <p:nvSpPr>
          <p:cNvPr id="4" name="灯片编号占位符 3"/>
          <p:cNvSpPr>
            <a:spLocks noGrp="1"/>
          </p:cNvSpPr>
          <p:nvPr>
            <p:ph type="sldNum" sz="quarter" idx="5"/>
          </p:nvPr>
        </p:nvSpPr>
        <p:spPr/>
        <p:txBody>
          <a:bodyPr/>
          <a:lstStyle/>
          <a:p>
            <a:pPr>
              <a:defRPr/>
            </a:pPr>
            <a:fld id="{BDADA778-05C3-4628-AEAF-A80A9150DDCB}" type="slidenum">
              <a:rPr lang="en-US" altLang="zh-CN" smtClean="0"/>
              <a:pPr>
                <a:defRPr/>
              </a:pPr>
              <a:t>22</a:t>
            </a:fld>
            <a:endParaRPr lang="en-US" altLang="zh-CN"/>
          </a:p>
        </p:txBody>
      </p:sp>
    </p:spTree>
    <p:extLst>
      <p:ext uri="{BB962C8B-B14F-4D97-AF65-F5344CB8AC3E}">
        <p14:creationId xmlns:p14="http://schemas.microsoft.com/office/powerpoint/2010/main" val="18040138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23</a:t>
            </a:fld>
            <a:endParaRPr lang="zh-CN" altLang="en-US"/>
          </a:p>
        </p:txBody>
      </p:sp>
    </p:spTree>
    <p:extLst>
      <p:ext uri="{BB962C8B-B14F-4D97-AF65-F5344CB8AC3E}">
        <p14:creationId xmlns:p14="http://schemas.microsoft.com/office/powerpoint/2010/main" val="15084652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24</a:t>
            </a:fld>
            <a:endParaRPr lang="zh-CN" altLang="en-US"/>
          </a:p>
        </p:txBody>
      </p:sp>
    </p:spTree>
    <p:extLst>
      <p:ext uri="{BB962C8B-B14F-4D97-AF65-F5344CB8AC3E}">
        <p14:creationId xmlns:p14="http://schemas.microsoft.com/office/powerpoint/2010/main" val="29976972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25</a:t>
            </a:fld>
            <a:endParaRPr lang="zh-CN" altLang="en-US"/>
          </a:p>
        </p:txBody>
      </p:sp>
    </p:spTree>
    <p:extLst>
      <p:ext uri="{BB962C8B-B14F-4D97-AF65-F5344CB8AC3E}">
        <p14:creationId xmlns:p14="http://schemas.microsoft.com/office/powerpoint/2010/main" val="1254529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sz="1200" b="1" dirty="0">
                <a:latin typeface="微软雅黑" panose="020B0503020204020204" pitchFamily="34" charset="-122"/>
                <a:ea typeface="微软雅黑" panose="020B0503020204020204" pitchFamily="34" charset="-122"/>
              </a:rPr>
              <a:t>listed in the 15th Five-Year Plan of </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26</a:t>
            </a:fld>
            <a:endParaRPr lang="zh-CN" altLang="en-US"/>
          </a:p>
        </p:txBody>
      </p:sp>
    </p:spTree>
    <p:extLst>
      <p:ext uri="{BB962C8B-B14F-4D97-AF65-F5344CB8AC3E}">
        <p14:creationId xmlns:p14="http://schemas.microsoft.com/office/powerpoint/2010/main" val="21542879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indent="0">
              <a:spcBef>
                <a:spcPts val="600"/>
              </a:spcBef>
              <a:spcAft>
                <a:spcPts val="600"/>
              </a:spcAft>
              <a:buClr>
                <a:schemeClr val="accent1"/>
              </a:buClr>
              <a:buFont typeface="Wingdings" panose="05000000000000000000" pitchFamily="2" charset="2"/>
              <a:buNone/>
            </a:pPr>
            <a:r>
              <a:rPr lang="en-US" altLang="zh-CN" sz="1800" dirty="0">
                <a:effectLst/>
                <a:latin typeface="Calibri" panose="020F0502020204030204" pitchFamily="34" charset="0"/>
                <a:ea typeface="宋体" panose="02010600030101010101" pitchFamily="2" charset="-122"/>
              </a:rPr>
              <a:t>The counting rate is quite low comparing with synchrotron radiation. </a:t>
            </a:r>
            <a:endParaRPr lang="zh-CN" altLang="zh-CN" sz="1800" dirty="0">
              <a:effectLst/>
              <a:latin typeface="Calibri" panose="020F0502020204030204" pitchFamily="34" charset="0"/>
              <a:ea typeface="宋体" panose="02010600030101010101" pitchFamily="2" charset="-122"/>
            </a:endParaRPr>
          </a:p>
        </p:txBody>
      </p:sp>
      <p:sp>
        <p:nvSpPr>
          <p:cNvPr id="4" name="灯片编号占位符 3"/>
          <p:cNvSpPr>
            <a:spLocks noGrp="1"/>
          </p:cNvSpPr>
          <p:nvPr>
            <p:ph type="sldNum" sz="quarter" idx="5"/>
          </p:nvPr>
        </p:nvSpPr>
        <p:spPr/>
        <p:txBody>
          <a:bodyPr/>
          <a:lstStyle/>
          <a:p>
            <a:fld id="{6C6EFFDE-1CE2-4559-960A-6E685793826B}" type="slidenum">
              <a:rPr lang="zh-CN" altLang="en-US" smtClean="0"/>
              <a:t>27</a:t>
            </a:fld>
            <a:endParaRPr lang="zh-CN" altLang="en-US"/>
          </a:p>
        </p:txBody>
      </p:sp>
    </p:spTree>
    <p:extLst>
      <p:ext uri="{BB962C8B-B14F-4D97-AF65-F5344CB8AC3E}">
        <p14:creationId xmlns:p14="http://schemas.microsoft.com/office/powerpoint/2010/main" val="35505474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dirty="0"/>
              <a:t>The First idea is to modify the BPIX detector in the system level. If we sacrifice some pixels, the lowest detectable energy is 4keV. (LGAD?)</a:t>
            </a:r>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28</a:t>
            </a:fld>
            <a:endParaRPr lang="zh-CN" altLang="en-US"/>
          </a:p>
        </p:txBody>
      </p:sp>
    </p:spTree>
    <p:extLst>
      <p:ext uri="{BB962C8B-B14F-4D97-AF65-F5344CB8AC3E}">
        <p14:creationId xmlns:p14="http://schemas.microsoft.com/office/powerpoint/2010/main" val="30993391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dirty="0">
                <a:latin typeface="微软雅黑" panose="020B0503020204020204" pitchFamily="34" charset="-122"/>
                <a:ea typeface="微软雅黑" panose="020B0503020204020204" pitchFamily="34" charset="-122"/>
              </a:rPr>
              <a:t>Monolithic detector is the other choice. Since the input </a:t>
            </a:r>
            <a:r>
              <a:rPr lang="en-US" altLang="zh-CN" sz="1200" dirty="0" err="1">
                <a:latin typeface="微软雅黑" panose="020B0503020204020204" pitchFamily="34" charset="-122"/>
                <a:ea typeface="微软雅黑" panose="020B0503020204020204" pitchFamily="34" charset="-122"/>
              </a:rPr>
              <a:t>capa</a:t>
            </a:r>
            <a:r>
              <a:rPr lang="en-US" altLang="zh-CN" sz="1200" dirty="0">
                <a:latin typeface="微软雅黑" panose="020B0503020204020204" pitchFamily="34" charset="-122"/>
                <a:ea typeface="微软雅黑" panose="020B0503020204020204" pitchFamily="34" charset="-122"/>
              </a:rPr>
              <a:t>. Is very small, we can achieved very nice noise performance.</a:t>
            </a:r>
          </a:p>
        </p:txBody>
      </p:sp>
      <p:sp>
        <p:nvSpPr>
          <p:cNvPr id="4" name="灯片编号占位符 3"/>
          <p:cNvSpPr>
            <a:spLocks noGrp="1"/>
          </p:cNvSpPr>
          <p:nvPr>
            <p:ph type="sldNum" sz="quarter" idx="5"/>
          </p:nvPr>
        </p:nvSpPr>
        <p:spPr/>
        <p:txBody>
          <a:bodyPr/>
          <a:lstStyle/>
          <a:p>
            <a:fld id="{6C6EFFDE-1CE2-4559-960A-6E685793826B}" type="slidenum">
              <a:rPr lang="zh-CN" altLang="en-US" smtClean="0"/>
              <a:t>29</a:t>
            </a:fld>
            <a:endParaRPr lang="zh-CN" altLang="en-US"/>
          </a:p>
        </p:txBody>
      </p:sp>
    </p:spTree>
    <p:extLst>
      <p:ext uri="{BB962C8B-B14F-4D97-AF65-F5344CB8AC3E}">
        <p14:creationId xmlns:p14="http://schemas.microsoft.com/office/powerpoint/2010/main" val="14464114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We have an assumption that the charge cloud will not spread beyond a range of 50um* 50um</a:t>
            </a:r>
            <a:r>
              <a:rPr lang="zh-CN" altLang="en-US" dirty="0"/>
              <a:t>。</a:t>
            </a:r>
          </a:p>
        </p:txBody>
      </p:sp>
      <p:sp>
        <p:nvSpPr>
          <p:cNvPr id="4" name="灯片编号占位符 3"/>
          <p:cNvSpPr>
            <a:spLocks noGrp="1"/>
          </p:cNvSpPr>
          <p:nvPr>
            <p:ph type="sldNum" sz="quarter" idx="5"/>
          </p:nvPr>
        </p:nvSpPr>
        <p:spPr/>
        <p:txBody>
          <a:bodyPr/>
          <a:lstStyle/>
          <a:p>
            <a:fld id="{6C6EFFDE-1CE2-4559-960A-6E685793826B}" type="slidenum">
              <a:rPr lang="zh-CN" altLang="en-US" smtClean="0"/>
              <a:t>30</a:t>
            </a:fld>
            <a:endParaRPr lang="zh-CN" altLang="en-US"/>
          </a:p>
        </p:txBody>
      </p:sp>
    </p:spTree>
    <p:extLst>
      <p:ext uri="{BB962C8B-B14F-4D97-AF65-F5344CB8AC3E}">
        <p14:creationId xmlns:p14="http://schemas.microsoft.com/office/powerpoint/2010/main" val="17931950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6C6EFFDE-1CE2-4559-960A-6E685793826B}" type="slidenum">
              <a:rPr lang="zh-CN" altLang="en-US" smtClean="0"/>
              <a:t>31</a:t>
            </a:fld>
            <a:endParaRPr lang="zh-CN" altLang="en-US"/>
          </a:p>
        </p:txBody>
      </p:sp>
    </p:spTree>
    <p:extLst>
      <p:ext uri="{BB962C8B-B14F-4D97-AF65-F5344CB8AC3E}">
        <p14:creationId xmlns:p14="http://schemas.microsoft.com/office/powerpoint/2010/main" val="9030405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32</a:t>
            </a:fld>
            <a:endParaRPr lang="zh-CN" altLang="en-US"/>
          </a:p>
        </p:txBody>
      </p:sp>
    </p:spTree>
    <p:extLst>
      <p:ext uri="{BB962C8B-B14F-4D97-AF65-F5344CB8AC3E}">
        <p14:creationId xmlns:p14="http://schemas.microsoft.com/office/powerpoint/2010/main" val="27620169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latin typeface="微软雅黑" panose="020B0503020204020204" pitchFamily="34" charset="-122"/>
                <a:ea typeface="微软雅黑" panose="020B0503020204020204" pitchFamily="34" charset="-122"/>
              </a:rPr>
              <a:t>To meet the requirements of HEPS and other light source facilities, new design directions are currently under development.</a:t>
            </a:r>
          </a:p>
        </p:txBody>
      </p:sp>
      <p:sp>
        <p:nvSpPr>
          <p:cNvPr id="4" name="灯片编号占位符 3"/>
          <p:cNvSpPr>
            <a:spLocks noGrp="1"/>
          </p:cNvSpPr>
          <p:nvPr>
            <p:ph type="sldNum" sz="quarter" idx="5"/>
          </p:nvPr>
        </p:nvSpPr>
        <p:spPr/>
        <p:txBody>
          <a:bodyPr/>
          <a:lstStyle/>
          <a:p>
            <a:fld id="{6C6EFFDE-1CE2-4559-960A-6E685793826B}" type="slidenum">
              <a:rPr lang="zh-CN" altLang="en-US" smtClean="0"/>
              <a:t>33</a:t>
            </a:fld>
            <a:endParaRPr lang="zh-CN" altLang="en-US"/>
          </a:p>
        </p:txBody>
      </p:sp>
    </p:spTree>
    <p:extLst>
      <p:ext uri="{BB962C8B-B14F-4D97-AF65-F5344CB8AC3E}">
        <p14:creationId xmlns:p14="http://schemas.microsoft.com/office/powerpoint/2010/main" val="40536026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34</a:t>
            </a:fld>
            <a:endParaRPr lang="zh-CN" altLang="en-US"/>
          </a:p>
        </p:txBody>
      </p:sp>
    </p:spTree>
    <p:extLst>
      <p:ext uri="{BB962C8B-B14F-4D97-AF65-F5344CB8AC3E}">
        <p14:creationId xmlns:p14="http://schemas.microsoft.com/office/powerpoint/2010/main" val="25427034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37</a:t>
            </a:fld>
            <a:endParaRPr lang="zh-CN" altLang="en-US"/>
          </a:p>
        </p:txBody>
      </p:sp>
    </p:spTree>
    <p:extLst>
      <p:ext uri="{BB962C8B-B14F-4D97-AF65-F5344CB8AC3E}">
        <p14:creationId xmlns:p14="http://schemas.microsoft.com/office/powerpoint/2010/main" val="24179337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38</a:t>
            </a:fld>
            <a:endParaRPr lang="zh-CN" altLang="en-US"/>
          </a:p>
        </p:txBody>
      </p:sp>
    </p:spTree>
    <p:extLst>
      <p:ext uri="{BB962C8B-B14F-4D97-AF65-F5344CB8AC3E}">
        <p14:creationId xmlns:p14="http://schemas.microsoft.com/office/powerpoint/2010/main" val="25504780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39</a:t>
            </a:fld>
            <a:endParaRPr lang="zh-CN" altLang="en-US"/>
          </a:p>
        </p:txBody>
      </p:sp>
    </p:spTree>
    <p:extLst>
      <p:ext uri="{BB962C8B-B14F-4D97-AF65-F5344CB8AC3E}">
        <p14:creationId xmlns:p14="http://schemas.microsoft.com/office/powerpoint/2010/main" val="25950810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40</a:t>
            </a:fld>
            <a:endParaRPr lang="zh-CN" altLang="en-US"/>
          </a:p>
        </p:txBody>
      </p:sp>
    </p:spTree>
    <p:extLst>
      <p:ext uri="{BB962C8B-B14F-4D97-AF65-F5344CB8AC3E}">
        <p14:creationId xmlns:p14="http://schemas.microsoft.com/office/powerpoint/2010/main" val="26033576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41</a:t>
            </a:fld>
            <a:endParaRPr lang="zh-CN" altLang="en-US"/>
          </a:p>
        </p:txBody>
      </p:sp>
    </p:spTree>
    <p:extLst>
      <p:ext uri="{BB962C8B-B14F-4D97-AF65-F5344CB8AC3E}">
        <p14:creationId xmlns:p14="http://schemas.microsoft.com/office/powerpoint/2010/main" val="20501337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C6EFFDE-1CE2-4559-960A-6E685793826B}" type="slidenum">
              <a:rPr lang="zh-CN" altLang="en-US" smtClean="0"/>
              <a:t>42</a:t>
            </a:fld>
            <a:endParaRPr lang="zh-CN" altLang="en-US"/>
          </a:p>
        </p:txBody>
      </p:sp>
    </p:spTree>
    <p:extLst>
      <p:ext uri="{BB962C8B-B14F-4D97-AF65-F5344CB8AC3E}">
        <p14:creationId xmlns:p14="http://schemas.microsoft.com/office/powerpoint/2010/main" val="2154287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pic>
        <p:nvPicPr>
          <p:cNvPr id="7" name="图片 6">
            <a:extLst>
              <a:ext uri="{FF2B5EF4-FFF2-40B4-BE49-F238E27FC236}">
                <a16:creationId xmlns:a16="http://schemas.microsoft.com/office/drawing/2014/main" id="{B86E57E8-2274-474C-B29A-162695B475A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19228" y="330975"/>
            <a:ext cx="3314746" cy="627819"/>
          </a:xfrm>
          <a:prstGeom prst="rect">
            <a:avLst/>
          </a:prstGeom>
        </p:spPr>
      </p:pic>
    </p:spTree>
    <p:extLst>
      <p:ext uri="{BB962C8B-B14F-4D97-AF65-F5344CB8AC3E}">
        <p14:creationId xmlns:p14="http://schemas.microsoft.com/office/powerpoint/2010/main" val="2634888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59584" y="6470654"/>
            <a:ext cx="2743200" cy="288000"/>
          </a:xfrm>
          <a:prstGeom prst="rect">
            <a:avLst/>
          </a:prstGeom>
        </p:spPr>
        <p:txBody>
          <a:bodyPr/>
          <a:lstStyle>
            <a:lvl1pPr>
              <a:defRPr sz="1200">
                <a:solidFill>
                  <a:schemeClr val="bg1">
                    <a:lumMod val="50000"/>
                  </a:schemeClr>
                </a:solidFill>
              </a:defRPr>
            </a:lvl1pPr>
          </a:lstStyle>
          <a:p>
            <a:r>
              <a:rPr lang="en-US" altLang="zh-CN"/>
              <a:t>18th May 2026</a:t>
            </a:r>
            <a:endParaRPr lang="zh-CN" altLang="en-US" dirty="0"/>
          </a:p>
        </p:txBody>
      </p:sp>
      <p:sp>
        <p:nvSpPr>
          <p:cNvPr id="3" name="Footer Placeholder 2"/>
          <p:cNvSpPr>
            <a:spLocks noGrp="1"/>
          </p:cNvSpPr>
          <p:nvPr>
            <p:ph type="ftr" sz="quarter" idx="11"/>
          </p:nvPr>
        </p:nvSpPr>
        <p:spPr>
          <a:xfrm>
            <a:off x="4038600" y="6470654"/>
            <a:ext cx="4114800" cy="288000"/>
          </a:xfrm>
          <a:prstGeom prst="rect">
            <a:avLst/>
          </a:prstGeom>
        </p:spPr>
        <p:txBody>
          <a:bodyPr/>
          <a:lstStyle>
            <a:lvl1pPr algn="ctr">
              <a:defRPr sz="1200">
                <a:solidFill>
                  <a:schemeClr val="bg1">
                    <a:lumMod val="50000"/>
                  </a:schemeClr>
                </a:solidFill>
              </a:defRPr>
            </a:lvl1pPr>
          </a:lstStyle>
          <a:p>
            <a:r>
              <a:rPr lang="en-US" altLang="zh-CN"/>
              <a:t>FEE 2026 - Paris, France</a:t>
            </a:r>
            <a:endParaRPr lang="zh-CN" altLang="en-US" dirty="0"/>
          </a:p>
        </p:txBody>
      </p:sp>
      <p:sp>
        <p:nvSpPr>
          <p:cNvPr id="4" name="Slide Number Placeholder 3"/>
          <p:cNvSpPr>
            <a:spLocks noGrp="1"/>
          </p:cNvSpPr>
          <p:nvPr>
            <p:ph type="sldNum" sz="quarter" idx="12"/>
          </p:nvPr>
        </p:nvSpPr>
        <p:spPr>
          <a:xfrm>
            <a:off x="8960656" y="6470654"/>
            <a:ext cx="2743200" cy="288000"/>
          </a:xfrm>
          <a:prstGeom prst="rect">
            <a:avLst/>
          </a:prstGeom>
        </p:spPr>
        <p:txBody>
          <a:bodyPr/>
          <a:lstStyle>
            <a:lvl1pPr algn="r">
              <a:defRPr sz="1200">
                <a:solidFill>
                  <a:schemeClr val="bg1">
                    <a:lumMod val="50000"/>
                  </a:schemeClr>
                </a:solidFill>
                <a:latin typeface="+mn-lt"/>
                <a:ea typeface="+mn-ea"/>
              </a:defRPr>
            </a:lvl1pPr>
          </a:lstStyle>
          <a:p>
            <a:fld id="{9D62F77C-4E47-4A93-83C9-430469F4C1D3}" type="slidenum">
              <a:rPr lang="zh-CN" altLang="en-US" smtClean="0"/>
              <a:pPr/>
              <a:t>‹#›</a:t>
            </a:fld>
            <a:endParaRPr lang="zh-CN" altLang="en-US" dirty="0"/>
          </a:p>
        </p:txBody>
      </p:sp>
      <p:pic>
        <p:nvPicPr>
          <p:cNvPr id="8" name="图片 7">
            <a:extLst>
              <a:ext uri="{FF2B5EF4-FFF2-40B4-BE49-F238E27FC236}">
                <a16:creationId xmlns:a16="http://schemas.microsoft.com/office/drawing/2014/main" id="{C8277B36-258C-40A3-95DE-79CDB073932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10216" y="423841"/>
            <a:ext cx="2278562" cy="353094"/>
          </a:xfrm>
          <a:prstGeom prst="rect">
            <a:avLst/>
          </a:prstGeom>
        </p:spPr>
      </p:pic>
      <p:pic>
        <p:nvPicPr>
          <p:cNvPr id="10" name="图片 9">
            <a:extLst>
              <a:ext uri="{FF2B5EF4-FFF2-40B4-BE49-F238E27FC236}">
                <a16:creationId xmlns:a16="http://schemas.microsoft.com/office/drawing/2014/main" id="{B3017B69-653F-4E1B-B84C-248CFF6F831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10600" y="296420"/>
            <a:ext cx="723837" cy="480515"/>
          </a:xfrm>
          <a:prstGeom prst="rect">
            <a:avLst/>
          </a:prstGeom>
        </p:spPr>
      </p:pic>
      <p:sp>
        <p:nvSpPr>
          <p:cNvPr id="16" name="Title 1">
            <a:extLst>
              <a:ext uri="{FF2B5EF4-FFF2-40B4-BE49-F238E27FC236}">
                <a16:creationId xmlns:a16="http://schemas.microsoft.com/office/drawing/2014/main" id="{74F75D23-A06E-4159-9293-C929791A856D}"/>
              </a:ext>
            </a:extLst>
          </p:cNvPr>
          <p:cNvSpPr>
            <a:spLocks noGrp="1"/>
          </p:cNvSpPr>
          <p:nvPr>
            <p:ph type="title" hasCustomPrompt="1"/>
          </p:nvPr>
        </p:nvSpPr>
        <p:spPr>
          <a:xfrm>
            <a:off x="552714" y="296420"/>
            <a:ext cx="7493758" cy="781287"/>
          </a:xfrm>
        </p:spPr>
        <p:txBody>
          <a:bodyPr/>
          <a:lstStyle>
            <a:lvl1pPr>
              <a:defRPr>
                <a:solidFill>
                  <a:schemeClr val="accent1">
                    <a:lumMod val="75000"/>
                  </a:schemeClr>
                </a:solidFill>
                <a:latin typeface="+mn-lt"/>
              </a:defRPr>
            </a:lvl1pPr>
          </a:lstStyle>
          <a:p>
            <a:r>
              <a:rPr lang="en-US" dirty="0"/>
              <a:t>Title 123</a:t>
            </a:r>
          </a:p>
        </p:txBody>
      </p:sp>
    </p:spTree>
    <p:extLst>
      <p:ext uri="{BB962C8B-B14F-4D97-AF65-F5344CB8AC3E}">
        <p14:creationId xmlns:p14="http://schemas.microsoft.com/office/powerpoint/2010/main" val="1676148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94588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76180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3206463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1372568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3699834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2012897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1894916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1061849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lvl1pPr>
              <a:defRPr lang="en-US" altLang="zh-CN" sz="1200" smtClean="0">
                <a:solidFill>
                  <a:schemeClr val="bg1">
                    <a:lumMod val="50000"/>
                  </a:schemeClr>
                </a:solidFill>
              </a:defRPr>
            </a:lvl1pPr>
          </a:lstStyle>
          <a:p>
            <a:r>
              <a:rPr lang="en-US" altLang="zh-CN"/>
              <a:t>18th May 2026</a:t>
            </a:r>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lvl1pPr>
              <a:defRPr lang="en-US" altLang="zh-CN" sz="1200" smtClean="0">
                <a:solidFill>
                  <a:schemeClr val="bg1">
                    <a:lumMod val="50000"/>
                  </a:schemeClr>
                </a:solidFill>
              </a:defRPr>
            </a:lvl1pPr>
          </a:lstStyle>
          <a:p>
            <a:pPr algn="ctr"/>
            <a:r>
              <a:rPr lang="en-US"/>
              <a:t>FEE 2026 - Paris, France</a:t>
            </a:r>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lvl1pPr>
              <a:defRPr lang="zh-CN" altLang="en-US" sz="1200" smtClean="0">
                <a:solidFill>
                  <a:schemeClr val="bg1">
                    <a:lumMod val="50000"/>
                  </a:schemeClr>
                </a:solidFill>
              </a:defRPr>
            </a:lvl1pPr>
          </a:lstStyle>
          <a:p>
            <a:pPr algn="r"/>
            <a:fld id="{9D62F77C-4E47-4A93-83C9-430469F4C1D3}" type="slidenum">
              <a:rPr lang="en-US" altLang="zh-CN" smtClean="0"/>
              <a:pPr algn="r"/>
              <a:t>‹#›</a:t>
            </a:fld>
            <a:endParaRPr lang="en-US" altLang="zh-CN"/>
          </a:p>
        </p:txBody>
      </p:sp>
    </p:spTree>
    <p:extLst>
      <p:ext uri="{BB962C8B-B14F-4D97-AF65-F5344CB8AC3E}">
        <p14:creationId xmlns:p14="http://schemas.microsoft.com/office/powerpoint/2010/main" val="3239620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Tree>
    <p:extLst>
      <p:ext uri="{BB962C8B-B14F-4D97-AF65-F5344CB8AC3E}">
        <p14:creationId xmlns:p14="http://schemas.microsoft.com/office/powerpoint/2010/main" val="919003900"/>
      </p:ext>
    </p:extLst>
  </p:cSld>
  <p:clrMap bg1="lt1" tx1="dk1" bg2="lt2" tx2="dk2" accent1="accent1" accent2="accent2" accent3="accent3" accent4="accent4" accent5="accent5" accent6="accent6" hlink="hlink" folHlink="folHlink"/>
  <p:sldLayoutIdLst>
    <p:sldLayoutId id="2147483673" r:id="rId1"/>
    <p:sldLayoutId id="2147483679" r:id="rId2"/>
    <p:sldLayoutId id="2147483674" r:id="rId3"/>
    <p:sldLayoutId id="2147483675" r:id="rId4"/>
    <p:sldLayoutId id="2147483676" r:id="rId5"/>
    <p:sldLayoutId id="2147483677" r:id="rId6"/>
    <p:sldLayoutId id="2147483678"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7"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gif"/></Relationships>
</file>

<file path=ppt/slides/_rels/slide10.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emf"/></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4.emf"/><Relationship Id="rId5" Type="http://schemas.openxmlformats.org/officeDocument/2006/relationships/image" Target="../media/image33.emf"/><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emf"/></Relationships>
</file>

<file path=ppt/slides/_rels/slide16.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slideLayout" Target="../slideLayouts/slideLayout2.xml"/><Relationship Id="rId7" Type="http://schemas.openxmlformats.org/officeDocument/2006/relationships/image" Target="../media/image41.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40.emf"/><Relationship Id="rId5" Type="http://schemas.openxmlformats.org/officeDocument/2006/relationships/image" Target="../media/image39.png"/><Relationship Id="rId4" Type="http://schemas.openxmlformats.org/officeDocument/2006/relationships/notesSlide" Target="../notesSlides/notesSlide16.xml"/><Relationship Id="rId9"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6.emf"/></Relationships>
</file>

<file path=ppt/slides/_rels/slide19.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9.emf"/><Relationship Id="rId4" Type="http://schemas.openxmlformats.org/officeDocument/2006/relationships/image" Target="../media/image48.emf"/></Relationships>
</file>

<file path=ppt/slides/_rels/slide20.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image" Target="../media/image50.emf"/><Relationship Id="rId1" Type="http://schemas.openxmlformats.org/officeDocument/2006/relationships/slideLayout" Target="../slideLayouts/slideLayout2.xml"/><Relationship Id="rId4" Type="http://schemas.openxmlformats.org/officeDocument/2006/relationships/image" Target="../media/image52.emf"/></Relationships>
</file>

<file path=ppt/slides/_rels/slide21.xml.rels><?xml version="1.0" encoding="UTF-8" standalone="yes"?>
<Relationships xmlns="http://schemas.openxmlformats.org/package/2006/relationships"><Relationship Id="rId3" Type="http://schemas.openxmlformats.org/officeDocument/2006/relationships/image" Target="../media/image53.emf"/><Relationship Id="rId7" Type="http://schemas.openxmlformats.org/officeDocument/2006/relationships/image" Target="../media/image57.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56.emf"/><Relationship Id="rId5" Type="http://schemas.openxmlformats.org/officeDocument/2006/relationships/image" Target="../media/image55.emf"/><Relationship Id="rId4" Type="http://schemas.openxmlformats.org/officeDocument/2006/relationships/image" Target="../media/image54.emf"/></Relationships>
</file>

<file path=ppt/slides/_rels/slide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jpg"/><Relationship Id="rId4" Type="http://schemas.openxmlformats.org/officeDocument/2006/relationships/image" Target="../media/image59.emf"/></Relationships>
</file>

<file path=ppt/slides/_rels/slide23.xml.rels><?xml version="1.0" encoding="UTF-8" standalone="yes"?>
<Relationships xmlns="http://schemas.openxmlformats.org/package/2006/relationships"><Relationship Id="rId8" Type="http://schemas.openxmlformats.org/officeDocument/2006/relationships/image" Target="../media/image67.jpg"/><Relationship Id="rId3" Type="http://schemas.openxmlformats.org/officeDocument/2006/relationships/image" Target="../media/image62.jpg"/><Relationship Id="rId7" Type="http://schemas.openxmlformats.org/officeDocument/2006/relationships/image" Target="../media/image66.jp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65.jpg"/><Relationship Id="rId5" Type="http://schemas.openxmlformats.org/officeDocument/2006/relationships/image" Target="../media/image64.jpg"/><Relationship Id="rId4" Type="http://schemas.openxmlformats.org/officeDocument/2006/relationships/image" Target="../media/image63.jpg"/></Relationships>
</file>

<file path=ppt/slides/_rels/slide2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71.jpg"/><Relationship Id="rId4" Type="http://schemas.openxmlformats.org/officeDocument/2006/relationships/image" Target="../media/image70.webp"/></Relationships>
</file>

<file path=ppt/slides/_rels/slide2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76.jpeg"/><Relationship Id="rId5" Type="http://schemas.openxmlformats.org/officeDocument/2006/relationships/image" Target="../media/image75.png"/><Relationship Id="rId4" Type="http://schemas.openxmlformats.org/officeDocument/2006/relationships/image" Target="../media/image74.png"/></Relationships>
</file>

<file path=ppt/slides/_rels/slide2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80.emf"/><Relationship Id="rId5" Type="http://schemas.openxmlformats.org/officeDocument/2006/relationships/image" Target="../media/image79.png"/><Relationship Id="rId4" Type="http://schemas.openxmlformats.org/officeDocument/2006/relationships/image" Target="../media/image78.jpg"/></Relationships>
</file>

<file path=ppt/slides/_rels/slide30.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79.png"/><Relationship Id="rId4" Type="http://schemas.openxmlformats.org/officeDocument/2006/relationships/image" Target="../media/image82.png"/></Relationships>
</file>

<file path=ppt/slides/_rels/slide31.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84.png"/><Relationship Id="rId4" Type="http://schemas.openxmlformats.org/officeDocument/2006/relationships/image" Target="../media/image79.png"/></Relationships>
</file>

<file path=ppt/slides/_rels/slide32.xml.rels><?xml version="1.0" encoding="UTF-8" standalone="yes"?>
<Relationships xmlns="http://schemas.openxmlformats.org/package/2006/relationships"><Relationship Id="rId3" Type="http://schemas.openxmlformats.org/officeDocument/2006/relationships/image" Target="../media/image85.png"/><Relationship Id="rId7" Type="http://schemas.openxmlformats.org/officeDocument/2006/relationships/image" Target="../media/image79.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87.png"/><Relationship Id="rId5" Type="http://schemas.microsoft.com/office/2007/relationships/hdphoto" Target="../media/hdphoto2.wdp"/><Relationship Id="rId4" Type="http://schemas.openxmlformats.org/officeDocument/2006/relationships/image" Target="../media/image86.png"/></Relationships>
</file>

<file path=ppt/slides/_rels/slide33.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0.emf"/><Relationship Id="rId4" Type="http://schemas.openxmlformats.org/officeDocument/2006/relationships/package" Target="../embeddings/Microsoft_Visio_Drawing.vsdx"/></Relationships>
</file>

<file path=ppt/slides/_rels/slide38.xml.rels><?xml version="1.0" encoding="UTF-8" standalone="yes"?>
<Relationships xmlns="http://schemas.openxmlformats.org/package/2006/relationships"><Relationship Id="rId3" Type="http://schemas.openxmlformats.org/officeDocument/2006/relationships/image" Target="../media/image91.em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97.emf"/><Relationship Id="rId3" Type="http://schemas.openxmlformats.org/officeDocument/2006/relationships/image" Target="../media/image92.png"/><Relationship Id="rId7" Type="http://schemas.openxmlformats.org/officeDocument/2006/relationships/image" Target="../media/image96.emf"/><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95.emf"/><Relationship Id="rId5" Type="http://schemas.openxmlformats.org/officeDocument/2006/relationships/image" Target="../media/image94.emf"/><Relationship Id="rId4" Type="http://schemas.openxmlformats.org/officeDocument/2006/relationships/image" Target="../media/image93.png"/></Relationships>
</file>

<file path=ppt/slides/_rels/slide40.xml.rels><?xml version="1.0" encoding="UTF-8" standalone="yes"?>
<Relationships xmlns="http://schemas.openxmlformats.org/package/2006/relationships"><Relationship Id="rId8" Type="http://schemas.openxmlformats.org/officeDocument/2006/relationships/image" Target="../media/image103.emf"/><Relationship Id="rId3" Type="http://schemas.openxmlformats.org/officeDocument/2006/relationships/image" Target="../media/image98.emf"/><Relationship Id="rId7" Type="http://schemas.openxmlformats.org/officeDocument/2006/relationships/image" Target="../media/image102.emf"/><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101.emf"/><Relationship Id="rId5" Type="http://schemas.openxmlformats.org/officeDocument/2006/relationships/image" Target="../media/image100.emf"/><Relationship Id="rId4" Type="http://schemas.openxmlformats.org/officeDocument/2006/relationships/image" Target="../media/image99.emf"/><Relationship Id="rId9" Type="http://schemas.openxmlformats.org/officeDocument/2006/relationships/image" Target="../media/image104.emf"/></Relationships>
</file>

<file path=ppt/slides/_rels/slide41.xml.rels><?xml version="1.0" encoding="UTF-8" standalone="yes"?>
<Relationships xmlns="http://schemas.openxmlformats.org/package/2006/relationships"><Relationship Id="rId3" Type="http://schemas.openxmlformats.org/officeDocument/2006/relationships/image" Target="../media/image105.emf"/><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6.emf"/><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0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6">
            <a:extLst>
              <a:ext uri="{FF2B5EF4-FFF2-40B4-BE49-F238E27FC236}">
                <a16:creationId xmlns:a16="http://schemas.microsoft.com/office/drawing/2014/main" id="{B71199F1-907B-438A-899E-4A9F2E03C733}"/>
              </a:ext>
            </a:extLst>
          </p:cNvPr>
          <p:cNvSpPr>
            <a:spLocks noGrp="1"/>
          </p:cNvSpPr>
          <p:nvPr>
            <p:ph type="ctrTitle"/>
          </p:nvPr>
        </p:nvSpPr>
        <p:spPr>
          <a:xfrm>
            <a:off x="1250219" y="1634592"/>
            <a:ext cx="9818336" cy="2078080"/>
          </a:xfrm>
        </p:spPr>
        <p:txBody>
          <a:bodyPr>
            <a:noAutofit/>
          </a:bodyPr>
          <a:lstStyle/>
          <a:p>
            <a:r>
              <a:rPr lang="en-US" altLang="zh-CN" sz="4400" dirty="0">
                <a:latin typeface="+mn-lt"/>
              </a:rPr>
              <a:t>Developments of Pixel Detector Readout ASICs for Photon Science at IHEP</a:t>
            </a:r>
            <a:endParaRPr lang="zh-CN" altLang="en-US" sz="4400" dirty="0">
              <a:latin typeface="+mn-lt"/>
            </a:endParaRPr>
          </a:p>
        </p:txBody>
      </p:sp>
      <p:sp>
        <p:nvSpPr>
          <p:cNvPr id="6" name="副标题 7">
            <a:extLst>
              <a:ext uri="{FF2B5EF4-FFF2-40B4-BE49-F238E27FC236}">
                <a16:creationId xmlns:a16="http://schemas.microsoft.com/office/drawing/2014/main" id="{5EA00F81-718F-4B4B-99A2-D21F8F1C8035}"/>
              </a:ext>
            </a:extLst>
          </p:cNvPr>
          <p:cNvSpPr>
            <a:spLocks noGrp="1"/>
          </p:cNvSpPr>
          <p:nvPr>
            <p:ph type="subTitle" idx="1"/>
          </p:nvPr>
        </p:nvSpPr>
        <p:spPr>
          <a:xfrm>
            <a:off x="364141" y="4144201"/>
            <a:ext cx="11463717" cy="1720333"/>
          </a:xfrm>
        </p:spPr>
        <p:txBody>
          <a:bodyPr>
            <a:noAutofit/>
          </a:bodyPr>
          <a:lstStyle/>
          <a:p>
            <a:pPr>
              <a:lnSpc>
                <a:spcPct val="100000"/>
              </a:lnSpc>
              <a:spcBef>
                <a:spcPts val="0"/>
              </a:spcBef>
              <a:spcAft>
                <a:spcPts val="600"/>
              </a:spcAft>
            </a:pPr>
            <a:r>
              <a:rPr lang="it-IT" altLang="zh-CN" sz="1800" dirty="0">
                <a:solidFill>
                  <a:schemeClr val="accent1">
                    <a:lumMod val="75000"/>
                  </a:schemeClr>
                </a:solidFill>
                <a:latin typeface="微软雅黑" panose="020B0503020204020204" pitchFamily="34" charset="-122"/>
                <a:ea typeface="微软雅黑" panose="020B0503020204020204" pitchFamily="34" charset="-122"/>
              </a:rPr>
              <a:t>Mujin Li </a:t>
            </a:r>
            <a:r>
              <a:rPr lang="en-US" altLang="zh-CN" sz="1800" dirty="0">
                <a:solidFill>
                  <a:schemeClr val="accent1">
                    <a:lumMod val="75000"/>
                  </a:schemeClr>
                </a:solidFill>
                <a:latin typeface="微软雅黑" panose="020B0503020204020204" pitchFamily="34" charset="-122"/>
                <a:ea typeface="微软雅黑" panose="020B0503020204020204" pitchFamily="34" charset="-122"/>
              </a:rPr>
              <a:t>– IHEP, </a:t>
            </a:r>
          </a:p>
          <a:p>
            <a:pPr>
              <a:lnSpc>
                <a:spcPct val="100000"/>
              </a:lnSpc>
              <a:spcBef>
                <a:spcPts val="0"/>
              </a:spcBef>
              <a:spcAft>
                <a:spcPts val="600"/>
              </a:spcAft>
            </a:pPr>
            <a:r>
              <a:rPr lang="it-IT" altLang="zh-CN" sz="1800" dirty="0">
                <a:solidFill>
                  <a:schemeClr val="accent1">
                    <a:lumMod val="75000"/>
                  </a:schemeClr>
                </a:solidFill>
                <a:latin typeface="微软雅黑" panose="020B0503020204020204" pitchFamily="34" charset="-122"/>
                <a:ea typeface="微软雅黑" panose="020B0503020204020204" pitchFamily="34" charset="-122"/>
              </a:rPr>
              <a:t>Institute of High Energy Physics, Chinese Academy of Sciences</a:t>
            </a:r>
          </a:p>
          <a:p>
            <a:pPr>
              <a:lnSpc>
                <a:spcPct val="100000"/>
              </a:lnSpc>
              <a:spcBef>
                <a:spcPts val="0"/>
              </a:spcBef>
              <a:spcAft>
                <a:spcPts val="600"/>
              </a:spcAft>
            </a:pPr>
            <a:r>
              <a:rPr lang="it-IT" altLang="zh-CN" sz="1800" dirty="0">
                <a:solidFill>
                  <a:schemeClr val="accent1">
                    <a:lumMod val="75000"/>
                  </a:schemeClr>
                </a:solidFill>
                <a:latin typeface="微软雅黑" panose="020B0503020204020204" pitchFamily="34" charset="-122"/>
                <a:ea typeface="微软雅黑" panose="020B0503020204020204" pitchFamily="34" charset="-122"/>
              </a:rPr>
              <a:t>FEE 2026, 18 May</a:t>
            </a:r>
          </a:p>
          <a:p>
            <a:pPr>
              <a:lnSpc>
                <a:spcPct val="100000"/>
              </a:lnSpc>
              <a:spcBef>
                <a:spcPts val="0"/>
              </a:spcBef>
              <a:spcAft>
                <a:spcPts val="600"/>
              </a:spcAft>
            </a:pPr>
            <a:r>
              <a:rPr lang="en-US" altLang="zh-CN" sz="1800" dirty="0">
                <a:solidFill>
                  <a:schemeClr val="accent1">
                    <a:lumMod val="75000"/>
                  </a:schemeClr>
                </a:solidFill>
                <a:latin typeface="微软雅黑" panose="020B0503020204020204" pitchFamily="34" charset="-122"/>
                <a:ea typeface="微软雅黑" panose="020B0503020204020204" pitchFamily="34" charset="-122"/>
              </a:rPr>
              <a:t>XIII FRONT-END ELECTRONICS WORKSHOP, PARIS, France</a:t>
            </a:r>
          </a:p>
          <a:p>
            <a:pPr>
              <a:lnSpc>
                <a:spcPct val="100000"/>
              </a:lnSpc>
              <a:spcBef>
                <a:spcPts val="0"/>
              </a:spcBef>
              <a:spcAft>
                <a:spcPts val="600"/>
              </a:spcAft>
            </a:pPr>
            <a:r>
              <a:rPr lang="it-IT" altLang="zh-CN" sz="1800" dirty="0">
                <a:solidFill>
                  <a:schemeClr val="accent1">
                    <a:lumMod val="75000"/>
                  </a:schemeClr>
                </a:solidFill>
                <a:latin typeface="微软雅黑" panose="020B0503020204020204" pitchFamily="34" charset="-122"/>
                <a:ea typeface="微软雅黑" panose="020B0503020204020204" pitchFamily="34" charset="-122"/>
              </a:rPr>
              <a:t>On behalf of the </a:t>
            </a:r>
            <a:r>
              <a:rPr lang="en-US" altLang="zh-CN" sz="1800" dirty="0">
                <a:solidFill>
                  <a:schemeClr val="accent1">
                    <a:lumMod val="75000"/>
                  </a:schemeClr>
                </a:solidFill>
                <a:latin typeface="微软雅黑" panose="020B0503020204020204" pitchFamily="34" charset="-122"/>
                <a:ea typeface="微软雅黑" panose="020B0503020204020204" pitchFamily="34" charset="-122"/>
              </a:rPr>
              <a:t>detector</a:t>
            </a:r>
            <a:r>
              <a:rPr lang="it-IT" altLang="zh-CN" sz="1800" dirty="0">
                <a:solidFill>
                  <a:schemeClr val="accent1">
                    <a:lumMod val="75000"/>
                  </a:schemeClr>
                </a:solidFill>
                <a:latin typeface="微软雅黑" panose="020B0503020204020204" pitchFamily="34" charset="-122"/>
                <a:ea typeface="微软雅黑" panose="020B0503020204020204" pitchFamily="34" charset="-122"/>
              </a:rPr>
              <a:t> group, IHEP</a:t>
            </a:r>
          </a:p>
        </p:txBody>
      </p:sp>
    </p:spTree>
    <p:extLst>
      <p:ext uri="{BB962C8B-B14F-4D97-AF65-F5344CB8AC3E}">
        <p14:creationId xmlns:p14="http://schemas.microsoft.com/office/powerpoint/2010/main" val="1870288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id="{31A9C8DA-A7F4-4478-B2B8-6568179B46EF}"/>
              </a:ext>
            </a:extLst>
          </p:cNvPr>
          <p:cNvPicPr>
            <a:picLocks noChangeAspect="1"/>
          </p:cNvPicPr>
          <p:nvPr/>
        </p:nvPicPr>
        <p:blipFill>
          <a:blip r:embed="rId3"/>
          <a:stretch>
            <a:fillRect/>
          </a:stretch>
        </p:blipFill>
        <p:spPr>
          <a:xfrm>
            <a:off x="587083" y="1684873"/>
            <a:ext cx="7403317" cy="3861442"/>
          </a:xfrm>
          <a:prstGeom prst="rect">
            <a:avLst/>
          </a:prstGeom>
        </p:spPr>
      </p:pic>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2</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normAutofit fontScale="90000"/>
          </a:bodyPr>
          <a:lstStyle/>
          <a:p>
            <a:r>
              <a:rPr lang="en-US" altLang="zh-CN" dirty="0"/>
              <a:t>Advanced Light-Sources in China</a:t>
            </a:r>
            <a:endParaRPr lang="zh-CN" altLang="en-US" dirty="0"/>
          </a:p>
        </p:txBody>
      </p:sp>
      <p:pic>
        <p:nvPicPr>
          <p:cNvPr id="12" name="图片 11">
            <a:extLst>
              <a:ext uri="{FF2B5EF4-FFF2-40B4-BE49-F238E27FC236}">
                <a16:creationId xmlns:a16="http://schemas.microsoft.com/office/drawing/2014/main" id="{BE95669C-046E-42E9-A0A7-C06833B76E99}"/>
              </a:ext>
            </a:extLst>
          </p:cNvPr>
          <p:cNvPicPr>
            <a:picLocks noChangeAspect="1"/>
          </p:cNvPicPr>
          <p:nvPr/>
        </p:nvPicPr>
        <p:blipFill>
          <a:blip r:embed="rId4"/>
          <a:stretch>
            <a:fillRect/>
          </a:stretch>
        </p:blipFill>
        <p:spPr>
          <a:xfrm>
            <a:off x="8320178" y="1287781"/>
            <a:ext cx="2700000" cy="1520196"/>
          </a:xfrm>
          <a:prstGeom prst="rect">
            <a:avLst/>
          </a:prstGeom>
        </p:spPr>
      </p:pic>
      <p:cxnSp>
        <p:nvCxnSpPr>
          <p:cNvPr id="16" name="直接箭头连接符 15">
            <a:extLst>
              <a:ext uri="{FF2B5EF4-FFF2-40B4-BE49-F238E27FC236}">
                <a16:creationId xmlns:a16="http://schemas.microsoft.com/office/drawing/2014/main" id="{8E728736-CF49-49A6-9EB8-C6834681BB28}"/>
              </a:ext>
            </a:extLst>
          </p:cNvPr>
          <p:cNvCxnSpPr>
            <a:cxnSpLocks/>
          </p:cNvCxnSpPr>
          <p:nvPr/>
        </p:nvCxnSpPr>
        <p:spPr>
          <a:xfrm flipV="1">
            <a:off x="6875188" y="2247901"/>
            <a:ext cx="1171284" cy="5600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直接箭头连接符 17">
            <a:extLst>
              <a:ext uri="{FF2B5EF4-FFF2-40B4-BE49-F238E27FC236}">
                <a16:creationId xmlns:a16="http://schemas.microsoft.com/office/drawing/2014/main" id="{0F6B37BA-81CF-4A67-A46F-5495BE0E7681}"/>
              </a:ext>
            </a:extLst>
          </p:cNvPr>
          <p:cNvCxnSpPr>
            <a:cxnSpLocks/>
          </p:cNvCxnSpPr>
          <p:nvPr/>
        </p:nvCxnSpPr>
        <p:spPr>
          <a:xfrm>
            <a:off x="6710183" y="4422279"/>
            <a:ext cx="1252717" cy="9265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0" name="图片 19">
            <a:extLst>
              <a:ext uri="{FF2B5EF4-FFF2-40B4-BE49-F238E27FC236}">
                <a16:creationId xmlns:a16="http://schemas.microsoft.com/office/drawing/2014/main" id="{4ADBA8AD-A1D3-40EF-A655-40321D5E9C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16019" y="3044892"/>
            <a:ext cx="2700000" cy="1501200"/>
          </a:xfrm>
          <a:prstGeom prst="rect">
            <a:avLst/>
          </a:prstGeom>
        </p:spPr>
      </p:pic>
      <p:cxnSp>
        <p:nvCxnSpPr>
          <p:cNvPr id="23" name="直接箭头连接符 22">
            <a:extLst>
              <a:ext uri="{FF2B5EF4-FFF2-40B4-BE49-F238E27FC236}">
                <a16:creationId xmlns:a16="http://schemas.microsoft.com/office/drawing/2014/main" id="{FB4F522B-B497-4D25-AC9D-5C2A0B2FA196}"/>
              </a:ext>
            </a:extLst>
          </p:cNvPr>
          <p:cNvCxnSpPr>
            <a:cxnSpLocks/>
          </p:cNvCxnSpPr>
          <p:nvPr/>
        </p:nvCxnSpPr>
        <p:spPr>
          <a:xfrm>
            <a:off x="8046472" y="3638777"/>
            <a:ext cx="22387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矩形 24">
            <a:extLst>
              <a:ext uri="{FF2B5EF4-FFF2-40B4-BE49-F238E27FC236}">
                <a16:creationId xmlns:a16="http://schemas.microsoft.com/office/drawing/2014/main" id="{48AEF9EF-A540-4950-B606-605853DAD7C5}"/>
              </a:ext>
            </a:extLst>
          </p:cNvPr>
          <p:cNvSpPr>
            <a:spLocks noChangeArrowheads="1"/>
          </p:cNvSpPr>
          <p:nvPr/>
        </p:nvSpPr>
        <p:spPr bwMode="auto">
          <a:xfrm>
            <a:off x="8308596" y="2818415"/>
            <a:ext cx="2760663"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HEPS: 2025</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26" name="矩形 25">
            <a:extLst>
              <a:ext uri="{FF2B5EF4-FFF2-40B4-BE49-F238E27FC236}">
                <a16:creationId xmlns:a16="http://schemas.microsoft.com/office/drawing/2014/main" id="{AD2DD4EF-FE2B-4953-8B63-59BCF7020F46}"/>
              </a:ext>
            </a:extLst>
          </p:cNvPr>
          <p:cNvSpPr>
            <a:spLocks noChangeArrowheads="1"/>
          </p:cNvSpPr>
          <p:nvPr/>
        </p:nvSpPr>
        <p:spPr bwMode="auto">
          <a:xfrm>
            <a:off x="8308596" y="4538826"/>
            <a:ext cx="2760663"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SHINE: 2027</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27" name="矩形 26">
            <a:extLst>
              <a:ext uri="{FF2B5EF4-FFF2-40B4-BE49-F238E27FC236}">
                <a16:creationId xmlns:a16="http://schemas.microsoft.com/office/drawing/2014/main" id="{1DB6600B-8A60-4C95-AD1C-D5A02F976819}"/>
              </a:ext>
            </a:extLst>
          </p:cNvPr>
          <p:cNvSpPr>
            <a:spLocks noChangeArrowheads="1"/>
          </p:cNvSpPr>
          <p:nvPr/>
        </p:nvSpPr>
        <p:spPr bwMode="auto">
          <a:xfrm>
            <a:off x="8308596" y="6309824"/>
            <a:ext cx="2760663"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HALF: 2028</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28" name="矩形 27">
            <a:extLst>
              <a:ext uri="{FF2B5EF4-FFF2-40B4-BE49-F238E27FC236}">
                <a16:creationId xmlns:a16="http://schemas.microsoft.com/office/drawing/2014/main" id="{3975C56E-7426-4712-896B-60C9976EA0CB}"/>
              </a:ext>
            </a:extLst>
          </p:cNvPr>
          <p:cNvSpPr>
            <a:spLocks noChangeArrowheads="1"/>
          </p:cNvSpPr>
          <p:nvPr/>
        </p:nvSpPr>
        <p:spPr bwMode="auto">
          <a:xfrm>
            <a:off x="2068675" y="5694387"/>
            <a:ext cx="3939850"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Light Source Facilities in China (4</a:t>
            </a:r>
            <a:r>
              <a:rPr lang="en-US" altLang="zh-CN" sz="1200" baseline="30000" dirty="0">
                <a:solidFill>
                  <a:schemeClr val="accent1"/>
                </a:solidFill>
                <a:latin typeface="微软雅黑" panose="020B0503020204020204" pitchFamily="34" charset="-122"/>
                <a:ea typeface="微软雅黑" panose="020B0503020204020204" pitchFamily="34" charset="-122"/>
              </a:rPr>
              <a:t>th</a:t>
            </a:r>
            <a:r>
              <a:rPr lang="en-US" altLang="zh-CN" sz="1200" dirty="0">
                <a:solidFill>
                  <a:schemeClr val="accent1"/>
                </a:solidFill>
                <a:latin typeface="微软雅黑" panose="020B0503020204020204" pitchFamily="34" charset="-122"/>
                <a:ea typeface="微软雅黑" panose="020B0503020204020204" pitchFamily="34" charset="-122"/>
              </a:rPr>
              <a:t> Gen with Star)</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6" name="图片 5">
            <a:extLst>
              <a:ext uri="{FF2B5EF4-FFF2-40B4-BE49-F238E27FC236}">
                <a16:creationId xmlns:a16="http://schemas.microsoft.com/office/drawing/2014/main" id="{15384E62-71EE-4155-8C90-F9B4C3B76FB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16019" y="4815825"/>
            <a:ext cx="2688350" cy="1512197"/>
          </a:xfrm>
          <a:prstGeom prst="rect">
            <a:avLst/>
          </a:prstGeom>
        </p:spPr>
      </p:pic>
    </p:spTree>
    <p:extLst>
      <p:ext uri="{BB962C8B-B14F-4D97-AF65-F5344CB8AC3E}">
        <p14:creationId xmlns:p14="http://schemas.microsoft.com/office/powerpoint/2010/main" val="251204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3</a:t>
            </a:fld>
            <a:endParaRPr lang="zh-CN" altLang="en-US" dirty="0"/>
          </a:p>
        </p:txBody>
      </p:sp>
      <p:sp>
        <p:nvSpPr>
          <p:cNvPr id="8" name="标题 7">
            <a:extLst>
              <a:ext uri="{FF2B5EF4-FFF2-40B4-BE49-F238E27FC236}">
                <a16:creationId xmlns:a16="http://schemas.microsoft.com/office/drawing/2014/main" id="{24F67D27-0A92-4EDC-A66C-CA71DF5965B4}"/>
              </a:ext>
            </a:extLst>
          </p:cNvPr>
          <p:cNvSpPr>
            <a:spLocks noGrp="1"/>
          </p:cNvSpPr>
          <p:nvPr>
            <p:ph type="title"/>
          </p:nvPr>
        </p:nvSpPr>
        <p:spPr/>
        <p:txBody>
          <a:bodyPr/>
          <a:lstStyle/>
          <a:p>
            <a:r>
              <a:rPr lang="en-US" altLang="zh-CN" dirty="0"/>
              <a:t>Outline</a:t>
            </a:r>
            <a:endParaRPr lang="zh-CN" altLang="en-US" dirty="0"/>
          </a:p>
        </p:txBody>
      </p:sp>
      <p:pic>
        <p:nvPicPr>
          <p:cNvPr id="162" name="图片 161">
            <a:extLst>
              <a:ext uri="{FF2B5EF4-FFF2-40B4-BE49-F238E27FC236}">
                <a16:creationId xmlns:a16="http://schemas.microsoft.com/office/drawing/2014/main" id="{F3794167-51DC-4912-B5FD-C43BA072E8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45" y="1794180"/>
            <a:ext cx="10744710" cy="3960000"/>
          </a:xfrm>
          <a:prstGeom prst="rect">
            <a:avLst/>
          </a:prstGeom>
        </p:spPr>
      </p:pic>
    </p:spTree>
    <p:extLst>
      <p:ext uri="{BB962C8B-B14F-4D97-AF65-F5344CB8AC3E}">
        <p14:creationId xmlns:p14="http://schemas.microsoft.com/office/powerpoint/2010/main" val="3439859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 name="图片 162">
            <a:extLst>
              <a:ext uri="{FF2B5EF4-FFF2-40B4-BE49-F238E27FC236}">
                <a16:creationId xmlns:a16="http://schemas.microsoft.com/office/drawing/2014/main" id="{4E4BBA34-D234-4A6F-9401-F02562E1A8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45" y="1794180"/>
            <a:ext cx="10744710" cy="3960000"/>
          </a:xfrm>
          <a:prstGeom prst="rect">
            <a:avLst/>
          </a:prstGeom>
        </p:spPr>
      </p:pic>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4</a:t>
            </a:fld>
            <a:endParaRPr lang="zh-CN" altLang="en-US" dirty="0"/>
          </a:p>
        </p:txBody>
      </p:sp>
      <p:sp>
        <p:nvSpPr>
          <p:cNvPr id="8" name="标题 7">
            <a:extLst>
              <a:ext uri="{FF2B5EF4-FFF2-40B4-BE49-F238E27FC236}">
                <a16:creationId xmlns:a16="http://schemas.microsoft.com/office/drawing/2014/main" id="{24F67D27-0A92-4EDC-A66C-CA71DF5965B4}"/>
              </a:ext>
            </a:extLst>
          </p:cNvPr>
          <p:cNvSpPr>
            <a:spLocks noGrp="1"/>
          </p:cNvSpPr>
          <p:nvPr>
            <p:ph type="title"/>
          </p:nvPr>
        </p:nvSpPr>
        <p:spPr/>
        <p:txBody>
          <a:bodyPr/>
          <a:lstStyle/>
          <a:p>
            <a:r>
              <a:rPr lang="en-US" altLang="zh-CN" dirty="0"/>
              <a:t>Outline</a:t>
            </a:r>
            <a:endParaRPr lang="zh-CN" altLang="en-US" dirty="0"/>
          </a:p>
        </p:txBody>
      </p:sp>
      <p:sp>
        <p:nvSpPr>
          <p:cNvPr id="5" name="矩形: 圆角 4">
            <a:extLst>
              <a:ext uri="{FF2B5EF4-FFF2-40B4-BE49-F238E27FC236}">
                <a16:creationId xmlns:a16="http://schemas.microsoft.com/office/drawing/2014/main" id="{FF3C5812-5053-49A0-9B06-E95A1744DBF1}"/>
              </a:ext>
            </a:extLst>
          </p:cNvPr>
          <p:cNvSpPr/>
          <p:nvPr/>
        </p:nvSpPr>
        <p:spPr>
          <a:xfrm>
            <a:off x="723645" y="1670672"/>
            <a:ext cx="6674057" cy="2688198"/>
          </a:xfrm>
          <a:prstGeom prst="roundRect">
            <a:avLst>
              <a:gd name="adj" fmla="val 6977"/>
            </a:avLst>
          </a:prstGeom>
          <a:noFill/>
          <a:ln w="381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1" name="Rectangle 66">
            <a:extLst>
              <a:ext uri="{FF2B5EF4-FFF2-40B4-BE49-F238E27FC236}">
                <a16:creationId xmlns:a16="http://schemas.microsoft.com/office/drawing/2014/main" id="{AAEA0AEA-EFD5-4491-BFFA-CD8D91B91D04}"/>
              </a:ext>
            </a:extLst>
          </p:cNvPr>
          <p:cNvSpPr>
            <a:spLocks noChangeArrowheads="1"/>
          </p:cNvSpPr>
          <p:nvPr/>
        </p:nvSpPr>
        <p:spPr bwMode="auto">
          <a:xfrm rot="20499140">
            <a:off x="956722" y="3582761"/>
            <a:ext cx="321588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800" b="0" i="0" u="none" strike="noStrike" cap="none" normalizeH="0" baseline="0" dirty="0">
                <a:ln>
                  <a:noFill/>
                </a:ln>
                <a:solidFill>
                  <a:srgbClr val="C00000"/>
                </a:solidFill>
                <a:effectLst/>
                <a:latin typeface="Arial Rounded MT Bold" panose="020F0704030504030204" pitchFamily="34" charset="0"/>
              </a:rPr>
              <a:t>Talk of Wei </a:t>
            </a:r>
            <a:r>
              <a:rPr kumimoji="0" lang="en-US" altLang="zh-CN" sz="1800" b="0" i="0" u="none" strike="noStrike" cap="none" normalizeH="0" baseline="0" dirty="0" err="1">
                <a:ln>
                  <a:noFill/>
                </a:ln>
                <a:solidFill>
                  <a:srgbClr val="C00000"/>
                </a:solidFill>
                <a:effectLst/>
                <a:latin typeface="Arial Rounded MT Bold" panose="020F0704030504030204" pitchFamily="34" charset="0"/>
              </a:rPr>
              <a:t>Wei</a:t>
            </a:r>
            <a:r>
              <a:rPr kumimoji="0" lang="en-US" altLang="zh-CN" sz="1800" b="0" i="0" u="none" strike="noStrike" cap="none" normalizeH="0" baseline="0" dirty="0">
                <a:ln>
                  <a:noFill/>
                </a:ln>
                <a:solidFill>
                  <a:srgbClr val="C00000"/>
                </a:solidFill>
                <a:effectLst/>
                <a:latin typeface="Arial Rounded MT Bold" panose="020F0704030504030204" pitchFamily="34" charset="0"/>
              </a:rPr>
              <a:t> on FEE2023</a:t>
            </a:r>
            <a:endParaRPr kumimoji="0" lang="zh-CN" altLang="zh-CN" sz="1800" b="0" i="0" u="none" strike="noStrike" cap="none" normalizeH="0" baseline="0" dirty="0">
              <a:ln>
                <a:noFill/>
              </a:ln>
              <a:solidFill>
                <a:srgbClr val="C00000"/>
              </a:solidFill>
              <a:effectLst/>
              <a:latin typeface="Arial Rounded MT Bold" panose="020F0704030504030204" pitchFamily="34" charset="0"/>
            </a:endParaRPr>
          </a:p>
        </p:txBody>
      </p:sp>
    </p:spTree>
    <p:extLst>
      <p:ext uri="{BB962C8B-B14F-4D97-AF65-F5344CB8AC3E}">
        <p14:creationId xmlns:p14="http://schemas.microsoft.com/office/powerpoint/2010/main" val="742513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5</a:t>
            </a:fld>
            <a:endParaRPr lang="zh-CN" altLang="en-US" dirty="0"/>
          </a:p>
        </p:txBody>
      </p:sp>
      <p:sp>
        <p:nvSpPr>
          <p:cNvPr id="8" name="标题 7">
            <a:extLst>
              <a:ext uri="{FF2B5EF4-FFF2-40B4-BE49-F238E27FC236}">
                <a16:creationId xmlns:a16="http://schemas.microsoft.com/office/drawing/2014/main" id="{24F67D27-0A92-4EDC-A66C-CA71DF5965B4}"/>
              </a:ext>
            </a:extLst>
          </p:cNvPr>
          <p:cNvSpPr>
            <a:spLocks noGrp="1"/>
          </p:cNvSpPr>
          <p:nvPr>
            <p:ph type="title"/>
          </p:nvPr>
        </p:nvSpPr>
        <p:spPr/>
        <p:txBody>
          <a:bodyPr/>
          <a:lstStyle/>
          <a:p>
            <a:r>
              <a:rPr lang="en-US" altLang="zh-CN" dirty="0"/>
              <a:t>Outline</a:t>
            </a:r>
            <a:endParaRPr lang="zh-CN" altLang="en-US" dirty="0"/>
          </a:p>
        </p:txBody>
      </p:sp>
      <p:pic>
        <p:nvPicPr>
          <p:cNvPr id="7" name="图片 6">
            <a:extLst>
              <a:ext uri="{FF2B5EF4-FFF2-40B4-BE49-F238E27FC236}">
                <a16:creationId xmlns:a16="http://schemas.microsoft.com/office/drawing/2014/main" id="{B35CD2FB-4D95-4D34-9287-5403D7F222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660" y="1794180"/>
            <a:ext cx="10519175" cy="3960000"/>
          </a:xfrm>
          <a:prstGeom prst="rect">
            <a:avLst/>
          </a:prstGeom>
        </p:spPr>
      </p:pic>
    </p:spTree>
    <p:extLst>
      <p:ext uri="{BB962C8B-B14F-4D97-AF65-F5344CB8AC3E}">
        <p14:creationId xmlns:p14="http://schemas.microsoft.com/office/powerpoint/2010/main" val="4039074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6</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normAutofit/>
          </a:bodyPr>
          <a:lstStyle/>
          <a:p>
            <a:r>
              <a:rPr lang="en-US" altLang="zh-CN" dirty="0"/>
              <a:t>Photon-Counting: BPIX</a:t>
            </a:r>
            <a:endParaRPr lang="zh-CN" altLang="en-US" dirty="0"/>
          </a:p>
        </p:txBody>
      </p:sp>
      <p:graphicFrame>
        <p:nvGraphicFramePr>
          <p:cNvPr id="9" name="表格 8">
            <a:extLst>
              <a:ext uri="{FF2B5EF4-FFF2-40B4-BE49-F238E27FC236}">
                <a16:creationId xmlns:a16="http://schemas.microsoft.com/office/drawing/2014/main" id="{AA7557E2-E205-49A0-BA1F-277B790B9579}"/>
              </a:ext>
            </a:extLst>
          </p:cNvPr>
          <p:cNvGraphicFramePr>
            <a:graphicFrameLocks noGrp="1"/>
          </p:cNvGraphicFramePr>
          <p:nvPr>
            <p:extLst>
              <p:ext uri="{D42A27DB-BD31-4B8C-83A1-F6EECF244321}">
                <p14:modId xmlns:p14="http://schemas.microsoft.com/office/powerpoint/2010/main" val="1177160691"/>
              </p:ext>
            </p:extLst>
          </p:nvPr>
        </p:nvGraphicFramePr>
        <p:xfrm>
          <a:off x="724186" y="3042593"/>
          <a:ext cx="5045402" cy="3078400"/>
        </p:xfrm>
        <a:graphic>
          <a:graphicData uri="http://schemas.openxmlformats.org/drawingml/2006/table">
            <a:tbl>
              <a:tblPr firstRow="1" bandRow="1">
                <a:tableStyleId>{073A0DAA-6AF3-43AB-8588-CEC1D06C72B9}</a:tableStyleId>
              </a:tblPr>
              <a:tblGrid>
                <a:gridCol w="1585681">
                  <a:extLst>
                    <a:ext uri="{9D8B030D-6E8A-4147-A177-3AD203B41FA5}">
                      <a16:colId xmlns:a16="http://schemas.microsoft.com/office/drawing/2014/main" val="1099460281"/>
                    </a:ext>
                  </a:extLst>
                </a:gridCol>
                <a:gridCol w="1602223">
                  <a:extLst>
                    <a:ext uri="{9D8B030D-6E8A-4147-A177-3AD203B41FA5}">
                      <a16:colId xmlns:a16="http://schemas.microsoft.com/office/drawing/2014/main" val="3442420321"/>
                    </a:ext>
                  </a:extLst>
                </a:gridCol>
                <a:gridCol w="1857498">
                  <a:extLst>
                    <a:ext uri="{9D8B030D-6E8A-4147-A177-3AD203B41FA5}">
                      <a16:colId xmlns:a16="http://schemas.microsoft.com/office/drawing/2014/main" val="3434231923"/>
                    </a:ext>
                  </a:extLst>
                </a:gridCol>
              </a:tblGrid>
              <a:tr h="299396">
                <a:tc>
                  <a:txBody>
                    <a:bodyPr/>
                    <a:lstStyle/>
                    <a:p>
                      <a:r>
                        <a:rPr lang="en-US" altLang="zh-CN" sz="1600" dirty="0"/>
                        <a:t>Specs</a:t>
                      </a:r>
                      <a:endParaRPr lang="zh-CN" altLang="en-US" sz="1600" dirty="0"/>
                    </a:p>
                  </a:txBody>
                  <a:tcPr marL="91431" marR="91431" marT="45716" marB="45716"/>
                </a:tc>
                <a:tc>
                  <a:txBody>
                    <a:bodyPr/>
                    <a:lstStyle/>
                    <a:p>
                      <a:r>
                        <a:rPr lang="en-US" altLang="zh-CN" sz="1600" dirty="0"/>
                        <a:t>BPIX-20</a:t>
                      </a:r>
                      <a:endParaRPr lang="zh-CN" altLang="en-US" sz="1600" dirty="0"/>
                    </a:p>
                  </a:txBody>
                  <a:tcPr marL="91431" marR="91431" marT="45716" marB="45716"/>
                </a:tc>
                <a:tc>
                  <a:txBody>
                    <a:bodyPr/>
                    <a:lstStyle/>
                    <a:p>
                      <a:r>
                        <a:rPr lang="en-US" altLang="zh-CN" sz="1600" dirty="0"/>
                        <a:t>BPIX-40</a:t>
                      </a:r>
                      <a:endParaRPr lang="zh-CN" altLang="en-US" sz="1600" dirty="0"/>
                    </a:p>
                  </a:txBody>
                  <a:tcPr marL="91431" marR="91431" marT="45716" marB="45716"/>
                </a:tc>
                <a:extLst>
                  <a:ext uri="{0D108BD9-81ED-4DB2-BD59-A6C34878D82A}">
                    <a16:rowId xmlns:a16="http://schemas.microsoft.com/office/drawing/2014/main" val="2517383743"/>
                  </a:ext>
                </a:extLst>
              </a:tr>
              <a:tr h="272177">
                <a:tc>
                  <a:txBody>
                    <a:bodyPr/>
                    <a:lstStyle/>
                    <a:p>
                      <a:r>
                        <a:rPr lang="en-US" altLang="zh-CN" sz="1400" kern="1200" dirty="0"/>
                        <a:t>Pixel size</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t>150 μm </a:t>
                      </a:r>
                      <a:r>
                        <a:rPr lang="en-US" altLang="zh-CN" sz="1400" kern="1200" dirty="0">
                          <a:solidFill>
                            <a:schemeClr val="dk1"/>
                          </a:solidFill>
                          <a:latin typeface="+mn-lt"/>
                          <a:ea typeface="+mn-ea"/>
                          <a:cs typeface="+mn-cs"/>
                        </a:rPr>
                        <a:t>× </a:t>
                      </a:r>
                      <a:r>
                        <a:rPr lang="en-US" altLang="zh-CN" sz="1400" kern="1200" dirty="0"/>
                        <a:t>150 μm</a:t>
                      </a:r>
                      <a:endParaRPr lang="zh-CN" altLang="en-US" sz="1400" kern="1200" dirty="0">
                        <a:solidFill>
                          <a:schemeClr val="dk1"/>
                        </a:solidFill>
                        <a:latin typeface="+mn-lt"/>
                        <a:ea typeface="+mn-ea"/>
                        <a:cs typeface="+mn-cs"/>
                      </a:endParaRPr>
                    </a:p>
                  </a:txBody>
                  <a:tcPr marL="91431" marR="91431" marT="45716" marB="4571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t>140 μm </a:t>
                      </a:r>
                      <a:r>
                        <a:rPr lang="en-US" altLang="zh-CN" sz="1400" kern="1200" dirty="0">
                          <a:solidFill>
                            <a:schemeClr val="dk1"/>
                          </a:solidFill>
                          <a:latin typeface="+mn-lt"/>
                          <a:ea typeface="+mn-ea"/>
                          <a:cs typeface="+mn-cs"/>
                        </a:rPr>
                        <a:t>× </a:t>
                      </a:r>
                      <a:r>
                        <a:rPr lang="en-US" altLang="zh-CN" sz="1400" kern="1200" dirty="0"/>
                        <a:t>140 μm</a:t>
                      </a:r>
                      <a:endParaRPr lang="zh-CN" altLang="en-US"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3619697800"/>
                  </a:ext>
                </a:extLst>
              </a:tr>
              <a:tr h="272177">
                <a:tc>
                  <a:txBody>
                    <a:bodyPr/>
                    <a:lstStyle/>
                    <a:p>
                      <a:r>
                        <a:rPr lang="en-US" altLang="zh-CN" sz="1400" kern="1200" dirty="0"/>
                        <a:t>Pixel Array </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104×</a:t>
                      </a:r>
                      <a:r>
                        <a:rPr lang="en-US" altLang="zh-CN" sz="1400" kern="1200" dirty="0"/>
                        <a:t>72</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128×</a:t>
                      </a:r>
                      <a:r>
                        <a:rPr lang="en-US" altLang="zh-CN" sz="1400" kern="1200" dirty="0"/>
                        <a:t>96</a:t>
                      </a:r>
                      <a:endParaRPr lang="zh-CN" altLang="en-US"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3473349042"/>
                  </a:ext>
                </a:extLst>
              </a:tr>
              <a:tr h="272177">
                <a:tc>
                  <a:txBody>
                    <a:bodyPr/>
                    <a:lstStyle/>
                    <a:p>
                      <a:r>
                        <a:rPr lang="en-US" altLang="zh-CN" sz="1400" kern="1200" dirty="0">
                          <a:solidFill>
                            <a:schemeClr val="dk1"/>
                          </a:solidFill>
                          <a:latin typeface="+mn-lt"/>
                          <a:ea typeface="+mn-ea"/>
                          <a:cs typeface="+mn-cs"/>
                        </a:rPr>
                        <a:t>Threshold </a:t>
                      </a:r>
                    </a:p>
                  </a:txBody>
                  <a:tcPr marL="91431" marR="91431" marT="45716" marB="45716"/>
                </a:tc>
                <a:tc>
                  <a:txBody>
                    <a:bodyPr/>
                    <a:lstStyle/>
                    <a:p>
                      <a:r>
                        <a:rPr lang="en-US" altLang="zh-CN" sz="1400" kern="1200" dirty="0">
                          <a:solidFill>
                            <a:schemeClr val="dk1"/>
                          </a:solidFill>
                          <a:latin typeface="+mn-lt"/>
                          <a:ea typeface="+mn-ea"/>
                          <a:cs typeface="+mn-cs"/>
                        </a:rPr>
                        <a:t>1</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2</a:t>
                      </a:r>
                      <a:endParaRPr lang="zh-CN" altLang="en-US"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353472288"/>
                  </a:ext>
                </a:extLst>
              </a:tr>
              <a:tr h="272177">
                <a:tc>
                  <a:txBody>
                    <a:bodyPr/>
                    <a:lstStyle/>
                    <a:p>
                      <a:r>
                        <a:rPr lang="en-US" altLang="zh-CN" sz="1400" kern="1200" dirty="0">
                          <a:solidFill>
                            <a:schemeClr val="dk1"/>
                          </a:solidFill>
                          <a:latin typeface="+mn-lt"/>
                          <a:ea typeface="+mn-ea"/>
                          <a:cs typeface="+mn-cs"/>
                        </a:rPr>
                        <a:t>Gain</a:t>
                      </a:r>
                    </a:p>
                  </a:txBody>
                  <a:tcPr marL="91431" marR="91431" marT="45716" marB="45716"/>
                </a:tc>
                <a:tc>
                  <a:txBody>
                    <a:bodyPr/>
                    <a:lstStyle/>
                    <a:p>
                      <a:r>
                        <a:rPr lang="en-US" altLang="zh-CN" sz="1400" kern="1200" dirty="0">
                          <a:solidFill>
                            <a:schemeClr val="dk1"/>
                          </a:solidFill>
                          <a:latin typeface="+mn-lt"/>
                          <a:ea typeface="+mn-ea"/>
                          <a:cs typeface="+mn-cs"/>
                        </a:rPr>
                        <a:t>Fixed</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2 bits tunable </a:t>
                      </a:r>
                      <a:endParaRPr lang="zh-CN" altLang="en-US"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1877698957"/>
                  </a:ext>
                </a:extLst>
              </a:tr>
              <a:tr h="272177">
                <a:tc>
                  <a:txBody>
                    <a:bodyPr/>
                    <a:lstStyle/>
                    <a:p>
                      <a:r>
                        <a:rPr lang="en-US" altLang="zh-CN" sz="1400" kern="1200" dirty="0">
                          <a:solidFill>
                            <a:schemeClr val="dk1"/>
                          </a:solidFill>
                          <a:latin typeface="+mn-lt"/>
                          <a:ea typeface="+mn-ea"/>
                          <a:cs typeface="+mn-cs"/>
                        </a:rPr>
                        <a:t>Counting rate</a:t>
                      </a:r>
                    </a:p>
                  </a:txBody>
                  <a:tcPr marL="91431" marR="91431" marT="45716" marB="45716"/>
                </a:tc>
                <a:tc>
                  <a:txBody>
                    <a:bodyPr/>
                    <a:lstStyle/>
                    <a:p>
                      <a:r>
                        <a:rPr lang="en-US" altLang="zh-CN" sz="1400" kern="1200" dirty="0">
                          <a:solidFill>
                            <a:schemeClr val="dk1"/>
                          </a:solidFill>
                          <a:latin typeface="+mn-lt"/>
                          <a:ea typeface="+mn-ea"/>
                          <a:cs typeface="+mn-cs"/>
                        </a:rPr>
                        <a:t>&gt; 2 </a:t>
                      </a:r>
                      <a:r>
                        <a:rPr lang="en-US" altLang="zh-CN" sz="1400" kern="1200" dirty="0" err="1">
                          <a:solidFill>
                            <a:schemeClr val="dk1"/>
                          </a:solidFill>
                          <a:latin typeface="+mn-lt"/>
                          <a:ea typeface="+mn-ea"/>
                          <a:cs typeface="+mn-cs"/>
                        </a:rPr>
                        <a:t>Mcps</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&gt; 2 </a:t>
                      </a:r>
                      <a:r>
                        <a:rPr lang="en-US" altLang="zh-CN" sz="1400" kern="1200" dirty="0" err="1">
                          <a:solidFill>
                            <a:schemeClr val="dk1"/>
                          </a:solidFill>
                          <a:latin typeface="+mn-lt"/>
                          <a:ea typeface="+mn-ea"/>
                          <a:cs typeface="+mn-cs"/>
                        </a:rPr>
                        <a:t>Mcps</a:t>
                      </a:r>
                      <a:r>
                        <a:rPr lang="en-US" altLang="zh-CN" sz="1400" kern="1200" dirty="0">
                          <a:solidFill>
                            <a:schemeClr val="dk1"/>
                          </a:solidFill>
                          <a:latin typeface="+mn-lt"/>
                          <a:ea typeface="+mn-ea"/>
                          <a:cs typeface="+mn-cs"/>
                        </a:rPr>
                        <a:t> @ Med gain</a:t>
                      </a:r>
                      <a:endParaRPr lang="zh-CN" altLang="en-US"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1353361544"/>
                  </a:ext>
                </a:extLst>
              </a:tr>
              <a:tr h="272177">
                <a:tc>
                  <a:txBody>
                    <a:bodyPr/>
                    <a:lstStyle/>
                    <a:p>
                      <a:r>
                        <a:rPr lang="en-US" altLang="zh-CN" sz="1400" kern="1200" dirty="0">
                          <a:solidFill>
                            <a:schemeClr val="dk1"/>
                          </a:solidFill>
                          <a:latin typeface="+mn-lt"/>
                          <a:ea typeface="+mn-ea"/>
                          <a:cs typeface="+mn-cs"/>
                        </a:rPr>
                        <a:t>Frame rate</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1.2 kHz</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2 kHz</a:t>
                      </a:r>
                      <a:endParaRPr lang="zh-CN" altLang="en-US"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1580136637"/>
                  </a:ext>
                </a:extLst>
              </a:tr>
              <a:tr h="272177">
                <a:tc>
                  <a:txBody>
                    <a:bodyPr/>
                    <a:lstStyle/>
                    <a:p>
                      <a:r>
                        <a:rPr lang="en-US" altLang="zh-CN" sz="1400" kern="1200" dirty="0">
                          <a:solidFill>
                            <a:schemeClr val="dk1"/>
                          </a:solidFill>
                          <a:latin typeface="+mn-lt"/>
                          <a:ea typeface="+mn-ea"/>
                          <a:cs typeface="+mn-cs"/>
                        </a:rPr>
                        <a:t>Counting Depth </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20 bit</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14 bit</a:t>
                      </a:r>
                      <a:endParaRPr lang="zh-CN" altLang="en-US"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1289672429"/>
                  </a:ext>
                </a:extLst>
              </a:tr>
              <a:tr h="0">
                <a:tc>
                  <a:txBody>
                    <a:bodyPr/>
                    <a:lstStyle/>
                    <a:p>
                      <a:r>
                        <a:rPr lang="en-US" altLang="zh-CN" sz="1400" kern="1200" dirty="0">
                          <a:solidFill>
                            <a:schemeClr val="dk1"/>
                          </a:solidFill>
                          <a:latin typeface="+mn-lt"/>
                          <a:ea typeface="+mn-ea"/>
                          <a:cs typeface="+mn-cs"/>
                        </a:rPr>
                        <a:t>Detector Module </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2×</a:t>
                      </a:r>
                      <a:r>
                        <a:rPr lang="en-US" altLang="zh-CN" sz="1400" kern="1200" dirty="0"/>
                        <a:t>4 (208</a:t>
                      </a:r>
                      <a:r>
                        <a:rPr lang="en-US" altLang="zh-CN" sz="1400" kern="1200" dirty="0">
                          <a:solidFill>
                            <a:schemeClr val="dk1"/>
                          </a:solidFill>
                          <a:latin typeface="+mn-lt"/>
                          <a:ea typeface="+mn-ea"/>
                          <a:cs typeface="+mn-cs"/>
                        </a:rPr>
                        <a:t>×</a:t>
                      </a:r>
                      <a:r>
                        <a:rPr lang="en-US" altLang="zh-CN" sz="1400" kern="1200" dirty="0"/>
                        <a:t>288)</a:t>
                      </a:r>
                      <a:endParaRPr lang="en-US" altLang="zh-CN" sz="1400" kern="1200" dirty="0">
                        <a:solidFill>
                          <a:schemeClr val="dk1"/>
                        </a:solidFill>
                        <a:latin typeface="+mn-lt"/>
                        <a:ea typeface="+mn-ea"/>
                        <a:cs typeface="+mn-cs"/>
                      </a:endParaRPr>
                    </a:p>
                  </a:txBody>
                  <a:tcPr marL="91431" marR="91431" marT="45716" marB="4571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2×</a:t>
                      </a:r>
                      <a:r>
                        <a:rPr lang="en-US" altLang="zh-CN" sz="1400" kern="1200" dirty="0"/>
                        <a:t>6 (256</a:t>
                      </a:r>
                      <a:r>
                        <a:rPr lang="en-US" altLang="zh-CN" sz="1400" kern="1200" dirty="0">
                          <a:solidFill>
                            <a:schemeClr val="dk1"/>
                          </a:solidFill>
                          <a:latin typeface="+mn-lt"/>
                          <a:ea typeface="+mn-ea"/>
                          <a:cs typeface="+mn-cs"/>
                        </a:rPr>
                        <a:t>×</a:t>
                      </a:r>
                      <a:r>
                        <a:rPr lang="en-US" altLang="zh-CN" sz="1400" kern="1200" dirty="0"/>
                        <a:t>576)</a:t>
                      </a:r>
                      <a:endParaRPr lang="en-US" altLang="zh-CN" sz="1400" kern="1200" dirty="0">
                        <a:solidFill>
                          <a:schemeClr val="dk1"/>
                        </a:solidFill>
                        <a:latin typeface="+mn-lt"/>
                        <a:ea typeface="+mn-ea"/>
                        <a:cs typeface="+mn-cs"/>
                      </a:endParaRPr>
                    </a:p>
                  </a:txBody>
                  <a:tcPr marL="91431" marR="91431" marT="45716" marB="45716"/>
                </a:tc>
                <a:extLst>
                  <a:ext uri="{0D108BD9-81ED-4DB2-BD59-A6C34878D82A}">
                    <a16:rowId xmlns:a16="http://schemas.microsoft.com/office/drawing/2014/main" val="3416032731"/>
                  </a:ext>
                </a:extLst>
              </a:tr>
              <a:tr h="299081">
                <a:tc>
                  <a:txBody>
                    <a:bodyPr/>
                    <a:lstStyle/>
                    <a:p>
                      <a:r>
                        <a:rPr lang="en-US" altLang="zh-CN" sz="1400" kern="1200" dirty="0">
                          <a:solidFill>
                            <a:schemeClr val="dk1"/>
                          </a:solidFill>
                          <a:latin typeface="+mn-lt"/>
                          <a:ea typeface="+mn-ea"/>
                          <a:cs typeface="+mn-cs"/>
                        </a:rPr>
                        <a:t>Module Gap</a:t>
                      </a:r>
                      <a:endParaRPr lang="zh-CN" altLang="en-US" sz="1400" kern="1200" dirty="0">
                        <a:solidFill>
                          <a:schemeClr val="dk1"/>
                        </a:solidFill>
                        <a:latin typeface="+mn-lt"/>
                        <a:ea typeface="+mn-ea"/>
                        <a:cs typeface="+mn-cs"/>
                      </a:endParaRPr>
                    </a:p>
                  </a:txBody>
                  <a:tcPr marL="91431" marR="91431" marT="45716" marB="45716"/>
                </a:tc>
                <a:tc>
                  <a:txBody>
                    <a:bodyPr/>
                    <a:lstStyle/>
                    <a:p>
                      <a:r>
                        <a:rPr lang="en-US" altLang="zh-CN" sz="1400" kern="1200" dirty="0">
                          <a:solidFill>
                            <a:schemeClr val="dk1"/>
                          </a:solidFill>
                          <a:latin typeface="+mn-lt"/>
                          <a:ea typeface="+mn-ea"/>
                          <a:cs typeface="+mn-cs"/>
                        </a:rPr>
                        <a:t>3 mm by TSV</a:t>
                      </a:r>
                    </a:p>
                  </a:txBody>
                  <a:tcPr marL="91431" marR="91431" marT="45716" marB="45716"/>
                </a:tc>
                <a:tc>
                  <a:txBody>
                    <a:bodyPr/>
                    <a:lstStyle/>
                    <a:p>
                      <a:r>
                        <a:rPr lang="en-US" altLang="zh-CN" sz="1400" kern="1200" dirty="0">
                          <a:solidFill>
                            <a:schemeClr val="dk1"/>
                          </a:solidFill>
                          <a:latin typeface="+mn-lt"/>
                          <a:ea typeface="+mn-ea"/>
                          <a:cs typeface="+mn-cs"/>
                        </a:rPr>
                        <a:t>2.7mm by WB</a:t>
                      </a:r>
                    </a:p>
                  </a:txBody>
                  <a:tcPr marL="91431" marR="91431" marT="45716" marB="45716"/>
                </a:tc>
                <a:extLst>
                  <a:ext uri="{0D108BD9-81ED-4DB2-BD59-A6C34878D82A}">
                    <a16:rowId xmlns:a16="http://schemas.microsoft.com/office/drawing/2014/main" val="3525122713"/>
                  </a:ext>
                </a:extLst>
              </a:tr>
            </a:tbl>
          </a:graphicData>
        </a:graphic>
      </p:graphicFrame>
      <p:sp>
        <p:nvSpPr>
          <p:cNvPr id="15" name="文本框 14">
            <a:extLst>
              <a:ext uri="{FF2B5EF4-FFF2-40B4-BE49-F238E27FC236}">
                <a16:creationId xmlns:a16="http://schemas.microsoft.com/office/drawing/2014/main" id="{C18557C9-A7D5-4B0C-8070-DAE75AF987CE}"/>
              </a:ext>
            </a:extLst>
          </p:cNvPr>
          <p:cNvSpPr txBox="1"/>
          <p:nvPr/>
        </p:nvSpPr>
        <p:spPr>
          <a:xfrm>
            <a:off x="559583" y="1058353"/>
            <a:ext cx="5272728" cy="1908215"/>
          </a:xfrm>
          <a:prstGeom prst="rect">
            <a:avLst/>
          </a:prstGeom>
          <a:noFill/>
        </p:spPr>
        <p:txBody>
          <a:bodyPr wrap="square">
            <a:spAutoFit/>
          </a:bodyPr>
          <a:lstStyle/>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A photon-counting pixel detector for synchrotron radiation end stations (HEPS).</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New BPIX-40: A 6M system assembled for the HEPS beamline BA.</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A series of detectors in different dimensions (2M/1M …)  are also scheduled</a:t>
            </a:r>
          </a:p>
        </p:txBody>
      </p:sp>
      <p:pic>
        <p:nvPicPr>
          <p:cNvPr id="5" name="图片 4">
            <a:extLst>
              <a:ext uri="{FF2B5EF4-FFF2-40B4-BE49-F238E27FC236}">
                <a16:creationId xmlns:a16="http://schemas.microsoft.com/office/drawing/2014/main" id="{5549E3CA-744B-4625-BC8D-EEC6D2BEF48D}"/>
              </a:ext>
            </a:extLst>
          </p:cNvPr>
          <p:cNvPicPr>
            <a:picLocks noChangeAspect="1"/>
          </p:cNvPicPr>
          <p:nvPr/>
        </p:nvPicPr>
        <p:blipFill>
          <a:blip r:embed="rId3"/>
          <a:stretch>
            <a:fillRect/>
          </a:stretch>
        </p:blipFill>
        <p:spPr>
          <a:xfrm>
            <a:off x="6238811" y="1058353"/>
            <a:ext cx="5443689" cy="2023400"/>
          </a:xfrm>
          <a:prstGeom prst="rect">
            <a:avLst/>
          </a:prstGeom>
        </p:spPr>
      </p:pic>
      <p:pic>
        <p:nvPicPr>
          <p:cNvPr id="6" name="图片 5">
            <a:extLst>
              <a:ext uri="{FF2B5EF4-FFF2-40B4-BE49-F238E27FC236}">
                <a16:creationId xmlns:a16="http://schemas.microsoft.com/office/drawing/2014/main" id="{E1E7E6A1-23E9-4EF2-9002-6BEC3B72215F}"/>
              </a:ext>
            </a:extLst>
          </p:cNvPr>
          <p:cNvPicPr>
            <a:picLocks noChangeAspect="1"/>
          </p:cNvPicPr>
          <p:nvPr/>
        </p:nvPicPr>
        <p:blipFill>
          <a:blip r:embed="rId4"/>
          <a:stretch>
            <a:fillRect/>
          </a:stretch>
        </p:blipFill>
        <p:spPr>
          <a:xfrm>
            <a:off x="6666013" y="3556998"/>
            <a:ext cx="1806720" cy="2502712"/>
          </a:xfrm>
          <a:prstGeom prst="rect">
            <a:avLst/>
          </a:prstGeom>
        </p:spPr>
      </p:pic>
      <p:pic>
        <p:nvPicPr>
          <p:cNvPr id="10" name="图片 9">
            <a:extLst>
              <a:ext uri="{FF2B5EF4-FFF2-40B4-BE49-F238E27FC236}">
                <a16:creationId xmlns:a16="http://schemas.microsoft.com/office/drawing/2014/main" id="{014D318C-A177-4B07-A111-14A0CB83E7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92172" y="3556998"/>
            <a:ext cx="2475642" cy="2475642"/>
          </a:xfrm>
          <a:prstGeom prst="rect">
            <a:avLst/>
          </a:prstGeom>
        </p:spPr>
      </p:pic>
      <p:sp>
        <p:nvSpPr>
          <p:cNvPr id="11" name="矩形 10">
            <a:extLst>
              <a:ext uri="{FF2B5EF4-FFF2-40B4-BE49-F238E27FC236}">
                <a16:creationId xmlns:a16="http://schemas.microsoft.com/office/drawing/2014/main" id="{E3362505-949B-49A3-866E-4FB57C9BF1F5}"/>
              </a:ext>
            </a:extLst>
          </p:cNvPr>
          <p:cNvSpPr>
            <a:spLocks noChangeArrowheads="1"/>
          </p:cNvSpPr>
          <p:nvPr/>
        </p:nvSpPr>
        <p:spPr bwMode="auto">
          <a:xfrm>
            <a:off x="6946938" y="3081753"/>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Pixel Structure of BPIX</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2" name="矩形 11">
            <a:extLst>
              <a:ext uri="{FF2B5EF4-FFF2-40B4-BE49-F238E27FC236}">
                <a16:creationId xmlns:a16="http://schemas.microsoft.com/office/drawing/2014/main" id="{380DE1EC-A967-4965-B46F-17FE96FA113B}"/>
              </a:ext>
            </a:extLst>
          </p:cNvPr>
          <p:cNvSpPr>
            <a:spLocks noChangeArrowheads="1"/>
          </p:cNvSpPr>
          <p:nvPr/>
        </p:nvSpPr>
        <p:spPr bwMode="auto">
          <a:xfrm>
            <a:off x="7016836" y="6166585"/>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Chip and Pixel Layout of BPIX-40</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238528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A49BD998-1A59-4C8C-8E75-4046C26E6B87}"/>
              </a:ext>
            </a:extLst>
          </p:cNvPr>
          <p:cNvSpPr>
            <a:spLocks noGrp="1"/>
          </p:cNvSpPr>
          <p:nvPr>
            <p:ph type="sldNum" sz="quarter" idx="12"/>
          </p:nvPr>
        </p:nvSpPr>
        <p:spPr/>
        <p:txBody>
          <a:bodyPr/>
          <a:lstStyle/>
          <a:p>
            <a:pPr>
              <a:defRPr/>
            </a:pPr>
            <a:fld id="{2D566300-2171-46CF-98E1-E4FC0A3C04B5}" type="slidenum">
              <a:rPr lang="en-US" altLang="zh-CN" smtClean="0"/>
              <a:pPr>
                <a:defRPr/>
              </a:pPr>
              <a:t>7</a:t>
            </a:fld>
            <a:endParaRPr lang="en-US" altLang="zh-CN"/>
          </a:p>
        </p:txBody>
      </p:sp>
      <p:sp>
        <p:nvSpPr>
          <p:cNvPr id="10" name="标题 9">
            <a:extLst>
              <a:ext uri="{FF2B5EF4-FFF2-40B4-BE49-F238E27FC236}">
                <a16:creationId xmlns:a16="http://schemas.microsoft.com/office/drawing/2014/main" id="{AF0B5C29-5848-4203-89A8-1FB8C14E9797}"/>
              </a:ext>
            </a:extLst>
          </p:cNvPr>
          <p:cNvSpPr>
            <a:spLocks noGrp="1"/>
          </p:cNvSpPr>
          <p:nvPr>
            <p:ph type="title"/>
          </p:nvPr>
        </p:nvSpPr>
        <p:spPr/>
        <p:txBody>
          <a:bodyPr>
            <a:normAutofit fontScale="90000"/>
          </a:bodyPr>
          <a:lstStyle/>
          <a:p>
            <a:r>
              <a:rPr lang="en-US" altLang="zh-CN" dirty="0"/>
              <a:t>Evolution of BPIX Detector System</a:t>
            </a:r>
            <a:endParaRPr lang="zh-CN" altLang="en-US" dirty="0"/>
          </a:p>
        </p:txBody>
      </p:sp>
      <p:graphicFrame>
        <p:nvGraphicFramePr>
          <p:cNvPr id="8" name="内容占位符 4">
            <a:extLst>
              <a:ext uri="{FF2B5EF4-FFF2-40B4-BE49-F238E27FC236}">
                <a16:creationId xmlns:a16="http://schemas.microsoft.com/office/drawing/2014/main" id="{1E2D0716-4167-4DAB-9028-1CDA916BCCF7}"/>
              </a:ext>
            </a:extLst>
          </p:cNvPr>
          <p:cNvGraphicFramePr>
            <a:graphicFrameLocks/>
          </p:cNvGraphicFramePr>
          <p:nvPr>
            <p:extLst>
              <p:ext uri="{D42A27DB-BD31-4B8C-83A1-F6EECF244321}">
                <p14:modId xmlns:p14="http://schemas.microsoft.com/office/powerpoint/2010/main" val="2931897987"/>
              </p:ext>
            </p:extLst>
          </p:nvPr>
        </p:nvGraphicFramePr>
        <p:xfrm>
          <a:off x="645325" y="1164915"/>
          <a:ext cx="10901349" cy="5305739"/>
        </p:xfrm>
        <a:graphic>
          <a:graphicData uri="http://schemas.openxmlformats.org/drawingml/2006/table">
            <a:tbl>
              <a:tblPr firstRow="1" bandRow="1">
                <a:tableStyleId>{5C22544A-7EE6-4342-B048-85BDC9FD1C3A}</a:tableStyleId>
              </a:tblPr>
              <a:tblGrid>
                <a:gridCol w="1639643">
                  <a:extLst>
                    <a:ext uri="{9D8B030D-6E8A-4147-A177-3AD203B41FA5}">
                      <a16:colId xmlns:a16="http://schemas.microsoft.com/office/drawing/2014/main" val="20000"/>
                    </a:ext>
                  </a:extLst>
                </a:gridCol>
                <a:gridCol w="1696801">
                  <a:extLst>
                    <a:ext uri="{9D8B030D-6E8A-4147-A177-3AD203B41FA5}">
                      <a16:colId xmlns:a16="http://schemas.microsoft.com/office/drawing/2014/main" val="20001"/>
                    </a:ext>
                  </a:extLst>
                </a:gridCol>
                <a:gridCol w="2615902">
                  <a:extLst>
                    <a:ext uri="{9D8B030D-6E8A-4147-A177-3AD203B41FA5}">
                      <a16:colId xmlns:a16="http://schemas.microsoft.com/office/drawing/2014/main" val="20002"/>
                    </a:ext>
                  </a:extLst>
                </a:gridCol>
                <a:gridCol w="2615902">
                  <a:extLst>
                    <a:ext uri="{9D8B030D-6E8A-4147-A177-3AD203B41FA5}">
                      <a16:colId xmlns:a16="http://schemas.microsoft.com/office/drawing/2014/main" val="20003"/>
                    </a:ext>
                  </a:extLst>
                </a:gridCol>
                <a:gridCol w="2333101">
                  <a:extLst>
                    <a:ext uri="{9D8B030D-6E8A-4147-A177-3AD203B41FA5}">
                      <a16:colId xmlns:a16="http://schemas.microsoft.com/office/drawing/2014/main" val="4189703048"/>
                    </a:ext>
                  </a:extLst>
                </a:gridCol>
              </a:tblGrid>
              <a:tr h="650514">
                <a:tc>
                  <a:txBody>
                    <a:bodyPr/>
                    <a:lstStyle/>
                    <a:p>
                      <a:endParaRPr lang="zh-CN" altLang="en-US" sz="1200" dirty="0">
                        <a:solidFill>
                          <a:schemeClr val="bg1"/>
                        </a:solidFill>
                      </a:endParaRPr>
                    </a:p>
                  </a:txBody>
                  <a:tcPr marL="91435" marR="91435" marT="45701" marB="45701"/>
                </a:tc>
                <a:tc>
                  <a:txBody>
                    <a:bodyPr/>
                    <a:lstStyle/>
                    <a:p>
                      <a:pPr algn="ctr"/>
                      <a:r>
                        <a:rPr lang="en-US" altLang="zh-CN" sz="1600" dirty="0">
                          <a:solidFill>
                            <a:schemeClr val="bg1"/>
                          </a:solidFill>
                        </a:rPr>
                        <a:t>1</a:t>
                      </a:r>
                      <a:r>
                        <a:rPr lang="en-US" altLang="zh-CN" sz="1600" baseline="30000" dirty="0">
                          <a:solidFill>
                            <a:schemeClr val="bg1"/>
                          </a:solidFill>
                        </a:rPr>
                        <a:t>st</a:t>
                      </a:r>
                      <a:r>
                        <a:rPr lang="en-US" altLang="zh-CN" sz="1600" dirty="0">
                          <a:solidFill>
                            <a:schemeClr val="bg1"/>
                          </a:solidFill>
                        </a:rPr>
                        <a:t> BPIX</a:t>
                      </a:r>
                      <a:br>
                        <a:rPr lang="en-US" altLang="zh-CN" sz="1600" dirty="0">
                          <a:solidFill>
                            <a:schemeClr val="bg1"/>
                          </a:solidFill>
                        </a:rPr>
                      </a:br>
                      <a:r>
                        <a:rPr lang="en-US" altLang="zh-CN" sz="1600" dirty="0">
                          <a:solidFill>
                            <a:schemeClr val="bg1"/>
                          </a:solidFill>
                        </a:rPr>
                        <a:t>(2015-2016</a:t>
                      </a:r>
                      <a:r>
                        <a:rPr lang="zh-CN" altLang="en-US" sz="1600" dirty="0">
                          <a:solidFill>
                            <a:schemeClr val="bg1"/>
                          </a:solidFill>
                        </a:rPr>
                        <a:t>）</a:t>
                      </a:r>
                    </a:p>
                  </a:txBody>
                  <a:tcPr marL="91435" marR="91435" marT="45701" marB="45701"/>
                </a:tc>
                <a:tc>
                  <a:txBody>
                    <a:bodyPr/>
                    <a:lstStyle/>
                    <a:p>
                      <a:pPr algn="ctr"/>
                      <a:r>
                        <a:rPr lang="en-US" altLang="zh-CN" sz="1600" dirty="0">
                          <a:solidFill>
                            <a:schemeClr val="bg1"/>
                          </a:solidFill>
                        </a:rPr>
                        <a:t>2</a:t>
                      </a:r>
                      <a:r>
                        <a:rPr lang="en-US" altLang="zh-CN" sz="1600" baseline="30000" dirty="0">
                          <a:solidFill>
                            <a:schemeClr val="bg1"/>
                          </a:solidFill>
                        </a:rPr>
                        <a:t>nd</a:t>
                      </a:r>
                      <a:r>
                        <a:rPr lang="en-US" altLang="zh-CN" sz="1600" dirty="0">
                          <a:solidFill>
                            <a:schemeClr val="bg1"/>
                          </a:solidFill>
                        </a:rPr>
                        <a:t> BPIX</a:t>
                      </a:r>
                      <a:br>
                        <a:rPr lang="en-US" altLang="zh-CN" sz="1600" dirty="0">
                          <a:solidFill>
                            <a:schemeClr val="bg1"/>
                          </a:solidFill>
                        </a:rPr>
                      </a:br>
                      <a:r>
                        <a:rPr lang="en-US" altLang="zh-CN" sz="1600" dirty="0">
                          <a:solidFill>
                            <a:schemeClr val="bg1"/>
                          </a:solidFill>
                        </a:rPr>
                        <a:t>(2017-2018)</a:t>
                      </a:r>
                      <a:endParaRPr lang="zh-CN" altLang="en-US" sz="1600" dirty="0">
                        <a:solidFill>
                          <a:schemeClr val="bg1"/>
                        </a:solidFill>
                      </a:endParaRPr>
                    </a:p>
                  </a:txBody>
                  <a:tcPr marL="91435" marR="91435" marT="45701" marB="45701"/>
                </a:tc>
                <a:tc>
                  <a:txBody>
                    <a:bodyPr/>
                    <a:lstStyle/>
                    <a:p>
                      <a:pPr algn="ctr"/>
                      <a:r>
                        <a:rPr lang="en-US" altLang="zh-CN" sz="1600" dirty="0">
                          <a:solidFill>
                            <a:schemeClr val="bg1"/>
                          </a:solidFill>
                        </a:rPr>
                        <a:t>3</a:t>
                      </a:r>
                      <a:r>
                        <a:rPr lang="en-US" altLang="zh-CN" sz="1600" baseline="30000" dirty="0">
                          <a:solidFill>
                            <a:schemeClr val="bg1"/>
                          </a:solidFill>
                        </a:rPr>
                        <a:t>rd</a:t>
                      </a:r>
                      <a:r>
                        <a:rPr lang="en-US" altLang="zh-CN" sz="1600" dirty="0">
                          <a:solidFill>
                            <a:schemeClr val="bg1"/>
                          </a:solidFill>
                        </a:rPr>
                        <a:t> BPIX</a:t>
                      </a:r>
                      <a:br>
                        <a:rPr lang="en-US" altLang="zh-CN" sz="1600" dirty="0">
                          <a:solidFill>
                            <a:schemeClr val="bg1"/>
                          </a:solidFill>
                        </a:rPr>
                      </a:br>
                      <a:r>
                        <a:rPr lang="en-US" altLang="zh-CN" sz="1600" dirty="0">
                          <a:solidFill>
                            <a:schemeClr val="bg1"/>
                          </a:solidFill>
                        </a:rPr>
                        <a:t>(2019-2024)</a:t>
                      </a:r>
                      <a:endParaRPr lang="zh-CN" altLang="en-US" sz="1600" dirty="0">
                        <a:solidFill>
                          <a:schemeClr val="bg1"/>
                        </a:solidFill>
                      </a:endParaRPr>
                    </a:p>
                  </a:txBody>
                  <a:tcPr marL="91435" marR="91435" marT="45701" marB="45701"/>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1600" dirty="0">
                          <a:solidFill>
                            <a:schemeClr val="bg1"/>
                          </a:solidFill>
                        </a:rPr>
                        <a:t>4</a:t>
                      </a:r>
                      <a:r>
                        <a:rPr lang="en-US" altLang="zh-CN" sz="1600" baseline="30000" dirty="0">
                          <a:solidFill>
                            <a:schemeClr val="bg1"/>
                          </a:solidFill>
                        </a:rPr>
                        <a:t>th</a:t>
                      </a:r>
                      <a:r>
                        <a:rPr lang="en-US" altLang="zh-CN" sz="1600" dirty="0">
                          <a:solidFill>
                            <a:schemeClr val="bg1"/>
                          </a:solidFill>
                        </a:rPr>
                        <a:t> BPIX</a:t>
                      </a:r>
                      <a:br>
                        <a:rPr lang="en-US" altLang="zh-CN" sz="1600" dirty="0">
                          <a:solidFill>
                            <a:schemeClr val="bg1"/>
                          </a:solidFill>
                        </a:rPr>
                      </a:br>
                      <a:r>
                        <a:rPr lang="en-US" altLang="zh-CN" sz="1600" dirty="0">
                          <a:solidFill>
                            <a:schemeClr val="bg1"/>
                          </a:solidFill>
                        </a:rPr>
                        <a:t>(2024-2026)</a:t>
                      </a:r>
                      <a:endParaRPr lang="zh-CN" altLang="en-US" sz="1600" dirty="0">
                        <a:solidFill>
                          <a:schemeClr val="bg1"/>
                        </a:solidFill>
                      </a:endParaRPr>
                    </a:p>
                  </a:txBody>
                  <a:tcPr marL="91435" marR="91435" marT="45701" marB="45701"/>
                </a:tc>
                <a:extLst>
                  <a:ext uri="{0D108BD9-81ED-4DB2-BD59-A6C34878D82A}">
                    <a16:rowId xmlns:a16="http://schemas.microsoft.com/office/drawing/2014/main" val="10000"/>
                  </a:ext>
                </a:extLst>
              </a:tr>
              <a:tr h="3397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Pixel size</a:t>
                      </a:r>
                    </a:p>
                  </a:txBody>
                  <a:tcPr marL="91435" marR="91435" marT="45701" marB="45701"/>
                </a:tc>
                <a:tc>
                  <a:txBody>
                    <a:bodyPr/>
                    <a:lstStyle/>
                    <a:p>
                      <a:r>
                        <a:rPr lang="el-GR" altLang="zh-CN" sz="1400" dirty="0"/>
                        <a:t>1</a:t>
                      </a:r>
                      <a:r>
                        <a:rPr lang="en-US" altLang="zh-CN" sz="1400" dirty="0"/>
                        <a:t>5</a:t>
                      </a:r>
                      <a:r>
                        <a:rPr lang="el-GR" altLang="zh-CN" sz="1400" dirty="0"/>
                        <a:t>0 μm </a:t>
                      </a:r>
                      <a:r>
                        <a:rPr lang="en-US" altLang="zh-CN" sz="1400" dirty="0"/>
                        <a:t>×</a:t>
                      </a:r>
                      <a:r>
                        <a:rPr lang="el-GR" altLang="zh-CN" sz="1400" dirty="0"/>
                        <a:t> 1</a:t>
                      </a:r>
                      <a:r>
                        <a:rPr lang="en-US" altLang="zh-CN" sz="1400" dirty="0"/>
                        <a:t>5</a:t>
                      </a:r>
                      <a:r>
                        <a:rPr lang="el-GR" altLang="zh-CN" sz="1400" dirty="0"/>
                        <a:t>0 μm</a:t>
                      </a:r>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l-GR" altLang="zh-CN" sz="1400" dirty="0"/>
                        <a:t>1</a:t>
                      </a:r>
                      <a:r>
                        <a:rPr lang="en-US" altLang="zh-CN" sz="1400" dirty="0"/>
                        <a:t>5</a:t>
                      </a:r>
                      <a:r>
                        <a:rPr lang="el-GR" altLang="zh-CN" sz="1400" dirty="0"/>
                        <a:t>0 μm </a:t>
                      </a:r>
                      <a:r>
                        <a:rPr lang="en-US" altLang="zh-CN" sz="1400" dirty="0"/>
                        <a:t>×</a:t>
                      </a:r>
                      <a:r>
                        <a:rPr lang="el-GR" altLang="zh-CN" sz="1400" dirty="0"/>
                        <a:t> 1</a:t>
                      </a:r>
                      <a:r>
                        <a:rPr lang="en-US" altLang="zh-CN" sz="1400" dirty="0"/>
                        <a:t>5</a:t>
                      </a:r>
                      <a:r>
                        <a:rPr lang="el-GR" altLang="zh-CN" sz="1400" dirty="0"/>
                        <a:t>0 μm</a:t>
                      </a:r>
                      <a:endParaRPr lang="zh-CN" altLang="en-US" sz="14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l-GR" altLang="zh-CN" sz="1400" dirty="0"/>
                        <a:t>1</a:t>
                      </a:r>
                      <a:r>
                        <a:rPr lang="en-US" altLang="zh-CN" sz="1400" dirty="0"/>
                        <a:t>5</a:t>
                      </a:r>
                      <a:r>
                        <a:rPr lang="el-GR" altLang="zh-CN" sz="1400" dirty="0"/>
                        <a:t>0 μm </a:t>
                      </a:r>
                      <a:r>
                        <a:rPr lang="en-US" altLang="zh-CN" sz="1400" dirty="0"/>
                        <a:t>×</a:t>
                      </a:r>
                      <a:r>
                        <a:rPr lang="el-GR" altLang="zh-CN" sz="1400" dirty="0"/>
                        <a:t> 1</a:t>
                      </a:r>
                      <a:r>
                        <a:rPr lang="en-US" altLang="zh-CN" sz="1400" dirty="0"/>
                        <a:t>5</a:t>
                      </a:r>
                      <a:r>
                        <a:rPr lang="el-GR" altLang="zh-CN" sz="1400" dirty="0"/>
                        <a:t>0 μm</a:t>
                      </a:r>
                      <a:endParaRPr lang="zh-CN" altLang="en-US" sz="14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l-GR" altLang="zh-CN" sz="1400" dirty="0">
                          <a:solidFill>
                            <a:srgbClr val="FF0000"/>
                          </a:solidFill>
                        </a:rPr>
                        <a:t>1</a:t>
                      </a:r>
                      <a:r>
                        <a:rPr lang="en-US" altLang="zh-CN" sz="1400" dirty="0">
                          <a:solidFill>
                            <a:srgbClr val="FF0000"/>
                          </a:solidFill>
                        </a:rPr>
                        <a:t>4</a:t>
                      </a:r>
                      <a:r>
                        <a:rPr lang="el-GR" altLang="zh-CN" sz="1400" dirty="0">
                          <a:solidFill>
                            <a:srgbClr val="FF0000"/>
                          </a:solidFill>
                        </a:rPr>
                        <a:t>0 μm </a:t>
                      </a:r>
                      <a:r>
                        <a:rPr lang="en-US" altLang="zh-CN" sz="1400" dirty="0">
                          <a:solidFill>
                            <a:srgbClr val="FF0000"/>
                          </a:solidFill>
                        </a:rPr>
                        <a:t>×</a:t>
                      </a:r>
                      <a:r>
                        <a:rPr lang="el-GR" altLang="zh-CN" sz="1400" dirty="0">
                          <a:solidFill>
                            <a:srgbClr val="FF0000"/>
                          </a:solidFill>
                        </a:rPr>
                        <a:t> 140 μm</a:t>
                      </a:r>
                      <a:endParaRPr lang="zh-CN" altLang="en-US" sz="1400" dirty="0">
                        <a:solidFill>
                          <a:srgbClr val="FF0000"/>
                        </a:solidFill>
                      </a:endParaRPr>
                    </a:p>
                  </a:txBody>
                  <a:tcPr marL="91435" marR="91435" marT="45701" marB="45701"/>
                </a:tc>
                <a:extLst>
                  <a:ext uri="{0D108BD9-81ED-4DB2-BD59-A6C34878D82A}">
                    <a16:rowId xmlns:a16="http://schemas.microsoft.com/office/drawing/2014/main" val="297490965"/>
                  </a:ext>
                </a:extLst>
              </a:tr>
              <a:tr h="3397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Modules</a:t>
                      </a:r>
                    </a:p>
                  </a:txBody>
                  <a:tcPr marL="91435" marR="91435" marT="45701" marB="45701"/>
                </a:tc>
                <a:tc>
                  <a:txBody>
                    <a:bodyPr/>
                    <a:lstStyle/>
                    <a:p>
                      <a:r>
                        <a:rPr lang="en-US" altLang="zh-CN" sz="1400" dirty="0"/>
                        <a:t>6</a:t>
                      </a:r>
                      <a:endParaRPr lang="zh-CN" altLang="en-US" sz="1400" dirty="0"/>
                    </a:p>
                  </a:txBody>
                  <a:tcPr marL="91435" marR="91435" marT="45701" marB="45701"/>
                </a:tc>
                <a:tc>
                  <a:txBody>
                    <a:bodyPr/>
                    <a:lstStyle/>
                    <a:p>
                      <a:r>
                        <a:rPr lang="en-US" altLang="zh-CN" sz="1400" dirty="0"/>
                        <a:t>16</a:t>
                      </a:r>
                      <a:endParaRPr lang="zh-CN" altLang="en-US" sz="1400" dirty="0"/>
                    </a:p>
                  </a:txBody>
                  <a:tcPr marL="91435" marR="91435" marT="45701" marB="45701"/>
                </a:tc>
                <a:tc>
                  <a:txBody>
                    <a:bodyPr/>
                    <a:lstStyle/>
                    <a:p>
                      <a:r>
                        <a:rPr lang="en-US" altLang="zh-CN" sz="1400" dirty="0"/>
                        <a:t>24</a:t>
                      </a:r>
                      <a:endParaRPr lang="zh-CN" altLang="en-US" sz="1400" dirty="0"/>
                    </a:p>
                  </a:txBody>
                  <a:tcPr marL="91435" marR="91435" marT="45701" marB="45701"/>
                </a:tc>
                <a:tc>
                  <a:txBody>
                    <a:bodyPr/>
                    <a:lstStyle/>
                    <a:p>
                      <a:r>
                        <a:rPr lang="en-US" altLang="zh-CN" sz="1400" dirty="0">
                          <a:solidFill>
                            <a:srgbClr val="FF0000"/>
                          </a:solidFill>
                        </a:rPr>
                        <a:t>40</a:t>
                      </a:r>
                      <a:endParaRPr lang="zh-CN" altLang="en-US" sz="1400" dirty="0">
                        <a:solidFill>
                          <a:srgbClr val="FF0000"/>
                        </a:solidFill>
                      </a:endParaRPr>
                    </a:p>
                  </a:txBody>
                  <a:tcPr marL="91435" marR="91435" marT="45701" marB="45701"/>
                </a:tc>
                <a:extLst>
                  <a:ext uri="{0D108BD9-81ED-4DB2-BD59-A6C34878D82A}">
                    <a16:rowId xmlns:a16="http://schemas.microsoft.com/office/drawing/2014/main" val="10001"/>
                  </a:ext>
                </a:extLst>
              </a:tr>
              <a:tr h="3397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Module Array</a:t>
                      </a:r>
                    </a:p>
                  </a:txBody>
                  <a:tcPr marL="91435" marR="91435" marT="45701" marB="45701"/>
                </a:tc>
                <a:tc>
                  <a:txBody>
                    <a:bodyPr/>
                    <a:lstStyle/>
                    <a:p>
                      <a:r>
                        <a:rPr lang="en-US" altLang="zh-CN" sz="1400" dirty="0"/>
                        <a:t>104×72×2×4</a:t>
                      </a:r>
                      <a:endParaRPr lang="zh-CN" altLang="en-US" sz="1400" dirty="0"/>
                    </a:p>
                  </a:txBody>
                  <a:tcPr marL="91435" marR="91435" marT="45701" marB="45701"/>
                </a:tc>
                <a:tc>
                  <a:txBody>
                    <a:bodyPr/>
                    <a:lstStyle/>
                    <a:p>
                      <a:r>
                        <a:rPr lang="en-US" altLang="zh-CN" sz="1400" dirty="0"/>
                        <a:t>104×72×2×4</a:t>
                      </a:r>
                      <a:endParaRPr lang="zh-CN" altLang="en-US" sz="1400" dirty="0"/>
                    </a:p>
                  </a:txBody>
                  <a:tcPr marL="91435" marR="91435" marT="45701" marB="45701"/>
                </a:tc>
                <a:tc>
                  <a:txBody>
                    <a:bodyPr/>
                    <a:lstStyle/>
                    <a:p>
                      <a:r>
                        <a:rPr lang="en-US" altLang="zh-CN" sz="1400" dirty="0"/>
                        <a:t>104×72×2×4</a:t>
                      </a:r>
                      <a:endParaRPr lang="zh-CN" altLang="en-US" sz="1400" dirty="0"/>
                    </a:p>
                  </a:txBody>
                  <a:tcPr marL="91435" marR="91435" marT="45701" marB="45701"/>
                </a:tc>
                <a:tc>
                  <a:txBody>
                    <a:bodyPr/>
                    <a:lstStyle/>
                    <a:p>
                      <a:r>
                        <a:rPr lang="en-US" altLang="zh-CN" sz="1400" dirty="0"/>
                        <a:t>128×96×2×6</a:t>
                      </a:r>
                      <a:endParaRPr lang="zh-CN" altLang="en-US" sz="1400" dirty="0"/>
                    </a:p>
                  </a:txBody>
                  <a:tcPr marL="91435" marR="91435" marT="45701" marB="45701"/>
                </a:tc>
                <a:extLst>
                  <a:ext uri="{0D108BD9-81ED-4DB2-BD59-A6C34878D82A}">
                    <a16:rowId xmlns:a16="http://schemas.microsoft.com/office/drawing/2014/main" val="1804294924"/>
                  </a:ext>
                </a:extLst>
              </a:tr>
              <a:tr h="3397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Pixels</a:t>
                      </a:r>
                    </a:p>
                  </a:txBody>
                  <a:tcPr marL="91435" marR="91435" marT="45701" marB="45701"/>
                </a:tc>
                <a:tc>
                  <a:txBody>
                    <a:bodyPr/>
                    <a:lstStyle/>
                    <a:p>
                      <a:r>
                        <a:rPr lang="en-US" altLang="zh-CN" sz="1400" dirty="0"/>
                        <a:t>360K</a:t>
                      </a:r>
                      <a:endParaRPr lang="zh-CN" altLang="en-US" sz="1400" dirty="0"/>
                    </a:p>
                  </a:txBody>
                  <a:tcPr marL="91435" marR="91435" marT="45701" marB="45701"/>
                </a:tc>
                <a:tc>
                  <a:txBody>
                    <a:bodyPr/>
                    <a:lstStyle/>
                    <a:p>
                      <a:r>
                        <a:rPr lang="en-US" altLang="zh-CN" sz="1400" dirty="0"/>
                        <a:t>1M</a:t>
                      </a:r>
                      <a:endParaRPr lang="zh-CN" altLang="en-US" sz="1400" dirty="0"/>
                    </a:p>
                  </a:txBody>
                  <a:tcPr marL="91435" marR="91435" marT="45701" marB="45701"/>
                </a:tc>
                <a:tc>
                  <a:txBody>
                    <a:bodyPr/>
                    <a:lstStyle/>
                    <a:p>
                      <a:r>
                        <a:rPr lang="en-US" altLang="zh-CN" sz="1400" dirty="0"/>
                        <a:t>1.4M</a:t>
                      </a:r>
                      <a:endParaRPr lang="zh-CN" altLang="en-US" sz="1400" dirty="0"/>
                    </a:p>
                  </a:txBody>
                  <a:tcPr marL="91435" marR="91435" marT="45701" marB="45701"/>
                </a:tc>
                <a:tc>
                  <a:txBody>
                    <a:bodyPr/>
                    <a:lstStyle/>
                    <a:p>
                      <a:r>
                        <a:rPr lang="en-US" altLang="zh-CN" sz="1400" dirty="0">
                          <a:solidFill>
                            <a:srgbClr val="FF0000"/>
                          </a:solidFill>
                        </a:rPr>
                        <a:t>6M</a:t>
                      </a:r>
                      <a:endParaRPr lang="zh-CN" altLang="en-US" sz="1400" dirty="0">
                        <a:solidFill>
                          <a:srgbClr val="FF0000"/>
                        </a:solidFill>
                      </a:endParaRPr>
                    </a:p>
                  </a:txBody>
                  <a:tcPr marL="91435" marR="91435" marT="45701" marB="45701"/>
                </a:tc>
                <a:extLst>
                  <a:ext uri="{0D108BD9-81ED-4DB2-BD59-A6C34878D82A}">
                    <a16:rowId xmlns:a16="http://schemas.microsoft.com/office/drawing/2014/main" val="10002"/>
                  </a:ext>
                </a:extLst>
              </a:tr>
              <a:tr h="339792">
                <a:tc>
                  <a:txBody>
                    <a:bodyPr/>
                    <a:lstStyle/>
                    <a:p>
                      <a:r>
                        <a:rPr lang="en-US" altLang="zh-CN" sz="1400" dirty="0"/>
                        <a:t>Energy range</a:t>
                      </a:r>
                      <a:endParaRPr lang="zh-CN" altLang="en-US" sz="1400" dirty="0"/>
                    </a:p>
                  </a:txBody>
                  <a:tcPr marL="91435" marR="91435" marT="45701" marB="45701"/>
                </a:tc>
                <a:tc>
                  <a:txBody>
                    <a:bodyPr/>
                    <a:lstStyle/>
                    <a:p>
                      <a:r>
                        <a:rPr lang="en-US" altLang="zh-CN" sz="1400" dirty="0"/>
                        <a:t>10~20 keV</a:t>
                      </a:r>
                    </a:p>
                  </a:txBody>
                  <a:tcPr marL="91435" marR="91435" marT="45701" marB="45701"/>
                </a:tc>
                <a:tc>
                  <a:txBody>
                    <a:bodyPr/>
                    <a:lstStyle/>
                    <a:p>
                      <a:r>
                        <a:rPr lang="en-US" altLang="zh-CN" sz="1400" dirty="0"/>
                        <a:t>8~20 keV</a:t>
                      </a:r>
                    </a:p>
                  </a:txBody>
                  <a:tcPr marL="91435" marR="91435" marT="45701" marB="45701"/>
                </a:tc>
                <a:tc>
                  <a:txBody>
                    <a:bodyPr/>
                    <a:lstStyle/>
                    <a:p>
                      <a:r>
                        <a:rPr lang="en-US" altLang="zh-CN" sz="1400" b="0" dirty="0"/>
                        <a:t>8~20 keV</a:t>
                      </a:r>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solidFill>
                            <a:srgbClr val="FF0000"/>
                          </a:solidFill>
                        </a:rPr>
                        <a:t>6</a:t>
                      </a:r>
                      <a:r>
                        <a:rPr lang="en-US" altLang="zh-CN" sz="1400" dirty="0"/>
                        <a:t>~20 keV</a:t>
                      </a:r>
                    </a:p>
                  </a:txBody>
                  <a:tcPr marL="91435" marR="91435" marT="45701" marB="45701"/>
                </a:tc>
                <a:extLst>
                  <a:ext uri="{0D108BD9-81ED-4DB2-BD59-A6C34878D82A}">
                    <a16:rowId xmlns:a16="http://schemas.microsoft.com/office/drawing/2014/main" val="173663391"/>
                  </a:ext>
                </a:extLst>
              </a:tr>
              <a:tr h="339792">
                <a:tc>
                  <a:txBody>
                    <a:bodyPr/>
                    <a:lstStyle/>
                    <a:p>
                      <a:r>
                        <a:rPr lang="en-US" altLang="zh-CN" sz="1400" dirty="0"/>
                        <a:t>Bump Bonding</a:t>
                      </a:r>
                      <a:endParaRPr lang="zh-CN" altLang="en-US" sz="1400" dirty="0"/>
                    </a:p>
                  </a:txBody>
                  <a:tcPr marL="91435" marR="91435" marT="45701" marB="45701"/>
                </a:tc>
                <a:tc>
                  <a:txBody>
                    <a:bodyPr/>
                    <a:lstStyle/>
                    <a:p>
                      <a:r>
                        <a:rPr lang="en-US" altLang="zh-CN" sz="1400" dirty="0"/>
                        <a:t>Indium</a:t>
                      </a:r>
                    </a:p>
                  </a:txBody>
                  <a:tcPr marL="91435" marR="91435" marT="45701" marB="45701"/>
                </a:tc>
                <a:tc>
                  <a:txBody>
                    <a:bodyPr/>
                    <a:lstStyle/>
                    <a:p>
                      <a:r>
                        <a:rPr lang="en-US" altLang="zh-CN" sz="1400" dirty="0" err="1"/>
                        <a:t>CuSn</a:t>
                      </a:r>
                      <a:endParaRPr lang="en-US" altLang="zh-CN" sz="1400" dirty="0"/>
                    </a:p>
                  </a:txBody>
                  <a:tcPr marL="91435" marR="91435" marT="45701" marB="45701"/>
                </a:tc>
                <a:tc>
                  <a:txBody>
                    <a:bodyPr/>
                    <a:lstStyle/>
                    <a:p>
                      <a:r>
                        <a:rPr lang="en-US" altLang="zh-CN" sz="1400" dirty="0" err="1"/>
                        <a:t>CuSn</a:t>
                      </a:r>
                      <a:endParaRPr lang="en-US" altLang="zh-CN" sz="1400" b="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err="1"/>
                        <a:t>CuSn</a:t>
                      </a:r>
                      <a:endParaRPr lang="en-US" altLang="zh-CN" sz="1400" dirty="0"/>
                    </a:p>
                  </a:txBody>
                  <a:tcPr marL="91435" marR="91435" marT="45701" marB="45701"/>
                </a:tc>
                <a:extLst>
                  <a:ext uri="{0D108BD9-81ED-4DB2-BD59-A6C34878D82A}">
                    <a16:rowId xmlns:a16="http://schemas.microsoft.com/office/drawing/2014/main" val="1539529748"/>
                  </a:ext>
                </a:extLst>
              </a:tr>
              <a:tr h="339792">
                <a:tc>
                  <a:txBody>
                    <a:bodyPr/>
                    <a:lstStyle/>
                    <a:p>
                      <a:r>
                        <a:rPr lang="en-US" altLang="zh-CN" sz="1400" dirty="0"/>
                        <a:t>Packaging</a:t>
                      </a:r>
                      <a:endParaRPr lang="zh-CN" altLang="en-US" sz="1400" dirty="0"/>
                    </a:p>
                  </a:txBody>
                  <a:tcPr marL="91435" marR="91435" marT="45701" marB="45701"/>
                </a:tc>
                <a:tc>
                  <a:txBody>
                    <a:bodyPr/>
                    <a:lstStyle/>
                    <a:p>
                      <a:r>
                        <a:rPr lang="en-US" altLang="zh-CN" sz="1400" dirty="0"/>
                        <a:t>Wire bonding</a:t>
                      </a:r>
                    </a:p>
                  </a:txBody>
                  <a:tcPr marL="91435" marR="91435" marT="45701" marB="45701"/>
                </a:tc>
                <a:tc>
                  <a:txBody>
                    <a:bodyPr/>
                    <a:lstStyle/>
                    <a:p>
                      <a:r>
                        <a:rPr lang="en-US" altLang="zh-CN" sz="1400" dirty="0"/>
                        <a:t>Wire bonding</a:t>
                      </a:r>
                    </a:p>
                  </a:txBody>
                  <a:tcPr marL="91435" marR="91435" marT="45701" marB="45701"/>
                </a:tc>
                <a:tc>
                  <a:txBody>
                    <a:bodyPr/>
                    <a:lstStyle/>
                    <a:p>
                      <a:r>
                        <a:rPr lang="en-US" altLang="zh-CN" sz="1400" b="0" dirty="0"/>
                        <a:t>Through Silicon Via (TSV)</a:t>
                      </a:r>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Wire bonding</a:t>
                      </a:r>
                    </a:p>
                  </a:txBody>
                  <a:tcPr marL="91435" marR="91435" marT="45701" marB="45701"/>
                </a:tc>
                <a:extLst>
                  <a:ext uri="{0D108BD9-81ED-4DB2-BD59-A6C34878D82A}">
                    <a16:rowId xmlns:a16="http://schemas.microsoft.com/office/drawing/2014/main" val="10003"/>
                  </a:ext>
                </a:extLst>
              </a:tr>
              <a:tr h="3398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Assembly Scheme</a:t>
                      </a:r>
                      <a:endParaRPr lang="zh-CN" altLang="en-US" sz="1400" kern="1200" dirty="0">
                        <a:solidFill>
                          <a:schemeClr val="dk1"/>
                        </a:solidFill>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Rigid-flex PCB</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Rigid-flex PCB</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Rigid-flex PCB with low CTE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HTCC</a:t>
                      </a:r>
                    </a:p>
                  </a:txBody>
                  <a:tcPr/>
                </a:tc>
                <a:extLst>
                  <a:ext uri="{0D108BD9-81ED-4DB2-BD59-A6C34878D82A}">
                    <a16:rowId xmlns:a16="http://schemas.microsoft.com/office/drawing/2014/main" val="1906411768"/>
                  </a:ext>
                </a:extLst>
              </a:tr>
              <a:tr h="339792">
                <a:tc>
                  <a:txBody>
                    <a:bodyPr/>
                    <a:lstStyle/>
                    <a:p>
                      <a:r>
                        <a:rPr lang="en-US" altLang="zh-CN" sz="1400" dirty="0"/>
                        <a:t>Dead Area</a:t>
                      </a:r>
                      <a:endParaRPr lang="zh-CN" altLang="en-US" sz="14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baseline="0" dirty="0"/>
                        <a:t>26.3%</a:t>
                      </a:r>
                      <a:endParaRPr lang="zh-CN" altLang="en-US" sz="1400" baseline="0" dirty="0"/>
                    </a:p>
                  </a:txBody>
                  <a:tcPr marL="91435" marR="91435" marT="45701" marB="45701"/>
                </a:tc>
                <a:tc>
                  <a:txBody>
                    <a:bodyPr/>
                    <a:lstStyle/>
                    <a:p>
                      <a:r>
                        <a:rPr lang="en-US" altLang="zh-CN" sz="1400" baseline="0" dirty="0"/>
                        <a:t>26.3%</a:t>
                      </a:r>
                      <a:endParaRPr lang="zh-CN" altLang="en-US" sz="1400" baseline="0" dirty="0"/>
                    </a:p>
                  </a:txBody>
                  <a:tcPr marL="91435" marR="91435" marT="45701" marB="45701"/>
                </a:tc>
                <a:tc>
                  <a:txBody>
                    <a:bodyPr/>
                    <a:lstStyle/>
                    <a:p>
                      <a:r>
                        <a:rPr lang="en-US" altLang="zh-CN" sz="1400" b="0" baseline="0" dirty="0"/>
                        <a:t>11.8%</a:t>
                      </a:r>
                      <a:endParaRPr lang="zh-CN" altLang="en-US" sz="1400" b="0" baseline="0" dirty="0"/>
                    </a:p>
                  </a:txBody>
                  <a:tcPr marL="91435" marR="91435" marT="45701" marB="45701"/>
                </a:tc>
                <a:tc>
                  <a:txBody>
                    <a:bodyPr/>
                    <a:lstStyle/>
                    <a:p>
                      <a:r>
                        <a:rPr lang="en-US" altLang="zh-CN" sz="1400" b="0" baseline="0" dirty="0">
                          <a:solidFill>
                            <a:srgbClr val="FF0000"/>
                          </a:solidFill>
                        </a:rPr>
                        <a:t>9.3%</a:t>
                      </a:r>
                      <a:endParaRPr lang="zh-CN" altLang="en-US" sz="1400" b="0" baseline="0" dirty="0">
                        <a:solidFill>
                          <a:srgbClr val="FF0000"/>
                        </a:solidFill>
                      </a:endParaRPr>
                    </a:p>
                  </a:txBody>
                  <a:tcPr marL="91435" marR="91435" marT="45701" marB="45701"/>
                </a:tc>
                <a:extLst>
                  <a:ext uri="{0D108BD9-81ED-4DB2-BD59-A6C34878D82A}">
                    <a16:rowId xmlns:a16="http://schemas.microsoft.com/office/drawing/2014/main" val="3081282531"/>
                  </a:ext>
                </a:extLst>
              </a:tr>
              <a:tr h="577678">
                <a:tc>
                  <a:txBody>
                    <a:bodyPr/>
                    <a:lstStyle/>
                    <a:p>
                      <a:r>
                        <a:rPr lang="en-US" altLang="zh-CN" sz="1400" dirty="0"/>
                        <a:t>Backend Readout</a:t>
                      </a:r>
                      <a:r>
                        <a:rPr lang="zh-CN" altLang="en-US" sz="1400" dirty="0"/>
                        <a:t> </a:t>
                      </a:r>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Spartan6 + SFP</a:t>
                      </a:r>
                      <a:endParaRPr lang="zh-CN" altLang="en-US" sz="14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Kintex7 + DDR3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Molex Nano-Pitch I/O</a:t>
                      </a:r>
                      <a:r>
                        <a:rPr lang="en-US" altLang="zh-CN" sz="1400" baseline="30000" dirty="0"/>
                        <a:t>TM </a:t>
                      </a:r>
                      <a:r>
                        <a:rPr lang="en-US" altLang="zh-CN" sz="1400" dirty="0"/>
                        <a:t>Cable</a:t>
                      </a:r>
                      <a:endParaRPr lang="zh-CN" altLang="en-US" sz="1400" baseline="300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Kintex7 + DDR3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Molex Nano-Pitch I/O</a:t>
                      </a:r>
                      <a:r>
                        <a:rPr lang="en-US" altLang="zh-CN" sz="1400" baseline="30000" dirty="0"/>
                        <a:t>TM </a:t>
                      </a:r>
                      <a:r>
                        <a:rPr lang="en-US" altLang="zh-CN" sz="1400" dirty="0"/>
                        <a:t>Cable</a:t>
                      </a:r>
                      <a:endParaRPr lang="zh-CN" altLang="en-US" sz="1400" baseline="300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baseline="0" dirty="0" err="1"/>
                        <a:t>UltraScale</a:t>
                      </a:r>
                      <a:r>
                        <a:rPr lang="en-US" altLang="zh-CN" sz="1400" baseline="0" dirty="0"/>
                        <a:t> </a:t>
                      </a:r>
                      <a:r>
                        <a:rPr lang="en-US" altLang="zh-CN" sz="1400" dirty="0" err="1"/>
                        <a:t>Kintex</a:t>
                      </a:r>
                      <a:r>
                        <a:rPr lang="en-US" altLang="zh-CN" sz="1400" dirty="0"/>
                        <a:t> Plus + DDR4 + </a:t>
                      </a:r>
                      <a:r>
                        <a:rPr lang="en-US" altLang="zh-CN" sz="1400" baseline="0" dirty="0"/>
                        <a:t>MicroTCA.4</a:t>
                      </a:r>
                      <a:endParaRPr lang="zh-CN" altLang="en-US" sz="1400" baseline="0" dirty="0"/>
                    </a:p>
                  </a:txBody>
                  <a:tcPr marL="91435" marR="91435" marT="45701" marB="45701"/>
                </a:tc>
                <a:extLst>
                  <a:ext uri="{0D108BD9-81ED-4DB2-BD59-A6C34878D82A}">
                    <a16:rowId xmlns:a16="http://schemas.microsoft.com/office/drawing/2014/main" val="3826950885"/>
                  </a:ext>
                </a:extLst>
              </a:tr>
              <a:tr h="339792">
                <a:tc>
                  <a:txBody>
                    <a:bodyPr/>
                    <a:lstStyle/>
                    <a:p>
                      <a:r>
                        <a:rPr lang="en-US" altLang="zh-CN" sz="1400" dirty="0"/>
                        <a:t>DAQ interface</a:t>
                      </a:r>
                      <a:endParaRPr lang="zh-CN" altLang="en-US" sz="1400" dirty="0"/>
                    </a:p>
                  </a:txBody>
                  <a:tcPr marL="91435" marR="91435" marT="45701" marB="45701"/>
                </a:tc>
                <a:tc>
                  <a:txBody>
                    <a:bodyPr/>
                    <a:lstStyle/>
                    <a:p>
                      <a:r>
                        <a:rPr lang="en-US" altLang="zh-CN" sz="1400" baseline="0" dirty="0"/>
                        <a:t>1G Ethernet x12</a:t>
                      </a:r>
                      <a:endParaRPr lang="zh-CN" altLang="en-US" sz="14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baseline="0" dirty="0"/>
                        <a:t>1/10 G Ethernet x4</a:t>
                      </a:r>
                      <a:endParaRPr lang="zh-CN" altLang="en-US" sz="14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baseline="0" dirty="0"/>
                        <a:t>40G Ethernet</a:t>
                      </a:r>
                      <a:endParaRPr lang="zh-CN" altLang="en-US" sz="1400" dirty="0"/>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dirty="0"/>
                        <a:t>100G Ethernet</a:t>
                      </a:r>
                      <a:endParaRPr lang="zh-CN" altLang="en-US" sz="1400" dirty="0"/>
                    </a:p>
                  </a:txBody>
                  <a:tcPr marL="91435" marR="91435" marT="45701" marB="45701"/>
                </a:tc>
                <a:extLst>
                  <a:ext uri="{0D108BD9-81ED-4DB2-BD59-A6C34878D82A}">
                    <a16:rowId xmlns:a16="http://schemas.microsoft.com/office/drawing/2014/main" val="10004"/>
                  </a:ext>
                </a:extLst>
              </a:tr>
              <a:tr h="339792">
                <a:tc>
                  <a:txBody>
                    <a:bodyPr/>
                    <a:lstStyle/>
                    <a:p>
                      <a:pPr marL="0" algn="l" defTabSz="914400" rtl="0" eaLnBrk="1" latinLnBrk="0" hangingPunct="1"/>
                      <a:r>
                        <a:rPr lang="en-US" altLang="zh-CN" sz="1400" kern="1200" dirty="0">
                          <a:solidFill>
                            <a:schemeClr val="dk1"/>
                          </a:solidFill>
                          <a:latin typeface="+mn-lt"/>
                          <a:ea typeface="+mn-ea"/>
                          <a:cs typeface="+mn-cs"/>
                        </a:rPr>
                        <a:t>Cooling</a:t>
                      </a:r>
                      <a:endParaRPr lang="zh-CN" altLang="en-US" sz="1400" kern="1200" dirty="0">
                        <a:solidFill>
                          <a:schemeClr val="dk1"/>
                        </a:solidFill>
                        <a:latin typeface="+mn-lt"/>
                        <a:ea typeface="+mn-ea"/>
                        <a:cs typeface="+mn-cs"/>
                      </a:endParaRPr>
                    </a:p>
                  </a:txBody>
                  <a:tcPr marL="91435" marR="91435" marT="45701" marB="45701"/>
                </a:tc>
                <a:tc>
                  <a:txBody>
                    <a:bodyPr/>
                    <a:lstStyle/>
                    <a:p>
                      <a:pPr marL="0" algn="l" defTabSz="914400" rtl="0" eaLnBrk="1" latinLnBrk="0" hangingPunct="1"/>
                      <a:r>
                        <a:rPr lang="en-US" altLang="zh-CN" sz="1400" kern="1200" dirty="0">
                          <a:solidFill>
                            <a:schemeClr val="dk1"/>
                          </a:solidFill>
                          <a:latin typeface="+mn-lt"/>
                          <a:ea typeface="+mn-ea"/>
                          <a:cs typeface="+mn-cs"/>
                        </a:rPr>
                        <a:t>Air cooling</a:t>
                      </a:r>
                      <a:endParaRPr lang="zh-CN" altLang="en-US" sz="1400" kern="1200" dirty="0">
                        <a:solidFill>
                          <a:schemeClr val="dk1"/>
                        </a:solidFill>
                        <a:latin typeface="+mn-lt"/>
                        <a:ea typeface="+mn-ea"/>
                        <a:cs typeface="+mn-cs"/>
                      </a:endParaRPr>
                    </a:p>
                  </a:txBody>
                  <a:tcPr marL="91435" marR="91435" marT="45701" marB="45701"/>
                </a:tc>
                <a:tc>
                  <a:txBody>
                    <a:bodyPr/>
                    <a:lstStyle/>
                    <a:p>
                      <a:pPr marL="0" algn="l" defTabSz="914400" rtl="0" eaLnBrk="1" latinLnBrk="0" hangingPunct="1"/>
                      <a:r>
                        <a:rPr lang="en-US" altLang="zh-CN" sz="1400" kern="1200" dirty="0">
                          <a:solidFill>
                            <a:schemeClr val="dk1"/>
                          </a:solidFill>
                          <a:latin typeface="+mn-lt"/>
                          <a:ea typeface="+mn-ea"/>
                          <a:cs typeface="+mn-cs"/>
                        </a:rPr>
                        <a:t>Air cooling</a:t>
                      </a:r>
                      <a:endParaRPr lang="zh-CN" altLang="en-US" sz="1400" kern="1200" dirty="0">
                        <a:solidFill>
                          <a:schemeClr val="dk1"/>
                        </a:solidFill>
                        <a:latin typeface="+mn-lt"/>
                        <a:ea typeface="+mn-ea"/>
                        <a:cs typeface="+mn-cs"/>
                      </a:endParaRPr>
                    </a:p>
                  </a:txBody>
                  <a:tcPr marL="91435" marR="91435" marT="45701" marB="45701"/>
                </a:tc>
                <a:tc>
                  <a:txBody>
                    <a:bodyPr/>
                    <a:lstStyle/>
                    <a:p>
                      <a:pPr marL="0" algn="l" defTabSz="914400" rtl="0" eaLnBrk="1" latinLnBrk="0" hangingPunct="1"/>
                      <a:r>
                        <a:rPr lang="en-US" altLang="zh-CN" sz="1400" kern="1200" dirty="0">
                          <a:solidFill>
                            <a:schemeClr val="dk1"/>
                          </a:solidFill>
                          <a:latin typeface="+mn-lt"/>
                          <a:ea typeface="+mn-ea"/>
                          <a:cs typeface="+mn-cs"/>
                        </a:rPr>
                        <a:t>Water cooling + air cooling</a:t>
                      </a:r>
                      <a:endParaRPr lang="zh-CN" altLang="en-US" sz="1400" kern="1200" dirty="0">
                        <a:solidFill>
                          <a:schemeClr val="dk1"/>
                        </a:solidFill>
                        <a:latin typeface="+mn-lt"/>
                        <a:ea typeface="+mn-ea"/>
                        <a:cs typeface="+mn-cs"/>
                      </a:endParaRPr>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Water cooling + air cooling</a:t>
                      </a:r>
                      <a:endParaRPr lang="zh-CN" altLang="en-US" sz="1400" kern="1200" dirty="0">
                        <a:solidFill>
                          <a:schemeClr val="dk1"/>
                        </a:solidFill>
                        <a:latin typeface="+mn-lt"/>
                        <a:ea typeface="+mn-ea"/>
                        <a:cs typeface="+mn-cs"/>
                      </a:endParaRPr>
                    </a:p>
                  </a:txBody>
                  <a:tcPr marL="91435" marR="91435" marT="45701" marB="45701"/>
                </a:tc>
                <a:extLst>
                  <a:ext uri="{0D108BD9-81ED-4DB2-BD59-A6C34878D82A}">
                    <a16:rowId xmlns:a16="http://schemas.microsoft.com/office/drawing/2014/main" val="914371089"/>
                  </a:ext>
                </a:extLst>
              </a:tr>
              <a:tr h="339792">
                <a:tc>
                  <a:txBody>
                    <a:bodyPr/>
                    <a:lstStyle/>
                    <a:p>
                      <a:pPr marL="0" algn="l" defTabSz="914400" rtl="0" eaLnBrk="1" latinLnBrk="0" hangingPunct="1"/>
                      <a:r>
                        <a:rPr lang="en-US" altLang="zh-CN" sz="1400" kern="1200" dirty="0">
                          <a:solidFill>
                            <a:schemeClr val="dk1"/>
                          </a:solidFill>
                          <a:latin typeface="+mn-lt"/>
                          <a:ea typeface="+mn-ea"/>
                          <a:cs typeface="+mn-cs"/>
                        </a:rPr>
                        <a:t>Power</a:t>
                      </a:r>
                      <a:endParaRPr lang="zh-CN" altLang="en-US" sz="1400" kern="1200" dirty="0">
                        <a:solidFill>
                          <a:schemeClr val="dk1"/>
                        </a:solidFill>
                        <a:latin typeface="+mn-lt"/>
                        <a:ea typeface="+mn-ea"/>
                        <a:cs typeface="+mn-cs"/>
                      </a:endParaRPr>
                    </a:p>
                  </a:txBody>
                  <a:tcPr marL="91435" marR="91435" marT="45701" marB="45701"/>
                </a:tc>
                <a:tc>
                  <a:txBody>
                    <a:bodyPr/>
                    <a:lstStyle/>
                    <a:p>
                      <a:pPr marL="0" algn="l" defTabSz="914400" rtl="0" eaLnBrk="1" latinLnBrk="0" hangingPunct="1"/>
                      <a:r>
                        <a:rPr lang="en-US" altLang="zh-CN" sz="1400" kern="1200" dirty="0">
                          <a:solidFill>
                            <a:schemeClr val="dk1"/>
                          </a:solidFill>
                          <a:latin typeface="+mn-lt"/>
                          <a:ea typeface="+mn-ea"/>
                          <a:cs typeface="+mn-cs"/>
                        </a:rPr>
                        <a:t>100W</a:t>
                      </a:r>
                      <a:endParaRPr lang="zh-CN" altLang="en-US" sz="1400" kern="1200" dirty="0">
                        <a:solidFill>
                          <a:schemeClr val="dk1"/>
                        </a:solidFill>
                        <a:latin typeface="+mn-lt"/>
                        <a:ea typeface="+mn-ea"/>
                        <a:cs typeface="+mn-cs"/>
                      </a:endParaRPr>
                    </a:p>
                  </a:txBody>
                  <a:tcPr marL="91435" marR="91435" marT="45701" marB="45701"/>
                </a:tc>
                <a:tc>
                  <a:txBody>
                    <a:bodyPr/>
                    <a:lstStyle/>
                    <a:p>
                      <a:pPr marL="0" algn="l" defTabSz="914400" rtl="0" eaLnBrk="1" latinLnBrk="0" hangingPunct="1"/>
                      <a:r>
                        <a:rPr lang="en-US" altLang="zh-CN" sz="1400" kern="1200" dirty="0">
                          <a:solidFill>
                            <a:schemeClr val="dk1"/>
                          </a:solidFill>
                          <a:latin typeface="+mn-lt"/>
                          <a:ea typeface="+mn-ea"/>
                          <a:cs typeface="+mn-cs"/>
                        </a:rPr>
                        <a:t>370W</a:t>
                      </a:r>
                      <a:endParaRPr lang="zh-CN" altLang="en-US" sz="1400" kern="1200" dirty="0">
                        <a:solidFill>
                          <a:schemeClr val="dk1"/>
                        </a:solidFill>
                        <a:latin typeface="+mn-lt"/>
                        <a:ea typeface="+mn-ea"/>
                        <a:cs typeface="+mn-cs"/>
                      </a:endParaRPr>
                    </a:p>
                  </a:txBody>
                  <a:tcPr marL="91435" marR="91435" marT="45701" marB="45701"/>
                </a:tc>
                <a:tc>
                  <a:txBody>
                    <a:bodyPr/>
                    <a:lstStyle/>
                    <a:p>
                      <a:pPr marL="0" algn="l" defTabSz="914400" rtl="0" eaLnBrk="1" latinLnBrk="0" hangingPunct="1"/>
                      <a:r>
                        <a:rPr lang="en-US" altLang="zh-CN" sz="1400" kern="1200" dirty="0">
                          <a:solidFill>
                            <a:schemeClr val="dk1"/>
                          </a:solidFill>
                          <a:latin typeface="+mn-lt"/>
                          <a:ea typeface="+mn-ea"/>
                          <a:cs typeface="+mn-cs"/>
                        </a:rPr>
                        <a:t>500W</a:t>
                      </a:r>
                      <a:endParaRPr lang="zh-CN" altLang="en-US" sz="1400" kern="1200" dirty="0">
                        <a:solidFill>
                          <a:schemeClr val="dk1"/>
                        </a:solidFill>
                        <a:latin typeface="+mn-lt"/>
                        <a:ea typeface="+mn-ea"/>
                        <a:cs typeface="+mn-cs"/>
                      </a:endParaRPr>
                    </a:p>
                  </a:txBody>
                  <a:tcPr marL="91435" marR="91435" marT="45701" marB="4570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400" kern="1200" dirty="0">
                          <a:solidFill>
                            <a:schemeClr val="dk1"/>
                          </a:solidFill>
                          <a:latin typeface="+mn-lt"/>
                          <a:ea typeface="+mn-ea"/>
                          <a:cs typeface="+mn-cs"/>
                        </a:rPr>
                        <a:t>&lt;2500W</a:t>
                      </a:r>
                      <a:endParaRPr lang="zh-CN" altLang="en-US" sz="1400" kern="1200" dirty="0">
                        <a:solidFill>
                          <a:schemeClr val="dk1"/>
                        </a:solidFill>
                        <a:latin typeface="+mn-lt"/>
                        <a:ea typeface="+mn-ea"/>
                        <a:cs typeface="+mn-cs"/>
                      </a:endParaRPr>
                    </a:p>
                  </a:txBody>
                  <a:tcPr marL="91435" marR="91435" marT="45701" marB="45701"/>
                </a:tc>
                <a:extLst>
                  <a:ext uri="{0D108BD9-81ED-4DB2-BD59-A6C34878D82A}">
                    <a16:rowId xmlns:a16="http://schemas.microsoft.com/office/drawing/2014/main" val="10005"/>
                  </a:ext>
                </a:extLst>
              </a:tr>
            </a:tbl>
          </a:graphicData>
        </a:graphic>
      </p:graphicFrame>
      <p:sp>
        <p:nvSpPr>
          <p:cNvPr id="13" name="日期占位符 12">
            <a:extLst>
              <a:ext uri="{FF2B5EF4-FFF2-40B4-BE49-F238E27FC236}">
                <a16:creationId xmlns:a16="http://schemas.microsoft.com/office/drawing/2014/main" id="{395C2C5D-DB65-4D29-873D-3DCC2F0B3ADD}"/>
              </a:ext>
            </a:extLst>
          </p:cNvPr>
          <p:cNvSpPr>
            <a:spLocks noGrp="1"/>
          </p:cNvSpPr>
          <p:nvPr>
            <p:ph type="dt" sz="half" idx="10"/>
          </p:nvPr>
        </p:nvSpPr>
        <p:spPr/>
        <p:txBody>
          <a:bodyPr/>
          <a:lstStyle/>
          <a:p>
            <a:r>
              <a:rPr lang="en-US" altLang="zh-CN"/>
              <a:t>18th May 2026</a:t>
            </a:r>
            <a:endParaRPr lang="zh-CN" altLang="en-US" dirty="0"/>
          </a:p>
        </p:txBody>
      </p:sp>
      <p:sp>
        <p:nvSpPr>
          <p:cNvPr id="14" name="页脚占位符 13">
            <a:extLst>
              <a:ext uri="{FF2B5EF4-FFF2-40B4-BE49-F238E27FC236}">
                <a16:creationId xmlns:a16="http://schemas.microsoft.com/office/drawing/2014/main" id="{9A63FCE5-1014-4864-828A-14A937694E25}"/>
              </a:ext>
            </a:extLst>
          </p:cNvPr>
          <p:cNvSpPr>
            <a:spLocks noGrp="1"/>
          </p:cNvSpPr>
          <p:nvPr>
            <p:ph type="ftr" sz="quarter" idx="11"/>
          </p:nvPr>
        </p:nvSpPr>
        <p:spPr/>
        <p:txBody>
          <a:bodyPr/>
          <a:lstStyle/>
          <a:p>
            <a:r>
              <a:rPr lang="en-US" altLang="zh-CN"/>
              <a:t>FEE 2026 - Paris, France</a:t>
            </a:r>
            <a:endParaRPr lang="zh-CN" altLang="en-US" dirty="0"/>
          </a:p>
        </p:txBody>
      </p:sp>
    </p:spTree>
    <p:extLst>
      <p:ext uri="{BB962C8B-B14F-4D97-AF65-F5344CB8AC3E}">
        <p14:creationId xmlns:p14="http://schemas.microsoft.com/office/powerpoint/2010/main" val="554506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8</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lstStyle/>
          <a:p>
            <a:r>
              <a:rPr lang="en-US" altLang="zh-CN" dirty="0"/>
              <a:t>BPIX-6M Detector System</a:t>
            </a:r>
            <a:endParaRPr lang="zh-CN" altLang="en-US" dirty="0"/>
          </a:p>
        </p:txBody>
      </p:sp>
      <p:pic>
        <p:nvPicPr>
          <p:cNvPr id="7" name="图片 6">
            <a:extLst>
              <a:ext uri="{FF2B5EF4-FFF2-40B4-BE49-F238E27FC236}">
                <a16:creationId xmlns:a16="http://schemas.microsoft.com/office/drawing/2014/main" id="{5C098749-846F-45D6-9556-BC138839804E}"/>
              </a:ext>
            </a:extLst>
          </p:cNvPr>
          <p:cNvPicPr>
            <a:picLocks noChangeAspect="1"/>
          </p:cNvPicPr>
          <p:nvPr/>
        </p:nvPicPr>
        <p:blipFill>
          <a:blip r:embed="rId3"/>
          <a:stretch>
            <a:fillRect/>
          </a:stretch>
        </p:blipFill>
        <p:spPr>
          <a:xfrm>
            <a:off x="6435271" y="3049841"/>
            <a:ext cx="5050766" cy="3150378"/>
          </a:xfrm>
          <a:prstGeom prst="rect">
            <a:avLst/>
          </a:prstGeom>
        </p:spPr>
      </p:pic>
      <p:sp>
        <p:nvSpPr>
          <p:cNvPr id="9" name="矩形 8">
            <a:extLst>
              <a:ext uri="{FF2B5EF4-FFF2-40B4-BE49-F238E27FC236}">
                <a16:creationId xmlns:a16="http://schemas.microsoft.com/office/drawing/2014/main" id="{2C55CF89-2782-4E0B-8A9F-62EFADB75004}"/>
              </a:ext>
            </a:extLst>
          </p:cNvPr>
          <p:cNvSpPr>
            <a:spLocks noChangeArrowheads="1"/>
          </p:cNvSpPr>
          <p:nvPr/>
        </p:nvSpPr>
        <p:spPr bwMode="auto">
          <a:xfrm>
            <a:off x="7580322" y="6198039"/>
            <a:ext cx="2760663"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6M-pixel BPIX Detector Installation </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13" name="图片 12">
            <a:extLst>
              <a:ext uri="{FF2B5EF4-FFF2-40B4-BE49-F238E27FC236}">
                <a16:creationId xmlns:a16="http://schemas.microsoft.com/office/drawing/2014/main" id="{CAE092D8-1935-4212-8081-9BC14CA52DD9}"/>
              </a:ext>
            </a:extLst>
          </p:cNvPr>
          <p:cNvPicPr>
            <a:picLocks noChangeAspect="1"/>
          </p:cNvPicPr>
          <p:nvPr/>
        </p:nvPicPr>
        <p:blipFill>
          <a:blip r:embed="rId4"/>
          <a:stretch>
            <a:fillRect/>
          </a:stretch>
        </p:blipFill>
        <p:spPr>
          <a:xfrm>
            <a:off x="9143999" y="1155170"/>
            <a:ext cx="2188304" cy="1462152"/>
          </a:xfrm>
          <a:prstGeom prst="rect">
            <a:avLst/>
          </a:prstGeom>
        </p:spPr>
      </p:pic>
      <p:pic>
        <p:nvPicPr>
          <p:cNvPr id="15" name="图片 14">
            <a:extLst>
              <a:ext uri="{FF2B5EF4-FFF2-40B4-BE49-F238E27FC236}">
                <a16:creationId xmlns:a16="http://schemas.microsoft.com/office/drawing/2014/main" id="{13764F59-BB7A-40C7-A043-BD36887FC66A}"/>
              </a:ext>
            </a:extLst>
          </p:cNvPr>
          <p:cNvPicPr>
            <a:picLocks noChangeAspect="1"/>
          </p:cNvPicPr>
          <p:nvPr/>
        </p:nvPicPr>
        <p:blipFill>
          <a:blip r:embed="rId5"/>
          <a:stretch>
            <a:fillRect/>
          </a:stretch>
        </p:blipFill>
        <p:spPr>
          <a:xfrm>
            <a:off x="6475679" y="1155170"/>
            <a:ext cx="2525439" cy="1462152"/>
          </a:xfrm>
          <a:prstGeom prst="rect">
            <a:avLst/>
          </a:prstGeom>
        </p:spPr>
      </p:pic>
      <p:pic>
        <p:nvPicPr>
          <p:cNvPr id="17" name="图片 16">
            <a:extLst>
              <a:ext uri="{FF2B5EF4-FFF2-40B4-BE49-F238E27FC236}">
                <a16:creationId xmlns:a16="http://schemas.microsoft.com/office/drawing/2014/main" id="{4DA55525-21A4-41AC-8BD0-2AC7AE74C8EF}"/>
              </a:ext>
            </a:extLst>
          </p:cNvPr>
          <p:cNvPicPr>
            <a:picLocks noChangeAspect="1"/>
          </p:cNvPicPr>
          <p:nvPr/>
        </p:nvPicPr>
        <p:blipFill>
          <a:blip r:embed="rId6"/>
          <a:stretch>
            <a:fillRect/>
          </a:stretch>
        </p:blipFill>
        <p:spPr>
          <a:xfrm>
            <a:off x="1643170" y="5144484"/>
            <a:ext cx="3950840" cy="1326170"/>
          </a:xfrm>
          <a:prstGeom prst="rect">
            <a:avLst/>
          </a:prstGeom>
        </p:spPr>
      </p:pic>
      <p:sp>
        <p:nvSpPr>
          <p:cNvPr id="19" name="矩形 18">
            <a:extLst>
              <a:ext uri="{FF2B5EF4-FFF2-40B4-BE49-F238E27FC236}">
                <a16:creationId xmlns:a16="http://schemas.microsoft.com/office/drawing/2014/main" id="{CF568FD5-D409-46FA-9C70-8982B6782E6D}"/>
              </a:ext>
            </a:extLst>
          </p:cNvPr>
          <p:cNvSpPr>
            <a:spLocks noChangeArrowheads="1"/>
          </p:cNvSpPr>
          <p:nvPr/>
        </p:nvSpPr>
        <p:spPr bwMode="auto">
          <a:xfrm>
            <a:off x="1684421" y="6403120"/>
            <a:ext cx="3565956"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BPIX Back-end Electronics </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20" name="矩形 19">
            <a:extLst>
              <a:ext uri="{FF2B5EF4-FFF2-40B4-BE49-F238E27FC236}">
                <a16:creationId xmlns:a16="http://schemas.microsoft.com/office/drawing/2014/main" id="{23E85488-6AB5-4631-A16C-AD08979162E5}"/>
              </a:ext>
            </a:extLst>
          </p:cNvPr>
          <p:cNvSpPr>
            <a:spLocks noChangeArrowheads="1"/>
          </p:cNvSpPr>
          <p:nvPr/>
        </p:nvSpPr>
        <p:spPr bwMode="auto">
          <a:xfrm>
            <a:off x="9143999" y="2710097"/>
            <a:ext cx="250027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User DAQ Platform</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0" name="矩形 9">
            <a:extLst>
              <a:ext uri="{FF2B5EF4-FFF2-40B4-BE49-F238E27FC236}">
                <a16:creationId xmlns:a16="http://schemas.microsoft.com/office/drawing/2014/main" id="{4B3843FF-3ACF-44F0-9C8C-51157398DF83}"/>
              </a:ext>
            </a:extLst>
          </p:cNvPr>
          <p:cNvSpPr/>
          <p:nvPr/>
        </p:nvSpPr>
        <p:spPr>
          <a:xfrm>
            <a:off x="7017946" y="2693901"/>
            <a:ext cx="1860446" cy="276999"/>
          </a:xfrm>
          <a:prstGeom prst="rect">
            <a:avLst/>
          </a:prstGeom>
        </p:spPr>
        <p:txBody>
          <a:bodyPr wrap="none">
            <a:spAutoFit/>
          </a:bodyPr>
          <a:lstStyle/>
          <a:p>
            <a:r>
              <a:rPr lang="en-US" altLang="zh-CN" sz="1200" dirty="0">
                <a:solidFill>
                  <a:srgbClr val="4472C4"/>
                </a:solidFill>
                <a:latin typeface="微软雅黑" panose="020B0503020204020204" pitchFamily="34" charset="-122"/>
                <a:ea typeface="微软雅黑" panose="020B0503020204020204" pitchFamily="34" charset="-122"/>
              </a:rPr>
              <a:t>BPIX Detector Module </a:t>
            </a:r>
            <a:endParaRPr lang="zh-CN" altLang="en-US" dirty="0"/>
          </a:p>
        </p:txBody>
      </p:sp>
      <p:pic>
        <p:nvPicPr>
          <p:cNvPr id="23" name="图片 22">
            <a:extLst>
              <a:ext uri="{FF2B5EF4-FFF2-40B4-BE49-F238E27FC236}">
                <a16:creationId xmlns:a16="http://schemas.microsoft.com/office/drawing/2014/main" id="{2302D155-57B6-4989-BEDF-06715AD5C2C6}"/>
              </a:ext>
            </a:extLst>
          </p:cNvPr>
          <p:cNvPicPr>
            <a:picLocks noChangeAspect="1"/>
          </p:cNvPicPr>
          <p:nvPr/>
        </p:nvPicPr>
        <p:blipFill>
          <a:blip r:embed="rId7"/>
          <a:stretch>
            <a:fillRect/>
          </a:stretch>
        </p:blipFill>
        <p:spPr>
          <a:xfrm>
            <a:off x="742871" y="1020693"/>
            <a:ext cx="5391457" cy="1943762"/>
          </a:xfrm>
          <a:prstGeom prst="rect">
            <a:avLst/>
          </a:prstGeom>
        </p:spPr>
      </p:pic>
      <p:sp>
        <p:nvSpPr>
          <p:cNvPr id="16" name="矩形 15">
            <a:extLst>
              <a:ext uri="{FF2B5EF4-FFF2-40B4-BE49-F238E27FC236}">
                <a16:creationId xmlns:a16="http://schemas.microsoft.com/office/drawing/2014/main" id="{EB97C229-BA7C-414B-A2ED-712EAE3C68BA}"/>
              </a:ext>
            </a:extLst>
          </p:cNvPr>
          <p:cNvSpPr>
            <a:spLocks noChangeArrowheads="1"/>
          </p:cNvSpPr>
          <p:nvPr/>
        </p:nvSpPr>
        <p:spPr bwMode="auto">
          <a:xfrm>
            <a:off x="1551961" y="2970900"/>
            <a:ext cx="3565956"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Probe Card Test – ATE: Yield &gt; 95%</a:t>
            </a:r>
          </a:p>
        </p:txBody>
      </p:sp>
      <p:sp>
        <p:nvSpPr>
          <p:cNvPr id="24" name="矩形 23">
            <a:extLst>
              <a:ext uri="{FF2B5EF4-FFF2-40B4-BE49-F238E27FC236}">
                <a16:creationId xmlns:a16="http://schemas.microsoft.com/office/drawing/2014/main" id="{5BB9380D-49DA-42C8-B280-7C47FD214866}"/>
              </a:ext>
            </a:extLst>
          </p:cNvPr>
          <p:cNvSpPr>
            <a:spLocks noChangeArrowheads="1"/>
          </p:cNvSpPr>
          <p:nvPr/>
        </p:nvSpPr>
        <p:spPr bwMode="auto">
          <a:xfrm>
            <a:off x="742872" y="4676138"/>
            <a:ext cx="5561676" cy="430887"/>
          </a:xfrm>
          <a:prstGeom prst="rect">
            <a:avLst/>
          </a:prstGeom>
          <a:noFill/>
        </p:spPr>
        <p:txBody>
          <a:bodyPr wrap="square" rtlCol="0">
            <a:spAutoFit/>
          </a:bodyPr>
          <a:lstStyle/>
          <a:p>
            <a:pPr algn="ctr"/>
            <a:r>
              <a:rPr lang="en-US" altLang="zh-CN" sz="1100" dirty="0">
                <a:solidFill>
                  <a:schemeClr val="accent1"/>
                </a:solidFill>
                <a:latin typeface="微软雅黑" panose="020B0503020204020204" pitchFamily="34" charset="-122"/>
                <a:ea typeface="微软雅黑" panose="020B0503020204020204" pitchFamily="34" charset="-122"/>
              </a:rPr>
              <a:t>Distribution of thresholds before and after calibration. </a:t>
            </a:r>
          </a:p>
          <a:p>
            <a:pPr algn="ctr"/>
            <a:r>
              <a:rPr lang="en-US" altLang="zh-CN" sz="1100" dirty="0">
                <a:solidFill>
                  <a:schemeClr val="accent1"/>
                </a:solidFill>
                <a:latin typeface="微软雅黑" panose="020B0503020204020204" pitchFamily="34" charset="-122"/>
                <a:ea typeface="微软雅黑" panose="020B0503020204020204" pitchFamily="34" charset="-122"/>
              </a:rPr>
              <a:t>Minimum threshold: 3 keV</a:t>
            </a:r>
            <a:endParaRPr lang="zh-CN" altLang="en-US" sz="1100" dirty="0">
              <a:solidFill>
                <a:schemeClr val="accent1"/>
              </a:solidFill>
              <a:latin typeface="微软雅黑" panose="020B0503020204020204" pitchFamily="34" charset="-122"/>
              <a:ea typeface="微软雅黑" panose="020B0503020204020204" pitchFamily="34" charset="-122"/>
            </a:endParaRPr>
          </a:p>
        </p:txBody>
      </p:sp>
      <p:pic>
        <p:nvPicPr>
          <p:cNvPr id="11" name="图片 10">
            <a:extLst>
              <a:ext uri="{FF2B5EF4-FFF2-40B4-BE49-F238E27FC236}">
                <a16:creationId xmlns:a16="http://schemas.microsoft.com/office/drawing/2014/main" id="{A848B498-62AB-4B15-87CD-C59B2D75642C}"/>
              </a:ext>
            </a:extLst>
          </p:cNvPr>
          <p:cNvPicPr>
            <a:picLocks noChangeAspect="1"/>
          </p:cNvPicPr>
          <p:nvPr/>
        </p:nvPicPr>
        <p:blipFill>
          <a:blip r:embed="rId8"/>
          <a:stretch>
            <a:fillRect/>
          </a:stretch>
        </p:blipFill>
        <p:spPr>
          <a:xfrm>
            <a:off x="1500754" y="3271005"/>
            <a:ext cx="1901880" cy="1421794"/>
          </a:xfrm>
          <a:prstGeom prst="rect">
            <a:avLst/>
          </a:prstGeom>
        </p:spPr>
      </p:pic>
      <p:pic>
        <p:nvPicPr>
          <p:cNvPr id="12" name="图片 11">
            <a:extLst>
              <a:ext uri="{FF2B5EF4-FFF2-40B4-BE49-F238E27FC236}">
                <a16:creationId xmlns:a16="http://schemas.microsoft.com/office/drawing/2014/main" id="{00535793-3508-497A-8BBA-A86D2011983F}"/>
              </a:ext>
            </a:extLst>
          </p:cNvPr>
          <p:cNvPicPr>
            <a:picLocks noChangeAspect="1"/>
          </p:cNvPicPr>
          <p:nvPr/>
        </p:nvPicPr>
        <p:blipFill>
          <a:blip r:embed="rId9"/>
          <a:stretch>
            <a:fillRect/>
          </a:stretch>
        </p:blipFill>
        <p:spPr>
          <a:xfrm>
            <a:off x="3533357" y="3287665"/>
            <a:ext cx="1774717" cy="1448151"/>
          </a:xfrm>
          <a:prstGeom prst="rect">
            <a:avLst/>
          </a:prstGeom>
        </p:spPr>
      </p:pic>
      <p:sp>
        <p:nvSpPr>
          <p:cNvPr id="25" name="矩形 24">
            <a:extLst>
              <a:ext uri="{FF2B5EF4-FFF2-40B4-BE49-F238E27FC236}">
                <a16:creationId xmlns:a16="http://schemas.microsoft.com/office/drawing/2014/main" id="{44589B46-A000-43F0-96C7-00A09570929D}"/>
              </a:ext>
            </a:extLst>
          </p:cNvPr>
          <p:cNvSpPr>
            <a:spLocks noChangeArrowheads="1"/>
          </p:cNvSpPr>
          <p:nvPr/>
        </p:nvSpPr>
        <p:spPr bwMode="auto">
          <a:xfrm>
            <a:off x="2262076" y="3688728"/>
            <a:ext cx="1050406" cy="261610"/>
          </a:xfrm>
          <a:prstGeom prst="rect">
            <a:avLst/>
          </a:prstGeom>
          <a:noFill/>
        </p:spPr>
        <p:txBody>
          <a:bodyPr wrap="square" rtlCol="0">
            <a:spAutoFit/>
          </a:bodyPr>
          <a:lstStyle/>
          <a:p>
            <a:pPr algn="ctr"/>
            <a:r>
              <a:rPr lang="en-US" altLang="zh-CN" sz="1100" dirty="0">
                <a:solidFill>
                  <a:schemeClr val="accent1"/>
                </a:solidFill>
                <a:latin typeface="微软雅黑" panose="020B0503020204020204" pitchFamily="34" charset="-122"/>
                <a:ea typeface="微软雅黑" panose="020B0503020204020204" pitchFamily="34" charset="-122"/>
              </a:rPr>
              <a:t>Std: 58.1 mV</a:t>
            </a:r>
            <a:endParaRPr lang="zh-CN" altLang="en-US" sz="1100" dirty="0">
              <a:solidFill>
                <a:schemeClr val="accent1"/>
              </a:solidFill>
              <a:latin typeface="微软雅黑" panose="020B0503020204020204" pitchFamily="34" charset="-122"/>
              <a:ea typeface="微软雅黑" panose="020B0503020204020204" pitchFamily="34" charset="-122"/>
            </a:endParaRPr>
          </a:p>
        </p:txBody>
      </p:sp>
      <p:sp>
        <p:nvSpPr>
          <p:cNvPr id="26" name="矩形 25">
            <a:extLst>
              <a:ext uri="{FF2B5EF4-FFF2-40B4-BE49-F238E27FC236}">
                <a16:creationId xmlns:a16="http://schemas.microsoft.com/office/drawing/2014/main" id="{5E210F8F-F267-4D10-A511-0DB9A0290CEE}"/>
              </a:ext>
            </a:extLst>
          </p:cNvPr>
          <p:cNvSpPr>
            <a:spLocks noChangeArrowheads="1"/>
          </p:cNvSpPr>
          <p:nvPr/>
        </p:nvSpPr>
        <p:spPr bwMode="auto">
          <a:xfrm>
            <a:off x="4194785" y="3643375"/>
            <a:ext cx="1050406" cy="261610"/>
          </a:xfrm>
          <a:prstGeom prst="rect">
            <a:avLst/>
          </a:prstGeom>
          <a:noFill/>
        </p:spPr>
        <p:txBody>
          <a:bodyPr wrap="square" rtlCol="0">
            <a:spAutoFit/>
          </a:bodyPr>
          <a:lstStyle/>
          <a:p>
            <a:pPr algn="ctr"/>
            <a:r>
              <a:rPr lang="en-US" altLang="zh-CN" sz="1100" dirty="0">
                <a:solidFill>
                  <a:schemeClr val="accent1"/>
                </a:solidFill>
                <a:latin typeface="微软雅黑" panose="020B0503020204020204" pitchFamily="34" charset="-122"/>
                <a:ea typeface="微软雅黑" panose="020B0503020204020204" pitchFamily="34" charset="-122"/>
              </a:rPr>
              <a:t>Std: 17.7 mV</a:t>
            </a:r>
            <a:endParaRPr lang="zh-CN" altLang="en-US" sz="1100" dirty="0">
              <a:solidFill>
                <a:schemeClr val="accent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844742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9</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lstStyle/>
          <a:p>
            <a:r>
              <a:rPr lang="en-US" altLang="zh-CN" dirty="0"/>
              <a:t>BPIX-6M</a:t>
            </a:r>
            <a:endParaRPr lang="zh-CN" altLang="en-US" dirty="0"/>
          </a:p>
        </p:txBody>
      </p:sp>
      <p:sp>
        <p:nvSpPr>
          <p:cNvPr id="9" name="矩形 8">
            <a:extLst>
              <a:ext uri="{FF2B5EF4-FFF2-40B4-BE49-F238E27FC236}">
                <a16:creationId xmlns:a16="http://schemas.microsoft.com/office/drawing/2014/main" id="{2C55CF89-2782-4E0B-8A9F-62EFADB75004}"/>
              </a:ext>
            </a:extLst>
          </p:cNvPr>
          <p:cNvSpPr>
            <a:spLocks noChangeArrowheads="1"/>
          </p:cNvSpPr>
          <p:nvPr/>
        </p:nvSpPr>
        <p:spPr bwMode="auto">
          <a:xfrm>
            <a:off x="5591540" y="3465576"/>
            <a:ext cx="2760663"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6M BPIX pixel detector </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1" name="矩形 10">
            <a:extLst>
              <a:ext uri="{FF2B5EF4-FFF2-40B4-BE49-F238E27FC236}">
                <a16:creationId xmlns:a16="http://schemas.microsoft.com/office/drawing/2014/main" id="{278F47C0-641B-4213-89F0-FE8CCF8E7B7C}"/>
              </a:ext>
            </a:extLst>
          </p:cNvPr>
          <p:cNvSpPr>
            <a:spLocks noChangeArrowheads="1"/>
          </p:cNvSpPr>
          <p:nvPr/>
        </p:nvSpPr>
        <p:spPr bwMode="auto">
          <a:xfrm>
            <a:off x="8889527" y="3484361"/>
            <a:ext cx="2760663"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6M pixel detector Imaging</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12" name="图片 11">
            <a:extLst>
              <a:ext uri="{FF2B5EF4-FFF2-40B4-BE49-F238E27FC236}">
                <a16:creationId xmlns:a16="http://schemas.microsoft.com/office/drawing/2014/main" id="{C03FBD8B-E29D-45C8-8405-9D8DCA9785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8667" y="1158028"/>
            <a:ext cx="2268517" cy="2268517"/>
          </a:xfrm>
          <a:prstGeom prst="rect">
            <a:avLst/>
          </a:prstGeom>
        </p:spPr>
      </p:pic>
      <p:pic>
        <p:nvPicPr>
          <p:cNvPr id="16" name="图片 15">
            <a:extLst>
              <a:ext uri="{FF2B5EF4-FFF2-40B4-BE49-F238E27FC236}">
                <a16:creationId xmlns:a16="http://schemas.microsoft.com/office/drawing/2014/main" id="{5D4FE147-CF7C-41E8-9982-D570384C95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82283" y="4085329"/>
            <a:ext cx="2624782" cy="1968586"/>
          </a:xfrm>
          <a:prstGeom prst="rect">
            <a:avLst/>
          </a:prstGeom>
        </p:spPr>
      </p:pic>
      <p:sp>
        <p:nvSpPr>
          <p:cNvPr id="21" name="内容占位符 2">
            <a:extLst>
              <a:ext uri="{FF2B5EF4-FFF2-40B4-BE49-F238E27FC236}">
                <a16:creationId xmlns:a16="http://schemas.microsoft.com/office/drawing/2014/main" id="{5742EE31-7883-4D78-8346-6F8A824722B4}"/>
              </a:ext>
            </a:extLst>
          </p:cNvPr>
          <p:cNvSpPr txBox="1">
            <a:spLocks/>
          </p:cNvSpPr>
          <p:nvPr/>
        </p:nvSpPr>
        <p:spPr>
          <a:xfrm>
            <a:off x="718348" y="1237719"/>
            <a:ext cx="4606211" cy="2400657"/>
          </a:xfrm>
          <a:prstGeom prst="rect">
            <a:avLst/>
          </a:prstGeom>
          <a:noFill/>
        </p:spPr>
        <p:txBody>
          <a:bodyPr wrap="square">
            <a:spAutoFit/>
          </a:bodyPr>
          <a:lstStyle>
            <a:defPPr>
              <a:defRPr lang="en-US"/>
            </a:defPPr>
            <a:lvl1pPr marL="342900" indent="-342900">
              <a:spcAft>
                <a:spcPts val="600"/>
              </a:spcAft>
              <a:buClr>
                <a:schemeClr val="accent1"/>
              </a:buClr>
              <a:buFont typeface="Wingdings" panose="05000000000000000000" pitchFamily="2" charset="2"/>
              <a:buChar char="l"/>
              <a:defRPr>
                <a:latin typeface="微软雅黑" panose="020B0503020204020204" pitchFamily="34" charset="-122"/>
                <a:ea typeface="微软雅黑" panose="020B0503020204020204" pitchFamily="34" charset="-12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pPr>
            <a:r>
              <a:rPr lang="en-US" altLang="zh-CN" sz="2000" dirty="0"/>
              <a:t>For the BA beamline station pilot operation,</a:t>
            </a:r>
            <a:r>
              <a:rPr lang="zh-CN" altLang="en-US" sz="2000" dirty="0"/>
              <a:t> </a:t>
            </a:r>
            <a:r>
              <a:rPr lang="en-US" altLang="zh-CN" sz="2000" dirty="0"/>
              <a:t>31 projects were ultimately completed.</a:t>
            </a:r>
          </a:p>
          <a:p>
            <a:pPr>
              <a:spcBef>
                <a:spcPts val="600"/>
              </a:spcBef>
            </a:pPr>
            <a:r>
              <a:rPr lang="en-US" altLang="zh-CN" sz="2000" dirty="0"/>
              <a:t>As the main detector of the BA beamline station, the BPIX detector enabled stable operation of user experiments.</a:t>
            </a:r>
            <a:endParaRPr lang="zh-CN" altLang="en-US" sz="2000" dirty="0"/>
          </a:p>
        </p:txBody>
      </p:sp>
      <p:pic>
        <p:nvPicPr>
          <p:cNvPr id="5" name="图片 4">
            <a:extLst>
              <a:ext uri="{FF2B5EF4-FFF2-40B4-BE49-F238E27FC236}">
                <a16:creationId xmlns:a16="http://schemas.microsoft.com/office/drawing/2014/main" id="{10D40772-598B-40BF-AB7B-F9E0B53135DB}"/>
              </a:ext>
            </a:extLst>
          </p:cNvPr>
          <p:cNvPicPr>
            <a:picLocks noChangeAspect="1"/>
          </p:cNvPicPr>
          <p:nvPr/>
        </p:nvPicPr>
        <p:blipFill>
          <a:blip r:embed="rId5"/>
          <a:stretch>
            <a:fillRect/>
          </a:stretch>
        </p:blipFill>
        <p:spPr>
          <a:xfrm>
            <a:off x="5457891" y="1158029"/>
            <a:ext cx="3027962" cy="2270971"/>
          </a:xfrm>
          <a:prstGeom prst="rect">
            <a:avLst/>
          </a:prstGeom>
        </p:spPr>
      </p:pic>
      <p:pic>
        <p:nvPicPr>
          <p:cNvPr id="18" name="图片 17">
            <a:extLst>
              <a:ext uri="{FF2B5EF4-FFF2-40B4-BE49-F238E27FC236}">
                <a16:creationId xmlns:a16="http://schemas.microsoft.com/office/drawing/2014/main" id="{7817A5CA-3F4C-4B7E-9552-B140F4807C95}"/>
              </a:ext>
            </a:extLst>
          </p:cNvPr>
          <p:cNvPicPr>
            <a:picLocks noChangeAspect="1"/>
          </p:cNvPicPr>
          <p:nvPr/>
        </p:nvPicPr>
        <p:blipFill>
          <a:blip r:embed="rId6" cstate="print">
            <a:extLst>
              <a:ext uri="{28A0092B-C50C-407E-A947-70E740481C1C}">
                <a14:useLocalDpi xmlns:a14="http://schemas.microsoft.com/office/drawing/2010/main" val="0"/>
              </a:ext>
            </a:extLst>
          </a:blip>
          <a:srcRect l="6426" t="29743" r="17870" b="9369"/>
          <a:stretch>
            <a:fillRect/>
          </a:stretch>
        </p:blipFill>
        <p:spPr>
          <a:xfrm>
            <a:off x="959577" y="4104281"/>
            <a:ext cx="1817998" cy="1949634"/>
          </a:xfrm>
          <a:prstGeom prst="rect">
            <a:avLst/>
          </a:prstGeom>
        </p:spPr>
      </p:pic>
      <p:sp>
        <p:nvSpPr>
          <p:cNvPr id="23" name="文本框 22">
            <a:extLst>
              <a:ext uri="{FF2B5EF4-FFF2-40B4-BE49-F238E27FC236}">
                <a16:creationId xmlns:a16="http://schemas.microsoft.com/office/drawing/2014/main" id="{DB2CBBD8-EC9E-443A-948C-003E2BF728C9}"/>
              </a:ext>
            </a:extLst>
          </p:cNvPr>
          <p:cNvSpPr txBox="1"/>
          <p:nvPr/>
        </p:nvSpPr>
        <p:spPr>
          <a:xfrm>
            <a:off x="4310743" y="6180057"/>
            <a:ext cx="3403218" cy="276999"/>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stStyle>
          <a:p>
            <a:pPr>
              <a:spcBef>
                <a:spcPts val="0"/>
              </a:spcBef>
              <a:spcAft>
                <a:spcPts val="0"/>
              </a:spcAft>
            </a:pPr>
            <a:r>
              <a:rPr lang="en-US" altLang="zh-CN" dirty="0"/>
              <a:t>User Experiment:</a:t>
            </a:r>
            <a:r>
              <a:rPr lang="zh-CN" altLang="en-US" dirty="0"/>
              <a:t> </a:t>
            </a:r>
            <a:r>
              <a:rPr lang="en-US" altLang="zh-CN" dirty="0"/>
              <a:t>Protein-protein Complex</a:t>
            </a:r>
            <a:endParaRPr lang="zh-CN" altLang="en-US" dirty="0"/>
          </a:p>
        </p:txBody>
      </p:sp>
      <p:pic>
        <p:nvPicPr>
          <p:cNvPr id="24" name="图片 23">
            <a:extLst>
              <a:ext uri="{FF2B5EF4-FFF2-40B4-BE49-F238E27FC236}">
                <a16:creationId xmlns:a16="http://schemas.microsoft.com/office/drawing/2014/main" id="{D98127EC-57F6-49F5-B87F-AA7809D6AD56}"/>
              </a:ext>
            </a:extLst>
          </p:cNvPr>
          <p:cNvPicPr>
            <a:picLocks noChangeAspect="1"/>
          </p:cNvPicPr>
          <p:nvPr/>
        </p:nvPicPr>
        <p:blipFill>
          <a:blip r:embed="rId7"/>
          <a:stretch>
            <a:fillRect/>
          </a:stretch>
        </p:blipFill>
        <p:spPr>
          <a:xfrm>
            <a:off x="6122423" y="4039600"/>
            <a:ext cx="4861213" cy="2014315"/>
          </a:xfrm>
          <a:prstGeom prst="rect">
            <a:avLst/>
          </a:prstGeom>
        </p:spPr>
      </p:pic>
    </p:spTree>
    <p:extLst>
      <p:ext uri="{BB962C8B-B14F-4D97-AF65-F5344CB8AC3E}">
        <p14:creationId xmlns:p14="http://schemas.microsoft.com/office/powerpoint/2010/main" val="2890684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10</a:t>
            </a:fld>
            <a:endParaRPr lang="zh-CN" altLang="en-US" dirty="0"/>
          </a:p>
        </p:txBody>
      </p:sp>
      <p:sp>
        <p:nvSpPr>
          <p:cNvPr id="8" name="标题 7">
            <a:extLst>
              <a:ext uri="{FF2B5EF4-FFF2-40B4-BE49-F238E27FC236}">
                <a16:creationId xmlns:a16="http://schemas.microsoft.com/office/drawing/2014/main" id="{24F67D27-0A92-4EDC-A66C-CA71DF5965B4}"/>
              </a:ext>
            </a:extLst>
          </p:cNvPr>
          <p:cNvSpPr>
            <a:spLocks noGrp="1"/>
          </p:cNvSpPr>
          <p:nvPr>
            <p:ph type="title"/>
          </p:nvPr>
        </p:nvSpPr>
        <p:spPr/>
        <p:txBody>
          <a:bodyPr/>
          <a:lstStyle/>
          <a:p>
            <a:r>
              <a:rPr lang="en-US" altLang="zh-CN" dirty="0"/>
              <a:t>Outline</a:t>
            </a:r>
            <a:endParaRPr lang="zh-CN" altLang="en-US" dirty="0"/>
          </a:p>
        </p:txBody>
      </p:sp>
      <p:pic>
        <p:nvPicPr>
          <p:cNvPr id="7" name="图片 6">
            <a:extLst>
              <a:ext uri="{FF2B5EF4-FFF2-40B4-BE49-F238E27FC236}">
                <a16:creationId xmlns:a16="http://schemas.microsoft.com/office/drawing/2014/main" id="{974B0ABE-11AB-4258-866D-AF4C17B253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433" y="1794180"/>
            <a:ext cx="10677133" cy="3960000"/>
          </a:xfrm>
          <a:prstGeom prst="rect">
            <a:avLst/>
          </a:prstGeom>
        </p:spPr>
      </p:pic>
    </p:spTree>
    <p:extLst>
      <p:ext uri="{BB962C8B-B14F-4D97-AF65-F5344CB8AC3E}">
        <p14:creationId xmlns:p14="http://schemas.microsoft.com/office/powerpoint/2010/main" val="3237625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11</a:t>
            </a:fld>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a:xfrm>
            <a:off x="552714" y="296420"/>
            <a:ext cx="7493758" cy="781287"/>
          </a:xfrm>
        </p:spPr>
        <p:txBody>
          <a:bodyPr/>
          <a:lstStyle/>
          <a:p>
            <a:r>
              <a:rPr lang="en-US" altLang="zh-CN" dirty="0"/>
              <a:t>STARLIGHT Detector</a:t>
            </a:r>
            <a:endParaRPr lang="zh-CN" altLang="en-US" dirty="0"/>
          </a:p>
        </p:txBody>
      </p:sp>
      <p:pic>
        <p:nvPicPr>
          <p:cNvPr id="10" name="图片 -2147482603">
            <a:extLst>
              <a:ext uri="{FF2B5EF4-FFF2-40B4-BE49-F238E27FC236}">
                <a16:creationId xmlns:a16="http://schemas.microsoft.com/office/drawing/2014/main" id="{0EB1C493-31CE-4C98-AC2D-CE1EB4A3A0D8}"/>
              </a:ext>
            </a:extLst>
          </p:cNvPr>
          <p:cNvPicPr>
            <a:picLocks noChangeAspect="1"/>
          </p:cNvPicPr>
          <p:nvPr>
            <p:custDataLst>
              <p:tags r:id="rId1"/>
            </p:custDataLst>
          </p:nvPr>
        </p:nvPicPr>
        <p:blipFill>
          <a:blip r:embed="rId4"/>
          <a:stretch>
            <a:fillRect/>
          </a:stretch>
        </p:blipFill>
        <p:spPr>
          <a:xfrm>
            <a:off x="826464" y="1264603"/>
            <a:ext cx="5139369" cy="2262368"/>
          </a:xfrm>
          <a:prstGeom prst="rect">
            <a:avLst/>
          </a:prstGeom>
          <a:noFill/>
          <a:ln w="9525">
            <a:noFill/>
          </a:ln>
        </p:spPr>
      </p:pic>
      <p:pic>
        <p:nvPicPr>
          <p:cNvPr id="9" name="图片 8">
            <a:extLst>
              <a:ext uri="{FF2B5EF4-FFF2-40B4-BE49-F238E27FC236}">
                <a16:creationId xmlns:a16="http://schemas.microsoft.com/office/drawing/2014/main" id="{E80DEEC4-2406-4C8D-9A79-503047081DD6}"/>
              </a:ext>
            </a:extLst>
          </p:cNvPr>
          <p:cNvPicPr/>
          <p:nvPr/>
        </p:nvPicPr>
        <p:blipFill>
          <a:blip r:embed="rId5"/>
          <a:stretch>
            <a:fillRect/>
          </a:stretch>
        </p:blipFill>
        <p:spPr>
          <a:xfrm>
            <a:off x="1161907" y="3858502"/>
            <a:ext cx="3969523" cy="2262368"/>
          </a:xfrm>
          <a:prstGeom prst="rect">
            <a:avLst/>
          </a:prstGeom>
        </p:spPr>
      </p:pic>
      <p:sp>
        <p:nvSpPr>
          <p:cNvPr id="12" name="文本框 11">
            <a:extLst>
              <a:ext uri="{FF2B5EF4-FFF2-40B4-BE49-F238E27FC236}">
                <a16:creationId xmlns:a16="http://schemas.microsoft.com/office/drawing/2014/main" id="{9169994F-90F1-4D56-95F6-AC0FE91CA4A4}"/>
              </a:ext>
            </a:extLst>
          </p:cNvPr>
          <p:cNvSpPr txBox="1"/>
          <p:nvPr/>
        </p:nvSpPr>
        <p:spPr>
          <a:xfrm>
            <a:off x="6403105" y="1192546"/>
            <a:ext cx="5467911" cy="2462213"/>
          </a:xfrm>
          <a:prstGeom prst="rect">
            <a:avLst/>
          </a:prstGeom>
          <a:noFill/>
        </p:spPr>
        <p:txBody>
          <a:bodyPr wrap="square">
            <a:spAutoFit/>
          </a:bodyPr>
          <a:lstStyle>
            <a:defPPr>
              <a:defRPr lang="en-US"/>
            </a:defPPr>
            <a:lvl1pPr marL="342900" indent="-342900">
              <a:spcAft>
                <a:spcPts val="600"/>
              </a:spcAft>
              <a:buClr>
                <a:schemeClr val="accent1"/>
              </a:buClr>
              <a:buFont typeface="Wingdings" panose="05000000000000000000" pitchFamily="2" charset="2"/>
              <a:buChar char="l"/>
              <a:defRPr>
                <a:latin typeface="微软雅黑" panose="020B0503020204020204" pitchFamily="34" charset="-122"/>
                <a:ea typeface="微软雅黑" panose="020B0503020204020204" pitchFamily="34" charset="-122"/>
              </a:defRPr>
            </a:lvl1pPr>
            <a:lvl2pPr marL="685800" indent="-228600" defTabSz="914400">
              <a:lnSpc>
                <a:spcPct val="90000"/>
              </a:lnSpc>
              <a:spcBef>
                <a:spcPts val="500"/>
              </a:spcBef>
              <a:buFont typeface="Arial" panose="020B0604020202020204" pitchFamily="34" charset="0"/>
              <a:buChar char="•"/>
              <a:defRPr sz="2400"/>
            </a:lvl2pPr>
            <a:lvl3pPr marL="1143000" indent="-228600" defTabSz="914400">
              <a:lnSpc>
                <a:spcPct val="90000"/>
              </a:lnSpc>
              <a:spcBef>
                <a:spcPts val="500"/>
              </a:spcBef>
              <a:buFont typeface="Arial" panose="020B0604020202020204" pitchFamily="34" charset="0"/>
              <a:buChar char="•"/>
              <a:defRPr sz="2000"/>
            </a:lvl3pPr>
            <a:lvl4pPr marL="1600200" indent="-228600" defTabSz="914400">
              <a:lnSpc>
                <a:spcPct val="90000"/>
              </a:lnSpc>
              <a:spcBef>
                <a:spcPts val="500"/>
              </a:spcBef>
              <a:buFont typeface="Arial" panose="020B0604020202020204" pitchFamily="34" charset="0"/>
              <a:buChar char="•"/>
            </a:lvl4pPr>
            <a:lvl5pPr marL="2057400" indent="-228600" defTabSz="914400">
              <a:lnSpc>
                <a:spcPct val="90000"/>
              </a:lnSpc>
              <a:spcBef>
                <a:spcPts val="500"/>
              </a:spcBef>
              <a:buFont typeface="Arial" panose="020B0604020202020204" pitchFamily="34" charset="0"/>
              <a:buChar char="•"/>
            </a:lvl5pPr>
            <a:lvl6pPr marL="2514600" indent="-228600" defTabSz="914400">
              <a:lnSpc>
                <a:spcPct val="90000"/>
              </a:lnSpc>
              <a:spcBef>
                <a:spcPts val="500"/>
              </a:spcBef>
              <a:buFont typeface="Arial" panose="020B0604020202020204" pitchFamily="34" charset="0"/>
              <a:buChar char="•"/>
            </a:lvl6pPr>
            <a:lvl7pPr marL="2971800" indent="-228600" defTabSz="914400">
              <a:lnSpc>
                <a:spcPct val="90000"/>
              </a:lnSpc>
              <a:spcBef>
                <a:spcPts val="500"/>
              </a:spcBef>
              <a:buFont typeface="Arial" panose="020B0604020202020204" pitchFamily="34" charset="0"/>
              <a:buChar char="•"/>
            </a:lvl7pPr>
            <a:lvl8pPr marL="3429000" indent="-228600" defTabSz="914400">
              <a:lnSpc>
                <a:spcPct val="90000"/>
              </a:lnSpc>
              <a:spcBef>
                <a:spcPts val="500"/>
              </a:spcBef>
              <a:buFont typeface="Arial" panose="020B0604020202020204" pitchFamily="34" charset="0"/>
              <a:buChar char="•"/>
            </a:lvl8pPr>
            <a:lvl9pPr marL="3886200" indent="-228600" defTabSz="914400">
              <a:lnSpc>
                <a:spcPct val="90000"/>
              </a:lnSpc>
              <a:spcBef>
                <a:spcPts val="500"/>
              </a:spcBef>
              <a:buFont typeface="Arial" panose="020B0604020202020204" pitchFamily="34" charset="0"/>
              <a:buChar char="•"/>
            </a:lvl9pPr>
          </a:lstStyle>
          <a:p>
            <a:pPr>
              <a:spcBef>
                <a:spcPts val="600"/>
              </a:spcBef>
            </a:pPr>
            <a:r>
              <a:rPr lang="en-US" altLang="zh-CN" sz="1800" b="1" dirty="0">
                <a:solidFill>
                  <a:schemeClr val="accent1">
                    <a:lumMod val="75000"/>
                  </a:schemeClr>
                </a:solidFill>
              </a:rPr>
              <a:t>HYLITE</a:t>
            </a:r>
            <a:r>
              <a:rPr lang="en-US" altLang="zh-CN" sz="1800" dirty="0"/>
              <a:t> (</a:t>
            </a:r>
            <a:r>
              <a:rPr lang="en-US" altLang="zh-CN" sz="1800" b="1" dirty="0">
                <a:solidFill>
                  <a:schemeClr val="accent1">
                    <a:lumMod val="75000"/>
                  </a:schemeClr>
                </a:solidFill>
              </a:rPr>
              <a:t>H</a:t>
            </a:r>
            <a:r>
              <a:rPr lang="en-US" altLang="zh-CN" sz="1800" dirty="0"/>
              <a:t>igh </a:t>
            </a:r>
            <a:r>
              <a:rPr lang="en-US" altLang="zh-CN" sz="1800" dirty="0" err="1"/>
              <a:t>d</a:t>
            </a:r>
            <a:r>
              <a:rPr lang="en-US" altLang="zh-CN" sz="1800" b="1" dirty="0" err="1">
                <a:solidFill>
                  <a:schemeClr val="accent1">
                    <a:lumMod val="75000"/>
                  </a:schemeClr>
                </a:solidFill>
              </a:rPr>
              <a:t>Y</a:t>
            </a:r>
            <a:r>
              <a:rPr lang="en-US" altLang="zh-CN" sz="1800" dirty="0" err="1"/>
              <a:t>mamic</a:t>
            </a:r>
            <a:r>
              <a:rPr lang="en-US" altLang="zh-CN" sz="1800" dirty="0"/>
              <a:t> range free electron </a:t>
            </a:r>
            <a:r>
              <a:rPr lang="en-US" altLang="zh-CN" sz="1800" b="1" dirty="0">
                <a:solidFill>
                  <a:schemeClr val="accent1">
                    <a:lumMod val="75000"/>
                  </a:schemeClr>
                </a:solidFill>
              </a:rPr>
              <a:t>L</a:t>
            </a:r>
            <a:r>
              <a:rPr lang="en-US" altLang="zh-CN" sz="1800" dirty="0"/>
              <a:t>aser </a:t>
            </a:r>
            <a:r>
              <a:rPr lang="en-US" altLang="zh-CN" sz="1800" b="1" dirty="0">
                <a:solidFill>
                  <a:schemeClr val="accent1">
                    <a:lumMod val="75000"/>
                  </a:schemeClr>
                </a:solidFill>
              </a:rPr>
              <a:t>I</a:t>
            </a:r>
            <a:r>
              <a:rPr lang="en-US" altLang="zh-CN" sz="1800" dirty="0"/>
              <a:t>maging de</a:t>
            </a:r>
            <a:r>
              <a:rPr lang="en-US" altLang="zh-CN" sz="1800" b="1" dirty="0">
                <a:solidFill>
                  <a:schemeClr val="accent1">
                    <a:lumMod val="75000"/>
                  </a:schemeClr>
                </a:solidFill>
              </a:rPr>
              <a:t>TE</a:t>
            </a:r>
            <a:r>
              <a:rPr lang="en-US" altLang="zh-CN" sz="1800" dirty="0"/>
              <a:t>ctor) is a </a:t>
            </a:r>
            <a:r>
              <a:rPr lang="en-US" altLang="zh-CN" sz="1800" dirty="0">
                <a:solidFill>
                  <a:srgbClr val="C00000"/>
                </a:solidFill>
              </a:rPr>
              <a:t>charge-integration</a:t>
            </a:r>
            <a:r>
              <a:rPr lang="en-US" altLang="zh-CN" sz="1800" dirty="0"/>
              <a:t> pixel detector readout chip designed for SHINE XFEL (Detector: </a:t>
            </a:r>
            <a:r>
              <a:rPr lang="en-US" altLang="zh-CN" dirty="0"/>
              <a:t>STARLIGHT</a:t>
            </a:r>
            <a:r>
              <a:rPr lang="en-US" altLang="zh-CN" sz="1800" dirty="0"/>
              <a:t>).</a:t>
            </a:r>
            <a:endParaRPr lang="zh-CN" altLang="en-US" sz="1800" dirty="0"/>
          </a:p>
          <a:p>
            <a:pPr>
              <a:spcBef>
                <a:spcPts val="600"/>
              </a:spcBef>
            </a:pPr>
            <a:r>
              <a:rPr lang="en-US" altLang="zh-CN" dirty="0" err="1"/>
              <a:t>SemiconducTor</a:t>
            </a:r>
            <a:r>
              <a:rPr lang="en-US" altLang="zh-CN" dirty="0"/>
              <a:t> Array </a:t>
            </a:r>
            <a:r>
              <a:rPr lang="en-US" altLang="zh-CN" dirty="0" err="1"/>
              <a:t>detectoR</a:t>
            </a:r>
            <a:r>
              <a:rPr lang="en-US" altLang="zh-CN" dirty="0"/>
              <a:t> with Large </a:t>
            </a:r>
            <a:r>
              <a:rPr lang="en-US" altLang="zh-CN" dirty="0" err="1"/>
              <a:t>dynamIc</a:t>
            </a:r>
            <a:r>
              <a:rPr lang="en-US" altLang="zh-CN" dirty="0"/>
              <a:t> </a:t>
            </a:r>
            <a:r>
              <a:rPr lang="en-US" altLang="zh-CN" dirty="0" err="1"/>
              <a:t>ranGe</a:t>
            </a:r>
            <a:r>
              <a:rPr lang="en-US" altLang="zh-CN" dirty="0"/>
              <a:t> and </a:t>
            </a:r>
            <a:r>
              <a:rPr lang="en-US" altLang="zh-CN" dirty="0" err="1"/>
              <a:t>cHarge</a:t>
            </a:r>
            <a:r>
              <a:rPr lang="en-US" altLang="zh-CN" dirty="0"/>
              <a:t> </a:t>
            </a:r>
            <a:r>
              <a:rPr lang="en-US" altLang="zh-CN" dirty="0" err="1"/>
              <a:t>inTegrating</a:t>
            </a:r>
            <a:r>
              <a:rPr lang="en-US" altLang="zh-CN" dirty="0"/>
              <a:t> readout</a:t>
            </a:r>
          </a:p>
        </p:txBody>
      </p:sp>
      <p:sp>
        <p:nvSpPr>
          <p:cNvPr id="5" name="椭圆 4">
            <a:extLst>
              <a:ext uri="{FF2B5EF4-FFF2-40B4-BE49-F238E27FC236}">
                <a16:creationId xmlns:a16="http://schemas.microsoft.com/office/drawing/2014/main" id="{FAD519CB-A951-4F55-A69C-7B18FB1E441C}"/>
              </a:ext>
            </a:extLst>
          </p:cNvPr>
          <p:cNvSpPr/>
          <p:nvPr/>
        </p:nvSpPr>
        <p:spPr>
          <a:xfrm>
            <a:off x="2783660" y="2031101"/>
            <a:ext cx="849664" cy="46124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7" name="直接箭头连接符 6">
            <a:extLst>
              <a:ext uri="{FF2B5EF4-FFF2-40B4-BE49-F238E27FC236}">
                <a16:creationId xmlns:a16="http://schemas.microsoft.com/office/drawing/2014/main" id="{A60D2FFA-3BFB-4D5A-A0AC-32969DA76972}"/>
              </a:ext>
            </a:extLst>
          </p:cNvPr>
          <p:cNvCxnSpPr>
            <a:cxnSpLocks/>
            <a:stCxn id="5" idx="3"/>
          </p:cNvCxnSpPr>
          <p:nvPr/>
        </p:nvCxnSpPr>
        <p:spPr>
          <a:xfrm flipH="1">
            <a:off x="2346388" y="2424799"/>
            <a:ext cx="561702" cy="1409949"/>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5" name="文本框 14">
            <a:extLst>
              <a:ext uri="{FF2B5EF4-FFF2-40B4-BE49-F238E27FC236}">
                <a16:creationId xmlns:a16="http://schemas.microsoft.com/office/drawing/2014/main" id="{342B87BD-EE99-4745-9B6A-C04672060497}"/>
              </a:ext>
            </a:extLst>
          </p:cNvPr>
          <p:cNvSpPr txBox="1"/>
          <p:nvPr/>
        </p:nvSpPr>
        <p:spPr>
          <a:xfrm>
            <a:off x="698578" y="6120870"/>
            <a:ext cx="4656989" cy="338554"/>
          </a:xfrm>
          <a:prstGeom prst="rect">
            <a:avLst/>
          </a:prstGeom>
          <a:noFill/>
        </p:spPr>
        <p:txBody>
          <a:bodyPr wrap="square" rtlCol="0">
            <a:spAutoFit/>
          </a:bodyPr>
          <a:lstStyle/>
          <a:p>
            <a:pPr algn="ctr">
              <a:spcBef>
                <a:spcPts val="600"/>
              </a:spcBef>
              <a:spcAft>
                <a:spcPts val="600"/>
              </a:spcAft>
            </a:pPr>
            <a:r>
              <a:rPr lang="en-US" altLang="zh-CN" sz="1600" dirty="0">
                <a:solidFill>
                  <a:schemeClr val="accent1">
                    <a:lumMod val="75000"/>
                  </a:schemeClr>
                </a:solidFill>
              </a:rPr>
              <a:t>Front-end Module Structure</a:t>
            </a:r>
            <a:endParaRPr lang="zh-CN" altLang="en-US" sz="1600" dirty="0">
              <a:solidFill>
                <a:schemeClr val="accent1">
                  <a:lumMod val="75000"/>
                </a:schemeClr>
              </a:solidFill>
            </a:endParaRPr>
          </a:p>
        </p:txBody>
      </p:sp>
      <p:graphicFrame>
        <p:nvGraphicFramePr>
          <p:cNvPr id="11" name="表格 10">
            <a:extLst>
              <a:ext uri="{FF2B5EF4-FFF2-40B4-BE49-F238E27FC236}">
                <a16:creationId xmlns:a16="http://schemas.microsoft.com/office/drawing/2014/main" id="{67DA2988-FB7F-45C0-92CE-EEAC5D401DD7}"/>
              </a:ext>
            </a:extLst>
          </p:cNvPr>
          <p:cNvGraphicFramePr>
            <a:graphicFrameLocks noGrp="1"/>
          </p:cNvGraphicFramePr>
          <p:nvPr>
            <p:extLst>
              <p:ext uri="{D42A27DB-BD31-4B8C-83A1-F6EECF244321}">
                <p14:modId xmlns:p14="http://schemas.microsoft.com/office/powerpoint/2010/main" val="2453442631"/>
              </p:ext>
            </p:extLst>
          </p:nvPr>
        </p:nvGraphicFramePr>
        <p:xfrm>
          <a:off x="5355567" y="3628656"/>
          <a:ext cx="6634949" cy="2740313"/>
        </p:xfrm>
        <a:graphic>
          <a:graphicData uri="http://schemas.openxmlformats.org/drawingml/2006/table">
            <a:tbl>
              <a:tblPr firstRow="1" bandRow="1">
                <a:tableStyleId>{5C22544A-7EE6-4342-B048-85BDC9FD1C3A}</a:tableStyleId>
              </a:tblPr>
              <a:tblGrid>
                <a:gridCol w="1742249">
                  <a:extLst>
                    <a:ext uri="{9D8B030D-6E8A-4147-A177-3AD203B41FA5}">
                      <a16:colId xmlns:a16="http://schemas.microsoft.com/office/drawing/2014/main" val="1099460281"/>
                    </a:ext>
                  </a:extLst>
                </a:gridCol>
                <a:gridCol w="2312218">
                  <a:extLst>
                    <a:ext uri="{9D8B030D-6E8A-4147-A177-3AD203B41FA5}">
                      <a16:colId xmlns:a16="http://schemas.microsoft.com/office/drawing/2014/main" val="1134877017"/>
                    </a:ext>
                  </a:extLst>
                </a:gridCol>
                <a:gridCol w="2580482">
                  <a:extLst>
                    <a:ext uri="{9D8B030D-6E8A-4147-A177-3AD203B41FA5}">
                      <a16:colId xmlns:a16="http://schemas.microsoft.com/office/drawing/2014/main" val="2035288085"/>
                    </a:ext>
                  </a:extLst>
                </a:gridCol>
              </a:tblGrid>
              <a:tr h="299230">
                <a:tc>
                  <a:txBody>
                    <a:bodyPr/>
                    <a:lstStyle/>
                    <a:p>
                      <a:pPr marL="72000"/>
                      <a:r>
                        <a:rPr lang="en-US" altLang="zh-CN" sz="1600" b="1" dirty="0"/>
                        <a:t>Specs</a:t>
                      </a:r>
                      <a:endParaRPr lang="zh-CN" altLang="en-US" sz="1600" b="1" dirty="0"/>
                    </a:p>
                  </a:txBody>
                  <a:tcPr marL="12506" marR="12506" marT="6253" marB="6253" anchor="ctr"/>
                </a:tc>
                <a:tc>
                  <a:txBody>
                    <a:bodyPr/>
                    <a:lstStyle/>
                    <a:p>
                      <a:pPr marL="72000"/>
                      <a:r>
                        <a:rPr lang="en-US" altLang="zh-CN" sz="1600" b="1" dirty="0"/>
                        <a:t>STARLIGHT0</a:t>
                      </a:r>
                      <a:endParaRPr lang="zh-CN" altLang="en-US" sz="1600" b="1" dirty="0"/>
                    </a:p>
                  </a:txBody>
                  <a:tcPr marL="12506" marR="12506" marT="6253" marB="6253" anchor="ctr"/>
                </a:tc>
                <a:tc>
                  <a:txBody>
                    <a:bodyPr/>
                    <a:lstStyle/>
                    <a:p>
                      <a:pPr marL="72000"/>
                      <a:r>
                        <a:rPr lang="en-US" altLang="zh-CN" sz="1600" b="1" dirty="0"/>
                        <a:t>STARLIGHT1</a:t>
                      </a:r>
                      <a:endParaRPr lang="zh-CN" altLang="en-US" sz="1600" b="1" dirty="0"/>
                    </a:p>
                  </a:txBody>
                  <a:tcPr marL="12506" marR="12506" marT="6253" marB="6253" anchor="ctr"/>
                </a:tc>
                <a:extLst>
                  <a:ext uri="{0D108BD9-81ED-4DB2-BD59-A6C34878D82A}">
                    <a16:rowId xmlns:a16="http://schemas.microsoft.com/office/drawing/2014/main" val="2517383743"/>
                  </a:ext>
                </a:extLst>
              </a:tr>
              <a:tr h="324095">
                <a:tc>
                  <a:txBody>
                    <a:bodyPr/>
                    <a:lstStyle/>
                    <a:p>
                      <a:pPr marL="72000"/>
                      <a:r>
                        <a:rPr lang="en-US" altLang="zh-CN" sz="1600" b="1" kern="1200" dirty="0"/>
                        <a:t>Sensor</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marR="0" lvl="0" indent="0" algn="l" defTabSz="914400" rtl="0" eaLnBrk="1" fontAlgn="auto" latinLnBrk="0" hangingPunct="1">
                        <a:lnSpc>
                          <a:spcPct val="100000"/>
                        </a:lnSpc>
                        <a:spcBef>
                          <a:spcPts val="0"/>
                        </a:spcBef>
                        <a:spcAft>
                          <a:spcPts val="0"/>
                        </a:spcAft>
                        <a:buClrTx/>
                        <a:buSzTx/>
                        <a:buFontTx/>
                        <a:buNone/>
                        <a:tabLst/>
                        <a:defRPr/>
                      </a:pPr>
                      <a:r>
                        <a:rPr lang="en-US" altLang="zh-CN" sz="1600" b="0" kern="1200" dirty="0"/>
                        <a:t>500 μm silicon p-in-n</a:t>
                      </a:r>
                      <a:endParaRPr lang="zh-CN" altLang="en-US" sz="1600" b="0"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solidFill>
                            <a:schemeClr val="dk1"/>
                          </a:solidFill>
                          <a:latin typeface="+mn-lt"/>
                          <a:ea typeface="+mn-ea"/>
                          <a:cs typeface="+mn-cs"/>
                        </a:rPr>
                        <a:t>/</a:t>
                      </a:r>
                      <a:endParaRPr lang="zh-CN" altLang="en-US" sz="1600" b="0"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625604851"/>
                  </a:ext>
                </a:extLst>
              </a:tr>
              <a:tr h="299230">
                <a:tc>
                  <a:txBody>
                    <a:bodyPr/>
                    <a:lstStyle/>
                    <a:p>
                      <a:pPr marL="72000"/>
                      <a:r>
                        <a:rPr lang="en-US" altLang="zh-CN" sz="1600" b="1" kern="1200" dirty="0"/>
                        <a:t>Pixel Size</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t>200 μm × 200 μm</a:t>
                      </a:r>
                      <a:endParaRPr lang="zh-CN" altLang="en-US" sz="1600" b="0"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t>100 μm × 100 μm</a:t>
                      </a:r>
                      <a:endParaRPr lang="zh-CN" altLang="en-US" sz="1600" b="0"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3619697800"/>
                  </a:ext>
                </a:extLst>
              </a:tr>
              <a:tr h="255829">
                <a:tc>
                  <a:txBody>
                    <a:bodyPr/>
                    <a:lstStyle/>
                    <a:p>
                      <a:pPr marL="72000"/>
                      <a:r>
                        <a:rPr lang="en-US" altLang="zh-CN" sz="1600" b="1" kern="1200" dirty="0"/>
                        <a:t>Array Size</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marR="0" lvl="0" indent="0" algn="l" defTabSz="914400" rtl="0" eaLnBrk="1" fontAlgn="auto" latinLnBrk="0" hangingPunct="1">
                        <a:lnSpc>
                          <a:spcPct val="100000"/>
                        </a:lnSpc>
                        <a:spcBef>
                          <a:spcPts val="0"/>
                        </a:spcBef>
                        <a:spcAft>
                          <a:spcPts val="0"/>
                        </a:spcAft>
                        <a:buClrTx/>
                        <a:buSzTx/>
                        <a:buFontTx/>
                        <a:buNone/>
                        <a:tabLst/>
                        <a:defRPr/>
                      </a:pPr>
                      <a:r>
                        <a:rPr lang="en-US" altLang="zh-CN" sz="1600" b="0" kern="1200" dirty="0">
                          <a:solidFill>
                            <a:schemeClr val="dk1"/>
                          </a:solidFill>
                        </a:rPr>
                        <a:t>64 × 64</a:t>
                      </a:r>
                      <a:endParaRPr lang="zh-CN" altLang="en-US" sz="1600" b="0"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solidFill>
                            <a:schemeClr val="dk1"/>
                          </a:solidFill>
                        </a:rPr>
                        <a:t>128 × </a:t>
                      </a:r>
                      <a:r>
                        <a:rPr lang="en-US" altLang="zh-CN" sz="1600" b="0" kern="1200" dirty="0"/>
                        <a:t>128</a:t>
                      </a:r>
                      <a:endParaRPr lang="zh-CN" altLang="en-US" sz="1600" b="0"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3473349042"/>
                  </a:ext>
                </a:extLst>
              </a:tr>
              <a:tr h="631091">
                <a:tc>
                  <a:txBody>
                    <a:bodyPr/>
                    <a:lstStyle/>
                    <a:p>
                      <a:pPr marL="72000"/>
                      <a:r>
                        <a:rPr lang="en-US" altLang="zh-CN" sz="1600" b="1" kern="1200" dirty="0">
                          <a:solidFill>
                            <a:schemeClr val="dk1"/>
                          </a:solidFill>
                        </a:rPr>
                        <a:t>Dynamic range</a:t>
                      </a:r>
                      <a:endParaRPr lang="en-US" altLang="zh-CN"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solidFill>
                            <a:schemeClr val="dk1"/>
                          </a:solidFill>
                        </a:rPr>
                        <a:t>1~10000 ph./pulse/pixel @ 12 keV</a:t>
                      </a:r>
                      <a:endParaRPr lang="zh-CN" altLang="en-US" sz="1600" b="0"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solidFill>
                            <a:schemeClr val="dk1"/>
                          </a:solidFill>
                          <a:latin typeface="+mn-lt"/>
                          <a:ea typeface="+mn-ea"/>
                          <a:cs typeface="+mn-cs"/>
                        </a:rPr>
                        <a:t>/</a:t>
                      </a:r>
                      <a:endParaRPr lang="zh-CN" altLang="en-US" sz="1600" b="0"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353472288"/>
                  </a:ext>
                </a:extLst>
              </a:tr>
              <a:tr h="299230">
                <a:tc>
                  <a:txBody>
                    <a:bodyPr/>
                    <a:lstStyle/>
                    <a:p>
                      <a:pPr marL="72000"/>
                      <a:r>
                        <a:rPr lang="en-US" altLang="zh-CN" sz="1600" b="1" kern="1200" dirty="0">
                          <a:solidFill>
                            <a:schemeClr val="dk1"/>
                          </a:solidFill>
                        </a:rPr>
                        <a:t>Frame rate</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solidFill>
                            <a:schemeClr val="dk1"/>
                          </a:solidFill>
                          <a:latin typeface="+mn-lt"/>
                          <a:ea typeface="+mn-ea"/>
                          <a:cs typeface="+mn-cs"/>
                        </a:rPr>
                        <a:t>1 kHz</a:t>
                      </a:r>
                      <a:endParaRPr lang="zh-CN" altLang="en-US" sz="1600" b="0"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solidFill>
                            <a:schemeClr val="dk1"/>
                          </a:solidFill>
                        </a:rPr>
                        <a:t>10 kHz</a:t>
                      </a:r>
                      <a:endParaRPr lang="zh-CN" altLang="en-US" sz="1600" b="0"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1580136637"/>
                  </a:ext>
                </a:extLst>
              </a:tr>
              <a:tr h="631091">
                <a:tc>
                  <a:txBody>
                    <a:bodyPr/>
                    <a:lstStyle/>
                    <a:p>
                      <a:pPr marL="72000"/>
                      <a:r>
                        <a:rPr lang="en-US" altLang="zh-CN" sz="1600" b="1" kern="1200" dirty="0">
                          <a:solidFill>
                            <a:schemeClr val="dk1"/>
                          </a:solidFill>
                        </a:rPr>
                        <a:t>Detector</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0" kern="1200" dirty="0">
                          <a:solidFill>
                            <a:schemeClr val="dk1"/>
                          </a:solidFill>
                          <a:latin typeface="+mn-lt"/>
                          <a:ea typeface="+mn-ea"/>
                          <a:cs typeface="+mn-cs"/>
                        </a:rPr>
                        <a:t>2</a:t>
                      </a:r>
                      <a:r>
                        <a:rPr lang="en-US" altLang="zh-CN" sz="1600" b="0" dirty="0"/>
                        <a:t>×</a:t>
                      </a:r>
                      <a:r>
                        <a:rPr lang="en-US" altLang="zh-CN" sz="1600" b="0" kern="1200" dirty="0">
                          <a:solidFill>
                            <a:schemeClr val="dk1"/>
                          </a:solidFill>
                          <a:latin typeface="+mn-lt"/>
                          <a:ea typeface="+mn-ea"/>
                          <a:cs typeface="+mn-cs"/>
                        </a:rPr>
                        <a:t>8 ASIC module</a:t>
                      </a:r>
                    </a:p>
                  </a:txBody>
                  <a:tcPr marL="12506" marR="12506" marT="6253" marB="6253" anchor="ctr"/>
                </a:tc>
                <a:tc>
                  <a:txBody>
                    <a:bodyPr/>
                    <a:lstStyle/>
                    <a:p>
                      <a:pPr marL="72000"/>
                      <a:r>
                        <a:rPr lang="en-US" altLang="zh-CN" sz="1600" b="0" kern="1200" dirty="0">
                          <a:solidFill>
                            <a:schemeClr val="dk1"/>
                          </a:solidFill>
                        </a:rPr>
                        <a:t>A 4M pixel detector in vaccum, quadrant movable </a:t>
                      </a:r>
                      <a:endParaRPr lang="en-US" altLang="zh-CN" sz="1600" b="0"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3416032731"/>
                  </a:ext>
                </a:extLst>
              </a:tr>
            </a:tbl>
          </a:graphicData>
        </a:graphic>
      </p:graphicFrame>
    </p:spTree>
    <p:extLst>
      <p:ext uri="{BB962C8B-B14F-4D97-AF65-F5344CB8AC3E}">
        <p14:creationId xmlns:p14="http://schemas.microsoft.com/office/powerpoint/2010/main" val="3789621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12</a:t>
            </a:fld>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p:txBody>
          <a:bodyPr/>
          <a:lstStyle/>
          <a:p>
            <a:r>
              <a:rPr lang="en-US" altLang="zh-CN" dirty="0"/>
              <a:t>HYLITE Development Timeline</a:t>
            </a:r>
            <a:endParaRPr lang="zh-CN" altLang="en-US" dirty="0"/>
          </a:p>
        </p:txBody>
      </p:sp>
      <p:grpSp>
        <p:nvGrpSpPr>
          <p:cNvPr id="11" name="组合 10">
            <a:extLst>
              <a:ext uri="{FF2B5EF4-FFF2-40B4-BE49-F238E27FC236}">
                <a16:creationId xmlns:a16="http://schemas.microsoft.com/office/drawing/2014/main" id="{17471BFE-1A66-4D4B-AB05-DB19F515FE7F}"/>
              </a:ext>
            </a:extLst>
          </p:cNvPr>
          <p:cNvGrpSpPr/>
          <p:nvPr/>
        </p:nvGrpSpPr>
        <p:grpSpPr>
          <a:xfrm>
            <a:off x="418505" y="1565318"/>
            <a:ext cx="11354990" cy="3727364"/>
            <a:chOff x="418505" y="1565318"/>
            <a:chExt cx="11354990" cy="3727364"/>
          </a:xfrm>
        </p:grpSpPr>
        <p:pic>
          <p:nvPicPr>
            <p:cNvPr id="9" name="图片 8">
              <a:extLst>
                <a:ext uri="{FF2B5EF4-FFF2-40B4-BE49-F238E27FC236}">
                  <a16:creationId xmlns:a16="http://schemas.microsoft.com/office/drawing/2014/main" id="{1F9DEC45-BDFA-45F8-A532-4984EFE795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505" y="1565318"/>
              <a:ext cx="11354990" cy="3727364"/>
            </a:xfrm>
            <a:prstGeom prst="rect">
              <a:avLst/>
            </a:prstGeom>
          </p:spPr>
        </p:pic>
        <p:sp>
          <p:nvSpPr>
            <p:cNvPr id="10" name="矩形 9">
              <a:extLst>
                <a:ext uri="{FF2B5EF4-FFF2-40B4-BE49-F238E27FC236}">
                  <a16:creationId xmlns:a16="http://schemas.microsoft.com/office/drawing/2014/main" id="{18AA68B5-E233-468B-93D5-764AD19C3F1F}"/>
                </a:ext>
              </a:extLst>
            </p:cNvPr>
            <p:cNvSpPr/>
            <p:nvPr/>
          </p:nvSpPr>
          <p:spPr>
            <a:xfrm>
              <a:off x="10102848" y="5001097"/>
              <a:ext cx="730251" cy="1841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solidFill>
                    <a:sysClr val="windowText" lastClr="000000"/>
                  </a:solidFill>
                </a:rPr>
                <a:t>2026.1</a:t>
              </a:r>
              <a:endParaRPr lang="zh-CN" altLang="en-US" sz="1400" dirty="0">
                <a:solidFill>
                  <a:sysClr val="windowText" lastClr="000000"/>
                </a:solidFill>
              </a:endParaRPr>
            </a:p>
          </p:txBody>
        </p:sp>
      </p:grpSp>
      <p:sp>
        <p:nvSpPr>
          <p:cNvPr id="14" name="矩形: 圆角 13">
            <a:extLst>
              <a:ext uri="{FF2B5EF4-FFF2-40B4-BE49-F238E27FC236}">
                <a16:creationId xmlns:a16="http://schemas.microsoft.com/office/drawing/2014/main" id="{E566827A-3647-43F9-BDB6-D3D7792E2303}"/>
              </a:ext>
            </a:extLst>
          </p:cNvPr>
          <p:cNvSpPr/>
          <p:nvPr/>
        </p:nvSpPr>
        <p:spPr>
          <a:xfrm>
            <a:off x="9208735" y="1399921"/>
            <a:ext cx="2564759" cy="3996089"/>
          </a:xfrm>
          <a:prstGeom prst="roundRect">
            <a:avLst>
              <a:gd name="adj" fmla="val 6977"/>
            </a:avLst>
          </a:prstGeom>
          <a:noFill/>
          <a:ln w="381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Rectangle 66">
            <a:extLst>
              <a:ext uri="{FF2B5EF4-FFF2-40B4-BE49-F238E27FC236}">
                <a16:creationId xmlns:a16="http://schemas.microsoft.com/office/drawing/2014/main" id="{1FE52E4E-6F8F-4325-81A5-EFAA50A7694F}"/>
              </a:ext>
            </a:extLst>
          </p:cNvPr>
          <p:cNvSpPr>
            <a:spLocks noChangeArrowheads="1"/>
          </p:cNvSpPr>
          <p:nvPr/>
        </p:nvSpPr>
        <p:spPr bwMode="auto">
          <a:xfrm>
            <a:off x="9704142" y="5606622"/>
            <a:ext cx="15276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800" b="0" i="0" u="none" strike="noStrike" cap="none" normalizeH="0" baseline="0" dirty="0">
                <a:ln>
                  <a:noFill/>
                </a:ln>
                <a:solidFill>
                  <a:srgbClr val="C00000"/>
                </a:solidFill>
                <a:effectLst/>
                <a:latin typeface="Arial Rounded MT Bold" panose="020F0704030504030204" pitchFamily="34" charset="0"/>
              </a:rPr>
              <a:t>Under testing</a:t>
            </a:r>
            <a:endParaRPr kumimoji="0" lang="zh-CN" altLang="zh-CN" sz="1800" b="0" i="0" u="none" strike="noStrike" cap="none" normalizeH="0" baseline="0" dirty="0">
              <a:ln>
                <a:noFill/>
              </a:ln>
              <a:solidFill>
                <a:srgbClr val="C00000"/>
              </a:solidFill>
              <a:effectLst/>
              <a:latin typeface="Arial Rounded MT Bold" panose="020F0704030504030204" pitchFamily="34" charset="0"/>
            </a:endParaRPr>
          </a:p>
        </p:txBody>
      </p:sp>
    </p:spTree>
    <p:extLst>
      <p:ext uri="{BB962C8B-B14F-4D97-AF65-F5344CB8AC3E}">
        <p14:creationId xmlns:p14="http://schemas.microsoft.com/office/powerpoint/2010/main" val="2349068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13</a:t>
            </a:fld>
            <a:endParaRPr lang="zh-CN" altLang="en-US" dirty="0"/>
          </a:p>
        </p:txBody>
      </p:sp>
      <p:sp>
        <p:nvSpPr>
          <p:cNvPr id="8" name="标题 7">
            <a:extLst>
              <a:ext uri="{FF2B5EF4-FFF2-40B4-BE49-F238E27FC236}">
                <a16:creationId xmlns:a16="http://schemas.microsoft.com/office/drawing/2014/main" id="{DAADE208-8EC0-466A-A93C-1AC13E992B6E}"/>
              </a:ext>
            </a:extLst>
          </p:cNvPr>
          <p:cNvSpPr>
            <a:spLocks noGrp="1"/>
          </p:cNvSpPr>
          <p:nvPr>
            <p:ph type="title"/>
          </p:nvPr>
        </p:nvSpPr>
        <p:spPr/>
        <p:txBody>
          <a:bodyPr/>
          <a:lstStyle/>
          <a:p>
            <a:r>
              <a:rPr lang="en-US" altLang="zh-CN" dirty="0"/>
              <a:t>HYLITE: Architecture</a:t>
            </a:r>
            <a:endParaRPr lang="zh-CN" altLang="en-US" dirty="0"/>
          </a:p>
        </p:txBody>
      </p:sp>
      <p:pic>
        <p:nvPicPr>
          <p:cNvPr id="9" name="图片 8">
            <a:extLst>
              <a:ext uri="{FF2B5EF4-FFF2-40B4-BE49-F238E27FC236}">
                <a16:creationId xmlns:a16="http://schemas.microsoft.com/office/drawing/2014/main" id="{0789D048-8564-4E20-821D-3C190AF1B8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4056" y="918289"/>
            <a:ext cx="3721371" cy="5552365"/>
          </a:xfrm>
          <a:prstGeom prst="rect">
            <a:avLst/>
          </a:prstGeom>
        </p:spPr>
      </p:pic>
      <p:sp>
        <p:nvSpPr>
          <p:cNvPr id="10" name="文本框 9">
            <a:extLst>
              <a:ext uri="{FF2B5EF4-FFF2-40B4-BE49-F238E27FC236}">
                <a16:creationId xmlns:a16="http://schemas.microsoft.com/office/drawing/2014/main" id="{E8D459C5-6E5B-4BE7-9638-2F577AFA7A58}"/>
              </a:ext>
            </a:extLst>
          </p:cNvPr>
          <p:cNvSpPr txBox="1"/>
          <p:nvPr/>
        </p:nvSpPr>
        <p:spPr>
          <a:xfrm>
            <a:off x="718059" y="4044709"/>
            <a:ext cx="6620001" cy="2477601"/>
          </a:xfrm>
          <a:prstGeom prst="rect">
            <a:avLst/>
          </a:prstGeom>
          <a:noFill/>
        </p:spPr>
        <p:txBody>
          <a:bodyPr wrap="square" rtlCol="0">
            <a:spAutoFit/>
          </a:bodyPr>
          <a:lstStyle/>
          <a:p>
            <a:pPr marL="342900" indent="-342900">
              <a:spcAft>
                <a:spcPts val="300"/>
              </a:spcAft>
              <a:buFont typeface="Wingdings" panose="05000000000000000000" pitchFamily="2" charset="2"/>
              <a:buChar char="l"/>
            </a:pPr>
            <a:r>
              <a:rPr lang="en-US" altLang="zh-CN" sz="2000" dirty="0">
                <a:solidFill>
                  <a:schemeClr val="accent1">
                    <a:lumMod val="75000"/>
                  </a:schemeClr>
                </a:solidFill>
              </a:rPr>
              <a:t>Technology</a:t>
            </a:r>
            <a:r>
              <a:rPr lang="en-US" altLang="zh-CN" sz="2000" dirty="0"/>
              <a:t>: 130 nm 1P8M CMOS</a:t>
            </a:r>
          </a:p>
          <a:p>
            <a:pPr marL="342900" indent="-342900">
              <a:spcAft>
                <a:spcPts val="300"/>
              </a:spcAft>
              <a:buFont typeface="Wingdings" panose="05000000000000000000" pitchFamily="2" charset="2"/>
              <a:buChar char="l"/>
            </a:pPr>
            <a:r>
              <a:rPr lang="en-US" altLang="zh-CN" sz="2000" dirty="0">
                <a:solidFill>
                  <a:schemeClr val="accent1">
                    <a:lumMod val="75000"/>
                  </a:schemeClr>
                </a:solidFill>
              </a:rPr>
              <a:t>Pixel Pitch</a:t>
            </a:r>
            <a:r>
              <a:rPr lang="en-US" altLang="zh-CN" sz="2000" dirty="0"/>
              <a:t>: 200 μm -&gt; </a:t>
            </a:r>
            <a:r>
              <a:rPr lang="en-US" altLang="zh-CN" sz="2000" dirty="0">
                <a:ea typeface="微软雅黑" panose="020B0503020204020204" pitchFamily="34" charset="-122"/>
              </a:rPr>
              <a:t>99 μm</a:t>
            </a:r>
            <a:r>
              <a:rPr lang="zh-CN" altLang="en-US" sz="2000" dirty="0">
                <a:ea typeface="微软雅黑" panose="020B0503020204020204" pitchFamily="34" charset="-122"/>
              </a:rPr>
              <a:t>（</a:t>
            </a:r>
            <a:r>
              <a:rPr lang="en-US" altLang="zh-CN" sz="2000" dirty="0">
                <a:ea typeface="微软雅黑" panose="020B0503020204020204" pitchFamily="34" charset="-122"/>
              </a:rPr>
              <a:t>110nm process compatible</a:t>
            </a:r>
            <a:r>
              <a:rPr lang="zh-CN" altLang="en-US" sz="2000" dirty="0">
                <a:ea typeface="微软雅黑" panose="020B0503020204020204" pitchFamily="34" charset="-122"/>
              </a:rPr>
              <a:t>）</a:t>
            </a:r>
            <a:endParaRPr lang="en-US" altLang="zh-CN" sz="2000" dirty="0"/>
          </a:p>
          <a:p>
            <a:pPr marL="342900" indent="-342900">
              <a:spcAft>
                <a:spcPts val="300"/>
              </a:spcAft>
              <a:buFont typeface="Wingdings" panose="05000000000000000000" pitchFamily="2" charset="2"/>
              <a:buChar char="l"/>
            </a:pPr>
            <a:r>
              <a:rPr lang="en-US" altLang="zh-CN" sz="2000" dirty="0">
                <a:solidFill>
                  <a:schemeClr val="accent1">
                    <a:lumMod val="75000"/>
                  </a:schemeClr>
                </a:solidFill>
              </a:rPr>
              <a:t>Array Size</a:t>
            </a:r>
            <a:r>
              <a:rPr lang="en-US" altLang="zh-CN" sz="2000" dirty="0"/>
              <a:t>: 64 × 64 -&gt; 128 × 128 </a:t>
            </a:r>
          </a:p>
          <a:p>
            <a:pPr marL="342900" indent="-342900">
              <a:spcAft>
                <a:spcPts val="300"/>
              </a:spcAft>
              <a:buFont typeface="Wingdings" panose="05000000000000000000" pitchFamily="2" charset="2"/>
              <a:buChar char="l"/>
            </a:pPr>
            <a:r>
              <a:rPr lang="en-US" altLang="zh-CN" sz="2000" dirty="0">
                <a:solidFill>
                  <a:schemeClr val="accent1">
                    <a:lumMod val="75000"/>
                  </a:schemeClr>
                </a:solidFill>
              </a:rPr>
              <a:t>In-Pixel ADC</a:t>
            </a:r>
            <a:r>
              <a:rPr lang="en-US" altLang="zh-CN" sz="2000" dirty="0"/>
              <a:t>: 10 bits</a:t>
            </a:r>
            <a:endParaRPr lang="en-US" altLang="zh-CN" sz="2000" dirty="0">
              <a:solidFill>
                <a:schemeClr val="accent1">
                  <a:lumMod val="75000"/>
                </a:schemeClr>
              </a:solidFill>
            </a:endParaRPr>
          </a:p>
          <a:p>
            <a:pPr marL="342900" indent="-342900">
              <a:spcAft>
                <a:spcPts val="300"/>
              </a:spcAft>
              <a:buFont typeface="Wingdings" panose="05000000000000000000" pitchFamily="2" charset="2"/>
              <a:buChar char="l"/>
            </a:pPr>
            <a:r>
              <a:rPr lang="en-US" altLang="zh-CN" sz="2000" dirty="0">
                <a:solidFill>
                  <a:schemeClr val="accent1">
                    <a:lumMod val="75000"/>
                  </a:schemeClr>
                </a:solidFill>
              </a:rPr>
              <a:t>Automatic gain switching with 3 gains</a:t>
            </a:r>
          </a:p>
          <a:p>
            <a:pPr marL="342900" indent="-342900">
              <a:spcAft>
                <a:spcPts val="300"/>
              </a:spcAft>
              <a:buFont typeface="Wingdings" panose="05000000000000000000" pitchFamily="2" charset="2"/>
              <a:buChar char="l"/>
            </a:pPr>
            <a:r>
              <a:rPr lang="en-US" altLang="zh-CN" sz="2000" dirty="0">
                <a:solidFill>
                  <a:schemeClr val="accent1">
                    <a:lumMod val="75000"/>
                  </a:schemeClr>
                </a:solidFill>
              </a:rPr>
              <a:t>Frame Rate</a:t>
            </a:r>
            <a:r>
              <a:rPr lang="en-US" altLang="zh-CN" sz="2000" dirty="0"/>
              <a:t>: 6.3 kHz Maximum (@ 400 MHz clock)-&gt;10 kHz</a:t>
            </a:r>
          </a:p>
          <a:p>
            <a:pPr marL="342900" indent="-342900">
              <a:spcAft>
                <a:spcPts val="300"/>
              </a:spcAft>
              <a:buFont typeface="Wingdings" panose="05000000000000000000" pitchFamily="2" charset="2"/>
              <a:buChar char="l"/>
            </a:pPr>
            <a:r>
              <a:rPr lang="en-US" altLang="zh-CN" sz="2000" dirty="0">
                <a:solidFill>
                  <a:schemeClr val="accent1">
                    <a:lumMod val="75000"/>
                  </a:schemeClr>
                </a:solidFill>
              </a:rPr>
              <a:t>Power Consumption</a:t>
            </a:r>
            <a:r>
              <a:rPr lang="en-US" altLang="zh-CN" sz="2000" dirty="0"/>
              <a:t>: &lt;50</a:t>
            </a:r>
            <a:r>
              <a:rPr lang="el-GR" altLang="zh-CN" sz="2000" dirty="0"/>
              <a:t> μ</a:t>
            </a:r>
            <a:r>
              <a:rPr lang="en-US" altLang="zh-CN" sz="2000" dirty="0"/>
              <a:t>W/pixel</a:t>
            </a:r>
          </a:p>
        </p:txBody>
      </p:sp>
      <p:pic>
        <p:nvPicPr>
          <p:cNvPr id="6" name="图片 5">
            <a:extLst>
              <a:ext uri="{FF2B5EF4-FFF2-40B4-BE49-F238E27FC236}">
                <a16:creationId xmlns:a16="http://schemas.microsoft.com/office/drawing/2014/main" id="{F0CB4A22-8D95-4563-A6E0-329546F165AF}"/>
              </a:ext>
            </a:extLst>
          </p:cNvPr>
          <p:cNvPicPr>
            <a:picLocks noChangeAspect="1"/>
          </p:cNvPicPr>
          <p:nvPr/>
        </p:nvPicPr>
        <p:blipFill>
          <a:blip r:embed="rId4"/>
          <a:stretch>
            <a:fillRect/>
          </a:stretch>
        </p:blipFill>
        <p:spPr>
          <a:xfrm>
            <a:off x="791864" y="983025"/>
            <a:ext cx="6452545" cy="2982072"/>
          </a:xfrm>
          <a:prstGeom prst="rect">
            <a:avLst/>
          </a:prstGeom>
        </p:spPr>
      </p:pic>
      <p:cxnSp>
        <p:nvCxnSpPr>
          <p:cNvPr id="11" name="直接箭头连接符 10">
            <a:extLst>
              <a:ext uri="{FF2B5EF4-FFF2-40B4-BE49-F238E27FC236}">
                <a16:creationId xmlns:a16="http://schemas.microsoft.com/office/drawing/2014/main" id="{37C58559-F745-4814-A71A-8095DE8F90CA}"/>
              </a:ext>
            </a:extLst>
          </p:cNvPr>
          <p:cNvCxnSpPr>
            <a:cxnSpLocks/>
            <a:stCxn id="12" idx="1"/>
            <a:endCxn id="6" idx="3"/>
          </p:cNvCxnSpPr>
          <p:nvPr/>
        </p:nvCxnSpPr>
        <p:spPr>
          <a:xfrm flipH="1" flipV="1">
            <a:off x="7244409" y="2474061"/>
            <a:ext cx="386380" cy="197697"/>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2" name="矩形 11">
            <a:extLst>
              <a:ext uri="{FF2B5EF4-FFF2-40B4-BE49-F238E27FC236}">
                <a16:creationId xmlns:a16="http://schemas.microsoft.com/office/drawing/2014/main" id="{164A2AB9-1E74-422B-8F30-2C0F27757082}"/>
              </a:ext>
            </a:extLst>
          </p:cNvPr>
          <p:cNvSpPr/>
          <p:nvPr/>
        </p:nvSpPr>
        <p:spPr>
          <a:xfrm>
            <a:off x="7630789" y="2495119"/>
            <a:ext cx="374844" cy="353277"/>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74273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14</a:t>
            </a:fld>
            <a:endParaRPr lang="zh-CN" altLang="en-US" dirty="0"/>
          </a:p>
        </p:txBody>
      </p:sp>
      <p:sp>
        <p:nvSpPr>
          <p:cNvPr id="8" name="标题 7">
            <a:extLst>
              <a:ext uri="{FF2B5EF4-FFF2-40B4-BE49-F238E27FC236}">
                <a16:creationId xmlns:a16="http://schemas.microsoft.com/office/drawing/2014/main" id="{DAADE208-8EC0-466A-A93C-1AC13E992B6E}"/>
              </a:ext>
            </a:extLst>
          </p:cNvPr>
          <p:cNvSpPr>
            <a:spLocks noGrp="1"/>
          </p:cNvSpPr>
          <p:nvPr>
            <p:ph type="title"/>
          </p:nvPr>
        </p:nvSpPr>
        <p:spPr/>
        <p:txBody>
          <a:bodyPr/>
          <a:lstStyle/>
          <a:p>
            <a:r>
              <a:rPr lang="en-US" altLang="zh-CN" dirty="0"/>
              <a:t>HYLITE100F: Data Interface</a:t>
            </a:r>
            <a:endParaRPr lang="zh-CN" altLang="en-US" dirty="0"/>
          </a:p>
        </p:txBody>
      </p:sp>
      <p:pic>
        <p:nvPicPr>
          <p:cNvPr id="57" name="图片 56">
            <a:extLst>
              <a:ext uri="{FF2B5EF4-FFF2-40B4-BE49-F238E27FC236}">
                <a16:creationId xmlns:a16="http://schemas.microsoft.com/office/drawing/2014/main" id="{3FEC22E2-8C7F-4FFF-9CFA-2FC39896B420}"/>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42882" y="3792851"/>
            <a:ext cx="2944185" cy="1644796"/>
          </a:xfrm>
          <a:prstGeom prst="rect">
            <a:avLst/>
          </a:prstGeom>
          <a:noFill/>
          <a:ln>
            <a:noFill/>
          </a:ln>
        </p:spPr>
      </p:pic>
      <p:pic>
        <p:nvPicPr>
          <p:cNvPr id="58" name="图片 57">
            <a:extLst>
              <a:ext uri="{FF2B5EF4-FFF2-40B4-BE49-F238E27FC236}">
                <a16:creationId xmlns:a16="http://schemas.microsoft.com/office/drawing/2014/main" id="{F6C9CCE4-55C4-442C-A44A-21E9BFFFD931}"/>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85565" y="3792851"/>
            <a:ext cx="2946412" cy="1644796"/>
          </a:xfrm>
          <a:prstGeom prst="rect">
            <a:avLst/>
          </a:prstGeom>
          <a:noFill/>
          <a:ln>
            <a:noFill/>
          </a:ln>
        </p:spPr>
      </p:pic>
      <p:sp>
        <p:nvSpPr>
          <p:cNvPr id="60" name="文本框 59">
            <a:extLst>
              <a:ext uri="{FF2B5EF4-FFF2-40B4-BE49-F238E27FC236}">
                <a16:creationId xmlns:a16="http://schemas.microsoft.com/office/drawing/2014/main" id="{8AD3AD81-2CC2-4611-B045-910754E8312C}"/>
              </a:ext>
            </a:extLst>
          </p:cNvPr>
          <p:cNvSpPr txBox="1"/>
          <p:nvPr/>
        </p:nvSpPr>
        <p:spPr>
          <a:xfrm>
            <a:off x="5438393" y="5621575"/>
            <a:ext cx="6097348" cy="523220"/>
          </a:xfrm>
          <a:prstGeom prst="rect">
            <a:avLst/>
          </a:prstGeom>
          <a:noFill/>
        </p:spPr>
        <p:txBody>
          <a:bodyPr wrap="square" rtlCol="0">
            <a:spAutoFit/>
          </a:bodyPr>
          <a:lstStyle>
            <a:defPPr>
              <a:defRPr lang="en-US"/>
            </a:defPPr>
            <a:lvl1pPr algn="ctr">
              <a:spcBef>
                <a:spcPts val="600"/>
              </a:spcBef>
              <a:spcAft>
                <a:spcPts val="600"/>
              </a:spcAft>
              <a:defRPr sz="1400">
                <a:solidFill>
                  <a:schemeClr val="accent1">
                    <a:lumMod val="75000"/>
                  </a:schemeClr>
                </a:solidFill>
                <a:latin typeface="微软雅黑" panose="020B0503020204020204" pitchFamily="34" charset="-122"/>
                <a:ea typeface="微软雅黑" panose="020B0503020204020204" pitchFamily="34" charset="-122"/>
              </a:defRPr>
            </a:lvl1pPr>
          </a:lstStyle>
          <a:p>
            <a:pPr>
              <a:spcBef>
                <a:spcPts val="0"/>
              </a:spcBef>
              <a:spcAft>
                <a:spcPts val="0"/>
              </a:spcAft>
            </a:pPr>
            <a:r>
              <a:rPr lang="en-US" altLang="zh-CN" dirty="0"/>
              <a:t>Eye grams of two different data rates with 30-cm cable</a:t>
            </a:r>
          </a:p>
          <a:p>
            <a:pPr>
              <a:spcBef>
                <a:spcPts val="0"/>
              </a:spcBef>
              <a:spcAft>
                <a:spcPts val="0"/>
              </a:spcAft>
            </a:pPr>
            <a:r>
              <a:rPr lang="en-US" altLang="zh-CN" dirty="0"/>
              <a:t>(a): 2 Gbps. (b): 3.125 Gbps.  (By. </a:t>
            </a:r>
            <a:r>
              <a:rPr lang="en-US" altLang="zh-CN" dirty="0" err="1"/>
              <a:t>Xiaoting</a:t>
            </a:r>
            <a:r>
              <a:rPr lang="en-US" altLang="zh-CN" dirty="0"/>
              <a:t> Li)</a:t>
            </a:r>
            <a:endParaRPr lang="zh-CN" altLang="en-US" dirty="0"/>
          </a:p>
        </p:txBody>
      </p:sp>
      <p:pic>
        <p:nvPicPr>
          <p:cNvPr id="61" name="图片 60">
            <a:extLst>
              <a:ext uri="{FF2B5EF4-FFF2-40B4-BE49-F238E27FC236}">
                <a16:creationId xmlns:a16="http://schemas.microsoft.com/office/drawing/2014/main" id="{B8E673AC-FB91-44A4-845E-C483AD4C3D8F}"/>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83489" y="1317397"/>
            <a:ext cx="6509802" cy="1923696"/>
          </a:xfrm>
          <a:prstGeom prst="rect">
            <a:avLst/>
          </a:prstGeom>
          <a:noFill/>
          <a:ln>
            <a:noFill/>
          </a:ln>
        </p:spPr>
      </p:pic>
      <p:sp>
        <p:nvSpPr>
          <p:cNvPr id="85" name="文本框 84">
            <a:extLst>
              <a:ext uri="{FF2B5EF4-FFF2-40B4-BE49-F238E27FC236}">
                <a16:creationId xmlns:a16="http://schemas.microsoft.com/office/drawing/2014/main" id="{60B1D8E6-C5EE-4D74-8E5A-18E87973478C}"/>
              </a:ext>
            </a:extLst>
          </p:cNvPr>
          <p:cNvSpPr txBox="1"/>
          <p:nvPr/>
        </p:nvSpPr>
        <p:spPr>
          <a:xfrm>
            <a:off x="772593" y="4976855"/>
            <a:ext cx="4892919" cy="1015663"/>
          </a:xfrm>
          <a:prstGeom prst="rect">
            <a:avLst/>
          </a:prstGeom>
          <a:noFill/>
        </p:spPr>
        <p:txBody>
          <a:bodyPr wrap="square">
            <a:spAutoFit/>
          </a:bodyPr>
          <a:lstStyle>
            <a:defPPr>
              <a:defRPr lang="en-US"/>
            </a:defPPr>
            <a:lvl1pPr marL="342900" indent="-342900">
              <a:buClr>
                <a:schemeClr val="accent1">
                  <a:lumMod val="75000"/>
                </a:schemeClr>
              </a:buClr>
              <a:buFont typeface="Wingdings" panose="05000000000000000000" pitchFamily="2" charset="2"/>
              <a:buChar char="l"/>
              <a:defRPr sz="2000"/>
            </a:lvl1pPr>
            <a:lvl2pPr marL="800100" lvl="1" indent="-342900">
              <a:buClr>
                <a:schemeClr val="accent1">
                  <a:lumMod val="75000"/>
                </a:schemeClr>
              </a:buClr>
              <a:buFont typeface="Arial" panose="020B0604020202020204" pitchFamily="34" charset="0"/>
              <a:buChar char="•"/>
              <a:defRPr sz="2000"/>
            </a:lvl2pPr>
          </a:lstStyle>
          <a:p>
            <a:r>
              <a:rPr lang="en-US" altLang="zh-CN" dirty="0"/>
              <a:t>Single Chip Data</a:t>
            </a:r>
            <a:r>
              <a:rPr lang="zh-CN" altLang="en-US" dirty="0"/>
              <a:t> </a:t>
            </a:r>
            <a:r>
              <a:rPr lang="en-US" altLang="zh-CN" dirty="0"/>
              <a:t>Rate: </a:t>
            </a:r>
          </a:p>
          <a:p>
            <a:pPr lvl="1"/>
            <a:r>
              <a:rPr lang="en-US" altLang="zh-CN" dirty="0"/>
              <a:t>~3.2 Gbps @ 8b10b</a:t>
            </a:r>
          </a:p>
          <a:p>
            <a:pPr lvl="1"/>
            <a:r>
              <a:rPr lang="en-US" altLang="zh-CN" dirty="0"/>
              <a:t>~2.56 Gbps @ no encoding</a:t>
            </a:r>
          </a:p>
        </p:txBody>
      </p:sp>
      <p:sp>
        <p:nvSpPr>
          <p:cNvPr id="12" name="文本框 11">
            <a:extLst>
              <a:ext uri="{FF2B5EF4-FFF2-40B4-BE49-F238E27FC236}">
                <a16:creationId xmlns:a16="http://schemas.microsoft.com/office/drawing/2014/main" id="{044D2F3E-540C-41C7-8E68-EA994785D783}"/>
              </a:ext>
            </a:extLst>
          </p:cNvPr>
          <p:cNvSpPr txBox="1"/>
          <p:nvPr/>
        </p:nvSpPr>
        <p:spPr>
          <a:xfrm>
            <a:off x="689514" y="4622512"/>
            <a:ext cx="4656989" cy="307777"/>
          </a:xfrm>
          <a:prstGeom prst="rect">
            <a:avLst/>
          </a:prstGeom>
          <a:noFill/>
        </p:spPr>
        <p:txBody>
          <a:bodyPr wrap="square" rtlCol="0">
            <a:spAutoFit/>
          </a:bodyPr>
          <a:lstStyle/>
          <a:p>
            <a:pPr algn="ctr">
              <a:spcBef>
                <a:spcPts val="600"/>
              </a:spcBef>
              <a:spcAft>
                <a:spcPts val="600"/>
              </a:spcAft>
            </a:pPr>
            <a:r>
              <a:rPr lang="en-US" altLang="zh-CN" sz="1400" dirty="0">
                <a:solidFill>
                  <a:schemeClr val="accent1">
                    <a:lumMod val="75000"/>
                  </a:schemeClr>
                </a:solidFill>
                <a:latin typeface="微软雅黑" panose="020B0503020204020204" pitchFamily="34" charset="-122"/>
                <a:ea typeface="微软雅黑" panose="020B0503020204020204" pitchFamily="34" charset="-122"/>
              </a:rPr>
              <a:t>HYLITE100F Periphery</a:t>
            </a:r>
            <a:endParaRPr lang="zh-CN" altLang="en-US" sz="1400" dirty="0">
              <a:solidFill>
                <a:schemeClr val="accent1">
                  <a:lumMod val="75000"/>
                </a:schemeClr>
              </a:solidFill>
              <a:latin typeface="微软雅黑" panose="020B0503020204020204" pitchFamily="34" charset="-122"/>
              <a:ea typeface="微软雅黑" panose="020B0503020204020204" pitchFamily="34" charset="-122"/>
            </a:endParaRPr>
          </a:p>
        </p:txBody>
      </p:sp>
      <p:sp>
        <p:nvSpPr>
          <p:cNvPr id="13" name="文本框 12">
            <a:extLst>
              <a:ext uri="{FF2B5EF4-FFF2-40B4-BE49-F238E27FC236}">
                <a16:creationId xmlns:a16="http://schemas.microsoft.com/office/drawing/2014/main" id="{C2E0BB19-7D36-4672-B549-69CEDAF7927E}"/>
              </a:ext>
            </a:extLst>
          </p:cNvPr>
          <p:cNvSpPr txBox="1"/>
          <p:nvPr/>
        </p:nvSpPr>
        <p:spPr>
          <a:xfrm>
            <a:off x="6330451" y="3322144"/>
            <a:ext cx="4656989" cy="307777"/>
          </a:xfrm>
          <a:prstGeom prst="rect">
            <a:avLst/>
          </a:prstGeom>
          <a:noFill/>
        </p:spPr>
        <p:txBody>
          <a:bodyPr wrap="square" rtlCol="0">
            <a:spAutoFit/>
          </a:bodyPr>
          <a:lstStyle/>
          <a:p>
            <a:pPr algn="ctr">
              <a:spcBef>
                <a:spcPts val="600"/>
              </a:spcBef>
              <a:spcAft>
                <a:spcPts val="600"/>
              </a:spcAft>
            </a:pPr>
            <a:r>
              <a:rPr lang="en-US" altLang="zh-CN" sz="1400" dirty="0">
                <a:solidFill>
                  <a:schemeClr val="accent1">
                    <a:lumMod val="75000"/>
                  </a:schemeClr>
                </a:solidFill>
                <a:latin typeface="微软雅黑" panose="020B0503020204020204" pitchFamily="34" charset="-122"/>
                <a:ea typeface="微软雅黑" panose="020B0503020204020204" pitchFamily="34" charset="-122"/>
              </a:rPr>
              <a:t>Diagram of the 8b10b Encoding Block</a:t>
            </a:r>
            <a:endParaRPr lang="zh-CN" altLang="en-US" sz="1400" dirty="0">
              <a:solidFill>
                <a:schemeClr val="accent1">
                  <a:lumMod val="75000"/>
                </a:schemeClr>
              </a:solidFill>
              <a:latin typeface="微软雅黑" panose="020B0503020204020204" pitchFamily="34" charset="-122"/>
              <a:ea typeface="微软雅黑" panose="020B0503020204020204" pitchFamily="34" charset="-122"/>
            </a:endParaRPr>
          </a:p>
        </p:txBody>
      </p:sp>
      <p:pic>
        <p:nvPicPr>
          <p:cNvPr id="7" name="图片 6">
            <a:extLst>
              <a:ext uri="{FF2B5EF4-FFF2-40B4-BE49-F238E27FC236}">
                <a16:creationId xmlns:a16="http://schemas.microsoft.com/office/drawing/2014/main" id="{6F1BB90F-0DBC-4E9D-B125-1BE4565C7E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399" y="1341017"/>
            <a:ext cx="4210417" cy="3451910"/>
          </a:xfrm>
          <a:prstGeom prst="rect">
            <a:avLst/>
          </a:prstGeom>
        </p:spPr>
      </p:pic>
    </p:spTree>
    <p:extLst>
      <p:ext uri="{BB962C8B-B14F-4D97-AF65-F5344CB8AC3E}">
        <p14:creationId xmlns:p14="http://schemas.microsoft.com/office/powerpoint/2010/main" val="1570170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dirty="0"/>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a:xfrm>
            <a:off x="9421900" y="6470654"/>
            <a:ext cx="2743200" cy="288000"/>
          </a:xfrm>
        </p:spPr>
        <p:txBody>
          <a:bodyPr/>
          <a:lstStyle/>
          <a:p>
            <a:fld id="{9D62F77C-4E47-4A93-83C9-430469F4C1D3}" type="slidenum">
              <a:rPr lang="zh-CN" altLang="en-US" smtClean="0"/>
              <a:pPr/>
              <a:t>15</a:t>
            </a:fld>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p:txBody>
          <a:bodyPr/>
          <a:lstStyle/>
          <a:p>
            <a:r>
              <a:rPr lang="en-US" altLang="zh-CN" dirty="0"/>
              <a:t>Noise and Linearity</a:t>
            </a:r>
            <a:endParaRPr lang="zh-CN" altLang="en-US" dirty="0"/>
          </a:p>
        </p:txBody>
      </p:sp>
      <p:pic>
        <p:nvPicPr>
          <p:cNvPr id="9" name="图片 8" descr="不带sensor噪声统计图">
            <a:extLst>
              <a:ext uri="{FF2B5EF4-FFF2-40B4-BE49-F238E27FC236}">
                <a16:creationId xmlns:a16="http://schemas.microsoft.com/office/drawing/2014/main" id="{B069254C-23EA-4946-B716-D2F570246913}"/>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558128" y="846215"/>
            <a:ext cx="3841688" cy="2881494"/>
          </a:xfrm>
          <a:prstGeom prst="rect">
            <a:avLst/>
          </a:prstGeom>
        </p:spPr>
      </p:pic>
      <p:pic>
        <p:nvPicPr>
          <p:cNvPr id="10" name="图片 9" descr="带sensor噪声测试统计图100V">
            <a:extLst>
              <a:ext uri="{FF2B5EF4-FFF2-40B4-BE49-F238E27FC236}">
                <a16:creationId xmlns:a16="http://schemas.microsoft.com/office/drawing/2014/main" id="{37234F87-1AFC-4DCB-939F-092942A458AD}"/>
              </a:ext>
            </a:extLst>
          </p:cNvPr>
          <p:cNvPicPr>
            <a:picLocks noChangeAspect="1"/>
          </p:cNvPicPr>
          <p:nvPr/>
        </p:nvPicPr>
        <p:blipFill rotWithShape="1">
          <a:blip r:embed="rId4">
            <a:clrChange>
              <a:clrFrom>
                <a:srgbClr val="FFFFFF"/>
              </a:clrFrom>
              <a:clrTo>
                <a:srgbClr val="FFFFFF">
                  <a:alpha val="0"/>
                </a:srgbClr>
              </a:clrTo>
            </a:clrChange>
          </a:blip>
          <a:srcRect l="3460"/>
          <a:stretch/>
        </p:blipFill>
        <p:spPr>
          <a:xfrm>
            <a:off x="715460" y="3798814"/>
            <a:ext cx="3681052" cy="2859939"/>
          </a:xfrm>
          <a:prstGeom prst="rect">
            <a:avLst/>
          </a:prstGeom>
        </p:spPr>
      </p:pic>
      <p:sp>
        <p:nvSpPr>
          <p:cNvPr id="12" name="文本框 11">
            <a:extLst>
              <a:ext uri="{FF2B5EF4-FFF2-40B4-BE49-F238E27FC236}">
                <a16:creationId xmlns:a16="http://schemas.microsoft.com/office/drawing/2014/main" id="{88BBCF4D-EA57-44BB-8DE1-8CC85381D5F1}"/>
              </a:ext>
            </a:extLst>
          </p:cNvPr>
          <p:cNvSpPr txBox="1"/>
          <p:nvPr/>
        </p:nvSpPr>
        <p:spPr>
          <a:xfrm>
            <a:off x="1740549" y="2387397"/>
            <a:ext cx="2010314" cy="707886"/>
          </a:xfrm>
          <a:prstGeom prst="rect">
            <a:avLst/>
          </a:prstGeom>
          <a:noFill/>
        </p:spPr>
        <p:txBody>
          <a:bodyPr wrap="square">
            <a:spAutoFit/>
          </a:bodyPr>
          <a:lstStyle/>
          <a:p>
            <a:pPr algn="ctr"/>
            <a:r>
              <a:rPr lang="en-US" altLang="zh-CN" sz="2000" b="1" dirty="0"/>
              <a:t>SNR=8.7 @ </a:t>
            </a:r>
          </a:p>
          <a:p>
            <a:pPr algn="ctr"/>
            <a:r>
              <a:rPr lang="en-US" altLang="zh-CN" sz="2000" b="1" dirty="0"/>
              <a:t>12 keV</a:t>
            </a:r>
          </a:p>
        </p:txBody>
      </p:sp>
      <p:sp>
        <p:nvSpPr>
          <p:cNvPr id="14" name="文本框 13">
            <a:extLst>
              <a:ext uri="{FF2B5EF4-FFF2-40B4-BE49-F238E27FC236}">
                <a16:creationId xmlns:a16="http://schemas.microsoft.com/office/drawing/2014/main" id="{18FE214F-ACDA-43F2-99A1-E9FF5948148C}"/>
              </a:ext>
            </a:extLst>
          </p:cNvPr>
          <p:cNvSpPr txBox="1"/>
          <p:nvPr/>
        </p:nvSpPr>
        <p:spPr>
          <a:xfrm>
            <a:off x="1740549" y="5042129"/>
            <a:ext cx="2010314" cy="707886"/>
          </a:xfrm>
          <a:prstGeom prst="rect">
            <a:avLst/>
          </a:prstGeom>
          <a:noFill/>
        </p:spPr>
        <p:txBody>
          <a:bodyPr wrap="square">
            <a:spAutoFit/>
          </a:bodyPr>
          <a:lstStyle/>
          <a:p>
            <a:pPr algn="ctr"/>
            <a:r>
              <a:rPr lang="en-US" altLang="zh-CN" sz="2000" b="1" dirty="0"/>
              <a:t>SNR=6.9 @</a:t>
            </a:r>
          </a:p>
          <a:p>
            <a:pPr algn="ctr"/>
            <a:r>
              <a:rPr lang="en-US" altLang="zh-CN" sz="2000" b="1" dirty="0"/>
              <a:t> 12 keV</a:t>
            </a:r>
          </a:p>
        </p:txBody>
      </p:sp>
      <p:sp>
        <p:nvSpPr>
          <p:cNvPr id="16" name="文本框 15">
            <a:extLst>
              <a:ext uri="{FF2B5EF4-FFF2-40B4-BE49-F238E27FC236}">
                <a16:creationId xmlns:a16="http://schemas.microsoft.com/office/drawing/2014/main" id="{96704D77-FF26-47BE-B596-CE65FD04E31C}"/>
              </a:ext>
            </a:extLst>
          </p:cNvPr>
          <p:cNvSpPr txBox="1"/>
          <p:nvPr/>
        </p:nvSpPr>
        <p:spPr>
          <a:xfrm>
            <a:off x="4746514" y="4392481"/>
            <a:ext cx="7074357" cy="1938992"/>
          </a:xfrm>
          <a:prstGeom prst="rect">
            <a:avLst/>
          </a:prstGeom>
          <a:noFill/>
        </p:spPr>
        <p:txBody>
          <a:bodyPr wrap="square">
            <a:spAutoFit/>
          </a:bodyPr>
          <a:lstStyle/>
          <a:p>
            <a:pPr marL="342900" indent="-342900">
              <a:buClr>
                <a:schemeClr val="accent1">
                  <a:lumMod val="75000"/>
                </a:schemeClr>
              </a:buClr>
              <a:buFont typeface="Wingdings" panose="05000000000000000000" pitchFamily="2" charset="2"/>
              <a:buChar char="l"/>
            </a:pPr>
            <a:r>
              <a:rPr lang="en-US" altLang="zh-CN" sz="2000" dirty="0"/>
              <a:t>ENC: 386</a:t>
            </a:r>
            <a:r>
              <a:rPr lang="zh-CN" altLang="en-US" sz="2000" dirty="0"/>
              <a:t> </a:t>
            </a:r>
            <a:r>
              <a:rPr lang="en-US" altLang="zh-CN" sz="2000" dirty="0"/>
              <a:t>e-</a:t>
            </a:r>
            <a:r>
              <a:rPr lang="zh-CN" altLang="en-US" sz="2000" dirty="0"/>
              <a:t> </a:t>
            </a:r>
            <a:r>
              <a:rPr lang="en-US" altLang="zh-CN" sz="2000" dirty="0"/>
              <a:t>vs. 487 e-</a:t>
            </a:r>
            <a:r>
              <a:rPr lang="zh-CN" altLang="en-US" sz="2000" dirty="0"/>
              <a:t> </a:t>
            </a:r>
            <a:r>
              <a:rPr lang="en-US" altLang="zh-CN" sz="2000" dirty="0"/>
              <a:t>@</a:t>
            </a:r>
            <a:r>
              <a:rPr lang="zh-CN" altLang="en-US" sz="2000" dirty="0"/>
              <a:t> </a:t>
            </a:r>
            <a:r>
              <a:rPr lang="en-US" altLang="zh-CN" sz="2000" dirty="0"/>
              <a:t>single photon injection.</a:t>
            </a:r>
          </a:p>
          <a:p>
            <a:pPr marL="800100" lvl="1" indent="-342900">
              <a:buClr>
                <a:schemeClr val="accent1">
                  <a:lumMod val="75000"/>
                </a:schemeClr>
              </a:buClr>
              <a:buFont typeface="Arial" panose="020B0604020202020204" pitchFamily="34" charset="0"/>
              <a:buChar char="•"/>
            </a:pPr>
            <a:r>
              <a:rPr lang="en-US" altLang="zh-CN" sz="2000" dirty="0"/>
              <a:t>Improved design (unpublished): ~100 e-</a:t>
            </a:r>
          </a:p>
          <a:p>
            <a:pPr marL="342900" indent="-342900">
              <a:buClr>
                <a:schemeClr val="accent1">
                  <a:lumMod val="75000"/>
                </a:schemeClr>
              </a:buClr>
              <a:buFont typeface="Wingdings" panose="05000000000000000000" pitchFamily="2" charset="2"/>
              <a:buChar char="l"/>
            </a:pPr>
            <a:r>
              <a:rPr lang="en-US" altLang="zh-CN" sz="2000" dirty="0"/>
              <a:t>12 keV synchrotron</a:t>
            </a:r>
            <a:r>
              <a:rPr lang="zh-CN" altLang="en-US" sz="2000" dirty="0"/>
              <a:t>：</a:t>
            </a:r>
            <a:r>
              <a:rPr lang="en-US" altLang="zh-CN" sz="2000" dirty="0"/>
              <a:t>single/double/triple-photon peaks</a:t>
            </a:r>
          </a:p>
          <a:p>
            <a:pPr marL="342900" indent="-342900">
              <a:buClr>
                <a:schemeClr val="accent1">
                  <a:lumMod val="75000"/>
                </a:schemeClr>
              </a:buClr>
              <a:buFont typeface="Wingdings" panose="05000000000000000000" pitchFamily="2" charset="2"/>
              <a:buChar char="l"/>
            </a:pPr>
            <a:r>
              <a:rPr lang="en-US" altLang="zh-CN" sz="2000" dirty="0"/>
              <a:t>Good gain-energy linearity</a:t>
            </a:r>
            <a:r>
              <a:rPr lang="zh-CN" altLang="en-US" sz="2000" dirty="0"/>
              <a:t> </a:t>
            </a:r>
            <a:r>
              <a:rPr lang="en-US" altLang="zh-CN" sz="2000" dirty="0"/>
              <a:t>(sensor damage</a:t>
            </a:r>
            <a:r>
              <a:rPr lang="zh-CN" altLang="en-US" sz="2000" dirty="0"/>
              <a:t> </a:t>
            </a:r>
            <a:r>
              <a:rPr lang="en-US" altLang="zh-CN" sz="2000" dirty="0"/>
              <a:t>@</a:t>
            </a:r>
            <a:r>
              <a:rPr lang="zh-CN" altLang="en-US" sz="2000" dirty="0"/>
              <a:t> </a:t>
            </a:r>
            <a:r>
              <a:rPr lang="en-US" altLang="zh-CN" sz="2000" dirty="0"/>
              <a:t>10 keV)</a:t>
            </a:r>
          </a:p>
          <a:p>
            <a:pPr marL="342900" indent="-342900">
              <a:buClr>
                <a:schemeClr val="accent1">
                  <a:lumMod val="75000"/>
                </a:schemeClr>
              </a:buClr>
              <a:buFont typeface="Wingdings" panose="05000000000000000000" pitchFamily="2" charset="2"/>
              <a:buChar char="l"/>
            </a:pPr>
            <a:endParaRPr lang="en-US" altLang="zh-CN" sz="2000" dirty="0"/>
          </a:p>
          <a:p>
            <a:pPr marL="342900" indent="-342900">
              <a:buClr>
                <a:schemeClr val="accent1">
                  <a:lumMod val="75000"/>
                </a:schemeClr>
              </a:buClr>
              <a:buFont typeface="Wingdings" panose="05000000000000000000" pitchFamily="2" charset="2"/>
              <a:buChar char="l"/>
            </a:pPr>
            <a:r>
              <a:rPr lang="en-US" altLang="zh-CN" sz="2000" dirty="0"/>
              <a:t>Average yield of wafers:  </a:t>
            </a:r>
            <a:r>
              <a:rPr lang="en-US" altLang="zh-CN" sz="2000" dirty="0">
                <a:solidFill>
                  <a:srgbClr val="C00000"/>
                </a:solidFill>
              </a:rPr>
              <a:t>83.7%</a:t>
            </a:r>
          </a:p>
        </p:txBody>
      </p:sp>
      <p:sp>
        <p:nvSpPr>
          <p:cNvPr id="17" name="文本框 16">
            <a:extLst>
              <a:ext uri="{FF2B5EF4-FFF2-40B4-BE49-F238E27FC236}">
                <a16:creationId xmlns:a16="http://schemas.microsoft.com/office/drawing/2014/main" id="{1138BD5E-D45A-422C-9843-FDFEDA96BE2E}"/>
              </a:ext>
            </a:extLst>
          </p:cNvPr>
          <p:cNvSpPr txBox="1"/>
          <p:nvPr/>
        </p:nvSpPr>
        <p:spPr>
          <a:xfrm>
            <a:off x="1955445" y="1035950"/>
            <a:ext cx="2240159" cy="400110"/>
          </a:xfrm>
          <a:prstGeom prst="rect">
            <a:avLst/>
          </a:prstGeom>
          <a:noFill/>
        </p:spPr>
        <p:txBody>
          <a:bodyPr wrap="square">
            <a:spAutoFit/>
          </a:bodyPr>
          <a:lstStyle/>
          <a:p>
            <a:pPr algn="ctr"/>
            <a:r>
              <a:rPr lang="en-US" altLang="zh-CN" sz="2000" b="1" dirty="0">
                <a:solidFill>
                  <a:schemeClr val="accent6">
                    <a:lumMod val="50000"/>
                  </a:schemeClr>
                </a:solidFill>
              </a:rPr>
              <a:t>Without Sensor</a:t>
            </a:r>
          </a:p>
        </p:txBody>
      </p:sp>
      <p:sp>
        <p:nvSpPr>
          <p:cNvPr id="18" name="文本框 17">
            <a:extLst>
              <a:ext uri="{FF2B5EF4-FFF2-40B4-BE49-F238E27FC236}">
                <a16:creationId xmlns:a16="http://schemas.microsoft.com/office/drawing/2014/main" id="{68488925-1B08-4643-B8BB-AE03B3914E5E}"/>
              </a:ext>
            </a:extLst>
          </p:cNvPr>
          <p:cNvSpPr txBox="1"/>
          <p:nvPr/>
        </p:nvSpPr>
        <p:spPr>
          <a:xfrm>
            <a:off x="2260055" y="4045783"/>
            <a:ext cx="1702582" cy="400110"/>
          </a:xfrm>
          <a:prstGeom prst="rect">
            <a:avLst/>
          </a:prstGeom>
          <a:noFill/>
        </p:spPr>
        <p:txBody>
          <a:bodyPr wrap="square">
            <a:spAutoFit/>
          </a:bodyPr>
          <a:lstStyle/>
          <a:p>
            <a:pPr algn="ctr"/>
            <a:r>
              <a:rPr lang="en-US" altLang="zh-CN" sz="2000" b="1" dirty="0">
                <a:solidFill>
                  <a:schemeClr val="accent5">
                    <a:lumMod val="50000"/>
                  </a:schemeClr>
                </a:solidFill>
              </a:rPr>
              <a:t>With Sensor</a:t>
            </a:r>
          </a:p>
        </p:txBody>
      </p:sp>
      <p:pic>
        <p:nvPicPr>
          <p:cNvPr id="20" name="图片 19">
            <a:extLst>
              <a:ext uri="{FF2B5EF4-FFF2-40B4-BE49-F238E27FC236}">
                <a16:creationId xmlns:a16="http://schemas.microsoft.com/office/drawing/2014/main" id="{35B53F01-36B7-4C57-9AFF-3ED9A7BA5E63}"/>
              </a:ext>
            </a:extLst>
          </p:cNvPr>
          <p:cNvPicPr>
            <a:picLocks noChangeAspect="1"/>
          </p:cNvPicPr>
          <p:nvPr/>
        </p:nvPicPr>
        <p:blipFill>
          <a:blip r:embed="rId5"/>
          <a:stretch>
            <a:fillRect/>
          </a:stretch>
        </p:blipFill>
        <p:spPr>
          <a:xfrm>
            <a:off x="8039847" y="978015"/>
            <a:ext cx="3828434" cy="2497317"/>
          </a:xfrm>
          <a:prstGeom prst="rect">
            <a:avLst/>
          </a:prstGeom>
        </p:spPr>
      </p:pic>
      <p:sp>
        <p:nvSpPr>
          <p:cNvPr id="22" name="文本框 21">
            <a:extLst>
              <a:ext uri="{FF2B5EF4-FFF2-40B4-BE49-F238E27FC236}">
                <a16:creationId xmlns:a16="http://schemas.microsoft.com/office/drawing/2014/main" id="{645B68F1-94F7-4183-BCFC-4D320BA63332}"/>
              </a:ext>
            </a:extLst>
          </p:cNvPr>
          <p:cNvSpPr txBox="1"/>
          <p:nvPr/>
        </p:nvSpPr>
        <p:spPr>
          <a:xfrm>
            <a:off x="8513243" y="3572386"/>
            <a:ext cx="3250936" cy="307777"/>
          </a:xfrm>
          <a:prstGeom prst="rect">
            <a:avLst/>
          </a:prstGeom>
          <a:noFill/>
        </p:spPr>
        <p:txBody>
          <a:bodyPr wrap="square" rtlCol="0">
            <a:spAutoFit/>
          </a:bodyPr>
          <a:lstStyle/>
          <a:p>
            <a:pPr algn="ctr">
              <a:spcBef>
                <a:spcPts val="600"/>
              </a:spcBef>
              <a:spcAft>
                <a:spcPts val="600"/>
              </a:spcAft>
            </a:pPr>
            <a:r>
              <a:rPr lang="en-US" altLang="zh-CN" sz="1400" dirty="0">
                <a:solidFill>
                  <a:schemeClr val="accent1">
                    <a:lumMod val="75000"/>
                  </a:schemeClr>
                </a:solidFill>
                <a:latin typeface="微软雅黑" panose="020B0503020204020204" pitchFamily="34" charset="-122"/>
                <a:ea typeface="微软雅黑" panose="020B0503020204020204" pitchFamily="34" charset="-122"/>
              </a:rPr>
              <a:t>Gain-Energy linearity on SSRF</a:t>
            </a:r>
            <a:endParaRPr lang="zh-CN" altLang="en-US" sz="1400" dirty="0">
              <a:solidFill>
                <a:schemeClr val="accent1">
                  <a:lumMod val="75000"/>
                </a:schemeClr>
              </a:solidFill>
              <a:latin typeface="微软雅黑" panose="020B0503020204020204" pitchFamily="34" charset="-122"/>
              <a:ea typeface="微软雅黑" panose="020B0503020204020204" pitchFamily="34" charset="-122"/>
            </a:endParaRPr>
          </a:p>
        </p:txBody>
      </p:sp>
      <p:sp>
        <p:nvSpPr>
          <p:cNvPr id="23" name="文本框 22">
            <a:extLst>
              <a:ext uri="{FF2B5EF4-FFF2-40B4-BE49-F238E27FC236}">
                <a16:creationId xmlns:a16="http://schemas.microsoft.com/office/drawing/2014/main" id="{C8E085D2-A034-4337-85AC-1E133694C357}"/>
              </a:ext>
            </a:extLst>
          </p:cNvPr>
          <p:cNvSpPr txBox="1"/>
          <p:nvPr/>
        </p:nvSpPr>
        <p:spPr>
          <a:xfrm>
            <a:off x="4524583" y="3593734"/>
            <a:ext cx="3444898" cy="307777"/>
          </a:xfrm>
          <a:prstGeom prst="rect">
            <a:avLst/>
          </a:prstGeom>
          <a:noFill/>
        </p:spPr>
        <p:txBody>
          <a:bodyPr wrap="square" rtlCol="0">
            <a:spAutoFit/>
          </a:bodyPr>
          <a:lstStyle/>
          <a:p>
            <a:pPr algn="ctr">
              <a:spcBef>
                <a:spcPts val="600"/>
              </a:spcBef>
              <a:spcAft>
                <a:spcPts val="600"/>
              </a:spcAft>
            </a:pPr>
            <a:r>
              <a:rPr lang="en-US" altLang="zh-CN" sz="1400" dirty="0">
                <a:solidFill>
                  <a:schemeClr val="accent1">
                    <a:lumMod val="75000"/>
                  </a:schemeClr>
                </a:solidFill>
                <a:latin typeface="微软雅黑" panose="020B0503020204020204" pitchFamily="34" charset="-122"/>
                <a:ea typeface="微软雅黑" panose="020B0503020204020204" pitchFamily="34" charset="-122"/>
              </a:rPr>
              <a:t>Statistics of counting on SSRF@12keV</a:t>
            </a:r>
            <a:endParaRPr lang="zh-CN" altLang="en-US" sz="1400" dirty="0">
              <a:solidFill>
                <a:schemeClr val="accent1">
                  <a:lumMod val="75000"/>
                </a:schemeClr>
              </a:solidFill>
              <a:latin typeface="微软雅黑" panose="020B0503020204020204" pitchFamily="34" charset="-122"/>
              <a:ea typeface="微软雅黑" panose="020B0503020204020204" pitchFamily="34" charset="-122"/>
            </a:endParaRPr>
          </a:p>
        </p:txBody>
      </p:sp>
      <p:pic>
        <p:nvPicPr>
          <p:cNvPr id="24" name="图片 23">
            <a:extLst>
              <a:ext uri="{FF2B5EF4-FFF2-40B4-BE49-F238E27FC236}">
                <a16:creationId xmlns:a16="http://schemas.microsoft.com/office/drawing/2014/main" id="{00799605-A635-4181-B1C2-42B99A9338F3}"/>
              </a:ext>
            </a:extLst>
          </p:cNvPr>
          <p:cNvPicPr>
            <a:picLocks noChangeAspect="1"/>
          </p:cNvPicPr>
          <p:nvPr/>
        </p:nvPicPr>
        <p:blipFill>
          <a:blip r:embed="rId6"/>
          <a:stretch>
            <a:fillRect/>
          </a:stretch>
        </p:blipFill>
        <p:spPr>
          <a:xfrm>
            <a:off x="4274592" y="914668"/>
            <a:ext cx="4018011" cy="2590604"/>
          </a:xfrm>
          <a:prstGeom prst="rect">
            <a:avLst/>
          </a:prstGeom>
        </p:spPr>
      </p:pic>
    </p:spTree>
    <p:extLst>
      <p:ext uri="{BB962C8B-B14F-4D97-AF65-F5344CB8AC3E}">
        <p14:creationId xmlns:p14="http://schemas.microsoft.com/office/powerpoint/2010/main" val="1329686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16</a:t>
            </a:fld>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p:txBody>
          <a:bodyPr/>
          <a:lstStyle/>
          <a:p>
            <a:r>
              <a:rPr lang="en-US" altLang="zh-CN" dirty="0"/>
              <a:t>Module Performance</a:t>
            </a:r>
            <a:endParaRPr lang="zh-CN" altLang="en-US" dirty="0"/>
          </a:p>
        </p:txBody>
      </p:sp>
      <p:pic>
        <p:nvPicPr>
          <p:cNvPr id="6" name="Picture 6" descr="A blue barcode with numbers&#10;&#10;Description automatically generated">
            <a:extLst>
              <a:ext uri="{FF2B5EF4-FFF2-40B4-BE49-F238E27FC236}">
                <a16:creationId xmlns:a16="http://schemas.microsoft.com/office/drawing/2014/main" id="{0AB5EFB7-C05A-8AC5-4764-8863D5C34830}"/>
              </a:ext>
            </a:extLst>
          </p:cNvPr>
          <p:cNvPicPr/>
          <p:nvPr/>
        </p:nvPicPr>
        <p:blipFill>
          <a:blip r:embed="rId5"/>
          <a:stretch>
            <a:fillRect/>
          </a:stretch>
        </p:blipFill>
        <p:spPr>
          <a:xfrm>
            <a:off x="699337" y="1077708"/>
            <a:ext cx="6516000" cy="1656000"/>
          </a:xfrm>
          <a:prstGeom prst="rect">
            <a:avLst/>
          </a:prstGeom>
        </p:spPr>
      </p:pic>
      <p:sp>
        <p:nvSpPr>
          <p:cNvPr id="11" name="文本框 10">
            <a:extLst>
              <a:ext uri="{FF2B5EF4-FFF2-40B4-BE49-F238E27FC236}">
                <a16:creationId xmlns:a16="http://schemas.microsoft.com/office/drawing/2014/main" id="{469FA6B8-D22F-47B4-854E-34DB01B84469}"/>
              </a:ext>
            </a:extLst>
          </p:cNvPr>
          <p:cNvSpPr txBox="1"/>
          <p:nvPr/>
        </p:nvSpPr>
        <p:spPr>
          <a:xfrm>
            <a:off x="3033443" y="2588333"/>
            <a:ext cx="2010314" cy="276999"/>
          </a:xfrm>
          <a:prstGeom prst="rect">
            <a:avLst/>
          </a:prstGeom>
          <a:noFill/>
        </p:spPr>
        <p:txBody>
          <a:bodyPr wrap="square">
            <a:spAutoFit/>
          </a:bodyPr>
          <a:lstStyle/>
          <a:p>
            <a:pPr algn="ctr"/>
            <a:r>
              <a:rPr lang="en-US" altLang="zh-CN" sz="1200" dirty="0"/>
              <a:t>X/pixel</a:t>
            </a:r>
            <a:r>
              <a:rPr lang="zh-CN" altLang="en-US" sz="1200" dirty="0"/>
              <a:t> </a:t>
            </a:r>
            <a:r>
              <a:rPr lang="en-US" altLang="zh-CN" sz="1200" dirty="0"/>
              <a:t>number</a:t>
            </a:r>
          </a:p>
        </p:txBody>
      </p:sp>
      <p:sp>
        <p:nvSpPr>
          <p:cNvPr id="13" name="文本框 12">
            <a:extLst>
              <a:ext uri="{FF2B5EF4-FFF2-40B4-BE49-F238E27FC236}">
                <a16:creationId xmlns:a16="http://schemas.microsoft.com/office/drawing/2014/main" id="{5823F6AC-9D87-4F28-A8C4-C44FD0DD0DB9}"/>
              </a:ext>
            </a:extLst>
          </p:cNvPr>
          <p:cNvSpPr txBox="1"/>
          <p:nvPr/>
        </p:nvSpPr>
        <p:spPr>
          <a:xfrm rot="16200000">
            <a:off x="5870" y="1734658"/>
            <a:ext cx="1269635" cy="276999"/>
          </a:xfrm>
          <a:prstGeom prst="rect">
            <a:avLst/>
          </a:prstGeom>
          <a:noFill/>
        </p:spPr>
        <p:txBody>
          <a:bodyPr wrap="square">
            <a:spAutoFit/>
          </a:bodyPr>
          <a:lstStyle/>
          <a:p>
            <a:pPr algn="ctr"/>
            <a:r>
              <a:rPr lang="en-US" altLang="zh-CN" sz="1200" dirty="0"/>
              <a:t>Y/pixel</a:t>
            </a:r>
            <a:r>
              <a:rPr lang="zh-CN" altLang="en-US" sz="1200" dirty="0"/>
              <a:t> </a:t>
            </a:r>
            <a:r>
              <a:rPr lang="en-US" altLang="zh-CN" sz="1200" dirty="0"/>
              <a:t>number</a:t>
            </a:r>
          </a:p>
        </p:txBody>
      </p:sp>
      <p:sp>
        <p:nvSpPr>
          <p:cNvPr id="15" name="文本框 14">
            <a:extLst>
              <a:ext uri="{FF2B5EF4-FFF2-40B4-BE49-F238E27FC236}">
                <a16:creationId xmlns:a16="http://schemas.microsoft.com/office/drawing/2014/main" id="{0AC9CAEF-9DBC-4B96-BB62-268062D8E513}"/>
              </a:ext>
            </a:extLst>
          </p:cNvPr>
          <p:cNvSpPr txBox="1"/>
          <p:nvPr/>
        </p:nvSpPr>
        <p:spPr>
          <a:xfrm>
            <a:off x="6440008" y="831151"/>
            <a:ext cx="828127" cy="276999"/>
          </a:xfrm>
          <a:prstGeom prst="rect">
            <a:avLst/>
          </a:prstGeom>
          <a:noFill/>
        </p:spPr>
        <p:txBody>
          <a:bodyPr wrap="square">
            <a:spAutoFit/>
          </a:bodyPr>
          <a:lstStyle/>
          <a:p>
            <a:pPr algn="ctr"/>
            <a:r>
              <a:rPr lang="en-US" altLang="zh-CN" sz="1200" dirty="0"/>
              <a:t>ADU</a:t>
            </a:r>
          </a:p>
        </p:txBody>
      </p:sp>
      <p:sp>
        <p:nvSpPr>
          <p:cNvPr id="16" name="文本框 15">
            <a:extLst>
              <a:ext uri="{FF2B5EF4-FFF2-40B4-BE49-F238E27FC236}">
                <a16:creationId xmlns:a16="http://schemas.microsoft.com/office/drawing/2014/main" id="{5BB19AA3-0C99-4C9A-BAD7-5A22512D8DDA}"/>
              </a:ext>
            </a:extLst>
          </p:cNvPr>
          <p:cNvSpPr txBox="1"/>
          <p:nvPr/>
        </p:nvSpPr>
        <p:spPr>
          <a:xfrm>
            <a:off x="6440007" y="2572372"/>
            <a:ext cx="828127" cy="276999"/>
          </a:xfrm>
          <a:prstGeom prst="rect">
            <a:avLst/>
          </a:prstGeom>
          <a:noFill/>
        </p:spPr>
        <p:txBody>
          <a:bodyPr wrap="square">
            <a:spAutoFit/>
          </a:bodyPr>
          <a:lstStyle/>
          <a:p>
            <a:pPr algn="ctr"/>
            <a:r>
              <a:rPr lang="en-US" altLang="zh-CN" sz="1200" dirty="0"/>
              <a:t>ADU</a:t>
            </a:r>
          </a:p>
        </p:txBody>
      </p:sp>
      <p:pic>
        <p:nvPicPr>
          <p:cNvPr id="23" name="图片 22">
            <a:extLst>
              <a:ext uri="{FF2B5EF4-FFF2-40B4-BE49-F238E27FC236}">
                <a16:creationId xmlns:a16="http://schemas.microsoft.com/office/drawing/2014/main" id="{40FF3AF0-CD26-4D0E-B627-4D157C93ACBC}"/>
              </a:ext>
            </a:extLst>
          </p:cNvPr>
          <p:cNvPicPr>
            <a:picLocks noChangeAspect="1"/>
          </p:cNvPicPr>
          <p:nvPr/>
        </p:nvPicPr>
        <p:blipFill>
          <a:blip r:embed="rId6"/>
          <a:stretch>
            <a:fillRect/>
          </a:stretch>
        </p:blipFill>
        <p:spPr>
          <a:xfrm>
            <a:off x="7916196" y="990437"/>
            <a:ext cx="3014855" cy="1669206"/>
          </a:xfrm>
          <a:prstGeom prst="rect">
            <a:avLst/>
          </a:prstGeom>
        </p:spPr>
      </p:pic>
      <p:pic>
        <p:nvPicPr>
          <p:cNvPr id="5" name="图片 4">
            <a:extLst>
              <a:ext uri="{FF2B5EF4-FFF2-40B4-BE49-F238E27FC236}">
                <a16:creationId xmlns:a16="http://schemas.microsoft.com/office/drawing/2014/main" id="{56C3DE2A-818F-4B61-B6DD-D0B094D27736}"/>
              </a:ext>
            </a:extLst>
          </p:cNvPr>
          <p:cNvPicPr>
            <a:picLocks noChangeAspect="1"/>
          </p:cNvPicPr>
          <p:nvPr/>
        </p:nvPicPr>
        <p:blipFill rotWithShape="1">
          <a:blip r:embed="rId7"/>
          <a:srcRect r="52545"/>
          <a:stretch/>
        </p:blipFill>
        <p:spPr>
          <a:xfrm>
            <a:off x="7916196" y="3001197"/>
            <a:ext cx="3014855" cy="1338992"/>
          </a:xfrm>
          <a:prstGeom prst="rect">
            <a:avLst/>
          </a:prstGeom>
        </p:spPr>
      </p:pic>
      <p:sp>
        <p:nvSpPr>
          <p:cNvPr id="25" name="文本框 24">
            <a:extLst>
              <a:ext uri="{FF2B5EF4-FFF2-40B4-BE49-F238E27FC236}">
                <a16:creationId xmlns:a16="http://schemas.microsoft.com/office/drawing/2014/main" id="{96200AEF-28A6-4D9A-8590-34183894804B}"/>
              </a:ext>
            </a:extLst>
          </p:cNvPr>
          <p:cNvSpPr txBox="1"/>
          <p:nvPr/>
        </p:nvSpPr>
        <p:spPr>
          <a:xfrm>
            <a:off x="6440006" y="4841336"/>
            <a:ext cx="5263849" cy="1077218"/>
          </a:xfrm>
          <a:prstGeom prst="rect">
            <a:avLst/>
          </a:prstGeom>
          <a:noFill/>
        </p:spPr>
        <p:txBody>
          <a:bodyPr wrap="square">
            <a:spAutoFit/>
          </a:bodyPr>
          <a:lstStyle/>
          <a:p>
            <a:pPr marL="342900" indent="-342900">
              <a:spcBef>
                <a:spcPts val="600"/>
              </a:spcBef>
              <a:buClr>
                <a:schemeClr val="accent1">
                  <a:lumMod val="75000"/>
                </a:schemeClr>
              </a:buClr>
              <a:buFont typeface="Wingdings" panose="05000000000000000000" pitchFamily="2" charset="2"/>
              <a:buChar char="l"/>
            </a:pPr>
            <a:r>
              <a:rPr lang="en-US" altLang="zh-CN" dirty="0">
                <a:ea typeface="微软雅黑" panose="020B0503020204020204" pitchFamily="34" charset="-122"/>
              </a:rPr>
              <a:t>Frame Rate: 1 kHz</a:t>
            </a:r>
          </a:p>
          <a:p>
            <a:pPr marL="342900" indent="-342900">
              <a:spcBef>
                <a:spcPts val="600"/>
              </a:spcBef>
              <a:buClr>
                <a:schemeClr val="accent1">
                  <a:lumMod val="75000"/>
                </a:schemeClr>
              </a:buClr>
              <a:buFont typeface="Wingdings" panose="05000000000000000000" pitchFamily="2" charset="2"/>
              <a:buChar char="l"/>
            </a:pPr>
            <a:r>
              <a:rPr lang="en-US" altLang="zh-CN" dirty="0">
                <a:ea typeface="微软雅黑" panose="020B0503020204020204" pitchFamily="34" charset="-122"/>
              </a:rPr>
              <a:t>Chopper Rotation</a:t>
            </a:r>
            <a:r>
              <a:rPr lang="zh-CN" altLang="en-US" dirty="0">
                <a:ea typeface="微软雅黑" panose="020B0503020204020204" pitchFamily="34" charset="-122"/>
              </a:rPr>
              <a:t> </a:t>
            </a:r>
            <a:r>
              <a:rPr lang="en-US" altLang="zh-CN" dirty="0">
                <a:ea typeface="微软雅黑" panose="020B0503020204020204" pitchFamily="34" charset="-122"/>
              </a:rPr>
              <a:t>Frequency: 100 Hz</a:t>
            </a:r>
          </a:p>
          <a:p>
            <a:pPr marL="342900" indent="-342900">
              <a:spcBef>
                <a:spcPts val="600"/>
              </a:spcBef>
              <a:buClr>
                <a:schemeClr val="accent1">
                  <a:lumMod val="75000"/>
                </a:schemeClr>
              </a:buClr>
              <a:buFont typeface="Wingdings" panose="05000000000000000000" pitchFamily="2" charset="2"/>
              <a:buChar char="l"/>
            </a:pPr>
            <a:r>
              <a:rPr lang="en-US" altLang="zh-CN" b="1" dirty="0">
                <a:solidFill>
                  <a:srgbClr val="C00000"/>
                </a:solidFill>
                <a:ea typeface="微软雅黑" panose="020B0503020204020204" pitchFamily="34" charset="-122"/>
              </a:rPr>
              <a:t>SAXS @ HEPS-SDB (Structure Dynamic Beamline) </a:t>
            </a:r>
          </a:p>
        </p:txBody>
      </p:sp>
      <p:pic>
        <p:nvPicPr>
          <p:cNvPr id="26" name="图片 25">
            <a:extLst>
              <a:ext uri="{FF2B5EF4-FFF2-40B4-BE49-F238E27FC236}">
                <a16:creationId xmlns:a16="http://schemas.microsoft.com/office/drawing/2014/main" id="{63571379-7B1A-40F7-969E-FF437ED08C09}"/>
              </a:ext>
            </a:extLst>
          </p:cNvPr>
          <p:cNvPicPr>
            <a:picLocks noChangeAspect="1"/>
          </p:cNvPicPr>
          <p:nvPr/>
        </p:nvPicPr>
        <p:blipFill rotWithShape="1">
          <a:blip r:embed="rId8"/>
          <a:srcRect r="74247" b="51920"/>
          <a:stretch/>
        </p:blipFill>
        <p:spPr>
          <a:xfrm>
            <a:off x="678717" y="4491811"/>
            <a:ext cx="2930781" cy="1972320"/>
          </a:xfrm>
          <a:prstGeom prst="rect">
            <a:avLst/>
          </a:prstGeom>
        </p:spPr>
      </p:pic>
      <p:pic>
        <p:nvPicPr>
          <p:cNvPr id="27" name="图片 26">
            <a:extLst>
              <a:ext uri="{FF2B5EF4-FFF2-40B4-BE49-F238E27FC236}">
                <a16:creationId xmlns:a16="http://schemas.microsoft.com/office/drawing/2014/main" id="{A0A9C05D-C27C-4550-9F91-0959BA7A770F}"/>
              </a:ext>
            </a:extLst>
          </p:cNvPr>
          <p:cNvPicPr>
            <a:picLocks noChangeAspect="1"/>
          </p:cNvPicPr>
          <p:nvPr/>
        </p:nvPicPr>
        <p:blipFill rotWithShape="1">
          <a:blip r:embed="rId8"/>
          <a:srcRect t="50422" r="75080"/>
          <a:stretch/>
        </p:blipFill>
        <p:spPr>
          <a:xfrm>
            <a:off x="3609498" y="4491811"/>
            <a:ext cx="2688174" cy="1927713"/>
          </a:xfrm>
          <a:prstGeom prst="rect">
            <a:avLst/>
          </a:prstGeom>
        </p:spPr>
      </p:pic>
      <p:pic>
        <p:nvPicPr>
          <p:cNvPr id="17" name="图片_SL_斩波器成像_高帧频验证_V04_20250415">
            <a:hlinkClick r:id="" action="ppaction://media"/>
            <a:extLst>
              <a:ext uri="{FF2B5EF4-FFF2-40B4-BE49-F238E27FC236}">
                <a16:creationId xmlns:a16="http://schemas.microsoft.com/office/drawing/2014/main" id="{1A90EF03-FAA0-4310-B5C0-B9FC0720232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t="1149" b="1570"/>
          <a:stretch/>
        </p:blipFill>
        <p:spPr>
          <a:xfrm>
            <a:off x="779188" y="2849371"/>
            <a:ext cx="6353504" cy="1628086"/>
          </a:xfrm>
          <a:prstGeom prst="rect">
            <a:avLst/>
          </a:prstGeom>
        </p:spPr>
      </p:pic>
      <p:sp>
        <p:nvSpPr>
          <p:cNvPr id="18" name="文本框 17">
            <a:extLst>
              <a:ext uri="{FF2B5EF4-FFF2-40B4-BE49-F238E27FC236}">
                <a16:creationId xmlns:a16="http://schemas.microsoft.com/office/drawing/2014/main" id="{E31E37D7-511D-4311-9E1F-059C8B806F06}"/>
              </a:ext>
            </a:extLst>
          </p:cNvPr>
          <p:cNvSpPr txBox="1"/>
          <p:nvPr/>
        </p:nvSpPr>
        <p:spPr>
          <a:xfrm>
            <a:off x="214193" y="6358837"/>
            <a:ext cx="7356450"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lumMod val="75000"/>
                  </a:schemeClr>
                </a:solidFill>
                <a:latin typeface="微软雅黑" panose="020B0503020204020204" pitchFamily="34" charset="-122"/>
                <a:ea typeface="微软雅黑" panose="020B0503020204020204" pitchFamily="34" charset="-122"/>
              </a:rPr>
              <a:t>3-μs integration signal of silicon powder SAXS experiment</a:t>
            </a:r>
            <a:endParaRPr lang="zh-CN" altLang="en-US" sz="1200" dirty="0">
              <a:solidFill>
                <a:schemeClr val="accent1">
                  <a:lumMod val="75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1407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3"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7"/>
                                        </p:tgtEl>
                                      </p:cBhvr>
                                    </p:cmd>
                                  </p:childTnLst>
                                </p:cTn>
                              </p:par>
                            </p:childTnLst>
                          </p:cTn>
                        </p:par>
                      </p:childTnLst>
                    </p:cTn>
                  </p:par>
                </p:childTnLst>
              </p:cTn>
              <p:nextCondLst>
                <p:cond evt="onClick" delay="0">
                  <p:tgtEl>
                    <p:spTgt spid="17"/>
                  </p:tgtEl>
                </p:cond>
              </p:nextCondLst>
            </p:seq>
            <p:video>
              <p:cMediaNode vol="80000">
                <p:cTn id="12" repeatCount="indefinite" fill="hold" display="0">
                  <p:stCondLst>
                    <p:cond delay="indefinite"/>
                  </p:stCondLst>
                </p:cTn>
                <p:tgtEl>
                  <p:spTgt spid="17"/>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17</a:t>
            </a:fld>
            <a:endParaRPr lang="zh-CN" altLang="en-US" dirty="0"/>
          </a:p>
        </p:txBody>
      </p:sp>
      <p:sp>
        <p:nvSpPr>
          <p:cNvPr id="8" name="标题 7">
            <a:extLst>
              <a:ext uri="{FF2B5EF4-FFF2-40B4-BE49-F238E27FC236}">
                <a16:creationId xmlns:a16="http://schemas.microsoft.com/office/drawing/2014/main" id="{24F67D27-0A92-4EDC-A66C-CA71DF5965B4}"/>
              </a:ext>
            </a:extLst>
          </p:cNvPr>
          <p:cNvSpPr>
            <a:spLocks noGrp="1"/>
          </p:cNvSpPr>
          <p:nvPr>
            <p:ph type="title"/>
          </p:nvPr>
        </p:nvSpPr>
        <p:spPr/>
        <p:txBody>
          <a:bodyPr/>
          <a:lstStyle/>
          <a:p>
            <a:r>
              <a:rPr lang="en-US" altLang="zh-CN" dirty="0"/>
              <a:t>Outline</a:t>
            </a:r>
            <a:endParaRPr lang="zh-CN" altLang="en-US" dirty="0"/>
          </a:p>
        </p:txBody>
      </p:sp>
      <p:pic>
        <p:nvPicPr>
          <p:cNvPr id="6" name="图片 5">
            <a:extLst>
              <a:ext uri="{FF2B5EF4-FFF2-40B4-BE49-F238E27FC236}">
                <a16:creationId xmlns:a16="http://schemas.microsoft.com/office/drawing/2014/main" id="{ACA67FB6-42DB-4672-A6BF-DA4E5FB58B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433" y="1794180"/>
            <a:ext cx="10677133" cy="3960000"/>
          </a:xfrm>
          <a:prstGeom prst="rect">
            <a:avLst/>
          </a:prstGeom>
        </p:spPr>
      </p:pic>
    </p:spTree>
    <p:extLst>
      <p:ext uri="{BB962C8B-B14F-4D97-AF65-F5344CB8AC3E}">
        <p14:creationId xmlns:p14="http://schemas.microsoft.com/office/powerpoint/2010/main" val="1250353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0E90C18-640F-4768-BF57-BDE6EC2FCE41}"/>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167467E2-DEAD-4FD8-B7F2-4D1595C678AA}"/>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2CDC66E4-9C97-443D-96D6-AC42ECBD7101}"/>
              </a:ext>
            </a:extLst>
          </p:cNvPr>
          <p:cNvSpPr>
            <a:spLocks noGrp="1"/>
          </p:cNvSpPr>
          <p:nvPr>
            <p:ph type="sldNum" sz="quarter" idx="12"/>
          </p:nvPr>
        </p:nvSpPr>
        <p:spPr/>
        <p:txBody>
          <a:bodyPr/>
          <a:lstStyle/>
          <a:p>
            <a:fld id="{9D62F77C-4E47-4A93-83C9-430469F4C1D3}" type="slidenum">
              <a:rPr lang="zh-CN" altLang="en-US" smtClean="0"/>
              <a:pPr/>
              <a:t>18</a:t>
            </a:fld>
            <a:endParaRPr lang="zh-CN" altLang="en-US" dirty="0"/>
          </a:p>
        </p:txBody>
      </p:sp>
      <p:sp>
        <p:nvSpPr>
          <p:cNvPr id="5" name="标题 4">
            <a:extLst>
              <a:ext uri="{FF2B5EF4-FFF2-40B4-BE49-F238E27FC236}">
                <a16:creationId xmlns:a16="http://schemas.microsoft.com/office/drawing/2014/main" id="{B83301AB-2646-4979-B6EF-233158D9E46C}"/>
              </a:ext>
            </a:extLst>
          </p:cNvPr>
          <p:cNvSpPr>
            <a:spLocks noGrp="1"/>
          </p:cNvSpPr>
          <p:nvPr>
            <p:ph type="title"/>
          </p:nvPr>
        </p:nvSpPr>
        <p:spPr>
          <a:xfrm>
            <a:off x="552714" y="296420"/>
            <a:ext cx="7493758" cy="781287"/>
          </a:xfrm>
        </p:spPr>
        <p:txBody>
          <a:bodyPr>
            <a:noAutofit/>
          </a:bodyPr>
          <a:lstStyle/>
          <a:p>
            <a:r>
              <a:rPr lang="en-US" altLang="zh-CN" sz="3600" dirty="0" err="1"/>
              <a:t>HouYi</a:t>
            </a:r>
            <a:r>
              <a:rPr lang="en-US" altLang="zh-CN" sz="3600" dirty="0"/>
              <a:t>: Burst Mode Charge-integration</a:t>
            </a:r>
            <a:endParaRPr lang="zh-CN" altLang="en-US" sz="3600" dirty="0"/>
          </a:p>
        </p:txBody>
      </p:sp>
      <p:graphicFrame>
        <p:nvGraphicFramePr>
          <p:cNvPr id="11" name="表格 10">
            <a:extLst>
              <a:ext uri="{FF2B5EF4-FFF2-40B4-BE49-F238E27FC236}">
                <a16:creationId xmlns:a16="http://schemas.microsoft.com/office/drawing/2014/main" id="{DED1F4F1-3942-438F-8445-50D119EF1723}"/>
              </a:ext>
            </a:extLst>
          </p:cNvPr>
          <p:cNvGraphicFramePr>
            <a:graphicFrameLocks noGrp="1"/>
          </p:cNvGraphicFramePr>
          <p:nvPr>
            <p:extLst>
              <p:ext uri="{D42A27DB-BD31-4B8C-83A1-F6EECF244321}">
                <p14:modId xmlns:p14="http://schemas.microsoft.com/office/powerpoint/2010/main" val="2311827441"/>
              </p:ext>
            </p:extLst>
          </p:nvPr>
        </p:nvGraphicFramePr>
        <p:xfrm>
          <a:off x="702092" y="3510966"/>
          <a:ext cx="4915181" cy="2520000"/>
        </p:xfrm>
        <a:graphic>
          <a:graphicData uri="http://schemas.openxmlformats.org/drawingml/2006/table">
            <a:tbl>
              <a:tblPr firstRow="1" bandRow="1">
                <a:tableStyleId>{5C22544A-7EE6-4342-B048-85BDC9FD1C3A}</a:tableStyleId>
              </a:tblPr>
              <a:tblGrid>
                <a:gridCol w="1729295">
                  <a:extLst>
                    <a:ext uri="{9D8B030D-6E8A-4147-A177-3AD203B41FA5}">
                      <a16:colId xmlns:a16="http://schemas.microsoft.com/office/drawing/2014/main" val="1099460281"/>
                    </a:ext>
                  </a:extLst>
                </a:gridCol>
                <a:gridCol w="3185886">
                  <a:extLst>
                    <a:ext uri="{9D8B030D-6E8A-4147-A177-3AD203B41FA5}">
                      <a16:colId xmlns:a16="http://schemas.microsoft.com/office/drawing/2014/main" val="1134877017"/>
                    </a:ext>
                  </a:extLst>
                </a:gridCol>
              </a:tblGrid>
              <a:tr h="360000">
                <a:tc>
                  <a:txBody>
                    <a:bodyPr/>
                    <a:lstStyle/>
                    <a:p>
                      <a:pPr marL="72000"/>
                      <a:r>
                        <a:rPr lang="en-US" altLang="zh-CN" sz="1600" b="1" dirty="0"/>
                        <a:t>Items</a:t>
                      </a:r>
                      <a:endParaRPr lang="zh-CN" altLang="en-US" sz="1600" b="1" dirty="0"/>
                    </a:p>
                  </a:txBody>
                  <a:tcPr marL="12506" marR="12506" marT="6253" marB="6253" anchor="ctr"/>
                </a:tc>
                <a:tc>
                  <a:txBody>
                    <a:bodyPr/>
                    <a:lstStyle/>
                    <a:p>
                      <a:pPr marL="72000"/>
                      <a:r>
                        <a:rPr lang="en-US" altLang="zh-CN" sz="1600" b="1" dirty="0"/>
                        <a:t>Specs</a:t>
                      </a:r>
                      <a:endParaRPr lang="zh-CN" altLang="en-US" sz="1600" b="1" dirty="0"/>
                    </a:p>
                  </a:txBody>
                  <a:tcPr marL="12506" marR="12506" marT="6253" marB="6253" anchor="ctr"/>
                </a:tc>
                <a:extLst>
                  <a:ext uri="{0D108BD9-81ED-4DB2-BD59-A6C34878D82A}">
                    <a16:rowId xmlns:a16="http://schemas.microsoft.com/office/drawing/2014/main" val="2517383743"/>
                  </a:ext>
                </a:extLst>
              </a:tr>
              <a:tr h="360000">
                <a:tc>
                  <a:txBody>
                    <a:bodyPr/>
                    <a:lstStyle/>
                    <a:p>
                      <a:pPr marL="72000"/>
                      <a:r>
                        <a:rPr lang="en-US" altLang="zh-CN" sz="1600" b="1" kern="1200" dirty="0"/>
                        <a:t>Sensor</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marR="0" lvl="0" indent="0" algn="l" defTabSz="914400" rtl="0" eaLnBrk="1" fontAlgn="auto" latinLnBrk="0" hangingPunct="1">
                        <a:lnSpc>
                          <a:spcPct val="100000"/>
                        </a:lnSpc>
                        <a:spcBef>
                          <a:spcPts val="0"/>
                        </a:spcBef>
                        <a:spcAft>
                          <a:spcPts val="0"/>
                        </a:spcAft>
                        <a:buClrTx/>
                        <a:buSzTx/>
                        <a:buFontTx/>
                        <a:buNone/>
                        <a:tabLst/>
                        <a:defRPr/>
                      </a:pPr>
                      <a:r>
                        <a:rPr lang="en-US" altLang="zh-CN" sz="1600" b="1" kern="1200" dirty="0"/>
                        <a:t>CZT (Electron Collection)</a:t>
                      </a:r>
                      <a:endParaRPr lang="zh-CN" altLang="en-US" sz="1600" b="1"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625604851"/>
                  </a:ext>
                </a:extLst>
              </a:tr>
              <a:tr h="360000">
                <a:tc>
                  <a:txBody>
                    <a:bodyPr/>
                    <a:lstStyle/>
                    <a:p>
                      <a:pPr marL="72000"/>
                      <a:r>
                        <a:rPr lang="en-US" altLang="zh-CN" sz="1600" b="1" kern="1200" dirty="0"/>
                        <a:t>Pixel Size</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1" kern="1200" dirty="0"/>
                        <a:t>150 μm × 150 μm</a:t>
                      </a:r>
                      <a:endParaRPr lang="zh-CN" altLang="en-US" sz="1600" b="1"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3619697800"/>
                  </a:ext>
                </a:extLst>
              </a:tr>
              <a:tr h="360000">
                <a:tc>
                  <a:txBody>
                    <a:bodyPr/>
                    <a:lstStyle/>
                    <a:p>
                      <a:pPr marL="72000"/>
                      <a:r>
                        <a:rPr lang="en-US" altLang="zh-CN" sz="1600" b="1" kern="1200" dirty="0"/>
                        <a:t>Array Size</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marR="0" lvl="0" indent="0" algn="l" defTabSz="914400" rtl="0" eaLnBrk="1" fontAlgn="auto" latinLnBrk="0" hangingPunct="1">
                        <a:lnSpc>
                          <a:spcPct val="100000"/>
                        </a:lnSpc>
                        <a:spcBef>
                          <a:spcPts val="0"/>
                        </a:spcBef>
                        <a:spcAft>
                          <a:spcPts val="0"/>
                        </a:spcAft>
                        <a:buClrTx/>
                        <a:buSzTx/>
                        <a:buFontTx/>
                        <a:buNone/>
                        <a:tabLst/>
                        <a:defRPr/>
                      </a:pPr>
                      <a:r>
                        <a:rPr lang="en-US" altLang="zh-CN" sz="1600" b="1" kern="1200" dirty="0">
                          <a:solidFill>
                            <a:schemeClr val="dk1"/>
                          </a:solidFill>
                        </a:rPr>
                        <a:t>64 × 64</a:t>
                      </a:r>
                      <a:endParaRPr lang="zh-CN" altLang="en-US" sz="1600" b="1"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3473349042"/>
                  </a:ext>
                </a:extLst>
              </a:tr>
              <a:tr h="360000">
                <a:tc>
                  <a:txBody>
                    <a:bodyPr/>
                    <a:lstStyle/>
                    <a:p>
                      <a:pPr marL="72000"/>
                      <a:r>
                        <a:rPr lang="en-US" altLang="zh-CN" sz="1600" b="1" kern="1200" dirty="0">
                          <a:solidFill>
                            <a:schemeClr val="dk1"/>
                          </a:solidFill>
                        </a:rPr>
                        <a:t>Dynamic Range</a:t>
                      </a:r>
                      <a:endParaRPr lang="en-US" altLang="zh-CN"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1" kern="1200" dirty="0">
                          <a:solidFill>
                            <a:schemeClr val="dk1"/>
                          </a:solidFill>
                        </a:rPr>
                        <a:t>1 ~ 4000 ph./pulse/pixel @ 30 keV</a:t>
                      </a:r>
                      <a:endParaRPr lang="zh-CN" altLang="en-US" sz="1600" b="1"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353472288"/>
                  </a:ext>
                </a:extLst>
              </a:tr>
              <a:tr h="360000">
                <a:tc>
                  <a:txBody>
                    <a:bodyPr/>
                    <a:lstStyle/>
                    <a:p>
                      <a:pPr marL="72000"/>
                      <a:r>
                        <a:rPr lang="en-US" altLang="zh-CN" sz="1600" b="1" kern="1200" dirty="0">
                          <a:solidFill>
                            <a:schemeClr val="dk1"/>
                          </a:solidFill>
                        </a:rPr>
                        <a:t>Frame Rate</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1" kern="1200" dirty="0">
                          <a:solidFill>
                            <a:schemeClr val="dk1"/>
                          </a:solidFill>
                          <a:latin typeface="+mn-lt"/>
                          <a:ea typeface="+mn-ea"/>
                          <a:cs typeface="+mn-cs"/>
                        </a:rPr>
                        <a:t>1 MHz ~ 4.7 MHz @ burst mode</a:t>
                      </a:r>
                      <a:endParaRPr lang="zh-CN" altLang="en-US" sz="1600" b="1" kern="1200" dirty="0">
                        <a:solidFill>
                          <a:schemeClr val="dk1"/>
                        </a:solidFill>
                        <a:latin typeface="+mn-lt"/>
                        <a:ea typeface="+mn-ea"/>
                        <a:cs typeface="+mn-cs"/>
                      </a:endParaRPr>
                    </a:p>
                  </a:txBody>
                  <a:tcPr marL="12506" marR="12506" marT="6253" marB="6253" anchor="ctr"/>
                </a:tc>
                <a:extLst>
                  <a:ext uri="{0D108BD9-81ED-4DB2-BD59-A6C34878D82A}">
                    <a16:rowId xmlns:a16="http://schemas.microsoft.com/office/drawing/2014/main" val="1580136637"/>
                  </a:ext>
                </a:extLst>
              </a:tr>
              <a:tr h="360000">
                <a:tc>
                  <a:txBody>
                    <a:bodyPr/>
                    <a:lstStyle/>
                    <a:p>
                      <a:pPr marL="72000"/>
                      <a:r>
                        <a:rPr lang="en-US" altLang="zh-CN" sz="1600" b="1" kern="1200" dirty="0">
                          <a:solidFill>
                            <a:schemeClr val="dk1"/>
                          </a:solidFill>
                          <a:latin typeface="+mn-lt"/>
                          <a:ea typeface="+mn-ea"/>
                          <a:cs typeface="+mn-cs"/>
                        </a:rPr>
                        <a:t>Buffer Depth</a:t>
                      </a:r>
                      <a:endParaRPr lang="zh-CN" altLang="en-US" sz="1600" b="1" kern="1200" dirty="0">
                        <a:solidFill>
                          <a:schemeClr val="dk1"/>
                        </a:solidFill>
                        <a:latin typeface="+mn-lt"/>
                        <a:ea typeface="+mn-ea"/>
                        <a:cs typeface="+mn-cs"/>
                      </a:endParaRPr>
                    </a:p>
                  </a:txBody>
                  <a:tcPr marL="12506" marR="12506" marT="6253" marB="6253" anchor="ctr"/>
                </a:tc>
                <a:tc>
                  <a:txBody>
                    <a:bodyPr/>
                    <a:lstStyle/>
                    <a:p>
                      <a:pPr marL="72000"/>
                      <a:r>
                        <a:rPr lang="en-US" altLang="zh-CN" sz="1600" b="1" kern="1200" dirty="0">
                          <a:solidFill>
                            <a:schemeClr val="dk1"/>
                          </a:solidFill>
                          <a:latin typeface="+mn-lt"/>
                          <a:ea typeface="+mn-ea"/>
                          <a:cs typeface="+mn-cs"/>
                        </a:rPr>
                        <a:t>32</a:t>
                      </a:r>
                    </a:p>
                  </a:txBody>
                  <a:tcPr marL="12506" marR="12506" marT="6253" marB="6253" anchor="ctr"/>
                </a:tc>
                <a:extLst>
                  <a:ext uri="{0D108BD9-81ED-4DB2-BD59-A6C34878D82A}">
                    <a16:rowId xmlns:a16="http://schemas.microsoft.com/office/drawing/2014/main" val="3416032731"/>
                  </a:ext>
                </a:extLst>
              </a:tr>
            </a:tbl>
          </a:graphicData>
        </a:graphic>
      </p:graphicFrame>
      <p:pic>
        <p:nvPicPr>
          <p:cNvPr id="13" name="图片 12">
            <a:extLst>
              <a:ext uri="{FF2B5EF4-FFF2-40B4-BE49-F238E27FC236}">
                <a16:creationId xmlns:a16="http://schemas.microsoft.com/office/drawing/2014/main" id="{57F2C572-8A76-4614-8295-FE7E0C312F58}"/>
              </a:ext>
            </a:extLst>
          </p:cNvPr>
          <p:cNvPicPr>
            <a:picLocks noChangeAspect="1"/>
          </p:cNvPicPr>
          <p:nvPr/>
        </p:nvPicPr>
        <p:blipFill rotWithShape="1">
          <a:blip r:embed="rId3">
            <a:extLst>
              <a:ext uri="{28A0092B-C50C-407E-A947-70E740481C1C}">
                <a14:useLocalDpi xmlns:a14="http://schemas.microsoft.com/office/drawing/2010/main" val="0"/>
              </a:ext>
            </a:extLst>
          </a:blip>
          <a:srcRect t="-1" b="15573"/>
          <a:stretch/>
        </p:blipFill>
        <p:spPr>
          <a:xfrm>
            <a:off x="800386" y="1290967"/>
            <a:ext cx="1547615" cy="1861656"/>
          </a:xfrm>
          <a:prstGeom prst="rect">
            <a:avLst/>
          </a:prstGeom>
        </p:spPr>
      </p:pic>
      <p:sp>
        <p:nvSpPr>
          <p:cNvPr id="14" name="文本框 13">
            <a:extLst>
              <a:ext uri="{FF2B5EF4-FFF2-40B4-BE49-F238E27FC236}">
                <a16:creationId xmlns:a16="http://schemas.microsoft.com/office/drawing/2014/main" id="{AA599A11-22B4-4503-A45D-0A5DC767DCBE}"/>
              </a:ext>
            </a:extLst>
          </p:cNvPr>
          <p:cNvSpPr txBox="1"/>
          <p:nvPr/>
        </p:nvSpPr>
        <p:spPr>
          <a:xfrm>
            <a:off x="2402716" y="1317124"/>
            <a:ext cx="3271767" cy="1785104"/>
          </a:xfrm>
          <a:prstGeom prst="rect">
            <a:avLst/>
          </a:prstGeom>
          <a:noFill/>
        </p:spPr>
        <p:txBody>
          <a:bodyPr wrap="square">
            <a:spAutoFit/>
          </a:bodyPr>
          <a:lstStyle>
            <a:defPPr>
              <a:defRPr lang="en-US"/>
            </a:defPPr>
            <a:lvl1pPr marL="342900" indent="-342900">
              <a:buClr>
                <a:schemeClr val="accent1">
                  <a:lumMod val="75000"/>
                </a:schemeClr>
              </a:buClr>
              <a:buFont typeface="Wingdings" panose="05000000000000000000" pitchFamily="2" charset="2"/>
              <a:buChar char="l"/>
              <a:defRPr sz="2000"/>
            </a:lvl1pPr>
          </a:lstStyle>
          <a:p>
            <a:pPr>
              <a:spcAft>
                <a:spcPts val="600"/>
              </a:spcAft>
            </a:pPr>
            <a:r>
              <a:rPr lang="en-US" altLang="zh-CN" dirty="0"/>
              <a:t>Start R&amp;D in 2025</a:t>
            </a:r>
          </a:p>
          <a:p>
            <a:pPr>
              <a:spcAft>
                <a:spcPts val="600"/>
              </a:spcAft>
            </a:pPr>
            <a:r>
              <a:rPr lang="en-US" altLang="zh-CN" dirty="0"/>
              <a:t>Aiming for High-Z detector with large dynamic range</a:t>
            </a:r>
          </a:p>
          <a:p>
            <a:pPr>
              <a:spcAft>
                <a:spcPts val="600"/>
              </a:spcAft>
            </a:pPr>
            <a:r>
              <a:rPr lang="en-US" altLang="zh-CN" dirty="0"/>
              <a:t>Inherited and optimized the design of HYLITE</a:t>
            </a:r>
          </a:p>
        </p:txBody>
      </p:sp>
      <p:sp>
        <p:nvSpPr>
          <p:cNvPr id="6" name="矩形 5">
            <a:extLst>
              <a:ext uri="{FF2B5EF4-FFF2-40B4-BE49-F238E27FC236}">
                <a16:creationId xmlns:a16="http://schemas.microsoft.com/office/drawing/2014/main" id="{32D72914-52C1-467A-9D91-DF23DBF6999E}"/>
              </a:ext>
            </a:extLst>
          </p:cNvPr>
          <p:cNvSpPr/>
          <p:nvPr/>
        </p:nvSpPr>
        <p:spPr>
          <a:xfrm>
            <a:off x="622650" y="3152623"/>
            <a:ext cx="1903085" cy="276999"/>
          </a:xfrm>
          <a:prstGeom prst="rect">
            <a:avLst/>
          </a:prstGeom>
          <a:noFill/>
        </p:spPr>
        <p:txBody>
          <a:bodyPr wrap="square" rtlCol="0">
            <a:spAutoFit/>
          </a:bodyPr>
          <a:lstStyle/>
          <a:p>
            <a:pPr algn="ctr">
              <a:spcBef>
                <a:spcPts val="600"/>
              </a:spcBef>
              <a:spcAft>
                <a:spcPts val="600"/>
              </a:spcAft>
            </a:pPr>
            <a:r>
              <a:rPr lang="en-US" altLang="zh-CN" sz="1200" dirty="0" err="1">
                <a:solidFill>
                  <a:schemeClr val="accent1"/>
                </a:solidFill>
                <a:latin typeface="微软雅黑" panose="020B0503020204020204" pitchFamily="34" charset="-122"/>
                <a:ea typeface="微软雅黑" panose="020B0503020204020204" pitchFamily="34" charset="-122"/>
              </a:rPr>
              <a:t>HouYi</a:t>
            </a:r>
            <a:r>
              <a:rPr lang="en-US" altLang="zh-CN" sz="1200" dirty="0">
                <a:solidFill>
                  <a:schemeClr val="accent1"/>
                </a:solidFill>
                <a:latin typeface="微软雅黑" panose="020B0503020204020204" pitchFamily="34" charset="-122"/>
                <a:ea typeface="微软雅黑" panose="020B0503020204020204" pitchFamily="34" charset="-122"/>
              </a:rPr>
              <a:t> Shoots the Suns</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8" name="图片 7">
            <a:extLst>
              <a:ext uri="{FF2B5EF4-FFF2-40B4-BE49-F238E27FC236}">
                <a16:creationId xmlns:a16="http://schemas.microsoft.com/office/drawing/2014/main" id="{CD7950EC-795D-45A0-9AAB-8E09908FD3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50838" y="1317124"/>
            <a:ext cx="5712954" cy="1597956"/>
          </a:xfrm>
          <a:prstGeom prst="rect">
            <a:avLst/>
          </a:prstGeom>
        </p:spPr>
      </p:pic>
      <p:sp>
        <p:nvSpPr>
          <p:cNvPr id="10" name="矩形 9">
            <a:extLst>
              <a:ext uri="{FF2B5EF4-FFF2-40B4-BE49-F238E27FC236}">
                <a16:creationId xmlns:a16="http://schemas.microsoft.com/office/drawing/2014/main" id="{77E2423E-3EAF-4E86-9A0C-C7F03E52DDB8}"/>
              </a:ext>
            </a:extLst>
          </p:cNvPr>
          <p:cNvSpPr/>
          <p:nvPr/>
        </p:nvSpPr>
        <p:spPr>
          <a:xfrm>
            <a:off x="6266728" y="3555335"/>
            <a:ext cx="5387856" cy="2539157"/>
          </a:xfrm>
          <a:prstGeom prst="rect">
            <a:avLst/>
          </a:prstGeom>
          <a:noFill/>
        </p:spPr>
        <p:txBody>
          <a:bodyPr wrap="square">
            <a:spAutoFit/>
          </a:bodyPr>
          <a:lstStyle/>
          <a:p>
            <a:pPr marL="342900" indent="-342900">
              <a:spcAft>
                <a:spcPts val="600"/>
              </a:spcAft>
              <a:buClr>
                <a:schemeClr val="accent1">
                  <a:lumMod val="75000"/>
                </a:schemeClr>
              </a:buClr>
              <a:buFont typeface="Wingdings" panose="05000000000000000000" pitchFamily="2" charset="2"/>
              <a:buChar char="l"/>
            </a:pPr>
            <a:r>
              <a:rPr lang="en-US" altLang="zh-CN" sz="2400" dirty="0">
                <a:solidFill>
                  <a:srgbClr val="C00000"/>
                </a:solidFill>
              </a:rPr>
              <a:t>Extendable dynamic range via reserved pads for 3D integrated structure</a:t>
            </a:r>
          </a:p>
          <a:p>
            <a:pPr marL="342900" indent="-342900">
              <a:spcAft>
                <a:spcPts val="600"/>
              </a:spcAft>
              <a:buClr>
                <a:schemeClr val="accent1">
                  <a:lumMod val="75000"/>
                </a:schemeClr>
              </a:buClr>
              <a:buFont typeface="Wingdings" panose="05000000000000000000" pitchFamily="2" charset="2"/>
              <a:buChar char="l"/>
            </a:pPr>
            <a:r>
              <a:rPr lang="en-US" altLang="zh-CN" sz="2400" dirty="0"/>
              <a:t>Sensor: Top Layer, In bump</a:t>
            </a:r>
          </a:p>
          <a:p>
            <a:pPr marL="342900" indent="-342900">
              <a:spcAft>
                <a:spcPts val="600"/>
              </a:spcAft>
              <a:buClr>
                <a:schemeClr val="accent1">
                  <a:lumMod val="75000"/>
                </a:schemeClr>
              </a:buClr>
              <a:buFont typeface="Wingdings" panose="05000000000000000000" pitchFamily="2" charset="2"/>
              <a:buChar char="l"/>
            </a:pPr>
            <a:r>
              <a:rPr lang="en-US" altLang="zh-CN" sz="2400" dirty="0"/>
              <a:t>Cap: ~25 pF/pixel, PIP Capacitor, 350 nm Process</a:t>
            </a:r>
          </a:p>
          <a:p>
            <a:pPr marL="342900" indent="-342900">
              <a:spcAft>
                <a:spcPts val="600"/>
              </a:spcAft>
              <a:buClr>
                <a:schemeClr val="accent1">
                  <a:lumMod val="75000"/>
                </a:schemeClr>
              </a:buClr>
              <a:buFont typeface="Wingdings" panose="05000000000000000000" pitchFamily="2" charset="2"/>
              <a:buChar char="l"/>
            </a:pPr>
            <a:r>
              <a:rPr lang="en-US" altLang="zh-CN" sz="2400" dirty="0"/>
              <a:t>ASIC: 130 nm Process, Cu pillar</a:t>
            </a:r>
          </a:p>
        </p:txBody>
      </p:sp>
      <p:sp>
        <p:nvSpPr>
          <p:cNvPr id="12" name="矩形 11">
            <a:extLst>
              <a:ext uri="{FF2B5EF4-FFF2-40B4-BE49-F238E27FC236}">
                <a16:creationId xmlns:a16="http://schemas.microsoft.com/office/drawing/2014/main" id="{0E958311-72D2-485E-9792-3092242D7582}"/>
              </a:ext>
            </a:extLst>
          </p:cNvPr>
          <p:cNvSpPr>
            <a:spLocks noChangeArrowheads="1"/>
          </p:cNvSpPr>
          <p:nvPr/>
        </p:nvSpPr>
        <p:spPr bwMode="auto">
          <a:xfrm>
            <a:off x="6915422" y="2919993"/>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3D Integrated Structure of </a:t>
            </a:r>
            <a:r>
              <a:rPr lang="en-US" altLang="zh-CN" sz="1200" dirty="0" err="1">
                <a:solidFill>
                  <a:schemeClr val="accent1"/>
                </a:solidFill>
                <a:latin typeface="微软雅黑" panose="020B0503020204020204" pitchFamily="34" charset="-122"/>
                <a:ea typeface="微软雅黑" panose="020B0503020204020204" pitchFamily="34" charset="-122"/>
              </a:rPr>
              <a:t>HouYi</a:t>
            </a:r>
            <a:r>
              <a:rPr lang="en-US" altLang="zh-CN" sz="1200" dirty="0">
                <a:solidFill>
                  <a:schemeClr val="accent1"/>
                </a:solidFill>
                <a:latin typeface="微软雅黑" panose="020B0503020204020204" pitchFamily="34" charset="-122"/>
                <a:ea typeface="微软雅黑" panose="020B0503020204020204" pitchFamily="34" charset="-122"/>
              </a:rPr>
              <a:t> </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249526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0E90C18-640F-4768-BF57-BDE6EC2FCE41}"/>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167467E2-DEAD-4FD8-B7F2-4D1595C678AA}"/>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2CDC66E4-9C97-443D-96D6-AC42ECBD7101}"/>
              </a:ext>
            </a:extLst>
          </p:cNvPr>
          <p:cNvSpPr>
            <a:spLocks noGrp="1"/>
          </p:cNvSpPr>
          <p:nvPr>
            <p:ph type="sldNum" sz="quarter" idx="12"/>
          </p:nvPr>
        </p:nvSpPr>
        <p:spPr/>
        <p:txBody>
          <a:bodyPr/>
          <a:lstStyle/>
          <a:p>
            <a:fld id="{9D62F77C-4E47-4A93-83C9-430469F4C1D3}" type="slidenum">
              <a:rPr lang="zh-CN" altLang="en-US" smtClean="0"/>
              <a:pPr/>
              <a:t>19</a:t>
            </a:fld>
            <a:endParaRPr lang="zh-CN" altLang="en-US" dirty="0"/>
          </a:p>
        </p:txBody>
      </p:sp>
      <p:sp>
        <p:nvSpPr>
          <p:cNvPr id="5" name="标题 4">
            <a:extLst>
              <a:ext uri="{FF2B5EF4-FFF2-40B4-BE49-F238E27FC236}">
                <a16:creationId xmlns:a16="http://schemas.microsoft.com/office/drawing/2014/main" id="{B83301AB-2646-4979-B6EF-233158D9E46C}"/>
              </a:ext>
            </a:extLst>
          </p:cNvPr>
          <p:cNvSpPr>
            <a:spLocks noGrp="1"/>
          </p:cNvSpPr>
          <p:nvPr>
            <p:ph type="title"/>
          </p:nvPr>
        </p:nvSpPr>
        <p:spPr/>
        <p:txBody>
          <a:bodyPr>
            <a:noAutofit/>
          </a:bodyPr>
          <a:lstStyle/>
          <a:p>
            <a:r>
              <a:rPr lang="en-US" altLang="zh-CN" dirty="0" err="1"/>
              <a:t>HouYi</a:t>
            </a:r>
            <a:r>
              <a:rPr lang="en-US" altLang="zh-CN" dirty="0"/>
              <a:t>: Pixel Design</a:t>
            </a:r>
            <a:endParaRPr lang="zh-CN" altLang="en-US" dirty="0"/>
          </a:p>
        </p:txBody>
      </p:sp>
      <p:pic>
        <p:nvPicPr>
          <p:cNvPr id="9" name="图片 8">
            <a:extLst>
              <a:ext uri="{FF2B5EF4-FFF2-40B4-BE49-F238E27FC236}">
                <a16:creationId xmlns:a16="http://schemas.microsoft.com/office/drawing/2014/main" id="{059DF3A7-08A6-4FD6-A4E2-C039E0A2D2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810" y="4157191"/>
            <a:ext cx="5493625" cy="2044620"/>
          </a:xfrm>
          <a:prstGeom prst="rect">
            <a:avLst/>
          </a:prstGeom>
        </p:spPr>
      </p:pic>
      <p:pic>
        <p:nvPicPr>
          <p:cNvPr id="11" name="图片 10">
            <a:extLst>
              <a:ext uri="{FF2B5EF4-FFF2-40B4-BE49-F238E27FC236}">
                <a16:creationId xmlns:a16="http://schemas.microsoft.com/office/drawing/2014/main" id="{28199AB4-9D53-4793-89C9-50ADD3D7B1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42752" y="4061249"/>
            <a:ext cx="3302418" cy="2345508"/>
          </a:xfrm>
          <a:prstGeom prst="rect">
            <a:avLst/>
          </a:prstGeom>
        </p:spPr>
      </p:pic>
      <p:sp>
        <p:nvSpPr>
          <p:cNvPr id="12" name="矩形 11">
            <a:extLst>
              <a:ext uri="{FF2B5EF4-FFF2-40B4-BE49-F238E27FC236}">
                <a16:creationId xmlns:a16="http://schemas.microsoft.com/office/drawing/2014/main" id="{F2C19C36-9103-4AB1-A999-82D244B2C200}"/>
              </a:ext>
            </a:extLst>
          </p:cNvPr>
          <p:cNvSpPr>
            <a:spLocks noChangeArrowheads="1"/>
          </p:cNvSpPr>
          <p:nvPr/>
        </p:nvSpPr>
        <p:spPr bwMode="auto">
          <a:xfrm>
            <a:off x="1495838" y="6074985"/>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Discriminator of HYLITE</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3" name="矩形 12">
            <a:extLst>
              <a:ext uri="{FF2B5EF4-FFF2-40B4-BE49-F238E27FC236}">
                <a16:creationId xmlns:a16="http://schemas.microsoft.com/office/drawing/2014/main" id="{BF36FAEC-B446-49F2-8196-73EB9833B2F9}"/>
              </a:ext>
            </a:extLst>
          </p:cNvPr>
          <p:cNvSpPr>
            <a:spLocks noChangeArrowheads="1"/>
          </p:cNvSpPr>
          <p:nvPr/>
        </p:nvSpPr>
        <p:spPr bwMode="auto">
          <a:xfrm>
            <a:off x="7422382" y="6217060"/>
            <a:ext cx="3302418"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Discriminator of </a:t>
            </a:r>
            <a:r>
              <a:rPr lang="en-US" altLang="zh-CN" sz="1200" dirty="0" err="1">
                <a:solidFill>
                  <a:schemeClr val="accent1"/>
                </a:solidFill>
                <a:latin typeface="微软雅黑" panose="020B0503020204020204" pitchFamily="34" charset="-122"/>
                <a:ea typeface="微软雅黑" panose="020B0503020204020204" pitchFamily="34" charset="-122"/>
              </a:rPr>
              <a:t>HouYi</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4" name="文本框 13">
            <a:extLst>
              <a:ext uri="{FF2B5EF4-FFF2-40B4-BE49-F238E27FC236}">
                <a16:creationId xmlns:a16="http://schemas.microsoft.com/office/drawing/2014/main" id="{D475B4F5-354F-4667-8BDE-4696187A0CA4}"/>
              </a:ext>
            </a:extLst>
          </p:cNvPr>
          <p:cNvSpPr txBox="1"/>
          <p:nvPr/>
        </p:nvSpPr>
        <p:spPr>
          <a:xfrm>
            <a:off x="5717854" y="1168142"/>
            <a:ext cx="6185530" cy="2923877"/>
          </a:xfrm>
          <a:prstGeom prst="rect">
            <a:avLst/>
          </a:prstGeom>
          <a:noFill/>
        </p:spPr>
        <p:txBody>
          <a:bodyPr wrap="square">
            <a:spAutoFit/>
          </a:bodyPr>
          <a:lstStyle>
            <a:defPPr>
              <a:defRPr lang="en-US"/>
            </a:defPPr>
            <a:lvl1pPr marL="342900" indent="-342900">
              <a:buClr>
                <a:schemeClr val="accent1">
                  <a:lumMod val="75000"/>
                </a:schemeClr>
              </a:buClr>
              <a:buFont typeface="Wingdings" panose="05000000000000000000" pitchFamily="2" charset="2"/>
              <a:buChar char="l"/>
              <a:defRPr sz="2000"/>
            </a:lvl1pPr>
            <a:lvl2pPr marL="800100" lvl="1" indent="-342900">
              <a:buClr>
                <a:schemeClr val="accent1">
                  <a:lumMod val="75000"/>
                </a:schemeClr>
              </a:buClr>
              <a:buFont typeface="Arial" panose="020B0604020202020204" pitchFamily="34" charset="0"/>
              <a:buChar char="•"/>
              <a:defRPr sz="2000"/>
            </a:lvl2pPr>
          </a:lstStyle>
          <a:p>
            <a:r>
              <a:rPr lang="en-US" altLang="zh-CN" sz="2400" dirty="0"/>
              <a:t>Put Cf2 in a separate CAP chip.</a:t>
            </a:r>
          </a:p>
          <a:p>
            <a:r>
              <a:rPr lang="en-US" altLang="zh-CN" sz="2400" dirty="0"/>
              <a:t>Improved design of the Front-end inherited from HYLITE:</a:t>
            </a:r>
          </a:p>
          <a:p>
            <a:pPr lvl="1"/>
            <a:r>
              <a:rPr lang="en-US" altLang="zh-CN" sz="2400" dirty="0"/>
              <a:t>Polarity modified</a:t>
            </a:r>
          </a:p>
          <a:p>
            <a:pPr lvl="1"/>
            <a:r>
              <a:rPr lang="en-US" altLang="zh-CN" sz="2400" dirty="0"/>
              <a:t>Front-end circuits with lower power consumption: </a:t>
            </a:r>
            <a:r>
              <a:rPr lang="en-US" altLang="zh-CN" sz="2400" dirty="0" err="1"/>
              <a:t>e.g</a:t>
            </a:r>
            <a:r>
              <a:rPr lang="en-US" altLang="zh-CN" sz="2400" dirty="0"/>
              <a:t>: discriminator:</a:t>
            </a:r>
          </a:p>
          <a:p>
            <a:pPr marL="1257300" lvl="2" indent="-342900">
              <a:buFont typeface="Arial" panose="020B0604020202020204" pitchFamily="34" charset="0"/>
              <a:buChar char="•"/>
            </a:pPr>
            <a:r>
              <a:rPr lang="en-US" altLang="zh-CN" sz="2000" dirty="0"/>
              <a:t>HYLITE: ~ 280 μW(Power on)</a:t>
            </a:r>
          </a:p>
          <a:p>
            <a:pPr marL="1257300" lvl="2" indent="-342900">
              <a:buFont typeface="Arial" panose="020B0604020202020204" pitchFamily="34" charset="0"/>
              <a:buChar char="•"/>
            </a:pPr>
            <a:r>
              <a:rPr lang="en-US" altLang="zh-CN" sz="2000" dirty="0" err="1"/>
              <a:t>HouYi</a:t>
            </a:r>
            <a:r>
              <a:rPr lang="en-US" altLang="zh-CN" sz="2000" dirty="0"/>
              <a:t>: ~ 10 μW</a:t>
            </a:r>
          </a:p>
        </p:txBody>
      </p:sp>
      <p:sp>
        <p:nvSpPr>
          <p:cNvPr id="6" name="箭头: 右 5">
            <a:extLst>
              <a:ext uri="{FF2B5EF4-FFF2-40B4-BE49-F238E27FC236}">
                <a16:creationId xmlns:a16="http://schemas.microsoft.com/office/drawing/2014/main" id="{2AB2833E-CB92-45D6-8225-7B885CF130A1}"/>
              </a:ext>
            </a:extLst>
          </p:cNvPr>
          <p:cNvSpPr/>
          <p:nvPr/>
        </p:nvSpPr>
        <p:spPr>
          <a:xfrm>
            <a:off x="6330704" y="4847330"/>
            <a:ext cx="1009900" cy="449666"/>
          </a:xfrm>
          <a:prstGeom prst="rightArrow">
            <a:avLst>
              <a:gd name="adj1" fmla="val 27405"/>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a:extLst>
              <a:ext uri="{FF2B5EF4-FFF2-40B4-BE49-F238E27FC236}">
                <a16:creationId xmlns:a16="http://schemas.microsoft.com/office/drawing/2014/main" id="{A8DE98B2-9449-41EF-8C86-F1B7ED4C8508}"/>
              </a:ext>
            </a:extLst>
          </p:cNvPr>
          <p:cNvSpPr>
            <a:spLocks noChangeArrowheads="1"/>
          </p:cNvSpPr>
          <p:nvPr/>
        </p:nvSpPr>
        <p:spPr bwMode="auto">
          <a:xfrm>
            <a:off x="1462006" y="3773517"/>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Front-end of </a:t>
            </a:r>
            <a:r>
              <a:rPr lang="en-US" altLang="zh-CN" sz="1200" dirty="0" err="1">
                <a:solidFill>
                  <a:schemeClr val="accent1"/>
                </a:solidFill>
                <a:latin typeface="微软雅黑" panose="020B0503020204020204" pitchFamily="34" charset="-122"/>
                <a:ea typeface="微软雅黑" panose="020B0503020204020204" pitchFamily="34" charset="-122"/>
              </a:rPr>
              <a:t>HouYi</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8" name="图片 7">
            <a:extLst>
              <a:ext uri="{FF2B5EF4-FFF2-40B4-BE49-F238E27FC236}">
                <a16:creationId xmlns:a16="http://schemas.microsoft.com/office/drawing/2014/main" id="{AAB1513D-F91E-4817-A383-4F0E4449150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6334" y="1196377"/>
            <a:ext cx="4152900" cy="2481263"/>
          </a:xfrm>
          <a:prstGeom prst="rect">
            <a:avLst/>
          </a:prstGeom>
        </p:spPr>
      </p:pic>
    </p:spTree>
    <p:extLst>
      <p:ext uri="{BB962C8B-B14F-4D97-AF65-F5344CB8AC3E}">
        <p14:creationId xmlns:p14="http://schemas.microsoft.com/office/powerpoint/2010/main" val="3218641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0E90C18-640F-4768-BF57-BDE6EC2FCE41}"/>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167467E2-DEAD-4FD8-B7F2-4D1595C678AA}"/>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2CDC66E4-9C97-443D-96D6-AC42ECBD7101}"/>
              </a:ext>
            </a:extLst>
          </p:cNvPr>
          <p:cNvSpPr>
            <a:spLocks noGrp="1"/>
          </p:cNvSpPr>
          <p:nvPr>
            <p:ph type="sldNum" sz="quarter" idx="12"/>
          </p:nvPr>
        </p:nvSpPr>
        <p:spPr/>
        <p:txBody>
          <a:bodyPr/>
          <a:lstStyle/>
          <a:p>
            <a:fld id="{9D62F77C-4E47-4A93-83C9-430469F4C1D3}" type="slidenum">
              <a:rPr lang="zh-CN" altLang="en-US" smtClean="0"/>
              <a:pPr/>
              <a:t>20</a:t>
            </a:fld>
            <a:endParaRPr lang="zh-CN" altLang="en-US" dirty="0"/>
          </a:p>
        </p:txBody>
      </p:sp>
      <p:sp>
        <p:nvSpPr>
          <p:cNvPr id="5" name="标题 4">
            <a:extLst>
              <a:ext uri="{FF2B5EF4-FFF2-40B4-BE49-F238E27FC236}">
                <a16:creationId xmlns:a16="http://schemas.microsoft.com/office/drawing/2014/main" id="{B83301AB-2646-4979-B6EF-233158D9E46C}"/>
              </a:ext>
            </a:extLst>
          </p:cNvPr>
          <p:cNvSpPr>
            <a:spLocks noGrp="1"/>
          </p:cNvSpPr>
          <p:nvPr>
            <p:ph type="title"/>
          </p:nvPr>
        </p:nvSpPr>
        <p:spPr>
          <a:xfrm>
            <a:off x="552714" y="296420"/>
            <a:ext cx="7493758" cy="781287"/>
          </a:xfrm>
        </p:spPr>
        <p:txBody>
          <a:bodyPr>
            <a:noAutofit/>
          </a:bodyPr>
          <a:lstStyle/>
          <a:p>
            <a:r>
              <a:rPr lang="en-US" altLang="zh-CN" dirty="0" err="1"/>
              <a:t>HouYi</a:t>
            </a:r>
            <a:r>
              <a:rPr lang="en-US" altLang="zh-CN" dirty="0"/>
              <a:t>: Architecture</a:t>
            </a:r>
            <a:endParaRPr lang="zh-CN" altLang="en-US" dirty="0"/>
          </a:p>
        </p:txBody>
      </p:sp>
      <p:sp>
        <p:nvSpPr>
          <p:cNvPr id="12" name="矩形 11">
            <a:extLst>
              <a:ext uri="{FF2B5EF4-FFF2-40B4-BE49-F238E27FC236}">
                <a16:creationId xmlns:a16="http://schemas.microsoft.com/office/drawing/2014/main" id="{3747E207-98C4-46A3-870C-6928B22B1251}"/>
              </a:ext>
            </a:extLst>
          </p:cNvPr>
          <p:cNvSpPr>
            <a:spLocks noChangeArrowheads="1"/>
          </p:cNvSpPr>
          <p:nvPr/>
        </p:nvSpPr>
        <p:spPr bwMode="auto">
          <a:xfrm>
            <a:off x="6956167" y="5892466"/>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Readout Structure of </a:t>
            </a:r>
            <a:r>
              <a:rPr lang="en-US" altLang="zh-CN" sz="1200" dirty="0" err="1">
                <a:solidFill>
                  <a:schemeClr val="accent1"/>
                </a:solidFill>
                <a:latin typeface="微软雅黑" panose="020B0503020204020204" pitchFamily="34" charset="-122"/>
                <a:ea typeface="微软雅黑" panose="020B0503020204020204" pitchFamily="34" charset="-122"/>
              </a:rPr>
              <a:t>HouYi</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8" name="图片 7">
            <a:extLst>
              <a:ext uri="{FF2B5EF4-FFF2-40B4-BE49-F238E27FC236}">
                <a16:creationId xmlns:a16="http://schemas.microsoft.com/office/drawing/2014/main" id="{E148BD59-EEA6-4ABC-99B2-EBD506CB49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361" y="1244696"/>
            <a:ext cx="6628478" cy="2064725"/>
          </a:xfrm>
          <a:prstGeom prst="rect">
            <a:avLst/>
          </a:prstGeom>
        </p:spPr>
      </p:pic>
      <p:sp>
        <p:nvSpPr>
          <p:cNvPr id="9" name="矩形 8">
            <a:extLst>
              <a:ext uri="{FF2B5EF4-FFF2-40B4-BE49-F238E27FC236}">
                <a16:creationId xmlns:a16="http://schemas.microsoft.com/office/drawing/2014/main" id="{B061FFB6-6193-4C0B-A035-FAF0C2D73F01}"/>
              </a:ext>
            </a:extLst>
          </p:cNvPr>
          <p:cNvSpPr>
            <a:spLocks noChangeArrowheads="1"/>
          </p:cNvSpPr>
          <p:nvPr/>
        </p:nvSpPr>
        <p:spPr bwMode="auto">
          <a:xfrm>
            <a:off x="1604694" y="3309420"/>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Pixel Structure of </a:t>
            </a:r>
            <a:r>
              <a:rPr lang="en-US" altLang="zh-CN" sz="1200" dirty="0" err="1">
                <a:solidFill>
                  <a:schemeClr val="accent1"/>
                </a:solidFill>
                <a:latin typeface="微软雅黑" panose="020B0503020204020204" pitchFamily="34" charset="-122"/>
                <a:ea typeface="微软雅黑" panose="020B0503020204020204" pitchFamily="34" charset="-122"/>
              </a:rPr>
              <a:t>HouYi</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7" name="图片 6">
            <a:extLst>
              <a:ext uri="{FF2B5EF4-FFF2-40B4-BE49-F238E27FC236}">
                <a16:creationId xmlns:a16="http://schemas.microsoft.com/office/drawing/2014/main" id="{0897C6E6-FCC6-458B-AA7D-777D983A6D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278" y="4654502"/>
            <a:ext cx="6734561" cy="1376463"/>
          </a:xfrm>
          <a:prstGeom prst="rect">
            <a:avLst/>
          </a:prstGeom>
        </p:spPr>
      </p:pic>
      <p:pic>
        <p:nvPicPr>
          <p:cNvPr id="13" name="图片 12">
            <a:extLst>
              <a:ext uri="{FF2B5EF4-FFF2-40B4-BE49-F238E27FC236}">
                <a16:creationId xmlns:a16="http://schemas.microsoft.com/office/drawing/2014/main" id="{984BB6C8-1969-4D40-832F-D1A60027E1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293912"/>
            <a:ext cx="5951496" cy="4447960"/>
          </a:xfrm>
          <a:prstGeom prst="rect">
            <a:avLst/>
          </a:prstGeom>
        </p:spPr>
      </p:pic>
      <p:sp>
        <p:nvSpPr>
          <p:cNvPr id="14" name="矩形 13">
            <a:extLst>
              <a:ext uri="{FF2B5EF4-FFF2-40B4-BE49-F238E27FC236}">
                <a16:creationId xmlns:a16="http://schemas.microsoft.com/office/drawing/2014/main" id="{9A6F811B-BA71-4395-8EAC-B00FE390149E}"/>
              </a:ext>
            </a:extLst>
          </p:cNvPr>
          <p:cNvSpPr>
            <a:spLocks noChangeArrowheads="1"/>
          </p:cNvSpPr>
          <p:nvPr/>
        </p:nvSpPr>
        <p:spPr bwMode="auto">
          <a:xfrm>
            <a:off x="1741989" y="6030965"/>
            <a:ext cx="409046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Signal Chain of </a:t>
            </a:r>
            <a:r>
              <a:rPr lang="en-US" altLang="zh-CN" sz="1200" dirty="0" err="1">
                <a:solidFill>
                  <a:schemeClr val="accent1"/>
                </a:solidFill>
                <a:latin typeface="微软雅黑" panose="020B0503020204020204" pitchFamily="34" charset="-122"/>
                <a:ea typeface="微软雅黑" panose="020B0503020204020204" pitchFamily="34" charset="-122"/>
              </a:rPr>
              <a:t>HouYi</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9351619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图片 24">
            <a:extLst>
              <a:ext uri="{FF2B5EF4-FFF2-40B4-BE49-F238E27FC236}">
                <a16:creationId xmlns:a16="http://schemas.microsoft.com/office/drawing/2014/main" id="{9FCFA883-6657-4A3A-B8C3-A2510D1D08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6565" y="1033874"/>
            <a:ext cx="2863268" cy="2840869"/>
          </a:xfrm>
          <a:prstGeom prst="rect">
            <a:avLst/>
          </a:prstGeom>
        </p:spPr>
      </p:pic>
      <p:sp>
        <p:nvSpPr>
          <p:cNvPr id="2" name="日期占位符 1">
            <a:extLst>
              <a:ext uri="{FF2B5EF4-FFF2-40B4-BE49-F238E27FC236}">
                <a16:creationId xmlns:a16="http://schemas.microsoft.com/office/drawing/2014/main" id="{20E90C18-640F-4768-BF57-BDE6EC2FCE41}"/>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167467E2-DEAD-4FD8-B7F2-4D1595C678AA}"/>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2CDC66E4-9C97-443D-96D6-AC42ECBD7101}"/>
              </a:ext>
            </a:extLst>
          </p:cNvPr>
          <p:cNvSpPr>
            <a:spLocks noGrp="1"/>
          </p:cNvSpPr>
          <p:nvPr>
            <p:ph type="sldNum" sz="quarter" idx="12"/>
          </p:nvPr>
        </p:nvSpPr>
        <p:spPr/>
        <p:txBody>
          <a:bodyPr/>
          <a:lstStyle/>
          <a:p>
            <a:fld id="{9D62F77C-4E47-4A93-83C9-430469F4C1D3}" type="slidenum">
              <a:rPr lang="zh-CN" altLang="en-US" smtClean="0"/>
              <a:pPr/>
              <a:t>21</a:t>
            </a:fld>
            <a:endParaRPr lang="zh-CN" altLang="en-US" dirty="0"/>
          </a:p>
        </p:txBody>
      </p:sp>
      <p:sp>
        <p:nvSpPr>
          <p:cNvPr id="5" name="标题 4">
            <a:extLst>
              <a:ext uri="{FF2B5EF4-FFF2-40B4-BE49-F238E27FC236}">
                <a16:creationId xmlns:a16="http://schemas.microsoft.com/office/drawing/2014/main" id="{B83301AB-2646-4979-B6EF-233158D9E46C}"/>
              </a:ext>
            </a:extLst>
          </p:cNvPr>
          <p:cNvSpPr>
            <a:spLocks noGrp="1"/>
          </p:cNvSpPr>
          <p:nvPr>
            <p:ph type="title"/>
          </p:nvPr>
        </p:nvSpPr>
        <p:spPr/>
        <p:txBody>
          <a:bodyPr>
            <a:noAutofit/>
          </a:bodyPr>
          <a:lstStyle/>
          <a:p>
            <a:r>
              <a:rPr lang="en-US" altLang="zh-CN" dirty="0"/>
              <a:t>Layout of </a:t>
            </a:r>
            <a:r>
              <a:rPr lang="en-US" altLang="zh-CN" dirty="0" err="1"/>
              <a:t>HouYi</a:t>
            </a:r>
            <a:endParaRPr lang="zh-CN" altLang="en-US" dirty="0"/>
          </a:p>
        </p:txBody>
      </p:sp>
      <p:pic>
        <p:nvPicPr>
          <p:cNvPr id="11" name="图片 10">
            <a:extLst>
              <a:ext uri="{FF2B5EF4-FFF2-40B4-BE49-F238E27FC236}">
                <a16:creationId xmlns:a16="http://schemas.microsoft.com/office/drawing/2014/main" id="{31C88609-6FE4-4414-9EB7-D8EC85F885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9324" y="1155034"/>
            <a:ext cx="4473318" cy="4544018"/>
          </a:xfrm>
          <a:prstGeom prst="rect">
            <a:avLst/>
          </a:prstGeom>
        </p:spPr>
      </p:pic>
      <p:pic>
        <p:nvPicPr>
          <p:cNvPr id="17" name="图片 16">
            <a:extLst>
              <a:ext uri="{FF2B5EF4-FFF2-40B4-BE49-F238E27FC236}">
                <a16:creationId xmlns:a16="http://schemas.microsoft.com/office/drawing/2014/main" id="{B57443F1-336B-4CDC-990D-672002FA3C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02149" y="4287750"/>
            <a:ext cx="839710" cy="1814627"/>
          </a:xfrm>
          <a:prstGeom prst="rect">
            <a:avLst/>
          </a:prstGeom>
        </p:spPr>
      </p:pic>
      <p:sp>
        <p:nvSpPr>
          <p:cNvPr id="6" name="矩形 5">
            <a:extLst>
              <a:ext uri="{FF2B5EF4-FFF2-40B4-BE49-F238E27FC236}">
                <a16:creationId xmlns:a16="http://schemas.microsoft.com/office/drawing/2014/main" id="{840C7551-A847-44BC-9D86-6F86F3F5E6DE}"/>
              </a:ext>
            </a:extLst>
          </p:cNvPr>
          <p:cNvSpPr/>
          <p:nvPr/>
        </p:nvSpPr>
        <p:spPr>
          <a:xfrm>
            <a:off x="4498211" y="3141345"/>
            <a:ext cx="96253" cy="88088"/>
          </a:xfrm>
          <a:prstGeom prst="rect">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8" name="直接箭头连接符 7">
            <a:extLst>
              <a:ext uri="{FF2B5EF4-FFF2-40B4-BE49-F238E27FC236}">
                <a16:creationId xmlns:a16="http://schemas.microsoft.com/office/drawing/2014/main" id="{0A0812C5-0AC9-426F-A90A-4FB8F44D3B01}"/>
              </a:ext>
            </a:extLst>
          </p:cNvPr>
          <p:cNvCxnSpPr>
            <a:cxnSpLocks/>
          </p:cNvCxnSpPr>
          <p:nvPr/>
        </p:nvCxnSpPr>
        <p:spPr>
          <a:xfrm>
            <a:off x="4728498" y="3185389"/>
            <a:ext cx="645305"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接箭头连接符 12">
            <a:extLst>
              <a:ext uri="{FF2B5EF4-FFF2-40B4-BE49-F238E27FC236}">
                <a16:creationId xmlns:a16="http://schemas.microsoft.com/office/drawing/2014/main" id="{89FB7B3C-C120-423C-B676-B2C518BD9A0E}"/>
              </a:ext>
            </a:extLst>
          </p:cNvPr>
          <p:cNvCxnSpPr>
            <a:cxnSpLocks/>
            <a:endCxn id="17" idx="0"/>
          </p:cNvCxnSpPr>
          <p:nvPr/>
        </p:nvCxnSpPr>
        <p:spPr>
          <a:xfrm flipH="1">
            <a:off x="5522004" y="3567559"/>
            <a:ext cx="1073005" cy="72019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文本框 13">
            <a:extLst>
              <a:ext uri="{FF2B5EF4-FFF2-40B4-BE49-F238E27FC236}">
                <a16:creationId xmlns:a16="http://schemas.microsoft.com/office/drawing/2014/main" id="{374955FC-AC46-4A3A-AA41-D691B1956D68}"/>
              </a:ext>
            </a:extLst>
          </p:cNvPr>
          <p:cNvSpPr txBox="1"/>
          <p:nvPr/>
        </p:nvSpPr>
        <p:spPr>
          <a:xfrm>
            <a:off x="8960656" y="4394217"/>
            <a:ext cx="2876716" cy="2015936"/>
          </a:xfrm>
          <a:prstGeom prst="rect">
            <a:avLst/>
          </a:prstGeom>
          <a:noFill/>
        </p:spPr>
        <p:txBody>
          <a:bodyPr wrap="square">
            <a:spAutoFit/>
          </a:bodyPr>
          <a:lstStyle>
            <a:defPPr>
              <a:defRPr lang="en-US"/>
            </a:defPPr>
            <a:lvl1pPr marL="342900" indent="-342900">
              <a:buClr>
                <a:schemeClr val="accent1">
                  <a:lumMod val="75000"/>
                </a:schemeClr>
              </a:buClr>
              <a:buFont typeface="Wingdings" panose="05000000000000000000" pitchFamily="2" charset="2"/>
              <a:buChar char="l"/>
              <a:defRPr sz="2000"/>
            </a:lvl1pPr>
          </a:lstStyle>
          <a:p>
            <a:pPr>
              <a:spcAft>
                <a:spcPts val="600"/>
              </a:spcAft>
            </a:pPr>
            <a:r>
              <a:rPr lang="en-US" altLang="zh-CN" dirty="0"/>
              <a:t>Thick gate oxide layer transistor for capacitor</a:t>
            </a:r>
          </a:p>
          <a:p>
            <a:pPr>
              <a:spcAft>
                <a:spcPts val="600"/>
              </a:spcAft>
            </a:pPr>
            <a:r>
              <a:rPr lang="en-US" altLang="zh-CN" dirty="0"/>
              <a:t>HVT MOS as the switch for lower leakage</a:t>
            </a:r>
          </a:p>
        </p:txBody>
      </p:sp>
      <p:sp>
        <p:nvSpPr>
          <p:cNvPr id="16" name="矩形 15">
            <a:extLst>
              <a:ext uri="{FF2B5EF4-FFF2-40B4-BE49-F238E27FC236}">
                <a16:creationId xmlns:a16="http://schemas.microsoft.com/office/drawing/2014/main" id="{4CC0A3DA-0A22-4247-9D01-404C1B124C80}"/>
              </a:ext>
            </a:extLst>
          </p:cNvPr>
          <p:cNvSpPr>
            <a:spLocks noChangeArrowheads="1"/>
          </p:cNvSpPr>
          <p:nvPr/>
        </p:nvSpPr>
        <p:spPr bwMode="auto">
          <a:xfrm>
            <a:off x="1060942" y="5863095"/>
            <a:ext cx="3493914"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Layout of the HouYi_v1F Chip</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8" name="矩形 17">
            <a:extLst>
              <a:ext uri="{FF2B5EF4-FFF2-40B4-BE49-F238E27FC236}">
                <a16:creationId xmlns:a16="http://schemas.microsoft.com/office/drawing/2014/main" id="{197BF5E3-93E4-4E70-B8BF-851FF993F466}"/>
              </a:ext>
            </a:extLst>
          </p:cNvPr>
          <p:cNvSpPr>
            <a:spLocks noChangeArrowheads="1"/>
          </p:cNvSpPr>
          <p:nvPr/>
        </p:nvSpPr>
        <p:spPr bwMode="auto">
          <a:xfrm>
            <a:off x="5416152" y="3927481"/>
            <a:ext cx="3493914"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Layout of the </a:t>
            </a:r>
            <a:r>
              <a:rPr lang="en-US" altLang="zh-CN" sz="1200" dirty="0" err="1">
                <a:solidFill>
                  <a:schemeClr val="accent1"/>
                </a:solidFill>
                <a:latin typeface="微软雅黑" panose="020B0503020204020204" pitchFamily="34" charset="-122"/>
                <a:ea typeface="微软雅黑" panose="020B0503020204020204" pitchFamily="34" charset="-122"/>
              </a:rPr>
              <a:t>HouYi</a:t>
            </a:r>
            <a:r>
              <a:rPr lang="en-US" altLang="zh-CN" sz="1200" dirty="0">
                <a:solidFill>
                  <a:schemeClr val="accent1"/>
                </a:solidFill>
                <a:latin typeface="微软雅黑" panose="020B0503020204020204" pitchFamily="34" charset="-122"/>
                <a:ea typeface="微软雅黑" panose="020B0503020204020204" pitchFamily="34" charset="-122"/>
              </a:rPr>
              <a:t> Pixel</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9" name="矩形 18">
            <a:extLst>
              <a:ext uri="{FF2B5EF4-FFF2-40B4-BE49-F238E27FC236}">
                <a16:creationId xmlns:a16="http://schemas.microsoft.com/office/drawing/2014/main" id="{C00832BD-0618-42EA-B706-AB692B25FA66}"/>
              </a:ext>
            </a:extLst>
          </p:cNvPr>
          <p:cNvSpPr>
            <a:spLocks noChangeArrowheads="1"/>
          </p:cNvSpPr>
          <p:nvPr/>
        </p:nvSpPr>
        <p:spPr bwMode="auto">
          <a:xfrm>
            <a:off x="4110040" y="6191611"/>
            <a:ext cx="3493914"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Layout of the Memory Cell</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23" name="矩形 22">
            <a:extLst>
              <a:ext uri="{FF2B5EF4-FFF2-40B4-BE49-F238E27FC236}">
                <a16:creationId xmlns:a16="http://schemas.microsoft.com/office/drawing/2014/main" id="{EE2789F5-1CE6-4803-99BF-22C7372B3101}"/>
              </a:ext>
            </a:extLst>
          </p:cNvPr>
          <p:cNvSpPr>
            <a:spLocks noChangeArrowheads="1"/>
          </p:cNvSpPr>
          <p:nvPr/>
        </p:nvSpPr>
        <p:spPr bwMode="auto">
          <a:xfrm>
            <a:off x="8545064" y="3895232"/>
            <a:ext cx="3493914"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Layout of the Cap Pixel</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27" name="图片 26">
            <a:extLst>
              <a:ext uri="{FF2B5EF4-FFF2-40B4-BE49-F238E27FC236}">
                <a16:creationId xmlns:a16="http://schemas.microsoft.com/office/drawing/2014/main" id="{1AB50CA1-2827-494B-A993-82D2A5A1F0A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84724" y="1033874"/>
            <a:ext cx="3015697" cy="2969947"/>
          </a:xfrm>
          <a:prstGeom prst="rect">
            <a:avLst/>
          </a:prstGeom>
        </p:spPr>
      </p:pic>
      <p:sp>
        <p:nvSpPr>
          <p:cNvPr id="28" name="矩形 27">
            <a:extLst>
              <a:ext uri="{FF2B5EF4-FFF2-40B4-BE49-F238E27FC236}">
                <a16:creationId xmlns:a16="http://schemas.microsoft.com/office/drawing/2014/main" id="{C15E5997-0463-4444-9296-8709FEBAC02F}"/>
              </a:ext>
            </a:extLst>
          </p:cNvPr>
          <p:cNvSpPr>
            <a:spLocks noChangeArrowheads="1"/>
          </p:cNvSpPr>
          <p:nvPr/>
        </p:nvSpPr>
        <p:spPr bwMode="auto">
          <a:xfrm>
            <a:off x="6486044" y="1655691"/>
            <a:ext cx="664309" cy="338554"/>
          </a:xfrm>
          <a:prstGeom prst="rect">
            <a:avLst/>
          </a:prstGeom>
          <a:noFill/>
        </p:spPr>
        <p:txBody>
          <a:bodyPr wrap="square" rtlCol="0">
            <a:spAutoFit/>
          </a:bodyPr>
          <a:lstStyle/>
          <a:p>
            <a:pPr algn="ctr">
              <a:spcBef>
                <a:spcPts val="600"/>
              </a:spcBef>
              <a:spcAft>
                <a:spcPts val="600"/>
              </a:spcAft>
            </a:pPr>
            <a:r>
              <a:rPr lang="en-US" altLang="zh-CN" sz="1600" dirty="0">
                <a:solidFill>
                  <a:srgbClr val="FF0000"/>
                </a:solidFill>
                <a:latin typeface="微软雅黑" panose="020B0503020204020204" pitchFamily="34" charset="-122"/>
                <a:ea typeface="微软雅黑" panose="020B0503020204020204" pitchFamily="34" charset="-122"/>
              </a:rPr>
              <a:t>A</a:t>
            </a:r>
            <a:endParaRPr lang="zh-CN" altLang="en-US" sz="1600" dirty="0">
              <a:solidFill>
                <a:srgbClr val="FF0000"/>
              </a:solidFill>
              <a:latin typeface="微软雅黑" panose="020B0503020204020204" pitchFamily="34" charset="-122"/>
              <a:ea typeface="微软雅黑" panose="020B0503020204020204" pitchFamily="34" charset="-122"/>
            </a:endParaRPr>
          </a:p>
        </p:txBody>
      </p:sp>
      <p:sp>
        <p:nvSpPr>
          <p:cNvPr id="29" name="矩形 28">
            <a:extLst>
              <a:ext uri="{FF2B5EF4-FFF2-40B4-BE49-F238E27FC236}">
                <a16:creationId xmlns:a16="http://schemas.microsoft.com/office/drawing/2014/main" id="{1EA44419-8FB6-44B1-8587-4289B078C86E}"/>
              </a:ext>
            </a:extLst>
          </p:cNvPr>
          <p:cNvSpPr>
            <a:spLocks noChangeArrowheads="1"/>
          </p:cNvSpPr>
          <p:nvPr/>
        </p:nvSpPr>
        <p:spPr bwMode="auto">
          <a:xfrm>
            <a:off x="6498800" y="2937675"/>
            <a:ext cx="664309" cy="338554"/>
          </a:xfrm>
          <a:prstGeom prst="rect">
            <a:avLst/>
          </a:prstGeom>
          <a:noFill/>
        </p:spPr>
        <p:txBody>
          <a:bodyPr wrap="square" rtlCol="0">
            <a:spAutoFit/>
          </a:bodyPr>
          <a:lstStyle/>
          <a:p>
            <a:pPr algn="ctr">
              <a:spcBef>
                <a:spcPts val="600"/>
              </a:spcBef>
              <a:spcAft>
                <a:spcPts val="600"/>
              </a:spcAft>
            </a:pPr>
            <a:r>
              <a:rPr lang="en-US" altLang="zh-CN" sz="1600" dirty="0">
                <a:solidFill>
                  <a:srgbClr val="FF0000"/>
                </a:solidFill>
                <a:latin typeface="微软雅黑" panose="020B0503020204020204" pitchFamily="34" charset="-122"/>
                <a:ea typeface="微软雅黑" panose="020B0503020204020204" pitchFamily="34" charset="-122"/>
              </a:rPr>
              <a:t>B</a:t>
            </a:r>
            <a:endParaRPr lang="zh-CN" altLang="en-US" sz="1600" dirty="0">
              <a:solidFill>
                <a:srgbClr val="FF0000"/>
              </a:solidFill>
              <a:latin typeface="微软雅黑" panose="020B0503020204020204" pitchFamily="34" charset="-122"/>
              <a:ea typeface="微软雅黑" panose="020B0503020204020204" pitchFamily="34" charset="-122"/>
            </a:endParaRPr>
          </a:p>
        </p:txBody>
      </p:sp>
      <p:sp>
        <p:nvSpPr>
          <p:cNvPr id="30" name="矩形 29">
            <a:extLst>
              <a:ext uri="{FF2B5EF4-FFF2-40B4-BE49-F238E27FC236}">
                <a16:creationId xmlns:a16="http://schemas.microsoft.com/office/drawing/2014/main" id="{6F60B59A-556A-424C-9AE0-861081B59FDF}"/>
              </a:ext>
            </a:extLst>
          </p:cNvPr>
          <p:cNvSpPr>
            <a:spLocks noChangeArrowheads="1"/>
          </p:cNvSpPr>
          <p:nvPr/>
        </p:nvSpPr>
        <p:spPr bwMode="auto">
          <a:xfrm>
            <a:off x="9791538" y="1573101"/>
            <a:ext cx="664309" cy="338554"/>
          </a:xfrm>
          <a:prstGeom prst="rect">
            <a:avLst/>
          </a:prstGeom>
          <a:noFill/>
        </p:spPr>
        <p:txBody>
          <a:bodyPr wrap="square" rtlCol="0">
            <a:spAutoFit/>
          </a:bodyPr>
          <a:lstStyle/>
          <a:p>
            <a:pPr algn="ctr">
              <a:spcBef>
                <a:spcPts val="600"/>
              </a:spcBef>
              <a:spcAft>
                <a:spcPts val="600"/>
              </a:spcAft>
            </a:pPr>
            <a:r>
              <a:rPr lang="en-US" altLang="zh-CN" sz="1600" dirty="0">
                <a:solidFill>
                  <a:srgbClr val="FF0000"/>
                </a:solidFill>
                <a:latin typeface="微软雅黑" panose="020B0503020204020204" pitchFamily="34" charset="-122"/>
                <a:ea typeface="微软雅黑" panose="020B0503020204020204" pitchFamily="34" charset="-122"/>
              </a:rPr>
              <a:t>A</a:t>
            </a:r>
            <a:endParaRPr lang="zh-CN" altLang="en-US" sz="1600" dirty="0">
              <a:solidFill>
                <a:srgbClr val="FF0000"/>
              </a:solidFill>
              <a:latin typeface="微软雅黑" panose="020B0503020204020204" pitchFamily="34" charset="-122"/>
              <a:ea typeface="微软雅黑" panose="020B0503020204020204" pitchFamily="34" charset="-122"/>
            </a:endParaRPr>
          </a:p>
        </p:txBody>
      </p:sp>
      <p:sp>
        <p:nvSpPr>
          <p:cNvPr id="31" name="矩形 30">
            <a:extLst>
              <a:ext uri="{FF2B5EF4-FFF2-40B4-BE49-F238E27FC236}">
                <a16:creationId xmlns:a16="http://schemas.microsoft.com/office/drawing/2014/main" id="{DE391F64-721F-45BD-ADD7-070692FE2EE6}"/>
              </a:ext>
            </a:extLst>
          </p:cNvPr>
          <p:cNvSpPr>
            <a:spLocks noChangeArrowheads="1"/>
          </p:cNvSpPr>
          <p:nvPr/>
        </p:nvSpPr>
        <p:spPr bwMode="auto">
          <a:xfrm>
            <a:off x="9804294" y="2855085"/>
            <a:ext cx="664309" cy="338554"/>
          </a:xfrm>
          <a:prstGeom prst="rect">
            <a:avLst/>
          </a:prstGeom>
          <a:noFill/>
        </p:spPr>
        <p:txBody>
          <a:bodyPr wrap="square" rtlCol="0">
            <a:spAutoFit/>
          </a:bodyPr>
          <a:lstStyle/>
          <a:p>
            <a:pPr algn="ctr">
              <a:spcBef>
                <a:spcPts val="600"/>
              </a:spcBef>
              <a:spcAft>
                <a:spcPts val="600"/>
              </a:spcAft>
            </a:pPr>
            <a:r>
              <a:rPr lang="en-US" altLang="zh-CN" sz="1600" dirty="0">
                <a:solidFill>
                  <a:srgbClr val="FF0000"/>
                </a:solidFill>
                <a:latin typeface="微软雅黑" panose="020B0503020204020204" pitchFamily="34" charset="-122"/>
                <a:ea typeface="微软雅黑" panose="020B0503020204020204" pitchFamily="34" charset="-122"/>
              </a:rPr>
              <a:t>B</a:t>
            </a:r>
            <a:endParaRPr lang="zh-CN" altLang="en-US" sz="1600" dirty="0">
              <a:solidFill>
                <a:srgbClr val="FF0000"/>
              </a:solidFill>
              <a:latin typeface="微软雅黑" panose="020B0503020204020204" pitchFamily="34" charset="-122"/>
              <a:ea typeface="微软雅黑" panose="020B0503020204020204" pitchFamily="34" charset="-122"/>
            </a:endParaRPr>
          </a:p>
        </p:txBody>
      </p:sp>
      <p:pic>
        <p:nvPicPr>
          <p:cNvPr id="7" name="图片 6">
            <a:extLst>
              <a:ext uri="{FF2B5EF4-FFF2-40B4-BE49-F238E27FC236}">
                <a16:creationId xmlns:a16="http://schemas.microsoft.com/office/drawing/2014/main" id="{6EDB1FF8-F3AC-439D-B4E8-97B1CB17D3DA}"/>
              </a:ext>
            </a:extLst>
          </p:cNvPr>
          <p:cNvPicPr>
            <a:picLocks noChangeAspect="1"/>
          </p:cNvPicPr>
          <p:nvPr/>
        </p:nvPicPr>
        <p:blipFill>
          <a:blip r:embed="rId7"/>
          <a:stretch>
            <a:fillRect/>
          </a:stretch>
        </p:blipFill>
        <p:spPr>
          <a:xfrm>
            <a:off x="6148690" y="4359590"/>
            <a:ext cx="2743200" cy="1701209"/>
          </a:xfrm>
          <a:prstGeom prst="rect">
            <a:avLst/>
          </a:prstGeom>
        </p:spPr>
      </p:pic>
    </p:spTree>
    <p:extLst>
      <p:ext uri="{BB962C8B-B14F-4D97-AF65-F5344CB8AC3E}">
        <p14:creationId xmlns:p14="http://schemas.microsoft.com/office/powerpoint/2010/main" val="4130062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日期占位符 33">
            <a:extLst>
              <a:ext uri="{FF2B5EF4-FFF2-40B4-BE49-F238E27FC236}">
                <a16:creationId xmlns:a16="http://schemas.microsoft.com/office/drawing/2014/main" id="{6645F04A-5DDC-442D-B798-85D60EF8FA45}"/>
              </a:ext>
            </a:extLst>
          </p:cNvPr>
          <p:cNvSpPr>
            <a:spLocks noGrp="1"/>
          </p:cNvSpPr>
          <p:nvPr>
            <p:ph type="dt" sz="half" idx="10"/>
          </p:nvPr>
        </p:nvSpPr>
        <p:spPr/>
        <p:txBody>
          <a:bodyPr/>
          <a:lstStyle/>
          <a:p>
            <a:r>
              <a:rPr lang="en-US" altLang="zh-CN"/>
              <a:t>18th May 2026</a:t>
            </a:r>
            <a:endParaRPr lang="zh-CN" altLang="en-US" dirty="0"/>
          </a:p>
        </p:txBody>
      </p:sp>
      <p:sp>
        <p:nvSpPr>
          <p:cNvPr id="35" name="页脚占位符 34">
            <a:extLst>
              <a:ext uri="{FF2B5EF4-FFF2-40B4-BE49-F238E27FC236}">
                <a16:creationId xmlns:a16="http://schemas.microsoft.com/office/drawing/2014/main" id="{AEA4D521-0453-4E87-8F3E-B0E8255A517F}"/>
              </a:ext>
            </a:extLst>
          </p:cNvPr>
          <p:cNvSpPr>
            <a:spLocks noGrp="1"/>
          </p:cNvSpPr>
          <p:nvPr>
            <p:ph type="ftr" sz="quarter" idx="11"/>
          </p:nvPr>
        </p:nvSpPr>
        <p:spPr/>
        <p:txBody>
          <a:bodyPr/>
          <a:lstStyle/>
          <a:p>
            <a:r>
              <a:rPr lang="en-US" altLang="zh-CN"/>
              <a:t>FEE 2026 - Paris, France</a:t>
            </a:r>
            <a:endParaRPr lang="zh-CN" altLang="en-US" dirty="0"/>
          </a:p>
        </p:txBody>
      </p:sp>
      <p:sp>
        <p:nvSpPr>
          <p:cNvPr id="6" name="标题 5">
            <a:extLst>
              <a:ext uri="{FF2B5EF4-FFF2-40B4-BE49-F238E27FC236}">
                <a16:creationId xmlns:a16="http://schemas.microsoft.com/office/drawing/2014/main" id="{503350BF-07A2-4929-9012-8D5FA34C6916}"/>
              </a:ext>
            </a:extLst>
          </p:cNvPr>
          <p:cNvSpPr>
            <a:spLocks noGrp="1"/>
          </p:cNvSpPr>
          <p:nvPr>
            <p:ph type="title"/>
          </p:nvPr>
        </p:nvSpPr>
        <p:spPr/>
        <p:txBody>
          <a:bodyPr/>
          <a:lstStyle/>
          <a:p>
            <a:r>
              <a:rPr lang="en-US" altLang="zh-CN" dirty="0"/>
              <a:t>Test Results of </a:t>
            </a:r>
            <a:r>
              <a:rPr lang="en-US" altLang="zh-CN" dirty="0" err="1"/>
              <a:t>HouYi_MPW</a:t>
            </a:r>
            <a:endParaRPr lang="zh-CN" altLang="en-US" dirty="0"/>
          </a:p>
        </p:txBody>
      </p:sp>
      <p:pic>
        <p:nvPicPr>
          <p:cNvPr id="20" name="图片 19">
            <a:extLst>
              <a:ext uri="{FF2B5EF4-FFF2-40B4-BE49-F238E27FC236}">
                <a16:creationId xmlns:a16="http://schemas.microsoft.com/office/drawing/2014/main" id="{7463ECB9-7F4F-461F-98E4-007168BE3993}"/>
              </a:ext>
            </a:extLst>
          </p:cNvPr>
          <p:cNvPicPr>
            <a:picLocks noChangeAspect="1"/>
          </p:cNvPicPr>
          <p:nvPr/>
        </p:nvPicPr>
        <p:blipFill>
          <a:blip r:embed="rId3"/>
          <a:stretch>
            <a:fillRect/>
          </a:stretch>
        </p:blipFill>
        <p:spPr>
          <a:xfrm>
            <a:off x="5901868" y="4109894"/>
            <a:ext cx="2743200" cy="2161670"/>
          </a:xfrm>
          <a:prstGeom prst="rect">
            <a:avLst/>
          </a:prstGeom>
        </p:spPr>
      </p:pic>
      <p:sp>
        <p:nvSpPr>
          <p:cNvPr id="36" name="文本框 19">
            <a:extLst>
              <a:ext uri="{FF2B5EF4-FFF2-40B4-BE49-F238E27FC236}">
                <a16:creationId xmlns:a16="http://schemas.microsoft.com/office/drawing/2014/main" id="{6867027A-5710-445E-81AB-581687BB503A}"/>
              </a:ext>
            </a:extLst>
          </p:cNvPr>
          <p:cNvSpPr txBox="1"/>
          <p:nvPr/>
        </p:nvSpPr>
        <p:spPr>
          <a:xfrm>
            <a:off x="6368329" y="6195524"/>
            <a:ext cx="2191369" cy="307777"/>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vl2pPr marL="4572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2pPr>
            <a:lvl3pPr marL="9144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3pPr>
            <a:lvl4pPr marL="13716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4pPr>
            <a:lvl5pPr marL="18288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5pPr>
            <a:lvl6pPr marL="22860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6pPr>
            <a:lvl7pPr marL="27432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7pPr>
            <a:lvl8pPr marL="32004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8pPr>
            <a:lvl9pPr marL="36576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9pPr>
          </a:lstStyle>
          <a:p>
            <a:r>
              <a:rPr lang="en-US" altLang="zh-CN" dirty="0"/>
              <a:t>Dynamic Range </a:t>
            </a:r>
            <a:r>
              <a:rPr lang="en-US" altLang="zh-CN"/>
              <a:t>of HouYi</a:t>
            </a:r>
            <a:r>
              <a:rPr lang="en-US" altLang="zh-CN" dirty="0"/>
              <a:t> </a:t>
            </a:r>
            <a:endParaRPr lang="zh-CN" altLang="en-US" dirty="0"/>
          </a:p>
        </p:txBody>
      </p:sp>
      <p:graphicFrame>
        <p:nvGraphicFramePr>
          <p:cNvPr id="53" name="表格 52">
            <a:extLst>
              <a:ext uri="{FF2B5EF4-FFF2-40B4-BE49-F238E27FC236}">
                <a16:creationId xmlns:a16="http://schemas.microsoft.com/office/drawing/2014/main" id="{46966B34-20EB-4048-85B6-E7C89598F510}"/>
              </a:ext>
            </a:extLst>
          </p:cNvPr>
          <p:cNvGraphicFramePr>
            <a:graphicFrameLocks noGrp="1"/>
          </p:cNvGraphicFramePr>
          <p:nvPr>
            <p:extLst>
              <p:ext uri="{D42A27DB-BD31-4B8C-83A1-F6EECF244321}">
                <p14:modId xmlns:p14="http://schemas.microsoft.com/office/powerpoint/2010/main" val="1089966847"/>
              </p:ext>
            </p:extLst>
          </p:nvPr>
        </p:nvGraphicFramePr>
        <p:xfrm>
          <a:off x="609600" y="4291993"/>
          <a:ext cx="5185270" cy="2123440"/>
        </p:xfrm>
        <a:graphic>
          <a:graphicData uri="http://schemas.openxmlformats.org/drawingml/2006/table">
            <a:tbl>
              <a:tblPr firstRow="1" bandRow="1">
                <a:tableStyleId>{5C22544A-7EE6-4342-B048-85BDC9FD1C3A}</a:tableStyleId>
              </a:tblPr>
              <a:tblGrid>
                <a:gridCol w="1768711">
                  <a:extLst>
                    <a:ext uri="{9D8B030D-6E8A-4147-A177-3AD203B41FA5}">
                      <a16:colId xmlns:a16="http://schemas.microsoft.com/office/drawing/2014/main" val="255092022"/>
                    </a:ext>
                  </a:extLst>
                </a:gridCol>
                <a:gridCol w="1150775">
                  <a:extLst>
                    <a:ext uri="{9D8B030D-6E8A-4147-A177-3AD203B41FA5}">
                      <a16:colId xmlns:a16="http://schemas.microsoft.com/office/drawing/2014/main" val="2071523890"/>
                    </a:ext>
                  </a:extLst>
                </a:gridCol>
                <a:gridCol w="1144555">
                  <a:extLst>
                    <a:ext uri="{9D8B030D-6E8A-4147-A177-3AD203B41FA5}">
                      <a16:colId xmlns:a16="http://schemas.microsoft.com/office/drawing/2014/main" val="3734110246"/>
                    </a:ext>
                  </a:extLst>
                </a:gridCol>
                <a:gridCol w="1121229">
                  <a:extLst>
                    <a:ext uri="{9D8B030D-6E8A-4147-A177-3AD203B41FA5}">
                      <a16:colId xmlns:a16="http://schemas.microsoft.com/office/drawing/2014/main" val="89727061"/>
                    </a:ext>
                  </a:extLst>
                </a:gridCol>
              </a:tblGrid>
              <a:tr h="370840">
                <a:tc>
                  <a:txBody>
                    <a:bodyPr/>
                    <a:lstStyle/>
                    <a:p>
                      <a:pPr algn="ctr"/>
                      <a:r>
                        <a:rPr lang="en-US" altLang="zh-CN" b="1" baseline="0" dirty="0">
                          <a:solidFill>
                            <a:schemeClr val="bg1"/>
                          </a:solidFill>
                          <a:latin typeface="+mn-lt"/>
                          <a:ea typeface="黑体" panose="02010609060101010101" pitchFamily="49" charset="-122"/>
                        </a:rPr>
                        <a:t>Pixel Position</a:t>
                      </a:r>
                      <a:endParaRPr lang="zh-CN" altLang="en-US" b="1" baseline="0" dirty="0">
                        <a:solidFill>
                          <a:schemeClr val="bg1"/>
                        </a:solidFill>
                        <a:latin typeface="+mn-lt"/>
                        <a:ea typeface="黑体" panose="02010609060101010101" pitchFamily="49" charset="-122"/>
                      </a:endParaRPr>
                    </a:p>
                  </a:txBody>
                  <a:tcPr anchor="ctr"/>
                </a:tc>
                <a:tc>
                  <a:txBody>
                    <a:bodyPr/>
                    <a:lstStyle/>
                    <a:p>
                      <a:pPr algn="ctr"/>
                      <a:r>
                        <a:rPr lang="en-US" altLang="zh-CN" b="1" baseline="0" dirty="0">
                          <a:solidFill>
                            <a:schemeClr val="bg1"/>
                          </a:solidFill>
                          <a:latin typeface="+mn-lt"/>
                          <a:ea typeface="黑体" panose="02010609060101010101" pitchFamily="49" charset="-122"/>
                        </a:rPr>
                        <a:t>Gain Stage</a:t>
                      </a:r>
                      <a:endParaRPr lang="zh-CN" altLang="en-US" b="1" baseline="0" dirty="0">
                        <a:solidFill>
                          <a:schemeClr val="bg1"/>
                        </a:solidFill>
                        <a:latin typeface="+mn-lt"/>
                        <a:ea typeface="黑体" panose="02010609060101010101" pitchFamily="49" charset="-122"/>
                      </a:endParaRPr>
                    </a:p>
                  </a:txBody>
                  <a:tcPr anchor="ctr"/>
                </a:tc>
                <a:tc>
                  <a:txBody>
                    <a:bodyPr/>
                    <a:lstStyle/>
                    <a:p>
                      <a:pPr algn="ctr"/>
                      <a:r>
                        <a:rPr lang="en-US" altLang="zh-CN" sz="1800" b="1" kern="1200" dirty="0">
                          <a:solidFill>
                            <a:schemeClr val="bg1"/>
                          </a:solidFill>
                          <a:latin typeface="+mn-lt"/>
                          <a:ea typeface="黑体" panose="02010609060101010101" pitchFamily="49" charset="-122"/>
                          <a:cs typeface="+mn-cs"/>
                        </a:rPr>
                        <a:t>Gain</a:t>
                      </a:r>
                    </a:p>
                    <a:p>
                      <a:pPr algn="ctr"/>
                      <a:r>
                        <a:rPr lang="en-US" altLang="zh-CN" sz="1800" b="1" kern="1200" dirty="0">
                          <a:solidFill>
                            <a:schemeClr val="bg1"/>
                          </a:solidFill>
                          <a:latin typeface="+mn-lt"/>
                          <a:ea typeface="黑体" panose="02010609060101010101" pitchFamily="49" charset="-122"/>
                          <a:cs typeface="+mn-cs"/>
                        </a:rPr>
                        <a:t>/(mV/ph.)</a:t>
                      </a:r>
                      <a:endParaRPr lang="zh-CN" altLang="en-US" sz="1800" b="1" kern="1200" dirty="0">
                        <a:solidFill>
                          <a:schemeClr val="bg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bg1"/>
                          </a:solidFill>
                          <a:latin typeface="+mn-lt"/>
                          <a:ea typeface="黑体" panose="02010609060101010101" pitchFamily="49" charset="-122"/>
                          <a:cs typeface="+mn-cs"/>
                        </a:rPr>
                        <a:t>Non-linearity</a:t>
                      </a:r>
                      <a:endParaRPr lang="zh-CN" altLang="en-US" sz="1800" b="1" kern="1200" dirty="0">
                        <a:solidFill>
                          <a:schemeClr val="bg1"/>
                        </a:solidFill>
                        <a:latin typeface="+mn-lt"/>
                        <a:ea typeface="黑体" panose="02010609060101010101" pitchFamily="49" charset="-122"/>
                        <a:cs typeface="+mn-cs"/>
                      </a:endParaRPr>
                    </a:p>
                  </a:txBody>
                  <a:tcPr anchor="ctr"/>
                </a:tc>
                <a:extLst>
                  <a:ext uri="{0D108BD9-81ED-4DB2-BD59-A6C34878D82A}">
                    <a16:rowId xmlns:a16="http://schemas.microsoft.com/office/drawing/2014/main" val="2397586485"/>
                  </a:ext>
                </a:extLst>
              </a:tr>
              <a:tr h="370840">
                <a:tc rowSpan="2">
                  <a:txBody>
                    <a:bodyPr/>
                    <a:lstStyle/>
                    <a:p>
                      <a:pPr algn="ctr"/>
                      <a:r>
                        <a:rPr lang="en-US" altLang="zh-CN" sz="1800" b="1" kern="1200" dirty="0">
                          <a:solidFill>
                            <a:schemeClr val="tx1"/>
                          </a:solidFill>
                          <a:latin typeface="+mn-lt"/>
                          <a:ea typeface="黑体" panose="02010609060101010101" pitchFamily="49" charset="-122"/>
                          <a:cs typeface="+mn-cs"/>
                        </a:rPr>
                        <a:t>1st Burst_pix1</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High</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4.65</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0.91%</a:t>
                      </a:r>
                      <a:endParaRPr lang="zh-CN" altLang="en-US" sz="1800" b="1" kern="1200" dirty="0">
                        <a:solidFill>
                          <a:schemeClr val="tx1"/>
                        </a:solidFill>
                        <a:latin typeface="+mn-lt"/>
                        <a:ea typeface="黑体" panose="02010609060101010101" pitchFamily="49" charset="-122"/>
                        <a:cs typeface="+mn-cs"/>
                      </a:endParaRPr>
                    </a:p>
                  </a:txBody>
                  <a:tcPr anchor="ctr"/>
                </a:tc>
                <a:extLst>
                  <a:ext uri="{0D108BD9-81ED-4DB2-BD59-A6C34878D82A}">
                    <a16:rowId xmlns:a16="http://schemas.microsoft.com/office/drawing/2014/main" val="1110904715"/>
                  </a:ext>
                </a:extLst>
              </a:tr>
              <a:tr h="370840">
                <a:tc vMerge="1">
                  <a:txBody>
                    <a:bodyPr/>
                    <a:lstStyle/>
                    <a:p>
                      <a:endParaRPr lang="zh-CN" altLang="en-US" baseline="0" dirty="0">
                        <a:solidFill>
                          <a:schemeClr val="tx1"/>
                        </a:solidFill>
                        <a:latin typeface="Times New Roman" panose="02020603050405020304" pitchFamily="18" charset="0"/>
                        <a:ea typeface="黑体" panose="02010609060101010101" pitchFamily="49" charset="-122"/>
                      </a:endParaRPr>
                    </a:p>
                  </a:txBody>
                  <a:tcPr/>
                </a:tc>
                <a:tc>
                  <a:txBody>
                    <a:bodyPr/>
                    <a:lstStyle/>
                    <a:p>
                      <a:pPr algn="ctr"/>
                      <a:r>
                        <a:rPr lang="en-US" altLang="zh-CN" sz="1800" b="1" kern="1200" dirty="0">
                          <a:solidFill>
                            <a:schemeClr val="tx1"/>
                          </a:solidFill>
                          <a:latin typeface="+mn-lt"/>
                          <a:ea typeface="黑体" panose="02010609060101010101" pitchFamily="49" charset="-122"/>
                          <a:cs typeface="+mn-cs"/>
                        </a:rPr>
                        <a:t>Low</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0.135</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2.49%</a:t>
                      </a:r>
                      <a:endParaRPr lang="zh-CN" altLang="en-US" sz="1800" b="1" kern="1200" dirty="0">
                        <a:solidFill>
                          <a:schemeClr val="tx1"/>
                        </a:solidFill>
                        <a:latin typeface="+mn-lt"/>
                        <a:ea typeface="黑体" panose="02010609060101010101" pitchFamily="49" charset="-122"/>
                        <a:cs typeface="+mn-cs"/>
                      </a:endParaRPr>
                    </a:p>
                  </a:txBody>
                  <a:tcPr anchor="ctr"/>
                </a:tc>
                <a:extLst>
                  <a:ext uri="{0D108BD9-81ED-4DB2-BD59-A6C34878D82A}">
                    <a16:rowId xmlns:a16="http://schemas.microsoft.com/office/drawing/2014/main" val="2224000587"/>
                  </a:ext>
                </a:extLst>
              </a:tr>
              <a:tr h="370840">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1800" b="1" kern="1200" dirty="0">
                          <a:solidFill>
                            <a:schemeClr val="tx1"/>
                          </a:solidFill>
                          <a:latin typeface="+mn-lt"/>
                          <a:ea typeface="黑体" panose="02010609060101010101" pitchFamily="49" charset="-122"/>
                          <a:cs typeface="+mn-cs"/>
                        </a:rPr>
                        <a:t>32rd Burst_pix256</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High</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3.70</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1.53%</a:t>
                      </a:r>
                      <a:endParaRPr lang="zh-CN" altLang="en-US" sz="1800" b="1" kern="1200" dirty="0">
                        <a:solidFill>
                          <a:schemeClr val="tx1"/>
                        </a:solidFill>
                        <a:latin typeface="+mn-lt"/>
                        <a:ea typeface="黑体" panose="02010609060101010101" pitchFamily="49" charset="-122"/>
                        <a:cs typeface="+mn-cs"/>
                      </a:endParaRPr>
                    </a:p>
                  </a:txBody>
                  <a:tcPr anchor="ctr"/>
                </a:tc>
                <a:extLst>
                  <a:ext uri="{0D108BD9-81ED-4DB2-BD59-A6C34878D82A}">
                    <a16:rowId xmlns:a16="http://schemas.microsoft.com/office/drawing/2014/main" val="766470919"/>
                  </a:ext>
                </a:extLst>
              </a:tr>
              <a:tr h="370840">
                <a:tc vMerge="1">
                  <a:txBody>
                    <a:bodyPr/>
                    <a:lstStyle/>
                    <a:p>
                      <a:endParaRPr lang="zh-CN" altLang="en-US" b="1" baseline="0" dirty="0">
                        <a:solidFill>
                          <a:schemeClr val="tx1"/>
                        </a:solidFill>
                        <a:latin typeface="Times New Roman" panose="02020603050405020304" pitchFamily="18" charset="0"/>
                        <a:ea typeface="黑体" panose="02010609060101010101" pitchFamily="49" charset="-122"/>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Low</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0.101</a:t>
                      </a:r>
                      <a:endParaRPr lang="zh-CN" altLang="en-US" sz="1800" b="1" kern="1200" dirty="0">
                        <a:solidFill>
                          <a:schemeClr val="tx1"/>
                        </a:solidFill>
                        <a:latin typeface="+mn-lt"/>
                        <a:ea typeface="黑体" panose="02010609060101010101" pitchFamily="49" charset="-122"/>
                        <a:cs typeface="+mn-cs"/>
                      </a:endParaRPr>
                    </a:p>
                  </a:txBody>
                  <a:tcPr anchor="ctr"/>
                </a:tc>
                <a:tc>
                  <a:txBody>
                    <a:bodyPr/>
                    <a:lstStyle/>
                    <a:p>
                      <a:pPr algn="ctr"/>
                      <a:r>
                        <a:rPr lang="en-US" altLang="zh-CN" sz="1800" b="1" kern="1200" dirty="0">
                          <a:solidFill>
                            <a:schemeClr val="tx1"/>
                          </a:solidFill>
                          <a:latin typeface="+mn-lt"/>
                          <a:ea typeface="黑体" panose="02010609060101010101" pitchFamily="49" charset="-122"/>
                          <a:cs typeface="+mn-cs"/>
                        </a:rPr>
                        <a:t>3.08%</a:t>
                      </a:r>
                      <a:endParaRPr lang="zh-CN" altLang="en-US" sz="1800" b="1" kern="1200" dirty="0">
                        <a:solidFill>
                          <a:schemeClr val="tx1"/>
                        </a:solidFill>
                        <a:latin typeface="+mn-lt"/>
                        <a:ea typeface="黑体" panose="02010609060101010101" pitchFamily="49" charset="-122"/>
                        <a:cs typeface="+mn-cs"/>
                      </a:endParaRPr>
                    </a:p>
                  </a:txBody>
                  <a:tcPr anchor="ctr"/>
                </a:tc>
                <a:extLst>
                  <a:ext uri="{0D108BD9-81ED-4DB2-BD59-A6C34878D82A}">
                    <a16:rowId xmlns:a16="http://schemas.microsoft.com/office/drawing/2014/main" val="1786745876"/>
                  </a:ext>
                </a:extLst>
              </a:tr>
            </a:tbl>
          </a:graphicData>
        </a:graphic>
      </p:graphicFrame>
      <p:pic>
        <p:nvPicPr>
          <p:cNvPr id="16" name="图片 15">
            <a:extLst>
              <a:ext uri="{FF2B5EF4-FFF2-40B4-BE49-F238E27FC236}">
                <a16:creationId xmlns:a16="http://schemas.microsoft.com/office/drawing/2014/main" id="{818B0F15-6FDC-412C-B9AC-E6C5414C22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75286" y="3849898"/>
            <a:ext cx="2749957" cy="2499514"/>
          </a:xfrm>
          <a:prstGeom prst="rect">
            <a:avLst/>
          </a:prstGeom>
        </p:spPr>
      </p:pic>
      <p:pic>
        <p:nvPicPr>
          <p:cNvPr id="17" name="图片 16">
            <a:extLst>
              <a:ext uri="{FF2B5EF4-FFF2-40B4-BE49-F238E27FC236}">
                <a16:creationId xmlns:a16="http://schemas.microsoft.com/office/drawing/2014/main" id="{22D91359-A65D-4E12-8B2A-627B90F931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5939" y="1450313"/>
            <a:ext cx="5107730" cy="2130881"/>
          </a:xfrm>
          <a:prstGeom prst="rect">
            <a:avLst/>
          </a:prstGeom>
        </p:spPr>
      </p:pic>
      <p:sp>
        <p:nvSpPr>
          <p:cNvPr id="58" name="文本框 57">
            <a:extLst>
              <a:ext uri="{FF2B5EF4-FFF2-40B4-BE49-F238E27FC236}">
                <a16:creationId xmlns:a16="http://schemas.microsoft.com/office/drawing/2014/main" id="{9D8E5ECA-4888-4682-9305-39F9E8390751}"/>
              </a:ext>
            </a:extLst>
          </p:cNvPr>
          <p:cNvSpPr txBox="1"/>
          <p:nvPr/>
        </p:nvSpPr>
        <p:spPr>
          <a:xfrm>
            <a:off x="609600" y="1109228"/>
            <a:ext cx="4148513" cy="3170099"/>
          </a:xfrm>
          <a:prstGeom prst="rect">
            <a:avLst/>
          </a:prstGeom>
          <a:noFill/>
        </p:spPr>
        <p:txBody>
          <a:bodyPr wrap="square">
            <a:spAutoFit/>
          </a:bodyPr>
          <a:lstStyle>
            <a:defPPr>
              <a:defRPr lang="en-US"/>
            </a:defPPr>
            <a:lvl1pPr marL="342900" indent="-342900">
              <a:buClr>
                <a:schemeClr val="accent1">
                  <a:lumMod val="75000"/>
                </a:schemeClr>
              </a:buClr>
              <a:buFont typeface="Wingdings" panose="05000000000000000000" pitchFamily="2" charset="2"/>
              <a:buChar char="l"/>
              <a:defRPr sz="2000"/>
            </a:lvl1pPr>
          </a:lstStyle>
          <a:p>
            <a:pPr>
              <a:spcAft>
                <a:spcPts val="600"/>
              </a:spcAft>
            </a:pPr>
            <a:r>
              <a:rPr lang="en-US" altLang="zh-CN" dirty="0"/>
              <a:t>Achieved 4.7MHz readout for 32 frames</a:t>
            </a:r>
          </a:p>
          <a:p>
            <a:pPr>
              <a:spcAft>
                <a:spcPts val="600"/>
              </a:spcAft>
            </a:pPr>
            <a:r>
              <a:rPr lang="en-US" altLang="zh-CN" dirty="0"/>
              <a:t>ADC sampling rate can reach up to 40 MHz</a:t>
            </a:r>
          </a:p>
          <a:p>
            <a:pPr>
              <a:spcAft>
                <a:spcPts val="600"/>
              </a:spcAft>
            </a:pPr>
            <a:r>
              <a:rPr lang="en-US" altLang="zh-CN" dirty="0"/>
              <a:t>Dynamic range of up to 4000 photons @ 30 keV </a:t>
            </a:r>
          </a:p>
          <a:p>
            <a:pPr>
              <a:spcAft>
                <a:spcPts val="600"/>
              </a:spcAft>
            </a:pPr>
            <a:r>
              <a:rPr lang="en-US" altLang="zh-CN" dirty="0"/>
              <a:t>Non-linearity is about 3.1%</a:t>
            </a:r>
          </a:p>
          <a:p>
            <a:pPr>
              <a:spcAft>
                <a:spcPts val="600"/>
              </a:spcAft>
            </a:pPr>
            <a:r>
              <a:rPr lang="en-US" altLang="zh-CN" dirty="0"/>
              <a:t>SNR at high-gain stage: 7.72</a:t>
            </a:r>
            <a:r>
              <a:rPr lang="zh-CN" altLang="en-US" dirty="0"/>
              <a:t> </a:t>
            </a:r>
            <a:r>
              <a:rPr lang="en-US" altLang="zh-CN" dirty="0"/>
              <a:t>vs</a:t>
            </a:r>
            <a:r>
              <a:rPr lang="zh-CN" altLang="en-US" dirty="0"/>
              <a:t> </a:t>
            </a:r>
            <a:r>
              <a:rPr lang="en-US" altLang="zh-CN" dirty="0"/>
              <a:t>6.14</a:t>
            </a:r>
            <a:r>
              <a:rPr lang="zh-CN" altLang="en-US" dirty="0"/>
              <a:t> </a:t>
            </a:r>
            <a:r>
              <a:rPr lang="en-US" altLang="zh-CN" dirty="0"/>
              <a:t>@30 keV (leakage caused)</a:t>
            </a:r>
          </a:p>
        </p:txBody>
      </p:sp>
      <p:cxnSp>
        <p:nvCxnSpPr>
          <p:cNvPr id="18" name="直接箭头连接符 17">
            <a:extLst>
              <a:ext uri="{FF2B5EF4-FFF2-40B4-BE49-F238E27FC236}">
                <a16:creationId xmlns:a16="http://schemas.microsoft.com/office/drawing/2014/main" id="{55525CCB-C81E-45B8-B271-A915637E4158}"/>
              </a:ext>
            </a:extLst>
          </p:cNvPr>
          <p:cNvCxnSpPr>
            <a:cxnSpLocks/>
          </p:cNvCxnSpPr>
          <p:nvPr/>
        </p:nvCxnSpPr>
        <p:spPr>
          <a:xfrm>
            <a:off x="5530354" y="1362862"/>
            <a:ext cx="0" cy="453679"/>
          </a:xfrm>
          <a:prstGeom prst="straightConnector1">
            <a:avLst/>
          </a:prstGeom>
          <a:ln w="19050" cmpd="sng">
            <a:solidFill>
              <a:srgbClr val="FF0000"/>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9" name="直接箭头连接符 18">
            <a:extLst>
              <a:ext uri="{FF2B5EF4-FFF2-40B4-BE49-F238E27FC236}">
                <a16:creationId xmlns:a16="http://schemas.microsoft.com/office/drawing/2014/main" id="{C67FF6D8-0089-4E41-B2E9-721614882607}"/>
              </a:ext>
            </a:extLst>
          </p:cNvPr>
          <p:cNvCxnSpPr>
            <a:cxnSpLocks/>
          </p:cNvCxnSpPr>
          <p:nvPr/>
        </p:nvCxnSpPr>
        <p:spPr>
          <a:xfrm>
            <a:off x="8699806" y="1362862"/>
            <a:ext cx="0" cy="499080"/>
          </a:xfrm>
          <a:prstGeom prst="straightConnector1">
            <a:avLst/>
          </a:prstGeom>
          <a:ln w="19050" cmpd="sng">
            <a:solidFill>
              <a:srgbClr val="FF0000"/>
            </a:solidFill>
            <a:tailEnd type="triangle"/>
          </a:ln>
          <a:effectLst/>
        </p:spPr>
        <p:style>
          <a:lnRef idx="1">
            <a:schemeClr val="accent1"/>
          </a:lnRef>
          <a:fillRef idx="0">
            <a:schemeClr val="accent1"/>
          </a:fillRef>
          <a:effectRef idx="0">
            <a:schemeClr val="accent1"/>
          </a:effectRef>
          <a:fontRef idx="minor">
            <a:schemeClr val="tx1"/>
          </a:fontRef>
        </p:style>
      </p:cxnSp>
      <p:sp>
        <p:nvSpPr>
          <p:cNvPr id="21" name="文本框 20">
            <a:extLst>
              <a:ext uri="{FF2B5EF4-FFF2-40B4-BE49-F238E27FC236}">
                <a16:creationId xmlns:a16="http://schemas.microsoft.com/office/drawing/2014/main" id="{DF2C6866-0E68-4404-AA4D-208F69809A36}"/>
              </a:ext>
            </a:extLst>
          </p:cNvPr>
          <p:cNvSpPr txBox="1"/>
          <p:nvPr/>
        </p:nvSpPr>
        <p:spPr>
          <a:xfrm>
            <a:off x="5213600" y="1109185"/>
            <a:ext cx="1221488" cy="307777"/>
          </a:xfrm>
          <a:prstGeom prst="rect">
            <a:avLst/>
          </a:prstGeom>
          <a:noFill/>
        </p:spPr>
        <p:txBody>
          <a:bodyPr wrap="none" rtlCol="0">
            <a:spAutoFit/>
          </a:bodyPr>
          <a:lstStyle/>
          <a:p>
            <a:pPr algn="l"/>
            <a:r>
              <a:rPr lang="en-US" altLang="zh-CN" sz="1400" dirty="0">
                <a:solidFill>
                  <a:srgbClr val="FF0000"/>
                </a:solidFill>
                <a:latin typeface="Calibri" panose="020F0502020204030204" pitchFamily="34" charset="0"/>
                <a:ea typeface="黑体" panose="02010609060101010101" pitchFamily="49" charset="-122"/>
                <a:cs typeface="Calibri" panose="020F0502020204030204" pitchFamily="34" charset="0"/>
              </a:rPr>
              <a:t>The first burst</a:t>
            </a:r>
          </a:p>
        </p:txBody>
      </p:sp>
      <p:sp>
        <p:nvSpPr>
          <p:cNvPr id="23" name="文本框 22">
            <a:extLst>
              <a:ext uri="{FF2B5EF4-FFF2-40B4-BE49-F238E27FC236}">
                <a16:creationId xmlns:a16="http://schemas.microsoft.com/office/drawing/2014/main" id="{4C0F5752-FF62-47C7-A661-A10FD9ECC1C1}"/>
              </a:ext>
            </a:extLst>
          </p:cNvPr>
          <p:cNvSpPr txBox="1"/>
          <p:nvPr/>
        </p:nvSpPr>
        <p:spPr>
          <a:xfrm>
            <a:off x="8338168" y="1093063"/>
            <a:ext cx="1266757" cy="307777"/>
          </a:xfrm>
          <a:prstGeom prst="rect">
            <a:avLst/>
          </a:prstGeom>
          <a:noFill/>
        </p:spPr>
        <p:txBody>
          <a:bodyPr wrap="none" rtlCol="0">
            <a:spAutoFit/>
          </a:bodyPr>
          <a:lstStyle/>
          <a:p>
            <a:pPr algn="l"/>
            <a:r>
              <a:rPr lang="en-US" altLang="zh-CN" sz="1400" dirty="0">
                <a:solidFill>
                  <a:srgbClr val="FF0000"/>
                </a:solidFill>
                <a:latin typeface="Calibri" panose="020F0502020204030204" pitchFamily="34" charset="0"/>
                <a:ea typeface="黑体" panose="02010609060101010101" pitchFamily="49" charset="-122"/>
                <a:cs typeface="Calibri" panose="020F0502020204030204" pitchFamily="34" charset="0"/>
              </a:rPr>
              <a:t>The 32rd burst</a:t>
            </a:r>
          </a:p>
        </p:txBody>
      </p:sp>
      <p:sp>
        <p:nvSpPr>
          <p:cNvPr id="24" name="文本框 23">
            <a:extLst>
              <a:ext uri="{FF2B5EF4-FFF2-40B4-BE49-F238E27FC236}">
                <a16:creationId xmlns:a16="http://schemas.microsoft.com/office/drawing/2014/main" id="{3331B7C0-73C0-4E75-B88F-1644A165289E}"/>
              </a:ext>
            </a:extLst>
          </p:cNvPr>
          <p:cNvSpPr txBox="1"/>
          <p:nvPr/>
        </p:nvSpPr>
        <p:spPr>
          <a:xfrm>
            <a:off x="5577084" y="3572899"/>
            <a:ext cx="3533275" cy="276999"/>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stStyle>
          <a:p>
            <a:r>
              <a:rPr lang="en-US" altLang="zh-CN" dirty="0"/>
              <a:t>Output waveform of the Pre-amp</a:t>
            </a:r>
            <a:r>
              <a:rPr lang="zh-CN" altLang="en-US" dirty="0"/>
              <a:t>：</a:t>
            </a:r>
            <a:r>
              <a:rPr lang="en-US" altLang="zh-CN" dirty="0"/>
              <a:t>4.7 MHz</a:t>
            </a:r>
            <a:endParaRPr lang="zh-CN" altLang="en-US" dirty="0"/>
          </a:p>
        </p:txBody>
      </p:sp>
      <p:pic>
        <p:nvPicPr>
          <p:cNvPr id="25" name="图片 24">
            <a:extLst>
              <a:ext uri="{FF2B5EF4-FFF2-40B4-BE49-F238E27FC236}">
                <a16:creationId xmlns:a16="http://schemas.microsoft.com/office/drawing/2014/main" id="{2C2F23D3-F27B-4CD8-AD08-34A38BE048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11411" y="1450312"/>
            <a:ext cx="1569610" cy="1978687"/>
          </a:xfrm>
          <a:prstGeom prst="rect">
            <a:avLst/>
          </a:prstGeom>
        </p:spPr>
      </p:pic>
      <p:sp>
        <p:nvSpPr>
          <p:cNvPr id="26" name="文本框 25">
            <a:extLst>
              <a:ext uri="{FF2B5EF4-FFF2-40B4-BE49-F238E27FC236}">
                <a16:creationId xmlns:a16="http://schemas.microsoft.com/office/drawing/2014/main" id="{876F2A8A-901C-47F7-8D9A-8B0B9A46E960}"/>
              </a:ext>
            </a:extLst>
          </p:cNvPr>
          <p:cNvSpPr txBox="1"/>
          <p:nvPr/>
        </p:nvSpPr>
        <p:spPr>
          <a:xfrm>
            <a:off x="9388211" y="3550241"/>
            <a:ext cx="2616010" cy="276999"/>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stStyle>
          <a:p>
            <a:r>
              <a:rPr lang="en-US" altLang="zh-CN" dirty="0" err="1"/>
              <a:t>HouYi_MPW</a:t>
            </a:r>
            <a:r>
              <a:rPr lang="en-US" altLang="zh-CN" dirty="0"/>
              <a:t>: 32×32 pixels</a:t>
            </a:r>
            <a:endParaRPr lang="zh-CN" altLang="en-US" dirty="0"/>
          </a:p>
        </p:txBody>
      </p:sp>
      <p:sp>
        <p:nvSpPr>
          <p:cNvPr id="27" name="文本框 19">
            <a:extLst>
              <a:ext uri="{FF2B5EF4-FFF2-40B4-BE49-F238E27FC236}">
                <a16:creationId xmlns:a16="http://schemas.microsoft.com/office/drawing/2014/main" id="{DC18BC08-06F4-456A-B9A5-C9C7EEAD85D3}"/>
              </a:ext>
            </a:extLst>
          </p:cNvPr>
          <p:cNvSpPr txBox="1"/>
          <p:nvPr/>
        </p:nvSpPr>
        <p:spPr>
          <a:xfrm>
            <a:off x="9366954" y="6218181"/>
            <a:ext cx="2301761" cy="276999"/>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vl2pPr marL="4572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2pPr>
            <a:lvl3pPr marL="9144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3pPr>
            <a:lvl4pPr marL="13716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4pPr>
            <a:lvl5pPr marL="18288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5pPr>
            <a:lvl6pPr marL="22860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6pPr>
            <a:lvl7pPr marL="27432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7pPr>
            <a:lvl8pPr marL="32004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8pPr>
            <a:lvl9pPr marL="36576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9pPr>
          </a:lstStyle>
          <a:p>
            <a:r>
              <a:rPr lang="en-US" altLang="zh-CN" dirty="0"/>
              <a:t>Test Setup</a:t>
            </a:r>
            <a:endParaRPr lang="zh-CN" altLang="en-US" dirty="0"/>
          </a:p>
        </p:txBody>
      </p:sp>
      <p:sp>
        <p:nvSpPr>
          <p:cNvPr id="22" name="灯片编号占位符 3">
            <a:extLst>
              <a:ext uri="{FF2B5EF4-FFF2-40B4-BE49-F238E27FC236}">
                <a16:creationId xmlns:a16="http://schemas.microsoft.com/office/drawing/2014/main" id="{E4E87F97-C15B-48D5-90DF-3FDD9D966921}"/>
              </a:ext>
            </a:extLst>
          </p:cNvPr>
          <p:cNvSpPr>
            <a:spLocks noGrp="1"/>
          </p:cNvSpPr>
          <p:nvPr>
            <p:ph type="sldNum" sz="quarter" idx="12"/>
          </p:nvPr>
        </p:nvSpPr>
        <p:spPr>
          <a:xfrm>
            <a:off x="8960656" y="6470654"/>
            <a:ext cx="2743200" cy="288000"/>
          </a:xfrm>
        </p:spPr>
        <p:txBody>
          <a:bodyPr/>
          <a:lstStyle/>
          <a:p>
            <a:fld id="{9D62F77C-4E47-4A93-83C9-430469F4C1D3}" type="slidenum">
              <a:rPr lang="zh-CN" altLang="en-US" smtClean="0"/>
              <a:pPr/>
              <a:t>22</a:t>
            </a:fld>
            <a:endParaRPr lang="zh-CN" altLang="en-US" dirty="0"/>
          </a:p>
        </p:txBody>
      </p:sp>
    </p:spTree>
    <p:extLst>
      <p:ext uri="{BB962C8B-B14F-4D97-AF65-F5344CB8AC3E}">
        <p14:creationId xmlns:p14="http://schemas.microsoft.com/office/powerpoint/2010/main" val="3563876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0E90C18-640F-4768-BF57-BDE6EC2FCE41}"/>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167467E2-DEAD-4FD8-B7F2-4D1595C678AA}"/>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2CDC66E4-9C97-443D-96D6-AC42ECBD7101}"/>
              </a:ext>
            </a:extLst>
          </p:cNvPr>
          <p:cNvSpPr>
            <a:spLocks noGrp="1"/>
          </p:cNvSpPr>
          <p:nvPr>
            <p:ph type="sldNum" sz="quarter" idx="12"/>
          </p:nvPr>
        </p:nvSpPr>
        <p:spPr>
          <a:xfrm>
            <a:off x="8960656" y="6470654"/>
            <a:ext cx="2743200" cy="288000"/>
          </a:xfrm>
        </p:spPr>
        <p:txBody>
          <a:bodyPr/>
          <a:lstStyle/>
          <a:p>
            <a:fld id="{9D62F77C-4E47-4A93-83C9-430469F4C1D3}" type="slidenum">
              <a:rPr lang="zh-CN" altLang="en-US" smtClean="0"/>
              <a:pPr/>
              <a:t>23</a:t>
            </a:fld>
            <a:endParaRPr lang="zh-CN" altLang="en-US" dirty="0"/>
          </a:p>
        </p:txBody>
      </p:sp>
      <p:sp>
        <p:nvSpPr>
          <p:cNvPr id="5" name="标题 4">
            <a:extLst>
              <a:ext uri="{FF2B5EF4-FFF2-40B4-BE49-F238E27FC236}">
                <a16:creationId xmlns:a16="http://schemas.microsoft.com/office/drawing/2014/main" id="{B83301AB-2646-4979-B6EF-233158D9E46C}"/>
              </a:ext>
            </a:extLst>
          </p:cNvPr>
          <p:cNvSpPr>
            <a:spLocks noGrp="1"/>
          </p:cNvSpPr>
          <p:nvPr>
            <p:ph type="title"/>
          </p:nvPr>
        </p:nvSpPr>
        <p:spPr/>
        <p:txBody>
          <a:bodyPr>
            <a:noAutofit/>
          </a:bodyPr>
          <a:lstStyle/>
          <a:p>
            <a:r>
              <a:rPr lang="en-US" altLang="zh-CN" dirty="0"/>
              <a:t>Sensor-ASIC Joint Test</a:t>
            </a:r>
            <a:endParaRPr lang="zh-CN" altLang="en-US" dirty="0"/>
          </a:p>
        </p:txBody>
      </p:sp>
      <p:sp>
        <p:nvSpPr>
          <p:cNvPr id="6" name="内容占位符 2">
            <a:extLst>
              <a:ext uri="{FF2B5EF4-FFF2-40B4-BE49-F238E27FC236}">
                <a16:creationId xmlns:a16="http://schemas.microsoft.com/office/drawing/2014/main" id="{434DBDB5-23AF-4F54-AC34-19099B0F0D7F}"/>
              </a:ext>
            </a:extLst>
          </p:cNvPr>
          <p:cNvSpPr txBox="1">
            <a:spLocks/>
          </p:cNvSpPr>
          <p:nvPr/>
        </p:nvSpPr>
        <p:spPr>
          <a:xfrm>
            <a:off x="640069" y="1010097"/>
            <a:ext cx="9269949" cy="1092607"/>
          </a:xfrm>
          <a:prstGeom prst="rect">
            <a:avLst/>
          </a:prstGeom>
          <a:noFill/>
        </p:spPr>
        <p:txBody>
          <a:bodyPr wrap="square">
            <a:spAutoFit/>
          </a:bodyPr>
          <a:lstStyle>
            <a:defPPr>
              <a:defRPr lang="en-US"/>
            </a:defPPr>
            <a:lvl1pPr marL="342900" indent="-342900">
              <a:spcAft>
                <a:spcPts val="600"/>
              </a:spcAft>
              <a:buClr>
                <a:schemeClr val="accent1">
                  <a:lumMod val="75000"/>
                </a:schemeClr>
              </a:buClr>
              <a:buFont typeface="Wingdings" panose="05000000000000000000" pitchFamily="2" charset="2"/>
              <a:buChar char="l"/>
              <a:defRPr sz="2000"/>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a:t>Sensor: 2×2 pixels CZT, wire bonded with the ASIC</a:t>
            </a:r>
          </a:p>
          <a:p>
            <a:r>
              <a:rPr lang="en-US" altLang="zh-CN" dirty="0"/>
              <a:t>The output shows a clear response to light, indicating that the entire signal chain from the sensor to the ASIC readout is working correctly</a:t>
            </a:r>
          </a:p>
        </p:txBody>
      </p:sp>
      <p:pic>
        <p:nvPicPr>
          <p:cNvPr id="9" name="图片 8">
            <a:extLst>
              <a:ext uri="{FF2B5EF4-FFF2-40B4-BE49-F238E27FC236}">
                <a16:creationId xmlns:a16="http://schemas.microsoft.com/office/drawing/2014/main" id="{833938F3-38FB-43B9-B8E1-0FA0FEF3D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9473588" y="1329369"/>
            <a:ext cx="2594809" cy="1833059"/>
          </a:xfrm>
          <a:prstGeom prst="rect">
            <a:avLst/>
          </a:prstGeom>
        </p:spPr>
      </p:pic>
      <p:pic>
        <p:nvPicPr>
          <p:cNvPr id="10" name="图片 9">
            <a:extLst>
              <a:ext uri="{FF2B5EF4-FFF2-40B4-BE49-F238E27FC236}">
                <a16:creationId xmlns:a16="http://schemas.microsoft.com/office/drawing/2014/main" id="{E03B7E91-C1D2-47E3-8D0E-A5F8E2BE628D}"/>
              </a:ext>
            </a:extLst>
          </p:cNvPr>
          <p:cNvPicPr>
            <a:picLocks noChangeAspect="1"/>
          </p:cNvPicPr>
          <p:nvPr/>
        </p:nvPicPr>
        <p:blipFill rotWithShape="1">
          <a:blip r:embed="rId4">
            <a:extLst>
              <a:ext uri="{28A0092B-C50C-407E-A947-70E740481C1C}">
                <a14:useLocalDpi xmlns:a14="http://schemas.microsoft.com/office/drawing/2010/main" val="0"/>
              </a:ext>
            </a:extLst>
          </a:blip>
          <a:srcRect l="17777" t="20334"/>
          <a:stretch/>
        </p:blipFill>
        <p:spPr>
          <a:xfrm rot="10800000">
            <a:off x="9854462" y="3864840"/>
            <a:ext cx="1838325" cy="2374903"/>
          </a:xfrm>
          <a:prstGeom prst="rect">
            <a:avLst/>
          </a:prstGeom>
        </p:spPr>
      </p:pic>
      <p:sp>
        <p:nvSpPr>
          <p:cNvPr id="11" name="椭圆 10">
            <a:extLst>
              <a:ext uri="{FF2B5EF4-FFF2-40B4-BE49-F238E27FC236}">
                <a16:creationId xmlns:a16="http://schemas.microsoft.com/office/drawing/2014/main" id="{F4AC3E0B-5B31-42C0-A0AD-92A2D0ECAD77}"/>
              </a:ext>
            </a:extLst>
          </p:cNvPr>
          <p:cNvSpPr/>
          <p:nvPr/>
        </p:nvSpPr>
        <p:spPr bwMode="auto">
          <a:xfrm rot="5400000">
            <a:off x="10559894" y="1893338"/>
            <a:ext cx="289560" cy="388620"/>
          </a:xfrm>
          <a:prstGeom prst="ellipse">
            <a:avLst/>
          </a:prstGeom>
          <a:noFill/>
          <a:ln w="19050">
            <a:solidFill>
              <a:srgbClr val="FF0000"/>
            </a:solidFill>
            <a:miter lim="800000"/>
            <a:headEnd/>
            <a:tailEnd/>
          </a:ln>
        </p:spPr>
        <p:txBody>
          <a:bodyPr wrap="none" rtlCol="0" anchor="ctr">
            <a:spAutoFit/>
          </a:bodyPr>
          <a:lstStyle/>
          <a:p>
            <a:pPr algn="ctr"/>
            <a:endParaRPr lang="zh-CN" altLang="en-US" sz="1600" b="1" dirty="0">
              <a:solidFill>
                <a:schemeClr val="tx1"/>
              </a:solidFill>
              <a:latin typeface="Times New Roman" pitchFamily="18" charset="0"/>
              <a:cs typeface="Times New Roman" pitchFamily="18" charset="0"/>
            </a:endParaRPr>
          </a:p>
        </p:txBody>
      </p:sp>
      <p:cxnSp>
        <p:nvCxnSpPr>
          <p:cNvPr id="12" name="直接箭头连接符 11">
            <a:extLst>
              <a:ext uri="{FF2B5EF4-FFF2-40B4-BE49-F238E27FC236}">
                <a16:creationId xmlns:a16="http://schemas.microsoft.com/office/drawing/2014/main" id="{222D4ECC-932D-4996-8A6C-B164F3D0E876}"/>
              </a:ext>
            </a:extLst>
          </p:cNvPr>
          <p:cNvCxnSpPr>
            <a:cxnSpLocks/>
            <a:stCxn id="11" idx="0"/>
          </p:cNvCxnSpPr>
          <p:nvPr/>
        </p:nvCxnSpPr>
        <p:spPr>
          <a:xfrm>
            <a:off x="10898984" y="2087648"/>
            <a:ext cx="788539" cy="1777192"/>
          </a:xfrm>
          <a:prstGeom prst="straightConnector1">
            <a:avLst/>
          </a:prstGeom>
          <a:ln w="25400" cmpd="sng">
            <a:solidFill>
              <a:srgbClr val="FF0000"/>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3" name="直接箭头连接符 12">
            <a:extLst>
              <a:ext uri="{FF2B5EF4-FFF2-40B4-BE49-F238E27FC236}">
                <a16:creationId xmlns:a16="http://schemas.microsoft.com/office/drawing/2014/main" id="{CDA7282C-8108-4E90-80DC-FC3CE252115A}"/>
              </a:ext>
            </a:extLst>
          </p:cNvPr>
          <p:cNvCxnSpPr>
            <a:cxnSpLocks/>
            <a:stCxn id="11" idx="4"/>
          </p:cNvCxnSpPr>
          <p:nvPr/>
        </p:nvCxnSpPr>
        <p:spPr>
          <a:xfrm flipH="1">
            <a:off x="9854462" y="2087648"/>
            <a:ext cx="655902" cy="1777192"/>
          </a:xfrm>
          <a:prstGeom prst="straightConnector1">
            <a:avLst/>
          </a:prstGeom>
          <a:ln w="25400" cmpd="sng">
            <a:solidFill>
              <a:srgbClr val="FF0000"/>
            </a:solidFill>
            <a:tailEnd type="triangle"/>
          </a:ln>
          <a:effectLst/>
        </p:spPr>
        <p:style>
          <a:lnRef idx="1">
            <a:schemeClr val="accent1"/>
          </a:lnRef>
          <a:fillRef idx="0">
            <a:schemeClr val="accent1"/>
          </a:fillRef>
          <a:effectRef idx="0">
            <a:schemeClr val="accent1"/>
          </a:effectRef>
          <a:fontRef idx="minor">
            <a:schemeClr val="tx1"/>
          </a:fontRef>
        </p:style>
      </p:cxnSp>
      <p:pic>
        <p:nvPicPr>
          <p:cNvPr id="14" name="图片 13">
            <a:extLst>
              <a:ext uri="{FF2B5EF4-FFF2-40B4-BE49-F238E27FC236}">
                <a16:creationId xmlns:a16="http://schemas.microsoft.com/office/drawing/2014/main" id="{3D6FAFD5-B8E6-4FB5-8242-4D753BE9E9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1520" y="2202425"/>
            <a:ext cx="4797327" cy="1866461"/>
          </a:xfrm>
          <a:prstGeom prst="rect">
            <a:avLst/>
          </a:prstGeom>
          <a:noFill/>
        </p:spPr>
      </p:pic>
      <p:pic>
        <p:nvPicPr>
          <p:cNvPr id="15" name="图片 14">
            <a:extLst>
              <a:ext uri="{FF2B5EF4-FFF2-40B4-BE49-F238E27FC236}">
                <a16:creationId xmlns:a16="http://schemas.microsoft.com/office/drawing/2014/main" id="{EB7AF148-4E15-464E-821E-0CBB8294EE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1520" y="4417232"/>
            <a:ext cx="4797327" cy="1866460"/>
          </a:xfrm>
          <a:prstGeom prst="rect">
            <a:avLst/>
          </a:prstGeom>
          <a:noFill/>
        </p:spPr>
      </p:pic>
      <p:pic>
        <p:nvPicPr>
          <p:cNvPr id="16" name="图片 15">
            <a:extLst>
              <a:ext uri="{FF2B5EF4-FFF2-40B4-BE49-F238E27FC236}">
                <a16:creationId xmlns:a16="http://schemas.microsoft.com/office/drawing/2014/main" id="{A3C32438-DCE7-42FD-85D6-FB504E09BB72}"/>
              </a:ext>
            </a:extLst>
          </p:cNvPr>
          <p:cNvPicPr>
            <a:picLocks noChangeAspect="1"/>
          </p:cNvPicPr>
          <p:nvPr/>
        </p:nvPicPr>
        <p:blipFill rotWithShape="1">
          <a:blip r:embed="rId7">
            <a:extLst>
              <a:ext uri="{28A0092B-C50C-407E-A947-70E740481C1C}">
                <a14:useLocalDpi xmlns:a14="http://schemas.microsoft.com/office/drawing/2010/main" val="0"/>
              </a:ext>
            </a:extLst>
          </a:blip>
          <a:srcRect r="14999"/>
          <a:stretch/>
        </p:blipFill>
        <p:spPr>
          <a:xfrm>
            <a:off x="5603141" y="2198676"/>
            <a:ext cx="4085976" cy="1870211"/>
          </a:xfrm>
          <a:prstGeom prst="rect">
            <a:avLst/>
          </a:prstGeom>
        </p:spPr>
      </p:pic>
      <p:pic>
        <p:nvPicPr>
          <p:cNvPr id="17" name="图片 16">
            <a:extLst>
              <a:ext uri="{FF2B5EF4-FFF2-40B4-BE49-F238E27FC236}">
                <a16:creationId xmlns:a16="http://schemas.microsoft.com/office/drawing/2014/main" id="{8E741717-7AF8-4915-AC43-A955EBF5A42D}"/>
              </a:ext>
            </a:extLst>
          </p:cNvPr>
          <p:cNvPicPr>
            <a:picLocks noChangeAspect="1"/>
          </p:cNvPicPr>
          <p:nvPr/>
        </p:nvPicPr>
        <p:blipFill rotWithShape="1">
          <a:blip r:embed="rId8">
            <a:extLst>
              <a:ext uri="{28A0092B-C50C-407E-A947-70E740481C1C}">
                <a14:useLocalDpi xmlns:a14="http://schemas.microsoft.com/office/drawing/2010/main" val="0"/>
              </a:ext>
            </a:extLst>
          </a:blip>
          <a:srcRect r="14613"/>
          <a:stretch/>
        </p:blipFill>
        <p:spPr>
          <a:xfrm>
            <a:off x="5592831" y="4388062"/>
            <a:ext cx="4096286" cy="1866460"/>
          </a:xfrm>
          <a:prstGeom prst="rect">
            <a:avLst/>
          </a:prstGeom>
        </p:spPr>
      </p:pic>
      <p:sp>
        <p:nvSpPr>
          <p:cNvPr id="18" name="文本框 17">
            <a:extLst>
              <a:ext uri="{FF2B5EF4-FFF2-40B4-BE49-F238E27FC236}">
                <a16:creationId xmlns:a16="http://schemas.microsoft.com/office/drawing/2014/main" id="{4DA177E6-6861-4BD2-AACB-F40F0419D289}"/>
              </a:ext>
            </a:extLst>
          </p:cNvPr>
          <p:cNvSpPr txBox="1"/>
          <p:nvPr/>
        </p:nvSpPr>
        <p:spPr>
          <a:xfrm>
            <a:off x="4261787" y="4064025"/>
            <a:ext cx="2520369" cy="276999"/>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stStyle>
          <a:p>
            <a:r>
              <a:rPr lang="en-US" altLang="zh-CN" dirty="0"/>
              <a:t>Outputs under the Weak Light</a:t>
            </a:r>
            <a:endParaRPr lang="zh-CN" altLang="en-US" dirty="0"/>
          </a:p>
        </p:txBody>
      </p:sp>
      <p:sp>
        <p:nvSpPr>
          <p:cNvPr id="20" name="矩形 19">
            <a:extLst>
              <a:ext uri="{FF2B5EF4-FFF2-40B4-BE49-F238E27FC236}">
                <a16:creationId xmlns:a16="http://schemas.microsoft.com/office/drawing/2014/main" id="{1F6E80C9-B68A-4BDC-ABAE-6418797FF658}"/>
              </a:ext>
            </a:extLst>
          </p:cNvPr>
          <p:cNvSpPr/>
          <p:nvPr/>
        </p:nvSpPr>
        <p:spPr bwMode="auto">
          <a:xfrm>
            <a:off x="2765424" y="2216071"/>
            <a:ext cx="57151" cy="1205353"/>
          </a:xfrm>
          <a:prstGeom prst="rect">
            <a:avLst/>
          </a:prstGeom>
          <a:noFill/>
          <a:ln w="12700">
            <a:solidFill>
              <a:srgbClr val="FF0000"/>
            </a:solidFill>
            <a:miter lim="800000"/>
            <a:headEnd/>
            <a:tailEnd/>
          </a:ln>
        </p:spPr>
        <p:txBody>
          <a:bodyPr wrap="square" rtlCol="0" anchor="ctr">
            <a:spAutoFit/>
          </a:bodyPr>
          <a:lstStyle/>
          <a:p>
            <a:pPr algn="ctr"/>
            <a:endParaRPr lang="zh-CN" altLang="en-US" sz="1600" b="1" dirty="0">
              <a:solidFill>
                <a:schemeClr val="tx1"/>
              </a:solidFill>
              <a:latin typeface="Times New Roman" pitchFamily="18" charset="0"/>
              <a:cs typeface="Times New Roman" pitchFamily="18" charset="0"/>
            </a:endParaRPr>
          </a:p>
        </p:txBody>
      </p:sp>
      <p:sp>
        <p:nvSpPr>
          <p:cNvPr id="21" name="矩形 20">
            <a:extLst>
              <a:ext uri="{FF2B5EF4-FFF2-40B4-BE49-F238E27FC236}">
                <a16:creationId xmlns:a16="http://schemas.microsoft.com/office/drawing/2014/main" id="{8A7A67C3-B765-4604-8215-C79A655DAD7D}"/>
              </a:ext>
            </a:extLst>
          </p:cNvPr>
          <p:cNvSpPr/>
          <p:nvPr/>
        </p:nvSpPr>
        <p:spPr bwMode="auto">
          <a:xfrm>
            <a:off x="2765422" y="4433992"/>
            <a:ext cx="57153" cy="1206500"/>
          </a:xfrm>
          <a:prstGeom prst="rect">
            <a:avLst/>
          </a:prstGeom>
          <a:noFill/>
          <a:ln w="12700">
            <a:solidFill>
              <a:srgbClr val="FF0000"/>
            </a:solidFill>
            <a:miter lim="800000"/>
            <a:headEnd/>
            <a:tailEnd/>
          </a:ln>
        </p:spPr>
        <p:txBody>
          <a:bodyPr wrap="square" rtlCol="0" anchor="ctr">
            <a:spAutoFit/>
          </a:bodyPr>
          <a:lstStyle/>
          <a:p>
            <a:pPr algn="ctr"/>
            <a:endParaRPr lang="zh-CN" altLang="en-US" sz="1600" b="1" dirty="0">
              <a:solidFill>
                <a:schemeClr val="tx1"/>
              </a:solidFill>
              <a:latin typeface="Times New Roman" pitchFamily="18" charset="0"/>
              <a:cs typeface="Times New Roman" pitchFamily="18" charset="0"/>
            </a:endParaRPr>
          </a:p>
        </p:txBody>
      </p:sp>
      <p:cxnSp>
        <p:nvCxnSpPr>
          <p:cNvPr id="22" name="直接箭头连接符 21">
            <a:extLst>
              <a:ext uri="{FF2B5EF4-FFF2-40B4-BE49-F238E27FC236}">
                <a16:creationId xmlns:a16="http://schemas.microsoft.com/office/drawing/2014/main" id="{3A1A1200-68D5-483F-9C75-C449EEC1385E}"/>
              </a:ext>
            </a:extLst>
          </p:cNvPr>
          <p:cNvCxnSpPr>
            <a:cxnSpLocks/>
          </p:cNvCxnSpPr>
          <p:nvPr/>
        </p:nvCxnSpPr>
        <p:spPr>
          <a:xfrm>
            <a:off x="2822574" y="4764064"/>
            <a:ext cx="2769925" cy="0"/>
          </a:xfrm>
          <a:prstGeom prst="straightConnector1">
            <a:avLst/>
          </a:prstGeom>
          <a:ln w="12700" cmpd="sng">
            <a:solidFill>
              <a:srgbClr val="FF0000"/>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23" name="直接箭头连接符 22">
            <a:extLst>
              <a:ext uri="{FF2B5EF4-FFF2-40B4-BE49-F238E27FC236}">
                <a16:creationId xmlns:a16="http://schemas.microsoft.com/office/drawing/2014/main" id="{6E18FED5-05D6-4B66-9E20-EA4C9AC5CE95}"/>
              </a:ext>
            </a:extLst>
          </p:cNvPr>
          <p:cNvCxnSpPr>
            <a:cxnSpLocks/>
          </p:cNvCxnSpPr>
          <p:nvPr/>
        </p:nvCxnSpPr>
        <p:spPr>
          <a:xfrm>
            <a:off x="2822574" y="2547316"/>
            <a:ext cx="2769925" cy="0"/>
          </a:xfrm>
          <a:prstGeom prst="straightConnector1">
            <a:avLst/>
          </a:prstGeom>
          <a:ln w="12700" cmpd="sng">
            <a:solidFill>
              <a:srgbClr val="FF0000"/>
            </a:solidFill>
            <a:tailEnd type="triangle"/>
          </a:ln>
          <a:effectLst/>
        </p:spPr>
        <p:style>
          <a:lnRef idx="1">
            <a:schemeClr val="accent1"/>
          </a:lnRef>
          <a:fillRef idx="0">
            <a:schemeClr val="accent1"/>
          </a:fillRef>
          <a:effectRef idx="0">
            <a:schemeClr val="accent1"/>
          </a:effectRef>
          <a:fontRef idx="minor">
            <a:schemeClr val="tx1"/>
          </a:fontRef>
        </p:style>
      </p:cxnSp>
      <p:sp>
        <p:nvSpPr>
          <p:cNvPr id="24" name="矩形 23">
            <a:extLst>
              <a:ext uri="{FF2B5EF4-FFF2-40B4-BE49-F238E27FC236}">
                <a16:creationId xmlns:a16="http://schemas.microsoft.com/office/drawing/2014/main" id="{42AD5A3D-9141-4721-B6F3-96A513AFD839}"/>
              </a:ext>
            </a:extLst>
          </p:cNvPr>
          <p:cNvSpPr/>
          <p:nvPr/>
        </p:nvSpPr>
        <p:spPr bwMode="auto">
          <a:xfrm>
            <a:off x="5601342" y="2156308"/>
            <a:ext cx="4120483" cy="1921972"/>
          </a:xfrm>
          <a:prstGeom prst="rect">
            <a:avLst/>
          </a:prstGeom>
          <a:noFill/>
          <a:ln w="12700">
            <a:solidFill>
              <a:srgbClr val="FF0000"/>
            </a:solidFill>
            <a:miter lim="800000"/>
            <a:headEnd/>
            <a:tailEnd/>
          </a:ln>
        </p:spPr>
        <p:txBody>
          <a:bodyPr wrap="square" rtlCol="0" anchor="ctr">
            <a:spAutoFit/>
          </a:bodyPr>
          <a:lstStyle/>
          <a:p>
            <a:pPr algn="ctr"/>
            <a:endParaRPr lang="zh-CN" altLang="en-US" sz="1600" b="1" dirty="0">
              <a:solidFill>
                <a:schemeClr val="tx1"/>
              </a:solidFill>
              <a:latin typeface="Times New Roman" pitchFamily="18" charset="0"/>
              <a:cs typeface="Times New Roman" pitchFamily="18" charset="0"/>
            </a:endParaRPr>
          </a:p>
        </p:txBody>
      </p:sp>
      <p:sp>
        <p:nvSpPr>
          <p:cNvPr id="25" name="矩形 24">
            <a:extLst>
              <a:ext uri="{FF2B5EF4-FFF2-40B4-BE49-F238E27FC236}">
                <a16:creationId xmlns:a16="http://schemas.microsoft.com/office/drawing/2014/main" id="{74D51A9E-2B24-40A2-93F4-AFF0B9A41D2F}"/>
              </a:ext>
            </a:extLst>
          </p:cNvPr>
          <p:cNvSpPr/>
          <p:nvPr/>
        </p:nvSpPr>
        <p:spPr bwMode="auto">
          <a:xfrm>
            <a:off x="5594992" y="4346236"/>
            <a:ext cx="4120483" cy="1921972"/>
          </a:xfrm>
          <a:prstGeom prst="rect">
            <a:avLst/>
          </a:prstGeom>
          <a:noFill/>
          <a:ln w="12700">
            <a:solidFill>
              <a:srgbClr val="FF0000"/>
            </a:solidFill>
            <a:miter lim="800000"/>
            <a:headEnd/>
            <a:tailEnd/>
          </a:ln>
        </p:spPr>
        <p:txBody>
          <a:bodyPr wrap="square" rtlCol="0" anchor="ctr">
            <a:spAutoFit/>
          </a:bodyPr>
          <a:lstStyle/>
          <a:p>
            <a:pPr algn="ctr"/>
            <a:endParaRPr lang="zh-CN" altLang="en-US" sz="1600" b="1" dirty="0">
              <a:solidFill>
                <a:schemeClr val="tx1"/>
              </a:solidFill>
              <a:latin typeface="Times New Roman" pitchFamily="18" charset="0"/>
              <a:cs typeface="Times New Roman" pitchFamily="18" charset="0"/>
            </a:endParaRPr>
          </a:p>
        </p:txBody>
      </p:sp>
      <p:sp>
        <p:nvSpPr>
          <p:cNvPr id="26" name="文本框 25">
            <a:extLst>
              <a:ext uri="{FF2B5EF4-FFF2-40B4-BE49-F238E27FC236}">
                <a16:creationId xmlns:a16="http://schemas.microsoft.com/office/drawing/2014/main" id="{EAA9C6B7-1759-48F7-9033-B39E8F26587A}"/>
              </a:ext>
            </a:extLst>
          </p:cNvPr>
          <p:cNvSpPr txBox="1"/>
          <p:nvPr/>
        </p:nvSpPr>
        <p:spPr>
          <a:xfrm>
            <a:off x="6639059" y="5350462"/>
            <a:ext cx="2971473" cy="307777"/>
          </a:xfrm>
          <a:prstGeom prst="rect">
            <a:avLst/>
          </a:prstGeom>
          <a:noFill/>
        </p:spPr>
        <p:txBody>
          <a:bodyPr wrap="square" rtlCol="0">
            <a:spAutoFit/>
          </a:bodyPr>
          <a:lstStyle/>
          <a:p>
            <a:pPr algn="l"/>
            <a:r>
              <a:rPr lang="en-US" altLang="zh-CN" sz="1400" b="1" dirty="0">
                <a:solidFill>
                  <a:srgbClr val="C00000"/>
                </a:solidFill>
                <a:ea typeface="黑体" panose="02010609060101010101" pitchFamily="49" charset="-122"/>
              </a:rPr>
              <a:t>Gain switched to the low gain stage</a:t>
            </a:r>
            <a:endParaRPr lang="zh-CN" altLang="en-US" sz="1400" b="1" dirty="0">
              <a:solidFill>
                <a:srgbClr val="C00000"/>
              </a:solidFill>
              <a:ea typeface="黑体" panose="02010609060101010101" pitchFamily="49" charset="-122"/>
            </a:endParaRPr>
          </a:p>
        </p:txBody>
      </p:sp>
      <p:sp>
        <p:nvSpPr>
          <p:cNvPr id="27" name="文本框 19">
            <a:extLst>
              <a:ext uri="{FF2B5EF4-FFF2-40B4-BE49-F238E27FC236}">
                <a16:creationId xmlns:a16="http://schemas.microsoft.com/office/drawing/2014/main" id="{54074E59-B5FB-4DD3-A79D-31B092BE8CA4}"/>
              </a:ext>
            </a:extLst>
          </p:cNvPr>
          <p:cNvSpPr txBox="1"/>
          <p:nvPr/>
        </p:nvSpPr>
        <p:spPr>
          <a:xfrm>
            <a:off x="10312173" y="3555743"/>
            <a:ext cx="959314" cy="276999"/>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vl2pPr marL="4572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2pPr>
            <a:lvl3pPr marL="9144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3pPr>
            <a:lvl4pPr marL="13716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4pPr>
            <a:lvl5pPr marL="18288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5pPr>
            <a:lvl6pPr marL="22860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6pPr>
            <a:lvl7pPr marL="27432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7pPr>
            <a:lvl8pPr marL="32004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8pPr>
            <a:lvl9pPr marL="36576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9pPr>
          </a:lstStyle>
          <a:p>
            <a:r>
              <a:rPr lang="en-US" altLang="zh-CN" dirty="0"/>
              <a:t>Test PCB</a:t>
            </a:r>
            <a:endParaRPr lang="zh-CN" altLang="en-US" dirty="0"/>
          </a:p>
        </p:txBody>
      </p:sp>
      <p:sp>
        <p:nvSpPr>
          <p:cNvPr id="28" name="文本框 19">
            <a:extLst>
              <a:ext uri="{FF2B5EF4-FFF2-40B4-BE49-F238E27FC236}">
                <a16:creationId xmlns:a16="http://schemas.microsoft.com/office/drawing/2014/main" id="{7EDDC16F-CB3F-40A0-BDCC-907C92E72A83}"/>
              </a:ext>
            </a:extLst>
          </p:cNvPr>
          <p:cNvSpPr txBox="1"/>
          <p:nvPr/>
        </p:nvSpPr>
        <p:spPr>
          <a:xfrm>
            <a:off x="9883568" y="6252184"/>
            <a:ext cx="1816524" cy="461665"/>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vl2pPr marL="4572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2pPr>
            <a:lvl3pPr marL="9144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3pPr>
            <a:lvl4pPr marL="13716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4pPr>
            <a:lvl5pPr marL="1828800" algn="l" rtl="0" eaLnBrk="0" fontAlgn="base" hangingPunct="0">
              <a:spcBef>
                <a:spcPct val="0"/>
              </a:spcBef>
              <a:spcAft>
                <a:spcPct val="0"/>
              </a:spcAft>
              <a:defRPr sz="2800" kern="1200">
                <a:solidFill>
                  <a:schemeClr val="accent2"/>
                </a:solidFill>
                <a:latin typeface="Arial" panose="020B0604020202020204" pitchFamily="34" charset="0"/>
                <a:ea typeface="宋体" panose="02010600030101010101" pitchFamily="2" charset="-122"/>
                <a:cs typeface="+mn-cs"/>
              </a:defRPr>
            </a:lvl5pPr>
            <a:lvl6pPr marL="22860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6pPr>
            <a:lvl7pPr marL="27432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7pPr>
            <a:lvl8pPr marL="32004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8pPr>
            <a:lvl9pPr marL="3657600" algn="l" defTabSz="914400" rtl="0" eaLnBrk="1" latinLnBrk="0" hangingPunct="1">
              <a:defRPr sz="2800" kern="1200">
                <a:solidFill>
                  <a:schemeClr val="accent2"/>
                </a:solidFill>
                <a:latin typeface="Arial" panose="020B0604020202020204" pitchFamily="34" charset="0"/>
                <a:ea typeface="宋体" panose="02010600030101010101" pitchFamily="2" charset="-122"/>
                <a:cs typeface="+mn-cs"/>
              </a:defRPr>
            </a:lvl9pPr>
          </a:lstStyle>
          <a:p>
            <a:r>
              <a:rPr lang="en-US" altLang="zh-CN" dirty="0"/>
              <a:t>Sensor</a:t>
            </a:r>
            <a:r>
              <a:rPr lang="zh-CN" altLang="en-US" dirty="0"/>
              <a:t> </a:t>
            </a:r>
            <a:r>
              <a:rPr lang="en-US" altLang="zh-CN" dirty="0"/>
              <a:t>is wire bonded with ASIC</a:t>
            </a:r>
            <a:endParaRPr lang="zh-CN" altLang="en-US" dirty="0"/>
          </a:p>
        </p:txBody>
      </p:sp>
      <p:sp>
        <p:nvSpPr>
          <p:cNvPr id="31" name="文本框 30">
            <a:extLst>
              <a:ext uri="{FF2B5EF4-FFF2-40B4-BE49-F238E27FC236}">
                <a16:creationId xmlns:a16="http://schemas.microsoft.com/office/drawing/2014/main" id="{B4D32E51-1555-4E77-BC40-C1FE3D9BB5D9}"/>
              </a:ext>
            </a:extLst>
          </p:cNvPr>
          <p:cNvSpPr txBox="1"/>
          <p:nvPr/>
        </p:nvSpPr>
        <p:spPr>
          <a:xfrm>
            <a:off x="4315019" y="6321803"/>
            <a:ext cx="2520369" cy="276999"/>
          </a:xfrm>
          <a:prstGeom prst="rect">
            <a:avLst/>
          </a:prstGeom>
          <a:noFill/>
        </p:spPr>
        <p:txBody>
          <a:bodyPr wrap="square" rtlCol="0">
            <a:spAutoFit/>
          </a:bodyPr>
          <a:lstStyle>
            <a:defPPr>
              <a:defRPr lang="en-US"/>
            </a:defPPr>
            <a:lvl1pPr algn="ctr">
              <a:spcBef>
                <a:spcPts val="600"/>
              </a:spcBef>
              <a:spcAft>
                <a:spcPts val="600"/>
              </a:spcAft>
              <a:defRPr sz="1200">
                <a:solidFill>
                  <a:schemeClr val="accent1"/>
                </a:solidFill>
                <a:latin typeface="微软雅黑" panose="020B0503020204020204" pitchFamily="34" charset="-122"/>
                <a:ea typeface="微软雅黑" panose="020B0503020204020204" pitchFamily="34" charset="-122"/>
              </a:defRPr>
            </a:lvl1pPr>
          </a:lstStyle>
          <a:p>
            <a:r>
              <a:rPr lang="en-US" altLang="zh-CN" dirty="0"/>
              <a:t>Outputs under the Strong Light</a:t>
            </a:r>
            <a:endParaRPr lang="zh-CN" altLang="en-US" dirty="0"/>
          </a:p>
        </p:txBody>
      </p:sp>
    </p:spTree>
    <p:extLst>
      <p:ext uri="{BB962C8B-B14F-4D97-AF65-F5344CB8AC3E}">
        <p14:creationId xmlns:p14="http://schemas.microsoft.com/office/powerpoint/2010/main" val="4184689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24</a:t>
            </a:fld>
            <a:endParaRPr lang="zh-CN" altLang="en-US" dirty="0"/>
          </a:p>
        </p:txBody>
      </p:sp>
      <p:sp>
        <p:nvSpPr>
          <p:cNvPr id="8" name="标题 7">
            <a:extLst>
              <a:ext uri="{FF2B5EF4-FFF2-40B4-BE49-F238E27FC236}">
                <a16:creationId xmlns:a16="http://schemas.microsoft.com/office/drawing/2014/main" id="{24F67D27-0A92-4EDC-A66C-CA71DF5965B4}"/>
              </a:ext>
            </a:extLst>
          </p:cNvPr>
          <p:cNvSpPr>
            <a:spLocks noGrp="1"/>
          </p:cNvSpPr>
          <p:nvPr>
            <p:ph type="title"/>
          </p:nvPr>
        </p:nvSpPr>
        <p:spPr/>
        <p:txBody>
          <a:bodyPr/>
          <a:lstStyle/>
          <a:p>
            <a:r>
              <a:rPr lang="en-US" altLang="zh-CN" dirty="0"/>
              <a:t>Outline</a:t>
            </a:r>
            <a:endParaRPr lang="zh-CN" altLang="en-US" dirty="0"/>
          </a:p>
        </p:txBody>
      </p:sp>
      <p:pic>
        <p:nvPicPr>
          <p:cNvPr id="162" name="图片 161">
            <a:extLst>
              <a:ext uri="{FF2B5EF4-FFF2-40B4-BE49-F238E27FC236}">
                <a16:creationId xmlns:a16="http://schemas.microsoft.com/office/drawing/2014/main" id="{F3794167-51DC-4912-B5FD-C43BA072E8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45" y="1794180"/>
            <a:ext cx="10744710" cy="3960000"/>
          </a:xfrm>
          <a:prstGeom prst="rect">
            <a:avLst/>
          </a:prstGeom>
        </p:spPr>
      </p:pic>
    </p:spTree>
    <p:extLst>
      <p:ext uri="{BB962C8B-B14F-4D97-AF65-F5344CB8AC3E}">
        <p14:creationId xmlns:p14="http://schemas.microsoft.com/office/powerpoint/2010/main" val="2349595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25</a:t>
            </a:fld>
            <a:endParaRPr lang="zh-CN" altLang="en-US" dirty="0"/>
          </a:p>
        </p:txBody>
      </p:sp>
      <p:sp>
        <p:nvSpPr>
          <p:cNvPr id="8" name="标题 7">
            <a:extLst>
              <a:ext uri="{FF2B5EF4-FFF2-40B4-BE49-F238E27FC236}">
                <a16:creationId xmlns:a16="http://schemas.microsoft.com/office/drawing/2014/main" id="{24F67D27-0A92-4EDC-A66C-CA71DF5965B4}"/>
              </a:ext>
            </a:extLst>
          </p:cNvPr>
          <p:cNvSpPr>
            <a:spLocks noGrp="1"/>
          </p:cNvSpPr>
          <p:nvPr>
            <p:ph type="title"/>
          </p:nvPr>
        </p:nvSpPr>
        <p:spPr/>
        <p:txBody>
          <a:bodyPr/>
          <a:lstStyle/>
          <a:p>
            <a:r>
              <a:rPr lang="en-US" altLang="zh-CN" dirty="0"/>
              <a:t>Outline</a:t>
            </a:r>
            <a:endParaRPr lang="zh-CN" altLang="en-US" dirty="0"/>
          </a:p>
        </p:txBody>
      </p:sp>
      <p:pic>
        <p:nvPicPr>
          <p:cNvPr id="6" name="图片 5">
            <a:extLst>
              <a:ext uri="{FF2B5EF4-FFF2-40B4-BE49-F238E27FC236}">
                <a16:creationId xmlns:a16="http://schemas.microsoft.com/office/drawing/2014/main" id="{03EF3097-5D11-4A62-8379-374AD1FFEB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00" y="1272884"/>
            <a:ext cx="10677600" cy="4892774"/>
          </a:xfrm>
          <a:prstGeom prst="rect">
            <a:avLst/>
          </a:prstGeom>
        </p:spPr>
      </p:pic>
    </p:spTree>
    <p:extLst>
      <p:ext uri="{BB962C8B-B14F-4D97-AF65-F5344CB8AC3E}">
        <p14:creationId xmlns:p14="http://schemas.microsoft.com/office/powerpoint/2010/main" val="1936712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26</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lstStyle/>
          <a:p>
            <a:r>
              <a:rPr lang="en-US" altLang="zh-CN" dirty="0"/>
              <a:t>Fusion Diagnostics</a:t>
            </a:r>
            <a:endParaRPr lang="zh-CN" altLang="en-US" dirty="0"/>
          </a:p>
        </p:txBody>
      </p:sp>
      <p:sp>
        <p:nvSpPr>
          <p:cNvPr id="10" name="文本框 9">
            <a:extLst>
              <a:ext uri="{FF2B5EF4-FFF2-40B4-BE49-F238E27FC236}">
                <a16:creationId xmlns:a16="http://schemas.microsoft.com/office/drawing/2014/main" id="{DF9B08D6-2C88-4105-9549-9F3A25B83961}"/>
              </a:ext>
            </a:extLst>
          </p:cNvPr>
          <p:cNvSpPr txBox="1"/>
          <p:nvPr/>
        </p:nvSpPr>
        <p:spPr>
          <a:xfrm>
            <a:off x="837580" y="4546818"/>
            <a:ext cx="2815647" cy="1569660"/>
          </a:xfrm>
          <a:prstGeom prst="rect">
            <a:avLst/>
          </a:prstGeom>
          <a:noFill/>
        </p:spPr>
        <p:txBody>
          <a:bodyPr wrap="square" rtlCol="0">
            <a:spAutoFit/>
          </a:bodyPr>
          <a:lstStyle/>
          <a:p>
            <a:pPr>
              <a:spcBef>
                <a:spcPts val="600"/>
              </a:spcBef>
              <a:spcAft>
                <a:spcPts val="600"/>
              </a:spcAft>
            </a:pPr>
            <a:r>
              <a:rPr lang="en-US" altLang="zh-CN" sz="2400" b="1" dirty="0">
                <a:solidFill>
                  <a:schemeClr val="accent1">
                    <a:lumMod val="60000"/>
                    <a:lumOff val="40000"/>
                  </a:schemeClr>
                </a:solidFill>
              </a:rPr>
              <a:t>ITER: International Thermonuclear Experimental Reactor</a:t>
            </a:r>
            <a:endParaRPr lang="zh-CN" altLang="en-US" sz="2400" dirty="0"/>
          </a:p>
        </p:txBody>
      </p:sp>
      <p:sp>
        <p:nvSpPr>
          <p:cNvPr id="14" name="文本框 13">
            <a:extLst>
              <a:ext uri="{FF2B5EF4-FFF2-40B4-BE49-F238E27FC236}">
                <a16:creationId xmlns:a16="http://schemas.microsoft.com/office/drawing/2014/main" id="{8BD97F28-31E8-47AD-978C-440FBC2FB126}"/>
              </a:ext>
            </a:extLst>
          </p:cNvPr>
          <p:cNvSpPr txBox="1"/>
          <p:nvPr/>
        </p:nvSpPr>
        <p:spPr>
          <a:xfrm>
            <a:off x="589796" y="1197238"/>
            <a:ext cx="6655116" cy="3016210"/>
          </a:xfrm>
          <a:prstGeom prst="rect">
            <a:avLst/>
          </a:prstGeom>
          <a:noFill/>
        </p:spPr>
        <p:txBody>
          <a:bodyPr wrap="square" rtlCol="0">
            <a:spAutoFit/>
          </a:bodyPr>
          <a:lstStyle/>
          <a:p>
            <a:pPr marL="342900" indent="-342900">
              <a:spcBef>
                <a:spcPts val="600"/>
              </a:spcBef>
              <a:spcAft>
                <a:spcPts val="600"/>
              </a:spcAft>
              <a:buClr>
                <a:schemeClr val="accent1"/>
              </a:buClr>
              <a:buFont typeface="Wingdings" panose="05000000000000000000" pitchFamily="2" charset="2"/>
              <a:buChar char="l"/>
            </a:pPr>
            <a:r>
              <a:rPr lang="en-US" altLang="zh-CN" sz="2000" dirty="0">
                <a:latin typeface="微软雅黑" panose="020B0503020204020204" pitchFamily="34" charset="-122"/>
                <a:ea typeface="微软雅黑" panose="020B0503020204020204" pitchFamily="34" charset="-122"/>
              </a:rPr>
              <a:t>Fusion diagnose system</a:t>
            </a:r>
            <a:r>
              <a:rPr lang="zh-CN" altLang="en-US" sz="2000" dirty="0">
                <a:latin typeface="微软雅黑" panose="020B0503020204020204" pitchFamily="34" charset="-122"/>
                <a:ea typeface="微软雅黑" panose="020B0503020204020204" pitchFamily="34" charset="-122"/>
              </a:rPr>
              <a:t>：“</a:t>
            </a:r>
            <a:r>
              <a:rPr lang="en-US" altLang="zh-CN" sz="2000" dirty="0">
                <a:latin typeface="微软雅黑" panose="020B0503020204020204" pitchFamily="34" charset="-122"/>
                <a:ea typeface="微软雅黑" panose="020B0503020204020204" pitchFamily="34" charset="-122"/>
              </a:rPr>
              <a:t>Multi-messenger</a:t>
            </a:r>
            <a:r>
              <a:rPr lang="zh-CN" altLang="en-US" sz="2000" dirty="0">
                <a:latin typeface="微软雅黑" panose="020B0503020204020204" pitchFamily="34" charset="-122"/>
                <a:ea typeface="微软雅黑" panose="020B0503020204020204" pitchFamily="34" charset="-122"/>
              </a:rPr>
              <a:t>”（</a:t>
            </a:r>
            <a:r>
              <a:rPr lang="en-US" altLang="zh-CN" sz="2000" dirty="0">
                <a:latin typeface="微软雅黑" panose="020B0503020204020204" pitchFamily="34" charset="-122"/>
                <a:ea typeface="微软雅黑" panose="020B0503020204020204" pitchFamily="34" charset="-122"/>
              </a:rPr>
              <a:t>Visible/UV/X-ray/neutron…</a:t>
            </a:r>
            <a:r>
              <a:rPr lang="zh-CN" altLang="en-US" sz="2000" dirty="0">
                <a:latin typeface="微软雅黑" panose="020B0503020204020204" pitchFamily="34" charset="-122"/>
                <a:ea typeface="微软雅黑" panose="020B0503020204020204" pitchFamily="34" charset="-122"/>
              </a:rPr>
              <a:t>）</a:t>
            </a:r>
            <a:endParaRPr lang="en-US" altLang="zh-CN" sz="2000" dirty="0">
              <a:latin typeface="微软雅黑" panose="020B0503020204020204" pitchFamily="34" charset="-122"/>
              <a:ea typeface="微软雅黑" panose="020B0503020204020204" pitchFamily="34" charset="-122"/>
            </a:endParaRPr>
          </a:p>
          <a:p>
            <a:pPr marL="342900" indent="-342900">
              <a:spcBef>
                <a:spcPts val="600"/>
              </a:spcBef>
              <a:spcAft>
                <a:spcPts val="600"/>
              </a:spcAft>
              <a:buClr>
                <a:schemeClr val="accent1"/>
              </a:buClr>
              <a:buFont typeface="Wingdings" panose="05000000000000000000" pitchFamily="2" charset="2"/>
              <a:buChar char="l"/>
            </a:pPr>
            <a:r>
              <a:rPr lang="en-US" altLang="zh-CN" sz="2000" b="1" dirty="0">
                <a:latin typeface="微软雅黑" panose="020B0503020204020204" pitchFamily="34" charset="-122"/>
                <a:ea typeface="微软雅黑" panose="020B0503020204020204" pitchFamily="34" charset="-122"/>
              </a:rPr>
              <a:t>XRCS: X-Ray Crystal Spectrometer</a:t>
            </a:r>
            <a:r>
              <a:rPr lang="en-GB" altLang="zh-CN" sz="2000" b="1" dirty="0">
                <a:latin typeface="微软雅黑" panose="020B0503020204020204" pitchFamily="34" charset="-122"/>
                <a:ea typeface="微软雅黑" panose="020B0503020204020204" pitchFamily="34" charset="-122"/>
              </a:rPr>
              <a:t>: Temperature and rotate speed of plasma, first wall material…</a:t>
            </a:r>
            <a:endParaRPr lang="en-US" altLang="zh-CN" sz="2000" b="1" dirty="0">
              <a:latin typeface="微软雅黑" panose="020B0503020204020204" pitchFamily="34" charset="-122"/>
              <a:ea typeface="微软雅黑" panose="020B0503020204020204" pitchFamily="34" charset="-122"/>
            </a:endParaRPr>
          </a:p>
          <a:p>
            <a:pPr marL="342900" indent="-342900">
              <a:spcBef>
                <a:spcPts val="600"/>
              </a:spcBef>
              <a:spcAft>
                <a:spcPts val="600"/>
              </a:spcAft>
              <a:buClr>
                <a:schemeClr val="accent1"/>
              </a:buClr>
              <a:buFont typeface="Wingdings" panose="05000000000000000000" pitchFamily="2" charset="2"/>
              <a:buChar char="l"/>
            </a:pPr>
            <a:r>
              <a:rPr lang="en-US" altLang="zh-CN" sz="2000" dirty="0">
                <a:latin typeface="微软雅黑" panose="020B0503020204020204" pitchFamily="34" charset="-122"/>
                <a:ea typeface="微软雅黑" panose="020B0503020204020204" pitchFamily="34" charset="-122"/>
              </a:rPr>
              <a:t>ITER 7</a:t>
            </a:r>
            <a:r>
              <a:rPr lang="zh-CN" altLang="en-US" sz="2000" dirty="0">
                <a:latin typeface="微软雅黑" panose="020B0503020204020204" pitchFamily="34" charset="-122"/>
                <a:ea typeface="微软雅黑" panose="020B0503020204020204" pitchFamily="34" charset="-122"/>
              </a:rPr>
              <a:t> </a:t>
            </a:r>
            <a:r>
              <a:rPr lang="en-US" altLang="zh-CN" sz="2000" dirty="0">
                <a:latin typeface="微软雅黑" panose="020B0503020204020204" pitchFamily="34" charset="-122"/>
                <a:ea typeface="微软雅黑" panose="020B0503020204020204" pitchFamily="34" charset="-122"/>
              </a:rPr>
              <a:t>Cooperators</a:t>
            </a:r>
            <a:r>
              <a:rPr lang="zh-CN" altLang="en-US" sz="2000" dirty="0">
                <a:latin typeface="微软雅黑" panose="020B0503020204020204" pitchFamily="34" charset="-122"/>
                <a:ea typeface="微软雅黑" panose="020B0503020204020204" pitchFamily="34" charset="-122"/>
              </a:rPr>
              <a:t>：</a:t>
            </a:r>
            <a:r>
              <a:rPr lang="en-US" altLang="zh-CN" sz="2000" dirty="0">
                <a:latin typeface="微软雅黑" panose="020B0503020204020204" pitchFamily="34" charset="-122"/>
                <a:ea typeface="微软雅黑" panose="020B0503020204020204" pitchFamily="34" charset="-122"/>
              </a:rPr>
              <a:t>CN, EU, IN, JA, KO, RF, US</a:t>
            </a:r>
            <a:endParaRPr lang="en-GB" altLang="zh-CN" sz="2000" b="1" dirty="0">
              <a:latin typeface="微软雅黑" panose="020B0503020204020204" pitchFamily="34" charset="-122"/>
              <a:ea typeface="微软雅黑" panose="020B0503020204020204" pitchFamily="34" charset="-122"/>
            </a:endParaRPr>
          </a:p>
          <a:p>
            <a:pPr marL="342900" indent="-342900">
              <a:spcBef>
                <a:spcPts val="600"/>
              </a:spcBef>
              <a:spcAft>
                <a:spcPts val="600"/>
              </a:spcAft>
              <a:buClr>
                <a:schemeClr val="accent1"/>
              </a:buClr>
              <a:buFont typeface="Wingdings" panose="05000000000000000000" pitchFamily="2" charset="2"/>
              <a:buChar char="l"/>
            </a:pPr>
            <a:r>
              <a:rPr lang="en-US" altLang="zh-CN" sz="2000" b="1" dirty="0">
                <a:latin typeface="微软雅黑" panose="020B0503020204020204" pitchFamily="34" charset="-122"/>
                <a:ea typeface="微软雅黑" panose="020B0503020204020204" pitchFamily="34" charset="-122"/>
              </a:rPr>
              <a:t>Construction of fusion facilities </a:t>
            </a:r>
            <a:r>
              <a:rPr lang="en-US" altLang="zh-CN" sz="2000" b="1">
                <a:latin typeface="微软雅黑" panose="020B0503020204020204" pitchFamily="34" charset="-122"/>
                <a:ea typeface="微软雅黑" panose="020B0503020204020204" pitchFamily="34" charset="-122"/>
              </a:rPr>
              <a:t>was approved </a:t>
            </a:r>
            <a:r>
              <a:rPr lang="en-US" altLang="zh-CN" sz="2000" b="1" dirty="0">
                <a:latin typeface="微软雅黑" panose="020B0503020204020204" pitchFamily="34" charset="-122"/>
                <a:ea typeface="微软雅黑" panose="020B0503020204020204" pitchFamily="34" charset="-122"/>
              </a:rPr>
              <a:t>in China.</a:t>
            </a:r>
            <a:r>
              <a:rPr lang="zh-CN" altLang="en-US" sz="2000" b="1" dirty="0">
                <a:latin typeface="微软雅黑" panose="020B0503020204020204" pitchFamily="34" charset="-122"/>
                <a:ea typeface="微软雅黑" panose="020B0503020204020204" pitchFamily="34" charset="-122"/>
              </a:rPr>
              <a:t> </a:t>
            </a:r>
            <a:r>
              <a:rPr lang="en-US" altLang="zh-CN" sz="2000" b="1" dirty="0">
                <a:latin typeface="微软雅黑" panose="020B0503020204020204" pitchFamily="34" charset="-122"/>
                <a:ea typeface="微软雅黑" panose="020B0503020204020204" pitchFamily="34" charset="-122"/>
              </a:rPr>
              <a:t>E.g.: BEST</a:t>
            </a:r>
            <a:endParaRPr lang="zh-CN" altLang="en-US" sz="2000" dirty="0">
              <a:latin typeface="微软雅黑" panose="020B0503020204020204" pitchFamily="34" charset="-122"/>
              <a:ea typeface="微软雅黑" panose="020B0503020204020204" pitchFamily="34" charset="-122"/>
            </a:endParaRPr>
          </a:p>
        </p:txBody>
      </p:sp>
      <p:pic>
        <p:nvPicPr>
          <p:cNvPr id="11" name="图片 10">
            <a:extLst>
              <a:ext uri="{FF2B5EF4-FFF2-40B4-BE49-F238E27FC236}">
                <a16:creationId xmlns:a16="http://schemas.microsoft.com/office/drawing/2014/main" id="{25BA5B0A-2EC9-4764-B1B9-D271845331D7}"/>
              </a:ext>
            </a:extLst>
          </p:cNvPr>
          <p:cNvPicPr>
            <a:picLocks noChangeAspect="1"/>
          </p:cNvPicPr>
          <p:nvPr/>
        </p:nvPicPr>
        <p:blipFill>
          <a:blip r:embed="rId3"/>
          <a:stretch>
            <a:fillRect/>
          </a:stretch>
        </p:blipFill>
        <p:spPr>
          <a:xfrm>
            <a:off x="4133907" y="4476603"/>
            <a:ext cx="2371640" cy="1517553"/>
          </a:xfrm>
          <a:prstGeom prst="rect">
            <a:avLst/>
          </a:prstGeom>
        </p:spPr>
      </p:pic>
      <p:sp>
        <p:nvSpPr>
          <p:cNvPr id="12" name="文本框 11">
            <a:extLst>
              <a:ext uri="{FF2B5EF4-FFF2-40B4-BE49-F238E27FC236}">
                <a16:creationId xmlns:a16="http://schemas.microsoft.com/office/drawing/2014/main" id="{88E76096-D3C0-4EC1-B2FF-FB74CEF1F2D2}"/>
              </a:ext>
            </a:extLst>
          </p:cNvPr>
          <p:cNvSpPr txBox="1"/>
          <p:nvPr/>
        </p:nvSpPr>
        <p:spPr>
          <a:xfrm>
            <a:off x="3774700" y="5994156"/>
            <a:ext cx="2908099"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D-T Fusion Process</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grpSp>
        <p:nvGrpSpPr>
          <p:cNvPr id="5" name="组合 4">
            <a:extLst>
              <a:ext uri="{FF2B5EF4-FFF2-40B4-BE49-F238E27FC236}">
                <a16:creationId xmlns:a16="http://schemas.microsoft.com/office/drawing/2014/main" id="{201DC6F5-AFF6-4A64-8C79-7417620369C5}"/>
              </a:ext>
            </a:extLst>
          </p:cNvPr>
          <p:cNvGrpSpPr/>
          <p:nvPr/>
        </p:nvGrpSpPr>
        <p:grpSpPr>
          <a:xfrm>
            <a:off x="7416841" y="915955"/>
            <a:ext cx="4031875" cy="2558351"/>
            <a:chOff x="552714" y="1238229"/>
            <a:chExt cx="8392789" cy="4845663"/>
          </a:xfrm>
        </p:grpSpPr>
        <p:pic>
          <p:nvPicPr>
            <p:cNvPr id="16" name="图片 15">
              <a:extLst>
                <a:ext uri="{FF2B5EF4-FFF2-40B4-BE49-F238E27FC236}">
                  <a16:creationId xmlns:a16="http://schemas.microsoft.com/office/drawing/2014/main" id="{18553D6E-2201-46D2-B5CA-A082906A1B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2714" y="1238229"/>
              <a:ext cx="8034900" cy="4845663"/>
            </a:xfrm>
            <a:prstGeom prst="rect">
              <a:avLst/>
            </a:prstGeom>
          </p:spPr>
        </p:pic>
        <p:sp>
          <p:nvSpPr>
            <p:cNvPr id="17" name="椭圆 16">
              <a:extLst>
                <a:ext uri="{FF2B5EF4-FFF2-40B4-BE49-F238E27FC236}">
                  <a16:creationId xmlns:a16="http://schemas.microsoft.com/office/drawing/2014/main" id="{D54071FD-B015-480B-BE65-6467FC3EC9E8}"/>
                </a:ext>
              </a:extLst>
            </p:cNvPr>
            <p:cNvSpPr/>
            <p:nvPr/>
          </p:nvSpPr>
          <p:spPr>
            <a:xfrm rot="20853465">
              <a:off x="5399957" y="3036599"/>
              <a:ext cx="1237824" cy="22657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椭圆 17">
              <a:extLst>
                <a:ext uri="{FF2B5EF4-FFF2-40B4-BE49-F238E27FC236}">
                  <a16:creationId xmlns:a16="http://schemas.microsoft.com/office/drawing/2014/main" id="{297BC345-0F20-453D-91EA-9A1A045F85DA}"/>
                </a:ext>
              </a:extLst>
            </p:cNvPr>
            <p:cNvSpPr/>
            <p:nvPr/>
          </p:nvSpPr>
          <p:spPr>
            <a:xfrm>
              <a:off x="5629166" y="3661060"/>
              <a:ext cx="933667" cy="4287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a:extLst>
                <a:ext uri="{FF2B5EF4-FFF2-40B4-BE49-F238E27FC236}">
                  <a16:creationId xmlns:a16="http://schemas.microsoft.com/office/drawing/2014/main" id="{F0FD8766-FDDC-4464-AF6E-CC660A25DD19}"/>
                </a:ext>
              </a:extLst>
            </p:cNvPr>
            <p:cNvSpPr txBox="1"/>
            <p:nvPr/>
          </p:nvSpPr>
          <p:spPr>
            <a:xfrm>
              <a:off x="6788902" y="3585418"/>
              <a:ext cx="2156601" cy="1224188"/>
            </a:xfrm>
            <a:prstGeom prst="rect">
              <a:avLst/>
            </a:prstGeom>
            <a:noFill/>
          </p:spPr>
          <p:txBody>
            <a:bodyPr wrap="square">
              <a:spAutoFit/>
            </a:bodyPr>
            <a:lstStyle/>
            <a:p>
              <a:r>
                <a:rPr lang="en-US" altLang="zh-CN" sz="1800" dirty="0">
                  <a:solidFill>
                    <a:srgbClr val="FF0000"/>
                  </a:solidFill>
                  <a:latin typeface="Calibri" panose="020F0502020204030204" pitchFamily="34" charset="0"/>
                  <a:ea typeface="黑体" panose="02010609060101010101" pitchFamily="49" charset="-122"/>
                  <a:cs typeface="Calibri" panose="020F0502020204030204" pitchFamily="34" charset="0"/>
                </a:rPr>
                <a:t>port plugs</a:t>
              </a:r>
              <a:endParaRPr lang="zh-CN" altLang="en-US" dirty="0"/>
            </a:p>
          </p:txBody>
        </p:sp>
      </p:grpSp>
      <p:sp>
        <p:nvSpPr>
          <p:cNvPr id="20" name="文本框 19">
            <a:extLst>
              <a:ext uri="{FF2B5EF4-FFF2-40B4-BE49-F238E27FC236}">
                <a16:creationId xmlns:a16="http://schemas.microsoft.com/office/drawing/2014/main" id="{6ADF67BA-D28A-49CC-89D4-FC98F02F3513}"/>
              </a:ext>
            </a:extLst>
          </p:cNvPr>
          <p:cNvSpPr txBox="1"/>
          <p:nvPr/>
        </p:nvSpPr>
        <p:spPr>
          <a:xfrm>
            <a:off x="385354" y="6337655"/>
            <a:ext cx="5075233" cy="276999"/>
          </a:xfrm>
          <a:prstGeom prst="rect">
            <a:avLst/>
          </a:prstGeom>
          <a:noFill/>
        </p:spPr>
        <p:txBody>
          <a:bodyPr wrap="square" rtlCol="0">
            <a:spAutoFit/>
          </a:bodyPr>
          <a:lstStyle/>
          <a:p>
            <a:pPr algn="ctr">
              <a:spcBef>
                <a:spcPts val="600"/>
              </a:spcBef>
              <a:spcAft>
                <a:spcPts val="600"/>
              </a:spcAft>
            </a:pPr>
            <a:r>
              <a:rPr lang="en-US" altLang="zh-CN" sz="1200" dirty="0">
                <a:latin typeface="微软雅黑" panose="020B0503020204020204" pitchFamily="34" charset="-122"/>
                <a:ea typeface="微软雅黑" panose="020B0503020204020204" pitchFamily="34" charset="-122"/>
              </a:rPr>
              <a:t>Ref: Raphael TIEULENT, TWEPP2023, Sardinia Italy, October 2023</a:t>
            </a:r>
          </a:p>
        </p:txBody>
      </p:sp>
      <p:sp>
        <p:nvSpPr>
          <p:cNvPr id="22" name="文本框 21">
            <a:extLst>
              <a:ext uri="{FF2B5EF4-FFF2-40B4-BE49-F238E27FC236}">
                <a16:creationId xmlns:a16="http://schemas.microsoft.com/office/drawing/2014/main" id="{816E15C8-51D0-4C8D-A5C0-9B98E7E9B2EA}"/>
              </a:ext>
            </a:extLst>
          </p:cNvPr>
          <p:cNvSpPr txBox="1"/>
          <p:nvPr/>
        </p:nvSpPr>
        <p:spPr>
          <a:xfrm>
            <a:off x="8046472" y="3429000"/>
            <a:ext cx="2908099" cy="307777"/>
          </a:xfrm>
          <a:prstGeom prst="rect">
            <a:avLst/>
          </a:prstGeom>
          <a:noFill/>
        </p:spPr>
        <p:txBody>
          <a:bodyPr wrap="square" rtlCol="0">
            <a:spAutoFit/>
          </a:bodyPr>
          <a:lstStyle/>
          <a:p>
            <a:pPr algn="ctr">
              <a:spcBef>
                <a:spcPts val="600"/>
              </a:spcBef>
              <a:spcAft>
                <a:spcPts val="600"/>
              </a:spcAft>
            </a:pPr>
            <a:r>
              <a:rPr lang="en-US" altLang="zh-CN" sz="1400" dirty="0">
                <a:solidFill>
                  <a:schemeClr val="accent1"/>
                </a:solidFill>
                <a:latin typeface="微软雅黑" panose="020B0503020204020204" pitchFamily="34" charset="-122"/>
                <a:ea typeface="微软雅黑" panose="020B0503020204020204" pitchFamily="34" charset="-122"/>
              </a:rPr>
              <a:t>ITER Vacuum and Port Plugs</a:t>
            </a:r>
            <a:endParaRPr lang="zh-CN" altLang="en-US" sz="1400" dirty="0">
              <a:solidFill>
                <a:schemeClr val="accent1"/>
              </a:solidFill>
              <a:latin typeface="微软雅黑" panose="020B0503020204020204" pitchFamily="34" charset="-122"/>
              <a:ea typeface="微软雅黑" panose="020B0503020204020204" pitchFamily="34" charset="-122"/>
            </a:endParaRPr>
          </a:p>
        </p:txBody>
      </p:sp>
      <p:pic>
        <p:nvPicPr>
          <p:cNvPr id="9" name="图片 8">
            <a:extLst>
              <a:ext uri="{FF2B5EF4-FFF2-40B4-BE49-F238E27FC236}">
                <a16:creationId xmlns:a16="http://schemas.microsoft.com/office/drawing/2014/main" id="{D009CDF2-1694-44BE-A7DE-1CE1898BC927}"/>
              </a:ext>
            </a:extLst>
          </p:cNvPr>
          <p:cNvPicPr>
            <a:picLocks noChangeAspect="1"/>
          </p:cNvPicPr>
          <p:nvPr/>
        </p:nvPicPr>
        <p:blipFill rotWithShape="1">
          <a:blip r:embed="rId5">
            <a:extLst>
              <a:ext uri="{28A0092B-C50C-407E-A947-70E740481C1C}">
                <a14:useLocalDpi xmlns:a14="http://schemas.microsoft.com/office/drawing/2010/main" val="0"/>
              </a:ext>
            </a:extLst>
          </a:blip>
          <a:srcRect l="3391" r="7373" b="19509"/>
          <a:stretch/>
        </p:blipFill>
        <p:spPr>
          <a:xfrm>
            <a:off x="7416841" y="4008252"/>
            <a:ext cx="3863169" cy="1959429"/>
          </a:xfrm>
          <a:prstGeom prst="rect">
            <a:avLst/>
          </a:prstGeom>
        </p:spPr>
      </p:pic>
      <p:sp>
        <p:nvSpPr>
          <p:cNvPr id="21" name="文本框 20">
            <a:extLst>
              <a:ext uri="{FF2B5EF4-FFF2-40B4-BE49-F238E27FC236}">
                <a16:creationId xmlns:a16="http://schemas.microsoft.com/office/drawing/2014/main" id="{3739DE7B-ACE6-4C75-AE65-D99B44024127}"/>
              </a:ext>
            </a:extLst>
          </p:cNvPr>
          <p:cNvSpPr txBox="1"/>
          <p:nvPr/>
        </p:nvSpPr>
        <p:spPr>
          <a:xfrm>
            <a:off x="7659895" y="6014623"/>
            <a:ext cx="3681252" cy="523220"/>
          </a:xfrm>
          <a:prstGeom prst="rect">
            <a:avLst/>
          </a:prstGeom>
          <a:noFill/>
        </p:spPr>
        <p:txBody>
          <a:bodyPr wrap="square" rtlCol="0">
            <a:spAutoFit/>
          </a:bodyPr>
          <a:lstStyle/>
          <a:p>
            <a:pPr algn="ctr">
              <a:spcBef>
                <a:spcPts val="600"/>
              </a:spcBef>
              <a:spcAft>
                <a:spcPts val="600"/>
              </a:spcAft>
            </a:pPr>
            <a:r>
              <a:rPr lang="en-US" altLang="zh-CN" sz="1400" dirty="0">
                <a:solidFill>
                  <a:schemeClr val="accent1"/>
                </a:solidFill>
                <a:latin typeface="微软雅黑" panose="020B0503020204020204" pitchFamily="34" charset="-122"/>
                <a:ea typeface="微软雅黑" panose="020B0503020204020204" pitchFamily="34" charset="-122"/>
              </a:rPr>
              <a:t>BEST: Burning plasma Experimental Superconducting Tokamak</a:t>
            </a:r>
            <a:endParaRPr lang="zh-CN" altLang="en-US" sz="1400" dirty="0">
              <a:solidFill>
                <a:schemeClr val="accent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288999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27</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a:xfrm>
            <a:off x="559584" y="271582"/>
            <a:ext cx="7493758" cy="781287"/>
          </a:xfrm>
        </p:spPr>
        <p:txBody>
          <a:bodyPr vert="horz" lIns="91440" tIns="45720" rIns="91440" bIns="45720" rtlCol="0" anchor="ctr">
            <a:noAutofit/>
          </a:bodyPr>
          <a:lstStyle/>
          <a:p>
            <a:r>
              <a:rPr lang="en-US" altLang="zh-CN" sz="3200" dirty="0"/>
              <a:t>Specifications of ITER XRCS</a:t>
            </a:r>
            <a:r>
              <a:rPr lang="zh-CN" altLang="en-US" sz="3200" dirty="0"/>
              <a:t> </a:t>
            </a:r>
            <a:r>
              <a:rPr lang="en-US" altLang="zh-CN" sz="3200" dirty="0"/>
              <a:t>Pixel Detector</a:t>
            </a:r>
            <a:endParaRPr lang="zh-CN" altLang="en-US" sz="3200" dirty="0"/>
          </a:p>
        </p:txBody>
      </p:sp>
      <p:pic>
        <p:nvPicPr>
          <p:cNvPr id="13" name="图片 12">
            <a:extLst>
              <a:ext uri="{FF2B5EF4-FFF2-40B4-BE49-F238E27FC236}">
                <a16:creationId xmlns:a16="http://schemas.microsoft.com/office/drawing/2014/main" id="{5FA5A9A9-A0BC-4A72-8195-294899BAADF2}"/>
              </a:ext>
            </a:extLst>
          </p:cNvPr>
          <p:cNvPicPr>
            <a:picLocks noChangeAspect="1"/>
          </p:cNvPicPr>
          <p:nvPr/>
        </p:nvPicPr>
        <p:blipFill>
          <a:blip r:embed="rId3"/>
          <a:stretch>
            <a:fillRect/>
          </a:stretch>
        </p:blipFill>
        <p:spPr>
          <a:xfrm>
            <a:off x="839416" y="993216"/>
            <a:ext cx="4824537" cy="2577334"/>
          </a:xfrm>
          <a:prstGeom prst="rect">
            <a:avLst/>
          </a:prstGeom>
        </p:spPr>
      </p:pic>
      <p:graphicFrame>
        <p:nvGraphicFramePr>
          <p:cNvPr id="15" name="表格 8">
            <a:extLst>
              <a:ext uri="{FF2B5EF4-FFF2-40B4-BE49-F238E27FC236}">
                <a16:creationId xmlns:a16="http://schemas.microsoft.com/office/drawing/2014/main" id="{B1EB2663-0362-49AD-BDD8-EF5235EC66C7}"/>
              </a:ext>
            </a:extLst>
          </p:cNvPr>
          <p:cNvGraphicFramePr>
            <a:graphicFrameLocks noGrp="1"/>
          </p:cNvGraphicFramePr>
          <p:nvPr/>
        </p:nvGraphicFramePr>
        <p:xfrm>
          <a:off x="839416" y="5010796"/>
          <a:ext cx="10369152" cy="1280160"/>
        </p:xfrm>
        <a:graphic>
          <a:graphicData uri="http://schemas.openxmlformats.org/drawingml/2006/table">
            <a:tbl>
              <a:tblPr firstRow="1" firstCol="1" bandRow="1"/>
              <a:tblGrid>
                <a:gridCol w="2592288">
                  <a:extLst>
                    <a:ext uri="{9D8B030D-6E8A-4147-A177-3AD203B41FA5}">
                      <a16:colId xmlns:a16="http://schemas.microsoft.com/office/drawing/2014/main" val="1229896737"/>
                    </a:ext>
                  </a:extLst>
                </a:gridCol>
                <a:gridCol w="2592288">
                  <a:extLst>
                    <a:ext uri="{9D8B030D-6E8A-4147-A177-3AD203B41FA5}">
                      <a16:colId xmlns:a16="http://schemas.microsoft.com/office/drawing/2014/main" val="2921651636"/>
                    </a:ext>
                  </a:extLst>
                </a:gridCol>
                <a:gridCol w="2592288">
                  <a:extLst>
                    <a:ext uri="{9D8B030D-6E8A-4147-A177-3AD203B41FA5}">
                      <a16:colId xmlns:a16="http://schemas.microsoft.com/office/drawing/2014/main" val="2106600611"/>
                    </a:ext>
                  </a:extLst>
                </a:gridCol>
                <a:gridCol w="2592288">
                  <a:extLst>
                    <a:ext uri="{9D8B030D-6E8A-4147-A177-3AD203B41FA5}">
                      <a16:colId xmlns:a16="http://schemas.microsoft.com/office/drawing/2014/main" val="4085099889"/>
                    </a:ext>
                  </a:extLst>
                </a:gridCol>
              </a:tblGrid>
              <a:tr h="363751">
                <a:tc>
                  <a:txBody>
                    <a:bodyPr/>
                    <a:lstStyle>
                      <a:lvl1pPr marL="0" algn="l" defTabSz="914400" rtl="0" eaLnBrk="1" latinLnBrk="0" hangingPunct="1">
                        <a:defRPr sz="1800" b="1" kern="1200">
                          <a:solidFill>
                            <a:schemeClr val="lt1"/>
                          </a:solidFill>
                          <a:latin typeface="Arial"/>
                          <a:ea typeface="宋体"/>
                        </a:defRPr>
                      </a:lvl1pPr>
                      <a:lvl2pPr marL="457200" algn="l" defTabSz="914400" rtl="0" eaLnBrk="1" latinLnBrk="0" hangingPunct="1">
                        <a:defRPr sz="1800" b="1" kern="1200">
                          <a:solidFill>
                            <a:schemeClr val="lt1"/>
                          </a:solidFill>
                          <a:latin typeface="Arial"/>
                          <a:ea typeface="宋体"/>
                        </a:defRPr>
                      </a:lvl2pPr>
                      <a:lvl3pPr marL="914400" algn="l" defTabSz="914400" rtl="0" eaLnBrk="1" latinLnBrk="0" hangingPunct="1">
                        <a:defRPr sz="1800" b="1" kern="1200">
                          <a:solidFill>
                            <a:schemeClr val="lt1"/>
                          </a:solidFill>
                          <a:latin typeface="Arial"/>
                          <a:ea typeface="宋体"/>
                        </a:defRPr>
                      </a:lvl3pPr>
                      <a:lvl4pPr marL="1371600" algn="l" defTabSz="914400" rtl="0" eaLnBrk="1" latinLnBrk="0" hangingPunct="1">
                        <a:defRPr sz="1800" b="1" kern="1200">
                          <a:solidFill>
                            <a:schemeClr val="lt1"/>
                          </a:solidFill>
                          <a:latin typeface="Arial"/>
                          <a:ea typeface="宋体"/>
                        </a:defRPr>
                      </a:lvl4pPr>
                      <a:lvl5pPr marL="1828800" algn="l" defTabSz="914400" rtl="0" eaLnBrk="1" latinLnBrk="0" hangingPunct="1">
                        <a:defRPr sz="1800" b="1" kern="1200">
                          <a:solidFill>
                            <a:schemeClr val="lt1"/>
                          </a:solidFill>
                          <a:latin typeface="Arial"/>
                          <a:ea typeface="宋体"/>
                        </a:defRPr>
                      </a:lvl5pPr>
                      <a:lvl6pPr marL="2286000" algn="l" defTabSz="914400" rtl="0" eaLnBrk="1" latinLnBrk="0" hangingPunct="1">
                        <a:defRPr sz="1800" b="1" kern="1200">
                          <a:solidFill>
                            <a:schemeClr val="lt1"/>
                          </a:solidFill>
                          <a:latin typeface="Arial"/>
                          <a:ea typeface="宋体"/>
                        </a:defRPr>
                      </a:lvl6pPr>
                      <a:lvl7pPr marL="2743200" algn="l" defTabSz="914400" rtl="0" eaLnBrk="1" latinLnBrk="0" hangingPunct="1">
                        <a:defRPr sz="1800" b="1" kern="1200">
                          <a:solidFill>
                            <a:schemeClr val="lt1"/>
                          </a:solidFill>
                          <a:latin typeface="Arial"/>
                          <a:ea typeface="宋体"/>
                        </a:defRPr>
                      </a:lvl7pPr>
                      <a:lvl8pPr marL="3200400" algn="l" defTabSz="914400" rtl="0" eaLnBrk="1" latinLnBrk="0" hangingPunct="1">
                        <a:defRPr sz="1800" b="1" kern="1200">
                          <a:solidFill>
                            <a:schemeClr val="lt1"/>
                          </a:solidFill>
                          <a:latin typeface="Arial"/>
                          <a:ea typeface="宋体"/>
                        </a:defRPr>
                      </a:lvl8pPr>
                      <a:lvl9pPr marL="3657600" algn="l" defTabSz="914400" rtl="0" eaLnBrk="1" latinLnBrk="0" hangingPunct="1">
                        <a:defRPr sz="1800" b="1" kern="1200">
                          <a:solidFill>
                            <a:schemeClr val="lt1"/>
                          </a:solidFill>
                          <a:latin typeface="Arial"/>
                          <a:ea typeface="宋体"/>
                        </a:defRPr>
                      </a:lvl9pPr>
                    </a:lstStyle>
                    <a:p>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Sub-system</a:t>
                      </a:r>
                      <a:endParaRPr lang="zh-CN" altLang="en-US" sz="1800" dirty="0">
                        <a:solidFill>
                          <a:schemeClr val="tx1"/>
                        </a:solidFill>
                        <a:latin typeface="Calibri" panose="020F0502020204030204" pitchFamily="34" charset="0"/>
                        <a:ea typeface="黑体" panose="02010609060101010101" pitchFamily="49" charset="-122"/>
                        <a:cs typeface="Calibri" panose="020F0502020204030204" pitchFamily="34" charset="0"/>
                      </a:endParaRPr>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tc>
                  <a:txBody>
                    <a:bodyPr/>
                    <a:lstStyle>
                      <a:lvl1pPr marL="0" algn="l" defTabSz="914400" rtl="0" eaLnBrk="1" latinLnBrk="0" hangingPunct="1">
                        <a:defRPr sz="1800" b="1" kern="1200">
                          <a:solidFill>
                            <a:schemeClr val="lt1"/>
                          </a:solidFill>
                          <a:latin typeface="Arial"/>
                          <a:ea typeface="宋体"/>
                        </a:defRPr>
                      </a:lvl1pPr>
                      <a:lvl2pPr marL="457200" algn="l" defTabSz="914400" rtl="0" eaLnBrk="1" latinLnBrk="0" hangingPunct="1">
                        <a:defRPr sz="1800" b="1" kern="1200">
                          <a:solidFill>
                            <a:schemeClr val="lt1"/>
                          </a:solidFill>
                          <a:latin typeface="Arial"/>
                          <a:ea typeface="宋体"/>
                        </a:defRPr>
                      </a:lvl2pPr>
                      <a:lvl3pPr marL="914400" algn="l" defTabSz="914400" rtl="0" eaLnBrk="1" latinLnBrk="0" hangingPunct="1">
                        <a:defRPr sz="1800" b="1" kern="1200">
                          <a:solidFill>
                            <a:schemeClr val="lt1"/>
                          </a:solidFill>
                          <a:latin typeface="Arial"/>
                          <a:ea typeface="宋体"/>
                        </a:defRPr>
                      </a:lvl3pPr>
                      <a:lvl4pPr marL="1371600" algn="l" defTabSz="914400" rtl="0" eaLnBrk="1" latinLnBrk="0" hangingPunct="1">
                        <a:defRPr sz="1800" b="1" kern="1200">
                          <a:solidFill>
                            <a:schemeClr val="lt1"/>
                          </a:solidFill>
                          <a:latin typeface="Arial"/>
                          <a:ea typeface="宋体"/>
                        </a:defRPr>
                      </a:lvl4pPr>
                      <a:lvl5pPr marL="1828800" algn="l" defTabSz="914400" rtl="0" eaLnBrk="1" latinLnBrk="0" hangingPunct="1">
                        <a:defRPr sz="1800" b="1" kern="1200">
                          <a:solidFill>
                            <a:schemeClr val="lt1"/>
                          </a:solidFill>
                          <a:latin typeface="Arial"/>
                          <a:ea typeface="宋体"/>
                        </a:defRPr>
                      </a:lvl5pPr>
                      <a:lvl6pPr marL="2286000" algn="l" defTabSz="914400" rtl="0" eaLnBrk="1" latinLnBrk="0" hangingPunct="1">
                        <a:defRPr sz="1800" b="1" kern="1200">
                          <a:solidFill>
                            <a:schemeClr val="lt1"/>
                          </a:solidFill>
                          <a:latin typeface="Arial"/>
                          <a:ea typeface="宋体"/>
                        </a:defRPr>
                      </a:lvl6pPr>
                      <a:lvl7pPr marL="2743200" algn="l" defTabSz="914400" rtl="0" eaLnBrk="1" latinLnBrk="0" hangingPunct="1">
                        <a:defRPr sz="1800" b="1" kern="1200">
                          <a:solidFill>
                            <a:schemeClr val="lt1"/>
                          </a:solidFill>
                          <a:latin typeface="Arial"/>
                          <a:ea typeface="宋体"/>
                        </a:defRPr>
                      </a:lvl7pPr>
                      <a:lvl8pPr marL="3200400" algn="l" defTabSz="914400" rtl="0" eaLnBrk="1" latinLnBrk="0" hangingPunct="1">
                        <a:defRPr sz="1800" b="1" kern="1200">
                          <a:solidFill>
                            <a:schemeClr val="lt1"/>
                          </a:solidFill>
                          <a:latin typeface="Arial"/>
                          <a:ea typeface="宋体"/>
                        </a:defRPr>
                      </a:lvl8pPr>
                      <a:lvl9pPr marL="3657600" algn="l" defTabSz="914400" rtl="0" eaLnBrk="1" latinLnBrk="0" hangingPunct="1">
                        <a:defRPr sz="1800" b="1" kern="1200">
                          <a:solidFill>
                            <a:schemeClr val="lt1"/>
                          </a:solidFill>
                          <a:latin typeface="Arial"/>
                          <a:ea typeface="宋体"/>
                        </a:defRPr>
                      </a:lvl9pPr>
                    </a:lstStyle>
                    <a:p>
                      <a:r>
                        <a:rPr lang="en-US" altLang="zh-CN" sz="1800" dirty="0">
                          <a:solidFill>
                            <a:srgbClr val="C00000"/>
                          </a:solidFill>
                          <a:latin typeface="Calibri" panose="020F0502020204030204" pitchFamily="34" charset="0"/>
                          <a:ea typeface="黑体" panose="02010609060101010101" pitchFamily="49" charset="-122"/>
                          <a:cs typeface="Calibri" panose="020F0502020204030204" pitchFamily="34" charset="0"/>
                        </a:rPr>
                        <a:t>XRCS Core</a:t>
                      </a:r>
                      <a:endParaRPr lang="zh-CN" altLang="en-US" sz="1800" dirty="0">
                        <a:solidFill>
                          <a:srgbClr val="C00000"/>
                        </a:solidFill>
                        <a:latin typeface="Calibri" panose="020F0502020204030204" pitchFamily="34" charset="0"/>
                        <a:ea typeface="黑体" panose="02010609060101010101" pitchFamily="49" charset="-122"/>
                        <a:cs typeface="Calibri" panose="020F0502020204030204" pitchFamily="34" charset="0"/>
                      </a:endParaRPr>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tc>
                  <a:txBody>
                    <a:bodyPr/>
                    <a:lstStyle>
                      <a:lvl1pPr marL="0" algn="l" defTabSz="914400" rtl="0" eaLnBrk="1" latinLnBrk="0" hangingPunct="1">
                        <a:defRPr sz="1800" b="1" kern="1200">
                          <a:solidFill>
                            <a:schemeClr val="lt1"/>
                          </a:solidFill>
                          <a:latin typeface="Arial"/>
                          <a:ea typeface="宋体"/>
                        </a:defRPr>
                      </a:lvl1pPr>
                      <a:lvl2pPr marL="457200" algn="l" defTabSz="914400" rtl="0" eaLnBrk="1" latinLnBrk="0" hangingPunct="1">
                        <a:defRPr sz="1800" b="1" kern="1200">
                          <a:solidFill>
                            <a:schemeClr val="lt1"/>
                          </a:solidFill>
                          <a:latin typeface="Arial"/>
                          <a:ea typeface="宋体"/>
                        </a:defRPr>
                      </a:lvl2pPr>
                      <a:lvl3pPr marL="914400" algn="l" defTabSz="914400" rtl="0" eaLnBrk="1" latinLnBrk="0" hangingPunct="1">
                        <a:defRPr sz="1800" b="1" kern="1200">
                          <a:solidFill>
                            <a:schemeClr val="lt1"/>
                          </a:solidFill>
                          <a:latin typeface="Arial"/>
                          <a:ea typeface="宋体"/>
                        </a:defRPr>
                      </a:lvl3pPr>
                      <a:lvl4pPr marL="1371600" algn="l" defTabSz="914400" rtl="0" eaLnBrk="1" latinLnBrk="0" hangingPunct="1">
                        <a:defRPr sz="1800" b="1" kern="1200">
                          <a:solidFill>
                            <a:schemeClr val="lt1"/>
                          </a:solidFill>
                          <a:latin typeface="Arial"/>
                          <a:ea typeface="宋体"/>
                        </a:defRPr>
                      </a:lvl4pPr>
                      <a:lvl5pPr marL="1828800" algn="l" defTabSz="914400" rtl="0" eaLnBrk="1" latinLnBrk="0" hangingPunct="1">
                        <a:defRPr sz="1800" b="1" kern="1200">
                          <a:solidFill>
                            <a:schemeClr val="lt1"/>
                          </a:solidFill>
                          <a:latin typeface="Arial"/>
                          <a:ea typeface="宋体"/>
                        </a:defRPr>
                      </a:lvl5pPr>
                      <a:lvl6pPr marL="2286000" algn="l" defTabSz="914400" rtl="0" eaLnBrk="1" latinLnBrk="0" hangingPunct="1">
                        <a:defRPr sz="1800" b="1" kern="1200">
                          <a:solidFill>
                            <a:schemeClr val="lt1"/>
                          </a:solidFill>
                          <a:latin typeface="Arial"/>
                          <a:ea typeface="宋体"/>
                        </a:defRPr>
                      </a:lvl6pPr>
                      <a:lvl7pPr marL="2743200" algn="l" defTabSz="914400" rtl="0" eaLnBrk="1" latinLnBrk="0" hangingPunct="1">
                        <a:defRPr sz="1800" b="1" kern="1200">
                          <a:solidFill>
                            <a:schemeClr val="lt1"/>
                          </a:solidFill>
                          <a:latin typeface="Arial"/>
                          <a:ea typeface="宋体"/>
                        </a:defRPr>
                      </a:lvl7pPr>
                      <a:lvl8pPr marL="3200400" algn="l" defTabSz="914400" rtl="0" eaLnBrk="1" latinLnBrk="0" hangingPunct="1">
                        <a:defRPr sz="1800" b="1" kern="1200">
                          <a:solidFill>
                            <a:schemeClr val="lt1"/>
                          </a:solidFill>
                          <a:latin typeface="Arial"/>
                          <a:ea typeface="宋体"/>
                        </a:defRPr>
                      </a:lvl8pPr>
                      <a:lvl9pPr marL="3657600" algn="l" defTabSz="914400" rtl="0" eaLnBrk="1" latinLnBrk="0" hangingPunct="1">
                        <a:defRPr sz="1800" b="1" kern="1200">
                          <a:solidFill>
                            <a:schemeClr val="lt1"/>
                          </a:solidFill>
                          <a:latin typeface="Arial"/>
                          <a:ea typeface="宋体"/>
                        </a:defRPr>
                      </a:lvl9pPr>
                    </a:lstStyle>
                    <a:p>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XRCS Survey</a:t>
                      </a:r>
                      <a:endParaRPr lang="zh-CN" altLang="en-US" sz="1800" dirty="0">
                        <a:solidFill>
                          <a:schemeClr val="tx1"/>
                        </a:solidFill>
                        <a:latin typeface="Calibri" panose="020F0502020204030204" pitchFamily="34" charset="0"/>
                        <a:ea typeface="黑体" panose="02010609060101010101" pitchFamily="49" charset="-122"/>
                        <a:cs typeface="Calibri" panose="020F0502020204030204" pitchFamily="34" charset="0"/>
                      </a:endParaRPr>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tc>
                  <a:txBody>
                    <a:bodyPr/>
                    <a:lstStyle>
                      <a:lvl1pPr marL="0" algn="l" defTabSz="914400" rtl="0" eaLnBrk="1" latinLnBrk="0" hangingPunct="1">
                        <a:defRPr sz="1800" b="1" kern="1200">
                          <a:solidFill>
                            <a:schemeClr val="lt1"/>
                          </a:solidFill>
                          <a:latin typeface="Arial"/>
                          <a:ea typeface="宋体"/>
                        </a:defRPr>
                      </a:lvl1pPr>
                      <a:lvl2pPr marL="457200" algn="l" defTabSz="914400" rtl="0" eaLnBrk="1" latinLnBrk="0" hangingPunct="1">
                        <a:defRPr sz="1800" b="1" kern="1200">
                          <a:solidFill>
                            <a:schemeClr val="lt1"/>
                          </a:solidFill>
                          <a:latin typeface="Arial"/>
                          <a:ea typeface="宋体"/>
                        </a:defRPr>
                      </a:lvl2pPr>
                      <a:lvl3pPr marL="914400" algn="l" defTabSz="914400" rtl="0" eaLnBrk="1" latinLnBrk="0" hangingPunct="1">
                        <a:defRPr sz="1800" b="1" kern="1200">
                          <a:solidFill>
                            <a:schemeClr val="lt1"/>
                          </a:solidFill>
                          <a:latin typeface="Arial"/>
                          <a:ea typeface="宋体"/>
                        </a:defRPr>
                      </a:lvl3pPr>
                      <a:lvl4pPr marL="1371600" algn="l" defTabSz="914400" rtl="0" eaLnBrk="1" latinLnBrk="0" hangingPunct="1">
                        <a:defRPr sz="1800" b="1" kern="1200">
                          <a:solidFill>
                            <a:schemeClr val="lt1"/>
                          </a:solidFill>
                          <a:latin typeface="Arial"/>
                          <a:ea typeface="宋体"/>
                        </a:defRPr>
                      </a:lvl4pPr>
                      <a:lvl5pPr marL="1828800" algn="l" defTabSz="914400" rtl="0" eaLnBrk="1" latinLnBrk="0" hangingPunct="1">
                        <a:defRPr sz="1800" b="1" kern="1200">
                          <a:solidFill>
                            <a:schemeClr val="lt1"/>
                          </a:solidFill>
                          <a:latin typeface="Arial"/>
                          <a:ea typeface="宋体"/>
                        </a:defRPr>
                      </a:lvl5pPr>
                      <a:lvl6pPr marL="2286000" algn="l" defTabSz="914400" rtl="0" eaLnBrk="1" latinLnBrk="0" hangingPunct="1">
                        <a:defRPr sz="1800" b="1" kern="1200">
                          <a:solidFill>
                            <a:schemeClr val="lt1"/>
                          </a:solidFill>
                          <a:latin typeface="Arial"/>
                          <a:ea typeface="宋体"/>
                        </a:defRPr>
                      </a:lvl6pPr>
                      <a:lvl7pPr marL="2743200" algn="l" defTabSz="914400" rtl="0" eaLnBrk="1" latinLnBrk="0" hangingPunct="1">
                        <a:defRPr sz="1800" b="1" kern="1200">
                          <a:solidFill>
                            <a:schemeClr val="lt1"/>
                          </a:solidFill>
                          <a:latin typeface="Arial"/>
                          <a:ea typeface="宋体"/>
                        </a:defRPr>
                      </a:lvl7pPr>
                      <a:lvl8pPr marL="3200400" algn="l" defTabSz="914400" rtl="0" eaLnBrk="1" latinLnBrk="0" hangingPunct="1">
                        <a:defRPr sz="1800" b="1" kern="1200">
                          <a:solidFill>
                            <a:schemeClr val="lt1"/>
                          </a:solidFill>
                          <a:latin typeface="Arial"/>
                          <a:ea typeface="宋体"/>
                        </a:defRPr>
                      </a:lvl8pPr>
                      <a:lvl9pPr marL="3657600" algn="l" defTabSz="914400" rtl="0" eaLnBrk="1" latinLnBrk="0" hangingPunct="1">
                        <a:defRPr sz="1800" b="1" kern="1200">
                          <a:solidFill>
                            <a:schemeClr val="lt1"/>
                          </a:solidFill>
                          <a:latin typeface="Arial"/>
                          <a:ea typeface="宋体"/>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dirty="0">
                          <a:solidFill>
                            <a:srgbClr val="C00000"/>
                          </a:solidFill>
                          <a:latin typeface="Calibri" panose="020F0502020204030204" pitchFamily="34" charset="0"/>
                          <a:ea typeface="黑体" panose="02010609060101010101" pitchFamily="49" charset="-122"/>
                          <a:cs typeface="Calibri" panose="020F0502020204030204" pitchFamily="34" charset="0"/>
                        </a:rPr>
                        <a:t>XRCS Edge</a:t>
                      </a:r>
                      <a:endParaRPr lang="zh-CN" altLang="en-US" sz="1800" dirty="0">
                        <a:solidFill>
                          <a:srgbClr val="C00000"/>
                        </a:solidFill>
                        <a:latin typeface="Calibri" panose="020F0502020204030204" pitchFamily="34" charset="0"/>
                        <a:ea typeface="黑体" panose="02010609060101010101" pitchFamily="49" charset="-122"/>
                        <a:cs typeface="Calibri" panose="020F0502020204030204" pitchFamily="34" charset="0"/>
                      </a:endParaRPr>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extLst>
                  <a:ext uri="{0D108BD9-81ED-4DB2-BD59-A6C34878D82A}">
                    <a16:rowId xmlns:a16="http://schemas.microsoft.com/office/drawing/2014/main" val="4084496165"/>
                  </a:ext>
                </a:extLst>
              </a:tr>
              <a:tr h="363751">
                <a:tc>
                  <a:txBody>
                    <a:bodyPr/>
                    <a:lstStyle>
                      <a:lvl1pPr marL="0" algn="l" defTabSz="914400" rtl="0" eaLnBrk="1" latinLnBrk="0" hangingPunct="1">
                        <a:defRPr sz="1800" b="1" kern="1200">
                          <a:solidFill>
                            <a:schemeClr val="lt1"/>
                          </a:solidFill>
                          <a:latin typeface="Arial"/>
                          <a:ea typeface="宋体"/>
                        </a:defRPr>
                      </a:lvl1pPr>
                      <a:lvl2pPr marL="457200" algn="l" defTabSz="914400" rtl="0" eaLnBrk="1" latinLnBrk="0" hangingPunct="1">
                        <a:defRPr sz="1800" b="1" kern="1200">
                          <a:solidFill>
                            <a:schemeClr val="lt1"/>
                          </a:solidFill>
                          <a:latin typeface="Arial"/>
                          <a:ea typeface="宋体"/>
                        </a:defRPr>
                      </a:lvl2pPr>
                      <a:lvl3pPr marL="914400" algn="l" defTabSz="914400" rtl="0" eaLnBrk="1" latinLnBrk="0" hangingPunct="1">
                        <a:defRPr sz="1800" b="1" kern="1200">
                          <a:solidFill>
                            <a:schemeClr val="lt1"/>
                          </a:solidFill>
                          <a:latin typeface="Arial"/>
                          <a:ea typeface="宋体"/>
                        </a:defRPr>
                      </a:lvl3pPr>
                      <a:lvl4pPr marL="1371600" algn="l" defTabSz="914400" rtl="0" eaLnBrk="1" latinLnBrk="0" hangingPunct="1">
                        <a:defRPr sz="1800" b="1" kern="1200">
                          <a:solidFill>
                            <a:schemeClr val="lt1"/>
                          </a:solidFill>
                          <a:latin typeface="Arial"/>
                          <a:ea typeface="宋体"/>
                        </a:defRPr>
                      </a:lvl4pPr>
                      <a:lvl5pPr marL="1828800" algn="l" defTabSz="914400" rtl="0" eaLnBrk="1" latinLnBrk="0" hangingPunct="1">
                        <a:defRPr sz="1800" b="1" kern="1200">
                          <a:solidFill>
                            <a:schemeClr val="lt1"/>
                          </a:solidFill>
                          <a:latin typeface="Arial"/>
                          <a:ea typeface="宋体"/>
                        </a:defRPr>
                      </a:lvl5pPr>
                      <a:lvl6pPr marL="2286000" algn="l" defTabSz="914400" rtl="0" eaLnBrk="1" latinLnBrk="0" hangingPunct="1">
                        <a:defRPr sz="1800" b="1" kern="1200">
                          <a:solidFill>
                            <a:schemeClr val="lt1"/>
                          </a:solidFill>
                          <a:latin typeface="Arial"/>
                          <a:ea typeface="宋体"/>
                        </a:defRPr>
                      </a:lvl6pPr>
                      <a:lvl7pPr marL="2743200" algn="l" defTabSz="914400" rtl="0" eaLnBrk="1" latinLnBrk="0" hangingPunct="1">
                        <a:defRPr sz="1800" b="1" kern="1200">
                          <a:solidFill>
                            <a:schemeClr val="lt1"/>
                          </a:solidFill>
                          <a:latin typeface="Arial"/>
                          <a:ea typeface="宋体"/>
                        </a:defRPr>
                      </a:lvl7pPr>
                      <a:lvl8pPr marL="3200400" algn="l" defTabSz="914400" rtl="0" eaLnBrk="1" latinLnBrk="0" hangingPunct="1">
                        <a:defRPr sz="1800" b="1" kern="1200">
                          <a:solidFill>
                            <a:schemeClr val="lt1"/>
                          </a:solidFill>
                          <a:latin typeface="Arial"/>
                          <a:ea typeface="宋体"/>
                        </a:defRPr>
                      </a:lvl8pPr>
                      <a:lvl9pPr marL="3657600" algn="l" defTabSz="914400" rtl="0" eaLnBrk="1" latinLnBrk="0" hangingPunct="1">
                        <a:defRPr sz="1800" b="1" kern="1200">
                          <a:solidFill>
                            <a:schemeClr val="lt1"/>
                          </a:solidFill>
                          <a:latin typeface="Arial"/>
                          <a:ea typeface="宋体"/>
                        </a:defRPr>
                      </a:lvl9pPr>
                    </a:lstStyle>
                    <a:p>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Wavelength</a:t>
                      </a:r>
                      <a:r>
                        <a:rPr lang="zh-CN" altLang="en-US" sz="1800" dirty="0">
                          <a:solidFill>
                            <a:schemeClr val="tx1"/>
                          </a:solidFill>
                          <a:latin typeface="Calibri" panose="020F0502020204030204" pitchFamily="34" charset="0"/>
                          <a:ea typeface="黑体" panose="02010609060101010101" pitchFamily="49" charset="-122"/>
                          <a:cs typeface="Calibri" panose="020F0502020204030204" pitchFamily="34" charset="0"/>
                        </a:rPr>
                        <a:t> </a:t>
                      </a:r>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(Å)</a:t>
                      </a:r>
                      <a:endParaRPr lang="zh-CN" altLang="en-US" sz="1800" dirty="0">
                        <a:solidFill>
                          <a:schemeClr val="tx1"/>
                        </a:solidFill>
                        <a:latin typeface="Calibri" panose="020F0502020204030204" pitchFamily="34" charset="0"/>
                        <a:ea typeface="黑体" panose="02010609060101010101" pitchFamily="49" charset="-122"/>
                        <a:cs typeface="Calibri" panose="020F0502020204030204" pitchFamily="34" charset="0"/>
                      </a:endParaRPr>
                    </a:p>
                  </a:txBody>
                  <a:tcPr>
                    <a:lnL w="12700" cmpd="sng">
                      <a:solidFill>
                        <a:srgbClr val="FFFFFF"/>
                      </a:solidFill>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BBE0E3"/>
                    </a:solidFill>
                  </a:tcPr>
                </a:tc>
                <a:tc>
                  <a:txBody>
                    <a:bodyPr/>
                    <a:lstStyle>
                      <a:lvl1pPr marL="0" algn="l" defTabSz="914400" rtl="0" eaLnBrk="1" latinLnBrk="0" hangingPunct="1">
                        <a:defRPr sz="1800" kern="1200">
                          <a:solidFill>
                            <a:schemeClr val="dk1"/>
                          </a:solidFill>
                          <a:latin typeface="Arial"/>
                          <a:ea typeface="宋体"/>
                        </a:defRPr>
                      </a:lvl1pPr>
                      <a:lvl2pPr marL="457200" algn="l" defTabSz="914400" rtl="0" eaLnBrk="1" latinLnBrk="0" hangingPunct="1">
                        <a:defRPr sz="1800" kern="1200">
                          <a:solidFill>
                            <a:schemeClr val="dk1"/>
                          </a:solidFill>
                          <a:latin typeface="Arial"/>
                          <a:ea typeface="宋体"/>
                        </a:defRPr>
                      </a:lvl2pPr>
                      <a:lvl3pPr marL="914400" algn="l" defTabSz="914400" rtl="0" eaLnBrk="1" latinLnBrk="0" hangingPunct="1">
                        <a:defRPr sz="1800" kern="1200">
                          <a:solidFill>
                            <a:schemeClr val="dk1"/>
                          </a:solidFill>
                          <a:latin typeface="Arial"/>
                          <a:ea typeface="宋体"/>
                        </a:defRPr>
                      </a:lvl3pPr>
                      <a:lvl4pPr marL="1371600" algn="l" defTabSz="914400" rtl="0" eaLnBrk="1" latinLnBrk="0" hangingPunct="1">
                        <a:defRPr sz="1800" kern="1200">
                          <a:solidFill>
                            <a:schemeClr val="dk1"/>
                          </a:solidFill>
                          <a:latin typeface="Arial"/>
                          <a:ea typeface="宋体"/>
                        </a:defRPr>
                      </a:lvl4pPr>
                      <a:lvl5pPr marL="1828800" algn="l" defTabSz="914400" rtl="0" eaLnBrk="1" latinLnBrk="0" hangingPunct="1">
                        <a:defRPr sz="1800" kern="1200">
                          <a:solidFill>
                            <a:schemeClr val="dk1"/>
                          </a:solidFill>
                          <a:latin typeface="Arial"/>
                          <a:ea typeface="宋体"/>
                        </a:defRPr>
                      </a:lvl5pPr>
                      <a:lvl6pPr marL="2286000" algn="l" defTabSz="914400" rtl="0" eaLnBrk="1" latinLnBrk="0" hangingPunct="1">
                        <a:defRPr sz="1800" kern="1200">
                          <a:solidFill>
                            <a:schemeClr val="dk1"/>
                          </a:solidFill>
                          <a:latin typeface="Arial"/>
                          <a:ea typeface="宋体"/>
                        </a:defRPr>
                      </a:lvl6pPr>
                      <a:lvl7pPr marL="2743200" algn="l" defTabSz="914400" rtl="0" eaLnBrk="1" latinLnBrk="0" hangingPunct="1">
                        <a:defRPr sz="1800" kern="1200">
                          <a:solidFill>
                            <a:schemeClr val="dk1"/>
                          </a:solidFill>
                          <a:latin typeface="Arial"/>
                          <a:ea typeface="宋体"/>
                        </a:defRPr>
                      </a:lvl7pPr>
                      <a:lvl8pPr marL="3200400" algn="l" defTabSz="914400" rtl="0" eaLnBrk="1" latinLnBrk="0" hangingPunct="1">
                        <a:defRPr sz="1800" kern="1200">
                          <a:solidFill>
                            <a:schemeClr val="dk1"/>
                          </a:solidFill>
                          <a:latin typeface="Arial"/>
                          <a:ea typeface="宋体"/>
                        </a:defRPr>
                      </a:lvl8pPr>
                      <a:lvl9pPr marL="3657600" algn="l" defTabSz="914400" rtl="0" eaLnBrk="1" latinLnBrk="0" hangingPunct="1">
                        <a:defRPr sz="1800" kern="1200">
                          <a:solidFill>
                            <a:schemeClr val="dk1"/>
                          </a:solidFill>
                          <a:latin typeface="Arial"/>
                          <a:ea typeface="宋体"/>
                        </a:defRPr>
                      </a:lvl9pPr>
                    </a:lstStyle>
                    <a:p>
                      <a:pPr marL="0" algn="l" defTabSz="914400" rtl="0" eaLnBrk="1" latinLnBrk="0" hangingPunct="1"/>
                      <a: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t>2.555 (</a:t>
                      </a:r>
                      <a:r>
                        <a:rPr lang="fi-FI" sz="1800" kern="1200" dirty="0">
                          <a:solidFill>
                            <a:srgbClr val="00B0F0"/>
                          </a:solidFill>
                          <a:latin typeface="Calibri" panose="020F0502020204030204" pitchFamily="34" charset="0"/>
                          <a:ea typeface="黑体" panose="02010609060101010101" pitchFamily="49" charset="-122"/>
                          <a:cs typeface="Calibri" panose="020F0502020204030204" pitchFamily="34" charset="0"/>
                        </a:rPr>
                        <a:t>4.852keV</a:t>
                      </a:r>
                      <a: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t>)</a:t>
                      </a:r>
                      <a:b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br>
                      <a: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t>2.189 (</a:t>
                      </a:r>
                      <a:r>
                        <a:rPr lang="fi-FI" sz="1800" kern="1200" dirty="0">
                          <a:solidFill>
                            <a:srgbClr val="00B0F0"/>
                          </a:solidFill>
                          <a:latin typeface="Calibri" panose="020F0502020204030204" pitchFamily="34" charset="0"/>
                          <a:ea typeface="黑体" panose="02010609060101010101" pitchFamily="49" charset="-122"/>
                          <a:cs typeface="Calibri" panose="020F0502020204030204" pitchFamily="34" charset="0"/>
                        </a:rPr>
                        <a:t>5.663keV</a:t>
                      </a:r>
                      <a: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t>)</a:t>
                      </a:r>
                      <a:b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br>
                      <a: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t>1.354 (</a:t>
                      </a:r>
                      <a:r>
                        <a:rPr lang="fi-FI" sz="1800" kern="1200" dirty="0">
                          <a:solidFill>
                            <a:srgbClr val="00B0F0"/>
                          </a:solidFill>
                          <a:latin typeface="Calibri" panose="020F0502020204030204" pitchFamily="34" charset="0"/>
                          <a:ea typeface="黑体" panose="02010609060101010101" pitchFamily="49" charset="-122"/>
                          <a:cs typeface="Calibri" panose="020F0502020204030204" pitchFamily="34" charset="0"/>
                        </a:rPr>
                        <a:t>9.156keV</a:t>
                      </a:r>
                      <a:r>
                        <a:rPr lang="fi-FI" sz="1800" kern="1200" dirty="0">
                          <a:solidFill>
                            <a:schemeClr val="tx1"/>
                          </a:solidFill>
                          <a:latin typeface="Calibri" panose="020F0502020204030204" pitchFamily="34" charset="0"/>
                          <a:ea typeface="黑体" panose="02010609060101010101" pitchFamily="49" charset="-122"/>
                          <a:cs typeface="Calibri" panose="020F0502020204030204" pitchFamily="34" charset="0"/>
                        </a:rPr>
                        <a:t>)</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BBE0E3">
                        <a:tint val="20000"/>
                      </a:srgbClr>
                    </a:solidFill>
                  </a:tcPr>
                </a:tc>
                <a:tc>
                  <a:txBody>
                    <a:bodyPr/>
                    <a:lstStyle>
                      <a:lvl1pPr marL="0" algn="l" defTabSz="914400" rtl="0" eaLnBrk="1" latinLnBrk="0" hangingPunct="1">
                        <a:defRPr sz="1800" kern="1200">
                          <a:solidFill>
                            <a:schemeClr val="dk1"/>
                          </a:solidFill>
                          <a:latin typeface="Arial"/>
                          <a:ea typeface="宋体"/>
                        </a:defRPr>
                      </a:lvl1pPr>
                      <a:lvl2pPr marL="457200" algn="l" defTabSz="914400" rtl="0" eaLnBrk="1" latinLnBrk="0" hangingPunct="1">
                        <a:defRPr sz="1800" kern="1200">
                          <a:solidFill>
                            <a:schemeClr val="dk1"/>
                          </a:solidFill>
                          <a:latin typeface="Arial"/>
                          <a:ea typeface="宋体"/>
                        </a:defRPr>
                      </a:lvl2pPr>
                      <a:lvl3pPr marL="914400" algn="l" defTabSz="914400" rtl="0" eaLnBrk="1" latinLnBrk="0" hangingPunct="1">
                        <a:defRPr sz="1800" kern="1200">
                          <a:solidFill>
                            <a:schemeClr val="dk1"/>
                          </a:solidFill>
                          <a:latin typeface="Arial"/>
                          <a:ea typeface="宋体"/>
                        </a:defRPr>
                      </a:lvl3pPr>
                      <a:lvl4pPr marL="1371600" algn="l" defTabSz="914400" rtl="0" eaLnBrk="1" latinLnBrk="0" hangingPunct="1">
                        <a:defRPr sz="1800" kern="1200">
                          <a:solidFill>
                            <a:schemeClr val="dk1"/>
                          </a:solidFill>
                          <a:latin typeface="Arial"/>
                          <a:ea typeface="宋体"/>
                        </a:defRPr>
                      </a:lvl4pPr>
                      <a:lvl5pPr marL="1828800" algn="l" defTabSz="914400" rtl="0" eaLnBrk="1" latinLnBrk="0" hangingPunct="1">
                        <a:defRPr sz="1800" kern="1200">
                          <a:solidFill>
                            <a:schemeClr val="dk1"/>
                          </a:solidFill>
                          <a:latin typeface="Arial"/>
                          <a:ea typeface="宋体"/>
                        </a:defRPr>
                      </a:lvl5pPr>
                      <a:lvl6pPr marL="2286000" algn="l" defTabSz="914400" rtl="0" eaLnBrk="1" latinLnBrk="0" hangingPunct="1">
                        <a:defRPr sz="1800" kern="1200">
                          <a:solidFill>
                            <a:schemeClr val="dk1"/>
                          </a:solidFill>
                          <a:latin typeface="Arial"/>
                          <a:ea typeface="宋体"/>
                        </a:defRPr>
                      </a:lvl6pPr>
                      <a:lvl7pPr marL="2743200" algn="l" defTabSz="914400" rtl="0" eaLnBrk="1" latinLnBrk="0" hangingPunct="1">
                        <a:defRPr sz="1800" kern="1200">
                          <a:solidFill>
                            <a:schemeClr val="dk1"/>
                          </a:solidFill>
                          <a:latin typeface="Arial"/>
                          <a:ea typeface="宋体"/>
                        </a:defRPr>
                      </a:lvl7pPr>
                      <a:lvl8pPr marL="3200400" algn="l" defTabSz="914400" rtl="0" eaLnBrk="1" latinLnBrk="0" hangingPunct="1">
                        <a:defRPr sz="1800" kern="1200">
                          <a:solidFill>
                            <a:schemeClr val="dk1"/>
                          </a:solidFill>
                          <a:latin typeface="Arial"/>
                          <a:ea typeface="宋体"/>
                        </a:defRPr>
                      </a:lvl8pPr>
                      <a:lvl9pPr marL="3657600" algn="l" defTabSz="914400" rtl="0" eaLnBrk="1" latinLnBrk="0" hangingPunct="1">
                        <a:defRPr sz="1800" kern="1200">
                          <a:solidFill>
                            <a:schemeClr val="dk1"/>
                          </a:solidFill>
                          <a:latin typeface="Arial"/>
                          <a:ea typeface="宋体"/>
                        </a:defRPr>
                      </a:lvl9pPr>
                    </a:lstStyle>
                    <a:p>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1-100</a:t>
                      </a:r>
                    </a:p>
                    <a:p>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a:t>
                      </a:r>
                      <a:r>
                        <a:rPr lang="en-US" altLang="zh-CN" sz="1800" dirty="0">
                          <a:solidFill>
                            <a:srgbClr val="00B0F0"/>
                          </a:solidFill>
                          <a:latin typeface="Calibri" panose="020F0502020204030204" pitchFamily="34" charset="0"/>
                          <a:ea typeface="黑体" panose="02010609060101010101" pitchFamily="49" charset="-122"/>
                          <a:cs typeface="Calibri" panose="020F0502020204030204" pitchFamily="34" charset="0"/>
                        </a:rPr>
                        <a:t>0.12keV - 12keV</a:t>
                      </a:r>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a:t>
                      </a:r>
                      <a:endParaRPr lang="zh-CN" altLang="en-US" sz="1800" dirty="0">
                        <a:solidFill>
                          <a:schemeClr val="tx1"/>
                        </a:solidFill>
                        <a:latin typeface="Calibri" panose="020F0502020204030204" pitchFamily="34" charset="0"/>
                        <a:ea typeface="黑体" panose="02010609060101010101" pitchFamily="49" charset="-122"/>
                        <a:cs typeface="Calibri" panose="020F050202020403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BBE0E3">
                        <a:tint val="20000"/>
                      </a:srgbClr>
                    </a:solidFill>
                  </a:tcPr>
                </a:tc>
                <a:tc>
                  <a:txBody>
                    <a:bodyPr/>
                    <a:lstStyle>
                      <a:lvl1pPr marL="0" algn="l" defTabSz="914400" rtl="0" eaLnBrk="1" latinLnBrk="0" hangingPunct="1">
                        <a:defRPr sz="1800" kern="1200">
                          <a:solidFill>
                            <a:schemeClr val="dk1"/>
                          </a:solidFill>
                          <a:latin typeface="Arial"/>
                          <a:ea typeface="宋体"/>
                        </a:defRPr>
                      </a:lvl1pPr>
                      <a:lvl2pPr marL="457200" algn="l" defTabSz="914400" rtl="0" eaLnBrk="1" latinLnBrk="0" hangingPunct="1">
                        <a:defRPr sz="1800" kern="1200">
                          <a:solidFill>
                            <a:schemeClr val="dk1"/>
                          </a:solidFill>
                          <a:latin typeface="Arial"/>
                          <a:ea typeface="宋体"/>
                        </a:defRPr>
                      </a:lvl2pPr>
                      <a:lvl3pPr marL="914400" algn="l" defTabSz="914400" rtl="0" eaLnBrk="1" latinLnBrk="0" hangingPunct="1">
                        <a:defRPr sz="1800" kern="1200">
                          <a:solidFill>
                            <a:schemeClr val="dk1"/>
                          </a:solidFill>
                          <a:latin typeface="Arial"/>
                          <a:ea typeface="宋体"/>
                        </a:defRPr>
                      </a:lvl3pPr>
                      <a:lvl4pPr marL="1371600" algn="l" defTabSz="914400" rtl="0" eaLnBrk="1" latinLnBrk="0" hangingPunct="1">
                        <a:defRPr sz="1800" kern="1200">
                          <a:solidFill>
                            <a:schemeClr val="dk1"/>
                          </a:solidFill>
                          <a:latin typeface="Arial"/>
                          <a:ea typeface="宋体"/>
                        </a:defRPr>
                      </a:lvl4pPr>
                      <a:lvl5pPr marL="1828800" algn="l" defTabSz="914400" rtl="0" eaLnBrk="1" latinLnBrk="0" hangingPunct="1">
                        <a:defRPr sz="1800" kern="1200">
                          <a:solidFill>
                            <a:schemeClr val="dk1"/>
                          </a:solidFill>
                          <a:latin typeface="Arial"/>
                          <a:ea typeface="宋体"/>
                        </a:defRPr>
                      </a:lvl5pPr>
                      <a:lvl6pPr marL="2286000" algn="l" defTabSz="914400" rtl="0" eaLnBrk="1" latinLnBrk="0" hangingPunct="1">
                        <a:defRPr sz="1800" kern="1200">
                          <a:solidFill>
                            <a:schemeClr val="dk1"/>
                          </a:solidFill>
                          <a:latin typeface="Arial"/>
                          <a:ea typeface="宋体"/>
                        </a:defRPr>
                      </a:lvl6pPr>
                      <a:lvl7pPr marL="2743200" algn="l" defTabSz="914400" rtl="0" eaLnBrk="1" latinLnBrk="0" hangingPunct="1">
                        <a:defRPr sz="1800" kern="1200">
                          <a:solidFill>
                            <a:schemeClr val="dk1"/>
                          </a:solidFill>
                          <a:latin typeface="Arial"/>
                          <a:ea typeface="宋体"/>
                        </a:defRPr>
                      </a:lvl7pPr>
                      <a:lvl8pPr marL="3200400" algn="l" defTabSz="914400" rtl="0" eaLnBrk="1" latinLnBrk="0" hangingPunct="1">
                        <a:defRPr sz="1800" kern="1200">
                          <a:solidFill>
                            <a:schemeClr val="dk1"/>
                          </a:solidFill>
                          <a:latin typeface="Arial"/>
                          <a:ea typeface="宋体"/>
                        </a:defRPr>
                      </a:lvl8pPr>
                      <a:lvl9pPr marL="3657600" algn="l" defTabSz="914400" rtl="0" eaLnBrk="1" latinLnBrk="0" hangingPunct="1">
                        <a:defRPr sz="1800" kern="1200">
                          <a:solidFill>
                            <a:schemeClr val="dk1"/>
                          </a:solidFill>
                          <a:latin typeface="Arial"/>
                          <a:ea typeface="宋体"/>
                        </a:defRPr>
                      </a:lvl9pPr>
                    </a:lstStyle>
                    <a:p>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3.97 (</a:t>
                      </a:r>
                      <a:r>
                        <a:rPr lang="en-US" altLang="zh-CN" sz="1800" dirty="0">
                          <a:solidFill>
                            <a:srgbClr val="FF0000"/>
                          </a:solidFill>
                          <a:latin typeface="Calibri" panose="020F0502020204030204" pitchFamily="34" charset="0"/>
                          <a:ea typeface="黑体" panose="02010609060101010101" pitchFamily="49" charset="-122"/>
                          <a:cs typeface="Calibri" panose="020F0502020204030204" pitchFamily="34" charset="0"/>
                        </a:rPr>
                        <a:t>3.12keV</a:t>
                      </a:r>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a:t>
                      </a:r>
                    </a:p>
                    <a:p>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3.73 (</a:t>
                      </a:r>
                      <a:r>
                        <a:rPr lang="en-US" altLang="zh-CN" sz="1800" dirty="0">
                          <a:solidFill>
                            <a:srgbClr val="FF0000"/>
                          </a:solidFill>
                          <a:latin typeface="Calibri" panose="020F0502020204030204" pitchFamily="34" charset="0"/>
                          <a:ea typeface="黑体" panose="02010609060101010101" pitchFamily="49" charset="-122"/>
                          <a:cs typeface="Calibri" panose="020F0502020204030204" pitchFamily="34" charset="0"/>
                        </a:rPr>
                        <a:t>3.32keV</a:t>
                      </a:r>
                      <a:r>
                        <a:rPr lang="en-US" altLang="zh-CN" sz="1800" dirty="0">
                          <a:solidFill>
                            <a:schemeClr val="tx1"/>
                          </a:solidFill>
                          <a:latin typeface="Calibri" panose="020F0502020204030204" pitchFamily="34" charset="0"/>
                          <a:ea typeface="黑体" panose="02010609060101010101" pitchFamily="49" charset="-122"/>
                          <a:cs typeface="Calibri" panose="020F0502020204030204" pitchFamily="34" charset="0"/>
                        </a:rPr>
                        <a:t>)</a:t>
                      </a:r>
                      <a:endParaRPr lang="zh-CN" altLang="en-US" sz="1800" dirty="0">
                        <a:solidFill>
                          <a:schemeClr val="tx1"/>
                        </a:solidFill>
                        <a:latin typeface="Calibri" panose="020F0502020204030204" pitchFamily="34" charset="0"/>
                        <a:ea typeface="黑体" panose="02010609060101010101" pitchFamily="49" charset="-122"/>
                        <a:cs typeface="Calibri" panose="020F0502020204030204" pitchFamily="34" charset="0"/>
                      </a:endParaRPr>
                    </a:p>
                  </a:txBody>
                  <a:tcPr>
                    <a:lnL w="12700" cap="flat" cmpd="sng" algn="ctr">
                      <a:solidFill>
                        <a:srgbClr val="FFFFFF"/>
                      </a:solidFill>
                      <a:prstDash val="solid"/>
                      <a:round/>
                      <a:headEnd type="none" w="med" len="med"/>
                      <a:tailEnd type="none" w="med" len="med"/>
                    </a:lnL>
                    <a:lnR w="12700" cmpd="sng">
                      <a:solidFill>
                        <a:srgbClr val="FFFFFF"/>
                      </a:solidFill>
                    </a:lnR>
                    <a:lnT w="381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BBE0E3">
                        <a:tint val="20000"/>
                      </a:srgbClr>
                    </a:solidFill>
                  </a:tcPr>
                </a:tc>
                <a:extLst>
                  <a:ext uri="{0D108BD9-81ED-4DB2-BD59-A6C34878D82A}">
                    <a16:rowId xmlns:a16="http://schemas.microsoft.com/office/drawing/2014/main" val="2003030049"/>
                  </a:ext>
                </a:extLst>
              </a:tr>
            </a:tbl>
          </a:graphicData>
        </a:graphic>
      </p:graphicFrame>
      <p:sp>
        <p:nvSpPr>
          <p:cNvPr id="9" name="文本框 8">
            <a:extLst>
              <a:ext uri="{FF2B5EF4-FFF2-40B4-BE49-F238E27FC236}">
                <a16:creationId xmlns:a16="http://schemas.microsoft.com/office/drawing/2014/main" id="{79CDA52D-12FA-4870-9186-93E3A453BBCF}"/>
              </a:ext>
            </a:extLst>
          </p:cNvPr>
          <p:cNvSpPr txBox="1"/>
          <p:nvPr/>
        </p:nvSpPr>
        <p:spPr>
          <a:xfrm>
            <a:off x="5698343" y="1117142"/>
            <a:ext cx="6039903" cy="3416320"/>
          </a:xfrm>
          <a:prstGeom prst="rect">
            <a:avLst/>
          </a:prstGeom>
          <a:noFill/>
        </p:spPr>
        <p:txBody>
          <a:bodyPr wrap="square" rtlCol="0">
            <a:spAutoFit/>
          </a:bodyPr>
          <a:lstStyle/>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XRCS</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Core/Edge/Survey</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Different Detection Energy</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Core &amp; Edge</a:t>
            </a:r>
            <a:r>
              <a:rPr lang="zh-CN" altLang="en-US" sz="1600" dirty="0">
                <a:latin typeface="微软雅黑" panose="020B0503020204020204" pitchFamily="34" charset="-122"/>
                <a:ea typeface="微软雅黑" panose="020B0503020204020204" pitchFamily="34" charset="-122"/>
              </a:rPr>
              <a:t>：</a:t>
            </a:r>
            <a:r>
              <a:rPr lang="en-US" altLang="zh-CN" sz="1600" dirty="0">
                <a:latin typeface="微软雅黑" panose="020B0503020204020204" pitchFamily="34" charset="-122"/>
                <a:ea typeface="微软雅黑" panose="020B0503020204020204" pitchFamily="34" charset="-122"/>
              </a:rPr>
              <a:t>Single-photon resolution @ 3 keV</a:t>
            </a:r>
            <a:endParaRPr lang="en-US" altLang="zh-CN" sz="1600" dirty="0">
              <a:solidFill>
                <a:srgbClr val="FF0000"/>
              </a:solidFill>
              <a:latin typeface="微软雅黑" panose="020B0503020204020204" pitchFamily="34" charset="-122"/>
              <a:ea typeface="微软雅黑" panose="020B0503020204020204" pitchFamily="34" charset="-122"/>
            </a:endParaRP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Detector Panel Neutron Flux</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10</a:t>
            </a:r>
            <a:r>
              <a:rPr lang="en-US" altLang="zh-CN" baseline="30000" dirty="0">
                <a:latin typeface="微软雅黑" panose="020B0503020204020204" pitchFamily="34" charset="-122"/>
                <a:ea typeface="微软雅黑" panose="020B0503020204020204" pitchFamily="34" charset="-122"/>
              </a:rPr>
              <a:t>6 </a:t>
            </a:r>
            <a:r>
              <a:rPr lang="en-US" altLang="zh-CN" dirty="0">
                <a:latin typeface="微软雅黑" panose="020B0503020204020204" pitchFamily="34" charset="-122"/>
                <a:ea typeface="微软雅黑" panose="020B0503020204020204" pitchFamily="34" charset="-122"/>
              </a:rPr>
              <a:t>/ s·cm</a:t>
            </a:r>
            <a:r>
              <a:rPr lang="en-US" altLang="zh-CN" baseline="30000" dirty="0">
                <a:latin typeface="微软雅黑" panose="020B0503020204020204" pitchFamily="34" charset="-122"/>
                <a:ea typeface="微软雅黑" panose="020B0503020204020204" pitchFamily="34" charset="-122"/>
              </a:rPr>
              <a:t>2</a:t>
            </a:r>
            <a:endParaRPr lang="zh-CN" altLang="en-US" baseline="30000" dirty="0">
              <a:latin typeface="微软雅黑" panose="020B0503020204020204" pitchFamily="34" charset="-122"/>
              <a:ea typeface="微软雅黑" panose="020B0503020204020204" pitchFamily="34" charset="-122"/>
            </a:endParaRP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Separated front-end and back-end</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Panel Size</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180 mm × 85 mm</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Vacuum</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UHV (10</a:t>
            </a:r>
            <a:r>
              <a:rPr lang="en-US" altLang="zh-CN" baseline="30000" dirty="0">
                <a:latin typeface="微软雅黑" panose="020B0503020204020204" pitchFamily="34" charset="-122"/>
                <a:ea typeface="微软雅黑" panose="020B0503020204020204" pitchFamily="34" charset="-122"/>
              </a:rPr>
              <a:t>-5</a:t>
            </a:r>
            <a:r>
              <a:rPr lang="en-US" altLang="zh-CN" dirty="0">
                <a:latin typeface="微软雅黑" panose="020B0503020204020204" pitchFamily="34" charset="-122"/>
                <a:ea typeface="微软雅黑" panose="020B0503020204020204" pitchFamily="34" charset="-122"/>
              </a:rPr>
              <a:t>~10</a:t>
            </a:r>
            <a:r>
              <a:rPr lang="en-US" altLang="zh-CN" baseline="30000" dirty="0">
                <a:latin typeface="微软雅黑" panose="020B0503020204020204" pitchFamily="34" charset="-122"/>
                <a:ea typeface="微软雅黑" panose="020B0503020204020204" pitchFamily="34" charset="-122"/>
              </a:rPr>
              <a:t>-6</a:t>
            </a:r>
            <a:r>
              <a:rPr lang="en-US" altLang="zh-CN" dirty="0">
                <a:latin typeface="微软雅黑" panose="020B0503020204020204" pitchFamily="34" charset="-122"/>
                <a:ea typeface="微软雅黑" panose="020B0503020204020204" pitchFamily="34" charset="-122"/>
              </a:rPr>
              <a:t> pa)</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Magnet</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0.2 T</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Run-time control latency</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&lt;10 </a:t>
            </a:r>
            <a:r>
              <a:rPr lang="en-US" altLang="zh-CN" dirty="0" err="1">
                <a:latin typeface="微软雅黑" panose="020B0503020204020204" pitchFamily="34" charset="-122"/>
                <a:ea typeface="微软雅黑" panose="020B0503020204020204" pitchFamily="34" charset="-122"/>
              </a:rPr>
              <a:t>ms</a:t>
            </a:r>
            <a:endParaRPr lang="en-US" altLang="zh-CN" dirty="0">
              <a:latin typeface="微软雅黑" panose="020B0503020204020204" pitchFamily="34" charset="-122"/>
              <a:ea typeface="微软雅黑" panose="020B0503020204020204" pitchFamily="34" charset="-122"/>
            </a:endParaRP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Maximum</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Counting Rate</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10</a:t>
            </a:r>
            <a:r>
              <a:rPr lang="en-US" altLang="zh-CN" baseline="30000" dirty="0">
                <a:latin typeface="微软雅黑" panose="020B0503020204020204" pitchFamily="34" charset="-122"/>
                <a:ea typeface="微软雅黑" panose="020B0503020204020204" pitchFamily="34" charset="-122"/>
              </a:rPr>
              <a:t>7</a:t>
            </a:r>
            <a:r>
              <a:rPr lang="en-US" altLang="zh-CN" dirty="0">
                <a:latin typeface="微软雅黑" panose="020B0503020204020204" pitchFamily="34" charset="-122"/>
                <a:ea typeface="微软雅黑" panose="020B0503020204020204" pitchFamily="34" charset="-122"/>
              </a:rPr>
              <a:t> counts/s/mm</a:t>
            </a:r>
            <a:r>
              <a:rPr lang="en-US" altLang="zh-CN" baseline="30000" dirty="0">
                <a:latin typeface="微软雅黑" panose="020B0503020204020204" pitchFamily="34" charset="-122"/>
                <a:ea typeface="微软雅黑" panose="020B0503020204020204" pitchFamily="34" charset="-122"/>
              </a:rPr>
              <a:t>2</a:t>
            </a:r>
          </a:p>
        </p:txBody>
      </p:sp>
      <p:sp>
        <p:nvSpPr>
          <p:cNvPr id="10" name="文本框 9">
            <a:extLst>
              <a:ext uri="{FF2B5EF4-FFF2-40B4-BE49-F238E27FC236}">
                <a16:creationId xmlns:a16="http://schemas.microsoft.com/office/drawing/2014/main" id="{82C92953-93B3-47E6-BA7F-08009509B873}"/>
              </a:ext>
            </a:extLst>
          </p:cNvPr>
          <p:cNvSpPr txBox="1"/>
          <p:nvPr/>
        </p:nvSpPr>
        <p:spPr>
          <a:xfrm>
            <a:off x="805024" y="3783913"/>
            <a:ext cx="4893319" cy="1384995"/>
          </a:xfrm>
          <a:prstGeom prst="rect">
            <a:avLst/>
          </a:prstGeom>
          <a:noFill/>
        </p:spPr>
        <p:txBody>
          <a:bodyPr wrap="square">
            <a:spAutoFit/>
          </a:bodyPr>
          <a:lstStyle/>
          <a:p>
            <a:r>
              <a:rPr lang="en-US" altLang="zh-CN" sz="1400" b="1" i="0" dirty="0">
                <a:solidFill>
                  <a:srgbClr val="FF0000"/>
                </a:solidFill>
                <a:effectLst/>
                <a:latin typeface="Arial-BoldMT"/>
              </a:rPr>
              <a:t>Red, </a:t>
            </a:r>
            <a:r>
              <a:rPr lang="en-US" altLang="zh-CN" sz="1400" b="1" i="0" dirty="0">
                <a:solidFill>
                  <a:srgbClr val="00B050"/>
                </a:solidFill>
                <a:effectLst/>
                <a:latin typeface="Arial-BoldMT"/>
              </a:rPr>
              <a:t>Green-1 </a:t>
            </a:r>
            <a:r>
              <a:rPr lang="en-US" altLang="zh-CN" sz="1400" b="0" i="0" dirty="0">
                <a:solidFill>
                  <a:srgbClr val="000000"/>
                </a:solidFill>
                <a:effectLst/>
                <a:latin typeface="ArialMT"/>
              </a:rPr>
              <a:t>and </a:t>
            </a:r>
            <a:r>
              <a:rPr lang="en-US" altLang="zh-CN" sz="1400" b="1" i="0" dirty="0">
                <a:solidFill>
                  <a:srgbClr val="CC66FF"/>
                </a:solidFill>
                <a:effectLst/>
                <a:latin typeface="Arial-BoldMT"/>
              </a:rPr>
              <a:t>Magenta </a:t>
            </a:r>
            <a:r>
              <a:rPr lang="en-US" altLang="zh-CN" sz="1400" b="0" i="0" dirty="0">
                <a:solidFill>
                  <a:srgbClr val="000000"/>
                </a:solidFill>
                <a:effectLst/>
                <a:latin typeface="ArialMT"/>
              </a:rPr>
              <a:t>Sights: Xe</a:t>
            </a:r>
            <a:r>
              <a:rPr lang="en-US" altLang="zh-CN" sz="900" b="0" i="0" dirty="0">
                <a:solidFill>
                  <a:srgbClr val="000000"/>
                </a:solidFill>
                <a:effectLst/>
                <a:latin typeface="ArialMT"/>
              </a:rPr>
              <a:t>44+ </a:t>
            </a:r>
            <a:r>
              <a:rPr lang="en-US" altLang="zh-CN" sz="1400" b="0" i="0" dirty="0">
                <a:solidFill>
                  <a:srgbClr val="000000"/>
                </a:solidFill>
                <a:effectLst/>
                <a:latin typeface="ArialMT"/>
              </a:rPr>
              <a:t>(</a:t>
            </a:r>
            <a:r>
              <a:rPr lang="en-US" altLang="zh-CN" sz="1400" b="1" i="0" dirty="0">
                <a:solidFill>
                  <a:srgbClr val="000000"/>
                </a:solidFill>
                <a:effectLst/>
                <a:latin typeface="Arial-BoldMT"/>
              </a:rPr>
              <a:t>2.5525Å) </a:t>
            </a:r>
            <a:r>
              <a:rPr lang="en-US" altLang="zh-CN" sz="1400" b="0" i="0" dirty="0">
                <a:solidFill>
                  <a:srgbClr val="000000"/>
                </a:solidFill>
                <a:effectLst/>
                <a:latin typeface="ArialMT"/>
              </a:rPr>
              <a:t>and </a:t>
            </a:r>
            <a:r>
              <a:rPr lang="en-US" altLang="zh-CN" sz="1400" b="1" i="0" dirty="0">
                <a:solidFill>
                  <a:srgbClr val="000000"/>
                </a:solidFill>
                <a:effectLst/>
                <a:latin typeface="Arial-BoldMT"/>
              </a:rPr>
              <a:t>Xe</a:t>
            </a:r>
            <a:r>
              <a:rPr lang="en-US" altLang="zh-CN" sz="900" b="1" i="0" dirty="0">
                <a:solidFill>
                  <a:srgbClr val="000000"/>
                </a:solidFill>
                <a:effectLst/>
                <a:latin typeface="Arial-BoldMT"/>
              </a:rPr>
              <a:t>47+ </a:t>
            </a:r>
            <a:r>
              <a:rPr lang="en-US" altLang="zh-CN" sz="1400" b="1" i="0" dirty="0">
                <a:solidFill>
                  <a:srgbClr val="000000"/>
                </a:solidFill>
                <a:effectLst/>
                <a:latin typeface="Arial-BoldMT"/>
              </a:rPr>
              <a:t>(2.5572Å) </a:t>
            </a:r>
            <a:r>
              <a:rPr lang="en-US" altLang="zh-CN" sz="1400" b="0" i="0" dirty="0">
                <a:solidFill>
                  <a:srgbClr val="000000"/>
                </a:solidFill>
                <a:effectLst/>
                <a:latin typeface="ArialMT"/>
              </a:rPr>
              <a:t>from 0a to 0.85a</a:t>
            </a:r>
            <a:br>
              <a:rPr lang="en-US" altLang="zh-CN" sz="1400" b="0" i="0" dirty="0">
                <a:solidFill>
                  <a:srgbClr val="000000"/>
                </a:solidFill>
                <a:effectLst/>
                <a:latin typeface="ArialMT"/>
              </a:rPr>
            </a:br>
            <a:r>
              <a:rPr lang="en-US" altLang="zh-CN" sz="1400" b="1" i="0" dirty="0">
                <a:solidFill>
                  <a:srgbClr val="0070C0"/>
                </a:solidFill>
                <a:effectLst/>
                <a:latin typeface="Arial-BoldMT"/>
              </a:rPr>
              <a:t>Blue </a:t>
            </a:r>
            <a:r>
              <a:rPr lang="en-US" altLang="zh-CN" sz="1400" b="0" i="0" dirty="0">
                <a:solidFill>
                  <a:srgbClr val="000000"/>
                </a:solidFill>
                <a:effectLst/>
                <a:latin typeface="ArialMT"/>
              </a:rPr>
              <a:t>and </a:t>
            </a:r>
            <a:r>
              <a:rPr lang="en-US" altLang="zh-CN" sz="1400" b="1" i="0" dirty="0">
                <a:solidFill>
                  <a:srgbClr val="FFC000"/>
                </a:solidFill>
                <a:effectLst/>
                <a:latin typeface="Arial-BoldMT"/>
              </a:rPr>
              <a:t>Yellow </a:t>
            </a:r>
            <a:r>
              <a:rPr lang="en-US" altLang="zh-CN" sz="1400" b="0" i="0" dirty="0">
                <a:solidFill>
                  <a:srgbClr val="000000"/>
                </a:solidFill>
                <a:effectLst/>
                <a:latin typeface="ArialMT"/>
              </a:rPr>
              <a:t>sights: Xe</a:t>
            </a:r>
            <a:r>
              <a:rPr lang="en-US" altLang="zh-CN" sz="900" b="0" i="0" dirty="0">
                <a:solidFill>
                  <a:srgbClr val="000000"/>
                </a:solidFill>
                <a:effectLst/>
                <a:latin typeface="ArialMT"/>
              </a:rPr>
              <a:t>51+ </a:t>
            </a:r>
            <a:r>
              <a:rPr lang="en-US" altLang="zh-CN" sz="1400" b="0" i="0" dirty="0">
                <a:solidFill>
                  <a:srgbClr val="000000"/>
                </a:solidFill>
                <a:effectLst/>
                <a:latin typeface="ArialMT"/>
              </a:rPr>
              <a:t>2.1899Å for 0~0.55a</a:t>
            </a:r>
            <a:br>
              <a:rPr lang="en-US" altLang="zh-CN" sz="1400" b="0" i="0" dirty="0">
                <a:solidFill>
                  <a:srgbClr val="000000"/>
                </a:solidFill>
                <a:effectLst/>
                <a:latin typeface="ArialMT"/>
              </a:rPr>
            </a:br>
            <a:r>
              <a:rPr lang="en-US" altLang="zh-CN" sz="1400" b="1" i="0" dirty="0">
                <a:solidFill>
                  <a:srgbClr val="00B050"/>
                </a:solidFill>
                <a:effectLst/>
                <a:latin typeface="Arial-BoldMT"/>
              </a:rPr>
              <a:t>Green-2 </a:t>
            </a:r>
            <a:r>
              <a:rPr lang="en-US" altLang="zh-CN" sz="1400" b="0" i="0" dirty="0">
                <a:solidFill>
                  <a:srgbClr val="000000"/>
                </a:solidFill>
                <a:effectLst/>
                <a:latin typeface="ArialMT"/>
              </a:rPr>
              <a:t>View: W</a:t>
            </a:r>
            <a:r>
              <a:rPr lang="en-US" altLang="zh-CN" sz="900" b="0" i="0" dirty="0">
                <a:solidFill>
                  <a:srgbClr val="000000"/>
                </a:solidFill>
                <a:effectLst/>
                <a:latin typeface="ArialMT"/>
              </a:rPr>
              <a:t>64+ </a:t>
            </a:r>
            <a:r>
              <a:rPr lang="en-US" altLang="zh-CN" sz="1400" b="0" i="0" dirty="0">
                <a:solidFill>
                  <a:srgbClr val="000000"/>
                </a:solidFill>
                <a:effectLst/>
                <a:latin typeface="ArialMT"/>
              </a:rPr>
              <a:t>(1.354Å) passing through plasma center</a:t>
            </a:r>
            <a:r>
              <a:rPr lang="en-US" altLang="zh-CN" sz="1400" dirty="0"/>
              <a:t> </a:t>
            </a:r>
            <a:br>
              <a:rPr lang="en-US" altLang="zh-CN" sz="1400" dirty="0"/>
            </a:br>
            <a:endParaRPr lang="zh-CN" altLang="en-US" sz="1400" dirty="0"/>
          </a:p>
        </p:txBody>
      </p:sp>
      <p:sp>
        <p:nvSpPr>
          <p:cNvPr id="11" name="文本框 10">
            <a:extLst>
              <a:ext uri="{FF2B5EF4-FFF2-40B4-BE49-F238E27FC236}">
                <a16:creationId xmlns:a16="http://schemas.microsoft.com/office/drawing/2014/main" id="{44986C76-C4FE-4D52-8F3F-1CFC05F7D3B5}"/>
              </a:ext>
            </a:extLst>
          </p:cNvPr>
          <p:cNvSpPr txBox="1"/>
          <p:nvPr/>
        </p:nvSpPr>
        <p:spPr>
          <a:xfrm>
            <a:off x="669695" y="6257291"/>
            <a:ext cx="7784593" cy="276999"/>
          </a:xfrm>
          <a:prstGeom prst="rect">
            <a:avLst/>
          </a:prstGeom>
          <a:noFill/>
        </p:spPr>
        <p:txBody>
          <a:bodyPr wrap="square" rtlCol="0">
            <a:spAutoFit/>
          </a:bodyPr>
          <a:lstStyle/>
          <a:p>
            <a:pPr>
              <a:spcBef>
                <a:spcPts val="600"/>
              </a:spcBef>
              <a:spcAft>
                <a:spcPts val="600"/>
              </a:spcAft>
            </a:pPr>
            <a:r>
              <a:rPr lang="en-US" altLang="zh-CN" sz="1200" dirty="0">
                <a:latin typeface="微软雅黑" panose="020B0503020204020204" pitchFamily="34" charset="-122"/>
                <a:ea typeface="微软雅黑" panose="020B0503020204020204" pitchFamily="34" charset="-122"/>
              </a:rPr>
              <a:t>Ref: </a:t>
            </a:r>
            <a:r>
              <a:rPr lang="en-US" altLang="zh-CN" sz="1200" dirty="0" err="1">
                <a:latin typeface="微软雅黑" panose="020B0503020204020204" pitchFamily="34" charset="-122"/>
                <a:ea typeface="微软雅黑" panose="020B0503020204020204" pitchFamily="34" charset="-122"/>
              </a:rPr>
              <a:t>Zhifeng</a:t>
            </a:r>
            <a:r>
              <a:rPr lang="en-US" altLang="zh-CN" sz="1200" dirty="0">
                <a:latin typeface="微软雅黑" panose="020B0503020204020204" pitchFamily="34" charset="-122"/>
                <a:ea typeface="微软雅黑" panose="020B0503020204020204" pitchFamily="34" charset="-122"/>
              </a:rPr>
              <a:t> Cheng, ITER Spectroscopic Diagnostics and Atomic Data Needs, 2023</a:t>
            </a:r>
            <a:r>
              <a:rPr lang="zh-CN" altLang="en-US" sz="1200" dirty="0">
                <a:latin typeface="微软雅黑" panose="020B0503020204020204" pitchFamily="34" charset="-122"/>
                <a:ea typeface="微软雅黑" panose="020B0503020204020204" pitchFamily="34" charset="-122"/>
              </a:rPr>
              <a:t> </a:t>
            </a:r>
            <a:r>
              <a:rPr lang="en-US" altLang="zh-CN" sz="1200" dirty="0">
                <a:latin typeface="微软雅黑" panose="020B0503020204020204" pitchFamily="34" charset="-122"/>
                <a:ea typeface="微软雅黑" panose="020B0503020204020204" pitchFamily="34" charset="-122"/>
              </a:rPr>
              <a:t>Vienna</a:t>
            </a:r>
          </a:p>
        </p:txBody>
      </p:sp>
    </p:spTree>
    <p:extLst>
      <p:ext uri="{BB962C8B-B14F-4D97-AF65-F5344CB8AC3E}">
        <p14:creationId xmlns:p14="http://schemas.microsoft.com/office/powerpoint/2010/main" val="3020343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28</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lstStyle/>
          <a:p>
            <a:pPr>
              <a:spcBef>
                <a:spcPts val="600"/>
              </a:spcBef>
              <a:spcAft>
                <a:spcPts val="600"/>
              </a:spcAft>
            </a:pPr>
            <a:r>
              <a:rPr lang="en-US" altLang="zh-CN" dirty="0"/>
              <a:t>BPIX System Test for ITER</a:t>
            </a:r>
          </a:p>
        </p:txBody>
      </p:sp>
      <p:sp>
        <p:nvSpPr>
          <p:cNvPr id="6" name="矩形 5">
            <a:extLst>
              <a:ext uri="{FF2B5EF4-FFF2-40B4-BE49-F238E27FC236}">
                <a16:creationId xmlns:a16="http://schemas.microsoft.com/office/drawing/2014/main" id="{F7F2AC41-DB62-440F-BC34-2C32D627DAD7}"/>
              </a:ext>
            </a:extLst>
          </p:cNvPr>
          <p:cNvSpPr/>
          <p:nvPr/>
        </p:nvSpPr>
        <p:spPr>
          <a:xfrm>
            <a:off x="542783" y="1281447"/>
            <a:ext cx="4784989" cy="4678204"/>
          </a:xfrm>
          <a:prstGeom prst="rect">
            <a:avLst/>
          </a:prstGeom>
          <a:noFill/>
        </p:spPr>
        <p:txBody>
          <a:bodyPr wrap="square" rtlCol="0">
            <a:spAutoFit/>
          </a:bodyPr>
          <a:lstStyle/>
          <a:p>
            <a:pPr marL="342900" indent="-342900">
              <a:spcAft>
                <a:spcPts val="600"/>
              </a:spcAft>
              <a:buClr>
                <a:schemeClr val="accent1"/>
              </a:buClr>
              <a:buFont typeface="Wingdings" panose="05000000000000000000" pitchFamily="2" charset="2"/>
              <a:buChar char="l"/>
            </a:pPr>
            <a:r>
              <a:rPr lang="en-US" altLang="zh-CN" sz="2000" dirty="0">
                <a:latin typeface="微软雅黑" panose="020B0503020204020204" pitchFamily="34" charset="-122"/>
                <a:ea typeface="微软雅黑" panose="020B0503020204020204" pitchFamily="34" charset="-122"/>
              </a:rPr>
              <a:t>Vacuum Compatibility</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All components must meet ITER VQC-1 vacuum quality requirements.</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Test result: &lt; 10</a:t>
            </a:r>
            <a:r>
              <a:rPr lang="en-US" altLang="zh-CN" sz="1600" baseline="30000" dirty="0">
                <a:latin typeface="微软雅黑" panose="020B0503020204020204" pitchFamily="34" charset="-122"/>
                <a:ea typeface="微软雅黑" panose="020B0503020204020204" pitchFamily="34" charset="-122"/>
              </a:rPr>
              <a:t>-7</a:t>
            </a:r>
            <a:r>
              <a:rPr lang="en-US" altLang="zh-CN" sz="1600" dirty="0">
                <a:latin typeface="微软雅黑" panose="020B0503020204020204" pitchFamily="34" charset="-122"/>
                <a:ea typeface="微软雅黑" panose="020B0503020204020204" pitchFamily="34" charset="-122"/>
              </a:rPr>
              <a:t> mbar</a:t>
            </a:r>
          </a:p>
          <a:p>
            <a:pPr marL="342900" indent="-342900">
              <a:spcAft>
                <a:spcPts val="600"/>
              </a:spcAft>
              <a:buClr>
                <a:schemeClr val="accent1"/>
              </a:buClr>
              <a:buFont typeface="Wingdings" panose="05000000000000000000" pitchFamily="2" charset="2"/>
              <a:buChar char="l"/>
            </a:pPr>
            <a:r>
              <a:rPr lang="en-US" altLang="zh-CN" sz="2000" dirty="0">
                <a:latin typeface="微软雅黑" panose="020B0503020204020204" pitchFamily="34" charset="-122"/>
                <a:ea typeface="微软雅黑" panose="020B0503020204020204" pitchFamily="34" charset="-122"/>
              </a:rPr>
              <a:t>X-ray Energy Sensitivity</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Target: 3 keV</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Test result: 6 keV</a:t>
            </a:r>
          </a:p>
          <a:p>
            <a:pPr marL="342900" indent="-342900">
              <a:spcAft>
                <a:spcPts val="600"/>
              </a:spcAft>
              <a:buClr>
                <a:schemeClr val="accent1"/>
              </a:buClr>
              <a:buFont typeface="Wingdings" panose="05000000000000000000" pitchFamily="2" charset="2"/>
              <a:buChar char="l"/>
            </a:pPr>
            <a:r>
              <a:rPr lang="en-US" altLang="zh-CN" sz="2000" dirty="0">
                <a:latin typeface="微软雅黑" panose="020B0503020204020204" pitchFamily="34" charset="-122"/>
                <a:ea typeface="微软雅黑" panose="020B0503020204020204" pitchFamily="34" charset="-122"/>
              </a:rPr>
              <a:t>Magnetic Field Resistance: </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Target:</a:t>
            </a:r>
            <a:r>
              <a:rPr lang="zh-CN" altLang="en-US" sz="1600" dirty="0">
                <a:latin typeface="微软雅黑" panose="020B0503020204020204" pitchFamily="34" charset="-122"/>
                <a:ea typeface="微软雅黑" panose="020B0503020204020204" pitchFamily="34" charset="-122"/>
              </a:rPr>
              <a:t> </a:t>
            </a:r>
            <a:r>
              <a:rPr lang="en-US" altLang="zh-CN" sz="1600" dirty="0">
                <a:latin typeface="微软雅黑" panose="020B0503020204020204" pitchFamily="34" charset="-122"/>
                <a:ea typeface="微软雅黑" panose="020B0503020204020204" pitchFamily="34" charset="-122"/>
              </a:rPr>
              <a:t>0.2 T</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Test result:</a:t>
            </a:r>
            <a:r>
              <a:rPr lang="zh-CN" altLang="en-US" sz="1600" dirty="0">
                <a:latin typeface="微软雅黑" panose="020B0503020204020204" pitchFamily="34" charset="-122"/>
                <a:ea typeface="微软雅黑" panose="020B0503020204020204" pitchFamily="34" charset="-122"/>
              </a:rPr>
              <a:t> </a:t>
            </a:r>
            <a:r>
              <a:rPr lang="en-US" altLang="zh-CN" sz="1600" dirty="0">
                <a:latin typeface="微软雅黑" panose="020B0503020204020204" pitchFamily="34" charset="-122"/>
                <a:ea typeface="微软雅黑" panose="020B0503020204020204" pitchFamily="34" charset="-122"/>
              </a:rPr>
              <a:t>pass</a:t>
            </a:r>
          </a:p>
          <a:p>
            <a:pPr marL="342900" indent="-342900">
              <a:spcAft>
                <a:spcPts val="600"/>
              </a:spcAft>
              <a:buClr>
                <a:schemeClr val="accent1"/>
              </a:buClr>
              <a:buFont typeface="Wingdings" panose="05000000000000000000" pitchFamily="2" charset="2"/>
              <a:buChar char="l"/>
            </a:pPr>
            <a:r>
              <a:rPr lang="en-US" altLang="zh-CN" sz="2000" dirty="0">
                <a:latin typeface="微软雅黑" panose="020B0503020204020204" pitchFamily="34" charset="-122"/>
                <a:ea typeface="微软雅黑" panose="020B0503020204020204" pitchFamily="34" charset="-122"/>
              </a:rPr>
              <a:t>Neutron Radiation Tolerance</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To be specified</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Long-cable data transfer test: 2.56 Gbps via 1.6-m cable</a:t>
            </a:r>
          </a:p>
        </p:txBody>
      </p:sp>
      <p:pic>
        <p:nvPicPr>
          <p:cNvPr id="7" name="图片 6">
            <a:extLst>
              <a:ext uri="{FF2B5EF4-FFF2-40B4-BE49-F238E27FC236}">
                <a16:creationId xmlns:a16="http://schemas.microsoft.com/office/drawing/2014/main" id="{2042DA5B-1962-4B81-A4DC-1E0D2FF61830}"/>
              </a:ext>
            </a:extLst>
          </p:cNvPr>
          <p:cNvPicPr>
            <a:picLocks noChangeAspect="1"/>
          </p:cNvPicPr>
          <p:nvPr/>
        </p:nvPicPr>
        <p:blipFill>
          <a:blip r:embed="rId3"/>
          <a:stretch>
            <a:fillRect/>
          </a:stretch>
        </p:blipFill>
        <p:spPr>
          <a:xfrm>
            <a:off x="5407952" y="1284509"/>
            <a:ext cx="2205223" cy="1655320"/>
          </a:xfrm>
          <a:prstGeom prst="rect">
            <a:avLst/>
          </a:prstGeom>
        </p:spPr>
      </p:pic>
      <p:pic>
        <p:nvPicPr>
          <p:cNvPr id="10" name="图片 9">
            <a:extLst>
              <a:ext uri="{FF2B5EF4-FFF2-40B4-BE49-F238E27FC236}">
                <a16:creationId xmlns:a16="http://schemas.microsoft.com/office/drawing/2014/main" id="{6465221B-9B79-4F24-A60D-3784CAC023BA}"/>
              </a:ext>
            </a:extLst>
          </p:cNvPr>
          <p:cNvPicPr>
            <a:picLocks noChangeAspect="1"/>
          </p:cNvPicPr>
          <p:nvPr/>
        </p:nvPicPr>
        <p:blipFill>
          <a:blip r:embed="rId4"/>
          <a:stretch>
            <a:fillRect/>
          </a:stretch>
        </p:blipFill>
        <p:spPr>
          <a:xfrm>
            <a:off x="7933184" y="1165383"/>
            <a:ext cx="3738648" cy="1893571"/>
          </a:xfrm>
          <a:prstGeom prst="rect">
            <a:avLst/>
          </a:prstGeom>
        </p:spPr>
      </p:pic>
      <p:sp>
        <p:nvSpPr>
          <p:cNvPr id="11" name="矩形 10">
            <a:extLst>
              <a:ext uri="{FF2B5EF4-FFF2-40B4-BE49-F238E27FC236}">
                <a16:creationId xmlns:a16="http://schemas.microsoft.com/office/drawing/2014/main" id="{DB2CD60A-D368-4169-B401-D2449895F328}"/>
              </a:ext>
            </a:extLst>
          </p:cNvPr>
          <p:cNvSpPr>
            <a:spLocks noChangeArrowheads="1"/>
          </p:cNvSpPr>
          <p:nvPr/>
        </p:nvSpPr>
        <p:spPr bwMode="auto">
          <a:xfrm>
            <a:off x="4896524" y="3121657"/>
            <a:ext cx="3331682"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Vacuum feedthrough and test structure </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2" name="矩形 11">
            <a:extLst>
              <a:ext uri="{FF2B5EF4-FFF2-40B4-BE49-F238E27FC236}">
                <a16:creationId xmlns:a16="http://schemas.microsoft.com/office/drawing/2014/main" id="{64028E11-0D2E-4479-A506-88D4F418A91C}"/>
              </a:ext>
            </a:extLst>
          </p:cNvPr>
          <p:cNvSpPr>
            <a:spLocks noChangeArrowheads="1"/>
          </p:cNvSpPr>
          <p:nvPr/>
        </p:nvSpPr>
        <p:spPr bwMode="auto">
          <a:xfrm>
            <a:off x="8018130" y="3106435"/>
            <a:ext cx="3658677"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Vacuum outgassing of the feedthrough cables</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13" name="图片 12">
            <a:extLst>
              <a:ext uri="{FF2B5EF4-FFF2-40B4-BE49-F238E27FC236}">
                <a16:creationId xmlns:a16="http://schemas.microsoft.com/office/drawing/2014/main" id="{58EAD81A-E999-4283-9DC9-A8145F94A517}"/>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8419321" y="3740283"/>
            <a:ext cx="3065480" cy="1922922"/>
          </a:xfrm>
          <a:prstGeom prst="rect">
            <a:avLst/>
          </a:prstGeom>
          <a:noFill/>
          <a:ln>
            <a:noFill/>
          </a:ln>
        </p:spPr>
      </p:pic>
      <p:pic>
        <p:nvPicPr>
          <p:cNvPr id="14" name="图片 13">
            <a:extLst>
              <a:ext uri="{FF2B5EF4-FFF2-40B4-BE49-F238E27FC236}">
                <a16:creationId xmlns:a16="http://schemas.microsoft.com/office/drawing/2014/main" id="{7145BAEF-05D1-4446-BD70-A4B0A00B901E}"/>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5407952" y="3740282"/>
            <a:ext cx="2525232" cy="1930581"/>
          </a:xfrm>
          <a:prstGeom prst="rect">
            <a:avLst/>
          </a:prstGeom>
          <a:noFill/>
          <a:ln>
            <a:noFill/>
          </a:ln>
        </p:spPr>
      </p:pic>
      <p:sp>
        <p:nvSpPr>
          <p:cNvPr id="15" name="矩形 14">
            <a:extLst>
              <a:ext uri="{FF2B5EF4-FFF2-40B4-BE49-F238E27FC236}">
                <a16:creationId xmlns:a16="http://schemas.microsoft.com/office/drawing/2014/main" id="{F9FEA8EF-825F-4C84-8AAC-1E55BA63E94B}"/>
              </a:ext>
            </a:extLst>
          </p:cNvPr>
          <p:cNvSpPr>
            <a:spLocks noChangeArrowheads="1"/>
          </p:cNvSpPr>
          <p:nvPr/>
        </p:nvSpPr>
        <p:spPr bwMode="auto">
          <a:xfrm>
            <a:off x="6028977" y="5945723"/>
            <a:ext cx="4630467" cy="461665"/>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Test setup and eye gram of the data port on the speed of 2.56 Gbps via a 1.6-m long cable </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95008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29</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normAutofit/>
          </a:bodyPr>
          <a:lstStyle/>
          <a:p>
            <a:r>
              <a:rPr lang="en-US" altLang="zh-CN" dirty="0"/>
              <a:t>MAPS Architecture</a:t>
            </a:r>
            <a:endParaRPr lang="zh-CN" altLang="en-US" dirty="0"/>
          </a:p>
        </p:txBody>
      </p:sp>
      <p:pic>
        <p:nvPicPr>
          <p:cNvPr id="7" name="图片 6">
            <a:extLst>
              <a:ext uri="{FF2B5EF4-FFF2-40B4-BE49-F238E27FC236}">
                <a16:creationId xmlns:a16="http://schemas.microsoft.com/office/drawing/2014/main" id="{D3B59BAA-D45C-4512-A7EA-6248B9474572}"/>
              </a:ext>
            </a:extLst>
          </p:cNvPr>
          <p:cNvPicPr>
            <a:picLocks noChangeAspect="1"/>
          </p:cNvPicPr>
          <p:nvPr/>
        </p:nvPicPr>
        <p:blipFill>
          <a:blip r:embed="rId3"/>
          <a:stretch>
            <a:fillRect/>
          </a:stretch>
        </p:blipFill>
        <p:spPr>
          <a:xfrm>
            <a:off x="5857660" y="1126929"/>
            <a:ext cx="5662854" cy="1641601"/>
          </a:xfrm>
          <a:prstGeom prst="rect">
            <a:avLst/>
          </a:prstGeom>
        </p:spPr>
      </p:pic>
      <p:sp>
        <p:nvSpPr>
          <p:cNvPr id="10" name="文本框 9">
            <a:extLst>
              <a:ext uri="{FF2B5EF4-FFF2-40B4-BE49-F238E27FC236}">
                <a16:creationId xmlns:a16="http://schemas.microsoft.com/office/drawing/2014/main" id="{1B9C01DC-4E60-4CDA-A106-C5AC3B22419D}"/>
              </a:ext>
            </a:extLst>
          </p:cNvPr>
          <p:cNvSpPr txBox="1"/>
          <p:nvPr/>
        </p:nvSpPr>
        <p:spPr>
          <a:xfrm>
            <a:off x="8746697" y="6100991"/>
            <a:ext cx="2908099"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Pixels Scale Illustration</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3" name="文本框 12">
            <a:extLst>
              <a:ext uri="{FF2B5EF4-FFF2-40B4-BE49-F238E27FC236}">
                <a16:creationId xmlns:a16="http://schemas.microsoft.com/office/drawing/2014/main" id="{687B2A79-5A9A-4936-96EF-0F8CB20C7D84}"/>
              </a:ext>
            </a:extLst>
          </p:cNvPr>
          <p:cNvSpPr txBox="1"/>
          <p:nvPr/>
        </p:nvSpPr>
        <p:spPr>
          <a:xfrm>
            <a:off x="7500226" y="2728843"/>
            <a:ext cx="2354852"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Stitching Structure</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6" name="矩形 5">
            <a:extLst>
              <a:ext uri="{FF2B5EF4-FFF2-40B4-BE49-F238E27FC236}">
                <a16:creationId xmlns:a16="http://schemas.microsoft.com/office/drawing/2014/main" id="{DB7E13F6-F658-49F0-8E11-C18878EF9C6C}"/>
              </a:ext>
            </a:extLst>
          </p:cNvPr>
          <p:cNvSpPr/>
          <p:nvPr/>
        </p:nvSpPr>
        <p:spPr>
          <a:xfrm>
            <a:off x="564704" y="1087903"/>
            <a:ext cx="5368583" cy="5647700"/>
          </a:xfrm>
          <a:prstGeom prst="rect">
            <a:avLst/>
          </a:prstGeom>
          <a:noFill/>
        </p:spPr>
        <p:txBody>
          <a:bodyPr wrap="square" rtlCol="0">
            <a:spAutoFit/>
          </a:bodyPr>
          <a:lstStyle/>
          <a:p>
            <a:pPr marL="342900" indent="-342900">
              <a:spcAft>
                <a:spcPts val="600"/>
              </a:spcAft>
              <a:buClr>
                <a:schemeClr val="accent1"/>
              </a:buClr>
              <a:buFont typeface="Wingdings" panose="05000000000000000000" pitchFamily="2" charset="2"/>
              <a:buChar char="l"/>
            </a:pPr>
            <a:r>
              <a:rPr lang="en-US" altLang="zh-CN" sz="1800" b="1" dirty="0">
                <a:solidFill>
                  <a:srgbClr val="C00000"/>
                </a:solidFill>
                <a:latin typeface="微软雅黑" panose="020B0503020204020204" pitchFamily="34" charset="-122"/>
                <a:ea typeface="微软雅黑" panose="020B0503020204020204" pitchFamily="34" charset="-122"/>
              </a:rPr>
              <a:t>Cooperation with CPPM: </a:t>
            </a:r>
            <a:r>
              <a:rPr lang="it-IT" altLang="zh-CN" sz="1800" b="1" dirty="0">
                <a:solidFill>
                  <a:srgbClr val="C00000"/>
                </a:solidFill>
                <a:latin typeface="微软雅黑" panose="020B0503020204020204" pitchFamily="34" charset="-122"/>
                <a:ea typeface="微软雅黑" panose="020B0503020204020204" pitchFamily="34" charset="-122"/>
              </a:rPr>
              <a:t>Patrick Pangaud, </a:t>
            </a:r>
          </a:p>
          <a:p>
            <a:pPr>
              <a:spcAft>
                <a:spcPts val="600"/>
              </a:spcAft>
              <a:buClr>
                <a:schemeClr val="accent1"/>
              </a:buClr>
            </a:pPr>
            <a:r>
              <a:rPr lang="it-IT" altLang="zh-CN" b="1" dirty="0">
                <a:solidFill>
                  <a:srgbClr val="C00000"/>
                </a:solidFill>
                <a:latin typeface="微软雅黑" panose="020B0503020204020204" pitchFamily="34" charset="-122"/>
                <a:ea typeface="微软雅黑" panose="020B0503020204020204" pitchFamily="34" charset="-122"/>
              </a:rPr>
              <a:t>     </a:t>
            </a:r>
            <a:r>
              <a:rPr lang="it-IT" altLang="zh-CN" sz="1800" b="1" dirty="0">
                <a:solidFill>
                  <a:srgbClr val="C00000"/>
                </a:solidFill>
                <a:latin typeface="微软雅黑" panose="020B0503020204020204" pitchFamily="34" charset="-122"/>
                <a:ea typeface="微软雅黑" panose="020B0503020204020204" pitchFamily="34" charset="-122"/>
              </a:rPr>
              <a:t>Marlon Barbero, Danwei Xu</a:t>
            </a:r>
            <a:endParaRPr lang="en-US" altLang="zh-CN" b="1" dirty="0">
              <a:solidFill>
                <a:srgbClr val="C00000"/>
              </a:solidFill>
              <a:latin typeface="微软雅黑" panose="020B0503020204020204" pitchFamily="34" charset="-122"/>
              <a:ea typeface="微软雅黑" panose="020B0503020204020204" pitchFamily="34" charset="-122"/>
            </a:endParaRP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Single-photon resolution @ 3keV</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MAPS + photon-counting</a:t>
            </a:r>
          </a:p>
          <a:p>
            <a:pPr marL="800100" lvl="1" indent="-342900">
              <a:spcAft>
                <a:spcPts val="600"/>
              </a:spcAft>
              <a:buClr>
                <a:schemeClr val="accent1"/>
              </a:buClr>
              <a:buFont typeface="Arial" panose="020B0604020202020204" pitchFamily="34" charset="0"/>
              <a:buChar char="•"/>
            </a:pPr>
            <a:r>
              <a:rPr lang="en-US" altLang="zh-CN" sz="1600" dirty="0" err="1">
                <a:latin typeface="微软雅黑" panose="020B0503020204020204" pitchFamily="34" charset="-122"/>
                <a:ea typeface="微软雅黑" panose="020B0503020204020204" pitchFamily="34" charset="-122"/>
              </a:rPr>
              <a:t>C</a:t>
            </a:r>
            <a:r>
              <a:rPr lang="en-US" altLang="zh-CN" sz="1600" baseline="-25000" dirty="0" err="1">
                <a:latin typeface="微软雅黑" panose="020B0503020204020204" pitchFamily="34" charset="-122"/>
                <a:ea typeface="微软雅黑" panose="020B0503020204020204" pitchFamily="34" charset="-122"/>
              </a:rPr>
              <a:t>in</a:t>
            </a:r>
            <a:r>
              <a:rPr lang="en-US" altLang="zh-CN" sz="1600" baseline="-25000" dirty="0">
                <a:latin typeface="微软雅黑" panose="020B0503020204020204" pitchFamily="34" charset="-122"/>
                <a:ea typeface="微软雅黑" panose="020B0503020204020204" pitchFamily="34" charset="-122"/>
              </a:rPr>
              <a:t> </a:t>
            </a:r>
            <a:r>
              <a:rPr lang="en-US" altLang="zh-CN" sz="1600" dirty="0">
                <a:latin typeface="微软雅黑" panose="020B0503020204020204" pitchFamily="34" charset="-122"/>
                <a:ea typeface="微软雅黑" panose="020B0503020204020204" pitchFamily="34" charset="-122"/>
              </a:rPr>
              <a:t>&lt; 1 fF / diode</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Energy of threshold: 1.5 keV -&gt; ENC &lt; 40 e- (SNR of 10)</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Large-area panel</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and less dead area</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Stitching</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Pixel Size: 100 μm × 100 μm </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Physical pixel</a:t>
            </a:r>
            <a:r>
              <a:rPr lang="zh-CN" altLang="en-US" sz="1600" dirty="0">
                <a:latin typeface="微软雅黑" panose="020B0503020204020204" pitchFamily="34" charset="-122"/>
                <a:ea typeface="微软雅黑" panose="020B0503020204020204" pitchFamily="34" charset="-122"/>
              </a:rPr>
              <a:t>：</a:t>
            </a:r>
            <a:r>
              <a:rPr lang="en-US" altLang="zh-CN" sz="1600" dirty="0">
                <a:latin typeface="微软雅黑" panose="020B0503020204020204" pitchFamily="34" charset="-122"/>
                <a:ea typeface="微软雅黑" panose="020B0503020204020204" pitchFamily="34" charset="-122"/>
              </a:rPr>
              <a:t>25 μm × 25 μm</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16 diodes per pixel</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High flux of neutron</a:t>
            </a:r>
          </a:p>
          <a:p>
            <a:pPr marL="800100" lvl="1" indent="-342900">
              <a:spcAft>
                <a:spcPts val="600"/>
              </a:spcAft>
              <a:buClr>
                <a:schemeClr val="accent1"/>
              </a:buClr>
              <a:buFont typeface="Arial" panose="020B0604020202020204" pitchFamily="34" charset="0"/>
              <a:buChar char="•"/>
            </a:pPr>
            <a:r>
              <a:rPr lang="en-US" altLang="zh-CN" sz="1600" dirty="0">
                <a:solidFill>
                  <a:srgbClr val="FF0000"/>
                </a:solidFill>
                <a:latin typeface="微软雅黑" panose="020B0503020204020204" pitchFamily="34" charset="-122"/>
                <a:ea typeface="微软雅黑" panose="020B0503020204020204" pitchFamily="34" charset="-122"/>
              </a:rPr>
              <a:t>Double threshold</a:t>
            </a:r>
            <a:r>
              <a:rPr lang="zh-CN" altLang="en-US" sz="1600" dirty="0">
                <a:solidFill>
                  <a:srgbClr val="FF0000"/>
                </a:solidFill>
                <a:latin typeface="微软雅黑" panose="020B0503020204020204" pitchFamily="34" charset="-122"/>
                <a:ea typeface="微软雅黑" panose="020B0503020204020204" pitchFamily="34" charset="-122"/>
              </a:rPr>
              <a:t> </a:t>
            </a:r>
            <a:r>
              <a:rPr lang="en-US" altLang="zh-CN" sz="1600" dirty="0">
                <a:solidFill>
                  <a:srgbClr val="FF0000"/>
                </a:solidFill>
                <a:latin typeface="微软雅黑" panose="020B0503020204020204" pitchFamily="34" charset="-122"/>
                <a:ea typeface="微软雅黑" panose="020B0503020204020204" pitchFamily="34" charset="-122"/>
              </a:rPr>
              <a:t>to</a:t>
            </a:r>
            <a:r>
              <a:rPr lang="zh-CN" altLang="en-US" sz="1600" dirty="0">
                <a:solidFill>
                  <a:srgbClr val="FF0000"/>
                </a:solidFill>
                <a:latin typeface="微软雅黑" panose="020B0503020204020204" pitchFamily="34" charset="-122"/>
                <a:ea typeface="微软雅黑" panose="020B0503020204020204" pitchFamily="34" charset="-122"/>
              </a:rPr>
              <a:t> </a:t>
            </a:r>
            <a:r>
              <a:rPr lang="en-US" altLang="zh-CN" sz="1600" dirty="0">
                <a:solidFill>
                  <a:srgbClr val="FF0000"/>
                </a:solidFill>
                <a:latin typeface="微软雅黑" panose="020B0503020204020204" pitchFamily="34" charset="-122"/>
                <a:ea typeface="微软雅黑" panose="020B0503020204020204" pitchFamily="34" charset="-122"/>
              </a:rPr>
              <a:t>reject</a:t>
            </a:r>
            <a:r>
              <a:rPr lang="zh-CN" altLang="en-US" sz="1600" dirty="0">
                <a:solidFill>
                  <a:srgbClr val="FF0000"/>
                </a:solidFill>
                <a:latin typeface="微软雅黑" panose="020B0503020204020204" pitchFamily="34" charset="-122"/>
                <a:ea typeface="微软雅黑" panose="020B0503020204020204" pitchFamily="34" charset="-122"/>
              </a:rPr>
              <a:t> </a:t>
            </a:r>
            <a:r>
              <a:rPr lang="en-US" altLang="zh-CN" sz="1600" dirty="0">
                <a:solidFill>
                  <a:srgbClr val="FF0000"/>
                </a:solidFill>
                <a:latin typeface="微软雅黑" panose="020B0503020204020204" pitchFamily="34" charset="-122"/>
                <a:ea typeface="微软雅黑" panose="020B0503020204020204" pitchFamily="34" charset="-122"/>
              </a:rPr>
              <a:t>neutron hits</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Latency: &lt; 10 </a:t>
            </a:r>
            <a:r>
              <a:rPr lang="en-US" altLang="zh-CN" dirty="0" err="1">
                <a:latin typeface="微软雅黑" panose="020B0503020204020204" pitchFamily="34" charset="-122"/>
                <a:ea typeface="微软雅黑" panose="020B0503020204020204" pitchFamily="34" charset="-122"/>
              </a:rPr>
              <a:t>ms</a:t>
            </a:r>
            <a:endParaRPr lang="en-US" altLang="zh-CN" dirty="0">
              <a:latin typeface="微软雅黑" panose="020B0503020204020204" pitchFamily="34" charset="-122"/>
              <a:ea typeface="微软雅黑" panose="020B0503020204020204" pitchFamily="34" charset="-122"/>
            </a:endParaRP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Frame rate&gt;100 Hz -&gt; 200 Hz</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Two</a:t>
            </a:r>
            <a:r>
              <a:rPr lang="zh-CN" altLang="en-US" sz="1600" dirty="0">
                <a:latin typeface="微软雅黑" panose="020B0503020204020204" pitchFamily="34" charset="-122"/>
                <a:ea typeface="微软雅黑" panose="020B0503020204020204" pitchFamily="34" charset="-122"/>
              </a:rPr>
              <a:t> </a:t>
            </a:r>
            <a:r>
              <a:rPr lang="en-US" altLang="zh-CN" sz="1600" dirty="0">
                <a:latin typeface="微软雅黑" panose="020B0503020204020204" pitchFamily="34" charset="-122"/>
                <a:ea typeface="微软雅黑" panose="020B0503020204020204" pitchFamily="34" charset="-122"/>
              </a:rPr>
              <a:t>Counters/pixel</a:t>
            </a:r>
            <a:r>
              <a:rPr lang="zh-CN" altLang="en-US" sz="1600" dirty="0">
                <a:latin typeface="微软雅黑" panose="020B0503020204020204" pitchFamily="34" charset="-122"/>
                <a:ea typeface="微软雅黑" panose="020B0503020204020204" pitchFamily="34" charset="-122"/>
              </a:rPr>
              <a:t>，</a:t>
            </a:r>
            <a:r>
              <a:rPr lang="en-US" altLang="zh-CN" sz="1600" dirty="0">
                <a:latin typeface="微软雅黑" panose="020B0503020204020204" pitchFamily="34" charset="-122"/>
                <a:ea typeface="微软雅黑" panose="020B0503020204020204" pitchFamily="34" charset="-122"/>
              </a:rPr>
              <a:t>ping-pang</a:t>
            </a:r>
          </a:p>
        </p:txBody>
      </p:sp>
      <p:pic>
        <p:nvPicPr>
          <p:cNvPr id="14" name="Image 8">
            <a:extLst>
              <a:ext uri="{FF2B5EF4-FFF2-40B4-BE49-F238E27FC236}">
                <a16:creationId xmlns:a16="http://schemas.microsoft.com/office/drawing/2014/main" id="{B1CE99E9-ACCB-4BE4-BC24-A01B17295F62}"/>
              </a:ext>
            </a:extLst>
          </p:cNvPr>
          <p:cNvPicPr>
            <a:picLocks noChangeAspect="1"/>
          </p:cNvPicPr>
          <p:nvPr/>
        </p:nvPicPr>
        <p:blipFill rotWithShape="1">
          <a:blip r:embed="rId4">
            <a:extLst>
              <a:ext uri="{28A0092B-C50C-407E-A947-70E740481C1C}">
                <a14:useLocalDpi xmlns:a14="http://schemas.microsoft.com/office/drawing/2010/main" val="0"/>
              </a:ext>
            </a:extLst>
          </a:blip>
          <a:srcRect l="47308" t="3873" r="10023" b="10635"/>
          <a:stretch/>
        </p:blipFill>
        <p:spPr>
          <a:xfrm>
            <a:off x="8823377" y="3114171"/>
            <a:ext cx="2636472" cy="2641180"/>
          </a:xfrm>
          <a:prstGeom prst="rect">
            <a:avLst/>
          </a:prstGeom>
        </p:spPr>
      </p:pic>
      <p:pic>
        <p:nvPicPr>
          <p:cNvPr id="15" name="Image 8">
            <a:extLst>
              <a:ext uri="{FF2B5EF4-FFF2-40B4-BE49-F238E27FC236}">
                <a16:creationId xmlns:a16="http://schemas.microsoft.com/office/drawing/2014/main" id="{B4CA8347-4A71-4408-9D9F-ABF761A7362E}"/>
              </a:ext>
            </a:extLst>
          </p:cNvPr>
          <p:cNvPicPr>
            <a:picLocks noChangeAspect="1"/>
          </p:cNvPicPr>
          <p:nvPr/>
        </p:nvPicPr>
        <p:blipFill rotWithShape="1">
          <a:blip r:embed="rId4">
            <a:extLst>
              <a:ext uri="{28A0092B-C50C-407E-A947-70E740481C1C}">
                <a14:useLocalDpi xmlns:a14="http://schemas.microsoft.com/office/drawing/2010/main" val="0"/>
              </a:ext>
            </a:extLst>
          </a:blip>
          <a:srcRect t="83331" r="53704" b="3015"/>
          <a:stretch/>
        </p:blipFill>
        <p:spPr>
          <a:xfrm>
            <a:off x="8387506" y="5661607"/>
            <a:ext cx="3508213" cy="517341"/>
          </a:xfrm>
          <a:prstGeom prst="rect">
            <a:avLst/>
          </a:prstGeom>
        </p:spPr>
      </p:pic>
      <p:pic>
        <p:nvPicPr>
          <p:cNvPr id="5" name="图片 4">
            <a:extLst>
              <a:ext uri="{FF2B5EF4-FFF2-40B4-BE49-F238E27FC236}">
                <a16:creationId xmlns:a16="http://schemas.microsoft.com/office/drawing/2014/main" id="{10A5687E-C138-46CF-A524-E15F02E388DC}"/>
              </a:ext>
            </a:extLst>
          </p:cNvPr>
          <p:cNvPicPr>
            <a:picLocks noChangeAspect="1"/>
          </p:cNvPicPr>
          <p:nvPr/>
        </p:nvPicPr>
        <p:blipFill>
          <a:blip r:embed="rId5"/>
          <a:stretch>
            <a:fillRect/>
          </a:stretch>
        </p:blipFill>
        <p:spPr>
          <a:xfrm>
            <a:off x="6396384" y="263358"/>
            <a:ext cx="2042337" cy="640135"/>
          </a:xfrm>
          <a:prstGeom prst="rect">
            <a:avLst/>
          </a:prstGeom>
        </p:spPr>
      </p:pic>
      <p:sp>
        <p:nvSpPr>
          <p:cNvPr id="16" name="文本框 11">
            <a:extLst>
              <a:ext uri="{FF2B5EF4-FFF2-40B4-BE49-F238E27FC236}">
                <a16:creationId xmlns:a16="http://schemas.microsoft.com/office/drawing/2014/main" id="{B8472C55-015F-4AA5-8A7E-36F394C2CF56}"/>
              </a:ext>
            </a:extLst>
          </p:cNvPr>
          <p:cNvSpPr txBox="1"/>
          <p:nvPr/>
        </p:nvSpPr>
        <p:spPr>
          <a:xfrm>
            <a:off x="5507041" y="5316676"/>
            <a:ext cx="27431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CIS Process Cross Section</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17" name="图片 16">
            <a:extLst>
              <a:ext uri="{FF2B5EF4-FFF2-40B4-BE49-F238E27FC236}">
                <a16:creationId xmlns:a16="http://schemas.microsoft.com/office/drawing/2014/main" id="{F3126076-0B00-4975-8868-413437D4E8C1}"/>
              </a:ext>
            </a:extLst>
          </p:cNvPr>
          <p:cNvPicPr>
            <a:picLocks noChangeAspect="1"/>
          </p:cNvPicPr>
          <p:nvPr/>
        </p:nvPicPr>
        <p:blipFill>
          <a:blip r:embed="rId6"/>
          <a:stretch>
            <a:fillRect/>
          </a:stretch>
        </p:blipFill>
        <p:spPr>
          <a:xfrm>
            <a:off x="4815955" y="3625143"/>
            <a:ext cx="3622766" cy="1567543"/>
          </a:xfrm>
          <a:prstGeom prst="rect">
            <a:avLst/>
          </a:prstGeom>
        </p:spPr>
      </p:pic>
    </p:spTree>
    <p:extLst>
      <p:ext uri="{BB962C8B-B14F-4D97-AF65-F5344CB8AC3E}">
        <p14:creationId xmlns:p14="http://schemas.microsoft.com/office/powerpoint/2010/main" val="208911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30</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a:xfrm>
            <a:off x="559584" y="259001"/>
            <a:ext cx="7493758" cy="781287"/>
          </a:xfrm>
        </p:spPr>
        <p:txBody>
          <a:bodyPr>
            <a:normAutofit/>
          </a:bodyPr>
          <a:lstStyle/>
          <a:p>
            <a:r>
              <a:rPr lang="en-US" altLang="zh-CN" dirty="0"/>
              <a:t>CSA + Analog Sum</a:t>
            </a:r>
            <a:endParaRPr lang="zh-CN" altLang="en-US" dirty="0"/>
          </a:p>
        </p:txBody>
      </p:sp>
      <p:pic>
        <p:nvPicPr>
          <p:cNvPr id="7" name="图片 6">
            <a:extLst>
              <a:ext uri="{FF2B5EF4-FFF2-40B4-BE49-F238E27FC236}">
                <a16:creationId xmlns:a16="http://schemas.microsoft.com/office/drawing/2014/main" id="{80FBB12B-8068-4DDC-A6DE-7E05784CDEBD}"/>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9584" y="1094815"/>
            <a:ext cx="4650647" cy="4850850"/>
          </a:xfrm>
          <a:prstGeom prst="rect">
            <a:avLst/>
          </a:prstGeom>
          <a:noFill/>
          <a:ln>
            <a:noFill/>
          </a:ln>
        </p:spPr>
      </p:pic>
      <p:sp>
        <p:nvSpPr>
          <p:cNvPr id="10" name="文本框 9">
            <a:extLst>
              <a:ext uri="{FF2B5EF4-FFF2-40B4-BE49-F238E27FC236}">
                <a16:creationId xmlns:a16="http://schemas.microsoft.com/office/drawing/2014/main" id="{81ED16D7-0DC1-4809-B881-7B350D3DF5A8}"/>
              </a:ext>
            </a:extLst>
          </p:cNvPr>
          <p:cNvSpPr txBox="1"/>
          <p:nvPr/>
        </p:nvSpPr>
        <p:spPr>
          <a:xfrm>
            <a:off x="1430857" y="6086478"/>
            <a:ext cx="2908099"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Analog Sum Scheme</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3" name="矩形 12">
            <a:extLst>
              <a:ext uri="{FF2B5EF4-FFF2-40B4-BE49-F238E27FC236}">
                <a16:creationId xmlns:a16="http://schemas.microsoft.com/office/drawing/2014/main" id="{5BB677BD-9CC9-4649-ABF9-4CC17807B283}"/>
              </a:ext>
            </a:extLst>
          </p:cNvPr>
          <p:cNvSpPr/>
          <p:nvPr/>
        </p:nvSpPr>
        <p:spPr>
          <a:xfrm>
            <a:off x="5324647" y="985198"/>
            <a:ext cx="6562554" cy="2816156"/>
          </a:xfrm>
          <a:prstGeom prst="rect">
            <a:avLst/>
          </a:prstGeom>
          <a:noFill/>
        </p:spPr>
        <p:txBody>
          <a:bodyPr wrap="square" rtlCol="0">
            <a:spAutoFit/>
          </a:bodyPr>
          <a:lstStyle/>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Classical CSA structure</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4 diodes/CSA</a:t>
            </a:r>
            <a:r>
              <a:rPr lang="zh-CN" altLang="en-US" sz="1600" dirty="0">
                <a:latin typeface="微软雅黑" panose="020B0503020204020204" pitchFamily="34" charset="-122"/>
                <a:ea typeface="微软雅黑" panose="020B0503020204020204" pitchFamily="34" charset="-122"/>
              </a:rPr>
              <a:t>，</a:t>
            </a:r>
            <a:r>
              <a:rPr lang="en-US" altLang="zh-CN" sz="1600" dirty="0">
                <a:latin typeface="微软雅黑" panose="020B0503020204020204" pitchFamily="34" charset="-122"/>
                <a:ea typeface="微软雅黑" panose="020B0503020204020204" pitchFamily="34" charset="-122"/>
              </a:rPr>
              <a:t>PEX and modeling of the input network</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Double threshold,</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de-offset discriminator</a:t>
            </a:r>
          </a:p>
          <a:p>
            <a:pPr marL="800100" lvl="1" indent="-342900">
              <a:spcAft>
                <a:spcPts val="600"/>
              </a:spcAft>
              <a:buClr>
                <a:schemeClr val="accent1"/>
              </a:buClr>
              <a:buFont typeface="Arial" panose="020B0604020202020204" pitchFamily="34" charset="0"/>
              <a:buChar char="•"/>
            </a:pPr>
            <a:r>
              <a:rPr lang="en-US" altLang="zh-CN" dirty="0">
                <a:latin typeface="微软雅黑" panose="020B0503020204020204" pitchFamily="34" charset="-122"/>
                <a:ea typeface="微软雅黑" panose="020B0503020204020204" pitchFamily="34" charset="-122"/>
              </a:rPr>
              <a:t>Depth</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of</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the</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counter:</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9-bits (10-bits with </a:t>
            </a:r>
            <a:r>
              <a:rPr lang="en-US" altLang="zh-CN" dirty="0" err="1">
                <a:latin typeface="微软雅黑" panose="020B0503020204020204" pitchFamily="34" charset="-122"/>
                <a:ea typeface="微软雅黑" panose="020B0503020204020204" pitchFamily="34" charset="-122"/>
              </a:rPr>
              <a:t>ovf</a:t>
            </a:r>
            <a:r>
              <a:rPr lang="en-US" altLang="zh-CN" dirty="0">
                <a:latin typeface="微软雅黑" panose="020B0503020204020204" pitchFamily="34" charset="-122"/>
                <a:ea typeface="微软雅黑" panose="020B0503020204020204" pitchFamily="34" charset="-122"/>
              </a:rPr>
              <a:t> bit)</a:t>
            </a:r>
          </a:p>
          <a:p>
            <a:pPr marL="800100" lvl="1" indent="-342900">
              <a:spcAft>
                <a:spcPts val="600"/>
              </a:spcAft>
              <a:buClr>
                <a:schemeClr val="accent1"/>
              </a:buClr>
              <a:buFont typeface="Arial" panose="020B0604020202020204" pitchFamily="34" charset="0"/>
              <a:buChar char="•"/>
            </a:pPr>
            <a:r>
              <a:rPr lang="en-US" altLang="zh-CN" dirty="0">
                <a:latin typeface="微软雅黑" panose="020B0503020204020204" pitchFamily="34" charset="-122"/>
                <a:ea typeface="微软雅黑" panose="020B0503020204020204" pitchFamily="34" charset="-122"/>
              </a:rPr>
              <a:t>4 counters/pixel</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Arriving time difference: 10 ns maximum</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Power Consumption</a:t>
            </a:r>
            <a:r>
              <a:rPr lang="zh-CN" altLang="en-US" dirty="0">
                <a:latin typeface="微软雅黑" panose="020B0503020204020204" pitchFamily="34" charset="-122"/>
                <a:ea typeface="微软雅黑" panose="020B0503020204020204" pitchFamily="34" charset="-122"/>
              </a:rPr>
              <a:t>：</a:t>
            </a:r>
            <a:r>
              <a:rPr lang="en-US" altLang="zh-CN" dirty="0">
                <a:latin typeface="微软雅黑" panose="020B0503020204020204" pitchFamily="34" charset="-122"/>
                <a:ea typeface="微软雅黑" panose="020B0503020204020204" pitchFamily="34" charset="-122"/>
              </a:rPr>
              <a:t>~7.5 μW</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ENC: &lt; 33 e-</a:t>
            </a:r>
          </a:p>
        </p:txBody>
      </p:sp>
      <p:pic>
        <p:nvPicPr>
          <p:cNvPr id="11" name="图片 10">
            <a:extLst>
              <a:ext uri="{FF2B5EF4-FFF2-40B4-BE49-F238E27FC236}">
                <a16:creationId xmlns:a16="http://schemas.microsoft.com/office/drawing/2014/main" id="{5AD87A38-37A8-4EEB-B277-5DF0EE09149C}"/>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15278" y="3798452"/>
            <a:ext cx="5243639" cy="2297243"/>
          </a:xfrm>
          <a:prstGeom prst="rect">
            <a:avLst/>
          </a:prstGeom>
          <a:noFill/>
          <a:ln>
            <a:noFill/>
          </a:ln>
        </p:spPr>
      </p:pic>
      <p:sp>
        <p:nvSpPr>
          <p:cNvPr id="12" name="文本框 11">
            <a:extLst>
              <a:ext uri="{FF2B5EF4-FFF2-40B4-BE49-F238E27FC236}">
                <a16:creationId xmlns:a16="http://schemas.microsoft.com/office/drawing/2014/main" id="{EE7951F9-35B1-45D9-B7F2-579C93025FD8}"/>
              </a:ext>
            </a:extLst>
          </p:cNvPr>
          <p:cNvSpPr txBox="1"/>
          <p:nvPr/>
        </p:nvSpPr>
        <p:spPr>
          <a:xfrm>
            <a:off x="6985943" y="6076608"/>
            <a:ext cx="3557979"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Noise and Transient Simulations of 15 corners</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14" name="图片 13">
            <a:extLst>
              <a:ext uri="{FF2B5EF4-FFF2-40B4-BE49-F238E27FC236}">
                <a16:creationId xmlns:a16="http://schemas.microsoft.com/office/drawing/2014/main" id="{8DE09F3B-50BC-4180-8F6A-0C4C4BFEDA3B}"/>
              </a:ext>
            </a:extLst>
          </p:cNvPr>
          <p:cNvPicPr>
            <a:picLocks noChangeAspect="1"/>
          </p:cNvPicPr>
          <p:nvPr/>
        </p:nvPicPr>
        <p:blipFill>
          <a:blip r:embed="rId5"/>
          <a:stretch>
            <a:fillRect/>
          </a:stretch>
        </p:blipFill>
        <p:spPr>
          <a:xfrm>
            <a:off x="6396384" y="263358"/>
            <a:ext cx="2042337" cy="640135"/>
          </a:xfrm>
          <a:prstGeom prst="rect">
            <a:avLst/>
          </a:prstGeom>
        </p:spPr>
      </p:pic>
    </p:spTree>
    <p:extLst>
      <p:ext uri="{BB962C8B-B14F-4D97-AF65-F5344CB8AC3E}">
        <p14:creationId xmlns:p14="http://schemas.microsoft.com/office/powerpoint/2010/main" val="943603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31</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normAutofit/>
          </a:bodyPr>
          <a:lstStyle/>
          <a:p>
            <a:r>
              <a:rPr lang="en-US" altLang="zh-CN" dirty="0"/>
              <a:t>ALPIDE-like</a:t>
            </a:r>
            <a:r>
              <a:rPr lang="zh-CN" altLang="en-US" dirty="0"/>
              <a:t> </a:t>
            </a:r>
            <a:r>
              <a:rPr lang="en-US" altLang="zh-CN" dirty="0"/>
              <a:t>+ Digital Sum</a:t>
            </a:r>
            <a:endParaRPr lang="zh-CN" altLang="en-US" dirty="0"/>
          </a:p>
        </p:txBody>
      </p:sp>
      <p:sp>
        <p:nvSpPr>
          <p:cNvPr id="13" name="矩形 12">
            <a:extLst>
              <a:ext uri="{FF2B5EF4-FFF2-40B4-BE49-F238E27FC236}">
                <a16:creationId xmlns:a16="http://schemas.microsoft.com/office/drawing/2014/main" id="{11F4DA55-19DF-44AA-8426-37568B544095}"/>
              </a:ext>
            </a:extLst>
          </p:cNvPr>
          <p:cNvSpPr/>
          <p:nvPr/>
        </p:nvSpPr>
        <p:spPr>
          <a:xfrm>
            <a:off x="712099" y="3998165"/>
            <a:ext cx="6473627" cy="2616101"/>
          </a:xfrm>
          <a:prstGeom prst="rect">
            <a:avLst/>
          </a:prstGeom>
          <a:noFill/>
        </p:spPr>
        <p:txBody>
          <a:bodyPr wrap="square" rtlCol="0">
            <a:spAutoFit/>
          </a:bodyPr>
          <a:lstStyle/>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Cannot take advantage of low </a:t>
            </a:r>
            <a:r>
              <a:rPr lang="en-US" altLang="zh-CN" dirty="0" err="1">
                <a:latin typeface="微软雅黑" panose="020B0503020204020204" pitchFamily="34" charset="-122"/>
                <a:ea typeface="微软雅黑" panose="020B0503020204020204" pitchFamily="34" charset="-122"/>
              </a:rPr>
              <a:t>C</a:t>
            </a:r>
            <a:r>
              <a:rPr lang="en-US" altLang="zh-CN" baseline="-25000" dirty="0" err="1">
                <a:latin typeface="微软雅黑" panose="020B0503020204020204" pitchFamily="34" charset="-122"/>
                <a:ea typeface="微软雅黑" panose="020B0503020204020204" pitchFamily="34" charset="-122"/>
              </a:rPr>
              <a:t>in</a:t>
            </a:r>
            <a:r>
              <a:rPr lang="en-US" altLang="zh-CN" dirty="0">
                <a:latin typeface="微软雅黑" panose="020B0503020204020204" pitchFamily="34" charset="-122"/>
                <a:ea typeface="微软雅黑" panose="020B0503020204020204" pitchFamily="34" charset="-122"/>
              </a:rPr>
              <a:t> by adopting CSA</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ALPIDE-like</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front-end</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Low noise, compact</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How to achieve double threshold?</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Low threshold: ALPIDE charge threshold</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High threshold: TOT</a:t>
            </a:r>
            <a:r>
              <a:rPr lang="zh-CN" altLang="en-US" sz="1600" dirty="0">
                <a:latin typeface="微软雅黑" panose="020B0503020204020204" pitchFamily="34" charset="-122"/>
                <a:ea typeface="微软雅黑" panose="020B0503020204020204" pitchFamily="34" charset="-122"/>
              </a:rPr>
              <a:t>（</a:t>
            </a:r>
            <a:r>
              <a:rPr lang="en-US" altLang="zh-CN" sz="1600" dirty="0">
                <a:latin typeface="微软雅黑" panose="020B0503020204020204" pitchFamily="34" charset="-122"/>
                <a:ea typeface="微软雅黑" panose="020B0503020204020204" pitchFamily="34" charset="-122"/>
              </a:rPr>
              <a:t>Digital threshold</a:t>
            </a:r>
            <a:r>
              <a:rPr lang="zh-CN" altLang="en-US" sz="1600" dirty="0">
                <a:latin typeface="微软雅黑" panose="020B0503020204020204" pitchFamily="34" charset="-122"/>
                <a:ea typeface="微软雅黑" panose="020B0503020204020204" pitchFamily="34" charset="-122"/>
              </a:rPr>
              <a:t>）</a:t>
            </a:r>
            <a:endParaRPr lang="en-US" altLang="zh-CN" sz="1600" dirty="0">
              <a:latin typeface="微软雅黑" panose="020B0503020204020204" pitchFamily="34" charset="-122"/>
              <a:ea typeface="微软雅黑" panose="020B0503020204020204" pitchFamily="34" charset="-122"/>
            </a:endParaRP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Set different threshold by different counting depth and clock frequency</a:t>
            </a:r>
          </a:p>
        </p:txBody>
      </p:sp>
      <p:pic>
        <p:nvPicPr>
          <p:cNvPr id="16" name="图片 15">
            <a:extLst>
              <a:ext uri="{FF2B5EF4-FFF2-40B4-BE49-F238E27FC236}">
                <a16:creationId xmlns:a16="http://schemas.microsoft.com/office/drawing/2014/main" id="{667AA5A2-9A01-44AD-940F-06E76A6F229B}"/>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59149" y="1077706"/>
            <a:ext cx="4612461" cy="4769463"/>
          </a:xfrm>
          <a:prstGeom prst="rect">
            <a:avLst/>
          </a:prstGeom>
          <a:noFill/>
          <a:ln>
            <a:noFill/>
          </a:ln>
        </p:spPr>
      </p:pic>
      <p:sp>
        <p:nvSpPr>
          <p:cNvPr id="18" name="文本框 17">
            <a:extLst>
              <a:ext uri="{FF2B5EF4-FFF2-40B4-BE49-F238E27FC236}">
                <a16:creationId xmlns:a16="http://schemas.microsoft.com/office/drawing/2014/main" id="{2D11BA10-7432-41BC-BB1C-FB4DB9E4DE99}"/>
              </a:ext>
            </a:extLst>
          </p:cNvPr>
          <p:cNvSpPr txBox="1"/>
          <p:nvPr/>
        </p:nvSpPr>
        <p:spPr>
          <a:xfrm>
            <a:off x="7913506" y="5991558"/>
            <a:ext cx="2908099"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Digital Sum Structure</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pic>
        <p:nvPicPr>
          <p:cNvPr id="14" name="图片 13">
            <a:extLst>
              <a:ext uri="{FF2B5EF4-FFF2-40B4-BE49-F238E27FC236}">
                <a16:creationId xmlns:a16="http://schemas.microsoft.com/office/drawing/2014/main" id="{369650EE-B6CB-42B6-A65C-E5865771CBF7}"/>
              </a:ext>
            </a:extLst>
          </p:cNvPr>
          <p:cNvPicPr>
            <a:picLocks noChangeAspect="1"/>
          </p:cNvPicPr>
          <p:nvPr/>
        </p:nvPicPr>
        <p:blipFill>
          <a:blip r:embed="rId4"/>
          <a:stretch>
            <a:fillRect/>
          </a:stretch>
        </p:blipFill>
        <p:spPr>
          <a:xfrm>
            <a:off x="6396384" y="263358"/>
            <a:ext cx="2042337" cy="640135"/>
          </a:xfrm>
          <a:prstGeom prst="rect">
            <a:avLst/>
          </a:prstGeom>
        </p:spPr>
      </p:pic>
      <p:pic>
        <p:nvPicPr>
          <p:cNvPr id="5" name="图片 4">
            <a:extLst>
              <a:ext uri="{FF2B5EF4-FFF2-40B4-BE49-F238E27FC236}">
                <a16:creationId xmlns:a16="http://schemas.microsoft.com/office/drawing/2014/main" id="{AAF72A34-9327-450E-8302-4AB15493E870}"/>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1237534" y="1232159"/>
            <a:ext cx="4507737" cy="2230278"/>
          </a:xfrm>
          <a:prstGeom prst="rect">
            <a:avLst/>
          </a:prstGeom>
        </p:spPr>
      </p:pic>
      <p:sp>
        <p:nvSpPr>
          <p:cNvPr id="11" name="文本框 10">
            <a:extLst>
              <a:ext uri="{FF2B5EF4-FFF2-40B4-BE49-F238E27FC236}">
                <a16:creationId xmlns:a16="http://schemas.microsoft.com/office/drawing/2014/main" id="{EA9FFC4D-C49A-40BA-94E8-E577ED62C941}"/>
              </a:ext>
            </a:extLst>
          </p:cNvPr>
          <p:cNvSpPr txBox="1"/>
          <p:nvPr/>
        </p:nvSpPr>
        <p:spPr>
          <a:xfrm>
            <a:off x="1980055" y="3547923"/>
            <a:ext cx="3375400"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ALPIDE-like Frontend</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9417683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32</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normAutofit/>
          </a:bodyPr>
          <a:lstStyle/>
          <a:p>
            <a:r>
              <a:rPr lang="en-US" altLang="zh-CN" dirty="0"/>
              <a:t>ALPIDE-like</a:t>
            </a:r>
            <a:r>
              <a:rPr lang="zh-CN" altLang="en-US" dirty="0"/>
              <a:t> </a:t>
            </a:r>
            <a:r>
              <a:rPr lang="en-US" altLang="zh-CN" dirty="0"/>
              <a:t>+ Digital Sum</a:t>
            </a:r>
            <a:endParaRPr lang="zh-CN" altLang="en-US" dirty="0"/>
          </a:p>
        </p:txBody>
      </p:sp>
      <p:pic>
        <p:nvPicPr>
          <p:cNvPr id="6" name="图片 5">
            <a:extLst>
              <a:ext uri="{FF2B5EF4-FFF2-40B4-BE49-F238E27FC236}">
                <a16:creationId xmlns:a16="http://schemas.microsoft.com/office/drawing/2014/main" id="{278D9B6B-3261-4AF0-B0DA-BAA4E1D57B4C}"/>
              </a:ext>
            </a:extLst>
          </p:cNvPr>
          <p:cNvPicPr/>
          <p:nvPr/>
        </p:nvPicPr>
        <p:blipFill rotWithShape="1">
          <a:blip r:embed="rId3" cstate="print">
            <a:extLst>
              <a:ext uri="{28A0092B-C50C-407E-A947-70E740481C1C}">
                <a14:useLocalDpi xmlns:a14="http://schemas.microsoft.com/office/drawing/2010/main" val="0"/>
              </a:ext>
            </a:extLst>
          </a:blip>
          <a:srcRect t="16036" b="4726"/>
          <a:stretch/>
        </p:blipFill>
        <p:spPr bwMode="auto">
          <a:xfrm>
            <a:off x="784929" y="3810723"/>
            <a:ext cx="5227453" cy="2277942"/>
          </a:xfrm>
          <a:prstGeom prst="rect">
            <a:avLst/>
          </a:prstGeom>
          <a:noFill/>
          <a:ln>
            <a:noFill/>
          </a:ln>
        </p:spPr>
      </p:pic>
      <p:pic>
        <p:nvPicPr>
          <p:cNvPr id="7" name="图片 6">
            <a:extLst>
              <a:ext uri="{FF2B5EF4-FFF2-40B4-BE49-F238E27FC236}">
                <a16:creationId xmlns:a16="http://schemas.microsoft.com/office/drawing/2014/main" id="{C30B4F96-F292-4748-9A24-9A2BDABE4185}"/>
              </a:ext>
            </a:extLst>
          </p:cNvPr>
          <p:cNvPicPr/>
          <p:nvPr/>
        </p:nvPicPr>
        <p:blipFill>
          <a:blip r:embed="rId4" cstate="print">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266440" y="1074732"/>
            <a:ext cx="5388431" cy="2488111"/>
          </a:xfrm>
          <a:prstGeom prst="rect">
            <a:avLst/>
          </a:prstGeom>
          <a:noFill/>
          <a:ln>
            <a:noFill/>
          </a:ln>
        </p:spPr>
      </p:pic>
      <p:pic>
        <p:nvPicPr>
          <p:cNvPr id="9" name="图片 8">
            <a:extLst>
              <a:ext uri="{FF2B5EF4-FFF2-40B4-BE49-F238E27FC236}">
                <a16:creationId xmlns:a16="http://schemas.microsoft.com/office/drawing/2014/main" id="{0B80E728-DE21-4E28-B5DC-01EF0A43EAF3}"/>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84929" y="1074732"/>
            <a:ext cx="5227453" cy="2488111"/>
          </a:xfrm>
          <a:prstGeom prst="rect">
            <a:avLst/>
          </a:prstGeom>
          <a:noFill/>
          <a:ln>
            <a:noFill/>
          </a:ln>
        </p:spPr>
      </p:pic>
      <p:graphicFrame>
        <p:nvGraphicFramePr>
          <p:cNvPr id="10" name="表格 9">
            <a:extLst>
              <a:ext uri="{FF2B5EF4-FFF2-40B4-BE49-F238E27FC236}">
                <a16:creationId xmlns:a16="http://schemas.microsoft.com/office/drawing/2014/main" id="{79E4111F-A473-45A4-95CD-EEE667E07B0F}"/>
              </a:ext>
            </a:extLst>
          </p:cNvPr>
          <p:cNvGraphicFramePr>
            <a:graphicFrameLocks noGrp="1"/>
          </p:cNvGraphicFramePr>
          <p:nvPr/>
        </p:nvGraphicFramePr>
        <p:xfrm>
          <a:off x="6334248" y="3986251"/>
          <a:ext cx="5369608" cy="863292"/>
        </p:xfrm>
        <a:graphic>
          <a:graphicData uri="http://schemas.openxmlformats.org/drawingml/2006/table">
            <a:tbl>
              <a:tblPr firstRow="1" firstCol="1" bandRow="1">
                <a:tableStyleId>{5C22544A-7EE6-4342-B048-85BDC9FD1C3A}</a:tableStyleId>
              </a:tblPr>
              <a:tblGrid>
                <a:gridCol w="2283770">
                  <a:extLst>
                    <a:ext uri="{9D8B030D-6E8A-4147-A177-3AD203B41FA5}">
                      <a16:colId xmlns:a16="http://schemas.microsoft.com/office/drawing/2014/main" val="133942172"/>
                    </a:ext>
                  </a:extLst>
                </a:gridCol>
                <a:gridCol w="793019">
                  <a:extLst>
                    <a:ext uri="{9D8B030D-6E8A-4147-A177-3AD203B41FA5}">
                      <a16:colId xmlns:a16="http://schemas.microsoft.com/office/drawing/2014/main" val="3761410887"/>
                    </a:ext>
                  </a:extLst>
                </a:gridCol>
                <a:gridCol w="2292819">
                  <a:extLst>
                    <a:ext uri="{9D8B030D-6E8A-4147-A177-3AD203B41FA5}">
                      <a16:colId xmlns:a16="http://schemas.microsoft.com/office/drawing/2014/main" val="439533511"/>
                    </a:ext>
                  </a:extLst>
                </a:gridCol>
              </a:tblGrid>
              <a:tr h="287764">
                <a:tc>
                  <a:txBody>
                    <a:bodyPr/>
                    <a:lstStyle/>
                    <a:p>
                      <a:r>
                        <a:rPr lang="en-US" sz="1800" dirty="0">
                          <a:effectLst/>
                        </a:rPr>
                        <a:t>SPEC</a:t>
                      </a:r>
                      <a:endParaRPr lang="zh-CN" sz="1800">
                        <a:effectLst/>
                        <a:latin typeface="Calibri" panose="020F0502020204030204" pitchFamily="34" charset="0"/>
                        <a:ea typeface="宋体" panose="02010600030101010101" pitchFamily="2" charset="-122"/>
                      </a:endParaRPr>
                    </a:p>
                  </a:txBody>
                  <a:tcPr marL="68580" marR="68580" marT="0" marB="0"/>
                </a:tc>
                <a:tc>
                  <a:txBody>
                    <a:bodyPr/>
                    <a:lstStyle/>
                    <a:p>
                      <a:r>
                        <a:rPr lang="en-US" sz="1800" dirty="0">
                          <a:effectLst/>
                        </a:rPr>
                        <a:t>Mean</a:t>
                      </a:r>
                      <a:endParaRPr lang="zh-CN" sz="1800">
                        <a:effectLst/>
                        <a:latin typeface="Calibri" panose="020F0502020204030204" pitchFamily="34" charset="0"/>
                        <a:ea typeface="宋体" panose="02010600030101010101" pitchFamily="2" charset="-122"/>
                      </a:endParaRPr>
                    </a:p>
                  </a:txBody>
                  <a:tcPr marL="68580" marR="68580" marT="0" marB="0"/>
                </a:tc>
                <a:tc>
                  <a:txBody>
                    <a:bodyPr/>
                    <a:lstStyle/>
                    <a:p>
                      <a:r>
                        <a:rPr lang="en-US" sz="1800" dirty="0">
                          <a:effectLst/>
                        </a:rPr>
                        <a:t>Standard Deviation</a:t>
                      </a:r>
                      <a:endParaRPr lang="zh-CN" sz="1800">
                        <a:effectLst/>
                        <a:latin typeface="Calibri" panose="020F0502020204030204" pitchFamily="34" charset="0"/>
                        <a:ea typeface="宋体" panose="02010600030101010101" pitchFamily="2" charset="-122"/>
                      </a:endParaRPr>
                    </a:p>
                  </a:txBody>
                  <a:tcPr marL="68580" marR="68580" marT="0" marB="0"/>
                </a:tc>
                <a:extLst>
                  <a:ext uri="{0D108BD9-81ED-4DB2-BD59-A6C34878D82A}">
                    <a16:rowId xmlns:a16="http://schemas.microsoft.com/office/drawing/2014/main" val="2847059524"/>
                  </a:ext>
                </a:extLst>
              </a:tr>
              <a:tr h="287764">
                <a:tc>
                  <a:txBody>
                    <a:bodyPr/>
                    <a:lstStyle/>
                    <a:p>
                      <a:r>
                        <a:rPr lang="en-US" sz="1800" dirty="0">
                          <a:effectLst/>
                        </a:rPr>
                        <a:t>Charge Gain/ (mV/</a:t>
                      </a:r>
                      <a:r>
                        <a:rPr lang="en-US" sz="1800" dirty="0" err="1">
                          <a:effectLst/>
                        </a:rPr>
                        <a:t>ke</a:t>
                      </a:r>
                      <a:r>
                        <a:rPr lang="en-US" sz="1800" dirty="0">
                          <a:effectLst/>
                        </a:rPr>
                        <a:t>-)</a:t>
                      </a:r>
                      <a:endParaRPr lang="zh-CN" sz="1800" dirty="0">
                        <a:effectLst/>
                        <a:latin typeface="Calibri" panose="020F0502020204030204" pitchFamily="34" charset="0"/>
                        <a:ea typeface="宋体" panose="02010600030101010101" pitchFamily="2" charset="-122"/>
                      </a:endParaRPr>
                    </a:p>
                  </a:txBody>
                  <a:tcPr marL="68580" marR="68580" marT="0" marB="0"/>
                </a:tc>
                <a:tc>
                  <a:txBody>
                    <a:bodyPr/>
                    <a:lstStyle/>
                    <a:p>
                      <a:r>
                        <a:rPr lang="en-US" sz="1800">
                          <a:effectLst/>
                        </a:rPr>
                        <a:t>417.9</a:t>
                      </a:r>
                      <a:endParaRPr lang="zh-CN" sz="1800">
                        <a:effectLst/>
                        <a:latin typeface="Calibri" panose="020F0502020204030204" pitchFamily="34" charset="0"/>
                        <a:ea typeface="宋体" panose="02010600030101010101" pitchFamily="2" charset="-122"/>
                      </a:endParaRPr>
                    </a:p>
                  </a:txBody>
                  <a:tcPr marL="68580" marR="68580" marT="0" marB="0"/>
                </a:tc>
                <a:tc>
                  <a:txBody>
                    <a:bodyPr/>
                    <a:lstStyle/>
                    <a:p>
                      <a:r>
                        <a:rPr lang="en-US" sz="1800">
                          <a:effectLst/>
                        </a:rPr>
                        <a:t>9.057</a:t>
                      </a:r>
                      <a:endParaRPr lang="zh-CN" sz="1800">
                        <a:effectLst/>
                        <a:latin typeface="Calibri" panose="020F0502020204030204" pitchFamily="34" charset="0"/>
                        <a:ea typeface="宋体" panose="02010600030101010101" pitchFamily="2" charset="-122"/>
                      </a:endParaRPr>
                    </a:p>
                  </a:txBody>
                  <a:tcPr marL="68580" marR="68580" marT="0" marB="0"/>
                </a:tc>
                <a:extLst>
                  <a:ext uri="{0D108BD9-81ED-4DB2-BD59-A6C34878D82A}">
                    <a16:rowId xmlns:a16="http://schemas.microsoft.com/office/drawing/2014/main" val="587312492"/>
                  </a:ext>
                </a:extLst>
              </a:tr>
              <a:tr h="287764">
                <a:tc>
                  <a:txBody>
                    <a:bodyPr/>
                    <a:lstStyle/>
                    <a:p>
                      <a:r>
                        <a:rPr lang="en-US" sz="1800" dirty="0">
                          <a:effectLst/>
                        </a:rPr>
                        <a:t>Pulse width/us</a:t>
                      </a:r>
                      <a:endParaRPr lang="zh-CN" sz="1800" dirty="0">
                        <a:effectLst/>
                        <a:latin typeface="Calibri" panose="020F0502020204030204" pitchFamily="34" charset="0"/>
                        <a:ea typeface="宋体" panose="02010600030101010101" pitchFamily="2" charset="-122"/>
                      </a:endParaRPr>
                    </a:p>
                  </a:txBody>
                  <a:tcPr marL="68580" marR="68580" marT="0" marB="0"/>
                </a:tc>
                <a:tc>
                  <a:txBody>
                    <a:bodyPr/>
                    <a:lstStyle/>
                    <a:p>
                      <a:r>
                        <a:rPr lang="en-US" sz="1800" dirty="0">
                          <a:effectLst/>
                        </a:rPr>
                        <a:t>3.007</a:t>
                      </a:r>
                      <a:endParaRPr lang="zh-CN" sz="1800" dirty="0">
                        <a:effectLst/>
                        <a:latin typeface="Calibri" panose="020F0502020204030204" pitchFamily="34" charset="0"/>
                        <a:ea typeface="宋体" panose="02010600030101010101" pitchFamily="2" charset="-122"/>
                      </a:endParaRPr>
                    </a:p>
                  </a:txBody>
                  <a:tcPr marL="68580" marR="68580" marT="0" marB="0"/>
                </a:tc>
                <a:tc>
                  <a:txBody>
                    <a:bodyPr/>
                    <a:lstStyle/>
                    <a:p>
                      <a:r>
                        <a:rPr lang="en-US" sz="1800" dirty="0">
                          <a:effectLst/>
                        </a:rPr>
                        <a:t>0.166</a:t>
                      </a:r>
                      <a:endParaRPr lang="zh-CN" sz="1800" dirty="0">
                        <a:effectLst/>
                        <a:latin typeface="Calibri" panose="020F0502020204030204" pitchFamily="34" charset="0"/>
                        <a:ea typeface="宋体" panose="02010600030101010101" pitchFamily="2" charset="-122"/>
                      </a:endParaRPr>
                    </a:p>
                  </a:txBody>
                  <a:tcPr marL="68580" marR="68580" marT="0" marB="0"/>
                </a:tc>
                <a:extLst>
                  <a:ext uri="{0D108BD9-81ED-4DB2-BD59-A6C34878D82A}">
                    <a16:rowId xmlns:a16="http://schemas.microsoft.com/office/drawing/2014/main" val="1819945513"/>
                  </a:ext>
                </a:extLst>
              </a:tr>
            </a:tbl>
          </a:graphicData>
        </a:graphic>
      </p:graphicFrame>
      <p:sp>
        <p:nvSpPr>
          <p:cNvPr id="11" name="Rectangle 1">
            <a:extLst>
              <a:ext uri="{FF2B5EF4-FFF2-40B4-BE49-F238E27FC236}">
                <a16:creationId xmlns:a16="http://schemas.microsoft.com/office/drawing/2014/main" id="{6B6DF210-D505-441C-923A-459353D534DE}"/>
              </a:ext>
            </a:extLst>
          </p:cNvPr>
          <p:cNvSpPr>
            <a:spLocks noChangeArrowheads="1"/>
          </p:cNvSpPr>
          <p:nvPr/>
        </p:nvSpPr>
        <p:spPr bwMode="auto">
          <a:xfrm>
            <a:off x="5986141" y="4987826"/>
            <a:ext cx="6065822" cy="1369606"/>
          </a:xfrm>
          <a:prstGeom prst="rect">
            <a:avLst/>
          </a:prstGeom>
          <a:noFill/>
        </p:spPr>
        <p:txBody>
          <a:bodyPr wrap="square" rtlCol="0">
            <a:spAutoFit/>
          </a:bodyPr>
          <a:lstStyle/>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Power consumption:</a:t>
            </a:r>
            <a:r>
              <a:rPr lang="zh-CN" altLang="en-US" dirty="0">
                <a:latin typeface="微软雅黑" panose="020B0503020204020204" pitchFamily="34" charset="-122"/>
                <a:ea typeface="微软雅黑" panose="020B0503020204020204" pitchFamily="34" charset="-122"/>
              </a:rPr>
              <a:t> </a:t>
            </a:r>
            <a:r>
              <a:rPr lang="en-US" altLang="zh-CN" dirty="0">
                <a:latin typeface="微软雅黑" panose="020B0503020204020204" pitchFamily="34" charset="-122"/>
                <a:ea typeface="微软雅黑" panose="020B0503020204020204" pitchFamily="34" charset="-122"/>
              </a:rPr>
              <a:t>~7 μW</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ENC Monte Carlo (Qin=800 e-):</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maximum: 12.66 e-</a:t>
            </a:r>
          </a:p>
          <a:p>
            <a:pPr marL="800100" lvl="1" indent="-342900">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minimum: 7.20 e-</a:t>
            </a:r>
          </a:p>
        </p:txBody>
      </p:sp>
      <p:sp>
        <p:nvSpPr>
          <p:cNvPr id="13" name="文本框 12">
            <a:extLst>
              <a:ext uri="{FF2B5EF4-FFF2-40B4-BE49-F238E27FC236}">
                <a16:creationId xmlns:a16="http://schemas.microsoft.com/office/drawing/2014/main" id="{0EB3EDA2-F744-46AB-BCAA-3A3CB7299F40}"/>
              </a:ext>
            </a:extLst>
          </p:cNvPr>
          <p:cNvSpPr txBox="1"/>
          <p:nvPr/>
        </p:nvSpPr>
        <p:spPr>
          <a:xfrm>
            <a:off x="1931184" y="3594595"/>
            <a:ext cx="2908099"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TOT and Arbitration Logic</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4" name="文本框 13">
            <a:extLst>
              <a:ext uri="{FF2B5EF4-FFF2-40B4-BE49-F238E27FC236}">
                <a16:creationId xmlns:a16="http://schemas.microsoft.com/office/drawing/2014/main" id="{EDDF6901-13FD-417E-8EF4-D82DC374369D}"/>
              </a:ext>
            </a:extLst>
          </p:cNvPr>
          <p:cNvSpPr txBox="1"/>
          <p:nvPr/>
        </p:nvSpPr>
        <p:spPr>
          <a:xfrm>
            <a:off x="7553801" y="3594595"/>
            <a:ext cx="2908099"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Qin-TOT Linearity (300e-~5ke-)</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15" name="文本框 14">
            <a:extLst>
              <a:ext uri="{FF2B5EF4-FFF2-40B4-BE49-F238E27FC236}">
                <a16:creationId xmlns:a16="http://schemas.microsoft.com/office/drawing/2014/main" id="{FFEDFC98-184C-4900-B847-127A01411B85}"/>
              </a:ext>
            </a:extLst>
          </p:cNvPr>
          <p:cNvSpPr txBox="1"/>
          <p:nvPr/>
        </p:nvSpPr>
        <p:spPr>
          <a:xfrm>
            <a:off x="1904209" y="6126600"/>
            <a:ext cx="3274676" cy="276999"/>
          </a:xfrm>
          <a:prstGeom prst="rect">
            <a:avLst/>
          </a:prstGeom>
          <a:noFill/>
        </p:spPr>
        <p:txBody>
          <a:bodyPr wrap="square" rtlCol="0">
            <a:spAutoFit/>
          </a:bodyPr>
          <a:lstStyle/>
          <a:p>
            <a:pPr algn="ctr">
              <a:spcBef>
                <a:spcPts val="600"/>
              </a:spcBef>
              <a:spcAft>
                <a:spcPts val="600"/>
              </a:spcAft>
            </a:pPr>
            <a:r>
              <a:rPr lang="en-US" altLang="zh-CN" sz="1200" dirty="0">
                <a:solidFill>
                  <a:schemeClr val="accent1"/>
                </a:solidFill>
                <a:latin typeface="微软雅黑" panose="020B0503020204020204" pitchFamily="34" charset="-122"/>
                <a:ea typeface="微软雅黑" panose="020B0503020204020204" pitchFamily="34" charset="-122"/>
              </a:rPr>
              <a:t>Qin 800e-~3000e-</a:t>
            </a:r>
            <a:r>
              <a:rPr lang="zh-CN" altLang="en-US" sz="1200" dirty="0">
                <a:solidFill>
                  <a:schemeClr val="accent1"/>
                </a:solidFill>
                <a:latin typeface="微软雅黑" panose="020B0503020204020204" pitchFamily="34" charset="-122"/>
                <a:ea typeface="微软雅黑" panose="020B0503020204020204" pitchFamily="34" charset="-122"/>
              </a:rPr>
              <a:t> </a:t>
            </a:r>
            <a:r>
              <a:rPr lang="en-US" altLang="zh-CN" sz="1200" dirty="0">
                <a:solidFill>
                  <a:schemeClr val="accent1"/>
                </a:solidFill>
                <a:latin typeface="微软雅黑" panose="020B0503020204020204" pitchFamily="34" charset="-122"/>
                <a:ea typeface="微软雅黑" panose="020B0503020204020204" pitchFamily="34" charset="-122"/>
              </a:rPr>
              <a:t>Transient Simulation</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5" name="椭圆 4">
            <a:extLst>
              <a:ext uri="{FF2B5EF4-FFF2-40B4-BE49-F238E27FC236}">
                <a16:creationId xmlns:a16="http://schemas.microsoft.com/office/drawing/2014/main" id="{5F8DC1E6-8A80-46DB-9E77-78C0948676B8}"/>
              </a:ext>
            </a:extLst>
          </p:cNvPr>
          <p:cNvSpPr/>
          <p:nvPr/>
        </p:nvSpPr>
        <p:spPr>
          <a:xfrm>
            <a:off x="9296400" y="1352550"/>
            <a:ext cx="558800" cy="39370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6" name="图片 15">
            <a:extLst>
              <a:ext uri="{FF2B5EF4-FFF2-40B4-BE49-F238E27FC236}">
                <a16:creationId xmlns:a16="http://schemas.microsoft.com/office/drawing/2014/main" id="{9623BC7B-A607-4295-8F70-CE2EEECB6EB4}"/>
              </a:ext>
            </a:extLst>
          </p:cNvPr>
          <p:cNvPicPr>
            <a:picLocks noChangeAspect="1"/>
          </p:cNvPicPr>
          <p:nvPr/>
        </p:nvPicPr>
        <p:blipFill>
          <a:blip r:embed="rId7"/>
          <a:stretch>
            <a:fillRect/>
          </a:stretch>
        </p:blipFill>
        <p:spPr>
          <a:xfrm>
            <a:off x="6396384" y="263358"/>
            <a:ext cx="2042337" cy="640135"/>
          </a:xfrm>
          <a:prstGeom prst="rect">
            <a:avLst/>
          </a:prstGeom>
        </p:spPr>
      </p:pic>
    </p:spTree>
    <p:extLst>
      <p:ext uri="{BB962C8B-B14F-4D97-AF65-F5344CB8AC3E}">
        <p14:creationId xmlns:p14="http://schemas.microsoft.com/office/powerpoint/2010/main" val="16832361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29A0E5F-77EA-4C13-A838-F725199DA2E9}"/>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C841665F-D9BC-4C4F-84FF-AD52915447A6}"/>
              </a:ext>
            </a:extLst>
          </p:cNvPr>
          <p:cNvSpPr>
            <a:spLocks noGrp="1"/>
          </p:cNvSpPr>
          <p:nvPr>
            <p:ph type="ftr" sz="quarter" idx="11"/>
          </p:nvPr>
        </p:nvSpPr>
        <p:spPr/>
        <p:txBody>
          <a:bodyPr/>
          <a:lstStyle/>
          <a:p>
            <a:r>
              <a:rPr lang="en-US" altLang="zh-CN" dirty="0"/>
              <a:t>FEE 2026 - Paris, France</a:t>
            </a:r>
            <a:endParaRPr lang="zh-CN" altLang="en-US" dirty="0"/>
          </a:p>
        </p:txBody>
      </p:sp>
      <p:sp>
        <p:nvSpPr>
          <p:cNvPr id="8" name="灯片编号占位符 7">
            <a:extLst>
              <a:ext uri="{FF2B5EF4-FFF2-40B4-BE49-F238E27FC236}">
                <a16:creationId xmlns:a16="http://schemas.microsoft.com/office/drawing/2014/main" id="{8675DEEA-E967-4DBA-A759-81DC2EF93D65}"/>
              </a:ext>
            </a:extLst>
          </p:cNvPr>
          <p:cNvSpPr>
            <a:spLocks noGrp="1"/>
          </p:cNvSpPr>
          <p:nvPr>
            <p:ph type="sldNum" sz="quarter" idx="12"/>
          </p:nvPr>
        </p:nvSpPr>
        <p:spPr/>
        <p:txBody>
          <a:bodyPr/>
          <a:lstStyle/>
          <a:p>
            <a:fld id="{9D62F77C-4E47-4A93-83C9-430469F4C1D3}" type="slidenum">
              <a:rPr lang="zh-CN" altLang="en-US" smtClean="0"/>
              <a:t>33</a:t>
            </a:fld>
            <a:endParaRPr lang="zh-CN" altLang="en-US" dirty="0"/>
          </a:p>
        </p:txBody>
      </p:sp>
      <p:sp>
        <p:nvSpPr>
          <p:cNvPr id="4" name="标题 4">
            <a:extLst>
              <a:ext uri="{FF2B5EF4-FFF2-40B4-BE49-F238E27FC236}">
                <a16:creationId xmlns:a16="http://schemas.microsoft.com/office/drawing/2014/main" id="{E763E7C0-3149-4B4C-9513-F0B6D3D7C69D}"/>
              </a:ext>
            </a:extLst>
          </p:cNvPr>
          <p:cNvSpPr>
            <a:spLocks noGrp="1"/>
          </p:cNvSpPr>
          <p:nvPr>
            <p:ph type="title"/>
          </p:nvPr>
        </p:nvSpPr>
        <p:spPr/>
        <p:txBody>
          <a:bodyPr/>
          <a:lstStyle/>
          <a:p>
            <a:r>
              <a:rPr lang="en-US" altLang="zh-CN" dirty="0"/>
              <a:t>Prospects-Next 5 years</a:t>
            </a:r>
            <a:endParaRPr lang="zh-CN" altLang="en-US" dirty="0">
              <a:solidFill>
                <a:schemeClr val="accent1">
                  <a:lumMod val="75000"/>
                </a:schemeClr>
              </a:solidFill>
              <a:latin typeface="+mn-lt"/>
            </a:endParaRPr>
          </a:p>
        </p:txBody>
      </p:sp>
      <p:sp>
        <p:nvSpPr>
          <p:cNvPr id="9" name="矩形 8">
            <a:extLst>
              <a:ext uri="{FF2B5EF4-FFF2-40B4-BE49-F238E27FC236}">
                <a16:creationId xmlns:a16="http://schemas.microsoft.com/office/drawing/2014/main" id="{77319426-0D6A-4F51-A820-A099FC754E13}"/>
              </a:ext>
            </a:extLst>
          </p:cNvPr>
          <p:cNvSpPr/>
          <p:nvPr/>
        </p:nvSpPr>
        <p:spPr>
          <a:xfrm>
            <a:off x="578660" y="5417229"/>
            <a:ext cx="11034678" cy="723275"/>
          </a:xfrm>
          <a:prstGeom prst="rect">
            <a:avLst/>
          </a:prstGeom>
          <a:noFill/>
        </p:spPr>
        <p:txBody>
          <a:bodyPr wrap="square" rtlCol="0">
            <a:spAutoFit/>
          </a:bodyPr>
          <a:lstStyle/>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Detectors of HEPS phase II and other new light sources in China: new ASIC design and system</a:t>
            </a:r>
          </a:p>
          <a:p>
            <a:pPr marL="342900" indent="-342900">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Fusion Facilities: ITER, BEST…</a:t>
            </a:r>
          </a:p>
        </p:txBody>
      </p:sp>
      <p:pic>
        <p:nvPicPr>
          <p:cNvPr id="6" name="图片 5">
            <a:extLst>
              <a:ext uri="{FF2B5EF4-FFF2-40B4-BE49-F238E27FC236}">
                <a16:creationId xmlns:a16="http://schemas.microsoft.com/office/drawing/2014/main" id="{C6FC1C62-29B7-4E49-B729-D77AF3085B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729" y="1267468"/>
            <a:ext cx="10162541" cy="3960000"/>
          </a:xfrm>
          <a:prstGeom prst="rect">
            <a:avLst/>
          </a:prstGeom>
        </p:spPr>
      </p:pic>
    </p:spTree>
    <p:extLst>
      <p:ext uri="{BB962C8B-B14F-4D97-AF65-F5344CB8AC3E}">
        <p14:creationId xmlns:p14="http://schemas.microsoft.com/office/powerpoint/2010/main" val="21891948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29A0E5F-77EA-4C13-A838-F725199DA2E9}"/>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C841665F-D9BC-4C4F-84FF-AD52915447A6}"/>
              </a:ext>
            </a:extLst>
          </p:cNvPr>
          <p:cNvSpPr>
            <a:spLocks noGrp="1"/>
          </p:cNvSpPr>
          <p:nvPr>
            <p:ph type="ftr" sz="quarter" idx="11"/>
          </p:nvPr>
        </p:nvSpPr>
        <p:spPr/>
        <p:txBody>
          <a:bodyPr/>
          <a:lstStyle/>
          <a:p>
            <a:r>
              <a:rPr lang="en-US" altLang="zh-CN" dirty="0"/>
              <a:t>FEE 2026 - Paris, France</a:t>
            </a:r>
            <a:endParaRPr lang="zh-CN" altLang="en-US" dirty="0"/>
          </a:p>
        </p:txBody>
      </p:sp>
      <p:sp>
        <p:nvSpPr>
          <p:cNvPr id="8" name="灯片编号占位符 7">
            <a:extLst>
              <a:ext uri="{FF2B5EF4-FFF2-40B4-BE49-F238E27FC236}">
                <a16:creationId xmlns:a16="http://schemas.microsoft.com/office/drawing/2014/main" id="{8675DEEA-E967-4DBA-A759-81DC2EF93D65}"/>
              </a:ext>
            </a:extLst>
          </p:cNvPr>
          <p:cNvSpPr>
            <a:spLocks noGrp="1"/>
          </p:cNvSpPr>
          <p:nvPr>
            <p:ph type="sldNum" sz="quarter" idx="12"/>
          </p:nvPr>
        </p:nvSpPr>
        <p:spPr/>
        <p:txBody>
          <a:bodyPr/>
          <a:lstStyle/>
          <a:p>
            <a:fld id="{9D62F77C-4E47-4A93-83C9-430469F4C1D3}" type="slidenum">
              <a:rPr lang="zh-CN" altLang="en-US" smtClean="0"/>
              <a:t>34</a:t>
            </a:fld>
            <a:endParaRPr lang="zh-CN" altLang="en-US" dirty="0"/>
          </a:p>
        </p:txBody>
      </p:sp>
      <p:sp>
        <p:nvSpPr>
          <p:cNvPr id="4" name="标题 4">
            <a:extLst>
              <a:ext uri="{FF2B5EF4-FFF2-40B4-BE49-F238E27FC236}">
                <a16:creationId xmlns:a16="http://schemas.microsoft.com/office/drawing/2014/main" id="{E763E7C0-3149-4B4C-9513-F0B6D3D7C69D}"/>
              </a:ext>
            </a:extLst>
          </p:cNvPr>
          <p:cNvSpPr>
            <a:spLocks noGrp="1"/>
          </p:cNvSpPr>
          <p:nvPr>
            <p:ph type="title"/>
          </p:nvPr>
        </p:nvSpPr>
        <p:spPr/>
        <p:txBody>
          <a:bodyPr/>
          <a:lstStyle/>
          <a:p>
            <a:r>
              <a:rPr lang="en-US" altLang="zh-CN" dirty="0"/>
              <a:t>Our Team</a:t>
            </a:r>
            <a:endParaRPr lang="zh-CN" altLang="en-US" dirty="0">
              <a:solidFill>
                <a:schemeClr val="accent1">
                  <a:lumMod val="75000"/>
                </a:schemeClr>
              </a:solidFill>
              <a:latin typeface="+mn-lt"/>
            </a:endParaRPr>
          </a:p>
        </p:txBody>
      </p:sp>
      <p:pic>
        <p:nvPicPr>
          <p:cNvPr id="7" name="图片 6">
            <a:extLst>
              <a:ext uri="{FF2B5EF4-FFF2-40B4-BE49-F238E27FC236}">
                <a16:creationId xmlns:a16="http://schemas.microsoft.com/office/drawing/2014/main" id="{1FEE2C8B-DB57-42D7-BAD6-96DE3B5EC5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345" y="1169251"/>
            <a:ext cx="6710184" cy="5032638"/>
          </a:xfrm>
          <a:prstGeom prst="rect">
            <a:avLst/>
          </a:prstGeom>
        </p:spPr>
      </p:pic>
      <p:sp>
        <p:nvSpPr>
          <p:cNvPr id="9" name="矩形 8">
            <a:extLst>
              <a:ext uri="{FF2B5EF4-FFF2-40B4-BE49-F238E27FC236}">
                <a16:creationId xmlns:a16="http://schemas.microsoft.com/office/drawing/2014/main" id="{77319426-0D6A-4F51-A820-A099FC754E13}"/>
              </a:ext>
            </a:extLst>
          </p:cNvPr>
          <p:cNvSpPr/>
          <p:nvPr/>
        </p:nvSpPr>
        <p:spPr>
          <a:xfrm>
            <a:off x="7423229" y="1231128"/>
            <a:ext cx="3980421" cy="4524315"/>
          </a:xfrm>
          <a:prstGeom prst="rect">
            <a:avLst/>
          </a:prstGeom>
          <a:noFill/>
        </p:spPr>
        <p:txBody>
          <a:bodyPr wrap="square" rtlCol="0">
            <a:spAutoFit/>
          </a:bodyPr>
          <a:lstStyle/>
          <a:p>
            <a:pPr marL="342900" indent="-342900">
              <a:spcBef>
                <a:spcPts val="600"/>
              </a:spcBef>
              <a:spcAft>
                <a:spcPts val="600"/>
              </a:spcAft>
              <a:buClr>
                <a:schemeClr val="accent1"/>
              </a:buClr>
              <a:buFont typeface="Wingdings" panose="05000000000000000000" pitchFamily="2" charset="2"/>
              <a:buChar char="l"/>
            </a:pPr>
            <a:r>
              <a:rPr lang="en-US" altLang="zh-CN" dirty="0">
                <a:latin typeface="微软雅黑" panose="020B0503020204020204" pitchFamily="34" charset="-122"/>
                <a:ea typeface="微软雅黑" panose="020B0503020204020204" pitchFamily="34" charset="-122"/>
              </a:rPr>
              <a:t>Thanks to our team members for their hard work:</a:t>
            </a:r>
          </a:p>
          <a:p>
            <a:pPr marL="800100" lvl="1" indent="-342900">
              <a:spcBef>
                <a:spcPts val="600"/>
              </a:spcBef>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Sensor and System Integration: </a:t>
            </a:r>
            <a:r>
              <a:rPr lang="en-US" altLang="zh-CN" sz="1600" dirty="0" err="1">
                <a:latin typeface="微软雅黑" panose="020B0503020204020204" pitchFamily="34" charset="-122"/>
                <a:ea typeface="微软雅黑" panose="020B0503020204020204" pitchFamily="34" charset="-122"/>
              </a:rPr>
              <a:t>Zhenjie</a:t>
            </a:r>
            <a:r>
              <a:rPr lang="en-US" altLang="zh-CN" sz="1600" dirty="0">
                <a:latin typeface="微软雅黑" panose="020B0503020204020204" pitchFamily="34" charset="-122"/>
                <a:ea typeface="微软雅黑" panose="020B0503020204020204" pitchFamily="34" charset="-122"/>
              </a:rPr>
              <a:t> Li, </a:t>
            </a:r>
            <a:r>
              <a:rPr lang="en-US" altLang="zh-CN" sz="1600" dirty="0" err="1">
                <a:latin typeface="微软雅黑" panose="020B0503020204020204" pitchFamily="34" charset="-122"/>
                <a:ea typeface="微软雅黑" panose="020B0503020204020204" pitchFamily="34" charset="-122"/>
              </a:rPr>
              <a:t>Yaoguang</a:t>
            </a:r>
            <a:r>
              <a:rPr lang="en-US" altLang="zh-CN" sz="1600" dirty="0">
                <a:latin typeface="微软雅黑" panose="020B0503020204020204" pitchFamily="34" charset="-122"/>
                <a:ea typeface="微软雅黑" panose="020B0503020204020204" pitchFamily="34" charset="-122"/>
              </a:rPr>
              <a:t> Liu</a:t>
            </a:r>
          </a:p>
          <a:p>
            <a:pPr marL="800100" lvl="1" indent="-342900">
              <a:spcBef>
                <a:spcPts val="600"/>
              </a:spcBef>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ASICs: Wei </a:t>
            </a:r>
            <a:r>
              <a:rPr lang="en-US" altLang="zh-CN" sz="1600" dirty="0" err="1">
                <a:latin typeface="微软雅黑" panose="020B0503020204020204" pitchFamily="34" charset="-122"/>
                <a:ea typeface="微软雅黑" panose="020B0503020204020204" pitchFamily="34" charset="-122"/>
              </a:rPr>
              <a:t>Wei</a:t>
            </a:r>
            <a:r>
              <a:rPr lang="en-US" altLang="zh-CN" sz="1600" dirty="0">
                <a:latin typeface="微软雅黑" panose="020B0503020204020204" pitchFamily="34" charset="-122"/>
                <a:ea typeface="微软雅黑" panose="020B0503020204020204" pitchFamily="34" charset="-122"/>
              </a:rPr>
              <a:t>, Mujin Li, Shanshan Cui (Postdoc), </a:t>
            </a:r>
            <a:r>
              <a:rPr lang="en-US" altLang="zh-CN" sz="1600" dirty="0" err="1">
                <a:latin typeface="微软雅黑" panose="020B0503020204020204" pitchFamily="34" charset="-122"/>
                <a:ea typeface="微软雅黑" panose="020B0503020204020204" pitchFamily="34" charset="-122"/>
              </a:rPr>
              <a:t>Chenzhuo</a:t>
            </a:r>
            <a:r>
              <a:rPr lang="en-US" altLang="zh-CN" sz="1600" dirty="0">
                <a:latin typeface="微软雅黑" panose="020B0503020204020204" pitchFamily="34" charset="-122"/>
                <a:ea typeface="微软雅黑" panose="020B0503020204020204" pitchFamily="34" charset="-122"/>
              </a:rPr>
              <a:t> Chang (Stu.)</a:t>
            </a:r>
          </a:p>
          <a:p>
            <a:pPr marL="800100" lvl="1" indent="-342900">
              <a:spcBef>
                <a:spcPts val="600"/>
              </a:spcBef>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Backend Electronics: </a:t>
            </a:r>
            <a:r>
              <a:rPr lang="en-US" altLang="zh-CN" sz="1600" dirty="0" err="1">
                <a:latin typeface="微软雅黑" panose="020B0503020204020204" pitchFamily="34" charset="-122"/>
                <a:ea typeface="微软雅黑" panose="020B0503020204020204" pitchFamily="34" charset="-122"/>
              </a:rPr>
              <a:t>Jie</a:t>
            </a:r>
            <a:r>
              <a:rPr lang="en-US" altLang="zh-CN" sz="1600" dirty="0">
                <a:latin typeface="微软雅黑" panose="020B0503020204020204" pitchFamily="34" charset="-122"/>
                <a:ea typeface="微软雅黑" panose="020B0503020204020204" pitchFamily="34" charset="-122"/>
              </a:rPr>
              <a:t> Zhang, </a:t>
            </a:r>
            <a:r>
              <a:rPr lang="en-US" altLang="zh-CN" sz="1600" dirty="0" err="1">
                <a:latin typeface="微软雅黑" panose="020B0503020204020204" pitchFamily="34" charset="-122"/>
                <a:ea typeface="微软雅黑" panose="020B0503020204020204" pitchFamily="34" charset="-122"/>
              </a:rPr>
              <a:t>Hangxu</a:t>
            </a:r>
            <a:r>
              <a:rPr lang="en-US" altLang="zh-CN" sz="1600" dirty="0">
                <a:latin typeface="微软雅黑" panose="020B0503020204020204" pitchFamily="34" charset="-122"/>
                <a:ea typeface="微软雅黑" panose="020B0503020204020204" pitchFamily="34" charset="-122"/>
              </a:rPr>
              <a:t> Li</a:t>
            </a:r>
          </a:p>
          <a:p>
            <a:pPr marL="800100" lvl="1" indent="-342900">
              <a:spcBef>
                <a:spcPts val="600"/>
              </a:spcBef>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DAQ: </a:t>
            </a:r>
            <a:r>
              <a:rPr lang="en-US" altLang="zh-CN" sz="1600" dirty="0" err="1">
                <a:latin typeface="微软雅黑" panose="020B0503020204020204" pitchFamily="34" charset="-122"/>
                <a:ea typeface="微软雅黑" panose="020B0503020204020204" pitchFamily="34" charset="-122"/>
              </a:rPr>
              <a:t>Xiaolu</a:t>
            </a:r>
            <a:r>
              <a:rPr lang="en-US" altLang="zh-CN" sz="1600" dirty="0">
                <a:latin typeface="微软雅黑" panose="020B0503020204020204" pitchFamily="34" charset="-122"/>
                <a:ea typeface="微软雅黑" panose="020B0503020204020204" pitchFamily="34" charset="-122"/>
              </a:rPr>
              <a:t> Ji, </a:t>
            </a:r>
            <a:r>
              <a:rPr lang="en-US" altLang="zh-CN" sz="1600" dirty="0" err="1">
                <a:latin typeface="微软雅黑" panose="020B0503020204020204" pitchFamily="34" charset="-122"/>
                <a:ea typeface="微软雅黑" panose="020B0503020204020204" pitchFamily="34" charset="-122"/>
              </a:rPr>
              <a:t>Xuanzheng</a:t>
            </a:r>
            <a:r>
              <a:rPr lang="en-US" altLang="zh-CN" sz="1600" dirty="0">
                <a:latin typeface="微软雅黑" panose="020B0503020204020204" pitchFamily="34" charset="-122"/>
                <a:ea typeface="微软雅黑" panose="020B0503020204020204" pitchFamily="34" charset="-122"/>
              </a:rPr>
              <a:t> Yang(Stu.)</a:t>
            </a:r>
          </a:p>
          <a:p>
            <a:pPr marL="800100" lvl="1" indent="-342900">
              <a:spcBef>
                <a:spcPts val="600"/>
              </a:spcBef>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Calibration: Yan Zhang, </a:t>
            </a:r>
            <a:r>
              <a:rPr lang="en-US" altLang="zh-CN" sz="1600" dirty="0" err="1">
                <a:latin typeface="微软雅黑" panose="020B0503020204020204" pitchFamily="34" charset="-122"/>
                <a:ea typeface="微软雅黑" panose="020B0503020204020204" pitchFamily="34" charset="-122"/>
              </a:rPr>
              <a:t>Xueke</a:t>
            </a:r>
            <a:r>
              <a:rPr lang="en-US" altLang="zh-CN" sz="1600" dirty="0">
                <a:latin typeface="微软雅黑" panose="020B0503020204020204" pitchFamily="34" charset="-122"/>
                <a:ea typeface="微软雅黑" panose="020B0503020204020204" pitchFamily="34" charset="-122"/>
              </a:rPr>
              <a:t> Ma</a:t>
            </a:r>
          </a:p>
          <a:p>
            <a:pPr marL="800100" lvl="1" indent="-342900">
              <a:spcBef>
                <a:spcPts val="600"/>
              </a:spcBef>
              <a:spcAft>
                <a:spcPts val="600"/>
              </a:spcAft>
              <a:buClr>
                <a:schemeClr val="accent1"/>
              </a:buClr>
              <a:buFont typeface="Arial" panose="020B0604020202020204" pitchFamily="34" charset="0"/>
              <a:buChar char="•"/>
            </a:pPr>
            <a:r>
              <a:rPr lang="en-US" altLang="zh-CN" sz="1600" dirty="0">
                <a:latin typeface="微软雅黑" panose="020B0503020204020204" pitchFamily="34" charset="-122"/>
                <a:ea typeface="微软雅黑" panose="020B0503020204020204" pitchFamily="34" charset="-122"/>
              </a:rPr>
              <a:t>Mechanics</a:t>
            </a:r>
            <a:r>
              <a:rPr lang="zh-CN" altLang="en-US" sz="1600" dirty="0">
                <a:latin typeface="微软雅黑" panose="020B0503020204020204" pitchFamily="34" charset="-122"/>
                <a:ea typeface="微软雅黑" panose="020B0503020204020204" pitchFamily="34" charset="-122"/>
              </a:rPr>
              <a:t>：</a:t>
            </a:r>
            <a:r>
              <a:rPr lang="en-US" altLang="zh-CN" sz="1600" dirty="0" err="1">
                <a:latin typeface="微软雅黑" panose="020B0503020204020204" pitchFamily="34" charset="-122"/>
                <a:ea typeface="微软雅黑" panose="020B0503020204020204" pitchFamily="34" charset="-122"/>
              </a:rPr>
              <a:t>Zhe</a:t>
            </a:r>
            <a:r>
              <a:rPr lang="en-US" altLang="zh-CN" sz="1600" dirty="0">
                <a:latin typeface="微软雅黑" panose="020B0503020204020204" pitchFamily="34" charset="-122"/>
                <a:ea typeface="微软雅黑" panose="020B0503020204020204" pitchFamily="34" charset="-122"/>
              </a:rPr>
              <a:t> Li</a:t>
            </a:r>
          </a:p>
        </p:txBody>
      </p:sp>
    </p:spTree>
    <p:extLst>
      <p:ext uri="{BB962C8B-B14F-4D97-AF65-F5344CB8AC3E}">
        <p14:creationId xmlns:p14="http://schemas.microsoft.com/office/powerpoint/2010/main" val="38922298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8A071245-54B3-476B-9144-9EE4B3A644C8}"/>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641136D4-2EE2-463F-92B5-0B462A3AFABA}"/>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11830C06-7699-4FED-8EB6-201719048E30}"/>
              </a:ext>
            </a:extLst>
          </p:cNvPr>
          <p:cNvSpPr>
            <a:spLocks noGrp="1"/>
          </p:cNvSpPr>
          <p:nvPr>
            <p:ph type="sldNum" sz="quarter" idx="12"/>
          </p:nvPr>
        </p:nvSpPr>
        <p:spPr/>
        <p:txBody>
          <a:bodyPr/>
          <a:lstStyle/>
          <a:p>
            <a:fld id="{9D62F77C-4E47-4A93-83C9-430469F4C1D3}" type="slidenum">
              <a:rPr lang="zh-CN" altLang="en-US" smtClean="0"/>
              <a:pPr/>
              <a:t>35</a:t>
            </a:fld>
            <a:endParaRPr lang="zh-CN" altLang="en-US" dirty="0"/>
          </a:p>
        </p:txBody>
      </p:sp>
      <p:sp>
        <p:nvSpPr>
          <p:cNvPr id="6" name="文本框 5">
            <a:extLst>
              <a:ext uri="{FF2B5EF4-FFF2-40B4-BE49-F238E27FC236}">
                <a16:creationId xmlns:a16="http://schemas.microsoft.com/office/drawing/2014/main" id="{51187FA8-4CFD-46C8-B7C4-2255E9B4FD2F}"/>
              </a:ext>
            </a:extLst>
          </p:cNvPr>
          <p:cNvSpPr txBox="1"/>
          <p:nvPr/>
        </p:nvSpPr>
        <p:spPr>
          <a:xfrm>
            <a:off x="3810000" y="2967335"/>
            <a:ext cx="4572000" cy="923330"/>
          </a:xfrm>
          <a:prstGeom prst="rect">
            <a:avLst/>
          </a:prstGeom>
          <a:noFill/>
        </p:spPr>
        <p:txBody>
          <a:bodyPr wrap="square" rtlCol="0">
            <a:spAutoFit/>
          </a:bodyPr>
          <a:lstStyle/>
          <a:p>
            <a:pPr algn="ctr"/>
            <a:r>
              <a:rPr lang="en-US" altLang="zh-CN" sz="5400" dirty="0">
                <a:solidFill>
                  <a:schemeClr val="accent1"/>
                </a:solidFill>
              </a:rPr>
              <a:t>Thanks!</a:t>
            </a:r>
            <a:endParaRPr lang="zh-CN" altLang="en-US" sz="5400" dirty="0">
              <a:solidFill>
                <a:schemeClr val="accent1"/>
              </a:solidFill>
            </a:endParaRPr>
          </a:p>
        </p:txBody>
      </p:sp>
    </p:spTree>
    <p:extLst>
      <p:ext uri="{BB962C8B-B14F-4D97-AF65-F5344CB8AC3E}">
        <p14:creationId xmlns:p14="http://schemas.microsoft.com/office/powerpoint/2010/main" val="436019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8A071245-54B3-476B-9144-9EE4B3A644C8}"/>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641136D4-2EE2-463F-92B5-0B462A3AFABA}"/>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11830C06-7699-4FED-8EB6-201719048E30}"/>
              </a:ext>
            </a:extLst>
          </p:cNvPr>
          <p:cNvSpPr>
            <a:spLocks noGrp="1"/>
          </p:cNvSpPr>
          <p:nvPr>
            <p:ph type="sldNum" sz="quarter" idx="12"/>
          </p:nvPr>
        </p:nvSpPr>
        <p:spPr/>
        <p:txBody>
          <a:bodyPr/>
          <a:lstStyle/>
          <a:p>
            <a:fld id="{9D62F77C-4E47-4A93-83C9-430469F4C1D3}" type="slidenum">
              <a:rPr lang="zh-CN" altLang="en-US" smtClean="0"/>
              <a:pPr/>
              <a:t>36</a:t>
            </a:fld>
            <a:endParaRPr lang="zh-CN" altLang="en-US" dirty="0"/>
          </a:p>
        </p:txBody>
      </p:sp>
      <p:sp>
        <p:nvSpPr>
          <p:cNvPr id="6" name="文本框 5">
            <a:extLst>
              <a:ext uri="{FF2B5EF4-FFF2-40B4-BE49-F238E27FC236}">
                <a16:creationId xmlns:a16="http://schemas.microsoft.com/office/drawing/2014/main" id="{51187FA8-4CFD-46C8-B7C4-2255E9B4FD2F}"/>
              </a:ext>
            </a:extLst>
          </p:cNvPr>
          <p:cNvSpPr txBox="1"/>
          <p:nvPr/>
        </p:nvSpPr>
        <p:spPr>
          <a:xfrm>
            <a:off x="3810000" y="2967335"/>
            <a:ext cx="4572000" cy="923330"/>
          </a:xfrm>
          <a:prstGeom prst="rect">
            <a:avLst/>
          </a:prstGeom>
          <a:noFill/>
        </p:spPr>
        <p:txBody>
          <a:bodyPr wrap="square" rtlCol="0">
            <a:spAutoFit/>
          </a:bodyPr>
          <a:lstStyle/>
          <a:p>
            <a:pPr algn="ctr"/>
            <a:r>
              <a:rPr lang="en-US" altLang="zh-CN" sz="5400" dirty="0">
                <a:solidFill>
                  <a:schemeClr val="accent1"/>
                </a:solidFill>
              </a:rPr>
              <a:t>Back Up Slides</a:t>
            </a:r>
            <a:endParaRPr lang="zh-CN" altLang="en-US" sz="5400" dirty="0">
              <a:solidFill>
                <a:schemeClr val="accent1"/>
              </a:solidFill>
            </a:endParaRPr>
          </a:p>
        </p:txBody>
      </p:sp>
    </p:spTree>
    <p:extLst>
      <p:ext uri="{BB962C8B-B14F-4D97-AF65-F5344CB8AC3E}">
        <p14:creationId xmlns:p14="http://schemas.microsoft.com/office/powerpoint/2010/main" val="30046812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37</a:t>
            </a:fld>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a:xfrm>
            <a:off x="767034" y="234074"/>
            <a:ext cx="7493758" cy="781287"/>
          </a:xfrm>
        </p:spPr>
        <p:txBody>
          <a:bodyPr/>
          <a:lstStyle/>
          <a:p>
            <a:r>
              <a:rPr lang="en-US" altLang="zh-CN" dirty="0"/>
              <a:t>Calibration Block</a:t>
            </a:r>
            <a:endParaRPr lang="zh-CN" altLang="en-US" dirty="0"/>
          </a:p>
        </p:txBody>
      </p:sp>
      <p:graphicFrame>
        <p:nvGraphicFramePr>
          <p:cNvPr id="5" name="对象 4">
            <a:extLst>
              <a:ext uri="{FF2B5EF4-FFF2-40B4-BE49-F238E27FC236}">
                <a16:creationId xmlns:a16="http://schemas.microsoft.com/office/drawing/2014/main" id="{D6CC7829-74DD-4A64-A6E6-7B53692D5733}"/>
              </a:ext>
            </a:extLst>
          </p:cNvPr>
          <p:cNvGraphicFramePr>
            <a:graphicFrameLocks noChangeAspect="1"/>
          </p:cNvGraphicFramePr>
          <p:nvPr/>
        </p:nvGraphicFramePr>
        <p:xfrm>
          <a:off x="0" y="1165288"/>
          <a:ext cx="7934325" cy="5062538"/>
        </p:xfrm>
        <a:graphic>
          <a:graphicData uri="http://schemas.openxmlformats.org/presentationml/2006/ole">
            <mc:AlternateContent xmlns:mc="http://schemas.openxmlformats.org/markup-compatibility/2006">
              <mc:Choice xmlns:v="urn:schemas-microsoft-com:vml" Requires="v">
                <p:oleObj spid="_x0000_s2614" name="Visio" r:id="rId4" imgW="5186532" imgH="3309970" progId="Visio.Drawing.15">
                  <p:embed/>
                </p:oleObj>
              </mc:Choice>
              <mc:Fallback>
                <p:oleObj name="Visio" r:id="rId4" imgW="5186532" imgH="3309970" progId="Visio.Drawing.15">
                  <p:embed/>
                  <p:pic>
                    <p:nvPicPr>
                      <p:cNvPr id="5" name="对象 4">
                        <a:extLst>
                          <a:ext uri="{FF2B5EF4-FFF2-40B4-BE49-F238E27FC236}">
                            <a16:creationId xmlns:a16="http://schemas.microsoft.com/office/drawing/2014/main" id="{D6CC7829-74DD-4A64-A6E6-7B53692D5733}"/>
                          </a:ext>
                        </a:extLst>
                      </p:cNvPr>
                      <p:cNvPicPr/>
                      <p:nvPr/>
                    </p:nvPicPr>
                    <p:blipFill>
                      <a:blip r:embed="rId5"/>
                      <a:stretch>
                        <a:fillRect/>
                      </a:stretch>
                    </p:blipFill>
                    <p:spPr>
                      <a:xfrm>
                        <a:off x="0" y="1165288"/>
                        <a:ext cx="7934325" cy="5062538"/>
                      </a:xfrm>
                      <a:prstGeom prst="rect">
                        <a:avLst/>
                      </a:prstGeom>
                    </p:spPr>
                  </p:pic>
                </p:oleObj>
              </mc:Fallback>
            </mc:AlternateContent>
          </a:graphicData>
        </a:graphic>
      </p:graphicFrame>
      <p:sp>
        <p:nvSpPr>
          <p:cNvPr id="7" name="文本框 6">
            <a:extLst>
              <a:ext uri="{FF2B5EF4-FFF2-40B4-BE49-F238E27FC236}">
                <a16:creationId xmlns:a16="http://schemas.microsoft.com/office/drawing/2014/main" id="{01747275-2E4D-48FE-ADDF-1829B74D3076}"/>
              </a:ext>
            </a:extLst>
          </p:cNvPr>
          <p:cNvSpPr txBox="1"/>
          <p:nvPr/>
        </p:nvSpPr>
        <p:spPr>
          <a:xfrm>
            <a:off x="7550365" y="1047218"/>
            <a:ext cx="4424727" cy="5416868"/>
          </a:xfrm>
          <a:prstGeom prst="rect">
            <a:avLst/>
          </a:prstGeom>
          <a:noFill/>
        </p:spPr>
        <p:txBody>
          <a:bodyPr wrap="square" rtlCol="0">
            <a:spAutoFit/>
          </a:bodyPr>
          <a:lstStyle/>
          <a:p>
            <a:pPr marL="342900" indent="-342900">
              <a:spcBef>
                <a:spcPts val="600"/>
              </a:spcBef>
              <a:spcAft>
                <a:spcPts val="600"/>
              </a:spcAft>
              <a:buFont typeface="Wingdings" panose="05000000000000000000" pitchFamily="2" charset="2"/>
              <a:buChar char="l"/>
            </a:pPr>
            <a:r>
              <a:rPr lang="en-US" altLang="zh-CN" sz="2400" dirty="0">
                <a:solidFill>
                  <a:schemeClr val="accent1">
                    <a:lumMod val="75000"/>
                  </a:schemeClr>
                </a:solidFill>
              </a:rPr>
              <a:t>Covers Full Dynamic Range of 10000 photons @12 keV</a:t>
            </a:r>
          </a:p>
          <a:p>
            <a:pPr marL="342900" indent="-342900">
              <a:spcBef>
                <a:spcPts val="600"/>
              </a:spcBef>
              <a:spcAft>
                <a:spcPts val="600"/>
              </a:spcAft>
              <a:buFont typeface="Wingdings" panose="05000000000000000000" pitchFamily="2" charset="2"/>
              <a:buChar char="l"/>
            </a:pPr>
            <a:r>
              <a:rPr lang="en-US" altLang="zh-CN" sz="2400" dirty="0">
                <a:solidFill>
                  <a:schemeClr val="accent1">
                    <a:lumMod val="75000"/>
                  </a:schemeClr>
                </a:solidFill>
              </a:rPr>
              <a:t>Voltage Mode</a:t>
            </a:r>
          </a:p>
          <a:p>
            <a:pPr marL="800100" lvl="1" indent="-342900">
              <a:spcAft>
                <a:spcPts val="600"/>
              </a:spcAft>
              <a:buFont typeface="Arial" panose="020B0604020202020204" pitchFamily="34" charset="0"/>
              <a:buChar char="•"/>
            </a:pPr>
            <a:r>
              <a:rPr lang="en-US" altLang="zh-CN" sz="2000" dirty="0"/>
              <a:t>High Linearity</a:t>
            </a:r>
          </a:p>
          <a:p>
            <a:pPr marL="800100" lvl="1" indent="-342900">
              <a:spcAft>
                <a:spcPts val="600"/>
              </a:spcAft>
              <a:buFont typeface="Arial" panose="020B0604020202020204" pitchFamily="34" charset="0"/>
              <a:buChar char="•"/>
            </a:pPr>
            <a:r>
              <a:rPr lang="en-US" altLang="zh-CN" sz="2000" dirty="0"/>
              <a:t>Small Input Range</a:t>
            </a:r>
          </a:p>
          <a:p>
            <a:pPr marL="800100" lvl="1" indent="-342900">
              <a:spcAft>
                <a:spcPts val="600"/>
              </a:spcAft>
              <a:buFont typeface="Arial" panose="020B0604020202020204" pitchFamily="34" charset="0"/>
              <a:buChar char="•"/>
            </a:pPr>
            <a:r>
              <a:rPr lang="en-US" altLang="zh-CN" sz="2000" dirty="0"/>
              <a:t>8 mV amplitude voltage pulse -&gt; a 12 keV Photon (“equivalent photons” by calculating input charges)</a:t>
            </a:r>
          </a:p>
          <a:p>
            <a:pPr marL="342900" indent="-342900">
              <a:spcBef>
                <a:spcPts val="600"/>
              </a:spcBef>
              <a:spcAft>
                <a:spcPts val="600"/>
              </a:spcAft>
              <a:buFont typeface="Wingdings" panose="05000000000000000000" pitchFamily="2" charset="2"/>
              <a:buChar char="l"/>
            </a:pPr>
            <a:r>
              <a:rPr lang="en-US" altLang="zh-CN" sz="2400" dirty="0">
                <a:solidFill>
                  <a:schemeClr val="accent1">
                    <a:lumMod val="75000"/>
                  </a:schemeClr>
                </a:solidFill>
              </a:rPr>
              <a:t>Current Mode</a:t>
            </a:r>
          </a:p>
          <a:p>
            <a:pPr marL="800100" lvl="1" indent="-342900">
              <a:spcAft>
                <a:spcPts val="600"/>
              </a:spcAft>
              <a:buFont typeface="Arial" panose="020B0604020202020204" pitchFamily="34" charset="0"/>
              <a:buChar char="•"/>
            </a:pPr>
            <a:r>
              <a:rPr lang="en-US" altLang="zh-CN" sz="2000" dirty="0"/>
              <a:t>Large Input Range</a:t>
            </a:r>
          </a:p>
          <a:p>
            <a:pPr marL="800100" lvl="1" indent="-342900">
              <a:spcAft>
                <a:spcPts val="600"/>
              </a:spcAft>
              <a:buFont typeface="Arial" panose="020B0604020202020204" pitchFamily="34" charset="0"/>
              <a:buChar char="•"/>
            </a:pPr>
            <a:r>
              <a:rPr lang="en-US" altLang="zh-CN" sz="2000" dirty="0"/>
              <a:t>Worse Linearity</a:t>
            </a:r>
          </a:p>
          <a:p>
            <a:pPr marL="800100" lvl="1" indent="-342900">
              <a:spcAft>
                <a:spcPts val="600"/>
              </a:spcAft>
              <a:buFont typeface="Arial" panose="020B0604020202020204" pitchFamily="34" charset="0"/>
              <a:buChar char="•"/>
            </a:pPr>
            <a:r>
              <a:rPr lang="en-US" altLang="zh-CN" sz="2000" dirty="0"/>
              <a:t>DAC Code=1, 150 ns width digital pulse -&gt; 10 12 keV Photons</a:t>
            </a:r>
          </a:p>
        </p:txBody>
      </p:sp>
    </p:spTree>
    <p:extLst>
      <p:ext uri="{BB962C8B-B14F-4D97-AF65-F5344CB8AC3E}">
        <p14:creationId xmlns:p14="http://schemas.microsoft.com/office/powerpoint/2010/main" val="3463024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58" name="页脚占位符 2">
            <a:extLst>
              <a:ext uri="{FF2B5EF4-FFF2-40B4-BE49-F238E27FC236}">
                <a16:creationId xmlns:a16="http://schemas.microsoft.com/office/drawing/2014/main" id="{1B2B060F-445D-40F2-A68A-740FC32F6020}"/>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38</a:t>
            </a:fld>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p:txBody>
          <a:bodyPr/>
          <a:lstStyle/>
          <a:p>
            <a:r>
              <a:rPr lang="en-US" altLang="zh-CN" dirty="0"/>
              <a:t>In-pixel ADC</a:t>
            </a:r>
            <a:endParaRPr lang="zh-CN" altLang="en-US" dirty="0"/>
          </a:p>
        </p:txBody>
      </p:sp>
      <p:grpSp>
        <p:nvGrpSpPr>
          <p:cNvPr id="6" name="组合 5">
            <a:extLst>
              <a:ext uri="{FF2B5EF4-FFF2-40B4-BE49-F238E27FC236}">
                <a16:creationId xmlns:a16="http://schemas.microsoft.com/office/drawing/2014/main" id="{D4C7E9FE-CAD6-49E8-999E-24A6EE300F5A}"/>
              </a:ext>
            </a:extLst>
          </p:cNvPr>
          <p:cNvGrpSpPr/>
          <p:nvPr/>
        </p:nvGrpSpPr>
        <p:grpSpPr>
          <a:xfrm>
            <a:off x="723900" y="596556"/>
            <a:ext cx="10744200" cy="3546089"/>
            <a:chOff x="723900" y="1330711"/>
            <a:chExt cx="10744200" cy="3546089"/>
          </a:xfrm>
        </p:grpSpPr>
        <p:grpSp>
          <p:nvGrpSpPr>
            <p:cNvPr id="410" name="组合 409">
              <a:extLst>
                <a:ext uri="{FF2B5EF4-FFF2-40B4-BE49-F238E27FC236}">
                  <a16:creationId xmlns:a16="http://schemas.microsoft.com/office/drawing/2014/main" id="{6EB2ECC1-91B0-4E53-B825-7F88EF6B6EB2}"/>
                </a:ext>
              </a:extLst>
            </p:cNvPr>
            <p:cNvGrpSpPr/>
            <p:nvPr/>
          </p:nvGrpSpPr>
          <p:grpSpPr>
            <a:xfrm>
              <a:off x="723900" y="1330711"/>
              <a:ext cx="10744200" cy="3546089"/>
              <a:chOff x="1060867" y="646854"/>
              <a:chExt cx="10070266" cy="3227359"/>
            </a:xfrm>
          </p:grpSpPr>
          <p:grpSp>
            <p:nvGrpSpPr>
              <p:cNvPr id="119" name="组合 118">
                <a:extLst>
                  <a:ext uri="{FF2B5EF4-FFF2-40B4-BE49-F238E27FC236}">
                    <a16:creationId xmlns:a16="http://schemas.microsoft.com/office/drawing/2014/main" id="{48EA8E21-AECA-4109-8B0D-3DDD469FFB20}"/>
                  </a:ext>
                </a:extLst>
              </p:cNvPr>
              <p:cNvGrpSpPr/>
              <p:nvPr/>
            </p:nvGrpSpPr>
            <p:grpSpPr>
              <a:xfrm>
                <a:off x="1060867" y="646854"/>
                <a:ext cx="10070266" cy="3227359"/>
                <a:chOff x="217671" y="743447"/>
                <a:chExt cx="10070266" cy="3227359"/>
              </a:xfrm>
            </p:grpSpPr>
            <p:pic>
              <p:nvPicPr>
                <p:cNvPr id="14" name="图片 13">
                  <a:extLst>
                    <a:ext uri="{FF2B5EF4-FFF2-40B4-BE49-F238E27FC236}">
                      <a16:creationId xmlns:a16="http://schemas.microsoft.com/office/drawing/2014/main" id="{A0112FC6-24B6-4946-94AE-ADFE6264CA3A}"/>
                    </a:ext>
                  </a:extLst>
                </p:cNvPr>
                <p:cNvPicPr>
                  <a:picLocks noChangeAspect="1"/>
                </p:cNvPicPr>
                <p:nvPr/>
              </p:nvPicPr>
              <p:blipFill>
                <a:blip r:embed="rId3"/>
                <a:stretch>
                  <a:fillRect/>
                </a:stretch>
              </p:blipFill>
              <p:spPr>
                <a:xfrm rot="5400000">
                  <a:off x="5724333" y="814823"/>
                  <a:ext cx="236220" cy="205740"/>
                </a:xfrm>
                <a:prstGeom prst="rect">
                  <a:avLst/>
                </a:prstGeom>
              </p:spPr>
            </p:pic>
            <p:cxnSp>
              <p:nvCxnSpPr>
                <p:cNvPr id="65" name="直接连接符 64">
                  <a:extLst>
                    <a:ext uri="{FF2B5EF4-FFF2-40B4-BE49-F238E27FC236}">
                      <a16:creationId xmlns:a16="http://schemas.microsoft.com/office/drawing/2014/main" id="{2152BD6F-60E0-4059-AA00-941FD02DCEF2}"/>
                    </a:ext>
                  </a:extLst>
                </p:cNvPr>
                <p:cNvCxnSpPr>
                  <a:cxnSpLocks/>
                </p:cNvCxnSpPr>
                <p:nvPr/>
              </p:nvCxnSpPr>
              <p:spPr>
                <a:xfrm>
                  <a:off x="5843972" y="989718"/>
                  <a:ext cx="0" cy="229106"/>
                </a:xfrm>
                <a:prstGeom prst="line">
                  <a:avLst/>
                </a:prstGeom>
                <a:ln w="19050"/>
              </p:spPr>
              <p:style>
                <a:lnRef idx="1">
                  <a:schemeClr val="dk1"/>
                </a:lnRef>
                <a:fillRef idx="0">
                  <a:schemeClr val="dk1"/>
                </a:fillRef>
                <a:effectRef idx="0">
                  <a:schemeClr val="dk1"/>
                </a:effectRef>
                <a:fontRef idx="minor">
                  <a:schemeClr val="tx1"/>
                </a:fontRef>
              </p:style>
            </p:cxnSp>
            <p:sp>
              <p:nvSpPr>
                <p:cNvPr id="76" name="文本框 75">
                  <a:extLst>
                    <a:ext uri="{FF2B5EF4-FFF2-40B4-BE49-F238E27FC236}">
                      <a16:creationId xmlns:a16="http://schemas.microsoft.com/office/drawing/2014/main" id="{98D3C1A9-74F3-4B57-92E2-AD9D12F79F74}"/>
                    </a:ext>
                  </a:extLst>
                </p:cNvPr>
                <p:cNvSpPr txBox="1"/>
                <p:nvPr/>
              </p:nvSpPr>
              <p:spPr>
                <a:xfrm>
                  <a:off x="3618426" y="743447"/>
                  <a:ext cx="2295220" cy="338554"/>
                </a:xfrm>
                <a:prstGeom prst="rect">
                  <a:avLst/>
                </a:prstGeom>
                <a:noFill/>
              </p:spPr>
              <p:txBody>
                <a:bodyPr wrap="square" rtlCol="0">
                  <a:spAutoFit/>
                </a:bodyPr>
                <a:lstStyle/>
                <a:p>
                  <a:pPr algn="ctr"/>
                  <a:r>
                    <a:rPr lang="en-US" altLang="zh-CN" sz="1600" dirty="0"/>
                    <a:t>Output</a:t>
                  </a:r>
                  <a:r>
                    <a:rPr lang="zh-CN" altLang="en-US" sz="1600" dirty="0"/>
                    <a:t> </a:t>
                  </a:r>
                  <a:r>
                    <a:rPr lang="en-US" altLang="zh-CN" sz="1600" dirty="0"/>
                    <a:t>from</a:t>
                  </a:r>
                  <a:r>
                    <a:rPr lang="zh-CN" altLang="en-US" sz="1600" dirty="0"/>
                    <a:t> </a:t>
                  </a:r>
                  <a:r>
                    <a:rPr lang="en-US" altLang="zh-CN" sz="1600" dirty="0"/>
                    <a:t>Last</a:t>
                  </a:r>
                  <a:r>
                    <a:rPr lang="zh-CN" altLang="en-US" sz="1600" dirty="0"/>
                    <a:t> </a:t>
                  </a:r>
                  <a:r>
                    <a:rPr lang="en-US" altLang="zh-CN" sz="1600" dirty="0"/>
                    <a:t>Pixel</a:t>
                  </a:r>
                </a:p>
              </p:txBody>
            </p:sp>
            <p:grpSp>
              <p:nvGrpSpPr>
                <p:cNvPr id="118" name="组合 117">
                  <a:extLst>
                    <a:ext uri="{FF2B5EF4-FFF2-40B4-BE49-F238E27FC236}">
                      <a16:creationId xmlns:a16="http://schemas.microsoft.com/office/drawing/2014/main" id="{3915C40E-71A7-4948-AD3B-3056931820E0}"/>
                    </a:ext>
                  </a:extLst>
                </p:cNvPr>
                <p:cNvGrpSpPr/>
                <p:nvPr/>
              </p:nvGrpSpPr>
              <p:grpSpPr>
                <a:xfrm>
                  <a:off x="217671" y="1158328"/>
                  <a:ext cx="10070266" cy="2812478"/>
                  <a:chOff x="217671" y="1158328"/>
                  <a:chExt cx="10070266" cy="2812478"/>
                </a:xfrm>
              </p:grpSpPr>
              <p:pic>
                <p:nvPicPr>
                  <p:cNvPr id="9" name="图片 8">
                    <a:extLst>
                      <a:ext uri="{FF2B5EF4-FFF2-40B4-BE49-F238E27FC236}">
                        <a16:creationId xmlns:a16="http://schemas.microsoft.com/office/drawing/2014/main" id="{5104083E-85FB-42E0-AC5D-59D979EE0858}"/>
                      </a:ext>
                    </a:extLst>
                  </p:cNvPr>
                  <p:cNvPicPr>
                    <a:picLocks noChangeAspect="1"/>
                  </p:cNvPicPr>
                  <p:nvPr/>
                </p:nvPicPr>
                <p:blipFill>
                  <a:blip r:embed="rId3"/>
                  <a:stretch>
                    <a:fillRect/>
                  </a:stretch>
                </p:blipFill>
                <p:spPr>
                  <a:xfrm>
                    <a:off x="1332718" y="2240826"/>
                    <a:ext cx="236220" cy="205740"/>
                  </a:xfrm>
                  <a:prstGeom prst="rect">
                    <a:avLst/>
                  </a:prstGeom>
                </p:spPr>
              </p:pic>
              <p:sp>
                <p:nvSpPr>
                  <p:cNvPr id="10" name="文本框 9">
                    <a:extLst>
                      <a:ext uri="{FF2B5EF4-FFF2-40B4-BE49-F238E27FC236}">
                        <a16:creationId xmlns:a16="http://schemas.microsoft.com/office/drawing/2014/main" id="{8AF3EC7A-2D84-4425-AE24-E3067B317953}"/>
                      </a:ext>
                    </a:extLst>
                  </p:cNvPr>
                  <p:cNvSpPr txBox="1"/>
                  <p:nvPr/>
                </p:nvSpPr>
                <p:spPr>
                  <a:xfrm>
                    <a:off x="217671" y="2158993"/>
                    <a:ext cx="1534058" cy="338554"/>
                  </a:xfrm>
                  <a:prstGeom prst="rect">
                    <a:avLst/>
                  </a:prstGeom>
                  <a:noFill/>
                </p:spPr>
                <p:txBody>
                  <a:bodyPr wrap="square" rtlCol="0">
                    <a:spAutoFit/>
                  </a:bodyPr>
                  <a:lstStyle/>
                  <a:p>
                    <a:pPr algn="ctr"/>
                    <a:r>
                      <a:rPr lang="en-US" altLang="zh-CN" sz="1600" dirty="0"/>
                      <a:t>AOUT</a:t>
                    </a:r>
                    <a:endParaRPr lang="zh-CN" altLang="en-US" sz="1600" dirty="0"/>
                  </a:p>
                </p:txBody>
              </p:sp>
              <p:sp>
                <p:nvSpPr>
                  <p:cNvPr id="5" name="矩形 4">
                    <a:extLst>
                      <a:ext uri="{FF2B5EF4-FFF2-40B4-BE49-F238E27FC236}">
                        <a16:creationId xmlns:a16="http://schemas.microsoft.com/office/drawing/2014/main" id="{A28A8D78-5FCF-4E60-8D91-9000FD5FAF08}"/>
                      </a:ext>
                    </a:extLst>
                  </p:cNvPr>
                  <p:cNvSpPr/>
                  <p:nvPr/>
                </p:nvSpPr>
                <p:spPr>
                  <a:xfrm>
                    <a:off x="1877542" y="2108481"/>
                    <a:ext cx="1084668" cy="470430"/>
                  </a:xfrm>
                  <a:prstGeom prst="rec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tx1"/>
                        </a:solidFill>
                      </a:rPr>
                      <a:t>S/H</a:t>
                    </a:r>
                    <a:endParaRPr lang="zh-CN" altLang="en-US" sz="2000" dirty="0">
                      <a:solidFill>
                        <a:schemeClr val="tx1"/>
                      </a:solidFill>
                    </a:endParaRPr>
                  </a:p>
                </p:txBody>
              </p:sp>
              <p:sp>
                <p:nvSpPr>
                  <p:cNvPr id="11" name="等腰三角形 10">
                    <a:extLst>
                      <a:ext uri="{FF2B5EF4-FFF2-40B4-BE49-F238E27FC236}">
                        <a16:creationId xmlns:a16="http://schemas.microsoft.com/office/drawing/2014/main" id="{A0AD6377-FB20-4451-81B6-F85638AC172A}"/>
                      </a:ext>
                    </a:extLst>
                  </p:cNvPr>
                  <p:cNvSpPr/>
                  <p:nvPr/>
                </p:nvSpPr>
                <p:spPr>
                  <a:xfrm rot="5400000">
                    <a:off x="3966827" y="2035043"/>
                    <a:ext cx="1332265" cy="1383706"/>
                  </a:xfrm>
                  <a:prstGeom prst="triangl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2" name="图片 11">
                    <a:extLst>
                      <a:ext uri="{FF2B5EF4-FFF2-40B4-BE49-F238E27FC236}">
                        <a16:creationId xmlns:a16="http://schemas.microsoft.com/office/drawing/2014/main" id="{BCB17EDA-6C0F-43A2-9AD6-3DA03E2B3FE8}"/>
                      </a:ext>
                    </a:extLst>
                  </p:cNvPr>
                  <p:cNvPicPr>
                    <a:picLocks noChangeAspect="1"/>
                  </p:cNvPicPr>
                  <p:nvPr/>
                </p:nvPicPr>
                <p:blipFill>
                  <a:blip r:embed="rId3"/>
                  <a:stretch>
                    <a:fillRect/>
                  </a:stretch>
                </p:blipFill>
                <p:spPr>
                  <a:xfrm rot="16200000">
                    <a:off x="3543537" y="3729439"/>
                    <a:ext cx="236220" cy="205740"/>
                  </a:xfrm>
                  <a:prstGeom prst="rect">
                    <a:avLst/>
                  </a:prstGeom>
                </p:spPr>
              </p:pic>
              <p:sp>
                <p:nvSpPr>
                  <p:cNvPr id="13" name="矩形 12">
                    <a:extLst>
                      <a:ext uri="{FF2B5EF4-FFF2-40B4-BE49-F238E27FC236}">
                        <a16:creationId xmlns:a16="http://schemas.microsoft.com/office/drawing/2014/main" id="{BE17CF61-408C-4FF7-BD52-71095E5E52B4}"/>
                      </a:ext>
                    </a:extLst>
                  </p:cNvPr>
                  <p:cNvSpPr/>
                  <p:nvPr/>
                </p:nvSpPr>
                <p:spPr>
                  <a:xfrm>
                    <a:off x="561123" y="1158328"/>
                    <a:ext cx="9713177" cy="2394978"/>
                  </a:xfrm>
                  <a:prstGeom prst="rect">
                    <a:avLst/>
                  </a:prstGeom>
                  <a:noFill/>
                  <a:ln>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梯形 14">
                    <a:extLst>
                      <a:ext uri="{FF2B5EF4-FFF2-40B4-BE49-F238E27FC236}">
                        <a16:creationId xmlns:a16="http://schemas.microsoft.com/office/drawing/2014/main" id="{4451AF0D-E529-4A18-AEE6-AEAB8A794D7D}"/>
                      </a:ext>
                    </a:extLst>
                  </p:cNvPr>
                  <p:cNvSpPr/>
                  <p:nvPr/>
                </p:nvSpPr>
                <p:spPr>
                  <a:xfrm flipH="1" flipV="1">
                    <a:off x="6622027" y="1639880"/>
                    <a:ext cx="845031" cy="415881"/>
                  </a:xfrm>
                  <a:prstGeom prst="trapezoid">
                    <a:avLst>
                      <a:gd name="adj" fmla="val 41787"/>
                    </a:avLst>
                  </a:prstGeom>
                  <a:solidFill>
                    <a:schemeClr val="accent4">
                      <a:lumMod val="20000"/>
                      <a:lumOff val="8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zh-CN" altLang="en-US" dirty="0"/>
                  </a:p>
                </p:txBody>
              </p:sp>
              <p:sp>
                <p:nvSpPr>
                  <p:cNvPr id="16" name="文本框 15">
                    <a:extLst>
                      <a:ext uri="{FF2B5EF4-FFF2-40B4-BE49-F238E27FC236}">
                        <a16:creationId xmlns:a16="http://schemas.microsoft.com/office/drawing/2014/main" id="{704D72DF-6A40-44D4-90D3-70CF062AD543}"/>
                      </a:ext>
                    </a:extLst>
                  </p:cNvPr>
                  <p:cNvSpPr txBox="1"/>
                  <p:nvPr/>
                </p:nvSpPr>
                <p:spPr>
                  <a:xfrm>
                    <a:off x="3791026" y="2510700"/>
                    <a:ext cx="1534058" cy="400110"/>
                  </a:xfrm>
                  <a:prstGeom prst="rect">
                    <a:avLst/>
                  </a:prstGeom>
                  <a:noFill/>
                </p:spPr>
                <p:txBody>
                  <a:bodyPr wrap="square" rtlCol="0">
                    <a:spAutoFit/>
                  </a:bodyPr>
                  <a:lstStyle/>
                  <a:p>
                    <a:pPr algn="ctr"/>
                    <a:r>
                      <a:rPr lang="en-US" altLang="zh-CN" sz="2000" dirty="0"/>
                      <a:t>Comparator</a:t>
                    </a:r>
                    <a:endParaRPr lang="zh-CN" altLang="en-US" sz="2000" dirty="0"/>
                  </a:p>
                </p:txBody>
              </p:sp>
              <p:sp>
                <p:nvSpPr>
                  <p:cNvPr id="17" name="文本框 16">
                    <a:extLst>
                      <a:ext uri="{FF2B5EF4-FFF2-40B4-BE49-F238E27FC236}">
                        <a16:creationId xmlns:a16="http://schemas.microsoft.com/office/drawing/2014/main" id="{D906E445-DB81-4DCF-A9A4-D5D502E3221F}"/>
                      </a:ext>
                    </a:extLst>
                  </p:cNvPr>
                  <p:cNvSpPr txBox="1"/>
                  <p:nvPr/>
                </p:nvSpPr>
                <p:spPr>
                  <a:xfrm>
                    <a:off x="6651910" y="1672881"/>
                    <a:ext cx="785264" cy="369332"/>
                  </a:xfrm>
                  <a:prstGeom prst="rect">
                    <a:avLst/>
                  </a:prstGeom>
                  <a:noFill/>
                </p:spPr>
                <p:txBody>
                  <a:bodyPr wrap="square" rtlCol="0">
                    <a:spAutoFit/>
                  </a:bodyPr>
                  <a:lstStyle/>
                  <a:p>
                    <a:pPr algn="ctr"/>
                    <a:r>
                      <a:rPr lang="en-US" altLang="zh-CN" dirty="0"/>
                      <a:t>MUX</a:t>
                    </a:r>
                    <a:endParaRPr lang="zh-CN" altLang="en-US" dirty="0"/>
                  </a:p>
                </p:txBody>
              </p:sp>
              <p:cxnSp>
                <p:nvCxnSpPr>
                  <p:cNvPr id="22" name="直接连接符 21">
                    <a:extLst>
                      <a:ext uri="{FF2B5EF4-FFF2-40B4-BE49-F238E27FC236}">
                        <a16:creationId xmlns:a16="http://schemas.microsoft.com/office/drawing/2014/main" id="{343B27A6-4EFE-42E3-81B5-BE86D5C3D6E5}"/>
                      </a:ext>
                    </a:extLst>
                  </p:cNvPr>
                  <p:cNvCxnSpPr>
                    <a:cxnSpLocks/>
                    <a:endCxn id="5" idx="1"/>
                  </p:cNvCxnSpPr>
                  <p:nvPr/>
                </p:nvCxnSpPr>
                <p:spPr>
                  <a:xfrm>
                    <a:off x="1534244" y="2343696"/>
                    <a:ext cx="343298" cy="0"/>
                  </a:xfrm>
                  <a:prstGeom prst="line">
                    <a:avLst/>
                  </a:prstGeom>
                  <a:ln w="19050"/>
                </p:spPr>
                <p:style>
                  <a:lnRef idx="1">
                    <a:schemeClr val="dk1"/>
                  </a:lnRef>
                  <a:fillRef idx="0">
                    <a:schemeClr val="dk1"/>
                  </a:fillRef>
                  <a:effectRef idx="0">
                    <a:schemeClr val="dk1"/>
                  </a:effectRef>
                  <a:fontRef idx="minor">
                    <a:schemeClr val="tx1"/>
                  </a:fontRef>
                </p:style>
              </p:cxnSp>
              <p:cxnSp>
                <p:nvCxnSpPr>
                  <p:cNvPr id="26" name="直接连接符 25">
                    <a:extLst>
                      <a:ext uri="{FF2B5EF4-FFF2-40B4-BE49-F238E27FC236}">
                        <a16:creationId xmlns:a16="http://schemas.microsoft.com/office/drawing/2014/main" id="{C6ABE8EC-799F-4AF4-A6B6-815B7350DAD0}"/>
                      </a:ext>
                    </a:extLst>
                  </p:cNvPr>
                  <p:cNvCxnSpPr>
                    <a:cxnSpLocks/>
                    <a:stCxn id="5" idx="3"/>
                  </p:cNvCxnSpPr>
                  <p:nvPr/>
                </p:nvCxnSpPr>
                <p:spPr>
                  <a:xfrm flipV="1">
                    <a:off x="2962210" y="2340978"/>
                    <a:ext cx="978896" cy="2718"/>
                  </a:xfrm>
                  <a:prstGeom prst="line">
                    <a:avLst/>
                  </a:prstGeom>
                  <a:ln w="19050"/>
                </p:spPr>
                <p:style>
                  <a:lnRef idx="1">
                    <a:schemeClr val="dk1"/>
                  </a:lnRef>
                  <a:fillRef idx="0">
                    <a:schemeClr val="dk1"/>
                  </a:fillRef>
                  <a:effectRef idx="0">
                    <a:schemeClr val="dk1"/>
                  </a:effectRef>
                  <a:fontRef idx="minor">
                    <a:schemeClr val="tx1"/>
                  </a:fontRef>
                </p:style>
              </p:cxnSp>
              <p:cxnSp>
                <p:nvCxnSpPr>
                  <p:cNvPr id="27" name="直接连接符 26">
                    <a:extLst>
                      <a:ext uri="{FF2B5EF4-FFF2-40B4-BE49-F238E27FC236}">
                        <a16:creationId xmlns:a16="http://schemas.microsoft.com/office/drawing/2014/main" id="{02D526BC-782C-4EF7-8C89-F23B9A2B596E}"/>
                      </a:ext>
                    </a:extLst>
                  </p:cNvPr>
                  <p:cNvCxnSpPr>
                    <a:cxnSpLocks/>
                  </p:cNvCxnSpPr>
                  <p:nvPr/>
                </p:nvCxnSpPr>
                <p:spPr>
                  <a:xfrm>
                    <a:off x="3653790" y="3099168"/>
                    <a:ext cx="287316" cy="0"/>
                  </a:xfrm>
                  <a:prstGeom prst="line">
                    <a:avLst/>
                  </a:prstGeom>
                  <a:ln w="19050"/>
                </p:spPr>
                <p:style>
                  <a:lnRef idx="1">
                    <a:schemeClr val="dk1"/>
                  </a:lnRef>
                  <a:fillRef idx="0">
                    <a:schemeClr val="dk1"/>
                  </a:fillRef>
                  <a:effectRef idx="0">
                    <a:schemeClr val="dk1"/>
                  </a:effectRef>
                  <a:fontRef idx="minor">
                    <a:schemeClr val="tx1"/>
                  </a:fontRef>
                </p:style>
              </p:cxnSp>
              <p:cxnSp>
                <p:nvCxnSpPr>
                  <p:cNvPr id="30" name="直接连接符 29">
                    <a:extLst>
                      <a:ext uri="{FF2B5EF4-FFF2-40B4-BE49-F238E27FC236}">
                        <a16:creationId xmlns:a16="http://schemas.microsoft.com/office/drawing/2014/main" id="{E397D495-DA59-4306-B388-D47E48A9E78A}"/>
                      </a:ext>
                    </a:extLst>
                  </p:cNvPr>
                  <p:cNvCxnSpPr>
                    <a:cxnSpLocks/>
                  </p:cNvCxnSpPr>
                  <p:nvPr/>
                </p:nvCxnSpPr>
                <p:spPr>
                  <a:xfrm>
                    <a:off x="3662363" y="3092021"/>
                    <a:ext cx="0" cy="648000"/>
                  </a:xfrm>
                  <a:prstGeom prst="line">
                    <a:avLst/>
                  </a:prstGeom>
                  <a:ln w="19050"/>
                </p:spPr>
                <p:style>
                  <a:lnRef idx="1">
                    <a:schemeClr val="dk1"/>
                  </a:lnRef>
                  <a:fillRef idx="0">
                    <a:schemeClr val="dk1"/>
                  </a:fillRef>
                  <a:effectRef idx="0">
                    <a:schemeClr val="dk1"/>
                  </a:effectRef>
                  <a:fontRef idx="minor">
                    <a:schemeClr val="tx1"/>
                  </a:fontRef>
                </p:style>
              </p:cxnSp>
              <p:sp>
                <p:nvSpPr>
                  <p:cNvPr id="32" name="文本框 31">
                    <a:extLst>
                      <a:ext uri="{FF2B5EF4-FFF2-40B4-BE49-F238E27FC236}">
                        <a16:creationId xmlns:a16="http://schemas.microsoft.com/office/drawing/2014/main" id="{D5F418EB-EFB4-4BBF-96C6-415DCEF1534F}"/>
                      </a:ext>
                    </a:extLst>
                  </p:cNvPr>
                  <p:cNvSpPr txBox="1"/>
                  <p:nvPr/>
                </p:nvSpPr>
                <p:spPr>
                  <a:xfrm>
                    <a:off x="2715256" y="3615126"/>
                    <a:ext cx="984247" cy="338554"/>
                  </a:xfrm>
                  <a:prstGeom prst="rect">
                    <a:avLst/>
                  </a:prstGeom>
                  <a:noFill/>
                </p:spPr>
                <p:txBody>
                  <a:bodyPr wrap="square" rtlCol="0">
                    <a:spAutoFit/>
                  </a:bodyPr>
                  <a:lstStyle/>
                  <a:p>
                    <a:pPr algn="ctr"/>
                    <a:r>
                      <a:rPr lang="en-US" altLang="zh-CN" sz="1600" dirty="0"/>
                      <a:t>RAMP</a:t>
                    </a:r>
                    <a:endParaRPr lang="zh-CN" altLang="en-US" sz="1600" dirty="0"/>
                  </a:p>
                </p:txBody>
              </p:sp>
              <p:cxnSp>
                <p:nvCxnSpPr>
                  <p:cNvPr id="33" name="直接连接符 32">
                    <a:extLst>
                      <a:ext uri="{FF2B5EF4-FFF2-40B4-BE49-F238E27FC236}">
                        <a16:creationId xmlns:a16="http://schemas.microsoft.com/office/drawing/2014/main" id="{E494608B-3BE7-4CEA-9378-9DBBD1119A75}"/>
                      </a:ext>
                    </a:extLst>
                  </p:cNvPr>
                  <p:cNvCxnSpPr>
                    <a:cxnSpLocks/>
                  </p:cNvCxnSpPr>
                  <p:nvPr/>
                </p:nvCxnSpPr>
                <p:spPr>
                  <a:xfrm>
                    <a:off x="5324813" y="2726896"/>
                    <a:ext cx="1031844" cy="0"/>
                  </a:xfrm>
                  <a:prstGeom prst="line">
                    <a:avLst/>
                  </a:prstGeom>
                  <a:ln w="19050"/>
                </p:spPr>
                <p:style>
                  <a:lnRef idx="1">
                    <a:schemeClr val="dk1"/>
                  </a:lnRef>
                  <a:fillRef idx="0">
                    <a:schemeClr val="dk1"/>
                  </a:fillRef>
                  <a:effectRef idx="0">
                    <a:schemeClr val="dk1"/>
                  </a:effectRef>
                  <a:fontRef idx="minor">
                    <a:schemeClr val="tx1"/>
                  </a:fontRef>
                </p:style>
              </p:cxnSp>
              <p:sp>
                <p:nvSpPr>
                  <p:cNvPr id="36" name="矩形 35">
                    <a:extLst>
                      <a:ext uri="{FF2B5EF4-FFF2-40B4-BE49-F238E27FC236}">
                        <a16:creationId xmlns:a16="http://schemas.microsoft.com/office/drawing/2014/main" id="{A7EE54DC-970D-479C-89B8-FD113DC57771}"/>
                      </a:ext>
                    </a:extLst>
                  </p:cNvPr>
                  <p:cNvSpPr/>
                  <p:nvPr/>
                </p:nvSpPr>
                <p:spPr>
                  <a:xfrm>
                    <a:off x="6356657" y="2286183"/>
                    <a:ext cx="1463040" cy="872491"/>
                  </a:xfrm>
                  <a:prstGeom prst="rect">
                    <a:avLst/>
                  </a:prstGeom>
                  <a:solidFill>
                    <a:schemeClr val="accent4">
                      <a:lumMod val="20000"/>
                      <a:lumOff val="8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altLang="zh-CN" sz="2000" dirty="0">
                        <a:solidFill>
                          <a:schemeClr val="tx1"/>
                        </a:solidFill>
                      </a:rPr>
                      <a:t>Counter/</a:t>
                    </a:r>
                  </a:p>
                  <a:p>
                    <a:pPr algn="ctr"/>
                    <a:r>
                      <a:rPr lang="en-US" altLang="zh-CN" sz="2000" dirty="0">
                        <a:solidFill>
                          <a:schemeClr val="tx1"/>
                        </a:solidFill>
                      </a:rPr>
                      <a:t>Shifter</a:t>
                    </a:r>
                    <a:endParaRPr lang="zh-CN" altLang="en-US" sz="2000" dirty="0">
                      <a:solidFill>
                        <a:schemeClr val="tx1"/>
                      </a:solidFill>
                    </a:endParaRPr>
                  </a:p>
                </p:txBody>
              </p:sp>
              <p:cxnSp>
                <p:nvCxnSpPr>
                  <p:cNvPr id="37" name="直接连接符 36">
                    <a:extLst>
                      <a:ext uri="{FF2B5EF4-FFF2-40B4-BE49-F238E27FC236}">
                        <a16:creationId xmlns:a16="http://schemas.microsoft.com/office/drawing/2014/main" id="{E35C4B33-0530-4043-8094-856A8C5BC389}"/>
                      </a:ext>
                    </a:extLst>
                  </p:cNvPr>
                  <p:cNvCxnSpPr>
                    <a:cxnSpLocks/>
                  </p:cNvCxnSpPr>
                  <p:nvPr/>
                </p:nvCxnSpPr>
                <p:spPr>
                  <a:xfrm>
                    <a:off x="6794807" y="3158674"/>
                    <a:ext cx="0" cy="581347"/>
                  </a:xfrm>
                  <a:prstGeom prst="line">
                    <a:avLst/>
                  </a:prstGeom>
                  <a:ln w="19050"/>
                </p:spPr>
                <p:style>
                  <a:lnRef idx="1">
                    <a:schemeClr val="dk1"/>
                  </a:lnRef>
                  <a:fillRef idx="0">
                    <a:schemeClr val="dk1"/>
                  </a:fillRef>
                  <a:effectRef idx="0">
                    <a:schemeClr val="dk1"/>
                  </a:effectRef>
                  <a:fontRef idx="minor">
                    <a:schemeClr val="tx1"/>
                  </a:fontRef>
                </p:style>
              </p:cxnSp>
              <p:sp>
                <p:nvSpPr>
                  <p:cNvPr id="38" name="文本框 37">
                    <a:extLst>
                      <a:ext uri="{FF2B5EF4-FFF2-40B4-BE49-F238E27FC236}">
                        <a16:creationId xmlns:a16="http://schemas.microsoft.com/office/drawing/2014/main" id="{3825ACDD-F969-4F93-8625-8042EDF10C06}"/>
                      </a:ext>
                    </a:extLst>
                  </p:cNvPr>
                  <p:cNvSpPr txBox="1"/>
                  <p:nvPr/>
                </p:nvSpPr>
                <p:spPr>
                  <a:xfrm>
                    <a:off x="5419871" y="3625070"/>
                    <a:ext cx="1376039" cy="338554"/>
                  </a:xfrm>
                  <a:prstGeom prst="rect">
                    <a:avLst/>
                  </a:prstGeom>
                  <a:noFill/>
                </p:spPr>
                <p:txBody>
                  <a:bodyPr wrap="square" rtlCol="0">
                    <a:spAutoFit/>
                  </a:bodyPr>
                  <a:lstStyle/>
                  <a:p>
                    <a:pPr algn="ctr"/>
                    <a:r>
                      <a:rPr lang="en-US" altLang="zh-CN" sz="1600" dirty="0"/>
                      <a:t>READ_EN</a:t>
                    </a:r>
                    <a:endParaRPr lang="zh-CN" altLang="en-US" sz="1600" dirty="0"/>
                  </a:p>
                </p:txBody>
              </p:sp>
              <p:pic>
                <p:nvPicPr>
                  <p:cNvPr id="39" name="图片 38">
                    <a:extLst>
                      <a:ext uri="{FF2B5EF4-FFF2-40B4-BE49-F238E27FC236}">
                        <a16:creationId xmlns:a16="http://schemas.microsoft.com/office/drawing/2014/main" id="{8C012130-244B-4071-84DD-BD754F956E96}"/>
                      </a:ext>
                    </a:extLst>
                  </p:cNvPr>
                  <p:cNvPicPr>
                    <a:picLocks noChangeAspect="1"/>
                  </p:cNvPicPr>
                  <p:nvPr/>
                </p:nvPicPr>
                <p:blipFill>
                  <a:blip r:embed="rId3"/>
                  <a:stretch>
                    <a:fillRect/>
                  </a:stretch>
                </p:blipFill>
                <p:spPr>
                  <a:xfrm rot="16200000">
                    <a:off x="6676697" y="3729439"/>
                    <a:ext cx="236220" cy="205740"/>
                  </a:xfrm>
                  <a:prstGeom prst="rect">
                    <a:avLst/>
                  </a:prstGeom>
                </p:spPr>
              </p:pic>
              <p:pic>
                <p:nvPicPr>
                  <p:cNvPr id="41" name="图片 40">
                    <a:extLst>
                      <a:ext uri="{FF2B5EF4-FFF2-40B4-BE49-F238E27FC236}">
                        <a16:creationId xmlns:a16="http://schemas.microsoft.com/office/drawing/2014/main" id="{AF90734D-3D5A-4F6F-B106-E3E3A5884C00}"/>
                      </a:ext>
                    </a:extLst>
                  </p:cNvPr>
                  <p:cNvPicPr>
                    <a:picLocks noChangeAspect="1"/>
                  </p:cNvPicPr>
                  <p:nvPr/>
                </p:nvPicPr>
                <p:blipFill>
                  <a:blip r:embed="rId3"/>
                  <a:stretch>
                    <a:fillRect/>
                  </a:stretch>
                </p:blipFill>
                <p:spPr>
                  <a:xfrm rot="16200000">
                    <a:off x="7205580" y="3729438"/>
                    <a:ext cx="236220" cy="205740"/>
                  </a:xfrm>
                  <a:prstGeom prst="rect">
                    <a:avLst/>
                  </a:prstGeom>
                </p:spPr>
              </p:pic>
              <p:cxnSp>
                <p:nvCxnSpPr>
                  <p:cNvPr id="45" name="直接连接符 44">
                    <a:extLst>
                      <a:ext uri="{FF2B5EF4-FFF2-40B4-BE49-F238E27FC236}">
                        <a16:creationId xmlns:a16="http://schemas.microsoft.com/office/drawing/2014/main" id="{34A0ED36-D019-4667-8FA3-04DF62681A84}"/>
                      </a:ext>
                    </a:extLst>
                  </p:cNvPr>
                  <p:cNvCxnSpPr>
                    <a:cxnSpLocks/>
                  </p:cNvCxnSpPr>
                  <p:nvPr/>
                </p:nvCxnSpPr>
                <p:spPr>
                  <a:xfrm>
                    <a:off x="7323690" y="3158674"/>
                    <a:ext cx="0" cy="581347"/>
                  </a:xfrm>
                  <a:prstGeom prst="line">
                    <a:avLst/>
                  </a:prstGeom>
                  <a:ln w="19050"/>
                </p:spPr>
                <p:style>
                  <a:lnRef idx="1">
                    <a:schemeClr val="dk1"/>
                  </a:lnRef>
                  <a:fillRef idx="0">
                    <a:schemeClr val="dk1"/>
                  </a:fillRef>
                  <a:effectRef idx="0">
                    <a:schemeClr val="dk1"/>
                  </a:effectRef>
                  <a:fontRef idx="minor">
                    <a:schemeClr val="tx1"/>
                  </a:fontRef>
                </p:style>
              </p:cxnSp>
              <p:sp>
                <p:nvSpPr>
                  <p:cNvPr id="47" name="文本框 46">
                    <a:extLst>
                      <a:ext uri="{FF2B5EF4-FFF2-40B4-BE49-F238E27FC236}">
                        <a16:creationId xmlns:a16="http://schemas.microsoft.com/office/drawing/2014/main" id="{8AC3B144-CCF2-414F-BE39-68AF5550FBD6}"/>
                      </a:ext>
                    </a:extLst>
                  </p:cNvPr>
                  <p:cNvSpPr txBox="1"/>
                  <p:nvPr/>
                </p:nvSpPr>
                <p:spPr>
                  <a:xfrm>
                    <a:off x="7414461" y="3632252"/>
                    <a:ext cx="1376039" cy="338554"/>
                  </a:xfrm>
                  <a:prstGeom prst="rect">
                    <a:avLst/>
                  </a:prstGeom>
                  <a:noFill/>
                </p:spPr>
                <p:txBody>
                  <a:bodyPr wrap="square" rtlCol="0">
                    <a:spAutoFit/>
                  </a:bodyPr>
                  <a:lstStyle/>
                  <a:p>
                    <a:pPr algn="ctr"/>
                    <a:r>
                      <a:rPr lang="en-US" altLang="zh-CN" sz="1600" dirty="0"/>
                      <a:t>RAMP_EN</a:t>
                    </a:r>
                    <a:endParaRPr lang="zh-CN" altLang="en-US" sz="1600" dirty="0"/>
                  </a:p>
                </p:txBody>
              </p:sp>
              <p:sp>
                <p:nvSpPr>
                  <p:cNvPr id="48" name="矩形 47">
                    <a:extLst>
                      <a:ext uri="{FF2B5EF4-FFF2-40B4-BE49-F238E27FC236}">
                        <a16:creationId xmlns:a16="http://schemas.microsoft.com/office/drawing/2014/main" id="{1CAA6EDF-C5DE-4538-9022-C961D578887A}"/>
                      </a:ext>
                    </a:extLst>
                  </p:cNvPr>
                  <p:cNvSpPr/>
                  <p:nvPr/>
                </p:nvSpPr>
                <p:spPr>
                  <a:xfrm>
                    <a:off x="5397308" y="1218033"/>
                    <a:ext cx="886854" cy="509441"/>
                  </a:xfrm>
                  <a:prstGeom prst="rect">
                    <a:avLst/>
                  </a:prstGeom>
                  <a:solidFill>
                    <a:schemeClr val="accent2">
                      <a:lumMod val="20000"/>
                      <a:lumOff val="8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altLang="zh-CN" dirty="0">
                        <a:solidFill>
                          <a:schemeClr val="tx1"/>
                        </a:solidFill>
                      </a:rPr>
                      <a:t>Gain</a:t>
                    </a:r>
                  </a:p>
                  <a:p>
                    <a:pPr algn="ctr"/>
                    <a:r>
                      <a:rPr lang="en-US" altLang="zh-CN" dirty="0">
                        <a:solidFill>
                          <a:schemeClr val="tx1"/>
                        </a:solidFill>
                      </a:rPr>
                      <a:t>Latches</a:t>
                    </a:r>
                    <a:endParaRPr lang="zh-CN" altLang="en-US" dirty="0">
                      <a:solidFill>
                        <a:schemeClr val="tx1"/>
                      </a:solidFill>
                    </a:endParaRPr>
                  </a:p>
                </p:txBody>
              </p:sp>
              <p:sp>
                <p:nvSpPr>
                  <p:cNvPr id="49" name="弧形 48">
                    <a:extLst>
                      <a:ext uri="{FF2B5EF4-FFF2-40B4-BE49-F238E27FC236}">
                        <a16:creationId xmlns:a16="http://schemas.microsoft.com/office/drawing/2014/main" id="{C6B7A50F-F810-4D69-B6CE-3999CB252134}"/>
                      </a:ext>
                    </a:extLst>
                  </p:cNvPr>
                  <p:cNvSpPr/>
                  <p:nvPr/>
                </p:nvSpPr>
                <p:spPr>
                  <a:xfrm flipH="1">
                    <a:off x="6014831" y="2634006"/>
                    <a:ext cx="180776" cy="176844"/>
                  </a:xfrm>
                  <a:prstGeom prst="arc">
                    <a:avLst>
                      <a:gd name="adj1" fmla="val 16200000"/>
                      <a:gd name="adj2" fmla="val 5467503"/>
                    </a:avLst>
                  </a:prstGeom>
                  <a:ln w="19050"/>
                </p:spPr>
                <p:style>
                  <a:lnRef idx="1">
                    <a:schemeClr val="dk1"/>
                  </a:lnRef>
                  <a:fillRef idx="0">
                    <a:schemeClr val="dk1"/>
                  </a:fillRef>
                  <a:effectRef idx="0">
                    <a:schemeClr val="dk1"/>
                  </a:effectRef>
                  <a:fontRef idx="minor">
                    <a:schemeClr val="tx1"/>
                  </a:fontRef>
                </p:style>
                <p:txBody>
                  <a:bodyPr rtlCol="0" anchor="ctr"/>
                  <a:lstStyle/>
                  <a:p>
                    <a:pPr algn="ctr"/>
                    <a:endParaRPr lang="zh-CN" altLang="en-US"/>
                  </a:p>
                </p:txBody>
              </p:sp>
              <p:sp>
                <p:nvSpPr>
                  <p:cNvPr id="50" name="椭圆 49">
                    <a:extLst>
                      <a:ext uri="{FF2B5EF4-FFF2-40B4-BE49-F238E27FC236}">
                        <a16:creationId xmlns:a16="http://schemas.microsoft.com/office/drawing/2014/main" id="{02FDFDA8-AC5B-4806-9618-3CD6F822274B}"/>
                      </a:ext>
                    </a:extLst>
                  </p:cNvPr>
                  <p:cNvSpPr/>
                  <p:nvPr/>
                </p:nvSpPr>
                <p:spPr>
                  <a:xfrm>
                    <a:off x="6760395" y="3353096"/>
                    <a:ext cx="72000" cy="720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p>
                </p:txBody>
              </p:sp>
              <p:cxnSp>
                <p:nvCxnSpPr>
                  <p:cNvPr id="51" name="直接连接符 50">
                    <a:extLst>
                      <a:ext uri="{FF2B5EF4-FFF2-40B4-BE49-F238E27FC236}">
                        <a16:creationId xmlns:a16="http://schemas.microsoft.com/office/drawing/2014/main" id="{6E4BB15A-C2CF-43F2-ACE6-FBA30BD62F21}"/>
                      </a:ext>
                    </a:extLst>
                  </p:cNvPr>
                  <p:cNvCxnSpPr>
                    <a:cxnSpLocks/>
                  </p:cNvCxnSpPr>
                  <p:nvPr/>
                </p:nvCxnSpPr>
                <p:spPr>
                  <a:xfrm>
                    <a:off x="6099561" y="2801347"/>
                    <a:ext cx="0" cy="581347"/>
                  </a:xfrm>
                  <a:prstGeom prst="line">
                    <a:avLst/>
                  </a:prstGeom>
                  <a:ln w="19050"/>
                </p:spPr>
                <p:style>
                  <a:lnRef idx="1">
                    <a:schemeClr val="dk1"/>
                  </a:lnRef>
                  <a:fillRef idx="0">
                    <a:schemeClr val="dk1"/>
                  </a:fillRef>
                  <a:effectRef idx="0">
                    <a:schemeClr val="dk1"/>
                  </a:effectRef>
                  <a:fontRef idx="minor">
                    <a:schemeClr val="tx1"/>
                  </a:fontRef>
                </p:style>
              </p:cxnSp>
              <p:cxnSp>
                <p:nvCxnSpPr>
                  <p:cNvPr id="52" name="直接连接符 51">
                    <a:extLst>
                      <a:ext uri="{FF2B5EF4-FFF2-40B4-BE49-F238E27FC236}">
                        <a16:creationId xmlns:a16="http://schemas.microsoft.com/office/drawing/2014/main" id="{50C6C032-A914-491D-B258-652D34A38D0D}"/>
                      </a:ext>
                    </a:extLst>
                  </p:cNvPr>
                  <p:cNvCxnSpPr>
                    <a:cxnSpLocks/>
                  </p:cNvCxnSpPr>
                  <p:nvPr/>
                </p:nvCxnSpPr>
                <p:spPr>
                  <a:xfrm>
                    <a:off x="6093211" y="3382694"/>
                    <a:ext cx="732706" cy="0"/>
                  </a:xfrm>
                  <a:prstGeom prst="line">
                    <a:avLst/>
                  </a:prstGeom>
                  <a:ln w="19050"/>
                </p:spPr>
                <p:style>
                  <a:lnRef idx="1">
                    <a:schemeClr val="dk1"/>
                  </a:lnRef>
                  <a:fillRef idx="0">
                    <a:schemeClr val="dk1"/>
                  </a:fillRef>
                  <a:effectRef idx="0">
                    <a:schemeClr val="dk1"/>
                  </a:effectRef>
                  <a:fontRef idx="minor">
                    <a:schemeClr val="tx1"/>
                  </a:fontRef>
                </p:style>
              </p:cxnSp>
              <p:cxnSp>
                <p:nvCxnSpPr>
                  <p:cNvPr id="54" name="直接连接符 53">
                    <a:extLst>
                      <a:ext uri="{FF2B5EF4-FFF2-40B4-BE49-F238E27FC236}">
                        <a16:creationId xmlns:a16="http://schemas.microsoft.com/office/drawing/2014/main" id="{B48914B6-B7DB-4314-A9B7-DB45D19030F5}"/>
                      </a:ext>
                    </a:extLst>
                  </p:cNvPr>
                  <p:cNvCxnSpPr>
                    <a:cxnSpLocks/>
                  </p:cNvCxnSpPr>
                  <p:nvPr/>
                </p:nvCxnSpPr>
                <p:spPr>
                  <a:xfrm>
                    <a:off x="6099561" y="1862532"/>
                    <a:ext cx="0" cy="777994"/>
                  </a:xfrm>
                  <a:prstGeom prst="line">
                    <a:avLst/>
                  </a:prstGeom>
                  <a:ln w="19050"/>
                </p:spPr>
                <p:style>
                  <a:lnRef idx="1">
                    <a:schemeClr val="dk1"/>
                  </a:lnRef>
                  <a:fillRef idx="0">
                    <a:schemeClr val="dk1"/>
                  </a:fillRef>
                  <a:effectRef idx="0">
                    <a:schemeClr val="dk1"/>
                  </a:effectRef>
                  <a:fontRef idx="minor">
                    <a:schemeClr val="tx1"/>
                  </a:fontRef>
                </p:style>
              </p:cxnSp>
              <p:sp>
                <p:nvSpPr>
                  <p:cNvPr id="56" name="椭圆 55">
                    <a:extLst>
                      <a:ext uri="{FF2B5EF4-FFF2-40B4-BE49-F238E27FC236}">
                        <a16:creationId xmlns:a16="http://schemas.microsoft.com/office/drawing/2014/main" id="{B21FB753-A670-4720-98C9-64F88588686B}"/>
                      </a:ext>
                    </a:extLst>
                  </p:cNvPr>
                  <p:cNvSpPr/>
                  <p:nvPr/>
                </p:nvSpPr>
                <p:spPr>
                  <a:xfrm>
                    <a:off x="8299018" y="2690236"/>
                    <a:ext cx="72000" cy="720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p>
                </p:txBody>
              </p:sp>
              <p:cxnSp>
                <p:nvCxnSpPr>
                  <p:cNvPr id="57" name="直接连接符 56">
                    <a:extLst>
                      <a:ext uri="{FF2B5EF4-FFF2-40B4-BE49-F238E27FC236}">
                        <a16:creationId xmlns:a16="http://schemas.microsoft.com/office/drawing/2014/main" id="{829A40C1-4928-4E53-A98C-82FD09226C45}"/>
                      </a:ext>
                    </a:extLst>
                  </p:cNvPr>
                  <p:cNvCxnSpPr>
                    <a:cxnSpLocks/>
                  </p:cNvCxnSpPr>
                  <p:nvPr/>
                </p:nvCxnSpPr>
                <p:spPr>
                  <a:xfrm>
                    <a:off x="6093211" y="1862532"/>
                    <a:ext cx="614452" cy="0"/>
                  </a:xfrm>
                  <a:prstGeom prst="line">
                    <a:avLst/>
                  </a:prstGeom>
                  <a:ln w="19050"/>
                </p:spPr>
                <p:style>
                  <a:lnRef idx="1">
                    <a:schemeClr val="dk1"/>
                  </a:lnRef>
                  <a:fillRef idx="0">
                    <a:schemeClr val="dk1"/>
                  </a:fillRef>
                  <a:effectRef idx="0">
                    <a:schemeClr val="dk1"/>
                  </a:effectRef>
                  <a:fontRef idx="minor">
                    <a:schemeClr val="tx1"/>
                  </a:fontRef>
                </p:style>
              </p:cxnSp>
              <p:cxnSp>
                <p:nvCxnSpPr>
                  <p:cNvPr id="61" name="直接连接符 60">
                    <a:extLst>
                      <a:ext uri="{FF2B5EF4-FFF2-40B4-BE49-F238E27FC236}">
                        <a16:creationId xmlns:a16="http://schemas.microsoft.com/office/drawing/2014/main" id="{7A2629E8-4339-4AFE-9679-035D4BBA4A97}"/>
                      </a:ext>
                    </a:extLst>
                  </p:cNvPr>
                  <p:cNvCxnSpPr>
                    <a:cxnSpLocks/>
                  </p:cNvCxnSpPr>
                  <p:nvPr/>
                </p:nvCxnSpPr>
                <p:spPr>
                  <a:xfrm>
                    <a:off x="7052523" y="2055761"/>
                    <a:ext cx="0" cy="229106"/>
                  </a:xfrm>
                  <a:prstGeom prst="line">
                    <a:avLst/>
                  </a:prstGeom>
                  <a:ln w="19050"/>
                </p:spPr>
                <p:style>
                  <a:lnRef idx="1">
                    <a:schemeClr val="dk1"/>
                  </a:lnRef>
                  <a:fillRef idx="0">
                    <a:schemeClr val="dk1"/>
                  </a:fillRef>
                  <a:effectRef idx="0">
                    <a:schemeClr val="dk1"/>
                  </a:effectRef>
                  <a:fontRef idx="minor">
                    <a:schemeClr val="tx1"/>
                  </a:fontRef>
                </p:style>
              </p:cxnSp>
              <p:cxnSp>
                <p:nvCxnSpPr>
                  <p:cNvPr id="66" name="直接连接符 65">
                    <a:extLst>
                      <a:ext uri="{FF2B5EF4-FFF2-40B4-BE49-F238E27FC236}">
                        <a16:creationId xmlns:a16="http://schemas.microsoft.com/office/drawing/2014/main" id="{8A8745E1-E7D6-46A2-B475-EBAAF1EBEE7C}"/>
                      </a:ext>
                    </a:extLst>
                  </p:cNvPr>
                  <p:cNvCxnSpPr>
                    <a:cxnSpLocks/>
                  </p:cNvCxnSpPr>
                  <p:nvPr/>
                </p:nvCxnSpPr>
                <p:spPr>
                  <a:xfrm>
                    <a:off x="6284162" y="1424382"/>
                    <a:ext cx="585268" cy="0"/>
                  </a:xfrm>
                  <a:prstGeom prst="line">
                    <a:avLst/>
                  </a:prstGeom>
                  <a:ln w="19050"/>
                </p:spPr>
                <p:style>
                  <a:lnRef idx="1">
                    <a:schemeClr val="dk1"/>
                  </a:lnRef>
                  <a:fillRef idx="0">
                    <a:schemeClr val="dk1"/>
                  </a:fillRef>
                  <a:effectRef idx="0">
                    <a:schemeClr val="dk1"/>
                  </a:effectRef>
                  <a:fontRef idx="minor">
                    <a:schemeClr val="tx1"/>
                  </a:fontRef>
                </p:style>
              </p:cxnSp>
              <p:cxnSp>
                <p:nvCxnSpPr>
                  <p:cNvPr id="68" name="直接连接符 67">
                    <a:extLst>
                      <a:ext uri="{FF2B5EF4-FFF2-40B4-BE49-F238E27FC236}">
                        <a16:creationId xmlns:a16="http://schemas.microsoft.com/office/drawing/2014/main" id="{128BF823-93A9-46F3-9B0F-DCD482B30C91}"/>
                      </a:ext>
                    </a:extLst>
                  </p:cNvPr>
                  <p:cNvCxnSpPr>
                    <a:cxnSpLocks/>
                  </p:cNvCxnSpPr>
                  <p:nvPr/>
                </p:nvCxnSpPr>
                <p:spPr>
                  <a:xfrm>
                    <a:off x="6869643" y="1414463"/>
                    <a:ext cx="0" cy="219816"/>
                  </a:xfrm>
                  <a:prstGeom prst="line">
                    <a:avLst/>
                  </a:prstGeom>
                  <a:ln w="19050"/>
                </p:spPr>
                <p:style>
                  <a:lnRef idx="1">
                    <a:schemeClr val="dk1"/>
                  </a:lnRef>
                  <a:fillRef idx="0">
                    <a:schemeClr val="dk1"/>
                  </a:fillRef>
                  <a:effectRef idx="0">
                    <a:schemeClr val="dk1"/>
                  </a:effectRef>
                  <a:fontRef idx="minor">
                    <a:schemeClr val="tx1"/>
                  </a:fontRef>
                </p:style>
              </p:cxnSp>
              <p:cxnSp>
                <p:nvCxnSpPr>
                  <p:cNvPr id="70" name="直接连接符 69">
                    <a:extLst>
                      <a:ext uri="{FF2B5EF4-FFF2-40B4-BE49-F238E27FC236}">
                        <a16:creationId xmlns:a16="http://schemas.microsoft.com/office/drawing/2014/main" id="{A9CC20F4-4AA4-4B8D-852D-4605EE6E7BFB}"/>
                      </a:ext>
                    </a:extLst>
                  </p:cNvPr>
                  <p:cNvCxnSpPr>
                    <a:cxnSpLocks/>
                  </p:cNvCxnSpPr>
                  <p:nvPr/>
                </p:nvCxnSpPr>
                <p:spPr>
                  <a:xfrm>
                    <a:off x="7228418" y="1424382"/>
                    <a:ext cx="0" cy="219816"/>
                  </a:xfrm>
                  <a:prstGeom prst="line">
                    <a:avLst/>
                  </a:prstGeom>
                  <a:ln w="19050"/>
                </p:spPr>
                <p:style>
                  <a:lnRef idx="1">
                    <a:schemeClr val="dk1"/>
                  </a:lnRef>
                  <a:fillRef idx="0">
                    <a:schemeClr val="dk1"/>
                  </a:fillRef>
                  <a:effectRef idx="0">
                    <a:schemeClr val="dk1"/>
                  </a:effectRef>
                  <a:fontRef idx="minor">
                    <a:schemeClr val="tx1"/>
                  </a:fontRef>
                </p:style>
              </p:cxnSp>
              <p:cxnSp>
                <p:nvCxnSpPr>
                  <p:cNvPr id="71" name="直接连接符 70">
                    <a:extLst>
                      <a:ext uri="{FF2B5EF4-FFF2-40B4-BE49-F238E27FC236}">
                        <a16:creationId xmlns:a16="http://schemas.microsoft.com/office/drawing/2014/main" id="{59A65878-CD8C-4486-B8DC-10C59ED098AA}"/>
                      </a:ext>
                    </a:extLst>
                  </p:cNvPr>
                  <p:cNvCxnSpPr>
                    <a:cxnSpLocks/>
                  </p:cNvCxnSpPr>
                  <p:nvPr/>
                </p:nvCxnSpPr>
                <p:spPr>
                  <a:xfrm>
                    <a:off x="7218893" y="1424382"/>
                    <a:ext cx="1116726" cy="0"/>
                  </a:xfrm>
                  <a:prstGeom prst="line">
                    <a:avLst/>
                  </a:prstGeom>
                  <a:ln w="19050"/>
                </p:spPr>
                <p:style>
                  <a:lnRef idx="1">
                    <a:schemeClr val="dk1"/>
                  </a:lnRef>
                  <a:fillRef idx="0">
                    <a:schemeClr val="dk1"/>
                  </a:fillRef>
                  <a:effectRef idx="0">
                    <a:schemeClr val="dk1"/>
                  </a:effectRef>
                  <a:fontRef idx="minor">
                    <a:schemeClr val="tx1"/>
                  </a:fontRef>
                </p:style>
              </p:cxnSp>
              <p:cxnSp>
                <p:nvCxnSpPr>
                  <p:cNvPr id="73" name="直接连接符 72">
                    <a:extLst>
                      <a:ext uri="{FF2B5EF4-FFF2-40B4-BE49-F238E27FC236}">
                        <a16:creationId xmlns:a16="http://schemas.microsoft.com/office/drawing/2014/main" id="{BCAFED00-2DE4-4A83-A4D4-7B99B99A2385}"/>
                      </a:ext>
                    </a:extLst>
                  </p:cNvPr>
                  <p:cNvCxnSpPr>
                    <a:cxnSpLocks/>
                  </p:cNvCxnSpPr>
                  <p:nvPr/>
                </p:nvCxnSpPr>
                <p:spPr>
                  <a:xfrm>
                    <a:off x="7819697" y="2726896"/>
                    <a:ext cx="1031844" cy="0"/>
                  </a:xfrm>
                  <a:prstGeom prst="line">
                    <a:avLst/>
                  </a:prstGeom>
                  <a:ln w="19050"/>
                </p:spPr>
                <p:style>
                  <a:lnRef idx="1">
                    <a:schemeClr val="dk1"/>
                  </a:lnRef>
                  <a:fillRef idx="0">
                    <a:schemeClr val="dk1"/>
                  </a:fillRef>
                  <a:effectRef idx="0">
                    <a:schemeClr val="dk1"/>
                  </a:effectRef>
                  <a:fontRef idx="minor">
                    <a:schemeClr val="tx1"/>
                  </a:fontRef>
                </p:style>
              </p:cxnSp>
              <p:pic>
                <p:nvPicPr>
                  <p:cNvPr id="74" name="图片 73">
                    <a:extLst>
                      <a:ext uri="{FF2B5EF4-FFF2-40B4-BE49-F238E27FC236}">
                        <a16:creationId xmlns:a16="http://schemas.microsoft.com/office/drawing/2014/main" id="{FA3E92E1-F04E-43FC-8D9C-6D1D51E01828}"/>
                      </a:ext>
                    </a:extLst>
                  </p:cNvPr>
                  <p:cNvPicPr>
                    <a:picLocks noChangeAspect="1"/>
                  </p:cNvPicPr>
                  <p:nvPr/>
                </p:nvPicPr>
                <p:blipFill>
                  <a:blip r:embed="rId3"/>
                  <a:stretch>
                    <a:fillRect/>
                  </a:stretch>
                </p:blipFill>
                <p:spPr>
                  <a:xfrm>
                    <a:off x="8830378" y="2629109"/>
                    <a:ext cx="236220" cy="205740"/>
                  </a:xfrm>
                  <a:prstGeom prst="rect">
                    <a:avLst/>
                  </a:prstGeom>
                </p:spPr>
              </p:pic>
              <p:sp>
                <p:nvSpPr>
                  <p:cNvPr id="75" name="文本框 74">
                    <a:extLst>
                      <a:ext uri="{FF2B5EF4-FFF2-40B4-BE49-F238E27FC236}">
                        <a16:creationId xmlns:a16="http://schemas.microsoft.com/office/drawing/2014/main" id="{C35D95BE-935F-45AB-BE92-014F9C8CF3D5}"/>
                      </a:ext>
                    </a:extLst>
                  </p:cNvPr>
                  <p:cNvSpPr txBox="1"/>
                  <p:nvPr/>
                </p:nvSpPr>
                <p:spPr>
                  <a:xfrm>
                    <a:off x="8911898" y="2391282"/>
                    <a:ext cx="1376039" cy="584775"/>
                  </a:xfrm>
                  <a:prstGeom prst="rect">
                    <a:avLst/>
                  </a:prstGeom>
                  <a:noFill/>
                </p:spPr>
                <p:txBody>
                  <a:bodyPr wrap="square" rtlCol="0">
                    <a:spAutoFit/>
                  </a:bodyPr>
                  <a:lstStyle/>
                  <a:p>
                    <a:pPr algn="ctr"/>
                    <a:r>
                      <a:rPr lang="en-US" altLang="zh-CN" sz="1600" dirty="0"/>
                      <a:t>Output</a:t>
                    </a:r>
                    <a:r>
                      <a:rPr lang="zh-CN" altLang="en-US" sz="1600" dirty="0"/>
                      <a:t> </a:t>
                    </a:r>
                    <a:r>
                      <a:rPr lang="en-US" altLang="zh-CN" sz="1600" dirty="0"/>
                      <a:t>to</a:t>
                    </a:r>
                    <a:r>
                      <a:rPr lang="zh-CN" altLang="en-US" sz="1600" dirty="0"/>
                      <a:t> </a:t>
                    </a:r>
                    <a:r>
                      <a:rPr lang="en-US" altLang="zh-CN" sz="1600" dirty="0"/>
                      <a:t>Next</a:t>
                    </a:r>
                    <a:r>
                      <a:rPr lang="zh-CN" altLang="en-US" sz="1600" dirty="0"/>
                      <a:t> </a:t>
                    </a:r>
                    <a:r>
                      <a:rPr lang="en-US" altLang="zh-CN" sz="1600" dirty="0"/>
                      <a:t>Pixel</a:t>
                    </a:r>
                  </a:p>
                </p:txBody>
              </p:sp>
              <p:cxnSp>
                <p:nvCxnSpPr>
                  <p:cNvPr id="77" name="直接连接符 76">
                    <a:extLst>
                      <a:ext uri="{FF2B5EF4-FFF2-40B4-BE49-F238E27FC236}">
                        <a16:creationId xmlns:a16="http://schemas.microsoft.com/office/drawing/2014/main" id="{10857AEE-4E7C-4AD5-A76E-9871BBCCE639}"/>
                      </a:ext>
                    </a:extLst>
                  </p:cNvPr>
                  <p:cNvCxnSpPr>
                    <a:cxnSpLocks/>
                  </p:cNvCxnSpPr>
                  <p:nvPr/>
                </p:nvCxnSpPr>
                <p:spPr>
                  <a:xfrm>
                    <a:off x="8335619" y="1414463"/>
                    <a:ext cx="0" cy="1315512"/>
                  </a:xfrm>
                  <a:prstGeom prst="line">
                    <a:avLst/>
                  </a:prstGeom>
                  <a:ln w="19050"/>
                </p:spPr>
                <p:style>
                  <a:lnRef idx="1">
                    <a:schemeClr val="dk1"/>
                  </a:lnRef>
                  <a:fillRef idx="0">
                    <a:schemeClr val="dk1"/>
                  </a:fillRef>
                  <a:effectRef idx="0">
                    <a:schemeClr val="dk1"/>
                  </a:effectRef>
                  <a:fontRef idx="minor">
                    <a:schemeClr val="tx1"/>
                  </a:fontRef>
                </p:style>
              </p:cxnSp>
            </p:grpSp>
          </p:grpSp>
          <p:sp>
            <p:nvSpPr>
              <p:cNvPr id="59" name="文本框 58">
                <a:extLst>
                  <a:ext uri="{FF2B5EF4-FFF2-40B4-BE49-F238E27FC236}">
                    <a16:creationId xmlns:a16="http://schemas.microsoft.com/office/drawing/2014/main" id="{2E6D9A0A-3006-43BF-8E71-57DFEA0F916F}"/>
                  </a:ext>
                </a:extLst>
              </p:cNvPr>
              <p:cNvSpPr txBox="1"/>
              <p:nvPr/>
            </p:nvSpPr>
            <p:spPr>
              <a:xfrm>
                <a:off x="3501207" y="1832217"/>
                <a:ext cx="1534058" cy="400110"/>
              </a:xfrm>
              <a:prstGeom prst="rect">
                <a:avLst/>
              </a:prstGeom>
              <a:noFill/>
            </p:spPr>
            <p:txBody>
              <a:bodyPr wrap="square" rtlCol="0">
                <a:spAutoFit/>
              </a:bodyPr>
              <a:lstStyle/>
              <a:p>
                <a:pPr algn="ctr"/>
                <a:r>
                  <a:rPr lang="en-US" altLang="zh-CN" sz="2000" dirty="0"/>
                  <a:t>V</a:t>
                </a:r>
                <a:r>
                  <a:rPr lang="en-US" altLang="zh-CN" sz="2000" baseline="-25000" dirty="0"/>
                  <a:t>sample</a:t>
                </a:r>
                <a:endParaRPr lang="zh-CN" altLang="en-US" sz="2000" baseline="-25000" dirty="0"/>
              </a:p>
            </p:txBody>
          </p:sp>
          <p:sp>
            <p:nvSpPr>
              <p:cNvPr id="72" name="文本框 71">
                <a:extLst>
                  <a:ext uri="{FF2B5EF4-FFF2-40B4-BE49-F238E27FC236}">
                    <a16:creationId xmlns:a16="http://schemas.microsoft.com/office/drawing/2014/main" id="{3A6560EE-F492-49EB-8580-9A66647DB386}"/>
                  </a:ext>
                </a:extLst>
              </p:cNvPr>
              <p:cNvSpPr txBox="1"/>
              <p:nvPr/>
            </p:nvSpPr>
            <p:spPr>
              <a:xfrm>
                <a:off x="5564757" y="2269292"/>
                <a:ext cx="1701803" cy="307777"/>
              </a:xfrm>
              <a:prstGeom prst="rect">
                <a:avLst/>
              </a:prstGeom>
              <a:noFill/>
            </p:spPr>
            <p:txBody>
              <a:bodyPr wrap="square" rtlCol="0">
                <a:spAutoFit/>
              </a:bodyPr>
              <a:lstStyle/>
              <a:p>
                <a:pPr algn="ctr"/>
                <a:r>
                  <a:rPr lang="en-US" altLang="zh-CN" sz="1400" dirty="0"/>
                  <a:t>COUNT_STOP</a:t>
                </a:r>
                <a:endParaRPr lang="zh-CN" altLang="en-US" sz="1400" dirty="0"/>
              </a:p>
            </p:txBody>
          </p:sp>
        </p:grpSp>
        <p:sp>
          <p:nvSpPr>
            <p:cNvPr id="485" name="文本框 484">
              <a:extLst>
                <a:ext uri="{FF2B5EF4-FFF2-40B4-BE49-F238E27FC236}">
                  <a16:creationId xmlns:a16="http://schemas.microsoft.com/office/drawing/2014/main" id="{696A53B2-B7D0-4904-8A56-76A809D2869A}"/>
                </a:ext>
              </a:extLst>
            </p:cNvPr>
            <p:cNvSpPr txBox="1"/>
            <p:nvPr/>
          </p:nvSpPr>
          <p:spPr>
            <a:xfrm>
              <a:off x="1065135" y="4031207"/>
              <a:ext cx="2590974" cy="400110"/>
            </a:xfrm>
            <a:prstGeom prst="rect">
              <a:avLst/>
            </a:prstGeom>
            <a:noFill/>
          </p:spPr>
          <p:txBody>
            <a:bodyPr wrap="square" rtlCol="0">
              <a:spAutoFit/>
            </a:bodyPr>
            <a:lstStyle/>
            <a:p>
              <a:pPr algn="ctr"/>
              <a:r>
                <a:rPr lang="en-US" altLang="zh-CN" sz="2000" i="1" dirty="0">
                  <a:solidFill>
                    <a:schemeClr val="accent1"/>
                  </a:solidFill>
                </a:rPr>
                <a:t>Wilkinson ADC (WADC)</a:t>
              </a:r>
              <a:endParaRPr lang="zh-CN" altLang="en-US" sz="2000" i="1" dirty="0">
                <a:solidFill>
                  <a:schemeClr val="accent1"/>
                </a:solidFill>
              </a:endParaRPr>
            </a:p>
          </p:txBody>
        </p:sp>
      </p:grpSp>
      <p:sp>
        <p:nvSpPr>
          <p:cNvPr id="357" name="文本框 356">
            <a:extLst>
              <a:ext uri="{FF2B5EF4-FFF2-40B4-BE49-F238E27FC236}">
                <a16:creationId xmlns:a16="http://schemas.microsoft.com/office/drawing/2014/main" id="{24D9C35B-C5BD-476E-AAE0-13A53F0D5C64}"/>
              </a:ext>
            </a:extLst>
          </p:cNvPr>
          <p:cNvSpPr txBox="1"/>
          <p:nvPr/>
        </p:nvSpPr>
        <p:spPr>
          <a:xfrm>
            <a:off x="939567" y="4172671"/>
            <a:ext cx="10994968" cy="2323713"/>
          </a:xfrm>
          <a:prstGeom prst="rect">
            <a:avLst/>
          </a:prstGeom>
          <a:noFill/>
        </p:spPr>
        <p:txBody>
          <a:bodyPr wrap="square" rtlCol="0">
            <a:spAutoFit/>
          </a:bodyPr>
          <a:lstStyle/>
          <a:p>
            <a:pPr marL="342900" indent="-342900">
              <a:spcAft>
                <a:spcPts val="600"/>
              </a:spcAft>
              <a:buFont typeface="Wingdings" panose="05000000000000000000" pitchFamily="2" charset="2"/>
              <a:buChar char="l"/>
            </a:pPr>
            <a:r>
              <a:rPr lang="en-US" altLang="zh-CN" sz="2000" dirty="0">
                <a:solidFill>
                  <a:schemeClr val="accent1">
                    <a:lumMod val="75000"/>
                  </a:schemeClr>
                </a:solidFill>
              </a:rPr>
              <a:t>S/H</a:t>
            </a:r>
            <a:r>
              <a:rPr lang="en-US" altLang="zh-CN" sz="2000" dirty="0"/>
              <a:t>: Sample and Hold Circuit</a:t>
            </a:r>
          </a:p>
          <a:p>
            <a:pPr marL="342900" indent="-342900">
              <a:spcAft>
                <a:spcPts val="600"/>
              </a:spcAft>
              <a:buFont typeface="Wingdings" panose="05000000000000000000" pitchFamily="2" charset="2"/>
              <a:buChar char="l"/>
            </a:pPr>
            <a:r>
              <a:rPr lang="en-US" altLang="zh-CN" sz="2000" dirty="0">
                <a:solidFill>
                  <a:schemeClr val="accent1">
                    <a:lumMod val="75000"/>
                  </a:schemeClr>
                </a:solidFill>
              </a:rPr>
              <a:t>Comparator</a:t>
            </a:r>
            <a:r>
              <a:rPr lang="en-US" altLang="zh-CN" sz="2000" dirty="0"/>
              <a:t>: Generates the stop signal of counting</a:t>
            </a:r>
          </a:p>
          <a:p>
            <a:pPr marL="342900" indent="-342900">
              <a:spcAft>
                <a:spcPts val="600"/>
              </a:spcAft>
              <a:buFont typeface="Wingdings" panose="05000000000000000000" pitchFamily="2" charset="2"/>
              <a:buChar char="l"/>
            </a:pPr>
            <a:r>
              <a:rPr lang="en-US" altLang="zh-CN" sz="2000" dirty="0">
                <a:solidFill>
                  <a:schemeClr val="accent1">
                    <a:lumMod val="75000"/>
                  </a:schemeClr>
                </a:solidFill>
              </a:rPr>
              <a:t>Counter/Shifter</a:t>
            </a:r>
            <a:r>
              <a:rPr lang="en-US" altLang="zh-CN" sz="2000" dirty="0"/>
              <a:t>: Based on a 10-bit Linear Feedback Shift Register (LFSR)</a:t>
            </a:r>
          </a:p>
          <a:p>
            <a:pPr marL="342900" indent="-342900">
              <a:spcAft>
                <a:spcPts val="600"/>
              </a:spcAft>
              <a:buFont typeface="Wingdings" panose="05000000000000000000" pitchFamily="2" charset="2"/>
              <a:buChar char="l"/>
            </a:pPr>
            <a:r>
              <a:rPr lang="en-US" altLang="zh-CN" sz="2000" dirty="0">
                <a:solidFill>
                  <a:schemeClr val="accent1">
                    <a:lumMod val="75000"/>
                  </a:schemeClr>
                </a:solidFill>
              </a:rPr>
              <a:t>MUX</a:t>
            </a:r>
            <a:r>
              <a:rPr lang="en-US" altLang="zh-CN" sz="2000" dirty="0"/>
              <a:t>: Switches modes between counting and shifting</a:t>
            </a:r>
          </a:p>
          <a:p>
            <a:pPr marL="342900" indent="-342900">
              <a:spcAft>
                <a:spcPts val="600"/>
              </a:spcAft>
              <a:buFont typeface="Wingdings" panose="05000000000000000000" pitchFamily="2" charset="2"/>
              <a:buChar char="l"/>
            </a:pPr>
            <a:r>
              <a:rPr lang="en-US" altLang="zh-CN" sz="2000" dirty="0">
                <a:solidFill>
                  <a:schemeClr val="accent1">
                    <a:lumMod val="75000"/>
                  </a:schemeClr>
                </a:solidFill>
              </a:rPr>
              <a:t>Gain Latches</a:t>
            </a:r>
            <a:r>
              <a:rPr lang="en-US" altLang="zh-CN" sz="2000" dirty="0"/>
              <a:t>: 2-bits registers latches gain, located in gain-switching circuits</a:t>
            </a:r>
          </a:p>
          <a:p>
            <a:pPr marL="342900" indent="-342900">
              <a:spcAft>
                <a:spcPts val="600"/>
              </a:spcAft>
              <a:buFont typeface="Wingdings" panose="05000000000000000000" pitchFamily="2" charset="2"/>
              <a:buChar char="l"/>
            </a:pPr>
            <a:r>
              <a:rPr lang="en-US" altLang="zh-CN" sz="2000" dirty="0">
                <a:solidFill>
                  <a:schemeClr val="accent1">
                    <a:lumMod val="75000"/>
                  </a:schemeClr>
                </a:solidFill>
              </a:rPr>
              <a:t>Power Consumption</a:t>
            </a:r>
            <a:r>
              <a:rPr lang="en-US" altLang="zh-CN" sz="2000" dirty="0"/>
              <a:t>: 7.5 </a:t>
            </a:r>
            <a:r>
              <a:rPr lang="en-US" altLang="zh-CN" sz="2000" dirty="0" err="1"/>
              <a:t>μW</a:t>
            </a:r>
            <a:endParaRPr lang="en-US" altLang="zh-CN" sz="2000" dirty="0"/>
          </a:p>
        </p:txBody>
      </p:sp>
    </p:spTree>
    <p:extLst>
      <p:ext uri="{BB962C8B-B14F-4D97-AF65-F5344CB8AC3E}">
        <p14:creationId xmlns:p14="http://schemas.microsoft.com/office/powerpoint/2010/main" val="31820426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39</a:t>
            </a:fld>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p:txBody>
          <a:bodyPr/>
          <a:lstStyle/>
          <a:p>
            <a:r>
              <a:rPr lang="en-US" altLang="zh-CN" dirty="0"/>
              <a:t>Module Mounting:</a:t>
            </a:r>
            <a:r>
              <a:rPr lang="zh-CN" altLang="en-US" dirty="0"/>
              <a:t> </a:t>
            </a:r>
            <a:r>
              <a:rPr lang="en-US" altLang="zh-CN" dirty="0"/>
              <a:t>preparation</a:t>
            </a:r>
            <a:endParaRPr lang="zh-CN" altLang="en-US" dirty="0"/>
          </a:p>
        </p:txBody>
      </p:sp>
      <p:sp>
        <p:nvSpPr>
          <p:cNvPr id="6" name="灯片编号占位符 3">
            <a:extLst>
              <a:ext uri="{FF2B5EF4-FFF2-40B4-BE49-F238E27FC236}">
                <a16:creationId xmlns:a16="http://schemas.microsoft.com/office/drawing/2014/main" id="{43251872-C9FC-43B6-A63C-AEE3D73EEA41}"/>
              </a:ext>
            </a:extLst>
          </p:cNvPr>
          <p:cNvSpPr txBox="1">
            <a:spLocks/>
          </p:cNvSpPr>
          <p:nvPr/>
        </p:nvSpPr>
        <p:spPr>
          <a:xfrm>
            <a:off x="8960656" y="6470654"/>
            <a:ext cx="2743200" cy="288000"/>
          </a:xfrm>
          <a:prstGeom prst="rect">
            <a:avLst/>
          </a:prstGeom>
        </p:spPr>
        <p:txBody>
          <a:bodyPr/>
          <a:lstStyle>
            <a:defPPr>
              <a:defRPr lang="en-US"/>
            </a:defPPr>
            <a:lvl1pPr marL="0" algn="r" defTabSz="457200" rtl="0" eaLnBrk="1" latinLnBrk="0" hangingPunct="1">
              <a:defRPr sz="1200" kern="1200">
                <a:solidFill>
                  <a:schemeClr val="bg1">
                    <a:lumMod val="5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62F77C-4E47-4A93-83C9-430469F4C1D3}" type="slidenum">
              <a:rPr lang="zh-CN" altLang="en-US" smtClean="0"/>
              <a:pPr/>
              <a:t>39</a:t>
            </a:fld>
            <a:endParaRPr lang="zh-CN" altLang="en-US" dirty="0"/>
          </a:p>
        </p:txBody>
      </p:sp>
      <p:grpSp>
        <p:nvGrpSpPr>
          <p:cNvPr id="17" name="组合 16">
            <a:extLst>
              <a:ext uri="{FF2B5EF4-FFF2-40B4-BE49-F238E27FC236}">
                <a16:creationId xmlns:a16="http://schemas.microsoft.com/office/drawing/2014/main" id="{27F3DC67-425D-4951-8BBB-82B60D82096D}"/>
              </a:ext>
            </a:extLst>
          </p:cNvPr>
          <p:cNvGrpSpPr/>
          <p:nvPr/>
        </p:nvGrpSpPr>
        <p:grpSpPr>
          <a:xfrm>
            <a:off x="813134" y="1066268"/>
            <a:ext cx="5282866" cy="3019292"/>
            <a:chOff x="4249059" y="3168976"/>
            <a:chExt cx="5037898" cy="2848526"/>
          </a:xfrm>
        </p:grpSpPr>
        <p:pic>
          <p:nvPicPr>
            <p:cNvPr id="12" name="图片 11">
              <a:extLst>
                <a:ext uri="{FF2B5EF4-FFF2-40B4-BE49-F238E27FC236}">
                  <a16:creationId xmlns:a16="http://schemas.microsoft.com/office/drawing/2014/main" id="{47AEDDD0-9335-478F-8B02-EE4834AC83AB}"/>
                </a:ext>
              </a:extLst>
            </p:cNvPr>
            <p:cNvPicPr>
              <a:picLocks noChangeAspect="1"/>
            </p:cNvPicPr>
            <p:nvPr/>
          </p:nvPicPr>
          <p:blipFill rotWithShape="1">
            <a:blip r:embed="rId3"/>
            <a:srcRect l="416"/>
            <a:stretch/>
          </p:blipFill>
          <p:spPr>
            <a:xfrm>
              <a:off x="4843463" y="3168976"/>
              <a:ext cx="4443494" cy="2848526"/>
            </a:xfrm>
            <a:prstGeom prst="rect">
              <a:avLst/>
            </a:prstGeom>
          </p:spPr>
        </p:pic>
        <p:sp>
          <p:nvSpPr>
            <p:cNvPr id="13" name="文本框 12">
              <a:extLst>
                <a:ext uri="{FF2B5EF4-FFF2-40B4-BE49-F238E27FC236}">
                  <a16:creationId xmlns:a16="http://schemas.microsoft.com/office/drawing/2014/main" id="{0D8E9F5A-D944-41B5-B39E-34C4BC71A055}"/>
                </a:ext>
              </a:extLst>
            </p:cNvPr>
            <p:cNvSpPr txBox="1"/>
            <p:nvPr/>
          </p:nvSpPr>
          <p:spPr>
            <a:xfrm>
              <a:off x="4262537" y="3222813"/>
              <a:ext cx="607880" cy="246221"/>
            </a:xfrm>
            <a:prstGeom prst="rect">
              <a:avLst/>
            </a:prstGeom>
            <a:noFill/>
          </p:spPr>
          <p:txBody>
            <a:bodyPr wrap="square" rtlCol="0">
              <a:spAutoFit/>
            </a:bodyPr>
            <a:lstStyle/>
            <a:p>
              <a:pPr algn="ctr">
                <a:spcBef>
                  <a:spcPts val="600"/>
                </a:spcBef>
                <a:spcAft>
                  <a:spcPts val="600"/>
                </a:spcAft>
              </a:pPr>
              <a:r>
                <a:rPr lang="en-US" altLang="zh-CN" sz="1000" dirty="0">
                  <a:solidFill>
                    <a:schemeClr val="accent1">
                      <a:lumMod val="75000"/>
                    </a:schemeClr>
                  </a:solidFill>
                </a:rPr>
                <a:t>500μm</a:t>
              </a:r>
              <a:endParaRPr lang="zh-CN" altLang="en-US" sz="1000" dirty="0">
                <a:solidFill>
                  <a:schemeClr val="accent1">
                    <a:lumMod val="75000"/>
                  </a:schemeClr>
                </a:solidFill>
              </a:endParaRPr>
            </a:p>
          </p:txBody>
        </p:sp>
        <p:sp>
          <p:nvSpPr>
            <p:cNvPr id="14" name="文本框 13">
              <a:extLst>
                <a:ext uri="{FF2B5EF4-FFF2-40B4-BE49-F238E27FC236}">
                  <a16:creationId xmlns:a16="http://schemas.microsoft.com/office/drawing/2014/main" id="{E3471EE6-A71B-406D-9A90-CE3D86EEA796}"/>
                </a:ext>
              </a:extLst>
            </p:cNvPr>
            <p:cNvSpPr txBox="1"/>
            <p:nvPr/>
          </p:nvSpPr>
          <p:spPr>
            <a:xfrm>
              <a:off x="4262537" y="3591113"/>
              <a:ext cx="607880" cy="246221"/>
            </a:xfrm>
            <a:prstGeom prst="rect">
              <a:avLst/>
            </a:prstGeom>
            <a:noFill/>
          </p:spPr>
          <p:txBody>
            <a:bodyPr wrap="square" rtlCol="0">
              <a:spAutoFit/>
            </a:bodyPr>
            <a:lstStyle/>
            <a:p>
              <a:pPr algn="ctr">
                <a:spcBef>
                  <a:spcPts val="600"/>
                </a:spcBef>
                <a:spcAft>
                  <a:spcPts val="600"/>
                </a:spcAft>
              </a:pPr>
              <a:r>
                <a:rPr lang="en-US" altLang="zh-CN" sz="1000" dirty="0">
                  <a:solidFill>
                    <a:schemeClr val="accent1">
                      <a:lumMod val="75000"/>
                    </a:schemeClr>
                  </a:solidFill>
                </a:rPr>
                <a:t>300μm</a:t>
              </a:r>
              <a:endParaRPr lang="zh-CN" altLang="en-US" sz="1000" dirty="0">
                <a:solidFill>
                  <a:schemeClr val="accent1">
                    <a:lumMod val="75000"/>
                  </a:schemeClr>
                </a:solidFill>
              </a:endParaRPr>
            </a:p>
          </p:txBody>
        </p:sp>
        <p:sp>
          <p:nvSpPr>
            <p:cNvPr id="15" name="文本框 14">
              <a:extLst>
                <a:ext uri="{FF2B5EF4-FFF2-40B4-BE49-F238E27FC236}">
                  <a16:creationId xmlns:a16="http://schemas.microsoft.com/office/drawing/2014/main" id="{0E272277-A66B-4839-A35E-CC3900E391F5}"/>
                </a:ext>
              </a:extLst>
            </p:cNvPr>
            <p:cNvSpPr txBox="1"/>
            <p:nvPr/>
          </p:nvSpPr>
          <p:spPr>
            <a:xfrm>
              <a:off x="4249059" y="4034402"/>
              <a:ext cx="651553" cy="246221"/>
            </a:xfrm>
            <a:prstGeom prst="rect">
              <a:avLst/>
            </a:prstGeom>
            <a:noFill/>
          </p:spPr>
          <p:txBody>
            <a:bodyPr wrap="square" rtlCol="0">
              <a:spAutoFit/>
            </a:bodyPr>
            <a:lstStyle/>
            <a:p>
              <a:pPr algn="ctr">
                <a:spcBef>
                  <a:spcPts val="600"/>
                </a:spcBef>
                <a:spcAft>
                  <a:spcPts val="600"/>
                </a:spcAft>
              </a:pPr>
              <a:r>
                <a:rPr lang="en-US" altLang="zh-CN" sz="1000" dirty="0">
                  <a:solidFill>
                    <a:schemeClr val="accent1">
                      <a:lumMod val="75000"/>
                    </a:schemeClr>
                  </a:solidFill>
                </a:rPr>
                <a:t>2000μm</a:t>
              </a:r>
              <a:endParaRPr lang="zh-CN" altLang="en-US" sz="1000" dirty="0">
                <a:solidFill>
                  <a:schemeClr val="accent1">
                    <a:lumMod val="75000"/>
                  </a:schemeClr>
                </a:solidFill>
              </a:endParaRPr>
            </a:p>
          </p:txBody>
        </p:sp>
        <p:sp>
          <p:nvSpPr>
            <p:cNvPr id="16" name="文本框 15">
              <a:extLst>
                <a:ext uri="{FF2B5EF4-FFF2-40B4-BE49-F238E27FC236}">
                  <a16:creationId xmlns:a16="http://schemas.microsoft.com/office/drawing/2014/main" id="{9759F681-FB83-43F4-942A-11B7561369C9}"/>
                </a:ext>
              </a:extLst>
            </p:cNvPr>
            <p:cNvSpPr txBox="1"/>
            <p:nvPr/>
          </p:nvSpPr>
          <p:spPr>
            <a:xfrm>
              <a:off x="4262537" y="5129417"/>
              <a:ext cx="651553" cy="246221"/>
            </a:xfrm>
            <a:prstGeom prst="rect">
              <a:avLst/>
            </a:prstGeom>
            <a:noFill/>
          </p:spPr>
          <p:txBody>
            <a:bodyPr wrap="square" rtlCol="0">
              <a:spAutoFit/>
            </a:bodyPr>
            <a:lstStyle/>
            <a:p>
              <a:pPr algn="ctr">
                <a:spcBef>
                  <a:spcPts val="600"/>
                </a:spcBef>
                <a:spcAft>
                  <a:spcPts val="600"/>
                </a:spcAft>
              </a:pPr>
              <a:r>
                <a:rPr lang="en-US" altLang="zh-CN" sz="1000" dirty="0">
                  <a:solidFill>
                    <a:schemeClr val="accent1">
                      <a:lumMod val="75000"/>
                    </a:schemeClr>
                  </a:solidFill>
                </a:rPr>
                <a:t>9000μm</a:t>
              </a:r>
              <a:endParaRPr lang="zh-CN" altLang="en-US" sz="1000" dirty="0">
                <a:solidFill>
                  <a:schemeClr val="accent1">
                    <a:lumMod val="75000"/>
                  </a:schemeClr>
                </a:solidFill>
              </a:endParaRPr>
            </a:p>
          </p:txBody>
        </p:sp>
      </p:grpSp>
      <p:pic>
        <p:nvPicPr>
          <p:cNvPr id="18" name="图片 17">
            <a:extLst>
              <a:ext uri="{FF2B5EF4-FFF2-40B4-BE49-F238E27FC236}">
                <a16:creationId xmlns:a16="http://schemas.microsoft.com/office/drawing/2014/main" id="{1066D8B3-B21A-4F4A-B4DA-DCF9371B4311}"/>
              </a:ext>
            </a:extLst>
          </p:cNvPr>
          <p:cNvPicPr>
            <a:picLocks noChangeAspect="1"/>
          </p:cNvPicPr>
          <p:nvPr/>
        </p:nvPicPr>
        <p:blipFill rotWithShape="1">
          <a:blip r:embed="rId4"/>
          <a:srcRect t="2737"/>
          <a:stretch/>
        </p:blipFill>
        <p:spPr>
          <a:xfrm>
            <a:off x="6979727" y="2832514"/>
            <a:ext cx="4382355" cy="1029982"/>
          </a:xfrm>
          <a:prstGeom prst="rect">
            <a:avLst/>
          </a:prstGeom>
        </p:spPr>
      </p:pic>
      <p:sp>
        <p:nvSpPr>
          <p:cNvPr id="19" name="文本框 18">
            <a:extLst>
              <a:ext uri="{FF2B5EF4-FFF2-40B4-BE49-F238E27FC236}">
                <a16:creationId xmlns:a16="http://schemas.microsoft.com/office/drawing/2014/main" id="{462ABC54-6526-4F25-9BF3-65F1DCBED247}"/>
              </a:ext>
            </a:extLst>
          </p:cNvPr>
          <p:cNvSpPr txBox="1"/>
          <p:nvPr/>
        </p:nvSpPr>
        <p:spPr>
          <a:xfrm>
            <a:off x="7134853" y="3785964"/>
            <a:ext cx="4104000" cy="584775"/>
          </a:xfrm>
          <a:prstGeom prst="rect">
            <a:avLst/>
          </a:prstGeom>
          <a:noFill/>
        </p:spPr>
        <p:txBody>
          <a:bodyPr wrap="square" rtlCol="0">
            <a:spAutoFit/>
          </a:bodyPr>
          <a:lstStyle/>
          <a:p>
            <a:pPr algn="ctr">
              <a:spcBef>
                <a:spcPts val="600"/>
              </a:spcBef>
              <a:spcAft>
                <a:spcPts val="600"/>
              </a:spcAft>
            </a:pPr>
            <a:r>
              <a:rPr lang="en-US" altLang="zh-CN" sz="1600" dirty="0">
                <a:solidFill>
                  <a:schemeClr val="accent1">
                    <a:lumMod val="75000"/>
                  </a:schemeClr>
                </a:solidFill>
              </a:rPr>
              <a:t>Thermal simulation of the wire-bonding board</a:t>
            </a:r>
            <a:endParaRPr lang="zh-CN" altLang="en-US" sz="1600" dirty="0">
              <a:solidFill>
                <a:schemeClr val="accent1">
                  <a:lumMod val="75000"/>
                </a:schemeClr>
              </a:solidFill>
            </a:endParaRPr>
          </a:p>
        </p:txBody>
      </p:sp>
      <p:pic>
        <p:nvPicPr>
          <p:cNvPr id="20" name="图片 19">
            <a:extLst>
              <a:ext uri="{FF2B5EF4-FFF2-40B4-BE49-F238E27FC236}">
                <a16:creationId xmlns:a16="http://schemas.microsoft.com/office/drawing/2014/main" id="{B09FD3E7-B7F0-4A32-B002-F829707F1CE3}"/>
              </a:ext>
            </a:extLst>
          </p:cNvPr>
          <p:cNvPicPr>
            <a:picLocks noChangeAspect="1"/>
          </p:cNvPicPr>
          <p:nvPr/>
        </p:nvPicPr>
        <p:blipFill>
          <a:blip r:embed="rId5"/>
          <a:stretch>
            <a:fillRect/>
          </a:stretch>
        </p:blipFill>
        <p:spPr>
          <a:xfrm>
            <a:off x="6979727" y="1189149"/>
            <a:ext cx="4379045" cy="1327119"/>
          </a:xfrm>
          <a:prstGeom prst="rect">
            <a:avLst/>
          </a:prstGeom>
        </p:spPr>
      </p:pic>
      <p:sp>
        <p:nvSpPr>
          <p:cNvPr id="27" name="文本框 26">
            <a:extLst>
              <a:ext uri="{FF2B5EF4-FFF2-40B4-BE49-F238E27FC236}">
                <a16:creationId xmlns:a16="http://schemas.microsoft.com/office/drawing/2014/main" id="{BDEC94E3-190C-4041-9008-64275E505553}"/>
              </a:ext>
            </a:extLst>
          </p:cNvPr>
          <p:cNvSpPr txBox="1"/>
          <p:nvPr/>
        </p:nvSpPr>
        <p:spPr>
          <a:xfrm>
            <a:off x="8550872" y="6288605"/>
            <a:ext cx="3018585" cy="307777"/>
          </a:xfrm>
          <a:prstGeom prst="rect">
            <a:avLst/>
          </a:prstGeom>
          <a:noFill/>
        </p:spPr>
        <p:txBody>
          <a:bodyPr wrap="square" rtlCol="0">
            <a:spAutoFit/>
          </a:bodyPr>
          <a:lstStyle/>
          <a:p>
            <a:pPr>
              <a:spcBef>
                <a:spcPts val="600"/>
              </a:spcBef>
              <a:spcAft>
                <a:spcPts val="600"/>
              </a:spcAft>
            </a:pPr>
            <a:r>
              <a:rPr lang="en-US" altLang="zh-CN" sz="1400" dirty="0">
                <a:solidFill>
                  <a:schemeClr val="accent1">
                    <a:lumMod val="75000"/>
                  </a:schemeClr>
                </a:solidFill>
              </a:rPr>
              <a:t>Ref: doi:10.1016/j.nima.2024.169676</a:t>
            </a:r>
            <a:endParaRPr lang="zh-CN" altLang="en-US" sz="1400" dirty="0">
              <a:solidFill>
                <a:schemeClr val="accent1">
                  <a:lumMod val="75000"/>
                </a:schemeClr>
              </a:solidFill>
            </a:endParaRPr>
          </a:p>
        </p:txBody>
      </p:sp>
      <p:pic>
        <p:nvPicPr>
          <p:cNvPr id="31" name="图片 30">
            <a:extLst>
              <a:ext uri="{FF2B5EF4-FFF2-40B4-BE49-F238E27FC236}">
                <a16:creationId xmlns:a16="http://schemas.microsoft.com/office/drawing/2014/main" id="{FED29F65-376D-488D-9856-38266B603D14}"/>
              </a:ext>
            </a:extLst>
          </p:cNvPr>
          <p:cNvPicPr>
            <a:picLocks noChangeAspect="1"/>
          </p:cNvPicPr>
          <p:nvPr/>
        </p:nvPicPr>
        <p:blipFill>
          <a:blip r:embed="rId6"/>
          <a:stretch>
            <a:fillRect/>
          </a:stretch>
        </p:blipFill>
        <p:spPr>
          <a:xfrm>
            <a:off x="9303555" y="4318153"/>
            <a:ext cx="2057401" cy="1540853"/>
          </a:xfrm>
          <a:prstGeom prst="rect">
            <a:avLst/>
          </a:prstGeom>
        </p:spPr>
      </p:pic>
      <p:pic>
        <p:nvPicPr>
          <p:cNvPr id="34" name="图片 33">
            <a:extLst>
              <a:ext uri="{FF2B5EF4-FFF2-40B4-BE49-F238E27FC236}">
                <a16:creationId xmlns:a16="http://schemas.microsoft.com/office/drawing/2014/main" id="{2D2B0D49-C298-4F45-843D-CF5D951D9240}"/>
              </a:ext>
            </a:extLst>
          </p:cNvPr>
          <p:cNvPicPr>
            <a:picLocks noChangeAspect="1"/>
          </p:cNvPicPr>
          <p:nvPr/>
        </p:nvPicPr>
        <p:blipFill rotWithShape="1">
          <a:blip r:embed="rId7"/>
          <a:srcRect t="7864" r="1600" b="32338"/>
          <a:stretch/>
        </p:blipFill>
        <p:spPr>
          <a:xfrm>
            <a:off x="1037016" y="4484027"/>
            <a:ext cx="4918722" cy="1361774"/>
          </a:xfrm>
          <a:prstGeom prst="rect">
            <a:avLst/>
          </a:prstGeom>
        </p:spPr>
      </p:pic>
      <p:sp>
        <p:nvSpPr>
          <p:cNvPr id="35" name="文本框 34">
            <a:extLst>
              <a:ext uri="{FF2B5EF4-FFF2-40B4-BE49-F238E27FC236}">
                <a16:creationId xmlns:a16="http://schemas.microsoft.com/office/drawing/2014/main" id="{F9E6D324-421C-435B-ADDB-BB53922F4A6C}"/>
              </a:ext>
            </a:extLst>
          </p:cNvPr>
          <p:cNvSpPr txBox="1"/>
          <p:nvPr/>
        </p:nvSpPr>
        <p:spPr>
          <a:xfrm>
            <a:off x="7206172" y="2463750"/>
            <a:ext cx="3926154" cy="338554"/>
          </a:xfrm>
          <a:prstGeom prst="rect">
            <a:avLst/>
          </a:prstGeom>
          <a:noFill/>
        </p:spPr>
        <p:txBody>
          <a:bodyPr wrap="square" rtlCol="0">
            <a:spAutoFit/>
          </a:bodyPr>
          <a:lstStyle/>
          <a:p>
            <a:pPr algn="ctr">
              <a:spcBef>
                <a:spcPts val="600"/>
              </a:spcBef>
              <a:spcAft>
                <a:spcPts val="600"/>
              </a:spcAft>
            </a:pPr>
            <a:r>
              <a:rPr lang="en-US" altLang="zh-CN" sz="1600" dirty="0">
                <a:solidFill>
                  <a:schemeClr val="accent1">
                    <a:lumMod val="75000"/>
                  </a:schemeClr>
                </a:solidFill>
              </a:rPr>
              <a:t>Wire-bonding board</a:t>
            </a:r>
            <a:endParaRPr lang="zh-CN" altLang="en-US" sz="1600" dirty="0">
              <a:solidFill>
                <a:schemeClr val="accent1">
                  <a:lumMod val="75000"/>
                </a:schemeClr>
              </a:solidFill>
            </a:endParaRPr>
          </a:p>
        </p:txBody>
      </p:sp>
      <p:sp>
        <p:nvSpPr>
          <p:cNvPr id="36" name="文本框 35">
            <a:extLst>
              <a:ext uri="{FF2B5EF4-FFF2-40B4-BE49-F238E27FC236}">
                <a16:creationId xmlns:a16="http://schemas.microsoft.com/office/drawing/2014/main" id="{8DC2CA5B-FC10-4B24-8ABC-33AD3BE052DC}"/>
              </a:ext>
            </a:extLst>
          </p:cNvPr>
          <p:cNvSpPr txBox="1"/>
          <p:nvPr/>
        </p:nvSpPr>
        <p:spPr>
          <a:xfrm>
            <a:off x="7244367" y="5893629"/>
            <a:ext cx="3926154" cy="338554"/>
          </a:xfrm>
          <a:prstGeom prst="rect">
            <a:avLst/>
          </a:prstGeom>
          <a:noFill/>
        </p:spPr>
        <p:txBody>
          <a:bodyPr wrap="square" rtlCol="0">
            <a:spAutoFit/>
          </a:bodyPr>
          <a:lstStyle/>
          <a:p>
            <a:pPr algn="ctr">
              <a:spcBef>
                <a:spcPts val="600"/>
              </a:spcBef>
              <a:spcAft>
                <a:spcPts val="600"/>
              </a:spcAft>
            </a:pPr>
            <a:r>
              <a:rPr lang="en-US" altLang="zh-CN" sz="1600" dirty="0">
                <a:solidFill>
                  <a:schemeClr val="accent1">
                    <a:lumMod val="75000"/>
                  </a:schemeClr>
                </a:solidFill>
              </a:rPr>
              <a:t>Bump Quality Verification</a:t>
            </a:r>
            <a:endParaRPr lang="zh-CN" altLang="en-US" sz="1600" dirty="0">
              <a:solidFill>
                <a:schemeClr val="accent1">
                  <a:lumMod val="75000"/>
                </a:schemeClr>
              </a:solidFill>
            </a:endParaRPr>
          </a:p>
        </p:txBody>
      </p:sp>
      <p:sp>
        <p:nvSpPr>
          <p:cNvPr id="37" name="文本框 36">
            <a:extLst>
              <a:ext uri="{FF2B5EF4-FFF2-40B4-BE49-F238E27FC236}">
                <a16:creationId xmlns:a16="http://schemas.microsoft.com/office/drawing/2014/main" id="{68EC494B-CD1D-4D64-863B-61EC49FF968D}"/>
              </a:ext>
            </a:extLst>
          </p:cNvPr>
          <p:cNvSpPr txBox="1"/>
          <p:nvPr/>
        </p:nvSpPr>
        <p:spPr>
          <a:xfrm>
            <a:off x="1135458" y="5920445"/>
            <a:ext cx="4680000" cy="584775"/>
          </a:xfrm>
          <a:prstGeom prst="rect">
            <a:avLst/>
          </a:prstGeom>
          <a:noFill/>
        </p:spPr>
        <p:txBody>
          <a:bodyPr wrap="square" rtlCol="0">
            <a:spAutoFit/>
          </a:bodyPr>
          <a:lstStyle/>
          <a:p>
            <a:pPr algn="ctr">
              <a:spcBef>
                <a:spcPts val="600"/>
              </a:spcBef>
              <a:spcAft>
                <a:spcPts val="600"/>
              </a:spcAft>
            </a:pPr>
            <a:r>
              <a:rPr lang="en-US" altLang="zh-CN" sz="1600" dirty="0">
                <a:solidFill>
                  <a:schemeClr val="accent1">
                    <a:lumMod val="75000"/>
                  </a:schemeClr>
                </a:solidFill>
              </a:rPr>
              <a:t>Bump Bonding Process Verification with Dummy Dies</a:t>
            </a:r>
            <a:endParaRPr lang="zh-CN" altLang="en-US" sz="1600" dirty="0">
              <a:solidFill>
                <a:schemeClr val="accent1">
                  <a:lumMod val="75000"/>
                </a:schemeClr>
              </a:solidFill>
            </a:endParaRPr>
          </a:p>
        </p:txBody>
      </p:sp>
      <p:sp>
        <p:nvSpPr>
          <p:cNvPr id="38" name="文本框 37">
            <a:extLst>
              <a:ext uri="{FF2B5EF4-FFF2-40B4-BE49-F238E27FC236}">
                <a16:creationId xmlns:a16="http://schemas.microsoft.com/office/drawing/2014/main" id="{50067DA0-0BB8-463F-8C2E-79FFD26402D3}"/>
              </a:ext>
            </a:extLst>
          </p:cNvPr>
          <p:cNvSpPr txBox="1"/>
          <p:nvPr/>
        </p:nvSpPr>
        <p:spPr>
          <a:xfrm>
            <a:off x="1290784" y="4007042"/>
            <a:ext cx="4536000" cy="584775"/>
          </a:xfrm>
          <a:prstGeom prst="rect">
            <a:avLst/>
          </a:prstGeom>
          <a:noFill/>
        </p:spPr>
        <p:txBody>
          <a:bodyPr wrap="square" rtlCol="0">
            <a:spAutoFit/>
          </a:bodyPr>
          <a:lstStyle/>
          <a:p>
            <a:pPr algn="ctr">
              <a:spcBef>
                <a:spcPts val="600"/>
              </a:spcBef>
              <a:spcAft>
                <a:spcPts val="600"/>
              </a:spcAft>
            </a:pPr>
            <a:r>
              <a:rPr lang="en-US" altLang="zh-CN" sz="1600" dirty="0">
                <a:solidFill>
                  <a:schemeClr val="accent1">
                    <a:lumMod val="75000"/>
                  </a:schemeClr>
                </a:solidFill>
              </a:rPr>
              <a:t>Module Structure and Corresponding Temp. Factors</a:t>
            </a:r>
            <a:endParaRPr lang="zh-CN" altLang="en-US" sz="1600" dirty="0">
              <a:solidFill>
                <a:schemeClr val="accent1">
                  <a:lumMod val="75000"/>
                </a:schemeClr>
              </a:solidFill>
            </a:endParaRPr>
          </a:p>
        </p:txBody>
      </p:sp>
      <p:pic>
        <p:nvPicPr>
          <p:cNvPr id="24" name="图片 23">
            <a:extLst>
              <a:ext uri="{FF2B5EF4-FFF2-40B4-BE49-F238E27FC236}">
                <a16:creationId xmlns:a16="http://schemas.microsoft.com/office/drawing/2014/main" id="{DCF6D6C4-4E0C-4478-BF9E-2F6226B89D32}"/>
              </a:ext>
            </a:extLst>
          </p:cNvPr>
          <p:cNvPicPr>
            <a:picLocks noChangeAspect="1"/>
          </p:cNvPicPr>
          <p:nvPr/>
        </p:nvPicPr>
        <p:blipFill>
          <a:blip r:embed="rId8"/>
          <a:stretch>
            <a:fillRect/>
          </a:stretch>
        </p:blipFill>
        <p:spPr>
          <a:xfrm>
            <a:off x="7017771" y="4318153"/>
            <a:ext cx="2057401" cy="1540853"/>
          </a:xfrm>
          <a:prstGeom prst="rect">
            <a:avLst/>
          </a:prstGeom>
        </p:spPr>
      </p:pic>
    </p:spTree>
    <p:extLst>
      <p:ext uri="{BB962C8B-B14F-4D97-AF65-F5344CB8AC3E}">
        <p14:creationId xmlns:p14="http://schemas.microsoft.com/office/powerpoint/2010/main" val="15338735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8" name="标题 7">
            <a:extLst>
              <a:ext uri="{FF2B5EF4-FFF2-40B4-BE49-F238E27FC236}">
                <a16:creationId xmlns:a16="http://schemas.microsoft.com/office/drawing/2014/main" id="{8B52D7EE-0B74-4743-8F91-A4529001F38A}"/>
              </a:ext>
            </a:extLst>
          </p:cNvPr>
          <p:cNvSpPr>
            <a:spLocks noGrp="1"/>
          </p:cNvSpPr>
          <p:nvPr>
            <p:ph type="title"/>
          </p:nvPr>
        </p:nvSpPr>
        <p:spPr/>
        <p:txBody>
          <a:bodyPr/>
          <a:lstStyle/>
          <a:p>
            <a:r>
              <a:rPr lang="en-US" altLang="zh-CN" dirty="0"/>
              <a:t>Module Mounting</a:t>
            </a:r>
            <a:endParaRPr lang="zh-CN" altLang="en-US" dirty="0"/>
          </a:p>
        </p:txBody>
      </p:sp>
      <p:pic>
        <p:nvPicPr>
          <p:cNvPr id="11" name="图片 10">
            <a:extLst>
              <a:ext uri="{FF2B5EF4-FFF2-40B4-BE49-F238E27FC236}">
                <a16:creationId xmlns:a16="http://schemas.microsoft.com/office/drawing/2014/main" id="{9BC46E95-07C3-46AC-9AD5-1B07F0BB69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9133" y="3578231"/>
            <a:ext cx="3368019" cy="1820164"/>
          </a:xfrm>
          <a:prstGeom prst="rect">
            <a:avLst/>
          </a:prstGeom>
        </p:spPr>
      </p:pic>
      <p:sp>
        <p:nvSpPr>
          <p:cNvPr id="12" name="灯片编号占位符 3">
            <a:extLst>
              <a:ext uri="{FF2B5EF4-FFF2-40B4-BE49-F238E27FC236}">
                <a16:creationId xmlns:a16="http://schemas.microsoft.com/office/drawing/2014/main" id="{82716645-6183-45CB-AD70-74C56C4254F2}"/>
              </a:ext>
            </a:extLst>
          </p:cNvPr>
          <p:cNvSpPr>
            <a:spLocks noGrp="1"/>
          </p:cNvSpPr>
          <p:nvPr>
            <p:ph type="sldNum" sz="quarter" idx="12"/>
          </p:nvPr>
        </p:nvSpPr>
        <p:spPr>
          <a:xfrm>
            <a:off x="8960656" y="6470654"/>
            <a:ext cx="2743200" cy="288000"/>
          </a:xfrm>
        </p:spPr>
        <p:txBody>
          <a:bodyPr/>
          <a:lstStyle/>
          <a:p>
            <a:fld id="{9D62F77C-4E47-4A93-83C9-430469F4C1D3}" type="slidenum">
              <a:rPr lang="zh-CN" altLang="en-US" smtClean="0"/>
              <a:pPr/>
              <a:t>40</a:t>
            </a:fld>
            <a:endParaRPr lang="zh-CN" altLang="en-US" dirty="0"/>
          </a:p>
        </p:txBody>
      </p:sp>
      <p:sp>
        <p:nvSpPr>
          <p:cNvPr id="17" name="文本框 16">
            <a:extLst>
              <a:ext uri="{FF2B5EF4-FFF2-40B4-BE49-F238E27FC236}">
                <a16:creationId xmlns:a16="http://schemas.microsoft.com/office/drawing/2014/main" id="{F783B62F-DC7B-4062-8814-F27BFA69F9A1}"/>
              </a:ext>
            </a:extLst>
          </p:cNvPr>
          <p:cNvSpPr txBox="1"/>
          <p:nvPr/>
        </p:nvSpPr>
        <p:spPr>
          <a:xfrm>
            <a:off x="9233895" y="5373232"/>
            <a:ext cx="1864446" cy="369332"/>
          </a:xfrm>
          <a:prstGeom prst="rect">
            <a:avLst/>
          </a:prstGeom>
          <a:noFill/>
        </p:spPr>
        <p:txBody>
          <a:bodyPr wrap="square" rtlCol="0">
            <a:spAutoFit/>
          </a:bodyPr>
          <a:lstStyle/>
          <a:p>
            <a:pPr algn="ctr">
              <a:spcBef>
                <a:spcPts val="600"/>
              </a:spcBef>
              <a:spcAft>
                <a:spcPts val="600"/>
              </a:spcAft>
            </a:pPr>
            <a:r>
              <a:rPr lang="en-US" altLang="zh-CN" dirty="0">
                <a:solidFill>
                  <a:schemeClr val="accent1">
                    <a:lumMod val="75000"/>
                  </a:schemeClr>
                </a:solidFill>
              </a:rPr>
              <a:t>Wire Bonding</a:t>
            </a:r>
            <a:endParaRPr lang="zh-CN" altLang="en-US" dirty="0">
              <a:solidFill>
                <a:schemeClr val="accent1">
                  <a:lumMod val="75000"/>
                </a:schemeClr>
              </a:solidFill>
            </a:endParaRPr>
          </a:p>
        </p:txBody>
      </p:sp>
      <p:pic>
        <p:nvPicPr>
          <p:cNvPr id="20" name="图片 19">
            <a:extLst>
              <a:ext uri="{FF2B5EF4-FFF2-40B4-BE49-F238E27FC236}">
                <a16:creationId xmlns:a16="http://schemas.microsoft.com/office/drawing/2014/main" id="{78761E32-CB01-4DE4-A4E4-6B2E0568510E}"/>
              </a:ext>
            </a:extLst>
          </p:cNvPr>
          <p:cNvPicPr>
            <a:picLocks noChangeAspect="1"/>
          </p:cNvPicPr>
          <p:nvPr/>
        </p:nvPicPr>
        <p:blipFill>
          <a:blip r:embed="rId4"/>
          <a:stretch>
            <a:fillRect/>
          </a:stretch>
        </p:blipFill>
        <p:spPr>
          <a:xfrm>
            <a:off x="9978769" y="1927315"/>
            <a:ext cx="1848384" cy="1619958"/>
          </a:xfrm>
          <a:prstGeom prst="rect">
            <a:avLst/>
          </a:prstGeom>
        </p:spPr>
      </p:pic>
      <p:pic>
        <p:nvPicPr>
          <p:cNvPr id="23" name="图片 22">
            <a:extLst>
              <a:ext uri="{FF2B5EF4-FFF2-40B4-BE49-F238E27FC236}">
                <a16:creationId xmlns:a16="http://schemas.microsoft.com/office/drawing/2014/main" id="{D1ABEDFA-B4FB-44D2-AE05-6538E7009987}"/>
              </a:ext>
            </a:extLst>
          </p:cNvPr>
          <p:cNvPicPr>
            <a:picLocks noChangeAspect="1"/>
          </p:cNvPicPr>
          <p:nvPr/>
        </p:nvPicPr>
        <p:blipFill>
          <a:blip r:embed="rId5"/>
          <a:stretch>
            <a:fillRect/>
          </a:stretch>
        </p:blipFill>
        <p:spPr>
          <a:xfrm>
            <a:off x="621457" y="1564643"/>
            <a:ext cx="3691598" cy="1698223"/>
          </a:xfrm>
          <a:prstGeom prst="rect">
            <a:avLst/>
          </a:prstGeom>
        </p:spPr>
      </p:pic>
      <p:pic>
        <p:nvPicPr>
          <p:cNvPr id="25" name="图片 24">
            <a:extLst>
              <a:ext uri="{FF2B5EF4-FFF2-40B4-BE49-F238E27FC236}">
                <a16:creationId xmlns:a16="http://schemas.microsoft.com/office/drawing/2014/main" id="{987D71DB-8C2B-4F22-91FF-417C771EA2DD}"/>
              </a:ext>
            </a:extLst>
          </p:cNvPr>
          <p:cNvPicPr>
            <a:picLocks noChangeAspect="1"/>
          </p:cNvPicPr>
          <p:nvPr/>
        </p:nvPicPr>
        <p:blipFill>
          <a:blip r:embed="rId6"/>
          <a:stretch>
            <a:fillRect/>
          </a:stretch>
        </p:blipFill>
        <p:spPr>
          <a:xfrm>
            <a:off x="623590" y="3936809"/>
            <a:ext cx="3689465" cy="1471040"/>
          </a:xfrm>
          <a:prstGeom prst="rect">
            <a:avLst/>
          </a:prstGeom>
        </p:spPr>
      </p:pic>
      <p:pic>
        <p:nvPicPr>
          <p:cNvPr id="6" name="图片 5">
            <a:extLst>
              <a:ext uri="{FF2B5EF4-FFF2-40B4-BE49-F238E27FC236}">
                <a16:creationId xmlns:a16="http://schemas.microsoft.com/office/drawing/2014/main" id="{29A66935-B9CE-43EF-B849-0096E2A3581B}"/>
              </a:ext>
            </a:extLst>
          </p:cNvPr>
          <p:cNvPicPr>
            <a:picLocks noChangeAspect="1"/>
          </p:cNvPicPr>
          <p:nvPr/>
        </p:nvPicPr>
        <p:blipFill>
          <a:blip r:embed="rId7"/>
          <a:stretch>
            <a:fillRect/>
          </a:stretch>
        </p:blipFill>
        <p:spPr>
          <a:xfrm>
            <a:off x="4552051" y="1542854"/>
            <a:ext cx="3776851" cy="1683846"/>
          </a:xfrm>
          <a:prstGeom prst="rect">
            <a:avLst/>
          </a:prstGeom>
        </p:spPr>
      </p:pic>
      <p:pic>
        <p:nvPicPr>
          <p:cNvPr id="26" name="图片 25">
            <a:extLst>
              <a:ext uri="{FF2B5EF4-FFF2-40B4-BE49-F238E27FC236}">
                <a16:creationId xmlns:a16="http://schemas.microsoft.com/office/drawing/2014/main" id="{650D3FD9-FA0A-40DC-884D-2FB8B671D6A0}"/>
              </a:ext>
            </a:extLst>
          </p:cNvPr>
          <p:cNvPicPr>
            <a:picLocks noChangeAspect="1"/>
          </p:cNvPicPr>
          <p:nvPr/>
        </p:nvPicPr>
        <p:blipFill>
          <a:blip r:embed="rId8"/>
          <a:stretch>
            <a:fillRect/>
          </a:stretch>
        </p:blipFill>
        <p:spPr>
          <a:xfrm>
            <a:off x="4552051" y="3932974"/>
            <a:ext cx="3689464" cy="1658983"/>
          </a:xfrm>
          <a:prstGeom prst="rect">
            <a:avLst/>
          </a:prstGeom>
        </p:spPr>
      </p:pic>
      <p:sp>
        <p:nvSpPr>
          <p:cNvPr id="27" name="文本框 26">
            <a:extLst>
              <a:ext uri="{FF2B5EF4-FFF2-40B4-BE49-F238E27FC236}">
                <a16:creationId xmlns:a16="http://schemas.microsoft.com/office/drawing/2014/main" id="{BB08847A-D2B0-421F-9C62-8340FCBA3AC6}"/>
              </a:ext>
            </a:extLst>
          </p:cNvPr>
          <p:cNvSpPr txBox="1"/>
          <p:nvPr/>
        </p:nvSpPr>
        <p:spPr>
          <a:xfrm>
            <a:off x="386901" y="1130016"/>
            <a:ext cx="3926154" cy="369332"/>
          </a:xfrm>
          <a:prstGeom prst="rect">
            <a:avLst/>
          </a:prstGeom>
          <a:noFill/>
        </p:spPr>
        <p:txBody>
          <a:bodyPr wrap="square" rtlCol="0">
            <a:spAutoFit/>
          </a:bodyPr>
          <a:lstStyle/>
          <a:p>
            <a:pPr algn="ctr">
              <a:spcBef>
                <a:spcPts val="600"/>
              </a:spcBef>
              <a:spcAft>
                <a:spcPts val="600"/>
              </a:spcAft>
            </a:pPr>
            <a:r>
              <a:rPr lang="en-US" altLang="zh-CN" dirty="0">
                <a:solidFill>
                  <a:schemeClr val="accent1">
                    <a:lumMod val="75000"/>
                  </a:schemeClr>
                </a:solidFill>
              </a:rPr>
              <a:t>Dispense Glue on the Holder</a:t>
            </a:r>
            <a:endParaRPr lang="zh-CN" altLang="en-US" dirty="0">
              <a:solidFill>
                <a:schemeClr val="accent1">
                  <a:lumMod val="75000"/>
                </a:schemeClr>
              </a:solidFill>
            </a:endParaRPr>
          </a:p>
        </p:txBody>
      </p:sp>
      <p:sp>
        <p:nvSpPr>
          <p:cNvPr id="28" name="文本框 27">
            <a:extLst>
              <a:ext uri="{FF2B5EF4-FFF2-40B4-BE49-F238E27FC236}">
                <a16:creationId xmlns:a16="http://schemas.microsoft.com/office/drawing/2014/main" id="{CEF37953-D770-40E7-8339-08E81A2650D0}"/>
              </a:ext>
            </a:extLst>
          </p:cNvPr>
          <p:cNvSpPr txBox="1"/>
          <p:nvPr/>
        </p:nvSpPr>
        <p:spPr>
          <a:xfrm>
            <a:off x="4294593" y="1168458"/>
            <a:ext cx="4163336" cy="369332"/>
          </a:xfrm>
          <a:prstGeom prst="rect">
            <a:avLst/>
          </a:prstGeom>
          <a:noFill/>
        </p:spPr>
        <p:txBody>
          <a:bodyPr wrap="square" rtlCol="0">
            <a:spAutoFit/>
          </a:bodyPr>
          <a:lstStyle/>
          <a:p>
            <a:pPr algn="ctr">
              <a:spcBef>
                <a:spcPts val="600"/>
              </a:spcBef>
              <a:spcAft>
                <a:spcPts val="600"/>
              </a:spcAft>
            </a:pPr>
            <a:r>
              <a:rPr lang="en-US" altLang="zh-CN" dirty="0">
                <a:solidFill>
                  <a:schemeClr val="accent1">
                    <a:lumMod val="75000"/>
                  </a:schemeClr>
                </a:solidFill>
              </a:rPr>
              <a:t>Dispense Glue on the Wire-Bonding Board</a:t>
            </a:r>
            <a:endParaRPr lang="zh-CN" altLang="en-US" dirty="0">
              <a:solidFill>
                <a:schemeClr val="accent1">
                  <a:lumMod val="75000"/>
                </a:schemeClr>
              </a:solidFill>
            </a:endParaRPr>
          </a:p>
        </p:txBody>
      </p:sp>
      <p:sp>
        <p:nvSpPr>
          <p:cNvPr id="29" name="箭头: 右 28">
            <a:extLst>
              <a:ext uri="{FF2B5EF4-FFF2-40B4-BE49-F238E27FC236}">
                <a16:creationId xmlns:a16="http://schemas.microsoft.com/office/drawing/2014/main" id="{FBED6119-D754-4D99-A189-A1BF58BE8C69}"/>
              </a:ext>
            </a:extLst>
          </p:cNvPr>
          <p:cNvSpPr/>
          <p:nvPr/>
        </p:nvSpPr>
        <p:spPr>
          <a:xfrm rot="5400000">
            <a:off x="2171895" y="3414037"/>
            <a:ext cx="590719" cy="391406"/>
          </a:xfrm>
          <a:prstGeom prst="right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文本框 29">
            <a:extLst>
              <a:ext uri="{FF2B5EF4-FFF2-40B4-BE49-F238E27FC236}">
                <a16:creationId xmlns:a16="http://schemas.microsoft.com/office/drawing/2014/main" id="{928E36DF-916D-4036-8594-87D625E3573D}"/>
              </a:ext>
            </a:extLst>
          </p:cNvPr>
          <p:cNvSpPr txBox="1"/>
          <p:nvPr/>
        </p:nvSpPr>
        <p:spPr>
          <a:xfrm>
            <a:off x="695228" y="5523958"/>
            <a:ext cx="3544055" cy="646331"/>
          </a:xfrm>
          <a:prstGeom prst="rect">
            <a:avLst/>
          </a:prstGeom>
          <a:noFill/>
        </p:spPr>
        <p:txBody>
          <a:bodyPr wrap="square" rtlCol="0">
            <a:spAutoFit/>
          </a:bodyPr>
          <a:lstStyle/>
          <a:p>
            <a:pPr algn="ctr">
              <a:spcBef>
                <a:spcPts val="600"/>
              </a:spcBef>
              <a:spcAft>
                <a:spcPts val="600"/>
              </a:spcAft>
            </a:pPr>
            <a:r>
              <a:rPr lang="en-US" altLang="zh-CN" dirty="0">
                <a:solidFill>
                  <a:schemeClr val="accent1">
                    <a:lumMod val="75000"/>
                  </a:schemeClr>
                </a:solidFill>
              </a:rPr>
              <a:t>Bonding the Wire-Bonding Board and Holder</a:t>
            </a:r>
            <a:endParaRPr lang="zh-CN" altLang="en-US" dirty="0">
              <a:solidFill>
                <a:schemeClr val="accent1">
                  <a:lumMod val="75000"/>
                </a:schemeClr>
              </a:solidFill>
            </a:endParaRPr>
          </a:p>
        </p:txBody>
      </p:sp>
      <p:sp>
        <p:nvSpPr>
          <p:cNvPr id="31" name="箭头: 右 30">
            <a:extLst>
              <a:ext uri="{FF2B5EF4-FFF2-40B4-BE49-F238E27FC236}">
                <a16:creationId xmlns:a16="http://schemas.microsoft.com/office/drawing/2014/main" id="{4038FCB3-E290-4509-BFE2-A46569E0A320}"/>
              </a:ext>
            </a:extLst>
          </p:cNvPr>
          <p:cNvSpPr/>
          <p:nvPr/>
        </p:nvSpPr>
        <p:spPr>
          <a:xfrm rot="19009420">
            <a:off x="4081336" y="3369695"/>
            <a:ext cx="625845" cy="391406"/>
          </a:xfrm>
          <a:prstGeom prst="right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箭头: 右 31">
            <a:extLst>
              <a:ext uri="{FF2B5EF4-FFF2-40B4-BE49-F238E27FC236}">
                <a16:creationId xmlns:a16="http://schemas.microsoft.com/office/drawing/2014/main" id="{4417BC72-BA60-4ABB-893D-F4983612A9EB}"/>
              </a:ext>
            </a:extLst>
          </p:cNvPr>
          <p:cNvSpPr/>
          <p:nvPr/>
        </p:nvSpPr>
        <p:spPr>
          <a:xfrm rot="5400000">
            <a:off x="6147584" y="3369933"/>
            <a:ext cx="590719" cy="391406"/>
          </a:xfrm>
          <a:prstGeom prst="right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3" name="图片 32">
            <a:extLst>
              <a:ext uri="{FF2B5EF4-FFF2-40B4-BE49-F238E27FC236}">
                <a16:creationId xmlns:a16="http://schemas.microsoft.com/office/drawing/2014/main" id="{970B49B5-24D9-4F79-9E3D-F56512634CCC}"/>
              </a:ext>
            </a:extLst>
          </p:cNvPr>
          <p:cNvPicPr>
            <a:picLocks noChangeAspect="1"/>
          </p:cNvPicPr>
          <p:nvPr/>
        </p:nvPicPr>
        <p:blipFill>
          <a:blip r:embed="rId9"/>
          <a:stretch>
            <a:fillRect/>
          </a:stretch>
        </p:blipFill>
        <p:spPr>
          <a:xfrm>
            <a:off x="8495203" y="1927315"/>
            <a:ext cx="1809674" cy="1620000"/>
          </a:xfrm>
          <a:prstGeom prst="rect">
            <a:avLst/>
          </a:prstGeom>
        </p:spPr>
      </p:pic>
      <p:sp>
        <p:nvSpPr>
          <p:cNvPr id="34" name="箭头: 右 33">
            <a:extLst>
              <a:ext uri="{FF2B5EF4-FFF2-40B4-BE49-F238E27FC236}">
                <a16:creationId xmlns:a16="http://schemas.microsoft.com/office/drawing/2014/main" id="{B6DE7C1B-421C-4CDC-9FE0-F9F906981B1C}"/>
              </a:ext>
            </a:extLst>
          </p:cNvPr>
          <p:cNvSpPr/>
          <p:nvPr/>
        </p:nvSpPr>
        <p:spPr>
          <a:xfrm rot="19898707">
            <a:off x="7771677" y="3412460"/>
            <a:ext cx="618626" cy="391406"/>
          </a:xfrm>
          <a:prstGeom prst="right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文本框 34">
            <a:extLst>
              <a:ext uri="{FF2B5EF4-FFF2-40B4-BE49-F238E27FC236}">
                <a16:creationId xmlns:a16="http://schemas.microsoft.com/office/drawing/2014/main" id="{FB3CB467-3CA0-402E-A07B-AF7CB9EC69AF}"/>
              </a:ext>
            </a:extLst>
          </p:cNvPr>
          <p:cNvSpPr txBox="1"/>
          <p:nvPr/>
        </p:nvSpPr>
        <p:spPr>
          <a:xfrm>
            <a:off x="4383129" y="5604507"/>
            <a:ext cx="3926154" cy="369332"/>
          </a:xfrm>
          <a:prstGeom prst="rect">
            <a:avLst/>
          </a:prstGeom>
          <a:noFill/>
        </p:spPr>
        <p:txBody>
          <a:bodyPr wrap="square" rtlCol="0">
            <a:spAutoFit/>
          </a:bodyPr>
          <a:lstStyle/>
          <a:p>
            <a:pPr algn="ctr">
              <a:spcBef>
                <a:spcPts val="600"/>
              </a:spcBef>
              <a:spcAft>
                <a:spcPts val="600"/>
              </a:spcAft>
            </a:pPr>
            <a:r>
              <a:rPr lang="en-US" altLang="zh-CN" dirty="0">
                <a:solidFill>
                  <a:schemeClr val="accent1">
                    <a:lumMod val="75000"/>
                  </a:schemeClr>
                </a:solidFill>
              </a:rPr>
              <a:t>Mount the sensor and ASICs</a:t>
            </a:r>
            <a:endParaRPr lang="zh-CN" altLang="en-US" dirty="0">
              <a:solidFill>
                <a:schemeClr val="accent1">
                  <a:lumMod val="75000"/>
                </a:schemeClr>
              </a:solidFill>
            </a:endParaRPr>
          </a:p>
        </p:txBody>
      </p:sp>
    </p:spTree>
    <p:extLst>
      <p:ext uri="{BB962C8B-B14F-4D97-AF65-F5344CB8AC3E}">
        <p14:creationId xmlns:p14="http://schemas.microsoft.com/office/powerpoint/2010/main" val="26154627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41</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normAutofit/>
          </a:bodyPr>
          <a:lstStyle/>
          <a:p>
            <a:r>
              <a:rPr lang="en-US" altLang="zh-CN" dirty="0"/>
              <a:t>CSA-Pixel Structure</a:t>
            </a:r>
            <a:endParaRPr lang="zh-CN" altLang="en-US" dirty="0"/>
          </a:p>
        </p:txBody>
      </p:sp>
      <p:pic>
        <p:nvPicPr>
          <p:cNvPr id="6" name="图片 5">
            <a:extLst>
              <a:ext uri="{FF2B5EF4-FFF2-40B4-BE49-F238E27FC236}">
                <a16:creationId xmlns:a16="http://schemas.microsoft.com/office/drawing/2014/main" id="{B9640029-17C2-4B93-95F1-60C6E847255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66646" y="1158302"/>
            <a:ext cx="9858707" cy="4541395"/>
          </a:xfrm>
          <a:prstGeom prst="rect">
            <a:avLst/>
          </a:prstGeom>
          <a:noFill/>
          <a:ln>
            <a:noFill/>
          </a:ln>
        </p:spPr>
      </p:pic>
    </p:spTree>
    <p:extLst>
      <p:ext uri="{BB962C8B-B14F-4D97-AF65-F5344CB8AC3E}">
        <p14:creationId xmlns:p14="http://schemas.microsoft.com/office/powerpoint/2010/main" val="34662860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2FBBE02-0424-4D26-A034-BBB26697F003}"/>
              </a:ext>
            </a:extLst>
          </p:cNvPr>
          <p:cNvSpPr>
            <a:spLocks noGrp="1"/>
          </p:cNvSpPr>
          <p:nvPr>
            <p:ph type="dt" sz="half" idx="10"/>
          </p:nvPr>
        </p:nvSpPr>
        <p:spPr/>
        <p:txBody>
          <a:bodyPr/>
          <a:lstStyle/>
          <a:p>
            <a:r>
              <a:rPr lang="en-US" altLang="zh-CN"/>
              <a:t>18th May 2026</a:t>
            </a:r>
            <a:endParaRPr lang="zh-CN" altLang="en-US" dirty="0"/>
          </a:p>
        </p:txBody>
      </p:sp>
      <p:sp>
        <p:nvSpPr>
          <p:cNvPr id="3" name="页脚占位符 2">
            <a:extLst>
              <a:ext uri="{FF2B5EF4-FFF2-40B4-BE49-F238E27FC236}">
                <a16:creationId xmlns:a16="http://schemas.microsoft.com/office/drawing/2014/main" id="{42D18A76-F0E9-4265-B097-15D2919F556E}"/>
              </a:ext>
            </a:extLst>
          </p:cNvPr>
          <p:cNvSpPr>
            <a:spLocks noGrp="1"/>
          </p:cNvSpPr>
          <p:nvPr>
            <p:ph type="ftr" sz="quarter" idx="11"/>
          </p:nvPr>
        </p:nvSpPr>
        <p:spPr/>
        <p:txBody>
          <a:bodyPr/>
          <a:lstStyle/>
          <a:p>
            <a:r>
              <a:rPr lang="en-US" altLang="zh-CN"/>
              <a:t>FEE 2026 - Paris, France</a:t>
            </a:r>
            <a:endParaRPr lang="zh-CN" altLang="en-US" dirty="0"/>
          </a:p>
        </p:txBody>
      </p:sp>
      <p:sp>
        <p:nvSpPr>
          <p:cNvPr id="4" name="灯片编号占位符 3">
            <a:extLst>
              <a:ext uri="{FF2B5EF4-FFF2-40B4-BE49-F238E27FC236}">
                <a16:creationId xmlns:a16="http://schemas.microsoft.com/office/drawing/2014/main" id="{C2CBB62C-463D-4319-B1F8-9CD3C8D11144}"/>
              </a:ext>
            </a:extLst>
          </p:cNvPr>
          <p:cNvSpPr>
            <a:spLocks noGrp="1"/>
          </p:cNvSpPr>
          <p:nvPr>
            <p:ph type="sldNum" sz="quarter" idx="12"/>
          </p:nvPr>
        </p:nvSpPr>
        <p:spPr/>
        <p:txBody>
          <a:bodyPr/>
          <a:lstStyle/>
          <a:p>
            <a:fld id="{9D62F77C-4E47-4A93-83C9-430469F4C1D3}" type="slidenum">
              <a:rPr lang="zh-CN" altLang="en-US" smtClean="0"/>
              <a:pPr/>
              <a:t>42</a:t>
            </a:fld>
            <a:endParaRPr lang="zh-CN" altLang="en-US" dirty="0"/>
          </a:p>
        </p:txBody>
      </p:sp>
      <p:sp>
        <p:nvSpPr>
          <p:cNvPr id="8" name="标题 7">
            <a:extLst>
              <a:ext uri="{FF2B5EF4-FFF2-40B4-BE49-F238E27FC236}">
                <a16:creationId xmlns:a16="http://schemas.microsoft.com/office/drawing/2014/main" id="{7B4F4E5C-E49C-4131-9555-FDFA942A29F4}"/>
              </a:ext>
            </a:extLst>
          </p:cNvPr>
          <p:cNvSpPr>
            <a:spLocks noGrp="1"/>
          </p:cNvSpPr>
          <p:nvPr>
            <p:ph type="title"/>
          </p:nvPr>
        </p:nvSpPr>
        <p:spPr/>
        <p:txBody>
          <a:bodyPr/>
          <a:lstStyle/>
          <a:p>
            <a:r>
              <a:rPr lang="en-US" altLang="zh-CN" dirty="0"/>
              <a:t>SHINE XFEL</a:t>
            </a:r>
            <a:endParaRPr lang="zh-CN" altLang="en-US" dirty="0"/>
          </a:p>
        </p:txBody>
      </p:sp>
      <p:sp>
        <p:nvSpPr>
          <p:cNvPr id="10" name="文本框 9">
            <a:extLst>
              <a:ext uri="{FF2B5EF4-FFF2-40B4-BE49-F238E27FC236}">
                <a16:creationId xmlns:a16="http://schemas.microsoft.com/office/drawing/2014/main" id="{DF9B08D6-2C88-4105-9549-9F3A25B83961}"/>
              </a:ext>
            </a:extLst>
          </p:cNvPr>
          <p:cNvSpPr txBox="1"/>
          <p:nvPr/>
        </p:nvSpPr>
        <p:spPr>
          <a:xfrm>
            <a:off x="767034" y="1119269"/>
            <a:ext cx="3959133" cy="830997"/>
          </a:xfrm>
          <a:prstGeom prst="rect">
            <a:avLst/>
          </a:prstGeom>
          <a:noFill/>
        </p:spPr>
        <p:txBody>
          <a:bodyPr wrap="square" rtlCol="0">
            <a:spAutoFit/>
          </a:bodyPr>
          <a:lstStyle/>
          <a:p>
            <a:pPr>
              <a:spcBef>
                <a:spcPts val="600"/>
              </a:spcBef>
              <a:spcAft>
                <a:spcPts val="600"/>
              </a:spcAft>
            </a:pPr>
            <a:r>
              <a:rPr lang="en-US" altLang="zh-CN" sz="2400" b="1" dirty="0">
                <a:solidFill>
                  <a:schemeClr val="accent1">
                    <a:lumMod val="60000"/>
                    <a:lumOff val="40000"/>
                  </a:schemeClr>
                </a:solidFill>
              </a:rPr>
              <a:t>S</a:t>
            </a:r>
            <a:r>
              <a:rPr lang="en-US" altLang="zh-CN" sz="2400" dirty="0"/>
              <a:t>hanghai </a:t>
            </a:r>
            <a:r>
              <a:rPr lang="en-US" altLang="zh-CN" sz="2400" b="1" dirty="0" err="1">
                <a:solidFill>
                  <a:schemeClr val="accent1">
                    <a:lumMod val="60000"/>
                    <a:lumOff val="40000"/>
                  </a:schemeClr>
                </a:solidFill>
              </a:rPr>
              <a:t>HI</a:t>
            </a:r>
            <a:r>
              <a:rPr lang="en-US" altLang="zh-CN" sz="2400" dirty="0" err="1"/>
              <a:t>gh</a:t>
            </a:r>
            <a:r>
              <a:rPr lang="en-US" altLang="zh-CN" sz="2400" dirty="0"/>
              <a:t> </a:t>
            </a:r>
            <a:r>
              <a:rPr lang="en-US" altLang="zh-CN" sz="2400" dirty="0" err="1"/>
              <a:t>repetitio</a:t>
            </a:r>
            <a:r>
              <a:rPr lang="en-US" altLang="zh-CN" sz="2400" b="1" dirty="0" err="1">
                <a:solidFill>
                  <a:schemeClr val="accent1">
                    <a:lumMod val="60000"/>
                    <a:lumOff val="40000"/>
                  </a:schemeClr>
                </a:solidFill>
              </a:rPr>
              <a:t>N</a:t>
            </a:r>
            <a:r>
              <a:rPr lang="en-US" altLang="zh-CN" sz="2400" dirty="0"/>
              <a:t> rate XFEL and </a:t>
            </a:r>
            <a:r>
              <a:rPr lang="en-US" altLang="zh-CN" sz="2400" b="1" dirty="0">
                <a:solidFill>
                  <a:schemeClr val="accent1">
                    <a:lumMod val="60000"/>
                    <a:lumOff val="40000"/>
                  </a:schemeClr>
                </a:solidFill>
              </a:rPr>
              <a:t>E</a:t>
            </a:r>
            <a:r>
              <a:rPr lang="en-US" altLang="zh-CN" sz="2400" dirty="0"/>
              <a:t>xtreme light facility</a:t>
            </a:r>
            <a:endParaRPr lang="zh-CN" altLang="en-US" sz="2400" dirty="0"/>
          </a:p>
        </p:txBody>
      </p:sp>
      <p:grpSp>
        <p:nvGrpSpPr>
          <p:cNvPr id="15" name="组合 14">
            <a:extLst>
              <a:ext uri="{FF2B5EF4-FFF2-40B4-BE49-F238E27FC236}">
                <a16:creationId xmlns:a16="http://schemas.microsoft.com/office/drawing/2014/main" id="{E4BBD420-E1F1-4AF4-9306-C10A77639400}"/>
              </a:ext>
            </a:extLst>
          </p:cNvPr>
          <p:cNvGrpSpPr/>
          <p:nvPr/>
        </p:nvGrpSpPr>
        <p:grpSpPr>
          <a:xfrm>
            <a:off x="5405489" y="1041413"/>
            <a:ext cx="5976537" cy="2990063"/>
            <a:chOff x="5175113" y="1102854"/>
            <a:chExt cx="6585535" cy="3307018"/>
          </a:xfrm>
        </p:grpSpPr>
        <p:pic>
          <p:nvPicPr>
            <p:cNvPr id="5" name="图片 4">
              <a:extLst>
                <a:ext uri="{FF2B5EF4-FFF2-40B4-BE49-F238E27FC236}">
                  <a16:creationId xmlns:a16="http://schemas.microsoft.com/office/drawing/2014/main" id="{B3CFA52D-91A7-4014-9F94-7A087AABA003}"/>
                </a:ext>
              </a:extLst>
            </p:cNvPr>
            <p:cNvPicPr>
              <a:picLocks noChangeAspect="1"/>
            </p:cNvPicPr>
            <p:nvPr/>
          </p:nvPicPr>
          <p:blipFill rotWithShape="1">
            <a:blip r:embed="rId3"/>
            <a:srcRect l="581" b="1544"/>
            <a:stretch/>
          </p:blipFill>
          <p:spPr>
            <a:xfrm>
              <a:off x="5175113" y="1102854"/>
              <a:ext cx="6585535" cy="3307018"/>
            </a:xfrm>
            <a:prstGeom prst="rect">
              <a:avLst/>
            </a:prstGeom>
          </p:spPr>
        </p:pic>
        <p:sp>
          <p:nvSpPr>
            <p:cNvPr id="11" name="文本框 10">
              <a:extLst>
                <a:ext uri="{FF2B5EF4-FFF2-40B4-BE49-F238E27FC236}">
                  <a16:creationId xmlns:a16="http://schemas.microsoft.com/office/drawing/2014/main" id="{74B74C8A-CF7E-498B-87F1-69576718DDE1}"/>
                </a:ext>
              </a:extLst>
            </p:cNvPr>
            <p:cNvSpPr txBox="1"/>
            <p:nvPr/>
          </p:nvSpPr>
          <p:spPr>
            <a:xfrm>
              <a:off x="6271670" y="3123836"/>
              <a:ext cx="900858" cy="408482"/>
            </a:xfrm>
            <a:prstGeom prst="rect">
              <a:avLst/>
            </a:prstGeom>
            <a:solidFill>
              <a:schemeClr val="accent2">
                <a:lumMod val="75000"/>
              </a:schemeClr>
            </a:solidFill>
          </p:spPr>
          <p:txBody>
            <a:bodyPr wrap="square" rtlCol="0">
              <a:spAutoFit/>
            </a:bodyPr>
            <a:lstStyle/>
            <a:p>
              <a:pPr algn="ctr"/>
              <a:r>
                <a:rPr lang="en-US" altLang="zh-CN" dirty="0">
                  <a:solidFill>
                    <a:schemeClr val="bg1"/>
                  </a:solidFill>
                </a:rPr>
                <a:t>SHINE</a:t>
              </a:r>
              <a:endParaRPr lang="zh-CN" altLang="en-US" dirty="0">
                <a:solidFill>
                  <a:schemeClr val="bg1"/>
                </a:solidFill>
              </a:endParaRPr>
            </a:p>
          </p:txBody>
        </p:sp>
        <p:sp>
          <p:nvSpPr>
            <p:cNvPr id="12" name="文本框 11">
              <a:extLst>
                <a:ext uri="{FF2B5EF4-FFF2-40B4-BE49-F238E27FC236}">
                  <a16:creationId xmlns:a16="http://schemas.microsoft.com/office/drawing/2014/main" id="{D7960579-8532-4F2F-90C2-2263CC38FE58}"/>
                </a:ext>
              </a:extLst>
            </p:cNvPr>
            <p:cNvSpPr txBox="1"/>
            <p:nvPr/>
          </p:nvSpPr>
          <p:spPr>
            <a:xfrm>
              <a:off x="7881413" y="1721447"/>
              <a:ext cx="758758" cy="369332"/>
            </a:xfrm>
            <a:prstGeom prst="rect">
              <a:avLst/>
            </a:prstGeom>
            <a:solidFill>
              <a:schemeClr val="accent1">
                <a:lumMod val="75000"/>
              </a:schemeClr>
            </a:solidFill>
          </p:spPr>
          <p:txBody>
            <a:bodyPr wrap="square" rtlCol="0">
              <a:spAutoFit/>
            </a:bodyPr>
            <a:lstStyle/>
            <a:p>
              <a:pPr algn="ctr"/>
              <a:r>
                <a:rPr lang="en-US" altLang="zh-CN" dirty="0">
                  <a:solidFill>
                    <a:schemeClr val="bg1"/>
                  </a:solidFill>
                </a:rPr>
                <a:t>SSRF</a:t>
              </a:r>
              <a:endParaRPr lang="zh-CN" altLang="en-US" dirty="0">
                <a:solidFill>
                  <a:schemeClr val="bg1"/>
                </a:solidFill>
              </a:endParaRPr>
            </a:p>
          </p:txBody>
        </p:sp>
        <p:sp>
          <p:nvSpPr>
            <p:cNvPr id="13" name="文本框 12">
              <a:extLst>
                <a:ext uri="{FF2B5EF4-FFF2-40B4-BE49-F238E27FC236}">
                  <a16:creationId xmlns:a16="http://schemas.microsoft.com/office/drawing/2014/main" id="{19E4F457-A5BB-43B9-995F-6440AAFA4EF3}"/>
                </a:ext>
              </a:extLst>
            </p:cNvPr>
            <p:cNvSpPr txBox="1"/>
            <p:nvPr/>
          </p:nvSpPr>
          <p:spPr>
            <a:xfrm>
              <a:off x="7230894" y="2541012"/>
              <a:ext cx="854604" cy="408482"/>
            </a:xfrm>
            <a:prstGeom prst="rect">
              <a:avLst/>
            </a:prstGeom>
            <a:solidFill>
              <a:schemeClr val="accent1">
                <a:lumMod val="75000"/>
              </a:schemeClr>
            </a:solidFill>
          </p:spPr>
          <p:txBody>
            <a:bodyPr wrap="square" rtlCol="0">
              <a:spAutoFit/>
            </a:bodyPr>
            <a:lstStyle/>
            <a:p>
              <a:pPr algn="ctr"/>
              <a:r>
                <a:rPr lang="en-US" altLang="zh-CN" dirty="0">
                  <a:solidFill>
                    <a:schemeClr val="bg1"/>
                  </a:solidFill>
                </a:rPr>
                <a:t>SXFEL</a:t>
              </a:r>
              <a:endParaRPr lang="zh-CN" altLang="en-US" dirty="0">
                <a:solidFill>
                  <a:schemeClr val="bg1"/>
                </a:solidFill>
              </a:endParaRPr>
            </a:p>
          </p:txBody>
        </p:sp>
      </p:grpSp>
      <p:sp>
        <p:nvSpPr>
          <p:cNvPr id="14" name="文本框 13">
            <a:extLst>
              <a:ext uri="{FF2B5EF4-FFF2-40B4-BE49-F238E27FC236}">
                <a16:creationId xmlns:a16="http://schemas.microsoft.com/office/drawing/2014/main" id="{8BD97F28-31E8-47AD-978C-440FBC2FB126}"/>
              </a:ext>
            </a:extLst>
          </p:cNvPr>
          <p:cNvSpPr txBox="1"/>
          <p:nvPr/>
        </p:nvSpPr>
        <p:spPr>
          <a:xfrm>
            <a:off x="753330" y="2034747"/>
            <a:ext cx="4388161" cy="3708708"/>
          </a:xfrm>
          <a:prstGeom prst="rect">
            <a:avLst/>
          </a:prstGeom>
          <a:noFill/>
        </p:spPr>
        <p:txBody>
          <a:bodyPr wrap="square" rtlCol="0">
            <a:spAutoFit/>
          </a:bodyPr>
          <a:lstStyle/>
          <a:p>
            <a:pPr marL="342900" indent="-342900">
              <a:spcBef>
                <a:spcPts val="600"/>
              </a:spcBef>
              <a:spcAft>
                <a:spcPts val="600"/>
              </a:spcAft>
              <a:buFont typeface="Wingdings" panose="05000000000000000000" pitchFamily="2" charset="2"/>
              <a:buChar char="l"/>
            </a:pPr>
            <a:r>
              <a:rPr lang="en-US" altLang="zh-CN" sz="2000" dirty="0">
                <a:solidFill>
                  <a:schemeClr val="accent1">
                    <a:lumMod val="75000"/>
                  </a:schemeClr>
                </a:solidFill>
              </a:rPr>
              <a:t>3 FEL beamlines: </a:t>
            </a:r>
            <a:r>
              <a:rPr lang="en-US" altLang="zh-CN" sz="2000" dirty="0"/>
              <a:t>FEL-I, FEL-II, FEL-III</a:t>
            </a:r>
          </a:p>
          <a:p>
            <a:pPr marL="342900" indent="-342900">
              <a:spcBef>
                <a:spcPts val="600"/>
              </a:spcBef>
              <a:spcAft>
                <a:spcPts val="600"/>
              </a:spcAft>
              <a:buFont typeface="Wingdings" panose="05000000000000000000" pitchFamily="2" charset="2"/>
              <a:buChar char="l"/>
            </a:pPr>
            <a:r>
              <a:rPr lang="en-US" altLang="zh-CN" sz="2000" dirty="0">
                <a:solidFill>
                  <a:schemeClr val="accent1">
                    <a:lumMod val="75000"/>
                  </a:schemeClr>
                </a:solidFill>
              </a:rPr>
              <a:t>Photon Energy</a:t>
            </a:r>
            <a:r>
              <a:rPr lang="en-US" altLang="zh-CN" sz="2000" dirty="0"/>
              <a:t>: 0.4~25 keV</a:t>
            </a:r>
          </a:p>
          <a:p>
            <a:pPr marL="800100" lvl="1" indent="-342900">
              <a:spcAft>
                <a:spcPts val="600"/>
              </a:spcAft>
              <a:buFont typeface="Arial" panose="020B0604020202020204" pitchFamily="34" charset="0"/>
              <a:buChar char="•"/>
            </a:pPr>
            <a:r>
              <a:rPr lang="en-US" altLang="zh-CN" sz="2000" dirty="0"/>
              <a:t>FEL-I: 3~15 keV</a:t>
            </a:r>
          </a:p>
          <a:p>
            <a:pPr marL="800100" lvl="1" indent="-342900">
              <a:spcAft>
                <a:spcPts val="600"/>
              </a:spcAft>
              <a:buFont typeface="Arial" panose="020B0604020202020204" pitchFamily="34" charset="0"/>
              <a:buChar char="•"/>
            </a:pPr>
            <a:r>
              <a:rPr lang="en-US" altLang="zh-CN" sz="2000" dirty="0"/>
              <a:t>FEL-II: 0.4~3 keV</a:t>
            </a:r>
          </a:p>
          <a:p>
            <a:pPr marL="800100" lvl="1" indent="-342900">
              <a:spcAft>
                <a:spcPts val="600"/>
              </a:spcAft>
              <a:buFont typeface="Arial" panose="020B0604020202020204" pitchFamily="34" charset="0"/>
              <a:buChar char="•"/>
            </a:pPr>
            <a:r>
              <a:rPr lang="en-US" altLang="zh-CN" sz="2000" dirty="0"/>
              <a:t>FEL-III: 10~25 keV</a:t>
            </a:r>
          </a:p>
          <a:p>
            <a:pPr marL="342900" indent="-342900">
              <a:spcBef>
                <a:spcPts val="600"/>
              </a:spcBef>
              <a:spcAft>
                <a:spcPts val="600"/>
              </a:spcAft>
              <a:buFont typeface="Wingdings" panose="05000000000000000000" pitchFamily="2" charset="2"/>
              <a:buChar char="l"/>
            </a:pPr>
            <a:r>
              <a:rPr lang="en-US" altLang="zh-CN" sz="2000" dirty="0">
                <a:solidFill>
                  <a:schemeClr val="accent1">
                    <a:lumMod val="75000"/>
                  </a:schemeClr>
                </a:solidFill>
              </a:rPr>
              <a:t>Pulse Duration</a:t>
            </a:r>
            <a:r>
              <a:rPr lang="en-US" altLang="zh-CN" sz="2000" dirty="0"/>
              <a:t>: 20~50 fs (5~200 fs)</a:t>
            </a:r>
          </a:p>
          <a:p>
            <a:pPr marL="342900" indent="-342900">
              <a:spcBef>
                <a:spcPts val="600"/>
              </a:spcBef>
              <a:spcAft>
                <a:spcPts val="600"/>
              </a:spcAft>
              <a:buFont typeface="Wingdings" panose="05000000000000000000" pitchFamily="2" charset="2"/>
              <a:buChar char="l"/>
            </a:pPr>
            <a:r>
              <a:rPr lang="en-US" altLang="zh-CN" sz="2000" dirty="0">
                <a:solidFill>
                  <a:schemeClr val="accent1">
                    <a:lumMod val="75000"/>
                  </a:schemeClr>
                </a:solidFill>
              </a:rPr>
              <a:t>Repetition Frequency</a:t>
            </a:r>
            <a:r>
              <a:rPr lang="en-US" altLang="zh-CN" sz="2000" dirty="0"/>
              <a:t>: 10kHz (1MHz)</a:t>
            </a:r>
          </a:p>
          <a:p>
            <a:pPr marL="342900" indent="-342900">
              <a:spcBef>
                <a:spcPts val="600"/>
              </a:spcBef>
              <a:spcAft>
                <a:spcPts val="600"/>
              </a:spcAft>
              <a:buFont typeface="Wingdings" panose="05000000000000000000" pitchFamily="2" charset="2"/>
              <a:buChar char="l"/>
            </a:pPr>
            <a:r>
              <a:rPr lang="en-US" altLang="zh-CN" sz="2000" dirty="0">
                <a:solidFill>
                  <a:schemeClr val="accent1">
                    <a:lumMod val="75000"/>
                  </a:schemeClr>
                </a:solidFill>
              </a:rPr>
              <a:t>Peak Brightness: </a:t>
            </a:r>
            <a:r>
              <a:rPr lang="en-US" altLang="zh-CN" sz="2000" dirty="0"/>
              <a:t>10</a:t>
            </a:r>
            <a:r>
              <a:rPr lang="en-US" altLang="zh-CN" sz="2000" baseline="30000" dirty="0"/>
              <a:t>32</a:t>
            </a:r>
            <a:r>
              <a:rPr lang="en-US" altLang="zh-CN" sz="2000" dirty="0"/>
              <a:t> ~10</a:t>
            </a:r>
            <a:r>
              <a:rPr lang="en-US" altLang="zh-CN" sz="2000" baseline="30000" dirty="0"/>
              <a:t>33</a:t>
            </a:r>
            <a:r>
              <a:rPr lang="en-US" altLang="zh-CN" sz="2000" dirty="0"/>
              <a:t> photons/μm</a:t>
            </a:r>
            <a:r>
              <a:rPr lang="en-US" altLang="zh-CN" sz="2000" baseline="30000" dirty="0"/>
              <a:t>2</a:t>
            </a:r>
            <a:r>
              <a:rPr lang="en-US" altLang="zh-CN" sz="2000" dirty="0"/>
              <a:t>/rad</a:t>
            </a:r>
            <a:r>
              <a:rPr lang="en-US" altLang="zh-CN" sz="2000" baseline="30000" dirty="0"/>
              <a:t>2</a:t>
            </a:r>
            <a:r>
              <a:rPr lang="en-US" altLang="zh-CN" sz="2000" dirty="0"/>
              <a:t>/s/0.1%BW</a:t>
            </a:r>
          </a:p>
        </p:txBody>
      </p:sp>
      <p:grpSp>
        <p:nvGrpSpPr>
          <p:cNvPr id="9" name="组合 8">
            <a:extLst>
              <a:ext uri="{FF2B5EF4-FFF2-40B4-BE49-F238E27FC236}">
                <a16:creationId xmlns:a16="http://schemas.microsoft.com/office/drawing/2014/main" id="{6F66E287-30B3-4B3F-AE09-4D4B62719DC5}"/>
              </a:ext>
            </a:extLst>
          </p:cNvPr>
          <p:cNvGrpSpPr/>
          <p:nvPr/>
        </p:nvGrpSpPr>
        <p:grpSpPr>
          <a:xfrm>
            <a:off x="5521207" y="4362015"/>
            <a:ext cx="5893345" cy="1709791"/>
            <a:chOff x="5855696" y="4378863"/>
            <a:chExt cx="5893345" cy="1709791"/>
          </a:xfrm>
        </p:grpSpPr>
        <p:grpSp>
          <p:nvGrpSpPr>
            <p:cNvPr id="28" name="组合 27">
              <a:extLst>
                <a:ext uri="{FF2B5EF4-FFF2-40B4-BE49-F238E27FC236}">
                  <a16:creationId xmlns:a16="http://schemas.microsoft.com/office/drawing/2014/main" id="{0FABC0B1-D118-44C6-98E1-286BDF858E4B}"/>
                </a:ext>
              </a:extLst>
            </p:cNvPr>
            <p:cNvGrpSpPr/>
            <p:nvPr/>
          </p:nvGrpSpPr>
          <p:grpSpPr>
            <a:xfrm>
              <a:off x="6420041" y="4901793"/>
              <a:ext cx="410505" cy="983006"/>
              <a:chOff x="7411290" y="4922837"/>
              <a:chExt cx="1094260" cy="957263"/>
            </a:xfrm>
          </p:grpSpPr>
          <p:pic>
            <p:nvPicPr>
              <p:cNvPr id="26" name="图片 25">
                <a:extLst>
                  <a:ext uri="{FF2B5EF4-FFF2-40B4-BE49-F238E27FC236}">
                    <a16:creationId xmlns:a16="http://schemas.microsoft.com/office/drawing/2014/main" id="{0A165156-8392-489D-97F8-2D14A9D58743}"/>
                  </a:ext>
                </a:extLst>
              </p:cNvPr>
              <p:cNvPicPr>
                <a:picLocks noChangeAspect="1"/>
              </p:cNvPicPr>
              <p:nvPr/>
            </p:nvPicPr>
            <p:blipFill rotWithShape="1">
              <a:blip r:embed="rId4"/>
              <a:srcRect r="51931"/>
              <a:stretch/>
            </p:blipFill>
            <p:spPr>
              <a:xfrm>
                <a:off x="7411290" y="4922837"/>
                <a:ext cx="547130" cy="957263"/>
              </a:xfrm>
              <a:prstGeom prst="rect">
                <a:avLst/>
              </a:prstGeom>
            </p:spPr>
          </p:pic>
          <p:pic>
            <p:nvPicPr>
              <p:cNvPr id="27" name="图片 26">
                <a:extLst>
                  <a:ext uri="{FF2B5EF4-FFF2-40B4-BE49-F238E27FC236}">
                    <a16:creationId xmlns:a16="http://schemas.microsoft.com/office/drawing/2014/main" id="{1A11B475-5ABA-473D-9080-86A5C8A8671D}"/>
                  </a:ext>
                </a:extLst>
              </p:cNvPr>
              <p:cNvPicPr>
                <a:picLocks noChangeAspect="1"/>
              </p:cNvPicPr>
              <p:nvPr/>
            </p:nvPicPr>
            <p:blipFill rotWithShape="1">
              <a:blip r:embed="rId4"/>
              <a:srcRect r="51931"/>
              <a:stretch/>
            </p:blipFill>
            <p:spPr>
              <a:xfrm flipH="1">
                <a:off x="7958420" y="4922837"/>
                <a:ext cx="547130" cy="957263"/>
              </a:xfrm>
              <a:prstGeom prst="rect">
                <a:avLst/>
              </a:prstGeom>
            </p:spPr>
          </p:pic>
        </p:grpSp>
        <p:cxnSp>
          <p:nvCxnSpPr>
            <p:cNvPr id="36" name="直接连接符 35">
              <a:extLst>
                <a:ext uri="{FF2B5EF4-FFF2-40B4-BE49-F238E27FC236}">
                  <a16:creationId xmlns:a16="http://schemas.microsoft.com/office/drawing/2014/main" id="{150B9BAD-B681-4AD8-8837-C85128FE8FDC}"/>
                </a:ext>
              </a:extLst>
            </p:cNvPr>
            <p:cNvCxnSpPr>
              <a:cxnSpLocks/>
            </p:cNvCxnSpPr>
            <p:nvPr/>
          </p:nvCxnSpPr>
          <p:spPr>
            <a:xfrm>
              <a:off x="6625294" y="4667250"/>
              <a:ext cx="0" cy="1238031"/>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9" name="直接箭头连接符 38">
              <a:extLst>
                <a:ext uri="{FF2B5EF4-FFF2-40B4-BE49-F238E27FC236}">
                  <a16:creationId xmlns:a16="http://schemas.microsoft.com/office/drawing/2014/main" id="{2730A05B-1EE9-4157-85A2-3BC03A69C153}"/>
                </a:ext>
              </a:extLst>
            </p:cNvPr>
            <p:cNvCxnSpPr/>
            <p:nvPr/>
          </p:nvCxnSpPr>
          <p:spPr>
            <a:xfrm>
              <a:off x="5855696" y="5905281"/>
              <a:ext cx="5568950"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直接连接符 39">
              <a:extLst>
                <a:ext uri="{FF2B5EF4-FFF2-40B4-BE49-F238E27FC236}">
                  <a16:creationId xmlns:a16="http://schemas.microsoft.com/office/drawing/2014/main" id="{A5395A58-4754-4C90-ACD7-06975588B0A0}"/>
                </a:ext>
              </a:extLst>
            </p:cNvPr>
            <p:cNvCxnSpPr>
              <a:cxnSpLocks/>
            </p:cNvCxnSpPr>
            <p:nvPr/>
          </p:nvCxnSpPr>
          <p:spPr>
            <a:xfrm>
              <a:off x="8467880" y="4667250"/>
              <a:ext cx="0" cy="1238031"/>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2" name="直接箭头连接符 41">
              <a:extLst>
                <a:ext uri="{FF2B5EF4-FFF2-40B4-BE49-F238E27FC236}">
                  <a16:creationId xmlns:a16="http://schemas.microsoft.com/office/drawing/2014/main" id="{35C19430-3DD5-4487-BEE0-4BE2D83FF7AD}"/>
                </a:ext>
              </a:extLst>
            </p:cNvPr>
            <p:cNvCxnSpPr/>
            <p:nvPr/>
          </p:nvCxnSpPr>
          <p:spPr>
            <a:xfrm>
              <a:off x="6705600" y="4800600"/>
              <a:ext cx="1708150"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直接连接符 42">
              <a:extLst>
                <a:ext uri="{FF2B5EF4-FFF2-40B4-BE49-F238E27FC236}">
                  <a16:creationId xmlns:a16="http://schemas.microsoft.com/office/drawing/2014/main" id="{F83FA339-C22B-4A54-8310-FF9715364F92}"/>
                </a:ext>
              </a:extLst>
            </p:cNvPr>
            <p:cNvCxnSpPr>
              <a:cxnSpLocks/>
            </p:cNvCxnSpPr>
            <p:nvPr/>
          </p:nvCxnSpPr>
          <p:spPr>
            <a:xfrm>
              <a:off x="10105213" y="4667250"/>
              <a:ext cx="0" cy="1238031"/>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4" name="直接连接符 43">
              <a:extLst>
                <a:ext uri="{FF2B5EF4-FFF2-40B4-BE49-F238E27FC236}">
                  <a16:creationId xmlns:a16="http://schemas.microsoft.com/office/drawing/2014/main" id="{893DCE67-71C0-4D94-8526-DCDA90AF7E45}"/>
                </a:ext>
              </a:extLst>
            </p:cNvPr>
            <p:cNvCxnSpPr>
              <a:cxnSpLocks/>
            </p:cNvCxnSpPr>
            <p:nvPr/>
          </p:nvCxnSpPr>
          <p:spPr>
            <a:xfrm>
              <a:off x="10515719" y="4667250"/>
              <a:ext cx="0" cy="1238031"/>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5" name="直接箭头连接符 44">
              <a:extLst>
                <a:ext uri="{FF2B5EF4-FFF2-40B4-BE49-F238E27FC236}">
                  <a16:creationId xmlns:a16="http://schemas.microsoft.com/office/drawing/2014/main" id="{808BF567-7AC9-4D45-8B18-CDD2545ADDA3}"/>
                </a:ext>
              </a:extLst>
            </p:cNvPr>
            <p:cNvCxnSpPr>
              <a:cxnSpLocks/>
            </p:cNvCxnSpPr>
            <p:nvPr/>
          </p:nvCxnSpPr>
          <p:spPr>
            <a:xfrm>
              <a:off x="10105213" y="4800600"/>
              <a:ext cx="410506"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47" name="矩形 46">
              <a:extLst>
                <a:ext uri="{FF2B5EF4-FFF2-40B4-BE49-F238E27FC236}">
                  <a16:creationId xmlns:a16="http://schemas.microsoft.com/office/drawing/2014/main" id="{7DB164EB-3752-466C-99B4-1191D7FE35C7}"/>
                </a:ext>
              </a:extLst>
            </p:cNvPr>
            <p:cNvSpPr/>
            <p:nvPr/>
          </p:nvSpPr>
          <p:spPr>
            <a:xfrm>
              <a:off x="7508257" y="5843588"/>
              <a:ext cx="104772" cy="12382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文本框 45">
              <a:extLst>
                <a:ext uri="{FF2B5EF4-FFF2-40B4-BE49-F238E27FC236}">
                  <a16:creationId xmlns:a16="http://schemas.microsoft.com/office/drawing/2014/main" id="{10002157-2580-469C-943D-55DAA7A7159C}"/>
                </a:ext>
              </a:extLst>
            </p:cNvPr>
            <p:cNvSpPr txBox="1"/>
            <p:nvPr/>
          </p:nvSpPr>
          <p:spPr>
            <a:xfrm>
              <a:off x="7387415" y="5711089"/>
              <a:ext cx="419100" cy="369332"/>
            </a:xfrm>
            <a:prstGeom prst="rect">
              <a:avLst/>
            </a:prstGeom>
            <a:noFill/>
          </p:spPr>
          <p:txBody>
            <a:bodyPr wrap="square" rtlCol="0">
              <a:spAutoFit/>
            </a:bodyPr>
            <a:lstStyle/>
            <a:p>
              <a:r>
                <a:rPr lang="en-US" altLang="zh-CN" dirty="0"/>
                <a:t>//</a:t>
              </a:r>
              <a:endParaRPr lang="zh-CN" altLang="en-US" dirty="0"/>
            </a:p>
          </p:txBody>
        </p:sp>
        <p:sp>
          <p:nvSpPr>
            <p:cNvPr id="49" name="矩形 48">
              <a:extLst>
                <a:ext uri="{FF2B5EF4-FFF2-40B4-BE49-F238E27FC236}">
                  <a16:creationId xmlns:a16="http://schemas.microsoft.com/office/drawing/2014/main" id="{866C3848-BFEA-4038-A641-268A3583A129}"/>
                </a:ext>
              </a:extLst>
            </p:cNvPr>
            <p:cNvSpPr/>
            <p:nvPr/>
          </p:nvSpPr>
          <p:spPr>
            <a:xfrm>
              <a:off x="9153823" y="5780218"/>
              <a:ext cx="45720" cy="2091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文本框 47">
              <a:extLst>
                <a:ext uri="{FF2B5EF4-FFF2-40B4-BE49-F238E27FC236}">
                  <a16:creationId xmlns:a16="http://schemas.microsoft.com/office/drawing/2014/main" id="{B2514981-5B11-44FB-A0ED-17180BABA4D4}"/>
                </a:ext>
              </a:extLst>
            </p:cNvPr>
            <p:cNvSpPr txBox="1"/>
            <p:nvPr/>
          </p:nvSpPr>
          <p:spPr>
            <a:xfrm>
              <a:off x="8996636" y="5719322"/>
              <a:ext cx="419100" cy="369332"/>
            </a:xfrm>
            <a:prstGeom prst="rect">
              <a:avLst/>
            </a:prstGeom>
            <a:noFill/>
          </p:spPr>
          <p:txBody>
            <a:bodyPr wrap="square" rtlCol="0">
              <a:spAutoFit/>
            </a:bodyPr>
            <a:lstStyle/>
            <a:p>
              <a:r>
                <a:rPr lang="en-US" altLang="zh-CN" dirty="0"/>
                <a:t>//</a:t>
              </a:r>
              <a:endParaRPr lang="zh-CN" altLang="en-US" dirty="0"/>
            </a:p>
          </p:txBody>
        </p:sp>
        <p:sp>
          <p:nvSpPr>
            <p:cNvPr id="54" name="文本框 53">
              <a:extLst>
                <a:ext uri="{FF2B5EF4-FFF2-40B4-BE49-F238E27FC236}">
                  <a16:creationId xmlns:a16="http://schemas.microsoft.com/office/drawing/2014/main" id="{2A8BD5BA-E006-481D-BBA0-E1DB49268FF1}"/>
                </a:ext>
              </a:extLst>
            </p:cNvPr>
            <p:cNvSpPr txBox="1"/>
            <p:nvPr/>
          </p:nvSpPr>
          <p:spPr>
            <a:xfrm>
              <a:off x="9784667" y="4378863"/>
              <a:ext cx="1051598" cy="369332"/>
            </a:xfrm>
            <a:prstGeom prst="rect">
              <a:avLst/>
            </a:prstGeom>
            <a:noFill/>
          </p:spPr>
          <p:txBody>
            <a:bodyPr wrap="square">
              <a:spAutoFit/>
            </a:bodyPr>
            <a:lstStyle/>
            <a:p>
              <a:pPr algn="ctr"/>
              <a:r>
                <a:rPr kumimoji="0" lang="en-US" altLang="zh-CN"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5~200 fs</a:t>
              </a:r>
              <a:endParaRPr lang="zh-CN" altLang="en-US" sz="1600" dirty="0"/>
            </a:p>
          </p:txBody>
        </p:sp>
        <p:sp>
          <p:nvSpPr>
            <p:cNvPr id="55" name="文本框 54">
              <a:extLst>
                <a:ext uri="{FF2B5EF4-FFF2-40B4-BE49-F238E27FC236}">
                  <a16:creationId xmlns:a16="http://schemas.microsoft.com/office/drawing/2014/main" id="{6244AEEE-5C38-49C3-AE61-05FAED5CB2B6}"/>
                </a:ext>
              </a:extLst>
            </p:cNvPr>
            <p:cNvSpPr txBox="1"/>
            <p:nvPr/>
          </p:nvSpPr>
          <p:spPr>
            <a:xfrm>
              <a:off x="7035800" y="4422717"/>
              <a:ext cx="1051598" cy="369332"/>
            </a:xfrm>
            <a:prstGeom prst="rect">
              <a:avLst/>
            </a:prstGeom>
            <a:noFill/>
          </p:spPr>
          <p:txBody>
            <a:bodyPr wrap="square">
              <a:spAutoFit/>
            </a:bodyPr>
            <a:lstStyle/>
            <a:p>
              <a:pPr algn="ctr"/>
              <a:r>
                <a:rPr kumimoji="0" lang="en-US" altLang="zh-CN"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1</a:t>
              </a:r>
              <a:r>
                <a:rPr lang="en-US" altLang="zh-CN" dirty="0">
                  <a:solidFill>
                    <a:prstClr val="black"/>
                  </a:solidFill>
                  <a:latin typeface="Calibri" panose="020F0502020204030204"/>
                  <a:ea typeface="等线" panose="02010600030101010101" pitchFamily="2" charset="-122"/>
                </a:rPr>
                <a:t>μ</a:t>
              </a:r>
              <a:r>
                <a:rPr kumimoji="0" lang="en-US" altLang="zh-CN"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s</a:t>
              </a:r>
              <a:endParaRPr lang="zh-CN" altLang="en-US" sz="1600" dirty="0"/>
            </a:p>
          </p:txBody>
        </p:sp>
        <p:sp>
          <p:nvSpPr>
            <p:cNvPr id="57" name="文本框 56">
              <a:extLst>
                <a:ext uri="{FF2B5EF4-FFF2-40B4-BE49-F238E27FC236}">
                  <a16:creationId xmlns:a16="http://schemas.microsoft.com/office/drawing/2014/main" id="{3406A303-2DC6-4680-B394-BEE395A0536E}"/>
                </a:ext>
              </a:extLst>
            </p:cNvPr>
            <p:cNvSpPr txBox="1"/>
            <p:nvPr/>
          </p:nvSpPr>
          <p:spPr>
            <a:xfrm>
              <a:off x="11399050" y="5681222"/>
              <a:ext cx="349991" cy="369332"/>
            </a:xfrm>
            <a:prstGeom prst="rect">
              <a:avLst/>
            </a:prstGeom>
            <a:noFill/>
          </p:spPr>
          <p:txBody>
            <a:bodyPr wrap="square">
              <a:spAutoFit/>
            </a:bodyPr>
            <a:lstStyle/>
            <a:p>
              <a:pPr algn="ctr"/>
              <a:r>
                <a:rPr kumimoji="0" lang="en-US" altLang="zh-CN" b="0" i="0" u="none" strike="noStrike" kern="1200" cap="none" spc="0" normalizeH="0" baseline="0" noProof="0" dirty="0">
                  <a:ln>
                    <a:noFill/>
                  </a:ln>
                  <a:solidFill>
                    <a:prstClr val="black"/>
                  </a:solidFill>
                  <a:effectLst/>
                  <a:uLnTx/>
                  <a:uFillTx/>
                  <a:latin typeface="Calibri" panose="020F0502020204030204"/>
                  <a:ea typeface="等线" panose="02010600030101010101" pitchFamily="2" charset="-122"/>
                  <a:cs typeface="+mn-cs"/>
                </a:rPr>
                <a:t>t</a:t>
              </a:r>
              <a:endParaRPr lang="zh-CN" altLang="en-US" sz="1600" dirty="0"/>
            </a:p>
          </p:txBody>
        </p:sp>
        <p:grpSp>
          <p:nvGrpSpPr>
            <p:cNvPr id="37" name="组合 36">
              <a:extLst>
                <a:ext uri="{FF2B5EF4-FFF2-40B4-BE49-F238E27FC236}">
                  <a16:creationId xmlns:a16="http://schemas.microsoft.com/office/drawing/2014/main" id="{F15072D7-FDC3-4CEB-98C8-2627DFDFAEFB}"/>
                </a:ext>
              </a:extLst>
            </p:cNvPr>
            <p:cNvGrpSpPr/>
            <p:nvPr/>
          </p:nvGrpSpPr>
          <p:grpSpPr>
            <a:xfrm>
              <a:off x="8260368" y="4894894"/>
              <a:ext cx="410505" cy="983006"/>
              <a:chOff x="7411290" y="4922837"/>
              <a:chExt cx="1094260" cy="957263"/>
            </a:xfrm>
          </p:grpSpPr>
          <p:pic>
            <p:nvPicPr>
              <p:cNvPr id="38" name="图片 37">
                <a:extLst>
                  <a:ext uri="{FF2B5EF4-FFF2-40B4-BE49-F238E27FC236}">
                    <a16:creationId xmlns:a16="http://schemas.microsoft.com/office/drawing/2014/main" id="{D958895B-ACEC-4EFB-A8E7-00B46FEEB76C}"/>
                  </a:ext>
                </a:extLst>
              </p:cNvPr>
              <p:cNvPicPr>
                <a:picLocks noChangeAspect="1"/>
              </p:cNvPicPr>
              <p:nvPr/>
            </p:nvPicPr>
            <p:blipFill rotWithShape="1">
              <a:blip r:embed="rId4"/>
              <a:srcRect r="51931"/>
              <a:stretch/>
            </p:blipFill>
            <p:spPr>
              <a:xfrm>
                <a:off x="7411290" y="4922837"/>
                <a:ext cx="547130" cy="957263"/>
              </a:xfrm>
              <a:prstGeom prst="rect">
                <a:avLst/>
              </a:prstGeom>
            </p:spPr>
          </p:pic>
          <p:pic>
            <p:nvPicPr>
              <p:cNvPr id="41" name="图片 40">
                <a:extLst>
                  <a:ext uri="{FF2B5EF4-FFF2-40B4-BE49-F238E27FC236}">
                    <a16:creationId xmlns:a16="http://schemas.microsoft.com/office/drawing/2014/main" id="{3CFE6EFA-5530-4A45-94C5-AC89C6B5AB95}"/>
                  </a:ext>
                </a:extLst>
              </p:cNvPr>
              <p:cNvPicPr>
                <a:picLocks noChangeAspect="1"/>
              </p:cNvPicPr>
              <p:nvPr/>
            </p:nvPicPr>
            <p:blipFill rotWithShape="1">
              <a:blip r:embed="rId4"/>
              <a:srcRect r="51931"/>
              <a:stretch/>
            </p:blipFill>
            <p:spPr>
              <a:xfrm flipH="1">
                <a:off x="7958420" y="4922837"/>
                <a:ext cx="547130" cy="957263"/>
              </a:xfrm>
              <a:prstGeom prst="rect">
                <a:avLst/>
              </a:prstGeom>
            </p:spPr>
          </p:pic>
        </p:grpSp>
        <p:grpSp>
          <p:nvGrpSpPr>
            <p:cNvPr id="50" name="组合 49">
              <a:extLst>
                <a:ext uri="{FF2B5EF4-FFF2-40B4-BE49-F238E27FC236}">
                  <a16:creationId xmlns:a16="http://schemas.microsoft.com/office/drawing/2014/main" id="{46A82CD5-5429-4333-B3C5-E2EFADBD5D52}"/>
                </a:ext>
              </a:extLst>
            </p:cNvPr>
            <p:cNvGrpSpPr/>
            <p:nvPr/>
          </p:nvGrpSpPr>
          <p:grpSpPr>
            <a:xfrm>
              <a:off x="10105213" y="4892502"/>
              <a:ext cx="410505" cy="983006"/>
              <a:chOff x="7411290" y="4922837"/>
              <a:chExt cx="1094260" cy="957263"/>
            </a:xfrm>
          </p:grpSpPr>
          <p:pic>
            <p:nvPicPr>
              <p:cNvPr id="51" name="图片 50">
                <a:extLst>
                  <a:ext uri="{FF2B5EF4-FFF2-40B4-BE49-F238E27FC236}">
                    <a16:creationId xmlns:a16="http://schemas.microsoft.com/office/drawing/2014/main" id="{E84B6937-C98F-4800-8D89-3E72CF9E6FCA}"/>
                  </a:ext>
                </a:extLst>
              </p:cNvPr>
              <p:cNvPicPr>
                <a:picLocks noChangeAspect="1"/>
              </p:cNvPicPr>
              <p:nvPr/>
            </p:nvPicPr>
            <p:blipFill rotWithShape="1">
              <a:blip r:embed="rId4"/>
              <a:srcRect r="51931"/>
              <a:stretch/>
            </p:blipFill>
            <p:spPr>
              <a:xfrm>
                <a:off x="7411290" y="4922837"/>
                <a:ext cx="547130" cy="957263"/>
              </a:xfrm>
              <a:prstGeom prst="rect">
                <a:avLst/>
              </a:prstGeom>
            </p:spPr>
          </p:pic>
          <p:pic>
            <p:nvPicPr>
              <p:cNvPr id="52" name="图片 51">
                <a:extLst>
                  <a:ext uri="{FF2B5EF4-FFF2-40B4-BE49-F238E27FC236}">
                    <a16:creationId xmlns:a16="http://schemas.microsoft.com/office/drawing/2014/main" id="{4196BF26-D4CB-48E9-94A7-A60674844495}"/>
                  </a:ext>
                </a:extLst>
              </p:cNvPr>
              <p:cNvPicPr>
                <a:picLocks noChangeAspect="1"/>
              </p:cNvPicPr>
              <p:nvPr/>
            </p:nvPicPr>
            <p:blipFill rotWithShape="1">
              <a:blip r:embed="rId4"/>
              <a:srcRect r="51931"/>
              <a:stretch/>
            </p:blipFill>
            <p:spPr>
              <a:xfrm flipH="1">
                <a:off x="7958420" y="4922837"/>
                <a:ext cx="547130" cy="957263"/>
              </a:xfrm>
              <a:prstGeom prst="rect">
                <a:avLst/>
              </a:prstGeom>
            </p:spPr>
          </p:pic>
        </p:grpSp>
      </p:grpSp>
      <p:sp>
        <p:nvSpPr>
          <p:cNvPr id="53" name="文本框 52">
            <a:extLst>
              <a:ext uri="{FF2B5EF4-FFF2-40B4-BE49-F238E27FC236}">
                <a16:creationId xmlns:a16="http://schemas.microsoft.com/office/drawing/2014/main" id="{39DE207E-5760-4857-B944-93E2E17A5D2A}"/>
              </a:ext>
            </a:extLst>
          </p:cNvPr>
          <p:cNvSpPr txBox="1"/>
          <p:nvPr/>
        </p:nvSpPr>
        <p:spPr>
          <a:xfrm>
            <a:off x="6007890" y="6009604"/>
            <a:ext cx="4656989" cy="338554"/>
          </a:xfrm>
          <a:prstGeom prst="rect">
            <a:avLst/>
          </a:prstGeom>
          <a:noFill/>
        </p:spPr>
        <p:txBody>
          <a:bodyPr wrap="square" rtlCol="0">
            <a:spAutoFit/>
          </a:bodyPr>
          <a:lstStyle/>
          <a:p>
            <a:pPr algn="ctr">
              <a:spcBef>
                <a:spcPts val="600"/>
              </a:spcBef>
              <a:spcAft>
                <a:spcPts val="600"/>
              </a:spcAft>
            </a:pPr>
            <a:r>
              <a:rPr lang="en-US" altLang="zh-CN" sz="1600" dirty="0">
                <a:solidFill>
                  <a:schemeClr val="accent1">
                    <a:lumMod val="75000"/>
                  </a:schemeClr>
                </a:solidFill>
              </a:rPr>
              <a:t>Typical Time Structure of the SHINE Photon Beam</a:t>
            </a:r>
            <a:endParaRPr lang="zh-CN" altLang="en-US" sz="1600" dirty="0">
              <a:solidFill>
                <a:schemeClr val="accent1">
                  <a:lumMod val="75000"/>
                </a:schemeClr>
              </a:solidFill>
            </a:endParaRPr>
          </a:p>
        </p:txBody>
      </p:sp>
      <p:sp>
        <p:nvSpPr>
          <p:cNvPr id="56" name="文本框 55">
            <a:extLst>
              <a:ext uri="{FF2B5EF4-FFF2-40B4-BE49-F238E27FC236}">
                <a16:creationId xmlns:a16="http://schemas.microsoft.com/office/drawing/2014/main" id="{530753B7-1C3F-4BEA-B39F-80BA48C0C158}"/>
              </a:ext>
            </a:extLst>
          </p:cNvPr>
          <p:cNvSpPr txBox="1"/>
          <p:nvPr/>
        </p:nvSpPr>
        <p:spPr>
          <a:xfrm>
            <a:off x="678794" y="6063573"/>
            <a:ext cx="4001967" cy="307777"/>
          </a:xfrm>
          <a:prstGeom prst="rect">
            <a:avLst/>
          </a:prstGeom>
          <a:noFill/>
        </p:spPr>
        <p:txBody>
          <a:bodyPr wrap="square" rtlCol="0">
            <a:spAutoFit/>
          </a:bodyPr>
          <a:lstStyle/>
          <a:p>
            <a:pPr>
              <a:spcBef>
                <a:spcPts val="600"/>
              </a:spcBef>
              <a:spcAft>
                <a:spcPts val="600"/>
              </a:spcAft>
            </a:pPr>
            <a:r>
              <a:rPr lang="en-US" altLang="zh-CN" sz="1400" dirty="0">
                <a:solidFill>
                  <a:schemeClr val="accent1">
                    <a:lumMod val="75000"/>
                  </a:schemeClr>
                </a:solidFill>
              </a:rPr>
              <a:t>Ref:doi:10.18429/JACoW-FEL2017-MOP055</a:t>
            </a:r>
            <a:endParaRPr lang="zh-CN" altLang="en-US" sz="1400" dirty="0">
              <a:solidFill>
                <a:schemeClr val="accent1">
                  <a:lumMod val="75000"/>
                </a:schemeClr>
              </a:solidFill>
            </a:endParaRPr>
          </a:p>
        </p:txBody>
      </p:sp>
    </p:spTree>
    <p:extLst>
      <p:ext uri="{BB962C8B-B14F-4D97-AF65-F5344CB8AC3E}">
        <p14:creationId xmlns:p14="http://schemas.microsoft.com/office/powerpoint/2010/main" val="108613286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4460</TotalTime>
  <Words>3412</Words>
  <Application>Microsoft Office PowerPoint</Application>
  <PresentationFormat>宽屏</PresentationFormat>
  <Paragraphs>680</Paragraphs>
  <Slides>42</Slides>
  <Notes>39</Notes>
  <HiddenSlides>0</HiddenSlides>
  <MMClips>1</MMClips>
  <ScaleCrop>false</ScaleCrop>
  <HeadingPairs>
    <vt:vector size="8" baseType="variant">
      <vt:variant>
        <vt:lpstr>已用的字体</vt:lpstr>
      </vt:variant>
      <vt:variant>
        <vt:i4>10</vt:i4>
      </vt:variant>
      <vt:variant>
        <vt:lpstr>主题</vt:lpstr>
      </vt:variant>
      <vt:variant>
        <vt:i4>1</vt:i4>
      </vt:variant>
      <vt:variant>
        <vt:lpstr>嵌入 OLE 服务器</vt:lpstr>
      </vt:variant>
      <vt:variant>
        <vt:i4>1</vt:i4>
      </vt:variant>
      <vt:variant>
        <vt:lpstr>幻灯片标题</vt:lpstr>
      </vt:variant>
      <vt:variant>
        <vt:i4>42</vt:i4>
      </vt:variant>
    </vt:vector>
  </HeadingPairs>
  <TitlesOfParts>
    <vt:vector size="54" baseType="lpstr">
      <vt:lpstr>Arial-BoldMT</vt:lpstr>
      <vt:lpstr>ArialMT</vt:lpstr>
      <vt:lpstr>等线</vt:lpstr>
      <vt:lpstr>微软雅黑</vt:lpstr>
      <vt:lpstr>Arial</vt:lpstr>
      <vt:lpstr>Arial Rounded MT Bold</vt:lpstr>
      <vt:lpstr>Calibri</vt:lpstr>
      <vt:lpstr>Calibri Light</vt:lpstr>
      <vt:lpstr>Times New Roman</vt:lpstr>
      <vt:lpstr>Wingdings</vt:lpstr>
      <vt:lpstr>Office 主题​​</vt:lpstr>
      <vt:lpstr>Visio</vt:lpstr>
      <vt:lpstr>Developments of Pixel Detector Readout ASICs for Photon Science at IHEP</vt:lpstr>
      <vt:lpstr>Advanced Light-Sources in China</vt:lpstr>
      <vt:lpstr>Outline</vt:lpstr>
      <vt:lpstr>Outline</vt:lpstr>
      <vt:lpstr>Outline</vt:lpstr>
      <vt:lpstr>Photon-Counting: BPIX</vt:lpstr>
      <vt:lpstr>Evolution of BPIX Detector System</vt:lpstr>
      <vt:lpstr>BPIX-6M Detector System</vt:lpstr>
      <vt:lpstr>BPIX-6M</vt:lpstr>
      <vt:lpstr>Outline</vt:lpstr>
      <vt:lpstr>STARLIGHT Detector</vt:lpstr>
      <vt:lpstr>HYLITE Development Timeline</vt:lpstr>
      <vt:lpstr>HYLITE: Architecture</vt:lpstr>
      <vt:lpstr>HYLITE100F: Data Interface</vt:lpstr>
      <vt:lpstr>Noise and Linearity</vt:lpstr>
      <vt:lpstr>Module Performance</vt:lpstr>
      <vt:lpstr>Outline</vt:lpstr>
      <vt:lpstr>HouYi: Burst Mode Charge-integration</vt:lpstr>
      <vt:lpstr>HouYi: Pixel Design</vt:lpstr>
      <vt:lpstr>HouYi: Architecture</vt:lpstr>
      <vt:lpstr>Layout of HouYi</vt:lpstr>
      <vt:lpstr>Test Results of HouYi_MPW</vt:lpstr>
      <vt:lpstr>Sensor-ASIC Joint Test</vt:lpstr>
      <vt:lpstr>Outline</vt:lpstr>
      <vt:lpstr>Outline</vt:lpstr>
      <vt:lpstr>Fusion Diagnostics</vt:lpstr>
      <vt:lpstr>Specifications of ITER XRCS Pixel Detector</vt:lpstr>
      <vt:lpstr>BPIX System Test for ITER</vt:lpstr>
      <vt:lpstr>MAPS Architecture</vt:lpstr>
      <vt:lpstr>CSA + Analog Sum</vt:lpstr>
      <vt:lpstr>ALPIDE-like + Digital Sum</vt:lpstr>
      <vt:lpstr>ALPIDE-like + Digital Sum</vt:lpstr>
      <vt:lpstr>Prospects-Next 5 years</vt:lpstr>
      <vt:lpstr>Our Team</vt:lpstr>
      <vt:lpstr>PowerPoint 演示文稿</vt:lpstr>
      <vt:lpstr>PowerPoint 演示文稿</vt:lpstr>
      <vt:lpstr>Calibration Block</vt:lpstr>
      <vt:lpstr>In-pixel ADC</vt:lpstr>
      <vt:lpstr>Module Mounting: preparation</vt:lpstr>
      <vt:lpstr>Module Mounting</vt:lpstr>
      <vt:lpstr>CSA-Pixel Structure</vt:lpstr>
      <vt:lpstr>SHINE XFEL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Li Jingzhe</dc:creator>
  <cp:lastModifiedBy>Jingzhe Li</cp:lastModifiedBy>
  <cp:revision>773</cp:revision>
  <dcterms:created xsi:type="dcterms:W3CDTF">2021-08-26T05:40:43Z</dcterms:created>
  <dcterms:modified xsi:type="dcterms:W3CDTF">2026-05-17T21:41:11Z</dcterms:modified>
</cp:coreProperties>
</file>