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media/image24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52.jpg" ContentType="image/jpeg"/>
  <Override PartName="/ppt/media/image60.jpg" ContentType="image/jpeg"/>
  <Override PartName="/ppt/media/image67.jpg" ContentType="image/jpeg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  <p:sldMasterId id="2147483745" r:id="rId5"/>
    <p:sldMasterId id="2147483757" r:id="rId6"/>
  </p:sldMasterIdLst>
  <p:notesMasterIdLst>
    <p:notesMasterId r:id="rId75"/>
  </p:notesMasterIdLst>
  <p:handoutMasterIdLst>
    <p:handoutMasterId r:id="rId76"/>
  </p:handoutMasterIdLst>
  <p:sldIdLst>
    <p:sldId id="332" r:id="rId7"/>
    <p:sldId id="382" r:id="rId8"/>
    <p:sldId id="540" r:id="rId9"/>
    <p:sldId id="1018" r:id="rId10"/>
    <p:sldId id="1019" r:id="rId11"/>
    <p:sldId id="1031" r:id="rId12"/>
    <p:sldId id="1039" r:id="rId13"/>
    <p:sldId id="1292" r:id="rId14"/>
    <p:sldId id="1291" r:id="rId15"/>
    <p:sldId id="644" r:id="rId16"/>
    <p:sldId id="486" r:id="rId17"/>
    <p:sldId id="1025" r:id="rId18"/>
    <p:sldId id="640" r:id="rId19"/>
    <p:sldId id="1020" r:id="rId20"/>
    <p:sldId id="1011" r:id="rId21"/>
    <p:sldId id="1012" r:id="rId22"/>
    <p:sldId id="649" r:id="rId23"/>
    <p:sldId id="1293" r:id="rId24"/>
    <p:sldId id="1054" r:id="rId25"/>
    <p:sldId id="1055" r:id="rId26"/>
    <p:sldId id="1007" r:id="rId27"/>
    <p:sldId id="1036" r:id="rId28"/>
    <p:sldId id="1049" r:id="rId29"/>
    <p:sldId id="1050" r:id="rId30"/>
    <p:sldId id="1051" r:id="rId31"/>
    <p:sldId id="1052" r:id="rId32"/>
    <p:sldId id="492" r:id="rId33"/>
    <p:sldId id="493" r:id="rId34"/>
    <p:sldId id="494" r:id="rId35"/>
    <p:sldId id="1042" r:id="rId36"/>
    <p:sldId id="1044" r:id="rId37"/>
    <p:sldId id="1028" r:id="rId38"/>
    <p:sldId id="1053" r:id="rId39"/>
    <p:sldId id="1302" r:id="rId40"/>
    <p:sldId id="1303" r:id="rId41"/>
    <p:sldId id="647" r:id="rId42"/>
    <p:sldId id="1296" r:id="rId43"/>
    <p:sldId id="266" r:id="rId44"/>
    <p:sldId id="1301" r:id="rId45"/>
    <p:sldId id="1307" r:id="rId46"/>
    <p:sldId id="1304" r:id="rId47"/>
    <p:sldId id="1306" r:id="rId48"/>
    <p:sldId id="1002" r:id="rId49"/>
    <p:sldId id="533" r:id="rId50"/>
    <p:sldId id="1298" r:id="rId51"/>
    <p:sldId id="1010" r:id="rId52"/>
    <p:sldId id="1299" r:id="rId53"/>
    <p:sldId id="635" r:id="rId54"/>
    <p:sldId id="1001" r:id="rId55"/>
    <p:sldId id="641" r:id="rId56"/>
    <p:sldId id="642" r:id="rId57"/>
    <p:sldId id="495" r:id="rId58"/>
    <p:sldId id="999" r:id="rId59"/>
    <p:sldId id="489" r:id="rId60"/>
    <p:sldId id="1035" r:id="rId61"/>
    <p:sldId id="1037" r:id="rId62"/>
    <p:sldId id="1297" r:id="rId63"/>
    <p:sldId id="646" r:id="rId64"/>
    <p:sldId id="643" r:id="rId65"/>
    <p:sldId id="637" r:id="rId66"/>
    <p:sldId id="520" r:id="rId67"/>
    <p:sldId id="527" r:id="rId68"/>
    <p:sldId id="651" r:id="rId69"/>
    <p:sldId id="638" r:id="rId70"/>
    <p:sldId id="1014" r:id="rId71"/>
    <p:sldId id="1021" r:id="rId72"/>
    <p:sldId id="1294" r:id="rId73"/>
    <p:sldId id="1295" r:id="rId7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66"/>
    <a:srgbClr val="FF9933"/>
    <a:srgbClr val="FFFFFF"/>
    <a:srgbClr val="66CCFF"/>
    <a:srgbClr val="3333FF"/>
    <a:srgbClr val="F0F0F0"/>
    <a:srgbClr val="CBCCF5"/>
    <a:srgbClr val="E7E7FA"/>
    <a:srgbClr val="EBE7F9"/>
    <a:srgbClr val="D5C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19" autoAdjust="0"/>
    <p:restoredTop sz="84964" autoAdjust="0"/>
  </p:normalViewPr>
  <p:slideViewPr>
    <p:cSldViewPr showGuides="1">
      <p:cViewPr varScale="1">
        <p:scale>
          <a:sx n="107" d="100"/>
          <a:sy n="107" d="100"/>
        </p:scale>
        <p:origin x="114" y="114"/>
      </p:cViewPr>
      <p:guideLst/>
    </p:cSldViewPr>
  </p:slideViewPr>
  <p:outlineViewPr>
    <p:cViewPr>
      <p:scale>
        <a:sx n="33" d="100"/>
        <a:sy n="33" d="100"/>
      </p:scale>
      <p:origin x="0" y="-497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538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  <a:endParaRPr lang="de-CH" sz="9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17.05.2026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  <a:endParaRPr lang="de-CH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‹#›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64704" y="899592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712000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 dirty="0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712000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17.05.2026</a:t>
            </a:fld>
            <a:endParaRPr lang="de-CH" dirty="0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10221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Energy, radio pharma, biology, proton therapy. </a:t>
            </a:r>
          </a:p>
          <a:p>
            <a:r>
              <a:rPr lang="en-US" dirty="0"/>
              <a:t>-SINQ: neutrons</a:t>
            </a:r>
          </a:p>
          <a:p>
            <a:r>
              <a:rPr lang="en-US" dirty="0"/>
              <a:t>- Sus: muons</a:t>
            </a:r>
          </a:p>
          <a:p>
            <a:r>
              <a:rPr lang="en-US" dirty="0"/>
              <a:t>- Protons</a:t>
            </a:r>
          </a:p>
          <a:p>
            <a:r>
              <a:rPr lang="en-US" dirty="0"/>
              <a:t>- Synchrotron</a:t>
            </a:r>
          </a:p>
          <a:p>
            <a:r>
              <a:rPr lang="en-US" dirty="0"/>
              <a:t>- XFEL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12994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38651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3557343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A8CA3-B492-7419-BEA1-0D45FC5B9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E6DDB01-D4B0-37B7-FC3A-1A6514DCC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5D0DE77-E7F0-12BA-E673-497EE38F4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2695932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FFE0F-4DCA-84E3-481E-5123F0600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D586CC5-82ED-5EB6-B54B-689ED0769F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7F62898-4288-D664-FBB4-E9CC163E5F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3862518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A11B2-0AD7-19DD-62BD-FBB09E0EC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5252048-C732-002C-E2A0-8BCF6A8C44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29D1CAF-9030-2EE7-0511-CA530F507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566539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32218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68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8042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0F17EE9-29C0-2141-A489-2A4BA5A34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" y="1558"/>
            <a:ext cx="12189228" cy="68548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854"/>
            <a:ext cx="8045451" cy="200799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63"/>
          <a:stretch/>
        </p:blipFill>
        <p:spPr>
          <a:xfrm>
            <a:off x="631137" y="358671"/>
            <a:ext cx="983351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0D22868-1576-071B-E02E-9CD70D5B494D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7BAB254-92A5-7C1F-983C-107CA02125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30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8971-A587-4DF4-954A-C8BE440242EB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975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EC95-7497-433B-BA87-435E76D8FDF9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2531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8964613" cy="4644616"/>
          </a:xfrm>
        </p:spPr>
        <p:txBody>
          <a:bodyPr/>
          <a:lstStyle>
            <a:lvl1pPr defTabSz="984250">
              <a:tabLst>
                <a:tab pos="536575" algn="l"/>
              </a:tabLst>
              <a:defRPr/>
            </a:lvl1pPr>
            <a:lvl2pPr>
              <a:tabLst>
                <a:tab pos="536575" algn="l"/>
              </a:tabLst>
              <a:defRPr/>
            </a:lvl2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971-3F46-418A-9190-9EF8CDE24396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10801349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9C8F-6D11-4893-9B42-0B302996166D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65109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5291476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A392-4D33-41CD-8EB8-57AA49382159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327075-DC64-5DAB-E02B-8A18CBF5A99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5201" y="1376773"/>
            <a:ext cx="5291474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788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5292725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4457-5398-40BC-813D-FAB27B2C31D9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48" y="1449389"/>
            <a:ext cx="529272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599391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03950" y="1376773"/>
            <a:ext cx="529272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1C361-EC97-4DE1-985C-C75B7DF12D3C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813573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449389"/>
            <a:ext cx="8964613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1685305-BD00-4DA6-85DD-604AEE67ABC5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969CB-5F0E-4D7E-8A5D-569FBE99E378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152932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36D6-5956-40AE-B30E-0FC3BA6D9DA5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712946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99B93C7-FD88-F860-2772-AA3BFEC82D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7370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F70078A-CA75-6E51-EAF3-607D965A5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13A16A8-CDB6-176A-AF4C-BA6EAABE01B5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96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BBEB-1AAC-4766-AC06-4DAF0BA21669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345757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5A45EC1-6C70-C75B-70A0-557B1FE6DA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72432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B85D-C3B4-4C82-B35C-1CE7C9B3144A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772A35F-591D-5A80-72BC-28B068C3A5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2042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75810-F0D4-4683-856D-8AC8801D187B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9D7F61-76FC-5B15-D914-2BB427BF7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3834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26A4-8A3E-4B47-B5AE-1E732EA9085B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8CA68BBC-536B-0C49-B239-F2A8A8ACB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000847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9F253-3DC3-468F-A790-1F683E5F30C7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159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6AB69-3CBF-41AD-B106-2CE70EFBC0A8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7A0213-C397-B258-EE3A-69DBB54DD3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53982"/>
            <a:ext cx="5291476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E0905A-F588-783E-2408-3EEBCC47B7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5201" y="4553982"/>
            <a:ext cx="5291474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1268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2E9C-6B85-4816-A10A-028221E9ECD2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1B3F6C3-759F-AE0A-F24C-FF78D18C5F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982B28-131F-0EF1-DBEF-7E5426DA6F8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68801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A5C3130-D9C4-9998-9902-8B054B64116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040688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5880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76DE-26BB-4558-82E6-DCE3E061B6B2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2B3EE353-935F-47F2-890E-86D599D69C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2891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2172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9A45-546D-4494-9321-97A9CC218808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5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0688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47254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23F4-6065-4CFE-8988-736B51C66767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8300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FF900A0F-DD38-976A-BFC1-92B5ACB7395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5325" y="3852000"/>
            <a:ext cx="2538000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530B9B83-A2E6-A97A-6B7B-389BCDC2C8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325" y="3299877"/>
            <a:ext cx="253682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CD6A5AE7-8194-069E-96C6-A9A19A691F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2540001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E33B1E40-AEE0-028C-74FA-4DA2F2785C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4805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6CF8C6E7-2EBA-0F42-5F97-0B15A298F5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30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8581B57-63E2-3060-2AF6-9711ABA149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5617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15C431B-993D-61F7-28CB-6E9C6E916B2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957560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5F9CC3CC-2D09-5169-EE63-2F307DD025A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489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5CD9CF5-8030-A2FA-B5F1-BDE8A3AB64F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028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33180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61A34A1-2093-78E5-BDC0-6F5FCE184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1FEE30C-2586-654A-BF54-CCEAD6C813D2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97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lv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DCCD-043C-47E3-9E3D-8BD23A297955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74248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6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6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589240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6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04724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5092" y="3204724"/>
            <a:ext cx="1623171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1C50D6C7-B8FE-16E3-A56F-215DF2E7FD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2062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Textplatzhalter 19">
            <a:extLst>
              <a:ext uri="{FF2B5EF4-FFF2-40B4-BE49-F238E27FC236}">
                <a16:creationId xmlns:a16="http://schemas.microsoft.com/office/drawing/2014/main" id="{F254DC50-8CC2-CE50-0FB2-B9D82F2F6F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32062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356FD2E-817C-6008-A624-C0ED226EC7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02363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B844240D-6410-EAE1-FBFE-02793B43B5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2362" y="3204724"/>
            <a:ext cx="162242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4729A6D7-E881-5FD5-1C1E-FD7A660187B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040688" y="1449389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86799E5C-45B4-E8EF-0A33-26FADBDA8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0688" y="3204724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0480596-0358-6167-AD5A-A43149936E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32062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99EB327B-0262-FA88-4B41-185878FCDB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32062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7383DAC6-063E-B185-1200-CBEAF6F1917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03950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14D2A83-C214-5D3D-33E5-499378F10F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3950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0C7EA178-EA7E-CEB6-BCCA-A6C695A390C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73502" y="3852000"/>
            <a:ext cx="1623171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67FC58FF-0434-E3CF-0015-FA751A6F2C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74346" y="5589240"/>
            <a:ext cx="162391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2121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ull siz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F6FE-B37C-41D6-AA57-C68BBECABA8B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0"/>
            <a:ext cx="5988052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98805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4131407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A51A-6C12-4431-8548-12E972E90C33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684792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505C-3502-4117-8C97-757516283692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E874-7B66-4747-9C48-6D4133CB8E7E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imation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SI_PP_Variante_1_high">
            <a:hlinkClick r:id="" action="ppaction://media"/>
            <a:extLst>
              <a:ext uri="{FF2B5EF4-FFF2-40B4-BE49-F238E27FC236}">
                <a16:creationId xmlns:a16="http://schemas.microsoft.com/office/drawing/2014/main" id="{EB736B3F-EC7A-D97F-CC53-2A27244A6A6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122363"/>
            <a:ext cx="8045451" cy="2331485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1"/>
              <a:t>Author</a:t>
            </a:r>
            <a:endParaRPr lang="en-GB" noProof="0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13A16A8-CDB6-176A-AF4C-BA6EAABE01B5}"/>
              </a:ext>
            </a:extLst>
          </p:cNvPr>
          <p:cNvPicPr>
            <a:picLocks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7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769615" y="288001"/>
            <a:ext cx="8944033" cy="508500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593408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236677" marR="0" indent="-236677" algn="l" defTabSz="121718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300">
                <a:latin typeface="+mn-lt"/>
              </a:defRPr>
            </a:lvl1pPr>
            <a:lvl2pPr marL="473351" marR="0" indent="-236677" algn="l" defTabSz="121718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300">
                <a:latin typeface="+mn-lt"/>
              </a:defRPr>
            </a:lvl2pPr>
            <a:lvl3pPr marL="718481" marR="0" indent="-245130" algn="l" defTabSz="121718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300">
                <a:latin typeface="+mn-lt"/>
              </a:defRPr>
            </a:lvl3pPr>
            <a:lvl4pPr marL="955156" marR="0" indent="-236677" algn="l" defTabSz="121718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300">
                <a:latin typeface="+mn-lt"/>
              </a:defRPr>
            </a:lvl4pPr>
            <a:lvl5pPr marL="1191831" marR="0" indent="-236677" algn="l" defTabSz="121718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300">
                <a:latin typeface="+mn-lt"/>
              </a:defRPr>
            </a:lvl5pPr>
            <a:lvl6pPr marL="1430621" indent="-238791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2000"/>
            </a:lvl6pPr>
            <a:lvl7pPr marL="1673635" indent="-243016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7pPr>
            <a:lvl8pPr marL="1912423" indent="-238791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8pPr>
            <a:lvl9pPr marL="2149100" indent="-236677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769615" y="288001"/>
            <a:ext cx="8944034" cy="50850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609022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89365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5156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88630E5-6617-6EC8-B1AA-7FE318E4A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7412"/>
            <a:ext cx="5292725" cy="2006436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830975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10477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34633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16865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30529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12970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34734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63410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75615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4252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3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9CEAA5-5F9D-F7C3-AF88-8662AFFE9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4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039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176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217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811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766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008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435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290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501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14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998C08-46AF-EBED-4A96-23C91C0A4A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75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637C6E0-D112-01A6-5C12-D3A0AB6D6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51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EE1FBB-2F23-46AB-8C8A-727BFFE8D84F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55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CB5A2EC-E8AA-43F6-90A9-9FEE2A2A689B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4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58E828-3DC9-480E-8F6B-112C71B9B864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10" r:id="rId2"/>
    <p:sldLayoutId id="2147483718" r:id="rId3"/>
    <p:sldLayoutId id="2147483726" r:id="rId4"/>
    <p:sldLayoutId id="2147483738" r:id="rId5"/>
    <p:sldLayoutId id="2147483739" r:id="rId6"/>
    <p:sldLayoutId id="2147483740" r:id="rId7"/>
    <p:sldLayoutId id="2147483694" r:id="rId8"/>
    <p:sldLayoutId id="2147483737" r:id="rId9"/>
    <p:sldLayoutId id="2147483692" r:id="rId10"/>
    <p:sldLayoutId id="2147483693" r:id="rId11"/>
    <p:sldLayoutId id="2147483659" r:id="rId12"/>
    <p:sldLayoutId id="2147483666" r:id="rId13"/>
    <p:sldLayoutId id="2147483667" r:id="rId14"/>
    <p:sldLayoutId id="2147483668" r:id="rId15"/>
    <p:sldLayoutId id="2147483669" r:id="rId16"/>
    <p:sldLayoutId id="2147483665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95" r:id="rId25"/>
    <p:sldLayoutId id="2147483677" r:id="rId26"/>
    <p:sldLayoutId id="2147483679" r:id="rId27"/>
    <p:sldLayoutId id="2147483678" r:id="rId28"/>
    <p:sldLayoutId id="2147483680" r:id="rId29"/>
    <p:sldLayoutId id="2147483681" r:id="rId30"/>
    <p:sldLayoutId id="2147483682" r:id="rId31"/>
    <p:sldLayoutId id="2147483683" r:id="rId32"/>
    <p:sldLayoutId id="2147483663" r:id="rId33"/>
    <p:sldLayoutId id="2147483664" r:id="rId34"/>
    <p:sldLayoutId id="2147483741" r:id="rId35"/>
    <p:sldLayoutId id="2147483743" r:id="rId36"/>
    <p:sldLayoutId id="2147483744" r:id="rId37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orient="horz" pos="4110" userDrawn="1">
          <p15:clr>
            <a:srgbClr val="A4A3A4"/>
          </p15:clr>
        </p15:guide>
        <p15:guide id="4" orient="horz" pos="913" userDrawn="1">
          <p15:clr>
            <a:srgbClr val="A4A3A4"/>
          </p15:clr>
        </p15:guide>
        <p15:guide id="5" pos="3772" userDrawn="1">
          <p15:clr>
            <a:srgbClr val="A4A3A4"/>
          </p15:clr>
        </p15:guide>
        <p15:guide id="6" pos="3908" userDrawn="1">
          <p15:clr>
            <a:srgbClr val="A4A3A4"/>
          </p15:clr>
        </p15:guide>
        <p15:guide id="7" pos="2751" userDrawn="1">
          <p15:clr>
            <a:srgbClr val="A4A3A4"/>
          </p15:clr>
        </p15:guide>
        <p15:guide id="8" pos="2615" userDrawn="1">
          <p15:clr>
            <a:srgbClr val="A4A3A4"/>
          </p15:clr>
        </p15:guide>
        <p15:guide id="9" pos="1595" userDrawn="1">
          <p15:clr>
            <a:srgbClr val="A4A3A4"/>
          </p15:clr>
        </p15:guide>
        <p15:guide id="10" pos="1459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065" userDrawn="1">
          <p15:clr>
            <a:srgbClr val="A4A3A4"/>
          </p15:clr>
        </p15:guide>
        <p15:guide id="13" pos="6085" userDrawn="1">
          <p15:clr>
            <a:srgbClr val="A4A3A4"/>
          </p15:clr>
        </p15:guide>
        <p15:guide id="14" pos="6221" userDrawn="1">
          <p15:clr>
            <a:srgbClr val="A4A3A4"/>
          </p15:clr>
        </p15:guide>
        <p15:guide id="15" pos="2172" userDrawn="1">
          <p15:clr>
            <a:srgbClr val="A4A3A4"/>
          </p15:clr>
        </p15:guide>
        <p15:guide id="16" pos="2036" userDrawn="1">
          <p15:clr>
            <a:srgbClr val="A4A3A4"/>
          </p15:clr>
        </p15:guide>
        <p15:guide id="17" pos="3194" userDrawn="1">
          <p15:clr>
            <a:srgbClr val="A4A3A4"/>
          </p15:clr>
        </p15:guide>
        <p15:guide id="18" pos="3330" userDrawn="1">
          <p15:clr>
            <a:srgbClr val="A4A3A4"/>
          </p15:clr>
        </p15:guide>
        <p15:guide id="19" pos="881" userDrawn="1">
          <p15:clr>
            <a:srgbClr val="A4A3A4"/>
          </p15:clr>
        </p15:guide>
        <p15:guide id="20" pos="1017" userDrawn="1">
          <p15:clr>
            <a:srgbClr val="A4A3A4"/>
          </p15:clr>
        </p15:guide>
        <p15:guide id="21" pos="4351" userDrawn="1">
          <p15:clr>
            <a:srgbClr val="A4A3A4"/>
          </p15:clr>
        </p15:guide>
        <p15:guide id="22" pos="4487" userDrawn="1">
          <p15:clr>
            <a:srgbClr val="A4A3A4"/>
          </p15:clr>
        </p15:guide>
        <p15:guide id="23" pos="5508" userDrawn="1">
          <p15:clr>
            <a:srgbClr val="A4A3A4"/>
          </p15:clr>
        </p15:guide>
        <p15:guide id="24" pos="5642" userDrawn="1">
          <p15:clr>
            <a:srgbClr val="A4A3A4"/>
          </p15:clr>
        </p15:guide>
        <p15:guide id="25" pos="6663" userDrawn="1">
          <p15:clr>
            <a:srgbClr val="A4A3A4"/>
          </p15:clr>
        </p15:guide>
        <p15:guide id="26" pos="6799" userDrawn="1">
          <p15:clr>
            <a:srgbClr val="A4A3A4"/>
          </p15:clr>
        </p15:guide>
        <p15:guide id="27" orient="horz" pos="229" userDrawn="1">
          <p15:clr>
            <a:srgbClr val="A4A3A4"/>
          </p15:clr>
        </p15:guide>
        <p15:guide id="28" orient="horz" pos="867" userDrawn="1">
          <p15:clr>
            <a:srgbClr val="A4A3A4"/>
          </p15:clr>
        </p15:guide>
        <p15:guide id="29" orient="horz" pos="3793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8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3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.xml"/><Relationship Id="rId6" Type="http://schemas.openxmlformats.org/officeDocument/2006/relationships/image" Target="../media/image22.jpeg"/><Relationship Id="rId5" Type="http://schemas.openxmlformats.org/officeDocument/2006/relationships/image" Target="../media/image1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230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4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8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emf"/><Relationship Id="rId5" Type="http://schemas.openxmlformats.org/officeDocument/2006/relationships/image" Target="../media/image57.png"/><Relationship Id="rId4" Type="http://schemas.openxmlformats.org/officeDocument/2006/relationships/image" Target="../media/image7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0.png"/><Relationship Id="rId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939853F-959A-48E6-ACE2-F62A38A8ED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5841268"/>
            <a:ext cx="11017299" cy="288032"/>
          </a:xfrm>
        </p:spPr>
        <p:txBody>
          <a:bodyPr/>
          <a:lstStyle/>
          <a:p>
            <a:r>
              <a:rPr lang="en-GB" b="1" dirty="0"/>
              <a:t>Roberto Dinapoli,</a:t>
            </a:r>
            <a:r>
              <a:rPr lang="en-GB" b="1" noProof="0" dirty="0"/>
              <a:t> </a:t>
            </a:r>
            <a:r>
              <a:rPr lang="en-GB" noProof="0" dirty="0"/>
              <a:t>Aldo </a:t>
            </a:r>
            <a:r>
              <a:rPr lang="en-GB" noProof="0" dirty="0" err="1"/>
              <a:t>Mozzanica</a:t>
            </a:r>
            <a:r>
              <a:rPr lang="en-GB" noProof="0" dirty="0"/>
              <a:t>, Anna Bergamaschi, Bernd Schmitt, Carlos Lopez Cuenca, Christian </a:t>
            </a:r>
            <a:r>
              <a:rPr lang="en-GB" noProof="0" dirty="0" err="1"/>
              <a:t>Rueder,Davide</a:t>
            </a:r>
            <a:r>
              <a:rPr lang="en-GB" noProof="0" dirty="0"/>
              <a:t> Mezza</a:t>
            </a:r>
            <a:r>
              <a:rPr lang="en-GB" dirty="0"/>
              <a:t>,</a:t>
            </a:r>
            <a:r>
              <a:rPr lang="en-GB" sz="1600" dirty="0"/>
              <a:t> Dhanya Thattil,</a:t>
            </a:r>
            <a:r>
              <a:rPr lang="en-GB" noProof="0" dirty="0"/>
              <a:t> Dominic Greiffenberg, Erik </a:t>
            </a:r>
            <a:r>
              <a:rPr lang="en-GB" noProof="0" dirty="0" err="1"/>
              <a:t>Fröjdh</a:t>
            </a:r>
            <a:r>
              <a:rPr lang="en-GB" noProof="0" dirty="0"/>
              <a:t>,  Jiaguo Zhang, </a:t>
            </a:r>
            <a:r>
              <a:rPr lang="en-GB" dirty="0"/>
              <a:t>J</a:t>
            </a:r>
            <a:r>
              <a:rPr lang="en-GB" noProof="0" dirty="0" err="1"/>
              <a:t>onathan</a:t>
            </a:r>
            <a:r>
              <a:rPr lang="en-GB" noProof="0" dirty="0"/>
              <a:t> Mulvey, Khalil Daniel Ferjaoui,  Konstantinos Moustakas, Mar Carulla Areste</a:t>
            </a:r>
            <a:r>
              <a:rPr lang="en-GB" dirty="0"/>
              <a:t>, Martin Brückner,</a:t>
            </a:r>
            <a:r>
              <a:rPr lang="en-GB" sz="1600" dirty="0"/>
              <a:t> Martin Mueller,</a:t>
            </a:r>
            <a:r>
              <a:rPr lang="en-GB" dirty="0"/>
              <a:t> </a:t>
            </a:r>
            <a:r>
              <a:rPr lang="en-GB" sz="1600" dirty="0"/>
              <a:t>Saverio Silletta, </a:t>
            </a:r>
            <a:r>
              <a:rPr lang="en-GB" sz="1600" dirty="0" err="1"/>
              <a:t>Shuqui</a:t>
            </a:r>
            <a:r>
              <a:rPr lang="en-GB" sz="1600" dirty="0"/>
              <a:t> Li, Simon Ebner, Thomas King, Vadym Kedych,</a:t>
            </a:r>
            <a:r>
              <a:rPr lang="en-GB" dirty="0"/>
              <a:t> Viktoria Hinger, </a:t>
            </a:r>
            <a:r>
              <a:rPr lang="en-GB" sz="1600" dirty="0"/>
              <a:t>Viveka Gautam, </a:t>
            </a:r>
            <a:r>
              <a:rPr lang="en-GB" dirty="0"/>
              <a:t>Xiangyu Xie.</a:t>
            </a:r>
            <a:endParaRPr lang="en-GB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4E10A4B-A01C-C271-87F1-8054278DB4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325" y="6129300"/>
            <a:ext cx="7272883" cy="252028"/>
          </a:xfrm>
        </p:spPr>
        <p:txBody>
          <a:bodyPr/>
          <a:lstStyle/>
          <a:p>
            <a:r>
              <a:rPr lang="en-GB" noProof="0" dirty="0"/>
              <a:t>1</a:t>
            </a:r>
            <a:r>
              <a:rPr lang="en-GB" dirty="0"/>
              <a:t>3</a:t>
            </a:r>
            <a:r>
              <a:rPr lang="en-GB" baseline="30000" noProof="0" dirty="0" err="1"/>
              <a:t>th</a:t>
            </a:r>
            <a:r>
              <a:rPr lang="en-GB" noProof="0" dirty="0"/>
              <a:t> FEE workshop</a:t>
            </a:r>
            <a:r>
              <a:rPr lang="en-GB" dirty="0"/>
              <a:t>, Paris France</a:t>
            </a:r>
            <a:r>
              <a:rPr lang="en-GB" noProof="0" dirty="0"/>
              <a:t>, 18-22 May 2026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DB4E9B6-FF95-8204-2705-0CE7C2929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122363"/>
            <a:ext cx="9865171" cy="2331485"/>
          </a:xfrm>
        </p:spPr>
        <p:txBody>
          <a:bodyPr/>
          <a:lstStyle/>
          <a:p>
            <a:r>
              <a:rPr lang="en-US" sz="3600" b="1" dirty="0">
                <a:effectLst/>
                <a:ea typeface="Calibri" panose="020F0502020204030204" pitchFamily="34" charset="0"/>
              </a:rPr>
              <a:t>Matterhorn, a single photon counting detector for </a:t>
            </a:r>
            <a:r>
              <a:rPr lang="en-US" sz="3600" dirty="0">
                <a:ea typeface="Calibri" panose="020F0502020204030204" pitchFamily="34" charset="0"/>
              </a:rPr>
              <a:t>high flux</a:t>
            </a:r>
            <a:r>
              <a:rPr lang="en-US" sz="3600" b="1" dirty="0">
                <a:effectLst/>
                <a:ea typeface="Calibri" panose="020F0502020204030204" pitchFamily="34" charset="0"/>
              </a:rPr>
              <a:t> synchrotrons applications</a:t>
            </a:r>
            <a:endParaRPr lang="en-GB" sz="3600" noProof="0" dirty="0"/>
          </a:p>
        </p:txBody>
      </p:sp>
    </p:spTree>
    <p:extLst>
      <p:ext uri="{BB962C8B-B14F-4D97-AF65-F5344CB8AC3E}">
        <p14:creationId xmlns:p14="http://schemas.microsoft.com/office/powerpoint/2010/main" val="41202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145C531-792B-AF2C-F331-B1DFABE9D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“speed challenge”: high photon flux</a:t>
            </a:r>
            <a:endParaRPr lang="en-CH" dirty="0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344842B5-9CB8-83F6-4763-43A157558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</a:blip>
          <a:srcRect/>
          <a:stretch/>
        </p:blipFill>
        <p:spPr bwMode="auto">
          <a:xfrm>
            <a:off x="54000" y="1760400"/>
            <a:ext cx="7536160" cy="395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1A4370-1587-C407-00F2-ED51D75B2D83}"/>
              </a:ext>
            </a:extLst>
          </p:cNvPr>
          <p:cNvSpPr txBox="1">
            <a:spLocks/>
          </p:cNvSpPr>
          <p:nvPr/>
        </p:nvSpPr>
        <p:spPr>
          <a:xfrm>
            <a:off x="7786745" y="1806624"/>
            <a:ext cx="4069895" cy="35665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Single photon counting works extremely well if the incoming photon rate is reasonable low</a:t>
            </a:r>
            <a:endParaRPr lang="en-CH" dirty="0"/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550054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>
            <a:extLst>
              <a:ext uri="{FF2B5EF4-FFF2-40B4-BE49-F238E27FC236}">
                <a16:creationId xmlns:a16="http://schemas.microsoft.com/office/drawing/2014/main" id="{D0CD1DCE-0B9D-ECA1-239A-FDC0D5CF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54000" y="1760400"/>
            <a:ext cx="7536159" cy="395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70364E27-0941-6424-CDB1-42BE45C45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6745" y="1806624"/>
            <a:ext cx="4069895" cy="3566592"/>
          </a:xfrm>
        </p:spPr>
        <p:txBody>
          <a:bodyPr/>
          <a:lstStyle/>
          <a:p>
            <a:r>
              <a:rPr lang="en-US" dirty="0"/>
              <a:t>Single photon counting works extremely well if the incoming photon rate is reasonable low</a:t>
            </a:r>
            <a:endParaRPr lang="en-CH" dirty="0"/>
          </a:p>
          <a:p>
            <a:r>
              <a:rPr lang="en-GB" dirty="0"/>
              <a:t>B</a:t>
            </a:r>
            <a:r>
              <a:rPr lang="en-CH" dirty="0"/>
              <a:t>ut as the rate increases we lose efficiency due to pulse pileup</a:t>
            </a:r>
          </a:p>
          <a:p>
            <a:endParaRPr lang="en-CH" dirty="0"/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70F5957C-0498-5DFE-13EC-8BC9C659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US" sz="2800" dirty="0"/>
              <a:t>The “speed challenge”: high photon flux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647336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>
            <a:extLst>
              <a:ext uri="{FF2B5EF4-FFF2-40B4-BE49-F238E27FC236}">
                <a16:creationId xmlns:a16="http://schemas.microsoft.com/office/drawing/2014/main" id="{D0CD1DCE-0B9D-ECA1-239A-FDC0D5CF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54000" y="1760400"/>
            <a:ext cx="7536159" cy="395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70364E27-0941-6424-CDB1-42BE45C45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6745" y="1806624"/>
            <a:ext cx="4069895" cy="3566592"/>
          </a:xfrm>
        </p:spPr>
        <p:txBody>
          <a:bodyPr/>
          <a:lstStyle/>
          <a:p>
            <a:r>
              <a:rPr lang="en-US" dirty="0"/>
              <a:t>Single photon counting works extremely well if the incoming photon rate is reasonable low</a:t>
            </a:r>
            <a:endParaRPr lang="en-CH" dirty="0"/>
          </a:p>
          <a:p>
            <a:r>
              <a:rPr lang="en-GB" dirty="0"/>
              <a:t>B</a:t>
            </a:r>
            <a:r>
              <a:rPr lang="en-CH" dirty="0"/>
              <a:t>ut as the rate increases we lose efficiency due to pulse pileup</a:t>
            </a:r>
          </a:p>
          <a:p>
            <a:endParaRPr lang="en-CH" dirty="0"/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70F5957C-0498-5DFE-13EC-8BC9C659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US" sz="2800" dirty="0"/>
              <a:t>The “speed challenge”: high photon flux</a:t>
            </a:r>
            <a:endParaRPr lang="en-C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4937E7-0C7C-6F45-5FAB-207258A28013}"/>
              </a:ext>
            </a:extLst>
          </p:cNvPr>
          <p:cNvSpPr txBox="1"/>
          <p:nvPr/>
        </p:nvSpPr>
        <p:spPr>
          <a:xfrm>
            <a:off x="7703840" y="4005064"/>
            <a:ext cx="4488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Pile-up mitigation techniques for SPC: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Time over threshold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Retriggering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79873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25E6D173-411B-57AC-9F31-642A8BBC2CD7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8121650" y="1806575"/>
                <a:ext cx="4070350" cy="2605088"/>
              </a:xfrm>
            </p:spPr>
            <p:txBody>
              <a:bodyPr/>
              <a:lstStyle/>
              <a:p>
                <a:r>
                  <a:rPr lang="en-US" b="0" dirty="0"/>
                  <a:t>Paralyzable counter: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CH" dirty="0"/>
              </a:p>
              <a:p>
                <a:r>
                  <a:rPr lang="en-CH" dirty="0"/>
                  <a:t>Probablility of two and three events </a:t>
                </a:r>
                <a:br>
                  <a:rPr lang="en-CH" dirty="0"/>
                </a:br>
                <a:r>
                  <a:rPr lang="en-CH" dirty="0"/>
                  <a:t>pile-up:</a:t>
                </a:r>
              </a:p>
              <a:p>
                <a:pPr lvl="2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(1−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H" dirty="0"/>
              </a:p>
              <a:p>
                <a:pPr lvl="2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(1−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CH" dirty="0"/>
              </a:p>
              <a:p>
                <a:pPr lvl="2">
                  <a:buFont typeface="Wingdings" pitchFamily="2" charset="2"/>
                  <a:buChar char="§"/>
                </a:pPr>
                <a:endParaRPr lang="en-CH" dirty="0"/>
              </a:p>
              <a:p>
                <a:pPr marL="279400" indent="-285750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CH" dirty="0"/>
                  <a:t> </a:t>
                </a:r>
              </a:p>
            </p:txBody>
          </p:sp>
        </mc:Choice>
        <mc:Fallback xmlns=""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25E6D173-411B-57AC-9F31-642A8BBC2C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8121650" y="1806575"/>
                <a:ext cx="4070350" cy="2605088"/>
              </a:xfrm>
              <a:blipFill>
                <a:blip r:embed="rId2"/>
                <a:stretch>
                  <a:fillRect l="-3727" t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C496BA1-6F14-9AF2-624A-260C476E238E}"/>
              </a:ext>
            </a:extLst>
          </p:cNvPr>
          <p:cNvGrpSpPr/>
          <p:nvPr/>
        </p:nvGrpSpPr>
        <p:grpSpPr>
          <a:xfrm>
            <a:off x="53979" y="1395818"/>
            <a:ext cx="7796145" cy="4308067"/>
            <a:chOff x="53979" y="1393803"/>
            <a:chExt cx="6796575" cy="3755715"/>
          </a:xfrm>
        </p:grpSpPr>
        <p:pic>
          <p:nvPicPr>
            <p:cNvPr id="4106" name="Picture 10">
              <a:extLst>
                <a:ext uri="{FF2B5EF4-FFF2-40B4-BE49-F238E27FC236}">
                  <a16:creationId xmlns:a16="http://schemas.microsoft.com/office/drawing/2014/main" id="{D0CD1DCE-0B9D-ECA1-239A-FDC0D5CFF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53979" y="1710467"/>
              <a:ext cx="6559861" cy="3439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6A1CA7-2EE3-E765-D2C2-ED3F3E535A25}"/>
                </a:ext>
              </a:extLst>
            </p:cNvPr>
            <p:cNvSpPr txBox="1"/>
            <p:nvPr/>
          </p:nvSpPr>
          <p:spPr>
            <a:xfrm>
              <a:off x="5603095" y="1393803"/>
              <a:ext cx="1247459" cy="633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</a:rPr>
                <a:t>Th as fraction of photon energy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769A773-5CA7-3454-2470-F273BC5E7D10}"/>
              </a:ext>
            </a:extLst>
          </p:cNvPr>
          <p:cNvSpPr txBox="1"/>
          <p:nvPr/>
        </p:nvSpPr>
        <p:spPr>
          <a:xfrm>
            <a:off x="8125146" y="5243466"/>
            <a:ext cx="3709929" cy="12961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200" dirty="0">
                <a:solidFill>
                  <a:srgbClr val="000000"/>
                </a:solidFill>
                <a:latin typeface="+mn-lt"/>
              </a:rPr>
              <a:t>[1] Glenn F. Knoll, </a:t>
            </a:r>
            <a:r>
              <a:rPr lang="en-CH" sz="1200" i="1" dirty="0">
                <a:solidFill>
                  <a:srgbClr val="000000"/>
                </a:solidFill>
                <a:latin typeface="+mn-lt"/>
              </a:rPr>
              <a:t>Radiation Detector and Measurement</a:t>
            </a:r>
            <a:br>
              <a:rPr lang="en-CH" sz="1200" i="1" dirty="0">
                <a:solidFill>
                  <a:srgbClr val="000000"/>
                </a:solidFill>
                <a:latin typeface="+mn-lt"/>
              </a:rPr>
            </a:br>
            <a:r>
              <a:rPr lang="en-CH" sz="1200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CH" sz="1200" dirty="0">
                <a:solidFill>
                  <a:srgbClr val="000000"/>
                </a:solidFill>
                <a:latin typeface="+mn-lt"/>
              </a:rPr>
              <a:t>4th Edition, Wiley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200" dirty="0">
                <a:latin typeface="+mn-lt"/>
              </a:rPr>
              <a:t>[2] M. Andrae </a:t>
            </a:r>
            <a:r>
              <a:rPr lang="en-GB" sz="1200" dirty="0">
                <a:effectLst/>
                <a:latin typeface="+mn-lt"/>
              </a:rPr>
              <a:t>The MYTHEN III Detector System - A single photon counting microstrip detector for powder diffraction experiments ETHZ Doctoral Thesis</a:t>
            </a:r>
            <a:endParaRPr lang="en-GB" sz="1200" dirty="0">
              <a:latin typeface="+mn-lt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7CF2B06B-02F2-3030-A9FB-E15126119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US" sz="2800" dirty="0"/>
              <a:t>Pile-up counting with multiple thresholds</a:t>
            </a:r>
            <a:endParaRPr lang="en-CH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06A48B-10F5-2683-5E7A-AAA9750FEA0B}"/>
              </a:ext>
            </a:extLst>
          </p:cNvPr>
          <p:cNvSpPr txBox="1"/>
          <p:nvPr/>
        </p:nvSpPr>
        <p:spPr>
          <a:xfrm>
            <a:off x="642504" y="4231643"/>
            <a:ext cx="1512168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FFC000"/>
                </a:solidFill>
                <a:latin typeface="Calibri"/>
              </a:rPr>
              <a:t>Counter 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86B0ED-3197-FA5F-B186-F2BE95ABA9CE}"/>
              </a:ext>
            </a:extLst>
          </p:cNvPr>
          <p:cNvSpPr txBox="1"/>
          <p:nvPr/>
        </p:nvSpPr>
        <p:spPr>
          <a:xfrm>
            <a:off x="671890" y="3002790"/>
            <a:ext cx="1512168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B050"/>
                </a:solidFill>
                <a:latin typeface="Calibri"/>
              </a:rPr>
              <a:t>Counter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7E46C7-80F2-955B-9400-ADDE5A545AEA}"/>
              </a:ext>
            </a:extLst>
          </p:cNvPr>
          <p:cNvSpPr txBox="1"/>
          <p:nvPr/>
        </p:nvSpPr>
        <p:spPr>
          <a:xfrm>
            <a:off x="695400" y="2420888"/>
            <a:ext cx="1512168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FF0000"/>
                </a:solidFill>
                <a:latin typeface="Calibri"/>
              </a:rPr>
              <a:t>Counter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1016FE-EED1-2957-E9AF-5FC33751015E}"/>
              </a:ext>
            </a:extLst>
          </p:cNvPr>
          <p:cNvSpPr txBox="1"/>
          <p:nvPr/>
        </p:nvSpPr>
        <p:spPr>
          <a:xfrm>
            <a:off x="6958277" y="4221088"/>
            <a:ext cx="1512168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FFC000"/>
                </a:solidFill>
                <a:latin typeface="Calibri"/>
              </a:rPr>
              <a:t>50%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877C47-F2B6-091E-1FF2-5F70CF05A132}"/>
              </a:ext>
            </a:extLst>
          </p:cNvPr>
          <p:cNvSpPr txBox="1"/>
          <p:nvPr/>
        </p:nvSpPr>
        <p:spPr>
          <a:xfrm>
            <a:off x="6822513" y="3061086"/>
            <a:ext cx="1512168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B050"/>
                </a:solidFill>
                <a:latin typeface="Calibri"/>
              </a:rPr>
              <a:t>130%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499679-CAE0-968E-4EBB-888C8B169B3F}"/>
              </a:ext>
            </a:extLst>
          </p:cNvPr>
          <p:cNvSpPr txBox="1"/>
          <p:nvPr/>
        </p:nvSpPr>
        <p:spPr>
          <a:xfrm>
            <a:off x="6822513" y="2455617"/>
            <a:ext cx="1512168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FF0000"/>
                </a:solidFill>
                <a:latin typeface="Calibri"/>
              </a:rPr>
              <a:t>170%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2198A34-E4EB-9E17-516F-7D0093ECA300}"/>
              </a:ext>
            </a:extLst>
          </p:cNvPr>
          <p:cNvCxnSpPr>
            <a:cxnSpLocks/>
          </p:cNvCxnSpPr>
          <p:nvPr/>
        </p:nvCxnSpPr>
        <p:spPr>
          <a:xfrm>
            <a:off x="6822513" y="3789040"/>
            <a:ext cx="56963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09818B7-783B-A5E6-7BB1-E9915D1565D2}"/>
              </a:ext>
            </a:extLst>
          </p:cNvPr>
          <p:cNvSpPr txBox="1"/>
          <p:nvPr/>
        </p:nvSpPr>
        <p:spPr>
          <a:xfrm>
            <a:off x="6839330" y="3523883"/>
            <a:ext cx="1512168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</a:rPr>
              <a:t>100%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564199-566C-3F8A-E4CF-0FB21C1BA1F3}"/>
              </a:ext>
            </a:extLst>
          </p:cNvPr>
          <p:cNvSpPr txBox="1"/>
          <p:nvPr/>
        </p:nvSpPr>
        <p:spPr>
          <a:xfrm>
            <a:off x="479376" y="5759344"/>
            <a:ext cx="604229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accent1"/>
                </a:solidFill>
              </a:rPr>
              <a:t>100%: </a:t>
            </a:r>
            <a:r>
              <a:rPr lang="en-US" sz="2000" dirty="0"/>
              <a:t>Energy of the monochromatic incoming photons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889663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F9B6858-ECAC-3800-24DB-01B5B9CAB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387772" y="1025028"/>
            <a:ext cx="6912768" cy="533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29C07B4-7BFF-E952-086D-20FBE0547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11305331" cy="810444"/>
          </a:xfrm>
        </p:spPr>
        <p:txBody>
          <a:bodyPr/>
          <a:lstStyle/>
          <a:p>
            <a:r>
              <a:rPr lang="en-US" dirty="0"/>
              <a:t>Multi-thresholding </a:t>
            </a:r>
            <a:r>
              <a:rPr lang="en-US" sz="2400" dirty="0"/>
              <a:t>: p</a:t>
            </a:r>
            <a:r>
              <a:rPr lang="en-CH" dirty="0"/>
              <a:t>roof of concept with Mythen3</a:t>
            </a:r>
            <a:r>
              <a:rPr lang="en-US" dirty="0"/>
              <a:t>.02</a:t>
            </a:r>
            <a:r>
              <a:rPr lang="en-CH" dirty="0"/>
              <a:t> (1D)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37987-E803-46F6-C567-9528452BB27C}"/>
              </a:ext>
            </a:extLst>
          </p:cNvPr>
          <p:cNvSpPr txBox="1"/>
          <p:nvPr/>
        </p:nvSpPr>
        <p:spPr>
          <a:xfrm>
            <a:off x="8531687" y="2620720"/>
            <a:ext cx="2688299" cy="24412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b="1" dirty="0">
                <a:solidFill>
                  <a:srgbClr val="000000"/>
                </a:solidFill>
              </a:rPr>
              <a:t>Settings: standard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dirty="0">
                <a:solidFill>
                  <a:srgbClr val="000000"/>
                </a:solidFill>
              </a:rPr>
              <a:t>Energy: 15 keV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dirty="0">
                <a:solidFill>
                  <a:srgbClr val="000000"/>
                </a:solidFill>
              </a:rPr>
              <a:t>90% efficiency at: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dirty="0">
                <a:solidFill>
                  <a:srgbClr val="000000"/>
                </a:solidFill>
                <a:latin typeface="Calibri"/>
              </a:rPr>
              <a:t>Single counter </a:t>
            </a:r>
            <a:r>
              <a:rPr lang="en-CH" sz="2000" dirty="0">
                <a:solidFill>
                  <a:srgbClr val="000000"/>
                </a:solidFill>
              </a:rPr>
              <a:t>: 1.03Mcps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F0DCD8-443E-858D-EFAA-C68811BFB0A5}"/>
              </a:ext>
            </a:extLst>
          </p:cNvPr>
          <p:cNvSpPr txBox="1"/>
          <p:nvPr/>
        </p:nvSpPr>
        <p:spPr>
          <a:xfrm>
            <a:off x="3791744" y="934851"/>
            <a:ext cx="220413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MS Beamline @ SLS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1EECB9-49BF-1648-4C8F-43711D8C8957}"/>
                  </a:ext>
                </a:extLst>
              </p:cNvPr>
              <p:cNvSpPr txBox="1"/>
              <p:nvPr/>
            </p:nvSpPr>
            <p:spPr>
              <a:xfrm>
                <a:off x="5995874" y="3429000"/>
                <a:ext cx="240438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de-CH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1EECB9-49BF-1648-4C8F-43711D8C8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874" y="3429000"/>
                <a:ext cx="240438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FA7F1090-02EA-19D6-A7D7-BA7293F54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r="16928"/>
          <a:stretch>
            <a:fillRect/>
          </a:stretch>
        </p:blipFill>
        <p:spPr bwMode="auto">
          <a:xfrm>
            <a:off x="8526161" y="726991"/>
            <a:ext cx="2466383" cy="189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61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9C07B4-7BFF-E952-086D-20FBE0547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11305331" cy="810444"/>
          </a:xfrm>
        </p:spPr>
        <p:txBody>
          <a:bodyPr/>
          <a:lstStyle/>
          <a:p>
            <a:r>
              <a:rPr lang="en-US" dirty="0"/>
              <a:t>Multi-thresholding </a:t>
            </a:r>
            <a:r>
              <a:rPr lang="en-US" sz="2400" dirty="0"/>
              <a:t>: p</a:t>
            </a:r>
            <a:r>
              <a:rPr lang="en-CH" dirty="0"/>
              <a:t>roof of concept with Mythen3</a:t>
            </a:r>
            <a:r>
              <a:rPr lang="en-US" dirty="0"/>
              <a:t>.02</a:t>
            </a:r>
            <a:r>
              <a:rPr lang="en-CH" dirty="0"/>
              <a:t> (1D)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2919A34-F292-4C61-3520-4558C9B6D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389029" y="1021504"/>
            <a:ext cx="6938337" cy="53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D37987-E803-46F6-C567-9528452BB27C}"/>
              </a:ext>
            </a:extLst>
          </p:cNvPr>
          <p:cNvSpPr txBox="1"/>
          <p:nvPr/>
        </p:nvSpPr>
        <p:spPr>
          <a:xfrm>
            <a:off x="8531687" y="2620720"/>
            <a:ext cx="2688299" cy="24412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b="1" dirty="0">
                <a:solidFill>
                  <a:srgbClr val="000000"/>
                </a:solidFill>
              </a:rPr>
              <a:t>Settings: standard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dirty="0">
                <a:solidFill>
                  <a:srgbClr val="000000"/>
                </a:solidFill>
              </a:rPr>
              <a:t>Energy: 15 keV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dirty="0">
                <a:solidFill>
                  <a:srgbClr val="000000"/>
                </a:solidFill>
              </a:rPr>
              <a:t>90% efficiency at: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dirty="0">
                <a:solidFill>
                  <a:srgbClr val="000000"/>
                </a:solidFill>
                <a:latin typeface="Calibri"/>
              </a:rPr>
              <a:t>Single counter </a:t>
            </a:r>
            <a:r>
              <a:rPr lang="en-CH" sz="2000" dirty="0">
                <a:solidFill>
                  <a:srgbClr val="000000"/>
                </a:solidFill>
              </a:rPr>
              <a:t>: 1.03Mcps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dirty="0">
                <a:solidFill>
                  <a:srgbClr val="000000"/>
                </a:solidFill>
                <a:latin typeface="Calibri"/>
              </a:rPr>
              <a:t>Three counters </a:t>
            </a:r>
            <a:r>
              <a:rPr lang="en-CH" sz="2000" dirty="0">
                <a:solidFill>
                  <a:srgbClr val="000000"/>
                </a:solidFill>
              </a:rPr>
              <a:t>: 6 Mcps</a:t>
            </a:r>
            <a:endParaRPr lang="en-US" sz="20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>
                <a:solidFill>
                  <a:srgbClr val="000000"/>
                </a:solidFill>
              </a:rPr>
              <a:t>Noise: </a:t>
            </a:r>
            <a:r>
              <a:rPr lang="en-CH" sz="2000" dirty="0">
                <a:solidFill>
                  <a:srgbClr val="000000"/>
                </a:solidFill>
                <a:latin typeface="Calibri"/>
              </a:rPr>
              <a:t>175e- RMS</a:t>
            </a:r>
            <a:endParaRPr lang="en-CH" sz="200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F0DCD8-443E-858D-EFAA-C68811BFB0A5}"/>
              </a:ext>
            </a:extLst>
          </p:cNvPr>
          <p:cNvSpPr txBox="1"/>
          <p:nvPr/>
        </p:nvSpPr>
        <p:spPr>
          <a:xfrm>
            <a:off x="3791744" y="934851"/>
            <a:ext cx="220413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MS Beamline @ SLS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05FC22-8CA0-F8CD-3DC7-CD00BEEC91AF}"/>
                  </a:ext>
                </a:extLst>
              </p:cNvPr>
              <p:cNvSpPr txBox="1"/>
              <p:nvPr/>
            </p:nvSpPr>
            <p:spPr>
              <a:xfrm>
                <a:off x="5122476" y="5262059"/>
                <a:ext cx="56187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H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05FC22-8CA0-F8CD-3DC7-CD00BEEC9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476" y="5262059"/>
                <a:ext cx="5618786" cy="461665"/>
              </a:xfrm>
              <a:prstGeom prst="rect">
                <a:avLst/>
              </a:prstGeom>
              <a:blipFill>
                <a:blip r:embed="rId5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EA9C40-2FC6-840B-1AB0-BBA89C196320}"/>
                  </a:ext>
                </a:extLst>
              </p:cNvPr>
              <p:cNvSpPr txBox="1"/>
              <p:nvPr/>
            </p:nvSpPr>
            <p:spPr>
              <a:xfrm>
                <a:off x="4895278" y="4475224"/>
                <a:ext cx="45593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(1−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CH" sz="2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EA9C40-2FC6-840B-1AB0-BBA89C196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278" y="4475224"/>
                <a:ext cx="4559312" cy="461665"/>
              </a:xfrm>
              <a:prstGeom prst="rect">
                <a:avLst/>
              </a:prstGeom>
              <a:blipFill>
                <a:blip r:embed="rId6"/>
                <a:stretch>
                  <a:fillRect l="-401" b="-17105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7E58F9-75F9-961F-26EE-3BA19F3CEC58}"/>
                  </a:ext>
                </a:extLst>
              </p:cNvPr>
              <p:cNvSpPr txBox="1"/>
              <p:nvPr/>
            </p:nvSpPr>
            <p:spPr>
              <a:xfrm>
                <a:off x="6099425" y="3699950"/>
                <a:ext cx="262284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de-CH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7E58F9-75F9-961F-26EE-3BA19F3CE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425" y="3699950"/>
                <a:ext cx="262284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FADAE81-D7D6-EADC-592A-4E125FC82831}"/>
                  </a:ext>
                </a:extLst>
              </p:cNvPr>
              <p:cNvSpPr txBox="1"/>
              <p:nvPr/>
            </p:nvSpPr>
            <p:spPr>
              <a:xfrm>
                <a:off x="5995874" y="3151688"/>
                <a:ext cx="40429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CH" sz="24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endParaRPr lang="de-CH"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FADAE81-D7D6-EADC-592A-4E125FC82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874" y="3151688"/>
                <a:ext cx="404292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6">
            <a:extLst>
              <a:ext uri="{FF2B5EF4-FFF2-40B4-BE49-F238E27FC236}">
                <a16:creationId xmlns:a16="http://schemas.microsoft.com/office/drawing/2014/main" id="{00B1934D-3DEF-ABA5-0442-FFB8E153F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r="16928"/>
          <a:stretch>
            <a:fillRect/>
          </a:stretch>
        </p:blipFill>
        <p:spPr bwMode="auto">
          <a:xfrm>
            <a:off x="8526161" y="726991"/>
            <a:ext cx="2466383" cy="189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024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9C07B4-7BFF-E952-086D-20FBE0547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11305331" cy="810444"/>
          </a:xfrm>
        </p:spPr>
        <p:txBody>
          <a:bodyPr/>
          <a:lstStyle/>
          <a:p>
            <a:r>
              <a:rPr lang="en-US" dirty="0"/>
              <a:t>Multi-thresholding </a:t>
            </a:r>
            <a:r>
              <a:rPr lang="en-US" sz="2400" dirty="0"/>
              <a:t>: p</a:t>
            </a:r>
            <a:r>
              <a:rPr lang="en-CH" dirty="0"/>
              <a:t>roof of concept with Mythen3</a:t>
            </a:r>
            <a:r>
              <a:rPr lang="en-US" dirty="0"/>
              <a:t>.02</a:t>
            </a:r>
            <a:r>
              <a:rPr lang="en-CH" dirty="0"/>
              <a:t> (1D)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2919A34-F292-4C61-3520-4558C9B6D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389029" y="1021504"/>
            <a:ext cx="6938337" cy="53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D37987-E803-46F6-C567-9528452BB27C}"/>
              </a:ext>
            </a:extLst>
          </p:cNvPr>
          <p:cNvSpPr txBox="1"/>
          <p:nvPr/>
        </p:nvSpPr>
        <p:spPr>
          <a:xfrm>
            <a:off x="8531687" y="2620720"/>
            <a:ext cx="2688299" cy="24412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b="1" dirty="0">
                <a:solidFill>
                  <a:srgbClr val="000000"/>
                </a:solidFill>
              </a:rPr>
              <a:t>Settings: standard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dirty="0">
                <a:solidFill>
                  <a:srgbClr val="000000"/>
                </a:solidFill>
              </a:rPr>
              <a:t>Energy: 15 keV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dirty="0">
                <a:solidFill>
                  <a:srgbClr val="000000"/>
                </a:solidFill>
              </a:rPr>
              <a:t>90% efficiency at: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dirty="0">
                <a:solidFill>
                  <a:srgbClr val="000000"/>
                </a:solidFill>
                <a:latin typeface="Calibri"/>
              </a:rPr>
              <a:t>Single counter </a:t>
            </a:r>
            <a:r>
              <a:rPr lang="en-CH" sz="2000" dirty="0">
                <a:solidFill>
                  <a:srgbClr val="000000"/>
                </a:solidFill>
              </a:rPr>
              <a:t>: 1.03Mcps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dirty="0">
                <a:solidFill>
                  <a:srgbClr val="000000"/>
                </a:solidFill>
                <a:latin typeface="Calibri"/>
              </a:rPr>
              <a:t>Three counters </a:t>
            </a:r>
            <a:r>
              <a:rPr lang="en-CH" sz="2000" dirty="0">
                <a:solidFill>
                  <a:srgbClr val="000000"/>
                </a:solidFill>
              </a:rPr>
              <a:t>: 6 Mcps</a:t>
            </a:r>
            <a:endParaRPr lang="en-US" sz="20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>
                <a:solidFill>
                  <a:srgbClr val="000000"/>
                </a:solidFill>
              </a:rPr>
              <a:t>Noise: </a:t>
            </a:r>
            <a:r>
              <a:rPr lang="en-CH" sz="2000" dirty="0">
                <a:solidFill>
                  <a:srgbClr val="000000"/>
                </a:solidFill>
                <a:latin typeface="Calibri"/>
              </a:rPr>
              <a:t>175e- RMS</a:t>
            </a:r>
            <a:endParaRPr lang="en-CH" sz="200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F0DCD8-443E-858D-EFAA-C68811BFB0A5}"/>
              </a:ext>
            </a:extLst>
          </p:cNvPr>
          <p:cNvSpPr txBox="1"/>
          <p:nvPr/>
        </p:nvSpPr>
        <p:spPr>
          <a:xfrm>
            <a:off x="3791744" y="934851"/>
            <a:ext cx="220413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MS Beamline @ SLS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AC7EAF-679B-5383-101A-470907B52ABE}"/>
              </a:ext>
            </a:extLst>
          </p:cNvPr>
          <p:cNvSpPr txBox="1"/>
          <p:nvPr/>
        </p:nvSpPr>
        <p:spPr>
          <a:xfrm>
            <a:off x="8471806" y="5029654"/>
            <a:ext cx="2748180" cy="132273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none" lIns="72000" tIns="72000" rIns="72000" bIns="7200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800" b="1" dirty="0">
                <a:solidFill>
                  <a:srgbClr val="000000"/>
                </a:solidFill>
                <a:latin typeface="Calibri"/>
              </a:rPr>
              <a:t>Settings: Fast [1]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800" dirty="0">
                <a:solidFill>
                  <a:srgbClr val="000000"/>
                </a:solidFill>
                <a:latin typeface="Calibri"/>
              </a:rPr>
              <a:t>Single counter 3.52 M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cps</a:t>
            </a:r>
            <a:endParaRPr lang="en-CH" sz="1800" dirty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800" dirty="0">
                <a:solidFill>
                  <a:srgbClr val="000000"/>
                </a:solidFill>
                <a:latin typeface="Calibri"/>
              </a:rPr>
              <a:t>Three counters 20.87 M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cps</a:t>
            </a:r>
            <a:endParaRPr lang="en-US" sz="18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Noise:~250e-</a:t>
            </a:r>
            <a:endParaRPr lang="en-CH" sz="1800" dirty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2F6581-1C37-CC7A-293C-E8C4D29195F5}"/>
              </a:ext>
            </a:extLst>
          </p:cNvPr>
          <p:cNvSpPr txBox="1"/>
          <p:nvPr/>
        </p:nvSpPr>
        <p:spPr>
          <a:xfrm>
            <a:off x="3431704" y="6400951"/>
            <a:ext cx="4816756" cy="1476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50" dirty="0">
                <a:effectLst/>
                <a:latin typeface="+mn-lt"/>
              </a:rPr>
              <a:t>[1] M </a:t>
            </a:r>
            <a:r>
              <a:rPr lang="en-GB" sz="1050" dirty="0" err="1">
                <a:effectLst/>
                <a:latin typeface="+mn-lt"/>
              </a:rPr>
              <a:t>Andrä</a:t>
            </a:r>
            <a:r>
              <a:rPr lang="en-GB" sz="1050" dirty="0">
                <a:effectLst/>
                <a:latin typeface="+mn-lt"/>
              </a:rPr>
              <a:t> The MYTHEN III Detector System - A single photon-counting microstrip detector for powder diffraction experiments ETHZ PhD Thesis 2021 </a:t>
            </a:r>
            <a:endParaRPr lang="en-GB" sz="10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2FA198-6CC6-632D-4262-14A61E8F0085}"/>
              </a:ext>
            </a:extLst>
          </p:cNvPr>
          <p:cNvSpPr txBox="1"/>
          <p:nvPr/>
        </p:nvSpPr>
        <p:spPr>
          <a:xfrm>
            <a:off x="11368819" y="3933056"/>
            <a:ext cx="50174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</a:rPr>
              <a:t>x6</a:t>
            </a:r>
            <a:endParaRPr lang="de-CH" sz="4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4361EC-A2C7-9889-A4C9-132F7E44343D}"/>
              </a:ext>
            </a:extLst>
          </p:cNvPr>
          <p:cNvSpPr txBox="1"/>
          <p:nvPr/>
        </p:nvSpPr>
        <p:spPr>
          <a:xfrm>
            <a:off x="11352406" y="5439256"/>
            <a:ext cx="50174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</a:rPr>
              <a:t>x6</a:t>
            </a:r>
            <a:endParaRPr lang="de-CH" sz="4000" dirty="0">
              <a:solidFill>
                <a:srgbClr val="FF0000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332DE76-A13A-0839-66EC-9520002B7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r="16928"/>
          <a:stretch>
            <a:fillRect/>
          </a:stretch>
        </p:blipFill>
        <p:spPr bwMode="auto">
          <a:xfrm>
            <a:off x="8526161" y="726991"/>
            <a:ext cx="2466383" cy="189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5912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06C915-7846-4ED4-8985-05422BBA5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Matterhorn – a new single photon counter for SLS2.0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9CCFA0F-5C09-47E9-A5B8-15FA28345E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543490"/>
              </p:ext>
            </p:extLst>
          </p:nvPr>
        </p:nvGraphicFramePr>
        <p:xfrm>
          <a:off x="695325" y="1026665"/>
          <a:ext cx="6192688" cy="36214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76598638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352159442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525772823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endParaRPr lang="en-GB" sz="1900" b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EIGER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MATTERHORN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3461816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noProof="0" dirty="0"/>
                        <a:t>Technology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UMC 250 nm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UMC 110 nm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8768668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dirty="0"/>
                        <a:t>Pixel size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75 x 75 um</a:t>
                      </a:r>
                      <a:r>
                        <a:rPr lang="en-GB" sz="1900" b="0" baseline="30000" dirty="0"/>
                        <a:t>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0" dirty="0"/>
                        <a:t>75 x 75 um</a:t>
                      </a:r>
                      <a:r>
                        <a:rPr lang="en-GB" sz="1900" b="0" baseline="30000" dirty="0"/>
                        <a:t>2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6824213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dirty="0"/>
                        <a:t>Thresholds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>
                          <a:solidFill>
                            <a:schemeClr val="accent1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25160069"/>
                  </a:ext>
                </a:extLst>
              </a:tr>
              <a:tr h="451495">
                <a:tc>
                  <a:txBody>
                    <a:bodyPr/>
                    <a:lstStyle/>
                    <a:p>
                      <a:r>
                        <a:rPr lang="en-GB" sz="1900" b="0" dirty="0"/>
                        <a:t>Counter depth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12 bit (3x4)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4x16 bit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5061365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sz="1900" b="0" dirty="0"/>
                        <a:t>90% efficiency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900" b="0" baseline="0" dirty="0">
                          <a:solidFill>
                            <a:schemeClr val="tx1"/>
                          </a:solidFill>
                        </a:rPr>
                        <a:t>350k counts/pixel/s</a:t>
                      </a:r>
                      <a:r>
                        <a:rPr lang="en-US" sz="1900" b="0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>
                          <a:solidFill>
                            <a:schemeClr val="accent1"/>
                          </a:solidFill>
                        </a:rPr>
                        <a:t>15-20M</a:t>
                      </a:r>
                      <a:r>
                        <a:rPr lang="en-GB" sz="1900" b="0"/>
                        <a:t> </a:t>
                      </a:r>
                      <a:r>
                        <a:rPr lang="en-US" sz="1900" b="0" baseline="0" dirty="0"/>
                        <a:t>counts/pixel/s</a:t>
                      </a:r>
                      <a:endParaRPr lang="en-GB" sz="1900" b="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6133303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noProof="0" dirty="0"/>
                        <a:t>Module</a:t>
                      </a:r>
                      <a:r>
                        <a:rPr lang="en-GB" sz="1900" b="0" dirty="0"/>
                        <a:t> size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>
                          <a:sym typeface="Wingdings" panose="05000000000000000000" pitchFamily="2" charset="2"/>
                        </a:rPr>
                        <a:t>4x8cm</a:t>
                      </a:r>
                      <a:r>
                        <a:rPr lang="en-GB" sz="1900" b="0" baseline="30000" dirty="0"/>
                        <a:t>2</a:t>
                      </a:r>
                      <a:endParaRPr lang="en-GB" sz="1900" b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0" dirty="0">
                          <a:sym typeface="Wingdings" panose="05000000000000000000" pitchFamily="2" charset="2"/>
                        </a:rPr>
                        <a:t>4x8cm</a:t>
                      </a:r>
                      <a:r>
                        <a:rPr lang="en-GB" sz="1900" b="0" baseline="30000" dirty="0"/>
                        <a:t>2</a:t>
                      </a:r>
                      <a:endParaRPr lang="en-GB" sz="1900" b="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404543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dirty="0" err="1"/>
                        <a:t>HighZ</a:t>
                      </a:r>
                      <a:r>
                        <a:rPr lang="en-GB" sz="1900" b="0" dirty="0"/>
                        <a:t>/LGAD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No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0" dirty="0"/>
                        <a:t>Yes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535669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84328DC-D938-0B50-2FCE-44D08AEC493D}"/>
              </a:ext>
            </a:extLst>
          </p:cNvPr>
          <p:cNvSpPr txBox="1"/>
          <p:nvPr/>
        </p:nvSpPr>
        <p:spPr>
          <a:xfrm>
            <a:off x="2495600" y="4802387"/>
            <a:ext cx="4608512" cy="7624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67" baseline="30000" dirty="0">
                <a:solidFill>
                  <a:srgbClr val="000000"/>
                </a:solidFill>
                <a:latin typeface="Calibri"/>
              </a:rPr>
              <a:t>*</a:t>
            </a:r>
            <a:r>
              <a:rPr lang="en-US" sz="1467" b="1" dirty="0">
                <a:solidFill>
                  <a:srgbClr val="000000"/>
                </a:solidFill>
                <a:latin typeface="Calibri"/>
              </a:rPr>
              <a:t>DECTRIS EIGER2 90% efficiency at ~2 </a:t>
            </a:r>
            <a:r>
              <a:rPr lang="en-US" sz="1467" b="1" dirty="0" err="1">
                <a:solidFill>
                  <a:srgbClr val="000000"/>
                </a:solidFill>
                <a:latin typeface="Calibri"/>
              </a:rPr>
              <a:t>Mcps</a:t>
            </a:r>
            <a:r>
              <a:rPr lang="en-US" sz="1467" b="1" dirty="0">
                <a:solidFill>
                  <a:srgbClr val="000000"/>
                </a:solidFill>
                <a:latin typeface="Calibri"/>
              </a:rPr>
              <a:t> (UMC 110nm)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T. Donath et. al. </a:t>
            </a:r>
            <a:r>
              <a:rPr lang="en-US" sz="1200" i="1" dirty="0">
                <a:solidFill>
                  <a:srgbClr val="000000"/>
                </a:solidFill>
                <a:latin typeface="Calibri"/>
              </a:rPr>
              <a:t>EIGER2 hybrid-photon-counting X-ray detectors for advanced synchrotron diffraction experiments </a:t>
            </a:r>
            <a:r>
              <a:rPr lang="en-US" sz="1200" dirty="0">
                <a:solidFill>
                  <a:srgbClr val="000000"/>
                </a:solidFill>
                <a:latin typeface="Calibri"/>
              </a:rPr>
              <a:t>J. Synchrotron Rad. (2023). 30, 723-738</a:t>
            </a:r>
            <a:endParaRPr lang="en-US" sz="1467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D5CE88-642E-EBC3-43EB-6DBD82BCECB9}"/>
              </a:ext>
            </a:extLst>
          </p:cNvPr>
          <p:cNvSpPr/>
          <p:nvPr/>
        </p:nvSpPr>
        <p:spPr bwMode="auto">
          <a:xfrm>
            <a:off x="2495600" y="836713"/>
            <a:ext cx="1944216" cy="3888432"/>
          </a:xfrm>
          <a:prstGeom prst="rect">
            <a:avLst/>
          </a:prstGeom>
          <a:solidFill>
            <a:schemeClr val="bg1">
              <a:alpha val="5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latin typeface="Times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6E48E-57B8-FBB8-12AF-336CEB0D7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49" t="16768" r="349" b="11800"/>
          <a:stretch/>
        </p:blipFill>
        <p:spPr>
          <a:xfrm>
            <a:off x="7261619" y="1026665"/>
            <a:ext cx="4364991" cy="436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29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lose up of a circuit board&#10;&#10;Description automatically generated">
            <a:extLst>
              <a:ext uri="{FF2B5EF4-FFF2-40B4-BE49-F238E27FC236}">
                <a16:creationId xmlns:a16="http://schemas.microsoft.com/office/drawing/2014/main" id="{8CCCAF77-2BBA-9561-3717-D8857764DD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40" y="1155520"/>
            <a:ext cx="3274633" cy="322662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8C76387-FFCF-1C48-8D19-A44539287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26" y="643283"/>
            <a:ext cx="3693011" cy="810444"/>
          </a:xfrm>
        </p:spPr>
        <p:txBody>
          <a:bodyPr/>
          <a:lstStyle/>
          <a:p>
            <a:r>
              <a:rPr lang="en-GB" dirty="0"/>
              <a:t>Matterhorn 0.1, 12.2022</a:t>
            </a:r>
            <a:endParaRPr lang="de-CH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A221136-6F78-8EAE-7230-3179A25F64E7}"/>
              </a:ext>
            </a:extLst>
          </p:cNvPr>
          <p:cNvSpPr txBox="1">
            <a:spLocks/>
          </p:cNvSpPr>
          <p:nvPr/>
        </p:nvSpPr>
        <p:spPr>
          <a:xfrm>
            <a:off x="3775440" y="1195708"/>
            <a:ext cx="4862662" cy="35099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ASICs: ~5x5 mm</a:t>
            </a:r>
            <a:r>
              <a:rPr lang="en-GB" sz="2400" baseline="30000" dirty="0"/>
              <a:t>2</a:t>
            </a:r>
            <a:r>
              <a:rPr lang="en-GB" sz="2400" dirty="0"/>
              <a:t> (3.6x3.6 active=48x48=2304 pixels)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MPW chips bump-bonded to sensor (XR-Nanotech)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50746C-F9C8-C982-6BC7-5A318D754E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3800" r="4494" b="8001"/>
          <a:stretch/>
        </p:blipFill>
        <p:spPr>
          <a:xfrm>
            <a:off x="0" y="1074955"/>
            <a:ext cx="3454250" cy="3509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F030DE-9C34-85D9-ED5C-EE000DC6F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60" y="2814367"/>
            <a:ext cx="1236107" cy="103701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DA7D9C-34CE-E6CB-9296-F43EF71C0300}"/>
              </a:ext>
            </a:extLst>
          </p:cNvPr>
          <p:cNvCxnSpPr/>
          <p:nvPr/>
        </p:nvCxnSpPr>
        <p:spPr>
          <a:xfrm flipH="1">
            <a:off x="119336" y="2806267"/>
            <a:ext cx="556824" cy="140805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95AC84-3205-4FDC-D788-07BDBCD4512F}"/>
              </a:ext>
            </a:extLst>
          </p:cNvPr>
          <p:cNvCxnSpPr/>
          <p:nvPr/>
        </p:nvCxnSpPr>
        <p:spPr>
          <a:xfrm flipH="1">
            <a:off x="397748" y="3851379"/>
            <a:ext cx="1514519" cy="53076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5">
            <a:extLst>
              <a:ext uri="{FF2B5EF4-FFF2-40B4-BE49-F238E27FC236}">
                <a16:creationId xmlns:a16="http://schemas.microsoft.com/office/drawing/2014/main" id="{9B894056-AC3B-379D-B54A-37552E889018}"/>
              </a:ext>
            </a:extLst>
          </p:cNvPr>
          <p:cNvSpPr txBox="1">
            <a:spLocks/>
          </p:cNvSpPr>
          <p:nvPr/>
        </p:nvSpPr>
        <p:spPr>
          <a:xfrm>
            <a:off x="8544271" y="692696"/>
            <a:ext cx="3600401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Matterhorn 0.2,10.2023</a:t>
            </a:r>
            <a:endParaRPr lang="de-CH" dirty="0"/>
          </a:p>
        </p:txBody>
      </p:sp>
      <p:sp>
        <p:nvSpPr>
          <p:cNvPr id="20" name="CasellaDiTesto 8">
            <a:extLst>
              <a:ext uri="{FF2B5EF4-FFF2-40B4-BE49-F238E27FC236}">
                <a16:creationId xmlns:a16="http://schemas.microsoft.com/office/drawing/2014/main" id="{E1F00EF6-2D37-43F0-D9A4-1E556B73F3D8}"/>
              </a:ext>
            </a:extLst>
          </p:cNvPr>
          <p:cNvSpPr txBox="1"/>
          <p:nvPr/>
        </p:nvSpPr>
        <p:spPr>
          <a:xfrm>
            <a:off x="8638102" y="4666915"/>
            <a:ext cx="3816424" cy="1192571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4572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1" kern="1000" spc="30" dirty="0">
                <a:latin typeface="+mj-lt"/>
                <a:cs typeface="Franklin Gothic Book"/>
              </a:rPr>
              <a:t>One pixel version only</a:t>
            </a:r>
          </a:p>
          <a:p>
            <a:pPr marL="4572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kern="1000" spc="30" dirty="0">
                <a:latin typeface="+mj-lt"/>
                <a:cs typeface="Franklin Gothic Book"/>
              </a:rPr>
              <a:t>2x 3.125 GHz serializers </a:t>
            </a:r>
          </a:p>
          <a:p>
            <a:pPr marL="4572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kern="1000" spc="30" dirty="0">
                <a:latin typeface="+mj-lt"/>
                <a:cs typeface="Franklin Gothic Book"/>
              </a:rPr>
              <a:t>3.125 GHz CML driver</a:t>
            </a:r>
          </a:p>
          <a:p>
            <a:pPr marL="4572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1" kern="1000" spc="30" dirty="0">
                <a:latin typeface="+mj-lt"/>
                <a:cs typeface="Franklin Gothic Book"/>
              </a:rPr>
              <a:t>Internal DACs for biasing</a:t>
            </a:r>
          </a:p>
          <a:p>
            <a:pPr marL="4572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1" kern="1000" spc="30" dirty="0">
                <a:latin typeface="+mj-lt"/>
                <a:cs typeface="Franklin Gothic Book"/>
              </a:rPr>
              <a:t>Some “features” fixed</a:t>
            </a:r>
            <a:endParaRPr lang="it-CH" sz="2000" b="1" kern="1000" spc="30" dirty="0">
              <a:latin typeface="+mj-lt"/>
              <a:cs typeface="Franklin Gothic Book"/>
            </a:endParaRPr>
          </a:p>
          <a:p>
            <a:pPr marL="4572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b="1" kern="1000" spc="30" dirty="0">
              <a:latin typeface="+mj-lt"/>
              <a:cs typeface="Franklin Gothic Book"/>
            </a:endParaRPr>
          </a:p>
          <a:p>
            <a:pPr marL="4572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it-CH" sz="2000" b="1" kern="1000" spc="30" dirty="0">
              <a:latin typeface="+mj-lt"/>
              <a:cs typeface="Franklin Gothic Book"/>
            </a:endParaRP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951588A0-3BCD-13C9-0DD9-A43B62DCA2BC}"/>
              </a:ext>
            </a:extLst>
          </p:cNvPr>
          <p:cNvSpPr txBox="1">
            <a:spLocks/>
          </p:cNvSpPr>
          <p:nvPr/>
        </p:nvSpPr>
        <p:spPr>
          <a:xfrm>
            <a:off x="4001350" y="105794"/>
            <a:ext cx="6794126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Matterhorn prototypes</a:t>
            </a:r>
            <a:endParaRPr lang="de-CH" dirty="0"/>
          </a:p>
        </p:txBody>
      </p:sp>
      <p:sp>
        <p:nvSpPr>
          <p:cNvPr id="29" name="CasellaDiTesto 8">
            <a:extLst>
              <a:ext uri="{FF2B5EF4-FFF2-40B4-BE49-F238E27FC236}">
                <a16:creationId xmlns:a16="http://schemas.microsoft.com/office/drawing/2014/main" id="{0CEB85CC-B32B-D5BA-5A93-54F91E270057}"/>
              </a:ext>
            </a:extLst>
          </p:cNvPr>
          <p:cNvSpPr txBox="1"/>
          <p:nvPr/>
        </p:nvSpPr>
        <p:spPr>
          <a:xfrm>
            <a:off x="83294" y="4756709"/>
            <a:ext cx="3816424" cy="1192571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52413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+mj-lt"/>
              </a:rPr>
              <a:t>2 Pre/shaper variations</a:t>
            </a:r>
          </a:p>
          <a:p>
            <a:pPr marL="342900" indent="-252413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+mj-lt"/>
              </a:rPr>
              <a:t>2 Comparator variations</a:t>
            </a:r>
            <a:endParaRPr lang="en-US" sz="2000" b="1" kern="1000" spc="30" dirty="0">
              <a:solidFill>
                <a:srgbClr val="000000"/>
              </a:solidFill>
              <a:latin typeface="+mj-lt"/>
            </a:endParaRPr>
          </a:p>
          <a:p>
            <a:pPr marL="342900" indent="-252413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1" kern="1000" spc="30" dirty="0">
                <a:latin typeface="+mj-lt"/>
                <a:cs typeface="Franklin Gothic Book"/>
              </a:rPr>
              <a:t>2x 1.6 GHz serializers</a:t>
            </a:r>
          </a:p>
          <a:p>
            <a:pPr marL="342900" indent="-252413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1" kern="1000" spc="30" dirty="0">
                <a:latin typeface="+mj-lt"/>
                <a:cs typeface="Franklin Gothic Book"/>
              </a:rPr>
              <a:t>1.6 GHz CML driver </a:t>
            </a:r>
            <a:br>
              <a:rPr lang="en-US" sz="2000" b="1" kern="1000" spc="30" dirty="0">
                <a:latin typeface="+mj-lt"/>
                <a:cs typeface="Franklin Gothic Book"/>
              </a:rPr>
            </a:br>
            <a:r>
              <a:rPr lang="en-US" sz="2000" b="1" kern="1000" spc="30" dirty="0">
                <a:latin typeface="+mj-lt"/>
                <a:cs typeface="Franklin Gothic Book"/>
              </a:rPr>
              <a:t>(with pre-emphasis)</a:t>
            </a:r>
          </a:p>
          <a:p>
            <a:pPr marL="4572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2000" b="1" kern="1000" spc="30" dirty="0">
              <a:latin typeface="+mj-lt"/>
              <a:cs typeface="Franklin Gothic Book"/>
            </a:endParaRPr>
          </a:p>
          <a:p>
            <a:pPr marL="114300">
              <a:lnSpc>
                <a:spcPct val="110000"/>
              </a:lnSpc>
              <a:spcBef>
                <a:spcPts val="0"/>
              </a:spcBef>
            </a:pPr>
            <a:endParaRPr lang="en-US" sz="2000" b="1" kern="1000" spc="30" dirty="0">
              <a:latin typeface="+mj-lt"/>
              <a:cs typeface="Franklin Gothic Book"/>
            </a:endParaRPr>
          </a:p>
          <a:p>
            <a:pPr marL="4572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it-CH" sz="2000" b="1" kern="1000" spc="30" dirty="0">
              <a:latin typeface="+mj-lt"/>
              <a:cs typeface="Franklin Gothic Book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E808F4-7D6F-E227-7F56-0D1CF537F128}"/>
              </a:ext>
            </a:extLst>
          </p:cNvPr>
          <p:cNvSpPr txBox="1"/>
          <p:nvPr/>
        </p:nvSpPr>
        <p:spPr>
          <a:xfrm>
            <a:off x="3628495" y="5329088"/>
            <a:ext cx="224426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Analog variations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“Slow” readout</a:t>
            </a:r>
            <a:endParaRPr lang="de-CH" sz="2000" dirty="0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C94A5478-C3E9-20B5-B491-538E2046C114}"/>
              </a:ext>
            </a:extLst>
          </p:cNvPr>
          <p:cNvSpPr/>
          <p:nvPr/>
        </p:nvSpPr>
        <p:spPr>
          <a:xfrm>
            <a:off x="3215680" y="4869159"/>
            <a:ext cx="227456" cy="1535413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1B024B19-8EA1-87EF-F26C-2F3C08896E9E}"/>
              </a:ext>
            </a:extLst>
          </p:cNvPr>
          <p:cNvSpPr/>
          <p:nvPr/>
        </p:nvSpPr>
        <p:spPr>
          <a:xfrm>
            <a:off x="8400256" y="4756709"/>
            <a:ext cx="295784" cy="1449037"/>
          </a:xfrm>
          <a:prstGeom prst="lef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8720A2-A679-7BAF-9BFB-87A7D34BD844}"/>
              </a:ext>
            </a:extLst>
          </p:cNvPr>
          <p:cNvSpPr txBox="1"/>
          <p:nvPr/>
        </p:nvSpPr>
        <p:spPr>
          <a:xfrm>
            <a:off x="6096000" y="5322209"/>
            <a:ext cx="217989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One version only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Fast readout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2485611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941D3-ED33-4942-8D3B-202061234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F984126-D5F9-BAD4-80AF-29D75C9AC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86" y="2714001"/>
            <a:ext cx="3693011" cy="810444"/>
          </a:xfrm>
        </p:spPr>
        <p:txBody>
          <a:bodyPr/>
          <a:lstStyle/>
          <a:p>
            <a:r>
              <a:rPr lang="en-GB" dirty="0"/>
              <a:t>Matterhorn 0.3, 12.2024</a:t>
            </a:r>
            <a:br>
              <a:rPr lang="en-GB" dirty="0"/>
            </a:br>
            <a:r>
              <a:rPr lang="en-GB" b="0" dirty="0"/>
              <a:t>new digital periphery features</a:t>
            </a:r>
            <a:endParaRPr lang="de-CH" b="0" dirty="0"/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F42CD2F8-3F14-4FC3-F794-1EA4801E16C6}"/>
              </a:ext>
            </a:extLst>
          </p:cNvPr>
          <p:cNvSpPr txBox="1">
            <a:spLocks/>
          </p:cNvSpPr>
          <p:nvPr/>
        </p:nvSpPr>
        <p:spPr>
          <a:xfrm>
            <a:off x="4001350" y="105794"/>
            <a:ext cx="6794126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Matterhorn prototypes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92161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1EC009-EB45-7999-30CC-B14383616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 Scherrer Institute </a:t>
            </a:r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7760F203-A219-9EA3-06CF-E699E3608A1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8550" y="1058545"/>
            <a:ext cx="10802112" cy="5084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0AB51E-775C-25B7-5F8D-5AAFDDE3640F}"/>
              </a:ext>
            </a:extLst>
          </p:cNvPr>
          <p:cNvSpPr txBox="1"/>
          <p:nvPr/>
        </p:nvSpPr>
        <p:spPr>
          <a:xfrm>
            <a:off x="1379207" y="2677827"/>
            <a:ext cx="106215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Energy research</a:t>
            </a:r>
            <a:endParaRPr lang="de-CH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0E6E26-9355-267B-CA2C-384A78A1CFEA}"/>
              </a:ext>
            </a:extLst>
          </p:cNvPr>
          <p:cNvSpPr txBox="1"/>
          <p:nvPr/>
        </p:nvSpPr>
        <p:spPr>
          <a:xfrm>
            <a:off x="1073410" y="4195936"/>
            <a:ext cx="612347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Hot lab    </a:t>
            </a:r>
            <a:endParaRPr lang="de-CH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FAA791-7B1E-53C0-E35C-571D540E6EEB}"/>
              </a:ext>
            </a:extLst>
          </p:cNvPr>
          <p:cNvSpPr txBox="1"/>
          <p:nvPr/>
        </p:nvSpPr>
        <p:spPr>
          <a:xfrm>
            <a:off x="4183980" y="3460249"/>
            <a:ext cx="1513235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Radiopharmaceuticals</a:t>
            </a:r>
            <a:endParaRPr lang="de-CH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FBAE4F-7C4B-52A9-5054-22F1D39AFDDB}"/>
              </a:ext>
            </a:extLst>
          </p:cNvPr>
          <p:cNvSpPr txBox="1"/>
          <p:nvPr/>
        </p:nvSpPr>
        <p:spPr>
          <a:xfrm>
            <a:off x="5627125" y="5149805"/>
            <a:ext cx="485582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Biology</a:t>
            </a:r>
            <a:endParaRPr lang="de-CH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2E8E3D-4411-0EAC-EEB3-FD67B1954635}"/>
              </a:ext>
            </a:extLst>
          </p:cNvPr>
          <p:cNvSpPr txBox="1"/>
          <p:nvPr/>
        </p:nvSpPr>
        <p:spPr>
          <a:xfrm>
            <a:off x="2824644" y="1962876"/>
            <a:ext cx="1275477" cy="406265"/>
          </a:xfrm>
          <a:prstGeom prst="rect">
            <a:avLst/>
          </a:prstGeom>
          <a:solidFill>
            <a:schemeClr val="accent2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X-ray Free Electron </a:t>
            </a:r>
          </a:p>
          <a:p>
            <a:pPr algn="l"/>
            <a:r>
              <a:rPr lang="en-US" sz="1200" dirty="0"/>
              <a:t>Laser </a:t>
            </a:r>
            <a:r>
              <a:rPr lang="en-US" sz="1200" dirty="0" err="1"/>
              <a:t>SwissFEL</a:t>
            </a:r>
            <a:endParaRPr lang="de-CH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5FAC56-D89F-4DA4-BBE2-FFB4A3A9D8F1}"/>
              </a:ext>
            </a:extLst>
          </p:cNvPr>
          <p:cNvSpPr txBox="1"/>
          <p:nvPr/>
        </p:nvSpPr>
        <p:spPr>
          <a:xfrm>
            <a:off x="4463063" y="2144205"/>
            <a:ext cx="109716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Nanotechnology</a:t>
            </a:r>
            <a:endParaRPr lang="de-CH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F64DC5-D8D7-D627-6A01-B980FA30C3F4}"/>
              </a:ext>
            </a:extLst>
          </p:cNvPr>
          <p:cNvSpPr txBox="1"/>
          <p:nvPr/>
        </p:nvSpPr>
        <p:spPr>
          <a:xfrm>
            <a:off x="6430526" y="1988840"/>
            <a:ext cx="1036117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Neutron source</a:t>
            </a:r>
          </a:p>
          <a:p>
            <a:pPr algn="l"/>
            <a:r>
              <a:rPr lang="en-US" sz="1200" dirty="0"/>
              <a:t>SINQ</a:t>
            </a:r>
            <a:endParaRPr lang="de-CH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BC0C72-FFC5-C149-A6F7-49047B88264D}"/>
              </a:ext>
            </a:extLst>
          </p:cNvPr>
          <p:cNvSpPr txBox="1"/>
          <p:nvPr/>
        </p:nvSpPr>
        <p:spPr>
          <a:xfrm>
            <a:off x="7818887" y="1856282"/>
            <a:ext cx="868315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Muon source</a:t>
            </a:r>
          </a:p>
          <a:p>
            <a:pPr algn="l"/>
            <a:r>
              <a:rPr lang="en-US" sz="1200" dirty="0"/>
              <a:t>SµS</a:t>
            </a:r>
            <a:endParaRPr lang="de-CH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2B538F-4752-04E4-876F-9252B6829E5B}"/>
              </a:ext>
            </a:extLst>
          </p:cNvPr>
          <p:cNvSpPr txBox="1"/>
          <p:nvPr/>
        </p:nvSpPr>
        <p:spPr>
          <a:xfrm>
            <a:off x="9182328" y="1830067"/>
            <a:ext cx="1298882" cy="406265"/>
          </a:xfrm>
          <a:prstGeom prst="rect">
            <a:avLst/>
          </a:prstGeom>
          <a:solidFill>
            <a:schemeClr val="accent2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Synchrotron source</a:t>
            </a:r>
          </a:p>
          <a:p>
            <a:pPr algn="l"/>
            <a:r>
              <a:rPr lang="en-US" sz="1200" dirty="0"/>
              <a:t>SLS</a:t>
            </a:r>
            <a:endParaRPr lang="de-CH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8B8E49-5F96-AE56-F546-5E6122E123A9}"/>
              </a:ext>
            </a:extLst>
          </p:cNvPr>
          <p:cNvSpPr txBox="1"/>
          <p:nvPr/>
        </p:nvSpPr>
        <p:spPr>
          <a:xfrm>
            <a:off x="7234957" y="3973391"/>
            <a:ext cx="1043876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Particle physics</a:t>
            </a:r>
            <a:endParaRPr lang="de-CH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DAA07D-10E9-6F92-AA27-B94B40598D5D}"/>
              </a:ext>
            </a:extLst>
          </p:cNvPr>
          <p:cNvSpPr txBox="1"/>
          <p:nvPr/>
        </p:nvSpPr>
        <p:spPr>
          <a:xfrm>
            <a:off x="7968208" y="4447721"/>
            <a:ext cx="994696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Proton Therapy</a:t>
            </a:r>
            <a:endParaRPr lang="de-CH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A9D45D-5BB9-58B7-77E0-0424C8A06AE8}"/>
              </a:ext>
            </a:extLst>
          </p:cNvPr>
          <p:cNvSpPr txBox="1"/>
          <p:nvPr/>
        </p:nvSpPr>
        <p:spPr>
          <a:xfrm>
            <a:off x="9277768" y="4684494"/>
            <a:ext cx="767582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Proton </a:t>
            </a:r>
          </a:p>
          <a:p>
            <a:pPr algn="l"/>
            <a:r>
              <a:rPr lang="en-US" sz="1200" dirty="0"/>
              <a:t>Accelerator</a:t>
            </a:r>
            <a:endParaRPr lang="de-CH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8AC564-1228-FBFE-6BD9-D2445C565F0E}"/>
              </a:ext>
            </a:extLst>
          </p:cNvPr>
          <p:cNvSpPr txBox="1"/>
          <p:nvPr/>
        </p:nvSpPr>
        <p:spPr>
          <a:xfrm>
            <a:off x="10124256" y="1413278"/>
            <a:ext cx="1185504" cy="297407"/>
          </a:xfrm>
          <a:prstGeom prst="rect">
            <a:avLst/>
          </a:prstGeom>
          <a:solidFill>
            <a:schemeClr val="accent2"/>
          </a:solidFill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en-US" sz="1200" dirty="0"/>
              <a:t>Park </a:t>
            </a:r>
            <a:r>
              <a:rPr lang="en-US" sz="1200" dirty="0" err="1"/>
              <a:t>Innovaare</a:t>
            </a:r>
            <a:endParaRPr lang="de-CH" sz="1200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01499FF-2FF4-572A-3775-049788DB4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04783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5CDC9-477D-8DB5-B084-996844C62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44CDF4-B339-D2DC-9AF4-59D8F2AFFE0A}"/>
              </a:ext>
            </a:extLst>
          </p:cNvPr>
          <p:cNvSpPr/>
          <p:nvPr/>
        </p:nvSpPr>
        <p:spPr>
          <a:xfrm rot="2777041">
            <a:off x="1852893" y="1646567"/>
            <a:ext cx="288032" cy="29990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7B8479-312C-4F1A-B101-DDDB76B3E7BD}"/>
              </a:ext>
            </a:extLst>
          </p:cNvPr>
          <p:cNvSpPr/>
          <p:nvPr/>
        </p:nvSpPr>
        <p:spPr>
          <a:xfrm rot="18912727">
            <a:off x="1908033" y="1646567"/>
            <a:ext cx="288032" cy="29990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2292CEA-0DCF-173B-9088-CFBED991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86" y="2714001"/>
            <a:ext cx="3677564" cy="810444"/>
          </a:xfrm>
        </p:spPr>
        <p:txBody>
          <a:bodyPr/>
          <a:lstStyle/>
          <a:p>
            <a:r>
              <a:rPr lang="en-GB" dirty="0"/>
              <a:t>Matterhorn 0.3, 12.2024</a:t>
            </a:r>
            <a:br>
              <a:rPr lang="en-GB" dirty="0"/>
            </a:br>
            <a:r>
              <a:rPr lang="en-GB" b="0" dirty="0"/>
              <a:t>new digital periphery features</a:t>
            </a:r>
            <a:endParaRPr lang="de-CH" b="0" dirty="0"/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54A5F5CB-78A1-7291-0532-C962C7B2F8C6}"/>
              </a:ext>
            </a:extLst>
          </p:cNvPr>
          <p:cNvSpPr txBox="1">
            <a:spLocks/>
          </p:cNvSpPr>
          <p:nvPr/>
        </p:nvSpPr>
        <p:spPr>
          <a:xfrm>
            <a:off x="4001350" y="105794"/>
            <a:ext cx="6794126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Matterhorn prototypes</a:t>
            </a:r>
            <a:endParaRPr lang="de-CH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B5DC1AF-8654-0504-9F53-390EEBEB1ACA}"/>
              </a:ext>
            </a:extLst>
          </p:cNvPr>
          <p:cNvSpPr/>
          <p:nvPr/>
        </p:nvSpPr>
        <p:spPr>
          <a:xfrm>
            <a:off x="4295800" y="2780928"/>
            <a:ext cx="3528392" cy="98868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2FB48F2-8122-DD32-6A5B-73F3FAD81137}"/>
              </a:ext>
            </a:extLst>
          </p:cNvPr>
          <p:cNvSpPr txBox="1">
            <a:spLocks/>
          </p:cNvSpPr>
          <p:nvPr/>
        </p:nvSpPr>
        <p:spPr>
          <a:xfrm>
            <a:off x="7824192" y="2870050"/>
            <a:ext cx="4013964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Matterhorn 1.0,t.o. 08.2025</a:t>
            </a:r>
            <a:br>
              <a:rPr lang="en-GB" dirty="0"/>
            </a:br>
            <a:r>
              <a:rPr lang="en-GB" b="0" dirty="0"/>
              <a:t>Delivered: 01.2026</a:t>
            </a:r>
            <a:endParaRPr lang="de-CH" b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4D4EF8-CFA3-F041-2D22-4DC5806D38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4286488"/>
            <a:ext cx="1019832" cy="107440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01B0C84-DF08-F5E8-F14C-65BF8F660C2E}"/>
              </a:ext>
            </a:extLst>
          </p:cNvPr>
          <p:cNvGrpSpPr/>
          <p:nvPr/>
        </p:nvGrpSpPr>
        <p:grpSpPr>
          <a:xfrm>
            <a:off x="8482086" y="5083018"/>
            <a:ext cx="1062206" cy="307777"/>
            <a:chOff x="8017517" y="1668131"/>
            <a:chExt cx="1062206" cy="3077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9F1B13-6AC6-FDB2-B922-2FA03A0596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9" t="3800" r="4494" b="8001"/>
            <a:stretch/>
          </p:blipFill>
          <p:spPr>
            <a:xfrm>
              <a:off x="8813631" y="1668673"/>
              <a:ext cx="266092" cy="27038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8E6A47-8314-9B88-BDB9-44D8043FB08B}"/>
                </a:ext>
              </a:extLst>
            </p:cNvPr>
            <p:cNvSpPr txBox="1"/>
            <p:nvPr/>
          </p:nvSpPr>
          <p:spPr>
            <a:xfrm>
              <a:off x="8017517" y="1668131"/>
              <a:ext cx="72936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000" dirty="0"/>
                <a:t>MH0.2</a:t>
              </a:r>
              <a:endParaRPr lang="de-CH" sz="20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6C8D68F-FF0B-D556-A826-97B7CAD92C8C}"/>
              </a:ext>
            </a:extLst>
          </p:cNvPr>
          <p:cNvSpPr txBox="1"/>
          <p:nvPr/>
        </p:nvSpPr>
        <p:spPr>
          <a:xfrm>
            <a:off x="9411246" y="4619315"/>
            <a:ext cx="7822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MH 1.0</a:t>
            </a:r>
            <a:endParaRPr lang="de-CH" sz="20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B02938-D9F8-BA6A-166D-2A7CA27ABE7D}"/>
              </a:ext>
            </a:extLst>
          </p:cNvPr>
          <p:cNvCxnSpPr>
            <a:cxnSpLocks/>
          </p:cNvCxnSpPr>
          <p:nvPr/>
        </p:nvCxnSpPr>
        <p:spPr>
          <a:xfrm>
            <a:off x="10444273" y="4286488"/>
            <a:ext cx="0" cy="1067456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7899E9F-A116-D1EB-5D23-285ECE78300A}"/>
              </a:ext>
            </a:extLst>
          </p:cNvPr>
          <p:cNvSpPr txBox="1"/>
          <p:nvPr/>
        </p:nvSpPr>
        <p:spPr>
          <a:xfrm>
            <a:off x="10526143" y="4662404"/>
            <a:ext cx="67807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~2 cm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542794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142FFD3-2D0F-DF96-55F5-817D478FB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31" y="522357"/>
            <a:ext cx="1019832" cy="10744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71618F-7126-A36A-07AF-7CEEEE436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Matterhorn 1, the full-size chip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2FA4F-A894-5F00-3530-CA55C4D23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BBC85-9114-4B0E-9F93-4F76F294ED6A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89335E-7040-4A15-0770-F6B880ADF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9389" y="6404573"/>
            <a:ext cx="8045451" cy="144016"/>
          </a:xfrm>
        </p:spPr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782132-DCCE-3D87-267F-B63D45DEC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21</a:t>
            </a:fld>
            <a:endParaRPr lang="en-GB" noProof="0" dirty="0"/>
          </a:p>
        </p:txBody>
      </p:sp>
      <p:sp>
        <p:nvSpPr>
          <p:cNvPr id="6" name="Content Placeholder 19">
            <a:extLst>
              <a:ext uri="{FF2B5EF4-FFF2-40B4-BE49-F238E27FC236}">
                <a16:creationId xmlns:a16="http://schemas.microsoft.com/office/drawing/2014/main" id="{6ACA187A-A659-9642-970B-25FB39CF6EF6}"/>
              </a:ext>
            </a:extLst>
          </p:cNvPr>
          <p:cNvSpPr txBox="1">
            <a:spLocks/>
          </p:cNvSpPr>
          <p:nvPr/>
        </p:nvSpPr>
        <p:spPr>
          <a:xfrm>
            <a:off x="4727848" y="2237368"/>
            <a:ext cx="7006955" cy="40719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Pixel data transfer:</a:t>
            </a:r>
          </a:p>
          <a:p>
            <a:pPr marL="537750" lvl="1" indent="-285750">
              <a:buFont typeface="Arial" panose="020B0604020202020204" pitchFamily="34" charset="0"/>
              <a:buChar char="•"/>
            </a:pPr>
            <a:r>
              <a:rPr lang="en-US" dirty="0"/>
              <a:t>Current mode signal distribution (to pixel periphery)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periphery, additional features:</a:t>
            </a:r>
          </a:p>
          <a:p>
            <a:pPr marL="537750" lvl="1" indent="-285750">
              <a:buFont typeface="Arial" panose="020B0604020202020204" pitchFamily="34" charset="0"/>
              <a:buChar char="•"/>
            </a:pPr>
            <a:r>
              <a:rPr lang="en-US" dirty="0"/>
              <a:t>Global signals distribution (RES,STO,EN&lt;0:3&gt;)</a:t>
            </a:r>
          </a:p>
          <a:p>
            <a:pPr marL="537750" lvl="1" indent="-285750">
              <a:buFont typeface="Arial" panose="020B0604020202020204" pitchFamily="34" charset="0"/>
              <a:buChar char="•"/>
            </a:pPr>
            <a:r>
              <a:rPr lang="en-US" dirty="0"/>
              <a:t>Counter summing mode</a:t>
            </a:r>
          </a:p>
          <a:p>
            <a:pPr marL="537750" lvl="1" indent="-285750">
              <a:buFont typeface="Arial" panose="020B0604020202020204" pitchFamily="34" charset="0"/>
              <a:buChar char="•"/>
            </a:pPr>
            <a:r>
              <a:rPr lang="en-US" dirty="0"/>
              <a:t>4 bit mode</a:t>
            </a:r>
          </a:p>
          <a:p>
            <a:pPr marL="537750" lvl="1" indent="-285750">
              <a:buFont typeface="Arial" panose="020B0604020202020204" pitchFamily="34" charset="0"/>
              <a:buChar char="•"/>
            </a:pPr>
            <a:r>
              <a:rPr lang="en-US" dirty="0"/>
              <a:t>64b/66b encoder for serializers</a:t>
            </a:r>
          </a:p>
          <a:p>
            <a:pPr marL="537750" lvl="1" indent="-285750">
              <a:buFont typeface="Arial" panose="020B0604020202020204" pitchFamily="34" charset="0"/>
              <a:buChar char="•"/>
            </a:pPr>
            <a:r>
              <a:rPr lang="en-US" dirty="0"/>
              <a:t>SPI interface for configuration/slow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Gating (4 independent EN) &lt;20ns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active circuitry on the chip sides (less dead area)</a:t>
            </a:r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FC88774A-9BA5-A491-742D-9195AC6E0281}"/>
              </a:ext>
            </a:extLst>
          </p:cNvPr>
          <p:cNvGraphicFramePr>
            <a:graphicFrameLocks noGrp="1"/>
          </p:cNvGraphicFramePr>
          <p:nvPr/>
        </p:nvGraphicFramePr>
        <p:xfrm>
          <a:off x="191344" y="1710680"/>
          <a:ext cx="4392488" cy="42310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765986381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525772823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endParaRPr lang="en-GB" sz="1900" b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MATTERHORN 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3461816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noProof="0" dirty="0"/>
                        <a:t>Technology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110 nm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8768668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noProof="0" dirty="0"/>
                        <a:t>Chip </a:t>
                      </a:r>
                      <a:r>
                        <a:rPr lang="en-US" sz="2000" dirty="0"/>
                        <a:t>active area</a:t>
                      </a:r>
                      <a:endParaRPr lang="en-GB" sz="1900" b="0" noProof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1.92x1.92 cm</a:t>
                      </a:r>
                      <a:r>
                        <a:rPr lang="en-US" sz="1800" baseline="30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  <a:p>
                      <a:r>
                        <a:rPr lang="en-US" sz="1800" b="0" baseline="0" dirty="0">
                          <a:solidFill>
                            <a:srgbClr val="FF0000"/>
                          </a:solidFill>
                        </a:rPr>
                        <a:t>256x256 pixels</a:t>
                      </a:r>
                      <a:endParaRPr lang="en-GB" sz="1900" b="0" baseline="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0623476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dirty="0"/>
                        <a:t>Pixel size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0" dirty="0"/>
                        <a:t>75 x 75 um</a:t>
                      </a:r>
                      <a:r>
                        <a:rPr lang="en-GB" sz="1900" b="0" baseline="30000" dirty="0"/>
                        <a:t>2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6824213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dirty="0"/>
                        <a:t>Thresholds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25160069"/>
                  </a:ext>
                </a:extLst>
              </a:tr>
              <a:tr h="451495">
                <a:tc>
                  <a:txBody>
                    <a:bodyPr/>
                    <a:lstStyle/>
                    <a:p>
                      <a:r>
                        <a:rPr lang="en-GB" sz="1900" b="0" dirty="0"/>
                        <a:t>Counter depth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4x16 bit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5061365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sz="1900" b="0" dirty="0"/>
                        <a:t>Trim bits/compar.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6133303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Static power/pixel </a:t>
                      </a:r>
                    </a:p>
                    <a:p>
                      <a:r>
                        <a:rPr lang="en-US" dirty="0"/>
                        <a:t>(4 comparators)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9.6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W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91605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dirty="0" err="1"/>
                        <a:t>HighZ</a:t>
                      </a:r>
                      <a:r>
                        <a:rPr lang="en-GB" sz="1900" b="0" dirty="0"/>
                        <a:t>/LGAD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0" dirty="0"/>
                        <a:t>Yes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535669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E749E0C-AE67-F3DC-F118-B6E08879296C}"/>
              </a:ext>
            </a:extLst>
          </p:cNvPr>
          <p:cNvSpPr txBox="1"/>
          <p:nvPr/>
        </p:nvSpPr>
        <p:spPr>
          <a:xfrm>
            <a:off x="191344" y="1179205"/>
            <a:ext cx="6097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Same pixel as Matterhorn 0.2</a:t>
            </a:r>
            <a:endParaRPr lang="de-CH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9EEF1B-B6E5-650D-5195-5D644D9D0F7D}"/>
              </a:ext>
            </a:extLst>
          </p:cNvPr>
          <p:cNvSpPr txBox="1"/>
          <p:nvPr/>
        </p:nvSpPr>
        <p:spPr>
          <a:xfrm>
            <a:off x="4727848" y="1721917"/>
            <a:ext cx="6097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New features</a:t>
            </a:r>
            <a:endParaRPr lang="de-CH" sz="24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CE21D1-11BC-B275-BE3C-9A252EAB82AC}"/>
              </a:ext>
            </a:extLst>
          </p:cNvPr>
          <p:cNvGrpSpPr/>
          <p:nvPr/>
        </p:nvGrpSpPr>
        <p:grpSpPr>
          <a:xfrm>
            <a:off x="7302165" y="1318887"/>
            <a:ext cx="1062206" cy="307777"/>
            <a:chOff x="8017517" y="1668131"/>
            <a:chExt cx="1062206" cy="3077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920A07A-C41D-CA13-49FA-220C1C513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9" t="3800" r="4494" b="8001"/>
            <a:stretch/>
          </p:blipFill>
          <p:spPr>
            <a:xfrm>
              <a:off x="8813631" y="1668673"/>
              <a:ext cx="266092" cy="27038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7262D8-0C5D-ED96-2825-BC245DFB7B77}"/>
                </a:ext>
              </a:extLst>
            </p:cNvPr>
            <p:cNvSpPr txBox="1"/>
            <p:nvPr/>
          </p:nvSpPr>
          <p:spPr>
            <a:xfrm>
              <a:off x="8017517" y="1668131"/>
              <a:ext cx="72936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000" dirty="0"/>
                <a:t>MH0.2</a:t>
              </a:r>
              <a:endParaRPr lang="de-CH" sz="2000"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35E1BB6-B9F7-51B2-7804-089D6AD8BB50}"/>
              </a:ext>
            </a:extLst>
          </p:cNvPr>
          <p:cNvSpPr txBox="1"/>
          <p:nvPr/>
        </p:nvSpPr>
        <p:spPr>
          <a:xfrm>
            <a:off x="8231325" y="855184"/>
            <a:ext cx="7822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MH 1.0</a:t>
            </a:r>
            <a:endParaRPr lang="de-CH" sz="20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62193ED-B1C5-18A2-BFEC-87033A9D509C}"/>
              </a:ext>
            </a:extLst>
          </p:cNvPr>
          <p:cNvCxnSpPr>
            <a:cxnSpLocks/>
          </p:cNvCxnSpPr>
          <p:nvPr/>
        </p:nvCxnSpPr>
        <p:spPr>
          <a:xfrm>
            <a:off x="9264352" y="522357"/>
            <a:ext cx="0" cy="1067456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9D766D9-8121-37EA-47DF-2204F4D28B9F}"/>
              </a:ext>
            </a:extLst>
          </p:cNvPr>
          <p:cNvSpPr txBox="1"/>
          <p:nvPr/>
        </p:nvSpPr>
        <p:spPr>
          <a:xfrm>
            <a:off x="9346222" y="898273"/>
            <a:ext cx="67807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~2 cm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61685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B799D-8BF5-F451-BA21-BF0EE3F09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Matterhorn pixel architecture</a:t>
            </a:r>
            <a:endParaRPr lang="de-CH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6314637-E4C7-CC2A-5D4F-99A68952BDC5}"/>
              </a:ext>
            </a:extLst>
          </p:cNvPr>
          <p:cNvSpPr/>
          <p:nvPr/>
        </p:nvSpPr>
        <p:spPr bwMode="auto">
          <a:xfrm>
            <a:off x="15081" y="1398015"/>
            <a:ext cx="914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195C4177-5FFD-09DA-208B-21B05BFB4D74}"/>
              </a:ext>
            </a:extLst>
          </p:cNvPr>
          <p:cNvSpPr/>
          <p:nvPr/>
        </p:nvSpPr>
        <p:spPr bwMode="auto">
          <a:xfrm>
            <a:off x="1603014" y="1854001"/>
            <a:ext cx="1267127" cy="695699"/>
          </a:xfrm>
          <a:custGeom>
            <a:avLst/>
            <a:gdLst>
              <a:gd name="connsiteX0" fmla="*/ 0 w 1650380"/>
              <a:gd name="connsiteY0" fmla="*/ 780585 h 780585"/>
              <a:gd name="connsiteX1" fmla="*/ 535258 w 1650380"/>
              <a:gd name="connsiteY1" fmla="*/ 356839 h 780585"/>
              <a:gd name="connsiteX2" fmla="*/ 914400 w 1650380"/>
              <a:gd name="connsiteY2" fmla="*/ 156117 h 780585"/>
              <a:gd name="connsiteX3" fmla="*/ 1650380 w 1650380"/>
              <a:gd name="connsiteY3" fmla="*/ 0 h 78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0380" h="780585">
                <a:moveTo>
                  <a:pt x="0" y="780585"/>
                </a:moveTo>
                <a:cubicBezTo>
                  <a:pt x="191429" y="620751"/>
                  <a:pt x="382858" y="460917"/>
                  <a:pt x="535258" y="356839"/>
                </a:cubicBezTo>
                <a:cubicBezTo>
                  <a:pt x="687658" y="252761"/>
                  <a:pt x="728546" y="215590"/>
                  <a:pt x="914400" y="156117"/>
                </a:cubicBezTo>
                <a:cubicBezTo>
                  <a:pt x="1100254" y="96644"/>
                  <a:pt x="1375317" y="48322"/>
                  <a:pt x="1650380" y="0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ysDash"/>
            <a:round/>
            <a:headEnd type="stealth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AE3574E-4248-574D-A42C-10318347A7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81000" y="1044000"/>
            <a:ext cx="8730000" cy="4797402"/>
          </a:xfrm>
          <a:prstGeom prst="rect">
            <a:avLst/>
          </a:prstGeom>
        </p:spPr>
      </p:pic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9DDE19D0-EEA5-EFCD-46BB-044FEC0E09FC}"/>
              </a:ext>
            </a:extLst>
          </p:cNvPr>
          <p:cNvGraphicFramePr>
            <a:graphicFrameLocks noGrp="1"/>
          </p:cNvGraphicFramePr>
          <p:nvPr/>
        </p:nvGraphicFramePr>
        <p:xfrm>
          <a:off x="159600" y="2007965"/>
          <a:ext cx="2246400" cy="2783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00">
                  <a:extLst>
                    <a:ext uri="{9D8B030D-6E8A-4147-A177-3AD203B41FA5}">
                      <a16:colId xmlns:a16="http://schemas.microsoft.com/office/drawing/2014/main" val="14090468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24052253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546593326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40766541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612720947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473683911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2780469024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1376422287"/>
                    </a:ext>
                  </a:extLst>
                </a:gridCol>
              </a:tblGrid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396630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530973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4652077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85918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88476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517169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178636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529401"/>
                  </a:ext>
                </a:extLst>
              </a:tr>
              <a:tr h="540000">
                <a:tc gridSpan="8"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extLst>
                  <a:ext uri="{0D108BD9-81ED-4DB2-BD59-A6C34878D82A}">
                    <a16:rowId xmlns:a16="http://schemas.microsoft.com/office/drawing/2014/main" val="4085678473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F94EEA9-6476-8C5C-B66A-E8BD61897EB5}"/>
              </a:ext>
            </a:extLst>
          </p:cNvPr>
          <p:cNvSpPr txBox="1"/>
          <p:nvPr/>
        </p:nvSpPr>
        <p:spPr>
          <a:xfrm>
            <a:off x="159600" y="4823376"/>
            <a:ext cx="2246400" cy="417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28600" algn="ctr">
              <a:lnSpc>
                <a:spcPct val="110000"/>
              </a:lnSpc>
            </a:pPr>
            <a:r>
              <a:rPr lang="en-US" sz="2000" b="1" kern="1000" spc="30" dirty="0">
                <a:solidFill>
                  <a:srgbClr val="FFC000"/>
                </a:solidFill>
                <a:latin typeface="+mj-lt"/>
                <a:cs typeface="Franklin Gothic Book"/>
              </a:rPr>
              <a:t>Pixel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82B968A-25D6-460D-83A9-C05D9B72C8D2}"/>
              </a:ext>
            </a:extLst>
          </p:cNvPr>
          <p:cNvSpPr/>
          <p:nvPr/>
        </p:nvSpPr>
        <p:spPr bwMode="auto">
          <a:xfrm>
            <a:off x="2870140" y="999000"/>
            <a:ext cx="9162260" cy="4860000"/>
          </a:xfrm>
          <a:prstGeom prst="rect">
            <a:avLst/>
          </a:pr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668CE05-41A8-FB4A-3C86-8D74A9D76BFC}"/>
              </a:ext>
            </a:extLst>
          </p:cNvPr>
          <p:cNvSpPr txBox="1"/>
          <p:nvPr/>
        </p:nvSpPr>
        <p:spPr>
          <a:xfrm>
            <a:off x="4521000" y="3294001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1)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1F26CDF-61E8-9CD0-FF94-C4046E87428A}"/>
              </a:ext>
            </a:extLst>
          </p:cNvPr>
          <p:cNvSpPr txBox="1"/>
          <p:nvPr/>
        </p:nvSpPr>
        <p:spPr>
          <a:xfrm>
            <a:off x="236340" y="6044266"/>
            <a:ext cx="383466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kern="1000" spc="30" baseline="30000" dirty="0">
                <a:latin typeface="+mj-lt"/>
                <a:cs typeface="Franklin Gothic Book"/>
              </a:rPr>
              <a:t>1)</a:t>
            </a:r>
            <a:r>
              <a:rPr lang="en-US" kern="1000" spc="30" dirty="0">
                <a:latin typeface="+mj-lt"/>
                <a:cs typeface="Franklin Gothic Book"/>
              </a:rPr>
              <a:t> Both e</a:t>
            </a:r>
            <a:r>
              <a:rPr lang="en-US" kern="1000" spc="30" baseline="30000" dirty="0">
                <a:latin typeface="+mj-lt"/>
                <a:cs typeface="Franklin Gothic Book"/>
              </a:rPr>
              <a:t>-</a:t>
            </a:r>
            <a:r>
              <a:rPr lang="en-US" kern="1000" spc="30" dirty="0">
                <a:latin typeface="+mj-lt"/>
                <a:cs typeface="Franklin Gothic Book"/>
              </a:rPr>
              <a:t> and h</a:t>
            </a:r>
            <a:r>
              <a:rPr lang="en-US" kern="1000" spc="30" baseline="30000" dirty="0">
                <a:latin typeface="+mj-lt"/>
                <a:cs typeface="Franklin Gothic Book"/>
              </a:rPr>
              <a:t>+</a:t>
            </a:r>
            <a:r>
              <a:rPr lang="en-US" kern="1000" spc="30" dirty="0">
                <a:latin typeface="+mj-lt"/>
                <a:cs typeface="Franklin Gothic Book"/>
              </a:rPr>
              <a:t> readout possible</a:t>
            </a:r>
            <a:endParaRPr lang="it-CH" kern="1000" spc="30" baseline="30000" dirty="0">
              <a:latin typeface="+mj-lt"/>
              <a:cs typeface="Franklin Gothic Book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72EE605-1E38-6ED0-56E8-DD509F50B203}"/>
              </a:ext>
            </a:extLst>
          </p:cNvPr>
          <p:cNvSpPr txBox="1"/>
          <p:nvPr/>
        </p:nvSpPr>
        <p:spPr>
          <a:xfrm>
            <a:off x="6081594" y="3294000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1)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9C88994-DD6B-5666-5E0D-0DA06797932C}"/>
              </a:ext>
            </a:extLst>
          </p:cNvPr>
          <p:cNvSpPr txBox="1"/>
          <p:nvPr/>
        </p:nvSpPr>
        <p:spPr>
          <a:xfrm>
            <a:off x="8436000" y="5248276"/>
            <a:ext cx="450000" cy="37567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1)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F52F11-405F-41A2-7104-E5E606301242}"/>
              </a:ext>
            </a:extLst>
          </p:cNvPr>
          <p:cNvSpPr/>
          <p:nvPr/>
        </p:nvSpPr>
        <p:spPr>
          <a:xfrm>
            <a:off x="4295800" y="2945492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9B48352-BC71-B54C-55B3-4FBE2E23F1CF}"/>
              </a:ext>
            </a:extLst>
          </p:cNvPr>
          <p:cNvSpPr/>
          <p:nvPr/>
        </p:nvSpPr>
        <p:spPr>
          <a:xfrm>
            <a:off x="6168008" y="2935218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27FB75-9F8A-4B2B-717B-EE54B74307D5}"/>
              </a:ext>
            </a:extLst>
          </p:cNvPr>
          <p:cNvSpPr txBox="1"/>
          <p:nvPr/>
        </p:nvSpPr>
        <p:spPr>
          <a:xfrm>
            <a:off x="4770338" y="4302715"/>
            <a:ext cx="131125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(</a:t>
            </a:r>
            <a:r>
              <a:rPr lang="en-US" sz="2000" dirty="0" err="1"/>
              <a:t>Vrf</a:t>
            </a:r>
            <a:r>
              <a:rPr lang="en-US" sz="2000" dirty="0"/>
              <a:t> voltage)</a:t>
            </a:r>
            <a:endParaRPr lang="de-CH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4E92BF-D096-18DD-BE1E-070E09E7B074}"/>
              </a:ext>
            </a:extLst>
          </p:cNvPr>
          <p:cNvSpPr txBox="1"/>
          <p:nvPr/>
        </p:nvSpPr>
        <p:spPr>
          <a:xfrm>
            <a:off x="4784744" y="4878134"/>
            <a:ext cx="157408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(</a:t>
            </a:r>
            <a:r>
              <a:rPr lang="en-US" sz="2000" dirty="0" err="1"/>
              <a:t>Vrfsh</a:t>
            </a:r>
            <a:r>
              <a:rPr lang="en-US" sz="2000" dirty="0"/>
              <a:t> voltage)</a:t>
            </a:r>
            <a:endParaRPr lang="de-CH" sz="2000" dirty="0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70356FD-02F7-C3FF-0885-E74489DC06FF}"/>
              </a:ext>
            </a:extLst>
          </p:cNvPr>
          <p:cNvGraphicFramePr>
            <a:graphicFrameLocks noGrp="1"/>
          </p:cNvGraphicFramePr>
          <p:nvPr/>
        </p:nvGraphicFramePr>
        <p:xfrm>
          <a:off x="5571786" y="6153659"/>
          <a:ext cx="4320555" cy="640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70198">
                  <a:extLst>
                    <a:ext uri="{9D8B030D-6E8A-4147-A177-3AD203B41FA5}">
                      <a16:colId xmlns:a16="http://schemas.microsoft.com/office/drawing/2014/main" val="1675465090"/>
                    </a:ext>
                  </a:extLst>
                </a:gridCol>
                <a:gridCol w="2050357">
                  <a:extLst>
                    <a:ext uri="{9D8B030D-6E8A-4147-A177-3AD203B41FA5}">
                      <a16:colId xmlns:a16="http://schemas.microsoft.com/office/drawing/2014/main" val="2180720748"/>
                    </a:ext>
                  </a:extLst>
                </a:gridCol>
              </a:tblGrid>
              <a:tr h="639261">
                <a:tc>
                  <a:txBody>
                    <a:bodyPr/>
                    <a:lstStyle/>
                    <a:p>
                      <a:r>
                        <a:rPr lang="en-US" dirty="0"/>
                        <a:t>Static power/pixel</a:t>
                      </a:r>
                    </a:p>
                    <a:p>
                      <a:r>
                        <a:rPr lang="en-US" dirty="0"/>
                        <a:t> (4 comparators)</a:t>
                      </a:r>
                      <a:endParaRPr lang="de-CH" dirty="0"/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9.6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W</a:t>
                      </a:r>
                      <a:endParaRPr lang="de-CH" dirty="0"/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675124"/>
                  </a:ext>
                </a:extLst>
              </a:tr>
            </a:tbl>
          </a:graphicData>
        </a:graphic>
      </p:graphicFrame>
      <p:graphicFrame>
        <p:nvGraphicFramePr>
          <p:cNvPr id="14" name="Table 19">
            <a:extLst>
              <a:ext uri="{FF2B5EF4-FFF2-40B4-BE49-F238E27FC236}">
                <a16:creationId xmlns:a16="http://schemas.microsoft.com/office/drawing/2014/main" id="{5E33C4A7-E260-F43D-F9D5-962F004EB4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595376"/>
              </p:ext>
            </p:extLst>
          </p:nvPr>
        </p:nvGraphicFramePr>
        <p:xfrm>
          <a:off x="7032104" y="146326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8C18F2B-60A0-072E-EDF7-5A92B96552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16807"/>
              </p:ext>
            </p:extLst>
          </p:nvPr>
        </p:nvGraphicFramePr>
        <p:xfrm>
          <a:off x="7041434" y="249694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1" name="Table 19">
            <a:extLst>
              <a:ext uri="{FF2B5EF4-FFF2-40B4-BE49-F238E27FC236}">
                <a16:creationId xmlns:a16="http://schemas.microsoft.com/office/drawing/2014/main" id="{8EA1B6F4-1427-8D12-9808-592B6F64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923741"/>
              </p:ext>
            </p:extLst>
          </p:nvPr>
        </p:nvGraphicFramePr>
        <p:xfrm>
          <a:off x="7022774" y="3555146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8C8E0DF1-3142-7716-3644-B34B3F23C6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828252"/>
              </p:ext>
            </p:extLst>
          </p:nvPr>
        </p:nvGraphicFramePr>
        <p:xfrm>
          <a:off x="7032104" y="4556552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50D06DCE-1CE6-4F04-30AC-11D3FFABAE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460528"/>
              </p:ext>
            </p:extLst>
          </p:nvPr>
        </p:nvGraphicFramePr>
        <p:xfrm>
          <a:off x="3038692" y="5507175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652265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4966B-77A9-E952-40C5-88297C30F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F3F4DD-9531-B2B3-0AA7-DA533E7F5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Matterhorn pixel architecture</a:t>
            </a:r>
            <a:endParaRPr lang="de-CH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29D6EF8-F9E8-2A5C-F13D-3FB8745FA9F9}"/>
              </a:ext>
            </a:extLst>
          </p:cNvPr>
          <p:cNvSpPr/>
          <p:nvPr/>
        </p:nvSpPr>
        <p:spPr bwMode="auto">
          <a:xfrm>
            <a:off x="15081" y="1398015"/>
            <a:ext cx="914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2BDF716-C2E3-3EB9-8348-AFC75E7E38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81000" y="1044000"/>
            <a:ext cx="8730000" cy="4797402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9329D80-45BB-8B56-85AB-5625FDC93C73}"/>
              </a:ext>
            </a:extLst>
          </p:cNvPr>
          <p:cNvSpPr/>
          <p:nvPr/>
        </p:nvSpPr>
        <p:spPr bwMode="auto">
          <a:xfrm>
            <a:off x="2870140" y="999000"/>
            <a:ext cx="9162260" cy="4860000"/>
          </a:xfrm>
          <a:prstGeom prst="rect">
            <a:avLst/>
          </a:pr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A188CCA-65D8-BDE0-1612-3ACC5DEACE92}"/>
              </a:ext>
            </a:extLst>
          </p:cNvPr>
          <p:cNvSpPr txBox="1"/>
          <p:nvPr/>
        </p:nvSpPr>
        <p:spPr>
          <a:xfrm>
            <a:off x="4521000" y="3294001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1)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C0AD106-5726-E420-4CB8-7518382A2B07}"/>
              </a:ext>
            </a:extLst>
          </p:cNvPr>
          <p:cNvSpPr txBox="1"/>
          <p:nvPr/>
        </p:nvSpPr>
        <p:spPr>
          <a:xfrm>
            <a:off x="236340" y="6044266"/>
            <a:ext cx="383466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kern="1000" spc="30" baseline="30000" dirty="0">
                <a:latin typeface="+mj-lt"/>
                <a:cs typeface="Franklin Gothic Book"/>
              </a:rPr>
              <a:t>1)</a:t>
            </a:r>
            <a:r>
              <a:rPr lang="en-US" kern="1000" spc="30" dirty="0">
                <a:latin typeface="+mj-lt"/>
                <a:cs typeface="Franklin Gothic Book"/>
              </a:rPr>
              <a:t> Both e</a:t>
            </a:r>
            <a:r>
              <a:rPr lang="en-US" kern="1000" spc="30" baseline="30000" dirty="0">
                <a:latin typeface="+mj-lt"/>
                <a:cs typeface="Franklin Gothic Book"/>
              </a:rPr>
              <a:t>-</a:t>
            </a:r>
            <a:r>
              <a:rPr lang="en-US" kern="1000" spc="30" dirty="0">
                <a:latin typeface="+mj-lt"/>
                <a:cs typeface="Franklin Gothic Book"/>
              </a:rPr>
              <a:t> and h</a:t>
            </a:r>
            <a:r>
              <a:rPr lang="en-US" kern="1000" spc="30" baseline="30000" dirty="0">
                <a:latin typeface="+mj-lt"/>
                <a:cs typeface="Franklin Gothic Book"/>
              </a:rPr>
              <a:t>+</a:t>
            </a:r>
            <a:r>
              <a:rPr lang="en-US" kern="1000" spc="30" dirty="0">
                <a:latin typeface="+mj-lt"/>
                <a:cs typeface="Franklin Gothic Book"/>
              </a:rPr>
              <a:t> readout possible</a:t>
            </a:r>
            <a:endParaRPr lang="it-CH" kern="1000" spc="30" baseline="30000" dirty="0">
              <a:latin typeface="+mj-lt"/>
              <a:cs typeface="Franklin Gothic Book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43D51F2-FD4D-1E9A-E69B-7BBDC8765ECD}"/>
              </a:ext>
            </a:extLst>
          </p:cNvPr>
          <p:cNvSpPr txBox="1"/>
          <p:nvPr/>
        </p:nvSpPr>
        <p:spPr>
          <a:xfrm>
            <a:off x="6081594" y="3294000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1)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98B88E7-DD63-5B0E-D7C2-BE4852B7DF38}"/>
              </a:ext>
            </a:extLst>
          </p:cNvPr>
          <p:cNvSpPr txBox="1"/>
          <p:nvPr/>
        </p:nvSpPr>
        <p:spPr>
          <a:xfrm>
            <a:off x="8436000" y="5248276"/>
            <a:ext cx="450000" cy="37567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1)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3B6410E-A224-9C1E-0E19-2181A1DDC9A1}"/>
              </a:ext>
            </a:extLst>
          </p:cNvPr>
          <p:cNvSpPr/>
          <p:nvPr/>
        </p:nvSpPr>
        <p:spPr>
          <a:xfrm>
            <a:off x="4295800" y="2945492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E57A0D1-DABA-B7AC-21A8-131704B7B75E}"/>
              </a:ext>
            </a:extLst>
          </p:cNvPr>
          <p:cNvSpPr/>
          <p:nvPr/>
        </p:nvSpPr>
        <p:spPr>
          <a:xfrm>
            <a:off x="6168008" y="2935218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183764-E741-1947-643D-FA170499CFE7}"/>
              </a:ext>
            </a:extLst>
          </p:cNvPr>
          <p:cNvSpPr txBox="1"/>
          <p:nvPr/>
        </p:nvSpPr>
        <p:spPr>
          <a:xfrm>
            <a:off x="4770338" y="4302715"/>
            <a:ext cx="131125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(</a:t>
            </a:r>
            <a:r>
              <a:rPr lang="en-US" sz="2000" dirty="0" err="1"/>
              <a:t>Vrf</a:t>
            </a:r>
            <a:r>
              <a:rPr lang="en-US" sz="2000" dirty="0"/>
              <a:t> voltage)</a:t>
            </a:r>
            <a:endParaRPr lang="de-CH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2E5734-B291-5884-DF8D-A64683A6D5F4}"/>
              </a:ext>
            </a:extLst>
          </p:cNvPr>
          <p:cNvSpPr txBox="1"/>
          <p:nvPr/>
        </p:nvSpPr>
        <p:spPr>
          <a:xfrm>
            <a:off x="4784744" y="4878134"/>
            <a:ext cx="157408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(</a:t>
            </a:r>
            <a:r>
              <a:rPr lang="en-US" sz="2000" dirty="0" err="1"/>
              <a:t>Vrfsh</a:t>
            </a:r>
            <a:r>
              <a:rPr lang="en-US" sz="2000" dirty="0"/>
              <a:t> voltage)</a:t>
            </a:r>
            <a:endParaRPr lang="de-CH" sz="2000" dirty="0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2D4F9C4-9083-D34E-5C92-B0F089D7A602}"/>
              </a:ext>
            </a:extLst>
          </p:cNvPr>
          <p:cNvGraphicFramePr>
            <a:graphicFrameLocks noGrp="1"/>
          </p:cNvGraphicFramePr>
          <p:nvPr/>
        </p:nvGraphicFramePr>
        <p:xfrm>
          <a:off x="5571786" y="6153659"/>
          <a:ext cx="4320555" cy="640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70198">
                  <a:extLst>
                    <a:ext uri="{9D8B030D-6E8A-4147-A177-3AD203B41FA5}">
                      <a16:colId xmlns:a16="http://schemas.microsoft.com/office/drawing/2014/main" val="1675465090"/>
                    </a:ext>
                  </a:extLst>
                </a:gridCol>
                <a:gridCol w="2050357">
                  <a:extLst>
                    <a:ext uri="{9D8B030D-6E8A-4147-A177-3AD203B41FA5}">
                      <a16:colId xmlns:a16="http://schemas.microsoft.com/office/drawing/2014/main" val="2180720748"/>
                    </a:ext>
                  </a:extLst>
                </a:gridCol>
              </a:tblGrid>
              <a:tr h="639261">
                <a:tc>
                  <a:txBody>
                    <a:bodyPr/>
                    <a:lstStyle/>
                    <a:p>
                      <a:r>
                        <a:rPr lang="en-US" dirty="0"/>
                        <a:t>Static power/pixel</a:t>
                      </a:r>
                    </a:p>
                    <a:p>
                      <a:r>
                        <a:rPr lang="en-US" dirty="0"/>
                        <a:t> (4 comparators)</a:t>
                      </a:r>
                      <a:endParaRPr lang="de-CH" dirty="0"/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9.6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W</a:t>
                      </a:r>
                      <a:endParaRPr lang="de-CH" dirty="0"/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675124"/>
                  </a:ext>
                </a:extLst>
              </a:tr>
            </a:tbl>
          </a:graphicData>
        </a:graphic>
      </p:graphicFrame>
      <p:graphicFrame>
        <p:nvGraphicFramePr>
          <p:cNvPr id="14" name="Table 19">
            <a:extLst>
              <a:ext uri="{FF2B5EF4-FFF2-40B4-BE49-F238E27FC236}">
                <a16:creationId xmlns:a16="http://schemas.microsoft.com/office/drawing/2014/main" id="{F39CF803-1ED5-8D6F-55F7-C5FC4B94A9FD}"/>
              </a:ext>
            </a:extLst>
          </p:cNvPr>
          <p:cNvGraphicFramePr>
            <a:graphicFrameLocks noGrp="1"/>
          </p:cNvGraphicFramePr>
          <p:nvPr/>
        </p:nvGraphicFramePr>
        <p:xfrm>
          <a:off x="7032104" y="146326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E5D7F5F-81C3-87CD-3AAB-3388DD0410A8}"/>
              </a:ext>
            </a:extLst>
          </p:cNvPr>
          <p:cNvGraphicFramePr>
            <a:graphicFrameLocks noGrp="1"/>
          </p:cNvGraphicFramePr>
          <p:nvPr/>
        </p:nvGraphicFramePr>
        <p:xfrm>
          <a:off x="7041434" y="249694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1" name="Table 19">
            <a:extLst>
              <a:ext uri="{FF2B5EF4-FFF2-40B4-BE49-F238E27FC236}">
                <a16:creationId xmlns:a16="http://schemas.microsoft.com/office/drawing/2014/main" id="{6B9AED7C-6D50-6E01-19DC-BC53904AECF9}"/>
              </a:ext>
            </a:extLst>
          </p:cNvPr>
          <p:cNvGraphicFramePr>
            <a:graphicFrameLocks noGrp="1"/>
          </p:cNvGraphicFramePr>
          <p:nvPr/>
        </p:nvGraphicFramePr>
        <p:xfrm>
          <a:off x="7022774" y="3555146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1E265E88-A0F5-2DA0-798D-3D8CBD724238}"/>
              </a:ext>
            </a:extLst>
          </p:cNvPr>
          <p:cNvGraphicFramePr>
            <a:graphicFrameLocks noGrp="1"/>
          </p:cNvGraphicFramePr>
          <p:nvPr/>
        </p:nvGraphicFramePr>
        <p:xfrm>
          <a:off x="7032104" y="4556552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32989CD2-BEFA-30AB-E3BF-290B2A83654D}"/>
              </a:ext>
            </a:extLst>
          </p:cNvPr>
          <p:cNvGraphicFramePr>
            <a:graphicFrameLocks noGrp="1"/>
          </p:cNvGraphicFramePr>
          <p:nvPr/>
        </p:nvGraphicFramePr>
        <p:xfrm>
          <a:off x="3038692" y="5507175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sp>
        <p:nvSpPr>
          <p:cNvPr id="24" name="Oval 23">
            <a:extLst>
              <a:ext uri="{FF2B5EF4-FFF2-40B4-BE49-F238E27FC236}">
                <a16:creationId xmlns:a16="http://schemas.microsoft.com/office/drawing/2014/main" id="{BE9F5151-8D67-094C-8CA4-2812D4983F5D}"/>
              </a:ext>
            </a:extLst>
          </p:cNvPr>
          <p:cNvSpPr/>
          <p:nvPr/>
        </p:nvSpPr>
        <p:spPr>
          <a:xfrm>
            <a:off x="3670338" y="1935412"/>
            <a:ext cx="625462" cy="56762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45DA4B4-D48F-B3FA-E78E-1939A58E68CB}"/>
              </a:ext>
            </a:extLst>
          </p:cNvPr>
          <p:cNvCxnSpPr/>
          <p:nvPr/>
        </p:nvCxnSpPr>
        <p:spPr>
          <a:xfrm flipH="1">
            <a:off x="2279576" y="2219224"/>
            <a:ext cx="1390762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4E47C8E-DBE9-06C6-A344-CCC82FA4A497}"/>
              </a:ext>
            </a:extLst>
          </p:cNvPr>
          <p:cNvSpPr txBox="1"/>
          <p:nvPr/>
        </p:nvSpPr>
        <p:spPr>
          <a:xfrm>
            <a:off x="15082" y="1340768"/>
            <a:ext cx="2754534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We had problems in UMC110 with small MIMCAPS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We moved to MOMCAPS where possible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305457201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D6491-1BCC-6BBD-72AE-3A36931C7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34A01B-BACE-88CD-4505-6257C0D1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testability, charge injection</a:t>
            </a:r>
            <a:endParaRPr lang="de-CH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8CF678E-C571-FBC5-9F72-3E443D467724}"/>
              </a:ext>
            </a:extLst>
          </p:cNvPr>
          <p:cNvSpPr/>
          <p:nvPr/>
        </p:nvSpPr>
        <p:spPr bwMode="auto">
          <a:xfrm>
            <a:off x="15081" y="1398015"/>
            <a:ext cx="914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ACA6052-407C-6629-8096-6F2A8053F7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81000" y="1044000"/>
            <a:ext cx="8730000" cy="4797402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90488D7A-A0C4-261C-7F54-A4C920EDA5DB}"/>
              </a:ext>
            </a:extLst>
          </p:cNvPr>
          <p:cNvSpPr/>
          <p:nvPr/>
        </p:nvSpPr>
        <p:spPr bwMode="auto">
          <a:xfrm>
            <a:off x="2855640" y="999000"/>
            <a:ext cx="9176760" cy="4860000"/>
          </a:xfrm>
          <a:prstGeom prst="rect">
            <a:avLst/>
          </a:pr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99C552E-A607-0AB6-8E88-F645FFCC3EAF}"/>
              </a:ext>
            </a:extLst>
          </p:cNvPr>
          <p:cNvSpPr txBox="1"/>
          <p:nvPr/>
        </p:nvSpPr>
        <p:spPr>
          <a:xfrm>
            <a:off x="2871044" y="2407915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5)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70EA369-74EF-C2B0-8DDA-4732E5D63C42}"/>
              </a:ext>
            </a:extLst>
          </p:cNvPr>
          <p:cNvSpPr txBox="1"/>
          <p:nvPr/>
        </p:nvSpPr>
        <p:spPr>
          <a:xfrm>
            <a:off x="8436000" y="5248276"/>
            <a:ext cx="450000" cy="37567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1)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020F265-31AD-EA45-5416-10F453080F5A}"/>
              </a:ext>
            </a:extLst>
          </p:cNvPr>
          <p:cNvSpPr/>
          <p:nvPr/>
        </p:nvSpPr>
        <p:spPr>
          <a:xfrm>
            <a:off x="4295800" y="2945492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D697FF-B7EB-6E3C-D73E-EF646379649A}"/>
              </a:ext>
            </a:extLst>
          </p:cNvPr>
          <p:cNvSpPr/>
          <p:nvPr/>
        </p:nvSpPr>
        <p:spPr>
          <a:xfrm>
            <a:off x="6168008" y="2935218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E90D17-3AA2-2652-966F-FF189DDB90AE}"/>
              </a:ext>
            </a:extLst>
          </p:cNvPr>
          <p:cNvSpPr txBox="1"/>
          <p:nvPr/>
        </p:nvSpPr>
        <p:spPr>
          <a:xfrm>
            <a:off x="4770338" y="4302715"/>
            <a:ext cx="131125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(</a:t>
            </a:r>
            <a:r>
              <a:rPr lang="en-US" sz="2000" dirty="0" err="1"/>
              <a:t>Vrf</a:t>
            </a:r>
            <a:r>
              <a:rPr lang="en-US" sz="2000" dirty="0"/>
              <a:t> voltage)</a:t>
            </a:r>
            <a:endParaRPr lang="de-CH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3A895F-FC4C-9073-6D5E-4B09CC1D272F}"/>
              </a:ext>
            </a:extLst>
          </p:cNvPr>
          <p:cNvSpPr txBox="1"/>
          <p:nvPr/>
        </p:nvSpPr>
        <p:spPr>
          <a:xfrm>
            <a:off x="4784744" y="4878134"/>
            <a:ext cx="157408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(</a:t>
            </a:r>
            <a:r>
              <a:rPr lang="en-US" sz="2000" dirty="0" err="1"/>
              <a:t>Vrfsh</a:t>
            </a:r>
            <a:r>
              <a:rPr lang="en-US" sz="2000" dirty="0"/>
              <a:t> voltage)</a:t>
            </a:r>
            <a:endParaRPr lang="de-CH" sz="2000" dirty="0"/>
          </a:p>
        </p:txBody>
      </p:sp>
      <p:graphicFrame>
        <p:nvGraphicFramePr>
          <p:cNvPr id="14" name="Table 19">
            <a:extLst>
              <a:ext uri="{FF2B5EF4-FFF2-40B4-BE49-F238E27FC236}">
                <a16:creationId xmlns:a16="http://schemas.microsoft.com/office/drawing/2014/main" id="{CBD1B131-D405-295E-F9AC-7A8C874845A7}"/>
              </a:ext>
            </a:extLst>
          </p:cNvPr>
          <p:cNvGraphicFramePr>
            <a:graphicFrameLocks noGrp="1"/>
          </p:cNvGraphicFramePr>
          <p:nvPr/>
        </p:nvGraphicFramePr>
        <p:xfrm>
          <a:off x="7032104" y="146326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D6E68BB-AA8F-EA54-8751-D261750F8EAF}"/>
              </a:ext>
            </a:extLst>
          </p:cNvPr>
          <p:cNvGraphicFramePr>
            <a:graphicFrameLocks noGrp="1"/>
          </p:cNvGraphicFramePr>
          <p:nvPr/>
        </p:nvGraphicFramePr>
        <p:xfrm>
          <a:off x="7041434" y="249694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1" name="Table 19">
            <a:extLst>
              <a:ext uri="{FF2B5EF4-FFF2-40B4-BE49-F238E27FC236}">
                <a16:creationId xmlns:a16="http://schemas.microsoft.com/office/drawing/2014/main" id="{119C01A1-DB86-4E16-128C-2E3ADBC7236D}"/>
              </a:ext>
            </a:extLst>
          </p:cNvPr>
          <p:cNvGraphicFramePr>
            <a:graphicFrameLocks noGrp="1"/>
          </p:cNvGraphicFramePr>
          <p:nvPr/>
        </p:nvGraphicFramePr>
        <p:xfrm>
          <a:off x="7022774" y="3555146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9C323588-5B9E-16AF-3F72-95971BAA0D8E}"/>
              </a:ext>
            </a:extLst>
          </p:cNvPr>
          <p:cNvGraphicFramePr>
            <a:graphicFrameLocks noGrp="1"/>
          </p:cNvGraphicFramePr>
          <p:nvPr/>
        </p:nvGraphicFramePr>
        <p:xfrm>
          <a:off x="7032104" y="4556552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2F6A925C-88C2-AC9E-6655-FA261EE43CE6}"/>
              </a:ext>
            </a:extLst>
          </p:cNvPr>
          <p:cNvGraphicFramePr>
            <a:graphicFrameLocks noGrp="1"/>
          </p:cNvGraphicFramePr>
          <p:nvPr/>
        </p:nvGraphicFramePr>
        <p:xfrm>
          <a:off x="3038692" y="5507175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sp>
        <p:nvSpPr>
          <p:cNvPr id="24" name="Oval 23">
            <a:extLst>
              <a:ext uri="{FF2B5EF4-FFF2-40B4-BE49-F238E27FC236}">
                <a16:creationId xmlns:a16="http://schemas.microsoft.com/office/drawing/2014/main" id="{A22C40B4-0A0E-8B12-DF6B-9BDCFAA33DC1}"/>
              </a:ext>
            </a:extLst>
          </p:cNvPr>
          <p:cNvSpPr/>
          <p:nvPr/>
        </p:nvSpPr>
        <p:spPr>
          <a:xfrm>
            <a:off x="3670338" y="1935412"/>
            <a:ext cx="625462" cy="56762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grpSp>
        <p:nvGrpSpPr>
          <p:cNvPr id="8" name="Group 479">
            <a:extLst>
              <a:ext uri="{FF2B5EF4-FFF2-40B4-BE49-F238E27FC236}">
                <a16:creationId xmlns:a16="http://schemas.microsoft.com/office/drawing/2014/main" id="{4493310B-7C05-F355-D466-03DD2DA4D828}"/>
              </a:ext>
            </a:extLst>
          </p:cNvPr>
          <p:cNvGrpSpPr>
            <a:grpSpLocks/>
          </p:cNvGrpSpPr>
          <p:nvPr/>
        </p:nvGrpSpPr>
        <p:grpSpPr bwMode="auto">
          <a:xfrm>
            <a:off x="2695792" y="2910188"/>
            <a:ext cx="685800" cy="228600"/>
            <a:chOff x="1392" y="1296"/>
            <a:chExt cx="432" cy="144"/>
          </a:xfrm>
        </p:grpSpPr>
        <p:sp>
          <p:nvSpPr>
            <p:cNvPr id="9" name="Line 480">
              <a:extLst>
                <a:ext uri="{FF2B5EF4-FFF2-40B4-BE49-F238E27FC236}">
                  <a16:creationId xmlns:a16="http://schemas.microsoft.com/office/drawing/2014/main" id="{37D57AD2-60D3-08C1-17BE-CB9D617E84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0" name="Line 481">
              <a:extLst>
                <a:ext uri="{FF2B5EF4-FFF2-40B4-BE49-F238E27FC236}">
                  <a16:creationId xmlns:a16="http://schemas.microsoft.com/office/drawing/2014/main" id="{D90C126D-D337-6CCA-44AF-218E522BD1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5" name="Line 482">
              <a:extLst>
                <a:ext uri="{FF2B5EF4-FFF2-40B4-BE49-F238E27FC236}">
                  <a16:creationId xmlns:a16="http://schemas.microsoft.com/office/drawing/2014/main" id="{FC6B95BC-5B16-6DF0-39F9-33B2D7D934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37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8" name="Line 483">
              <a:extLst>
                <a:ext uri="{FF2B5EF4-FFF2-40B4-BE49-F238E27FC236}">
                  <a16:creationId xmlns:a16="http://schemas.microsoft.com/office/drawing/2014/main" id="{2352222F-8D32-DACE-19F9-BB6BB21CA1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37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D93384E-9B18-3D28-9D2A-739DD3216804}"/>
              </a:ext>
            </a:extLst>
          </p:cNvPr>
          <p:cNvSpPr txBox="1"/>
          <p:nvPr/>
        </p:nvSpPr>
        <p:spPr>
          <a:xfrm>
            <a:off x="2919795" y="2608762"/>
            <a:ext cx="44082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 err="1"/>
              <a:t>Cinj</a:t>
            </a:r>
            <a:endParaRPr lang="de-CH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113816-E495-AF03-588F-2E80DC8F7D83}"/>
              </a:ext>
            </a:extLst>
          </p:cNvPr>
          <p:cNvSpPr txBox="1"/>
          <p:nvPr/>
        </p:nvSpPr>
        <p:spPr>
          <a:xfrm>
            <a:off x="840728" y="5569829"/>
            <a:ext cx="1274388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BOC pulser</a:t>
            </a:r>
            <a:endParaRPr lang="de-CH" sz="200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29A00CA-2178-848B-BF7C-34725B11EBE6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1477922" y="3024488"/>
            <a:ext cx="0" cy="254534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4BF1CAB-47C4-5CAE-5687-96863E87D6A1}"/>
              </a:ext>
            </a:extLst>
          </p:cNvPr>
          <p:cNvCxnSpPr/>
          <p:nvPr/>
        </p:nvCxnSpPr>
        <p:spPr>
          <a:xfrm>
            <a:off x="1487488" y="3026330"/>
            <a:ext cx="1208304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10DADDBE-64D9-D58D-78EF-352CB6CFE69F}"/>
              </a:ext>
            </a:extLst>
          </p:cNvPr>
          <p:cNvSpPr/>
          <p:nvPr/>
        </p:nvSpPr>
        <p:spPr bwMode="auto">
          <a:xfrm>
            <a:off x="341179" y="244163"/>
            <a:ext cx="1239973" cy="914400"/>
          </a:xfrm>
          <a:prstGeom prst="rect">
            <a:avLst/>
          </a:prstGeom>
          <a:solidFill>
            <a:srgbClr val="FDCA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</a:rPr>
              <a:t>OLD, MH0.2</a:t>
            </a:r>
            <a:endParaRPr kumimoji="0" lang="de-CH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</a:endParaRPr>
          </a:p>
        </p:txBody>
      </p:sp>
      <p:sp>
        <p:nvSpPr>
          <p:cNvPr id="26" name="CasellaDiTesto 30">
            <a:extLst>
              <a:ext uri="{FF2B5EF4-FFF2-40B4-BE49-F238E27FC236}">
                <a16:creationId xmlns:a16="http://schemas.microsoft.com/office/drawing/2014/main" id="{9F8F399D-951E-08A5-C1AA-3D66EB096A92}"/>
              </a:ext>
            </a:extLst>
          </p:cNvPr>
          <p:cNvSpPr txBox="1"/>
          <p:nvPr/>
        </p:nvSpPr>
        <p:spPr>
          <a:xfrm>
            <a:off x="80684" y="6173800"/>
            <a:ext cx="6480719" cy="6956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kern="1000" spc="30" baseline="30000" dirty="0">
                <a:latin typeface="+mj-lt"/>
                <a:cs typeface="Franklin Gothic Book"/>
              </a:rPr>
              <a:t>5)</a:t>
            </a:r>
            <a:r>
              <a:rPr lang="en-US" kern="1000" spc="30" dirty="0">
                <a:latin typeface="+mj-lt"/>
                <a:cs typeface="Franklin Gothic Book"/>
              </a:rPr>
              <a:t> The preamp can be pulsed with a programmable voltage step </a:t>
            </a:r>
          </a:p>
        </p:txBody>
      </p:sp>
      <p:sp>
        <p:nvSpPr>
          <p:cNvPr id="31" name="CasellaDiTesto 11">
            <a:extLst>
              <a:ext uri="{FF2B5EF4-FFF2-40B4-BE49-F238E27FC236}">
                <a16:creationId xmlns:a16="http://schemas.microsoft.com/office/drawing/2014/main" id="{2180F14F-B721-CBA0-D809-22D20EE13DB2}"/>
              </a:ext>
            </a:extLst>
          </p:cNvPr>
          <p:cNvSpPr txBox="1"/>
          <p:nvPr/>
        </p:nvSpPr>
        <p:spPr>
          <a:xfrm>
            <a:off x="8238183" y="3007226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5)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pic>
        <p:nvPicPr>
          <p:cNvPr id="33" name="Immagine 6">
            <a:extLst>
              <a:ext uri="{FF2B5EF4-FFF2-40B4-BE49-F238E27FC236}">
                <a16:creationId xmlns:a16="http://schemas.microsoft.com/office/drawing/2014/main" id="{477947D0-9334-5DBB-75B9-4ED6B97AC9D8}"/>
              </a:ext>
            </a:extLst>
          </p:cNvPr>
          <p:cNvPicPr>
            <a:picLocks/>
          </p:cNvPicPr>
          <p:nvPr/>
        </p:nvPicPr>
        <p:blipFill>
          <a:blip r:embed="rId4"/>
          <a:srcRect l="75960"/>
          <a:stretch>
            <a:fillRect/>
          </a:stretch>
        </p:blipFill>
        <p:spPr>
          <a:xfrm>
            <a:off x="9836015" y="1042602"/>
            <a:ext cx="2085685" cy="47988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5860917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1F8B9-2175-D9BC-BF85-E4B95D43A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1F8812-36B0-8950-83E8-137873CF6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testability, charge injection</a:t>
            </a:r>
            <a:endParaRPr lang="de-CH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3E19A1F-751A-9EAD-DAD3-50CCAD929D2B}"/>
              </a:ext>
            </a:extLst>
          </p:cNvPr>
          <p:cNvSpPr/>
          <p:nvPr/>
        </p:nvSpPr>
        <p:spPr bwMode="auto">
          <a:xfrm>
            <a:off x="15081" y="1398015"/>
            <a:ext cx="914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F4C4D45-9484-72FB-0A87-9BCBF53392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53972" y="1030299"/>
            <a:ext cx="8730000" cy="4797402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0394ED1C-EE8E-30A5-AD60-5267E09CBC12}"/>
              </a:ext>
            </a:extLst>
          </p:cNvPr>
          <p:cNvSpPr/>
          <p:nvPr/>
        </p:nvSpPr>
        <p:spPr bwMode="auto">
          <a:xfrm>
            <a:off x="1703513" y="999000"/>
            <a:ext cx="10328887" cy="4860000"/>
          </a:xfrm>
          <a:prstGeom prst="rect">
            <a:avLst/>
          </a:pr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D2484FC-1716-54AF-084B-A5CCC30F8529}"/>
              </a:ext>
            </a:extLst>
          </p:cNvPr>
          <p:cNvSpPr txBox="1"/>
          <p:nvPr/>
        </p:nvSpPr>
        <p:spPr>
          <a:xfrm>
            <a:off x="4521000" y="3294001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1)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52E5506-128B-B415-A474-C584BE931E75}"/>
              </a:ext>
            </a:extLst>
          </p:cNvPr>
          <p:cNvSpPr txBox="1"/>
          <p:nvPr/>
        </p:nvSpPr>
        <p:spPr>
          <a:xfrm>
            <a:off x="6081594" y="3294000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1)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D9196A1-7BFF-B531-A08B-9797FE708A03}"/>
              </a:ext>
            </a:extLst>
          </p:cNvPr>
          <p:cNvSpPr txBox="1"/>
          <p:nvPr/>
        </p:nvSpPr>
        <p:spPr>
          <a:xfrm>
            <a:off x="8436000" y="5248276"/>
            <a:ext cx="450000" cy="37567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1)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1553C4F-2D1B-95C2-B098-D2F94A01C10E}"/>
              </a:ext>
            </a:extLst>
          </p:cNvPr>
          <p:cNvSpPr/>
          <p:nvPr/>
        </p:nvSpPr>
        <p:spPr>
          <a:xfrm>
            <a:off x="4295800" y="2945492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F2FEC4F-5BAE-2DB9-7137-CF1E9083BFE9}"/>
              </a:ext>
            </a:extLst>
          </p:cNvPr>
          <p:cNvSpPr/>
          <p:nvPr/>
        </p:nvSpPr>
        <p:spPr>
          <a:xfrm>
            <a:off x="6168008" y="2935218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032823-24C1-8DA2-C027-12F8AD9DBA5C}"/>
              </a:ext>
            </a:extLst>
          </p:cNvPr>
          <p:cNvSpPr txBox="1"/>
          <p:nvPr/>
        </p:nvSpPr>
        <p:spPr>
          <a:xfrm>
            <a:off x="4770338" y="4302715"/>
            <a:ext cx="131125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(</a:t>
            </a:r>
            <a:r>
              <a:rPr lang="en-US" sz="2000" dirty="0" err="1"/>
              <a:t>Vrf</a:t>
            </a:r>
            <a:r>
              <a:rPr lang="en-US" sz="2000" dirty="0"/>
              <a:t> voltage)</a:t>
            </a:r>
            <a:endParaRPr lang="de-CH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652640-77A2-5285-DD56-AD5350788208}"/>
              </a:ext>
            </a:extLst>
          </p:cNvPr>
          <p:cNvSpPr txBox="1"/>
          <p:nvPr/>
        </p:nvSpPr>
        <p:spPr>
          <a:xfrm>
            <a:off x="4784744" y="4878134"/>
            <a:ext cx="157408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(</a:t>
            </a:r>
            <a:r>
              <a:rPr lang="en-US" sz="2000" dirty="0" err="1"/>
              <a:t>Vrfsh</a:t>
            </a:r>
            <a:r>
              <a:rPr lang="en-US" sz="2000" dirty="0"/>
              <a:t> voltage)</a:t>
            </a:r>
            <a:endParaRPr lang="de-CH" sz="2000" dirty="0"/>
          </a:p>
        </p:txBody>
      </p:sp>
      <p:graphicFrame>
        <p:nvGraphicFramePr>
          <p:cNvPr id="14" name="Table 19">
            <a:extLst>
              <a:ext uri="{FF2B5EF4-FFF2-40B4-BE49-F238E27FC236}">
                <a16:creationId xmlns:a16="http://schemas.microsoft.com/office/drawing/2014/main" id="{66627B31-E05B-14C6-CF86-2C09C121D821}"/>
              </a:ext>
            </a:extLst>
          </p:cNvPr>
          <p:cNvGraphicFramePr>
            <a:graphicFrameLocks noGrp="1"/>
          </p:cNvGraphicFramePr>
          <p:nvPr/>
        </p:nvGraphicFramePr>
        <p:xfrm>
          <a:off x="7032104" y="146326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C00DD49-1618-03DE-674A-BCE461382C27}"/>
              </a:ext>
            </a:extLst>
          </p:cNvPr>
          <p:cNvGraphicFramePr>
            <a:graphicFrameLocks noGrp="1"/>
          </p:cNvGraphicFramePr>
          <p:nvPr/>
        </p:nvGraphicFramePr>
        <p:xfrm>
          <a:off x="7041434" y="249694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1" name="Table 19">
            <a:extLst>
              <a:ext uri="{FF2B5EF4-FFF2-40B4-BE49-F238E27FC236}">
                <a16:creationId xmlns:a16="http://schemas.microsoft.com/office/drawing/2014/main" id="{B665A80D-A9AD-1C08-D887-251DF1B2F131}"/>
              </a:ext>
            </a:extLst>
          </p:cNvPr>
          <p:cNvGraphicFramePr>
            <a:graphicFrameLocks noGrp="1"/>
          </p:cNvGraphicFramePr>
          <p:nvPr/>
        </p:nvGraphicFramePr>
        <p:xfrm>
          <a:off x="7022774" y="3555146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8C03C61-8A19-78BC-1D3A-ED41C46A9BA5}"/>
              </a:ext>
            </a:extLst>
          </p:cNvPr>
          <p:cNvGraphicFramePr>
            <a:graphicFrameLocks noGrp="1"/>
          </p:cNvGraphicFramePr>
          <p:nvPr/>
        </p:nvGraphicFramePr>
        <p:xfrm>
          <a:off x="7032104" y="4556552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400E48CD-15F5-566D-B996-436053EEBD6E}"/>
              </a:ext>
            </a:extLst>
          </p:cNvPr>
          <p:cNvGraphicFramePr>
            <a:graphicFrameLocks noGrp="1"/>
          </p:cNvGraphicFramePr>
          <p:nvPr/>
        </p:nvGraphicFramePr>
        <p:xfrm>
          <a:off x="3038692" y="5507175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sp>
        <p:nvSpPr>
          <p:cNvPr id="24" name="Oval 23">
            <a:extLst>
              <a:ext uri="{FF2B5EF4-FFF2-40B4-BE49-F238E27FC236}">
                <a16:creationId xmlns:a16="http://schemas.microsoft.com/office/drawing/2014/main" id="{70E1F856-3285-0822-13DB-48BB0133B95E}"/>
              </a:ext>
            </a:extLst>
          </p:cNvPr>
          <p:cNvSpPr/>
          <p:nvPr/>
        </p:nvSpPr>
        <p:spPr>
          <a:xfrm>
            <a:off x="3670338" y="1935412"/>
            <a:ext cx="625462" cy="56762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grpSp>
        <p:nvGrpSpPr>
          <p:cNvPr id="8" name="Group 479">
            <a:extLst>
              <a:ext uri="{FF2B5EF4-FFF2-40B4-BE49-F238E27FC236}">
                <a16:creationId xmlns:a16="http://schemas.microsoft.com/office/drawing/2014/main" id="{602A0E7D-D2B3-BAE8-A6D5-B7763E48E746}"/>
              </a:ext>
            </a:extLst>
          </p:cNvPr>
          <p:cNvGrpSpPr>
            <a:grpSpLocks/>
          </p:cNvGrpSpPr>
          <p:nvPr/>
        </p:nvGrpSpPr>
        <p:grpSpPr bwMode="auto">
          <a:xfrm>
            <a:off x="2695792" y="2910188"/>
            <a:ext cx="685800" cy="228600"/>
            <a:chOff x="1392" y="1296"/>
            <a:chExt cx="432" cy="144"/>
          </a:xfrm>
        </p:grpSpPr>
        <p:sp>
          <p:nvSpPr>
            <p:cNvPr id="9" name="Line 480">
              <a:extLst>
                <a:ext uri="{FF2B5EF4-FFF2-40B4-BE49-F238E27FC236}">
                  <a16:creationId xmlns:a16="http://schemas.microsoft.com/office/drawing/2014/main" id="{087DC3B9-7707-65B1-EEB7-478560651A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0" name="Line 481">
              <a:extLst>
                <a:ext uri="{FF2B5EF4-FFF2-40B4-BE49-F238E27FC236}">
                  <a16:creationId xmlns:a16="http://schemas.microsoft.com/office/drawing/2014/main" id="{4E798076-F269-4047-22D3-DA6CCA794D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5" name="Line 482">
              <a:extLst>
                <a:ext uri="{FF2B5EF4-FFF2-40B4-BE49-F238E27FC236}">
                  <a16:creationId xmlns:a16="http://schemas.microsoft.com/office/drawing/2014/main" id="{D492293A-91FE-E23D-AAA4-53145E23A9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37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8" name="Line 483">
              <a:extLst>
                <a:ext uri="{FF2B5EF4-FFF2-40B4-BE49-F238E27FC236}">
                  <a16:creationId xmlns:a16="http://schemas.microsoft.com/office/drawing/2014/main" id="{57325A70-7C3C-BBF8-AF55-176DFF919A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37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A650A9E-1086-C8EA-5116-0B8E2BA260A1}"/>
              </a:ext>
            </a:extLst>
          </p:cNvPr>
          <p:cNvSpPr txBox="1"/>
          <p:nvPr/>
        </p:nvSpPr>
        <p:spPr>
          <a:xfrm>
            <a:off x="2919795" y="2608762"/>
            <a:ext cx="44082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 err="1"/>
              <a:t>Cinj</a:t>
            </a:r>
            <a:endParaRPr lang="de-CH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D960B4-6654-6DA4-5346-CC12EA1A3AB9}"/>
              </a:ext>
            </a:extLst>
          </p:cNvPr>
          <p:cNvSpPr txBox="1"/>
          <p:nvPr/>
        </p:nvSpPr>
        <p:spPr>
          <a:xfrm>
            <a:off x="1950568" y="1995577"/>
            <a:ext cx="1109278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PIX pulser</a:t>
            </a:r>
            <a:endParaRPr lang="de-CH" sz="20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588C0EE-BD33-18D9-155C-751CE9255049}"/>
              </a:ext>
            </a:extLst>
          </p:cNvPr>
          <p:cNvCxnSpPr>
            <a:cxnSpLocks/>
          </p:cNvCxnSpPr>
          <p:nvPr/>
        </p:nvCxnSpPr>
        <p:spPr>
          <a:xfrm>
            <a:off x="2351584" y="3026330"/>
            <a:ext cx="34420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0B4840A-EC7D-5CC4-D9D3-1A53DFB48E94}"/>
              </a:ext>
            </a:extLst>
          </p:cNvPr>
          <p:cNvCxnSpPr/>
          <p:nvPr/>
        </p:nvCxnSpPr>
        <p:spPr>
          <a:xfrm flipV="1">
            <a:off x="2351584" y="2303354"/>
            <a:ext cx="0" cy="72113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A02BED9-406E-57FE-E29D-0EEEF0626E93}"/>
              </a:ext>
            </a:extLst>
          </p:cNvPr>
          <p:cNvSpPr txBox="1"/>
          <p:nvPr/>
        </p:nvSpPr>
        <p:spPr>
          <a:xfrm>
            <a:off x="263352" y="5569829"/>
            <a:ext cx="1365438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BOC control</a:t>
            </a:r>
            <a:endParaRPr lang="de-CH" sz="2000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3135AA7-C298-D799-F9E2-237E264D7323}"/>
              </a:ext>
            </a:extLst>
          </p:cNvPr>
          <p:cNvCxnSpPr>
            <a:cxnSpLocks/>
          </p:cNvCxnSpPr>
          <p:nvPr/>
        </p:nvCxnSpPr>
        <p:spPr>
          <a:xfrm flipV="1">
            <a:off x="929481" y="2132856"/>
            <a:ext cx="0" cy="343697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836272D-853A-5945-D466-E6DF8B128360}"/>
              </a:ext>
            </a:extLst>
          </p:cNvPr>
          <p:cNvCxnSpPr>
            <a:cxnSpLocks/>
          </p:cNvCxnSpPr>
          <p:nvPr/>
        </p:nvCxnSpPr>
        <p:spPr>
          <a:xfrm>
            <a:off x="929481" y="2132856"/>
            <a:ext cx="102108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4059DB3A-22B0-1DB5-85A1-689920B20F52}"/>
              </a:ext>
            </a:extLst>
          </p:cNvPr>
          <p:cNvSpPr/>
          <p:nvPr/>
        </p:nvSpPr>
        <p:spPr bwMode="auto">
          <a:xfrm>
            <a:off x="112346" y="349385"/>
            <a:ext cx="1239973" cy="91440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NEW, MH1.0</a:t>
            </a: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26" name="Immagine 6">
            <a:extLst>
              <a:ext uri="{FF2B5EF4-FFF2-40B4-BE49-F238E27FC236}">
                <a16:creationId xmlns:a16="http://schemas.microsoft.com/office/drawing/2014/main" id="{8C6D3A4B-A51A-E0EF-107A-8605DA8A573E}"/>
              </a:ext>
            </a:extLst>
          </p:cNvPr>
          <p:cNvPicPr>
            <a:picLocks/>
          </p:cNvPicPr>
          <p:nvPr/>
        </p:nvPicPr>
        <p:blipFill>
          <a:blip r:embed="rId4"/>
          <a:srcRect l="75960"/>
          <a:stretch>
            <a:fillRect/>
          </a:stretch>
        </p:blipFill>
        <p:spPr>
          <a:xfrm>
            <a:off x="9836015" y="1020266"/>
            <a:ext cx="2022680" cy="48287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CasellaDiTesto 30">
            <a:extLst>
              <a:ext uri="{FF2B5EF4-FFF2-40B4-BE49-F238E27FC236}">
                <a16:creationId xmlns:a16="http://schemas.microsoft.com/office/drawing/2014/main" id="{900A0DE7-FC0E-6657-28AB-2A9347C1672B}"/>
              </a:ext>
            </a:extLst>
          </p:cNvPr>
          <p:cNvSpPr txBox="1"/>
          <p:nvPr/>
        </p:nvSpPr>
        <p:spPr>
          <a:xfrm>
            <a:off x="80684" y="6173800"/>
            <a:ext cx="6480719" cy="6956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kern="1000" spc="30" baseline="30000" dirty="0">
                <a:latin typeface="+mj-lt"/>
                <a:cs typeface="Franklin Gothic Book"/>
              </a:rPr>
              <a:t>5)</a:t>
            </a:r>
            <a:r>
              <a:rPr lang="en-US" kern="1000" spc="30" dirty="0">
                <a:latin typeface="+mj-lt"/>
                <a:cs typeface="Franklin Gothic Book"/>
              </a:rPr>
              <a:t> The preamp can be pulsed with a programmable voltage step </a:t>
            </a:r>
          </a:p>
        </p:txBody>
      </p:sp>
      <p:sp>
        <p:nvSpPr>
          <p:cNvPr id="32" name="CasellaDiTesto 4">
            <a:extLst>
              <a:ext uri="{FF2B5EF4-FFF2-40B4-BE49-F238E27FC236}">
                <a16:creationId xmlns:a16="http://schemas.microsoft.com/office/drawing/2014/main" id="{60BBCDDD-9AB9-5586-B86E-FD913694CF64}"/>
              </a:ext>
            </a:extLst>
          </p:cNvPr>
          <p:cNvSpPr txBox="1"/>
          <p:nvPr/>
        </p:nvSpPr>
        <p:spPr>
          <a:xfrm>
            <a:off x="10927417" y="1689042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6)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D3252B-4FD0-3A03-9C5F-1BC46E43436E}"/>
              </a:ext>
            </a:extLst>
          </p:cNvPr>
          <p:cNvSpPr txBox="1"/>
          <p:nvPr/>
        </p:nvSpPr>
        <p:spPr>
          <a:xfrm>
            <a:off x="7139727" y="6132958"/>
            <a:ext cx="6147302" cy="384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kern="1000" spc="30" baseline="30000" dirty="0">
                <a:latin typeface="+mj-lt"/>
                <a:cs typeface="Franklin Gothic Book"/>
              </a:rPr>
              <a:t>6)</a:t>
            </a:r>
            <a:r>
              <a:rPr lang="en-US" kern="1000" spc="30" dirty="0">
                <a:latin typeface="+mj-lt"/>
                <a:cs typeface="Franklin Gothic Book"/>
              </a:rPr>
              <a:t> Each counter can individually be pulsed</a:t>
            </a:r>
          </a:p>
        </p:txBody>
      </p:sp>
    </p:spTree>
    <p:extLst>
      <p:ext uri="{BB962C8B-B14F-4D97-AF65-F5344CB8AC3E}">
        <p14:creationId xmlns:p14="http://schemas.microsoft.com/office/powerpoint/2010/main" val="122932158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4B58C-8B00-4509-437E-C093DFF71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F4510B-F174-1A17-4D6C-8D086A498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testability, analog out</a:t>
            </a:r>
            <a:endParaRPr lang="de-CH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9BE4659-8688-4710-1BA6-D584C0AE6F7B}"/>
              </a:ext>
            </a:extLst>
          </p:cNvPr>
          <p:cNvSpPr txBox="1"/>
          <p:nvPr/>
        </p:nvSpPr>
        <p:spPr>
          <a:xfrm>
            <a:off x="502470" y="986127"/>
            <a:ext cx="3993081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/>
              <a:t>Differences </a:t>
            </a:r>
            <a:r>
              <a:rPr lang="en-US" sz="2800" dirty="0" err="1"/>
              <a:t>wrt</a:t>
            </a:r>
            <a:r>
              <a:rPr lang="en-US" sz="2800" dirty="0"/>
              <a:t> EIGER: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No per-pixel analog out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Very good buffers</a:t>
            </a:r>
          </a:p>
        </p:txBody>
      </p:sp>
      <p:sp>
        <p:nvSpPr>
          <p:cNvPr id="44" name="Rettangolo 1">
            <a:extLst>
              <a:ext uri="{FF2B5EF4-FFF2-40B4-BE49-F238E27FC236}">
                <a16:creationId xmlns:a16="http://schemas.microsoft.com/office/drawing/2014/main" id="{815C65EE-806F-64CE-9586-862412151CEE}"/>
              </a:ext>
            </a:extLst>
          </p:cNvPr>
          <p:cNvSpPr/>
          <p:nvPr/>
        </p:nvSpPr>
        <p:spPr bwMode="auto">
          <a:xfrm>
            <a:off x="7491734" y="2919433"/>
            <a:ext cx="914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graphicFrame>
        <p:nvGraphicFramePr>
          <p:cNvPr id="45" name="Tabella 7">
            <a:extLst>
              <a:ext uri="{FF2B5EF4-FFF2-40B4-BE49-F238E27FC236}">
                <a16:creationId xmlns:a16="http://schemas.microsoft.com/office/drawing/2014/main" id="{A42BCF79-EFB4-30FE-4F06-819BB5ACC145}"/>
              </a:ext>
            </a:extLst>
          </p:cNvPr>
          <p:cNvGraphicFramePr>
            <a:graphicFrameLocks noGrp="1"/>
          </p:cNvGraphicFramePr>
          <p:nvPr/>
        </p:nvGraphicFramePr>
        <p:xfrm>
          <a:off x="7636253" y="3529383"/>
          <a:ext cx="2246400" cy="2783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00">
                  <a:extLst>
                    <a:ext uri="{9D8B030D-6E8A-4147-A177-3AD203B41FA5}">
                      <a16:colId xmlns:a16="http://schemas.microsoft.com/office/drawing/2014/main" val="14090468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24052253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546593326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40766541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612720947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473683911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2780469024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1376422287"/>
                    </a:ext>
                  </a:extLst>
                </a:gridCol>
              </a:tblGrid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396630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530973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4652077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85918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88476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517169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178636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529401"/>
                  </a:ext>
                </a:extLst>
              </a:tr>
              <a:tr h="540000">
                <a:tc gridSpan="8"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extLst>
                  <a:ext uri="{0D108BD9-81ED-4DB2-BD59-A6C34878D82A}">
                    <a16:rowId xmlns:a16="http://schemas.microsoft.com/office/drawing/2014/main" val="4085678473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E1CF02D3-BECD-244C-58E8-295563DCBB1F}"/>
              </a:ext>
            </a:extLst>
          </p:cNvPr>
          <p:cNvSpPr txBox="1"/>
          <p:nvPr/>
        </p:nvSpPr>
        <p:spPr>
          <a:xfrm>
            <a:off x="10467135" y="5165430"/>
            <a:ext cx="36266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Pre</a:t>
            </a:r>
            <a:endParaRPr lang="de-CH" sz="2000" dirty="0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21B854F9-9E2B-FD42-09D6-278AA314141D}"/>
              </a:ext>
            </a:extLst>
          </p:cNvPr>
          <p:cNvSpPr/>
          <p:nvPr/>
        </p:nvSpPr>
        <p:spPr>
          <a:xfrm rot="5400000">
            <a:off x="10080437" y="5211109"/>
            <a:ext cx="243130" cy="28332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B61F4AF-B529-C3DE-1D50-40EBF75A16D1}"/>
              </a:ext>
            </a:extLst>
          </p:cNvPr>
          <p:cNvSpPr txBox="1"/>
          <p:nvPr/>
        </p:nvSpPr>
        <p:spPr>
          <a:xfrm>
            <a:off x="10699323" y="5317830"/>
            <a:ext cx="78867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Shaper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ECA3E0A-8D63-D7A3-6C75-F5D70D545923}"/>
              </a:ext>
            </a:extLst>
          </p:cNvPr>
          <p:cNvSpPr txBox="1"/>
          <p:nvPr/>
        </p:nvSpPr>
        <p:spPr>
          <a:xfrm>
            <a:off x="10728255" y="5477690"/>
            <a:ext cx="81753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Comp2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9B47B48-8161-B165-FCDC-01ADBB5B0BCB}"/>
              </a:ext>
            </a:extLst>
          </p:cNvPr>
          <p:cNvSpPr txBox="1"/>
          <p:nvPr/>
        </p:nvSpPr>
        <p:spPr>
          <a:xfrm>
            <a:off x="10800867" y="5706282"/>
            <a:ext cx="87524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Count2 </a:t>
            </a:r>
            <a:endParaRPr lang="de-CH" sz="2000" dirty="0"/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19E38B8B-710B-E356-5A93-A6EF933A7C8A}"/>
              </a:ext>
            </a:extLst>
          </p:cNvPr>
          <p:cNvSpPr/>
          <p:nvPr/>
        </p:nvSpPr>
        <p:spPr>
          <a:xfrm rot="5400000">
            <a:off x="10232837" y="5363509"/>
            <a:ext cx="243130" cy="28332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22D3A45A-E193-EEFC-6C70-91DB5C0FB8F1}"/>
              </a:ext>
            </a:extLst>
          </p:cNvPr>
          <p:cNvSpPr/>
          <p:nvPr/>
        </p:nvSpPr>
        <p:spPr>
          <a:xfrm rot="5400000">
            <a:off x="10385237" y="5515909"/>
            <a:ext cx="243130" cy="28332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id="{1F555CC1-474E-27DF-B1C4-9D7CF493BCAF}"/>
              </a:ext>
            </a:extLst>
          </p:cNvPr>
          <p:cNvSpPr/>
          <p:nvPr/>
        </p:nvSpPr>
        <p:spPr>
          <a:xfrm rot="5400000">
            <a:off x="10537637" y="5668309"/>
            <a:ext cx="243130" cy="28332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0689842-E60B-1478-D351-5783FB69A7CC}"/>
              </a:ext>
            </a:extLst>
          </p:cNvPr>
          <p:cNvCxnSpPr>
            <a:cxnSpLocks/>
            <a:endCxn id="50" idx="3"/>
          </p:cNvCxnSpPr>
          <p:nvPr/>
        </p:nvCxnSpPr>
        <p:spPr>
          <a:xfrm flipV="1">
            <a:off x="9644093" y="5352774"/>
            <a:ext cx="416245" cy="2206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2B5CD08-C1CF-6B45-367B-F5F405DA0E87}"/>
              </a:ext>
            </a:extLst>
          </p:cNvPr>
          <p:cNvCxnSpPr>
            <a:cxnSpLocks/>
            <a:endCxn id="68" idx="3"/>
          </p:cNvCxnSpPr>
          <p:nvPr/>
        </p:nvCxnSpPr>
        <p:spPr>
          <a:xfrm flipV="1">
            <a:off x="9714425" y="5505174"/>
            <a:ext cx="498313" cy="682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F3030A8-294C-AA4F-E327-D0395283BF66}"/>
              </a:ext>
            </a:extLst>
          </p:cNvPr>
          <p:cNvCxnSpPr>
            <a:cxnSpLocks/>
            <a:stCxn id="69" idx="3"/>
          </p:cNvCxnSpPr>
          <p:nvPr/>
        </p:nvCxnSpPr>
        <p:spPr>
          <a:xfrm flipH="1" flipV="1">
            <a:off x="9791234" y="5604217"/>
            <a:ext cx="573904" cy="5335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F71DA3C-3837-E67B-B798-765E6E49BA8A}"/>
              </a:ext>
            </a:extLst>
          </p:cNvPr>
          <p:cNvCxnSpPr>
            <a:stCxn id="70" idx="3"/>
          </p:cNvCxnSpPr>
          <p:nvPr/>
        </p:nvCxnSpPr>
        <p:spPr>
          <a:xfrm flipH="1" flipV="1">
            <a:off x="9791234" y="5657573"/>
            <a:ext cx="726304" cy="15240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692F6A73-742F-8089-CF0D-4C71A8155CCE}"/>
              </a:ext>
            </a:extLst>
          </p:cNvPr>
          <p:cNvSpPr txBox="1"/>
          <p:nvPr/>
        </p:nvSpPr>
        <p:spPr>
          <a:xfrm>
            <a:off x="10308822" y="6028840"/>
            <a:ext cx="104195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(255,255)</a:t>
            </a:r>
            <a:endParaRPr lang="de-CH" sz="2000" dirty="0"/>
          </a:p>
        </p:txBody>
      </p:sp>
      <p:pic>
        <p:nvPicPr>
          <p:cNvPr id="5" name="Immagine 6">
            <a:extLst>
              <a:ext uri="{FF2B5EF4-FFF2-40B4-BE49-F238E27FC236}">
                <a16:creationId xmlns:a16="http://schemas.microsoft.com/office/drawing/2014/main" id="{302F0F72-B280-F213-16F4-63DCB3C4A7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1146" y="3799405"/>
            <a:ext cx="5274995" cy="289877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0B7B22A-BBB8-DE17-8F3C-17E5134F104F}"/>
              </a:ext>
            </a:extLst>
          </p:cNvPr>
          <p:cNvCxnSpPr/>
          <p:nvPr/>
        </p:nvCxnSpPr>
        <p:spPr>
          <a:xfrm flipV="1">
            <a:off x="1703512" y="3205161"/>
            <a:ext cx="0" cy="178762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E3AAF6-54D5-A4CB-9304-24079FFD577B}"/>
              </a:ext>
            </a:extLst>
          </p:cNvPr>
          <p:cNvSpPr txBox="1"/>
          <p:nvPr/>
        </p:nvSpPr>
        <p:spPr>
          <a:xfrm>
            <a:off x="1522180" y="2897384"/>
            <a:ext cx="36266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Pre</a:t>
            </a:r>
            <a:endParaRPr lang="de-CH" sz="20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31A0D4-DD89-DA18-9856-A79479549D08}"/>
              </a:ext>
            </a:extLst>
          </p:cNvPr>
          <p:cNvCxnSpPr>
            <a:cxnSpLocks/>
          </p:cNvCxnSpPr>
          <p:nvPr/>
        </p:nvCxnSpPr>
        <p:spPr>
          <a:xfrm flipV="1">
            <a:off x="4295800" y="2924944"/>
            <a:ext cx="0" cy="239627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BEA7666-764B-CD1F-0D6C-D19986182C7A}"/>
              </a:ext>
            </a:extLst>
          </p:cNvPr>
          <p:cNvSpPr txBox="1"/>
          <p:nvPr/>
        </p:nvSpPr>
        <p:spPr>
          <a:xfrm>
            <a:off x="2499011" y="3275111"/>
            <a:ext cx="78867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Shaper</a:t>
            </a:r>
            <a:endParaRPr lang="de-CH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9C338DB-E4CD-DBB2-81DE-C6ACA22F754E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2893350" y="3582888"/>
            <a:ext cx="0" cy="140989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67CB387-3302-55B1-BCF8-F78B78FBC66E}"/>
              </a:ext>
            </a:extLst>
          </p:cNvPr>
          <p:cNvSpPr txBox="1"/>
          <p:nvPr/>
        </p:nvSpPr>
        <p:spPr>
          <a:xfrm>
            <a:off x="3870757" y="2596073"/>
            <a:ext cx="81753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Comp2</a:t>
            </a:r>
            <a:endParaRPr lang="de-CH" sz="20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C3BC6A3-C44E-99CF-D7A2-22BCE2528FE9}"/>
              </a:ext>
            </a:extLst>
          </p:cNvPr>
          <p:cNvCxnSpPr>
            <a:cxnSpLocks/>
          </p:cNvCxnSpPr>
          <p:nvPr/>
        </p:nvCxnSpPr>
        <p:spPr>
          <a:xfrm flipV="1">
            <a:off x="4936867" y="3429000"/>
            <a:ext cx="0" cy="188575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7F04D97-16DC-B556-9AAB-F1A9FE0348D5}"/>
              </a:ext>
            </a:extLst>
          </p:cNvPr>
          <p:cNvSpPr txBox="1"/>
          <p:nvPr/>
        </p:nvSpPr>
        <p:spPr>
          <a:xfrm>
            <a:off x="4528101" y="3129670"/>
            <a:ext cx="82234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Count2</a:t>
            </a:r>
            <a:endParaRPr lang="de-CH" sz="2000" dirty="0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C848006F-4002-1186-1C38-A34DAFA81834}"/>
              </a:ext>
            </a:extLst>
          </p:cNvPr>
          <p:cNvSpPr/>
          <p:nvPr/>
        </p:nvSpPr>
        <p:spPr>
          <a:xfrm rot="11353116">
            <a:off x="6017018" y="5095453"/>
            <a:ext cx="3667529" cy="48463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</p:spTree>
    <p:extLst>
      <p:ext uri="{BB962C8B-B14F-4D97-AF65-F5344CB8AC3E}">
        <p14:creationId xmlns:p14="http://schemas.microsoft.com/office/powerpoint/2010/main" val="387338010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6314637-E4C7-CC2A-5D4F-99A68952BDC5}"/>
              </a:ext>
            </a:extLst>
          </p:cNvPr>
          <p:cNvSpPr/>
          <p:nvPr/>
        </p:nvSpPr>
        <p:spPr bwMode="auto">
          <a:xfrm>
            <a:off x="15081" y="1398015"/>
            <a:ext cx="914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195C4177-5FFD-09DA-208B-21B05BFB4D74}"/>
              </a:ext>
            </a:extLst>
          </p:cNvPr>
          <p:cNvSpPr/>
          <p:nvPr/>
        </p:nvSpPr>
        <p:spPr bwMode="auto">
          <a:xfrm>
            <a:off x="1603014" y="1854001"/>
            <a:ext cx="1267127" cy="695699"/>
          </a:xfrm>
          <a:custGeom>
            <a:avLst/>
            <a:gdLst>
              <a:gd name="connsiteX0" fmla="*/ 0 w 1650380"/>
              <a:gd name="connsiteY0" fmla="*/ 780585 h 780585"/>
              <a:gd name="connsiteX1" fmla="*/ 535258 w 1650380"/>
              <a:gd name="connsiteY1" fmla="*/ 356839 h 780585"/>
              <a:gd name="connsiteX2" fmla="*/ 914400 w 1650380"/>
              <a:gd name="connsiteY2" fmla="*/ 156117 h 780585"/>
              <a:gd name="connsiteX3" fmla="*/ 1650380 w 1650380"/>
              <a:gd name="connsiteY3" fmla="*/ 0 h 78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0380" h="780585">
                <a:moveTo>
                  <a:pt x="0" y="780585"/>
                </a:moveTo>
                <a:cubicBezTo>
                  <a:pt x="191429" y="620751"/>
                  <a:pt x="382858" y="460917"/>
                  <a:pt x="535258" y="356839"/>
                </a:cubicBezTo>
                <a:cubicBezTo>
                  <a:pt x="687658" y="252761"/>
                  <a:pt x="728546" y="215590"/>
                  <a:pt x="914400" y="156117"/>
                </a:cubicBezTo>
                <a:cubicBezTo>
                  <a:pt x="1100254" y="96644"/>
                  <a:pt x="1375317" y="48322"/>
                  <a:pt x="1650380" y="0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ysDash"/>
            <a:round/>
            <a:headEnd type="stealth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AE3574E-4248-574D-A42C-10318347A712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3079533" y="1044000"/>
            <a:ext cx="8730000" cy="4798800"/>
          </a:xfrm>
          <a:prstGeom prst="rect">
            <a:avLst/>
          </a:prstGeom>
        </p:spPr>
      </p:pic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9DDE19D0-EEA5-EFCD-46BB-044FEC0E09FC}"/>
              </a:ext>
            </a:extLst>
          </p:cNvPr>
          <p:cNvGraphicFramePr>
            <a:graphicFrameLocks noGrp="1"/>
          </p:cNvGraphicFramePr>
          <p:nvPr/>
        </p:nvGraphicFramePr>
        <p:xfrm>
          <a:off x="159600" y="2007965"/>
          <a:ext cx="2246400" cy="2783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00">
                  <a:extLst>
                    <a:ext uri="{9D8B030D-6E8A-4147-A177-3AD203B41FA5}">
                      <a16:colId xmlns:a16="http://schemas.microsoft.com/office/drawing/2014/main" val="14090468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24052253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546593326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40766541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612720947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473683911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2780469024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1376422287"/>
                    </a:ext>
                  </a:extLst>
                </a:gridCol>
              </a:tblGrid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396630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530973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4652077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85918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88476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517169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178636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529401"/>
                  </a:ext>
                </a:extLst>
              </a:tr>
              <a:tr h="540000">
                <a:tc gridSpan="8"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extLst>
                  <a:ext uri="{0D108BD9-81ED-4DB2-BD59-A6C34878D82A}">
                    <a16:rowId xmlns:a16="http://schemas.microsoft.com/office/drawing/2014/main" val="4085678473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F94EEA9-6476-8C5C-B66A-E8BD61897EB5}"/>
              </a:ext>
            </a:extLst>
          </p:cNvPr>
          <p:cNvSpPr txBox="1"/>
          <p:nvPr/>
        </p:nvSpPr>
        <p:spPr>
          <a:xfrm>
            <a:off x="159600" y="4823376"/>
            <a:ext cx="2246400" cy="417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28600" algn="ctr">
              <a:lnSpc>
                <a:spcPct val="110000"/>
              </a:lnSpc>
            </a:pPr>
            <a:r>
              <a:rPr lang="en-US" sz="2000" b="1" kern="1000" spc="30" dirty="0">
                <a:solidFill>
                  <a:srgbClr val="FFC000"/>
                </a:solidFill>
                <a:latin typeface="+mj-lt"/>
                <a:cs typeface="Franklin Gothic Book"/>
              </a:rPr>
              <a:t>Pixel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82B968A-25D6-460D-83A9-C05D9B72C8D2}"/>
              </a:ext>
            </a:extLst>
          </p:cNvPr>
          <p:cNvSpPr/>
          <p:nvPr/>
        </p:nvSpPr>
        <p:spPr bwMode="auto">
          <a:xfrm>
            <a:off x="2870140" y="999000"/>
            <a:ext cx="9162260" cy="4860000"/>
          </a:xfrm>
          <a:prstGeom prst="rect">
            <a:avLst/>
          </a:pr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9C88994-DD6B-5666-5E0D-0DA06797932C}"/>
              </a:ext>
            </a:extLst>
          </p:cNvPr>
          <p:cNvSpPr txBox="1"/>
          <p:nvPr/>
        </p:nvSpPr>
        <p:spPr>
          <a:xfrm>
            <a:off x="9201000" y="4614358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2)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C778026-B19B-140B-E04D-4D6D314F1C39}"/>
              </a:ext>
            </a:extLst>
          </p:cNvPr>
          <p:cNvSpPr txBox="1"/>
          <p:nvPr/>
        </p:nvSpPr>
        <p:spPr>
          <a:xfrm>
            <a:off x="222608" y="6039001"/>
            <a:ext cx="7223392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kern="1000" spc="30" baseline="30000" dirty="0">
                <a:latin typeface="+mj-lt"/>
                <a:cs typeface="Franklin Gothic Book"/>
              </a:rPr>
              <a:t>2)</a:t>
            </a:r>
            <a:r>
              <a:rPr lang="en-US" kern="1000" spc="30" dirty="0">
                <a:latin typeface="+mj-lt"/>
                <a:cs typeface="Franklin Gothic Book"/>
              </a:rPr>
              <a:t> One comparator can be connected to two counters (pump-probe)</a:t>
            </a:r>
            <a:endParaRPr lang="it-CH" kern="1000" spc="30" dirty="0">
              <a:latin typeface="+mj-lt"/>
              <a:cs typeface="Franklin Gothic Book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F6EE8F60-A30A-B516-0612-B0F2C90CE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845" y="288001"/>
            <a:ext cx="8921907" cy="508500"/>
          </a:xfrm>
        </p:spPr>
        <p:txBody>
          <a:bodyPr/>
          <a:lstStyle/>
          <a:p>
            <a:r>
              <a:rPr lang="en-US" dirty="0"/>
              <a:t>Matterhorn pixel architecture</a:t>
            </a:r>
            <a:endParaRPr lang="de-CH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CDA4967-9B5F-61AF-2813-A208064216C0}"/>
              </a:ext>
            </a:extLst>
          </p:cNvPr>
          <p:cNvSpPr/>
          <p:nvPr/>
        </p:nvSpPr>
        <p:spPr>
          <a:xfrm>
            <a:off x="4295800" y="2945492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5E8195-2D77-7265-30A9-DE59EBDB3930}"/>
              </a:ext>
            </a:extLst>
          </p:cNvPr>
          <p:cNvSpPr/>
          <p:nvPr/>
        </p:nvSpPr>
        <p:spPr>
          <a:xfrm>
            <a:off x="6168008" y="2935218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graphicFrame>
        <p:nvGraphicFramePr>
          <p:cNvPr id="6" name="Table 19">
            <a:extLst>
              <a:ext uri="{FF2B5EF4-FFF2-40B4-BE49-F238E27FC236}">
                <a16:creationId xmlns:a16="http://schemas.microsoft.com/office/drawing/2014/main" id="{0C8425B1-73ED-6BBC-6BF6-DA65FB31C2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29272"/>
              </p:ext>
            </p:extLst>
          </p:nvPr>
        </p:nvGraphicFramePr>
        <p:xfrm>
          <a:off x="7032104" y="146326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ADA7C0B-977D-6A2F-9425-18F41EA48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467804"/>
              </p:ext>
            </p:extLst>
          </p:nvPr>
        </p:nvGraphicFramePr>
        <p:xfrm>
          <a:off x="7041434" y="249694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5" name="Table 19">
            <a:extLst>
              <a:ext uri="{FF2B5EF4-FFF2-40B4-BE49-F238E27FC236}">
                <a16:creationId xmlns:a16="http://schemas.microsoft.com/office/drawing/2014/main" id="{F1860AD7-741A-2E0B-84A8-FD33118BF2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179648"/>
              </p:ext>
            </p:extLst>
          </p:nvPr>
        </p:nvGraphicFramePr>
        <p:xfrm>
          <a:off x="7022774" y="3555146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C348A2D-AD27-C945-6224-B08F9FADB0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450342"/>
              </p:ext>
            </p:extLst>
          </p:nvPr>
        </p:nvGraphicFramePr>
        <p:xfrm>
          <a:off x="7032104" y="4556552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3DE9E98-02A8-7373-FA84-02AA17842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204903"/>
              </p:ext>
            </p:extLst>
          </p:nvPr>
        </p:nvGraphicFramePr>
        <p:xfrm>
          <a:off x="3038692" y="5507175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150080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6314637-E4C7-CC2A-5D4F-99A68952BDC5}"/>
              </a:ext>
            </a:extLst>
          </p:cNvPr>
          <p:cNvSpPr/>
          <p:nvPr/>
        </p:nvSpPr>
        <p:spPr bwMode="auto">
          <a:xfrm>
            <a:off x="15081" y="1398015"/>
            <a:ext cx="914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195C4177-5FFD-09DA-208B-21B05BFB4D74}"/>
              </a:ext>
            </a:extLst>
          </p:cNvPr>
          <p:cNvSpPr/>
          <p:nvPr/>
        </p:nvSpPr>
        <p:spPr bwMode="auto">
          <a:xfrm>
            <a:off x="1603014" y="1854001"/>
            <a:ext cx="1267127" cy="695699"/>
          </a:xfrm>
          <a:custGeom>
            <a:avLst/>
            <a:gdLst>
              <a:gd name="connsiteX0" fmla="*/ 0 w 1650380"/>
              <a:gd name="connsiteY0" fmla="*/ 780585 h 780585"/>
              <a:gd name="connsiteX1" fmla="*/ 535258 w 1650380"/>
              <a:gd name="connsiteY1" fmla="*/ 356839 h 780585"/>
              <a:gd name="connsiteX2" fmla="*/ 914400 w 1650380"/>
              <a:gd name="connsiteY2" fmla="*/ 156117 h 780585"/>
              <a:gd name="connsiteX3" fmla="*/ 1650380 w 1650380"/>
              <a:gd name="connsiteY3" fmla="*/ 0 h 78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0380" h="780585">
                <a:moveTo>
                  <a:pt x="0" y="780585"/>
                </a:moveTo>
                <a:cubicBezTo>
                  <a:pt x="191429" y="620751"/>
                  <a:pt x="382858" y="460917"/>
                  <a:pt x="535258" y="356839"/>
                </a:cubicBezTo>
                <a:cubicBezTo>
                  <a:pt x="687658" y="252761"/>
                  <a:pt x="728546" y="215590"/>
                  <a:pt x="914400" y="156117"/>
                </a:cubicBezTo>
                <a:cubicBezTo>
                  <a:pt x="1100254" y="96644"/>
                  <a:pt x="1375317" y="48322"/>
                  <a:pt x="1650380" y="0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ysDash"/>
            <a:round/>
            <a:headEnd type="stealth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AE3574E-4248-574D-A42C-10318347A712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3086270" y="1044000"/>
            <a:ext cx="8730000" cy="4798800"/>
          </a:xfrm>
          <a:prstGeom prst="rect">
            <a:avLst/>
          </a:prstGeom>
        </p:spPr>
      </p:pic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9DDE19D0-EEA5-EFCD-46BB-044FEC0E09FC}"/>
              </a:ext>
            </a:extLst>
          </p:cNvPr>
          <p:cNvGraphicFramePr>
            <a:graphicFrameLocks noGrp="1"/>
          </p:cNvGraphicFramePr>
          <p:nvPr/>
        </p:nvGraphicFramePr>
        <p:xfrm>
          <a:off x="159600" y="2007965"/>
          <a:ext cx="2246400" cy="2783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00">
                  <a:extLst>
                    <a:ext uri="{9D8B030D-6E8A-4147-A177-3AD203B41FA5}">
                      <a16:colId xmlns:a16="http://schemas.microsoft.com/office/drawing/2014/main" val="14090468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24052253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546593326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40766541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612720947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473683911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2780469024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1376422287"/>
                    </a:ext>
                  </a:extLst>
                </a:gridCol>
              </a:tblGrid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396630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530973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4652077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85918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88476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517169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178636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529401"/>
                  </a:ext>
                </a:extLst>
              </a:tr>
              <a:tr h="540000">
                <a:tc gridSpan="8"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extLst>
                  <a:ext uri="{0D108BD9-81ED-4DB2-BD59-A6C34878D82A}">
                    <a16:rowId xmlns:a16="http://schemas.microsoft.com/office/drawing/2014/main" val="4085678473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F94EEA9-6476-8C5C-B66A-E8BD61897EB5}"/>
              </a:ext>
            </a:extLst>
          </p:cNvPr>
          <p:cNvSpPr txBox="1"/>
          <p:nvPr/>
        </p:nvSpPr>
        <p:spPr>
          <a:xfrm>
            <a:off x="159600" y="4823376"/>
            <a:ext cx="2246400" cy="417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28600" algn="ctr">
              <a:lnSpc>
                <a:spcPct val="110000"/>
              </a:lnSpc>
            </a:pPr>
            <a:r>
              <a:rPr lang="en-US" sz="2000" b="1" kern="1000" spc="30" dirty="0">
                <a:solidFill>
                  <a:srgbClr val="FFC000"/>
                </a:solidFill>
                <a:latin typeface="+mj-lt"/>
                <a:cs typeface="Franklin Gothic Book"/>
              </a:rPr>
              <a:t>Pixel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82B968A-25D6-460D-83A9-C05D9B72C8D2}"/>
              </a:ext>
            </a:extLst>
          </p:cNvPr>
          <p:cNvSpPr/>
          <p:nvPr/>
        </p:nvSpPr>
        <p:spPr bwMode="auto">
          <a:xfrm>
            <a:off x="2870140" y="999000"/>
            <a:ext cx="9162260" cy="4860000"/>
          </a:xfrm>
          <a:prstGeom prst="rect">
            <a:avLst/>
          </a:pr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9C88994-DD6B-5666-5E0D-0DA06797932C}"/>
              </a:ext>
            </a:extLst>
          </p:cNvPr>
          <p:cNvSpPr txBox="1"/>
          <p:nvPr/>
        </p:nvSpPr>
        <p:spPr>
          <a:xfrm>
            <a:off x="9201000" y="4614358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3)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C778026-B19B-140B-E04D-4D6D314F1C39}"/>
              </a:ext>
            </a:extLst>
          </p:cNvPr>
          <p:cNvSpPr txBox="1"/>
          <p:nvPr/>
        </p:nvSpPr>
        <p:spPr>
          <a:xfrm>
            <a:off x="222609" y="6039001"/>
            <a:ext cx="11954311" cy="6956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kern="1000" spc="30" baseline="30000" dirty="0">
                <a:latin typeface="+mj-lt"/>
                <a:cs typeface="Franklin Gothic Book"/>
              </a:rPr>
              <a:t>3)</a:t>
            </a:r>
            <a:r>
              <a:rPr lang="en-US" kern="1000" spc="30" dirty="0">
                <a:latin typeface="+mj-lt"/>
                <a:cs typeface="Franklin Gothic Book"/>
              </a:rPr>
              <a:t> Each comparator can individually be ‘masked’ (disconnected from the counter) </a:t>
            </a:r>
          </a:p>
          <a:p>
            <a:pPr marL="342900" indent="-228600">
              <a:lnSpc>
                <a:spcPct val="110000"/>
              </a:lnSpc>
            </a:pPr>
            <a:r>
              <a:rPr lang="en-US" kern="1000" spc="30" dirty="0">
                <a:latin typeface="+mj-lt"/>
                <a:cs typeface="Franklin Gothic Book"/>
                <a:sym typeface="Wingdings" panose="05000000000000000000" pitchFamily="2" charset="2"/>
              </a:rPr>
              <a:t>								 reduce switching for noisy channels</a:t>
            </a:r>
            <a:endParaRPr lang="it-CH" kern="1000" spc="30" dirty="0">
              <a:latin typeface="+mj-lt"/>
              <a:cs typeface="Franklin Gothic Book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6630FCCF-DDD6-EA8E-2F2E-2F61C506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845" y="288001"/>
            <a:ext cx="8921907" cy="508500"/>
          </a:xfrm>
        </p:spPr>
        <p:txBody>
          <a:bodyPr/>
          <a:lstStyle/>
          <a:p>
            <a:r>
              <a:rPr lang="en-US" dirty="0"/>
              <a:t>Matterhorn pixel architecture</a:t>
            </a:r>
            <a:endParaRPr lang="de-CH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9433B59-FCDE-20A0-450D-D21ADC304EEA}"/>
              </a:ext>
            </a:extLst>
          </p:cNvPr>
          <p:cNvSpPr/>
          <p:nvPr/>
        </p:nvSpPr>
        <p:spPr>
          <a:xfrm>
            <a:off x="4295800" y="2945492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231A2D-7320-D4D4-2829-45A52F1C9AC2}"/>
              </a:ext>
            </a:extLst>
          </p:cNvPr>
          <p:cNvSpPr/>
          <p:nvPr/>
        </p:nvSpPr>
        <p:spPr>
          <a:xfrm>
            <a:off x="6168008" y="2935218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graphicFrame>
        <p:nvGraphicFramePr>
          <p:cNvPr id="6" name="Table 19">
            <a:extLst>
              <a:ext uri="{FF2B5EF4-FFF2-40B4-BE49-F238E27FC236}">
                <a16:creationId xmlns:a16="http://schemas.microsoft.com/office/drawing/2014/main" id="{BA4F43CC-D6CB-7711-1BC4-E2D8540E5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29272"/>
              </p:ext>
            </p:extLst>
          </p:nvPr>
        </p:nvGraphicFramePr>
        <p:xfrm>
          <a:off x="7032104" y="146326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CA4B693-2A90-0FCB-E15E-6AC4ECBD3E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467804"/>
              </p:ext>
            </p:extLst>
          </p:nvPr>
        </p:nvGraphicFramePr>
        <p:xfrm>
          <a:off x="7041434" y="249694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5" name="Table 19">
            <a:extLst>
              <a:ext uri="{FF2B5EF4-FFF2-40B4-BE49-F238E27FC236}">
                <a16:creationId xmlns:a16="http://schemas.microsoft.com/office/drawing/2014/main" id="{8DCEC17F-89D8-7E68-A938-D8E35C06F0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179648"/>
              </p:ext>
            </p:extLst>
          </p:nvPr>
        </p:nvGraphicFramePr>
        <p:xfrm>
          <a:off x="7022774" y="3555146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84B1D3D-6112-732A-5816-6EBF809CAD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450342"/>
              </p:ext>
            </p:extLst>
          </p:nvPr>
        </p:nvGraphicFramePr>
        <p:xfrm>
          <a:off x="7032104" y="4556552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38CF0B2-DD49-503C-73B1-6457E6EC6A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204903"/>
              </p:ext>
            </p:extLst>
          </p:nvPr>
        </p:nvGraphicFramePr>
        <p:xfrm>
          <a:off x="3038692" y="5507175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025035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6314637-E4C7-CC2A-5D4F-99A68952BDC5}"/>
              </a:ext>
            </a:extLst>
          </p:cNvPr>
          <p:cNvSpPr/>
          <p:nvPr/>
        </p:nvSpPr>
        <p:spPr bwMode="auto">
          <a:xfrm>
            <a:off x="15081" y="1398015"/>
            <a:ext cx="914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195C4177-5FFD-09DA-208B-21B05BFB4D74}"/>
              </a:ext>
            </a:extLst>
          </p:cNvPr>
          <p:cNvSpPr/>
          <p:nvPr/>
        </p:nvSpPr>
        <p:spPr bwMode="auto">
          <a:xfrm>
            <a:off x="1603014" y="1854001"/>
            <a:ext cx="1267127" cy="695699"/>
          </a:xfrm>
          <a:custGeom>
            <a:avLst/>
            <a:gdLst>
              <a:gd name="connsiteX0" fmla="*/ 0 w 1650380"/>
              <a:gd name="connsiteY0" fmla="*/ 780585 h 780585"/>
              <a:gd name="connsiteX1" fmla="*/ 535258 w 1650380"/>
              <a:gd name="connsiteY1" fmla="*/ 356839 h 780585"/>
              <a:gd name="connsiteX2" fmla="*/ 914400 w 1650380"/>
              <a:gd name="connsiteY2" fmla="*/ 156117 h 780585"/>
              <a:gd name="connsiteX3" fmla="*/ 1650380 w 1650380"/>
              <a:gd name="connsiteY3" fmla="*/ 0 h 78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0380" h="780585">
                <a:moveTo>
                  <a:pt x="0" y="780585"/>
                </a:moveTo>
                <a:cubicBezTo>
                  <a:pt x="191429" y="620751"/>
                  <a:pt x="382858" y="460917"/>
                  <a:pt x="535258" y="356839"/>
                </a:cubicBezTo>
                <a:cubicBezTo>
                  <a:pt x="687658" y="252761"/>
                  <a:pt x="728546" y="215590"/>
                  <a:pt x="914400" y="156117"/>
                </a:cubicBezTo>
                <a:cubicBezTo>
                  <a:pt x="1100254" y="96644"/>
                  <a:pt x="1375317" y="48322"/>
                  <a:pt x="1650380" y="0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ysDash"/>
            <a:round/>
            <a:headEnd type="stealth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AE3574E-4248-574D-A42C-10318347A712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3086270" y="1044000"/>
            <a:ext cx="8730000" cy="4798800"/>
          </a:xfrm>
          <a:prstGeom prst="rect">
            <a:avLst/>
          </a:prstGeom>
        </p:spPr>
      </p:pic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9DDE19D0-EEA5-EFCD-46BB-044FEC0E09FC}"/>
              </a:ext>
            </a:extLst>
          </p:cNvPr>
          <p:cNvGraphicFramePr>
            <a:graphicFrameLocks noGrp="1"/>
          </p:cNvGraphicFramePr>
          <p:nvPr/>
        </p:nvGraphicFramePr>
        <p:xfrm>
          <a:off x="159600" y="2007965"/>
          <a:ext cx="2246400" cy="2783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00">
                  <a:extLst>
                    <a:ext uri="{9D8B030D-6E8A-4147-A177-3AD203B41FA5}">
                      <a16:colId xmlns:a16="http://schemas.microsoft.com/office/drawing/2014/main" val="14090468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24052253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546593326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40766541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612720947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473683911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2780469024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1376422287"/>
                    </a:ext>
                  </a:extLst>
                </a:gridCol>
              </a:tblGrid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396630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530973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4652077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85918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88476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517169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178636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529401"/>
                  </a:ext>
                </a:extLst>
              </a:tr>
              <a:tr h="540000">
                <a:tc gridSpan="8"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extLst>
                  <a:ext uri="{0D108BD9-81ED-4DB2-BD59-A6C34878D82A}">
                    <a16:rowId xmlns:a16="http://schemas.microsoft.com/office/drawing/2014/main" val="4085678473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F94EEA9-6476-8C5C-B66A-E8BD61897EB5}"/>
              </a:ext>
            </a:extLst>
          </p:cNvPr>
          <p:cNvSpPr txBox="1"/>
          <p:nvPr/>
        </p:nvSpPr>
        <p:spPr>
          <a:xfrm>
            <a:off x="159600" y="4823376"/>
            <a:ext cx="2246400" cy="417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28600" algn="ctr">
              <a:lnSpc>
                <a:spcPct val="110000"/>
              </a:lnSpc>
            </a:pPr>
            <a:r>
              <a:rPr lang="en-US" sz="2000" b="1" kern="1000" spc="30" dirty="0">
                <a:solidFill>
                  <a:srgbClr val="FFC000"/>
                </a:solidFill>
                <a:latin typeface="+mj-lt"/>
                <a:cs typeface="Franklin Gothic Book"/>
              </a:rPr>
              <a:t>Pixel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82B968A-25D6-460D-83A9-C05D9B72C8D2}"/>
              </a:ext>
            </a:extLst>
          </p:cNvPr>
          <p:cNvSpPr/>
          <p:nvPr/>
        </p:nvSpPr>
        <p:spPr bwMode="auto">
          <a:xfrm>
            <a:off x="2870140" y="999000"/>
            <a:ext cx="9162260" cy="4860000"/>
          </a:xfrm>
          <a:prstGeom prst="rect">
            <a:avLst/>
          </a:pr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9C88994-DD6B-5666-5E0D-0DA06797932C}"/>
              </a:ext>
            </a:extLst>
          </p:cNvPr>
          <p:cNvSpPr txBox="1"/>
          <p:nvPr/>
        </p:nvSpPr>
        <p:spPr>
          <a:xfrm>
            <a:off x="8481000" y="5051633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4)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C778026-B19B-140B-E04D-4D6D314F1C39}"/>
              </a:ext>
            </a:extLst>
          </p:cNvPr>
          <p:cNvSpPr txBox="1"/>
          <p:nvPr/>
        </p:nvSpPr>
        <p:spPr>
          <a:xfrm>
            <a:off x="-24680" y="6093296"/>
            <a:ext cx="11954311" cy="6956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kern="1000" spc="30" baseline="30000" dirty="0">
                <a:latin typeface="+mj-lt"/>
                <a:cs typeface="Franklin Gothic Book"/>
              </a:rPr>
              <a:t>4)</a:t>
            </a:r>
            <a:r>
              <a:rPr lang="en-US" kern="1000" spc="30" dirty="0">
                <a:latin typeface="+mj-lt"/>
                <a:cs typeface="Franklin Gothic Book"/>
              </a:rPr>
              <a:t> Each comparator can individually be powered-off when noisy or not used</a:t>
            </a:r>
            <a:endParaRPr lang="it-CH" kern="1000" spc="30" dirty="0">
              <a:latin typeface="+mj-lt"/>
              <a:cs typeface="Franklin Gothic Book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9997E842-E91C-454C-94B2-E7DAE7D6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845" y="288001"/>
            <a:ext cx="8921907" cy="508500"/>
          </a:xfrm>
        </p:spPr>
        <p:txBody>
          <a:bodyPr/>
          <a:lstStyle/>
          <a:p>
            <a:r>
              <a:rPr lang="en-US" dirty="0"/>
              <a:t>Matterhorn pixel architecture</a:t>
            </a:r>
            <a:endParaRPr lang="de-CH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9C30F12-B34C-6266-3D43-2C500598FDE7}"/>
              </a:ext>
            </a:extLst>
          </p:cNvPr>
          <p:cNvSpPr/>
          <p:nvPr/>
        </p:nvSpPr>
        <p:spPr>
          <a:xfrm>
            <a:off x="4295800" y="2945492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9E3C09C-F641-F868-CBA3-A80C4D06A4D9}"/>
              </a:ext>
            </a:extLst>
          </p:cNvPr>
          <p:cNvSpPr/>
          <p:nvPr/>
        </p:nvSpPr>
        <p:spPr>
          <a:xfrm>
            <a:off x="6168008" y="2935218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graphicFrame>
        <p:nvGraphicFramePr>
          <p:cNvPr id="6" name="Table 19">
            <a:extLst>
              <a:ext uri="{FF2B5EF4-FFF2-40B4-BE49-F238E27FC236}">
                <a16:creationId xmlns:a16="http://schemas.microsoft.com/office/drawing/2014/main" id="{5DAA7C06-0AEB-CF1B-6C54-A97FED0C2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29272"/>
              </p:ext>
            </p:extLst>
          </p:nvPr>
        </p:nvGraphicFramePr>
        <p:xfrm>
          <a:off x="7032104" y="146326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292C7A9-A50C-B78B-FE2C-947692520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467804"/>
              </p:ext>
            </p:extLst>
          </p:nvPr>
        </p:nvGraphicFramePr>
        <p:xfrm>
          <a:off x="7041434" y="249694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5" name="Table 19">
            <a:extLst>
              <a:ext uri="{FF2B5EF4-FFF2-40B4-BE49-F238E27FC236}">
                <a16:creationId xmlns:a16="http://schemas.microsoft.com/office/drawing/2014/main" id="{B48D9D44-FE5D-8284-F4DE-F9BBC445D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179648"/>
              </p:ext>
            </p:extLst>
          </p:nvPr>
        </p:nvGraphicFramePr>
        <p:xfrm>
          <a:off x="7022774" y="3555146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7508510-7645-6EC7-26C7-9DEE31A8B6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450342"/>
              </p:ext>
            </p:extLst>
          </p:nvPr>
        </p:nvGraphicFramePr>
        <p:xfrm>
          <a:off x="7032104" y="4556552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D844FDF-2254-8329-5BEC-B926DFAB8A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204903"/>
              </p:ext>
            </p:extLst>
          </p:nvPr>
        </p:nvGraphicFramePr>
        <p:xfrm>
          <a:off x="3038692" y="5507175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905817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61B0CB-07F7-FB89-EF81-0F658C434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Increased </a:t>
            </a:r>
            <a:r>
              <a:rPr lang="en-US" dirty="0"/>
              <a:t>coherent flux</a:t>
            </a:r>
            <a:r>
              <a:rPr lang="en-CH" dirty="0"/>
              <a:t> [</a:t>
            </a:r>
            <a:r>
              <a:rPr lang="en-US" dirty="0"/>
              <a:t>1</a:t>
            </a:r>
            <a:r>
              <a:rPr lang="en-CH" dirty="0"/>
              <a:t>]:</a:t>
            </a:r>
          </a:p>
          <a:p>
            <a:pPr lvl="1"/>
            <a:r>
              <a:rPr lang="en-CH" dirty="0"/>
              <a:t>&gt;100x at 10 keV</a:t>
            </a:r>
          </a:p>
          <a:p>
            <a:pPr lvl="1"/>
            <a:r>
              <a:rPr lang="en-GB" dirty="0"/>
              <a:t>U</a:t>
            </a:r>
            <a:r>
              <a:rPr lang="en-CH" dirty="0"/>
              <a:t>p to 1000x at 20 keV</a:t>
            </a:r>
          </a:p>
          <a:p>
            <a:r>
              <a:rPr lang="en-US" dirty="0"/>
              <a:t>Increased electron energy (2.4 </a:t>
            </a:r>
            <a:r>
              <a:rPr lang="en-US" dirty="0">
                <a:sym typeface="Wingdings" pitchFamily="2" charset="2"/>
              </a:rPr>
              <a:t> 2.7 GeV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Higher energy photons (80 keV)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EFEFD5-5D6D-188A-145D-EF2D581E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SLS 2.0 – a 4</a:t>
            </a:r>
            <a:r>
              <a:rPr lang="en-US" baseline="30000" dirty="0"/>
              <a:t>th</a:t>
            </a:r>
            <a:r>
              <a:rPr lang="en-US" dirty="0"/>
              <a:t> generation synchrotron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305D6E-B1B6-62D1-911D-916E2FC99B91}"/>
              </a:ext>
            </a:extLst>
          </p:cNvPr>
          <p:cNvSpPr txBox="1"/>
          <p:nvPr/>
        </p:nvSpPr>
        <p:spPr>
          <a:xfrm>
            <a:off x="7536161" y="6068853"/>
            <a:ext cx="3240360" cy="3357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[1] </a:t>
            </a:r>
            <a:r>
              <a:rPr lang="en-GB" sz="1200" dirty="0"/>
              <a:t>SLS 2.0 Storage Ring Technical Design Report PSI </a:t>
            </a:r>
            <a:r>
              <a:rPr lang="en-GB" sz="1200" dirty="0" err="1"/>
              <a:t>Bericht</a:t>
            </a:r>
            <a:r>
              <a:rPr lang="en-GB" sz="1200" dirty="0"/>
              <a:t> Nr. 21-02 November 2021</a:t>
            </a:r>
            <a:endParaRPr lang="en-US" sz="1067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Picture 3" descr="A large round building with a circular roof&#10;&#10;Description automatically generated">
            <a:extLst>
              <a:ext uri="{FF2B5EF4-FFF2-40B4-BE49-F238E27FC236}">
                <a16:creationId xmlns:a16="http://schemas.microsoft.com/office/drawing/2014/main" id="{A9EF91CC-7B24-9789-AB97-1003A27BE4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980728"/>
            <a:ext cx="6343770" cy="31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13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DD22C-75C5-A8F7-E152-55D68B870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402841D0-090B-DB60-7DDC-C20CF45B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845" y="288001"/>
            <a:ext cx="8921907" cy="508500"/>
          </a:xfrm>
        </p:spPr>
        <p:txBody>
          <a:bodyPr/>
          <a:lstStyle/>
          <a:p>
            <a:r>
              <a:rPr lang="en-US" dirty="0"/>
              <a:t>Matterhorn counters</a:t>
            </a:r>
            <a:endParaRPr lang="de-CH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DE4D5F-1FE7-1845-E805-534ECAD181CE}"/>
              </a:ext>
            </a:extLst>
          </p:cNvPr>
          <p:cNvSpPr/>
          <p:nvPr/>
        </p:nvSpPr>
        <p:spPr>
          <a:xfrm>
            <a:off x="3978997" y="2348880"/>
            <a:ext cx="914400" cy="9144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</a:t>
            </a:r>
            <a:endParaRPr lang="de-CH" sz="2000" dirty="0" err="1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D719F44-1C97-9E74-05AB-6135F70D031C}"/>
              </a:ext>
            </a:extLst>
          </p:cNvPr>
          <p:cNvSpPr/>
          <p:nvPr/>
        </p:nvSpPr>
        <p:spPr>
          <a:xfrm>
            <a:off x="4915101" y="3645024"/>
            <a:ext cx="914400" cy="9144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</a:t>
            </a:r>
            <a:endParaRPr lang="de-CH" sz="2000" dirty="0" err="1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24BBCE-C597-7F4D-9E3F-A59903AA3C4C}"/>
              </a:ext>
            </a:extLst>
          </p:cNvPr>
          <p:cNvSpPr/>
          <p:nvPr/>
        </p:nvSpPr>
        <p:spPr>
          <a:xfrm>
            <a:off x="5923213" y="2354742"/>
            <a:ext cx="914400" cy="9144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</a:t>
            </a:r>
            <a:endParaRPr lang="de-CH" sz="2000" dirty="0" err="1">
              <a:solidFill>
                <a:schemeClr val="tx1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EACCF64-2C4F-63CC-E95D-DCF34E2A46DD}"/>
              </a:ext>
            </a:extLst>
          </p:cNvPr>
          <p:cNvCxnSpPr>
            <a:stCxn id="20" idx="3"/>
            <a:endCxn id="22" idx="1"/>
          </p:cNvCxnSpPr>
          <p:nvPr/>
        </p:nvCxnSpPr>
        <p:spPr>
          <a:xfrm>
            <a:off x="4893397" y="2806080"/>
            <a:ext cx="1029816" cy="58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B092741-794C-D346-642F-85BF90C860E3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5372301" y="2806080"/>
            <a:ext cx="0" cy="83894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BB7276B-6953-49EC-36E5-4D9B728DE546}"/>
              </a:ext>
            </a:extLst>
          </p:cNvPr>
          <p:cNvCxnSpPr>
            <a:cxnSpLocks/>
          </p:cNvCxnSpPr>
          <p:nvPr/>
        </p:nvCxnSpPr>
        <p:spPr>
          <a:xfrm>
            <a:off x="3546949" y="2791193"/>
            <a:ext cx="43204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8FD0CF4-054B-9562-A89E-BAE3654BB045}"/>
              </a:ext>
            </a:extLst>
          </p:cNvPr>
          <p:cNvCxnSpPr>
            <a:cxnSpLocks/>
          </p:cNvCxnSpPr>
          <p:nvPr/>
        </p:nvCxnSpPr>
        <p:spPr>
          <a:xfrm>
            <a:off x="4436197" y="4437112"/>
            <a:ext cx="43204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CE7D673-E71D-FC55-A48C-9EF9167BAD1F}"/>
              </a:ext>
            </a:extLst>
          </p:cNvPr>
          <p:cNvSpPr txBox="1"/>
          <p:nvPr/>
        </p:nvSpPr>
        <p:spPr>
          <a:xfrm>
            <a:off x="3985657" y="4100941"/>
            <a:ext cx="74315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STORE</a:t>
            </a:r>
            <a:endParaRPr lang="de-CH" sz="20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03D81CF-C48C-F3AE-D663-0B1B273FE42F}"/>
              </a:ext>
            </a:extLst>
          </p:cNvPr>
          <p:cNvSpPr/>
          <p:nvPr/>
        </p:nvSpPr>
        <p:spPr>
          <a:xfrm>
            <a:off x="6881021" y="3643741"/>
            <a:ext cx="914400" cy="9144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</a:t>
            </a:r>
            <a:endParaRPr lang="de-CH" sz="2000" dirty="0" err="1">
              <a:solidFill>
                <a:schemeClr val="tx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62E6266-3B6F-7688-BFA1-324CAF6240AE}"/>
              </a:ext>
            </a:extLst>
          </p:cNvPr>
          <p:cNvCxnSpPr/>
          <p:nvPr/>
        </p:nvCxnSpPr>
        <p:spPr>
          <a:xfrm>
            <a:off x="6859317" y="2804797"/>
            <a:ext cx="1029816" cy="58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A2B93FE-B60B-271F-9D60-AE6B38592D11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7338221" y="2804797"/>
            <a:ext cx="0" cy="83894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AB7DDB7-8CDE-5923-83DD-2CBF996D2991}"/>
              </a:ext>
            </a:extLst>
          </p:cNvPr>
          <p:cNvCxnSpPr>
            <a:cxnSpLocks/>
          </p:cNvCxnSpPr>
          <p:nvPr/>
        </p:nvCxnSpPr>
        <p:spPr>
          <a:xfrm>
            <a:off x="6402117" y="4435829"/>
            <a:ext cx="43204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5EE2A26-2D88-E55C-2781-888412530947}"/>
              </a:ext>
            </a:extLst>
          </p:cNvPr>
          <p:cNvSpPr txBox="1"/>
          <p:nvPr/>
        </p:nvSpPr>
        <p:spPr>
          <a:xfrm>
            <a:off x="6030541" y="4115078"/>
            <a:ext cx="74315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STORE</a:t>
            </a:r>
            <a:endParaRPr lang="de-CH" sz="2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15CFE8-9DDA-26B2-2E39-C12627A95502}"/>
              </a:ext>
            </a:extLst>
          </p:cNvPr>
          <p:cNvSpPr txBox="1"/>
          <p:nvPr/>
        </p:nvSpPr>
        <p:spPr>
          <a:xfrm>
            <a:off x="4131319" y="1682833"/>
            <a:ext cx="219829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Counter T- flip-flops</a:t>
            </a:r>
            <a:endParaRPr lang="de-CH" sz="2000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76EAE5A-EBDF-8459-A2C8-7A8C661F8EB4}"/>
              </a:ext>
            </a:extLst>
          </p:cNvPr>
          <p:cNvCxnSpPr>
            <a:cxnSpLocks/>
          </p:cNvCxnSpPr>
          <p:nvPr/>
        </p:nvCxnSpPr>
        <p:spPr>
          <a:xfrm>
            <a:off x="3546949" y="2485049"/>
            <a:ext cx="43204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BBB50A2-466F-E87A-C8C5-B8819C76BF7B}"/>
              </a:ext>
            </a:extLst>
          </p:cNvPr>
          <p:cNvSpPr txBox="1"/>
          <p:nvPr/>
        </p:nvSpPr>
        <p:spPr>
          <a:xfrm>
            <a:off x="3096409" y="2148878"/>
            <a:ext cx="74315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RESET</a:t>
            </a:r>
            <a:endParaRPr lang="de-CH" sz="2000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D1689C3-3CFD-0B64-0B6B-A46A162446AA}"/>
              </a:ext>
            </a:extLst>
          </p:cNvPr>
          <p:cNvCxnSpPr>
            <a:cxnSpLocks/>
          </p:cNvCxnSpPr>
          <p:nvPr/>
        </p:nvCxnSpPr>
        <p:spPr>
          <a:xfrm>
            <a:off x="5483373" y="2476204"/>
            <a:ext cx="43204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40183F2-D957-8963-A5E8-F3B6E9AC0FB1}"/>
              </a:ext>
            </a:extLst>
          </p:cNvPr>
          <p:cNvSpPr txBox="1"/>
          <p:nvPr/>
        </p:nvSpPr>
        <p:spPr>
          <a:xfrm>
            <a:off x="5032833" y="2140033"/>
            <a:ext cx="74315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RESET</a:t>
            </a:r>
            <a:endParaRPr lang="de-CH" sz="2000" dirty="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06EEE53-D5FF-75F1-4D53-08C4D9D2EDC0}"/>
              </a:ext>
            </a:extLst>
          </p:cNvPr>
          <p:cNvCxnSpPr/>
          <p:nvPr/>
        </p:nvCxnSpPr>
        <p:spPr>
          <a:xfrm flipV="1">
            <a:off x="3193548" y="2913836"/>
            <a:ext cx="0" cy="31859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9C6EF9BD-56B5-A4FC-B066-C45EAC7D649C}"/>
              </a:ext>
            </a:extLst>
          </p:cNvPr>
          <p:cNvSpPr txBox="1"/>
          <p:nvPr/>
        </p:nvSpPr>
        <p:spPr>
          <a:xfrm>
            <a:off x="2810430" y="3256091"/>
            <a:ext cx="76623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Enable</a:t>
            </a:r>
            <a:endParaRPr lang="de-CH" sz="2000" dirty="0"/>
          </a:p>
        </p:txBody>
      </p:sp>
      <p:grpSp>
        <p:nvGrpSpPr>
          <p:cNvPr id="2" name="Group 230">
            <a:extLst>
              <a:ext uri="{FF2B5EF4-FFF2-40B4-BE49-F238E27FC236}">
                <a16:creationId xmlns:a16="http://schemas.microsoft.com/office/drawing/2014/main" id="{1A289997-2174-0C94-64B3-7849EAA08EAD}"/>
              </a:ext>
            </a:extLst>
          </p:cNvPr>
          <p:cNvGrpSpPr>
            <a:grpSpLocks/>
          </p:cNvGrpSpPr>
          <p:nvPr/>
        </p:nvGrpSpPr>
        <p:grpSpPr bwMode="auto">
          <a:xfrm>
            <a:off x="2890865" y="2592824"/>
            <a:ext cx="685800" cy="381000"/>
            <a:chOff x="3312" y="1248"/>
            <a:chExt cx="432" cy="240"/>
          </a:xfrm>
        </p:grpSpPr>
        <p:sp>
          <p:nvSpPr>
            <p:cNvPr id="3" name="Line 95">
              <a:extLst>
                <a:ext uri="{FF2B5EF4-FFF2-40B4-BE49-F238E27FC236}">
                  <a16:creationId xmlns:a16="http://schemas.microsoft.com/office/drawing/2014/main" id="{988B8163-37D7-7D34-C146-BC35D082F3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12" y="1370"/>
              <a:ext cx="1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5" name="Line 96">
              <a:extLst>
                <a:ext uri="{FF2B5EF4-FFF2-40B4-BE49-F238E27FC236}">
                  <a16:creationId xmlns:a16="http://schemas.microsoft.com/office/drawing/2014/main" id="{2631E7F3-5786-36A7-6332-A526AAF8D2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42" y="1370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6" name="Line 97">
              <a:extLst>
                <a:ext uri="{FF2B5EF4-FFF2-40B4-BE49-F238E27FC236}">
                  <a16:creationId xmlns:a16="http://schemas.microsoft.com/office/drawing/2014/main" id="{B0F08329-942B-0188-3B5A-A3274572A6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2" y="124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7" name="Line 98">
              <a:extLst>
                <a:ext uri="{FF2B5EF4-FFF2-40B4-BE49-F238E27FC236}">
                  <a16:creationId xmlns:a16="http://schemas.microsoft.com/office/drawing/2014/main" id="{B4019F05-AF39-CEEA-2BEF-63877EE70D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22" y="1368"/>
              <a:ext cx="22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8" name="Line 99">
              <a:extLst>
                <a:ext uri="{FF2B5EF4-FFF2-40B4-BE49-F238E27FC236}">
                  <a16:creationId xmlns:a16="http://schemas.microsoft.com/office/drawing/2014/main" id="{32109CFD-48EC-9F0C-AD3C-31A4A9F241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22" y="1248"/>
              <a:ext cx="22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grpSp>
          <p:nvGrpSpPr>
            <p:cNvPr id="9" name="Group 103">
              <a:extLst>
                <a:ext uri="{FF2B5EF4-FFF2-40B4-BE49-F238E27FC236}">
                  <a16:creationId xmlns:a16="http://schemas.microsoft.com/office/drawing/2014/main" id="{0A710588-C151-817F-B153-E493B03834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36" y="1324"/>
              <a:ext cx="96" cy="96"/>
              <a:chOff x="1344" y="1344"/>
              <a:chExt cx="96" cy="96"/>
            </a:xfrm>
          </p:grpSpPr>
          <p:sp>
            <p:nvSpPr>
              <p:cNvPr id="10" name="Line 100">
                <a:extLst>
                  <a:ext uri="{FF2B5EF4-FFF2-40B4-BE49-F238E27FC236}">
                    <a16:creationId xmlns:a16="http://schemas.microsoft.com/office/drawing/2014/main" id="{39E9BED7-B115-9842-ADF0-8E54F9C242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144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1" name="Line 101">
                <a:extLst>
                  <a:ext uri="{FF2B5EF4-FFF2-40B4-BE49-F238E27FC236}">
                    <a16:creationId xmlns:a16="http://schemas.microsoft.com/office/drawing/2014/main" id="{549C9933-AD7D-2027-73F2-3FEC831564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92" y="134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3" name="Line 102">
                <a:extLst>
                  <a:ext uri="{FF2B5EF4-FFF2-40B4-BE49-F238E27FC236}">
                    <a16:creationId xmlns:a16="http://schemas.microsoft.com/office/drawing/2014/main" id="{4B85B2C7-3298-8054-DF5D-E17CDD30C7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34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040F0E6-3A9E-26BB-7607-3075569E68BF}"/>
              </a:ext>
            </a:extLst>
          </p:cNvPr>
          <p:cNvSpPr txBox="1"/>
          <p:nvPr/>
        </p:nvSpPr>
        <p:spPr>
          <a:xfrm>
            <a:off x="505447" y="5106450"/>
            <a:ext cx="10648108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D- latches for continuous R/W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Very dense full custom layout with 0.87 transistors/um2 (physical dimensions)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(EIGER: storage on MIMCAPs to save silicon area)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All logic on Triple Well to reduce D/A crosstalk </a:t>
            </a:r>
            <a:endParaRPr lang="de-CH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BEAF09-B9E3-45C6-1E80-D4A0F91341A3}"/>
              </a:ext>
            </a:extLst>
          </p:cNvPr>
          <p:cNvGrpSpPr/>
          <p:nvPr/>
        </p:nvGrpSpPr>
        <p:grpSpPr>
          <a:xfrm>
            <a:off x="8571904" y="2741387"/>
            <a:ext cx="550076" cy="141110"/>
            <a:chOff x="9068146" y="3063842"/>
            <a:chExt cx="550076" cy="14111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965062B-8B1F-AE16-FAF6-909B121DF5F6}"/>
                </a:ext>
              </a:extLst>
            </p:cNvPr>
            <p:cNvSpPr/>
            <p:nvPr/>
          </p:nvSpPr>
          <p:spPr>
            <a:xfrm>
              <a:off x="9068146" y="3063843"/>
              <a:ext cx="137846" cy="14110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000" dirty="0" err="1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60FBF2E-E6AA-846E-11E3-06BB754992B2}"/>
                </a:ext>
              </a:extLst>
            </p:cNvPr>
            <p:cNvSpPr/>
            <p:nvPr/>
          </p:nvSpPr>
          <p:spPr>
            <a:xfrm>
              <a:off x="9274261" y="3063842"/>
              <a:ext cx="137846" cy="14110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000" dirty="0" err="1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AE5E778-5EE0-CE12-B2BE-9E17225520C5}"/>
                </a:ext>
              </a:extLst>
            </p:cNvPr>
            <p:cNvSpPr/>
            <p:nvPr/>
          </p:nvSpPr>
          <p:spPr>
            <a:xfrm>
              <a:off x="9480376" y="3063842"/>
              <a:ext cx="137846" cy="14110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00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301340736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D9B0C-4382-1D4E-2636-433D99DF7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4B2AC1DA-3BDD-235F-2F7A-8824DD6D3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845" y="288001"/>
            <a:ext cx="8921907" cy="508500"/>
          </a:xfrm>
        </p:spPr>
        <p:txBody>
          <a:bodyPr/>
          <a:lstStyle/>
          <a:p>
            <a:r>
              <a:rPr lang="en-US" dirty="0"/>
              <a:t>Matterhorn 1.0 counters readout</a:t>
            </a:r>
            <a:endParaRPr lang="de-CH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A2A3F7D-D415-3BCA-F0EA-9ABAF7C75D8D}"/>
              </a:ext>
            </a:extLst>
          </p:cNvPr>
          <p:cNvSpPr/>
          <p:nvPr/>
        </p:nvSpPr>
        <p:spPr>
          <a:xfrm>
            <a:off x="2955724" y="1699525"/>
            <a:ext cx="914400" cy="9144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</a:t>
            </a:r>
            <a:endParaRPr lang="de-CH" sz="2000" dirty="0" err="1">
              <a:solidFill>
                <a:schemeClr val="tx1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72A6009-D038-A12A-B516-743D9340414D}"/>
              </a:ext>
            </a:extLst>
          </p:cNvPr>
          <p:cNvCxnSpPr>
            <a:cxnSpLocks/>
          </p:cNvCxnSpPr>
          <p:nvPr/>
        </p:nvCxnSpPr>
        <p:spPr>
          <a:xfrm>
            <a:off x="2476820" y="2491613"/>
            <a:ext cx="43204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DA55C20-9B46-6404-E546-3969E85D58C2}"/>
              </a:ext>
            </a:extLst>
          </p:cNvPr>
          <p:cNvSpPr txBox="1"/>
          <p:nvPr/>
        </p:nvSpPr>
        <p:spPr>
          <a:xfrm>
            <a:off x="2105244" y="2170862"/>
            <a:ext cx="74315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STORE</a:t>
            </a:r>
            <a:endParaRPr lang="de-CH" sz="2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B54A05-5026-F08D-CAB0-1766B5870C28}"/>
              </a:ext>
            </a:extLst>
          </p:cNvPr>
          <p:cNvSpPr txBox="1"/>
          <p:nvPr/>
        </p:nvSpPr>
        <p:spPr>
          <a:xfrm>
            <a:off x="1140060" y="1252808"/>
            <a:ext cx="331943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D- latches for continuous R/W</a:t>
            </a:r>
            <a:endParaRPr lang="de-CH" sz="2000" dirty="0"/>
          </a:p>
        </p:txBody>
      </p:sp>
      <p:grpSp>
        <p:nvGrpSpPr>
          <p:cNvPr id="42" name="Group 403">
            <a:extLst>
              <a:ext uri="{FF2B5EF4-FFF2-40B4-BE49-F238E27FC236}">
                <a16:creationId xmlns:a16="http://schemas.microsoft.com/office/drawing/2014/main" id="{D13D594A-1C89-C618-0C07-866ED961ABDB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5620488" y="1238604"/>
            <a:ext cx="676275" cy="304800"/>
            <a:chOff x="4752" y="1008"/>
            <a:chExt cx="426" cy="192"/>
          </a:xfrm>
        </p:grpSpPr>
        <p:sp>
          <p:nvSpPr>
            <p:cNvPr id="43" name="Oval 404">
              <a:extLst>
                <a:ext uri="{FF2B5EF4-FFF2-40B4-BE49-F238E27FC236}">
                  <a16:creationId xmlns:a16="http://schemas.microsoft.com/office/drawing/2014/main" id="{E59A3745-61BB-CEF3-0065-41AEDD81B30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>
              <a:off x="4875" y="1008"/>
              <a:ext cx="192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de-DE" sz="2400"/>
            </a:p>
          </p:txBody>
        </p:sp>
        <p:sp>
          <p:nvSpPr>
            <p:cNvPr id="44" name="Line 405">
              <a:extLst>
                <a:ext uri="{FF2B5EF4-FFF2-40B4-BE49-F238E27FC236}">
                  <a16:creationId xmlns:a16="http://schemas.microsoft.com/office/drawing/2014/main" id="{456C2DF0-BA2C-268B-CCA2-8ECB4913EE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69" y="1106"/>
              <a:ext cx="1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45" name="Line 406">
              <a:extLst>
                <a:ext uri="{FF2B5EF4-FFF2-40B4-BE49-F238E27FC236}">
                  <a16:creationId xmlns:a16="http://schemas.microsoft.com/office/drawing/2014/main" id="{A1C7F37E-C756-EA68-CCC2-81AA2B3C71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52" y="1106"/>
              <a:ext cx="12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46" name="Line 407">
              <a:extLst>
                <a:ext uri="{FF2B5EF4-FFF2-40B4-BE49-F238E27FC236}">
                  <a16:creationId xmlns:a16="http://schemas.microsoft.com/office/drawing/2014/main" id="{B720F1AE-8BA6-67F7-497F-2B0B3A516C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9" y="110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A2CEEF3-D881-3CAD-BBA1-3326645DB049}"/>
              </a:ext>
            </a:extLst>
          </p:cNvPr>
          <p:cNvCxnSpPr/>
          <p:nvPr/>
        </p:nvCxnSpPr>
        <p:spPr>
          <a:xfrm>
            <a:off x="5878234" y="1052866"/>
            <a:ext cx="14401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38">
            <a:extLst>
              <a:ext uri="{FF2B5EF4-FFF2-40B4-BE49-F238E27FC236}">
                <a16:creationId xmlns:a16="http://schemas.microsoft.com/office/drawing/2014/main" id="{6FC27ABF-8715-C88A-614C-B7359DF5E49F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5419829" y="2091091"/>
            <a:ext cx="922020" cy="152400"/>
            <a:chOff x="4800" y="1776"/>
            <a:chExt cx="528" cy="96"/>
          </a:xfrm>
        </p:grpSpPr>
        <p:sp>
          <p:nvSpPr>
            <p:cNvPr id="6" name="Line 439">
              <a:extLst>
                <a:ext uri="{FF2B5EF4-FFF2-40B4-BE49-F238E27FC236}">
                  <a16:creationId xmlns:a16="http://schemas.microsoft.com/office/drawing/2014/main" id="{3279788F-A961-AC6B-0CFB-6C27D1FDD1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0" y="18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7" name="Line 440">
              <a:extLst>
                <a:ext uri="{FF2B5EF4-FFF2-40B4-BE49-F238E27FC236}">
                  <a16:creationId xmlns:a16="http://schemas.microsoft.com/office/drawing/2014/main" id="{50C70C52-BCAE-575B-A14D-10B38ACCC6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18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8" name="Line 441">
              <a:extLst>
                <a:ext uri="{FF2B5EF4-FFF2-40B4-BE49-F238E27FC236}">
                  <a16:creationId xmlns:a16="http://schemas.microsoft.com/office/drawing/2014/main" id="{DE218926-124C-530D-3DDD-4FF224D07C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92" y="1776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9" name="Arc 442">
              <a:extLst>
                <a:ext uri="{FF2B5EF4-FFF2-40B4-BE49-F238E27FC236}">
                  <a16:creationId xmlns:a16="http://schemas.microsoft.com/office/drawing/2014/main" id="{14E72812-7DAB-DFAE-78D4-5DD4FF569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2" y="1776"/>
              <a:ext cx="96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8A790F1-835E-59FD-428D-90864BBE9F94}"/>
              </a:ext>
            </a:extLst>
          </p:cNvPr>
          <p:cNvCxnSpPr/>
          <p:nvPr/>
        </p:nvCxnSpPr>
        <p:spPr>
          <a:xfrm>
            <a:off x="3942132" y="2135340"/>
            <a:ext cx="186250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438">
            <a:extLst>
              <a:ext uri="{FF2B5EF4-FFF2-40B4-BE49-F238E27FC236}">
                <a16:creationId xmlns:a16="http://schemas.microsoft.com/office/drawing/2014/main" id="{3D27525B-B692-6E70-46FF-944E0FC17B34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5417224" y="2949715"/>
            <a:ext cx="922020" cy="152400"/>
            <a:chOff x="4800" y="1776"/>
            <a:chExt cx="528" cy="96"/>
          </a:xfrm>
        </p:grpSpPr>
        <p:sp>
          <p:nvSpPr>
            <p:cNvPr id="14" name="Line 439">
              <a:extLst>
                <a:ext uri="{FF2B5EF4-FFF2-40B4-BE49-F238E27FC236}">
                  <a16:creationId xmlns:a16="http://schemas.microsoft.com/office/drawing/2014/main" id="{FE0DD1B1-F9C8-E9AC-6E6E-5B1C44FA0D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0" y="18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5" name="Line 440">
              <a:extLst>
                <a:ext uri="{FF2B5EF4-FFF2-40B4-BE49-F238E27FC236}">
                  <a16:creationId xmlns:a16="http://schemas.microsoft.com/office/drawing/2014/main" id="{2FF80ACA-DE9D-BE4F-8927-5263CB5E72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18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6" name="Line 441">
              <a:extLst>
                <a:ext uri="{FF2B5EF4-FFF2-40B4-BE49-F238E27FC236}">
                  <a16:creationId xmlns:a16="http://schemas.microsoft.com/office/drawing/2014/main" id="{41721945-BBBC-BDF6-D3FC-8665967A52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92" y="1776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7" name="Arc 442">
              <a:extLst>
                <a:ext uri="{FF2B5EF4-FFF2-40B4-BE49-F238E27FC236}">
                  <a16:creationId xmlns:a16="http://schemas.microsoft.com/office/drawing/2014/main" id="{5960DD01-E474-D1FD-0481-E779710D3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2" y="1776"/>
              <a:ext cx="96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8F75EC-58A7-3EC1-8133-BA7168DA685B}"/>
              </a:ext>
            </a:extLst>
          </p:cNvPr>
          <p:cNvCxnSpPr/>
          <p:nvPr/>
        </p:nvCxnSpPr>
        <p:spPr>
          <a:xfrm>
            <a:off x="3939527" y="3063842"/>
            <a:ext cx="186250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5A2D6E9-DF82-39F0-A4EF-4342D3A0B981}"/>
              </a:ext>
            </a:extLst>
          </p:cNvPr>
          <p:cNvSpPr txBox="1"/>
          <p:nvPr/>
        </p:nvSpPr>
        <p:spPr>
          <a:xfrm>
            <a:off x="2217477" y="2947921"/>
            <a:ext cx="147649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ROW SELECT</a:t>
            </a:r>
            <a:endParaRPr lang="de-CH" sz="2000" dirty="0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8EE1156F-9A2F-A7B6-27DF-23F83D5EA5FF}"/>
              </a:ext>
            </a:extLst>
          </p:cNvPr>
          <p:cNvSpPr/>
          <p:nvPr/>
        </p:nvSpPr>
        <p:spPr>
          <a:xfrm>
            <a:off x="6872463" y="2132856"/>
            <a:ext cx="1584155" cy="2472402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1D9FBA-8F38-45B6-E810-F93DBFFB1233}"/>
              </a:ext>
            </a:extLst>
          </p:cNvPr>
          <p:cNvSpPr txBox="1"/>
          <p:nvPr/>
        </p:nvSpPr>
        <p:spPr>
          <a:xfrm>
            <a:off x="6698723" y="1556442"/>
            <a:ext cx="194572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/>
              <a:t>Column Data Bus</a:t>
            </a:r>
          </a:p>
          <a:p>
            <a:pPr algn="ctr"/>
            <a:r>
              <a:rPr lang="en-US" sz="2000" dirty="0"/>
              <a:t>16 lines</a:t>
            </a:r>
            <a:endParaRPr lang="de-CH" sz="20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84BD55-8F88-98B9-AB91-F2E5C75FCA9D}"/>
              </a:ext>
            </a:extLst>
          </p:cNvPr>
          <p:cNvCxnSpPr>
            <a:stCxn id="14" idx="0"/>
          </p:cNvCxnSpPr>
          <p:nvPr/>
        </p:nvCxnSpPr>
        <p:spPr>
          <a:xfrm>
            <a:off x="5954434" y="3486925"/>
            <a:ext cx="136570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282F5C3-3613-AAE2-52F2-10CE1602C34B}"/>
              </a:ext>
            </a:extLst>
          </p:cNvPr>
          <p:cNvSpPr/>
          <p:nvPr/>
        </p:nvSpPr>
        <p:spPr>
          <a:xfrm>
            <a:off x="6744072" y="4605258"/>
            <a:ext cx="520157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1024x Current comparators</a:t>
            </a:r>
            <a:endParaRPr lang="de-CH" sz="2000" dirty="0" err="1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0412F9C-257E-451E-2C54-FE1E9E57262C}"/>
              </a:ext>
            </a:extLst>
          </p:cNvPr>
          <p:cNvSpPr/>
          <p:nvPr/>
        </p:nvSpPr>
        <p:spPr>
          <a:xfrm>
            <a:off x="3939527" y="5932476"/>
            <a:ext cx="8136904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Chip digital periphery</a:t>
            </a:r>
            <a:endParaRPr lang="de-CH" sz="2000" dirty="0" err="1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EE37095-12C2-F680-56C3-1C5DDCCBECAE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9344860" y="5519658"/>
            <a:ext cx="0" cy="41281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F7C771A2-18E3-1938-823E-429DCEAAAA13}"/>
              </a:ext>
            </a:extLst>
          </p:cNvPr>
          <p:cNvSpPr txBox="1"/>
          <p:nvPr/>
        </p:nvSpPr>
        <p:spPr>
          <a:xfrm>
            <a:off x="556641" y="5344267"/>
            <a:ext cx="259878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r>
              <a:rPr lang="en-US" sz="2000" dirty="0"/>
              <a:t>MH0.2: Voltage readout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/>
              <a:t>MH1.0: current readout</a:t>
            </a:r>
            <a:endParaRPr lang="de-CH" sz="2000" dirty="0"/>
          </a:p>
        </p:txBody>
      </p:sp>
      <p:sp>
        <p:nvSpPr>
          <p:cNvPr id="55" name="Arrow: Down 54">
            <a:extLst>
              <a:ext uri="{FF2B5EF4-FFF2-40B4-BE49-F238E27FC236}">
                <a16:creationId xmlns:a16="http://schemas.microsoft.com/office/drawing/2014/main" id="{39E9CE00-0192-F199-8AB2-84D0B27F6865}"/>
              </a:ext>
            </a:extLst>
          </p:cNvPr>
          <p:cNvSpPr/>
          <p:nvPr/>
        </p:nvSpPr>
        <p:spPr>
          <a:xfrm>
            <a:off x="1786754" y="5583610"/>
            <a:ext cx="127539" cy="444296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89B405F-CD6F-1DF2-5823-466F50921571}"/>
              </a:ext>
            </a:extLst>
          </p:cNvPr>
          <p:cNvSpPr txBox="1"/>
          <p:nvPr/>
        </p:nvSpPr>
        <p:spPr>
          <a:xfrm>
            <a:off x="577838" y="4078777"/>
            <a:ext cx="3573946" cy="11285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Same concept as EIGER but: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CH" sz="2000" dirty="0" err="1"/>
              <a:t>Tunable</a:t>
            </a:r>
            <a:r>
              <a:rPr lang="de-CH" sz="2000" dirty="0"/>
              <a:t> </a:t>
            </a:r>
            <a:r>
              <a:rPr lang="de-CH" sz="2000" dirty="0" err="1"/>
              <a:t>I</a:t>
            </a:r>
            <a:r>
              <a:rPr lang="de-CH" sz="2000" baseline="-25000" dirty="0" err="1"/>
              <a:t>pixel</a:t>
            </a:r>
            <a:endParaRPr lang="de-CH" sz="2000" baseline="-25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CH" sz="2000" dirty="0"/>
              <a:t>New </a:t>
            </a:r>
            <a:r>
              <a:rPr lang="de-CH" sz="2000" dirty="0" err="1"/>
              <a:t>current</a:t>
            </a:r>
            <a:r>
              <a:rPr lang="de-CH" sz="2000" dirty="0"/>
              <a:t> </a:t>
            </a:r>
            <a:r>
              <a:rPr lang="de-CH" sz="2000" dirty="0" err="1"/>
              <a:t>comparator</a:t>
            </a:r>
            <a:endParaRPr lang="de-CH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CH" sz="2000" baseline="-250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DC374FF-B513-9CE5-C189-84B45EC03077}"/>
              </a:ext>
            </a:extLst>
          </p:cNvPr>
          <p:cNvSpPr txBox="1"/>
          <p:nvPr/>
        </p:nvSpPr>
        <p:spPr>
          <a:xfrm>
            <a:off x="6144868" y="1202710"/>
            <a:ext cx="599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800" dirty="0" err="1"/>
              <a:t>I</a:t>
            </a:r>
            <a:r>
              <a:rPr lang="de-CH" sz="1800" baseline="-25000" dirty="0" err="1"/>
              <a:t>pixel</a:t>
            </a:r>
            <a:endParaRPr lang="de-CH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D3FF6F-0A78-FAAC-5813-9CA217AED0DE}"/>
              </a:ext>
            </a:extLst>
          </p:cNvPr>
          <p:cNvGrpSpPr/>
          <p:nvPr/>
        </p:nvGrpSpPr>
        <p:grpSpPr>
          <a:xfrm>
            <a:off x="9068146" y="3063842"/>
            <a:ext cx="550076" cy="141110"/>
            <a:chOff x="9068146" y="3063842"/>
            <a:chExt cx="550076" cy="14111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E743801-FBCF-D499-4C68-A3AB886927FD}"/>
                </a:ext>
              </a:extLst>
            </p:cNvPr>
            <p:cNvSpPr/>
            <p:nvPr/>
          </p:nvSpPr>
          <p:spPr>
            <a:xfrm>
              <a:off x="9068146" y="3063843"/>
              <a:ext cx="137846" cy="14110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000" dirty="0" err="1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D88FDC9-B214-4BF3-0423-6A95E11042B9}"/>
                </a:ext>
              </a:extLst>
            </p:cNvPr>
            <p:cNvSpPr/>
            <p:nvPr/>
          </p:nvSpPr>
          <p:spPr>
            <a:xfrm>
              <a:off x="9274261" y="3063842"/>
              <a:ext cx="137846" cy="14110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000" dirty="0" err="1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B6EC761-2662-2DE2-E8BC-49D9369A2D1B}"/>
                </a:ext>
              </a:extLst>
            </p:cNvPr>
            <p:cNvSpPr/>
            <p:nvPr/>
          </p:nvSpPr>
          <p:spPr>
            <a:xfrm>
              <a:off x="9480376" y="3063842"/>
              <a:ext cx="137846" cy="14110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000" dirty="0" err="1"/>
            </a:p>
          </p:txBody>
        </p:sp>
      </p:grpSp>
      <p:sp>
        <p:nvSpPr>
          <p:cNvPr id="28" name="Arrow: Down 27">
            <a:extLst>
              <a:ext uri="{FF2B5EF4-FFF2-40B4-BE49-F238E27FC236}">
                <a16:creationId xmlns:a16="http://schemas.microsoft.com/office/drawing/2014/main" id="{96503BF4-8389-1994-EB4A-54F39B11EA86}"/>
              </a:ext>
            </a:extLst>
          </p:cNvPr>
          <p:cNvSpPr/>
          <p:nvPr/>
        </p:nvSpPr>
        <p:spPr>
          <a:xfrm>
            <a:off x="10361493" y="2146282"/>
            <a:ext cx="1584155" cy="2472402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</p:spTree>
    <p:extLst>
      <p:ext uri="{BB962C8B-B14F-4D97-AF65-F5344CB8AC3E}">
        <p14:creationId xmlns:p14="http://schemas.microsoft.com/office/powerpoint/2010/main" val="250558741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C8C9E9AD-1252-EB23-BD35-A1E2F7B651C0}"/>
              </a:ext>
            </a:extLst>
          </p:cNvPr>
          <p:cNvSpPr txBox="1"/>
          <p:nvPr/>
        </p:nvSpPr>
        <p:spPr>
          <a:xfrm>
            <a:off x="479376" y="1014524"/>
            <a:ext cx="10585176" cy="49326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572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CH" sz="2400" b="1" kern="1000" spc="30" dirty="0">
                <a:latin typeface="+mj-lt"/>
                <a:cs typeface="Franklin Gothic Book"/>
              </a:rPr>
              <a:t>PLL</a:t>
            </a:r>
          </a:p>
          <a:p>
            <a:pPr marL="106581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it-CH" kern="1000" spc="30" dirty="0">
              <a:latin typeface="+mj-lt"/>
              <a:cs typeface="Franklin Gothic Book"/>
            </a:endParaRPr>
          </a:p>
          <a:p>
            <a:pPr marL="106581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CH" sz="2400" kern="1000" spc="30" dirty="0" err="1">
                <a:latin typeface="+mj-lt"/>
                <a:cs typeface="Franklin Gothic Book"/>
              </a:rPr>
              <a:t>Locking</a:t>
            </a:r>
            <a:r>
              <a:rPr lang="it-CH" sz="2400" kern="1000" spc="30" dirty="0">
                <a:latin typeface="+mj-lt"/>
                <a:cs typeface="Franklin Gothic Book"/>
              </a:rPr>
              <a:t> range: 930 MHz ÷ 2600 MHz</a:t>
            </a:r>
          </a:p>
          <a:p>
            <a:pPr marL="106581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CH" sz="2400" kern="1000" spc="30" dirty="0">
                <a:latin typeface="+mj-lt"/>
                <a:cs typeface="Franklin Gothic Book"/>
              </a:rPr>
              <a:t>Power: 18 </a:t>
            </a:r>
            <a:r>
              <a:rPr lang="it-CH" sz="2400" kern="1000" spc="30" dirty="0" err="1">
                <a:latin typeface="+mj-lt"/>
                <a:cs typeface="Franklin Gothic Book"/>
              </a:rPr>
              <a:t>mW</a:t>
            </a:r>
            <a:endParaRPr lang="it-CH" sz="2400" kern="1000" spc="30" dirty="0">
              <a:latin typeface="+mj-lt"/>
              <a:cs typeface="Franklin Gothic Book"/>
            </a:endParaRPr>
          </a:p>
          <a:p>
            <a:pPr marL="106581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CH" sz="2400" kern="1000" spc="30" dirty="0">
                <a:cs typeface="Franklin Gothic Book"/>
              </a:rPr>
              <a:t>Jitter  &lt; 5 </a:t>
            </a:r>
            <a:r>
              <a:rPr lang="it-CH" sz="2400" kern="1000" spc="30" dirty="0" err="1">
                <a:cs typeface="Franklin Gothic Book"/>
              </a:rPr>
              <a:t>ps</a:t>
            </a:r>
            <a:r>
              <a:rPr lang="it-CH" sz="2400" kern="1000" spc="30" dirty="0">
                <a:cs typeface="Franklin Gothic Book"/>
              </a:rPr>
              <a:t> </a:t>
            </a:r>
            <a:endParaRPr lang="it-CH" sz="2400" kern="1000" spc="30" dirty="0">
              <a:latin typeface="+mj-lt"/>
              <a:cs typeface="Franklin Gothic Book"/>
            </a:endParaRPr>
          </a:p>
          <a:p>
            <a:pPr marL="4572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it-CH" sz="2400" kern="1000" spc="30" dirty="0">
                <a:latin typeface="+mj-lt"/>
                <a:cs typeface="Franklin Gothic Book"/>
              </a:rPr>
              <a:t> </a:t>
            </a:r>
            <a:r>
              <a:rPr lang="it-CH" sz="2400" b="1" kern="1000" spc="30" dirty="0" err="1">
                <a:cs typeface="Franklin Gothic Book"/>
              </a:rPr>
              <a:t>All</a:t>
            </a:r>
            <a:r>
              <a:rPr lang="it-CH" sz="2400" b="1" kern="1000" spc="30" dirty="0">
                <a:cs typeface="Franklin Gothic Book"/>
              </a:rPr>
              <a:t> </a:t>
            </a:r>
            <a:r>
              <a:rPr lang="it-CH" sz="2400" b="1" kern="1000" spc="30" dirty="0" err="1">
                <a:cs typeface="Franklin Gothic Book"/>
              </a:rPr>
              <a:t>biases</a:t>
            </a:r>
            <a:r>
              <a:rPr lang="it-CH" sz="2400" b="1" kern="1000" spc="30" dirty="0">
                <a:cs typeface="Franklin Gothic Book"/>
              </a:rPr>
              <a:t> </a:t>
            </a:r>
            <a:r>
              <a:rPr lang="it-CH" sz="2400" b="1" kern="1000" spc="30" dirty="0" err="1">
                <a:cs typeface="Franklin Gothic Book"/>
              </a:rPr>
              <a:t>available</a:t>
            </a:r>
            <a:r>
              <a:rPr lang="it-CH" sz="2400" b="1" kern="1000" spc="30" dirty="0">
                <a:cs typeface="Franklin Gothic Book"/>
              </a:rPr>
              <a:t> on </a:t>
            </a:r>
            <a:r>
              <a:rPr lang="it-CH" sz="2400" b="1" kern="1000" spc="30" dirty="0" err="1">
                <a:cs typeface="Franklin Gothic Book"/>
              </a:rPr>
              <a:t>internal</a:t>
            </a:r>
            <a:r>
              <a:rPr lang="it-CH" sz="2400" b="1" kern="1000" spc="30" dirty="0">
                <a:cs typeface="Franklin Gothic Book"/>
              </a:rPr>
              <a:t> </a:t>
            </a:r>
            <a:r>
              <a:rPr lang="it-CH" sz="2400" b="1" kern="1000" spc="30" dirty="0" err="1">
                <a:cs typeface="Franklin Gothic Book"/>
              </a:rPr>
              <a:t>DACs</a:t>
            </a:r>
            <a:r>
              <a:rPr lang="it-CH" sz="2400" b="1" kern="1000" spc="30" dirty="0">
                <a:cs typeface="Franklin Gothic Book"/>
              </a:rPr>
              <a:t> (or self </a:t>
            </a:r>
            <a:r>
              <a:rPr lang="it-CH" sz="2400" b="1" kern="1000" spc="30" dirty="0" err="1">
                <a:cs typeface="Franklin Gothic Book"/>
              </a:rPr>
              <a:t>bias</a:t>
            </a:r>
            <a:r>
              <a:rPr lang="it-CH" sz="2400" b="1" kern="1000" spc="30" dirty="0">
                <a:cs typeface="Franklin Gothic Book"/>
              </a:rPr>
              <a:t>)</a:t>
            </a:r>
          </a:p>
          <a:p>
            <a:pPr marL="722910" lvl="1">
              <a:lnSpc>
                <a:spcPct val="110000"/>
              </a:lnSpc>
            </a:pPr>
            <a:endParaRPr lang="it-CH" b="1" kern="1000" spc="30" dirty="0">
              <a:latin typeface="+mj-lt"/>
              <a:cs typeface="Franklin Gothic Book"/>
            </a:endParaRPr>
          </a:p>
          <a:p>
            <a:pPr marL="4572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it-CH" sz="2400" b="1" kern="1000" spc="30" dirty="0">
              <a:cs typeface="Franklin Gothic Book"/>
            </a:endParaRPr>
          </a:p>
          <a:p>
            <a:pPr marL="4572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CH" sz="2400" b="1" kern="1000" spc="30" dirty="0">
                <a:cs typeface="Franklin Gothic Book"/>
              </a:rPr>
              <a:t>Transistor </a:t>
            </a:r>
            <a:r>
              <a:rPr lang="it-CH" sz="2400" b="1" kern="1000" spc="30" dirty="0" err="1">
                <a:cs typeface="Franklin Gothic Book"/>
              </a:rPr>
              <a:t>threshold</a:t>
            </a:r>
            <a:r>
              <a:rPr lang="it-CH" sz="2400" b="1" kern="1000" spc="30" dirty="0">
                <a:cs typeface="Franklin Gothic Book"/>
              </a:rPr>
              <a:t> monitor</a:t>
            </a:r>
          </a:p>
          <a:p>
            <a:pPr marL="4572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CH" sz="2400" b="1" kern="1000" spc="30" dirty="0">
                <a:cs typeface="Franklin Gothic Book"/>
              </a:rPr>
              <a:t>Ring </a:t>
            </a:r>
            <a:r>
              <a:rPr lang="it-CH" sz="2400" b="1" kern="1000" spc="30" dirty="0" err="1">
                <a:cs typeface="Franklin Gothic Book"/>
              </a:rPr>
              <a:t>oscillator</a:t>
            </a:r>
            <a:endParaRPr lang="it-CH" sz="2400" b="1" kern="1000" spc="30" dirty="0">
              <a:cs typeface="Franklin Gothic Book"/>
            </a:endParaRPr>
          </a:p>
          <a:p>
            <a:pPr marL="114300">
              <a:lnSpc>
                <a:spcPct val="110000"/>
              </a:lnSpc>
            </a:pPr>
            <a:endParaRPr lang="it-CH" sz="2400" b="1" kern="1000" spc="30" dirty="0">
              <a:latin typeface="+mj-lt"/>
              <a:cs typeface="Franklin Gothic Boo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10B2E2-AC94-6837-DDD0-EC88B8E3CC9A}"/>
              </a:ext>
            </a:extLst>
          </p:cNvPr>
          <p:cNvSpPr txBox="1"/>
          <p:nvPr/>
        </p:nvSpPr>
        <p:spPr>
          <a:xfrm>
            <a:off x="1343472" y="3573016"/>
            <a:ext cx="8081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Some critical biases also available from on-board DACs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 separated comparator biases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3" name="Tabella 7">
            <a:extLst>
              <a:ext uri="{FF2B5EF4-FFF2-40B4-BE49-F238E27FC236}">
                <a16:creationId xmlns:a16="http://schemas.microsoft.com/office/drawing/2014/main" id="{68C76D87-B4ED-AFFD-7626-B38A77FEA6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231203"/>
              </p:ext>
            </p:extLst>
          </p:nvPr>
        </p:nvGraphicFramePr>
        <p:xfrm>
          <a:off x="9737364" y="910779"/>
          <a:ext cx="2246400" cy="2783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00">
                  <a:extLst>
                    <a:ext uri="{9D8B030D-6E8A-4147-A177-3AD203B41FA5}">
                      <a16:colId xmlns:a16="http://schemas.microsoft.com/office/drawing/2014/main" val="14090468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24052253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546593326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40766541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612720947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473683911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2780469024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1376422287"/>
                    </a:ext>
                  </a:extLst>
                </a:gridCol>
              </a:tblGrid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396630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530973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4652077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85918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88476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517169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178636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529401"/>
                  </a:ext>
                </a:extLst>
              </a:tr>
              <a:tr h="540000">
                <a:tc gridSpan="8"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extLst>
                  <a:ext uri="{0D108BD9-81ED-4DB2-BD59-A6C34878D82A}">
                    <a16:rowId xmlns:a16="http://schemas.microsoft.com/office/drawing/2014/main" val="4085678473"/>
                  </a:ext>
                </a:extLst>
              </a:tr>
            </a:tbl>
          </a:graphicData>
        </a:graphic>
      </p:graphicFrame>
      <p:sp>
        <p:nvSpPr>
          <p:cNvPr id="7" name="Title 2">
            <a:extLst>
              <a:ext uri="{FF2B5EF4-FFF2-40B4-BE49-F238E27FC236}">
                <a16:creationId xmlns:a16="http://schemas.microsoft.com/office/drawing/2014/main" id="{B7A26DBF-2ECB-A70B-F20A-B1C05E542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784" y="0"/>
            <a:ext cx="4320480" cy="509587"/>
          </a:xfrm>
        </p:spPr>
        <p:txBody>
          <a:bodyPr/>
          <a:lstStyle/>
          <a:p>
            <a:r>
              <a:rPr lang="en-US" sz="4000" b="0" dirty="0">
                <a:latin typeface="Aptos Display" panose="020B0004020202020204" pitchFamily="34" charset="0"/>
              </a:rPr>
              <a:t>Periphery blocks</a:t>
            </a:r>
            <a:endParaRPr lang="de-CH" sz="4000" b="0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26644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E31BD-BFB6-48E3-57E3-28F76476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2AA073A8-1AD7-F84B-8523-7DE9D3CC8A07}"/>
              </a:ext>
            </a:extLst>
          </p:cNvPr>
          <p:cNvSpPr txBox="1"/>
          <p:nvPr/>
        </p:nvSpPr>
        <p:spPr>
          <a:xfrm>
            <a:off x="335360" y="548680"/>
            <a:ext cx="10585176" cy="62161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572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CH" sz="2400" b="1" kern="1000" spc="30" dirty="0">
                <a:latin typeface="+mj-lt"/>
                <a:cs typeface="Franklin Gothic Book"/>
              </a:rPr>
              <a:t>Pixel &amp; counter selector</a:t>
            </a:r>
          </a:p>
          <a:p>
            <a:pPr marL="106581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it-CH" b="1" kern="1000" spc="30" dirty="0">
              <a:latin typeface="+mj-lt"/>
              <a:cs typeface="Franklin Gothic Book"/>
            </a:endParaRPr>
          </a:p>
          <a:p>
            <a:pPr marL="4572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it-CH" sz="2400" b="1" kern="1000" spc="30" dirty="0">
              <a:latin typeface="+mj-lt"/>
              <a:cs typeface="Franklin Gothic Book"/>
            </a:endParaRPr>
          </a:p>
          <a:p>
            <a:pPr marL="4572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it-CH" sz="2400" b="1" kern="1000" spc="30" dirty="0">
              <a:latin typeface="+mj-lt"/>
              <a:cs typeface="Franklin Gothic Book"/>
            </a:endParaRPr>
          </a:p>
          <a:p>
            <a:pPr marL="4572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en-US" sz="2400" b="1" dirty="0"/>
          </a:p>
          <a:p>
            <a:pPr marL="4572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Counter summing mode</a:t>
            </a:r>
          </a:p>
          <a:p>
            <a:pPr marL="4572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SPI interface for configuration/slow control</a:t>
            </a:r>
          </a:p>
          <a:p>
            <a:pPr marL="4572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it-CH" sz="2400" b="1" kern="1000" spc="30" dirty="0">
                <a:latin typeface="+mj-lt"/>
                <a:cs typeface="Franklin Gothic Book"/>
              </a:rPr>
              <a:t>RESET, STORE </a:t>
            </a:r>
            <a:r>
              <a:rPr lang="it-CH" sz="2400" b="1" kern="1000" spc="30" dirty="0" err="1">
                <a:latin typeface="+mj-lt"/>
                <a:cs typeface="Franklin Gothic Book"/>
              </a:rPr>
              <a:t>flexible</a:t>
            </a:r>
            <a:r>
              <a:rPr lang="it-CH" sz="2400" b="1" kern="1000" spc="30" dirty="0">
                <a:latin typeface="+mj-lt"/>
                <a:cs typeface="Franklin Gothic Book"/>
              </a:rPr>
              <a:t> global </a:t>
            </a:r>
            <a:r>
              <a:rPr lang="it-CH" sz="2400" b="1" kern="1000" spc="30" dirty="0" err="1">
                <a:latin typeface="+mj-lt"/>
                <a:cs typeface="Franklin Gothic Book"/>
              </a:rPr>
              <a:t>distribution</a:t>
            </a:r>
            <a:endParaRPr lang="it-CH" sz="2400" b="1" kern="1000" spc="30" dirty="0">
              <a:latin typeface="+mj-lt"/>
              <a:cs typeface="Franklin Gothic Book"/>
            </a:endParaRPr>
          </a:p>
          <a:p>
            <a:pPr marL="4572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it-CH" sz="2400" b="1" kern="1000" spc="30" dirty="0">
              <a:latin typeface="+mj-lt"/>
              <a:cs typeface="Franklin Gothic Book"/>
            </a:endParaRPr>
          </a:p>
          <a:p>
            <a:pPr marL="4572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it-CH" sz="2400" b="1" kern="1000" spc="30" dirty="0" err="1">
                <a:latin typeface="+mj-lt"/>
                <a:cs typeface="Franklin Gothic Book"/>
              </a:rPr>
              <a:t>Very</a:t>
            </a:r>
            <a:r>
              <a:rPr lang="it-CH" sz="2400" b="1" kern="1000" spc="30" dirty="0">
                <a:latin typeface="+mj-lt"/>
                <a:cs typeface="Franklin Gothic Book"/>
              </a:rPr>
              <a:t> high speed ENABLE (</a:t>
            </a:r>
            <a:r>
              <a:rPr lang="it-CH" sz="2400" b="1" kern="1000" spc="30" dirty="0" err="1">
                <a:latin typeface="+mj-lt"/>
                <a:cs typeface="Franklin Gothic Book"/>
              </a:rPr>
              <a:t>gating</a:t>
            </a:r>
            <a:r>
              <a:rPr lang="it-CH" sz="2400" b="1" kern="1000" spc="30" dirty="0">
                <a:latin typeface="+mj-lt"/>
                <a:cs typeface="Franklin Gothic Book"/>
              </a:rPr>
              <a:t>) </a:t>
            </a:r>
            <a:r>
              <a:rPr lang="it-CH" sz="2400" b="1" kern="1000" spc="30" dirty="0" err="1">
                <a:latin typeface="+mj-lt"/>
                <a:cs typeface="Franklin Gothic Book"/>
              </a:rPr>
              <a:t>distribution</a:t>
            </a:r>
            <a:endParaRPr lang="it-CH" sz="2400" b="1" kern="1000" spc="30" dirty="0">
              <a:latin typeface="+mj-lt"/>
              <a:cs typeface="Franklin Gothic Book"/>
            </a:endParaRPr>
          </a:p>
          <a:p>
            <a:pPr marL="4572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it-CH" sz="2400" b="1" kern="1000" spc="30" dirty="0">
              <a:latin typeface="+mj-lt"/>
              <a:cs typeface="Franklin Gothic Book"/>
            </a:endParaRPr>
          </a:p>
          <a:p>
            <a:pPr marL="4572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it-CH" sz="2400" b="1" kern="1000" spc="30" dirty="0">
                <a:cs typeface="Franklin Gothic Book"/>
              </a:rPr>
              <a:t>CML driver</a:t>
            </a:r>
            <a:endParaRPr lang="it-CH" b="1" kern="1000" spc="30" dirty="0">
              <a:cs typeface="Franklin Gothic Book"/>
            </a:endParaRPr>
          </a:p>
          <a:p>
            <a:pPr marL="100866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CH" sz="2400" kern="1000" spc="30" dirty="0" err="1">
                <a:cs typeface="Franklin Gothic Book"/>
              </a:rPr>
              <a:t>Main</a:t>
            </a:r>
            <a:r>
              <a:rPr lang="it-CH" sz="2400" kern="1000" spc="30" dirty="0">
                <a:cs typeface="Franklin Gothic Book"/>
              </a:rPr>
              <a:t> driver and </a:t>
            </a:r>
            <a:r>
              <a:rPr lang="it-CH" sz="2400" kern="1000" spc="30" dirty="0" err="1">
                <a:cs typeface="Franklin Gothic Book"/>
              </a:rPr>
              <a:t>pre-emphasis</a:t>
            </a:r>
            <a:r>
              <a:rPr lang="it-CH" sz="2400" kern="1000" spc="30" dirty="0">
                <a:cs typeface="Franklin Gothic Book"/>
              </a:rPr>
              <a:t> </a:t>
            </a:r>
            <a:r>
              <a:rPr lang="it-CH" sz="2400" kern="1000" spc="30" dirty="0" err="1">
                <a:cs typeface="Franklin Gothic Book"/>
              </a:rPr>
              <a:t>current</a:t>
            </a:r>
            <a:r>
              <a:rPr lang="it-CH" sz="2400" kern="1000" spc="30" dirty="0">
                <a:cs typeface="Franklin Gothic Book"/>
              </a:rPr>
              <a:t> </a:t>
            </a:r>
            <a:r>
              <a:rPr lang="it-CH" sz="2400" kern="1000" spc="30" dirty="0" err="1">
                <a:cs typeface="Franklin Gothic Book"/>
              </a:rPr>
              <a:t>tunable</a:t>
            </a:r>
            <a:r>
              <a:rPr lang="it-CH" sz="2400" kern="1000" spc="30" dirty="0">
                <a:cs typeface="Franklin Gothic Book"/>
              </a:rPr>
              <a:t> (3 bits): 3 </a:t>
            </a:r>
            <a:r>
              <a:rPr lang="it-CH" sz="2400" kern="1000" spc="30" dirty="0" err="1">
                <a:cs typeface="Franklin Gothic Book"/>
              </a:rPr>
              <a:t>mA</a:t>
            </a:r>
            <a:r>
              <a:rPr lang="it-CH" sz="2400" kern="1000" spc="30" dirty="0">
                <a:cs typeface="Franklin Gothic Book"/>
              </a:rPr>
              <a:t> ÷ 15 </a:t>
            </a:r>
            <a:r>
              <a:rPr lang="it-CH" sz="2400" kern="1000" spc="30" dirty="0" err="1">
                <a:cs typeface="Franklin Gothic Book"/>
              </a:rPr>
              <a:t>mA</a:t>
            </a:r>
            <a:r>
              <a:rPr lang="it-CH" sz="2400" kern="1000" spc="30" dirty="0">
                <a:cs typeface="Franklin Gothic Book"/>
              </a:rPr>
              <a:t>  </a:t>
            </a:r>
          </a:p>
          <a:p>
            <a:pPr marL="100866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CH" sz="2400" kern="1000" spc="30" dirty="0" err="1">
                <a:cs typeface="Franklin Gothic Book"/>
              </a:rPr>
              <a:t>Pre-emphasis</a:t>
            </a:r>
            <a:r>
              <a:rPr lang="it-CH" sz="2400" kern="1000" spc="30" dirty="0">
                <a:cs typeface="Franklin Gothic Book"/>
              </a:rPr>
              <a:t> delay </a:t>
            </a:r>
            <a:r>
              <a:rPr lang="it-CH" sz="2400" kern="1000" spc="30" dirty="0" err="1">
                <a:cs typeface="Franklin Gothic Book"/>
              </a:rPr>
              <a:t>tunable</a:t>
            </a:r>
            <a:r>
              <a:rPr lang="it-CH" sz="2400" kern="1000" spc="30" dirty="0">
                <a:cs typeface="Franklin Gothic Book"/>
              </a:rPr>
              <a:t> (2 bits)</a:t>
            </a:r>
            <a:r>
              <a:rPr lang="it-CH" sz="2400" b="1" kern="1000" spc="30" dirty="0">
                <a:cs typeface="Franklin Gothic Book"/>
              </a:rPr>
              <a:t> </a:t>
            </a:r>
          </a:p>
          <a:p>
            <a:pPr marL="4572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it-CH" sz="2400" b="1" kern="1000" spc="30" dirty="0">
              <a:latin typeface="+mj-lt"/>
              <a:cs typeface="Franklin Gothic Book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3CEC69E6-FF31-86D6-ADDB-0D143436D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784" y="0"/>
            <a:ext cx="4320480" cy="509587"/>
          </a:xfrm>
        </p:spPr>
        <p:txBody>
          <a:bodyPr/>
          <a:lstStyle/>
          <a:p>
            <a:r>
              <a:rPr lang="en-US" sz="4000" b="0" dirty="0">
                <a:latin typeface="Aptos Display" panose="020B0004020202020204" pitchFamily="34" charset="0"/>
              </a:rPr>
              <a:t>Periphery blocks</a:t>
            </a:r>
            <a:endParaRPr lang="de-CH" sz="4000" b="0" dirty="0"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49E46-3905-EC6F-D6C8-5B200DFD9C3F}"/>
              </a:ext>
            </a:extLst>
          </p:cNvPr>
          <p:cNvSpPr txBox="1"/>
          <p:nvPr/>
        </p:nvSpPr>
        <p:spPr>
          <a:xfrm>
            <a:off x="839416" y="1108353"/>
            <a:ext cx="80817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Pixel/counter readout logic (includes </a:t>
            </a:r>
            <a:r>
              <a:rPr lang="it-CH" sz="2400" kern="1000" spc="3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Franklin Gothic Book"/>
              </a:rPr>
              <a:t>16,8, </a:t>
            </a:r>
            <a:r>
              <a:rPr lang="it-CH" sz="2400" b="1" kern="1000" spc="3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Franklin Gothic Book"/>
              </a:rPr>
              <a:t>4 bit mode</a:t>
            </a:r>
            <a:r>
              <a:rPr lang="it-CH" sz="2400" kern="1000" spc="3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Franklin Gothic Book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64/66b Aurora 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encoding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4x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High speed serializers @3.125MHz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CH" sz="2400" kern="1000" spc="3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it-CH" sz="2400" kern="1000" spc="3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logic</a:t>
            </a:r>
            <a:r>
              <a:rPr lang="it-CH" sz="2400" kern="1000" spc="3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on the chip sides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06279D-A5E7-9999-90A2-A7BA48BF6774}"/>
              </a:ext>
            </a:extLst>
          </p:cNvPr>
          <p:cNvSpPr txBox="1"/>
          <p:nvPr/>
        </p:nvSpPr>
        <p:spPr>
          <a:xfrm>
            <a:off x="839416" y="3964316"/>
            <a:ext cx="9392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How many columns at the same time and delay are selectable</a:t>
            </a:r>
            <a:endParaRPr lang="it-CH" sz="2400" kern="1000" spc="3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Franklin Gothic 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1364B5-1BEB-E65A-5757-510921538F74}"/>
              </a:ext>
            </a:extLst>
          </p:cNvPr>
          <p:cNvSpPr txBox="1"/>
          <p:nvPr/>
        </p:nvSpPr>
        <p:spPr>
          <a:xfrm>
            <a:off x="839416" y="4698380"/>
            <a:ext cx="9392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Targeting 20ns distribution delay for pump-probe/hybrid SLS mode</a:t>
            </a:r>
            <a:endParaRPr lang="it-CH" sz="2400" kern="1000" spc="3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Franklin Gothic 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42E6AC-DAFC-1E51-7338-A58F8FA19B91}"/>
              </a:ext>
            </a:extLst>
          </p:cNvPr>
          <p:cNvSpPr txBox="1"/>
          <p:nvPr/>
        </p:nvSpPr>
        <p:spPr>
          <a:xfrm>
            <a:off x="1758553" y="6362164"/>
            <a:ext cx="11856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periphery logic synthesized with digital tools for the first time! </a:t>
            </a:r>
          </a:p>
        </p:txBody>
      </p:sp>
    </p:spTree>
    <p:extLst>
      <p:ext uri="{BB962C8B-B14F-4D97-AF65-F5344CB8AC3E}">
        <p14:creationId xmlns:p14="http://schemas.microsoft.com/office/powerpoint/2010/main" val="51138509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CE071-DD48-DD65-FCD1-25CC5867F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BA3DF-6B74-1C68-0B74-D5D58F343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712" y="88117"/>
            <a:ext cx="4529336" cy="639763"/>
          </a:xfrm>
        </p:spPr>
        <p:txBody>
          <a:bodyPr>
            <a:normAutofit fontScale="90000"/>
          </a:bodyPr>
          <a:lstStyle/>
          <a:p>
            <a:r>
              <a:rPr lang="en-US" dirty="0"/>
              <a:t>Single pixel S-curves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D2411-E97C-5941-677E-3026074E6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9404" y="3218757"/>
            <a:ext cx="2521993" cy="63976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sz="1800" dirty="0"/>
              <a:t>All counters enabled but cnt1,2,3 at 4095 DAC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142E85-5687-64BF-CA7A-96C7D7A95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80" y="1378743"/>
            <a:ext cx="2719177" cy="2449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F95AC3-F2B9-08C0-0CDE-7010BA488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597" y="1351870"/>
            <a:ext cx="5423807" cy="2564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240CEA-7E97-7E0F-1FD7-C3401EFBE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" y="4269921"/>
            <a:ext cx="2963021" cy="2525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59BF97-D988-9E6C-7C17-FDFFB7B27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596" y="4133849"/>
            <a:ext cx="5565322" cy="266155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A49E5E3-9405-440B-6820-173BF69F3790}"/>
              </a:ext>
            </a:extLst>
          </p:cNvPr>
          <p:cNvSpPr txBox="1">
            <a:spLocks/>
          </p:cNvSpPr>
          <p:nvPr/>
        </p:nvSpPr>
        <p:spPr>
          <a:xfrm>
            <a:off x="9516641" y="5805692"/>
            <a:ext cx="2521993" cy="1676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All counters scanned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5D92EA-3997-5C4A-A784-83430013A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3175DE-6736-E1A7-3D9C-E649AE8B7628}"/>
              </a:ext>
            </a:extLst>
          </p:cNvPr>
          <p:cNvSpPr txBox="1"/>
          <p:nvPr/>
        </p:nvSpPr>
        <p:spPr>
          <a:xfrm>
            <a:off x="10241318" y="1142935"/>
            <a:ext cx="18246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Counter0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Default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settings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(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Vrf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=990DAC#)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Cu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fluorescence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A38795-F3E1-9722-B1E0-02855D30E34F}"/>
              </a:ext>
            </a:extLst>
          </p:cNvPr>
          <p:cNvSpPr txBox="1"/>
          <p:nvPr/>
        </p:nvSpPr>
        <p:spPr>
          <a:xfrm>
            <a:off x="11195133" y="543214"/>
            <a:ext cx="843501" cy="369332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MH1.0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75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94FDE-97C9-8FA7-7EC9-FF8F2C17F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DF36-66EE-5C11-DE5B-097DE0719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88117"/>
            <a:ext cx="7409656" cy="639763"/>
          </a:xfrm>
        </p:spPr>
        <p:txBody>
          <a:bodyPr>
            <a:normAutofit fontScale="90000"/>
          </a:bodyPr>
          <a:lstStyle/>
          <a:p>
            <a:r>
              <a:rPr lang="en-US" dirty="0"/>
              <a:t>Threshold energy calibration 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2FA1EC-C6BB-06A0-1936-8C82297498D5}"/>
              </a:ext>
            </a:extLst>
          </p:cNvPr>
          <p:cNvSpPr txBox="1">
            <a:spLocks/>
          </p:cNvSpPr>
          <p:nvPr/>
        </p:nvSpPr>
        <p:spPr>
          <a:xfrm>
            <a:off x="8976320" y="5622701"/>
            <a:ext cx="2521993" cy="3651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All counters scanned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0450E5-4920-ED16-C666-35B075C227F9}"/>
              </a:ext>
            </a:extLst>
          </p:cNvPr>
          <p:cNvSpPr txBox="1"/>
          <p:nvPr/>
        </p:nvSpPr>
        <p:spPr>
          <a:xfrm>
            <a:off x="4871012" y="4591290"/>
            <a:ext cx="299012" cy="106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FB2A9E-DEEC-9111-EA9A-C532B11EF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1283015"/>
            <a:ext cx="7560840" cy="525589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ADCB1-B799-1572-075F-C18401DE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18B7E5-85EC-DB09-A4E6-3CE7771026D1}"/>
              </a:ext>
            </a:extLst>
          </p:cNvPr>
          <p:cNvSpPr txBox="1"/>
          <p:nvPr/>
        </p:nvSpPr>
        <p:spPr>
          <a:xfrm>
            <a:off x="9123295" y="1052736"/>
            <a:ext cx="30834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Counter0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Default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settings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(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Vrf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=990DAC#)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Multiple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fluorescence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targets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E32557-066F-0EC0-051E-B64AEC7203B5}"/>
              </a:ext>
            </a:extLst>
          </p:cNvPr>
          <p:cNvSpPr txBox="1"/>
          <p:nvPr/>
        </p:nvSpPr>
        <p:spPr>
          <a:xfrm>
            <a:off x="11195133" y="543214"/>
            <a:ext cx="843501" cy="369332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MH1.0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465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B843E-67B4-1DAC-4DEF-EFF6745D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076" y="93630"/>
            <a:ext cx="8964613" cy="810444"/>
          </a:xfrm>
        </p:spPr>
        <p:txBody>
          <a:bodyPr/>
          <a:lstStyle/>
          <a:p>
            <a:r>
              <a:rPr lang="en-US" sz="3600" b="0" dirty="0">
                <a:latin typeface="Aptos Display" panose="020B0004020202020204" pitchFamily="34" charset="0"/>
              </a:rPr>
              <a:t>Threshold dispersion at 9 keV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3D25F-BE9C-3B2E-4478-8947D72B5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828DE-1A75-FBE4-7486-17B82FF6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36</a:t>
            </a:fld>
            <a:endParaRPr lang="en-GB" noProof="0" dirty="0"/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F01CAA15-6C0A-F8A1-A5B7-F0F621ACD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61" y="750823"/>
            <a:ext cx="6596962" cy="299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>
            <a:extLst>
              <a:ext uri="{FF2B5EF4-FFF2-40B4-BE49-F238E27FC236}">
                <a16:creationId xmlns:a16="http://schemas.microsoft.com/office/drawing/2014/main" id="{FF49F016-2A55-EFAA-1DFA-13774A50C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61" y="3565140"/>
            <a:ext cx="6595200" cy="304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AA857CC-810E-4EB6-38CE-CE44026DC9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50619"/>
              </p:ext>
            </p:extLst>
          </p:nvPr>
        </p:nvGraphicFramePr>
        <p:xfrm>
          <a:off x="7896200" y="1271429"/>
          <a:ext cx="3600474" cy="2123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17115">
                  <a:extLst>
                    <a:ext uri="{9D8B030D-6E8A-4147-A177-3AD203B41FA5}">
                      <a16:colId xmlns:a16="http://schemas.microsoft.com/office/drawing/2014/main" val="1391536524"/>
                    </a:ext>
                  </a:extLst>
                </a:gridCol>
                <a:gridCol w="1468501">
                  <a:extLst>
                    <a:ext uri="{9D8B030D-6E8A-4147-A177-3AD203B41FA5}">
                      <a16:colId xmlns:a16="http://schemas.microsoft.com/office/drawing/2014/main" val="650323647"/>
                    </a:ext>
                  </a:extLst>
                </a:gridCol>
                <a:gridCol w="1314858">
                  <a:extLst>
                    <a:ext uri="{9D8B030D-6E8A-4147-A177-3AD203B41FA5}">
                      <a16:colId xmlns:a16="http://schemas.microsoft.com/office/drawing/2014/main" val="19044366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vrf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Untrimmed</a:t>
                      </a:r>
                      <a:br>
                        <a:rPr lang="en-US" dirty="0"/>
                      </a:br>
                      <a:r>
                        <a:rPr lang="en-US" dirty="0"/>
                        <a:t>[eV]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Trimmed [eV]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974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411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46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892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02091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52C50F0-34F8-57B9-E574-E1D17C09A68A}"/>
              </a:ext>
            </a:extLst>
          </p:cNvPr>
          <p:cNvSpPr txBox="1"/>
          <p:nvPr/>
        </p:nvSpPr>
        <p:spPr>
          <a:xfrm>
            <a:off x="8040215" y="4369304"/>
            <a:ext cx="360047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Small chip (48x48 pixels)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Non optimized trimming 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Trimming on inflection point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E02DC1-FB7A-FE3A-E125-03BF8041E009}"/>
              </a:ext>
            </a:extLst>
          </p:cNvPr>
          <p:cNvSpPr txBox="1"/>
          <p:nvPr/>
        </p:nvSpPr>
        <p:spPr>
          <a:xfrm>
            <a:off x="10987041" y="3072281"/>
            <a:ext cx="37029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</a:rPr>
              <a:t>8e-</a:t>
            </a:r>
            <a:endParaRPr lang="de-CH" sz="20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66993" y="3311711"/>
            <a:ext cx="151926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</a:rPr>
              <a:t>:16 to 20</a:t>
            </a:r>
            <a:endParaRPr lang="de-CH" sz="3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B8976F-EB15-3B72-4238-03E564E66BBC}"/>
              </a:ext>
            </a:extLst>
          </p:cNvPr>
          <p:cNvSpPr txBox="1"/>
          <p:nvPr/>
        </p:nvSpPr>
        <p:spPr>
          <a:xfrm>
            <a:off x="11172188" y="719408"/>
            <a:ext cx="84350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MH0.2</a:t>
            </a:r>
            <a:endParaRPr kumimoji="0" lang="de-CH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EAF60C-B4F6-893D-6BCD-0A375C4ED9EB}"/>
              </a:ext>
            </a:extLst>
          </p:cNvPr>
          <p:cNvSpPr txBox="1"/>
          <p:nvPr/>
        </p:nvSpPr>
        <p:spPr>
          <a:xfrm>
            <a:off x="9470157" y="3060866"/>
            <a:ext cx="62998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</a:rPr>
              <a:t>130e-</a:t>
            </a:r>
            <a:endParaRPr lang="de-CH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20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AC3CB-ACB0-06DD-45C6-9DA79111D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1704" y="18601"/>
            <a:ext cx="5643402" cy="810444"/>
          </a:xfrm>
        </p:spPr>
        <p:txBody>
          <a:bodyPr/>
          <a:lstStyle/>
          <a:p>
            <a:r>
              <a:rPr lang="en-US" sz="4000" b="0" dirty="0">
                <a:latin typeface="Aptos Display" panose="020B0004020202020204" pitchFamily="34" charset="0"/>
              </a:rPr>
              <a:t>Threshold distribution</a:t>
            </a:r>
            <a:endParaRPr lang="de-CH" sz="4000" b="0" dirty="0">
              <a:latin typeface="Aptos Display" panose="020B00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F3ECAA-198F-F841-E590-41E275EC4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505C-3502-4117-8C97-757516283692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8400F3-2A7C-4CB3-DAC2-95A5419C0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E8973-68B0-37AF-28C8-0D1F23CFE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37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781E2C-AE76-123B-842B-74DC6C92C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589" y="1299519"/>
            <a:ext cx="8322060" cy="48892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063AEA-1A65-47A9-F228-013D5A33DF7A}"/>
              </a:ext>
            </a:extLst>
          </p:cNvPr>
          <p:cNvSpPr txBox="1"/>
          <p:nvPr/>
        </p:nvSpPr>
        <p:spPr>
          <a:xfrm>
            <a:off x="9400839" y="1583522"/>
            <a:ext cx="257083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Sigma before trimming:</a:t>
            </a:r>
          </a:p>
          <a:p>
            <a:pPr algn="l"/>
            <a:r>
              <a:rPr lang="en-US" sz="2000" dirty="0"/>
              <a:t>~130e-</a:t>
            </a:r>
            <a:endParaRPr lang="de-CH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910B1A-A1F1-33E8-66CC-AF2161C337EA}"/>
              </a:ext>
            </a:extLst>
          </p:cNvPr>
          <p:cNvSpPr txBox="1"/>
          <p:nvPr/>
        </p:nvSpPr>
        <p:spPr>
          <a:xfrm>
            <a:off x="4602682" y="1916832"/>
            <a:ext cx="93610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Default settings</a:t>
            </a:r>
            <a:endParaRPr lang="de-CH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D11BE9-55E0-BE4D-4F4F-BDA4B167769B}"/>
              </a:ext>
            </a:extLst>
          </p:cNvPr>
          <p:cNvSpPr txBox="1"/>
          <p:nvPr/>
        </p:nvSpPr>
        <p:spPr>
          <a:xfrm>
            <a:off x="6456040" y="3429000"/>
            <a:ext cx="16208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Low- noise</a:t>
            </a:r>
          </a:p>
          <a:p>
            <a:pPr algn="l"/>
            <a:r>
              <a:rPr lang="en-US" sz="2000" dirty="0"/>
              <a:t>settings</a:t>
            </a:r>
            <a:endParaRPr lang="de-CH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17D1A6-5C87-5784-303D-722207E94845}"/>
              </a:ext>
            </a:extLst>
          </p:cNvPr>
          <p:cNvSpPr txBox="1"/>
          <p:nvPr/>
        </p:nvSpPr>
        <p:spPr>
          <a:xfrm>
            <a:off x="11208568" y="764704"/>
            <a:ext cx="843501" cy="369332"/>
          </a:xfrm>
          <a:prstGeom prst="rect">
            <a:avLst/>
          </a:prstGeom>
          <a:solidFill>
            <a:srgbClr val="0E2841">
              <a:lumMod val="50000"/>
              <a:lumOff val="5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MH1.0</a:t>
            </a:r>
            <a:endParaRPr kumimoji="0" lang="de-CH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72891D-8C11-8340-1FAA-7FB73C607E27}"/>
              </a:ext>
            </a:extLst>
          </p:cNvPr>
          <p:cNvSpPr txBox="1"/>
          <p:nvPr/>
        </p:nvSpPr>
        <p:spPr>
          <a:xfrm>
            <a:off x="2469282" y="1149479"/>
            <a:ext cx="206851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Defective columns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3720184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BF5DE-DCCC-D08A-38E0-718935B87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3CB54-FFFC-26BB-7EC8-CFC8252C3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720" y="-315416"/>
            <a:ext cx="5473824" cy="1325563"/>
          </a:xfrm>
        </p:spPr>
        <p:txBody>
          <a:bodyPr/>
          <a:lstStyle/>
          <a:p>
            <a:r>
              <a:rPr lang="en-US" dirty="0"/>
              <a:t>Noise performance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B42AB9-6E91-0D0A-081D-8F3156C33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393" y="1565188"/>
            <a:ext cx="8245725" cy="51692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B13B94-13C2-341F-EE28-C07DCB41FC2F}"/>
              </a:ext>
            </a:extLst>
          </p:cNvPr>
          <p:cNvSpPr txBox="1"/>
          <p:nvPr/>
        </p:nvSpPr>
        <p:spPr>
          <a:xfrm>
            <a:off x="9934587" y="1844824"/>
            <a:ext cx="22574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Counter0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Default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settings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(but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Vrf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scanned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Cu+Mo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fluorescence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DBD97E-2C0F-FC4F-E082-455593B5FF97}"/>
              </a:ext>
            </a:extLst>
          </p:cNvPr>
          <p:cNvSpPr txBox="1"/>
          <p:nvPr/>
        </p:nvSpPr>
        <p:spPr>
          <a:xfrm>
            <a:off x="6129516" y="4725144"/>
            <a:ext cx="2281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Copper fluorescence</a:t>
            </a:r>
            <a:endParaRPr lang="de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CD7D33-AD75-3FFB-D614-0A65AED809F7}"/>
              </a:ext>
            </a:extLst>
          </p:cNvPr>
          <p:cNvSpPr txBox="1"/>
          <p:nvPr/>
        </p:nvSpPr>
        <p:spPr>
          <a:xfrm>
            <a:off x="3575720" y="2260322"/>
            <a:ext cx="2842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Molybdenum fluorescence</a:t>
            </a:r>
            <a:endParaRPr lang="de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6EFECB-E7ED-7AD6-23B9-512A2CA345C2}"/>
              </a:ext>
            </a:extLst>
          </p:cNvPr>
          <p:cNvSpPr txBox="1"/>
          <p:nvPr/>
        </p:nvSpPr>
        <p:spPr>
          <a:xfrm>
            <a:off x="11032457" y="322419"/>
            <a:ext cx="843501" cy="369332"/>
          </a:xfrm>
          <a:prstGeom prst="rect">
            <a:avLst/>
          </a:prstGeom>
          <a:solidFill>
            <a:srgbClr val="0E2841">
              <a:lumMod val="50000"/>
              <a:lumOff val="5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MH1.0</a:t>
            </a:r>
            <a:endParaRPr kumimoji="0" lang="de-CH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BFEBF5-4943-FE2E-9738-28C35F18FBE2}"/>
              </a:ext>
            </a:extLst>
          </p:cNvPr>
          <p:cNvSpPr txBox="1"/>
          <p:nvPr/>
        </p:nvSpPr>
        <p:spPr>
          <a:xfrm>
            <a:off x="7270245" y="6511153"/>
            <a:ext cx="4488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DAC units are different in MH1.0 and MH0.2</a:t>
            </a:r>
            <a:endParaRPr lang="de-CH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5BBB0C-B4C6-9B24-C396-4249A183CAAA}"/>
              </a:ext>
            </a:extLst>
          </p:cNvPr>
          <p:cNvGrpSpPr/>
          <p:nvPr/>
        </p:nvGrpSpPr>
        <p:grpSpPr>
          <a:xfrm>
            <a:off x="4799856" y="5767866"/>
            <a:ext cx="2894371" cy="307777"/>
            <a:chOff x="7032104" y="5480201"/>
            <a:chExt cx="2894371" cy="30777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53C9B2-0687-54D7-289A-9640501E320D}"/>
                </a:ext>
              </a:extLst>
            </p:cNvPr>
            <p:cNvSpPr txBox="1"/>
            <p:nvPr/>
          </p:nvSpPr>
          <p:spPr>
            <a:xfrm>
              <a:off x="7968208" y="5480201"/>
              <a:ext cx="112287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000" dirty="0"/>
                <a:t>fast - slow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A3E034F-1020-5BA4-0A99-B979875F9942}"/>
                </a:ext>
              </a:extLst>
            </p:cNvPr>
            <p:cNvCxnSpPr/>
            <p:nvPr/>
          </p:nvCxnSpPr>
          <p:spPr>
            <a:xfrm flipH="1">
              <a:off x="7032104" y="5661248"/>
              <a:ext cx="79208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2955279-E00E-A772-4DDE-0EF155E63C8B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9134387" y="5661248"/>
              <a:ext cx="79208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397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23641-23B0-B435-BA48-7BE6C7EB3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3C3A945-0331-73BC-E017-80B72782F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" t="11209" r="9014"/>
          <a:stretch>
            <a:fillRect/>
          </a:stretch>
        </p:blipFill>
        <p:spPr bwMode="auto">
          <a:xfrm>
            <a:off x="6023992" y="2133438"/>
            <a:ext cx="6240016" cy="466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604E9EF9-D48D-253C-17D8-0F804362E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10490" r="9514"/>
          <a:stretch>
            <a:fillRect/>
          </a:stretch>
        </p:blipFill>
        <p:spPr bwMode="auto">
          <a:xfrm>
            <a:off x="47329" y="2093200"/>
            <a:ext cx="6264696" cy="473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3E2504-1287-9F6A-CA37-75E9C9E58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14" y="81442"/>
            <a:ext cx="10225211" cy="810444"/>
          </a:xfrm>
        </p:spPr>
        <p:txBody>
          <a:bodyPr/>
          <a:lstStyle/>
          <a:p>
            <a:r>
              <a:rPr lang="en-US" sz="4000" b="0" dirty="0"/>
              <a:t>Effect of </a:t>
            </a:r>
            <a:r>
              <a:rPr lang="en-US" sz="4000" b="0" dirty="0" err="1"/>
              <a:t>Icomp</a:t>
            </a:r>
            <a:r>
              <a:rPr lang="en-US" sz="4000" b="0" dirty="0"/>
              <a:t> on detected incoming rate</a:t>
            </a:r>
            <a:endParaRPr lang="de-CH" sz="4000" b="0" dirty="0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C61F7609-86F2-37BF-9C80-DE6A4B4C0593}"/>
              </a:ext>
            </a:extLst>
          </p:cNvPr>
          <p:cNvSpPr txBox="1"/>
          <p:nvPr/>
        </p:nvSpPr>
        <p:spPr>
          <a:xfrm>
            <a:off x="852130" y="1475492"/>
            <a:ext cx="2867605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Icomp</a:t>
            </a:r>
            <a:r>
              <a:rPr lang="en-US" dirty="0"/>
              <a:t> Default (1200 DAC)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9F35461C-DF2D-6A71-05C5-42ECEF15DB2E}"/>
              </a:ext>
            </a:extLst>
          </p:cNvPr>
          <p:cNvSpPr txBox="1"/>
          <p:nvPr/>
        </p:nvSpPr>
        <p:spPr>
          <a:xfrm>
            <a:off x="6528048" y="1450684"/>
            <a:ext cx="2867605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Icomp</a:t>
            </a:r>
            <a:r>
              <a:rPr lang="en-US" dirty="0"/>
              <a:t> 3x (2495 DAC)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12940D-6C72-EC76-A419-D3BAE1DEB4BF}"/>
              </a:ext>
            </a:extLst>
          </p:cNvPr>
          <p:cNvSpPr txBox="1"/>
          <p:nvPr/>
        </p:nvSpPr>
        <p:spPr>
          <a:xfrm>
            <a:off x="9934587" y="892871"/>
            <a:ext cx="18835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Counter0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Default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settings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(but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Vrf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scanned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Beamtime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at PSI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63C298-E7E6-E65C-1E16-B2CC12D2F1A6}"/>
              </a:ext>
            </a:extLst>
          </p:cNvPr>
          <p:cNvSpPr txBox="1"/>
          <p:nvPr/>
        </p:nvSpPr>
        <p:spPr>
          <a:xfrm>
            <a:off x="9579573" y="293575"/>
            <a:ext cx="84350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MH0.2</a:t>
            </a:r>
            <a:endParaRPr kumimoji="0" lang="de-CH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42615B8-90C2-BC8B-B758-BFAC578E2A62}"/>
              </a:ext>
            </a:extLst>
          </p:cNvPr>
          <p:cNvCxnSpPr>
            <a:cxnSpLocks/>
          </p:cNvCxnSpPr>
          <p:nvPr/>
        </p:nvCxnSpPr>
        <p:spPr>
          <a:xfrm flipV="1">
            <a:off x="1127448" y="6021288"/>
            <a:ext cx="5832648" cy="7200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1506C18-5C95-693F-218A-E2AD0CB1165B}"/>
              </a:ext>
            </a:extLst>
          </p:cNvPr>
          <p:cNvSpPr txBox="1"/>
          <p:nvPr/>
        </p:nvSpPr>
        <p:spPr>
          <a:xfrm>
            <a:off x="3583710" y="5749515"/>
            <a:ext cx="46006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1.3x</a:t>
            </a:r>
            <a:endParaRPr lang="de-CH" sz="20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D54631-47CE-D2FE-D56A-89E9F74EFF6E}"/>
              </a:ext>
            </a:extLst>
          </p:cNvPr>
          <p:cNvCxnSpPr>
            <a:cxnSpLocks/>
          </p:cNvCxnSpPr>
          <p:nvPr/>
        </p:nvCxnSpPr>
        <p:spPr>
          <a:xfrm flipV="1">
            <a:off x="3455368" y="3068960"/>
            <a:ext cx="6025008" cy="75251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0B38FC7-0555-E7A9-5882-AFA6008CE121}"/>
              </a:ext>
            </a:extLst>
          </p:cNvPr>
          <p:cNvSpPr txBox="1"/>
          <p:nvPr/>
        </p:nvSpPr>
        <p:spPr>
          <a:xfrm>
            <a:off x="5143987" y="3275111"/>
            <a:ext cx="66966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1.45x</a:t>
            </a:r>
            <a:endParaRPr lang="de-CH" sz="20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7DEB6A6-0CB8-BA34-37EA-6EC8622D2171}"/>
              </a:ext>
            </a:extLst>
          </p:cNvPr>
          <p:cNvCxnSpPr/>
          <p:nvPr/>
        </p:nvCxnSpPr>
        <p:spPr>
          <a:xfrm>
            <a:off x="6096000" y="2301255"/>
            <a:ext cx="5832648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ADEC4BC-4496-606A-8F4D-BF86B3495E7C}"/>
              </a:ext>
            </a:extLst>
          </p:cNvPr>
          <p:cNvSpPr txBox="1"/>
          <p:nvPr/>
        </p:nvSpPr>
        <p:spPr>
          <a:xfrm>
            <a:off x="9264920" y="2301255"/>
            <a:ext cx="66966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1.4x</a:t>
            </a:r>
            <a:endParaRPr lang="de-CH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D873A3-6A55-55FC-8836-6049CAB526F6}"/>
              </a:ext>
            </a:extLst>
          </p:cNvPr>
          <p:cNvSpPr txBox="1"/>
          <p:nvPr/>
        </p:nvSpPr>
        <p:spPr>
          <a:xfrm>
            <a:off x="10591425" y="2394365"/>
            <a:ext cx="199448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l-GR" sz="3200" dirty="0"/>
              <a:t>τ</a:t>
            </a:r>
            <a:r>
              <a:rPr lang="en-US" sz="3200" dirty="0"/>
              <a:t>=18.7ns</a:t>
            </a:r>
            <a:endParaRPr lang="de-CH" sz="3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98ACEF-490C-E609-6B2A-872AC4A19539}"/>
              </a:ext>
            </a:extLst>
          </p:cNvPr>
          <p:cNvSpPr txBox="1"/>
          <p:nvPr/>
        </p:nvSpPr>
        <p:spPr>
          <a:xfrm>
            <a:off x="5355452" y="895609"/>
            <a:ext cx="222484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/>
              <a:t>Single counter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4080766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96569380-3F52-E6A4-B977-2FA9171568F3}"/>
              </a:ext>
            </a:extLst>
          </p:cNvPr>
          <p:cNvSpPr/>
          <p:nvPr/>
        </p:nvSpPr>
        <p:spPr>
          <a:xfrm>
            <a:off x="448112" y="3471561"/>
            <a:ext cx="4783792" cy="18126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61B0CB-07F7-FB89-EF81-0F658C434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Increased </a:t>
            </a:r>
            <a:r>
              <a:rPr lang="en-US" dirty="0"/>
              <a:t>coherent flux</a:t>
            </a:r>
            <a:r>
              <a:rPr lang="en-CH" dirty="0"/>
              <a:t> [</a:t>
            </a:r>
            <a:r>
              <a:rPr lang="en-US" dirty="0"/>
              <a:t>1</a:t>
            </a:r>
            <a:r>
              <a:rPr lang="en-CH" dirty="0"/>
              <a:t>]:</a:t>
            </a:r>
          </a:p>
          <a:p>
            <a:pPr lvl="1"/>
            <a:r>
              <a:rPr lang="en-CH" dirty="0"/>
              <a:t>&gt;100x at 10 keV</a:t>
            </a:r>
          </a:p>
          <a:p>
            <a:pPr lvl="1"/>
            <a:r>
              <a:rPr lang="en-GB" dirty="0"/>
              <a:t>U</a:t>
            </a:r>
            <a:r>
              <a:rPr lang="en-CH" dirty="0"/>
              <a:t>p to 1000x at 20 keV</a:t>
            </a:r>
          </a:p>
          <a:p>
            <a:r>
              <a:rPr lang="en-US" dirty="0"/>
              <a:t>Increased electron energy (2.4 </a:t>
            </a:r>
            <a:r>
              <a:rPr lang="en-US" dirty="0">
                <a:sym typeface="Wingdings" pitchFamily="2" charset="2"/>
              </a:rPr>
              <a:t> 2.7 GeV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Higher energy photons (80 keV)</a:t>
            </a:r>
          </a:p>
          <a:p>
            <a:endParaRPr lang="en-US" dirty="0"/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000000"/>
                </a:solidFill>
              </a:rPr>
              <a:t>For the detector this means: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Faster count rate 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Higher frame rate 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Wider energy range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EFEFD5-5D6D-188A-145D-EF2D581E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SLS 2.0 – a 4</a:t>
            </a:r>
            <a:r>
              <a:rPr lang="en-US" baseline="30000" dirty="0"/>
              <a:t>th</a:t>
            </a:r>
            <a:r>
              <a:rPr lang="en-US" dirty="0"/>
              <a:t> generation synchrotron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305D6E-B1B6-62D1-911D-916E2FC99B91}"/>
              </a:ext>
            </a:extLst>
          </p:cNvPr>
          <p:cNvSpPr txBox="1"/>
          <p:nvPr/>
        </p:nvSpPr>
        <p:spPr>
          <a:xfrm>
            <a:off x="7536161" y="6068853"/>
            <a:ext cx="3240360" cy="3357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[1] </a:t>
            </a:r>
            <a:r>
              <a:rPr lang="en-GB" sz="1200" dirty="0"/>
              <a:t>SLS 2.0 Storage Ring Technical Design Report PSI </a:t>
            </a:r>
            <a:r>
              <a:rPr lang="en-GB" sz="1200" dirty="0" err="1"/>
              <a:t>Bericht</a:t>
            </a:r>
            <a:r>
              <a:rPr lang="en-GB" sz="1200" dirty="0"/>
              <a:t> Nr. 21-02 November 2021</a:t>
            </a:r>
            <a:endParaRPr lang="en-US" sz="1067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Picture 3" descr="A large round building with a circular roof&#10;&#10;Description automatically generated">
            <a:extLst>
              <a:ext uri="{FF2B5EF4-FFF2-40B4-BE49-F238E27FC236}">
                <a16:creationId xmlns:a16="http://schemas.microsoft.com/office/drawing/2014/main" id="{B4B66022-C3A6-FB26-175D-2BBE840D69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230" y="683518"/>
            <a:ext cx="6343770" cy="31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994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7D4E8-1F5F-C558-2D9E-01A4E7BC2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E657E9A-9B2E-A805-7422-734E548B3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0285" y="2536179"/>
            <a:ext cx="6047169" cy="43194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04021D-EA00-8698-F12F-9DEB373A59AE}"/>
              </a:ext>
            </a:extLst>
          </p:cNvPr>
          <p:cNvSpPr txBox="1"/>
          <p:nvPr/>
        </p:nvSpPr>
        <p:spPr>
          <a:xfrm>
            <a:off x="7807218" y="1839323"/>
            <a:ext cx="314367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Vicomp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 2495 DAC (3x current)</a:t>
            </a:r>
          </a:p>
          <a:p>
            <a:r>
              <a:rPr lang="en-US" dirty="0" err="1">
                <a:solidFill>
                  <a:prstClr val="black"/>
                </a:solidFill>
              </a:rPr>
              <a:t>Vrf</a:t>
            </a:r>
            <a:r>
              <a:rPr lang="en-US" dirty="0">
                <a:solidFill>
                  <a:prstClr val="black"/>
                </a:solidFill>
              </a:rPr>
              <a:t> 200 DAC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0312A9F-AAB2-E9B3-85C6-1FED536B5DE4}"/>
              </a:ext>
            </a:extLst>
          </p:cNvPr>
          <p:cNvSpPr txBox="1">
            <a:spLocks/>
          </p:cNvSpPr>
          <p:nvPr/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Multi-threshold rate tests at PSI with MH02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B825BD-10A6-E5F7-25B0-78D8723B8549}"/>
              </a:ext>
            </a:extLst>
          </p:cNvPr>
          <p:cNvSpPr txBox="1"/>
          <p:nvPr/>
        </p:nvSpPr>
        <p:spPr>
          <a:xfrm>
            <a:off x="9415949" y="287744"/>
            <a:ext cx="84350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MH0.2</a:t>
            </a:r>
            <a:endParaRPr kumimoji="0" lang="de-CH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4081E9-E03F-4C4A-C2E0-33C560FC3AA5}"/>
              </a:ext>
            </a:extLst>
          </p:cNvPr>
          <p:cNvSpPr txBox="1"/>
          <p:nvPr/>
        </p:nvSpPr>
        <p:spPr>
          <a:xfrm>
            <a:off x="10620163" y="287744"/>
            <a:ext cx="108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E=12 keV</a:t>
            </a:r>
            <a:endParaRPr lang="de-C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FF475F-5B31-0B25-C5EB-D89A6C645E02}"/>
              </a:ext>
            </a:extLst>
          </p:cNvPr>
          <p:cNvSpPr txBox="1"/>
          <p:nvPr/>
        </p:nvSpPr>
        <p:spPr>
          <a:xfrm>
            <a:off x="7536160" y="4797152"/>
            <a:ext cx="248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Fits: </a:t>
            </a:r>
            <a:r>
              <a:rPr lang="en-US" dirty="0" err="1"/>
              <a:t>paralyzable</a:t>
            </a:r>
            <a:r>
              <a:rPr lang="en-US" dirty="0"/>
              <a:t> model</a:t>
            </a:r>
            <a:endParaRPr lang="de-CH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F262B44-7325-B009-0158-1CE81AAF5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6" y="2480122"/>
            <a:ext cx="6125650" cy="43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7C1235-68A1-E22E-999F-DADD15A897FD}"/>
              </a:ext>
            </a:extLst>
          </p:cNvPr>
          <p:cNvSpPr txBox="1"/>
          <p:nvPr/>
        </p:nvSpPr>
        <p:spPr>
          <a:xfrm>
            <a:off x="1763834" y="1637701"/>
            <a:ext cx="314367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Vicomp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 1200 DAC (1x current)</a:t>
            </a:r>
          </a:p>
          <a:p>
            <a:r>
              <a:rPr lang="en-US" dirty="0" err="1">
                <a:solidFill>
                  <a:prstClr val="black"/>
                </a:solidFill>
              </a:rPr>
              <a:t>Vrf</a:t>
            </a:r>
            <a:r>
              <a:rPr lang="en-US" dirty="0">
                <a:solidFill>
                  <a:prstClr val="black"/>
                </a:solidFill>
              </a:rPr>
              <a:t> 200 DAC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0EC401-AC41-9275-A877-71F51ED23123}"/>
              </a:ext>
            </a:extLst>
          </p:cNvPr>
          <p:cNvSpPr txBox="1"/>
          <p:nvPr/>
        </p:nvSpPr>
        <p:spPr>
          <a:xfrm>
            <a:off x="1343472" y="5166484"/>
            <a:ext cx="248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Fits: </a:t>
            </a:r>
            <a:r>
              <a:rPr lang="en-US" dirty="0" err="1"/>
              <a:t>paralyzable</a:t>
            </a:r>
            <a:r>
              <a:rPr lang="en-US" dirty="0"/>
              <a:t> model</a:t>
            </a:r>
            <a:endParaRPr lang="de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9D193F-0922-56F2-F246-25F0C5FEC6CD}"/>
              </a:ext>
            </a:extLst>
          </p:cNvPr>
          <p:cNvSpPr txBox="1"/>
          <p:nvPr/>
        </p:nvSpPr>
        <p:spPr>
          <a:xfrm>
            <a:off x="4378144" y="5733256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x2.1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033F1B-69F8-1271-0F15-88F9C3671F47}"/>
              </a:ext>
            </a:extLst>
          </p:cNvPr>
          <p:cNvSpPr txBox="1"/>
          <p:nvPr/>
        </p:nvSpPr>
        <p:spPr>
          <a:xfrm>
            <a:off x="9837699" y="4584458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x3.1</a:t>
            </a:r>
            <a:endParaRPr lang="de-C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952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CEC02-FECA-41D3-4ACD-F601765D1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388A79B-DCDB-360D-E824-6D7E66002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2326232"/>
            <a:ext cx="6370650" cy="455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A5F7E2-9EC3-51D2-2C40-D82F048FF92E}"/>
              </a:ext>
            </a:extLst>
          </p:cNvPr>
          <p:cNvSpPr txBox="1"/>
          <p:nvPr/>
        </p:nvSpPr>
        <p:spPr>
          <a:xfrm>
            <a:off x="7964698" y="1669678"/>
            <a:ext cx="314367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Vicomp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 2495 DAC (3x current)</a:t>
            </a:r>
          </a:p>
          <a:p>
            <a:r>
              <a:rPr lang="en-US" dirty="0" err="1">
                <a:solidFill>
                  <a:prstClr val="black"/>
                </a:solidFill>
              </a:rPr>
              <a:t>Vrf</a:t>
            </a:r>
            <a:r>
              <a:rPr lang="en-US" dirty="0">
                <a:solidFill>
                  <a:prstClr val="black"/>
                </a:solidFill>
              </a:rPr>
              <a:t> 300 DAC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BA3ED5A-7660-98BC-A90D-B540044D8857}"/>
              </a:ext>
            </a:extLst>
          </p:cNvPr>
          <p:cNvSpPr txBox="1">
            <a:spLocks/>
          </p:cNvSpPr>
          <p:nvPr/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Multi-threshold rate tests at PSI with MH02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E5FDF5-EC06-E219-B0B9-CA9CC69695DD}"/>
              </a:ext>
            </a:extLst>
          </p:cNvPr>
          <p:cNvSpPr txBox="1"/>
          <p:nvPr/>
        </p:nvSpPr>
        <p:spPr>
          <a:xfrm>
            <a:off x="9415949" y="287744"/>
            <a:ext cx="84350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MH0.2</a:t>
            </a:r>
            <a:endParaRPr kumimoji="0" lang="de-CH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50D0D90-51B8-0402-26AF-F1AA2F451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808" y="2307533"/>
            <a:ext cx="6370650" cy="45504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F33BB7-9670-3B30-5DA2-668C9E234976}"/>
              </a:ext>
            </a:extLst>
          </p:cNvPr>
          <p:cNvSpPr txBox="1"/>
          <p:nvPr/>
        </p:nvSpPr>
        <p:spPr>
          <a:xfrm>
            <a:off x="10776520" y="275342"/>
            <a:ext cx="108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E=12 keV</a:t>
            </a:r>
            <a:endParaRPr lang="de-C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53156E-01D7-FB8A-DAEA-8945FCCF56BE}"/>
              </a:ext>
            </a:extLst>
          </p:cNvPr>
          <p:cNvSpPr txBox="1"/>
          <p:nvPr/>
        </p:nvSpPr>
        <p:spPr>
          <a:xfrm>
            <a:off x="1237518" y="5157192"/>
            <a:ext cx="248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Fits: </a:t>
            </a:r>
            <a:r>
              <a:rPr lang="en-US" dirty="0" err="1"/>
              <a:t>paralyzable</a:t>
            </a:r>
            <a:r>
              <a:rPr lang="en-US" dirty="0"/>
              <a:t> model</a:t>
            </a:r>
            <a:endParaRPr lang="de-CH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2D351A-7903-FAD4-DD57-EDFFBF3981E2}"/>
              </a:ext>
            </a:extLst>
          </p:cNvPr>
          <p:cNvSpPr txBox="1"/>
          <p:nvPr/>
        </p:nvSpPr>
        <p:spPr>
          <a:xfrm>
            <a:off x="1763834" y="1637701"/>
            <a:ext cx="314367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Vicomp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 1200 DAC (1x current)</a:t>
            </a:r>
          </a:p>
          <a:p>
            <a:r>
              <a:rPr lang="en-US" dirty="0" err="1">
                <a:solidFill>
                  <a:prstClr val="black"/>
                </a:solidFill>
              </a:rPr>
              <a:t>Vrf</a:t>
            </a:r>
            <a:r>
              <a:rPr lang="en-US" dirty="0">
                <a:solidFill>
                  <a:prstClr val="black"/>
                </a:solidFill>
              </a:rPr>
              <a:t> 300 DAC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5DFF2E-B83B-48D0-BE7A-1F6CBC2E89FB}"/>
              </a:ext>
            </a:extLst>
          </p:cNvPr>
          <p:cNvSpPr txBox="1"/>
          <p:nvPr/>
        </p:nvSpPr>
        <p:spPr>
          <a:xfrm>
            <a:off x="7608168" y="5085184"/>
            <a:ext cx="248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Fits: </a:t>
            </a:r>
            <a:r>
              <a:rPr lang="en-US" dirty="0" err="1"/>
              <a:t>paralyzable</a:t>
            </a:r>
            <a:r>
              <a:rPr lang="en-US" dirty="0"/>
              <a:t> model</a:t>
            </a:r>
            <a:endParaRPr lang="de-CH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1FF171-E212-682E-52EB-6FAB5AC73C51}"/>
              </a:ext>
            </a:extLst>
          </p:cNvPr>
          <p:cNvSpPr txBox="1"/>
          <p:nvPr/>
        </p:nvSpPr>
        <p:spPr>
          <a:xfrm>
            <a:off x="4378144" y="5733256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x2.7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C78EB0-10A6-7A13-300A-D972B1E06BD5}"/>
              </a:ext>
            </a:extLst>
          </p:cNvPr>
          <p:cNvSpPr txBox="1"/>
          <p:nvPr/>
        </p:nvSpPr>
        <p:spPr>
          <a:xfrm>
            <a:off x="10632504" y="5733256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x3.6</a:t>
            </a:r>
            <a:endParaRPr lang="de-C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882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513D7-7660-E13E-8901-B8A9D7522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C975520-D640-0A8B-FB57-94874960B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2290248"/>
            <a:ext cx="6394851" cy="456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976743-5851-4174-85A0-7EDFAA08B954}"/>
              </a:ext>
            </a:extLst>
          </p:cNvPr>
          <p:cNvSpPr txBox="1"/>
          <p:nvPr/>
        </p:nvSpPr>
        <p:spPr>
          <a:xfrm>
            <a:off x="7810168" y="1628800"/>
            <a:ext cx="314367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Vicomp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 2495 DAC (3x current)</a:t>
            </a:r>
          </a:p>
          <a:p>
            <a:r>
              <a:rPr lang="en-US" dirty="0" err="1">
                <a:solidFill>
                  <a:prstClr val="black"/>
                </a:solidFill>
              </a:rPr>
              <a:t>Vrf</a:t>
            </a:r>
            <a:r>
              <a:rPr lang="en-US" dirty="0">
                <a:solidFill>
                  <a:prstClr val="black"/>
                </a:solidFill>
              </a:rPr>
              <a:t> 400 DAC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AFF1AC0-E677-F957-E24F-3532BA9C994F}"/>
              </a:ext>
            </a:extLst>
          </p:cNvPr>
          <p:cNvSpPr txBox="1">
            <a:spLocks/>
          </p:cNvSpPr>
          <p:nvPr/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Multi-threshold rate tests at PSI with MH02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9218BB-6835-7042-8F82-EC63CFDE164B}"/>
              </a:ext>
            </a:extLst>
          </p:cNvPr>
          <p:cNvSpPr txBox="1"/>
          <p:nvPr/>
        </p:nvSpPr>
        <p:spPr>
          <a:xfrm>
            <a:off x="9415949" y="287744"/>
            <a:ext cx="84350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MH0.2</a:t>
            </a:r>
            <a:endParaRPr kumimoji="0" lang="de-CH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6B7222F2-27A8-41F4-86C0-E995CE6061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65844" y="2313714"/>
            <a:ext cx="6319822" cy="45141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02997C-2910-DC2E-E1B0-FE78A4807249}"/>
              </a:ext>
            </a:extLst>
          </p:cNvPr>
          <p:cNvSpPr txBox="1"/>
          <p:nvPr/>
        </p:nvSpPr>
        <p:spPr>
          <a:xfrm>
            <a:off x="10372840" y="328290"/>
            <a:ext cx="108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E=12 keV</a:t>
            </a:r>
            <a:endParaRPr lang="de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730910-4136-5D61-2F4E-9EF29935EFF7}"/>
              </a:ext>
            </a:extLst>
          </p:cNvPr>
          <p:cNvSpPr txBox="1"/>
          <p:nvPr/>
        </p:nvSpPr>
        <p:spPr>
          <a:xfrm>
            <a:off x="10196213" y="5437075"/>
            <a:ext cx="1798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Fit: </a:t>
            </a:r>
            <a:r>
              <a:rPr lang="en-US" dirty="0" err="1"/>
              <a:t>paral</a:t>
            </a:r>
            <a:r>
              <a:rPr lang="en-US" dirty="0"/>
              <a:t>. model</a:t>
            </a:r>
            <a:endParaRPr lang="de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D4F065-F5FA-4530-EE8A-89A43C7FBC3D}"/>
              </a:ext>
            </a:extLst>
          </p:cNvPr>
          <p:cNvSpPr txBox="1"/>
          <p:nvPr/>
        </p:nvSpPr>
        <p:spPr>
          <a:xfrm>
            <a:off x="10621684" y="5728057"/>
            <a:ext cx="166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Fit: sum model</a:t>
            </a:r>
            <a:endParaRPr lang="de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F35DFD-EBCE-254B-0F38-3A1D3AB540DB}"/>
              </a:ext>
            </a:extLst>
          </p:cNvPr>
          <p:cNvSpPr txBox="1"/>
          <p:nvPr/>
        </p:nvSpPr>
        <p:spPr>
          <a:xfrm>
            <a:off x="4151784" y="5437075"/>
            <a:ext cx="1798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Fit: </a:t>
            </a:r>
            <a:r>
              <a:rPr lang="en-US" dirty="0" err="1"/>
              <a:t>paral</a:t>
            </a:r>
            <a:r>
              <a:rPr lang="en-US" dirty="0"/>
              <a:t>. model</a:t>
            </a:r>
            <a:endParaRPr lang="de-C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7E092-E9FB-C66B-8A42-A78433B3E3D2}"/>
              </a:ext>
            </a:extLst>
          </p:cNvPr>
          <p:cNvSpPr txBox="1"/>
          <p:nvPr/>
        </p:nvSpPr>
        <p:spPr>
          <a:xfrm>
            <a:off x="4443848" y="5720040"/>
            <a:ext cx="1798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Fit: </a:t>
            </a:r>
            <a:r>
              <a:rPr lang="en-US" dirty="0" err="1"/>
              <a:t>paral</a:t>
            </a:r>
            <a:r>
              <a:rPr lang="en-US" dirty="0"/>
              <a:t>. model</a:t>
            </a:r>
            <a:endParaRPr lang="de-CH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D3EDB7-DC5E-FE7E-A025-B367B4AACE44}"/>
              </a:ext>
            </a:extLst>
          </p:cNvPr>
          <p:cNvSpPr txBox="1"/>
          <p:nvPr/>
        </p:nvSpPr>
        <p:spPr>
          <a:xfrm>
            <a:off x="1487488" y="1628800"/>
            <a:ext cx="314367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Vicomp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 1200 DAC (1x current)</a:t>
            </a:r>
          </a:p>
          <a:p>
            <a:r>
              <a:rPr lang="en-US" dirty="0" err="1">
                <a:solidFill>
                  <a:prstClr val="black"/>
                </a:solidFill>
              </a:rPr>
              <a:t>Vrf</a:t>
            </a:r>
            <a:r>
              <a:rPr lang="en-US" dirty="0">
                <a:solidFill>
                  <a:prstClr val="black"/>
                </a:solidFill>
              </a:rPr>
              <a:t> 400 DAC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71FC3E-95A2-14C1-E200-32AB7FDD0AAA}"/>
              </a:ext>
            </a:extLst>
          </p:cNvPr>
          <p:cNvSpPr txBox="1"/>
          <p:nvPr/>
        </p:nvSpPr>
        <p:spPr>
          <a:xfrm>
            <a:off x="3476584" y="5898475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x3.1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8D991E-9869-2968-C481-7D03CD604575}"/>
              </a:ext>
            </a:extLst>
          </p:cNvPr>
          <p:cNvSpPr txBox="1"/>
          <p:nvPr/>
        </p:nvSpPr>
        <p:spPr>
          <a:xfrm>
            <a:off x="9523991" y="5863914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x6.9</a:t>
            </a:r>
            <a:endParaRPr lang="de-C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408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145C531-792B-AF2C-F331-B1DFABE9D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“speed challenge”: high frame rate</a:t>
            </a:r>
            <a:endParaRPr lang="en-CH" dirty="0"/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09796E39-D438-73CF-622E-845C64C7F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263443"/>
              </p:ext>
            </p:extLst>
          </p:nvPr>
        </p:nvGraphicFramePr>
        <p:xfrm>
          <a:off x="1005228" y="1412776"/>
          <a:ext cx="9649149" cy="366143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04985">
                  <a:extLst>
                    <a:ext uri="{9D8B030D-6E8A-4147-A177-3AD203B41FA5}">
                      <a16:colId xmlns:a16="http://schemas.microsoft.com/office/drawing/2014/main" val="2765986381"/>
                    </a:ext>
                  </a:extLst>
                </a:gridCol>
                <a:gridCol w="3029384">
                  <a:extLst>
                    <a:ext uri="{9D8B030D-6E8A-4147-A177-3AD203B41FA5}">
                      <a16:colId xmlns:a16="http://schemas.microsoft.com/office/drawing/2014/main" val="3352159442"/>
                    </a:ext>
                  </a:extLst>
                </a:gridCol>
                <a:gridCol w="3814780">
                  <a:extLst>
                    <a:ext uri="{9D8B030D-6E8A-4147-A177-3AD203B41FA5}">
                      <a16:colId xmlns:a16="http://schemas.microsoft.com/office/drawing/2014/main" val="2525772823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endParaRPr lang="en-GB" sz="1900" b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EIGER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MATTERHORN 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3461816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noProof="0" dirty="0"/>
                        <a:t>Technology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250 nm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110 nm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8768668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dirty="0"/>
                        <a:t>Chip outputs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>
                          <a:solidFill>
                            <a:schemeClr val="tx1"/>
                          </a:solidFill>
                        </a:rPr>
                        <a:t>32xCMOS, 200 Mb/s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4xCML, 3.125 Gb/s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25160069"/>
                  </a:ext>
                </a:extLst>
              </a:tr>
              <a:tr h="451495">
                <a:tc>
                  <a:txBody>
                    <a:bodyPr/>
                    <a:lstStyle/>
                    <a:p>
                      <a:r>
                        <a:rPr lang="en-GB" sz="1900" b="0" dirty="0"/>
                        <a:t>Single chip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6.4 Gb/s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12.5 Gb/s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5061365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dirty="0"/>
                        <a:t>Module (8 chips)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0" dirty="0"/>
                        <a:t>51.2 Gb/s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0" dirty="0"/>
                        <a:t>100 Gb/s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08241765"/>
                  </a:ext>
                </a:extLst>
              </a:tr>
              <a:tr h="548720">
                <a:tc>
                  <a:txBody>
                    <a:bodyPr/>
                    <a:lstStyle/>
                    <a:p>
                      <a:r>
                        <a:rPr lang="en-GB" sz="1900" b="0" dirty="0"/>
                        <a:t>Readout channels/module</a:t>
                      </a:r>
                      <a:endParaRPr lang="en-US" sz="1900" b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baseline="0" dirty="0">
                          <a:solidFill>
                            <a:schemeClr val="tx1"/>
                          </a:solidFill>
                        </a:rPr>
                        <a:t>2x10Gbit/s </a:t>
                      </a:r>
                      <a:endParaRPr lang="en-US" sz="19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1x</a:t>
                      </a:r>
                      <a:r>
                        <a:rPr lang="en-GB" sz="1900" b="0" dirty="0">
                          <a:solidFill>
                            <a:schemeClr val="accent1"/>
                          </a:solidFill>
                        </a:rPr>
                        <a:t>100</a:t>
                      </a:r>
                      <a:r>
                        <a:rPr lang="en-GB" sz="1900" b="0" dirty="0"/>
                        <a:t>Gbit/s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398014462"/>
                  </a:ext>
                </a:extLst>
              </a:tr>
              <a:tr h="451495">
                <a:tc>
                  <a:txBody>
                    <a:bodyPr/>
                    <a:lstStyle/>
                    <a:p>
                      <a:r>
                        <a:rPr lang="en-GB" sz="1900" b="0" dirty="0"/>
                        <a:t>Frame rate</a:t>
                      </a:r>
                      <a:endParaRPr lang="en-US" sz="1900" b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baseline="0" dirty="0"/>
                        <a:t>~10 kHz 8bit (burst)</a:t>
                      </a:r>
                      <a:endParaRPr lang="en-US" sz="1900" b="0" baseline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>
                          <a:solidFill>
                            <a:schemeClr val="accent1"/>
                          </a:solidFill>
                        </a:rPr>
                        <a:t>~20 </a:t>
                      </a:r>
                      <a:r>
                        <a:rPr lang="en-GB" sz="1900" b="0" dirty="0"/>
                        <a:t>kHz 8bit (</a:t>
                      </a:r>
                      <a:r>
                        <a:rPr lang="en-GB" sz="1900" b="0" dirty="0">
                          <a:solidFill>
                            <a:schemeClr val="accent1"/>
                          </a:solidFill>
                        </a:rPr>
                        <a:t>continuous</a:t>
                      </a:r>
                      <a:r>
                        <a:rPr lang="en-GB" sz="1900" b="0" dirty="0"/>
                        <a:t>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77860512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sz="1900" b="0" dirty="0"/>
                        <a:t>Continuous R/W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900" b="0" baseline="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Yes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404543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9202F20-869A-AE1A-DF45-94ADD7BAFBEC}"/>
              </a:ext>
            </a:extLst>
          </p:cNvPr>
          <p:cNvSpPr/>
          <p:nvPr/>
        </p:nvSpPr>
        <p:spPr bwMode="auto">
          <a:xfrm>
            <a:off x="3809850" y="918545"/>
            <a:ext cx="3024336" cy="4310656"/>
          </a:xfrm>
          <a:prstGeom prst="rect">
            <a:avLst/>
          </a:prstGeom>
          <a:solidFill>
            <a:schemeClr val="bg1">
              <a:alpha val="5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8721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64B3A7-1855-A835-621C-DD7F61301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36351"/>
            <a:ext cx="8964613" cy="4134567"/>
          </a:xfrm>
        </p:spPr>
        <p:txBody>
          <a:bodyPr/>
          <a:lstStyle/>
          <a:p>
            <a:r>
              <a:rPr lang="en-US" dirty="0"/>
              <a:t>Matterhorn is a new SPC detector for SLS2.0 targeting:</a:t>
            </a:r>
          </a:p>
          <a:p>
            <a:pPr lvl="1"/>
            <a:r>
              <a:rPr lang="en-US" dirty="0"/>
              <a:t>15-20Mcps count rate with 10% loss of efficiency</a:t>
            </a:r>
          </a:p>
          <a:p>
            <a:pPr lvl="1"/>
            <a:r>
              <a:rPr lang="en-US" dirty="0"/>
              <a:t>250 eV – 80 keV energy range (with LGADs and </a:t>
            </a:r>
            <a:r>
              <a:rPr lang="en-US" dirty="0" err="1"/>
              <a:t>HighZ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20kHz frame rate; &lt;20 ns gating</a:t>
            </a:r>
          </a:p>
          <a:p>
            <a:pPr lvl="1"/>
            <a:endParaRPr lang="en-US" dirty="0"/>
          </a:p>
          <a:p>
            <a:r>
              <a:rPr lang="en-US" dirty="0"/>
              <a:t>Results from MH01, MH02 and full-size chip MH1.0: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Noise down to &lt;~80e- in slow settings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Demonstrated ~14.4 </a:t>
            </a:r>
            <a:r>
              <a:rPr lang="en-US" dirty="0" err="1"/>
              <a:t>Mcps</a:t>
            </a:r>
            <a:r>
              <a:rPr lang="en-US" dirty="0"/>
              <a:t> at 90% efficiency </a:t>
            </a:r>
            <a:br>
              <a:rPr lang="en-US" dirty="0"/>
            </a:br>
            <a:r>
              <a:rPr lang="en-US" dirty="0"/>
              <a:t>using multiple thresholds with MH0.2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Tau &lt;20ns in single counter mode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Digital </a:t>
            </a:r>
            <a:r>
              <a:rPr lang="en-US"/>
              <a:t>periphery and high </a:t>
            </a:r>
            <a:r>
              <a:rPr lang="en-US" dirty="0"/>
              <a:t>speed links working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A7BD57-F18B-063F-DFE1-26613FAD2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de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3269C6-12D2-2624-38EE-2D5DBD35A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49" t="16768" r="349" b="11800"/>
          <a:stretch/>
        </p:blipFill>
        <p:spPr>
          <a:xfrm>
            <a:off x="7357871" y="150192"/>
            <a:ext cx="2143068" cy="2143068"/>
          </a:xfrm>
          <a:prstGeom prst="rect">
            <a:avLst/>
          </a:prstGeom>
        </p:spPr>
      </p:pic>
      <p:pic>
        <p:nvPicPr>
          <p:cNvPr id="7" name="Picture 6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479EE200-0F94-903B-EE39-C23BC7479C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5" t="-237" r="9071" b="237"/>
          <a:stretch/>
        </p:blipFill>
        <p:spPr>
          <a:xfrm>
            <a:off x="9632589" y="150192"/>
            <a:ext cx="2143068" cy="2143068"/>
          </a:xfrm>
          <a:prstGeom prst="rect">
            <a:avLst/>
          </a:prstGeom>
        </p:spPr>
      </p:pic>
      <p:pic>
        <p:nvPicPr>
          <p:cNvPr id="9" name="Picture 8" descr="A close up of a circuit board&#10;&#10;Description automatically generated">
            <a:extLst>
              <a:ext uri="{FF2B5EF4-FFF2-40B4-BE49-F238E27FC236}">
                <a16:creationId xmlns:a16="http://schemas.microsoft.com/office/drawing/2014/main" id="{307D140C-2EFC-C947-4FD7-B9B069F07C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4" b="10280"/>
          <a:stretch/>
        </p:blipFill>
        <p:spPr>
          <a:xfrm>
            <a:off x="7357871" y="2387165"/>
            <a:ext cx="2143068" cy="2027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58F310-EC9A-5476-BFCD-D803B1F477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3800" r="4494" b="8001"/>
          <a:stretch/>
        </p:blipFill>
        <p:spPr>
          <a:xfrm>
            <a:off x="9697673" y="2410111"/>
            <a:ext cx="1994827" cy="202700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76926BF-0FDA-E9CB-37C8-2DF461509692}"/>
              </a:ext>
            </a:extLst>
          </p:cNvPr>
          <p:cNvGrpSpPr/>
          <p:nvPr/>
        </p:nvGrpSpPr>
        <p:grpSpPr>
          <a:xfrm>
            <a:off x="7934548" y="4839200"/>
            <a:ext cx="4211523" cy="2050892"/>
            <a:chOff x="7227131" y="5441716"/>
            <a:chExt cx="2389289" cy="11526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D63AF6B-7899-E737-999A-F51FC4A43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6558" y="5441716"/>
              <a:ext cx="1019832" cy="107440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83F1BE9-D00A-E375-4494-9811F9F23E71}"/>
                </a:ext>
              </a:extLst>
            </p:cNvPr>
            <p:cNvGrpSpPr/>
            <p:nvPr/>
          </p:nvGrpSpPr>
          <p:grpSpPr>
            <a:xfrm>
              <a:off x="7227131" y="6238788"/>
              <a:ext cx="729367" cy="355567"/>
              <a:chOff x="8350356" y="1668673"/>
              <a:chExt cx="729367" cy="35556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751EFA4-BC07-7DF4-AC1E-6163B608B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39" t="3800" r="4494" b="8001"/>
              <a:stretch/>
            </p:blipFill>
            <p:spPr>
              <a:xfrm>
                <a:off x="8813631" y="1668673"/>
                <a:ext cx="266092" cy="270384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72320E-377B-80A0-2EEB-E59FE689007F}"/>
                  </a:ext>
                </a:extLst>
              </p:cNvPr>
              <p:cNvSpPr txBox="1"/>
              <p:nvPr/>
            </p:nvSpPr>
            <p:spPr>
              <a:xfrm>
                <a:off x="8350356" y="1716463"/>
                <a:ext cx="72936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2000" dirty="0"/>
                  <a:t>MH0.2</a:t>
                </a:r>
                <a:endParaRPr lang="de-CH" sz="2000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1FD912-1293-0ED3-9671-3513B63F2AB3}"/>
                </a:ext>
              </a:extLst>
            </p:cNvPr>
            <p:cNvSpPr txBox="1"/>
            <p:nvPr/>
          </p:nvSpPr>
          <p:spPr>
            <a:xfrm>
              <a:off x="7823452" y="5774543"/>
              <a:ext cx="78226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000" dirty="0"/>
                <a:t>MH 1.0</a:t>
              </a:r>
              <a:endParaRPr lang="de-CH" sz="2000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3092497-3D19-823D-A855-02C6437FEDC0}"/>
                </a:ext>
              </a:extLst>
            </p:cNvPr>
            <p:cNvCxnSpPr>
              <a:cxnSpLocks/>
            </p:cNvCxnSpPr>
            <p:nvPr/>
          </p:nvCxnSpPr>
          <p:spPr>
            <a:xfrm>
              <a:off x="8856479" y="5441716"/>
              <a:ext cx="0" cy="1067456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BDC3573-9C70-5753-B224-964A33DD79E4}"/>
                </a:ext>
              </a:extLst>
            </p:cNvPr>
            <p:cNvSpPr txBox="1"/>
            <p:nvPr/>
          </p:nvSpPr>
          <p:spPr>
            <a:xfrm>
              <a:off x="8938349" y="5817632"/>
              <a:ext cx="67807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000" dirty="0"/>
                <a:t>~2 cm</a:t>
              </a:r>
              <a:endParaRPr lang="de-CH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69052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126382-1668-21F3-6D1E-13573AEE3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Detailed characterization of MH1.0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dirty="0"/>
              <a:t>Rate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Parameters optimization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dirty="0"/>
              <a:t>	Maximize speed with pile-up counting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I/O speed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Radiation tolerance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High-Z and LGAD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err="1"/>
              <a:t>Full</a:t>
            </a:r>
            <a:r>
              <a:rPr lang="de-CH" dirty="0"/>
              <a:t> </a:t>
            </a:r>
            <a:r>
              <a:rPr lang="de-CH" dirty="0" err="1"/>
              <a:t>detector</a:t>
            </a:r>
            <a:r>
              <a:rPr lang="de-CH" dirty="0"/>
              <a:t> </a:t>
            </a:r>
            <a:r>
              <a:rPr lang="de-CH" dirty="0" err="1"/>
              <a:t>development</a:t>
            </a:r>
            <a:endParaRPr lang="de-CH" dirty="0"/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de-CH" dirty="0"/>
              <a:t>Module Q1 2027?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BC97629-72AB-1CB4-A01D-9CD266183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  <a:endParaRPr lang="de-CH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71AD54AA-49D1-274F-1364-ED2AFAB90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5" t="2605" r="13121"/>
          <a:stretch>
            <a:fillRect/>
          </a:stretch>
        </p:blipFill>
        <p:spPr bwMode="auto">
          <a:xfrm>
            <a:off x="6096000" y="1268759"/>
            <a:ext cx="5904656" cy="442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A8B62E-488F-3CBF-0DB6-B553363D690D}"/>
              </a:ext>
            </a:extLst>
          </p:cNvPr>
          <p:cNvSpPr txBox="1"/>
          <p:nvPr/>
        </p:nvSpPr>
        <p:spPr>
          <a:xfrm>
            <a:off x="7320136" y="5790866"/>
            <a:ext cx="408599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JUNGFRAU detectors of different size</a:t>
            </a:r>
            <a:endParaRPr lang="de-CH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1E1F15-FBC4-6832-CBD5-0EFFAD2C5B96}"/>
              </a:ext>
            </a:extLst>
          </p:cNvPr>
          <p:cNvSpPr txBox="1"/>
          <p:nvPr/>
        </p:nvSpPr>
        <p:spPr>
          <a:xfrm>
            <a:off x="6672064" y="5425396"/>
            <a:ext cx="53380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500k</a:t>
            </a:r>
            <a:endParaRPr lang="de-CH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7274CE-7636-AF60-A89A-AF4DCBB0DC0F}"/>
              </a:ext>
            </a:extLst>
          </p:cNvPr>
          <p:cNvSpPr txBox="1"/>
          <p:nvPr/>
        </p:nvSpPr>
        <p:spPr>
          <a:xfrm>
            <a:off x="7343411" y="5339072"/>
            <a:ext cx="54822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1.5M</a:t>
            </a:r>
            <a:endParaRPr lang="de-CH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C8BC64-C0CE-B9A1-3096-83092E6BFEB9}"/>
              </a:ext>
            </a:extLst>
          </p:cNvPr>
          <p:cNvSpPr txBox="1"/>
          <p:nvPr/>
        </p:nvSpPr>
        <p:spPr>
          <a:xfrm>
            <a:off x="8400256" y="5281463"/>
            <a:ext cx="33823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4M</a:t>
            </a:r>
            <a:endParaRPr lang="de-CH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9C9B3-59DB-C2B0-2048-D0D162BA2E80}"/>
              </a:ext>
            </a:extLst>
          </p:cNvPr>
          <p:cNvSpPr txBox="1"/>
          <p:nvPr/>
        </p:nvSpPr>
        <p:spPr>
          <a:xfrm>
            <a:off x="10236002" y="5211743"/>
            <a:ext cx="47448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/>
              <a:t>1</a:t>
            </a:r>
            <a:r>
              <a:rPr lang="en-US" sz="2000" dirty="0"/>
              <a:t>6</a:t>
            </a:r>
            <a:r>
              <a:rPr lang="en-US" sz="2000"/>
              <a:t>M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3109176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1">
            <a:extLst>
              <a:ext uri="{FF2B5EF4-FFF2-40B4-BE49-F238E27FC236}">
                <a16:creationId xmlns:a16="http://schemas.microsoft.com/office/drawing/2014/main" id="{BF36058A-97B9-E0EB-87BB-478503B2B2BB}"/>
              </a:ext>
            </a:extLst>
          </p:cNvPr>
          <p:cNvSpPr txBox="1">
            <a:spLocks/>
          </p:cNvSpPr>
          <p:nvPr/>
        </p:nvSpPr>
        <p:spPr>
          <a:xfrm rot="20990180">
            <a:off x="3082664" y="28326"/>
            <a:ext cx="5222203" cy="1545535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CH" sz="9600" dirty="0">
                <a:solidFill>
                  <a:srgbClr val="FF0000"/>
                </a:solidFill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8047650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8">
            <a:extLst>
              <a:ext uri="{FF2B5EF4-FFF2-40B4-BE49-F238E27FC236}">
                <a16:creationId xmlns:a16="http://schemas.microsoft.com/office/drawing/2014/main" id="{A014212D-4D06-7EFD-8C6B-852D11ADC3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1928513" y="418122"/>
            <a:ext cx="790826" cy="274542"/>
          </a:xfrm>
          <a:prstGeom prst="rect">
            <a:avLst/>
          </a:prstGeom>
        </p:spPr>
      </p:pic>
      <p:pic>
        <p:nvPicPr>
          <p:cNvPr id="13" name="PSI_Logoanimation_Loop_G_Positive_500px_03">
            <a:hlinkClick r:id="" action="ppaction://media"/>
            <a:extLst>
              <a:ext uri="{FF2B5EF4-FFF2-40B4-BE49-F238E27FC236}">
                <a16:creationId xmlns:a16="http://schemas.microsoft.com/office/drawing/2014/main" id="{617A4D45-C8F3-9E88-BF20-F3C5546D9F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014" y="69416"/>
            <a:ext cx="971956" cy="971956"/>
          </a:xfrm>
          <a:prstGeom prst="rect">
            <a:avLst/>
          </a:prstGeom>
          <a:ln>
            <a:noFill/>
          </a:ln>
        </p:spPr>
      </p:pic>
      <p:pic>
        <p:nvPicPr>
          <p:cNvPr id="14" name="Grafik 12">
            <a:extLst>
              <a:ext uri="{FF2B5EF4-FFF2-40B4-BE49-F238E27FC236}">
                <a16:creationId xmlns:a16="http://schemas.microsoft.com/office/drawing/2014/main" id="{D6F8F22F-0D50-3202-F29A-2F05DD35F0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6" r="-1"/>
          <a:stretch/>
        </p:blipFill>
        <p:spPr>
          <a:xfrm>
            <a:off x="1351970" y="296038"/>
            <a:ext cx="529504" cy="5187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E873F2-1AE8-116E-83A4-CEA1359525ED}"/>
              </a:ext>
            </a:extLst>
          </p:cNvPr>
          <p:cNvSpPr txBox="1"/>
          <p:nvPr/>
        </p:nvSpPr>
        <p:spPr>
          <a:xfrm>
            <a:off x="2728092" y="6095037"/>
            <a:ext cx="6735818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50" dirty="0"/>
              <a:t>V. Kedych, M. Müller, P. Sieberer, K. Ferjaoui, M. Brückner, E. </a:t>
            </a:r>
            <a:r>
              <a:rPr lang="en-GB" sz="1050" dirty="0" err="1"/>
              <a:t>Fröjdh</a:t>
            </a:r>
            <a:r>
              <a:rPr lang="en-GB" sz="1050" dirty="0"/>
              <a:t>, J. Heymes, C. Lopez-Cuenca, </a:t>
            </a:r>
          </a:p>
          <a:p>
            <a:pPr algn="ctr"/>
            <a:r>
              <a:rPr lang="en-GB" sz="1050" dirty="0"/>
              <a:t>K. Moustakas, C. Ruder, J. Mulvey, S. Silletta, V. Hinger, A. </a:t>
            </a:r>
            <a:r>
              <a:rPr lang="en-GB" sz="1050" dirty="0" err="1"/>
              <a:t>Mozzanica</a:t>
            </a:r>
            <a:r>
              <a:rPr lang="en-GB" sz="1050" dirty="0"/>
              <a:t>, M. Carulla, X. Xie, </a:t>
            </a:r>
          </a:p>
          <a:p>
            <a:pPr algn="ctr"/>
            <a:r>
              <a:rPr lang="en-GB" sz="1050" dirty="0"/>
              <a:t>R. Dinapoli, A. Bergamaschi, S. Li, D. Thattil, J. Zhang, A. Mazzoleni, V. Gautam, D. Mezza, T. King, B. Schmitt.</a:t>
            </a:r>
          </a:p>
          <a:p>
            <a:pPr algn="ctr"/>
            <a:r>
              <a:rPr lang="en-GB" sz="1050" u="sng" dirty="0"/>
              <a:t>Missing:</a:t>
            </a:r>
            <a:r>
              <a:rPr lang="en-GB" sz="1050" dirty="0"/>
              <a:t> S. Ebner, D. Greiffenberg, S. Hasanaj, S. Emiliani, L. Lunid, S. Moses, M. Anastasi, I. Giannopoulos, M. </a:t>
            </a:r>
            <a:r>
              <a:rPr lang="en-GB" sz="1050" dirty="0" err="1"/>
              <a:t>Huerst</a:t>
            </a:r>
            <a:endParaRPr lang="en-GB" sz="10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FCAA51-3FA8-06E5-4264-3DC52B1599B8}"/>
              </a:ext>
            </a:extLst>
          </p:cNvPr>
          <p:cNvSpPr/>
          <p:nvPr/>
        </p:nvSpPr>
        <p:spPr>
          <a:xfrm>
            <a:off x="10454853" y="191832"/>
            <a:ext cx="1464319" cy="727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err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9DD25E-CA07-4195-A705-5B09F2DE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47</a:t>
            </a:fld>
            <a:endParaRPr lang="en-GB" noProof="0"/>
          </a:p>
        </p:txBody>
      </p:sp>
      <p:pic>
        <p:nvPicPr>
          <p:cNvPr id="17" name="Picture 1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987AAE8-6F15-226C-F4DE-11F2AF48FC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2" b="17074"/>
          <a:stretch/>
        </p:blipFill>
        <p:spPr>
          <a:xfrm>
            <a:off x="393912" y="1089019"/>
            <a:ext cx="11404176" cy="4932269"/>
          </a:xfrm>
          <a:prstGeom prst="rect">
            <a:avLst/>
          </a:prstGeom>
        </p:spPr>
      </p:pic>
      <p:pic>
        <p:nvPicPr>
          <p:cNvPr id="19" name="Picture 18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78E03348-6D57-5767-1DEF-C2CE1B87DD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2" b="17074"/>
          <a:stretch/>
        </p:blipFill>
        <p:spPr>
          <a:xfrm>
            <a:off x="393912" y="1089019"/>
            <a:ext cx="11404176" cy="4932269"/>
          </a:xfrm>
          <a:prstGeom prst="rect">
            <a:avLst/>
          </a:prstGeom>
        </p:spPr>
      </p:pic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D90A1023-41EB-1107-5FC1-55C29A31FAFD}"/>
              </a:ext>
            </a:extLst>
          </p:cNvPr>
          <p:cNvSpPr txBox="1">
            <a:spLocks/>
          </p:cNvSpPr>
          <p:nvPr/>
        </p:nvSpPr>
        <p:spPr>
          <a:xfrm rot="20990180">
            <a:off x="3082664" y="28326"/>
            <a:ext cx="5222203" cy="1545535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CH" sz="9600" dirty="0">
                <a:solidFill>
                  <a:srgbClr val="FF0000"/>
                </a:solidFill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87658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3C401F-F2B4-DD7F-B152-2F40C44D0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84CF-A2A4-4030-8B2C-14E442E6528B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2B1073-3346-5FF7-C050-9E053633A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8D348-E3A4-AF4C-7FF7-83F8E142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48</a:t>
            </a:fld>
            <a:endParaRPr lang="en-GB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012C2C-DB66-ABF8-24EC-5304DCFEE2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7572810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420664-DCBD-9712-A41D-71AD43F5D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charge integration with dynamic gain switching (Jungfrau, Jungfrau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Time over threshold/retriggering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3CAE79-8391-3F82-9509-9AA4429B5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0CB1C-E2DB-4519-B66F-5F5870991C51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54DD19-638C-7E5B-60B9-7A9315832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55212-AD96-7081-F0F6-D8E8D6179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49</a:t>
            </a:fld>
            <a:endParaRPr lang="en-GB" noProof="0" dirty="0"/>
          </a:p>
        </p:txBody>
      </p:sp>
      <p:pic>
        <p:nvPicPr>
          <p:cNvPr id="9" name="Picture 8" descr="A diagram of a function&#10;&#10;Description automatically generated">
            <a:extLst>
              <a:ext uri="{FF2B5EF4-FFF2-40B4-BE49-F238E27FC236}">
                <a16:creationId xmlns:a16="http://schemas.microsoft.com/office/drawing/2014/main" id="{90D4CC97-58B1-BB0D-D904-34BFB172E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2078952"/>
            <a:ext cx="7560840" cy="4230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BFE5CB-D78B-D329-090F-DC583B173B5A}"/>
              </a:ext>
            </a:extLst>
          </p:cNvPr>
          <p:cNvSpPr txBox="1"/>
          <p:nvPr/>
        </p:nvSpPr>
        <p:spPr>
          <a:xfrm>
            <a:off x="6312024" y="6145559"/>
            <a:ext cx="220675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Credit: R. </a:t>
            </a:r>
            <a:r>
              <a:rPr lang="en-US" sz="2000" dirty="0" err="1"/>
              <a:t>Ballabriga</a:t>
            </a:r>
            <a:endParaRPr lang="de-CH" sz="200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1439B2F-8F53-1F37-1E43-C6BB121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US" sz="2800" dirty="0"/>
              <a:t>Pile-up mitigation techniques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109427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96569380-3F52-E6A4-B977-2FA9171568F3}"/>
              </a:ext>
            </a:extLst>
          </p:cNvPr>
          <p:cNvSpPr/>
          <p:nvPr/>
        </p:nvSpPr>
        <p:spPr>
          <a:xfrm>
            <a:off x="448112" y="3471561"/>
            <a:ext cx="6048672" cy="18126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61B0CB-07F7-FB89-EF81-0F658C434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Increased </a:t>
            </a:r>
            <a:r>
              <a:rPr lang="en-US" dirty="0"/>
              <a:t>coherent flux</a:t>
            </a:r>
            <a:r>
              <a:rPr lang="en-CH" dirty="0"/>
              <a:t> [</a:t>
            </a:r>
            <a:r>
              <a:rPr lang="en-US" dirty="0"/>
              <a:t>1</a:t>
            </a:r>
            <a:r>
              <a:rPr lang="en-CH" dirty="0"/>
              <a:t>]:</a:t>
            </a:r>
          </a:p>
          <a:p>
            <a:pPr lvl="1"/>
            <a:r>
              <a:rPr lang="en-CH" dirty="0"/>
              <a:t>&gt;100x at 10 keV</a:t>
            </a:r>
          </a:p>
          <a:p>
            <a:pPr lvl="1"/>
            <a:r>
              <a:rPr lang="en-GB" dirty="0"/>
              <a:t>U</a:t>
            </a:r>
            <a:r>
              <a:rPr lang="en-CH" dirty="0"/>
              <a:t>p to 1000x at 20 keV</a:t>
            </a:r>
          </a:p>
          <a:p>
            <a:r>
              <a:rPr lang="en-US" dirty="0"/>
              <a:t>Increased electron energy (2.4 </a:t>
            </a:r>
            <a:r>
              <a:rPr lang="en-US" dirty="0">
                <a:sym typeface="Wingdings" pitchFamily="2" charset="2"/>
              </a:rPr>
              <a:t> 2.7 GeV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Higher energy photons (80 keV)</a:t>
            </a:r>
          </a:p>
          <a:p>
            <a:endParaRPr lang="en-US" dirty="0"/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000000"/>
                </a:solidFill>
              </a:rPr>
              <a:t>For the detector this means: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Faster count rate 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Higher frame rate 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Wider energy range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EFEFD5-5D6D-188A-145D-EF2D581E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SLS 2.0 – a 4</a:t>
            </a:r>
            <a:r>
              <a:rPr lang="en-US" baseline="30000" dirty="0"/>
              <a:t>th</a:t>
            </a:r>
            <a:r>
              <a:rPr lang="en-US" dirty="0"/>
              <a:t> generation synchrotron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305D6E-B1B6-62D1-911D-916E2FC99B91}"/>
              </a:ext>
            </a:extLst>
          </p:cNvPr>
          <p:cNvSpPr txBox="1"/>
          <p:nvPr/>
        </p:nvSpPr>
        <p:spPr>
          <a:xfrm>
            <a:off x="7536161" y="6068853"/>
            <a:ext cx="3240360" cy="3357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[1] </a:t>
            </a:r>
            <a:r>
              <a:rPr lang="en-GB" sz="1200" dirty="0"/>
              <a:t>SLS 2.0 Storage Ring Technical Design Report PSI </a:t>
            </a:r>
            <a:r>
              <a:rPr lang="en-GB" sz="1200" dirty="0" err="1"/>
              <a:t>Bericht</a:t>
            </a:r>
            <a:r>
              <a:rPr lang="en-GB" sz="1200" dirty="0"/>
              <a:t> Nr. 21-02 November 2021</a:t>
            </a:r>
            <a:endParaRPr lang="en-US" sz="1067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DFC3102-E6EF-2C2A-F89D-59C4FED4FEBA}"/>
              </a:ext>
            </a:extLst>
          </p:cNvPr>
          <p:cNvSpPr txBox="1"/>
          <p:nvPr/>
        </p:nvSpPr>
        <p:spPr>
          <a:xfrm>
            <a:off x="2999656" y="3951909"/>
            <a:ext cx="349179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- 15-20 M photons/pixel/second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92FBA5-9A95-F491-86AB-BADB899BA2D8}"/>
              </a:ext>
            </a:extLst>
          </p:cNvPr>
          <p:cNvSpPr txBox="1"/>
          <p:nvPr/>
        </p:nvSpPr>
        <p:spPr>
          <a:xfrm>
            <a:off x="3143672" y="4267047"/>
            <a:ext cx="336996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- 20 kHz continuous frame rate</a:t>
            </a:r>
            <a:endParaRPr lang="en-US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1879B9-A7C4-5294-264B-D8ECF5E965F0}"/>
              </a:ext>
            </a:extLst>
          </p:cNvPr>
          <p:cNvSpPr txBox="1"/>
          <p:nvPr/>
        </p:nvSpPr>
        <p:spPr>
          <a:xfrm>
            <a:off x="3359696" y="4612527"/>
            <a:ext cx="181998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- 250 eV – 80 keV</a:t>
            </a:r>
            <a:endParaRPr lang="en-US" sz="1600" dirty="0"/>
          </a:p>
        </p:txBody>
      </p:sp>
      <p:pic>
        <p:nvPicPr>
          <p:cNvPr id="4" name="Picture 3" descr="A large round building with a circular roof&#10;&#10;Description automatically generated">
            <a:extLst>
              <a:ext uri="{FF2B5EF4-FFF2-40B4-BE49-F238E27FC236}">
                <a16:creationId xmlns:a16="http://schemas.microsoft.com/office/drawing/2014/main" id="{25173E4D-F589-1866-EDCC-AFCB3AE6E6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230" y="683518"/>
            <a:ext cx="6343770" cy="31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4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93050A-C45C-AFE5-1BD2-FFC7D4E71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A8E83-76FB-4E0B-8DF5-1E4B6C527848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CD720-C7AE-21FC-B73F-CBCFD9AD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79D9B-5730-9684-B08C-747D9134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50</a:t>
            </a:fld>
            <a:endParaRPr lang="en-GB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56C5CAF-934F-B067-B59A-1BD53D27A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modes of a single photon “counter”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F3851E-584F-006A-1E36-B51514FB4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719" y="611692"/>
            <a:ext cx="6300117" cy="586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476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8A6D42-5E40-85F7-ACAE-DAB6BC529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871A5-AC3A-4490-9BB0-6F5701084471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09F8D1-FAD3-96BF-4DE3-C27BDEA22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A24FAC-4B16-42A9-228F-45BE39460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51</a:t>
            </a:fld>
            <a:endParaRPr lang="en-GB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EF26EE9-9C4B-1C8E-2902-3DA6DE41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pileup mitigation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C5DE4C-29D5-267B-89BC-844E31E2B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704" y="1093241"/>
            <a:ext cx="9145016" cy="4928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EC529A-E464-CF8C-6431-A1B1477278E2}"/>
              </a:ext>
            </a:extLst>
          </p:cNvPr>
          <p:cNvSpPr txBox="1"/>
          <p:nvPr/>
        </p:nvSpPr>
        <p:spPr>
          <a:xfrm>
            <a:off x="5879976" y="4067115"/>
            <a:ext cx="3528392" cy="25202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400" dirty="0">
                <a:solidFill>
                  <a:srgbClr val="000000"/>
                </a:solidFill>
                <a:latin typeface="Calibri"/>
              </a:rPr>
              <a:t>[1] A. Bergamaschi et. al. Time-over-threshold readout to enhance the high flux capabilities of single-photon-counting detectors J. Synchrotron Rad. 18, 923-929. 2011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GB" sz="1400" dirty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400" dirty="0">
                <a:solidFill>
                  <a:srgbClr val="000000"/>
                </a:solidFill>
                <a:latin typeface="Calibri"/>
              </a:rPr>
              <a:t>[2] P. </a:t>
            </a:r>
            <a:r>
              <a:rPr lang="en-GB" sz="1400" dirty="0" err="1">
                <a:solidFill>
                  <a:srgbClr val="000000"/>
                </a:solidFill>
                <a:latin typeface="Calibri"/>
              </a:rPr>
              <a:t>Zambon</a:t>
            </a:r>
            <a:r>
              <a:rPr lang="en-GB" sz="1400" dirty="0">
                <a:solidFill>
                  <a:srgbClr val="000000"/>
                </a:solidFill>
                <a:latin typeface="Calibri"/>
              </a:rPr>
              <a:t>, Dead time model for X-ray photon counting detectors with retrigger capability, NIMA 2021</a:t>
            </a:r>
          </a:p>
        </p:txBody>
      </p:sp>
    </p:spTree>
    <p:extLst>
      <p:ext uri="{BB962C8B-B14F-4D97-AF65-F5344CB8AC3E}">
        <p14:creationId xmlns:p14="http://schemas.microsoft.com/office/powerpoint/2010/main" val="26436676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B799D-8BF5-F451-BA21-BF0EE3F09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testability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2CEFB-AC20-0D45-32D4-4FE9CA627E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-96688" y="6698176"/>
            <a:ext cx="703263" cy="144016"/>
          </a:xfrm>
        </p:spPr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52</a:t>
            </a:fld>
            <a:endParaRPr lang="de-DE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6314637-E4C7-CC2A-5D4F-99A68952BDC5}"/>
              </a:ext>
            </a:extLst>
          </p:cNvPr>
          <p:cNvSpPr/>
          <p:nvPr/>
        </p:nvSpPr>
        <p:spPr bwMode="auto">
          <a:xfrm>
            <a:off x="15081" y="1398015"/>
            <a:ext cx="914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195C4177-5FFD-09DA-208B-21B05BFB4D74}"/>
              </a:ext>
            </a:extLst>
          </p:cNvPr>
          <p:cNvSpPr/>
          <p:nvPr/>
        </p:nvSpPr>
        <p:spPr bwMode="auto">
          <a:xfrm>
            <a:off x="1603014" y="1854001"/>
            <a:ext cx="1267127" cy="695699"/>
          </a:xfrm>
          <a:custGeom>
            <a:avLst/>
            <a:gdLst>
              <a:gd name="connsiteX0" fmla="*/ 0 w 1650380"/>
              <a:gd name="connsiteY0" fmla="*/ 780585 h 780585"/>
              <a:gd name="connsiteX1" fmla="*/ 535258 w 1650380"/>
              <a:gd name="connsiteY1" fmla="*/ 356839 h 780585"/>
              <a:gd name="connsiteX2" fmla="*/ 914400 w 1650380"/>
              <a:gd name="connsiteY2" fmla="*/ 156117 h 780585"/>
              <a:gd name="connsiteX3" fmla="*/ 1650380 w 1650380"/>
              <a:gd name="connsiteY3" fmla="*/ 0 h 78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0380" h="780585">
                <a:moveTo>
                  <a:pt x="0" y="780585"/>
                </a:moveTo>
                <a:cubicBezTo>
                  <a:pt x="191429" y="620751"/>
                  <a:pt x="382858" y="460917"/>
                  <a:pt x="535258" y="356839"/>
                </a:cubicBezTo>
                <a:cubicBezTo>
                  <a:pt x="687658" y="252761"/>
                  <a:pt x="728546" y="215590"/>
                  <a:pt x="914400" y="156117"/>
                </a:cubicBezTo>
                <a:cubicBezTo>
                  <a:pt x="1100254" y="96644"/>
                  <a:pt x="1375317" y="48322"/>
                  <a:pt x="1650380" y="0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ysDash"/>
            <a:round/>
            <a:headEnd type="stealth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AE3574E-4248-574D-A42C-10318347A712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3113270" y="1044000"/>
            <a:ext cx="8676000" cy="4798800"/>
          </a:xfrm>
          <a:prstGeom prst="rect">
            <a:avLst/>
          </a:prstGeom>
        </p:spPr>
      </p:pic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9DDE19D0-EEA5-EFCD-46BB-044FEC0E09FC}"/>
              </a:ext>
            </a:extLst>
          </p:cNvPr>
          <p:cNvGraphicFramePr>
            <a:graphicFrameLocks noGrp="1"/>
          </p:cNvGraphicFramePr>
          <p:nvPr/>
        </p:nvGraphicFramePr>
        <p:xfrm>
          <a:off x="159600" y="2007965"/>
          <a:ext cx="2246400" cy="2783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00">
                  <a:extLst>
                    <a:ext uri="{9D8B030D-6E8A-4147-A177-3AD203B41FA5}">
                      <a16:colId xmlns:a16="http://schemas.microsoft.com/office/drawing/2014/main" val="14090468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24052253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546593326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40766541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612720947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473683911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2780469024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1376422287"/>
                    </a:ext>
                  </a:extLst>
                </a:gridCol>
              </a:tblGrid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396630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530973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4652077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85918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88476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517169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178636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529401"/>
                  </a:ext>
                </a:extLst>
              </a:tr>
              <a:tr h="540000">
                <a:tc gridSpan="8"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extLst>
                  <a:ext uri="{0D108BD9-81ED-4DB2-BD59-A6C34878D82A}">
                    <a16:rowId xmlns:a16="http://schemas.microsoft.com/office/drawing/2014/main" val="4085678473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F94EEA9-6476-8C5C-B66A-E8BD61897EB5}"/>
              </a:ext>
            </a:extLst>
          </p:cNvPr>
          <p:cNvSpPr txBox="1"/>
          <p:nvPr/>
        </p:nvSpPr>
        <p:spPr>
          <a:xfrm>
            <a:off x="159600" y="4823376"/>
            <a:ext cx="2246400" cy="417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28600" algn="ctr">
              <a:lnSpc>
                <a:spcPct val="110000"/>
              </a:lnSpc>
            </a:pPr>
            <a:r>
              <a:rPr lang="en-US" sz="2000" b="1" kern="1000" spc="30" dirty="0">
                <a:solidFill>
                  <a:srgbClr val="FFC000"/>
                </a:solidFill>
                <a:latin typeface="+mj-lt"/>
                <a:cs typeface="Franklin Gothic Book"/>
              </a:rPr>
              <a:t>Pixel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82B968A-25D6-460D-83A9-C05D9B72C8D2}"/>
              </a:ext>
            </a:extLst>
          </p:cNvPr>
          <p:cNvSpPr/>
          <p:nvPr/>
        </p:nvSpPr>
        <p:spPr bwMode="auto">
          <a:xfrm>
            <a:off x="2870140" y="999000"/>
            <a:ext cx="9162260" cy="4860000"/>
          </a:xfrm>
          <a:prstGeom prst="rect">
            <a:avLst/>
          </a:pr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9C88994-DD6B-5666-5E0D-0DA06797932C}"/>
              </a:ext>
            </a:extLst>
          </p:cNvPr>
          <p:cNvSpPr txBox="1"/>
          <p:nvPr/>
        </p:nvSpPr>
        <p:spPr>
          <a:xfrm>
            <a:off x="3576000" y="3931068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5)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C778026-B19B-140B-E04D-4D6D314F1C39}"/>
              </a:ext>
            </a:extLst>
          </p:cNvPr>
          <p:cNvSpPr txBox="1"/>
          <p:nvPr/>
        </p:nvSpPr>
        <p:spPr>
          <a:xfrm>
            <a:off x="-96688" y="5994779"/>
            <a:ext cx="6480719" cy="6956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kern="1000" spc="30" baseline="30000" dirty="0">
                <a:latin typeface="+mj-lt"/>
                <a:cs typeface="Franklin Gothic Book"/>
              </a:rPr>
              <a:t>5)</a:t>
            </a:r>
            <a:r>
              <a:rPr lang="en-US" kern="1000" spc="30" dirty="0">
                <a:latin typeface="+mj-lt"/>
                <a:cs typeface="Franklin Gothic Book"/>
              </a:rPr>
              <a:t> The preamp can be pulsed with a programmable voltage step </a:t>
            </a:r>
          </a:p>
          <a:p>
            <a:pPr marL="342900" indent="-228600">
              <a:lnSpc>
                <a:spcPct val="110000"/>
              </a:lnSpc>
            </a:pPr>
            <a:r>
              <a:rPr lang="en-US" kern="1000" spc="30" dirty="0">
                <a:latin typeface="+mj-lt"/>
                <a:cs typeface="Franklin Gothic Book"/>
              </a:rPr>
              <a:t>	Preamp and shaper outputs of pixel 0,0 can be monitored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39A18AF-5344-11E9-F852-92FEFCB9D4EB}"/>
              </a:ext>
            </a:extLst>
          </p:cNvPr>
          <p:cNvSpPr txBox="1"/>
          <p:nvPr/>
        </p:nvSpPr>
        <p:spPr>
          <a:xfrm>
            <a:off x="10927417" y="1689042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6)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F03FCE1-74A9-236D-919C-D44CA386D261}"/>
              </a:ext>
            </a:extLst>
          </p:cNvPr>
          <p:cNvSpPr txBox="1"/>
          <p:nvPr/>
        </p:nvSpPr>
        <p:spPr>
          <a:xfrm>
            <a:off x="10927417" y="2691444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6)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55F0503-6914-BC12-611A-22EF513415F9}"/>
              </a:ext>
            </a:extLst>
          </p:cNvPr>
          <p:cNvSpPr txBox="1"/>
          <p:nvPr/>
        </p:nvSpPr>
        <p:spPr>
          <a:xfrm>
            <a:off x="10927417" y="3743967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6)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C0405F9-2A24-29CC-7E61-D487E4663F4E}"/>
              </a:ext>
            </a:extLst>
          </p:cNvPr>
          <p:cNvSpPr txBox="1"/>
          <p:nvPr/>
        </p:nvSpPr>
        <p:spPr>
          <a:xfrm>
            <a:off x="10927417" y="4786302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6)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34E796-208B-15A2-881D-CC1F794836FF}"/>
              </a:ext>
            </a:extLst>
          </p:cNvPr>
          <p:cNvSpPr txBox="1"/>
          <p:nvPr/>
        </p:nvSpPr>
        <p:spPr>
          <a:xfrm>
            <a:off x="6240016" y="5887800"/>
            <a:ext cx="6147302" cy="994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kern="1000" spc="30" baseline="30000" dirty="0">
                <a:latin typeface="+mj-lt"/>
                <a:cs typeface="Franklin Gothic Book"/>
              </a:rPr>
              <a:t>6)</a:t>
            </a:r>
            <a:r>
              <a:rPr lang="en-US" kern="1000" spc="30" dirty="0">
                <a:latin typeface="+mj-lt"/>
                <a:cs typeface="Franklin Gothic Book"/>
              </a:rPr>
              <a:t> Each counter can individually be pulsed</a:t>
            </a:r>
          </a:p>
          <a:p>
            <a:pPr marL="342900" indent="-228600">
              <a:lnSpc>
                <a:spcPct val="110000"/>
              </a:lnSpc>
            </a:pPr>
            <a:r>
              <a:rPr lang="en-US" kern="1000" spc="30" dirty="0">
                <a:latin typeface="+mj-lt"/>
                <a:cs typeface="Franklin Gothic Book"/>
              </a:rPr>
              <a:t>	Comparator and “count” outputs of pixel 0,47 can be monitored</a:t>
            </a:r>
            <a:endParaRPr lang="it-CH" kern="1000" spc="30" dirty="0">
              <a:latin typeface="+mj-lt"/>
              <a:cs typeface="Franklin Gothic Book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B6E6DA3-372C-0F4B-6334-C0B3115D9D6D}"/>
              </a:ext>
            </a:extLst>
          </p:cNvPr>
          <p:cNvSpPr/>
          <p:nvPr/>
        </p:nvSpPr>
        <p:spPr>
          <a:xfrm>
            <a:off x="4295800" y="2945492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4A139CD-0155-9A5A-9CFE-444CFDCEA323}"/>
              </a:ext>
            </a:extLst>
          </p:cNvPr>
          <p:cNvSpPr/>
          <p:nvPr/>
        </p:nvSpPr>
        <p:spPr>
          <a:xfrm>
            <a:off x="6157734" y="2945492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493DBBF4-0D4B-9476-A446-4CFC38525770}"/>
              </a:ext>
            </a:extLst>
          </p:cNvPr>
          <p:cNvSpPr/>
          <p:nvPr/>
        </p:nvSpPr>
        <p:spPr>
          <a:xfrm>
            <a:off x="92230" y="1561326"/>
            <a:ext cx="243130" cy="28332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0B99E1-EC19-BAFC-0103-B65CBE4CA0B3}"/>
              </a:ext>
            </a:extLst>
          </p:cNvPr>
          <p:cNvCxnSpPr>
            <a:stCxn id="19" idx="3"/>
          </p:cNvCxnSpPr>
          <p:nvPr/>
        </p:nvCxnSpPr>
        <p:spPr>
          <a:xfrm>
            <a:off x="213795" y="1844655"/>
            <a:ext cx="0" cy="35719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D645E8D-505A-8095-D6A6-B8F283C986AF}"/>
              </a:ext>
            </a:extLst>
          </p:cNvPr>
          <p:cNvCxnSpPr/>
          <p:nvPr/>
        </p:nvCxnSpPr>
        <p:spPr>
          <a:xfrm flipV="1">
            <a:off x="203521" y="1309856"/>
            <a:ext cx="0" cy="29256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57A70CC-6B52-E111-4FCE-B16AF3B0F35F}"/>
              </a:ext>
            </a:extLst>
          </p:cNvPr>
          <p:cNvSpPr txBox="1"/>
          <p:nvPr/>
        </p:nvSpPr>
        <p:spPr>
          <a:xfrm>
            <a:off x="25755" y="913734"/>
            <a:ext cx="36266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Pre</a:t>
            </a:r>
            <a:endParaRPr lang="de-CH" sz="2000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F24F8E20-651F-3603-231A-B7E4173F728F}"/>
              </a:ext>
            </a:extLst>
          </p:cNvPr>
          <p:cNvSpPr/>
          <p:nvPr/>
        </p:nvSpPr>
        <p:spPr>
          <a:xfrm>
            <a:off x="258935" y="1570672"/>
            <a:ext cx="243130" cy="28332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0ABF09-90A5-C00F-24D5-9FF262FD69D8}"/>
              </a:ext>
            </a:extLst>
          </p:cNvPr>
          <p:cNvCxnSpPr>
            <a:stCxn id="25" idx="3"/>
          </p:cNvCxnSpPr>
          <p:nvPr/>
        </p:nvCxnSpPr>
        <p:spPr>
          <a:xfrm>
            <a:off x="380500" y="1854001"/>
            <a:ext cx="0" cy="35719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B03138-940F-4805-C00F-4FF6EBAAF49E}"/>
              </a:ext>
            </a:extLst>
          </p:cNvPr>
          <p:cNvCxnSpPr/>
          <p:nvPr/>
        </p:nvCxnSpPr>
        <p:spPr>
          <a:xfrm flipV="1">
            <a:off x="370226" y="1319202"/>
            <a:ext cx="0" cy="29256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7E2D864-07D5-BDAF-B582-E5DBA73F68AA}"/>
              </a:ext>
            </a:extLst>
          </p:cNvPr>
          <p:cNvSpPr txBox="1"/>
          <p:nvPr/>
        </p:nvSpPr>
        <p:spPr>
          <a:xfrm>
            <a:off x="388418" y="1181240"/>
            <a:ext cx="78867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Shaper</a:t>
            </a: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D81895FE-29D9-DFBC-3A98-2A942ECCA39C}"/>
              </a:ext>
            </a:extLst>
          </p:cNvPr>
          <p:cNvSpPr/>
          <p:nvPr/>
        </p:nvSpPr>
        <p:spPr>
          <a:xfrm>
            <a:off x="2058019" y="1554994"/>
            <a:ext cx="243130" cy="28332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5C66B6F-C5C0-FEF9-2367-8D29542DC6D4}"/>
              </a:ext>
            </a:extLst>
          </p:cNvPr>
          <p:cNvCxnSpPr>
            <a:stCxn id="29" idx="3"/>
          </p:cNvCxnSpPr>
          <p:nvPr/>
        </p:nvCxnSpPr>
        <p:spPr>
          <a:xfrm>
            <a:off x="2179584" y="1838323"/>
            <a:ext cx="0" cy="35719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12E6D7-2C78-4777-D420-9EC81F6A8580}"/>
              </a:ext>
            </a:extLst>
          </p:cNvPr>
          <p:cNvCxnSpPr/>
          <p:nvPr/>
        </p:nvCxnSpPr>
        <p:spPr>
          <a:xfrm flipV="1">
            <a:off x="2169310" y="1303524"/>
            <a:ext cx="0" cy="29256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78D774D-C8CF-DC65-31A3-682C342F637A}"/>
              </a:ext>
            </a:extLst>
          </p:cNvPr>
          <p:cNvSpPr txBox="1"/>
          <p:nvPr/>
        </p:nvSpPr>
        <p:spPr>
          <a:xfrm>
            <a:off x="1322208" y="1200668"/>
            <a:ext cx="81753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Comp2</a:t>
            </a: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4FAA173-7B83-EF6B-BCDA-9F64BEFDD188}"/>
              </a:ext>
            </a:extLst>
          </p:cNvPr>
          <p:cNvSpPr/>
          <p:nvPr/>
        </p:nvSpPr>
        <p:spPr>
          <a:xfrm>
            <a:off x="2224724" y="1564340"/>
            <a:ext cx="243130" cy="28332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869D16B-FC35-6453-9806-0B42BAAA927E}"/>
              </a:ext>
            </a:extLst>
          </p:cNvPr>
          <p:cNvCxnSpPr>
            <a:stCxn id="34" idx="3"/>
          </p:cNvCxnSpPr>
          <p:nvPr/>
        </p:nvCxnSpPr>
        <p:spPr>
          <a:xfrm>
            <a:off x="2346289" y="1847669"/>
            <a:ext cx="0" cy="35719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79264DC-F6D2-EA42-22A5-9A615D43B82C}"/>
              </a:ext>
            </a:extLst>
          </p:cNvPr>
          <p:cNvCxnSpPr/>
          <p:nvPr/>
        </p:nvCxnSpPr>
        <p:spPr>
          <a:xfrm flipV="1">
            <a:off x="2336015" y="1312870"/>
            <a:ext cx="0" cy="29256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4A59285-1A06-450A-021B-3D5C3D94AA18}"/>
              </a:ext>
            </a:extLst>
          </p:cNvPr>
          <p:cNvSpPr txBox="1"/>
          <p:nvPr/>
        </p:nvSpPr>
        <p:spPr>
          <a:xfrm>
            <a:off x="1978666" y="937203"/>
            <a:ext cx="87524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Count2 </a:t>
            </a:r>
            <a:endParaRPr lang="de-CH" sz="2000" dirty="0"/>
          </a:p>
        </p:txBody>
      </p:sp>
      <p:graphicFrame>
        <p:nvGraphicFramePr>
          <p:cNvPr id="15" name="Table 19">
            <a:extLst>
              <a:ext uri="{FF2B5EF4-FFF2-40B4-BE49-F238E27FC236}">
                <a16:creationId xmlns:a16="http://schemas.microsoft.com/office/drawing/2014/main" id="{1E5AF936-C880-B289-BEF7-762051FE4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29272"/>
              </p:ext>
            </p:extLst>
          </p:nvPr>
        </p:nvGraphicFramePr>
        <p:xfrm>
          <a:off x="7032104" y="146326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7FD19CB-D67F-309F-21F5-95CADB04F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467804"/>
              </p:ext>
            </p:extLst>
          </p:nvPr>
        </p:nvGraphicFramePr>
        <p:xfrm>
          <a:off x="7041434" y="249694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2" name="Table 19">
            <a:extLst>
              <a:ext uri="{FF2B5EF4-FFF2-40B4-BE49-F238E27FC236}">
                <a16:creationId xmlns:a16="http://schemas.microsoft.com/office/drawing/2014/main" id="{B4E89CE5-231E-0E33-29E4-E027BB7AAD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179648"/>
              </p:ext>
            </p:extLst>
          </p:nvPr>
        </p:nvGraphicFramePr>
        <p:xfrm>
          <a:off x="7022774" y="3555146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DCBDDAFA-96D7-CE03-D23B-3A735FD6BD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450342"/>
              </p:ext>
            </p:extLst>
          </p:nvPr>
        </p:nvGraphicFramePr>
        <p:xfrm>
          <a:off x="7032104" y="4556552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1B18235D-EAF0-B658-62DE-B7F920E3B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204903"/>
              </p:ext>
            </p:extLst>
          </p:nvPr>
        </p:nvGraphicFramePr>
        <p:xfrm>
          <a:off x="3038692" y="5507175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8372692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C28BF4-E3E8-35B0-4C9B-38E084791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1D2B-4266-4EDC-A49C-EE0A02965A45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EA13A2-C670-98E9-CA9E-625386C5E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09294-43B4-977E-894B-B7A0808CE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53</a:t>
            </a:fld>
            <a:endParaRPr lang="en-GB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469EF8-6D55-5D3C-0E44-22EBCE2A8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The «</a:t>
            </a:r>
            <a:r>
              <a:rPr lang="de-DE" sz="2800" dirty="0" err="1"/>
              <a:t>energy</a:t>
            </a:r>
            <a:r>
              <a:rPr lang="de-DE" sz="2800" dirty="0"/>
              <a:t> </a:t>
            </a:r>
            <a:r>
              <a:rPr lang="de-DE" sz="2800" dirty="0" err="1"/>
              <a:t>challenge</a:t>
            </a:r>
            <a:r>
              <a:rPr lang="de-DE" sz="2800" dirty="0"/>
              <a:t>»: </a:t>
            </a:r>
            <a:r>
              <a:rPr lang="de-DE" sz="2800" dirty="0" err="1"/>
              <a:t>low</a:t>
            </a:r>
            <a:r>
              <a:rPr lang="de-DE" sz="2800" dirty="0"/>
              <a:t> </a:t>
            </a:r>
            <a:r>
              <a:rPr lang="de-DE" sz="2800" dirty="0" err="1"/>
              <a:t>photon</a:t>
            </a:r>
            <a:r>
              <a:rPr lang="de-DE" sz="2800" dirty="0"/>
              <a:t> </a:t>
            </a:r>
            <a:r>
              <a:rPr lang="de-DE" sz="2800" dirty="0" err="1"/>
              <a:t>energies</a:t>
            </a:r>
            <a:endParaRPr lang="de-CH" dirty="0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3EC904BD-ABC7-72A0-ED4E-136EA121F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192" y="1571012"/>
            <a:ext cx="4744305" cy="3643112"/>
          </a:xfrm>
          <a:prstGeom prst="rect">
            <a:avLst/>
          </a:prstGeom>
        </p:spPr>
      </p:pic>
      <p:sp>
        <p:nvSpPr>
          <p:cNvPr id="88" name="Inhaltsplatzhalter 1">
            <a:extLst>
              <a:ext uri="{FF2B5EF4-FFF2-40B4-BE49-F238E27FC236}">
                <a16:creationId xmlns:a16="http://schemas.microsoft.com/office/drawing/2014/main" id="{630E2374-4568-6967-5C8A-144EAEABF910}"/>
              </a:ext>
            </a:extLst>
          </p:cNvPr>
          <p:cNvSpPr txBox="1">
            <a:spLocks/>
          </p:cNvSpPr>
          <p:nvPr/>
        </p:nvSpPr>
        <p:spPr>
          <a:xfrm>
            <a:off x="47328" y="2066141"/>
            <a:ext cx="7632848" cy="26929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en-GB" sz="2000" dirty="0">
                <a:solidFill>
                  <a:srgbClr val="010000"/>
                </a:solidFill>
              </a:rPr>
              <a:t>Low quantum efficiency (QE): </a:t>
            </a:r>
          </a:p>
          <a:p>
            <a:pPr marL="177790" lvl="1" indent="0">
              <a:buFont typeface="Symbol" panose="05050102010706020507" pitchFamily="18" charset="2"/>
              <a:buNone/>
            </a:pPr>
            <a:r>
              <a:rPr lang="en-GB" sz="2000" dirty="0">
                <a:solidFill>
                  <a:srgbClr val="010000"/>
                </a:solidFill>
              </a:rPr>
              <a:t>	Development of “thin entrance window” sensor</a:t>
            </a:r>
          </a:p>
          <a:p>
            <a:pPr lvl="1"/>
            <a:endParaRPr lang="en-GB" sz="2000" dirty="0">
              <a:solidFill>
                <a:srgbClr val="010000"/>
              </a:solidFill>
            </a:endParaRPr>
          </a:p>
          <a:p>
            <a:pPr lvl="1"/>
            <a:r>
              <a:rPr lang="en-GB" sz="2000" dirty="0">
                <a:solidFill>
                  <a:srgbClr val="010000"/>
                </a:solidFill>
              </a:rPr>
              <a:t>Low signal-to-noise ratio (SNR):</a:t>
            </a:r>
          </a:p>
          <a:p>
            <a:pPr lvl="4"/>
            <a:r>
              <a:rPr lang="en-GB" sz="2000" dirty="0">
                <a:solidFill>
                  <a:srgbClr val="010000"/>
                </a:solidFill>
                <a:latin typeface="+mn-lt"/>
              </a:rPr>
              <a:t>Increase the signal with inverse Low Gain Avalanche Diodes (</a:t>
            </a:r>
            <a:r>
              <a:rPr lang="en-GB" sz="2000" dirty="0" err="1">
                <a:solidFill>
                  <a:srgbClr val="010000"/>
                </a:solidFill>
                <a:latin typeface="+mn-lt"/>
              </a:rPr>
              <a:t>iLGADs</a:t>
            </a:r>
            <a:r>
              <a:rPr lang="en-GB" sz="2000" dirty="0">
                <a:solidFill>
                  <a:srgbClr val="010000"/>
                </a:solidFill>
                <a:latin typeface="+mn-lt"/>
              </a:rPr>
              <a:t>) with a multiplication factor 5-20</a:t>
            </a:r>
            <a:br>
              <a:rPr lang="en-GB" sz="2000" dirty="0">
                <a:solidFill>
                  <a:srgbClr val="010000"/>
                </a:solidFill>
                <a:latin typeface="+mn-lt"/>
              </a:rPr>
            </a:br>
            <a:endParaRPr lang="en-GB" sz="2000" dirty="0">
              <a:solidFill>
                <a:srgbClr val="010000"/>
              </a:solidFill>
            </a:endParaRPr>
          </a:p>
        </p:txBody>
      </p:sp>
      <p:pic>
        <p:nvPicPr>
          <p:cNvPr id="89" name="Immagine 4">
            <a:extLst>
              <a:ext uri="{FF2B5EF4-FFF2-40B4-BE49-F238E27FC236}">
                <a16:creationId xmlns:a16="http://schemas.microsoft.com/office/drawing/2014/main" id="{D8593540-99BE-D84F-6E73-5D769FCD184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98088" y="5504353"/>
            <a:ext cx="3362040" cy="7235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CasellaDiTesto 50">
            <a:extLst>
              <a:ext uri="{FF2B5EF4-FFF2-40B4-BE49-F238E27FC236}">
                <a16:creationId xmlns:a16="http://schemas.microsoft.com/office/drawing/2014/main" id="{75D67DEC-E44B-E425-38D8-E8DBDF82730E}"/>
              </a:ext>
            </a:extLst>
          </p:cNvPr>
          <p:cNvSpPr txBox="1"/>
          <p:nvPr/>
        </p:nvSpPr>
        <p:spPr>
          <a:xfrm>
            <a:off x="911424" y="2711943"/>
            <a:ext cx="5923058" cy="338554"/>
          </a:xfrm>
          <a:prstGeom prst="rect">
            <a:avLst/>
          </a:prstGeom>
          <a:solidFill>
            <a:srgbClr val="FDCA00"/>
          </a:solidFill>
        </p:spPr>
        <p:txBody>
          <a:bodyPr wrap="square">
            <a:spAutoFit/>
          </a:bodyPr>
          <a:lstStyle/>
          <a:p>
            <a:pPr marL="457189" marR="0" lvl="1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ptos Display" panose="020B0004020202020204" pitchFamily="34" charset="0"/>
                <a:ea typeface="ヒラギノ角ゴ Pro W3" charset="0"/>
              </a:rPr>
              <a:t>Results: 80 % QE for a planar pin diode @250eV </a:t>
            </a:r>
          </a:p>
        </p:txBody>
      </p:sp>
      <p:sp>
        <p:nvSpPr>
          <p:cNvPr id="92" name="CasellaDiTesto 50">
            <a:extLst>
              <a:ext uri="{FF2B5EF4-FFF2-40B4-BE49-F238E27FC236}">
                <a16:creationId xmlns:a16="http://schemas.microsoft.com/office/drawing/2014/main" id="{87388CF8-4C3C-F5B0-7492-3DA5C7F0D426}"/>
              </a:ext>
            </a:extLst>
          </p:cNvPr>
          <p:cNvSpPr txBox="1"/>
          <p:nvPr/>
        </p:nvSpPr>
        <p:spPr>
          <a:xfrm>
            <a:off x="911424" y="4174281"/>
            <a:ext cx="6192687" cy="584775"/>
          </a:xfrm>
          <a:prstGeom prst="rect">
            <a:avLst/>
          </a:prstGeom>
          <a:solidFill>
            <a:srgbClr val="FDCA00"/>
          </a:solidFill>
        </p:spPr>
        <p:txBody>
          <a:bodyPr wrap="square">
            <a:spAutoFit/>
          </a:bodyPr>
          <a:lstStyle/>
          <a:p>
            <a:pPr marL="457189" lvl="1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ea typeface="ヒラギノ角ゴ Pro W3" charset="0"/>
              </a:rPr>
              <a:t>Results: </a:t>
            </a:r>
            <a:r>
              <a:rPr lang="en-US" sz="1600" dirty="0">
                <a:solidFill>
                  <a:srgbClr val="000000"/>
                </a:solidFill>
                <a:ea typeface="ヒラギノ角ゴ Pro W3" pitchFamily="2"/>
                <a:cs typeface="ヒラギノ角ゴ Pro W3" pitchFamily="2"/>
              </a:rPr>
              <a:t>nominal noise of 35 e</a:t>
            </a:r>
            <a:r>
              <a:rPr lang="en-US" sz="1600" baseline="30000" dirty="0">
                <a:solidFill>
                  <a:srgbClr val="000000"/>
                </a:solidFill>
                <a:ea typeface="ヒラギノ角ゴ Pro W3" pitchFamily="2"/>
                <a:cs typeface="ヒラギノ角ゴ Pro W3" pitchFamily="2"/>
              </a:rPr>
              <a:t>-</a:t>
            </a:r>
            <a:r>
              <a:rPr lang="en-US" sz="1600" dirty="0">
                <a:solidFill>
                  <a:srgbClr val="000000"/>
                </a:solidFill>
                <a:ea typeface="ヒラギノ角ゴ Pro W3" pitchFamily="2"/>
                <a:cs typeface="ヒラギノ角ゴ Pro W3" pitchFamily="2"/>
              </a:rPr>
              <a:t> with standard sensor at RT down to 3.7 e</a:t>
            </a:r>
            <a:r>
              <a:rPr lang="en-US" sz="1600" baseline="30000" dirty="0">
                <a:solidFill>
                  <a:srgbClr val="000000"/>
                </a:solidFill>
                <a:ea typeface="ヒラギノ角ゴ Pro W3" pitchFamily="2"/>
                <a:cs typeface="ヒラギノ角ゴ Pro W3" pitchFamily="2"/>
              </a:rPr>
              <a:t>-</a:t>
            </a:r>
            <a:r>
              <a:rPr lang="en-US" sz="1600" dirty="0">
                <a:solidFill>
                  <a:srgbClr val="000000"/>
                </a:solidFill>
                <a:ea typeface="ヒラギノ角ゴ Pro W3" pitchFamily="2"/>
                <a:cs typeface="ヒラギノ角ゴ Pro W3" pitchFamily="2"/>
              </a:rPr>
              <a:t> at </a:t>
            </a:r>
            <a:r>
              <a:rPr lang="en-US" sz="1600" dirty="0">
                <a:ea typeface="WenQuanYi Zen Hei Sharp" pitchFamily="2"/>
                <a:cs typeface="Lohit Devanagari" pitchFamily="2"/>
              </a:rPr>
              <a:t>-22 </a:t>
            </a:r>
            <a:r>
              <a:rPr lang="en-US" sz="1600" baseline="30000" dirty="0" err="1">
                <a:ea typeface="WenQuanYi Zen Hei Sharp" pitchFamily="2"/>
                <a:cs typeface="Lohit Devanagari" pitchFamily="2"/>
              </a:rPr>
              <a:t>o</a:t>
            </a:r>
            <a:r>
              <a:rPr lang="en-US" sz="1600" dirty="0" err="1">
                <a:ea typeface="WenQuanYi Zen Hei Sharp" pitchFamily="2"/>
                <a:cs typeface="Lohit Devanagari" pitchFamily="2"/>
              </a:rPr>
              <a:t>C</a:t>
            </a:r>
            <a:r>
              <a:rPr lang="en-US" sz="1600" dirty="0">
                <a:ea typeface="WenQuanYi Zen Hei Sharp" pitchFamily="2"/>
                <a:cs typeface="Lohit Devanagari" pitchFamily="2"/>
              </a:rPr>
              <a:t> with </a:t>
            </a:r>
            <a:r>
              <a:rPr lang="en-US" sz="1600" dirty="0" err="1">
                <a:ea typeface="WenQuanYi Zen Hei Sharp" pitchFamily="2"/>
                <a:cs typeface="Lohit Devanagari" pitchFamily="2"/>
              </a:rPr>
              <a:t>Moench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ea typeface="ヒラギノ角ゴ Pro W3" charset="0"/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7C13E142-ED99-BCF7-8B30-496796ABB4EC}"/>
              </a:ext>
            </a:extLst>
          </p:cNvPr>
          <p:cNvCxnSpPr/>
          <p:nvPr/>
        </p:nvCxnSpPr>
        <p:spPr>
          <a:xfrm flipV="1">
            <a:off x="6168008" y="2315712"/>
            <a:ext cx="2448272" cy="28803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61DD5BA-0315-B11B-7626-A11C90347B39}"/>
              </a:ext>
            </a:extLst>
          </p:cNvPr>
          <p:cNvCxnSpPr/>
          <p:nvPr/>
        </p:nvCxnSpPr>
        <p:spPr>
          <a:xfrm flipV="1">
            <a:off x="7464152" y="2711943"/>
            <a:ext cx="1368152" cy="89991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Inhaltsplatzhalter 1">
            <a:extLst>
              <a:ext uri="{FF2B5EF4-FFF2-40B4-BE49-F238E27FC236}">
                <a16:creationId xmlns:a16="http://schemas.microsoft.com/office/drawing/2014/main" id="{A7FA9222-5440-52A9-2666-70315F17AE87}"/>
              </a:ext>
            </a:extLst>
          </p:cNvPr>
          <p:cNvSpPr txBox="1"/>
          <p:nvPr/>
        </p:nvSpPr>
        <p:spPr>
          <a:xfrm>
            <a:off x="595307" y="1124744"/>
            <a:ext cx="10873208" cy="6820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>
            <a:noAutofit/>
          </a:bodyPr>
          <a:lstStyle/>
          <a:p>
            <a:pPr marL="457189" indent="-457189" defTabSz="1219170" eaLnBrk="0" fontAlgn="base">
              <a:spcBef>
                <a:spcPts val="720"/>
              </a:spcBef>
              <a:spcAft>
                <a:spcPts val="72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Soft X-ray applications at </a:t>
            </a:r>
            <a:r>
              <a:rPr lang="en-US" sz="2667" dirty="0" err="1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SwissFEL</a:t>
            </a:r>
            <a:r>
              <a:rPr lang="en-US" sz="2667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 and SLS (250 eV – 2 keV)</a:t>
            </a:r>
          </a:p>
        </p:txBody>
      </p:sp>
    </p:spTree>
    <p:extLst>
      <p:ext uri="{BB962C8B-B14F-4D97-AF65-F5344CB8AC3E}">
        <p14:creationId xmlns:p14="http://schemas.microsoft.com/office/powerpoint/2010/main" val="1065039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66DFB0-F5AE-4FE4-AD17-FFCA68C336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29762" y="6624001"/>
            <a:ext cx="765757" cy="196851"/>
          </a:xfrm>
        </p:spPr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54</a:t>
            </a:fld>
            <a:endParaRPr lang="de-D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292325-56FC-6949-360B-BB7B29D9C57A}"/>
              </a:ext>
            </a:extLst>
          </p:cNvPr>
          <p:cNvGrpSpPr/>
          <p:nvPr/>
        </p:nvGrpSpPr>
        <p:grpSpPr>
          <a:xfrm>
            <a:off x="1555528" y="1059720"/>
            <a:ext cx="8568000" cy="3388401"/>
            <a:chOff x="1631504" y="989998"/>
            <a:chExt cx="8568000" cy="3388401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E8BE0BCD-49EF-4E9E-BF32-7C372CDFF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631504" y="989998"/>
              <a:ext cx="8568000" cy="3388401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A99F00AD-4948-CC9F-BC38-C4C81EEFB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940"/>
            <a:stretch/>
          </p:blipFill>
          <p:spPr>
            <a:xfrm>
              <a:off x="9131672" y="2099311"/>
              <a:ext cx="1047600" cy="918325"/>
            </a:xfrm>
            <a:prstGeom prst="rect">
              <a:avLst/>
            </a:prstGeom>
          </p:spPr>
        </p:pic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D3D2FE4A-1F26-6F64-012E-C76613AEA2FC}"/>
              </a:ext>
            </a:extLst>
          </p:cNvPr>
          <p:cNvSpPr txBox="1"/>
          <p:nvPr/>
        </p:nvSpPr>
        <p:spPr>
          <a:xfrm>
            <a:off x="108000" y="4473384"/>
            <a:ext cx="5040560" cy="241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 anchor="t">
            <a:noAutofit/>
          </a:bodyPr>
          <a:lstStyle/>
          <a:p>
            <a:pPr marL="266700" indent="-266700">
              <a:buClr>
                <a:srgbClr val="00B050"/>
              </a:buClr>
              <a:buFont typeface="Wingdings 2" panose="05020102010507070707" pitchFamily="18" charset="2"/>
              <a:buChar char="Ì"/>
            </a:pP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CdZnTe </a:t>
            </a:r>
            <a:r>
              <a:rPr lang="de-DE" sz="1400" kern="1000" spc="30" dirty="0" err="1">
                <a:cs typeface="Franklin Gothic Book"/>
                <a:sym typeface="Wingdings" panose="05000000000000000000" pitchFamily="2" charset="2"/>
              </a:rPr>
              <a:t>is</a:t>
            </a:r>
            <a:r>
              <a:rPr lang="de-DE" sz="1400" kern="1000" spc="30" dirty="0">
                <a:cs typeface="Franklin Gothic Book"/>
                <a:sym typeface="Wingdings" panose="05000000000000000000" pitchFamily="2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" panose="05000000000000000000" pitchFamily="2" charset="2"/>
              </a:rPr>
              <a:t>the</a:t>
            </a:r>
            <a:r>
              <a:rPr lang="de-DE" sz="1400" kern="1000" spc="30" dirty="0">
                <a:cs typeface="Franklin Gothic Book"/>
                <a:sym typeface="Wingdings" panose="05000000000000000000" pitchFamily="2" charset="2"/>
              </a:rPr>
              <a:t> </a:t>
            </a: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material </a:t>
            </a:r>
            <a:r>
              <a:rPr lang="de-DE" sz="1400" b="1" kern="1000" spc="30" dirty="0" err="1">
                <a:cs typeface="Franklin Gothic Book"/>
                <a:sym typeface="Wingdings" panose="05000000000000000000" pitchFamily="2" charset="2"/>
              </a:rPr>
              <a:t>of</a:t>
            </a: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" panose="05000000000000000000" pitchFamily="2" charset="2"/>
              </a:rPr>
              <a:t>choice</a:t>
            </a: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" panose="05000000000000000000" pitchFamily="2" charset="2"/>
              </a:rPr>
              <a:t>above</a:t>
            </a:r>
            <a:r>
              <a:rPr lang="de-DE" sz="1400" kern="1000" spc="30" dirty="0">
                <a:cs typeface="Franklin Gothic Book"/>
                <a:sym typeface="Wingdings" panose="05000000000000000000" pitchFamily="2" charset="2"/>
              </a:rPr>
              <a:t> 15 keV</a:t>
            </a:r>
          </a:p>
          <a:p>
            <a:pPr marL="266700" indent="-266700">
              <a:buClr>
                <a:srgbClr val="00B050"/>
              </a:buClr>
              <a:buFont typeface="Wingdings 2" panose="05020102010507070707" pitchFamily="18" charset="2"/>
              <a:buChar char="Ì"/>
            </a:pP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4×4 cm² </a:t>
            </a:r>
            <a:r>
              <a:rPr lang="de-DE" sz="1400" b="1" kern="1000" spc="30" dirty="0" err="1">
                <a:cs typeface="Franklin Gothic Book"/>
                <a:sym typeface="Wingdings" panose="05000000000000000000" pitchFamily="2" charset="2"/>
              </a:rPr>
              <a:t>sensor</a:t>
            </a: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" panose="05000000000000000000" pitchFamily="2" charset="2"/>
              </a:rPr>
              <a:t>commercially</a:t>
            </a: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" panose="05000000000000000000" pitchFamily="2" charset="2"/>
              </a:rPr>
              <a:t>available</a:t>
            </a:r>
            <a:endParaRPr lang="de-DE" sz="1400" b="1" kern="1000" spc="30" dirty="0">
              <a:cs typeface="Franklin Gothic Book"/>
              <a:sym typeface="Wingdings" panose="05000000000000000000" pitchFamily="2" charset="2"/>
            </a:endParaRPr>
          </a:p>
          <a:p>
            <a:pPr marL="266700" indent="-266700">
              <a:buClr>
                <a:srgbClr val="00B050"/>
              </a:buClr>
              <a:buFont typeface="Wingdings 2" panose="05020102010507070707" pitchFamily="18" charset="2"/>
              <a:buChar char="Ì"/>
            </a:pPr>
            <a:r>
              <a:rPr lang="de-DE" sz="1400" b="1" kern="1000" spc="30" dirty="0">
                <a:cs typeface="Franklin Gothic Book"/>
                <a:sym typeface="Wingdings 2" panose="05020102010507070707" pitchFamily="18" charset="2"/>
              </a:rPr>
              <a:t>Dynamic </a:t>
            </a:r>
            <a:r>
              <a:rPr lang="de-DE" sz="1400" b="1" kern="1000" spc="30" dirty="0" err="1">
                <a:cs typeface="Franklin Gothic Book"/>
                <a:sym typeface="Wingdings 2" panose="05020102010507070707" pitchFamily="18" charset="2"/>
              </a:rPr>
              <a:t>behavior</a:t>
            </a:r>
            <a:r>
              <a:rPr lang="de-DE" sz="1400" b="1" kern="1000" spc="30" dirty="0">
                <a:cs typeface="Franklin Gothic Book"/>
                <a:sym typeface="Wingdings 2" panose="05020102010507070707" pitchFamily="18" charset="2"/>
              </a:rPr>
              <a:t> (</a:t>
            </a:r>
            <a:r>
              <a:rPr lang="de-DE" sz="1400" b="1" kern="1000" spc="30" dirty="0" err="1">
                <a:cs typeface="Franklin Gothic Book"/>
                <a:sym typeface="Wingdings 2" panose="05020102010507070707" pitchFamily="18" charset="2"/>
              </a:rPr>
              <a:t>signal</a:t>
            </a:r>
            <a:r>
              <a:rPr lang="de-DE" sz="1400" b="1" kern="1000" spc="30" dirty="0">
                <a:cs typeface="Franklin Gothic Book"/>
                <a:sym typeface="Wingdings 2" panose="050201020105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2" panose="05020102010507070707" pitchFamily="18" charset="2"/>
              </a:rPr>
              <a:t>stability</a:t>
            </a:r>
            <a:r>
              <a:rPr lang="de-DE" sz="1400" b="1" kern="1000" spc="30" dirty="0">
                <a:cs typeface="Franklin Gothic Book"/>
                <a:sym typeface="Wingdings 2" panose="05020102010507070707" pitchFamily="18" charset="2"/>
              </a:rPr>
              <a:t>, </a:t>
            </a:r>
            <a:r>
              <a:rPr lang="de-DE" sz="1400" b="1" kern="1000" spc="30" dirty="0" err="1">
                <a:cs typeface="Franklin Gothic Book"/>
                <a:sym typeface="Wingdings 2" panose="05020102010507070707" pitchFamily="18" charset="2"/>
              </a:rPr>
              <a:t>afterglow</a:t>
            </a:r>
            <a:r>
              <a:rPr lang="de-DE" sz="1400" b="1" kern="1000" spc="30" dirty="0">
                <a:cs typeface="Franklin Gothic Book"/>
                <a:sym typeface="Wingdings 2" panose="05020102010507070707" pitchFamily="18" charset="2"/>
              </a:rPr>
              <a:t>) </a:t>
            </a:r>
            <a:r>
              <a:rPr lang="de-DE" sz="1400" b="1" kern="1000" spc="30" dirty="0" err="1">
                <a:cs typeface="Franklin Gothic Book"/>
                <a:sym typeface="Wingdings 2" panose="05020102010507070707" pitchFamily="18" charset="2"/>
              </a:rPr>
              <a:t>close</a:t>
            </a:r>
            <a:r>
              <a:rPr lang="de-DE" sz="1400" b="1" kern="1000" spc="30" dirty="0">
                <a:cs typeface="Franklin Gothic Book"/>
                <a:sym typeface="Wingdings 2" panose="05020102010507070707" pitchFamily="18" charset="2"/>
              </a:rPr>
              <a:t> to </a:t>
            </a:r>
            <a:r>
              <a:rPr lang="de-DE" sz="1400" b="1" kern="1000" spc="30" dirty="0" err="1">
                <a:cs typeface="Franklin Gothic Book"/>
                <a:sym typeface="Wingdings 2" panose="05020102010507070707" pitchFamily="18" charset="2"/>
              </a:rPr>
              <a:t>silicon</a:t>
            </a:r>
            <a:r>
              <a:rPr lang="de-DE" sz="1400" b="1" kern="1000" spc="30" dirty="0">
                <a:cs typeface="Franklin Gothic Book"/>
                <a:sym typeface="Wingdings 2" panose="050201020105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2" panose="05020102010507070707" pitchFamily="18" charset="2"/>
              </a:rPr>
              <a:t>sensors</a:t>
            </a:r>
            <a:endParaRPr lang="de-DE" sz="1400" b="1" kern="1000" spc="30" dirty="0">
              <a:cs typeface="Franklin Gothic Book"/>
              <a:sym typeface="Wingdings 2" panose="05020102010507070707" pitchFamily="18" charset="2"/>
            </a:endParaRPr>
          </a:p>
          <a:p>
            <a:pPr marL="266700" indent="-266700">
              <a:buClr>
                <a:srgbClr val="00B050"/>
              </a:buClr>
            </a:pP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     </a:t>
            </a:r>
            <a:r>
              <a:rPr lang="de-DE" sz="1400" kern="1000" spc="30" dirty="0">
                <a:cs typeface="Franklin Gothic Book"/>
                <a:sym typeface="Wingdings 2" panose="05020102010507070707" pitchFamily="18" charset="2"/>
              </a:rPr>
              <a:t>Higher </a:t>
            </a:r>
            <a:r>
              <a:rPr lang="de-DE" sz="1400" kern="1000" spc="30" dirty="0" err="1">
                <a:cs typeface="Franklin Gothic Book"/>
                <a:sym typeface="Wingdings 2" panose="05020102010507070707" pitchFamily="18" charset="2"/>
              </a:rPr>
              <a:t>photon</a:t>
            </a:r>
            <a:r>
              <a:rPr lang="de-DE" sz="1400" kern="1000" spc="30" dirty="0">
                <a:cs typeface="Franklin Gothic Book"/>
                <a:sym typeface="Wingdings 2" panose="050201020105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2" panose="05020102010507070707" pitchFamily="18" charset="2"/>
              </a:rPr>
              <a:t>energies</a:t>
            </a:r>
            <a:r>
              <a:rPr lang="de-DE" sz="1400" kern="1000" spc="30" dirty="0">
                <a:cs typeface="Franklin Gothic Book"/>
                <a:sym typeface="Wingdings 2" panose="050201020105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2" panose="05020102010507070707" pitchFamily="18" charset="2"/>
              </a:rPr>
              <a:t>need</a:t>
            </a:r>
            <a:r>
              <a:rPr lang="de-DE" sz="1400" kern="1000" spc="30" dirty="0">
                <a:cs typeface="Franklin Gothic Book"/>
                <a:sym typeface="Wingdings 2" panose="05020102010507070707" pitchFamily="18" charset="2"/>
              </a:rPr>
              <a:t> to </a:t>
            </a:r>
            <a:r>
              <a:rPr lang="de-DE" sz="1400" kern="1000" spc="30" dirty="0" err="1">
                <a:cs typeface="Franklin Gothic Book"/>
                <a:sym typeface="Wingdings 2" panose="05020102010507070707" pitchFamily="18" charset="2"/>
              </a:rPr>
              <a:t>be</a:t>
            </a:r>
            <a:r>
              <a:rPr lang="de-DE" sz="1400" kern="1000" spc="30" dirty="0">
                <a:cs typeface="Franklin Gothic Book"/>
                <a:sym typeface="Wingdings 2" panose="050201020105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2" panose="05020102010507070707" pitchFamily="18" charset="2"/>
              </a:rPr>
              <a:t>studied</a:t>
            </a:r>
            <a:endParaRPr lang="de-DE" sz="1400" kern="1000" spc="30" dirty="0">
              <a:cs typeface="Franklin Gothic Book"/>
              <a:sym typeface="Wingdings 2" panose="05020102010507070707" pitchFamily="18" charset="2"/>
            </a:endParaRPr>
          </a:p>
          <a:p>
            <a:pPr marL="266700" indent="-266700">
              <a:buClr>
                <a:srgbClr val="00B050"/>
              </a:buClr>
            </a:pPr>
            <a:endParaRPr lang="de-DE" sz="1400" kern="1000" spc="30" dirty="0">
              <a:cs typeface="Franklin Gothic Book"/>
              <a:sym typeface="Wingdings 2" panose="05020102010507070707" pitchFamily="18" charset="2"/>
            </a:endParaRPr>
          </a:p>
          <a:p>
            <a:pPr marL="266700" indent="-266700">
              <a:buClr>
                <a:srgbClr val="FF0000"/>
              </a:buClr>
              <a:buFont typeface="Wingdings 3" panose="05040102010807070707" pitchFamily="18" charset="2"/>
              <a:buChar char="¬"/>
            </a:pP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Crystal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defects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influence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sensor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uniformity</a:t>
            </a:r>
            <a:endParaRPr lang="de-DE" sz="1400" b="1" kern="1000" spc="30" dirty="0">
              <a:cs typeface="Franklin Gothic Book"/>
              <a:sym typeface="Wingdings 3" panose="05040102010807070707" pitchFamily="18" charset="2"/>
            </a:endParaRPr>
          </a:p>
          <a:p>
            <a:pPr marL="266700" indent="-266700">
              <a:buClr>
                <a:srgbClr val="FF0000"/>
              </a:buClr>
              <a:buFont typeface="Wingdings 3" panose="05040102010807070707" pitchFamily="18" charset="2"/>
              <a:buChar char="¬"/>
            </a:pP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Fluorescence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photons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with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long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absorption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range</a:t>
            </a:r>
            <a:endParaRPr lang="de-DE" sz="1400" kern="1000" spc="30" dirty="0">
              <a:cs typeface="Franklin Gothic Book"/>
              <a:sym typeface="Wingdings" panose="05000000000000000000" pitchFamily="2" charset="2"/>
            </a:endParaRPr>
          </a:p>
          <a:p>
            <a:pPr marL="285750" indent="-285750">
              <a:buClr>
                <a:srgbClr val="00B050"/>
              </a:buClr>
              <a:buFont typeface="Wingdings 2" panose="05020102010507070707" pitchFamily="18" charset="2"/>
              <a:buChar char="Ì"/>
            </a:pPr>
            <a:endParaRPr lang="de-DE" sz="1400" kern="1000" spc="30" dirty="0">
              <a:cs typeface="Franklin Gothic Book"/>
              <a:sym typeface="Wingdings 2" panose="05020102010507070707" pitchFamily="18" charset="2"/>
            </a:endParaRPr>
          </a:p>
          <a:p>
            <a:pPr>
              <a:buClr>
                <a:srgbClr val="00B050"/>
              </a:buClr>
            </a:pPr>
            <a:endParaRPr lang="de-DE" sz="1400" kern="1000" spc="30" dirty="0">
              <a:cs typeface="Franklin Gothic Book"/>
              <a:sym typeface="Wingdings 2" panose="05020102010507070707" pitchFamily="18" charset="2"/>
            </a:endParaRPr>
          </a:p>
          <a:p>
            <a:pPr marL="285750" indent="-285750">
              <a:buClr>
                <a:srgbClr val="00B050"/>
              </a:buClr>
              <a:buFont typeface="Wingdings 2" panose="05020102010507070707" pitchFamily="18" charset="2"/>
              <a:buChar char="Ì"/>
            </a:pPr>
            <a:endParaRPr lang="de-DE" sz="1400" kern="1000" spc="30" dirty="0">
              <a:cs typeface="Franklin Gothic Book"/>
              <a:sym typeface="Wingdings 2" panose="05020102010507070707" pitchFamily="18" charset="2"/>
            </a:endParaRPr>
          </a:p>
          <a:p>
            <a:endParaRPr lang="de-DE" sz="1400" kern="1000" spc="30" dirty="0">
              <a:cs typeface="Franklin Gothic Book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1A88396-912F-D788-308E-D5F978E78EB6}"/>
              </a:ext>
            </a:extLst>
          </p:cNvPr>
          <p:cNvSpPr txBox="1"/>
          <p:nvPr/>
        </p:nvSpPr>
        <p:spPr>
          <a:xfrm>
            <a:off x="5231904" y="4419600"/>
            <a:ext cx="5969496" cy="241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noAutofit/>
          </a:bodyPr>
          <a:lstStyle/>
          <a:p>
            <a:pPr marL="266700" indent="-266700">
              <a:buClr>
                <a:srgbClr val="00B050"/>
              </a:buClr>
              <a:buFont typeface="Wingdings 2" panose="05020102010507070707" pitchFamily="18" charset="2"/>
              <a:buChar char="Ì"/>
            </a:pPr>
            <a:r>
              <a:rPr lang="de-DE" sz="1400" b="1" kern="1000" spc="30" dirty="0" err="1">
                <a:cs typeface="Franklin Gothic Book"/>
                <a:sym typeface="Wingdings" panose="05000000000000000000" pitchFamily="2" charset="2"/>
              </a:rPr>
              <a:t>GaAs:Cr</a:t>
            </a: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" panose="05000000000000000000" pitchFamily="2" charset="2"/>
              </a:rPr>
              <a:t>is</a:t>
            </a:r>
            <a:r>
              <a:rPr lang="de-DE" sz="1400" kern="1000" spc="30" dirty="0">
                <a:cs typeface="Franklin Gothic Book"/>
                <a:sym typeface="Wingdings" panose="05000000000000000000" pitchFamily="2" charset="2"/>
              </a:rPr>
              <a:t> </a:t>
            </a: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promising</a:t>
            </a:r>
            <a:r>
              <a:rPr lang="de-DE" sz="1400" kern="1000" spc="30" dirty="0">
                <a:cs typeface="Franklin Gothic Book"/>
                <a:sym typeface="Wingdings" panose="05000000000000000000" pitchFamily="2" charset="2"/>
              </a:rPr>
              <a:t>, but </a:t>
            </a:r>
            <a:r>
              <a:rPr lang="de-DE" sz="1400" kern="1000" spc="30" dirty="0" err="1">
                <a:cs typeface="Franklin Gothic Book"/>
                <a:sym typeface="Wingdings" panose="05000000000000000000" pitchFamily="2" charset="2"/>
              </a:rPr>
              <a:t>doesn‘t</a:t>
            </a:r>
            <a:r>
              <a:rPr lang="de-DE" sz="1400" kern="1000" spc="30" dirty="0">
                <a:cs typeface="Franklin Gothic Book"/>
                <a:sym typeface="Wingdings" panose="05000000000000000000" pitchFamily="2" charset="2"/>
              </a:rPr>
              <a:t> perform </a:t>
            </a:r>
            <a:r>
              <a:rPr lang="de-DE" sz="1400" kern="1000" spc="30" dirty="0" err="1">
                <a:cs typeface="Franklin Gothic Book"/>
                <a:sym typeface="Wingdings" panose="05000000000000000000" pitchFamily="2" charset="2"/>
              </a:rPr>
              <a:t>as</a:t>
            </a:r>
            <a:r>
              <a:rPr lang="de-DE" sz="1400" kern="1000" spc="30" dirty="0">
                <a:cs typeface="Franklin Gothic Book"/>
                <a:sym typeface="Wingdings" panose="05000000000000000000" pitchFamily="2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" panose="05000000000000000000" pitchFamily="2" charset="2"/>
              </a:rPr>
              <a:t>well</a:t>
            </a:r>
            <a:r>
              <a:rPr lang="de-DE" sz="1400" kern="1000" spc="30" dirty="0">
                <a:cs typeface="Franklin Gothic Book"/>
                <a:sym typeface="Wingdings" panose="05000000000000000000" pitchFamily="2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" panose="05000000000000000000" pitchFamily="2" charset="2"/>
              </a:rPr>
              <a:t>as</a:t>
            </a:r>
            <a:r>
              <a:rPr lang="de-DE" sz="1400" kern="1000" spc="30" dirty="0">
                <a:cs typeface="Franklin Gothic Book"/>
                <a:sym typeface="Wingdings" panose="05000000000000000000" pitchFamily="2" charset="2"/>
              </a:rPr>
              <a:t> CdZnTe</a:t>
            </a:r>
          </a:p>
          <a:p>
            <a:pPr marL="266700" indent="-266700">
              <a:buClr>
                <a:srgbClr val="00B050"/>
              </a:buClr>
              <a:buFont typeface="Wingdings 2" panose="05020102010507070707" pitchFamily="18" charset="2"/>
              <a:buChar char="Ì"/>
            </a:pPr>
            <a:r>
              <a:rPr lang="de-DE" sz="1400" b="1" kern="1000" spc="30" dirty="0" err="1">
                <a:cs typeface="Franklin Gothic Book"/>
                <a:sym typeface="Wingdings" panose="05000000000000000000" pitchFamily="2" charset="2"/>
              </a:rPr>
              <a:t>Two</a:t>
            </a: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 European </a:t>
            </a:r>
            <a:r>
              <a:rPr lang="de-DE" sz="1400" b="1" kern="1000" spc="30" dirty="0" err="1">
                <a:cs typeface="Franklin Gothic Book"/>
                <a:sym typeface="Wingdings" panose="05000000000000000000" pitchFamily="2" charset="2"/>
              </a:rPr>
              <a:t>suppliers</a:t>
            </a: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, 8×4 cm² </a:t>
            </a:r>
            <a:r>
              <a:rPr lang="de-DE" sz="1400" b="1" kern="1000" spc="30" dirty="0" err="1">
                <a:cs typeface="Franklin Gothic Book"/>
                <a:sym typeface="Wingdings" panose="05000000000000000000" pitchFamily="2" charset="2"/>
              </a:rPr>
              <a:t>sensors</a:t>
            </a: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" panose="05000000000000000000" pitchFamily="2" charset="2"/>
              </a:rPr>
              <a:t>available</a:t>
            </a:r>
            <a:endParaRPr lang="de-DE" sz="1400" b="1" kern="1000" spc="30" dirty="0">
              <a:cs typeface="Franklin Gothic Book"/>
              <a:sym typeface="Wingdings" panose="05000000000000000000" pitchFamily="2" charset="2"/>
            </a:endParaRPr>
          </a:p>
          <a:p>
            <a:pPr>
              <a:buClr>
                <a:srgbClr val="00B050"/>
              </a:buClr>
            </a:pPr>
            <a:endParaRPr lang="de-DE" sz="1400" b="1" kern="1000" spc="30" dirty="0">
              <a:cs typeface="Franklin Gothic Book"/>
              <a:sym typeface="Wingdings" panose="05000000000000000000" pitchFamily="2" charset="2"/>
            </a:endParaRPr>
          </a:p>
          <a:p>
            <a:pPr>
              <a:buClr>
                <a:srgbClr val="00B050"/>
              </a:buClr>
            </a:pPr>
            <a:r>
              <a:rPr lang="de-DE" sz="1400" kern="1000" spc="30" dirty="0">
                <a:solidFill>
                  <a:srgbClr val="FFFF00"/>
                </a:solidFill>
                <a:cs typeface="Franklin Gothic Book"/>
                <a:sym typeface="Wingdings" panose="05000000000000000000" pitchFamily="2" charset="2"/>
              </a:rPr>
              <a:t>  </a:t>
            </a:r>
            <a:r>
              <a:rPr lang="de-DE" sz="1400" b="1" kern="1000" spc="30" dirty="0" err="1">
                <a:cs typeface="Franklin Gothic Book"/>
                <a:sym typeface="Wingdings 2" panose="05020102010507070707" pitchFamily="18" charset="2"/>
              </a:rPr>
              <a:t>Afterglow</a:t>
            </a:r>
            <a:r>
              <a:rPr lang="de-DE" sz="1400" b="1" kern="1000" spc="30" dirty="0">
                <a:cs typeface="Franklin Gothic Book"/>
                <a:sym typeface="Wingdings 2" panose="050201020105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2" panose="05020102010507070707" pitchFamily="18" charset="2"/>
              </a:rPr>
              <a:t>acceptable</a:t>
            </a:r>
            <a:r>
              <a:rPr lang="de-DE" sz="1400" b="1" kern="1000" spc="30" dirty="0">
                <a:cs typeface="Franklin Gothic Book"/>
                <a:sym typeface="Wingdings 2" panose="050201020105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2" panose="05020102010507070707" pitchFamily="18" charset="2"/>
              </a:rPr>
              <a:t>up</a:t>
            </a:r>
            <a:r>
              <a:rPr lang="de-DE" sz="1400" kern="1000" spc="30" dirty="0">
                <a:cs typeface="Franklin Gothic Book"/>
                <a:sym typeface="Wingdings 2" panose="05020102010507070707" pitchFamily="18" charset="2"/>
              </a:rPr>
              <a:t> to </a:t>
            </a:r>
            <a:r>
              <a:rPr lang="de-DE" sz="1400" kern="1000" spc="30" dirty="0" err="1">
                <a:cs typeface="Franklin Gothic Book"/>
                <a:sym typeface="Wingdings 2" panose="05020102010507070707" pitchFamily="18" charset="2"/>
              </a:rPr>
              <a:t>photon</a:t>
            </a:r>
            <a:r>
              <a:rPr lang="de-DE" sz="1400" kern="1000" spc="30" dirty="0">
                <a:cs typeface="Franklin Gothic Book"/>
                <a:sym typeface="Wingdings 2" panose="050201020105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2" panose="05020102010507070707" pitchFamily="18" charset="2"/>
              </a:rPr>
              <a:t>fluxes</a:t>
            </a:r>
            <a:r>
              <a:rPr lang="de-DE" sz="1400" kern="1000" spc="30" dirty="0">
                <a:cs typeface="Franklin Gothic Book"/>
                <a:sym typeface="Wingdings 2" panose="05020102010507070707" pitchFamily="18" charset="2"/>
              </a:rPr>
              <a:t> </a:t>
            </a:r>
          </a:p>
          <a:p>
            <a:pPr>
              <a:buClr>
                <a:srgbClr val="00B050"/>
              </a:buClr>
            </a:pP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     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Continuous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: &lt;10</a:t>
            </a:r>
            <a:r>
              <a:rPr lang="de-DE" sz="1400" kern="1000" spc="30" baseline="30000" dirty="0">
                <a:cs typeface="Franklin Gothic Book"/>
                <a:sym typeface="Wingdings 3" panose="05040102010807070707" pitchFamily="18" charset="2"/>
              </a:rPr>
              <a:t>(8-9)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ph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/mm²·s  </a:t>
            </a:r>
            <a:br>
              <a:rPr lang="de-DE" sz="1400" kern="1000" spc="30" dirty="0">
                <a:cs typeface="Franklin Gothic Book"/>
                <a:sym typeface="Wingdings 3" panose="05040102010807070707" pitchFamily="18" charset="2"/>
              </a:rPr>
            </a:b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     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Pulsed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:         &lt;10</a:t>
            </a:r>
            <a:r>
              <a:rPr lang="de-DE" sz="1400" kern="1000" spc="30" baseline="30000" dirty="0">
                <a:cs typeface="Franklin Gothic Book"/>
                <a:sym typeface="Wingdings 3" panose="05040102010807070707" pitchFamily="18" charset="2"/>
              </a:rPr>
              <a:t>(6-7)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ph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/mm² ·pulse</a:t>
            </a:r>
          </a:p>
          <a:p>
            <a:pPr>
              <a:buClr>
                <a:srgbClr val="00B050"/>
              </a:buClr>
            </a:pPr>
            <a:endParaRPr lang="de-DE" sz="1400" kern="1000" spc="30" dirty="0">
              <a:cs typeface="Franklin Gothic Book"/>
              <a:sym typeface="Wingdings 2" panose="05020102010507070707" pitchFamily="18" charset="2"/>
            </a:endParaRPr>
          </a:p>
          <a:p>
            <a:pPr marL="266700" indent="-266700">
              <a:buClr>
                <a:srgbClr val="FF0000"/>
              </a:buClr>
              <a:buFont typeface="Wingdings 3" panose="05040102010807070707" pitchFamily="18" charset="2"/>
              <a:buChar char="¬"/>
            </a:pP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Some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signal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loss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at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photon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fluxes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above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&gt; 3×10</a:t>
            </a:r>
            <a:r>
              <a:rPr lang="de-DE" sz="1400" kern="1000" spc="30" baseline="30000" dirty="0">
                <a:cs typeface="Franklin Gothic Book"/>
                <a:sym typeface="Wingdings 3" panose="05040102010807070707" pitchFamily="18" charset="2"/>
              </a:rPr>
              <a:t>10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ph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/mm²·s</a:t>
            </a:r>
          </a:p>
          <a:p>
            <a:pPr marL="266700" indent="-266700">
              <a:buClr>
                <a:srgbClr val="FF0000"/>
              </a:buClr>
              <a:buFont typeface="Wingdings 3" panose="05040102010807070707" pitchFamily="18" charset="2"/>
              <a:buChar char="¬"/>
            </a:pP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Crystal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defects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influence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sensor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uniformity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,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variation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of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effective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pixel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size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 + Short hole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lifetime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 Craters</a:t>
            </a:r>
            <a:endParaRPr lang="de-DE" sz="1400" b="1" kern="1000" spc="30" dirty="0">
              <a:cs typeface="Franklin Gothic Book"/>
              <a:sym typeface="Wingdings 3" panose="05040102010807070707" pitchFamily="18" charset="2"/>
            </a:endParaRPr>
          </a:p>
          <a:p>
            <a:pPr marL="266700" indent="-266700">
              <a:buClr>
                <a:srgbClr val="FF0000"/>
              </a:buClr>
              <a:buFont typeface="Wingdings 3" panose="05040102010807070707" pitchFamily="18" charset="2"/>
              <a:buChar char="¬"/>
            </a:pP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High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dark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current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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For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long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exposure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times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: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ideally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SPC</a:t>
            </a:r>
            <a:endParaRPr lang="de-DE" sz="1400" kern="1000" spc="30" dirty="0">
              <a:cs typeface="Franklin Gothic Book"/>
              <a:sym typeface="Wingdings" panose="05000000000000000000" pitchFamily="2" charset="2"/>
            </a:endParaRPr>
          </a:p>
          <a:p>
            <a:pPr>
              <a:buClr>
                <a:srgbClr val="00B050"/>
              </a:buClr>
            </a:pPr>
            <a:endParaRPr lang="de-DE" sz="1400" kern="1000" spc="30" dirty="0">
              <a:cs typeface="Franklin Gothic Book"/>
              <a:sym typeface="Wingdings 2" panose="05020102010507070707" pitchFamily="18" charset="2"/>
            </a:endParaRPr>
          </a:p>
          <a:p>
            <a:endParaRPr lang="de-DE" sz="1400" kern="1000" spc="30" dirty="0">
              <a:cs typeface="Franklin Gothic Book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FFF79698-9DCD-5BAA-2DDE-586C48442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de-DE" sz="2800" dirty="0"/>
              <a:t>The «</a:t>
            </a:r>
            <a:r>
              <a:rPr lang="de-DE" sz="2800" dirty="0" err="1"/>
              <a:t>energy</a:t>
            </a:r>
            <a:r>
              <a:rPr lang="de-DE" sz="2800" dirty="0"/>
              <a:t> </a:t>
            </a:r>
            <a:r>
              <a:rPr lang="de-DE" sz="2800" dirty="0" err="1"/>
              <a:t>challenge</a:t>
            </a:r>
            <a:r>
              <a:rPr lang="de-DE" sz="2800" dirty="0"/>
              <a:t>»: high </a:t>
            </a:r>
            <a:r>
              <a:rPr lang="de-DE" sz="2800" dirty="0" err="1"/>
              <a:t>photon</a:t>
            </a:r>
            <a:r>
              <a:rPr lang="de-DE" sz="2800" dirty="0"/>
              <a:t> </a:t>
            </a:r>
            <a:r>
              <a:rPr lang="de-DE" sz="2800" dirty="0" err="1"/>
              <a:t>energies</a:t>
            </a:r>
            <a:endParaRPr lang="de-CH" dirty="0"/>
          </a:p>
        </p:txBody>
      </p:sp>
      <p:sp>
        <p:nvSpPr>
          <p:cNvPr id="13" name="Inhaltsplatzhalter 1">
            <a:extLst>
              <a:ext uri="{FF2B5EF4-FFF2-40B4-BE49-F238E27FC236}">
                <a16:creationId xmlns:a16="http://schemas.microsoft.com/office/drawing/2014/main" id="{78FD126C-7956-9CD4-9F40-E06EE9F5143D}"/>
              </a:ext>
            </a:extLst>
          </p:cNvPr>
          <p:cNvSpPr txBox="1"/>
          <p:nvPr/>
        </p:nvSpPr>
        <p:spPr>
          <a:xfrm>
            <a:off x="822311" y="643044"/>
            <a:ext cx="10873208" cy="6820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>
            <a:noAutofit/>
          </a:bodyPr>
          <a:lstStyle/>
          <a:p>
            <a:pPr marL="457189" lvl="3" indent="-457189" defTabSz="1219170" eaLnBrk="0" fontAlgn="base">
              <a:spcBef>
                <a:spcPts val="289"/>
              </a:spcBef>
              <a:buClr>
                <a:srgbClr val="0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Hard x-ray applications at Synchrotrons, 15-80keV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7C38419-7006-BA65-60AA-A93155A75C17}"/>
              </a:ext>
            </a:extLst>
          </p:cNvPr>
          <p:cNvSpPr/>
          <p:nvPr/>
        </p:nvSpPr>
        <p:spPr>
          <a:xfrm>
            <a:off x="1555528" y="2158024"/>
            <a:ext cx="8716936" cy="5075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960772845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E9E5DC-F1BC-46D6-827E-3AE9E2407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188"/>
          <a:stretch/>
        </p:blipFill>
        <p:spPr>
          <a:xfrm>
            <a:off x="1614487" y="2420888"/>
            <a:ext cx="9336247" cy="12866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38E9FC-8526-C9D9-6C78-062F6E57FDFC}"/>
              </a:ext>
            </a:extLst>
          </p:cNvPr>
          <p:cNvGrpSpPr/>
          <p:nvPr/>
        </p:nvGrpSpPr>
        <p:grpSpPr>
          <a:xfrm>
            <a:off x="4283870" y="3055297"/>
            <a:ext cx="1152128" cy="2869897"/>
            <a:chOff x="1761066" y="1577219"/>
            <a:chExt cx="864096" cy="2270486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DE38B06-E162-F996-7789-C91D703867C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5683" y="1577219"/>
              <a:ext cx="13652" cy="176670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9B02D-138B-8E32-1878-6D6A393D2D07}"/>
                </a:ext>
              </a:extLst>
            </p:cNvPr>
            <p:cNvSpPr txBox="1"/>
            <p:nvPr/>
          </p:nvSpPr>
          <p:spPr>
            <a:xfrm>
              <a:off x="1761066" y="3415657"/>
              <a:ext cx="864096" cy="4320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GB" sz="1600" dirty="0">
                  <a:solidFill>
                    <a:srgbClr val="FF0000"/>
                  </a:solidFill>
                  <a:latin typeface="Calibri"/>
                </a:rPr>
                <a:t>First prototype</a:t>
              </a:r>
              <a:br>
                <a:rPr lang="en-GB" sz="1600" dirty="0">
                  <a:solidFill>
                    <a:srgbClr val="FF0000"/>
                  </a:solidFill>
                  <a:latin typeface="Calibri"/>
                </a:rPr>
              </a:br>
              <a:r>
                <a:rPr lang="en-GB" sz="1600" dirty="0">
                  <a:solidFill>
                    <a:srgbClr val="FF0000"/>
                  </a:solidFill>
                  <a:latin typeface="Calibri"/>
                </a:rPr>
                <a:t>back! </a:t>
              </a:r>
              <a:endParaRPr lang="en-US" sz="1600" dirty="0">
                <a:solidFill>
                  <a:srgbClr val="FF0000"/>
                </a:solidFill>
                <a:latin typeface="Calibri"/>
              </a:endParaRP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endParaRPr lang="en-GB" sz="16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52714D1C-D7EB-4042-A188-A3243B6C7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Timeline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E1A410-B48A-620C-6128-3DBC5773C1AD}"/>
              </a:ext>
            </a:extLst>
          </p:cNvPr>
          <p:cNvGrpSpPr/>
          <p:nvPr/>
        </p:nvGrpSpPr>
        <p:grpSpPr>
          <a:xfrm>
            <a:off x="2583893" y="3055298"/>
            <a:ext cx="1152128" cy="2809183"/>
            <a:chOff x="1206216" y="2291475"/>
            <a:chExt cx="864096" cy="210688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3DD7ADF-EB4F-48E9-8A16-EE6083BB1AE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004092" y="2291475"/>
              <a:ext cx="0" cy="162396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5D7F51-5C3A-431F-8244-B59C28C9FC72}"/>
                </a:ext>
              </a:extLst>
            </p:cNvPr>
            <p:cNvSpPr txBox="1"/>
            <p:nvPr/>
          </p:nvSpPr>
          <p:spPr>
            <a:xfrm>
              <a:off x="1206216" y="3966315"/>
              <a:ext cx="864096" cy="4320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GB" sz="1600" dirty="0">
                  <a:solidFill>
                    <a:srgbClr val="000000"/>
                  </a:solidFill>
                  <a:latin typeface="Calibri"/>
                </a:rPr>
                <a:t>First prototype</a:t>
              </a:r>
              <a:br>
                <a:rPr lang="en-GB" sz="1600" dirty="0">
                  <a:solidFill>
                    <a:srgbClr val="000000"/>
                  </a:solidFill>
                  <a:latin typeface="Calibri"/>
                </a:rPr>
              </a:br>
              <a:r>
                <a:rPr lang="en-GB" sz="1600" dirty="0">
                  <a:solidFill>
                    <a:srgbClr val="000000"/>
                  </a:solidFill>
                  <a:latin typeface="Calibri"/>
                </a:rPr>
                <a:t>submitted (MPW) </a:t>
              </a:r>
              <a:endParaRPr lang="en-US" sz="1600" dirty="0">
                <a:solidFill>
                  <a:srgbClr val="000000"/>
                </a:solidFill>
                <a:latin typeface="Calibri"/>
              </a:endParaRP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endParaRPr lang="en-GB" sz="16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B7879C3-1241-1144-AC07-6210227FF00D}"/>
              </a:ext>
            </a:extLst>
          </p:cNvPr>
          <p:cNvGrpSpPr/>
          <p:nvPr/>
        </p:nvGrpSpPr>
        <p:grpSpPr>
          <a:xfrm>
            <a:off x="4751851" y="3055297"/>
            <a:ext cx="1152128" cy="1522438"/>
            <a:chOff x="2414086" y="2318468"/>
            <a:chExt cx="864096" cy="114182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2AF5B1-31E6-4A0E-8FC1-778493FAED08}"/>
                </a:ext>
              </a:extLst>
            </p:cNvPr>
            <p:cNvSpPr txBox="1"/>
            <p:nvPr/>
          </p:nvSpPr>
          <p:spPr>
            <a:xfrm>
              <a:off x="2414086" y="3028249"/>
              <a:ext cx="864096" cy="4320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GB" sz="1600" dirty="0">
                  <a:solidFill>
                    <a:srgbClr val="000000"/>
                  </a:solidFill>
                  <a:latin typeface="Calibri"/>
                </a:rPr>
                <a:t>Second prototype</a:t>
              </a:r>
              <a:br>
                <a:rPr lang="en-GB" sz="1600" dirty="0">
                  <a:solidFill>
                    <a:srgbClr val="000000"/>
                  </a:solidFill>
                  <a:latin typeface="Calibri"/>
                </a:rPr>
              </a:br>
              <a:r>
                <a:rPr lang="en-GB" sz="1600" dirty="0">
                  <a:solidFill>
                    <a:srgbClr val="000000"/>
                  </a:solidFill>
                  <a:latin typeface="Calibri"/>
                </a:rPr>
                <a:t>(MPW) Submitted</a:t>
              </a:r>
              <a:endParaRPr lang="en-US" sz="1600" dirty="0">
                <a:solidFill>
                  <a:srgbClr val="000000"/>
                </a:solidFill>
                <a:latin typeface="Calibri"/>
              </a:endParaRP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endParaRPr lang="en-GB" sz="1600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4D49A0D-D280-44EB-930B-F2B641AE345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771800" y="2318468"/>
              <a:ext cx="0" cy="66957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F59E54A-691C-B66C-D2BD-1EACAE605636}"/>
              </a:ext>
            </a:extLst>
          </p:cNvPr>
          <p:cNvSpPr txBox="1"/>
          <p:nvPr/>
        </p:nvSpPr>
        <p:spPr>
          <a:xfrm rot="16200000">
            <a:off x="472938" y="2290077"/>
            <a:ext cx="76623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SLS2.0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8BD974-F01B-4A54-C000-ABB9149BEABB}"/>
              </a:ext>
            </a:extLst>
          </p:cNvPr>
          <p:cNvSpPr txBox="1"/>
          <p:nvPr/>
        </p:nvSpPr>
        <p:spPr>
          <a:xfrm rot="16200000">
            <a:off x="239861" y="4981608"/>
            <a:ext cx="123238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Matterhorn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CE9F15-4193-AF5E-C4AB-51C508F5BEB2}"/>
              </a:ext>
            </a:extLst>
          </p:cNvPr>
          <p:cNvSpPr txBox="1"/>
          <p:nvPr/>
        </p:nvSpPr>
        <p:spPr>
          <a:xfrm>
            <a:off x="5340383" y="6104949"/>
            <a:ext cx="1152128" cy="5461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600" dirty="0">
                <a:solidFill>
                  <a:srgbClr val="FF0000"/>
                </a:solidFill>
                <a:latin typeface="Calibri"/>
              </a:rPr>
              <a:t>Second prototype</a:t>
            </a:r>
            <a:br>
              <a:rPr lang="en-GB" sz="1600" dirty="0">
                <a:solidFill>
                  <a:srgbClr val="FF0000"/>
                </a:solidFill>
                <a:latin typeface="Calibri"/>
              </a:rPr>
            </a:br>
            <a:r>
              <a:rPr lang="en-GB" sz="1600" dirty="0">
                <a:solidFill>
                  <a:srgbClr val="FF0000"/>
                </a:solidFill>
                <a:latin typeface="Calibri"/>
              </a:rPr>
              <a:t>back! 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GB" sz="16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4661433-84CD-25A5-0F10-836D323938C0}"/>
              </a:ext>
            </a:extLst>
          </p:cNvPr>
          <p:cNvCxnSpPr>
            <a:cxnSpLocks/>
          </p:cNvCxnSpPr>
          <p:nvPr/>
        </p:nvCxnSpPr>
        <p:spPr bwMode="auto">
          <a:xfrm>
            <a:off x="5735960" y="3055299"/>
            <a:ext cx="0" cy="30430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B1B4302-BC2E-4A86-C693-17CC1852A0B4}"/>
              </a:ext>
            </a:extLst>
          </p:cNvPr>
          <p:cNvGrpSpPr/>
          <p:nvPr/>
        </p:nvGrpSpPr>
        <p:grpSpPr>
          <a:xfrm>
            <a:off x="6399386" y="3043107"/>
            <a:ext cx="4392983" cy="2950945"/>
            <a:chOff x="6399386" y="3043107"/>
            <a:chExt cx="4392983" cy="295094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41CAF84-7E15-2896-5FBD-CEB63FD719F7}"/>
                </a:ext>
              </a:extLst>
            </p:cNvPr>
            <p:cNvGrpSpPr/>
            <p:nvPr/>
          </p:nvGrpSpPr>
          <p:grpSpPr>
            <a:xfrm>
              <a:off x="7286755" y="3043107"/>
              <a:ext cx="3505614" cy="2558344"/>
              <a:chOff x="5406539" y="2265334"/>
              <a:chExt cx="2629210" cy="191875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6BCC286-E544-4424-ECA3-441CD467B5F4}"/>
                  </a:ext>
                </a:extLst>
              </p:cNvPr>
              <p:cNvGrpSpPr/>
              <p:nvPr/>
            </p:nvGrpSpPr>
            <p:grpSpPr>
              <a:xfrm>
                <a:off x="6479812" y="2265334"/>
                <a:ext cx="864096" cy="1402092"/>
                <a:chOff x="6080830" y="2294207"/>
                <a:chExt cx="864096" cy="1402092"/>
              </a:xfrm>
            </p:grpSpPr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BABFB2CF-65FA-4BFE-83D5-61163B38DD5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6598768" y="2294207"/>
                  <a:ext cx="0" cy="97095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>
                      <a:alpha val="50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F64CE3A-19C8-4745-B14F-B248EA2172E1}"/>
                    </a:ext>
                  </a:extLst>
                </p:cNvPr>
                <p:cNvSpPr txBox="1"/>
                <p:nvPr/>
              </p:nvSpPr>
              <p:spPr>
                <a:xfrm>
                  <a:off x="6080830" y="3264251"/>
                  <a:ext cx="864096" cy="4320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eaLnBrk="1" hangingPunct="1">
                    <a:lnSpc>
                      <a:spcPct val="110000"/>
                    </a:lnSpc>
                    <a:spcBef>
                      <a:spcPct val="0"/>
                    </a:spcBef>
                    <a:buClr>
                      <a:srgbClr val="000000"/>
                    </a:buClr>
                  </a:pPr>
                  <a:r>
                    <a:rPr lang="en-GB" sz="1600" dirty="0">
                      <a:solidFill>
                        <a:srgbClr val="000000">
                          <a:alpha val="50000"/>
                        </a:srgbClr>
                      </a:solidFill>
                      <a:latin typeface="Calibri"/>
                    </a:rPr>
                    <a:t>Single module</a:t>
                  </a:r>
                  <a:br>
                    <a:rPr lang="en-GB" sz="1600" dirty="0">
                      <a:solidFill>
                        <a:srgbClr val="000000">
                          <a:alpha val="50000"/>
                        </a:srgbClr>
                      </a:solidFill>
                      <a:latin typeface="Calibri"/>
                    </a:rPr>
                  </a:br>
                  <a:r>
                    <a:rPr lang="en-GB" sz="1600" dirty="0">
                      <a:solidFill>
                        <a:srgbClr val="000000">
                          <a:alpha val="50000"/>
                        </a:srgbClr>
                      </a:solidFill>
                      <a:latin typeface="Calibri"/>
                    </a:rPr>
                    <a:t>detectors?</a:t>
                  </a:r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B11A4AD-C2CD-BE18-F23A-0A26A89DE446}"/>
                  </a:ext>
                </a:extLst>
              </p:cNvPr>
              <p:cNvGrpSpPr/>
              <p:nvPr/>
            </p:nvGrpSpPr>
            <p:grpSpPr>
              <a:xfrm>
                <a:off x="5406539" y="2274478"/>
                <a:ext cx="864096" cy="1909615"/>
                <a:chOff x="4332139" y="2338005"/>
                <a:chExt cx="864096" cy="1909615"/>
              </a:xfrm>
            </p:grpSpPr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FB0C44E3-3AF6-4E1F-84E8-83D60FE579F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5007620" y="2338005"/>
                  <a:ext cx="0" cy="1424408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>
                      <a:alpha val="50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3377CF9-B859-4CDC-BC4B-AA3C74DA721A}"/>
                    </a:ext>
                  </a:extLst>
                </p:cNvPr>
                <p:cNvSpPr txBox="1"/>
                <p:nvPr/>
              </p:nvSpPr>
              <p:spPr>
                <a:xfrm>
                  <a:off x="4332139" y="3815572"/>
                  <a:ext cx="864096" cy="4320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eaLnBrk="1" hangingPunct="1">
                    <a:lnSpc>
                      <a:spcPct val="110000"/>
                    </a:lnSpc>
                    <a:spcBef>
                      <a:spcPct val="0"/>
                    </a:spcBef>
                    <a:buClr>
                      <a:srgbClr val="000000"/>
                    </a:buClr>
                  </a:pPr>
                  <a:r>
                    <a:rPr lang="en-GB" sz="1600" dirty="0">
                      <a:solidFill>
                        <a:srgbClr val="000000">
                          <a:alpha val="50000"/>
                        </a:srgbClr>
                      </a:solidFill>
                      <a:latin typeface="Calibri"/>
                    </a:rPr>
                    <a:t>Full ASIC submission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DD7FFE7-9CEC-9BA4-2EC9-9504BF140985}"/>
                  </a:ext>
                </a:extLst>
              </p:cNvPr>
              <p:cNvGrpSpPr/>
              <p:nvPr/>
            </p:nvGrpSpPr>
            <p:grpSpPr>
              <a:xfrm>
                <a:off x="7171653" y="2274478"/>
                <a:ext cx="864096" cy="1905068"/>
                <a:chOff x="7171653" y="2274478"/>
                <a:chExt cx="864096" cy="1905068"/>
              </a:xfrm>
            </p:grpSpPr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41759B13-CC46-4CF9-BD51-4894304624D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7591815" y="2274478"/>
                  <a:ext cx="0" cy="1381154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>
                      <a:alpha val="50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BD7387D-256C-4C78-BB27-BB9A0A7A26CF}"/>
                    </a:ext>
                  </a:extLst>
                </p:cNvPr>
                <p:cNvSpPr txBox="1"/>
                <p:nvPr/>
              </p:nvSpPr>
              <p:spPr>
                <a:xfrm>
                  <a:off x="7171653" y="3747498"/>
                  <a:ext cx="864096" cy="4320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eaLnBrk="1" hangingPunct="1">
                    <a:lnSpc>
                      <a:spcPct val="110000"/>
                    </a:lnSpc>
                    <a:spcBef>
                      <a:spcPct val="0"/>
                    </a:spcBef>
                    <a:buClr>
                      <a:srgbClr val="000000"/>
                    </a:buClr>
                  </a:pPr>
                  <a:r>
                    <a:rPr lang="en-GB" sz="1600" dirty="0">
                      <a:solidFill>
                        <a:srgbClr val="000000">
                          <a:alpha val="50000"/>
                        </a:srgbClr>
                      </a:solidFill>
                      <a:latin typeface="Calibri"/>
                    </a:rPr>
                    <a:t>Multi module </a:t>
                  </a:r>
                </a:p>
                <a:p>
                  <a:pPr eaLnBrk="1" hangingPunct="1">
                    <a:lnSpc>
                      <a:spcPct val="110000"/>
                    </a:lnSpc>
                    <a:spcBef>
                      <a:spcPct val="0"/>
                    </a:spcBef>
                    <a:buClr>
                      <a:srgbClr val="000000"/>
                    </a:buClr>
                  </a:pPr>
                  <a:r>
                    <a:rPr lang="en-GB" sz="1600" dirty="0">
                      <a:solidFill>
                        <a:srgbClr val="000000">
                          <a:alpha val="50000"/>
                        </a:srgbClr>
                      </a:solidFill>
                      <a:latin typeface="Calibri"/>
                    </a:rPr>
                    <a:t>detectors</a:t>
                  </a:r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FD7786E-7D30-320E-6F84-96E90985B260}"/>
                </a:ext>
              </a:extLst>
            </p:cNvPr>
            <p:cNvGrpSpPr/>
            <p:nvPr/>
          </p:nvGrpSpPr>
          <p:grpSpPr>
            <a:xfrm>
              <a:off x="6399386" y="3055299"/>
              <a:ext cx="1152128" cy="2938753"/>
              <a:chOff x="2255669" y="2320834"/>
              <a:chExt cx="864096" cy="2204066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042B17A-D755-94DE-9240-77F5F0EBF6D5}"/>
                  </a:ext>
                </a:extLst>
              </p:cNvPr>
              <p:cNvSpPr txBox="1"/>
              <p:nvPr/>
            </p:nvSpPr>
            <p:spPr>
              <a:xfrm>
                <a:off x="2255669" y="4092852"/>
                <a:ext cx="864096" cy="4320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600" dirty="0">
                    <a:solidFill>
                      <a:srgbClr val="000000">
                        <a:alpha val="50000"/>
                      </a:srgbClr>
                    </a:solidFill>
                    <a:latin typeface="Calibri"/>
                  </a:rPr>
                  <a:t>Planned submission</a:t>
                </a: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600" dirty="0">
                    <a:solidFill>
                      <a:srgbClr val="000000">
                        <a:alpha val="50000"/>
                      </a:srgbClr>
                    </a:solidFill>
                    <a:latin typeface="Calibri"/>
                  </a:rPr>
                  <a:t>of third prototype</a:t>
                </a: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endParaRPr lang="en-GB" sz="1600" dirty="0">
                  <a:solidFill>
                    <a:srgbClr val="000000">
                      <a:alpha val="50000"/>
                    </a:srgbClr>
                  </a:solidFill>
                  <a:latin typeface="Calibri"/>
                </a:endParaRP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C75A1D4-E161-5D06-0976-ED77E7F19E5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771800" y="2320834"/>
                <a:ext cx="0" cy="177201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alpha val="50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995EDD76-AA3B-CEF3-3EA2-23503B0E4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55</a:t>
            </a:fld>
            <a:endParaRPr lang="en-GB" noProof="0" dirty="0"/>
          </a:p>
        </p:txBody>
      </p:sp>
      <p:sp>
        <p:nvSpPr>
          <p:cNvPr id="43" name="Date Placeholder 2">
            <a:extLst>
              <a:ext uri="{FF2B5EF4-FFF2-40B4-BE49-F238E27FC236}">
                <a16:creationId xmlns:a16="http://schemas.microsoft.com/office/drawing/2014/main" id="{9BEE11D5-2C47-60D8-B5B3-4286966E0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</p:spPr>
        <p:txBody>
          <a:bodyPr/>
          <a:lstStyle/>
          <a:p>
            <a:fld id="{2AB816AA-4CC5-4D36-8D53-C2932F00558B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B5F1B545-4EFD-2D3C-3709-C6D970D64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1D1C5B3-B93B-952F-2757-30787FE9E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701" b="-2"/>
          <a:stretch/>
        </p:blipFill>
        <p:spPr>
          <a:xfrm>
            <a:off x="1614487" y="1766752"/>
            <a:ext cx="9336247" cy="51012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E27BDA2-5193-F272-20D7-BA7EB6872C76}"/>
              </a:ext>
            </a:extLst>
          </p:cNvPr>
          <p:cNvCxnSpPr>
            <a:cxnSpLocks/>
          </p:cNvCxnSpPr>
          <p:nvPr/>
        </p:nvCxnSpPr>
        <p:spPr bwMode="auto">
          <a:xfrm>
            <a:off x="6399386" y="1340768"/>
            <a:ext cx="0" cy="14061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A13AE55-D237-49A6-153E-B56E7BECECFC}"/>
              </a:ext>
            </a:extLst>
          </p:cNvPr>
          <p:cNvSpPr txBox="1"/>
          <p:nvPr/>
        </p:nvSpPr>
        <p:spPr>
          <a:xfrm>
            <a:off x="6460275" y="1468452"/>
            <a:ext cx="1152128" cy="5461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600" dirty="0">
                <a:solidFill>
                  <a:srgbClr val="FF0000"/>
                </a:solidFill>
                <a:latin typeface="Calibri"/>
              </a:rPr>
              <a:t>Move to new building 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GB" sz="16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8664AF8-EDFE-C375-4B87-BC754784F3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70" t="68644" r="42565" b="11626"/>
          <a:stretch/>
        </p:blipFill>
        <p:spPr>
          <a:xfrm>
            <a:off x="5061480" y="190246"/>
            <a:ext cx="1431031" cy="945261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8C67186-2FC4-B9A5-7D31-67C16FCD367C}"/>
              </a:ext>
            </a:extLst>
          </p:cNvPr>
          <p:cNvCxnSpPr>
            <a:cxnSpLocks/>
          </p:cNvCxnSpPr>
          <p:nvPr/>
        </p:nvCxnSpPr>
        <p:spPr>
          <a:xfrm>
            <a:off x="4949083" y="96584"/>
            <a:ext cx="1740660" cy="1173868"/>
          </a:xfrm>
          <a:prstGeom prst="line">
            <a:avLst/>
          </a:prstGeom>
          <a:ln w="60325">
            <a:solidFill>
              <a:schemeClr val="accent3">
                <a:alpha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E2EEF2-738A-30A3-3A92-0B002B0EC1EB}"/>
              </a:ext>
            </a:extLst>
          </p:cNvPr>
          <p:cNvCxnSpPr>
            <a:cxnSpLocks/>
          </p:cNvCxnSpPr>
          <p:nvPr/>
        </p:nvCxnSpPr>
        <p:spPr>
          <a:xfrm flipV="1">
            <a:off x="5005615" y="55301"/>
            <a:ext cx="1529314" cy="1269135"/>
          </a:xfrm>
          <a:prstGeom prst="line">
            <a:avLst/>
          </a:prstGeom>
          <a:ln w="60325">
            <a:solidFill>
              <a:schemeClr val="accent3">
                <a:alpha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CF3129C9-BE34-73F2-E670-A593824714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669" y="145326"/>
            <a:ext cx="1376171" cy="1117865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78CD4F8-8751-D2BF-456E-1CAD6109359D}"/>
              </a:ext>
            </a:extLst>
          </p:cNvPr>
          <p:cNvCxnSpPr>
            <a:cxnSpLocks/>
          </p:cNvCxnSpPr>
          <p:nvPr/>
        </p:nvCxnSpPr>
        <p:spPr>
          <a:xfrm>
            <a:off x="6528761" y="43505"/>
            <a:ext cx="1740660" cy="1173868"/>
          </a:xfrm>
          <a:prstGeom prst="line">
            <a:avLst/>
          </a:prstGeom>
          <a:ln w="60325">
            <a:solidFill>
              <a:schemeClr val="accent3">
                <a:alpha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C052D06-456A-F078-F6F3-54041C74D6EB}"/>
              </a:ext>
            </a:extLst>
          </p:cNvPr>
          <p:cNvCxnSpPr>
            <a:cxnSpLocks/>
          </p:cNvCxnSpPr>
          <p:nvPr/>
        </p:nvCxnSpPr>
        <p:spPr>
          <a:xfrm flipV="1">
            <a:off x="6585293" y="2222"/>
            <a:ext cx="1529314" cy="1269135"/>
          </a:xfrm>
          <a:prstGeom prst="line">
            <a:avLst/>
          </a:prstGeom>
          <a:ln w="60325">
            <a:solidFill>
              <a:schemeClr val="accent3">
                <a:alpha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3" name="Picture 5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C7CB4224-DA8A-4A30-5A61-FB716E5190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248" t="40848" r="20164" b="47770"/>
          <a:stretch/>
        </p:blipFill>
        <p:spPr>
          <a:xfrm>
            <a:off x="8249142" y="264806"/>
            <a:ext cx="1044708" cy="928896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E6EE241-CC21-804C-C7FC-575FBC3CE769}"/>
              </a:ext>
            </a:extLst>
          </p:cNvPr>
          <p:cNvCxnSpPr>
            <a:cxnSpLocks/>
          </p:cNvCxnSpPr>
          <p:nvPr/>
        </p:nvCxnSpPr>
        <p:spPr>
          <a:xfrm>
            <a:off x="7980257" y="206245"/>
            <a:ext cx="1740660" cy="1173868"/>
          </a:xfrm>
          <a:prstGeom prst="line">
            <a:avLst/>
          </a:prstGeom>
          <a:ln w="60325">
            <a:solidFill>
              <a:schemeClr val="accent3">
                <a:alpha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791F189-A6BC-85B4-149C-6440A973E735}"/>
              </a:ext>
            </a:extLst>
          </p:cNvPr>
          <p:cNvCxnSpPr>
            <a:cxnSpLocks/>
          </p:cNvCxnSpPr>
          <p:nvPr/>
        </p:nvCxnSpPr>
        <p:spPr>
          <a:xfrm flipV="1">
            <a:off x="8036789" y="164962"/>
            <a:ext cx="1529314" cy="1269135"/>
          </a:xfrm>
          <a:prstGeom prst="line">
            <a:avLst/>
          </a:prstGeom>
          <a:ln w="60325">
            <a:solidFill>
              <a:schemeClr val="accent3">
                <a:alpha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9967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659585-79B0-3DFA-65DD-AB1C5CAF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971-3F46-418A-9190-9EF8CDE24396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9F62F3-BBDF-0667-E874-EAE91F232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8B701-94C5-5B54-AA59-1E9F3D314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56</a:t>
            </a:fld>
            <a:endParaRPr lang="en-GB" noProof="0" dirty="0"/>
          </a:p>
        </p:txBody>
      </p:sp>
      <p:pic>
        <p:nvPicPr>
          <p:cNvPr id="1026" name="image_1">
            <a:extLst>
              <a:ext uri="{FF2B5EF4-FFF2-40B4-BE49-F238E27FC236}">
                <a16:creationId xmlns:a16="http://schemas.microsoft.com/office/drawing/2014/main" id="{B8D752D2-FCE0-2F50-115B-CD66E0643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50" y="620688"/>
            <a:ext cx="10637666" cy="528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9557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C0BDB6-9358-3896-E7AE-66D275196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Default settings:</a:t>
            </a:r>
          </a:p>
          <a:p>
            <a:r>
              <a:rPr lang="de-CH" dirty="0" err="1"/>
              <a:t>For</a:t>
            </a:r>
            <a:r>
              <a:rPr lang="de-CH" dirty="0"/>
              <a:t> Mh02 , external DACs: 400 DAC. </a:t>
            </a:r>
            <a:r>
              <a:rPr lang="de-CH" dirty="0" err="1"/>
              <a:t>For</a:t>
            </a:r>
            <a:r>
              <a:rPr lang="de-CH" dirty="0"/>
              <a:t> Mh10, internal DACs: 990 DAC</a:t>
            </a:r>
            <a:endParaRPr lang="en-US" dirty="0"/>
          </a:p>
          <a:p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A6A86B-4466-CB77-B6BE-CCC3A2DB7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971-3F46-418A-9190-9EF8CDE24396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023DF0-C7BF-0A20-E97B-A6CC75640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46447-2C37-85B5-9589-FE5839473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57</a:t>
            </a:fld>
            <a:endParaRPr lang="en-GB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CA3EC5-000B-511C-4383-04624EC75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367647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442D0F5-7FF8-F82A-3963-653347F25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characterization of MH02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9E620A9-273F-6BDC-3C47-CFD604737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7"/>
          <a:stretch/>
        </p:blipFill>
        <p:spPr bwMode="auto">
          <a:xfrm>
            <a:off x="434253" y="2492896"/>
            <a:ext cx="5275087" cy="325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me">
            <a:extLst>
              <a:ext uri="{FF2B5EF4-FFF2-40B4-BE49-F238E27FC236}">
                <a16:creationId xmlns:a16="http://schemas.microsoft.com/office/drawing/2014/main" id="{8C85C47A-0786-9E24-1E7D-B31D8FE46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933" y="278296"/>
            <a:ext cx="857808" cy="4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>
            <a:extLst>
              <a:ext uri="{FF2B5EF4-FFF2-40B4-BE49-F238E27FC236}">
                <a16:creationId xmlns:a16="http://schemas.microsoft.com/office/drawing/2014/main" id="{3EF09D61-20BA-F477-734E-0A886C51D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7"/>
          <a:stretch/>
        </p:blipFill>
        <p:spPr bwMode="auto">
          <a:xfrm>
            <a:off x="5807968" y="2551993"/>
            <a:ext cx="4957180" cy="32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AD90B1-F139-5079-AAD7-8D57197D1712}"/>
              </a:ext>
            </a:extLst>
          </p:cNvPr>
          <p:cNvSpPr txBox="1"/>
          <p:nvPr/>
        </p:nvSpPr>
        <p:spPr>
          <a:xfrm>
            <a:off x="4910767" y="5918773"/>
            <a:ext cx="179440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Single pixel data</a:t>
            </a:r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ED39719C-F701-204B-4642-51745E31C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080" y="766199"/>
            <a:ext cx="5138730" cy="93460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Metrologie</a:t>
            </a:r>
            <a:r>
              <a:rPr lang="en-US" dirty="0"/>
              <a:t> beamline at SOLEIL with help from: Marie </a:t>
            </a:r>
            <a:r>
              <a:rPr lang="en-US" dirty="0" err="1"/>
              <a:t>Andrä</a:t>
            </a:r>
            <a:r>
              <a:rPr lang="en-US" dirty="0"/>
              <a:t> and </a:t>
            </a:r>
            <a:r>
              <a:rPr lang="en-US" dirty="0" err="1"/>
              <a:t>Arkadiusz</a:t>
            </a:r>
            <a:r>
              <a:rPr lang="en-US" dirty="0"/>
              <a:t> </a:t>
            </a:r>
            <a:r>
              <a:rPr lang="en-US" dirty="0" err="1"/>
              <a:t>Dawiec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9840" y="992416"/>
                <a:ext cx="6788351" cy="1081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Calibration at: 7, 9, 12, 15 keV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Threshold scans fitted with analytical model: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sz="16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sz="1600" i="1">
                        <a:latin typeface="Cambria Math"/>
                      </a:rPr>
                      <m:t>+0.5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1+</m:t>
                        </m:r>
                        <m:r>
                          <a:rPr lang="en-US" sz="1600" i="1">
                            <a:latin typeface="Cambria Math"/>
                          </a:rPr>
                          <m:t>𝐸𝑟𝑓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𝜇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600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e>
                                </m:rad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den>
                            </m:f>
                          </m:e>
                        </m:d>
                      </m:e>
                    </m:d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𝐴</m:t>
                        </m:r>
                        <m:r>
                          <a:rPr lang="en-US" sz="1600" i="1">
                            <a:latin typeface="Cambria Math"/>
                          </a:rPr>
                          <m:t>+</m:t>
                        </m:r>
                        <m:r>
                          <a:rPr lang="en-US" sz="1600" i="1">
                            <a:latin typeface="Cambria Math"/>
                          </a:rPr>
                          <m:t>𝐶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</m:d>
                      </m:e>
                    </m:d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40" y="992416"/>
                <a:ext cx="6788351" cy="1081771"/>
              </a:xfrm>
              <a:prstGeom prst="rect">
                <a:avLst/>
              </a:prstGeom>
              <a:blipFill>
                <a:blip r:embed="rId5"/>
                <a:stretch>
                  <a:fillRect l="-539" t="-2825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48484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9386D-36CD-85D0-6F6F-C647EA092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counters scan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AFD8F72D-9A4E-8FB2-BFD1-EA95F036B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6"/>
          <a:stretch/>
        </p:blipFill>
        <p:spPr bwMode="auto">
          <a:xfrm>
            <a:off x="1127448" y="1556792"/>
            <a:ext cx="9659938" cy="434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ome">
            <a:extLst>
              <a:ext uri="{FF2B5EF4-FFF2-40B4-BE49-F238E27FC236}">
                <a16:creationId xmlns:a16="http://schemas.microsoft.com/office/drawing/2014/main" id="{22B22432-9FAE-80CB-3262-26DAF41AA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933" y="278296"/>
            <a:ext cx="857808" cy="4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4AE09C-7D03-A3A5-1C49-442BF095932C}"/>
              </a:ext>
            </a:extLst>
          </p:cNvPr>
          <p:cNvSpPr txBox="1"/>
          <p:nvPr/>
        </p:nvSpPr>
        <p:spPr>
          <a:xfrm>
            <a:off x="4871864" y="6148286"/>
            <a:ext cx="28752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Scanned at the same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5E55CA-9E6D-F4BE-292F-5D0FFDD9B105}"/>
              </a:ext>
            </a:extLst>
          </p:cNvPr>
          <p:cNvSpPr txBox="1"/>
          <p:nvPr/>
        </p:nvSpPr>
        <p:spPr>
          <a:xfrm>
            <a:off x="10304741" y="980728"/>
            <a:ext cx="7822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MH 0.2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2752308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96569380-3F52-E6A4-B977-2FA9171568F3}"/>
              </a:ext>
            </a:extLst>
          </p:cNvPr>
          <p:cNvSpPr/>
          <p:nvPr/>
        </p:nvSpPr>
        <p:spPr>
          <a:xfrm>
            <a:off x="448112" y="3471561"/>
            <a:ext cx="6048672" cy="18126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61B0CB-07F7-FB89-EF81-0F658C434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Increased </a:t>
            </a:r>
            <a:r>
              <a:rPr lang="en-US" dirty="0"/>
              <a:t>coherent flux</a:t>
            </a:r>
            <a:r>
              <a:rPr lang="en-CH" dirty="0"/>
              <a:t> [</a:t>
            </a:r>
            <a:r>
              <a:rPr lang="en-US" dirty="0"/>
              <a:t>1</a:t>
            </a:r>
            <a:r>
              <a:rPr lang="en-CH" dirty="0"/>
              <a:t>]:</a:t>
            </a:r>
          </a:p>
          <a:p>
            <a:pPr lvl="1"/>
            <a:r>
              <a:rPr lang="en-CH" dirty="0"/>
              <a:t>&gt;100x at 10 keV</a:t>
            </a:r>
          </a:p>
          <a:p>
            <a:pPr lvl="1"/>
            <a:r>
              <a:rPr lang="en-GB" dirty="0"/>
              <a:t>U</a:t>
            </a:r>
            <a:r>
              <a:rPr lang="en-CH" dirty="0"/>
              <a:t>p to 1000x at 20 keV</a:t>
            </a:r>
          </a:p>
          <a:p>
            <a:r>
              <a:rPr lang="en-US" dirty="0"/>
              <a:t>Increased electron energy (2.4 </a:t>
            </a:r>
            <a:r>
              <a:rPr lang="en-US" dirty="0">
                <a:sym typeface="Wingdings" pitchFamily="2" charset="2"/>
              </a:rPr>
              <a:t> 2.7 GeV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Higher energy photons (80 keV)</a:t>
            </a:r>
          </a:p>
          <a:p>
            <a:endParaRPr lang="en-US" dirty="0"/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000000"/>
                </a:solidFill>
              </a:rPr>
              <a:t>For the detector this means: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Faster count rate 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Higher frame rate 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Wider energy range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EFEFD5-5D6D-188A-145D-EF2D581E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SLS 2.0 – a 4</a:t>
            </a:r>
            <a:r>
              <a:rPr lang="en-US" baseline="30000" dirty="0"/>
              <a:t>th</a:t>
            </a:r>
            <a:r>
              <a:rPr lang="en-US" dirty="0"/>
              <a:t> generation synchrotron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305D6E-B1B6-62D1-911D-916E2FC99B91}"/>
              </a:ext>
            </a:extLst>
          </p:cNvPr>
          <p:cNvSpPr txBox="1"/>
          <p:nvPr/>
        </p:nvSpPr>
        <p:spPr>
          <a:xfrm>
            <a:off x="7536161" y="6068853"/>
            <a:ext cx="3240360" cy="3357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[1] </a:t>
            </a:r>
            <a:r>
              <a:rPr lang="en-GB" sz="1200" dirty="0"/>
              <a:t>SLS 2.0 Storage Ring Technical Design Report PSI </a:t>
            </a:r>
            <a:r>
              <a:rPr lang="en-GB" sz="1200" dirty="0" err="1"/>
              <a:t>Bericht</a:t>
            </a:r>
            <a:r>
              <a:rPr lang="en-GB" sz="1200" dirty="0"/>
              <a:t> Nr. 21-02 November 2021</a:t>
            </a:r>
            <a:endParaRPr lang="en-US" sz="1067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92FBA5-9A95-F491-86AB-BADB899BA2D8}"/>
              </a:ext>
            </a:extLst>
          </p:cNvPr>
          <p:cNvSpPr txBox="1"/>
          <p:nvPr/>
        </p:nvSpPr>
        <p:spPr>
          <a:xfrm>
            <a:off x="3143672" y="4267047"/>
            <a:ext cx="336996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- 20 kHz continuous frame rate</a:t>
            </a:r>
            <a:endParaRPr lang="en-US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1879B9-A7C4-5294-264B-D8ECF5E965F0}"/>
              </a:ext>
            </a:extLst>
          </p:cNvPr>
          <p:cNvSpPr txBox="1"/>
          <p:nvPr/>
        </p:nvSpPr>
        <p:spPr>
          <a:xfrm>
            <a:off x="3359696" y="4612527"/>
            <a:ext cx="181998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- 250 eV – 80 keV</a:t>
            </a:r>
            <a:endParaRPr lang="en-US" sz="16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19536" y="4920304"/>
            <a:ext cx="1800200" cy="59692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6956" y="5619978"/>
            <a:ext cx="82715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LGADs</a:t>
            </a:r>
            <a:endParaRPr lang="de-CH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828653" y="4920304"/>
            <a:ext cx="709924" cy="65198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593859" y="5578575"/>
            <a:ext cx="75661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High Z</a:t>
            </a:r>
            <a:endParaRPr lang="de-CH" sz="2000" dirty="0"/>
          </a:p>
        </p:txBody>
      </p:sp>
      <p:pic>
        <p:nvPicPr>
          <p:cNvPr id="20" name="Immagine 4">
            <a:extLst>
              <a:ext uri="{FF2B5EF4-FFF2-40B4-BE49-F238E27FC236}">
                <a16:creationId xmlns:a16="http://schemas.microsoft.com/office/drawing/2014/main" id="{D8593540-99BE-D84F-6E73-5D769FCD184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991544" y="5637809"/>
            <a:ext cx="2053352" cy="4419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7E77ED-A11E-C5A4-ACE8-8226E7DF3002}"/>
              </a:ext>
            </a:extLst>
          </p:cNvPr>
          <p:cNvSpPr txBox="1"/>
          <p:nvPr/>
        </p:nvSpPr>
        <p:spPr>
          <a:xfrm>
            <a:off x="2999656" y="3951909"/>
            <a:ext cx="349179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- 15-20 M photons/pixel/second</a:t>
            </a:r>
            <a:endParaRPr lang="en-US" dirty="0"/>
          </a:p>
        </p:txBody>
      </p:sp>
      <p:pic>
        <p:nvPicPr>
          <p:cNvPr id="9" name="Picture 8" descr="A large round building with a circular roof&#10;&#10;Description automatically generated">
            <a:extLst>
              <a:ext uri="{FF2B5EF4-FFF2-40B4-BE49-F238E27FC236}">
                <a16:creationId xmlns:a16="http://schemas.microsoft.com/office/drawing/2014/main" id="{1D4B2D44-4CB5-D253-EE0F-0BADC32033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230" y="683518"/>
            <a:ext cx="6343770" cy="31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418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518BE5-D295-122F-17AA-55191AEB5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A60A4-EA98-4BED-A700-049E22CE4FF1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1F1C8A-BCC5-175E-CF2D-2C8387D15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E31B00-AB6D-AABC-4423-25C6DF6A5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60</a:t>
            </a:fld>
            <a:endParaRPr lang="en-GB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5CC687-265B-56CB-7822-4E24C4801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performance of MH02</a:t>
            </a:r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371DD9AB-9738-5D8C-FC00-1399A6915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915817"/>
            <a:ext cx="4708416" cy="356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5202E934-8669-8304-28B6-6A8CE0625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1898733"/>
            <a:ext cx="4708416" cy="356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ome">
            <a:extLst>
              <a:ext uri="{FF2B5EF4-FFF2-40B4-BE49-F238E27FC236}">
                <a16:creationId xmlns:a16="http://schemas.microsoft.com/office/drawing/2014/main" id="{EA6D7756-48B2-DCEC-BDE2-B2BF7A454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933" y="278296"/>
            <a:ext cx="857808" cy="4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09B18B0-965A-0DBD-0C16-1AB73DC5D76B}"/>
              </a:ext>
            </a:extLst>
          </p:cNvPr>
          <p:cNvGrpSpPr/>
          <p:nvPr/>
        </p:nvGrpSpPr>
        <p:grpSpPr>
          <a:xfrm>
            <a:off x="7032104" y="5480201"/>
            <a:ext cx="2894371" cy="307777"/>
            <a:chOff x="7032104" y="5480201"/>
            <a:chExt cx="2894371" cy="30777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7F59C7-7D85-6562-4936-70FFE1DB7DC4}"/>
                </a:ext>
              </a:extLst>
            </p:cNvPr>
            <p:cNvSpPr txBox="1"/>
            <p:nvPr/>
          </p:nvSpPr>
          <p:spPr>
            <a:xfrm>
              <a:off x="7968208" y="5480201"/>
              <a:ext cx="112287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000" dirty="0"/>
                <a:t>fast - slow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60BFDF0-9A06-1830-33E4-CDCD80DA931F}"/>
                </a:ext>
              </a:extLst>
            </p:cNvPr>
            <p:cNvCxnSpPr/>
            <p:nvPr/>
          </p:nvCxnSpPr>
          <p:spPr>
            <a:xfrm flipH="1">
              <a:off x="7032104" y="5661248"/>
              <a:ext cx="79208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7211605-12B2-370B-19EE-C5F0EC860A5A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9134387" y="5661248"/>
              <a:ext cx="79208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1BFA1529-3BA2-B762-806E-9FD24F731160}"/>
              </a:ext>
            </a:extLst>
          </p:cNvPr>
          <p:cNvSpPr/>
          <p:nvPr/>
        </p:nvSpPr>
        <p:spPr>
          <a:xfrm>
            <a:off x="1919536" y="2060848"/>
            <a:ext cx="432048" cy="2880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D70BC66-5D6B-F26B-8A9F-D3A5757D6136}"/>
              </a:ext>
            </a:extLst>
          </p:cNvPr>
          <p:cNvCxnSpPr/>
          <p:nvPr/>
        </p:nvCxnSpPr>
        <p:spPr>
          <a:xfrm flipH="1">
            <a:off x="2207568" y="1628800"/>
            <a:ext cx="864096" cy="43204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2FE1D27-875D-5203-1774-1F07CF76B0CA}"/>
              </a:ext>
            </a:extLst>
          </p:cNvPr>
          <p:cNvSpPr txBox="1"/>
          <p:nvPr/>
        </p:nvSpPr>
        <p:spPr>
          <a:xfrm>
            <a:off x="3131216" y="1484930"/>
            <a:ext cx="230127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dirty="0"/>
              <a:t>Preamplifier feedback voltage</a:t>
            </a:r>
          </a:p>
          <a:p>
            <a:pPr algn="l"/>
            <a:r>
              <a:rPr lang="en-US" sz="1400" dirty="0"/>
              <a:t>(gain)</a:t>
            </a:r>
          </a:p>
        </p:txBody>
      </p:sp>
    </p:spTree>
    <p:extLst>
      <p:ext uri="{BB962C8B-B14F-4D97-AF65-F5344CB8AC3E}">
        <p14:creationId xmlns:p14="http://schemas.microsoft.com/office/powerpoint/2010/main" val="2630435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7115E5A0-B290-8DF3-E946-0904AD5C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65C1-9818-483D-A65F-7EF66F87FCA2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BE1AC2F-C2EF-42D3-ABA1-813B89267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984C8F-A4BB-6E45-A194-FFFA39EC9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counter rate tests at MS beamline - MH01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87234EC-A52D-B815-2CFB-8B06E1DFC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61</a:t>
            </a:fld>
            <a:endParaRPr lang="en-GB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81EB02-D1AB-5A21-6922-199EE22DA1CC}"/>
              </a:ext>
            </a:extLst>
          </p:cNvPr>
          <p:cNvGrpSpPr/>
          <p:nvPr/>
        </p:nvGrpSpPr>
        <p:grpSpPr>
          <a:xfrm>
            <a:off x="6060322" y="1607683"/>
            <a:ext cx="5098785" cy="4232136"/>
            <a:chOff x="6060322" y="1607683"/>
            <a:chExt cx="5098785" cy="4232136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B95880D7-7815-FD7C-14A9-9CA7AD658F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60322" y="1907921"/>
              <a:ext cx="5098785" cy="3931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76FDEF-0193-210D-80E8-227306462B95}"/>
                </a:ext>
              </a:extLst>
            </p:cNvPr>
            <p:cNvSpPr txBox="1"/>
            <p:nvPr/>
          </p:nvSpPr>
          <p:spPr>
            <a:xfrm>
              <a:off x="6816080" y="1607683"/>
              <a:ext cx="4169859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600" dirty="0"/>
                <a:t>Predicted rate capability using analytical model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339D4E-49D4-2BC9-4342-55B6E57FA7AA}"/>
              </a:ext>
            </a:extLst>
          </p:cNvPr>
          <p:cNvGrpSpPr/>
          <p:nvPr/>
        </p:nvGrpSpPr>
        <p:grpSpPr>
          <a:xfrm>
            <a:off x="966995" y="1661700"/>
            <a:ext cx="5085478" cy="4057600"/>
            <a:chOff x="966995" y="1661700"/>
            <a:chExt cx="5085478" cy="4057600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388EBF30-D1E8-8173-2026-F56C1EB2DB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6995" y="1765805"/>
              <a:ext cx="5085478" cy="3953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5A1BD4-9355-7EB3-3B59-5AA6EC67E3C5}"/>
                </a:ext>
              </a:extLst>
            </p:cNvPr>
            <p:cNvSpPr txBox="1"/>
            <p:nvPr/>
          </p:nvSpPr>
          <p:spPr>
            <a:xfrm>
              <a:off x="2999656" y="1661700"/>
              <a:ext cx="1228285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600" dirty="0"/>
                <a:t>Measurement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74041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984C8F-A4BB-6E45-A194-FFFA39EC9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counter rate tests at MS beamline – MH01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5880D7-7815-FD7C-14A9-9CA7AD658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908" y="1538789"/>
            <a:ext cx="4861612" cy="385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6D6E7-9042-DCA4-73B6-E74963850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62</a:t>
            </a:fld>
            <a:endParaRPr lang="en-GB" noProof="0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B7881AE1-4A2F-7EF9-3A98-68ED415B6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</p:spPr>
        <p:txBody>
          <a:bodyPr/>
          <a:lstStyle/>
          <a:p>
            <a:fld id="{0C8604A6-0578-4D35-90E5-06A78578606E}" type="datetime1">
              <a:rPr lang="de-CH" noProof="0" smtClean="0"/>
              <a:t>17.05.2026</a:t>
            </a:fld>
            <a:endParaRPr lang="en-GB" noProof="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29C3E4D2-2DA1-76F2-3F72-6BD1D8DFD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3DC808-5AF6-1A13-6593-CD9194C93683}"/>
              </a:ext>
            </a:extLst>
          </p:cNvPr>
          <p:cNvGrpSpPr/>
          <p:nvPr/>
        </p:nvGrpSpPr>
        <p:grpSpPr>
          <a:xfrm>
            <a:off x="946356" y="1706787"/>
            <a:ext cx="4968552" cy="4133656"/>
            <a:chOff x="946356" y="1706787"/>
            <a:chExt cx="4968552" cy="4133656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56C711A0-9D86-D683-E24F-9B9D9192A1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46356" y="1706787"/>
              <a:ext cx="4968552" cy="3759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EAFB7A-A8D9-BCA4-D162-BF860B54D0B3}"/>
                </a:ext>
              </a:extLst>
            </p:cNvPr>
            <p:cNvSpPr txBox="1"/>
            <p:nvPr/>
          </p:nvSpPr>
          <p:spPr>
            <a:xfrm>
              <a:off x="1789176" y="5594222"/>
              <a:ext cx="384836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600" dirty="0"/>
                <a:t>Note: slightly over estimated due to kB peak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05188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984C8F-A4BB-6E45-A194-FFFA39EC9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counter rate tests at MS beamline – MH01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967139-DFAC-58F8-42DD-7ED2B3277B6C}"/>
              </a:ext>
            </a:extLst>
          </p:cNvPr>
          <p:cNvGrpSpPr/>
          <p:nvPr/>
        </p:nvGrpSpPr>
        <p:grpSpPr>
          <a:xfrm>
            <a:off x="1991544" y="908720"/>
            <a:ext cx="7776864" cy="5400600"/>
            <a:chOff x="946356" y="1545806"/>
            <a:chExt cx="4968552" cy="3887676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56C711A0-9D86-D683-E24F-9B9D9192A1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46356" y="1739137"/>
              <a:ext cx="4968552" cy="3694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5B4526-CB63-2831-A40B-8DEF0218DA55}"/>
                </a:ext>
              </a:extLst>
            </p:cNvPr>
            <p:cNvSpPr txBox="1"/>
            <p:nvPr/>
          </p:nvSpPr>
          <p:spPr>
            <a:xfrm>
              <a:off x="2567608" y="1545806"/>
              <a:ext cx="209538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600" dirty="0"/>
                <a:t>Noise vs. rate capability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6519A54-11D1-050A-65F6-36E5C40EDA89}"/>
              </a:ext>
            </a:extLst>
          </p:cNvPr>
          <p:cNvSpPr txBox="1"/>
          <p:nvPr/>
        </p:nvSpPr>
        <p:spPr>
          <a:xfrm>
            <a:off x="10560496" y="2060848"/>
            <a:ext cx="99828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E=12 keV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26151897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7E80EE2C-390D-208A-0DCE-B4B9EFD5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US" dirty="0"/>
              <a:t>Multi threshold rate tests at SOLEIL with MH02</a:t>
            </a:r>
            <a:br>
              <a:rPr lang="en-US" dirty="0"/>
            </a:br>
            <a:endParaRPr lang="en-US" dirty="0"/>
          </a:p>
        </p:txBody>
      </p:sp>
      <p:pic>
        <p:nvPicPr>
          <p:cNvPr id="16" name="Picture 4" descr="Home">
            <a:extLst>
              <a:ext uri="{FF2B5EF4-FFF2-40B4-BE49-F238E27FC236}">
                <a16:creationId xmlns:a16="http://schemas.microsoft.com/office/drawing/2014/main" id="{6C9DF669-07AF-71C1-700B-0C79F0131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975" y="258400"/>
            <a:ext cx="857808" cy="4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B84F4C-5BDE-816D-9A1D-827185875C62}"/>
              </a:ext>
            </a:extLst>
          </p:cNvPr>
          <p:cNvGrpSpPr/>
          <p:nvPr/>
        </p:nvGrpSpPr>
        <p:grpSpPr>
          <a:xfrm>
            <a:off x="1173037" y="1640092"/>
            <a:ext cx="4922963" cy="3794241"/>
            <a:chOff x="1173037" y="1640092"/>
            <a:chExt cx="4922963" cy="3794241"/>
          </a:xfrm>
        </p:grpSpPr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id="{36B717F0-5AFA-F931-32C9-0B93FACD1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037" y="1640092"/>
              <a:ext cx="4922963" cy="3794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611B2A-22DB-4DBC-56D4-2259A11C4E51}"/>
                </a:ext>
              </a:extLst>
            </p:cNvPr>
            <p:cNvSpPr txBox="1"/>
            <p:nvPr/>
          </p:nvSpPr>
          <p:spPr>
            <a:xfrm>
              <a:off x="2135560" y="4437112"/>
              <a:ext cx="11037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>
                  <a:highlight>
                    <a:srgbClr val="FFFFFF"/>
                  </a:highlight>
                </a:rPr>
                <a:t>Sum counter 0-3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EB4B0B-75AD-B742-F931-127059BD0994}"/>
                </a:ext>
              </a:extLst>
            </p:cNvPr>
            <p:cNvSpPr txBox="1"/>
            <p:nvPr/>
          </p:nvSpPr>
          <p:spPr>
            <a:xfrm>
              <a:off x="2135560" y="4069103"/>
              <a:ext cx="65806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>
                  <a:highlight>
                    <a:srgbClr val="FFFFFF"/>
                  </a:highlight>
                </a:rPr>
                <a:t>Counter 0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005973B-B664-2F2F-8CDC-1D2B91351F63}"/>
              </a:ext>
            </a:extLst>
          </p:cNvPr>
          <p:cNvSpPr txBox="1"/>
          <p:nvPr/>
        </p:nvSpPr>
        <p:spPr>
          <a:xfrm>
            <a:off x="3756148" y="4161436"/>
            <a:ext cx="50174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</a:rPr>
              <a:t>x6</a:t>
            </a:r>
            <a:endParaRPr lang="de-CH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8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7E80EE2C-390D-208A-0DCE-B4B9EFD5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US" dirty="0"/>
              <a:t>Multi threshold rate tests at SOLEIL with MH02</a:t>
            </a:r>
            <a:br>
              <a:rPr lang="en-US" dirty="0"/>
            </a:br>
            <a:endParaRPr lang="en-US" dirty="0"/>
          </a:p>
        </p:txBody>
      </p:sp>
      <p:pic>
        <p:nvPicPr>
          <p:cNvPr id="16" name="Picture 4" descr="Home">
            <a:extLst>
              <a:ext uri="{FF2B5EF4-FFF2-40B4-BE49-F238E27FC236}">
                <a16:creationId xmlns:a16="http://schemas.microsoft.com/office/drawing/2014/main" id="{6C9DF669-07AF-71C1-700B-0C79F0131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975" y="258400"/>
            <a:ext cx="857808" cy="4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B84F4C-5BDE-816D-9A1D-827185875C62}"/>
              </a:ext>
            </a:extLst>
          </p:cNvPr>
          <p:cNvGrpSpPr/>
          <p:nvPr/>
        </p:nvGrpSpPr>
        <p:grpSpPr>
          <a:xfrm>
            <a:off x="1173037" y="1640092"/>
            <a:ext cx="4922963" cy="3794241"/>
            <a:chOff x="1173037" y="1640092"/>
            <a:chExt cx="4922963" cy="3794241"/>
          </a:xfrm>
        </p:grpSpPr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id="{36B717F0-5AFA-F931-32C9-0B93FACD1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037" y="1640092"/>
              <a:ext cx="4922963" cy="3794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611B2A-22DB-4DBC-56D4-2259A11C4E51}"/>
                </a:ext>
              </a:extLst>
            </p:cNvPr>
            <p:cNvSpPr txBox="1"/>
            <p:nvPr/>
          </p:nvSpPr>
          <p:spPr>
            <a:xfrm>
              <a:off x="2135560" y="4437112"/>
              <a:ext cx="11037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>
                  <a:highlight>
                    <a:srgbClr val="FFFFFF"/>
                  </a:highlight>
                </a:rPr>
                <a:t>Sum counter 0-3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EB4B0B-75AD-B742-F931-127059BD0994}"/>
                </a:ext>
              </a:extLst>
            </p:cNvPr>
            <p:cNvSpPr txBox="1"/>
            <p:nvPr/>
          </p:nvSpPr>
          <p:spPr>
            <a:xfrm>
              <a:off x="2135560" y="4069103"/>
              <a:ext cx="65806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>
                  <a:highlight>
                    <a:srgbClr val="FFFFFF"/>
                  </a:highlight>
                </a:rPr>
                <a:t>Counter 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4E974E-D889-40C1-EB46-47E7E582B3AC}"/>
              </a:ext>
            </a:extLst>
          </p:cNvPr>
          <p:cNvGrpSpPr/>
          <p:nvPr/>
        </p:nvGrpSpPr>
        <p:grpSpPr>
          <a:xfrm>
            <a:off x="6295723" y="1610852"/>
            <a:ext cx="4923168" cy="4263633"/>
            <a:chOff x="6295723" y="1610852"/>
            <a:chExt cx="4923168" cy="426363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5E68C8F-5570-BFC4-1255-0DCEB1A3DF35}"/>
                </a:ext>
              </a:extLst>
            </p:cNvPr>
            <p:cNvGrpSpPr/>
            <p:nvPr/>
          </p:nvGrpSpPr>
          <p:grpSpPr>
            <a:xfrm>
              <a:off x="6295723" y="1610852"/>
              <a:ext cx="4923168" cy="4263633"/>
              <a:chOff x="6295723" y="1610852"/>
              <a:chExt cx="4923168" cy="4263633"/>
            </a:xfrm>
          </p:grpSpPr>
          <p:pic>
            <p:nvPicPr>
              <p:cNvPr id="7170" name="Picture 2">
                <a:extLst>
                  <a:ext uri="{FF2B5EF4-FFF2-40B4-BE49-F238E27FC236}">
                    <a16:creationId xmlns:a16="http://schemas.microsoft.com/office/drawing/2014/main" id="{78DA7076-4CA3-F8B6-5B5B-5C33C56C78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95723" y="1610852"/>
                <a:ext cx="4923168" cy="3794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5CA01920-C95C-B05A-4E90-E74917B1DE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536160" y="4757761"/>
                <a:ext cx="420766" cy="832857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2A6860-4F47-E439-64EA-30C0423E5E2A}"/>
                  </a:ext>
                </a:extLst>
              </p:cNvPr>
              <p:cNvSpPr txBox="1"/>
              <p:nvPr/>
            </p:nvSpPr>
            <p:spPr>
              <a:xfrm>
                <a:off x="6427320" y="5628264"/>
                <a:ext cx="463723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Note: fitted with simple </a:t>
                </a:r>
                <a:r>
                  <a:rPr lang="en-US" sz="1600" dirty="0" err="1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paralyzable</a:t>
                </a:r>
                <a:r>
                  <a:rPr lang="en-US" sz="1600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 function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E7FDED-B6A3-2B49-872D-0B416179C273}"/>
                </a:ext>
              </a:extLst>
            </p:cNvPr>
            <p:cNvSpPr txBox="1"/>
            <p:nvPr/>
          </p:nvSpPr>
          <p:spPr>
            <a:xfrm>
              <a:off x="7248128" y="4442663"/>
              <a:ext cx="11037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>
                  <a:highlight>
                    <a:srgbClr val="FFFFFF"/>
                  </a:highlight>
                </a:rPr>
                <a:t>Sum counter 0-3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3126C3-4AF5-6A7A-D92B-E92517DC26E8}"/>
                </a:ext>
              </a:extLst>
            </p:cNvPr>
            <p:cNvSpPr txBox="1"/>
            <p:nvPr/>
          </p:nvSpPr>
          <p:spPr>
            <a:xfrm>
              <a:off x="7248128" y="4074654"/>
              <a:ext cx="65806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>
                  <a:highlight>
                    <a:srgbClr val="FFFFFF"/>
                  </a:highlight>
                </a:rPr>
                <a:t>Counter 0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3120432-2D9B-BA8D-E01E-E0E2DC80F110}"/>
              </a:ext>
            </a:extLst>
          </p:cNvPr>
          <p:cNvSpPr txBox="1"/>
          <p:nvPr/>
        </p:nvSpPr>
        <p:spPr>
          <a:xfrm>
            <a:off x="3756148" y="4161436"/>
            <a:ext cx="50174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</a:rPr>
              <a:t>x6</a:t>
            </a:r>
            <a:endParaRPr lang="de-CH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200EF-F130-BD08-1A4F-2B6C565AB2CD}"/>
              </a:ext>
            </a:extLst>
          </p:cNvPr>
          <p:cNvSpPr txBox="1"/>
          <p:nvPr/>
        </p:nvSpPr>
        <p:spPr>
          <a:xfrm>
            <a:off x="8918187" y="4076132"/>
            <a:ext cx="50174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</a:rPr>
              <a:t>x3</a:t>
            </a:r>
            <a:endParaRPr lang="de-CH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915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7E80EE2C-390D-208A-0DCE-B4B9EFD5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US" dirty="0"/>
              <a:t>Multi threshold rate tests at SOLEIL with MH02</a:t>
            </a:r>
            <a:br>
              <a:rPr lang="en-US" dirty="0"/>
            </a:br>
            <a:endParaRPr lang="en-US" dirty="0"/>
          </a:p>
        </p:txBody>
      </p:sp>
      <p:pic>
        <p:nvPicPr>
          <p:cNvPr id="16" name="Picture 4" descr="Home">
            <a:extLst>
              <a:ext uri="{FF2B5EF4-FFF2-40B4-BE49-F238E27FC236}">
                <a16:creationId xmlns:a16="http://schemas.microsoft.com/office/drawing/2014/main" id="{6C9DF669-07AF-71C1-700B-0C79F0131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975" y="258400"/>
            <a:ext cx="857808" cy="4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B84F4C-5BDE-816D-9A1D-827185875C62}"/>
              </a:ext>
            </a:extLst>
          </p:cNvPr>
          <p:cNvGrpSpPr/>
          <p:nvPr/>
        </p:nvGrpSpPr>
        <p:grpSpPr>
          <a:xfrm>
            <a:off x="1173037" y="1640092"/>
            <a:ext cx="4922963" cy="3794241"/>
            <a:chOff x="1173037" y="1640092"/>
            <a:chExt cx="4922963" cy="3794241"/>
          </a:xfrm>
        </p:grpSpPr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id="{36B717F0-5AFA-F931-32C9-0B93FACD1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037" y="1640092"/>
              <a:ext cx="4922963" cy="3794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611B2A-22DB-4DBC-56D4-2259A11C4E51}"/>
                </a:ext>
              </a:extLst>
            </p:cNvPr>
            <p:cNvSpPr txBox="1"/>
            <p:nvPr/>
          </p:nvSpPr>
          <p:spPr>
            <a:xfrm>
              <a:off x="2135560" y="4437112"/>
              <a:ext cx="11037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>
                  <a:highlight>
                    <a:srgbClr val="FFFFFF"/>
                  </a:highlight>
                </a:rPr>
                <a:t>Sum counter 0-3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EB4B0B-75AD-B742-F931-127059BD0994}"/>
                </a:ext>
              </a:extLst>
            </p:cNvPr>
            <p:cNvSpPr txBox="1"/>
            <p:nvPr/>
          </p:nvSpPr>
          <p:spPr>
            <a:xfrm>
              <a:off x="2135560" y="4069103"/>
              <a:ext cx="65806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>
                  <a:highlight>
                    <a:srgbClr val="FFFFFF"/>
                  </a:highlight>
                </a:rPr>
                <a:t>Counter 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4E974E-D889-40C1-EB46-47E7E582B3AC}"/>
              </a:ext>
            </a:extLst>
          </p:cNvPr>
          <p:cNvGrpSpPr/>
          <p:nvPr/>
        </p:nvGrpSpPr>
        <p:grpSpPr>
          <a:xfrm>
            <a:off x="6295723" y="1610852"/>
            <a:ext cx="4923168" cy="3794399"/>
            <a:chOff x="6295723" y="1610852"/>
            <a:chExt cx="4923168" cy="3794399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78DA7076-4CA3-F8B6-5B5B-5C33C56C78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5723" y="1610852"/>
              <a:ext cx="4923168" cy="3794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E7FDED-B6A3-2B49-872D-0B416179C273}"/>
                </a:ext>
              </a:extLst>
            </p:cNvPr>
            <p:cNvSpPr txBox="1"/>
            <p:nvPr/>
          </p:nvSpPr>
          <p:spPr>
            <a:xfrm>
              <a:off x="7248128" y="4442663"/>
              <a:ext cx="11037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>
                  <a:highlight>
                    <a:srgbClr val="FFFFFF"/>
                  </a:highlight>
                </a:rPr>
                <a:t>Sum counter 0-3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3126C3-4AF5-6A7A-D92B-E92517DC26E8}"/>
                </a:ext>
              </a:extLst>
            </p:cNvPr>
            <p:cNvSpPr txBox="1"/>
            <p:nvPr/>
          </p:nvSpPr>
          <p:spPr>
            <a:xfrm>
              <a:off x="7248128" y="4074654"/>
              <a:ext cx="65806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>
                  <a:highlight>
                    <a:srgbClr val="FFFFFF"/>
                  </a:highlight>
                </a:rPr>
                <a:t>Counter 0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3120432-2D9B-BA8D-E01E-E0E2DC80F110}"/>
              </a:ext>
            </a:extLst>
          </p:cNvPr>
          <p:cNvSpPr txBox="1"/>
          <p:nvPr/>
        </p:nvSpPr>
        <p:spPr>
          <a:xfrm>
            <a:off x="3756148" y="4161436"/>
            <a:ext cx="50174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</a:rPr>
              <a:t>x6</a:t>
            </a:r>
            <a:endParaRPr lang="de-CH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200EF-F130-BD08-1A4F-2B6C565AB2CD}"/>
              </a:ext>
            </a:extLst>
          </p:cNvPr>
          <p:cNvSpPr txBox="1"/>
          <p:nvPr/>
        </p:nvSpPr>
        <p:spPr>
          <a:xfrm>
            <a:off x="8918187" y="4076132"/>
            <a:ext cx="50174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</a:rPr>
              <a:t>x3</a:t>
            </a:r>
            <a:endParaRPr lang="de-CH" sz="4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301A26-26E9-0A6F-FEBA-A2B9ECD9CAFC}"/>
              </a:ext>
            </a:extLst>
          </p:cNvPr>
          <p:cNvSpPr txBox="1"/>
          <p:nvPr/>
        </p:nvSpPr>
        <p:spPr>
          <a:xfrm>
            <a:off x="3505440" y="5517503"/>
            <a:ext cx="5128840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Comparator biased in “low power” mode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err="1"/>
              <a:t>Vrf</a:t>
            </a:r>
            <a:r>
              <a:rPr lang="en-US" sz="2000" dirty="0"/>
              <a:t> can be set even lower (100-150)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Preamp/shaper biases can be further tuned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8968948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52AE-C112-DADB-1FE4-C61135131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886" y="0"/>
            <a:ext cx="6795530" cy="810444"/>
          </a:xfrm>
        </p:spPr>
        <p:txBody>
          <a:bodyPr/>
          <a:lstStyle/>
          <a:p>
            <a:r>
              <a:rPr lang="en-US" dirty="0"/>
              <a:t>Trimming with noise (very preliminary)</a:t>
            </a:r>
            <a:endParaRPr lang="de-CH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824F20-E21F-DB8E-54FF-74DC9F10E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810444"/>
            <a:ext cx="6387033" cy="507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AB149-5726-AC01-B553-ABAA0CC419B8}"/>
              </a:ext>
            </a:extLst>
          </p:cNvPr>
          <p:cNvSpPr txBox="1"/>
          <p:nvPr/>
        </p:nvSpPr>
        <p:spPr>
          <a:xfrm>
            <a:off x="7904736" y="1916832"/>
            <a:ext cx="42872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Noise peak, NOT threshold distribution</a:t>
            </a:r>
            <a:endParaRPr lang="de-CH" sz="2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4492FC-D8D5-EDAE-1B4F-036AA37AF9EA}"/>
              </a:ext>
            </a:extLst>
          </p:cNvPr>
          <p:cNvCxnSpPr>
            <a:stCxn id="6" idx="1"/>
          </p:cNvCxnSpPr>
          <p:nvPr/>
        </p:nvCxnSpPr>
        <p:spPr>
          <a:xfrm flipH="1">
            <a:off x="5303912" y="2070721"/>
            <a:ext cx="2600824" cy="157430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42469A9-2003-C789-0960-0B41526706C3}"/>
              </a:ext>
            </a:extLst>
          </p:cNvPr>
          <p:cNvSpPr txBox="1"/>
          <p:nvPr/>
        </p:nvSpPr>
        <p:spPr>
          <a:xfrm>
            <a:off x="695325" y="5832112"/>
            <a:ext cx="734136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Noise peak moves quite linearly with TB value</a:t>
            </a:r>
            <a:endParaRPr lang="de-CH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EF44E8-46B9-F7B7-B034-4769E21592E6}"/>
              </a:ext>
            </a:extLst>
          </p:cNvPr>
          <p:cNvSpPr txBox="1"/>
          <p:nvPr/>
        </p:nvSpPr>
        <p:spPr>
          <a:xfrm>
            <a:off x="419968" y="971546"/>
            <a:ext cx="76681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counts</a:t>
            </a:r>
            <a:endParaRPr lang="de-CH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7938C8-3CFD-4A85-1AD4-639E17D5878E}"/>
              </a:ext>
            </a:extLst>
          </p:cNvPr>
          <p:cNvSpPr txBox="1"/>
          <p:nvPr/>
        </p:nvSpPr>
        <p:spPr>
          <a:xfrm>
            <a:off x="1775520" y="1279323"/>
            <a:ext cx="174400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Default settings</a:t>
            </a:r>
          </a:p>
          <a:p>
            <a:pPr algn="l"/>
            <a:r>
              <a:rPr lang="en-US" sz="2000" dirty="0"/>
              <a:t>(</a:t>
            </a:r>
            <a:r>
              <a:rPr lang="en-US" sz="2000" dirty="0" err="1"/>
              <a:t>Vrf</a:t>
            </a:r>
            <a:r>
              <a:rPr lang="en-US" sz="2000" dirty="0"/>
              <a:t> 990 DAC#)</a:t>
            </a:r>
            <a:endParaRPr lang="de-CH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FCA8EA-A0E8-65AD-B2A7-69C0717194E3}"/>
              </a:ext>
            </a:extLst>
          </p:cNvPr>
          <p:cNvSpPr txBox="1"/>
          <p:nvPr/>
        </p:nvSpPr>
        <p:spPr>
          <a:xfrm>
            <a:off x="10953379" y="847760"/>
            <a:ext cx="843501" cy="369332"/>
          </a:xfrm>
          <a:prstGeom prst="rect">
            <a:avLst/>
          </a:prstGeom>
          <a:solidFill>
            <a:srgbClr val="0E2841">
              <a:lumMod val="50000"/>
              <a:lumOff val="5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MH1.0</a:t>
            </a:r>
            <a:endParaRPr kumimoji="0" lang="de-CH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566356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CDA869D-060D-C5D9-0104-AC15F650E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974430"/>
            <a:ext cx="8086725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F9FFE73-4C17-F20C-A09B-5E80A1B47F36}"/>
              </a:ext>
            </a:extLst>
          </p:cNvPr>
          <p:cNvSpPr txBox="1">
            <a:spLocks/>
          </p:cNvSpPr>
          <p:nvPr/>
        </p:nvSpPr>
        <p:spPr>
          <a:xfrm>
            <a:off x="3044886" y="0"/>
            <a:ext cx="6291474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Trimming  with noise (very preliminary)</a:t>
            </a:r>
            <a:endParaRPr lang="de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A9E84A-D4F3-BD45-4D1F-9A389329CBD6}"/>
              </a:ext>
            </a:extLst>
          </p:cNvPr>
          <p:cNvSpPr txBox="1"/>
          <p:nvPr/>
        </p:nvSpPr>
        <p:spPr>
          <a:xfrm>
            <a:off x="7926767" y="2996952"/>
            <a:ext cx="42872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Noise peak, NOT threshold distribution</a:t>
            </a:r>
            <a:endParaRPr lang="de-CH" sz="20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87AD47-5A84-651B-EF56-37495034B2D1}"/>
              </a:ext>
            </a:extLst>
          </p:cNvPr>
          <p:cNvCxnSpPr>
            <a:stCxn id="9" idx="1"/>
          </p:cNvCxnSpPr>
          <p:nvPr/>
        </p:nvCxnSpPr>
        <p:spPr>
          <a:xfrm flipH="1">
            <a:off x="5325943" y="3150841"/>
            <a:ext cx="2600824" cy="157430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9D0EA9-C200-F305-B2DD-E76890A034DC}"/>
              </a:ext>
            </a:extLst>
          </p:cNvPr>
          <p:cNvSpPr txBox="1"/>
          <p:nvPr/>
        </p:nvSpPr>
        <p:spPr>
          <a:xfrm>
            <a:off x="8966249" y="1347615"/>
            <a:ext cx="90958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~110e-</a:t>
            </a:r>
            <a:endParaRPr lang="de-CH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669227-F257-0C73-9CB2-F97D1D42787C}"/>
              </a:ext>
            </a:extLst>
          </p:cNvPr>
          <p:cNvSpPr txBox="1"/>
          <p:nvPr/>
        </p:nvSpPr>
        <p:spPr>
          <a:xfrm>
            <a:off x="8966249" y="1740521"/>
            <a:ext cx="90958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~12e-</a:t>
            </a:r>
            <a:endParaRPr lang="de-CH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40AA38-1ED8-AB17-CBF3-A072180503C7}"/>
              </a:ext>
            </a:extLst>
          </p:cNvPr>
          <p:cNvSpPr txBox="1"/>
          <p:nvPr/>
        </p:nvSpPr>
        <p:spPr>
          <a:xfrm>
            <a:off x="10070399" y="1439948"/>
            <a:ext cx="29495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/>
              <a:t>:9</a:t>
            </a:r>
            <a:endParaRPr lang="de-CH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191A24-9D36-B579-6607-96B56B8B8803}"/>
              </a:ext>
            </a:extLst>
          </p:cNvPr>
          <p:cNvSpPr txBox="1"/>
          <p:nvPr/>
        </p:nvSpPr>
        <p:spPr>
          <a:xfrm>
            <a:off x="528017" y="1132171"/>
            <a:ext cx="76681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counts</a:t>
            </a:r>
            <a:endParaRPr lang="de-CH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1E73CC-0914-B213-FB14-1E2954C599D1}"/>
              </a:ext>
            </a:extLst>
          </p:cNvPr>
          <p:cNvSpPr txBox="1"/>
          <p:nvPr/>
        </p:nvSpPr>
        <p:spPr>
          <a:xfrm>
            <a:off x="1820514" y="1634673"/>
            <a:ext cx="174400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Default settings</a:t>
            </a:r>
          </a:p>
          <a:p>
            <a:pPr algn="l"/>
            <a:r>
              <a:rPr lang="en-US" sz="2000" dirty="0"/>
              <a:t>(</a:t>
            </a:r>
            <a:r>
              <a:rPr lang="en-US" sz="2000" dirty="0" err="1"/>
              <a:t>Vrf</a:t>
            </a:r>
            <a:r>
              <a:rPr lang="en-US" sz="2000" dirty="0"/>
              <a:t> 990 DAC#)</a:t>
            </a:r>
            <a:endParaRPr lang="de-CH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ADBC17-250B-67FC-2399-C9116C50BD4B}"/>
              </a:ext>
            </a:extLst>
          </p:cNvPr>
          <p:cNvSpPr txBox="1"/>
          <p:nvPr/>
        </p:nvSpPr>
        <p:spPr>
          <a:xfrm>
            <a:off x="9734570" y="2195802"/>
            <a:ext cx="12615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130/9&lt;15e-</a:t>
            </a:r>
            <a:endParaRPr lang="de-CH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2A2627-B95E-EAAD-6577-CD533C5E4715}"/>
              </a:ext>
            </a:extLst>
          </p:cNvPr>
          <p:cNvSpPr txBox="1"/>
          <p:nvPr/>
        </p:nvSpPr>
        <p:spPr>
          <a:xfrm>
            <a:off x="11242232" y="918542"/>
            <a:ext cx="843501" cy="369332"/>
          </a:xfrm>
          <a:prstGeom prst="rect">
            <a:avLst/>
          </a:prstGeom>
          <a:solidFill>
            <a:srgbClr val="0E2841">
              <a:lumMod val="50000"/>
              <a:lumOff val="5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MH1.0</a:t>
            </a:r>
            <a:endParaRPr kumimoji="0" lang="de-CH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C718D7-91DF-D1CA-EB35-3CC3FA36CCE9}"/>
              </a:ext>
            </a:extLst>
          </p:cNvPr>
          <p:cNvSpPr txBox="1"/>
          <p:nvPr/>
        </p:nvSpPr>
        <p:spPr>
          <a:xfrm>
            <a:off x="8998149" y="4398254"/>
            <a:ext cx="360047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Full chip (256x256 pixels)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Non optimized trimming 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Trimming on noise</a:t>
            </a:r>
          </a:p>
        </p:txBody>
      </p:sp>
    </p:spTree>
    <p:extLst>
      <p:ext uri="{BB962C8B-B14F-4D97-AF65-F5344CB8AC3E}">
        <p14:creationId xmlns:p14="http://schemas.microsoft.com/office/powerpoint/2010/main" val="3470521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96569380-3F52-E6A4-B977-2FA9171568F3}"/>
              </a:ext>
            </a:extLst>
          </p:cNvPr>
          <p:cNvSpPr/>
          <p:nvPr/>
        </p:nvSpPr>
        <p:spPr>
          <a:xfrm>
            <a:off x="448112" y="3471561"/>
            <a:ext cx="6048672" cy="18126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61B0CB-07F7-FB89-EF81-0F658C434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Increased </a:t>
            </a:r>
            <a:r>
              <a:rPr lang="en-US" dirty="0"/>
              <a:t>coherent flux</a:t>
            </a:r>
            <a:r>
              <a:rPr lang="en-CH" dirty="0"/>
              <a:t> [</a:t>
            </a:r>
            <a:r>
              <a:rPr lang="en-US" dirty="0"/>
              <a:t>1</a:t>
            </a:r>
            <a:r>
              <a:rPr lang="en-CH" dirty="0"/>
              <a:t>]:</a:t>
            </a:r>
          </a:p>
          <a:p>
            <a:pPr lvl="1"/>
            <a:r>
              <a:rPr lang="en-CH" dirty="0"/>
              <a:t>&gt;100x at 10 keV</a:t>
            </a:r>
          </a:p>
          <a:p>
            <a:pPr lvl="1"/>
            <a:r>
              <a:rPr lang="en-GB" dirty="0"/>
              <a:t>U</a:t>
            </a:r>
            <a:r>
              <a:rPr lang="en-CH" dirty="0"/>
              <a:t>p to 1000x at 20 keV</a:t>
            </a:r>
          </a:p>
          <a:p>
            <a:r>
              <a:rPr lang="en-US" dirty="0"/>
              <a:t>Increased electron energy (2.4 </a:t>
            </a:r>
            <a:r>
              <a:rPr lang="en-US" dirty="0">
                <a:sym typeface="Wingdings" pitchFamily="2" charset="2"/>
              </a:rPr>
              <a:t> 2.7 GeV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Higher energy photons (80 keV)</a:t>
            </a:r>
          </a:p>
          <a:p>
            <a:endParaRPr lang="en-US" dirty="0"/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000000"/>
                </a:solidFill>
              </a:rPr>
              <a:t>For the detector this means: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Faster count rate 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Higher frame </a:t>
            </a:r>
            <a:r>
              <a:rPr lang="en-US">
                <a:solidFill>
                  <a:srgbClr val="000000"/>
                </a:solidFill>
              </a:rPr>
              <a:t>rate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EFEFD5-5D6D-188A-145D-EF2D581E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SLS 2.0 – a 4</a:t>
            </a:r>
            <a:r>
              <a:rPr lang="en-US" baseline="30000" dirty="0"/>
              <a:t>th</a:t>
            </a:r>
            <a:r>
              <a:rPr lang="en-US" dirty="0"/>
              <a:t> generation synchrotron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305D6E-B1B6-62D1-911D-916E2FC99B91}"/>
              </a:ext>
            </a:extLst>
          </p:cNvPr>
          <p:cNvSpPr txBox="1"/>
          <p:nvPr/>
        </p:nvSpPr>
        <p:spPr>
          <a:xfrm>
            <a:off x="7536161" y="6068853"/>
            <a:ext cx="3240360" cy="3357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[1] </a:t>
            </a:r>
            <a:r>
              <a:rPr lang="en-GB" sz="1200" dirty="0"/>
              <a:t>SLS 2.0 Storage Ring Technical Design Report PSI </a:t>
            </a:r>
            <a:r>
              <a:rPr lang="en-GB" sz="1200" dirty="0" err="1"/>
              <a:t>Bericht</a:t>
            </a:r>
            <a:r>
              <a:rPr lang="en-GB" sz="1200" dirty="0"/>
              <a:t> Nr. 21-02 November 2021</a:t>
            </a:r>
            <a:endParaRPr lang="en-US" sz="1067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92FBA5-9A95-F491-86AB-BADB899BA2D8}"/>
              </a:ext>
            </a:extLst>
          </p:cNvPr>
          <p:cNvSpPr txBox="1"/>
          <p:nvPr/>
        </p:nvSpPr>
        <p:spPr>
          <a:xfrm>
            <a:off x="3143672" y="4267047"/>
            <a:ext cx="336996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- 20 kHz continuous frame rate</a:t>
            </a:r>
            <a:endParaRPr lang="en-US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0736DD-0E7A-ABB5-C84B-90BFEE0D6455}"/>
              </a:ext>
            </a:extLst>
          </p:cNvPr>
          <p:cNvGrpSpPr/>
          <p:nvPr/>
        </p:nvGrpSpPr>
        <p:grpSpPr>
          <a:xfrm>
            <a:off x="570266" y="5359429"/>
            <a:ext cx="5804364" cy="1045144"/>
            <a:chOff x="507660" y="4255652"/>
            <a:chExt cx="5804364" cy="104514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ABB249-4E32-5D90-FE0A-346306F19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2" t="28719" r="15685" b="54012"/>
            <a:stretch/>
          </p:blipFill>
          <p:spPr>
            <a:xfrm>
              <a:off x="3495363" y="4259687"/>
              <a:ext cx="2816661" cy="74900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CA19F7-9894-BA95-06FD-7C897B571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9" t="78843" r="15329" b="3888"/>
            <a:stretch/>
          </p:blipFill>
          <p:spPr>
            <a:xfrm>
              <a:off x="507660" y="4255652"/>
              <a:ext cx="2772900" cy="73736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A8A88B-F45A-F726-C9AD-9D973E97B574}"/>
                </a:ext>
              </a:extLst>
            </p:cNvPr>
            <p:cNvSpPr txBox="1"/>
            <p:nvPr/>
          </p:nvSpPr>
          <p:spPr>
            <a:xfrm>
              <a:off x="752536" y="4971611"/>
              <a:ext cx="203113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000" dirty="0"/>
                <a:t>Charge integration</a:t>
              </a:r>
              <a:endParaRPr lang="de-CH" sz="20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F195B6-C3E5-6156-41C8-679C079086D1}"/>
                </a:ext>
              </a:extLst>
            </p:cNvPr>
            <p:cNvSpPr txBox="1"/>
            <p:nvPr/>
          </p:nvSpPr>
          <p:spPr>
            <a:xfrm>
              <a:off x="3575720" y="4993019"/>
              <a:ext cx="258756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000" dirty="0"/>
                <a:t>Single Photon Counting</a:t>
              </a:r>
              <a:endParaRPr lang="de-CH" sz="2000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E5DA648-7902-1AB5-B96C-00AD27FF393A}"/>
              </a:ext>
            </a:extLst>
          </p:cNvPr>
          <p:cNvSpPr txBox="1"/>
          <p:nvPr/>
        </p:nvSpPr>
        <p:spPr>
          <a:xfrm>
            <a:off x="2999656" y="3951909"/>
            <a:ext cx="349179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- 15-20 M photons/pixel/second</a:t>
            </a:r>
            <a:endParaRPr lang="en-US" dirty="0"/>
          </a:p>
        </p:txBody>
      </p:sp>
      <p:pic>
        <p:nvPicPr>
          <p:cNvPr id="8" name="Picture 7" descr="A large round building with a circular roof&#10;&#10;Description automatically generated">
            <a:extLst>
              <a:ext uri="{FF2B5EF4-FFF2-40B4-BE49-F238E27FC236}">
                <a16:creationId xmlns:a16="http://schemas.microsoft.com/office/drawing/2014/main" id="{AB115F50-629C-629D-63FE-4F7B6ADAC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230" y="683518"/>
            <a:ext cx="6343770" cy="31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49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52D5110E-2C32-09C5-99B2-93E73471D4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123236"/>
              </p:ext>
            </p:extLst>
          </p:nvPr>
        </p:nvGraphicFramePr>
        <p:xfrm>
          <a:off x="119675" y="1947067"/>
          <a:ext cx="11952650" cy="3067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2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3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4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8563">
                  <a:extLst>
                    <a:ext uri="{9D8B030D-6E8A-4147-A177-3AD203B41FA5}">
                      <a16:colId xmlns:a16="http://schemas.microsoft.com/office/drawing/2014/main" val="444372144"/>
                    </a:ext>
                  </a:extLst>
                </a:gridCol>
              </a:tblGrid>
              <a:tr h="480624">
                <a:tc>
                  <a:txBody>
                    <a:bodyPr/>
                    <a:lstStyle/>
                    <a:p>
                      <a:pPr algn="ctr"/>
                      <a:endParaRPr lang="en-US" sz="1900" dirty="0"/>
                    </a:p>
                  </a:txBody>
                  <a:tcPr anchor="ctr">
                    <a:solidFill>
                      <a:srgbClr val="FDC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/>
                        <a:t>MYTHENI-II-III</a:t>
                      </a:r>
                      <a:endParaRPr lang="en-US" sz="1900" dirty="0"/>
                    </a:p>
                  </a:txBody>
                  <a:tcPr anchor="ctr">
                    <a:solidFill>
                      <a:srgbClr val="FDC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/>
                        <a:t>PILATUSI-II</a:t>
                      </a:r>
                      <a:endParaRPr lang="en-US" sz="1900" dirty="0"/>
                    </a:p>
                  </a:txBody>
                  <a:tcPr anchor="ctr">
                    <a:solidFill>
                      <a:srgbClr val="FDC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/>
                        <a:t>EIGER</a:t>
                      </a:r>
                      <a:endParaRPr lang="en-US" sz="1900" dirty="0"/>
                    </a:p>
                  </a:txBody>
                  <a:tcPr anchor="ctr">
                    <a:solidFill>
                      <a:srgbClr val="FDC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MATTERHORN</a:t>
                      </a:r>
                    </a:p>
                  </a:txBody>
                  <a:tcPr anchor="ctr">
                    <a:solidFill>
                      <a:srgbClr val="FDC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6573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latin typeface="+mn-lt"/>
                        </a:rPr>
                        <a:t>Technology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latin typeface="+mn-lt"/>
                        </a:rPr>
                        <a:t>UMC 250/110 </a:t>
                      </a:r>
                      <a:r>
                        <a:rPr lang="de-DE" sz="1600" b="0" dirty="0" err="1">
                          <a:latin typeface="+mn-lt"/>
                        </a:rPr>
                        <a:t>nm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latin typeface="+mn-lt"/>
                        </a:rPr>
                        <a:t>DMILL800/UMC 250 </a:t>
                      </a:r>
                      <a:r>
                        <a:rPr lang="de-DE" sz="1600" b="0" dirty="0" err="1">
                          <a:latin typeface="+mn-lt"/>
                        </a:rPr>
                        <a:t>nm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latin typeface="+mn-lt"/>
                        </a:rPr>
                        <a:t>UMC 250 </a:t>
                      </a:r>
                      <a:r>
                        <a:rPr lang="de-DE" sz="1600" b="0" dirty="0" err="1">
                          <a:latin typeface="+mn-lt"/>
                        </a:rPr>
                        <a:t>nm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85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latin typeface="+mn-lt"/>
                        </a:rPr>
                        <a:t>UMC 110 </a:t>
                      </a:r>
                      <a:r>
                        <a:rPr lang="de-DE" sz="1600" b="0" dirty="0" err="1">
                          <a:latin typeface="+mn-lt"/>
                        </a:rPr>
                        <a:t>nm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423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latin typeface="+mn-lt"/>
                        </a:rPr>
                        <a:t>Status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latin typeface="+mn-lt"/>
                        </a:rPr>
                        <a:t>Modules </a:t>
                      </a:r>
                      <a:r>
                        <a:rPr lang="de-DE" sz="1600" b="0" dirty="0" err="1">
                          <a:latin typeface="+mn-lt"/>
                        </a:rPr>
                        <a:t>available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latin typeface="+mn-lt"/>
                        </a:rPr>
                        <a:t>Modules </a:t>
                      </a:r>
                      <a:r>
                        <a:rPr lang="de-DE" sz="1600" b="0" dirty="0" err="1">
                          <a:latin typeface="+mn-lt"/>
                        </a:rPr>
                        <a:t>available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latin typeface="+mn-lt"/>
                        </a:rPr>
                        <a:t>Modules </a:t>
                      </a:r>
                      <a:r>
                        <a:rPr lang="de-DE" sz="1600" b="0" dirty="0" err="1">
                          <a:latin typeface="+mn-lt"/>
                        </a:rPr>
                        <a:t>available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>
                          <a:latin typeface="+mn-lt"/>
                        </a:rPr>
                        <a:t>Prototyping phase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304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latin typeface="+mn-lt"/>
                        </a:rPr>
                        <a:t>Channel </a:t>
                      </a:r>
                      <a:r>
                        <a:rPr lang="de-DE" sz="1600" b="1" dirty="0" err="1">
                          <a:latin typeface="+mn-lt"/>
                        </a:rPr>
                        <a:t>size</a:t>
                      </a:r>
                      <a:endParaRPr lang="de-DE" sz="16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latin typeface="+mn-lt"/>
                        </a:rPr>
                        <a:t>50 µm (Strips)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latin typeface="+mn-lt"/>
                        </a:rPr>
                        <a:t>172 x 172 µm</a:t>
                      </a:r>
                      <a:r>
                        <a:rPr lang="de-DE" sz="1600" b="0" baseline="30000" dirty="0">
                          <a:latin typeface="+mn-lt"/>
                        </a:rPr>
                        <a:t>2</a:t>
                      </a:r>
                      <a:endParaRPr lang="en-US" sz="1600" b="0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latin typeface="+mn-lt"/>
                        </a:rPr>
                        <a:t>75</a:t>
                      </a:r>
                      <a:r>
                        <a:rPr lang="de-DE" sz="1600" b="0" baseline="0" dirty="0">
                          <a:latin typeface="+mn-lt"/>
                        </a:rPr>
                        <a:t> x 75 </a:t>
                      </a:r>
                      <a:r>
                        <a:rPr lang="de-DE" sz="1600" b="0" dirty="0">
                          <a:latin typeface="+mn-lt"/>
                        </a:rPr>
                        <a:t>µm</a:t>
                      </a:r>
                      <a:r>
                        <a:rPr lang="de-DE" sz="1600" b="0" baseline="30000" dirty="0">
                          <a:latin typeface="+mn-lt"/>
                        </a:rPr>
                        <a:t>2</a:t>
                      </a:r>
                      <a:endParaRPr lang="en-US" sz="1600" b="0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latin typeface="+mn-lt"/>
                        </a:rPr>
                        <a:t>75</a:t>
                      </a:r>
                      <a:r>
                        <a:rPr lang="de-DE" sz="1600" b="0" baseline="0" dirty="0">
                          <a:latin typeface="+mn-lt"/>
                        </a:rPr>
                        <a:t> x 75 </a:t>
                      </a:r>
                      <a:r>
                        <a:rPr lang="de-DE" sz="1600" b="0" dirty="0">
                          <a:latin typeface="+mn-lt"/>
                        </a:rPr>
                        <a:t>µm</a:t>
                      </a:r>
                      <a:r>
                        <a:rPr lang="de-DE" sz="1600" b="0" baseline="30000" dirty="0">
                          <a:latin typeface="+mn-lt"/>
                        </a:rPr>
                        <a:t>2</a:t>
                      </a:r>
                      <a:endParaRPr lang="en-US" sz="1600" b="0" baseline="30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61942" indent="-361942"/>
            <a:r>
              <a:rPr lang="de-DE" dirty="0"/>
              <a:t>(Historical)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portfolio</a:t>
            </a:r>
            <a:r>
              <a:rPr lang="de-DE" dirty="0"/>
              <a:t>: Single </a:t>
            </a:r>
            <a:r>
              <a:rPr lang="de-DE" dirty="0" err="1"/>
              <a:t>photon</a:t>
            </a:r>
            <a:r>
              <a:rPr lang="de-DE" dirty="0"/>
              <a:t> </a:t>
            </a:r>
            <a:r>
              <a:rPr lang="de-DE" dirty="0" err="1"/>
              <a:t>counting</a:t>
            </a:r>
            <a:endParaRPr lang="de-CH" dirty="0"/>
          </a:p>
        </p:txBody>
      </p:sp>
      <p:pic>
        <p:nvPicPr>
          <p:cNvPr id="5" name="Picture 3" descr="IMG_1359">
            <a:extLst>
              <a:ext uri="{FF2B5EF4-FFF2-40B4-BE49-F238E27FC236}">
                <a16:creationId xmlns:a16="http://schemas.microsoft.com/office/drawing/2014/main" id="{1079C542-3824-A7C9-5529-3074DC713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7267" t="23024" r="27628" b="18419"/>
          <a:stretch>
            <a:fillRect/>
          </a:stretch>
        </p:blipFill>
        <p:spPr bwMode="auto">
          <a:xfrm>
            <a:off x="2769615" y="2450460"/>
            <a:ext cx="1468599" cy="117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protein_dp">
            <a:extLst>
              <a:ext uri="{FF2B5EF4-FFF2-40B4-BE49-F238E27FC236}">
                <a16:creationId xmlns:a16="http://schemas.microsoft.com/office/drawing/2014/main" id="{7D9731D8-7150-779B-7CA2-53C4F764C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2306" y="2462655"/>
            <a:ext cx="1561119" cy="117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BEE0B5B8-E9CC-5A38-A9B4-A5523C0CE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2686" t="25676" r="11896" b="15434"/>
          <a:stretch>
            <a:fillRect/>
          </a:stretch>
        </p:blipFill>
        <p:spPr bwMode="auto">
          <a:xfrm>
            <a:off x="5434975" y="2462655"/>
            <a:ext cx="1137396" cy="1170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id="{C976794C-E775-33D6-2A74-965394E2E5CC}"/>
              </a:ext>
            </a:extLst>
          </p:cNvPr>
          <p:cNvPicPr>
            <a:picLocks/>
          </p:cNvPicPr>
          <p:nvPr/>
        </p:nvPicPr>
        <p:blipFill>
          <a:blip r:embed="rId6"/>
          <a:srcRect t="8522" b="8522"/>
          <a:stretch/>
        </p:blipFill>
        <p:spPr bwMode="auto">
          <a:xfrm>
            <a:off x="7487193" y="2456304"/>
            <a:ext cx="1828800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90D937-4780-AB2A-E39B-DB9AA083BE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3800" r="4494" b="8001"/>
          <a:stretch/>
        </p:blipFill>
        <p:spPr>
          <a:xfrm>
            <a:off x="9862262" y="2456304"/>
            <a:ext cx="1169852" cy="118872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92197D7-AE3E-FB45-4D2A-64C5CA765458}"/>
              </a:ext>
            </a:extLst>
          </p:cNvPr>
          <p:cNvSpPr txBox="1"/>
          <p:nvPr/>
        </p:nvSpPr>
        <p:spPr>
          <a:xfrm rot="19677783">
            <a:off x="10241265" y="2780450"/>
            <a:ext cx="726761" cy="685800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marL="342891" indent="-228594" defTabSz="1219170" eaLnBrk="0" fontAlgn="base" hangingPunct="0">
              <a:lnSpc>
                <a:spcPct val="110000"/>
              </a:lnSpc>
              <a:spcAft>
                <a:spcPct val="0"/>
              </a:spcAft>
            </a:pPr>
            <a:r>
              <a:rPr lang="de-DE" b="1" kern="1000" spc="31" dirty="0">
                <a:solidFill>
                  <a:srgbClr val="FFFFFF">
                    <a:lumMod val="60000"/>
                    <a:lumOff val="40000"/>
                  </a:srgbClr>
                </a:solidFill>
                <a:latin typeface="Arial Narrow"/>
                <a:ea typeface="ヒラギノ角ゴ Pro W3" charset="0"/>
                <a:cs typeface="Franklin Gothic Book"/>
              </a:rPr>
              <a:t>New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011859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52D5110E-2C32-09C5-99B2-93E73471D42B}"/>
              </a:ext>
            </a:extLst>
          </p:cNvPr>
          <p:cNvGraphicFramePr>
            <a:graphicFrameLocks noGrp="1"/>
          </p:cNvGraphicFramePr>
          <p:nvPr/>
        </p:nvGraphicFramePr>
        <p:xfrm>
          <a:off x="119675" y="1947067"/>
          <a:ext cx="11952650" cy="3067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2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3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4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8563">
                  <a:extLst>
                    <a:ext uri="{9D8B030D-6E8A-4147-A177-3AD203B41FA5}">
                      <a16:colId xmlns:a16="http://schemas.microsoft.com/office/drawing/2014/main" val="444372144"/>
                    </a:ext>
                  </a:extLst>
                </a:gridCol>
              </a:tblGrid>
              <a:tr h="480624">
                <a:tc>
                  <a:txBody>
                    <a:bodyPr/>
                    <a:lstStyle/>
                    <a:p>
                      <a:pPr algn="ctr"/>
                      <a:endParaRPr lang="en-US" sz="1900" dirty="0"/>
                    </a:p>
                  </a:txBody>
                  <a:tcPr anchor="ctr">
                    <a:solidFill>
                      <a:srgbClr val="FDC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/>
                        <a:t>MYTHEN III</a:t>
                      </a:r>
                      <a:endParaRPr lang="en-US" sz="1900" dirty="0"/>
                    </a:p>
                  </a:txBody>
                  <a:tcPr anchor="ctr">
                    <a:solidFill>
                      <a:srgbClr val="FDC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/>
                        <a:t>PILATUS</a:t>
                      </a:r>
                      <a:endParaRPr lang="en-US" sz="1900" dirty="0"/>
                    </a:p>
                  </a:txBody>
                  <a:tcPr anchor="ctr">
                    <a:solidFill>
                      <a:srgbClr val="FDC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/>
                        <a:t>EIGER</a:t>
                      </a:r>
                      <a:endParaRPr lang="en-US" sz="1900" dirty="0"/>
                    </a:p>
                  </a:txBody>
                  <a:tcPr anchor="ctr">
                    <a:solidFill>
                      <a:srgbClr val="FDC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MATTERHORN</a:t>
                      </a:r>
                    </a:p>
                  </a:txBody>
                  <a:tcPr anchor="ctr">
                    <a:solidFill>
                      <a:srgbClr val="FDC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6573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latin typeface="+mn-lt"/>
                        </a:rPr>
                        <a:t>Technology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latin typeface="+mn-lt"/>
                        </a:rPr>
                        <a:t>UMC 110 </a:t>
                      </a:r>
                      <a:r>
                        <a:rPr lang="de-DE" sz="1600" b="0" dirty="0" err="1">
                          <a:latin typeface="+mn-lt"/>
                        </a:rPr>
                        <a:t>nm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latin typeface="+mn-lt"/>
                        </a:rPr>
                        <a:t>UMC 250 </a:t>
                      </a:r>
                      <a:r>
                        <a:rPr lang="de-DE" sz="1600" b="0" dirty="0" err="1">
                          <a:latin typeface="+mn-lt"/>
                        </a:rPr>
                        <a:t>nm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latin typeface="+mn-lt"/>
                        </a:rPr>
                        <a:t>UMC 250 </a:t>
                      </a:r>
                      <a:r>
                        <a:rPr lang="de-DE" sz="1600" b="0" dirty="0" err="1">
                          <a:latin typeface="+mn-lt"/>
                        </a:rPr>
                        <a:t>nm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85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latin typeface="+mn-lt"/>
                        </a:rPr>
                        <a:t>UMC 110 </a:t>
                      </a:r>
                      <a:r>
                        <a:rPr lang="de-DE" sz="1600" b="0" dirty="0" err="1">
                          <a:latin typeface="+mn-lt"/>
                        </a:rPr>
                        <a:t>nm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423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latin typeface="+mn-lt"/>
                        </a:rPr>
                        <a:t>Status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latin typeface="+mn-lt"/>
                        </a:rPr>
                        <a:t>Modules </a:t>
                      </a:r>
                      <a:r>
                        <a:rPr lang="de-DE" sz="1600" b="0" dirty="0" err="1">
                          <a:latin typeface="+mn-lt"/>
                        </a:rPr>
                        <a:t>available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latin typeface="+mn-lt"/>
                        </a:rPr>
                        <a:t>Modules </a:t>
                      </a:r>
                      <a:r>
                        <a:rPr lang="de-DE" sz="1600" b="0" dirty="0" err="1">
                          <a:latin typeface="+mn-lt"/>
                        </a:rPr>
                        <a:t>available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latin typeface="+mn-lt"/>
                        </a:rPr>
                        <a:t>Modules </a:t>
                      </a:r>
                      <a:r>
                        <a:rPr lang="de-DE" sz="1600" b="0" dirty="0" err="1">
                          <a:latin typeface="+mn-lt"/>
                        </a:rPr>
                        <a:t>available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>
                          <a:latin typeface="+mn-lt"/>
                        </a:rPr>
                        <a:t>Prototyping phase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304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latin typeface="+mn-lt"/>
                        </a:rPr>
                        <a:t>Channel </a:t>
                      </a:r>
                      <a:r>
                        <a:rPr lang="de-DE" sz="1600" b="1" dirty="0" err="1">
                          <a:latin typeface="+mn-lt"/>
                        </a:rPr>
                        <a:t>size</a:t>
                      </a:r>
                      <a:endParaRPr lang="de-DE" sz="16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latin typeface="+mn-lt"/>
                        </a:rPr>
                        <a:t>50 µm (Strips)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latin typeface="+mn-lt"/>
                        </a:rPr>
                        <a:t>172 x 172 µm</a:t>
                      </a:r>
                      <a:r>
                        <a:rPr lang="de-DE" sz="1600" b="0" baseline="30000" dirty="0">
                          <a:latin typeface="+mn-lt"/>
                        </a:rPr>
                        <a:t>2</a:t>
                      </a:r>
                      <a:endParaRPr lang="en-US" sz="1600" b="0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latin typeface="+mn-lt"/>
                        </a:rPr>
                        <a:t>75</a:t>
                      </a:r>
                      <a:r>
                        <a:rPr lang="de-DE" sz="1600" b="0" baseline="0" dirty="0">
                          <a:latin typeface="+mn-lt"/>
                        </a:rPr>
                        <a:t> x 75 </a:t>
                      </a:r>
                      <a:r>
                        <a:rPr lang="de-DE" sz="1600" b="0" dirty="0">
                          <a:latin typeface="+mn-lt"/>
                        </a:rPr>
                        <a:t>µm</a:t>
                      </a:r>
                      <a:r>
                        <a:rPr lang="de-DE" sz="1600" b="0" baseline="30000" dirty="0">
                          <a:latin typeface="+mn-lt"/>
                        </a:rPr>
                        <a:t>2</a:t>
                      </a:r>
                      <a:endParaRPr lang="en-US" sz="1600" b="0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latin typeface="+mn-lt"/>
                        </a:rPr>
                        <a:t>75</a:t>
                      </a:r>
                      <a:r>
                        <a:rPr lang="de-DE" sz="1600" b="0" baseline="0" dirty="0">
                          <a:latin typeface="+mn-lt"/>
                        </a:rPr>
                        <a:t> x 75 </a:t>
                      </a:r>
                      <a:r>
                        <a:rPr lang="de-DE" sz="1600" b="0" dirty="0">
                          <a:latin typeface="+mn-lt"/>
                        </a:rPr>
                        <a:t>µm</a:t>
                      </a:r>
                      <a:r>
                        <a:rPr lang="de-DE" sz="1600" b="0" baseline="30000" dirty="0">
                          <a:latin typeface="+mn-lt"/>
                        </a:rPr>
                        <a:t>2</a:t>
                      </a:r>
                      <a:endParaRPr lang="en-US" sz="1600" b="0" baseline="30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61942" indent="-361942"/>
            <a:r>
              <a:rPr lang="de-DE" dirty="0"/>
              <a:t>(Historical)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portfolio</a:t>
            </a:r>
            <a:r>
              <a:rPr lang="de-DE" dirty="0"/>
              <a:t>: Single </a:t>
            </a:r>
            <a:r>
              <a:rPr lang="de-DE" dirty="0" err="1"/>
              <a:t>photon</a:t>
            </a:r>
            <a:r>
              <a:rPr lang="de-DE" dirty="0"/>
              <a:t> </a:t>
            </a:r>
            <a:r>
              <a:rPr lang="de-DE" dirty="0" err="1"/>
              <a:t>counting</a:t>
            </a:r>
            <a:endParaRPr lang="de-CH" dirty="0"/>
          </a:p>
        </p:txBody>
      </p:sp>
      <p:pic>
        <p:nvPicPr>
          <p:cNvPr id="5" name="Picture 3" descr="IMG_1359">
            <a:extLst>
              <a:ext uri="{FF2B5EF4-FFF2-40B4-BE49-F238E27FC236}">
                <a16:creationId xmlns:a16="http://schemas.microsoft.com/office/drawing/2014/main" id="{1079C542-3824-A7C9-5529-3074DC713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7267" t="23024" r="27628" b="18419"/>
          <a:stretch>
            <a:fillRect/>
          </a:stretch>
        </p:blipFill>
        <p:spPr bwMode="auto">
          <a:xfrm>
            <a:off x="2769615" y="2450460"/>
            <a:ext cx="1468599" cy="117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BEE0B5B8-E9CC-5A38-A9B4-A5523C0CE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2686" t="25676" r="11896" b="15434"/>
          <a:stretch>
            <a:fillRect/>
          </a:stretch>
        </p:blipFill>
        <p:spPr bwMode="auto">
          <a:xfrm>
            <a:off x="5434975" y="2462655"/>
            <a:ext cx="1137396" cy="1170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id="{C976794C-E775-33D6-2A74-965394E2E5CC}"/>
              </a:ext>
            </a:extLst>
          </p:cNvPr>
          <p:cNvPicPr>
            <a:picLocks/>
          </p:cNvPicPr>
          <p:nvPr/>
        </p:nvPicPr>
        <p:blipFill>
          <a:blip r:embed="rId5"/>
          <a:srcRect t="8522" b="8522"/>
          <a:stretch/>
        </p:blipFill>
        <p:spPr bwMode="auto">
          <a:xfrm>
            <a:off x="7487193" y="2456304"/>
            <a:ext cx="1828800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90D937-4780-AB2A-E39B-DB9AA083BE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3800" r="4494" b="8001"/>
          <a:stretch/>
        </p:blipFill>
        <p:spPr>
          <a:xfrm>
            <a:off x="9862262" y="2456304"/>
            <a:ext cx="1169852" cy="118872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92197D7-AE3E-FB45-4D2A-64C5CA765458}"/>
              </a:ext>
            </a:extLst>
          </p:cNvPr>
          <p:cNvSpPr txBox="1"/>
          <p:nvPr/>
        </p:nvSpPr>
        <p:spPr>
          <a:xfrm rot="19677783">
            <a:off x="10241265" y="2780450"/>
            <a:ext cx="726761" cy="685800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marL="342891" indent="-228594" defTabSz="1219170" eaLnBrk="0" fontAlgn="base" hangingPunct="0">
              <a:lnSpc>
                <a:spcPct val="110000"/>
              </a:lnSpc>
              <a:spcAft>
                <a:spcPct val="0"/>
              </a:spcAft>
            </a:pPr>
            <a:r>
              <a:rPr lang="de-DE" b="1" kern="1000" spc="31" dirty="0">
                <a:solidFill>
                  <a:srgbClr val="FFFFFF">
                    <a:lumMod val="60000"/>
                    <a:lumOff val="40000"/>
                  </a:srgbClr>
                </a:solidFill>
                <a:latin typeface="Arial Narrow"/>
                <a:ea typeface="ヒラギノ角ゴ Pro W3" charset="0"/>
                <a:cs typeface="Franklin Gothic Book"/>
              </a:rPr>
              <a:t>New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31B29B-7A84-5FE9-56EB-8094AFAF9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  <a:ea typeface="ヒラギノ角ゴ Pro W3" charset="0"/>
              </a:rPr>
              <a:t>Page </a:t>
            </a:r>
            <a:fld id="{EBC07571-3134-BB4B-B83F-1A9FE18D34F3}" type="slidenum">
              <a:rPr lang="de-DE">
                <a:solidFill>
                  <a:srgbClr val="000000"/>
                </a:solidFill>
                <a:ea typeface="ヒラギノ角ゴ Pro W3" charset="0"/>
              </a:rPr>
              <a:pPr defTabSz="121917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9</a:t>
            </a:fld>
            <a:endParaRPr lang="de-DE" dirty="0">
              <a:solidFill>
                <a:srgbClr val="000000"/>
              </a:solidFill>
              <a:ea typeface="ヒラギノ角ゴ Pro W3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A75B86-6FDC-F539-FEA1-F0FE4011D1DB}"/>
              </a:ext>
            </a:extLst>
          </p:cNvPr>
          <p:cNvSpPr/>
          <p:nvPr/>
        </p:nvSpPr>
        <p:spPr bwMode="auto">
          <a:xfrm>
            <a:off x="4581238" y="1947067"/>
            <a:ext cx="2779732" cy="3354141"/>
          </a:xfrm>
          <a:prstGeom prst="rect">
            <a:avLst/>
          </a:prstGeom>
          <a:solidFill>
            <a:schemeClr val="accent1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3200" dirty="0">
              <a:solidFill>
                <a:srgbClr val="000000"/>
              </a:solidFill>
              <a:latin typeface="Times" charset="0"/>
              <a:ea typeface="ヒラギノ角ゴ Pro W3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95BE79-59D9-A415-700E-0BD070067E94}"/>
              </a:ext>
            </a:extLst>
          </p:cNvPr>
          <p:cNvSpPr txBox="1"/>
          <p:nvPr/>
        </p:nvSpPr>
        <p:spPr>
          <a:xfrm>
            <a:off x="5159896" y="5509019"/>
            <a:ext cx="16253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Phased out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(DECRTIS)</a:t>
            </a:r>
            <a:endParaRPr lang="de-CH" sz="2000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932B09-6887-275D-90CD-1A2DF0B7B5F9}"/>
              </a:ext>
            </a:extLst>
          </p:cNvPr>
          <p:cNvSpPr/>
          <p:nvPr/>
        </p:nvSpPr>
        <p:spPr bwMode="auto">
          <a:xfrm>
            <a:off x="7373944" y="1956016"/>
            <a:ext cx="2250448" cy="3354141"/>
          </a:xfrm>
          <a:prstGeom prst="rect">
            <a:avLst/>
          </a:prstGeom>
          <a:solidFill>
            <a:schemeClr val="accent1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3200" dirty="0">
              <a:solidFill>
                <a:srgbClr val="000000"/>
              </a:solidFill>
              <a:latin typeface="Times" charset="0"/>
              <a:ea typeface="ヒラギノ角ゴ Pro W3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301C84-855B-ED53-5987-3384EDC0B7B7}"/>
              </a:ext>
            </a:extLst>
          </p:cNvPr>
          <p:cNvSpPr txBox="1"/>
          <p:nvPr/>
        </p:nvSpPr>
        <p:spPr>
          <a:xfrm>
            <a:off x="7743657" y="5401644"/>
            <a:ext cx="15723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accent1"/>
                </a:solidFill>
              </a:rPr>
              <a:t>Phasing out</a:t>
            </a:r>
            <a:endParaRPr lang="de-CH" sz="2000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8159326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CPS V8" id="{60DDCA37-A5CA-4154-8A04-26FD2C76E200}" vid="{8247A4F9-EBED-457E-B191-EE93C80CA4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594130A2AF244FBF3F304D904ED593" ma:contentTypeVersion="18" ma:contentTypeDescription="Ein neues Dokument erstellen." ma:contentTypeScope="" ma:versionID="9c227ad3ab8d826471e210bb857ebfda">
  <xsd:schema xmlns:xsd="http://www.w3.org/2001/XMLSchema" xmlns:xs="http://www.w3.org/2001/XMLSchema" xmlns:p="http://schemas.microsoft.com/office/2006/metadata/properties" xmlns:ns2="c9077d15-72ed-4fec-bcfe-3472729e9195" xmlns:ns3="bc24777f-78b6-4f3c-a73a-d5fa08e4d537" targetNamespace="http://schemas.microsoft.com/office/2006/metadata/properties" ma:root="true" ma:fieldsID="2a0acd45fe6cc66a06723547185abeb0" ns2:_="" ns3:_="">
    <xsd:import namespace="c9077d15-72ed-4fec-bcfe-3472729e9195"/>
    <xsd:import namespace="bc24777f-78b6-4f3c-a73a-d5fa08e4d5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77d15-72ed-4fec-bcfe-3472729e91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7fbe3b91-0d7a-4fca-85de-75d49bc052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4777f-78b6-4f3c-a73a-d5fa08e4d53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23888c3-3691-4ee2-9093-74875a1c94d8}" ma:internalName="TaxCatchAll" ma:showField="CatchAllData" ma:web="bc24777f-78b6-4f3c-a73a-d5fa08e4d5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24777f-78b6-4f3c-a73a-d5fa08e4d537" xsi:nil="true"/>
    <lcf76f155ced4ddcb4097134ff3c332f xmlns="c9077d15-72ed-4fec-bcfe-3472729e919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9C8326-17BB-45BD-9C1C-A05512924E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077d15-72ed-4fec-bcfe-3472729e9195"/>
    <ds:schemaRef ds:uri="bc24777f-78b6-4f3c-a73a-d5fa08e4d5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26B806-0237-4942-A1FD-5C97285908C2}">
  <ds:schemaRefs>
    <ds:schemaRef ds:uri="http://purl.org/dc/elements/1.1/"/>
    <ds:schemaRef ds:uri="http://schemas.microsoft.com/office/2006/metadata/properties"/>
    <ds:schemaRef ds:uri="http://purl.org/dc/terms/"/>
    <ds:schemaRef ds:uri="bc24777f-78b6-4f3c-a73a-d5fa08e4d537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c9077d15-72ed-4fec-bcfe-3472729e919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Benutzerdefiniertes Design</Template>
  <TotalTime>0</TotalTime>
  <Words>3540</Words>
  <Application>Microsoft Office PowerPoint</Application>
  <PresentationFormat>Widescreen</PresentationFormat>
  <Paragraphs>784</Paragraphs>
  <Slides>68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68</vt:i4>
      </vt:variant>
    </vt:vector>
  </HeadingPairs>
  <TitlesOfParts>
    <vt:vector size="86" baseType="lpstr">
      <vt:lpstr>Aptos</vt:lpstr>
      <vt:lpstr>Aptos Display</vt:lpstr>
      <vt:lpstr>Arial</vt:lpstr>
      <vt:lpstr>Arial Narrow</vt:lpstr>
      <vt:lpstr>Calibri</vt:lpstr>
      <vt:lpstr>Cambria Math</vt:lpstr>
      <vt:lpstr>Franklin Gothic Book</vt:lpstr>
      <vt:lpstr>Rockwell</vt:lpstr>
      <vt:lpstr>Symbol</vt:lpstr>
      <vt:lpstr>Times</vt:lpstr>
      <vt:lpstr>WenQuanYi Zen Hei Sharp</vt:lpstr>
      <vt:lpstr>Wingdings</vt:lpstr>
      <vt:lpstr>Wingdings 2</vt:lpstr>
      <vt:lpstr>Wingdings 3</vt:lpstr>
      <vt:lpstr>ヒラギノ角ゴ Pro W3</vt:lpstr>
      <vt:lpstr>Benutzerdefiniertes Design</vt:lpstr>
      <vt:lpstr>office theme</vt:lpstr>
      <vt:lpstr>1_office theme</vt:lpstr>
      <vt:lpstr>Matterhorn, a single photon counting detector for high flux synchrotrons applications</vt:lpstr>
      <vt:lpstr>Paul Scherrer Institute </vt:lpstr>
      <vt:lpstr>SLS 2.0 – a 4th generation synchrotron</vt:lpstr>
      <vt:lpstr>SLS 2.0 – a 4th generation synchrotron</vt:lpstr>
      <vt:lpstr>SLS 2.0 – a 4th generation synchrotron</vt:lpstr>
      <vt:lpstr>SLS 2.0 – a 4th generation synchrotron</vt:lpstr>
      <vt:lpstr>SLS 2.0 – a 4th generation synchrotron</vt:lpstr>
      <vt:lpstr>(Historical) detector portfolio: Single photon counting</vt:lpstr>
      <vt:lpstr>(Historical) detector portfolio: Single photon counting</vt:lpstr>
      <vt:lpstr>The “speed challenge”: high photon flux</vt:lpstr>
      <vt:lpstr>The “speed challenge”: high photon flux</vt:lpstr>
      <vt:lpstr>The “speed challenge”: high photon flux</vt:lpstr>
      <vt:lpstr>Pile-up counting with multiple thresholds</vt:lpstr>
      <vt:lpstr>Multi-thresholding : proof of concept with Mythen3.02 (1D)</vt:lpstr>
      <vt:lpstr>Multi-thresholding : proof of concept with Mythen3.02 (1D)</vt:lpstr>
      <vt:lpstr>Multi-thresholding : proof of concept with Mythen3.02 (1D)</vt:lpstr>
      <vt:lpstr>Matterhorn – a new single photon counter for SLS2.0</vt:lpstr>
      <vt:lpstr>Matterhorn 0.1, 12.2022</vt:lpstr>
      <vt:lpstr>Matterhorn 0.3, 12.2024 new digital periphery features</vt:lpstr>
      <vt:lpstr>Matterhorn 0.3, 12.2024 new digital periphery features</vt:lpstr>
      <vt:lpstr>Matterhorn 1, the full-size chip</vt:lpstr>
      <vt:lpstr>Matterhorn pixel architecture</vt:lpstr>
      <vt:lpstr>Matterhorn pixel architecture</vt:lpstr>
      <vt:lpstr>Pixel testability, charge injection</vt:lpstr>
      <vt:lpstr>Pixel testability, charge injection</vt:lpstr>
      <vt:lpstr>Pixel testability, analog out</vt:lpstr>
      <vt:lpstr>Matterhorn pixel architecture</vt:lpstr>
      <vt:lpstr>Matterhorn pixel architecture</vt:lpstr>
      <vt:lpstr>Matterhorn pixel architecture</vt:lpstr>
      <vt:lpstr>Matterhorn counters</vt:lpstr>
      <vt:lpstr>Matterhorn 1.0 counters readout</vt:lpstr>
      <vt:lpstr>Periphery blocks</vt:lpstr>
      <vt:lpstr>Periphery blocks</vt:lpstr>
      <vt:lpstr>Single pixel S-curves </vt:lpstr>
      <vt:lpstr>Threshold energy calibration </vt:lpstr>
      <vt:lpstr>Threshold dispersion at 9 keV</vt:lpstr>
      <vt:lpstr>Threshold distribution</vt:lpstr>
      <vt:lpstr>Noise performance</vt:lpstr>
      <vt:lpstr>Effect of Icomp on detected incoming rate</vt:lpstr>
      <vt:lpstr>PowerPoint Presentation</vt:lpstr>
      <vt:lpstr>PowerPoint Presentation</vt:lpstr>
      <vt:lpstr>PowerPoint Presentation</vt:lpstr>
      <vt:lpstr>The “speed challenge”: high frame rate</vt:lpstr>
      <vt:lpstr>Summary</vt:lpstr>
      <vt:lpstr>Outlook</vt:lpstr>
      <vt:lpstr>PowerPoint Presentation</vt:lpstr>
      <vt:lpstr>PowerPoint Presentation</vt:lpstr>
      <vt:lpstr>PowerPoint Presentation</vt:lpstr>
      <vt:lpstr>Pile-up mitigation techniques</vt:lpstr>
      <vt:lpstr>Operating modes of a single photon “counter”</vt:lpstr>
      <vt:lpstr>Comparison of pileup mitigation</vt:lpstr>
      <vt:lpstr>Pixel testability</vt:lpstr>
      <vt:lpstr>The «energy challenge»: low photon energies</vt:lpstr>
      <vt:lpstr>The «energy challenge»: high photon energies</vt:lpstr>
      <vt:lpstr>Timeline</vt:lpstr>
      <vt:lpstr>PowerPoint Presentation</vt:lpstr>
      <vt:lpstr>PowerPoint Presentation</vt:lpstr>
      <vt:lpstr>Basic characterization of MH02</vt:lpstr>
      <vt:lpstr>Four counters scan</vt:lpstr>
      <vt:lpstr>Noise performance of MH02</vt:lpstr>
      <vt:lpstr>Single counter rate tests at MS beamline - MH01</vt:lpstr>
      <vt:lpstr>Single counter rate tests at MS beamline – MH01</vt:lpstr>
      <vt:lpstr>Single counter rate tests at MS beamline – MH01</vt:lpstr>
      <vt:lpstr>Multi threshold rate tests at SOLEIL with MH02 </vt:lpstr>
      <vt:lpstr>Multi threshold rate tests at SOLEIL with MH02 </vt:lpstr>
      <vt:lpstr>Multi threshold rate tests at SOLEIL with MH02 </vt:lpstr>
      <vt:lpstr>Trimming with noise (very preliminary)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Matterhorn, a high flux detector for 4th generation synchrotrons</dc:title>
  <dc:creator>roberto.dinapoli.tin@tin.it</dc:creator>
  <dc:description>erstellt durch Vorlagenbauer.ch</dc:description>
  <cp:lastModifiedBy>Dinapoli, Roberto</cp:lastModifiedBy>
  <cp:revision>163</cp:revision>
  <dcterms:created xsi:type="dcterms:W3CDTF">2024-06-23T10:23:10Z</dcterms:created>
  <dcterms:modified xsi:type="dcterms:W3CDTF">2026-05-17T11:53:49Z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0x0101000E594130A2AF244FBF3F304D904ED593</vt:lpwstr>
  </property>
  <property fmtid="{D5CDD505-2E9C-101B-9397-08002B2CF9AE}" pid="3" name="MediaServiceImageTags">
    <vt:lpwstr/>
  </property>
</Properties>
</file>