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96" r:id="rId2"/>
    <p:sldId id="685" r:id="rId3"/>
    <p:sldId id="686" r:id="rId4"/>
    <p:sldId id="691" r:id="rId5"/>
    <p:sldId id="687" r:id="rId6"/>
    <p:sldId id="688" r:id="rId7"/>
    <p:sldId id="689" r:id="rId8"/>
    <p:sldId id="311" r:id="rId9"/>
    <p:sldId id="258" r:id="rId10"/>
    <p:sldId id="261" r:id="rId11"/>
    <p:sldId id="259" r:id="rId12"/>
    <p:sldId id="260" r:id="rId13"/>
    <p:sldId id="692" r:id="rId14"/>
    <p:sldId id="690" r:id="rId15"/>
    <p:sldId id="693" r:id="rId16"/>
    <p:sldId id="694" r:id="rId17"/>
    <p:sldId id="454" r:id="rId18"/>
    <p:sldId id="696" r:id="rId19"/>
    <p:sldId id="695" r:id="rId20"/>
    <p:sldId id="697" r:id="rId21"/>
    <p:sldId id="606" r:id="rId22"/>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89B4FEE8-ABF7-4468-A42F-8CB7924B0FB5}">
          <p14:sldIdLst>
            <p14:sldId id="396"/>
            <p14:sldId id="685"/>
            <p14:sldId id="686"/>
            <p14:sldId id="691"/>
            <p14:sldId id="687"/>
            <p14:sldId id="688"/>
            <p14:sldId id="689"/>
            <p14:sldId id="311"/>
            <p14:sldId id="258"/>
            <p14:sldId id="261"/>
            <p14:sldId id="259"/>
            <p14:sldId id="260"/>
            <p14:sldId id="692"/>
            <p14:sldId id="690"/>
            <p14:sldId id="693"/>
            <p14:sldId id="694"/>
            <p14:sldId id="454"/>
            <p14:sldId id="696"/>
            <p14:sldId id="695"/>
            <p14:sldId id="697"/>
            <p14:sldId id="60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agounis Karagounis" initials="kK" lastIdx="1" clrIdx="0">
    <p:extLst>
      <p:ext uri="{19B8F6BF-5375-455C-9EA6-DF929625EA0E}">
        <p15:presenceInfo xmlns:p15="http://schemas.microsoft.com/office/powerpoint/2012/main" userId="2c43f87886aa56d9" providerId="Windows Live"/>
      </p:ext>
    </p:extLst>
  </p:cmAuthor>
  <p:cmAuthor id="2" name="Michael Karagounis" initials="MK" lastIdx="1" clrIdx="1">
    <p:extLst>
      <p:ext uri="{19B8F6BF-5375-455C-9EA6-DF929625EA0E}">
        <p15:presenceInfo xmlns:p15="http://schemas.microsoft.com/office/powerpoint/2012/main" userId="S-1-5-21-3669401228-751182223-1026333837-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66"/>
    <a:srgbClr val="0033CC"/>
    <a:srgbClr val="66FF33"/>
    <a:srgbClr val="006600"/>
    <a:srgbClr val="008000"/>
    <a:srgbClr val="0066FF"/>
    <a:srgbClr val="FF9900"/>
    <a:srgbClr val="3399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66" autoAdjust="0"/>
    <p:restoredTop sz="93979" autoAdjust="0"/>
  </p:normalViewPr>
  <p:slideViewPr>
    <p:cSldViewPr>
      <p:cViewPr>
        <p:scale>
          <a:sx n="80" d="100"/>
          <a:sy n="80" d="100"/>
        </p:scale>
        <p:origin x="1386" y="297"/>
      </p:cViewPr>
      <p:guideLst>
        <p:guide orient="horz" pos="2160"/>
        <p:guide pos="2880"/>
      </p:guideLst>
    </p:cSldViewPr>
  </p:slideViewPr>
  <p:outlineViewPr>
    <p:cViewPr>
      <p:scale>
        <a:sx n="33" d="100"/>
        <a:sy n="33" d="100"/>
      </p:scale>
      <p:origin x="0" y="2148"/>
    </p:cViewPr>
  </p:outlineViewPr>
  <p:notesTextViewPr>
    <p:cViewPr>
      <p:scale>
        <a:sx n="1" d="1"/>
        <a:sy n="1" d="1"/>
      </p:scale>
      <p:origin x="0" y="0"/>
    </p:cViewPr>
  </p:notesTextViewPr>
  <p:sorterViewPr>
    <p:cViewPr>
      <p:scale>
        <a:sx n="100" d="100"/>
        <a:sy n="100" d="100"/>
      </p:scale>
      <p:origin x="0" y="882"/>
    </p:cViewPr>
  </p:sorterViewPr>
  <p:notesViewPr>
    <p:cSldViewPr>
      <p:cViewPr varScale="1">
        <p:scale>
          <a:sx n="79" d="100"/>
          <a:sy n="79" d="100"/>
        </p:scale>
        <p:origin x="4038"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23185FC-0C35-446C-9371-12BE02A913DA}" type="datetimeFigureOut">
              <a:rPr lang="de-DE" smtClean="0"/>
              <a:t>21.05.2026</a:t>
            </a:fld>
            <a:endParaRPr 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50E0479E-E15D-4D8C-832C-A6444437EFD0}" type="slidenum">
              <a:rPr lang="de-DE" smtClean="0"/>
              <a:t>‹Nr.›</a:t>
            </a:fld>
            <a:endParaRPr lang="de-DE"/>
          </a:p>
        </p:txBody>
      </p:sp>
    </p:spTree>
    <p:extLst>
      <p:ext uri="{BB962C8B-B14F-4D97-AF65-F5344CB8AC3E}">
        <p14:creationId xmlns:p14="http://schemas.microsoft.com/office/powerpoint/2010/main" val="4060364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AC7437D-CDD7-439A-88DB-FD1BDD6102FB}" type="datetimeFigureOut">
              <a:rPr lang="de-DE" smtClean="0"/>
              <a:t>21.05.2026</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EEBC975-FB6C-4596-ABA8-127B863EF859}" type="slidenum">
              <a:rPr lang="de-DE" smtClean="0"/>
              <a:t>‹Nr.›</a:t>
            </a:fld>
            <a:endParaRPr lang="de-DE"/>
          </a:p>
        </p:txBody>
      </p:sp>
    </p:spTree>
    <p:extLst>
      <p:ext uri="{BB962C8B-B14F-4D97-AF65-F5344CB8AC3E}">
        <p14:creationId xmlns:p14="http://schemas.microsoft.com/office/powerpoint/2010/main" val="1883096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8" name="Textfeld 7"/>
          <p:cNvSpPr txBox="1"/>
          <p:nvPr userDrawn="1"/>
        </p:nvSpPr>
        <p:spPr>
          <a:xfrm>
            <a:off x="4326917" y="300960"/>
            <a:ext cx="4198066" cy="523220"/>
          </a:xfrm>
          <a:prstGeom prst="rect">
            <a:avLst/>
          </a:prstGeom>
          <a:noFill/>
        </p:spPr>
        <p:txBody>
          <a:bodyPr wrap="square" rtlCol="0">
            <a:spAutoFit/>
          </a:bodyPr>
          <a:lstStyle/>
          <a:p>
            <a:pPr algn="l">
              <a:spcBef>
                <a:spcPct val="0"/>
              </a:spcBef>
            </a:pPr>
            <a:r>
              <a:rPr lang="de-DE" sz="2800" b="1" dirty="0">
                <a:solidFill>
                  <a:schemeClr val="bg1"/>
                </a:solidFill>
              </a:rPr>
              <a:t>Intelligent Systems Design</a:t>
            </a:r>
            <a:endParaRPr lang="de-DE" sz="2800" dirty="0">
              <a:solidFill>
                <a:schemeClr val="bg1"/>
              </a:solidFill>
            </a:endParaRPr>
          </a:p>
        </p:txBody>
      </p:sp>
      <p:sp>
        <p:nvSpPr>
          <p:cNvPr id="14" name="Textplatzhalter 13"/>
          <p:cNvSpPr>
            <a:spLocks noGrp="1"/>
          </p:cNvSpPr>
          <p:nvPr>
            <p:ph type="body" sz="quarter" idx="12"/>
          </p:nvPr>
        </p:nvSpPr>
        <p:spPr>
          <a:xfrm>
            <a:off x="1043608" y="4005064"/>
            <a:ext cx="7128792" cy="720080"/>
          </a:xfrm>
        </p:spPr>
        <p:txBody>
          <a:bodyPr>
            <a:normAutofit/>
          </a:bodyPr>
          <a:lstStyle>
            <a:lvl1pPr marL="0" indent="0" algn="ctr">
              <a:buNone/>
              <a:defRPr sz="3200"/>
            </a:lvl1pPr>
          </a:lstStyle>
          <a:p>
            <a:pPr lvl="0"/>
            <a:r>
              <a:rPr lang="de-DE" dirty="0"/>
              <a:t>Textmasterformat</a:t>
            </a:r>
          </a:p>
        </p:txBody>
      </p:sp>
      <p:sp>
        <p:nvSpPr>
          <p:cNvPr id="17" name="Textplatzhalter 16"/>
          <p:cNvSpPr>
            <a:spLocks noGrp="1"/>
          </p:cNvSpPr>
          <p:nvPr>
            <p:ph type="body" sz="quarter" idx="13"/>
          </p:nvPr>
        </p:nvSpPr>
        <p:spPr>
          <a:xfrm>
            <a:off x="2030619" y="2887403"/>
            <a:ext cx="5113213" cy="432048"/>
          </a:xfrm>
        </p:spPr>
        <p:txBody>
          <a:bodyPr>
            <a:normAutofit/>
          </a:bodyPr>
          <a:lstStyle>
            <a:lvl1pPr marL="0" indent="0" algn="ctr">
              <a:buNone/>
              <a:defRPr sz="2400"/>
            </a:lvl1pPr>
          </a:lstStyle>
          <a:p>
            <a:pPr lvl="0"/>
            <a:r>
              <a:rPr lang="de-DE" dirty="0"/>
              <a:t>Textmasterformat</a:t>
            </a:r>
          </a:p>
        </p:txBody>
      </p:sp>
      <p:sp>
        <p:nvSpPr>
          <p:cNvPr id="19" name="Textplatzhalter 18"/>
          <p:cNvSpPr>
            <a:spLocks noGrp="1"/>
          </p:cNvSpPr>
          <p:nvPr>
            <p:ph type="body" sz="quarter" idx="14"/>
          </p:nvPr>
        </p:nvSpPr>
        <p:spPr>
          <a:xfrm>
            <a:off x="2051050" y="5445820"/>
            <a:ext cx="5113338" cy="503460"/>
          </a:xfrm>
        </p:spPr>
        <p:txBody>
          <a:bodyPr>
            <a:normAutofit/>
          </a:bodyPr>
          <a:lstStyle>
            <a:lvl1pPr marL="0" indent="0" algn="ctr">
              <a:buNone/>
              <a:defRPr sz="2400"/>
            </a:lvl1pPr>
          </a:lstStyle>
          <a:p>
            <a:pPr lvl="0"/>
            <a:r>
              <a:rPr lang="de-DE" dirty="0"/>
              <a:t>Textmasterformat</a:t>
            </a:r>
          </a:p>
        </p:txBody>
      </p:sp>
      <p:sp>
        <p:nvSpPr>
          <p:cNvPr id="20" name="Abgerundetes Rechteck 19"/>
          <p:cNvSpPr/>
          <p:nvPr userDrawn="1"/>
        </p:nvSpPr>
        <p:spPr>
          <a:xfrm>
            <a:off x="539552" y="1700808"/>
            <a:ext cx="8064896" cy="3168352"/>
          </a:xfrm>
          <a:prstGeom prst="roundRect">
            <a:avLst/>
          </a:prstGeom>
          <a:noFill/>
          <a:ln w="6032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platzhalter 21"/>
          <p:cNvSpPr>
            <a:spLocks noGrp="1"/>
          </p:cNvSpPr>
          <p:nvPr>
            <p:ph type="body" sz="quarter" idx="15"/>
          </p:nvPr>
        </p:nvSpPr>
        <p:spPr>
          <a:xfrm>
            <a:off x="3023728" y="6309320"/>
            <a:ext cx="3204456" cy="360040"/>
          </a:xfrm>
        </p:spPr>
        <p:txBody>
          <a:bodyPr>
            <a:normAutofit/>
          </a:bodyPr>
          <a:lstStyle>
            <a:lvl1pPr marL="0" indent="0" algn="ctr">
              <a:buNone/>
              <a:defRPr sz="1600"/>
            </a:lvl1pPr>
          </a:lstStyle>
          <a:p>
            <a:pPr lvl="0"/>
            <a:r>
              <a:rPr lang="de-DE" dirty="0"/>
              <a:t>Textmasterformat</a:t>
            </a:r>
          </a:p>
        </p:txBody>
      </p:sp>
      <p:cxnSp>
        <p:nvCxnSpPr>
          <p:cNvPr id="24" name="Gerade Verbindung 23"/>
          <p:cNvCxnSpPr/>
          <p:nvPr userDrawn="1"/>
        </p:nvCxnSpPr>
        <p:spPr>
          <a:xfrm>
            <a:off x="539552" y="3717032"/>
            <a:ext cx="8064896" cy="0"/>
          </a:xfrm>
          <a:prstGeom prst="line">
            <a:avLst/>
          </a:prstGeom>
          <a:ln w="31750">
            <a:solidFill>
              <a:srgbClr val="FF9900"/>
            </a:solidFill>
          </a:ln>
        </p:spPr>
        <p:style>
          <a:lnRef idx="1">
            <a:schemeClr val="accent1"/>
          </a:lnRef>
          <a:fillRef idx="0">
            <a:schemeClr val="accent1"/>
          </a:fillRef>
          <a:effectRef idx="0">
            <a:schemeClr val="accent1"/>
          </a:effectRef>
          <a:fontRef idx="minor">
            <a:schemeClr val="tx1"/>
          </a:fontRef>
        </p:style>
      </p:cxnSp>
      <p:sp>
        <p:nvSpPr>
          <p:cNvPr id="21" name="Rectangle 15"/>
          <p:cNvSpPr>
            <a:spLocks noChangeArrowheads="1"/>
          </p:cNvSpPr>
          <p:nvPr userDrawn="1"/>
        </p:nvSpPr>
        <p:spPr bwMode="auto">
          <a:xfrm>
            <a:off x="1800202" y="174343"/>
            <a:ext cx="7343798" cy="792162"/>
          </a:xfrm>
          <a:prstGeom prst="rect">
            <a:avLst/>
          </a:prstGeom>
          <a:noFill/>
          <a:ln w="19050">
            <a:solidFill>
              <a:srgbClr val="FF9900"/>
            </a:solidFill>
          </a:ln>
          <a:effectLst/>
        </p:spPr>
        <p:txBody>
          <a:bodyPr wrap="square" anchor="ctr">
            <a:spAutoFit/>
          </a:bodyPr>
          <a:lstStyle/>
          <a:p>
            <a:endParaRPr lang="de-DE"/>
          </a:p>
        </p:txBody>
      </p:sp>
      <p:sp>
        <p:nvSpPr>
          <p:cNvPr id="27" name="Titel 26"/>
          <p:cNvSpPr>
            <a:spLocks noGrp="1"/>
          </p:cNvSpPr>
          <p:nvPr>
            <p:ph type="title"/>
          </p:nvPr>
        </p:nvSpPr>
        <p:spPr/>
        <p:txBody>
          <a:bodyPr>
            <a:normAutofit/>
          </a:bodyPr>
          <a:lstStyle>
            <a:lvl1pPr algn="ctr">
              <a:defRPr sz="2800"/>
            </a:lvl1pPr>
          </a:lstStyle>
          <a:p>
            <a:r>
              <a:rPr lang="de-DE" dirty="0"/>
              <a:t>Titelmasterformat durch Klicken bearbeiten</a:t>
            </a:r>
          </a:p>
        </p:txBody>
      </p:sp>
      <p:sp>
        <p:nvSpPr>
          <p:cNvPr id="29" name="Textplatzhalter 28"/>
          <p:cNvSpPr>
            <a:spLocks noGrp="1"/>
          </p:cNvSpPr>
          <p:nvPr>
            <p:ph type="body" sz="quarter" idx="16"/>
          </p:nvPr>
        </p:nvSpPr>
        <p:spPr>
          <a:xfrm>
            <a:off x="863339" y="2061791"/>
            <a:ext cx="7417321" cy="719137"/>
          </a:xfrm>
        </p:spPr>
        <p:txBody>
          <a:bodyPr/>
          <a:lstStyle>
            <a:lvl1pPr marL="0" indent="0" algn="ctr">
              <a:buNone/>
              <a:defRPr/>
            </a:lvl1pPr>
          </a:lstStyle>
          <a:p>
            <a:pPr lvl="0"/>
            <a:r>
              <a:rPr lang="de-DE" dirty="0"/>
              <a:t>Textmasterformat bearbeiten</a:t>
            </a:r>
          </a:p>
        </p:txBody>
      </p:sp>
    </p:spTree>
    <p:extLst>
      <p:ext uri="{BB962C8B-B14F-4D97-AF65-F5344CB8AC3E}">
        <p14:creationId xmlns:p14="http://schemas.microsoft.com/office/powerpoint/2010/main" val="1126758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6FC9B0B-39B1-43F2-AAE2-642A5957002D}" type="datetimeFigureOut">
              <a:rPr lang="de-DE" smtClean="0"/>
              <a:t>21.05.2026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0626A7F-4343-4E4D-B14D-5E7A03778B25}" type="slidenum">
              <a:rPr lang="de-DE" smtClean="0"/>
              <a:t>‹Nr.›</a:t>
            </a:fld>
            <a:endParaRPr lang="de-DE"/>
          </a:p>
        </p:txBody>
      </p:sp>
    </p:spTree>
    <p:extLst>
      <p:ext uri="{BB962C8B-B14F-4D97-AF65-F5344CB8AC3E}">
        <p14:creationId xmlns:p14="http://schemas.microsoft.com/office/powerpoint/2010/main" val="4219138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6FC9B0B-39B1-43F2-AAE2-642A5957002D}" type="datetimeFigureOut">
              <a:rPr lang="de-DE" smtClean="0"/>
              <a:t>21.05.2026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0626A7F-4343-4E4D-B14D-5E7A03778B25}" type="slidenum">
              <a:rPr lang="de-DE" smtClean="0"/>
              <a:t>‹Nr.›</a:t>
            </a:fld>
            <a:endParaRPr lang="de-DE"/>
          </a:p>
        </p:txBody>
      </p:sp>
    </p:spTree>
    <p:extLst>
      <p:ext uri="{BB962C8B-B14F-4D97-AF65-F5344CB8AC3E}">
        <p14:creationId xmlns:p14="http://schemas.microsoft.com/office/powerpoint/2010/main" val="3861346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Untertitel und Inhalt">
    <p:spTree>
      <p:nvGrpSpPr>
        <p:cNvPr id="1" name=""/>
        <p:cNvGrpSpPr/>
        <p:nvPr/>
      </p:nvGrpSpPr>
      <p:grpSpPr>
        <a:xfrm>
          <a:off x="0" y="0"/>
          <a:ext cx="0" cy="0"/>
          <a:chOff x="0" y="0"/>
          <a:chExt cx="0" cy="0"/>
        </a:xfrm>
      </p:grpSpPr>
      <p:sp>
        <p:nvSpPr>
          <p:cNvPr id="6" name="Textplatzhalter 5"/>
          <p:cNvSpPr>
            <a:spLocks noGrp="1"/>
          </p:cNvSpPr>
          <p:nvPr>
            <p:ph type="body" sz="quarter" idx="16"/>
          </p:nvPr>
        </p:nvSpPr>
        <p:spPr>
          <a:xfrm>
            <a:off x="477691" y="1268084"/>
            <a:ext cx="8121798" cy="4866017"/>
          </a:xfrm>
          <a:prstGeom prst="rect">
            <a:avLst/>
          </a:prstGeom>
        </p:spPr>
        <p:txBody>
          <a:bodyPr/>
          <a:lstStyle>
            <a:lvl1pPr marL="271463" indent="-271463">
              <a:buFontTx/>
              <a:buChar char="→"/>
              <a:defRPr sz="1575">
                <a:solidFill>
                  <a:schemeClr val="tx1"/>
                </a:solidFill>
                <a:latin typeface="Arial" panose="020B0604020202020204" pitchFamily="34" charset="0"/>
                <a:cs typeface="Arial" panose="020B0604020202020204" pitchFamily="34" charset="0"/>
              </a:defRPr>
            </a:lvl1pPr>
            <a:lvl2pPr marL="535781" indent="-264319">
              <a:defRPr sz="1350">
                <a:solidFill>
                  <a:schemeClr val="tx2"/>
                </a:solidFill>
                <a:latin typeface="Arial" panose="020B0604020202020204" pitchFamily="34" charset="0"/>
                <a:cs typeface="Arial" panose="020B0604020202020204" pitchFamily="34" charset="0"/>
              </a:defRPr>
            </a:lvl2pPr>
            <a:lvl3pPr marL="807244" indent="-271463">
              <a:buFont typeface="Symbol" panose="05050102010706020507" pitchFamily="18" charset="2"/>
              <a:buChar char="-"/>
              <a:defRPr sz="1200">
                <a:solidFill>
                  <a:schemeClr val="tx1"/>
                </a:solidFill>
                <a:latin typeface="Arial" panose="020B0604020202020204" pitchFamily="34" charset="0"/>
                <a:cs typeface="Arial" panose="020B0604020202020204" pitchFamily="34" charset="0"/>
              </a:defRPr>
            </a:lvl3pPr>
            <a:lvl4pPr marL="1078706" indent="-271463">
              <a:buFont typeface="Symbol" panose="05050102010706020507" pitchFamily="18" charset="2"/>
              <a:buChar char="-"/>
              <a:defRPr sz="1200">
                <a:solidFill>
                  <a:schemeClr val="tx1"/>
                </a:solidFill>
                <a:latin typeface="Arial" panose="020B0604020202020204" pitchFamily="34" charset="0"/>
                <a:cs typeface="Arial" panose="020B0604020202020204" pitchFamily="34" charset="0"/>
              </a:defRPr>
            </a:lvl4pPr>
            <a:lvl5pPr marL="1343025" indent="-264319">
              <a:buFont typeface="Symbol" panose="05050102010706020507" pitchFamily="18" charset="2"/>
              <a:buChar char="-"/>
              <a:tabLst/>
              <a:defRPr sz="1200">
                <a:solidFill>
                  <a:schemeClr val="tx1"/>
                </a:solidFill>
                <a:latin typeface="Arial" panose="020B0604020202020204" pitchFamily="34" charset="0"/>
                <a:cs typeface="Arial" panose="020B0604020202020204" pitchFamily="34" charset="0"/>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8" name="Rechteck 7"/>
          <p:cNvSpPr/>
          <p:nvPr userDrawn="1"/>
        </p:nvSpPr>
        <p:spPr>
          <a:xfrm>
            <a:off x="2" y="0"/>
            <a:ext cx="106603" cy="6858000"/>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sz="1800">
              <a:solidFill>
                <a:srgbClr val="3C605B"/>
              </a:solidFill>
            </a:endParaRPr>
          </a:p>
        </p:txBody>
      </p:sp>
      <p:sp>
        <p:nvSpPr>
          <p:cNvPr id="11" name="Titel 1"/>
          <p:cNvSpPr>
            <a:spLocks noGrp="1"/>
          </p:cNvSpPr>
          <p:nvPr>
            <p:ph type="title"/>
          </p:nvPr>
        </p:nvSpPr>
        <p:spPr>
          <a:xfrm>
            <a:off x="471857" y="361557"/>
            <a:ext cx="6480000" cy="429312"/>
          </a:xfrm>
          <a:prstGeom prst="rect">
            <a:avLst/>
          </a:prstGeom>
        </p:spPr>
        <p:txBody>
          <a:bodyPr/>
          <a:lstStyle>
            <a:lvl1pPr algn="l">
              <a:defRPr sz="1800">
                <a:solidFill>
                  <a:schemeClr val="tx1"/>
                </a:solidFill>
                <a:latin typeface="Arial"/>
                <a:cs typeface="Arial"/>
              </a:defRPr>
            </a:lvl1pPr>
          </a:lstStyle>
          <a:p>
            <a:r>
              <a:rPr lang="de-DE"/>
              <a:t>Mastertitelformat bearbeiten</a:t>
            </a:r>
          </a:p>
        </p:txBody>
      </p:sp>
      <p:sp>
        <p:nvSpPr>
          <p:cNvPr id="3" name="Textplatzhalter 2"/>
          <p:cNvSpPr>
            <a:spLocks noGrp="1"/>
          </p:cNvSpPr>
          <p:nvPr>
            <p:ph type="body" sz="quarter" idx="12" hasCustomPrompt="1"/>
          </p:nvPr>
        </p:nvSpPr>
        <p:spPr>
          <a:xfrm>
            <a:off x="471488" y="796576"/>
            <a:ext cx="6480000" cy="286688"/>
          </a:xfrm>
          <a:prstGeom prst="rect">
            <a:avLst/>
          </a:prstGeom>
        </p:spPr>
        <p:txBody>
          <a:bodyPr vert="horz" anchor="ctr"/>
          <a:lstStyle>
            <a:lvl1pPr marL="0" indent="0">
              <a:buFontTx/>
              <a:buNone/>
              <a:defRPr sz="1600" baseline="0">
                <a:solidFill>
                  <a:schemeClr val="tx2"/>
                </a:solidFill>
                <a:latin typeface="Arial"/>
                <a:cs typeface="Arial"/>
              </a:defRPr>
            </a:lvl1pPr>
            <a:lvl2pPr marL="457189" indent="0">
              <a:buFontTx/>
              <a:buNone/>
              <a:defRPr/>
            </a:lvl2pPr>
            <a:lvl3pPr marL="914378" indent="0">
              <a:buFontTx/>
              <a:buNone/>
              <a:defRPr/>
            </a:lvl3pPr>
            <a:lvl4pPr marL="1371566" indent="0">
              <a:buFontTx/>
              <a:buNone/>
              <a:defRPr/>
            </a:lvl4pPr>
            <a:lvl5pPr marL="1828754" indent="0">
              <a:buFontTx/>
              <a:buNone/>
              <a:defRPr/>
            </a:lvl5pPr>
          </a:lstStyle>
          <a:p>
            <a:pPr lvl="0"/>
            <a:r>
              <a:rPr lang="de-DE"/>
              <a:t>Untertitel hinzufügen</a:t>
            </a:r>
          </a:p>
        </p:txBody>
      </p:sp>
      <p:sp>
        <p:nvSpPr>
          <p:cNvPr id="4" name="Fußzeilenplatzhalter 3"/>
          <p:cNvSpPr>
            <a:spLocks noGrp="1"/>
          </p:cNvSpPr>
          <p:nvPr>
            <p:ph type="ftr" sz="quarter" idx="13"/>
          </p:nvPr>
        </p:nvSpPr>
        <p:spPr/>
        <p:txBody>
          <a:bodyPr/>
          <a:lstStyle>
            <a:lvl1pPr>
              <a:defRPr>
                <a:solidFill>
                  <a:schemeClr val="tx1"/>
                </a:solidFill>
              </a:defRPr>
            </a:lvl1pPr>
          </a:lstStyle>
          <a:p>
            <a:r>
              <a:rPr lang="de-DE"/>
              <a:t>PA Sitzung |  RESIKAS |  05.11.2024</a:t>
            </a:r>
          </a:p>
        </p:txBody>
      </p:sp>
      <p:sp>
        <p:nvSpPr>
          <p:cNvPr id="5" name="Foliennummernplatzhalter 4"/>
          <p:cNvSpPr>
            <a:spLocks noGrp="1"/>
          </p:cNvSpPr>
          <p:nvPr>
            <p:ph type="sldNum" sz="quarter" idx="14"/>
          </p:nvPr>
        </p:nvSpPr>
        <p:spPr/>
        <p:txBody>
          <a:bodyPr/>
          <a:lstStyle>
            <a:lvl1pPr>
              <a:defRPr>
                <a:solidFill>
                  <a:schemeClr val="tx1"/>
                </a:solidFill>
              </a:defRPr>
            </a:lvl1pPr>
          </a:lstStyle>
          <a:p>
            <a:fld id="{9895C2DF-3025-0B4B-82B2-24D7E8332FCD}" type="slidenum">
              <a:rPr lang="de-DE" smtClean="0"/>
              <a:pPr/>
              <a:t>‹Nr.›</a:t>
            </a:fld>
            <a:endParaRPr lang="de-DE"/>
          </a:p>
        </p:txBody>
      </p:sp>
      <p:cxnSp>
        <p:nvCxnSpPr>
          <p:cNvPr id="13" name="Gerade Verbindung 8"/>
          <p:cNvCxnSpPr>
            <a:cxnSpLocks/>
          </p:cNvCxnSpPr>
          <p:nvPr userDrawn="1"/>
        </p:nvCxnSpPr>
        <p:spPr>
          <a:xfrm>
            <a:off x="574676" y="1122168"/>
            <a:ext cx="6372000" cy="0"/>
          </a:xfrm>
          <a:prstGeom prst="line">
            <a:avLst/>
          </a:prstGeom>
          <a:ln w="6350" cap="flat">
            <a:solidFill>
              <a:schemeClr val="accent5">
                <a:lumMod val="50000"/>
                <a:lumOff val="50000"/>
              </a:schemeClr>
            </a:solidFill>
            <a:prstDash val="sysDot"/>
            <a:round/>
          </a:ln>
          <a:effectLst/>
        </p:spPr>
        <p:style>
          <a:lnRef idx="2">
            <a:schemeClr val="accent1"/>
          </a:lnRef>
          <a:fillRef idx="0">
            <a:schemeClr val="accent1"/>
          </a:fillRef>
          <a:effectRef idx="1">
            <a:schemeClr val="accent1"/>
          </a:effectRef>
          <a:fontRef idx="minor">
            <a:schemeClr val="tx1"/>
          </a:fontRef>
        </p:style>
      </p:cxnSp>
      <p:pic>
        <p:nvPicPr>
          <p:cNvPr id="14" name="Grafik 13">
            <a:extLst>
              <a:ext uri="{FF2B5EF4-FFF2-40B4-BE49-F238E27FC236}">
                <a16:creationId xmlns:a16="http://schemas.microsoft.com/office/drawing/2014/main" id="{5405026D-37DC-47BF-B6D4-FB877957CC63}"/>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013406" y="456597"/>
            <a:ext cx="1678569" cy="616910"/>
          </a:xfrm>
          <a:prstGeom prst="rect">
            <a:avLst/>
          </a:prstGeom>
        </p:spPr>
      </p:pic>
    </p:spTree>
    <p:extLst>
      <p:ext uri="{BB962C8B-B14F-4D97-AF65-F5344CB8AC3E}">
        <p14:creationId xmlns:p14="http://schemas.microsoft.com/office/powerpoint/2010/main" val="3254228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8" name="Rectangle 15"/>
          <p:cNvSpPr>
            <a:spLocks noChangeArrowheads="1"/>
          </p:cNvSpPr>
          <p:nvPr userDrawn="1"/>
        </p:nvSpPr>
        <p:spPr bwMode="auto">
          <a:xfrm>
            <a:off x="0" y="6537156"/>
            <a:ext cx="9144000" cy="324000"/>
          </a:xfrm>
          <a:prstGeom prst="rect">
            <a:avLst/>
          </a:prstGeom>
          <a:noFill/>
          <a:ln w="19050">
            <a:solidFill>
              <a:srgbClr val="FF9900"/>
            </a:solidFill>
          </a:ln>
          <a:effectLst/>
        </p:spPr>
        <p:txBody>
          <a:bodyPr wrap="square" anchor="ctr">
            <a:spAutoFit/>
          </a:bodyPr>
          <a:lstStyle/>
          <a:p>
            <a:endParaRPr lang="de-DE"/>
          </a:p>
        </p:txBody>
      </p:sp>
      <p:sp>
        <p:nvSpPr>
          <p:cNvPr id="2" name="Titel 1"/>
          <p:cNvSpPr>
            <a:spLocks noGrp="1"/>
          </p:cNvSpPr>
          <p:nvPr>
            <p:ph type="title"/>
          </p:nvPr>
        </p:nvSpPr>
        <p:spPr>
          <a:xfrm>
            <a:off x="1800200" y="188640"/>
            <a:ext cx="7308304" cy="782115"/>
          </a:xfrm>
        </p:spPr>
        <p:txBody>
          <a:bodyPr>
            <a:normAutofit/>
          </a:bodyPr>
          <a:lstStyle>
            <a:lvl1pPr algn="ctr">
              <a:defRPr sz="2800" b="0">
                <a:solidFill>
                  <a:schemeClr val="tx1"/>
                </a:solidFill>
              </a:defRPr>
            </a:lvl1pPr>
          </a:lstStyle>
          <a:p>
            <a:r>
              <a:rPr lang="de-DE" dirty="0"/>
              <a:t>Titelmasterformat durch Klicken bearbeiten</a:t>
            </a:r>
          </a:p>
        </p:txBody>
      </p:sp>
      <p:sp>
        <p:nvSpPr>
          <p:cNvPr id="3" name="Inhaltsplatzhalter 2"/>
          <p:cNvSpPr>
            <a:spLocks noGrp="1"/>
          </p:cNvSpPr>
          <p:nvPr>
            <p:ph idx="1"/>
          </p:nvPr>
        </p:nvSpPr>
        <p:spPr>
          <a:xfrm>
            <a:off x="0" y="966506"/>
            <a:ext cx="9144000" cy="5486830"/>
          </a:xfrm>
        </p:spPr>
        <p:txBody>
          <a:bodyPr>
            <a:normAutofit/>
          </a:bodyPr>
          <a:lstStyle>
            <a:lvl1pPr>
              <a:defRPr sz="1800"/>
            </a:lvl1pPr>
            <a:lvl2pPr>
              <a:defRPr sz="1800"/>
            </a:lvl2pPr>
            <a:lvl3pPr>
              <a:defRPr sz="1800"/>
            </a:lvl3pPr>
            <a:lvl4pPr>
              <a:defRPr sz="1800"/>
            </a:lvl4pPr>
            <a:lvl5pPr>
              <a:defRPr sz="18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a:xfrm>
            <a:off x="25152" y="6520259"/>
            <a:ext cx="946448" cy="365125"/>
          </a:xfrm>
        </p:spPr>
        <p:txBody>
          <a:bodyPr/>
          <a:lstStyle>
            <a:lvl1pPr>
              <a:defRPr>
                <a:solidFill>
                  <a:schemeClr val="tx1"/>
                </a:solidFill>
              </a:defRPr>
            </a:lvl1pPr>
          </a:lstStyle>
          <a:p>
            <a:fld id="{76FC9B0B-39B1-43F2-AAE2-642A5957002D}" type="datetimeFigureOut">
              <a:rPr lang="de-DE" smtClean="0"/>
              <a:pPr/>
              <a:t>21.05.2026</a:t>
            </a:fld>
            <a:endParaRPr lang="de-DE" dirty="0"/>
          </a:p>
        </p:txBody>
      </p:sp>
      <p:sp>
        <p:nvSpPr>
          <p:cNvPr id="5" name="Fußzeilenplatzhalter 4"/>
          <p:cNvSpPr>
            <a:spLocks noGrp="1"/>
          </p:cNvSpPr>
          <p:nvPr>
            <p:ph type="ftr" sz="quarter" idx="11"/>
          </p:nvPr>
        </p:nvSpPr>
        <p:spPr>
          <a:xfrm>
            <a:off x="1043608" y="6520259"/>
            <a:ext cx="7128792" cy="365125"/>
          </a:xfrm>
        </p:spPr>
        <p:txBody>
          <a:bodyPr/>
          <a:lstStyle>
            <a:lvl1pPr>
              <a:defRPr>
                <a:solidFill>
                  <a:schemeClr val="tx1"/>
                </a:solidFill>
              </a:defRPr>
            </a:lvl1pPr>
          </a:lstStyle>
          <a:p>
            <a:r>
              <a:rPr lang="de-DE" dirty="0"/>
              <a:t>Serial </a:t>
            </a:r>
            <a:r>
              <a:rPr lang="de-DE" dirty="0" err="1"/>
              <a:t>Powering</a:t>
            </a:r>
            <a:r>
              <a:rPr lang="de-DE" dirty="0"/>
              <a:t> </a:t>
            </a:r>
            <a:r>
              <a:rPr lang="de-DE" dirty="0" err="1"/>
              <a:t>with</a:t>
            </a:r>
            <a:r>
              <a:rPr lang="de-DE" dirty="0"/>
              <a:t> </a:t>
            </a:r>
            <a:r>
              <a:rPr lang="de-DE" dirty="0" err="1"/>
              <a:t>the</a:t>
            </a:r>
            <a:r>
              <a:rPr lang="de-DE" dirty="0"/>
              <a:t> SLDO Regulator | RD53A Design Review CERN| michael.karagounis@fh-dortmund.de</a:t>
            </a:r>
          </a:p>
        </p:txBody>
      </p:sp>
      <p:sp>
        <p:nvSpPr>
          <p:cNvPr id="6" name="Foliennummernplatzhalter 5"/>
          <p:cNvSpPr>
            <a:spLocks noGrp="1"/>
          </p:cNvSpPr>
          <p:nvPr>
            <p:ph type="sldNum" sz="quarter" idx="12"/>
          </p:nvPr>
        </p:nvSpPr>
        <p:spPr>
          <a:xfrm>
            <a:off x="8244408" y="6515174"/>
            <a:ext cx="864096" cy="365125"/>
          </a:xfrm>
        </p:spPr>
        <p:txBody>
          <a:bodyPr/>
          <a:lstStyle>
            <a:lvl1pPr>
              <a:defRPr>
                <a:solidFill>
                  <a:schemeClr val="tx1"/>
                </a:solidFill>
              </a:defRPr>
            </a:lvl1pPr>
          </a:lstStyle>
          <a:p>
            <a:r>
              <a:rPr lang="de-DE" dirty="0"/>
              <a:t>Slide </a:t>
            </a:r>
            <a:fld id="{40626A7F-4343-4E4D-B14D-5E7A03778B25}" type="slidenum">
              <a:rPr lang="de-DE" smtClean="0"/>
              <a:pPr/>
              <a:t>‹Nr.›</a:t>
            </a:fld>
            <a:endParaRPr lang="de-DE" dirty="0"/>
          </a:p>
        </p:txBody>
      </p:sp>
      <p:sp>
        <p:nvSpPr>
          <p:cNvPr id="9" name="Rectangle 15"/>
          <p:cNvSpPr>
            <a:spLocks noChangeArrowheads="1"/>
          </p:cNvSpPr>
          <p:nvPr userDrawn="1"/>
        </p:nvSpPr>
        <p:spPr bwMode="auto">
          <a:xfrm>
            <a:off x="1800202" y="174343"/>
            <a:ext cx="7343798" cy="792162"/>
          </a:xfrm>
          <a:prstGeom prst="rect">
            <a:avLst/>
          </a:prstGeom>
          <a:noFill/>
          <a:ln w="19050">
            <a:solidFill>
              <a:srgbClr val="FF9900"/>
            </a:solidFill>
          </a:ln>
          <a:effectLst/>
        </p:spPr>
        <p:txBody>
          <a:bodyPr wrap="square" anchor="ctr">
            <a:spAutoFit/>
          </a:bodyPr>
          <a:lstStyle/>
          <a:p>
            <a:endParaRPr lang="de-DE"/>
          </a:p>
        </p:txBody>
      </p:sp>
    </p:spTree>
    <p:extLst>
      <p:ext uri="{BB962C8B-B14F-4D97-AF65-F5344CB8AC3E}">
        <p14:creationId xmlns:p14="http://schemas.microsoft.com/office/powerpoint/2010/main" val="2171167211"/>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76FC9B0B-39B1-43F2-AAE2-642A5957002D}" type="datetimeFigureOut">
              <a:rPr lang="de-DE" smtClean="0"/>
              <a:t>21.05.2026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0626A7F-4343-4E4D-B14D-5E7A03778B25}" type="slidenum">
              <a:rPr lang="de-DE" smtClean="0"/>
              <a:t>‹Nr.›</a:t>
            </a:fld>
            <a:endParaRPr lang="de-DE"/>
          </a:p>
        </p:txBody>
      </p:sp>
    </p:spTree>
    <p:extLst>
      <p:ext uri="{BB962C8B-B14F-4D97-AF65-F5344CB8AC3E}">
        <p14:creationId xmlns:p14="http://schemas.microsoft.com/office/powerpoint/2010/main" val="1458698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76FC9B0B-39B1-43F2-AAE2-642A5957002D}" type="datetimeFigureOut">
              <a:rPr lang="de-DE" smtClean="0"/>
              <a:t>21.05.2026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0626A7F-4343-4E4D-B14D-5E7A03778B25}" type="slidenum">
              <a:rPr lang="de-DE" smtClean="0"/>
              <a:t>‹Nr.›</a:t>
            </a:fld>
            <a:endParaRPr lang="de-DE"/>
          </a:p>
        </p:txBody>
      </p:sp>
    </p:spTree>
    <p:extLst>
      <p:ext uri="{BB962C8B-B14F-4D97-AF65-F5344CB8AC3E}">
        <p14:creationId xmlns:p14="http://schemas.microsoft.com/office/powerpoint/2010/main" val="2649587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76FC9B0B-39B1-43F2-AAE2-642A5957002D}" type="datetimeFigureOut">
              <a:rPr lang="de-DE" smtClean="0"/>
              <a:t>21.05.2026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40626A7F-4343-4E4D-B14D-5E7A03778B25}" type="slidenum">
              <a:rPr lang="de-DE" smtClean="0"/>
              <a:t>‹Nr.›</a:t>
            </a:fld>
            <a:endParaRPr lang="de-DE"/>
          </a:p>
        </p:txBody>
      </p:sp>
    </p:spTree>
    <p:extLst>
      <p:ext uri="{BB962C8B-B14F-4D97-AF65-F5344CB8AC3E}">
        <p14:creationId xmlns:p14="http://schemas.microsoft.com/office/powerpoint/2010/main" val="3349098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76FC9B0B-39B1-43F2-AAE2-642A5957002D}" type="datetimeFigureOut">
              <a:rPr lang="de-DE" smtClean="0"/>
              <a:t>21.05.2026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40626A7F-4343-4E4D-B14D-5E7A03778B25}" type="slidenum">
              <a:rPr lang="de-DE" smtClean="0"/>
              <a:t>‹Nr.›</a:t>
            </a:fld>
            <a:endParaRPr lang="de-DE"/>
          </a:p>
        </p:txBody>
      </p:sp>
    </p:spTree>
    <p:extLst>
      <p:ext uri="{BB962C8B-B14F-4D97-AF65-F5344CB8AC3E}">
        <p14:creationId xmlns:p14="http://schemas.microsoft.com/office/powerpoint/2010/main" val="3961055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6FC9B0B-39B1-43F2-AAE2-642A5957002D}" type="datetimeFigureOut">
              <a:rPr lang="de-DE" smtClean="0"/>
              <a:t>21.05.2026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40626A7F-4343-4E4D-B14D-5E7A03778B25}" type="slidenum">
              <a:rPr lang="de-DE" smtClean="0"/>
              <a:t>‹Nr.›</a:t>
            </a:fld>
            <a:endParaRPr lang="de-DE"/>
          </a:p>
        </p:txBody>
      </p:sp>
    </p:spTree>
    <p:extLst>
      <p:ext uri="{BB962C8B-B14F-4D97-AF65-F5344CB8AC3E}">
        <p14:creationId xmlns:p14="http://schemas.microsoft.com/office/powerpoint/2010/main" val="3537861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76FC9B0B-39B1-43F2-AAE2-642A5957002D}" type="datetimeFigureOut">
              <a:rPr lang="de-DE" smtClean="0"/>
              <a:t>21.05.2026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0626A7F-4343-4E4D-B14D-5E7A03778B25}" type="slidenum">
              <a:rPr lang="de-DE" smtClean="0"/>
              <a:t>‹Nr.›</a:t>
            </a:fld>
            <a:endParaRPr lang="de-DE"/>
          </a:p>
        </p:txBody>
      </p:sp>
    </p:spTree>
    <p:extLst>
      <p:ext uri="{BB962C8B-B14F-4D97-AF65-F5344CB8AC3E}">
        <p14:creationId xmlns:p14="http://schemas.microsoft.com/office/powerpoint/2010/main" val="3327040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76FC9B0B-39B1-43F2-AAE2-642A5957002D}" type="datetimeFigureOut">
              <a:rPr lang="de-DE" smtClean="0"/>
              <a:t>21.05.2026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0626A7F-4343-4E4D-B14D-5E7A03778B25}" type="slidenum">
              <a:rPr lang="de-DE" smtClean="0"/>
              <a:t>‹Nr.›</a:t>
            </a:fld>
            <a:endParaRPr lang="de-DE"/>
          </a:p>
        </p:txBody>
      </p:sp>
    </p:spTree>
    <p:extLst>
      <p:ext uri="{BB962C8B-B14F-4D97-AF65-F5344CB8AC3E}">
        <p14:creationId xmlns:p14="http://schemas.microsoft.com/office/powerpoint/2010/main" val="3510330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991410" y="188640"/>
            <a:ext cx="6695390" cy="782115"/>
          </a:xfrm>
          <a:prstGeom prst="rect">
            <a:avLst/>
          </a:prstGeom>
        </p:spPr>
        <p:txBody>
          <a:bodyPr vert="horz" lIns="91440" tIns="45720" rIns="91440" bIns="45720" rtlCol="0" anchor="ctr">
            <a:normAutofit/>
          </a:bodyPr>
          <a:lstStyle/>
          <a:p>
            <a:pPr>
              <a:spcBef>
                <a:spcPct val="0"/>
              </a:spcBef>
            </a:pPr>
            <a:endParaRPr lang="de-DE" sz="1600"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FC9B0B-39B1-43F2-AAE2-642A5957002D}" type="datetimeFigureOut">
              <a:rPr lang="de-DE" smtClean="0"/>
              <a:t>21.05.2026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626A7F-4343-4E4D-B14D-5E7A03778B25}" type="slidenum">
              <a:rPr lang="de-DE" smtClean="0"/>
              <a:t>‹Nr.›</a:t>
            </a:fld>
            <a:endParaRPr lang="de-DE" dirty="0"/>
          </a:p>
        </p:txBody>
      </p:sp>
      <p:pic>
        <p:nvPicPr>
          <p:cNvPr id="11" name="Picture 13" descr="fh_logo_neu_orange"/>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22080" y="332656"/>
            <a:ext cx="1584176" cy="572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5"/>
          <p:cNvSpPr>
            <a:spLocks noChangeArrowheads="1"/>
          </p:cNvSpPr>
          <p:nvPr userDrawn="1"/>
        </p:nvSpPr>
        <p:spPr bwMode="auto">
          <a:xfrm>
            <a:off x="0" y="175492"/>
            <a:ext cx="1800202" cy="792162"/>
          </a:xfrm>
          <a:prstGeom prst="rect">
            <a:avLst/>
          </a:prstGeom>
          <a:noFill/>
          <a:ln w="19050">
            <a:solidFill>
              <a:srgbClr val="FF9900"/>
            </a:solidFill>
          </a:ln>
          <a:effectLst/>
        </p:spPr>
        <p:txBody>
          <a:bodyPr wrap="square" anchor="ctr">
            <a:spAutoFit/>
          </a:bodyPr>
          <a:lstStyle/>
          <a:p>
            <a:endParaRPr lang="de-DE"/>
          </a:p>
        </p:txBody>
      </p:sp>
    </p:spTree>
    <p:extLst>
      <p:ext uri="{BB962C8B-B14F-4D97-AF65-F5344CB8AC3E}">
        <p14:creationId xmlns:p14="http://schemas.microsoft.com/office/powerpoint/2010/main" val="2785321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spcBef>
          <a:spcPct val="0"/>
        </a:spcBef>
        <a:buNone/>
        <a:defRPr sz="1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Visio_Drawing2.vsdx"/><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Visio_Drawing3.vsdx"/><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Visio_Drawing.vsdx"/><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package" Target="../embeddings/Microsoft_Visio_Drawing1.vsdx"/><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844824"/>
            <a:ext cx="7772400" cy="1800200"/>
          </a:xfrm>
        </p:spPr>
        <p:txBody>
          <a:bodyPr>
            <a:noAutofit/>
          </a:bodyPr>
          <a:lstStyle/>
          <a:p>
            <a:r>
              <a:rPr lang="en-US" sz="3600" dirty="0"/>
              <a:t>Radiation Hard Embedded Field Programmable Arrays</a:t>
            </a:r>
            <a:endParaRPr lang="en-GB" sz="3600" dirty="0"/>
          </a:p>
        </p:txBody>
      </p:sp>
      <p:sp>
        <p:nvSpPr>
          <p:cNvPr id="3" name="Untertitel 2"/>
          <p:cNvSpPr>
            <a:spLocks noGrp="1"/>
          </p:cNvSpPr>
          <p:nvPr>
            <p:ph type="body" sz="quarter" idx="12"/>
          </p:nvPr>
        </p:nvSpPr>
        <p:spPr>
          <a:xfrm>
            <a:off x="1331640" y="3789040"/>
            <a:ext cx="6300700" cy="1152128"/>
          </a:xfrm>
        </p:spPr>
        <p:txBody>
          <a:bodyPr>
            <a:normAutofit/>
          </a:bodyPr>
          <a:lstStyle/>
          <a:p>
            <a:r>
              <a:rPr lang="en-US" dirty="0"/>
              <a:t>Are </a:t>
            </a:r>
            <a:r>
              <a:rPr lang="en-US" dirty="0" err="1"/>
              <a:t>eFPGAs</a:t>
            </a:r>
            <a:r>
              <a:rPr lang="en-US" dirty="0"/>
              <a:t> of any Use for High-Energy Physics?</a:t>
            </a:r>
            <a:endParaRPr lang="de-DE" dirty="0"/>
          </a:p>
        </p:txBody>
      </p:sp>
      <p:sp>
        <p:nvSpPr>
          <p:cNvPr id="8" name="Textplatzhalter 7"/>
          <p:cNvSpPr>
            <a:spLocks noGrp="1"/>
          </p:cNvSpPr>
          <p:nvPr>
            <p:ph type="body" sz="quarter" idx="14"/>
          </p:nvPr>
        </p:nvSpPr>
        <p:spPr>
          <a:xfrm>
            <a:off x="1331640" y="5085184"/>
            <a:ext cx="6336704" cy="576064"/>
          </a:xfrm>
        </p:spPr>
        <p:txBody>
          <a:bodyPr>
            <a:noAutofit/>
          </a:bodyPr>
          <a:lstStyle/>
          <a:p>
            <a:r>
              <a:rPr lang="de-DE" sz="1600" dirty="0"/>
              <a:t>21th </a:t>
            </a:r>
            <a:r>
              <a:rPr lang="de-DE" sz="1600" dirty="0" err="1"/>
              <a:t>of</a:t>
            </a:r>
            <a:r>
              <a:rPr lang="de-DE" sz="1600" dirty="0"/>
              <a:t> May 2026</a:t>
            </a:r>
            <a:br>
              <a:rPr lang="de-DE" sz="1600" dirty="0"/>
            </a:br>
            <a:r>
              <a:rPr lang="de-DE" sz="1600" dirty="0"/>
              <a:t>XIII Front-end Electronics Workshop Paris</a:t>
            </a:r>
          </a:p>
        </p:txBody>
      </p:sp>
      <p:sp>
        <p:nvSpPr>
          <p:cNvPr id="4" name="Textplatzhalter 3"/>
          <p:cNvSpPr>
            <a:spLocks noGrp="1"/>
          </p:cNvSpPr>
          <p:nvPr>
            <p:ph type="body" sz="quarter" idx="15"/>
          </p:nvPr>
        </p:nvSpPr>
        <p:spPr>
          <a:xfrm>
            <a:off x="971600" y="5877272"/>
            <a:ext cx="6768752" cy="836116"/>
          </a:xfrm>
        </p:spPr>
        <p:txBody>
          <a:bodyPr>
            <a:noAutofit/>
          </a:bodyPr>
          <a:lstStyle/>
          <a:p>
            <a:r>
              <a:rPr lang="en-US" sz="1400" dirty="0"/>
              <a:t>Michael Karagounis</a:t>
            </a:r>
            <a:br>
              <a:rPr lang="en-US" sz="1400" dirty="0"/>
            </a:br>
            <a:r>
              <a:rPr lang="en-US" sz="1400" dirty="0"/>
              <a:t>Department of Electrical Engineering</a:t>
            </a:r>
            <a:br>
              <a:rPr lang="en-US" sz="1400" dirty="0"/>
            </a:br>
            <a:r>
              <a:rPr lang="en-US" sz="1400" dirty="0"/>
              <a:t>University of Applied Sciences and Arts Dortmund</a:t>
            </a:r>
          </a:p>
        </p:txBody>
      </p:sp>
      <p:sp>
        <p:nvSpPr>
          <p:cNvPr id="9" name="Titel 1"/>
          <p:cNvSpPr txBox="1">
            <a:spLocks/>
          </p:cNvSpPr>
          <p:nvPr/>
        </p:nvSpPr>
        <p:spPr>
          <a:xfrm>
            <a:off x="1835696" y="260648"/>
            <a:ext cx="7272808" cy="6034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endParaRPr lang="de-DE" b="1" dirty="0"/>
          </a:p>
        </p:txBody>
      </p:sp>
    </p:spTree>
    <p:extLst>
      <p:ext uri="{BB962C8B-B14F-4D97-AF65-F5344CB8AC3E}">
        <p14:creationId xmlns:p14="http://schemas.microsoft.com/office/powerpoint/2010/main" val="1405007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44C50-6C54-E602-6E3F-9886A706A387}"/>
            </a:ext>
          </a:extLst>
        </p:cNvPr>
        <p:cNvGrpSpPr/>
        <p:nvPr/>
      </p:nvGrpSpPr>
      <p:grpSpPr>
        <a:xfrm>
          <a:off x="0" y="0"/>
          <a:ext cx="0" cy="0"/>
          <a:chOff x="0" y="0"/>
          <a:chExt cx="0" cy="0"/>
        </a:xfrm>
      </p:grpSpPr>
      <p:pic>
        <p:nvPicPr>
          <p:cNvPr id="5" name="Grafik 4" descr="The image depicts a schematic diagram of an electronic circuit with various components including inverters (IN, OUT), load resistors (LOAD), and multiplexers (MN1, MN2, MN3, MN4), arranged in a configuration that suggests a multiplexing or signal routing setup.&#10;&#10;KI-generierte Inhalte können fehlerhaft sein.">
            <a:extLst>
              <a:ext uri="{FF2B5EF4-FFF2-40B4-BE49-F238E27FC236}">
                <a16:creationId xmlns:a16="http://schemas.microsoft.com/office/drawing/2014/main" id="{981AD6F9-8C96-7CF1-DBFE-26C021977ECD}"/>
              </a:ext>
            </a:extLst>
          </p:cNvPr>
          <p:cNvPicPr>
            <a:picLocks noChangeAspect="1"/>
          </p:cNvPicPr>
          <p:nvPr/>
        </p:nvPicPr>
        <p:blipFill>
          <a:blip r:embed="rId2"/>
          <a:stretch>
            <a:fillRect/>
          </a:stretch>
        </p:blipFill>
        <p:spPr>
          <a:xfrm>
            <a:off x="35496" y="1021804"/>
            <a:ext cx="7076209" cy="5143500"/>
          </a:xfrm>
          <a:prstGeom prst="rect">
            <a:avLst/>
          </a:prstGeom>
        </p:spPr>
      </p:pic>
      <p:sp>
        <p:nvSpPr>
          <p:cNvPr id="6" name="Textfeld 5">
            <a:extLst>
              <a:ext uri="{FF2B5EF4-FFF2-40B4-BE49-F238E27FC236}">
                <a16:creationId xmlns:a16="http://schemas.microsoft.com/office/drawing/2014/main" id="{C9341DFE-9AF1-C288-6574-DA2F2B75C498}"/>
              </a:ext>
            </a:extLst>
          </p:cNvPr>
          <p:cNvSpPr txBox="1"/>
          <p:nvPr/>
        </p:nvSpPr>
        <p:spPr>
          <a:xfrm>
            <a:off x="949895" y="3536404"/>
            <a:ext cx="340158" cy="461665"/>
          </a:xfrm>
          <a:prstGeom prst="rect">
            <a:avLst/>
          </a:prstGeom>
          <a:noFill/>
        </p:spPr>
        <p:txBody>
          <a:bodyPr wrap="none" rtlCol="0">
            <a:spAutoFit/>
          </a:bodyPr>
          <a:lstStyle/>
          <a:p>
            <a:r>
              <a:rPr lang="de-DE" sz="2400" b="1" dirty="0">
                <a:solidFill>
                  <a:schemeClr val="accent4"/>
                </a:solidFill>
              </a:rPr>
              <a:t>1</a:t>
            </a:r>
          </a:p>
        </p:txBody>
      </p:sp>
      <p:sp>
        <p:nvSpPr>
          <p:cNvPr id="7" name="Textfeld 6">
            <a:extLst>
              <a:ext uri="{FF2B5EF4-FFF2-40B4-BE49-F238E27FC236}">
                <a16:creationId xmlns:a16="http://schemas.microsoft.com/office/drawing/2014/main" id="{A0D5C6C6-66E0-0EE9-CF66-6DCBBF81EF76}"/>
              </a:ext>
            </a:extLst>
          </p:cNvPr>
          <p:cNvSpPr txBox="1"/>
          <p:nvPr/>
        </p:nvSpPr>
        <p:spPr>
          <a:xfrm>
            <a:off x="2915855" y="3678136"/>
            <a:ext cx="340158" cy="461665"/>
          </a:xfrm>
          <a:prstGeom prst="rect">
            <a:avLst/>
          </a:prstGeom>
          <a:noFill/>
        </p:spPr>
        <p:txBody>
          <a:bodyPr wrap="none" rtlCol="0">
            <a:spAutoFit/>
          </a:bodyPr>
          <a:lstStyle/>
          <a:p>
            <a:r>
              <a:rPr lang="de-DE" sz="2400" b="1" dirty="0">
                <a:solidFill>
                  <a:schemeClr val="accent4"/>
                </a:solidFill>
              </a:rPr>
              <a:t>0</a:t>
            </a:r>
          </a:p>
        </p:txBody>
      </p:sp>
      <p:sp>
        <p:nvSpPr>
          <p:cNvPr id="8" name="Textfeld 7">
            <a:extLst>
              <a:ext uri="{FF2B5EF4-FFF2-40B4-BE49-F238E27FC236}">
                <a16:creationId xmlns:a16="http://schemas.microsoft.com/office/drawing/2014/main" id="{A60CD740-5873-2A50-623E-9FE4661925B7}"/>
              </a:ext>
            </a:extLst>
          </p:cNvPr>
          <p:cNvSpPr txBox="1"/>
          <p:nvPr/>
        </p:nvSpPr>
        <p:spPr>
          <a:xfrm>
            <a:off x="4381181" y="3458845"/>
            <a:ext cx="340158" cy="461665"/>
          </a:xfrm>
          <a:prstGeom prst="rect">
            <a:avLst/>
          </a:prstGeom>
          <a:noFill/>
        </p:spPr>
        <p:txBody>
          <a:bodyPr wrap="none" rtlCol="0">
            <a:spAutoFit/>
          </a:bodyPr>
          <a:lstStyle/>
          <a:p>
            <a:r>
              <a:rPr lang="de-DE" sz="2400" b="1" dirty="0">
                <a:solidFill>
                  <a:schemeClr val="accent4"/>
                </a:solidFill>
              </a:rPr>
              <a:t>1</a:t>
            </a:r>
          </a:p>
        </p:txBody>
      </p:sp>
      <p:sp>
        <p:nvSpPr>
          <p:cNvPr id="9" name="Textfeld 8">
            <a:extLst>
              <a:ext uri="{FF2B5EF4-FFF2-40B4-BE49-F238E27FC236}">
                <a16:creationId xmlns:a16="http://schemas.microsoft.com/office/drawing/2014/main" id="{1FEE2A44-FC68-5A1D-FB37-D7A780FB1562}"/>
              </a:ext>
            </a:extLst>
          </p:cNvPr>
          <p:cNvSpPr txBox="1"/>
          <p:nvPr/>
        </p:nvSpPr>
        <p:spPr>
          <a:xfrm>
            <a:off x="5555149" y="3442513"/>
            <a:ext cx="340158" cy="461665"/>
          </a:xfrm>
          <a:prstGeom prst="rect">
            <a:avLst/>
          </a:prstGeom>
          <a:noFill/>
        </p:spPr>
        <p:txBody>
          <a:bodyPr wrap="none" rtlCol="0">
            <a:spAutoFit/>
          </a:bodyPr>
          <a:lstStyle/>
          <a:p>
            <a:r>
              <a:rPr lang="de-DE" sz="2400" b="1" dirty="0">
                <a:solidFill>
                  <a:schemeClr val="accent4"/>
                </a:solidFill>
              </a:rPr>
              <a:t>0</a:t>
            </a:r>
          </a:p>
        </p:txBody>
      </p:sp>
      <p:sp>
        <p:nvSpPr>
          <p:cNvPr id="10" name="Rechteck 9">
            <a:extLst>
              <a:ext uri="{FF2B5EF4-FFF2-40B4-BE49-F238E27FC236}">
                <a16:creationId xmlns:a16="http://schemas.microsoft.com/office/drawing/2014/main" id="{7F31DF98-3253-5F14-6BC7-4183F9778582}"/>
              </a:ext>
            </a:extLst>
          </p:cNvPr>
          <p:cNvSpPr/>
          <p:nvPr/>
        </p:nvSpPr>
        <p:spPr>
          <a:xfrm>
            <a:off x="4931345" y="3974985"/>
            <a:ext cx="540329" cy="649001"/>
          </a:xfrm>
          <a:prstGeom prst="rect">
            <a:avLst/>
          </a:pr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1" name="Rechteck 10">
            <a:extLst>
              <a:ext uri="{FF2B5EF4-FFF2-40B4-BE49-F238E27FC236}">
                <a16:creationId xmlns:a16="http://schemas.microsoft.com/office/drawing/2014/main" id="{10DA4071-FB20-98B5-5AF1-2BE42F04E3EB}"/>
              </a:ext>
            </a:extLst>
          </p:cNvPr>
          <p:cNvSpPr/>
          <p:nvPr/>
        </p:nvSpPr>
        <p:spPr>
          <a:xfrm>
            <a:off x="3510421" y="3012802"/>
            <a:ext cx="540329" cy="649001"/>
          </a:xfrm>
          <a:prstGeom prst="rect">
            <a:avLst/>
          </a:pr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2" name="Rechteck 11">
            <a:extLst>
              <a:ext uri="{FF2B5EF4-FFF2-40B4-BE49-F238E27FC236}">
                <a16:creationId xmlns:a16="http://schemas.microsoft.com/office/drawing/2014/main" id="{39D11F55-22C4-C856-57DF-51D0C480DBB1}"/>
              </a:ext>
            </a:extLst>
          </p:cNvPr>
          <p:cNvSpPr/>
          <p:nvPr/>
        </p:nvSpPr>
        <p:spPr>
          <a:xfrm>
            <a:off x="1148155" y="2944553"/>
            <a:ext cx="540329" cy="649001"/>
          </a:xfrm>
          <a:prstGeom prst="rect">
            <a:avLst/>
          </a:pr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3" name="Rechteck 12">
            <a:extLst>
              <a:ext uri="{FF2B5EF4-FFF2-40B4-BE49-F238E27FC236}">
                <a16:creationId xmlns:a16="http://schemas.microsoft.com/office/drawing/2014/main" id="{9EE9D707-BA24-3D8F-1E90-B0D852489691}"/>
              </a:ext>
            </a:extLst>
          </p:cNvPr>
          <p:cNvSpPr/>
          <p:nvPr/>
        </p:nvSpPr>
        <p:spPr>
          <a:xfrm>
            <a:off x="2546978" y="3974985"/>
            <a:ext cx="540329" cy="649001"/>
          </a:xfrm>
          <a:prstGeom prst="rect">
            <a:avLst/>
          </a:pr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 name="Titel 1">
            <a:extLst>
              <a:ext uri="{FF2B5EF4-FFF2-40B4-BE49-F238E27FC236}">
                <a16:creationId xmlns:a16="http://schemas.microsoft.com/office/drawing/2014/main" id="{DB999F9A-2096-8F99-CC31-7DE19BC5EB0B}"/>
              </a:ext>
            </a:extLst>
          </p:cNvPr>
          <p:cNvSpPr>
            <a:spLocks noGrp="1"/>
          </p:cNvSpPr>
          <p:nvPr>
            <p:ph type="title"/>
          </p:nvPr>
        </p:nvSpPr>
        <p:spPr>
          <a:xfrm>
            <a:off x="1800200" y="188640"/>
            <a:ext cx="7308304" cy="782115"/>
          </a:xfrm>
        </p:spPr>
        <p:txBody>
          <a:bodyPr>
            <a:normAutofit fontScale="90000"/>
          </a:bodyPr>
          <a:lstStyle/>
          <a:p>
            <a:r>
              <a:rPr lang="en-US" dirty="0"/>
              <a:t>SEE </a:t>
            </a:r>
            <a:r>
              <a:rPr lang="en-US" dirty="0" err="1"/>
              <a:t>Mitigtation</a:t>
            </a:r>
            <a:r>
              <a:rPr lang="en-US" dirty="0"/>
              <a:t>: </a:t>
            </a:r>
            <a:r>
              <a:rPr lang="de-DE" dirty="0"/>
              <a:t>Dual </a:t>
            </a:r>
            <a:r>
              <a:rPr lang="de-DE" dirty="0" err="1"/>
              <a:t>Interlocked</a:t>
            </a:r>
            <a:r>
              <a:rPr lang="de-DE" dirty="0"/>
              <a:t> Storage </a:t>
            </a:r>
            <a:r>
              <a:rPr lang="de-DE" dirty="0" err="1"/>
              <a:t>Cell</a:t>
            </a:r>
            <a:r>
              <a:rPr lang="de-DE" dirty="0"/>
              <a:t> (DICE)</a:t>
            </a:r>
            <a:endParaRPr lang="en-US" dirty="0"/>
          </a:p>
        </p:txBody>
      </p:sp>
      <p:sp>
        <p:nvSpPr>
          <p:cNvPr id="3" name="Datumsplatzhalter 3">
            <a:extLst>
              <a:ext uri="{FF2B5EF4-FFF2-40B4-BE49-F238E27FC236}">
                <a16:creationId xmlns:a16="http://schemas.microsoft.com/office/drawing/2014/main" id="{B9428D38-8227-084F-8429-145EA660F254}"/>
              </a:ext>
            </a:extLst>
          </p:cNvPr>
          <p:cNvSpPr>
            <a:spLocks noGrp="1"/>
          </p:cNvSpPr>
          <p:nvPr>
            <p:ph type="dt" sz="half" idx="10"/>
          </p:nvPr>
        </p:nvSpPr>
        <p:spPr>
          <a:xfrm>
            <a:off x="25152" y="6520259"/>
            <a:ext cx="946448" cy="365125"/>
          </a:xfrm>
        </p:spPr>
        <p:txBody>
          <a:bodyPr/>
          <a:lstStyle/>
          <a:p>
            <a:fld id="{4043DBF2-33A2-4938-B09F-89A57BE9534B}" type="datetime1">
              <a:rPr lang="en-US" noProof="0" smtClean="0"/>
              <a:t>5/21/2026</a:t>
            </a:fld>
            <a:endParaRPr lang="en-US" noProof="0" dirty="0"/>
          </a:p>
        </p:txBody>
      </p:sp>
      <p:sp>
        <p:nvSpPr>
          <p:cNvPr id="4" name="Fußzeilenplatzhalter 4">
            <a:extLst>
              <a:ext uri="{FF2B5EF4-FFF2-40B4-BE49-F238E27FC236}">
                <a16:creationId xmlns:a16="http://schemas.microsoft.com/office/drawing/2014/main" id="{F94FF1B9-4512-5762-A8BF-7BDF395A3DBA}"/>
              </a:ext>
            </a:extLst>
          </p:cNvPr>
          <p:cNvSpPr>
            <a:spLocks noGrp="1"/>
          </p:cNvSpPr>
          <p:nvPr>
            <p:ph type="ftr" sz="quarter" idx="11"/>
          </p:nvPr>
        </p:nvSpPr>
        <p:spPr>
          <a:xfrm>
            <a:off x="1043608" y="6520259"/>
            <a:ext cx="7128792" cy="365125"/>
          </a:xfrm>
        </p:spPr>
        <p:txBody>
          <a:bodyPr/>
          <a:lstStyle/>
          <a:p>
            <a:r>
              <a:rPr lang="de-DE" dirty="0"/>
              <a:t>Radhard </a:t>
            </a:r>
            <a:r>
              <a:rPr lang="de-DE" dirty="0" err="1"/>
              <a:t>eFPGAs</a:t>
            </a:r>
            <a:r>
              <a:rPr lang="de-DE" dirty="0"/>
              <a:t> | XIII  Front-end Electronics Workshop Paris | michael.karagounis@fh-dortmund.de</a:t>
            </a:r>
          </a:p>
        </p:txBody>
      </p:sp>
      <p:sp>
        <p:nvSpPr>
          <p:cNvPr id="14" name="Foliennummernplatzhalter 5">
            <a:extLst>
              <a:ext uri="{FF2B5EF4-FFF2-40B4-BE49-F238E27FC236}">
                <a16:creationId xmlns:a16="http://schemas.microsoft.com/office/drawing/2014/main" id="{3ABD6389-3058-5F16-9D94-B0EF942E1AC5}"/>
              </a:ext>
            </a:extLst>
          </p:cNvPr>
          <p:cNvSpPr>
            <a:spLocks noGrp="1"/>
          </p:cNvSpPr>
          <p:nvPr>
            <p:ph type="sldNum" sz="quarter" idx="12"/>
          </p:nvPr>
        </p:nvSpPr>
        <p:spPr>
          <a:xfrm>
            <a:off x="8244408" y="6515174"/>
            <a:ext cx="864096" cy="365125"/>
          </a:xfrm>
        </p:spPr>
        <p:txBody>
          <a:bodyPr/>
          <a:lstStyle/>
          <a:p>
            <a:r>
              <a:rPr lang="de-DE" dirty="0"/>
              <a:t>Slide </a:t>
            </a:r>
            <a:fld id="{40626A7F-4343-4E4D-B14D-5E7A03778B25}" type="slidenum">
              <a:rPr lang="de-DE" smtClean="0"/>
              <a:pPr/>
              <a:t>10</a:t>
            </a:fld>
            <a:endParaRPr lang="de-DE" dirty="0"/>
          </a:p>
        </p:txBody>
      </p:sp>
    </p:spTree>
    <p:extLst>
      <p:ext uri="{BB962C8B-B14F-4D97-AF65-F5344CB8AC3E}">
        <p14:creationId xmlns:p14="http://schemas.microsoft.com/office/powerpoint/2010/main" val="3749616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C7841-5380-492E-9F2B-A267BBF07857}"/>
            </a:ext>
          </a:extLst>
        </p:cNvPr>
        <p:cNvGrpSpPr/>
        <p:nvPr/>
      </p:nvGrpSpPr>
      <p:grpSpPr>
        <a:xfrm>
          <a:off x="0" y="0"/>
          <a:ext cx="0" cy="0"/>
          <a:chOff x="0" y="0"/>
          <a:chExt cx="0" cy="0"/>
        </a:xfrm>
      </p:grpSpPr>
      <p:pic>
        <p:nvPicPr>
          <p:cNvPr id="5" name="Grafik 4" descr="The image depicts a schematic diagram of an electronic circuit with various components including inverters (IN, OUT), load resistors (LOAD), and multiplexers (MN1, MN2, MN3, MN4), arranged in a configuration that suggests a multiplexing or signal routing setup.&#10;&#10;KI-generierte Inhalte können fehlerhaft sein.">
            <a:extLst>
              <a:ext uri="{FF2B5EF4-FFF2-40B4-BE49-F238E27FC236}">
                <a16:creationId xmlns:a16="http://schemas.microsoft.com/office/drawing/2014/main" id="{CCFA4BC6-903A-BF85-DB5A-CC287B7092B9}"/>
              </a:ext>
            </a:extLst>
          </p:cNvPr>
          <p:cNvPicPr>
            <a:picLocks noChangeAspect="1"/>
          </p:cNvPicPr>
          <p:nvPr/>
        </p:nvPicPr>
        <p:blipFill>
          <a:blip r:embed="rId2"/>
          <a:stretch>
            <a:fillRect/>
          </a:stretch>
        </p:blipFill>
        <p:spPr>
          <a:xfrm>
            <a:off x="35496" y="1021804"/>
            <a:ext cx="7076209" cy="5143500"/>
          </a:xfrm>
          <a:prstGeom prst="rect">
            <a:avLst/>
          </a:prstGeom>
        </p:spPr>
      </p:pic>
      <p:sp>
        <p:nvSpPr>
          <p:cNvPr id="6" name="Textfeld 5">
            <a:extLst>
              <a:ext uri="{FF2B5EF4-FFF2-40B4-BE49-F238E27FC236}">
                <a16:creationId xmlns:a16="http://schemas.microsoft.com/office/drawing/2014/main" id="{0427C371-C37D-9AC8-2410-AD47360B2AF3}"/>
              </a:ext>
            </a:extLst>
          </p:cNvPr>
          <p:cNvSpPr txBox="1"/>
          <p:nvPr/>
        </p:nvSpPr>
        <p:spPr>
          <a:xfrm>
            <a:off x="1042579" y="3593554"/>
            <a:ext cx="340158" cy="461665"/>
          </a:xfrm>
          <a:prstGeom prst="rect">
            <a:avLst/>
          </a:prstGeom>
          <a:noFill/>
        </p:spPr>
        <p:txBody>
          <a:bodyPr wrap="none" rtlCol="0">
            <a:spAutoFit/>
          </a:bodyPr>
          <a:lstStyle/>
          <a:p>
            <a:r>
              <a:rPr lang="de-DE" sz="2400" b="1" dirty="0">
                <a:solidFill>
                  <a:srgbClr val="FF0000"/>
                </a:solidFill>
              </a:rPr>
              <a:t>0</a:t>
            </a:r>
          </a:p>
        </p:txBody>
      </p:sp>
      <p:sp>
        <p:nvSpPr>
          <p:cNvPr id="7" name="Textfeld 6">
            <a:extLst>
              <a:ext uri="{FF2B5EF4-FFF2-40B4-BE49-F238E27FC236}">
                <a16:creationId xmlns:a16="http://schemas.microsoft.com/office/drawing/2014/main" id="{39CACB74-076F-C3F9-6773-EFE6EB76F7DE}"/>
              </a:ext>
            </a:extLst>
          </p:cNvPr>
          <p:cNvSpPr txBox="1"/>
          <p:nvPr/>
        </p:nvSpPr>
        <p:spPr>
          <a:xfrm>
            <a:off x="2915855" y="3678136"/>
            <a:ext cx="340158" cy="461665"/>
          </a:xfrm>
          <a:prstGeom prst="rect">
            <a:avLst/>
          </a:prstGeom>
          <a:noFill/>
        </p:spPr>
        <p:txBody>
          <a:bodyPr wrap="none" rtlCol="0">
            <a:spAutoFit/>
          </a:bodyPr>
          <a:lstStyle/>
          <a:p>
            <a:r>
              <a:rPr lang="de-DE" sz="2400" b="1" dirty="0">
                <a:solidFill>
                  <a:schemeClr val="accent4"/>
                </a:solidFill>
              </a:rPr>
              <a:t>0</a:t>
            </a:r>
          </a:p>
        </p:txBody>
      </p:sp>
      <p:sp>
        <p:nvSpPr>
          <p:cNvPr id="8" name="Textfeld 7">
            <a:extLst>
              <a:ext uri="{FF2B5EF4-FFF2-40B4-BE49-F238E27FC236}">
                <a16:creationId xmlns:a16="http://schemas.microsoft.com/office/drawing/2014/main" id="{4568B877-97C6-E28C-6565-30692FF5C7BC}"/>
              </a:ext>
            </a:extLst>
          </p:cNvPr>
          <p:cNvSpPr txBox="1"/>
          <p:nvPr/>
        </p:nvSpPr>
        <p:spPr>
          <a:xfrm>
            <a:off x="4381181" y="3458845"/>
            <a:ext cx="340158" cy="461665"/>
          </a:xfrm>
          <a:prstGeom prst="rect">
            <a:avLst/>
          </a:prstGeom>
          <a:noFill/>
        </p:spPr>
        <p:txBody>
          <a:bodyPr wrap="none" rtlCol="0">
            <a:spAutoFit/>
          </a:bodyPr>
          <a:lstStyle/>
          <a:p>
            <a:r>
              <a:rPr lang="de-DE" sz="2400" b="1" dirty="0">
                <a:solidFill>
                  <a:schemeClr val="accent4"/>
                </a:solidFill>
              </a:rPr>
              <a:t>1</a:t>
            </a:r>
          </a:p>
        </p:txBody>
      </p:sp>
      <p:sp>
        <p:nvSpPr>
          <p:cNvPr id="9" name="Textfeld 8">
            <a:extLst>
              <a:ext uri="{FF2B5EF4-FFF2-40B4-BE49-F238E27FC236}">
                <a16:creationId xmlns:a16="http://schemas.microsoft.com/office/drawing/2014/main" id="{E5706EC8-14A7-D598-7E86-E15F5798F41A}"/>
              </a:ext>
            </a:extLst>
          </p:cNvPr>
          <p:cNvSpPr txBox="1"/>
          <p:nvPr/>
        </p:nvSpPr>
        <p:spPr>
          <a:xfrm>
            <a:off x="5555149" y="3442513"/>
            <a:ext cx="340158" cy="461665"/>
          </a:xfrm>
          <a:prstGeom prst="rect">
            <a:avLst/>
          </a:prstGeom>
          <a:noFill/>
        </p:spPr>
        <p:txBody>
          <a:bodyPr wrap="none" rtlCol="0">
            <a:spAutoFit/>
          </a:bodyPr>
          <a:lstStyle/>
          <a:p>
            <a:r>
              <a:rPr lang="de-DE" sz="2400" b="1" dirty="0">
                <a:solidFill>
                  <a:schemeClr val="accent4"/>
                </a:solidFill>
              </a:rPr>
              <a:t>0</a:t>
            </a:r>
          </a:p>
        </p:txBody>
      </p:sp>
      <p:sp>
        <p:nvSpPr>
          <p:cNvPr id="10" name="Rechteck 9">
            <a:extLst>
              <a:ext uri="{FF2B5EF4-FFF2-40B4-BE49-F238E27FC236}">
                <a16:creationId xmlns:a16="http://schemas.microsoft.com/office/drawing/2014/main" id="{89C867A7-D1D3-5C16-1225-BFD05E53DCEC}"/>
              </a:ext>
            </a:extLst>
          </p:cNvPr>
          <p:cNvSpPr/>
          <p:nvPr/>
        </p:nvSpPr>
        <p:spPr>
          <a:xfrm>
            <a:off x="4931345" y="3974985"/>
            <a:ext cx="540329" cy="649001"/>
          </a:xfrm>
          <a:prstGeom prst="rect">
            <a:avLst/>
          </a:pr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1" name="Rechteck 10">
            <a:extLst>
              <a:ext uri="{FF2B5EF4-FFF2-40B4-BE49-F238E27FC236}">
                <a16:creationId xmlns:a16="http://schemas.microsoft.com/office/drawing/2014/main" id="{D83482D4-03DB-A816-C9D7-04F2CB374BFE}"/>
              </a:ext>
            </a:extLst>
          </p:cNvPr>
          <p:cNvSpPr/>
          <p:nvPr/>
        </p:nvSpPr>
        <p:spPr>
          <a:xfrm>
            <a:off x="3510421" y="3012802"/>
            <a:ext cx="540329" cy="649001"/>
          </a:xfrm>
          <a:prstGeom prst="rect">
            <a:avLst/>
          </a:pr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2" name="Rechteck 11">
            <a:extLst>
              <a:ext uri="{FF2B5EF4-FFF2-40B4-BE49-F238E27FC236}">
                <a16:creationId xmlns:a16="http://schemas.microsoft.com/office/drawing/2014/main" id="{960D01AD-812F-FBEF-A012-24425DA97FD8}"/>
              </a:ext>
            </a:extLst>
          </p:cNvPr>
          <p:cNvSpPr/>
          <p:nvPr/>
        </p:nvSpPr>
        <p:spPr>
          <a:xfrm>
            <a:off x="1148155" y="2944553"/>
            <a:ext cx="540329" cy="649001"/>
          </a:xfrm>
          <a:prstGeom prst="rect">
            <a:avLst/>
          </a:pr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pic>
        <p:nvPicPr>
          <p:cNvPr id="14" name="Grafik 13" descr="The image depicts a vibrant, glowing red lightning bolt with sharp, jagged edges, emanating a dynamic, energetic feel.&#10;&#10;KI-generierte Inhalte können fehlerhaft sein.">
            <a:extLst>
              <a:ext uri="{FF2B5EF4-FFF2-40B4-BE49-F238E27FC236}">
                <a16:creationId xmlns:a16="http://schemas.microsoft.com/office/drawing/2014/main" id="{654778F3-F134-75C9-44C3-74BA06FE514F}"/>
              </a:ext>
            </a:extLst>
          </p:cNvPr>
          <p:cNvPicPr>
            <a:picLocks noChangeAspect="1"/>
          </p:cNvPicPr>
          <p:nvPr/>
        </p:nvPicPr>
        <p:blipFill>
          <a:blip r:embed="rId3"/>
          <a:stretch>
            <a:fillRect/>
          </a:stretch>
        </p:blipFill>
        <p:spPr>
          <a:xfrm rot="18080086">
            <a:off x="252756" y="3205863"/>
            <a:ext cx="596260" cy="790693"/>
          </a:xfrm>
          <a:prstGeom prst="rect">
            <a:avLst/>
          </a:prstGeom>
        </p:spPr>
      </p:pic>
      <p:sp>
        <p:nvSpPr>
          <p:cNvPr id="13" name="Rechteck 12">
            <a:extLst>
              <a:ext uri="{FF2B5EF4-FFF2-40B4-BE49-F238E27FC236}">
                <a16:creationId xmlns:a16="http://schemas.microsoft.com/office/drawing/2014/main" id="{7B741E0E-375C-B95E-F76A-1E8557CF52C3}"/>
              </a:ext>
            </a:extLst>
          </p:cNvPr>
          <p:cNvSpPr/>
          <p:nvPr/>
        </p:nvSpPr>
        <p:spPr>
          <a:xfrm>
            <a:off x="2546978" y="3974985"/>
            <a:ext cx="540329" cy="649001"/>
          </a:xfrm>
          <a:prstGeom prst="rect">
            <a:avLst/>
          </a:pr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 name="Rechteck 1">
            <a:extLst>
              <a:ext uri="{FF2B5EF4-FFF2-40B4-BE49-F238E27FC236}">
                <a16:creationId xmlns:a16="http://schemas.microsoft.com/office/drawing/2014/main" id="{C6B38A14-C7E2-2844-8DEE-B0F9C4908281}"/>
              </a:ext>
            </a:extLst>
          </p:cNvPr>
          <p:cNvSpPr/>
          <p:nvPr/>
        </p:nvSpPr>
        <p:spPr>
          <a:xfrm>
            <a:off x="2323156" y="2986117"/>
            <a:ext cx="540329" cy="649001"/>
          </a:xfrm>
          <a:prstGeom prst="rect">
            <a:avLst/>
          </a:pr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 name="Titel 1">
            <a:extLst>
              <a:ext uri="{FF2B5EF4-FFF2-40B4-BE49-F238E27FC236}">
                <a16:creationId xmlns:a16="http://schemas.microsoft.com/office/drawing/2014/main" id="{ADA94E84-0219-5856-A96F-4AE7E383FFDD}"/>
              </a:ext>
            </a:extLst>
          </p:cNvPr>
          <p:cNvSpPr>
            <a:spLocks noGrp="1"/>
          </p:cNvSpPr>
          <p:nvPr>
            <p:ph type="title"/>
          </p:nvPr>
        </p:nvSpPr>
        <p:spPr>
          <a:xfrm>
            <a:off x="1800200" y="188640"/>
            <a:ext cx="7308304" cy="782115"/>
          </a:xfrm>
        </p:spPr>
        <p:txBody>
          <a:bodyPr>
            <a:normAutofit fontScale="90000"/>
          </a:bodyPr>
          <a:lstStyle/>
          <a:p>
            <a:r>
              <a:rPr lang="en-US" dirty="0"/>
              <a:t>SEE </a:t>
            </a:r>
            <a:r>
              <a:rPr lang="en-US" dirty="0" err="1"/>
              <a:t>Mitigtation</a:t>
            </a:r>
            <a:r>
              <a:rPr lang="en-US" dirty="0"/>
              <a:t>: </a:t>
            </a:r>
            <a:r>
              <a:rPr lang="de-DE" dirty="0"/>
              <a:t>Dual </a:t>
            </a:r>
            <a:r>
              <a:rPr lang="de-DE" dirty="0" err="1"/>
              <a:t>Interlocked</a:t>
            </a:r>
            <a:r>
              <a:rPr lang="de-DE" dirty="0"/>
              <a:t> Storage </a:t>
            </a:r>
            <a:r>
              <a:rPr lang="de-DE" dirty="0" err="1"/>
              <a:t>Cell</a:t>
            </a:r>
            <a:r>
              <a:rPr lang="de-DE" dirty="0"/>
              <a:t> (DICE)</a:t>
            </a:r>
            <a:endParaRPr lang="en-US" dirty="0"/>
          </a:p>
        </p:txBody>
      </p:sp>
      <p:sp>
        <p:nvSpPr>
          <p:cNvPr id="4" name="Datumsplatzhalter 3">
            <a:extLst>
              <a:ext uri="{FF2B5EF4-FFF2-40B4-BE49-F238E27FC236}">
                <a16:creationId xmlns:a16="http://schemas.microsoft.com/office/drawing/2014/main" id="{D702E1C8-56A6-A1A5-7ECB-91C20775D9F3}"/>
              </a:ext>
            </a:extLst>
          </p:cNvPr>
          <p:cNvSpPr>
            <a:spLocks noGrp="1"/>
          </p:cNvSpPr>
          <p:nvPr>
            <p:ph type="dt" sz="half" idx="10"/>
          </p:nvPr>
        </p:nvSpPr>
        <p:spPr>
          <a:xfrm>
            <a:off x="25152" y="6520259"/>
            <a:ext cx="946448" cy="365125"/>
          </a:xfrm>
        </p:spPr>
        <p:txBody>
          <a:bodyPr/>
          <a:lstStyle/>
          <a:p>
            <a:fld id="{4043DBF2-33A2-4938-B09F-89A57BE9534B}" type="datetime1">
              <a:rPr lang="en-US" noProof="0" smtClean="0"/>
              <a:t>5/21/2026</a:t>
            </a:fld>
            <a:endParaRPr lang="en-US" noProof="0" dirty="0"/>
          </a:p>
        </p:txBody>
      </p:sp>
      <p:sp>
        <p:nvSpPr>
          <p:cNvPr id="15" name="Fußzeilenplatzhalter 4">
            <a:extLst>
              <a:ext uri="{FF2B5EF4-FFF2-40B4-BE49-F238E27FC236}">
                <a16:creationId xmlns:a16="http://schemas.microsoft.com/office/drawing/2014/main" id="{4C6367A1-543A-1F2C-DA75-82077E47B027}"/>
              </a:ext>
            </a:extLst>
          </p:cNvPr>
          <p:cNvSpPr>
            <a:spLocks noGrp="1"/>
          </p:cNvSpPr>
          <p:nvPr>
            <p:ph type="ftr" sz="quarter" idx="11"/>
          </p:nvPr>
        </p:nvSpPr>
        <p:spPr>
          <a:xfrm>
            <a:off x="1043608" y="6520259"/>
            <a:ext cx="7128792" cy="365125"/>
          </a:xfrm>
        </p:spPr>
        <p:txBody>
          <a:bodyPr/>
          <a:lstStyle/>
          <a:p>
            <a:r>
              <a:rPr lang="de-DE" dirty="0"/>
              <a:t>Radhard </a:t>
            </a:r>
            <a:r>
              <a:rPr lang="de-DE" dirty="0" err="1"/>
              <a:t>eFPGAs</a:t>
            </a:r>
            <a:r>
              <a:rPr lang="de-DE" dirty="0"/>
              <a:t> | XIII  Front-end Electronics Workshop Paris | michael.karagounis@fh-dortmund.de</a:t>
            </a:r>
          </a:p>
        </p:txBody>
      </p:sp>
      <p:sp>
        <p:nvSpPr>
          <p:cNvPr id="16" name="Foliennummernplatzhalter 5">
            <a:extLst>
              <a:ext uri="{FF2B5EF4-FFF2-40B4-BE49-F238E27FC236}">
                <a16:creationId xmlns:a16="http://schemas.microsoft.com/office/drawing/2014/main" id="{D29EC216-1F3E-D2BA-5033-A572AA703CFD}"/>
              </a:ext>
            </a:extLst>
          </p:cNvPr>
          <p:cNvSpPr>
            <a:spLocks noGrp="1"/>
          </p:cNvSpPr>
          <p:nvPr>
            <p:ph type="sldNum" sz="quarter" idx="12"/>
          </p:nvPr>
        </p:nvSpPr>
        <p:spPr>
          <a:xfrm>
            <a:off x="8244408" y="6515174"/>
            <a:ext cx="864096" cy="365125"/>
          </a:xfrm>
        </p:spPr>
        <p:txBody>
          <a:bodyPr/>
          <a:lstStyle/>
          <a:p>
            <a:r>
              <a:rPr lang="de-DE" dirty="0"/>
              <a:t>Slide </a:t>
            </a:r>
            <a:fld id="{40626A7F-4343-4E4D-B14D-5E7A03778B25}" type="slidenum">
              <a:rPr lang="de-DE" smtClean="0"/>
              <a:pPr/>
              <a:t>11</a:t>
            </a:fld>
            <a:endParaRPr lang="de-DE" dirty="0"/>
          </a:p>
        </p:txBody>
      </p:sp>
    </p:spTree>
    <p:extLst>
      <p:ext uri="{BB962C8B-B14F-4D97-AF65-F5344CB8AC3E}">
        <p14:creationId xmlns:p14="http://schemas.microsoft.com/office/powerpoint/2010/main" val="1402228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931C6-E982-9CB4-2EE5-0E43FFE18CDB}"/>
            </a:ext>
          </a:extLst>
        </p:cNvPr>
        <p:cNvGrpSpPr/>
        <p:nvPr/>
      </p:nvGrpSpPr>
      <p:grpSpPr>
        <a:xfrm>
          <a:off x="0" y="0"/>
          <a:ext cx="0" cy="0"/>
          <a:chOff x="0" y="0"/>
          <a:chExt cx="0" cy="0"/>
        </a:xfrm>
      </p:grpSpPr>
      <p:pic>
        <p:nvPicPr>
          <p:cNvPr id="5" name="Grafik 4" descr="The image depicts a schematic diagram of an electronic circuit with various components including inverters (IN, OUT), load resistors (LOAD), and multiplexers (MN1, MN2, MN3, MN4), arranged in a configuration that suggests a multiplexing or signal routing setup.&#10;&#10;KI-generierte Inhalte können fehlerhaft sein.">
            <a:extLst>
              <a:ext uri="{FF2B5EF4-FFF2-40B4-BE49-F238E27FC236}">
                <a16:creationId xmlns:a16="http://schemas.microsoft.com/office/drawing/2014/main" id="{75B8F2F5-2695-4429-CF36-56F906E9E653}"/>
              </a:ext>
            </a:extLst>
          </p:cNvPr>
          <p:cNvPicPr>
            <a:picLocks noChangeAspect="1"/>
          </p:cNvPicPr>
          <p:nvPr/>
        </p:nvPicPr>
        <p:blipFill>
          <a:blip r:embed="rId2"/>
          <a:stretch>
            <a:fillRect/>
          </a:stretch>
        </p:blipFill>
        <p:spPr>
          <a:xfrm>
            <a:off x="35496" y="1052736"/>
            <a:ext cx="7076209" cy="5143500"/>
          </a:xfrm>
          <a:prstGeom prst="rect">
            <a:avLst/>
          </a:prstGeom>
        </p:spPr>
      </p:pic>
      <p:sp>
        <p:nvSpPr>
          <p:cNvPr id="6" name="Textfeld 5">
            <a:extLst>
              <a:ext uri="{FF2B5EF4-FFF2-40B4-BE49-F238E27FC236}">
                <a16:creationId xmlns:a16="http://schemas.microsoft.com/office/drawing/2014/main" id="{C2B1B5E5-4CBD-1232-6D6C-7E2FA8BB7AF7}"/>
              </a:ext>
            </a:extLst>
          </p:cNvPr>
          <p:cNvSpPr txBox="1"/>
          <p:nvPr/>
        </p:nvSpPr>
        <p:spPr>
          <a:xfrm>
            <a:off x="1042579" y="3624486"/>
            <a:ext cx="340158" cy="461665"/>
          </a:xfrm>
          <a:prstGeom prst="rect">
            <a:avLst/>
          </a:prstGeom>
          <a:noFill/>
        </p:spPr>
        <p:txBody>
          <a:bodyPr wrap="none" rtlCol="0">
            <a:spAutoFit/>
          </a:bodyPr>
          <a:lstStyle/>
          <a:p>
            <a:r>
              <a:rPr lang="de-DE" sz="2400" b="1" dirty="0">
                <a:solidFill>
                  <a:srgbClr val="FF0000"/>
                </a:solidFill>
              </a:rPr>
              <a:t>0</a:t>
            </a:r>
          </a:p>
        </p:txBody>
      </p:sp>
      <p:sp>
        <p:nvSpPr>
          <p:cNvPr id="7" name="Textfeld 6">
            <a:extLst>
              <a:ext uri="{FF2B5EF4-FFF2-40B4-BE49-F238E27FC236}">
                <a16:creationId xmlns:a16="http://schemas.microsoft.com/office/drawing/2014/main" id="{69A87E62-5B5E-B01D-7D7E-39A38FC71948}"/>
              </a:ext>
            </a:extLst>
          </p:cNvPr>
          <p:cNvSpPr txBox="1"/>
          <p:nvPr/>
        </p:nvSpPr>
        <p:spPr>
          <a:xfrm>
            <a:off x="2864945" y="3709068"/>
            <a:ext cx="340158" cy="461665"/>
          </a:xfrm>
          <a:prstGeom prst="rect">
            <a:avLst/>
          </a:prstGeom>
          <a:noFill/>
        </p:spPr>
        <p:txBody>
          <a:bodyPr wrap="none" rtlCol="0">
            <a:spAutoFit/>
          </a:bodyPr>
          <a:lstStyle/>
          <a:p>
            <a:r>
              <a:rPr lang="de-DE" sz="2400" b="1" dirty="0">
                <a:solidFill>
                  <a:srgbClr val="FF0000"/>
                </a:solidFill>
              </a:rPr>
              <a:t>1</a:t>
            </a:r>
          </a:p>
        </p:txBody>
      </p:sp>
      <p:sp>
        <p:nvSpPr>
          <p:cNvPr id="8" name="Textfeld 7">
            <a:extLst>
              <a:ext uri="{FF2B5EF4-FFF2-40B4-BE49-F238E27FC236}">
                <a16:creationId xmlns:a16="http://schemas.microsoft.com/office/drawing/2014/main" id="{F6F8C01D-5E94-B50C-5D61-CDF85222B2CD}"/>
              </a:ext>
            </a:extLst>
          </p:cNvPr>
          <p:cNvSpPr txBox="1"/>
          <p:nvPr/>
        </p:nvSpPr>
        <p:spPr>
          <a:xfrm>
            <a:off x="4381181" y="3489777"/>
            <a:ext cx="340158" cy="461665"/>
          </a:xfrm>
          <a:prstGeom prst="rect">
            <a:avLst/>
          </a:prstGeom>
          <a:noFill/>
        </p:spPr>
        <p:txBody>
          <a:bodyPr wrap="none" rtlCol="0">
            <a:spAutoFit/>
          </a:bodyPr>
          <a:lstStyle/>
          <a:p>
            <a:r>
              <a:rPr lang="de-DE" sz="2400" b="1" dirty="0">
                <a:solidFill>
                  <a:schemeClr val="accent4"/>
                </a:solidFill>
              </a:rPr>
              <a:t>1</a:t>
            </a:r>
          </a:p>
        </p:txBody>
      </p:sp>
      <p:sp>
        <p:nvSpPr>
          <p:cNvPr id="9" name="Textfeld 8">
            <a:extLst>
              <a:ext uri="{FF2B5EF4-FFF2-40B4-BE49-F238E27FC236}">
                <a16:creationId xmlns:a16="http://schemas.microsoft.com/office/drawing/2014/main" id="{5EF9FEB9-B5F4-5168-A95D-C5E4945C74FA}"/>
              </a:ext>
            </a:extLst>
          </p:cNvPr>
          <p:cNvSpPr txBox="1"/>
          <p:nvPr/>
        </p:nvSpPr>
        <p:spPr>
          <a:xfrm>
            <a:off x="5555149" y="3473445"/>
            <a:ext cx="340158" cy="461665"/>
          </a:xfrm>
          <a:prstGeom prst="rect">
            <a:avLst/>
          </a:prstGeom>
          <a:noFill/>
        </p:spPr>
        <p:txBody>
          <a:bodyPr wrap="none" rtlCol="0">
            <a:spAutoFit/>
          </a:bodyPr>
          <a:lstStyle/>
          <a:p>
            <a:r>
              <a:rPr lang="de-DE" sz="2400" b="1" dirty="0">
                <a:solidFill>
                  <a:schemeClr val="accent4"/>
                </a:solidFill>
              </a:rPr>
              <a:t>0</a:t>
            </a:r>
          </a:p>
        </p:txBody>
      </p:sp>
      <p:sp>
        <p:nvSpPr>
          <p:cNvPr id="10" name="Rechteck 9">
            <a:extLst>
              <a:ext uri="{FF2B5EF4-FFF2-40B4-BE49-F238E27FC236}">
                <a16:creationId xmlns:a16="http://schemas.microsoft.com/office/drawing/2014/main" id="{B349E690-B456-5E7A-C12F-9122C0B22B4A}"/>
              </a:ext>
            </a:extLst>
          </p:cNvPr>
          <p:cNvSpPr/>
          <p:nvPr/>
        </p:nvSpPr>
        <p:spPr>
          <a:xfrm>
            <a:off x="4931345" y="4005917"/>
            <a:ext cx="540329" cy="649001"/>
          </a:xfrm>
          <a:prstGeom prst="rect">
            <a:avLst/>
          </a:pr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1" name="Rechteck 10">
            <a:extLst>
              <a:ext uri="{FF2B5EF4-FFF2-40B4-BE49-F238E27FC236}">
                <a16:creationId xmlns:a16="http://schemas.microsoft.com/office/drawing/2014/main" id="{40A90781-5694-45CF-0018-FFECA9009932}"/>
              </a:ext>
            </a:extLst>
          </p:cNvPr>
          <p:cNvSpPr/>
          <p:nvPr/>
        </p:nvSpPr>
        <p:spPr>
          <a:xfrm>
            <a:off x="3510421" y="3043734"/>
            <a:ext cx="540329" cy="649001"/>
          </a:xfrm>
          <a:prstGeom prst="rect">
            <a:avLst/>
          </a:pr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2" name="Rechteck 11">
            <a:extLst>
              <a:ext uri="{FF2B5EF4-FFF2-40B4-BE49-F238E27FC236}">
                <a16:creationId xmlns:a16="http://schemas.microsoft.com/office/drawing/2014/main" id="{A0A247C5-704B-977F-2D0D-1A06E0043DA6}"/>
              </a:ext>
            </a:extLst>
          </p:cNvPr>
          <p:cNvSpPr/>
          <p:nvPr/>
        </p:nvSpPr>
        <p:spPr>
          <a:xfrm>
            <a:off x="1148155" y="2975485"/>
            <a:ext cx="540329" cy="649001"/>
          </a:xfrm>
          <a:prstGeom prst="rect">
            <a:avLst/>
          </a:pr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3" name="Rechteck 12">
            <a:extLst>
              <a:ext uri="{FF2B5EF4-FFF2-40B4-BE49-F238E27FC236}">
                <a16:creationId xmlns:a16="http://schemas.microsoft.com/office/drawing/2014/main" id="{47B3953F-338C-2A41-26D7-1F1A6BB48713}"/>
              </a:ext>
            </a:extLst>
          </p:cNvPr>
          <p:cNvSpPr/>
          <p:nvPr/>
        </p:nvSpPr>
        <p:spPr>
          <a:xfrm>
            <a:off x="1355309" y="3979290"/>
            <a:ext cx="540329" cy="649001"/>
          </a:xfrm>
          <a:prstGeom prst="rect">
            <a:avLst/>
          </a:pr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 name="Rechteck 1">
            <a:extLst>
              <a:ext uri="{FF2B5EF4-FFF2-40B4-BE49-F238E27FC236}">
                <a16:creationId xmlns:a16="http://schemas.microsoft.com/office/drawing/2014/main" id="{F4149C37-1071-0C3E-C4F1-1BF67797864B}"/>
              </a:ext>
            </a:extLst>
          </p:cNvPr>
          <p:cNvSpPr/>
          <p:nvPr/>
        </p:nvSpPr>
        <p:spPr>
          <a:xfrm>
            <a:off x="2323156" y="3017049"/>
            <a:ext cx="540329" cy="649001"/>
          </a:xfrm>
          <a:prstGeom prst="rect">
            <a:avLst/>
          </a:pr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 name="Rechteck 2">
            <a:extLst>
              <a:ext uri="{FF2B5EF4-FFF2-40B4-BE49-F238E27FC236}">
                <a16:creationId xmlns:a16="http://schemas.microsoft.com/office/drawing/2014/main" id="{2B2CE89E-CEE1-2A7A-552E-FC40E62DB01F}"/>
              </a:ext>
            </a:extLst>
          </p:cNvPr>
          <p:cNvSpPr/>
          <p:nvPr/>
        </p:nvSpPr>
        <p:spPr>
          <a:xfrm>
            <a:off x="2546978" y="4005917"/>
            <a:ext cx="540329" cy="649001"/>
          </a:xfrm>
          <a:prstGeom prst="rect">
            <a:avLst/>
          </a:pr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4" name="Titel 1">
            <a:extLst>
              <a:ext uri="{FF2B5EF4-FFF2-40B4-BE49-F238E27FC236}">
                <a16:creationId xmlns:a16="http://schemas.microsoft.com/office/drawing/2014/main" id="{149C3DE8-467C-A76C-6E13-BA0497090BE8}"/>
              </a:ext>
            </a:extLst>
          </p:cNvPr>
          <p:cNvSpPr>
            <a:spLocks noGrp="1"/>
          </p:cNvSpPr>
          <p:nvPr>
            <p:ph type="title"/>
          </p:nvPr>
        </p:nvSpPr>
        <p:spPr>
          <a:xfrm>
            <a:off x="1800200" y="188640"/>
            <a:ext cx="7308304" cy="782115"/>
          </a:xfrm>
        </p:spPr>
        <p:txBody>
          <a:bodyPr>
            <a:normAutofit fontScale="90000"/>
          </a:bodyPr>
          <a:lstStyle/>
          <a:p>
            <a:r>
              <a:rPr lang="en-US" dirty="0"/>
              <a:t>SEE </a:t>
            </a:r>
            <a:r>
              <a:rPr lang="en-US" dirty="0" err="1"/>
              <a:t>Mitigtation</a:t>
            </a:r>
            <a:r>
              <a:rPr lang="en-US" dirty="0"/>
              <a:t>: </a:t>
            </a:r>
            <a:r>
              <a:rPr lang="de-DE" dirty="0"/>
              <a:t>Dual </a:t>
            </a:r>
            <a:r>
              <a:rPr lang="de-DE" dirty="0" err="1"/>
              <a:t>Interlocked</a:t>
            </a:r>
            <a:r>
              <a:rPr lang="de-DE" dirty="0"/>
              <a:t> Storage </a:t>
            </a:r>
            <a:r>
              <a:rPr lang="de-DE" dirty="0" err="1"/>
              <a:t>Cell</a:t>
            </a:r>
            <a:r>
              <a:rPr lang="de-DE" dirty="0"/>
              <a:t> (DICE)</a:t>
            </a:r>
            <a:endParaRPr lang="en-US" dirty="0"/>
          </a:p>
        </p:txBody>
      </p:sp>
      <p:sp>
        <p:nvSpPr>
          <p:cNvPr id="14" name="Inhaltsplatzhalter 2">
            <a:extLst>
              <a:ext uri="{FF2B5EF4-FFF2-40B4-BE49-F238E27FC236}">
                <a16:creationId xmlns:a16="http://schemas.microsoft.com/office/drawing/2014/main" id="{FFE5BD23-9526-D8DF-37A3-5CE7F5001012}"/>
              </a:ext>
            </a:extLst>
          </p:cNvPr>
          <p:cNvSpPr txBox="1">
            <a:spLocks/>
          </p:cNvSpPr>
          <p:nvPr/>
        </p:nvSpPr>
        <p:spPr>
          <a:xfrm>
            <a:off x="6387610" y="1412776"/>
            <a:ext cx="2720894" cy="24482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dirty="0" err="1"/>
              <a:t>Limitations</a:t>
            </a:r>
            <a:endParaRPr lang="de-DE" dirty="0"/>
          </a:p>
          <a:p>
            <a:r>
              <a:rPr lang="en-US" dirty="0"/>
              <a:t>Nodes need sufficient spacing ~ µm</a:t>
            </a:r>
          </a:p>
          <a:p>
            <a:r>
              <a:rPr lang="en-US" dirty="0"/>
              <a:t>Cell requires careful</a:t>
            </a:r>
            <a:br>
              <a:rPr lang="en-US" dirty="0"/>
            </a:br>
            <a:r>
              <a:rPr lang="en-US" dirty="0"/>
              <a:t>“analog” design</a:t>
            </a:r>
          </a:p>
          <a:p>
            <a:r>
              <a:rPr lang="en-US" dirty="0"/>
              <a:t>Integration of custom cell into digital flow</a:t>
            </a:r>
          </a:p>
          <a:p>
            <a:endParaRPr lang="en-US" dirty="0"/>
          </a:p>
        </p:txBody>
      </p:sp>
      <p:sp>
        <p:nvSpPr>
          <p:cNvPr id="15" name="Datumsplatzhalter 3">
            <a:extLst>
              <a:ext uri="{FF2B5EF4-FFF2-40B4-BE49-F238E27FC236}">
                <a16:creationId xmlns:a16="http://schemas.microsoft.com/office/drawing/2014/main" id="{4B6D1ACD-912C-A8A8-FA98-6F0EDBB6A376}"/>
              </a:ext>
            </a:extLst>
          </p:cNvPr>
          <p:cNvSpPr>
            <a:spLocks noGrp="1"/>
          </p:cNvSpPr>
          <p:nvPr>
            <p:ph type="dt" sz="half" idx="10"/>
          </p:nvPr>
        </p:nvSpPr>
        <p:spPr>
          <a:xfrm>
            <a:off x="25152" y="6530429"/>
            <a:ext cx="946448" cy="365125"/>
          </a:xfrm>
        </p:spPr>
        <p:txBody>
          <a:bodyPr/>
          <a:lstStyle/>
          <a:p>
            <a:fld id="{4043DBF2-33A2-4938-B09F-89A57BE9534B}" type="datetime1">
              <a:rPr lang="en-US" noProof="0" smtClean="0"/>
              <a:t>5/21/2026</a:t>
            </a:fld>
            <a:endParaRPr lang="en-US" noProof="0" dirty="0"/>
          </a:p>
        </p:txBody>
      </p:sp>
      <p:sp>
        <p:nvSpPr>
          <p:cNvPr id="16" name="Fußzeilenplatzhalter 4">
            <a:extLst>
              <a:ext uri="{FF2B5EF4-FFF2-40B4-BE49-F238E27FC236}">
                <a16:creationId xmlns:a16="http://schemas.microsoft.com/office/drawing/2014/main" id="{86886A7A-5976-29B4-8D19-5DFC0E1A4B29}"/>
              </a:ext>
            </a:extLst>
          </p:cNvPr>
          <p:cNvSpPr>
            <a:spLocks noGrp="1"/>
          </p:cNvSpPr>
          <p:nvPr>
            <p:ph type="ftr" sz="quarter" idx="11"/>
          </p:nvPr>
        </p:nvSpPr>
        <p:spPr>
          <a:xfrm>
            <a:off x="1043608" y="6530429"/>
            <a:ext cx="7128792" cy="365125"/>
          </a:xfrm>
        </p:spPr>
        <p:txBody>
          <a:bodyPr/>
          <a:lstStyle/>
          <a:p>
            <a:r>
              <a:rPr lang="de-DE" dirty="0"/>
              <a:t>Radhard </a:t>
            </a:r>
            <a:r>
              <a:rPr lang="de-DE" dirty="0" err="1"/>
              <a:t>eFPGAs</a:t>
            </a:r>
            <a:r>
              <a:rPr lang="de-DE" dirty="0"/>
              <a:t> | XIII  Front-end Electronics Workshop Paris | michael.karagounis@fh-dortmund.de</a:t>
            </a:r>
          </a:p>
        </p:txBody>
      </p:sp>
      <p:sp>
        <p:nvSpPr>
          <p:cNvPr id="17" name="Foliennummernplatzhalter 5">
            <a:extLst>
              <a:ext uri="{FF2B5EF4-FFF2-40B4-BE49-F238E27FC236}">
                <a16:creationId xmlns:a16="http://schemas.microsoft.com/office/drawing/2014/main" id="{0605B7CC-4529-A84C-7FB4-6656CB1C86E1}"/>
              </a:ext>
            </a:extLst>
          </p:cNvPr>
          <p:cNvSpPr>
            <a:spLocks noGrp="1"/>
          </p:cNvSpPr>
          <p:nvPr>
            <p:ph type="sldNum" sz="quarter" idx="12"/>
          </p:nvPr>
        </p:nvSpPr>
        <p:spPr>
          <a:xfrm>
            <a:off x="8244408" y="6525344"/>
            <a:ext cx="864096" cy="365125"/>
          </a:xfrm>
        </p:spPr>
        <p:txBody>
          <a:bodyPr/>
          <a:lstStyle/>
          <a:p>
            <a:r>
              <a:rPr lang="de-DE" dirty="0"/>
              <a:t>Slide </a:t>
            </a:r>
            <a:fld id="{40626A7F-4343-4E4D-B14D-5E7A03778B25}" type="slidenum">
              <a:rPr lang="de-DE" smtClean="0"/>
              <a:pPr/>
              <a:t>12</a:t>
            </a:fld>
            <a:endParaRPr lang="de-DE" dirty="0"/>
          </a:p>
        </p:txBody>
      </p:sp>
    </p:spTree>
    <p:extLst>
      <p:ext uri="{BB962C8B-B14F-4D97-AF65-F5344CB8AC3E}">
        <p14:creationId xmlns:p14="http://schemas.microsoft.com/office/powerpoint/2010/main" val="389967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AC6ADE-88D5-AA4F-B295-C20B252E8E9B}"/>
              </a:ext>
            </a:extLst>
          </p:cNvPr>
          <p:cNvSpPr>
            <a:spLocks noGrp="1"/>
          </p:cNvSpPr>
          <p:nvPr>
            <p:ph type="title"/>
          </p:nvPr>
        </p:nvSpPr>
        <p:spPr/>
        <p:txBody>
          <a:bodyPr/>
          <a:lstStyle/>
          <a:p>
            <a:r>
              <a:rPr lang="de-DE" dirty="0"/>
              <a:t>SEE </a:t>
            </a:r>
            <a:r>
              <a:rPr lang="de-DE" dirty="0" err="1"/>
              <a:t>mitigation</a:t>
            </a:r>
            <a:r>
              <a:rPr lang="de-DE" dirty="0"/>
              <a:t>: TMR </a:t>
            </a:r>
            <a:r>
              <a:rPr lang="de-DE" dirty="0" err="1"/>
              <a:t>protection</a:t>
            </a:r>
            <a:r>
              <a:rPr lang="de-DE" dirty="0"/>
              <a:t> </a:t>
            </a:r>
            <a:r>
              <a:rPr lang="de-DE" dirty="0" err="1"/>
              <a:t>of</a:t>
            </a:r>
            <a:r>
              <a:rPr lang="de-DE" dirty="0"/>
              <a:t> LUT </a:t>
            </a:r>
            <a:r>
              <a:rPr lang="de-DE" dirty="0" err="1"/>
              <a:t>memory</a:t>
            </a:r>
            <a:r>
              <a:rPr lang="de-DE" dirty="0"/>
              <a:t> </a:t>
            </a:r>
          </a:p>
        </p:txBody>
      </p:sp>
      <p:sp>
        <p:nvSpPr>
          <p:cNvPr id="3" name="Inhaltsplatzhalter 2">
            <a:extLst>
              <a:ext uri="{FF2B5EF4-FFF2-40B4-BE49-F238E27FC236}">
                <a16:creationId xmlns:a16="http://schemas.microsoft.com/office/drawing/2014/main" id="{7C62A6B7-35A6-723C-D3BA-D0287C3FBD2E}"/>
              </a:ext>
            </a:extLst>
          </p:cNvPr>
          <p:cNvSpPr>
            <a:spLocks noGrp="1"/>
          </p:cNvSpPr>
          <p:nvPr>
            <p:ph idx="1"/>
          </p:nvPr>
        </p:nvSpPr>
        <p:spPr/>
        <p:txBody>
          <a:bodyPr/>
          <a:lstStyle/>
          <a:p>
            <a:endParaRPr lang="de-DE" dirty="0"/>
          </a:p>
        </p:txBody>
      </p:sp>
      <p:sp>
        <p:nvSpPr>
          <p:cNvPr id="4" name="Datumsplatzhalter 3">
            <a:extLst>
              <a:ext uri="{FF2B5EF4-FFF2-40B4-BE49-F238E27FC236}">
                <a16:creationId xmlns:a16="http://schemas.microsoft.com/office/drawing/2014/main" id="{D4224C05-F09A-8AF5-4B76-9DB0DC851AC3}"/>
              </a:ext>
            </a:extLst>
          </p:cNvPr>
          <p:cNvSpPr>
            <a:spLocks noGrp="1"/>
          </p:cNvSpPr>
          <p:nvPr>
            <p:ph type="dt" sz="half" idx="10"/>
          </p:nvPr>
        </p:nvSpPr>
        <p:spPr/>
        <p:txBody>
          <a:bodyPr/>
          <a:lstStyle/>
          <a:p>
            <a:fld id="{58F60A15-0E1D-4548-9CFF-FFB0BE7102A8}" type="datetime1">
              <a:rPr lang="de-DE" smtClean="0"/>
              <a:t>21.05.2026</a:t>
            </a:fld>
            <a:endParaRPr lang="de-DE" dirty="0"/>
          </a:p>
        </p:txBody>
      </p:sp>
      <p:sp>
        <p:nvSpPr>
          <p:cNvPr id="5" name="Fußzeilenplatzhalter 4">
            <a:extLst>
              <a:ext uri="{FF2B5EF4-FFF2-40B4-BE49-F238E27FC236}">
                <a16:creationId xmlns:a16="http://schemas.microsoft.com/office/drawing/2014/main" id="{ED39FFC9-DA02-CE8C-E45E-E6444AAB843A}"/>
              </a:ext>
            </a:extLst>
          </p:cNvPr>
          <p:cNvSpPr>
            <a:spLocks noGrp="1"/>
          </p:cNvSpPr>
          <p:nvPr>
            <p:ph type="ftr" sz="quarter" idx="11"/>
          </p:nvPr>
        </p:nvSpPr>
        <p:spPr/>
        <p:txBody>
          <a:bodyPr/>
          <a:lstStyle/>
          <a:p>
            <a:r>
              <a:rPr lang="de-DE" dirty="0"/>
              <a:t>Radhard </a:t>
            </a:r>
            <a:r>
              <a:rPr lang="de-DE" dirty="0" err="1"/>
              <a:t>eFPGAs</a:t>
            </a:r>
            <a:r>
              <a:rPr lang="de-DE" dirty="0"/>
              <a:t> | XIII  Front-end Electronics Workshop Paris | michael.karagounis@fh-dortmund.de</a:t>
            </a:r>
          </a:p>
        </p:txBody>
      </p:sp>
      <p:sp>
        <p:nvSpPr>
          <p:cNvPr id="6" name="Foliennummernplatzhalter 5">
            <a:extLst>
              <a:ext uri="{FF2B5EF4-FFF2-40B4-BE49-F238E27FC236}">
                <a16:creationId xmlns:a16="http://schemas.microsoft.com/office/drawing/2014/main" id="{8FC5BD36-1EFE-481A-25AB-C6CF14A45E83}"/>
              </a:ext>
            </a:extLst>
          </p:cNvPr>
          <p:cNvSpPr>
            <a:spLocks noGrp="1"/>
          </p:cNvSpPr>
          <p:nvPr>
            <p:ph type="sldNum" sz="quarter" idx="12"/>
          </p:nvPr>
        </p:nvSpPr>
        <p:spPr/>
        <p:txBody>
          <a:bodyPr/>
          <a:lstStyle/>
          <a:p>
            <a:r>
              <a:rPr lang="de-DE"/>
              <a:t>Slide </a:t>
            </a:r>
            <a:fld id="{40626A7F-4343-4E4D-B14D-5E7A03778B25}" type="slidenum">
              <a:rPr lang="de-DE" smtClean="0"/>
              <a:pPr/>
              <a:t>13</a:t>
            </a:fld>
            <a:endParaRPr lang="de-DE" dirty="0"/>
          </a:p>
        </p:txBody>
      </p:sp>
      <p:graphicFrame>
        <p:nvGraphicFramePr>
          <p:cNvPr id="9" name="Objekt 8">
            <a:extLst>
              <a:ext uri="{FF2B5EF4-FFF2-40B4-BE49-F238E27FC236}">
                <a16:creationId xmlns:a16="http://schemas.microsoft.com/office/drawing/2014/main" id="{3E3BCAF2-A33F-DD0A-6CDE-6984A9EC8900}"/>
              </a:ext>
            </a:extLst>
          </p:cNvPr>
          <p:cNvGraphicFramePr>
            <a:graphicFrameLocks noChangeAspect="1"/>
          </p:cNvGraphicFramePr>
          <p:nvPr>
            <p:extLst>
              <p:ext uri="{D42A27DB-BD31-4B8C-83A1-F6EECF244321}">
                <p14:modId xmlns:p14="http://schemas.microsoft.com/office/powerpoint/2010/main" val="434316226"/>
              </p:ext>
            </p:extLst>
          </p:nvPr>
        </p:nvGraphicFramePr>
        <p:xfrm>
          <a:off x="323528" y="980728"/>
          <a:ext cx="3888432" cy="5482915"/>
        </p:xfrm>
        <a:graphic>
          <a:graphicData uri="http://schemas.openxmlformats.org/presentationml/2006/ole">
            <mc:AlternateContent xmlns:mc="http://schemas.openxmlformats.org/markup-compatibility/2006">
              <mc:Choice xmlns:v="urn:schemas-microsoft-com:vml" Requires="v">
                <p:oleObj name="Visio" r:id="rId2" imgW="2462500" imgH="3471862" progId="Visio.Drawing.15">
                  <p:embed/>
                </p:oleObj>
              </mc:Choice>
              <mc:Fallback>
                <p:oleObj name="Visio" r:id="rId2" imgW="2462500" imgH="3471862" progId="Visio.Drawing.15">
                  <p:embed/>
                  <p:pic>
                    <p:nvPicPr>
                      <p:cNvPr id="0" name=""/>
                      <p:cNvPicPr/>
                      <p:nvPr/>
                    </p:nvPicPr>
                    <p:blipFill>
                      <a:blip r:embed="rId3"/>
                      <a:stretch>
                        <a:fillRect/>
                      </a:stretch>
                    </p:blipFill>
                    <p:spPr>
                      <a:xfrm>
                        <a:off x="323528" y="980728"/>
                        <a:ext cx="3888432" cy="5482915"/>
                      </a:xfrm>
                      <a:prstGeom prst="rect">
                        <a:avLst/>
                      </a:prstGeom>
                    </p:spPr>
                  </p:pic>
                </p:oleObj>
              </mc:Fallback>
            </mc:AlternateContent>
          </a:graphicData>
        </a:graphic>
      </p:graphicFrame>
      <p:sp>
        <p:nvSpPr>
          <p:cNvPr id="10" name="Inhaltsplatzhalter 2">
            <a:extLst>
              <a:ext uri="{FF2B5EF4-FFF2-40B4-BE49-F238E27FC236}">
                <a16:creationId xmlns:a16="http://schemas.microsoft.com/office/drawing/2014/main" id="{AB826D73-F505-5717-DAD1-C2CE185BC0DE}"/>
              </a:ext>
            </a:extLst>
          </p:cNvPr>
          <p:cNvSpPr txBox="1">
            <a:spLocks/>
          </p:cNvSpPr>
          <p:nvPr/>
        </p:nvSpPr>
        <p:spPr>
          <a:xfrm>
            <a:off x="5652120" y="1412776"/>
            <a:ext cx="3152942" cy="28803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dirty="0" err="1"/>
              <a:t>Limitations</a:t>
            </a:r>
            <a:endParaRPr lang="de-DE" dirty="0"/>
          </a:p>
          <a:p>
            <a:r>
              <a:rPr lang="en-US" dirty="0"/>
              <a:t>Instances need sufficient spacing ~ µm</a:t>
            </a:r>
          </a:p>
          <a:p>
            <a:r>
              <a:rPr lang="en-US" dirty="0"/>
              <a:t>LUT memory overhead by 5</a:t>
            </a:r>
          </a:p>
          <a:p>
            <a:r>
              <a:rPr lang="en-US" dirty="0"/>
              <a:t>Nees feedback path to avoid bit error accumulation</a:t>
            </a:r>
          </a:p>
          <a:p>
            <a:r>
              <a:rPr lang="en-US" dirty="0"/>
              <a:t>No protection in user logic</a:t>
            </a:r>
          </a:p>
          <a:p>
            <a:endParaRPr lang="en-US" dirty="0"/>
          </a:p>
          <a:p>
            <a:endParaRPr lang="en-US" dirty="0"/>
          </a:p>
        </p:txBody>
      </p:sp>
    </p:spTree>
    <p:extLst>
      <p:ext uri="{BB962C8B-B14F-4D97-AF65-F5344CB8AC3E}">
        <p14:creationId xmlns:p14="http://schemas.microsoft.com/office/powerpoint/2010/main" val="241014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F8DD7-C0EE-E902-7FD8-FAF12D59E267}"/>
              </a:ext>
            </a:extLst>
          </p:cNvPr>
          <p:cNvSpPr>
            <a:spLocks noGrp="1"/>
          </p:cNvSpPr>
          <p:nvPr>
            <p:ph type="title"/>
          </p:nvPr>
        </p:nvSpPr>
        <p:spPr/>
        <p:txBody>
          <a:bodyPr>
            <a:normAutofit fontScale="90000"/>
          </a:bodyPr>
          <a:lstStyle/>
          <a:p>
            <a:r>
              <a:rPr lang="de-DE" dirty="0"/>
              <a:t>SEE </a:t>
            </a:r>
            <a:r>
              <a:rPr lang="de-DE" dirty="0" err="1"/>
              <a:t>mitigtation</a:t>
            </a:r>
            <a:r>
              <a:rPr lang="de-DE" dirty="0"/>
              <a:t>: LE </a:t>
            </a:r>
            <a:r>
              <a:rPr lang="de-DE" dirty="0" err="1"/>
              <a:t>with</a:t>
            </a:r>
            <a:r>
              <a:rPr lang="de-DE" dirty="0"/>
              <a:t> </a:t>
            </a:r>
            <a:r>
              <a:rPr lang="de-DE" dirty="0" err="1"/>
              <a:t>hard</a:t>
            </a:r>
            <a:r>
              <a:rPr lang="de-DE" dirty="0"/>
              <a:t> </a:t>
            </a:r>
            <a:r>
              <a:rPr lang="de-DE" dirty="0" err="1"/>
              <a:t>wired</a:t>
            </a:r>
            <a:r>
              <a:rPr lang="de-DE" dirty="0"/>
              <a:t> Full Scale TMR</a:t>
            </a:r>
          </a:p>
        </p:txBody>
      </p:sp>
      <p:sp>
        <p:nvSpPr>
          <p:cNvPr id="3" name="Inhaltsplatzhalter 2">
            <a:extLst>
              <a:ext uri="{FF2B5EF4-FFF2-40B4-BE49-F238E27FC236}">
                <a16:creationId xmlns:a16="http://schemas.microsoft.com/office/drawing/2014/main" id="{E71F1EEC-98C9-F225-FD0D-2FDEFD0BEF5D}"/>
              </a:ext>
            </a:extLst>
          </p:cNvPr>
          <p:cNvSpPr>
            <a:spLocks noGrp="1"/>
          </p:cNvSpPr>
          <p:nvPr>
            <p:ph idx="1"/>
          </p:nvPr>
        </p:nvSpPr>
        <p:spPr>
          <a:xfrm>
            <a:off x="5004048" y="966506"/>
            <a:ext cx="4139952" cy="5486830"/>
          </a:xfrm>
        </p:spPr>
        <p:txBody>
          <a:bodyPr/>
          <a:lstStyle/>
          <a:p>
            <a:pPr marL="0" indent="0">
              <a:buNone/>
            </a:pPr>
            <a:r>
              <a:rPr lang="en-GB" noProof="0" dirty="0"/>
              <a:t>Advantage</a:t>
            </a:r>
          </a:p>
          <a:p>
            <a:r>
              <a:rPr lang="en-GB" noProof="0" dirty="0"/>
              <a:t>Protects config memory and user logic</a:t>
            </a:r>
          </a:p>
          <a:p>
            <a:pPr marL="0" indent="0">
              <a:buNone/>
            </a:pPr>
            <a:endParaRPr lang="en-GB" noProof="0" dirty="0"/>
          </a:p>
          <a:p>
            <a:pPr marL="0" indent="0">
              <a:buNone/>
            </a:pPr>
            <a:r>
              <a:rPr lang="en-GB" noProof="0" dirty="0"/>
              <a:t>Limitations:</a:t>
            </a:r>
          </a:p>
          <a:p>
            <a:r>
              <a:rPr lang="en-GB" noProof="0" dirty="0"/>
              <a:t>Overall overhead increase by factor 5x</a:t>
            </a:r>
          </a:p>
          <a:p>
            <a:r>
              <a:rPr lang="en-GB" noProof="0" dirty="0"/>
              <a:t>Errors in LUT memory may accumulate</a:t>
            </a:r>
          </a:p>
          <a:p>
            <a:pPr lvl="1"/>
            <a:endParaRPr lang="en-GB" noProof="0" dirty="0"/>
          </a:p>
        </p:txBody>
      </p:sp>
      <p:sp>
        <p:nvSpPr>
          <p:cNvPr id="4" name="Datumsplatzhalter 3">
            <a:extLst>
              <a:ext uri="{FF2B5EF4-FFF2-40B4-BE49-F238E27FC236}">
                <a16:creationId xmlns:a16="http://schemas.microsoft.com/office/drawing/2014/main" id="{F3BFC350-77E0-6553-5247-2897D9E86A75}"/>
              </a:ext>
            </a:extLst>
          </p:cNvPr>
          <p:cNvSpPr>
            <a:spLocks noGrp="1"/>
          </p:cNvSpPr>
          <p:nvPr>
            <p:ph type="dt" sz="half" idx="10"/>
          </p:nvPr>
        </p:nvSpPr>
        <p:spPr/>
        <p:txBody>
          <a:bodyPr/>
          <a:lstStyle/>
          <a:p>
            <a:fld id="{77A5B0FA-D97E-4AC3-A70E-7D296376BA78}" type="datetime1">
              <a:rPr lang="de-DE" smtClean="0"/>
              <a:t>21.05.2026</a:t>
            </a:fld>
            <a:endParaRPr lang="de-DE" dirty="0"/>
          </a:p>
        </p:txBody>
      </p:sp>
      <p:sp>
        <p:nvSpPr>
          <p:cNvPr id="5" name="Fußzeilenplatzhalter 4">
            <a:extLst>
              <a:ext uri="{FF2B5EF4-FFF2-40B4-BE49-F238E27FC236}">
                <a16:creationId xmlns:a16="http://schemas.microsoft.com/office/drawing/2014/main" id="{4B142A56-C7C7-E6ED-7AEF-9AD0FB6D93A0}"/>
              </a:ext>
            </a:extLst>
          </p:cNvPr>
          <p:cNvSpPr>
            <a:spLocks noGrp="1"/>
          </p:cNvSpPr>
          <p:nvPr>
            <p:ph type="ftr" sz="quarter" idx="11"/>
          </p:nvPr>
        </p:nvSpPr>
        <p:spPr/>
        <p:txBody>
          <a:bodyPr/>
          <a:lstStyle/>
          <a:p>
            <a:r>
              <a:rPr lang="de-DE" dirty="0"/>
              <a:t>Radhard </a:t>
            </a:r>
            <a:r>
              <a:rPr lang="de-DE" dirty="0" err="1"/>
              <a:t>eFPGAs</a:t>
            </a:r>
            <a:r>
              <a:rPr lang="de-DE" dirty="0"/>
              <a:t> | XIII  Front-end Electronics Workshop Paris | michael.karagounis@fh-dortmund.de</a:t>
            </a:r>
          </a:p>
        </p:txBody>
      </p:sp>
      <p:sp>
        <p:nvSpPr>
          <p:cNvPr id="6" name="Foliennummernplatzhalter 5">
            <a:extLst>
              <a:ext uri="{FF2B5EF4-FFF2-40B4-BE49-F238E27FC236}">
                <a16:creationId xmlns:a16="http://schemas.microsoft.com/office/drawing/2014/main" id="{C4241C18-3CE0-8F50-BC21-FB9099BAC069}"/>
              </a:ext>
            </a:extLst>
          </p:cNvPr>
          <p:cNvSpPr>
            <a:spLocks noGrp="1"/>
          </p:cNvSpPr>
          <p:nvPr>
            <p:ph type="sldNum" sz="quarter" idx="12"/>
          </p:nvPr>
        </p:nvSpPr>
        <p:spPr/>
        <p:txBody>
          <a:bodyPr/>
          <a:lstStyle/>
          <a:p>
            <a:r>
              <a:rPr lang="de-DE"/>
              <a:t>Slide </a:t>
            </a:r>
            <a:fld id="{40626A7F-4343-4E4D-B14D-5E7A03778B25}" type="slidenum">
              <a:rPr lang="de-DE" smtClean="0"/>
              <a:pPr/>
              <a:t>14</a:t>
            </a:fld>
            <a:endParaRPr lang="de-DE" dirty="0"/>
          </a:p>
        </p:txBody>
      </p:sp>
      <p:pic>
        <p:nvPicPr>
          <p:cNvPr id="8" name="Grafik 7">
            <a:extLst>
              <a:ext uri="{FF2B5EF4-FFF2-40B4-BE49-F238E27FC236}">
                <a16:creationId xmlns:a16="http://schemas.microsoft.com/office/drawing/2014/main" id="{43FA18FB-3281-75B8-5D3D-102BEC4474F4}"/>
              </a:ext>
            </a:extLst>
          </p:cNvPr>
          <p:cNvPicPr>
            <a:picLocks noChangeAspect="1"/>
          </p:cNvPicPr>
          <p:nvPr/>
        </p:nvPicPr>
        <p:blipFill>
          <a:blip r:embed="rId2"/>
          <a:stretch>
            <a:fillRect/>
          </a:stretch>
        </p:blipFill>
        <p:spPr>
          <a:xfrm>
            <a:off x="395536" y="1268760"/>
            <a:ext cx="4248150" cy="4948238"/>
          </a:xfrm>
          <a:prstGeom prst="rect">
            <a:avLst/>
          </a:prstGeom>
        </p:spPr>
      </p:pic>
    </p:spTree>
    <p:extLst>
      <p:ext uri="{BB962C8B-B14F-4D97-AF65-F5344CB8AC3E}">
        <p14:creationId xmlns:p14="http://schemas.microsoft.com/office/powerpoint/2010/main" val="505006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52EDA-2131-BE06-4ADB-417130901C87}"/>
              </a:ext>
            </a:extLst>
          </p:cNvPr>
          <p:cNvSpPr>
            <a:spLocks noGrp="1"/>
          </p:cNvSpPr>
          <p:nvPr>
            <p:ph type="title"/>
          </p:nvPr>
        </p:nvSpPr>
        <p:spPr/>
        <p:txBody>
          <a:bodyPr/>
          <a:lstStyle/>
          <a:p>
            <a:r>
              <a:rPr lang="de-DE" dirty="0"/>
              <a:t>SEE </a:t>
            </a:r>
            <a:r>
              <a:rPr lang="de-DE" dirty="0" err="1"/>
              <a:t>mitigation</a:t>
            </a:r>
            <a:r>
              <a:rPr lang="de-DE" dirty="0"/>
              <a:t>: ECC </a:t>
            </a:r>
            <a:r>
              <a:rPr lang="de-DE" dirty="0" err="1"/>
              <a:t>of</a:t>
            </a:r>
            <a:r>
              <a:rPr lang="de-DE" dirty="0"/>
              <a:t> LUT </a:t>
            </a:r>
            <a:r>
              <a:rPr lang="de-DE" dirty="0" err="1"/>
              <a:t>memory</a:t>
            </a:r>
            <a:r>
              <a:rPr lang="de-DE" dirty="0"/>
              <a:t> in </a:t>
            </a:r>
            <a:r>
              <a:rPr lang="de-DE" dirty="0" err="1"/>
              <a:t>user</a:t>
            </a:r>
            <a:r>
              <a:rPr lang="de-DE" dirty="0"/>
              <a:t> </a:t>
            </a:r>
            <a:r>
              <a:rPr lang="de-DE" dirty="0" err="1"/>
              <a:t>path</a:t>
            </a:r>
            <a:endParaRPr lang="de-DE" dirty="0"/>
          </a:p>
        </p:txBody>
      </p:sp>
      <p:sp>
        <p:nvSpPr>
          <p:cNvPr id="3" name="Inhaltsplatzhalter 2">
            <a:extLst>
              <a:ext uri="{FF2B5EF4-FFF2-40B4-BE49-F238E27FC236}">
                <a16:creationId xmlns:a16="http://schemas.microsoft.com/office/drawing/2014/main" id="{7AAB765F-E845-6E81-FA09-4B6C653407D4}"/>
              </a:ext>
            </a:extLst>
          </p:cNvPr>
          <p:cNvSpPr>
            <a:spLocks noGrp="1"/>
          </p:cNvSpPr>
          <p:nvPr>
            <p:ph idx="1"/>
          </p:nvPr>
        </p:nvSpPr>
        <p:spPr/>
        <p:txBody>
          <a:bodyPr/>
          <a:lstStyle/>
          <a:p>
            <a:endParaRPr lang="de-DE" dirty="0"/>
          </a:p>
        </p:txBody>
      </p:sp>
      <p:sp>
        <p:nvSpPr>
          <p:cNvPr id="4" name="Datumsplatzhalter 3">
            <a:extLst>
              <a:ext uri="{FF2B5EF4-FFF2-40B4-BE49-F238E27FC236}">
                <a16:creationId xmlns:a16="http://schemas.microsoft.com/office/drawing/2014/main" id="{71FFB85D-AA44-D40F-AB43-077812ED21B8}"/>
              </a:ext>
            </a:extLst>
          </p:cNvPr>
          <p:cNvSpPr>
            <a:spLocks noGrp="1"/>
          </p:cNvSpPr>
          <p:nvPr>
            <p:ph type="dt" sz="half" idx="10"/>
          </p:nvPr>
        </p:nvSpPr>
        <p:spPr/>
        <p:txBody>
          <a:bodyPr/>
          <a:lstStyle/>
          <a:p>
            <a:fld id="{57C41B67-CE09-44EA-AD46-5E024516523C}" type="datetime1">
              <a:rPr lang="de-DE" smtClean="0"/>
              <a:t>21.05.2026</a:t>
            </a:fld>
            <a:endParaRPr lang="de-DE" dirty="0"/>
          </a:p>
        </p:txBody>
      </p:sp>
      <p:sp>
        <p:nvSpPr>
          <p:cNvPr id="5" name="Fußzeilenplatzhalter 4">
            <a:extLst>
              <a:ext uri="{FF2B5EF4-FFF2-40B4-BE49-F238E27FC236}">
                <a16:creationId xmlns:a16="http://schemas.microsoft.com/office/drawing/2014/main" id="{F4C9624C-612E-913D-4D75-8884DEEDC13C}"/>
              </a:ext>
            </a:extLst>
          </p:cNvPr>
          <p:cNvSpPr>
            <a:spLocks noGrp="1"/>
          </p:cNvSpPr>
          <p:nvPr>
            <p:ph type="ftr" sz="quarter" idx="11"/>
          </p:nvPr>
        </p:nvSpPr>
        <p:spPr/>
        <p:txBody>
          <a:bodyPr/>
          <a:lstStyle/>
          <a:p>
            <a:r>
              <a:rPr lang="de-DE" dirty="0"/>
              <a:t>Radhard </a:t>
            </a:r>
            <a:r>
              <a:rPr lang="de-DE" dirty="0" err="1"/>
              <a:t>eFPGAs</a:t>
            </a:r>
            <a:r>
              <a:rPr lang="de-DE" dirty="0"/>
              <a:t> | XIII  Front-end Electronics Workshop Paris | michael.karagounis@fh-dortmund.de</a:t>
            </a:r>
          </a:p>
        </p:txBody>
      </p:sp>
      <p:sp>
        <p:nvSpPr>
          <p:cNvPr id="6" name="Foliennummernplatzhalter 5">
            <a:extLst>
              <a:ext uri="{FF2B5EF4-FFF2-40B4-BE49-F238E27FC236}">
                <a16:creationId xmlns:a16="http://schemas.microsoft.com/office/drawing/2014/main" id="{81B59436-FAE7-2778-7AB4-01D4ABB1E24B}"/>
              </a:ext>
            </a:extLst>
          </p:cNvPr>
          <p:cNvSpPr>
            <a:spLocks noGrp="1"/>
          </p:cNvSpPr>
          <p:nvPr>
            <p:ph type="sldNum" sz="quarter" idx="12"/>
          </p:nvPr>
        </p:nvSpPr>
        <p:spPr/>
        <p:txBody>
          <a:bodyPr/>
          <a:lstStyle/>
          <a:p>
            <a:r>
              <a:rPr lang="de-DE"/>
              <a:t>Slide </a:t>
            </a:r>
            <a:fld id="{40626A7F-4343-4E4D-B14D-5E7A03778B25}" type="slidenum">
              <a:rPr lang="de-DE" smtClean="0"/>
              <a:pPr/>
              <a:t>15</a:t>
            </a:fld>
            <a:endParaRPr lang="de-DE" dirty="0"/>
          </a:p>
        </p:txBody>
      </p:sp>
      <p:pic>
        <p:nvPicPr>
          <p:cNvPr id="8" name="Grafik 7">
            <a:extLst>
              <a:ext uri="{FF2B5EF4-FFF2-40B4-BE49-F238E27FC236}">
                <a16:creationId xmlns:a16="http://schemas.microsoft.com/office/drawing/2014/main" id="{7157F494-9900-45C4-384D-B6D2B2E49BCD}"/>
              </a:ext>
            </a:extLst>
          </p:cNvPr>
          <p:cNvPicPr>
            <a:picLocks noChangeAspect="1"/>
          </p:cNvPicPr>
          <p:nvPr/>
        </p:nvPicPr>
        <p:blipFill>
          <a:blip r:embed="rId2"/>
          <a:stretch>
            <a:fillRect/>
          </a:stretch>
        </p:blipFill>
        <p:spPr>
          <a:xfrm>
            <a:off x="539552" y="1484784"/>
            <a:ext cx="3672408" cy="4780572"/>
          </a:xfrm>
          <a:prstGeom prst="rect">
            <a:avLst/>
          </a:prstGeom>
        </p:spPr>
      </p:pic>
      <p:sp>
        <p:nvSpPr>
          <p:cNvPr id="9" name="Inhaltsplatzhalter 2">
            <a:extLst>
              <a:ext uri="{FF2B5EF4-FFF2-40B4-BE49-F238E27FC236}">
                <a16:creationId xmlns:a16="http://schemas.microsoft.com/office/drawing/2014/main" id="{8E08ED21-330E-B14F-C261-7387356BC180}"/>
              </a:ext>
            </a:extLst>
          </p:cNvPr>
          <p:cNvSpPr txBox="1">
            <a:spLocks/>
          </p:cNvSpPr>
          <p:nvPr/>
        </p:nvSpPr>
        <p:spPr>
          <a:xfrm>
            <a:off x="5004048" y="966506"/>
            <a:ext cx="4139952" cy="548683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noProof="0" dirty="0"/>
              <a:t>Advantage</a:t>
            </a:r>
          </a:p>
          <a:p>
            <a:r>
              <a:rPr lang="en-US" noProof="0" dirty="0"/>
              <a:t>Less area overhead than TMR</a:t>
            </a:r>
          </a:p>
          <a:p>
            <a:pPr marL="0" indent="0">
              <a:buFont typeface="Arial" pitchFamily="34" charset="0"/>
              <a:buNone/>
            </a:pPr>
            <a:endParaRPr lang="en-US" noProof="0" dirty="0"/>
          </a:p>
          <a:p>
            <a:pPr marL="0" indent="0">
              <a:buFont typeface="Arial" pitchFamily="34" charset="0"/>
              <a:buNone/>
            </a:pPr>
            <a:r>
              <a:rPr lang="en-US" noProof="0" dirty="0"/>
              <a:t>Limitations:</a:t>
            </a:r>
          </a:p>
          <a:p>
            <a:r>
              <a:rPr lang="en-US" noProof="0" dirty="0"/>
              <a:t>additional time delay in user path</a:t>
            </a:r>
          </a:p>
          <a:p>
            <a:r>
              <a:rPr lang="en-US" dirty="0"/>
              <a:t>access to all LUT memory bits required</a:t>
            </a:r>
            <a:endParaRPr lang="en-US" noProof="0" dirty="0"/>
          </a:p>
          <a:p>
            <a:r>
              <a:rPr lang="en-US" dirty="0"/>
              <a:t>Nees feedback path to avoid bit error accumulation</a:t>
            </a:r>
          </a:p>
          <a:p>
            <a:r>
              <a:rPr lang="en-US" dirty="0"/>
              <a:t>No protection in user logic</a:t>
            </a:r>
          </a:p>
          <a:p>
            <a:endParaRPr lang="en-US" noProof="0" dirty="0"/>
          </a:p>
        </p:txBody>
      </p:sp>
      <p:sp>
        <p:nvSpPr>
          <p:cNvPr id="10" name="Textfeld 9">
            <a:extLst>
              <a:ext uri="{FF2B5EF4-FFF2-40B4-BE49-F238E27FC236}">
                <a16:creationId xmlns:a16="http://schemas.microsoft.com/office/drawing/2014/main" id="{E3F61CE8-D1A9-4548-90AD-D385BEB98AD3}"/>
              </a:ext>
            </a:extLst>
          </p:cNvPr>
          <p:cNvSpPr txBox="1"/>
          <p:nvPr/>
        </p:nvSpPr>
        <p:spPr>
          <a:xfrm>
            <a:off x="7590" y="5301208"/>
            <a:ext cx="607218" cy="523220"/>
          </a:xfrm>
          <a:prstGeom prst="rect">
            <a:avLst/>
          </a:prstGeom>
          <a:noFill/>
        </p:spPr>
        <p:txBody>
          <a:bodyPr wrap="none" rtlCol="0">
            <a:spAutoFit/>
          </a:bodyPr>
          <a:lstStyle/>
          <a:p>
            <a:pPr algn="ctr"/>
            <a:r>
              <a:rPr lang="de-DE" sz="1400" dirty="0">
                <a:solidFill>
                  <a:srgbClr val="FF0000"/>
                </a:solidFill>
              </a:rPr>
              <a:t>Parity</a:t>
            </a:r>
            <a:br>
              <a:rPr lang="de-DE" sz="1400" dirty="0">
                <a:solidFill>
                  <a:srgbClr val="FF0000"/>
                </a:solidFill>
              </a:rPr>
            </a:br>
            <a:r>
              <a:rPr lang="de-DE" sz="1400" dirty="0" err="1">
                <a:solidFill>
                  <a:srgbClr val="FF0000"/>
                </a:solidFill>
              </a:rPr>
              <a:t>bits</a:t>
            </a:r>
            <a:endParaRPr lang="de-DE" dirty="0">
              <a:solidFill>
                <a:srgbClr val="FF0000"/>
              </a:solidFill>
            </a:endParaRPr>
          </a:p>
        </p:txBody>
      </p:sp>
    </p:spTree>
    <p:extLst>
      <p:ext uri="{BB962C8B-B14F-4D97-AF65-F5344CB8AC3E}">
        <p14:creationId xmlns:p14="http://schemas.microsoft.com/office/powerpoint/2010/main" val="4028626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0F8B41-277F-28A2-EFF5-BF8EDB1D27C7}"/>
              </a:ext>
            </a:extLst>
          </p:cNvPr>
          <p:cNvSpPr>
            <a:spLocks noGrp="1"/>
          </p:cNvSpPr>
          <p:nvPr>
            <p:ph type="title"/>
          </p:nvPr>
        </p:nvSpPr>
        <p:spPr/>
        <p:txBody>
          <a:bodyPr>
            <a:normAutofit fontScale="90000"/>
          </a:bodyPr>
          <a:lstStyle/>
          <a:p>
            <a:r>
              <a:rPr lang="de-DE" dirty="0"/>
              <a:t>SEE </a:t>
            </a:r>
            <a:r>
              <a:rPr lang="de-DE" dirty="0" err="1"/>
              <a:t>mitigation</a:t>
            </a:r>
            <a:r>
              <a:rPr lang="de-DE" dirty="0"/>
              <a:t>: ECC </a:t>
            </a:r>
            <a:r>
              <a:rPr lang="de-DE" dirty="0" err="1"/>
              <a:t>of</a:t>
            </a:r>
            <a:r>
              <a:rPr lang="de-DE" dirty="0"/>
              <a:t> LUT </a:t>
            </a:r>
            <a:r>
              <a:rPr lang="de-DE" dirty="0" err="1"/>
              <a:t>memory</a:t>
            </a:r>
            <a:r>
              <a:rPr lang="de-DE" dirty="0"/>
              <a:t> in </a:t>
            </a:r>
            <a:r>
              <a:rPr lang="de-DE" dirty="0" err="1"/>
              <a:t>config</a:t>
            </a:r>
            <a:r>
              <a:rPr lang="de-DE" dirty="0"/>
              <a:t> </a:t>
            </a:r>
            <a:r>
              <a:rPr lang="de-DE" dirty="0" err="1"/>
              <a:t>path</a:t>
            </a:r>
            <a:endParaRPr lang="de-DE" dirty="0"/>
          </a:p>
        </p:txBody>
      </p:sp>
      <p:sp>
        <p:nvSpPr>
          <p:cNvPr id="3" name="Inhaltsplatzhalter 2">
            <a:extLst>
              <a:ext uri="{FF2B5EF4-FFF2-40B4-BE49-F238E27FC236}">
                <a16:creationId xmlns:a16="http://schemas.microsoft.com/office/drawing/2014/main" id="{62C61CD4-180C-7F4E-C511-66957CECFE08}"/>
              </a:ext>
            </a:extLst>
          </p:cNvPr>
          <p:cNvSpPr>
            <a:spLocks noGrp="1"/>
          </p:cNvSpPr>
          <p:nvPr>
            <p:ph idx="1"/>
          </p:nvPr>
        </p:nvSpPr>
        <p:spPr/>
        <p:txBody>
          <a:bodyPr/>
          <a:lstStyle/>
          <a:p>
            <a:endParaRPr lang="de-DE" dirty="0"/>
          </a:p>
        </p:txBody>
      </p:sp>
      <p:sp>
        <p:nvSpPr>
          <p:cNvPr id="4" name="Datumsplatzhalter 3">
            <a:extLst>
              <a:ext uri="{FF2B5EF4-FFF2-40B4-BE49-F238E27FC236}">
                <a16:creationId xmlns:a16="http://schemas.microsoft.com/office/drawing/2014/main" id="{FDB24528-1F9F-631A-7A7D-D48654A9709A}"/>
              </a:ext>
            </a:extLst>
          </p:cNvPr>
          <p:cNvSpPr>
            <a:spLocks noGrp="1"/>
          </p:cNvSpPr>
          <p:nvPr>
            <p:ph type="dt" sz="half" idx="10"/>
          </p:nvPr>
        </p:nvSpPr>
        <p:spPr/>
        <p:txBody>
          <a:bodyPr/>
          <a:lstStyle/>
          <a:p>
            <a:fld id="{6BA86DD8-4C45-46D4-8A30-464D3F57A4C8}" type="datetime1">
              <a:rPr lang="de-DE" smtClean="0"/>
              <a:t>21.05.2026</a:t>
            </a:fld>
            <a:endParaRPr lang="de-DE" dirty="0"/>
          </a:p>
        </p:txBody>
      </p:sp>
      <p:sp>
        <p:nvSpPr>
          <p:cNvPr id="5" name="Fußzeilenplatzhalter 4">
            <a:extLst>
              <a:ext uri="{FF2B5EF4-FFF2-40B4-BE49-F238E27FC236}">
                <a16:creationId xmlns:a16="http://schemas.microsoft.com/office/drawing/2014/main" id="{D6405FE1-EBEB-1E36-F133-7DE28A9263D2}"/>
              </a:ext>
            </a:extLst>
          </p:cNvPr>
          <p:cNvSpPr>
            <a:spLocks noGrp="1"/>
          </p:cNvSpPr>
          <p:nvPr>
            <p:ph type="ftr" sz="quarter" idx="11"/>
          </p:nvPr>
        </p:nvSpPr>
        <p:spPr/>
        <p:txBody>
          <a:bodyPr/>
          <a:lstStyle/>
          <a:p>
            <a:r>
              <a:rPr lang="de-DE" dirty="0"/>
              <a:t>Radhard </a:t>
            </a:r>
            <a:r>
              <a:rPr lang="de-DE" dirty="0" err="1"/>
              <a:t>eFPGAs</a:t>
            </a:r>
            <a:r>
              <a:rPr lang="de-DE" dirty="0"/>
              <a:t> | XIII  Front-end Electronics Workshop Paris | michael.karagounis@fh-dortmund.de</a:t>
            </a:r>
          </a:p>
        </p:txBody>
      </p:sp>
      <p:sp>
        <p:nvSpPr>
          <p:cNvPr id="6" name="Foliennummernplatzhalter 5">
            <a:extLst>
              <a:ext uri="{FF2B5EF4-FFF2-40B4-BE49-F238E27FC236}">
                <a16:creationId xmlns:a16="http://schemas.microsoft.com/office/drawing/2014/main" id="{095720DA-1361-D2CA-CFB7-CBA601F1DB3C}"/>
              </a:ext>
            </a:extLst>
          </p:cNvPr>
          <p:cNvSpPr>
            <a:spLocks noGrp="1"/>
          </p:cNvSpPr>
          <p:nvPr>
            <p:ph type="sldNum" sz="quarter" idx="12"/>
          </p:nvPr>
        </p:nvSpPr>
        <p:spPr/>
        <p:txBody>
          <a:bodyPr/>
          <a:lstStyle/>
          <a:p>
            <a:r>
              <a:rPr lang="de-DE"/>
              <a:t>Slide </a:t>
            </a:r>
            <a:fld id="{40626A7F-4343-4E4D-B14D-5E7A03778B25}" type="slidenum">
              <a:rPr lang="de-DE" smtClean="0"/>
              <a:pPr/>
              <a:t>16</a:t>
            </a:fld>
            <a:endParaRPr lang="de-DE" dirty="0"/>
          </a:p>
        </p:txBody>
      </p:sp>
      <p:pic>
        <p:nvPicPr>
          <p:cNvPr id="8" name="Grafik 7">
            <a:extLst>
              <a:ext uri="{FF2B5EF4-FFF2-40B4-BE49-F238E27FC236}">
                <a16:creationId xmlns:a16="http://schemas.microsoft.com/office/drawing/2014/main" id="{EEA53522-850D-2B1A-51A6-B95D28323E04}"/>
              </a:ext>
            </a:extLst>
          </p:cNvPr>
          <p:cNvPicPr>
            <a:picLocks noChangeAspect="1"/>
          </p:cNvPicPr>
          <p:nvPr/>
        </p:nvPicPr>
        <p:blipFill>
          <a:blip r:embed="rId2"/>
          <a:stretch>
            <a:fillRect/>
          </a:stretch>
        </p:blipFill>
        <p:spPr>
          <a:xfrm>
            <a:off x="334566" y="1052736"/>
            <a:ext cx="3589362" cy="5373101"/>
          </a:xfrm>
          <a:prstGeom prst="rect">
            <a:avLst/>
          </a:prstGeom>
        </p:spPr>
      </p:pic>
      <p:sp>
        <p:nvSpPr>
          <p:cNvPr id="9" name="Inhaltsplatzhalter 2">
            <a:extLst>
              <a:ext uri="{FF2B5EF4-FFF2-40B4-BE49-F238E27FC236}">
                <a16:creationId xmlns:a16="http://schemas.microsoft.com/office/drawing/2014/main" id="{FFD2912F-3CD6-D14B-BBA2-E77C8C4C7618}"/>
              </a:ext>
            </a:extLst>
          </p:cNvPr>
          <p:cNvSpPr txBox="1">
            <a:spLocks/>
          </p:cNvSpPr>
          <p:nvPr/>
        </p:nvSpPr>
        <p:spPr>
          <a:xfrm>
            <a:off x="5004048" y="966506"/>
            <a:ext cx="4139952" cy="548683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noProof="0" dirty="0"/>
              <a:t>Advantage</a:t>
            </a:r>
          </a:p>
          <a:p>
            <a:r>
              <a:rPr lang="en-US" noProof="0" dirty="0"/>
              <a:t>No additional delay in user  path</a:t>
            </a:r>
          </a:p>
          <a:p>
            <a:r>
              <a:rPr lang="en-US" dirty="0"/>
              <a:t>Less area overhead than TMR</a:t>
            </a:r>
          </a:p>
          <a:p>
            <a:r>
              <a:rPr lang="en-US" dirty="0"/>
              <a:t>scrubbing mitigates error accumulation</a:t>
            </a:r>
            <a:endParaRPr lang="en-US" noProof="0" dirty="0"/>
          </a:p>
          <a:p>
            <a:pPr marL="0" indent="0">
              <a:buFont typeface="Arial" pitchFamily="34" charset="0"/>
              <a:buNone/>
            </a:pPr>
            <a:endParaRPr lang="en-US" noProof="0" dirty="0"/>
          </a:p>
          <a:p>
            <a:pPr marL="0" indent="0">
              <a:buFont typeface="Arial" pitchFamily="34" charset="0"/>
              <a:buNone/>
            </a:pPr>
            <a:r>
              <a:rPr lang="en-US" noProof="0" dirty="0"/>
              <a:t>Limitations:</a:t>
            </a:r>
          </a:p>
          <a:p>
            <a:r>
              <a:rPr lang="en-US" noProof="0" dirty="0"/>
              <a:t>Bidirectional config bus required</a:t>
            </a:r>
          </a:p>
          <a:p>
            <a:pPr lvl="1"/>
            <a:r>
              <a:rPr lang="en-US" dirty="0"/>
              <a:t>(also of for partial reconfiguration)</a:t>
            </a:r>
            <a:endParaRPr lang="en-US" noProof="0" dirty="0"/>
          </a:p>
          <a:p>
            <a:r>
              <a:rPr lang="en-US" dirty="0"/>
              <a:t>Continuous scrubbing increases power </a:t>
            </a:r>
            <a:br>
              <a:rPr lang="en-US" dirty="0"/>
            </a:br>
            <a:r>
              <a:rPr lang="en-US" dirty="0"/>
              <a:t>consumption</a:t>
            </a:r>
          </a:p>
          <a:p>
            <a:r>
              <a:rPr lang="en-US" dirty="0"/>
              <a:t>No protection in user logic</a:t>
            </a:r>
          </a:p>
          <a:p>
            <a:endParaRPr lang="en-US" noProof="0" dirty="0"/>
          </a:p>
        </p:txBody>
      </p:sp>
    </p:spTree>
    <p:extLst>
      <p:ext uri="{BB962C8B-B14F-4D97-AF65-F5344CB8AC3E}">
        <p14:creationId xmlns:p14="http://schemas.microsoft.com/office/powerpoint/2010/main" val="1652655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ABEA2F-B8C0-4544-A318-1F0508B5E37C}"/>
              </a:ext>
            </a:extLst>
          </p:cNvPr>
          <p:cNvSpPr>
            <a:spLocks noGrp="1"/>
          </p:cNvSpPr>
          <p:nvPr>
            <p:ph type="title"/>
          </p:nvPr>
        </p:nvSpPr>
        <p:spPr/>
        <p:txBody>
          <a:bodyPr/>
          <a:lstStyle/>
          <a:p>
            <a:r>
              <a:rPr lang="de-DE" dirty="0"/>
              <a:t>Routing Architecture</a:t>
            </a:r>
          </a:p>
        </p:txBody>
      </p:sp>
      <p:sp>
        <p:nvSpPr>
          <p:cNvPr id="3" name="Inhaltsplatzhalter 2">
            <a:extLst>
              <a:ext uri="{FF2B5EF4-FFF2-40B4-BE49-F238E27FC236}">
                <a16:creationId xmlns:a16="http://schemas.microsoft.com/office/drawing/2014/main" id="{83FE6306-934F-4D29-9EC6-2592A3561B1F}"/>
              </a:ext>
            </a:extLst>
          </p:cNvPr>
          <p:cNvSpPr>
            <a:spLocks noGrp="1"/>
          </p:cNvSpPr>
          <p:nvPr>
            <p:ph idx="1"/>
          </p:nvPr>
        </p:nvSpPr>
        <p:spPr/>
        <p:txBody>
          <a:bodyPr>
            <a:normAutofit fontScale="92500" lnSpcReduction="20000"/>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r>
              <a:rPr lang="de-DE" dirty="0"/>
              <a:t>Most </a:t>
            </a:r>
            <a:r>
              <a:rPr lang="de-DE" dirty="0" err="1"/>
              <a:t>common</a:t>
            </a:r>
            <a:r>
              <a:rPr lang="de-DE" dirty="0"/>
              <a:t> </a:t>
            </a:r>
            <a:r>
              <a:rPr lang="de-DE" dirty="0" err="1"/>
              <a:t>approaches</a:t>
            </a:r>
            <a:r>
              <a:rPr lang="de-DE" dirty="0"/>
              <a:t>:</a:t>
            </a:r>
          </a:p>
          <a:p>
            <a:pPr lvl="1"/>
            <a:r>
              <a:rPr lang="de-DE" dirty="0" err="1"/>
              <a:t>hierachical</a:t>
            </a:r>
            <a:r>
              <a:rPr lang="de-DE" dirty="0"/>
              <a:t> </a:t>
            </a:r>
            <a:r>
              <a:rPr lang="de-DE" dirty="0" err="1"/>
              <a:t>tolpology</a:t>
            </a:r>
            <a:endParaRPr lang="de-DE" dirty="0"/>
          </a:p>
          <a:p>
            <a:pPr lvl="2"/>
            <a:r>
              <a:rPr lang="en-US" dirty="0"/>
              <a:t>improves local speed but introduces mapping inefficiency and significant delay penalties when signals cross hierarchy levels.</a:t>
            </a:r>
            <a:endParaRPr lang="de-DE" dirty="0"/>
          </a:p>
          <a:p>
            <a:pPr lvl="1"/>
            <a:r>
              <a:rPr lang="de-DE" dirty="0" err="1"/>
              <a:t>island</a:t>
            </a:r>
            <a:r>
              <a:rPr lang="de-DE" dirty="0"/>
              <a:t> </a:t>
            </a:r>
            <a:r>
              <a:rPr lang="de-DE" dirty="0" err="1"/>
              <a:t>topology</a:t>
            </a:r>
            <a:r>
              <a:rPr lang="de-DE" dirty="0"/>
              <a:t> </a:t>
            </a:r>
            <a:r>
              <a:rPr lang="de-DE" dirty="0" err="1"/>
              <a:t>with</a:t>
            </a:r>
            <a:r>
              <a:rPr lang="de-DE" dirty="0"/>
              <a:t> </a:t>
            </a:r>
            <a:r>
              <a:rPr lang="de-DE" dirty="0" err="1"/>
              <a:t>switching</a:t>
            </a:r>
            <a:r>
              <a:rPr lang="de-DE" dirty="0"/>
              <a:t> and </a:t>
            </a:r>
            <a:r>
              <a:rPr lang="de-DE" dirty="0" err="1"/>
              <a:t>connection</a:t>
            </a:r>
            <a:r>
              <a:rPr lang="de-DE" dirty="0"/>
              <a:t> </a:t>
            </a:r>
            <a:r>
              <a:rPr lang="de-DE" dirty="0" err="1"/>
              <a:t>boxes</a:t>
            </a:r>
            <a:endParaRPr lang="de-DE" dirty="0"/>
          </a:p>
          <a:p>
            <a:pPr lvl="2"/>
            <a:r>
              <a:rPr lang="en-US" dirty="0"/>
              <a:t>avoids mapping constraints and delay penalties across levels, but pays with a larger and more power-hungry routing fabric</a:t>
            </a:r>
            <a:endParaRPr lang="de-DE" dirty="0"/>
          </a:p>
          <a:p>
            <a:r>
              <a:rPr lang="de-DE" dirty="0"/>
              <a:t>Connection box </a:t>
            </a:r>
            <a:r>
              <a:rPr lang="de-DE" dirty="0" err="1"/>
              <a:t>with</a:t>
            </a:r>
            <a:r>
              <a:rPr lang="de-DE" dirty="0"/>
              <a:t> Wilton </a:t>
            </a:r>
            <a:r>
              <a:rPr lang="de-DE" dirty="0" err="1"/>
              <a:t>topology</a:t>
            </a:r>
            <a:endParaRPr lang="de-DE" dirty="0"/>
          </a:p>
          <a:p>
            <a:pPr lvl="1"/>
            <a:r>
              <a:rPr lang="en-US" dirty="0"/>
              <a:t>maps tracks using direction-dependent cyclic index permutations i,i+1,i−1 mod(W) to improve </a:t>
            </a:r>
            <a:r>
              <a:rPr lang="en-US" dirty="0" err="1"/>
              <a:t>routability</a:t>
            </a:r>
            <a:r>
              <a:rPr lang="en-US" dirty="0"/>
              <a:t>.(W number of channels)</a:t>
            </a:r>
          </a:p>
          <a:p>
            <a:pPr lvl="1"/>
            <a:r>
              <a:rPr lang="de-DE" dirty="0" err="1"/>
              <a:t>enables</a:t>
            </a:r>
            <a:r>
              <a:rPr lang="de-DE" dirty="0"/>
              <a:t> </a:t>
            </a:r>
            <a:r>
              <a:rPr lang="de-DE" dirty="0" err="1"/>
              <a:t>full</a:t>
            </a:r>
            <a:r>
              <a:rPr lang="de-DE" dirty="0"/>
              <a:t> </a:t>
            </a:r>
            <a:r>
              <a:rPr lang="de-DE" dirty="0" err="1"/>
              <a:t>directional</a:t>
            </a:r>
            <a:r>
              <a:rPr lang="de-DE" dirty="0"/>
              <a:t> </a:t>
            </a:r>
            <a:r>
              <a:rPr lang="de-DE" dirty="0" err="1"/>
              <a:t>flexibility</a:t>
            </a:r>
            <a:r>
              <a:rPr lang="de-DE" dirty="0"/>
              <a:t> </a:t>
            </a:r>
            <a:r>
              <a:rPr lang="de-DE" dirty="0" err="1"/>
              <a:t>when</a:t>
            </a:r>
            <a:r>
              <a:rPr lang="de-DE" dirty="0"/>
              <a:t> </a:t>
            </a:r>
            <a:r>
              <a:rPr lang="de-DE" dirty="0" err="1"/>
              <a:t>signals</a:t>
            </a:r>
            <a:r>
              <a:rPr lang="de-DE" dirty="0"/>
              <a:t> traverse multiple switch </a:t>
            </a:r>
            <a:r>
              <a:rPr lang="de-DE" dirty="0" err="1"/>
              <a:t>boxes</a:t>
            </a:r>
            <a:r>
              <a:rPr lang="de-DE" dirty="0"/>
              <a:t>.</a:t>
            </a:r>
          </a:p>
        </p:txBody>
      </p:sp>
      <p:sp>
        <p:nvSpPr>
          <p:cNvPr id="4" name="Datumsplatzhalter 3">
            <a:extLst>
              <a:ext uri="{FF2B5EF4-FFF2-40B4-BE49-F238E27FC236}">
                <a16:creationId xmlns:a16="http://schemas.microsoft.com/office/drawing/2014/main" id="{707AE6CA-738A-4B1B-9088-40864F7EC34B}"/>
              </a:ext>
            </a:extLst>
          </p:cNvPr>
          <p:cNvSpPr>
            <a:spLocks noGrp="1"/>
          </p:cNvSpPr>
          <p:nvPr>
            <p:ph type="dt" sz="half" idx="10"/>
          </p:nvPr>
        </p:nvSpPr>
        <p:spPr/>
        <p:txBody>
          <a:bodyPr/>
          <a:lstStyle/>
          <a:p>
            <a:fld id="{20AE1A0E-0954-4BBD-A693-69EBB5A47E0D}" type="datetime1">
              <a:rPr lang="de-DE" smtClean="0"/>
              <a:t>21.05.2026</a:t>
            </a:fld>
            <a:endParaRPr lang="de-DE" dirty="0"/>
          </a:p>
        </p:txBody>
      </p:sp>
      <p:sp>
        <p:nvSpPr>
          <p:cNvPr id="5" name="Fußzeilenplatzhalter 4">
            <a:extLst>
              <a:ext uri="{FF2B5EF4-FFF2-40B4-BE49-F238E27FC236}">
                <a16:creationId xmlns:a16="http://schemas.microsoft.com/office/drawing/2014/main" id="{7675BEA9-FDB1-477B-9D98-F06728791647}"/>
              </a:ext>
            </a:extLst>
          </p:cNvPr>
          <p:cNvSpPr>
            <a:spLocks noGrp="1"/>
          </p:cNvSpPr>
          <p:nvPr>
            <p:ph type="ftr" sz="quarter" idx="11"/>
          </p:nvPr>
        </p:nvSpPr>
        <p:spPr/>
        <p:txBody>
          <a:bodyPr/>
          <a:lstStyle/>
          <a:p>
            <a:r>
              <a:rPr lang="de-DE" dirty="0"/>
              <a:t>Radhard </a:t>
            </a:r>
            <a:r>
              <a:rPr lang="de-DE" dirty="0" err="1"/>
              <a:t>eFPGAs</a:t>
            </a:r>
            <a:r>
              <a:rPr lang="de-DE" dirty="0"/>
              <a:t> | XIII  Front-end Electronics Workshop Paris | michael.karagounis@fh-dortmund.de</a:t>
            </a:r>
          </a:p>
        </p:txBody>
      </p:sp>
      <p:sp>
        <p:nvSpPr>
          <p:cNvPr id="6" name="Foliennummernplatzhalter 5">
            <a:extLst>
              <a:ext uri="{FF2B5EF4-FFF2-40B4-BE49-F238E27FC236}">
                <a16:creationId xmlns:a16="http://schemas.microsoft.com/office/drawing/2014/main" id="{0063723B-B695-411D-A200-22193843CFA8}"/>
              </a:ext>
            </a:extLst>
          </p:cNvPr>
          <p:cNvSpPr>
            <a:spLocks noGrp="1"/>
          </p:cNvSpPr>
          <p:nvPr>
            <p:ph type="sldNum" sz="quarter" idx="12"/>
          </p:nvPr>
        </p:nvSpPr>
        <p:spPr/>
        <p:txBody>
          <a:bodyPr/>
          <a:lstStyle/>
          <a:p>
            <a:r>
              <a:rPr lang="de-DE"/>
              <a:t>Folie </a:t>
            </a:r>
            <a:fld id="{40626A7F-4343-4E4D-B14D-5E7A03778B25}" type="slidenum">
              <a:rPr lang="de-DE" smtClean="0"/>
              <a:pPr/>
              <a:t>17</a:t>
            </a:fld>
            <a:endParaRPr lang="de-DE" dirty="0"/>
          </a:p>
        </p:txBody>
      </p:sp>
      <p:graphicFrame>
        <p:nvGraphicFramePr>
          <p:cNvPr id="9" name="Objekt 8">
            <a:extLst>
              <a:ext uri="{FF2B5EF4-FFF2-40B4-BE49-F238E27FC236}">
                <a16:creationId xmlns:a16="http://schemas.microsoft.com/office/drawing/2014/main" id="{8EB6D618-19DA-4DEA-BBA3-87BD85AF9113}"/>
              </a:ext>
            </a:extLst>
          </p:cNvPr>
          <p:cNvGraphicFramePr>
            <a:graphicFrameLocks noChangeAspect="1"/>
          </p:cNvGraphicFramePr>
          <p:nvPr>
            <p:extLst>
              <p:ext uri="{D42A27DB-BD31-4B8C-83A1-F6EECF244321}">
                <p14:modId xmlns:p14="http://schemas.microsoft.com/office/powerpoint/2010/main" val="1183522503"/>
              </p:ext>
            </p:extLst>
          </p:nvPr>
        </p:nvGraphicFramePr>
        <p:xfrm>
          <a:off x="234759" y="980728"/>
          <a:ext cx="8674481" cy="2448272"/>
        </p:xfrm>
        <a:graphic>
          <a:graphicData uri="http://schemas.openxmlformats.org/presentationml/2006/ole">
            <mc:AlternateContent xmlns:mc="http://schemas.openxmlformats.org/markup-compatibility/2006">
              <mc:Choice xmlns:v="urn:schemas-microsoft-com:vml" Requires="v">
                <p:oleObj name="Visio" r:id="rId2" imgW="3914621" imgH="1104900" progId="Visio.Drawing.15">
                  <p:embed/>
                </p:oleObj>
              </mc:Choice>
              <mc:Fallback>
                <p:oleObj name="Visio" r:id="rId2" imgW="3914621" imgH="1104900" progId="Visio.Drawing.15">
                  <p:embed/>
                  <p:pic>
                    <p:nvPicPr>
                      <p:cNvPr id="9" name="Objekt 8">
                        <a:extLst>
                          <a:ext uri="{FF2B5EF4-FFF2-40B4-BE49-F238E27FC236}">
                            <a16:creationId xmlns:a16="http://schemas.microsoft.com/office/drawing/2014/main" id="{8EB6D618-19DA-4DEA-BBA3-87BD85AF9113}"/>
                          </a:ext>
                        </a:extLst>
                      </p:cNvPr>
                      <p:cNvPicPr/>
                      <p:nvPr/>
                    </p:nvPicPr>
                    <p:blipFill>
                      <a:blip r:embed="rId3"/>
                      <a:stretch>
                        <a:fillRect/>
                      </a:stretch>
                    </p:blipFill>
                    <p:spPr>
                      <a:xfrm>
                        <a:off x="234759" y="980728"/>
                        <a:ext cx="8674481" cy="2448272"/>
                      </a:xfrm>
                      <a:prstGeom prst="rect">
                        <a:avLst/>
                      </a:prstGeom>
                    </p:spPr>
                  </p:pic>
                </p:oleObj>
              </mc:Fallback>
            </mc:AlternateContent>
          </a:graphicData>
        </a:graphic>
      </p:graphicFrame>
    </p:spTree>
    <p:extLst>
      <p:ext uri="{BB962C8B-B14F-4D97-AF65-F5344CB8AC3E}">
        <p14:creationId xmlns:p14="http://schemas.microsoft.com/office/powerpoint/2010/main" val="2710914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82ABB5-3578-8964-F4D4-41B4E419E5E3}"/>
              </a:ext>
            </a:extLst>
          </p:cNvPr>
          <p:cNvSpPr>
            <a:spLocks noGrp="1"/>
          </p:cNvSpPr>
          <p:nvPr>
            <p:ph type="title"/>
          </p:nvPr>
        </p:nvSpPr>
        <p:spPr/>
        <p:txBody>
          <a:bodyPr/>
          <a:lstStyle/>
          <a:p>
            <a:r>
              <a:rPr lang="de-DE" dirty="0"/>
              <a:t>Routing </a:t>
            </a:r>
            <a:r>
              <a:rPr lang="de-DE" dirty="0" err="1"/>
              <a:t>Circuits</a:t>
            </a:r>
            <a:r>
              <a:rPr lang="de-DE" dirty="0"/>
              <a:t> and Wires</a:t>
            </a:r>
          </a:p>
        </p:txBody>
      </p:sp>
      <p:sp>
        <p:nvSpPr>
          <p:cNvPr id="4" name="Datumsplatzhalter 3">
            <a:extLst>
              <a:ext uri="{FF2B5EF4-FFF2-40B4-BE49-F238E27FC236}">
                <a16:creationId xmlns:a16="http://schemas.microsoft.com/office/drawing/2014/main" id="{D2775349-5FE7-EEFA-5476-00084BEBAB56}"/>
              </a:ext>
            </a:extLst>
          </p:cNvPr>
          <p:cNvSpPr>
            <a:spLocks noGrp="1"/>
          </p:cNvSpPr>
          <p:nvPr>
            <p:ph type="dt" sz="half" idx="10"/>
          </p:nvPr>
        </p:nvSpPr>
        <p:spPr/>
        <p:txBody>
          <a:bodyPr/>
          <a:lstStyle/>
          <a:p>
            <a:fld id="{0068E595-63B7-4A42-A084-F8794C453CFC}" type="datetime1">
              <a:rPr lang="de-DE" smtClean="0"/>
              <a:t>21.05.2026</a:t>
            </a:fld>
            <a:endParaRPr lang="de-DE" dirty="0"/>
          </a:p>
        </p:txBody>
      </p:sp>
      <p:sp>
        <p:nvSpPr>
          <p:cNvPr id="5" name="Fußzeilenplatzhalter 4">
            <a:extLst>
              <a:ext uri="{FF2B5EF4-FFF2-40B4-BE49-F238E27FC236}">
                <a16:creationId xmlns:a16="http://schemas.microsoft.com/office/drawing/2014/main" id="{5606D726-26B2-DCA7-BC38-9618582A20C0}"/>
              </a:ext>
            </a:extLst>
          </p:cNvPr>
          <p:cNvSpPr>
            <a:spLocks noGrp="1"/>
          </p:cNvSpPr>
          <p:nvPr>
            <p:ph type="ftr" sz="quarter" idx="11"/>
          </p:nvPr>
        </p:nvSpPr>
        <p:spPr/>
        <p:txBody>
          <a:bodyPr/>
          <a:lstStyle/>
          <a:p>
            <a:r>
              <a:rPr lang="de-DE" dirty="0"/>
              <a:t>Radhard </a:t>
            </a:r>
            <a:r>
              <a:rPr lang="de-DE" dirty="0" err="1"/>
              <a:t>eFPGAs</a:t>
            </a:r>
            <a:r>
              <a:rPr lang="de-DE" dirty="0"/>
              <a:t> | XIII  Front-end Electronics Workshop Paris | michael.karagounis@fh-dortmund.de</a:t>
            </a:r>
          </a:p>
        </p:txBody>
      </p:sp>
      <p:sp>
        <p:nvSpPr>
          <p:cNvPr id="6" name="Foliennummernplatzhalter 5">
            <a:extLst>
              <a:ext uri="{FF2B5EF4-FFF2-40B4-BE49-F238E27FC236}">
                <a16:creationId xmlns:a16="http://schemas.microsoft.com/office/drawing/2014/main" id="{818844CB-FBE4-87D5-75A6-254551E4FFF0}"/>
              </a:ext>
            </a:extLst>
          </p:cNvPr>
          <p:cNvSpPr>
            <a:spLocks noGrp="1"/>
          </p:cNvSpPr>
          <p:nvPr>
            <p:ph type="sldNum" sz="quarter" idx="12"/>
          </p:nvPr>
        </p:nvSpPr>
        <p:spPr/>
        <p:txBody>
          <a:bodyPr/>
          <a:lstStyle/>
          <a:p>
            <a:r>
              <a:rPr lang="de-DE"/>
              <a:t>Slide </a:t>
            </a:r>
            <a:fld id="{40626A7F-4343-4E4D-B14D-5E7A03778B25}" type="slidenum">
              <a:rPr lang="de-DE" smtClean="0"/>
              <a:pPr/>
              <a:t>18</a:t>
            </a:fld>
            <a:endParaRPr lang="de-DE" dirty="0"/>
          </a:p>
        </p:txBody>
      </p:sp>
      <p:sp>
        <p:nvSpPr>
          <p:cNvPr id="12" name="Inhaltsplatzhalter 11">
            <a:extLst>
              <a:ext uri="{FF2B5EF4-FFF2-40B4-BE49-F238E27FC236}">
                <a16:creationId xmlns:a16="http://schemas.microsoft.com/office/drawing/2014/main" id="{160CEB92-AC86-C444-BCF2-FB7BD1BF81EE}"/>
              </a:ext>
            </a:extLst>
          </p:cNvPr>
          <p:cNvSpPr>
            <a:spLocks noGrp="1"/>
          </p:cNvSpPr>
          <p:nvPr>
            <p:ph idx="1"/>
          </p:nvPr>
        </p:nvSpPr>
        <p:spPr/>
        <p:txBody>
          <a:bodyPr>
            <a:normAutofit/>
          </a:bodyPr>
          <a:lstStyle/>
          <a:p>
            <a:r>
              <a:rPr lang="en-US" noProof="0" dirty="0"/>
              <a:t>routing switches are implemented as:</a:t>
            </a:r>
          </a:p>
          <a:p>
            <a:pPr lvl="1"/>
            <a:r>
              <a:rPr lang="en-US" noProof="0" dirty="0"/>
              <a:t>Transmission Gates</a:t>
            </a:r>
          </a:p>
          <a:p>
            <a:pPr lvl="2"/>
            <a:r>
              <a:rPr lang="en-US" noProof="0" dirty="0"/>
              <a:t>enable dense and flexible routing</a:t>
            </a:r>
          </a:p>
          <a:p>
            <a:pPr lvl="2"/>
            <a:r>
              <a:rPr lang="en-US" noProof="0" dirty="0"/>
              <a:t>suffer from accumulation of RC delay</a:t>
            </a:r>
          </a:p>
          <a:p>
            <a:pPr lvl="1"/>
            <a:r>
              <a:rPr lang="en-US" noProof="0" dirty="0"/>
              <a:t>Tristate Buffers</a:t>
            </a:r>
          </a:p>
          <a:p>
            <a:pPr lvl="2"/>
            <a:r>
              <a:rPr lang="en-US" noProof="0" dirty="0"/>
              <a:t>Improve signal integrity and long-distance driving performance </a:t>
            </a:r>
          </a:p>
          <a:p>
            <a:pPr lvl="2"/>
            <a:r>
              <a:rPr lang="en-US" noProof="0" dirty="0"/>
              <a:t>have increased area and power.</a:t>
            </a:r>
          </a:p>
          <a:p>
            <a:r>
              <a:rPr lang="en-US" noProof="0" dirty="0"/>
              <a:t>routing is implemented with a </a:t>
            </a:r>
            <a:r>
              <a:rPr lang="en-US" noProof="0" dirty="0" err="1"/>
              <a:t>variaty</a:t>
            </a:r>
            <a:r>
              <a:rPr lang="en-US" noProof="0" dirty="0"/>
              <a:t> of wire length</a:t>
            </a:r>
          </a:p>
          <a:p>
            <a:pPr lvl="1"/>
            <a:r>
              <a:rPr lang="en-US" noProof="0" dirty="0"/>
              <a:t>short wires</a:t>
            </a:r>
          </a:p>
          <a:p>
            <a:pPr lvl="2"/>
            <a:r>
              <a:rPr lang="en-US" noProof="0" dirty="0"/>
              <a:t>Increase granularity and flexibility</a:t>
            </a:r>
          </a:p>
          <a:p>
            <a:pPr lvl="2"/>
            <a:r>
              <a:rPr lang="en-US" noProof="0" dirty="0"/>
              <a:t>incur high delay due to many switch elements in series</a:t>
            </a:r>
          </a:p>
          <a:p>
            <a:pPr lvl="2"/>
            <a:r>
              <a:rPr lang="en-US" noProof="0" dirty="0"/>
              <a:t>increases the overall probability of radiation-induced failures.</a:t>
            </a:r>
          </a:p>
          <a:p>
            <a:pPr lvl="1"/>
            <a:r>
              <a:rPr lang="en-US" noProof="0" dirty="0"/>
              <a:t>long wires</a:t>
            </a:r>
          </a:p>
          <a:p>
            <a:pPr lvl="2"/>
            <a:r>
              <a:rPr lang="en-US" noProof="0" dirty="0"/>
              <a:t>reduce delay </a:t>
            </a:r>
          </a:p>
          <a:p>
            <a:pPr lvl="2"/>
            <a:r>
              <a:rPr lang="en-US" noProof="0" dirty="0"/>
              <a:t>limit routing flexibility</a:t>
            </a:r>
          </a:p>
        </p:txBody>
      </p:sp>
    </p:spTree>
    <p:extLst>
      <p:ext uri="{BB962C8B-B14F-4D97-AF65-F5344CB8AC3E}">
        <p14:creationId xmlns:p14="http://schemas.microsoft.com/office/powerpoint/2010/main" val="4106182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1BB86-BC96-D24A-9DB1-7F3DBD2E5549}"/>
              </a:ext>
            </a:extLst>
          </p:cNvPr>
          <p:cNvSpPr>
            <a:spLocks noGrp="1"/>
          </p:cNvSpPr>
          <p:nvPr>
            <p:ph type="title"/>
          </p:nvPr>
        </p:nvSpPr>
        <p:spPr/>
        <p:txBody>
          <a:bodyPr/>
          <a:lstStyle/>
          <a:p>
            <a:r>
              <a:rPr lang="de-DE" dirty="0"/>
              <a:t>Open Source </a:t>
            </a:r>
            <a:r>
              <a:rPr lang="de-DE" dirty="0" err="1"/>
              <a:t>eFPGA</a:t>
            </a:r>
            <a:r>
              <a:rPr lang="de-DE" dirty="0"/>
              <a:t> </a:t>
            </a:r>
            <a:r>
              <a:rPr lang="de-DE" dirty="0" err="1"/>
              <a:t>flows</a:t>
            </a:r>
            <a:endParaRPr lang="de-DE" dirty="0"/>
          </a:p>
        </p:txBody>
      </p:sp>
      <p:sp>
        <p:nvSpPr>
          <p:cNvPr id="4" name="Datumsplatzhalter 3">
            <a:extLst>
              <a:ext uri="{FF2B5EF4-FFF2-40B4-BE49-F238E27FC236}">
                <a16:creationId xmlns:a16="http://schemas.microsoft.com/office/drawing/2014/main" id="{54D9F029-684D-3CFE-2140-5E4FF0C431A0}"/>
              </a:ext>
            </a:extLst>
          </p:cNvPr>
          <p:cNvSpPr>
            <a:spLocks noGrp="1"/>
          </p:cNvSpPr>
          <p:nvPr>
            <p:ph type="dt" sz="half" idx="10"/>
          </p:nvPr>
        </p:nvSpPr>
        <p:spPr/>
        <p:txBody>
          <a:bodyPr/>
          <a:lstStyle/>
          <a:p>
            <a:fld id="{6924972F-A586-4613-BBB2-4CF828212448}" type="datetime1">
              <a:rPr lang="de-DE" smtClean="0"/>
              <a:t>21.05.2026</a:t>
            </a:fld>
            <a:endParaRPr lang="de-DE" dirty="0"/>
          </a:p>
        </p:txBody>
      </p:sp>
      <p:sp>
        <p:nvSpPr>
          <p:cNvPr id="5" name="Fußzeilenplatzhalter 4">
            <a:extLst>
              <a:ext uri="{FF2B5EF4-FFF2-40B4-BE49-F238E27FC236}">
                <a16:creationId xmlns:a16="http://schemas.microsoft.com/office/drawing/2014/main" id="{95C1CAE0-399D-1B20-83F6-63CE9B013685}"/>
              </a:ext>
            </a:extLst>
          </p:cNvPr>
          <p:cNvSpPr>
            <a:spLocks noGrp="1"/>
          </p:cNvSpPr>
          <p:nvPr>
            <p:ph type="ftr" sz="quarter" idx="11"/>
          </p:nvPr>
        </p:nvSpPr>
        <p:spPr/>
        <p:txBody>
          <a:bodyPr/>
          <a:lstStyle/>
          <a:p>
            <a:r>
              <a:rPr lang="de-DE" dirty="0"/>
              <a:t>Radhard </a:t>
            </a:r>
            <a:r>
              <a:rPr lang="de-DE" dirty="0" err="1"/>
              <a:t>eFPGAs</a:t>
            </a:r>
            <a:r>
              <a:rPr lang="de-DE" dirty="0"/>
              <a:t> | XIII  Front-end Electronics Workshop Paris | michael.karagounis@fh-dortmund.de</a:t>
            </a:r>
          </a:p>
        </p:txBody>
      </p:sp>
      <p:sp>
        <p:nvSpPr>
          <p:cNvPr id="6" name="Foliennummernplatzhalter 5">
            <a:extLst>
              <a:ext uri="{FF2B5EF4-FFF2-40B4-BE49-F238E27FC236}">
                <a16:creationId xmlns:a16="http://schemas.microsoft.com/office/drawing/2014/main" id="{525DD8D1-D978-B4CD-33F8-93517E210A14}"/>
              </a:ext>
            </a:extLst>
          </p:cNvPr>
          <p:cNvSpPr>
            <a:spLocks noGrp="1"/>
          </p:cNvSpPr>
          <p:nvPr>
            <p:ph type="sldNum" sz="quarter" idx="12"/>
          </p:nvPr>
        </p:nvSpPr>
        <p:spPr/>
        <p:txBody>
          <a:bodyPr/>
          <a:lstStyle/>
          <a:p>
            <a:r>
              <a:rPr lang="de-DE"/>
              <a:t>Slide </a:t>
            </a:r>
            <a:fld id="{40626A7F-4343-4E4D-B14D-5E7A03778B25}" type="slidenum">
              <a:rPr lang="de-DE" smtClean="0"/>
              <a:pPr/>
              <a:t>19</a:t>
            </a:fld>
            <a:endParaRPr lang="de-DE" dirty="0"/>
          </a:p>
        </p:txBody>
      </p:sp>
      <p:pic>
        <p:nvPicPr>
          <p:cNvPr id="14" name="Inhaltsplatzhalter 13" descr="The diagram illustrates various components and tools related to FPGA (Field-Programmable Gate Array) design and verification, including HDL (Hardware Description Language), OpenFPGA, synthesis, annotation, simulation, and various testing and planning tools.&#10;&#10;KI-generierte Inhalte können fehlerhaft sein.">
            <a:extLst>
              <a:ext uri="{FF2B5EF4-FFF2-40B4-BE49-F238E27FC236}">
                <a16:creationId xmlns:a16="http://schemas.microsoft.com/office/drawing/2014/main" id="{3D733690-F09C-1C63-B31C-D4067427BAE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r="57087" b="40949"/>
          <a:stretch>
            <a:fillRect/>
          </a:stretch>
        </p:blipFill>
        <p:spPr>
          <a:xfrm>
            <a:off x="323528" y="1788344"/>
            <a:ext cx="3923928" cy="2864792"/>
          </a:xfrm>
          <a:prstGeom prst="rect">
            <a:avLst/>
          </a:prstGeom>
        </p:spPr>
      </p:pic>
      <p:pic>
        <p:nvPicPr>
          <p:cNvPr id="1026" name="Picture 2" descr="An Illustration of the FABulous ASIC, emulation and bitstream generation flows.">
            <a:extLst>
              <a:ext uri="{FF2B5EF4-FFF2-40B4-BE49-F238E27FC236}">
                <a16:creationId xmlns:a16="http://schemas.microsoft.com/office/drawing/2014/main" id="{A751F9A7-FF64-EAF9-406F-137145BD86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1986" y="1484784"/>
            <a:ext cx="3950494" cy="3429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feld 14">
            <a:extLst>
              <a:ext uri="{FF2B5EF4-FFF2-40B4-BE49-F238E27FC236}">
                <a16:creationId xmlns:a16="http://schemas.microsoft.com/office/drawing/2014/main" id="{E7ACC69C-DE80-DBF3-4130-FA74019280A5}"/>
              </a:ext>
            </a:extLst>
          </p:cNvPr>
          <p:cNvSpPr txBox="1"/>
          <p:nvPr/>
        </p:nvSpPr>
        <p:spPr>
          <a:xfrm>
            <a:off x="1547664" y="1124744"/>
            <a:ext cx="1300356" cy="400110"/>
          </a:xfrm>
          <a:prstGeom prst="rect">
            <a:avLst/>
          </a:prstGeom>
          <a:noFill/>
        </p:spPr>
        <p:txBody>
          <a:bodyPr wrap="none" rtlCol="0">
            <a:spAutoFit/>
          </a:bodyPr>
          <a:lstStyle/>
          <a:p>
            <a:r>
              <a:rPr lang="de-DE" sz="2000" b="1" dirty="0" err="1"/>
              <a:t>openFPGA</a:t>
            </a:r>
            <a:endParaRPr lang="de-DE" sz="2000" b="1" dirty="0"/>
          </a:p>
        </p:txBody>
      </p:sp>
      <p:pic>
        <p:nvPicPr>
          <p:cNvPr id="1028" name="Picture 4">
            <a:extLst>
              <a:ext uri="{FF2B5EF4-FFF2-40B4-BE49-F238E27FC236}">
                <a16:creationId xmlns:a16="http://schemas.microsoft.com/office/drawing/2014/main" id="{B9DFD9EB-893B-759B-0B11-C2EA87293E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4797152"/>
            <a:ext cx="1274385" cy="16288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feld 15">
            <a:extLst>
              <a:ext uri="{FF2B5EF4-FFF2-40B4-BE49-F238E27FC236}">
                <a16:creationId xmlns:a16="http://schemas.microsoft.com/office/drawing/2014/main" id="{B1DFAC8C-24DA-C57C-3779-BAC1997E924C}"/>
              </a:ext>
            </a:extLst>
          </p:cNvPr>
          <p:cNvSpPr txBox="1"/>
          <p:nvPr/>
        </p:nvSpPr>
        <p:spPr>
          <a:xfrm>
            <a:off x="2210479" y="5231864"/>
            <a:ext cx="1818318" cy="646331"/>
          </a:xfrm>
          <a:prstGeom prst="rect">
            <a:avLst/>
          </a:prstGeom>
          <a:noFill/>
        </p:spPr>
        <p:txBody>
          <a:bodyPr wrap="none" rtlCol="0">
            <a:spAutoFit/>
          </a:bodyPr>
          <a:lstStyle/>
          <a:p>
            <a:pPr algn="ctr"/>
            <a:r>
              <a:rPr lang="de-DE" dirty="0"/>
              <a:t>Pierre-Emmanuel</a:t>
            </a:r>
            <a:br>
              <a:rPr lang="de-DE" dirty="0"/>
            </a:br>
            <a:r>
              <a:rPr lang="de-DE" dirty="0"/>
              <a:t> </a:t>
            </a:r>
            <a:r>
              <a:rPr lang="de-DE" dirty="0" err="1"/>
              <a:t>Gaillardon</a:t>
            </a:r>
            <a:r>
              <a:rPr lang="de-DE" dirty="0"/>
              <a:t> </a:t>
            </a:r>
          </a:p>
        </p:txBody>
      </p:sp>
      <p:sp>
        <p:nvSpPr>
          <p:cNvPr id="17" name="Textfeld 16">
            <a:extLst>
              <a:ext uri="{FF2B5EF4-FFF2-40B4-BE49-F238E27FC236}">
                <a16:creationId xmlns:a16="http://schemas.microsoft.com/office/drawing/2014/main" id="{0E592328-95E6-9D80-0DBF-83E9FA545E17}"/>
              </a:ext>
            </a:extLst>
          </p:cNvPr>
          <p:cNvSpPr txBox="1"/>
          <p:nvPr/>
        </p:nvSpPr>
        <p:spPr>
          <a:xfrm>
            <a:off x="6170428" y="1124744"/>
            <a:ext cx="1137876" cy="400110"/>
          </a:xfrm>
          <a:prstGeom prst="rect">
            <a:avLst/>
          </a:prstGeom>
          <a:noFill/>
        </p:spPr>
        <p:txBody>
          <a:bodyPr wrap="none" rtlCol="0">
            <a:spAutoFit/>
          </a:bodyPr>
          <a:lstStyle/>
          <a:p>
            <a:r>
              <a:rPr lang="de-DE" sz="2000" b="1" dirty="0" err="1"/>
              <a:t>Fabulous</a:t>
            </a:r>
            <a:endParaRPr lang="de-DE" sz="2000" b="1" dirty="0"/>
          </a:p>
        </p:txBody>
      </p:sp>
      <p:pic>
        <p:nvPicPr>
          <p:cNvPr id="1030" name="Picture 6">
            <a:extLst>
              <a:ext uri="{FF2B5EF4-FFF2-40B4-BE49-F238E27FC236}">
                <a16:creationId xmlns:a16="http://schemas.microsoft.com/office/drawing/2014/main" id="{FA944F76-CB8E-48CB-B43F-53143AD589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2120" y="5020029"/>
            <a:ext cx="1430187" cy="1430187"/>
          </a:xfrm>
          <a:prstGeom prst="rect">
            <a:avLst/>
          </a:prstGeom>
          <a:noFill/>
          <a:extLst>
            <a:ext uri="{909E8E84-426E-40DD-AFC4-6F175D3DCCD1}">
              <a14:hiddenFill xmlns:a14="http://schemas.microsoft.com/office/drawing/2010/main">
                <a:solidFill>
                  <a:srgbClr val="FFFFFF"/>
                </a:solidFill>
              </a14:hiddenFill>
            </a:ext>
          </a:extLst>
        </p:spPr>
      </p:pic>
      <p:sp>
        <p:nvSpPr>
          <p:cNvPr id="20" name="Textfeld 19">
            <a:extLst>
              <a:ext uri="{FF2B5EF4-FFF2-40B4-BE49-F238E27FC236}">
                <a16:creationId xmlns:a16="http://schemas.microsoft.com/office/drawing/2014/main" id="{73B91E46-9884-F360-1357-AE4D2EE69FA4}"/>
              </a:ext>
            </a:extLst>
          </p:cNvPr>
          <p:cNvSpPr txBox="1"/>
          <p:nvPr/>
        </p:nvSpPr>
        <p:spPr>
          <a:xfrm>
            <a:off x="7806255" y="5384264"/>
            <a:ext cx="642163" cy="646331"/>
          </a:xfrm>
          <a:prstGeom prst="rect">
            <a:avLst/>
          </a:prstGeom>
          <a:noFill/>
        </p:spPr>
        <p:txBody>
          <a:bodyPr wrap="none" rtlCol="0">
            <a:spAutoFit/>
          </a:bodyPr>
          <a:lstStyle/>
          <a:p>
            <a:pPr algn="ctr"/>
            <a:r>
              <a:rPr lang="de-DE" dirty="0"/>
              <a:t>Dirk</a:t>
            </a:r>
            <a:br>
              <a:rPr lang="de-DE" dirty="0"/>
            </a:br>
            <a:r>
              <a:rPr lang="de-DE" dirty="0"/>
              <a:t>Koch</a:t>
            </a:r>
          </a:p>
        </p:txBody>
      </p:sp>
    </p:spTree>
    <p:extLst>
      <p:ext uri="{BB962C8B-B14F-4D97-AF65-F5344CB8AC3E}">
        <p14:creationId xmlns:p14="http://schemas.microsoft.com/office/powerpoint/2010/main" val="2963717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542344-53DC-C24D-40B4-B4A1BB7A77FC}"/>
              </a:ext>
            </a:extLst>
          </p:cNvPr>
          <p:cNvSpPr>
            <a:spLocks noGrp="1"/>
          </p:cNvSpPr>
          <p:nvPr>
            <p:ph type="title"/>
          </p:nvPr>
        </p:nvSpPr>
        <p:spPr/>
        <p:txBody>
          <a:bodyPr>
            <a:normAutofit fontScale="90000"/>
          </a:bodyPr>
          <a:lstStyle/>
          <a:p>
            <a:r>
              <a:rPr lang="en-GB" noProof="0" dirty="0"/>
              <a:t>Exemplary commercial chip with integrated </a:t>
            </a:r>
            <a:r>
              <a:rPr lang="en-GB" noProof="0" dirty="0" err="1"/>
              <a:t>eFPGA</a:t>
            </a:r>
            <a:endParaRPr lang="en-GB" noProof="0" dirty="0"/>
          </a:p>
        </p:txBody>
      </p:sp>
      <p:sp>
        <p:nvSpPr>
          <p:cNvPr id="3" name="Inhaltsplatzhalter 2">
            <a:extLst>
              <a:ext uri="{FF2B5EF4-FFF2-40B4-BE49-F238E27FC236}">
                <a16:creationId xmlns:a16="http://schemas.microsoft.com/office/drawing/2014/main" id="{04DF277D-C263-952B-F67B-166003B4B0A0}"/>
              </a:ext>
            </a:extLst>
          </p:cNvPr>
          <p:cNvSpPr>
            <a:spLocks noGrp="1"/>
          </p:cNvSpPr>
          <p:nvPr>
            <p:ph idx="1"/>
          </p:nvPr>
        </p:nvSpPr>
        <p:spPr>
          <a:xfrm>
            <a:off x="5719633" y="1556792"/>
            <a:ext cx="3424367" cy="3816424"/>
          </a:xfrm>
        </p:spPr>
        <p:txBody>
          <a:bodyPr>
            <a:normAutofit fontScale="92500" lnSpcReduction="10000"/>
          </a:bodyPr>
          <a:lstStyle/>
          <a:p>
            <a:pPr marL="0" indent="0">
              <a:buNone/>
            </a:pPr>
            <a:r>
              <a:rPr lang="en-US" noProof="0" dirty="0"/>
              <a:t>Socionext 7nm ASIC</a:t>
            </a:r>
          </a:p>
          <a:p>
            <a:pPr>
              <a:buFontTx/>
              <a:buChar char="-"/>
            </a:pPr>
            <a:r>
              <a:rPr lang="en-US" noProof="0" dirty="0"/>
              <a:t>5G wireless base‑station chip</a:t>
            </a:r>
          </a:p>
          <a:p>
            <a:pPr>
              <a:buFontTx/>
              <a:buChar char="-"/>
            </a:pPr>
            <a:r>
              <a:rPr lang="en-US" noProof="0" dirty="0" err="1"/>
              <a:t>eFPGA</a:t>
            </a:r>
            <a:r>
              <a:rPr lang="en-US" noProof="0" dirty="0"/>
              <a:t> replaces discrete FPGA</a:t>
            </a:r>
          </a:p>
          <a:p>
            <a:pPr>
              <a:buFontTx/>
              <a:buChar char="-"/>
            </a:pPr>
            <a:r>
              <a:rPr lang="en-US" noProof="0" dirty="0"/>
              <a:t>Allows for system complexity </a:t>
            </a:r>
            <a:br>
              <a:rPr lang="en-US" noProof="0" dirty="0"/>
            </a:br>
            <a:r>
              <a:rPr lang="en-US" noProof="0" dirty="0"/>
              <a:t>reduction</a:t>
            </a:r>
          </a:p>
          <a:p>
            <a:pPr>
              <a:buFontTx/>
              <a:buChar char="-"/>
            </a:pPr>
            <a:r>
              <a:rPr lang="en-US" dirty="0"/>
              <a:t>Less power consumption by getting rid of high-swing off-chip communication </a:t>
            </a:r>
            <a:endParaRPr lang="en-US" noProof="0" dirty="0"/>
          </a:p>
          <a:p>
            <a:pPr>
              <a:buFontTx/>
              <a:buChar char="-"/>
            </a:pPr>
            <a:r>
              <a:rPr lang="en-US" noProof="0" dirty="0"/>
              <a:t>Allows adaption to new standards and protocols</a:t>
            </a:r>
          </a:p>
          <a:p>
            <a:pPr>
              <a:buFontTx/>
              <a:buChar char="-"/>
            </a:pPr>
            <a:r>
              <a:rPr lang="en-US" noProof="0" dirty="0"/>
              <a:t>Meet high throughput requirements by massively parallel deterministic hardware data paths</a:t>
            </a:r>
          </a:p>
          <a:p>
            <a:pPr marL="0" indent="0">
              <a:buNone/>
            </a:pPr>
            <a:endParaRPr lang="en-US" noProof="0" dirty="0"/>
          </a:p>
        </p:txBody>
      </p:sp>
      <p:sp>
        <p:nvSpPr>
          <p:cNvPr id="4" name="Datumsplatzhalter 3">
            <a:extLst>
              <a:ext uri="{FF2B5EF4-FFF2-40B4-BE49-F238E27FC236}">
                <a16:creationId xmlns:a16="http://schemas.microsoft.com/office/drawing/2014/main" id="{44C956A5-19DD-F48C-38E0-8A178161C1D2}"/>
              </a:ext>
            </a:extLst>
          </p:cNvPr>
          <p:cNvSpPr>
            <a:spLocks noGrp="1"/>
          </p:cNvSpPr>
          <p:nvPr>
            <p:ph type="dt" sz="half" idx="10"/>
          </p:nvPr>
        </p:nvSpPr>
        <p:spPr/>
        <p:txBody>
          <a:bodyPr/>
          <a:lstStyle/>
          <a:p>
            <a:fld id="{268DB064-0E7D-411F-8E43-3EA0E0574E9E}" type="datetime1">
              <a:rPr lang="de-DE" smtClean="0"/>
              <a:t>21.05.2026</a:t>
            </a:fld>
            <a:endParaRPr lang="de-DE" dirty="0"/>
          </a:p>
        </p:txBody>
      </p:sp>
      <p:sp>
        <p:nvSpPr>
          <p:cNvPr id="5" name="Fußzeilenplatzhalter 4">
            <a:extLst>
              <a:ext uri="{FF2B5EF4-FFF2-40B4-BE49-F238E27FC236}">
                <a16:creationId xmlns:a16="http://schemas.microsoft.com/office/drawing/2014/main" id="{65980031-05B5-8E12-C202-5188ADE6F295}"/>
              </a:ext>
            </a:extLst>
          </p:cNvPr>
          <p:cNvSpPr>
            <a:spLocks noGrp="1"/>
          </p:cNvSpPr>
          <p:nvPr>
            <p:ph type="ftr" sz="quarter" idx="11"/>
          </p:nvPr>
        </p:nvSpPr>
        <p:spPr/>
        <p:txBody>
          <a:bodyPr/>
          <a:lstStyle/>
          <a:p>
            <a:r>
              <a:rPr lang="de-DE" dirty="0"/>
              <a:t>Radhard </a:t>
            </a:r>
            <a:r>
              <a:rPr lang="de-DE" dirty="0" err="1"/>
              <a:t>eFPGAs</a:t>
            </a:r>
            <a:r>
              <a:rPr lang="de-DE" dirty="0"/>
              <a:t> | XIII  Front-end Electronics Workshop Paris | michael.karagounis@fh-dortmund.de</a:t>
            </a:r>
          </a:p>
        </p:txBody>
      </p:sp>
      <p:sp>
        <p:nvSpPr>
          <p:cNvPr id="6" name="Foliennummernplatzhalter 5">
            <a:extLst>
              <a:ext uri="{FF2B5EF4-FFF2-40B4-BE49-F238E27FC236}">
                <a16:creationId xmlns:a16="http://schemas.microsoft.com/office/drawing/2014/main" id="{CDA5E87C-3DD1-34C1-2D30-E5DC5A0B6884}"/>
              </a:ext>
            </a:extLst>
          </p:cNvPr>
          <p:cNvSpPr>
            <a:spLocks noGrp="1"/>
          </p:cNvSpPr>
          <p:nvPr>
            <p:ph type="sldNum" sz="quarter" idx="12"/>
          </p:nvPr>
        </p:nvSpPr>
        <p:spPr/>
        <p:txBody>
          <a:bodyPr/>
          <a:lstStyle/>
          <a:p>
            <a:r>
              <a:rPr lang="de-DE"/>
              <a:t>Slide </a:t>
            </a:r>
            <a:fld id="{40626A7F-4343-4E4D-B14D-5E7A03778B25}" type="slidenum">
              <a:rPr lang="de-DE" smtClean="0"/>
              <a:pPr/>
              <a:t>2</a:t>
            </a:fld>
            <a:endParaRPr lang="de-DE" dirty="0"/>
          </a:p>
        </p:txBody>
      </p:sp>
      <p:pic>
        <p:nvPicPr>
          <p:cNvPr id="1026" name="Picture 2">
            <a:extLst>
              <a:ext uri="{FF2B5EF4-FFF2-40B4-BE49-F238E27FC236}">
                <a16:creationId xmlns:a16="http://schemas.microsoft.com/office/drawing/2014/main" id="{6B9E1A75-2744-7FF9-8FC9-72C58EB6EB0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672" t="11865" r="4965" b="13487"/>
          <a:stretch>
            <a:fillRect/>
          </a:stretch>
        </p:blipFill>
        <p:spPr bwMode="auto">
          <a:xfrm>
            <a:off x="-36511" y="1412776"/>
            <a:ext cx="5756144"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145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60D4F4-C2F0-12E2-5F30-A4B5F119088C}"/>
              </a:ext>
            </a:extLst>
          </p:cNvPr>
          <p:cNvSpPr>
            <a:spLocks noGrp="1"/>
          </p:cNvSpPr>
          <p:nvPr>
            <p:ph type="title"/>
          </p:nvPr>
        </p:nvSpPr>
        <p:spPr/>
        <p:txBody>
          <a:bodyPr/>
          <a:lstStyle/>
          <a:p>
            <a:r>
              <a:rPr lang="de-DE" dirty="0" err="1"/>
              <a:t>Comparison</a:t>
            </a:r>
            <a:r>
              <a:rPr lang="de-DE" dirty="0"/>
              <a:t> </a:t>
            </a:r>
            <a:r>
              <a:rPr lang="de-DE" dirty="0" err="1"/>
              <a:t>between</a:t>
            </a:r>
            <a:r>
              <a:rPr lang="de-DE" dirty="0"/>
              <a:t> </a:t>
            </a:r>
            <a:r>
              <a:rPr lang="de-DE" dirty="0" err="1"/>
              <a:t>OpenFPGA</a:t>
            </a:r>
            <a:r>
              <a:rPr lang="de-DE" dirty="0"/>
              <a:t> and </a:t>
            </a:r>
            <a:r>
              <a:rPr lang="de-DE" dirty="0" err="1"/>
              <a:t>FABulous</a:t>
            </a:r>
            <a:endParaRPr lang="de-DE" dirty="0"/>
          </a:p>
        </p:txBody>
      </p:sp>
      <p:sp>
        <p:nvSpPr>
          <p:cNvPr id="3" name="Inhaltsplatzhalter 2">
            <a:extLst>
              <a:ext uri="{FF2B5EF4-FFF2-40B4-BE49-F238E27FC236}">
                <a16:creationId xmlns:a16="http://schemas.microsoft.com/office/drawing/2014/main" id="{BC2E2CBD-14BC-0723-2F29-8B1B56364022}"/>
              </a:ext>
            </a:extLst>
          </p:cNvPr>
          <p:cNvSpPr>
            <a:spLocks noGrp="1"/>
          </p:cNvSpPr>
          <p:nvPr>
            <p:ph idx="1"/>
          </p:nvPr>
        </p:nvSpPr>
        <p:spPr/>
        <p:txBody>
          <a:bodyPr/>
          <a:lstStyle/>
          <a:p>
            <a:r>
              <a:rPr lang="en-US" noProof="0" dirty="0" err="1"/>
              <a:t>OpenFPGA</a:t>
            </a:r>
            <a:endParaRPr lang="en-US" noProof="0" dirty="0"/>
          </a:p>
          <a:p>
            <a:pPr lvl="1"/>
            <a:r>
              <a:rPr lang="en-US" noProof="0" dirty="0"/>
              <a:t>Defines FPGA architecture in XML</a:t>
            </a:r>
          </a:p>
          <a:p>
            <a:pPr lvl="1"/>
            <a:r>
              <a:rPr lang="en-US" noProof="0" dirty="0"/>
              <a:t>Automatically generates HDL for FPGA fabric</a:t>
            </a:r>
          </a:p>
          <a:p>
            <a:pPr lvl="1"/>
            <a:r>
              <a:rPr lang="en-US" noProof="0" dirty="0"/>
              <a:t>Better suited to architectural studies</a:t>
            </a:r>
          </a:p>
          <a:p>
            <a:r>
              <a:rPr lang="en-US" noProof="0" dirty="0" err="1"/>
              <a:t>FABulous</a:t>
            </a:r>
            <a:endParaRPr lang="en-US" noProof="0" dirty="0"/>
          </a:p>
          <a:p>
            <a:pPr lvl="1"/>
            <a:r>
              <a:rPr lang="en-US" noProof="0" dirty="0"/>
              <a:t>FPGA is predefined in different HDL templates</a:t>
            </a:r>
          </a:p>
          <a:p>
            <a:pPr lvl="1"/>
            <a:r>
              <a:rPr lang="en-US" noProof="0" dirty="0"/>
              <a:t>New FPGA architecture requires manually crafting new HDL templates</a:t>
            </a:r>
          </a:p>
          <a:p>
            <a:pPr lvl="1"/>
            <a:r>
              <a:rPr lang="en-US" noProof="0" dirty="0"/>
              <a:t>Composition of FPGA fabric with predefined templates defined in CSV Files</a:t>
            </a:r>
          </a:p>
          <a:p>
            <a:pPr lvl="1"/>
            <a:r>
              <a:rPr lang="en-US" noProof="0" dirty="0"/>
              <a:t>Has a stronger end-to-end  / out-of-the box </a:t>
            </a:r>
            <a:r>
              <a:rPr lang="en-US" noProof="0" dirty="0" err="1"/>
              <a:t>eFPGA</a:t>
            </a:r>
            <a:r>
              <a:rPr lang="en-US" noProof="0" dirty="0"/>
              <a:t> IP generation focus</a:t>
            </a:r>
          </a:p>
          <a:p>
            <a:r>
              <a:rPr lang="en-US" noProof="0" dirty="0"/>
              <a:t>Both do not target inherently radiation-hardening aspects</a:t>
            </a:r>
          </a:p>
        </p:txBody>
      </p:sp>
      <p:sp>
        <p:nvSpPr>
          <p:cNvPr id="4" name="Datumsplatzhalter 3">
            <a:extLst>
              <a:ext uri="{FF2B5EF4-FFF2-40B4-BE49-F238E27FC236}">
                <a16:creationId xmlns:a16="http://schemas.microsoft.com/office/drawing/2014/main" id="{D86C89DE-8E57-79CF-A4D1-16E3DF4C1010}"/>
              </a:ext>
            </a:extLst>
          </p:cNvPr>
          <p:cNvSpPr>
            <a:spLocks noGrp="1"/>
          </p:cNvSpPr>
          <p:nvPr>
            <p:ph type="dt" sz="half" idx="10"/>
          </p:nvPr>
        </p:nvSpPr>
        <p:spPr/>
        <p:txBody>
          <a:bodyPr/>
          <a:lstStyle/>
          <a:p>
            <a:fld id="{719BD48D-A489-48A2-A18D-99CEC91BFBFC}" type="datetime1">
              <a:rPr lang="de-DE" smtClean="0"/>
              <a:t>21.05.2026</a:t>
            </a:fld>
            <a:endParaRPr lang="de-DE" dirty="0"/>
          </a:p>
        </p:txBody>
      </p:sp>
      <p:sp>
        <p:nvSpPr>
          <p:cNvPr id="5" name="Fußzeilenplatzhalter 4">
            <a:extLst>
              <a:ext uri="{FF2B5EF4-FFF2-40B4-BE49-F238E27FC236}">
                <a16:creationId xmlns:a16="http://schemas.microsoft.com/office/drawing/2014/main" id="{846A2A7A-5636-CCF1-85B9-06B22E5385ED}"/>
              </a:ext>
            </a:extLst>
          </p:cNvPr>
          <p:cNvSpPr>
            <a:spLocks noGrp="1"/>
          </p:cNvSpPr>
          <p:nvPr>
            <p:ph type="ftr" sz="quarter" idx="11"/>
          </p:nvPr>
        </p:nvSpPr>
        <p:spPr/>
        <p:txBody>
          <a:bodyPr/>
          <a:lstStyle/>
          <a:p>
            <a:r>
              <a:rPr lang="de-DE" dirty="0"/>
              <a:t>Radhard </a:t>
            </a:r>
            <a:r>
              <a:rPr lang="de-DE" dirty="0" err="1"/>
              <a:t>eFPGAs</a:t>
            </a:r>
            <a:r>
              <a:rPr lang="de-DE" dirty="0"/>
              <a:t> | XIII  Front-end Electronics Workshop Paris | michael.karagounis@fh-dortmund.de</a:t>
            </a:r>
          </a:p>
        </p:txBody>
      </p:sp>
      <p:sp>
        <p:nvSpPr>
          <p:cNvPr id="6" name="Foliennummernplatzhalter 5">
            <a:extLst>
              <a:ext uri="{FF2B5EF4-FFF2-40B4-BE49-F238E27FC236}">
                <a16:creationId xmlns:a16="http://schemas.microsoft.com/office/drawing/2014/main" id="{1AACF613-21E1-D7D0-FC5E-5F437071BCCC}"/>
              </a:ext>
            </a:extLst>
          </p:cNvPr>
          <p:cNvSpPr>
            <a:spLocks noGrp="1"/>
          </p:cNvSpPr>
          <p:nvPr>
            <p:ph type="sldNum" sz="quarter" idx="12"/>
          </p:nvPr>
        </p:nvSpPr>
        <p:spPr/>
        <p:txBody>
          <a:bodyPr/>
          <a:lstStyle/>
          <a:p>
            <a:r>
              <a:rPr lang="de-DE"/>
              <a:t>Slide </a:t>
            </a:r>
            <a:fld id="{40626A7F-4343-4E4D-B14D-5E7A03778B25}" type="slidenum">
              <a:rPr lang="de-DE" smtClean="0"/>
              <a:pPr/>
              <a:t>20</a:t>
            </a:fld>
            <a:endParaRPr lang="de-DE" dirty="0"/>
          </a:p>
        </p:txBody>
      </p:sp>
    </p:spTree>
    <p:extLst>
      <p:ext uri="{BB962C8B-B14F-4D97-AF65-F5344CB8AC3E}">
        <p14:creationId xmlns:p14="http://schemas.microsoft.com/office/powerpoint/2010/main" val="2885926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0D08F2-4A9B-40A5-98ED-44050BD0C50E}"/>
              </a:ext>
            </a:extLst>
          </p:cNvPr>
          <p:cNvSpPr>
            <a:spLocks noGrp="1"/>
          </p:cNvSpPr>
          <p:nvPr>
            <p:ph type="title"/>
          </p:nvPr>
        </p:nvSpPr>
        <p:spPr/>
        <p:txBody>
          <a:bodyPr/>
          <a:lstStyle/>
          <a:p>
            <a:r>
              <a:rPr lang="en-US" dirty="0"/>
              <a:t>Conclusion</a:t>
            </a:r>
          </a:p>
        </p:txBody>
      </p:sp>
      <p:sp>
        <p:nvSpPr>
          <p:cNvPr id="3" name="Inhaltsplatzhalter 2">
            <a:extLst>
              <a:ext uri="{FF2B5EF4-FFF2-40B4-BE49-F238E27FC236}">
                <a16:creationId xmlns:a16="http://schemas.microsoft.com/office/drawing/2014/main" id="{DD5AF097-2DD8-4AE3-8A9B-5DEC7E322160}"/>
              </a:ext>
            </a:extLst>
          </p:cNvPr>
          <p:cNvSpPr>
            <a:spLocks noGrp="1"/>
          </p:cNvSpPr>
          <p:nvPr>
            <p:ph idx="1"/>
          </p:nvPr>
        </p:nvSpPr>
        <p:spPr/>
        <p:txBody>
          <a:bodyPr/>
          <a:lstStyle/>
          <a:p>
            <a:r>
              <a:rPr lang="de-DE" b="1" dirty="0"/>
              <a:t>Are </a:t>
            </a:r>
            <a:r>
              <a:rPr lang="de-DE" b="1" dirty="0" err="1"/>
              <a:t>eFPGAs</a:t>
            </a:r>
            <a:r>
              <a:rPr lang="de-DE" b="1" dirty="0"/>
              <a:t> </a:t>
            </a:r>
            <a:r>
              <a:rPr lang="de-DE" b="1" dirty="0" err="1"/>
              <a:t>of</a:t>
            </a:r>
            <a:r>
              <a:rPr lang="de-DE" b="1" dirty="0"/>
              <a:t> </a:t>
            </a:r>
            <a:r>
              <a:rPr lang="de-DE" b="1" dirty="0" err="1"/>
              <a:t>any</a:t>
            </a:r>
            <a:r>
              <a:rPr lang="de-DE" b="1" dirty="0"/>
              <a:t> </a:t>
            </a:r>
            <a:r>
              <a:rPr lang="de-DE" b="1" dirty="0" err="1"/>
              <a:t>use</a:t>
            </a:r>
            <a:r>
              <a:rPr lang="de-DE" b="1" dirty="0"/>
              <a:t> </a:t>
            </a:r>
            <a:r>
              <a:rPr lang="de-DE" b="1" dirty="0" err="1"/>
              <a:t>for</a:t>
            </a:r>
            <a:r>
              <a:rPr lang="de-DE" b="1" dirty="0"/>
              <a:t> HEP </a:t>
            </a:r>
            <a:r>
              <a:rPr lang="de-DE" b="1" dirty="0" err="1"/>
              <a:t>Detector</a:t>
            </a:r>
            <a:r>
              <a:rPr lang="de-DE" b="1" dirty="0"/>
              <a:t> Electronics?</a:t>
            </a:r>
          </a:p>
          <a:p>
            <a:pPr lvl="1"/>
            <a:r>
              <a:rPr lang="de-DE" b="1" dirty="0" err="1"/>
              <a:t>We</a:t>
            </a:r>
            <a:r>
              <a:rPr lang="de-DE" b="1" dirty="0"/>
              <a:t> will </a:t>
            </a:r>
            <a:r>
              <a:rPr lang="de-DE" b="1" dirty="0" err="1"/>
              <a:t>see</a:t>
            </a:r>
            <a:r>
              <a:rPr lang="de-DE" b="1" dirty="0"/>
              <a:t>!</a:t>
            </a:r>
          </a:p>
          <a:p>
            <a:pPr lvl="1"/>
            <a:endParaRPr lang="de-DE" dirty="0"/>
          </a:p>
          <a:p>
            <a:r>
              <a:rPr lang="de-DE" b="1" dirty="0" err="1"/>
              <a:t>Reconfigurability</a:t>
            </a:r>
            <a:r>
              <a:rPr lang="de-DE" dirty="0"/>
              <a:t> </a:t>
            </a:r>
          </a:p>
          <a:p>
            <a:pPr lvl="1"/>
            <a:r>
              <a:rPr lang="de-DE" dirty="0" err="1"/>
              <a:t>Flexibility</a:t>
            </a:r>
            <a:r>
              <a:rPr lang="de-DE" dirty="0"/>
              <a:t>, </a:t>
            </a:r>
            <a:r>
              <a:rPr lang="de-DE" dirty="0" err="1"/>
              <a:t>bug</a:t>
            </a:r>
            <a:r>
              <a:rPr lang="de-DE" dirty="0"/>
              <a:t> </a:t>
            </a:r>
            <a:r>
              <a:rPr lang="de-DE" dirty="0" err="1"/>
              <a:t>fixing</a:t>
            </a:r>
            <a:r>
              <a:rPr lang="de-DE" dirty="0"/>
              <a:t>, </a:t>
            </a:r>
            <a:r>
              <a:rPr lang="de-DE" dirty="0" err="1"/>
              <a:t>adaptability</a:t>
            </a:r>
            <a:r>
              <a:rPr lang="de-DE" dirty="0"/>
              <a:t> </a:t>
            </a:r>
          </a:p>
          <a:p>
            <a:r>
              <a:rPr lang="de-DE" b="1" dirty="0" err="1"/>
              <a:t>Significant</a:t>
            </a:r>
            <a:r>
              <a:rPr lang="de-DE" b="1" dirty="0"/>
              <a:t> </a:t>
            </a:r>
            <a:r>
              <a:rPr lang="de-DE" b="1" dirty="0" err="1"/>
              <a:t>overhead</a:t>
            </a:r>
            <a:r>
              <a:rPr lang="de-DE" dirty="0"/>
              <a:t> </a:t>
            </a:r>
          </a:p>
          <a:p>
            <a:pPr lvl="1"/>
            <a:r>
              <a:rPr lang="de-DE" dirty="0"/>
              <a:t>~10–40× </a:t>
            </a:r>
            <a:r>
              <a:rPr lang="de-DE" dirty="0" err="1"/>
              <a:t>area</a:t>
            </a:r>
            <a:r>
              <a:rPr lang="de-DE" dirty="0"/>
              <a:t>, ~10–100× power, ~3–10× </a:t>
            </a:r>
            <a:r>
              <a:rPr lang="de-DE" dirty="0" err="1"/>
              <a:t>delay</a:t>
            </a:r>
            <a:r>
              <a:rPr lang="de-DE" dirty="0"/>
              <a:t> </a:t>
            </a:r>
          </a:p>
          <a:p>
            <a:pPr lvl="1"/>
            <a:r>
              <a:rPr lang="de-DE" dirty="0"/>
              <a:t>Routing </a:t>
            </a:r>
            <a:r>
              <a:rPr lang="de-DE" dirty="0" err="1"/>
              <a:t>dominates</a:t>
            </a:r>
            <a:r>
              <a:rPr lang="de-DE" dirty="0"/>
              <a:t> </a:t>
            </a:r>
            <a:r>
              <a:rPr lang="de-DE" dirty="0" err="1"/>
              <a:t>cost</a:t>
            </a:r>
            <a:r>
              <a:rPr lang="de-DE" dirty="0"/>
              <a:t> </a:t>
            </a:r>
          </a:p>
          <a:p>
            <a:r>
              <a:rPr lang="de-DE" b="1" dirty="0"/>
              <a:t>Radiation </a:t>
            </a:r>
            <a:r>
              <a:rPr lang="de-DE" b="1" dirty="0" err="1"/>
              <a:t>challenge</a:t>
            </a:r>
            <a:r>
              <a:rPr lang="de-DE" dirty="0"/>
              <a:t> </a:t>
            </a:r>
          </a:p>
          <a:p>
            <a:pPr lvl="1"/>
            <a:r>
              <a:rPr lang="de-DE" dirty="0"/>
              <a:t>SEU </a:t>
            </a:r>
            <a:r>
              <a:rPr lang="de-DE" dirty="0" err="1"/>
              <a:t>sensitivity</a:t>
            </a:r>
            <a:r>
              <a:rPr lang="de-DE" dirty="0"/>
              <a:t> </a:t>
            </a:r>
            <a:r>
              <a:rPr lang="de-DE" dirty="0" err="1"/>
              <a:t>of</a:t>
            </a:r>
            <a:r>
              <a:rPr lang="de-DE" dirty="0"/>
              <a:t> </a:t>
            </a:r>
            <a:r>
              <a:rPr lang="de-DE" dirty="0" err="1"/>
              <a:t>configuration</a:t>
            </a:r>
            <a:r>
              <a:rPr lang="de-DE" dirty="0"/>
              <a:t> </a:t>
            </a:r>
            <a:r>
              <a:rPr lang="de-DE" dirty="0" err="1"/>
              <a:t>memory</a:t>
            </a:r>
            <a:r>
              <a:rPr lang="de-DE" dirty="0"/>
              <a:t> </a:t>
            </a:r>
          </a:p>
          <a:p>
            <a:pPr lvl="1"/>
            <a:r>
              <a:rPr lang="de-DE" dirty="0"/>
              <a:t>Trade-offs: </a:t>
            </a:r>
            <a:r>
              <a:rPr lang="de-DE" b="1" dirty="0"/>
              <a:t>DICE / TMR / ECC + </a:t>
            </a:r>
            <a:r>
              <a:rPr lang="de-DE" b="1" dirty="0" err="1"/>
              <a:t>scrubbing</a:t>
            </a:r>
            <a:endParaRPr lang="de-DE" dirty="0"/>
          </a:p>
          <a:p>
            <a:r>
              <a:rPr lang="en-US" dirty="0"/>
              <a:t>Implementation of radiation hard </a:t>
            </a:r>
            <a:r>
              <a:rPr lang="en-US" dirty="0" err="1"/>
              <a:t>eFPGA</a:t>
            </a:r>
            <a:r>
              <a:rPr lang="en-US" dirty="0"/>
              <a:t> seems feasible</a:t>
            </a:r>
          </a:p>
          <a:p>
            <a:endParaRPr lang="en-US" dirty="0"/>
          </a:p>
          <a:p>
            <a:r>
              <a:rPr lang="en-US" dirty="0"/>
              <a:t>“You don’t pay for logic — you pay for routing. “</a:t>
            </a:r>
          </a:p>
          <a:p>
            <a:pPr lvl="1"/>
            <a:r>
              <a:rPr lang="en-US" dirty="0"/>
              <a:t>The question is whether the flexibility is worth it</a:t>
            </a:r>
          </a:p>
        </p:txBody>
      </p:sp>
      <p:sp>
        <p:nvSpPr>
          <p:cNvPr id="4" name="Datumsplatzhalter 3">
            <a:extLst>
              <a:ext uri="{FF2B5EF4-FFF2-40B4-BE49-F238E27FC236}">
                <a16:creationId xmlns:a16="http://schemas.microsoft.com/office/drawing/2014/main" id="{E8DE4FB3-8B59-45E3-AAE4-3EB5E03B0123}"/>
              </a:ext>
            </a:extLst>
          </p:cNvPr>
          <p:cNvSpPr>
            <a:spLocks noGrp="1"/>
          </p:cNvSpPr>
          <p:nvPr>
            <p:ph type="dt" sz="half" idx="10"/>
          </p:nvPr>
        </p:nvSpPr>
        <p:spPr/>
        <p:txBody>
          <a:bodyPr/>
          <a:lstStyle/>
          <a:p>
            <a:fld id="{B9585ED0-9BA9-4F73-800A-D5B97B47CA04}" type="datetime1">
              <a:rPr lang="de-DE" smtClean="0"/>
              <a:t>21.05.2026</a:t>
            </a:fld>
            <a:endParaRPr lang="de-DE" dirty="0"/>
          </a:p>
        </p:txBody>
      </p:sp>
      <p:sp>
        <p:nvSpPr>
          <p:cNvPr id="5" name="Fußzeilenplatzhalter 4">
            <a:extLst>
              <a:ext uri="{FF2B5EF4-FFF2-40B4-BE49-F238E27FC236}">
                <a16:creationId xmlns:a16="http://schemas.microsoft.com/office/drawing/2014/main" id="{F2845C3D-3B37-491F-898E-F8C6D28ED188}"/>
              </a:ext>
            </a:extLst>
          </p:cNvPr>
          <p:cNvSpPr>
            <a:spLocks noGrp="1"/>
          </p:cNvSpPr>
          <p:nvPr>
            <p:ph type="ftr" sz="quarter" idx="11"/>
          </p:nvPr>
        </p:nvSpPr>
        <p:spPr/>
        <p:txBody>
          <a:bodyPr/>
          <a:lstStyle/>
          <a:p>
            <a:r>
              <a:rPr lang="de-DE" dirty="0"/>
              <a:t>Radhard </a:t>
            </a:r>
            <a:r>
              <a:rPr lang="de-DE" dirty="0" err="1"/>
              <a:t>eFPGAs</a:t>
            </a:r>
            <a:r>
              <a:rPr lang="de-DE" dirty="0"/>
              <a:t> | XIII  Front-end Electronics Workshop Paris | michael.karagounis@fh-dortmund.de</a:t>
            </a:r>
          </a:p>
        </p:txBody>
      </p:sp>
      <p:sp>
        <p:nvSpPr>
          <p:cNvPr id="6" name="Foliennummernplatzhalter 5">
            <a:extLst>
              <a:ext uri="{FF2B5EF4-FFF2-40B4-BE49-F238E27FC236}">
                <a16:creationId xmlns:a16="http://schemas.microsoft.com/office/drawing/2014/main" id="{9DEBB833-EEB7-42AD-B0C6-AD201180A2AE}"/>
              </a:ext>
            </a:extLst>
          </p:cNvPr>
          <p:cNvSpPr>
            <a:spLocks noGrp="1"/>
          </p:cNvSpPr>
          <p:nvPr>
            <p:ph type="sldNum" sz="quarter" idx="12"/>
          </p:nvPr>
        </p:nvSpPr>
        <p:spPr/>
        <p:txBody>
          <a:bodyPr/>
          <a:lstStyle/>
          <a:p>
            <a:r>
              <a:rPr lang="de-DE" dirty="0"/>
              <a:t>Slide </a:t>
            </a:r>
            <a:fld id="{40626A7F-4343-4E4D-B14D-5E7A03778B25}" type="slidenum">
              <a:rPr lang="de-DE" smtClean="0"/>
              <a:pPr/>
              <a:t>21</a:t>
            </a:fld>
            <a:endParaRPr lang="de-DE" dirty="0"/>
          </a:p>
        </p:txBody>
      </p:sp>
    </p:spTree>
    <p:extLst>
      <p:ext uri="{BB962C8B-B14F-4D97-AF65-F5344CB8AC3E}">
        <p14:creationId xmlns:p14="http://schemas.microsoft.com/office/powerpoint/2010/main" val="2227476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408AE8-DA85-256C-AE21-95F31A85E134}"/>
              </a:ext>
            </a:extLst>
          </p:cNvPr>
          <p:cNvSpPr>
            <a:spLocks noGrp="1"/>
          </p:cNvSpPr>
          <p:nvPr>
            <p:ph type="title"/>
          </p:nvPr>
        </p:nvSpPr>
        <p:spPr/>
        <p:txBody>
          <a:bodyPr/>
          <a:lstStyle/>
          <a:p>
            <a:r>
              <a:rPr lang="de-DE" dirty="0"/>
              <a:t>Potential </a:t>
            </a:r>
            <a:r>
              <a:rPr lang="de-DE" dirty="0" err="1"/>
              <a:t>Applications</a:t>
            </a:r>
            <a:r>
              <a:rPr lang="de-DE" dirty="0"/>
              <a:t> </a:t>
            </a:r>
            <a:r>
              <a:rPr lang="de-DE" dirty="0" err="1"/>
              <a:t>of</a:t>
            </a:r>
            <a:r>
              <a:rPr lang="de-DE" dirty="0"/>
              <a:t> </a:t>
            </a:r>
            <a:r>
              <a:rPr lang="de-DE" dirty="0" err="1"/>
              <a:t>eFPGA</a:t>
            </a:r>
            <a:r>
              <a:rPr lang="de-DE" dirty="0"/>
              <a:t> in HEP</a:t>
            </a:r>
          </a:p>
        </p:txBody>
      </p:sp>
      <p:sp>
        <p:nvSpPr>
          <p:cNvPr id="3" name="Inhaltsplatzhalter 2">
            <a:extLst>
              <a:ext uri="{FF2B5EF4-FFF2-40B4-BE49-F238E27FC236}">
                <a16:creationId xmlns:a16="http://schemas.microsoft.com/office/drawing/2014/main" id="{61C52EAF-31E0-1415-8A23-A8B11C31A2F7}"/>
              </a:ext>
            </a:extLst>
          </p:cNvPr>
          <p:cNvSpPr>
            <a:spLocks noGrp="1"/>
          </p:cNvSpPr>
          <p:nvPr>
            <p:ph idx="1"/>
          </p:nvPr>
        </p:nvSpPr>
        <p:spPr>
          <a:xfrm>
            <a:off x="0" y="966506"/>
            <a:ext cx="9144000" cy="5486830"/>
          </a:xfrm>
        </p:spPr>
        <p:txBody>
          <a:bodyPr/>
          <a:lstStyle/>
          <a:p>
            <a:r>
              <a:rPr lang="en-US" dirty="0"/>
              <a:t>Joram, Christian, et al. </a:t>
            </a:r>
            <a:r>
              <a:rPr lang="en-US" i="1" dirty="0"/>
              <a:t>Extension of the R&amp;D; </a:t>
            </a:r>
            <a:r>
              <a:rPr lang="en-US" i="1" dirty="0" err="1"/>
              <a:t>Programme</a:t>
            </a:r>
            <a:r>
              <a:rPr lang="en-US" i="1" dirty="0"/>
              <a:t> on Technologies for Future Experiments</a:t>
            </a:r>
            <a:r>
              <a:rPr lang="en-US" dirty="0"/>
              <a:t>. No. CERN-EP-RDET-2023-001. 2023</a:t>
            </a:r>
          </a:p>
          <a:p>
            <a:pPr lvl="1"/>
            <a:r>
              <a:rPr lang="de-DE" dirty="0"/>
              <a:t>„Possible </a:t>
            </a:r>
            <a:r>
              <a:rPr lang="de-DE" dirty="0" err="1"/>
              <a:t>applications</a:t>
            </a:r>
            <a:r>
              <a:rPr lang="de-DE" dirty="0"/>
              <a:t> </a:t>
            </a:r>
            <a:r>
              <a:rPr lang="de-DE" dirty="0" err="1"/>
              <a:t>for</a:t>
            </a:r>
            <a:r>
              <a:rPr lang="de-DE" dirty="0"/>
              <a:t> such a </a:t>
            </a:r>
            <a:r>
              <a:rPr lang="de-DE" dirty="0" err="1"/>
              <a:t>technology</a:t>
            </a:r>
            <a:r>
              <a:rPr lang="de-DE" dirty="0"/>
              <a:t> </a:t>
            </a:r>
            <a:r>
              <a:rPr lang="de-DE" dirty="0" err="1"/>
              <a:t>might</a:t>
            </a:r>
            <a:r>
              <a:rPr lang="de-DE" dirty="0"/>
              <a:t> </a:t>
            </a:r>
            <a:r>
              <a:rPr lang="de-DE" dirty="0" err="1"/>
              <a:t>lie</a:t>
            </a:r>
            <a:r>
              <a:rPr lang="de-DE" dirty="0"/>
              <a:t> </a:t>
            </a:r>
            <a:r>
              <a:rPr lang="de-DE" dirty="0" err="1"/>
              <a:t>within</a:t>
            </a:r>
            <a:r>
              <a:rPr lang="de-DE" dirty="0"/>
              <a:t> </a:t>
            </a:r>
            <a:r>
              <a:rPr lang="de-DE" dirty="0" err="1"/>
              <a:t>reconfigurable</a:t>
            </a:r>
            <a:r>
              <a:rPr lang="de-DE" dirty="0"/>
              <a:t> </a:t>
            </a:r>
            <a:r>
              <a:rPr lang="de-DE" dirty="0" err="1"/>
              <a:t>trigger</a:t>
            </a:r>
            <a:r>
              <a:rPr lang="de-DE" dirty="0"/>
              <a:t> and </a:t>
            </a:r>
            <a:r>
              <a:rPr lang="de-DE" dirty="0" err="1"/>
              <a:t>data</a:t>
            </a:r>
            <a:r>
              <a:rPr lang="de-DE" dirty="0"/>
              <a:t> </a:t>
            </a:r>
            <a:r>
              <a:rPr lang="de-DE" dirty="0" err="1"/>
              <a:t>processing</a:t>
            </a:r>
            <a:r>
              <a:rPr lang="de-DE" dirty="0"/>
              <a:t> ASICs and in </a:t>
            </a:r>
            <a:r>
              <a:rPr lang="de-DE" dirty="0" err="1"/>
              <a:t>the</a:t>
            </a:r>
            <a:r>
              <a:rPr lang="de-DE" dirty="0"/>
              <a:t> </a:t>
            </a:r>
            <a:r>
              <a:rPr lang="de-DE" dirty="0" err="1"/>
              <a:t>domain</a:t>
            </a:r>
            <a:r>
              <a:rPr lang="de-DE" dirty="0"/>
              <a:t> </a:t>
            </a:r>
            <a:r>
              <a:rPr lang="de-DE" dirty="0" err="1"/>
              <a:t>of</a:t>
            </a:r>
            <a:r>
              <a:rPr lang="de-DE" dirty="0"/>
              <a:t> </a:t>
            </a:r>
            <a:r>
              <a:rPr lang="de-DE" dirty="0" err="1"/>
              <a:t>communications</a:t>
            </a:r>
            <a:r>
              <a:rPr lang="de-DE" dirty="0"/>
              <a:t>, </a:t>
            </a:r>
            <a:r>
              <a:rPr lang="de-DE" dirty="0" err="1"/>
              <a:t>data</a:t>
            </a:r>
            <a:r>
              <a:rPr lang="de-DE" dirty="0"/>
              <a:t> </a:t>
            </a:r>
            <a:r>
              <a:rPr lang="de-DE" dirty="0" err="1"/>
              <a:t>concentrator</a:t>
            </a:r>
            <a:r>
              <a:rPr lang="de-DE" dirty="0"/>
              <a:t> </a:t>
            </a:r>
            <a:r>
              <a:rPr lang="de-DE" dirty="0" err="1"/>
              <a:t>chips</a:t>
            </a:r>
            <a:r>
              <a:rPr lang="de-DE" dirty="0"/>
              <a:t> </a:t>
            </a:r>
            <a:r>
              <a:rPr lang="de-DE" dirty="0" err="1"/>
              <a:t>comparable</a:t>
            </a:r>
            <a:r>
              <a:rPr lang="de-DE" dirty="0"/>
              <a:t> </a:t>
            </a:r>
            <a:r>
              <a:rPr lang="de-DE" dirty="0" err="1"/>
              <a:t>to</a:t>
            </a:r>
            <a:r>
              <a:rPr lang="de-DE" dirty="0"/>
              <a:t> </a:t>
            </a:r>
            <a:r>
              <a:rPr lang="de-DE" dirty="0" err="1"/>
              <a:t>the</a:t>
            </a:r>
            <a:r>
              <a:rPr lang="de-DE" dirty="0"/>
              <a:t> </a:t>
            </a:r>
            <a:r>
              <a:rPr lang="de-DE" dirty="0" err="1"/>
              <a:t>current</a:t>
            </a:r>
            <a:r>
              <a:rPr lang="de-DE" dirty="0"/>
              <a:t> </a:t>
            </a:r>
            <a:r>
              <a:rPr lang="de-DE" dirty="0" err="1"/>
              <a:t>lpGBT</a:t>
            </a:r>
            <a:r>
              <a:rPr lang="de-DE" dirty="0"/>
              <a:t> ASIC“ </a:t>
            </a:r>
          </a:p>
          <a:p>
            <a:pPr lvl="1"/>
            <a:endParaRPr lang="de-DE" dirty="0"/>
          </a:p>
          <a:p>
            <a:pPr lvl="1"/>
            <a:endParaRPr lang="de-DE" dirty="0"/>
          </a:p>
          <a:p>
            <a:pPr marL="457200" lvl="1" indent="0">
              <a:buNone/>
            </a:pPr>
            <a:br>
              <a:rPr lang="de-DE" dirty="0"/>
            </a:br>
            <a:br>
              <a:rPr lang="de-DE" dirty="0"/>
            </a:br>
            <a:endParaRPr lang="de-DE" dirty="0"/>
          </a:p>
          <a:p>
            <a:pPr lvl="1"/>
            <a:endParaRPr lang="de-DE" dirty="0"/>
          </a:p>
          <a:p>
            <a:r>
              <a:rPr lang="de-DE" dirty="0"/>
              <a:t>J. Gonski, R. Bartoldus, R. Herbst, H. Kim, L. Ruckman, C. Grace, J. Johnson, K. Hatakeyama, J. Wilson, J. Hoff, N. Kharwadkar, K. Yoshihara, J. Zhu,</a:t>
            </a:r>
            <a:r>
              <a:rPr lang="en-US" dirty="0"/>
              <a:t> Embedded FPGAs for Reconfigurable ML in Future HEP Detectors, </a:t>
            </a:r>
            <a:r>
              <a:rPr lang="de-DE" dirty="0"/>
              <a:t>FCC EOI, 2025</a:t>
            </a:r>
            <a:endParaRPr lang="en-US" dirty="0"/>
          </a:p>
          <a:p>
            <a:pPr lvl="1"/>
            <a:r>
              <a:rPr lang="en-US" dirty="0"/>
              <a:t>Applications of </a:t>
            </a:r>
            <a:r>
              <a:rPr lang="en-US" dirty="0" err="1"/>
              <a:t>eFPGAs</a:t>
            </a:r>
            <a:r>
              <a:rPr lang="en-US" dirty="0"/>
              <a:t> range from front-end readout, where machine learning at the data source can enable compression or feature extraction to mitigate the transferred data rate, to their use as hardware accelerators, which can significantly reduce the power consumption and cost associated with large offline processing tasks.</a:t>
            </a:r>
            <a:endParaRPr lang="de-DE" dirty="0"/>
          </a:p>
          <a:p>
            <a:pPr marL="457200" lvl="1" indent="0">
              <a:buNone/>
            </a:pPr>
            <a:endParaRPr lang="en-US" dirty="0"/>
          </a:p>
          <a:p>
            <a:pPr lvl="1"/>
            <a:endParaRPr lang="de-DE" dirty="0"/>
          </a:p>
        </p:txBody>
      </p:sp>
      <p:sp>
        <p:nvSpPr>
          <p:cNvPr id="4" name="Datumsplatzhalter 3">
            <a:extLst>
              <a:ext uri="{FF2B5EF4-FFF2-40B4-BE49-F238E27FC236}">
                <a16:creationId xmlns:a16="http://schemas.microsoft.com/office/drawing/2014/main" id="{8825178B-77EB-C46F-4CB8-59F0E8F756C3}"/>
              </a:ext>
            </a:extLst>
          </p:cNvPr>
          <p:cNvSpPr>
            <a:spLocks noGrp="1"/>
          </p:cNvSpPr>
          <p:nvPr>
            <p:ph type="dt" sz="half" idx="10"/>
          </p:nvPr>
        </p:nvSpPr>
        <p:spPr/>
        <p:txBody>
          <a:bodyPr/>
          <a:lstStyle/>
          <a:p>
            <a:fld id="{3FB4AAF3-190F-42EB-9143-8DA5B7587C6F}" type="datetime1">
              <a:rPr lang="de-DE" smtClean="0"/>
              <a:t>21.05.2026</a:t>
            </a:fld>
            <a:endParaRPr lang="de-DE" dirty="0"/>
          </a:p>
        </p:txBody>
      </p:sp>
      <p:sp>
        <p:nvSpPr>
          <p:cNvPr id="5" name="Fußzeilenplatzhalter 4">
            <a:extLst>
              <a:ext uri="{FF2B5EF4-FFF2-40B4-BE49-F238E27FC236}">
                <a16:creationId xmlns:a16="http://schemas.microsoft.com/office/drawing/2014/main" id="{70E04A73-42E7-5822-DD36-52F4698AEC20}"/>
              </a:ext>
            </a:extLst>
          </p:cNvPr>
          <p:cNvSpPr>
            <a:spLocks noGrp="1"/>
          </p:cNvSpPr>
          <p:nvPr>
            <p:ph type="ftr" sz="quarter" idx="11"/>
          </p:nvPr>
        </p:nvSpPr>
        <p:spPr/>
        <p:txBody>
          <a:bodyPr/>
          <a:lstStyle/>
          <a:p>
            <a:r>
              <a:rPr lang="de-DE" dirty="0"/>
              <a:t>Radhard </a:t>
            </a:r>
            <a:r>
              <a:rPr lang="de-DE" dirty="0" err="1"/>
              <a:t>eFPGAs</a:t>
            </a:r>
            <a:r>
              <a:rPr lang="de-DE" dirty="0"/>
              <a:t> | XIII  Front-end Electronics Workshop Paris | michael.karagounis@fh-dortmund.de</a:t>
            </a:r>
          </a:p>
        </p:txBody>
      </p:sp>
      <p:sp>
        <p:nvSpPr>
          <p:cNvPr id="6" name="Foliennummernplatzhalter 5">
            <a:extLst>
              <a:ext uri="{FF2B5EF4-FFF2-40B4-BE49-F238E27FC236}">
                <a16:creationId xmlns:a16="http://schemas.microsoft.com/office/drawing/2014/main" id="{ECE161AE-2B58-B862-6751-E857771E79AD}"/>
              </a:ext>
            </a:extLst>
          </p:cNvPr>
          <p:cNvSpPr>
            <a:spLocks noGrp="1"/>
          </p:cNvSpPr>
          <p:nvPr>
            <p:ph type="sldNum" sz="quarter" idx="12"/>
          </p:nvPr>
        </p:nvSpPr>
        <p:spPr/>
        <p:txBody>
          <a:bodyPr/>
          <a:lstStyle/>
          <a:p>
            <a:r>
              <a:rPr lang="de-DE"/>
              <a:t>Slide </a:t>
            </a:r>
            <a:fld id="{40626A7F-4343-4E4D-B14D-5E7A03778B25}" type="slidenum">
              <a:rPr lang="de-DE" smtClean="0"/>
              <a:pPr/>
              <a:t>3</a:t>
            </a:fld>
            <a:endParaRPr lang="de-DE" dirty="0"/>
          </a:p>
        </p:txBody>
      </p:sp>
      <p:pic>
        <p:nvPicPr>
          <p:cNvPr id="8" name="Grafik 7" descr="The diagram illustrates an optoboard system with various components such as electrical and optical signals, different data transmission speeds (1.28 Gb/s, 10.24 Gb/s, 160 Mb/s, 2.56 Gb/s), and a backend and frontend for command/control.&#10;&#10;KI-generierte Inhalte können fehlerhaft sein.">
            <a:extLst>
              <a:ext uri="{FF2B5EF4-FFF2-40B4-BE49-F238E27FC236}">
                <a16:creationId xmlns:a16="http://schemas.microsoft.com/office/drawing/2014/main" id="{EA987559-D137-96F8-1F7E-C4443F72942F}"/>
              </a:ext>
            </a:extLst>
          </p:cNvPr>
          <p:cNvPicPr>
            <a:picLocks noChangeAspect="1"/>
          </p:cNvPicPr>
          <p:nvPr/>
        </p:nvPicPr>
        <p:blipFill>
          <a:blip r:embed="rId2"/>
          <a:srcRect t="12740"/>
          <a:stretch>
            <a:fillRect/>
          </a:stretch>
        </p:blipFill>
        <p:spPr>
          <a:xfrm>
            <a:off x="1272941" y="2564905"/>
            <a:ext cx="6832792" cy="1512167"/>
          </a:xfrm>
          <a:prstGeom prst="rect">
            <a:avLst/>
          </a:prstGeom>
        </p:spPr>
      </p:pic>
    </p:spTree>
    <p:extLst>
      <p:ext uri="{BB962C8B-B14F-4D97-AF65-F5344CB8AC3E}">
        <p14:creationId xmlns:p14="http://schemas.microsoft.com/office/powerpoint/2010/main" val="326210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4DC7B8-B1B3-1265-9C45-7FA2EA8D271C}"/>
              </a:ext>
            </a:extLst>
          </p:cNvPr>
          <p:cNvSpPr>
            <a:spLocks noGrp="1"/>
          </p:cNvSpPr>
          <p:nvPr>
            <p:ph type="title"/>
          </p:nvPr>
        </p:nvSpPr>
        <p:spPr/>
        <p:txBody>
          <a:bodyPr/>
          <a:lstStyle/>
          <a:p>
            <a:r>
              <a:rPr lang="de-DE" dirty="0"/>
              <a:t>General Motivation</a:t>
            </a:r>
          </a:p>
        </p:txBody>
      </p:sp>
      <p:sp>
        <p:nvSpPr>
          <p:cNvPr id="3" name="Inhaltsplatzhalter 2">
            <a:extLst>
              <a:ext uri="{FF2B5EF4-FFF2-40B4-BE49-F238E27FC236}">
                <a16:creationId xmlns:a16="http://schemas.microsoft.com/office/drawing/2014/main" id="{71165DF3-7139-C54F-529B-EC25380996D5}"/>
              </a:ext>
            </a:extLst>
          </p:cNvPr>
          <p:cNvSpPr>
            <a:spLocks noGrp="1"/>
          </p:cNvSpPr>
          <p:nvPr>
            <p:ph idx="1"/>
          </p:nvPr>
        </p:nvSpPr>
        <p:spPr/>
        <p:txBody>
          <a:bodyPr/>
          <a:lstStyle/>
          <a:p>
            <a:r>
              <a:rPr lang="en-US" dirty="0"/>
              <a:t>State of the art methodology in HEP is based on hardwired non-programmable logic</a:t>
            </a:r>
          </a:p>
          <a:p>
            <a:pPr lvl="1"/>
            <a:r>
              <a:rPr lang="en-US" dirty="0"/>
              <a:t>Advantage</a:t>
            </a:r>
          </a:p>
          <a:p>
            <a:pPr lvl="2"/>
            <a:r>
              <a:rPr lang="en-US" dirty="0"/>
              <a:t>optimized hardware for specific application case</a:t>
            </a:r>
          </a:p>
          <a:p>
            <a:pPr lvl="2"/>
            <a:r>
              <a:rPr lang="en-US" dirty="0"/>
              <a:t>High resource efficiency in terms of power and area consumption</a:t>
            </a:r>
          </a:p>
          <a:p>
            <a:pPr lvl="1"/>
            <a:r>
              <a:rPr lang="en-US" dirty="0"/>
              <a:t>Disadvantage</a:t>
            </a:r>
          </a:p>
          <a:p>
            <a:pPr lvl="2"/>
            <a:r>
              <a:rPr lang="en-US" dirty="0"/>
              <a:t>time consuming</a:t>
            </a:r>
          </a:p>
          <a:p>
            <a:pPr lvl="3"/>
            <a:r>
              <a:rPr lang="en-US" dirty="0"/>
              <a:t>Verification always the bottleneck in academic design </a:t>
            </a:r>
            <a:r>
              <a:rPr lang="en-US" dirty="0" err="1"/>
              <a:t>projets</a:t>
            </a:r>
            <a:endParaRPr lang="en-US" dirty="0"/>
          </a:p>
          <a:p>
            <a:pPr lvl="2"/>
            <a:r>
              <a:rPr lang="en-US" dirty="0"/>
              <a:t>no flexibility </a:t>
            </a:r>
          </a:p>
          <a:p>
            <a:pPr lvl="3"/>
            <a:r>
              <a:rPr lang="en-US" dirty="0"/>
              <a:t>bug fixes require design iteration</a:t>
            </a:r>
          </a:p>
          <a:p>
            <a:pPr lvl="3"/>
            <a:r>
              <a:rPr lang="en-US" dirty="0"/>
              <a:t>reuse of chips in different projects and applications difficult</a:t>
            </a:r>
          </a:p>
          <a:p>
            <a:r>
              <a:rPr lang="en-US" dirty="0"/>
              <a:t>Microcontroller Cores</a:t>
            </a:r>
          </a:p>
          <a:p>
            <a:pPr lvl="1"/>
            <a:r>
              <a:rPr lang="en-US" dirty="0"/>
              <a:t>Allow more complex and more flexible on chip routines than FSM</a:t>
            </a:r>
          </a:p>
          <a:p>
            <a:pPr lvl="1"/>
            <a:endParaRPr lang="en-US" dirty="0"/>
          </a:p>
          <a:p>
            <a:r>
              <a:rPr lang="en-US" dirty="0"/>
              <a:t>(Embedded) FPGA / Programmable Logic Array IP</a:t>
            </a:r>
          </a:p>
          <a:p>
            <a:pPr lvl="1"/>
            <a:r>
              <a:rPr lang="en-US" dirty="0"/>
              <a:t>allow reprogramming/reconfiguration of logic for bugfixes and project adaption </a:t>
            </a:r>
          </a:p>
          <a:p>
            <a:pPr lvl="2"/>
            <a:endParaRPr lang="en-US" dirty="0"/>
          </a:p>
          <a:p>
            <a:pPr lvl="2"/>
            <a:endParaRPr lang="en-US" dirty="0"/>
          </a:p>
          <a:p>
            <a:endParaRPr lang="de-DE" dirty="0"/>
          </a:p>
        </p:txBody>
      </p:sp>
      <p:sp>
        <p:nvSpPr>
          <p:cNvPr id="4" name="Datumsplatzhalter 3">
            <a:extLst>
              <a:ext uri="{FF2B5EF4-FFF2-40B4-BE49-F238E27FC236}">
                <a16:creationId xmlns:a16="http://schemas.microsoft.com/office/drawing/2014/main" id="{9103AC22-4349-A34F-C72A-B0A444642926}"/>
              </a:ext>
            </a:extLst>
          </p:cNvPr>
          <p:cNvSpPr>
            <a:spLocks noGrp="1"/>
          </p:cNvSpPr>
          <p:nvPr>
            <p:ph type="dt" sz="half" idx="10"/>
          </p:nvPr>
        </p:nvSpPr>
        <p:spPr/>
        <p:txBody>
          <a:bodyPr/>
          <a:lstStyle/>
          <a:p>
            <a:fld id="{02B78EAF-7770-48B3-BEB8-704F4323451F}" type="datetime1">
              <a:rPr lang="de-DE" smtClean="0"/>
              <a:t>21.05.2026</a:t>
            </a:fld>
            <a:endParaRPr lang="de-DE" dirty="0"/>
          </a:p>
        </p:txBody>
      </p:sp>
      <p:sp>
        <p:nvSpPr>
          <p:cNvPr id="5" name="Fußzeilenplatzhalter 4">
            <a:extLst>
              <a:ext uri="{FF2B5EF4-FFF2-40B4-BE49-F238E27FC236}">
                <a16:creationId xmlns:a16="http://schemas.microsoft.com/office/drawing/2014/main" id="{B46194FB-ABFC-28E9-651C-7080B0E13C50}"/>
              </a:ext>
            </a:extLst>
          </p:cNvPr>
          <p:cNvSpPr>
            <a:spLocks noGrp="1"/>
          </p:cNvSpPr>
          <p:nvPr>
            <p:ph type="ftr" sz="quarter" idx="11"/>
          </p:nvPr>
        </p:nvSpPr>
        <p:spPr/>
        <p:txBody>
          <a:bodyPr/>
          <a:lstStyle/>
          <a:p>
            <a:r>
              <a:rPr lang="de-DE" dirty="0"/>
              <a:t>Radhard </a:t>
            </a:r>
            <a:r>
              <a:rPr lang="de-DE" dirty="0" err="1"/>
              <a:t>eFPGAs</a:t>
            </a:r>
            <a:r>
              <a:rPr lang="de-DE" dirty="0"/>
              <a:t> | XIII  Front-end Electronics Workshop Paris | michael.karagounis@fh-dortmund.de</a:t>
            </a:r>
          </a:p>
        </p:txBody>
      </p:sp>
      <p:sp>
        <p:nvSpPr>
          <p:cNvPr id="6" name="Foliennummernplatzhalter 5">
            <a:extLst>
              <a:ext uri="{FF2B5EF4-FFF2-40B4-BE49-F238E27FC236}">
                <a16:creationId xmlns:a16="http://schemas.microsoft.com/office/drawing/2014/main" id="{721C8B39-9C2A-CDFB-5715-8D1E4FB0D8E5}"/>
              </a:ext>
            </a:extLst>
          </p:cNvPr>
          <p:cNvSpPr>
            <a:spLocks noGrp="1"/>
          </p:cNvSpPr>
          <p:nvPr>
            <p:ph type="sldNum" sz="quarter" idx="12"/>
          </p:nvPr>
        </p:nvSpPr>
        <p:spPr/>
        <p:txBody>
          <a:bodyPr/>
          <a:lstStyle/>
          <a:p>
            <a:r>
              <a:rPr lang="de-DE"/>
              <a:t>Slide </a:t>
            </a:r>
            <a:fld id="{40626A7F-4343-4E4D-B14D-5E7A03778B25}" type="slidenum">
              <a:rPr lang="de-DE" smtClean="0"/>
              <a:pPr/>
              <a:t>4</a:t>
            </a:fld>
            <a:endParaRPr lang="de-DE" dirty="0"/>
          </a:p>
        </p:txBody>
      </p:sp>
    </p:spTree>
    <p:extLst>
      <p:ext uri="{BB962C8B-B14F-4D97-AF65-F5344CB8AC3E}">
        <p14:creationId xmlns:p14="http://schemas.microsoft.com/office/powerpoint/2010/main" val="3610904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28662-EE51-A48A-7EE8-E5BC32E41B28}"/>
              </a:ext>
            </a:extLst>
          </p:cNvPr>
          <p:cNvSpPr>
            <a:spLocks noGrp="1"/>
          </p:cNvSpPr>
          <p:nvPr>
            <p:ph type="title"/>
          </p:nvPr>
        </p:nvSpPr>
        <p:spPr/>
        <p:txBody>
          <a:bodyPr/>
          <a:lstStyle/>
          <a:p>
            <a:r>
              <a:rPr lang="de-DE" dirty="0" err="1"/>
              <a:t>Reconfiguration</a:t>
            </a:r>
            <a:r>
              <a:rPr lang="de-DE" dirty="0"/>
              <a:t> Overhead</a:t>
            </a:r>
          </a:p>
        </p:txBody>
      </p:sp>
      <p:sp>
        <p:nvSpPr>
          <p:cNvPr id="3" name="Inhaltsplatzhalter 2">
            <a:extLst>
              <a:ext uri="{FF2B5EF4-FFF2-40B4-BE49-F238E27FC236}">
                <a16:creationId xmlns:a16="http://schemas.microsoft.com/office/drawing/2014/main" id="{CEA6060B-9269-A330-312E-0D9DDC1E5560}"/>
              </a:ext>
            </a:extLst>
          </p:cNvPr>
          <p:cNvSpPr>
            <a:spLocks noGrp="1"/>
          </p:cNvSpPr>
          <p:nvPr>
            <p:ph idx="1"/>
          </p:nvPr>
        </p:nvSpPr>
        <p:spPr>
          <a:xfrm>
            <a:off x="0" y="1038514"/>
            <a:ext cx="9144000" cy="5486830"/>
          </a:xfrm>
        </p:spPr>
        <p:txBody>
          <a:bodyPr/>
          <a:lstStyle/>
          <a:p>
            <a:r>
              <a:rPr lang="en-US" dirty="0"/>
              <a:t>Reconfigurability in FPGAs introduces substantial overhead compared to ASIC implementations typically</a:t>
            </a:r>
          </a:p>
          <a:p>
            <a:pPr lvl="1"/>
            <a:r>
              <a:rPr lang="en-US" dirty="0"/>
              <a:t>10–40 × in area</a:t>
            </a:r>
          </a:p>
          <a:p>
            <a:pPr lvl="1"/>
            <a:r>
              <a:rPr lang="en-US" dirty="0"/>
              <a:t>10–100 × in power</a:t>
            </a:r>
          </a:p>
          <a:p>
            <a:pPr lvl="1"/>
            <a:r>
              <a:rPr lang="en-US" dirty="0"/>
              <a:t>3–10 × in delay</a:t>
            </a:r>
          </a:p>
          <a:p>
            <a:pPr marL="457200" lvl="1" indent="0">
              <a:buNone/>
            </a:pPr>
            <a:r>
              <a:rPr lang="en-US" dirty="0"/>
              <a:t>(I. Kuon and J. Rose, “Measuring the Gap Between FPGAs and ASICs,” in </a:t>
            </a:r>
            <a:r>
              <a:rPr lang="en-US" i="1" dirty="0"/>
              <a:t>Proc. ACM/SIGDA Int. Symp. on Field Programmable Gate Arrays</a:t>
            </a:r>
            <a:r>
              <a:rPr lang="en-US" dirty="0"/>
              <a:t>, Monterey, CA, USA, 2006, pp. 21–30)</a:t>
            </a:r>
            <a:endParaRPr lang="de-DE" dirty="0"/>
          </a:p>
        </p:txBody>
      </p:sp>
      <p:sp>
        <p:nvSpPr>
          <p:cNvPr id="4" name="Datumsplatzhalter 3">
            <a:extLst>
              <a:ext uri="{FF2B5EF4-FFF2-40B4-BE49-F238E27FC236}">
                <a16:creationId xmlns:a16="http://schemas.microsoft.com/office/drawing/2014/main" id="{FF35FB59-AE51-ABD9-F0C8-D5FD0BA943ED}"/>
              </a:ext>
            </a:extLst>
          </p:cNvPr>
          <p:cNvSpPr>
            <a:spLocks noGrp="1"/>
          </p:cNvSpPr>
          <p:nvPr>
            <p:ph type="dt" sz="half" idx="10"/>
          </p:nvPr>
        </p:nvSpPr>
        <p:spPr/>
        <p:txBody>
          <a:bodyPr/>
          <a:lstStyle/>
          <a:p>
            <a:fld id="{9D723113-AD37-42F8-A6C2-A22AC23B4F78}" type="datetime1">
              <a:rPr lang="de-DE" smtClean="0"/>
              <a:t>21.05.2026</a:t>
            </a:fld>
            <a:endParaRPr lang="de-DE" dirty="0"/>
          </a:p>
        </p:txBody>
      </p:sp>
      <p:sp>
        <p:nvSpPr>
          <p:cNvPr id="5" name="Fußzeilenplatzhalter 4">
            <a:extLst>
              <a:ext uri="{FF2B5EF4-FFF2-40B4-BE49-F238E27FC236}">
                <a16:creationId xmlns:a16="http://schemas.microsoft.com/office/drawing/2014/main" id="{494B0A75-4AB7-BDE1-D277-3A3629739590}"/>
              </a:ext>
            </a:extLst>
          </p:cNvPr>
          <p:cNvSpPr>
            <a:spLocks noGrp="1"/>
          </p:cNvSpPr>
          <p:nvPr>
            <p:ph type="ftr" sz="quarter" idx="11"/>
          </p:nvPr>
        </p:nvSpPr>
        <p:spPr/>
        <p:txBody>
          <a:bodyPr/>
          <a:lstStyle/>
          <a:p>
            <a:r>
              <a:rPr lang="de-DE" dirty="0"/>
              <a:t>Radhard </a:t>
            </a:r>
            <a:r>
              <a:rPr lang="de-DE" dirty="0" err="1"/>
              <a:t>eFPGAs</a:t>
            </a:r>
            <a:r>
              <a:rPr lang="de-DE" dirty="0"/>
              <a:t> | XIII  Front-end Electronics Workshop Paris | michael.karagounis@fh-dortmund.de</a:t>
            </a:r>
          </a:p>
        </p:txBody>
      </p:sp>
      <p:sp>
        <p:nvSpPr>
          <p:cNvPr id="6" name="Foliennummernplatzhalter 5">
            <a:extLst>
              <a:ext uri="{FF2B5EF4-FFF2-40B4-BE49-F238E27FC236}">
                <a16:creationId xmlns:a16="http://schemas.microsoft.com/office/drawing/2014/main" id="{E7D15496-E962-D062-36EF-F3A45827CB02}"/>
              </a:ext>
            </a:extLst>
          </p:cNvPr>
          <p:cNvSpPr>
            <a:spLocks noGrp="1"/>
          </p:cNvSpPr>
          <p:nvPr>
            <p:ph type="sldNum" sz="quarter" idx="12"/>
          </p:nvPr>
        </p:nvSpPr>
        <p:spPr/>
        <p:txBody>
          <a:bodyPr/>
          <a:lstStyle/>
          <a:p>
            <a:r>
              <a:rPr lang="de-DE"/>
              <a:t>Slide </a:t>
            </a:r>
            <a:fld id="{40626A7F-4343-4E4D-B14D-5E7A03778B25}" type="slidenum">
              <a:rPr lang="de-DE" smtClean="0"/>
              <a:pPr/>
              <a:t>5</a:t>
            </a:fld>
            <a:endParaRPr lang="de-DE" dirty="0"/>
          </a:p>
        </p:txBody>
      </p:sp>
      <p:sp>
        <p:nvSpPr>
          <p:cNvPr id="7" name="AutoShape 2" descr="FPGA vs ASIC : Comparaison des coûts">
            <a:extLst>
              <a:ext uri="{FF2B5EF4-FFF2-40B4-BE49-F238E27FC236}">
                <a16:creationId xmlns:a16="http://schemas.microsoft.com/office/drawing/2014/main" id="{A1FFF03C-6289-C9CD-F5B8-EFBE7100C8F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2" name="Grafik 11" descr="The image depicts a dramatic iceberg floating above a deep, dark ocean, emphasizing the contrast between the cold, solid ice above and the warm, mysterious waters below.&#10;&#10;KI-generierte Inhalte können fehlerhaft sein.">
            <a:extLst>
              <a:ext uri="{FF2B5EF4-FFF2-40B4-BE49-F238E27FC236}">
                <a16:creationId xmlns:a16="http://schemas.microsoft.com/office/drawing/2014/main" id="{2886B24B-E8D4-5E75-CB1E-FBBE777D5F0D}"/>
              </a:ext>
            </a:extLst>
          </p:cNvPr>
          <p:cNvPicPr>
            <a:picLocks noChangeAspect="1"/>
          </p:cNvPicPr>
          <p:nvPr/>
        </p:nvPicPr>
        <p:blipFill>
          <a:blip r:embed="rId2"/>
          <a:stretch>
            <a:fillRect/>
          </a:stretch>
        </p:blipFill>
        <p:spPr>
          <a:xfrm>
            <a:off x="899592" y="3406744"/>
            <a:ext cx="2663070" cy="3045756"/>
          </a:xfrm>
          <a:prstGeom prst="rect">
            <a:avLst/>
          </a:prstGeom>
        </p:spPr>
      </p:pic>
      <p:sp>
        <p:nvSpPr>
          <p:cNvPr id="13" name="Textfeld 12">
            <a:extLst>
              <a:ext uri="{FF2B5EF4-FFF2-40B4-BE49-F238E27FC236}">
                <a16:creationId xmlns:a16="http://schemas.microsoft.com/office/drawing/2014/main" id="{8BAD047A-1EAC-477B-9BE9-854347B0ADF9}"/>
              </a:ext>
            </a:extLst>
          </p:cNvPr>
          <p:cNvSpPr txBox="1"/>
          <p:nvPr/>
        </p:nvSpPr>
        <p:spPr>
          <a:xfrm>
            <a:off x="4419600" y="4471797"/>
            <a:ext cx="3384376" cy="1477328"/>
          </a:xfrm>
          <a:prstGeom prst="rect">
            <a:avLst/>
          </a:prstGeom>
          <a:noFill/>
          <a:ln w="38100">
            <a:solidFill>
              <a:srgbClr val="FF0000"/>
            </a:solidFill>
          </a:ln>
        </p:spPr>
        <p:txBody>
          <a:bodyPr wrap="square" rtlCol="0">
            <a:spAutoFit/>
          </a:bodyPr>
          <a:lstStyle/>
          <a:p>
            <a:r>
              <a:rPr lang="en-US" dirty="0"/>
              <a:t>Dirk Koch: </a:t>
            </a:r>
            <a:br>
              <a:rPr lang="en-US" dirty="0"/>
            </a:br>
            <a:br>
              <a:rPr lang="en-US" dirty="0"/>
            </a:br>
            <a:r>
              <a:rPr lang="en-US" dirty="0"/>
              <a:t>    “You think you buy logic,</a:t>
            </a:r>
          </a:p>
          <a:p>
            <a:r>
              <a:rPr lang="en-US" dirty="0"/>
              <a:t>      ... but you pay for the routing”</a:t>
            </a:r>
            <a:br>
              <a:rPr lang="en-US" dirty="0"/>
            </a:br>
            <a:endParaRPr lang="de-DE" dirty="0"/>
          </a:p>
        </p:txBody>
      </p:sp>
    </p:spTree>
    <p:extLst>
      <p:ext uri="{BB962C8B-B14F-4D97-AF65-F5344CB8AC3E}">
        <p14:creationId xmlns:p14="http://schemas.microsoft.com/office/powerpoint/2010/main" val="2145726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6AA8A1-4364-C042-7DFD-DA6758847165}"/>
              </a:ext>
            </a:extLst>
          </p:cNvPr>
          <p:cNvSpPr>
            <a:spLocks noGrp="1"/>
          </p:cNvSpPr>
          <p:nvPr>
            <p:ph type="title"/>
          </p:nvPr>
        </p:nvSpPr>
        <p:spPr/>
        <p:txBody>
          <a:bodyPr>
            <a:normAutofit/>
          </a:bodyPr>
          <a:lstStyle/>
          <a:p>
            <a:r>
              <a:rPr lang="de-DE" dirty="0" err="1"/>
              <a:t>Example</a:t>
            </a:r>
            <a:r>
              <a:rPr lang="de-DE" dirty="0"/>
              <a:t> Design </a:t>
            </a:r>
            <a:r>
              <a:rPr lang="de-DE" dirty="0" err="1"/>
              <a:t>generated</a:t>
            </a:r>
            <a:r>
              <a:rPr lang="de-DE" dirty="0"/>
              <a:t> </a:t>
            </a:r>
            <a:r>
              <a:rPr lang="de-DE" dirty="0" err="1"/>
              <a:t>with</a:t>
            </a:r>
            <a:r>
              <a:rPr lang="de-DE" dirty="0"/>
              <a:t> </a:t>
            </a:r>
            <a:r>
              <a:rPr lang="de-DE" dirty="0" err="1"/>
              <a:t>Faboulous</a:t>
            </a:r>
            <a:endParaRPr lang="de-DE" dirty="0"/>
          </a:p>
        </p:txBody>
      </p:sp>
      <p:sp>
        <p:nvSpPr>
          <p:cNvPr id="3" name="Inhaltsplatzhalter 2">
            <a:extLst>
              <a:ext uri="{FF2B5EF4-FFF2-40B4-BE49-F238E27FC236}">
                <a16:creationId xmlns:a16="http://schemas.microsoft.com/office/drawing/2014/main" id="{D08D15A8-CFF6-B0FC-FC8E-735C3158F5ED}"/>
              </a:ext>
            </a:extLst>
          </p:cNvPr>
          <p:cNvSpPr>
            <a:spLocks noGrp="1"/>
          </p:cNvSpPr>
          <p:nvPr>
            <p:ph idx="1"/>
          </p:nvPr>
        </p:nvSpPr>
        <p:spPr/>
        <p:txBody>
          <a:bodyPr/>
          <a:lstStyle/>
          <a:p>
            <a:endParaRPr lang="de-DE"/>
          </a:p>
        </p:txBody>
      </p:sp>
      <p:sp>
        <p:nvSpPr>
          <p:cNvPr id="4" name="Datumsplatzhalter 3">
            <a:extLst>
              <a:ext uri="{FF2B5EF4-FFF2-40B4-BE49-F238E27FC236}">
                <a16:creationId xmlns:a16="http://schemas.microsoft.com/office/drawing/2014/main" id="{CE453856-0517-94B6-EF6D-78DE91DF9EBB}"/>
              </a:ext>
            </a:extLst>
          </p:cNvPr>
          <p:cNvSpPr>
            <a:spLocks noGrp="1"/>
          </p:cNvSpPr>
          <p:nvPr>
            <p:ph type="dt" sz="half" idx="10"/>
          </p:nvPr>
        </p:nvSpPr>
        <p:spPr/>
        <p:txBody>
          <a:bodyPr/>
          <a:lstStyle/>
          <a:p>
            <a:fld id="{43C6A983-9D48-45B3-902E-D4437B623235}" type="datetime1">
              <a:rPr lang="de-DE" smtClean="0"/>
              <a:t>21.05.2026</a:t>
            </a:fld>
            <a:endParaRPr lang="de-DE" dirty="0"/>
          </a:p>
        </p:txBody>
      </p:sp>
      <p:sp>
        <p:nvSpPr>
          <p:cNvPr id="5" name="Fußzeilenplatzhalter 4">
            <a:extLst>
              <a:ext uri="{FF2B5EF4-FFF2-40B4-BE49-F238E27FC236}">
                <a16:creationId xmlns:a16="http://schemas.microsoft.com/office/drawing/2014/main" id="{C2F4A672-8B3F-08C9-E886-EE5EBF7F0C17}"/>
              </a:ext>
            </a:extLst>
          </p:cNvPr>
          <p:cNvSpPr>
            <a:spLocks noGrp="1"/>
          </p:cNvSpPr>
          <p:nvPr>
            <p:ph type="ftr" sz="quarter" idx="11"/>
          </p:nvPr>
        </p:nvSpPr>
        <p:spPr/>
        <p:txBody>
          <a:bodyPr/>
          <a:lstStyle/>
          <a:p>
            <a:r>
              <a:rPr lang="de-DE" dirty="0"/>
              <a:t>Radhard </a:t>
            </a:r>
            <a:r>
              <a:rPr lang="de-DE" dirty="0" err="1"/>
              <a:t>eFPGAs</a:t>
            </a:r>
            <a:r>
              <a:rPr lang="de-DE" dirty="0"/>
              <a:t> | XIII  Front-end Electronics Workshop Paris | michael.karagounis@fh-dortmund.de</a:t>
            </a:r>
          </a:p>
        </p:txBody>
      </p:sp>
      <p:sp>
        <p:nvSpPr>
          <p:cNvPr id="6" name="Foliennummernplatzhalter 5">
            <a:extLst>
              <a:ext uri="{FF2B5EF4-FFF2-40B4-BE49-F238E27FC236}">
                <a16:creationId xmlns:a16="http://schemas.microsoft.com/office/drawing/2014/main" id="{91B5F90D-2860-188C-02C3-75767079FC16}"/>
              </a:ext>
            </a:extLst>
          </p:cNvPr>
          <p:cNvSpPr>
            <a:spLocks noGrp="1"/>
          </p:cNvSpPr>
          <p:nvPr>
            <p:ph type="sldNum" sz="quarter" idx="12"/>
          </p:nvPr>
        </p:nvSpPr>
        <p:spPr/>
        <p:txBody>
          <a:bodyPr/>
          <a:lstStyle/>
          <a:p>
            <a:r>
              <a:rPr lang="de-DE"/>
              <a:t>Slide </a:t>
            </a:r>
            <a:fld id="{40626A7F-4343-4E4D-B14D-5E7A03778B25}" type="slidenum">
              <a:rPr lang="de-DE" smtClean="0"/>
              <a:pPr/>
              <a:t>6</a:t>
            </a:fld>
            <a:endParaRPr lang="de-DE" dirty="0"/>
          </a:p>
        </p:txBody>
      </p:sp>
      <p:pic>
        <p:nvPicPr>
          <p:cNvPr id="8" name="Grafik 7" descr="The image depicts a dual Ibex RISC-V System featuring a dual-core RISC-V processor, a 2-stage CLB with 8 LUT-4, a 4-bit register file tile, and a DSP block, all with custom Google Shuttle instructions.&#10;&#10;KI-generierte Inhalte können fehlerhaft sein.">
            <a:extLst>
              <a:ext uri="{FF2B5EF4-FFF2-40B4-BE49-F238E27FC236}">
                <a16:creationId xmlns:a16="http://schemas.microsoft.com/office/drawing/2014/main" id="{8E8CEADF-117C-E646-2717-92B09BB46EBB}"/>
              </a:ext>
            </a:extLst>
          </p:cNvPr>
          <p:cNvPicPr>
            <a:picLocks noChangeAspect="1"/>
          </p:cNvPicPr>
          <p:nvPr/>
        </p:nvPicPr>
        <p:blipFill>
          <a:blip r:embed="rId2"/>
          <a:stretch>
            <a:fillRect/>
          </a:stretch>
        </p:blipFill>
        <p:spPr>
          <a:xfrm>
            <a:off x="-20564" y="1052736"/>
            <a:ext cx="9144000" cy="5297602"/>
          </a:xfrm>
          <a:prstGeom prst="rect">
            <a:avLst/>
          </a:prstGeom>
        </p:spPr>
      </p:pic>
      <p:sp>
        <p:nvSpPr>
          <p:cNvPr id="9" name="Textfeld 8">
            <a:extLst>
              <a:ext uri="{FF2B5EF4-FFF2-40B4-BE49-F238E27FC236}">
                <a16:creationId xmlns:a16="http://schemas.microsoft.com/office/drawing/2014/main" id="{EE12728F-B50B-C440-BEBC-0ADE8EB17F5E}"/>
              </a:ext>
            </a:extLst>
          </p:cNvPr>
          <p:cNvSpPr txBox="1"/>
          <p:nvPr/>
        </p:nvSpPr>
        <p:spPr>
          <a:xfrm>
            <a:off x="6215654" y="5157192"/>
            <a:ext cx="2507418" cy="369332"/>
          </a:xfrm>
          <a:prstGeom prst="rect">
            <a:avLst/>
          </a:prstGeom>
          <a:solidFill>
            <a:schemeClr val="bg1"/>
          </a:solidFill>
          <a:ln>
            <a:solidFill>
              <a:srgbClr val="FF0000"/>
            </a:solidFill>
          </a:ln>
        </p:spPr>
        <p:txBody>
          <a:bodyPr wrap="none" rtlCol="0">
            <a:spAutoFit/>
          </a:bodyPr>
          <a:lstStyle/>
          <a:p>
            <a:r>
              <a:rPr lang="de-DE" b="1" dirty="0" err="1">
                <a:solidFill>
                  <a:srgbClr val="FF0000"/>
                </a:solidFill>
              </a:rPr>
              <a:t>Courtesy</a:t>
            </a:r>
            <a:r>
              <a:rPr lang="de-DE" b="1" dirty="0">
                <a:solidFill>
                  <a:srgbClr val="FF0000"/>
                </a:solidFill>
              </a:rPr>
              <a:t> </a:t>
            </a:r>
            <a:r>
              <a:rPr lang="de-DE" b="1" dirty="0" err="1">
                <a:solidFill>
                  <a:srgbClr val="FF0000"/>
                </a:solidFill>
              </a:rPr>
              <a:t>from</a:t>
            </a:r>
            <a:r>
              <a:rPr lang="de-DE" b="1" dirty="0">
                <a:solidFill>
                  <a:srgbClr val="FF0000"/>
                </a:solidFill>
              </a:rPr>
              <a:t> Dirk Koch</a:t>
            </a:r>
          </a:p>
        </p:txBody>
      </p:sp>
    </p:spTree>
    <p:extLst>
      <p:ext uri="{BB962C8B-B14F-4D97-AF65-F5344CB8AC3E}">
        <p14:creationId xmlns:p14="http://schemas.microsoft.com/office/powerpoint/2010/main" val="20725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The image depicts a grid with various MUL (multiplier) and LUT (lookup table) sizes, showing that an 8x8 MUL occupies approximately a quarter of a CLB (cell) area, while a 4x4 MUL is smaller than a single LUT-4, including routing.&#10;&#10;KI-generierte Inhalte können fehlerhaft sein.">
            <a:extLst>
              <a:ext uri="{FF2B5EF4-FFF2-40B4-BE49-F238E27FC236}">
                <a16:creationId xmlns:a16="http://schemas.microsoft.com/office/drawing/2014/main" id="{C537C273-DF3B-377D-43EB-DE3C4C92D9AE}"/>
              </a:ext>
            </a:extLst>
          </p:cNvPr>
          <p:cNvPicPr>
            <a:picLocks noChangeAspect="1"/>
          </p:cNvPicPr>
          <p:nvPr/>
        </p:nvPicPr>
        <p:blipFill>
          <a:blip r:embed="rId2"/>
          <a:stretch>
            <a:fillRect/>
          </a:stretch>
        </p:blipFill>
        <p:spPr>
          <a:xfrm>
            <a:off x="20348" y="1052736"/>
            <a:ext cx="9144000" cy="4209660"/>
          </a:xfrm>
          <a:prstGeom prst="rect">
            <a:avLst/>
          </a:prstGeom>
        </p:spPr>
      </p:pic>
      <p:sp>
        <p:nvSpPr>
          <p:cNvPr id="2" name="Titel 1">
            <a:extLst>
              <a:ext uri="{FF2B5EF4-FFF2-40B4-BE49-F238E27FC236}">
                <a16:creationId xmlns:a16="http://schemas.microsoft.com/office/drawing/2014/main" id="{02BB8891-9367-EADE-8FFB-692600CEFF63}"/>
              </a:ext>
            </a:extLst>
          </p:cNvPr>
          <p:cNvSpPr>
            <a:spLocks noGrp="1"/>
          </p:cNvSpPr>
          <p:nvPr>
            <p:ph type="title"/>
          </p:nvPr>
        </p:nvSpPr>
        <p:spPr/>
        <p:txBody>
          <a:bodyPr/>
          <a:lstStyle/>
          <a:p>
            <a:r>
              <a:rPr lang="de-DE" dirty="0"/>
              <a:t>Area Efficiency </a:t>
            </a:r>
            <a:r>
              <a:rPr lang="de-DE" dirty="0" err="1"/>
              <a:t>Increase</a:t>
            </a:r>
            <a:r>
              <a:rPr lang="de-DE" dirty="0"/>
              <a:t> </a:t>
            </a:r>
            <a:r>
              <a:rPr lang="de-DE" dirty="0" err="1"/>
              <a:t>by</a:t>
            </a:r>
            <a:r>
              <a:rPr lang="de-DE" dirty="0"/>
              <a:t> DSP block</a:t>
            </a:r>
          </a:p>
        </p:txBody>
      </p:sp>
      <p:sp>
        <p:nvSpPr>
          <p:cNvPr id="3" name="Inhaltsplatzhalter 2">
            <a:extLst>
              <a:ext uri="{FF2B5EF4-FFF2-40B4-BE49-F238E27FC236}">
                <a16:creationId xmlns:a16="http://schemas.microsoft.com/office/drawing/2014/main" id="{36B644D3-135F-395C-B640-773F77E057BF}"/>
              </a:ext>
            </a:extLst>
          </p:cNvPr>
          <p:cNvSpPr>
            <a:spLocks noGrp="1"/>
          </p:cNvSpPr>
          <p:nvPr>
            <p:ph idx="1"/>
          </p:nvPr>
        </p:nvSpPr>
        <p:spPr>
          <a:xfrm>
            <a:off x="0" y="3573016"/>
            <a:ext cx="5508104" cy="2016224"/>
          </a:xfrm>
          <a:solidFill>
            <a:schemeClr val="bg1"/>
          </a:solidFill>
        </p:spPr>
        <p:txBody>
          <a:bodyPr>
            <a:normAutofit/>
          </a:bodyPr>
          <a:lstStyle/>
          <a:p>
            <a:r>
              <a:rPr lang="en-GB" sz="2400" noProof="0" dirty="0"/>
              <a:t>Implementing an 8x8 multiplier in the FPGA fabric would consume 25-80 of the 4-LUT blocks depending on FPGA architecture and design optimization grade</a:t>
            </a:r>
          </a:p>
        </p:txBody>
      </p:sp>
      <p:sp>
        <p:nvSpPr>
          <p:cNvPr id="4" name="Datumsplatzhalter 3">
            <a:extLst>
              <a:ext uri="{FF2B5EF4-FFF2-40B4-BE49-F238E27FC236}">
                <a16:creationId xmlns:a16="http://schemas.microsoft.com/office/drawing/2014/main" id="{B487013C-9268-FEE4-245A-B07C60BD85E3}"/>
              </a:ext>
            </a:extLst>
          </p:cNvPr>
          <p:cNvSpPr>
            <a:spLocks noGrp="1"/>
          </p:cNvSpPr>
          <p:nvPr>
            <p:ph type="dt" sz="half" idx="10"/>
          </p:nvPr>
        </p:nvSpPr>
        <p:spPr/>
        <p:txBody>
          <a:bodyPr/>
          <a:lstStyle/>
          <a:p>
            <a:fld id="{A3E6C231-9818-43FC-9764-D7219D6DD08D}" type="datetime1">
              <a:rPr lang="de-DE" smtClean="0"/>
              <a:t>21.05.2026</a:t>
            </a:fld>
            <a:endParaRPr lang="de-DE" dirty="0"/>
          </a:p>
        </p:txBody>
      </p:sp>
      <p:sp>
        <p:nvSpPr>
          <p:cNvPr id="5" name="Fußzeilenplatzhalter 4">
            <a:extLst>
              <a:ext uri="{FF2B5EF4-FFF2-40B4-BE49-F238E27FC236}">
                <a16:creationId xmlns:a16="http://schemas.microsoft.com/office/drawing/2014/main" id="{434F9151-D178-0E9E-50AE-5F0A79A22714}"/>
              </a:ext>
            </a:extLst>
          </p:cNvPr>
          <p:cNvSpPr>
            <a:spLocks noGrp="1"/>
          </p:cNvSpPr>
          <p:nvPr>
            <p:ph type="ftr" sz="quarter" idx="11"/>
          </p:nvPr>
        </p:nvSpPr>
        <p:spPr/>
        <p:txBody>
          <a:bodyPr/>
          <a:lstStyle/>
          <a:p>
            <a:r>
              <a:rPr lang="de-DE" dirty="0"/>
              <a:t>Radhard </a:t>
            </a:r>
            <a:r>
              <a:rPr lang="de-DE" dirty="0" err="1"/>
              <a:t>eFPGAs</a:t>
            </a:r>
            <a:r>
              <a:rPr lang="de-DE" dirty="0"/>
              <a:t> | XIII  Front-end Electronics Workshop Paris | michael.karagounis@fh-dortmund.de</a:t>
            </a:r>
          </a:p>
        </p:txBody>
      </p:sp>
      <p:sp>
        <p:nvSpPr>
          <p:cNvPr id="6" name="Foliennummernplatzhalter 5">
            <a:extLst>
              <a:ext uri="{FF2B5EF4-FFF2-40B4-BE49-F238E27FC236}">
                <a16:creationId xmlns:a16="http://schemas.microsoft.com/office/drawing/2014/main" id="{3CD87DBB-0D8C-EB25-5528-9345C88BDCBD}"/>
              </a:ext>
            </a:extLst>
          </p:cNvPr>
          <p:cNvSpPr>
            <a:spLocks noGrp="1"/>
          </p:cNvSpPr>
          <p:nvPr>
            <p:ph type="sldNum" sz="quarter" idx="12"/>
          </p:nvPr>
        </p:nvSpPr>
        <p:spPr/>
        <p:txBody>
          <a:bodyPr/>
          <a:lstStyle/>
          <a:p>
            <a:r>
              <a:rPr lang="de-DE"/>
              <a:t>Slide </a:t>
            </a:r>
            <a:fld id="{40626A7F-4343-4E4D-B14D-5E7A03778B25}" type="slidenum">
              <a:rPr lang="de-DE" smtClean="0"/>
              <a:pPr/>
              <a:t>7</a:t>
            </a:fld>
            <a:endParaRPr lang="de-DE" dirty="0"/>
          </a:p>
        </p:txBody>
      </p:sp>
      <p:sp>
        <p:nvSpPr>
          <p:cNvPr id="9" name="Textfeld 8">
            <a:extLst>
              <a:ext uri="{FF2B5EF4-FFF2-40B4-BE49-F238E27FC236}">
                <a16:creationId xmlns:a16="http://schemas.microsoft.com/office/drawing/2014/main" id="{BCBC0E89-8E4D-6EA7-69B9-91A74D50EE19}"/>
              </a:ext>
            </a:extLst>
          </p:cNvPr>
          <p:cNvSpPr txBox="1"/>
          <p:nvPr/>
        </p:nvSpPr>
        <p:spPr>
          <a:xfrm>
            <a:off x="6148099" y="4677572"/>
            <a:ext cx="2507418" cy="369332"/>
          </a:xfrm>
          <a:prstGeom prst="rect">
            <a:avLst/>
          </a:prstGeom>
          <a:solidFill>
            <a:schemeClr val="bg1"/>
          </a:solidFill>
          <a:ln>
            <a:solidFill>
              <a:srgbClr val="FF0000"/>
            </a:solidFill>
          </a:ln>
        </p:spPr>
        <p:txBody>
          <a:bodyPr wrap="none" rtlCol="0">
            <a:spAutoFit/>
          </a:bodyPr>
          <a:lstStyle/>
          <a:p>
            <a:r>
              <a:rPr lang="de-DE" b="1" dirty="0" err="1">
                <a:solidFill>
                  <a:srgbClr val="FF0000"/>
                </a:solidFill>
              </a:rPr>
              <a:t>Courtesy</a:t>
            </a:r>
            <a:r>
              <a:rPr lang="de-DE" b="1" dirty="0">
                <a:solidFill>
                  <a:srgbClr val="FF0000"/>
                </a:solidFill>
              </a:rPr>
              <a:t> </a:t>
            </a:r>
            <a:r>
              <a:rPr lang="de-DE" b="1" dirty="0" err="1">
                <a:solidFill>
                  <a:srgbClr val="FF0000"/>
                </a:solidFill>
              </a:rPr>
              <a:t>from</a:t>
            </a:r>
            <a:r>
              <a:rPr lang="de-DE" b="1" dirty="0">
                <a:solidFill>
                  <a:srgbClr val="FF0000"/>
                </a:solidFill>
              </a:rPr>
              <a:t> Dirk Koch</a:t>
            </a:r>
          </a:p>
        </p:txBody>
      </p:sp>
    </p:spTree>
    <p:extLst>
      <p:ext uri="{BB962C8B-B14F-4D97-AF65-F5344CB8AC3E}">
        <p14:creationId xmlns:p14="http://schemas.microsoft.com/office/powerpoint/2010/main" val="3690589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7C6B6-9214-CD46-D81E-1E58DC9DF45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4062EF4-38F6-24CD-7683-4DDEFAA4664A}"/>
              </a:ext>
            </a:extLst>
          </p:cNvPr>
          <p:cNvSpPr>
            <a:spLocks noGrp="1"/>
          </p:cNvSpPr>
          <p:nvPr>
            <p:ph type="title"/>
          </p:nvPr>
        </p:nvSpPr>
        <p:spPr>
          <a:xfrm>
            <a:off x="1800200" y="198613"/>
            <a:ext cx="7308304" cy="782115"/>
          </a:xfrm>
        </p:spPr>
        <p:txBody>
          <a:bodyPr>
            <a:normAutofit/>
          </a:bodyPr>
          <a:lstStyle/>
          <a:p>
            <a:r>
              <a:rPr lang="en-US" dirty="0"/>
              <a:t>Look-Up Table Implementation</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E6368A7F-2B16-26DC-AC70-7870DE7AE86B}"/>
                  </a:ext>
                </a:extLst>
              </p:cNvPr>
              <p:cNvSpPr>
                <a:spLocks noGrp="1"/>
              </p:cNvSpPr>
              <p:nvPr>
                <p:ph idx="1"/>
              </p:nvPr>
            </p:nvSpPr>
            <p:spPr>
              <a:xfrm>
                <a:off x="0" y="966506"/>
                <a:ext cx="9144000" cy="5414822"/>
              </a:xfrm>
            </p:spPr>
            <p:txBody>
              <a:bodyPr>
                <a:normAutofit/>
              </a:bodyPr>
              <a:lstStyle/>
              <a:p>
                <a:r>
                  <a:rPr lang="en-US" dirty="0"/>
                  <a:t>A Look-Up Table (LUT) is a memory array with a word width of 1 bit</a:t>
                </a:r>
              </a:p>
              <a:p>
                <a:r>
                  <a:rPr lang="en-US" dirty="0"/>
                  <a:t>Configuration writes a bit pattern into the memory array to implement a logic function</a:t>
                </a:r>
              </a:p>
              <a:p>
                <a:r>
                  <a:rPr lang="en-US" noProof="0" dirty="0"/>
                  <a:t>The LUT input is used as an address to readout the respective bit by means of multiplexer</a:t>
                </a:r>
              </a:p>
              <a:p>
                <a:endParaRPr lang="en-US" dirty="0"/>
              </a:p>
              <a:p>
                <a:endParaRPr lang="en-US" noProof="0" dirty="0"/>
              </a:p>
              <a:p>
                <a:endParaRPr lang="en-US" dirty="0"/>
              </a:p>
              <a:p>
                <a:endParaRPr lang="en-US" noProof="0" dirty="0"/>
              </a:p>
              <a:p>
                <a:endParaRPr lang="en-US" dirty="0"/>
              </a:p>
              <a:p>
                <a:endParaRPr lang="en-US" noProof="0" dirty="0"/>
              </a:p>
              <a:p>
                <a:endParaRPr lang="en-US" dirty="0"/>
              </a:p>
              <a:p>
                <a:endParaRPr lang="en-US" noProof="0" dirty="0"/>
              </a:p>
              <a:p>
                <a:endParaRPr lang="en-US" dirty="0"/>
              </a:p>
              <a:p>
                <a:endParaRPr lang="en-US" noProof="0" dirty="0"/>
              </a:p>
              <a:p>
                <a:endParaRPr lang="en-US" dirty="0"/>
              </a:p>
              <a:p>
                <a:r>
                  <a:rPr lang="en-US" noProof="0" dirty="0"/>
                  <a:t>LUTs with k inputs have </a:t>
                </a:r>
                <a14:m>
                  <m:oMath xmlns:m="http://schemas.openxmlformats.org/officeDocument/2006/math">
                    <m:sSup>
                      <m:sSupPr>
                        <m:ctrlPr>
                          <a:rPr lang="de-DE" b="0" i="1" noProof="0" smtClean="0">
                            <a:latin typeface="Cambria Math" panose="02040503050406030204" pitchFamily="18" charset="0"/>
                          </a:rPr>
                        </m:ctrlPr>
                      </m:sSupPr>
                      <m:e>
                        <m:r>
                          <a:rPr lang="de-DE" b="0" i="1" noProof="0" smtClean="0">
                            <a:latin typeface="Cambria Math" panose="02040503050406030204" pitchFamily="18" charset="0"/>
                          </a:rPr>
                          <m:t>2</m:t>
                        </m:r>
                      </m:e>
                      <m:sup>
                        <m:r>
                          <a:rPr lang="de-DE" b="0" i="1" noProof="0" smtClean="0">
                            <a:latin typeface="Cambria Math" panose="02040503050406030204" pitchFamily="18" charset="0"/>
                          </a:rPr>
                          <m:t>𝑘</m:t>
                        </m:r>
                      </m:sup>
                    </m:sSup>
                  </m:oMath>
                </a14:m>
                <a:r>
                  <a:rPr lang="en-US" noProof="0" dirty="0"/>
                  <a:t> bits which can store </a:t>
                </a:r>
                <a14:m>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2</m:t>
                        </m:r>
                      </m:e>
                      <m:sup>
                        <m:sSup>
                          <m:sSupPr>
                            <m:ctrlPr>
                              <a:rPr lang="de-DE" b="0" i="1" smtClean="0">
                                <a:latin typeface="Cambria Math" panose="02040503050406030204" pitchFamily="18" charset="0"/>
                              </a:rPr>
                            </m:ctrlPr>
                          </m:sSupPr>
                          <m:e>
                            <m:r>
                              <a:rPr lang="de-DE" i="1">
                                <a:latin typeface="Cambria Math" panose="02040503050406030204" pitchFamily="18" charset="0"/>
                              </a:rPr>
                              <m:t>𝑘</m:t>
                            </m:r>
                          </m:e>
                          <m:sup>
                            <m:r>
                              <a:rPr lang="de-DE" b="0" i="1" smtClean="0">
                                <a:latin typeface="Cambria Math" panose="02040503050406030204" pitchFamily="18" charset="0"/>
                              </a:rPr>
                              <m:t>𝑘</m:t>
                            </m:r>
                          </m:sup>
                        </m:sSup>
                      </m:sup>
                    </m:sSup>
                  </m:oMath>
                </a14:m>
                <a:r>
                  <a:rPr lang="en-US" noProof="0" dirty="0"/>
                  <a:t> different bit patterns/logic functions</a:t>
                </a:r>
              </a:p>
              <a:p>
                <a:pPr lvl="1"/>
                <a:r>
                  <a:rPr lang="en-US" dirty="0"/>
                  <a:t>Trade-off between number of required LUTs and efficient LUT usage</a:t>
                </a:r>
                <a:endParaRPr lang="en-US" noProof="0" dirty="0"/>
              </a:p>
            </p:txBody>
          </p:sp>
        </mc:Choice>
        <mc:Fallback xmlns="">
          <p:sp>
            <p:nvSpPr>
              <p:cNvPr id="3" name="Inhaltsplatzhalter 2">
                <a:extLst>
                  <a:ext uri="{FF2B5EF4-FFF2-40B4-BE49-F238E27FC236}">
                    <a16:creationId xmlns:a16="http://schemas.microsoft.com/office/drawing/2014/main" id="{E6368A7F-2B16-26DC-AC70-7870DE7AE86B}"/>
                  </a:ext>
                </a:extLst>
              </p:cNvPr>
              <p:cNvSpPr>
                <a:spLocks noGrp="1" noRot="1" noChangeAspect="1" noMove="1" noResize="1" noEditPoints="1" noAdjustHandles="1" noChangeArrowheads="1" noChangeShapeType="1" noTextEdit="1"/>
              </p:cNvSpPr>
              <p:nvPr>
                <p:ph idx="1"/>
              </p:nvPr>
            </p:nvSpPr>
            <p:spPr>
              <a:xfrm>
                <a:off x="0" y="966506"/>
                <a:ext cx="9144000" cy="5414822"/>
              </a:xfrm>
              <a:blipFill>
                <a:blip r:embed="rId2"/>
                <a:stretch>
                  <a:fillRect l="-400" t="-676" b="-901"/>
                </a:stretch>
              </a:blipFill>
            </p:spPr>
            <p:txBody>
              <a:bodyPr/>
              <a:lstStyle/>
              <a:p>
                <a:r>
                  <a:rPr lang="de-DE">
                    <a:noFill/>
                  </a:rPr>
                  <a:t> </a:t>
                </a:r>
              </a:p>
            </p:txBody>
          </p:sp>
        </mc:Fallback>
      </mc:AlternateContent>
      <p:sp>
        <p:nvSpPr>
          <p:cNvPr id="4" name="Datumsplatzhalter 3">
            <a:extLst>
              <a:ext uri="{FF2B5EF4-FFF2-40B4-BE49-F238E27FC236}">
                <a16:creationId xmlns:a16="http://schemas.microsoft.com/office/drawing/2014/main" id="{22C6ACA6-2883-4E69-56CF-60A217E8EC26}"/>
              </a:ext>
            </a:extLst>
          </p:cNvPr>
          <p:cNvSpPr>
            <a:spLocks noGrp="1"/>
          </p:cNvSpPr>
          <p:nvPr>
            <p:ph type="dt" sz="half" idx="10"/>
          </p:nvPr>
        </p:nvSpPr>
        <p:spPr/>
        <p:txBody>
          <a:bodyPr/>
          <a:lstStyle/>
          <a:p>
            <a:fld id="{4043DBF2-33A2-4938-B09F-89A57BE9534B}" type="datetime1">
              <a:rPr lang="en-US" noProof="0" smtClean="0"/>
              <a:t>5/21/2026</a:t>
            </a:fld>
            <a:endParaRPr lang="en-US" noProof="0" dirty="0"/>
          </a:p>
        </p:txBody>
      </p:sp>
      <p:sp>
        <p:nvSpPr>
          <p:cNvPr id="5" name="Fußzeilenplatzhalter 4">
            <a:extLst>
              <a:ext uri="{FF2B5EF4-FFF2-40B4-BE49-F238E27FC236}">
                <a16:creationId xmlns:a16="http://schemas.microsoft.com/office/drawing/2014/main" id="{EABCF8F7-BEE0-03CA-09A3-A31F5E47A2CC}"/>
              </a:ext>
            </a:extLst>
          </p:cNvPr>
          <p:cNvSpPr>
            <a:spLocks noGrp="1"/>
          </p:cNvSpPr>
          <p:nvPr>
            <p:ph type="ftr" sz="quarter" idx="11"/>
          </p:nvPr>
        </p:nvSpPr>
        <p:spPr/>
        <p:txBody>
          <a:bodyPr/>
          <a:lstStyle/>
          <a:p>
            <a:r>
              <a:rPr lang="de-DE" dirty="0"/>
              <a:t>Radhard </a:t>
            </a:r>
            <a:r>
              <a:rPr lang="de-DE" dirty="0" err="1"/>
              <a:t>eFPGAs</a:t>
            </a:r>
            <a:r>
              <a:rPr lang="de-DE" dirty="0"/>
              <a:t> | XIII  Front-end Electronics Workshop Paris | michael.karagounis@fh-dortmund.de</a:t>
            </a:r>
          </a:p>
        </p:txBody>
      </p:sp>
      <p:graphicFrame>
        <p:nvGraphicFramePr>
          <p:cNvPr id="7" name="Objekt 6">
            <a:extLst>
              <a:ext uri="{FF2B5EF4-FFF2-40B4-BE49-F238E27FC236}">
                <a16:creationId xmlns:a16="http://schemas.microsoft.com/office/drawing/2014/main" id="{DB3C0F58-648F-AC95-630B-BFAA31920FC8}"/>
              </a:ext>
            </a:extLst>
          </p:cNvPr>
          <p:cNvGraphicFramePr>
            <a:graphicFrameLocks noChangeAspect="1"/>
          </p:cNvGraphicFramePr>
          <p:nvPr>
            <p:extLst>
              <p:ext uri="{D42A27DB-BD31-4B8C-83A1-F6EECF244321}">
                <p14:modId xmlns:p14="http://schemas.microsoft.com/office/powerpoint/2010/main" val="1115730773"/>
              </p:ext>
            </p:extLst>
          </p:nvPr>
        </p:nvGraphicFramePr>
        <p:xfrm>
          <a:off x="1168655" y="2073213"/>
          <a:ext cx="2520445" cy="3079293"/>
        </p:xfrm>
        <a:graphic>
          <a:graphicData uri="http://schemas.openxmlformats.org/presentationml/2006/ole">
            <mc:AlternateContent xmlns:mc="http://schemas.openxmlformats.org/markup-compatibility/2006">
              <mc:Choice xmlns:v="urn:schemas-microsoft-com:vml" Requires="v">
                <p:oleObj name="Visio" r:id="rId3" imgW="1105027" imgH="1314602" progId="Visio.Drawing.15">
                  <p:embed/>
                </p:oleObj>
              </mc:Choice>
              <mc:Fallback>
                <p:oleObj name="Visio" r:id="rId3" imgW="1105027" imgH="1314602" progId="Visio.Drawing.15">
                  <p:embed/>
                  <p:pic>
                    <p:nvPicPr>
                      <p:cNvPr id="7" name="Objekt 6">
                        <a:extLst>
                          <a:ext uri="{FF2B5EF4-FFF2-40B4-BE49-F238E27FC236}">
                            <a16:creationId xmlns:a16="http://schemas.microsoft.com/office/drawing/2014/main" id="{DB3C0F58-648F-AC95-630B-BFAA31920FC8}"/>
                          </a:ext>
                        </a:extLst>
                      </p:cNvPr>
                      <p:cNvPicPr/>
                      <p:nvPr/>
                    </p:nvPicPr>
                    <p:blipFill>
                      <a:blip r:embed="rId4"/>
                      <a:stretch>
                        <a:fillRect/>
                      </a:stretch>
                    </p:blipFill>
                    <p:spPr>
                      <a:xfrm>
                        <a:off x="1168655" y="2073213"/>
                        <a:ext cx="2520445" cy="3079293"/>
                      </a:xfrm>
                      <a:prstGeom prst="rect">
                        <a:avLst/>
                      </a:prstGeom>
                    </p:spPr>
                  </p:pic>
                </p:oleObj>
              </mc:Fallback>
            </mc:AlternateContent>
          </a:graphicData>
        </a:graphic>
      </p:graphicFrame>
      <p:graphicFrame>
        <p:nvGraphicFramePr>
          <p:cNvPr id="11" name="Objekt 10">
            <a:extLst>
              <a:ext uri="{FF2B5EF4-FFF2-40B4-BE49-F238E27FC236}">
                <a16:creationId xmlns:a16="http://schemas.microsoft.com/office/drawing/2014/main" id="{081E637A-4DE9-CC78-0773-D057A6E96989}"/>
              </a:ext>
            </a:extLst>
          </p:cNvPr>
          <p:cNvGraphicFramePr>
            <a:graphicFrameLocks noChangeAspect="1"/>
          </p:cNvGraphicFramePr>
          <p:nvPr>
            <p:extLst>
              <p:ext uri="{D42A27DB-BD31-4B8C-83A1-F6EECF244321}">
                <p14:modId xmlns:p14="http://schemas.microsoft.com/office/powerpoint/2010/main" val="3480180449"/>
              </p:ext>
            </p:extLst>
          </p:nvPr>
        </p:nvGraphicFramePr>
        <p:xfrm>
          <a:off x="5988169" y="2600410"/>
          <a:ext cx="2406415" cy="1879319"/>
        </p:xfrm>
        <a:graphic>
          <a:graphicData uri="http://schemas.openxmlformats.org/presentationml/2006/ole">
            <mc:AlternateContent xmlns:mc="http://schemas.openxmlformats.org/markup-compatibility/2006">
              <mc:Choice xmlns:v="urn:schemas-microsoft-com:vml" Requires="v">
                <p:oleObj name="Visio" r:id="rId5" imgW="3100454" imgH="2395740" progId="Visio.Drawing.15">
                  <p:embed/>
                </p:oleObj>
              </mc:Choice>
              <mc:Fallback>
                <p:oleObj name="Visio" r:id="rId5" imgW="3100454" imgH="2395740" progId="Visio.Drawing.15">
                  <p:embed/>
                  <p:pic>
                    <p:nvPicPr>
                      <p:cNvPr id="11" name="Objekt 10">
                        <a:extLst>
                          <a:ext uri="{FF2B5EF4-FFF2-40B4-BE49-F238E27FC236}">
                            <a16:creationId xmlns:a16="http://schemas.microsoft.com/office/drawing/2014/main" id="{081E637A-4DE9-CC78-0773-D057A6E96989}"/>
                          </a:ext>
                        </a:extLst>
                      </p:cNvPr>
                      <p:cNvPicPr/>
                      <p:nvPr/>
                    </p:nvPicPr>
                    <p:blipFill>
                      <a:blip r:embed="rId6"/>
                      <a:stretch>
                        <a:fillRect/>
                      </a:stretch>
                    </p:blipFill>
                    <p:spPr>
                      <a:xfrm>
                        <a:off x="5988169" y="2600410"/>
                        <a:ext cx="2406415" cy="1879319"/>
                      </a:xfrm>
                      <a:prstGeom prst="rect">
                        <a:avLst/>
                      </a:prstGeom>
                    </p:spPr>
                  </p:pic>
                </p:oleObj>
              </mc:Fallback>
            </mc:AlternateContent>
          </a:graphicData>
        </a:graphic>
      </p:graphicFrame>
      <p:graphicFrame>
        <p:nvGraphicFramePr>
          <p:cNvPr id="18" name="Tabelle 17">
            <a:extLst>
              <a:ext uri="{FF2B5EF4-FFF2-40B4-BE49-F238E27FC236}">
                <a16:creationId xmlns:a16="http://schemas.microsoft.com/office/drawing/2014/main" id="{FC0C3CD9-EF1D-161B-81CD-2509F88E27AA}"/>
              </a:ext>
            </a:extLst>
          </p:cNvPr>
          <p:cNvGraphicFramePr>
            <a:graphicFrameLocks noGrp="1"/>
          </p:cNvGraphicFramePr>
          <p:nvPr>
            <p:extLst>
              <p:ext uri="{D42A27DB-BD31-4B8C-83A1-F6EECF244321}">
                <p14:modId xmlns:p14="http://schemas.microsoft.com/office/powerpoint/2010/main" val="3932272078"/>
              </p:ext>
            </p:extLst>
          </p:nvPr>
        </p:nvGraphicFramePr>
        <p:xfrm>
          <a:off x="4170570" y="2778223"/>
          <a:ext cx="1068184" cy="2256912"/>
        </p:xfrm>
        <a:graphic>
          <a:graphicData uri="http://schemas.openxmlformats.org/drawingml/2006/table">
            <a:tbl>
              <a:tblPr firstRow="1" bandRow="1">
                <a:tableStyleId>{5C22544A-7EE6-4342-B048-85BDC9FD1C3A}</a:tableStyleId>
              </a:tblPr>
              <a:tblGrid>
                <a:gridCol w="267046">
                  <a:extLst>
                    <a:ext uri="{9D8B030D-6E8A-4147-A177-3AD203B41FA5}">
                      <a16:colId xmlns:a16="http://schemas.microsoft.com/office/drawing/2014/main" val="3267577726"/>
                    </a:ext>
                  </a:extLst>
                </a:gridCol>
                <a:gridCol w="267046">
                  <a:extLst>
                    <a:ext uri="{9D8B030D-6E8A-4147-A177-3AD203B41FA5}">
                      <a16:colId xmlns:a16="http://schemas.microsoft.com/office/drawing/2014/main" val="1716515762"/>
                    </a:ext>
                  </a:extLst>
                </a:gridCol>
                <a:gridCol w="267046">
                  <a:extLst>
                    <a:ext uri="{9D8B030D-6E8A-4147-A177-3AD203B41FA5}">
                      <a16:colId xmlns:a16="http://schemas.microsoft.com/office/drawing/2014/main" val="537782506"/>
                    </a:ext>
                  </a:extLst>
                </a:gridCol>
                <a:gridCol w="267046">
                  <a:extLst>
                    <a:ext uri="{9D8B030D-6E8A-4147-A177-3AD203B41FA5}">
                      <a16:colId xmlns:a16="http://schemas.microsoft.com/office/drawing/2014/main" val="276023926"/>
                    </a:ext>
                  </a:extLst>
                </a:gridCol>
              </a:tblGrid>
              <a:tr h="249382">
                <a:tc>
                  <a:txBody>
                    <a:bodyPr/>
                    <a:lstStyle/>
                    <a:p>
                      <a:pPr algn="ctr"/>
                      <a:r>
                        <a:rPr lang="de-DE" sz="1100" dirty="0"/>
                        <a:t>A</a:t>
                      </a:r>
                    </a:p>
                  </a:txBody>
                  <a:tcPr marT="41564" marB="41564"/>
                </a:tc>
                <a:tc>
                  <a:txBody>
                    <a:bodyPr/>
                    <a:lstStyle/>
                    <a:p>
                      <a:pPr algn="ctr"/>
                      <a:r>
                        <a:rPr lang="de-DE" sz="1100" dirty="0"/>
                        <a:t>B</a:t>
                      </a:r>
                    </a:p>
                  </a:txBody>
                  <a:tcPr marT="41564" marB="41564"/>
                </a:tc>
                <a:tc>
                  <a:txBody>
                    <a:bodyPr/>
                    <a:lstStyle/>
                    <a:p>
                      <a:pPr algn="ctr"/>
                      <a:r>
                        <a:rPr lang="de-DE" sz="1100" dirty="0"/>
                        <a:t>C</a:t>
                      </a:r>
                    </a:p>
                  </a:txBody>
                  <a:tcPr marT="41564" marB="41564">
                    <a:lnR w="12700" cap="flat" cmpd="sng" algn="ctr">
                      <a:solidFill>
                        <a:schemeClr val="tx1"/>
                      </a:solidFill>
                      <a:prstDash val="solid"/>
                      <a:round/>
                      <a:headEnd type="none" w="med" len="med"/>
                      <a:tailEnd type="none" w="med" len="med"/>
                    </a:lnR>
                  </a:tcPr>
                </a:tc>
                <a:tc>
                  <a:txBody>
                    <a:bodyPr/>
                    <a:lstStyle/>
                    <a:p>
                      <a:pPr algn="ctr"/>
                      <a:r>
                        <a:rPr lang="de-DE" sz="1100" dirty="0"/>
                        <a:t>Y</a:t>
                      </a:r>
                    </a:p>
                  </a:txBody>
                  <a:tcPr marT="41564" marB="41564">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59237186"/>
                  </a:ext>
                </a:extLst>
              </a:tr>
              <a:tr h="249382">
                <a:tc>
                  <a:txBody>
                    <a:bodyPr/>
                    <a:lstStyle/>
                    <a:p>
                      <a:pPr algn="ctr"/>
                      <a:r>
                        <a:rPr lang="de-DE" sz="1100" dirty="0"/>
                        <a:t>0</a:t>
                      </a:r>
                    </a:p>
                  </a:txBody>
                  <a:tcPr marT="41564" marB="41564"/>
                </a:tc>
                <a:tc>
                  <a:txBody>
                    <a:bodyPr/>
                    <a:lstStyle/>
                    <a:p>
                      <a:pPr algn="ctr"/>
                      <a:r>
                        <a:rPr lang="de-DE" sz="1100" dirty="0"/>
                        <a:t>0</a:t>
                      </a:r>
                    </a:p>
                  </a:txBody>
                  <a:tcPr marT="41564" marB="41564"/>
                </a:tc>
                <a:tc>
                  <a:txBody>
                    <a:bodyPr/>
                    <a:lstStyle/>
                    <a:p>
                      <a:pPr algn="ctr"/>
                      <a:r>
                        <a:rPr lang="de-DE" sz="1100" dirty="0"/>
                        <a:t>0</a:t>
                      </a:r>
                    </a:p>
                  </a:txBody>
                  <a:tcPr marT="41564" marB="41564">
                    <a:lnR w="12700" cap="flat" cmpd="sng" algn="ctr">
                      <a:solidFill>
                        <a:schemeClr val="tx1"/>
                      </a:solidFill>
                      <a:prstDash val="solid"/>
                      <a:round/>
                      <a:headEnd type="none" w="med" len="med"/>
                      <a:tailEnd type="none" w="med" len="med"/>
                    </a:lnR>
                  </a:tcPr>
                </a:tc>
                <a:tc>
                  <a:txBody>
                    <a:bodyPr/>
                    <a:lstStyle/>
                    <a:p>
                      <a:pPr algn="ctr"/>
                      <a:r>
                        <a:rPr lang="de-DE" sz="1100" b="1" dirty="0">
                          <a:solidFill>
                            <a:srgbClr val="FF0000"/>
                          </a:solidFill>
                        </a:rPr>
                        <a:t>0</a:t>
                      </a:r>
                    </a:p>
                  </a:txBody>
                  <a:tcPr marT="41564" marB="41564">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27360623"/>
                  </a:ext>
                </a:extLst>
              </a:tr>
              <a:tr h="249382">
                <a:tc>
                  <a:txBody>
                    <a:bodyPr/>
                    <a:lstStyle/>
                    <a:p>
                      <a:pPr algn="ctr"/>
                      <a:r>
                        <a:rPr lang="de-DE" sz="1100" dirty="0"/>
                        <a:t>0</a:t>
                      </a:r>
                    </a:p>
                  </a:txBody>
                  <a:tcPr marT="41564" marB="41564"/>
                </a:tc>
                <a:tc>
                  <a:txBody>
                    <a:bodyPr/>
                    <a:lstStyle/>
                    <a:p>
                      <a:pPr algn="ctr"/>
                      <a:r>
                        <a:rPr lang="de-DE" sz="1100" dirty="0"/>
                        <a:t>0</a:t>
                      </a:r>
                    </a:p>
                  </a:txBody>
                  <a:tcPr marT="41564" marB="41564"/>
                </a:tc>
                <a:tc>
                  <a:txBody>
                    <a:bodyPr/>
                    <a:lstStyle/>
                    <a:p>
                      <a:pPr algn="ctr"/>
                      <a:r>
                        <a:rPr lang="de-DE" sz="1100" dirty="0"/>
                        <a:t>1</a:t>
                      </a:r>
                    </a:p>
                  </a:txBody>
                  <a:tcPr marT="41564" marB="41564">
                    <a:lnR w="12700" cap="flat" cmpd="sng" algn="ctr">
                      <a:solidFill>
                        <a:schemeClr val="tx1"/>
                      </a:solidFill>
                      <a:prstDash val="solid"/>
                      <a:round/>
                      <a:headEnd type="none" w="med" len="med"/>
                      <a:tailEnd type="none" w="med" len="med"/>
                    </a:lnR>
                  </a:tcPr>
                </a:tc>
                <a:tc>
                  <a:txBody>
                    <a:bodyPr/>
                    <a:lstStyle/>
                    <a:p>
                      <a:pPr algn="ctr"/>
                      <a:r>
                        <a:rPr lang="de-DE" sz="1100" b="1" dirty="0">
                          <a:solidFill>
                            <a:srgbClr val="FF0000"/>
                          </a:solidFill>
                        </a:rPr>
                        <a:t>0</a:t>
                      </a:r>
                    </a:p>
                  </a:txBody>
                  <a:tcPr marT="41564" marB="41564">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48189060"/>
                  </a:ext>
                </a:extLst>
              </a:tr>
              <a:tr h="249382">
                <a:tc>
                  <a:txBody>
                    <a:bodyPr/>
                    <a:lstStyle/>
                    <a:p>
                      <a:pPr algn="ctr"/>
                      <a:r>
                        <a:rPr lang="de-DE" sz="1100" dirty="0"/>
                        <a:t>0</a:t>
                      </a:r>
                    </a:p>
                  </a:txBody>
                  <a:tcPr marT="41564" marB="41564"/>
                </a:tc>
                <a:tc>
                  <a:txBody>
                    <a:bodyPr/>
                    <a:lstStyle/>
                    <a:p>
                      <a:pPr algn="ctr"/>
                      <a:r>
                        <a:rPr lang="de-DE" sz="1100" dirty="0"/>
                        <a:t>1</a:t>
                      </a:r>
                    </a:p>
                  </a:txBody>
                  <a:tcPr marT="41564" marB="41564"/>
                </a:tc>
                <a:tc>
                  <a:txBody>
                    <a:bodyPr/>
                    <a:lstStyle/>
                    <a:p>
                      <a:pPr algn="ctr"/>
                      <a:r>
                        <a:rPr lang="de-DE" sz="1100" dirty="0"/>
                        <a:t>0</a:t>
                      </a:r>
                    </a:p>
                  </a:txBody>
                  <a:tcPr marT="41564" marB="41564">
                    <a:lnR w="12700" cap="flat" cmpd="sng" algn="ctr">
                      <a:solidFill>
                        <a:schemeClr val="tx1"/>
                      </a:solidFill>
                      <a:prstDash val="solid"/>
                      <a:round/>
                      <a:headEnd type="none" w="med" len="med"/>
                      <a:tailEnd type="none" w="med" len="med"/>
                    </a:lnR>
                  </a:tcPr>
                </a:tc>
                <a:tc>
                  <a:txBody>
                    <a:bodyPr/>
                    <a:lstStyle/>
                    <a:p>
                      <a:pPr algn="ctr"/>
                      <a:r>
                        <a:rPr lang="de-DE" sz="1100" b="1" dirty="0">
                          <a:solidFill>
                            <a:srgbClr val="FF0000"/>
                          </a:solidFill>
                        </a:rPr>
                        <a:t>0</a:t>
                      </a:r>
                    </a:p>
                  </a:txBody>
                  <a:tcPr marT="41564" marB="41564">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21992563"/>
                  </a:ext>
                </a:extLst>
              </a:tr>
              <a:tr h="249382">
                <a:tc>
                  <a:txBody>
                    <a:bodyPr/>
                    <a:lstStyle/>
                    <a:p>
                      <a:pPr algn="ctr"/>
                      <a:r>
                        <a:rPr lang="de-DE" sz="1100" dirty="0"/>
                        <a:t>0</a:t>
                      </a:r>
                    </a:p>
                  </a:txBody>
                  <a:tcPr marT="41564" marB="41564"/>
                </a:tc>
                <a:tc>
                  <a:txBody>
                    <a:bodyPr/>
                    <a:lstStyle/>
                    <a:p>
                      <a:pPr algn="ctr"/>
                      <a:r>
                        <a:rPr lang="de-DE" sz="1100" dirty="0"/>
                        <a:t>1</a:t>
                      </a:r>
                    </a:p>
                  </a:txBody>
                  <a:tcPr marT="41564" marB="41564"/>
                </a:tc>
                <a:tc>
                  <a:txBody>
                    <a:bodyPr/>
                    <a:lstStyle/>
                    <a:p>
                      <a:pPr algn="ctr"/>
                      <a:r>
                        <a:rPr lang="de-DE" sz="1100" dirty="0"/>
                        <a:t>1</a:t>
                      </a:r>
                    </a:p>
                  </a:txBody>
                  <a:tcPr marT="41564" marB="41564">
                    <a:lnR w="12700" cap="flat" cmpd="sng" algn="ctr">
                      <a:solidFill>
                        <a:schemeClr val="tx1"/>
                      </a:solidFill>
                      <a:prstDash val="solid"/>
                      <a:round/>
                      <a:headEnd type="none" w="med" len="med"/>
                      <a:tailEnd type="none" w="med" len="med"/>
                    </a:lnR>
                  </a:tcPr>
                </a:tc>
                <a:tc>
                  <a:txBody>
                    <a:bodyPr/>
                    <a:lstStyle/>
                    <a:p>
                      <a:pPr algn="ctr"/>
                      <a:r>
                        <a:rPr lang="de-DE" sz="1100" b="1" dirty="0">
                          <a:solidFill>
                            <a:srgbClr val="FF0000"/>
                          </a:solidFill>
                        </a:rPr>
                        <a:t>0</a:t>
                      </a:r>
                    </a:p>
                  </a:txBody>
                  <a:tcPr marT="41564" marB="41564">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97913195"/>
                  </a:ext>
                </a:extLst>
              </a:tr>
              <a:tr h="249382">
                <a:tc>
                  <a:txBody>
                    <a:bodyPr/>
                    <a:lstStyle/>
                    <a:p>
                      <a:pPr algn="ctr"/>
                      <a:r>
                        <a:rPr lang="de-DE" sz="1100" dirty="0"/>
                        <a:t>1</a:t>
                      </a:r>
                    </a:p>
                  </a:txBody>
                  <a:tcPr marT="41564" marB="41564"/>
                </a:tc>
                <a:tc>
                  <a:txBody>
                    <a:bodyPr/>
                    <a:lstStyle/>
                    <a:p>
                      <a:pPr algn="ctr"/>
                      <a:r>
                        <a:rPr lang="de-DE" sz="1100" dirty="0"/>
                        <a:t>0</a:t>
                      </a:r>
                    </a:p>
                  </a:txBody>
                  <a:tcPr marT="41564" marB="41564"/>
                </a:tc>
                <a:tc>
                  <a:txBody>
                    <a:bodyPr/>
                    <a:lstStyle/>
                    <a:p>
                      <a:pPr algn="ctr"/>
                      <a:r>
                        <a:rPr lang="de-DE" sz="1100" dirty="0"/>
                        <a:t>0</a:t>
                      </a:r>
                    </a:p>
                  </a:txBody>
                  <a:tcPr marT="41564" marB="41564">
                    <a:lnR w="12700" cap="flat" cmpd="sng" algn="ctr">
                      <a:solidFill>
                        <a:schemeClr val="tx1"/>
                      </a:solidFill>
                      <a:prstDash val="solid"/>
                      <a:round/>
                      <a:headEnd type="none" w="med" len="med"/>
                      <a:tailEnd type="none" w="med" len="med"/>
                    </a:lnR>
                  </a:tcPr>
                </a:tc>
                <a:tc>
                  <a:txBody>
                    <a:bodyPr/>
                    <a:lstStyle/>
                    <a:p>
                      <a:pPr algn="ctr"/>
                      <a:r>
                        <a:rPr lang="de-DE" sz="1100" b="1" dirty="0">
                          <a:solidFill>
                            <a:srgbClr val="FF0000"/>
                          </a:solidFill>
                        </a:rPr>
                        <a:t>0</a:t>
                      </a:r>
                    </a:p>
                  </a:txBody>
                  <a:tcPr marT="41564" marB="41564">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79949869"/>
                  </a:ext>
                </a:extLst>
              </a:tr>
              <a:tr h="249382">
                <a:tc>
                  <a:txBody>
                    <a:bodyPr/>
                    <a:lstStyle/>
                    <a:p>
                      <a:pPr algn="ctr"/>
                      <a:r>
                        <a:rPr lang="de-DE" sz="1100" dirty="0"/>
                        <a:t>1</a:t>
                      </a:r>
                    </a:p>
                  </a:txBody>
                  <a:tcPr marT="41564" marB="41564"/>
                </a:tc>
                <a:tc>
                  <a:txBody>
                    <a:bodyPr/>
                    <a:lstStyle/>
                    <a:p>
                      <a:pPr algn="ctr"/>
                      <a:r>
                        <a:rPr lang="de-DE" sz="1100" dirty="0"/>
                        <a:t>0</a:t>
                      </a:r>
                    </a:p>
                  </a:txBody>
                  <a:tcPr marT="41564" marB="41564"/>
                </a:tc>
                <a:tc>
                  <a:txBody>
                    <a:bodyPr/>
                    <a:lstStyle/>
                    <a:p>
                      <a:pPr algn="ctr"/>
                      <a:r>
                        <a:rPr lang="de-DE" sz="1100" dirty="0"/>
                        <a:t>1</a:t>
                      </a:r>
                    </a:p>
                  </a:txBody>
                  <a:tcPr marT="41564" marB="41564">
                    <a:lnR w="12700" cap="flat" cmpd="sng" algn="ctr">
                      <a:solidFill>
                        <a:schemeClr val="tx1"/>
                      </a:solidFill>
                      <a:prstDash val="solid"/>
                      <a:round/>
                      <a:headEnd type="none" w="med" len="med"/>
                      <a:tailEnd type="none" w="med" len="med"/>
                    </a:lnR>
                  </a:tcPr>
                </a:tc>
                <a:tc>
                  <a:txBody>
                    <a:bodyPr/>
                    <a:lstStyle/>
                    <a:p>
                      <a:pPr algn="ctr"/>
                      <a:r>
                        <a:rPr lang="de-DE" sz="1100" b="1" dirty="0">
                          <a:solidFill>
                            <a:srgbClr val="FF0000"/>
                          </a:solidFill>
                        </a:rPr>
                        <a:t>0</a:t>
                      </a:r>
                    </a:p>
                  </a:txBody>
                  <a:tcPr marT="41564" marB="41564">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95598551"/>
                  </a:ext>
                </a:extLst>
              </a:tr>
              <a:tr h="249382">
                <a:tc>
                  <a:txBody>
                    <a:bodyPr/>
                    <a:lstStyle/>
                    <a:p>
                      <a:pPr algn="ctr"/>
                      <a:r>
                        <a:rPr lang="de-DE" sz="1100" dirty="0"/>
                        <a:t>1</a:t>
                      </a:r>
                    </a:p>
                  </a:txBody>
                  <a:tcPr marT="41564" marB="41564"/>
                </a:tc>
                <a:tc>
                  <a:txBody>
                    <a:bodyPr/>
                    <a:lstStyle/>
                    <a:p>
                      <a:pPr algn="ctr"/>
                      <a:r>
                        <a:rPr lang="de-DE" sz="1100" dirty="0"/>
                        <a:t>1</a:t>
                      </a:r>
                    </a:p>
                  </a:txBody>
                  <a:tcPr marT="41564" marB="41564"/>
                </a:tc>
                <a:tc>
                  <a:txBody>
                    <a:bodyPr/>
                    <a:lstStyle/>
                    <a:p>
                      <a:pPr algn="ctr"/>
                      <a:r>
                        <a:rPr lang="de-DE" sz="1100" dirty="0"/>
                        <a:t>0</a:t>
                      </a:r>
                    </a:p>
                  </a:txBody>
                  <a:tcPr marT="41564" marB="41564">
                    <a:lnR w="12700" cap="flat" cmpd="sng" algn="ctr">
                      <a:solidFill>
                        <a:schemeClr val="tx1"/>
                      </a:solidFill>
                      <a:prstDash val="solid"/>
                      <a:round/>
                      <a:headEnd type="none" w="med" len="med"/>
                      <a:tailEnd type="none" w="med" len="med"/>
                    </a:lnR>
                  </a:tcPr>
                </a:tc>
                <a:tc>
                  <a:txBody>
                    <a:bodyPr/>
                    <a:lstStyle/>
                    <a:p>
                      <a:pPr algn="ctr"/>
                      <a:r>
                        <a:rPr lang="de-DE" sz="1100" b="1" dirty="0">
                          <a:solidFill>
                            <a:srgbClr val="FF0000"/>
                          </a:solidFill>
                        </a:rPr>
                        <a:t>0</a:t>
                      </a:r>
                    </a:p>
                  </a:txBody>
                  <a:tcPr marT="41564" marB="41564">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50411638"/>
                  </a:ext>
                </a:extLst>
              </a:tr>
              <a:tr h="249382">
                <a:tc>
                  <a:txBody>
                    <a:bodyPr/>
                    <a:lstStyle/>
                    <a:p>
                      <a:pPr algn="ctr"/>
                      <a:r>
                        <a:rPr lang="de-DE" sz="1100" dirty="0"/>
                        <a:t>1</a:t>
                      </a:r>
                    </a:p>
                  </a:txBody>
                  <a:tcPr marT="41564" marB="41564"/>
                </a:tc>
                <a:tc>
                  <a:txBody>
                    <a:bodyPr/>
                    <a:lstStyle/>
                    <a:p>
                      <a:pPr algn="ctr"/>
                      <a:r>
                        <a:rPr lang="de-DE" sz="1100" dirty="0"/>
                        <a:t>1</a:t>
                      </a:r>
                    </a:p>
                  </a:txBody>
                  <a:tcPr marT="41564" marB="41564"/>
                </a:tc>
                <a:tc>
                  <a:txBody>
                    <a:bodyPr/>
                    <a:lstStyle/>
                    <a:p>
                      <a:pPr algn="ctr"/>
                      <a:r>
                        <a:rPr lang="de-DE" sz="1100" dirty="0"/>
                        <a:t>1</a:t>
                      </a:r>
                    </a:p>
                  </a:txBody>
                  <a:tcPr marT="41564" marB="41564">
                    <a:lnR w="12700" cap="flat" cmpd="sng" algn="ctr">
                      <a:solidFill>
                        <a:schemeClr val="tx1"/>
                      </a:solidFill>
                      <a:prstDash val="solid"/>
                      <a:round/>
                      <a:headEnd type="none" w="med" len="med"/>
                      <a:tailEnd type="none" w="med" len="med"/>
                    </a:lnR>
                  </a:tcPr>
                </a:tc>
                <a:tc>
                  <a:txBody>
                    <a:bodyPr/>
                    <a:lstStyle/>
                    <a:p>
                      <a:pPr algn="ctr"/>
                      <a:r>
                        <a:rPr lang="de-DE" sz="1100" b="1" dirty="0">
                          <a:solidFill>
                            <a:srgbClr val="FF0000"/>
                          </a:solidFill>
                        </a:rPr>
                        <a:t>1</a:t>
                      </a:r>
                    </a:p>
                  </a:txBody>
                  <a:tcPr marT="41564" marB="41564">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538130947"/>
                  </a:ext>
                </a:extLst>
              </a:tr>
            </a:tbl>
          </a:graphicData>
        </a:graphic>
      </p:graphicFrame>
      <p:graphicFrame>
        <p:nvGraphicFramePr>
          <p:cNvPr id="20" name="Tabelle 19">
            <a:extLst>
              <a:ext uri="{FF2B5EF4-FFF2-40B4-BE49-F238E27FC236}">
                <a16:creationId xmlns:a16="http://schemas.microsoft.com/office/drawing/2014/main" id="{B429DEAD-1702-C49A-54FA-509EB5C6B84A}"/>
              </a:ext>
            </a:extLst>
          </p:cNvPr>
          <p:cNvGraphicFramePr>
            <a:graphicFrameLocks noGrp="1"/>
          </p:cNvGraphicFramePr>
          <p:nvPr>
            <p:extLst>
              <p:ext uri="{D42A27DB-BD31-4B8C-83A1-F6EECF244321}">
                <p14:modId xmlns:p14="http://schemas.microsoft.com/office/powerpoint/2010/main" val="3657511751"/>
              </p:ext>
            </p:extLst>
          </p:nvPr>
        </p:nvGraphicFramePr>
        <p:xfrm>
          <a:off x="1744719" y="2345781"/>
          <a:ext cx="295592" cy="2705616"/>
        </p:xfrm>
        <a:graphic>
          <a:graphicData uri="http://schemas.openxmlformats.org/drawingml/2006/table">
            <a:tbl>
              <a:tblPr firstRow="1" bandRow="1">
                <a:tableStyleId>{5C22544A-7EE6-4342-B048-85BDC9FD1C3A}</a:tableStyleId>
              </a:tblPr>
              <a:tblGrid>
                <a:gridCol w="295592">
                  <a:extLst>
                    <a:ext uri="{9D8B030D-6E8A-4147-A177-3AD203B41FA5}">
                      <a16:colId xmlns:a16="http://schemas.microsoft.com/office/drawing/2014/main" val="3819126776"/>
                    </a:ext>
                  </a:extLst>
                </a:gridCol>
              </a:tblGrid>
              <a:tr h="338202">
                <a:tc>
                  <a:txBody>
                    <a:bodyPr/>
                    <a:lstStyle/>
                    <a:p>
                      <a:pPr algn="ctr"/>
                      <a:r>
                        <a:rPr lang="de-DE" sz="1200" b="1" dirty="0">
                          <a:solidFill>
                            <a:srgbClr val="FF0000"/>
                          </a:solidFill>
                        </a:rPr>
                        <a:t>0</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8272893"/>
                  </a:ext>
                </a:extLst>
              </a:tr>
              <a:tr h="338202">
                <a:tc>
                  <a:txBody>
                    <a:bodyPr/>
                    <a:lstStyle/>
                    <a:p>
                      <a:pPr algn="ctr"/>
                      <a:r>
                        <a:rPr lang="de-DE" sz="1200" b="1" dirty="0">
                          <a:solidFill>
                            <a:srgbClr val="FF0000"/>
                          </a:solidFill>
                        </a:rPr>
                        <a:t>0</a:t>
                      </a: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0172767"/>
                  </a:ext>
                </a:extLst>
              </a:tr>
              <a:tr h="338202">
                <a:tc>
                  <a:txBody>
                    <a:bodyPr/>
                    <a:lstStyle/>
                    <a:p>
                      <a:pPr algn="ctr"/>
                      <a:r>
                        <a:rPr lang="de-DE" sz="1200" b="1" dirty="0">
                          <a:solidFill>
                            <a:srgbClr val="FF0000"/>
                          </a:solidFill>
                        </a:rPr>
                        <a:t>0</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02368603"/>
                  </a:ext>
                </a:extLst>
              </a:tr>
              <a:tr h="338202">
                <a:tc>
                  <a:txBody>
                    <a:bodyPr/>
                    <a:lstStyle/>
                    <a:p>
                      <a:pPr algn="ctr"/>
                      <a:r>
                        <a:rPr lang="de-DE" sz="1200" b="1" dirty="0">
                          <a:solidFill>
                            <a:srgbClr val="FF0000"/>
                          </a:solidFill>
                        </a:rPr>
                        <a:t>0</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35946119"/>
                  </a:ext>
                </a:extLst>
              </a:tr>
              <a:tr h="338202">
                <a:tc>
                  <a:txBody>
                    <a:bodyPr/>
                    <a:lstStyle/>
                    <a:p>
                      <a:pPr algn="ctr"/>
                      <a:r>
                        <a:rPr lang="de-DE" sz="1200" b="1" dirty="0">
                          <a:solidFill>
                            <a:srgbClr val="FF0000"/>
                          </a:solidFill>
                        </a:rPr>
                        <a:t>0</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7652882"/>
                  </a:ext>
                </a:extLst>
              </a:tr>
              <a:tr h="338202">
                <a:tc>
                  <a:txBody>
                    <a:bodyPr/>
                    <a:lstStyle/>
                    <a:p>
                      <a:pPr algn="ctr"/>
                      <a:r>
                        <a:rPr lang="de-DE" sz="1200" b="1" dirty="0">
                          <a:solidFill>
                            <a:srgbClr val="FF0000"/>
                          </a:solidFill>
                        </a:rPr>
                        <a:t>0</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9780894"/>
                  </a:ext>
                </a:extLst>
              </a:tr>
              <a:tr h="338202">
                <a:tc>
                  <a:txBody>
                    <a:bodyPr/>
                    <a:lstStyle/>
                    <a:p>
                      <a:pPr algn="ctr"/>
                      <a:r>
                        <a:rPr lang="de-DE" sz="1200" b="1" dirty="0">
                          <a:solidFill>
                            <a:srgbClr val="FF0000"/>
                          </a:solidFill>
                        </a:rPr>
                        <a:t>0</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31545583"/>
                  </a:ext>
                </a:extLst>
              </a:tr>
              <a:tr h="338202">
                <a:tc>
                  <a:txBody>
                    <a:bodyPr/>
                    <a:lstStyle/>
                    <a:p>
                      <a:pPr algn="ctr"/>
                      <a:r>
                        <a:rPr lang="de-DE" sz="1200" b="1" dirty="0">
                          <a:solidFill>
                            <a:srgbClr val="FF0000"/>
                          </a:solidFill>
                        </a:rPr>
                        <a:t>1</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5462687"/>
                  </a:ext>
                </a:extLst>
              </a:tr>
            </a:tbl>
          </a:graphicData>
        </a:graphic>
      </p:graphicFrame>
      <p:sp>
        <p:nvSpPr>
          <p:cNvPr id="26" name="Foliennummernplatzhalter 5">
            <a:extLst>
              <a:ext uri="{FF2B5EF4-FFF2-40B4-BE49-F238E27FC236}">
                <a16:creationId xmlns:a16="http://schemas.microsoft.com/office/drawing/2014/main" id="{61D42B37-C407-8B94-95C4-A9BEAE59F77A}"/>
              </a:ext>
            </a:extLst>
          </p:cNvPr>
          <p:cNvSpPr>
            <a:spLocks noGrp="1"/>
          </p:cNvSpPr>
          <p:nvPr>
            <p:ph type="sldNum" sz="quarter" idx="12"/>
          </p:nvPr>
        </p:nvSpPr>
        <p:spPr>
          <a:xfrm>
            <a:off x="8244408" y="6515174"/>
            <a:ext cx="864096" cy="365125"/>
          </a:xfrm>
        </p:spPr>
        <p:txBody>
          <a:bodyPr/>
          <a:lstStyle/>
          <a:p>
            <a:r>
              <a:rPr lang="de-DE" dirty="0"/>
              <a:t>Slide </a:t>
            </a:r>
            <a:fld id="{40626A7F-4343-4E4D-B14D-5E7A03778B25}" type="slidenum">
              <a:rPr lang="de-DE" smtClean="0"/>
              <a:pPr/>
              <a:t>8</a:t>
            </a:fld>
            <a:endParaRPr lang="de-DE" dirty="0"/>
          </a:p>
        </p:txBody>
      </p:sp>
      <p:cxnSp>
        <p:nvCxnSpPr>
          <p:cNvPr id="8" name="Gerader Verbinder 7">
            <a:extLst>
              <a:ext uri="{FF2B5EF4-FFF2-40B4-BE49-F238E27FC236}">
                <a16:creationId xmlns:a16="http://schemas.microsoft.com/office/drawing/2014/main" id="{C2078D4F-4E99-108B-6121-8782394B70B4}"/>
              </a:ext>
            </a:extLst>
          </p:cNvPr>
          <p:cNvCxnSpPr/>
          <p:nvPr/>
        </p:nvCxnSpPr>
        <p:spPr>
          <a:xfrm>
            <a:off x="1960743" y="2339477"/>
            <a:ext cx="0" cy="285664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B20F3DAC-60E0-0945-B7AE-2F673887EEED}"/>
              </a:ext>
            </a:extLst>
          </p:cNvPr>
          <p:cNvCxnSpPr>
            <a:cxnSpLocks/>
          </p:cNvCxnSpPr>
          <p:nvPr/>
        </p:nvCxnSpPr>
        <p:spPr>
          <a:xfrm>
            <a:off x="1937610" y="2326748"/>
            <a:ext cx="1407233" cy="86236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31B52644-0D9E-1B9C-B7A1-A4E903E67105}"/>
              </a:ext>
            </a:extLst>
          </p:cNvPr>
          <p:cNvCxnSpPr>
            <a:cxnSpLocks/>
          </p:cNvCxnSpPr>
          <p:nvPr/>
        </p:nvCxnSpPr>
        <p:spPr>
          <a:xfrm flipV="1">
            <a:off x="1937609" y="4449477"/>
            <a:ext cx="1407234" cy="80481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2AB89F93-C638-1BFC-3AF6-5A2CC19B4BCE}"/>
              </a:ext>
            </a:extLst>
          </p:cNvPr>
          <p:cNvCxnSpPr>
            <a:cxnSpLocks/>
          </p:cNvCxnSpPr>
          <p:nvPr/>
        </p:nvCxnSpPr>
        <p:spPr>
          <a:xfrm>
            <a:off x="3344843" y="3189110"/>
            <a:ext cx="0" cy="1214927"/>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4" name="Rechteck 23">
            <a:extLst>
              <a:ext uri="{FF2B5EF4-FFF2-40B4-BE49-F238E27FC236}">
                <a16:creationId xmlns:a16="http://schemas.microsoft.com/office/drawing/2014/main" id="{740841FE-18CE-1D38-3B4D-66270C4252F0}"/>
              </a:ext>
            </a:extLst>
          </p:cNvPr>
          <p:cNvSpPr/>
          <p:nvPr/>
        </p:nvSpPr>
        <p:spPr>
          <a:xfrm>
            <a:off x="376567" y="2145221"/>
            <a:ext cx="810344" cy="331236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rPr>
              <a:t>Config</a:t>
            </a:r>
            <a:br>
              <a:rPr lang="de-DE" dirty="0">
                <a:solidFill>
                  <a:schemeClr val="tx1"/>
                </a:solidFill>
              </a:rPr>
            </a:br>
            <a:r>
              <a:rPr lang="de-DE" dirty="0">
                <a:solidFill>
                  <a:schemeClr val="tx1"/>
                </a:solidFill>
              </a:rPr>
              <a:t>Bus</a:t>
            </a:r>
          </a:p>
        </p:txBody>
      </p:sp>
      <p:sp>
        <p:nvSpPr>
          <p:cNvPr id="25" name="Textfeld 24">
            <a:extLst>
              <a:ext uri="{FF2B5EF4-FFF2-40B4-BE49-F238E27FC236}">
                <a16:creationId xmlns:a16="http://schemas.microsoft.com/office/drawing/2014/main" id="{106DFE91-5A7F-F033-B3A5-32ABDD1C1172}"/>
              </a:ext>
            </a:extLst>
          </p:cNvPr>
          <p:cNvSpPr txBox="1"/>
          <p:nvPr/>
        </p:nvSpPr>
        <p:spPr>
          <a:xfrm>
            <a:off x="4341421" y="2422957"/>
            <a:ext cx="726481" cy="369332"/>
          </a:xfrm>
          <a:prstGeom prst="rect">
            <a:avLst/>
          </a:prstGeom>
          <a:noFill/>
        </p:spPr>
        <p:txBody>
          <a:bodyPr wrap="none" rtlCol="0">
            <a:spAutoFit/>
          </a:bodyPr>
          <a:lstStyle/>
          <a:p>
            <a:r>
              <a:rPr lang="de-DE" dirty="0"/>
              <a:t>AND3</a:t>
            </a:r>
          </a:p>
        </p:txBody>
      </p:sp>
      <p:sp>
        <p:nvSpPr>
          <p:cNvPr id="27" name="Textfeld 26">
            <a:extLst>
              <a:ext uri="{FF2B5EF4-FFF2-40B4-BE49-F238E27FC236}">
                <a16:creationId xmlns:a16="http://schemas.microsoft.com/office/drawing/2014/main" id="{2E0BBC15-2EB2-3F21-67B0-A3DB52876FB3}"/>
              </a:ext>
            </a:extLst>
          </p:cNvPr>
          <p:cNvSpPr txBox="1"/>
          <p:nvPr/>
        </p:nvSpPr>
        <p:spPr>
          <a:xfrm>
            <a:off x="6516216" y="2204864"/>
            <a:ext cx="1493807" cy="369332"/>
          </a:xfrm>
          <a:prstGeom prst="rect">
            <a:avLst/>
          </a:prstGeom>
          <a:noFill/>
        </p:spPr>
        <p:txBody>
          <a:bodyPr wrap="none" rtlCol="0">
            <a:spAutoFit/>
          </a:bodyPr>
          <a:lstStyle/>
          <a:p>
            <a:r>
              <a:rPr lang="de-DE" dirty="0" err="1"/>
              <a:t>Logic</a:t>
            </a:r>
            <a:r>
              <a:rPr lang="de-DE" dirty="0"/>
              <a:t> Element</a:t>
            </a:r>
          </a:p>
        </p:txBody>
      </p:sp>
    </p:spTree>
    <p:extLst>
      <p:ext uri="{BB962C8B-B14F-4D97-AF65-F5344CB8AC3E}">
        <p14:creationId xmlns:p14="http://schemas.microsoft.com/office/powerpoint/2010/main" val="167704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D265B-FCCA-B98D-89B2-C365D3961E92}"/>
            </a:ext>
          </a:extLst>
        </p:cNvPr>
        <p:cNvGrpSpPr/>
        <p:nvPr/>
      </p:nvGrpSpPr>
      <p:grpSpPr>
        <a:xfrm>
          <a:off x="0" y="0"/>
          <a:ext cx="0" cy="0"/>
          <a:chOff x="0" y="0"/>
          <a:chExt cx="0" cy="0"/>
        </a:xfrm>
      </p:grpSpPr>
      <p:pic>
        <p:nvPicPr>
          <p:cNvPr id="5" name="Grafik 4" descr="The image depicts a schematic diagram of an electronic circuit with various components including inverters (IN, OUT), load resistors (LOAD), and multiplexers (MN1, MN2, MN3, MN4), arranged in a configuration that suggests a multiplexing or signal routing setup.&#10;&#10;KI-generierte Inhalte können fehlerhaft sein.">
            <a:extLst>
              <a:ext uri="{FF2B5EF4-FFF2-40B4-BE49-F238E27FC236}">
                <a16:creationId xmlns:a16="http://schemas.microsoft.com/office/drawing/2014/main" id="{64250F1F-9956-7443-A2AA-2A20698B1D6A}"/>
              </a:ext>
            </a:extLst>
          </p:cNvPr>
          <p:cNvPicPr>
            <a:picLocks noChangeAspect="1"/>
          </p:cNvPicPr>
          <p:nvPr/>
        </p:nvPicPr>
        <p:blipFill>
          <a:blip r:embed="rId2"/>
          <a:stretch>
            <a:fillRect/>
          </a:stretch>
        </p:blipFill>
        <p:spPr>
          <a:xfrm>
            <a:off x="35496" y="1021804"/>
            <a:ext cx="7076209" cy="5143500"/>
          </a:xfrm>
          <a:prstGeom prst="rect">
            <a:avLst/>
          </a:prstGeom>
        </p:spPr>
      </p:pic>
      <p:sp>
        <p:nvSpPr>
          <p:cNvPr id="6" name="Textfeld 5">
            <a:extLst>
              <a:ext uri="{FF2B5EF4-FFF2-40B4-BE49-F238E27FC236}">
                <a16:creationId xmlns:a16="http://schemas.microsoft.com/office/drawing/2014/main" id="{95895E76-E50A-5198-A4F3-DFE885BE9F2F}"/>
              </a:ext>
            </a:extLst>
          </p:cNvPr>
          <p:cNvSpPr txBox="1"/>
          <p:nvPr/>
        </p:nvSpPr>
        <p:spPr>
          <a:xfrm>
            <a:off x="2931719" y="3661803"/>
            <a:ext cx="340158" cy="461665"/>
          </a:xfrm>
          <a:prstGeom prst="rect">
            <a:avLst/>
          </a:prstGeom>
          <a:noFill/>
        </p:spPr>
        <p:txBody>
          <a:bodyPr wrap="none" rtlCol="0">
            <a:spAutoFit/>
          </a:bodyPr>
          <a:lstStyle/>
          <a:p>
            <a:r>
              <a:rPr lang="de-DE" sz="2400" b="1" dirty="0">
                <a:solidFill>
                  <a:schemeClr val="accent4"/>
                </a:solidFill>
              </a:rPr>
              <a:t>1</a:t>
            </a:r>
          </a:p>
        </p:txBody>
      </p:sp>
      <p:sp>
        <p:nvSpPr>
          <p:cNvPr id="7" name="Textfeld 6">
            <a:extLst>
              <a:ext uri="{FF2B5EF4-FFF2-40B4-BE49-F238E27FC236}">
                <a16:creationId xmlns:a16="http://schemas.microsoft.com/office/drawing/2014/main" id="{F3AD200C-8982-5066-FA60-715341F37B61}"/>
              </a:ext>
            </a:extLst>
          </p:cNvPr>
          <p:cNvSpPr txBox="1"/>
          <p:nvPr/>
        </p:nvSpPr>
        <p:spPr>
          <a:xfrm>
            <a:off x="1155115" y="3567577"/>
            <a:ext cx="340158" cy="461665"/>
          </a:xfrm>
          <a:prstGeom prst="rect">
            <a:avLst/>
          </a:prstGeom>
          <a:noFill/>
        </p:spPr>
        <p:txBody>
          <a:bodyPr wrap="none" rtlCol="0">
            <a:spAutoFit/>
          </a:bodyPr>
          <a:lstStyle/>
          <a:p>
            <a:r>
              <a:rPr lang="de-DE" sz="2400" b="1" dirty="0">
                <a:solidFill>
                  <a:schemeClr val="accent4"/>
                </a:solidFill>
              </a:rPr>
              <a:t>0</a:t>
            </a:r>
          </a:p>
        </p:txBody>
      </p:sp>
      <p:sp>
        <p:nvSpPr>
          <p:cNvPr id="8" name="Textfeld 7">
            <a:extLst>
              <a:ext uri="{FF2B5EF4-FFF2-40B4-BE49-F238E27FC236}">
                <a16:creationId xmlns:a16="http://schemas.microsoft.com/office/drawing/2014/main" id="{518A761C-176A-7DF2-437B-E09B27863BED}"/>
              </a:ext>
            </a:extLst>
          </p:cNvPr>
          <p:cNvSpPr txBox="1"/>
          <p:nvPr/>
        </p:nvSpPr>
        <p:spPr>
          <a:xfrm>
            <a:off x="5543682" y="3474725"/>
            <a:ext cx="340158" cy="461665"/>
          </a:xfrm>
          <a:prstGeom prst="rect">
            <a:avLst/>
          </a:prstGeom>
          <a:noFill/>
        </p:spPr>
        <p:txBody>
          <a:bodyPr wrap="none" rtlCol="0">
            <a:spAutoFit/>
          </a:bodyPr>
          <a:lstStyle/>
          <a:p>
            <a:r>
              <a:rPr lang="de-DE" sz="2400" b="1" dirty="0">
                <a:solidFill>
                  <a:schemeClr val="accent4"/>
                </a:solidFill>
              </a:rPr>
              <a:t>1</a:t>
            </a:r>
          </a:p>
        </p:txBody>
      </p:sp>
      <p:sp>
        <p:nvSpPr>
          <p:cNvPr id="9" name="Textfeld 8">
            <a:extLst>
              <a:ext uri="{FF2B5EF4-FFF2-40B4-BE49-F238E27FC236}">
                <a16:creationId xmlns:a16="http://schemas.microsoft.com/office/drawing/2014/main" id="{7DD809BD-7B41-F042-94A7-90305EBD16DE}"/>
              </a:ext>
            </a:extLst>
          </p:cNvPr>
          <p:cNvSpPr txBox="1"/>
          <p:nvPr/>
        </p:nvSpPr>
        <p:spPr>
          <a:xfrm>
            <a:off x="4420145" y="3459456"/>
            <a:ext cx="340158" cy="461665"/>
          </a:xfrm>
          <a:prstGeom prst="rect">
            <a:avLst/>
          </a:prstGeom>
          <a:noFill/>
        </p:spPr>
        <p:txBody>
          <a:bodyPr wrap="none" rtlCol="0">
            <a:spAutoFit/>
          </a:bodyPr>
          <a:lstStyle/>
          <a:p>
            <a:r>
              <a:rPr lang="de-DE" sz="2400" b="1" dirty="0">
                <a:solidFill>
                  <a:schemeClr val="accent4"/>
                </a:solidFill>
              </a:rPr>
              <a:t>0</a:t>
            </a:r>
          </a:p>
        </p:txBody>
      </p:sp>
      <p:sp>
        <p:nvSpPr>
          <p:cNvPr id="10" name="Rechteck 9">
            <a:extLst>
              <a:ext uri="{FF2B5EF4-FFF2-40B4-BE49-F238E27FC236}">
                <a16:creationId xmlns:a16="http://schemas.microsoft.com/office/drawing/2014/main" id="{32982A56-D6CD-1294-57D2-26DD4FBEEC93}"/>
              </a:ext>
            </a:extLst>
          </p:cNvPr>
          <p:cNvSpPr/>
          <p:nvPr/>
        </p:nvSpPr>
        <p:spPr>
          <a:xfrm>
            <a:off x="4736493" y="3045014"/>
            <a:ext cx="540329" cy="649001"/>
          </a:xfrm>
          <a:prstGeom prst="rect">
            <a:avLst/>
          </a:pr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1" name="Rechteck 10">
            <a:extLst>
              <a:ext uri="{FF2B5EF4-FFF2-40B4-BE49-F238E27FC236}">
                <a16:creationId xmlns:a16="http://schemas.microsoft.com/office/drawing/2014/main" id="{A49960BF-9CA4-CD07-92FB-93B3B74B218D}"/>
              </a:ext>
            </a:extLst>
          </p:cNvPr>
          <p:cNvSpPr/>
          <p:nvPr/>
        </p:nvSpPr>
        <p:spPr>
          <a:xfrm>
            <a:off x="3743556" y="3974985"/>
            <a:ext cx="540329" cy="649001"/>
          </a:xfrm>
          <a:prstGeom prst="rect">
            <a:avLst/>
          </a:pr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2" name="Rechteck 11">
            <a:extLst>
              <a:ext uri="{FF2B5EF4-FFF2-40B4-BE49-F238E27FC236}">
                <a16:creationId xmlns:a16="http://schemas.microsoft.com/office/drawing/2014/main" id="{DB161768-B342-8D44-0ED9-839B81AED086}"/>
              </a:ext>
            </a:extLst>
          </p:cNvPr>
          <p:cNvSpPr/>
          <p:nvPr/>
        </p:nvSpPr>
        <p:spPr>
          <a:xfrm>
            <a:off x="2491937" y="2944553"/>
            <a:ext cx="540329" cy="649001"/>
          </a:xfrm>
          <a:prstGeom prst="rect">
            <a:avLst/>
          </a:pr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3" name="Rechteck 12">
            <a:extLst>
              <a:ext uri="{FF2B5EF4-FFF2-40B4-BE49-F238E27FC236}">
                <a16:creationId xmlns:a16="http://schemas.microsoft.com/office/drawing/2014/main" id="{B88BF6E3-A985-E706-D056-E769E9232BC1}"/>
              </a:ext>
            </a:extLst>
          </p:cNvPr>
          <p:cNvSpPr/>
          <p:nvPr/>
        </p:nvSpPr>
        <p:spPr>
          <a:xfrm>
            <a:off x="1434801" y="3933755"/>
            <a:ext cx="540329" cy="649001"/>
          </a:xfrm>
          <a:prstGeom prst="rect">
            <a:avLst/>
          </a:pr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 name="Titel 1">
            <a:extLst>
              <a:ext uri="{FF2B5EF4-FFF2-40B4-BE49-F238E27FC236}">
                <a16:creationId xmlns:a16="http://schemas.microsoft.com/office/drawing/2014/main" id="{405F25A7-0945-50FF-D8E8-2613DA95FC61}"/>
              </a:ext>
            </a:extLst>
          </p:cNvPr>
          <p:cNvSpPr>
            <a:spLocks noGrp="1"/>
          </p:cNvSpPr>
          <p:nvPr>
            <p:ph type="title"/>
          </p:nvPr>
        </p:nvSpPr>
        <p:spPr>
          <a:xfrm>
            <a:off x="1800200" y="188640"/>
            <a:ext cx="7308304" cy="782115"/>
          </a:xfrm>
        </p:spPr>
        <p:txBody>
          <a:bodyPr>
            <a:normAutofit fontScale="90000"/>
          </a:bodyPr>
          <a:lstStyle/>
          <a:p>
            <a:r>
              <a:rPr lang="en-US" dirty="0"/>
              <a:t>Measure for Radiation Hardness</a:t>
            </a:r>
            <a:br>
              <a:rPr lang="en-US" dirty="0"/>
            </a:br>
            <a:r>
              <a:rPr lang="de-DE" dirty="0"/>
              <a:t>Dual </a:t>
            </a:r>
            <a:r>
              <a:rPr lang="de-DE" dirty="0" err="1"/>
              <a:t>Interlocked</a:t>
            </a:r>
            <a:r>
              <a:rPr lang="de-DE" dirty="0"/>
              <a:t> Storage </a:t>
            </a:r>
            <a:r>
              <a:rPr lang="de-DE" dirty="0" err="1"/>
              <a:t>Cell</a:t>
            </a:r>
            <a:r>
              <a:rPr lang="de-DE" dirty="0"/>
              <a:t> (DICE)</a:t>
            </a:r>
            <a:endParaRPr lang="en-US" dirty="0"/>
          </a:p>
        </p:txBody>
      </p:sp>
      <p:sp>
        <p:nvSpPr>
          <p:cNvPr id="3" name="Inhaltsplatzhalter 2">
            <a:extLst>
              <a:ext uri="{FF2B5EF4-FFF2-40B4-BE49-F238E27FC236}">
                <a16:creationId xmlns:a16="http://schemas.microsoft.com/office/drawing/2014/main" id="{638212A7-6F3F-5AF5-90B9-D8A484B9BC61}"/>
              </a:ext>
            </a:extLst>
          </p:cNvPr>
          <p:cNvSpPr>
            <a:spLocks noGrp="1"/>
          </p:cNvSpPr>
          <p:nvPr>
            <p:ph idx="1"/>
          </p:nvPr>
        </p:nvSpPr>
        <p:spPr>
          <a:xfrm>
            <a:off x="0" y="966506"/>
            <a:ext cx="9144000" cy="5414822"/>
          </a:xfrm>
        </p:spPr>
        <p:txBody>
          <a:bodyPr>
            <a:normAutofit/>
          </a:bodyPr>
          <a:lstStyle/>
          <a:p>
            <a:r>
              <a:rPr lang="en-US" noProof="0" dirty="0"/>
              <a:t>Usage of DICE cells in LUT memory</a:t>
            </a:r>
          </a:p>
        </p:txBody>
      </p:sp>
      <p:sp>
        <p:nvSpPr>
          <p:cNvPr id="4" name="Datumsplatzhalter 3">
            <a:extLst>
              <a:ext uri="{FF2B5EF4-FFF2-40B4-BE49-F238E27FC236}">
                <a16:creationId xmlns:a16="http://schemas.microsoft.com/office/drawing/2014/main" id="{CD414561-AB01-BA48-E0C6-144B0CE603B6}"/>
              </a:ext>
            </a:extLst>
          </p:cNvPr>
          <p:cNvSpPr>
            <a:spLocks noGrp="1"/>
          </p:cNvSpPr>
          <p:nvPr>
            <p:ph type="dt" sz="half" idx="10"/>
          </p:nvPr>
        </p:nvSpPr>
        <p:spPr>
          <a:xfrm>
            <a:off x="25152" y="6520259"/>
            <a:ext cx="946448" cy="365125"/>
          </a:xfrm>
        </p:spPr>
        <p:txBody>
          <a:bodyPr/>
          <a:lstStyle/>
          <a:p>
            <a:fld id="{4043DBF2-33A2-4938-B09F-89A57BE9534B}" type="datetime1">
              <a:rPr lang="en-US" noProof="0" smtClean="0"/>
              <a:t>5/21/2026</a:t>
            </a:fld>
            <a:endParaRPr lang="en-US" noProof="0" dirty="0"/>
          </a:p>
        </p:txBody>
      </p:sp>
      <p:sp>
        <p:nvSpPr>
          <p:cNvPr id="14" name="Fußzeilenplatzhalter 4">
            <a:extLst>
              <a:ext uri="{FF2B5EF4-FFF2-40B4-BE49-F238E27FC236}">
                <a16:creationId xmlns:a16="http://schemas.microsoft.com/office/drawing/2014/main" id="{D1EB1A84-42E4-3B53-DC45-4AB0350266D5}"/>
              </a:ext>
            </a:extLst>
          </p:cNvPr>
          <p:cNvSpPr>
            <a:spLocks noGrp="1"/>
          </p:cNvSpPr>
          <p:nvPr>
            <p:ph type="ftr" sz="quarter" idx="11"/>
          </p:nvPr>
        </p:nvSpPr>
        <p:spPr>
          <a:xfrm>
            <a:off x="1043608" y="6520259"/>
            <a:ext cx="7128792" cy="365125"/>
          </a:xfrm>
        </p:spPr>
        <p:txBody>
          <a:bodyPr/>
          <a:lstStyle/>
          <a:p>
            <a:r>
              <a:rPr lang="de-DE" dirty="0"/>
              <a:t>Radhard </a:t>
            </a:r>
            <a:r>
              <a:rPr lang="de-DE" dirty="0" err="1"/>
              <a:t>eFPGAs</a:t>
            </a:r>
            <a:r>
              <a:rPr lang="de-DE" dirty="0"/>
              <a:t> | XIII  Front-end Electronics Workshop Paris | michael.karagounis@fh-dortmund.de</a:t>
            </a:r>
          </a:p>
        </p:txBody>
      </p:sp>
      <p:sp>
        <p:nvSpPr>
          <p:cNvPr id="15" name="Foliennummernplatzhalter 5">
            <a:extLst>
              <a:ext uri="{FF2B5EF4-FFF2-40B4-BE49-F238E27FC236}">
                <a16:creationId xmlns:a16="http://schemas.microsoft.com/office/drawing/2014/main" id="{38AE7F7A-18E3-1B0B-F032-18FC10DA3281}"/>
              </a:ext>
            </a:extLst>
          </p:cNvPr>
          <p:cNvSpPr>
            <a:spLocks noGrp="1"/>
          </p:cNvSpPr>
          <p:nvPr>
            <p:ph type="sldNum" sz="quarter" idx="12"/>
          </p:nvPr>
        </p:nvSpPr>
        <p:spPr>
          <a:xfrm>
            <a:off x="8244408" y="6515174"/>
            <a:ext cx="864096" cy="365125"/>
          </a:xfrm>
        </p:spPr>
        <p:txBody>
          <a:bodyPr/>
          <a:lstStyle/>
          <a:p>
            <a:r>
              <a:rPr lang="de-DE" dirty="0"/>
              <a:t>Slide </a:t>
            </a:r>
            <a:fld id="{40626A7F-4343-4E4D-B14D-5E7A03778B25}" type="slidenum">
              <a:rPr lang="de-DE" smtClean="0"/>
              <a:pPr/>
              <a:t>9</a:t>
            </a:fld>
            <a:endParaRPr lang="de-DE" dirty="0"/>
          </a:p>
        </p:txBody>
      </p:sp>
    </p:spTree>
    <p:extLst>
      <p:ext uri="{BB962C8B-B14F-4D97-AF65-F5344CB8AC3E}">
        <p14:creationId xmlns:p14="http://schemas.microsoft.com/office/powerpoint/2010/main" val="362056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P spid="11" grpId="0" animBg="1"/>
      <p:bldP spid="12" grpId="0" animBg="1"/>
      <p:bldP spid="13" grpId="0" animBg="1"/>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1602</Words>
  <Application>Microsoft Office PowerPoint</Application>
  <PresentationFormat>Bildschirmpräsentation (4:3)</PresentationFormat>
  <Paragraphs>301</Paragraphs>
  <Slides>21</Slides>
  <Notes>0</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21</vt:i4>
      </vt:variant>
    </vt:vector>
  </HeadingPairs>
  <TitlesOfParts>
    <vt:vector size="27" baseType="lpstr">
      <vt:lpstr>Arial</vt:lpstr>
      <vt:lpstr>Calibri</vt:lpstr>
      <vt:lpstr>Cambria Math</vt:lpstr>
      <vt:lpstr>Symbol</vt:lpstr>
      <vt:lpstr>Larissa</vt:lpstr>
      <vt:lpstr>Visio</vt:lpstr>
      <vt:lpstr>Radiation Hard Embedded Field Programmable Arrays</vt:lpstr>
      <vt:lpstr>Exemplary commercial chip with integrated eFPGA</vt:lpstr>
      <vt:lpstr>Potential Applications of eFPGA in HEP</vt:lpstr>
      <vt:lpstr>General Motivation</vt:lpstr>
      <vt:lpstr>Reconfiguration Overhead</vt:lpstr>
      <vt:lpstr>Example Design generated with Faboulous</vt:lpstr>
      <vt:lpstr>Area Efficiency Increase by DSP block</vt:lpstr>
      <vt:lpstr>Look-Up Table Implementation</vt:lpstr>
      <vt:lpstr>Measure for Radiation Hardness Dual Interlocked Storage Cell (DICE)</vt:lpstr>
      <vt:lpstr>SEE Mitigtation: Dual Interlocked Storage Cell (DICE)</vt:lpstr>
      <vt:lpstr>SEE Mitigtation: Dual Interlocked Storage Cell (DICE)</vt:lpstr>
      <vt:lpstr>SEE Mitigtation: Dual Interlocked Storage Cell (DICE)</vt:lpstr>
      <vt:lpstr>SEE mitigation: TMR protection of LUT memory </vt:lpstr>
      <vt:lpstr>SEE mitigtation: LE with hard wired Full Scale TMR</vt:lpstr>
      <vt:lpstr>SEE mitigation: ECC of LUT memory in user path</vt:lpstr>
      <vt:lpstr>SEE mitigation: ECC of LUT memory in config path</vt:lpstr>
      <vt:lpstr>Routing Architecture</vt:lpstr>
      <vt:lpstr>Routing Circuits and Wires</vt:lpstr>
      <vt:lpstr>Open Source eFPGA flows</vt:lpstr>
      <vt:lpstr>Comparison between OpenFPGA and FABulous</vt:lpstr>
      <vt:lpstr>Conclusion</vt:lpstr>
    </vt:vector>
  </TitlesOfParts>
  <Company>Hochschule Hamm-Lippstadt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Prof. Dr. Karagounis, Michael</dc:creator>
  <cp:lastModifiedBy>Michael Karagounis</cp:lastModifiedBy>
  <cp:revision>1377</cp:revision>
  <cp:lastPrinted>2013-04-30T07:19:28Z</cp:lastPrinted>
  <dcterms:created xsi:type="dcterms:W3CDTF">2013-04-05T10:41:38Z</dcterms:created>
  <dcterms:modified xsi:type="dcterms:W3CDTF">2026-05-21T10:26:51Z</dcterms:modified>
</cp:coreProperties>
</file>