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57" r:id="rId2"/>
    <p:sldId id="258" r:id="rId3"/>
    <p:sldId id="259" r:id="rId4"/>
    <p:sldId id="322" r:id="rId5"/>
    <p:sldId id="388" r:id="rId6"/>
    <p:sldId id="368" r:id="rId7"/>
    <p:sldId id="327" r:id="rId8"/>
    <p:sldId id="365" r:id="rId9"/>
    <p:sldId id="364" r:id="rId10"/>
    <p:sldId id="366" r:id="rId11"/>
    <p:sldId id="385" r:id="rId12"/>
    <p:sldId id="367" r:id="rId13"/>
    <p:sldId id="351" r:id="rId14"/>
    <p:sldId id="277" r:id="rId15"/>
    <p:sldId id="384" r:id="rId16"/>
    <p:sldId id="381" r:id="rId17"/>
    <p:sldId id="382" r:id="rId18"/>
    <p:sldId id="348" r:id="rId19"/>
    <p:sldId id="378" r:id="rId20"/>
    <p:sldId id="345" r:id="rId21"/>
    <p:sldId id="363" r:id="rId22"/>
    <p:sldId id="379" r:id="rId23"/>
    <p:sldId id="376" r:id="rId24"/>
    <p:sldId id="377" r:id="rId25"/>
    <p:sldId id="370" r:id="rId26"/>
    <p:sldId id="352" r:id="rId27"/>
    <p:sldId id="355" r:id="rId28"/>
    <p:sldId id="380"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85590207-2E02-468A-99C6-28892146B31A}">
          <p14:sldIdLst>
            <p14:sldId id="257"/>
            <p14:sldId id="258"/>
            <p14:sldId id="259"/>
            <p14:sldId id="322"/>
            <p14:sldId id="388"/>
            <p14:sldId id="368"/>
            <p14:sldId id="327"/>
            <p14:sldId id="365"/>
            <p14:sldId id="364"/>
          </p14:sldIdLst>
        </p14:section>
        <p14:section name="Section sans titre" id="{65A823F3-452A-4D09-842A-520867AF2829}">
          <p14:sldIdLst>
            <p14:sldId id="366"/>
            <p14:sldId id="385"/>
            <p14:sldId id="367"/>
            <p14:sldId id="351"/>
            <p14:sldId id="277"/>
            <p14:sldId id="384"/>
            <p14:sldId id="381"/>
            <p14:sldId id="382"/>
            <p14:sldId id="348"/>
            <p14:sldId id="378"/>
            <p14:sldId id="345"/>
            <p14:sldId id="363"/>
            <p14:sldId id="379"/>
            <p14:sldId id="376"/>
            <p14:sldId id="377"/>
            <p14:sldId id="370"/>
            <p14:sldId id="352"/>
            <p14:sldId id="355"/>
            <p14:sldId id="380"/>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ois Richard" initials="FR" lastIdx="5" clrIdx="0">
    <p:extLst>
      <p:ext uri="{19B8F6BF-5375-455C-9EA6-DF929625EA0E}">
        <p15:presenceInfo xmlns:p15="http://schemas.microsoft.com/office/powerpoint/2012/main" userId="a92fb3adfad5c41d"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6" autoAdjust="0"/>
    <p:restoredTop sz="94660"/>
  </p:normalViewPr>
  <p:slideViewPr>
    <p:cSldViewPr snapToGrid="0">
      <p:cViewPr varScale="1">
        <p:scale>
          <a:sx n="61" d="100"/>
          <a:sy n="61" d="100"/>
        </p:scale>
        <p:origin x="84" y="268"/>
      </p:cViewPr>
      <p:guideLst/>
    </p:cSldViewPr>
  </p:slideViewPr>
  <p:notesTextViewPr>
    <p:cViewPr>
      <p:scale>
        <a:sx n="200" d="100"/>
        <a:sy n="2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0CC4C6-2054-440E-9CE9-F8B174947938}" type="datetimeFigureOut">
              <a:rPr lang="en-US" smtClean="0"/>
              <a:t>5/13/2026</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E22BF9-79A8-46F6-A73B-F64370D4CCCF}" type="slidenum">
              <a:rPr lang="en-US" smtClean="0"/>
              <a:t>‹N°›</a:t>
            </a:fld>
            <a:endParaRPr lang="en-US"/>
          </a:p>
        </p:txBody>
      </p:sp>
    </p:spTree>
    <p:extLst>
      <p:ext uri="{BB962C8B-B14F-4D97-AF65-F5344CB8AC3E}">
        <p14:creationId xmlns:p14="http://schemas.microsoft.com/office/powerpoint/2010/main" val="614880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9</a:t>
            </a:fld>
            <a:endParaRPr lang="en-GB"/>
          </a:p>
        </p:txBody>
      </p:sp>
    </p:spTree>
    <p:extLst>
      <p:ext uri="{BB962C8B-B14F-4D97-AF65-F5344CB8AC3E}">
        <p14:creationId xmlns:p14="http://schemas.microsoft.com/office/powerpoint/2010/main" val="223442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 name="PlaceHolder 1"/>
          <p:cNvSpPr>
            <a:spLocks noGrp="1" noRot="1" noChangeAspect="1"/>
          </p:cNvSpPr>
          <p:nvPr>
            <p:ph type="sldImg"/>
          </p:nvPr>
        </p:nvSpPr>
        <p:spPr>
          <a:xfrm>
            <a:off x="438150" y="1252538"/>
            <a:ext cx="6010275" cy="3381375"/>
          </a:xfrm>
          <a:prstGeom prst="rect">
            <a:avLst/>
          </a:prstGeom>
          <a:ln w="0">
            <a:noFill/>
          </a:ln>
        </p:spPr>
      </p:sp>
      <p:sp>
        <p:nvSpPr>
          <p:cNvPr id="501" name="PlaceHolder 2"/>
          <p:cNvSpPr>
            <a:spLocks noGrp="1"/>
          </p:cNvSpPr>
          <p:nvPr>
            <p:ph type="body"/>
          </p:nvPr>
        </p:nvSpPr>
        <p:spPr>
          <a:xfrm>
            <a:off x="688680" y="4822200"/>
            <a:ext cx="5509800" cy="3944880"/>
          </a:xfrm>
          <a:prstGeom prst="rect">
            <a:avLst/>
          </a:prstGeom>
          <a:noFill/>
          <a:ln w="0">
            <a:noFill/>
          </a:ln>
        </p:spPr>
        <p:txBody>
          <a:bodyPr lIns="96480" tIns="48240" rIns="96480" bIns="48240" anchor="t">
            <a:noAutofit/>
          </a:bodyPr>
          <a:lstStyle/>
          <a:p>
            <a:endParaRPr lang="fr-FR" sz="2000" b="0" strike="noStrike" spc="-1">
              <a:latin typeface="Arial"/>
            </a:endParaRPr>
          </a:p>
        </p:txBody>
      </p:sp>
      <p:sp>
        <p:nvSpPr>
          <p:cNvPr id="502" name="PlaceHolder 3"/>
          <p:cNvSpPr>
            <a:spLocks noGrp="1"/>
          </p:cNvSpPr>
          <p:nvPr>
            <p:ph type="sldNum"/>
          </p:nvPr>
        </p:nvSpPr>
        <p:spPr>
          <a:xfrm>
            <a:off x="3901680" y="9517680"/>
            <a:ext cx="2984040" cy="502200"/>
          </a:xfrm>
          <a:prstGeom prst="rect">
            <a:avLst/>
          </a:prstGeom>
          <a:noFill/>
          <a:ln w="0">
            <a:noFill/>
          </a:ln>
        </p:spPr>
        <p:txBody>
          <a:bodyPr lIns="96480" tIns="48240" rIns="96480" bIns="48240" anchor="b">
            <a:noAutofit/>
          </a:bodyPr>
          <a:lstStyle/>
          <a:p>
            <a:pPr algn="r">
              <a:lnSpc>
                <a:spcPct val="100000"/>
              </a:lnSpc>
            </a:pPr>
            <a:fld id="{4750C6C4-4C87-4CEF-BE39-59DADAA5DE7B}" type="slidenum">
              <a:rPr lang="en-US" sz="1300" b="0" strike="noStrike" spc="-1">
                <a:latin typeface="Times New Roman"/>
              </a:rPr>
              <a:t>14</a:t>
            </a:fld>
            <a:endParaRPr lang="fr-FR" sz="1300" b="0" strike="noStrike" spc="-1">
              <a:latin typeface="Times New Roman"/>
            </a:endParaRPr>
          </a:p>
        </p:txBody>
      </p:sp>
      <p:sp>
        <p:nvSpPr>
          <p:cNvPr id="2" name="Espace réservé du pied de page 1">
            <a:extLst>
              <a:ext uri="{FF2B5EF4-FFF2-40B4-BE49-F238E27FC236}">
                <a16:creationId xmlns:a16="http://schemas.microsoft.com/office/drawing/2014/main" id="{894F84AC-E70D-4888-968D-F06C724A2024}"/>
              </a:ext>
            </a:extLst>
          </p:cNvPr>
          <p:cNvSpPr>
            <a:spLocks noGrp="1"/>
          </p:cNvSpPr>
          <p:nvPr>
            <p:ph type="ftr"/>
          </p:nvPr>
        </p:nvSpPr>
        <p:spPr>
          <a:xfrm>
            <a:off x="0" y="10157400"/>
            <a:ext cx="3280680" cy="534240"/>
          </a:xfrm>
          <a:prstGeom prst="rect">
            <a:avLst/>
          </a:prstGeom>
        </p:spPr>
        <p:txBody>
          <a:bodyPr/>
          <a:lstStyle/>
          <a:p>
            <a:r>
              <a:rPr lang="fr-FR" sz="1400" b="0" strike="noStrike" spc="-1">
                <a:latin typeface="Times New Roman"/>
              </a:rPr>
              <a:t>&lt;pied de page&gt;F. Richard        IJCLab      Septembre 2024</a:t>
            </a:r>
          </a:p>
        </p:txBody>
      </p:sp>
      <p:sp>
        <p:nvSpPr>
          <p:cNvPr id="3" name="Espace réservé de la date 2">
            <a:extLst>
              <a:ext uri="{FF2B5EF4-FFF2-40B4-BE49-F238E27FC236}">
                <a16:creationId xmlns:a16="http://schemas.microsoft.com/office/drawing/2014/main" id="{1FD287FF-0766-40D1-A59E-C2C1C9D1AB83}"/>
              </a:ext>
            </a:extLst>
          </p:cNvPr>
          <p:cNvSpPr>
            <a:spLocks noGrp="1"/>
          </p:cNvSpPr>
          <p:nvPr>
            <p:ph type="dt"/>
          </p:nvPr>
        </p:nvSpPr>
        <p:spPr>
          <a:xfrm>
            <a:off x="4278960" y="0"/>
            <a:ext cx="3280680" cy="534240"/>
          </a:xfrm>
          <a:prstGeom prst="rect">
            <a:avLst/>
          </a:prstGeom>
        </p:spPr>
        <p:txBody>
          <a:bodyPr/>
          <a:lstStyle/>
          <a:p>
            <a:pPr algn="r"/>
            <a:r>
              <a:rPr lang="fr-FR" sz="1400" b="0" strike="noStrike" spc="-1">
                <a:latin typeface="Times New Roman"/>
              </a:rPr>
              <a:t>&lt;date/heure&gt;</a:t>
            </a:r>
          </a:p>
        </p:txBody>
      </p:sp>
    </p:spTree>
    <p:extLst>
      <p:ext uri="{BB962C8B-B14F-4D97-AF65-F5344CB8AC3E}">
        <p14:creationId xmlns:p14="http://schemas.microsoft.com/office/powerpoint/2010/main" val="3535188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 name="PlaceHolder 1"/>
          <p:cNvSpPr>
            <a:spLocks noGrp="1" noRot="1" noChangeAspect="1"/>
          </p:cNvSpPr>
          <p:nvPr>
            <p:ph type="sldImg"/>
          </p:nvPr>
        </p:nvSpPr>
        <p:spPr>
          <a:xfrm>
            <a:off x="438150" y="1252538"/>
            <a:ext cx="6010275" cy="3381375"/>
          </a:xfrm>
          <a:prstGeom prst="rect">
            <a:avLst/>
          </a:prstGeom>
          <a:ln w="0">
            <a:noFill/>
          </a:ln>
        </p:spPr>
      </p:sp>
      <p:sp>
        <p:nvSpPr>
          <p:cNvPr id="462" name="PlaceHolder 2"/>
          <p:cNvSpPr>
            <a:spLocks noGrp="1"/>
          </p:cNvSpPr>
          <p:nvPr>
            <p:ph type="body"/>
          </p:nvPr>
        </p:nvSpPr>
        <p:spPr>
          <a:xfrm>
            <a:off x="688680" y="4822200"/>
            <a:ext cx="5509800" cy="3944880"/>
          </a:xfrm>
          <a:prstGeom prst="rect">
            <a:avLst/>
          </a:prstGeom>
          <a:noFill/>
          <a:ln w="0">
            <a:noFill/>
          </a:ln>
        </p:spPr>
        <p:txBody>
          <a:bodyPr lIns="96480" tIns="48240" rIns="96480" bIns="48240" anchor="t">
            <a:noAutofit/>
          </a:bodyPr>
          <a:lstStyle/>
          <a:p>
            <a:endParaRPr lang="fr-FR" sz="2000" b="0" strike="noStrike" spc="-1">
              <a:latin typeface="Arial"/>
            </a:endParaRPr>
          </a:p>
        </p:txBody>
      </p:sp>
      <p:sp>
        <p:nvSpPr>
          <p:cNvPr id="463" name="PlaceHolder 3"/>
          <p:cNvSpPr>
            <a:spLocks noGrp="1"/>
          </p:cNvSpPr>
          <p:nvPr>
            <p:ph type="sldNum"/>
          </p:nvPr>
        </p:nvSpPr>
        <p:spPr>
          <a:xfrm>
            <a:off x="3901680" y="9517680"/>
            <a:ext cx="2984040" cy="502200"/>
          </a:xfrm>
          <a:prstGeom prst="rect">
            <a:avLst/>
          </a:prstGeom>
          <a:noFill/>
          <a:ln w="0">
            <a:noFill/>
          </a:ln>
        </p:spPr>
        <p:txBody>
          <a:bodyPr lIns="96480" tIns="48240" rIns="96480" bIns="48240" anchor="b">
            <a:noAutofit/>
          </a:bodyPr>
          <a:lstStyle/>
          <a:p>
            <a:pPr algn="r">
              <a:lnSpc>
                <a:spcPct val="100000"/>
              </a:lnSpc>
            </a:pPr>
            <a:fld id="{EEE151DE-1C66-4D08-B1BC-40D976FC6CFE}" type="slidenum">
              <a:rPr lang="en-US" sz="1300" b="0" strike="noStrike" spc="-1">
                <a:latin typeface="Times New Roman"/>
              </a:rPr>
              <a:t>18</a:t>
            </a:fld>
            <a:endParaRPr lang="fr-FR" sz="1300" b="0" strike="noStrike" spc="-1">
              <a:latin typeface="Times New Roman"/>
            </a:endParaRPr>
          </a:p>
        </p:txBody>
      </p:sp>
      <p:sp>
        <p:nvSpPr>
          <p:cNvPr id="2" name="Espace réservé du pied de page 1">
            <a:extLst>
              <a:ext uri="{FF2B5EF4-FFF2-40B4-BE49-F238E27FC236}">
                <a16:creationId xmlns:a16="http://schemas.microsoft.com/office/drawing/2014/main" id="{1FF3CE22-5D37-4DAD-9375-5F8771D8CE6E}"/>
              </a:ext>
            </a:extLst>
          </p:cNvPr>
          <p:cNvSpPr>
            <a:spLocks noGrp="1"/>
          </p:cNvSpPr>
          <p:nvPr>
            <p:ph type="ftr"/>
          </p:nvPr>
        </p:nvSpPr>
        <p:spPr>
          <a:xfrm>
            <a:off x="0" y="10157400"/>
            <a:ext cx="3280680" cy="534240"/>
          </a:xfrm>
          <a:prstGeom prst="rect">
            <a:avLst/>
          </a:prstGeom>
        </p:spPr>
        <p:txBody>
          <a:bodyPr/>
          <a:lstStyle/>
          <a:p>
            <a:r>
              <a:rPr lang="fr-FR" sz="1400" b="0" strike="noStrike" spc="-1">
                <a:latin typeface="Times New Roman"/>
              </a:rPr>
              <a:t>&lt;pied de page&gt;F. Richard        IJCLab      Septembre 2024</a:t>
            </a:r>
          </a:p>
        </p:txBody>
      </p:sp>
      <p:sp>
        <p:nvSpPr>
          <p:cNvPr id="3" name="Espace réservé de la date 2">
            <a:extLst>
              <a:ext uri="{FF2B5EF4-FFF2-40B4-BE49-F238E27FC236}">
                <a16:creationId xmlns:a16="http://schemas.microsoft.com/office/drawing/2014/main" id="{1D2E9ECA-C38B-4C28-A89A-20B4CAFC382C}"/>
              </a:ext>
            </a:extLst>
          </p:cNvPr>
          <p:cNvSpPr>
            <a:spLocks noGrp="1"/>
          </p:cNvSpPr>
          <p:nvPr>
            <p:ph type="dt"/>
          </p:nvPr>
        </p:nvSpPr>
        <p:spPr>
          <a:xfrm>
            <a:off x="4278960" y="0"/>
            <a:ext cx="3280680" cy="534240"/>
          </a:xfrm>
          <a:prstGeom prst="rect">
            <a:avLst/>
          </a:prstGeom>
        </p:spPr>
        <p:txBody>
          <a:bodyPr/>
          <a:lstStyle/>
          <a:p>
            <a:pPr algn="r"/>
            <a:r>
              <a:rPr lang="fr-FR" sz="1400" b="0" strike="noStrike" spc="-1">
                <a:latin typeface="Times New Roman"/>
              </a:rPr>
              <a:t>&lt;date/heure&gt;</a:t>
            </a:r>
          </a:p>
        </p:txBody>
      </p:sp>
    </p:spTree>
    <p:extLst>
      <p:ext uri="{BB962C8B-B14F-4D97-AF65-F5344CB8AC3E}">
        <p14:creationId xmlns:p14="http://schemas.microsoft.com/office/powerpoint/2010/main" val="14388902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21</a:t>
            </a:fld>
            <a:endParaRPr lang="en-GB"/>
          </a:p>
        </p:txBody>
      </p:sp>
    </p:spTree>
    <p:extLst>
      <p:ext uri="{BB962C8B-B14F-4D97-AF65-F5344CB8AC3E}">
        <p14:creationId xmlns:p14="http://schemas.microsoft.com/office/powerpoint/2010/main" val="391544556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22</a:t>
            </a:fld>
            <a:endParaRPr lang="en-GB"/>
          </a:p>
        </p:txBody>
      </p:sp>
    </p:spTree>
    <p:extLst>
      <p:ext uri="{BB962C8B-B14F-4D97-AF65-F5344CB8AC3E}">
        <p14:creationId xmlns:p14="http://schemas.microsoft.com/office/powerpoint/2010/main" val="22344285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en-US" dirty="0"/>
          </a:p>
        </p:txBody>
      </p:sp>
      <p:sp>
        <p:nvSpPr>
          <p:cNvPr id="4" name="Espace réservé du numéro de diapositive 3"/>
          <p:cNvSpPr>
            <a:spLocks noGrp="1"/>
          </p:cNvSpPr>
          <p:nvPr>
            <p:ph type="sldNum" sz="quarter" idx="5"/>
          </p:nvPr>
        </p:nvSpPr>
        <p:spPr/>
        <p:txBody>
          <a:bodyPr/>
          <a:lstStyle/>
          <a:p>
            <a:fld id="{DA69858B-EEF5-475A-938C-C05045FBBDC8}" type="slidenum">
              <a:rPr lang="en-GB" smtClean="0"/>
              <a:t>27</a:t>
            </a:fld>
            <a:endParaRPr lang="en-GB"/>
          </a:p>
        </p:txBody>
      </p:sp>
    </p:spTree>
    <p:extLst>
      <p:ext uri="{BB962C8B-B14F-4D97-AF65-F5344CB8AC3E}">
        <p14:creationId xmlns:p14="http://schemas.microsoft.com/office/powerpoint/2010/main" val="39199985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C67B6F-7202-4D4E-A5B6-83CCF473BDE1}"/>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en-US"/>
          </a:p>
        </p:txBody>
      </p:sp>
      <p:sp>
        <p:nvSpPr>
          <p:cNvPr id="3" name="Sous-titre 2">
            <a:extLst>
              <a:ext uri="{FF2B5EF4-FFF2-40B4-BE49-F238E27FC236}">
                <a16:creationId xmlns:a16="http://schemas.microsoft.com/office/drawing/2014/main" id="{CAFCCED7-22E2-40A9-AFFB-AF56E06C949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endParaRPr lang="en-US"/>
          </a:p>
        </p:txBody>
      </p:sp>
      <p:sp>
        <p:nvSpPr>
          <p:cNvPr id="4" name="Espace réservé de la date 3">
            <a:extLst>
              <a:ext uri="{FF2B5EF4-FFF2-40B4-BE49-F238E27FC236}">
                <a16:creationId xmlns:a16="http://schemas.microsoft.com/office/drawing/2014/main" id="{8A1E10BA-DDA3-4F1E-8E45-8267EF2CC094}"/>
              </a:ext>
            </a:extLst>
          </p:cNvPr>
          <p:cNvSpPr>
            <a:spLocks noGrp="1"/>
          </p:cNvSpPr>
          <p:nvPr>
            <p:ph type="dt" sz="half" idx="10"/>
          </p:nvPr>
        </p:nvSpPr>
        <p:spPr/>
        <p:txBody>
          <a:bodyPr/>
          <a:lstStyle/>
          <a:p>
            <a:fld id="{0AFAF431-1888-4B67-9BC4-76C98D4BB35A}" type="datetime1">
              <a:rPr lang="en-US" smtClean="0"/>
              <a:t>5/13/2026</a:t>
            </a:fld>
            <a:endParaRPr lang="en-US"/>
          </a:p>
        </p:txBody>
      </p:sp>
      <p:sp>
        <p:nvSpPr>
          <p:cNvPr id="5" name="Espace réservé du pied de page 4">
            <a:extLst>
              <a:ext uri="{FF2B5EF4-FFF2-40B4-BE49-F238E27FC236}">
                <a16:creationId xmlns:a16="http://schemas.microsoft.com/office/drawing/2014/main" id="{97963C07-3C88-4A1E-9DC0-8E8838BEBCD0}"/>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6E37C62D-5C6D-4C84-A853-9AD00B79CC87}"/>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3312720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FE8043-C105-4FE6-90C7-09CD94B10371}"/>
              </a:ext>
            </a:extLst>
          </p:cNvPr>
          <p:cNvSpPr>
            <a:spLocks noGrp="1"/>
          </p:cNvSpPr>
          <p:nvPr>
            <p:ph type="title"/>
          </p:nvPr>
        </p:nvSpPr>
        <p:spPr/>
        <p:txBody>
          <a:bodyPr/>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23A9E16C-418D-4BE3-844C-48E64DFFC467}"/>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024D5829-E723-4C35-94D0-5F3E7C684EB1}"/>
              </a:ext>
            </a:extLst>
          </p:cNvPr>
          <p:cNvSpPr>
            <a:spLocks noGrp="1"/>
          </p:cNvSpPr>
          <p:nvPr>
            <p:ph type="dt" sz="half" idx="10"/>
          </p:nvPr>
        </p:nvSpPr>
        <p:spPr/>
        <p:txBody>
          <a:bodyPr/>
          <a:lstStyle/>
          <a:p>
            <a:fld id="{F247D960-9A46-4993-A532-D19C2BE944DF}" type="datetime1">
              <a:rPr lang="en-US" smtClean="0"/>
              <a:t>5/13/2026</a:t>
            </a:fld>
            <a:endParaRPr lang="en-US"/>
          </a:p>
        </p:txBody>
      </p:sp>
      <p:sp>
        <p:nvSpPr>
          <p:cNvPr id="5" name="Espace réservé du pied de page 4">
            <a:extLst>
              <a:ext uri="{FF2B5EF4-FFF2-40B4-BE49-F238E27FC236}">
                <a16:creationId xmlns:a16="http://schemas.microsoft.com/office/drawing/2014/main" id="{F63A94EA-94DD-4EA0-A65B-EF999A2C8C17}"/>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25D0DEEB-F724-430A-89AD-9648CF9D087C}"/>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31864496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1E4EB92-A39D-4835-A41F-75A6D968A967}"/>
              </a:ext>
            </a:extLst>
          </p:cNvPr>
          <p:cNvSpPr>
            <a:spLocks noGrp="1"/>
          </p:cNvSpPr>
          <p:nvPr>
            <p:ph type="title" orient="vert"/>
          </p:nvPr>
        </p:nvSpPr>
        <p:spPr>
          <a:xfrm>
            <a:off x="8724900" y="365125"/>
            <a:ext cx="2628900" cy="5811838"/>
          </a:xfrm>
        </p:spPr>
        <p:txBody>
          <a:bodyPr vert="eaVert"/>
          <a:lstStyle/>
          <a:p>
            <a:r>
              <a:rPr lang="fr-FR"/>
              <a:t>Modifiez le style du titre</a:t>
            </a:r>
            <a:endParaRPr lang="en-US"/>
          </a:p>
        </p:txBody>
      </p:sp>
      <p:sp>
        <p:nvSpPr>
          <p:cNvPr id="3" name="Espace réservé du texte vertical 2">
            <a:extLst>
              <a:ext uri="{FF2B5EF4-FFF2-40B4-BE49-F238E27FC236}">
                <a16:creationId xmlns:a16="http://schemas.microsoft.com/office/drawing/2014/main" id="{6BF32EB0-D629-4CCA-9910-1E198058A11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7EA9FF7A-8010-4623-8A5E-2ABA9BE78F03}"/>
              </a:ext>
            </a:extLst>
          </p:cNvPr>
          <p:cNvSpPr>
            <a:spLocks noGrp="1"/>
          </p:cNvSpPr>
          <p:nvPr>
            <p:ph type="dt" sz="half" idx="10"/>
          </p:nvPr>
        </p:nvSpPr>
        <p:spPr/>
        <p:txBody>
          <a:bodyPr/>
          <a:lstStyle/>
          <a:p>
            <a:fld id="{846CCCDF-3AEA-401B-8B4E-9F4E6667F27E}" type="datetime1">
              <a:rPr lang="en-US" smtClean="0"/>
              <a:t>5/13/2026</a:t>
            </a:fld>
            <a:endParaRPr lang="en-US"/>
          </a:p>
        </p:txBody>
      </p:sp>
      <p:sp>
        <p:nvSpPr>
          <p:cNvPr id="5" name="Espace réservé du pied de page 4">
            <a:extLst>
              <a:ext uri="{FF2B5EF4-FFF2-40B4-BE49-F238E27FC236}">
                <a16:creationId xmlns:a16="http://schemas.microsoft.com/office/drawing/2014/main" id="{0ACD28EB-A18E-4312-8182-9928B8EC5781}"/>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B5451BEC-1EA1-4F2D-BFE0-4E8C48B110D1}"/>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6297407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8AE83D4-A7C3-4CFB-9769-F4BB7F706330}"/>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F022A77B-6BDE-48CD-97B5-BDC12B4BE029}"/>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E2E9C8C0-CBE3-4564-A55B-1E39E2BFEE54}"/>
              </a:ext>
            </a:extLst>
          </p:cNvPr>
          <p:cNvSpPr>
            <a:spLocks noGrp="1"/>
          </p:cNvSpPr>
          <p:nvPr>
            <p:ph type="dt" sz="half" idx="10"/>
          </p:nvPr>
        </p:nvSpPr>
        <p:spPr/>
        <p:txBody>
          <a:bodyPr/>
          <a:lstStyle/>
          <a:p>
            <a:fld id="{C229F284-0626-4EBF-A3CA-9A4A01C4D179}" type="datetime1">
              <a:rPr lang="en-US" smtClean="0"/>
              <a:t>5/13/2026</a:t>
            </a:fld>
            <a:endParaRPr lang="en-US"/>
          </a:p>
        </p:txBody>
      </p:sp>
      <p:sp>
        <p:nvSpPr>
          <p:cNvPr id="5" name="Espace réservé du pied de page 4">
            <a:extLst>
              <a:ext uri="{FF2B5EF4-FFF2-40B4-BE49-F238E27FC236}">
                <a16:creationId xmlns:a16="http://schemas.microsoft.com/office/drawing/2014/main" id="{A53FCC62-7F83-49E6-876F-04FB5E609839}"/>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8F0BDADC-6752-4B97-87B5-A36B9AB2F4C2}"/>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3417965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DA3F8DB-85A4-4CE0-8EE2-837C9EA2D5E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en-US"/>
          </a:p>
        </p:txBody>
      </p:sp>
      <p:sp>
        <p:nvSpPr>
          <p:cNvPr id="3" name="Espace réservé du texte 2">
            <a:extLst>
              <a:ext uri="{FF2B5EF4-FFF2-40B4-BE49-F238E27FC236}">
                <a16:creationId xmlns:a16="http://schemas.microsoft.com/office/drawing/2014/main" id="{50CC5575-6BC8-4215-A75D-AE748838AE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699F601-7418-4774-A168-29E0861A9157}"/>
              </a:ext>
            </a:extLst>
          </p:cNvPr>
          <p:cNvSpPr>
            <a:spLocks noGrp="1"/>
          </p:cNvSpPr>
          <p:nvPr>
            <p:ph type="dt" sz="half" idx="10"/>
          </p:nvPr>
        </p:nvSpPr>
        <p:spPr/>
        <p:txBody>
          <a:bodyPr/>
          <a:lstStyle/>
          <a:p>
            <a:fld id="{DD41AFCA-6FD7-4F66-9F50-49E3FF8CF6E9}" type="datetime1">
              <a:rPr lang="en-US" smtClean="0"/>
              <a:t>5/13/2026</a:t>
            </a:fld>
            <a:endParaRPr lang="en-US"/>
          </a:p>
        </p:txBody>
      </p:sp>
      <p:sp>
        <p:nvSpPr>
          <p:cNvPr id="5" name="Espace réservé du pied de page 4">
            <a:extLst>
              <a:ext uri="{FF2B5EF4-FFF2-40B4-BE49-F238E27FC236}">
                <a16:creationId xmlns:a16="http://schemas.microsoft.com/office/drawing/2014/main" id="{5B23D1A7-FCB4-4100-B155-DD3E41B32219}"/>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91E9B5C2-AB09-47BB-AA36-5D8678A37DA6}"/>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436347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EB612E-9FBD-4356-B9EC-1AC57AE09A7B}"/>
              </a:ext>
            </a:extLst>
          </p:cNvPr>
          <p:cNvSpPr>
            <a:spLocks noGrp="1"/>
          </p:cNvSpPr>
          <p:nvPr>
            <p:ph type="title"/>
          </p:nvPr>
        </p:nvSpPr>
        <p:spPr/>
        <p:txBody>
          <a:bodyPr/>
          <a:lstStyle/>
          <a:p>
            <a:r>
              <a:rPr lang="fr-FR"/>
              <a:t>Modifiez le style du titre</a:t>
            </a:r>
            <a:endParaRPr lang="en-US"/>
          </a:p>
        </p:txBody>
      </p:sp>
      <p:sp>
        <p:nvSpPr>
          <p:cNvPr id="3" name="Espace réservé du contenu 2">
            <a:extLst>
              <a:ext uri="{FF2B5EF4-FFF2-40B4-BE49-F238E27FC236}">
                <a16:creationId xmlns:a16="http://schemas.microsoft.com/office/drawing/2014/main" id="{06589DBF-FD62-4B03-BBBF-77357871574B}"/>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contenu 3">
            <a:extLst>
              <a:ext uri="{FF2B5EF4-FFF2-40B4-BE49-F238E27FC236}">
                <a16:creationId xmlns:a16="http://schemas.microsoft.com/office/drawing/2014/main" id="{0530A45A-24AF-462D-9A7F-65EF962324D1}"/>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e la date 4">
            <a:extLst>
              <a:ext uri="{FF2B5EF4-FFF2-40B4-BE49-F238E27FC236}">
                <a16:creationId xmlns:a16="http://schemas.microsoft.com/office/drawing/2014/main" id="{3226B299-C883-4B92-BFA7-F7E6FEBECD2A}"/>
              </a:ext>
            </a:extLst>
          </p:cNvPr>
          <p:cNvSpPr>
            <a:spLocks noGrp="1"/>
          </p:cNvSpPr>
          <p:nvPr>
            <p:ph type="dt" sz="half" idx="10"/>
          </p:nvPr>
        </p:nvSpPr>
        <p:spPr/>
        <p:txBody>
          <a:bodyPr/>
          <a:lstStyle/>
          <a:p>
            <a:fld id="{CF4E6CBF-78E5-4C72-A6B4-D7812DCD4888}" type="datetime1">
              <a:rPr lang="en-US" smtClean="0"/>
              <a:t>5/13/2026</a:t>
            </a:fld>
            <a:endParaRPr lang="en-US"/>
          </a:p>
        </p:txBody>
      </p:sp>
      <p:sp>
        <p:nvSpPr>
          <p:cNvPr id="6" name="Espace réservé du pied de page 5">
            <a:extLst>
              <a:ext uri="{FF2B5EF4-FFF2-40B4-BE49-F238E27FC236}">
                <a16:creationId xmlns:a16="http://schemas.microsoft.com/office/drawing/2014/main" id="{50CC087D-C279-4C43-AFBD-0ABD47B769F4}"/>
              </a:ext>
            </a:extLst>
          </p:cNvPr>
          <p:cNvSpPr>
            <a:spLocks noGrp="1"/>
          </p:cNvSpPr>
          <p:nvPr>
            <p:ph type="ftr" sz="quarter" idx="11"/>
          </p:nvPr>
        </p:nvSpPr>
        <p:spPr/>
        <p:txBody>
          <a:bodyPr/>
          <a:lstStyle/>
          <a:p>
            <a:r>
              <a:rPr lang="en-US"/>
              <a:t>F. Richard  IJCLAB April 2026</a:t>
            </a:r>
          </a:p>
        </p:txBody>
      </p:sp>
      <p:sp>
        <p:nvSpPr>
          <p:cNvPr id="7" name="Espace réservé du numéro de diapositive 6">
            <a:extLst>
              <a:ext uri="{FF2B5EF4-FFF2-40B4-BE49-F238E27FC236}">
                <a16:creationId xmlns:a16="http://schemas.microsoft.com/office/drawing/2014/main" id="{A827BF06-64AC-4AC1-B30D-E8160F02C210}"/>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29343682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677978-4202-4B7B-9177-BB2814CFEDBC}"/>
              </a:ext>
            </a:extLst>
          </p:cNvPr>
          <p:cNvSpPr>
            <a:spLocks noGrp="1"/>
          </p:cNvSpPr>
          <p:nvPr>
            <p:ph type="title"/>
          </p:nvPr>
        </p:nvSpPr>
        <p:spPr>
          <a:xfrm>
            <a:off x="839788" y="365125"/>
            <a:ext cx="10515600" cy="1325563"/>
          </a:xfrm>
        </p:spPr>
        <p:txBody>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2D936AF3-6265-4143-9D6B-82863FE870D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0C0DE0F1-E85E-471F-8F22-FB0F6D4199A8}"/>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5" name="Espace réservé du texte 4">
            <a:extLst>
              <a:ext uri="{FF2B5EF4-FFF2-40B4-BE49-F238E27FC236}">
                <a16:creationId xmlns:a16="http://schemas.microsoft.com/office/drawing/2014/main" id="{B4748981-F63D-4C90-8459-1EF13DE3DFE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F2984DA-1A96-40DF-AB55-69993CAF839F}"/>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7" name="Espace réservé de la date 6">
            <a:extLst>
              <a:ext uri="{FF2B5EF4-FFF2-40B4-BE49-F238E27FC236}">
                <a16:creationId xmlns:a16="http://schemas.microsoft.com/office/drawing/2014/main" id="{1C466565-04E0-48BD-9A1A-AD2A930701B1}"/>
              </a:ext>
            </a:extLst>
          </p:cNvPr>
          <p:cNvSpPr>
            <a:spLocks noGrp="1"/>
          </p:cNvSpPr>
          <p:nvPr>
            <p:ph type="dt" sz="half" idx="10"/>
          </p:nvPr>
        </p:nvSpPr>
        <p:spPr/>
        <p:txBody>
          <a:bodyPr/>
          <a:lstStyle/>
          <a:p>
            <a:fld id="{4FEB9B5C-E939-45E4-AB7A-63570040280D}" type="datetime1">
              <a:rPr lang="en-US" smtClean="0"/>
              <a:t>5/13/2026</a:t>
            </a:fld>
            <a:endParaRPr lang="en-US"/>
          </a:p>
        </p:txBody>
      </p:sp>
      <p:sp>
        <p:nvSpPr>
          <p:cNvPr id="8" name="Espace réservé du pied de page 7">
            <a:extLst>
              <a:ext uri="{FF2B5EF4-FFF2-40B4-BE49-F238E27FC236}">
                <a16:creationId xmlns:a16="http://schemas.microsoft.com/office/drawing/2014/main" id="{9D1A334D-BB7E-49B9-BCBC-277FFCD5D10B}"/>
              </a:ext>
            </a:extLst>
          </p:cNvPr>
          <p:cNvSpPr>
            <a:spLocks noGrp="1"/>
          </p:cNvSpPr>
          <p:nvPr>
            <p:ph type="ftr" sz="quarter" idx="11"/>
          </p:nvPr>
        </p:nvSpPr>
        <p:spPr/>
        <p:txBody>
          <a:bodyPr/>
          <a:lstStyle/>
          <a:p>
            <a:r>
              <a:rPr lang="en-US"/>
              <a:t>F. Richard  IJCLAB April 2026</a:t>
            </a:r>
          </a:p>
        </p:txBody>
      </p:sp>
      <p:sp>
        <p:nvSpPr>
          <p:cNvPr id="9" name="Espace réservé du numéro de diapositive 8">
            <a:extLst>
              <a:ext uri="{FF2B5EF4-FFF2-40B4-BE49-F238E27FC236}">
                <a16:creationId xmlns:a16="http://schemas.microsoft.com/office/drawing/2014/main" id="{969F6162-ABE9-4708-9695-A528E75AACDE}"/>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8284715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DE31A71-202A-49E2-83A9-A81355C1A8D9}"/>
              </a:ext>
            </a:extLst>
          </p:cNvPr>
          <p:cNvSpPr>
            <a:spLocks noGrp="1"/>
          </p:cNvSpPr>
          <p:nvPr>
            <p:ph type="title"/>
          </p:nvPr>
        </p:nvSpPr>
        <p:spPr/>
        <p:txBody>
          <a:bodyPr/>
          <a:lstStyle/>
          <a:p>
            <a:r>
              <a:rPr lang="fr-FR"/>
              <a:t>Modifiez le style du titre</a:t>
            </a:r>
            <a:endParaRPr lang="en-US"/>
          </a:p>
        </p:txBody>
      </p:sp>
      <p:sp>
        <p:nvSpPr>
          <p:cNvPr id="3" name="Espace réservé de la date 2">
            <a:extLst>
              <a:ext uri="{FF2B5EF4-FFF2-40B4-BE49-F238E27FC236}">
                <a16:creationId xmlns:a16="http://schemas.microsoft.com/office/drawing/2014/main" id="{D6FFCB19-0DFC-4CDA-B39B-3AB418086FF8}"/>
              </a:ext>
            </a:extLst>
          </p:cNvPr>
          <p:cNvSpPr>
            <a:spLocks noGrp="1"/>
          </p:cNvSpPr>
          <p:nvPr>
            <p:ph type="dt" sz="half" idx="10"/>
          </p:nvPr>
        </p:nvSpPr>
        <p:spPr/>
        <p:txBody>
          <a:bodyPr/>
          <a:lstStyle/>
          <a:p>
            <a:fld id="{03450FEF-FDEF-4C06-B93C-51B0A0A430BD}" type="datetime1">
              <a:rPr lang="en-US" smtClean="0"/>
              <a:t>5/13/2026</a:t>
            </a:fld>
            <a:endParaRPr lang="en-US"/>
          </a:p>
        </p:txBody>
      </p:sp>
      <p:sp>
        <p:nvSpPr>
          <p:cNvPr id="4" name="Espace réservé du pied de page 3">
            <a:extLst>
              <a:ext uri="{FF2B5EF4-FFF2-40B4-BE49-F238E27FC236}">
                <a16:creationId xmlns:a16="http://schemas.microsoft.com/office/drawing/2014/main" id="{BB0C12E1-D2AA-47DF-845A-939E7093EFD1}"/>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20A4831A-11E4-4DB4-943B-7EA6AE4F3378}"/>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5737937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8DDE75E-CC89-4EE7-B350-D6F66A26ECE7}"/>
              </a:ext>
            </a:extLst>
          </p:cNvPr>
          <p:cNvSpPr>
            <a:spLocks noGrp="1"/>
          </p:cNvSpPr>
          <p:nvPr>
            <p:ph type="dt" sz="half" idx="10"/>
          </p:nvPr>
        </p:nvSpPr>
        <p:spPr/>
        <p:txBody>
          <a:bodyPr/>
          <a:lstStyle/>
          <a:p>
            <a:fld id="{379B0757-0CCD-44AE-AA80-F3BAB65D4CA6}" type="datetime1">
              <a:rPr lang="en-US" smtClean="0"/>
              <a:t>5/13/2026</a:t>
            </a:fld>
            <a:endParaRPr lang="en-US"/>
          </a:p>
        </p:txBody>
      </p:sp>
      <p:sp>
        <p:nvSpPr>
          <p:cNvPr id="3" name="Espace réservé du pied de page 2">
            <a:extLst>
              <a:ext uri="{FF2B5EF4-FFF2-40B4-BE49-F238E27FC236}">
                <a16:creationId xmlns:a16="http://schemas.microsoft.com/office/drawing/2014/main" id="{5A878AA3-0BE5-4708-841E-7C0345546361}"/>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CBFC8C5D-5DE6-4F10-A10B-FD3D42728428}"/>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3181832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DA5B93D-7049-4CE8-9B7A-127DC67AF104}"/>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du contenu 2">
            <a:extLst>
              <a:ext uri="{FF2B5EF4-FFF2-40B4-BE49-F238E27FC236}">
                <a16:creationId xmlns:a16="http://schemas.microsoft.com/office/drawing/2014/main" id="{88D95F90-070D-4A5E-A088-93B017AE678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u texte 3">
            <a:extLst>
              <a:ext uri="{FF2B5EF4-FFF2-40B4-BE49-F238E27FC236}">
                <a16:creationId xmlns:a16="http://schemas.microsoft.com/office/drawing/2014/main" id="{AACE36AE-E2A3-4E9A-A99F-9C11BA48CB8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5A4ABC2-5220-42A2-B440-2CC93B8D45F5}"/>
              </a:ext>
            </a:extLst>
          </p:cNvPr>
          <p:cNvSpPr>
            <a:spLocks noGrp="1"/>
          </p:cNvSpPr>
          <p:nvPr>
            <p:ph type="dt" sz="half" idx="10"/>
          </p:nvPr>
        </p:nvSpPr>
        <p:spPr/>
        <p:txBody>
          <a:bodyPr/>
          <a:lstStyle/>
          <a:p>
            <a:fld id="{1BC9CE6D-69FC-47D0-BB41-D19EB9CDE5FF}" type="datetime1">
              <a:rPr lang="en-US" smtClean="0"/>
              <a:t>5/13/2026</a:t>
            </a:fld>
            <a:endParaRPr lang="en-US"/>
          </a:p>
        </p:txBody>
      </p:sp>
      <p:sp>
        <p:nvSpPr>
          <p:cNvPr id="6" name="Espace réservé du pied de page 5">
            <a:extLst>
              <a:ext uri="{FF2B5EF4-FFF2-40B4-BE49-F238E27FC236}">
                <a16:creationId xmlns:a16="http://schemas.microsoft.com/office/drawing/2014/main" id="{DA674BEB-6889-42DE-8283-2D0FF102ADA1}"/>
              </a:ext>
            </a:extLst>
          </p:cNvPr>
          <p:cNvSpPr>
            <a:spLocks noGrp="1"/>
          </p:cNvSpPr>
          <p:nvPr>
            <p:ph type="ftr" sz="quarter" idx="11"/>
          </p:nvPr>
        </p:nvSpPr>
        <p:spPr/>
        <p:txBody>
          <a:bodyPr/>
          <a:lstStyle/>
          <a:p>
            <a:r>
              <a:rPr lang="en-US"/>
              <a:t>F. Richard  IJCLAB April 2026</a:t>
            </a:r>
          </a:p>
        </p:txBody>
      </p:sp>
      <p:sp>
        <p:nvSpPr>
          <p:cNvPr id="7" name="Espace réservé du numéro de diapositive 6">
            <a:extLst>
              <a:ext uri="{FF2B5EF4-FFF2-40B4-BE49-F238E27FC236}">
                <a16:creationId xmlns:a16="http://schemas.microsoft.com/office/drawing/2014/main" id="{FF3C7D86-D6BB-412E-A375-02FD4945849D}"/>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190685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CCA16A2-AF3E-44E1-9105-AC8F9BAEADD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en-US"/>
          </a:p>
        </p:txBody>
      </p:sp>
      <p:sp>
        <p:nvSpPr>
          <p:cNvPr id="3" name="Espace réservé pour une image  2">
            <a:extLst>
              <a:ext uri="{FF2B5EF4-FFF2-40B4-BE49-F238E27FC236}">
                <a16:creationId xmlns:a16="http://schemas.microsoft.com/office/drawing/2014/main" id="{3FDE0916-9327-4009-9CD8-09DDE18D3AC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Espace réservé du texte 3">
            <a:extLst>
              <a:ext uri="{FF2B5EF4-FFF2-40B4-BE49-F238E27FC236}">
                <a16:creationId xmlns:a16="http://schemas.microsoft.com/office/drawing/2014/main" id="{3E13F1E6-3BBA-4768-A2E7-F8AE76E098E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FEEF5F5C-E942-4B95-AC40-F5CCD1C99905}"/>
              </a:ext>
            </a:extLst>
          </p:cNvPr>
          <p:cNvSpPr>
            <a:spLocks noGrp="1"/>
          </p:cNvSpPr>
          <p:nvPr>
            <p:ph type="dt" sz="half" idx="10"/>
          </p:nvPr>
        </p:nvSpPr>
        <p:spPr/>
        <p:txBody>
          <a:bodyPr/>
          <a:lstStyle/>
          <a:p>
            <a:fld id="{69DACD78-457E-4712-AAC6-0CC73931190C}" type="datetime1">
              <a:rPr lang="en-US" smtClean="0"/>
              <a:t>5/13/2026</a:t>
            </a:fld>
            <a:endParaRPr lang="en-US"/>
          </a:p>
        </p:txBody>
      </p:sp>
      <p:sp>
        <p:nvSpPr>
          <p:cNvPr id="6" name="Espace réservé du pied de page 5">
            <a:extLst>
              <a:ext uri="{FF2B5EF4-FFF2-40B4-BE49-F238E27FC236}">
                <a16:creationId xmlns:a16="http://schemas.microsoft.com/office/drawing/2014/main" id="{9FA2F4C2-AADE-4929-873D-61AAEDCFF059}"/>
              </a:ext>
            </a:extLst>
          </p:cNvPr>
          <p:cNvSpPr>
            <a:spLocks noGrp="1"/>
          </p:cNvSpPr>
          <p:nvPr>
            <p:ph type="ftr" sz="quarter" idx="11"/>
          </p:nvPr>
        </p:nvSpPr>
        <p:spPr/>
        <p:txBody>
          <a:bodyPr/>
          <a:lstStyle/>
          <a:p>
            <a:r>
              <a:rPr lang="en-US"/>
              <a:t>F. Richard  IJCLAB April 2026</a:t>
            </a:r>
          </a:p>
        </p:txBody>
      </p:sp>
      <p:sp>
        <p:nvSpPr>
          <p:cNvPr id="7" name="Espace réservé du numéro de diapositive 6">
            <a:extLst>
              <a:ext uri="{FF2B5EF4-FFF2-40B4-BE49-F238E27FC236}">
                <a16:creationId xmlns:a16="http://schemas.microsoft.com/office/drawing/2014/main" id="{0BD8963E-16E8-424C-ACD9-AD9EA7AE6BFE}"/>
              </a:ext>
            </a:extLst>
          </p:cNvPr>
          <p:cNvSpPr>
            <a:spLocks noGrp="1"/>
          </p:cNvSpPr>
          <p:nvPr>
            <p:ph type="sldNum" sz="quarter" idx="12"/>
          </p:nvPr>
        </p:nvSpPr>
        <p:spPr/>
        <p:txBody>
          <a:bodyPr/>
          <a:lstStyle/>
          <a:p>
            <a:fld id="{401AE738-B072-4C75-8DFC-91EB05A31813}" type="slidenum">
              <a:rPr lang="en-US" smtClean="0"/>
              <a:t>‹N°›</a:t>
            </a:fld>
            <a:endParaRPr lang="en-US"/>
          </a:p>
        </p:txBody>
      </p:sp>
    </p:spTree>
    <p:extLst>
      <p:ext uri="{BB962C8B-B14F-4D97-AF65-F5344CB8AC3E}">
        <p14:creationId xmlns:p14="http://schemas.microsoft.com/office/powerpoint/2010/main" val="43838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AFA89E22-9387-478A-AA8F-A81BDD193B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en-US"/>
          </a:p>
        </p:txBody>
      </p:sp>
      <p:sp>
        <p:nvSpPr>
          <p:cNvPr id="3" name="Espace réservé du texte 2">
            <a:extLst>
              <a:ext uri="{FF2B5EF4-FFF2-40B4-BE49-F238E27FC236}">
                <a16:creationId xmlns:a16="http://schemas.microsoft.com/office/drawing/2014/main" id="{472CF540-9F7F-4501-8C5A-B6F7138ED3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4" name="Espace réservé de la date 3">
            <a:extLst>
              <a:ext uri="{FF2B5EF4-FFF2-40B4-BE49-F238E27FC236}">
                <a16:creationId xmlns:a16="http://schemas.microsoft.com/office/drawing/2014/main" id="{41C0F50A-E015-4708-AC71-2E791147174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A4CD3C-6958-499E-A598-6A9EFC7E5F1A}" type="datetime1">
              <a:rPr lang="en-US" smtClean="0"/>
              <a:t>5/13/2026</a:t>
            </a:fld>
            <a:endParaRPr lang="en-US"/>
          </a:p>
        </p:txBody>
      </p:sp>
      <p:sp>
        <p:nvSpPr>
          <p:cNvPr id="5" name="Espace réservé du pied de page 4">
            <a:extLst>
              <a:ext uri="{FF2B5EF4-FFF2-40B4-BE49-F238E27FC236}">
                <a16:creationId xmlns:a16="http://schemas.microsoft.com/office/drawing/2014/main" id="{C14CC90B-8F9D-4AFA-B1E8-3B15616A96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F. Richard  IJCLAB April 2026</a:t>
            </a:r>
          </a:p>
        </p:txBody>
      </p:sp>
      <p:sp>
        <p:nvSpPr>
          <p:cNvPr id="6" name="Espace réservé du numéro de diapositive 5">
            <a:extLst>
              <a:ext uri="{FF2B5EF4-FFF2-40B4-BE49-F238E27FC236}">
                <a16:creationId xmlns:a16="http://schemas.microsoft.com/office/drawing/2014/main" id="{F26F6AE5-D26C-4F8B-AD00-42D79F9C44F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1AE738-B072-4C75-8DFC-91EB05A31813}" type="slidenum">
              <a:rPr lang="en-US" smtClean="0"/>
              <a:t>‹N°›</a:t>
            </a:fld>
            <a:endParaRPr lang="en-US"/>
          </a:p>
        </p:txBody>
      </p:sp>
    </p:spTree>
    <p:extLst>
      <p:ext uri="{BB962C8B-B14F-4D97-AF65-F5344CB8AC3E}">
        <p14:creationId xmlns:p14="http://schemas.microsoft.com/office/powerpoint/2010/main" val="11204185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slideLayout" Target="../slideLayouts/slideLayout4.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sv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7.sv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sv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1.sv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3.png"/><Relationship Id="rId4" Type="http://schemas.openxmlformats.org/officeDocument/2006/relationships/image" Target="../media/image42.svg"/></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6.svg"/><Relationship Id="rId2" Type="http://schemas.openxmlformats.org/officeDocument/2006/relationships/image" Target="../media/image45.svg"/><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NUL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2" Type="http://schemas.openxmlformats.org/officeDocument/2006/relationships/image" Target="../media/image14.sv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svg"/><Relationship Id="rId1" Type="http://schemas.openxmlformats.org/officeDocument/2006/relationships/slideLayout" Target="../slideLayouts/slideLayout4.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svg"/><Relationship Id="rId7" Type="http://schemas.openxmlformats.org/officeDocument/2006/relationships/image" Target="../media/image4.sv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E7A631F-2C53-4104-8F5E-25511705E884}"/>
              </a:ext>
            </a:extLst>
          </p:cNvPr>
          <p:cNvSpPr>
            <a:spLocks noGrp="1"/>
          </p:cNvSpPr>
          <p:nvPr>
            <p:ph type="ctrTitle"/>
          </p:nvPr>
        </p:nvSpPr>
        <p:spPr>
          <a:xfrm>
            <a:off x="1524000" y="1671048"/>
            <a:ext cx="9144000" cy="1266636"/>
          </a:xfrm>
        </p:spPr>
        <p:txBody>
          <a:bodyPr>
            <a:normAutofit fontScale="90000"/>
          </a:bodyPr>
          <a:lstStyle/>
          <a:p>
            <a:r>
              <a:rPr lang="fr-FR" b="1" dirty="0" err="1">
                <a:solidFill>
                  <a:srgbClr val="7030A0"/>
                </a:solidFill>
              </a:rPr>
              <a:t>What</a:t>
            </a:r>
            <a:r>
              <a:rPr lang="fr-FR" b="1" dirty="0">
                <a:solidFill>
                  <a:srgbClr val="7030A0"/>
                </a:solidFill>
              </a:rPr>
              <a:t> </a:t>
            </a:r>
            <a:r>
              <a:rPr lang="fr-FR" b="1" dirty="0" err="1">
                <a:solidFill>
                  <a:srgbClr val="7030A0"/>
                </a:solidFill>
              </a:rPr>
              <a:t>is</a:t>
            </a:r>
            <a:r>
              <a:rPr lang="fr-FR" b="1" dirty="0">
                <a:solidFill>
                  <a:srgbClr val="7030A0"/>
                </a:solidFill>
              </a:rPr>
              <a:t> the ‘650’ </a:t>
            </a:r>
            <a:r>
              <a:rPr lang="fr-FR" b="1" dirty="0" err="1">
                <a:solidFill>
                  <a:srgbClr val="7030A0"/>
                </a:solidFill>
              </a:rPr>
              <a:t>GeV</a:t>
            </a:r>
            <a:r>
              <a:rPr lang="fr-FR" b="1" dirty="0">
                <a:solidFill>
                  <a:srgbClr val="7030A0"/>
                </a:solidFill>
              </a:rPr>
              <a:t> </a:t>
            </a:r>
            <a:r>
              <a:rPr lang="fr-FR" b="1" dirty="0" err="1">
                <a:solidFill>
                  <a:srgbClr val="7030A0"/>
                </a:solidFill>
              </a:rPr>
              <a:t>resonance</a:t>
            </a:r>
            <a:r>
              <a:rPr lang="fr-FR" b="1" dirty="0">
                <a:solidFill>
                  <a:srgbClr val="7030A0"/>
                </a:solidFill>
              </a:rPr>
              <a:t> made of ?</a:t>
            </a:r>
          </a:p>
        </p:txBody>
      </p:sp>
      <p:sp>
        <p:nvSpPr>
          <p:cNvPr id="3" name="Sous-titre 2">
            <a:extLst>
              <a:ext uri="{FF2B5EF4-FFF2-40B4-BE49-F238E27FC236}">
                <a16:creationId xmlns:a16="http://schemas.microsoft.com/office/drawing/2014/main" id="{AAD6C50E-F7FD-4A0E-8C0E-9AA69B0DE4A0}"/>
              </a:ext>
            </a:extLst>
          </p:cNvPr>
          <p:cNvSpPr>
            <a:spLocks noGrp="1"/>
          </p:cNvSpPr>
          <p:nvPr>
            <p:ph type="subTitle" idx="1"/>
          </p:nvPr>
        </p:nvSpPr>
        <p:spPr>
          <a:xfrm>
            <a:off x="1345921" y="1355177"/>
            <a:ext cx="9678719" cy="1457691"/>
          </a:xfrm>
        </p:spPr>
        <p:txBody>
          <a:bodyPr>
            <a:noAutofit/>
          </a:bodyPr>
          <a:lstStyle/>
          <a:p>
            <a:endParaRPr lang="fr-FR" sz="3200" dirty="0">
              <a:solidFill>
                <a:srgbClr val="0070C0"/>
              </a:solidFill>
            </a:endParaRPr>
          </a:p>
          <a:p>
            <a:endParaRPr lang="fr-FR" sz="3200" dirty="0">
              <a:solidFill>
                <a:srgbClr val="0070C0"/>
              </a:solidFill>
            </a:endParaRPr>
          </a:p>
        </p:txBody>
      </p:sp>
      <p:sp>
        <p:nvSpPr>
          <p:cNvPr id="9" name="Espace réservé du pied de page 8">
            <a:extLst>
              <a:ext uri="{FF2B5EF4-FFF2-40B4-BE49-F238E27FC236}">
                <a16:creationId xmlns:a16="http://schemas.microsoft.com/office/drawing/2014/main" id="{66C83417-6B8B-4192-BF08-A363443A3117}"/>
              </a:ext>
            </a:extLst>
          </p:cNvPr>
          <p:cNvSpPr>
            <a:spLocks noGrp="1"/>
          </p:cNvSpPr>
          <p:nvPr>
            <p:ph type="ftr" sz="quarter" idx="11"/>
          </p:nvPr>
        </p:nvSpPr>
        <p:spPr/>
        <p:txBody>
          <a:bodyPr/>
          <a:lstStyle/>
          <a:p>
            <a:r>
              <a:rPr lang="en-GB" dirty="0"/>
              <a:t>F. Richard  IJCLAB April 2026</a:t>
            </a:r>
            <a:endParaRPr lang="fr-FR" dirty="0"/>
          </a:p>
        </p:txBody>
      </p:sp>
      <p:sp>
        <p:nvSpPr>
          <p:cNvPr id="10" name="Espace réservé du numéro de diapositive 9">
            <a:extLst>
              <a:ext uri="{FF2B5EF4-FFF2-40B4-BE49-F238E27FC236}">
                <a16:creationId xmlns:a16="http://schemas.microsoft.com/office/drawing/2014/main" id="{BF8443EC-10FF-4D35-A1FE-4B3ED568E525}"/>
              </a:ext>
            </a:extLst>
          </p:cNvPr>
          <p:cNvSpPr>
            <a:spLocks noGrp="1"/>
          </p:cNvSpPr>
          <p:nvPr>
            <p:ph type="sldNum" sz="quarter" idx="12"/>
          </p:nvPr>
        </p:nvSpPr>
        <p:spPr/>
        <p:txBody>
          <a:bodyPr/>
          <a:lstStyle/>
          <a:p>
            <a:fld id="{5A03CC76-496D-4644-8A18-DE7C2F27F534}" type="slidenum">
              <a:rPr lang="fr-FR" smtClean="0"/>
              <a:t>1</a:t>
            </a:fld>
            <a:endParaRPr lang="fr-FR"/>
          </a:p>
        </p:txBody>
      </p:sp>
      <p:pic>
        <p:nvPicPr>
          <p:cNvPr id="14" name="Image 13">
            <a:extLst>
              <a:ext uri="{FF2B5EF4-FFF2-40B4-BE49-F238E27FC236}">
                <a16:creationId xmlns:a16="http://schemas.microsoft.com/office/drawing/2014/main" id="{216E3254-AA96-4D6E-8BA9-781B3928558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1216"/>
            <a:ext cx="2529547" cy="1331560"/>
          </a:xfrm>
          <a:prstGeom prst="rect">
            <a:avLst/>
          </a:prstGeom>
        </p:spPr>
      </p:pic>
      <p:pic>
        <p:nvPicPr>
          <p:cNvPr id="16" name="Image 15">
            <a:extLst>
              <a:ext uri="{FF2B5EF4-FFF2-40B4-BE49-F238E27FC236}">
                <a16:creationId xmlns:a16="http://schemas.microsoft.com/office/drawing/2014/main" id="{5ACB7A36-45BE-428C-B1FE-4EF331FABC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32946" y="56380"/>
            <a:ext cx="1331560" cy="1331560"/>
          </a:xfrm>
          <a:prstGeom prst="rect">
            <a:avLst/>
          </a:prstGeom>
        </p:spPr>
      </p:pic>
      <p:pic>
        <p:nvPicPr>
          <p:cNvPr id="1026" name="Picture 2" descr="IRN Terascale @ IJCLab Orsay">
            <a:extLst>
              <a:ext uri="{FF2B5EF4-FFF2-40B4-BE49-F238E27FC236}">
                <a16:creationId xmlns:a16="http://schemas.microsoft.com/office/drawing/2014/main" id="{62FD8199-FE5E-4D67-A0A5-203AA25E29B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5920" y="3172283"/>
            <a:ext cx="10491891" cy="28714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48433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1AE427AF-FC14-40CB-B8EF-372828ABDCBB}"/>
              </a:ext>
            </a:extLst>
          </p:cNvPr>
          <p:cNvSpPr>
            <a:spLocks noGrp="1"/>
          </p:cNvSpPr>
          <p:nvPr>
            <p:ph type="title"/>
          </p:nvPr>
        </p:nvSpPr>
        <p:spPr>
          <a:xfrm>
            <a:off x="0" y="694557"/>
            <a:ext cx="10515600" cy="1325563"/>
          </a:xfrm>
        </p:spPr>
        <p:txBody>
          <a:bodyPr/>
          <a:lstStyle/>
          <a:p>
            <a:r>
              <a:rPr lang="en-US" b="1" dirty="0">
                <a:solidFill>
                  <a:srgbClr val="7030A0"/>
                </a:solidFill>
                <a:effectLst>
                  <a:outerShdw blurRad="38100" dist="38100" dir="2700000" algn="tl">
                    <a:srgbClr val="000000">
                      <a:alpha val="43137"/>
                    </a:srgbClr>
                  </a:outerShdw>
                </a:effectLst>
              </a:rPr>
              <a:t>Open questions</a:t>
            </a:r>
          </a:p>
        </p:txBody>
      </p:sp>
      <p:sp>
        <p:nvSpPr>
          <p:cNvPr id="6" name="Espace réservé du contenu 5">
            <a:extLst>
              <a:ext uri="{FF2B5EF4-FFF2-40B4-BE49-F238E27FC236}">
                <a16:creationId xmlns:a16="http://schemas.microsoft.com/office/drawing/2014/main" id="{08E3D578-521C-46BD-AD02-52D9E915C5D8}"/>
              </a:ext>
            </a:extLst>
          </p:cNvPr>
          <p:cNvSpPr>
            <a:spLocks noGrp="1"/>
          </p:cNvSpPr>
          <p:nvPr>
            <p:ph sz="half" idx="1"/>
          </p:nvPr>
        </p:nvSpPr>
        <p:spPr>
          <a:xfrm>
            <a:off x="0" y="1737300"/>
            <a:ext cx="8682446" cy="4749317"/>
          </a:xfrm>
        </p:spPr>
        <p:txBody>
          <a:bodyPr>
            <a:normAutofit fontScale="25000" lnSpcReduction="20000"/>
          </a:bodyPr>
          <a:lstStyle/>
          <a:p>
            <a:pPr rtl="0">
              <a:lnSpc>
                <a:spcPct val="115000"/>
              </a:lnSpc>
            </a:pPr>
            <a:endParaRPr lang="en-US" sz="11200" dirty="0">
              <a:effectLst/>
            </a:endParaRPr>
          </a:p>
          <a:p>
            <a:pPr rtl="0">
              <a:lnSpc>
                <a:spcPct val="115000"/>
              </a:lnSpc>
            </a:pPr>
            <a:r>
              <a:rPr lang="en-US" sz="11200" dirty="0">
                <a:effectLst/>
              </a:rPr>
              <a:t>Where are the other KK states like </a:t>
            </a:r>
            <a:r>
              <a:rPr lang="en-US" sz="11200" b="1" dirty="0">
                <a:effectLst/>
              </a:rPr>
              <a:t>Z</a:t>
            </a:r>
            <a:r>
              <a:rPr lang="en-US" sz="11200" b="1" baseline="-25000" dirty="0">
                <a:effectLst/>
              </a:rPr>
              <a:t>KK</a:t>
            </a:r>
            <a:r>
              <a:rPr lang="en-US" sz="11200" b="1" dirty="0">
                <a:effectLst/>
              </a:rPr>
              <a:t> </a:t>
            </a:r>
            <a:r>
              <a:rPr lang="en-US" sz="11200" dirty="0" err="1">
                <a:effectLst/>
              </a:rPr>
              <a:t>etc</a:t>
            </a:r>
            <a:r>
              <a:rPr lang="en-US" sz="11200" dirty="0">
                <a:effectLst/>
              </a:rPr>
              <a:t>… ?</a:t>
            </a:r>
          </a:p>
          <a:p>
            <a:pPr rtl="0">
              <a:lnSpc>
                <a:spcPct val="115000"/>
              </a:lnSpc>
            </a:pPr>
            <a:r>
              <a:rPr lang="en-US" sz="11200" dirty="0"/>
              <a:t>Two</a:t>
            </a:r>
            <a:r>
              <a:rPr lang="en-US" sz="11200" dirty="0">
                <a:effectLst/>
              </a:rPr>
              <a:t> mechanisms are proposed to explain why </a:t>
            </a:r>
          </a:p>
          <a:p>
            <a:pPr marL="0" indent="0" rtl="0">
              <a:lnSpc>
                <a:spcPct val="115000"/>
              </a:lnSpc>
              <a:buNone/>
            </a:pPr>
            <a:r>
              <a:rPr lang="en-US" sz="11200" dirty="0">
                <a:effectLst/>
              </a:rPr>
              <a:t> </a:t>
            </a:r>
            <a:r>
              <a:rPr lang="en-US" sz="11200" b="1" dirty="0">
                <a:effectLst/>
              </a:rPr>
              <a:t>G</a:t>
            </a:r>
            <a:r>
              <a:rPr lang="en-US" sz="11200" b="1" baseline="-25000" dirty="0">
                <a:effectLst/>
              </a:rPr>
              <a:t>KK</a:t>
            </a:r>
            <a:r>
              <a:rPr lang="en-US" sz="11200" b="1" dirty="0">
                <a:effectLst/>
              </a:rPr>
              <a:t> </a:t>
            </a:r>
            <a:r>
              <a:rPr lang="en-US" sz="11200" b="1" dirty="0"/>
              <a:t>could be</a:t>
            </a:r>
            <a:r>
              <a:rPr lang="en-US" sz="11200" b="1" dirty="0">
                <a:effectLst/>
              </a:rPr>
              <a:t> the lightest KK state </a:t>
            </a:r>
            <a:r>
              <a:rPr lang="en-US" sz="9600" u="sng" dirty="0">
                <a:solidFill>
                  <a:srgbClr val="0070C0"/>
                </a:solidFill>
                <a:effectLst/>
              </a:rPr>
              <a:t>1603.06980</a:t>
            </a:r>
            <a:r>
              <a:rPr lang="en-US" sz="9600" dirty="0">
                <a:solidFill>
                  <a:srgbClr val="0070C0"/>
                </a:solidFill>
                <a:effectLst/>
              </a:rPr>
              <a:t> </a:t>
            </a:r>
            <a:r>
              <a:rPr lang="en-US" sz="9600" dirty="0">
                <a:solidFill>
                  <a:srgbClr val="0070C0"/>
                </a:solidFill>
              </a:rPr>
              <a:t> </a:t>
            </a:r>
            <a:r>
              <a:rPr lang="en-GB" sz="9600" u="sng" dirty="0">
                <a:solidFill>
                  <a:srgbClr val="0070C0"/>
                </a:solidFill>
              </a:rPr>
              <a:t>2506.09490</a:t>
            </a:r>
            <a:endParaRPr lang="en-US" sz="9600" u="sng" dirty="0">
              <a:solidFill>
                <a:srgbClr val="0070C0"/>
              </a:solidFill>
              <a:effectLst/>
            </a:endParaRPr>
          </a:p>
          <a:p>
            <a:pPr rtl="0">
              <a:lnSpc>
                <a:spcPct val="115000"/>
              </a:lnSpc>
            </a:pPr>
            <a:r>
              <a:rPr lang="en-US" sz="11200" dirty="0">
                <a:effectLst/>
              </a:rPr>
              <a:t>Is it </a:t>
            </a:r>
            <a:r>
              <a:rPr lang="en-US" sz="11200" b="1" dirty="0">
                <a:effectLst/>
              </a:rPr>
              <a:t>coupled to </a:t>
            </a:r>
            <a:r>
              <a:rPr lang="en-US" sz="11200" b="1" dirty="0" err="1">
                <a:effectLst/>
              </a:rPr>
              <a:t>e+e</a:t>
            </a:r>
            <a:r>
              <a:rPr lang="en-US" sz="11200" b="1" dirty="0">
                <a:effectLst/>
              </a:rPr>
              <a:t>- </a:t>
            </a:r>
            <a:r>
              <a:rPr lang="en-US" sz="11200" dirty="0">
                <a:effectLst/>
              </a:rPr>
              <a:t>? </a:t>
            </a:r>
            <a:r>
              <a:rPr lang="en-US" sz="11200" dirty="0"/>
              <a:t>BR(</a:t>
            </a:r>
            <a:r>
              <a:rPr lang="en-US" sz="9800" dirty="0"/>
              <a:t>G</a:t>
            </a:r>
            <a:r>
              <a:rPr lang="en-US" sz="11200" baseline="-25000" dirty="0"/>
              <a:t>KK </a:t>
            </a:r>
            <a:r>
              <a:rPr lang="en-US" sz="11200" dirty="0"/>
              <a:t>-&gt;</a:t>
            </a:r>
            <a:r>
              <a:rPr lang="en-US" sz="11200" dirty="0" err="1"/>
              <a:t>ee</a:t>
            </a:r>
            <a:r>
              <a:rPr lang="en-US" sz="11200" dirty="0"/>
              <a:t>)=0.25% from ATLAS/CMS is compatible with </a:t>
            </a:r>
            <a:r>
              <a:rPr lang="en-US" sz="11200" b="1" dirty="0"/>
              <a:t>sin²</a:t>
            </a:r>
            <a:r>
              <a:rPr lang="en-US" sz="11200" b="1" dirty="0">
                <a:latin typeface="Symbol" panose="05050102010706020507" pitchFamily="18" charset="2"/>
              </a:rPr>
              <a:t>q</a:t>
            </a:r>
            <a:r>
              <a:rPr lang="en-US" sz="11200" b="1" baseline="-25000" dirty="0"/>
              <a:t>eff</a:t>
            </a:r>
            <a:r>
              <a:rPr lang="en-US" sz="11200" dirty="0"/>
              <a:t> from </a:t>
            </a:r>
            <a:r>
              <a:rPr lang="en-US" sz="11200" b="1" dirty="0"/>
              <a:t>LEP/SLD        </a:t>
            </a:r>
            <a:r>
              <a:rPr lang="en-US" sz="11200" dirty="0"/>
              <a:t>if Z</a:t>
            </a:r>
            <a:r>
              <a:rPr lang="en-US" sz="12800" baseline="-25000" dirty="0"/>
              <a:t>KK</a:t>
            </a:r>
            <a:r>
              <a:rPr lang="en-US" sz="11200" dirty="0"/>
              <a:t> is </a:t>
            </a:r>
            <a:r>
              <a:rPr lang="en-US" sz="11200" b="1" dirty="0"/>
              <a:t>much heavier than G</a:t>
            </a:r>
            <a:r>
              <a:rPr lang="en-US" sz="11200" b="1" baseline="-25000" dirty="0"/>
              <a:t>KK    </a:t>
            </a:r>
            <a:endParaRPr lang="en-US" sz="11200" b="1" baseline="-25000" dirty="0">
              <a:effectLst/>
            </a:endParaRPr>
          </a:p>
          <a:p>
            <a:pPr rtl="0">
              <a:lnSpc>
                <a:spcPct val="115000"/>
              </a:lnSpc>
            </a:pPr>
            <a:r>
              <a:rPr lang="en-US" sz="11200" dirty="0">
                <a:effectLst/>
              </a:rPr>
              <a:t>Essential point: </a:t>
            </a:r>
            <a:r>
              <a:rPr lang="en-US" sz="11200" b="1" dirty="0"/>
              <a:t>BR(</a:t>
            </a:r>
            <a:r>
              <a:rPr lang="en-US" sz="11200" b="1" dirty="0" err="1"/>
              <a:t>ee</a:t>
            </a:r>
            <a:r>
              <a:rPr lang="en-US" sz="11200" b="1" dirty="0"/>
              <a:t>)~0.25%</a:t>
            </a:r>
            <a:r>
              <a:rPr lang="en-US" sz="11200" b="1" dirty="0">
                <a:effectLst/>
              </a:rPr>
              <a:t> </a:t>
            </a:r>
            <a:r>
              <a:rPr lang="en-US" sz="11200" dirty="0">
                <a:effectLst/>
              </a:rPr>
              <a:t>would </a:t>
            </a:r>
            <a:r>
              <a:rPr lang="en-US" sz="11200" dirty="0"/>
              <a:t>predict</a:t>
            </a:r>
            <a:r>
              <a:rPr lang="en-US" sz="11200" dirty="0">
                <a:effectLst/>
              </a:rPr>
              <a:t> </a:t>
            </a:r>
            <a:r>
              <a:rPr lang="en-US" sz="11200" b="1" dirty="0">
                <a:effectLst/>
              </a:rPr>
              <a:t>Giga graviton factories </a:t>
            </a:r>
            <a:r>
              <a:rPr lang="en-US" sz="11200" dirty="0">
                <a:effectLst/>
              </a:rPr>
              <a:t>at </a:t>
            </a:r>
            <a:r>
              <a:rPr lang="en-US" sz="11200" dirty="0" err="1">
                <a:effectLst/>
              </a:rPr>
              <a:t>e+e</a:t>
            </a:r>
            <a:r>
              <a:rPr lang="en-US" sz="11200" dirty="0">
                <a:effectLst/>
              </a:rPr>
              <a:t>- colliders </a:t>
            </a:r>
          </a:p>
          <a:p>
            <a:pPr marL="0" indent="0" rtl="0">
              <a:lnSpc>
                <a:spcPct val="115000"/>
              </a:lnSpc>
              <a:buNone/>
            </a:pPr>
            <a:endParaRPr lang="en-US" sz="11200" dirty="0">
              <a:effectLst/>
            </a:endParaRPr>
          </a:p>
          <a:p>
            <a:pPr marL="0" indent="0" rtl="0">
              <a:lnSpc>
                <a:spcPct val="115000"/>
              </a:lnSpc>
              <a:buNone/>
            </a:pPr>
            <a:br>
              <a:rPr lang="en-US" sz="9600" dirty="0">
                <a:effectLst/>
              </a:rPr>
            </a:br>
            <a:br>
              <a:rPr lang="fr-FR" dirty="0">
                <a:effectLst/>
              </a:rPr>
            </a:br>
            <a:endParaRPr lang="fr-FR" dirty="0">
              <a:effectLst/>
            </a:endParaRPr>
          </a:p>
          <a:p>
            <a:endParaRPr lang="en-US" dirty="0"/>
          </a:p>
        </p:txBody>
      </p:sp>
      <p:sp>
        <p:nvSpPr>
          <p:cNvPr id="3" name="Espace réservé du pied de page 2">
            <a:extLst>
              <a:ext uri="{FF2B5EF4-FFF2-40B4-BE49-F238E27FC236}">
                <a16:creationId xmlns:a16="http://schemas.microsoft.com/office/drawing/2014/main" id="{02E5897E-B6F5-4046-AD18-3BF42F25009B}"/>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EF45B21B-889A-4758-B8C8-4677321D7CC6}"/>
              </a:ext>
            </a:extLst>
          </p:cNvPr>
          <p:cNvSpPr>
            <a:spLocks noGrp="1"/>
          </p:cNvSpPr>
          <p:nvPr>
            <p:ph type="sldNum" sz="quarter" idx="12"/>
          </p:nvPr>
        </p:nvSpPr>
        <p:spPr/>
        <p:txBody>
          <a:bodyPr/>
          <a:lstStyle/>
          <a:p>
            <a:fld id="{401AE738-B072-4C75-8DFC-91EB05A31813}" type="slidenum">
              <a:rPr lang="en-US" smtClean="0"/>
              <a:t>10</a:t>
            </a:fld>
            <a:endParaRPr lang="en-US"/>
          </a:p>
        </p:txBody>
      </p:sp>
      <p:pic>
        <p:nvPicPr>
          <p:cNvPr id="9" name="Graphique 8">
            <a:extLst>
              <a:ext uri="{FF2B5EF4-FFF2-40B4-BE49-F238E27FC236}">
                <a16:creationId xmlns:a16="http://schemas.microsoft.com/office/drawing/2014/main" id="{C39DE0B0-6EC4-4026-A76E-9FF6AD7E9953}"/>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7875065" y="2652439"/>
            <a:ext cx="4214270" cy="4214270"/>
          </a:xfrm>
          <a:prstGeom prst="rect">
            <a:avLst/>
          </a:prstGeom>
        </p:spPr>
      </p:pic>
      <p:sp>
        <p:nvSpPr>
          <p:cNvPr id="10" name="ZoneTexte 9">
            <a:extLst>
              <a:ext uri="{FF2B5EF4-FFF2-40B4-BE49-F238E27FC236}">
                <a16:creationId xmlns:a16="http://schemas.microsoft.com/office/drawing/2014/main" id="{159B26AC-B25C-436C-AC3F-F529CCC25EAD}"/>
              </a:ext>
            </a:extLst>
          </p:cNvPr>
          <p:cNvSpPr txBox="1"/>
          <p:nvPr/>
        </p:nvSpPr>
        <p:spPr>
          <a:xfrm>
            <a:off x="3655289" y="94068"/>
            <a:ext cx="1358537" cy="369332"/>
          </a:xfrm>
          <a:prstGeom prst="rect">
            <a:avLst/>
          </a:prstGeom>
          <a:noFill/>
        </p:spPr>
        <p:txBody>
          <a:bodyPr wrap="square">
            <a:spAutoFit/>
          </a:bodyPr>
          <a:lstStyle/>
          <a:p>
            <a:r>
              <a:rPr lang="en-GB" u="sng" dirty="0">
                <a:solidFill>
                  <a:srgbClr val="0070C0"/>
                </a:solidFill>
              </a:rPr>
              <a:t>2103.02708</a:t>
            </a:r>
            <a:endParaRPr lang="en-US" u="sng" dirty="0">
              <a:solidFill>
                <a:srgbClr val="0070C0"/>
              </a:solidFill>
            </a:endParaRPr>
          </a:p>
        </p:txBody>
      </p:sp>
      <p:pic>
        <p:nvPicPr>
          <p:cNvPr id="11" name="Image 10">
            <a:extLst>
              <a:ext uri="{FF2B5EF4-FFF2-40B4-BE49-F238E27FC236}">
                <a16:creationId xmlns:a16="http://schemas.microsoft.com/office/drawing/2014/main" id="{BA7D667D-AB19-4FF0-8C11-09B3582D8E47}"/>
              </a:ext>
            </a:extLst>
          </p:cNvPr>
          <p:cNvPicPr>
            <a:picLocks noChangeAspect="1"/>
          </p:cNvPicPr>
          <p:nvPr/>
        </p:nvPicPr>
        <p:blipFill>
          <a:blip r:embed="rId3"/>
          <a:stretch>
            <a:fillRect/>
          </a:stretch>
        </p:blipFill>
        <p:spPr>
          <a:xfrm>
            <a:off x="8177349" y="-28200"/>
            <a:ext cx="3705859" cy="2579340"/>
          </a:xfrm>
          <a:prstGeom prst="rect">
            <a:avLst/>
          </a:prstGeom>
        </p:spPr>
      </p:pic>
      <p:pic>
        <p:nvPicPr>
          <p:cNvPr id="8" name="Image 7">
            <a:extLst>
              <a:ext uri="{FF2B5EF4-FFF2-40B4-BE49-F238E27FC236}">
                <a16:creationId xmlns:a16="http://schemas.microsoft.com/office/drawing/2014/main" id="{F48505A6-FCBB-49D4-A68F-3A49D20524CB}"/>
              </a:ext>
            </a:extLst>
          </p:cNvPr>
          <p:cNvPicPr>
            <a:picLocks noChangeAspect="1"/>
          </p:cNvPicPr>
          <p:nvPr/>
        </p:nvPicPr>
        <p:blipFill>
          <a:blip r:embed="rId4"/>
          <a:stretch>
            <a:fillRect/>
          </a:stretch>
        </p:blipFill>
        <p:spPr>
          <a:xfrm>
            <a:off x="5230387" y="94068"/>
            <a:ext cx="2608918" cy="2222412"/>
          </a:xfrm>
          <a:prstGeom prst="rect">
            <a:avLst/>
          </a:prstGeom>
        </p:spPr>
      </p:pic>
    </p:spTree>
    <p:extLst>
      <p:ext uri="{BB962C8B-B14F-4D97-AF65-F5344CB8AC3E}">
        <p14:creationId xmlns:p14="http://schemas.microsoft.com/office/powerpoint/2010/main" val="40585549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247E05-F191-324F-C9B1-EE0AFD4F5FF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895135C3-1CE4-3B3F-7D33-A926B3B61DCD}"/>
              </a:ext>
            </a:extLst>
          </p:cNvPr>
          <p:cNvSpPr>
            <a:spLocks noGrp="1"/>
          </p:cNvSpPr>
          <p:nvPr>
            <p:ph type="title"/>
          </p:nvPr>
        </p:nvSpPr>
        <p:spPr>
          <a:xfrm>
            <a:off x="252549" y="199662"/>
            <a:ext cx="10515600" cy="1325563"/>
          </a:xfrm>
        </p:spPr>
        <p:txBody>
          <a:bodyPr/>
          <a:lstStyle/>
          <a:p>
            <a:r>
              <a:rPr lang="en-US" b="1" dirty="0">
                <a:solidFill>
                  <a:srgbClr val="7030A0"/>
                </a:solidFill>
                <a:effectLst>
                  <a:outerShdw blurRad="38100" dist="38100" dir="2700000" algn="tl">
                    <a:srgbClr val="000000">
                      <a:alpha val="43137"/>
                    </a:srgbClr>
                  </a:outerShdw>
                </a:effectLst>
              </a:rPr>
              <a:t>LEP precision measurements</a:t>
            </a:r>
          </a:p>
        </p:txBody>
      </p:sp>
      <p:sp>
        <p:nvSpPr>
          <p:cNvPr id="5" name="Espace réservé du contenu 4">
            <a:extLst>
              <a:ext uri="{FF2B5EF4-FFF2-40B4-BE49-F238E27FC236}">
                <a16:creationId xmlns:a16="http://schemas.microsoft.com/office/drawing/2014/main" id="{E47E6F9B-2F3C-DC41-09A2-865AD0B7D96F}"/>
              </a:ext>
            </a:extLst>
          </p:cNvPr>
          <p:cNvSpPr>
            <a:spLocks noGrp="1"/>
          </p:cNvSpPr>
          <p:nvPr>
            <p:ph sz="half" idx="1"/>
          </p:nvPr>
        </p:nvSpPr>
        <p:spPr>
          <a:xfrm>
            <a:off x="297542" y="1335836"/>
            <a:ext cx="8061420" cy="5209904"/>
          </a:xfrm>
        </p:spPr>
        <p:txBody>
          <a:bodyPr>
            <a:normAutofit/>
          </a:bodyPr>
          <a:lstStyle/>
          <a:p>
            <a:r>
              <a:rPr lang="en-US" dirty="0"/>
              <a:t>In the RS model Z</a:t>
            </a:r>
            <a:r>
              <a:rPr lang="en-US" sz="3200" baseline="-25000" dirty="0"/>
              <a:t>KK</a:t>
            </a:r>
            <a:r>
              <a:rPr lang="en-US" sz="3200" dirty="0"/>
              <a:t> </a:t>
            </a:r>
            <a:r>
              <a:rPr lang="en-US" dirty="0"/>
              <a:t>can influence LEP PM</a:t>
            </a:r>
          </a:p>
          <a:p>
            <a:r>
              <a:rPr lang="en-US" dirty="0" err="1"/>
              <a:t>AFBb</a:t>
            </a:r>
            <a:r>
              <a:rPr lang="en-US" dirty="0"/>
              <a:t>, ALR show signs of deviations which can be fixed within a LR extension of the RS model </a:t>
            </a:r>
          </a:p>
          <a:p>
            <a:r>
              <a:rPr lang="en-US" dirty="0"/>
              <a:t>So far a KK mass of </a:t>
            </a:r>
            <a:r>
              <a:rPr lang="en-US" b="1" dirty="0"/>
              <a:t>0.3TeV/</a:t>
            </a:r>
            <a:r>
              <a:rPr lang="en-US" b="1" dirty="0" err="1"/>
              <a:t>sin</a:t>
            </a:r>
            <a:r>
              <a:rPr lang="en-US" b="1" dirty="0" err="1">
                <a:latin typeface="Symbol" panose="05050102010706020507" pitchFamily="18" charset="2"/>
              </a:rPr>
              <a:t>q</a:t>
            </a:r>
            <a:r>
              <a:rPr lang="en-US" b="1" dirty="0"/>
              <a:t>’ </a:t>
            </a:r>
            <a:r>
              <a:rPr lang="en-US" dirty="0"/>
              <a:t>was assumed, with </a:t>
            </a:r>
            <a:r>
              <a:rPr lang="en-US" dirty="0" err="1"/>
              <a:t>sin</a:t>
            </a:r>
            <a:r>
              <a:rPr lang="en-US" dirty="0" err="1">
                <a:latin typeface="Symbol" panose="05050102010706020507" pitchFamily="18" charset="2"/>
              </a:rPr>
              <a:t>q</a:t>
            </a:r>
            <a:r>
              <a:rPr lang="en-US" dirty="0"/>
              <a:t>’&gt;0.1  (to keep perturbativity), see </a:t>
            </a:r>
            <a:r>
              <a:rPr lang="en-US" sz="2400" u="sng" dirty="0">
                <a:solidFill>
                  <a:srgbClr val="0070C0"/>
                </a:solidFill>
              </a:rPr>
              <a:t>0610173</a:t>
            </a:r>
            <a:r>
              <a:rPr lang="en-US" dirty="0">
                <a:solidFill>
                  <a:srgbClr val="0070C0"/>
                </a:solidFill>
              </a:rPr>
              <a:t>, </a:t>
            </a:r>
            <a:r>
              <a:rPr lang="en-US" dirty="0"/>
              <a:t>hence </a:t>
            </a:r>
            <a:r>
              <a:rPr lang="en-US" b="1" dirty="0" err="1">
                <a:solidFill>
                  <a:srgbClr val="FF0000"/>
                </a:solidFill>
              </a:rPr>
              <a:t>ceR</a:t>
            </a:r>
            <a:r>
              <a:rPr lang="en-US" b="1" dirty="0">
                <a:solidFill>
                  <a:srgbClr val="FF0000"/>
                </a:solidFill>
              </a:rPr>
              <a:t>=0.56</a:t>
            </a:r>
            <a:r>
              <a:rPr lang="en-US" dirty="0"/>
              <a:t> which gives a negligible  BR(G</a:t>
            </a:r>
            <a:r>
              <a:rPr lang="en-US" baseline="-25000" dirty="0"/>
              <a:t>KK</a:t>
            </a:r>
            <a:r>
              <a:rPr lang="en-US" dirty="0"/>
              <a:t>-&gt;ee) </a:t>
            </a:r>
          </a:p>
          <a:p>
            <a:r>
              <a:rPr lang="en-US" dirty="0"/>
              <a:t>If this mass is of order </a:t>
            </a:r>
            <a:r>
              <a:rPr lang="en-US" b="1" dirty="0"/>
              <a:t>2.5TeV/</a:t>
            </a:r>
            <a:r>
              <a:rPr lang="en-US" b="1" dirty="0" err="1"/>
              <a:t>sin</a:t>
            </a:r>
            <a:r>
              <a:rPr lang="en-US" b="1" dirty="0" err="1">
                <a:latin typeface="Symbol" panose="05050102010706020507" pitchFamily="18" charset="2"/>
              </a:rPr>
              <a:t>q</a:t>
            </a:r>
            <a:r>
              <a:rPr lang="en-US" b="1" dirty="0"/>
              <a:t>’, </a:t>
            </a:r>
            <a:r>
              <a:rPr lang="en-US" dirty="0"/>
              <a:t>ALR implies that </a:t>
            </a:r>
            <a:r>
              <a:rPr lang="en-US" b="1" dirty="0" err="1">
                <a:solidFill>
                  <a:srgbClr val="FF0000"/>
                </a:solidFill>
              </a:rPr>
              <a:t>ceR</a:t>
            </a:r>
            <a:r>
              <a:rPr lang="en-US" b="1" dirty="0">
                <a:solidFill>
                  <a:srgbClr val="FF0000"/>
                </a:solidFill>
              </a:rPr>
              <a:t>=0.45</a:t>
            </a:r>
            <a:r>
              <a:rPr lang="en-US" dirty="0"/>
              <a:t> </a:t>
            </a:r>
          </a:p>
          <a:p>
            <a:r>
              <a:rPr lang="en-US" dirty="0"/>
              <a:t>This solution implies </a:t>
            </a:r>
            <a:r>
              <a:rPr lang="en-US" b="1" dirty="0"/>
              <a:t>BR(ee)~0.25%  </a:t>
            </a:r>
            <a:r>
              <a:rPr lang="en-US" dirty="0"/>
              <a:t>compatible with ATLAS and CMS as suggested by the figure from </a:t>
            </a:r>
            <a:r>
              <a:rPr lang="en-US" sz="2400" u="sng" dirty="0">
                <a:solidFill>
                  <a:srgbClr val="0070C0"/>
                </a:solidFill>
              </a:rPr>
              <a:t>1306.4107</a:t>
            </a:r>
          </a:p>
          <a:p>
            <a:pPr marL="0" indent="0">
              <a:buNone/>
            </a:pPr>
            <a:endParaRPr lang="en-US" sz="2400" b="1" u="sng" dirty="0">
              <a:solidFill>
                <a:srgbClr val="0070C0"/>
              </a:solidFill>
            </a:endParaRPr>
          </a:p>
        </p:txBody>
      </p:sp>
      <p:pic>
        <p:nvPicPr>
          <p:cNvPr id="8" name="Espace réservé du contenu 7">
            <a:extLst>
              <a:ext uri="{FF2B5EF4-FFF2-40B4-BE49-F238E27FC236}">
                <a16:creationId xmlns:a16="http://schemas.microsoft.com/office/drawing/2014/main" id="{980903C7-3D2A-7B8B-85DB-306070D9E3AE}"/>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8358962" y="3106595"/>
            <a:ext cx="3246476" cy="3565802"/>
          </a:xfrm>
        </p:spPr>
      </p:pic>
      <p:sp>
        <p:nvSpPr>
          <p:cNvPr id="2" name="Espace réservé du pied de page 1">
            <a:extLst>
              <a:ext uri="{FF2B5EF4-FFF2-40B4-BE49-F238E27FC236}">
                <a16:creationId xmlns:a16="http://schemas.microsoft.com/office/drawing/2014/main" id="{D157F22D-F506-25F0-1EAF-C738659E2E04}"/>
              </a:ext>
            </a:extLst>
          </p:cNvPr>
          <p:cNvSpPr>
            <a:spLocks noGrp="1"/>
          </p:cNvSpPr>
          <p:nvPr>
            <p:ph type="ftr" sz="quarter" idx="11"/>
          </p:nvPr>
        </p:nvSpPr>
        <p:spPr/>
        <p:txBody>
          <a:bodyPr/>
          <a:lstStyle/>
          <a:p>
            <a:r>
              <a:rPr lang="en-US"/>
              <a:t>F. Richard  IJCLAB April 2026</a:t>
            </a:r>
          </a:p>
        </p:txBody>
      </p:sp>
      <p:sp>
        <p:nvSpPr>
          <p:cNvPr id="3" name="Espace réservé du numéro de diapositive 2">
            <a:extLst>
              <a:ext uri="{FF2B5EF4-FFF2-40B4-BE49-F238E27FC236}">
                <a16:creationId xmlns:a16="http://schemas.microsoft.com/office/drawing/2014/main" id="{7A91F330-4E31-830D-4BCA-55BC4042A1CB}"/>
              </a:ext>
            </a:extLst>
          </p:cNvPr>
          <p:cNvSpPr>
            <a:spLocks noGrp="1"/>
          </p:cNvSpPr>
          <p:nvPr>
            <p:ph type="sldNum" sz="quarter" idx="12"/>
          </p:nvPr>
        </p:nvSpPr>
        <p:spPr/>
        <p:txBody>
          <a:bodyPr/>
          <a:lstStyle/>
          <a:p>
            <a:fld id="{401AE738-B072-4C75-8DFC-91EB05A31813}" type="slidenum">
              <a:rPr lang="en-US" smtClean="0"/>
              <a:t>11</a:t>
            </a:fld>
            <a:endParaRPr lang="en-US"/>
          </a:p>
        </p:txBody>
      </p:sp>
      <p:sp>
        <p:nvSpPr>
          <p:cNvPr id="9" name="ZoneTexte 8">
            <a:extLst>
              <a:ext uri="{FF2B5EF4-FFF2-40B4-BE49-F238E27FC236}">
                <a16:creationId xmlns:a16="http://schemas.microsoft.com/office/drawing/2014/main" id="{6F0D3E21-28F0-F88C-D7EC-5B454B57225C}"/>
              </a:ext>
            </a:extLst>
          </p:cNvPr>
          <p:cNvSpPr txBox="1"/>
          <p:nvPr/>
        </p:nvSpPr>
        <p:spPr>
          <a:xfrm>
            <a:off x="8987246" y="6158741"/>
            <a:ext cx="2743200" cy="369332"/>
          </a:xfrm>
          <a:prstGeom prst="rect">
            <a:avLst/>
          </a:prstGeom>
          <a:noFill/>
        </p:spPr>
        <p:txBody>
          <a:bodyPr wrap="square" rtlCol="0">
            <a:spAutoFit/>
          </a:bodyPr>
          <a:lstStyle/>
          <a:p>
            <a:endParaRPr lang="en-US" u="sng" dirty="0">
              <a:solidFill>
                <a:srgbClr val="0070C0"/>
              </a:solidFill>
            </a:endParaRPr>
          </a:p>
        </p:txBody>
      </p:sp>
      <p:pic>
        <p:nvPicPr>
          <p:cNvPr id="13" name="Image 12">
            <a:extLst>
              <a:ext uri="{FF2B5EF4-FFF2-40B4-BE49-F238E27FC236}">
                <a16:creationId xmlns:a16="http://schemas.microsoft.com/office/drawing/2014/main" id="{2150081B-82E9-5E97-D059-3F65E8FAC0BC}"/>
              </a:ext>
            </a:extLst>
          </p:cNvPr>
          <p:cNvPicPr>
            <a:picLocks noChangeAspect="1"/>
          </p:cNvPicPr>
          <p:nvPr/>
        </p:nvPicPr>
        <p:blipFill>
          <a:blip r:embed="rId3"/>
          <a:stretch>
            <a:fillRect/>
          </a:stretch>
        </p:blipFill>
        <p:spPr>
          <a:xfrm>
            <a:off x="7647941" y="-69668"/>
            <a:ext cx="4544059" cy="3162741"/>
          </a:xfrm>
          <a:prstGeom prst="rect">
            <a:avLst/>
          </a:prstGeom>
        </p:spPr>
      </p:pic>
    </p:spTree>
    <p:extLst>
      <p:ext uri="{BB962C8B-B14F-4D97-AF65-F5344CB8AC3E}">
        <p14:creationId xmlns:p14="http://schemas.microsoft.com/office/powerpoint/2010/main" val="2680928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30C0CAE4-C9A9-4415-9AD4-6E1F98249841}"/>
              </a:ext>
            </a:extLst>
          </p:cNvPr>
          <p:cNvSpPr>
            <a:spLocks noGrp="1"/>
          </p:cNvSpPr>
          <p:nvPr>
            <p:ph type="title"/>
          </p:nvPr>
        </p:nvSpPr>
        <p:spPr>
          <a:xfrm>
            <a:off x="825500" y="0"/>
            <a:ext cx="10515600" cy="1325563"/>
          </a:xfrm>
        </p:spPr>
        <p:txBody>
          <a:bodyPr/>
          <a:lstStyle/>
          <a:p>
            <a:r>
              <a:rPr lang="en-US" b="1" dirty="0">
                <a:solidFill>
                  <a:srgbClr val="7030A0"/>
                </a:solidFill>
                <a:effectLst>
                  <a:outerShdw blurRad="38100" dist="38100" dir="2700000" algn="tl">
                    <a:srgbClr val="000000">
                      <a:alpha val="43137"/>
                    </a:srgbClr>
                  </a:outerShdw>
                </a:effectLst>
              </a:rPr>
              <a:t>SUMMARY</a:t>
            </a:r>
          </a:p>
        </p:txBody>
      </p:sp>
      <p:sp>
        <p:nvSpPr>
          <p:cNvPr id="8" name="Espace réservé du contenu 7">
            <a:extLst>
              <a:ext uri="{FF2B5EF4-FFF2-40B4-BE49-F238E27FC236}">
                <a16:creationId xmlns:a16="http://schemas.microsoft.com/office/drawing/2014/main" id="{EBC71A7B-5A2F-4571-AC9C-57BB6CB1997A}"/>
              </a:ext>
            </a:extLst>
          </p:cNvPr>
          <p:cNvSpPr>
            <a:spLocks noGrp="1"/>
          </p:cNvSpPr>
          <p:nvPr>
            <p:ph idx="1"/>
          </p:nvPr>
        </p:nvSpPr>
        <p:spPr>
          <a:xfrm>
            <a:off x="128549" y="1383788"/>
            <a:ext cx="11909502" cy="5684411"/>
          </a:xfrm>
        </p:spPr>
        <p:txBody>
          <a:bodyPr>
            <a:normAutofit fontScale="25000" lnSpcReduction="20000"/>
          </a:bodyPr>
          <a:lstStyle/>
          <a:p>
            <a:pPr rtl="0">
              <a:lnSpc>
                <a:spcPct val="115000"/>
              </a:lnSpc>
              <a:buFont typeface="Arial" panose="020B0604020202020204" pitchFamily="34" charset="0"/>
              <a:buChar char="•"/>
            </a:pPr>
            <a:r>
              <a:rPr lang="en-US" sz="9600" dirty="0">
                <a:effectLst/>
              </a:rPr>
              <a:t>‘650’ and ‘750’ are probably not distinct !</a:t>
            </a:r>
          </a:p>
          <a:p>
            <a:pPr rtl="0">
              <a:lnSpc>
                <a:spcPct val="115000"/>
              </a:lnSpc>
              <a:buFont typeface="Arial" panose="020B0604020202020204" pitchFamily="34" charset="0"/>
              <a:buChar char="•"/>
              <a:tabLst>
                <a:tab pos="4397375" algn="l"/>
              </a:tabLst>
            </a:pPr>
            <a:r>
              <a:rPr lang="en-US" sz="9600" dirty="0">
                <a:effectLst/>
              </a:rPr>
              <a:t>ZZ and WW suggest a </a:t>
            </a:r>
            <a:r>
              <a:rPr lang="en-US" sz="9600" b="1" dirty="0">
                <a:effectLst/>
              </a:rPr>
              <a:t>J=2 state </a:t>
            </a:r>
            <a:r>
              <a:rPr lang="en-US" sz="9600" dirty="0">
                <a:effectLst/>
              </a:rPr>
              <a:t>produced by</a:t>
            </a:r>
            <a:r>
              <a:rPr lang="en-US" sz="9600" dirty="0"/>
              <a:t> </a:t>
            </a:r>
            <a:r>
              <a:rPr lang="en-US" sz="9600" b="1" dirty="0"/>
              <a:t>VBF </a:t>
            </a:r>
            <a:r>
              <a:rPr lang="en-US" sz="9600" dirty="0">
                <a:effectLst/>
              </a:rPr>
              <a:t>with seven more indications</a:t>
            </a:r>
          </a:p>
          <a:p>
            <a:pPr rtl="0">
              <a:lnSpc>
                <a:spcPct val="115000"/>
              </a:lnSpc>
              <a:buFont typeface="Arial" panose="020B0604020202020204" pitchFamily="34" charset="0"/>
              <a:buChar char="•"/>
            </a:pPr>
            <a:r>
              <a:rPr lang="en-US" sz="9600" dirty="0">
                <a:effectLst/>
              </a:rPr>
              <a:t>This resonance is accompanied by two other indications which suggest the </a:t>
            </a:r>
            <a:r>
              <a:rPr lang="en-US" sz="9600" b="1" dirty="0">
                <a:effectLst/>
              </a:rPr>
              <a:t>RS sequence T380 T700 T1000 </a:t>
            </a:r>
            <a:r>
              <a:rPr lang="en-US" sz="9600" dirty="0">
                <a:effectLst/>
              </a:rPr>
              <a:t>which provides an explanation for the width and strengthen our interpretation</a:t>
            </a:r>
          </a:p>
          <a:p>
            <a:pPr rtl="0">
              <a:lnSpc>
                <a:spcPct val="115000"/>
              </a:lnSpc>
              <a:buFont typeface="Arial" panose="020B0604020202020204" pitchFamily="34" charset="0"/>
              <a:buChar char="•"/>
            </a:pPr>
            <a:r>
              <a:rPr lang="en-US" sz="9600" dirty="0">
                <a:effectLst/>
              </a:rPr>
              <a:t>Absence of coupling to </a:t>
            </a:r>
            <a:r>
              <a:rPr lang="en-US" sz="9600" b="1" dirty="0">
                <a:effectLst/>
              </a:rPr>
              <a:t>gluons</a:t>
            </a:r>
            <a:r>
              <a:rPr lang="en-US" sz="9600" dirty="0">
                <a:effectLst/>
              </a:rPr>
              <a:t> suggest G</a:t>
            </a:r>
            <a:r>
              <a:rPr lang="en-US" sz="9600" baseline="-25000" dirty="0">
                <a:effectLst/>
              </a:rPr>
              <a:t>KK</a:t>
            </a:r>
            <a:r>
              <a:rPr lang="en-US" sz="9600" dirty="0">
                <a:effectLst/>
              </a:rPr>
              <a:t> is a </a:t>
            </a:r>
            <a:r>
              <a:rPr lang="en-US" sz="9600" b="1" dirty="0">
                <a:effectLst/>
              </a:rPr>
              <a:t>composite particle </a:t>
            </a:r>
            <a:r>
              <a:rPr lang="en-US" sz="9600" dirty="0">
                <a:effectLst/>
              </a:rPr>
              <a:t>made of </a:t>
            </a:r>
            <a:r>
              <a:rPr lang="en-US" sz="9600" b="1" dirty="0">
                <a:effectLst/>
              </a:rPr>
              <a:t>colorless </a:t>
            </a:r>
            <a:r>
              <a:rPr lang="en-US" sz="9600" b="1" dirty="0" err="1">
                <a:effectLst/>
              </a:rPr>
              <a:t>partons</a:t>
            </a:r>
            <a:r>
              <a:rPr lang="en-US" sz="9600" b="1" dirty="0">
                <a:effectLst/>
              </a:rPr>
              <a:t> </a:t>
            </a:r>
            <a:r>
              <a:rPr lang="en-US" sz="9600" dirty="0">
                <a:effectLst/>
              </a:rPr>
              <a:t>similarly to the Higgs boson</a:t>
            </a:r>
            <a:endParaRPr lang="en-US" sz="9600" dirty="0"/>
          </a:p>
          <a:p>
            <a:pPr rtl="0">
              <a:lnSpc>
                <a:spcPct val="115000"/>
              </a:lnSpc>
              <a:buFont typeface="Arial" panose="020B0604020202020204" pitchFamily="34" charset="0"/>
              <a:buChar char="•"/>
            </a:pPr>
            <a:r>
              <a:rPr lang="en-US" sz="9600" dirty="0">
                <a:effectLst/>
              </a:rPr>
              <a:t>T380, accompanied by T++ and T+, allows to push </a:t>
            </a:r>
            <a:r>
              <a:rPr lang="en-US" sz="9600" b="1" dirty="0">
                <a:effectLst/>
              </a:rPr>
              <a:t>perturbative unitarity limit &gt; 29 TeV </a:t>
            </a:r>
          </a:p>
          <a:p>
            <a:pPr rtl="0">
              <a:lnSpc>
                <a:spcPct val="115000"/>
              </a:lnSpc>
              <a:buFont typeface="Arial" panose="020B0604020202020204" pitchFamily="34" charset="0"/>
              <a:buChar char="•"/>
            </a:pPr>
            <a:r>
              <a:rPr lang="en-US" sz="9600" dirty="0"/>
              <a:t>To interpret LEP precision measurements and </a:t>
            </a:r>
            <a:r>
              <a:rPr lang="en-US" sz="9600" b="1" dirty="0"/>
              <a:t>BR(</a:t>
            </a:r>
            <a:r>
              <a:rPr lang="en-US" sz="9600" b="1" dirty="0" err="1"/>
              <a:t>ee</a:t>
            </a:r>
            <a:r>
              <a:rPr lang="en-US" sz="9600" b="1" dirty="0"/>
              <a:t>)~0.25%</a:t>
            </a:r>
            <a:r>
              <a:rPr lang="en-US" sz="9600" b="1" dirty="0">
                <a:effectLst/>
              </a:rPr>
              <a:t> </a:t>
            </a:r>
            <a:r>
              <a:rPr lang="en-US" sz="9600" dirty="0">
                <a:effectLst/>
              </a:rPr>
              <a:t>KK gravitons should be </a:t>
            </a:r>
            <a:r>
              <a:rPr lang="en-US" sz="9600" dirty="0"/>
              <a:t>much</a:t>
            </a:r>
            <a:r>
              <a:rPr lang="en-US" sz="9600" dirty="0">
                <a:effectLst/>
              </a:rPr>
              <a:t> lighter than KK </a:t>
            </a:r>
            <a:r>
              <a:rPr lang="en-US" sz="9600" b="1" dirty="0">
                <a:effectLst/>
              </a:rPr>
              <a:t>Z</a:t>
            </a:r>
            <a:r>
              <a:rPr lang="en-US" sz="9600" b="1" baseline="-25000" dirty="0">
                <a:effectLst/>
              </a:rPr>
              <a:t> </a:t>
            </a:r>
            <a:endParaRPr lang="en-US" sz="9600" b="1" dirty="0">
              <a:effectLst/>
            </a:endParaRPr>
          </a:p>
          <a:p>
            <a:pPr rtl="0">
              <a:lnSpc>
                <a:spcPct val="115000"/>
              </a:lnSpc>
              <a:buFont typeface="Arial" panose="020B0604020202020204" pitchFamily="34" charset="0"/>
              <a:buChar char="•"/>
            </a:pPr>
            <a:r>
              <a:rPr lang="en-US" sz="9600" dirty="0"/>
              <a:t>Implies </a:t>
            </a:r>
            <a:r>
              <a:rPr lang="en-US" sz="9600" b="1" dirty="0"/>
              <a:t>Gigafactories for </a:t>
            </a:r>
            <a:r>
              <a:rPr lang="en-US" sz="9600" b="1" dirty="0" err="1"/>
              <a:t>e+e</a:t>
            </a:r>
            <a:r>
              <a:rPr lang="en-US" sz="9600" b="1" dirty="0"/>
              <a:t>- colliders with ECM&gt;400 GeV</a:t>
            </a:r>
            <a:endParaRPr lang="en-US" sz="9600" b="1" dirty="0">
              <a:effectLst/>
            </a:endParaRPr>
          </a:p>
          <a:p>
            <a:pPr rtl="0">
              <a:lnSpc>
                <a:spcPct val="115000"/>
              </a:lnSpc>
            </a:pPr>
            <a:r>
              <a:rPr lang="en-US" sz="9600" b="1" dirty="0">
                <a:effectLst/>
              </a:rPr>
              <a:t>RUN2+RUN3 </a:t>
            </a:r>
            <a:r>
              <a:rPr lang="en-US" sz="9600" dirty="0">
                <a:effectLst/>
              </a:rPr>
              <a:t>should provide enough data to confirm/reject this signal and its interpretations</a:t>
            </a:r>
            <a:br>
              <a:rPr lang="en-US" sz="8000" dirty="0">
                <a:effectLst/>
              </a:rPr>
            </a:br>
            <a:br>
              <a:rPr lang="en-US" sz="8000" dirty="0">
                <a:effectLst/>
              </a:rPr>
            </a:br>
            <a:endParaRPr lang="en-US" sz="8000" dirty="0">
              <a:effectLst/>
            </a:endParaRPr>
          </a:p>
          <a:p>
            <a:endParaRPr lang="en-US" dirty="0"/>
          </a:p>
        </p:txBody>
      </p:sp>
      <p:sp>
        <p:nvSpPr>
          <p:cNvPr id="5" name="Espace réservé du pied de page 4">
            <a:extLst>
              <a:ext uri="{FF2B5EF4-FFF2-40B4-BE49-F238E27FC236}">
                <a16:creationId xmlns:a16="http://schemas.microsoft.com/office/drawing/2014/main" id="{73D2F652-A1D6-4D1E-9E08-DC512A59FA42}"/>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5B6A2A4F-BF33-469D-B793-E85FD4ACFEBF}"/>
              </a:ext>
            </a:extLst>
          </p:cNvPr>
          <p:cNvSpPr>
            <a:spLocks noGrp="1"/>
          </p:cNvSpPr>
          <p:nvPr>
            <p:ph type="sldNum" sz="quarter" idx="12"/>
          </p:nvPr>
        </p:nvSpPr>
        <p:spPr/>
        <p:txBody>
          <a:bodyPr/>
          <a:lstStyle/>
          <a:p>
            <a:fld id="{401AE738-B072-4C75-8DFC-91EB05A31813}" type="slidenum">
              <a:rPr lang="en-US" smtClean="0"/>
              <a:t>12</a:t>
            </a:fld>
            <a:endParaRPr lang="en-US"/>
          </a:p>
        </p:txBody>
      </p:sp>
      <p:pic>
        <p:nvPicPr>
          <p:cNvPr id="3" name="Image 2">
            <a:extLst>
              <a:ext uri="{FF2B5EF4-FFF2-40B4-BE49-F238E27FC236}">
                <a16:creationId xmlns:a16="http://schemas.microsoft.com/office/drawing/2014/main" id="{87ACBA50-D34E-4AD9-8976-237DAAD57C5D}"/>
              </a:ext>
            </a:extLst>
          </p:cNvPr>
          <p:cNvPicPr>
            <a:picLocks noChangeAspect="1"/>
          </p:cNvPicPr>
          <p:nvPr/>
        </p:nvPicPr>
        <p:blipFill>
          <a:blip r:embed="rId2"/>
          <a:stretch>
            <a:fillRect/>
          </a:stretch>
        </p:blipFill>
        <p:spPr>
          <a:xfrm>
            <a:off x="7662757" y="0"/>
            <a:ext cx="3467584" cy="1876687"/>
          </a:xfrm>
          <a:prstGeom prst="rect">
            <a:avLst/>
          </a:prstGeom>
        </p:spPr>
      </p:pic>
    </p:spTree>
    <p:extLst>
      <p:ext uri="{BB962C8B-B14F-4D97-AF65-F5344CB8AC3E}">
        <p14:creationId xmlns:p14="http://schemas.microsoft.com/office/powerpoint/2010/main" val="26804133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F1B5C45-0776-4FCE-8BCA-53B9C35DA358}"/>
              </a:ext>
            </a:extLst>
          </p:cNvPr>
          <p:cNvSpPr>
            <a:spLocks noGrp="1"/>
          </p:cNvSpPr>
          <p:nvPr>
            <p:ph type="title"/>
          </p:nvPr>
        </p:nvSpPr>
        <p:spPr>
          <a:ln w="12700">
            <a:solidFill>
              <a:schemeClr val="tx1"/>
            </a:solidFill>
          </a:ln>
        </p:spPr>
        <p:txBody>
          <a:bodyPr>
            <a:normAutofit/>
          </a:bodyPr>
          <a:lstStyle/>
          <a:p>
            <a:r>
              <a:rPr lang="en-US" sz="4800" b="1" dirty="0">
                <a:solidFill>
                  <a:srgbClr val="7030A0"/>
                </a:solidFill>
              </a:rPr>
              <a:t>Acknowledgements</a:t>
            </a:r>
          </a:p>
        </p:txBody>
      </p:sp>
      <p:sp>
        <p:nvSpPr>
          <p:cNvPr id="5" name="Espace réservé du contenu 4">
            <a:extLst>
              <a:ext uri="{FF2B5EF4-FFF2-40B4-BE49-F238E27FC236}">
                <a16:creationId xmlns:a16="http://schemas.microsoft.com/office/drawing/2014/main" id="{99F5A078-5739-4822-900E-596D00041552}"/>
              </a:ext>
            </a:extLst>
          </p:cNvPr>
          <p:cNvSpPr>
            <a:spLocks noGrp="1"/>
          </p:cNvSpPr>
          <p:nvPr>
            <p:ph idx="1"/>
          </p:nvPr>
        </p:nvSpPr>
        <p:spPr>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tileRect/>
          </a:gradFill>
          <a:ln w="28575">
            <a:solidFill>
              <a:srgbClr val="0070C0"/>
            </a:solidFill>
          </a:ln>
        </p:spPr>
        <p:txBody>
          <a:bodyPr>
            <a:normAutofit fontScale="92500" lnSpcReduction="20000"/>
          </a:bodyPr>
          <a:lstStyle/>
          <a:p>
            <a:pPr marL="0" indent="0">
              <a:buNone/>
            </a:pPr>
            <a:endParaRPr lang="en-US" sz="3600" dirty="0"/>
          </a:p>
          <a:p>
            <a:r>
              <a:rPr lang="en-US" sz="3600" dirty="0"/>
              <a:t>Thanks to </a:t>
            </a:r>
            <a:r>
              <a:rPr lang="en-US" sz="3600" b="1" dirty="0"/>
              <a:t>Andreas </a:t>
            </a:r>
            <a:r>
              <a:rPr lang="en-US" sz="3600" b="1" dirty="0" err="1"/>
              <a:t>Höcker</a:t>
            </a:r>
            <a:r>
              <a:rPr lang="en-US" sz="3600" b="1" dirty="0"/>
              <a:t> </a:t>
            </a:r>
            <a:r>
              <a:rPr lang="en-US" sz="3600" dirty="0"/>
              <a:t>and </a:t>
            </a:r>
            <a:r>
              <a:rPr lang="en-US" sz="3600" b="1" dirty="0"/>
              <a:t>Gautier Hamel de </a:t>
            </a:r>
            <a:r>
              <a:rPr lang="en-US" sz="3600" b="1" dirty="0" err="1"/>
              <a:t>Monchenault</a:t>
            </a:r>
            <a:r>
              <a:rPr lang="en-US" sz="3600" b="1" dirty="0"/>
              <a:t> </a:t>
            </a:r>
            <a:r>
              <a:rPr lang="en-US" sz="3600" dirty="0"/>
              <a:t>for their encouragements in this task</a:t>
            </a:r>
          </a:p>
          <a:p>
            <a:r>
              <a:rPr lang="en-GB" sz="3500" dirty="0">
                <a:solidFill>
                  <a:srgbClr val="000000"/>
                </a:solidFill>
                <a:effectLst/>
                <a:latin typeface="Calibri(Corps)"/>
              </a:rPr>
              <a:t>Useful and pleasant exchanges with </a:t>
            </a:r>
            <a:r>
              <a:rPr lang="en-GB" sz="3500" b="1" dirty="0" err="1">
                <a:solidFill>
                  <a:srgbClr val="000000"/>
                </a:solidFill>
                <a:effectLst/>
                <a:latin typeface="Calibri(Corps)"/>
              </a:rPr>
              <a:t>Abdelhak</a:t>
            </a:r>
            <a:r>
              <a:rPr lang="en-GB" sz="3500" b="1" dirty="0">
                <a:solidFill>
                  <a:srgbClr val="000000"/>
                </a:solidFill>
                <a:effectLst/>
                <a:latin typeface="Calibri(Corps)"/>
              </a:rPr>
              <a:t> </a:t>
            </a:r>
            <a:r>
              <a:rPr lang="en-GB" sz="3500" b="1" dirty="0" err="1">
                <a:solidFill>
                  <a:srgbClr val="000000"/>
                </a:solidFill>
                <a:effectLst/>
                <a:latin typeface="Calibri(Corps)"/>
              </a:rPr>
              <a:t>Djouadi</a:t>
            </a:r>
            <a:r>
              <a:rPr lang="en-GB" sz="3500" dirty="0">
                <a:solidFill>
                  <a:srgbClr val="000000"/>
                </a:solidFill>
                <a:effectLst/>
                <a:latin typeface="Calibri(Corps)"/>
              </a:rPr>
              <a:t>, </a:t>
            </a:r>
            <a:r>
              <a:rPr lang="en-GB" sz="3500" b="1" dirty="0">
                <a:solidFill>
                  <a:srgbClr val="000000"/>
                </a:solidFill>
                <a:effectLst/>
                <a:latin typeface="Calibri(Corps)"/>
              </a:rPr>
              <a:t>Ulrich </a:t>
            </a:r>
            <a:r>
              <a:rPr lang="en-GB" sz="3500" b="1" dirty="0" err="1">
                <a:solidFill>
                  <a:srgbClr val="000000"/>
                </a:solidFill>
                <a:effectLst/>
                <a:latin typeface="Calibri(Corps)"/>
              </a:rPr>
              <a:t>Ellwanger</a:t>
            </a:r>
            <a:r>
              <a:rPr lang="en-GB" sz="3500" dirty="0">
                <a:solidFill>
                  <a:srgbClr val="000000"/>
                </a:solidFill>
                <a:latin typeface="Calibri(Corps)"/>
              </a:rPr>
              <a:t>, </a:t>
            </a:r>
            <a:r>
              <a:rPr lang="en-GB" sz="3500" b="1" dirty="0">
                <a:solidFill>
                  <a:srgbClr val="000000"/>
                </a:solidFill>
                <a:effectLst/>
                <a:latin typeface="Calibri(Corps)"/>
              </a:rPr>
              <a:t>Adam </a:t>
            </a:r>
            <a:r>
              <a:rPr lang="en-GB" sz="3500" b="1" dirty="0" err="1">
                <a:solidFill>
                  <a:srgbClr val="000000"/>
                </a:solidFill>
                <a:effectLst/>
                <a:latin typeface="Calibri(Corps)"/>
              </a:rPr>
              <a:t>Falkowski</a:t>
            </a:r>
            <a:r>
              <a:rPr lang="en-GB" sz="3500" b="1" dirty="0">
                <a:solidFill>
                  <a:srgbClr val="000000"/>
                </a:solidFill>
                <a:effectLst/>
                <a:latin typeface="Calibri(Corps)"/>
              </a:rPr>
              <a:t> </a:t>
            </a:r>
            <a:r>
              <a:rPr lang="en-GB" sz="3500" dirty="0">
                <a:solidFill>
                  <a:srgbClr val="000000"/>
                </a:solidFill>
                <a:effectLst/>
                <a:latin typeface="Calibri(Corps)"/>
              </a:rPr>
              <a:t>and </a:t>
            </a:r>
            <a:r>
              <a:rPr lang="en-GB" sz="3500" b="1" dirty="0">
                <a:solidFill>
                  <a:srgbClr val="000000"/>
                </a:solidFill>
                <a:effectLst/>
                <a:latin typeface="Calibri(Corps)"/>
              </a:rPr>
              <a:t>Gilbert </a:t>
            </a:r>
            <a:r>
              <a:rPr lang="en-GB" sz="3500" b="1" dirty="0" err="1">
                <a:solidFill>
                  <a:srgbClr val="000000"/>
                </a:solidFill>
                <a:effectLst/>
                <a:latin typeface="Calibri(Corps)"/>
              </a:rPr>
              <a:t>Moultaka</a:t>
            </a:r>
            <a:r>
              <a:rPr lang="en-GB" sz="3500" b="1" dirty="0">
                <a:solidFill>
                  <a:srgbClr val="000000"/>
                </a:solidFill>
                <a:effectLst/>
                <a:latin typeface="Calibri(Corps)"/>
              </a:rPr>
              <a:t> </a:t>
            </a:r>
            <a:r>
              <a:rPr lang="en-GB" sz="3500" dirty="0">
                <a:solidFill>
                  <a:srgbClr val="000000"/>
                </a:solidFill>
                <a:effectLst/>
                <a:latin typeface="Calibri(Corps)"/>
              </a:rPr>
              <a:t>are gratefully acknowledged</a:t>
            </a:r>
            <a:endParaRPr lang="en-US" sz="3600" dirty="0"/>
          </a:p>
          <a:p>
            <a:r>
              <a:rPr lang="en-US" sz="3600" dirty="0"/>
              <a:t>Thanks to </a:t>
            </a:r>
            <a:r>
              <a:rPr lang="en-US" sz="3600" b="1" dirty="0"/>
              <a:t>Roman </a:t>
            </a:r>
            <a:r>
              <a:rPr lang="en-US" sz="3600" b="1" dirty="0" err="1"/>
              <a:t>Poeschl</a:t>
            </a:r>
            <a:r>
              <a:rPr lang="en-US" sz="3600" dirty="0"/>
              <a:t>, </a:t>
            </a:r>
            <a:r>
              <a:rPr lang="en-US" sz="3600" b="1" dirty="0"/>
              <a:t>Guillaume </a:t>
            </a:r>
            <a:r>
              <a:rPr lang="en-US" sz="3600" b="1" dirty="0" err="1"/>
              <a:t>Unal</a:t>
            </a:r>
            <a:r>
              <a:rPr lang="en-US" sz="3600" b="1" dirty="0"/>
              <a:t> </a:t>
            </a:r>
            <a:r>
              <a:rPr lang="en-US" sz="3600" dirty="0"/>
              <a:t>and </a:t>
            </a:r>
            <a:r>
              <a:rPr lang="en-US" sz="3600" b="1" dirty="0"/>
              <a:t>Louis </a:t>
            </a:r>
            <a:r>
              <a:rPr lang="en-US" sz="3600" b="1" dirty="0" err="1"/>
              <a:t>Fayard</a:t>
            </a:r>
            <a:r>
              <a:rPr lang="en-US" sz="3600" dirty="0"/>
              <a:t> for useful exchanges</a:t>
            </a:r>
          </a:p>
          <a:p>
            <a:r>
              <a:rPr lang="en-US" sz="3600" dirty="0"/>
              <a:t>Thanks to </a:t>
            </a:r>
            <a:r>
              <a:rPr lang="en-US" sz="3600" b="1" dirty="0" err="1"/>
              <a:t>Kaustub</a:t>
            </a:r>
            <a:r>
              <a:rPr lang="en-US" sz="3600" b="1" dirty="0"/>
              <a:t> </a:t>
            </a:r>
            <a:r>
              <a:rPr lang="en-US" sz="3600" b="1" dirty="0" err="1"/>
              <a:t>Agashe</a:t>
            </a:r>
            <a:r>
              <a:rPr lang="en-US" sz="3600" b="1" dirty="0"/>
              <a:t> </a:t>
            </a:r>
            <a:r>
              <a:rPr lang="en-US" sz="3600" dirty="0"/>
              <a:t>and </a:t>
            </a:r>
            <a:r>
              <a:rPr lang="en-US" sz="3600" b="1" dirty="0"/>
              <a:t>Severin </a:t>
            </a:r>
            <a:r>
              <a:rPr lang="en-US" sz="3600" b="1" dirty="0" err="1"/>
              <a:t>Lüst</a:t>
            </a:r>
            <a:r>
              <a:rPr lang="en-US" sz="3600" b="1" dirty="0"/>
              <a:t> </a:t>
            </a:r>
            <a:r>
              <a:rPr lang="en-US" sz="3600" dirty="0"/>
              <a:t>experts on the RS model </a:t>
            </a:r>
          </a:p>
          <a:p>
            <a:endParaRPr lang="en-US" sz="3600" dirty="0"/>
          </a:p>
          <a:p>
            <a:pPr marL="0" indent="0">
              <a:buNone/>
            </a:pPr>
            <a:endParaRPr lang="en-US" dirty="0"/>
          </a:p>
          <a:p>
            <a:endParaRPr lang="en-US" dirty="0"/>
          </a:p>
        </p:txBody>
      </p:sp>
      <p:sp>
        <p:nvSpPr>
          <p:cNvPr id="2" name="Espace réservé du pied de page 1">
            <a:extLst>
              <a:ext uri="{FF2B5EF4-FFF2-40B4-BE49-F238E27FC236}">
                <a16:creationId xmlns:a16="http://schemas.microsoft.com/office/drawing/2014/main" id="{C4A1C287-2E4E-435E-B2F2-D106AE7A9DE1}"/>
              </a:ext>
            </a:extLst>
          </p:cNvPr>
          <p:cNvSpPr>
            <a:spLocks noGrp="1"/>
          </p:cNvSpPr>
          <p:nvPr>
            <p:ph type="ftr" sz="quarter" idx="11"/>
          </p:nvPr>
        </p:nvSpPr>
        <p:spPr/>
        <p:txBody>
          <a:bodyPr/>
          <a:lstStyle/>
          <a:p>
            <a:r>
              <a:rPr lang="en-GB"/>
              <a:t>F. Richard  IJCLAB January 2026</a:t>
            </a:r>
            <a:endParaRPr lang="fr-FR" dirty="0"/>
          </a:p>
        </p:txBody>
      </p:sp>
      <p:sp>
        <p:nvSpPr>
          <p:cNvPr id="3" name="Espace réservé du numéro de diapositive 2">
            <a:extLst>
              <a:ext uri="{FF2B5EF4-FFF2-40B4-BE49-F238E27FC236}">
                <a16:creationId xmlns:a16="http://schemas.microsoft.com/office/drawing/2014/main" id="{62DFCA72-12D0-4DE9-A772-ACBD41037B4D}"/>
              </a:ext>
            </a:extLst>
          </p:cNvPr>
          <p:cNvSpPr>
            <a:spLocks noGrp="1"/>
          </p:cNvSpPr>
          <p:nvPr>
            <p:ph type="sldNum" sz="quarter" idx="12"/>
          </p:nvPr>
        </p:nvSpPr>
        <p:spPr/>
        <p:txBody>
          <a:bodyPr/>
          <a:lstStyle/>
          <a:p>
            <a:fld id="{5A03CC76-496D-4644-8A18-DE7C2F27F534}" type="slidenum">
              <a:rPr lang="fr-FR" smtClean="0"/>
              <a:t>13</a:t>
            </a:fld>
            <a:endParaRPr lang="fr-FR"/>
          </a:p>
        </p:txBody>
      </p:sp>
    </p:spTree>
    <p:extLst>
      <p:ext uri="{BB962C8B-B14F-4D97-AF65-F5344CB8AC3E}">
        <p14:creationId xmlns:p14="http://schemas.microsoft.com/office/powerpoint/2010/main" val="14680641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4" name="Freeform: Shape 10"/>
          <p:cNvSpPr/>
          <p:nvPr/>
        </p:nvSpPr>
        <p:spPr>
          <a:xfrm>
            <a:off x="1953720" y="0"/>
            <a:ext cx="8283600" cy="6857280"/>
          </a:xfrm>
          <a:custGeom>
            <a:avLst/>
            <a:gdLst/>
            <a:ahLst/>
            <a:cxnLst/>
            <a:rect l="l" t="t" r="r" b="b"/>
            <a:pathLst>
              <a:path w="8284464" h="6858000">
                <a:moveTo>
                  <a:pt x="1818109" y="0"/>
                </a:moveTo>
                <a:lnTo>
                  <a:pt x="6466355" y="0"/>
                </a:lnTo>
                <a:lnTo>
                  <a:pt x="6620596" y="109683"/>
                </a:lnTo>
                <a:cubicBezTo>
                  <a:pt x="7630666" y="865069"/>
                  <a:pt x="8284464" y="2070683"/>
                  <a:pt x="8284464" y="3429000"/>
                </a:cubicBezTo>
                <a:cubicBezTo>
                  <a:pt x="8284464" y="4787317"/>
                  <a:pt x="7630666" y="5992931"/>
                  <a:pt x="6620596" y="6748318"/>
                </a:cubicBezTo>
                <a:lnTo>
                  <a:pt x="6466355" y="6858000"/>
                </a:lnTo>
                <a:lnTo>
                  <a:pt x="1818109" y="6858000"/>
                </a:lnTo>
                <a:lnTo>
                  <a:pt x="1663869" y="6748318"/>
                </a:lnTo>
                <a:cubicBezTo>
                  <a:pt x="653798" y="5992931"/>
                  <a:pt x="0" y="4787317"/>
                  <a:pt x="0" y="3429000"/>
                </a:cubicBezTo>
                <a:cubicBezTo>
                  <a:pt x="0" y="2070683"/>
                  <a:pt x="653798" y="865069"/>
                  <a:pt x="1663869" y="109683"/>
                </a:cubicBezTo>
                <a:lnTo>
                  <a:pt x="1818109" y="0"/>
                </a:lnTo>
                <a:close/>
              </a:path>
            </a:pathLst>
          </a:custGeom>
          <a:solidFill>
            <a:srgbClr val="FFFFFF">
              <a:alpha val="80000"/>
            </a:srgbClr>
          </a:solidFill>
          <a:ln w="25560">
            <a:noFill/>
          </a:ln>
        </p:spPr>
        <p:style>
          <a:lnRef idx="0">
            <a:scrgbClr r="0" g="0" b="0"/>
          </a:lnRef>
          <a:fillRef idx="0">
            <a:scrgbClr r="0" g="0" b="0"/>
          </a:fillRef>
          <a:effectRef idx="0">
            <a:scrgbClr r="0" g="0" b="0"/>
          </a:effectRef>
          <a:fontRef idx="minor"/>
        </p:style>
        <p:txBody>
          <a:bodyPr/>
          <a:lstStyle/>
          <a:p>
            <a:endParaRPr lang="en-US"/>
          </a:p>
        </p:txBody>
      </p:sp>
      <p:sp>
        <p:nvSpPr>
          <p:cNvPr id="285" name="Freeform: Shape 12"/>
          <p:cNvSpPr/>
          <p:nvPr/>
        </p:nvSpPr>
        <p:spPr>
          <a:xfrm>
            <a:off x="2118240" y="-180"/>
            <a:ext cx="7954560" cy="6857280"/>
          </a:xfrm>
          <a:custGeom>
            <a:avLst/>
            <a:gdLst/>
            <a:ahLst/>
            <a:cxnLst/>
            <a:rect l="l" t="t" r="r" b="b"/>
            <a:pathLst>
              <a:path w="7955280" h="6858000">
                <a:moveTo>
                  <a:pt x="1962423" y="0"/>
                </a:moveTo>
                <a:lnTo>
                  <a:pt x="5992858" y="0"/>
                </a:lnTo>
                <a:lnTo>
                  <a:pt x="6040191" y="27216"/>
                </a:lnTo>
                <a:cubicBezTo>
                  <a:pt x="7188332" y="724844"/>
                  <a:pt x="7955280" y="1987357"/>
                  <a:pt x="7955280" y="3429000"/>
                </a:cubicBezTo>
                <a:cubicBezTo>
                  <a:pt x="7955280" y="4870644"/>
                  <a:pt x="7188332" y="6133157"/>
                  <a:pt x="6040191" y="6830784"/>
                </a:cubicBezTo>
                <a:lnTo>
                  <a:pt x="5992858" y="6858000"/>
                </a:lnTo>
                <a:lnTo>
                  <a:pt x="1962423" y="6858000"/>
                </a:lnTo>
                <a:lnTo>
                  <a:pt x="1915089" y="6830784"/>
                </a:lnTo>
                <a:cubicBezTo>
                  <a:pt x="766948" y="6133157"/>
                  <a:pt x="0" y="4870644"/>
                  <a:pt x="0" y="3429000"/>
                </a:cubicBezTo>
                <a:cubicBezTo>
                  <a:pt x="0" y="1987357"/>
                  <a:pt x="766948" y="724844"/>
                  <a:pt x="1915089" y="27216"/>
                </a:cubicBezTo>
                <a:lnTo>
                  <a:pt x="1962423" y="0"/>
                </a:lnTo>
                <a:close/>
              </a:path>
            </a:pathLst>
          </a:custGeom>
          <a:solidFill>
            <a:srgbClr val="000000"/>
          </a:solidFill>
          <a:ln w="25560">
            <a:noFill/>
          </a:ln>
        </p:spPr>
        <p:style>
          <a:lnRef idx="0">
            <a:scrgbClr r="0" g="0" b="0"/>
          </a:lnRef>
          <a:fillRef idx="0">
            <a:scrgbClr r="0" g="0" b="0"/>
          </a:fillRef>
          <a:effectRef idx="0">
            <a:scrgbClr r="0" g="0" b="0"/>
          </a:effectRef>
          <a:fontRef idx="minor"/>
        </p:style>
        <p:txBody>
          <a:bodyPr/>
          <a:lstStyle/>
          <a:p>
            <a:endParaRPr lang="en-US"/>
          </a:p>
        </p:txBody>
      </p:sp>
      <p:sp>
        <p:nvSpPr>
          <p:cNvPr id="286" name="PlaceHolder 1"/>
          <p:cNvSpPr>
            <a:spLocks noGrp="1"/>
          </p:cNvSpPr>
          <p:nvPr>
            <p:ph type="title"/>
          </p:nvPr>
        </p:nvSpPr>
        <p:spPr>
          <a:xfrm>
            <a:off x="2555640" y="1441800"/>
            <a:ext cx="7080120" cy="3973320"/>
          </a:xfrm>
          <a:prstGeom prst="rect">
            <a:avLst/>
          </a:prstGeom>
          <a:noFill/>
          <a:ln w="0">
            <a:noFill/>
          </a:ln>
        </p:spPr>
        <p:txBody>
          <a:bodyPr lIns="0" tIns="0" rIns="0" bIns="0" anchor="ctr">
            <a:normAutofit/>
          </a:bodyPr>
          <a:lstStyle/>
          <a:p>
            <a:pPr algn="ctr">
              <a:lnSpc>
                <a:spcPct val="90000"/>
              </a:lnSpc>
            </a:pPr>
            <a:r>
              <a:rPr lang="en-GB" sz="5400" b="1" strike="noStrike" spc="-1">
                <a:solidFill>
                  <a:srgbClr val="0D0D0D"/>
                </a:solidFill>
                <a:latin typeface="Calibri Light"/>
              </a:rPr>
              <a:t>Additional slides</a:t>
            </a:r>
            <a:endParaRPr lang="fr-FR" sz="5400" b="0" strike="noStrike" spc="-1">
              <a:latin typeface="Arial"/>
            </a:endParaRPr>
          </a:p>
        </p:txBody>
      </p:sp>
      <p:sp>
        <p:nvSpPr>
          <p:cNvPr id="2" name="Espace réservé du pied de page 1">
            <a:extLst>
              <a:ext uri="{FF2B5EF4-FFF2-40B4-BE49-F238E27FC236}">
                <a16:creationId xmlns:a16="http://schemas.microsoft.com/office/drawing/2014/main" id="{B6221071-0BCA-4C89-BDBC-2EF4F4B00ECD}"/>
              </a:ext>
            </a:extLst>
          </p:cNvPr>
          <p:cNvSpPr>
            <a:spLocks noGrp="1"/>
          </p:cNvSpPr>
          <p:nvPr>
            <p:ph type="ftr" sz="quarter" idx="11"/>
          </p:nvPr>
        </p:nvSpPr>
        <p:spPr/>
        <p:txBody>
          <a:bodyPr/>
          <a:lstStyle/>
          <a:p>
            <a:r>
              <a:rPr lang="en-GB"/>
              <a:t>F. Richard  IJCLAB January 2026</a:t>
            </a:r>
            <a:endParaRPr lang="fr-FR"/>
          </a:p>
        </p:txBody>
      </p:sp>
      <p:sp>
        <p:nvSpPr>
          <p:cNvPr id="3" name="Espace réservé du numéro de diapositive 2">
            <a:extLst>
              <a:ext uri="{FF2B5EF4-FFF2-40B4-BE49-F238E27FC236}">
                <a16:creationId xmlns:a16="http://schemas.microsoft.com/office/drawing/2014/main" id="{4895B13C-BAC4-4C28-8B55-EE1B123ECEA5}"/>
              </a:ext>
            </a:extLst>
          </p:cNvPr>
          <p:cNvSpPr>
            <a:spLocks noGrp="1"/>
          </p:cNvSpPr>
          <p:nvPr>
            <p:ph type="sldNum" sz="quarter" idx="12"/>
          </p:nvPr>
        </p:nvSpPr>
        <p:spPr/>
        <p:txBody>
          <a:bodyPr/>
          <a:lstStyle/>
          <a:p>
            <a:fld id="{5A03CC76-496D-4644-8A18-DE7C2F27F534}" type="slidenum">
              <a:rPr lang="fr-FR" smtClean="0"/>
              <a:t>14</a:t>
            </a:fld>
            <a:endParaRPr lang="fr-FR"/>
          </a:p>
        </p:txBody>
      </p:sp>
    </p:spTree>
    <p:extLst>
      <p:ext uri="{BB962C8B-B14F-4D97-AF65-F5344CB8AC3E}">
        <p14:creationId xmlns:p14="http://schemas.microsoft.com/office/powerpoint/2010/main" val="2711820628"/>
      </p:ext>
    </p:extLst>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10" presetClass="entr" fill="hold" nodeType="withEffect">
                                  <p:stCondLst>
                                    <p:cond delay="500"/>
                                  </p:stCondLst>
                                  <p:iterate type="wd">
                                    <p:tmAbs val="150"/>
                                  </p:iterate>
                                  <p:childTnLst>
                                    <p:set>
                                      <p:cBhvr>
                                        <p:cTn id="6" dur="1" fill="hold">
                                          <p:stCondLst>
                                            <p:cond delay="0"/>
                                          </p:stCondLst>
                                        </p:cTn>
                                        <p:tgtEl>
                                          <p:spTgt spid="286"/>
                                        </p:tgtEl>
                                        <p:attrNameLst>
                                          <p:attrName>style.visibility</p:attrName>
                                        </p:attrNameLst>
                                      </p:cBhvr>
                                      <p:to>
                                        <p:strVal val="visible"/>
                                      </p:to>
                                    </p:set>
                                    <p:animEffect transition="in" filter="fade">
                                      <p:cBhvr additive="repl">
                                        <p:cTn id="7" dur="1000"/>
                                        <p:tgtEl>
                                          <p:spTgt spid="2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a:extLst>
              <a:ext uri="{FF2B5EF4-FFF2-40B4-BE49-F238E27FC236}">
                <a16:creationId xmlns:a16="http://schemas.microsoft.com/office/drawing/2014/main" id="{327A9D94-3370-49B1-8F67-99637DAE56FC}"/>
              </a:ext>
            </a:extLst>
          </p:cNvPr>
          <p:cNvSpPr>
            <a:spLocks noGrp="1"/>
          </p:cNvSpPr>
          <p:nvPr>
            <p:ph type="title"/>
          </p:nvPr>
        </p:nvSpPr>
        <p:spPr>
          <a:xfrm>
            <a:off x="252549" y="199662"/>
            <a:ext cx="10515600" cy="1325563"/>
          </a:xfrm>
        </p:spPr>
        <p:txBody>
          <a:bodyPr/>
          <a:lstStyle/>
          <a:p>
            <a:r>
              <a:rPr lang="en-US" b="1" dirty="0">
                <a:solidFill>
                  <a:srgbClr val="7030A0"/>
                </a:solidFill>
                <a:effectLst>
                  <a:outerShdw blurRad="38100" dist="38100" dir="2700000" algn="tl">
                    <a:srgbClr val="000000">
                      <a:alpha val="43137"/>
                    </a:srgbClr>
                  </a:outerShdw>
                </a:effectLst>
              </a:rPr>
              <a:t>LEP precision measurements</a:t>
            </a:r>
          </a:p>
        </p:txBody>
      </p:sp>
      <p:sp>
        <p:nvSpPr>
          <p:cNvPr id="5" name="Espace réservé du contenu 4">
            <a:extLst>
              <a:ext uri="{FF2B5EF4-FFF2-40B4-BE49-F238E27FC236}">
                <a16:creationId xmlns:a16="http://schemas.microsoft.com/office/drawing/2014/main" id="{0E71B965-6D6E-413C-B2AC-44C171320564}"/>
              </a:ext>
            </a:extLst>
          </p:cNvPr>
          <p:cNvSpPr>
            <a:spLocks noGrp="1"/>
          </p:cNvSpPr>
          <p:nvPr>
            <p:ph sz="half" idx="1"/>
          </p:nvPr>
        </p:nvSpPr>
        <p:spPr>
          <a:xfrm>
            <a:off x="297542" y="1335836"/>
            <a:ext cx="7809782" cy="5209904"/>
          </a:xfrm>
        </p:spPr>
        <p:txBody>
          <a:bodyPr>
            <a:normAutofit/>
          </a:bodyPr>
          <a:lstStyle/>
          <a:p>
            <a:r>
              <a:rPr lang="en-US" dirty="0"/>
              <a:t>In the RS model Z</a:t>
            </a:r>
            <a:r>
              <a:rPr lang="en-US" sz="3200" baseline="-25000" dirty="0"/>
              <a:t>KK</a:t>
            </a:r>
            <a:r>
              <a:rPr lang="en-US" sz="3200" dirty="0"/>
              <a:t> </a:t>
            </a:r>
            <a:r>
              <a:rPr lang="en-US" dirty="0"/>
              <a:t>can influence LEP PM</a:t>
            </a:r>
          </a:p>
          <a:p>
            <a:r>
              <a:rPr lang="en-US" dirty="0" err="1"/>
              <a:t>AFBb</a:t>
            </a:r>
            <a:r>
              <a:rPr lang="en-US" dirty="0"/>
              <a:t>, ALR show signs of deviations which can be fixed within a LR extension of the RS model </a:t>
            </a:r>
          </a:p>
          <a:p>
            <a:r>
              <a:rPr lang="en-US" dirty="0"/>
              <a:t>So far a KK mass of </a:t>
            </a:r>
            <a:r>
              <a:rPr lang="en-US" b="1" dirty="0"/>
              <a:t>0.3TeV/</a:t>
            </a:r>
            <a:r>
              <a:rPr lang="en-US" b="1" dirty="0" err="1"/>
              <a:t>sin</a:t>
            </a:r>
            <a:r>
              <a:rPr lang="en-US" b="1" dirty="0" err="1">
                <a:latin typeface="Symbol" panose="05050102010706020507" pitchFamily="18" charset="2"/>
              </a:rPr>
              <a:t>q</a:t>
            </a:r>
            <a:r>
              <a:rPr lang="en-US" b="1" dirty="0"/>
              <a:t>’ </a:t>
            </a:r>
            <a:r>
              <a:rPr lang="en-US" dirty="0"/>
              <a:t>was assumed, with </a:t>
            </a:r>
            <a:r>
              <a:rPr lang="en-US" dirty="0" err="1"/>
              <a:t>sin</a:t>
            </a:r>
            <a:r>
              <a:rPr lang="en-US" dirty="0" err="1">
                <a:latin typeface="Symbol" panose="05050102010706020507" pitchFamily="18" charset="2"/>
              </a:rPr>
              <a:t>q</a:t>
            </a:r>
            <a:r>
              <a:rPr lang="en-US" dirty="0"/>
              <a:t>’&gt;0.1, see </a:t>
            </a:r>
            <a:r>
              <a:rPr lang="en-US" sz="2400" u="sng" dirty="0">
                <a:solidFill>
                  <a:srgbClr val="0070C0"/>
                </a:solidFill>
              </a:rPr>
              <a:t>0610173</a:t>
            </a:r>
            <a:r>
              <a:rPr lang="en-US" dirty="0">
                <a:solidFill>
                  <a:srgbClr val="0070C0"/>
                </a:solidFill>
              </a:rPr>
              <a:t>, </a:t>
            </a:r>
            <a:r>
              <a:rPr lang="en-US" dirty="0"/>
              <a:t>hence </a:t>
            </a:r>
            <a:r>
              <a:rPr lang="en-US" b="1" dirty="0" err="1">
                <a:solidFill>
                  <a:srgbClr val="FF0000"/>
                </a:solidFill>
              </a:rPr>
              <a:t>ceR</a:t>
            </a:r>
            <a:r>
              <a:rPr lang="en-US" b="1" dirty="0">
                <a:solidFill>
                  <a:srgbClr val="FF0000"/>
                </a:solidFill>
              </a:rPr>
              <a:t>=0.56</a:t>
            </a:r>
            <a:r>
              <a:rPr lang="en-US" dirty="0"/>
              <a:t> which gives a negligible BR(G</a:t>
            </a:r>
            <a:r>
              <a:rPr lang="en-US" baseline="-25000" dirty="0"/>
              <a:t>KK</a:t>
            </a:r>
            <a:r>
              <a:rPr lang="en-US" dirty="0"/>
              <a:t>-&gt;</a:t>
            </a:r>
            <a:r>
              <a:rPr lang="en-US" dirty="0" err="1"/>
              <a:t>ee</a:t>
            </a:r>
            <a:r>
              <a:rPr lang="en-US" dirty="0"/>
              <a:t>) </a:t>
            </a:r>
          </a:p>
          <a:p>
            <a:r>
              <a:rPr lang="en-US" dirty="0"/>
              <a:t>If this mass is of order 2.5TeV/</a:t>
            </a:r>
            <a:r>
              <a:rPr lang="en-US" dirty="0" err="1"/>
              <a:t>sin</a:t>
            </a:r>
            <a:r>
              <a:rPr lang="en-US" dirty="0" err="1">
                <a:latin typeface="Symbol" panose="05050102010706020507" pitchFamily="18" charset="2"/>
              </a:rPr>
              <a:t>q</a:t>
            </a:r>
            <a:r>
              <a:rPr lang="en-US" dirty="0"/>
              <a:t>’, ALR implies that </a:t>
            </a:r>
            <a:r>
              <a:rPr lang="en-US" b="1" dirty="0" err="1">
                <a:solidFill>
                  <a:srgbClr val="FF0000"/>
                </a:solidFill>
              </a:rPr>
              <a:t>ceR</a:t>
            </a:r>
            <a:r>
              <a:rPr lang="en-US" b="1" dirty="0">
                <a:solidFill>
                  <a:srgbClr val="FF0000"/>
                </a:solidFill>
              </a:rPr>
              <a:t>=0.45</a:t>
            </a:r>
            <a:r>
              <a:rPr lang="en-US" dirty="0"/>
              <a:t> </a:t>
            </a:r>
          </a:p>
          <a:p>
            <a:r>
              <a:rPr lang="en-US" dirty="0"/>
              <a:t>This implies </a:t>
            </a:r>
            <a:r>
              <a:rPr lang="en-US" b="1" dirty="0"/>
              <a:t>BR(</a:t>
            </a:r>
            <a:r>
              <a:rPr lang="en-US" b="1" dirty="0" err="1"/>
              <a:t>ee</a:t>
            </a:r>
            <a:r>
              <a:rPr lang="en-US" b="1" dirty="0"/>
              <a:t>)~0.25%  </a:t>
            </a:r>
            <a:r>
              <a:rPr lang="en-US" dirty="0"/>
              <a:t>compatible with ATLAS and CMS as suggested by the figure from </a:t>
            </a:r>
            <a:r>
              <a:rPr lang="en-US" sz="2400" u="sng" dirty="0">
                <a:solidFill>
                  <a:srgbClr val="0070C0"/>
                </a:solidFill>
              </a:rPr>
              <a:t>1306.4107</a:t>
            </a:r>
            <a:endParaRPr lang="en-US" sz="2400" b="1" u="sng" dirty="0">
              <a:solidFill>
                <a:srgbClr val="0070C0"/>
              </a:solidFill>
            </a:endParaRPr>
          </a:p>
        </p:txBody>
      </p:sp>
      <p:pic>
        <p:nvPicPr>
          <p:cNvPr id="8" name="Espace réservé du contenu 7">
            <a:extLst>
              <a:ext uri="{FF2B5EF4-FFF2-40B4-BE49-F238E27FC236}">
                <a16:creationId xmlns:a16="http://schemas.microsoft.com/office/drawing/2014/main" id="{F06FB9E5-C5AC-46BA-ADEE-5C66A8F32D8E}"/>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8358962" y="3106595"/>
            <a:ext cx="3246476" cy="3565802"/>
          </a:xfrm>
        </p:spPr>
      </p:pic>
      <p:sp>
        <p:nvSpPr>
          <p:cNvPr id="2" name="Espace réservé du pied de page 1">
            <a:extLst>
              <a:ext uri="{FF2B5EF4-FFF2-40B4-BE49-F238E27FC236}">
                <a16:creationId xmlns:a16="http://schemas.microsoft.com/office/drawing/2014/main" id="{7D5F6090-26BE-46D0-A7AD-36F0034B0FB6}"/>
              </a:ext>
            </a:extLst>
          </p:cNvPr>
          <p:cNvSpPr>
            <a:spLocks noGrp="1"/>
          </p:cNvSpPr>
          <p:nvPr>
            <p:ph type="ftr" sz="quarter" idx="11"/>
          </p:nvPr>
        </p:nvSpPr>
        <p:spPr/>
        <p:txBody>
          <a:bodyPr/>
          <a:lstStyle/>
          <a:p>
            <a:r>
              <a:rPr lang="en-US"/>
              <a:t>F. Richard  IJCLAB April 2026</a:t>
            </a:r>
          </a:p>
        </p:txBody>
      </p:sp>
      <p:sp>
        <p:nvSpPr>
          <p:cNvPr id="3" name="Espace réservé du numéro de diapositive 2">
            <a:extLst>
              <a:ext uri="{FF2B5EF4-FFF2-40B4-BE49-F238E27FC236}">
                <a16:creationId xmlns:a16="http://schemas.microsoft.com/office/drawing/2014/main" id="{E5996BDA-20F2-497B-8BAD-4F3A35A56DB7}"/>
              </a:ext>
            </a:extLst>
          </p:cNvPr>
          <p:cNvSpPr>
            <a:spLocks noGrp="1"/>
          </p:cNvSpPr>
          <p:nvPr>
            <p:ph type="sldNum" sz="quarter" idx="12"/>
          </p:nvPr>
        </p:nvSpPr>
        <p:spPr/>
        <p:txBody>
          <a:bodyPr/>
          <a:lstStyle/>
          <a:p>
            <a:fld id="{401AE738-B072-4C75-8DFC-91EB05A31813}" type="slidenum">
              <a:rPr lang="en-US" smtClean="0"/>
              <a:t>15</a:t>
            </a:fld>
            <a:endParaRPr lang="en-US"/>
          </a:p>
        </p:txBody>
      </p:sp>
      <p:sp>
        <p:nvSpPr>
          <p:cNvPr id="9" name="ZoneTexte 8">
            <a:extLst>
              <a:ext uri="{FF2B5EF4-FFF2-40B4-BE49-F238E27FC236}">
                <a16:creationId xmlns:a16="http://schemas.microsoft.com/office/drawing/2014/main" id="{3BEB850E-D6E2-4B4F-BF9C-86C642DA6A6E}"/>
              </a:ext>
            </a:extLst>
          </p:cNvPr>
          <p:cNvSpPr txBox="1"/>
          <p:nvPr/>
        </p:nvSpPr>
        <p:spPr>
          <a:xfrm>
            <a:off x="8987246" y="6158741"/>
            <a:ext cx="2743200" cy="369332"/>
          </a:xfrm>
          <a:prstGeom prst="rect">
            <a:avLst/>
          </a:prstGeom>
          <a:noFill/>
        </p:spPr>
        <p:txBody>
          <a:bodyPr wrap="square" rtlCol="0">
            <a:spAutoFit/>
          </a:bodyPr>
          <a:lstStyle/>
          <a:p>
            <a:endParaRPr lang="en-US" u="sng" dirty="0">
              <a:solidFill>
                <a:srgbClr val="0070C0"/>
              </a:solidFill>
            </a:endParaRPr>
          </a:p>
        </p:txBody>
      </p:sp>
      <p:pic>
        <p:nvPicPr>
          <p:cNvPr id="13" name="Image 12">
            <a:extLst>
              <a:ext uri="{FF2B5EF4-FFF2-40B4-BE49-F238E27FC236}">
                <a16:creationId xmlns:a16="http://schemas.microsoft.com/office/drawing/2014/main" id="{0E0DCD14-668B-4EA0-B627-4E363697C8F5}"/>
              </a:ext>
            </a:extLst>
          </p:cNvPr>
          <p:cNvPicPr>
            <a:picLocks noChangeAspect="1"/>
          </p:cNvPicPr>
          <p:nvPr/>
        </p:nvPicPr>
        <p:blipFill>
          <a:blip r:embed="rId3"/>
          <a:stretch>
            <a:fillRect/>
          </a:stretch>
        </p:blipFill>
        <p:spPr>
          <a:xfrm>
            <a:off x="7647941" y="-69668"/>
            <a:ext cx="4544059" cy="3162741"/>
          </a:xfrm>
          <a:prstGeom prst="rect">
            <a:avLst/>
          </a:prstGeom>
        </p:spPr>
      </p:pic>
    </p:spTree>
    <p:extLst>
      <p:ext uri="{BB962C8B-B14F-4D97-AF65-F5344CB8AC3E}">
        <p14:creationId xmlns:p14="http://schemas.microsoft.com/office/powerpoint/2010/main" val="1162172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8683462C-AC43-4F21-9D1E-8E641F3783DF}"/>
              </a:ext>
            </a:extLst>
          </p:cNvPr>
          <p:cNvSpPr>
            <a:spLocks noGrp="1"/>
          </p:cNvSpPr>
          <p:nvPr>
            <p:ph type="title"/>
          </p:nvPr>
        </p:nvSpPr>
        <p:spPr>
          <a:xfrm>
            <a:off x="1848854" y="0"/>
            <a:ext cx="10515600" cy="1325563"/>
          </a:xfrm>
        </p:spPr>
        <p:txBody>
          <a:bodyPr/>
          <a:lstStyle/>
          <a:p>
            <a:r>
              <a:rPr lang="en-US" b="1" dirty="0">
                <a:solidFill>
                  <a:srgbClr val="7030A0"/>
                </a:solidFill>
                <a:effectLst>
                  <a:outerShdw blurRad="38100" dist="38100" dir="2700000" algn="tl">
                    <a:srgbClr val="000000">
                      <a:alpha val="43137"/>
                    </a:srgbClr>
                  </a:outerShdw>
                </a:effectLst>
              </a:rPr>
              <a:t>Can G</a:t>
            </a:r>
            <a:r>
              <a:rPr lang="en-US" b="1" baseline="-25000" dirty="0">
                <a:solidFill>
                  <a:srgbClr val="7030A0"/>
                </a:solidFill>
                <a:effectLst>
                  <a:outerShdw blurRad="38100" dist="38100" dir="2700000" algn="tl">
                    <a:srgbClr val="000000">
                      <a:alpha val="43137"/>
                    </a:srgbClr>
                  </a:outerShdw>
                </a:effectLst>
              </a:rPr>
              <a:t>KK </a:t>
            </a:r>
            <a:r>
              <a:rPr lang="en-US" b="1" dirty="0">
                <a:solidFill>
                  <a:srgbClr val="7030A0"/>
                </a:solidFill>
                <a:effectLst>
                  <a:outerShdw blurRad="38100" dist="38100" dir="2700000" algn="tl">
                    <a:srgbClr val="000000">
                      <a:alpha val="43137"/>
                    </a:srgbClr>
                  </a:outerShdw>
                </a:effectLst>
              </a:rPr>
              <a:t>be much lighter than Z</a:t>
            </a:r>
            <a:r>
              <a:rPr lang="en-US" b="1" baseline="-25000" dirty="0">
                <a:solidFill>
                  <a:srgbClr val="7030A0"/>
                </a:solidFill>
                <a:effectLst>
                  <a:outerShdw blurRad="38100" dist="38100" dir="2700000" algn="tl">
                    <a:srgbClr val="000000">
                      <a:alpha val="43137"/>
                    </a:srgbClr>
                  </a:outerShdw>
                </a:effectLst>
              </a:rPr>
              <a:t>KK</a:t>
            </a:r>
            <a:r>
              <a:rPr lang="en-US" b="1" dirty="0">
                <a:solidFill>
                  <a:srgbClr val="7030A0"/>
                </a:solidFill>
                <a:effectLst>
                  <a:outerShdw blurRad="38100" dist="38100" dir="2700000" algn="tl">
                    <a:srgbClr val="000000">
                      <a:alpha val="43137"/>
                    </a:srgbClr>
                  </a:outerShdw>
                </a:effectLst>
              </a:rPr>
              <a:t> ?</a:t>
            </a:r>
          </a:p>
        </p:txBody>
      </p:sp>
      <p:sp>
        <p:nvSpPr>
          <p:cNvPr id="6" name="Espace réservé du contenu 5">
            <a:extLst>
              <a:ext uri="{FF2B5EF4-FFF2-40B4-BE49-F238E27FC236}">
                <a16:creationId xmlns:a16="http://schemas.microsoft.com/office/drawing/2014/main" id="{8D63FB8B-13F0-4F4D-8C51-73409CCF16E6}"/>
              </a:ext>
            </a:extLst>
          </p:cNvPr>
          <p:cNvSpPr>
            <a:spLocks noGrp="1"/>
          </p:cNvSpPr>
          <p:nvPr>
            <p:ph idx="1"/>
          </p:nvPr>
        </p:nvSpPr>
        <p:spPr>
          <a:xfrm>
            <a:off x="163629" y="1472666"/>
            <a:ext cx="11190171" cy="5248809"/>
          </a:xfrm>
        </p:spPr>
        <p:txBody>
          <a:bodyPr>
            <a:normAutofit lnSpcReduction="10000"/>
          </a:bodyPr>
          <a:lstStyle/>
          <a:p>
            <a:pPr rtl="0">
              <a:lnSpc>
                <a:spcPct val="100000"/>
              </a:lnSpc>
            </a:pPr>
            <a:r>
              <a:rPr lang="en-GB" sz="2400" b="0" i="0" dirty="0">
                <a:solidFill>
                  <a:srgbClr val="000000"/>
                </a:solidFill>
                <a:effectLst/>
                <a:latin typeface="Calibri, sans-serif"/>
              </a:rPr>
              <a:t>In </a:t>
            </a:r>
            <a:r>
              <a:rPr lang="en-GB" sz="2400" b="0" i="0" u="sng" dirty="0">
                <a:solidFill>
                  <a:srgbClr val="0070C0"/>
                </a:solidFill>
                <a:effectLst/>
                <a:latin typeface="Calibri, sans-serif"/>
              </a:rPr>
              <a:t>1603.06980 </a:t>
            </a:r>
            <a:r>
              <a:rPr lang="en-GB" sz="2400" b="0" i="0" dirty="0">
                <a:solidFill>
                  <a:srgbClr val="000000"/>
                </a:solidFill>
                <a:effectLst/>
                <a:latin typeface="Calibri, sans-serif"/>
              </a:rPr>
              <a:t>a mechanism is recalled where bulk fields develop localized corrections to the </a:t>
            </a:r>
            <a:r>
              <a:rPr lang="en-GB" sz="2400" b="1" i="0" dirty="0">
                <a:solidFill>
                  <a:srgbClr val="000000"/>
                </a:solidFill>
                <a:effectLst/>
                <a:latin typeface="Calibri, sans-serif"/>
              </a:rPr>
              <a:t>kinetic terms </a:t>
            </a:r>
            <a:r>
              <a:rPr lang="en-GB" sz="2400" b="0" i="0" dirty="0">
                <a:solidFill>
                  <a:srgbClr val="000000"/>
                </a:solidFill>
                <a:effectLst/>
                <a:latin typeface="Calibri, sans-serif"/>
              </a:rPr>
              <a:t>which can modify the phenomenological predictions</a:t>
            </a:r>
          </a:p>
          <a:p>
            <a:pPr rtl="0">
              <a:lnSpc>
                <a:spcPct val="100000"/>
              </a:lnSpc>
            </a:pPr>
            <a:r>
              <a:rPr lang="en-GB" sz="2400" dirty="0">
                <a:solidFill>
                  <a:srgbClr val="000000"/>
                </a:solidFill>
                <a:latin typeface="Calibri, sans-serif"/>
              </a:rPr>
              <a:t>L</a:t>
            </a:r>
            <a:r>
              <a:rPr lang="en-GB" sz="2400" b="1" i="0" dirty="0">
                <a:solidFill>
                  <a:srgbClr val="000000"/>
                </a:solidFill>
                <a:effectLst/>
                <a:latin typeface="Calibri, sans-serif"/>
              </a:rPr>
              <a:t>arge brane kinetic terms</a:t>
            </a:r>
            <a:r>
              <a:rPr lang="en-GB" sz="2400" b="0" i="0" dirty="0">
                <a:solidFill>
                  <a:srgbClr val="000000"/>
                </a:solidFill>
                <a:effectLst/>
                <a:latin typeface="Calibri, sans-serif"/>
              </a:rPr>
              <a:t> allows to create a hierarchy between the diverse KK families</a:t>
            </a:r>
            <a:endParaRPr lang="en-GB" sz="2400" b="0" i="0" dirty="0">
              <a:solidFill>
                <a:srgbClr val="000000"/>
              </a:solidFill>
              <a:effectLst/>
              <a:latin typeface="Calibri" panose="020F0502020204030204" pitchFamily="34" charset="0"/>
            </a:endParaRPr>
          </a:p>
          <a:p>
            <a:pPr rtl="0">
              <a:lnSpc>
                <a:spcPct val="115000"/>
              </a:lnSpc>
            </a:pPr>
            <a:r>
              <a:rPr lang="en-GB" sz="2400" b="0" i="0" dirty="0">
                <a:solidFill>
                  <a:srgbClr val="000000"/>
                </a:solidFill>
                <a:effectLst/>
                <a:latin typeface="Calibri, sans-serif"/>
              </a:rPr>
              <a:t>A more radical way out is to invoke an </a:t>
            </a:r>
            <a:r>
              <a:rPr lang="en-GB" sz="2400" b="1" i="0" dirty="0">
                <a:solidFill>
                  <a:srgbClr val="000000"/>
                </a:solidFill>
                <a:effectLst/>
                <a:latin typeface="Calibri, sans-serif"/>
              </a:rPr>
              <a:t>analogue of the Higgs mechanism. </a:t>
            </a:r>
            <a:r>
              <a:rPr lang="en-GB" sz="2400" b="0" i="0" dirty="0">
                <a:solidFill>
                  <a:srgbClr val="000000"/>
                </a:solidFill>
                <a:effectLst/>
                <a:latin typeface="Calibri, sans-serif"/>
              </a:rPr>
              <a:t>As lon</a:t>
            </a:r>
            <a:r>
              <a:rPr lang="en-GB" sz="2400" dirty="0">
                <a:solidFill>
                  <a:srgbClr val="000000"/>
                </a:solidFill>
                <a:latin typeface="Calibri, sans-serif"/>
              </a:rPr>
              <a:t>gitudinal</a:t>
            </a:r>
            <a:r>
              <a:rPr lang="en-GB" sz="2400" b="0" i="0" dirty="0">
                <a:solidFill>
                  <a:srgbClr val="000000"/>
                </a:solidFill>
                <a:effectLst/>
                <a:latin typeface="Calibri, sans-serif"/>
              </a:rPr>
              <a:t> degrees of freedom of Z and W come from the SM Higgs doublet, the additional degrees of freedom for the massive graviton KK modes (5 in the massive vs 2 in the massless case) would come from one vector and one scalar KK mode. Experimentally, these “eaten” vectors and scalar degrees of freedom are not visible as individual particles. T</a:t>
            </a:r>
            <a:r>
              <a:rPr lang="en-GB" sz="2400" dirty="0">
                <a:solidFill>
                  <a:srgbClr val="000000"/>
                </a:solidFill>
                <a:effectLst/>
                <a:latin typeface="Calibri" panose="020F0502020204030204" pitchFamily="34" charset="0"/>
              </a:rPr>
              <a:t>he same thing could also happen for the fermionic KK modes in a SUSY theory. They can become the missing degrees of freedom of the massive gravitino KK modes. </a:t>
            </a:r>
            <a:endParaRPr lang="en-GB" sz="2400" b="0" i="0" dirty="0">
              <a:solidFill>
                <a:srgbClr val="000000"/>
              </a:solidFill>
              <a:effectLst/>
              <a:latin typeface="Calibri" panose="020F0502020204030204" pitchFamily="34" charset="0"/>
            </a:endParaRPr>
          </a:p>
          <a:p>
            <a:pPr rtl="0">
              <a:lnSpc>
                <a:spcPct val="100000"/>
              </a:lnSpc>
            </a:pPr>
            <a:r>
              <a:rPr lang="en-GB" sz="2400" dirty="0">
                <a:solidFill>
                  <a:srgbClr val="000000"/>
                </a:solidFill>
                <a:effectLst/>
                <a:latin typeface="Calibri" panose="020F0502020204030204" pitchFamily="34" charset="0"/>
              </a:rPr>
              <a:t>We are indebted towards Severin </a:t>
            </a:r>
            <a:r>
              <a:rPr lang="en-GB" sz="2400" dirty="0" err="1">
                <a:solidFill>
                  <a:srgbClr val="000000"/>
                </a:solidFill>
                <a:effectLst/>
                <a:latin typeface="Calibri" panose="020F0502020204030204" pitchFamily="34" charset="0"/>
              </a:rPr>
              <a:t>Lüst</a:t>
            </a:r>
            <a:r>
              <a:rPr lang="en-GB" sz="2400" dirty="0">
                <a:solidFill>
                  <a:srgbClr val="000000"/>
                </a:solidFill>
                <a:effectLst/>
                <a:latin typeface="Calibri" panose="020F0502020204030204" pitchFamily="34" charset="0"/>
              </a:rPr>
              <a:t> for suggesting this mechanism.</a:t>
            </a:r>
          </a:p>
          <a:p>
            <a:endParaRPr lang="en-US" dirty="0"/>
          </a:p>
        </p:txBody>
      </p:sp>
      <p:sp>
        <p:nvSpPr>
          <p:cNvPr id="3" name="Espace réservé du pied de page 2">
            <a:extLst>
              <a:ext uri="{FF2B5EF4-FFF2-40B4-BE49-F238E27FC236}">
                <a16:creationId xmlns:a16="http://schemas.microsoft.com/office/drawing/2014/main" id="{CCA438D6-3F4C-4C5C-84B9-EE810990BAB1}"/>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DEA368FC-89D1-4A09-8CA2-3BFBB9FA8763}"/>
              </a:ext>
            </a:extLst>
          </p:cNvPr>
          <p:cNvSpPr>
            <a:spLocks noGrp="1"/>
          </p:cNvSpPr>
          <p:nvPr>
            <p:ph type="sldNum" sz="quarter" idx="12"/>
          </p:nvPr>
        </p:nvSpPr>
        <p:spPr/>
        <p:txBody>
          <a:bodyPr/>
          <a:lstStyle/>
          <a:p>
            <a:fld id="{401AE738-B072-4C75-8DFC-91EB05A31813}" type="slidenum">
              <a:rPr lang="en-US" smtClean="0"/>
              <a:t>16</a:t>
            </a:fld>
            <a:endParaRPr lang="en-US"/>
          </a:p>
        </p:txBody>
      </p:sp>
    </p:spTree>
    <p:extLst>
      <p:ext uri="{BB962C8B-B14F-4D97-AF65-F5344CB8AC3E}">
        <p14:creationId xmlns:p14="http://schemas.microsoft.com/office/powerpoint/2010/main" val="17975204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4174C6A-9041-4E5B-9671-385ABA7A7684}"/>
              </a:ext>
            </a:extLst>
          </p:cNvPr>
          <p:cNvSpPr>
            <a:spLocks noGrp="1"/>
          </p:cNvSpPr>
          <p:nvPr>
            <p:ph type="title"/>
          </p:nvPr>
        </p:nvSpPr>
        <p:spPr>
          <a:xfrm>
            <a:off x="839789" y="989011"/>
            <a:ext cx="3620700" cy="981303"/>
          </a:xfrm>
        </p:spPr>
        <p:txBody>
          <a:bodyPr>
            <a:normAutofit/>
          </a:bodyPr>
          <a:lstStyle/>
          <a:p>
            <a:r>
              <a:rPr lang="en-GB" sz="3600" b="1" dirty="0">
                <a:solidFill>
                  <a:srgbClr val="7030A0"/>
                </a:solidFill>
                <a:effectLst>
                  <a:outerShdw blurRad="38100" dist="38100" dir="2700000" algn="tl">
                    <a:srgbClr val="000000">
                      <a:alpha val="43137"/>
                    </a:srgbClr>
                  </a:outerShdw>
                </a:effectLst>
              </a:rPr>
              <a:t>CMS on G</a:t>
            </a:r>
            <a:r>
              <a:rPr lang="en-GB" sz="4000" b="1" baseline="-25000" dirty="0">
                <a:solidFill>
                  <a:srgbClr val="7030A0"/>
                </a:solidFill>
                <a:effectLst>
                  <a:outerShdw blurRad="38100" dist="38100" dir="2700000" algn="tl">
                    <a:srgbClr val="000000">
                      <a:alpha val="43137"/>
                    </a:srgbClr>
                  </a:outerShdw>
                </a:effectLst>
              </a:rPr>
              <a:t>KK</a:t>
            </a:r>
            <a:r>
              <a:rPr lang="en-GB" sz="3600" b="1" dirty="0">
                <a:solidFill>
                  <a:srgbClr val="7030A0"/>
                </a:solidFill>
                <a:effectLst>
                  <a:outerShdw blurRad="38100" dist="38100" dir="2700000" algn="tl">
                    <a:srgbClr val="000000">
                      <a:alpha val="43137"/>
                    </a:srgbClr>
                  </a:outerShdw>
                </a:effectLst>
              </a:rPr>
              <a:t>-&gt;2</a:t>
            </a:r>
            <a:r>
              <a:rPr lang="en-GB" sz="3600" b="1" dirty="0">
                <a:solidFill>
                  <a:srgbClr val="7030A0"/>
                </a:solidFill>
                <a:effectLst>
                  <a:outerShdw blurRad="38100" dist="38100" dir="2700000" algn="tl">
                    <a:srgbClr val="000000">
                      <a:alpha val="43137"/>
                    </a:srgbClr>
                  </a:outerShdw>
                </a:effectLst>
                <a:latin typeface="Symbol" panose="05050102010706020507" pitchFamily="18" charset="2"/>
              </a:rPr>
              <a:t>g</a:t>
            </a:r>
            <a:endParaRPr lang="en-US" sz="3600" b="1" dirty="0">
              <a:solidFill>
                <a:srgbClr val="7030A0"/>
              </a:solidFill>
              <a:effectLst>
                <a:outerShdw blurRad="38100" dist="38100" dir="2700000" algn="tl">
                  <a:srgbClr val="000000">
                    <a:alpha val="43137"/>
                  </a:srgbClr>
                </a:outerShdw>
              </a:effectLst>
            </a:endParaRPr>
          </a:p>
        </p:txBody>
      </p:sp>
      <p:sp>
        <p:nvSpPr>
          <p:cNvPr id="9" name="Espace réservé du texte 8">
            <a:extLst>
              <a:ext uri="{FF2B5EF4-FFF2-40B4-BE49-F238E27FC236}">
                <a16:creationId xmlns:a16="http://schemas.microsoft.com/office/drawing/2014/main" id="{2A7471BE-BE58-49BD-BD74-478D43588E48}"/>
              </a:ext>
            </a:extLst>
          </p:cNvPr>
          <p:cNvSpPr>
            <a:spLocks noGrp="1"/>
          </p:cNvSpPr>
          <p:nvPr>
            <p:ph type="body" sz="half" idx="2"/>
          </p:nvPr>
        </p:nvSpPr>
        <p:spPr>
          <a:xfrm>
            <a:off x="839788" y="2184934"/>
            <a:ext cx="3520456" cy="3684053"/>
          </a:xfrm>
        </p:spPr>
        <p:txBody>
          <a:bodyPr>
            <a:normAutofit/>
          </a:bodyPr>
          <a:lstStyle/>
          <a:p>
            <a:pPr marL="285750" indent="-285750">
              <a:buFont typeface="Arial" panose="020B0604020202020204" pitchFamily="34" charset="0"/>
              <a:buChar char="•"/>
            </a:pPr>
            <a:endParaRPr lang="en-US" sz="2400" dirty="0"/>
          </a:p>
          <a:p>
            <a:pPr marL="285750" indent="-285750">
              <a:buFont typeface="Arial" panose="020B0604020202020204" pitchFamily="34" charset="0"/>
              <a:buChar char="•"/>
            </a:pPr>
            <a:r>
              <a:rPr lang="en-US" sz="2800" dirty="0"/>
              <a:t>ATLAS has found a </a:t>
            </a:r>
            <a:r>
              <a:rPr lang="en-US" sz="2800" dirty="0" err="1"/>
              <a:t>xsection</a:t>
            </a:r>
            <a:r>
              <a:rPr lang="en-US" sz="2800" dirty="0"/>
              <a:t> of ~2 fb at ~700 GeV </a:t>
            </a:r>
          </a:p>
          <a:p>
            <a:pPr marL="285750" indent="-285750">
              <a:buFont typeface="Arial" panose="020B0604020202020204" pitchFamily="34" charset="0"/>
              <a:buChar char="•"/>
            </a:pPr>
            <a:r>
              <a:rPr lang="en-US" sz="2800" dirty="0"/>
              <a:t>There is also an indication by CMS in </a:t>
            </a:r>
            <a:r>
              <a:rPr lang="en-US" sz="2800" dirty="0">
                <a:solidFill>
                  <a:srgbClr val="0070C0"/>
                </a:solidFill>
              </a:rPr>
              <a:t>2405.09320</a:t>
            </a:r>
          </a:p>
          <a:p>
            <a:pPr marL="285750" indent="-285750">
              <a:buFont typeface="Arial" panose="020B0604020202020204" pitchFamily="34" charset="0"/>
              <a:buChar char="•"/>
            </a:pPr>
            <a:endParaRPr lang="en-US" sz="2000" dirty="0"/>
          </a:p>
        </p:txBody>
      </p:sp>
      <p:sp>
        <p:nvSpPr>
          <p:cNvPr id="4" name="Espace réservé du pied de page 3">
            <a:extLst>
              <a:ext uri="{FF2B5EF4-FFF2-40B4-BE49-F238E27FC236}">
                <a16:creationId xmlns:a16="http://schemas.microsoft.com/office/drawing/2014/main" id="{6049EB9A-6D68-49C6-A7B3-E813D0A77228}"/>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6EA1FC13-5C04-402C-ACBE-37579E3C1DA9}"/>
              </a:ext>
            </a:extLst>
          </p:cNvPr>
          <p:cNvSpPr>
            <a:spLocks noGrp="1"/>
          </p:cNvSpPr>
          <p:nvPr>
            <p:ph type="sldNum" sz="quarter" idx="12"/>
          </p:nvPr>
        </p:nvSpPr>
        <p:spPr/>
        <p:txBody>
          <a:bodyPr/>
          <a:lstStyle/>
          <a:p>
            <a:fld id="{401AE738-B072-4C75-8DFC-91EB05A31813}" type="slidenum">
              <a:rPr lang="en-US" smtClean="0"/>
              <a:t>17</a:t>
            </a:fld>
            <a:endParaRPr lang="en-US"/>
          </a:p>
        </p:txBody>
      </p:sp>
      <p:sp>
        <p:nvSpPr>
          <p:cNvPr id="6" name="Espace réservé pour une image  5">
            <a:extLst>
              <a:ext uri="{FF2B5EF4-FFF2-40B4-BE49-F238E27FC236}">
                <a16:creationId xmlns:a16="http://schemas.microsoft.com/office/drawing/2014/main" id="{6476971C-225F-1151-EAC6-3561580CE6E5}"/>
              </a:ext>
            </a:extLst>
          </p:cNvPr>
          <p:cNvSpPr>
            <a:spLocks noGrp="1"/>
          </p:cNvSpPr>
          <p:nvPr>
            <p:ph type="pic" idx="1"/>
          </p:nvPr>
        </p:nvSpPr>
        <p:spPr/>
        <p:txBody>
          <a:bodyPr/>
          <a:lstStyle/>
          <a:p>
            <a:endParaRPr lang="en-US"/>
          </a:p>
        </p:txBody>
      </p:sp>
      <p:pic>
        <p:nvPicPr>
          <p:cNvPr id="8" name="Image 7">
            <a:extLst>
              <a:ext uri="{FF2B5EF4-FFF2-40B4-BE49-F238E27FC236}">
                <a16:creationId xmlns:a16="http://schemas.microsoft.com/office/drawing/2014/main" id="{20325CFC-B6D0-EF3A-E565-C9CF88D509EF}"/>
              </a:ext>
            </a:extLst>
          </p:cNvPr>
          <p:cNvPicPr>
            <a:picLocks noChangeAspect="1"/>
          </p:cNvPicPr>
          <p:nvPr/>
        </p:nvPicPr>
        <p:blipFill>
          <a:blip r:embed="rId2"/>
          <a:stretch>
            <a:fillRect/>
          </a:stretch>
        </p:blipFill>
        <p:spPr>
          <a:xfrm>
            <a:off x="4460489" y="1742174"/>
            <a:ext cx="5841818" cy="4051222"/>
          </a:xfrm>
          <a:prstGeom prst="rect">
            <a:avLst/>
          </a:prstGeom>
        </p:spPr>
      </p:pic>
    </p:spTree>
    <p:extLst>
      <p:ext uri="{BB962C8B-B14F-4D97-AF65-F5344CB8AC3E}">
        <p14:creationId xmlns:p14="http://schemas.microsoft.com/office/powerpoint/2010/main" val="39670098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 name="PlaceHolder 1"/>
          <p:cNvSpPr>
            <a:spLocks noGrp="1"/>
          </p:cNvSpPr>
          <p:nvPr>
            <p:ph type="title"/>
          </p:nvPr>
        </p:nvSpPr>
        <p:spPr>
          <a:xfrm>
            <a:off x="838559" y="263525"/>
            <a:ext cx="10514880" cy="1023409"/>
          </a:xfrm>
          <a:prstGeom prst="rect">
            <a:avLst/>
          </a:prstGeom>
          <a:noFill/>
          <a:ln w="0">
            <a:noFill/>
          </a:ln>
        </p:spPr>
        <p:txBody>
          <a:bodyPr lIns="90000" tIns="45000" rIns="90000" bIns="45000" anchor="ctr">
            <a:noAutofit/>
          </a:bodyPr>
          <a:lstStyle/>
          <a:p>
            <a:pPr algn="ctr">
              <a:lnSpc>
                <a:spcPct val="90000"/>
              </a:lnSpc>
            </a:pPr>
            <a:r>
              <a:rPr lang="en-GB" sz="4400" b="1" strike="noStrike" spc="-1" dirty="0">
                <a:solidFill>
                  <a:srgbClr val="7030A0"/>
                </a:solidFill>
                <a:effectLst>
                  <a:outerShdw blurRad="38100" dist="38100" dir="2700000" algn="tl">
                    <a:srgbClr val="000000">
                      <a:alpha val="43137"/>
                    </a:srgbClr>
                  </a:outerShdw>
                </a:effectLst>
                <a:latin typeface="Calibri Light"/>
              </a:rPr>
              <a:t>Sum Rules</a:t>
            </a:r>
            <a:endParaRPr lang="fr-FR" sz="4400" b="1" strike="noStrike" spc="-1" dirty="0">
              <a:effectLst>
                <a:outerShdw blurRad="38100" dist="38100" dir="2700000" algn="tl">
                  <a:srgbClr val="000000">
                    <a:alpha val="43137"/>
                  </a:srgbClr>
                </a:outerShdw>
              </a:effectLst>
              <a:latin typeface="Arial"/>
            </a:endParaRPr>
          </a:p>
        </p:txBody>
      </p:sp>
      <p:sp>
        <p:nvSpPr>
          <p:cNvPr id="185" name="PlaceHolder 2"/>
          <p:cNvSpPr>
            <a:spLocks noGrp="1"/>
          </p:cNvSpPr>
          <p:nvPr>
            <p:ph/>
          </p:nvPr>
        </p:nvSpPr>
        <p:spPr>
          <a:xfrm>
            <a:off x="186266" y="1159934"/>
            <a:ext cx="11819467" cy="5128683"/>
          </a:xfrm>
          <a:prstGeom prst="rect">
            <a:avLst/>
          </a:prstGeom>
          <a:noFill/>
          <a:ln w="19050">
            <a:solidFill>
              <a:srgbClr val="002060"/>
            </a:solidFill>
          </a:ln>
        </p:spPr>
        <p:txBody>
          <a:bodyPr lIns="90000" tIns="45000" rIns="90000" bIns="45000" anchor="t">
            <a:normAutofit fontScale="79000" lnSpcReduction="20000"/>
          </a:bodyPr>
          <a:lstStyle/>
          <a:p>
            <a:pPr defTabSz="896938">
              <a:spcBef>
                <a:spcPts val="1001"/>
              </a:spcBef>
              <a:buClr>
                <a:srgbClr val="002060"/>
              </a:buClr>
            </a:pPr>
            <a:endParaRPr lang="en-GB" sz="3400" b="1" spc="-1" dirty="0">
              <a:latin typeface="Calibri"/>
            </a:endParaRPr>
          </a:p>
          <a:p>
            <a:pPr>
              <a:spcBef>
                <a:spcPts val="1001"/>
              </a:spcBef>
              <a:buClr>
                <a:srgbClr val="002060"/>
              </a:buClr>
            </a:pPr>
            <a:r>
              <a:rPr lang="en-GB" sz="3400" b="1" spc="-1" dirty="0">
                <a:latin typeface="Calibri"/>
              </a:rPr>
              <a:t>Perturbative Unitarity</a:t>
            </a:r>
            <a:r>
              <a:rPr lang="en-GB" sz="3400" spc="-1" dirty="0">
                <a:latin typeface="Calibri"/>
              </a:rPr>
              <a:t> requirements predict sum rules for </a:t>
            </a:r>
            <a:r>
              <a:rPr lang="en-GB" sz="3400" b="1" spc="-1" dirty="0">
                <a:latin typeface="Calibri"/>
              </a:rPr>
              <a:t>scalar couplings</a:t>
            </a:r>
          </a:p>
          <a:p>
            <a:pPr>
              <a:spcBef>
                <a:spcPts val="1001"/>
              </a:spcBef>
              <a:buClr>
                <a:srgbClr val="002060"/>
              </a:buClr>
            </a:pPr>
            <a:r>
              <a:rPr lang="en-GB" sz="3400" b="1" strike="noStrike" spc="-1" dirty="0">
                <a:latin typeface="Calibri"/>
              </a:rPr>
              <a:t>W</a:t>
            </a:r>
            <a:r>
              <a:rPr lang="en-GB" sz="3400" b="1" strike="noStrike" spc="-1" baseline="-25000" dirty="0">
                <a:latin typeface="Calibri"/>
              </a:rPr>
              <a:t>L</a:t>
            </a:r>
            <a:r>
              <a:rPr lang="en-GB" sz="3400" b="1" strike="noStrike" spc="-1" baseline="30000" dirty="0">
                <a:latin typeface="Calibri"/>
              </a:rPr>
              <a:t>+</a:t>
            </a:r>
            <a:r>
              <a:rPr lang="en-GB" sz="3400" b="1" strike="noStrike" spc="-1" dirty="0">
                <a:latin typeface="Calibri"/>
              </a:rPr>
              <a:t> W</a:t>
            </a:r>
            <a:r>
              <a:rPr lang="en-GB" sz="3400" b="1" strike="noStrike" spc="-1" baseline="-25000" dirty="0">
                <a:latin typeface="Calibri"/>
              </a:rPr>
              <a:t>L</a:t>
            </a:r>
            <a:r>
              <a:rPr lang="en-GB" sz="3400" b="1" spc="-1" baseline="30000" dirty="0">
                <a:latin typeface="Calibri"/>
              </a:rPr>
              <a:t>-</a:t>
            </a:r>
            <a:r>
              <a:rPr lang="en-GB" sz="3400" b="1" strike="noStrike" spc="-1" baseline="30000" dirty="0">
                <a:latin typeface="Calibri"/>
              </a:rPr>
              <a:t> </a:t>
            </a:r>
            <a:r>
              <a:rPr lang="en-GB" sz="3400" b="1" strike="noStrike" spc="-1" dirty="0">
                <a:latin typeface="Calibri"/>
              </a:rPr>
              <a:t>-&gt; W</a:t>
            </a:r>
            <a:r>
              <a:rPr lang="en-GB" sz="3400" b="1" strike="noStrike" spc="-1" baseline="-25000" dirty="0">
                <a:latin typeface="Calibri"/>
              </a:rPr>
              <a:t>L</a:t>
            </a:r>
            <a:r>
              <a:rPr lang="en-GB" sz="3400" b="1" strike="noStrike" spc="-1" baseline="30000" dirty="0">
                <a:latin typeface="Calibri"/>
              </a:rPr>
              <a:t>+ </a:t>
            </a:r>
            <a:r>
              <a:rPr lang="en-GB" sz="3400" b="1" strike="noStrike" spc="-1" dirty="0">
                <a:latin typeface="Calibri"/>
              </a:rPr>
              <a:t>W</a:t>
            </a:r>
            <a:r>
              <a:rPr lang="en-GB" sz="3400" b="1" strike="noStrike" spc="-1" baseline="-25000" dirty="0">
                <a:latin typeface="Calibri"/>
              </a:rPr>
              <a:t>L</a:t>
            </a:r>
            <a:r>
              <a:rPr lang="en-GB" sz="3400" b="1" strike="noStrike" spc="-1" baseline="30000" dirty="0">
                <a:latin typeface="Calibri"/>
              </a:rPr>
              <a:t>- </a:t>
            </a:r>
            <a:r>
              <a:rPr lang="en-GB" sz="3400" b="1" strike="noStrike" spc="-1" dirty="0">
                <a:latin typeface="Calibri"/>
              </a:rPr>
              <a:t> </a:t>
            </a:r>
            <a:r>
              <a:rPr lang="en-GB" sz="3400" b="0" strike="noStrike" spc="-1" dirty="0">
                <a:latin typeface="Calibri"/>
              </a:rPr>
              <a:t>Haber et al. in </a:t>
            </a:r>
            <a:r>
              <a:rPr lang="fr-FR" sz="3400" b="0" i="1" u="sng" strike="noStrike" spc="-1" dirty="0">
                <a:uFillTx/>
                <a:latin typeface="Calibri"/>
              </a:rPr>
              <a:t>P.R.D</a:t>
            </a:r>
            <a:r>
              <a:rPr lang="fr-FR" sz="3400" b="0" u="sng" strike="noStrike" spc="-1" dirty="0">
                <a:uFillTx/>
                <a:latin typeface="Calibri"/>
              </a:rPr>
              <a:t> 43 (1991) 904-912</a:t>
            </a:r>
          </a:p>
          <a:p>
            <a:pPr>
              <a:spcBef>
                <a:spcPts val="1001"/>
              </a:spcBef>
              <a:buClr>
                <a:srgbClr val="002060"/>
              </a:buClr>
            </a:pPr>
            <a:r>
              <a:rPr lang="en-GB" sz="3400" spc="-1" dirty="0">
                <a:latin typeface="Calibri"/>
              </a:rPr>
              <a:t>They are satisfied</a:t>
            </a:r>
            <a:r>
              <a:rPr lang="fr-FR" sz="3400" spc="-1" dirty="0">
                <a:latin typeface="Calibri"/>
              </a:rPr>
              <a:t> by the SM and </a:t>
            </a:r>
            <a:r>
              <a:rPr lang="en-GB" sz="3400" spc="-1" dirty="0">
                <a:latin typeface="Calibri"/>
              </a:rPr>
              <a:t>heavy scalar</a:t>
            </a:r>
            <a:r>
              <a:rPr lang="fr-FR" sz="3400" spc="-1" dirty="0">
                <a:latin typeface="Calibri"/>
              </a:rPr>
              <a:t> doublet (</a:t>
            </a:r>
            <a:r>
              <a:rPr lang="en-US" sz="3400" spc="-1" dirty="0">
                <a:latin typeface="Calibri"/>
              </a:rPr>
              <a:t>decoupling</a:t>
            </a:r>
            <a:r>
              <a:rPr lang="fr-FR" sz="3400" spc="-1" dirty="0">
                <a:latin typeface="Calibri"/>
              </a:rPr>
              <a:t>) contributions</a:t>
            </a:r>
          </a:p>
          <a:p>
            <a:pPr>
              <a:spcBef>
                <a:spcPts val="1001"/>
              </a:spcBef>
              <a:buClr>
                <a:srgbClr val="002060"/>
              </a:buClr>
            </a:pPr>
            <a:r>
              <a:rPr lang="fr-FR" sz="3400" spc="-1" dirty="0">
                <a:latin typeface="Calibri"/>
              </a:rPr>
              <a:t>In the Georgi </a:t>
            </a:r>
            <a:r>
              <a:rPr lang="en-US" sz="3400" spc="-1" dirty="0" err="1">
                <a:latin typeface="Calibri"/>
              </a:rPr>
              <a:t>Machacek</a:t>
            </a:r>
            <a:r>
              <a:rPr lang="fr-FR" sz="3400" spc="-1" dirty="0">
                <a:latin typeface="Calibri"/>
              </a:rPr>
              <a:t> model one has compensation due to </a:t>
            </a:r>
            <a:r>
              <a:rPr lang="fr-FR" sz="3400" b="1" spc="-1" dirty="0">
                <a:latin typeface="Calibri"/>
              </a:rPr>
              <a:t>H</a:t>
            </a:r>
            <a:r>
              <a:rPr lang="fr-FR" sz="3400" b="1" spc="-1" baseline="30000" dirty="0">
                <a:latin typeface="Calibri"/>
              </a:rPr>
              <a:t>++</a:t>
            </a:r>
            <a:r>
              <a:rPr lang="fr-FR" sz="3400" b="1" spc="-1" dirty="0">
                <a:latin typeface="Calibri"/>
              </a:rPr>
              <a:t> </a:t>
            </a:r>
            <a:r>
              <a:rPr lang="fr-FR" sz="3400" spc="-1" dirty="0">
                <a:latin typeface="Calibri"/>
              </a:rPr>
              <a:t>(u exchange </a:t>
            </a:r>
            <a:r>
              <a:rPr lang="en-US" sz="3400" spc="-1" dirty="0">
                <a:latin typeface="Calibri"/>
              </a:rPr>
              <a:t>term</a:t>
            </a:r>
            <a:r>
              <a:rPr lang="fr-FR" sz="3400" spc="-1" dirty="0">
                <a:latin typeface="Calibri"/>
              </a:rPr>
              <a:t>)</a:t>
            </a:r>
          </a:p>
          <a:p>
            <a:pPr marL="0" indent="0">
              <a:spcBef>
                <a:spcPts val="1001"/>
              </a:spcBef>
              <a:buClr>
                <a:srgbClr val="002060"/>
              </a:buClr>
              <a:buNone/>
            </a:pPr>
            <a:endParaRPr lang="fr-FR" sz="3400" spc="-1" dirty="0">
              <a:latin typeface="Calibri"/>
            </a:endParaRPr>
          </a:p>
          <a:p>
            <a:pPr>
              <a:spcBef>
                <a:spcPts val="1001"/>
              </a:spcBef>
              <a:buClr>
                <a:srgbClr val="002060"/>
              </a:buClr>
            </a:pPr>
            <a:endParaRPr lang="fr-FR" sz="3400" spc="-1" dirty="0">
              <a:latin typeface="Calibri"/>
            </a:endParaRPr>
          </a:p>
          <a:p>
            <a:pPr>
              <a:spcBef>
                <a:spcPts val="1001"/>
              </a:spcBef>
              <a:buClr>
                <a:srgbClr val="002060"/>
              </a:buClr>
            </a:pPr>
            <a:r>
              <a:rPr lang="fr-FR" sz="3400" spc="-1" dirty="0">
                <a:latin typeface="Calibri"/>
              </a:rPr>
              <a:t>KK J=2 gravitons have a </a:t>
            </a:r>
            <a:r>
              <a:rPr lang="en-US" sz="3400" b="1" spc="-1" dirty="0">
                <a:latin typeface="Calibri"/>
              </a:rPr>
              <a:t>different angular </a:t>
            </a:r>
            <a:r>
              <a:rPr lang="fr-FR" sz="3400" b="1" spc="-1" dirty="0">
                <a:latin typeface="Calibri"/>
              </a:rPr>
              <a:t>distribution </a:t>
            </a:r>
            <a:r>
              <a:rPr lang="en-US" sz="3400" spc="-1" dirty="0">
                <a:latin typeface="Calibri"/>
              </a:rPr>
              <a:t>but could be compensated </a:t>
            </a:r>
            <a:r>
              <a:rPr lang="fr-FR" sz="3400" spc="-1" dirty="0">
                <a:latin typeface="Calibri"/>
              </a:rPr>
              <a:t>by </a:t>
            </a:r>
            <a:r>
              <a:rPr lang="en-US" sz="3400" spc="-1" dirty="0">
                <a:latin typeface="Calibri"/>
              </a:rPr>
              <a:t>doubly charged tensors </a:t>
            </a:r>
            <a:r>
              <a:rPr lang="en-US" sz="3400" b="1" spc="-1" dirty="0">
                <a:latin typeface="Calibri"/>
              </a:rPr>
              <a:t>T</a:t>
            </a:r>
            <a:r>
              <a:rPr lang="en-US" sz="3400" b="1" spc="-1" baseline="30000" dirty="0">
                <a:latin typeface="Calibri"/>
              </a:rPr>
              <a:t>++</a:t>
            </a:r>
            <a:r>
              <a:rPr lang="en-US" sz="3400" b="1" spc="-1" dirty="0">
                <a:latin typeface="Calibri"/>
              </a:rPr>
              <a:t>-&gt;W</a:t>
            </a:r>
            <a:r>
              <a:rPr lang="en-US" sz="3400" b="1" spc="-1" baseline="30000" dirty="0">
                <a:latin typeface="Calibri"/>
              </a:rPr>
              <a:t>+</a:t>
            </a:r>
            <a:r>
              <a:rPr lang="en-US" sz="3400" b="1" spc="-1" dirty="0">
                <a:latin typeface="Calibri"/>
              </a:rPr>
              <a:t>W</a:t>
            </a:r>
            <a:r>
              <a:rPr lang="en-US" sz="3400" b="1" spc="-1" baseline="30000" dirty="0">
                <a:latin typeface="Calibri"/>
              </a:rPr>
              <a:t>+</a:t>
            </a:r>
            <a:r>
              <a:rPr lang="en-US" sz="3400" b="1" spc="-1" dirty="0">
                <a:latin typeface="Calibri"/>
              </a:rPr>
              <a:t> </a:t>
            </a:r>
            <a:r>
              <a:rPr lang="en-US" sz="3400" spc="-1" dirty="0">
                <a:latin typeface="Calibri"/>
              </a:rPr>
              <a:t>giving </a:t>
            </a:r>
            <a:r>
              <a:rPr lang="fr-FR" sz="3400" spc="-1" dirty="0">
                <a:latin typeface="Calibri"/>
              </a:rPr>
              <a:t>u exchange contributions</a:t>
            </a:r>
            <a:endParaRPr lang="fr-FR" sz="3400" b="0" strike="noStrike" spc="-1" dirty="0">
              <a:latin typeface="Arial"/>
            </a:endParaRPr>
          </a:p>
          <a:p>
            <a:pPr>
              <a:lnSpc>
                <a:spcPct val="90000"/>
              </a:lnSpc>
              <a:spcBef>
                <a:spcPts val="1001"/>
              </a:spcBef>
            </a:pPr>
            <a:r>
              <a:rPr lang="en-US" sz="3400" spc="-1" dirty="0">
                <a:latin typeface="Calibri "/>
              </a:rPr>
              <a:t>In the same way ZZ-&gt;WW forces us to expect T-&gt;ZW</a:t>
            </a:r>
          </a:p>
          <a:p>
            <a:pPr>
              <a:lnSpc>
                <a:spcPct val="90000"/>
              </a:lnSpc>
              <a:spcBef>
                <a:spcPts val="1001"/>
              </a:spcBef>
            </a:pPr>
            <a:r>
              <a:rPr lang="en-US" sz="3400" b="0" strike="noStrike" spc="-1" dirty="0">
                <a:latin typeface="Calibri "/>
              </a:rPr>
              <a:t>They are indicated by LHC data for the first KK recurrence </a:t>
            </a:r>
            <a:r>
              <a:rPr lang="fr-FR" sz="3400" b="0" strike="noStrike" spc="-1" dirty="0">
                <a:latin typeface="Calibri "/>
              </a:rPr>
              <a:t>at 380 </a:t>
            </a:r>
            <a:r>
              <a:rPr lang="fr-FR" sz="3400" b="0" strike="noStrike" spc="-1" dirty="0" err="1">
                <a:latin typeface="Calibri "/>
              </a:rPr>
              <a:t>GeV</a:t>
            </a:r>
            <a:endParaRPr lang="fr-FR" sz="3400" b="0" strike="noStrike" spc="-1" dirty="0">
              <a:latin typeface="Calibri "/>
            </a:endParaRPr>
          </a:p>
          <a:p>
            <a:pPr>
              <a:lnSpc>
                <a:spcPct val="90000"/>
              </a:lnSpc>
              <a:spcBef>
                <a:spcPts val="1001"/>
              </a:spcBef>
            </a:pPr>
            <a:r>
              <a:rPr lang="en-US" sz="3400" spc="-1" dirty="0">
                <a:latin typeface="Calibri "/>
              </a:rPr>
              <a:t>They could also appear at 700 GeV for the second KK recurrence</a:t>
            </a:r>
            <a:endParaRPr lang="en-US" sz="3400" b="0" strike="noStrike" spc="-1" dirty="0">
              <a:latin typeface="Calibri "/>
            </a:endParaRPr>
          </a:p>
          <a:p>
            <a:pPr>
              <a:lnSpc>
                <a:spcPct val="90000"/>
              </a:lnSpc>
              <a:spcBef>
                <a:spcPts val="1001"/>
              </a:spcBef>
            </a:pPr>
            <a:endParaRPr lang="fr-FR" sz="3400" b="0" strike="noStrike" spc="-1" dirty="0">
              <a:latin typeface="Calibri "/>
            </a:endParaRPr>
          </a:p>
          <a:p>
            <a:pPr>
              <a:lnSpc>
                <a:spcPct val="90000"/>
              </a:lnSpc>
              <a:spcBef>
                <a:spcPts val="1001"/>
              </a:spcBef>
              <a:tabLst>
                <a:tab pos="0" algn="l"/>
              </a:tabLst>
            </a:pPr>
            <a:endParaRPr lang="fr-FR" sz="2800" b="0" strike="noStrike" spc="-1" dirty="0">
              <a:latin typeface="Arial"/>
            </a:endParaRPr>
          </a:p>
        </p:txBody>
      </p:sp>
      <p:sp>
        <p:nvSpPr>
          <p:cNvPr id="2" name="Espace réservé du pied de page 1">
            <a:extLst>
              <a:ext uri="{FF2B5EF4-FFF2-40B4-BE49-F238E27FC236}">
                <a16:creationId xmlns:a16="http://schemas.microsoft.com/office/drawing/2014/main" id="{4257E7AB-4885-4438-8289-9B25939FD28F}"/>
              </a:ext>
            </a:extLst>
          </p:cNvPr>
          <p:cNvSpPr>
            <a:spLocks noGrp="1"/>
          </p:cNvSpPr>
          <p:nvPr>
            <p:ph type="ftr" sz="quarter" idx="11"/>
          </p:nvPr>
        </p:nvSpPr>
        <p:spPr/>
        <p:txBody>
          <a:bodyPr/>
          <a:lstStyle/>
          <a:p>
            <a:r>
              <a:rPr lang="en-GB"/>
              <a:t>F. Richard  IJCLAB January 2026</a:t>
            </a:r>
            <a:endParaRPr lang="fr-FR"/>
          </a:p>
        </p:txBody>
      </p:sp>
      <p:sp>
        <p:nvSpPr>
          <p:cNvPr id="3" name="Espace réservé du numéro de diapositive 2">
            <a:extLst>
              <a:ext uri="{FF2B5EF4-FFF2-40B4-BE49-F238E27FC236}">
                <a16:creationId xmlns:a16="http://schemas.microsoft.com/office/drawing/2014/main" id="{7305A6B4-E0F5-45C4-BAA9-999E921003A7}"/>
              </a:ext>
            </a:extLst>
          </p:cNvPr>
          <p:cNvSpPr>
            <a:spLocks noGrp="1"/>
          </p:cNvSpPr>
          <p:nvPr>
            <p:ph type="sldNum" sz="quarter" idx="12"/>
          </p:nvPr>
        </p:nvSpPr>
        <p:spPr/>
        <p:txBody>
          <a:bodyPr/>
          <a:lstStyle/>
          <a:p>
            <a:fld id="{5A03CC76-496D-4644-8A18-DE7C2F27F534}" type="slidenum">
              <a:rPr lang="fr-FR" smtClean="0"/>
              <a:t>18</a:t>
            </a:fld>
            <a:endParaRPr lang="fr-FR"/>
          </a:p>
        </p:txBody>
      </p:sp>
      <p:pic>
        <p:nvPicPr>
          <p:cNvPr id="9" name="Graphique 8">
            <a:extLst>
              <a:ext uri="{FF2B5EF4-FFF2-40B4-BE49-F238E27FC236}">
                <a16:creationId xmlns:a16="http://schemas.microsoft.com/office/drawing/2014/main" id="{1AE22890-636E-4CE3-B72B-583A3E9487B4}"/>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2832991" y="3290887"/>
            <a:ext cx="7667625" cy="866775"/>
          </a:xfrm>
          <a:prstGeom prst="rect">
            <a:avLst/>
          </a:prstGeom>
        </p:spPr>
      </p:pic>
    </p:spTree>
    <p:extLst>
      <p:ext uri="{BB962C8B-B14F-4D97-AF65-F5344CB8AC3E}">
        <p14:creationId xmlns:p14="http://schemas.microsoft.com/office/powerpoint/2010/main" val="3555044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83580C9-53C2-41F2-981B-9EC0F969B09C}"/>
              </a:ext>
            </a:extLst>
          </p:cNvPr>
          <p:cNvSpPr>
            <a:spLocks noGrp="1"/>
          </p:cNvSpPr>
          <p:nvPr>
            <p:ph type="title"/>
          </p:nvPr>
        </p:nvSpPr>
        <p:spPr>
          <a:xfrm>
            <a:off x="838200" y="-63102"/>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Summary diagram</a:t>
            </a:r>
          </a:p>
        </p:txBody>
      </p:sp>
      <p:sp>
        <p:nvSpPr>
          <p:cNvPr id="3" name="Espace réservé du pied de page 2">
            <a:extLst>
              <a:ext uri="{FF2B5EF4-FFF2-40B4-BE49-F238E27FC236}">
                <a16:creationId xmlns:a16="http://schemas.microsoft.com/office/drawing/2014/main" id="{4BFEBB13-B333-4F9C-B522-FDA88AF2E663}"/>
              </a:ext>
            </a:extLst>
          </p:cNvPr>
          <p:cNvSpPr>
            <a:spLocks noGrp="1"/>
          </p:cNvSpPr>
          <p:nvPr>
            <p:ph type="ftr" sz="quarter" idx="11"/>
          </p:nvPr>
        </p:nvSpPr>
        <p:spPr/>
        <p:txBody>
          <a:bodyPr/>
          <a:lstStyle/>
          <a:p>
            <a:r>
              <a:rPr lang="en-GB"/>
              <a:t>F. Richard  IJCLAB January 2026</a:t>
            </a:r>
            <a:endParaRPr lang="fr-FR"/>
          </a:p>
        </p:txBody>
      </p:sp>
      <p:sp>
        <p:nvSpPr>
          <p:cNvPr id="4" name="Espace réservé du numéro de diapositive 3">
            <a:extLst>
              <a:ext uri="{FF2B5EF4-FFF2-40B4-BE49-F238E27FC236}">
                <a16:creationId xmlns:a16="http://schemas.microsoft.com/office/drawing/2014/main" id="{43E6F32D-5339-4455-AA88-C343E3D9A2C8}"/>
              </a:ext>
            </a:extLst>
          </p:cNvPr>
          <p:cNvSpPr>
            <a:spLocks noGrp="1"/>
          </p:cNvSpPr>
          <p:nvPr>
            <p:ph type="sldNum" sz="quarter" idx="12"/>
          </p:nvPr>
        </p:nvSpPr>
        <p:spPr/>
        <p:txBody>
          <a:bodyPr/>
          <a:lstStyle/>
          <a:p>
            <a:fld id="{5A03CC76-496D-4644-8A18-DE7C2F27F534}" type="slidenum">
              <a:rPr lang="fr-FR" smtClean="0"/>
              <a:t>19</a:t>
            </a:fld>
            <a:endParaRPr lang="fr-FR"/>
          </a:p>
        </p:txBody>
      </p:sp>
      <p:pic>
        <p:nvPicPr>
          <p:cNvPr id="7" name="Image 6">
            <a:extLst>
              <a:ext uri="{FF2B5EF4-FFF2-40B4-BE49-F238E27FC236}">
                <a16:creationId xmlns:a16="http://schemas.microsoft.com/office/drawing/2014/main" id="{6A64EE4B-058E-4D96-7064-2B0A7D4D8608}"/>
              </a:ext>
            </a:extLst>
          </p:cNvPr>
          <p:cNvPicPr>
            <a:picLocks noChangeAspect="1"/>
          </p:cNvPicPr>
          <p:nvPr/>
        </p:nvPicPr>
        <p:blipFill>
          <a:blip r:embed="rId2"/>
          <a:stretch>
            <a:fillRect/>
          </a:stretch>
        </p:blipFill>
        <p:spPr>
          <a:xfrm>
            <a:off x="2178206" y="769161"/>
            <a:ext cx="7354326" cy="5858693"/>
          </a:xfrm>
          <a:prstGeom prst="rect">
            <a:avLst/>
          </a:prstGeom>
        </p:spPr>
      </p:pic>
    </p:spTree>
    <p:extLst>
      <p:ext uri="{BB962C8B-B14F-4D97-AF65-F5344CB8AC3E}">
        <p14:creationId xmlns:p14="http://schemas.microsoft.com/office/powerpoint/2010/main" val="8980255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61FC2C2-6291-4B9E-BA68-A9525C4E4BF5}"/>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INTRODUCTION</a:t>
            </a:r>
          </a:p>
        </p:txBody>
      </p:sp>
      <p:sp>
        <p:nvSpPr>
          <p:cNvPr id="3" name="Espace réservé du contenu 2">
            <a:extLst>
              <a:ext uri="{FF2B5EF4-FFF2-40B4-BE49-F238E27FC236}">
                <a16:creationId xmlns:a16="http://schemas.microsoft.com/office/drawing/2014/main" id="{A09DD464-E74F-4FBB-88C3-3ADDB46406B5}"/>
              </a:ext>
            </a:extLst>
          </p:cNvPr>
          <p:cNvSpPr>
            <a:spLocks noGrp="1"/>
          </p:cNvSpPr>
          <p:nvPr>
            <p:ph idx="1"/>
          </p:nvPr>
        </p:nvSpPr>
        <p:spPr>
          <a:xfrm>
            <a:off x="252549" y="1825624"/>
            <a:ext cx="11721737" cy="4601301"/>
          </a:xfrm>
        </p:spPr>
        <p:txBody>
          <a:bodyPr/>
          <a:lstStyle/>
          <a:p>
            <a:pPr rtl="0">
              <a:lnSpc>
                <a:spcPct val="115000"/>
              </a:lnSpc>
            </a:pPr>
            <a:r>
              <a:rPr lang="en-US" sz="2400" dirty="0">
                <a:effectLst/>
                <a:latin typeface="Calibri, sans-serif"/>
              </a:rPr>
              <a:t>For many years there has been growing evidence for indications around 650 GeV both in ATLAS and CMS </a:t>
            </a:r>
            <a:endParaRPr lang="en-US" sz="2400" dirty="0">
              <a:effectLst/>
            </a:endParaRPr>
          </a:p>
          <a:p>
            <a:pPr rtl="0">
              <a:lnSpc>
                <a:spcPct val="115000"/>
              </a:lnSpc>
              <a:tabLst>
                <a:tab pos="4216400" algn="l"/>
              </a:tabLst>
            </a:pPr>
            <a:r>
              <a:rPr lang="en-US" sz="2400" dirty="0">
                <a:effectLst/>
                <a:latin typeface="Calibri, sans-serif"/>
              </a:rPr>
              <a:t>Presently there are </a:t>
            </a:r>
            <a:r>
              <a:rPr lang="en-US" sz="2400" b="1" dirty="0">
                <a:effectLst/>
                <a:latin typeface="Calibri, sans-serif"/>
              </a:rPr>
              <a:t>9 such indications, each reaching ~3 sd</a:t>
            </a:r>
            <a:r>
              <a:rPr lang="en-US" sz="2400" dirty="0">
                <a:effectLst/>
                <a:latin typeface="Calibri, sans-serif"/>
              </a:rPr>
              <a:t>. When statistically combined they give a </a:t>
            </a:r>
            <a:r>
              <a:rPr lang="en-US" sz="2400" b="1" dirty="0">
                <a:effectLst/>
                <a:latin typeface="Calibri, sans-serif"/>
              </a:rPr>
              <a:t>global evidence </a:t>
            </a:r>
            <a:r>
              <a:rPr lang="en-US" sz="2400" b="1" dirty="0">
                <a:latin typeface="Calibri, sans-serif"/>
              </a:rPr>
              <a:t>~6</a:t>
            </a:r>
            <a:r>
              <a:rPr lang="en-US" sz="2400" b="1" dirty="0">
                <a:effectLst/>
                <a:latin typeface="Calibri, sans-serif"/>
              </a:rPr>
              <a:t> </a:t>
            </a:r>
            <a:r>
              <a:rPr lang="en-US" sz="2400" b="1" dirty="0" err="1">
                <a:effectLst/>
                <a:latin typeface="Calibri, sans-serif"/>
              </a:rPr>
              <a:t>sd</a:t>
            </a:r>
            <a:r>
              <a:rPr lang="en-US" sz="2400" b="1" dirty="0">
                <a:effectLst/>
                <a:latin typeface="Calibri, sans-serif"/>
              </a:rPr>
              <a:t> </a:t>
            </a:r>
            <a:r>
              <a:rPr lang="en-US" sz="2400" dirty="0">
                <a:effectLst/>
                <a:latin typeface="Calibri, sans-serif"/>
              </a:rPr>
              <a:t>! RUN3 should allow to reach individually 5 </a:t>
            </a:r>
            <a:r>
              <a:rPr lang="en-US" sz="2400" dirty="0" err="1">
                <a:effectLst/>
                <a:latin typeface="Calibri, sans-serif"/>
              </a:rPr>
              <a:t>sd</a:t>
            </a:r>
            <a:r>
              <a:rPr lang="en-US" sz="2400" dirty="0">
                <a:effectLst/>
                <a:latin typeface="Calibri, sans-serif"/>
              </a:rPr>
              <a:t> for some of them</a:t>
            </a:r>
            <a:endParaRPr lang="en-US" sz="2400" dirty="0">
              <a:effectLst/>
            </a:endParaRPr>
          </a:p>
          <a:p>
            <a:pPr rtl="0">
              <a:lnSpc>
                <a:spcPct val="115000"/>
              </a:lnSpc>
            </a:pPr>
            <a:r>
              <a:rPr lang="en-US" sz="2400" dirty="0">
                <a:effectLst/>
                <a:latin typeface="Calibri, sans-serif"/>
              </a:rPr>
              <a:t>Coming after the 750 GeV episode, they provoke, at best, polite skepticism </a:t>
            </a:r>
            <a:endParaRPr lang="en-US" sz="2400" dirty="0">
              <a:effectLst/>
            </a:endParaRPr>
          </a:p>
          <a:p>
            <a:pPr rtl="0">
              <a:lnSpc>
                <a:spcPct val="115000"/>
              </a:lnSpc>
            </a:pPr>
            <a:r>
              <a:rPr lang="en-US" sz="2400" dirty="0">
                <a:effectLst/>
                <a:latin typeface="Calibri, sans-serif"/>
              </a:rPr>
              <a:t>Today we come to the conclusion that the alleged 750 GeV in 2 photons first seen by ATLAS belongs to the same family, the shift in mass being presumably due to a </a:t>
            </a:r>
            <a:r>
              <a:rPr lang="en-US" sz="2400" b="1" dirty="0">
                <a:effectLst/>
                <a:latin typeface="Calibri, sans-serif"/>
              </a:rPr>
              <a:t>mis-calibrated detector + an initial positive fluctuation </a:t>
            </a:r>
            <a:r>
              <a:rPr lang="en-US" sz="2400" dirty="0">
                <a:effectLst/>
                <a:latin typeface="Calibri, sans-serif"/>
              </a:rPr>
              <a:t>in the </a:t>
            </a:r>
            <a:r>
              <a:rPr lang="en-US" sz="2400">
                <a:effectLst/>
                <a:latin typeface="Calibri, sans-serif"/>
              </a:rPr>
              <a:t>ATLAS sample</a:t>
            </a:r>
            <a:endParaRPr lang="en-US" sz="2400" dirty="0">
              <a:effectLst/>
            </a:endParaRPr>
          </a:p>
          <a:p>
            <a:endParaRPr lang="en-US" dirty="0"/>
          </a:p>
        </p:txBody>
      </p:sp>
      <p:sp>
        <p:nvSpPr>
          <p:cNvPr id="4" name="Espace réservé du pied de page 3">
            <a:extLst>
              <a:ext uri="{FF2B5EF4-FFF2-40B4-BE49-F238E27FC236}">
                <a16:creationId xmlns:a16="http://schemas.microsoft.com/office/drawing/2014/main" id="{AD3B6272-D572-4019-B020-35030CA5D6EC}"/>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BD511DCB-0F93-43E2-A6AB-95C1D62DBACB}"/>
              </a:ext>
            </a:extLst>
          </p:cNvPr>
          <p:cNvSpPr>
            <a:spLocks noGrp="1"/>
          </p:cNvSpPr>
          <p:nvPr>
            <p:ph type="sldNum" sz="quarter" idx="12"/>
          </p:nvPr>
        </p:nvSpPr>
        <p:spPr/>
        <p:txBody>
          <a:bodyPr/>
          <a:lstStyle/>
          <a:p>
            <a:fld id="{401AE738-B072-4C75-8DFC-91EB05A31813}" type="slidenum">
              <a:rPr lang="en-US" smtClean="0"/>
              <a:t>2</a:t>
            </a:fld>
            <a:endParaRPr lang="en-US"/>
          </a:p>
        </p:txBody>
      </p:sp>
      <p:pic>
        <p:nvPicPr>
          <p:cNvPr id="6" name="Graphique 5">
            <a:extLst>
              <a:ext uri="{FF2B5EF4-FFF2-40B4-BE49-F238E27FC236}">
                <a16:creationId xmlns:a16="http://schemas.microsoft.com/office/drawing/2014/main" id="{F8F14CE8-BCAB-43DC-90FF-C30042195AB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8775250" y="-135563"/>
            <a:ext cx="3416750" cy="2034096"/>
          </a:xfrm>
          <a:prstGeom prst="rect">
            <a:avLst/>
          </a:prstGeom>
        </p:spPr>
      </p:pic>
    </p:spTree>
    <p:extLst>
      <p:ext uri="{BB962C8B-B14F-4D97-AF65-F5344CB8AC3E}">
        <p14:creationId xmlns:p14="http://schemas.microsoft.com/office/powerpoint/2010/main" val="12185048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re 5">
            <a:extLst>
              <a:ext uri="{FF2B5EF4-FFF2-40B4-BE49-F238E27FC236}">
                <a16:creationId xmlns:a16="http://schemas.microsoft.com/office/drawing/2014/main" id="{4B216FD7-9963-4784-AF80-47A5E730A6F6}"/>
              </a:ext>
            </a:extLst>
          </p:cNvPr>
          <p:cNvSpPr>
            <a:spLocks noGrp="1"/>
          </p:cNvSpPr>
          <p:nvPr>
            <p:ph type="title"/>
          </p:nvPr>
        </p:nvSpPr>
        <p:spPr>
          <a:xfrm>
            <a:off x="713073" y="347196"/>
            <a:ext cx="10515600" cy="1325563"/>
          </a:xfrm>
        </p:spPr>
        <p:txBody>
          <a:bodyPr/>
          <a:lstStyle/>
          <a:p>
            <a:pPr algn="ctr"/>
            <a:r>
              <a:rPr lang="en-US" dirty="0">
                <a:solidFill>
                  <a:srgbClr val="7030A0"/>
                </a:solidFill>
                <a:effectLst>
                  <a:outerShdw blurRad="38100" dist="38100" dir="2700000" algn="tl">
                    <a:srgbClr val="000000">
                      <a:alpha val="43137"/>
                    </a:srgbClr>
                  </a:outerShdw>
                </a:effectLst>
              </a:rPr>
              <a:t>Evidences for  ~'650’ GeV resonance(s)</a:t>
            </a:r>
          </a:p>
        </p:txBody>
      </p:sp>
      <p:graphicFrame>
        <p:nvGraphicFramePr>
          <p:cNvPr id="11" name="Espace réservé du contenu 10">
            <a:extLst>
              <a:ext uri="{FF2B5EF4-FFF2-40B4-BE49-F238E27FC236}">
                <a16:creationId xmlns:a16="http://schemas.microsoft.com/office/drawing/2014/main" id="{AC4A64D3-A6A5-4101-9DBC-41C9C7712DD5}"/>
              </a:ext>
            </a:extLst>
          </p:cNvPr>
          <p:cNvGraphicFramePr>
            <a:graphicFrameLocks noGrp="1"/>
          </p:cNvGraphicFramePr>
          <p:nvPr>
            <p:ph sz="half" idx="2"/>
            <p:extLst>
              <p:ext uri="{D42A27DB-BD31-4B8C-83A1-F6EECF244321}">
                <p14:modId xmlns:p14="http://schemas.microsoft.com/office/powerpoint/2010/main" val="4105172649"/>
              </p:ext>
            </p:extLst>
          </p:nvPr>
        </p:nvGraphicFramePr>
        <p:xfrm>
          <a:off x="5465297" y="2146433"/>
          <a:ext cx="6483418" cy="3533220"/>
        </p:xfrm>
        <a:graphic>
          <a:graphicData uri="http://schemas.openxmlformats.org/drawingml/2006/table">
            <a:tbl>
              <a:tblPr/>
              <a:tblGrid>
                <a:gridCol w="1780940">
                  <a:extLst>
                    <a:ext uri="{9D8B030D-6E8A-4147-A177-3AD203B41FA5}">
                      <a16:colId xmlns:a16="http://schemas.microsoft.com/office/drawing/2014/main" val="1958479127"/>
                    </a:ext>
                  </a:extLst>
                </a:gridCol>
                <a:gridCol w="1700897">
                  <a:extLst>
                    <a:ext uri="{9D8B030D-6E8A-4147-A177-3AD203B41FA5}">
                      <a16:colId xmlns:a16="http://schemas.microsoft.com/office/drawing/2014/main" val="586584362"/>
                    </a:ext>
                  </a:extLst>
                </a:gridCol>
                <a:gridCol w="3001581">
                  <a:extLst>
                    <a:ext uri="{9D8B030D-6E8A-4147-A177-3AD203B41FA5}">
                      <a16:colId xmlns:a16="http://schemas.microsoft.com/office/drawing/2014/main" val="1465465989"/>
                    </a:ext>
                  </a:extLst>
                </a:gridCol>
              </a:tblGrid>
              <a:tr h="353322">
                <a:tc>
                  <a:txBody>
                    <a:bodyPr/>
                    <a:lstStyle/>
                    <a:p>
                      <a:pPr algn="ctr" rtl="0">
                        <a:lnSpc>
                          <a:spcPct val="115000"/>
                        </a:lnSpc>
                      </a:pPr>
                      <a:r>
                        <a:rPr lang="en-GB" sz="1400" dirty="0">
                          <a:effectLst/>
                          <a:latin typeface="Calibri, sans-serif"/>
                        </a:rPr>
                        <a:t>Channel</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Significance s.d.</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Reference</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63004471"/>
                  </a:ext>
                </a:extLst>
              </a:tr>
              <a:tr h="353322">
                <a:tc>
                  <a:txBody>
                    <a:bodyPr/>
                    <a:lstStyle/>
                    <a:p>
                      <a:pPr algn="ctr" rtl="0">
                        <a:lnSpc>
                          <a:spcPct val="115000"/>
                        </a:lnSpc>
                      </a:pPr>
                      <a:r>
                        <a:rPr lang="en-GB" sz="1400" dirty="0">
                          <a:effectLst/>
                          <a:latin typeface="Calibri, sans-serif"/>
                        </a:rPr>
                        <a:t>ZZ 4 leptons</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3.8 </a:t>
                      </a:r>
                      <a:r>
                        <a:rPr lang="en-GB" sz="1400" dirty="0" err="1">
                          <a:effectLst/>
                          <a:latin typeface="Calibri, sans-serif"/>
                        </a:rPr>
                        <a:t>ggF+VBF</a:t>
                      </a:r>
                      <a:r>
                        <a:rPr lang="en-GB" sz="1400" dirty="0">
                          <a:effectLst/>
                          <a:latin typeface="Calibri, sans-serif"/>
                        </a:rPr>
                        <a:t> 2.8 VBF</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ATLAS 2009.14791 </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963887"/>
                  </a:ext>
                </a:extLst>
              </a:tr>
              <a:tr h="353322">
                <a:tc>
                  <a:txBody>
                    <a:bodyPr/>
                    <a:lstStyle/>
                    <a:p>
                      <a:pPr algn="ctr" rtl="0">
                        <a:lnSpc>
                          <a:spcPct val="115000"/>
                        </a:lnSpc>
                      </a:pPr>
                      <a:r>
                        <a:rPr lang="en-GB" sz="1400" dirty="0">
                          <a:effectLst/>
                          <a:latin typeface="Calibri, sans-serif"/>
                        </a:rPr>
                        <a:t>WW 2leptons</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3.8 VBF</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CMS-PAS-HIG-20-016</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694479"/>
                  </a:ext>
                </a:extLst>
              </a:tr>
              <a:tr h="353322">
                <a:tc>
                  <a:txBody>
                    <a:bodyPr/>
                    <a:lstStyle/>
                    <a:p>
                      <a:pPr algn="ctr" rtl="0">
                        <a:lnSpc>
                          <a:spcPct val="115000"/>
                        </a:lnSpc>
                      </a:pPr>
                      <a:r>
                        <a:rPr lang="en-GB" sz="1400" dirty="0">
                          <a:effectLst/>
                          <a:latin typeface="Calibri, sans-serif"/>
                        </a:rPr>
                        <a:t>h95h125 bb/</a:t>
                      </a:r>
                      <a:r>
                        <a:rPr lang="en-GB" sz="1400" dirty="0" err="1">
                          <a:effectLst/>
                          <a:latin typeface="Symbol, serif"/>
                        </a:rPr>
                        <a:t>tt</a:t>
                      </a:r>
                      <a:r>
                        <a:rPr lang="en-GB" sz="1400" dirty="0">
                          <a:effectLst/>
                          <a:latin typeface="Symbol, serif"/>
                        </a:rPr>
                        <a:t> gg</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3.8</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CMS 2310.01643  CMS 2506.23012</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24528"/>
                  </a:ext>
                </a:extLst>
              </a:tr>
              <a:tr h="353322">
                <a:tc>
                  <a:txBody>
                    <a:bodyPr/>
                    <a:lstStyle/>
                    <a:p>
                      <a:pPr algn="ctr" rtl="0">
                        <a:lnSpc>
                          <a:spcPct val="115000"/>
                        </a:lnSpc>
                      </a:pPr>
                      <a:r>
                        <a:rPr lang="en-GB" sz="1400" dirty="0">
                          <a:effectLst/>
                          <a:latin typeface="Calibri, sans-serif"/>
                        </a:rPr>
                        <a:t>T380h125 </a:t>
                      </a:r>
                      <a:r>
                        <a:rPr lang="en-GB" sz="1400" dirty="0" err="1">
                          <a:effectLst/>
                          <a:latin typeface="Calibri, sans-serif"/>
                        </a:rPr>
                        <a:t>bbbb</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4.1</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CMS-PAS-HIG-20-012</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0749698"/>
                  </a:ext>
                </a:extLst>
              </a:tr>
              <a:tr h="353322">
                <a:tc>
                  <a:txBody>
                    <a:bodyPr/>
                    <a:lstStyle/>
                    <a:p>
                      <a:pPr algn="ctr" rtl="0">
                        <a:lnSpc>
                          <a:spcPct val="115000"/>
                        </a:lnSpc>
                      </a:pPr>
                      <a:r>
                        <a:rPr lang="en-GB" sz="1400">
                          <a:effectLst/>
                          <a:latin typeface="Symbol, serif"/>
                        </a:rPr>
                        <a:t>gg</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3.5</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ATLAS 2102.13405</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6697391"/>
                  </a:ext>
                </a:extLst>
              </a:tr>
              <a:tr h="353322">
                <a:tc>
                  <a:txBody>
                    <a:bodyPr/>
                    <a:lstStyle/>
                    <a:p>
                      <a:pPr algn="ctr" rtl="0">
                        <a:lnSpc>
                          <a:spcPct val="115000"/>
                        </a:lnSpc>
                      </a:pPr>
                      <a:r>
                        <a:rPr lang="en-GB" sz="1400">
                          <a:effectLst/>
                          <a:latin typeface="Calibri, sans-serif"/>
                        </a:rPr>
                        <a:t>JJ</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3.4</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ATLAS 2509.01219</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87153399"/>
                  </a:ext>
                </a:extLst>
              </a:tr>
              <a:tr h="353322">
                <a:tc>
                  <a:txBody>
                    <a:bodyPr/>
                    <a:lstStyle/>
                    <a:p>
                      <a:pPr algn="ctr" rtl="0">
                        <a:lnSpc>
                          <a:spcPct val="115000"/>
                        </a:lnSpc>
                      </a:pPr>
                      <a:r>
                        <a:rPr lang="en-GB" sz="1400">
                          <a:effectLst/>
                          <a:latin typeface="Calibri, sans-serif"/>
                        </a:rPr>
                        <a:t>AZ tt 2leptons</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2.85</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ATLAS 2311</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6015607"/>
                  </a:ext>
                </a:extLst>
              </a:tr>
              <a:tr h="353322">
                <a:tc>
                  <a:txBody>
                    <a:bodyPr/>
                    <a:lstStyle/>
                    <a:p>
                      <a:pPr algn="ctr" rtl="0">
                        <a:lnSpc>
                          <a:spcPct val="115000"/>
                        </a:lnSpc>
                      </a:pPr>
                      <a:r>
                        <a:rPr lang="en-GB" sz="1400">
                          <a:effectLst/>
                          <a:latin typeface="Calibri, sans-serif"/>
                        </a:rPr>
                        <a:t>e+e-</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3</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a:effectLst/>
                          <a:latin typeface="Calibri, sans-serif"/>
                        </a:rPr>
                        <a:t>ATLAS 1903.06248 CMS 2103.02708</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3527185"/>
                  </a:ext>
                </a:extLst>
              </a:tr>
              <a:tr h="353322">
                <a:tc>
                  <a:txBody>
                    <a:bodyPr/>
                    <a:lstStyle/>
                    <a:p>
                      <a:pPr algn="ctr" rtl="0">
                        <a:lnSpc>
                          <a:spcPct val="115000"/>
                        </a:lnSpc>
                      </a:pPr>
                      <a:r>
                        <a:rPr lang="en-GB" sz="1400">
                          <a:effectLst/>
                          <a:latin typeface="Calibri, sans-serif"/>
                        </a:rPr>
                        <a:t>tt</a:t>
                      </a:r>
                      <a:endParaRPr lang="en-GB">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3</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ctr" rtl="0">
                        <a:lnSpc>
                          <a:spcPct val="115000"/>
                        </a:lnSpc>
                      </a:pPr>
                      <a:r>
                        <a:rPr lang="en-GB" sz="1400" dirty="0">
                          <a:effectLst/>
                          <a:latin typeface="Calibri, sans-serif"/>
                        </a:rPr>
                        <a:t>ATLAS 2404.18986 CMS 2507.05119</a:t>
                      </a:r>
                      <a:endParaRPr lang="en-GB" dirty="0">
                        <a:effectLst/>
                      </a:endParaRPr>
                    </a:p>
                  </a:txBody>
                  <a:tcPr marL="12700" marR="12700" marT="12700" marB="12700">
                    <a:lnL w="19050" cap="flat" cmpd="sng" algn="ctr">
                      <a:solidFill>
                        <a:srgbClr val="000000"/>
                      </a:solidFill>
                      <a:prstDash val="solid"/>
                      <a:round/>
                      <a:headEnd type="none" w="med" len="med"/>
                      <a:tailEnd type="none" w="med" len="med"/>
                    </a:lnL>
                    <a:lnR w="19050" cap="flat" cmpd="sng" algn="ctr">
                      <a:solidFill>
                        <a:srgbClr val="000000"/>
                      </a:solidFill>
                      <a:prstDash val="solid"/>
                      <a:round/>
                      <a:headEnd type="none" w="med" len="med"/>
                      <a:tailEnd type="none" w="med" len="med"/>
                    </a:lnR>
                    <a:lnT w="1905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8957023"/>
                  </a:ext>
                </a:extLst>
              </a:tr>
            </a:tbl>
          </a:graphicData>
        </a:graphic>
      </p:graphicFrame>
      <p:sp>
        <p:nvSpPr>
          <p:cNvPr id="4" name="Espace réservé du pied de page 3">
            <a:extLst>
              <a:ext uri="{FF2B5EF4-FFF2-40B4-BE49-F238E27FC236}">
                <a16:creationId xmlns:a16="http://schemas.microsoft.com/office/drawing/2014/main" id="{9D0EFBD7-A41A-4789-8E3D-8A0D991F8F58}"/>
              </a:ext>
            </a:extLst>
          </p:cNvPr>
          <p:cNvSpPr>
            <a:spLocks noGrp="1"/>
          </p:cNvSpPr>
          <p:nvPr>
            <p:ph type="ftr" sz="quarter" idx="11"/>
          </p:nvPr>
        </p:nvSpPr>
        <p:spPr/>
        <p:txBody>
          <a:bodyPr/>
          <a:lstStyle/>
          <a:p>
            <a:r>
              <a:rPr lang="en-GB"/>
              <a:t>F. Richard  IJCLAB January 2026</a:t>
            </a:r>
            <a:endParaRPr lang="fr-FR"/>
          </a:p>
        </p:txBody>
      </p:sp>
      <p:sp>
        <p:nvSpPr>
          <p:cNvPr id="5" name="Espace réservé du numéro de diapositive 4">
            <a:extLst>
              <a:ext uri="{FF2B5EF4-FFF2-40B4-BE49-F238E27FC236}">
                <a16:creationId xmlns:a16="http://schemas.microsoft.com/office/drawing/2014/main" id="{27805482-2189-4533-BADF-25B927DE6D9E}"/>
              </a:ext>
            </a:extLst>
          </p:cNvPr>
          <p:cNvSpPr>
            <a:spLocks noGrp="1"/>
          </p:cNvSpPr>
          <p:nvPr>
            <p:ph type="sldNum" sz="quarter" idx="12"/>
          </p:nvPr>
        </p:nvSpPr>
        <p:spPr/>
        <p:txBody>
          <a:bodyPr/>
          <a:lstStyle/>
          <a:p>
            <a:fld id="{5A03CC76-496D-4644-8A18-DE7C2F27F534}" type="slidenum">
              <a:rPr lang="fr-FR" smtClean="0"/>
              <a:t>20</a:t>
            </a:fld>
            <a:endParaRPr lang="fr-FR"/>
          </a:p>
        </p:txBody>
      </p:sp>
      <p:sp>
        <p:nvSpPr>
          <p:cNvPr id="12" name="Rectangle 1">
            <a:extLst>
              <a:ext uri="{FF2B5EF4-FFF2-40B4-BE49-F238E27FC236}">
                <a16:creationId xmlns:a16="http://schemas.microsoft.com/office/drawing/2014/main" id="{EBF83900-FE0E-45C6-86D6-F5940D11C873}"/>
              </a:ext>
            </a:extLst>
          </p:cNvPr>
          <p:cNvSpPr>
            <a:spLocks noChangeArrowheads="1"/>
          </p:cNvSpPr>
          <p:nvPr/>
        </p:nvSpPr>
        <p:spPr bwMode="auto">
          <a:xfrm>
            <a:off x="-838200" y="118595"/>
            <a:ext cx="1773556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a:ln>
                <a:noFill/>
              </a:ln>
              <a:solidFill>
                <a:schemeClr val="tx1"/>
              </a:solidFill>
              <a:effectLst/>
              <a:latin typeface="Arial" panose="020B0604020202020204" pitchFamily="34" charset="0"/>
            </a:endParaRPr>
          </a:p>
        </p:txBody>
      </p:sp>
      <p:sp>
        <p:nvSpPr>
          <p:cNvPr id="2" name="ZoneTexte 1">
            <a:extLst>
              <a:ext uri="{FF2B5EF4-FFF2-40B4-BE49-F238E27FC236}">
                <a16:creationId xmlns:a16="http://schemas.microsoft.com/office/drawing/2014/main" id="{DEB0F70E-A5DC-47EC-AE6B-D22FD1DD7751}"/>
              </a:ext>
            </a:extLst>
          </p:cNvPr>
          <p:cNvSpPr txBox="1"/>
          <p:nvPr/>
        </p:nvSpPr>
        <p:spPr>
          <a:xfrm>
            <a:off x="922866" y="5679653"/>
            <a:ext cx="4182533" cy="523220"/>
          </a:xfrm>
          <a:prstGeom prst="rect">
            <a:avLst/>
          </a:prstGeom>
          <a:noFill/>
        </p:spPr>
        <p:txBody>
          <a:bodyPr wrap="square" rtlCol="0">
            <a:spAutoFit/>
          </a:bodyPr>
          <a:lstStyle/>
          <a:p>
            <a:r>
              <a:rPr lang="en-US" sz="2800" b="1" dirty="0"/>
              <a:t>~ 6 </a:t>
            </a:r>
            <a:r>
              <a:rPr lang="en-US" sz="2800" b="1" dirty="0" err="1"/>
              <a:t>sd</a:t>
            </a:r>
            <a:r>
              <a:rPr lang="en-US" sz="2800" b="1" dirty="0"/>
              <a:t> global significance </a:t>
            </a:r>
          </a:p>
        </p:txBody>
      </p:sp>
      <p:pic>
        <p:nvPicPr>
          <p:cNvPr id="9" name="Graphique 8">
            <a:extLst>
              <a:ext uri="{FF2B5EF4-FFF2-40B4-BE49-F238E27FC236}">
                <a16:creationId xmlns:a16="http://schemas.microsoft.com/office/drawing/2014/main" id="{6E2CBC0B-F535-455D-AA7A-70CCD2F55FAB}"/>
              </a:ext>
            </a:extLst>
          </p:cNvPr>
          <p:cNvPicPr>
            <a:picLocks noChangeAspect="1"/>
          </p:cNvPicPr>
          <p:nvPr/>
        </p:nvPicPr>
        <p:blipFill>
          <a:blip>
            <a:extLst>
              <a:ext uri="{96DAC541-7B7A-43D3-8B79-37D633B846F1}">
                <asvg:svgBlip xmlns:asvg="http://schemas.microsoft.com/office/drawing/2016/SVG/main" r:embed="rId2"/>
              </a:ext>
            </a:extLst>
          </a:blip>
          <a:stretch>
            <a:fillRect/>
          </a:stretch>
        </p:blipFill>
        <p:spPr>
          <a:xfrm>
            <a:off x="117779" y="2312551"/>
            <a:ext cx="5219700" cy="3095625"/>
          </a:xfrm>
          <a:prstGeom prst="rect">
            <a:avLst/>
          </a:prstGeom>
        </p:spPr>
      </p:pic>
    </p:spTree>
    <p:extLst>
      <p:ext uri="{BB962C8B-B14F-4D97-AF65-F5344CB8AC3E}">
        <p14:creationId xmlns:p14="http://schemas.microsoft.com/office/powerpoint/2010/main" val="128954583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EA529682-D2A2-44AD-B1DC-96942560DED1}"/>
              </a:ext>
            </a:extLst>
          </p:cNvPr>
          <p:cNvSpPr>
            <a:spLocks noGrp="1"/>
          </p:cNvSpPr>
          <p:nvPr>
            <p:ph type="ftr" sz="quarter" idx="11"/>
          </p:nvPr>
        </p:nvSpPr>
        <p:spPr>
          <a:xfrm>
            <a:off x="4038600" y="6286832"/>
            <a:ext cx="4114800" cy="434643"/>
          </a:xfrm>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FDDE808F-091A-4180-86AA-8CCE1B8005BF}"/>
              </a:ext>
            </a:extLst>
          </p:cNvPr>
          <p:cNvSpPr>
            <a:spLocks noGrp="1"/>
          </p:cNvSpPr>
          <p:nvPr>
            <p:ph type="sldNum" sz="quarter" idx="12"/>
          </p:nvPr>
        </p:nvSpPr>
        <p:spPr>
          <a:xfrm>
            <a:off x="8619836" y="6356350"/>
            <a:ext cx="2743200" cy="365125"/>
          </a:xfrm>
        </p:spPr>
        <p:txBody>
          <a:bodyPr/>
          <a:lstStyle/>
          <a:p>
            <a:fld id="{5A03CC76-496D-4644-8A18-DE7C2F27F534}" type="slidenum">
              <a:rPr lang="fr-FR" smtClean="0"/>
              <a:t>21</a:t>
            </a:fld>
            <a:endParaRPr lang="fr-FR"/>
          </a:p>
        </p:txBody>
      </p:sp>
      <p:pic>
        <p:nvPicPr>
          <p:cNvPr id="7" name="Image 6">
            <a:extLst>
              <a:ext uri="{FF2B5EF4-FFF2-40B4-BE49-F238E27FC236}">
                <a16:creationId xmlns:a16="http://schemas.microsoft.com/office/drawing/2014/main" id="{FFE07FFE-8994-4176-974A-E14EF4D9B065}"/>
              </a:ext>
            </a:extLst>
          </p:cNvPr>
          <p:cNvPicPr>
            <a:picLocks noChangeAspect="1"/>
          </p:cNvPicPr>
          <p:nvPr/>
        </p:nvPicPr>
        <p:blipFill>
          <a:blip r:embed="rId3"/>
          <a:stretch>
            <a:fillRect/>
          </a:stretch>
        </p:blipFill>
        <p:spPr>
          <a:xfrm>
            <a:off x="0" y="-64654"/>
            <a:ext cx="3876675" cy="3238500"/>
          </a:xfrm>
          <a:prstGeom prst="rect">
            <a:avLst/>
          </a:prstGeom>
        </p:spPr>
      </p:pic>
      <p:pic>
        <p:nvPicPr>
          <p:cNvPr id="8" name="Espace réservé du contenu 4">
            <a:extLst>
              <a:ext uri="{FF2B5EF4-FFF2-40B4-BE49-F238E27FC236}">
                <a16:creationId xmlns:a16="http://schemas.microsoft.com/office/drawing/2014/main" id="{9BE68667-AB06-4357-84DA-459EE28ECB50}"/>
              </a:ext>
            </a:extLst>
          </p:cNvPr>
          <p:cNvPicPr>
            <a:picLocks noChangeAspect="1"/>
          </p:cNvPicPr>
          <p:nvPr/>
        </p:nvPicPr>
        <p:blipFill>
          <a:blip r:embed="rId4"/>
          <a:stretch>
            <a:fillRect/>
          </a:stretch>
        </p:blipFill>
        <p:spPr>
          <a:xfrm>
            <a:off x="4204246" y="63981"/>
            <a:ext cx="3337136" cy="3122563"/>
          </a:xfrm>
          <a:prstGeom prst="rect">
            <a:avLst/>
          </a:prstGeom>
        </p:spPr>
      </p:pic>
      <p:pic>
        <p:nvPicPr>
          <p:cNvPr id="9" name="Image 8">
            <a:extLst>
              <a:ext uri="{FF2B5EF4-FFF2-40B4-BE49-F238E27FC236}">
                <a16:creationId xmlns:a16="http://schemas.microsoft.com/office/drawing/2014/main" id="{9A1A4FCA-E43F-4D51-A143-FA6818DC8A88}"/>
              </a:ext>
            </a:extLst>
          </p:cNvPr>
          <p:cNvPicPr>
            <a:picLocks noChangeAspect="1"/>
          </p:cNvPicPr>
          <p:nvPr/>
        </p:nvPicPr>
        <p:blipFill rotWithShape="1">
          <a:blip r:embed="rId5"/>
          <a:srcRect l="8113" r="6479"/>
          <a:stretch/>
        </p:blipFill>
        <p:spPr>
          <a:xfrm>
            <a:off x="8921982" y="3386194"/>
            <a:ext cx="3244582" cy="2592508"/>
          </a:xfrm>
          <a:prstGeom prst="rect">
            <a:avLst/>
          </a:prstGeom>
        </p:spPr>
      </p:pic>
      <p:pic>
        <p:nvPicPr>
          <p:cNvPr id="15" name="Espace réservé du contenu 6">
            <a:extLst>
              <a:ext uri="{FF2B5EF4-FFF2-40B4-BE49-F238E27FC236}">
                <a16:creationId xmlns:a16="http://schemas.microsoft.com/office/drawing/2014/main" id="{585A0491-8731-425B-81A4-65C94B41A7A5}"/>
              </a:ext>
            </a:extLst>
          </p:cNvPr>
          <p:cNvPicPr>
            <a:picLocks noChangeAspect="1"/>
          </p:cNvPicPr>
          <p:nvPr/>
        </p:nvPicPr>
        <p:blipFill>
          <a:blip r:embed="rId6"/>
          <a:stretch>
            <a:fillRect/>
          </a:stretch>
        </p:blipFill>
        <p:spPr>
          <a:xfrm>
            <a:off x="5482548" y="3266407"/>
            <a:ext cx="3439434" cy="2334646"/>
          </a:xfrm>
          <a:prstGeom prst="rect">
            <a:avLst/>
          </a:prstGeom>
        </p:spPr>
      </p:pic>
      <p:pic>
        <p:nvPicPr>
          <p:cNvPr id="11" name="Image 1">
            <a:extLst>
              <a:ext uri="{FF2B5EF4-FFF2-40B4-BE49-F238E27FC236}">
                <a16:creationId xmlns:a16="http://schemas.microsoft.com/office/drawing/2014/main" id="{0189FDEF-B55F-4B61-B526-89537AE88747}"/>
              </a:ext>
            </a:extLst>
          </p:cNvPr>
          <p:cNvPicPr/>
          <p:nvPr/>
        </p:nvPicPr>
        <p:blipFill>
          <a:blip r:embed="rId7"/>
          <a:stretch/>
        </p:blipFill>
        <p:spPr>
          <a:xfrm>
            <a:off x="9790624" y="1388636"/>
            <a:ext cx="1719000" cy="165960"/>
          </a:xfrm>
          <a:prstGeom prst="rect">
            <a:avLst/>
          </a:prstGeom>
          <a:ln w="0">
            <a:noFill/>
          </a:ln>
        </p:spPr>
      </p:pic>
      <p:sp>
        <p:nvSpPr>
          <p:cNvPr id="13" name="ZoneTexte 12">
            <a:extLst>
              <a:ext uri="{FF2B5EF4-FFF2-40B4-BE49-F238E27FC236}">
                <a16:creationId xmlns:a16="http://schemas.microsoft.com/office/drawing/2014/main" id="{AFDCDBB9-7618-455D-ABB4-300B5B201F62}"/>
              </a:ext>
            </a:extLst>
          </p:cNvPr>
          <p:cNvSpPr txBox="1"/>
          <p:nvPr/>
        </p:nvSpPr>
        <p:spPr>
          <a:xfrm>
            <a:off x="3745218" y="2983749"/>
            <a:ext cx="1354183" cy="369332"/>
          </a:xfrm>
          <a:prstGeom prst="rect">
            <a:avLst/>
          </a:prstGeom>
          <a:noFill/>
        </p:spPr>
        <p:txBody>
          <a:bodyPr wrap="square">
            <a:spAutoFit/>
          </a:bodyPr>
          <a:lstStyle/>
          <a:p>
            <a:r>
              <a:rPr lang="en-GB" sz="1800" i="1" dirty="0">
                <a:solidFill>
                  <a:srgbClr val="2709BF"/>
                </a:solidFill>
              </a:rPr>
              <a:t>2009.14791</a:t>
            </a:r>
            <a:r>
              <a:rPr lang="en-GB" sz="1800" i="1" u="sng" dirty="0"/>
              <a:t> </a:t>
            </a:r>
            <a:endParaRPr lang="en-US" dirty="0"/>
          </a:p>
        </p:txBody>
      </p:sp>
      <p:pic>
        <p:nvPicPr>
          <p:cNvPr id="12" name="Image 11">
            <a:extLst>
              <a:ext uri="{FF2B5EF4-FFF2-40B4-BE49-F238E27FC236}">
                <a16:creationId xmlns:a16="http://schemas.microsoft.com/office/drawing/2014/main" id="{3DB4B7A3-DA15-4FD6-8CA7-385C945185C4}"/>
              </a:ext>
            </a:extLst>
          </p:cNvPr>
          <p:cNvPicPr>
            <a:picLocks noChangeAspect="1"/>
          </p:cNvPicPr>
          <p:nvPr/>
        </p:nvPicPr>
        <p:blipFill>
          <a:blip r:embed="rId8"/>
          <a:stretch>
            <a:fillRect/>
          </a:stretch>
        </p:blipFill>
        <p:spPr>
          <a:xfrm>
            <a:off x="3015056" y="3453680"/>
            <a:ext cx="2479088" cy="2112433"/>
          </a:xfrm>
          <a:prstGeom prst="rect">
            <a:avLst/>
          </a:prstGeom>
        </p:spPr>
      </p:pic>
      <p:sp>
        <p:nvSpPr>
          <p:cNvPr id="17" name="ZoneTexte 16">
            <a:extLst>
              <a:ext uri="{FF2B5EF4-FFF2-40B4-BE49-F238E27FC236}">
                <a16:creationId xmlns:a16="http://schemas.microsoft.com/office/drawing/2014/main" id="{7AED95B3-9C9E-47BB-B1FF-9E8FAEC6D540}"/>
              </a:ext>
            </a:extLst>
          </p:cNvPr>
          <p:cNvSpPr txBox="1"/>
          <p:nvPr/>
        </p:nvSpPr>
        <p:spPr>
          <a:xfrm>
            <a:off x="3313544" y="5707533"/>
            <a:ext cx="1354183" cy="369332"/>
          </a:xfrm>
          <a:prstGeom prst="rect">
            <a:avLst/>
          </a:prstGeom>
          <a:noFill/>
        </p:spPr>
        <p:txBody>
          <a:bodyPr wrap="square">
            <a:spAutoFit/>
          </a:bodyPr>
          <a:lstStyle/>
          <a:p>
            <a:r>
              <a:rPr lang="en-GB" dirty="0">
                <a:solidFill>
                  <a:srgbClr val="0070C0"/>
                </a:solidFill>
              </a:rPr>
              <a:t>2103.02708</a:t>
            </a:r>
            <a:endParaRPr lang="en-US" dirty="0">
              <a:solidFill>
                <a:srgbClr val="0070C0"/>
              </a:solidFill>
            </a:endParaRPr>
          </a:p>
        </p:txBody>
      </p:sp>
      <p:sp>
        <p:nvSpPr>
          <p:cNvPr id="18" name="ZoneTexte 17">
            <a:extLst>
              <a:ext uri="{FF2B5EF4-FFF2-40B4-BE49-F238E27FC236}">
                <a16:creationId xmlns:a16="http://schemas.microsoft.com/office/drawing/2014/main" id="{6F893F70-D1EF-4199-9AE7-588FCC970B07}"/>
              </a:ext>
            </a:extLst>
          </p:cNvPr>
          <p:cNvSpPr txBox="1"/>
          <p:nvPr/>
        </p:nvSpPr>
        <p:spPr>
          <a:xfrm>
            <a:off x="6320399" y="5723885"/>
            <a:ext cx="1510160" cy="369332"/>
          </a:xfrm>
          <a:prstGeom prst="rect">
            <a:avLst/>
          </a:prstGeom>
          <a:noFill/>
        </p:spPr>
        <p:txBody>
          <a:bodyPr wrap="square">
            <a:spAutoFit/>
          </a:bodyPr>
          <a:lstStyle/>
          <a:p>
            <a:r>
              <a:rPr lang="en-US" dirty="0">
                <a:solidFill>
                  <a:srgbClr val="0070C0"/>
                </a:solidFill>
              </a:rPr>
              <a:t>1903.06248</a:t>
            </a:r>
          </a:p>
        </p:txBody>
      </p:sp>
      <p:sp>
        <p:nvSpPr>
          <p:cNvPr id="19" name="ZoneTexte 18">
            <a:extLst>
              <a:ext uri="{FF2B5EF4-FFF2-40B4-BE49-F238E27FC236}">
                <a16:creationId xmlns:a16="http://schemas.microsoft.com/office/drawing/2014/main" id="{ECBCC300-E074-49E3-AC95-722F9C5B5FD2}"/>
              </a:ext>
            </a:extLst>
          </p:cNvPr>
          <p:cNvSpPr txBox="1"/>
          <p:nvPr/>
        </p:nvSpPr>
        <p:spPr>
          <a:xfrm>
            <a:off x="9991436" y="5805300"/>
            <a:ext cx="1354183" cy="369332"/>
          </a:xfrm>
          <a:prstGeom prst="rect">
            <a:avLst/>
          </a:prstGeom>
          <a:noFill/>
        </p:spPr>
        <p:txBody>
          <a:bodyPr wrap="square">
            <a:spAutoFit/>
          </a:bodyPr>
          <a:lstStyle/>
          <a:p>
            <a:r>
              <a:rPr lang="en-US" dirty="0">
                <a:solidFill>
                  <a:srgbClr val="0070C0"/>
                </a:solidFill>
              </a:rPr>
              <a:t>2102.13405</a:t>
            </a:r>
          </a:p>
        </p:txBody>
      </p:sp>
      <p:pic>
        <p:nvPicPr>
          <p:cNvPr id="3" name="Image 2">
            <a:extLst>
              <a:ext uri="{FF2B5EF4-FFF2-40B4-BE49-F238E27FC236}">
                <a16:creationId xmlns:a16="http://schemas.microsoft.com/office/drawing/2014/main" id="{2601D857-3C8E-4D4C-81F3-248972AFE481}"/>
              </a:ext>
            </a:extLst>
          </p:cNvPr>
          <p:cNvPicPr>
            <a:picLocks noChangeAspect="1"/>
          </p:cNvPicPr>
          <p:nvPr/>
        </p:nvPicPr>
        <p:blipFill>
          <a:blip r:embed="rId9"/>
          <a:stretch>
            <a:fillRect/>
          </a:stretch>
        </p:blipFill>
        <p:spPr>
          <a:xfrm>
            <a:off x="8748563" y="113761"/>
            <a:ext cx="3029681" cy="2774997"/>
          </a:xfrm>
          <a:prstGeom prst="rect">
            <a:avLst/>
          </a:prstGeom>
        </p:spPr>
      </p:pic>
      <p:sp>
        <p:nvSpPr>
          <p:cNvPr id="20" name="ZoneTexte 19">
            <a:extLst>
              <a:ext uri="{FF2B5EF4-FFF2-40B4-BE49-F238E27FC236}">
                <a16:creationId xmlns:a16="http://schemas.microsoft.com/office/drawing/2014/main" id="{590C1687-020A-4143-9111-A8D5FA011798}"/>
              </a:ext>
            </a:extLst>
          </p:cNvPr>
          <p:cNvSpPr txBox="1"/>
          <p:nvPr/>
        </p:nvSpPr>
        <p:spPr>
          <a:xfrm>
            <a:off x="9287031" y="2837015"/>
            <a:ext cx="2486454" cy="307777"/>
          </a:xfrm>
          <a:prstGeom prst="rect">
            <a:avLst/>
          </a:prstGeom>
          <a:noFill/>
        </p:spPr>
        <p:txBody>
          <a:bodyPr wrap="square" rtlCol="0">
            <a:spAutoFit/>
          </a:bodyPr>
          <a:lstStyle/>
          <a:p>
            <a:r>
              <a:rPr lang="en-US" sz="1400" dirty="0">
                <a:solidFill>
                  <a:srgbClr val="0070C0"/>
                </a:solidFill>
              </a:rPr>
              <a:t>CMS-PAS-HIG-20-016</a:t>
            </a:r>
          </a:p>
        </p:txBody>
      </p:sp>
      <p:pic>
        <p:nvPicPr>
          <p:cNvPr id="4" name="Image 3">
            <a:extLst>
              <a:ext uri="{FF2B5EF4-FFF2-40B4-BE49-F238E27FC236}">
                <a16:creationId xmlns:a16="http://schemas.microsoft.com/office/drawing/2014/main" id="{24209089-2816-4840-81D2-5231EC5DAE8A}"/>
              </a:ext>
            </a:extLst>
          </p:cNvPr>
          <p:cNvPicPr>
            <a:picLocks noChangeAspect="1"/>
          </p:cNvPicPr>
          <p:nvPr/>
        </p:nvPicPr>
        <p:blipFill>
          <a:blip r:embed="rId10"/>
          <a:stretch>
            <a:fillRect/>
          </a:stretch>
        </p:blipFill>
        <p:spPr>
          <a:xfrm>
            <a:off x="328123" y="2990903"/>
            <a:ext cx="2848373" cy="3343742"/>
          </a:xfrm>
          <a:prstGeom prst="rect">
            <a:avLst/>
          </a:prstGeom>
        </p:spPr>
      </p:pic>
    </p:spTree>
    <p:extLst>
      <p:ext uri="{BB962C8B-B14F-4D97-AF65-F5344CB8AC3E}">
        <p14:creationId xmlns:p14="http://schemas.microsoft.com/office/powerpoint/2010/main" val="352766034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DF128D03-F6FB-4460-8326-25ADF39488FF}"/>
              </a:ext>
            </a:extLst>
          </p:cNvPr>
          <p:cNvSpPr>
            <a:spLocks noGrp="1"/>
          </p:cNvSpPr>
          <p:nvPr>
            <p:ph type="title"/>
          </p:nvPr>
        </p:nvSpPr>
        <p:spPr>
          <a:xfrm>
            <a:off x="1154872" y="0"/>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Complex modes</a:t>
            </a:r>
          </a:p>
        </p:txBody>
      </p:sp>
      <p:sp>
        <p:nvSpPr>
          <p:cNvPr id="2" name="Espace réservé du pied de page 1">
            <a:extLst>
              <a:ext uri="{FF2B5EF4-FFF2-40B4-BE49-F238E27FC236}">
                <a16:creationId xmlns:a16="http://schemas.microsoft.com/office/drawing/2014/main" id="{D833581B-2C5C-4908-B502-0352E5B9C032}"/>
              </a:ext>
            </a:extLst>
          </p:cNvPr>
          <p:cNvSpPr>
            <a:spLocks noGrp="1"/>
          </p:cNvSpPr>
          <p:nvPr>
            <p:ph type="ftr" sz="quarter" idx="11"/>
          </p:nvPr>
        </p:nvSpPr>
        <p:spPr>
          <a:xfrm>
            <a:off x="4038600" y="6635483"/>
            <a:ext cx="4114800" cy="365125"/>
          </a:xfrm>
        </p:spPr>
        <p:txBody>
          <a:bodyPr/>
          <a:lstStyle/>
          <a:p>
            <a:r>
              <a:rPr lang="en-GB"/>
              <a:t>F. Richard  IJCLAB January 2026</a:t>
            </a:r>
            <a:endParaRPr lang="fr-FR"/>
          </a:p>
        </p:txBody>
      </p:sp>
      <p:sp>
        <p:nvSpPr>
          <p:cNvPr id="3" name="Espace réservé du numéro de diapositive 2">
            <a:extLst>
              <a:ext uri="{FF2B5EF4-FFF2-40B4-BE49-F238E27FC236}">
                <a16:creationId xmlns:a16="http://schemas.microsoft.com/office/drawing/2014/main" id="{0035E66E-3B55-4661-A9F8-E58FBF9265DB}"/>
              </a:ext>
            </a:extLst>
          </p:cNvPr>
          <p:cNvSpPr>
            <a:spLocks noGrp="1"/>
          </p:cNvSpPr>
          <p:nvPr>
            <p:ph type="sldNum" sz="quarter" idx="12"/>
          </p:nvPr>
        </p:nvSpPr>
        <p:spPr/>
        <p:txBody>
          <a:bodyPr/>
          <a:lstStyle/>
          <a:p>
            <a:fld id="{5A03CC76-496D-4644-8A18-DE7C2F27F534}" type="slidenum">
              <a:rPr lang="fr-FR" smtClean="0"/>
              <a:t>22</a:t>
            </a:fld>
            <a:endParaRPr lang="fr-FR"/>
          </a:p>
        </p:txBody>
      </p:sp>
      <p:pic>
        <p:nvPicPr>
          <p:cNvPr id="6" name="Graphique 5">
            <a:extLst>
              <a:ext uri="{FF2B5EF4-FFF2-40B4-BE49-F238E27FC236}">
                <a16:creationId xmlns:a16="http://schemas.microsoft.com/office/drawing/2014/main" id="{3126934C-A0A3-4F49-9011-AC5F7C43B1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97121" y="1955990"/>
            <a:ext cx="2518225" cy="2620469"/>
          </a:xfrm>
          <a:prstGeom prst="rect">
            <a:avLst/>
          </a:prstGeom>
        </p:spPr>
      </p:pic>
      <p:pic>
        <p:nvPicPr>
          <p:cNvPr id="14" name="Image 13">
            <a:extLst>
              <a:ext uri="{FF2B5EF4-FFF2-40B4-BE49-F238E27FC236}">
                <a16:creationId xmlns:a16="http://schemas.microsoft.com/office/drawing/2014/main" id="{BC0F88C1-DDA9-428F-B399-B5D402CD7618}"/>
              </a:ext>
            </a:extLst>
          </p:cNvPr>
          <p:cNvPicPr>
            <a:picLocks noChangeAspect="1"/>
          </p:cNvPicPr>
          <p:nvPr/>
        </p:nvPicPr>
        <p:blipFill>
          <a:blip r:embed="rId4"/>
          <a:stretch>
            <a:fillRect/>
          </a:stretch>
        </p:blipFill>
        <p:spPr>
          <a:xfrm>
            <a:off x="5193487" y="1991721"/>
            <a:ext cx="3391907" cy="2485849"/>
          </a:xfrm>
          <a:prstGeom prst="rect">
            <a:avLst/>
          </a:prstGeom>
        </p:spPr>
      </p:pic>
      <p:sp>
        <p:nvSpPr>
          <p:cNvPr id="16" name="ZoneTexte 15">
            <a:extLst>
              <a:ext uri="{FF2B5EF4-FFF2-40B4-BE49-F238E27FC236}">
                <a16:creationId xmlns:a16="http://schemas.microsoft.com/office/drawing/2014/main" id="{692B9BBB-AADE-4B07-B3D4-88710460F358}"/>
              </a:ext>
            </a:extLst>
          </p:cNvPr>
          <p:cNvSpPr txBox="1"/>
          <p:nvPr/>
        </p:nvSpPr>
        <p:spPr>
          <a:xfrm>
            <a:off x="6672587" y="1593338"/>
            <a:ext cx="1332411" cy="369332"/>
          </a:xfrm>
          <a:prstGeom prst="rect">
            <a:avLst/>
          </a:prstGeom>
          <a:noFill/>
        </p:spPr>
        <p:txBody>
          <a:bodyPr wrap="square">
            <a:spAutoFit/>
          </a:bodyPr>
          <a:lstStyle/>
          <a:p>
            <a:pPr>
              <a:lnSpc>
                <a:spcPct val="100000"/>
              </a:lnSpc>
            </a:pPr>
            <a:r>
              <a:rPr lang="en-GB" sz="1800" b="1" u="sng" strike="noStrike" spc="-1" dirty="0">
                <a:solidFill>
                  <a:srgbClr val="0070C0"/>
                </a:solidFill>
                <a:uFillTx/>
                <a:latin typeface="Calibri"/>
                <a:ea typeface="Calibri"/>
              </a:rPr>
              <a:t>2310.01643</a:t>
            </a:r>
            <a:endParaRPr lang="fr-FR" sz="1800" b="0" strike="noStrike" spc="-1" dirty="0">
              <a:latin typeface="Arial"/>
            </a:endParaRPr>
          </a:p>
        </p:txBody>
      </p:sp>
      <p:sp>
        <p:nvSpPr>
          <p:cNvPr id="4" name="ZoneTexte 3">
            <a:extLst>
              <a:ext uri="{FF2B5EF4-FFF2-40B4-BE49-F238E27FC236}">
                <a16:creationId xmlns:a16="http://schemas.microsoft.com/office/drawing/2014/main" id="{A0AEB1CF-8870-4B47-9B4F-D7A82EA2B5C2}"/>
              </a:ext>
            </a:extLst>
          </p:cNvPr>
          <p:cNvSpPr txBox="1"/>
          <p:nvPr/>
        </p:nvSpPr>
        <p:spPr>
          <a:xfrm>
            <a:off x="191248" y="4592179"/>
            <a:ext cx="2418058" cy="374633"/>
          </a:xfrm>
          <a:prstGeom prst="rect">
            <a:avLst/>
          </a:prstGeom>
          <a:noFill/>
        </p:spPr>
        <p:txBody>
          <a:bodyPr wrap="square" rtlCol="0">
            <a:spAutoFit/>
          </a:bodyPr>
          <a:lstStyle/>
          <a:p>
            <a:r>
              <a:rPr lang="en-US" dirty="0">
                <a:solidFill>
                  <a:srgbClr val="00B050"/>
                </a:solidFill>
              </a:rPr>
              <a:t>            X650-&gt;2 Jets</a:t>
            </a:r>
          </a:p>
        </p:txBody>
      </p:sp>
      <p:sp>
        <p:nvSpPr>
          <p:cNvPr id="5" name="ZoneTexte 4">
            <a:extLst>
              <a:ext uri="{FF2B5EF4-FFF2-40B4-BE49-F238E27FC236}">
                <a16:creationId xmlns:a16="http://schemas.microsoft.com/office/drawing/2014/main" id="{D082C87C-22AD-4AE7-BE87-8A262C06535B}"/>
              </a:ext>
            </a:extLst>
          </p:cNvPr>
          <p:cNvSpPr txBox="1"/>
          <p:nvPr/>
        </p:nvSpPr>
        <p:spPr>
          <a:xfrm>
            <a:off x="2839453" y="4605511"/>
            <a:ext cx="2906829" cy="374633"/>
          </a:xfrm>
          <a:prstGeom prst="rect">
            <a:avLst/>
          </a:prstGeom>
          <a:noFill/>
        </p:spPr>
        <p:txBody>
          <a:bodyPr wrap="square" rtlCol="0">
            <a:spAutoFit/>
          </a:bodyPr>
          <a:lstStyle/>
          <a:p>
            <a:r>
              <a:rPr lang="en-US" dirty="0">
                <a:solidFill>
                  <a:srgbClr val="00B050"/>
                </a:solidFill>
              </a:rPr>
              <a:t> X650-&gt;Y375+h125-&gt;</a:t>
            </a:r>
            <a:r>
              <a:rPr lang="en-US" dirty="0" err="1">
                <a:solidFill>
                  <a:srgbClr val="00B050"/>
                </a:solidFill>
              </a:rPr>
              <a:t>bb+bb</a:t>
            </a:r>
            <a:endParaRPr lang="en-US" dirty="0">
              <a:solidFill>
                <a:srgbClr val="00B050"/>
              </a:solidFill>
            </a:endParaRPr>
          </a:p>
        </p:txBody>
      </p:sp>
      <p:sp>
        <p:nvSpPr>
          <p:cNvPr id="7" name="ZoneTexte 6">
            <a:extLst>
              <a:ext uri="{FF2B5EF4-FFF2-40B4-BE49-F238E27FC236}">
                <a16:creationId xmlns:a16="http://schemas.microsoft.com/office/drawing/2014/main" id="{602976C1-0205-4553-AB5D-EAC4D8F1321E}"/>
              </a:ext>
            </a:extLst>
          </p:cNvPr>
          <p:cNvSpPr txBox="1"/>
          <p:nvPr/>
        </p:nvSpPr>
        <p:spPr>
          <a:xfrm>
            <a:off x="5746281" y="4605512"/>
            <a:ext cx="2637323" cy="369332"/>
          </a:xfrm>
          <a:prstGeom prst="rect">
            <a:avLst/>
          </a:prstGeom>
          <a:noFill/>
        </p:spPr>
        <p:txBody>
          <a:bodyPr wrap="square" rtlCol="0">
            <a:spAutoFit/>
          </a:bodyPr>
          <a:lstStyle/>
          <a:p>
            <a:r>
              <a:rPr lang="en-US" b="1" dirty="0">
                <a:solidFill>
                  <a:srgbClr val="00B050"/>
                </a:solidFill>
              </a:rPr>
              <a:t>X650-&gt; h125h95 -&gt; </a:t>
            </a:r>
            <a:r>
              <a:rPr lang="en-US" b="1" dirty="0">
                <a:solidFill>
                  <a:srgbClr val="00B050"/>
                </a:solidFill>
                <a:latin typeface="Symbol" panose="05050102010706020507" pitchFamily="18" charset="2"/>
              </a:rPr>
              <a:t>gg</a:t>
            </a:r>
            <a:r>
              <a:rPr lang="en-US" b="1" dirty="0">
                <a:solidFill>
                  <a:srgbClr val="00B050"/>
                </a:solidFill>
              </a:rPr>
              <a:t> +bb</a:t>
            </a:r>
          </a:p>
        </p:txBody>
      </p:sp>
      <p:sp>
        <p:nvSpPr>
          <p:cNvPr id="15" name="ZoneTexte 14">
            <a:extLst>
              <a:ext uri="{FF2B5EF4-FFF2-40B4-BE49-F238E27FC236}">
                <a16:creationId xmlns:a16="http://schemas.microsoft.com/office/drawing/2014/main" id="{40C19839-4F52-4083-9A32-37829B47336D}"/>
              </a:ext>
            </a:extLst>
          </p:cNvPr>
          <p:cNvSpPr txBox="1"/>
          <p:nvPr/>
        </p:nvSpPr>
        <p:spPr>
          <a:xfrm>
            <a:off x="8785915" y="4594893"/>
            <a:ext cx="2743200" cy="369332"/>
          </a:xfrm>
          <a:prstGeom prst="rect">
            <a:avLst/>
          </a:prstGeom>
          <a:noFill/>
        </p:spPr>
        <p:txBody>
          <a:bodyPr wrap="square">
            <a:spAutoFit/>
          </a:bodyPr>
          <a:lstStyle/>
          <a:p>
            <a:r>
              <a:rPr lang="en-US" dirty="0">
                <a:solidFill>
                  <a:srgbClr val="00B050"/>
                </a:solidFill>
              </a:rPr>
              <a:t>X650-&gt; h125h95 -&gt; </a:t>
            </a:r>
            <a:r>
              <a:rPr lang="en-US" dirty="0" err="1">
                <a:solidFill>
                  <a:srgbClr val="00B050"/>
                </a:solidFill>
                <a:latin typeface="Symbol" panose="05050102010706020507" pitchFamily="18" charset="2"/>
              </a:rPr>
              <a:t>gg+tt</a:t>
            </a:r>
            <a:r>
              <a:rPr lang="en-US" dirty="0">
                <a:solidFill>
                  <a:srgbClr val="00B050"/>
                </a:solidFill>
              </a:rPr>
              <a:t> </a:t>
            </a:r>
          </a:p>
        </p:txBody>
      </p:sp>
      <p:sp>
        <p:nvSpPr>
          <p:cNvPr id="12" name="ZoneTexte 11">
            <a:extLst>
              <a:ext uri="{FF2B5EF4-FFF2-40B4-BE49-F238E27FC236}">
                <a16:creationId xmlns:a16="http://schemas.microsoft.com/office/drawing/2014/main" id="{BA8C3A7A-8508-4830-ACA4-72E074214E5B}"/>
              </a:ext>
            </a:extLst>
          </p:cNvPr>
          <p:cNvSpPr txBox="1"/>
          <p:nvPr/>
        </p:nvSpPr>
        <p:spPr>
          <a:xfrm>
            <a:off x="9352548" y="1366982"/>
            <a:ext cx="1332412" cy="369332"/>
          </a:xfrm>
          <a:prstGeom prst="rect">
            <a:avLst/>
          </a:prstGeom>
          <a:noFill/>
        </p:spPr>
        <p:txBody>
          <a:bodyPr wrap="square" rtlCol="0">
            <a:spAutoFit/>
          </a:bodyPr>
          <a:lstStyle/>
          <a:p>
            <a:r>
              <a:rPr lang="en-US" b="1" u="sng" dirty="0">
                <a:solidFill>
                  <a:srgbClr val="0070C0"/>
                </a:solidFill>
              </a:rPr>
              <a:t>2505.23012</a:t>
            </a:r>
          </a:p>
        </p:txBody>
      </p:sp>
      <p:pic>
        <p:nvPicPr>
          <p:cNvPr id="20" name="Image 19">
            <a:extLst>
              <a:ext uri="{FF2B5EF4-FFF2-40B4-BE49-F238E27FC236}">
                <a16:creationId xmlns:a16="http://schemas.microsoft.com/office/drawing/2014/main" id="{D1B4EF35-F4FF-4CBF-9108-D2A6A71F6E07}"/>
              </a:ext>
            </a:extLst>
          </p:cNvPr>
          <p:cNvPicPr>
            <a:picLocks noChangeAspect="1"/>
          </p:cNvPicPr>
          <p:nvPr/>
        </p:nvPicPr>
        <p:blipFill>
          <a:blip r:embed="rId5"/>
          <a:stretch>
            <a:fillRect/>
          </a:stretch>
        </p:blipFill>
        <p:spPr>
          <a:xfrm>
            <a:off x="2646203" y="1905673"/>
            <a:ext cx="2784793" cy="2820571"/>
          </a:xfrm>
          <a:prstGeom prst="rect">
            <a:avLst/>
          </a:prstGeom>
        </p:spPr>
      </p:pic>
      <p:sp>
        <p:nvSpPr>
          <p:cNvPr id="21" name="ZoneTexte 20">
            <a:extLst>
              <a:ext uri="{FF2B5EF4-FFF2-40B4-BE49-F238E27FC236}">
                <a16:creationId xmlns:a16="http://schemas.microsoft.com/office/drawing/2014/main" id="{35EE365C-5268-4D42-A115-03F8DB552ADB}"/>
              </a:ext>
            </a:extLst>
          </p:cNvPr>
          <p:cNvSpPr txBox="1"/>
          <p:nvPr/>
        </p:nvSpPr>
        <p:spPr>
          <a:xfrm>
            <a:off x="3076962" y="1607864"/>
            <a:ext cx="2354034" cy="369332"/>
          </a:xfrm>
          <a:prstGeom prst="rect">
            <a:avLst/>
          </a:prstGeom>
          <a:noFill/>
        </p:spPr>
        <p:txBody>
          <a:bodyPr wrap="square" rtlCol="0">
            <a:spAutoFit/>
          </a:bodyPr>
          <a:lstStyle/>
          <a:p>
            <a:r>
              <a:rPr lang="en-US" dirty="0">
                <a:solidFill>
                  <a:srgbClr val="0070C0"/>
                </a:solidFill>
              </a:rPr>
              <a:t>CMS-PAS-HIG-20-012</a:t>
            </a:r>
          </a:p>
        </p:txBody>
      </p:sp>
      <p:pic>
        <p:nvPicPr>
          <p:cNvPr id="18" name="Image 17">
            <a:extLst>
              <a:ext uri="{FF2B5EF4-FFF2-40B4-BE49-F238E27FC236}">
                <a16:creationId xmlns:a16="http://schemas.microsoft.com/office/drawing/2014/main" id="{CF185403-E8D8-4E98-9407-431B3778DED3}"/>
              </a:ext>
            </a:extLst>
          </p:cNvPr>
          <p:cNvPicPr>
            <a:picLocks noChangeAspect="1"/>
          </p:cNvPicPr>
          <p:nvPr/>
        </p:nvPicPr>
        <p:blipFill>
          <a:blip r:embed="rId6"/>
          <a:stretch>
            <a:fillRect/>
          </a:stretch>
        </p:blipFill>
        <p:spPr>
          <a:xfrm>
            <a:off x="8576970" y="1783188"/>
            <a:ext cx="3521132" cy="2997200"/>
          </a:xfrm>
          <a:prstGeom prst="rect">
            <a:avLst/>
          </a:prstGeom>
        </p:spPr>
      </p:pic>
      <p:sp>
        <p:nvSpPr>
          <p:cNvPr id="19" name="ZoneTexte 18">
            <a:extLst>
              <a:ext uri="{FF2B5EF4-FFF2-40B4-BE49-F238E27FC236}">
                <a16:creationId xmlns:a16="http://schemas.microsoft.com/office/drawing/2014/main" id="{17E964B9-FCD9-4DA4-8B07-1E1C39FE91A4}"/>
              </a:ext>
            </a:extLst>
          </p:cNvPr>
          <p:cNvSpPr txBox="1"/>
          <p:nvPr/>
        </p:nvSpPr>
        <p:spPr>
          <a:xfrm>
            <a:off x="8785915" y="5025196"/>
            <a:ext cx="2658809" cy="369332"/>
          </a:xfrm>
          <a:prstGeom prst="rect">
            <a:avLst/>
          </a:prstGeom>
          <a:noFill/>
        </p:spPr>
        <p:txBody>
          <a:bodyPr wrap="square">
            <a:spAutoFit/>
          </a:bodyPr>
          <a:lstStyle/>
          <a:p>
            <a:r>
              <a:rPr lang="en-US" dirty="0">
                <a:solidFill>
                  <a:srgbClr val="00B050"/>
                </a:solidFill>
              </a:rPr>
              <a:t>T380-&gt; h125h125-&gt;</a:t>
            </a:r>
            <a:r>
              <a:rPr lang="en-US" dirty="0" err="1">
                <a:solidFill>
                  <a:srgbClr val="00B050"/>
                </a:solidFill>
                <a:latin typeface="Symbol" panose="05050102010706020507" pitchFamily="18" charset="2"/>
              </a:rPr>
              <a:t>gg+tt</a:t>
            </a:r>
            <a:endParaRPr lang="en-US" dirty="0">
              <a:solidFill>
                <a:srgbClr val="00B050"/>
              </a:solidFill>
            </a:endParaRPr>
          </a:p>
        </p:txBody>
      </p:sp>
      <p:sp>
        <p:nvSpPr>
          <p:cNvPr id="8" name="ZoneTexte 7">
            <a:extLst>
              <a:ext uri="{FF2B5EF4-FFF2-40B4-BE49-F238E27FC236}">
                <a16:creationId xmlns:a16="http://schemas.microsoft.com/office/drawing/2014/main" id="{42AF029F-E59A-4185-B0A1-7DB01EA3C06E}"/>
              </a:ext>
            </a:extLst>
          </p:cNvPr>
          <p:cNvSpPr txBox="1"/>
          <p:nvPr/>
        </p:nvSpPr>
        <p:spPr>
          <a:xfrm>
            <a:off x="425450" y="1673813"/>
            <a:ext cx="1593850" cy="369332"/>
          </a:xfrm>
          <a:prstGeom prst="rect">
            <a:avLst/>
          </a:prstGeom>
          <a:noFill/>
        </p:spPr>
        <p:txBody>
          <a:bodyPr wrap="square" rtlCol="0">
            <a:spAutoFit/>
          </a:bodyPr>
          <a:lstStyle/>
          <a:p>
            <a:r>
              <a:rPr lang="en-US" dirty="0">
                <a:solidFill>
                  <a:srgbClr val="0070C0"/>
                </a:solidFill>
              </a:rPr>
              <a:t>2509.01219</a:t>
            </a:r>
          </a:p>
        </p:txBody>
      </p:sp>
    </p:spTree>
    <p:extLst>
      <p:ext uri="{BB962C8B-B14F-4D97-AF65-F5344CB8AC3E}">
        <p14:creationId xmlns:p14="http://schemas.microsoft.com/office/powerpoint/2010/main" val="18173829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a:extLst>
              <a:ext uri="{FF2B5EF4-FFF2-40B4-BE49-F238E27FC236}">
                <a16:creationId xmlns:a16="http://schemas.microsoft.com/office/drawing/2014/main" id="{9F8C091D-74EF-4211-81F7-5E109D148AF3}"/>
              </a:ext>
            </a:extLst>
          </p:cNvPr>
          <p:cNvSpPr>
            <a:spLocks noGrp="1"/>
          </p:cNvSpPr>
          <p:nvPr>
            <p:ph type="title"/>
          </p:nvPr>
        </p:nvSpPr>
        <p:spPr>
          <a:xfrm>
            <a:off x="89861" y="-179272"/>
            <a:ext cx="6593782" cy="1265888"/>
          </a:xfrm>
        </p:spPr>
        <p:txBody>
          <a:bodyPr>
            <a:normAutofit fontScale="90000"/>
          </a:bodyPr>
          <a:lstStyle/>
          <a:p>
            <a:r>
              <a:rPr lang="en-US" dirty="0"/>
              <a:t> </a:t>
            </a:r>
            <a:r>
              <a:rPr lang="en-US" b="1" dirty="0">
                <a:solidFill>
                  <a:srgbClr val="7030A0"/>
                </a:solidFill>
                <a:effectLst>
                  <a:outerShdw blurRad="38100" dist="38100" dir="2700000" algn="tl">
                    <a:srgbClr val="000000">
                      <a:alpha val="43137"/>
                    </a:srgbClr>
                  </a:outerShdw>
                </a:effectLst>
              </a:rPr>
              <a:t>Next best candidate to T700 ?</a:t>
            </a:r>
            <a:endParaRPr lang="en-US" dirty="0"/>
          </a:p>
        </p:txBody>
      </p:sp>
      <p:pic>
        <p:nvPicPr>
          <p:cNvPr id="8" name="Espace réservé du contenu 7">
            <a:extLst>
              <a:ext uri="{FF2B5EF4-FFF2-40B4-BE49-F238E27FC236}">
                <a16:creationId xmlns:a16="http://schemas.microsoft.com/office/drawing/2014/main" id="{0F245419-25D5-44E6-98C9-B0D9E56E3C58}"/>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89861" y="1067443"/>
            <a:ext cx="3226605" cy="2709601"/>
          </a:xfrm>
        </p:spPr>
      </p:pic>
      <p:pic>
        <p:nvPicPr>
          <p:cNvPr id="10" name="Graphique 9">
            <a:extLst>
              <a:ext uri="{FF2B5EF4-FFF2-40B4-BE49-F238E27FC236}">
                <a16:creationId xmlns:a16="http://schemas.microsoft.com/office/drawing/2014/main" id="{774F6C92-1972-4A18-BC91-71ADC20AFDC3}"/>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9861" y="4166630"/>
            <a:ext cx="3194089" cy="2110807"/>
          </a:xfrm>
          <a:prstGeom prst="rect">
            <a:avLst/>
          </a:prstGeom>
        </p:spPr>
      </p:pic>
      <p:pic>
        <p:nvPicPr>
          <p:cNvPr id="12" name="Graphique 11">
            <a:extLst>
              <a:ext uri="{FF2B5EF4-FFF2-40B4-BE49-F238E27FC236}">
                <a16:creationId xmlns:a16="http://schemas.microsoft.com/office/drawing/2014/main" id="{31A496A7-D86B-4C97-8E29-7DD748DDDBB6}"/>
              </a:ext>
            </a:extLst>
          </p:cNvPr>
          <p:cNvPicPr>
            <a:picLocks noChangeAspect="1"/>
          </p:cNvPicPr>
          <p:nvPr/>
        </p:nvPicPr>
        <p:blipFill rotWithShape="1">
          <a:blip>
            <a:extLst>
              <a:ext uri="{96DAC541-7B7A-43D3-8B79-37D633B846F1}">
                <asvg:svgBlip xmlns:asvg="http://schemas.microsoft.com/office/drawing/2016/SVG/main" r:embed="rId4"/>
              </a:ext>
            </a:extLst>
          </a:blip>
          <a:srcRect l="5506" r="48072" b="45430"/>
          <a:stretch/>
        </p:blipFill>
        <p:spPr>
          <a:xfrm>
            <a:off x="8348372" y="69261"/>
            <a:ext cx="3621955" cy="3170962"/>
          </a:xfrm>
          <a:prstGeom prst="rect">
            <a:avLst/>
          </a:prstGeom>
        </p:spPr>
      </p:pic>
      <p:pic>
        <p:nvPicPr>
          <p:cNvPr id="13" name="Image 12">
            <a:extLst>
              <a:ext uri="{FF2B5EF4-FFF2-40B4-BE49-F238E27FC236}">
                <a16:creationId xmlns:a16="http://schemas.microsoft.com/office/drawing/2014/main" id="{65B3EA19-47C6-4913-B50E-D11156C03467}"/>
              </a:ext>
            </a:extLst>
          </p:cNvPr>
          <p:cNvPicPr>
            <a:picLocks noChangeAspect="1"/>
          </p:cNvPicPr>
          <p:nvPr/>
        </p:nvPicPr>
        <p:blipFill>
          <a:blip r:embed="rId5"/>
          <a:stretch>
            <a:fillRect/>
          </a:stretch>
        </p:blipFill>
        <p:spPr>
          <a:xfrm>
            <a:off x="3932962" y="811111"/>
            <a:ext cx="3942088" cy="3355519"/>
          </a:xfrm>
          <a:prstGeom prst="rect">
            <a:avLst/>
          </a:prstGeom>
          <a:ln w="12700">
            <a:solidFill>
              <a:schemeClr val="tx1"/>
            </a:solidFill>
          </a:ln>
        </p:spPr>
      </p:pic>
      <p:pic>
        <p:nvPicPr>
          <p:cNvPr id="14" name="Image 13">
            <a:extLst>
              <a:ext uri="{FF2B5EF4-FFF2-40B4-BE49-F238E27FC236}">
                <a16:creationId xmlns:a16="http://schemas.microsoft.com/office/drawing/2014/main" id="{AE0B6025-913D-4159-89E0-55DE3FE0715B}"/>
              </a:ext>
            </a:extLst>
          </p:cNvPr>
          <p:cNvPicPr>
            <a:picLocks noChangeAspect="1"/>
          </p:cNvPicPr>
          <p:nvPr/>
        </p:nvPicPr>
        <p:blipFill>
          <a:blip r:embed="rId6"/>
          <a:stretch>
            <a:fillRect/>
          </a:stretch>
        </p:blipFill>
        <p:spPr>
          <a:xfrm>
            <a:off x="8503999" y="3390262"/>
            <a:ext cx="3466328" cy="3510862"/>
          </a:xfrm>
          <a:prstGeom prst="rect">
            <a:avLst/>
          </a:prstGeom>
        </p:spPr>
      </p:pic>
      <p:sp>
        <p:nvSpPr>
          <p:cNvPr id="2" name="ZoneTexte 1">
            <a:extLst>
              <a:ext uri="{FF2B5EF4-FFF2-40B4-BE49-F238E27FC236}">
                <a16:creationId xmlns:a16="http://schemas.microsoft.com/office/drawing/2014/main" id="{B3810581-3890-43E7-88D6-11B6CE73A179}"/>
              </a:ext>
            </a:extLst>
          </p:cNvPr>
          <p:cNvSpPr txBox="1"/>
          <p:nvPr/>
        </p:nvSpPr>
        <p:spPr>
          <a:xfrm>
            <a:off x="1106904" y="760863"/>
            <a:ext cx="1526873" cy="369332"/>
          </a:xfrm>
          <a:prstGeom prst="rect">
            <a:avLst/>
          </a:prstGeom>
          <a:noFill/>
        </p:spPr>
        <p:txBody>
          <a:bodyPr wrap="square" rtlCol="0">
            <a:spAutoFit/>
          </a:bodyPr>
          <a:lstStyle/>
          <a:p>
            <a:r>
              <a:rPr lang="en-US" u="sng" dirty="0">
                <a:solidFill>
                  <a:srgbClr val="0070C0"/>
                </a:solidFill>
              </a:rPr>
              <a:t>2210.05415</a:t>
            </a:r>
          </a:p>
        </p:txBody>
      </p:sp>
      <p:sp>
        <p:nvSpPr>
          <p:cNvPr id="15" name="ZoneTexte 14">
            <a:extLst>
              <a:ext uri="{FF2B5EF4-FFF2-40B4-BE49-F238E27FC236}">
                <a16:creationId xmlns:a16="http://schemas.microsoft.com/office/drawing/2014/main" id="{B3F16292-0BB5-4945-9CFE-B88C724E48EB}"/>
              </a:ext>
            </a:extLst>
          </p:cNvPr>
          <p:cNvSpPr txBox="1"/>
          <p:nvPr/>
        </p:nvSpPr>
        <p:spPr>
          <a:xfrm>
            <a:off x="6550461" y="5111297"/>
            <a:ext cx="2183715" cy="369332"/>
          </a:xfrm>
          <a:prstGeom prst="rect">
            <a:avLst/>
          </a:prstGeom>
          <a:noFill/>
        </p:spPr>
        <p:txBody>
          <a:bodyPr wrap="square">
            <a:spAutoFit/>
          </a:bodyPr>
          <a:lstStyle/>
          <a:p>
            <a:r>
              <a:rPr lang="en-US" u="sng" dirty="0">
                <a:solidFill>
                  <a:srgbClr val="0070C0"/>
                </a:solidFill>
              </a:rPr>
              <a:t>CMS-PAS-HIG-20-012</a:t>
            </a:r>
            <a:endParaRPr lang="en-US" u="sng" dirty="0"/>
          </a:p>
        </p:txBody>
      </p:sp>
      <p:sp>
        <p:nvSpPr>
          <p:cNvPr id="18" name="ZoneTexte 17">
            <a:extLst>
              <a:ext uri="{FF2B5EF4-FFF2-40B4-BE49-F238E27FC236}">
                <a16:creationId xmlns:a16="http://schemas.microsoft.com/office/drawing/2014/main" id="{F06E6D86-2770-4B60-B0DE-04D3B8D59D12}"/>
              </a:ext>
            </a:extLst>
          </p:cNvPr>
          <p:cNvSpPr txBox="1"/>
          <p:nvPr/>
        </p:nvSpPr>
        <p:spPr>
          <a:xfrm>
            <a:off x="2000425" y="6256580"/>
            <a:ext cx="2064643" cy="338554"/>
          </a:xfrm>
          <a:prstGeom prst="rect">
            <a:avLst/>
          </a:prstGeom>
          <a:noFill/>
        </p:spPr>
        <p:txBody>
          <a:bodyPr wrap="square">
            <a:spAutoFit/>
          </a:bodyPr>
          <a:lstStyle/>
          <a:p>
            <a:r>
              <a:rPr lang="en-GB" sz="1600" u="sng" dirty="0">
                <a:solidFill>
                  <a:srgbClr val="0070C0"/>
                </a:solidFill>
              </a:rPr>
              <a:t>CMS-PAS-HIG-24-002</a:t>
            </a:r>
            <a:endParaRPr lang="en-US" sz="1600" u="sng" dirty="0">
              <a:solidFill>
                <a:srgbClr val="0070C0"/>
              </a:solidFill>
            </a:endParaRPr>
          </a:p>
        </p:txBody>
      </p:sp>
      <p:sp>
        <p:nvSpPr>
          <p:cNvPr id="3" name="ZoneTexte 2">
            <a:extLst>
              <a:ext uri="{FF2B5EF4-FFF2-40B4-BE49-F238E27FC236}">
                <a16:creationId xmlns:a16="http://schemas.microsoft.com/office/drawing/2014/main" id="{84735090-280D-4D2D-B593-D6E9AF1ED27A}"/>
              </a:ext>
            </a:extLst>
          </p:cNvPr>
          <p:cNvSpPr txBox="1"/>
          <p:nvPr/>
        </p:nvSpPr>
        <p:spPr>
          <a:xfrm>
            <a:off x="732933" y="3668252"/>
            <a:ext cx="2725783" cy="369332"/>
          </a:xfrm>
          <a:prstGeom prst="rect">
            <a:avLst/>
          </a:prstGeom>
          <a:noFill/>
        </p:spPr>
        <p:txBody>
          <a:bodyPr wrap="square" rtlCol="0">
            <a:spAutoFit/>
          </a:bodyPr>
          <a:lstStyle/>
          <a:p>
            <a:r>
              <a:rPr lang="en-US" dirty="0">
                <a:solidFill>
                  <a:srgbClr val="00B050"/>
                </a:solidFill>
              </a:rPr>
              <a:t>A490-&gt;T380Z-&gt;</a:t>
            </a:r>
            <a:r>
              <a:rPr lang="en-US" dirty="0" err="1">
                <a:solidFill>
                  <a:srgbClr val="00B050"/>
                </a:solidFill>
              </a:rPr>
              <a:t>bbbbZ</a:t>
            </a:r>
            <a:endParaRPr lang="en-US" dirty="0">
              <a:solidFill>
                <a:srgbClr val="00B050"/>
              </a:solidFill>
            </a:endParaRPr>
          </a:p>
        </p:txBody>
      </p:sp>
      <p:sp>
        <p:nvSpPr>
          <p:cNvPr id="4" name="ZoneTexte 3">
            <a:extLst>
              <a:ext uri="{FF2B5EF4-FFF2-40B4-BE49-F238E27FC236}">
                <a16:creationId xmlns:a16="http://schemas.microsoft.com/office/drawing/2014/main" id="{489C128F-3604-4A41-B8A4-2B8DCEA0C410}"/>
              </a:ext>
            </a:extLst>
          </p:cNvPr>
          <p:cNvSpPr txBox="1"/>
          <p:nvPr/>
        </p:nvSpPr>
        <p:spPr>
          <a:xfrm>
            <a:off x="89861" y="6262048"/>
            <a:ext cx="2064643" cy="369332"/>
          </a:xfrm>
          <a:prstGeom prst="rect">
            <a:avLst/>
          </a:prstGeom>
          <a:noFill/>
        </p:spPr>
        <p:txBody>
          <a:bodyPr wrap="square" rtlCol="0">
            <a:spAutoFit/>
          </a:bodyPr>
          <a:lstStyle/>
          <a:p>
            <a:r>
              <a:rPr lang="en-US" dirty="0">
                <a:solidFill>
                  <a:srgbClr val="00B050"/>
                </a:solidFill>
              </a:rPr>
              <a:t>T380-&gt;ZZ-&gt;</a:t>
            </a:r>
            <a:r>
              <a:rPr lang="en-US" dirty="0" err="1">
                <a:solidFill>
                  <a:srgbClr val="00B050"/>
                </a:solidFill>
                <a:latin typeface="French Script MT" panose="03020402040607040605" pitchFamily="66" charset="0"/>
              </a:rPr>
              <a:t>l</a:t>
            </a:r>
            <a:r>
              <a:rPr lang="en-US" baseline="30000" dirty="0" err="1">
                <a:solidFill>
                  <a:srgbClr val="00B050"/>
                </a:solidFill>
                <a:latin typeface="French Script MT" panose="03020402040607040605" pitchFamily="66" charset="0"/>
              </a:rPr>
              <a:t>+</a:t>
            </a:r>
            <a:r>
              <a:rPr lang="en-US" dirty="0" err="1">
                <a:solidFill>
                  <a:srgbClr val="00B050"/>
                </a:solidFill>
                <a:latin typeface="French Script MT" panose="03020402040607040605" pitchFamily="66" charset="0"/>
              </a:rPr>
              <a:t>l</a:t>
            </a:r>
            <a:r>
              <a:rPr lang="en-US" sz="2400" baseline="30000" dirty="0">
                <a:solidFill>
                  <a:srgbClr val="00B050"/>
                </a:solidFill>
              </a:rPr>
              <a:t>- </a:t>
            </a:r>
            <a:r>
              <a:rPr lang="en-US" dirty="0" err="1">
                <a:solidFill>
                  <a:srgbClr val="00B050"/>
                </a:solidFill>
                <a:latin typeface="French Script MT" panose="03020402040607040605" pitchFamily="66" charset="0"/>
              </a:rPr>
              <a:t>l’</a:t>
            </a:r>
            <a:r>
              <a:rPr lang="en-US" baseline="30000" dirty="0" err="1">
                <a:solidFill>
                  <a:srgbClr val="00B050"/>
                </a:solidFill>
                <a:latin typeface="French Script MT" panose="03020402040607040605" pitchFamily="66" charset="0"/>
              </a:rPr>
              <a:t>+</a:t>
            </a:r>
            <a:r>
              <a:rPr lang="en-US" dirty="0" err="1">
                <a:solidFill>
                  <a:srgbClr val="00B050"/>
                </a:solidFill>
                <a:latin typeface="French Script MT" panose="03020402040607040605" pitchFamily="66" charset="0"/>
              </a:rPr>
              <a:t>l</a:t>
            </a:r>
            <a:r>
              <a:rPr lang="en-US" dirty="0">
                <a:solidFill>
                  <a:srgbClr val="00B050"/>
                </a:solidFill>
                <a:latin typeface="French Script MT" panose="03020402040607040605" pitchFamily="66" charset="0"/>
              </a:rPr>
              <a:t>’</a:t>
            </a:r>
            <a:r>
              <a:rPr lang="en-US" sz="2400" baseline="30000" dirty="0">
                <a:solidFill>
                  <a:srgbClr val="00B050"/>
                </a:solidFill>
              </a:rPr>
              <a:t>-</a:t>
            </a:r>
            <a:r>
              <a:rPr lang="en-US" dirty="0">
                <a:solidFill>
                  <a:srgbClr val="00B050"/>
                </a:solidFill>
                <a:latin typeface="French Script MT" panose="03020402040607040605" pitchFamily="66" charset="0"/>
              </a:rPr>
              <a:t> </a:t>
            </a:r>
            <a:endParaRPr lang="en-US" dirty="0">
              <a:solidFill>
                <a:srgbClr val="00B050"/>
              </a:solidFill>
            </a:endParaRPr>
          </a:p>
        </p:txBody>
      </p:sp>
      <p:sp>
        <p:nvSpPr>
          <p:cNvPr id="17" name="ZoneTexte 16">
            <a:extLst>
              <a:ext uri="{FF2B5EF4-FFF2-40B4-BE49-F238E27FC236}">
                <a16:creationId xmlns:a16="http://schemas.microsoft.com/office/drawing/2014/main" id="{2331E86E-1FC3-40E1-B8A7-40F9DB09CA0A}"/>
              </a:ext>
            </a:extLst>
          </p:cNvPr>
          <p:cNvSpPr txBox="1"/>
          <p:nvPr/>
        </p:nvSpPr>
        <p:spPr>
          <a:xfrm>
            <a:off x="8621131" y="3020930"/>
            <a:ext cx="3349196" cy="369332"/>
          </a:xfrm>
          <a:prstGeom prst="rect">
            <a:avLst/>
          </a:prstGeom>
          <a:noFill/>
        </p:spPr>
        <p:txBody>
          <a:bodyPr wrap="square" rtlCol="0">
            <a:spAutoFit/>
          </a:bodyPr>
          <a:lstStyle/>
          <a:p>
            <a:r>
              <a:rPr lang="en-US" sz="1800" i="0" dirty="0">
                <a:solidFill>
                  <a:srgbClr val="00B050"/>
                </a:solidFill>
                <a:effectLst/>
                <a:latin typeface="Calibri, sans-serif"/>
              </a:rPr>
              <a:t>H+→T380+W→hh+W-&gt;</a:t>
            </a:r>
            <a:r>
              <a:rPr lang="en-US" sz="1800" b="0" i="0" u="none" strike="noStrike" dirty="0" err="1">
                <a:solidFill>
                  <a:srgbClr val="00B050"/>
                </a:solidFill>
                <a:effectLst/>
                <a:latin typeface="Calibri, sans-serif"/>
              </a:rPr>
              <a:t>bbbb+W</a:t>
            </a:r>
            <a:endParaRPr lang="en-US" sz="1800" i="0" dirty="0">
              <a:solidFill>
                <a:srgbClr val="00B050"/>
              </a:solidFill>
              <a:effectLst/>
              <a:latin typeface="Calibri" panose="020F0502020204030204" pitchFamily="34" charset="0"/>
            </a:endParaRPr>
          </a:p>
        </p:txBody>
      </p:sp>
      <p:sp>
        <p:nvSpPr>
          <p:cNvPr id="19" name="ZoneTexte 18">
            <a:extLst>
              <a:ext uri="{FF2B5EF4-FFF2-40B4-BE49-F238E27FC236}">
                <a16:creationId xmlns:a16="http://schemas.microsoft.com/office/drawing/2014/main" id="{86E5495F-3A2C-462F-89C5-43C6371A90E0}"/>
              </a:ext>
            </a:extLst>
          </p:cNvPr>
          <p:cNvSpPr txBox="1"/>
          <p:nvPr/>
        </p:nvSpPr>
        <p:spPr>
          <a:xfrm>
            <a:off x="4846187" y="4158896"/>
            <a:ext cx="2177016" cy="389787"/>
          </a:xfrm>
          <a:prstGeom prst="rect">
            <a:avLst/>
          </a:prstGeom>
          <a:noFill/>
        </p:spPr>
        <p:txBody>
          <a:bodyPr wrap="square">
            <a:spAutoFit/>
          </a:bodyPr>
          <a:lstStyle/>
          <a:p>
            <a:pPr rtl="0">
              <a:lnSpc>
                <a:spcPct val="115000"/>
              </a:lnSpc>
            </a:pPr>
            <a:r>
              <a:rPr lang="en-US" sz="1800" i="0" dirty="0">
                <a:solidFill>
                  <a:srgbClr val="00B050"/>
                </a:solidFill>
                <a:effectLst/>
                <a:latin typeface="Calibri, sans-serif"/>
              </a:rPr>
              <a:t>T380→ </a:t>
            </a:r>
            <a:r>
              <a:rPr lang="en-US" sz="1800" i="0" dirty="0" err="1">
                <a:solidFill>
                  <a:srgbClr val="00B050"/>
                </a:solidFill>
                <a:effectLst/>
                <a:latin typeface="Calibri, sans-serif"/>
              </a:rPr>
              <a:t>hh</a:t>
            </a:r>
            <a:r>
              <a:rPr lang="en-US" sz="1800" i="0" dirty="0">
                <a:solidFill>
                  <a:srgbClr val="00B050"/>
                </a:solidFill>
                <a:effectLst/>
                <a:latin typeface="Calibri, sans-serif"/>
              </a:rPr>
              <a:t>→ </a:t>
            </a:r>
            <a:r>
              <a:rPr lang="en-US" sz="1800" i="0" dirty="0" err="1">
                <a:solidFill>
                  <a:srgbClr val="00B050"/>
                </a:solidFill>
                <a:effectLst/>
                <a:latin typeface="Symbol, serif"/>
              </a:rPr>
              <a:t>t</a:t>
            </a:r>
            <a:r>
              <a:rPr lang="en-US" sz="1800" i="0" baseline="30000" dirty="0" err="1">
                <a:solidFill>
                  <a:srgbClr val="00B050"/>
                </a:solidFill>
                <a:effectLst/>
                <a:latin typeface="Symbol, serif"/>
              </a:rPr>
              <a:t>+</a:t>
            </a:r>
            <a:r>
              <a:rPr lang="en-US" sz="1800" i="0" dirty="0" err="1">
                <a:solidFill>
                  <a:srgbClr val="00B050"/>
                </a:solidFill>
                <a:effectLst/>
                <a:latin typeface="Symbol, serif"/>
              </a:rPr>
              <a:t>t</a:t>
            </a:r>
            <a:r>
              <a:rPr lang="en-US" sz="1800" i="0" baseline="30000" dirty="0">
                <a:solidFill>
                  <a:srgbClr val="00B050"/>
                </a:solidFill>
                <a:effectLst/>
                <a:latin typeface="Symbol, serif"/>
              </a:rPr>
              <a:t>- </a:t>
            </a:r>
            <a:r>
              <a:rPr lang="en-US" sz="1800" i="0" dirty="0">
                <a:solidFill>
                  <a:srgbClr val="00B050"/>
                </a:solidFill>
                <a:effectLst/>
                <a:latin typeface="Symbol, serif"/>
              </a:rPr>
              <a:t>+gg</a:t>
            </a:r>
            <a:endParaRPr lang="en-US" sz="1800" i="0" dirty="0">
              <a:solidFill>
                <a:srgbClr val="00B050"/>
              </a:solidFill>
              <a:effectLst/>
              <a:latin typeface="Calibri" panose="020F0502020204030204" pitchFamily="34" charset="0"/>
            </a:endParaRPr>
          </a:p>
        </p:txBody>
      </p:sp>
      <p:sp>
        <p:nvSpPr>
          <p:cNvPr id="20" name="ZoneTexte 19">
            <a:extLst>
              <a:ext uri="{FF2B5EF4-FFF2-40B4-BE49-F238E27FC236}">
                <a16:creationId xmlns:a16="http://schemas.microsoft.com/office/drawing/2014/main" id="{698CB930-2387-4925-B2C8-39DCBC8997FF}"/>
              </a:ext>
            </a:extLst>
          </p:cNvPr>
          <p:cNvSpPr txBox="1"/>
          <p:nvPr/>
        </p:nvSpPr>
        <p:spPr>
          <a:xfrm>
            <a:off x="6337005" y="4755905"/>
            <a:ext cx="2397171" cy="392159"/>
          </a:xfrm>
          <a:prstGeom prst="rect">
            <a:avLst/>
          </a:prstGeom>
          <a:noFill/>
        </p:spPr>
        <p:txBody>
          <a:bodyPr wrap="square" rtlCol="0">
            <a:spAutoFit/>
          </a:bodyPr>
          <a:lstStyle/>
          <a:p>
            <a:pPr rtl="0">
              <a:lnSpc>
                <a:spcPct val="115000"/>
              </a:lnSpc>
            </a:pPr>
            <a:r>
              <a:rPr lang="en-US" sz="1800" i="0" dirty="0">
                <a:solidFill>
                  <a:srgbClr val="00B050"/>
                </a:solidFill>
                <a:effectLst/>
                <a:latin typeface="Calibri, sans-serif"/>
              </a:rPr>
              <a:t>T700→ </a:t>
            </a:r>
            <a:r>
              <a:rPr lang="en-US" dirty="0">
                <a:solidFill>
                  <a:srgbClr val="00B050"/>
                </a:solidFill>
                <a:latin typeface="Calibri, sans-serif"/>
              </a:rPr>
              <a:t>T380</a:t>
            </a:r>
            <a:r>
              <a:rPr lang="en-US" sz="1800" i="0" dirty="0">
                <a:solidFill>
                  <a:srgbClr val="00B050"/>
                </a:solidFill>
                <a:effectLst/>
                <a:latin typeface="Calibri, sans-serif"/>
              </a:rPr>
              <a:t>h → </a:t>
            </a:r>
            <a:r>
              <a:rPr lang="en-US" sz="1800" b="0" i="0" dirty="0" err="1">
                <a:solidFill>
                  <a:srgbClr val="00B050"/>
                </a:solidFill>
                <a:effectLst/>
                <a:latin typeface="Calibri, sans-serif"/>
              </a:rPr>
              <a:t>bb</a:t>
            </a:r>
            <a:r>
              <a:rPr lang="en-US" dirty="0" err="1">
                <a:solidFill>
                  <a:srgbClr val="00B050"/>
                </a:solidFill>
                <a:latin typeface="Calibri, sans-serif"/>
              </a:rPr>
              <a:t>+bb</a:t>
            </a:r>
            <a:r>
              <a:rPr lang="en-US" sz="1800" i="0" dirty="0">
                <a:solidFill>
                  <a:srgbClr val="00B050"/>
                </a:solidFill>
                <a:effectLst/>
                <a:latin typeface="Calibri, sans-serif"/>
              </a:rPr>
              <a:t> </a:t>
            </a:r>
            <a:endParaRPr lang="en-US" sz="1800" i="0" dirty="0">
              <a:solidFill>
                <a:srgbClr val="00B050"/>
              </a:solidFill>
              <a:effectLst/>
              <a:latin typeface="Calibri" panose="020F0502020204030204" pitchFamily="34" charset="0"/>
            </a:endParaRPr>
          </a:p>
        </p:txBody>
      </p:sp>
      <p:sp>
        <p:nvSpPr>
          <p:cNvPr id="21" name="ZoneTexte 20">
            <a:extLst>
              <a:ext uri="{FF2B5EF4-FFF2-40B4-BE49-F238E27FC236}">
                <a16:creationId xmlns:a16="http://schemas.microsoft.com/office/drawing/2014/main" id="{E159C411-3DBD-4129-AF5A-668C16CAF7EC}"/>
              </a:ext>
            </a:extLst>
          </p:cNvPr>
          <p:cNvSpPr txBox="1"/>
          <p:nvPr/>
        </p:nvSpPr>
        <p:spPr>
          <a:xfrm>
            <a:off x="6221055" y="478546"/>
            <a:ext cx="1890656" cy="369332"/>
          </a:xfrm>
          <a:prstGeom prst="rect">
            <a:avLst/>
          </a:prstGeom>
          <a:noFill/>
        </p:spPr>
        <p:txBody>
          <a:bodyPr wrap="square">
            <a:spAutoFit/>
          </a:bodyPr>
          <a:lstStyle/>
          <a:p>
            <a:pPr rtl="0">
              <a:lnSpc>
                <a:spcPct val="100000"/>
              </a:lnSpc>
            </a:pPr>
            <a:r>
              <a:rPr lang="en-GB" sz="1800" i="1" u="sng" dirty="0">
                <a:solidFill>
                  <a:srgbClr val="0070C0"/>
                </a:solidFill>
                <a:effectLst/>
                <a:latin typeface="Calibri, sans-serif"/>
              </a:rPr>
              <a:t>CMS 2506.23012</a:t>
            </a:r>
            <a:endParaRPr lang="en-GB" sz="2400" u="sng" dirty="0">
              <a:solidFill>
                <a:srgbClr val="0070C0"/>
              </a:solidFill>
              <a:effectLst/>
              <a:latin typeface="Calibri" panose="020F0502020204030204" pitchFamily="34" charset="0"/>
            </a:endParaRPr>
          </a:p>
        </p:txBody>
      </p:sp>
      <p:sp>
        <p:nvSpPr>
          <p:cNvPr id="23" name="ZoneTexte 22">
            <a:extLst>
              <a:ext uri="{FF2B5EF4-FFF2-40B4-BE49-F238E27FC236}">
                <a16:creationId xmlns:a16="http://schemas.microsoft.com/office/drawing/2014/main" id="{AACFCCAA-F2B6-4CD4-826D-30B1E47863D2}"/>
              </a:ext>
            </a:extLst>
          </p:cNvPr>
          <p:cNvSpPr txBox="1"/>
          <p:nvPr/>
        </p:nvSpPr>
        <p:spPr>
          <a:xfrm>
            <a:off x="9867119" y="-853"/>
            <a:ext cx="1586895" cy="369332"/>
          </a:xfrm>
          <a:prstGeom prst="rect">
            <a:avLst/>
          </a:prstGeom>
          <a:noFill/>
        </p:spPr>
        <p:txBody>
          <a:bodyPr wrap="square">
            <a:spAutoFit/>
          </a:bodyPr>
          <a:lstStyle/>
          <a:p>
            <a:r>
              <a:rPr lang="en-US" u="sng" dirty="0">
                <a:solidFill>
                  <a:srgbClr val="0070C0"/>
                </a:solidFill>
              </a:rPr>
              <a:t>2210.05415</a:t>
            </a:r>
          </a:p>
        </p:txBody>
      </p:sp>
      <p:sp>
        <p:nvSpPr>
          <p:cNvPr id="6" name="ZoneTexte 5">
            <a:extLst>
              <a:ext uri="{FF2B5EF4-FFF2-40B4-BE49-F238E27FC236}">
                <a16:creationId xmlns:a16="http://schemas.microsoft.com/office/drawing/2014/main" id="{36D3CD5C-3265-CCC9-71FC-A6731EA1C88B}"/>
              </a:ext>
            </a:extLst>
          </p:cNvPr>
          <p:cNvSpPr txBox="1"/>
          <p:nvPr/>
        </p:nvSpPr>
        <p:spPr>
          <a:xfrm>
            <a:off x="4065068" y="5480629"/>
            <a:ext cx="3281663" cy="369332"/>
          </a:xfrm>
          <a:prstGeom prst="rect">
            <a:avLst/>
          </a:prstGeom>
          <a:noFill/>
        </p:spPr>
        <p:txBody>
          <a:bodyPr wrap="square" rtlCol="0">
            <a:spAutoFit/>
          </a:bodyPr>
          <a:lstStyle/>
          <a:p>
            <a:r>
              <a:rPr lang="en-US" dirty="0">
                <a:solidFill>
                  <a:srgbClr val="7030A0"/>
                </a:solidFill>
              </a:rPr>
              <a:t>-&gt; 4 </a:t>
            </a:r>
            <a:r>
              <a:rPr lang="en-US" dirty="0" err="1">
                <a:solidFill>
                  <a:srgbClr val="7030A0"/>
                </a:solidFill>
              </a:rPr>
              <a:t>s.d.</a:t>
            </a:r>
            <a:r>
              <a:rPr lang="en-US" dirty="0">
                <a:solidFill>
                  <a:srgbClr val="7030A0"/>
                </a:solidFill>
              </a:rPr>
              <a:t>  SIGNIFICANCE</a:t>
            </a:r>
          </a:p>
        </p:txBody>
      </p:sp>
    </p:spTree>
    <p:extLst>
      <p:ext uri="{BB962C8B-B14F-4D97-AF65-F5344CB8AC3E}">
        <p14:creationId xmlns:p14="http://schemas.microsoft.com/office/powerpoint/2010/main" val="222895852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E63D01-34F3-4438-88F4-E043F6E683F8}"/>
              </a:ext>
            </a:extLst>
          </p:cNvPr>
          <p:cNvSpPr>
            <a:spLocks noGrp="1"/>
          </p:cNvSpPr>
          <p:nvPr>
            <p:ph type="title"/>
          </p:nvPr>
        </p:nvSpPr>
        <p:spPr/>
        <p:txBody>
          <a:bodyPr/>
          <a:lstStyle/>
          <a:p>
            <a:r>
              <a:rPr lang="en-US" dirty="0"/>
              <a:t>                                  </a:t>
            </a:r>
            <a:r>
              <a:rPr lang="en-US" b="1" dirty="0">
                <a:solidFill>
                  <a:srgbClr val="7030A0"/>
                </a:solidFill>
                <a:effectLst>
                  <a:outerShdw blurRad="38100" dist="38100" dir="2700000" algn="tl">
                    <a:srgbClr val="000000">
                      <a:alpha val="43137"/>
                    </a:srgbClr>
                  </a:outerShdw>
                </a:effectLst>
              </a:rPr>
              <a:t>CMS results</a:t>
            </a:r>
          </a:p>
        </p:txBody>
      </p:sp>
      <p:sp>
        <p:nvSpPr>
          <p:cNvPr id="3" name="Espace réservé du pied de page 2">
            <a:extLst>
              <a:ext uri="{FF2B5EF4-FFF2-40B4-BE49-F238E27FC236}">
                <a16:creationId xmlns:a16="http://schemas.microsoft.com/office/drawing/2014/main" id="{7C7EE52B-B9E6-460D-9D9B-40B744AADF48}"/>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8043CFFE-20CB-4168-B5F0-092EC87EF2D4}"/>
              </a:ext>
            </a:extLst>
          </p:cNvPr>
          <p:cNvSpPr>
            <a:spLocks noGrp="1"/>
          </p:cNvSpPr>
          <p:nvPr>
            <p:ph type="sldNum" sz="quarter" idx="12"/>
          </p:nvPr>
        </p:nvSpPr>
        <p:spPr/>
        <p:txBody>
          <a:bodyPr/>
          <a:lstStyle/>
          <a:p>
            <a:fld id="{401AE738-B072-4C75-8DFC-91EB05A31813}" type="slidenum">
              <a:rPr lang="en-US" smtClean="0"/>
              <a:t>24</a:t>
            </a:fld>
            <a:endParaRPr lang="en-US"/>
          </a:p>
        </p:txBody>
      </p:sp>
      <p:pic>
        <p:nvPicPr>
          <p:cNvPr id="6" name="Image 5">
            <a:extLst>
              <a:ext uri="{FF2B5EF4-FFF2-40B4-BE49-F238E27FC236}">
                <a16:creationId xmlns:a16="http://schemas.microsoft.com/office/drawing/2014/main" id="{047217BE-776C-4FE1-BCFA-318C329418AE}"/>
              </a:ext>
            </a:extLst>
          </p:cNvPr>
          <p:cNvPicPr>
            <a:picLocks noChangeAspect="1"/>
          </p:cNvPicPr>
          <p:nvPr/>
        </p:nvPicPr>
        <p:blipFill>
          <a:blip r:embed="rId2"/>
          <a:stretch>
            <a:fillRect/>
          </a:stretch>
        </p:blipFill>
        <p:spPr>
          <a:xfrm>
            <a:off x="521914" y="584200"/>
            <a:ext cx="4455882" cy="5908675"/>
          </a:xfrm>
          <a:prstGeom prst="rect">
            <a:avLst/>
          </a:prstGeom>
        </p:spPr>
      </p:pic>
      <p:pic>
        <p:nvPicPr>
          <p:cNvPr id="8" name="Image 7">
            <a:extLst>
              <a:ext uri="{FF2B5EF4-FFF2-40B4-BE49-F238E27FC236}">
                <a16:creationId xmlns:a16="http://schemas.microsoft.com/office/drawing/2014/main" id="{63D43BFE-367C-4F6F-8023-8AD6052D41F0}"/>
              </a:ext>
            </a:extLst>
          </p:cNvPr>
          <p:cNvPicPr>
            <a:picLocks noChangeAspect="1"/>
          </p:cNvPicPr>
          <p:nvPr/>
        </p:nvPicPr>
        <p:blipFill>
          <a:blip r:embed="rId3"/>
          <a:stretch>
            <a:fillRect/>
          </a:stretch>
        </p:blipFill>
        <p:spPr>
          <a:xfrm>
            <a:off x="5229225" y="1939925"/>
            <a:ext cx="6124575" cy="4552950"/>
          </a:xfrm>
          <a:prstGeom prst="rect">
            <a:avLst/>
          </a:prstGeom>
        </p:spPr>
      </p:pic>
      <p:sp>
        <p:nvSpPr>
          <p:cNvPr id="10" name="ZoneTexte 9">
            <a:extLst>
              <a:ext uri="{FF2B5EF4-FFF2-40B4-BE49-F238E27FC236}">
                <a16:creationId xmlns:a16="http://schemas.microsoft.com/office/drawing/2014/main" id="{09C151B8-0587-4092-8C3B-B5F5D9DB4586}"/>
              </a:ext>
            </a:extLst>
          </p:cNvPr>
          <p:cNvSpPr txBox="1"/>
          <p:nvPr/>
        </p:nvSpPr>
        <p:spPr>
          <a:xfrm>
            <a:off x="5294082" y="1570593"/>
            <a:ext cx="6096000" cy="369332"/>
          </a:xfrm>
          <a:prstGeom prst="rect">
            <a:avLst/>
          </a:prstGeom>
          <a:noFill/>
        </p:spPr>
        <p:txBody>
          <a:bodyPr wrap="square">
            <a:spAutoFit/>
          </a:bodyPr>
          <a:lstStyle/>
          <a:p>
            <a:r>
              <a:rPr lang="en-US" dirty="0"/>
              <a:t>https://cds.cern.ch/record/2114808/files/EXO-15-004-pas.pdf</a:t>
            </a:r>
          </a:p>
        </p:txBody>
      </p:sp>
    </p:spTree>
    <p:extLst>
      <p:ext uri="{BB962C8B-B14F-4D97-AF65-F5344CB8AC3E}">
        <p14:creationId xmlns:p14="http://schemas.microsoft.com/office/powerpoint/2010/main" val="7248844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74FBA4-0B2D-4C20-AFC0-52AE3F505939}"/>
              </a:ext>
            </a:extLst>
          </p:cNvPr>
          <p:cNvSpPr>
            <a:spLocks noGrp="1"/>
          </p:cNvSpPr>
          <p:nvPr>
            <p:ph type="title"/>
          </p:nvPr>
        </p:nvSpPr>
        <p:spPr>
          <a:xfrm>
            <a:off x="458787" y="97569"/>
            <a:ext cx="6701443" cy="816796"/>
          </a:xfrm>
        </p:spPr>
        <p:txBody>
          <a:bodyPr>
            <a:normAutofit/>
          </a:bodyPr>
          <a:lstStyle/>
          <a:p>
            <a:r>
              <a:rPr lang="en-US" sz="4000" b="1" dirty="0">
                <a:solidFill>
                  <a:srgbClr val="7030A0"/>
                </a:solidFill>
                <a:effectLst>
                  <a:outerShdw blurRad="38100" dist="38100" dir="2700000" algn="tl">
                    <a:srgbClr val="000000">
                      <a:alpha val="43137"/>
                    </a:srgbClr>
                  </a:outerShdw>
                </a:effectLst>
              </a:rPr>
              <a:t>       Graviton  recurrences </a:t>
            </a:r>
            <a:r>
              <a:rPr lang="fr-FR" sz="4000" b="1" dirty="0">
                <a:solidFill>
                  <a:srgbClr val="7030A0"/>
                </a:solidFill>
                <a:effectLst>
                  <a:outerShdw blurRad="38100" dist="38100" dir="2700000" algn="tl">
                    <a:srgbClr val="000000">
                      <a:alpha val="43137"/>
                    </a:srgbClr>
                  </a:outerShdw>
                </a:effectLst>
              </a:rPr>
              <a:t>? </a:t>
            </a:r>
            <a:endParaRPr lang="en-GB" sz="4000" b="1" dirty="0">
              <a:solidFill>
                <a:srgbClr val="7030A0"/>
              </a:solidFill>
              <a:effectLst>
                <a:outerShdw blurRad="38100" dist="38100" dir="2700000" algn="tl">
                  <a:srgbClr val="000000">
                    <a:alpha val="43137"/>
                  </a:srgbClr>
                </a:outerShdw>
              </a:effectLst>
            </a:endParaRPr>
          </a:p>
        </p:txBody>
      </p:sp>
      <p:pic>
        <p:nvPicPr>
          <p:cNvPr id="8" name="Espace réservé du contenu 7">
            <a:extLst>
              <a:ext uri="{FF2B5EF4-FFF2-40B4-BE49-F238E27FC236}">
                <a16:creationId xmlns:a16="http://schemas.microsoft.com/office/drawing/2014/main" id="{1E539896-6321-4C51-86F9-247C974FEBEA}"/>
              </a:ext>
            </a:extLst>
          </p:cNvPr>
          <p:cNvPicPr>
            <a:picLocks noGrp="1" noChangeAspect="1"/>
          </p:cNvPicPr>
          <p:nvPr>
            <p:ph idx="1"/>
          </p:nvPr>
        </p:nvPicPr>
        <p:blipFill>
          <a:blip>
            <a:extLst>
              <a:ext uri="{96DAC541-7B7A-43D3-8B79-37D633B846F1}">
                <asvg:svgBlip xmlns:asvg="http://schemas.microsoft.com/office/drawing/2016/SVG/main" r:embed="rId2"/>
              </a:ext>
            </a:extLst>
          </a:blip>
          <a:stretch>
            <a:fillRect/>
          </a:stretch>
        </p:blipFill>
        <p:spPr>
          <a:xfrm>
            <a:off x="7255232" y="170629"/>
            <a:ext cx="4171950" cy="3457575"/>
          </a:xfrm>
        </p:spPr>
      </p:pic>
      <p:sp>
        <p:nvSpPr>
          <p:cNvPr id="4" name="Espace réservé du texte 3">
            <a:extLst>
              <a:ext uri="{FF2B5EF4-FFF2-40B4-BE49-F238E27FC236}">
                <a16:creationId xmlns:a16="http://schemas.microsoft.com/office/drawing/2014/main" id="{35FC197A-81CB-4FA4-B16D-55D7540812AE}"/>
              </a:ext>
            </a:extLst>
          </p:cNvPr>
          <p:cNvSpPr>
            <a:spLocks noGrp="1"/>
          </p:cNvSpPr>
          <p:nvPr>
            <p:ph type="body" sz="half" idx="2"/>
          </p:nvPr>
        </p:nvSpPr>
        <p:spPr>
          <a:xfrm>
            <a:off x="76201" y="1066800"/>
            <a:ext cx="7227834" cy="4984680"/>
          </a:xfrm>
          <a:ln w="28575"/>
        </p:spPr>
        <p:style>
          <a:lnRef idx="2">
            <a:schemeClr val="accent1"/>
          </a:lnRef>
          <a:fillRef idx="1">
            <a:schemeClr val="lt1"/>
          </a:fillRef>
          <a:effectRef idx="0">
            <a:schemeClr val="accent1"/>
          </a:effectRef>
          <a:fontRef idx="minor">
            <a:schemeClr val="dk1"/>
          </a:fontRef>
        </p:style>
        <p:txBody>
          <a:bodyPr>
            <a:normAutofit fontScale="85000" lnSpcReduction="20000"/>
          </a:bodyPr>
          <a:lstStyle/>
          <a:p>
            <a:pPr marL="285750" indent="-285750">
              <a:buFont typeface="Arial" panose="020B0604020202020204" pitchFamily="34" charset="0"/>
              <a:buChar char="•"/>
            </a:pPr>
            <a:r>
              <a:rPr lang="en-GB" sz="3300" dirty="0">
                <a:effectLst/>
                <a:latin typeface="Calibri, sans-serif"/>
              </a:rPr>
              <a:t>T700 seems a valid tensor candidate</a:t>
            </a:r>
          </a:p>
          <a:p>
            <a:pPr marL="285750" indent="-285750">
              <a:buFont typeface="Arial" panose="020B0604020202020204" pitchFamily="34" charset="0"/>
              <a:buChar char="•"/>
            </a:pPr>
            <a:r>
              <a:rPr lang="en-GB" sz="3300" dirty="0">
                <a:effectLst/>
                <a:latin typeface="Calibri, sans-serif"/>
              </a:rPr>
              <a:t>In the Randall </a:t>
            </a:r>
            <a:r>
              <a:rPr lang="en-GB" sz="3300" dirty="0" err="1">
                <a:effectLst/>
                <a:latin typeface="Calibri, sans-serif"/>
              </a:rPr>
              <a:t>Sundrum</a:t>
            </a:r>
            <a:r>
              <a:rPr lang="en-GB" sz="3300" dirty="0">
                <a:effectLst/>
                <a:latin typeface="Calibri, sans-serif"/>
              </a:rPr>
              <a:t> (RS) model, graviton KK resonances </a:t>
            </a:r>
            <a:r>
              <a:rPr lang="en-GB" sz="2800" dirty="0" err="1">
                <a:effectLst/>
                <a:latin typeface="Calibri, sans-serif"/>
              </a:rPr>
              <a:t>G</a:t>
            </a:r>
            <a:r>
              <a:rPr lang="en-GB" sz="2800" baseline="-25000" dirty="0" err="1">
                <a:effectLst/>
                <a:latin typeface="Calibri, sans-serif"/>
              </a:rPr>
              <a:t>iKK</a:t>
            </a:r>
            <a:r>
              <a:rPr lang="en-GB" sz="3300" dirty="0">
                <a:effectLst/>
                <a:latin typeface="Calibri, sans-serif"/>
              </a:rPr>
              <a:t> have </a:t>
            </a:r>
            <a:r>
              <a:rPr lang="en-GB" sz="3300" b="1" dirty="0">
                <a:effectLst/>
                <a:latin typeface="Calibri, sans-serif"/>
              </a:rPr>
              <a:t>masses </a:t>
            </a:r>
            <a:r>
              <a:rPr lang="en-GB" sz="3300" dirty="0">
                <a:effectLst/>
                <a:latin typeface="Calibri, sans-serif"/>
              </a:rPr>
              <a:t> which go like </a:t>
            </a:r>
            <a:r>
              <a:rPr lang="en-GB" sz="3300" b="1" dirty="0">
                <a:effectLst/>
                <a:latin typeface="Calibri, sans-serif"/>
              </a:rPr>
              <a:t>mi~100x</a:t>
            </a:r>
            <a:r>
              <a:rPr lang="en-GB" sz="3300" b="1" baseline="30000" dirty="0">
                <a:effectLst/>
                <a:latin typeface="Calibri, sans-serif"/>
              </a:rPr>
              <a:t>G</a:t>
            </a:r>
            <a:r>
              <a:rPr lang="en-GB" sz="3300" b="1" baseline="-25000" dirty="0">
                <a:effectLst/>
                <a:latin typeface="Calibri, sans-serif"/>
              </a:rPr>
              <a:t>i</a:t>
            </a:r>
            <a:r>
              <a:rPr lang="en-GB" sz="3300" b="1" dirty="0">
                <a:effectLst/>
                <a:latin typeface="Calibri, sans-serif"/>
              </a:rPr>
              <a:t> </a:t>
            </a:r>
            <a:r>
              <a:rPr lang="en-GB" sz="3300" dirty="0">
                <a:effectLst/>
                <a:latin typeface="Calibri, sans-serif"/>
              </a:rPr>
              <a:t>in GeV, where </a:t>
            </a:r>
            <a:r>
              <a:rPr lang="en-GB" sz="2800" dirty="0" err="1">
                <a:effectLst/>
                <a:latin typeface="Calibri, sans-serif"/>
              </a:rPr>
              <a:t>x</a:t>
            </a:r>
            <a:r>
              <a:rPr lang="en-GB" sz="2800" baseline="30000" dirty="0" err="1">
                <a:effectLst/>
                <a:latin typeface="Calibri, sans-serif"/>
              </a:rPr>
              <a:t>G</a:t>
            </a:r>
            <a:r>
              <a:rPr lang="en-GB" sz="2800" baseline="-25000" dirty="0" err="1">
                <a:effectLst/>
                <a:latin typeface="Calibri, sans-serif"/>
              </a:rPr>
              <a:t>i</a:t>
            </a:r>
            <a:r>
              <a:rPr lang="en-GB" sz="2800" dirty="0">
                <a:effectLst/>
                <a:latin typeface="Calibri, sans-serif"/>
              </a:rPr>
              <a:t>=3.8,7.0,10.2,13.3... </a:t>
            </a:r>
            <a:r>
              <a:rPr lang="en-GB" sz="3300" dirty="0">
                <a:effectLst/>
                <a:latin typeface="Calibri, sans-serif"/>
              </a:rPr>
              <a:t>and wid</a:t>
            </a:r>
            <a:r>
              <a:rPr lang="en-GB" sz="3300" dirty="0">
                <a:latin typeface="Calibri, sans-serif"/>
              </a:rPr>
              <a:t>ths which go like </a:t>
            </a:r>
            <a:r>
              <a:rPr lang="en-GB" sz="3300" dirty="0">
                <a:latin typeface="Symbol" panose="05050102010706020507" pitchFamily="18" charset="2"/>
              </a:rPr>
              <a:t>G</a:t>
            </a:r>
            <a:r>
              <a:rPr lang="en-GB" sz="3300" dirty="0"/>
              <a:t>~</a:t>
            </a:r>
            <a:r>
              <a:rPr lang="en-GB" sz="3300" b="1" dirty="0">
                <a:effectLst/>
                <a:latin typeface="Calibri, sans-serif"/>
              </a:rPr>
              <a:t>0.06(</a:t>
            </a:r>
            <a:r>
              <a:rPr lang="en-GB" sz="3300" b="1" dirty="0" err="1">
                <a:effectLst/>
                <a:latin typeface="Calibri, sans-serif"/>
              </a:rPr>
              <a:t>x</a:t>
            </a:r>
            <a:r>
              <a:rPr lang="en-GB" sz="3300" b="1" baseline="30000" dirty="0" err="1">
                <a:effectLst/>
                <a:latin typeface="Calibri, sans-serif"/>
              </a:rPr>
              <a:t>G</a:t>
            </a:r>
            <a:r>
              <a:rPr lang="en-GB" sz="3300" b="1" baseline="-25000" dirty="0" err="1">
                <a:effectLst/>
                <a:latin typeface="Calibri, sans-serif"/>
              </a:rPr>
              <a:t>i</a:t>
            </a:r>
            <a:r>
              <a:rPr lang="en-GB" sz="3300" dirty="0"/>
              <a:t> )</a:t>
            </a:r>
            <a:r>
              <a:rPr lang="en-GB" sz="3200" b="1" baseline="30000" dirty="0"/>
              <a:t>3  </a:t>
            </a:r>
            <a:endParaRPr lang="en-GB" sz="3300" dirty="0">
              <a:effectLst/>
              <a:latin typeface="Calibri, sans-serif"/>
            </a:endParaRPr>
          </a:p>
          <a:p>
            <a:pPr marL="285750" indent="-285750">
              <a:buFont typeface="Arial" panose="020B0604020202020204" pitchFamily="34" charset="0"/>
              <a:buChar char="•"/>
            </a:pPr>
            <a:r>
              <a:rPr lang="en-GB" sz="3300" dirty="0">
                <a:effectLst/>
                <a:latin typeface="Calibri, sans-serif"/>
              </a:rPr>
              <a:t>These numbers which govern the RS model are of </a:t>
            </a:r>
            <a:r>
              <a:rPr lang="en-GB" sz="3300" b="1" dirty="0">
                <a:effectLst/>
                <a:latin typeface="Calibri, sans-serif"/>
              </a:rPr>
              <a:t>geometric origin</a:t>
            </a:r>
            <a:r>
              <a:rPr lang="en-GB" sz="3300" dirty="0">
                <a:effectLst/>
                <a:latin typeface="Calibri, sans-serif"/>
              </a:rPr>
              <a:t>, simply given by the zeros of the Bessel function J</a:t>
            </a:r>
            <a:r>
              <a:rPr lang="en-GB" sz="3300" baseline="-25000" dirty="0">
                <a:effectLst/>
                <a:latin typeface="Calibri, sans-serif"/>
              </a:rPr>
              <a:t>1</a:t>
            </a:r>
            <a:r>
              <a:rPr lang="en-GB" sz="3300" dirty="0">
                <a:effectLst/>
                <a:latin typeface="Calibri, sans-serif"/>
              </a:rPr>
              <a:t>(x)</a:t>
            </a:r>
            <a:endParaRPr lang="en-US" sz="3300" dirty="0"/>
          </a:p>
          <a:p>
            <a:pPr marL="285750" indent="-285750">
              <a:buFont typeface="Arial" panose="020B0604020202020204" pitchFamily="34" charset="0"/>
              <a:buChar char="•"/>
            </a:pPr>
            <a:r>
              <a:rPr lang="en-US" sz="3300" dirty="0"/>
              <a:t>Assuming that </a:t>
            </a:r>
            <a:r>
              <a:rPr lang="en-US" sz="3300" b="1" dirty="0"/>
              <a:t>T700 is the second KK resonance</a:t>
            </a:r>
            <a:r>
              <a:rPr lang="en-US" sz="3300" dirty="0"/>
              <a:t>, one predicts </a:t>
            </a:r>
            <a:r>
              <a:rPr lang="en-US" sz="3300" b="1" dirty="0"/>
              <a:t>T380 </a:t>
            </a:r>
            <a:r>
              <a:rPr lang="en-US" sz="3300" dirty="0"/>
              <a:t>as the first one, as observed and the third one </a:t>
            </a:r>
            <a:r>
              <a:rPr lang="en-US" sz="3300" b="1" dirty="0"/>
              <a:t>T1000</a:t>
            </a:r>
            <a:r>
              <a:rPr lang="en-US" sz="3300" dirty="0"/>
              <a:t> , which seems indicated by ATLAS searches for h125h125</a:t>
            </a:r>
          </a:p>
          <a:p>
            <a:pPr marL="285750" indent="-285750">
              <a:buFont typeface="Arial" panose="020B0604020202020204" pitchFamily="34" charset="0"/>
              <a:buChar char="•"/>
            </a:pPr>
            <a:r>
              <a:rPr lang="en-US" sz="3300" dirty="0"/>
              <a:t>The next one should be T1300</a:t>
            </a:r>
          </a:p>
          <a:p>
            <a:endParaRPr lang="en-GB" dirty="0"/>
          </a:p>
        </p:txBody>
      </p:sp>
      <p:sp>
        <p:nvSpPr>
          <p:cNvPr id="5" name="Espace réservé du pied de page 4">
            <a:extLst>
              <a:ext uri="{FF2B5EF4-FFF2-40B4-BE49-F238E27FC236}">
                <a16:creationId xmlns:a16="http://schemas.microsoft.com/office/drawing/2014/main" id="{FF6CACFB-D9E4-4377-AA4D-4DFAF21D1018}"/>
              </a:ext>
            </a:extLst>
          </p:cNvPr>
          <p:cNvSpPr>
            <a:spLocks noGrp="1"/>
          </p:cNvSpPr>
          <p:nvPr>
            <p:ph type="ftr" sz="quarter" idx="11"/>
          </p:nvPr>
        </p:nvSpPr>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E2FCA26C-B8AA-4E08-8688-48A2E81D8BE2}"/>
              </a:ext>
            </a:extLst>
          </p:cNvPr>
          <p:cNvSpPr>
            <a:spLocks noGrp="1"/>
          </p:cNvSpPr>
          <p:nvPr>
            <p:ph type="sldNum" sz="quarter" idx="12"/>
          </p:nvPr>
        </p:nvSpPr>
        <p:spPr/>
        <p:txBody>
          <a:bodyPr/>
          <a:lstStyle/>
          <a:p>
            <a:fld id="{5A03CC76-496D-4644-8A18-DE7C2F27F534}" type="slidenum">
              <a:rPr lang="fr-FR" smtClean="0"/>
              <a:t>25</a:t>
            </a:fld>
            <a:endParaRPr lang="fr-FR"/>
          </a:p>
        </p:txBody>
      </p:sp>
      <p:pic>
        <p:nvPicPr>
          <p:cNvPr id="10" name="Graphique 9">
            <a:extLst>
              <a:ext uri="{FF2B5EF4-FFF2-40B4-BE49-F238E27FC236}">
                <a16:creationId xmlns:a16="http://schemas.microsoft.com/office/drawing/2014/main" id="{FC8F454E-E0D9-40C5-B0FE-CE0BED4FE9CC}"/>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304034" y="3628204"/>
            <a:ext cx="4302528" cy="3174715"/>
          </a:xfrm>
          <a:prstGeom prst="rect">
            <a:avLst/>
          </a:prstGeom>
        </p:spPr>
      </p:pic>
    </p:spTree>
    <p:extLst>
      <p:ext uri="{BB962C8B-B14F-4D97-AF65-F5344CB8AC3E}">
        <p14:creationId xmlns:p14="http://schemas.microsoft.com/office/powerpoint/2010/main" val="20189984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EF07BA-E911-4576-A3FF-17712857C2FD}"/>
              </a:ext>
            </a:extLst>
          </p:cNvPr>
          <p:cNvSpPr>
            <a:spLocks noGrp="1"/>
          </p:cNvSpPr>
          <p:nvPr>
            <p:ph type="title"/>
          </p:nvPr>
        </p:nvSpPr>
        <p:spPr>
          <a:xfrm>
            <a:off x="654918" y="101419"/>
            <a:ext cx="11154878" cy="1325563"/>
          </a:xfrm>
        </p:spPr>
        <p:txBody>
          <a:bodyPr/>
          <a:lstStyle/>
          <a:p>
            <a:r>
              <a:rPr lang="en-GB" b="1" dirty="0">
                <a:solidFill>
                  <a:srgbClr val="7030A0"/>
                </a:solidFill>
                <a:effectLst>
                  <a:outerShdw blurRad="38100" dist="38100" dir="2700000" algn="tl">
                    <a:srgbClr val="000000">
                      <a:alpha val="43137"/>
                    </a:srgbClr>
                  </a:outerShdw>
                </a:effectLst>
              </a:rPr>
              <a:t>A preliminary interpretation of these indications</a:t>
            </a:r>
            <a:endParaRPr lang="en-US" dirty="0">
              <a:effectLst>
                <a:outerShdw blurRad="38100" dist="38100" dir="2700000" algn="tl">
                  <a:srgbClr val="000000">
                    <a:alpha val="43137"/>
                  </a:srgbClr>
                </a:outerShdw>
              </a:effectLst>
            </a:endParaRPr>
          </a:p>
        </p:txBody>
      </p:sp>
      <p:graphicFrame>
        <p:nvGraphicFramePr>
          <p:cNvPr id="12" name="Espace réservé du contenu 11">
            <a:extLst>
              <a:ext uri="{FF2B5EF4-FFF2-40B4-BE49-F238E27FC236}">
                <a16:creationId xmlns:a16="http://schemas.microsoft.com/office/drawing/2014/main" id="{1F406B5B-8429-4567-ACFB-AB16F38D26EA}"/>
              </a:ext>
            </a:extLst>
          </p:cNvPr>
          <p:cNvGraphicFramePr>
            <a:graphicFrameLocks noGrp="1"/>
          </p:cNvGraphicFramePr>
          <p:nvPr>
            <p:ph idx="1"/>
            <p:extLst>
              <p:ext uri="{D42A27DB-BD31-4B8C-83A1-F6EECF244321}">
                <p14:modId xmlns:p14="http://schemas.microsoft.com/office/powerpoint/2010/main" val="2493368863"/>
              </p:ext>
            </p:extLst>
          </p:nvPr>
        </p:nvGraphicFramePr>
        <p:xfrm>
          <a:off x="2479506" y="1932800"/>
          <a:ext cx="6701238" cy="2816436"/>
        </p:xfrm>
        <a:graphic>
          <a:graphicData uri="http://schemas.openxmlformats.org/drawingml/2006/table">
            <a:tbl>
              <a:tblPr/>
              <a:tblGrid>
                <a:gridCol w="533400">
                  <a:extLst>
                    <a:ext uri="{9D8B030D-6E8A-4147-A177-3AD203B41FA5}">
                      <a16:colId xmlns:a16="http://schemas.microsoft.com/office/drawing/2014/main" val="4157107618"/>
                    </a:ext>
                  </a:extLst>
                </a:gridCol>
                <a:gridCol w="2054394">
                  <a:extLst>
                    <a:ext uri="{9D8B030D-6E8A-4147-A177-3AD203B41FA5}">
                      <a16:colId xmlns:a16="http://schemas.microsoft.com/office/drawing/2014/main" val="544446566"/>
                    </a:ext>
                  </a:extLst>
                </a:gridCol>
                <a:gridCol w="1906588">
                  <a:extLst>
                    <a:ext uri="{9D8B030D-6E8A-4147-A177-3AD203B41FA5}">
                      <a16:colId xmlns:a16="http://schemas.microsoft.com/office/drawing/2014/main" val="1167198844"/>
                    </a:ext>
                  </a:extLst>
                </a:gridCol>
                <a:gridCol w="2206856">
                  <a:extLst>
                    <a:ext uri="{9D8B030D-6E8A-4147-A177-3AD203B41FA5}">
                      <a16:colId xmlns:a16="http://schemas.microsoft.com/office/drawing/2014/main" val="2509236132"/>
                    </a:ext>
                  </a:extLst>
                </a:gridCol>
              </a:tblGrid>
              <a:tr h="491035">
                <a:tc>
                  <a:txBody>
                    <a:bodyPr/>
                    <a:lstStyle/>
                    <a:p>
                      <a:pPr rtl="0">
                        <a:lnSpc>
                          <a:spcPct val="115000"/>
                        </a:lnSpc>
                      </a:pPr>
                      <a:r>
                        <a:rPr lang="en-GB" sz="2000" b="1" dirty="0">
                          <a:solidFill>
                            <a:srgbClr val="FF0000"/>
                          </a:solidFill>
                          <a:effectLst/>
                          <a:latin typeface="Calibri, sans-serif"/>
                        </a:rPr>
                        <a:t>HD1     </a:t>
                      </a:r>
                      <a:endParaRPr lang="en-GB" sz="2000" dirty="0">
                        <a:solidFill>
                          <a:srgbClr val="FF000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h125</a:t>
                      </a:r>
                      <a:r>
                        <a:rPr lang="en-GB" sz="2000" dirty="0">
                          <a:effectLst/>
                          <a:latin typeface="Calibri, sans-serif"/>
                        </a:rPr>
                        <a:t>→ SM </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WL</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ZL</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2844244"/>
                  </a:ext>
                </a:extLst>
              </a:tr>
              <a:tr h="468301">
                <a:tc>
                  <a:txBody>
                    <a:bodyPr/>
                    <a:lstStyle/>
                    <a:p>
                      <a:pPr rtl="0">
                        <a:lnSpc>
                          <a:spcPct val="115000"/>
                        </a:lnSpc>
                      </a:pPr>
                      <a:r>
                        <a:rPr lang="en-GB" sz="2000" b="1" dirty="0">
                          <a:solidFill>
                            <a:srgbClr val="FF0000"/>
                          </a:solidFill>
                          <a:effectLst/>
                          <a:latin typeface="Calibri, sans-serif"/>
                        </a:rPr>
                        <a:t>HD2</a:t>
                      </a:r>
                      <a:endParaRPr lang="en-GB" sz="2000" dirty="0">
                        <a:solidFill>
                          <a:srgbClr val="FF000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h95-&gt;</a:t>
                      </a:r>
                      <a:r>
                        <a:rPr lang="en-GB" sz="2000" dirty="0">
                          <a:effectLst/>
                          <a:latin typeface="Calibri, sans-serif"/>
                        </a:rPr>
                        <a:t>2</a:t>
                      </a:r>
                      <a:r>
                        <a:rPr lang="en-GB" sz="2000" dirty="0">
                          <a:effectLst/>
                          <a:latin typeface="Symbol, serif"/>
                        </a:rPr>
                        <a:t>g</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a:effectLst/>
                          <a:latin typeface="Calibri, sans-serif"/>
                        </a:rPr>
                        <a:t>t→</a:t>
                      </a:r>
                      <a:r>
                        <a:rPr lang="en-GB" sz="2000" b="1">
                          <a:effectLst/>
                          <a:latin typeface="Calibri, sans-serif"/>
                        </a:rPr>
                        <a:t>H</a:t>
                      </a:r>
                      <a:r>
                        <a:rPr lang="en-GB" sz="2000" b="1" baseline="30000">
                          <a:effectLst/>
                          <a:latin typeface="Calibri, sans-serif"/>
                        </a:rPr>
                        <a:t>+</a:t>
                      </a:r>
                      <a:r>
                        <a:rPr lang="en-GB" sz="2000" b="1">
                          <a:effectLst/>
                          <a:latin typeface="Calibri, sans-serif"/>
                        </a:rPr>
                        <a:t>130</a:t>
                      </a:r>
                      <a:r>
                        <a:rPr lang="en-GB" sz="2000">
                          <a:effectLst/>
                          <a:latin typeface="Calibri, sans-serif"/>
                        </a:rPr>
                        <a:t> b→bcb </a:t>
                      </a:r>
                      <a:endParaRPr lang="en-GB" sz="200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A152</a:t>
                      </a:r>
                      <a:r>
                        <a:rPr lang="en-GB" sz="2000" dirty="0">
                          <a:effectLst/>
                          <a:latin typeface="Calibri, sans-serif"/>
                        </a:rPr>
                        <a:t>→ 2</a:t>
                      </a:r>
                      <a:r>
                        <a:rPr lang="en-GB" sz="2000" dirty="0">
                          <a:effectLst/>
                          <a:latin typeface="Symbol, serif"/>
                        </a:rPr>
                        <a:t>g</a:t>
                      </a:r>
                      <a:r>
                        <a:rPr lang="en-GB" sz="2000" dirty="0">
                          <a:effectLst/>
                          <a:latin typeface="Calibri, sans-serif"/>
                        </a:rPr>
                        <a:t>+Z/W</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707192367"/>
                  </a:ext>
                </a:extLst>
              </a:tr>
              <a:tr h="452197">
                <a:tc>
                  <a:txBody>
                    <a:bodyPr/>
                    <a:lstStyle/>
                    <a:p>
                      <a:pPr rtl="0">
                        <a:lnSpc>
                          <a:spcPct val="115000"/>
                        </a:lnSpc>
                      </a:pPr>
                      <a:r>
                        <a:rPr lang="en-GB" sz="2000" b="1" dirty="0">
                          <a:solidFill>
                            <a:srgbClr val="FF0000"/>
                          </a:solidFill>
                          <a:effectLst/>
                          <a:latin typeface="Calibri, sans-serif"/>
                        </a:rPr>
                        <a:t>HD3</a:t>
                      </a:r>
                      <a:endParaRPr lang="en-GB" sz="2000" dirty="0">
                        <a:solidFill>
                          <a:srgbClr val="FF000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H650</a:t>
                      </a:r>
                      <a:r>
                        <a:rPr lang="en-GB" sz="2000" dirty="0">
                          <a:effectLst/>
                          <a:latin typeface="Calibri, sans-serif"/>
                        </a:rPr>
                        <a:t>-&gt;A490Z-&gt;</a:t>
                      </a:r>
                      <a:r>
                        <a:rPr lang="en-GB" sz="2000" dirty="0" err="1">
                          <a:effectLst/>
                          <a:latin typeface="Calibri, sans-serif"/>
                        </a:rPr>
                        <a:t>ttZ</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H</a:t>
                      </a:r>
                      <a:r>
                        <a:rPr lang="en-GB" sz="2000" b="1" baseline="30000" dirty="0">
                          <a:effectLst/>
                          <a:latin typeface="Calibri, sans-serif"/>
                        </a:rPr>
                        <a:t>+</a:t>
                      </a:r>
                      <a:r>
                        <a:rPr lang="en-GB" sz="2000" b="1" dirty="0">
                          <a:effectLst/>
                          <a:latin typeface="Calibri, sans-serif"/>
                        </a:rPr>
                        <a:t>700</a:t>
                      </a:r>
                      <a:r>
                        <a:rPr lang="en-GB" sz="2000" dirty="0">
                          <a:effectLst/>
                          <a:latin typeface="Calibri, sans-serif"/>
                        </a:rPr>
                        <a:t>→A490W</a:t>
                      </a:r>
                      <a:r>
                        <a:rPr lang="en-GB" sz="2300" baseline="30000" dirty="0">
                          <a:effectLst/>
                          <a:latin typeface="Calibri, sans-serif"/>
                        </a:rPr>
                        <a:t>+</a:t>
                      </a:r>
                      <a:endParaRPr lang="en-GB" sz="2300" baseline="30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A490</a:t>
                      </a:r>
                      <a:r>
                        <a:rPr lang="en-GB" sz="2000" dirty="0">
                          <a:effectLst/>
                          <a:latin typeface="Calibri, sans-serif"/>
                        </a:rPr>
                        <a:t>→T380Z-&gt;</a:t>
                      </a:r>
                      <a:r>
                        <a:rPr lang="en-GB" sz="2000" dirty="0" err="1">
                          <a:effectLst/>
                          <a:latin typeface="Calibri, sans-serif"/>
                        </a:rPr>
                        <a:t>hhZ</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199491393"/>
                  </a:ext>
                </a:extLst>
              </a:tr>
              <a:tr h="468301">
                <a:tc>
                  <a:txBody>
                    <a:bodyPr/>
                    <a:lstStyle/>
                    <a:p>
                      <a:pPr rtl="0">
                        <a:lnSpc>
                          <a:spcPct val="115000"/>
                        </a:lnSpc>
                      </a:pPr>
                      <a:r>
                        <a:rPr lang="en-GB" sz="2000" b="1" dirty="0">
                          <a:solidFill>
                            <a:srgbClr val="7030A0"/>
                          </a:solidFill>
                          <a:effectLst/>
                          <a:latin typeface="Calibri, sans-serif"/>
                        </a:rPr>
                        <a:t>TQ1</a:t>
                      </a:r>
                      <a:endParaRPr lang="en-GB" sz="2000" dirty="0">
                        <a:solidFill>
                          <a:srgbClr val="7030A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T</a:t>
                      </a:r>
                      <a:r>
                        <a:rPr lang="en-GB" sz="2000" b="1" baseline="30000" dirty="0">
                          <a:effectLst/>
                          <a:latin typeface="Calibri, sans-serif"/>
                        </a:rPr>
                        <a:t>++</a:t>
                      </a:r>
                      <a:r>
                        <a:rPr lang="en-GB" sz="2000" b="1" dirty="0">
                          <a:effectLst/>
                          <a:latin typeface="Calibri, sans-serif"/>
                        </a:rPr>
                        <a:t>450-</a:t>
                      </a:r>
                      <a:r>
                        <a:rPr lang="en-GB" sz="2000" dirty="0">
                          <a:effectLst/>
                          <a:latin typeface="Calibri, sans-serif"/>
                        </a:rPr>
                        <a:t>&gt;W</a:t>
                      </a:r>
                      <a:r>
                        <a:rPr lang="en-GB" sz="2300" baseline="30000" dirty="0">
                          <a:effectLst/>
                          <a:latin typeface="Calibri, sans-serif"/>
                        </a:rPr>
                        <a:t>+</a:t>
                      </a:r>
                      <a:r>
                        <a:rPr lang="en-GB" sz="2000" dirty="0">
                          <a:effectLst/>
                          <a:latin typeface="Calibri, sans-serif"/>
                        </a:rPr>
                        <a:t>W</a:t>
                      </a:r>
                      <a:r>
                        <a:rPr lang="en-GB" sz="2300" baseline="30000" dirty="0">
                          <a:effectLst/>
                          <a:latin typeface="Calibri, sans-serif"/>
                        </a:rPr>
                        <a:t>+</a:t>
                      </a: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T</a:t>
                      </a:r>
                      <a:r>
                        <a:rPr lang="en-GB" sz="2000" b="1" baseline="30000" dirty="0">
                          <a:effectLst/>
                          <a:latin typeface="Calibri, sans-serif"/>
                        </a:rPr>
                        <a:t>+</a:t>
                      </a:r>
                      <a:r>
                        <a:rPr lang="en-GB" sz="2000" b="1" dirty="0">
                          <a:effectLst/>
                          <a:latin typeface="Calibri, sans-serif"/>
                        </a:rPr>
                        <a:t>375</a:t>
                      </a:r>
                      <a:r>
                        <a:rPr lang="en-GB" sz="2000" dirty="0">
                          <a:effectLst/>
                          <a:latin typeface="Calibri, sans-serif"/>
                        </a:rPr>
                        <a:t>→ZW</a:t>
                      </a:r>
                      <a:r>
                        <a:rPr lang="en-GB" sz="2300" baseline="30000" dirty="0">
                          <a:effectLst/>
                          <a:latin typeface="Calibri, sans-serif"/>
                        </a:rPr>
                        <a:t>+</a:t>
                      </a:r>
                      <a:endParaRPr lang="en-GB" sz="2300" baseline="30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a:txBody>
                    <a:bodyPr/>
                    <a:lstStyle/>
                    <a:p>
                      <a:pPr rtl="0">
                        <a:lnSpc>
                          <a:spcPct val="115000"/>
                        </a:lnSpc>
                      </a:pPr>
                      <a:r>
                        <a:rPr lang="en-GB" sz="2000" b="1" dirty="0">
                          <a:effectLst/>
                          <a:latin typeface="Calibri, sans-serif"/>
                        </a:rPr>
                        <a:t>   T380</a:t>
                      </a:r>
                      <a:r>
                        <a:rPr lang="en-GB" sz="2000" dirty="0">
                          <a:effectLst/>
                          <a:latin typeface="Calibri, sans-serif"/>
                        </a:rPr>
                        <a:t>→hh,bb,tt</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6475760"/>
                  </a:ext>
                </a:extLst>
              </a:tr>
              <a:tr h="468301">
                <a:tc>
                  <a:txBody>
                    <a:bodyPr/>
                    <a:lstStyle/>
                    <a:p>
                      <a:pPr rtl="0">
                        <a:lnSpc>
                          <a:spcPct val="115000"/>
                        </a:lnSpc>
                      </a:pPr>
                      <a:r>
                        <a:rPr lang="en-GB" sz="2000" b="1" dirty="0">
                          <a:solidFill>
                            <a:srgbClr val="7030A0"/>
                          </a:solidFill>
                          <a:effectLst/>
                          <a:latin typeface="Calibri, sans-serif"/>
                        </a:rPr>
                        <a:t>TQ2</a:t>
                      </a:r>
                      <a:endParaRPr lang="en-GB" sz="2000" dirty="0">
                        <a:solidFill>
                          <a:srgbClr val="7030A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rtl="0">
                        <a:lnSpc>
                          <a:spcPct val="115000"/>
                        </a:lnSpc>
                      </a:pPr>
                      <a:r>
                        <a:rPr lang="en-GB" sz="2000" b="1" dirty="0">
                          <a:effectLst/>
                          <a:latin typeface="Calibri, sans-serif"/>
                        </a:rPr>
                        <a:t>                T700</a:t>
                      </a:r>
                      <a:r>
                        <a:rPr lang="en-GB" sz="2000" dirty="0">
                          <a:effectLst/>
                          <a:latin typeface="Calibri, sans-serif"/>
                        </a:rPr>
                        <a:t>→ZZ/WW/h125h95/</a:t>
                      </a:r>
                      <a:r>
                        <a:rPr lang="en-GB" sz="2000" dirty="0" err="1">
                          <a:effectLst/>
                          <a:latin typeface="Calibri, sans-serif"/>
                        </a:rPr>
                        <a:t>tt</a:t>
                      </a:r>
                      <a:r>
                        <a:rPr lang="en-GB" sz="2000" dirty="0">
                          <a:effectLst/>
                          <a:latin typeface="Calibri, sans-serif"/>
                        </a:rPr>
                        <a:t>/2</a:t>
                      </a:r>
                      <a:r>
                        <a:rPr lang="en-GB" sz="2000" dirty="0">
                          <a:effectLst/>
                          <a:latin typeface="Symbol, serif"/>
                        </a:rPr>
                        <a:t>g</a:t>
                      </a:r>
                      <a:r>
                        <a:rPr lang="en-GB" sz="2000" dirty="0">
                          <a:effectLst/>
                          <a:latin typeface="Calibri, sans-serif"/>
                        </a:rPr>
                        <a:t>/</a:t>
                      </a:r>
                      <a:r>
                        <a:rPr lang="en-GB" sz="2000" dirty="0" err="1">
                          <a:effectLst/>
                          <a:latin typeface="Calibri, sans-serif"/>
                        </a:rPr>
                        <a:t>e+e</a:t>
                      </a:r>
                      <a:r>
                        <a:rPr lang="en-GB" sz="2000" dirty="0">
                          <a:effectLst/>
                          <a:latin typeface="Calibri, sans-serif"/>
                        </a:rPr>
                        <a:t>-</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165337788"/>
                  </a:ext>
                </a:extLst>
              </a:tr>
              <a:tr h="468301">
                <a:tc>
                  <a:txBody>
                    <a:bodyPr/>
                    <a:lstStyle/>
                    <a:p>
                      <a:pPr rtl="0">
                        <a:lnSpc>
                          <a:spcPct val="115000"/>
                        </a:lnSpc>
                      </a:pPr>
                      <a:r>
                        <a:rPr lang="en-GB" sz="2000" b="1" dirty="0">
                          <a:solidFill>
                            <a:srgbClr val="7030A0"/>
                          </a:solidFill>
                          <a:effectLst/>
                          <a:latin typeface="Calibri, sans-serif"/>
                        </a:rPr>
                        <a:t>TQ3</a:t>
                      </a:r>
                      <a:endParaRPr lang="en-GB" sz="2000" dirty="0">
                        <a:solidFill>
                          <a:srgbClr val="7030A0"/>
                        </a:solidFill>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gridSpan="3">
                  <a:txBody>
                    <a:bodyPr/>
                    <a:lstStyle/>
                    <a:p>
                      <a:pPr rtl="0">
                        <a:lnSpc>
                          <a:spcPct val="115000"/>
                        </a:lnSpc>
                      </a:pPr>
                      <a:r>
                        <a:rPr lang="en-GB" sz="2000" b="1" dirty="0">
                          <a:effectLst/>
                          <a:latin typeface="Calibri, sans-serif"/>
                        </a:rPr>
                        <a:t>                     T1000</a:t>
                      </a:r>
                      <a:r>
                        <a:rPr lang="en-GB" sz="2000" dirty="0">
                          <a:effectLst/>
                          <a:latin typeface="Calibri, sans-serif"/>
                        </a:rPr>
                        <a:t>→ZZ/WW/h125h125</a:t>
                      </a:r>
                      <a:endParaRPr lang="en-GB" sz="2000" dirty="0">
                        <a:effectLst/>
                      </a:endParaRPr>
                    </a:p>
                  </a:txBody>
                  <a:tcPr marL="25400" marR="25400" marT="25400" marB="25400">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826827118"/>
                  </a:ext>
                </a:extLst>
              </a:tr>
            </a:tbl>
          </a:graphicData>
        </a:graphic>
      </p:graphicFrame>
      <p:sp>
        <p:nvSpPr>
          <p:cNvPr id="4" name="Espace réservé du pied de page 3">
            <a:extLst>
              <a:ext uri="{FF2B5EF4-FFF2-40B4-BE49-F238E27FC236}">
                <a16:creationId xmlns:a16="http://schemas.microsoft.com/office/drawing/2014/main" id="{ACFE4F99-F8D7-434E-975F-47420319C5A0}"/>
              </a:ext>
            </a:extLst>
          </p:cNvPr>
          <p:cNvSpPr>
            <a:spLocks noGrp="1"/>
          </p:cNvSpPr>
          <p:nvPr>
            <p:ph type="ftr" sz="quarter" idx="11"/>
          </p:nvPr>
        </p:nvSpPr>
        <p:spPr/>
        <p:txBody>
          <a:bodyPr/>
          <a:lstStyle/>
          <a:p>
            <a:r>
              <a:rPr lang="en-GB" dirty="0"/>
              <a:t>F. Richard  IJCLAB April 2026</a:t>
            </a:r>
            <a:endParaRPr lang="fr-FR" dirty="0"/>
          </a:p>
        </p:txBody>
      </p:sp>
      <p:sp>
        <p:nvSpPr>
          <p:cNvPr id="5" name="Espace réservé du numéro de diapositive 4">
            <a:extLst>
              <a:ext uri="{FF2B5EF4-FFF2-40B4-BE49-F238E27FC236}">
                <a16:creationId xmlns:a16="http://schemas.microsoft.com/office/drawing/2014/main" id="{5585A6CC-57BE-4EC4-9D2F-A97D8A26774D}"/>
              </a:ext>
            </a:extLst>
          </p:cNvPr>
          <p:cNvSpPr>
            <a:spLocks noGrp="1"/>
          </p:cNvSpPr>
          <p:nvPr>
            <p:ph type="sldNum" sz="quarter" idx="12"/>
          </p:nvPr>
        </p:nvSpPr>
        <p:spPr/>
        <p:txBody>
          <a:bodyPr/>
          <a:lstStyle/>
          <a:p>
            <a:fld id="{5A03CC76-496D-4644-8A18-DE7C2F27F534}" type="slidenum">
              <a:rPr lang="fr-FR" smtClean="0"/>
              <a:t>26</a:t>
            </a:fld>
            <a:endParaRPr lang="fr-FR"/>
          </a:p>
        </p:txBody>
      </p:sp>
      <p:sp>
        <p:nvSpPr>
          <p:cNvPr id="14" name="ZoneTexte 13">
            <a:extLst>
              <a:ext uri="{FF2B5EF4-FFF2-40B4-BE49-F238E27FC236}">
                <a16:creationId xmlns:a16="http://schemas.microsoft.com/office/drawing/2014/main" id="{1F213B59-E0EE-421C-9439-5EF79C883BD1}"/>
              </a:ext>
            </a:extLst>
          </p:cNvPr>
          <p:cNvSpPr txBox="1"/>
          <p:nvPr/>
        </p:nvSpPr>
        <p:spPr>
          <a:xfrm>
            <a:off x="1199088" y="1818560"/>
            <a:ext cx="972152" cy="2954655"/>
          </a:xfrm>
          <a:prstGeom prst="rect">
            <a:avLst/>
          </a:prstGeom>
          <a:noFill/>
          <a:ln w="19050">
            <a:solidFill>
              <a:schemeClr val="tx1"/>
            </a:solidFill>
          </a:ln>
        </p:spPr>
        <p:txBody>
          <a:bodyPr wrap="square" rtlCol="0">
            <a:spAutoFit/>
          </a:bodyPr>
          <a:lstStyle/>
          <a:p>
            <a:endParaRPr lang="en-US" sz="2400" b="1" dirty="0">
              <a:solidFill>
                <a:srgbClr val="FF0000"/>
              </a:solidFill>
            </a:endParaRPr>
          </a:p>
          <a:p>
            <a:r>
              <a:rPr lang="en-US" sz="2400" b="1" dirty="0">
                <a:solidFill>
                  <a:srgbClr val="FF0000"/>
                </a:solidFill>
              </a:rPr>
              <a:t>J=0</a:t>
            </a:r>
          </a:p>
          <a:p>
            <a:r>
              <a:rPr lang="en-US" sz="2400" b="1" dirty="0">
                <a:solidFill>
                  <a:srgbClr val="FF0000"/>
                </a:solidFill>
              </a:rPr>
              <a:t>I=1/2</a:t>
            </a:r>
          </a:p>
          <a:p>
            <a:endParaRPr lang="en-US" sz="2400" b="1" dirty="0">
              <a:solidFill>
                <a:srgbClr val="FF0000"/>
              </a:solidFill>
            </a:endParaRPr>
          </a:p>
          <a:p>
            <a:endParaRPr lang="en-US" sz="2400" b="1" dirty="0">
              <a:solidFill>
                <a:srgbClr val="FF0000"/>
              </a:solidFill>
            </a:endParaRPr>
          </a:p>
          <a:p>
            <a:r>
              <a:rPr lang="en-US" sz="2400" b="1" dirty="0">
                <a:solidFill>
                  <a:srgbClr val="7030A0"/>
                </a:solidFill>
              </a:rPr>
              <a:t>J=2</a:t>
            </a:r>
          </a:p>
          <a:p>
            <a:r>
              <a:rPr lang="en-US" sz="2400" b="1" dirty="0">
                <a:solidFill>
                  <a:srgbClr val="7030A0"/>
                </a:solidFill>
              </a:rPr>
              <a:t>I=2</a:t>
            </a:r>
          </a:p>
          <a:p>
            <a:endParaRPr lang="en-US" b="1" dirty="0">
              <a:solidFill>
                <a:srgbClr val="FF0000"/>
              </a:solidFill>
            </a:endParaRPr>
          </a:p>
        </p:txBody>
      </p:sp>
      <p:sp>
        <p:nvSpPr>
          <p:cNvPr id="17" name="ZoneTexte 16">
            <a:extLst>
              <a:ext uri="{FF2B5EF4-FFF2-40B4-BE49-F238E27FC236}">
                <a16:creationId xmlns:a16="http://schemas.microsoft.com/office/drawing/2014/main" id="{BF5C415A-193C-4DE4-A568-77AC9AE7445F}"/>
              </a:ext>
            </a:extLst>
          </p:cNvPr>
          <p:cNvSpPr txBox="1"/>
          <p:nvPr/>
        </p:nvSpPr>
        <p:spPr>
          <a:xfrm>
            <a:off x="9281292" y="3539108"/>
            <a:ext cx="2434924" cy="1569660"/>
          </a:xfrm>
          <a:prstGeom prst="rect">
            <a:avLst/>
          </a:prstGeom>
          <a:noFill/>
          <a:ln w="19050">
            <a:solidFill>
              <a:srgbClr val="9933FF"/>
            </a:solidFill>
          </a:ln>
        </p:spPr>
        <p:txBody>
          <a:bodyPr wrap="square" rtlCol="0">
            <a:spAutoFit/>
          </a:bodyPr>
          <a:lstStyle/>
          <a:p>
            <a:r>
              <a:rPr lang="en-US" sz="2400" b="1" dirty="0">
                <a:solidFill>
                  <a:srgbClr val="7030A0"/>
                </a:solidFill>
              </a:rPr>
              <a:t>Randall </a:t>
            </a:r>
            <a:r>
              <a:rPr lang="en-US" sz="2400" b="1" dirty="0" err="1">
                <a:solidFill>
                  <a:srgbClr val="7030A0"/>
                </a:solidFill>
              </a:rPr>
              <a:t>Sundrum</a:t>
            </a:r>
            <a:endParaRPr lang="en-US" sz="2400" b="1" dirty="0">
              <a:solidFill>
                <a:srgbClr val="7030A0"/>
              </a:solidFill>
            </a:endParaRPr>
          </a:p>
          <a:p>
            <a:r>
              <a:rPr lang="en-US" sz="2400" dirty="0"/>
              <a:t>MTQ1=380</a:t>
            </a:r>
          </a:p>
          <a:p>
            <a:r>
              <a:rPr lang="en-US" sz="2400" b="1" dirty="0">
                <a:solidFill>
                  <a:srgbClr val="7030A0"/>
                </a:solidFill>
              </a:rPr>
              <a:t>MTQ2=700</a:t>
            </a:r>
          </a:p>
          <a:p>
            <a:r>
              <a:rPr lang="en-US" sz="2400" dirty="0"/>
              <a:t>MTQ3=1000</a:t>
            </a:r>
          </a:p>
        </p:txBody>
      </p:sp>
      <p:sp>
        <p:nvSpPr>
          <p:cNvPr id="19" name="ZoneTexte 18">
            <a:extLst>
              <a:ext uri="{FF2B5EF4-FFF2-40B4-BE49-F238E27FC236}">
                <a16:creationId xmlns:a16="http://schemas.microsoft.com/office/drawing/2014/main" id="{2AD08FE6-3630-4464-8533-AF69645699F1}"/>
              </a:ext>
            </a:extLst>
          </p:cNvPr>
          <p:cNvSpPr txBox="1"/>
          <p:nvPr/>
        </p:nvSpPr>
        <p:spPr>
          <a:xfrm>
            <a:off x="9281292" y="1920328"/>
            <a:ext cx="2434924" cy="1477328"/>
          </a:xfrm>
          <a:prstGeom prst="rect">
            <a:avLst/>
          </a:prstGeom>
          <a:noFill/>
          <a:ln w="19050">
            <a:solidFill>
              <a:srgbClr val="FF0000"/>
            </a:solidFill>
          </a:ln>
        </p:spPr>
        <p:txBody>
          <a:bodyPr wrap="square" rtlCol="0">
            <a:spAutoFit/>
          </a:bodyPr>
          <a:lstStyle/>
          <a:p>
            <a:r>
              <a:rPr lang="en-US" sz="2400" b="1" dirty="0">
                <a:solidFill>
                  <a:srgbClr val="FF0000"/>
                </a:solidFill>
              </a:rPr>
              <a:t>Weinberg Model</a:t>
            </a:r>
          </a:p>
          <a:p>
            <a:r>
              <a:rPr lang="en-GB" sz="1800" b="0" i="1" u="none" strike="noStrike" dirty="0">
                <a:effectLst/>
                <a:latin typeface="Calibri, sans-serif"/>
              </a:rPr>
              <a:t>Gauge Theory of CP violation, Phys. Rev. Lett, 37 (1976) 657.</a:t>
            </a:r>
            <a:endParaRPr lang="en-GB" sz="1200" dirty="0">
              <a:effectLst/>
            </a:endParaRPr>
          </a:p>
          <a:p>
            <a:endParaRPr lang="en-US" sz="1200" b="1" dirty="0">
              <a:solidFill>
                <a:srgbClr val="FF0000"/>
              </a:solidFill>
            </a:endParaRPr>
          </a:p>
        </p:txBody>
      </p:sp>
    </p:spTree>
    <p:extLst>
      <p:ext uri="{BB962C8B-B14F-4D97-AF65-F5344CB8AC3E}">
        <p14:creationId xmlns:p14="http://schemas.microsoft.com/office/powerpoint/2010/main" val="5663145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a:extLst>
              <a:ext uri="{FF2B5EF4-FFF2-40B4-BE49-F238E27FC236}">
                <a16:creationId xmlns:a16="http://schemas.microsoft.com/office/drawing/2014/main" id="{9EBB2E64-4047-4521-9C4C-A20C0344E1DF}"/>
              </a:ext>
            </a:extLst>
          </p:cNvPr>
          <p:cNvSpPr>
            <a:spLocks noGrp="1"/>
          </p:cNvSpPr>
          <p:nvPr>
            <p:ph type="ftr" sz="quarter" idx="11"/>
          </p:nvPr>
        </p:nvSpPr>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8D20D441-B2A2-4ABF-9F5B-92903FD931BF}"/>
              </a:ext>
            </a:extLst>
          </p:cNvPr>
          <p:cNvSpPr>
            <a:spLocks noGrp="1"/>
          </p:cNvSpPr>
          <p:nvPr>
            <p:ph type="sldNum" sz="quarter" idx="12"/>
          </p:nvPr>
        </p:nvSpPr>
        <p:spPr/>
        <p:txBody>
          <a:bodyPr/>
          <a:lstStyle/>
          <a:p>
            <a:fld id="{5A03CC76-496D-4644-8A18-DE7C2F27F534}" type="slidenum">
              <a:rPr lang="fr-FR" smtClean="0"/>
              <a:t>27</a:t>
            </a:fld>
            <a:endParaRPr lang="fr-FR"/>
          </a:p>
        </p:txBody>
      </p:sp>
      <p:pic>
        <p:nvPicPr>
          <p:cNvPr id="14" name="Image 13">
            <a:extLst>
              <a:ext uri="{FF2B5EF4-FFF2-40B4-BE49-F238E27FC236}">
                <a16:creationId xmlns:a16="http://schemas.microsoft.com/office/drawing/2014/main" id="{C1BFDC92-7074-4E1B-BCDB-755C598F65AA}"/>
              </a:ext>
            </a:extLst>
          </p:cNvPr>
          <p:cNvPicPr>
            <a:picLocks noChangeAspect="1"/>
          </p:cNvPicPr>
          <p:nvPr/>
        </p:nvPicPr>
        <p:blipFill>
          <a:blip r:embed="rId3"/>
          <a:stretch>
            <a:fillRect/>
          </a:stretch>
        </p:blipFill>
        <p:spPr>
          <a:xfrm>
            <a:off x="618836" y="0"/>
            <a:ext cx="11506199" cy="6858000"/>
          </a:xfrm>
          <a:prstGeom prst="rect">
            <a:avLst/>
          </a:prstGeom>
        </p:spPr>
      </p:pic>
      <p:sp>
        <p:nvSpPr>
          <p:cNvPr id="10" name="ZoneTexte 9">
            <a:extLst>
              <a:ext uri="{FF2B5EF4-FFF2-40B4-BE49-F238E27FC236}">
                <a16:creationId xmlns:a16="http://schemas.microsoft.com/office/drawing/2014/main" id="{69CADA2E-37B4-4420-AFC9-51942A4B20AE}"/>
              </a:ext>
            </a:extLst>
          </p:cNvPr>
          <p:cNvSpPr txBox="1"/>
          <p:nvPr/>
        </p:nvSpPr>
        <p:spPr>
          <a:xfrm>
            <a:off x="598714" y="5987018"/>
            <a:ext cx="6585858" cy="369332"/>
          </a:xfrm>
          <a:prstGeom prst="rect">
            <a:avLst/>
          </a:prstGeom>
          <a:noFill/>
        </p:spPr>
        <p:txBody>
          <a:bodyPr wrap="square">
            <a:spAutoFit/>
          </a:bodyPr>
          <a:lstStyle/>
          <a:p>
            <a:r>
              <a:rPr lang="en-US" u="sng" dirty="0">
                <a:solidFill>
                  <a:srgbClr val="0070C0"/>
                </a:solidFill>
              </a:rPr>
              <a:t>https://indico.ijclab.in2p3.fr/event/12138/contributions/39316/</a:t>
            </a:r>
          </a:p>
        </p:txBody>
      </p:sp>
      <p:pic>
        <p:nvPicPr>
          <p:cNvPr id="1026" name="Picture 2">
            <a:extLst>
              <a:ext uri="{FF2B5EF4-FFF2-40B4-BE49-F238E27FC236}">
                <a16:creationId xmlns:a16="http://schemas.microsoft.com/office/drawing/2014/main" id="{92D14C2E-1A6B-4C8E-9640-47751565630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149" y="0"/>
            <a:ext cx="11509375"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640192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a:extLst>
              <a:ext uri="{FF2B5EF4-FFF2-40B4-BE49-F238E27FC236}">
                <a16:creationId xmlns:a16="http://schemas.microsoft.com/office/drawing/2014/main" id="{4DFDCA12-AD71-4A03-A989-F56D8C0BCBA8}"/>
              </a:ext>
            </a:extLst>
          </p:cNvPr>
          <p:cNvSpPr>
            <a:spLocks noGrp="1"/>
          </p:cNvSpPr>
          <p:nvPr>
            <p:ph type="ftr" sz="quarter" idx="11"/>
          </p:nvPr>
        </p:nvSpPr>
        <p:spPr/>
        <p:txBody>
          <a:bodyPr/>
          <a:lstStyle/>
          <a:p>
            <a:r>
              <a:rPr lang="en-US"/>
              <a:t>F. Richard  IJCLAB April 2026</a:t>
            </a:r>
          </a:p>
        </p:txBody>
      </p:sp>
      <p:sp>
        <p:nvSpPr>
          <p:cNvPr id="4" name="Espace réservé du numéro de diapositive 3">
            <a:extLst>
              <a:ext uri="{FF2B5EF4-FFF2-40B4-BE49-F238E27FC236}">
                <a16:creationId xmlns:a16="http://schemas.microsoft.com/office/drawing/2014/main" id="{CC61E5D4-44B8-421F-B6AB-9605AA774F73}"/>
              </a:ext>
            </a:extLst>
          </p:cNvPr>
          <p:cNvSpPr>
            <a:spLocks noGrp="1"/>
          </p:cNvSpPr>
          <p:nvPr>
            <p:ph type="sldNum" sz="quarter" idx="12"/>
          </p:nvPr>
        </p:nvSpPr>
        <p:spPr/>
        <p:txBody>
          <a:bodyPr/>
          <a:lstStyle/>
          <a:p>
            <a:fld id="{401AE738-B072-4C75-8DFC-91EB05A31813}" type="slidenum">
              <a:rPr lang="en-US" smtClean="0"/>
              <a:t>28</a:t>
            </a:fld>
            <a:endParaRPr lang="en-US"/>
          </a:p>
        </p:txBody>
      </p:sp>
      <p:pic>
        <p:nvPicPr>
          <p:cNvPr id="6" name="Image 5">
            <a:extLst>
              <a:ext uri="{FF2B5EF4-FFF2-40B4-BE49-F238E27FC236}">
                <a16:creationId xmlns:a16="http://schemas.microsoft.com/office/drawing/2014/main" id="{9CB721FC-DA46-48F2-9B3C-BE5750059C35}"/>
              </a:ext>
            </a:extLst>
          </p:cNvPr>
          <p:cNvPicPr>
            <a:picLocks noChangeAspect="1"/>
          </p:cNvPicPr>
          <p:nvPr/>
        </p:nvPicPr>
        <p:blipFill>
          <a:blip r:embed="rId2"/>
          <a:stretch>
            <a:fillRect/>
          </a:stretch>
        </p:blipFill>
        <p:spPr>
          <a:xfrm>
            <a:off x="125129" y="517072"/>
            <a:ext cx="12192000" cy="6186985"/>
          </a:xfrm>
          <a:prstGeom prst="rect">
            <a:avLst/>
          </a:prstGeom>
        </p:spPr>
      </p:pic>
      <p:sp>
        <p:nvSpPr>
          <p:cNvPr id="8" name="ZoneTexte 7">
            <a:extLst>
              <a:ext uri="{FF2B5EF4-FFF2-40B4-BE49-F238E27FC236}">
                <a16:creationId xmlns:a16="http://schemas.microsoft.com/office/drawing/2014/main" id="{3B40194D-A1F3-4E56-801E-165339C9C0EA}"/>
              </a:ext>
            </a:extLst>
          </p:cNvPr>
          <p:cNvSpPr txBox="1"/>
          <p:nvPr/>
        </p:nvSpPr>
        <p:spPr>
          <a:xfrm>
            <a:off x="1617847" y="1284308"/>
            <a:ext cx="6193856" cy="461665"/>
          </a:xfrm>
          <a:prstGeom prst="rect">
            <a:avLst/>
          </a:prstGeom>
          <a:noFill/>
        </p:spPr>
        <p:txBody>
          <a:bodyPr wrap="square">
            <a:spAutoFit/>
          </a:bodyPr>
          <a:lstStyle/>
          <a:p>
            <a:r>
              <a:rPr lang="en-US" sz="2400" dirty="0">
                <a:solidFill>
                  <a:srgbClr val="7030A0"/>
                </a:solidFill>
              </a:rPr>
              <a:t>Michi Hostettler  </a:t>
            </a:r>
            <a:r>
              <a:rPr lang="en-US" sz="2400" dirty="0" err="1">
                <a:solidFill>
                  <a:srgbClr val="7030A0"/>
                </a:solidFill>
              </a:rPr>
              <a:t>Moriond</a:t>
            </a:r>
            <a:r>
              <a:rPr lang="en-US" sz="2400" dirty="0">
                <a:solidFill>
                  <a:srgbClr val="7030A0"/>
                </a:solidFill>
              </a:rPr>
              <a:t> 2026</a:t>
            </a:r>
          </a:p>
        </p:txBody>
      </p:sp>
      <p:sp>
        <p:nvSpPr>
          <p:cNvPr id="9" name="ZoneTexte 8">
            <a:extLst>
              <a:ext uri="{FF2B5EF4-FFF2-40B4-BE49-F238E27FC236}">
                <a16:creationId xmlns:a16="http://schemas.microsoft.com/office/drawing/2014/main" id="{C9A4CD14-91F6-4BE6-89FF-0AB407E400C5}"/>
              </a:ext>
            </a:extLst>
          </p:cNvPr>
          <p:cNvSpPr txBox="1"/>
          <p:nvPr/>
        </p:nvSpPr>
        <p:spPr>
          <a:xfrm>
            <a:off x="1568918" y="6035040"/>
            <a:ext cx="1887354" cy="369332"/>
          </a:xfrm>
          <a:prstGeom prst="rect">
            <a:avLst/>
          </a:prstGeom>
          <a:noFill/>
        </p:spPr>
        <p:txBody>
          <a:bodyPr wrap="square" rtlCol="0">
            <a:spAutoFit/>
          </a:bodyPr>
          <a:lstStyle/>
          <a:p>
            <a:r>
              <a:rPr lang="en-US" dirty="0"/>
              <a:t>+30 fb-1 in 2026</a:t>
            </a:r>
          </a:p>
        </p:txBody>
      </p:sp>
    </p:spTree>
    <p:extLst>
      <p:ext uri="{BB962C8B-B14F-4D97-AF65-F5344CB8AC3E}">
        <p14:creationId xmlns:p14="http://schemas.microsoft.com/office/powerpoint/2010/main" val="564049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D42F194-B191-4C65-87E9-D29D5436D9FB}"/>
              </a:ext>
            </a:extLst>
          </p:cNvPr>
          <p:cNvSpPr>
            <a:spLocks noGrp="1"/>
          </p:cNvSpPr>
          <p:nvPr>
            <p:ph type="title"/>
          </p:nvPr>
        </p:nvSpPr>
        <p:spPr>
          <a:xfrm>
            <a:off x="838200" y="79876"/>
            <a:ext cx="10515600" cy="1325563"/>
          </a:xfrm>
        </p:spPr>
        <p:txBody>
          <a:bodyPr>
            <a:normAutofit/>
          </a:bodyPr>
          <a:lstStyle/>
          <a:p>
            <a:r>
              <a:rPr lang="en-US" sz="5400" b="1" dirty="0">
                <a:solidFill>
                  <a:srgbClr val="7030A0"/>
                </a:solidFill>
                <a:effectLst>
                  <a:outerShdw blurRad="38100" dist="38100" dir="2700000" algn="tl">
                    <a:srgbClr val="000000">
                      <a:alpha val="43137"/>
                    </a:srgbClr>
                  </a:outerShdw>
                </a:effectLst>
              </a:rPr>
              <a:t>What is it ?</a:t>
            </a:r>
          </a:p>
        </p:txBody>
      </p:sp>
      <p:sp>
        <p:nvSpPr>
          <p:cNvPr id="3" name="Espace réservé du contenu 2">
            <a:extLst>
              <a:ext uri="{FF2B5EF4-FFF2-40B4-BE49-F238E27FC236}">
                <a16:creationId xmlns:a16="http://schemas.microsoft.com/office/drawing/2014/main" id="{EB37D6AD-8D6F-498F-80A7-B92755B93187}"/>
              </a:ext>
            </a:extLst>
          </p:cNvPr>
          <p:cNvSpPr>
            <a:spLocks noGrp="1"/>
          </p:cNvSpPr>
          <p:nvPr>
            <p:ph idx="1"/>
          </p:nvPr>
        </p:nvSpPr>
        <p:spPr>
          <a:xfrm>
            <a:off x="77650" y="1689244"/>
            <a:ext cx="11713029" cy="4889360"/>
          </a:xfrm>
        </p:spPr>
        <p:txBody>
          <a:bodyPr>
            <a:normAutofit fontScale="25000" lnSpcReduction="20000"/>
          </a:bodyPr>
          <a:lstStyle/>
          <a:p>
            <a:pPr rtl="0">
              <a:lnSpc>
                <a:spcPct val="115000"/>
              </a:lnSpc>
            </a:pPr>
            <a:r>
              <a:rPr lang="en-US" sz="9600" dirty="0">
                <a:effectLst/>
                <a:latin typeface="Calibri, sans-serif"/>
              </a:rPr>
              <a:t>Interpretations of this effect went through different phases but, at</a:t>
            </a:r>
          </a:p>
          <a:p>
            <a:pPr marL="0" indent="0" rtl="0">
              <a:lnSpc>
                <a:spcPct val="115000"/>
              </a:lnSpc>
              <a:buNone/>
            </a:pPr>
            <a:r>
              <a:rPr lang="en-US" sz="9600" dirty="0">
                <a:effectLst/>
                <a:latin typeface="Calibri, sans-serif"/>
              </a:rPr>
              <a:t> present,  the best interpretation of these indications is given by the </a:t>
            </a:r>
          </a:p>
          <a:p>
            <a:pPr marL="0" indent="0" rtl="0">
              <a:lnSpc>
                <a:spcPct val="115000"/>
              </a:lnSpc>
              <a:buNone/>
            </a:pPr>
            <a:r>
              <a:rPr lang="en-US" sz="9600" b="1" dirty="0">
                <a:effectLst/>
                <a:latin typeface="Calibri, sans-serif"/>
              </a:rPr>
              <a:t>  Randall </a:t>
            </a:r>
            <a:r>
              <a:rPr lang="en-US" sz="9600" b="1" dirty="0" err="1">
                <a:effectLst/>
                <a:latin typeface="Calibri, sans-serif"/>
              </a:rPr>
              <a:t>Sundrum</a:t>
            </a:r>
            <a:r>
              <a:rPr lang="en-US" sz="9600" dirty="0">
                <a:effectLst/>
                <a:latin typeface="Calibri, sans-serif"/>
              </a:rPr>
              <a:t> model</a:t>
            </a:r>
            <a:endParaRPr lang="en-US" sz="9600" dirty="0">
              <a:effectLst/>
            </a:endParaRPr>
          </a:p>
          <a:p>
            <a:pPr rtl="0">
              <a:lnSpc>
                <a:spcPct val="115000"/>
              </a:lnSpc>
            </a:pPr>
            <a:r>
              <a:rPr lang="en-US" sz="9600" dirty="0">
                <a:effectLst/>
                <a:latin typeface="Calibri, sans-serif"/>
              </a:rPr>
              <a:t>However it is fair to add that various observations do not coincide with the strict predictions of this model, in particular the </a:t>
            </a:r>
            <a:r>
              <a:rPr lang="en-US" sz="9600" b="1" dirty="0">
                <a:effectLst/>
                <a:latin typeface="Calibri, sans-serif"/>
              </a:rPr>
              <a:t>absence of coupling to gluons</a:t>
            </a:r>
            <a:r>
              <a:rPr lang="en-US" sz="9600" dirty="0">
                <a:effectLst/>
                <a:latin typeface="Calibri, sans-serif"/>
              </a:rPr>
              <a:t> which considerably reduces the production rate for this resonance and explains that it takes so long to reach a full confirmation in spite of its low mass</a:t>
            </a:r>
            <a:endParaRPr lang="en-US" sz="9600" dirty="0">
              <a:effectLst/>
            </a:endParaRPr>
          </a:p>
          <a:p>
            <a:pPr rtl="0">
              <a:lnSpc>
                <a:spcPct val="115000"/>
              </a:lnSpc>
            </a:pPr>
            <a:r>
              <a:rPr lang="en-US" sz="9600" dirty="0">
                <a:effectLst/>
                <a:latin typeface="Calibri, sans-serif"/>
              </a:rPr>
              <a:t>We understand the reason for this absence, invoking the classical </a:t>
            </a:r>
            <a:r>
              <a:rPr lang="en-US" sz="9600" b="1" dirty="0">
                <a:effectLst/>
                <a:latin typeface="Calibri, sans-serif"/>
              </a:rPr>
              <a:t>dual picture</a:t>
            </a:r>
            <a:r>
              <a:rPr lang="en-US" sz="9600" dirty="0">
                <a:effectLst/>
                <a:latin typeface="Calibri, sans-serif"/>
              </a:rPr>
              <a:t> where the RS 5D is dual to a 4D world where resonances are </a:t>
            </a:r>
            <a:r>
              <a:rPr lang="en-US" sz="9600" b="1" dirty="0">
                <a:effectLst/>
                <a:latin typeface="Calibri, sans-serif"/>
              </a:rPr>
              <a:t>composite objects</a:t>
            </a:r>
            <a:r>
              <a:rPr lang="en-US" sz="9600" dirty="0">
                <a:effectLst/>
                <a:latin typeface="Calibri, sans-serif"/>
              </a:rPr>
              <a:t>. In this picture the SM Higgs is itself made of </a:t>
            </a:r>
            <a:r>
              <a:rPr lang="en-US" sz="9600" b="1" dirty="0">
                <a:effectLst/>
                <a:latin typeface="Calibri, sans-serif"/>
              </a:rPr>
              <a:t>colorless/neutral </a:t>
            </a:r>
            <a:r>
              <a:rPr lang="en-US" sz="9600" b="1" dirty="0" err="1">
                <a:effectLst/>
                <a:latin typeface="Calibri, sans-serif"/>
              </a:rPr>
              <a:t>preons</a:t>
            </a:r>
            <a:r>
              <a:rPr lang="en-US" sz="9600" b="1" dirty="0">
                <a:effectLst/>
                <a:latin typeface="Calibri, sans-serif"/>
              </a:rPr>
              <a:t> </a:t>
            </a:r>
            <a:r>
              <a:rPr lang="en-US" sz="9600" dirty="0">
                <a:effectLst/>
                <a:latin typeface="Calibri, sans-serif"/>
              </a:rPr>
              <a:t>which therefore do not couple directly to </a:t>
            </a:r>
            <a:r>
              <a:rPr lang="en-US" sz="9600" b="1" dirty="0">
                <a:effectLst/>
                <a:latin typeface="Calibri, sans-serif"/>
              </a:rPr>
              <a:t>gluons</a:t>
            </a:r>
            <a:r>
              <a:rPr lang="en-US" sz="9600" dirty="0">
                <a:effectLst/>
                <a:latin typeface="Calibri, sans-serif"/>
              </a:rPr>
              <a:t> nor </a:t>
            </a:r>
            <a:r>
              <a:rPr lang="en-US" sz="9600" b="1" dirty="0">
                <a:effectLst/>
                <a:latin typeface="Calibri, sans-serif"/>
              </a:rPr>
              <a:t>photons</a:t>
            </a:r>
            <a:r>
              <a:rPr lang="en-US" sz="9600" dirty="0">
                <a:effectLst/>
                <a:latin typeface="Calibri, sans-serif"/>
              </a:rPr>
              <a:t>. The same would be true for KK gravitons which can only couple to gluons through top loops</a:t>
            </a:r>
            <a:endParaRPr lang="en-US" sz="9600" dirty="0">
              <a:effectLst/>
            </a:endParaRPr>
          </a:p>
          <a:p>
            <a:pPr marL="0" indent="0" rtl="0">
              <a:lnSpc>
                <a:spcPct val="115000"/>
              </a:lnSpc>
              <a:buNone/>
            </a:pPr>
            <a:br>
              <a:rPr lang="fr-FR" sz="9600" dirty="0">
                <a:effectLst/>
              </a:rPr>
            </a:br>
            <a:br>
              <a:rPr lang="fr-FR" sz="9600" dirty="0">
                <a:effectLst/>
              </a:rPr>
            </a:br>
            <a:endParaRPr lang="fr-FR" sz="9600" dirty="0">
              <a:effectLst/>
            </a:endParaRPr>
          </a:p>
          <a:p>
            <a:endParaRPr lang="en-US" dirty="0"/>
          </a:p>
        </p:txBody>
      </p:sp>
      <p:sp>
        <p:nvSpPr>
          <p:cNvPr id="4" name="Espace réservé du pied de page 3">
            <a:extLst>
              <a:ext uri="{FF2B5EF4-FFF2-40B4-BE49-F238E27FC236}">
                <a16:creationId xmlns:a16="http://schemas.microsoft.com/office/drawing/2014/main" id="{44B2727F-BA35-413F-B396-CE783B6E01F7}"/>
              </a:ext>
            </a:extLst>
          </p:cNvPr>
          <p:cNvSpPr>
            <a:spLocks noGrp="1"/>
          </p:cNvSpPr>
          <p:nvPr>
            <p:ph type="ftr" sz="quarter" idx="11"/>
          </p:nvPr>
        </p:nvSpPr>
        <p:spPr/>
        <p:txBody>
          <a:bodyPr/>
          <a:lstStyle/>
          <a:p>
            <a:r>
              <a:rPr lang="en-US"/>
              <a:t>F. Richard  IJCLAB April 2026</a:t>
            </a:r>
          </a:p>
        </p:txBody>
      </p:sp>
      <p:sp>
        <p:nvSpPr>
          <p:cNvPr id="5" name="Espace réservé du numéro de diapositive 4">
            <a:extLst>
              <a:ext uri="{FF2B5EF4-FFF2-40B4-BE49-F238E27FC236}">
                <a16:creationId xmlns:a16="http://schemas.microsoft.com/office/drawing/2014/main" id="{481F11AE-2ADA-401A-92D5-A2325FFDAD34}"/>
              </a:ext>
            </a:extLst>
          </p:cNvPr>
          <p:cNvSpPr>
            <a:spLocks noGrp="1"/>
          </p:cNvSpPr>
          <p:nvPr>
            <p:ph type="sldNum" sz="quarter" idx="12"/>
          </p:nvPr>
        </p:nvSpPr>
        <p:spPr/>
        <p:txBody>
          <a:bodyPr/>
          <a:lstStyle/>
          <a:p>
            <a:fld id="{401AE738-B072-4C75-8DFC-91EB05A31813}" type="slidenum">
              <a:rPr lang="en-US" smtClean="0"/>
              <a:t>3</a:t>
            </a:fld>
            <a:endParaRPr lang="en-US"/>
          </a:p>
        </p:txBody>
      </p:sp>
      <p:pic>
        <p:nvPicPr>
          <p:cNvPr id="7" name="Image 6">
            <a:extLst>
              <a:ext uri="{FF2B5EF4-FFF2-40B4-BE49-F238E27FC236}">
                <a16:creationId xmlns:a16="http://schemas.microsoft.com/office/drawing/2014/main" id="{51ACA9DE-9910-4E2B-969F-06EFFFAC62CC}"/>
              </a:ext>
            </a:extLst>
          </p:cNvPr>
          <p:cNvPicPr>
            <a:picLocks noChangeAspect="1"/>
          </p:cNvPicPr>
          <p:nvPr/>
        </p:nvPicPr>
        <p:blipFill>
          <a:blip r:embed="rId2"/>
          <a:stretch>
            <a:fillRect/>
          </a:stretch>
        </p:blipFill>
        <p:spPr>
          <a:xfrm>
            <a:off x="8951960" y="0"/>
            <a:ext cx="3240040" cy="3011868"/>
          </a:xfrm>
          <a:prstGeom prst="rect">
            <a:avLst/>
          </a:prstGeom>
        </p:spPr>
      </p:pic>
    </p:spTree>
    <p:extLst>
      <p:ext uri="{BB962C8B-B14F-4D97-AF65-F5344CB8AC3E}">
        <p14:creationId xmlns:p14="http://schemas.microsoft.com/office/powerpoint/2010/main" val="742851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ABAD320-64B9-429A-AE8B-275A05AB0D9E}"/>
              </a:ext>
            </a:extLst>
          </p:cNvPr>
          <p:cNvSpPr>
            <a:spLocks noGrp="1"/>
          </p:cNvSpPr>
          <p:nvPr>
            <p:ph type="title"/>
          </p:nvPr>
        </p:nvSpPr>
        <p:spPr>
          <a:xfrm>
            <a:off x="797122" y="551384"/>
            <a:ext cx="10879439" cy="6007480"/>
          </a:xfrm>
        </p:spPr>
        <p:style>
          <a:lnRef idx="2">
            <a:schemeClr val="accent1">
              <a:shade val="50000"/>
            </a:schemeClr>
          </a:lnRef>
          <a:fillRef idx="1">
            <a:schemeClr val="accent1"/>
          </a:fillRef>
          <a:effectRef idx="0">
            <a:schemeClr val="accent1"/>
          </a:effectRef>
          <a:fontRef idx="minor">
            <a:schemeClr val="lt1"/>
          </a:fontRef>
        </p:style>
        <p:txBody>
          <a:bodyPr>
            <a:normAutofit fontScale="90000"/>
          </a:bodyPr>
          <a:lstStyle/>
          <a:p>
            <a:br>
              <a:rPr lang="en-GB" dirty="0"/>
            </a:br>
            <a:br>
              <a:rPr lang="en-GB" dirty="0"/>
            </a:br>
            <a:br>
              <a:rPr lang="en-GB" dirty="0"/>
            </a:br>
            <a:r>
              <a:rPr lang="en-GB" dirty="0"/>
              <a:t>References</a:t>
            </a:r>
            <a:br>
              <a:rPr lang="en-GB" dirty="0"/>
            </a:br>
            <a:br>
              <a:rPr lang="en-GB" sz="2700" dirty="0"/>
            </a:br>
            <a:r>
              <a:rPr lang="en-GB" sz="2000" dirty="0"/>
              <a:t>[1]New resonances at LHC</a:t>
            </a:r>
            <a:br>
              <a:rPr lang="en-GB" sz="2000" dirty="0"/>
            </a:br>
            <a:r>
              <a:rPr lang="en-GB" sz="2000" dirty="0"/>
              <a:t>Alain Le </a:t>
            </a:r>
            <a:r>
              <a:rPr lang="en-GB" sz="2000" dirty="0" err="1"/>
              <a:t>Yaouanc</a:t>
            </a:r>
            <a:r>
              <a:rPr lang="en-GB" sz="2000" dirty="0"/>
              <a:t>(</a:t>
            </a:r>
            <a:r>
              <a:rPr lang="en-GB" sz="2000" dirty="0" err="1"/>
              <a:t>IJCLab</a:t>
            </a:r>
            <a:r>
              <a:rPr lang="en-GB" sz="2000" dirty="0"/>
              <a:t>, Orsay), François Richard(</a:t>
            </a:r>
            <a:r>
              <a:rPr lang="en-GB" sz="2000" dirty="0" err="1"/>
              <a:t>IJCLab</a:t>
            </a:r>
            <a:r>
              <a:rPr lang="en-GB" sz="2000" dirty="0"/>
              <a:t>, Orsay) (Jun 11, 2025)</a:t>
            </a:r>
            <a:br>
              <a:rPr lang="en-GB" sz="2000" dirty="0"/>
            </a:br>
            <a:r>
              <a:rPr lang="en-GB" sz="2000" dirty="0"/>
              <a:t>e-Print: 2506.09490</a:t>
            </a:r>
            <a:br>
              <a:rPr lang="en-GB" sz="1800" dirty="0"/>
            </a:br>
            <a:r>
              <a:rPr lang="en-GB" sz="1800" dirty="0"/>
              <a:t>[2]X650-&gt;ZZ/WW/H125H95/A450Z -- scalar, tensor or both ?</a:t>
            </a:r>
            <a:br>
              <a:rPr lang="en-GB" sz="1800" dirty="0"/>
            </a:br>
            <a:r>
              <a:rPr lang="en-GB" sz="1800" dirty="0"/>
              <a:t>Alain Le </a:t>
            </a:r>
            <a:r>
              <a:rPr lang="en-GB" sz="1800" dirty="0" err="1"/>
              <a:t>Yaouanc</a:t>
            </a:r>
            <a:r>
              <a:rPr lang="en-GB" sz="1800" dirty="0"/>
              <a:t>(</a:t>
            </a:r>
            <a:r>
              <a:rPr lang="en-GB" sz="1800" dirty="0" err="1"/>
              <a:t>IJCLab</a:t>
            </a:r>
            <a:r>
              <a:rPr lang="en-GB" sz="1800" dirty="0"/>
              <a:t>, Orsay), (</a:t>
            </a:r>
            <a:r>
              <a:rPr lang="en-GB" sz="1800" dirty="0" err="1"/>
              <a:t>IJCLab</a:t>
            </a:r>
            <a:r>
              <a:rPr lang="en-GB" sz="1800" dirty="0"/>
              <a:t>, Orsay), François Richard(</a:t>
            </a:r>
            <a:r>
              <a:rPr lang="en-GB" sz="1800" dirty="0" err="1"/>
              <a:t>IJCLab</a:t>
            </a:r>
            <a:r>
              <a:rPr lang="en-GB" sz="1800" dirty="0"/>
              <a:t>, Orsay(Aug 22, 2024</a:t>
            </a:r>
            <a:br>
              <a:rPr lang="en-GB" sz="1800" dirty="0"/>
            </a:br>
            <a:r>
              <a:rPr lang="en-GB" sz="1800" dirty="0"/>
              <a:t>Contribution to: 3rd ECFA workshop on </a:t>
            </a:r>
            <a:r>
              <a:rPr lang="en-GB" sz="1800" dirty="0" err="1"/>
              <a:t>e+e</a:t>
            </a:r>
            <a:r>
              <a:rPr lang="en-GB" sz="1800" dirty="0"/>
              <a:t>- Higgs, Electroweak and Top Factories </a:t>
            </a:r>
            <a:br>
              <a:rPr lang="en-GB" sz="1800" dirty="0"/>
            </a:br>
            <a:r>
              <a:rPr lang="en-GB" sz="1800" dirty="0"/>
              <a:t>e-Print: 2408.12178   </a:t>
            </a:r>
            <a:br>
              <a:rPr lang="en-GB" sz="1800" dirty="0"/>
            </a:br>
            <a:r>
              <a:rPr lang="en-GB" sz="1800" dirty="0"/>
              <a:t>[3]Triple Higgs coupling</a:t>
            </a:r>
            <a:br>
              <a:rPr lang="en-GB" sz="1800" dirty="0"/>
            </a:br>
            <a:r>
              <a:rPr lang="en-GB" sz="1800" dirty="0"/>
              <a:t>Alain Le </a:t>
            </a:r>
            <a:r>
              <a:rPr lang="en-GB" sz="1800" dirty="0" err="1"/>
              <a:t>Yaouanc</a:t>
            </a:r>
            <a:r>
              <a:rPr lang="en-GB" sz="1800" dirty="0"/>
              <a:t>(</a:t>
            </a:r>
            <a:r>
              <a:rPr lang="en-GB" sz="1800" dirty="0" err="1"/>
              <a:t>IJCLab</a:t>
            </a:r>
            <a:r>
              <a:rPr lang="en-GB" sz="1800" dirty="0"/>
              <a:t>, Orsay), (</a:t>
            </a:r>
            <a:r>
              <a:rPr lang="en-GB" sz="1800" dirty="0" err="1"/>
              <a:t>IJCLab</a:t>
            </a:r>
            <a:r>
              <a:rPr lang="en-GB" sz="1800" dirty="0"/>
              <a:t>, Orsay), François Richard(</a:t>
            </a:r>
            <a:r>
              <a:rPr lang="en-GB" sz="1800" dirty="0" err="1"/>
              <a:t>IJCLab</a:t>
            </a:r>
            <a:r>
              <a:rPr lang="en-GB" sz="1800" dirty="0"/>
              <a:t>, Orsay)(Apr 15, 2024) </a:t>
            </a:r>
            <a:br>
              <a:rPr lang="en-GB" sz="1800" dirty="0"/>
            </a:br>
            <a:r>
              <a:rPr lang="en-GB" sz="1800" dirty="0"/>
              <a:t>Contribution to LCWS24</a:t>
            </a:r>
            <a:br>
              <a:rPr lang="en-GB" sz="1800" dirty="0"/>
            </a:br>
            <a:r>
              <a:rPr lang="en-GB" sz="1800" dirty="0"/>
              <a:t>e-Print: 2404.09827 </a:t>
            </a:r>
            <a:br>
              <a:rPr lang="en-GB" sz="1800" dirty="0"/>
            </a:br>
            <a:r>
              <a:rPr lang="en-GB" sz="1800" dirty="0"/>
              <a:t>[4]As a consequence of H(650)-&gt;W+W-/ZZ, one predicts H++-&gt;W+W+ and H+-&gt;ZW+, as indicated by LHC data</a:t>
            </a:r>
            <a:br>
              <a:rPr lang="en-GB" sz="1800" dirty="0"/>
            </a:br>
            <a:r>
              <a:rPr lang="en-GB" sz="1800" dirty="0"/>
              <a:t>Alain Le </a:t>
            </a:r>
            <a:r>
              <a:rPr lang="en-GB" sz="1800" dirty="0" err="1"/>
              <a:t>Yaouanc</a:t>
            </a:r>
            <a:r>
              <a:rPr lang="en-GB" sz="1800" dirty="0"/>
              <a:t>(</a:t>
            </a:r>
            <a:r>
              <a:rPr lang="en-GB" sz="1800" dirty="0" err="1"/>
              <a:t>IJCLab</a:t>
            </a:r>
            <a:r>
              <a:rPr lang="en-GB" sz="1800" dirty="0"/>
              <a:t>, Orsay), François Richard(</a:t>
            </a:r>
            <a:r>
              <a:rPr lang="en-GB" sz="1800" dirty="0" err="1"/>
              <a:t>IJCLab</a:t>
            </a:r>
            <a:r>
              <a:rPr lang="en-GB" sz="1800" dirty="0"/>
              <a:t>, Orsay) (Aug 23, 2023)</a:t>
            </a:r>
            <a:br>
              <a:rPr lang="en-GB" sz="1800" dirty="0"/>
            </a:br>
            <a:r>
              <a:rPr lang="en-GB" sz="1800" dirty="0"/>
              <a:t>Contribution to: 2nd ECFA Workshop on </a:t>
            </a:r>
            <a:r>
              <a:rPr lang="en-GB" sz="1800" dirty="0" err="1"/>
              <a:t>e+e</a:t>
            </a:r>
            <a:r>
              <a:rPr lang="en-GB" sz="1800" dirty="0"/>
              <a:t>- Higgs/EW/Top Factories</a:t>
            </a:r>
            <a:br>
              <a:rPr lang="en-GB" sz="1800" dirty="0"/>
            </a:br>
            <a:r>
              <a:rPr lang="en-GB" sz="1800" dirty="0"/>
              <a:t>e-Print:  2308.12180</a:t>
            </a:r>
            <a:br>
              <a:rPr lang="en-GB" sz="1800" dirty="0"/>
            </a:br>
            <a:r>
              <a:rPr lang="en-GB" sz="1800" dirty="0"/>
              <a:t>[5] Searches for scalars at LHC and interpretation of the findings Anirban Kundu (Calcutta U.),</a:t>
            </a:r>
            <a:br>
              <a:rPr lang="en-GB" sz="1800" dirty="0"/>
            </a:br>
            <a:r>
              <a:rPr lang="en-GB" sz="1800" dirty="0"/>
              <a:t>Alain Le </a:t>
            </a:r>
            <a:r>
              <a:rPr lang="en-GB" sz="1800" dirty="0" err="1"/>
              <a:t>Yaouanc</a:t>
            </a:r>
            <a:r>
              <a:rPr lang="en-GB" sz="1800" dirty="0"/>
              <a:t> (</a:t>
            </a:r>
            <a:r>
              <a:rPr lang="en-GB" sz="1800" dirty="0" err="1"/>
              <a:t>IJCLab</a:t>
            </a:r>
            <a:r>
              <a:rPr lang="en-GB" sz="1800" dirty="0"/>
              <a:t>, Orsay), </a:t>
            </a:r>
            <a:r>
              <a:rPr lang="en-GB" sz="1800" dirty="0" err="1"/>
              <a:t>Poulami</a:t>
            </a:r>
            <a:r>
              <a:rPr lang="en-GB" sz="1800" dirty="0"/>
              <a:t> Mondal (Calcutta U.), François Richard (</a:t>
            </a:r>
            <a:r>
              <a:rPr lang="en-GB" sz="1800" dirty="0" err="1"/>
              <a:t>IJCLab</a:t>
            </a:r>
            <a:r>
              <a:rPr lang="en-GB" sz="1800" dirty="0"/>
              <a:t>, Orsay)  </a:t>
            </a:r>
            <a:br>
              <a:rPr lang="en-GB" sz="1800" dirty="0"/>
            </a:br>
            <a:r>
              <a:rPr lang="en-GB" sz="1800" dirty="0"/>
              <a:t>Contribution to 2022 ECFA Workshop on </a:t>
            </a:r>
            <a:r>
              <a:rPr lang="en-GB" sz="1800" dirty="0" err="1"/>
              <a:t>e+e</a:t>
            </a:r>
            <a:r>
              <a:rPr lang="en-GB" sz="1800" dirty="0"/>
              <a:t>- Higgs/EW/TOP factories</a:t>
            </a:r>
            <a:br>
              <a:rPr lang="en-GB" sz="1800" dirty="0"/>
            </a:br>
            <a:r>
              <a:rPr lang="en-GB" sz="1800" dirty="0"/>
              <a:t>e-Print: 2211.11723</a:t>
            </a:r>
            <a:br>
              <a:rPr lang="en-GB" dirty="0"/>
            </a:br>
            <a:br>
              <a:rPr lang="en-GB" dirty="0"/>
            </a:br>
            <a:br>
              <a:rPr lang="en-GB" dirty="0"/>
            </a:br>
            <a:endParaRPr lang="en-GB" dirty="0"/>
          </a:p>
        </p:txBody>
      </p:sp>
      <p:sp>
        <p:nvSpPr>
          <p:cNvPr id="3" name="Espace réservé du pied de page 2">
            <a:extLst>
              <a:ext uri="{FF2B5EF4-FFF2-40B4-BE49-F238E27FC236}">
                <a16:creationId xmlns:a16="http://schemas.microsoft.com/office/drawing/2014/main" id="{AF5AD17C-2E70-4B7A-9121-4B31D3B805DB}"/>
              </a:ext>
            </a:extLst>
          </p:cNvPr>
          <p:cNvSpPr>
            <a:spLocks noGrp="1"/>
          </p:cNvSpPr>
          <p:nvPr>
            <p:ph type="ftr" sz="quarter" idx="11"/>
          </p:nvPr>
        </p:nvSpPr>
        <p:spPr/>
        <p:txBody>
          <a:bodyPr/>
          <a:lstStyle/>
          <a:p>
            <a:r>
              <a:rPr lang="en-GB"/>
              <a:t>F. Richard  IJCLAB April 2026</a:t>
            </a:r>
            <a:endParaRPr lang="fr-FR"/>
          </a:p>
        </p:txBody>
      </p:sp>
      <p:sp>
        <p:nvSpPr>
          <p:cNvPr id="4" name="Espace réservé du numéro de diapositive 3">
            <a:extLst>
              <a:ext uri="{FF2B5EF4-FFF2-40B4-BE49-F238E27FC236}">
                <a16:creationId xmlns:a16="http://schemas.microsoft.com/office/drawing/2014/main" id="{0529F258-495B-4C1A-B401-0BC541D2B0B9}"/>
              </a:ext>
            </a:extLst>
          </p:cNvPr>
          <p:cNvSpPr>
            <a:spLocks noGrp="1"/>
          </p:cNvSpPr>
          <p:nvPr>
            <p:ph type="sldNum" sz="quarter" idx="12"/>
          </p:nvPr>
        </p:nvSpPr>
        <p:spPr/>
        <p:txBody>
          <a:bodyPr/>
          <a:lstStyle/>
          <a:p>
            <a:fld id="{5A03CC76-496D-4644-8A18-DE7C2F27F534}" type="slidenum">
              <a:rPr lang="fr-FR" smtClean="0"/>
              <a:t>4</a:t>
            </a:fld>
            <a:endParaRPr lang="fr-FR"/>
          </a:p>
        </p:txBody>
      </p:sp>
    </p:spTree>
    <p:extLst>
      <p:ext uri="{BB962C8B-B14F-4D97-AF65-F5344CB8AC3E}">
        <p14:creationId xmlns:p14="http://schemas.microsoft.com/office/powerpoint/2010/main" val="3587145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78DF07-1ECA-B653-9691-84D1947185FA}"/>
              </a:ext>
            </a:extLst>
          </p:cNvPr>
          <p:cNvSpPr>
            <a:spLocks noGrp="1"/>
          </p:cNvSpPr>
          <p:nvPr>
            <p:ph type="title"/>
          </p:nvPr>
        </p:nvSpPr>
        <p:spPr>
          <a:xfrm>
            <a:off x="2895600" y="-5121"/>
            <a:ext cx="5622758" cy="1325563"/>
          </a:xfrm>
        </p:spPr>
        <p:txBody>
          <a:bodyPr/>
          <a:lstStyle/>
          <a:p>
            <a:r>
              <a:rPr lang="en-US" b="1" dirty="0">
                <a:solidFill>
                  <a:srgbClr val="7030A0"/>
                </a:solidFill>
                <a:effectLst>
                  <a:outerShdw blurRad="38100" dist="38100" dir="2700000" algn="tl">
                    <a:srgbClr val="000000">
                      <a:alpha val="43137"/>
                    </a:srgbClr>
                  </a:outerShdw>
                </a:effectLst>
              </a:rPr>
              <a:t>The two photon story</a:t>
            </a:r>
            <a:endParaRPr lang="en-US" dirty="0"/>
          </a:p>
        </p:txBody>
      </p:sp>
      <p:sp>
        <p:nvSpPr>
          <p:cNvPr id="3" name="Espace réservé du pied de page 2">
            <a:extLst>
              <a:ext uri="{FF2B5EF4-FFF2-40B4-BE49-F238E27FC236}">
                <a16:creationId xmlns:a16="http://schemas.microsoft.com/office/drawing/2014/main" id="{EE55BBD5-5308-2E9D-50AB-D62BD821BA17}"/>
              </a:ext>
            </a:extLst>
          </p:cNvPr>
          <p:cNvSpPr>
            <a:spLocks noGrp="1"/>
          </p:cNvSpPr>
          <p:nvPr>
            <p:ph type="ftr" sz="quarter" idx="11"/>
          </p:nvPr>
        </p:nvSpPr>
        <p:spPr/>
        <p:txBody>
          <a:bodyPr/>
          <a:lstStyle/>
          <a:p>
            <a:r>
              <a:rPr lang="en-US" dirty="0"/>
              <a:t>F. Richard  IJCLAB April 2026</a:t>
            </a:r>
          </a:p>
        </p:txBody>
      </p:sp>
      <p:sp>
        <p:nvSpPr>
          <p:cNvPr id="4" name="Espace réservé du numéro de diapositive 3">
            <a:extLst>
              <a:ext uri="{FF2B5EF4-FFF2-40B4-BE49-F238E27FC236}">
                <a16:creationId xmlns:a16="http://schemas.microsoft.com/office/drawing/2014/main" id="{5A4509DA-455C-B6D1-148F-A7D4603A269E}"/>
              </a:ext>
            </a:extLst>
          </p:cNvPr>
          <p:cNvSpPr>
            <a:spLocks noGrp="1"/>
          </p:cNvSpPr>
          <p:nvPr>
            <p:ph type="sldNum" sz="quarter" idx="12"/>
          </p:nvPr>
        </p:nvSpPr>
        <p:spPr/>
        <p:txBody>
          <a:bodyPr/>
          <a:lstStyle/>
          <a:p>
            <a:fld id="{401AE738-B072-4C75-8DFC-91EB05A31813}" type="slidenum">
              <a:rPr lang="en-US" smtClean="0"/>
              <a:t>5</a:t>
            </a:fld>
            <a:endParaRPr lang="en-US"/>
          </a:p>
        </p:txBody>
      </p:sp>
      <p:pic>
        <p:nvPicPr>
          <p:cNvPr id="1030" name="Picture 6">
            <a:extLst>
              <a:ext uri="{FF2B5EF4-FFF2-40B4-BE49-F238E27FC236}">
                <a16:creationId xmlns:a16="http://schemas.microsoft.com/office/drawing/2014/main" id="{F836635D-A1CD-F7C7-5198-5472380859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4382" y="2367893"/>
            <a:ext cx="4379851" cy="3371937"/>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a:extLst>
              <a:ext uri="{FF2B5EF4-FFF2-40B4-BE49-F238E27FC236}">
                <a16:creationId xmlns:a16="http://schemas.microsoft.com/office/drawing/2014/main" id="{8B0804E9-B5A6-A33F-18C7-BEF60E42B831}"/>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4379" r="10733" b="8617"/>
          <a:stretch>
            <a:fillRect/>
          </a:stretch>
        </p:blipFill>
        <p:spPr bwMode="auto">
          <a:xfrm>
            <a:off x="332918" y="2216307"/>
            <a:ext cx="3301464" cy="3798902"/>
          </a:xfrm>
          <a:prstGeom prst="rect">
            <a:avLst/>
          </a:prstGeom>
          <a:noFill/>
          <a:extLst>
            <a:ext uri="{909E8E84-426E-40DD-AFC4-6F175D3DCCD1}">
              <a14:hiddenFill xmlns:a14="http://schemas.microsoft.com/office/drawing/2010/main">
                <a:solidFill>
                  <a:srgbClr val="FFFFFF"/>
                </a:solidFill>
              </a14:hiddenFill>
            </a:ext>
          </a:extLst>
        </p:spPr>
      </p:pic>
      <p:sp>
        <p:nvSpPr>
          <p:cNvPr id="6" name="ZoneTexte 5">
            <a:extLst>
              <a:ext uri="{FF2B5EF4-FFF2-40B4-BE49-F238E27FC236}">
                <a16:creationId xmlns:a16="http://schemas.microsoft.com/office/drawing/2014/main" id="{32D231B5-CC8A-B84B-B061-6422CF0834CD}"/>
              </a:ext>
            </a:extLst>
          </p:cNvPr>
          <p:cNvSpPr txBox="1"/>
          <p:nvPr/>
        </p:nvSpPr>
        <p:spPr>
          <a:xfrm>
            <a:off x="940691" y="6015209"/>
            <a:ext cx="2411128" cy="338554"/>
          </a:xfrm>
          <a:prstGeom prst="rect">
            <a:avLst/>
          </a:prstGeom>
          <a:noFill/>
        </p:spPr>
        <p:txBody>
          <a:bodyPr wrap="square">
            <a:spAutoFit/>
          </a:bodyPr>
          <a:lstStyle/>
          <a:p>
            <a:r>
              <a:rPr lang="en-US" sz="1600" u="sng" dirty="0">
                <a:solidFill>
                  <a:srgbClr val="0070C0"/>
                </a:solidFill>
              </a:rPr>
              <a:t>ATLAS-CONF-2015-081</a:t>
            </a:r>
          </a:p>
        </p:txBody>
      </p:sp>
      <p:sp>
        <p:nvSpPr>
          <p:cNvPr id="8" name="ZoneTexte 7">
            <a:extLst>
              <a:ext uri="{FF2B5EF4-FFF2-40B4-BE49-F238E27FC236}">
                <a16:creationId xmlns:a16="http://schemas.microsoft.com/office/drawing/2014/main" id="{DF6727A6-F157-CA1C-B3CF-D42E9A662995}"/>
              </a:ext>
            </a:extLst>
          </p:cNvPr>
          <p:cNvSpPr txBox="1"/>
          <p:nvPr/>
        </p:nvSpPr>
        <p:spPr>
          <a:xfrm>
            <a:off x="5007944" y="5928032"/>
            <a:ext cx="1398070" cy="369332"/>
          </a:xfrm>
          <a:prstGeom prst="rect">
            <a:avLst/>
          </a:prstGeom>
          <a:noFill/>
        </p:spPr>
        <p:txBody>
          <a:bodyPr wrap="square">
            <a:spAutoFit/>
          </a:bodyPr>
          <a:lstStyle/>
          <a:p>
            <a:pPr rtl="0">
              <a:lnSpc>
                <a:spcPct val="100000"/>
              </a:lnSpc>
            </a:pPr>
            <a:r>
              <a:rPr lang="en-GB" sz="1800" i="1" u="sng" dirty="0">
                <a:solidFill>
                  <a:srgbClr val="0070C0"/>
                </a:solidFill>
                <a:effectLst/>
                <a:latin typeface="Calibri" panose="020F0502020204030204" pitchFamily="34" charset="0"/>
              </a:rPr>
              <a:t>2102.13405</a:t>
            </a:r>
            <a:endParaRPr lang="en-GB" sz="2400" u="sng" dirty="0">
              <a:solidFill>
                <a:srgbClr val="0070C0"/>
              </a:solidFill>
              <a:effectLst/>
              <a:latin typeface="Calibri" panose="020F0502020204030204" pitchFamily="34" charset="0"/>
            </a:endParaRPr>
          </a:p>
        </p:txBody>
      </p:sp>
      <p:sp>
        <p:nvSpPr>
          <p:cNvPr id="10" name="ZoneTexte 9">
            <a:extLst>
              <a:ext uri="{FF2B5EF4-FFF2-40B4-BE49-F238E27FC236}">
                <a16:creationId xmlns:a16="http://schemas.microsoft.com/office/drawing/2014/main" id="{B35384F4-0266-53E8-EE64-CC4AB9A90737}"/>
              </a:ext>
            </a:extLst>
          </p:cNvPr>
          <p:cNvSpPr txBox="1"/>
          <p:nvPr/>
        </p:nvSpPr>
        <p:spPr>
          <a:xfrm>
            <a:off x="9571649" y="5830543"/>
            <a:ext cx="1388444" cy="369332"/>
          </a:xfrm>
          <a:prstGeom prst="rect">
            <a:avLst/>
          </a:prstGeom>
          <a:noFill/>
        </p:spPr>
        <p:txBody>
          <a:bodyPr wrap="square">
            <a:spAutoFit/>
          </a:bodyPr>
          <a:lstStyle/>
          <a:p>
            <a:pPr rtl="0">
              <a:lnSpc>
                <a:spcPct val="100000"/>
              </a:lnSpc>
              <a:buNone/>
            </a:pPr>
            <a:r>
              <a:rPr lang="en-GB" sz="1800" i="1" u="sng" dirty="0">
                <a:solidFill>
                  <a:srgbClr val="0070C0"/>
                </a:solidFill>
                <a:effectLst/>
                <a:latin typeface="Calibri" panose="020F0502020204030204" pitchFamily="34" charset="0"/>
              </a:rPr>
              <a:t>2405.09320</a:t>
            </a:r>
            <a:endParaRPr lang="en-GB" sz="2400" u="sng" dirty="0">
              <a:solidFill>
                <a:srgbClr val="0070C0"/>
              </a:solidFill>
              <a:effectLst/>
              <a:latin typeface="Calibri" panose="020F0502020204030204" pitchFamily="34" charset="0"/>
            </a:endParaRPr>
          </a:p>
        </p:txBody>
      </p:sp>
      <p:sp>
        <p:nvSpPr>
          <p:cNvPr id="12" name="ZoneTexte 11">
            <a:extLst>
              <a:ext uri="{FF2B5EF4-FFF2-40B4-BE49-F238E27FC236}">
                <a16:creationId xmlns:a16="http://schemas.microsoft.com/office/drawing/2014/main" id="{DD38D7A8-8000-C155-CCD9-B15AA456E791}"/>
              </a:ext>
            </a:extLst>
          </p:cNvPr>
          <p:cNvSpPr txBox="1"/>
          <p:nvPr/>
        </p:nvSpPr>
        <p:spPr>
          <a:xfrm>
            <a:off x="144379" y="1693087"/>
            <a:ext cx="3894221" cy="523220"/>
          </a:xfrm>
          <a:prstGeom prst="rect">
            <a:avLst/>
          </a:prstGeom>
          <a:noFill/>
        </p:spPr>
        <p:txBody>
          <a:bodyPr wrap="square">
            <a:spAutoFit/>
          </a:bodyPr>
          <a:lstStyle/>
          <a:p>
            <a:r>
              <a:rPr lang="en-US" sz="2800" dirty="0">
                <a:solidFill>
                  <a:srgbClr val="00B050"/>
                </a:solidFill>
              </a:rPr>
              <a:t>Yesterday: 750 GeV wide  </a:t>
            </a:r>
            <a:r>
              <a:rPr lang="en-US" sz="2800" dirty="0"/>
              <a:t> </a:t>
            </a:r>
          </a:p>
        </p:txBody>
      </p:sp>
      <p:sp>
        <p:nvSpPr>
          <p:cNvPr id="14" name="ZoneTexte 13">
            <a:extLst>
              <a:ext uri="{FF2B5EF4-FFF2-40B4-BE49-F238E27FC236}">
                <a16:creationId xmlns:a16="http://schemas.microsoft.com/office/drawing/2014/main" id="{A2029912-C8F8-54D4-5A6C-CB77EEF8CF2C}"/>
              </a:ext>
            </a:extLst>
          </p:cNvPr>
          <p:cNvSpPr txBox="1"/>
          <p:nvPr/>
        </p:nvSpPr>
        <p:spPr>
          <a:xfrm>
            <a:off x="5877827" y="1594916"/>
            <a:ext cx="4883217" cy="584775"/>
          </a:xfrm>
          <a:prstGeom prst="rect">
            <a:avLst/>
          </a:prstGeom>
          <a:noFill/>
        </p:spPr>
        <p:txBody>
          <a:bodyPr wrap="square">
            <a:spAutoFit/>
          </a:bodyPr>
          <a:lstStyle/>
          <a:p>
            <a:r>
              <a:rPr lang="en-US" sz="3200" dirty="0">
                <a:solidFill>
                  <a:srgbClr val="00B050"/>
                </a:solidFill>
              </a:rPr>
              <a:t>Today: 700-750 GeV narrow </a:t>
            </a:r>
          </a:p>
        </p:txBody>
      </p:sp>
      <p:pic>
        <p:nvPicPr>
          <p:cNvPr id="16" name="Image 15">
            <a:extLst>
              <a:ext uri="{FF2B5EF4-FFF2-40B4-BE49-F238E27FC236}">
                <a16:creationId xmlns:a16="http://schemas.microsoft.com/office/drawing/2014/main" id="{1022387B-D7CF-2043-A6FE-DDA2C7BE37F6}"/>
              </a:ext>
            </a:extLst>
          </p:cNvPr>
          <p:cNvPicPr>
            <a:picLocks noChangeAspect="1"/>
          </p:cNvPicPr>
          <p:nvPr/>
        </p:nvPicPr>
        <p:blipFill>
          <a:blip r:embed="rId4"/>
          <a:srcRect l="3359" r="-1236"/>
          <a:stretch>
            <a:fillRect/>
          </a:stretch>
        </p:blipFill>
        <p:spPr>
          <a:xfrm>
            <a:off x="7867414" y="2355516"/>
            <a:ext cx="4379851" cy="3141585"/>
          </a:xfrm>
          <a:prstGeom prst="rect">
            <a:avLst/>
          </a:prstGeom>
        </p:spPr>
      </p:pic>
    </p:spTree>
    <p:extLst>
      <p:ext uri="{BB962C8B-B14F-4D97-AF65-F5344CB8AC3E}">
        <p14:creationId xmlns:p14="http://schemas.microsoft.com/office/powerpoint/2010/main" val="19924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A6FBBF6-FDDA-42A9-B633-119CC998E38A}"/>
              </a:ext>
            </a:extLst>
          </p:cNvPr>
          <p:cNvSpPr>
            <a:spLocks noGrp="1"/>
          </p:cNvSpPr>
          <p:nvPr>
            <p:ph type="title"/>
          </p:nvPr>
        </p:nvSpPr>
        <p:spPr>
          <a:xfrm>
            <a:off x="855610" y="-243554"/>
            <a:ext cx="10515600" cy="1325563"/>
          </a:xfrm>
        </p:spPr>
        <p:txBody>
          <a:bodyPr/>
          <a:lstStyle/>
          <a:p>
            <a:pPr algn="ctr"/>
            <a:r>
              <a:rPr lang="fr-FR" b="1" dirty="0">
                <a:solidFill>
                  <a:srgbClr val="7030A0"/>
                </a:solidFill>
                <a:effectLst>
                  <a:outerShdw blurRad="38100" dist="38100" dir="2700000" algn="tl">
                    <a:srgbClr val="000000">
                      <a:alpha val="43137"/>
                    </a:srgbClr>
                  </a:outerShdw>
                </a:effectLst>
              </a:rPr>
              <a:t>X700-&gt;ZZ-&gt; ℓ</a:t>
            </a:r>
            <a:r>
              <a:rPr lang="fr-FR" b="1" baseline="50000" dirty="0">
                <a:solidFill>
                  <a:srgbClr val="7030A0"/>
                </a:solidFill>
                <a:effectLst>
                  <a:outerShdw blurRad="38100" dist="38100" dir="2700000" algn="tl">
                    <a:srgbClr val="000000">
                      <a:alpha val="43137"/>
                    </a:srgbClr>
                  </a:outerShdw>
                </a:effectLst>
              </a:rPr>
              <a:t>+</a:t>
            </a:r>
            <a:r>
              <a:rPr lang="fr-FR" b="1" dirty="0">
                <a:solidFill>
                  <a:srgbClr val="7030A0"/>
                </a:solidFill>
                <a:effectLst>
                  <a:outerShdw blurRad="38100" dist="38100" dir="2700000" algn="tl">
                    <a:srgbClr val="000000">
                      <a:alpha val="43137"/>
                    </a:srgbClr>
                  </a:outerShdw>
                </a:effectLst>
              </a:rPr>
              <a:t>ℓ</a:t>
            </a:r>
            <a:r>
              <a:rPr lang="fr-FR" b="1" baseline="50000" dirty="0">
                <a:solidFill>
                  <a:srgbClr val="7030A0"/>
                </a:solidFill>
                <a:effectLst>
                  <a:outerShdw blurRad="38100" dist="38100" dir="2700000" algn="tl">
                    <a:srgbClr val="000000">
                      <a:alpha val="43137"/>
                    </a:srgbClr>
                  </a:outerShdw>
                </a:effectLst>
              </a:rPr>
              <a:t>- </a:t>
            </a:r>
            <a:r>
              <a:rPr lang="fr-FR" b="1" dirty="0">
                <a:solidFill>
                  <a:srgbClr val="7030A0"/>
                </a:solidFill>
                <a:effectLst>
                  <a:outerShdw blurRad="38100" dist="38100" dir="2700000" algn="tl">
                    <a:srgbClr val="000000">
                      <a:alpha val="43137"/>
                    </a:srgbClr>
                  </a:outerShdw>
                </a:effectLst>
              </a:rPr>
              <a:t>ℓ</a:t>
            </a:r>
            <a:r>
              <a:rPr lang="fr-FR" b="1" baseline="50000" dirty="0">
                <a:solidFill>
                  <a:srgbClr val="7030A0"/>
                </a:solidFill>
                <a:effectLst>
                  <a:outerShdw blurRad="38100" dist="38100" dir="2700000" algn="tl">
                    <a:srgbClr val="000000">
                      <a:alpha val="43137"/>
                    </a:srgbClr>
                  </a:outerShdw>
                </a:effectLst>
              </a:rPr>
              <a:t>’+</a:t>
            </a:r>
            <a:r>
              <a:rPr lang="fr-FR" b="1" dirty="0">
                <a:solidFill>
                  <a:srgbClr val="7030A0"/>
                </a:solidFill>
                <a:effectLst>
                  <a:outerShdw blurRad="38100" dist="38100" dir="2700000" algn="tl">
                    <a:srgbClr val="000000">
                      <a:alpha val="43137"/>
                    </a:srgbClr>
                  </a:outerShdw>
                </a:effectLst>
              </a:rPr>
              <a:t>ℓ</a:t>
            </a:r>
            <a:r>
              <a:rPr lang="fr-FR" b="1" baseline="50000" dirty="0">
                <a:solidFill>
                  <a:srgbClr val="7030A0"/>
                </a:solidFill>
                <a:effectLst>
                  <a:outerShdw blurRad="38100" dist="38100" dir="2700000" algn="tl">
                    <a:srgbClr val="000000">
                      <a:alpha val="43137"/>
                    </a:srgbClr>
                  </a:outerShdw>
                </a:effectLst>
              </a:rPr>
              <a:t>’-   </a:t>
            </a:r>
            <a:r>
              <a:rPr lang="fr-FR" b="1" dirty="0">
                <a:solidFill>
                  <a:srgbClr val="7030A0"/>
                </a:solidFill>
                <a:effectLst>
                  <a:outerShdw blurRad="38100" dist="38100" dir="2700000" algn="tl">
                    <a:srgbClr val="000000">
                      <a:alpha val="43137"/>
                    </a:srgbClr>
                  </a:outerShdw>
                </a:effectLst>
              </a:rPr>
              <a:t>J=2 or J=0 ?</a:t>
            </a:r>
          </a:p>
        </p:txBody>
      </p:sp>
      <p:sp>
        <p:nvSpPr>
          <p:cNvPr id="3" name="Espace réservé du contenu 2">
            <a:extLst>
              <a:ext uri="{FF2B5EF4-FFF2-40B4-BE49-F238E27FC236}">
                <a16:creationId xmlns:a16="http://schemas.microsoft.com/office/drawing/2014/main" id="{D7D5F817-F9A1-4216-A5D6-74F9420CE22C}"/>
              </a:ext>
            </a:extLst>
          </p:cNvPr>
          <p:cNvSpPr>
            <a:spLocks noGrp="1"/>
          </p:cNvSpPr>
          <p:nvPr>
            <p:ph sz="half" idx="1"/>
          </p:nvPr>
        </p:nvSpPr>
        <p:spPr>
          <a:xfrm>
            <a:off x="820790" y="866591"/>
            <a:ext cx="5161013" cy="5672321"/>
          </a:xfrm>
        </p:spPr>
        <p:txBody>
          <a:bodyPr/>
          <a:lstStyle/>
          <a:p>
            <a:r>
              <a:rPr lang="en-US" dirty="0"/>
              <a:t>Naive cut based analysis</a:t>
            </a:r>
          </a:p>
          <a:p>
            <a:endParaRPr lang="fr-FR" dirty="0"/>
          </a:p>
        </p:txBody>
      </p:sp>
      <p:sp>
        <p:nvSpPr>
          <p:cNvPr id="4" name="Espace réservé du contenu 3">
            <a:extLst>
              <a:ext uri="{FF2B5EF4-FFF2-40B4-BE49-F238E27FC236}">
                <a16:creationId xmlns:a16="http://schemas.microsoft.com/office/drawing/2014/main" id="{D3653019-85B0-4859-A3CB-BC2AB88303F5}"/>
              </a:ext>
            </a:extLst>
          </p:cNvPr>
          <p:cNvSpPr>
            <a:spLocks noGrp="1"/>
          </p:cNvSpPr>
          <p:nvPr>
            <p:ph sz="half" idx="2"/>
          </p:nvPr>
        </p:nvSpPr>
        <p:spPr>
          <a:xfrm>
            <a:off x="5871263" y="717885"/>
            <a:ext cx="5378116" cy="5276516"/>
          </a:xfrm>
        </p:spPr>
        <p:txBody>
          <a:bodyPr/>
          <a:lstStyle/>
          <a:p>
            <a:r>
              <a:rPr lang="fr-FR" dirty="0" err="1"/>
              <a:t>Selecting</a:t>
            </a:r>
            <a:r>
              <a:rPr lang="fr-FR" dirty="0"/>
              <a:t> a </a:t>
            </a:r>
            <a:r>
              <a:rPr lang="fr-FR" dirty="0" err="1"/>
              <a:t>scalar</a:t>
            </a:r>
            <a:r>
              <a:rPr lang="fr-FR" dirty="0"/>
              <a:t> </a:t>
            </a:r>
            <a:r>
              <a:rPr lang="fr-FR" dirty="0" err="1"/>
              <a:t>against</a:t>
            </a:r>
            <a:r>
              <a:rPr lang="fr-FR" dirty="0"/>
              <a:t> DY</a:t>
            </a:r>
          </a:p>
          <a:p>
            <a:pPr marL="0" indent="0">
              <a:buNone/>
            </a:pPr>
            <a:r>
              <a:rPr lang="fr-FR" dirty="0"/>
              <a:t> </a:t>
            </a:r>
          </a:p>
        </p:txBody>
      </p:sp>
      <p:pic>
        <p:nvPicPr>
          <p:cNvPr id="8" name="Image 7">
            <a:extLst>
              <a:ext uri="{FF2B5EF4-FFF2-40B4-BE49-F238E27FC236}">
                <a16:creationId xmlns:a16="http://schemas.microsoft.com/office/drawing/2014/main" id="{534E0214-F4C0-484D-A581-77A745DC7051}"/>
              </a:ext>
            </a:extLst>
          </p:cNvPr>
          <p:cNvPicPr>
            <a:picLocks noChangeAspect="1"/>
          </p:cNvPicPr>
          <p:nvPr/>
        </p:nvPicPr>
        <p:blipFill>
          <a:blip r:embed="rId2"/>
          <a:stretch>
            <a:fillRect/>
          </a:stretch>
        </p:blipFill>
        <p:spPr>
          <a:xfrm>
            <a:off x="899623" y="3849525"/>
            <a:ext cx="2910377" cy="2723243"/>
          </a:xfrm>
          <a:prstGeom prst="rect">
            <a:avLst/>
          </a:prstGeom>
        </p:spPr>
      </p:pic>
      <p:pic>
        <p:nvPicPr>
          <p:cNvPr id="10" name="Image 9">
            <a:extLst>
              <a:ext uri="{FF2B5EF4-FFF2-40B4-BE49-F238E27FC236}">
                <a16:creationId xmlns:a16="http://schemas.microsoft.com/office/drawing/2014/main" id="{8791DF2C-6D4C-47BB-94B8-A40B6868E333}"/>
              </a:ext>
            </a:extLst>
          </p:cNvPr>
          <p:cNvPicPr>
            <a:picLocks noChangeAspect="1"/>
          </p:cNvPicPr>
          <p:nvPr/>
        </p:nvPicPr>
        <p:blipFill>
          <a:blip r:embed="rId3"/>
          <a:stretch>
            <a:fillRect/>
          </a:stretch>
        </p:blipFill>
        <p:spPr>
          <a:xfrm>
            <a:off x="5603642" y="3745329"/>
            <a:ext cx="2910377" cy="2827439"/>
          </a:xfrm>
          <a:prstGeom prst="rect">
            <a:avLst/>
          </a:prstGeom>
        </p:spPr>
      </p:pic>
      <p:pic>
        <p:nvPicPr>
          <p:cNvPr id="14" name="Image 13">
            <a:extLst>
              <a:ext uri="{FF2B5EF4-FFF2-40B4-BE49-F238E27FC236}">
                <a16:creationId xmlns:a16="http://schemas.microsoft.com/office/drawing/2014/main" id="{C4940416-F7DC-4E95-A3F3-539BD61CAEA7}"/>
              </a:ext>
            </a:extLst>
          </p:cNvPr>
          <p:cNvPicPr>
            <a:picLocks noChangeAspect="1"/>
          </p:cNvPicPr>
          <p:nvPr/>
        </p:nvPicPr>
        <p:blipFill>
          <a:blip r:embed="rId4"/>
          <a:stretch>
            <a:fillRect/>
          </a:stretch>
        </p:blipFill>
        <p:spPr>
          <a:xfrm>
            <a:off x="8548690" y="3750363"/>
            <a:ext cx="2805109" cy="2974351"/>
          </a:xfrm>
          <a:prstGeom prst="rect">
            <a:avLst/>
          </a:prstGeom>
        </p:spPr>
      </p:pic>
      <p:sp>
        <p:nvSpPr>
          <p:cNvPr id="5" name="Espace réservé du pied de page 4">
            <a:extLst>
              <a:ext uri="{FF2B5EF4-FFF2-40B4-BE49-F238E27FC236}">
                <a16:creationId xmlns:a16="http://schemas.microsoft.com/office/drawing/2014/main" id="{F2CC5FF1-1638-4FE8-929B-02EB840E071A}"/>
              </a:ext>
            </a:extLst>
          </p:cNvPr>
          <p:cNvSpPr>
            <a:spLocks noGrp="1"/>
          </p:cNvSpPr>
          <p:nvPr>
            <p:ph type="ftr" sz="quarter" idx="11"/>
          </p:nvPr>
        </p:nvSpPr>
        <p:spPr/>
        <p:txBody>
          <a:bodyPr/>
          <a:lstStyle/>
          <a:p>
            <a:r>
              <a:rPr lang="en-GB"/>
              <a:t>F. Richard  IJCLAB January 2026</a:t>
            </a:r>
            <a:endParaRPr lang="fr-FR"/>
          </a:p>
        </p:txBody>
      </p:sp>
      <p:sp>
        <p:nvSpPr>
          <p:cNvPr id="6" name="Espace réservé du numéro de diapositive 5">
            <a:extLst>
              <a:ext uri="{FF2B5EF4-FFF2-40B4-BE49-F238E27FC236}">
                <a16:creationId xmlns:a16="http://schemas.microsoft.com/office/drawing/2014/main" id="{890D90FB-41CE-4DBC-B93E-0E10D5DF38E6}"/>
              </a:ext>
            </a:extLst>
          </p:cNvPr>
          <p:cNvSpPr>
            <a:spLocks noGrp="1"/>
          </p:cNvSpPr>
          <p:nvPr>
            <p:ph type="sldNum" sz="quarter" idx="12"/>
          </p:nvPr>
        </p:nvSpPr>
        <p:spPr/>
        <p:txBody>
          <a:bodyPr/>
          <a:lstStyle/>
          <a:p>
            <a:fld id="{5A03CC76-496D-4644-8A18-DE7C2F27F534}" type="slidenum">
              <a:rPr lang="fr-FR" smtClean="0"/>
              <a:t>6</a:t>
            </a:fld>
            <a:endParaRPr lang="fr-FR"/>
          </a:p>
        </p:txBody>
      </p:sp>
      <p:sp>
        <p:nvSpPr>
          <p:cNvPr id="7" name="ZoneTexte 6">
            <a:extLst>
              <a:ext uri="{FF2B5EF4-FFF2-40B4-BE49-F238E27FC236}">
                <a16:creationId xmlns:a16="http://schemas.microsoft.com/office/drawing/2014/main" id="{2F1C106C-07AB-485F-8380-CBC8CA821A4C}"/>
              </a:ext>
            </a:extLst>
          </p:cNvPr>
          <p:cNvSpPr txBox="1"/>
          <p:nvPr/>
        </p:nvSpPr>
        <p:spPr>
          <a:xfrm>
            <a:off x="4108915" y="2189091"/>
            <a:ext cx="1555054" cy="523220"/>
          </a:xfrm>
          <a:prstGeom prst="rect">
            <a:avLst/>
          </a:prstGeom>
          <a:noFill/>
        </p:spPr>
        <p:txBody>
          <a:bodyPr wrap="square" rtlCol="0">
            <a:spAutoFit/>
          </a:bodyPr>
          <a:lstStyle/>
          <a:p>
            <a:r>
              <a:rPr lang="en-US" sz="2800" b="1" dirty="0" err="1"/>
              <a:t>ggF+VBF</a:t>
            </a:r>
            <a:endParaRPr lang="en-US" sz="2800" b="1" dirty="0"/>
          </a:p>
        </p:txBody>
      </p:sp>
      <p:sp>
        <p:nvSpPr>
          <p:cNvPr id="11" name="ZoneTexte 10">
            <a:extLst>
              <a:ext uri="{FF2B5EF4-FFF2-40B4-BE49-F238E27FC236}">
                <a16:creationId xmlns:a16="http://schemas.microsoft.com/office/drawing/2014/main" id="{0920EBC6-4DCA-4042-AB3A-C9DA794FE68D}"/>
              </a:ext>
            </a:extLst>
          </p:cNvPr>
          <p:cNvSpPr txBox="1"/>
          <p:nvPr/>
        </p:nvSpPr>
        <p:spPr>
          <a:xfrm>
            <a:off x="4195422" y="4751984"/>
            <a:ext cx="1792405" cy="523220"/>
          </a:xfrm>
          <a:prstGeom prst="rect">
            <a:avLst/>
          </a:prstGeom>
          <a:noFill/>
        </p:spPr>
        <p:txBody>
          <a:bodyPr wrap="square" rtlCol="0">
            <a:spAutoFit/>
          </a:bodyPr>
          <a:lstStyle/>
          <a:p>
            <a:r>
              <a:rPr lang="en-US" sz="2800" b="1" dirty="0"/>
              <a:t>VBF</a:t>
            </a:r>
          </a:p>
        </p:txBody>
      </p:sp>
      <p:pic>
        <p:nvPicPr>
          <p:cNvPr id="15" name="Image 14">
            <a:extLst>
              <a:ext uri="{FF2B5EF4-FFF2-40B4-BE49-F238E27FC236}">
                <a16:creationId xmlns:a16="http://schemas.microsoft.com/office/drawing/2014/main" id="{94248253-0F2B-4481-BC6F-2D9419D4D518}"/>
              </a:ext>
            </a:extLst>
          </p:cNvPr>
          <p:cNvPicPr>
            <a:picLocks noChangeAspect="1"/>
          </p:cNvPicPr>
          <p:nvPr/>
        </p:nvPicPr>
        <p:blipFill>
          <a:blip r:embed="rId5"/>
          <a:stretch>
            <a:fillRect/>
          </a:stretch>
        </p:blipFill>
        <p:spPr>
          <a:xfrm>
            <a:off x="547565" y="927995"/>
            <a:ext cx="4544059" cy="3162741"/>
          </a:xfrm>
          <a:prstGeom prst="rect">
            <a:avLst/>
          </a:prstGeom>
        </p:spPr>
      </p:pic>
      <p:pic>
        <p:nvPicPr>
          <p:cNvPr id="24" name="Graphique 23">
            <a:extLst>
              <a:ext uri="{FF2B5EF4-FFF2-40B4-BE49-F238E27FC236}">
                <a16:creationId xmlns:a16="http://schemas.microsoft.com/office/drawing/2014/main" id="{0DFFB174-1096-9C68-9B61-07B3D7C9967C}"/>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6885266" y="1160464"/>
            <a:ext cx="2656299" cy="2492944"/>
          </a:xfrm>
          <a:prstGeom prst="rect">
            <a:avLst/>
          </a:prstGeom>
        </p:spPr>
      </p:pic>
      <p:sp>
        <p:nvSpPr>
          <p:cNvPr id="25" name="ZoneTexte 24">
            <a:extLst>
              <a:ext uri="{FF2B5EF4-FFF2-40B4-BE49-F238E27FC236}">
                <a16:creationId xmlns:a16="http://schemas.microsoft.com/office/drawing/2014/main" id="{9C4922E9-E93D-0F9B-8B6F-C351903F88F1}"/>
              </a:ext>
            </a:extLst>
          </p:cNvPr>
          <p:cNvSpPr txBox="1"/>
          <p:nvPr/>
        </p:nvSpPr>
        <p:spPr>
          <a:xfrm>
            <a:off x="9756250" y="1645920"/>
            <a:ext cx="1948070" cy="646331"/>
          </a:xfrm>
          <a:prstGeom prst="rect">
            <a:avLst/>
          </a:prstGeom>
          <a:noFill/>
        </p:spPr>
        <p:txBody>
          <a:bodyPr wrap="square" rtlCol="0">
            <a:spAutoFit/>
          </a:bodyPr>
          <a:lstStyle/>
          <a:p>
            <a:r>
              <a:rPr lang="en-GB" i="1" u="sng" dirty="0">
                <a:solidFill>
                  <a:srgbClr val="0070C0"/>
                </a:solidFill>
              </a:rPr>
              <a:t>2009.14791</a:t>
            </a:r>
            <a:endParaRPr lang="en-GB" u="sng" dirty="0">
              <a:solidFill>
                <a:srgbClr val="0070C0"/>
              </a:solidFill>
            </a:endParaRPr>
          </a:p>
          <a:p>
            <a:endParaRPr lang="en-US" dirty="0"/>
          </a:p>
        </p:txBody>
      </p:sp>
      <p:sp>
        <p:nvSpPr>
          <p:cNvPr id="9" name="ZoneTexte 8">
            <a:extLst>
              <a:ext uri="{FF2B5EF4-FFF2-40B4-BE49-F238E27FC236}">
                <a16:creationId xmlns:a16="http://schemas.microsoft.com/office/drawing/2014/main" id="{22C5DF8B-24D3-C5AA-5A86-5FC9EC7A5C73}"/>
              </a:ext>
            </a:extLst>
          </p:cNvPr>
          <p:cNvSpPr txBox="1"/>
          <p:nvPr/>
        </p:nvSpPr>
        <p:spPr>
          <a:xfrm>
            <a:off x="3682124" y="5248994"/>
            <a:ext cx="2171803" cy="461665"/>
          </a:xfrm>
          <a:prstGeom prst="rect">
            <a:avLst/>
          </a:prstGeom>
          <a:noFill/>
        </p:spPr>
        <p:txBody>
          <a:bodyPr wrap="square" rtlCol="0">
            <a:spAutoFit/>
          </a:bodyPr>
          <a:lstStyle/>
          <a:p>
            <a:r>
              <a:rPr lang="en-US" sz="2400" dirty="0">
                <a:solidFill>
                  <a:srgbClr val="00B050"/>
                </a:solidFill>
              </a:rPr>
              <a:t>9 </a:t>
            </a:r>
            <a:r>
              <a:rPr lang="en-US" sz="2400" dirty="0" err="1">
                <a:solidFill>
                  <a:srgbClr val="00B050"/>
                </a:solidFill>
              </a:rPr>
              <a:t>evts</a:t>
            </a:r>
            <a:r>
              <a:rPr lang="en-US" sz="2400" dirty="0">
                <a:solidFill>
                  <a:srgbClr val="00B050"/>
                </a:solidFill>
              </a:rPr>
              <a:t> -&gt;  2 </a:t>
            </a:r>
            <a:r>
              <a:rPr lang="en-US" sz="2400" dirty="0" err="1">
                <a:solidFill>
                  <a:srgbClr val="00B050"/>
                </a:solidFill>
              </a:rPr>
              <a:t>evts</a:t>
            </a:r>
            <a:endParaRPr lang="en-US" sz="2400" dirty="0">
              <a:solidFill>
                <a:srgbClr val="00B050"/>
              </a:solidFill>
            </a:endParaRPr>
          </a:p>
        </p:txBody>
      </p:sp>
    </p:spTree>
    <p:extLst>
      <p:ext uri="{BB962C8B-B14F-4D97-AF65-F5344CB8AC3E}">
        <p14:creationId xmlns:p14="http://schemas.microsoft.com/office/powerpoint/2010/main" val="1084206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1B3BF-5E80-4817-A890-413CC7DCEA54}"/>
              </a:ext>
            </a:extLst>
          </p:cNvPr>
          <p:cNvSpPr>
            <a:spLocks noGrp="1"/>
          </p:cNvSpPr>
          <p:nvPr>
            <p:ph type="title"/>
          </p:nvPr>
        </p:nvSpPr>
        <p:spPr/>
        <p:txBody>
          <a:bodyPr/>
          <a:lstStyle/>
          <a:p>
            <a:r>
              <a:rPr lang="en-US" b="1" dirty="0">
                <a:solidFill>
                  <a:srgbClr val="7030A0"/>
                </a:solidFill>
                <a:effectLst>
                  <a:outerShdw blurRad="38100" dist="38100" dir="2700000" algn="tl">
                    <a:srgbClr val="000000">
                      <a:alpha val="43137"/>
                    </a:srgbClr>
                  </a:outerShdw>
                </a:effectLst>
              </a:rPr>
              <a:t>Only produced through VBF </a:t>
            </a:r>
          </a:p>
        </p:txBody>
      </p:sp>
      <p:sp>
        <p:nvSpPr>
          <p:cNvPr id="3" name="Espace réservé du contenu 2">
            <a:extLst>
              <a:ext uri="{FF2B5EF4-FFF2-40B4-BE49-F238E27FC236}">
                <a16:creationId xmlns:a16="http://schemas.microsoft.com/office/drawing/2014/main" id="{1C181D45-CF10-4C41-8A18-DF99F49E4F92}"/>
              </a:ext>
            </a:extLst>
          </p:cNvPr>
          <p:cNvSpPr>
            <a:spLocks noGrp="1"/>
          </p:cNvSpPr>
          <p:nvPr>
            <p:ph sz="half" idx="1"/>
          </p:nvPr>
        </p:nvSpPr>
        <p:spPr>
          <a:xfrm>
            <a:off x="43543" y="1884324"/>
            <a:ext cx="7515497" cy="4739373"/>
          </a:xfrm>
        </p:spPr>
        <p:txBody>
          <a:bodyPr>
            <a:normAutofit fontScale="25000" lnSpcReduction="20000"/>
          </a:bodyPr>
          <a:lstStyle/>
          <a:p>
            <a:r>
              <a:rPr lang="en-US" sz="12000" dirty="0"/>
              <a:t>Both ATLAS and CMS lose the </a:t>
            </a:r>
            <a:r>
              <a:rPr lang="en-US" sz="12000" b="1" dirty="0"/>
              <a:t>ZZ channel </a:t>
            </a:r>
            <a:r>
              <a:rPr lang="en-US" sz="12000" dirty="0"/>
              <a:t>with scalar selections even w/o the VBF selection</a:t>
            </a:r>
          </a:p>
          <a:p>
            <a:r>
              <a:rPr lang="en-US" sz="12000" dirty="0" err="1"/>
              <a:t>ggF</a:t>
            </a:r>
            <a:r>
              <a:rPr lang="en-US" sz="12000" dirty="0"/>
              <a:t> should not suffer from a scalar selection !</a:t>
            </a:r>
          </a:p>
          <a:p>
            <a:r>
              <a:rPr lang="en-US" sz="12000" dirty="0"/>
              <a:t>Same observation in the </a:t>
            </a:r>
            <a:r>
              <a:rPr lang="en-US" sz="12000" b="1" dirty="0"/>
              <a:t>WW channel </a:t>
            </a:r>
            <a:r>
              <a:rPr lang="en-US" sz="12000" dirty="0"/>
              <a:t>by CMS which concludes that this signal comes mainly from VBF and not from </a:t>
            </a:r>
            <a:r>
              <a:rPr lang="en-US" sz="12000" dirty="0" err="1"/>
              <a:t>ggF</a:t>
            </a:r>
            <a:endParaRPr lang="en-US" sz="12000" dirty="0"/>
          </a:p>
          <a:p>
            <a:r>
              <a:rPr lang="en-US" sz="12000" dirty="0"/>
              <a:t>Goes against RS standard predictions !  </a:t>
            </a:r>
          </a:p>
          <a:p>
            <a:r>
              <a:rPr lang="en-US" sz="12000" dirty="0"/>
              <a:t>Invalidates mass limit from ATLAS </a:t>
            </a:r>
          </a:p>
          <a:p>
            <a:r>
              <a:rPr lang="en-US" sz="12000" dirty="0"/>
              <a:t>Explains why we need so much luminosity to observe a sub-</a:t>
            </a:r>
            <a:r>
              <a:rPr lang="en-US" sz="12000" dirty="0" err="1"/>
              <a:t>TeV</a:t>
            </a:r>
            <a:r>
              <a:rPr lang="en-US" sz="12000" dirty="0"/>
              <a:t> resonance</a:t>
            </a:r>
          </a:p>
          <a:p>
            <a:endParaRPr lang="en-US" sz="11200" dirty="0"/>
          </a:p>
          <a:p>
            <a:pPr marL="0" indent="0">
              <a:buNone/>
            </a:pPr>
            <a:endParaRPr lang="en-US" dirty="0"/>
          </a:p>
          <a:p>
            <a:pPr marL="0" indent="0">
              <a:buNone/>
            </a:pPr>
            <a:r>
              <a:rPr lang="en-US" dirty="0"/>
              <a:t> </a:t>
            </a:r>
          </a:p>
        </p:txBody>
      </p:sp>
      <p:pic>
        <p:nvPicPr>
          <p:cNvPr id="6" name="Espace réservé du contenu 5">
            <a:extLst>
              <a:ext uri="{FF2B5EF4-FFF2-40B4-BE49-F238E27FC236}">
                <a16:creationId xmlns:a16="http://schemas.microsoft.com/office/drawing/2014/main" id="{1FD911F8-1E51-4BC9-928C-D2EE89219C8E}"/>
              </a:ext>
            </a:extLst>
          </p:cNvPr>
          <p:cNvPicPr>
            <a:picLocks noGrp="1" noChangeAspect="1"/>
          </p:cNvPicPr>
          <p:nvPr>
            <p:ph sz="half" idx="2"/>
          </p:nvPr>
        </p:nvPicPr>
        <p:blipFill rotWithShape="1">
          <a:blip>
            <a:extLst>
              <a:ext uri="{96DAC541-7B7A-43D3-8B79-37D633B846F1}">
                <asvg:svgBlip xmlns:asvg="http://schemas.microsoft.com/office/drawing/2016/SVG/main" r:embed="rId2"/>
              </a:ext>
            </a:extLst>
          </a:blip>
          <a:srcRect l="4555"/>
          <a:stretch/>
        </p:blipFill>
        <p:spPr>
          <a:xfrm>
            <a:off x="7559040" y="1783781"/>
            <a:ext cx="4889015" cy="3529001"/>
          </a:xfrm>
        </p:spPr>
      </p:pic>
      <p:sp>
        <p:nvSpPr>
          <p:cNvPr id="7" name="Espace réservé du pied de page 6">
            <a:extLst>
              <a:ext uri="{FF2B5EF4-FFF2-40B4-BE49-F238E27FC236}">
                <a16:creationId xmlns:a16="http://schemas.microsoft.com/office/drawing/2014/main" id="{8F108DFE-BD29-4DB4-9F8B-020B913AA859}"/>
              </a:ext>
            </a:extLst>
          </p:cNvPr>
          <p:cNvSpPr>
            <a:spLocks noGrp="1"/>
          </p:cNvSpPr>
          <p:nvPr>
            <p:ph type="ftr" sz="quarter" idx="11"/>
          </p:nvPr>
        </p:nvSpPr>
        <p:spPr/>
        <p:txBody>
          <a:bodyPr/>
          <a:lstStyle/>
          <a:p>
            <a:r>
              <a:rPr lang="en-US"/>
              <a:t>F. Richard  IJCLAB April 2026</a:t>
            </a:r>
          </a:p>
        </p:txBody>
      </p:sp>
      <p:sp>
        <p:nvSpPr>
          <p:cNvPr id="8" name="Espace réservé du numéro de diapositive 7">
            <a:extLst>
              <a:ext uri="{FF2B5EF4-FFF2-40B4-BE49-F238E27FC236}">
                <a16:creationId xmlns:a16="http://schemas.microsoft.com/office/drawing/2014/main" id="{0F2101F1-8467-4454-AE4F-A8F6DFCF89DF}"/>
              </a:ext>
            </a:extLst>
          </p:cNvPr>
          <p:cNvSpPr>
            <a:spLocks noGrp="1"/>
          </p:cNvSpPr>
          <p:nvPr>
            <p:ph type="sldNum" sz="quarter" idx="12"/>
          </p:nvPr>
        </p:nvSpPr>
        <p:spPr/>
        <p:txBody>
          <a:bodyPr/>
          <a:lstStyle/>
          <a:p>
            <a:fld id="{401AE738-B072-4C75-8DFC-91EB05A31813}" type="slidenum">
              <a:rPr lang="en-US" smtClean="0"/>
              <a:t>7</a:t>
            </a:fld>
            <a:endParaRPr lang="en-US"/>
          </a:p>
        </p:txBody>
      </p:sp>
      <p:sp>
        <p:nvSpPr>
          <p:cNvPr id="4" name="ZoneTexte 3">
            <a:extLst>
              <a:ext uri="{FF2B5EF4-FFF2-40B4-BE49-F238E27FC236}">
                <a16:creationId xmlns:a16="http://schemas.microsoft.com/office/drawing/2014/main" id="{19FAB332-FD62-4172-B9DE-0A547EB5CA3F}"/>
              </a:ext>
            </a:extLst>
          </p:cNvPr>
          <p:cNvSpPr txBox="1"/>
          <p:nvPr/>
        </p:nvSpPr>
        <p:spPr>
          <a:xfrm>
            <a:off x="8328055" y="1545218"/>
            <a:ext cx="1558834" cy="646331"/>
          </a:xfrm>
          <a:prstGeom prst="rect">
            <a:avLst/>
          </a:prstGeom>
          <a:noFill/>
        </p:spPr>
        <p:txBody>
          <a:bodyPr wrap="square" rtlCol="0">
            <a:spAutoFit/>
          </a:bodyPr>
          <a:lstStyle/>
          <a:p>
            <a:r>
              <a:rPr lang="en-GB" sz="1800" u="sng" dirty="0">
                <a:solidFill>
                  <a:srgbClr val="0070C0"/>
                </a:solidFill>
                <a:effectLst/>
                <a:latin typeface="Calibri, sans-serif"/>
              </a:rPr>
              <a:t>2009.14791</a:t>
            </a:r>
            <a:endParaRPr lang="en-GB" sz="1800" u="sng" dirty="0">
              <a:solidFill>
                <a:srgbClr val="0070C0"/>
              </a:solidFill>
              <a:effectLst/>
              <a:latin typeface="Calibri" panose="020F0502020204030204" pitchFamily="34" charset="0"/>
            </a:endParaRPr>
          </a:p>
          <a:p>
            <a:endParaRPr lang="en-US" dirty="0"/>
          </a:p>
        </p:txBody>
      </p:sp>
    </p:spTree>
    <p:extLst>
      <p:ext uri="{BB962C8B-B14F-4D97-AF65-F5344CB8AC3E}">
        <p14:creationId xmlns:p14="http://schemas.microsoft.com/office/powerpoint/2010/main" val="426037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a:extLst>
              <a:ext uri="{FF2B5EF4-FFF2-40B4-BE49-F238E27FC236}">
                <a16:creationId xmlns:a16="http://schemas.microsoft.com/office/drawing/2014/main" id="{71EC730B-F515-4620-BD03-1408069BBAC4}"/>
              </a:ext>
            </a:extLst>
          </p:cNvPr>
          <p:cNvSpPr>
            <a:spLocks noGrp="1"/>
          </p:cNvSpPr>
          <p:nvPr>
            <p:ph type="title"/>
          </p:nvPr>
        </p:nvSpPr>
        <p:spPr>
          <a:xfrm>
            <a:off x="779060" y="122858"/>
            <a:ext cx="4305896" cy="743208"/>
          </a:xfrm>
        </p:spPr>
        <p:txBody>
          <a:bodyPr/>
          <a:lstStyle/>
          <a:p>
            <a:r>
              <a:rPr lang="en-US" b="1" dirty="0">
                <a:solidFill>
                  <a:srgbClr val="7030A0"/>
                </a:solidFill>
                <a:effectLst>
                  <a:outerShdw blurRad="38100" dist="38100" dir="2700000" algn="tl">
                    <a:srgbClr val="000000">
                      <a:alpha val="43137"/>
                    </a:srgbClr>
                  </a:outerShdw>
                </a:effectLst>
              </a:rPr>
              <a:t>RS predictions</a:t>
            </a:r>
          </a:p>
        </p:txBody>
      </p:sp>
      <p:sp>
        <p:nvSpPr>
          <p:cNvPr id="8" name="Espace réservé du contenu 7">
            <a:extLst>
              <a:ext uri="{FF2B5EF4-FFF2-40B4-BE49-F238E27FC236}">
                <a16:creationId xmlns:a16="http://schemas.microsoft.com/office/drawing/2014/main" id="{08363C56-66A5-4A0E-A96C-1C0FC028515A}"/>
              </a:ext>
            </a:extLst>
          </p:cNvPr>
          <p:cNvSpPr>
            <a:spLocks noGrp="1"/>
          </p:cNvSpPr>
          <p:nvPr>
            <p:ph sz="half" idx="1"/>
          </p:nvPr>
        </p:nvSpPr>
        <p:spPr>
          <a:xfrm>
            <a:off x="228599" y="1014761"/>
            <a:ext cx="6016623" cy="5496106"/>
          </a:xfrm>
        </p:spPr>
        <p:txBody>
          <a:bodyPr>
            <a:normAutofit fontScale="25000" lnSpcReduction="20000"/>
          </a:bodyPr>
          <a:lstStyle/>
          <a:p>
            <a:pPr>
              <a:lnSpc>
                <a:spcPct val="115000"/>
              </a:lnSpc>
            </a:pPr>
            <a:r>
              <a:rPr lang="en-US" sz="9600" dirty="0">
                <a:effectLst/>
              </a:rPr>
              <a:t> RS predicts:    </a:t>
            </a:r>
            <a:r>
              <a:rPr lang="en-US" sz="9600" b="1" dirty="0">
                <a:solidFill>
                  <a:srgbClr val="FF0000"/>
                </a:solidFill>
                <a:effectLst/>
              </a:rPr>
              <a:t>T380 </a:t>
            </a:r>
            <a:r>
              <a:rPr lang="en-US" sz="9600" b="1" dirty="0">
                <a:solidFill>
                  <a:srgbClr val="FF0000"/>
                </a:solidFill>
              </a:rPr>
              <a:t>T700</a:t>
            </a:r>
            <a:r>
              <a:rPr lang="en-US" sz="9600" b="1" dirty="0">
                <a:solidFill>
                  <a:srgbClr val="FF0000"/>
                </a:solidFill>
                <a:effectLst/>
              </a:rPr>
              <a:t> </a:t>
            </a:r>
            <a:r>
              <a:rPr lang="en-US" sz="9600" b="1" dirty="0">
                <a:solidFill>
                  <a:srgbClr val="FF0000"/>
                </a:solidFill>
              </a:rPr>
              <a:t>T1</a:t>
            </a:r>
            <a:r>
              <a:rPr lang="en-US" sz="9600" b="1" dirty="0">
                <a:solidFill>
                  <a:srgbClr val="FF0000"/>
                </a:solidFill>
                <a:effectLst/>
              </a:rPr>
              <a:t>100 GeV </a:t>
            </a:r>
            <a:r>
              <a:rPr lang="en-US" sz="9600" dirty="0">
                <a:effectLst/>
              </a:rPr>
              <a:t> given by zeros of </a:t>
            </a:r>
            <a:r>
              <a:rPr lang="en-US" sz="9600" b="1" dirty="0">
                <a:effectLst/>
              </a:rPr>
              <a:t>Bessel function </a:t>
            </a:r>
            <a:r>
              <a:rPr lang="en-US" sz="9600" dirty="0">
                <a:effectLst/>
              </a:rPr>
              <a:t>(geometry)</a:t>
            </a:r>
          </a:p>
          <a:p>
            <a:pPr>
              <a:lnSpc>
                <a:spcPct val="115000"/>
              </a:lnSpc>
            </a:pPr>
            <a:r>
              <a:rPr lang="en-US" sz="9600" dirty="0"/>
              <a:t>We have 5 indications compatible with T380 hence a significance of ~4 </a:t>
            </a:r>
            <a:r>
              <a:rPr lang="en-US" sz="9600" dirty="0" err="1"/>
              <a:t>s.d.</a:t>
            </a:r>
            <a:endParaRPr lang="en-US" sz="9600" dirty="0">
              <a:effectLst/>
            </a:endParaRPr>
          </a:p>
          <a:p>
            <a:pPr rtl="0">
              <a:lnSpc>
                <a:spcPct val="115000"/>
              </a:lnSpc>
            </a:pPr>
            <a:r>
              <a:rPr lang="en-US" sz="9600" dirty="0">
                <a:effectLst/>
              </a:rPr>
              <a:t>Explains </a:t>
            </a:r>
            <a:r>
              <a:rPr lang="en-US" sz="9600" dirty="0"/>
              <a:t>the</a:t>
            </a:r>
            <a:r>
              <a:rPr lang="en-US" sz="9600" dirty="0">
                <a:effectLst/>
              </a:rPr>
              <a:t> </a:t>
            </a:r>
            <a:r>
              <a:rPr lang="en-US" sz="9600" b="1" dirty="0">
                <a:effectLst/>
              </a:rPr>
              <a:t>width of T700 ~20 GeV </a:t>
            </a:r>
            <a:r>
              <a:rPr lang="en-US" sz="9600" dirty="0">
                <a:effectLst/>
              </a:rPr>
              <a:t>instead </a:t>
            </a:r>
            <a:r>
              <a:rPr lang="en-US" sz="9600" dirty="0"/>
              <a:t>of </a:t>
            </a:r>
            <a:r>
              <a:rPr lang="en-US" sz="9600" dirty="0">
                <a:effectLst/>
              </a:rPr>
              <a:t>~3 GeV for T380</a:t>
            </a:r>
          </a:p>
          <a:p>
            <a:pPr rtl="0">
              <a:lnSpc>
                <a:spcPct val="115000"/>
              </a:lnSpc>
            </a:pPr>
            <a:r>
              <a:rPr lang="en-US" sz="9600" dirty="0"/>
              <a:t>Indication in </a:t>
            </a:r>
            <a:r>
              <a:rPr lang="en-US" sz="9600" b="1" dirty="0" err="1"/>
              <a:t>hh</a:t>
            </a:r>
            <a:r>
              <a:rPr lang="en-US" sz="9600" b="1" dirty="0"/>
              <a:t> at 1000 GeV </a:t>
            </a:r>
            <a:r>
              <a:rPr lang="en-US" sz="9600" dirty="0"/>
              <a:t>from ATLAS</a:t>
            </a:r>
            <a:endParaRPr lang="en-US" sz="9600" dirty="0">
              <a:effectLst/>
            </a:endParaRPr>
          </a:p>
          <a:p>
            <a:pPr>
              <a:lnSpc>
                <a:spcPct val="115000"/>
              </a:lnSpc>
            </a:pPr>
            <a:r>
              <a:rPr lang="en-US" sz="9600" b="1" dirty="0">
                <a:effectLst/>
              </a:rPr>
              <a:t>Perturbative unitarity</a:t>
            </a:r>
            <a:r>
              <a:rPr lang="en-US" sz="9600" dirty="0">
                <a:effectLst/>
              </a:rPr>
              <a:t> </a:t>
            </a:r>
            <a:r>
              <a:rPr lang="en-US" sz="9600" dirty="0"/>
              <a:t>predicts</a:t>
            </a:r>
            <a:r>
              <a:rPr lang="en-US" sz="9600" dirty="0">
                <a:effectLst/>
              </a:rPr>
              <a:t> that there could be </a:t>
            </a:r>
            <a:r>
              <a:rPr lang="en-US" sz="9600" b="1" dirty="0"/>
              <a:t>W</a:t>
            </a:r>
            <a:r>
              <a:rPr lang="en-US" sz="11200" b="1" baseline="30000" dirty="0"/>
              <a:t>+</a:t>
            </a:r>
            <a:r>
              <a:rPr lang="en-US" sz="9600" b="1" dirty="0"/>
              <a:t>W</a:t>
            </a:r>
            <a:r>
              <a:rPr lang="en-US" sz="11200" b="1" baseline="30000" dirty="0"/>
              <a:t>+</a:t>
            </a:r>
            <a:r>
              <a:rPr lang="en-US" sz="9600" b="1" dirty="0"/>
              <a:t> and ZW </a:t>
            </a:r>
            <a:r>
              <a:rPr lang="en-US" sz="9600" dirty="0"/>
              <a:t>resonances to</a:t>
            </a:r>
            <a:r>
              <a:rPr lang="en-US" sz="9600" dirty="0">
                <a:effectLst/>
              </a:rPr>
              <a:t>  avoid early violation which seems true for the first sequence </a:t>
            </a:r>
            <a:r>
              <a:rPr lang="en-US" sz="9600" b="1" dirty="0">
                <a:effectLst/>
              </a:rPr>
              <a:t>T380</a:t>
            </a:r>
            <a:br>
              <a:rPr lang="en-US" sz="9600" dirty="0">
                <a:effectLst/>
              </a:rPr>
            </a:br>
            <a:br>
              <a:rPr lang="en-US" sz="9600" dirty="0">
                <a:effectLst/>
              </a:rPr>
            </a:br>
            <a:endParaRPr lang="en-US" sz="9600" dirty="0">
              <a:effectLst/>
            </a:endParaRPr>
          </a:p>
          <a:p>
            <a:endParaRPr lang="en-US" dirty="0"/>
          </a:p>
        </p:txBody>
      </p:sp>
      <p:pic>
        <p:nvPicPr>
          <p:cNvPr id="11" name="Espace réservé du contenu 10">
            <a:extLst>
              <a:ext uri="{FF2B5EF4-FFF2-40B4-BE49-F238E27FC236}">
                <a16:creationId xmlns:a16="http://schemas.microsoft.com/office/drawing/2014/main" id="{847E88C9-AD29-44C0-A3B7-1AB5D688B498}"/>
              </a:ext>
            </a:extLst>
          </p:cNvPr>
          <p:cNvPicPr>
            <a:picLocks noGrp="1" noChangeAspect="1"/>
          </p:cNvPicPr>
          <p:nvPr>
            <p:ph sz="half" idx="2"/>
          </p:nvPr>
        </p:nvPicPr>
        <p:blipFill>
          <a:blip>
            <a:extLst>
              <a:ext uri="{96DAC541-7B7A-43D3-8B79-37D633B846F1}">
                <asvg:svgBlip xmlns:asvg="http://schemas.microsoft.com/office/drawing/2016/SVG/main" r:embed="rId2"/>
              </a:ext>
            </a:extLst>
          </a:blip>
          <a:stretch>
            <a:fillRect/>
          </a:stretch>
        </p:blipFill>
        <p:spPr>
          <a:xfrm>
            <a:off x="6890278" y="-34833"/>
            <a:ext cx="3368419" cy="2253123"/>
          </a:xfrm>
        </p:spPr>
      </p:pic>
      <p:sp>
        <p:nvSpPr>
          <p:cNvPr id="5" name="Espace réservé du pied de page 4">
            <a:extLst>
              <a:ext uri="{FF2B5EF4-FFF2-40B4-BE49-F238E27FC236}">
                <a16:creationId xmlns:a16="http://schemas.microsoft.com/office/drawing/2014/main" id="{BA31FBAA-D475-4247-972E-22EF11E5664D}"/>
              </a:ext>
            </a:extLst>
          </p:cNvPr>
          <p:cNvSpPr>
            <a:spLocks noGrp="1"/>
          </p:cNvSpPr>
          <p:nvPr>
            <p:ph type="ftr" sz="quarter" idx="11"/>
          </p:nvPr>
        </p:nvSpPr>
        <p:spPr/>
        <p:txBody>
          <a:bodyPr/>
          <a:lstStyle/>
          <a:p>
            <a:r>
              <a:rPr lang="en-US"/>
              <a:t>F. Richard  IJCLAB April 2026</a:t>
            </a:r>
          </a:p>
        </p:txBody>
      </p:sp>
      <p:sp>
        <p:nvSpPr>
          <p:cNvPr id="6" name="Espace réservé du numéro de diapositive 5">
            <a:extLst>
              <a:ext uri="{FF2B5EF4-FFF2-40B4-BE49-F238E27FC236}">
                <a16:creationId xmlns:a16="http://schemas.microsoft.com/office/drawing/2014/main" id="{7BD1C444-EC2D-400F-AB39-942EAD827B26}"/>
              </a:ext>
            </a:extLst>
          </p:cNvPr>
          <p:cNvSpPr>
            <a:spLocks noGrp="1"/>
          </p:cNvSpPr>
          <p:nvPr>
            <p:ph type="sldNum" sz="quarter" idx="12"/>
          </p:nvPr>
        </p:nvSpPr>
        <p:spPr/>
        <p:txBody>
          <a:bodyPr/>
          <a:lstStyle/>
          <a:p>
            <a:fld id="{401AE738-B072-4C75-8DFC-91EB05A31813}" type="slidenum">
              <a:rPr lang="en-US" smtClean="0"/>
              <a:t>8</a:t>
            </a:fld>
            <a:endParaRPr lang="en-US"/>
          </a:p>
        </p:txBody>
      </p:sp>
      <p:pic>
        <p:nvPicPr>
          <p:cNvPr id="3077" name="Picture 5">
            <a:extLst>
              <a:ext uri="{FF2B5EF4-FFF2-40B4-BE49-F238E27FC236}">
                <a16:creationId xmlns:a16="http://schemas.microsoft.com/office/drawing/2014/main" id="{988B5A48-57E6-484F-A128-B58A156BEA8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61963" y="2218290"/>
            <a:ext cx="2882411" cy="2081741"/>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BC22C4B7-C3BD-4335-A889-74D21EAF95A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300367" y="2353227"/>
            <a:ext cx="2412249" cy="1811867"/>
          </a:xfrm>
          <a:prstGeom prst="rect">
            <a:avLst/>
          </a:prstGeom>
          <a:noFill/>
          <a:extLst>
            <a:ext uri="{909E8E84-426E-40DD-AFC4-6F175D3DCCD1}">
              <a14:hiddenFill xmlns:a14="http://schemas.microsoft.com/office/drawing/2010/main">
                <a:solidFill>
                  <a:srgbClr val="FFFFFF"/>
                </a:solidFill>
              </a14:hiddenFill>
            </a:ext>
          </a:extLst>
        </p:spPr>
      </p:pic>
      <p:pic>
        <p:nvPicPr>
          <p:cNvPr id="15" name="Graphique 14">
            <a:extLst>
              <a:ext uri="{FF2B5EF4-FFF2-40B4-BE49-F238E27FC236}">
                <a16:creationId xmlns:a16="http://schemas.microsoft.com/office/drawing/2014/main" id="{AB8283C0-A0B5-42CB-9F33-FBBEA9BEB6F4}"/>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54899" y="5629086"/>
            <a:ext cx="5807064" cy="658057"/>
          </a:xfrm>
          <a:prstGeom prst="rect">
            <a:avLst/>
          </a:prstGeom>
        </p:spPr>
      </p:pic>
      <p:pic>
        <p:nvPicPr>
          <p:cNvPr id="3" name="Image 2">
            <a:extLst>
              <a:ext uri="{FF2B5EF4-FFF2-40B4-BE49-F238E27FC236}">
                <a16:creationId xmlns:a16="http://schemas.microsoft.com/office/drawing/2014/main" id="{FCEFF093-5C54-4197-86A3-5685CA224310}"/>
              </a:ext>
            </a:extLst>
          </p:cNvPr>
          <p:cNvPicPr>
            <a:picLocks noChangeAspect="1"/>
          </p:cNvPicPr>
          <p:nvPr/>
        </p:nvPicPr>
        <p:blipFill>
          <a:blip r:embed="rId6"/>
          <a:stretch>
            <a:fillRect/>
          </a:stretch>
        </p:blipFill>
        <p:spPr>
          <a:xfrm>
            <a:off x="6604863" y="4323947"/>
            <a:ext cx="4791744" cy="2143424"/>
          </a:xfrm>
          <a:prstGeom prst="rect">
            <a:avLst/>
          </a:prstGeom>
        </p:spPr>
      </p:pic>
    </p:spTree>
    <p:extLst>
      <p:ext uri="{BB962C8B-B14F-4D97-AF65-F5344CB8AC3E}">
        <p14:creationId xmlns:p14="http://schemas.microsoft.com/office/powerpoint/2010/main" val="4174783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re 16">
            <a:extLst>
              <a:ext uri="{FF2B5EF4-FFF2-40B4-BE49-F238E27FC236}">
                <a16:creationId xmlns:a16="http://schemas.microsoft.com/office/drawing/2014/main" id="{DF128D03-F6FB-4460-8326-25ADF39488FF}"/>
              </a:ext>
            </a:extLst>
          </p:cNvPr>
          <p:cNvSpPr>
            <a:spLocks noGrp="1"/>
          </p:cNvSpPr>
          <p:nvPr>
            <p:ph type="title"/>
          </p:nvPr>
        </p:nvSpPr>
        <p:spPr>
          <a:xfrm>
            <a:off x="1050369" y="-16155"/>
            <a:ext cx="10515600" cy="1325563"/>
          </a:xfrm>
        </p:spPr>
        <p:txBody>
          <a:bodyPr/>
          <a:lstStyle/>
          <a:p>
            <a:pPr algn="ctr"/>
            <a:r>
              <a:rPr lang="en-US" b="1" dirty="0">
                <a:solidFill>
                  <a:srgbClr val="7030A0"/>
                </a:solidFill>
                <a:effectLst>
                  <a:outerShdw blurRad="38100" dist="38100" dir="2700000" algn="tl">
                    <a:srgbClr val="000000">
                      <a:alpha val="43137"/>
                    </a:srgbClr>
                  </a:outerShdw>
                </a:effectLst>
              </a:rPr>
              <a:t>Other evidences for 650 GeV</a:t>
            </a:r>
          </a:p>
        </p:txBody>
      </p:sp>
      <p:sp>
        <p:nvSpPr>
          <p:cNvPr id="2" name="Espace réservé du pied de page 1">
            <a:extLst>
              <a:ext uri="{FF2B5EF4-FFF2-40B4-BE49-F238E27FC236}">
                <a16:creationId xmlns:a16="http://schemas.microsoft.com/office/drawing/2014/main" id="{D833581B-2C5C-4908-B502-0352E5B9C032}"/>
              </a:ext>
            </a:extLst>
          </p:cNvPr>
          <p:cNvSpPr>
            <a:spLocks noGrp="1"/>
          </p:cNvSpPr>
          <p:nvPr>
            <p:ph type="ftr" sz="quarter" idx="11"/>
          </p:nvPr>
        </p:nvSpPr>
        <p:spPr>
          <a:xfrm>
            <a:off x="4038600" y="6635483"/>
            <a:ext cx="4114800" cy="365125"/>
          </a:xfrm>
        </p:spPr>
        <p:txBody>
          <a:bodyPr/>
          <a:lstStyle/>
          <a:p>
            <a:r>
              <a:rPr lang="en-GB"/>
              <a:t>F. Richard  IJCLAB April 2026</a:t>
            </a:r>
            <a:endParaRPr lang="fr-FR"/>
          </a:p>
        </p:txBody>
      </p:sp>
      <p:sp>
        <p:nvSpPr>
          <p:cNvPr id="3" name="Espace réservé du numéro de diapositive 2">
            <a:extLst>
              <a:ext uri="{FF2B5EF4-FFF2-40B4-BE49-F238E27FC236}">
                <a16:creationId xmlns:a16="http://schemas.microsoft.com/office/drawing/2014/main" id="{0035E66E-3B55-4661-A9F8-E58FBF9265DB}"/>
              </a:ext>
            </a:extLst>
          </p:cNvPr>
          <p:cNvSpPr>
            <a:spLocks noGrp="1"/>
          </p:cNvSpPr>
          <p:nvPr>
            <p:ph type="sldNum" sz="quarter" idx="12"/>
          </p:nvPr>
        </p:nvSpPr>
        <p:spPr/>
        <p:txBody>
          <a:bodyPr/>
          <a:lstStyle/>
          <a:p>
            <a:fld id="{5A03CC76-496D-4644-8A18-DE7C2F27F534}" type="slidenum">
              <a:rPr lang="fr-FR" smtClean="0"/>
              <a:t>9</a:t>
            </a:fld>
            <a:endParaRPr lang="fr-FR"/>
          </a:p>
        </p:txBody>
      </p:sp>
      <p:pic>
        <p:nvPicPr>
          <p:cNvPr id="6" name="Graphique 5">
            <a:extLst>
              <a:ext uri="{FF2B5EF4-FFF2-40B4-BE49-F238E27FC236}">
                <a16:creationId xmlns:a16="http://schemas.microsoft.com/office/drawing/2014/main" id="{3126934C-A0A3-4F49-9011-AC5F7C43B1AF}"/>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122773" y="1459451"/>
            <a:ext cx="2518225" cy="2620469"/>
          </a:xfrm>
          <a:prstGeom prst="rect">
            <a:avLst/>
          </a:prstGeom>
        </p:spPr>
      </p:pic>
      <p:pic>
        <p:nvPicPr>
          <p:cNvPr id="14" name="Image 13">
            <a:extLst>
              <a:ext uri="{FF2B5EF4-FFF2-40B4-BE49-F238E27FC236}">
                <a16:creationId xmlns:a16="http://schemas.microsoft.com/office/drawing/2014/main" id="{BC0F88C1-DDA9-428F-B399-B5D402CD7618}"/>
              </a:ext>
            </a:extLst>
          </p:cNvPr>
          <p:cNvPicPr>
            <a:picLocks noChangeAspect="1"/>
          </p:cNvPicPr>
          <p:nvPr/>
        </p:nvPicPr>
        <p:blipFill>
          <a:blip r:embed="rId4"/>
          <a:stretch>
            <a:fillRect/>
          </a:stretch>
        </p:blipFill>
        <p:spPr>
          <a:xfrm>
            <a:off x="5185063" y="1652694"/>
            <a:ext cx="3391907" cy="2485849"/>
          </a:xfrm>
          <a:prstGeom prst="rect">
            <a:avLst/>
          </a:prstGeom>
        </p:spPr>
      </p:pic>
      <p:sp>
        <p:nvSpPr>
          <p:cNvPr id="16" name="ZoneTexte 15">
            <a:extLst>
              <a:ext uri="{FF2B5EF4-FFF2-40B4-BE49-F238E27FC236}">
                <a16:creationId xmlns:a16="http://schemas.microsoft.com/office/drawing/2014/main" id="{692B9BBB-AADE-4B07-B3D4-88710460F358}"/>
              </a:ext>
            </a:extLst>
          </p:cNvPr>
          <p:cNvSpPr txBox="1"/>
          <p:nvPr/>
        </p:nvSpPr>
        <p:spPr>
          <a:xfrm>
            <a:off x="6664282" y="1106068"/>
            <a:ext cx="1332411" cy="369332"/>
          </a:xfrm>
          <a:prstGeom prst="rect">
            <a:avLst/>
          </a:prstGeom>
          <a:noFill/>
        </p:spPr>
        <p:txBody>
          <a:bodyPr wrap="square">
            <a:spAutoFit/>
          </a:bodyPr>
          <a:lstStyle/>
          <a:p>
            <a:pPr>
              <a:lnSpc>
                <a:spcPct val="100000"/>
              </a:lnSpc>
            </a:pPr>
            <a:r>
              <a:rPr lang="en-GB" sz="1800" u="sng" strike="noStrike" spc="-1" dirty="0">
                <a:solidFill>
                  <a:srgbClr val="0070C0"/>
                </a:solidFill>
                <a:uFillTx/>
                <a:latin typeface="Calibri"/>
                <a:ea typeface="Calibri"/>
              </a:rPr>
              <a:t>2310.01643</a:t>
            </a:r>
            <a:endParaRPr lang="fr-FR" sz="1800" u="sng" strike="noStrike" spc="-1" dirty="0">
              <a:latin typeface="Arial"/>
            </a:endParaRPr>
          </a:p>
        </p:txBody>
      </p:sp>
      <p:sp>
        <p:nvSpPr>
          <p:cNvPr id="4" name="ZoneTexte 3">
            <a:extLst>
              <a:ext uri="{FF2B5EF4-FFF2-40B4-BE49-F238E27FC236}">
                <a16:creationId xmlns:a16="http://schemas.microsoft.com/office/drawing/2014/main" id="{A0AEB1CF-8870-4B47-9B4F-D7A82EA2B5C2}"/>
              </a:ext>
            </a:extLst>
          </p:cNvPr>
          <p:cNvSpPr txBox="1"/>
          <p:nvPr/>
        </p:nvSpPr>
        <p:spPr>
          <a:xfrm>
            <a:off x="93898" y="4188052"/>
            <a:ext cx="2418058" cy="374633"/>
          </a:xfrm>
          <a:prstGeom prst="rect">
            <a:avLst/>
          </a:prstGeom>
          <a:noFill/>
        </p:spPr>
        <p:txBody>
          <a:bodyPr wrap="square" rtlCol="0">
            <a:spAutoFit/>
          </a:bodyPr>
          <a:lstStyle/>
          <a:p>
            <a:r>
              <a:rPr lang="en-US" b="1" dirty="0"/>
              <a:t>            X650-&gt;2 Jets</a:t>
            </a:r>
          </a:p>
        </p:txBody>
      </p:sp>
      <p:sp>
        <p:nvSpPr>
          <p:cNvPr id="5" name="ZoneTexte 4">
            <a:extLst>
              <a:ext uri="{FF2B5EF4-FFF2-40B4-BE49-F238E27FC236}">
                <a16:creationId xmlns:a16="http://schemas.microsoft.com/office/drawing/2014/main" id="{D082C87C-22AD-4AE7-BE87-8A262C06535B}"/>
              </a:ext>
            </a:extLst>
          </p:cNvPr>
          <p:cNvSpPr txBox="1"/>
          <p:nvPr/>
        </p:nvSpPr>
        <p:spPr>
          <a:xfrm>
            <a:off x="2574783" y="4243455"/>
            <a:ext cx="2906829" cy="374633"/>
          </a:xfrm>
          <a:prstGeom prst="rect">
            <a:avLst/>
          </a:prstGeom>
          <a:noFill/>
        </p:spPr>
        <p:txBody>
          <a:bodyPr wrap="square" rtlCol="0">
            <a:spAutoFit/>
          </a:bodyPr>
          <a:lstStyle/>
          <a:p>
            <a:r>
              <a:rPr lang="en-US" dirty="0"/>
              <a:t> </a:t>
            </a:r>
            <a:r>
              <a:rPr lang="en-US" b="1" dirty="0"/>
              <a:t>X650-&gt;Y375+h125-&gt;</a:t>
            </a:r>
            <a:r>
              <a:rPr lang="en-US" b="1" dirty="0" err="1"/>
              <a:t>bb+bb</a:t>
            </a:r>
            <a:endParaRPr lang="en-US" b="1" dirty="0"/>
          </a:p>
        </p:txBody>
      </p:sp>
      <p:sp>
        <p:nvSpPr>
          <p:cNvPr id="7" name="ZoneTexte 6">
            <a:extLst>
              <a:ext uri="{FF2B5EF4-FFF2-40B4-BE49-F238E27FC236}">
                <a16:creationId xmlns:a16="http://schemas.microsoft.com/office/drawing/2014/main" id="{602976C1-0205-4553-AB5D-EAC4D8F1321E}"/>
              </a:ext>
            </a:extLst>
          </p:cNvPr>
          <p:cNvSpPr txBox="1"/>
          <p:nvPr/>
        </p:nvSpPr>
        <p:spPr>
          <a:xfrm>
            <a:off x="5757210" y="4190702"/>
            <a:ext cx="2637323" cy="369332"/>
          </a:xfrm>
          <a:prstGeom prst="rect">
            <a:avLst/>
          </a:prstGeom>
          <a:noFill/>
        </p:spPr>
        <p:txBody>
          <a:bodyPr wrap="square" rtlCol="0">
            <a:spAutoFit/>
          </a:bodyPr>
          <a:lstStyle/>
          <a:p>
            <a:r>
              <a:rPr lang="en-US" b="1" dirty="0"/>
              <a:t>X650-&gt; h125h95 -&gt; </a:t>
            </a:r>
            <a:r>
              <a:rPr lang="en-US" b="1" dirty="0">
                <a:latin typeface="Symbol" panose="05050102010706020507" pitchFamily="18" charset="2"/>
              </a:rPr>
              <a:t>gg</a:t>
            </a:r>
            <a:r>
              <a:rPr lang="en-US" b="1" dirty="0"/>
              <a:t> +bb</a:t>
            </a:r>
          </a:p>
        </p:txBody>
      </p:sp>
      <p:sp>
        <p:nvSpPr>
          <p:cNvPr id="15" name="ZoneTexte 14">
            <a:extLst>
              <a:ext uri="{FF2B5EF4-FFF2-40B4-BE49-F238E27FC236}">
                <a16:creationId xmlns:a16="http://schemas.microsoft.com/office/drawing/2014/main" id="{40C19839-4F52-4083-9A32-37829B47336D}"/>
              </a:ext>
            </a:extLst>
          </p:cNvPr>
          <p:cNvSpPr txBox="1"/>
          <p:nvPr/>
        </p:nvSpPr>
        <p:spPr>
          <a:xfrm>
            <a:off x="8937061" y="4427973"/>
            <a:ext cx="2743200" cy="369332"/>
          </a:xfrm>
          <a:prstGeom prst="rect">
            <a:avLst/>
          </a:prstGeom>
          <a:noFill/>
        </p:spPr>
        <p:txBody>
          <a:bodyPr wrap="square">
            <a:spAutoFit/>
          </a:bodyPr>
          <a:lstStyle/>
          <a:p>
            <a:r>
              <a:rPr lang="en-US" b="1" dirty="0"/>
              <a:t>X650-&gt; h125h95 -&gt; </a:t>
            </a:r>
            <a:r>
              <a:rPr lang="en-US" b="1" dirty="0" err="1">
                <a:latin typeface="Symbol" panose="05050102010706020507" pitchFamily="18" charset="2"/>
              </a:rPr>
              <a:t>gg+tt</a:t>
            </a:r>
            <a:r>
              <a:rPr lang="en-US" b="1" dirty="0"/>
              <a:t> </a:t>
            </a:r>
          </a:p>
        </p:txBody>
      </p:sp>
      <p:sp>
        <p:nvSpPr>
          <p:cNvPr id="12" name="ZoneTexte 11">
            <a:extLst>
              <a:ext uri="{FF2B5EF4-FFF2-40B4-BE49-F238E27FC236}">
                <a16:creationId xmlns:a16="http://schemas.microsoft.com/office/drawing/2014/main" id="{BA8C3A7A-8508-4830-ACA4-72E074214E5B}"/>
              </a:ext>
            </a:extLst>
          </p:cNvPr>
          <p:cNvSpPr txBox="1"/>
          <p:nvPr/>
        </p:nvSpPr>
        <p:spPr>
          <a:xfrm>
            <a:off x="9370422" y="986717"/>
            <a:ext cx="1306287" cy="369332"/>
          </a:xfrm>
          <a:prstGeom prst="rect">
            <a:avLst/>
          </a:prstGeom>
          <a:noFill/>
        </p:spPr>
        <p:txBody>
          <a:bodyPr wrap="square" rtlCol="0">
            <a:spAutoFit/>
          </a:bodyPr>
          <a:lstStyle/>
          <a:p>
            <a:r>
              <a:rPr lang="en-US" u="sng" dirty="0">
                <a:solidFill>
                  <a:srgbClr val="0070C0"/>
                </a:solidFill>
              </a:rPr>
              <a:t>2505.23012</a:t>
            </a:r>
          </a:p>
        </p:txBody>
      </p:sp>
      <p:pic>
        <p:nvPicPr>
          <p:cNvPr id="20" name="Image 19">
            <a:extLst>
              <a:ext uri="{FF2B5EF4-FFF2-40B4-BE49-F238E27FC236}">
                <a16:creationId xmlns:a16="http://schemas.microsoft.com/office/drawing/2014/main" id="{D1B4EF35-F4FF-4CBF-9108-D2A6A71F6E07}"/>
              </a:ext>
            </a:extLst>
          </p:cNvPr>
          <p:cNvPicPr>
            <a:picLocks noChangeAspect="1"/>
          </p:cNvPicPr>
          <p:nvPr/>
        </p:nvPicPr>
        <p:blipFill>
          <a:blip r:embed="rId5"/>
          <a:stretch>
            <a:fillRect/>
          </a:stretch>
        </p:blipFill>
        <p:spPr>
          <a:xfrm>
            <a:off x="2574783" y="1467882"/>
            <a:ext cx="2784793" cy="2820571"/>
          </a:xfrm>
          <a:prstGeom prst="rect">
            <a:avLst/>
          </a:prstGeom>
        </p:spPr>
      </p:pic>
      <p:sp>
        <p:nvSpPr>
          <p:cNvPr id="21" name="ZoneTexte 20">
            <a:extLst>
              <a:ext uri="{FF2B5EF4-FFF2-40B4-BE49-F238E27FC236}">
                <a16:creationId xmlns:a16="http://schemas.microsoft.com/office/drawing/2014/main" id="{35EE365C-5268-4D42-A115-03F8DB552ADB}"/>
              </a:ext>
            </a:extLst>
          </p:cNvPr>
          <p:cNvSpPr txBox="1"/>
          <p:nvPr/>
        </p:nvSpPr>
        <p:spPr>
          <a:xfrm>
            <a:off x="2936520" y="1024368"/>
            <a:ext cx="2354034" cy="338554"/>
          </a:xfrm>
          <a:prstGeom prst="rect">
            <a:avLst/>
          </a:prstGeom>
          <a:noFill/>
        </p:spPr>
        <p:txBody>
          <a:bodyPr wrap="square" rtlCol="0">
            <a:spAutoFit/>
          </a:bodyPr>
          <a:lstStyle/>
          <a:p>
            <a:r>
              <a:rPr lang="en-US" sz="1600" u="sng" dirty="0">
                <a:solidFill>
                  <a:srgbClr val="0070C0"/>
                </a:solidFill>
              </a:rPr>
              <a:t>CMS-PAS-HIG-20-012</a:t>
            </a:r>
          </a:p>
        </p:txBody>
      </p:sp>
      <p:pic>
        <p:nvPicPr>
          <p:cNvPr id="18" name="Image 17">
            <a:extLst>
              <a:ext uri="{FF2B5EF4-FFF2-40B4-BE49-F238E27FC236}">
                <a16:creationId xmlns:a16="http://schemas.microsoft.com/office/drawing/2014/main" id="{CF185403-E8D8-4E98-9407-431B3778DED3}"/>
              </a:ext>
            </a:extLst>
          </p:cNvPr>
          <p:cNvPicPr>
            <a:picLocks noChangeAspect="1"/>
          </p:cNvPicPr>
          <p:nvPr/>
        </p:nvPicPr>
        <p:blipFill>
          <a:blip r:embed="rId6"/>
          <a:stretch>
            <a:fillRect/>
          </a:stretch>
        </p:blipFill>
        <p:spPr>
          <a:xfrm>
            <a:off x="8548095" y="1378168"/>
            <a:ext cx="3521132" cy="2997200"/>
          </a:xfrm>
          <a:prstGeom prst="rect">
            <a:avLst/>
          </a:prstGeom>
        </p:spPr>
      </p:pic>
      <p:sp>
        <p:nvSpPr>
          <p:cNvPr id="19" name="ZoneTexte 18">
            <a:extLst>
              <a:ext uri="{FF2B5EF4-FFF2-40B4-BE49-F238E27FC236}">
                <a16:creationId xmlns:a16="http://schemas.microsoft.com/office/drawing/2014/main" id="{17E964B9-FCD9-4DA4-8B07-1E1C39FE91A4}"/>
              </a:ext>
            </a:extLst>
          </p:cNvPr>
          <p:cNvSpPr txBox="1"/>
          <p:nvPr/>
        </p:nvSpPr>
        <p:spPr>
          <a:xfrm>
            <a:off x="9021452" y="4837024"/>
            <a:ext cx="2658809" cy="369332"/>
          </a:xfrm>
          <a:prstGeom prst="rect">
            <a:avLst/>
          </a:prstGeom>
          <a:noFill/>
        </p:spPr>
        <p:txBody>
          <a:bodyPr wrap="square">
            <a:spAutoFit/>
          </a:bodyPr>
          <a:lstStyle/>
          <a:p>
            <a:r>
              <a:rPr lang="en-US" b="1" dirty="0"/>
              <a:t>T380-&gt; h125h125-&gt;</a:t>
            </a:r>
            <a:r>
              <a:rPr lang="en-US" b="1" dirty="0" err="1">
                <a:latin typeface="Symbol" panose="05050102010706020507" pitchFamily="18" charset="2"/>
              </a:rPr>
              <a:t>gg+tt</a:t>
            </a:r>
            <a:endParaRPr lang="en-US" b="1" dirty="0"/>
          </a:p>
        </p:txBody>
      </p:sp>
      <p:sp>
        <p:nvSpPr>
          <p:cNvPr id="8" name="ZoneTexte 7">
            <a:extLst>
              <a:ext uri="{FF2B5EF4-FFF2-40B4-BE49-F238E27FC236}">
                <a16:creationId xmlns:a16="http://schemas.microsoft.com/office/drawing/2014/main" id="{42AF029F-E59A-4185-B0A1-7DB01EA3C06E}"/>
              </a:ext>
            </a:extLst>
          </p:cNvPr>
          <p:cNvSpPr txBox="1"/>
          <p:nvPr/>
        </p:nvSpPr>
        <p:spPr>
          <a:xfrm>
            <a:off x="357947" y="1090119"/>
            <a:ext cx="1593850" cy="369332"/>
          </a:xfrm>
          <a:prstGeom prst="rect">
            <a:avLst/>
          </a:prstGeom>
          <a:noFill/>
        </p:spPr>
        <p:txBody>
          <a:bodyPr wrap="square" rtlCol="0">
            <a:spAutoFit/>
          </a:bodyPr>
          <a:lstStyle/>
          <a:p>
            <a:r>
              <a:rPr lang="en-US" u="sng" dirty="0">
                <a:solidFill>
                  <a:srgbClr val="0070C0"/>
                </a:solidFill>
              </a:rPr>
              <a:t>2509.01219</a:t>
            </a:r>
          </a:p>
        </p:txBody>
      </p:sp>
      <p:pic>
        <p:nvPicPr>
          <p:cNvPr id="13" name="Graphique 12">
            <a:extLst>
              <a:ext uri="{FF2B5EF4-FFF2-40B4-BE49-F238E27FC236}">
                <a16:creationId xmlns:a16="http://schemas.microsoft.com/office/drawing/2014/main" id="{16CCAC6F-6DC9-4A93-8F42-B78EEB075D1D}"/>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4206670" y="4715837"/>
            <a:ext cx="3416750" cy="2034096"/>
          </a:xfrm>
          <a:prstGeom prst="rect">
            <a:avLst/>
          </a:prstGeom>
        </p:spPr>
      </p:pic>
    </p:spTree>
    <p:extLst>
      <p:ext uri="{BB962C8B-B14F-4D97-AF65-F5344CB8AC3E}">
        <p14:creationId xmlns:p14="http://schemas.microsoft.com/office/powerpoint/2010/main" val="3177328579"/>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28321</TotalTime>
  <Words>2398</Words>
  <Application>Microsoft Office PowerPoint</Application>
  <PresentationFormat>Grand écran</PresentationFormat>
  <Paragraphs>284</Paragraphs>
  <Slides>28</Slides>
  <Notes>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28</vt:i4>
      </vt:variant>
    </vt:vector>
  </HeadingPairs>
  <TitlesOfParts>
    <vt:vector size="39" baseType="lpstr">
      <vt:lpstr>Arial</vt:lpstr>
      <vt:lpstr>Calibri</vt:lpstr>
      <vt:lpstr>Calibri </vt:lpstr>
      <vt:lpstr>Calibri Light</vt:lpstr>
      <vt:lpstr>Calibri(Corps)</vt:lpstr>
      <vt:lpstr>Calibri, sans-serif</vt:lpstr>
      <vt:lpstr>French Script MT</vt:lpstr>
      <vt:lpstr>Symbol</vt:lpstr>
      <vt:lpstr>Symbol, serif</vt:lpstr>
      <vt:lpstr>Times New Roman</vt:lpstr>
      <vt:lpstr>Thème Office</vt:lpstr>
      <vt:lpstr>What is the ‘650’ GeV resonance made of ?</vt:lpstr>
      <vt:lpstr>INTRODUCTION</vt:lpstr>
      <vt:lpstr>What is it ?</vt:lpstr>
      <vt:lpstr>   References  [1]New resonances at LHC Alain Le Yaouanc(IJCLab, Orsay), François Richard(IJCLab, Orsay) (Jun 11, 2025) e-Print: 2506.09490 [2]X650-&gt;ZZ/WW/H125H95/A450Z -- scalar, tensor or both ? Alain Le Yaouanc(IJCLab, Orsay), (IJCLab, Orsay), François Richard(IJCLab, Orsay(Aug 22, 2024 Contribution to: 3rd ECFA workshop on e+e- Higgs, Electroweak and Top Factories  e-Print: 2408.12178    [3]Triple Higgs coupling Alain Le Yaouanc(IJCLab, Orsay), (IJCLab, Orsay), François Richard(IJCLab, Orsay)(Apr 15, 2024)  Contribution to LCWS24 e-Print: 2404.09827  [4]As a consequence of H(650)-&gt;W+W-/ZZ, one predicts H++-&gt;W+W+ and H+-&gt;ZW+, as indicated by LHC data Alain Le Yaouanc(IJCLab, Orsay), François Richard(IJCLab, Orsay) (Aug 23, 2023) Contribution to: 2nd ECFA Workshop on e+e- Higgs/EW/Top Factories e-Print:  2308.12180 [5] Searches for scalars at LHC and interpretation of the findings Anirban Kundu (Calcutta U.), Alain Le Yaouanc (IJCLab, Orsay), Poulami Mondal (Calcutta U.), François Richard (IJCLab, Orsay)   Contribution to 2022 ECFA Workshop on e+e- Higgs/EW/TOP factories e-Print: 2211.11723   </vt:lpstr>
      <vt:lpstr>The two photon story</vt:lpstr>
      <vt:lpstr>X700-&gt;ZZ-&gt; ℓ+ℓ- ℓ’+ℓ’-   J=2 or J=0 ?</vt:lpstr>
      <vt:lpstr>Only produced through VBF </vt:lpstr>
      <vt:lpstr>RS predictions</vt:lpstr>
      <vt:lpstr>Other evidences for 650 GeV</vt:lpstr>
      <vt:lpstr>Open questions</vt:lpstr>
      <vt:lpstr>LEP precision measurements</vt:lpstr>
      <vt:lpstr>SUMMARY</vt:lpstr>
      <vt:lpstr>Acknowledgements</vt:lpstr>
      <vt:lpstr>Additional slides</vt:lpstr>
      <vt:lpstr>LEP precision measurements</vt:lpstr>
      <vt:lpstr>Can GKK be much lighter than ZKK ?</vt:lpstr>
      <vt:lpstr>CMS on GKK-&gt;2g</vt:lpstr>
      <vt:lpstr>Sum Rules</vt:lpstr>
      <vt:lpstr>Summary diagram</vt:lpstr>
      <vt:lpstr>Evidences for  ~'650’ GeV resonance(s)</vt:lpstr>
      <vt:lpstr>Présentation PowerPoint</vt:lpstr>
      <vt:lpstr>Complex modes</vt:lpstr>
      <vt:lpstr> Next best candidate to T700 ?</vt:lpstr>
      <vt:lpstr>                                  CMS results</vt:lpstr>
      <vt:lpstr>       Graviton  recurrences ? </vt:lpstr>
      <vt:lpstr>A preliminary interpretation of these indications</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the 650 GeV resonance made off ?</dc:title>
  <dc:creator>Francois Richard</dc:creator>
  <cp:lastModifiedBy>Francois Richard</cp:lastModifiedBy>
  <cp:revision>148</cp:revision>
  <dcterms:created xsi:type="dcterms:W3CDTF">2026-03-21T08:59:28Z</dcterms:created>
  <dcterms:modified xsi:type="dcterms:W3CDTF">2026-05-13T12:48:28Z</dcterms:modified>
</cp:coreProperties>
</file>