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2" r:id="rId4"/>
    <p:sldId id="283" r:id="rId5"/>
    <p:sldId id="307" r:id="rId6"/>
    <p:sldId id="310" r:id="rId7"/>
    <p:sldId id="288" r:id="rId8"/>
    <p:sldId id="289" r:id="rId9"/>
    <p:sldId id="290" r:id="rId10"/>
    <p:sldId id="291" r:id="rId11"/>
    <p:sldId id="292" r:id="rId12"/>
    <p:sldId id="311" r:id="rId13"/>
    <p:sldId id="285" r:id="rId14"/>
    <p:sldId id="287" r:id="rId15"/>
    <p:sldId id="286" r:id="rId16"/>
    <p:sldId id="312" r:id="rId17"/>
    <p:sldId id="293" r:id="rId18"/>
    <p:sldId id="294" r:id="rId19"/>
    <p:sldId id="296" r:id="rId20"/>
    <p:sldId id="295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13" r:id="rId29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qc" initials="h" lastIdx="5" clrIdx="0">
    <p:extLst>
      <p:ext uri="{19B8F6BF-5375-455C-9EA6-DF929625EA0E}">
        <p15:presenceInfo xmlns:p15="http://schemas.microsoft.com/office/powerpoint/2012/main" userId="hq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5C5C"/>
    <a:srgbClr val="800080"/>
    <a:srgbClr val="FFC000"/>
    <a:srgbClr val="0B3F44"/>
    <a:srgbClr val="4682B4"/>
    <a:srgbClr val="00006F"/>
    <a:srgbClr val="9D039D"/>
    <a:srgbClr val="0044AA"/>
    <a:srgbClr val="DF4F7E"/>
    <a:srgbClr val="7C2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4" autoAdjust="0"/>
    <p:restoredTop sz="91657" autoAdjust="0"/>
  </p:normalViewPr>
  <p:slideViewPr>
    <p:cSldViewPr snapToGrid="0">
      <p:cViewPr varScale="1">
        <p:scale>
          <a:sx n="104" d="100"/>
          <a:sy n="104" d="100"/>
        </p:scale>
        <p:origin x="270" y="11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spPr>
              <a:solidFill>
                <a:srgbClr val="7E83DE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618-435A-88D0-F9313E49658C}"/>
              </c:ext>
            </c:extLst>
          </c:dPt>
          <c:dPt>
            <c:idx val="1"/>
            <c:bubble3D val="0"/>
            <c:spPr>
              <a:solidFill>
                <a:srgbClr val="F34D7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618-435A-88D0-F9313E49658C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5618-435A-88D0-F9313E49658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5618-435A-88D0-F9313E49658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618-435A-88D0-F9313E49658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5618-435A-88D0-F9313E4965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Dark Matter</c:v>
                </c:pt>
                <c:pt idx="1">
                  <c:v>Baryonic (ordinary) Matter</c:v>
                </c:pt>
                <c:pt idx="2">
                  <c:v>Dark Energy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26.8</c:v>
                </c:pt>
                <c:pt idx="1">
                  <c:v>4.9000000000000004</c:v>
                </c:pt>
                <c:pt idx="2">
                  <c:v>68.3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18-435A-88D0-F9313E49658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BE6C9B4-D1B5-4790-B197-D2E0E6B9DEDA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922546A-39A0-4BE5-9BEC-95D7ECA3E4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86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630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57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332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191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040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867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192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900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805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708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760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744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362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022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9224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769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294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7098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812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8761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257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664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8560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150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3582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398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110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2546A-39A0-4BE5-9BEC-95D7ECA3E41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69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03567B-E74B-E2ED-DEF8-B2531F38E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45C90BF-4861-5473-22BC-B6C39514F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2E8082-3BC9-E81F-DFE1-A72C79884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4EA06-D3F2-439C-8A1A-D3BA5D88E418}" type="datetime1">
              <a:rPr lang="fr-FR" smtClean="0"/>
              <a:t>20/04/2026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A87FEB-3A55-9EB2-A92C-2485AF9D7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984567-FC56-F017-28BF-E1D95A1C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7F7A-EFA0-4585-8407-9AB45FD8DE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829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F1FB22-93C8-2ABF-AD1F-0FC80ED83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AE66EF-46E0-7E7E-2C3D-B846437C1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02A173-E34C-0941-7E06-7B0F610BF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990E-140E-40D9-A32E-1D9E409A2EF0}" type="datetime1">
              <a:rPr lang="fr-FR" smtClean="0"/>
              <a:t>20/04/2026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CE15D0-CA43-2E8D-C07F-A943BE4A2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F9BA30-DA3E-94C8-8FC3-848F3CE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7F7A-EFA0-4585-8407-9AB45FD8DE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673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5485A1C-3FA0-1F46-A0BE-2499C7B3BC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ADFD173-28DE-20B0-B750-665FB4A86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E872A6-A1B6-282C-9AF3-EF1CC7CB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1A5DA-5D6C-4532-B6F9-D83E4E3E6FA3}" type="datetime1">
              <a:rPr lang="fr-FR" smtClean="0"/>
              <a:t>20/04/2026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D771D6-AD39-016C-A346-283F8B99A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853606-14E6-1FEC-65D9-88180E313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7F7A-EFA0-4585-8407-9AB45FD8DE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787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BE613-1203-7106-31B3-7C4F5DCDA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75C911-BCC9-876D-692F-4520D266B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ABD8C6-41FB-B97B-3FA8-202E3C852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182D-8EB6-46D8-8958-FC1EC2785E94}" type="datetime1">
              <a:rPr lang="fr-FR" smtClean="0"/>
              <a:t>20/04/2026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4C9A4D-A80C-633A-FCF2-308D7B38A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015071-887F-4A11-72A7-FE3F192A3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7F7A-EFA0-4585-8407-9AB45FD8DE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86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B58844-2741-D52D-1FCE-2E301A921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13FD51-1806-8553-4E01-361C6D024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39EB69-1FED-8453-1EC0-F821B7FB5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347C-57E2-4833-8D01-C7DF59CAA4FD}" type="datetime1">
              <a:rPr lang="fr-FR" smtClean="0"/>
              <a:t>20/04/2026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F0B056-E7F8-CE27-76EF-8F11FA015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ED99A9-7BC2-E036-6A64-79CA2304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7F7A-EFA0-4585-8407-9AB45FD8DE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9574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246CEA-49EC-E301-D8A7-A95B8E439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EAD8C3-9060-9C93-A28D-437730FF5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5CE778-E0C5-8BC2-993E-1F7EE9268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B6D003-9D78-FD08-439D-07EAC6F29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3BF08-E3E6-45FE-BBFA-9E66C62AFE65}" type="datetime1">
              <a:rPr lang="fr-FR" smtClean="0"/>
              <a:t>20/04/2026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FDEA07-0A49-554C-B70F-97092EA2A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DCFD7B-9E94-8C5C-D3AB-79012DF6E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7F7A-EFA0-4585-8407-9AB45FD8DE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209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8B1837-C1D2-D6D4-1F38-F14FC6B61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97FBEC-800D-035C-7382-743819939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761FF6-7166-C909-3980-676C19D5C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AA8C03B-885F-0FD3-DE13-E67C88DB9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73F7D04-0B44-A787-E1AB-A0EB95B1D7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47E26B0-6929-AB1E-62A5-5EEB10CB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2B692-943A-4A52-8164-411E716CCC04}" type="datetime1">
              <a:rPr lang="fr-FR" smtClean="0"/>
              <a:t>20/04/2026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CB1146D-6AE4-D5AB-FA57-ACF6D987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A8D88D9-E3A0-721B-046B-001F31CA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7F7A-EFA0-4585-8407-9AB45FD8DE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86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5F9B2-9D00-6076-9BE4-09CF6FEDE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92A845F-EE40-4AC2-3E80-61AF24ED5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446A-AD62-43FD-92CB-654E4687B9CE}" type="datetime1">
              <a:rPr lang="fr-FR" smtClean="0"/>
              <a:t>20/04/2026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0E9E1EC-396A-A03C-5EE9-B72EF6E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6F368D-8F48-DCC9-E436-2FEC22DD6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7F7A-EFA0-4585-8407-9AB45FD8DE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78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7CF71AA-7D18-0339-2116-E5AEE5A8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9613-D629-4887-A9D7-D22054453E10}" type="datetime1">
              <a:rPr lang="fr-FR" smtClean="0"/>
              <a:t>20/04/2026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FC98A3-389F-A4AB-BC40-479FEFDFD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B85488-52C8-39E2-76CC-C0F40B0B9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7F7A-EFA0-4585-8407-9AB45FD8DE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68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D85A48-988F-9453-A9B5-6098941C2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0704DA-EE05-867B-F43F-7AD68AE2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0E99D6-8981-56F0-E700-511AB4B09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8DD7F0-1412-526C-514D-43FE3B0A2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2840-8470-4B4E-9DE0-86468AC59C2C}" type="datetime1">
              <a:rPr lang="fr-FR" smtClean="0"/>
              <a:t>20/04/2026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774953-6530-2577-954C-93692CA04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517581-10C0-DD26-89CF-0475073A7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7F7A-EFA0-4585-8407-9AB45FD8DE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3595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CD55B9-224B-1A60-B9D5-0A84E4212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515FE0D-1D94-5902-4F0A-95566A8FC7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6408BA-2748-65CD-2DAF-A608D4A30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EE0BCE-7418-E2CB-96AF-ED25F255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3865-50C1-4032-9765-0A39F8864273}" type="datetime1">
              <a:rPr lang="fr-FR" smtClean="0"/>
              <a:t>20/04/2026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4EA3DE-757C-B49D-0FAE-E37A71BC1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A9B82F-936B-7D55-0810-554F95B6C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7F7A-EFA0-4585-8407-9AB45FD8DE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412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6A519ED-E103-4250-DE36-2D4E665F3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14AF05-C938-7D3B-B545-BCEEE4015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94D507-BC7A-B67E-159E-08AE041E1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C62C82-1C29-4F3B-9546-8D7872E835C6}" type="datetime1">
              <a:rPr lang="fr-FR" smtClean="0"/>
              <a:t>20/04/2026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93DB65-B404-CA73-6059-5BB97B469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1825BE-043C-5397-B79D-28F788583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F37F7A-EFA0-4585-8407-9AB45FD8DE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61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sv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10.pn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sv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Relationship Id="rId1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0.png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sv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3.jpe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10.png"/><Relationship Id="rId9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7.png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7.png"/><Relationship Id="rId3" Type="http://schemas.openxmlformats.org/officeDocument/2006/relationships/image" Target="../media/image10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3.png"/><Relationship Id="rId5" Type="http://schemas.openxmlformats.org/officeDocument/2006/relationships/image" Target="../media/image118.png"/><Relationship Id="rId10" Type="http://schemas.openxmlformats.org/officeDocument/2006/relationships/image" Target="../media/image124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hyperlink" Target="https://nardamiteq.com/docs/MITEQ-AFS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4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10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3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4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075070-3F82-DFEE-8E4F-CB7A9EBF6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678" y="922428"/>
            <a:ext cx="8525163" cy="1594009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Experimental Test of the Axion Paradigm using Quantum Sensing</a:t>
            </a:r>
            <a:endParaRPr lang="fr-F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8050870-307E-F8F7-97F0-06482FE06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6678" y="3561752"/>
            <a:ext cx="5730525" cy="792658"/>
          </a:xfrm>
        </p:spPr>
        <p:txBody>
          <a:bodyPr>
            <a:noAutofit/>
          </a:bodyPr>
          <a:lstStyle/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Jeanne BALLY</a:t>
            </a:r>
          </a:p>
          <a:p>
            <a:pPr algn="l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PhD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HQC’s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group, LPENS - LPEM</a:t>
            </a:r>
          </a:p>
        </p:txBody>
      </p:sp>
      <p:pic>
        <p:nvPicPr>
          <p:cNvPr id="4" name="Image 20" descr="logogroupegood.jpg">
            <a:extLst>
              <a:ext uri="{FF2B5EF4-FFF2-40B4-BE49-F238E27FC236}">
                <a16:creationId xmlns:a16="http://schemas.microsoft.com/office/drawing/2014/main" id="{210A44EC-0EF2-687E-9EB1-786B423B6F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558564" y="280414"/>
            <a:ext cx="1039475" cy="10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C886E7-1A8B-DE74-F408-F22A6AE22C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08" y="6133660"/>
            <a:ext cx="2682339" cy="67871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1CD886F-E056-AD45-2C5E-484DB9CA92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56" y="312274"/>
            <a:ext cx="1182606" cy="1083323"/>
          </a:xfrm>
          <a:prstGeom prst="rect">
            <a:avLst/>
          </a:prstGeom>
        </p:spPr>
      </p:pic>
      <p:sp>
        <p:nvSpPr>
          <p:cNvPr id="14" name="Sous-titre 2">
            <a:extLst>
              <a:ext uri="{FF2B5EF4-FFF2-40B4-BE49-F238E27FC236}">
                <a16:creationId xmlns:a16="http://schemas.microsoft.com/office/drawing/2014/main" id="{438A1555-9521-0BD7-3F83-F24D6DB1DF35}"/>
              </a:ext>
            </a:extLst>
          </p:cNvPr>
          <p:cNvSpPr txBox="1">
            <a:spLocks/>
          </p:cNvSpPr>
          <p:nvPr/>
        </p:nvSpPr>
        <p:spPr>
          <a:xfrm>
            <a:off x="7726213" y="6515100"/>
            <a:ext cx="4462563" cy="3429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000" dirty="0">
                <a:solidFill>
                  <a:srgbClr val="000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22/04/2026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7F6DD48-FC83-40EE-83BE-5B1F407B932B}"/>
              </a:ext>
            </a:extLst>
          </p:cNvPr>
          <p:cNvSpPr txBox="1"/>
          <p:nvPr/>
        </p:nvSpPr>
        <p:spPr>
          <a:xfrm>
            <a:off x="2819208" y="2837003"/>
            <a:ext cx="7420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0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Phase-Resolved Haloscope with Magnetic Tunability</a:t>
            </a:r>
            <a:endParaRPr lang="fr-FR" sz="2400" i="1" dirty="0">
              <a:solidFill>
                <a:srgbClr val="0000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8DD46AC-57A4-45D9-8459-20B08DB8EBEE}"/>
              </a:ext>
            </a:extLst>
          </p:cNvPr>
          <p:cNvSpPr txBox="1"/>
          <p:nvPr/>
        </p:nvSpPr>
        <p:spPr>
          <a:xfrm>
            <a:off x="2266679" y="4499993"/>
            <a:ext cx="8525162" cy="1631216"/>
          </a:xfrm>
          <a:prstGeom prst="rect">
            <a:avLst/>
          </a:prstGeom>
          <a:noFill/>
          <a:ln>
            <a:solidFill>
              <a:srgbClr val="00006F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3A6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fr-FR" sz="2000" b="1" dirty="0">
                <a:solidFill>
                  <a:srgbClr val="3A6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C. Fruy, K. Kodama, D. Diez, A. Théry, B. Hue, T.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Fauvet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L.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Jarjat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T. Philippe Kagan, M.R.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Delbecq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T.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Kontos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solidFill>
                  <a:srgbClr val="3A6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: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A. Cottet</a:t>
            </a:r>
          </a:p>
          <a:p>
            <a:r>
              <a:rPr lang="fr-FR" sz="2000" b="1" dirty="0">
                <a:solidFill>
                  <a:srgbClr val="3A6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RADES Collaboration :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Irastorza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Paraonau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W.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Wernsdorfer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Quantum) + B.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Döbrich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A. Lindner…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1D02C0-D4CF-4BCF-91C1-340D8A5577E4}"/>
              </a:ext>
            </a:extLst>
          </p:cNvPr>
          <p:cNvSpPr/>
          <p:nvPr/>
        </p:nvSpPr>
        <p:spPr>
          <a:xfrm>
            <a:off x="3224" y="0"/>
            <a:ext cx="773372" cy="6858000"/>
          </a:xfrm>
          <a:prstGeom prst="rect">
            <a:avLst/>
          </a:prstGeom>
          <a:solidFill>
            <a:srgbClr val="0000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105B3C2-67A7-423D-9309-C2BB1B53411F}"/>
              </a:ext>
            </a:extLst>
          </p:cNvPr>
          <p:cNvGrpSpPr/>
          <p:nvPr/>
        </p:nvGrpSpPr>
        <p:grpSpPr>
          <a:xfrm rot="16200000">
            <a:off x="-2268563" y="3706994"/>
            <a:ext cx="5252290" cy="536234"/>
            <a:chOff x="2504589" y="5624171"/>
            <a:chExt cx="7255231" cy="68741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F17B309E-1042-4DBE-8FC0-0F613F533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4589" y="5680153"/>
              <a:ext cx="1775934" cy="589908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124D6E94-3CBD-415C-9B33-CDDF5695E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65401" y="5624171"/>
              <a:ext cx="687410" cy="68741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5A812C01-832A-474A-972B-E54DF115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76188" y="5707068"/>
              <a:ext cx="1349361" cy="543036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23F9047B-0BC6-4058-8499-A1A4EA3D9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7139" y="5749425"/>
              <a:ext cx="1612681" cy="469264"/>
            </a:xfrm>
            <a:prstGeom prst="rect">
              <a:avLst/>
            </a:prstGeom>
          </p:spPr>
        </p:pic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D46E6D70-B9D5-4613-8ADE-482E19EFCD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439" r="58343"/>
          <a:stretch/>
        </p:blipFill>
        <p:spPr>
          <a:xfrm rot="16200000">
            <a:off x="83716" y="408626"/>
            <a:ext cx="612389" cy="61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38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9A5DFF13-F6EB-41B5-8CC0-FB14E39AC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173" y="3832038"/>
            <a:ext cx="3692719" cy="2769540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CC50482F-27A4-4A07-BA92-CB99DDACD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1668" y="963641"/>
            <a:ext cx="5370332" cy="5637937"/>
          </a:xfrm>
          <a:prstGeom prst="rect">
            <a:avLst/>
          </a:prstGeom>
        </p:spPr>
      </p:pic>
      <p:pic>
        <p:nvPicPr>
          <p:cNvPr id="16" name="Image 83" descr="bandeau horizontal-bleu.png">
            <a:extLst>
              <a:ext uri="{FF2B5EF4-FFF2-40B4-BE49-F238E27FC236}">
                <a16:creationId xmlns:a16="http://schemas.microsoft.com/office/drawing/2014/main" id="{3A3EC4F4-9570-4261-9609-3565D8D035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-Photon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endParaRPr lang="fr-FR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84DE9F0-F99A-4527-BFA0-884CDB04E246}"/>
                  </a:ext>
                </a:extLst>
              </p:cNvPr>
              <p:cNvSpPr txBox="1"/>
              <p:nvPr/>
            </p:nvSpPr>
            <p:spPr>
              <a:xfrm>
                <a:off x="601990" y="963641"/>
                <a:ext cx="4783041" cy="818366"/>
              </a:xfrm>
              <a:prstGeom prst="rect">
                <a:avLst/>
              </a:prstGeom>
              <a:noFill/>
              <a:ln>
                <a:solidFill>
                  <a:srgbClr val="C55E28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𝑎𝑥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  <m:r>
                        <a:rPr lang="fr-FR" i="1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den>
                          </m:f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 ℏ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84DE9F0-F99A-4527-BFA0-884CDB04E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90" y="963641"/>
                <a:ext cx="4783041" cy="8183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C55E2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8">
                <a:extLst>
                  <a:ext uri="{FF2B5EF4-FFF2-40B4-BE49-F238E27FC236}">
                    <a16:creationId xmlns:a16="http://schemas.microsoft.com/office/drawing/2014/main" id="{45292F79-10FC-45F8-994F-BAB6BA3893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90" y="2006984"/>
                <a:ext cx="5124146" cy="1756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257175" indent="-257175" eaLnBrk="1" hangingPunct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altLang="fr-FR" sz="1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altLang="fr-FR" sz="18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altLang="fr-FR" sz="1800" i="1" dirty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fr-FR" altLang="fr-FR" sz="1800" dirty="0">
                    <a:cs typeface="Arial" panose="020B0604020202020204" pitchFamily="34" charset="0"/>
                  </a:rPr>
                  <a:t> scaling</a:t>
                </a:r>
              </a:p>
              <a:p>
                <a:pPr eaLnBrk="1" hangingPunct="1"/>
                <a:endParaRPr lang="fr-FR" altLang="fr-FR" sz="900" dirty="0">
                  <a:cs typeface="Arial" panose="020B0604020202020204" pitchFamily="34" charset="0"/>
                </a:endParaRPr>
              </a:p>
              <a:p>
                <a:pPr eaLnBrk="1" hangingPunct="1"/>
                <a:r>
                  <a:rPr lang="fr-FR" altLang="fr-FR" sz="1800" dirty="0">
                    <a:cs typeface="Arial" panose="020B0604020202020204" pitchFamily="34" charset="0"/>
                  </a:rPr>
                  <a:t>         focus 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altLang="fr-F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altLang="fr-FR" sz="1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altLang="fr-FR" sz="1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altLang="fr-FR" sz="18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FR" altLang="fr-FR" sz="1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altLang="fr-FR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fr-FR" altLang="fr-FR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altLang="fr-F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altLang="fr-FR" sz="1800" i="1">
                            <a:latin typeface="Cambria Math" panose="02040503050406030204" pitchFamily="18" charset="0"/>
                          </a:rPr>
                          <m:t>0,1,</m:t>
                        </m:r>
                        <m:r>
                          <a:rPr lang="fr-FR" altLang="fr-FR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fr-FR" altLang="fr-F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fr-FR" altLang="fr-F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fr-FR" alt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alt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alt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010</m:t>
                        </m:r>
                      </m:sub>
                    </m:sSub>
                  </m:oMath>
                </a14:m>
                <a:r>
                  <a:rPr lang="fr-FR" altLang="fr-FR" sz="1800" dirty="0">
                    <a:cs typeface="Arial" panose="020B0604020202020204" pitchFamily="34" charset="0"/>
                  </a:rPr>
                  <a:t> mode</a:t>
                </a:r>
              </a:p>
              <a:p>
                <a:pPr marL="257175" indent="-257175" eaLnBrk="1" hangingPunct="1">
                  <a:buFont typeface="Wingdings" panose="05000000000000000000" pitchFamily="2" charset="2"/>
                  <a:buChar char="Ø"/>
                </a:pPr>
                <a:endParaRPr lang="fr-FR" altLang="fr-FR" sz="1800" dirty="0">
                  <a:cs typeface="Arial" panose="020B0604020202020204" pitchFamily="34" charset="0"/>
                </a:endParaRPr>
              </a:p>
              <a:p>
                <a:pPr marL="257175" indent="-257175" eaLnBrk="1" hangingPunct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altLang="fr-FR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altLang="fr-FR" sz="180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rad>
                  </m:oMath>
                </a14:m>
                <a:r>
                  <a:rPr lang="fr-FR" altLang="fr-FR" sz="1800" dirty="0">
                    <a:cs typeface="Arial" panose="020B0604020202020204" pitchFamily="34" charset="0"/>
                  </a:rPr>
                  <a:t> scaling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fr-FR" altLang="fr-FR" sz="180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fr-FR" altLang="fr-FR" sz="1800">
                            <a:cs typeface="Arial" panose="020B0604020202020204" pitchFamily="34" charset="0"/>
                          </a:rPr>
                          <m:t>     </m:t>
                        </m:r>
                      </m:e>
                    </m:groupChr>
                  </m:oMath>
                </a14:m>
                <a:r>
                  <a:rPr lang="fr-FR" altLang="fr-FR" sz="1800" dirty="0">
                    <a:cs typeface="Arial" panose="020B0604020202020204" pitchFamily="34" charset="0"/>
                  </a:rPr>
                  <a:t> </a:t>
                </a:r>
                <a:r>
                  <a:rPr lang="en-US" altLang="fr-FR" sz="1800" dirty="0">
                    <a:cs typeface="Arial" panose="020B0604020202020204" pitchFamily="34" charset="0"/>
                  </a:rPr>
                  <a:t>a higher axion field volume leads to a stronger coupling</a:t>
                </a:r>
                <a:endParaRPr lang="fr-FR" altLang="fr-FR" sz="1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 Box 8">
                <a:extLst>
                  <a:ext uri="{FF2B5EF4-FFF2-40B4-BE49-F238E27FC236}">
                    <a16:creationId xmlns:a16="http://schemas.microsoft.com/office/drawing/2014/main" id="{45292F79-10FC-45F8-994F-BAB6BA389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990" y="2006984"/>
                <a:ext cx="5124146" cy="1756571"/>
              </a:xfrm>
              <a:prstGeom prst="rect">
                <a:avLst/>
              </a:prstGeom>
              <a:blipFill>
                <a:blip r:embed="rId9"/>
                <a:stretch>
                  <a:fillRect l="-833" b="-48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8">
                <a:extLst>
                  <a:ext uri="{FF2B5EF4-FFF2-40B4-BE49-F238E27FC236}">
                    <a16:creationId xmlns:a16="http://schemas.microsoft.com/office/drawing/2014/main" id="{566FA6A5-BD2F-49FB-97F0-F94ECFF675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3085" y="3728871"/>
                <a:ext cx="2365641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fr-FR" altLang="fr-FR" sz="1800" i="1" smtClean="0">
                        <a:latin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en-US" altLang="fr-FR" sz="1800" dirty="0">
                    <a:cs typeface="Arial" panose="020B0604020202020204" pitchFamily="34" charset="0"/>
                  </a:rPr>
                  <a:t> Hz coupling strength for </a:t>
                </a:r>
                <a:r>
                  <a:rPr lang="en-US" altLang="fr-FR" sz="1800" b="1" dirty="0">
                    <a:cs typeface="Arial" panose="020B0604020202020204" pitchFamily="34" charset="0"/>
                  </a:rPr>
                  <a:t>1 cavity </a:t>
                </a:r>
                <a:r>
                  <a:rPr lang="en-US" altLang="fr-FR" sz="1800" dirty="0">
                    <a:cs typeface="Arial" panose="020B0604020202020204" pitchFamily="34" charset="0"/>
                  </a:rPr>
                  <a:t>of radius</a:t>
                </a:r>
                <a14:m>
                  <m:oMath xmlns:m="http://schemas.openxmlformats.org/officeDocument/2006/math">
                    <m:r>
                      <a:rPr lang="fr-FR" altLang="fr-FR" sz="1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fr-FR" sz="18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fr-FR" sz="1800" i="1" dirty="0">
                        <a:latin typeface="Cambria Math" panose="02040503050406030204" pitchFamily="18" charset="0"/>
                      </a:rPr>
                      <m:t>=2.5</m:t>
                    </m:r>
                  </m:oMath>
                </a14:m>
                <a:r>
                  <a:rPr lang="en-US" altLang="fr-FR" sz="1800" dirty="0">
                    <a:cs typeface="Arial" panose="020B0604020202020204" pitchFamily="34" charset="0"/>
                  </a:rPr>
                  <a:t> mm</a:t>
                </a: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en-US" altLang="fr-F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fr-FR" altLang="fr-FR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𝑽</m:t>
                    </m:r>
                    <m:r>
                      <a:rPr lang="fr-FR" altLang="fr-FR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altLang="fr-FR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fr-FR" altLang="fr-FR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altLang="fr-FR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US" altLang="fr-FR" sz="1800" b="1" dirty="0">
                    <a:cs typeface="Arial" panose="020B0604020202020204" pitchFamily="34" charset="0"/>
                  </a:rPr>
                  <a:t> mL</a:t>
                </a:r>
                <a:endParaRPr lang="fr-FR" altLang="fr-FR" sz="1800" b="1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 Box 8">
                <a:extLst>
                  <a:ext uri="{FF2B5EF4-FFF2-40B4-BE49-F238E27FC236}">
                    <a16:creationId xmlns:a16="http://schemas.microsoft.com/office/drawing/2014/main" id="{566FA6A5-BD2F-49FB-97F0-F94ECFF67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3085" y="3728871"/>
                <a:ext cx="2365641" cy="1200329"/>
              </a:xfrm>
              <a:prstGeom prst="rect">
                <a:avLst/>
              </a:prstGeom>
              <a:blipFill>
                <a:blip r:embed="rId10"/>
                <a:stretch>
                  <a:fillRect l="-2320" t="-3046" b="-710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rc 14">
            <a:extLst>
              <a:ext uri="{FF2B5EF4-FFF2-40B4-BE49-F238E27FC236}">
                <a16:creationId xmlns:a16="http://schemas.microsoft.com/office/drawing/2014/main" id="{8656C45F-DC94-41DF-85ED-185B8600A09D}"/>
              </a:ext>
            </a:extLst>
          </p:cNvPr>
          <p:cNvSpPr/>
          <p:nvPr/>
        </p:nvSpPr>
        <p:spPr>
          <a:xfrm rot="10042332" flipV="1">
            <a:off x="5516603" y="3816700"/>
            <a:ext cx="3057728" cy="1423186"/>
          </a:xfrm>
          <a:prstGeom prst="arc">
            <a:avLst>
              <a:gd name="adj1" fmla="val 13334059"/>
              <a:gd name="adj2" fmla="val 18742879"/>
            </a:avLst>
          </a:prstGeom>
          <a:ln w="50800">
            <a:solidFill>
              <a:srgbClr val="C00000"/>
            </a:solidFill>
            <a:headEnd type="stealt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8">
                <a:extLst>
                  <a:ext uri="{FF2B5EF4-FFF2-40B4-BE49-F238E27FC236}">
                    <a16:creationId xmlns:a16="http://schemas.microsoft.com/office/drawing/2014/main" id="{9D32A327-E582-4846-B96C-0D8F2F6E8B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54834" y="5204467"/>
                <a:ext cx="1685015" cy="945580"/>
              </a:xfrm>
              <a:prstGeom prst="rect">
                <a:avLst/>
              </a:prstGeom>
              <a:noFill/>
              <a:ln w="9525">
                <a:solidFill>
                  <a:srgbClr val="C55E28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fr-FR" altLang="fr-FR" sz="1800" dirty="0">
                    <a:cs typeface="Arial" panose="020B0604020202020204" pitchFamily="34" charset="0"/>
                  </a:rPr>
                  <a:t>Cavity paralleling ?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altLang="fr-FR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altLang="fr-FR" sz="180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fr-FR" altLang="fr-FR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altLang="fr-FR" sz="1800" i="1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fr-FR" altLang="fr-F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altLang="fr-FR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altLang="fr-FR" sz="1800" i="1">
                            <a:latin typeface="Cambria Math" panose="02040503050406030204" pitchFamily="18" charset="0"/>
                          </a:rPr>
                          <m:t>𝑐𝑎𝑣</m:t>
                        </m:r>
                      </m:sub>
                    </m:sSub>
                  </m:oMath>
                </a14:m>
                <a:r>
                  <a:rPr lang="fr-FR" altLang="fr-FR" sz="1800" dirty="0"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 Box 8">
                <a:extLst>
                  <a:ext uri="{FF2B5EF4-FFF2-40B4-BE49-F238E27FC236}">
                    <a16:creationId xmlns:a16="http://schemas.microsoft.com/office/drawing/2014/main" id="{9D32A327-E582-4846-B96C-0D8F2F6E8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4834" y="5204467"/>
                <a:ext cx="1685015" cy="945580"/>
              </a:xfrm>
              <a:prstGeom prst="rect">
                <a:avLst/>
              </a:prstGeom>
              <a:blipFill>
                <a:blip r:embed="rId11"/>
                <a:stretch>
                  <a:fillRect l="-2509" t="-3185" b="-2548"/>
                </a:stretch>
              </a:blipFill>
              <a:ln w="9525">
                <a:solidFill>
                  <a:srgbClr val="C55E28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E241A95B-862A-4A93-AF29-FEE1D522CFC2}"/>
              </a:ext>
            </a:extLst>
          </p:cNvPr>
          <p:cNvSpPr/>
          <p:nvPr/>
        </p:nvSpPr>
        <p:spPr>
          <a:xfrm>
            <a:off x="869389" y="2684974"/>
            <a:ext cx="207856" cy="87260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space réservé du numéro de diapositive 6">
            <a:extLst>
              <a:ext uri="{FF2B5EF4-FFF2-40B4-BE49-F238E27FC236}">
                <a16:creationId xmlns:a16="http://schemas.microsoft.com/office/drawing/2014/main" id="{5272DC3F-6B21-4CD5-BBE1-1EF50B69EAF4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62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83" descr="bandeau horizontal-bleu.png">
            <a:extLst>
              <a:ext uri="{FF2B5EF4-FFF2-40B4-BE49-F238E27FC236}">
                <a16:creationId xmlns:a16="http://schemas.microsoft.com/office/drawing/2014/main" id="{BA1FE019-8A07-41D6-88A0-A3DD1BCCC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Haloscope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</a:t>
            </a:r>
            <a:endParaRPr lang="fr-FR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A590E6C2-32AE-4312-A31D-1B2F2928E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77" y="930207"/>
            <a:ext cx="6283612" cy="4944822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6BD85A85-E770-41D9-A865-9D8B8373F8A4}"/>
              </a:ext>
            </a:extLst>
          </p:cNvPr>
          <p:cNvSpPr txBox="1"/>
          <p:nvPr/>
        </p:nvSpPr>
        <p:spPr>
          <a:xfrm>
            <a:off x="9946437" y="888578"/>
            <a:ext cx="165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rgbClr val="000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F-RADES </a:t>
            </a:r>
          </a:p>
          <a:p>
            <a:pPr algn="r"/>
            <a:r>
              <a:rPr lang="fr-FR" dirty="0">
                <a:solidFill>
                  <a:srgbClr val="000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(branches +/-)</a:t>
            </a:r>
          </a:p>
        </p:txBody>
      </p:sp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71FED1F6-DD66-4A4D-AC8D-F74F4B9FEBE7}"/>
              </a:ext>
            </a:extLst>
          </p:cNvPr>
          <p:cNvSpPr/>
          <p:nvPr/>
        </p:nvSpPr>
        <p:spPr>
          <a:xfrm>
            <a:off x="10117961" y="2373889"/>
            <a:ext cx="1064190" cy="1382151"/>
          </a:xfrm>
          <a:custGeom>
            <a:avLst/>
            <a:gdLst>
              <a:gd name="connsiteX0" fmla="*/ 0 w 584947"/>
              <a:gd name="connsiteY0" fmla="*/ 13447 h 793377"/>
              <a:gd name="connsiteX1" fmla="*/ 6724 w 584947"/>
              <a:gd name="connsiteY1" fmla="*/ 531159 h 793377"/>
              <a:gd name="connsiteX2" fmla="*/ 584947 w 584947"/>
              <a:gd name="connsiteY2" fmla="*/ 793377 h 793377"/>
              <a:gd name="connsiteX3" fmla="*/ 564777 w 584947"/>
              <a:gd name="connsiteY3" fmla="*/ 0 h 793377"/>
              <a:gd name="connsiteX4" fmla="*/ 0 w 584947"/>
              <a:gd name="connsiteY4" fmla="*/ 13447 h 79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947" h="793377">
                <a:moveTo>
                  <a:pt x="0" y="13447"/>
                </a:moveTo>
                <a:cubicBezTo>
                  <a:pt x="2241" y="186018"/>
                  <a:pt x="4483" y="358588"/>
                  <a:pt x="6724" y="531159"/>
                </a:cubicBezTo>
                <a:lnTo>
                  <a:pt x="584947" y="793377"/>
                </a:lnTo>
                <a:lnTo>
                  <a:pt x="564777" y="0"/>
                </a:lnTo>
                <a:lnTo>
                  <a:pt x="0" y="13447"/>
                </a:lnTo>
                <a:close/>
              </a:path>
            </a:pathLst>
          </a:custGeom>
          <a:solidFill>
            <a:srgbClr val="00006F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D8046C29-A3A3-4EEA-ABCA-E9552974A77C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10297805" y="1534909"/>
            <a:ext cx="474354" cy="815520"/>
          </a:xfrm>
          <a:prstGeom prst="straightConnector1">
            <a:avLst/>
          </a:prstGeom>
          <a:ln w="38100">
            <a:solidFill>
              <a:srgbClr val="0000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10A68946-FA55-4D10-B305-734E60CEC933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9703395" y="1534909"/>
            <a:ext cx="1068764" cy="807753"/>
          </a:xfrm>
          <a:prstGeom prst="straightConnector1">
            <a:avLst/>
          </a:prstGeom>
          <a:ln w="38100">
            <a:solidFill>
              <a:srgbClr val="0000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2B9D2028-C298-47F8-B903-95A4F54FCC14}"/>
              </a:ext>
            </a:extLst>
          </p:cNvPr>
          <p:cNvSpPr/>
          <p:nvPr/>
        </p:nvSpPr>
        <p:spPr>
          <a:xfrm>
            <a:off x="7292942" y="2365965"/>
            <a:ext cx="2653495" cy="1390075"/>
          </a:xfrm>
          <a:custGeom>
            <a:avLst/>
            <a:gdLst>
              <a:gd name="connsiteX0" fmla="*/ 0 w 584947"/>
              <a:gd name="connsiteY0" fmla="*/ 13447 h 793377"/>
              <a:gd name="connsiteX1" fmla="*/ 6724 w 584947"/>
              <a:gd name="connsiteY1" fmla="*/ 531159 h 793377"/>
              <a:gd name="connsiteX2" fmla="*/ 584947 w 584947"/>
              <a:gd name="connsiteY2" fmla="*/ 793377 h 793377"/>
              <a:gd name="connsiteX3" fmla="*/ 564777 w 584947"/>
              <a:gd name="connsiteY3" fmla="*/ 0 h 793377"/>
              <a:gd name="connsiteX4" fmla="*/ 0 w 584947"/>
              <a:gd name="connsiteY4" fmla="*/ 13447 h 79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947" h="793377">
                <a:moveTo>
                  <a:pt x="0" y="13447"/>
                </a:moveTo>
                <a:cubicBezTo>
                  <a:pt x="2241" y="186018"/>
                  <a:pt x="4483" y="358588"/>
                  <a:pt x="6724" y="531159"/>
                </a:cubicBezTo>
                <a:lnTo>
                  <a:pt x="584947" y="793377"/>
                </a:lnTo>
                <a:lnTo>
                  <a:pt x="564777" y="0"/>
                </a:lnTo>
                <a:lnTo>
                  <a:pt x="0" y="13447"/>
                </a:lnTo>
                <a:close/>
              </a:path>
            </a:pathLst>
          </a:custGeom>
          <a:solidFill>
            <a:srgbClr val="00006F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738142B-FC9B-4890-8280-040E004579CE}"/>
              </a:ext>
            </a:extLst>
          </p:cNvPr>
          <p:cNvSpPr txBox="1"/>
          <p:nvPr/>
        </p:nvSpPr>
        <p:spPr>
          <a:xfrm>
            <a:off x="9614880" y="6576660"/>
            <a:ext cx="2272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Article in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E8F68744-2EEB-4664-A973-B214E9506A1B}"/>
                  </a:ext>
                </a:extLst>
              </p:cNvPr>
              <p:cNvSpPr txBox="1"/>
              <p:nvPr/>
            </p:nvSpPr>
            <p:spPr>
              <a:xfrm>
                <a:off x="538613" y="1063413"/>
                <a:ext cx="4671218" cy="6681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D78083"/>
                  </a:buClr>
                  <a:buSzPct val="120000"/>
                </a:pP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Figure of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Merit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FoM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):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the minimum time to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get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𝑆𝑁𝑅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E8F68744-2EEB-4664-A973-B214E9506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13" y="1063413"/>
                <a:ext cx="4671218" cy="668132"/>
              </a:xfrm>
              <a:prstGeom prst="rect">
                <a:avLst/>
              </a:prstGeom>
              <a:blipFill>
                <a:blip r:embed="rId5"/>
                <a:stretch>
                  <a:fillRect l="-2999" t="-3636" b="-209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DF58E95E-2727-483E-B468-E63351579ECD}"/>
                  </a:ext>
                </a:extLst>
              </p:cNvPr>
              <p:cNvSpPr txBox="1"/>
              <p:nvPr/>
            </p:nvSpPr>
            <p:spPr>
              <a:xfrm>
                <a:off x="538613" y="1928129"/>
                <a:ext cx="4918567" cy="28194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D78083"/>
                  </a:buClr>
                  <a:buSzPct val="120000"/>
                </a:pP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FoM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for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tunable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haloscope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h𝑎𝑙𝑜</m:t>
                        </m:r>
                      </m:sub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𝑎𝑥</m:t>
                                    </m:r>
                                  </m:sub>
                                  <m:sup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den>
                    </m:f>
                  </m:oMath>
                </a14:m>
                <a:endParaRPr lang="fr-FR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rgbClr val="D78083"/>
                  </a:buClr>
                  <a:buSzPct val="120000"/>
                </a:pPr>
                <a:endParaRPr lang="fr-FR" sz="8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rgbClr val="D78083"/>
                  </a:buClr>
                  <a:buSzPct val="120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Ω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𝑎𝑥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p>
                      </m:sSubSup>
                      <m:r>
                        <a:rPr lang="fr-FR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𝛼𝛾𝛾</m:t>
                          </m:r>
                        </m:sub>
                      </m:sSub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den>
                          </m:f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 ℏ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fr-FR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Coupling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constant in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GeV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endParaRPr lang="fr-FR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𝛼𝛾𝛾</m:t>
                          </m:r>
                        </m:sub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sSup>
                                <m:sSup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sup>
                      </m:sSubSup>
                      <m:r>
                        <a:rPr lang="fr-FR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𝛼𝛾𝛾</m:t>
                          </m:r>
                        </m:sub>
                      </m:sSub>
                      <m:f>
                        <m:fPr>
                          <m:ctrlPr>
                            <a:rPr lang="fr-FR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 dirty="0" err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i="1" dirty="0" err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  <m:t>𝑎𝑥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 dirty="0"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  <m:r>
                                        <a:rPr lang="fr-FR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DF58E95E-2727-483E-B468-E63351579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13" y="1928129"/>
                <a:ext cx="4918567" cy="2819426"/>
              </a:xfrm>
              <a:prstGeom prst="rect">
                <a:avLst/>
              </a:prstGeom>
              <a:blipFill>
                <a:blip r:embed="rId6"/>
                <a:stretch>
                  <a:fillRect l="-28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Flèche : droite 49">
            <a:extLst>
              <a:ext uri="{FF2B5EF4-FFF2-40B4-BE49-F238E27FC236}">
                <a16:creationId xmlns:a16="http://schemas.microsoft.com/office/drawing/2014/main" id="{A2C26A0E-4CA0-4536-86F1-6999F3EA1973}"/>
              </a:ext>
            </a:extLst>
          </p:cNvPr>
          <p:cNvSpPr/>
          <p:nvPr/>
        </p:nvSpPr>
        <p:spPr>
          <a:xfrm>
            <a:off x="503975" y="3613720"/>
            <a:ext cx="207856" cy="87260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space réservé du numéro de diapositive 6">
            <a:extLst>
              <a:ext uri="{FF2B5EF4-FFF2-40B4-BE49-F238E27FC236}">
                <a16:creationId xmlns:a16="http://schemas.microsoft.com/office/drawing/2014/main" id="{B1B64D91-5F66-45A3-80F7-F906BE49351B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25F2FF0C-0021-4346-A71A-6BBA7B484FD3}"/>
                  </a:ext>
                </a:extLst>
              </p:cNvPr>
              <p:cNvSpPr txBox="1"/>
              <p:nvPr/>
            </p:nvSpPr>
            <p:spPr>
              <a:xfrm>
                <a:off x="538613" y="5099974"/>
                <a:ext cx="3904078" cy="1476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14313" indent="-214313">
                  <a:buClr>
                    <a:srgbClr val="D78083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alt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RADES measurement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h𝑎𝑙𝑜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𝑅𝐴𝐷𝐸𝑆</m:t>
                            </m:r>
                          </m:sub>
                        </m:sSub>
                      </m:den>
                    </m:f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Hz </a:t>
                </a:r>
              </a:p>
              <a:p>
                <a:pPr marL="214313" indent="-214313">
                  <a:buClr>
                    <a:srgbClr val="D78083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Cavity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quality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factor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fr-FR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buClr>
                    <a:srgbClr val="D78083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fr-FR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buClr>
                    <a:srgbClr val="D78083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25F2FF0C-0021-4346-A71A-6BBA7B484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13" y="5099974"/>
                <a:ext cx="3904078" cy="1476686"/>
              </a:xfrm>
              <a:prstGeom prst="rect">
                <a:avLst/>
              </a:prstGeom>
              <a:blipFill>
                <a:blip r:embed="rId7"/>
                <a:stretch>
                  <a:fillRect l="-1716" t="-4545" b="-70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3A9C163E-9031-4CBA-840F-2D660E57E1DC}"/>
              </a:ext>
            </a:extLst>
          </p:cNvPr>
          <p:cNvSpPr txBox="1"/>
          <p:nvPr/>
        </p:nvSpPr>
        <p:spPr>
          <a:xfrm>
            <a:off x="6535356" y="5969422"/>
            <a:ext cx="4445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GHz to 66.8 GHz </a:t>
            </a:r>
            <a:r>
              <a:rPr lang="fr-FR" dirty="0" err="1">
                <a:solidFill>
                  <a:srgbClr val="000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tunability</a:t>
            </a:r>
            <a:endParaRPr lang="fr-FR" dirty="0">
              <a:solidFill>
                <a:srgbClr val="0000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EC610534-79E2-4CCD-B2FB-6C15962BCEDD}"/>
              </a:ext>
            </a:extLst>
          </p:cNvPr>
          <p:cNvSpPr/>
          <p:nvPr/>
        </p:nvSpPr>
        <p:spPr>
          <a:xfrm>
            <a:off x="6706194" y="6110458"/>
            <a:ext cx="207856" cy="87260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F382CA-E7AF-46D0-B75E-D6C1AA4EA06E}"/>
              </a:ext>
            </a:extLst>
          </p:cNvPr>
          <p:cNvSpPr/>
          <p:nvPr/>
        </p:nvSpPr>
        <p:spPr>
          <a:xfrm>
            <a:off x="6461746" y="5951012"/>
            <a:ext cx="4073236" cy="414600"/>
          </a:xfrm>
          <a:prstGeom prst="rect">
            <a:avLst/>
          </a:prstGeom>
          <a:noFill/>
          <a:ln w="12700">
            <a:solidFill>
              <a:srgbClr val="CD5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986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EDAEB60-FE7E-4C9A-AC43-EC44CE151DDD}"/>
              </a:ext>
            </a:extLst>
          </p:cNvPr>
          <p:cNvSpPr/>
          <p:nvPr/>
        </p:nvSpPr>
        <p:spPr>
          <a:xfrm>
            <a:off x="6212265" y="1960775"/>
            <a:ext cx="4705679" cy="3785652"/>
          </a:xfrm>
          <a:prstGeom prst="rect">
            <a:avLst/>
          </a:prstGeom>
          <a:noFill/>
          <a:ln w="12700">
            <a:solidFill>
              <a:srgbClr val="CD5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C37C1DE-8F64-44AA-8809-E1388E6C2205}"/>
              </a:ext>
            </a:extLst>
          </p:cNvPr>
          <p:cNvSpPr/>
          <p:nvPr/>
        </p:nvSpPr>
        <p:spPr>
          <a:xfrm>
            <a:off x="6493163" y="3360893"/>
            <a:ext cx="3435928" cy="1155689"/>
          </a:xfrm>
          <a:prstGeom prst="roundRect">
            <a:avLst>
              <a:gd name="adj" fmla="val 40133"/>
            </a:avLst>
          </a:prstGeom>
          <a:solidFill>
            <a:srgbClr val="FFC000">
              <a:alpha val="32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83" descr="bandeau horizontal-bleu.png">
            <a:extLst>
              <a:ext uri="{FF2B5EF4-FFF2-40B4-BE49-F238E27FC236}">
                <a16:creationId xmlns:a16="http://schemas.microsoft.com/office/drawing/2014/main" id="{34A2432A-C9C2-444F-B531-5017481AF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 Goals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7056E93-9916-4D35-9400-49E34858ADEC}"/>
              </a:ext>
            </a:extLst>
          </p:cNvPr>
          <p:cNvSpPr txBox="1"/>
          <p:nvPr/>
        </p:nvSpPr>
        <p:spPr>
          <a:xfrm>
            <a:off x="844959" y="1540428"/>
            <a:ext cx="50364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Key goals of AXION sensing: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Expand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mass scanning range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Boost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detection sensitivity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Simulate a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fake axion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signal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026C0C4-8A65-4027-8618-203D7160F2CA}"/>
              </a:ext>
            </a:extLst>
          </p:cNvPr>
          <p:cNvSpPr txBox="1"/>
          <p:nvPr/>
        </p:nvSpPr>
        <p:spPr>
          <a:xfrm>
            <a:off x="6124280" y="2463757"/>
            <a:ext cx="5384797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Magnetic materials in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resonant cavities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Non-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Phase-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jammed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signal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01ED413-8C08-4A83-85CC-0507ED6E60FA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985C6FF3-DE9B-4DDA-9ACE-C95496ED4351}"/>
              </a:ext>
            </a:extLst>
          </p:cNvPr>
          <p:cNvSpPr/>
          <p:nvPr/>
        </p:nvSpPr>
        <p:spPr>
          <a:xfrm>
            <a:off x="5353797" y="2643511"/>
            <a:ext cx="1055309" cy="105071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6D5E6218-9141-4F71-AAC9-75C381B6ED77}"/>
              </a:ext>
            </a:extLst>
          </p:cNvPr>
          <p:cNvSpPr/>
          <p:nvPr/>
        </p:nvSpPr>
        <p:spPr>
          <a:xfrm>
            <a:off x="5353797" y="3842382"/>
            <a:ext cx="1055309" cy="105071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89D8B1A3-9456-491E-A256-0C3206D00EDB}"/>
              </a:ext>
            </a:extLst>
          </p:cNvPr>
          <p:cNvSpPr/>
          <p:nvPr/>
        </p:nvSpPr>
        <p:spPr>
          <a:xfrm>
            <a:off x="5353797" y="5052393"/>
            <a:ext cx="1055309" cy="105071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CF58123A-06E2-4A74-BCD8-EFCEA72AE7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334" t="35555" r="45104" b="31376"/>
          <a:stretch/>
        </p:blipFill>
        <p:spPr>
          <a:xfrm rot="873707">
            <a:off x="9190517" y="3503261"/>
            <a:ext cx="439304" cy="888383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68084467-6157-41CD-AC51-B0BD47D802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3977" t="34344" r="41359" b="34188"/>
          <a:stretch/>
        </p:blipFill>
        <p:spPr>
          <a:xfrm>
            <a:off x="9583134" y="2037237"/>
            <a:ext cx="872430" cy="1323656"/>
          </a:xfrm>
          <a:prstGeom prst="rect">
            <a:avLst/>
          </a:prstGeom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8259EC6C-B992-4F6F-B350-07478499E2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5221" t="40590" r="32927" b="28911"/>
          <a:stretch/>
        </p:blipFill>
        <p:spPr>
          <a:xfrm>
            <a:off x="9410169" y="4653422"/>
            <a:ext cx="1343037" cy="87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26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83" descr="bandeau horizontal-bleu.png">
            <a:extLst>
              <a:ext uri="{FF2B5EF4-FFF2-40B4-BE49-F238E27FC236}">
                <a16:creationId xmlns:a16="http://schemas.microsoft.com/office/drawing/2014/main" id="{A16AE4C5-0660-48F5-8A87-1944DA5D5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Scheme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147194A-4D0D-4A55-ACF8-D223C6E25553}"/>
              </a:ext>
            </a:extLst>
          </p:cNvPr>
          <p:cNvSpPr txBox="1"/>
          <p:nvPr/>
        </p:nvSpPr>
        <p:spPr>
          <a:xfrm>
            <a:off x="3651859" y="1061262"/>
            <a:ext cx="695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Phase-resolved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haloscope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with magnet tunability scheme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BB210123-01BA-442D-A990-C97E1FDC31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557" t="8041" r="5863" b="14752"/>
          <a:stretch/>
        </p:blipFill>
        <p:spPr>
          <a:xfrm>
            <a:off x="4681911" y="1389390"/>
            <a:ext cx="5219468" cy="353585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1D4F21B-F81F-4B75-BE23-7DF76941472D}"/>
              </a:ext>
            </a:extLst>
          </p:cNvPr>
          <p:cNvSpPr txBox="1"/>
          <p:nvPr/>
        </p:nvSpPr>
        <p:spPr>
          <a:xfrm>
            <a:off x="5838745" y="4989765"/>
            <a:ext cx="3964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A. Cottet and T.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Kontos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New J Phys 28 024504 (2026),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Gurevich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Melnikov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(1996)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71A7BEB-8615-46CB-81CE-598876F412D9}"/>
              </a:ext>
            </a:extLst>
          </p:cNvPr>
          <p:cNvSpPr txBox="1"/>
          <p:nvPr/>
        </p:nvSpPr>
        <p:spPr>
          <a:xfrm>
            <a:off x="367987" y="1243672"/>
            <a:ext cx="220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haloscope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4BA780E-C6FA-4271-AE59-CACA426F66C1}"/>
              </a:ext>
            </a:extLst>
          </p:cNvPr>
          <p:cNvSpPr txBox="1"/>
          <p:nvPr/>
        </p:nvSpPr>
        <p:spPr>
          <a:xfrm>
            <a:off x="367986" y="3752287"/>
            <a:ext cx="2297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56CC2F7E-A5D4-4F47-B984-50193644D2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278" t="19274" r="23652" b="18218"/>
          <a:stretch/>
        </p:blipFill>
        <p:spPr>
          <a:xfrm>
            <a:off x="2104332" y="1519145"/>
            <a:ext cx="2028493" cy="1945914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E8F46142-A354-4C82-B717-538823530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7235" t="18274" r="22269" b="18095"/>
          <a:stretch/>
        </p:blipFill>
        <p:spPr>
          <a:xfrm>
            <a:off x="2011330" y="3918465"/>
            <a:ext cx="2184072" cy="19459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783E7DE5-CCBA-4A2A-AA6C-81D1CA5C177D}"/>
                  </a:ext>
                </a:extLst>
              </p:cNvPr>
              <p:cNvSpPr txBox="1"/>
              <p:nvPr/>
            </p:nvSpPr>
            <p:spPr>
              <a:xfrm>
                <a:off x="4601712" y="5515953"/>
                <a:ext cx="5379865" cy="1092607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alt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Cavity drive and </a:t>
                </a:r>
                <a:r>
                  <a:rPr lang="fr-FR" alt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axion</a:t>
                </a:r>
                <a:r>
                  <a:rPr lang="fr-FR" alt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alt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field</a:t>
                </a:r>
                <a:r>
                  <a:rPr lang="fr-FR" alt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altLang="fr-FR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interference</a:t>
                </a:r>
                <a:r>
                  <a:rPr lang="fr-FR" alt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altLang="fr-FR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term</a:t>
                </a:r>
                <a:r>
                  <a:rPr lang="fr-FR" alt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alt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fr-FR" alt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:r>
                  <a:rPr lang="fr-FR" alt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superconducting</a:t>
                </a:r>
                <a:r>
                  <a:rPr lang="fr-FR" alt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circuit </a:t>
                </a:r>
                <a:r>
                  <a:rPr lang="fr-FR" alt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dispersively</a:t>
                </a:r>
                <a:r>
                  <a:rPr lang="fr-FR" alt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alt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coupled</a:t>
                </a:r>
                <a:endParaRPr lang="fr-FR" alt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altLang="fr-FR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altLang="fr-FR" sz="200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Δ</m:t>
                      </m:r>
                      <m:sSub>
                        <m:sSubPr>
                          <m:ctrlPr>
                            <a:rPr lang="fr-FR" altLang="fr-FR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fr-FR" altLang="fr-FR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fr-FR" altLang="fr-FR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fr-FR" altLang="fr-F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fr-FR" altLang="fr-FR" sz="2000" b="0" i="1" smtClean="0">
                          <a:solidFill>
                            <a:srgbClr val="CD5C5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𝐾</m:t>
                      </m:r>
                      <m:r>
                        <a:rPr lang="fr-FR" altLang="fr-F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[</m:t>
                      </m:r>
                      <m:r>
                        <a:rPr lang="fr-FR" alt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fr-FR" alt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alt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fr-FR" altLang="fr-F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â</m:t>
                              </m:r>
                            </m:e>
                          </m:d>
                        </m:e>
                        <m:sup>
                          <m:r>
                            <a:rPr lang="fr-FR" alt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altLang="fr-F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fr-FR" alt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alt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alt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altLang="fr-F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â</m:t>
                                  </m:r>
                                </m:e>
                                <m:sub>
                                  <m:r>
                                    <a:rPr lang="fr-FR" altLang="fr-F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fr-FR" alt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fr-FR" alt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altLang="fr-F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fr-FR" altLang="fr-FR" sz="2000" b="0" i="1" smtClean="0">
                          <a:solidFill>
                            <a:srgbClr val="CD5C5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2</m:t>
                      </m:r>
                      <m:d>
                        <m:dPr>
                          <m:begChr m:val="|"/>
                          <m:endChr m:val="|"/>
                          <m:ctrlPr>
                            <a:rPr lang="fr-FR" altLang="fr-FR" sz="2000" i="1">
                              <a:solidFill>
                                <a:srgbClr val="CD5C5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fr-FR" altLang="fr-FR" sz="2000" b="0" i="1" smtClean="0">
                              <a:solidFill>
                                <a:srgbClr val="CD5C5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â</m:t>
                          </m:r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fr-FR" altLang="fr-FR" sz="2000" i="1" smtClean="0">
                              <a:solidFill>
                                <a:srgbClr val="CD5C5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altLang="fr-FR" sz="2000" i="1">
                                  <a:solidFill>
                                    <a:srgbClr val="CD5C5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altLang="fr-FR" sz="2000" b="0" i="1" smtClean="0">
                                  <a:solidFill>
                                    <a:srgbClr val="CD5C5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â</m:t>
                              </m:r>
                            </m:e>
                            <m:sub>
                              <m:r>
                                <a:rPr lang="fr-FR" altLang="fr-FR" sz="2000" b="0" i="1">
                                  <a:solidFill>
                                    <a:srgbClr val="CD5C5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𝑎𝑥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fr-FR" altLang="fr-FR" sz="2000" b="0" i="0" smtClean="0">
                          <a:solidFill>
                            <a:srgbClr val="CD5C5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cos</m:t>
                      </m:r>
                      <m:r>
                        <a:rPr lang="fr-FR" altLang="fr-FR" sz="2000" b="0" i="1" smtClean="0">
                          <a:solidFill>
                            <a:srgbClr val="CD5C5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fr-FR" altLang="fr-FR" sz="2000" i="1" smtClean="0">
                              <a:solidFill>
                                <a:srgbClr val="CD5C5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fr-FR" altLang="fr-FR" sz="2000" b="0" i="1" smtClean="0">
                              <a:solidFill>
                                <a:srgbClr val="CD5C5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𝜑</m:t>
                          </m:r>
                        </m:e>
                        <m:sub>
                          <m:r>
                            <a:rPr lang="fr-FR" altLang="fr-FR" sz="2000" b="0" i="1" smtClean="0">
                              <a:solidFill>
                                <a:srgbClr val="CD5C5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𝑎𝑥</m:t>
                          </m:r>
                        </m:sub>
                      </m:sSub>
                      <m:r>
                        <a:rPr lang="fr-FR" altLang="fr-FR" sz="2000" b="0" i="1" smtClean="0">
                          <a:solidFill>
                            <a:srgbClr val="CD5C5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 </m:t>
                      </m:r>
                      <m:r>
                        <a:rPr lang="fr-FR" alt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]</m:t>
                      </m:r>
                    </m:oMath>
                  </m:oMathPara>
                </a14:m>
                <a:endParaRPr lang="en-US" alt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783E7DE5-CCBA-4A2A-AA6C-81D1CA5C1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712" y="5515953"/>
                <a:ext cx="5379865" cy="1092607"/>
              </a:xfrm>
              <a:prstGeom prst="rect">
                <a:avLst/>
              </a:prstGeom>
              <a:blipFill>
                <a:blip r:embed="rId10"/>
                <a:stretch>
                  <a:fillRect l="-905" t="-2762" r="-792" b="-4972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67EEE0-6D73-4775-8886-0BD72593EAAF}"/>
                  </a:ext>
                </a:extLst>
              </p:cNvPr>
              <p:cNvSpPr txBox="1"/>
              <p:nvPr/>
            </p:nvSpPr>
            <p:spPr>
              <a:xfrm>
                <a:off x="367986" y="2251785"/>
                <a:ext cx="194106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altLang="fr-FR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fr-FR" alt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∝</m:t>
                      </m:r>
                      <m:sSup>
                        <m:sSupPr>
                          <m:ctrlPr>
                            <a:rPr lang="fr-FR" alt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alt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fr-FR" alt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â</m:t>
                              </m:r>
                              <m:r>
                                <a:rPr lang="fr-FR" alt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alt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alt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â</m:t>
                                  </m:r>
                                </m:e>
                                <m:sub>
                                  <m:r>
                                    <a:rPr lang="fr-FR" alt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𝑎𝑥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fr-FR" alt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fr-FR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67EEE0-6D73-4775-8886-0BD72593E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86" y="2251785"/>
                <a:ext cx="194106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18C2899-B06C-40E4-AC18-0F27F33C9ED4}"/>
                  </a:ext>
                </a:extLst>
              </p:cNvPr>
              <p:cNvSpPr txBox="1"/>
              <p:nvPr/>
            </p:nvSpPr>
            <p:spPr>
              <a:xfrm>
                <a:off x="367987" y="4696481"/>
                <a:ext cx="235277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altLang="fr-FR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ΔΦ</m:t>
                      </m:r>
                      <m:r>
                        <a:rPr lang="fr-FR" alt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∝</m:t>
                      </m:r>
                      <m:sSup>
                        <m:sSupPr>
                          <m:ctrlPr>
                            <a:rPr lang="fr-FR" alt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fr-FR" alt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𝐾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fr-FR" alt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fr-FR" alt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â</m:t>
                              </m:r>
                              <m:r>
                                <a:rPr lang="fr-FR" alt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alt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alt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â</m:t>
                                  </m:r>
                                </m:e>
                                <m:sub>
                                  <m:r>
                                    <a:rPr lang="fr-FR" alt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fr-FR" alt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fr-FR" alt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alt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𝑡</m:t>
                      </m:r>
                    </m:oMath>
                  </m:oMathPara>
                </a14:m>
                <a:endParaRPr lang="en-US" altLang="fr-FR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18C2899-B06C-40E4-AC18-0F27F33C9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87" y="4696481"/>
                <a:ext cx="235277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6D2A2B3-E148-409B-B5D3-B2BAA08842CC}"/>
                  </a:ext>
                </a:extLst>
              </p:cNvPr>
              <p:cNvSpPr txBox="1"/>
              <p:nvPr/>
            </p:nvSpPr>
            <p:spPr>
              <a:xfrm>
                <a:off x="367987" y="2621117"/>
                <a:ext cx="158102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alt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altLang="fr-FR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â</m:t>
                        </m:r>
                      </m:e>
                      <m:sub>
                        <m:r>
                          <a:rPr lang="fr-FR" altLang="fr-FR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𝑎𝑥</m:t>
                        </m:r>
                      </m:sub>
                    </m:sSub>
                    <m:r>
                      <a:rPr lang="fr-FR" alt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≪</m:t>
                    </m:r>
                    <m:r>
                      <a:rPr lang="fr-FR" alt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â</m:t>
                    </m:r>
                  </m:oMath>
                </a14:m>
                <a:endParaRPr lang="en-US" alt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6D2A2B3-E148-409B-B5D3-B2BAA0884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87" y="2621117"/>
                <a:ext cx="1581029" cy="369332"/>
              </a:xfrm>
              <a:prstGeom prst="rect">
                <a:avLst/>
              </a:prstGeom>
              <a:blipFill>
                <a:blip r:embed="rId13"/>
                <a:stretch>
                  <a:fillRect l="-3077" t="-9836" b="-245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40C49C3-1422-4B6C-B09D-4275DE4C0933}"/>
                  </a:ext>
                </a:extLst>
              </p:cNvPr>
              <p:cNvSpPr txBox="1"/>
              <p:nvPr/>
            </p:nvSpPr>
            <p:spPr>
              <a:xfrm>
                <a:off x="1060983" y="5906923"/>
                <a:ext cx="270815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Phase accumulation over time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40C49C3-1422-4B6C-B09D-4275DE4C0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983" y="5906923"/>
                <a:ext cx="2708155" cy="646331"/>
              </a:xfrm>
              <a:prstGeom prst="rect">
                <a:avLst/>
              </a:prstGeom>
              <a:blipFill>
                <a:blip r:embed="rId14"/>
                <a:stretch>
                  <a:fillRect l="-1802" t="-566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F942B44-BF96-40B7-80A0-53AE45907F00}"/>
              </a:ext>
            </a:extLst>
          </p:cNvPr>
          <p:cNvCxnSpPr>
            <a:cxnSpLocks/>
          </p:cNvCxnSpPr>
          <p:nvPr/>
        </p:nvCxnSpPr>
        <p:spPr>
          <a:xfrm>
            <a:off x="2212683" y="2575976"/>
            <a:ext cx="202378" cy="245740"/>
          </a:xfrm>
          <a:prstGeom prst="straightConnector1">
            <a:avLst/>
          </a:prstGeom>
          <a:ln w="571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12AE36C-506A-4CC2-B2C0-54F5FDE816B2}"/>
              </a:ext>
            </a:extLst>
          </p:cNvPr>
          <p:cNvCxnSpPr>
            <a:cxnSpLocks/>
          </p:cNvCxnSpPr>
          <p:nvPr/>
        </p:nvCxnSpPr>
        <p:spPr>
          <a:xfrm flipH="1" flipV="1">
            <a:off x="2720765" y="3261464"/>
            <a:ext cx="202378" cy="245740"/>
          </a:xfrm>
          <a:prstGeom prst="straightConnector1">
            <a:avLst/>
          </a:prstGeom>
          <a:ln w="571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C5E80CDA-20C4-4043-A638-5A9B099CB641}"/>
              </a:ext>
            </a:extLst>
          </p:cNvPr>
          <p:cNvSpPr txBox="1"/>
          <p:nvPr/>
        </p:nvSpPr>
        <p:spPr>
          <a:xfrm>
            <a:off x="2940995" y="3351136"/>
            <a:ext cx="172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+ thermal noise</a:t>
            </a:r>
          </a:p>
        </p:txBody>
      </p:sp>
      <p:sp>
        <p:nvSpPr>
          <p:cNvPr id="31" name="Espace réservé du numéro de diapositive 6">
            <a:extLst>
              <a:ext uri="{FF2B5EF4-FFF2-40B4-BE49-F238E27FC236}">
                <a16:creationId xmlns:a16="http://schemas.microsoft.com/office/drawing/2014/main" id="{599C5B8B-CAF6-406B-AC88-D4FDBFF415D6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B9FA3720-4B94-417E-BE96-BF7A00FAD9A3}"/>
              </a:ext>
            </a:extLst>
          </p:cNvPr>
          <p:cNvSpPr/>
          <p:nvPr/>
        </p:nvSpPr>
        <p:spPr>
          <a:xfrm>
            <a:off x="852395" y="6035306"/>
            <a:ext cx="208587" cy="87260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801ED798-66A5-472E-8486-74506547F860}"/>
                  </a:ext>
                </a:extLst>
              </p:cNvPr>
              <p:cNvSpPr txBox="1"/>
              <p:nvPr/>
            </p:nvSpPr>
            <p:spPr>
              <a:xfrm>
                <a:off x="9979317" y="2335473"/>
                <a:ext cx="2202278" cy="2031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fr-FR" altLang="fr-FR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â</m:t>
                    </m:r>
                  </m:oMath>
                </a14:m>
                <a:r>
                  <a:rPr lang="en-US" alt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: cavity signal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alt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â</m:t>
                        </m:r>
                      </m:e>
                      <m:sub>
                        <m:r>
                          <a:rPr lang="fr-FR" alt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𝑎𝑥</m:t>
                        </m:r>
                      </m:sub>
                    </m:sSub>
                  </m:oMath>
                </a14:m>
                <a:r>
                  <a:rPr lang="en-US" alt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: axion signal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fr-FR" alt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alt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: Kerr constant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fr-FR" alt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alt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: interaction time</a:t>
                </a: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801ED798-66A5-472E-8486-74506547F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9317" y="2335473"/>
                <a:ext cx="2202278" cy="2031325"/>
              </a:xfrm>
              <a:prstGeom prst="rect">
                <a:avLst/>
              </a:prstGeom>
              <a:blipFill>
                <a:blip r:embed="rId15"/>
                <a:stretch>
                  <a:fillRect t="-1502" b="-39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883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83" descr="bandeau horizontal-bleu.png">
            <a:extLst>
              <a:ext uri="{FF2B5EF4-FFF2-40B4-BE49-F238E27FC236}">
                <a16:creationId xmlns:a16="http://schemas.microsoft.com/office/drawing/2014/main" id="{17066D54-8763-412E-B834-45C22C94C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1855555" y="-22379"/>
            <a:ext cx="8480889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Quantum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fr-FR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147194A-4D0D-4A55-ACF8-D223C6E25553}"/>
              </a:ext>
            </a:extLst>
          </p:cNvPr>
          <p:cNvSpPr txBox="1"/>
          <p:nvPr/>
        </p:nvSpPr>
        <p:spPr>
          <a:xfrm>
            <a:off x="587358" y="850886"/>
            <a:ext cx="471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Ramsey experiment on fake-axion signal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BAE3014-11F4-470E-9E46-3D8E6910E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439" y="1800040"/>
            <a:ext cx="4024626" cy="376728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87BC8A66-53BE-4DBD-BA82-D849BB12E736}"/>
              </a:ext>
            </a:extLst>
          </p:cNvPr>
          <p:cNvSpPr txBox="1"/>
          <p:nvPr/>
        </p:nvSpPr>
        <p:spPr>
          <a:xfrm>
            <a:off x="6665929" y="850886"/>
            <a:ext cx="3919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      Ramsey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fringes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modulated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interfering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signal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10B7AE07-23A5-4BC8-9EB0-C25A629A2223}"/>
                  </a:ext>
                </a:extLst>
              </p:cNvPr>
              <p:cNvSpPr txBox="1"/>
              <p:nvPr/>
            </p:nvSpPr>
            <p:spPr>
              <a:xfrm>
                <a:off x="7709154" y="5730615"/>
                <a:ext cx="3800833" cy="395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Detection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CD5B5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CD5B5B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fr-FR" b="1" i="1">
                            <a:solidFill>
                              <a:srgbClr val="CD5B5B"/>
                            </a:solidFill>
                            <a:latin typeface="Cambria Math" panose="02040503050406030204" pitchFamily="18" charset="0"/>
                          </a:rPr>
                          <m:t>𝒄𝒂𝒗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1" i="1">
                            <a:solidFill>
                              <a:srgbClr val="3E7CB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3E7CB1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fr-FR" b="1" i="1">
                            <a:solidFill>
                              <a:srgbClr val="3E7CB1"/>
                            </a:solidFill>
                            <a:latin typeface="Cambria Math" panose="02040503050406030204" pitchFamily="18" charset="0"/>
                          </a:rPr>
                          <m:t>𝒇𝒂𝒙</m:t>
                        </m:r>
                      </m:sub>
                    </m:sSub>
                  </m:oMath>
                </a14:m>
                <a:endParaRPr lang="fr-FR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10B7AE07-23A5-4BC8-9EB0-C25A629A2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4" y="5730615"/>
                <a:ext cx="3800833" cy="395558"/>
              </a:xfrm>
              <a:prstGeom prst="rect">
                <a:avLst/>
              </a:prstGeom>
              <a:blipFill>
                <a:blip r:embed="rId5"/>
                <a:stretch>
                  <a:fillRect l="-1445" t="-7692" b="-169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001D9F91-2C45-4380-9B2B-9EB7E1829C0E}"/>
              </a:ext>
            </a:extLst>
          </p:cNvPr>
          <p:cNvSpPr/>
          <p:nvPr/>
        </p:nvSpPr>
        <p:spPr>
          <a:xfrm>
            <a:off x="7458075" y="5884827"/>
            <a:ext cx="208587" cy="87260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34C2D6E-3EE2-43B7-AD59-7AD364FD3813}"/>
              </a:ext>
            </a:extLst>
          </p:cNvPr>
          <p:cNvSpPr txBox="1"/>
          <p:nvPr/>
        </p:nvSpPr>
        <p:spPr>
          <a:xfrm>
            <a:off x="10489572" y="4423100"/>
            <a:ext cx="1521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C. Fruy, A, Théry, et al. (2026), Phys.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. A 113, 023706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24D9138-63CA-403C-9963-C9F680942B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1195" t="31385" r="17290" b="31925"/>
          <a:stretch/>
        </p:blipFill>
        <p:spPr>
          <a:xfrm>
            <a:off x="650870" y="3864537"/>
            <a:ext cx="4572196" cy="23024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4129E35-A339-4B52-8F11-053A297EE576}"/>
                  </a:ext>
                </a:extLst>
              </p:cNvPr>
              <p:cNvSpPr txBox="1"/>
              <p:nvPr/>
            </p:nvSpPr>
            <p:spPr>
              <a:xfrm>
                <a:off x="1026512" y="5916066"/>
                <a:ext cx="3820913" cy="648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mtClean="0">
                          <a:solidFill>
                            <a:srgbClr val="80008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~−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fr-FR" b="1" i="1">
                                          <a:solidFill>
                                            <a:srgbClr val="CD5C5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solidFill>
                                            <a:srgbClr val="CD5C5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rgbClr val="CD5C5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𝒄𝒂𝒗</m:t>
                                      </m:r>
                                    </m:sub>
                                  </m:sSub>
                                </m:e>
                              </m:rad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fr-FR" b="1" i="1">
                                          <a:solidFill>
                                            <a:srgbClr val="4682B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solidFill>
                                            <a:srgbClr val="4682B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rgbClr val="4682B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sub>
                                  </m:sSub>
                                </m:e>
                              </m:rad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fr-FR" b="1" i="1">
                                          <a:solidFill>
                                            <a:srgbClr val="4682B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solidFill>
                                            <a:srgbClr val="4682B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rgbClr val="4682B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4129E35-A339-4B52-8F11-053A297EE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512" y="5916066"/>
                <a:ext cx="3820913" cy="6481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Espace réservé du numéro de diapositive 6">
            <a:extLst>
              <a:ext uri="{FF2B5EF4-FFF2-40B4-BE49-F238E27FC236}">
                <a16:creationId xmlns:a16="http://schemas.microsoft.com/office/drawing/2014/main" id="{CFDBFC11-249E-4931-AE41-B55C10E8BD8F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CCD093C2-624A-4991-88FD-4669FAF91F3D}"/>
              </a:ext>
            </a:extLst>
          </p:cNvPr>
          <p:cNvSpPr/>
          <p:nvPr/>
        </p:nvSpPr>
        <p:spPr>
          <a:xfrm>
            <a:off x="7094897" y="995487"/>
            <a:ext cx="207856" cy="87260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2CF0BA93-EF76-427D-BB86-C2B2726A786E}"/>
              </a:ext>
            </a:extLst>
          </p:cNvPr>
          <p:cNvSpPr/>
          <p:nvPr/>
        </p:nvSpPr>
        <p:spPr>
          <a:xfrm flipH="1">
            <a:off x="5140382" y="5467522"/>
            <a:ext cx="216000" cy="72000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A261336-E21A-431A-8220-EED0FC169B65}"/>
              </a:ext>
            </a:extLst>
          </p:cNvPr>
          <p:cNvSpPr txBox="1"/>
          <p:nvPr/>
        </p:nvSpPr>
        <p:spPr>
          <a:xfrm>
            <a:off x="5366329" y="5325802"/>
            <a:ext cx="1521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4682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 </a:t>
            </a:r>
            <a:r>
              <a:rPr lang="fr-FR" b="1" dirty="0" err="1">
                <a:solidFill>
                  <a:srgbClr val="4682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</a:t>
            </a:r>
            <a:r>
              <a:rPr lang="fr-FR" b="1" dirty="0">
                <a:solidFill>
                  <a:srgbClr val="4682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signal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625A3DAE-01EB-47D6-85C3-BC24D31D6F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0577" t="28136" r="1987" b="17850"/>
          <a:stretch/>
        </p:blipFill>
        <p:spPr>
          <a:xfrm>
            <a:off x="397163" y="1316293"/>
            <a:ext cx="5698836" cy="248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20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83" descr="bandeau horizontal-bleu.png">
            <a:extLst>
              <a:ext uri="{FF2B5EF4-FFF2-40B4-BE49-F238E27FC236}">
                <a16:creationId xmlns:a16="http://schemas.microsoft.com/office/drawing/2014/main" id="{39842906-53A8-4F79-9E31-33A8A140E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1163305" y="-22644"/>
            <a:ext cx="9865389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Method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9E5A579-E400-4F7B-AD81-00F5F53E39C5}"/>
              </a:ext>
            </a:extLst>
          </p:cNvPr>
          <p:cNvSpPr txBox="1"/>
          <p:nvPr/>
        </p:nvSpPr>
        <p:spPr>
          <a:xfrm>
            <a:off x="6474610" y="1910030"/>
            <a:ext cx="2456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cosmological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B0554DF-66AF-494E-9803-7158358FEDFF}"/>
              </a:ext>
            </a:extLst>
          </p:cNvPr>
          <p:cNvSpPr txBox="1"/>
          <p:nvPr/>
        </p:nvSpPr>
        <p:spPr>
          <a:xfrm>
            <a:off x="6474610" y="4026472"/>
            <a:ext cx="2044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Figure of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Merit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FoM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5A5867-2CA2-4683-90F2-390524A27538}"/>
              </a:ext>
            </a:extLst>
          </p:cNvPr>
          <p:cNvSpPr txBox="1"/>
          <p:nvPr/>
        </p:nvSpPr>
        <p:spPr>
          <a:xfrm>
            <a:off x="1890549" y="5427529"/>
            <a:ext cx="42054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C. Fruy, A, Théry, et al. (2026), Phys.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. A 113, 023706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07FB404-8BFC-4BD0-A480-7DE03601D3C8}"/>
                  </a:ext>
                </a:extLst>
              </p:cNvPr>
              <p:cNvSpPr txBox="1"/>
              <p:nvPr/>
            </p:nvSpPr>
            <p:spPr>
              <a:xfrm>
                <a:off x="8931483" y="3568206"/>
                <a:ext cx="2666930" cy="1562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𝐹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h𝑎𝑙𝑜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fr-FR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𝑎𝑥</m:t>
                                </m:r>
                              </m:sub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lang="fr-FR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sup>
                        </m:sSubSup>
                      </m:den>
                    </m:f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≈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mHz</a:t>
                </a:r>
              </a:p>
              <a:p>
                <a:endParaRPr 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≪</m:t>
                    </m:r>
                  </m:oMath>
                </a14:m>
                <a:endParaRPr lang="fr-FR" b="1" i="1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/>
                <a:endParaRPr lang="fr-FR" sz="800" b="1" i="1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𝐹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𝑝h𝑎𝑠𝑒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≈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Ω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𝑎𝑥</m:t>
                            </m:r>
                          </m:sub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sup>
                        </m:sSubSup>
                      </m:den>
                    </m:f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≈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0.4 MHz</a:t>
                </a:r>
              </a:p>
            </p:txBody>
          </p:sp>
        </mc:Choice>
        <mc:Fallback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07FB404-8BFC-4BD0-A480-7DE03601D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1483" y="3568206"/>
                <a:ext cx="2666930" cy="15628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18765898-457D-4C0B-A977-D98FE935F19F}"/>
              </a:ext>
            </a:extLst>
          </p:cNvPr>
          <p:cNvSpPr/>
          <p:nvPr/>
        </p:nvSpPr>
        <p:spPr>
          <a:xfrm>
            <a:off x="6406689" y="3452772"/>
            <a:ext cx="5296178" cy="1766013"/>
          </a:xfrm>
          <a:prstGeom prst="rect">
            <a:avLst/>
          </a:prstGeom>
          <a:noFill/>
          <a:ln w="12700">
            <a:solidFill>
              <a:srgbClr val="CD5B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8417819-2569-448F-82AB-DCE0D2595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02" y="1153472"/>
            <a:ext cx="5830469" cy="43126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6C691E0-5F7F-4CF3-AC6F-538665217016}"/>
                  </a:ext>
                </a:extLst>
              </p:cNvPr>
              <p:cNvSpPr txBox="1"/>
              <p:nvPr/>
            </p:nvSpPr>
            <p:spPr>
              <a:xfrm>
                <a:off x="8959164" y="1756944"/>
                <a:ext cx="2743704" cy="952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photons in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400</m:t>
                    </m:r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ms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≡</m:t>
                      </m:r>
                    </m:oMath>
                  </m:oMathPara>
                </a14:m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1.2 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−22</m:t>
                        </m:r>
                      </m:sup>
                    </m:sSup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𝑊</m:t>
                    </m:r>
                    <m:r>
                      <a:rPr lang="fr-FR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fr-FR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fr-FR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𝐻𝑧</m:t>
                        </m:r>
                      </m:e>
                    </m:rad>
                  </m:oMath>
                </a14:m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6C691E0-5F7F-4CF3-AC6F-538665217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9164" y="1756944"/>
                <a:ext cx="2743704" cy="952505"/>
              </a:xfrm>
              <a:prstGeom prst="rect">
                <a:avLst/>
              </a:prstGeom>
              <a:blipFill>
                <a:blip r:embed="rId6"/>
                <a:stretch>
                  <a:fillRect t="-2564" b="-57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2B433DA6-92DD-41FB-85BD-2BACA59CD790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A82B8C9-C48D-4C15-8C5A-7811860C45B0}"/>
                  </a:ext>
                </a:extLst>
              </p:cNvPr>
              <p:cNvSpPr txBox="1"/>
              <p:nvPr/>
            </p:nvSpPr>
            <p:spPr>
              <a:xfrm>
                <a:off x="317602" y="5788828"/>
                <a:ext cx="6089087" cy="942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𝜔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average photon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in the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transmon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drive pulse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𝐼𝑄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max distance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two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points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same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amplitude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A82B8C9-C48D-4C15-8C5A-7811860C4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02" y="5788828"/>
                <a:ext cx="6089087" cy="942887"/>
              </a:xfrm>
              <a:prstGeom prst="rect">
                <a:avLst/>
              </a:prstGeom>
              <a:blipFill>
                <a:blip r:embed="rId7"/>
                <a:stretch>
                  <a:fillRect l="-801" t="-3896" b="-103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5D20BBB-FDC4-42F9-BBBF-C7FE7AECBAD3}"/>
                  </a:ext>
                </a:extLst>
              </p:cNvPr>
              <p:cNvSpPr txBox="1"/>
              <p:nvPr/>
            </p:nvSpPr>
            <p:spPr>
              <a:xfrm>
                <a:off x="882181" y="854097"/>
                <a:ext cx="4959927" cy="395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Phase-resolved detection 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CD5B5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CD5B5B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fr-FR" b="1" i="1">
                            <a:solidFill>
                              <a:srgbClr val="CD5B5B"/>
                            </a:solidFill>
                            <a:latin typeface="Cambria Math" panose="02040503050406030204" pitchFamily="18" charset="0"/>
                          </a:rPr>
                          <m:t>𝒄𝒂𝒗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1" i="1">
                            <a:solidFill>
                              <a:srgbClr val="3E7CB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3E7CB1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fr-FR" b="1" i="1">
                            <a:solidFill>
                              <a:srgbClr val="3E7CB1"/>
                            </a:solidFill>
                            <a:latin typeface="Cambria Math" panose="02040503050406030204" pitchFamily="18" charset="0"/>
                          </a:rPr>
                          <m:t>𝒇𝒂𝒙</m:t>
                        </m:r>
                      </m:sub>
                    </m:sSub>
                  </m:oMath>
                </a14:m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5D20BBB-FDC4-42F9-BBBF-C7FE7AECB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181" y="854097"/>
                <a:ext cx="4959927" cy="395558"/>
              </a:xfrm>
              <a:prstGeom prst="rect">
                <a:avLst/>
              </a:prstGeom>
              <a:blipFill>
                <a:blip r:embed="rId8"/>
                <a:stretch>
                  <a:fillRect t="-7692" b="-169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>
            <a:extLst>
              <a:ext uri="{FF2B5EF4-FFF2-40B4-BE49-F238E27FC236}">
                <a16:creationId xmlns:a16="http://schemas.microsoft.com/office/drawing/2014/main" id="{0BDC22E0-F965-4586-8F09-069E5CD41487}"/>
              </a:ext>
            </a:extLst>
          </p:cNvPr>
          <p:cNvSpPr txBox="1"/>
          <p:nvPr/>
        </p:nvSpPr>
        <p:spPr>
          <a:xfrm>
            <a:off x="7629631" y="5295877"/>
            <a:ext cx="40732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A. Cottet and T.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Kontos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New J Phys 28 024504 (2026)</a:t>
            </a:r>
          </a:p>
        </p:txBody>
      </p:sp>
    </p:spTree>
    <p:extLst>
      <p:ext uri="{BB962C8B-B14F-4D97-AF65-F5344CB8AC3E}">
        <p14:creationId xmlns:p14="http://schemas.microsoft.com/office/powerpoint/2010/main" val="3781144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EDAEB60-FE7E-4C9A-AC43-EC44CE151DDD}"/>
              </a:ext>
            </a:extLst>
          </p:cNvPr>
          <p:cNvSpPr/>
          <p:nvPr/>
        </p:nvSpPr>
        <p:spPr>
          <a:xfrm>
            <a:off x="6212265" y="1960775"/>
            <a:ext cx="4705679" cy="3785652"/>
          </a:xfrm>
          <a:prstGeom prst="rect">
            <a:avLst/>
          </a:prstGeom>
          <a:noFill/>
          <a:ln w="12700">
            <a:solidFill>
              <a:srgbClr val="CD5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C37C1DE-8F64-44AA-8809-E1388E6C2205}"/>
              </a:ext>
            </a:extLst>
          </p:cNvPr>
          <p:cNvSpPr/>
          <p:nvPr/>
        </p:nvSpPr>
        <p:spPr>
          <a:xfrm>
            <a:off x="6497091" y="4534012"/>
            <a:ext cx="4346400" cy="1120701"/>
          </a:xfrm>
          <a:prstGeom prst="roundRect">
            <a:avLst>
              <a:gd name="adj" fmla="val 20153"/>
            </a:avLst>
          </a:prstGeom>
          <a:solidFill>
            <a:srgbClr val="FFC000">
              <a:alpha val="32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026C0C4-8A65-4027-8618-203D7160F2CA}"/>
              </a:ext>
            </a:extLst>
          </p:cNvPr>
          <p:cNvSpPr txBox="1"/>
          <p:nvPr/>
        </p:nvSpPr>
        <p:spPr>
          <a:xfrm>
            <a:off x="6124280" y="2463757"/>
            <a:ext cx="5384797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Magnetic materials in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resonant cavities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Non-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Phase-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jammed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signal</a:t>
            </a:r>
          </a:p>
        </p:txBody>
      </p:sp>
      <p:pic>
        <p:nvPicPr>
          <p:cNvPr id="10" name="Image 83" descr="bandeau horizontal-bleu.png">
            <a:extLst>
              <a:ext uri="{FF2B5EF4-FFF2-40B4-BE49-F238E27FC236}">
                <a16:creationId xmlns:a16="http://schemas.microsoft.com/office/drawing/2014/main" id="{34A2432A-C9C2-444F-B531-5017481AF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 Goals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7056E93-9916-4D35-9400-49E34858ADEC}"/>
              </a:ext>
            </a:extLst>
          </p:cNvPr>
          <p:cNvSpPr txBox="1"/>
          <p:nvPr/>
        </p:nvSpPr>
        <p:spPr>
          <a:xfrm>
            <a:off x="844959" y="1540428"/>
            <a:ext cx="50364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Key goals of AXION sensing: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Expand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mass scanning range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Boost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detection sensitivity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Simulate a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fake axion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signal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01ED413-8C08-4A83-85CC-0507ED6E60FA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985C6FF3-DE9B-4DDA-9ACE-C95496ED4351}"/>
              </a:ext>
            </a:extLst>
          </p:cNvPr>
          <p:cNvSpPr/>
          <p:nvPr/>
        </p:nvSpPr>
        <p:spPr>
          <a:xfrm>
            <a:off x="5353797" y="2643511"/>
            <a:ext cx="1055309" cy="105071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6D5E6218-9141-4F71-AAC9-75C381B6ED77}"/>
              </a:ext>
            </a:extLst>
          </p:cNvPr>
          <p:cNvSpPr/>
          <p:nvPr/>
        </p:nvSpPr>
        <p:spPr>
          <a:xfrm>
            <a:off x="5353797" y="3842382"/>
            <a:ext cx="1055309" cy="105071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89D8B1A3-9456-491E-A256-0C3206D00EDB}"/>
              </a:ext>
            </a:extLst>
          </p:cNvPr>
          <p:cNvSpPr/>
          <p:nvPr/>
        </p:nvSpPr>
        <p:spPr>
          <a:xfrm>
            <a:off x="5353797" y="5052393"/>
            <a:ext cx="1055309" cy="105071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CF58123A-06E2-4A74-BCD8-EFCEA72AE7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334" t="35555" r="45104" b="31376"/>
          <a:stretch/>
        </p:blipFill>
        <p:spPr>
          <a:xfrm rot="873707">
            <a:off x="9190517" y="3503261"/>
            <a:ext cx="439304" cy="888383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68084467-6157-41CD-AC51-B0BD47D802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3977" t="34344" r="41359" b="34188"/>
          <a:stretch/>
        </p:blipFill>
        <p:spPr>
          <a:xfrm>
            <a:off x="9583134" y="2037237"/>
            <a:ext cx="872430" cy="1323656"/>
          </a:xfrm>
          <a:prstGeom prst="rect">
            <a:avLst/>
          </a:prstGeom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8259EC6C-B992-4F6F-B350-07478499E2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5221" t="40590" r="32927" b="28911"/>
          <a:stretch/>
        </p:blipFill>
        <p:spPr>
          <a:xfrm>
            <a:off x="9410169" y="4653422"/>
            <a:ext cx="1343037" cy="87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78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ext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14715102-E4A2-485F-929A-7BD764232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92" y="927316"/>
            <a:ext cx="5429884" cy="2779987"/>
          </a:xfrm>
          <a:prstGeom prst="rect">
            <a:avLst/>
          </a:prstGeom>
        </p:spPr>
      </p:pic>
      <p:pic>
        <p:nvPicPr>
          <p:cNvPr id="40" name="Image 83" descr="bandeau horizontal-bleu.png">
            <a:extLst>
              <a:ext uri="{FF2B5EF4-FFF2-40B4-BE49-F238E27FC236}">
                <a16:creationId xmlns:a16="http://schemas.microsoft.com/office/drawing/2014/main" id="{181955A5-933E-4F10-900A-2EC520FE4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Jamming</a:t>
            </a:r>
            <a:endParaRPr lang="fr-FR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5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581705C0-F0F5-47E2-AD9E-86B655EF8D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3"/>
          <a:stretch>
            <a:fillRect/>
          </a:stretch>
        </p:blipFill>
        <p:spPr>
          <a:xfrm>
            <a:off x="5376241" y="3592239"/>
            <a:ext cx="3188924" cy="2659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D901C3E-2431-4917-A8CE-B1A91CE7DA97}"/>
                  </a:ext>
                </a:extLst>
              </p:cNvPr>
              <p:cNvSpPr txBox="1"/>
              <p:nvPr/>
            </p:nvSpPr>
            <p:spPr>
              <a:xfrm>
                <a:off x="444661" y="3075819"/>
                <a:ext cx="4891483" cy="3034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Power spectral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density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endParaRPr lang="fr-FR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>
                          <a:latin typeface="Cambria Math" panose="02040503050406030204" pitchFamily="18" charset="0"/>
                        </a:rPr>
                        <m:t>𝑺</m:t>
                      </m:r>
                      <m:d>
                        <m:d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fr-FR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𝒌𝑻𝑭</m:t>
                          </m:r>
                        </m:num>
                        <m:den>
                          <m:sSub>
                            <m:sSubPr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𝜟𝝎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r-FR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fr-FR" sz="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random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phase fluctuation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: noise figure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oscillator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output power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frequency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offset relative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: flicker noise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sensitivity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scaling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factor)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: corner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angular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frequency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flicker and white phase noise</a:t>
                </a: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D901C3E-2431-4917-A8CE-B1A91CE7D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61" y="3075819"/>
                <a:ext cx="4891483" cy="3034998"/>
              </a:xfrm>
              <a:prstGeom prst="rect">
                <a:avLst/>
              </a:prstGeom>
              <a:blipFill>
                <a:blip r:embed="rId6"/>
                <a:stretch>
                  <a:fillRect l="-2993" t="-2616" r="-1247" b="-40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e 19">
            <a:extLst>
              <a:ext uri="{FF2B5EF4-FFF2-40B4-BE49-F238E27FC236}">
                <a16:creationId xmlns:a16="http://schemas.microsoft.com/office/drawing/2014/main" id="{A8E15F60-85B8-4FED-8020-B8CE62977A1E}"/>
              </a:ext>
            </a:extLst>
          </p:cNvPr>
          <p:cNvGrpSpPr/>
          <p:nvPr/>
        </p:nvGrpSpPr>
        <p:grpSpPr>
          <a:xfrm>
            <a:off x="3725153" y="1136619"/>
            <a:ext cx="2505554" cy="1683662"/>
            <a:chOff x="4056838" y="1663314"/>
            <a:chExt cx="2260781" cy="1598399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F7CD146D-9697-41A5-8CE6-086EF2F1CEAE}"/>
                </a:ext>
              </a:extLst>
            </p:cNvPr>
            <p:cNvGrpSpPr/>
            <p:nvPr/>
          </p:nvGrpSpPr>
          <p:grpSpPr>
            <a:xfrm>
              <a:off x="4056838" y="1663314"/>
              <a:ext cx="2260781" cy="1598399"/>
              <a:chOff x="1284393" y="1167495"/>
              <a:chExt cx="2955234" cy="2100358"/>
            </a:xfrm>
          </p:grpSpPr>
          <p:pic>
            <p:nvPicPr>
              <p:cNvPr id="23" name="Picture 4" descr="undefined">
                <a:extLst>
                  <a:ext uri="{FF2B5EF4-FFF2-40B4-BE49-F238E27FC236}">
                    <a16:creationId xmlns:a16="http://schemas.microsoft.com/office/drawing/2014/main" id="{63CC9AFA-7772-4923-A065-4DC1DD1BB5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1195413" y="1751625"/>
                <a:ext cx="889811" cy="7118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866F811C-6292-47E1-AFDA-A8812945C112}"/>
                  </a:ext>
                </a:extLst>
              </p:cNvPr>
              <p:cNvGrpSpPr/>
              <p:nvPr/>
            </p:nvGrpSpPr>
            <p:grpSpPr>
              <a:xfrm>
                <a:off x="2176570" y="2041303"/>
                <a:ext cx="1169792" cy="1226550"/>
                <a:chOff x="2191563" y="2092518"/>
                <a:chExt cx="1148951" cy="1264202"/>
              </a:xfrm>
            </p:grpSpPr>
            <p:pic>
              <p:nvPicPr>
                <p:cNvPr id="55" name="Picture 14" descr="Active Components in RF Circuits | Introduction to RF Principles and  Components | Electronics Textbook">
                  <a:extLst>
                    <a:ext uri="{FF2B5EF4-FFF2-40B4-BE49-F238E27FC236}">
                      <a16:creationId xmlns:a16="http://schemas.microsoft.com/office/drawing/2014/main" id="{265357AA-6693-4D2A-9A9A-FF8B5F4F4B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191563" y="2379975"/>
                  <a:ext cx="1133008" cy="6783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8" descr="General ground (IEC‑style)">
                  <a:extLst>
                    <a:ext uri="{FF2B5EF4-FFF2-40B4-BE49-F238E27FC236}">
                      <a16:creationId xmlns:a16="http://schemas.microsoft.com/office/drawing/2014/main" id="{8281C6B8-6866-4365-8C33-4732F4C383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6554" y="2644870"/>
                  <a:ext cx="1133007" cy="7118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732F8860-FD62-4047-9EDC-B85D770A4A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65685" y="2345959"/>
                  <a:ext cx="0" cy="216000"/>
                </a:xfrm>
                <a:prstGeom prst="line">
                  <a:avLst/>
                </a:prstGeom>
                <a:ln w="12700">
                  <a:tailEnd type="oval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ZoneTexte 57">
                  <a:extLst>
                    <a:ext uri="{FF2B5EF4-FFF2-40B4-BE49-F238E27FC236}">
                      <a16:creationId xmlns:a16="http://schemas.microsoft.com/office/drawing/2014/main" id="{601E7CE3-5640-4157-A4D0-12E7BEDE7F49}"/>
                    </a:ext>
                  </a:extLst>
                </p:cNvPr>
                <p:cNvSpPr txBox="1"/>
                <p:nvPr/>
              </p:nvSpPr>
              <p:spPr>
                <a:xfrm>
                  <a:off x="2706900" y="2092518"/>
                  <a:ext cx="633614" cy="3561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+15V</a:t>
                  </a:r>
                </a:p>
              </p:txBody>
            </p:sp>
          </p:grpSp>
          <p:sp>
            <p:nvSpPr>
              <p:cNvPr id="25" name="Organigramme : Données stockées 24">
                <a:extLst>
                  <a:ext uri="{FF2B5EF4-FFF2-40B4-BE49-F238E27FC236}">
                    <a16:creationId xmlns:a16="http://schemas.microsoft.com/office/drawing/2014/main" id="{83A71FE6-B0F1-4FB0-B65C-8ECA1E97C433}"/>
                  </a:ext>
                </a:extLst>
              </p:cNvPr>
              <p:cNvSpPr/>
              <p:nvPr/>
            </p:nvSpPr>
            <p:spPr>
              <a:xfrm>
                <a:off x="2438901" y="1167495"/>
                <a:ext cx="214358" cy="349842"/>
              </a:xfrm>
              <a:prstGeom prst="flowChartOnlineStorag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Organigramme : Données stockées 25">
                <a:extLst>
                  <a:ext uri="{FF2B5EF4-FFF2-40B4-BE49-F238E27FC236}">
                    <a16:creationId xmlns:a16="http://schemas.microsoft.com/office/drawing/2014/main" id="{F0D9968B-2DE4-4415-8BE0-9CD985E8185C}"/>
                  </a:ext>
                </a:extLst>
              </p:cNvPr>
              <p:cNvSpPr/>
              <p:nvPr/>
            </p:nvSpPr>
            <p:spPr>
              <a:xfrm flipH="1">
                <a:off x="2895978" y="1167495"/>
                <a:ext cx="214358" cy="349842"/>
              </a:xfrm>
              <a:prstGeom prst="flowChartOnlineStorag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7" name="Picture 4" descr="undefined">
                <a:extLst>
                  <a:ext uri="{FF2B5EF4-FFF2-40B4-BE49-F238E27FC236}">
                    <a16:creationId xmlns:a16="http://schemas.microsoft.com/office/drawing/2014/main" id="{FDE9093E-B002-4D84-86A8-DDACFC324B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H="1">
                <a:off x="3438797" y="1751624"/>
                <a:ext cx="889811" cy="7118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CC732954-234C-4CDF-AAF4-9C99BFFC1443}"/>
                  </a:ext>
                </a:extLst>
              </p:cNvPr>
              <p:cNvCxnSpPr>
                <a:cxnSpLocks/>
                <a:stCxn id="26" idx="1"/>
              </p:cNvCxnSpPr>
              <p:nvPr/>
            </p:nvCxnSpPr>
            <p:spPr>
              <a:xfrm>
                <a:off x="3110336" y="1342416"/>
                <a:ext cx="682175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ED7320EA-064D-4DA8-8F84-229FFE6A38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2511" y="1342416"/>
                <a:ext cx="0" cy="50137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2EAD4CB5-ECC4-4B1D-AE41-490B5F21D9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2511" y="2341017"/>
                <a:ext cx="0" cy="30319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5AA03BB0-629C-49C1-A15A-9F80865803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0335" y="2644208"/>
                <a:ext cx="682175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C3441D6F-4E59-4674-BBD1-6A2A25F6FC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1301" y="2644208"/>
                <a:ext cx="682175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C5AD6EB6-F5E8-41E2-9352-0DCC0FDBA5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3799" y="2359880"/>
                <a:ext cx="0" cy="28432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03D2DD12-EC55-4665-95E4-A4B8436548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3799" y="1342416"/>
                <a:ext cx="0" cy="50137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7605A219-F5CF-4F25-85E4-9F0BE6C09C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1301" y="1342416"/>
                <a:ext cx="71760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1509DA8A-BC1A-4CC3-A48B-A9D2FC218EFE}"/>
                  </a:ext>
                </a:extLst>
              </p:cNvPr>
              <p:cNvSpPr/>
              <p:nvPr/>
            </p:nvSpPr>
            <p:spPr>
              <a:xfrm>
                <a:off x="3831240" y="1659722"/>
                <a:ext cx="149893" cy="14744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797A822F-48F5-47CC-87B8-A65BDD980BCF}"/>
                  </a:ext>
                </a:extLst>
              </p:cNvPr>
              <p:cNvSpPr/>
              <p:nvPr/>
            </p:nvSpPr>
            <p:spPr>
              <a:xfrm>
                <a:off x="4089734" y="1929890"/>
                <a:ext cx="149893" cy="14744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A1407DC0-9170-4FBE-8999-286B7CADABB4}"/>
                  </a:ext>
                </a:extLst>
              </p:cNvPr>
              <p:cNvSpPr/>
              <p:nvPr/>
            </p:nvSpPr>
            <p:spPr>
              <a:xfrm>
                <a:off x="3831239" y="2391979"/>
                <a:ext cx="149893" cy="14744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id="{415F5093-B138-41CC-8182-5483AD6F7CE6}"/>
                  </a:ext>
                </a:extLst>
              </p:cNvPr>
              <p:cNvSpPr/>
              <p:nvPr/>
            </p:nvSpPr>
            <p:spPr>
              <a:xfrm>
                <a:off x="1547449" y="1652833"/>
                <a:ext cx="149893" cy="14744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41A55844-5FB4-497E-A5A4-15DC26765404}"/>
                  </a:ext>
                </a:extLst>
              </p:cNvPr>
              <p:cNvSpPr/>
              <p:nvPr/>
            </p:nvSpPr>
            <p:spPr>
              <a:xfrm>
                <a:off x="1284393" y="2150910"/>
                <a:ext cx="149893" cy="14744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480F8314-234D-4C9E-9AA0-918CAA695707}"/>
                  </a:ext>
                </a:extLst>
              </p:cNvPr>
              <p:cNvSpPr/>
              <p:nvPr/>
            </p:nvSpPr>
            <p:spPr>
              <a:xfrm>
                <a:off x="1527056" y="2391425"/>
                <a:ext cx="149893" cy="14744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80752F8F-E19C-47D3-B3C2-7CE364799E5A}"/>
                    </a:ext>
                  </a:extLst>
                </p:cNvPr>
                <p:cNvSpPr txBox="1"/>
                <p:nvPr/>
              </p:nvSpPr>
              <p:spPr>
                <a:xfrm>
                  <a:off x="5044016" y="1895887"/>
                  <a:ext cx="272387" cy="2337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80752F8F-E19C-47D3-B3C2-7CE364799E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4016" y="1895887"/>
                  <a:ext cx="272387" cy="233752"/>
                </a:xfrm>
                <a:prstGeom prst="rect">
                  <a:avLst/>
                </a:prstGeom>
                <a:blipFill>
                  <a:blip r:embed="rId10"/>
                  <a:stretch>
                    <a:fillRect l="-8163" r="-4082" b="-175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9" name="Accolade fermante 58">
            <a:extLst>
              <a:ext uri="{FF2B5EF4-FFF2-40B4-BE49-F238E27FC236}">
                <a16:creationId xmlns:a16="http://schemas.microsoft.com/office/drawing/2014/main" id="{779CD77B-C71D-4269-A1FE-C8C476EEDAAA}"/>
              </a:ext>
            </a:extLst>
          </p:cNvPr>
          <p:cNvSpPr/>
          <p:nvPr/>
        </p:nvSpPr>
        <p:spPr>
          <a:xfrm>
            <a:off x="8679460" y="3752230"/>
            <a:ext cx="104322" cy="1651041"/>
          </a:xfrm>
          <a:prstGeom prst="rightBrace">
            <a:avLst>
              <a:gd name="adj1" fmla="val 84143"/>
              <a:gd name="adj2" fmla="val 50362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97F52AF-85CF-49C4-8653-2DA79BFF0966}"/>
              </a:ext>
            </a:extLst>
          </p:cNvPr>
          <p:cNvSpPr txBox="1"/>
          <p:nvPr/>
        </p:nvSpPr>
        <p:spPr>
          <a:xfrm>
            <a:off x="9004028" y="4277353"/>
            <a:ext cx="2261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instrument- limited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6FD0FDA9-6CF7-4D2A-ACF0-088F95B1A40A}"/>
              </a:ext>
            </a:extLst>
          </p:cNvPr>
          <p:cNvCxnSpPr>
            <a:cxnSpLocks/>
          </p:cNvCxnSpPr>
          <p:nvPr/>
        </p:nvCxnSpPr>
        <p:spPr>
          <a:xfrm>
            <a:off x="8239893" y="5651992"/>
            <a:ext cx="85045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ZoneTexte 61">
            <a:extLst>
              <a:ext uri="{FF2B5EF4-FFF2-40B4-BE49-F238E27FC236}">
                <a16:creationId xmlns:a16="http://schemas.microsoft.com/office/drawing/2014/main" id="{27B1140C-8DC8-4142-B7CA-35289F8BC22D}"/>
              </a:ext>
            </a:extLst>
          </p:cNvPr>
          <p:cNvSpPr txBox="1"/>
          <p:nvPr/>
        </p:nvSpPr>
        <p:spPr>
          <a:xfrm>
            <a:off x="9090348" y="5330487"/>
            <a:ext cx="1368687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true 1kHz source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31A054DA-3B42-4ACA-A23B-A7F97AE7B8D1}"/>
              </a:ext>
            </a:extLst>
          </p:cNvPr>
          <p:cNvSpPr txBox="1"/>
          <p:nvPr/>
        </p:nvSpPr>
        <p:spPr>
          <a:xfrm>
            <a:off x="2545610" y="6122491"/>
            <a:ext cx="2716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David M. Pozar, Microwave Engineering, 4th Edition, Wiley, 2012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176295FF-EC32-42B3-8604-53AB87F552A1}"/>
              </a:ext>
            </a:extLst>
          </p:cNvPr>
          <p:cNvSpPr txBox="1"/>
          <p:nvPr/>
        </p:nvSpPr>
        <p:spPr>
          <a:xfrm>
            <a:off x="9090348" y="6074747"/>
            <a:ext cx="24093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realistic fictitious axion source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Espace réservé du numéro de diapositive 6">
            <a:extLst>
              <a:ext uri="{FF2B5EF4-FFF2-40B4-BE49-F238E27FC236}">
                <a16:creationId xmlns:a16="http://schemas.microsoft.com/office/drawing/2014/main" id="{F50A342F-0CBF-424C-A23F-C53CBD36119D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Image 43" descr="Une image contenant outil, fils électriques, Ingénierie électronique, câble&#10;&#10;Le contenu généré par l’IA peut être incorrect.">
            <a:extLst>
              <a:ext uri="{FF2B5EF4-FFF2-40B4-BE49-F238E27FC236}">
                <a16:creationId xmlns:a16="http://schemas.microsoft.com/office/drawing/2014/main" id="{1A4A4E56-B454-4240-97C9-E536BBB926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9667" y="343861"/>
            <a:ext cx="1928246" cy="309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26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83" descr="bandeau horizontal-bleu.png">
            <a:extLst>
              <a:ext uri="{FF2B5EF4-FFF2-40B4-BE49-F238E27FC236}">
                <a16:creationId xmlns:a16="http://schemas.microsoft.com/office/drawing/2014/main" id="{936B42F6-F517-4CFA-A20A-AED022D59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Points and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Outlooks</a:t>
            </a:r>
            <a:endParaRPr lang="fr-FR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9A5979E9-CB85-49DC-A9DE-A3855CD1B0DB}"/>
                  </a:ext>
                </a:extLst>
              </p:cNvPr>
              <p:cNvSpPr txBox="1"/>
              <p:nvPr/>
            </p:nvSpPr>
            <p:spPr>
              <a:xfrm>
                <a:off x="1221630" y="1522848"/>
                <a:ext cx="10104689" cy="3170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fr-F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 </a:t>
                </a:r>
                <a:r>
                  <a:rPr lang="fr-FR" sz="20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tunability</a:t>
                </a:r>
                <a:r>
                  <a:rPr lang="fr-F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of the phase-</a:t>
                </a:r>
                <a:r>
                  <a:rPr lang="fr-FR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resolved</a:t>
                </a: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haloscope</a:t>
                </a: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through</a:t>
                </a: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gyromagnetic</a:t>
                </a: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materials</a:t>
                </a:r>
                <a:endParaRPr lang="fr-F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fr-F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Technical focus on </a:t>
                </a:r>
                <a:r>
                  <a:rPr lang="fr-F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 </a:t>
                </a:r>
                <a14:m>
                  <m:oMath xmlns:m="http://schemas.openxmlformats.org/officeDocument/2006/math">
                    <m:r>
                      <a:rPr lang="fr-FR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isolation </a:t>
                </a: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manipulation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fr-F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Tri – partite </a:t>
                </a:r>
                <a:r>
                  <a:rPr lang="fr-FR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coupling</a:t>
                </a: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by </a:t>
                </a:r>
                <a:r>
                  <a:rPr lang="fr-FR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implementing</a:t>
                </a: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gyromagnetic</a:t>
                </a: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modes in </a:t>
                </a:r>
                <a:r>
                  <a:rPr lang="fr-FR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Chloe’s</a:t>
                </a: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detection</a:t>
                </a: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setup</a:t>
                </a:r>
              </a:p>
              <a:p>
                <a:endParaRPr lang="fr-F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fr-F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Phase – </a:t>
                </a:r>
                <a:r>
                  <a:rPr lang="fr-FR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jammed</a:t>
                </a: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source to </a:t>
                </a:r>
                <a:r>
                  <a:rPr lang="fr-F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simulate </a:t>
                </a:r>
                <a14:m>
                  <m:oMath xmlns:m="http://schemas.openxmlformats.org/officeDocument/2006/math">
                    <m:r>
                      <a:rPr lang="fr-FR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𝒌𝑯𝒛</m:t>
                    </m:r>
                  </m:oMath>
                </a14:m>
                <a:r>
                  <a:rPr lang="fr-F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linewidth</a:t>
                </a:r>
                <a:r>
                  <a:rPr lang="fr-F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axions</a:t>
                </a:r>
                <a:endParaRPr lang="fr-FR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fr-F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fr-F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Phase-</a:t>
                </a:r>
                <a:r>
                  <a:rPr lang="fr-FR" sz="20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jamming</a:t>
                </a:r>
                <a:r>
                  <a:rPr lang="fr-F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tunability</a:t>
                </a:r>
                <a:r>
                  <a:rPr lang="fr-FR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by </a:t>
                </a:r>
                <a:r>
                  <a:rPr lang="fr-FR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using</a:t>
                </a: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phase </a:t>
                </a:r>
                <a:r>
                  <a:rPr lang="fr-FR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shifters</a:t>
                </a: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the MASER – like setup</a:t>
                </a:r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9A5979E9-CB85-49DC-A9DE-A3855CD1B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630" y="1522848"/>
                <a:ext cx="10104689" cy="3170099"/>
              </a:xfrm>
              <a:prstGeom prst="rect">
                <a:avLst/>
              </a:prstGeom>
              <a:blipFill>
                <a:blip r:embed="rId4"/>
                <a:stretch>
                  <a:fillRect l="-543" t="-962" b="-2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itre 1">
            <a:extLst>
              <a:ext uri="{FF2B5EF4-FFF2-40B4-BE49-F238E27FC236}">
                <a16:creationId xmlns:a16="http://schemas.microsoft.com/office/drawing/2014/main" id="{050866D7-8745-4257-9BA2-7F3938FC5C20}"/>
              </a:ext>
            </a:extLst>
          </p:cNvPr>
          <p:cNvSpPr txBox="1">
            <a:spLocks/>
          </p:cNvSpPr>
          <p:nvPr/>
        </p:nvSpPr>
        <p:spPr>
          <a:xfrm>
            <a:off x="2152650" y="4907261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attention !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A3FDEABB-857E-49F0-9C29-682D6A5D1F0D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630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83" descr="bandeau horizontal-bleu.png">
            <a:extLst>
              <a:ext uri="{FF2B5EF4-FFF2-40B4-BE49-F238E27FC236}">
                <a16:creationId xmlns:a16="http://schemas.microsoft.com/office/drawing/2014/main" id="{B5134141-0A5C-42C0-B138-55C30ADFE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Benchmarking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fr-FR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A191E9-18C5-4E90-86B8-456A7129D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14" y="3133114"/>
            <a:ext cx="10568372" cy="20300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B91D2B3-26DB-4342-A5DB-A482D657B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738" y="2063524"/>
            <a:ext cx="6924523" cy="751247"/>
          </a:xfrm>
          <a:prstGeom prst="rect">
            <a:avLst/>
          </a:prstGeom>
        </p:spPr>
      </p:pic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91DFEA20-8661-4249-AD83-28636FE24459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833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ZoneTexte 35">
            <a:extLst>
              <a:ext uri="{FF2B5EF4-FFF2-40B4-BE49-F238E27FC236}">
                <a16:creationId xmlns:a16="http://schemas.microsoft.com/office/drawing/2014/main" id="{F6A72C38-968B-4F25-BDB5-EE554F2BE54B}"/>
              </a:ext>
            </a:extLst>
          </p:cNvPr>
          <p:cNvSpPr txBox="1"/>
          <p:nvPr/>
        </p:nvSpPr>
        <p:spPr>
          <a:xfrm>
            <a:off x="645123" y="5491950"/>
            <a:ext cx="30337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intracluster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gas detected in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(contains most of the baryonic matter)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EF5AEC8-42A1-C770-B6BE-0AF6C26A20DC}"/>
              </a:ext>
            </a:extLst>
          </p:cNvPr>
          <p:cNvSpPr txBox="1"/>
          <p:nvPr/>
        </p:nvSpPr>
        <p:spPr>
          <a:xfrm>
            <a:off x="7258878" y="5518119"/>
            <a:ext cx="3732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AXION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particle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good Dark Matter candidate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497FF874-C7F9-434F-82C7-107F2606D5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" t="4233"/>
          <a:stretch/>
        </p:blipFill>
        <p:spPr>
          <a:xfrm>
            <a:off x="1683182" y="2468704"/>
            <a:ext cx="3763103" cy="260086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695C9BC-C859-4B76-8C05-5055ABA6BD37}"/>
              </a:ext>
            </a:extLst>
          </p:cNvPr>
          <p:cNvSpPr/>
          <p:nvPr/>
        </p:nvSpPr>
        <p:spPr>
          <a:xfrm>
            <a:off x="427212" y="3125793"/>
            <a:ext cx="12559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X-ray: NASA/CXC/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CfA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M.Markevitch</a:t>
            </a:r>
            <a:endParaRPr lang="fr-F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Optical and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lensing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: NASA/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STScI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, Magellan/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U.Arizona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D.Clowe</a:t>
            </a:r>
            <a:endParaRPr lang="fr-F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Lensing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: ESO WFI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D35FCD9-6CCC-41E8-96A7-C61CEE897F72}"/>
              </a:ext>
            </a:extLst>
          </p:cNvPr>
          <p:cNvSpPr txBox="1"/>
          <p:nvPr/>
        </p:nvSpPr>
        <p:spPr>
          <a:xfrm>
            <a:off x="3839134" y="5463326"/>
            <a:ext cx="17903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Gravitational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lensing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detected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mass</a:t>
            </a:r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29512634-1BA3-4598-B1F2-D3C269C02348}"/>
              </a:ext>
            </a:extLst>
          </p:cNvPr>
          <p:cNvSpPr/>
          <p:nvPr/>
        </p:nvSpPr>
        <p:spPr>
          <a:xfrm>
            <a:off x="3269587" y="4436134"/>
            <a:ext cx="1414436" cy="1043418"/>
          </a:xfrm>
          <a:custGeom>
            <a:avLst/>
            <a:gdLst>
              <a:gd name="connsiteX0" fmla="*/ 0 w 1347788"/>
              <a:gd name="connsiteY0" fmla="*/ 0 h 1152525"/>
              <a:gd name="connsiteX1" fmla="*/ 528638 w 1347788"/>
              <a:gd name="connsiteY1" fmla="*/ 638175 h 1152525"/>
              <a:gd name="connsiteX2" fmla="*/ 1347788 w 1347788"/>
              <a:gd name="connsiteY2" fmla="*/ 1152525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7788" h="1152525">
                <a:moveTo>
                  <a:pt x="0" y="0"/>
                </a:moveTo>
                <a:cubicBezTo>
                  <a:pt x="152003" y="223044"/>
                  <a:pt x="304007" y="446088"/>
                  <a:pt x="528638" y="638175"/>
                </a:cubicBezTo>
                <a:cubicBezTo>
                  <a:pt x="753269" y="830263"/>
                  <a:pt x="1050528" y="991394"/>
                  <a:pt x="1347788" y="1152525"/>
                </a:cubicBezTo>
              </a:path>
            </a:pathLst>
          </a:custGeom>
          <a:noFill/>
          <a:ln w="38100">
            <a:solidFill>
              <a:srgbClr val="7E83DE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8BB66289-655D-4218-8C0F-BBE55D9437DD}"/>
              </a:ext>
            </a:extLst>
          </p:cNvPr>
          <p:cNvSpPr/>
          <p:nvPr/>
        </p:nvSpPr>
        <p:spPr>
          <a:xfrm>
            <a:off x="2061687" y="3985452"/>
            <a:ext cx="1896498" cy="1494101"/>
          </a:xfrm>
          <a:custGeom>
            <a:avLst/>
            <a:gdLst>
              <a:gd name="connsiteX0" fmla="*/ 0 w 2318993"/>
              <a:gd name="connsiteY0" fmla="*/ 1640264 h 1640264"/>
              <a:gd name="connsiteX1" fmla="*/ 1923068 w 2318993"/>
              <a:gd name="connsiteY1" fmla="*/ 914400 h 1640264"/>
              <a:gd name="connsiteX2" fmla="*/ 2318993 w 2318993"/>
              <a:gd name="connsiteY2" fmla="*/ 0 h 164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8993" h="1640264">
                <a:moveTo>
                  <a:pt x="0" y="1640264"/>
                </a:moveTo>
                <a:cubicBezTo>
                  <a:pt x="768284" y="1414020"/>
                  <a:pt x="1536569" y="1187777"/>
                  <a:pt x="1923068" y="914400"/>
                </a:cubicBezTo>
                <a:cubicBezTo>
                  <a:pt x="2309567" y="641023"/>
                  <a:pt x="2249863" y="147687"/>
                  <a:pt x="2318993" y="0"/>
                </a:cubicBezTo>
              </a:path>
            </a:pathLst>
          </a:custGeom>
          <a:noFill/>
          <a:ln w="38100">
            <a:solidFill>
              <a:srgbClr val="F34D7B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E492D511-12D7-42C7-81D2-3EAFD8FD9DD7}"/>
              </a:ext>
            </a:extLst>
          </p:cNvPr>
          <p:cNvSpPr/>
          <p:nvPr/>
        </p:nvSpPr>
        <p:spPr>
          <a:xfrm>
            <a:off x="3381033" y="4208724"/>
            <a:ext cx="184008" cy="769313"/>
          </a:xfrm>
          <a:custGeom>
            <a:avLst/>
            <a:gdLst>
              <a:gd name="connsiteX0" fmla="*/ 50800 w 124062"/>
              <a:gd name="connsiteY0" fmla="*/ 0 h 812800"/>
              <a:gd name="connsiteX1" fmla="*/ 0 w 124062"/>
              <a:gd name="connsiteY1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062" h="812800">
                <a:moveTo>
                  <a:pt x="50800" y="0"/>
                </a:moveTo>
                <a:cubicBezTo>
                  <a:pt x="121443" y="312208"/>
                  <a:pt x="192087" y="624417"/>
                  <a:pt x="0" y="812800"/>
                </a:cubicBezTo>
              </a:path>
            </a:pathLst>
          </a:custGeom>
          <a:noFill/>
          <a:ln w="38100">
            <a:solidFill>
              <a:srgbClr val="F34D7B"/>
            </a:solidFill>
            <a:headEnd type="arrow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F7DB061C-1DE9-4955-AE22-DB6F60A7B751}"/>
              </a:ext>
            </a:extLst>
          </p:cNvPr>
          <p:cNvSpPr/>
          <p:nvPr/>
        </p:nvSpPr>
        <p:spPr>
          <a:xfrm>
            <a:off x="3779636" y="3928736"/>
            <a:ext cx="529445" cy="1136049"/>
          </a:xfrm>
          <a:custGeom>
            <a:avLst/>
            <a:gdLst>
              <a:gd name="connsiteX0" fmla="*/ 577236 w 577236"/>
              <a:gd name="connsiteY0" fmla="*/ 0 h 1376363"/>
              <a:gd name="connsiteX1" fmla="*/ 286724 w 577236"/>
              <a:gd name="connsiteY1" fmla="*/ 490538 h 1376363"/>
              <a:gd name="connsiteX2" fmla="*/ 5736 w 577236"/>
              <a:gd name="connsiteY2" fmla="*/ 1062038 h 1376363"/>
              <a:gd name="connsiteX3" fmla="*/ 124799 w 577236"/>
              <a:gd name="connsiteY3" fmla="*/ 1376363 h 137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36" h="1376363">
                <a:moveTo>
                  <a:pt x="577236" y="0"/>
                </a:moveTo>
                <a:cubicBezTo>
                  <a:pt x="479605" y="156766"/>
                  <a:pt x="381974" y="313532"/>
                  <a:pt x="286724" y="490538"/>
                </a:cubicBezTo>
                <a:cubicBezTo>
                  <a:pt x="191474" y="667544"/>
                  <a:pt x="32723" y="914401"/>
                  <a:pt x="5736" y="1062038"/>
                </a:cubicBezTo>
                <a:cubicBezTo>
                  <a:pt x="-21251" y="1209675"/>
                  <a:pt x="51774" y="1293019"/>
                  <a:pt x="124799" y="1376363"/>
                </a:cubicBezTo>
              </a:path>
            </a:pathLst>
          </a:custGeom>
          <a:noFill/>
          <a:ln w="38100">
            <a:solidFill>
              <a:srgbClr val="7E83DE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06C57D6-BF77-4074-AC3D-450C33C8E20E}"/>
              </a:ext>
            </a:extLst>
          </p:cNvPr>
          <p:cNvSpPr/>
          <p:nvPr/>
        </p:nvSpPr>
        <p:spPr>
          <a:xfrm>
            <a:off x="618547" y="5476392"/>
            <a:ext cx="3098648" cy="948124"/>
          </a:xfrm>
          <a:prstGeom prst="roundRect">
            <a:avLst>
              <a:gd name="adj" fmla="val 32858"/>
            </a:avLst>
          </a:prstGeom>
          <a:noFill/>
          <a:ln w="28575">
            <a:solidFill>
              <a:srgbClr val="F34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A93ACA4-565E-4789-A8D5-15EC6DDB199E}"/>
              </a:ext>
            </a:extLst>
          </p:cNvPr>
          <p:cNvSpPr/>
          <p:nvPr/>
        </p:nvSpPr>
        <p:spPr>
          <a:xfrm>
            <a:off x="3892081" y="5476393"/>
            <a:ext cx="1737367" cy="938888"/>
          </a:xfrm>
          <a:prstGeom prst="roundRect">
            <a:avLst>
              <a:gd name="adj" fmla="val 33986"/>
            </a:avLst>
          </a:prstGeom>
          <a:noFill/>
          <a:ln w="28575">
            <a:solidFill>
              <a:srgbClr val="7E83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B6F1359-A674-4059-99E2-4E31237F0C47}"/>
              </a:ext>
            </a:extLst>
          </p:cNvPr>
          <p:cNvSpPr txBox="1"/>
          <p:nvPr/>
        </p:nvSpPr>
        <p:spPr>
          <a:xfrm>
            <a:off x="1584805" y="2074947"/>
            <a:ext cx="3047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cluster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(ESA)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9628F84-E48B-4902-93CD-0AACA5BB41ED}"/>
              </a:ext>
            </a:extLst>
          </p:cNvPr>
          <p:cNvGrpSpPr/>
          <p:nvPr/>
        </p:nvGrpSpPr>
        <p:grpSpPr>
          <a:xfrm>
            <a:off x="6971504" y="980530"/>
            <a:ext cx="4307411" cy="3726349"/>
            <a:chOff x="7621519" y="1066489"/>
            <a:chExt cx="4744990" cy="3902643"/>
          </a:xfrm>
        </p:grpSpPr>
        <p:graphicFrame>
          <p:nvGraphicFramePr>
            <p:cNvPr id="12" name="Graphique 11">
              <a:extLst>
                <a:ext uri="{FF2B5EF4-FFF2-40B4-BE49-F238E27FC236}">
                  <a16:creationId xmlns:a16="http://schemas.microsoft.com/office/drawing/2014/main" id="{DD1F791E-5B80-44A9-BF7E-7A490CA2BC0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60132745"/>
                </p:ext>
              </p:extLst>
            </p:nvPr>
          </p:nvGraphicFramePr>
          <p:xfrm>
            <a:off x="8348624" y="1066489"/>
            <a:ext cx="2944387" cy="39026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2AD27FD-A487-479D-A0BA-5D1A09A3917C}"/>
                </a:ext>
              </a:extLst>
            </p:cNvPr>
            <p:cNvSpPr txBox="1"/>
            <p:nvPr/>
          </p:nvSpPr>
          <p:spPr>
            <a:xfrm>
              <a:off x="10770836" y="2027258"/>
              <a:ext cx="1595673" cy="547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defRPr sz="1400">
                  <a:solidFill>
                    <a:srgbClr val="7E83DE"/>
                  </a:solidFill>
                </a:defRPr>
              </a:lvl1pPr>
            </a:lstStyle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DARK MATTER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8931C42-B14B-4F53-A1F5-C85975F03D84}"/>
                </a:ext>
              </a:extLst>
            </p:cNvPr>
            <p:cNvSpPr txBox="1"/>
            <p:nvPr/>
          </p:nvSpPr>
          <p:spPr>
            <a:xfrm>
              <a:off x="10926172" y="3082137"/>
              <a:ext cx="140016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34D7B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BARYONIC (ORDINARY) MATTER</a:t>
              </a:r>
              <a:endParaRPr lang="fr-FR" sz="1400" b="1" dirty="0">
                <a:solidFill>
                  <a:srgbClr val="F34D7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0C2192A8-1EF2-4161-9B41-40338FB23D17}"/>
                </a:ext>
              </a:extLst>
            </p:cNvPr>
            <p:cNvSpPr txBox="1"/>
            <p:nvPr/>
          </p:nvSpPr>
          <p:spPr>
            <a:xfrm>
              <a:off x="7621519" y="2027258"/>
              <a:ext cx="1595674" cy="547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defRPr sz="1400">
                  <a:solidFill>
                    <a:srgbClr val="7E83DE"/>
                  </a:solidFill>
                </a:defRPr>
              </a:lvl1pPr>
            </a:lstStyle>
            <a:p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DARK ENERGY</a:t>
              </a:r>
              <a:endParaRPr lang="fr-F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68723A44-3956-4FA9-A6DB-9B706310E1EC}"/>
              </a:ext>
            </a:extLst>
          </p:cNvPr>
          <p:cNvSpPr txBox="1"/>
          <p:nvPr/>
        </p:nvSpPr>
        <p:spPr>
          <a:xfrm>
            <a:off x="6485814" y="1094261"/>
            <a:ext cx="5278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Estimated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matter-energy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content of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Universe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D937283-992E-4C9C-BC22-9D2F36FE9E56}"/>
              </a:ext>
            </a:extLst>
          </p:cNvPr>
          <p:cNvSpPr txBox="1"/>
          <p:nvPr/>
        </p:nvSpPr>
        <p:spPr>
          <a:xfrm>
            <a:off x="6485814" y="4146239"/>
            <a:ext cx="52787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Non-zero local dark matter density, with extremely weak interactions with standard matter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lèche : droite 38">
            <a:extLst>
              <a:ext uri="{FF2B5EF4-FFF2-40B4-BE49-F238E27FC236}">
                <a16:creationId xmlns:a16="http://schemas.microsoft.com/office/drawing/2014/main" id="{FEFD8EDE-0C84-42B4-9EAC-2BDD401FBDB4}"/>
              </a:ext>
            </a:extLst>
          </p:cNvPr>
          <p:cNvSpPr/>
          <p:nvPr/>
        </p:nvSpPr>
        <p:spPr>
          <a:xfrm>
            <a:off x="6624552" y="4306176"/>
            <a:ext cx="207856" cy="87260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CECBB6A-F108-4674-A89E-F5D0D055F4B3}"/>
              </a:ext>
            </a:extLst>
          </p:cNvPr>
          <p:cNvSpPr txBox="1"/>
          <p:nvPr/>
        </p:nvSpPr>
        <p:spPr>
          <a:xfrm>
            <a:off x="926276" y="1094261"/>
            <a:ext cx="4137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hypothetical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 interacts weakly ordinary matter.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EDAEBF94-43AB-4F62-97FF-94DE3E420D91}"/>
              </a:ext>
            </a:extLst>
          </p:cNvPr>
          <p:cNvSpPr/>
          <p:nvPr/>
        </p:nvSpPr>
        <p:spPr>
          <a:xfrm>
            <a:off x="692758" y="958016"/>
            <a:ext cx="4518983" cy="923331"/>
          </a:xfrm>
          <a:prstGeom prst="roundRect">
            <a:avLst>
              <a:gd name="adj" fmla="val 28263"/>
            </a:avLst>
          </a:prstGeom>
          <a:noFill/>
          <a:ln w="28575">
            <a:solidFill>
              <a:srgbClr val="7E83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lèche : droite 39">
            <a:extLst>
              <a:ext uri="{FF2B5EF4-FFF2-40B4-BE49-F238E27FC236}">
                <a16:creationId xmlns:a16="http://schemas.microsoft.com/office/drawing/2014/main" id="{41C55997-BF39-49D0-8A6E-12797409C0D0}"/>
              </a:ext>
            </a:extLst>
          </p:cNvPr>
          <p:cNvSpPr/>
          <p:nvPr/>
        </p:nvSpPr>
        <p:spPr>
          <a:xfrm>
            <a:off x="7527628" y="5960942"/>
            <a:ext cx="207856" cy="87260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33B41764-541F-4A42-B06F-E31BCF4FC821}"/>
              </a:ext>
            </a:extLst>
          </p:cNvPr>
          <p:cNvSpPr/>
          <p:nvPr/>
        </p:nvSpPr>
        <p:spPr>
          <a:xfrm>
            <a:off x="7258878" y="5403273"/>
            <a:ext cx="3732663" cy="862829"/>
          </a:xfrm>
          <a:prstGeom prst="roundRect">
            <a:avLst>
              <a:gd name="adj" fmla="val 28263"/>
            </a:avLst>
          </a:prstGeom>
          <a:noFill/>
          <a:ln w="28575">
            <a:solidFill>
              <a:srgbClr val="7E83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age 83" descr="bandeau horizontal-bleu.png">
            <a:extLst>
              <a:ext uri="{FF2B5EF4-FFF2-40B4-BE49-F238E27FC236}">
                <a16:creationId xmlns:a16="http://schemas.microsoft.com/office/drawing/2014/main" id="{502369FE-9ADC-4287-A566-40A9B6279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Universe</a:t>
            </a:r>
            <a:endParaRPr lang="fr-FR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Espace réservé du numéro de diapositive 6">
            <a:extLst>
              <a:ext uri="{FF2B5EF4-FFF2-40B4-BE49-F238E27FC236}">
                <a16:creationId xmlns:a16="http://schemas.microsoft.com/office/drawing/2014/main" id="{A1B27E35-5F57-464B-B0BF-A43FDE9FE3E9}"/>
              </a:ext>
            </a:extLst>
          </p:cNvPr>
          <p:cNvSpPr txBox="1">
            <a:spLocks/>
          </p:cNvSpPr>
          <p:nvPr/>
        </p:nvSpPr>
        <p:spPr>
          <a:xfrm>
            <a:off x="10134600" y="660262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970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3" descr="bandeau horizontal-bleu.png">
            <a:extLst>
              <a:ext uri="{FF2B5EF4-FFF2-40B4-BE49-F238E27FC236}">
                <a16:creationId xmlns:a16="http://schemas.microsoft.com/office/drawing/2014/main" id="{56A383B8-3B92-4404-9D8F-ADDC7011C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1062182" y="-43203"/>
            <a:ext cx="10067636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147194A-4D0D-4A55-ACF8-D223C6E25553}"/>
                  </a:ext>
                </a:extLst>
              </p:cNvPr>
              <p:cNvSpPr txBox="1"/>
              <p:nvPr/>
            </p:nvSpPr>
            <p:spPr>
              <a:xfrm>
                <a:off x="1639974" y="876741"/>
                <a:ext cx="3407068" cy="672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Phase-resolved detection 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CD5B5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CD5B5B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fr-FR" b="1" i="1">
                            <a:solidFill>
                              <a:srgbClr val="CD5B5B"/>
                            </a:solidFill>
                            <a:latin typeface="Cambria Math" panose="02040503050406030204" pitchFamily="18" charset="0"/>
                          </a:rPr>
                          <m:t>𝒄𝒂𝒗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1" i="1">
                            <a:solidFill>
                              <a:srgbClr val="3E7CB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b="1" i="1">
                                <a:solidFill>
                                  <a:srgbClr val="B481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B48100"/>
                                </a:solidFill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B481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1" i="1">
                            <a:solidFill>
                              <a:srgbClr val="3E7CB1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fr-FR" b="1" i="1">
                            <a:solidFill>
                              <a:srgbClr val="3E7CB1"/>
                            </a:solidFill>
                            <a:latin typeface="Cambria Math" panose="02040503050406030204" pitchFamily="18" charset="0"/>
                          </a:rPr>
                          <m:t>𝒇𝒂𝒙</m:t>
                        </m:r>
                      </m:sub>
                    </m:sSub>
                  </m:oMath>
                </a14:m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147194A-4D0D-4A55-ACF8-D223C6E25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974" y="876741"/>
                <a:ext cx="3407068" cy="672556"/>
              </a:xfrm>
              <a:prstGeom prst="rect">
                <a:avLst/>
              </a:prstGeom>
              <a:blipFill>
                <a:blip r:embed="rId4"/>
                <a:stretch>
                  <a:fillRect t="-5455" b="-54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E9E5A579-E400-4F7B-AD81-00F5F53E39C5}"/>
              </a:ext>
            </a:extLst>
          </p:cNvPr>
          <p:cNvSpPr txBox="1"/>
          <p:nvPr/>
        </p:nvSpPr>
        <p:spPr>
          <a:xfrm>
            <a:off x="6290469" y="94080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B0554DF-66AF-494E-9803-7158358FEDFF}"/>
              </a:ext>
            </a:extLst>
          </p:cNvPr>
          <p:cNvSpPr txBox="1"/>
          <p:nvPr/>
        </p:nvSpPr>
        <p:spPr>
          <a:xfrm>
            <a:off x="2873871" y="5978487"/>
            <a:ext cx="6444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Need to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volume to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8C8122C-CEF3-4DFF-9A5A-8ACF6203BD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73"/>
          <a:stretch/>
        </p:blipFill>
        <p:spPr>
          <a:xfrm>
            <a:off x="1146874" y="1560132"/>
            <a:ext cx="4046726" cy="3771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DDEF74C-83C8-4F66-8035-566E288AB55F}"/>
                  </a:ext>
                </a:extLst>
              </p:cNvPr>
              <p:cNvSpPr txBox="1"/>
              <p:nvPr/>
            </p:nvSpPr>
            <p:spPr>
              <a:xfrm>
                <a:off x="6668656" y="5261632"/>
                <a:ext cx="40931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Sensitivity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photons in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400</m:t>
                    </m:r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ms</a:t>
                </a: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DDEF74C-83C8-4F66-8035-566E288AB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656" y="5261632"/>
                <a:ext cx="4093109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ZoneTexte 23">
            <a:extLst>
              <a:ext uri="{FF2B5EF4-FFF2-40B4-BE49-F238E27FC236}">
                <a16:creationId xmlns:a16="http://schemas.microsoft.com/office/drawing/2014/main" id="{CD5A5867-2CA2-4683-90F2-390524A27538}"/>
              </a:ext>
            </a:extLst>
          </p:cNvPr>
          <p:cNvSpPr txBox="1"/>
          <p:nvPr/>
        </p:nvSpPr>
        <p:spPr>
          <a:xfrm>
            <a:off x="1146873" y="5378991"/>
            <a:ext cx="41675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C. Fruy, A, Théry, et al. (2026), Phys.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. A 113, 023706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3C9A41F-B7BB-4373-90A6-87FE220C5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958" y="1333087"/>
            <a:ext cx="4995511" cy="3764733"/>
          </a:xfrm>
          <a:prstGeom prst="rect">
            <a:avLst/>
          </a:prstGeom>
        </p:spPr>
      </p:pic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575FFE0A-805A-4289-BA08-344489A3FDC1}"/>
              </a:ext>
            </a:extLst>
          </p:cNvPr>
          <p:cNvSpPr/>
          <p:nvPr/>
        </p:nvSpPr>
        <p:spPr>
          <a:xfrm>
            <a:off x="2666014" y="6140834"/>
            <a:ext cx="207856" cy="87260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8FB78822-65AF-4149-B2B0-45E33C3B105F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183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83" descr="bandeau horizontal-bleu.png">
            <a:extLst>
              <a:ext uri="{FF2B5EF4-FFF2-40B4-BE49-F238E27FC236}">
                <a16:creationId xmlns:a16="http://schemas.microsoft.com/office/drawing/2014/main" id="{5540BD2C-7877-47F0-85B5-0A56292A5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1131454" y="0"/>
            <a:ext cx="9929091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Gyromagnetic Modes in Cylindrical Cavity</a:t>
            </a:r>
            <a:endParaRPr lang="fr-FR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E67D6EC-2F10-4899-BD73-D4A99B99C2D6}"/>
              </a:ext>
            </a:extLst>
          </p:cNvPr>
          <p:cNvSpPr txBox="1"/>
          <p:nvPr/>
        </p:nvSpPr>
        <p:spPr>
          <a:xfrm>
            <a:off x="738822" y="893516"/>
            <a:ext cx="1077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Solving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Maxwell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equations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cylindrical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YIG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tensor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leads to the Helmholtz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equation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1E8890B-07CE-4B8F-BE49-2EF996FB9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907" y="1370575"/>
            <a:ext cx="7434184" cy="155758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5D47EC3-9297-4822-9E7B-5617FF25E7DD}"/>
              </a:ext>
            </a:extLst>
          </p:cNvPr>
          <p:cNvSpPr txBox="1"/>
          <p:nvPr/>
        </p:nvSpPr>
        <p:spPr>
          <a:xfrm>
            <a:off x="738822" y="3000189"/>
            <a:ext cx="439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Spatial solution and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boundary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conditions:</a:t>
            </a:r>
          </a:p>
        </p:txBody>
      </p:sp>
      <p:sp>
        <p:nvSpPr>
          <p:cNvPr id="18" name="Espace réservé du numéro de diapositive 6">
            <a:extLst>
              <a:ext uri="{FF2B5EF4-FFF2-40B4-BE49-F238E27FC236}">
                <a16:creationId xmlns:a16="http://schemas.microsoft.com/office/drawing/2014/main" id="{1441DB8F-3352-4924-8799-2B9CEB65E74F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4C4D00-D23F-438F-BA45-F3847AADF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272" y="3849651"/>
            <a:ext cx="7780953" cy="90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055F163-C3EB-449E-AAF3-55CBD4485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6523" y="3427410"/>
            <a:ext cx="6999999" cy="46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DCA156B-130E-4A4A-9944-C56ADA695F0E}"/>
                  </a:ext>
                </a:extLst>
              </p:cNvPr>
              <p:cNvSpPr txBox="1"/>
              <p:nvPr/>
            </p:nvSpPr>
            <p:spPr>
              <a:xfrm>
                <a:off x="738822" y="4581841"/>
                <a:ext cx="4974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Consider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, the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magnetic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dissipation,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then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DCA156B-130E-4A4A-9944-C56ADA695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822" y="4581841"/>
                <a:ext cx="4974760" cy="369332"/>
              </a:xfrm>
              <a:prstGeom prst="rect">
                <a:avLst/>
              </a:prstGeom>
              <a:blipFill>
                <a:blip r:embed="rId7"/>
                <a:stretch>
                  <a:fillRect l="-980" t="-10000" r="-245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BE85B505-3D6D-4C94-9D4C-13850F94D0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9051" y="5067205"/>
            <a:ext cx="7933896" cy="172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FF2260F-C12F-41EF-8E77-BA207B1821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289" y="4170534"/>
            <a:ext cx="59055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01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83" descr="bandeau horizontal-bleu.png">
            <a:extLst>
              <a:ext uri="{FF2B5EF4-FFF2-40B4-BE49-F238E27FC236}">
                <a16:creationId xmlns:a16="http://schemas.microsoft.com/office/drawing/2014/main" id="{D969E46A-538A-45BF-AC46-860476A37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1598443" y="-5846"/>
            <a:ext cx="9148086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Gyromagnetic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Modes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fr-FR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14081E77-2620-444B-A8C6-0428E657D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20" y="1205789"/>
            <a:ext cx="41682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dirty="0">
                <a:cs typeface="Arial" panose="020B0604020202020204" pitchFamily="34" charset="0"/>
              </a:rPr>
              <a:t>Copper barillet and </a:t>
            </a:r>
            <a:r>
              <a:rPr lang="fr-FR" altLang="fr-FR" dirty="0" err="1">
                <a:cs typeface="Arial" panose="020B0604020202020204" pitchFamily="34" charset="0"/>
              </a:rPr>
              <a:t>teflon</a:t>
            </a:r>
            <a:r>
              <a:rPr lang="fr-FR" altLang="fr-FR" dirty="0">
                <a:cs typeface="Arial" panose="020B0604020202020204" pitchFamily="34" charset="0"/>
              </a:rPr>
              <a:t> holders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66B2D742-5A62-4AB5-A025-E5A142222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5964" y="1205789"/>
            <a:ext cx="51023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dirty="0">
                <a:cs typeface="Arial" panose="020B0604020202020204" pitchFamily="34" charset="0"/>
              </a:rPr>
              <a:t>Copper barillet and direct coaxial excitation</a:t>
            </a:r>
          </a:p>
        </p:txBody>
      </p:sp>
      <p:sp>
        <p:nvSpPr>
          <p:cNvPr id="17" name="Espace réservé du numéro de diapositive 6">
            <a:extLst>
              <a:ext uri="{FF2B5EF4-FFF2-40B4-BE49-F238E27FC236}">
                <a16:creationId xmlns:a16="http://schemas.microsoft.com/office/drawing/2014/main" id="{3BBFB056-5A61-47A2-8C59-5D42AA51AA1C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 descr="Une image contenant texte, capture d’écran, affichag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CF31162B-789C-4F2C-89DF-2A2D60F4F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23" y="1849981"/>
            <a:ext cx="5737409" cy="4177725"/>
          </a:xfrm>
          <a:prstGeom prst="rect">
            <a:avLst/>
          </a:prstGeom>
        </p:spPr>
      </p:pic>
      <p:pic>
        <p:nvPicPr>
          <p:cNvPr id="22" name="Image 21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2BDA07D-81D7-4DCB-8EF0-2627620F3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6346" r="22597" b="15971"/>
          <a:stretch>
            <a:fillRect/>
          </a:stretch>
        </p:blipFill>
        <p:spPr>
          <a:xfrm>
            <a:off x="7076425" y="2350392"/>
            <a:ext cx="1710268" cy="120226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D29951F-AB5E-432F-BA0D-D9187FC3B760}"/>
              </a:ext>
            </a:extLst>
          </p:cNvPr>
          <p:cNvSpPr/>
          <p:nvPr/>
        </p:nvSpPr>
        <p:spPr>
          <a:xfrm>
            <a:off x="8113382" y="4525470"/>
            <a:ext cx="752272" cy="400110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A183E395-12AC-4BCD-97DF-1892069A5EF0}"/>
              </a:ext>
            </a:extLst>
          </p:cNvPr>
          <p:cNvSpPr/>
          <p:nvPr/>
        </p:nvSpPr>
        <p:spPr>
          <a:xfrm>
            <a:off x="5843194" y="2977499"/>
            <a:ext cx="2646324" cy="3050207"/>
          </a:xfrm>
          <a:prstGeom prst="arc">
            <a:avLst>
              <a:gd name="adj1" fmla="val 19068090"/>
              <a:gd name="adj2" fmla="val 0"/>
            </a:avLst>
          </a:prstGeom>
          <a:ln w="34925">
            <a:solidFill>
              <a:srgbClr val="C0000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Une image contenant texte, capture d’écran, eau&#10;&#10;Le contenu généré par l’IA peut être incorrect.">
            <a:extLst>
              <a:ext uri="{FF2B5EF4-FFF2-40B4-BE49-F238E27FC236}">
                <a16:creationId xmlns:a16="http://schemas.microsoft.com/office/drawing/2014/main" id="{23AF51FD-CB2C-4D19-9154-F2C1A60C5F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107"/>
            <a:ext cx="6131488" cy="3913716"/>
          </a:xfrm>
          <a:prstGeom prst="rect">
            <a:avLst/>
          </a:prstGeom>
        </p:spPr>
      </p:pic>
      <p:pic>
        <p:nvPicPr>
          <p:cNvPr id="30" name="Image 29" descr="Une image contenant texte, capture d’écran, Caractère coloré&#10;&#10;Le contenu généré par l’IA peut être incorrect.">
            <a:extLst>
              <a:ext uri="{FF2B5EF4-FFF2-40B4-BE49-F238E27FC236}">
                <a16:creationId xmlns:a16="http://schemas.microsoft.com/office/drawing/2014/main" id="{97893617-8277-4FE3-AB30-F43F8DE3A3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3" t="5049" r="21032" b="15383"/>
          <a:stretch>
            <a:fillRect/>
          </a:stretch>
        </p:blipFill>
        <p:spPr>
          <a:xfrm>
            <a:off x="995086" y="2468274"/>
            <a:ext cx="1746354" cy="129677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1B11F50-51DC-4FF4-820F-824EC0828491}"/>
              </a:ext>
            </a:extLst>
          </p:cNvPr>
          <p:cNvSpPr/>
          <p:nvPr/>
        </p:nvSpPr>
        <p:spPr>
          <a:xfrm>
            <a:off x="3316457" y="3787913"/>
            <a:ext cx="752272" cy="400110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658E8A95-E1CD-4710-ACBF-289980973D5E}"/>
              </a:ext>
            </a:extLst>
          </p:cNvPr>
          <p:cNvSpPr/>
          <p:nvPr/>
        </p:nvSpPr>
        <p:spPr>
          <a:xfrm>
            <a:off x="260568" y="2977499"/>
            <a:ext cx="3460931" cy="1575093"/>
          </a:xfrm>
          <a:prstGeom prst="arc">
            <a:avLst>
              <a:gd name="adj1" fmla="val 19068090"/>
              <a:gd name="adj2" fmla="val 0"/>
            </a:avLst>
          </a:prstGeom>
          <a:ln w="34925">
            <a:solidFill>
              <a:srgbClr val="C0000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941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83" descr="bandeau horizontal-bleu.png">
            <a:extLst>
              <a:ext uri="{FF2B5EF4-FFF2-40B4-BE49-F238E27FC236}">
                <a16:creationId xmlns:a16="http://schemas.microsoft.com/office/drawing/2014/main" id="{1BE44C94-C894-419D-8E6C-B50D4F45A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  <a:endParaRPr lang="fr-FR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Espace réservé du numéro de diapositive 6">
            <a:extLst>
              <a:ext uri="{FF2B5EF4-FFF2-40B4-BE49-F238E27FC236}">
                <a16:creationId xmlns:a16="http://schemas.microsoft.com/office/drawing/2014/main" id="{C47DF60D-1F2E-4E2E-972E-702D2A7ECA01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16686B7-C1B3-4930-ABBC-63566714C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464" y="1380908"/>
            <a:ext cx="5058452" cy="62289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535F2FC-4ABC-4C9E-93C8-5295CD8743A2}"/>
              </a:ext>
            </a:extLst>
          </p:cNvPr>
          <p:cNvSpPr txBox="1"/>
          <p:nvPr/>
        </p:nvSpPr>
        <p:spPr>
          <a:xfrm>
            <a:off x="1548823" y="1492301"/>
            <a:ext cx="3065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The </a:t>
            </a:r>
            <a:r>
              <a:rPr lang="fr-FR" sz="2000" dirty="0" err="1"/>
              <a:t>coupling</a:t>
            </a:r>
            <a:r>
              <a:rPr lang="fr-FR" sz="2000" dirty="0"/>
              <a:t> </a:t>
            </a:r>
            <a:r>
              <a:rPr lang="fr-FR" sz="2000" dirty="0" err="1"/>
              <a:t>Hamiltonian</a:t>
            </a:r>
            <a:r>
              <a:rPr lang="fr-FR" sz="2000" dirty="0"/>
              <a:t>: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9D5E96E-CCFA-45F8-A2E1-F5A819D44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823" y="2626727"/>
            <a:ext cx="1381079" cy="29923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6146274-9F8B-4A26-BDCA-30AB19070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8772" y="2532492"/>
            <a:ext cx="7779150" cy="63503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B31C162-7E3B-4C10-85B5-F6C8891C4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8823" y="3651109"/>
            <a:ext cx="3207171" cy="299234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262FF58F-7E92-4B75-9803-AE753B22F5AF}"/>
              </a:ext>
            </a:extLst>
          </p:cNvPr>
          <p:cNvSpPr txBox="1"/>
          <p:nvPr/>
        </p:nvSpPr>
        <p:spPr>
          <a:xfrm>
            <a:off x="1548823" y="2134214"/>
            <a:ext cx="5785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Time </a:t>
            </a:r>
            <a:r>
              <a:rPr lang="fr-FR" sz="2000" dirty="0" err="1"/>
              <a:t>harmonic</a:t>
            </a:r>
            <a:r>
              <a:rPr lang="fr-FR" sz="2000" dirty="0"/>
              <a:t> solution to the Helmholtz </a:t>
            </a:r>
            <a:r>
              <a:rPr lang="fr-FR" sz="2000" dirty="0" err="1"/>
              <a:t>equation</a:t>
            </a:r>
            <a:r>
              <a:rPr lang="fr-FR" sz="2000" dirty="0"/>
              <a:t>: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41AB76F-DF36-4BB5-AB6D-FD99417EF01D}"/>
              </a:ext>
            </a:extLst>
          </p:cNvPr>
          <p:cNvSpPr txBox="1"/>
          <p:nvPr/>
        </p:nvSpPr>
        <p:spPr>
          <a:xfrm>
            <a:off x="1548823" y="3167525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Magnetic </a:t>
            </a:r>
            <a:r>
              <a:rPr lang="fr-FR" sz="2000" dirty="0" err="1"/>
              <a:t>field</a:t>
            </a:r>
            <a:r>
              <a:rPr lang="fr-FR" sz="2000" dirty="0"/>
              <a:t>:</a:t>
            </a:r>
          </a:p>
        </p:txBody>
      </p:sp>
      <p:sp>
        <p:nvSpPr>
          <p:cNvPr id="35" name="Accolade ouvrante 34">
            <a:extLst>
              <a:ext uri="{FF2B5EF4-FFF2-40B4-BE49-F238E27FC236}">
                <a16:creationId xmlns:a16="http://schemas.microsoft.com/office/drawing/2014/main" id="{C9481842-9A27-41D8-935E-28F4D1BE5E32}"/>
              </a:ext>
            </a:extLst>
          </p:cNvPr>
          <p:cNvSpPr/>
          <p:nvPr/>
        </p:nvSpPr>
        <p:spPr>
          <a:xfrm>
            <a:off x="1315086" y="2185555"/>
            <a:ext cx="233737" cy="1764788"/>
          </a:xfrm>
          <a:prstGeom prst="leftBrace">
            <a:avLst>
              <a:gd name="adj1" fmla="val 102223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AF77422D-76E5-4503-B297-20F38A03CB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1722" y="4331733"/>
            <a:ext cx="5265079" cy="73518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210ABE1F-2FD5-4FBC-AF81-8032CB979308}"/>
              </a:ext>
            </a:extLst>
          </p:cNvPr>
          <p:cNvSpPr txBox="1"/>
          <p:nvPr/>
        </p:nvSpPr>
        <p:spPr>
          <a:xfrm>
            <a:off x="1548823" y="5600614"/>
            <a:ext cx="3044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with</a:t>
            </a:r>
            <a:r>
              <a:rPr lang="fr-FR" sz="2000" dirty="0"/>
              <a:t> the </a:t>
            </a:r>
            <a:r>
              <a:rPr lang="fr-FR" sz="2000" dirty="0" err="1"/>
              <a:t>coupling</a:t>
            </a:r>
            <a:r>
              <a:rPr lang="fr-FR" sz="2000" dirty="0"/>
              <a:t> </a:t>
            </a:r>
            <a:r>
              <a:rPr lang="fr-FR" sz="2000" dirty="0" err="1"/>
              <a:t>strength</a:t>
            </a:r>
            <a:endParaRPr lang="fr-FR" sz="2000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2FE99B51-35B1-4F9F-A66A-6D13015B8C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994" y="5408161"/>
            <a:ext cx="5045085" cy="73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58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83" descr="bandeau horizontal-bleu.png">
            <a:extLst>
              <a:ext uri="{FF2B5EF4-FFF2-40B4-BE49-F238E27FC236}">
                <a16:creationId xmlns:a16="http://schemas.microsoft.com/office/drawing/2014/main" id="{44F8638D-71A5-4CE0-9024-F847BF666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</a:t>
            </a:r>
          </a:p>
        </p:txBody>
      </p:sp>
      <p:sp>
        <p:nvSpPr>
          <p:cNvPr id="23" name="Espace réservé du numéro de diapositive 6">
            <a:extLst>
              <a:ext uri="{FF2B5EF4-FFF2-40B4-BE49-F238E27FC236}">
                <a16:creationId xmlns:a16="http://schemas.microsoft.com/office/drawing/2014/main" id="{428F7473-7B63-4458-9823-1228E6A01621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F6DEB56-8050-4CF3-B2DB-790DDB8EF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43818"/>
            <a:ext cx="2609984" cy="66678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DC32CFA-AA50-4A24-8376-7700CA403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49" y="2304237"/>
            <a:ext cx="5988358" cy="730288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049703AE-9113-4F40-B13E-0AC536F04170}"/>
              </a:ext>
            </a:extLst>
          </p:cNvPr>
          <p:cNvSpPr/>
          <p:nvPr/>
        </p:nvSpPr>
        <p:spPr>
          <a:xfrm>
            <a:off x="1028396" y="2633381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6A5E4B7-F274-4B16-82F0-E4638B371727}"/>
              </a:ext>
            </a:extLst>
          </p:cNvPr>
          <p:cNvSpPr/>
          <p:nvPr/>
        </p:nvSpPr>
        <p:spPr>
          <a:xfrm>
            <a:off x="1028396" y="4080620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Accolade fermante 39">
            <a:extLst>
              <a:ext uri="{FF2B5EF4-FFF2-40B4-BE49-F238E27FC236}">
                <a16:creationId xmlns:a16="http://schemas.microsoft.com/office/drawing/2014/main" id="{F9D20181-AC0F-459C-A501-60AF5A753053}"/>
              </a:ext>
            </a:extLst>
          </p:cNvPr>
          <p:cNvSpPr/>
          <p:nvPr/>
        </p:nvSpPr>
        <p:spPr>
          <a:xfrm rot="5400000">
            <a:off x="6232550" y="2577325"/>
            <a:ext cx="155448" cy="9144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22E15898-B078-4A4F-846E-69A5473B2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0457" y="3153526"/>
            <a:ext cx="1873346" cy="34926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61AE29E0-2D5F-42DA-BC24-476881E674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8030" y="2429142"/>
            <a:ext cx="3854648" cy="552478"/>
          </a:xfrm>
          <a:prstGeom prst="rect">
            <a:avLst/>
          </a:prstGeom>
        </p:spPr>
      </p:pic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1A729FCC-7795-4402-BA64-C7DC9C5AA8A8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7331307" y="2669381"/>
            <a:ext cx="6422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5" name="Image 44">
            <a:extLst>
              <a:ext uri="{FF2B5EF4-FFF2-40B4-BE49-F238E27FC236}">
                <a16:creationId xmlns:a16="http://schemas.microsoft.com/office/drawing/2014/main" id="{A6C7DB8A-D853-4B8B-AC77-4662B81AED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2949" y="3945161"/>
            <a:ext cx="2590933" cy="342918"/>
          </a:xfrm>
          <a:prstGeom prst="rect">
            <a:avLst/>
          </a:prstGeom>
        </p:spPr>
      </p:pic>
      <p:sp>
        <p:nvSpPr>
          <p:cNvPr id="46" name="Ellipse 45">
            <a:extLst>
              <a:ext uri="{FF2B5EF4-FFF2-40B4-BE49-F238E27FC236}">
                <a16:creationId xmlns:a16="http://schemas.microsoft.com/office/drawing/2014/main" id="{2D46DFCF-2544-4005-A0E6-EC36BBBC5AB3}"/>
              </a:ext>
            </a:extLst>
          </p:cNvPr>
          <p:cNvSpPr/>
          <p:nvPr/>
        </p:nvSpPr>
        <p:spPr>
          <a:xfrm>
            <a:off x="1028396" y="4979171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EAA0FA70-92CA-4462-B3D2-5D87F35551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2949" y="4738932"/>
            <a:ext cx="2514729" cy="5524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A8EF6607-B67C-42BD-B3E7-8ED95E0B4246}"/>
                  </a:ext>
                </a:extLst>
              </p:cNvPr>
              <p:cNvSpPr txBox="1"/>
              <p:nvPr/>
            </p:nvSpPr>
            <p:spPr>
              <a:xfrm>
                <a:off x="838200" y="5877722"/>
                <a:ext cx="26549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/>
                  <a:t>For one mode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A8EF6607-B67C-42BD-B3E7-8ED95E0B4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77722"/>
                <a:ext cx="2654958" cy="400110"/>
              </a:xfrm>
              <a:prstGeom prst="rect">
                <a:avLst/>
              </a:prstGeom>
              <a:blipFill>
                <a:blip r:embed="rId10"/>
                <a:stretch>
                  <a:fillRect l="-2529" t="-7576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Image 48">
            <a:extLst>
              <a:ext uri="{FF2B5EF4-FFF2-40B4-BE49-F238E27FC236}">
                <a16:creationId xmlns:a16="http://schemas.microsoft.com/office/drawing/2014/main" id="{1D83C704-5F37-438A-A687-C6A8D7E515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3289" y="5742263"/>
            <a:ext cx="1289846" cy="719914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B313D913-3550-4457-A9B6-F7A322D56D2F}"/>
              </a:ext>
            </a:extLst>
          </p:cNvPr>
          <p:cNvSpPr txBox="1"/>
          <p:nvPr/>
        </p:nvSpPr>
        <p:spPr>
          <a:xfrm>
            <a:off x="5119651" y="5877722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with</a:t>
            </a:r>
            <a:endParaRPr lang="fr-FR" sz="2000" dirty="0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8A931D79-BDEE-4900-80FD-551BC3DB17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9697" y="5790364"/>
            <a:ext cx="2903220" cy="511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9D347F05-2381-4895-90F0-DA5CF4A55CB7}"/>
                  </a:ext>
                </a:extLst>
              </p:cNvPr>
              <p:cNvSpPr txBox="1"/>
              <p:nvPr/>
            </p:nvSpPr>
            <p:spPr>
              <a:xfrm>
                <a:off x="8927497" y="5877722"/>
                <a:ext cx="2057615" cy="405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fr-FR" sz="2000" dirty="0"/>
                  <a:t> root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9D347F05-2381-4895-90F0-DA5CF4A55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497" y="5877722"/>
                <a:ext cx="2057615" cy="405624"/>
              </a:xfrm>
              <a:prstGeom prst="rect">
                <a:avLst/>
              </a:prstGeom>
              <a:blipFill>
                <a:blip r:embed="rId13"/>
                <a:stretch>
                  <a:fillRect l="-2959" t="-5970" b="-253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2422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83" descr="bandeau horizontal-bleu.png">
            <a:extLst>
              <a:ext uri="{FF2B5EF4-FFF2-40B4-BE49-F238E27FC236}">
                <a16:creationId xmlns:a16="http://schemas.microsoft.com/office/drawing/2014/main" id="{A7DA7C1D-55F8-45D8-BB53-0BDF31602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Haloscope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SNR</a:t>
            </a:r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53900337-295D-410A-A675-094EE8DB7B78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2EBE927-4DA5-4EDB-B26C-1B6996B49E7F}"/>
                  </a:ext>
                </a:extLst>
              </p:cNvPr>
              <p:cNvSpPr txBox="1"/>
              <p:nvPr/>
            </p:nvSpPr>
            <p:spPr>
              <a:xfrm>
                <a:off x="3034083" y="1903281"/>
                <a:ext cx="7138618" cy="3119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fr-FR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A. Cottet, kT. </a:t>
                </a:r>
                <a:r>
                  <a:rPr lang="fr-FR" sz="1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Kontos</a:t>
                </a:r>
                <a:r>
                  <a:rPr lang="fr-FR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25’</a:t>
                </a:r>
              </a:p>
              <a:p>
                <a:endParaRPr lang="fr-F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fr-F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20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fr-FR" sz="2000" b="0" i="1" smtClean="0">
                                        <a:latin typeface="Cambria Math" panose="02040503050406030204" pitchFamily="18" charset="0"/>
                                      </a:rPr>
                                      <m:t>𝑎𝑥</m:t>
                                    </m:r>
                                  </m:sub>
                                  <m:sup>
                                    <m:r>
                                      <a:rPr lang="fr-FR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amplitude of the </a:t>
                </a:r>
                <a:r>
                  <a:rPr lang="fr-FR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axionic</a:t>
                </a:r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signal at </a:t>
                </a:r>
                <a:r>
                  <a:rPr lang="fr-FR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resonance</a:t>
                </a:r>
                <a:endParaRPr lang="fr-F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fr-F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d>
                          <m:d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1+2</m:t>
                            </m:r>
                            <m:sSub>
                              <m:sSub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fr-F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signal variance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fr-F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↔</m:t>
                    </m:r>
                    <m:f>
                      <m:f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𝑎𝑥</m:t>
                            </m:r>
                          </m:sub>
                          <m:sup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den>
                    </m:f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h𝑎𝑙𝑜</m:t>
                        </m:r>
                      </m:sub>
                    </m:sSub>
                  </m:oMath>
                </a14:m>
                <a:endParaRPr lang="fr-F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2EBE927-4DA5-4EDB-B26C-1B6996B49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083" y="1903281"/>
                <a:ext cx="7138618" cy="31193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767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83" descr="bandeau horizontal-bleu.png">
            <a:extLst>
              <a:ext uri="{FF2B5EF4-FFF2-40B4-BE49-F238E27FC236}">
                <a16:creationId xmlns:a16="http://schemas.microsoft.com/office/drawing/2014/main" id="{8A2078C5-E93D-4D62-8855-F50B5E9DE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3 Modes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Constant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18FB20-EAE3-4A28-87C4-1E66FBA557FF}"/>
              </a:ext>
            </a:extLst>
          </p:cNvPr>
          <p:cNvSpPr txBox="1"/>
          <p:nvPr/>
        </p:nvSpPr>
        <p:spPr>
          <a:xfrm>
            <a:off x="2810642" y="949734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6606B58-B991-47E2-A8D3-2C57E9920CC9}"/>
              </a:ext>
            </a:extLst>
          </p:cNvPr>
          <p:cNvSpPr txBox="1"/>
          <p:nvPr/>
        </p:nvSpPr>
        <p:spPr>
          <a:xfrm>
            <a:off x="8371148" y="949734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cavities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AE4F3431-07F0-4431-95B3-BC9FFA13685B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E30088E-540C-42F3-9969-59BFCFFB2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52"/>
          <a:stretch>
            <a:fillRect/>
          </a:stretch>
        </p:blipFill>
        <p:spPr>
          <a:xfrm>
            <a:off x="312210" y="1686936"/>
            <a:ext cx="5491039" cy="442097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E628B0-DAC1-4165-9544-B25135FD1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1" t="83217" r="9156"/>
          <a:stretch>
            <a:fillRect/>
          </a:stretch>
        </p:blipFill>
        <p:spPr>
          <a:xfrm>
            <a:off x="4830441" y="5985955"/>
            <a:ext cx="3069267" cy="754456"/>
          </a:xfrm>
          <a:prstGeom prst="rect">
            <a:avLst/>
          </a:prstGeom>
        </p:spPr>
      </p:pic>
      <p:pic>
        <p:nvPicPr>
          <p:cNvPr id="16" name="Image 15" descr="Une image contenant texte, ligne, diagramme, Tracé&#10;&#10;Le contenu généré par l’IA peut être incorrect.">
            <a:extLst>
              <a:ext uri="{FF2B5EF4-FFF2-40B4-BE49-F238E27FC236}">
                <a16:creationId xmlns:a16="http://schemas.microsoft.com/office/drawing/2014/main" id="{9C63D7DF-5112-4235-B517-65B436B3C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5"/>
          <a:stretch>
            <a:fillRect/>
          </a:stretch>
        </p:blipFill>
        <p:spPr>
          <a:xfrm>
            <a:off x="6365074" y="1778797"/>
            <a:ext cx="5422113" cy="426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95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83" descr="bandeau horizontal-bleu.png">
            <a:extLst>
              <a:ext uri="{FF2B5EF4-FFF2-40B4-BE49-F238E27FC236}">
                <a16:creationId xmlns:a16="http://schemas.microsoft.com/office/drawing/2014/main" id="{07E29A46-4DCC-4F92-97BB-6622BE3E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Phase-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Jammed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Setup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CDFADCEE-CFDB-475D-8750-ABAC435B62FE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45298959-307A-4829-A577-3281B0757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485" y="1428787"/>
            <a:ext cx="4295558" cy="5064088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Amplifier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https://nardamiteq.com/docs/MITEQ-AFS.PDF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Model : AFS3-04000800-07-10P-4</a:t>
            </a:r>
          </a:p>
          <a:p>
            <a:pPr marL="0" indent="0">
              <a:buNone/>
            </a:pPr>
            <a:r>
              <a:rPr lang="en-US" sz="2000" dirty="0"/>
              <a:t>Freq. range (GHz) :  4 – 8 </a:t>
            </a:r>
          </a:p>
          <a:p>
            <a:pPr marL="0" indent="0">
              <a:buNone/>
            </a:pPr>
            <a:r>
              <a:rPr lang="en-US" sz="2000" dirty="0"/>
              <a:t>Gain (dB) :  28</a:t>
            </a:r>
          </a:p>
          <a:p>
            <a:pPr marL="0" indent="0">
              <a:buNone/>
            </a:pPr>
            <a:r>
              <a:rPr lang="en-US" sz="2000" dirty="0"/>
              <a:t>Noise Figure :  0.7</a:t>
            </a:r>
            <a:endParaRPr lang="fr-FR" sz="1050" dirty="0"/>
          </a:p>
        </p:txBody>
      </p:sp>
      <p:pic>
        <p:nvPicPr>
          <p:cNvPr id="11" name="Image 10" descr="Une image contenant texte, Police, ligne, Tracé&#10;&#10;Le contenu généré par l’IA peut être incorrect.">
            <a:extLst>
              <a:ext uri="{FF2B5EF4-FFF2-40B4-BE49-F238E27FC236}">
                <a16:creationId xmlns:a16="http://schemas.microsoft.com/office/drawing/2014/main" id="{C12F7F72-DBE1-4868-9064-890A86412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673" y="1963748"/>
            <a:ext cx="5486411" cy="4443993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622C26E-8573-4A23-B79E-C46E07E135EA}"/>
              </a:ext>
            </a:extLst>
          </p:cNvPr>
          <p:cNvSpPr txBox="1">
            <a:spLocks/>
          </p:cNvSpPr>
          <p:nvPr/>
        </p:nvSpPr>
        <p:spPr>
          <a:xfrm>
            <a:off x="5739805" y="1428787"/>
            <a:ext cx="5826642" cy="506408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Cavity resonator spectrum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028583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83" descr="bandeau horizontal-bleu.png">
            <a:extLst>
              <a:ext uri="{FF2B5EF4-FFF2-40B4-BE49-F238E27FC236}">
                <a16:creationId xmlns:a16="http://schemas.microsoft.com/office/drawing/2014/main" id="{07E29A46-4DCC-4F92-97BB-6622BE3E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1910974" y="0"/>
            <a:ext cx="8370052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Ramsey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Bloch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Sphere</a:t>
            </a:r>
            <a:endParaRPr lang="fr-FR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CDFADCEE-CFDB-475D-8750-ABAC435B62FE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1B6CCCD-3818-4C15-8D71-C957DDC73E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837"/>
          <a:stretch/>
        </p:blipFill>
        <p:spPr>
          <a:xfrm>
            <a:off x="2710271" y="818541"/>
            <a:ext cx="6771458" cy="2911907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CDD0CD98-6B03-4F5F-B208-A70F855B3B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1195" t="31385" r="17290" b="31925"/>
          <a:stretch/>
        </p:blipFill>
        <p:spPr>
          <a:xfrm>
            <a:off x="1910974" y="3810325"/>
            <a:ext cx="5361043" cy="2699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E352E10-5AEF-463D-976D-B8CBE194C113}"/>
                  </a:ext>
                </a:extLst>
              </p:cNvPr>
              <p:cNvSpPr txBox="1"/>
              <p:nvPr/>
            </p:nvSpPr>
            <p:spPr>
              <a:xfrm>
                <a:off x="7342387" y="5066997"/>
                <a:ext cx="3820913" cy="648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mtClean="0">
                          <a:solidFill>
                            <a:srgbClr val="80008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~−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fr-FR" b="1" i="1">
                                          <a:solidFill>
                                            <a:srgbClr val="CD5C5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solidFill>
                                            <a:srgbClr val="CD5C5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rgbClr val="CD5C5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𝒄𝒂𝒗</m:t>
                                      </m:r>
                                    </m:sub>
                                  </m:sSub>
                                </m:e>
                              </m:rad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fr-FR" b="1" i="1">
                                          <a:solidFill>
                                            <a:srgbClr val="4682B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solidFill>
                                            <a:srgbClr val="4682B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rgbClr val="4682B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sub>
                                  </m:sSub>
                                </m:e>
                              </m:rad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fr-FR" b="1" i="1">
                                          <a:solidFill>
                                            <a:srgbClr val="4682B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solidFill>
                                            <a:srgbClr val="4682B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rgbClr val="4682B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E352E10-5AEF-463D-976D-B8CBE194C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387" y="5066997"/>
                <a:ext cx="3820913" cy="6481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1221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3" descr="bandeau horizontal-bleu.png">
            <a:extLst>
              <a:ext uri="{FF2B5EF4-FFF2-40B4-BE49-F238E27FC236}">
                <a16:creationId xmlns:a16="http://schemas.microsoft.com/office/drawing/2014/main" id="{7964A43F-A497-4724-BEF7-27648F6B2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BB6F1359-A674-4059-99E2-4E31237F0C47}"/>
              </a:ext>
            </a:extLst>
          </p:cNvPr>
          <p:cNvSpPr txBox="1"/>
          <p:nvPr/>
        </p:nvSpPr>
        <p:spPr>
          <a:xfrm>
            <a:off x="446499" y="1382781"/>
            <a:ext cx="63065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D78083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Solve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charge-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parity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(CP)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D78083"/>
              </a:buClr>
              <a:buSzPct val="120000"/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D78083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Peccei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-Quinn solution: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spontaneous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breaking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symetry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D78083"/>
              </a:buClr>
              <a:buSzPct val="120000"/>
              <a:buFont typeface="Arial" panose="020B0604020202020204" pitchFamily="34" charset="0"/>
              <a:buChar char="•"/>
            </a:pPr>
            <a:endParaRPr lang="fr-F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D78083"/>
              </a:buClr>
              <a:buSzPct val="120000"/>
            </a:pP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       R.D.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Peccei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and H.R. Quinn, PRL’77, Weinberg, PRL’78,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Wilczek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, PRL’78…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endParaRPr lang="fr-FR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Graphique 43">
            <a:extLst>
              <a:ext uri="{FF2B5EF4-FFF2-40B4-BE49-F238E27FC236}">
                <a16:creationId xmlns:a16="http://schemas.microsoft.com/office/drawing/2014/main" id="{736EEEB7-3091-45E0-ADAB-AC09DAD275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6676" t="34687" r="33230" b="37619"/>
          <a:stretch/>
        </p:blipFill>
        <p:spPr>
          <a:xfrm>
            <a:off x="85612" y="3905559"/>
            <a:ext cx="2921539" cy="1900989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7982D18F-850D-47AC-AD6E-D8DA474B6228}"/>
              </a:ext>
            </a:extLst>
          </p:cNvPr>
          <p:cNvSpPr txBox="1"/>
          <p:nvPr/>
        </p:nvSpPr>
        <p:spPr>
          <a:xfrm>
            <a:off x="412843" y="3153578"/>
            <a:ext cx="222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Primakoff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E80FD51-8929-4BF2-B5EF-D7C4195396A3}"/>
              </a:ext>
            </a:extLst>
          </p:cNvPr>
          <p:cNvSpPr txBox="1"/>
          <p:nvPr/>
        </p:nvSpPr>
        <p:spPr>
          <a:xfrm>
            <a:off x="2760014" y="3151588"/>
            <a:ext cx="3714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Lagrangian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axion–photon interaction term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AF9ACEEF-65F1-440F-A6CE-BA3D4DF2DB4E}"/>
              </a:ext>
            </a:extLst>
          </p:cNvPr>
          <p:cNvSpPr txBox="1"/>
          <p:nvPr/>
        </p:nvSpPr>
        <p:spPr>
          <a:xfrm>
            <a:off x="5049060" y="4979346"/>
            <a:ext cx="1425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Sikivie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, PRL 51, 1415 (1983) 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BCFA37B3-B321-4FA2-8240-CF574096F596}"/>
              </a:ext>
            </a:extLst>
          </p:cNvPr>
          <p:cNvSpPr txBox="1"/>
          <p:nvPr/>
        </p:nvSpPr>
        <p:spPr>
          <a:xfrm>
            <a:off x="7255668" y="1382781"/>
            <a:ext cx="4345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aboratory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searches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electromagnetic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conversion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HALOSCOPES</a:t>
            </a:r>
          </a:p>
        </p:txBody>
      </p:sp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B6180739-2EE9-4DD3-9FC6-C1C7E742463F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401D77F-40CF-42A5-B946-A6429BCE6A02}"/>
                  </a:ext>
                </a:extLst>
              </p:cNvPr>
              <p:cNvSpPr txBox="1"/>
              <p:nvPr/>
            </p:nvSpPr>
            <p:spPr>
              <a:xfrm>
                <a:off x="8867019" y="5641066"/>
                <a:ext cx="13503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solidFill>
                                <a:srgbClr val="DF4F7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>
                              <a:solidFill>
                                <a:srgbClr val="DF4F7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FR" sz="2000" b="1" i="1">
                              <a:solidFill>
                                <a:srgbClr val="DF4F7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rgbClr val="00006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b="1" i="1" smtClean="0">
                              <a:solidFill>
                                <a:srgbClr val="7C28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>
                              <a:solidFill>
                                <a:srgbClr val="7C289B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FR" sz="2000" b="1" i="1">
                              <a:solidFill>
                                <a:srgbClr val="7C289B"/>
                              </a:solidFill>
                              <a:latin typeface="Cambria Math" panose="02040503050406030204" pitchFamily="18" charset="0"/>
                            </a:rPr>
                            <m:t>𝒂𝒙</m:t>
                          </m:r>
                        </m:sub>
                      </m:sSub>
                    </m:oMath>
                  </m:oMathPara>
                </a14:m>
                <a:endParaRPr lang="fr-FR" sz="2000" b="1" dirty="0">
                  <a:solidFill>
                    <a:srgbClr val="7C289B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401D77F-40CF-42A5-B946-A6429BCE6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7019" y="5641066"/>
                <a:ext cx="1350306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que 4">
            <a:extLst>
              <a:ext uri="{FF2B5EF4-FFF2-40B4-BE49-F238E27FC236}">
                <a16:creationId xmlns:a16="http://schemas.microsoft.com/office/drawing/2014/main" id="{EC72764F-6B10-4E46-8CD0-5DBBCCB613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4349" t="10770" r="8364" b="8417"/>
          <a:stretch/>
        </p:blipFill>
        <p:spPr>
          <a:xfrm>
            <a:off x="7102687" y="2202581"/>
            <a:ext cx="4651165" cy="3438485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9A92FF6A-25C5-4679-8E49-0813190AAE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3660" t="40943" r="38043" b="51143"/>
          <a:stretch/>
        </p:blipFill>
        <p:spPr>
          <a:xfrm>
            <a:off x="2893481" y="4185560"/>
            <a:ext cx="3581209" cy="5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65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83" descr="bandeau horizontal-bleu.png">
            <a:extLst>
              <a:ext uri="{FF2B5EF4-FFF2-40B4-BE49-F238E27FC236}">
                <a16:creationId xmlns:a16="http://schemas.microsoft.com/office/drawing/2014/main" id="{34A2432A-C9C2-444F-B531-5017481AF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BB6F1359-A674-4059-99E2-4E31237F0C47}"/>
              </a:ext>
            </a:extLst>
          </p:cNvPr>
          <p:cNvSpPr txBox="1"/>
          <p:nvPr/>
        </p:nvSpPr>
        <p:spPr>
          <a:xfrm>
            <a:off x="176357" y="996627"/>
            <a:ext cx="67047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78083"/>
              </a:buClr>
              <a:buSzPct val="120000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Parameter space explored by axion experiments benchmarked by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KSVZ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DFSZ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predicted axion mass and coupling strength</a:t>
            </a:r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endParaRPr lang="fr-FR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48ABF24-E3BE-4511-9353-59EFBB72E8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351848" y="1758503"/>
            <a:ext cx="5463657" cy="42243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7056E93-9916-4D35-9400-49E34858ADEC}"/>
                  </a:ext>
                </a:extLst>
              </p:cNvPr>
              <p:cNvSpPr txBox="1"/>
              <p:nvPr/>
            </p:nvSpPr>
            <p:spPr>
              <a:xfrm>
                <a:off x="6741491" y="2124710"/>
                <a:ext cx="4731121" cy="23145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Weak signal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D9682E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fr-FR" b="1" i="1">
                            <a:solidFill>
                              <a:srgbClr val="D9682E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~ </m:t>
                        </m:r>
                        <m:r>
                          <a:rPr lang="fr-FR" b="1" i="1">
                            <a:solidFill>
                              <a:srgbClr val="D9682E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𝟏𝟎</m:t>
                        </m:r>
                      </m:e>
                      <m:sup>
                        <m:r>
                          <a:rPr lang="fr-FR" b="1" i="1">
                            <a:solidFill>
                              <a:srgbClr val="D9682E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r>
                          <a:rPr lang="fr-FR" b="1" i="1" smtClean="0">
                            <a:solidFill>
                              <a:srgbClr val="D9682E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𝟐𝟒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D9682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D9682E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fr-FR" b="1" i="1">
                            <a:solidFill>
                              <a:srgbClr val="D9682E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𝟏𝟎</m:t>
                        </m:r>
                      </m:e>
                      <m:sup>
                        <m:r>
                          <a:rPr lang="fr-FR" b="1" i="1">
                            <a:solidFill>
                              <a:srgbClr val="D9682E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r>
                          <a:rPr lang="fr-FR" b="1" i="1" smtClean="0">
                            <a:solidFill>
                              <a:srgbClr val="D9682E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𝟐𝟐</m:t>
                        </m:r>
                      </m:sup>
                    </m:sSup>
                    <m:r>
                      <a:rPr lang="fr-FR" b="1" i="1" smtClean="0">
                        <a:solidFill>
                          <a:srgbClr val="D9682E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fr-FR" b="1" i="1" smtClean="0">
                        <a:solidFill>
                          <a:srgbClr val="D9682E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𝑾</m:t>
                    </m:r>
                  </m:oMath>
                </a14:m>
                <a:endParaRPr lang="fr-FR" b="1" dirty="0">
                  <a:solidFill>
                    <a:srgbClr val="D9682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fr-FR" b="1" dirty="0">
                  <a:solidFill>
                    <a:srgbClr val="D9682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fr-FR" b="1" dirty="0">
                  <a:solidFill>
                    <a:srgbClr val="D9682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Narrow linewidth </a:t>
                </a:r>
                <a14:m>
                  <m:oMath xmlns:m="http://schemas.openxmlformats.org/officeDocument/2006/math">
                    <m:r>
                      <a:rPr lang="fr-FR" b="1" i="1">
                        <a:solidFill>
                          <a:srgbClr val="D9682E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~</m:t>
                    </m:r>
                    <m:r>
                      <a:rPr lang="fr-FR" b="1" i="1">
                        <a:solidFill>
                          <a:srgbClr val="D9682E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</m:oMath>
                </a14:m>
                <a:r>
                  <a:rPr lang="en-US" b="1" dirty="0">
                    <a:solidFill>
                      <a:srgbClr val="D9682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kHz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b="1" dirty="0">
                  <a:solidFill>
                    <a:srgbClr val="D9682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b="1" dirty="0">
                  <a:solidFill>
                    <a:srgbClr val="D9682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285750" indent="-28575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Unknown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𝑚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𝑎</m:t>
                        </m:r>
                      </m:sub>
                    </m:sSub>
                    <m:r>
                      <a:rPr lang="fr-FR" b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fr-FR" b="1">
                        <a:solidFill>
                          <a:srgbClr val="D9682E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~</m:t>
                    </m:r>
                  </m:oMath>
                </a14:m>
                <a:r>
                  <a:rPr lang="en-US" b="1" dirty="0">
                    <a:solidFill>
                      <a:srgbClr val="D9682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microwave range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𝑎𝑥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~ 0.1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GHz to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0.1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THz )</a:t>
                </a:r>
              </a:p>
            </p:txBody>
          </p:sp>
        </mc:Choice>
        <mc:Fallback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7056E93-9916-4D35-9400-49E34858A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491" y="2124710"/>
                <a:ext cx="4731121" cy="2314544"/>
              </a:xfrm>
              <a:prstGeom prst="rect">
                <a:avLst/>
              </a:prstGeom>
              <a:blipFill>
                <a:blip r:embed="rId5"/>
                <a:stretch>
                  <a:fillRect l="-902" t="-1055" b="-34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01ED413-8C08-4A83-85CC-0507ED6E60FA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4DD3D19-BEF4-4247-9886-08D0F58DA449}"/>
              </a:ext>
            </a:extLst>
          </p:cNvPr>
          <p:cNvSpPr txBox="1"/>
          <p:nvPr/>
        </p:nvSpPr>
        <p:spPr>
          <a:xfrm>
            <a:off x="7324433" y="1414753"/>
            <a:ext cx="3565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Challenges in axion searches: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70C94B4-CE0C-4BA2-872E-F0E7221D832A}"/>
                  </a:ext>
                </a:extLst>
              </p:cNvPr>
              <p:cNvSpPr txBox="1"/>
              <p:nvPr/>
            </p:nvSpPr>
            <p:spPr>
              <a:xfrm>
                <a:off x="351848" y="5915640"/>
                <a:ext cx="2676122" cy="6685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Clr>
                    <a:srgbClr val="D78083"/>
                  </a:buClr>
                  <a:buSzPct val="12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𝛼𝛾𝛾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:  coupling constant</a:t>
                </a:r>
              </a:p>
              <a:p>
                <a:pPr>
                  <a:buClr>
                    <a:srgbClr val="D78083"/>
                  </a:buClr>
                  <a:buSzPct val="12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:  axion mass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70C94B4-CE0C-4BA2-872E-F0E7221D8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48" y="5915640"/>
                <a:ext cx="2676122" cy="668516"/>
              </a:xfrm>
              <a:prstGeom prst="rect">
                <a:avLst/>
              </a:prstGeom>
              <a:blipFill>
                <a:blip r:embed="rId6"/>
                <a:stretch>
                  <a:fillRect t="-4545" r="-1822" b="-1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138E7A2-EF5F-445E-8687-8E9EBC6596D1}"/>
                  </a:ext>
                </a:extLst>
              </p:cNvPr>
              <p:cNvSpPr txBox="1"/>
              <p:nvPr/>
            </p:nvSpPr>
            <p:spPr>
              <a:xfrm>
                <a:off x="6741491" y="4990054"/>
                <a:ext cx="473112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Previous experiments have a 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l</a:t>
                </a:r>
                <a:r>
                  <a:rPr lang="en-US" b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ow </a:t>
                </a:r>
                <a:r>
                  <a:rPr lang="en-US" b="1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tunablility</a:t>
                </a:r>
                <a:r>
                  <a:rPr lang="en-US" b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MHz detection bands at fixed cavity frequency</a:t>
                </a: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138E7A2-EF5F-445E-8687-8E9EBC659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491" y="4990054"/>
                <a:ext cx="4731121" cy="923330"/>
              </a:xfrm>
              <a:prstGeom prst="rect">
                <a:avLst/>
              </a:prstGeom>
              <a:blipFill>
                <a:blip r:embed="rId7"/>
                <a:stretch>
                  <a:fillRect l="-1160" t="-3974" r="-1031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0407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EDAEB60-FE7E-4C9A-AC43-EC44CE151DDD}"/>
              </a:ext>
            </a:extLst>
          </p:cNvPr>
          <p:cNvSpPr/>
          <p:nvPr/>
        </p:nvSpPr>
        <p:spPr>
          <a:xfrm>
            <a:off x="6212265" y="1960775"/>
            <a:ext cx="4705679" cy="3785652"/>
          </a:xfrm>
          <a:prstGeom prst="rect">
            <a:avLst/>
          </a:prstGeom>
          <a:noFill/>
          <a:ln w="12700">
            <a:solidFill>
              <a:srgbClr val="CD5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83" descr="bandeau horizontal-bleu.png">
            <a:extLst>
              <a:ext uri="{FF2B5EF4-FFF2-40B4-BE49-F238E27FC236}">
                <a16:creationId xmlns:a16="http://schemas.microsoft.com/office/drawing/2014/main" id="{34A2432A-C9C2-444F-B531-5017481AF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 Goals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7056E93-9916-4D35-9400-49E34858ADEC}"/>
              </a:ext>
            </a:extLst>
          </p:cNvPr>
          <p:cNvSpPr txBox="1"/>
          <p:nvPr/>
        </p:nvSpPr>
        <p:spPr>
          <a:xfrm>
            <a:off x="844959" y="1540428"/>
            <a:ext cx="50364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Key goals of AXION sensing: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Expand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mass scanning range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Boost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detection sensitivity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Simulate a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fake axion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signal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026C0C4-8A65-4027-8618-203D7160F2CA}"/>
              </a:ext>
            </a:extLst>
          </p:cNvPr>
          <p:cNvSpPr txBox="1"/>
          <p:nvPr/>
        </p:nvSpPr>
        <p:spPr>
          <a:xfrm>
            <a:off x="6124280" y="2463757"/>
            <a:ext cx="5384797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Magnetic materials in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resonant cavities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Non-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Phase-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jammed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signal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01ED413-8C08-4A83-85CC-0507ED6E60FA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985C6FF3-DE9B-4DDA-9ACE-C95496ED4351}"/>
              </a:ext>
            </a:extLst>
          </p:cNvPr>
          <p:cNvSpPr/>
          <p:nvPr/>
        </p:nvSpPr>
        <p:spPr>
          <a:xfrm>
            <a:off x="5353797" y="2643511"/>
            <a:ext cx="1055309" cy="105071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6D5E6218-9141-4F71-AAC9-75C381B6ED77}"/>
              </a:ext>
            </a:extLst>
          </p:cNvPr>
          <p:cNvSpPr/>
          <p:nvPr/>
        </p:nvSpPr>
        <p:spPr>
          <a:xfrm>
            <a:off x="5353797" y="3842382"/>
            <a:ext cx="1055309" cy="105071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89D8B1A3-9456-491E-A256-0C3206D00EDB}"/>
              </a:ext>
            </a:extLst>
          </p:cNvPr>
          <p:cNvSpPr/>
          <p:nvPr/>
        </p:nvSpPr>
        <p:spPr>
          <a:xfrm>
            <a:off x="5353797" y="5052393"/>
            <a:ext cx="1055309" cy="105071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CF58123A-06E2-4A74-BCD8-EFCEA72AE7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334" t="35555" r="45104" b="31376"/>
          <a:stretch/>
        </p:blipFill>
        <p:spPr>
          <a:xfrm rot="873707">
            <a:off x="9190517" y="3503261"/>
            <a:ext cx="439304" cy="888383"/>
          </a:xfrm>
          <a:prstGeom prst="rect">
            <a:avLst/>
          </a:prstGeom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8259EC6C-B992-4F6F-B350-07478499E2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5221" t="40590" r="32927" b="28911"/>
          <a:stretch/>
        </p:blipFill>
        <p:spPr>
          <a:xfrm>
            <a:off x="9410169" y="4653422"/>
            <a:ext cx="1343037" cy="878389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368C0D44-1311-41C4-A4CC-0D5F631D24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3977" t="34344" r="41359" b="34188"/>
          <a:stretch/>
        </p:blipFill>
        <p:spPr>
          <a:xfrm>
            <a:off x="9583134" y="2037237"/>
            <a:ext cx="872430" cy="132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12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EDAEB60-FE7E-4C9A-AC43-EC44CE151DDD}"/>
              </a:ext>
            </a:extLst>
          </p:cNvPr>
          <p:cNvSpPr/>
          <p:nvPr/>
        </p:nvSpPr>
        <p:spPr>
          <a:xfrm>
            <a:off x="6212265" y="1960775"/>
            <a:ext cx="4705679" cy="3785652"/>
          </a:xfrm>
          <a:prstGeom prst="rect">
            <a:avLst/>
          </a:prstGeom>
          <a:noFill/>
          <a:ln w="12700">
            <a:solidFill>
              <a:srgbClr val="CD5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B30C75E-822F-4143-AF86-74A4712B3EE3}"/>
              </a:ext>
            </a:extLst>
          </p:cNvPr>
          <p:cNvSpPr/>
          <p:nvPr/>
        </p:nvSpPr>
        <p:spPr>
          <a:xfrm>
            <a:off x="6493163" y="2043409"/>
            <a:ext cx="4341092" cy="1385591"/>
          </a:xfrm>
          <a:prstGeom prst="roundRect">
            <a:avLst>
              <a:gd name="adj" fmla="val 40133"/>
            </a:avLst>
          </a:prstGeom>
          <a:solidFill>
            <a:srgbClr val="FFC000">
              <a:alpha val="32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83" descr="bandeau horizontal-bleu.png">
            <a:extLst>
              <a:ext uri="{FF2B5EF4-FFF2-40B4-BE49-F238E27FC236}">
                <a16:creationId xmlns:a16="http://schemas.microsoft.com/office/drawing/2014/main" id="{34A2432A-C9C2-444F-B531-5017481AF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 Goals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7056E93-9916-4D35-9400-49E34858ADEC}"/>
              </a:ext>
            </a:extLst>
          </p:cNvPr>
          <p:cNvSpPr txBox="1"/>
          <p:nvPr/>
        </p:nvSpPr>
        <p:spPr>
          <a:xfrm>
            <a:off x="844959" y="1540428"/>
            <a:ext cx="50364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Key goals of AXION sensing: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Expand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mass scanning range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Boost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detection sensitivity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Simulate a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fake axion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signal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026C0C4-8A65-4027-8618-203D7160F2CA}"/>
              </a:ext>
            </a:extLst>
          </p:cNvPr>
          <p:cNvSpPr txBox="1"/>
          <p:nvPr/>
        </p:nvSpPr>
        <p:spPr>
          <a:xfrm>
            <a:off x="6124280" y="2463757"/>
            <a:ext cx="5384797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Magnetic materials in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resonant cavities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Non-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Phase-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jammed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signal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01ED413-8C08-4A83-85CC-0507ED6E60FA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985C6FF3-DE9B-4DDA-9ACE-C95496ED4351}"/>
              </a:ext>
            </a:extLst>
          </p:cNvPr>
          <p:cNvSpPr/>
          <p:nvPr/>
        </p:nvSpPr>
        <p:spPr>
          <a:xfrm>
            <a:off x="5353797" y="2643511"/>
            <a:ext cx="1055309" cy="105071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6D5E6218-9141-4F71-AAC9-75C381B6ED77}"/>
              </a:ext>
            </a:extLst>
          </p:cNvPr>
          <p:cNvSpPr/>
          <p:nvPr/>
        </p:nvSpPr>
        <p:spPr>
          <a:xfrm>
            <a:off x="5353797" y="3842382"/>
            <a:ext cx="1055309" cy="105071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89D8B1A3-9456-491E-A256-0C3206D00EDB}"/>
              </a:ext>
            </a:extLst>
          </p:cNvPr>
          <p:cNvSpPr/>
          <p:nvPr/>
        </p:nvSpPr>
        <p:spPr>
          <a:xfrm>
            <a:off x="5353797" y="5052393"/>
            <a:ext cx="1055309" cy="105071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CF58123A-06E2-4A74-BCD8-EFCEA72AE7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334" t="35555" r="45104" b="31376"/>
          <a:stretch/>
        </p:blipFill>
        <p:spPr>
          <a:xfrm rot="873707">
            <a:off x="9190517" y="3503261"/>
            <a:ext cx="439304" cy="888383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68084467-6157-41CD-AC51-B0BD47D802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3977" t="34344" r="41359" b="34188"/>
          <a:stretch/>
        </p:blipFill>
        <p:spPr>
          <a:xfrm>
            <a:off x="9583134" y="2037237"/>
            <a:ext cx="872430" cy="1323656"/>
          </a:xfrm>
          <a:prstGeom prst="rect">
            <a:avLst/>
          </a:prstGeom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8259EC6C-B992-4F6F-B350-07478499E2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5221" t="40590" r="32927" b="28911"/>
          <a:stretch/>
        </p:blipFill>
        <p:spPr>
          <a:xfrm>
            <a:off x="9410169" y="4653422"/>
            <a:ext cx="1343037" cy="87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03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83" descr="bandeau horizontal-bleu.png">
            <a:extLst>
              <a:ext uri="{FF2B5EF4-FFF2-40B4-BE49-F238E27FC236}">
                <a16:creationId xmlns:a16="http://schemas.microsoft.com/office/drawing/2014/main" id="{29CE84BF-CEE1-4748-A6CA-E41FF0277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Tunability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147194A-4D0D-4A55-ACF8-D223C6E25553}"/>
              </a:ext>
            </a:extLst>
          </p:cNvPr>
          <p:cNvSpPr txBox="1"/>
          <p:nvPr/>
        </p:nvSpPr>
        <p:spPr>
          <a:xfrm>
            <a:off x="1077465" y="920235"/>
            <a:ext cx="366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Ferromagnetic cavity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8242CF6-67E7-4CCA-AD46-6DCE7025F5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1" r="41833" b="14793"/>
          <a:stretch/>
        </p:blipFill>
        <p:spPr>
          <a:xfrm>
            <a:off x="6135540" y="1210123"/>
            <a:ext cx="5138180" cy="302681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7AF725B-81E3-4E6C-B0C9-8A5E607510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672" t="7368" r="4649" b="11189"/>
          <a:stretch/>
        </p:blipFill>
        <p:spPr>
          <a:xfrm>
            <a:off x="649215" y="1233299"/>
            <a:ext cx="4520757" cy="311090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8564C3F-ED11-4874-9679-4FF7B9AECC38}"/>
              </a:ext>
            </a:extLst>
          </p:cNvPr>
          <p:cNvSpPr txBox="1"/>
          <p:nvPr/>
        </p:nvSpPr>
        <p:spPr>
          <a:xfrm>
            <a:off x="1277642" y="4808649"/>
            <a:ext cx="9636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YIG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crystals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permeability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tensor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requency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resonnance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dependence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37A45C6-F863-426F-B19C-1EEB3A9DD7A2}"/>
              </a:ext>
            </a:extLst>
          </p:cNvPr>
          <p:cNvGrpSpPr/>
          <p:nvPr/>
        </p:nvGrpSpPr>
        <p:grpSpPr>
          <a:xfrm>
            <a:off x="803679" y="5217161"/>
            <a:ext cx="10584642" cy="1275374"/>
            <a:chOff x="91052" y="5230317"/>
            <a:chExt cx="10281113" cy="1451946"/>
          </a:xfrm>
        </p:grpSpPr>
        <p:sp>
          <p:nvSpPr>
            <p:cNvPr id="23" name="Text Box 8">
              <a:extLst>
                <a:ext uri="{FF2B5EF4-FFF2-40B4-BE49-F238E27FC236}">
                  <a16:creationId xmlns:a16="http://schemas.microsoft.com/office/drawing/2014/main" id="{5B390962-5421-488D-AFAE-387D57E832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0476" y="5518597"/>
              <a:ext cx="2276609" cy="805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800" dirty="0">
                  <a:cs typeface="Arial" panose="020B0604020202020204" pitchFamily="34" charset="0"/>
                </a:rPr>
                <a:t>Landau-</a:t>
              </a:r>
              <a:r>
                <a:rPr lang="fr-FR" altLang="fr-FR" sz="1800" dirty="0" err="1">
                  <a:cs typeface="Arial" panose="020B0604020202020204" pitchFamily="34" charset="0"/>
                </a:rPr>
                <a:t>Lischitz</a:t>
              </a:r>
              <a:r>
                <a:rPr lang="fr-FR" altLang="fr-FR" sz="1800" dirty="0">
                  <a:cs typeface="Arial" panose="020B0604020202020204" pitchFamily="34" charset="0"/>
                </a:rPr>
                <a:t>-</a:t>
              </a:r>
            </a:p>
            <a:p>
              <a:pPr algn="ctr" eaLnBrk="1" hangingPunct="1"/>
              <a:endParaRPr lang="fr-FR" altLang="fr-FR" sz="400" dirty="0"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fr-FR" altLang="fr-FR" sz="1800" dirty="0">
                  <a:cs typeface="Arial" panose="020B0604020202020204" pitchFamily="34" charset="0"/>
                </a:rPr>
                <a:t>Gilbert equation</a:t>
              </a:r>
            </a:p>
          </p:txBody>
        </p: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815A1AC3-091E-4E70-A4CA-DAE7D63859DB}"/>
                </a:ext>
              </a:extLst>
            </p:cNvPr>
            <p:cNvCxnSpPr>
              <a:cxnSpLocks/>
            </p:cNvCxnSpPr>
            <p:nvPr/>
          </p:nvCxnSpPr>
          <p:spPr>
            <a:xfrm>
              <a:off x="3854235" y="5922400"/>
              <a:ext cx="207285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 Box 8">
              <a:extLst>
                <a:ext uri="{FF2B5EF4-FFF2-40B4-BE49-F238E27FC236}">
                  <a16:creationId xmlns:a16="http://schemas.microsoft.com/office/drawing/2014/main" id="{7A40FBDB-9FFD-4894-B5FE-365C4D2AB0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13742" y="5385907"/>
              <a:ext cx="294213" cy="42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800" dirty="0">
                  <a:cs typeface="Arial" panose="020B0604020202020204" pitchFamily="34" charset="0"/>
                </a:rPr>
                <a:t>,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4802062-2C2C-433D-B480-68AC7B4DCA66}"/>
                </a:ext>
              </a:extLst>
            </p:cNvPr>
            <p:cNvSpPr/>
            <p:nvPr/>
          </p:nvSpPr>
          <p:spPr>
            <a:xfrm>
              <a:off x="91052" y="5230317"/>
              <a:ext cx="10281113" cy="14519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2F256ECD-D792-4AB8-AB85-7A2B550097F1}"/>
              </a:ext>
            </a:extLst>
          </p:cNvPr>
          <p:cNvSpPr txBox="1"/>
          <p:nvPr/>
        </p:nvSpPr>
        <p:spPr>
          <a:xfrm>
            <a:off x="0" y="6582578"/>
            <a:ext cx="61797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A. Cottet and T.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Kontos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New J Phys 28 024504 (2026),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Gurevich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Melnikov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(1996)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AB8A184-71EB-4A77-A9B2-556F8D44AFE6}"/>
              </a:ext>
            </a:extLst>
          </p:cNvPr>
          <p:cNvSpPr txBox="1"/>
          <p:nvPr/>
        </p:nvSpPr>
        <p:spPr>
          <a:xfrm>
            <a:off x="6822287" y="875752"/>
            <a:ext cx="1889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Copper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027571B-5829-4F7F-9EAE-0D63D158F517}"/>
              </a:ext>
            </a:extLst>
          </p:cNvPr>
          <p:cNvSpPr txBox="1"/>
          <p:nvPr/>
        </p:nvSpPr>
        <p:spPr>
          <a:xfrm>
            <a:off x="9313309" y="943047"/>
            <a:ext cx="1475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Cavity’s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4D2078A-130A-43E8-B3CB-7B3BC627EADB}"/>
              </a:ext>
            </a:extLst>
          </p:cNvPr>
          <p:cNvSpPr txBox="1"/>
          <p:nvPr/>
        </p:nvSpPr>
        <p:spPr>
          <a:xfrm>
            <a:off x="5705254" y="4187377"/>
            <a:ext cx="1685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Teflon support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3DA0CCC-0DE8-4EA0-80EE-E32E2EBD2C88}"/>
              </a:ext>
            </a:extLst>
          </p:cNvPr>
          <p:cNvSpPr txBox="1"/>
          <p:nvPr/>
        </p:nvSpPr>
        <p:spPr>
          <a:xfrm>
            <a:off x="8532009" y="4167183"/>
            <a:ext cx="1685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Teflon support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9CA0FF2-94AF-4616-9CDE-E61A6F095F08}"/>
              </a:ext>
            </a:extLst>
          </p:cNvPr>
          <p:cNvSpPr txBox="1"/>
          <p:nvPr/>
        </p:nvSpPr>
        <p:spPr>
          <a:xfrm>
            <a:off x="7019314" y="4121157"/>
            <a:ext cx="1685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YIG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rods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Espace réservé du numéro de diapositive 6">
            <a:extLst>
              <a:ext uri="{FF2B5EF4-FFF2-40B4-BE49-F238E27FC236}">
                <a16:creationId xmlns:a16="http://schemas.microsoft.com/office/drawing/2014/main" id="{5DE35CE8-9AEB-42D1-8A66-4A9E73AAC5F1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C297D707-074A-4B07-BEAE-BF234509CA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3598" t="40523" r="36361" b="51173"/>
          <a:stretch/>
        </p:blipFill>
        <p:spPr>
          <a:xfrm>
            <a:off x="2707888" y="4241152"/>
            <a:ext cx="2555479" cy="3747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0E47449B-2EC2-4601-B141-9579C1B70F4B}"/>
                  </a:ext>
                </a:extLst>
              </p:cNvPr>
              <p:cNvSpPr txBox="1"/>
              <p:nvPr/>
            </p:nvSpPr>
            <p:spPr>
              <a:xfrm>
                <a:off x="1003399" y="4207169"/>
                <a:ext cx="13503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solidFill>
                                <a:srgbClr val="DF4F7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>
                              <a:solidFill>
                                <a:srgbClr val="DF4F7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FR" sz="2000" b="1" i="1">
                              <a:solidFill>
                                <a:srgbClr val="DF4F7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rgbClr val="00006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b="1" i="1" smtClean="0">
                              <a:solidFill>
                                <a:srgbClr val="9D039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>
                              <a:solidFill>
                                <a:srgbClr val="9D039D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FR" sz="2000" b="1" i="1">
                              <a:solidFill>
                                <a:srgbClr val="9D039D"/>
                              </a:solidFill>
                              <a:latin typeface="Cambria Math" panose="02040503050406030204" pitchFamily="18" charset="0"/>
                            </a:rPr>
                            <m:t>𝒂𝒙</m:t>
                          </m:r>
                        </m:sub>
                      </m:sSub>
                    </m:oMath>
                  </m:oMathPara>
                </a14:m>
                <a:endParaRPr lang="fr-FR" sz="2000" b="1" dirty="0">
                  <a:solidFill>
                    <a:srgbClr val="7C289B"/>
                  </a:solidFill>
                </a:endParaRP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0E47449B-2EC2-4601-B141-9579C1B70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399" y="4207169"/>
                <a:ext cx="1350306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65EDA02E-F0E3-47DA-AC67-C76AA95244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3673" y="5389671"/>
            <a:ext cx="3637395" cy="100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173DAB8-66A9-4EFC-B93A-14D5B9B15A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65259" y="5337452"/>
            <a:ext cx="1532781" cy="57157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AB98F9C-96B8-4FF9-9B1A-FE2BC89CF5E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-161" t="-2646" r="161" b="2646"/>
          <a:stretch/>
        </p:blipFill>
        <p:spPr>
          <a:xfrm>
            <a:off x="7241619" y="6047509"/>
            <a:ext cx="3921681" cy="27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21D2232-A5D1-45DE-B82C-D9D8DD589C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48903" y="5299238"/>
            <a:ext cx="2462896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76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83" descr="bandeau horizontal-bleu.png">
            <a:extLst>
              <a:ext uri="{FF2B5EF4-FFF2-40B4-BE49-F238E27FC236}">
                <a16:creationId xmlns:a16="http://schemas.microsoft.com/office/drawing/2014/main" id="{D9B7B71B-FAF1-4534-BC60-4BAC13B86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Gyromagnetic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23F7D1D-5C55-4BE3-8C71-4A5FD67868A3}"/>
              </a:ext>
            </a:extLst>
          </p:cNvPr>
          <p:cNvSpPr txBox="1"/>
          <p:nvPr/>
        </p:nvSpPr>
        <p:spPr>
          <a:xfrm>
            <a:off x="385161" y="2535445"/>
            <a:ext cx="2085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Maxwell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equations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cylindrical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FCCA9AEB-2AA6-422E-B5CC-B3073304729E}"/>
                  </a:ext>
                </a:extLst>
              </p:cNvPr>
              <p:cNvSpPr txBox="1"/>
              <p:nvPr/>
            </p:nvSpPr>
            <p:spPr>
              <a:xfrm>
                <a:off x="7136126" y="6264301"/>
                <a:ext cx="3803266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0,1,0,±1</m:t>
                        </m:r>
                      </m:sub>
                    </m:sSub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slope </a:t>
                </a:r>
                <a14:m>
                  <m:oMath xmlns:m="http://schemas.openxmlformats.org/officeDocument/2006/math">
                    <m:r>
                      <a:rPr lang="fr-FR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28</m:t>
                    </m:r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GHz/T</a:t>
                </a:r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FCCA9AEB-2AA6-422E-B5CC-B30733047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126" y="6264301"/>
                <a:ext cx="3803266" cy="381515"/>
              </a:xfrm>
              <a:prstGeom prst="rect">
                <a:avLst/>
              </a:prstGeom>
              <a:blipFill>
                <a:blip r:embed="rId4"/>
                <a:stretch>
                  <a:fillRect t="-9677" b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Espace réservé du numéro de diapositive 6">
            <a:extLst>
              <a:ext uri="{FF2B5EF4-FFF2-40B4-BE49-F238E27FC236}">
                <a16:creationId xmlns:a16="http://schemas.microsoft.com/office/drawing/2014/main" id="{6E006DA5-A059-4FBA-A623-0262C3E5C8F6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6785F6A-9BD2-4792-924D-3FB2D63E9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27" y="1024746"/>
            <a:ext cx="3637395" cy="100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D44DCA-BA4E-40EC-A00F-FEE973F87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425" y="4960066"/>
            <a:ext cx="1520183" cy="612000"/>
          </a:xfrm>
          <a:prstGeom prst="rect">
            <a:avLst/>
          </a:prstGeom>
        </p:spPr>
      </p:pic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D269457C-7D47-4140-ABF4-D1A5B944A760}"/>
              </a:ext>
            </a:extLst>
          </p:cNvPr>
          <p:cNvSpPr/>
          <p:nvPr/>
        </p:nvSpPr>
        <p:spPr>
          <a:xfrm rot="5400000">
            <a:off x="2029381" y="2811792"/>
            <a:ext cx="1260000" cy="144000"/>
          </a:xfrm>
          <a:prstGeom prst="rightArrow">
            <a:avLst>
              <a:gd name="adj1" fmla="val 42668"/>
              <a:gd name="adj2" fmla="val 108658"/>
            </a:avLst>
          </a:prstGeom>
          <a:solidFill>
            <a:srgbClr val="002060"/>
          </a:solidFill>
          <a:ln>
            <a:solidFill>
              <a:srgbClr val="001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1EFAF62-9CC5-43E4-BBCE-3873C915F5CD}"/>
              </a:ext>
            </a:extLst>
          </p:cNvPr>
          <p:cNvSpPr txBox="1"/>
          <p:nvPr/>
        </p:nvSpPr>
        <p:spPr>
          <a:xfrm>
            <a:off x="333669" y="5117234"/>
            <a:ext cx="72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F100B586-C067-4772-BC1D-38D49D4277D3}"/>
                  </a:ext>
                </a:extLst>
              </p:cNvPr>
              <p:cNvSpPr txBox="1"/>
              <p:nvPr/>
            </p:nvSpPr>
            <p:spPr>
              <a:xfrm>
                <a:off x="385161" y="5893739"/>
                <a:ext cx="57108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angular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, radial and longitudinal modes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F100B586-C067-4772-BC1D-38D49D427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61" y="5893739"/>
                <a:ext cx="5710839" cy="369332"/>
              </a:xfrm>
              <a:prstGeom prst="rect">
                <a:avLst/>
              </a:prstGeom>
              <a:blipFill>
                <a:blip r:embed="rId7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que 13">
            <a:extLst>
              <a:ext uri="{FF2B5EF4-FFF2-40B4-BE49-F238E27FC236}">
                <a16:creationId xmlns:a16="http://schemas.microsoft.com/office/drawing/2014/main" id="{558EB854-82FB-43D1-93DE-ADDCDEAC53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5925" y="5243639"/>
            <a:ext cx="1232418" cy="981872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751F21BE-D3FE-4268-9F95-0F4784B995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38343" y="5243639"/>
            <a:ext cx="4299920" cy="981872"/>
          </a:xfrm>
          <a:prstGeom prst="rect">
            <a:avLst/>
          </a:prstGeom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8A2D0A04-476C-4926-8835-AA01297964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35702" y="1006516"/>
            <a:ext cx="6470995" cy="422140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4608F598-4B6C-40B1-83CA-730FB423D0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927" y="3846061"/>
            <a:ext cx="457273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21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44212929-1DAF-4D44-943C-68C95FC54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881083"/>
            <a:ext cx="6234635" cy="4006309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17F54056-10F9-4AF1-AFA5-C0D62A619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4635" y="881083"/>
            <a:ext cx="5835374" cy="3998860"/>
          </a:xfrm>
          <a:prstGeom prst="rect">
            <a:avLst/>
          </a:prstGeom>
        </p:spPr>
      </p:pic>
      <p:pic>
        <p:nvPicPr>
          <p:cNvPr id="10" name="Image 83" descr="bandeau horizontal-bleu.png">
            <a:extLst>
              <a:ext uri="{FF2B5EF4-FFF2-40B4-BE49-F238E27FC236}">
                <a16:creationId xmlns:a16="http://schemas.microsoft.com/office/drawing/2014/main" id="{0DB67077-ED01-4781-80DC-A6F8DDD832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001"/>
          <a:stretch>
            <a:fillRect/>
          </a:stretch>
        </p:blipFill>
        <p:spPr bwMode="auto"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B11AE897-27BB-4D59-B867-C673CE1A0209}"/>
              </a:ext>
            </a:extLst>
          </p:cNvPr>
          <p:cNvSpPr txBox="1">
            <a:spLocks/>
          </p:cNvSpPr>
          <p:nvPr/>
        </p:nvSpPr>
        <p:spPr>
          <a:xfrm>
            <a:off x="2330625" y="4341"/>
            <a:ext cx="7886700" cy="87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fr-FR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EE56D6D-AC8E-4B21-9293-900480EB8D65}"/>
                  </a:ext>
                </a:extLst>
              </p:cNvPr>
              <p:cNvSpPr txBox="1"/>
              <p:nvPr/>
            </p:nvSpPr>
            <p:spPr>
              <a:xfrm>
                <a:off x="467064" y="5023853"/>
                <a:ext cx="11257872" cy="1477328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Achieved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𝟐𝟖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GHz/T slope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​, in addition to good understanding of the dispersion with 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analytical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approach</a:t>
                </a: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High spectral density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of gyromagnetic modes, including modes with lower slope than expected​</a:t>
                </a: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On-going 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to identify additional,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Comsol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simulation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​</a:t>
                </a:r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EE56D6D-AC8E-4B21-9293-900480EB8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64" y="5023853"/>
                <a:ext cx="11257872" cy="1477328"/>
              </a:xfrm>
              <a:prstGeom prst="rect">
                <a:avLst/>
              </a:prstGeom>
              <a:blipFill>
                <a:blip r:embed="rId8"/>
                <a:stretch>
                  <a:fillRect l="-433" t="-1639" b="-5328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DA668E2C-A39E-4AD5-BFCA-95F337FC3729}"/>
              </a:ext>
            </a:extLst>
          </p:cNvPr>
          <p:cNvSpPr txBox="1">
            <a:spLocks/>
          </p:cNvSpPr>
          <p:nvPr/>
        </p:nvSpPr>
        <p:spPr>
          <a:xfrm>
            <a:off x="10134600" y="65841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37F7A-EFA0-4585-8407-9AB45FD8DE20}" type="slidenum">
              <a:rPr lang="fr-FR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1ED9E76-4449-44CC-BDEF-4E2EB645FA1E}"/>
              </a:ext>
            </a:extLst>
          </p:cNvPr>
          <p:cNvSpPr txBox="1"/>
          <p:nvPr/>
        </p:nvSpPr>
        <p:spPr>
          <a:xfrm>
            <a:off x="904571" y="835961"/>
            <a:ext cx="3586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YIG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magnetospectroscopy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20mK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357231B-7CBB-4097-BC74-BCBF8E71BCB1}"/>
              </a:ext>
            </a:extLst>
          </p:cNvPr>
          <p:cNvSpPr txBox="1"/>
          <p:nvPr/>
        </p:nvSpPr>
        <p:spPr>
          <a:xfrm>
            <a:off x="6910406" y="838835"/>
            <a:ext cx="4252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nhomogeneous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 field model overlay​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50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11002</TotalTime>
  <Words>1503</Words>
  <Application>Microsoft Office PowerPoint</Application>
  <PresentationFormat>Grand écran</PresentationFormat>
  <Paragraphs>365</Paragraphs>
  <Slides>28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4" baseType="lpstr">
      <vt:lpstr>Aptos</vt:lpstr>
      <vt:lpstr>Aptos Display</vt:lpstr>
      <vt:lpstr>Arial</vt:lpstr>
      <vt:lpstr>Cambria Math</vt:lpstr>
      <vt:lpstr>Wingdings</vt:lpstr>
      <vt:lpstr>Thème Office</vt:lpstr>
      <vt:lpstr>Experimental Test of the Axion Paradigm using Quantum Sensing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 scanning mass haloscope with magnetic tunability</dc:title>
  <dc:creator>Bally, Jeanne M</dc:creator>
  <cp:lastModifiedBy>hqc</cp:lastModifiedBy>
  <cp:revision>319</cp:revision>
  <cp:lastPrinted>2026-04-19T16:53:42Z</cp:lastPrinted>
  <dcterms:created xsi:type="dcterms:W3CDTF">2025-10-17T14:45:17Z</dcterms:created>
  <dcterms:modified xsi:type="dcterms:W3CDTF">2026-04-20T10:19:23Z</dcterms:modified>
</cp:coreProperties>
</file>