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51435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entury Gothic" panose="020B0502020202020204" pitchFamily="34" charset="0"/>
      <p:regular r:id="rId19"/>
      <p:bold r:id="rId20"/>
      <p:italic r:id="rId21"/>
      <p:boldItalic r:id="rId22"/>
    </p:embeddedFont>
    <p:embeddedFont>
      <p:font typeface="Inter" panose="02000503000000020004" pitchFamily="2" charset="0"/>
      <p:regular r:id="rId23"/>
      <p:bold r:id="rId24"/>
      <p:italic r:id="rId25"/>
      <p:boldItalic r:id="rId26"/>
    </p:embeddedFont>
    <p:embeddedFont>
      <p:font typeface="Lora" pitchFamily="2" charset="77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1" roundtripDataSignature="AMtx7mi100gbri/U0DpcaGKbaTtSyeUHd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40"/>
  </p:normalViewPr>
  <p:slideViewPr>
    <p:cSldViewPr snapToGrid="0">
      <p:cViewPr>
        <p:scale>
          <a:sx n="107" d="100"/>
          <a:sy n="107" d="100"/>
        </p:scale>
        <p:origin x="560" y="8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857400" y="685800"/>
            <a:ext cx="34291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1" name="Google Shape;91;p1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2" name="Google Shape;182;p10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1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1" name="Google Shape;191;p11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1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2" name="Google Shape;182;p10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1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2387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7" name="Google Shape;127;p4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4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5" name="Google Shape;135;p5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7" name="Google Shape;147;p6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6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8" name="Google Shape;158;p7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7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6" name="Google Shape;166;p8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8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4" name="Google Shape;174;p9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9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">
  <p:cSld name="Titre">
    <p:bg>
      <p:bgPr>
        <a:solidFill>
          <a:srgbClr val="013975"/>
        </a:solidFill>
        <a:effectLst/>
      </p:bgPr>
    </p:bg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13"/>
          <p:cNvSpPr/>
          <p:nvPr/>
        </p:nvSpPr>
        <p:spPr>
          <a:xfrm>
            <a:off x="457200" y="2788920"/>
            <a:ext cx="2926080" cy="41148"/>
          </a:xfrm>
          <a:prstGeom prst="rect">
            <a:avLst/>
          </a:prstGeom>
          <a:solidFill>
            <a:srgbClr val="E8A838"/>
          </a:solidFill>
          <a:ln w="12700" cap="flat" cmpd="sng">
            <a:solidFill>
              <a:srgbClr val="E8A8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Google Shape;9;p13" descr="/builds/apc-public/template-kit/src/logo_apc_whit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06640" y="3566160"/>
            <a:ext cx="1417320" cy="141732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13"/>
          <p:cNvSpPr txBox="1">
            <a:spLocks noGrp="1"/>
          </p:cNvSpPr>
          <p:nvPr>
            <p:ph type="ctrTitle"/>
          </p:nvPr>
        </p:nvSpPr>
        <p:spPr>
          <a:xfrm>
            <a:off x="457200" y="1005840"/>
            <a:ext cx="7132320" cy="100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Inter"/>
              <a:buNone/>
              <a:defRPr sz="4000" b="1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38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30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26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1" name="Google Shape;11;p13"/>
          <p:cNvSpPr txBox="1">
            <a:spLocks noGrp="1"/>
          </p:cNvSpPr>
          <p:nvPr>
            <p:ph type="subTitle" idx="1"/>
          </p:nvPr>
        </p:nvSpPr>
        <p:spPr>
          <a:xfrm>
            <a:off x="457200" y="2103120"/>
            <a:ext cx="6400800" cy="475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360"/>
              </a:spcBef>
              <a:spcAft>
                <a:spcPts val="0"/>
              </a:spcAft>
              <a:buClr>
                <a:srgbClr val="E6EDF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E6EDF6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spcBef>
                <a:spcPts val="320"/>
              </a:spcBef>
              <a:spcAft>
                <a:spcPts val="0"/>
              </a:spcAft>
              <a:buClr>
                <a:srgbClr val="E6EDF6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E6EDF6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R="0" lvl="2" algn="l" rtl="0">
              <a:spcBef>
                <a:spcPts val="280"/>
              </a:spcBef>
              <a:spcAft>
                <a:spcPts val="0"/>
              </a:spcAft>
              <a:buClr>
                <a:srgbClr val="E6EDF6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E6EDF6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R="0" lvl="3" algn="l" rtl="0">
              <a:spcBef>
                <a:spcPts val="240"/>
              </a:spcBef>
              <a:spcAft>
                <a:spcPts val="0"/>
              </a:spcAft>
              <a:buClr>
                <a:srgbClr val="E6EDF6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E6EDF6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R="0" lvl="4" algn="l" rtl="0">
              <a:spcBef>
                <a:spcPts val="240"/>
              </a:spcBef>
              <a:spcAft>
                <a:spcPts val="0"/>
              </a:spcAft>
              <a:buClr>
                <a:srgbClr val="E6EDF6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rgbClr val="E6EDF6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R="0" lvl="5" algn="l" rtl="0">
              <a:spcBef>
                <a:spcPts val="240"/>
              </a:spcBef>
              <a:spcAft>
                <a:spcPts val="0"/>
              </a:spcAft>
              <a:buClr>
                <a:srgbClr val="E6EDF6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E6EDF6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R="0" lvl="6" algn="l" rtl="0">
              <a:spcBef>
                <a:spcPts val="240"/>
              </a:spcBef>
              <a:spcAft>
                <a:spcPts val="0"/>
              </a:spcAft>
              <a:buClr>
                <a:srgbClr val="E6EDF6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E6EDF6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R="0" lvl="7" algn="l" rtl="0">
              <a:spcBef>
                <a:spcPts val="240"/>
              </a:spcBef>
              <a:spcAft>
                <a:spcPts val="0"/>
              </a:spcAft>
              <a:buClr>
                <a:srgbClr val="E6EDF6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E6EDF6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R="0" lvl="8" algn="l" rtl="0">
              <a:spcBef>
                <a:spcPts val="240"/>
              </a:spcBef>
              <a:spcAft>
                <a:spcPts val="0"/>
              </a:spcAft>
              <a:buClr>
                <a:srgbClr val="E6EDF6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E6EDF6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2" name="Google Shape;12;p13"/>
          <p:cNvSpPr txBox="1">
            <a:spLocks noGrp="1"/>
          </p:cNvSpPr>
          <p:nvPr>
            <p:ph type="body" idx="2"/>
          </p:nvPr>
        </p:nvSpPr>
        <p:spPr>
          <a:xfrm>
            <a:off x="457200" y="2999232"/>
            <a:ext cx="5486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l" rtl="0">
              <a:spcBef>
                <a:spcPts val="240"/>
              </a:spcBef>
              <a:spcAft>
                <a:spcPts val="0"/>
              </a:spcAft>
              <a:buClr>
                <a:srgbClr val="B89D9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B89D98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marR="0" lvl="1" indent="-304800" algn="l" rtl="0">
              <a:spcBef>
                <a:spcPts val="240"/>
              </a:spcBef>
              <a:spcAft>
                <a:spcPts val="0"/>
              </a:spcAft>
              <a:buClr>
                <a:srgbClr val="B89D98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B89D98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marR="0" lvl="2" indent="-304800" algn="l" rtl="0">
              <a:spcBef>
                <a:spcPts val="240"/>
              </a:spcBef>
              <a:spcAft>
                <a:spcPts val="0"/>
              </a:spcAft>
              <a:buClr>
                <a:srgbClr val="B89D9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B89D98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marR="0" lvl="3" indent="-304800" algn="l" rtl="0">
              <a:spcBef>
                <a:spcPts val="240"/>
              </a:spcBef>
              <a:spcAft>
                <a:spcPts val="0"/>
              </a:spcAft>
              <a:buClr>
                <a:srgbClr val="B89D98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B89D98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marR="0" lvl="4" indent="-304800" algn="l" rtl="0">
              <a:spcBef>
                <a:spcPts val="240"/>
              </a:spcBef>
              <a:spcAft>
                <a:spcPts val="0"/>
              </a:spcAft>
              <a:buClr>
                <a:srgbClr val="B89D98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rgbClr val="B89D98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marR="0" lvl="5" indent="-304800" algn="l" rtl="0">
              <a:spcBef>
                <a:spcPts val="240"/>
              </a:spcBef>
              <a:spcAft>
                <a:spcPts val="0"/>
              </a:spcAft>
              <a:buClr>
                <a:srgbClr val="B89D9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B89D98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marR="0" lvl="6" indent="-304800" algn="l" rtl="0">
              <a:spcBef>
                <a:spcPts val="240"/>
              </a:spcBef>
              <a:spcAft>
                <a:spcPts val="0"/>
              </a:spcAft>
              <a:buClr>
                <a:srgbClr val="B89D9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B89D98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marR="0" lvl="7" indent="-304800" algn="l" rtl="0">
              <a:spcBef>
                <a:spcPts val="240"/>
              </a:spcBef>
              <a:spcAft>
                <a:spcPts val="0"/>
              </a:spcAft>
              <a:buClr>
                <a:srgbClr val="B89D9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B89D98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marR="0" lvl="8" indent="-304800" algn="l" rtl="0">
              <a:spcBef>
                <a:spcPts val="240"/>
              </a:spcBef>
              <a:spcAft>
                <a:spcPts val="0"/>
              </a:spcAft>
              <a:buClr>
                <a:srgbClr val="B89D9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B89D98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ation">
  <p:cSld name="Citation">
    <p:bg>
      <p:bgPr>
        <a:solidFill>
          <a:srgbClr val="F5EEEC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2"/>
          <p:cNvSpPr/>
          <p:nvPr/>
        </p:nvSpPr>
        <p:spPr>
          <a:xfrm>
            <a:off x="228600" y="0"/>
            <a:ext cx="18288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13975"/>
              </a:buClr>
              <a:buSzPts val="15000"/>
              <a:buFont typeface="Lora"/>
              <a:buNone/>
            </a:pPr>
            <a:r>
              <a:rPr lang="en-US" sz="15000">
                <a:solidFill>
                  <a:srgbClr val="013975"/>
                </a:solidFill>
                <a:latin typeface="Lora"/>
                <a:ea typeface="Lora"/>
                <a:cs typeface="Lora"/>
                <a:sym typeface="Lora"/>
              </a:rPr>
              <a:t>"</a:t>
            </a:r>
            <a:endParaRPr sz="15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22"/>
          <p:cNvSpPr/>
          <p:nvPr/>
        </p:nvSpPr>
        <p:spPr>
          <a:xfrm>
            <a:off x="1005840" y="3246120"/>
            <a:ext cx="1188720" cy="41148"/>
          </a:xfrm>
          <a:prstGeom prst="rect">
            <a:avLst/>
          </a:prstGeom>
          <a:solidFill>
            <a:srgbClr val="B5563D"/>
          </a:solidFill>
          <a:ln w="12700" cap="flat" cmpd="sng">
            <a:solidFill>
              <a:srgbClr val="B5563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2"/>
          <p:cNvSpPr/>
          <p:nvPr/>
        </p:nvSpPr>
        <p:spPr>
          <a:xfrm>
            <a:off x="457200" y="4736592"/>
            <a:ext cx="8229600" cy="5486"/>
          </a:xfrm>
          <a:prstGeom prst="rect">
            <a:avLst/>
          </a:prstGeom>
          <a:solidFill>
            <a:srgbClr val="E8DFDC"/>
          </a:solidFill>
          <a:ln w="12700" cap="flat" cmpd="sng">
            <a:solidFill>
              <a:srgbClr val="E8DF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7" name="Google Shape;77;p22" descr="/builds/apc-public/template-kit/src/logo_apc_light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7200" y="4782312"/>
            <a:ext cx="201168" cy="201168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22"/>
          <p:cNvSpPr/>
          <p:nvPr/>
        </p:nvSpPr>
        <p:spPr>
          <a:xfrm>
            <a:off x="713232" y="4800600"/>
            <a:ext cx="6400800" cy="201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B95A8"/>
              </a:buClr>
              <a:buSzPts val="800"/>
              <a:buFont typeface="Inter"/>
              <a:buNone/>
            </a:pPr>
            <a:r>
              <a:rPr lang="en-US" sz="800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rPr>
              <a:t>Astroparticule et Cosmologie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8321040" y="4800600"/>
            <a:ext cx="457200" cy="201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800" b="0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0" marR="0" lvl="1" indent="0" algn="r">
              <a:spcBef>
                <a:spcPts val="0"/>
              </a:spcBef>
              <a:buNone/>
              <a:defRPr sz="800" b="0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0" marR="0" lvl="2" indent="0" algn="r">
              <a:spcBef>
                <a:spcPts val="0"/>
              </a:spcBef>
              <a:buNone/>
              <a:defRPr sz="800" b="0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0" marR="0" lvl="3" indent="0" algn="r">
              <a:spcBef>
                <a:spcPts val="0"/>
              </a:spcBef>
              <a:buNone/>
              <a:defRPr sz="800" b="0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0" marR="0" lvl="4" indent="0" algn="r">
              <a:spcBef>
                <a:spcPts val="0"/>
              </a:spcBef>
              <a:buNone/>
              <a:defRPr sz="800" b="0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0" marR="0" lvl="5" indent="0" algn="r">
              <a:spcBef>
                <a:spcPts val="0"/>
              </a:spcBef>
              <a:buNone/>
              <a:defRPr sz="800" b="0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0" marR="0" lvl="6" indent="0" algn="r">
              <a:spcBef>
                <a:spcPts val="0"/>
              </a:spcBef>
              <a:buNone/>
              <a:defRPr sz="800" b="0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0" marR="0" lvl="7" indent="0" algn="r">
              <a:spcBef>
                <a:spcPts val="0"/>
              </a:spcBef>
              <a:buNone/>
              <a:defRPr sz="800" b="0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0" marR="0" lvl="8" indent="0" algn="r">
              <a:spcBef>
                <a:spcPts val="0"/>
              </a:spcBef>
              <a:buNone/>
              <a:defRPr sz="800" b="0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80" name="Google Shape;80;p22"/>
          <p:cNvSpPr txBox="1">
            <a:spLocks noGrp="1"/>
          </p:cNvSpPr>
          <p:nvPr>
            <p:ph type="body" idx="1"/>
          </p:nvPr>
        </p:nvSpPr>
        <p:spPr>
          <a:xfrm>
            <a:off x="1005840" y="1325880"/>
            <a:ext cx="7223760" cy="1737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013975"/>
              </a:buClr>
              <a:buSzPts val="2400"/>
              <a:buFont typeface="Arial"/>
              <a:buChar char="•"/>
              <a:defRPr sz="2400" b="0" i="1" u="none" strike="noStrike" cap="none">
                <a:solidFill>
                  <a:srgbClr val="013975"/>
                </a:solidFill>
                <a:latin typeface="Lora"/>
                <a:ea typeface="Lora"/>
                <a:cs typeface="Lora"/>
                <a:sym typeface="Lora"/>
              </a:defRPr>
            </a:lvl1pPr>
            <a:lvl2pPr marL="914400" marR="0" lvl="1" indent="-368300" algn="l" rtl="0">
              <a:spcBef>
                <a:spcPts val="440"/>
              </a:spcBef>
              <a:spcAft>
                <a:spcPts val="0"/>
              </a:spcAft>
              <a:buClr>
                <a:srgbClr val="013975"/>
              </a:buClr>
              <a:buSzPts val="2200"/>
              <a:buFont typeface="Arial"/>
              <a:buChar char="–"/>
              <a:defRPr sz="2200" b="0" i="1" u="none" strike="noStrike" cap="none">
                <a:solidFill>
                  <a:srgbClr val="013975"/>
                </a:solidFill>
                <a:latin typeface="Lora"/>
                <a:ea typeface="Lora"/>
                <a:cs typeface="Lora"/>
                <a:sym typeface="Lora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rgbClr val="013975"/>
              </a:buClr>
              <a:buSzPts val="2000"/>
              <a:buFont typeface="Arial"/>
              <a:buChar char="•"/>
              <a:defRPr sz="2000" b="0" i="1" u="none" strike="noStrike" cap="none">
                <a:solidFill>
                  <a:srgbClr val="013975"/>
                </a:solidFill>
                <a:latin typeface="Lora"/>
                <a:ea typeface="Lora"/>
                <a:cs typeface="Lora"/>
                <a:sym typeface="Lora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013975"/>
              </a:buClr>
              <a:buSzPts val="1800"/>
              <a:buFont typeface="Arial"/>
              <a:buChar char="–"/>
              <a:defRPr sz="1800" b="0" i="1" u="none" strike="noStrike" cap="none">
                <a:solidFill>
                  <a:srgbClr val="013975"/>
                </a:solidFill>
                <a:latin typeface="Lora"/>
                <a:ea typeface="Lora"/>
                <a:cs typeface="Lora"/>
                <a:sym typeface="Lora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013975"/>
              </a:buClr>
              <a:buSzPts val="1600"/>
              <a:buFont typeface="Arial"/>
              <a:buChar char="»"/>
              <a:defRPr sz="1600" b="0" i="1" u="none" strike="noStrike" cap="none">
                <a:solidFill>
                  <a:srgbClr val="013975"/>
                </a:solidFill>
                <a:latin typeface="Lora"/>
                <a:ea typeface="Lora"/>
                <a:cs typeface="Lora"/>
                <a:sym typeface="Lora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rgbClr val="013975"/>
              </a:buClr>
              <a:buSzPts val="1400"/>
              <a:buFont typeface="Arial"/>
              <a:buChar char="•"/>
              <a:defRPr sz="1400" b="0" i="1" u="none" strike="noStrike" cap="none">
                <a:solidFill>
                  <a:srgbClr val="013975"/>
                </a:solidFill>
                <a:latin typeface="Lora"/>
                <a:ea typeface="Lora"/>
                <a:cs typeface="Lora"/>
                <a:sym typeface="Lora"/>
              </a:defRPr>
            </a:lvl6pPr>
            <a:lvl7pPr marL="3200400" marR="0" lvl="6" indent="-304800" algn="l" rtl="0">
              <a:spcBef>
                <a:spcPts val="240"/>
              </a:spcBef>
              <a:spcAft>
                <a:spcPts val="0"/>
              </a:spcAft>
              <a:buClr>
                <a:srgbClr val="013975"/>
              </a:buClr>
              <a:buSzPts val="1200"/>
              <a:buFont typeface="Arial"/>
              <a:buChar char="•"/>
              <a:defRPr sz="1200" b="0" i="1" u="none" strike="noStrike" cap="none">
                <a:solidFill>
                  <a:srgbClr val="013975"/>
                </a:solidFill>
                <a:latin typeface="Lora"/>
                <a:ea typeface="Lora"/>
                <a:cs typeface="Lora"/>
                <a:sym typeface="Lora"/>
              </a:defRPr>
            </a:lvl7pPr>
            <a:lvl8pPr marL="3657600" marR="0" lvl="7" indent="-304800" algn="l" rtl="0">
              <a:spcBef>
                <a:spcPts val="240"/>
              </a:spcBef>
              <a:spcAft>
                <a:spcPts val="0"/>
              </a:spcAft>
              <a:buClr>
                <a:srgbClr val="013975"/>
              </a:buClr>
              <a:buSzPts val="1200"/>
              <a:buFont typeface="Arial"/>
              <a:buChar char="•"/>
              <a:defRPr sz="1200" b="0" i="1" u="none" strike="noStrike" cap="none">
                <a:solidFill>
                  <a:srgbClr val="013975"/>
                </a:solidFill>
                <a:latin typeface="Lora"/>
                <a:ea typeface="Lora"/>
                <a:cs typeface="Lora"/>
                <a:sym typeface="Lora"/>
              </a:defRPr>
            </a:lvl8pPr>
            <a:lvl9pPr marL="4114800" marR="0" lvl="8" indent="-304800" algn="l" rtl="0">
              <a:spcBef>
                <a:spcPts val="240"/>
              </a:spcBef>
              <a:spcAft>
                <a:spcPts val="0"/>
              </a:spcAft>
              <a:buClr>
                <a:srgbClr val="013975"/>
              </a:buClr>
              <a:buSzPts val="1200"/>
              <a:buFont typeface="Arial"/>
              <a:buChar char="•"/>
              <a:defRPr sz="1200" b="0" i="1" u="none" strike="noStrike" cap="none">
                <a:solidFill>
                  <a:srgbClr val="013975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Équipe">
  <p:cSld name="Équipe">
    <p:bg>
      <p:bgPr>
        <a:solidFill>
          <a:srgbClr val="FFFFFF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3"/>
          <p:cNvSpPr/>
          <p:nvPr/>
        </p:nvSpPr>
        <p:spPr>
          <a:xfrm>
            <a:off x="0" y="0"/>
            <a:ext cx="9144000" cy="658368"/>
          </a:xfrm>
          <a:prstGeom prst="rect">
            <a:avLst/>
          </a:prstGeom>
          <a:solidFill>
            <a:srgbClr val="013975"/>
          </a:solidFill>
          <a:ln w="12700" cap="flat" cmpd="sng">
            <a:solidFill>
              <a:srgbClr val="0139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3"/>
          <p:cNvSpPr/>
          <p:nvPr/>
        </p:nvSpPr>
        <p:spPr>
          <a:xfrm>
            <a:off x="8778240" y="0"/>
            <a:ext cx="365760" cy="658368"/>
          </a:xfrm>
          <a:prstGeom prst="rect">
            <a:avLst/>
          </a:prstGeom>
          <a:solidFill>
            <a:srgbClr val="E8A838"/>
          </a:solidFill>
          <a:ln w="12700" cap="flat" cmpd="sng">
            <a:solidFill>
              <a:srgbClr val="E8A8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3"/>
          <p:cNvSpPr/>
          <p:nvPr/>
        </p:nvSpPr>
        <p:spPr>
          <a:xfrm>
            <a:off x="457200" y="4736592"/>
            <a:ext cx="8229600" cy="5486"/>
          </a:xfrm>
          <a:prstGeom prst="rect">
            <a:avLst/>
          </a:prstGeom>
          <a:solidFill>
            <a:srgbClr val="E8DFDC"/>
          </a:solidFill>
          <a:ln w="12700" cap="flat" cmpd="sng">
            <a:solidFill>
              <a:srgbClr val="E8DF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5" name="Google Shape;85;p23" descr="/builds/apc-public/template-kit/src/logo_apc_light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7200" y="4782312"/>
            <a:ext cx="201168" cy="201168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23"/>
          <p:cNvSpPr/>
          <p:nvPr/>
        </p:nvSpPr>
        <p:spPr>
          <a:xfrm>
            <a:off x="713232" y="4800600"/>
            <a:ext cx="6400800" cy="201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B95A8"/>
              </a:buClr>
              <a:buSzPts val="800"/>
              <a:buFont typeface="Inter"/>
              <a:buNone/>
            </a:pPr>
            <a:r>
              <a:rPr lang="en-US" sz="800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rPr>
              <a:t>Astroparticule et Cosmologie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23"/>
          <p:cNvSpPr txBox="1">
            <a:spLocks noGrp="1"/>
          </p:cNvSpPr>
          <p:nvPr>
            <p:ph type="sldNum" idx="12"/>
          </p:nvPr>
        </p:nvSpPr>
        <p:spPr>
          <a:xfrm>
            <a:off x="8321040" y="4800600"/>
            <a:ext cx="457200" cy="201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800" b="0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0" marR="0" lvl="1" indent="0" algn="r">
              <a:spcBef>
                <a:spcPts val="0"/>
              </a:spcBef>
              <a:buNone/>
              <a:defRPr sz="800" b="0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0" marR="0" lvl="2" indent="0" algn="r">
              <a:spcBef>
                <a:spcPts val="0"/>
              </a:spcBef>
              <a:buNone/>
              <a:defRPr sz="800" b="0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0" marR="0" lvl="3" indent="0" algn="r">
              <a:spcBef>
                <a:spcPts val="0"/>
              </a:spcBef>
              <a:buNone/>
              <a:defRPr sz="800" b="0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0" marR="0" lvl="4" indent="0" algn="r">
              <a:spcBef>
                <a:spcPts val="0"/>
              </a:spcBef>
              <a:buNone/>
              <a:defRPr sz="800" b="0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0" marR="0" lvl="5" indent="0" algn="r">
              <a:spcBef>
                <a:spcPts val="0"/>
              </a:spcBef>
              <a:buNone/>
              <a:defRPr sz="800" b="0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0" marR="0" lvl="6" indent="0" algn="r">
              <a:spcBef>
                <a:spcPts val="0"/>
              </a:spcBef>
              <a:buNone/>
              <a:defRPr sz="800" b="0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0" marR="0" lvl="7" indent="0" algn="r">
              <a:spcBef>
                <a:spcPts val="0"/>
              </a:spcBef>
              <a:buNone/>
              <a:defRPr sz="800" b="0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0" marR="0" lvl="8" indent="0" algn="r">
              <a:spcBef>
                <a:spcPts val="0"/>
              </a:spcBef>
              <a:buNone/>
              <a:defRPr sz="800" b="0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title"/>
          </p:nvPr>
        </p:nvSpPr>
        <p:spPr>
          <a:xfrm>
            <a:off x="502920" y="0"/>
            <a:ext cx="8046720" cy="65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Inter"/>
              <a:buNone/>
              <a:defRPr sz="2200" b="1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texte">
  <p:cSld name="Contenu texte">
    <p:bg>
      <p:bgPr>
        <a:solidFill>
          <a:srgbClr val="F5EEEC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4"/>
          <p:cNvSpPr/>
          <p:nvPr/>
        </p:nvSpPr>
        <p:spPr>
          <a:xfrm>
            <a:off x="0" y="0"/>
            <a:ext cx="9144000" cy="658368"/>
          </a:xfrm>
          <a:prstGeom prst="rect">
            <a:avLst/>
          </a:prstGeom>
          <a:solidFill>
            <a:srgbClr val="013975"/>
          </a:solidFill>
          <a:ln w="12700" cap="flat" cmpd="sng">
            <a:solidFill>
              <a:srgbClr val="0139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14"/>
          <p:cNvSpPr/>
          <p:nvPr/>
        </p:nvSpPr>
        <p:spPr>
          <a:xfrm>
            <a:off x="8778240" y="0"/>
            <a:ext cx="365760" cy="658368"/>
          </a:xfrm>
          <a:prstGeom prst="rect">
            <a:avLst/>
          </a:prstGeom>
          <a:solidFill>
            <a:srgbClr val="E8A838"/>
          </a:solidFill>
          <a:ln w="12700" cap="flat" cmpd="sng">
            <a:solidFill>
              <a:srgbClr val="E8A8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14"/>
          <p:cNvSpPr/>
          <p:nvPr/>
        </p:nvSpPr>
        <p:spPr>
          <a:xfrm>
            <a:off x="457200" y="822960"/>
            <a:ext cx="50292" cy="3749040"/>
          </a:xfrm>
          <a:prstGeom prst="rect">
            <a:avLst/>
          </a:prstGeom>
          <a:solidFill>
            <a:srgbClr val="B89D98"/>
          </a:solidFill>
          <a:ln w="12700" cap="flat" cmpd="sng">
            <a:solidFill>
              <a:srgbClr val="B89D9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14"/>
          <p:cNvSpPr/>
          <p:nvPr/>
        </p:nvSpPr>
        <p:spPr>
          <a:xfrm>
            <a:off x="457200" y="4736592"/>
            <a:ext cx="8229600" cy="5486"/>
          </a:xfrm>
          <a:prstGeom prst="rect">
            <a:avLst/>
          </a:prstGeom>
          <a:solidFill>
            <a:srgbClr val="E8DFDC"/>
          </a:solidFill>
          <a:ln w="12700" cap="flat" cmpd="sng">
            <a:solidFill>
              <a:srgbClr val="E8DF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" name="Google Shape;18;p14" descr="/builds/apc-public/template-kit/src/logo_apc_light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7200" y="4782312"/>
            <a:ext cx="201168" cy="201168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14"/>
          <p:cNvSpPr/>
          <p:nvPr/>
        </p:nvSpPr>
        <p:spPr>
          <a:xfrm>
            <a:off x="713232" y="4800600"/>
            <a:ext cx="6400800" cy="201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B95A8"/>
              </a:buClr>
              <a:buSzPts val="800"/>
              <a:buFont typeface="Inter"/>
              <a:buNone/>
            </a:pPr>
            <a:r>
              <a:rPr lang="en-US" sz="800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rPr>
              <a:t>Astroparticule et Cosmologie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14"/>
          <p:cNvSpPr txBox="1">
            <a:spLocks noGrp="1"/>
          </p:cNvSpPr>
          <p:nvPr>
            <p:ph type="sldNum" idx="12"/>
          </p:nvPr>
        </p:nvSpPr>
        <p:spPr>
          <a:xfrm>
            <a:off x="8321040" y="4800600"/>
            <a:ext cx="457200" cy="201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800" b="0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0" marR="0" lvl="1" indent="0" algn="r">
              <a:spcBef>
                <a:spcPts val="0"/>
              </a:spcBef>
              <a:buNone/>
              <a:defRPr sz="800" b="0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0" marR="0" lvl="2" indent="0" algn="r">
              <a:spcBef>
                <a:spcPts val="0"/>
              </a:spcBef>
              <a:buNone/>
              <a:defRPr sz="800" b="0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0" marR="0" lvl="3" indent="0" algn="r">
              <a:spcBef>
                <a:spcPts val="0"/>
              </a:spcBef>
              <a:buNone/>
              <a:defRPr sz="800" b="0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0" marR="0" lvl="4" indent="0" algn="r">
              <a:spcBef>
                <a:spcPts val="0"/>
              </a:spcBef>
              <a:buNone/>
              <a:defRPr sz="800" b="0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0" marR="0" lvl="5" indent="0" algn="r">
              <a:spcBef>
                <a:spcPts val="0"/>
              </a:spcBef>
              <a:buNone/>
              <a:defRPr sz="800" b="0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0" marR="0" lvl="6" indent="0" algn="r">
              <a:spcBef>
                <a:spcPts val="0"/>
              </a:spcBef>
              <a:buNone/>
              <a:defRPr sz="800" b="0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0" marR="0" lvl="7" indent="0" algn="r">
              <a:spcBef>
                <a:spcPts val="0"/>
              </a:spcBef>
              <a:buNone/>
              <a:defRPr sz="800" b="0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0" marR="0" lvl="8" indent="0" algn="r">
              <a:spcBef>
                <a:spcPts val="0"/>
              </a:spcBef>
              <a:buNone/>
              <a:defRPr sz="800" b="0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21" name="Google Shape;21;p14"/>
          <p:cNvSpPr txBox="1">
            <a:spLocks noGrp="1"/>
          </p:cNvSpPr>
          <p:nvPr>
            <p:ph type="title"/>
          </p:nvPr>
        </p:nvSpPr>
        <p:spPr>
          <a:xfrm>
            <a:off x="502920" y="0"/>
            <a:ext cx="8046720" cy="65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Inter"/>
              <a:buNone/>
              <a:defRPr sz="2200" b="1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22" name="Google Shape;22;p14"/>
          <p:cNvSpPr txBox="1">
            <a:spLocks noGrp="1"/>
          </p:cNvSpPr>
          <p:nvPr>
            <p:ph type="body" idx="1"/>
          </p:nvPr>
        </p:nvSpPr>
        <p:spPr>
          <a:xfrm>
            <a:off x="685800" y="822960"/>
            <a:ext cx="7955280" cy="374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0200" algn="l" rtl="0">
              <a:spcBef>
                <a:spcPts val="320"/>
              </a:spcBef>
              <a:spcAft>
                <a:spcPts val="0"/>
              </a:spcAft>
              <a:buClr>
                <a:srgbClr val="2D3848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D3848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rgbClr val="2D3848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2D3848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marR="0" lvl="2" indent="-304800" algn="l" rtl="0">
              <a:spcBef>
                <a:spcPts val="240"/>
              </a:spcBef>
              <a:spcAft>
                <a:spcPts val="0"/>
              </a:spcAft>
              <a:buClr>
                <a:srgbClr val="2D384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2D3848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marR="0" lvl="3" indent="-304800" algn="l" rtl="0">
              <a:spcBef>
                <a:spcPts val="240"/>
              </a:spcBef>
              <a:spcAft>
                <a:spcPts val="0"/>
              </a:spcAft>
              <a:buClr>
                <a:srgbClr val="2D3848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2D3848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marR="0" lvl="4" indent="-304800" algn="l" rtl="0">
              <a:spcBef>
                <a:spcPts val="240"/>
              </a:spcBef>
              <a:spcAft>
                <a:spcPts val="0"/>
              </a:spcAft>
              <a:buClr>
                <a:srgbClr val="2D3848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rgbClr val="2D3848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marR="0" lvl="5" indent="-304800" algn="l" rtl="0">
              <a:spcBef>
                <a:spcPts val="240"/>
              </a:spcBef>
              <a:spcAft>
                <a:spcPts val="0"/>
              </a:spcAft>
              <a:buClr>
                <a:srgbClr val="2D384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2D3848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marR="0" lvl="6" indent="-304800" algn="l" rtl="0">
              <a:spcBef>
                <a:spcPts val="240"/>
              </a:spcBef>
              <a:spcAft>
                <a:spcPts val="0"/>
              </a:spcAft>
              <a:buClr>
                <a:srgbClr val="2D384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2D3848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marR="0" lvl="7" indent="-304800" algn="l" rtl="0">
              <a:spcBef>
                <a:spcPts val="240"/>
              </a:spcBef>
              <a:spcAft>
                <a:spcPts val="0"/>
              </a:spcAft>
              <a:buClr>
                <a:srgbClr val="2D384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2D3848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marR="0" lvl="8" indent="-304800" algn="l" rtl="0">
              <a:spcBef>
                <a:spcPts val="240"/>
              </a:spcBef>
              <a:spcAft>
                <a:spcPts val="0"/>
              </a:spcAft>
              <a:buClr>
                <a:srgbClr val="2D384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2D3848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clusion">
  <p:cSld name="Conclusion">
    <p:bg>
      <p:bgPr>
        <a:solidFill>
          <a:srgbClr val="013975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5"/>
          <p:cNvSpPr/>
          <p:nvPr/>
        </p:nvSpPr>
        <p:spPr>
          <a:xfrm>
            <a:off x="457200" y="2788920"/>
            <a:ext cx="2926080" cy="41148"/>
          </a:xfrm>
          <a:prstGeom prst="rect">
            <a:avLst/>
          </a:prstGeom>
          <a:solidFill>
            <a:srgbClr val="E8A838"/>
          </a:solidFill>
          <a:ln w="12700" cap="flat" cmpd="sng">
            <a:solidFill>
              <a:srgbClr val="E8A8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" name="Google Shape;25;p15" descr="/builds/apc-public/template-kit/src/logo_apc_whit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06640" y="3566160"/>
            <a:ext cx="1417320" cy="141732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15"/>
          <p:cNvSpPr txBox="1">
            <a:spLocks noGrp="1"/>
          </p:cNvSpPr>
          <p:nvPr>
            <p:ph type="ctrTitle"/>
          </p:nvPr>
        </p:nvSpPr>
        <p:spPr>
          <a:xfrm>
            <a:off x="457200" y="1005840"/>
            <a:ext cx="6858000" cy="100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Inter"/>
              <a:buNone/>
              <a:defRPr sz="4000" b="1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38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30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26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27" name="Google Shape;27;p15"/>
          <p:cNvSpPr txBox="1">
            <a:spLocks noGrp="1"/>
          </p:cNvSpPr>
          <p:nvPr>
            <p:ph type="subTitle" idx="1"/>
          </p:nvPr>
        </p:nvSpPr>
        <p:spPr>
          <a:xfrm>
            <a:off x="457200" y="2103120"/>
            <a:ext cx="5486400" cy="475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360"/>
              </a:spcBef>
              <a:spcAft>
                <a:spcPts val="0"/>
              </a:spcAft>
              <a:buClr>
                <a:srgbClr val="E6EDF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E6EDF6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l" rtl="0">
              <a:spcBef>
                <a:spcPts val="320"/>
              </a:spcBef>
              <a:spcAft>
                <a:spcPts val="0"/>
              </a:spcAft>
              <a:buClr>
                <a:srgbClr val="E6EDF6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E6EDF6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R="0" lvl="2" algn="l" rtl="0">
              <a:spcBef>
                <a:spcPts val="280"/>
              </a:spcBef>
              <a:spcAft>
                <a:spcPts val="0"/>
              </a:spcAft>
              <a:buClr>
                <a:srgbClr val="E6EDF6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E6EDF6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R="0" lvl="3" algn="l" rtl="0">
              <a:spcBef>
                <a:spcPts val="240"/>
              </a:spcBef>
              <a:spcAft>
                <a:spcPts val="0"/>
              </a:spcAft>
              <a:buClr>
                <a:srgbClr val="E6EDF6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E6EDF6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R="0" lvl="4" algn="l" rtl="0">
              <a:spcBef>
                <a:spcPts val="240"/>
              </a:spcBef>
              <a:spcAft>
                <a:spcPts val="0"/>
              </a:spcAft>
              <a:buClr>
                <a:srgbClr val="E6EDF6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rgbClr val="E6EDF6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R="0" lvl="5" algn="l" rtl="0">
              <a:spcBef>
                <a:spcPts val="240"/>
              </a:spcBef>
              <a:spcAft>
                <a:spcPts val="0"/>
              </a:spcAft>
              <a:buClr>
                <a:srgbClr val="E6EDF6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E6EDF6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R="0" lvl="6" algn="l" rtl="0">
              <a:spcBef>
                <a:spcPts val="240"/>
              </a:spcBef>
              <a:spcAft>
                <a:spcPts val="0"/>
              </a:spcAft>
              <a:buClr>
                <a:srgbClr val="E6EDF6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E6EDF6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R="0" lvl="7" algn="l" rtl="0">
              <a:spcBef>
                <a:spcPts val="240"/>
              </a:spcBef>
              <a:spcAft>
                <a:spcPts val="0"/>
              </a:spcAft>
              <a:buClr>
                <a:srgbClr val="E6EDF6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E6EDF6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R="0" lvl="8" algn="l" rtl="0">
              <a:spcBef>
                <a:spcPts val="240"/>
              </a:spcBef>
              <a:spcAft>
                <a:spcPts val="0"/>
              </a:spcAft>
              <a:buClr>
                <a:srgbClr val="E6EDF6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E6EDF6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e et image">
  <p:cSld name="Texte et image">
    <p:bg>
      <p:bgPr>
        <a:solidFill>
          <a:srgbClr val="FFFFFF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7"/>
          <p:cNvSpPr/>
          <p:nvPr/>
        </p:nvSpPr>
        <p:spPr>
          <a:xfrm>
            <a:off x="0" y="0"/>
            <a:ext cx="9144000" cy="658368"/>
          </a:xfrm>
          <a:prstGeom prst="rect">
            <a:avLst/>
          </a:prstGeom>
          <a:solidFill>
            <a:srgbClr val="013975"/>
          </a:solidFill>
          <a:ln w="12700" cap="flat" cmpd="sng">
            <a:solidFill>
              <a:srgbClr val="0139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17"/>
          <p:cNvSpPr/>
          <p:nvPr/>
        </p:nvSpPr>
        <p:spPr>
          <a:xfrm>
            <a:off x="8778240" y="0"/>
            <a:ext cx="365760" cy="658368"/>
          </a:xfrm>
          <a:prstGeom prst="rect">
            <a:avLst/>
          </a:prstGeom>
          <a:solidFill>
            <a:srgbClr val="E8A838"/>
          </a:solidFill>
          <a:ln w="12700" cap="flat" cmpd="sng">
            <a:solidFill>
              <a:srgbClr val="E8A8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17"/>
          <p:cNvSpPr/>
          <p:nvPr/>
        </p:nvSpPr>
        <p:spPr>
          <a:xfrm>
            <a:off x="457200" y="4736592"/>
            <a:ext cx="8229600" cy="5486"/>
          </a:xfrm>
          <a:prstGeom prst="rect">
            <a:avLst/>
          </a:prstGeom>
          <a:solidFill>
            <a:srgbClr val="E8DFDC"/>
          </a:solidFill>
          <a:ln w="12700" cap="flat" cmpd="sng">
            <a:solidFill>
              <a:srgbClr val="E8DF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" name="Google Shape;33;p17" descr="/builds/apc-public/template-kit/src/logo_apc_light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7200" y="4782312"/>
            <a:ext cx="201168" cy="201168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17"/>
          <p:cNvSpPr/>
          <p:nvPr/>
        </p:nvSpPr>
        <p:spPr>
          <a:xfrm>
            <a:off x="713232" y="4800600"/>
            <a:ext cx="6400800" cy="201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B95A8"/>
              </a:buClr>
              <a:buSzPts val="800"/>
              <a:buFont typeface="Inter"/>
              <a:buNone/>
            </a:pPr>
            <a:r>
              <a:rPr lang="en-US" sz="800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rPr>
              <a:t>Astroparticule et Cosmologie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17"/>
          <p:cNvSpPr txBox="1">
            <a:spLocks noGrp="1"/>
          </p:cNvSpPr>
          <p:nvPr>
            <p:ph type="sldNum" idx="12"/>
          </p:nvPr>
        </p:nvSpPr>
        <p:spPr>
          <a:xfrm>
            <a:off x="8321040" y="4800600"/>
            <a:ext cx="457200" cy="201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800" b="0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0" marR="0" lvl="1" indent="0" algn="r">
              <a:spcBef>
                <a:spcPts val="0"/>
              </a:spcBef>
              <a:buNone/>
              <a:defRPr sz="800" b="0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0" marR="0" lvl="2" indent="0" algn="r">
              <a:spcBef>
                <a:spcPts val="0"/>
              </a:spcBef>
              <a:buNone/>
              <a:defRPr sz="800" b="0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0" marR="0" lvl="3" indent="0" algn="r">
              <a:spcBef>
                <a:spcPts val="0"/>
              </a:spcBef>
              <a:buNone/>
              <a:defRPr sz="800" b="0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0" marR="0" lvl="4" indent="0" algn="r">
              <a:spcBef>
                <a:spcPts val="0"/>
              </a:spcBef>
              <a:buNone/>
              <a:defRPr sz="800" b="0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0" marR="0" lvl="5" indent="0" algn="r">
              <a:spcBef>
                <a:spcPts val="0"/>
              </a:spcBef>
              <a:buNone/>
              <a:defRPr sz="800" b="0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0" marR="0" lvl="6" indent="0" algn="r">
              <a:spcBef>
                <a:spcPts val="0"/>
              </a:spcBef>
              <a:buNone/>
              <a:defRPr sz="800" b="0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0" marR="0" lvl="7" indent="0" algn="r">
              <a:spcBef>
                <a:spcPts val="0"/>
              </a:spcBef>
              <a:buNone/>
              <a:defRPr sz="800" b="0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0" marR="0" lvl="8" indent="0" algn="r">
              <a:spcBef>
                <a:spcPts val="0"/>
              </a:spcBef>
              <a:buNone/>
              <a:defRPr sz="800" b="0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36" name="Google Shape;36;p17"/>
          <p:cNvSpPr txBox="1">
            <a:spLocks noGrp="1"/>
          </p:cNvSpPr>
          <p:nvPr>
            <p:ph type="title"/>
          </p:nvPr>
        </p:nvSpPr>
        <p:spPr>
          <a:xfrm>
            <a:off x="502920" y="0"/>
            <a:ext cx="8046720" cy="65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Inter"/>
              <a:buNone/>
              <a:defRPr sz="2200" b="1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37" name="Google Shape;37;p17"/>
          <p:cNvSpPr txBox="1">
            <a:spLocks noGrp="1"/>
          </p:cNvSpPr>
          <p:nvPr>
            <p:ph type="body" idx="1"/>
          </p:nvPr>
        </p:nvSpPr>
        <p:spPr>
          <a:xfrm>
            <a:off x="457200" y="804672"/>
            <a:ext cx="4297680" cy="3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0200" algn="l" rtl="0">
              <a:spcBef>
                <a:spcPts val="320"/>
              </a:spcBef>
              <a:spcAft>
                <a:spcPts val="0"/>
              </a:spcAft>
              <a:buClr>
                <a:srgbClr val="2D3848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D3848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rgbClr val="2D3848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2D3848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marR="0" lvl="2" indent="-304800" algn="l" rtl="0">
              <a:spcBef>
                <a:spcPts val="240"/>
              </a:spcBef>
              <a:spcAft>
                <a:spcPts val="0"/>
              </a:spcAft>
              <a:buClr>
                <a:srgbClr val="2D384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2D3848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marR="0" lvl="3" indent="-304800" algn="l" rtl="0">
              <a:spcBef>
                <a:spcPts val="240"/>
              </a:spcBef>
              <a:spcAft>
                <a:spcPts val="0"/>
              </a:spcAft>
              <a:buClr>
                <a:srgbClr val="2D3848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2D3848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marR="0" lvl="4" indent="-304800" algn="l" rtl="0">
              <a:spcBef>
                <a:spcPts val="240"/>
              </a:spcBef>
              <a:spcAft>
                <a:spcPts val="0"/>
              </a:spcAft>
              <a:buClr>
                <a:srgbClr val="2D3848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rgbClr val="2D3848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marR="0" lvl="5" indent="-304800" algn="l" rtl="0">
              <a:spcBef>
                <a:spcPts val="240"/>
              </a:spcBef>
              <a:spcAft>
                <a:spcPts val="0"/>
              </a:spcAft>
              <a:buClr>
                <a:srgbClr val="2D384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2D3848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marR="0" lvl="6" indent="-304800" algn="l" rtl="0">
              <a:spcBef>
                <a:spcPts val="240"/>
              </a:spcBef>
              <a:spcAft>
                <a:spcPts val="0"/>
              </a:spcAft>
              <a:buClr>
                <a:srgbClr val="2D384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2D3848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marR="0" lvl="7" indent="-304800" algn="l" rtl="0">
              <a:spcBef>
                <a:spcPts val="240"/>
              </a:spcBef>
              <a:spcAft>
                <a:spcPts val="0"/>
              </a:spcAft>
              <a:buClr>
                <a:srgbClr val="2D384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2D3848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marR="0" lvl="8" indent="-304800" algn="l" rtl="0">
              <a:spcBef>
                <a:spcPts val="240"/>
              </a:spcBef>
              <a:spcAft>
                <a:spcPts val="0"/>
              </a:spcAft>
              <a:buClr>
                <a:srgbClr val="2D384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2D3848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lonnes">
  <p:cSld name="Deux colonnes">
    <p:bg>
      <p:bgPr>
        <a:solidFill>
          <a:srgbClr val="F5EEEC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8"/>
          <p:cNvSpPr/>
          <p:nvPr/>
        </p:nvSpPr>
        <p:spPr>
          <a:xfrm>
            <a:off x="0" y="0"/>
            <a:ext cx="9144000" cy="658368"/>
          </a:xfrm>
          <a:prstGeom prst="rect">
            <a:avLst/>
          </a:prstGeom>
          <a:solidFill>
            <a:srgbClr val="013975"/>
          </a:solidFill>
          <a:ln w="12700" cap="flat" cmpd="sng">
            <a:solidFill>
              <a:srgbClr val="0139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18"/>
          <p:cNvSpPr/>
          <p:nvPr/>
        </p:nvSpPr>
        <p:spPr>
          <a:xfrm>
            <a:off x="8778240" y="0"/>
            <a:ext cx="365760" cy="658368"/>
          </a:xfrm>
          <a:prstGeom prst="rect">
            <a:avLst/>
          </a:prstGeom>
          <a:solidFill>
            <a:srgbClr val="E8A838"/>
          </a:solidFill>
          <a:ln w="12700" cap="flat" cmpd="sng">
            <a:solidFill>
              <a:srgbClr val="E8A8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18"/>
          <p:cNvSpPr/>
          <p:nvPr/>
        </p:nvSpPr>
        <p:spPr>
          <a:xfrm>
            <a:off x="4562856" y="804672"/>
            <a:ext cx="9144" cy="3767328"/>
          </a:xfrm>
          <a:prstGeom prst="rect">
            <a:avLst/>
          </a:prstGeom>
          <a:solidFill>
            <a:srgbClr val="E8DFDC"/>
          </a:solidFill>
          <a:ln w="12700" cap="flat" cmpd="sng">
            <a:solidFill>
              <a:srgbClr val="E8DF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8"/>
          <p:cNvSpPr/>
          <p:nvPr/>
        </p:nvSpPr>
        <p:spPr>
          <a:xfrm>
            <a:off x="457200" y="822960"/>
            <a:ext cx="3931920" cy="41148"/>
          </a:xfrm>
          <a:prstGeom prst="rect">
            <a:avLst/>
          </a:prstGeom>
          <a:solidFill>
            <a:srgbClr val="013975"/>
          </a:solidFill>
          <a:ln w="12700" cap="flat" cmpd="sng">
            <a:solidFill>
              <a:srgbClr val="0139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18"/>
          <p:cNvSpPr/>
          <p:nvPr/>
        </p:nvSpPr>
        <p:spPr>
          <a:xfrm>
            <a:off x="4754880" y="822960"/>
            <a:ext cx="3931920" cy="41148"/>
          </a:xfrm>
          <a:prstGeom prst="rect">
            <a:avLst/>
          </a:prstGeom>
          <a:solidFill>
            <a:srgbClr val="B5563D"/>
          </a:solidFill>
          <a:ln w="12700" cap="flat" cmpd="sng">
            <a:solidFill>
              <a:srgbClr val="B5563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18"/>
          <p:cNvSpPr/>
          <p:nvPr/>
        </p:nvSpPr>
        <p:spPr>
          <a:xfrm>
            <a:off x="457200" y="4736592"/>
            <a:ext cx="8229600" cy="5486"/>
          </a:xfrm>
          <a:prstGeom prst="rect">
            <a:avLst/>
          </a:prstGeom>
          <a:solidFill>
            <a:srgbClr val="E8DFDC"/>
          </a:solidFill>
          <a:ln w="12700" cap="flat" cmpd="sng">
            <a:solidFill>
              <a:srgbClr val="E8DF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5" name="Google Shape;45;p18" descr="/builds/apc-public/template-kit/src/logo_apc_light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7200" y="4782312"/>
            <a:ext cx="201168" cy="201168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8"/>
          <p:cNvSpPr/>
          <p:nvPr/>
        </p:nvSpPr>
        <p:spPr>
          <a:xfrm>
            <a:off x="713232" y="4800600"/>
            <a:ext cx="6400800" cy="201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B95A8"/>
              </a:buClr>
              <a:buSzPts val="800"/>
              <a:buFont typeface="Inter"/>
              <a:buNone/>
            </a:pPr>
            <a:r>
              <a:rPr lang="en-US" sz="800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rPr>
              <a:t>Astroparticule et Cosmologie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18"/>
          <p:cNvSpPr txBox="1">
            <a:spLocks noGrp="1"/>
          </p:cNvSpPr>
          <p:nvPr>
            <p:ph type="sldNum" idx="12"/>
          </p:nvPr>
        </p:nvSpPr>
        <p:spPr>
          <a:xfrm>
            <a:off x="8321040" y="4800600"/>
            <a:ext cx="457200" cy="201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800" b="0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0" marR="0" lvl="1" indent="0" algn="r">
              <a:spcBef>
                <a:spcPts val="0"/>
              </a:spcBef>
              <a:buNone/>
              <a:defRPr sz="800" b="0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0" marR="0" lvl="2" indent="0" algn="r">
              <a:spcBef>
                <a:spcPts val="0"/>
              </a:spcBef>
              <a:buNone/>
              <a:defRPr sz="800" b="0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0" marR="0" lvl="3" indent="0" algn="r">
              <a:spcBef>
                <a:spcPts val="0"/>
              </a:spcBef>
              <a:buNone/>
              <a:defRPr sz="800" b="0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0" marR="0" lvl="4" indent="0" algn="r">
              <a:spcBef>
                <a:spcPts val="0"/>
              </a:spcBef>
              <a:buNone/>
              <a:defRPr sz="800" b="0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0" marR="0" lvl="5" indent="0" algn="r">
              <a:spcBef>
                <a:spcPts val="0"/>
              </a:spcBef>
              <a:buNone/>
              <a:defRPr sz="800" b="0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0" marR="0" lvl="6" indent="0" algn="r">
              <a:spcBef>
                <a:spcPts val="0"/>
              </a:spcBef>
              <a:buNone/>
              <a:defRPr sz="800" b="0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0" marR="0" lvl="7" indent="0" algn="r">
              <a:spcBef>
                <a:spcPts val="0"/>
              </a:spcBef>
              <a:buNone/>
              <a:defRPr sz="800" b="0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0" marR="0" lvl="8" indent="0" algn="r">
              <a:spcBef>
                <a:spcPts val="0"/>
              </a:spcBef>
              <a:buNone/>
              <a:defRPr sz="800" b="0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title"/>
          </p:nvPr>
        </p:nvSpPr>
        <p:spPr>
          <a:xfrm>
            <a:off x="502920" y="0"/>
            <a:ext cx="8046720" cy="65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Inter"/>
              <a:buNone/>
              <a:defRPr sz="2200" b="1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">
  <p:cSld name="Section">
    <p:bg>
      <p:bgPr>
        <a:solidFill>
          <a:srgbClr val="013975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9"/>
          <p:cNvSpPr/>
          <p:nvPr/>
        </p:nvSpPr>
        <p:spPr>
          <a:xfrm>
            <a:off x="4114800" y="1417320"/>
            <a:ext cx="4572000" cy="292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C4674F"/>
              </a:buClr>
              <a:buSzPts val="1000"/>
              <a:buFont typeface="Inter"/>
              <a:buNone/>
            </a:pPr>
            <a:r>
              <a:rPr lang="en-US" sz="1000">
                <a:solidFill>
                  <a:srgbClr val="C4674F"/>
                </a:solidFill>
                <a:latin typeface="Inter"/>
                <a:ea typeface="Inter"/>
                <a:cs typeface="Inter"/>
                <a:sym typeface="Inter"/>
              </a:rPr>
              <a:t>SECTION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19"/>
          <p:cNvSpPr/>
          <p:nvPr/>
        </p:nvSpPr>
        <p:spPr>
          <a:xfrm>
            <a:off x="4114800" y="1874520"/>
            <a:ext cx="1280160" cy="50292"/>
          </a:xfrm>
          <a:prstGeom prst="rect">
            <a:avLst/>
          </a:prstGeom>
          <a:solidFill>
            <a:srgbClr val="C4674F"/>
          </a:solidFill>
          <a:ln w="12700" cap="flat" cmpd="sng">
            <a:solidFill>
              <a:srgbClr val="C467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2" name="Google Shape;52;p19" descr="/builds/apc-public/template-kit/src/logo_apc_light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7200" y="4818888"/>
            <a:ext cx="201168" cy="201168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9"/>
          <p:cNvSpPr/>
          <p:nvPr/>
        </p:nvSpPr>
        <p:spPr>
          <a:xfrm>
            <a:off x="713232" y="4846320"/>
            <a:ext cx="6400800" cy="201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E6EDF6"/>
              </a:buClr>
              <a:buSzPts val="800"/>
              <a:buFont typeface="Inter"/>
              <a:buNone/>
            </a:pPr>
            <a:r>
              <a:rPr lang="en-US" sz="800">
                <a:solidFill>
                  <a:srgbClr val="E6EDF6"/>
                </a:solidFill>
                <a:latin typeface="Inter"/>
                <a:ea typeface="Inter"/>
                <a:cs typeface="Inter"/>
                <a:sym typeface="Inter"/>
              </a:rPr>
              <a:t>Astroparticule et Cosmologie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19"/>
          <p:cNvSpPr txBox="1">
            <a:spLocks noGrp="1"/>
          </p:cNvSpPr>
          <p:nvPr>
            <p:ph type="sldNum" idx="12"/>
          </p:nvPr>
        </p:nvSpPr>
        <p:spPr>
          <a:xfrm>
            <a:off x="8321040" y="4846320"/>
            <a:ext cx="457200" cy="201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800" b="0">
                <a:solidFill>
                  <a:srgbClr val="E6EDF6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0" marR="0" lvl="1" indent="0" algn="r">
              <a:spcBef>
                <a:spcPts val="0"/>
              </a:spcBef>
              <a:buNone/>
              <a:defRPr sz="800" b="0">
                <a:solidFill>
                  <a:srgbClr val="E6EDF6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0" marR="0" lvl="2" indent="0" algn="r">
              <a:spcBef>
                <a:spcPts val="0"/>
              </a:spcBef>
              <a:buNone/>
              <a:defRPr sz="800" b="0">
                <a:solidFill>
                  <a:srgbClr val="E6EDF6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0" marR="0" lvl="3" indent="0" algn="r">
              <a:spcBef>
                <a:spcPts val="0"/>
              </a:spcBef>
              <a:buNone/>
              <a:defRPr sz="800" b="0">
                <a:solidFill>
                  <a:srgbClr val="E6EDF6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0" marR="0" lvl="4" indent="0" algn="r">
              <a:spcBef>
                <a:spcPts val="0"/>
              </a:spcBef>
              <a:buNone/>
              <a:defRPr sz="800" b="0">
                <a:solidFill>
                  <a:srgbClr val="E6EDF6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0" marR="0" lvl="5" indent="0" algn="r">
              <a:spcBef>
                <a:spcPts val="0"/>
              </a:spcBef>
              <a:buNone/>
              <a:defRPr sz="800" b="0">
                <a:solidFill>
                  <a:srgbClr val="E6EDF6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0" marR="0" lvl="6" indent="0" algn="r">
              <a:spcBef>
                <a:spcPts val="0"/>
              </a:spcBef>
              <a:buNone/>
              <a:defRPr sz="800" b="0">
                <a:solidFill>
                  <a:srgbClr val="E6EDF6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0" marR="0" lvl="7" indent="0" algn="r">
              <a:spcBef>
                <a:spcPts val="0"/>
              </a:spcBef>
              <a:buNone/>
              <a:defRPr sz="800" b="0">
                <a:solidFill>
                  <a:srgbClr val="E6EDF6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0" marR="0" lvl="8" indent="0" algn="r">
              <a:spcBef>
                <a:spcPts val="0"/>
              </a:spcBef>
              <a:buNone/>
              <a:defRPr sz="800" b="0">
                <a:solidFill>
                  <a:srgbClr val="E6EDF6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4114800" y="2029968"/>
            <a:ext cx="45720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Inter"/>
              <a:buNone/>
              <a:defRPr sz="3600" b="1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30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26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22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4114800" y="3200400"/>
            <a:ext cx="4572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17500" algn="l" rtl="0">
              <a:spcBef>
                <a:spcPts val="280"/>
              </a:spcBef>
              <a:spcAft>
                <a:spcPts val="0"/>
              </a:spcAft>
              <a:buClr>
                <a:srgbClr val="E6EDF6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E6EDF6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marR="0" lvl="1" indent="-304800" algn="l" rtl="0">
              <a:spcBef>
                <a:spcPts val="240"/>
              </a:spcBef>
              <a:spcAft>
                <a:spcPts val="0"/>
              </a:spcAft>
              <a:buClr>
                <a:srgbClr val="E6EDF6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E6EDF6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marR="0" lvl="2" indent="-304800" algn="l" rtl="0">
              <a:spcBef>
                <a:spcPts val="240"/>
              </a:spcBef>
              <a:spcAft>
                <a:spcPts val="0"/>
              </a:spcAft>
              <a:buClr>
                <a:srgbClr val="E6EDF6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E6EDF6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marR="0" lvl="3" indent="-304800" algn="l" rtl="0">
              <a:spcBef>
                <a:spcPts val="240"/>
              </a:spcBef>
              <a:spcAft>
                <a:spcPts val="0"/>
              </a:spcAft>
              <a:buClr>
                <a:srgbClr val="E6EDF6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E6EDF6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marR="0" lvl="4" indent="-304800" algn="l" rtl="0">
              <a:spcBef>
                <a:spcPts val="240"/>
              </a:spcBef>
              <a:spcAft>
                <a:spcPts val="0"/>
              </a:spcAft>
              <a:buClr>
                <a:srgbClr val="E6EDF6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rgbClr val="E6EDF6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marR="0" lvl="5" indent="-304800" algn="l" rtl="0">
              <a:spcBef>
                <a:spcPts val="240"/>
              </a:spcBef>
              <a:spcAft>
                <a:spcPts val="0"/>
              </a:spcAft>
              <a:buClr>
                <a:srgbClr val="E6EDF6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E6EDF6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marR="0" lvl="6" indent="-304800" algn="l" rtl="0">
              <a:spcBef>
                <a:spcPts val="240"/>
              </a:spcBef>
              <a:spcAft>
                <a:spcPts val="0"/>
              </a:spcAft>
              <a:buClr>
                <a:srgbClr val="E6EDF6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E6EDF6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marR="0" lvl="7" indent="-304800" algn="l" rtl="0">
              <a:spcBef>
                <a:spcPts val="240"/>
              </a:spcBef>
              <a:spcAft>
                <a:spcPts val="0"/>
              </a:spcAft>
              <a:buClr>
                <a:srgbClr val="E6EDF6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E6EDF6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marR="0" lvl="8" indent="-304800" algn="l" rtl="0">
              <a:spcBef>
                <a:spcPts val="240"/>
              </a:spcBef>
              <a:spcAft>
                <a:spcPts val="0"/>
              </a:spcAft>
              <a:buClr>
                <a:srgbClr val="E6EDF6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E6EDF6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ronologie">
  <p:cSld name="Chronologie">
    <p:bg>
      <p:bgPr>
        <a:solidFill>
          <a:srgbClr val="FFFFFF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0"/>
          <p:cNvSpPr/>
          <p:nvPr/>
        </p:nvSpPr>
        <p:spPr>
          <a:xfrm>
            <a:off x="0" y="0"/>
            <a:ext cx="9144000" cy="658368"/>
          </a:xfrm>
          <a:prstGeom prst="rect">
            <a:avLst/>
          </a:prstGeom>
          <a:solidFill>
            <a:srgbClr val="013975"/>
          </a:solidFill>
          <a:ln w="12700" cap="flat" cmpd="sng">
            <a:solidFill>
              <a:srgbClr val="0139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0"/>
          <p:cNvSpPr/>
          <p:nvPr/>
        </p:nvSpPr>
        <p:spPr>
          <a:xfrm>
            <a:off x="8778240" y="0"/>
            <a:ext cx="365760" cy="658368"/>
          </a:xfrm>
          <a:prstGeom prst="rect">
            <a:avLst/>
          </a:prstGeom>
          <a:solidFill>
            <a:srgbClr val="E8A838"/>
          </a:solidFill>
          <a:ln w="12700" cap="flat" cmpd="sng">
            <a:solidFill>
              <a:srgbClr val="E8A8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0"/>
          <p:cNvSpPr/>
          <p:nvPr/>
        </p:nvSpPr>
        <p:spPr>
          <a:xfrm>
            <a:off x="457200" y="4736592"/>
            <a:ext cx="8229600" cy="5486"/>
          </a:xfrm>
          <a:prstGeom prst="rect">
            <a:avLst/>
          </a:prstGeom>
          <a:solidFill>
            <a:srgbClr val="E8DFDC"/>
          </a:solidFill>
          <a:ln w="12700" cap="flat" cmpd="sng">
            <a:solidFill>
              <a:srgbClr val="E8DF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1" name="Google Shape;61;p20" descr="/builds/apc-public/template-kit/src/logo_apc_light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7200" y="4782312"/>
            <a:ext cx="201168" cy="201168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20"/>
          <p:cNvSpPr/>
          <p:nvPr/>
        </p:nvSpPr>
        <p:spPr>
          <a:xfrm>
            <a:off x="713232" y="4800600"/>
            <a:ext cx="6400800" cy="201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B95A8"/>
              </a:buClr>
              <a:buSzPts val="800"/>
              <a:buFont typeface="Inter"/>
              <a:buNone/>
            </a:pPr>
            <a:r>
              <a:rPr lang="en-US" sz="800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rPr>
              <a:t>Astroparticule et Cosmologie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20"/>
          <p:cNvSpPr txBox="1">
            <a:spLocks noGrp="1"/>
          </p:cNvSpPr>
          <p:nvPr>
            <p:ph type="sldNum" idx="12"/>
          </p:nvPr>
        </p:nvSpPr>
        <p:spPr>
          <a:xfrm>
            <a:off x="8321040" y="4800600"/>
            <a:ext cx="457200" cy="201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800" b="0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0" marR="0" lvl="1" indent="0" algn="r">
              <a:spcBef>
                <a:spcPts val="0"/>
              </a:spcBef>
              <a:buNone/>
              <a:defRPr sz="800" b="0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0" marR="0" lvl="2" indent="0" algn="r">
              <a:spcBef>
                <a:spcPts val="0"/>
              </a:spcBef>
              <a:buNone/>
              <a:defRPr sz="800" b="0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0" marR="0" lvl="3" indent="0" algn="r">
              <a:spcBef>
                <a:spcPts val="0"/>
              </a:spcBef>
              <a:buNone/>
              <a:defRPr sz="800" b="0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0" marR="0" lvl="4" indent="0" algn="r">
              <a:spcBef>
                <a:spcPts val="0"/>
              </a:spcBef>
              <a:buNone/>
              <a:defRPr sz="800" b="0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0" marR="0" lvl="5" indent="0" algn="r">
              <a:spcBef>
                <a:spcPts val="0"/>
              </a:spcBef>
              <a:buNone/>
              <a:defRPr sz="800" b="0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0" marR="0" lvl="6" indent="0" algn="r">
              <a:spcBef>
                <a:spcPts val="0"/>
              </a:spcBef>
              <a:buNone/>
              <a:defRPr sz="800" b="0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0" marR="0" lvl="7" indent="0" algn="r">
              <a:spcBef>
                <a:spcPts val="0"/>
              </a:spcBef>
              <a:buNone/>
              <a:defRPr sz="800" b="0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0" marR="0" lvl="8" indent="0" algn="r">
              <a:spcBef>
                <a:spcPts val="0"/>
              </a:spcBef>
              <a:buNone/>
              <a:defRPr sz="800" b="0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title"/>
          </p:nvPr>
        </p:nvSpPr>
        <p:spPr>
          <a:xfrm>
            <a:off x="502920" y="0"/>
            <a:ext cx="8046720" cy="65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Inter"/>
              <a:buNone/>
              <a:defRPr sz="2200" b="1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au">
  <p:cSld name="Tableau">
    <p:bg>
      <p:bgPr>
        <a:solidFill>
          <a:srgbClr val="FFFFFF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/>
          <p:nvPr/>
        </p:nvSpPr>
        <p:spPr>
          <a:xfrm>
            <a:off x="0" y="0"/>
            <a:ext cx="9144000" cy="658368"/>
          </a:xfrm>
          <a:prstGeom prst="rect">
            <a:avLst/>
          </a:prstGeom>
          <a:solidFill>
            <a:srgbClr val="013975"/>
          </a:solidFill>
          <a:ln w="12700" cap="flat" cmpd="sng">
            <a:solidFill>
              <a:srgbClr val="0139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1"/>
          <p:cNvSpPr/>
          <p:nvPr/>
        </p:nvSpPr>
        <p:spPr>
          <a:xfrm>
            <a:off x="8778240" y="0"/>
            <a:ext cx="365760" cy="658368"/>
          </a:xfrm>
          <a:prstGeom prst="rect">
            <a:avLst/>
          </a:prstGeom>
          <a:solidFill>
            <a:srgbClr val="E8A838"/>
          </a:solidFill>
          <a:ln w="12700" cap="flat" cmpd="sng">
            <a:solidFill>
              <a:srgbClr val="E8A8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1"/>
          <p:cNvSpPr/>
          <p:nvPr/>
        </p:nvSpPr>
        <p:spPr>
          <a:xfrm>
            <a:off x="457200" y="4736592"/>
            <a:ext cx="8229600" cy="5486"/>
          </a:xfrm>
          <a:prstGeom prst="rect">
            <a:avLst/>
          </a:prstGeom>
          <a:solidFill>
            <a:srgbClr val="E8DFDC"/>
          </a:solidFill>
          <a:ln w="12700" cap="flat" cmpd="sng">
            <a:solidFill>
              <a:srgbClr val="E8DF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9" name="Google Shape;69;p21" descr="/builds/apc-public/template-kit/src/logo_apc_light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7200" y="4782312"/>
            <a:ext cx="201168" cy="201168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21"/>
          <p:cNvSpPr/>
          <p:nvPr/>
        </p:nvSpPr>
        <p:spPr>
          <a:xfrm>
            <a:off x="713232" y="4800600"/>
            <a:ext cx="6400800" cy="201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B95A8"/>
              </a:buClr>
              <a:buSzPts val="800"/>
              <a:buFont typeface="Inter"/>
              <a:buNone/>
            </a:pPr>
            <a:r>
              <a:rPr lang="en-US" sz="800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rPr>
              <a:t>Astroparticule et Cosmologie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321040" y="4800600"/>
            <a:ext cx="457200" cy="201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800" b="0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0" marR="0" lvl="1" indent="0" algn="r">
              <a:spcBef>
                <a:spcPts val="0"/>
              </a:spcBef>
              <a:buNone/>
              <a:defRPr sz="800" b="0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0" marR="0" lvl="2" indent="0" algn="r">
              <a:spcBef>
                <a:spcPts val="0"/>
              </a:spcBef>
              <a:buNone/>
              <a:defRPr sz="800" b="0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0" marR="0" lvl="3" indent="0" algn="r">
              <a:spcBef>
                <a:spcPts val="0"/>
              </a:spcBef>
              <a:buNone/>
              <a:defRPr sz="800" b="0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0" marR="0" lvl="4" indent="0" algn="r">
              <a:spcBef>
                <a:spcPts val="0"/>
              </a:spcBef>
              <a:buNone/>
              <a:defRPr sz="800" b="0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0" marR="0" lvl="5" indent="0" algn="r">
              <a:spcBef>
                <a:spcPts val="0"/>
              </a:spcBef>
              <a:buNone/>
              <a:defRPr sz="800" b="0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0" marR="0" lvl="6" indent="0" algn="r">
              <a:spcBef>
                <a:spcPts val="0"/>
              </a:spcBef>
              <a:buNone/>
              <a:defRPr sz="800" b="0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0" marR="0" lvl="7" indent="0" algn="r">
              <a:spcBef>
                <a:spcPts val="0"/>
              </a:spcBef>
              <a:buNone/>
              <a:defRPr sz="800" b="0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0" marR="0" lvl="8" indent="0" algn="r">
              <a:spcBef>
                <a:spcPts val="0"/>
              </a:spcBef>
              <a:buNone/>
              <a:defRPr sz="800" b="0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title"/>
          </p:nvPr>
        </p:nvSpPr>
        <p:spPr>
          <a:xfrm>
            <a:off x="502920" y="0"/>
            <a:ext cx="8046720" cy="65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Inter"/>
              <a:buNone/>
              <a:defRPr sz="2200" b="1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sldNum" idx="12"/>
          </p:nvPr>
        </p:nvSpPr>
        <p:spPr>
          <a:xfrm>
            <a:off x="8321040" y="4800600"/>
            <a:ext cx="457200" cy="201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0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9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"/>
          <p:cNvSpPr/>
          <p:nvPr/>
        </p:nvSpPr>
        <p:spPr>
          <a:xfrm>
            <a:off x="457200" y="1005840"/>
            <a:ext cx="7132320" cy="100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Inter"/>
              <a:buNone/>
            </a:pPr>
            <a:r>
              <a:rPr lang="en-US" sz="4000" b="1" i="0" u="none" strike="noStrike" cap="none" dirty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Gravitation</a:t>
            </a: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"/>
          <p:cNvSpPr/>
          <p:nvPr/>
        </p:nvSpPr>
        <p:spPr>
          <a:xfrm>
            <a:off x="457200" y="2096262"/>
            <a:ext cx="6400800" cy="475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C4674F"/>
              </a:buClr>
              <a:buSzPts val="1900"/>
              <a:buFont typeface="Inter"/>
              <a:buNone/>
            </a:pPr>
            <a:r>
              <a:rPr lang="en-US" sz="1900" b="0" i="0" u="none" strike="noStrike" cap="none" dirty="0">
                <a:solidFill>
                  <a:srgbClr val="C4674F"/>
                </a:solidFill>
                <a:latin typeface="Inter"/>
                <a:ea typeface="Inter"/>
                <a:cs typeface="Inter"/>
                <a:sym typeface="Inter"/>
              </a:rPr>
              <a:t>Matteo Barsuglia,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C4674F"/>
              </a:buClr>
              <a:buSzPts val="1900"/>
              <a:buFont typeface="Inter"/>
              <a:buNone/>
            </a:pPr>
            <a:r>
              <a:rPr lang="en-US" sz="1900" b="0" i="0" u="none" strike="noStrike" cap="none" dirty="0">
                <a:solidFill>
                  <a:srgbClr val="C4674F"/>
                </a:solidFill>
                <a:latin typeface="Inter"/>
                <a:ea typeface="Inter"/>
                <a:cs typeface="Inter"/>
                <a:sym typeface="Inter"/>
              </a:rPr>
              <a:t>on behalf of the gravitation group </a:t>
            </a:r>
            <a:endParaRPr sz="19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0"/>
          <p:cNvSpPr/>
          <p:nvPr/>
        </p:nvSpPr>
        <p:spPr>
          <a:xfrm>
            <a:off x="502920" y="0"/>
            <a:ext cx="8046720" cy="65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Inter"/>
              <a:buNone/>
            </a:pPr>
            <a:r>
              <a:rPr lang="en-US" sz="2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Priorities 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10"/>
          <p:cNvSpPr/>
          <p:nvPr/>
        </p:nvSpPr>
        <p:spPr>
          <a:xfrm>
            <a:off x="548640" y="920932"/>
            <a:ext cx="8046720" cy="374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7000" tIns="0" rIns="0" bIns="0" anchor="t" anchorCtr="0">
            <a:noAutofit/>
          </a:bodyPr>
          <a:lstStyle/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47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</a:pPr>
            <a:endParaRPr sz="1500" b="1">
              <a:solidFill>
                <a:srgbClr val="2D3848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87" name="Google Shape;187;p10"/>
          <p:cNvSpPr txBox="1">
            <a:spLocks noGrp="1"/>
          </p:cNvSpPr>
          <p:nvPr>
            <p:ph type="sldNum" idx="4294967295"/>
          </p:nvPr>
        </p:nvSpPr>
        <p:spPr>
          <a:xfrm>
            <a:off x="8321040" y="4800600"/>
            <a:ext cx="457200" cy="201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rPr>
              <a:t>10</a:t>
            </a:fld>
            <a:endParaRPr sz="800">
              <a:solidFill>
                <a:srgbClr val="8B95A8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88" name="Google Shape;188;p10"/>
          <p:cNvSpPr/>
          <p:nvPr/>
        </p:nvSpPr>
        <p:spPr>
          <a:xfrm>
            <a:off x="659300" y="733175"/>
            <a:ext cx="8046600" cy="39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7000" tIns="0" rIns="0" bIns="0" anchor="t" anchorCtr="0">
            <a:noAutofit/>
          </a:bodyPr>
          <a:lstStyle/>
          <a:p>
            <a:pPr marL="1651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 relation with ALL the lab “big questions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 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Contribute to the Virgo upgrade for the next data taking (squeezing and auxiliary benches) </a:t>
            </a: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Contribute to the science of LIGO-Virgo-KAGRA in the next 10 years 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Instrumental contribution for Einstein Telescope (squeezing, optical performances,...) → meeting planned with technical services next week.</a:t>
            </a:r>
            <a:endParaRPr dirty="0"/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Development of ”global fit” for LISA data analysis</a:t>
            </a: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fr-F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LISA test </a:t>
            </a:r>
            <a:r>
              <a:rPr lang="fr-FR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benches</a:t>
            </a:r>
            <a:r>
              <a:rPr lang="fr-F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development</a:t>
            </a:r>
            <a:r>
              <a:rPr lang="fr-F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fr-FR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delivery</a:t>
            </a:r>
            <a:r>
              <a:rPr lang="fr-F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commissioning and </a:t>
            </a:r>
            <a:r>
              <a:rPr lang="fr-FR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operations</a:t>
            </a:r>
            <a:r>
              <a:rPr lang="fr-F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at CNES, Toulouse</a:t>
            </a: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fr-FR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Preparation</a:t>
            </a:r>
            <a:r>
              <a:rPr lang="fr-F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LISA in-</a:t>
            </a:r>
            <a:r>
              <a:rPr lang="fr-FR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orbit</a:t>
            </a:r>
            <a:r>
              <a:rPr lang="fr-F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characterization</a:t>
            </a:r>
            <a:r>
              <a:rPr lang="fr-F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performance modeling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Interpretation of stochastic background and detection of individual supermassive black hole binaries with PTA </a:t>
            </a: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"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sz="1800" i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Journée</a:t>
            </a:r>
            <a:r>
              <a:rPr lang="en-US" sz="1800" i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prospective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du </a:t>
            </a:r>
            <a:r>
              <a:rPr lang="en-US" sz="1800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groupe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gravitation </a:t>
            </a:r>
            <a:r>
              <a:rPr lang="en-US" sz="1800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à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la </a:t>
            </a:r>
            <a:r>
              <a:rPr lang="en-US" sz="1800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rentrée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47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</a:pPr>
            <a:endParaRPr sz="1500" b="1" dirty="0">
              <a:solidFill>
                <a:srgbClr val="2D3848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"/>
          <p:cNvSpPr/>
          <p:nvPr/>
        </p:nvSpPr>
        <p:spPr>
          <a:xfrm>
            <a:off x="440108" y="1721122"/>
            <a:ext cx="3187602" cy="100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Inter"/>
              <a:buNone/>
            </a:pPr>
            <a:r>
              <a:rPr lang="en-US" sz="1800" b="1" dirty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Merci pour </a:t>
            </a:r>
            <a:r>
              <a:rPr lang="en-US" sz="1800" b="1" dirty="0" err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votre</a:t>
            </a:r>
            <a:r>
              <a:rPr lang="en-US" sz="1800" b="1" dirty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 attention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WhatsApp Video 2026-06-03 at 23.51.33.mp4">
            <a:hlinkClick r:id="" action="ppaction://media"/>
            <a:extLst>
              <a:ext uri="{FF2B5EF4-FFF2-40B4-BE49-F238E27FC236}">
                <a16:creationId xmlns:a16="http://schemas.microsoft.com/office/drawing/2014/main" id="{4EBE5EC6-D71D-AEFA-9B48-92D149790F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84084" y="55525"/>
            <a:ext cx="2798727" cy="4976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0"/>
          <p:cNvSpPr/>
          <p:nvPr/>
        </p:nvSpPr>
        <p:spPr>
          <a:xfrm>
            <a:off x="502920" y="0"/>
            <a:ext cx="8046720" cy="65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Inter"/>
              <a:buNone/>
            </a:pPr>
            <a:r>
              <a:rPr lang="en-US" sz="2200" dirty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 Big questions</a:t>
            </a:r>
            <a:endParaRPr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10"/>
          <p:cNvSpPr/>
          <p:nvPr/>
        </p:nvSpPr>
        <p:spPr>
          <a:xfrm>
            <a:off x="548640" y="920932"/>
            <a:ext cx="8046720" cy="374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7000" tIns="0" rIns="0" bIns="0" anchor="t" anchorCtr="0">
            <a:noAutofit/>
          </a:bodyPr>
          <a:lstStyle/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47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</a:pPr>
            <a:endParaRPr sz="1500" b="1" dirty="0">
              <a:solidFill>
                <a:srgbClr val="2D3848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87" name="Google Shape;187;p10"/>
          <p:cNvSpPr txBox="1">
            <a:spLocks noGrp="1"/>
          </p:cNvSpPr>
          <p:nvPr>
            <p:ph type="sldNum" idx="4294967295"/>
          </p:nvPr>
        </p:nvSpPr>
        <p:spPr>
          <a:xfrm>
            <a:off x="8321040" y="4800600"/>
            <a:ext cx="457200" cy="201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rPr>
              <a:t>12</a:t>
            </a:fld>
            <a:endParaRPr sz="800">
              <a:solidFill>
                <a:srgbClr val="8B95A8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49B21E9-3FB8-2DD6-01CE-C6871520F22C}"/>
              </a:ext>
            </a:extLst>
          </p:cNvPr>
          <p:cNvSpPr txBox="1"/>
          <p:nvPr/>
        </p:nvSpPr>
        <p:spPr>
          <a:xfrm>
            <a:off x="983373" y="2984847"/>
            <a:ext cx="4892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 </a:t>
            </a:r>
            <a:endParaRPr lang="fr-FR" dirty="0"/>
          </a:p>
        </p:txBody>
      </p:sp>
      <p:pic>
        <p:nvPicPr>
          <p:cNvPr id="3" name="Picture 2" descr="Minestra di ceci">
            <a:extLst>
              <a:ext uri="{FF2B5EF4-FFF2-40B4-BE49-F238E27FC236}">
                <a16:creationId xmlns:a16="http://schemas.microsoft.com/office/drawing/2014/main" id="{0FEF6508-5FEA-FD46-BE4F-D5DCAA24C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152" y="920932"/>
            <a:ext cx="1090221" cy="109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Panettone with the Thermomix">
            <a:extLst>
              <a:ext uri="{FF2B5EF4-FFF2-40B4-BE49-F238E27FC236}">
                <a16:creationId xmlns:a16="http://schemas.microsoft.com/office/drawing/2014/main" id="{604861A1-46D7-0E2A-C505-049B529B9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556" y="3292624"/>
            <a:ext cx="1049841" cy="104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EF92009-4A1C-2563-BE18-6CF20A5133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373" y="2424117"/>
            <a:ext cx="1090220" cy="1121459"/>
          </a:xfrm>
          <a:prstGeom prst="rect">
            <a:avLst/>
          </a:prstGeom>
        </p:spPr>
      </p:pic>
      <p:pic>
        <p:nvPicPr>
          <p:cNvPr id="6" name="Picture 4" descr="Gelateria De' Coltelli (@decoltelli) • Instagram photos and videos">
            <a:extLst>
              <a:ext uri="{FF2B5EF4-FFF2-40B4-BE49-F238E27FC236}">
                <a16:creationId xmlns:a16="http://schemas.microsoft.com/office/drawing/2014/main" id="{79F67126-CA4A-67FB-C489-5FF756E1D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383" y="3292624"/>
            <a:ext cx="1097530" cy="134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Risotto allo zafferano: la nostra ricetta - Blog Coop Master">
            <a:extLst>
              <a:ext uri="{FF2B5EF4-FFF2-40B4-BE49-F238E27FC236}">
                <a16:creationId xmlns:a16="http://schemas.microsoft.com/office/drawing/2014/main" id="{75D73B5C-0165-262C-5184-095336A68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397" y="2246083"/>
            <a:ext cx="1573620" cy="88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Oeuf à la coque surprise et mouillettes croustillantes">
            <a:extLst>
              <a:ext uri="{FF2B5EF4-FFF2-40B4-BE49-F238E27FC236}">
                <a16:creationId xmlns:a16="http://schemas.microsoft.com/office/drawing/2014/main" id="{916914DE-F2C8-1D51-4027-C9C9DF203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000" y="1741885"/>
            <a:ext cx="1317566" cy="988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How to cook spaghetti | Good Food">
            <a:extLst>
              <a:ext uri="{FF2B5EF4-FFF2-40B4-BE49-F238E27FC236}">
                <a16:creationId xmlns:a16="http://schemas.microsoft.com/office/drawing/2014/main" id="{1AA449E6-D4DB-7858-BC55-61831DF26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207" y="1734472"/>
            <a:ext cx="1317566" cy="119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162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/>
          <p:nvPr/>
        </p:nvSpPr>
        <p:spPr>
          <a:xfrm>
            <a:off x="502920" y="0"/>
            <a:ext cx="8046720" cy="65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Inter"/>
              <a:buNone/>
            </a:pPr>
            <a:r>
              <a:rPr lang="en-US" sz="2200" dirty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Gravitation in a nutshell</a:t>
            </a:r>
            <a:endParaRPr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/>
          <p:cNvSpPr txBox="1">
            <a:spLocks noGrp="1"/>
          </p:cNvSpPr>
          <p:nvPr>
            <p:ph type="sldNum" idx="4294967295"/>
          </p:nvPr>
        </p:nvSpPr>
        <p:spPr>
          <a:xfrm>
            <a:off x="8321040" y="4800600"/>
            <a:ext cx="457200" cy="201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rPr>
              <a:t>2</a:t>
            </a:fld>
            <a:endParaRPr sz="800">
              <a:solidFill>
                <a:srgbClr val="8B95A8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6297577" y="2091178"/>
            <a:ext cx="2032755" cy="315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982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5" name="Google Shape;105;p2"/>
          <p:cNvSpPr txBox="1"/>
          <p:nvPr/>
        </p:nvSpPr>
        <p:spPr>
          <a:xfrm>
            <a:off x="12005833" y="9317376"/>
            <a:ext cx="153819" cy="152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2"/>
          <p:cNvSpPr txBox="1"/>
          <p:nvPr/>
        </p:nvSpPr>
        <p:spPr>
          <a:xfrm>
            <a:off x="-417406" y="5135992"/>
            <a:ext cx="287012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Image: Caltech/MIT/LIGO Lab/(T. Pyle)</a:t>
            </a:r>
            <a:endParaRPr/>
          </a:p>
        </p:txBody>
      </p:sp>
      <p:pic>
        <p:nvPicPr>
          <p:cNvPr id="107" name="Google Shape;107;p2" descr="5 juillet 1686 : la pomme de Newton | Le nouvel Economis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0009" y="861882"/>
            <a:ext cx="2671001" cy="1484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10151" y="773126"/>
            <a:ext cx="4256165" cy="2833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8650" y="2664768"/>
            <a:ext cx="3348135" cy="1882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" descr="Amazon.fr - Gravitation - Misner, Charles W., Thorne, Kip S., Wheeler, John  Archibald, Misner, Charles W., Thorne, Kip S., Kaiser, David I. - Livre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38917" y="2571750"/>
            <a:ext cx="1580604" cy="19757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"/>
          <p:cNvSpPr/>
          <p:nvPr/>
        </p:nvSpPr>
        <p:spPr>
          <a:xfrm>
            <a:off x="502920" y="0"/>
            <a:ext cx="8046720" cy="65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Inter"/>
              <a:buNone/>
            </a:pPr>
            <a:r>
              <a:rPr lang="en-US" sz="2200" dirty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Gravitational waves(GW)  in a nutshell</a:t>
            </a:r>
            <a:endParaRPr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3"/>
          <p:cNvSpPr txBox="1">
            <a:spLocks noGrp="1"/>
          </p:cNvSpPr>
          <p:nvPr>
            <p:ph type="sldNum" idx="4294967295"/>
          </p:nvPr>
        </p:nvSpPr>
        <p:spPr>
          <a:xfrm>
            <a:off x="8321040" y="4800600"/>
            <a:ext cx="457200" cy="201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rPr>
              <a:t>3</a:t>
            </a:fld>
            <a:endParaRPr sz="800">
              <a:solidFill>
                <a:srgbClr val="8B95A8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18" name="Google Shape;118;p3"/>
          <p:cNvSpPr txBox="1"/>
          <p:nvPr/>
        </p:nvSpPr>
        <p:spPr>
          <a:xfrm>
            <a:off x="6297577" y="2091178"/>
            <a:ext cx="2032755" cy="315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982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9" name="Google Shape;119;p3"/>
          <p:cNvSpPr txBox="1"/>
          <p:nvPr/>
        </p:nvSpPr>
        <p:spPr>
          <a:xfrm>
            <a:off x="12005833" y="9317376"/>
            <a:ext cx="153819" cy="152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5932" y="741098"/>
            <a:ext cx="3460371" cy="1947058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3"/>
          <p:cNvSpPr txBox="1"/>
          <p:nvPr/>
        </p:nvSpPr>
        <p:spPr>
          <a:xfrm>
            <a:off x="-417406" y="5135992"/>
            <a:ext cx="287012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Image: Caltech/MIT/LIGO Lab/(T. Pyle)</a:t>
            </a:r>
            <a:endParaRPr/>
          </a:p>
        </p:txBody>
      </p:sp>
      <p:pic>
        <p:nvPicPr>
          <p:cNvPr id="123" name="Google Shape;123;p3" descr="undefin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81870" y="2770886"/>
            <a:ext cx="2073706" cy="1882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W.mp4">
            <a:hlinkClick r:id="" action="ppaction://media"/>
            <a:extLst>
              <a:ext uri="{FF2B5EF4-FFF2-40B4-BE49-F238E27FC236}">
                <a16:creationId xmlns:a16="http://schemas.microsoft.com/office/drawing/2014/main" id="{45F8A673-8A8B-7D97-7B2D-9E825E46E8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38701" y="807628"/>
            <a:ext cx="3982339" cy="352824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C4535CB-646A-E849-A282-46E5DC168273}"/>
              </a:ext>
            </a:extLst>
          </p:cNvPr>
          <p:cNvSpPr txBox="1"/>
          <p:nvPr/>
        </p:nvSpPr>
        <p:spPr>
          <a:xfrm>
            <a:off x="6494804" y="4445555"/>
            <a:ext cx="2649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Animation </a:t>
            </a:r>
            <a:r>
              <a:rPr lang="fr-FR" sz="1200" dirty="0" err="1"/>
              <a:t>from</a:t>
            </a:r>
            <a:r>
              <a:rPr lang="fr-FR" sz="1200" dirty="0"/>
              <a:t> </a:t>
            </a:r>
            <a:r>
              <a:rPr lang="fr-FR" sz="1200" dirty="0" err="1"/>
              <a:t>wikipedia</a:t>
            </a:r>
            <a:r>
              <a:rPr lang="fr-FR" sz="1200" dirty="0"/>
              <a:t> </a:t>
            </a:r>
          </a:p>
          <a:p>
            <a:r>
              <a:rPr lang="fr-FR" sz="1200" dirty="0"/>
              <a:t>(Thomas </a:t>
            </a:r>
            <a:r>
              <a:rPr lang="fr-FR" sz="1200" dirty="0" err="1"/>
              <a:t>Sainrat</a:t>
            </a:r>
            <a:r>
              <a:rPr lang="fr-FR" sz="1200" dirty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"/>
          <p:cNvSpPr/>
          <p:nvPr/>
        </p:nvSpPr>
        <p:spPr>
          <a:xfrm>
            <a:off x="502920" y="0"/>
            <a:ext cx="8423366" cy="65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Inter"/>
              <a:buNone/>
            </a:pPr>
            <a:r>
              <a:rPr lang="en-US" sz="2200" dirty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How the gravitation group is addressing the “big questions” </a:t>
            </a:r>
            <a:endParaRPr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4"/>
          <p:cNvSpPr/>
          <p:nvPr/>
        </p:nvSpPr>
        <p:spPr>
          <a:xfrm>
            <a:off x="1303680" y="833184"/>
            <a:ext cx="7622606" cy="40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7000" tIns="0" rIns="0" bIns="0" anchor="t" anchorCtr="0">
            <a:noAutofit/>
          </a:bodyPr>
          <a:lstStyle/>
          <a:p>
            <a:pPr marL="6350" marR="0" lvl="0" algn="l" rtl="0">
              <a:spcBef>
                <a:spcPts val="0"/>
              </a:spcBef>
              <a:spcAft>
                <a:spcPts val="0"/>
              </a:spcAft>
              <a:buClr>
                <a:srgbClr val="2D3848"/>
              </a:buClr>
              <a:buSzPts val="1300"/>
            </a:pPr>
            <a:r>
              <a:rPr lang="fr-FR" sz="12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 </a:t>
            </a:r>
            <a:r>
              <a:rPr lang="en-US" sz="1100" b="1" dirty="0">
                <a:solidFill>
                  <a:srgbClr val="2D3848"/>
                </a:solidFill>
                <a:latin typeface="Inter"/>
                <a:ea typeface="Inter"/>
                <a:cs typeface="Inter"/>
                <a:sym typeface="Inter"/>
              </a:rPr>
              <a:t>Nature of gravity: </a:t>
            </a:r>
            <a:r>
              <a:rPr lang="en-US" sz="1100" dirty="0">
                <a:solidFill>
                  <a:srgbClr val="2D3848"/>
                </a:solidFill>
                <a:latin typeface="Inter"/>
                <a:ea typeface="Inter"/>
                <a:cs typeface="Inter"/>
                <a:sym typeface="Inter"/>
              </a:rPr>
              <a:t>How to test quantum gravity? To what extend the general relativity is valid ?  </a:t>
            </a:r>
            <a:endParaRPr lang="en-US" sz="1100" dirty="0"/>
          </a:p>
          <a:p>
            <a:pPr marL="800100" marR="0" lvl="1" indent="-336550" algn="l" rtl="0"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ts val="1300"/>
              <a:buFont typeface="Inter"/>
              <a:buChar char="•"/>
            </a:pPr>
            <a:r>
              <a:rPr lang="en-US" sz="1100" dirty="0">
                <a:solidFill>
                  <a:srgbClr val="FF0000"/>
                </a:solidFill>
                <a:latin typeface="Inter"/>
                <a:ea typeface="Inter"/>
                <a:cs typeface="Inter"/>
                <a:sym typeface="Inter"/>
              </a:rPr>
              <a:t>Consistency of GW </a:t>
            </a:r>
            <a:r>
              <a:rPr lang="en-US" sz="1100" b="0" i="0" u="none" strike="noStrike" cap="none" dirty="0">
                <a:solidFill>
                  <a:srgbClr val="FF0000"/>
                </a:solidFill>
                <a:latin typeface="Inter"/>
                <a:ea typeface="Inter"/>
                <a:cs typeface="Inter"/>
                <a:sym typeface="Inter"/>
              </a:rPr>
              <a:t>waveforms</a:t>
            </a:r>
            <a:r>
              <a:rPr lang="en-US" sz="1100" dirty="0">
                <a:solidFill>
                  <a:srgbClr val="FF0000"/>
                </a:solidFill>
                <a:latin typeface="Inter"/>
                <a:ea typeface="Inter"/>
                <a:cs typeface="Inter"/>
                <a:sym typeface="Inter"/>
              </a:rPr>
              <a:t> with General Relativity (generation, propagation and the nature of the remnant (post-merger) object</a:t>
            </a:r>
            <a:endParaRPr lang="en-US" sz="1100" dirty="0">
              <a:solidFill>
                <a:srgbClr val="FF0000"/>
              </a:solidFill>
            </a:endParaRPr>
          </a:p>
          <a:p>
            <a:pPr marL="800100" marR="0" lvl="1" indent="-336550" algn="l" rtl="0"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ts val="1300"/>
              <a:buFont typeface="Inter"/>
              <a:buChar char="•"/>
            </a:pPr>
            <a:r>
              <a:rPr lang="en-US" sz="1100" b="0" i="0" u="none" strike="noStrike" cap="none" dirty="0">
                <a:solidFill>
                  <a:srgbClr val="FF0000"/>
                </a:solidFill>
                <a:latin typeface="Inter"/>
                <a:ea typeface="Inter"/>
                <a:cs typeface="Inter"/>
                <a:sym typeface="Inter"/>
              </a:rPr>
              <a:t>Testing the general relativity behavior near the </a:t>
            </a:r>
            <a:r>
              <a:rPr lang="en-US" sz="1100" dirty="0">
                <a:solidFill>
                  <a:srgbClr val="FF0000"/>
                </a:solidFill>
                <a:latin typeface="Inter"/>
                <a:ea typeface="Inter"/>
                <a:cs typeface="Inter"/>
                <a:sym typeface="Inter"/>
              </a:rPr>
              <a:t>black-hole horizon</a:t>
            </a:r>
            <a:endParaRPr lang="en-US" sz="1100" dirty="0"/>
          </a:p>
          <a:p>
            <a:pPr marL="6350" marR="0" lvl="0" algn="l" rtl="0">
              <a:spcBef>
                <a:spcPts val="400"/>
              </a:spcBef>
              <a:spcAft>
                <a:spcPts val="0"/>
              </a:spcAft>
              <a:buClr>
                <a:srgbClr val="2D3848"/>
              </a:buClr>
              <a:buSzPts val="1300"/>
            </a:pPr>
            <a:r>
              <a:rPr lang="fr-FR" sz="11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 </a:t>
            </a:r>
            <a:r>
              <a:rPr lang="en-US" sz="1100" b="1" dirty="0">
                <a:solidFill>
                  <a:srgbClr val="2D3848"/>
                </a:solidFill>
                <a:latin typeface="Inter"/>
                <a:ea typeface="Inter"/>
                <a:cs typeface="Inter"/>
                <a:sym typeface="Inter"/>
              </a:rPr>
              <a:t>Black-holes and Compact objects: </a:t>
            </a:r>
            <a:r>
              <a:rPr lang="en-US" sz="1100" dirty="0">
                <a:solidFill>
                  <a:srgbClr val="2D3848"/>
                </a:solidFill>
                <a:latin typeface="Inter"/>
                <a:ea typeface="Inter"/>
                <a:cs typeface="Inter"/>
                <a:sym typeface="Inter"/>
              </a:rPr>
              <a:t>which is the nature of black holes ? The distribution and evolution of black-holes through cosmic history? The role of super-massive black-holes in the formation/evolution of galaxies? </a:t>
            </a:r>
            <a:endParaRPr lang="en-US" sz="1100" dirty="0"/>
          </a:p>
          <a:p>
            <a:pPr marL="800100" marR="0" lvl="1" indent="-336550" algn="l" rtl="0"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ts val="1300"/>
              <a:buFont typeface="Inter"/>
              <a:buChar char="•"/>
            </a:pPr>
            <a:r>
              <a:rPr lang="en-US" sz="1100" dirty="0">
                <a:solidFill>
                  <a:srgbClr val="FF0000"/>
                </a:solidFill>
                <a:latin typeface="Inter"/>
                <a:ea typeface="Inter"/>
                <a:cs typeface="Inter"/>
                <a:sym typeface="Inter"/>
              </a:rPr>
              <a:t>F</a:t>
            </a:r>
            <a:r>
              <a:rPr lang="en-US" sz="1100" b="0" i="0" u="none" strike="noStrike" cap="none" dirty="0">
                <a:solidFill>
                  <a:srgbClr val="FF0000"/>
                </a:solidFill>
                <a:latin typeface="Inter"/>
                <a:ea typeface="Inter"/>
                <a:cs typeface="Inter"/>
                <a:sym typeface="Inter"/>
              </a:rPr>
              <a:t>ormation and properties of GW </a:t>
            </a:r>
            <a:r>
              <a:rPr lang="en-US" sz="1100" dirty="0">
                <a:solidFill>
                  <a:srgbClr val="FF0000"/>
                </a:solidFill>
                <a:latin typeface="Inter"/>
                <a:ea typeface="Inter"/>
                <a:cs typeface="Inter"/>
                <a:sym typeface="Inter"/>
              </a:rPr>
              <a:t>sources</a:t>
            </a:r>
            <a:r>
              <a:rPr lang="en-US" sz="1100" b="0" i="0" u="none" strike="noStrike" cap="none" dirty="0">
                <a:solidFill>
                  <a:srgbClr val="FF0000"/>
                </a:solidFill>
                <a:latin typeface="Inter"/>
                <a:ea typeface="Inter"/>
                <a:cs typeface="Inter"/>
                <a:sym typeface="Inter"/>
              </a:rPr>
              <a:t>: black holes (full spectrum of</a:t>
            </a:r>
            <a:r>
              <a:rPr lang="en-US" sz="1100" dirty="0">
                <a:solidFill>
                  <a:srgbClr val="FF0000"/>
                </a:solidFill>
                <a:latin typeface="Inter"/>
                <a:ea typeface="Inter"/>
                <a:cs typeface="Inter"/>
                <a:sym typeface="Inter"/>
              </a:rPr>
              <a:t> masses)</a:t>
            </a:r>
            <a:r>
              <a:rPr lang="en-US" sz="1100" b="0" i="0" u="none" strike="noStrike" cap="none" dirty="0">
                <a:solidFill>
                  <a:srgbClr val="FF0000"/>
                </a:solidFill>
                <a:latin typeface="Inter"/>
                <a:ea typeface="Inter"/>
                <a:cs typeface="Inter"/>
                <a:sym typeface="Inter"/>
              </a:rPr>
              <a:t> and neutron stars</a:t>
            </a:r>
            <a:endParaRPr lang="en-US" sz="110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350" marR="0" lvl="0" algn="l" rtl="0">
              <a:spcBef>
                <a:spcPts val="400"/>
              </a:spcBef>
              <a:spcAft>
                <a:spcPts val="0"/>
              </a:spcAft>
              <a:buClr>
                <a:srgbClr val="2D3848"/>
              </a:buClr>
              <a:buSzPts val="1300"/>
            </a:pPr>
            <a:r>
              <a:rPr lang="fr-FR" sz="11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 </a:t>
            </a:r>
            <a:r>
              <a:rPr lang="en-US" sz="1100" b="1" dirty="0">
                <a:solidFill>
                  <a:srgbClr val="2D3848"/>
                </a:solidFill>
                <a:latin typeface="Inter"/>
                <a:ea typeface="Inter"/>
                <a:cs typeface="Inter"/>
                <a:sym typeface="Inter"/>
              </a:rPr>
              <a:t>Inflation and origin of structures: </a:t>
            </a:r>
            <a:r>
              <a:rPr lang="en-US" sz="1100" dirty="0">
                <a:solidFill>
                  <a:srgbClr val="2D3848"/>
                </a:solidFill>
                <a:latin typeface="Inter"/>
                <a:ea typeface="Inter"/>
                <a:cs typeface="Inter"/>
                <a:sym typeface="Inter"/>
              </a:rPr>
              <a:t>which mechanism generate the cosmic structures? Can we test the early universe using gravitational-waves? </a:t>
            </a:r>
            <a:endParaRPr lang="en-US" sz="1100" dirty="0"/>
          </a:p>
          <a:p>
            <a:pPr marL="800100" marR="0" lvl="1" indent="-336550" algn="l" rtl="0"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ts val="1300"/>
              <a:buFont typeface="Inter"/>
              <a:buChar char="•"/>
            </a:pPr>
            <a:r>
              <a:rPr lang="en-US" sz="1100" b="0" i="0" u="none" strike="noStrike" cap="none" dirty="0">
                <a:solidFill>
                  <a:srgbClr val="FF0000"/>
                </a:solidFill>
                <a:latin typeface="Inter"/>
                <a:ea typeface="Inter"/>
                <a:cs typeface="Inter"/>
                <a:sym typeface="Inter"/>
              </a:rPr>
              <a:t>Detection (or upper limits) of a cosmological GW background</a:t>
            </a:r>
            <a:endParaRPr lang="en-US"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7800" marR="0" lvl="0" indent="-171450" algn="l" rtl="0">
              <a:spcBef>
                <a:spcPts val="400"/>
              </a:spcBef>
              <a:spcAft>
                <a:spcPts val="0"/>
              </a:spcAft>
              <a:buClr>
                <a:srgbClr val="2D3848"/>
              </a:buClr>
              <a:buSzPts val="1300"/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rgbClr val="2D3848"/>
                </a:solidFill>
                <a:latin typeface="Inter"/>
                <a:ea typeface="Inter"/>
                <a:cs typeface="Inter"/>
                <a:sym typeface="Inter"/>
              </a:rPr>
              <a:t> Dark matter: </a:t>
            </a:r>
            <a:r>
              <a:rPr lang="en-US" sz="1100" dirty="0">
                <a:solidFill>
                  <a:srgbClr val="2D3848"/>
                </a:solidFill>
                <a:latin typeface="Inter"/>
                <a:ea typeface="Inter"/>
                <a:cs typeface="Inter"/>
                <a:sym typeface="Inter"/>
              </a:rPr>
              <a:t>test of dark matter candidates </a:t>
            </a:r>
            <a:endParaRPr lang="en-US" sz="1100" dirty="0"/>
          </a:p>
          <a:p>
            <a:pPr marL="800100" marR="0" lvl="1" indent="-33655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300"/>
              <a:buFont typeface="Inter"/>
              <a:buChar char="•"/>
            </a:pPr>
            <a:r>
              <a:rPr lang="en-US" sz="1100" b="0" i="0" u="none" strike="noStrike" cap="none" dirty="0">
                <a:solidFill>
                  <a:srgbClr val="FF0000"/>
                </a:solidFill>
                <a:latin typeface="Inter"/>
                <a:ea typeface="Inter"/>
                <a:cs typeface="Inter"/>
                <a:sym typeface="Inter"/>
              </a:rPr>
              <a:t>Detection (or upper limit) of exotic gravitational-wave sources, </a:t>
            </a:r>
            <a:r>
              <a:rPr lang="en-US" sz="1100" dirty="0">
                <a:solidFill>
                  <a:srgbClr val="FF0000"/>
                </a:solidFill>
                <a:latin typeface="Inter"/>
                <a:ea typeface="Inter"/>
                <a:cs typeface="Inter"/>
                <a:sym typeface="Inter"/>
              </a:rPr>
              <a:t>dark matter around massive black holes</a:t>
            </a:r>
            <a:r>
              <a:rPr lang="en-US" sz="1100" b="0" i="0" u="none" strike="noStrike" cap="none" dirty="0">
                <a:solidFill>
                  <a:srgbClr val="FF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</a:p>
          <a:p>
            <a:pPr marL="463550" marR="0" lvl="1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300"/>
            </a:pPr>
            <a:endParaRPr lang="en-US" sz="1100" dirty="0">
              <a:solidFill>
                <a:srgbClr val="FF0000"/>
              </a:solidFill>
            </a:endParaRPr>
          </a:p>
          <a:p>
            <a:pPr marL="6350" marR="0" lvl="0" algn="l" rtl="0">
              <a:spcBef>
                <a:spcPts val="0"/>
              </a:spcBef>
              <a:spcAft>
                <a:spcPts val="0"/>
              </a:spcAft>
              <a:buClr>
                <a:srgbClr val="2D3848"/>
              </a:buClr>
              <a:buSzPts val="1300"/>
            </a:pPr>
            <a:r>
              <a:rPr lang="en-US" sz="1100" b="1" dirty="0">
                <a:solidFill>
                  <a:srgbClr val="2D3848"/>
                </a:solidFill>
                <a:latin typeface="Inter"/>
                <a:ea typeface="Inter"/>
                <a:cs typeface="Inter"/>
                <a:sym typeface="Inter"/>
              </a:rPr>
              <a:t>       Dark energy and cosmological constant: </a:t>
            </a:r>
            <a:r>
              <a:rPr lang="en-US" sz="1100" dirty="0">
                <a:solidFill>
                  <a:srgbClr val="2D3848"/>
                </a:solidFill>
                <a:latin typeface="Inter"/>
                <a:ea typeface="Inter"/>
                <a:cs typeface="Inter"/>
                <a:sym typeface="Inter"/>
              </a:rPr>
              <a:t>is gravity correct at large scales? Why is the vacuum energy so small? </a:t>
            </a:r>
            <a:endParaRPr lang="en-US" sz="1100" dirty="0"/>
          </a:p>
          <a:p>
            <a:pPr marL="800100" marR="0" lvl="1" indent="-33655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300"/>
              <a:buFont typeface="Inter"/>
              <a:buChar char="•"/>
            </a:pPr>
            <a:r>
              <a:rPr lang="en-US" sz="1100" b="0" i="0" u="none" strike="noStrike" cap="none" dirty="0">
                <a:solidFill>
                  <a:srgbClr val="FF0000"/>
                </a:solidFill>
                <a:latin typeface="Inter"/>
                <a:ea typeface="Inter"/>
                <a:cs typeface="Inter"/>
                <a:sym typeface="Inter"/>
              </a:rPr>
              <a:t>Measurement of Hubble constant and other cosmological parameters through GW</a:t>
            </a:r>
          </a:p>
          <a:p>
            <a:pPr marL="6350"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</a:pPr>
            <a:endParaRPr lang="en-US" sz="1100" dirty="0">
              <a:ea typeface="Inter"/>
            </a:endParaRPr>
          </a:p>
          <a:p>
            <a:pPr marL="17780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 panose="020B0604020202020204" pitchFamily="34" charset="0"/>
              <a:buChar char="•"/>
            </a:pPr>
            <a:r>
              <a:rPr lang="fr-FR" sz="11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US" sz="1100" b="1" dirty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Multi-messenger “revolution” : </a:t>
            </a:r>
            <a:r>
              <a:rPr lang="en-US" sz="1100" dirty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study of compact objects, Gamma-ray burst, supermassive black-holes,…</a:t>
            </a:r>
            <a:endParaRPr lang="en-US" sz="1100" dirty="0"/>
          </a:p>
          <a:p>
            <a:pPr marL="342900" marR="0" lvl="0" indent="-247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</a:pPr>
            <a:endParaRPr lang="en-US" sz="1300" b="1" dirty="0">
              <a:solidFill>
                <a:srgbClr val="2D3848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32" name="Google Shape;132;p4"/>
          <p:cNvSpPr txBox="1">
            <a:spLocks noGrp="1"/>
          </p:cNvSpPr>
          <p:nvPr>
            <p:ph type="sldNum" idx="4294967295"/>
          </p:nvPr>
        </p:nvSpPr>
        <p:spPr>
          <a:xfrm>
            <a:off x="8321040" y="4800600"/>
            <a:ext cx="457200" cy="201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rPr>
              <a:t>4</a:t>
            </a:fld>
            <a:endParaRPr sz="800">
              <a:solidFill>
                <a:srgbClr val="8B95A8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AE18CB6-ADEF-9E98-4E55-9E06B81DD791}"/>
              </a:ext>
            </a:extLst>
          </p:cNvPr>
          <p:cNvSpPr txBox="1"/>
          <p:nvPr/>
        </p:nvSpPr>
        <p:spPr>
          <a:xfrm>
            <a:off x="983373" y="2984847"/>
            <a:ext cx="4892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 </a:t>
            </a:r>
            <a:endParaRPr lang="fr-FR" dirty="0"/>
          </a:p>
        </p:txBody>
      </p:sp>
      <p:pic>
        <p:nvPicPr>
          <p:cNvPr id="4" name="Picture 2" descr="Minestra di ceci">
            <a:extLst>
              <a:ext uri="{FF2B5EF4-FFF2-40B4-BE49-F238E27FC236}">
                <a16:creationId xmlns:a16="http://schemas.microsoft.com/office/drawing/2014/main" id="{EB048DBE-F824-63E3-D64D-12C02A7AE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16" y="2136376"/>
            <a:ext cx="594427" cy="59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anettone with the Thermomix">
            <a:extLst>
              <a:ext uri="{FF2B5EF4-FFF2-40B4-BE49-F238E27FC236}">
                <a16:creationId xmlns:a16="http://schemas.microsoft.com/office/drawing/2014/main" id="{4BF6333F-8B20-03D8-89D9-40AA4162A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03" y="3436425"/>
            <a:ext cx="553503" cy="55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1643920-DE6C-0D4F-FEF4-4E2C67C9C4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020" y="658368"/>
            <a:ext cx="556617" cy="572566"/>
          </a:xfrm>
          <a:prstGeom prst="rect">
            <a:avLst/>
          </a:prstGeom>
        </p:spPr>
      </p:pic>
      <p:pic>
        <p:nvPicPr>
          <p:cNvPr id="7" name="Picture 4" descr="Gelateria De' Coltelli (@decoltelli) • Instagram photos and videos">
            <a:extLst>
              <a:ext uri="{FF2B5EF4-FFF2-40B4-BE49-F238E27FC236}">
                <a16:creationId xmlns:a16="http://schemas.microsoft.com/office/drawing/2014/main" id="{A5F644B1-ABFC-3F8D-E5CC-CBCEEA2D3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9" y="4046260"/>
            <a:ext cx="614984" cy="75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Oeuf à la coque surprise et mouillettes croustillantes">
            <a:extLst>
              <a:ext uri="{FF2B5EF4-FFF2-40B4-BE49-F238E27FC236}">
                <a16:creationId xmlns:a16="http://schemas.microsoft.com/office/drawing/2014/main" id="{1396A4D0-E3B6-3956-DEFB-1356E1C3F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39" y="4176272"/>
            <a:ext cx="659089" cy="49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ow to cook spaghetti | Good Food">
            <a:extLst>
              <a:ext uri="{FF2B5EF4-FFF2-40B4-BE49-F238E27FC236}">
                <a16:creationId xmlns:a16="http://schemas.microsoft.com/office/drawing/2014/main" id="{18B1FC6C-D6D8-DDBD-8E2F-0415FB354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92" y="1284389"/>
            <a:ext cx="926868" cy="84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alzoni senza lievitazione">
            <a:extLst>
              <a:ext uri="{FF2B5EF4-FFF2-40B4-BE49-F238E27FC236}">
                <a16:creationId xmlns:a16="http://schemas.microsoft.com/office/drawing/2014/main" id="{44924D6C-0EB7-CD06-DD9D-0B20EF1EE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62" y="2834052"/>
            <a:ext cx="877825" cy="65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"/>
          <p:cNvSpPr/>
          <p:nvPr/>
        </p:nvSpPr>
        <p:spPr>
          <a:xfrm>
            <a:off x="502920" y="0"/>
            <a:ext cx="8046720" cy="65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Inter"/>
              <a:buNone/>
            </a:pPr>
            <a:r>
              <a:rPr lang="en-US" sz="2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Projects: </a:t>
            </a:r>
            <a:r>
              <a:rPr lang="en-US" sz="20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detection of GW across the whole frequency spectrum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5"/>
          <p:cNvSpPr txBox="1">
            <a:spLocks noGrp="1"/>
          </p:cNvSpPr>
          <p:nvPr>
            <p:ph type="sldNum" idx="4294967295"/>
          </p:nvPr>
        </p:nvSpPr>
        <p:spPr>
          <a:xfrm>
            <a:off x="8321040" y="4800600"/>
            <a:ext cx="457200" cy="201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rPr>
              <a:t>5</a:t>
            </a:fld>
            <a:endParaRPr sz="800">
              <a:solidFill>
                <a:srgbClr val="8B95A8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40" name="Google Shape;140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222" y="739598"/>
            <a:ext cx="6004116" cy="3979772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5"/>
          <p:cNvSpPr txBox="1"/>
          <p:nvPr/>
        </p:nvSpPr>
        <p:spPr>
          <a:xfrm>
            <a:off x="6071001" y="2077425"/>
            <a:ext cx="1944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Virgo (LVK)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Einstein Telescope</a:t>
            </a:r>
            <a:endParaRPr/>
          </a:p>
        </p:txBody>
      </p:sp>
      <p:sp>
        <p:nvSpPr>
          <p:cNvPr id="142" name="Google Shape;142;p5"/>
          <p:cNvSpPr txBox="1"/>
          <p:nvPr/>
        </p:nvSpPr>
        <p:spPr>
          <a:xfrm>
            <a:off x="4877301" y="1835000"/>
            <a:ext cx="1944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LISA</a:t>
            </a:r>
            <a:endParaRPr/>
          </a:p>
        </p:txBody>
      </p:sp>
      <p:sp>
        <p:nvSpPr>
          <p:cNvPr id="143" name="Google Shape;143;p5"/>
          <p:cNvSpPr txBox="1"/>
          <p:nvPr/>
        </p:nvSpPr>
        <p:spPr>
          <a:xfrm>
            <a:off x="3632875" y="1327700"/>
            <a:ext cx="837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EPTA</a:t>
            </a:r>
            <a:endParaRPr dirty="0"/>
          </a:p>
        </p:txBody>
      </p:sp>
      <p:sp>
        <p:nvSpPr>
          <p:cNvPr id="144" name="Google Shape;144;p5"/>
          <p:cNvSpPr/>
          <p:nvPr/>
        </p:nvSpPr>
        <p:spPr>
          <a:xfrm>
            <a:off x="3529398" y="1175542"/>
            <a:ext cx="4517801" cy="32982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"/>
          <p:cNvSpPr/>
          <p:nvPr/>
        </p:nvSpPr>
        <p:spPr>
          <a:xfrm>
            <a:off x="502920" y="0"/>
            <a:ext cx="8046720" cy="65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Inter"/>
              <a:buNone/>
            </a:pPr>
            <a:r>
              <a:rPr lang="en-US" sz="2200" dirty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Impact </a:t>
            </a:r>
            <a:endParaRPr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6"/>
          <p:cNvSpPr/>
          <p:nvPr/>
        </p:nvSpPr>
        <p:spPr>
          <a:xfrm>
            <a:off x="502920" y="927186"/>
            <a:ext cx="4604100" cy="37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7000" tIns="0" rIns="0" bIns="0" anchor="t" anchorCtr="0">
            <a:noAutofit/>
          </a:bodyPr>
          <a:lstStyle/>
          <a:p>
            <a:pPr marL="457200" marR="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Char char="●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Detection of more than 300 merging stellar mass binary systems with LIGO-VIRGO-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Kagra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: APC highly involved in many leadership roles and instrumental contributions  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Char char="●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Detection of emerging GW signal in nano-Hz band with Pulsar Timing Array</a:t>
            </a:r>
            <a:endParaRPr sz="1600" dirty="0"/>
          </a:p>
          <a:p>
            <a:pPr marL="1651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Char char="●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Building data analysis pipeline (leadership on European level) for LISA</a:t>
            </a:r>
          </a:p>
          <a:p>
            <a:pPr marL="457200" marR="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Char char="●"/>
            </a:pPr>
            <a:endParaRPr lang="en-US" sz="1600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457200" marR="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Char char="●"/>
            </a:pPr>
            <a:r>
              <a:rPr lang="en-US" sz="16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Building optical test benches for LISA (leadership)</a:t>
            </a:r>
            <a:endParaRPr sz="1600" dirty="0"/>
          </a:p>
          <a:p>
            <a:pPr marL="342900" marR="0" lvl="0" indent="-247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</a:pPr>
            <a:endParaRPr sz="1500" b="1" dirty="0">
              <a:solidFill>
                <a:srgbClr val="2D3848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52" name="Google Shape;152;p6"/>
          <p:cNvSpPr txBox="1">
            <a:spLocks noGrp="1"/>
          </p:cNvSpPr>
          <p:nvPr>
            <p:ph type="sldNum" idx="4294967295"/>
          </p:nvPr>
        </p:nvSpPr>
        <p:spPr>
          <a:xfrm>
            <a:off x="8321040" y="4800600"/>
            <a:ext cx="457200" cy="201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rPr>
              <a:t>6</a:t>
            </a:fld>
            <a:endParaRPr sz="800">
              <a:solidFill>
                <a:srgbClr val="8B95A8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53" name="Google Shape;153;p6"/>
          <p:cNvSpPr txBox="1"/>
          <p:nvPr/>
        </p:nvSpPr>
        <p:spPr>
          <a:xfrm>
            <a:off x="1294428" y="2188554"/>
            <a:ext cx="6569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5" name="Google Shape;155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9488" y="2424254"/>
            <a:ext cx="3108604" cy="1694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CCAB139F-81F2-2AD3-511E-61A3F1E48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721" y="460202"/>
            <a:ext cx="3428359" cy="192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DA787A2-75F5-2BDE-6495-4414B39F2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712" y="2825566"/>
            <a:ext cx="1589654" cy="211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7"/>
          <p:cNvSpPr/>
          <p:nvPr/>
        </p:nvSpPr>
        <p:spPr>
          <a:xfrm>
            <a:off x="502920" y="0"/>
            <a:ext cx="8046720" cy="65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Inter"/>
              <a:buNone/>
            </a:pPr>
            <a:r>
              <a:rPr lang="en-US" sz="2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Current and past collaborations and synergies  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7"/>
          <p:cNvSpPr/>
          <p:nvPr/>
        </p:nvSpPr>
        <p:spPr>
          <a:xfrm>
            <a:off x="548640" y="920932"/>
            <a:ext cx="8046720" cy="374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7000" tIns="0" rIns="0" bIns="0" anchor="t" anchorCtr="0">
            <a:noAutofit/>
          </a:bodyPr>
          <a:lstStyle/>
          <a:p>
            <a:pPr marL="457200" marR="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Char char="●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high-energy astrophysics group : Interactions of binary black-holes with accretion disk</a:t>
            </a:r>
            <a:endParaRPr dirty="0"/>
          </a:p>
          <a:p>
            <a:pPr marL="1651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Char char="●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Theory:  Detection of cosmological GW background and Pulsar timing array (cosmic strings, MHD turbulence)</a:t>
            </a:r>
            <a:endParaRPr dirty="0"/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Char char="●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Theory/cosmology: inference of cosmological parameters with GW, propagation of gravitational-waves in modified gravity theories</a:t>
            </a:r>
          </a:p>
          <a:p>
            <a:pPr marL="457200" marR="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Char char="●"/>
            </a:pPr>
            <a:endParaRPr lang="en-US" sz="1800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457200" marR="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Char char="●"/>
            </a:pPr>
            <a:r>
              <a:rPr lang="en-US" sz="18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Instrumental developments : strong involvement of technical groups, instrumentation and software  </a:t>
            </a:r>
            <a:endParaRPr dirty="0"/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47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</a:pPr>
            <a:endParaRPr sz="1500" b="1" dirty="0">
              <a:solidFill>
                <a:srgbClr val="2D3848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63" name="Google Shape;163;p7"/>
          <p:cNvSpPr txBox="1">
            <a:spLocks noGrp="1"/>
          </p:cNvSpPr>
          <p:nvPr>
            <p:ph type="sldNum" idx="4294967295"/>
          </p:nvPr>
        </p:nvSpPr>
        <p:spPr>
          <a:xfrm>
            <a:off x="8321040" y="4800600"/>
            <a:ext cx="457200" cy="201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rPr>
              <a:t>7</a:t>
            </a:fld>
            <a:endParaRPr sz="800">
              <a:solidFill>
                <a:srgbClr val="8B95A8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8"/>
          <p:cNvSpPr/>
          <p:nvPr/>
        </p:nvSpPr>
        <p:spPr>
          <a:xfrm>
            <a:off x="502920" y="0"/>
            <a:ext cx="8046720" cy="65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Inter"/>
              <a:buNone/>
            </a:pPr>
            <a:r>
              <a:rPr lang="en-US" sz="2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Opportunities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8"/>
          <p:cNvSpPr/>
          <p:nvPr/>
        </p:nvSpPr>
        <p:spPr>
          <a:xfrm>
            <a:off x="548640" y="797814"/>
            <a:ext cx="8046720" cy="4103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7000" tIns="0" rIns="0" bIns="0" anchor="t" anchorCtr="0">
            <a:noAutofit/>
          </a:bodyPr>
          <a:lstStyle/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Contribute to the instrumental science of Einstein Telescope</a:t>
            </a:r>
            <a:endParaRPr dirty="0"/>
          </a:p>
          <a:p>
            <a:pPr marL="914400" marR="0" lvl="1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Char char="●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Squeezing</a:t>
            </a:r>
            <a:endParaRPr dirty="0"/>
          </a:p>
          <a:p>
            <a:pPr marL="914400" marR="0" lvl="1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Char char="●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Auxiliary benches </a:t>
            </a:r>
            <a:endParaRPr dirty="0"/>
          </a:p>
          <a:p>
            <a:pPr marL="914400" marR="0" lvl="1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Char char="●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mid-scale prototype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techniques for quantum noise reduction/metrology - collaboration with quantum physics groups </a:t>
            </a: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fr-F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</a:t>
            </a:r>
            <a:r>
              <a:rPr lang="fr-FR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space-based</a:t>
            </a:r>
            <a:r>
              <a:rPr lang="fr-F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detectors  </a:t>
            </a:r>
            <a:r>
              <a:rPr lang="fr-FR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gravity</a:t>
            </a:r>
            <a:r>
              <a:rPr lang="fr-F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(ESA F3 – STEIN/GUEST)</a:t>
            </a: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fr-F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Application of </a:t>
            </a:r>
            <a:r>
              <a:rPr lang="fr-FR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heterodyne</a:t>
            </a:r>
            <a:r>
              <a:rPr lang="fr-F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interferometry</a:t>
            </a:r>
            <a:r>
              <a:rPr lang="fr-F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</a:t>
            </a:r>
            <a:r>
              <a:rPr lang="fr-FR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other</a:t>
            </a:r>
            <a:r>
              <a:rPr lang="fr-F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fields</a:t>
            </a:r>
            <a:r>
              <a:rPr lang="fr-F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(i.e. </a:t>
            </a:r>
            <a:r>
              <a:rPr lang="fr-FR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seismology</a:t>
            </a:r>
            <a:r>
              <a:rPr lang="fr-F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Testing General Relativity – with Theory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Multimessenger (GW –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/neutrinos) – with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Astrophysique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des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hautes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énergies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indent="-342900"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Cosmology: a gravitation/theory/cosmology joint research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AI-assisted data-analysis methods </a:t>
            </a:r>
          </a:p>
          <a:p>
            <a:pPr marL="914400" marR="0" lvl="1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47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</a:pPr>
            <a:endParaRPr sz="1500" b="1" dirty="0">
              <a:solidFill>
                <a:srgbClr val="2D3848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71" name="Google Shape;171;p8"/>
          <p:cNvSpPr txBox="1">
            <a:spLocks noGrp="1"/>
          </p:cNvSpPr>
          <p:nvPr>
            <p:ph type="sldNum" idx="4294967295"/>
          </p:nvPr>
        </p:nvSpPr>
        <p:spPr>
          <a:xfrm>
            <a:off x="8321040" y="4800600"/>
            <a:ext cx="457200" cy="201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rPr>
              <a:t>8</a:t>
            </a:fld>
            <a:endParaRPr sz="800">
              <a:solidFill>
                <a:srgbClr val="8B95A8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9"/>
          <p:cNvSpPr/>
          <p:nvPr/>
        </p:nvSpPr>
        <p:spPr>
          <a:xfrm>
            <a:off x="502920" y="0"/>
            <a:ext cx="8046720" cy="65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Inter"/>
              <a:buNone/>
            </a:pPr>
            <a:r>
              <a:rPr lang="en-US" sz="2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Challenges 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9"/>
          <p:cNvSpPr/>
          <p:nvPr/>
        </p:nvSpPr>
        <p:spPr>
          <a:xfrm>
            <a:off x="548640" y="920932"/>
            <a:ext cx="8046720" cy="374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7000" tIns="0" rIns="0" bIns="0" anchor="t" anchorCtr="0">
            <a:noAutofit/>
          </a:bodyPr>
          <a:lstStyle/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Good organization of the schedules of the different projects with technical services 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Instrumental science for Einstein Telescope and Virgo: be useful in a large (and  sometimes competitive) environment → build collaborations, don’t disperse forces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Find resources for R&amp;D not always easy (ANR? ERC? CNES): group members are constantly applying </a:t>
            </a: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Reinforce instrumental workforce</a:t>
            </a: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Clean room and – in general – experimental areas and related infrastructures should work well</a:t>
            </a: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Constraints given by the environmental crisis will become larger and larger </a:t>
            </a:r>
          </a:p>
        </p:txBody>
      </p:sp>
      <p:sp>
        <p:nvSpPr>
          <p:cNvPr id="179" name="Google Shape;179;p9"/>
          <p:cNvSpPr txBox="1">
            <a:spLocks noGrp="1"/>
          </p:cNvSpPr>
          <p:nvPr>
            <p:ph type="sldNum" idx="4294967295"/>
          </p:nvPr>
        </p:nvSpPr>
        <p:spPr>
          <a:xfrm>
            <a:off x="8321040" y="4800600"/>
            <a:ext cx="457200" cy="201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>
                <a:solidFill>
                  <a:srgbClr val="8B95A8"/>
                </a:solidFill>
                <a:latin typeface="Inter"/>
                <a:ea typeface="Inter"/>
                <a:cs typeface="Inter"/>
                <a:sym typeface="Inter"/>
              </a:rPr>
              <a:t>9</a:t>
            </a:fld>
            <a:endParaRPr sz="800">
              <a:solidFill>
                <a:srgbClr val="8B95A8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APC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1559</TotalTime>
  <Words>743</Words>
  <Application>Microsoft Macintosh PowerPoint</Application>
  <PresentationFormat>Affichage à l'écran (16:9)</PresentationFormat>
  <Paragraphs>111</Paragraphs>
  <Slides>12</Slides>
  <Notes>12</Notes>
  <HiddenSlides>0</HiddenSlides>
  <MMClips>2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9" baseType="lpstr">
      <vt:lpstr>Arial</vt:lpstr>
      <vt:lpstr>-webkit-standard</vt:lpstr>
      <vt:lpstr>Inter</vt:lpstr>
      <vt:lpstr>Century Gothic</vt:lpstr>
      <vt:lpstr>Calibri</vt:lpstr>
      <vt:lpstr>Lora</vt:lpstr>
      <vt:lpstr>APC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APC – Astroparticule et Cosmologie</dc:creator>
  <cp:lastModifiedBy>Matteo</cp:lastModifiedBy>
  <cp:revision>30</cp:revision>
  <dcterms:created xsi:type="dcterms:W3CDTF">2026-06-01T08:26:16Z</dcterms:created>
  <dcterms:modified xsi:type="dcterms:W3CDTF">2026-06-04T10:06:18Z</dcterms:modified>
</cp:coreProperties>
</file>