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55" r:id="rId2"/>
    <p:sldId id="557" r:id="rId3"/>
    <p:sldId id="556" r:id="rId4"/>
    <p:sldId id="549" r:id="rId5"/>
    <p:sldId id="543" r:id="rId6"/>
    <p:sldId id="55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0ED"/>
    <a:srgbClr val="FF7C80"/>
    <a:srgbClr val="002060"/>
    <a:srgbClr val="FC920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 autoAdjust="0"/>
    <p:restoredTop sz="95859" autoAdjust="0"/>
  </p:normalViewPr>
  <p:slideViewPr>
    <p:cSldViewPr snapToGrid="0">
      <p:cViewPr varScale="1">
        <p:scale>
          <a:sx n="98" d="100"/>
          <a:sy n="98" d="100"/>
        </p:scale>
        <p:origin x="208" y="5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2B85D-5A48-9222-5415-B9558C9B4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99D5DC-6D28-C147-CCB7-0149771F7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746E6F-A04E-F508-5BEA-86DE99FE2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E2EC38-C9C3-D6B9-D413-DFC1D9AEA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4D245-E922-490E-91CD-C5BC51A0A9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57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4D245-E922-490E-91CD-C5BC51A0A9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73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4D245-E922-490E-91CD-C5BC51A0A9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18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4D245-E922-490E-91CD-C5BC51A0A9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5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49C6-656B-474F-8189-05286B32DA13}" type="datetime1">
              <a:rPr lang="en-GB" smtClean="0"/>
              <a:t>06/02/2026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/>
              <a:t>F. Richard GDR November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D6-1B47-4022-8026-00760D333865}" type="datetime1">
              <a:rPr lang="en-GB" smtClean="0"/>
              <a:t>06/02/2026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3819-943B-4FD9-8340-FEE0B19773A4}" type="datetime1">
              <a:rPr lang="en-GB" smtClean="0"/>
              <a:t>06/02/2026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E6A1-1807-4564-BF54-DB1159F7A395}" type="datetime1">
              <a:rPr lang="en-GB" smtClean="0"/>
              <a:t>06/02/2026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F935-EB10-4A66-8C12-5E7C6CBDAA33}" type="datetime1">
              <a:rPr lang="en-GB" smtClean="0"/>
              <a:t>06/02/2026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88C7-ED31-4555-9AA2-1F3ED22CC2D4}" type="datetime1">
              <a:rPr lang="en-GB" smtClean="0"/>
              <a:t>06/02/2026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AC0-9A9A-4B72-80BA-829739B98163}" type="datetime1">
              <a:rPr lang="en-GB" smtClean="0"/>
              <a:t>06/02/2026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EAC6-5800-4FD6-A6B6-56F6DCB1E4D4}" type="datetime1">
              <a:rPr lang="en-GB" smtClean="0"/>
              <a:t>06/02/2026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AC5F-25FB-4F53-BB78-140EB35B2163}" type="datetime1">
              <a:rPr lang="en-GB" smtClean="0"/>
              <a:t>06/02/2026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7554-D574-449A-938A-C510F2BE2146}" type="datetime1">
              <a:rPr lang="en-GB" smtClean="0"/>
              <a:t>06/02/2026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A027-D10B-4746-AB18-9A7901F571E0}" type="datetime1">
              <a:rPr lang="en-GB" smtClean="0"/>
              <a:t>06/02/2026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CA08-E74A-4F5C-A230-24A2D363FC45}" type="datetime1">
              <a:rPr lang="en-GB" smtClean="0"/>
              <a:t>06/02/2026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nom@ip2i.in2p3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indico.cern.ch/event/158869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B07C2-BD18-141A-3540-C59C291A9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0B17DDA-0866-3227-6A89-FB38426D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829"/>
            <a:ext cx="12192000" cy="692696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/>
              <a:t>News, </a:t>
            </a:r>
            <a:r>
              <a:rPr lang="fr-FR" sz="4000" b="1" dirty="0" err="1"/>
              <a:t>Particle</a:t>
            </a:r>
            <a:r>
              <a:rPr lang="fr-FR" sz="4000" b="1" dirty="0"/>
              <a:t> group meeting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F38085-0A19-727E-7027-391CE241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E5B1D-85FA-8A72-3B8A-F81A7D7BF55B}"/>
              </a:ext>
            </a:extLst>
          </p:cNvPr>
          <p:cNvSpPr txBox="1"/>
          <p:nvPr/>
        </p:nvSpPr>
        <p:spPr>
          <a:xfrm>
            <a:off x="152400" y="721943"/>
            <a:ext cx="11887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IN2P3/UCBL/lab news:</a:t>
            </a:r>
          </a:p>
          <a:p>
            <a:pPr marL="342900" indent="-342900">
              <a:buFontTx/>
              <a:buChar char="-"/>
              <a:defRPr/>
            </a:pP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Preparations for the Next IP2I Director Appointment:</a:t>
            </a:r>
            <a:endParaRPr lang="en-GB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search committee must send a report on both candidates for the IN2P3/UCBL by February 6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Appointment process: proposition by IN2P3 could be as early as February, opinion from Lab Council (when?), interview by CNRS section 04 (June?), nomination by IN2P3/UCBL, official start: September 2026 or January 2027</a:t>
            </a:r>
          </a:p>
          <a:p>
            <a:pPr marL="342900" indent="-342900">
              <a:buFontTx/>
              <a:buChar char="-"/>
              <a:defRPr/>
            </a:pPr>
            <a:r>
              <a:rPr lang="en-GB" dirty="0">
                <a:solidFill>
                  <a:schemeClr val="accent5"/>
                </a:solidFill>
              </a:rPr>
              <a:t>The </a:t>
            </a:r>
            <a:r>
              <a:rPr lang="en-GB" u="sng" dirty="0">
                <a:solidFill>
                  <a:schemeClr val="accent5"/>
                </a:solidFill>
              </a:rPr>
              <a:t>IT domain ‘</a:t>
            </a:r>
            <a:r>
              <a:rPr lang="en-GB" u="sng" dirty="0" err="1">
                <a:solidFill>
                  <a:schemeClr val="accent5"/>
                </a:solidFill>
              </a:rPr>
              <a:t>ipnl</a:t>
            </a:r>
            <a:r>
              <a:rPr lang="en-GB" u="sng" dirty="0">
                <a:solidFill>
                  <a:schemeClr val="accent5"/>
                </a:solidFill>
              </a:rPr>
              <a:t>’ is being </a:t>
            </a:r>
            <a:r>
              <a:rPr lang="en-GB" u="sng" dirty="0" err="1">
                <a:solidFill>
                  <a:schemeClr val="accent5"/>
                </a:solidFill>
              </a:rPr>
              <a:t>decommissionned</a:t>
            </a:r>
            <a:r>
              <a:rPr lang="en-GB" dirty="0">
                <a:solidFill>
                  <a:schemeClr val="accent5"/>
                </a:solidFill>
              </a:rPr>
              <a:t>. In the Reseda database mails will be 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p.nom@ip2i.in2p3.fr</a:t>
            </a:r>
            <a:r>
              <a:rPr lang="en-GB" dirty="0">
                <a:solidFill>
                  <a:schemeClr val="accent5"/>
                </a:solidFill>
              </a:rPr>
              <a:t>. In the particle group, transition on the week of March 2-6.</a:t>
            </a:r>
            <a:endParaRPr lang="en-GB" u="sng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GB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on selecting M2 internship students?</a:t>
            </a:r>
            <a:endParaRPr lang="en-GB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b="1" dirty="0">
              <a:solidFill>
                <a:srgbClr val="FC92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FC92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R&amp;D for future collider news:</a:t>
            </a:r>
          </a:p>
          <a:p>
            <a:pPr marL="342900" indent="-342900">
              <a:buFontTx/>
              <a:buChar char="-"/>
              <a:defRPr/>
            </a:pPr>
            <a:r>
              <a:rPr lang="en-GB" u="sng" dirty="0">
                <a:solidFill>
                  <a:srgbClr val="FC92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to Lucas Leveque, </a:t>
            </a:r>
            <a:r>
              <a:rPr lang="en-GB" dirty="0">
                <a:solidFill>
                  <a:srgbClr val="FC92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post-doc PICMIC (3 months)</a:t>
            </a:r>
          </a:p>
          <a:p>
            <a:pPr marL="342900" indent="-342900">
              <a:buFontTx/>
              <a:buChar char="-"/>
              <a:defRPr/>
            </a:pPr>
            <a:r>
              <a:rPr lang="en-GB" u="sng" dirty="0">
                <a:solidFill>
                  <a:srgbClr val="FC92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light from the lab direction to proceed with the construction of small MRPC chambers and test, under conditions</a:t>
            </a:r>
          </a:p>
          <a:p>
            <a:pPr marL="342900" indent="-342900">
              <a:buFontTx/>
              <a:buChar char="-"/>
              <a:defRPr/>
            </a:pPr>
            <a:r>
              <a:rPr lang="en-GB" u="sng" dirty="0" err="1">
                <a:solidFill>
                  <a:srgbClr val="FC92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Gaelle</a:t>
            </a:r>
            <a:r>
              <a:rPr lang="en-GB" u="sng" dirty="0">
                <a:solidFill>
                  <a:srgbClr val="FC92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new responsible for the </a:t>
            </a:r>
            <a:r>
              <a:rPr lang="en-GB" u="sng" dirty="0" err="1">
                <a:solidFill>
                  <a:srgbClr val="FC92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Masterprojet</a:t>
            </a:r>
            <a:r>
              <a:rPr lang="en-GB" u="sng" dirty="0">
                <a:solidFill>
                  <a:srgbClr val="FC92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FCC at IP2I + FCC team leader at CERN</a:t>
            </a:r>
          </a:p>
          <a:p>
            <a:pPr marL="342900" indent="-342900">
              <a:buFontTx/>
              <a:buChar char="-"/>
              <a:defRPr/>
            </a:pPr>
            <a:r>
              <a:rPr lang="en-GB" u="sng" dirty="0">
                <a:solidFill>
                  <a:srgbClr val="FC92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 FCC / T-MRPC / DOTIX (?) funding partly received or received at a level below the request</a:t>
            </a:r>
            <a:endParaRPr lang="en-GB" dirty="0">
              <a:solidFill>
                <a:srgbClr val="FC92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en-GB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CMS news:</a:t>
            </a:r>
          </a:p>
          <a:p>
            <a:pPr marL="342900" indent="-342900">
              <a:buFontTx/>
              <a:buChar char="-"/>
              <a:defRPr/>
            </a:pPr>
            <a:r>
              <a:rPr lang="en-GB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continue </a:t>
            </a:r>
            <a:r>
              <a:rPr lang="en-GB" u="sng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subscribring</a:t>
            </a:r>
            <a:r>
              <a:rPr lang="en-GB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DAQ and DCS shifts</a:t>
            </a:r>
            <a:endParaRPr lang="en-GB" u="sng" dirty="0">
              <a:solidFill>
                <a:srgbClr val="00B050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GB" u="sng" dirty="0">
                <a:solidFill>
                  <a:srgbClr val="00B050"/>
                </a:solidFill>
              </a:rPr>
              <a:t>Anthony </a:t>
            </a:r>
            <a:r>
              <a:rPr lang="en-GB" u="sng" dirty="0" err="1">
                <a:solidFill>
                  <a:srgbClr val="00B050"/>
                </a:solidFill>
              </a:rPr>
              <a:t>Laravine</a:t>
            </a:r>
            <a:r>
              <a:rPr lang="en-GB" u="sng" dirty="0">
                <a:solidFill>
                  <a:srgbClr val="00B050"/>
                </a:solidFill>
              </a:rPr>
              <a:t> is our new validator </a:t>
            </a:r>
            <a:r>
              <a:rPr lang="en-GB" dirty="0">
                <a:solidFill>
                  <a:srgbClr val="00B050"/>
                </a:solidFill>
              </a:rPr>
              <a:t>for missions/</a:t>
            </a:r>
            <a:r>
              <a:rPr lang="en-GB" dirty="0" err="1">
                <a:solidFill>
                  <a:srgbClr val="00B050"/>
                </a:solidFill>
              </a:rPr>
              <a:t>demande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d’achat</a:t>
            </a:r>
            <a:endParaRPr lang="en-GB" u="sng" dirty="0">
              <a:solidFill>
                <a:srgbClr val="00B050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GB" u="sng" dirty="0">
                <a:solidFill>
                  <a:srgbClr val="00B050"/>
                </a:solidFill>
              </a:rPr>
              <a:t>2026 CMS funding partly received</a:t>
            </a:r>
            <a:r>
              <a:rPr lang="en-GB" dirty="0">
                <a:solidFill>
                  <a:srgbClr val="00B050"/>
                </a:solidFill>
              </a:rPr>
              <a:t>: an unknown fraction of the total CMS Physique and </a:t>
            </a:r>
            <a:r>
              <a:rPr lang="en-GB" dirty="0" err="1">
                <a:solidFill>
                  <a:srgbClr val="00B050"/>
                </a:solidFill>
              </a:rPr>
              <a:t>Fonctionnement</a:t>
            </a:r>
            <a:r>
              <a:rPr lang="en-GB" dirty="0">
                <a:solidFill>
                  <a:srgbClr val="00B050"/>
                </a:solidFill>
              </a:rPr>
              <a:t> + 100% of our request of Semester 1 for the TGIR.</a:t>
            </a:r>
          </a:p>
          <a:p>
            <a:pPr marL="342900" indent="-342900">
              <a:buFontTx/>
              <a:buChar char="-"/>
              <a:defRPr/>
            </a:pPr>
            <a:r>
              <a:rPr lang="en-GB" dirty="0">
                <a:solidFill>
                  <a:srgbClr val="00B050"/>
                </a:solidFill>
              </a:rPr>
              <a:t>IN2P3 attribution of </a:t>
            </a:r>
            <a:r>
              <a:rPr lang="en-GB" u="sng" dirty="0">
                <a:solidFill>
                  <a:srgbClr val="00B050"/>
                </a:solidFill>
              </a:rPr>
              <a:t>human </a:t>
            </a:r>
            <a:r>
              <a:rPr lang="en-GB" u="sng" dirty="0" err="1">
                <a:solidFill>
                  <a:srgbClr val="00B050"/>
                </a:solidFill>
              </a:rPr>
              <a:t>ressources</a:t>
            </a:r>
            <a:r>
              <a:rPr lang="en-GB" u="sng" dirty="0">
                <a:solidFill>
                  <a:srgbClr val="00B050"/>
                </a:solidFill>
              </a:rPr>
              <a:t>: none for IP2I</a:t>
            </a:r>
            <a:r>
              <a:rPr lang="en-GB" dirty="0">
                <a:solidFill>
                  <a:srgbClr val="00B050"/>
                </a:solidFill>
              </a:rPr>
              <a:t>. LLR: 1 year post-doc prolongation. IPHC 1 PhD/post-doc accompanying the CPJ.</a:t>
            </a:r>
          </a:p>
        </p:txBody>
      </p:sp>
    </p:spTree>
    <p:extLst>
      <p:ext uri="{BB962C8B-B14F-4D97-AF65-F5344CB8AC3E}">
        <p14:creationId xmlns:p14="http://schemas.microsoft.com/office/powerpoint/2010/main" val="407991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3A02-384D-8641-9863-EAB50116D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483"/>
            <a:ext cx="10515600" cy="1325563"/>
          </a:xfrm>
        </p:spPr>
        <p:txBody>
          <a:bodyPr/>
          <a:lstStyle/>
          <a:p>
            <a:r>
              <a:rPr lang="en-FR" dirty="0"/>
              <a:t>FCC – PED Wokshop Munich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B8A9-D7C4-5645-96A7-731D8727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8041"/>
            <a:ext cx="11793415" cy="329949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Le 9ᵉ FCC Physics Workshop </a:t>
            </a:r>
            <a:r>
              <a:rPr lang="en-GB" dirty="0" err="1"/>
              <a:t>s’est</a:t>
            </a:r>
            <a:r>
              <a:rPr lang="en-GB" dirty="0"/>
              <a:t> </a:t>
            </a:r>
            <a:r>
              <a:rPr lang="en-GB" dirty="0" err="1"/>
              <a:t>tenu</a:t>
            </a:r>
            <a:r>
              <a:rPr lang="en-GB" dirty="0"/>
              <a:t> au Max-Planck-</a:t>
            </a:r>
            <a:r>
              <a:rPr lang="en-GB" dirty="0" err="1"/>
              <a:t>Institut</a:t>
            </a:r>
            <a:r>
              <a:rPr lang="en-GB" dirty="0"/>
              <a:t> (Munich, </a:t>
            </a:r>
            <a:r>
              <a:rPr lang="en-GB" dirty="0" err="1"/>
              <a:t>Allemagne</a:t>
            </a:r>
            <a:r>
              <a:rPr lang="en-GB" dirty="0"/>
              <a:t>) la </a:t>
            </a:r>
            <a:r>
              <a:rPr lang="en-GB" dirty="0" err="1"/>
              <a:t>dernière</a:t>
            </a:r>
            <a:r>
              <a:rPr lang="en-GB" dirty="0"/>
              <a:t> </a:t>
            </a:r>
            <a:r>
              <a:rPr lang="en-GB" dirty="0" err="1"/>
              <a:t>semaine</a:t>
            </a:r>
            <a:r>
              <a:rPr lang="en-GB" dirty="0"/>
              <a:t> de Janvier</a:t>
            </a:r>
          </a:p>
          <a:p>
            <a:pPr lvl="1"/>
            <a:r>
              <a:rPr lang="en-GB" dirty="0"/>
              <a:t>~300 participants (~ 120-140 sur site).</a:t>
            </a:r>
          </a:p>
          <a:p>
            <a:pPr lvl="1"/>
            <a:r>
              <a:rPr lang="en-GB" dirty="0"/>
              <a:t>Le workshop a </a:t>
            </a:r>
            <a:r>
              <a:rPr lang="en-GB" dirty="0" err="1"/>
              <a:t>débuté</a:t>
            </a:r>
            <a:r>
              <a:rPr lang="en-GB" dirty="0"/>
              <a:t> par le Forum des ECRs</a:t>
            </a:r>
          </a:p>
          <a:p>
            <a:pPr lvl="1"/>
            <a:r>
              <a:rPr lang="en-GB" dirty="0">
                <a:hlinkClick r:id="rId2"/>
              </a:rPr>
              <a:t>https://indico.cern.ch/event/1588696/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La contribution française : 13 presentations , </a:t>
            </a:r>
            <a:r>
              <a:rPr lang="en-GB" dirty="0" err="1"/>
              <a:t>dont</a:t>
            </a:r>
            <a:r>
              <a:rPr lang="en-GB" dirty="0"/>
              <a:t> deux </a:t>
            </a:r>
            <a:r>
              <a:rPr lang="en-GB" dirty="0" err="1"/>
              <a:t>en</a:t>
            </a:r>
            <a:r>
              <a:rPr lang="en-GB" dirty="0"/>
              <a:t> séance </a:t>
            </a:r>
            <a:r>
              <a:rPr lang="en-GB" dirty="0" err="1"/>
              <a:t>plénière</a:t>
            </a:r>
            <a:r>
              <a:rPr lang="en-GB" dirty="0"/>
              <a:t>, et par la </a:t>
            </a:r>
            <a:r>
              <a:rPr lang="en-GB" dirty="0" err="1"/>
              <a:t>présidence</a:t>
            </a:r>
            <a:r>
              <a:rPr lang="en-GB" dirty="0"/>
              <a:t> de quatre sessions </a:t>
            </a:r>
          </a:p>
          <a:p>
            <a:r>
              <a:rPr lang="en-GB" dirty="0"/>
              <a:t>French contribution : </a:t>
            </a:r>
            <a:r>
              <a:rPr lang="en-GB" dirty="0" err="1"/>
              <a:t>théorie</a:t>
            </a:r>
            <a:r>
              <a:rPr lang="en-GB" dirty="0"/>
              <a:t>, simulation,  R&amp;D sur les </a:t>
            </a:r>
            <a:r>
              <a:rPr lang="en-GB" dirty="0" err="1"/>
              <a:t>aimants</a:t>
            </a:r>
            <a:r>
              <a:rPr lang="en-GB" dirty="0"/>
              <a:t> et les </a:t>
            </a:r>
            <a:r>
              <a:rPr lang="en-GB" dirty="0" err="1"/>
              <a:t>détecteurs</a:t>
            </a:r>
            <a:r>
              <a:rPr lang="en-GB" dirty="0"/>
              <a:t>, </a:t>
            </a:r>
            <a:r>
              <a:rPr lang="en-GB" dirty="0" err="1"/>
              <a:t>mesures</a:t>
            </a:r>
            <a:r>
              <a:rPr lang="en-GB" dirty="0"/>
              <a:t> de </a:t>
            </a:r>
            <a:r>
              <a:rPr lang="en-GB" dirty="0" err="1"/>
              <a:t>luminosité</a:t>
            </a:r>
            <a:r>
              <a:rPr lang="en-GB" dirty="0"/>
              <a:t> et de sections </a:t>
            </a:r>
            <a:r>
              <a:rPr lang="en-GB" dirty="0" err="1"/>
              <a:t>efficaces</a:t>
            </a:r>
            <a:r>
              <a:rPr lang="en-GB" dirty="0"/>
              <a:t>, programme de physique des </a:t>
            </a:r>
            <a:r>
              <a:rPr lang="en-GB" dirty="0" err="1"/>
              <a:t>saveurs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Presentation de Jessy + Didier session chair</a:t>
            </a:r>
            <a:br>
              <a:rPr lang="en-GB" dirty="0"/>
            </a:b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8906-887C-9A89-4EC9-A803A728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6FA821-8825-2CF4-7100-E76D0B3FE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25926"/>
            <a:ext cx="5240214" cy="2562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154182-19C5-87CA-C339-C215CAD4B6A4}"/>
              </a:ext>
            </a:extLst>
          </p:cNvPr>
          <p:cNvSpPr txBox="1"/>
          <p:nvPr/>
        </p:nvSpPr>
        <p:spPr>
          <a:xfrm>
            <a:off x="3570868" y="5322555"/>
            <a:ext cx="250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France at the workshop: </a:t>
            </a:r>
          </a:p>
        </p:txBody>
      </p:sp>
    </p:spTree>
    <p:extLst>
      <p:ext uri="{BB962C8B-B14F-4D97-AF65-F5344CB8AC3E}">
        <p14:creationId xmlns:p14="http://schemas.microsoft.com/office/powerpoint/2010/main" val="425092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F78F-823B-97AB-972D-078D2871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3" y="161670"/>
            <a:ext cx="10515600" cy="1325563"/>
          </a:xfrm>
        </p:spPr>
        <p:txBody>
          <a:bodyPr>
            <a:normAutofit/>
          </a:bodyPr>
          <a:lstStyle/>
          <a:p>
            <a:r>
              <a:rPr lang="en-FR" dirty="0"/>
              <a:t>Take away messages </a:t>
            </a:r>
            <a:r>
              <a:rPr lang="en-FR" sz="1600" dirty="0"/>
              <a:t>(Didier, Suzanne, Jessy can comment/correct)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F29BC-FE08-8ABC-7C3F-2D986EF13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2" y="1207477"/>
            <a:ext cx="12555415" cy="5650523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CONTEXT</a:t>
            </a:r>
          </a:p>
          <a:p>
            <a:pPr lvl="1"/>
            <a:r>
              <a:rPr lang="en-GB" dirty="0"/>
              <a:t>FCC-ee recommended by ESG as CERN’s next flagship project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FCC is now a project (not a study) → Project Design Phase (2026–2033)</a:t>
            </a:r>
          </a:p>
          <a:p>
            <a:pPr lvl="1"/>
            <a:r>
              <a:rPr lang="en-GB" dirty="0"/>
              <a:t>Goal: Council approval in 2028–29, start of civil engineering ~2033 if approved</a:t>
            </a:r>
          </a:p>
          <a:p>
            <a:r>
              <a:rPr lang="en-GB" dirty="0">
                <a:solidFill>
                  <a:srgbClr val="0070C0"/>
                </a:solidFill>
              </a:rPr>
              <a:t>PROJECT DESIGN PHASE – FCC-PED GOALS</a:t>
            </a:r>
          </a:p>
          <a:p>
            <a:pPr lvl="1"/>
            <a:r>
              <a:rPr lang="en-GB" dirty="0"/>
              <a:t>Deliver all inputs for Council approval (cost, R&amp;D, feasibility, acceptability)</a:t>
            </a:r>
          </a:p>
          <a:p>
            <a:pPr lvl="1"/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Structure the worldwide community toward Experiment EoIs (~2029)</a:t>
            </a:r>
          </a:p>
          <a:p>
            <a:pPr lvl="1"/>
            <a:r>
              <a:rPr lang="en-GB" dirty="0"/>
              <a:t> Prepare ≥4 detector concepts → CDRs → TDRs</a:t>
            </a:r>
          </a:p>
          <a:p>
            <a:r>
              <a:rPr lang="en-GB" dirty="0">
                <a:solidFill>
                  <a:srgbClr val="0070C0"/>
                </a:solidFill>
              </a:rPr>
              <a:t>FCC- PED SHORT-TERM PRIORITIES (NEXT ~3 YEARS)</a:t>
            </a:r>
          </a:p>
          <a:p>
            <a:pPr lvl="1"/>
            <a:r>
              <a:rPr lang="en-GB" dirty="0"/>
              <a:t>Launch conceptual design studies for ≥4 detectors</a:t>
            </a:r>
          </a:p>
          <a:p>
            <a:pPr lvl="1"/>
            <a:r>
              <a:rPr lang="en-GB" dirty="0"/>
              <a:t>Consolidate IR layout, integration &amp; background mitigation</a:t>
            </a:r>
          </a:p>
          <a:p>
            <a:pPr lvl="1"/>
            <a:r>
              <a:rPr lang="en-GB" dirty="0"/>
              <a:t>Finalise software/analysis &amp; computing model with IT</a:t>
            </a:r>
          </a:p>
          <a:p>
            <a:pPr lvl="1"/>
            <a:r>
              <a:rPr lang="en-GB" dirty="0"/>
              <a:t>Validate EWPO precisions (Z, W) and theory uncertainties</a:t>
            </a:r>
          </a:p>
          <a:p>
            <a:pPr lvl="1"/>
            <a:r>
              <a:rPr lang="en-GB" dirty="0"/>
              <a:t>Refine detector cost estimates and communication strategy</a:t>
            </a:r>
          </a:p>
          <a:p>
            <a:r>
              <a:rPr lang="en-GB" dirty="0">
                <a:solidFill>
                  <a:srgbClr val="0070C0"/>
                </a:solidFill>
              </a:rPr>
              <a:t>DESCOPED / STAGED FCC-ee – KEY MESSAGES  (P. JANOT’ vision) </a:t>
            </a:r>
          </a:p>
          <a:p>
            <a:pPr lvl="1"/>
            <a:r>
              <a:rPr lang="en-GB" dirty="0"/>
              <a:t> Descoping reduces cost but impacts physics (luminosity, top run)</a:t>
            </a:r>
          </a:p>
          <a:p>
            <a:pPr lvl="1"/>
            <a:r>
              <a:rPr lang="en-GB" dirty="0"/>
              <a:t>Staging is preferred: upgrades must remain technically possible</a:t>
            </a:r>
          </a:p>
          <a:p>
            <a:pPr lvl="1"/>
            <a:r>
              <a:rPr lang="en-GB" dirty="0"/>
              <a:t>Top run is essential → should be staged, not removed</a:t>
            </a:r>
          </a:p>
          <a:p>
            <a:pPr lvl="1"/>
            <a:r>
              <a:rPr lang="en-GB" dirty="0"/>
              <a:t>4 IPs must be ensured from the start (not stageable)</a:t>
            </a:r>
          </a:p>
          <a:p>
            <a:pPr lvl="1"/>
            <a:r>
              <a:rPr lang="en-GB" dirty="0"/>
              <a:t>Infrastructure must allow higher beam power &amp; √s up to 365 GeV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FE41E-1092-874A-5BAD-EBA4F9C6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6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65627"/>
            <a:ext cx="12192000" cy="692696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err="1"/>
              <a:t>Upcoming</a:t>
            </a:r>
            <a:r>
              <a:rPr lang="fr-FR" sz="4000" b="1" dirty="0"/>
              <a:t> (</a:t>
            </a:r>
            <a:r>
              <a:rPr lang="fr-FR" sz="4000" b="1" dirty="0" err="1"/>
              <a:t>known</a:t>
            </a:r>
            <a:r>
              <a:rPr lang="fr-FR" sz="4000" b="1" dirty="0"/>
              <a:t>) </a:t>
            </a:r>
            <a:r>
              <a:rPr lang="fr-FR" sz="4000" b="1" dirty="0" err="1"/>
              <a:t>events</a:t>
            </a:r>
            <a:r>
              <a:rPr lang="fr-FR" sz="4000" b="1" dirty="0"/>
              <a:t> and deadlines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115E9-60A7-73C2-4BFC-CDEE5A651F54}"/>
              </a:ext>
            </a:extLst>
          </p:cNvPr>
          <p:cNvSpPr txBox="1"/>
          <p:nvPr/>
        </p:nvSpPr>
        <p:spPr>
          <a:xfrm>
            <a:off x="1031631" y="1108415"/>
            <a:ext cx="107181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600" dirty="0">
                <a:solidFill>
                  <a:srgbClr val="03C0ED"/>
                </a:solidFill>
              </a:rPr>
              <a:t>❑ Feb 2-6: Conference TIPP, Mumbai (India)</a:t>
            </a:r>
            <a:endParaRPr lang="en-FR" sz="1600" dirty="0">
              <a:solidFill>
                <a:srgbClr val="00B050"/>
              </a:solidFill>
            </a:endParaRPr>
          </a:p>
          <a:p>
            <a:r>
              <a:rPr lang="en-FR" sz="1600" dirty="0">
                <a:solidFill>
                  <a:srgbClr val="7030A0"/>
                </a:solidFill>
              </a:rPr>
              <a:t>❑ Feb 3-6: </a:t>
            </a:r>
            <a:r>
              <a:rPr lang="en-GB" sz="1600" dirty="0">
                <a:solidFill>
                  <a:srgbClr val="7030A0"/>
                </a:solidFill>
              </a:rPr>
              <a:t>Prospectives techniques et </a:t>
            </a:r>
            <a:r>
              <a:rPr lang="en-GB" sz="1600" dirty="0" err="1">
                <a:solidFill>
                  <a:srgbClr val="7030A0"/>
                </a:solidFill>
              </a:rPr>
              <a:t>Journées</a:t>
            </a:r>
            <a:r>
              <a:rPr lang="en-GB" sz="1600" dirty="0">
                <a:solidFill>
                  <a:srgbClr val="7030A0"/>
                </a:solidFill>
              </a:rPr>
              <a:t> R&amp;T, IP2I </a:t>
            </a:r>
          </a:p>
          <a:p>
            <a:r>
              <a:rPr lang="en-FR" sz="1600" dirty="0">
                <a:solidFill>
                  <a:srgbClr val="00B050"/>
                </a:solidFill>
              </a:rPr>
              <a:t>❑ Feb 9-13: CMS week, CERN</a:t>
            </a:r>
          </a:p>
          <a:p>
            <a:r>
              <a:rPr lang="en-FR" sz="1600" dirty="0">
                <a:solidFill>
                  <a:srgbClr val="00B050"/>
                </a:solidFill>
              </a:rPr>
              <a:t>❑ Feb 16-18: CMS Induction Course, CERN</a:t>
            </a:r>
          </a:p>
          <a:p>
            <a:r>
              <a:rPr lang="en-FR" sz="1600" dirty="0">
                <a:solidFill>
                  <a:srgbClr val="FC9204"/>
                </a:solidFill>
              </a:rPr>
              <a:t>❑ Feb </a:t>
            </a:r>
            <a:r>
              <a:rPr lang="en-GB" sz="1600" dirty="0">
                <a:solidFill>
                  <a:srgbClr val="FC9204"/>
                </a:solidFill>
              </a:rPr>
              <a:t>23-27: </a:t>
            </a:r>
            <a:r>
              <a:rPr lang="en-US" sz="1600" dirty="0">
                <a:solidFill>
                  <a:srgbClr val="FC9204"/>
                </a:solidFill>
              </a:rPr>
              <a:t>DRD1 Collaboration meeting, CERN</a:t>
            </a:r>
            <a:endParaRPr lang="en-FR" sz="1600" dirty="0">
              <a:solidFill>
                <a:srgbClr val="00B050"/>
              </a:solidFill>
            </a:endParaRPr>
          </a:p>
          <a:p>
            <a:r>
              <a:rPr lang="en-FR" sz="1600" dirty="0">
                <a:solidFill>
                  <a:srgbClr val="00B050"/>
                </a:solidFill>
              </a:rPr>
              <a:t>❑ Mar 2-3: CMS Precision EWK Workshop: Open Symposium on W mass, Pisa</a:t>
            </a:r>
          </a:p>
          <a:p>
            <a:r>
              <a:rPr lang="en-FR" sz="1600" dirty="0">
                <a:solidFill>
                  <a:srgbClr val="FC9204"/>
                </a:solidFill>
              </a:rPr>
              <a:t>❑ Apr 7-</a:t>
            </a:r>
            <a:r>
              <a:rPr lang="en-GB" sz="1600" dirty="0">
                <a:solidFill>
                  <a:srgbClr val="FC9204"/>
                </a:solidFill>
              </a:rPr>
              <a:t>10: </a:t>
            </a:r>
            <a:r>
              <a:rPr lang="en-US" sz="1600" dirty="0">
                <a:solidFill>
                  <a:srgbClr val="FC9204"/>
                </a:solidFill>
              </a:rPr>
              <a:t>DRD Calo 2025 Collaboration meeting, CERN</a:t>
            </a:r>
            <a:endParaRPr lang="en-FR" sz="1600" dirty="0">
              <a:solidFill>
                <a:srgbClr val="00B050"/>
              </a:solidFill>
            </a:endParaRPr>
          </a:p>
          <a:p>
            <a:r>
              <a:rPr lang="en-FR" sz="1600" dirty="0">
                <a:solidFill>
                  <a:srgbClr val="7030A0"/>
                </a:solidFill>
              </a:rPr>
              <a:t>❑ Mar 11-13: Rencontres CMS France, IP2I</a:t>
            </a:r>
          </a:p>
          <a:p>
            <a:r>
              <a:rPr lang="en-FR" sz="1600" dirty="0">
                <a:solidFill>
                  <a:srgbClr val="03C0ED"/>
                </a:solidFill>
              </a:rPr>
              <a:t>❑ Mar 15-22: Conference Moriond EW, La Thuile</a:t>
            </a:r>
          </a:p>
          <a:p>
            <a:r>
              <a:rPr lang="en-FR" sz="1600" dirty="0">
                <a:solidFill>
                  <a:srgbClr val="03C0ED"/>
                </a:solidFill>
              </a:rPr>
              <a:t>❑ Mar 22-29: Conference Moriond QCD, La Thuile</a:t>
            </a:r>
          </a:p>
          <a:p>
            <a:r>
              <a:rPr lang="en-FR" sz="1600" dirty="0">
                <a:solidFill>
                  <a:srgbClr val="7030A0"/>
                </a:solidFill>
              </a:rPr>
              <a:t>❑ Apr 23: </a:t>
            </a:r>
            <a:r>
              <a:rPr lang="en-GB" sz="1600" dirty="0">
                <a:solidFill>
                  <a:srgbClr val="7030A0"/>
                </a:solidFill>
              </a:rPr>
              <a:t>PhD Day, IP2I </a:t>
            </a:r>
            <a:endParaRPr lang="en-FR" sz="1600" dirty="0">
              <a:solidFill>
                <a:srgbClr val="03C0ED"/>
              </a:solidFill>
            </a:endParaRPr>
          </a:p>
          <a:p>
            <a:r>
              <a:rPr lang="en-FR" sz="1600" dirty="0">
                <a:solidFill>
                  <a:srgbClr val="7030A0"/>
                </a:solidFill>
              </a:rPr>
              <a:t>❑ May 5-6: Journées de l’IN2P3, Paris</a:t>
            </a:r>
          </a:p>
          <a:p>
            <a:r>
              <a:rPr lang="en-FR" sz="1600" dirty="0">
                <a:solidFill>
                  <a:srgbClr val="03C0ED"/>
                </a:solidFill>
              </a:rPr>
              <a:t>❑ May 18-22: LCHP 2026, Paris</a:t>
            </a:r>
          </a:p>
          <a:p>
            <a:r>
              <a:rPr lang="en-FR" sz="1600" dirty="0">
                <a:solidFill>
                  <a:srgbClr val="03C0ED"/>
                </a:solidFill>
              </a:rPr>
              <a:t>❑ May 26-27: Top LHC France 2026, Paris</a:t>
            </a:r>
          </a:p>
          <a:p>
            <a:r>
              <a:rPr lang="en-FR" sz="1600" dirty="0">
                <a:solidFill>
                  <a:srgbClr val="03C0ED"/>
                </a:solidFill>
              </a:rPr>
              <a:t>❑ Jun 1-5: Rencontres de Noirmoutier</a:t>
            </a:r>
          </a:p>
          <a:p>
            <a:r>
              <a:rPr lang="en-FR" sz="1600" dirty="0">
                <a:solidFill>
                  <a:srgbClr val="7030A0"/>
                </a:solidFill>
              </a:rPr>
              <a:t>❑ Jun 1-5: School of Statistics</a:t>
            </a:r>
            <a:r>
              <a:rPr lang="en-GB" sz="1600" dirty="0">
                <a:solidFill>
                  <a:srgbClr val="7030A0"/>
                </a:solidFill>
              </a:rPr>
              <a:t>, </a:t>
            </a:r>
            <a:r>
              <a:rPr lang="en-GB" sz="1600" dirty="0" err="1">
                <a:solidFill>
                  <a:srgbClr val="7030A0"/>
                </a:solidFill>
              </a:rPr>
              <a:t>Aussois</a:t>
            </a:r>
            <a:endParaRPr lang="en-FR" sz="1600" dirty="0">
              <a:solidFill>
                <a:srgbClr val="03C0ED"/>
              </a:solidFill>
            </a:endParaRPr>
          </a:p>
          <a:p>
            <a:r>
              <a:rPr lang="en-FR" sz="1600" dirty="0">
                <a:solidFill>
                  <a:srgbClr val="FC9204"/>
                </a:solidFill>
              </a:rPr>
              <a:t>❑ Jun 8-</a:t>
            </a:r>
            <a:r>
              <a:rPr lang="en-GB" sz="1600" dirty="0">
                <a:solidFill>
                  <a:srgbClr val="FC9204"/>
                </a:solidFill>
              </a:rPr>
              <a:t>12: </a:t>
            </a:r>
            <a:r>
              <a:rPr lang="en-US" sz="1600" dirty="0">
                <a:solidFill>
                  <a:srgbClr val="FC9204"/>
                </a:solidFill>
              </a:rPr>
              <a:t>FCC week, Helsinki (Finland)</a:t>
            </a:r>
            <a:endParaRPr lang="en-FR" sz="1600" dirty="0">
              <a:solidFill>
                <a:srgbClr val="00B050"/>
              </a:solidFill>
            </a:endParaRPr>
          </a:p>
          <a:p>
            <a:r>
              <a:rPr lang="en-FR" sz="1600" dirty="0">
                <a:solidFill>
                  <a:srgbClr val="7030A0"/>
                </a:solidFill>
              </a:rPr>
              <a:t>❑ Jun 29-July 3: FCPPL/N workshop, IP2I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1AE10-573F-B295-1A54-6C8A7F52E459}"/>
              </a:ext>
            </a:extLst>
          </p:cNvPr>
          <p:cNvSpPr txBox="1"/>
          <p:nvPr/>
        </p:nvSpPr>
        <p:spPr>
          <a:xfrm>
            <a:off x="2118611" y="61716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from Thomas </a:t>
            </a:r>
            <a:r>
              <a:rPr lang="en-GB" u="sng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Clouvel</a:t>
            </a:r>
            <a:r>
              <a:rPr lang="en-GB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(Clermont) in today’s meeting</a:t>
            </a:r>
            <a:endParaRPr lang="en-GB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5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378113"/>
            <a:ext cx="12192000" cy="692696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/>
              <a:t>News on </a:t>
            </a:r>
            <a:r>
              <a:rPr lang="fr-FR" sz="4000" b="1" dirty="0" err="1"/>
              <a:t>our</a:t>
            </a:r>
            <a:r>
              <a:rPr lang="fr-FR" sz="4000" b="1" dirty="0"/>
              <a:t> </a:t>
            </a:r>
            <a:r>
              <a:rPr lang="fr-FR" sz="4000" b="1" dirty="0" err="1"/>
              <a:t>activities</a:t>
            </a:r>
            <a:r>
              <a:rPr lang="fr-FR" sz="4000" b="1" dirty="0"/>
              <a:t> (tour de table)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11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378113"/>
            <a:ext cx="12192000" cy="692696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/>
              <a:t>Back-up slides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3123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180437</TotalTime>
  <Words>840</Words>
  <Application>Microsoft Macintosh PowerPoint</Application>
  <PresentationFormat>Widescreen</PresentationFormat>
  <Paragraphs>81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News, Particle group meeting</vt:lpstr>
      <vt:lpstr>FCC – PED Wokshop Munich </vt:lpstr>
      <vt:lpstr>Take away messages (Didier, Suzanne, Jessy can comment/correct)</vt:lpstr>
      <vt:lpstr>Upcoming (known) events and deadlines</vt:lpstr>
      <vt:lpstr>News on our activities (tour de table)</vt:lpstr>
      <vt:lpstr>Back-up slides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nchanon</cp:lastModifiedBy>
  <cp:revision>3911</cp:revision>
  <cp:lastPrinted>2024-06-05T12:01:16Z</cp:lastPrinted>
  <dcterms:created xsi:type="dcterms:W3CDTF">2015-06-25T13:12:30Z</dcterms:created>
  <dcterms:modified xsi:type="dcterms:W3CDTF">2026-02-06T08:50:13Z</dcterms:modified>
</cp:coreProperties>
</file>