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6"/>
  </p:notesMasterIdLst>
  <p:sldIdLst>
    <p:sldId id="256" r:id="rId2"/>
    <p:sldId id="646" r:id="rId3"/>
    <p:sldId id="527" r:id="rId4"/>
    <p:sldId id="328" r:id="rId5"/>
    <p:sldId id="371" r:id="rId6"/>
    <p:sldId id="472" r:id="rId7"/>
    <p:sldId id="528" r:id="rId8"/>
    <p:sldId id="655" r:id="rId9"/>
    <p:sldId id="650" r:id="rId10"/>
    <p:sldId id="657" r:id="rId11"/>
    <p:sldId id="656" r:id="rId12"/>
    <p:sldId id="651" r:id="rId13"/>
    <p:sldId id="544" r:id="rId14"/>
    <p:sldId id="642" r:id="rId15"/>
    <p:sldId id="521" r:id="rId16"/>
    <p:sldId id="643" r:id="rId17"/>
    <p:sldId id="549" r:id="rId18"/>
    <p:sldId id="647" r:id="rId19"/>
    <p:sldId id="648" r:id="rId20"/>
    <p:sldId id="546" r:id="rId21"/>
    <p:sldId id="524" r:id="rId22"/>
    <p:sldId id="640" r:id="rId23"/>
    <p:sldId id="644" r:id="rId24"/>
    <p:sldId id="654" r:id="rId25"/>
    <p:sldId id="334" r:id="rId26"/>
    <p:sldId id="484" r:id="rId27"/>
    <p:sldId id="548" r:id="rId28"/>
    <p:sldId id="653" r:id="rId29"/>
    <p:sldId id="365" r:id="rId30"/>
    <p:sldId id="536" r:id="rId31"/>
    <p:sldId id="542" r:id="rId32"/>
    <p:sldId id="526" r:id="rId33"/>
    <p:sldId id="525" r:id="rId34"/>
    <p:sldId id="649" r:id="rId3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38"/>
    <p:restoredTop sz="96405"/>
  </p:normalViewPr>
  <p:slideViewPr>
    <p:cSldViewPr snapToGrid="0">
      <p:cViewPr varScale="1">
        <p:scale>
          <a:sx n="128" d="100"/>
          <a:sy n="128" d="100"/>
        </p:scale>
        <p:origin x="10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706AE6-ECE3-8943-B93F-EF1FD01A653C}" type="datetimeFigureOut">
              <a:t>18/05/2026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7F49F3-3D5D-8541-B6D2-FDEA3A62B52B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43149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365729D-5844-6A47-860F-E0A2B7497B4B}" type="slidenum">
              <a:rPr lang="fr-FR"/>
              <a:pPr/>
              <a:t>3</a:t>
            </a:fld>
            <a:endParaRPr lang="fr-FR"/>
          </a:p>
        </p:txBody>
      </p:sp>
      <p:sp>
        <p:nvSpPr>
          <p:cNvPr id="23555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897957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345B6EF-D1F1-314D-A507-FCC2BAB27A31}" type="slidenum">
              <a:rPr lang="fr-FR" smtClean="0"/>
              <a:pPr>
                <a:defRPr/>
              </a:pPr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2122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4BC5761-396F-134B-9819-4A0F5DCA70EE}" type="slidenum">
              <a:rPr lang="fr-FR"/>
              <a:pPr/>
              <a:t>9</a:t>
            </a:fld>
            <a:endParaRPr lang="fr-FR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162817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FF90C-D792-5340-E51E-DDA57CD09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1C2A821D-1E05-63CF-5D60-B63BC1294B4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4BC5761-396F-134B-9819-4A0F5DCA70EE}" type="slidenum">
              <a:rPr lang="fr-FR"/>
              <a:pPr/>
              <a:t>10</a:t>
            </a:fld>
            <a:endParaRPr lang="fr-FR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B28E1CE2-6DBC-3557-4F7C-019E03BAF0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3CE82D4F-7EDD-881A-742F-71AFD04AFE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828955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AFA7E1-86C4-546C-9B3F-6BBFAAE8D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5697FC8F-F3FA-1677-12A3-1165238CC4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4BC5761-396F-134B-9819-4A0F5DCA70EE}" type="slidenum">
              <a:rPr lang="fr-FR"/>
              <a:pPr/>
              <a:t>11</a:t>
            </a:fld>
            <a:endParaRPr lang="fr-FR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25D4005A-20E4-AC1F-5547-BF47D088E2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8E6FCC8A-838B-C407-20AA-293F5C127E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802288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2FBDDE0-2782-F444-AA59-6CDF15A87A41}" type="slidenum">
              <a:rPr lang="en-US"/>
              <a:pPr/>
              <a:t>12</a:t>
            </a:fld>
            <a:endParaRPr lang="en-US"/>
          </a:p>
        </p:txBody>
      </p:sp>
      <p:sp>
        <p:nvSpPr>
          <p:cNvPr id="25603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/>
            <a:fld id="{7953941D-4EAD-4849-8A21-1735F94553EA}" type="slidenum">
              <a:rPr lang="fr-FR" sz="1200"/>
              <a:pPr algn="r"/>
              <a:t>12</a:t>
            </a:fld>
            <a:endParaRPr lang="fr-FR" sz="1200"/>
          </a:p>
        </p:txBody>
      </p:sp>
      <p:sp>
        <p:nvSpPr>
          <p:cNvPr id="2560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852743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345B6EF-D1F1-314D-A507-FCC2BAB27A31}" type="slidenum">
              <a:rPr lang="fr-FR" smtClean="0"/>
              <a:pPr>
                <a:defRPr/>
              </a:pPr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343787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345B6EF-D1F1-314D-A507-FCC2BAB27A31}" type="slidenum">
              <a:rPr lang="fr-FR"/>
              <a:pPr>
                <a:defRPr/>
              </a:pPr>
              <a:t>19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463621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4BC5761-396F-134B-9819-4A0F5DCA70EE}" type="slidenum">
              <a:rPr lang="fr-FR"/>
              <a:pPr/>
              <a:t>24</a:t>
            </a:fld>
            <a:endParaRPr lang="fr-FR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2361953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345B6EF-D1F1-314D-A507-FCC2BAB27A31}" type="slidenum">
              <a:rPr lang="fr-FR" smtClean="0"/>
              <a:pPr>
                <a:defRPr/>
              </a:pPr>
              <a:t>30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975624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345B6EF-D1F1-314D-A507-FCC2BAB27A31}" type="slidenum">
              <a:rPr lang="fr-FR"/>
              <a:pPr>
                <a:defRPr/>
              </a:pPr>
              <a:t>31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886094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68EDACF-DB28-AB4B-8021-7C0A19FE4672}" type="slidenum">
              <a:rPr lang="fr-FR" smtClean="0"/>
              <a:pPr/>
              <a:t>32</a:t>
            </a:fld>
            <a:endParaRPr lang="fr-FR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6749333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b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345B6EF-D1F1-314D-A507-FCC2BAB27A31}" type="slidenum">
              <a:rPr lang="fr-FR" smtClean="0"/>
              <a:pPr>
                <a:defRPr/>
              </a:pPr>
              <a:t>33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26299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dirty="0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92739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5238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dirty="0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38574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348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48484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73650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2538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dirty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8797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dirty="0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dirty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41517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97666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899714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re. Texte et diagram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42950" y="609600"/>
            <a:ext cx="8420100" cy="1143000"/>
          </a:xfrm>
        </p:spPr>
        <p:txBody>
          <a:bodyPr/>
          <a:lstStyle/>
          <a:p>
            <a:r>
              <a:rPr lang="fr-FR"/>
              <a:t>Cliquez et modifiez le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sz="half" idx="1"/>
          </p:nvPr>
        </p:nvSpPr>
        <p:spPr>
          <a:xfrm>
            <a:off x="742950" y="1981200"/>
            <a:ext cx="4127500" cy="41148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5035550" y="1981200"/>
            <a:ext cx="4127500" cy="41148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EFC46E-39F4-A04C-AD99-309BE21B2CB9}" type="slidenum">
              <a:rPr lang="fr-FR"/>
              <a:pPr>
                <a:defRPr/>
              </a:pPr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321982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re. Texte et 2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42950" y="609600"/>
            <a:ext cx="8420100" cy="1143000"/>
          </a:xfrm>
        </p:spPr>
        <p:txBody>
          <a:bodyPr/>
          <a:lstStyle/>
          <a:p>
            <a:r>
              <a:rPr lang="fr-FR"/>
              <a:t>Cliquez et modifiez le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sz="half" idx="1"/>
          </p:nvPr>
        </p:nvSpPr>
        <p:spPr>
          <a:xfrm>
            <a:off x="742950" y="1981200"/>
            <a:ext cx="4127500" cy="41148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quarter" idx="2"/>
          </p:nvPr>
        </p:nvSpPr>
        <p:spPr>
          <a:xfrm>
            <a:off x="5035550" y="1981200"/>
            <a:ext cx="4127500" cy="19812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contenu 4"/>
          <p:cNvSpPr>
            <a:spLocks noGrp="1"/>
          </p:cNvSpPr>
          <p:nvPr>
            <p:ph sz="quarter" idx="3"/>
          </p:nvPr>
        </p:nvSpPr>
        <p:spPr>
          <a:xfrm>
            <a:off x="5035550" y="4114800"/>
            <a:ext cx="4127500" cy="19812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FR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0B584-D34A-F744-9619-4D8B362B063F}" type="slidenum">
              <a:rPr lang="fr-FR"/>
              <a:pPr>
                <a:defRPr/>
              </a:pPr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01131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dirty="0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6F0AA4-6A0B-1549-A137-F3DEFE09176B}" type="datetimeFigureOut">
              <a:t>18/05/2026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FF6B0-D8BF-3245-97DA-21D2D8C6137D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35065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e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emf"/><Relationship Id="rId3" Type="http://schemas.openxmlformats.org/officeDocument/2006/relationships/image" Target="../media/image36.png"/><Relationship Id="rId7" Type="http://schemas.openxmlformats.org/officeDocument/2006/relationships/oleObject" Target="../embeddings/oleObject1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7.jpeg"/><Relationship Id="rId5" Type="http://schemas.openxmlformats.org/officeDocument/2006/relationships/image" Target="../media/image38.png"/><Relationship Id="rId10" Type="http://schemas.openxmlformats.org/officeDocument/2006/relationships/image" Target="../media/image41.emf"/><Relationship Id="rId4" Type="http://schemas.openxmlformats.org/officeDocument/2006/relationships/image" Target="../media/image37.png"/><Relationship Id="rId9" Type="http://schemas.openxmlformats.org/officeDocument/2006/relationships/oleObject" Target="../embeddings/oleObject2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jpeg"/><Relationship Id="rId4" Type="http://schemas.openxmlformats.org/officeDocument/2006/relationships/image" Target="../media/image4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file://localhost/Users/moniez/Documents/Presentations/Conf-OSER/Betelgeuse-4.2m-pose30ms.mpg" TargetMode="External"/><Relationship Id="rId1" Type="http://schemas.microsoft.com/office/2007/relationships/media" Target="file://localhost/Users/moniez/Documents/Presentations/Conf-OSER/Betelgeuse-4.2m-pose30ms.mpg" TargetMode="External"/><Relationship Id="rId6" Type="http://schemas.openxmlformats.org/officeDocument/2006/relationships/image" Target="../media/image52.jpe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png"/><Relationship Id="rId4" Type="http://schemas.openxmlformats.org/officeDocument/2006/relationships/image" Target="../media/image57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2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png"/><Relationship Id="rId4" Type="http://schemas.openxmlformats.org/officeDocument/2006/relationships/image" Target="../media/image6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oneTexte 1">
            <a:extLst>
              <a:ext uri="{FF2B5EF4-FFF2-40B4-BE49-F238E27FC236}">
                <a16:creationId xmlns:a16="http://schemas.microsoft.com/office/drawing/2014/main" id="{9BB54505-68D0-6A21-0473-7423BF4ECA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1318" y="1780727"/>
            <a:ext cx="8363290" cy="2000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defRPr/>
            </a:pPr>
            <a:r>
              <a:rPr lang="fr-FR" sz="3200" b="1" i="0" u="none" strike="noStrike">
                <a:solidFill>
                  <a:srgbClr val="FF0000"/>
                </a:solidFill>
                <a:effectLst/>
                <a:latin typeface="Helvetica" pitchFamily="2" charset="0"/>
              </a:rPr>
              <a:t>A Scientific exploration only possible with Rubin-LSST</a:t>
            </a:r>
          </a:p>
          <a:p>
            <a:pPr algn="ctr">
              <a:defRPr/>
            </a:pPr>
            <a:r>
              <a:rPr lang="fr-FR" sz="2000" b="1" i="0" u="none" strike="noStrike">
                <a:solidFill>
                  <a:srgbClr val="FF0000"/>
                </a:solidFill>
                <a:effectLst/>
                <a:latin typeface="Helvetica" pitchFamily="2" charset="0"/>
              </a:rPr>
              <a:t>Search for hidden baryons through interstellar scintillation</a:t>
            </a:r>
            <a:endParaRPr lang="fr-FR" sz="2400" b="1">
              <a:solidFill>
                <a:srgbClr val="FF0000"/>
              </a:solidFill>
              <a:latin typeface="verdana" panose="020B0604030504040204" pitchFamily="34" charset="0"/>
            </a:endParaRPr>
          </a:p>
          <a:p>
            <a:pPr algn="ctr">
              <a:defRPr/>
            </a:pPr>
            <a:r>
              <a:rPr lang="fr-FR" sz="2000" b="1" i="1" dirty="0">
                <a:solidFill>
                  <a:srgbClr val="FF0000"/>
                </a:solidFill>
              </a:rPr>
              <a:t>With a 0.06 image/s movie of LMC/SMC at Rubin </a:t>
            </a:r>
            <a:r>
              <a:rPr lang="fr-FR" sz="2000" b="1" i="1" dirty="0" err="1">
                <a:solidFill>
                  <a:srgbClr val="FF0000"/>
                </a:solidFill>
              </a:rPr>
              <a:t>observatory</a:t>
            </a:r>
          </a:p>
          <a:p>
            <a:pPr algn="ctr">
              <a:defRPr/>
            </a:pPr>
            <a:r>
              <a:rPr lang="fr-FR" sz="2000" b="1" i="1" dirty="0" err="1">
                <a:solidFill>
                  <a:srgbClr val="FF0000"/>
                </a:solidFill>
              </a:rPr>
              <a:t>Or Fink triggered observations</a:t>
            </a:r>
            <a:endParaRPr lang="fr-FR" sz="2000" b="1" i="1" dirty="0">
              <a:solidFill>
                <a:srgbClr val="FF0000"/>
              </a:solidFill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06051BC2-C17D-DFEC-EE92-3FFB8E2CA0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34271" y="5509592"/>
            <a:ext cx="3210338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algn="r">
              <a:spcBef>
                <a:spcPct val="20000"/>
              </a:spcBef>
            </a:pPr>
            <a:r>
              <a:rPr lang="fr-FR" sz="2000" b="1" dirty="0"/>
              <a:t>LSST-France Coll. meeting</a:t>
            </a:r>
          </a:p>
          <a:p>
            <a:pPr marL="342900" indent="-342900" algn="r">
              <a:spcBef>
                <a:spcPct val="20000"/>
              </a:spcBef>
            </a:pPr>
            <a:r>
              <a:rPr lang="fr-FR" sz="2000" b="1" dirty="0"/>
              <a:t>Marc Moniez, 20 may 2026</a:t>
            </a:r>
            <a:endParaRPr lang="fr-FR" sz="2000" dirty="0"/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D6BF8047-7774-42A4-1DAD-7FD1A29B7B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6677" y="4598882"/>
            <a:ext cx="615264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fr-FR" sz="2000" b="1">
                <a:ea typeface="Times" charset="0"/>
                <a:cs typeface="Times" charset="0"/>
              </a:rPr>
              <a:t>Biblio </a:t>
            </a:r>
            <a:r>
              <a:rPr lang="fr-FR" sz="2000">
                <a:ea typeface="Times" charset="0"/>
                <a:cs typeface="Times" charset="0"/>
              </a:rPr>
              <a:t>: </a:t>
            </a:r>
            <a:r>
              <a:rPr lang="fr-FR" sz="1400">
                <a:ea typeface="Times" charset="0"/>
                <a:cs typeface="Times" charset="0"/>
              </a:rPr>
              <a:t>A&amp;A 412, 105-120 (2003); </a:t>
            </a:r>
            <a:r>
              <a:rPr lang="fr-FR" sz="1400"/>
              <a:t>A&amp;A 525, A108 (2011); A&amp;A 552, A93 (2013)</a:t>
            </a:r>
            <a:endParaRPr lang="fr-FR" sz="2000" b="1">
              <a:solidFill>
                <a:srgbClr val="0000FF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766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e 6">
            <a:extLst>
              <a:ext uri="{FF2B5EF4-FFF2-40B4-BE49-F238E27FC236}">
                <a16:creationId xmlns:a16="http://schemas.microsoft.com/office/drawing/2014/main" id="{C25DBA08-1369-708B-25C2-DFC5F0A1B3C5}"/>
              </a:ext>
            </a:extLst>
          </p:cNvPr>
          <p:cNvGrpSpPr/>
          <p:nvPr/>
        </p:nvGrpSpPr>
        <p:grpSpPr>
          <a:xfrm>
            <a:off x="4775130" y="673079"/>
            <a:ext cx="4237214" cy="3182471"/>
            <a:chOff x="4775130" y="673079"/>
            <a:chExt cx="4237214" cy="3182471"/>
          </a:xfrm>
        </p:grpSpPr>
        <p:pic>
          <p:nvPicPr>
            <p:cNvPr id="4" name="Image 3">
              <a:extLst>
                <a:ext uri="{FF2B5EF4-FFF2-40B4-BE49-F238E27FC236}">
                  <a16:creationId xmlns:a16="http://schemas.microsoft.com/office/drawing/2014/main" id="{366A98FB-D9A0-D49C-43E7-09D19E3821A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829557" y="673079"/>
              <a:ext cx="4182787" cy="3182471"/>
            </a:xfrm>
            <a:prstGeom prst="rect">
              <a:avLst/>
            </a:prstGeom>
          </p:spPr>
        </p:pic>
        <p:sp>
          <p:nvSpPr>
            <p:cNvPr id="5" name="ZoneTexte 4">
              <a:extLst>
                <a:ext uri="{FF2B5EF4-FFF2-40B4-BE49-F238E27FC236}">
                  <a16:creationId xmlns:a16="http://schemas.microsoft.com/office/drawing/2014/main" id="{9DC560B9-BB73-C52A-9BA5-83231FC92C13}"/>
                </a:ext>
              </a:extLst>
            </p:cNvPr>
            <p:cNvSpPr txBox="1"/>
            <p:nvPr/>
          </p:nvSpPr>
          <p:spPr>
            <a:xfrm rot="16200000">
              <a:off x="4224807" y="2030035"/>
              <a:ext cx="1377646" cy="276999"/>
            </a:xfrm>
            <a:prstGeom prst="rect">
              <a:avLst/>
            </a:prstGeom>
            <a:solidFill>
              <a:schemeClr val="accent3"/>
            </a:solidFill>
          </p:spPr>
          <p:txBody>
            <a:bodyPr wrap="square" rtlCol="0">
              <a:spAutoFit/>
            </a:bodyPr>
            <a:lstStyle/>
            <a:p>
              <a:pPr algn="r"/>
              <a:r>
                <a:rPr lang="fr-FR" sz="1200" i="1" dirty="0"/>
                <a:t>max. halo fraction </a:t>
              </a:r>
            </a:p>
          </p:txBody>
        </p:sp>
      </p:grp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76808" y="1981200"/>
            <a:ext cx="3960169" cy="4114800"/>
          </a:xfrm>
        </p:spPr>
        <p:txBody>
          <a:bodyPr/>
          <a:lstStyle/>
          <a:p>
            <a:pPr marL="0" indent="0">
              <a:buNone/>
            </a:pPr>
            <a:r>
              <a:rPr lang="fr-FR" sz="2400" b="1" dirty="0"/>
              <a:t>Not in </a:t>
            </a:r>
            <a:r>
              <a:rPr lang="fr-FR" sz="2400" b="1" dirty="0" err="1"/>
              <a:t>MACHOs</a:t>
            </a:r>
            <a:r>
              <a:rPr lang="fr-FR" sz="2400" b="1" dirty="0"/>
              <a:t> &lt; 10</a:t>
            </a:r>
            <a:r>
              <a:rPr lang="fr-FR" sz="2400" b="1" baseline="30000" dirty="0"/>
              <a:t>7</a:t>
            </a:r>
            <a:r>
              <a:rPr lang="fr-FR" sz="2400" b="1" dirty="0"/>
              <a:t>M</a:t>
            </a:r>
            <a:r>
              <a:rPr lang="fr-FR" sz="2400" b="1" baseline="-25000" dirty="0"/>
              <a:t>sol</a:t>
            </a:r>
            <a:r>
              <a:rPr lang="fr-FR" sz="2400" b="1" dirty="0"/>
              <a:t> </a:t>
            </a:r>
            <a:r>
              <a:rPr lang="fr-FR" sz="2000" dirty="0"/>
              <a:t>=&gt; mostly </a:t>
            </a:r>
            <a:r>
              <a:rPr lang="fr-FR" sz="2000" dirty="0" err="1"/>
              <a:t>microlensing</a:t>
            </a:r>
            <a:r>
              <a:rPr lang="fr-FR" sz="2000" dirty="0"/>
              <a:t> </a:t>
            </a:r>
            <a:r>
              <a:rPr lang="fr-FR" sz="2000" dirty="0" err="1"/>
              <a:t>constraints</a:t>
            </a:r>
            <a:endParaRPr lang="fr-FR" sz="2400" dirty="0"/>
          </a:p>
        </p:txBody>
      </p:sp>
      <p:pic>
        <p:nvPicPr>
          <p:cNvPr id="6151" name="Picture 7" descr="mlens-simple-anglais.eps                                       00026A40Macintosh HD                   ABA78158: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17980" y="3141526"/>
            <a:ext cx="3976723" cy="2807466"/>
          </a:xfr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91789CE1-7084-3E9E-A9DF-92CDB5DE15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7827" y="4199885"/>
            <a:ext cx="3096344" cy="1965420"/>
          </a:xfrm>
          <a:prstGeom prst="rect">
            <a:avLst/>
          </a:prstGeom>
        </p:spPr>
      </p:pic>
      <p:sp>
        <p:nvSpPr>
          <p:cNvPr id="9" name="ZoneTexte 8"/>
          <p:cNvSpPr txBox="1"/>
          <p:nvPr/>
        </p:nvSpPr>
        <p:spPr>
          <a:xfrm rot="16200000">
            <a:off x="5240504" y="4925635"/>
            <a:ext cx="1377646" cy="276999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r"/>
            <a:r>
              <a:rPr lang="fr-FR" sz="1200" i="1" dirty="0"/>
              <a:t>max. halo fraction </a:t>
            </a:r>
          </a:p>
        </p:txBody>
      </p:sp>
      <p:sp>
        <p:nvSpPr>
          <p:cNvPr id="8" name="ZoneTexte 7"/>
          <p:cNvSpPr txBox="1"/>
          <p:nvPr/>
        </p:nvSpPr>
        <p:spPr>
          <a:xfrm>
            <a:off x="6604921" y="5949281"/>
            <a:ext cx="104708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100" i="1" dirty="0" err="1"/>
              <a:t>Deflector</a:t>
            </a:r>
            <a:r>
              <a:rPr lang="fr-FR" sz="1100" i="1" dirty="0"/>
              <a:t> Mass</a:t>
            </a:r>
          </a:p>
        </p:txBody>
      </p:sp>
      <p:sp>
        <p:nvSpPr>
          <p:cNvPr id="21" name="ZoneTexte 5">
            <a:extLst>
              <a:ext uri="{FF2B5EF4-FFF2-40B4-BE49-F238E27FC236}">
                <a16:creationId xmlns:a16="http://schemas.microsoft.com/office/drawing/2014/main" id="{E21DD83D-E32A-AE71-6353-29859B06503A}"/>
              </a:ext>
            </a:extLst>
          </p:cNvPr>
          <p:cNvSpPr txBox="1">
            <a:spLocks noChangeArrowheads="1"/>
          </p:cNvSpPr>
          <p:nvPr/>
        </p:nvSpPr>
        <p:spPr bwMode="auto">
          <a:xfrm rot="17791295">
            <a:off x="7701386" y="4752254"/>
            <a:ext cx="197961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fr-FR" altLang="fr-FR" sz="1200" dirty="0" err="1"/>
              <a:t>Excluded</a:t>
            </a:r>
            <a:r>
              <a:rPr lang="fr-FR" altLang="fr-FR" sz="1200" dirty="0"/>
              <a:t> at 95%CL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287AFE-9CF9-788D-6105-DF9956D17E02}"/>
              </a:ext>
            </a:extLst>
          </p:cNvPr>
          <p:cNvSpPr/>
          <p:nvPr/>
        </p:nvSpPr>
        <p:spPr>
          <a:xfrm>
            <a:off x="6111943" y="6186791"/>
            <a:ext cx="31962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fr-FR" altLang="fr-FR" sz="1600" i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</a:t>
            </a:r>
            <a:r>
              <a:rPr lang="fr-FR" altLang="fr-FR" sz="16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</a:t>
            </a:r>
            <a:r>
              <a:rPr lang="fr-FR" altLang="fr-FR" sz="1600" i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Blaineau</a:t>
            </a:r>
            <a:r>
              <a:rPr lang="fr-FR" altLang="fr-FR" sz="16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et al. </a:t>
            </a:r>
            <a:r>
              <a:rPr lang="fr-FR" sz="16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arXiv:2202.13819</a:t>
            </a:r>
          </a:p>
        </p:txBody>
      </p:sp>
      <p:sp>
        <p:nvSpPr>
          <p:cNvPr id="40" name="Flèche vers le haut 39">
            <a:extLst>
              <a:ext uri="{FF2B5EF4-FFF2-40B4-BE49-F238E27FC236}">
                <a16:creationId xmlns:a16="http://schemas.microsoft.com/office/drawing/2014/main" id="{FD0651F2-E032-3CF7-97BE-9B5B5CC517E5}"/>
              </a:ext>
            </a:extLst>
          </p:cNvPr>
          <p:cNvSpPr/>
          <p:nvPr/>
        </p:nvSpPr>
        <p:spPr bwMode="auto">
          <a:xfrm>
            <a:off x="7883755" y="1389529"/>
            <a:ext cx="354492" cy="4200133"/>
          </a:xfrm>
          <a:prstGeom prst="upArrow">
            <a:avLst/>
          </a:prstGeom>
          <a:solidFill>
            <a:schemeClr val="accent1">
              <a:alpha val="31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fr-FR" sz="2400">
              <a:latin typeface="Times" charset="0"/>
            </a:endParaRPr>
          </a:p>
        </p:txBody>
      </p:sp>
      <p:sp>
        <p:nvSpPr>
          <p:cNvPr id="6160" name="Rectangle 16"/>
          <p:cNvSpPr>
            <a:spLocks noGrp="1" noChangeArrowheads="1"/>
          </p:cNvSpPr>
          <p:nvPr>
            <p:ph type="title"/>
          </p:nvPr>
        </p:nvSpPr>
        <p:spPr>
          <a:xfrm>
            <a:off x="506722" y="494890"/>
            <a:ext cx="4563616" cy="1143000"/>
          </a:xfrm>
        </p:spPr>
        <p:txBody>
          <a:bodyPr/>
          <a:lstStyle/>
          <a:p>
            <a:r>
              <a:rPr lang="fr-FR" sz="3200" b="1" dirty="0" err="1">
                <a:solidFill>
                  <a:srgbClr val="FF3300"/>
                </a:solidFill>
              </a:rPr>
              <a:t>Where</a:t>
            </a:r>
            <a:r>
              <a:rPr lang="fr-FR" sz="3200" b="1" dirty="0">
                <a:solidFill>
                  <a:srgbClr val="FF3300"/>
                </a:solidFill>
              </a:rPr>
              <a:t> are </a:t>
            </a:r>
            <a:r>
              <a:rPr lang="fr-FR" sz="3200" b="1" dirty="0" err="1">
                <a:solidFill>
                  <a:srgbClr val="FF3300"/>
                </a:solidFill>
              </a:rPr>
              <a:t>the Milky Way</a:t>
            </a:r>
            <a:r>
              <a:rPr lang="fr-FR" sz="3200" b="1" dirty="0">
                <a:solidFill>
                  <a:srgbClr val="FF3300"/>
                </a:solidFill>
              </a:rPr>
              <a:t> hidden baryons?</a:t>
            </a:r>
          </a:p>
        </p:txBody>
      </p:sp>
    </p:spTree>
    <p:extLst>
      <p:ext uri="{BB962C8B-B14F-4D97-AF65-F5344CB8AC3E}">
        <p14:creationId xmlns:p14="http://schemas.microsoft.com/office/powerpoint/2010/main" val="3893992625"/>
      </p:ext>
    </p:extLst>
  </p:cSld>
  <p:clrMapOvr>
    <a:masterClrMapping/>
  </p:clrMapOvr>
  <p:transition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1136577" y="2209800"/>
            <a:ext cx="3435425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72000" bIns="72000">
            <a:prstTxWarp prst="textNoShape">
              <a:avLst/>
            </a:prstTxWarp>
          </a:bodyPr>
          <a:lstStyle/>
          <a:p>
            <a:pPr marL="342900" indent="-342900">
              <a:spcBef>
                <a:spcPts val="1080"/>
              </a:spcBef>
              <a:buFontTx/>
              <a:buChar char="•"/>
            </a:pPr>
            <a:r>
              <a:rPr lang="fr-FR" sz="2000" dirty="0">
                <a:solidFill>
                  <a:srgbClr val="000000"/>
                </a:solidFill>
              </a:rPr>
              <a:t>Cold (</a:t>
            </a:r>
            <a:r>
              <a:rPr lang="fr-FR" sz="2000" b="1" dirty="0">
                <a:solidFill>
                  <a:srgbClr val="000000"/>
                </a:solidFill>
              </a:rPr>
              <a:t>10K</a:t>
            </a:r>
            <a:r>
              <a:rPr lang="fr-FR" sz="2000" dirty="0">
                <a:solidFill>
                  <a:srgbClr val="000000"/>
                </a:solidFill>
              </a:rPr>
              <a:t>) =&gt; no </a:t>
            </a:r>
            <a:r>
              <a:rPr lang="fr-FR" sz="2000" dirty="0" err="1">
                <a:solidFill>
                  <a:srgbClr val="000000"/>
                </a:solidFill>
              </a:rPr>
              <a:t>emission</a:t>
            </a:r>
            <a:r>
              <a:rPr lang="fr-FR" sz="2000" dirty="0">
                <a:solidFill>
                  <a:srgbClr val="000000"/>
                </a:solidFill>
              </a:rPr>
              <a:t>. Transparent medium.</a:t>
            </a:r>
          </a:p>
          <a:p>
            <a:pPr marL="342900" indent="-342900">
              <a:spcBef>
                <a:spcPts val="1080"/>
              </a:spcBef>
              <a:buFontTx/>
              <a:buChar char="•"/>
            </a:pPr>
            <a:r>
              <a:rPr lang="fr-FR" sz="2000" dirty="0">
                <a:solidFill>
                  <a:srgbClr val="000000"/>
                </a:solidFill>
              </a:rPr>
              <a:t>In the </a:t>
            </a:r>
            <a:r>
              <a:rPr lang="fr-FR" sz="2000" b="1" dirty="0" err="1">
                <a:solidFill>
                  <a:srgbClr val="000000"/>
                </a:solidFill>
              </a:rPr>
              <a:t>thick</a:t>
            </a:r>
            <a:r>
              <a:rPr lang="fr-FR" sz="2000" b="1" dirty="0">
                <a:solidFill>
                  <a:srgbClr val="000000"/>
                </a:solidFill>
              </a:rPr>
              <a:t> </a:t>
            </a:r>
            <a:r>
              <a:rPr lang="fr-FR" sz="2000" b="1" dirty="0" err="1">
                <a:solidFill>
                  <a:srgbClr val="000000"/>
                </a:solidFill>
              </a:rPr>
              <a:t>disk</a:t>
            </a:r>
            <a:r>
              <a:rPr lang="fr-FR" sz="2000" dirty="0">
                <a:solidFill>
                  <a:srgbClr val="000000"/>
                </a:solidFill>
              </a:rPr>
              <a:t> or/and in the </a:t>
            </a:r>
            <a:r>
              <a:rPr lang="fr-FR" sz="2000" b="1" dirty="0">
                <a:solidFill>
                  <a:srgbClr val="000000"/>
                </a:solidFill>
              </a:rPr>
              <a:t>halo </a:t>
            </a:r>
            <a:r>
              <a:rPr lang="fr-FR" sz="2000" dirty="0">
                <a:solidFill>
                  <a:srgbClr val="000000"/>
                </a:solidFill>
              </a:rPr>
              <a:t>(</a:t>
            </a:r>
            <a:r>
              <a:rPr lang="fr-FR" sz="2000" dirty="0" err="1">
                <a:solidFill>
                  <a:srgbClr val="000000"/>
                </a:solidFill>
              </a:rPr>
              <a:t>low</a:t>
            </a:r>
            <a:r>
              <a:rPr lang="fr-FR" sz="2000" dirty="0">
                <a:solidFill>
                  <a:srgbClr val="000000"/>
                </a:solidFill>
              </a:rPr>
              <a:t> </a:t>
            </a:r>
            <a:r>
              <a:rPr lang="fr-FR" sz="2000" dirty="0" err="1">
                <a:solidFill>
                  <a:srgbClr val="000000"/>
                </a:solidFill>
              </a:rPr>
              <a:t>metallicity</a:t>
            </a:r>
            <a:r>
              <a:rPr lang="fr-FR" sz="2000" dirty="0">
                <a:solidFill>
                  <a:srgbClr val="000000"/>
                </a:solidFill>
              </a:rPr>
              <a:t>)</a:t>
            </a:r>
          </a:p>
          <a:p>
            <a:pPr marL="342900" indent="-342900">
              <a:spcBef>
                <a:spcPts val="1080"/>
              </a:spcBef>
              <a:buFontTx/>
              <a:buChar char="•"/>
            </a:pPr>
            <a:r>
              <a:rPr lang="fr-FR" sz="2000" dirty="0"/>
              <a:t>If </a:t>
            </a:r>
            <a:r>
              <a:rPr lang="fr-FR" sz="2000" dirty="0" err="1"/>
              <a:t>it</a:t>
            </a:r>
            <a:r>
              <a:rPr lang="fr-FR" sz="2000" dirty="0"/>
              <a:t> </a:t>
            </a:r>
            <a:r>
              <a:rPr lang="fr-FR" sz="2000" dirty="0" err="1"/>
              <a:t>makes</a:t>
            </a:r>
            <a:r>
              <a:rPr lang="fr-FR" sz="2000" dirty="0"/>
              <a:t> 100% of the halo, </a:t>
            </a:r>
            <a:r>
              <a:rPr lang="fr-FR" sz="2000" dirty="0" err="1"/>
              <a:t>then</a:t>
            </a:r>
            <a:r>
              <a:rPr lang="fr-FR" sz="2000" dirty="0"/>
              <a:t> </a:t>
            </a:r>
            <a:r>
              <a:rPr lang="fr-FR" sz="2000" b="1" dirty="0" err="1">
                <a:solidFill>
                  <a:srgbClr val="FF3300"/>
                </a:solidFill>
              </a:rPr>
              <a:t>average</a:t>
            </a:r>
            <a:r>
              <a:rPr lang="fr-FR" sz="2000" b="1" dirty="0"/>
              <a:t> </a:t>
            </a:r>
            <a:r>
              <a:rPr lang="fr-FR" sz="2000" dirty="0" err="1"/>
              <a:t>column</a:t>
            </a:r>
            <a:r>
              <a:rPr lang="fr-FR" sz="2000" dirty="0"/>
              <a:t> </a:t>
            </a:r>
            <a:r>
              <a:rPr lang="fr-FR" sz="2000" dirty="0" err="1"/>
              <a:t>density</a:t>
            </a:r>
            <a:r>
              <a:rPr lang="fr-FR" sz="2000" dirty="0"/>
              <a:t> </a:t>
            </a:r>
            <a:r>
              <a:rPr lang="fr-FR" sz="2000" dirty="0" err="1"/>
              <a:t>toward</a:t>
            </a:r>
            <a:r>
              <a:rPr lang="fr-FR" sz="2000" dirty="0"/>
              <a:t> LMC </a:t>
            </a:r>
            <a:r>
              <a:rPr lang="fr-FR" sz="2000" dirty="0" err="1"/>
              <a:t>is</a:t>
            </a:r>
            <a:endParaRPr lang="fr-FR" sz="2000" dirty="0"/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6614" y="2117726"/>
            <a:ext cx="4422775" cy="402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Text Box 5"/>
          <p:cNvSpPr txBox="1">
            <a:spLocks noChangeArrowheads="1"/>
          </p:cNvSpPr>
          <p:nvPr/>
        </p:nvSpPr>
        <p:spPr bwMode="auto">
          <a:xfrm>
            <a:off x="794320" y="941819"/>
            <a:ext cx="8839200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fr-FR" dirty="0"/>
              <a:t>-&gt; A new technique to </a:t>
            </a:r>
            <a:r>
              <a:rPr lang="fr-FR" dirty="0" err="1"/>
              <a:t>measure</a:t>
            </a:r>
            <a:r>
              <a:rPr lang="fr-FR" dirty="0"/>
              <a:t> the last </a:t>
            </a:r>
            <a:r>
              <a:rPr lang="fr-FR" dirty="0" err="1"/>
              <a:t>unknown</a:t>
            </a:r>
            <a:r>
              <a:rPr lang="fr-FR" dirty="0"/>
              <a:t> contribution to the </a:t>
            </a:r>
            <a:r>
              <a:rPr lang="fr-FR" dirty="0" err="1"/>
              <a:t>baryonic</a:t>
            </a:r>
            <a:r>
              <a:rPr lang="fr-FR" dirty="0"/>
              <a:t> </a:t>
            </a:r>
            <a:r>
              <a:rPr lang="fr-FR" dirty="0" err="1"/>
              <a:t>hidden</a:t>
            </a:r>
            <a:r>
              <a:rPr lang="fr-FR" dirty="0"/>
              <a:t> </a:t>
            </a:r>
            <a:r>
              <a:rPr lang="fr-FR" dirty="0" err="1"/>
              <a:t>matter</a:t>
            </a:r>
            <a:r>
              <a:rPr lang="fr-FR" dirty="0"/>
              <a:t>: cold H</a:t>
            </a:r>
            <a:r>
              <a:rPr lang="fr-FR" baseline="-25000" dirty="0"/>
              <a:t>2</a:t>
            </a:r>
            <a:r>
              <a:rPr lang="fr-FR" sz="2000" dirty="0"/>
              <a:t> </a:t>
            </a:r>
            <a:r>
              <a:rPr lang="fr-FR" dirty="0"/>
              <a:t>(+He)</a:t>
            </a:r>
            <a:endParaRPr lang="fr-FR" sz="2800" dirty="0"/>
          </a:p>
        </p:txBody>
      </p:sp>
      <p:grpSp>
        <p:nvGrpSpPr>
          <p:cNvPr id="2" name="Grouper 10"/>
          <p:cNvGrpSpPr>
            <a:grpSpLocks/>
          </p:cNvGrpSpPr>
          <p:nvPr/>
        </p:nvGrpSpPr>
        <p:grpSpPr bwMode="auto">
          <a:xfrm>
            <a:off x="4016896" y="4579194"/>
            <a:ext cx="5012324" cy="1402619"/>
            <a:chOff x="3635903" y="4579193"/>
            <a:chExt cx="5012996" cy="1402636"/>
          </a:xfrm>
        </p:grpSpPr>
        <p:sp>
          <p:nvSpPr>
            <p:cNvPr id="22538" name="Text Box 4"/>
            <p:cNvSpPr txBox="1">
              <a:spLocks noChangeArrowheads="1"/>
            </p:cNvSpPr>
            <p:nvPr/>
          </p:nvSpPr>
          <p:spPr bwMode="auto">
            <a:xfrm>
              <a:off x="4966436" y="5181600"/>
              <a:ext cx="3682463" cy="800229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pPr>
                <a:buFont typeface="Wingdings" charset="2"/>
                <a:buNone/>
              </a:pPr>
              <a:r>
                <a:rPr lang="fr-FR" b="1"/>
                <a:t>250g/m</a:t>
              </a:r>
              <a:r>
                <a:rPr lang="fr-FR" b="1" baseline="30000"/>
                <a:t>2</a:t>
              </a:r>
              <a:r>
                <a:rPr lang="fr-FR"/>
                <a:t> &lt;=&gt; column</a:t>
              </a:r>
              <a:br>
                <a:rPr lang="fr-FR"/>
              </a:br>
              <a:r>
                <a:rPr lang="fr-FR"/>
                <a:t>of </a:t>
              </a:r>
              <a:r>
                <a:rPr lang="fr-FR" b="1"/>
                <a:t>3m</a:t>
              </a:r>
              <a:r>
                <a:rPr lang="fr-FR"/>
                <a:t> H</a:t>
              </a:r>
              <a:r>
                <a:rPr lang="fr-FR" baseline="-25000"/>
                <a:t>2</a:t>
              </a:r>
              <a:r>
                <a:rPr lang="fr-FR"/>
                <a:t> on average </a:t>
              </a:r>
              <a:r>
                <a:rPr lang="fr-FR" sz="2000"/>
                <a:t>(normal cond.)</a:t>
              </a:r>
            </a:p>
            <a:p>
              <a:pPr>
                <a:buFont typeface="Wingdings" charset="2"/>
                <a:buNone/>
              </a:pPr>
              <a:endParaRPr lang="fr-FR" sz="800"/>
            </a:p>
          </p:txBody>
        </p:sp>
        <p:sp>
          <p:nvSpPr>
            <p:cNvPr id="22539" name="Line 6"/>
            <p:cNvSpPr>
              <a:spLocks noChangeShapeType="1"/>
            </p:cNvSpPr>
            <p:nvPr/>
          </p:nvSpPr>
          <p:spPr bwMode="auto">
            <a:xfrm>
              <a:off x="3635903" y="4579193"/>
              <a:ext cx="1393296" cy="831007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</p:grpSp>
      <p:grpSp>
        <p:nvGrpSpPr>
          <p:cNvPr id="3" name="Grouper 11"/>
          <p:cNvGrpSpPr>
            <a:grpSpLocks/>
          </p:cNvGrpSpPr>
          <p:nvPr/>
        </p:nvGrpSpPr>
        <p:grpSpPr bwMode="auto">
          <a:xfrm>
            <a:off x="1143840" y="5007372"/>
            <a:ext cx="8000160" cy="1457751"/>
            <a:chOff x="762803" y="5007915"/>
            <a:chExt cx="7999394" cy="1457305"/>
          </a:xfrm>
        </p:grpSpPr>
        <p:sp>
          <p:nvSpPr>
            <p:cNvPr id="22535" name="Line 7"/>
            <p:cNvSpPr>
              <a:spLocks noChangeShapeType="1"/>
            </p:cNvSpPr>
            <p:nvPr/>
          </p:nvSpPr>
          <p:spPr bwMode="auto">
            <a:xfrm>
              <a:off x="3407624" y="5838657"/>
              <a:ext cx="1392976" cy="409742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fr-FR"/>
            </a:p>
          </p:txBody>
        </p:sp>
        <p:sp>
          <p:nvSpPr>
            <p:cNvPr id="22536" name="ZoneTexte 7"/>
            <p:cNvSpPr txBox="1">
              <a:spLocks noChangeArrowheads="1"/>
            </p:cNvSpPr>
            <p:nvPr/>
          </p:nvSpPr>
          <p:spPr bwMode="auto">
            <a:xfrm>
              <a:off x="762803" y="5007915"/>
              <a:ext cx="3520791" cy="12922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>
                <a:buFont typeface="Arial" charset="0"/>
                <a:buChar char="•"/>
              </a:pPr>
              <a:r>
                <a:rPr lang="fr-FR" i="1" dirty="0">
                  <a:solidFill>
                    <a:srgbClr val="000000"/>
                  </a:solidFill>
                </a:rPr>
                <a:t> </a:t>
              </a:r>
              <a:r>
                <a:rPr lang="fr-FR" sz="2000" i="1" dirty="0">
                  <a:solidFill>
                    <a:srgbClr val="000000"/>
                  </a:solidFill>
                </a:rPr>
                <a:t>Fractal structure</a:t>
              </a:r>
              <a:r>
                <a:rPr lang="fr-FR" sz="2000" dirty="0">
                  <a:solidFill>
                    <a:srgbClr val="000000"/>
                  </a:solidFill>
                </a:rPr>
                <a:t>:</a:t>
              </a:r>
              <a:br>
                <a:rPr lang="fr-FR" sz="2000" dirty="0">
                  <a:solidFill>
                    <a:srgbClr val="000000"/>
                  </a:solidFill>
                </a:rPr>
              </a:br>
              <a:r>
                <a:rPr lang="fr-FR" sz="2000" dirty="0">
                  <a:solidFill>
                    <a:srgbClr val="000000"/>
                  </a:solidFill>
                </a:rPr>
                <a:t>gas </a:t>
              </a:r>
              <a:r>
                <a:rPr lang="fr-FR" sz="2000" dirty="0" err="1">
                  <a:solidFill>
                    <a:srgbClr val="000000"/>
                  </a:solidFill>
                </a:rPr>
                <a:t>covers</a:t>
              </a:r>
              <a:r>
                <a:rPr lang="fr-FR" sz="2000" dirty="0">
                  <a:solidFill>
                    <a:srgbClr val="000000"/>
                  </a:solidFill>
                </a:rPr>
                <a:t> ~ </a:t>
              </a:r>
              <a:r>
                <a:rPr lang="fr-FR" sz="2000" b="1" dirty="0">
                  <a:solidFill>
                    <a:srgbClr val="000000"/>
                  </a:solidFill>
                </a:rPr>
                <a:t>1%</a:t>
              </a:r>
              <a:r>
                <a:rPr lang="fr-FR" sz="2000" dirty="0">
                  <a:solidFill>
                    <a:srgbClr val="000000"/>
                  </a:solidFill>
                </a:rPr>
                <a:t> of the </a:t>
              </a:r>
              <a:r>
                <a:rPr lang="fr-FR" sz="2000" dirty="0" err="1">
                  <a:solidFill>
                    <a:srgbClr val="000000"/>
                  </a:solidFill>
                </a:rPr>
                <a:t>sky</a:t>
              </a:r>
              <a:r>
                <a:rPr lang="fr-FR" sz="2000" dirty="0">
                  <a:solidFill>
                    <a:srgbClr val="000000"/>
                  </a:solidFill>
                </a:rPr>
                <a:t>.</a:t>
              </a:r>
              <a:br>
                <a:rPr lang="fr-FR" sz="2000" dirty="0">
                  <a:solidFill>
                    <a:srgbClr val="000000"/>
                  </a:solidFill>
                </a:rPr>
              </a:br>
              <a:r>
                <a:rPr lang="fr-FR" sz="2000" b="1" dirty="0" err="1">
                  <a:solidFill>
                    <a:srgbClr val="000000"/>
                  </a:solidFill>
                </a:rPr>
                <a:t>Clumpuscules</a:t>
              </a:r>
              <a:r>
                <a:rPr lang="fr-FR" sz="2000" b="1" dirty="0">
                  <a:solidFill>
                    <a:srgbClr val="000000"/>
                  </a:solidFill>
                </a:rPr>
                <a:t> ~10 AU</a:t>
              </a:r>
              <a:br>
                <a:rPr lang="fr-FR" sz="2000" b="1" dirty="0">
                  <a:solidFill>
                    <a:srgbClr val="000000"/>
                  </a:solidFill>
                </a:rPr>
              </a:br>
              <a:r>
                <a:rPr lang="fr-FR" dirty="0">
                  <a:solidFill>
                    <a:srgbClr val="000000"/>
                  </a:solidFill>
                </a:rPr>
                <a:t>(</a:t>
              </a:r>
              <a:r>
                <a:rPr lang="fr-FR" dirty="0" err="1">
                  <a:solidFill>
                    <a:srgbClr val="000000"/>
                  </a:solidFill>
                </a:rPr>
                <a:t>Pfenniger</a:t>
              </a:r>
              <a:r>
                <a:rPr lang="fr-FR" dirty="0">
                  <a:solidFill>
                    <a:srgbClr val="000000"/>
                  </a:solidFill>
                </a:rPr>
                <a:t> &amp; Combes 1994)</a:t>
              </a:r>
              <a:endParaRPr lang="fr-FR" sz="2800" dirty="0">
                <a:solidFill>
                  <a:srgbClr val="000000"/>
                </a:solidFill>
              </a:endParaRPr>
            </a:p>
          </p:txBody>
        </p:sp>
        <p:sp>
          <p:nvSpPr>
            <p:cNvPr id="22537" name="ZoneTexte 9"/>
            <p:cNvSpPr txBox="1">
              <a:spLocks noChangeArrowheads="1"/>
            </p:cNvSpPr>
            <p:nvPr/>
          </p:nvSpPr>
          <p:spPr bwMode="auto">
            <a:xfrm>
              <a:off x="4724400" y="6096001"/>
              <a:ext cx="4037797" cy="3692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r>
                <a:rPr lang="fr-FR" b="1" dirty="0">
                  <a:solidFill>
                    <a:srgbClr val="000000"/>
                  </a:solidFill>
                  <a:highlight>
                    <a:srgbClr val="FFFF00"/>
                  </a:highlight>
                </a:rPr>
                <a:t>~ 300</a:t>
              </a:r>
              <a:r>
                <a:rPr lang="fr-FR" b="1" dirty="0">
                  <a:highlight>
                    <a:srgbClr val="FFFF00"/>
                  </a:highlight>
                </a:rPr>
                <a:t>m</a:t>
              </a:r>
              <a:r>
                <a:rPr lang="fr-FR" dirty="0">
                  <a:highlight>
                    <a:srgbClr val="FFFF00"/>
                  </a:highlight>
                </a:rPr>
                <a:t> H</a:t>
              </a:r>
              <a:r>
                <a:rPr lang="fr-FR" baseline="-25000" dirty="0">
                  <a:highlight>
                    <a:srgbClr val="FFFF00"/>
                  </a:highlight>
                </a:rPr>
                <a:t>2</a:t>
              </a:r>
              <a:r>
                <a:rPr lang="fr-FR" dirty="0">
                  <a:highlight>
                    <a:srgbClr val="FFFF00"/>
                  </a:highlight>
                </a:rPr>
                <a:t> over 1% of the </a:t>
              </a:r>
              <a:r>
                <a:rPr lang="fr-FR" dirty="0" err="1">
                  <a:highlight>
                    <a:srgbClr val="FFFF00"/>
                  </a:highlight>
                </a:rPr>
                <a:t>sky</a:t>
              </a:r>
              <a:endParaRPr lang="fr-FR" dirty="0">
                <a:highlight>
                  <a:srgbClr val="FFFF00"/>
                </a:highlight>
              </a:endParaRPr>
            </a:p>
          </p:txBody>
        </p:sp>
      </p:grpSp>
      <p:sp>
        <p:nvSpPr>
          <p:cNvPr id="12" name="Rectangle 16"/>
          <p:cNvSpPr txBox="1">
            <a:spLocks noChangeArrowheads="1"/>
          </p:cNvSpPr>
          <p:nvPr/>
        </p:nvSpPr>
        <p:spPr>
          <a:xfrm>
            <a:off x="533400" y="269776"/>
            <a:ext cx="88392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  <a:ea typeface="ＭＳ Ｐゴシック" charset="-128"/>
                <a:cs typeface="ＭＳ Ｐゴシック" charset="-128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</a:defRPr>
            </a:lvl9pPr>
          </a:lstStyle>
          <a:p>
            <a:r>
              <a:rPr lang="fr-FR" sz="4000" b="1" dirty="0" err="1">
                <a:solidFill>
                  <a:srgbClr val="FF3300"/>
                </a:solidFill>
              </a:rPr>
              <a:t>Where</a:t>
            </a:r>
            <a:r>
              <a:rPr lang="fr-FR" sz="4000" b="1" dirty="0">
                <a:solidFill>
                  <a:srgbClr val="FF3300"/>
                </a:solidFill>
              </a:rPr>
              <a:t> are </a:t>
            </a:r>
            <a:r>
              <a:rPr lang="fr-FR" sz="4000" b="1" dirty="0" err="1">
                <a:solidFill>
                  <a:srgbClr val="FF3300"/>
                </a:solidFill>
              </a:rPr>
              <a:t>these</a:t>
            </a:r>
            <a:r>
              <a:rPr lang="fr-FR" sz="4000" b="1" dirty="0">
                <a:solidFill>
                  <a:srgbClr val="FF3300"/>
                </a:solidFill>
              </a:rPr>
              <a:t> baryons?</a:t>
            </a:r>
          </a:p>
        </p:txBody>
      </p:sp>
    </p:spTree>
    <p:extLst>
      <p:ext uri="{BB962C8B-B14F-4D97-AF65-F5344CB8AC3E}">
        <p14:creationId xmlns:p14="http://schemas.microsoft.com/office/powerpoint/2010/main" val="3090254492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rincipe_scintillation_2tels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567572"/>
            <a:ext cx="9144000" cy="5556657"/>
          </a:xfrm>
          <a:prstGeom prst="rect">
            <a:avLst/>
          </a:prstGeom>
        </p:spPr>
      </p:pic>
      <p:sp>
        <p:nvSpPr>
          <p:cNvPr id="3" name="Text Box 4"/>
          <p:cNvSpPr txBox="1">
            <a:spLocks noChangeArrowheads="1"/>
          </p:cNvSpPr>
          <p:nvPr/>
        </p:nvSpPr>
        <p:spPr bwMode="auto">
          <a:xfrm>
            <a:off x="76199" y="198125"/>
            <a:ext cx="9729281" cy="132093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fr-FR" sz="4000" b="1">
                <a:solidFill>
                  <a:srgbClr val="FF0000"/>
                </a:solidFill>
              </a:rPr>
              <a:t>Search for missing H</a:t>
            </a:r>
            <a:r>
              <a:rPr lang="fr-FR" sz="4000" b="1" baseline="-25000">
                <a:solidFill>
                  <a:srgbClr val="FF0000"/>
                </a:solidFill>
              </a:rPr>
              <a:t>2</a:t>
            </a:r>
            <a:r>
              <a:rPr lang="fr-FR" sz="4000" b="1">
                <a:solidFill>
                  <a:srgbClr val="FF0000"/>
                </a:solidFill>
              </a:rPr>
              <a:t> turbulent galactic gas</a:t>
            </a:r>
            <a:endParaRPr lang="fr-FR" sz="2800"/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fr-FR" sz="3200" b="1"/>
              <a:t>through scintillation detection (the OSER project)</a:t>
            </a:r>
            <a:endParaRPr lang="fr-FR" sz="2000" b="1">
              <a:solidFill>
                <a:srgbClr val="FF3300"/>
              </a:solidFill>
            </a:endParaRPr>
          </a:p>
        </p:txBody>
      </p:sp>
      <p:sp>
        <p:nvSpPr>
          <p:cNvPr id="4" name="ZoneTexte 4"/>
          <p:cNvSpPr txBox="1">
            <a:spLocks noChangeArrowheads="1"/>
          </p:cNvSpPr>
          <p:nvPr/>
        </p:nvSpPr>
        <p:spPr bwMode="auto">
          <a:xfrm>
            <a:off x="609600" y="5373513"/>
            <a:ext cx="870712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2400" i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2400" i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2400" i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2400" i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fr-FR" sz="2000"/>
              <a:t>Light received by telescope varies with</a:t>
            </a:r>
          </a:p>
          <a:p>
            <a:r>
              <a:rPr lang="fr-FR" sz="2000"/>
              <a:t>	</a:t>
            </a:r>
            <a:r>
              <a:rPr lang="fr-FR" sz="2000" b="1">
                <a:solidFill>
                  <a:srgbClr val="FF0000"/>
                </a:solidFill>
              </a:rPr>
              <a:t>-</a:t>
            </a:r>
            <a:r>
              <a:rPr lang="fr-FR" sz="2000"/>
              <a:t> </a:t>
            </a:r>
            <a:r>
              <a:rPr lang="fr-FR" sz="2000" b="1">
                <a:solidFill>
                  <a:srgbClr val="FF0000"/>
                </a:solidFill>
              </a:rPr>
              <a:t>timescale ~10 min</a:t>
            </a:r>
            <a:r>
              <a:rPr lang="fr-FR" sz="2000"/>
              <a:t> (due to the relative velocity of the gas)</a:t>
            </a:r>
          </a:p>
          <a:p>
            <a:r>
              <a:rPr lang="fr-FR" sz="2000" b="1">
                <a:solidFill>
                  <a:srgbClr val="FF0000"/>
                </a:solidFill>
              </a:rPr>
              <a:t>	- modulation of a few %</a:t>
            </a:r>
            <a:r>
              <a:rPr lang="fr-FR" sz="2000"/>
              <a:t> (depending on distances / turbulence 											parameters / source extension)</a:t>
            </a:r>
          </a:p>
        </p:txBody>
      </p:sp>
    </p:spTree>
    <p:extLst>
      <p:ext uri="{BB962C8B-B14F-4D97-AF65-F5344CB8AC3E}">
        <p14:creationId xmlns:p14="http://schemas.microsoft.com/office/powerpoint/2010/main" val="717017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ChangeArrowheads="1"/>
          </p:cNvSpPr>
          <p:nvPr/>
        </p:nvSpPr>
        <p:spPr bwMode="auto">
          <a:xfrm>
            <a:off x="381000" y="0"/>
            <a:ext cx="9144000" cy="68580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fr-FR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50429100-611B-E049-89A9-1A55BE19C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616" y="137206"/>
            <a:ext cx="6912768" cy="6583588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/>
          <p:cNvSpPr txBox="1"/>
          <p:nvPr/>
        </p:nvSpPr>
        <p:spPr>
          <a:xfrm>
            <a:off x="2895600" y="381001"/>
            <a:ext cx="35691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400" b="1">
                <a:solidFill>
                  <a:srgbClr val="FF0000"/>
                </a:solidFill>
              </a:rPr>
              <a:t>Demonstrator</a:t>
            </a:r>
            <a:endParaRPr lang="fr-FR" b="1">
              <a:solidFill>
                <a:srgbClr val="FF0000"/>
              </a:solidFill>
            </a:endParaRPr>
          </a:p>
        </p:txBody>
      </p:sp>
      <p:grpSp>
        <p:nvGrpSpPr>
          <p:cNvPr id="3" name="Grouper 11"/>
          <p:cNvGrpSpPr/>
          <p:nvPr/>
        </p:nvGrpSpPr>
        <p:grpSpPr>
          <a:xfrm>
            <a:off x="1409700" y="1143001"/>
            <a:ext cx="7810500" cy="4640317"/>
            <a:chOff x="762000" y="1613898"/>
            <a:chExt cx="7810500" cy="4640317"/>
          </a:xfrm>
        </p:grpSpPr>
        <p:pic>
          <p:nvPicPr>
            <p:cNvPr id="4" name="Image 3" descr="scintillation-no-legend-1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66900" y="2895600"/>
              <a:ext cx="6533889" cy="3124200"/>
            </a:xfrm>
            <a:prstGeom prst="rect">
              <a:avLst/>
            </a:prstGeom>
          </p:spPr>
        </p:pic>
        <p:pic>
          <p:nvPicPr>
            <p:cNvPr id="7" name="Image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62000" y="2933700"/>
              <a:ext cx="2857500" cy="2857500"/>
            </a:xfrm>
            <a:prstGeom prst="rect">
              <a:avLst/>
            </a:prstGeom>
          </p:spPr>
        </p:pic>
        <p:sp>
          <p:nvSpPr>
            <p:cNvPr id="8" name="Rectangle 7"/>
            <p:cNvSpPr/>
            <p:nvPr/>
          </p:nvSpPr>
          <p:spPr bwMode="auto">
            <a:xfrm>
              <a:off x="3505200" y="3721100"/>
              <a:ext cx="914400" cy="1295400"/>
            </a:xfrm>
            <a:prstGeom prst="rect">
              <a:avLst/>
            </a:prstGeom>
            <a:solidFill>
              <a:srgbClr val="FF0000"/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fr-FR" sz="2400">
                <a:latin typeface="Times" charset="0"/>
              </a:endParaRPr>
            </a:p>
          </p:txBody>
        </p:sp>
        <p:pic>
          <p:nvPicPr>
            <p:cNvPr id="9" name="Image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8786234">
              <a:off x="3125198" y="1613898"/>
              <a:ext cx="4640317" cy="4640317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 bwMode="auto">
            <a:xfrm>
              <a:off x="7429500" y="3505200"/>
              <a:ext cx="1143000" cy="2133600"/>
            </a:xfrm>
            <a:prstGeom prst="rect">
              <a:avLst/>
            </a:prstGeom>
            <a:ln>
              <a:noFill/>
              <a:headEnd type="none" w="med" len="med"/>
              <a:tailEnd type="none" w="med" len="med"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fr-FR" sz="2400">
                <a:solidFill>
                  <a:schemeClr val="tx1"/>
                </a:solidFill>
                <a:latin typeface="Times" charset="0"/>
              </a:endParaRPr>
            </a:p>
          </p:txBody>
        </p:sp>
      </p:grpSp>
      <p:pic>
        <p:nvPicPr>
          <p:cNvPr id="6" name="Imag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200" y="1738903"/>
            <a:ext cx="1981200" cy="1226689"/>
          </a:xfrm>
          <a:prstGeom prst="rect">
            <a:avLst/>
          </a:prstGeom>
        </p:spPr>
      </p:pic>
      <p:sp>
        <p:nvSpPr>
          <p:cNvPr id="13" name="ZoneTexte 12"/>
          <p:cNvSpPr txBox="1"/>
          <p:nvPr/>
        </p:nvSpPr>
        <p:spPr>
          <a:xfrm>
            <a:off x="4969122" y="5486401"/>
            <a:ext cx="1027333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fr-FR" b="1"/>
              <a:t>Diffusive</a:t>
            </a:r>
          </a:p>
          <a:p>
            <a:pPr algn="ctr"/>
            <a:r>
              <a:rPr lang="fr-FR" b="1"/>
              <a:t>medium</a:t>
            </a:r>
          </a:p>
        </p:txBody>
      </p:sp>
      <p:sp>
        <p:nvSpPr>
          <p:cNvPr id="14" name="ZoneTexte 13"/>
          <p:cNvSpPr txBox="1"/>
          <p:nvPr/>
        </p:nvSpPr>
        <p:spPr>
          <a:xfrm>
            <a:off x="3496782" y="5181601"/>
            <a:ext cx="103804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fr-FR" b="1"/>
              <a:t>coherent</a:t>
            </a:r>
          </a:p>
          <a:p>
            <a:pPr algn="ctr"/>
            <a:r>
              <a:rPr lang="fr-FR" b="1"/>
              <a:t>light</a:t>
            </a:r>
          </a:p>
        </p:txBody>
      </p:sp>
      <p:sp>
        <p:nvSpPr>
          <p:cNvPr id="15" name="ZoneTexte 14"/>
          <p:cNvSpPr txBox="1"/>
          <p:nvPr/>
        </p:nvSpPr>
        <p:spPr>
          <a:xfrm>
            <a:off x="6697058" y="5493604"/>
            <a:ext cx="144751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fr-FR" b="1"/>
              <a:t>Interferences</a:t>
            </a:r>
          </a:p>
          <a:p>
            <a:pPr algn="ctr"/>
            <a:r>
              <a:rPr lang="fr-FR" b="1"/>
              <a:t>-&gt; speckle</a:t>
            </a:r>
          </a:p>
        </p:txBody>
      </p:sp>
      <p:cxnSp>
        <p:nvCxnSpPr>
          <p:cNvPr id="17" name="Connecteur droit avec flèche 16"/>
          <p:cNvCxnSpPr>
            <a:stCxn id="14" idx="0"/>
          </p:cNvCxnSpPr>
          <p:nvPr/>
        </p:nvCxnSpPr>
        <p:spPr bwMode="auto">
          <a:xfrm flipV="1">
            <a:off x="4015802" y="3962400"/>
            <a:ext cx="860998" cy="1219200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</p:spPr>
      </p:cxnSp>
      <p:cxnSp>
        <p:nvCxnSpPr>
          <p:cNvPr id="18" name="Connecteur droit avec flèche 17"/>
          <p:cNvCxnSpPr/>
          <p:nvPr/>
        </p:nvCxnSpPr>
        <p:spPr bwMode="auto">
          <a:xfrm rot="5400000" flipH="1" flipV="1">
            <a:off x="4953000" y="5029200"/>
            <a:ext cx="914400" cy="1588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</p:spPr>
      </p:cxnSp>
      <p:cxnSp>
        <p:nvCxnSpPr>
          <p:cNvPr id="21" name="Connecteur droit avec flèche 20"/>
          <p:cNvCxnSpPr/>
          <p:nvPr/>
        </p:nvCxnSpPr>
        <p:spPr bwMode="auto">
          <a:xfrm rot="5400000" flipH="1" flipV="1">
            <a:off x="6858000" y="5181600"/>
            <a:ext cx="533400" cy="76200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</p:spPr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BC2A018-7377-3312-C361-083D8213B24E}"/>
              </a:ext>
            </a:extLst>
          </p:cNvPr>
          <p:cNvSpPr/>
          <p:nvPr/>
        </p:nvSpPr>
        <p:spPr bwMode="auto">
          <a:xfrm>
            <a:off x="381000" y="0"/>
            <a:ext cx="9144000" cy="6858000"/>
          </a:xfrm>
          <a:prstGeom prst="rect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fr-FR" sz="2400">
              <a:ln>
                <a:solidFill>
                  <a:schemeClr val="tx1"/>
                </a:solidFill>
              </a:ln>
              <a:solidFill>
                <a:sysClr val="windowText" lastClr="000000"/>
              </a:solidFill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567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demo-scintillation-1" descr="demo-scintillation-1">
            <a:hlinkClick r:id="" action="ppaction://media"/>
            <a:extLst>
              <a:ext uri="{FF2B5EF4-FFF2-40B4-BE49-F238E27FC236}">
                <a16:creationId xmlns:a16="http://schemas.microsoft.com/office/drawing/2014/main" id="{7985FC64-FE2E-274D-8609-B54CE3CB3A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5763" y="4763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475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789726" y="79328"/>
            <a:ext cx="8229600" cy="9144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fr-FR" sz="40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Distance scales</a:t>
            </a:r>
          </a:p>
        </p:txBody>
      </p:sp>
      <p:sp>
        <p:nvSpPr>
          <p:cNvPr id="32771" name="Text Box 8"/>
          <p:cNvSpPr txBox="1">
            <a:spLocks noChangeArrowheads="1"/>
          </p:cNvSpPr>
          <p:nvPr/>
        </p:nvSpPr>
        <p:spPr bwMode="auto">
          <a:xfrm>
            <a:off x="754998" y="1086681"/>
            <a:ext cx="8295456" cy="1702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fr-FR" b="1" dirty="0"/>
              <a:t>4 distance </a:t>
            </a:r>
            <a:r>
              <a:rPr lang="fr-FR" b="1" dirty="0" err="1"/>
              <a:t>scales</a:t>
            </a:r>
            <a:r>
              <a:rPr lang="fr-FR" b="1" dirty="0"/>
              <a:t> </a:t>
            </a:r>
            <a:r>
              <a:rPr lang="fr-FR" b="1" dirty="0" err="1"/>
              <a:t>characterize</a:t>
            </a:r>
            <a:r>
              <a:rPr lang="fr-FR" b="1" dirty="0"/>
              <a:t> the </a:t>
            </a:r>
            <a:r>
              <a:rPr lang="fr-FR" b="1" dirty="0" err="1"/>
              <a:t>speckle</a:t>
            </a:r>
            <a:r>
              <a:rPr lang="fr-FR" b="1" dirty="0"/>
              <a:t> pattern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b="1" dirty="0">
                <a:solidFill>
                  <a:srgbClr val="FF0000"/>
                </a:solidFill>
              </a:rPr>
              <a:t> Diffusion radius </a:t>
            </a:r>
            <a:r>
              <a:rPr lang="fr-FR" b="1" dirty="0" err="1">
                <a:solidFill>
                  <a:srgbClr val="FF0000"/>
                </a:solidFill>
                <a:highlight>
                  <a:srgbClr val="FFFF00"/>
                </a:highlight>
              </a:rPr>
              <a:t>R</a:t>
            </a:r>
            <a:r>
              <a:rPr lang="fr-FR" b="1" baseline="-25000" dirty="0" err="1">
                <a:solidFill>
                  <a:srgbClr val="FF0000"/>
                </a:solidFill>
                <a:highlight>
                  <a:srgbClr val="FFFF00"/>
                </a:highlight>
              </a:rPr>
              <a:t>diff</a:t>
            </a:r>
            <a:endParaRPr lang="fr-FR" b="1" dirty="0">
              <a:highlight>
                <a:srgbClr val="FFFF00"/>
              </a:highlight>
            </a:endParaRPr>
          </a:p>
          <a:p>
            <a:pPr lvl="1"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sz="2000" b="1" dirty="0"/>
              <a:t> </a:t>
            </a:r>
            <a:r>
              <a:rPr lang="fr-FR" sz="2000" b="1" dirty="0" err="1"/>
              <a:t>separation</a:t>
            </a:r>
            <a:r>
              <a:rPr lang="fr-FR" sz="2000" b="1" dirty="0"/>
              <a:t> (on </a:t>
            </a:r>
            <a:r>
              <a:rPr lang="fr-FR" sz="2000" b="1" dirty="0" err="1"/>
              <a:t>screen</a:t>
            </a:r>
            <a:r>
              <a:rPr lang="fr-FR" sz="2000" b="1" dirty="0"/>
              <a:t>) </a:t>
            </a:r>
            <a:r>
              <a:rPr lang="fr-FR" sz="2000" b="1" dirty="0" err="1"/>
              <a:t>such</a:t>
            </a:r>
            <a:r>
              <a:rPr lang="fr-FR" sz="2000" b="1" dirty="0"/>
              <a:t> </a:t>
            </a:r>
            <a:r>
              <a:rPr lang="fr-FR" sz="2000" b="1" dirty="0" err="1"/>
              <a:t>that</a:t>
            </a:r>
            <a:r>
              <a:rPr lang="fr-FR" sz="2000" b="1" dirty="0"/>
              <a:t>: </a:t>
            </a:r>
            <a:r>
              <a:rPr lang="fr-FR" sz="2000" dirty="0">
                <a:latin typeface="Symbol" charset="2"/>
              </a:rPr>
              <a:t>s</a:t>
            </a:r>
            <a:r>
              <a:rPr lang="fr-FR" sz="2000" dirty="0"/>
              <a:t>[</a:t>
            </a:r>
            <a:r>
              <a:rPr lang="fr-FR" sz="2000" dirty="0">
                <a:latin typeface="Symbol" charset="2"/>
              </a:rPr>
              <a:t>f</a:t>
            </a:r>
            <a:r>
              <a:rPr lang="fr-FR" sz="2000" dirty="0"/>
              <a:t>(</a:t>
            </a:r>
            <a:r>
              <a:rPr lang="fr-FR" sz="2000" b="1" dirty="0" err="1"/>
              <a:t>r</a:t>
            </a:r>
            <a:r>
              <a:rPr lang="fr-FR" sz="2000" dirty="0" err="1"/>
              <a:t>+</a:t>
            </a:r>
            <a:r>
              <a:rPr lang="fr-FR" sz="2000" b="1" dirty="0" err="1">
                <a:solidFill>
                  <a:srgbClr val="FF0000"/>
                </a:solidFill>
              </a:rPr>
              <a:t>R</a:t>
            </a:r>
            <a:r>
              <a:rPr lang="fr-FR" sz="2000" b="1" baseline="-25000" dirty="0" err="1">
                <a:solidFill>
                  <a:srgbClr val="FF0000"/>
                </a:solidFill>
              </a:rPr>
              <a:t>diff</a:t>
            </a:r>
            <a:r>
              <a:rPr lang="fr-FR" sz="2000" dirty="0"/>
              <a:t>)-</a:t>
            </a:r>
            <a:r>
              <a:rPr lang="fr-FR" sz="2000" dirty="0">
                <a:latin typeface="Symbol" charset="2"/>
              </a:rPr>
              <a:t>f</a:t>
            </a:r>
            <a:r>
              <a:rPr lang="fr-FR" sz="2000" dirty="0"/>
              <a:t>(</a:t>
            </a:r>
            <a:r>
              <a:rPr lang="fr-FR" sz="2000" b="1" dirty="0"/>
              <a:t>r</a:t>
            </a:r>
            <a:r>
              <a:rPr lang="fr-FR" sz="2000" dirty="0"/>
              <a:t>)] = 1 radian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sz="2000" dirty="0"/>
              <a:t> </a:t>
            </a:r>
            <a:r>
              <a:rPr lang="fr-FR" sz="2000" dirty="0" err="1">
                <a:highlight>
                  <a:srgbClr val="FFFF00"/>
                </a:highlight>
              </a:rPr>
              <a:t>Characterizes</a:t>
            </a:r>
            <a:r>
              <a:rPr lang="fr-FR" sz="2000" dirty="0">
                <a:highlight>
                  <a:srgbClr val="FFFF00"/>
                </a:highlight>
              </a:rPr>
              <a:t> the </a:t>
            </a:r>
            <a:r>
              <a:rPr lang="fr-FR" sz="2000" dirty="0" err="1">
                <a:highlight>
                  <a:srgbClr val="FFFF00"/>
                </a:highlight>
              </a:rPr>
              <a:t>strength</a:t>
            </a:r>
            <a:r>
              <a:rPr lang="fr-FR" sz="2000" dirty="0">
                <a:highlight>
                  <a:srgbClr val="FFFF00"/>
                </a:highlight>
              </a:rPr>
              <a:t> of turbulence: strong turbulence -&gt; small </a:t>
            </a:r>
            <a:r>
              <a:rPr lang="fr-FR" sz="2000" b="1" dirty="0" err="1">
                <a:solidFill>
                  <a:srgbClr val="FF0000"/>
                </a:solidFill>
                <a:highlight>
                  <a:srgbClr val="FFFF00"/>
                </a:highlight>
              </a:rPr>
              <a:t>R</a:t>
            </a:r>
            <a:r>
              <a:rPr lang="fr-FR" sz="2000" b="1" baseline="-25000" dirty="0" err="1">
                <a:solidFill>
                  <a:srgbClr val="FF0000"/>
                </a:solidFill>
                <a:highlight>
                  <a:srgbClr val="FFFF00"/>
                </a:highlight>
              </a:rPr>
              <a:t>diff</a:t>
            </a:r>
            <a:r>
              <a:rPr lang="fr-FR" sz="2000" dirty="0">
                <a:highlight>
                  <a:srgbClr val="FFFF00"/>
                </a:highlight>
              </a:rPr>
              <a:t>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fr-FR" dirty="0">
              <a:latin typeface="Symbol" charset="2"/>
            </a:endParaRPr>
          </a:p>
        </p:txBody>
      </p:sp>
      <p:grpSp>
        <p:nvGrpSpPr>
          <p:cNvPr id="8" name="Groupe 7">
            <a:extLst>
              <a:ext uri="{FF2B5EF4-FFF2-40B4-BE49-F238E27FC236}">
                <a16:creationId xmlns:a16="http://schemas.microsoft.com/office/drawing/2014/main" id="{86E451B0-417C-8A13-3021-5D878346C349}"/>
              </a:ext>
            </a:extLst>
          </p:cNvPr>
          <p:cNvGrpSpPr/>
          <p:nvPr/>
        </p:nvGrpSpPr>
        <p:grpSpPr>
          <a:xfrm>
            <a:off x="5601115" y="2429178"/>
            <a:ext cx="3371368" cy="1702004"/>
            <a:chOff x="1087002" y="2138860"/>
            <a:chExt cx="7690400" cy="3882428"/>
          </a:xfrm>
        </p:grpSpPr>
        <p:pic>
          <p:nvPicPr>
            <p:cNvPr id="9" name="Image 8">
              <a:extLst>
                <a:ext uri="{FF2B5EF4-FFF2-40B4-BE49-F238E27FC236}">
                  <a16:creationId xmlns:a16="http://schemas.microsoft.com/office/drawing/2014/main" id="{4B61A5E9-243A-DD82-8FC6-CB0CB571FC5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87002" y="2138860"/>
              <a:ext cx="3882428" cy="3882428"/>
            </a:xfrm>
            <a:prstGeom prst="rect">
              <a:avLst/>
            </a:prstGeom>
          </p:spPr>
        </p:pic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7F0C0C6A-3CCC-330F-5FB4-5F4337FC61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69430" y="2138860"/>
              <a:ext cx="3807972" cy="38824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71665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4D1CC-C871-227C-3E05-D58AEE727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93B71204-C033-C184-E440-5138B3C35F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9726" y="79328"/>
            <a:ext cx="8229600" cy="9144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fr-FR" sz="40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Distance scales</a:t>
            </a:r>
          </a:p>
        </p:txBody>
      </p:sp>
      <p:sp>
        <p:nvSpPr>
          <p:cNvPr id="32771" name="Text Box 8">
            <a:extLst>
              <a:ext uri="{FF2B5EF4-FFF2-40B4-BE49-F238E27FC236}">
                <a16:creationId xmlns:a16="http://schemas.microsoft.com/office/drawing/2014/main" id="{2A9E657F-47E0-EC6E-79B4-E80D7BAEB1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998" y="1086682"/>
            <a:ext cx="8295456" cy="1702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fr-FR" b="1" dirty="0"/>
              <a:t>4 distance </a:t>
            </a:r>
            <a:r>
              <a:rPr lang="fr-FR" b="1" dirty="0" err="1"/>
              <a:t>scales</a:t>
            </a:r>
            <a:r>
              <a:rPr lang="fr-FR" b="1" dirty="0"/>
              <a:t> </a:t>
            </a:r>
            <a:r>
              <a:rPr lang="fr-FR" b="1" dirty="0" err="1"/>
              <a:t>characterize</a:t>
            </a:r>
            <a:r>
              <a:rPr lang="fr-FR" b="1" dirty="0"/>
              <a:t> the </a:t>
            </a:r>
            <a:r>
              <a:rPr lang="fr-FR" b="1" dirty="0" err="1"/>
              <a:t>speckle</a:t>
            </a:r>
            <a:r>
              <a:rPr lang="fr-FR" b="1" dirty="0"/>
              <a:t> pattern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b="1" dirty="0">
                <a:solidFill>
                  <a:srgbClr val="FF0000"/>
                </a:solidFill>
              </a:rPr>
              <a:t> Diffusion radius </a:t>
            </a:r>
            <a:r>
              <a:rPr lang="fr-FR" b="1" dirty="0" err="1">
                <a:solidFill>
                  <a:srgbClr val="FF0000"/>
                </a:solidFill>
                <a:highlight>
                  <a:srgbClr val="FFFF00"/>
                </a:highlight>
              </a:rPr>
              <a:t>R</a:t>
            </a:r>
            <a:r>
              <a:rPr lang="fr-FR" b="1" baseline="-25000" dirty="0" err="1">
                <a:solidFill>
                  <a:srgbClr val="FF0000"/>
                </a:solidFill>
                <a:highlight>
                  <a:srgbClr val="FFFF00"/>
                </a:highlight>
              </a:rPr>
              <a:t>diff</a:t>
            </a:r>
            <a:endParaRPr lang="fr-FR" b="1" dirty="0">
              <a:highlight>
                <a:srgbClr val="FFFF00"/>
              </a:highlight>
            </a:endParaRPr>
          </a:p>
          <a:p>
            <a:pPr lvl="1"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sz="2000" b="1" dirty="0"/>
              <a:t> </a:t>
            </a:r>
            <a:r>
              <a:rPr lang="fr-FR" sz="2000" b="1" dirty="0" err="1"/>
              <a:t>separation</a:t>
            </a:r>
            <a:r>
              <a:rPr lang="fr-FR" sz="2000" b="1" dirty="0"/>
              <a:t> (on </a:t>
            </a:r>
            <a:r>
              <a:rPr lang="fr-FR" sz="2000" b="1" dirty="0" err="1"/>
              <a:t>screen</a:t>
            </a:r>
            <a:r>
              <a:rPr lang="fr-FR" sz="2000" b="1" dirty="0"/>
              <a:t>) </a:t>
            </a:r>
            <a:r>
              <a:rPr lang="fr-FR" sz="2000" b="1" dirty="0" err="1"/>
              <a:t>such</a:t>
            </a:r>
            <a:r>
              <a:rPr lang="fr-FR" sz="2000" b="1" dirty="0"/>
              <a:t> </a:t>
            </a:r>
            <a:r>
              <a:rPr lang="fr-FR" sz="2000" b="1" dirty="0" err="1"/>
              <a:t>that</a:t>
            </a:r>
            <a:r>
              <a:rPr lang="fr-FR" sz="2000" b="1" dirty="0"/>
              <a:t>: </a:t>
            </a:r>
            <a:r>
              <a:rPr lang="fr-FR" sz="2000" dirty="0">
                <a:latin typeface="Symbol" charset="2"/>
              </a:rPr>
              <a:t>s</a:t>
            </a:r>
            <a:r>
              <a:rPr lang="fr-FR" sz="2000" dirty="0"/>
              <a:t>[</a:t>
            </a:r>
            <a:r>
              <a:rPr lang="fr-FR" sz="2000" dirty="0">
                <a:latin typeface="Symbol" charset="2"/>
              </a:rPr>
              <a:t>f</a:t>
            </a:r>
            <a:r>
              <a:rPr lang="fr-FR" sz="2000" dirty="0"/>
              <a:t>(</a:t>
            </a:r>
            <a:r>
              <a:rPr lang="fr-FR" sz="2000" b="1" dirty="0" err="1"/>
              <a:t>r</a:t>
            </a:r>
            <a:r>
              <a:rPr lang="fr-FR" sz="2000" dirty="0" err="1"/>
              <a:t>+</a:t>
            </a:r>
            <a:r>
              <a:rPr lang="fr-FR" sz="2000" b="1" dirty="0" err="1">
                <a:solidFill>
                  <a:srgbClr val="FF0000"/>
                </a:solidFill>
              </a:rPr>
              <a:t>R</a:t>
            </a:r>
            <a:r>
              <a:rPr lang="fr-FR" sz="2000" b="1" baseline="-25000" dirty="0" err="1">
                <a:solidFill>
                  <a:srgbClr val="FF0000"/>
                </a:solidFill>
              </a:rPr>
              <a:t>diff</a:t>
            </a:r>
            <a:r>
              <a:rPr lang="fr-FR" sz="2000" dirty="0"/>
              <a:t>)-</a:t>
            </a:r>
            <a:r>
              <a:rPr lang="fr-FR" sz="2000" dirty="0">
                <a:latin typeface="Symbol" charset="2"/>
              </a:rPr>
              <a:t>f</a:t>
            </a:r>
            <a:r>
              <a:rPr lang="fr-FR" sz="2000" dirty="0"/>
              <a:t>(</a:t>
            </a:r>
            <a:r>
              <a:rPr lang="fr-FR" sz="2000" b="1" dirty="0"/>
              <a:t>r</a:t>
            </a:r>
            <a:r>
              <a:rPr lang="fr-FR" sz="2000" dirty="0"/>
              <a:t>)] = 1 radian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sz="2000" dirty="0"/>
              <a:t> </a:t>
            </a:r>
            <a:r>
              <a:rPr lang="fr-FR" sz="2000" dirty="0" err="1">
                <a:highlight>
                  <a:srgbClr val="FFFF00"/>
                </a:highlight>
              </a:rPr>
              <a:t>Characterizes</a:t>
            </a:r>
            <a:r>
              <a:rPr lang="fr-FR" sz="2000" dirty="0">
                <a:highlight>
                  <a:srgbClr val="FFFF00"/>
                </a:highlight>
              </a:rPr>
              <a:t> the </a:t>
            </a:r>
            <a:r>
              <a:rPr lang="fr-FR" sz="2000" dirty="0" err="1">
                <a:highlight>
                  <a:srgbClr val="FFFF00"/>
                </a:highlight>
              </a:rPr>
              <a:t>strength</a:t>
            </a:r>
            <a:r>
              <a:rPr lang="fr-FR" sz="2000" dirty="0">
                <a:highlight>
                  <a:srgbClr val="FFFF00"/>
                </a:highlight>
              </a:rPr>
              <a:t> of turbulence: strong turbulence -&gt; small </a:t>
            </a:r>
            <a:r>
              <a:rPr lang="fr-FR" sz="2000" b="1" dirty="0" err="1">
                <a:solidFill>
                  <a:srgbClr val="FF0000"/>
                </a:solidFill>
                <a:highlight>
                  <a:srgbClr val="FFFF00"/>
                </a:highlight>
              </a:rPr>
              <a:t>R</a:t>
            </a:r>
            <a:r>
              <a:rPr lang="fr-FR" sz="2000" b="1" baseline="-25000" dirty="0" err="1">
                <a:solidFill>
                  <a:srgbClr val="FF0000"/>
                </a:solidFill>
                <a:highlight>
                  <a:srgbClr val="FFFF00"/>
                </a:highlight>
              </a:rPr>
              <a:t>diff</a:t>
            </a:r>
            <a:r>
              <a:rPr lang="fr-FR" sz="2000" dirty="0">
                <a:highlight>
                  <a:srgbClr val="FFFF00"/>
                </a:highlight>
              </a:rPr>
              <a:t>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fr-FR" dirty="0">
              <a:latin typeface="Symbol" charset="2"/>
            </a:endParaRPr>
          </a:p>
        </p:txBody>
      </p:sp>
      <p:pic>
        <p:nvPicPr>
          <p:cNvPr id="28" name="Image 27">
            <a:extLst>
              <a:ext uri="{FF2B5EF4-FFF2-40B4-BE49-F238E27FC236}">
                <a16:creationId xmlns:a16="http://schemas.microsoft.com/office/drawing/2014/main" id="{7A734AD2-896F-2886-EA2A-6F003C22F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459" y="2423312"/>
            <a:ext cx="3356729" cy="1702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720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A76449-01E2-9104-E312-464DB9DC06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2F9569A-0901-A8D0-FD1D-2959F09F3C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7784" y="4169374"/>
            <a:ext cx="3810805" cy="2357936"/>
          </a:xfrm>
          <a:prstGeom prst="rect">
            <a:avLst/>
          </a:prstGeom>
        </p:spPr>
      </p:pic>
      <p:sp>
        <p:nvSpPr>
          <p:cNvPr id="32770" name="Rectangle 2">
            <a:extLst>
              <a:ext uri="{FF2B5EF4-FFF2-40B4-BE49-F238E27FC236}">
                <a16:creationId xmlns:a16="http://schemas.microsoft.com/office/drawing/2014/main" id="{EEF4064E-6CFE-09E4-8F10-35D83FE982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9726" y="79328"/>
            <a:ext cx="8229600" cy="9144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fr-FR" sz="40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Distance scales</a:t>
            </a:r>
          </a:p>
        </p:txBody>
      </p:sp>
      <p:sp>
        <p:nvSpPr>
          <p:cNvPr id="32771" name="Text Box 8">
            <a:extLst>
              <a:ext uri="{FF2B5EF4-FFF2-40B4-BE49-F238E27FC236}">
                <a16:creationId xmlns:a16="http://schemas.microsoft.com/office/drawing/2014/main" id="{DBC4047A-0162-5AD3-CE4B-D56AD9DD04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998" y="1086682"/>
            <a:ext cx="8295456" cy="1702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fr-FR" b="1" dirty="0"/>
              <a:t>4 distance </a:t>
            </a:r>
            <a:r>
              <a:rPr lang="fr-FR" b="1" dirty="0" err="1"/>
              <a:t>scales</a:t>
            </a:r>
            <a:r>
              <a:rPr lang="fr-FR" b="1" dirty="0"/>
              <a:t> </a:t>
            </a:r>
            <a:r>
              <a:rPr lang="fr-FR" b="1" dirty="0" err="1"/>
              <a:t>characterize</a:t>
            </a:r>
            <a:r>
              <a:rPr lang="fr-FR" b="1" dirty="0"/>
              <a:t> the </a:t>
            </a:r>
            <a:r>
              <a:rPr lang="fr-FR" b="1" dirty="0" err="1"/>
              <a:t>speckle</a:t>
            </a:r>
            <a:r>
              <a:rPr lang="fr-FR" b="1" dirty="0"/>
              <a:t> pattern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b="1" dirty="0">
                <a:solidFill>
                  <a:srgbClr val="FF0000"/>
                </a:solidFill>
              </a:rPr>
              <a:t> Diffusion radius </a:t>
            </a:r>
            <a:r>
              <a:rPr lang="fr-FR" b="1" dirty="0" err="1">
                <a:solidFill>
                  <a:srgbClr val="FF0000"/>
                </a:solidFill>
                <a:highlight>
                  <a:srgbClr val="FFFF00"/>
                </a:highlight>
              </a:rPr>
              <a:t>R</a:t>
            </a:r>
            <a:r>
              <a:rPr lang="fr-FR" b="1" baseline="-25000" dirty="0" err="1">
                <a:solidFill>
                  <a:srgbClr val="FF0000"/>
                </a:solidFill>
                <a:highlight>
                  <a:srgbClr val="FFFF00"/>
                </a:highlight>
              </a:rPr>
              <a:t>diff</a:t>
            </a:r>
            <a:endParaRPr lang="fr-FR" b="1" dirty="0">
              <a:highlight>
                <a:srgbClr val="FFFF00"/>
              </a:highlight>
            </a:endParaRPr>
          </a:p>
          <a:p>
            <a:pPr lvl="1"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sz="2000" b="1" dirty="0"/>
              <a:t> </a:t>
            </a:r>
            <a:r>
              <a:rPr lang="fr-FR" sz="2000" b="1" dirty="0" err="1"/>
              <a:t>separation</a:t>
            </a:r>
            <a:r>
              <a:rPr lang="fr-FR" sz="2000" b="1" dirty="0"/>
              <a:t> (on </a:t>
            </a:r>
            <a:r>
              <a:rPr lang="fr-FR" sz="2000" b="1" dirty="0" err="1"/>
              <a:t>screen</a:t>
            </a:r>
            <a:r>
              <a:rPr lang="fr-FR" sz="2000" b="1" dirty="0"/>
              <a:t>) </a:t>
            </a:r>
            <a:r>
              <a:rPr lang="fr-FR" sz="2000" b="1" dirty="0" err="1"/>
              <a:t>such</a:t>
            </a:r>
            <a:r>
              <a:rPr lang="fr-FR" sz="2000" b="1" dirty="0"/>
              <a:t> </a:t>
            </a:r>
            <a:r>
              <a:rPr lang="fr-FR" sz="2000" b="1" dirty="0" err="1"/>
              <a:t>that</a:t>
            </a:r>
            <a:r>
              <a:rPr lang="fr-FR" sz="2000" b="1" dirty="0"/>
              <a:t>: </a:t>
            </a:r>
            <a:r>
              <a:rPr lang="fr-FR" sz="2000" dirty="0">
                <a:latin typeface="Symbol" charset="2"/>
              </a:rPr>
              <a:t>s</a:t>
            </a:r>
            <a:r>
              <a:rPr lang="fr-FR" sz="2000" dirty="0"/>
              <a:t>[</a:t>
            </a:r>
            <a:r>
              <a:rPr lang="fr-FR" sz="2000" dirty="0">
                <a:latin typeface="Symbol" charset="2"/>
              </a:rPr>
              <a:t>f</a:t>
            </a:r>
            <a:r>
              <a:rPr lang="fr-FR" sz="2000" dirty="0"/>
              <a:t>(</a:t>
            </a:r>
            <a:r>
              <a:rPr lang="fr-FR" sz="2000" b="1" dirty="0" err="1"/>
              <a:t>r</a:t>
            </a:r>
            <a:r>
              <a:rPr lang="fr-FR" sz="2000" dirty="0" err="1"/>
              <a:t>+</a:t>
            </a:r>
            <a:r>
              <a:rPr lang="fr-FR" sz="2000" b="1" dirty="0" err="1">
                <a:solidFill>
                  <a:srgbClr val="FF0000"/>
                </a:solidFill>
              </a:rPr>
              <a:t>R</a:t>
            </a:r>
            <a:r>
              <a:rPr lang="fr-FR" sz="2000" b="1" baseline="-25000" dirty="0" err="1">
                <a:solidFill>
                  <a:srgbClr val="FF0000"/>
                </a:solidFill>
              </a:rPr>
              <a:t>diff</a:t>
            </a:r>
            <a:r>
              <a:rPr lang="fr-FR" sz="2000" dirty="0"/>
              <a:t>)-</a:t>
            </a:r>
            <a:r>
              <a:rPr lang="fr-FR" sz="2000" dirty="0">
                <a:latin typeface="Symbol" charset="2"/>
              </a:rPr>
              <a:t>f</a:t>
            </a:r>
            <a:r>
              <a:rPr lang="fr-FR" sz="2000" dirty="0"/>
              <a:t>(</a:t>
            </a:r>
            <a:r>
              <a:rPr lang="fr-FR" sz="2000" b="1" dirty="0"/>
              <a:t>r</a:t>
            </a:r>
            <a:r>
              <a:rPr lang="fr-FR" sz="2000" dirty="0"/>
              <a:t>)] = 1 radian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sz="2000" dirty="0"/>
              <a:t> </a:t>
            </a:r>
            <a:r>
              <a:rPr lang="fr-FR" sz="2000" dirty="0" err="1">
                <a:highlight>
                  <a:srgbClr val="FFFF00"/>
                </a:highlight>
              </a:rPr>
              <a:t>Characterizes</a:t>
            </a:r>
            <a:r>
              <a:rPr lang="fr-FR" sz="2000" dirty="0">
                <a:highlight>
                  <a:srgbClr val="FFFF00"/>
                </a:highlight>
              </a:rPr>
              <a:t> the </a:t>
            </a:r>
            <a:r>
              <a:rPr lang="fr-FR" sz="2000" dirty="0" err="1">
                <a:highlight>
                  <a:srgbClr val="FFFF00"/>
                </a:highlight>
              </a:rPr>
              <a:t>strength</a:t>
            </a:r>
            <a:r>
              <a:rPr lang="fr-FR" sz="2000" dirty="0">
                <a:highlight>
                  <a:srgbClr val="FFFF00"/>
                </a:highlight>
              </a:rPr>
              <a:t> of turbulence: strong turbulence -&gt; small </a:t>
            </a:r>
            <a:r>
              <a:rPr lang="fr-FR" sz="2000" b="1" dirty="0" err="1">
                <a:solidFill>
                  <a:srgbClr val="FF0000"/>
                </a:solidFill>
                <a:highlight>
                  <a:srgbClr val="FFFF00"/>
                </a:highlight>
              </a:rPr>
              <a:t>R</a:t>
            </a:r>
            <a:r>
              <a:rPr lang="fr-FR" sz="2000" b="1" baseline="-25000" dirty="0" err="1">
                <a:solidFill>
                  <a:srgbClr val="FF0000"/>
                </a:solidFill>
                <a:highlight>
                  <a:srgbClr val="FFFF00"/>
                </a:highlight>
              </a:rPr>
              <a:t>diff</a:t>
            </a:r>
            <a:r>
              <a:rPr lang="fr-FR" sz="2000" dirty="0">
                <a:highlight>
                  <a:srgbClr val="FFFF00"/>
                </a:highlight>
              </a:rPr>
              <a:t>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fr-FR" dirty="0">
              <a:latin typeface="Symbol" charset="2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41986A-DDBC-EEB1-FD47-7478CCF2E2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1720" y="2514798"/>
            <a:ext cx="4893885" cy="35732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b="1" dirty="0" err="1">
                <a:solidFill>
                  <a:srgbClr val="FF0000"/>
                </a:solidFill>
              </a:rPr>
              <a:t>Refraction</a:t>
            </a:r>
            <a:r>
              <a:rPr lang="fr-FR" b="1" dirty="0">
                <a:solidFill>
                  <a:srgbClr val="FF0000"/>
                </a:solidFill>
              </a:rPr>
              <a:t> radius </a:t>
            </a:r>
            <a:r>
              <a:rPr lang="fr-FR" b="1" dirty="0" err="1">
                <a:solidFill>
                  <a:srgbClr val="FF0000"/>
                </a:solidFill>
                <a:highlight>
                  <a:srgbClr val="FFFF00"/>
                </a:highlight>
              </a:rPr>
              <a:t>R</a:t>
            </a:r>
            <a:r>
              <a:rPr lang="fr-FR" b="1" baseline="-25000" dirty="0" err="1">
                <a:solidFill>
                  <a:srgbClr val="FF0000"/>
                </a:solidFill>
                <a:highlight>
                  <a:srgbClr val="FFFF00"/>
                </a:highlight>
              </a:rPr>
              <a:t>ref</a:t>
            </a:r>
            <a:br>
              <a:rPr lang="fr-FR" b="1" dirty="0" err="1">
                <a:solidFill>
                  <a:srgbClr val="FF0000"/>
                </a:solidFill>
              </a:rPr>
            </a:br>
            <a:r>
              <a:rPr lang="fr-FR" sz="2000" dirty="0"/>
              <a:t>size of the </a:t>
            </a:r>
            <a:r>
              <a:rPr lang="fr-FR" sz="2000" dirty="0" err="1"/>
              <a:t>region</a:t>
            </a:r>
            <a:r>
              <a:rPr lang="fr-FR" sz="2000" dirty="0"/>
              <a:t> </a:t>
            </a:r>
            <a:r>
              <a:rPr lang="fr-FR" sz="2000" dirty="0" err="1"/>
              <a:t>from</a:t>
            </a:r>
            <a:r>
              <a:rPr lang="fr-FR" sz="2000" dirty="0"/>
              <a:t> </a:t>
            </a:r>
            <a:r>
              <a:rPr lang="fr-FR" sz="2000" dirty="0" err="1"/>
              <a:t>which</a:t>
            </a:r>
            <a:r>
              <a:rPr lang="fr-FR" sz="2000" dirty="0"/>
              <a:t> </a:t>
            </a:r>
            <a:r>
              <a:rPr lang="fr-FR" sz="2000" dirty="0" err="1"/>
              <a:t>most</a:t>
            </a:r>
            <a:r>
              <a:rPr lang="fr-FR" sz="2000" dirty="0"/>
              <a:t> of the</a:t>
            </a:r>
            <a:br>
              <a:rPr lang="fr-FR" sz="2000" dirty="0"/>
            </a:br>
            <a:r>
              <a:rPr lang="fr-FR" sz="2000" dirty="0" err="1"/>
              <a:t>scattered</a:t>
            </a:r>
            <a:r>
              <a:rPr lang="fr-FR" sz="2000" dirty="0"/>
              <a:t> signal </a:t>
            </a:r>
            <a:r>
              <a:rPr lang="fr-FR" sz="2000" dirty="0" err="1"/>
              <a:t>originates</a:t>
            </a:r>
            <a:r>
              <a:rPr lang="fr-FR" sz="2000" dirty="0"/>
              <a:t> R</a:t>
            </a:r>
            <a:r>
              <a:rPr lang="fr-FR" sz="2000" baseline="-25000" dirty="0"/>
              <a:t>ref</a:t>
            </a:r>
            <a:r>
              <a:rPr lang="fr-FR" sz="2000" dirty="0"/>
              <a:t> ~ z</a:t>
            </a:r>
            <a:r>
              <a:rPr lang="fr-FR" sz="2000" baseline="-25000" dirty="0"/>
              <a:t>0</a:t>
            </a:r>
            <a:r>
              <a:rPr lang="fr-FR" sz="2000" dirty="0">
                <a:latin typeface="Symbol" charset="2"/>
                <a:ea typeface="Symbol" charset="2"/>
                <a:cs typeface="Symbol" charset="2"/>
              </a:rPr>
              <a:t>l</a:t>
            </a:r>
            <a:r>
              <a:rPr lang="fr-FR" sz="2000" dirty="0"/>
              <a:t>/</a:t>
            </a:r>
            <a:r>
              <a:rPr lang="fr-FR" sz="2000" dirty="0" err="1"/>
              <a:t>R</a:t>
            </a:r>
            <a:r>
              <a:rPr lang="fr-FR" sz="2000" baseline="-25000" dirty="0" err="1"/>
              <a:t>diff</a:t>
            </a:r>
            <a:endParaRPr lang="fr-FR" sz="2000" baseline="-25000" dirty="0"/>
          </a:p>
          <a:p>
            <a:pPr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</a:pPr>
            <a:r>
              <a:rPr lang="fr-FR" sz="2000" dirty="0"/>
              <a:t> </a:t>
            </a:r>
            <a:r>
              <a:rPr lang="fr-FR" b="1" dirty="0" err="1">
                <a:solidFill>
                  <a:srgbClr val="FF0000"/>
                </a:solidFill>
              </a:rPr>
              <a:t>Larger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>
                <a:solidFill>
                  <a:srgbClr val="FF0000"/>
                </a:solidFill>
              </a:rPr>
              <a:t>scale</a:t>
            </a:r>
            <a:r>
              <a:rPr lang="fr-FR" b="1" dirty="0">
                <a:solidFill>
                  <a:srgbClr val="FF0000"/>
                </a:solidFill>
              </a:rPr>
              <a:t> structures </a:t>
            </a:r>
            <a:r>
              <a:rPr lang="fr-FR" sz="2000" dirty="0"/>
              <a:t>of the </a:t>
            </a:r>
            <a:r>
              <a:rPr lang="fr-FR" sz="2000" dirty="0" err="1"/>
              <a:t>gas</a:t>
            </a:r>
            <a:r>
              <a:rPr lang="fr-FR" sz="2000" dirty="0"/>
              <a:t> </a:t>
            </a:r>
            <a:r>
              <a:rPr lang="fr-FR" sz="2000" dirty="0" err="1"/>
              <a:t>play</a:t>
            </a:r>
            <a:r>
              <a:rPr lang="fr-FR" sz="2000" dirty="0"/>
              <a:t> a </a:t>
            </a:r>
            <a:r>
              <a:rPr lang="fr-FR" sz="2000" dirty="0" err="1"/>
              <a:t>role</a:t>
            </a:r>
            <a:r>
              <a:rPr lang="fr-FR" sz="2000" dirty="0"/>
              <a:t> if </a:t>
            </a:r>
            <a:r>
              <a:rPr lang="fr-FR" sz="2000" dirty="0" err="1"/>
              <a:t>focusing</a:t>
            </a:r>
            <a:r>
              <a:rPr lang="fr-FR" sz="2000" dirty="0"/>
              <a:t>/</a:t>
            </a:r>
            <a:r>
              <a:rPr lang="fr-FR" sz="2000" dirty="0" err="1"/>
              <a:t>defocusing</a:t>
            </a:r>
            <a:r>
              <a:rPr lang="fr-FR" sz="2000" dirty="0"/>
              <a:t> configurations </a:t>
            </a:r>
            <a:r>
              <a:rPr lang="fr-FR" sz="2000" dirty="0" err="1"/>
              <a:t>happen</a:t>
            </a:r>
          </a:p>
          <a:p>
            <a:pPr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endParaRPr lang="fr-FR" sz="2000" dirty="0"/>
          </a:p>
          <a:p>
            <a:pPr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</a:pPr>
            <a:r>
              <a:rPr lang="fr-FR" sz="2000" dirty="0"/>
              <a:t> </a:t>
            </a:r>
            <a:r>
              <a:rPr lang="fr-FR" b="1" dirty="0" err="1">
                <a:solidFill>
                  <a:srgbClr val="FF0000"/>
                </a:solidFill>
              </a:rPr>
              <a:t>Projected</a:t>
            </a:r>
            <a:r>
              <a:rPr lang="fr-FR" b="1" dirty="0">
                <a:solidFill>
                  <a:srgbClr val="FF0000"/>
                </a:solidFill>
              </a:rPr>
              <a:t> source size R</a:t>
            </a:r>
            <a:r>
              <a:rPr lang="fr-FR" b="1" baseline="-25000" dirty="0">
                <a:solidFill>
                  <a:srgbClr val="FF0000"/>
                </a:solidFill>
              </a:rPr>
              <a:t>S</a:t>
            </a:r>
            <a:br>
              <a:rPr lang="fr-FR" b="1" baseline="-25000" dirty="0">
                <a:solidFill>
                  <a:srgbClr val="FF0000"/>
                </a:solidFill>
              </a:rPr>
            </a:br>
            <a:r>
              <a:rPr lang="fr-FR" sz="2000" dirty="0" err="1"/>
              <a:t>speckle</a:t>
            </a:r>
            <a:r>
              <a:rPr lang="fr-FR" sz="2000" dirty="0"/>
              <a:t> </a:t>
            </a:r>
            <a:r>
              <a:rPr lang="fr-FR" sz="2000" dirty="0" err="1"/>
              <a:t>from</a:t>
            </a:r>
            <a:r>
              <a:rPr lang="fr-FR" sz="2000" dirty="0"/>
              <a:t> a </a:t>
            </a:r>
            <a:r>
              <a:rPr lang="fr-FR" sz="2000" dirty="0" err="1"/>
              <a:t>point-</a:t>
            </a:r>
            <a:r>
              <a:rPr lang="fr-FR" sz="2000" dirty="0"/>
              <a:t>source</a:t>
            </a:r>
            <a:br>
              <a:rPr lang="fr-FR" sz="2000" dirty="0"/>
            </a:br>
            <a:r>
              <a:rPr lang="fr-FR" sz="2000" dirty="0" err="1"/>
              <a:t>convoluted</a:t>
            </a:r>
            <a:r>
              <a:rPr lang="fr-FR" sz="2000" dirty="0"/>
              <a:t> by real source</a:t>
            </a:r>
            <a:br>
              <a:rPr lang="fr-FR" sz="2000" dirty="0"/>
            </a:br>
            <a:r>
              <a:rPr lang="fr-FR" sz="2000" dirty="0" err="1"/>
              <a:t>projected</a:t>
            </a:r>
            <a:r>
              <a:rPr lang="fr-FR" sz="2000" dirty="0"/>
              <a:t> profile. -&gt; </a:t>
            </a:r>
            <a:r>
              <a:rPr lang="fr-FR" sz="2000" b="1" i="1" dirty="0" err="1">
                <a:highlight>
                  <a:srgbClr val="FFFF00"/>
                </a:highlight>
              </a:rPr>
              <a:t>Critically</a:t>
            </a:r>
            <a:r>
              <a:rPr lang="fr-FR" sz="2000" dirty="0"/>
              <a:t> impacts</a:t>
            </a:r>
            <a:br>
              <a:rPr lang="fr-FR" sz="2000" dirty="0"/>
            </a:br>
            <a:r>
              <a:rPr lang="fr-FR" sz="2000" dirty="0"/>
              <a:t>the </a:t>
            </a:r>
            <a:r>
              <a:rPr lang="fr-FR" sz="2000" dirty="0" err="1"/>
              <a:t>contrast</a:t>
            </a:r>
            <a:r>
              <a:rPr lang="fr-FR" sz="2000" dirty="0"/>
              <a:t> of the illumination pattern</a:t>
            </a:r>
          </a:p>
        </p:txBody>
      </p:sp>
      <p:pic>
        <p:nvPicPr>
          <p:cNvPr id="28" name="Image 27">
            <a:extLst>
              <a:ext uri="{FF2B5EF4-FFF2-40B4-BE49-F238E27FC236}">
                <a16:creationId xmlns:a16="http://schemas.microsoft.com/office/drawing/2014/main" id="{87E0020B-2B67-47E9-7A55-D74523EB5A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6459" y="2423312"/>
            <a:ext cx="3356729" cy="1702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85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99" name="Text Box 16"/>
          <p:cNvSpPr txBox="1">
            <a:spLocks noChangeArrowheads="1"/>
          </p:cNvSpPr>
          <p:nvPr/>
        </p:nvSpPr>
        <p:spPr bwMode="auto">
          <a:xfrm>
            <a:off x="1142975" y="3785713"/>
            <a:ext cx="283244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fr-FR" b="1">
                <a:solidFill>
                  <a:schemeClr val="tx2"/>
                </a:solidFill>
              </a:rPr>
              <a:t>m = </a:t>
            </a:r>
            <a:r>
              <a:rPr lang="fr-FR" b="1">
                <a:latin typeface="Symbol" charset="2"/>
                <a:ea typeface="Symbol" charset="2"/>
                <a:cs typeface="Symbol" charset="2"/>
              </a:rPr>
              <a:t></a:t>
            </a:r>
            <a:r>
              <a:rPr lang="fr-FR" b="1" baseline="-25000">
                <a:ea typeface="Times" charset="0"/>
                <a:cs typeface="Times" charset="0"/>
              </a:rPr>
              <a:t>I</a:t>
            </a:r>
            <a:r>
              <a:rPr lang="fr-FR" b="1">
                <a:ea typeface="Times" charset="0"/>
                <a:cs typeface="Times" charset="0"/>
              </a:rPr>
              <a:t>/I = </a:t>
            </a:r>
            <a:r>
              <a:rPr lang="fr-FR" b="1">
                <a:solidFill>
                  <a:schemeClr val="tx2"/>
                </a:solidFill>
              </a:rPr>
              <a:t>modulation index</a:t>
            </a:r>
            <a:endParaRPr lang="fr-FR" sz="2800">
              <a:solidFill>
                <a:schemeClr val="tx2"/>
              </a:solidFill>
            </a:endParaRPr>
          </a:p>
        </p:txBody>
      </p:sp>
      <p:sp>
        <p:nvSpPr>
          <p:cNvPr id="24579" name="Espace réservé du numéro de diapositive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1C4FB6A-7C1E-F047-9A5B-8334400C1261}" type="slidenum">
              <a:rPr lang="en-US"/>
              <a:pPr/>
              <a:t>12</a:t>
            </a:fld>
            <a:endParaRPr lang="en-US"/>
          </a:p>
        </p:txBody>
      </p:sp>
      <p:sp>
        <p:nvSpPr>
          <p:cNvPr id="2458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626683" y="1919174"/>
            <a:ext cx="2493566" cy="1676400"/>
          </a:xfrm>
          <a:noFill/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 eaLnBrk="1" hangingPunct="1"/>
            <a:r>
              <a:rPr lang="fr-FR" sz="2000">
                <a:latin typeface="+mn-lt"/>
              </a:rPr>
              <a:t>Illumination in </a:t>
            </a:r>
            <a:r>
              <a:rPr lang="fr-FR" sz="2000" b="1">
                <a:latin typeface="+mn-lt"/>
              </a:rPr>
              <a:t>K</a:t>
            </a:r>
            <a:r>
              <a:rPr lang="fr-FR" sz="2000" b="1" baseline="-25000">
                <a:latin typeface="+mn-lt"/>
              </a:rPr>
              <a:t>s</a:t>
            </a:r>
            <a:br>
              <a:rPr lang="fr-FR" sz="2000">
                <a:latin typeface="+mn-lt"/>
              </a:rPr>
            </a:br>
            <a:r>
              <a:rPr lang="fr-FR" sz="2000">
                <a:latin typeface="+mn-lt"/>
              </a:rPr>
              <a:t>by a </a:t>
            </a:r>
            <a:r>
              <a:rPr lang="fr-FR" sz="2000" b="1">
                <a:latin typeface="+mn-lt"/>
              </a:rPr>
              <a:t>K</a:t>
            </a:r>
            <a:r>
              <a:rPr lang="fr-FR" sz="2000" b="1" baseline="-25000">
                <a:latin typeface="+mn-lt"/>
              </a:rPr>
              <a:t>0</a:t>
            </a:r>
            <a:r>
              <a:rPr lang="fr-FR" sz="2000" b="1">
                <a:latin typeface="+mn-lt"/>
              </a:rPr>
              <a:t>V</a:t>
            </a:r>
            <a:r>
              <a:rPr lang="fr-FR" sz="2000">
                <a:latin typeface="+mn-lt"/>
              </a:rPr>
              <a:t> star@8kpc (m</a:t>
            </a:r>
            <a:r>
              <a:rPr lang="fr-FR" sz="2000" baseline="-25000">
                <a:latin typeface="+mn-lt"/>
              </a:rPr>
              <a:t>V</a:t>
            </a:r>
            <a:r>
              <a:rPr lang="fr-FR" sz="2000">
                <a:latin typeface="+mn-lt"/>
              </a:rPr>
              <a:t>=20.4) through a cloud@160pc (B68) with turbulence parameter </a:t>
            </a:r>
            <a:r>
              <a:rPr lang="fr-FR" sz="2000" b="1">
                <a:latin typeface="+mn-lt"/>
              </a:rPr>
              <a:t>R</a:t>
            </a:r>
            <a:r>
              <a:rPr lang="fr-FR" sz="2000" b="1" baseline="-25000">
                <a:latin typeface="+mn-lt"/>
              </a:rPr>
              <a:t>diff </a:t>
            </a:r>
            <a:r>
              <a:rPr lang="fr-FR" sz="2000" b="1">
                <a:latin typeface="+mn-lt"/>
              </a:rPr>
              <a:t>=150km</a:t>
            </a:r>
            <a:endParaRPr lang="fr-FR" sz="3600" b="1">
              <a:latin typeface="+mn-lt"/>
            </a:endParaRPr>
          </a:p>
        </p:txBody>
      </p:sp>
      <p:sp>
        <p:nvSpPr>
          <p:cNvPr id="24581" name="Text Box 9"/>
          <p:cNvSpPr txBox="1">
            <a:spLocks noChangeArrowheads="1"/>
          </p:cNvSpPr>
          <p:nvPr/>
        </p:nvSpPr>
        <p:spPr bwMode="auto">
          <a:xfrm>
            <a:off x="342122" y="390526"/>
            <a:ext cx="91626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fr-FR" sz="2800" b="1">
                <a:solidFill>
                  <a:srgbClr val="FF0000"/>
                </a:solidFill>
                <a:latin typeface="Helvetica" charset="0"/>
              </a:rPr>
              <a:t>Simulation of a realistic speckle from a stellar source crossing a (very) turbulent gaseous structure</a:t>
            </a:r>
            <a:endParaRPr lang="fr-FR" sz="2800">
              <a:solidFill>
                <a:srgbClr val="FF0000"/>
              </a:solidFill>
            </a:endParaRPr>
          </a:p>
        </p:txBody>
      </p:sp>
      <p:sp>
        <p:nvSpPr>
          <p:cNvPr id="24582" name="Line 25"/>
          <p:cNvSpPr>
            <a:spLocks noChangeShapeType="1"/>
          </p:cNvSpPr>
          <p:nvPr/>
        </p:nvSpPr>
        <p:spPr bwMode="auto">
          <a:xfrm flipH="1">
            <a:off x="6678651" y="3595574"/>
            <a:ext cx="283456" cy="697010"/>
          </a:xfrm>
          <a:prstGeom prst="line">
            <a:avLst/>
          </a:prstGeom>
          <a:noFill/>
          <a:ln w="66675">
            <a:solidFill>
              <a:srgbClr val="FF0000"/>
            </a:solidFill>
            <a:round/>
            <a:headEnd/>
            <a:tailEnd type="triangle" w="med" len="med"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fr-FR"/>
          </a:p>
        </p:txBody>
      </p:sp>
      <p:grpSp>
        <p:nvGrpSpPr>
          <p:cNvPr id="7" name="Grouper 31"/>
          <p:cNvGrpSpPr>
            <a:grpSpLocks/>
          </p:cNvGrpSpPr>
          <p:nvPr/>
        </p:nvGrpSpPr>
        <p:grpSpPr bwMode="auto">
          <a:xfrm>
            <a:off x="4332686" y="4335209"/>
            <a:ext cx="4660353" cy="2249416"/>
            <a:chOff x="6096000" y="3962400"/>
            <a:chExt cx="3048000" cy="2533650"/>
          </a:xfrm>
        </p:grpSpPr>
        <p:grpSp>
          <p:nvGrpSpPr>
            <p:cNvPr id="24590" name="Grouper 38"/>
            <p:cNvGrpSpPr>
              <a:grpSpLocks/>
            </p:cNvGrpSpPr>
            <p:nvPr/>
          </p:nvGrpSpPr>
          <p:grpSpPr bwMode="auto">
            <a:xfrm>
              <a:off x="6096000" y="3962400"/>
              <a:ext cx="3048000" cy="2533650"/>
              <a:chOff x="6172200" y="4171950"/>
              <a:chExt cx="3048000" cy="2533650"/>
            </a:xfrm>
          </p:grpSpPr>
          <p:pic>
            <p:nvPicPr>
              <p:cNvPr id="24592" name="Picture 17" descr="lc1000conv"/>
              <p:cNvPicPr>
                <a:picLocks noChangeAspect="1" noChangeArrowheads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6172200" y="4419738"/>
                <a:ext cx="3048000" cy="228586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24593" name="Text Box 18"/>
              <p:cNvSpPr txBox="1">
                <a:spLocks noChangeArrowheads="1"/>
              </p:cNvSpPr>
              <p:nvPr/>
            </p:nvSpPr>
            <p:spPr bwMode="auto">
              <a:xfrm>
                <a:off x="6532562" y="4171950"/>
                <a:ext cx="2604162" cy="45066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prstTxWarp prst="textNoShape">
                  <a:avLst/>
                </a:prstTxWarp>
                <a:spAutoFit/>
              </a:bodyPr>
              <a:lstStyle/>
              <a:p>
                <a:r>
                  <a:rPr lang="fr-FR" sz="2000" b="1">
                    <a:solidFill>
                      <a:srgbClr val="FF0000"/>
                    </a:solidFill>
                  </a:rPr>
                  <a:t>Simulated light curve (V</a:t>
                </a:r>
                <a:r>
                  <a:rPr lang="fr-FR" sz="2000" b="1" baseline="-25000">
                    <a:solidFill>
                      <a:srgbClr val="FF0000"/>
                    </a:solidFill>
                  </a:rPr>
                  <a:t>T</a:t>
                </a:r>
                <a:r>
                  <a:rPr lang="fr-FR" sz="2000" b="1">
                    <a:solidFill>
                      <a:srgbClr val="FF0000"/>
                    </a:solidFill>
                  </a:rPr>
                  <a:t>=100km/s)</a:t>
                </a:r>
                <a:endParaRPr lang="fr-FR" sz="2000"/>
              </a:p>
            </p:txBody>
          </p:sp>
        </p:grpSp>
        <p:grpSp>
          <p:nvGrpSpPr>
            <p:cNvPr id="24585" name="Grouper 42"/>
            <p:cNvGrpSpPr>
              <a:grpSpLocks/>
            </p:cNvGrpSpPr>
            <p:nvPr/>
          </p:nvGrpSpPr>
          <p:grpSpPr bwMode="auto">
            <a:xfrm>
              <a:off x="7543800" y="4343397"/>
              <a:ext cx="762000" cy="369332"/>
              <a:chOff x="6934200" y="4648200"/>
              <a:chExt cx="762000" cy="369094"/>
            </a:xfrm>
          </p:grpSpPr>
          <p:cxnSp>
            <p:nvCxnSpPr>
              <p:cNvPr id="24588" name="Connecteur droit avec flèche 40"/>
              <p:cNvCxnSpPr>
                <a:cxnSpLocks noChangeShapeType="1"/>
              </p:cNvCxnSpPr>
              <p:nvPr/>
            </p:nvCxnSpPr>
            <p:spPr bwMode="auto">
              <a:xfrm>
                <a:off x="6934200" y="4762500"/>
                <a:ext cx="762000" cy="1588"/>
              </a:xfrm>
              <a:prstGeom prst="straightConnector1">
                <a:avLst/>
              </a:prstGeom>
              <a:noFill/>
              <a:ln w="38100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</p:spPr>
          </p:cxnSp>
          <p:sp>
            <p:nvSpPr>
              <p:cNvPr id="24589" name="ZoneTexte 41"/>
              <p:cNvSpPr txBox="1">
                <a:spLocks noChangeArrowheads="1"/>
              </p:cNvSpPr>
              <p:nvPr/>
            </p:nvSpPr>
            <p:spPr bwMode="auto">
              <a:xfrm>
                <a:off x="7086600" y="4648200"/>
                <a:ext cx="441468" cy="36909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prstTxWarp prst="textNoShape">
                  <a:avLst/>
                </a:prstTxWarp>
                <a:spAutoFit/>
              </a:bodyPr>
              <a:lstStyle/>
              <a:p>
                <a:r>
                  <a:rPr lang="fr-FR" b="1"/>
                  <a:t>t</a:t>
                </a:r>
                <a:r>
                  <a:rPr lang="fr-FR" b="1" baseline="-25000"/>
                  <a:t>ref</a:t>
                </a:r>
              </a:p>
            </p:txBody>
          </p:sp>
        </p:grpSp>
        <p:cxnSp>
          <p:nvCxnSpPr>
            <p:cNvPr id="24586" name="Connecteur droit avec flèche 44"/>
            <p:cNvCxnSpPr>
              <a:cxnSpLocks noChangeShapeType="1"/>
            </p:cNvCxnSpPr>
            <p:nvPr/>
          </p:nvCxnSpPr>
          <p:spPr bwMode="auto">
            <a:xfrm rot="5400000">
              <a:off x="7962107" y="5296694"/>
              <a:ext cx="1600200" cy="1587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headEnd type="arrow" w="med" len="med"/>
              <a:tailEnd type="arrow" w="med" len="med"/>
            </a:ln>
          </p:spPr>
        </p:cxnSp>
        <p:sp>
          <p:nvSpPr>
            <p:cNvPr id="46" name="ZoneTexte 9"/>
            <p:cNvSpPr txBox="1">
              <a:spLocks noChangeArrowheads="1"/>
            </p:cNvSpPr>
            <p:nvPr/>
          </p:nvSpPr>
          <p:spPr bwMode="auto">
            <a:xfrm rot="16200000">
              <a:off x="8350672" y="5081071"/>
              <a:ext cx="37221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pPr>
                <a:defRPr/>
              </a:pPr>
              <a:r>
                <a:rPr lang="fr-FR" b="1">
                  <a:ea typeface="Symbol" charset="2"/>
                  <a:cs typeface="Symbol" charset="2"/>
                </a:rPr>
                <a:t>m</a:t>
              </a:r>
              <a:endParaRPr lang="fr-FR" b="1"/>
            </a:p>
          </p:txBody>
        </p:sp>
      </p:grpSp>
      <p:grpSp>
        <p:nvGrpSpPr>
          <p:cNvPr id="13" name="Groupe 12">
            <a:extLst>
              <a:ext uri="{FF2B5EF4-FFF2-40B4-BE49-F238E27FC236}">
                <a16:creationId xmlns:a16="http://schemas.microsoft.com/office/drawing/2014/main" id="{C0F25BCA-7D8C-8E6B-B739-F885AC21BB9B}"/>
              </a:ext>
            </a:extLst>
          </p:cNvPr>
          <p:cNvGrpSpPr/>
          <p:nvPr/>
        </p:nvGrpSpPr>
        <p:grpSpPr>
          <a:xfrm>
            <a:off x="985015" y="1456569"/>
            <a:ext cx="5693637" cy="2401620"/>
            <a:chOff x="985015" y="1263737"/>
            <a:chExt cx="5693637" cy="2401620"/>
          </a:xfrm>
        </p:grpSpPr>
        <p:sp>
          <p:nvSpPr>
            <p:cNvPr id="24594" name="Text Box 7"/>
            <p:cNvSpPr txBox="1">
              <a:spLocks noChangeArrowheads="1"/>
            </p:cNvSpPr>
            <p:nvPr/>
          </p:nvSpPr>
          <p:spPr bwMode="auto">
            <a:xfrm>
              <a:off x="985015" y="1263737"/>
              <a:ext cx="2029273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r>
                <a:rPr lang="fr-FR" sz="1200" b="1"/>
                <a:t>monochromatic point source</a:t>
              </a:r>
              <a:endParaRPr lang="fr-FR" sz="1200"/>
            </a:p>
          </p:txBody>
        </p:sp>
        <p:sp>
          <p:nvSpPr>
            <p:cNvPr id="24595" name="Text Box 8"/>
            <p:cNvSpPr txBox="1">
              <a:spLocks noChangeArrowheads="1"/>
            </p:cNvSpPr>
            <p:nvPr/>
          </p:nvSpPr>
          <p:spPr bwMode="auto">
            <a:xfrm>
              <a:off x="5325909" y="1273579"/>
              <a:ext cx="1352743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prstTxWarp prst="textNoShape">
                <a:avLst/>
              </a:prstTxWarp>
              <a:spAutoFit/>
            </a:bodyPr>
            <a:lstStyle/>
            <a:p>
              <a:r>
                <a:rPr lang="fr-FR" sz="1200" b="1"/>
                <a:t>stellar source in K</a:t>
              </a:r>
              <a:r>
                <a:rPr lang="fr-FR" sz="1200" b="1" baseline="-25000"/>
                <a:t>s</a:t>
              </a:r>
              <a:endParaRPr lang="fr-FR" sz="1200" baseline="-25000"/>
            </a:p>
          </p:txBody>
        </p:sp>
        <p:grpSp>
          <p:nvGrpSpPr>
            <p:cNvPr id="24601" name="Grouper 32"/>
            <p:cNvGrpSpPr>
              <a:grpSpLocks/>
            </p:cNvGrpSpPr>
            <p:nvPr/>
          </p:nvGrpSpPr>
          <p:grpSpPr bwMode="auto">
            <a:xfrm>
              <a:off x="1066775" y="1506294"/>
              <a:ext cx="5486425" cy="2151306"/>
              <a:chOff x="-1219200" y="20394"/>
              <a:chExt cx="5486400" cy="2151306"/>
            </a:xfrm>
          </p:grpSpPr>
          <p:pic>
            <p:nvPicPr>
              <p:cNvPr id="24606" name="Image 31" descr="point-source.eps"/>
              <p:cNvPicPr>
                <a:picLocks noChangeAspect="1"/>
              </p:cNvPicPr>
              <p:nvPr/>
            </p:nvPicPr>
            <p:blipFill>
              <a:blip r:embed="rId4"/>
              <a:srcRect/>
              <a:stretch>
                <a:fillRect/>
              </a:stretch>
            </p:blipFill>
            <p:spPr bwMode="auto">
              <a:xfrm>
                <a:off x="-1219200" y="20394"/>
                <a:ext cx="5486400" cy="215130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24607" name="Text Box 12"/>
              <p:cNvSpPr txBox="1">
                <a:spLocks noChangeArrowheads="1"/>
              </p:cNvSpPr>
              <p:nvPr/>
            </p:nvSpPr>
            <p:spPr bwMode="auto">
              <a:xfrm>
                <a:off x="1533525" y="1676400"/>
                <a:ext cx="893189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prstTxWarp prst="textNoShape">
                  <a:avLst/>
                </a:prstTxWarp>
                <a:spAutoFit/>
              </a:bodyPr>
              <a:lstStyle/>
              <a:p>
                <a:r>
                  <a:rPr lang="fr-FR"/>
                  <a:t>m=0.23</a:t>
                </a:r>
              </a:p>
            </p:txBody>
          </p:sp>
          <p:sp>
            <p:nvSpPr>
              <p:cNvPr id="34846" name="Text Box 10"/>
              <p:cNvSpPr txBox="1">
                <a:spLocks noChangeArrowheads="1"/>
              </p:cNvSpPr>
              <p:nvPr/>
            </p:nvSpPr>
            <p:spPr bwMode="auto">
              <a:xfrm>
                <a:off x="-1143000" y="1676400"/>
                <a:ext cx="899601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prstTxWarp prst="textNoShape">
                  <a:avLst/>
                </a:prstTxWarp>
                <a:spAutoFit/>
              </a:bodyPr>
              <a:lstStyle/>
              <a:p>
                <a:pPr>
                  <a:defRPr/>
                </a:pPr>
                <a:r>
                  <a:rPr lang="fr-FR" b="1">
                    <a:effectLst>
                      <a:glow rad="228600">
                        <a:schemeClr val="accent5">
                          <a:alpha val="75000"/>
                        </a:schemeClr>
                      </a:glow>
                    </a:effectLst>
                  </a:rPr>
                  <a:t>m=1.08</a:t>
                </a:r>
              </a:p>
            </p:txBody>
          </p:sp>
        </p:grpSp>
        <p:sp>
          <p:nvSpPr>
            <p:cNvPr id="6" name="Bouée 5">
              <a:extLst>
                <a:ext uri="{FF2B5EF4-FFF2-40B4-BE49-F238E27FC236}">
                  <a16:creationId xmlns:a16="http://schemas.microsoft.com/office/drawing/2014/main" id="{2C7CA3FD-9D97-EB12-5E00-A28586C84815}"/>
                </a:ext>
              </a:extLst>
            </p:cNvPr>
            <p:cNvSpPr/>
            <p:nvPr/>
          </p:nvSpPr>
          <p:spPr>
            <a:xfrm>
              <a:off x="2877671" y="1708935"/>
              <a:ext cx="739588" cy="739588"/>
            </a:xfrm>
            <a:prstGeom prst="donut">
              <a:avLst>
                <a:gd name="adj" fmla="val 2472"/>
              </a:avLst>
            </a:prstGeom>
            <a:solidFill>
              <a:srgbClr val="FF00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>
                <a:solidFill>
                  <a:schemeClr val="tx1"/>
                </a:solidFill>
              </a:endParaRPr>
            </a:p>
          </p:txBody>
        </p:sp>
        <p:sp>
          <p:nvSpPr>
            <p:cNvPr id="8" name="ZoneTexte 7">
              <a:extLst>
                <a:ext uri="{FF2B5EF4-FFF2-40B4-BE49-F238E27FC236}">
                  <a16:creationId xmlns:a16="http://schemas.microsoft.com/office/drawing/2014/main" id="{54ACD6C9-C3FD-B094-339C-8AB402D0AA3A}"/>
                </a:ext>
              </a:extLst>
            </p:cNvPr>
            <p:cNvSpPr txBox="1"/>
            <p:nvPr/>
          </p:nvSpPr>
          <p:spPr>
            <a:xfrm>
              <a:off x="2800868" y="1986859"/>
              <a:ext cx="893193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100" b="1">
                  <a:highlight>
                    <a:srgbClr val="FFFF00"/>
                  </a:highlight>
                </a:rPr>
                <a:t>Projection of star</a:t>
              </a:r>
            </a:p>
          </p:txBody>
        </p:sp>
        <p:pic>
          <p:nvPicPr>
            <p:cNvPr id="10" name="Image 9">
              <a:extLst>
                <a:ext uri="{FF2B5EF4-FFF2-40B4-BE49-F238E27FC236}">
                  <a16:creationId xmlns:a16="http://schemas.microsoft.com/office/drawing/2014/main" id="{63A0E86A-710C-DF7D-B7B9-C6558C58460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19513" y="1506294"/>
              <a:ext cx="2795600" cy="2159063"/>
            </a:xfrm>
            <a:prstGeom prst="rect">
              <a:avLst/>
            </a:prstGeom>
          </p:spPr>
        </p:pic>
        <p:sp>
          <p:nvSpPr>
            <p:cNvPr id="11" name="ZoneTexte 10">
              <a:extLst>
                <a:ext uri="{FF2B5EF4-FFF2-40B4-BE49-F238E27FC236}">
                  <a16:creationId xmlns:a16="http://schemas.microsoft.com/office/drawing/2014/main" id="{927468B2-8758-D1DF-7B88-F42E1B2306B5}"/>
                </a:ext>
              </a:extLst>
            </p:cNvPr>
            <p:cNvSpPr txBox="1"/>
            <p:nvPr/>
          </p:nvSpPr>
          <p:spPr>
            <a:xfrm>
              <a:off x="4099953" y="1628133"/>
              <a:ext cx="1303322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fr-FR" sz="1100" b="1"/>
                <a:t>Convolution within projected star disk</a:t>
              </a:r>
            </a:p>
          </p:txBody>
        </p:sp>
        <p:sp>
          <p:nvSpPr>
            <p:cNvPr id="12" name="Virage 11">
              <a:extLst>
                <a:ext uri="{FF2B5EF4-FFF2-40B4-BE49-F238E27FC236}">
                  <a16:creationId xmlns:a16="http://schemas.microsoft.com/office/drawing/2014/main" id="{3C856A43-E11D-0370-7919-F25DFC3F8ABE}"/>
                </a:ext>
              </a:extLst>
            </p:cNvPr>
            <p:cNvSpPr/>
            <p:nvPr/>
          </p:nvSpPr>
          <p:spPr>
            <a:xfrm rot="2169234">
              <a:off x="3514836" y="1444693"/>
              <a:ext cx="648850" cy="565139"/>
            </a:xfrm>
            <a:prstGeom prst="bentArrow">
              <a:avLst>
                <a:gd name="adj1" fmla="val 8081"/>
                <a:gd name="adj2" fmla="val 29717"/>
                <a:gd name="adj3" fmla="val 25787"/>
                <a:gd name="adj4" fmla="val 43750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>
                <a:solidFill>
                  <a:schemeClr val="tx1"/>
                </a:solidFill>
              </a:endParaRPr>
            </a:p>
          </p:txBody>
        </p:sp>
      </p:grpSp>
      <p:pic>
        <p:nvPicPr>
          <p:cNvPr id="3" name="Image 2">
            <a:extLst>
              <a:ext uri="{FF2B5EF4-FFF2-40B4-BE49-F238E27FC236}">
                <a16:creationId xmlns:a16="http://schemas.microsoft.com/office/drawing/2014/main" id="{F2C96FF3-E941-0B0D-E69E-5289E20E68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700" y="4340112"/>
            <a:ext cx="3388477" cy="209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7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er 31"/>
          <p:cNvGrpSpPr>
            <a:grpSpLocks/>
          </p:cNvGrpSpPr>
          <p:nvPr/>
        </p:nvGrpSpPr>
        <p:grpSpPr bwMode="auto">
          <a:xfrm>
            <a:off x="6827520" y="264843"/>
            <a:ext cx="3048000" cy="1295401"/>
            <a:chOff x="6096000" y="4210189"/>
            <a:chExt cx="3048000" cy="2285862"/>
          </a:xfrm>
        </p:grpSpPr>
        <p:pic>
          <p:nvPicPr>
            <p:cNvPr id="29" name="Picture 17" descr="lc1000conv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096000" y="4210189"/>
              <a:ext cx="3048000" cy="22858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3" name="Grouper 42"/>
            <p:cNvGrpSpPr>
              <a:grpSpLocks/>
            </p:cNvGrpSpPr>
            <p:nvPr/>
          </p:nvGrpSpPr>
          <p:grpSpPr bwMode="auto">
            <a:xfrm>
              <a:off x="7581900" y="4266445"/>
              <a:ext cx="762000" cy="662486"/>
              <a:chOff x="6972300" y="4571340"/>
              <a:chExt cx="762000" cy="662065"/>
            </a:xfrm>
          </p:grpSpPr>
          <p:cxnSp>
            <p:nvCxnSpPr>
              <p:cNvPr id="25" name="Connecteur droit avec flèche 40"/>
              <p:cNvCxnSpPr>
                <a:cxnSpLocks noChangeShapeType="1"/>
              </p:cNvCxnSpPr>
              <p:nvPr/>
            </p:nvCxnSpPr>
            <p:spPr bwMode="auto">
              <a:xfrm>
                <a:off x="6972300" y="5231818"/>
                <a:ext cx="762000" cy="1587"/>
              </a:xfrm>
              <a:prstGeom prst="straightConnector1">
                <a:avLst/>
              </a:prstGeom>
              <a:noFill/>
              <a:ln w="38100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</p:spPr>
          </p:cxnSp>
          <p:sp>
            <p:nvSpPr>
              <p:cNvPr id="26" name="ZoneTexte 41"/>
              <p:cNvSpPr txBox="1">
                <a:spLocks noChangeArrowheads="1"/>
              </p:cNvSpPr>
              <p:nvPr/>
            </p:nvSpPr>
            <p:spPr bwMode="auto">
              <a:xfrm>
                <a:off x="7136478" y="4571340"/>
                <a:ext cx="543739" cy="6513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prstTxWarp prst="textNoShape">
                  <a:avLst/>
                </a:prstTxWarp>
                <a:spAutoFit/>
              </a:bodyPr>
              <a:lstStyle/>
              <a:p>
                <a:r>
                  <a:rPr lang="fr-FR" b="1"/>
                  <a:t>t</a:t>
                </a:r>
                <a:r>
                  <a:rPr lang="fr-FR" b="1" baseline="-25000"/>
                  <a:t>ref</a:t>
                </a:r>
              </a:p>
            </p:txBody>
          </p:sp>
        </p:grpSp>
        <p:cxnSp>
          <p:nvCxnSpPr>
            <p:cNvPr id="23" name="Connecteur droit avec flèche 44"/>
            <p:cNvCxnSpPr>
              <a:cxnSpLocks noChangeShapeType="1"/>
            </p:cNvCxnSpPr>
            <p:nvPr/>
          </p:nvCxnSpPr>
          <p:spPr bwMode="auto">
            <a:xfrm rot="5400000">
              <a:off x="7962107" y="5296694"/>
              <a:ext cx="1600200" cy="1587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headEnd type="arrow" w="med" len="med"/>
              <a:tailEnd type="arrow" w="med" len="med"/>
            </a:ln>
          </p:spPr>
        </p:cxnSp>
        <p:sp>
          <p:nvSpPr>
            <p:cNvPr id="24" name="ZoneTexte 9"/>
            <p:cNvSpPr txBox="1">
              <a:spLocks noChangeArrowheads="1"/>
            </p:cNvSpPr>
            <p:nvPr/>
          </p:nvSpPr>
          <p:spPr bwMode="auto">
            <a:xfrm>
              <a:off x="8418029" y="4934175"/>
              <a:ext cx="377103" cy="651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>
                <a:defRPr/>
              </a:pPr>
              <a:r>
                <a:rPr lang="fr-FR" b="1">
                  <a:ea typeface="Symbol" charset="2"/>
                  <a:cs typeface="Symbol" charset="2"/>
                </a:rPr>
                <a:t>m</a:t>
              </a:r>
              <a:endParaRPr lang="fr-FR" b="1"/>
            </a:p>
          </p:txBody>
        </p:sp>
      </p:grpSp>
      <p:sp>
        <p:nvSpPr>
          <p:cNvPr id="36866" name="Titre 1"/>
          <p:cNvSpPr>
            <a:spLocks noGrp="1"/>
          </p:cNvSpPr>
          <p:nvPr>
            <p:ph type="title"/>
          </p:nvPr>
        </p:nvSpPr>
        <p:spPr>
          <a:xfrm>
            <a:off x="383234" y="508257"/>
            <a:ext cx="6091534" cy="925264"/>
          </a:xfrm>
        </p:spPr>
        <p:txBody>
          <a:bodyPr>
            <a:normAutofit/>
          </a:bodyPr>
          <a:lstStyle/>
          <a:p>
            <a:pPr eaLnBrk="1" hangingPunct="1"/>
            <a:r>
              <a:rPr lang="fr-FR" sz="2800" b="1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Observable 1: </a:t>
            </a:r>
            <a:r>
              <a:rPr lang="fr-FR" sz="4000" b="1" dirty="0" err="1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fr-FR" sz="4000" b="1" baseline="-25000" dirty="0" err="1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ref</a:t>
            </a:r>
            <a:r>
              <a:rPr lang="fr-FR" sz="4000" b="1" baseline="-25000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fr-FR" sz="2800" b="1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fr-FR" sz="2800" b="1" dirty="0" err="1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characteristic</a:t>
            </a:r>
            <a:r>
              <a:rPr lang="fr-FR" sz="2800" b="1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time)</a:t>
            </a:r>
            <a:endParaRPr lang="fr-FR" sz="3600" b="1" baseline="-25000" dirty="0">
              <a:solidFill>
                <a:srgbClr val="FF0000"/>
              </a:solidFill>
              <a:highlight>
                <a:srgbClr val="FFFF00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6869" name="ZoneTexte 5"/>
          <p:cNvSpPr txBox="1">
            <a:spLocks noChangeArrowheads="1"/>
          </p:cNvSpPr>
          <p:nvPr/>
        </p:nvSpPr>
        <p:spPr bwMode="auto">
          <a:xfrm>
            <a:off x="438593" y="1419964"/>
            <a:ext cx="538257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fr-FR" b="1" i="1" dirty="0">
                <a:solidFill>
                  <a:srgbClr val="FF0000"/>
                </a:solidFill>
              </a:rPr>
              <a:t>V</a:t>
            </a:r>
            <a:r>
              <a:rPr lang="fr-FR" b="1" i="1" baseline="-25000" dirty="0">
                <a:solidFill>
                  <a:srgbClr val="FF0000"/>
                </a:solidFill>
              </a:rPr>
              <a:t>T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/>
              <a:t>= </a:t>
            </a:r>
            <a:r>
              <a:rPr lang="fr-FR" dirty="0"/>
              <a:t>relative velocity of the cloud w/r to the line of </a:t>
            </a:r>
            <a:r>
              <a:rPr lang="fr-FR" dirty="0" err="1"/>
              <a:t>sight</a:t>
            </a:r>
            <a:endParaRPr lang="fr-FR" dirty="0"/>
          </a:p>
          <a:p>
            <a:r>
              <a:rPr lang="fr-FR" b="1" dirty="0">
                <a:solidFill>
                  <a:srgbClr val="FF0000"/>
                </a:solidFill>
              </a:rPr>
              <a:t>-&gt; </a:t>
            </a:r>
            <a:r>
              <a:rPr lang="fr-FR" b="1" i="1" dirty="0">
                <a:solidFill>
                  <a:srgbClr val="FF0000"/>
                </a:solidFill>
              </a:rPr>
              <a:t>V</a:t>
            </a:r>
            <a:r>
              <a:rPr lang="fr-FR" b="1" i="1" baseline="-25000" dirty="0">
                <a:solidFill>
                  <a:srgbClr val="FF0000"/>
                </a:solidFill>
              </a:rPr>
              <a:t>T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>
                <a:solidFill>
                  <a:srgbClr val="FF0000"/>
                </a:solidFill>
              </a:rPr>
              <a:t>is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>
                <a:solidFill>
                  <a:srgbClr val="FF0000"/>
                </a:solidFill>
              </a:rPr>
              <a:t>also</a:t>
            </a:r>
            <a:r>
              <a:rPr lang="fr-FR" b="1" dirty="0">
                <a:solidFill>
                  <a:srgbClr val="FF0000"/>
                </a:solidFill>
              </a:rPr>
              <a:t> the apparent </a:t>
            </a:r>
            <a:r>
              <a:rPr lang="fr-FR" b="1" dirty="0" err="1">
                <a:solidFill>
                  <a:srgbClr val="FF0000"/>
                </a:solidFill>
              </a:rPr>
              <a:t>velocity</a:t>
            </a:r>
            <a:r>
              <a:rPr lang="fr-FR" b="1" dirty="0">
                <a:solidFill>
                  <a:srgbClr val="FF0000"/>
                </a:solidFill>
              </a:rPr>
              <a:t> of the illumination pattern </a:t>
            </a:r>
            <a:r>
              <a:rPr lang="fr-FR" b="1" dirty="0" err="1">
                <a:solidFill>
                  <a:srgbClr val="FF0000"/>
                </a:solidFill>
              </a:rPr>
              <a:t>entering</a:t>
            </a:r>
            <a:r>
              <a:rPr lang="fr-FR" b="1" dirty="0">
                <a:solidFill>
                  <a:srgbClr val="FF0000"/>
                </a:solidFill>
              </a:rPr>
              <a:t> the </a:t>
            </a:r>
            <a:r>
              <a:rPr lang="fr-FR" b="1" dirty="0" err="1">
                <a:solidFill>
                  <a:srgbClr val="FF0000"/>
                </a:solidFill>
              </a:rPr>
              <a:t>telescope</a:t>
            </a:r>
            <a:endParaRPr lang="fr-FR" b="1" dirty="0">
              <a:solidFill>
                <a:srgbClr val="FF0000"/>
              </a:solidFill>
            </a:endParaRPr>
          </a:p>
        </p:txBody>
      </p:sp>
      <p:grpSp>
        <p:nvGrpSpPr>
          <p:cNvPr id="32" name="Groupe 31">
            <a:extLst>
              <a:ext uri="{FF2B5EF4-FFF2-40B4-BE49-F238E27FC236}">
                <a16:creationId xmlns:a16="http://schemas.microsoft.com/office/drawing/2014/main" id="{1E1E7ADE-3FBE-C4FC-AE14-F966685DA44A}"/>
              </a:ext>
            </a:extLst>
          </p:cNvPr>
          <p:cNvGrpSpPr/>
          <p:nvPr/>
        </p:nvGrpSpPr>
        <p:grpSpPr>
          <a:xfrm>
            <a:off x="5923808" y="990489"/>
            <a:ext cx="2711103" cy="2980244"/>
            <a:chOff x="5614416" y="940610"/>
            <a:chExt cx="3278188" cy="3603625"/>
          </a:xfrm>
        </p:grpSpPr>
        <p:grpSp>
          <p:nvGrpSpPr>
            <p:cNvPr id="4" name="Grouper 47"/>
            <p:cNvGrpSpPr>
              <a:grpSpLocks/>
            </p:cNvGrpSpPr>
            <p:nvPr/>
          </p:nvGrpSpPr>
          <p:grpSpPr bwMode="auto">
            <a:xfrm>
              <a:off x="5614416" y="1724835"/>
              <a:ext cx="3278188" cy="2819400"/>
              <a:chOff x="381000" y="762000"/>
              <a:chExt cx="3278373" cy="2819400"/>
            </a:xfrm>
          </p:grpSpPr>
          <p:pic>
            <p:nvPicPr>
              <p:cNvPr id="36880" name="Image 19" descr="multycol3.pdf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381000" y="762000"/>
                <a:ext cx="3278373" cy="28194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cxnSp>
            <p:nvCxnSpPr>
              <p:cNvPr id="36881" name="Connecteur droit 23"/>
              <p:cNvCxnSpPr>
                <a:cxnSpLocks noChangeShapeType="1"/>
              </p:cNvCxnSpPr>
              <p:nvPr/>
            </p:nvCxnSpPr>
            <p:spPr bwMode="auto">
              <a:xfrm flipV="1">
                <a:off x="381000" y="1981200"/>
                <a:ext cx="3276600" cy="68580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</p:cxnSp>
          <p:cxnSp>
            <p:nvCxnSpPr>
              <p:cNvPr id="36882" name="Connecteur droit avec flèche 27"/>
              <p:cNvCxnSpPr>
                <a:cxnSpLocks noChangeShapeType="1"/>
              </p:cNvCxnSpPr>
              <p:nvPr/>
            </p:nvCxnSpPr>
            <p:spPr bwMode="auto">
              <a:xfrm flipV="1">
                <a:off x="397934" y="2510135"/>
                <a:ext cx="745067" cy="152400"/>
              </a:xfrm>
              <a:prstGeom prst="straightConnector1">
                <a:avLst/>
              </a:prstGeom>
              <a:noFill/>
              <a:ln w="57150" cmpd="sng">
                <a:solidFill>
                  <a:srgbClr val="FF0000"/>
                </a:solidFill>
                <a:round/>
                <a:headEnd/>
                <a:tailEnd type="arrow" w="med" len="med"/>
              </a:ln>
            </p:spPr>
          </p:cxnSp>
          <p:sp>
            <p:nvSpPr>
              <p:cNvPr id="36883" name="ZoneTexte 31"/>
              <p:cNvSpPr txBox="1">
                <a:spLocks noChangeArrowheads="1"/>
              </p:cNvSpPr>
              <p:nvPr/>
            </p:nvSpPr>
            <p:spPr bwMode="auto">
              <a:xfrm>
                <a:off x="448820" y="2694381"/>
                <a:ext cx="488937" cy="44658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prstTxWarp prst="textNoShape">
                  <a:avLst/>
                </a:prstTxWarp>
                <a:spAutoFit/>
              </a:bodyPr>
              <a:lstStyle/>
              <a:p>
                <a:r>
                  <a:rPr lang="fr-FR" b="1" i="1" dirty="0">
                    <a:solidFill>
                      <a:srgbClr val="FF0000"/>
                    </a:solidFill>
                  </a:rPr>
                  <a:t>V</a:t>
                </a:r>
                <a:r>
                  <a:rPr lang="fr-FR" b="1" i="1" baseline="-25000" dirty="0">
                    <a:solidFill>
                      <a:srgbClr val="FF0000"/>
                    </a:solidFill>
                  </a:rPr>
                  <a:t>T</a:t>
                </a:r>
              </a:p>
            </p:txBody>
          </p:sp>
        </p:grpSp>
        <p:grpSp>
          <p:nvGrpSpPr>
            <p:cNvPr id="5" name="Grouper 45"/>
            <p:cNvGrpSpPr>
              <a:grpSpLocks/>
            </p:cNvGrpSpPr>
            <p:nvPr/>
          </p:nvGrpSpPr>
          <p:grpSpPr bwMode="auto">
            <a:xfrm>
              <a:off x="5805112" y="940610"/>
              <a:ext cx="1942905" cy="2308182"/>
              <a:chOff x="419295" y="0"/>
              <a:chExt cx="1942905" cy="2308043"/>
            </a:xfrm>
          </p:grpSpPr>
          <p:cxnSp>
            <p:nvCxnSpPr>
              <p:cNvPr id="36875" name="Connecteur droit 33"/>
              <p:cNvCxnSpPr>
                <a:cxnSpLocks noChangeShapeType="1"/>
              </p:cNvCxnSpPr>
              <p:nvPr/>
            </p:nvCxnSpPr>
            <p:spPr bwMode="auto">
              <a:xfrm rot="16200000" flipH="1">
                <a:off x="1066800" y="1219200"/>
                <a:ext cx="1295400" cy="8382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  <p:cxnSp>
            <p:nvCxnSpPr>
              <p:cNvPr id="36876" name="Connecteur droit 34"/>
              <p:cNvCxnSpPr>
                <a:cxnSpLocks noChangeShapeType="1"/>
              </p:cNvCxnSpPr>
              <p:nvPr/>
            </p:nvCxnSpPr>
            <p:spPr bwMode="auto">
              <a:xfrm rot="5400000">
                <a:off x="1562100" y="1562100"/>
                <a:ext cx="1295400" cy="1524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  <p:pic>
            <p:nvPicPr>
              <p:cNvPr id="36877" name="Picture 5"/>
              <p:cNvPicPr>
                <a:picLocks noChangeArrowheads="1"/>
              </p:cNvPicPr>
              <p:nvPr/>
            </p:nvPicPr>
            <p:blipFill>
              <a:blip r:embed="rId4"/>
              <a:srcRect/>
              <a:stretch>
                <a:fillRect/>
              </a:stretch>
            </p:blipFill>
            <p:spPr bwMode="auto">
              <a:xfrm>
                <a:off x="1295400" y="0"/>
                <a:ext cx="1066800" cy="10668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cxnSp>
            <p:nvCxnSpPr>
              <p:cNvPr id="36878" name="Connecteur droit avec flèche 43"/>
              <p:cNvCxnSpPr>
                <a:cxnSpLocks noChangeShapeType="1"/>
              </p:cNvCxnSpPr>
              <p:nvPr/>
            </p:nvCxnSpPr>
            <p:spPr bwMode="auto">
              <a:xfrm>
                <a:off x="1447800" y="2155686"/>
                <a:ext cx="685800" cy="130314"/>
              </a:xfrm>
              <a:prstGeom prst="straightConnector1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arrow" w="med" len="med"/>
              </a:ln>
            </p:spPr>
          </p:cxnSp>
          <p:sp>
            <p:nvSpPr>
              <p:cNvPr id="36879" name="ZoneTexte 44"/>
              <p:cNvSpPr txBox="1">
                <a:spLocks noChangeArrowheads="1"/>
              </p:cNvSpPr>
              <p:nvPr/>
            </p:nvSpPr>
            <p:spPr bwMode="auto">
              <a:xfrm>
                <a:off x="419295" y="1600200"/>
                <a:ext cx="1206164" cy="70784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prstTxWarp prst="textNoShape">
                  <a:avLst/>
                </a:prstTxWarp>
                <a:spAutoFit/>
              </a:bodyPr>
              <a:lstStyle/>
              <a:p>
                <a:pPr algn="ctr"/>
                <a:r>
                  <a:rPr lang="fr-FR" sz="2000" b="1" dirty="0" err="1"/>
                  <a:t>telescope</a:t>
                </a:r>
                <a:endParaRPr lang="fr-FR" sz="2000" b="1" dirty="0"/>
              </a:p>
              <a:p>
                <a:pPr algn="ctr"/>
                <a:r>
                  <a:rPr lang="fr-FR" sz="2000" b="1" dirty="0" err="1"/>
                  <a:t>is</a:t>
                </a:r>
                <a:r>
                  <a:rPr lang="fr-FR" sz="2000" b="1" dirty="0"/>
                  <a:t> </a:t>
                </a:r>
                <a:r>
                  <a:rPr lang="fr-FR" sz="2000" b="1" dirty="0" err="1"/>
                  <a:t>here</a:t>
                </a:r>
                <a:endParaRPr lang="fr-FR" sz="2000" b="1" dirty="0"/>
              </a:p>
            </p:txBody>
          </p:sp>
        </p:grpSp>
        <p:grpSp>
          <p:nvGrpSpPr>
            <p:cNvPr id="6" name="Grouper 24"/>
            <p:cNvGrpSpPr>
              <a:grpSpLocks/>
            </p:cNvGrpSpPr>
            <p:nvPr/>
          </p:nvGrpSpPr>
          <p:grpSpPr bwMode="auto">
            <a:xfrm>
              <a:off x="8281419" y="1801035"/>
              <a:ext cx="535596" cy="1828800"/>
              <a:chOff x="7924800" y="3581400"/>
              <a:chExt cx="535011" cy="1828800"/>
            </a:xfrm>
          </p:grpSpPr>
          <p:sp>
            <p:nvSpPr>
              <p:cNvPr id="36873" name="Rectangle 20"/>
              <p:cNvSpPr>
                <a:spLocks noChangeArrowheads="1"/>
              </p:cNvSpPr>
              <p:nvPr/>
            </p:nvSpPr>
            <p:spPr bwMode="auto">
              <a:xfrm>
                <a:off x="7924800" y="4191000"/>
                <a:ext cx="535011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prstTxWarp prst="textNoShape">
                  <a:avLst/>
                </a:prstTxWarp>
                <a:spAutoFit/>
              </a:bodyPr>
              <a:lstStyle/>
              <a:p>
                <a:r>
                  <a:rPr lang="fr-FR" i="1"/>
                  <a:t>R</a:t>
                </a:r>
                <a:r>
                  <a:rPr lang="fr-FR" i="1" baseline="-25000"/>
                  <a:t>ref</a:t>
                </a:r>
                <a:r>
                  <a:rPr lang="fr-FR"/>
                  <a:t> </a:t>
                </a:r>
              </a:p>
            </p:txBody>
          </p:sp>
          <p:cxnSp>
            <p:nvCxnSpPr>
              <p:cNvPr id="36874" name="Connecteur droit avec flèche 22"/>
              <p:cNvCxnSpPr>
                <a:cxnSpLocks noChangeShapeType="1"/>
              </p:cNvCxnSpPr>
              <p:nvPr/>
            </p:nvCxnSpPr>
            <p:spPr bwMode="auto">
              <a:xfrm rot="5400000">
                <a:off x="7060405" y="4495006"/>
                <a:ext cx="1828800" cy="1588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</p:spPr>
          </p:cxnSp>
        </p:grpSp>
      </p:grpSp>
      <p:grpSp>
        <p:nvGrpSpPr>
          <p:cNvPr id="11" name="Grouper 10"/>
          <p:cNvGrpSpPr/>
          <p:nvPr/>
        </p:nvGrpSpPr>
        <p:grpSpPr>
          <a:xfrm>
            <a:off x="493316" y="2436502"/>
            <a:ext cx="5327849" cy="985297"/>
            <a:chOff x="503238" y="4698001"/>
            <a:chExt cx="8183562" cy="1513415"/>
          </a:xfrm>
        </p:grpSpPr>
        <p:pic>
          <p:nvPicPr>
            <p:cNvPr id="36868" name="Picture 6" descr="formule2"/>
            <p:cNvPicPr>
              <a:picLocks noChangeAspect="1" noChangeArrowheads="1"/>
            </p:cNvPicPr>
            <p:nvPr/>
          </p:nvPicPr>
          <p:blipFill>
            <a:blip r:embed="rId5">
              <a:lum bright="-8000" contrast="22000"/>
            </a:blip>
            <a:srcRect/>
            <a:stretch>
              <a:fillRect/>
            </a:stretch>
          </p:blipFill>
          <p:spPr bwMode="auto">
            <a:xfrm>
              <a:off x="503238" y="5373216"/>
              <a:ext cx="8183562" cy="838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ZoneTexte 7"/>
            <p:cNvSpPr txBox="1"/>
            <p:nvPr/>
          </p:nvSpPr>
          <p:spPr>
            <a:xfrm>
              <a:off x="3546273" y="4698001"/>
              <a:ext cx="3089932" cy="520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1600" i="1" dirty="0"/>
                <a:t>Distance to the </a:t>
              </a:r>
              <a:r>
                <a:rPr lang="fr-FR" sz="1600" i="1" dirty="0" err="1"/>
                <a:t>cloud</a:t>
              </a:r>
              <a:endParaRPr lang="fr-FR" sz="1600" i="1" dirty="0"/>
            </a:p>
          </p:txBody>
        </p:sp>
        <p:cxnSp>
          <p:nvCxnSpPr>
            <p:cNvPr id="10" name="Connecteur droit avec flèche 9"/>
            <p:cNvCxnSpPr/>
            <p:nvPr/>
          </p:nvCxnSpPr>
          <p:spPr bwMode="auto">
            <a:xfrm>
              <a:off x="5076056" y="5157192"/>
              <a:ext cx="0" cy="288032"/>
            </a:xfrm>
            <a:prstGeom prst="straightConnector1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</p:grpSp>
      <p:sp>
        <p:nvSpPr>
          <p:cNvPr id="7" name="Rectangle 2">
            <a:extLst>
              <a:ext uri="{FF2B5EF4-FFF2-40B4-BE49-F238E27FC236}">
                <a16:creationId xmlns:a16="http://schemas.microsoft.com/office/drawing/2014/main" id="{38ABC7BE-5086-C04F-8644-470A99802E74}"/>
              </a:ext>
            </a:extLst>
          </p:cNvPr>
          <p:cNvSpPr txBox="1">
            <a:spLocks noChangeArrowheads="1"/>
          </p:cNvSpPr>
          <p:nvPr/>
        </p:nvSpPr>
        <p:spPr>
          <a:xfrm>
            <a:off x="4044812" y="4190944"/>
            <a:ext cx="5272809" cy="689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800" b="1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Observable 2: </a:t>
            </a:r>
            <a:r>
              <a:rPr lang="fr-FR" sz="3600" b="1" dirty="0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fr-FR" sz="3600" b="1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2800" b="1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(modulation index)</a:t>
            </a:r>
            <a:endParaRPr lang="fr-FR" sz="3600" b="1" dirty="0">
              <a:solidFill>
                <a:srgbClr val="FF0000"/>
              </a:solidFill>
              <a:highlight>
                <a:srgbClr val="FFFF00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ZoneTexte 15">
            <a:extLst>
              <a:ext uri="{FF2B5EF4-FFF2-40B4-BE49-F238E27FC236}">
                <a16:creationId xmlns:a16="http://schemas.microsoft.com/office/drawing/2014/main" id="{2828C7AC-08E2-9BF0-75DB-947A03A996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7015" y="5436674"/>
            <a:ext cx="2366858" cy="1107996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defRPr/>
            </a:pPr>
            <a:r>
              <a:rPr lang="fr-FR" sz="1600" b="1" dirty="0" err="1">
                <a:solidFill>
                  <a:srgbClr val="FF0000"/>
                </a:solidFill>
              </a:rPr>
              <a:t>Scintillation@</a:t>
            </a:r>
            <a:r>
              <a:rPr lang="fr-FR" sz="1600" b="1" dirty="0" err="1">
                <a:solidFill>
                  <a:srgbClr val="FF0000"/>
                </a:solidFill>
                <a:latin typeface="Symbol" charset="2"/>
                <a:ea typeface="Symbol" charset="2"/>
                <a:cs typeface="Symbol" charset="2"/>
              </a:rPr>
              <a:t>l</a:t>
            </a:r>
            <a:r>
              <a:rPr lang="fr-FR" sz="1600" b="1" dirty="0">
                <a:solidFill>
                  <a:srgbClr val="FF0000"/>
                </a:solidFill>
              </a:rPr>
              <a:t> = 1 </a:t>
            </a:r>
            <a:r>
              <a:rPr lang="fr-FR" sz="1600" b="1" dirty="0">
                <a:solidFill>
                  <a:srgbClr val="FF0000"/>
                </a:solidFill>
                <a:latin typeface="Symbol" charset="2"/>
                <a:ea typeface="Symbol" charset="2"/>
                <a:cs typeface="Symbol" charset="2"/>
              </a:rPr>
              <a:t>m</a:t>
            </a:r>
            <a:r>
              <a:rPr lang="fr-FR" sz="1600" b="1" dirty="0">
                <a:solidFill>
                  <a:srgbClr val="FF0000"/>
                </a:solidFill>
                <a:ea typeface="Symbol" charset="2"/>
                <a:cs typeface="Symbol" charset="2"/>
              </a:rPr>
              <a:t>m</a:t>
            </a:r>
            <a:endParaRPr lang="fr-FR" sz="1600" b="1" dirty="0">
              <a:solidFill>
                <a:srgbClr val="FF0000"/>
              </a:solidFill>
            </a:endParaRPr>
          </a:p>
          <a:p>
            <a:pPr algn="ctr">
              <a:defRPr/>
            </a:pPr>
            <a:r>
              <a:rPr lang="fr-FR" sz="1600" b="1" dirty="0">
                <a:solidFill>
                  <a:srgbClr val="FF0000"/>
                </a:solidFill>
              </a:rPr>
              <a:t>of Sun@10kpc (</a:t>
            </a:r>
            <a:r>
              <a:rPr lang="fr-FR" sz="1600" b="1" dirty="0">
                <a:solidFill>
                  <a:srgbClr val="0000FF"/>
                </a:solidFill>
              </a:rPr>
              <a:t>V~20</a:t>
            </a:r>
            <a:r>
              <a:rPr lang="fr-FR" sz="1600" b="1" dirty="0">
                <a:solidFill>
                  <a:srgbClr val="FF0000"/>
                </a:solidFill>
              </a:rPr>
              <a:t>) </a:t>
            </a:r>
            <a:r>
              <a:rPr lang="fr-FR" sz="1600" b="1" dirty="0" err="1">
                <a:solidFill>
                  <a:srgbClr val="FF0000"/>
                </a:solidFill>
              </a:rPr>
              <a:t>through</a:t>
            </a:r>
            <a:r>
              <a:rPr lang="fr-FR" sz="1600" b="1" dirty="0">
                <a:solidFill>
                  <a:srgbClr val="FF0000"/>
                </a:solidFill>
              </a:rPr>
              <a:t> a cloud@160pc</a:t>
            </a:r>
          </a:p>
          <a:p>
            <a:pPr algn="ctr">
              <a:defRPr/>
            </a:pPr>
            <a:r>
              <a:rPr lang="fr-FR" sz="1600" b="1" dirty="0" err="1">
                <a:solidFill>
                  <a:srgbClr val="FF0000"/>
                </a:solidFill>
              </a:rPr>
              <a:t>with</a:t>
            </a:r>
            <a:r>
              <a:rPr lang="fr-FR" sz="1600" b="1" dirty="0">
                <a:solidFill>
                  <a:srgbClr val="FF0000"/>
                </a:solidFill>
              </a:rPr>
              <a:t> </a:t>
            </a:r>
            <a:r>
              <a:rPr lang="fr-FR" sz="1600" b="1" dirty="0" err="1">
                <a:solidFill>
                  <a:srgbClr val="FF0000"/>
                </a:solidFill>
              </a:rPr>
              <a:t>R</a:t>
            </a:r>
            <a:r>
              <a:rPr lang="fr-FR" sz="1600" b="1" baseline="-25000" dirty="0" err="1">
                <a:solidFill>
                  <a:srgbClr val="FF0000"/>
                </a:solidFill>
              </a:rPr>
              <a:t>diff</a:t>
            </a:r>
            <a:r>
              <a:rPr lang="fr-FR" sz="1600" b="1" dirty="0">
                <a:solidFill>
                  <a:srgbClr val="FF0000"/>
                </a:solidFill>
              </a:rPr>
              <a:t>=1000km</a:t>
            </a:r>
          </a:p>
        </p:txBody>
      </p:sp>
      <p:sp>
        <p:nvSpPr>
          <p:cNvPr id="33" name="Text Box 8">
            <a:extLst>
              <a:ext uri="{FF2B5EF4-FFF2-40B4-BE49-F238E27FC236}">
                <a16:creationId xmlns:a16="http://schemas.microsoft.com/office/drawing/2014/main" id="{190F71E4-B7E4-068C-BD9C-19629451FB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4568" y="4735377"/>
            <a:ext cx="4976770" cy="590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fr-FR"/>
              <a:t>Essentially depends on </a:t>
            </a:r>
            <a:r>
              <a:rPr lang="fr-FR" b="1"/>
              <a:t>R</a:t>
            </a:r>
            <a:r>
              <a:rPr lang="fr-FR" b="1" baseline="-25000"/>
              <a:t>S</a:t>
            </a:r>
            <a:r>
              <a:rPr lang="fr-FR" b="1"/>
              <a:t> </a:t>
            </a:r>
            <a:r>
              <a:rPr lang="fr-FR"/>
              <a:t>and</a:t>
            </a:r>
            <a:r>
              <a:rPr lang="fr-FR" b="1"/>
              <a:t> R</a:t>
            </a:r>
            <a:r>
              <a:rPr lang="fr-FR" b="1" baseline="-25000"/>
              <a:t>ref    </a:t>
            </a:r>
            <a:r>
              <a:rPr lang="fr-FR"/>
              <a:t>-&gt; not on the details of the power spectrum of the fluctuations</a:t>
            </a:r>
            <a:endParaRPr lang="fr-FR">
              <a:latin typeface="Symbol" charset="2"/>
            </a:endParaRPr>
          </a:p>
        </p:txBody>
      </p:sp>
      <p:grpSp>
        <p:nvGrpSpPr>
          <p:cNvPr id="34" name="Groupe 33">
            <a:extLst>
              <a:ext uri="{FF2B5EF4-FFF2-40B4-BE49-F238E27FC236}">
                <a16:creationId xmlns:a16="http://schemas.microsoft.com/office/drawing/2014/main" id="{3A17964E-DE9F-7526-DF3A-21F772DB5273}"/>
              </a:ext>
            </a:extLst>
          </p:cNvPr>
          <p:cNvGrpSpPr/>
          <p:nvPr/>
        </p:nvGrpSpPr>
        <p:grpSpPr>
          <a:xfrm>
            <a:off x="367201" y="3638620"/>
            <a:ext cx="4063181" cy="3145117"/>
            <a:chOff x="367201" y="3638620"/>
            <a:chExt cx="4063181" cy="3145117"/>
          </a:xfrm>
        </p:grpSpPr>
        <p:grpSp>
          <p:nvGrpSpPr>
            <p:cNvPr id="13" name="Groupe 12">
              <a:extLst>
                <a:ext uri="{FF2B5EF4-FFF2-40B4-BE49-F238E27FC236}">
                  <a16:creationId xmlns:a16="http://schemas.microsoft.com/office/drawing/2014/main" id="{C52BAA61-57F5-451F-1CA9-B6B5C99B97BC}"/>
                </a:ext>
              </a:extLst>
            </p:cNvPr>
            <p:cNvGrpSpPr/>
            <p:nvPr/>
          </p:nvGrpSpPr>
          <p:grpSpPr>
            <a:xfrm>
              <a:off x="716658" y="3638620"/>
              <a:ext cx="3258251" cy="3145117"/>
              <a:chOff x="4572000" y="2438400"/>
              <a:chExt cx="4262814" cy="4114800"/>
            </a:xfrm>
          </p:grpSpPr>
          <p:grpSp>
            <p:nvGrpSpPr>
              <p:cNvPr id="14" name="Grouper 27">
                <a:extLst>
                  <a:ext uri="{FF2B5EF4-FFF2-40B4-BE49-F238E27FC236}">
                    <a16:creationId xmlns:a16="http://schemas.microsoft.com/office/drawing/2014/main" id="{18ABF1BB-53F8-153E-9559-CF97C1C5DD2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572000" y="2438400"/>
                <a:ext cx="4262814" cy="4114800"/>
                <a:chOff x="2362200" y="3463763"/>
                <a:chExt cx="3200400" cy="3089437"/>
              </a:xfrm>
            </p:grpSpPr>
            <p:pic>
              <p:nvPicPr>
                <p:cNvPr id="18" name="Image 23" descr="mthes1.eps">
                  <a:extLst>
                    <a:ext uri="{FF2B5EF4-FFF2-40B4-BE49-F238E27FC236}">
                      <a16:creationId xmlns:a16="http://schemas.microsoft.com/office/drawing/2014/main" id="{7EF17CE3-CEB9-78BC-BFA3-F8FE69735A4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/>
                <a:srcRect/>
                <a:stretch>
                  <a:fillRect/>
                </a:stretch>
              </p:blipFill>
              <p:spPr bwMode="auto">
                <a:xfrm>
                  <a:off x="2362200" y="3463763"/>
                  <a:ext cx="3200400" cy="308943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9" name="Image 24" descr="formule-m.tiff">
                  <a:extLst>
                    <a:ext uri="{FF2B5EF4-FFF2-40B4-BE49-F238E27FC236}">
                      <a16:creationId xmlns:a16="http://schemas.microsoft.com/office/drawing/2014/main" id="{8F9B89EF-961E-CB2F-9A6E-71293FD34EC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/>
                <a:srcRect/>
                <a:stretch>
                  <a:fillRect/>
                </a:stretch>
              </p:blipFill>
              <p:spPr bwMode="auto">
                <a:xfrm>
                  <a:off x="3784600" y="5689600"/>
                  <a:ext cx="1668902" cy="48334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sp>
            <p:nvSpPr>
              <p:cNvPr id="15" name="ZoneTexte 14">
                <a:extLst>
                  <a:ext uri="{FF2B5EF4-FFF2-40B4-BE49-F238E27FC236}">
                    <a16:creationId xmlns:a16="http://schemas.microsoft.com/office/drawing/2014/main" id="{AAAB2684-E53B-FE6E-F54D-CEAFF7A5D793}"/>
                  </a:ext>
                </a:extLst>
              </p:cNvPr>
              <p:cNvSpPr txBox="1"/>
              <p:nvPr/>
            </p:nvSpPr>
            <p:spPr>
              <a:xfrm>
                <a:off x="5436097" y="2549378"/>
                <a:ext cx="1492716" cy="5847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sz="1600" b="1" i="1" dirty="0"/>
                  <a:t>One </a:t>
                </a:r>
                <a:r>
                  <a:rPr lang="fr-FR" sz="1600" b="1" i="1" dirty="0" err="1"/>
                  <a:t>realization</a:t>
                </a:r>
                <a:endParaRPr lang="fr-FR" sz="1600" b="1" i="1" dirty="0"/>
              </a:p>
              <a:p>
                <a:r>
                  <a:rPr lang="fr-FR" sz="1600" b="1" i="1" dirty="0" err="1"/>
                  <a:t>average</a:t>
                </a:r>
                <a:endParaRPr lang="fr-FR" sz="1600" b="1" i="1" dirty="0"/>
              </a:p>
            </p:txBody>
          </p:sp>
          <p:pic>
            <p:nvPicPr>
              <p:cNvPr id="16" name="Image 15">
                <a:extLst>
                  <a:ext uri="{FF2B5EF4-FFF2-40B4-BE49-F238E27FC236}">
                    <a16:creationId xmlns:a16="http://schemas.microsoft.com/office/drawing/2014/main" id="{7093581A-46B3-F1E2-8716-D481FF9CA09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298658" y="3006729"/>
                <a:ext cx="88268" cy="96292"/>
              </a:xfrm>
              <a:prstGeom prst="rect">
                <a:avLst/>
              </a:prstGeom>
            </p:spPr>
          </p:pic>
          <p:pic>
            <p:nvPicPr>
              <p:cNvPr id="17" name="Image 16">
                <a:extLst>
                  <a:ext uri="{FF2B5EF4-FFF2-40B4-BE49-F238E27FC236}">
                    <a16:creationId xmlns:a16="http://schemas.microsoft.com/office/drawing/2014/main" id="{A7417EF1-EE50-9ACF-F7AD-3A1340B1C68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241192" y="2704852"/>
                <a:ext cx="203200" cy="215900"/>
              </a:xfrm>
              <a:prstGeom prst="rect">
                <a:avLst/>
              </a:prstGeom>
            </p:spPr>
          </p:pic>
        </p:grpSp>
        <p:grpSp>
          <p:nvGrpSpPr>
            <p:cNvPr id="28" name="Groupe 27">
              <a:extLst>
                <a:ext uri="{FF2B5EF4-FFF2-40B4-BE49-F238E27FC236}">
                  <a16:creationId xmlns:a16="http://schemas.microsoft.com/office/drawing/2014/main" id="{F902FED3-A68A-8AFA-BA6A-C8D84382856E}"/>
                </a:ext>
              </a:extLst>
            </p:cNvPr>
            <p:cNvGrpSpPr/>
            <p:nvPr/>
          </p:nvGrpSpPr>
          <p:grpSpPr>
            <a:xfrm>
              <a:off x="367201" y="5904573"/>
              <a:ext cx="4063181" cy="492054"/>
              <a:chOff x="367201" y="5904573"/>
              <a:chExt cx="4063181" cy="492054"/>
            </a:xfrm>
          </p:grpSpPr>
          <p:grpSp>
            <p:nvGrpSpPr>
              <p:cNvPr id="31" name="Groupe 30">
                <a:extLst>
                  <a:ext uri="{FF2B5EF4-FFF2-40B4-BE49-F238E27FC236}">
                    <a16:creationId xmlns:a16="http://schemas.microsoft.com/office/drawing/2014/main" id="{6DB5CCD4-C792-93F0-6617-C50A05E1E948}"/>
                  </a:ext>
                </a:extLst>
              </p:cNvPr>
              <p:cNvGrpSpPr/>
              <p:nvPr/>
            </p:nvGrpSpPr>
            <p:grpSpPr>
              <a:xfrm>
                <a:off x="367201" y="6084823"/>
                <a:ext cx="4063181" cy="1214"/>
                <a:chOff x="101188" y="6084823"/>
                <a:chExt cx="4063181" cy="1214"/>
              </a:xfrm>
            </p:grpSpPr>
            <p:cxnSp>
              <p:nvCxnSpPr>
                <p:cNvPr id="21" name="Connecteur droit avec flèche 17">
                  <a:extLst>
                    <a:ext uri="{FF2B5EF4-FFF2-40B4-BE49-F238E27FC236}">
                      <a16:creationId xmlns:a16="http://schemas.microsoft.com/office/drawing/2014/main" id="{A842CF41-B1C4-01FB-7B1A-EE3F4BEBD99D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>
                  <a:off x="101188" y="6084823"/>
                  <a:ext cx="465943" cy="1214"/>
                </a:xfrm>
                <a:prstGeom prst="straightConnector1">
                  <a:avLst/>
                </a:prstGeom>
                <a:noFill/>
                <a:ln w="38100">
                  <a:solidFill>
                    <a:srgbClr val="FF0000"/>
                  </a:solidFill>
                  <a:round/>
                  <a:headEnd/>
                  <a:tailEnd type="arrow" w="med" len="med"/>
                </a:ln>
              </p:spPr>
            </p:cxnSp>
            <p:cxnSp>
              <p:nvCxnSpPr>
                <p:cNvPr id="22" name="Connecteur droit avec flèche 17">
                  <a:extLst>
                    <a:ext uri="{FF2B5EF4-FFF2-40B4-BE49-F238E27FC236}">
                      <a16:creationId xmlns:a16="http://schemas.microsoft.com/office/drawing/2014/main" id="{53339CDD-E3E1-91E1-1E6A-CF2675CC6B66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H="1">
                  <a:off x="3647967" y="6084823"/>
                  <a:ext cx="516402" cy="0"/>
                </a:xfrm>
                <a:prstGeom prst="straightConnector1">
                  <a:avLst/>
                </a:prstGeom>
                <a:noFill/>
                <a:ln w="38100">
                  <a:solidFill>
                    <a:srgbClr val="FF0000"/>
                  </a:solidFill>
                  <a:round/>
                  <a:headEnd/>
                  <a:tailEnd type="arrow" w="med" len="med"/>
                </a:ln>
              </p:spPr>
            </p:cxnSp>
            <p:cxnSp>
              <p:nvCxnSpPr>
                <p:cNvPr id="30" name="Connecteur droit 29">
                  <a:extLst>
                    <a:ext uri="{FF2B5EF4-FFF2-40B4-BE49-F238E27FC236}">
                      <a16:creationId xmlns:a16="http://schemas.microsoft.com/office/drawing/2014/main" id="{61B73C5C-BB4F-BFB2-62E4-8D795044654F}"/>
                    </a:ext>
                  </a:extLst>
                </p:cNvPr>
                <p:cNvCxnSpPr/>
                <p:nvPr/>
              </p:nvCxnSpPr>
              <p:spPr>
                <a:xfrm>
                  <a:off x="567131" y="6084823"/>
                  <a:ext cx="3080836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2E5E655C-5F17-DD9F-EF48-F7BC3D3B604F}"/>
                  </a:ext>
                </a:extLst>
              </p:cNvPr>
              <p:cNvSpPr/>
              <p:nvPr/>
            </p:nvSpPr>
            <p:spPr>
              <a:xfrm>
                <a:off x="2198915" y="5904573"/>
                <a:ext cx="1643153" cy="49205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  <p:pic>
            <p:nvPicPr>
              <p:cNvPr id="12" name="Graphique 11">
                <a:extLst>
                  <a:ext uri="{FF2B5EF4-FFF2-40B4-BE49-F238E27FC236}">
                    <a16:creationId xmlns:a16="http://schemas.microsoft.com/office/drawing/2014/main" id="{712701F5-9F9E-387F-39C5-D6F943738B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2038883" y="5948115"/>
                <a:ext cx="1792240" cy="425781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9432557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9AECCE0-000C-16B9-500A-347035E7C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609600"/>
            <a:ext cx="8420100" cy="612397"/>
          </a:xfrm>
        </p:spPr>
        <p:txBody>
          <a:bodyPr>
            <a:normAutofit fontScale="90000"/>
          </a:bodyPr>
          <a:lstStyle/>
          <a:p>
            <a:r>
              <a:rPr lang="fr-FR" b="1">
                <a:solidFill>
                  <a:srgbClr val="FF0000"/>
                </a:solidFill>
                <a:highlight>
                  <a:srgbClr val="FFFF00"/>
                </a:highlight>
                <a:latin typeface="+mn-lt"/>
              </a:rPr>
              <a:t>Typical time/modulation; Scaling laws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51566F1B-5F65-BF0A-4E7E-0C4C35663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337" y="4548606"/>
            <a:ext cx="7772400" cy="1113589"/>
          </a:xfrm>
          <a:prstGeom prst="rect">
            <a:avLst/>
          </a:prstGeom>
        </p:spPr>
      </p:pic>
      <p:cxnSp>
        <p:nvCxnSpPr>
          <p:cNvPr id="15" name="Connecteur droit avec flèche 14">
            <a:extLst>
              <a:ext uri="{FF2B5EF4-FFF2-40B4-BE49-F238E27FC236}">
                <a16:creationId xmlns:a16="http://schemas.microsoft.com/office/drawing/2014/main" id="{0EB708C3-8B99-0CAA-2F44-BA793DA594B5}"/>
              </a:ext>
            </a:extLst>
          </p:cNvPr>
          <p:cNvCxnSpPr>
            <a:cxnSpLocks/>
          </p:cNvCxnSpPr>
          <p:nvPr/>
        </p:nvCxnSpPr>
        <p:spPr bwMode="auto">
          <a:xfrm>
            <a:off x="7682924" y="4393737"/>
            <a:ext cx="0" cy="366598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7" name="Connecteur droit avec flèche 16">
            <a:extLst>
              <a:ext uri="{FF2B5EF4-FFF2-40B4-BE49-F238E27FC236}">
                <a16:creationId xmlns:a16="http://schemas.microsoft.com/office/drawing/2014/main" id="{316E1967-FFE8-6AD1-5762-47A716977734}"/>
              </a:ext>
            </a:extLst>
          </p:cNvPr>
          <p:cNvCxnSpPr>
            <a:cxnSpLocks/>
          </p:cNvCxnSpPr>
          <p:nvPr/>
        </p:nvCxnSpPr>
        <p:spPr bwMode="auto">
          <a:xfrm>
            <a:off x="7240940" y="4393737"/>
            <a:ext cx="0" cy="366598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21" name="ZoneTexte 20">
            <a:extLst>
              <a:ext uri="{FF2B5EF4-FFF2-40B4-BE49-F238E27FC236}">
                <a16:creationId xmlns:a16="http://schemas.microsoft.com/office/drawing/2014/main" id="{B0E8FFD3-76CA-DF82-56C6-B1582A90B09F}"/>
              </a:ext>
            </a:extLst>
          </p:cNvPr>
          <p:cNvSpPr txBox="1"/>
          <p:nvPr/>
        </p:nvSpPr>
        <p:spPr>
          <a:xfrm>
            <a:off x="563337" y="486410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80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endParaRPr lang="fr-FR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219BBFC0-BF66-162E-A553-381382C73AF1}"/>
              </a:ext>
            </a:extLst>
          </p:cNvPr>
          <p:cNvSpPr txBox="1"/>
          <p:nvPr/>
        </p:nvSpPr>
        <p:spPr>
          <a:xfrm>
            <a:off x="3247187" y="1633610"/>
            <a:ext cx="1350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b="1" i="1" dirty="0">
                <a:solidFill>
                  <a:srgbClr val="FF0000"/>
                </a:solidFill>
              </a:rPr>
              <a:t>Distance to the </a:t>
            </a:r>
            <a:r>
              <a:rPr lang="fr-FR" b="1" i="1" dirty="0" err="1">
                <a:solidFill>
                  <a:srgbClr val="FF0000"/>
                </a:solidFill>
              </a:rPr>
              <a:t>cloud</a:t>
            </a:r>
            <a:endParaRPr lang="fr-FR" b="1" i="1" dirty="0">
              <a:solidFill>
                <a:srgbClr val="FF0000"/>
              </a:solidFill>
            </a:endParaRPr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CD94A162-9420-FB1E-9AC4-E155DD5347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770" y="2398135"/>
            <a:ext cx="7772400" cy="996180"/>
          </a:xfrm>
          <a:prstGeom prst="rect">
            <a:avLst/>
          </a:prstGeom>
        </p:spPr>
      </p:pic>
      <p:cxnSp>
        <p:nvCxnSpPr>
          <p:cNvPr id="9" name="Connecteur droit avec flèche 8">
            <a:extLst>
              <a:ext uri="{FF2B5EF4-FFF2-40B4-BE49-F238E27FC236}">
                <a16:creationId xmlns:a16="http://schemas.microsoft.com/office/drawing/2014/main" id="{531F0A97-2142-EB57-ED21-17BD9177375D}"/>
              </a:ext>
            </a:extLst>
          </p:cNvPr>
          <p:cNvCxnSpPr/>
          <p:nvPr/>
        </p:nvCxnSpPr>
        <p:spPr bwMode="auto">
          <a:xfrm>
            <a:off x="4266217" y="2215710"/>
            <a:ext cx="0" cy="25862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24" name="ZoneTexte 23">
            <a:extLst>
              <a:ext uri="{FF2B5EF4-FFF2-40B4-BE49-F238E27FC236}">
                <a16:creationId xmlns:a16="http://schemas.microsoft.com/office/drawing/2014/main" id="{2CD02EBD-C2C4-91C5-5FEE-99BE6E8933B5}"/>
              </a:ext>
            </a:extLst>
          </p:cNvPr>
          <p:cNvSpPr txBox="1"/>
          <p:nvPr/>
        </p:nvSpPr>
        <p:spPr>
          <a:xfrm>
            <a:off x="413073" y="2105003"/>
            <a:ext cx="1183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i="1">
                <a:solidFill>
                  <a:srgbClr val="FF0000"/>
                </a:solidFill>
                <a:highlight>
                  <a:srgbClr val="FFFF00"/>
                </a:highlight>
              </a:rPr>
              <a:t>Time scale</a:t>
            </a: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378E32E1-E311-2066-CEFC-04EF3ECFDF42}"/>
              </a:ext>
            </a:extLst>
          </p:cNvPr>
          <p:cNvSpPr txBox="1"/>
          <p:nvPr/>
        </p:nvSpPr>
        <p:spPr>
          <a:xfrm>
            <a:off x="289977" y="4298109"/>
            <a:ext cx="1876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i="1">
                <a:solidFill>
                  <a:srgbClr val="FF0000"/>
                </a:solidFill>
                <a:highlight>
                  <a:srgbClr val="FFFF00"/>
                </a:highlight>
              </a:rPr>
              <a:t>Modulation index</a:t>
            </a:r>
          </a:p>
        </p:txBody>
      </p:sp>
      <p:sp>
        <p:nvSpPr>
          <p:cNvPr id="31" name="ZoneTexte 30">
            <a:extLst>
              <a:ext uri="{FF2B5EF4-FFF2-40B4-BE49-F238E27FC236}">
                <a16:creationId xmlns:a16="http://schemas.microsoft.com/office/drawing/2014/main" id="{C23DD3DD-64E1-A697-CC17-F551205EFAE4}"/>
              </a:ext>
            </a:extLst>
          </p:cNvPr>
          <p:cNvSpPr txBox="1"/>
          <p:nvPr/>
        </p:nvSpPr>
        <p:spPr>
          <a:xfrm>
            <a:off x="7450777" y="3821219"/>
            <a:ext cx="1285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i="1" dirty="0">
                <a:solidFill>
                  <a:srgbClr val="FF0000"/>
                </a:solidFill>
              </a:rPr>
              <a:t>Distance to the </a:t>
            </a:r>
            <a:r>
              <a:rPr lang="fr-FR" b="1" i="1" dirty="0" err="1">
                <a:solidFill>
                  <a:srgbClr val="FF0000"/>
                </a:solidFill>
              </a:rPr>
              <a:t>star</a:t>
            </a:r>
            <a:endParaRPr lang="fr-FR" b="1" i="1" dirty="0">
              <a:solidFill>
                <a:srgbClr val="FF0000"/>
              </a:solidFill>
            </a:endParaRPr>
          </a:p>
        </p:txBody>
      </p:sp>
      <p:sp>
        <p:nvSpPr>
          <p:cNvPr id="32" name="ZoneTexte 31">
            <a:extLst>
              <a:ext uri="{FF2B5EF4-FFF2-40B4-BE49-F238E27FC236}">
                <a16:creationId xmlns:a16="http://schemas.microsoft.com/office/drawing/2014/main" id="{0B593413-F5C5-239D-6ED9-F732523E3150}"/>
              </a:ext>
            </a:extLst>
          </p:cNvPr>
          <p:cNvSpPr txBox="1"/>
          <p:nvPr/>
        </p:nvSpPr>
        <p:spPr>
          <a:xfrm>
            <a:off x="6248978" y="3809737"/>
            <a:ext cx="11343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b="1" i="1" dirty="0">
                <a:solidFill>
                  <a:srgbClr val="FF0000"/>
                </a:solidFill>
              </a:rPr>
              <a:t>Radius of the star</a:t>
            </a:r>
          </a:p>
        </p:txBody>
      </p:sp>
      <p:cxnSp>
        <p:nvCxnSpPr>
          <p:cNvPr id="35" name="Connecteur droit avec flèche 34">
            <a:extLst>
              <a:ext uri="{FF2B5EF4-FFF2-40B4-BE49-F238E27FC236}">
                <a16:creationId xmlns:a16="http://schemas.microsoft.com/office/drawing/2014/main" id="{CC0F8F85-3BD8-4FD5-566B-67998A50A09C}"/>
              </a:ext>
            </a:extLst>
          </p:cNvPr>
          <p:cNvCxnSpPr>
            <a:cxnSpLocks/>
          </p:cNvCxnSpPr>
          <p:nvPr/>
        </p:nvCxnSpPr>
        <p:spPr bwMode="auto">
          <a:xfrm>
            <a:off x="7285555" y="2215710"/>
            <a:ext cx="0" cy="25862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39" name="ZoneTexte 38">
            <a:extLst>
              <a:ext uri="{FF2B5EF4-FFF2-40B4-BE49-F238E27FC236}">
                <a16:creationId xmlns:a16="http://schemas.microsoft.com/office/drawing/2014/main" id="{8C683E37-ABB1-A000-CB64-A993E8783A71}"/>
              </a:ext>
            </a:extLst>
          </p:cNvPr>
          <p:cNvSpPr txBox="1"/>
          <p:nvPr/>
        </p:nvSpPr>
        <p:spPr>
          <a:xfrm>
            <a:off x="6940395" y="1587420"/>
            <a:ext cx="1945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i="1" dirty="0">
                <a:solidFill>
                  <a:srgbClr val="FF0000"/>
                </a:solidFill>
              </a:rPr>
              <a:t>Cloud’s transverse velocity</a:t>
            </a:r>
          </a:p>
        </p:txBody>
      </p:sp>
      <p:cxnSp>
        <p:nvCxnSpPr>
          <p:cNvPr id="40" name="Connecteur droit avec flèche 39">
            <a:extLst>
              <a:ext uri="{FF2B5EF4-FFF2-40B4-BE49-F238E27FC236}">
                <a16:creationId xmlns:a16="http://schemas.microsoft.com/office/drawing/2014/main" id="{53450F91-D485-BA73-A28F-CE8DC0F03215}"/>
              </a:ext>
            </a:extLst>
          </p:cNvPr>
          <p:cNvCxnSpPr>
            <a:cxnSpLocks/>
          </p:cNvCxnSpPr>
          <p:nvPr/>
        </p:nvCxnSpPr>
        <p:spPr bwMode="auto">
          <a:xfrm>
            <a:off x="5443781" y="2212468"/>
            <a:ext cx="0" cy="25862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41" name="ZoneTexte 40">
            <a:extLst>
              <a:ext uri="{FF2B5EF4-FFF2-40B4-BE49-F238E27FC236}">
                <a16:creationId xmlns:a16="http://schemas.microsoft.com/office/drawing/2014/main" id="{2337BD84-71CA-0452-C4CA-C25AC25CD7B6}"/>
              </a:ext>
            </a:extLst>
          </p:cNvPr>
          <p:cNvSpPr txBox="1"/>
          <p:nvPr/>
        </p:nvSpPr>
        <p:spPr>
          <a:xfrm>
            <a:off x="4853504" y="1631836"/>
            <a:ext cx="12544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i="1" dirty="0">
                <a:solidFill>
                  <a:srgbClr val="FF0000"/>
                </a:solidFill>
              </a:rPr>
              <a:t>Turbulence parameter</a:t>
            </a:r>
          </a:p>
        </p:txBody>
      </p:sp>
      <p:sp>
        <p:nvSpPr>
          <p:cNvPr id="45" name="Cadre 44">
            <a:extLst>
              <a:ext uri="{FF2B5EF4-FFF2-40B4-BE49-F238E27FC236}">
                <a16:creationId xmlns:a16="http://schemas.microsoft.com/office/drawing/2014/main" id="{5CDC88DB-D140-A9F0-6A90-8B186D384B5E}"/>
              </a:ext>
            </a:extLst>
          </p:cNvPr>
          <p:cNvSpPr/>
          <p:nvPr/>
        </p:nvSpPr>
        <p:spPr>
          <a:xfrm>
            <a:off x="669811" y="2670993"/>
            <a:ext cx="2227151" cy="509949"/>
          </a:xfrm>
          <a:prstGeom prst="frame">
            <a:avLst>
              <a:gd name="adj1" fmla="val 1021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  <p:sp>
        <p:nvSpPr>
          <p:cNvPr id="48" name="Cadre 47">
            <a:extLst>
              <a:ext uri="{FF2B5EF4-FFF2-40B4-BE49-F238E27FC236}">
                <a16:creationId xmlns:a16="http://schemas.microsoft.com/office/drawing/2014/main" id="{42A4BBFB-5637-6175-915C-C60E432A15ED}"/>
              </a:ext>
            </a:extLst>
          </p:cNvPr>
          <p:cNvSpPr/>
          <p:nvPr/>
        </p:nvSpPr>
        <p:spPr>
          <a:xfrm>
            <a:off x="563337" y="4896167"/>
            <a:ext cx="1603565" cy="485010"/>
          </a:xfrm>
          <a:prstGeom prst="frame">
            <a:avLst>
              <a:gd name="adj1" fmla="val 1021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  <p:cxnSp>
        <p:nvCxnSpPr>
          <p:cNvPr id="49" name="Connecteur droit avec flèche 48">
            <a:extLst>
              <a:ext uri="{FF2B5EF4-FFF2-40B4-BE49-F238E27FC236}">
                <a16:creationId xmlns:a16="http://schemas.microsoft.com/office/drawing/2014/main" id="{382E46E5-87F4-571F-CF90-8DD95E56A353}"/>
              </a:ext>
            </a:extLst>
          </p:cNvPr>
          <p:cNvCxnSpPr>
            <a:cxnSpLocks/>
          </p:cNvCxnSpPr>
          <p:nvPr/>
        </p:nvCxnSpPr>
        <p:spPr bwMode="auto">
          <a:xfrm flipH="1">
            <a:off x="8230166" y="3164111"/>
            <a:ext cx="282463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52" name="ZoneTexte 51">
            <a:extLst>
              <a:ext uri="{FF2B5EF4-FFF2-40B4-BE49-F238E27FC236}">
                <a16:creationId xmlns:a16="http://schemas.microsoft.com/office/drawing/2014/main" id="{32B8A0D1-24AB-A2A7-5B37-8F4C45E90831}"/>
              </a:ext>
            </a:extLst>
          </p:cNvPr>
          <p:cNvSpPr txBox="1"/>
          <p:nvPr/>
        </p:nvSpPr>
        <p:spPr>
          <a:xfrm>
            <a:off x="8383916" y="2817355"/>
            <a:ext cx="852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b="1" i="1" dirty="0">
                <a:solidFill>
                  <a:srgbClr val="FF0000"/>
                </a:solidFill>
                <a:highlight>
                  <a:srgbClr val="FFFF00"/>
                </a:highlight>
              </a:rPr>
              <a:t>Typical values</a:t>
            </a:r>
          </a:p>
        </p:txBody>
      </p:sp>
      <p:cxnSp>
        <p:nvCxnSpPr>
          <p:cNvPr id="56" name="Connecteur droit avec flèche 55">
            <a:extLst>
              <a:ext uri="{FF2B5EF4-FFF2-40B4-BE49-F238E27FC236}">
                <a16:creationId xmlns:a16="http://schemas.microsoft.com/office/drawing/2014/main" id="{F6083396-852D-B6B0-F301-8F11A2B547EB}"/>
              </a:ext>
            </a:extLst>
          </p:cNvPr>
          <p:cNvCxnSpPr>
            <a:cxnSpLocks/>
          </p:cNvCxnSpPr>
          <p:nvPr/>
        </p:nvCxnSpPr>
        <p:spPr bwMode="auto">
          <a:xfrm flipH="1">
            <a:off x="8381776" y="5427571"/>
            <a:ext cx="282463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57" name="ZoneTexte 56">
            <a:extLst>
              <a:ext uri="{FF2B5EF4-FFF2-40B4-BE49-F238E27FC236}">
                <a16:creationId xmlns:a16="http://schemas.microsoft.com/office/drawing/2014/main" id="{A2471B7F-0D09-E621-BE60-4DEB4B69CA0B}"/>
              </a:ext>
            </a:extLst>
          </p:cNvPr>
          <p:cNvSpPr txBox="1"/>
          <p:nvPr/>
        </p:nvSpPr>
        <p:spPr>
          <a:xfrm>
            <a:off x="8535526" y="5080815"/>
            <a:ext cx="852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b="1" i="1" dirty="0">
                <a:solidFill>
                  <a:srgbClr val="FF0000"/>
                </a:solidFill>
                <a:highlight>
                  <a:srgbClr val="FFFF00"/>
                </a:highlight>
              </a:rPr>
              <a:t>Typical values</a:t>
            </a:r>
          </a:p>
        </p:txBody>
      </p:sp>
      <p:cxnSp>
        <p:nvCxnSpPr>
          <p:cNvPr id="29" name="Connecteur droit avec flèche 28">
            <a:extLst>
              <a:ext uri="{FF2B5EF4-FFF2-40B4-BE49-F238E27FC236}">
                <a16:creationId xmlns:a16="http://schemas.microsoft.com/office/drawing/2014/main" id="{4C9974A3-2291-587B-D004-5BB9FE2FED6E}"/>
              </a:ext>
            </a:extLst>
          </p:cNvPr>
          <p:cNvCxnSpPr>
            <a:cxnSpLocks/>
          </p:cNvCxnSpPr>
          <p:nvPr/>
        </p:nvCxnSpPr>
        <p:spPr bwMode="auto">
          <a:xfrm>
            <a:off x="961026" y="2398135"/>
            <a:ext cx="0" cy="366598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0" name="Connecteur droit avec flèche 29">
            <a:extLst>
              <a:ext uri="{FF2B5EF4-FFF2-40B4-BE49-F238E27FC236}">
                <a16:creationId xmlns:a16="http://schemas.microsoft.com/office/drawing/2014/main" id="{EB84052F-B886-94B0-AABD-6C166FE715E8}"/>
              </a:ext>
            </a:extLst>
          </p:cNvPr>
          <p:cNvCxnSpPr>
            <a:cxnSpLocks/>
          </p:cNvCxnSpPr>
          <p:nvPr/>
        </p:nvCxnSpPr>
        <p:spPr bwMode="auto">
          <a:xfrm>
            <a:off x="795131" y="4602977"/>
            <a:ext cx="0" cy="366598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58" name="ZoneTexte 57">
            <a:extLst>
              <a:ext uri="{FF2B5EF4-FFF2-40B4-BE49-F238E27FC236}">
                <a16:creationId xmlns:a16="http://schemas.microsoft.com/office/drawing/2014/main" id="{14AF892D-4D06-5F3F-3742-CFB76D5FDEF1}"/>
              </a:ext>
            </a:extLst>
          </p:cNvPr>
          <p:cNvSpPr txBox="1"/>
          <p:nvPr/>
        </p:nvSpPr>
        <p:spPr>
          <a:xfrm>
            <a:off x="1708673" y="5857539"/>
            <a:ext cx="65995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 i="1">
                <a:solidFill>
                  <a:srgbClr val="FF0000"/>
                </a:solidFill>
              </a:rPr>
              <a:t>The physics behind</a:t>
            </a:r>
            <a:r>
              <a:rPr lang="fr-FR" b="1" i="1"/>
              <a:t>: Fresnel diffraction + turbulence (fractal theory)</a:t>
            </a:r>
          </a:p>
          <a:p>
            <a:r>
              <a:rPr lang="fr-FR" b="1" i="1"/>
              <a:t>The odd exponents (1/6, 5/6 and 7/6) are Kolmogorov’s fault</a:t>
            </a:r>
          </a:p>
        </p:txBody>
      </p:sp>
    </p:spTree>
    <p:extLst>
      <p:ext uri="{BB962C8B-B14F-4D97-AF65-F5344CB8AC3E}">
        <p14:creationId xmlns:p14="http://schemas.microsoft.com/office/powerpoint/2010/main" val="2806214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re 1"/>
          <p:cNvSpPr>
            <a:spLocks noGrp="1"/>
          </p:cNvSpPr>
          <p:nvPr>
            <p:ph type="title"/>
          </p:nvPr>
        </p:nvSpPr>
        <p:spPr>
          <a:xfrm>
            <a:off x="1066800" y="303176"/>
            <a:ext cx="7772400" cy="6858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fr-FR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Signature of scintillation</a:t>
            </a:r>
          </a:p>
        </p:txBody>
      </p:sp>
      <p:sp>
        <p:nvSpPr>
          <p:cNvPr id="34819" name="Espace réservé du texte 2"/>
          <p:cNvSpPr>
            <a:spLocks noGrp="1"/>
          </p:cNvSpPr>
          <p:nvPr>
            <p:ph type="body" sz="half" idx="1"/>
          </p:nvPr>
        </p:nvSpPr>
        <p:spPr>
          <a:xfrm>
            <a:off x="432816" y="1414272"/>
            <a:ext cx="8001000" cy="5105400"/>
          </a:xfrm>
        </p:spPr>
        <p:txBody>
          <a:bodyPr/>
          <a:lstStyle/>
          <a:p>
            <a:pPr eaLnBrk="1" hangingPunct="1"/>
            <a:r>
              <a:rPr lang="fr-FR" b="1" dirty="0" err="1"/>
              <a:t>A stochastic</a:t>
            </a:r>
            <a:r>
              <a:rPr lang="fr-FR" b="1" dirty="0"/>
              <a:t> light-</a:t>
            </a:r>
            <a:r>
              <a:rPr lang="fr-FR" b="1" dirty="0" err="1"/>
              <a:t>curve</a:t>
            </a:r>
            <a:r>
              <a:rPr lang="fr-FR" dirty="0"/>
              <a:t> -&gt; NOT </a:t>
            </a:r>
            <a:r>
              <a:rPr lang="fr-FR" dirty="0" err="1"/>
              <a:t>random</a:t>
            </a:r>
            <a:endParaRPr lang="fr-FR" dirty="0"/>
          </a:p>
          <a:p>
            <a:pPr lvl="1" eaLnBrk="1" hangingPunct="1"/>
            <a:r>
              <a:rPr lang="fr-FR" dirty="0" err="1"/>
              <a:t>Autocorrelation</a:t>
            </a:r>
            <a:r>
              <a:rPr lang="fr-FR" dirty="0"/>
              <a:t> (power </a:t>
            </a:r>
            <a:r>
              <a:rPr lang="fr-FR" dirty="0" err="1"/>
              <a:t>spectrum</a:t>
            </a:r>
            <a:r>
              <a:rPr lang="fr-FR" dirty="0"/>
              <a:t>)</a:t>
            </a:r>
          </a:p>
          <a:p>
            <a:pPr lvl="1" eaLnBrk="1" hangingPunct="1"/>
            <a:r>
              <a:rPr lang="fr-FR" b="1" dirty="0" err="1">
                <a:solidFill>
                  <a:srgbClr val="FF0000"/>
                </a:solidFill>
                <a:highlight>
                  <a:srgbClr val="FFFF00"/>
                </a:highlight>
              </a:rPr>
              <a:t>Characteristic</a:t>
            </a:r>
            <a:r>
              <a:rPr lang="fr-FR" b="1" dirty="0">
                <a:solidFill>
                  <a:srgbClr val="FF0000"/>
                </a:solidFill>
                <a:highlight>
                  <a:srgbClr val="FFFF00"/>
                </a:highlight>
              </a:rPr>
              <a:t> time </a:t>
            </a:r>
            <a:r>
              <a:rPr lang="fr-FR" b="1" dirty="0" err="1">
                <a:highlight>
                  <a:srgbClr val="FFFF00"/>
                </a:highlight>
              </a:rPr>
              <a:t>t</a:t>
            </a:r>
            <a:r>
              <a:rPr lang="fr-FR" b="1" baseline="-25000" dirty="0" err="1">
                <a:highlight>
                  <a:srgbClr val="FFFF00"/>
                </a:highlight>
              </a:rPr>
              <a:t>ref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dirty="0"/>
              <a:t>(few minutes)</a:t>
            </a:r>
          </a:p>
          <a:p>
            <a:pPr lvl="1" eaLnBrk="1" hangingPunct="1"/>
            <a:r>
              <a:rPr lang="fr-FR" b="1" dirty="0">
                <a:solidFill>
                  <a:srgbClr val="FF0000"/>
                </a:solidFill>
                <a:highlight>
                  <a:srgbClr val="FFFF00"/>
                </a:highlight>
              </a:rPr>
              <a:t>Modulation index </a:t>
            </a:r>
            <a:r>
              <a:rPr lang="fr-FR" b="1" dirty="0">
                <a:highlight>
                  <a:srgbClr val="FFFF00"/>
                </a:highlight>
              </a:rPr>
              <a:t>m</a:t>
            </a:r>
            <a:r>
              <a:rPr lang="fr-FR" b="1" dirty="0">
                <a:solidFill>
                  <a:srgbClr val="FF0000"/>
                </a:solidFill>
                <a:highlight>
                  <a:srgbClr val="FFFF00"/>
                </a:highlight>
              </a:rPr>
              <a:t> </a:t>
            </a:r>
            <a:r>
              <a:rPr lang="fr-FR" dirty="0" err="1"/>
              <a:t>can</a:t>
            </a:r>
            <a:r>
              <a:rPr lang="fr-FR" dirty="0"/>
              <a:t> </a:t>
            </a:r>
            <a:r>
              <a:rPr lang="fr-FR" dirty="0" err="1"/>
              <a:t>be</a:t>
            </a:r>
            <a:r>
              <a:rPr lang="fr-FR" dirty="0"/>
              <a:t> &gt; a few %</a:t>
            </a:r>
          </a:p>
          <a:p>
            <a:pPr lvl="2" eaLnBrk="1" hangingPunct="1"/>
            <a:r>
              <a:rPr lang="fr-FR" dirty="0" err="1"/>
              <a:t>decreases</a:t>
            </a:r>
            <a:r>
              <a:rPr lang="fr-FR" dirty="0"/>
              <a:t> </a:t>
            </a:r>
            <a:r>
              <a:rPr lang="fr-FR" dirty="0" err="1"/>
              <a:t>with</a:t>
            </a:r>
            <a:r>
              <a:rPr lang="fr-FR" dirty="0"/>
              <a:t> </a:t>
            </a:r>
            <a:r>
              <a:rPr lang="fr-FR" dirty="0" err="1"/>
              <a:t>increasing</a:t>
            </a:r>
            <a:r>
              <a:rPr lang="fr-FR" dirty="0"/>
              <a:t> star radius</a:t>
            </a:r>
          </a:p>
          <a:p>
            <a:pPr lvl="2" eaLnBrk="1" hangingPunct="1"/>
            <a:r>
              <a:rPr lang="fr-FR" dirty="0" err="1"/>
              <a:t>depends</a:t>
            </a:r>
            <a:r>
              <a:rPr lang="fr-FR" dirty="0"/>
              <a:t> on cloud structure (through R</a:t>
            </a:r>
            <a:r>
              <a:rPr lang="fr-FR" baseline="-25000" dirty="0"/>
              <a:t>diff</a:t>
            </a:r>
            <a:r>
              <a:rPr lang="fr-FR" dirty="0"/>
              <a:t>)</a:t>
            </a:r>
          </a:p>
          <a:p>
            <a:pPr eaLnBrk="1" hangingPunct="1"/>
            <a:r>
              <a:rPr lang="fr-FR" b="1" dirty="0"/>
              <a:t>A propagation </a:t>
            </a:r>
            <a:r>
              <a:rPr lang="fr-FR" b="1" dirty="0" err="1"/>
              <a:t>effect </a:t>
            </a:r>
            <a:r>
              <a:rPr lang="fr-FR" dirty="0" err="1"/>
              <a:t>-&gt; NOT intrinsic variation</a:t>
            </a:r>
            <a:endParaRPr lang="fr-FR" dirty="0"/>
          </a:p>
          <a:p>
            <a:pPr lvl="1" eaLnBrk="1" hangingPunct="1"/>
            <a:r>
              <a:rPr lang="fr-FR" dirty="0" err="1"/>
              <a:t>Chromaticity</a:t>
            </a:r>
            <a:r>
              <a:rPr lang="fr-FR" dirty="0"/>
              <a:t> (</a:t>
            </a:r>
            <a:r>
              <a:rPr lang="fr-FR" dirty="0" err="1"/>
              <a:t>optical</a:t>
            </a:r>
            <a:r>
              <a:rPr lang="fr-FR" dirty="0"/>
              <a:t> </a:t>
            </a:r>
            <a:r>
              <a:rPr lang="fr-FR" dirty="0" err="1"/>
              <a:t>wavelengths</a:t>
            </a:r>
            <a:r>
              <a:rPr lang="fr-FR" dirty="0"/>
              <a:t>)</a:t>
            </a:r>
          </a:p>
          <a:p>
            <a:pPr lvl="2" eaLnBrk="1" hangingPunct="1"/>
            <a:r>
              <a:rPr lang="fr-FR" dirty="0"/>
              <a:t>Long time-</a:t>
            </a:r>
            <a:r>
              <a:rPr lang="fr-FR" dirty="0" err="1"/>
              <a:t>scale</a:t>
            </a:r>
            <a:r>
              <a:rPr lang="fr-FR" dirty="0"/>
              <a:t> variations (few min.) ~ </a:t>
            </a:r>
            <a:r>
              <a:rPr lang="fr-FR" dirty="0" err="1"/>
              <a:t>achromatic</a:t>
            </a:r>
            <a:r>
              <a:rPr lang="fr-FR" dirty="0"/>
              <a:t> </a:t>
            </a:r>
            <a:r>
              <a:rPr lang="fr-FR" altLang="ja-JP" dirty="0">
                <a:latin typeface="Symbol" charset="2"/>
                <a:ea typeface="Symbol" charset="2"/>
                <a:cs typeface="Symbol" charset="2"/>
              </a:rPr>
              <a:t>l</a:t>
            </a:r>
            <a:r>
              <a:rPr lang="fr-FR" altLang="ja-JP" baseline="30000" dirty="0">
                <a:latin typeface="Symbol" charset="2"/>
                <a:ea typeface="Symbol" charset="2"/>
                <a:cs typeface="Symbol" charset="2"/>
              </a:rPr>
              <a:t>-1/5</a:t>
            </a:r>
            <a:endParaRPr lang="fr-FR" dirty="0"/>
          </a:p>
          <a:p>
            <a:pPr lvl="2" eaLnBrk="1" hangingPunct="1"/>
            <a:r>
              <a:rPr lang="fr-FR" altLang="ja-JP" dirty="0"/>
              <a:t>Short time-</a:t>
            </a:r>
            <a:r>
              <a:rPr lang="fr-FR" altLang="ja-JP" dirty="0" err="1"/>
              <a:t>scale</a:t>
            </a:r>
            <a:r>
              <a:rPr lang="fr-FR" altLang="ja-JP" dirty="0"/>
              <a:t> variations (</a:t>
            </a:r>
            <a:r>
              <a:rPr lang="fr-FR" altLang="ja-JP" dirty="0" err="1"/>
              <a:t>sub</a:t>
            </a:r>
            <a:r>
              <a:rPr lang="fr-FR" altLang="ja-JP" dirty="0"/>
              <a:t>-min.) varies </a:t>
            </a:r>
            <a:r>
              <a:rPr lang="fr-FR" altLang="ja-JP" dirty="0" err="1"/>
              <a:t>with</a:t>
            </a:r>
            <a:r>
              <a:rPr lang="fr-FR" altLang="ja-JP" dirty="0"/>
              <a:t> </a:t>
            </a:r>
            <a:r>
              <a:rPr lang="fr-FR" altLang="ja-JP" dirty="0">
                <a:latin typeface="Symbol" charset="2"/>
                <a:ea typeface="Symbol" charset="2"/>
                <a:cs typeface="Symbol" charset="2"/>
              </a:rPr>
              <a:t>l</a:t>
            </a:r>
            <a:r>
              <a:rPr lang="fr-FR" altLang="ja-JP" baseline="30000" dirty="0">
                <a:latin typeface="Symbol" charset="2"/>
                <a:ea typeface="Symbol" charset="2"/>
                <a:cs typeface="Symbol" charset="2"/>
              </a:rPr>
              <a:t>6/5</a:t>
            </a:r>
            <a:endParaRPr lang="fr-FR" baseline="30000" dirty="0">
              <a:latin typeface="Symbol" charset="2"/>
              <a:ea typeface="Symbol" charset="2"/>
              <a:cs typeface="Symbol" charset="2"/>
            </a:endParaRPr>
          </a:p>
          <a:p>
            <a:pPr lvl="1" eaLnBrk="1" hangingPunct="1"/>
            <a:r>
              <a:rPr lang="fr-FR" dirty="0" err="1"/>
              <a:t>Correlation</a:t>
            </a:r>
            <a:r>
              <a:rPr lang="fr-FR" dirty="0"/>
              <a:t> </a:t>
            </a:r>
            <a:r>
              <a:rPr lang="fr-FR" dirty="0" err="1"/>
              <a:t>between</a:t>
            </a:r>
            <a:r>
              <a:rPr lang="fr-FR" dirty="0"/>
              <a:t> light-</a:t>
            </a:r>
            <a:r>
              <a:rPr lang="fr-FR" dirty="0" err="1"/>
              <a:t>curves</a:t>
            </a:r>
            <a:r>
              <a:rPr lang="fr-FR" dirty="0"/>
              <a:t> </a:t>
            </a:r>
            <a:r>
              <a:rPr lang="fr-FR" dirty="0" err="1"/>
              <a:t>measured</a:t>
            </a:r>
            <a:r>
              <a:rPr lang="fr-FR" dirty="0"/>
              <a:t> by 2 </a:t>
            </a:r>
            <a:r>
              <a:rPr lang="fr-FR" dirty="0" err="1"/>
              <a:t>telescopes</a:t>
            </a:r>
            <a:r>
              <a:rPr lang="fr-FR" dirty="0"/>
              <a:t> </a:t>
            </a:r>
            <a:r>
              <a:rPr lang="fr-FR" dirty="0" err="1"/>
              <a:t>decreases</a:t>
            </a:r>
            <a:r>
              <a:rPr lang="fr-FR" dirty="0"/>
              <a:t> </a:t>
            </a:r>
            <a:r>
              <a:rPr lang="fr-FR" dirty="0" err="1"/>
              <a:t>with</a:t>
            </a:r>
            <a:r>
              <a:rPr lang="fr-FR" dirty="0"/>
              <a:t> </a:t>
            </a:r>
            <a:r>
              <a:rPr lang="fr-FR" dirty="0" err="1"/>
              <a:t>their</a:t>
            </a:r>
            <a:r>
              <a:rPr lang="fr-FR" dirty="0"/>
              <a:t> </a:t>
            </a:r>
            <a:r>
              <a:rPr lang="fr-FR" dirty="0" err="1"/>
              <a:t>mutual</a:t>
            </a:r>
            <a:r>
              <a:rPr lang="fr-FR" dirty="0"/>
              <a:t> distance</a:t>
            </a:r>
          </a:p>
        </p:txBody>
      </p:sp>
      <p:grpSp>
        <p:nvGrpSpPr>
          <p:cNvPr id="2" name="Grouper 14"/>
          <p:cNvGrpSpPr>
            <a:grpSpLocks/>
          </p:cNvGrpSpPr>
          <p:nvPr/>
        </p:nvGrpSpPr>
        <p:grpSpPr bwMode="auto">
          <a:xfrm>
            <a:off x="6421438" y="1181100"/>
            <a:ext cx="3103562" cy="5219700"/>
            <a:chOff x="6040438" y="1181100"/>
            <a:chExt cx="3103562" cy="5219700"/>
          </a:xfrm>
        </p:grpSpPr>
        <p:grpSp>
          <p:nvGrpSpPr>
            <p:cNvPr id="3" name="Grouper 17"/>
            <p:cNvGrpSpPr>
              <a:grpSpLocks/>
            </p:cNvGrpSpPr>
            <p:nvPr/>
          </p:nvGrpSpPr>
          <p:grpSpPr bwMode="auto">
            <a:xfrm>
              <a:off x="6040438" y="1181100"/>
              <a:ext cx="3103562" cy="5219700"/>
              <a:chOff x="6040399" y="1181100"/>
              <a:chExt cx="3103601" cy="5219700"/>
            </a:xfrm>
          </p:grpSpPr>
          <p:pic>
            <p:nvPicPr>
              <p:cNvPr id="27656" name="Image 16" descr="scintillation-timbre.tiff"/>
              <p:cNvPicPr>
                <a:picLocks noChangeAspect="1"/>
              </p:cNvPicPr>
              <p:nvPr/>
            </p:nvPicPr>
            <p:blipFill>
              <a:blip r:embed="rId2">
                <a:lum bright="-26000" contrast="38000"/>
              </a:blip>
              <a:srcRect/>
              <a:stretch>
                <a:fillRect/>
              </a:stretch>
            </p:blipFill>
            <p:spPr bwMode="auto">
              <a:xfrm>
                <a:off x="6040399" y="1181100"/>
                <a:ext cx="3027401" cy="1790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4" name="Grouper 15"/>
              <p:cNvGrpSpPr>
                <a:grpSpLocks/>
              </p:cNvGrpSpPr>
              <p:nvPr/>
            </p:nvGrpSpPr>
            <p:grpSpPr bwMode="auto">
              <a:xfrm>
                <a:off x="6781771" y="3327400"/>
                <a:ext cx="2362229" cy="3073400"/>
                <a:chOff x="6781771" y="3327400"/>
                <a:chExt cx="2362229" cy="3073400"/>
              </a:xfrm>
            </p:grpSpPr>
            <p:pic>
              <p:nvPicPr>
                <p:cNvPr id="27658" name="Image 5" descr="illumin-terre.tiff"/>
                <p:cNvPicPr>
                  <a:picLocks noChangeAspect="1"/>
                </p:cNvPicPr>
                <p:nvPr/>
              </p:nvPicPr>
              <p:blipFill>
                <a:blip r:embed="rId3"/>
                <a:srcRect/>
                <a:stretch>
                  <a:fillRect/>
                </a:stretch>
              </p:blipFill>
              <p:spPr bwMode="auto">
                <a:xfrm>
                  <a:off x="7150100" y="3327400"/>
                  <a:ext cx="1993900" cy="307340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cxnSp>
              <p:nvCxnSpPr>
                <p:cNvPr id="27659" name="Connecteur droit avec flèche 7"/>
                <p:cNvCxnSpPr>
                  <a:cxnSpLocks noChangeShapeType="1"/>
                </p:cNvCxnSpPr>
                <p:nvPr/>
              </p:nvCxnSpPr>
              <p:spPr bwMode="auto">
                <a:xfrm flipV="1">
                  <a:off x="6781771" y="4572000"/>
                  <a:ext cx="1905030" cy="1295400"/>
                </a:xfrm>
                <a:prstGeom prst="straightConnector1">
                  <a:avLst/>
                </a:prstGeom>
                <a:noFill/>
                <a:ln w="38100">
                  <a:solidFill>
                    <a:srgbClr val="FF0000"/>
                  </a:solidFill>
                  <a:round/>
                  <a:headEnd/>
                  <a:tailEnd type="arrow" w="med" len="med"/>
                </a:ln>
              </p:spPr>
            </p:cxnSp>
            <p:cxnSp>
              <p:nvCxnSpPr>
                <p:cNvPr id="27660" name="Connecteur droit avec flèche 8"/>
                <p:cNvCxnSpPr>
                  <a:cxnSpLocks noChangeShapeType="1"/>
                </p:cNvCxnSpPr>
                <p:nvPr/>
              </p:nvCxnSpPr>
              <p:spPr bwMode="auto">
                <a:xfrm flipV="1">
                  <a:off x="6781771" y="5486400"/>
                  <a:ext cx="1143029" cy="381000"/>
                </a:xfrm>
                <a:prstGeom prst="straightConnector1">
                  <a:avLst/>
                </a:prstGeom>
                <a:noFill/>
                <a:ln w="38100">
                  <a:solidFill>
                    <a:srgbClr val="FF0000"/>
                  </a:solidFill>
                  <a:round/>
                  <a:headEnd/>
                  <a:tailEnd type="arrow" w="med" len="med"/>
                </a:ln>
              </p:spPr>
            </p:cxnSp>
          </p:grpSp>
        </p:grpSp>
        <p:cxnSp>
          <p:nvCxnSpPr>
            <p:cNvPr id="27654" name="Connecteur droit 19"/>
            <p:cNvCxnSpPr>
              <a:cxnSpLocks noChangeShapeType="1"/>
            </p:cNvCxnSpPr>
            <p:nvPr/>
          </p:nvCxnSpPr>
          <p:spPr bwMode="auto">
            <a:xfrm rot="10800000" flipV="1">
              <a:off x="7162825" y="2209800"/>
              <a:ext cx="1295384" cy="114300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</p:cxnSp>
        <p:cxnSp>
          <p:nvCxnSpPr>
            <p:cNvPr id="27655" name="Connecteur droit 21"/>
            <p:cNvCxnSpPr>
              <a:cxnSpLocks noChangeShapeType="1"/>
            </p:cNvCxnSpPr>
            <p:nvPr/>
          </p:nvCxnSpPr>
          <p:spPr bwMode="auto">
            <a:xfrm rot="16200000" flipH="1">
              <a:off x="8382002" y="2590802"/>
              <a:ext cx="1143000" cy="38099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</p:cxnSp>
      </p:grpSp>
    </p:spTree>
    <p:extLst>
      <p:ext uri="{BB962C8B-B14F-4D97-AF65-F5344CB8AC3E}">
        <p14:creationId xmlns:p14="http://schemas.microsoft.com/office/powerpoint/2010/main" val="259092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oneTexte 12">
            <a:extLst>
              <a:ext uri="{FF2B5EF4-FFF2-40B4-BE49-F238E27FC236}">
                <a16:creationId xmlns:a16="http://schemas.microsoft.com/office/drawing/2014/main" id="{0BF205AC-9730-0591-7A71-2DDD6E04DDB5}"/>
              </a:ext>
            </a:extLst>
          </p:cNvPr>
          <p:cNvSpPr txBox="1"/>
          <p:nvPr/>
        </p:nvSpPr>
        <p:spPr>
          <a:xfrm>
            <a:off x="972421" y="5827059"/>
            <a:ext cx="8085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/>
              <a:t>If the sampling is high enough (&lt;1min.) -&gt; </a:t>
            </a:r>
            <a:r>
              <a:rPr lang="fr-FR" i="1"/>
              <a:t>detect the fine structure of the fluctuations</a:t>
            </a: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74246268-C4E0-2C3C-98B9-E9E6FB498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925" y="406224"/>
            <a:ext cx="8362256" cy="903688"/>
          </a:xfrm>
        </p:spPr>
        <p:txBody>
          <a:bodyPr>
            <a:noAutofit/>
          </a:bodyPr>
          <a:lstStyle/>
          <a:p>
            <a:r>
              <a:rPr lang="fr-FR" sz="2800" b="1">
                <a:solidFill>
                  <a:srgbClr val="FF0000"/>
                </a:solidFill>
                <a:latin typeface="+mn-lt"/>
              </a:rPr>
              <a:t>What do we expect with a film of LMC ?</a:t>
            </a:r>
            <a:br>
              <a:rPr lang="fr-FR" sz="2800" b="1">
                <a:solidFill>
                  <a:srgbClr val="FF0000"/>
                </a:solidFill>
                <a:latin typeface="+mn-lt"/>
              </a:rPr>
            </a:br>
            <a:r>
              <a:rPr lang="fr-FR" sz="2800" b="1">
                <a:solidFill>
                  <a:srgbClr val="FF0000"/>
                </a:solidFill>
                <a:latin typeface="+mn-lt"/>
              </a:rPr>
              <a:t>Simulation of a highly sampled scintillating light-curve</a:t>
            </a:r>
            <a:endParaRPr lang="fr-FR" sz="3200" b="1">
              <a:solidFill>
                <a:srgbClr val="FF0000"/>
              </a:solidFill>
              <a:latin typeface="+mn-lt"/>
            </a:endParaRPr>
          </a:p>
        </p:txBody>
      </p:sp>
      <p:grpSp>
        <p:nvGrpSpPr>
          <p:cNvPr id="8" name="Groupe 7">
            <a:extLst>
              <a:ext uri="{FF2B5EF4-FFF2-40B4-BE49-F238E27FC236}">
                <a16:creationId xmlns:a16="http://schemas.microsoft.com/office/drawing/2014/main" id="{F87EC27F-5168-3C50-97DE-3937E436130B}"/>
              </a:ext>
            </a:extLst>
          </p:cNvPr>
          <p:cNvGrpSpPr/>
          <p:nvPr/>
        </p:nvGrpSpPr>
        <p:grpSpPr>
          <a:xfrm>
            <a:off x="1120587" y="1493730"/>
            <a:ext cx="6942418" cy="1636872"/>
            <a:chOff x="927100" y="2214271"/>
            <a:chExt cx="7772400" cy="1832564"/>
          </a:xfrm>
        </p:grpSpPr>
        <p:pic>
          <p:nvPicPr>
            <p:cNvPr id="4" name="Image 3">
              <a:extLst>
                <a:ext uri="{FF2B5EF4-FFF2-40B4-BE49-F238E27FC236}">
                  <a16:creationId xmlns:a16="http://schemas.microsoft.com/office/drawing/2014/main" id="{080C16F7-83D2-F238-4A9B-1CC8393FB2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27100" y="2214271"/>
              <a:ext cx="7772400" cy="1832564"/>
            </a:xfrm>
            <a:prstGeom prst="rect">
              <a:avLst/>
            </a:prstGeom>
          </p:spPr>
        </p:pic>
        <p:sp>
          <p:nvSpPr>
            <p:cNvPr id="7" name="ZoneTexte 6">
              <a:extLst>
                <a:ext uri="{FF2B5EF4-FFF2-40B4-BE49-F238E27FC236}">
                  <a16:creationId xmlns:a16="http://schemas.microsoft.com/office/drawing/2014/main" id="{560AD885-A284-BCF5-21A5-C9723C3CF661}"/>
                </a:ext>
              </a:extLst>
            </p:cNvPr>
            <p:cNvSpPr txBox="1"/>
            <p:nvPr/>
          </p:nvSpPr>
          <p:spPr>
            <a:xfrm>
              <a:off x="7530354" y="3475090"/>
              <a:ext cx="979231" cy="3790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b="1"/>
                <a:t>minutes</a:t>
              </a:r>
            </a:p>
          </p:txBody>
        </p:sp>
      </p:grpSp>
      <p:sp>
        <p:nvSpPr>
          <p:cNvPr id="10" name="ZoneTexte 9">
            <a:extLst>
              <a:ext uri="{FF2B5EF4-FFF2-40B4-BE49-F238E27FC236}">
                <a16:creationId xmlns:a16="http://schemas.microsoft.com/office/drawing/2014/main" id="{A8977F49-DD1B-05F4-F71A-CDABEB6F19D8}"/>
              </a:ext>
            </a:extLst>
          </p:cNvPr>
          <p:cNvSpPr txBox="1"/>
          <p:nvPr/>
        </p:nvSpPr>
        <p:spPr>
          <a:xfrm>
            <a:off x="1703295" y="2544129"/>
            <a:ext cx="30646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b="1" i="1">
                <a:solidFill>
                  <a:srgbClr val="FF0000"/>
                </a:solidFill>
                <a:highlight>
                  <a:srgbClr val="FFFF00"/>
                </a:highlight>
              </a:rPr>
              <a:t>Theoretical curve (no uncertainty)</a:t>
            </a:r>
          </a:p>
        </p:txBody>
      </p:sp>
      <p:grpSp>
        <p:nvGrpSpPr>
          <p:cNvPr id="14" name="Groupe 13">
            <a:extLst>
              <a:ext uri="{FF2B5EF4-FFF2-40B4-BE49-F238E27FC236}">
                <a16:creationId xmlns:a16="http://schemas.microsoft.com/office/drawing/2014/main" id="{99DEF67F-EB18-6B2E-4F3B-AA51F2F2C9A5}"/>
              </a:ext>
            </a:extLst>
          </p:cNvPr>
          <p:cNvGrpSpPr/>
          <p:nvPr/>
        </p:nvGrpSpPr>
        <p:grpSpPr>
          <a:xfrm>
            <a:off x="1461247" y="3127220"/>
            <a:ext cx="6432252" cy="2363129"/>
            <a:chOff x="1461247" y="3127220"/>
            <a:chExt cx="6432252" cy="2363129"/>
          </a:xfrm>
        </p:grpSpPr>
        <p:pic>
          <p:nvPicPr>
            <p:cNvPr id="9" name="Image 8">
              <a:extLst>
                <a:ext uri="{FF2B5EF4-FFF2-40B4-BE49-F238E27FC236}">
                  <a16:creationId xmlns:a16="http://schemas.microsoft.com/office/drawing/2014/main" id="{71EBA2D1-AAE7-30D9-EBB8-3A47485A9F5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61247" y="3127220"/>
              <a:ext cx="6432252" cy="2363129"/>
            </a:xfrm>
            <a:prstGeom prst="rect">
              <a:avLst/>
            </a:prstGeom>
          </p:spPr>
        </p:pic>
        <p:sp>
          <p:nvSpPr>
            <p:cNvPr id="11" name="ZoneTexte 10">
              <a:extLst>
                <a:ext uri="{FF2B5EF4-FFF2-40B4-BE49-F238E27FC236}">
                  <a16:creationId xmlns:a16="http://schemas.microsoft.com/office/drawing/2014/main" id="{8755FC63-2DC2-478D-92E7-D2D9A29F33A4}"/>
                </a:ext>
              </a:extLst>
            </p:cNvPr>
            <p:cNvSpPr txBox="1"/>
            <p:nvPr/>
          </p:nvSpPr>
          <p:spPr>
            <a:xfrm>
              <a:off x="1810871" y="3917578"/>
              <a:ext cx="42044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b="1" i="1">
                  <a:solidFill>
                    <a:srgbClr val="FF0000"/>
                  </a:solidFill>
                  <a:highlight>
                    <a:srgbClr val="FFFF00"/>
                  </a:highlight>
                </a:rPr>
                <a:t>Expected with photometric precision of 5mmag</a:t>
              </a:r>
            </a:p>
          </p:txBody>
        </p:sp>
        <p:sp>
          <p:nvSpPr>
            <p:cNvPr id="12" name="ZoneTexte 11">
              <a:extLst>
                <a:ext uri="{FF2B5EF4-FFF2-40B4-BE49-F238E27FC236}">
                  <a16:creationId xmlns:a16="http://schemas.microsoft.com/office/drawing/2014/main" id="{8E8BC71D-2293-C0D6-4FDD-C832ED39332D}"/>
                </a:ext>
              </a:extLst>
            </p:cNvPr>
            <p:cNvSpPr txBox="1"/>
            <p:nvPr/>
          </p:nvSpPr>
          <p:spPr>
            <a:xfrm>
              <a:off x="1640360" y="5028722"/>
              <a:ext cx="266412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b="1" i="1">
                  <a:solidFill>
                    <a:srgbClr val="0070C0"/>
                  </a:solidFill>
                </a:rPr>
                <a:t>Same star but no scintillation</a:t>
              </a:r>
              <a:endParaRPr lang="fr-FR" b="1" i="1">
                <a:solidFill>
                  <a:srgbClr val="0070C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3760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7DD90756-E748-7A80-3AA9-0210F76F956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943822" y="1715461"/>
            <a:ext cx="2721146" cy="2705369"/>
          </a:xfrm>
          <a:prstGeom prst="rect">
            <a:avLst/>
          </a:prstGeom>
        </p:spPr>
      </p:pic>
      <p:pic>
        <p:nvPicPr>
          <p:cNvPr id="48138" name="Picture 8" descr="lc433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2344" y="4860926"/>
            <a:ext cx="35369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1" name="ZoneTexte 1"/>
          <p:cNvSpPr txBox="1">
            <a:spLocks noChangeArrowheads="1"/>
          </p:cNvSpPr>
          <p:nvPr/>
        </p:nvSpPr>
        <p:spPr bwMode="auto">
          <a:xfrm>
            <a:off x="38909" y="170232"/>
            <a:ext cx="9811966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fr-FR" sz="4000" b="1" dirty="0" err="1">
                <a:solidFill>
                  <a:srgbClr val="FF0000"/>
                </a:solidFill>
              </a:rPr>
              <a:t>Results</a:t>
            </a:r>
            <a:r>
              <a:rPr lang="fr-FR" sz="4000" b="1" dirty="0">
                <a:solidFill>
                  <a:srgbClr val="FF0000"/>
                </a:solidFill>
              </a:rPr>
              <a:t> </a:t>
            </a:r>
            <a:r>
              <a:rPr lang="fr-FR" sz="4000" b="1" dirty="0" err="1">
                <a:solidFill>
                  <a:srgbClr val="FF0000"/>
                </a:solidFill>
              </a:rPr>
              <a:t>from</a:t>
            </a:r>
            <a:r>
              <a:rPr lang="fr-FR" sz="4000" b="1" dirty="0">
                <a:solidFill>
                  <a:srgbClr val="FF0000"/>
                </a:solidFill>
              </a:rPr>
              <a:t> IR-NTT observations </a:t>
            </a:r>
            <a:r>
              <a:rPr lang="fr-FR" sz="4000" b="1" dirty="0" err="1">
                <a:solidFill>
                  <a:srgbClr val="FF0000"/>
                </a:solidFill>
              </a:rPr>
              <a:t>toward</a:t>
            </a:r>
            <a:r>
              <a:rPr lang="fr-FR" sz="4000" b="1" dirty="0">
                <a:solidFill>
                  <a:srgbClr val="FF0000"/>
                </a:solidFill>
              </a:rPr>
              <a:t> B68</a:t>
            </a:r>
          </a:p>
          <a:p>
            <a:pPr algn="ctr"/>
            <a:r>
              <a:rPr lang="en-US" sz="2800" b="1" dirty="0">
                <a:solidFill>
                  <a:srgbClr val="FF0000"/>
                </a:solidFill>
              </a:rPr>
              <a:t>-&gt; A star scintillating through dusty gas with R</a:t>
            </a:r>
            <a:r>
              <a:rPr lang="en-US" sz="2800" b="1" baseline="-25000" dirty="0">
                <a:solidFill>
                  <a:srgbClr val="FF0000"/>
                </a:solidFill>
              </a:rPr>
              <a:t>diff</a:t>
            </a:r>
            <a:r>
              <a:rPr lang="en-US" sz="2800" b="1" dirty="0">
                <a:solidFill>
                  <a:srgbClr val="FF0000"/>
                </a:solidFill>
              </a:rPr>
              <a:t> ~ 100km ?</a:t>
            </a:r>
          </a:p>
          <a:p>
            <a:pPr algn="ctr"/>
            <a:r>
              <a:rPr lang="fr-FR" sz="3200" b="1" dirty="0">
                <a:solidFill>
                  <a:srgbClr val="FF0000"/>
                </a:solidFill>
              </a:rPr>
              <a:t> </a:t>
            </a:r>
            <a:endParaRPr lang="fr-FR" b="1" dirty="0">
              <a:solidFill>
                <a:srgbClr val="FF0000"/>
              </a:solidFill>
            </a:endParaRPr>
          </a:p>
        </p:txBody>
      </p:sp>
      <p:sp>
        <p:nvSpPr>
          <p:cNvPr id="48132" name="ZoneTexte 34"/>
          <p:cNvSpPr txBox="1">
            <a:spLocks noChangeArrowheads="1"/>
          </p:cNvSpPr>
          <p:nvPr/>
        </p:nvSpPr>
        <p:spPr bwMode="auto">
          <a:xfrm>
            <a:off x="9436101" y="1003300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sp>
        <p:nvSpPr>
          <p:cNvPr id="4" name="ZoneTexte 3"/>
          <p:cNvSpPr txBox="1"/>
          <p:nvPr/>
        </p:nvSpPr>
        <p:spPr>
          <a:xfrm>
            <a:off x="2061118" y="4084960"/>
            <a:ext cx="2394913" cy="33855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fr-FR" sz="1600" b="1" i="1">
                <a:ln/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1000 </a:t>
            </a:r>
            <a:r>
              <a:rPr lang="fr-FR" sz="1600" b="1">
                <a:ln/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 </a:t>
            </a:r>
            <a:r>
              <a:rPr lang="fr-FR" sz="1600" b="1" i="1">
                <a:ln/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10s exposures in K</a:t>
            </a:r>
            <a:r>
              <a:rPr lang="fr-FR" sz="1600" b="1" i="1" baseline="-25000">
                <a:ln/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</a:t>
            </a:r>
          </a:p>
        </p:txBody>
      </p:sp>
      <p:pic>
        <p:nvPicPr>
          <p:cNvPr id="18" name="Image 17" descr="15260fg11b.pdf">
            <a:extLst>
              <a:ext uri="{FF2B5EF4-FFF2-40B4-BE49-F238E27FC236}">
                <a16:creationId xmlns:a16="http://schemas.microsoft.com/office/drawing/2014/main" id="{EDC1260A-A5B2-3E45-B0F3-1D212F49E9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033" y="1391598"/>
            <a:ext cx="3398993" cy="5109089"/>
          </a:xfrm>
          <a:prstGeom prst="rect">
            <a:avLst/>
          </a:prstGeom>
        </p:spPr>
      </p:pic>
      <p:sp>
        <p:nvSpPr>
          <p:cNvPr id="19" name="Ellipse 50">
            <a:extLst>
              <a:ext uri="{FF2B5EF4-FFF2-40B4-BE49-F238E27FC236}">
                <a16:creationId xmlns:a16="http://schemas.microsoft.com/office/drawing/2014/main" id="{4828AF51-FC98-7449-A2F5-91C6733E3E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3700" y="2476500"/>
            <a:ext cx="457200" cy="45720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fr-FR"/>
          </a:p>
        </p:txBody>
      </p:sp>
      <p:sp>
        <p:nvSpPr>
          <p:cNvPr id="20" name="Ellipse 51">
            <a:extLst>
              <a:ext uri="{FF2B5EF4-FFF2-40B4-BE49-F238E27FC236}">
                <a16:creationId xmlns:a16="http://schemas.microsoft.com/office/drawing/2014/main" id="{D0A787AF-8161-8947-8F73-0B28993AC4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8300" y="4978400"/>
            <a:ext cx="457200" cy="45720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fr-FR"/>
          </a:p>
        </p:txBody>
      </p:sp>
      <p:sp>
        <p:nvSpPr>
          <p:cNvPr id="48137" name="Line 7"/>
          <p:cNvSpPr>
            <a:spLocks noChangeShapeType="1"/>
          </p:cNvSpPr>
          <p:nvPr/>
        </p:nvSpPr>
        <p:spPr bwMode="auto">
          <a:xfrm flipH="1" flipV="1">
            <a:off x="2871612" y="2542474"/>
            <a:ext cx="3834013" cy="12479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 type="triangle" w="med" len="med"/>
            <a:tailEnd type="triangle" w="med" len="med"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fr-FR"/>
          </a:p>
        </p:txBody>
      </p:sp>
      <p:sp>
        <p:nvSpPr>
          <p:cNvPr id="48139" name="Explosion 1 10"/>
          <p:cNvSpPr>
            <a:spLocks noChangeArrowheads="1"/>
          </p:cNvSpPr>
          <p:nvPr/>
        </p:nvSpPr>
        <p:spPr bwMode="auto">
          <a:xfrm>
            <a:off x="2766272" y="2276229"/>
            <a:ext cx="408133" cy="544146"/>
          </a:xfrm>
          <a:prstGeom prst="irregularSeal1">
            <a:avLst/>
          </a:prstGeom>
          <a:solidFill>
            <a:srgbClr val="FFFF00"/>
          </a:solidFill>
          <a:ln w="9525">
            <a:solidFill>
              <a:srgbClr val="FF0000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4EF87839-0E0D-AA46-AEBC-55546D0B34D4}"/>
              </a:ext>
            </a:extLst>
          </p:cNvPr>
          <p:cNvSpPr txBox="1"/>
          <p:nvPr/>
        </p:nvSpPr>
        <p:spPr>
          <a:xfrm>
            <a:off x="1901424" y="6165305"/>
            <a:ext cx="7473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b="1" dirty="0"/>
              <a:t>Night 1</a:t>
            </a:r>
            <a:endParaRPr lang="fr-FR" b="1" dirty="0"/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0B5C4F9F-5312-3245-9B27-124740BB769A}"/>
              </a:ext>
            </a:extLst>
          </p:cNvPr>
          <p:cNvSpPr txBox="1"/>
          <p:nvPr/>
        </p:nvSpPr>
        <p:spPr>
          <a:xfrm>
            <a:off x="3728864" y="6171309"/>
            <a:ext cx="7473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400" b="1" dirty="0"/>
              <a:t>Night 2</a:t>
            </a:r>
            <a:endParaRPr lang="fr-FR" b="1" dirty="0"/>
          </a:p>
        </p:txBody>
      </p:sp>
    </p:spTree>
    <p:extLst>
      <p:ext uri="{BB962C8B-B14F-4D97-AF65-F5344CB8AC3E}">
        <p14:creationId xmlns:p14="http://schemas.microsoft.com/office/powerpoint/2010/main" val="19888944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e 15">
            <a:extLst>
              <a:ext uri="{FF2B5EF4-FFF2-40B4-BE49-F238E27FC236}">
                <a16:creationId xmlns:a16="http://schemas.microsoft.com/office/drawing/2014/main" id="{AD56174C-B4E2-6C5B-15EF-BC47177739F0}"/>
              </a:ext>
            </a:extLst>
          </p:cNvPr>
          <p:cNvGrpSpPr/>
          <p:nvPr/>
        </p:nvGrpSpPr>
        <p:grpSpPr>
          <a:xfrm>
            <a:off x="704528" y="2895600"/>
            <a:ext cx="3784625" cy="3219218"/>
            <a:chOff x="704528" y="2895600"/>
            <a:chExt cx="3784625" cy="3219218"/>
          </a:xfrm>
        </p:grpSpPr>
        <p:pic>
          <p:nvPicPr>
            <p:cNvPr id="49165" name="Image 45" descr="tau-B68.pd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704528" y="2895600"/>
              <a:ext cx="3784625" cy="32192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288063F-EF46-6DE1-E56A-0D58152665C9}"/>
                </a:ext>
              </a:extLst>
            </p:cNvPr>
            <p:cNvSpPr/>
            <p:nvPr/>
          </p:nvSpPr>
          <p:spPr>
            <a:xfrm>
              <a:off x="1234805" y="3260315"/>
              <a:ext cx="1136751" cy="192590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7F60B3C-BA0A-5BCC-D4DB-E0E4F6F13312}"/>
                </a:ext>
              </a:extLst>
            </p:cNvPr>
            <p:cNvSpPr/>
            <p:nvPr/>
          </p:nvSpPr>
          <p:spPr>
            <a:xfrm>
              <a:off x="2334602" y="3008129"/>
              <a:ext cx="798851" cy="15448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2BD2BA3-A3AA-1C22-A99D-DFD310360FF1}"/>
                </a:ext>
              </a:extLst>
            </p:cNvPr>
            <p:cNvSpPr/>
            <p:nvPr/>
          </p:nvSpPr>
          <p:spPr>
            <a:xfrm rot="21330209">
              <a:off x="2759476" y="3013856"/>
              <a:ext cx="1136751" cy="24120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48EABAD-6E3A-801B-6FD4-2D09DB3F92D8}"/>
                </a:ext>
              </a:extLst>
            </p:cNvPr>
            <p:cNvSpPr/>
            <p:nvPr/>
          </p:nvSpPr>
          <p:spPr>
            <a:xfrm rot="20521050" flipV="1">
              <a:off x="3674515" y="3017364"/>
              <a:ext cx="477885" cy="4571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55FE3E9-70C4-AEC1-9508-869A9C968C42}"/>
                </a:ext>
              </a:extLst>
            </p:cNvPr>
            <p:cNvSpPr/>
            <p:nvPr/>
          </p:nvSpPr>
          <p:spPr>
            <a:xfrm rot="18315897">
              <a:off x="2793103" y="3234298"/>
              <a:ext cx="961549" cy="6066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8A9331-A80E-9EE4-91E0-FBDAAFF55513}"/>
                </a:ext>
              </a:extLst>
            </p:cNvPr>
            <p:cNvSpPr/>
            <p:nvPr/>
          </p:nvSpPr>
          <p:spPr>
            <a:xfrm rot="20521050" flipV="1">
              <a:off x="3534640" y="3026695"/>
              <a:ext cx="477885" cy="4571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  <p:sp>
        <p:nvSpPr>
          <p:cNvPr id="49157" name="ZoneTexte 34"/>
          <p:cNvSpPr txBox="1">
            <a:spLocks noChangeArrowheads="1"/>
          </p:cNvSpPr>
          <p:nvPr/>
        </p:nvSpPr>
        <p:spPr bwMode="auto">
          <a:xfrm>
            <a:off x="9436101" y="1003300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endParaRPr lang="fr-FR"/>
          </a:p>
        </p:txBody>
      </p:sp>
      <p:sp>
        <p:nvSpPr>
          <p:cNvPr id="49158" name="ZoneTexte 46"/>
          <p:cNvSpPr txBox="1">
            <a:spLocks noChangeArrowheads="1"/>
          </p:cNvSpPr>
          <p:nvPr/>
        </p:nvSpPr>
        <p:spPr bwMode="auto">
          <a:xfrm>
            <a:off x="646730" y="1295401"/>
            <a:ext cx="8482734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fr-FR" sz="2000" dirty="0"/>
              <a:t>First </a:t>
            </a:r>
            <a:r>
              <a:rPr lang="fr-FR" sz="2000" dirty="0" err="1"/>
              <a:t>fundamental</a:t>
            </a:r>
            <a:r>
              <a:rPr lang="fr-FR" sz="2000" dirty="0"/>
              <a:t> </a:t>
            </a:r>
            <a:r>
              <a:rPr lang="fr-FR" sz="2000" dirty="0" err="1"/>
              <a:t>result</a:t>
            </a:r>
            <a:r>
              <a:rPr lang="fr-FR" sz="2000" dirty="0"/>
              <a:t> : </a:t>
            </a:r>
            <a:r>
              <a:rPr lang="fr-FR" sz="2000" b="1" dirty="0">
                <a:solidFill>
                  <a:srgbClr val="FF0000"/>
                </a:solidFill>
              </a:rPr>
              <a:t>no </a:t>
            </a:r>
            <a:r>
              <a:rPr lang="fr-FR" sz="2000" b="1" dirty="0" err="1">
                <a:solidFill>
                  <a:srgbClr val="FF0000"/>
                </a:solidFill>
              </a:rPr>
              <a:t>overwhelming</a:t>
            </a:r>
            <a:r>
              <a:rPr lang="fr-FR" sz="2000" b="1" dirty="0">
                <a:solidFill>
                  <a:srgbClr val="FF0000"/>
                </a:solidFill>
              </a:rPr>
              <a:t> </a:t>
            </a:r>
            <a:r>
              <a:rPr lang="fr-FR" sz="2000" b="1" dirty="0" err="1">
                <a:solidFill>
                  <a:srgbClr val="FF0000"/>
                </a:solidFill>
              </a:rPr>
              <a:t>unexpected</a:t>
            </a:r>
            <a:r>
              <a:rPr lang="fr-FR" sz="2000" b="1" dirty="0">
                <a:solidFill>
                  <a:srgbClr val="FF0000"/>
                </a:solidFill>
              </a:rPr>
              <a:t> background</a:t>
            </a:r>
          </a:p>
          <a:p>
            <a:r>
              <a:rPr lang="fr-FR" sz="2000" dirty="0" err="1"/>
              <a:t>Upper</a:t>
            </a:r>
            <a:r>
              <a:rPr lang="fr-FR" sz="2000" dirty="0"/>
              <a:t> </a:t>
            </a:r>
            <a:r>
              <a:rPr lang="fr-FR" sz="2000" dirty="0" err="1"/>
              <a:t>limits</a:t>
            </a:r>
            <a:r>
              <a:rPr lang="fr-FR" sz="2000" dirty="0"/>
              <a:t> on scintillation </a:t>
            </a:r>
            <a:r>
              <a:rPr lang="fr-FR" sz="2000" dirty="0" err="1"/>
              <a:t>probability</a:t>
            </a:r>
            <a:r>
              <a:rPr lang="fr-FR" sz="2000" dirty="0"/>
              <a:t> =&gt; </a:t>
            </a:r>
            <a:r>
              <a:rPr lang="fr-FR" sz="2000" b="1" dirty="0" err="1">
                <a:solidFill>
                  <a:srgbClr val="FF0000"/>
                </a:solidFill>
              </a:rPr>
              <a:t>constrain</a:t>
            </a:r>
            <a:r>
              <a:rPr lang="fr-FR" sz="2000" b="1" dirty="0">
                <a:solidFill>
                  <a:srgbClr val="FF0000"/>
                </a:solidFill>
              </a:rPr>
              <a:t> turbulent </a:t>
            </a:r>
            <a:r>
              <a:rPr lang="fr-FR" sz="2000" b="1" dirty="0" err="1">
                <a:solidFill>
                  <a:srgbClr val="FF0000"/>
                </a:solidFill>
              </a:rPr>
              <a:t>gas</a:t>
            </a:r>
            <a:r>
              <a:rPr lang="fr-FR" sz="2000" b="1" dirty="0">
                <a:solidFill>
                  <a:srgbClr val="FF0000"/>
                </a:solidFill>
              </a:rPr>
              <a:t> </a:t>
            </a:r>
            <a:r>
              <a:rPr lang="fr-FR" sz="2000" b="1" dirty="0" err="1">
                <a:solidFill>
                  <a:srgbClr val="FF0000"/>
                </a:solidFill>
              </a:rPr>
              <a:t>abundance</a:t>
            </a:r>
            <a:endParaRPr lang="fr-FR" b="1" dirty="0">
              <a:solidFill>
                <a:srgbClr val="FF0000"/>
              </a:solidFill>
            </a:endParaRPr>
          </a:p>
        </p:txBody>
      </p:sp>
      <p:grpSp>
        <p:nvGrpSpPr>
          <p:cNvPr id="2" name="Grouper 54"/>
          <p:cNvGrpSpPr>
            <a:grpSpLocks/>
          </p:cNvGrpSpPr>
          <p:nvPr/>
        </p:nvGrpSpPr>
        <p:grpSpPr bwMode="auto">
          <a:xfrm>
            <a:off x="5222304" y="2204864"/>
            <a:ext cx="4267200" cy="4048300"/>
            <a:chOff x="4724400" y="2276872"/>
            <a:chExt cx="4267200" cy="4048300"/>
          </a:xfrm>
        </p:grpSpPr>
        <p:grpSp>
          <p:nvGrpSpPr>
            <p:cNvPr id="3" name="Grouper 46"/>
            <p:cNvGrpSpPr>
              <a:grpSpLocks/>
            </p:cNvGrpSpPr>
            <p:nvPr/>
          </p:nvGrpSpPr>
          <p:grpSpPr bwMode="auto">
            <a:xfrm>
              <a:off x="4935539" y="3048088"/>
              <a:ext cx="3827461" cy="3276512"/>
              <a:chOff x="4935539" y="3429000"/>
              <a:chExt cx="3827461" cy="3276005"/>
            </a:xfrm>
          </p:grpSpPr>
          <p:grpSp>
            <p:nvGrpSpPr>
              <p:cNvPr id="4" name="Grouper 38"/>
              <p:cNvGrpSpPr>
                <a:grpSpLocks/>
              </p:cNvGrpSpPr>
              <p:nvPr/>
            </p:nvGrpSpPr>
            <p:grpSpPr bwMode="auto">
              <a:xfrm>
                <a:off x="4935539" y="3429000"/>
                <a:ext cx="3827461" cy="3209925"/>
                <a:chOff x="4648201" y="3124200"/>
                <a:chExt cx="4190999" cy="3514771"/>
              </a:xfrm>
            </p:grpSpPr>
            <p:pic>
              <p:nvPicPr>
                <p:cNvPr id="49174" name="Picture 5" descr="smctau"/>
                <p:cNvPicPr>
                  <a:picLocks noChangeAspect="1" noChangeArrowheads="1"/>
                </p:cNvPicPr>
                <p:nvPr/>
              </p:nvPicPr>
              <p:blipFill>
                <a:blip r:embed="rId4"/>
                <a:srcRect/>
                <a:stretch>
                  <a:fillRect/>
                </a:stretch>
              </p:blipFill>
              <p:spPr bwMode="auto">
                <a:xfrm>
                  <a:off x="4648201" y="3124200"/>
                  <a:ext cx="3967551" cy="336139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49175" name="Text Box 8"/>
                <p:cNvSpPr txBox="1">
                  <a:spLocks noChangeArrowheads="1"/>
                </p:cNvSpPr>
                <p:nvPr/>
              </p:nvSpPr>
              <p:spPr bwMode="auto">
                <a:xfrm>
                  <a:off x="5332151" y="3242515"/>
                  <a:ext cx="273905" cy="404345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prstTxWarp prst="textNoShape">
                    <a:avLst/>
                  </a:prstTxWarp>
                  <a:spAutoFit/>
                </a:bodyPr>
                <a:lstStyle/>
                <a:p>
                  <a:r>
                    <a:rPr lang="en-US"/>
                    <a:t> </a:t>
                  </a:r>
                </a:p>
              </p:txBody>
            </p:sp>
            <p:sp>
              <p:nvSpPr>
                <p:cNvPr id="49176" name="Text Box 9"/>
                <p:cNvSpPr txBox="1">
                  <a:spLocks noChangeArrowheads="1"/>
                </p:cNvSpPr>
                <p:nvPr/>
              </p:nvSpPr>
              <p:spPr bwMode="auto">
                <a:xfrm rot="-2063112">
                  <a:off x="5410047" y="3911442"/>
                  <a:ext cx="1438755" cy="43810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prstTxWarp prst="textNoShape">
                    <a:avLst/>
                  </a:prstTxWarp>
                  <a:spAutoFit/>
                </a:bodyPr>
                <a:lstStyle/>
                <a:p>
                  <a:r>
                    <a:rPr lang="en-US" sz="2000" u="sng">
                      <a:solidFill>
                        <a:srgbClr val="CB342E"/>
                      </a:solidFill>
                    </a:rPr>
                    <a:t>Excluded</a:t>
                  </a:r>
                </a:p>
              </p:txBody>
            </p:sp>
            <p:sp>
              <p:nvSpPr>
                <p:cNvPr id="49177" name="Line 10"/>
                <p:cNvSpPr>
                  <a:spLocks noChangeShapeType="1"/>
                </p:cNvSpPr>
                <p:nvPr/>
              </p:nvSpPr>
              <p:spPr bwMode="auto">
                <a:xfrm flipV="1">
                  <a:off x="5114971" y="3201995"/>
                  <a:ext cx="777951" cy="54456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78" name="Line 11"/>
                <p:cNvSpPr>
                  <a:spLocks noChangeShapeType="1"/>
                </p:cNvSpPr>
                <p:nvPr/>
              </p:nvSpPr>
              <p:spPr bwMode="auto">
                <a:xfrm flipV="1">
                  <a:off x="5114971" y="3201995"/>
                  <a:ext cx="1633697" cy="116692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79" name="Line 12"/>
                <p:cNvSpPr>
                  <a:spLocks noChangeShapeType="1"/>
                </p:cNvSpPr>
                <p:nvPr/>
              </p:nvSpPr>
              <p:spPr bwMode="auto">
                <a:xfrm flipV="1">
                  <a:off x="5114971" y="3201995"/>
                  <a:ext cx="1944877" cy="140031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0" name="Line 15"/>
                <p:cNvSpPr>
                  <a:spLocks noChangeShapeType="1"/>
                </p:cNvSpPr>
                <p:nvPr/>
              </p:nvSpPr>
              <p:spPr bwMode="auto">
                <a:xfrm flipV="1">
                  <a:off x="5114971" y="3513175"/>
                  <a:ext cx="2178263" cy="155590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1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5114971" y="3824356"/>
                  <a:ext cx="2100468" cy="155590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2" name="Line 17"/>
                <p:cNvSpPr>
                  <a:spLocks noChangeShapeType="1"/>
                </p:cNvSpPr>
                <p:nvPr/>
              </p:nvSpPr>
              <p:spPr bwMode="auto">
                <a:xfrm flipV="1">
                  <a:off x="5114971" y="4135536"/>
                  <a:ext cx="2022673" cy="1478107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3" name="Line 19"/>
                <p:cNvSpPr>
                  <a:spLocks noChangeShapeType="1"/>
                </p:cNvSpPr>
                <p:nvPr/>
              </p:nvSpPr>
              <p:spPr bwMode="auto">
                <a:xfrm flipV="1">
                  <a:off x="5114971" y="4446717"/>
                  <a:ext cx="1944877" cy="140031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4" name="Line 20"/>
                <p:cNvSpPr>
                  <a:spLocks noChangeShapeType="1"/>
                </p:cNvSpPr>
                <p:nvPr/>
              </p:nvSpPr>
              <p:spPr bwMode="auto">
                <a:xfrm flipV="1">
                  <a:off x="5270561" y="4757897"/>
                  <a:ext cx="1633697" cy="116692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5" name="Line 21"/>
                <p:cNvSpPr>
                  <a:spLocks noChangeShapeType="1"/>
                </p:cNvSpPr>
                <p:nvPr/>
              </p:nvSpPr>
              <p:spPr bwMode="auto">
                <a:xfrm flipV="1">
                  <a:off x="5581741" y="4991282"/>
                  <a:ext cx="1322517" cy="933541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6" name="Line 22"/>
                <p:cNvSpPr>
                  <a:spLocks noChangeShapeType="1"/>
                </p:cNvSpPr>
                <p:nvPr/>
              </p:nvSpPr>
              <p:spPr bwMode="auto">
                <a:xfrm flipV="1">
                  <a:off x="6281897" y="5302463"/>
                  <a:ext cx="544566" cy="38897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7" name="Line 23"/>
                <p:cNvSpPr>
                  <a:spLocks noChangeShapeType="1"/>
                </p:cNvSpPr>
                <p:nvPr/>
              </p:nvSpPr>
              <p:spPr bwMode="auto">
                <a:xfrm flipV="1">
                  <a:off x="5114971" y="3201995"/>
                  <a:ext cx="1244722" cy="85574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8" name="Line 24"/>
                <p:cNvSpPr>
                  <a:spLocks noChangeShapeType="1"/>
                </p:cNvSpPr>
                <p:nvPr/>
              </p:nvSpPr>
              <p:spPr bwMode="auto">
                <a:xfrm flipV="1">
                  <a:off x="5114971" y="3201995"/>
                  <a:ext cx="388975" cy="23338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89" name="Line 27"/>
                <p:cNvSpPr>
                  <a:spLocks noChangeShapeType="1"/>
                </p:cNvSpPr>
                <p:nvPr/>
              </p:nvSpPr>
              <p:spPr bwMode="auto">
                <a:xfrm flipV="1">
                  <a:off x="7604414" y="3201995"/>
                  <a:ext cx="311180" cy="15559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sp>
              <p:nvSpPr>
                <p:cNvPr id="49190" name="Line 28"/>
                <p:cNvSpPr>
                  <a:spLocks noChangeShapeType="1"/>
                </p:cNvSpPr>
                <p:nvPr/>
              </p:nvSpPr>
              <p:spPr bwMode="auto">
                <a:xfrm flipV="1">
                  <a:off x="7993389" y="3201995"/>
                  <a:ext cx="155590" cy="7779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>
                  <a:prstTxWarp prst="textNoShape">
                    <a:avLst/>
                  </a:prstTxWarp>
                </a:bodyPr>
                <a:lstStyle/>
                <a:p>
                  <a:endParaRPr lang="fr-FR"/>
                </a:p>
              </p:txBody>
            </p:sp>
            <p:pic>
              <p:nvPicPr>
                <p:cNvPr id="49191" name="Picture 30" descr="large-Rdiff"/>
                <p:cNvPicPr>
                  <a:picLocks noChangeAspect="1" noChangeArrowheads="1"/>
                </p:cNvPicPr>
                <p:nvPr/>
              </p:nvPicPr>
              <p:blipFill>
                <a:blip r:embed="rId5"/>
                <a:srcRect/>
                <a:stretch>
                  <a:fillRect/>
                </a:stretch>
              </p:blipFill>
              <p:spPr bwMode="auto">
                <a:xfrm>
                  <a:off x="8359464" y="6172200"/>
                  <a:ext cx="479736" cy="44894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9192" name="Picture 31" descr="small-Rdiff"/>
                <p:cNvPicPr>
                  <a:picLocks noChangeAspect="1" noChangeArrowheads="1"/>
                </p:cNvPicPr>
                <p:nvPr/>
              </p:nvPicPr>
              <p:blipFill>
                <a:blip r:embed="rId6"/>
                <a:srcRect/>
                <a:stretch>
                  <a:fillRect/>
                </a:stretch>
              </p:blipFill>
              <p:spPr bwMode="auto">
                <a:xfrm>
                  <a:off x="4881585" y="6172200"/>
                  <a:ext cx="453805" cy="46677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5" name="Grouper 38"/>
              <p:cNvGrpSpPr>
                <a:grpSpLocks/>
              </p:cNvGrpSpPr>
              <p:nvPr/>
            </p:nvGrpSpPr>
            <p:grpSpPr bwMode="auto">
              <a:xfrm>
                <a:off x="6997700" y="4495800"/>
                <a:ext cx="1323975" cy="1143000"/>
                <a:chOff x="6324600" y="2976563"/>
                <a:chExt cx="1628775" cy="1292225"/>
              </a:xfrm>
            </p:grpSpPr>
            <p:graphicFrame>
              <p:nvGraphicFramePr>
                <p:cNvPr id="49155" name="Object 3"/>
                <p:cNvGraphicFramePr>
                  <a:graphicFrameLocks noChangeAspect="1"/>
                </p:cNvGraphicFramePr>
                <p:nvPr/>
              </p:nvGraphicFramePr>
              <p:xfrm>
                <a:off x="6324600" y="2976563"/>
                <a:ext cx="1628775" cy="909637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name="Équation" r:id="rId7" imgW="1092200" imgH="609600" progId="Equation.3">
                        <p:embed/>
                      </p:oleObj>
                    </mc:Choice>
                    <mc:Fallback>
                      <p:oleObj name="Équation" r:id="rId7" imgW="1092200" imgH="609600" progId="Equation.3">
                        <p:embed/>
                        <p:pic>
                          <p:nvPicPr>
                            <p:cNvPr id="49155" name="Object 3"/>
                            <p:cNvPicPr>
                              <a:picLocks noChangeAspect="1" noChangeArrowheads="1"/>
                            </p:cNvPicPr>
                            <p:nvPr/>
                          </p:nvPicPr>
                          <p:blipFill>
                            <a:blip r:embed="rId8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6324600" y="2976563"/>
                              <a:ext cx="1628775" cy="909637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  <a:extLst>
                              <a:ext uri="{909E8E84-426E-40dd-AFC4-6F175D3DCCD1}">
                                <a14:hiddenFill xmlns="" xmlns:a14="http://schemas.microsoft.com/office/drawing/2010/main">
                                  <a:solidFill>
                                    <a:schemeClr val="accent1"/>
                                  </a:solidFill>
                                </a14:hiddenFill>
                              </a:ext>
                              <a:ext uri="{91240B29-F687-4f45-9708-019B960494DF}">
                                <a14:hiddenLine xmlns="" xmlns:a14="http://schemas.microsoft.com/office/drawing/2010/main" w="9525">
                                  <a:solidFill>
                                    <a:schemeClr val="tx1"/>
                                  </a:solidFill>
                                  <a:miter lim="800000"/>
                                  <a:headEnd/>
                                  <a:tailEnd/>
                                </a14:hiddenLine>
                              </a:ext>
                            </a:extLst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cxnSp>
              <p:nvCxnSpPr>
                <p:cNvPr id="49173" name="Connecteur droit avec flèche 45"/>
                <p:cNvCxnSpPr>
                  <a:cxnSpLocks noChangeShapeType="1"/>
                </p:cNvCxnSpPr>
                <p:nvPr/>
              </p:nvCxnSpPr>
              <p:spPr bwMode="auto">
                <a:xfrm rot="5400000">
                  <a:off x="6589713" y="4076700"/>
                  <a:ext cx="382588" cy="1587"/>
                </a:xfrm>
                <a:prstGeom prst="straightConnector1">
                  <a:avLst/>
                </a:prstGeom>
                <a:noFill/>
                <a:ln w="57150">
                  <a:solidFill>
                    <a:srgbClr val="FF0000"/>
                  </a:solidFill>
                  <a:round/>
                  <a:headEnd/>
                  <a:tailEnd type="arrow" w="med" len="med"/>
                </a:ln>
              </p:spPr>
            </p:cxnSp>
          </p:grpSp>
          <p:grpSp>
            <p:nvGrpSpPr>
              <p:cNvPr id="6" name="Grouper 41"/>
              <p:cNvGrpSpPr>
                <a:grpSpLocks/>
              </p:cNvGrpSpPr>
              <p:nvPr/>
            </p:nvGrpSpPr>
            <p:grpSpPr bwMode="auto">
              <a:xfrm>
                <a:off x="5715000" y="5994403"/>
                <a:ext cx="2306638" cy="710602"/>
                <a:chOff x="4724400" y="4724400"/>
                <a:chExt cx="3068638" cy="945349"/>
              </a:xfrm>
            </p:grpSpPr>
            <p:graphicFrame>
              <p:nvGraphicFramePr>
                <p:cNvPr id="49154" name="Object 2"/>
                <p:cNvGraphicFramePr>
                  <a:graphicFrameLocks noChangeAspect="1"/>
                </p:cNvGraphicFramePr>
                <p:nvPr/>
              </p:nvGraphicFramePr>
              <p:xfrm>
                <a:off x="4725160" y="5079260"/>
                <a:ext cx="3068638" cy="591249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name="Équation" r:id="rId9" imgW="2057400" imgH="393700" progId="Equation.3">
                        <p:embed/>
                      </p:oleObj>
                    </mc:Choice>
                    <mc:Fallback>
                      <p:oleObj name="Équation" r:id="rId9" imgW="2057400" imgH="393700" progId="Equation.3">
                        <p:embed/>
                        <p:pic>
                          <p:nvPicPr>
                            <p:cNvPr id="49154" name="Object 2"/>
                            <p:cNvPicPr>
                              <a:picLocks noChangeAspect="1" noChangeArrowheads="1"/>
                            </p:cNvPicPr>
                            <p:nvPr/>
                          </p:nvPicPr>
                          <p:blipFill>
                            <a:blip r:embed="rId10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4725160" y="5079260"/>
                              <a:ext cx="3068638" cy="591249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  <a:extLst>
                              <a:ext uri="{909E8E84-426E-40dd-AFC4-6F175D3DCCD1}">
                                <a14:hiddenFill xmlns="" xmlns:a14="http://schemas.microsoft.com/office/drawing/2010/main">
                                  <a:solidFill>
                                    <a:schemeClr val="accent1"/>
                                  </a:solidFill>
                                </a14:hiddenFill>
                              </a:ext>
                              <a:ext uri="{91240B29-F687-4f45-9708-019B960494DF}">
                                <a14:hiddenLine xmlns="" xmlns:a14="http://schemas.microsoft.com/office/drawing/2010/main" w="9525">
                                  <a:solidFill>
                                    <a:schemeClr val="tx1"/>
                                  </a:solidFill>
                                  <a:miter lim="800000"/>
                                  <a:headEnd/>
                                  <a:tailEnd/>
                                </a14:hiddenLine>
                              </a:ext>
                            </a:extLst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cxnSp>
              <p:nvCxnSpPr>
                <p:cNvPr id="49172" name="Connecteur droit avec flèche 40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4851628" y="4799920"/>
                  <a:ext cx="405491" cy="254452"/>
                </a:xfrm>
                <a:prstGeom prst="straightConnector1">
                  <a:avLst/>
                </a:prstGeom>
                <a:noFill/>
                <a:ln w="57150">
                  <a:solidFill>
                    <a:srgbClr val="FF0000"/>
                  </a:solidFill>
                  <a:round/>
                  <a:headEnd/>
                  <a:tailEnd type="arrow" w="med" len="med"/>
                </a:ln>
              </p:spPr>
            </p:cxnSp>
          </p:grpSp>
        </p:grpSp>
        <p:sp>
          <p:nvSpPr>
            <p:cNvPr id="49168" name="ZoneTexte 48"/>
            <p:cNvSpPr txBox="1">
              <a:spLocks noChangeArrowheads="1"/>
            </p:cNvSpPr>
            <p:nvPr/>
          </p:nvSpPr>
          <p:spPr bwMode="auto">
            <a:xfrm>
              <a:off x="4724400" y="2276872"/>
              <a:ext cx="4267200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fr-FR" sz="2000" b="1" dirty="0" err="1"/>
                <a:t>blind</a:t>
              </a:r>
              <a:r>
                <a:rPr lang="fr-FR" sz="2000" b="1" dirty="0"/>
                <a:t> </a:t>
              </a:r>
              <a:r>
                <a:rPr lang="fr-FR" sz="2000" b="1" dirty="0" err="1"/>
                <a:t>search</a:t>
              </a:r>
              <a:r>
                <a:rPr lang="fr-FR" sz="2000" b="1" dirty="0"/>
                <a:t> </a:t>
              </a:r>
              <a:r>
                <a:rPr lang="fr-FR" sz="2000" b="1" dirty="0" err="1"/>
                <a:t>with</a:t>
              </a:r>
              <a:r>
                <a:rPr lang="fr-FR" sz="2000" b="1" dirty="0"/>
                <a:t> stars </a:t>
              </a:r>
              <a:r>
                <a:rPr lang="fr-FR" sz="2000" b="1" dirty="0" err="1"/>
                <a:t>behind</a:t>
              </a:r>
              <a:r>
                <a:rPr lang="fr-FR" sz="2000" b="1" dirty="0"/>
                <a:t> </a:t>
              </a:r>
              <a:r>
                <a:rPr lang="fr-FR" sz="2000" b="1" dirty="0">
                  <a:solidFill>
                    <a:schemeClr val="bg2">
                      <a:lumMod val="90000"/>
                    </a:schemeClr>
                  </a:solidFill>
                </a:rPr>
                <a:t>invisible </a:t>
              </a:r>
              <a:r>
                <a:rPr lang="fr-FR" sz="2000" b="1" dirty="0" err="1">
                  <a:solidFill>
                    <a:schemeClr val="bg2">
                      <a:lumMod val="90000"/>
                    </a:schemeClr>
                  </a:solidFill>
                </a:rPr>
                <a:t>gas</a:t>
              </a:r>
              <a:r>
                <a:rPr lang="fr-FR" sz="2000" b="1" dirty="0">
                  <a:solidFill>
                    <a:schemeClr val="bg2"/>
                  </a:solidFill>
                </a:rPr>
                <a:t> </a:t>
              </a:r>
              <a:r>
                <a:rPr lang="fr-FR" sz="2000" b="1" dirty="0"/>
                <a:t>(SMC)</a:t>
              </a:r>
              <a:r>
                <a:rPr lang="fr-FR" sz="2000" dirty="0"/>
                <a:t> </a:t>
              </a:r>
            </a:p>
          </p:txBody>
        </p:sp>
      </p:grpSp>
      <p:sp>
        <p:nvSpPr>
          <p:cNvPr id="49166" name="ZoneTexte 47"/>
          <p:cNvSpPr txBox="1">
            <a:spLocks noChangeArrowheads="1"/>
          </p:cNvSpPr>
          <p:nvPr/>
        </p:nvSpPr>
        <p:spPr bwMode="auto">
          <a:xfrm>
            <a:off x="1274550" y="2217058"/>
            <a:ext cx="263078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algn="ctr"/>
            <a:r>
              <a:rPr lang="fr-FR" sz="2000" b="1" dirty="0"/>
              <a:t>stars </a:t>
            </a:r>
            <a:r>
              <a:rPr lang="fr-FR" sz="2000" b="1" dirty="0" err="1"/>
              <a:t>behind</a:t>
            </a:r>
            <a:r>
              <a:rPr lang="fr-FR" sz="2000" b="1" dirty="0"/>
              <a:t> visible </a:t>
            </a:r>
            <a:r>
              <a:rPr lang="fr-FR" sz="2000" b="1" dirty="0" err="1"/>
              <a:t>gas</a:t>
            </a:r>
            <a:endParaRPr lang="fr-FR" sz="2000" b="1" dirty="0"/>
          </a:p>
          <a:p>
            <a:pPr algn="ctr"/>
            <a:r>
              <a:rPr lang="fr-FR" sz="2000" b="1" dirty="0"/>
              <a:t>(B68)</a:t>
            </a:r>
            <a:r>
              <a:rPr lang="fr-FR" sz="2000" dirty="0"/>
              <a:t> </a:t>
            </a:r>
          </a:p>
        </p:txBody>
      </p:sp>
      <p:pic>
        <p:nvPicPr>
          <p:cNvPr id="49162" name="Picture 30" descr="large-Rdif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38353" y="5990732"/>
            <a:ext cx="438125" cy="410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3" name="Picture 31" descr="small-Rdif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75889" y="5974447"/>
            <a:ext cx="414444" cy="426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164" name="Text Box 9"/>
          <p:cNvSpPr txBox="1">
            <a:spLocks noChangeArrowheads="1"/>
          </p:cNvSpPr>
          <p:nvPr/>
        </p:nvSpPr>
        <p:spPr bwMode="auto">
          <a:xfrm rot="19536888">
            <a:off x="1555613" y="3532235"/>
            <a:ext cx="1313963" cy="400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 sz="2000" u="sng">
                <a:solidFill>
                  <a:srgbClr val="CB342E"/>
                </a:solidFill>
              </a:rPr>
              <a:t>Excluded</a:t>
            </a:r>
          </a:p>
        </p:txBody>
      </p:sp>
      <p:pic>
        <p:nvPicPr>
          <p:cNvPr id="41" name="Image 40" descr="scintillation-no-legend-1.jp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93916" y="0"/>
            <a:ext cx="2231084" cy="1066800"/>
          </a:xfrm>
          <a:prstGeom prst="rect">
            <a:avLst/>
          </a:prstGeom>
        </p:spPr>
      </p:pic>
      <p:sp>
        <p:nvSpPr>
          <p:cNvPr id="49156" name="ZoneTexte 1"/>
          <p:cNvSpPr txBox="1">
            <a:spLocks noChangeArrowheads="1"/>
          </p:cNvSpPr>
          <p:nvPr/>
        </p:nvSpPr>
        <p:spPr bwMode="auto">
          <a:xfrm>
            <a:off x="533400" y="95592"/>
            <a:ext cx="647700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fr-FR" sz="3200" b="1" dirty="0" err="1">
                <a:solidFill>
                  <a:srgbClr val="FF0000"/>
                </a:solidFill>
              </a:rPr>
              <a:t>Results</a:t>
            </a:r>
            <a:r>
              <a:rPr lang="fr-FR" sz="3200" b="1" dirty="0">
                <a:solidFill>
                  <a:srgbClr val="FF0000"/>
                </a:solidFill>
              </a:rPr>
              <a:t> </a:t>
            </a:r>
            <a:r>
              <a:rPr lang="fr-FR" sz="3200" b="1" dirty="0" err="1">
                <a:solidFill>
                  <a:srgbClr val="FF0000"/>
                </a:solidFill>
              </a:rPr>
              <a:t>from</a:t>
            </a:r>
            <a:r>
              <a:rPr lang="fr-FR" sz="3200" b="1" dirty="0">
                <a:solidFill>
                  <a:srgbClr val="FF0000"/>
                </a:solidFill>
              </a:rPr>
              <a:t> </a:t>
            </a:r>
            <a:r>
              <a:rPr lang="fr-FR" sz="3200" b="1" dirty="0" err="1">
                <a:solidFill>
                  <a:srgbClr val="FF0000"/>
                </a:solidFill>
              </a:rPr>
              <a:t>faisibility</a:t>
            </a:r>
            <a:r>
              <a:rPr lang="fr-FR" sz="3200" b="1" dirty="0">
                <a:solidFill>
                  <a:srgbClr val="FF0000"/>
                </a:solidFill>
              </a:rPr>
              <a:t> </a:t>
            </a:r>
            <a:r>
              <a:rPr lang="fr-FR" sz="3200" b="1" dirty="0" err="1">
                <a:solidFill>
                  <a:srgbClr val="FF0000"/>
                </a:solidFill>
              </a:rPr>
              <a:t>studies</a:t>
            </a:r>
            <a:r>
              <a:rPr lang="fr-FR" sz="3200" b="1" dirty="0">
                <a:solidFill>
                  <a:srgbClr val="FF0000"/>
                </a:solidFill>
              </a:rPr>
              <a:t>:</a:t>
            </a:r>
          </a:p>
          <a:p>
            <a:pPr algn="ctr"/>
            <a:r>
              <a:rPr lang="fr-FR" b="1" dirty="0" err="1">
                <a:solidFill>
                  <a:srgbClr val="FF0000"/>
                </a:solidFill>
              </a:rPr>
              <a:t>upper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>
                <a:solidFill>
                  <a:srgbClr val="FF0000"/>
                </a:solidFill>
              </a:rPr>
              <a:t>limits</a:t>
            </a:r>
            <a:r>
              <a:rPr lang="fr-FR" b="1" dirty="0">
                <a:solidFill>
                  <a:srgbClr val="FF0000"/>
                </a:solidFill>
              </a:rPr>
              <a:t> on scintillation </a:t>
            </a:r>
            <a:r>
              <a:rPr lang="fr-FR" b="1" dirty="0" err="1">
                <a:solidFill>
                  <a:srgbClr val="FF0000"/>
                </a:solidFill>
              </a:rPr>
              <a:t>optical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>
                <a:solidFill>
                  <a:srgbClr val="FF0000"/>
                </a:solidFill>
              </a:rPr>
              <a:t>depth</a:t>
            </a:r>
            <a:endParaRPr lang="fr-FR" b="1" dirty="0">
              <a:solidFill>
                <a:srgbClr val="FF0000"/>
              </a:solidFill>
            </a:endParaRPr>
          </a:p>
        </p:txBody>
      </p:sp>
      <p:grpSp>
        <p:nvGrpSpPr>
          <p:cNvPr id="9" name="Grouper 42"/>
          <p:cNvGrpSpPr/>
          <p:nvPr/>
        </p:nvGrpSpPr>
        <p:grpSpPr>
          <a:xfrm>
            <a:off x="1237928" y="4635500"/>
            <a:ext cx="4178920" cy="1088430"/>
            <a:chOff x="1066800" y="4635500"/>
            <a:chExt cx="4178920" cy="1088430"/>
          </a:xfrm>
        </p:grpSpPr>
        <p:cxnSp>
          <p:nvCxnSpPr>
            <p:cNvPr id="44" name="Connecteur droit avec flèche 43"/>
            <p:cNvCxnSpPr/>
            <p:nvPr/>
          </p:nvCxnSpPr>
          <p:spPr bwMode="auto">
            <a:xfrm>
              <a:off x="1066800" y="4635500"/>
              <a:ext cx="1828800" cy="1588"/>
            </a:xfrm>
            <a:prstGeom prst="straightConnector1">
              <a:avLst/>
            </a:prstGeom>
            <a:solidFill>
              <a:schemeClr val="accent1"/>
            </a:solidFill>
            <a:ln w="762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  <p:sp>
          <p:nvSpPr>
            <p:cNvPr id="45" name="ZoneTexte 44"/>
            <p:cNvSpPr txBox="1"/>
            <p:nvPr/>
          </p:nvSpPr>
          <p:spPr>
            <a:xfrm>
              <a:off x="2908299" y="4800600"/>
              <a:ext cx="2337421" cy="923330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fr-FR" b="1" dirty="0" err="1">
                  <a:solidFill>
                    <a:srgbClr val="FF0000"/>
                  </a:solidFill>
                </a:rPr>
                <a:t>Less</a:t>
              </a:r>
              <a:r>
                <a:rPr lang="fr-FR" b="1" dirty="0">
                  <a:solidFill>
                    <a:srgbClr val="FF0000"/>
                  </a:solidFill>
                </a:rPr>
                <a:t> </a:t>
              </a:r>
              <a:r>
                <a:rPr lang="fr-FR" b="1" dirty="0" err="1">
                  <a:solidFill>
                    <a:srgbClr val="FF0000"/>
                  </a:solidFill>
                </a:rPr>
                <a:t>than</a:t>
              </a:r>
              <a:r>
                <a:rPr lang="fr-FR" b="1" dirty="0">
                  <a:solidFill>
                    <a:srgbClr val="FF0000"/>
                  </a:solidFill>
                </a:rPr>
                <a:t> 10% of the sky area </a:t>
              </a:r>
              <a:r>
                <a:rPr lang="fr-FR" b="1" dirty="0" err="1">
                  <a:solidFill>
                    <a:srgbClr val="FF0000"/>
                  </a:solidFill>
                </a:rPr>
                <a:t>is</a:t>
              </a:r>
              <a:r>
                <a:rPr lang="fr-FR" b="1" dirty="0">
                  <a:solidFill>
                    <a:srgbClr val="FF0000"/>
                  </a:solidFill>
                </a:rPr>
                <a:t> </a:t>
              </a:r>
              <a:r>
                <a:rPr lang="fr-FR" b="1" dirty="0" err="1">
                  <a:solidFill>
                    <a:srgbClr val="FF0000"/>
                  </a:solidFill>
                </a:rPr>
                <a:t>covered</a:t>
              </a:r>
              <a:r>
                <a:rPr lang="fr-FR" b="1" dirty="0">
                  <a:solidFill>
                    <a:srgbClr val="FF0000"/>
                  </a:solidFill>
                </a:rPr>
                <a:t> by</a:t>
              </a:r>
            </a:p>
            <a:p>
              <a:r>
                <a:rPr lang="fr-FR" b="1" dirty="0" err="1">
                  <a:solidFill>
                    <a:srgbClr val="FF0000"/>
                  </a:solidFill>
                </a:rPr>
                <a:t>gas</a:t>
              </a:r>
              <a:r>
                <a:rPr lang="fr-FR" b="1" dirty="0">
                  <a:solidFill>
                    <a:srgbClr val="FF0000"/>
                  </a:solidFill>
                </a:rPr>
                <a:t> </a:t>
              </a:r>
              <a:r>
                <a:rPr lang="fr-FR" b="1" dirty="0" err="1">
                  <a:solidFill>
                    <a:srgbClr val="FF0000"/>
                  </a:solidFill>
                </a:rPr>
                <a:t>with</a:t>
              </a:r>
              <a:r>
                <a:rPr lang="fr-FR" b="1" dirty="0">
                  <a:solidFill>
                    <a:srgbClr val="FF0000"/>
                  </a:solidFill>
                </a:rPr>
                <a:t> </a:t>
              </a:r>
              <a:r>
                <a:rPr lang="fr-FR" b="1" dirty="0" err="1">
                  <a:solidFill>
                    <a:srgbClr val="FF0000"/>
                  </a:solidFill>
                </a:rPr>
                <a:t>R</a:t>
              </a:r>
              <a:r>
                <a:rPr lang="fr-FR" b="1" baseline="-25000" dirty="0" err="1">
                  <a:solidFill>
                    <a:srgbClr val="FF0000"/>
                  </a:solidFill>
                </a:rPr>
                <a:t>diff</a:t>
              </a:r>
              <a:r>
                <a:rPr lang="fr-FR" b="1" baseline="-25000" dirty="0">
                  <a:solidFill>
                    <a:srgbClr val="FF0000"/>
                  </a:solidFill>
                </a:rPr>
                <a:t> </a:t>
              </a:r>
              <a:r>
                <a:rPr lang="fr-FR" b="1" dirty="0">
                  <a:solidFill>
                    <a:srgbClr val="FF0000"/>
                  </a:solidFill>
                </a:rPr>
                <a:t>&lt; 60km</a:t>
              </a:r>
            </a:p>
          </p:txBody>
        </p:sp>
        <p:cxnSp>
          <p:nvCxnSpPr>
            <p:cNvPr id="46" name="Connecteur droit avec flèche 45"/>
            <p:cNvCxnSpPr/>
            <p:nvPr/>
          </p:nvCxnSpPr>
          <p:spPr bwMode="auto">
            <a:xfrm rot="5400000">
              <a:off x="2324894" y="5181600"/>
              <a:ext cx="1066800" cy="1588"/>
            </a:xfrm>
            <a:prstGeom prst="straightConnector1">
              <a:avLst/>
            </a:prstGeom>
            <a:solidFill>
              <a:schemeClr val="accent1"/>
            </a:solidFill>
            <a:ln w="762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428741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-106303" y="213191"/>
            <a:ext cx="9160565" cy="838200"/>
          </a:xfrm>
        </p:spPr>
        <p:txBody>
          <a:bodyPr>
            <a:noAutofit/>
          </a:bodyPr>
          <a:lstStyle/>
          <a:p>
            <a:pPr algn="r"/>
            <a:r>
              <a:rPr lang="fr-FR" sz="4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Scintillation </a:t>
            </a:r>
            <a:r>
              <a:rPr lang="fr-FR" sz="4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</a:t>
            </a:r>
            <a:r>
              <a:rPr lang="fr-FR" sz="4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Vera Rubin </a:t>
            </a:r>
            <a:r>
              <a:rPr lang="fr-FR" sz="4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telescope</a:t>
            </a:r>
            <a:br>
              <a:rPr lang="fr-FR" sz="4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fr-FR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(15s </a:t>
            </a:r>
            <a:r>
              <a:rPr lang="fr-FR" sz="24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exposures</a:t>
            </a:r>
            <a:r>
              <a:rPr lang="fr-FR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fr-FR" sz="4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ZoneTexte 9"/>
          <p:cNvSpPr txBox="1"/>
          <p:nvPr/>
        </p:nvSpPr>
        <p:spPr>
          <a:xfrm>
            <a:off x="5650812" y="2815206"/>
            <a:ext cx="39394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FR" sz="2000" dirty="0">
                <a:cs typeface="Symbol" charset="2"/>
              </a:rPr>
              <a:t>For a </a:t>
            </a:r>
            <a:r>
              <a:rPr lang="fr-FR" sz="2000" dirty="0" err="1">
                <a:cs typeface="Symbol" charset="2"/>
              </a:rPr>
              <a:t>given value of the turbulence parameter </a:t>
            </a:r>
            <a:r>
              <a:rPr lang="fr-FR" sz="2000" dirty="0">
                <a:cs typeface="Symbol" charset="2"/>
              </a:rPr>
              <a:t> </a:t>
            </a:r>
            <a:r>
              <a:rPr lang="fr-FR" sz="2000" b="1" dirty="0" err="1">
                <a:cs typeface="Symbol" charset="2"/>
              </a:rPr>
              <a:t>R</a:t>
            </a:r>
            <a:r>
              <a:rPr lang="fr-FR" sz="2000" b="1" baseline="-25000" dirty="0" err="1">
                <a:cs typeface="Symbol" charset="2"/>
              </a:rPr>
              <a:t>diff</a:t>
            </a:r>
            <a:r>
              <a:rPr lang="fr-FR" sz="2000" b="1" dirty="0">
                <a:cs typeface="Symbol" charset="2"/>
              </a:rPr>
              <a:t> </a:t>
            </a:r>
            <a:r>
              <a:rPr lang="fr-FR" sz="2000" dirty="0">
                <a:cs typeface="Symbol" charset="2"/>
              </a:rPr>
              <a:t>  -&gt;</a:t>
            </a:r>
          </a:p>
          <a:p>
            <a:pPr algn="just"/>
            <a:r>
              <a:rPr lang="fr-FR" sz="2000" dirty="0">
                <a:cs typeface="Symbol" charset="2"/>
              </a:rPr>
              <a:t>modulation </a:t>
            </a:r>
            <a:r>
              <a:rPr lang="fr-FR" sz="2000" b="1" dirty="0">
                <a:cs typeface="Symbol" charset="2"/>
              </a:rPr>
              <a:t>m = </a:t>
            </a:r>
            <a:r>
              <a:rPr lang="fr-FR" sz="2000" b="1" dirty="0" err="1">
                <a:latin typeface="Symbol" charset="2"/>
                <a:cs typeface="Symbol" charset="2"/>
              </a:rPr>
              <a:t>s</a:t>
            </a:r>
            <a:r>
              <a:rPr lang="fr-FR" sz="2000" b="1" baseline="-25000" dirty="0" err="1"/>
              <a:t>I</a:t>
            </a:r>
            <a:r>
              <a:rPr lang="fr-FR" sz="2000" b="1" baseline="-25000" dirty="0"/>
              <a:t> </a:t>
            </a:r>
            <a:r>
              <a:rPr lang="fr-FR" sz="2000" b="1" dirty="0"/>
              <a:t>/&lt;I&gt;</a:t>
            </a:r>
            <a:r>
              <a:rPr lang="fr-FR" sz="2000" dirty="0"/>
              <a:t> </a:t>
            </a:r>
            <a:r>
              <a:rPr lang="fr-FR" sz="2000" dirty="0" err="1"/>
              <a:t>decreases</a:t>
            </a:r>
            <a:r>
              <a:rPr lang="fr-FR" sz="2000" dirty="0"/>
              <a:t> </a:t>
            </a:r>
            <a:r>
              <a:rPr lang="fr-FR" sz="2000" dirty="0" err="1"/>
              <a:t>with</a:t>
            </a:r>
            <a:r>
              <a:rPr lang="fr-FR" sz="2000" dirty="0"/>
              <a:t> the sources’ magnitude decrease </a:t>
            </a:r>
            <a:r>
              <a:rPr lang="fr-FR" sz="2000" dirty="0" err="1"/>
              <a:t>since</a:t>
            </a:r>
            <a:r>
              <a:rPr lang="fr-FR" sz="2000" dirty="0"/>
              <a:t> the apparent </a:t>
            </a:r>
            <a:r>
              <a:rPr lang="fr-FR" sz="2000" dirty="0" err="1"/>
              <a:t>stellar</a:t>
            </a:r>
            <a:r>
              <a:rPr lang="fr-FR" sz="2000" dirty="0"/>
              <a:t> radius </a:t>
            </a:r>
            <a:r>
              <a:rPr lang="fr-FR" sz="2000" dirty="0" err="1"/>
              <a:t>increases</a:t>
            </a:r>
            <a:r>
              <a:rPr lang="fr-FR" sz="2000" dirty="0"/>
              <a:t> (</a:t>
            </a:r>
            <a:r>
              <a:rPr lang="fr-FR" sz="2000" dirty="0" err="1"/>
              <a:t>here</a:t>
            </a:r>
            <a:r>
              <a:rPr lang="fr-FR" sz="2000" dirty="0"/>
              <a:t> MS star)</a:t>
            </a:r>
          </a:p>
        </p:txBody>
      </p:sp>
      <p:grpSp>
        <p:nvGrpSpPr>
          <p:cNvPr id="43" name="Groupe 42">
            <a:extLst>
              <a:ext uri="{FF2B5EF4-FFF2-40B4-BE49-F238E27FC236}">
                <a16:creationId xmlns:a16="http://schemas.microsoft.com/office/drawing/2014/main" id="{8066EB99-8652-27C9-3A6B-5205EB28A743}"/>
              </a:ext>
            </a:extLst>
          </p:cNvPr>
          <p:cNvGrpSpPr/>
          <p:nvPr/>
        </p:nvGrpSpPr>
        <p:grpSpPr>
          <a:xfrm>
            <a:off x="602159" y="905683"/>
            <a:ext cx="4671663" cy="5550522"/>
            <a:chOff x="602159" y="905683"/>
            <a:chExt cx="4671663" cy="5550522"/>
          </a:xfrm>
        </p:grpSpPr>
        <p:sp>
          <p:nvSpPr>
            <p:cNvPr id="30" name="ZoneTexte 29">
              <a:extLst>
                <a:ext uri="{FF2B5EF4-FFF2-40B4-BE49-F238E27FC236}">
                  <a16:creationId xmlns:a16="http://schemas.microsoft.com/office/drawing/2014/main" id="{A29B0F70-FC1F-1548-9F1C-E9339CF23039}"/>
                </a:ext>
              </a:extLst>
            </p:cNvPr>
            <p:cNvSpPr txBox="1"/>
            <p:nvPr/>
          </p:nvSpPr>
          <p:spPr>
            <a:xfrm>
              <a:off x="718538" y="905683"/>
              <a:ext cx="444237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000" b="1" i="1" dirty="0" err="1"/>
                <a:t>Turbulent gas</a:t>
              </a:r>
              <a:r>
                <a:rPr lang="fr-FR" sz="2000" b="1" i="1" dirty="0"/>
                <a:t> structures in </a:t>
              </a:r>
              <a:r>
                <a:rPr lang="fr-FR" sz="2000" b="1" i="1" dirty="0" err="1">
                  <a:solidFill>
                    <a:srgbClr val="FF0000"/>
                  </a:solidFill>
                  <a:highlight>
                    <a:srgbClr val="FFFF00"/>
                  </a:highlight>
                </a:rPr>
                <a:t>Galactic</a:t>
              </a:r>
              <a:r>
                <a:rPr lang="fr-FR" sz="2000" b="1" i="1" dirty="0">
                  <a:solidFill>
                    <a:srgbClr val="FF0000"/>
                  </a:solidFill>
                  <a:highlight>
                    <a:srgbClr val="FFFF00"/>
                  </a:highlight>
                </a:rPr>
                <a:t> halo</a:t>
              </a:r>
            </a:p>
          </p:txBody>
        </p:sp>
        <p:grpSp>
          <p:nvGrpSpPr>
            <p:cNvPr id="14" name="Groupe 13">
              <a:extLst>
                <a:ext uri="{FF2B5EF4-FFF2-40B4-BE49-F238E27FC236}">
                  <a16:creationId xmlns:a16="http://schemas.microsoft.com/office/drawing/2014/main" id="{33C04910-9F8D-AA75-E7FE-11D1B79A146E}"/>
                </a:ext>
              </a:extLst>
            </p:cNvPr>
            <p:cNvGrpSpPr/>
            <p:nvPr/>
          </p:nvGrpSpPr>
          <p:grpSpPr>
            <a:xfrm>
              <a:off x="602159" y="1318188"/>
              <a:ext cx="4671663" cy="5138017"/>
              <a:chOff x="4833882" y="2133600"/>
              <a:chExt cx="4058598" cy="4463752"/>
            </a:xfrm>
          </p:grpSpPr>
          <p:pic>
            <p:nvPicPr>
              <p:cNvPr id="22" name="Image 21" descr="moniezm_fig5b-eps-converted-to.pdf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961952" y="3053587"/>
                <a:ext cx="3426471" cy="3471757"/>
              </a:xfrm>
              <a:prstGeom prst="rect">
                <a:avLst/>
              </a:prstGeom>
            </p:spPr>
          </p:pic>
          <p:sp>
            <p:nvSpPr>
              <p:cNvPr id="21" name="ZoneTexte 20"/>
              <p:cNvSpPr txBox="1"/>
              <p:nvPr/>
            </p:nvSpPr>
            <p:spPr>
              <a:xfrm>
                <a:off x="5434128" y="5955865"/>
                <a:ext cx="99059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fr-FR" sz="1400" b="1" dirty="0" err="1">
                    <a:solidFill>
                      <a:srgbClr val="FF0000"/>
                    </a:solidFill>
                    <a:latin typeface="Helvetica"/>
                    <a:cs typeface="Helvetica"/>
                  </a:rPr>
                  <a:t>T</a:t>
                </a:r>
                <a:r>
                  <a:rPr lang="fr-FR" sz="1400" b="1" baseline="-25000" dirty="0" err="1">
                    <a:solidFill>
                      <a:srgbClr val="FF0000"/>
                    </a:solidFill>
                    <a:latin typeface="Helvetica"/>
                    <a:cs typeface="Helvetica"/>
                  </a:rPr>
                  <a:t>exp</a:t>
                </a:r>
                <a:r>
                  <a:rPr lang="fr-FR" sz="1400" b="1" dirty="0">
                    <a:solidFill>
                      <a:srgbClr val="FF0000"/>
                    </a:solidFill>
                    <a:latin typeface="Helvetica"/>
                    <a:cs typeface="Helvetica"/>
                  </a:rPr>
                  <a:t> = 15s</a:t>
                </a:r>
              </a:p>
            </p:txBody>
          </p:sp>
          <p:sp>
            <p:nvSpPr>
              <p:cNvPr id="9" name="Espace réservé du texte 2"/>
              <p:cNvSpPr txBox="1">
                <a:spLocks/>
              </p:cNvSpPr>
              <p:nvPr/>
            </p:nvSpPr>
            <p:spPr bwMode="auto">
              <a:xfrm>
                <a:off x="4853880" y="2204864"/>
                <a:ext cx="4038600" cy="838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342900" indent="-342900" defTabSz="914400" eaLnBrk="0" fontAlgn="base" hangingPunct="0">
                  <a:spcBef>
                    <a:spcPct val="20000"/>
                  </a:spcBef>
                  <a:spcAft>
                    <a:spcPct val="0"/>
                  </a:spcAft>
                  <a:buFontTx/>
                  <a:buChar char="•"/>
                  <a:defRPr/>
                </a:pPr>
                <a:r>
                  <a:rPr lang="fr-FR" sz="2000" kern="0" dirty="0">
                    <a:ea typeface="ＭＳ Ｐゴシック" charset="-128"/>
                    <a:cs typeface="Symbol" charset="2"/>
                  </a:rPr>
                  <a:t>Source@</a:t>
                </a:r>
                <a:r>
                  <a:rPr lang="fr-FR" sz="2000" kern="0" dirty="0">
                    <a:highlight>
                      <a:srgbClr val="FFFF00"/>
                    </a:highlight>
                    <a:ea typeface="ＭＳ Ｐゴシック" charset="-128"/>
                    <a:cs typeface="Symbol" charset="2"/>
                  </a:rPr>
                  <a:t>55Kpc</a:t>
                </a:r>
                <a:r>
                  <a:rPr lang="fr-FR" sz="2000" kern="0" dirty="0">
                    <a:ea typeface="ＭＳ Ｐゴシック" charset="-128"/>
                    <a:cs typeface="Symbol" charset="2"/>
                  </a:rPr>
                  <a:t> (LMC) in </a:t>
                </a:r>
                <a:r>
                  <a:rPr lang="fr-FR" sz="2000" b="1" kern="0" dirty="0">
                    <a:solidFill>
                      <a:schemeClr val="accent1"/>
                    </a:solidFill>
                    <a:ea typeface="ＭＳ Ｐゴシック" charset="-128"/>
                    <a:cs typeface="Symbol" charset="2"/>
                  </a:rPr>
                  <a:t>V</a:t>
                </a:r>
              </a:p>
              <a:p>
                <a:pPr marL="342900" indent="-342900">
                  <a:spcBef>
                    <a:spcPct val="20000"/>
                  </a:spcBef>
                  <a:buFontTx/>
                  <a:buChar char="•"/>
                </a:pPr>
                <a:r>
                  <a:rPr lang="fr-FR" sz="2000" kern="0" dirty="0">
                    <a:ea typeface="ＭＳ Ｐゴシック" charset="-128"/>
                    <a:cs typeface="Symbol" charset="2"/>
                  </a:rPr>
                  <a:t>Screen@</a:t>
                </a:r>
                <a:r>
                  <a:rPr lang="fr-FR" sz="2000" kern="0" dirty="0">
                    <a:highlight>
                      <a:srgbClr val="FFFF00"/>
                    </a:highlight>
                    <a:ea typeface="ＭＳ Ｐゴシック" charset="-128"/>
                    <a:cs typeface="Symbol" charset="2"/>
                  </a:rPr>
                  <a:t>1Kpc</a:t>
                </a:r>
                <a:r>
                  <a:rPr lang="fr-FR" sz="2000" kern="0" dirty="0">
                    <a:ea typeface="ＭＳ Ｐゴシック" charset="-128"/>
                    <a:cs typeface="Symbol" charset="2"/>
                  </a:rPr>
                  <a:t> : halo- </a:t>
                </a:r>
                <a:r>
                  <a:rPr lang="fr-FR" sz="2000" b="1" dirty="0" err="1">
                    <a:solidFill>
                      <a:schemeClr val="bg1"/>
                    </a:solidFill>
                    <a:effectLst>
                      <a:glow rad="228600">
                        <a:schemeClr val="accent4">
                          <a:alpha val="75000"/>
                        </a:schemeClr>
                      </a:glow>
                    </a:effectLst>
                    <a:highlight>
                      <a:srgbClr val="000080"/>
                    </a:highlight>
                  </a:rPr>
                  <a:t>hidden</a:t>
                </a:r>
                <a:r>
                  <a:rPr lang="fr-FR" sz="2000" b="1" dirty="0">
                    <a:solidFill>
                      <a:schemeClr val="bg1"/>
                    </a:solidFill>
                    <a:effectLst>
                      <a:glow rad="228600">
                        <a:schemeClr val="accent4">
                          <a:alpha val="75000"/>
                        </a:schemeClr>
                      </a:glow>
                    </a:effectLst>
                    <a:highlight>
                      <a:srgbClr val="000080"/>
                    </a:highlight>
                  </a:rPr>
                  <a:t> </a:t>
                </a:r>
                <a:r>
                  <a:rPr lang="fr-FR" sz="2000" b="1" dirty="0" err="1">
                    <a:solidFill>
                      <a:schemeClr val="bg1"/>
                    </a:solidFill>
                    <a:effectLst>
                      <a:glow rad="228600">
                        <a:schemeClr val="accent4">
                          <a:alpha val="75000"/>
                        </a:schemeClr>
                      </a:glow>
                    </a:effectLst>
                    <a:highlight>
                      <a:srgbClr val="000080"/>
                    </a:highlight>
                  </a:rPr>
                  <a:t>gas</a:t>
                </a:r>
                <a:endParaRPr lang="fr-FR" sz="2000" kern="0" dirty="0">
                  <a:highlight>
                    <a:srgbClr val="000080"/>
                  </a:highlight>
                  <a:ea typeface="ＭＳ Ｐゴシック" charset="-128"/>
                  <a:cs typeface="Symbol" charset="2"/>
                </a:endParaRPr>
              </a:p>
            </p:txBody>
          </p:sp>
          <p:sp>
            <p:nvSpPr>
              <p:cNvPr id="28" name="ZoneTexte 27">
                <a:extLst>
                  <a:ext uri="{FF2B5EF4-FFF2-40B4-BE49-F238E27FC236}">
                    <a16:creationId xmlns:a16="http://schemas.microsoft.com/office/drawing/2014/main" id="{5F785152-67B0-C54F-A61F-D8D7AE57F326}"/>
                  </a:ext>
                </a:extLst>
              </p:cNvPr>
              <p:cNvSpPr txBox="1"/>
              <p:nvPr/>
            </p:nvSpPr>
            <p:spPr>
              <a:xfrm>
                <a:off x="5836712" y="3235123"/>
                <a:ext cx="1799414" cy="454558"/>
              </a:xfrm>
              <a:prstGeom prst="rect">
                <a:avLst/>
              </a:prstGeom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fr-FR" sz="1400" b="1" dirty="0">
                    <a:solidFill>
                      <a:srgbClr val="FF0000"/>
                    </a:solidFill>
                    <a:latin typeface="Helvetica"/>
                    <a:cs typeface="Helvetica"/>
                  </a:rPr>
                  <a:t>photometric </a:t>
                </a:r>
                <a:r>
                  <a:rPr lang="fr-FR" sz="1400" b="1" dirty="0" err="1">
                    <a:solidFill>
                      <a:srgbClr val="FF0000"/>
                    </a:solidFill>
                    <a:latin typeface="Helvetica"/>
                    <a:cs typeface="Helvetica"/>
                  </a:rPr>
                  <a:t>precision</a:t>
                </a:r>
                <a:endParaRPr lang="fr-FR" sz="1400" b="1" dirty="0">
                  <a:solidFill>
                    <a:srgbClr val="FF0000"/>
                  </a:solidFill>
                  <a:latin typeface="Helvetica"/>
                  <a:cs typeface="Helvetica"/>
                </a:endParaRPr>
              </a:p>
              <a:p>
                <a:r>
                  <a:rPr lang="fr-FR" sz="1400" b="1" dirty="0">
                    <a:solidFill>
                      <a:srgbClr val="FF0000"/>
                    </a:solidFill>
                    <a:latin typeface="Helvetica"/>
                    <a:cs typeface="Helvetica"/>
                  </a:rPr>
                  <a:t>for </a:t>
                </a:r>
                <a:r>
                  <a:rPr lang="fr-FR" sz="1400" b="1" dirty="0" err="1">
                    <a:solidFill>
                      <a:srgbClr val="FF0000"/>
                    </a:solidFill>
                    <a:latin typeface="Helvetica"/>
                    <a:cs typeface="Helvetica"/>
                  </a:rPr>
                  <a:t>T</a:t>
                </a:r>
                <a:r>
                  <a:rPr lang="fr-FR" sz="1400" b="1" baseline="-25000" dirty="0" err="1">
                    <a:solidFill>
                      <a:srgbClr val="FF0000"/>
                    </a:solidFill>
                    <a:latin typeface="Helvetica"/>
                    <a:cs typeface="Helvetica"/>
                  </a:rPr>
                  <a:t>exp</a:t>
                </a:r>
                <a:r>
                  <a:rPr lang="fr-FR" sz="1400" b="1" baseline="-25000" dirty="0">
                    <a:solidFill>
                      <a:srgbClr val="FF0000"/>
                    </a:solidFill>
                    <a:latin typeface="Helvetica"/>
                    <a:cs typeface="Helvetica"/>
                  </a:rPr>
                  <a:t> </a:t>
                </a:r>
                <a:r>
                  <a:rPr lang="fr-FR" sz="1400" b="1" dirty="0">
                    <a:solidFill>
                      <a:srgbClr val="FF0000"/>
                    </a:solidFill>
                    <a:latin typeface="Helvetica"/>
                    <a:cs typeface="Helvetica"/>
                  </a:rPr>
                  <a:t>= 15s</a:t>
                </a:r>
              </a:p>
            </p:txBody>
          </p:sp>
          <p:cxnSp>
            <p:nvCxnSpPr>
              <p:cNvPr id="29" name="Connecteur droit avec flèche 28">
                <a:extLst>
                  <a:ext uri="{FF2B5EF4-FFF2-40B4-BE49-F238E27FC236}">
                    <a16:creationId xmlns:a16="http://schemas.microsoft.com/office/drawing/2014/main" id="{F0C9EF7C-2937-3544-AC07-45500A2DD450}"/>
                  </a:ext>
                </a:extLst>
              </p:cNvPr>
              <p:cNvCxnSpPr>
                <a:cxnSpLocks/>
                <a:stCxn id="28" idx="2"/>
              </p:cNvCxnSpPr>
              <p:nvPr/>
            </p:nvCxnSpPr>
            <p:spPr bwMode="auto">
              <a:xfrm flipH="1">
                <a:off x="6519502" y="3689682"/>
                <a:ext cx="216917" cy="277731"/>
              </a:xfrm>
              <a:prstGeom prst="straightConnector1">
                <a:avLst/>
              </a:prstGeom>
              <a:solidFill>
                <a:schemeClr val="accent1"/>
              </a:solidFill>
              <a:ln w="38100" cap="flat" cmpd="sng" algn="ctr">
                <a:solidFill>
                  <a:srgbClr val="C00000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sp>
            <p:nvSpPr>
              <p:cNvPr id="23" name="Cadre 22">
                <a:extLst>
                  <a:ext uri="{FF2B5EF4-FFF2-40B4-BE49-F238E27FC236}">
                    <a16:creationId xmlns:a16="http://schemas.microsoft.com/office/drawing/2014/main" id="{E01E66F7-655A-B140-8C7A-79542EB1B287}"/>
                  </a:ext>
                </a:extLst>
              </p:cNvPr>
              <p:cNvSpPr/>
              <p:nvPr/>
            </p:nvSpPr>
            <p:spPr bwMode="auto">
              <a:xfrm>
                <a:off x="4833882" y="2133600"/>
                <a:ext cx="4042792" cy="4463752"/>
              </a:xfrm>
              <a:prstGeom prst="frame">
                <a:avLst>
                  <a:gd name="adj1" fmla="val 897"/>
                </a:avLst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defTabSz="91440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fr-FR" sz="2400">
                  <a:latin typeface="Times" charset="0"/>
                </a:endParaRPr>
              </a:p>
            </p:txBody>
          </p:sp>
          <p:grpSp>
            <p:nvGrpSpPr>
              <p:cNvPr id="40" name="Groupe 39">
                <a:extLst>
                  <a:ext uri="{FF2B5EF4-FFF2-40B4-BE49-F238E27FC236}">
                    <a16:creationId xmlns:a16="http://schemas.microsoft.com/office/drawing/2014/main" id="{28CDB15D-365A-FBB6-CEBD-1EB6134715C4}"/>
                  </a:ext>
                </a:extLst>
              </p:cNvPr>
              <p:cNvGrpSpPr/>
              <p:nvPr/>
            </p:nvGrpSpPr>
            <p:grpSpPr>
              <a:xfrm>
                <a:off x="7627719" y="4851314"/>
                <a:ext cx="648471" cy="1454277"/>
                <a:chOff x="3205011" y="4851314"/>
                <a:chExt cx="648471" cy="1454277"/>
              </a:xfrm>
            </p:grpSpPr>
            <p:sp>
              <p:nvSpPr>
                <p:cNvPr id="41" name="ZoneTexte 40">
                  <a:extLst>
                    <a:ext uri="{FF2B5EF4-FFF2-40B4-BE49-F238E27FC236}">
                      <a16:creationId xmlns:a16="http://schemas.microsoft.com/office/drawing/2014/main" id="{A35E4CF2-0699-BA48-0D5D-7E807085B1DF}"/>
                    </a:ext>
                  </a:extLst>
                </p:cNvPr>
                <p:cNvSpPr txBox="1"/>
                <p:nvPr/>
              </p:nvSpPr>
              <p:spPr>
                <a:xfrm rot="17643099">
                  <a:off x="2632405" y="5471375"/>
                  <a:ext cx="1406822" cy="261610"/>
                </a:xfrm>
                <a:prstGeom prst="rect">
                  <a:avLst/>
                </a:prstGeom>
                <a:solidFill>
                  <a:srgbClr val="FFFF00"/>
                </a:solidFill>
              </p:spPr>
              <p:txBody>
                <a:bodyPr wrap="square" rtlCol="0">
                  <a:spAutoFit/>
                </a:bodyPr>
                <a:lstStyle/>
                <a:p>
                  <a:r>
                    <a:rPr lang="fr-FR" sz="1100" b="1" dirty="0">
                      <a:solidFill>
                        <a:srgbClr val="FF0000"/>
                      </a:solidFill>
                    </a:rPr>
                    <a:t>Turbulence </a:t>
                  </a:r>
                  <a:r>
                    <a:rPr lang="fr-FR" sz="1100" b="1" dirty="0" err="1">
                      <a:solidFill>
                        <a:srgbClr val="FF0000"/>
                      </a:solidFill>
                    </a:rPr>
                    <a:t>strength</a:t>
                  </a:r>
                  <a:endParaRPr lang="fr-FR" sz="1100" b="1" dirty="0">
                    <a:solidFill>
                      <a:srgbClr val="FF0000"/>
                    </a:solidFill>
                  </a:endParaRPr>
                </a:p>
              </p:txBody>
            </p:sp>
            <p:cxnSp>
              <p:nvCxnSpPr>
                <p:cNvPr id="42" name="Connecteur droit avec flèche 41">
                  <a:extLst>
                    <a:ext uri="{FF2B5EF4-FFF2-40B4-BE49-F238E27FC236}">
                      <a16:creationId xmlns:a16="http://schemas.microsoft.com/office/drawing/2014/main" id="{EC4F9E49-A026-F892-F0DD-A397677D9EA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213418" y="4851314"/>
                  <a:ext cx="640064" cy="1372177"/>
                </a:xfrm>
                <a:prstGeom prst="straightConnector1">
                  <a:avLst/>
                </a:prstGeom>
                <a:ln w="57150" cmpd="sng">
                  <a:solidFill>
                    <a:srgbClr val="FF0000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6" name="ZoneTexte 15">
              <a:extLst>
                <a:ext uri="{FF2B5EF4-FFF2-40B4-BE49-F238E27FC236}">
                  <a16:creationId xmlns:a16="http://schemas.microsoft.com/office/drawing/2014/main" id="{260C0059-8B92-9DEF-2B3F-6BCAE78427A0}"/>
                </a:ext>
              </a:extLst>
            </p:cNvPr>
            <p:cNvSpPr txBox="1"/>
            <p:nvPr/>
          </p:nvSpPr>
          <p:spPr>
            <a:xfrm rot="2397345">
              <a:off x="3012519" y="3535364"/>
              <a:ext cx="130375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fr-FR" b="1" i="1">
                  <a:solidFill>
                    <a:srgbClr val="FF0000"/>
                  </a:solidFill>
                </a:rPr>
                <a:t>Scintillation</a:t>
              </a:r>
            </a:p>
            <a:p>
              <a:pPr algn="ctr"/>
              <a:r>
                <a:rPr lang="fr-FR" b="1" i="1">
                  <a:solidFill>
                    <a:srgbClr val="FF0000"/>
                  </a:solidFill>
                </a:rPr>
                <a:t>detectable</a:t>
              </a:r>
            </a:p>
            <a:p>
              <a:pPr algn="ctr"/>
              <a:r>
                <a:rPr lang="fr-FR" b="1" i="1">
                  <a:solidFill>
                    <a:srgbClr val="FF0000"/>
                  </a:solidFill>
                </a:rPr>
                <a:t>with LSST</a:t>
              </a:r>
            </a:p>
          </p:txBody>
        </p:sp>
        <p:sp>
          <p:nvSpPr>
            <p:cNvPr id="25" name="ZoneTexte 24">
              <a:extLst>
                <a:ext uri="{FF2B5EF4-FFF2-40B4-BE49-F238E27FC236}">
                  <a16:creationId xmlns:a16="http://schemas.microsoft.com/office/drawing/2014/main" id="{151C2870-B285-DDD3-AEDD-DD8FD5074A31}"/>
                </a:ext>
              </a:extLst>
            </p:cNvPr>
            <p:cNvSpPr txBox="1"/>
            <p:nvPr/>
          </p:nvSpPr>
          <p:spPr>
            <a:xfrm>
              <a:off x="4115512" y="5740773"/>
              <a:ext cx="79502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000" b="1"/>
                <a:t>V</a:t>
              </a:r>
              <a:r>
                <a:rPr lang="fr-FR" sz="2000" b="1" baseline="-25000"/>
                <a:t>source</a:t>
              </a:r>
            </a:p>
          </p:txBody>
        </p:sp>
      </p:grpSp>
      <p:pic>
        <p:nvPicPr>
          <p:cNvPr id="45" name="Image 44">
            <a:extLst>
              <a:ext uri="{FF2B5EF4-FFF2-40B4-BE49-F238E27FC236}">
                <a16:creationId xmlns:a16="http://schemas.microsoft.com/office/drawing/2014/main" id="{2C83067B-7246-2CB3-1D63-E771E530C6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1013" y="5138234"/>
            <a:ext cx="4140313" cy="986212"/>
          </a:xfrm>
          <a:prstGeom prst="rect">
            <a:avLst/>
          </a:prstGeom>
        </p:spPr>
      </p:pic>
      <p:sp>
        <p:nvSpPr>
          <p:cNvPr id="46" name="ZoneTexte 45">
            <a:extLst>
              <a:ext uri="{FF2B5EF4-FFF2-40B4-BE49-F238E27FC236}">
                <a16:creationId xmlns:a16="http://schemas.microsoft.com/office/drawing/2014/main" id="{3909D7F0-88DA-3E25-18B6-F6D671D1E8C2}"/>
              </a:ext>
            </a:extLst>
          </p:cNvPr>
          <p:cNvSpPr txBox="1"/>
          <p:nvPr/>
        </p:nvSpPr>
        <p:spPr>
          <a:xfrm>
            <a:off x="5721931" y="4854500"/>
            <a:ext cx="37971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i="1"/>
              <a:t>Typical light-curve with m ~ 1% (simulation)</a:t>
            </a:r>
          </a:p>
        </p:txBody>
      </p:sp>
      <p:pic>
        <p:nvPicPr>
          <p:cNvPr id="47" name="Image 46" descr="scintillation-no-legend-1.jpg">
            <a:extLst>
              <a:ext uri="{FF2B5EF4-FFF2-40B4-BE49-F238E27FC236}">
                <a16:creationId xmlns:a16="http://schemas.microsoft.com/office/drawing/2014/main" id="{E2EE0E7E-A3F3-3EB5-A926-73887C4862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4136" y="1315751"/>
            <a:ext cx="2474065" cy="118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6776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4468" y="1333075"/>
            <a:ext cx="8840610" cy="4491926"/>
          </a:xfrm>
        </p:spPr>
        <p:txBody>
          <a:bodyPr>
            <a:normAutofit/>
          </a:bodyPr>
          <a:lstStyle/>
          <a:p>
            <a:r>
              <a:rPr lang="fr-FR" sz="1800" b="1" dirty="0">
                <a:ea typeface="Times" charset="0"/>
                <a:cs typeface="Times" charset="0"/>
              </a:rPr>
              <a:t>To </a:t>
            </a:r>
            <a:r>
              <a:rPr lang="fr-FR" sz="1800" b="1" dirty="0" err="1">
                <a:ea typeface="Times" charset="0"/>
                <a:cs typeface="Times" charset="0"/>
              </a:rPr>
              <a:t>discover</a:t>
            </a:r>
            <a:r>
              <a:rPr lang="fr-FR" sz="1800" b="1" dirty="0">
                <a:ea typeface="Times" charset="0"/>
                <a:cs typeface="Times" charset="0"/>
              </a:rPr>
              <a:t> interstellar scintillation, </a:t>
            </a:r>
            <a:r>
              <a:rPr lang="fr-FR" sz="1800" b="1" dirty="0" err="1">
                <a:ea typeface="Times" charset="0"/>
                <a:cs typeface="Times" charset="0"/>
              </a:rPr>
              <a:t>we</a:t>
            </a:r>
            <a:r>
              <a:rPr lang="fr-FR" sz="1800" b="1" dirty="0">
                <a:ea typeface="Times" charset="0"/>
                <a:cs typeface="Times" charset="0"/>
              </a:rPr>
              <a:t> </a:t>
            </a:r>
            <a:r>
              <a:rPr lang="fr-FR" sz="1800" b="1" dirty="0" err="1">
                <a:ea typeface="Times" charset="0"/>
                <a:cs typeface="Times" charset="0"/>
              </a:rPr>
              <a:t>need</a:t>
            </a:r>
            <a:r>
              <a:rPr lang="fr-FR" sz="1800" b="1" dirty="0">
                <a:ea typeface="Times" charset="0"/>
                <a:cs typeface="Times" charset="0"/>
              </a:rPr>
              <a:t>:</a:t>
            </a:r>
          </a:p>
          <a:p>
            <a:pPr lvl="1"/>
            <a:r>
              <a:rPr lang="fr-FR" sz="1600" b="1" i="1" dirty="0">
                <a:ea typeface="Times" charset="0"/>
                <a:cs typeface="Times" charset="0"/>
              </a:rPr>
              <a:t>Large </a:t>
            </a:r>
            <a:r>
              <a:rPr lang="fr-FR" sz="1600" b="1" i="1" dirty="0" err="1">
                <a:ea typeface="Times" charset="0"/>
                <a:cs typeface="Times" charset="0"/>
              </a:rPr>
              <a:t>diameter</a:t>
            </a:r>
            <a:r>
              <a:rPr lang="fr-FR" sz="1600" b="1" i="1" dirty="0">
                <a:ea typeface="Times" charset="0"/>
                <a:cs typeface="Times" charset="0"/>
              </a:rPr>
              <a:t> </a:t>
            </a:r>
            <a:r>
              <a:rPr lang="fr-FR" sz="1600" b="1" i="1" dirty="0" err="1">
                <a:ea typeface="Times" charset="0"/>
                <a:cs typeface="Times" charset="0"/>
              </a:rPr>
              <a:t>telescope</a:t>
            </a:r>
            <a:r>
              <a:rPr lang="fr-FR" sz="1600" i="1" dirty="0">
                <a:ea typeface="Times" charset="0"/>
                <a:cs typeface="Times" charset="0"/>
              </a:rPr>
              <a:t>(s)</a:t>
            </a:r>
            <a:r>
              <a:rPr lang="fr-FR" sz="1600" dirty="0">
                <a:ea typeface="Times" charset="0"/>
                <a:cs typeface="Times" charset="0"/>
              </a:rPr>
              <a:t> (&gt; 4m) because </a:t>
            </a:r>
            <a:r>
              <a:rPr lang="fr-FR" sz="1600" b="1" i="1" dirty="0" err="1">
                <a:ea typeface="Times" charset="0"/>
                <a:cs typeface="Times" charset="0"/>
              </a:rPr>
              <a:t>faint</a:t>
            </a:r>
            <a:r>
              <a:rPr lang="fr-FR" sz="1600" b="1" i="1" dirty="0">
                <a:ea typeface="Times" charset="0"/>
                <a:cs typeface="Times" charset="0"/>
              </a:rPr>
              <a:t> stars+short exposures+photometric precision</a:t>
            </a:r>
          </a:p>
          <a:p>
            <a:pPr lvl="1"/>
            <a:r>
              <a:rPr lang="fr-FR" sz="1600" b="1" i="1" dirty="0">
                <a:ea typeface="Times" charset="0"/>
                <a:cs typeface="Times" charset="0"/>
              </a:rPr>
              <a:t>Wide </a:t>
            </a:r>
            <a:r>
              <a:rPr lang="fr-FR" sz="1600" b="1" i="1" dirty="0" err="1">
                <a:ea typeface="Times" charset="0"/>
                <a:cs typeface="Times" charset="0"/>
              </a:rPr>
              <a:t>field</a:t>
            </a:r>
            <a:r>
              <a:rPr lang="fr-FR" sz="1600" b="1" i="1" dirty="0">
                <a:ea typeface="Times" charset="0"/>
                <a:cs typeface="Times" charset="0"/>
              </a:rPr>
              <a:t> </a:t>
            </a:r>
            <a:r>
              <a:rPr lang="fr-FR" sz="1600" i="1" dirty="0">
                <a:ea typeface="Times" charset="0"/>
                <a:cs typeface="Times" charset="0"/>
              </a:rPr>
              <a:t>camera</a:t>
            </a:r>
            <a:r>
              <a:rPr lang="fr-FR" sz="1600" dirty="0">
                <a:ea typeface="Times" charset="0"/>
                <a:cs typeface="Times" charset="0"/>
              </a:rPr>
              <a:t> (visible) because </a:t>
            </a:r>
            <a:r>
              <a:rPr lang="fr-FR" sz="1600" b="1" i="1" dirty="0">
                <a:ea typeface="Times" charset="0"/>
                <a:cs typeface="Times" charset="0"/>
              </a:rPr>
              <a:t>small optical depth</a:t>
            </a:r>
          </a:p>
          <a:p>
            <a:pPr lvl="1"/>
            <a:r>
              <a:rPr lang="fr-FR" sz="1600" b="1" i="1" dirty="0" err="1">
                <a:ea typeface="Times" charset="0"/>
                <a:cs typeface="Times" charset="0"/>
              </a:rPr>
              <a:t>fast</a:t>
            </a:r>
            <a:r>
              <a:rPr lang="fr-FR" sz="1600" b="1" i="1" dirty="0">
                <a:ea typeface="Times" charset="0"/>
                <a:cs typeface="Times" charset="0"/>
              </a:rPr>
              <a:t> </a:t>
            </a:r>
            <a:r>
              <a:rPr lang="fr-FR" sz="1600" b="1" i="1" dirty="0" err="1">
                <a:ea typeface="Times" charset="0"/>
                <a:cs typeface="Times" charset="0"/>
              </a:rPr>
              <a:t>readout</a:t>
            </a:r>
            <a:r>
              <a:rPr lang="fr-FR" sz="1600" b="1" dirty="0" err="1">
                <a:ea typeface="Times" charset="0"/>
                <a:cs typeface="Times" charset="0"/>
              </a:rPr>
              <a:t> </a:t>
            </a:r>
            <a:r>
              <a:rPr lang="fr-FR" sz="1600" dirty="0" err="1">
                <a:ea typeface="Times" charset="0"/>
                <a:cs typeface="Times" charset="0"/>
              </a:rPr>
              <a:t>-&gt; </a:t>
            </a:r>
            <a:r>
              <a:rPr lang="fr-FR" sz="1600" dirty="0">
                <a:ea typeface="Times" charset="0"/>
                <a:cs typeface="Times" charset="0"/>
              </a:rPr>
              <a:t>to </a:t>
            </a:r>
            <a:r>
              <a:rPr lang="fr-FR" sz="1600" dirty="0" err="1">
                <a:ea typeface="Times" charset="0"/>
                <a:cs typeface="Times" charset="0"/>
              </a:rPr>
              <a:t>get</a:t>
            </a:r>
            <a:r>
              <a:rPr lang="fr-FR" sz="1600" dirty="0">
                <a:ea typeface="Times" charset="0"/>
                <a:cs typeface="Times" charset="0"/>
              </a:rPr>
              <a:t> </a:t>
            </a:r>
            <a:r>
              <a:rPr lang="fr-FR" sz="1600" dirty="0" err="1">
                <a:ea typeface="Times" charset="0"/>
                <a:cs typeface="Times" charset="0"/>
              </a:rPr>
              <a:t>highly</a:t>
            </a:r>
            <a:r>
              <a:rPr lang="fr-FR" sz="1600" dirty="0">
                <a:ea typeface="Times" charset="0"/>
                <a:cs typeface="Times" charset="0"/>
              </a:rPr>
              <a:t> </a:t>
            </a:r>
            <a:r>
              <a:rPr lang="fr-FR" sz="1600" dirty="0" err="1">
                <a:ea typeface="Times" charset="0"/>
                <a:cs typeface="Times" charset="0"/>
              </a:rPr>
              <a:t>sampled</a:t>
            </a:r>
            <a:r>
              <a:rPr lang="fr-FR" sz="1600" dirty="0">
                <a:ea typeface="Times" charset="0"/>
                <a:cs typeface="Times" charset="0"/>
              </a:rPr>
              <a:t> light-</a:t>
            </a:r>
            <a:r>
              <a:rPr lang="fr-FR" sz="1600" dirty="0" err="1">
                <a:ea typeface="Times" charset="0"/>
                <a:cs typeface="Times" charset="0"/>
              </a:rPr>
              <a:t>curves</a:t>
            </a:r>
            <a:endParaRPr lang="fr-FR" sz="1600" dirty="0">
              <a:ea typeface="Times" charset="0"/>
              <a:cs typeface="Times" charset="0"/>
            </a:endParaRPr>
          </a:p>
          <a:p>
            <a:pPr marL="457200" lvl="1" indent="0">
              <a:buNone/>
            </a:pPr>
            <a:r>
              <a:rPr lang="fr-FR" sz="1600" b="1" i="1" dirty="0">
                <a:solidFill>
                  <a:srgbClr val="FF0000"/>
                </a:solidFill>
                <a:ea typeface="Times" charset="0"/>
                <a:cs typeface="Times" charset="0"/>
              </a:rPr>
              <a:t>---&gt; Vera Rubin </a:t>
            </a:r>
            <a:r>
              <a:rPr lang="fr-FR" sz="1600" b="1" i="1" dirty="0" err="1">
                <a:solidFill>
                  <a:srgbClr val="FF0000"/>
                </a:solidFill>
                <a:ea typeface="Times" charset="0"/>
                <a:cs typeface="Times" charset="0"/>
              </a:rPr>
              <a:t>telescope</a:t>
            </a:r>
            <a:r>
              <a:rPr lang="fr-FR" sz="1600" b="1" i="1" dirty="0">
                <a:solidFill>
                  <a:srgbClr val="FF0000"/>
                </a:solidFill>
                <a:ea typeface="Times" charset="0"/>
                <a:cs typeface="Times" charset="0"/>
              </a:rPr>
              <a:t> </a:t>
            </a:r>
            <a:r>
              <a:rPr lang="fr-FR" sz="1600" b="1" i="1" dirty="0" err="1">
                <a:solidFill>
                  <a:srgbClr val="FF0000"/>
                </a:solidFill>
                <a:ea typeface="Times" charset="0"/>
                <a:cs typeface="Times" charset="0"/>
              </a:rPr>
              <a:t>is</a:t>
            </a:r>
            <a:r>
              <a:rPr lang="fr-FR" sz="1600" b="1" i="1" dirty="0">
                <a:solidFill>
                  <a:srgbClr val="FF0000"/>
                </a:solidFill>
                <a:ea typeface="Times" charset="0"/>
                <a:cs typeface="Times" charset="0"/>
              </a:rPr>
              <a:t> the </a:t>
            </a:r>
            <a:r>
              <a:rPr lang="fr-FR" sz="1600" b="1" i="1" dirty="0" err="1">
                <a:solidFill>
                  <a:srgbClr val="FF0000"/>
                </a:solidFill>
                <a:highlight>
                  <a:srgbClr val="FFFF00"/>
                </a:highlight>
                <a:ea typeface="Times" charset="0"/>
                <a:cs typeface="Times" charset="0"/>
              </a:rPr>
              <a:t>unique</a:t>
            </a:r>
            <a:r>
              <a:rPr lang="fr-FR" sz="1600" b="1" i="1" dirty="0" err="1">
                <a:solidFill>
                  <a:srgbClr val="FF0000"/>
                </a:solidFill>
                <a:ea typeface="Times" charset="0"/>
                <a:cs typeface="Times" charset="0"/>
              </a:rPr>
              <a:t> option</a:t>
            </a:r>
            <a:endParaRPr lang="fr-FR" sz="1200" b="1" i="1" dirty="0">
              <a:solidFill>
                <a:srgbClr val="FF0000"/>
              </a:solidFill>
              <a:ea typeface="Times" charset="0"/>
              <a:cs typeface="Times" charset="0"/>
            </a:endParaRPr>
          </a:p>
          <a:p>
            <a:r>
              <a:rPr lang="fr-FR" sz="1800" b="1" dirty="0">
                <a:highlight>
                  <a:srgbClr val="FFFF00"/>
                </a:highlight>
                <a:ea typeface="Times" charset="0"/>
                <a:cs typeface="Times" charset="0"/>
              </a:rPr>
              <a:t>The most efficient way: A few hours' filming over 2 nights (for redundancy) at the LMC in G passband: sensitivity to the short timescale structure of the light-curves</a:t>
            </a:r>
            <a:br>
              <a:rPr lang="fr-FR" sz="1800" b="1" dirty="0">
                <a:highlight>
                  <a:srgbClr val="FFFF00"/>
                </a:highlight>
                <a:ea typeface="Times" charset="0"/>
                <a:cs typeface="Times" charset="0"/>
              </a:rPr>
            </a:br>
            <a:br>
              <a:rPr lang="fr-FR" sz="1400" b="1" dirty="0">
                <a:highlight>
                  <a:srgbClr val="FFFF00"/>
                </a:highlight>
                <a:ea typeface="Times" charset="0"/>
                <a:cs typeface="Times" charset="0"/>
              </a:rPr>
            </a:br>
            <a:r>
              <a:rPr lang="fr-FR" sz="1800" b="1" dirty="0" err="1">
                <a:ea typeface="Times" charset="0"/>
                <a:cs typeface="Times" charset="0"/>
              </a:rPr>
              <a:t> </a:t>
            </a:r>
            <a:r>
              <a:rPr lang="fr-FR" sz="1800" b="1" dirty="0" err="1">
                <a:solidFill>
                  <a:srgbClr val="FF0000"/>
                </a:solidFill>
                <a:ea typeface="Times" charset="0"/>
                <a:cs typeface="Times" charset="0"/>
              </a:rPr>
              <a:t>-&gt; Early science possible during commissioning or micro-survey</a:t>
            </a:r>
          </a:p>
          <a:p>
            <a:r>
              <a:rPr lang="fr-FR" sz="1800" b="1" dirty="0">
                <a:highlight>
                  <a:srgbClr val="FFFF00"/>
                </a:highlight>
                <a:ea typeface="Times" charset="0"/>
                <a:cs typeface="Times" charset="0"/>
              </a:rPr>
              <a:t>Alternative: Early detection of light-curve fluctuations due to crossing of a turbulent gaseous structure to complement with a high-cadence monitoring using a &gt; 4m telescope</a:t>
            </a:r>
            <a:endParaRPr lang="fr-FR" sz="1800" i="1" dirty="0">
              <a:highlight>
                <a:srgbClr val="FFFF00"/>
              </a:highlight>
              <a:ea typeface="Times" charset="0"/>
              <a:cs typeface="Times" charset="0"/>
            </a:endParaRPr>
          </a:p>
          <a:p>
            <a:r>
              <a:rPr lang="fr-FR" sz="1800" b="1" dirty="0">
                <a:ea typeface="Times" charset="0"/>
                <a:cs typeface="Times" charset="0"/>
              </a:rPr>
              <a:t>Remember: This is an extremely sensitive technique </a:t>
            </a:r>
            <a:r>
              <a:rPr lang="fr-FR" sz="1800" dirty="0">
                <a:ea typeface="Times" charset="0"/>
                <a:cs typeface="Times" charset="0"/>
              </a:rPr>
              <a:t>to gas </a:t>
            </a:r>
            <a:r>
              <a:rPr lang="fr-FR" sz="1800" dirty="0" err="1">
                <a:ea typeface="Times" charset="0"/>
                <a:cs typeface="Times" charset="0"/>
              </a:rPr>
              <a:t>clumpuscules</a:t>
            </a:r>
            <a:r>
              <a:rPr lang="fr-FR" sz="1800" dirty="0">
                <a:ea typeface="Times" charset="0"/>
                <a:cs typeface="Times" charset="0"/>
              </a:rPr>
              <a:t> </a:t>
            </a:r>
            <a:r>
              <a:rPr lang="fr-FR" sz="1800" dirty="0" err="1">
                <a:ea typeface="Times" charset="0"/>
                <a:cs typeface="Times" charset="0"/>
              </a:rPr>
              <a:t>with column</a:t>
            </a:r>
            <a:r>
              <a:rPr lang="fr-FR" sz="1800" dirty="0">
                <a:ea typeface="Times" charset="0"/>
                <a:cs typeface="Times" charset="0"/>
              </a:rPr>
              <a:t> </a:t>
            </a:r>
            <a:r>
              <a:rPr lang="fr-FR" sz="1800" dirty="0" err="1">
                <a:ea typeface="Times" charset="0"/>
                <a:cs typeface="Times" charset="0"/>
              </a:rPr>
              <a:t>density </a:t>
            </a:r>
            <a:r>
              <a:rPr lang="fr-FR" sz="1800" dirty="0">
                <a:ea typeface="Times" charset="0"/>
                <a:cs typeface="Times" charset="0"/>
              </a:rPr>
              <a:t>fluctuations down to </a:t>
            </a:r>
            <a:r>
              <a:rPr lang="fr-FR" sz="1800" b="1" dirty="0">
                <a:ea typeface="Times" charset="0"/>
                <a:cs typeface="Times" charset="0"/>
              </a:rPr>
              <a:t>10</a:t>
            </a:r>
            <a:r>
              <a:rPr lang="fr-FR" sz="1800" b="1" baseline="30000" dirty="0">
                <a:ea typeface="Times" charset="0"/>
                <a:cs typeface="Times" charset="0"/>
              </a:rPr>
              <a:t>-7</a:t>
            </a:r>
            <a:r>
              <a:rPr lang="fr-FR" sz="1800" b="1" dirty="0">
                <a:ea typeface="Times" charset="0"/>
                <a:cs typeface="Times" charset="0"/>
              </a:rPr>
              <a:t> </a:t>
            </a:r>
            <a:br>
              <a:rPr lang="fr-FR" sz="1800" b="1" dirty="0">
                <a:ea typeface="Times" charset="0"/>
                <a:cs typeface="Times" charset="0"/>
              </a:rPr>
            </a:br>
            <a:r>
              <a:rPr lang="fr-FR" sz="1800" dirty="0">
                <a:ea typeface="Times" charset="0"/>
                <a:cs typeface="Times" charset="0"/>
              </a:rPr>
              <a:t>—</a:t>
            </a:r>
            <a:r>
              <a:rPr lang="fr-FR" sz="1800" b="1" dirty="0">
                <a:ea typeface="Times" charset="0"/>
                <a:cs typeface="Times" charset="0"/>
              </a:rPr>
              <a:t> </a:t>
            </a:r>
            <a:r>
              <a:rPr lang="fr-FR" sz="1800" dirty="0">
                <a:ea typeface="Times" charset="0"/>
                <a:cs typeface="Times" charset="0"/>
              </a:rPr>
              <a:t>i.e. </a:t>
            </a:r>
            <a:r>
              <a:rPr lang="fr-FR" sz="1800" i="1" dirty="0">
                <a:ea typeface="Times" charset="0"/>
                <a:cs typeface="Times" charset="0"/>
              </a:rPr>
              <a:t>~1 mm of H</a:t>
            </a:r>
            <a:r>
              <a:rPr lang="fr-FR" sz="1800" i="1" baseline="-25000" dirty="0">
                <a:ea typeface="Times" charset="0"/>
                <a:cs typeface="Times" charset="0"/>
              </a:rPr>
              <a:t>2</a:t>
            </a:r>
            <a:r>
              <a:rPr lang="fr-FR" sz="1800" i="1" dirty="0">
                <a:ea typeface="Times" charset="0"/>
                <a:cs typeface="Times" charset="0"/>
              </a:rPr>
              <a:t> under normal (P, T) conditions —</a:t>
            </a:r>
            <a:r>
              <a:rPr lang="fr-FR" sz="1800" dirty="0">
                <a:ea typeface="Times" charset="0"/>
                <a:cs typeface="Times" charset="0"/>
              </a:rPr>
              <a:t> per few 1000km transverse distance</a:t>
            </a:r>
          </a:p>
          <a:p>
            <a:r>
              <a:rPr lang="fr-FR" sz="1800" dirty="0">
                <a:ea typeface="Times" charset="0"/>
                <a:cs typeface="Times" charset="0"/>
              </a:rPr>
              <a:t>A team in Antofagasta (Chile) with expertise in diffraction is interested </a:t>
            </a:r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1502054" y="6385383"/>
            <a:ext cx="797846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fr-FR" sz="2000" b="1">
                <a:ea typeface="Times" charset="0"/>
                <a:cs typeface="Times" charset="0"/>
              </a:rPr>
              <a:t>Biblio </a:t>
            </a:r>
            <a:r>
              <a:rPr lang="fr-FR" sz="2000">
                <a:ea typeface="Times" charset="0"/>
                <a:cs typeface="Times" charset="0"/>
              </a:rPr>
              <a:t>: </a:t>
            </a:r>
            <a:r>
              <a:rPr lang="fr-FR" sz="1400">
                <a:ea typeface="Times" charset="0"/>
                <a:cs typeface="Times" charset="0"/>
              </a:rPr>
              <a:t>A&amp;A 412, 105-120 (2003); </a:t>
            </a:r>
            <a:r>
              <a:rPr lang="fr-FR" sz="1400"/>
              <a:t>A&amp;A 525, A108 (2011); A&amp;A 552, A93 (2013); PhD thesis Habibi (2011)</a:t>
            </a:r>
            <a:endParaRPr lang="fr-FR" sz="2000" b="1">
              <a:solidFill>
                <a:srgbClr val="0000FF"/>
              </a:solidFill>
              <a:latin typeface="Arial" charset="0"/>
            </a:endParaRPr>
          </a:p>
        </p:txBody>
      </p:sp>
      <p:sp>
        <p:nvSpPr>
          <p:cNvPr id="4" name="ZoneTexte 1">
            <a:extLst>
              <a:ext uri="{FF2B5EF4-FFF2-40B4-BE49-F238E27FC236}">
                <a16:creationId xmlns:a16="http://schemas.microsoft.com/office/drawing/2014/main" id="{7B4AB943-9087-A69B-4E0A-E5B6F7AF6DE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xfrm>
            <a:off x="333973" y="408274"/>
            <a:ext cx="6673496" cy="8679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fr-FR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Conclusion: Search</a:t>
            </a:r>
            <a:r>
              <a:rPr lang="fr-FR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for </a:t>
            </a:r>
            <a:r>
              <a:rPr lang="fr-FR" sz="32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hidden</a:t>
            </a:r>
            <a:r>
              <a:rPr lang="fr-FR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baryons</a:t>
            </a:r>
            <a:br>
              <a:rPr lang="fr-FR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fr-FR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 a 0.06 image/s movie of LMC at Rubin-LSST</a:t>
            </a:r>
            <a:endParaRPr lang="fr-FR" sz="4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4F9B6402-804E-C349-45A9-433F248AD4FC}"/>
              </a:ext>
            </a:extLst>
          </p:cNvPr>
          <p:cNvSpPr txBox="1"/>
          <p:nvPr/>
        </p:nvSpPr>
        <p:spPr>
          <a:xfrm>
            <a:off x="158072" y="5739052"/>
            <a:ext cx="88406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buFontTx/>
              <a:buNone/>
            </a:pPr>
            <a:r>
              <a:rPr lang="fr-FR" b="1" dirty="0"/>
              <a:t>&gt;&gt; </a:t>
            </a:r>
            <a:r>
              <a:rPr lang="fr-FR" b="1" dirty="0" err="1"/>
              <a:t>Other</a:t>
            </a:r>
            <a:r>
              <a:rPr lang="fr-FR" b="1" dirty="0"/>
              <a:t> </a:t>
            </a:r>
            <a:r>
              <a:rPr lang="fr-FR" b="1" dirty="0" err="1"/>
              <a:t>communities</a:t>
            </a:r>
            <a:r>
              <a:rPr lang="fr-FR" dirty="0"/>
              <a:t> </a:t>
            </a:r>
            <a:r>
              <a:rPr lang="fr-FR" dirty="0" err="1"/>
              <a:t>should</a:t>
            </a:r>
            <a:r>
              <a:rPr lang="fr-FR" dirty="0"/>
              <a:t> </a:t>
            </a:r>
            <a:r>
              <a:rPr lang="fr-FR" dirty="0" err="1"/>
              <a:t>be</a:t>
            </a:r>
            <a:r>
              <a:rPr lang="fr-FR" dirty="0"/>
              <a:t> </a:t>
            </a:r>
            <a:r>
              <a:rPr lang="fr-FR" dirty="0" err="1"/>
              <a:t>interested</a:t>
            </a:r>
            <a:r>
              <a:rPr lang="fr-FR" dirty="0"/>
              <a:t> in </a:t>
            </a:r>
            <a:r>
              <a:rPr lang="fr-FR" dirty="0" err="1"/>
              <a:t>this</a:t>
            </a:r>
            <a:r>
              <a:rPr lang="fr-FR" dirty="0"/>
              <a:t> search (transits, </a:t>
            </a:r>
            <a:r>
              <a:rPr lang="fr-FR" dirty="0" err="1"/>
              <a:t>flares, other very short timescale variabilities</a:t>
            </a:r>
            <a:r>
              <a:rPr lang="fr-FR" dirty="0"/>
              <a:t>...)</a:t>
            </a:r>
          </a:p>
        </p:txBody>
      </p:sp>
      <p:pic>
        <p:nvPicPr>
          <p:cNvPr id="2" name="Image 1" descr="scintillation-no-legend-1.jpg">
            <a:extLst>
              <a:ext uri="{FF2B5EF4-FFF2-40B4-BE49-F238E27FC236}">
                <a16:creationId xmlns:a16="http://schemas.microsoft.com/office/drawing/2014/main" id="{0624C746-BDA6-D84D-5E04-472F0527B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7469" y="381024"/>
            <a:ext cx="2474065" cy="118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595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 uiExpand="1" build="p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064568" y="2708920"/>
            <a:ext cx="7772400" cy="1143000"/>
          </a:xfrm>
        </p:spPr>
        <p:txBody>
          <a:bodyPr/>
          <a:lstStyle/>
          <a:p>
            <a:r>
              <a:rPr lang="fr-FR" b="1"/>
              <a:t>Complements</a:t>
            </a:r>
          </a:p>
        </p:txBody>
      </p:sp>
    </p:spTree>
    <p:extLst>
      <p:ext uri="{BB962C8B-B14F-4D97-AF65-F5344CB8AC3E}">
        <p14:creationId xmlns:p14="http://schemas.microsoft.com/office/powerpoint/2010/main" val="2343646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4246268-C4E0-2C3C-98B9-E9E6FB498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8"/>
            <a:ext cx="8543925" cy="775304"/>
          </a:xfrm>
        </p:spPr>
        <p:txBody>
          <a:bodyPr>
            <a:normAutofit/>
          </a:bodyPr>
          <a:lstStyle/>
          <a:p>
            <a:r>
              <a:rPr lang="fr-FR" sz="4000" b="1">
                <a:solidFill>
                  <a:srgbClr val="FF0000"/>
                </a:solidFill>
                <a:latin typeface="+mn-lt"/>
              </a:rPr>
              <a:t>Alternative (no film): search with Fink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E031A78B-B623-4B07-9ABF-A549B15BC2FE}"/>
              </a:ext>
            </a:extLst>
          </p:cNvPr>
          <p:cNvSpPr txBox="1"/>
          <p:nvPr/>
        </p:nvSpPr>
        <p:spPr>
          <a:xfrm>
            <a:off x="1058235" y="3917558"/>
            <a:ext cx="777240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/>
              <a:t>Typical expected characteristics on LSST </a:t>
            </a:r>
            <a:r>
              <a:rPr lang="fr-FR" sz="2400" b="1">
                <a:highlight>
                  <a:srgbClr val="FFFF00"/>
                </a:highlight>
              </a:rPr>
              <a:t>standard</a:t>
            </a:r>
            <a:r>
              <a:rPr lang="fr-FR" sz="2400" b="1"/>
              <a:t> LCs</a:t>
            </a:r>
          </a:p>
          <a:p>
            <a:pPr marL="285750" indent="-285750">
              <a:buFontTx/>
              <a:buChar char="-"/>
            </a:pPr>
            <a:r>
              <a:rPr lang="fr-FR"/>
              <a:t>Significant stochastic flux fluctuations of the order of 1% (&gt; uncertainty)</a:t>
            </a:r>
          </a:p>
          <a:p>
            <a:pPr marL="285750" indent="-285750">
              <a:buFontTx/>
              <a:buChar char="-"/>
            </a:pPr>
            <a:r>
              <a:rPr lang="fr-FR">
                <a:solidFill>
                  <a:schemeClr val="bg2">
                    <a:lumMod val="75000"/>
                  </a:schemeClr>
                </a:solidFill>
              </a:rPr>
              <a:t>Time-scale few minutes -&gt; </a:t>
            </a:r>
            <a:r>
              <a:rPr lang="fr-FR" i="1">
                <a:solidFill>
                  <a:schemeClr val="bg2">
                    <a:lumMod val="75000"/>
                  </a:schemeClr>
                </a:solidFill>
              </a:rPr>
              <a:t>not detectable with the main survey sampling</a:t>
            </a:r>
          </a:p>
          <a:p>
            <a:pPr marL="285750" indent="-285750">
              <a:buFontTx/>
              <a:buChar char="-"/>
            </a:pPr>
            <a:r>
              <a:rPr lang="fr-FR"/>
              <a:t>Duration -&gt; typically a few months/years (largely unknown)</a:t>
            </a:r>
          </a:p>
          <a:p>
            <a:pPr marL="285750" indent="-285750">
              <a:buFontTx/>
              <a:buChar char="-"/>
            </a:pPr>
            <a:r>
              <a:rPr lang="fr-FR"/>
              <a:t>Expected in all passbands</a:t>
            </a:r>
          </a:p>
          <a:p>
            <a:r>
              <a:rPr lang="fr-FR" b="1"/>
              <a:t>LSST-type light-curves undersampled</a:t>
            </a:r>
          </a:p>
          <a:p>
            <a:r>
              <a:rPr lang="fr-FR"/>
              <a:t>- But promising stable objects with recently observed &gt; 1% stochastic variability can be monitored with other telescopes for fine structure (at least 4m-class).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72E01685-9F69-4709-8C38-29EC48D24653}"/>
              </a:ext>
            </a:extLst>
          </p:cNvPr>
          <p:cNvSpPr txBox="1"/>
          <p:nvPr/>
        </p:nvSpPr>
        <p:spPr>
          <a:xfrm>
            <a:off x="1481137" y="1260256"/>
            <a:ext cx="78424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 dirty="0">
                <a:solidFill>
                  <a:srgbClr val="FF0000"/>
                </a:solidFill>
              </a:rPr>
              <a:t>Illumination </a:t>
            </a:r>
            <a:r>
              <a:rPr lang="fr-FR" sz="2800" b="1" dirty="0" err="1">
                <a:solidFill>
                  <a:srgbClr val="FF0000"/>
                </a:solidFill>
              </a:rPr>
              <a:t>from</a:t>
            </a:r>
            <a:r>
              <a:rPr lang="fr-FR" sz="2800" b="1" dirty="0">
                <a:solidFill>
                  <a:srgbClr val="FF0000"/>
                </a:solidFill>
              </a:rPr>
              <a:t> a 0.5xR</a:t>
            </a:r>
            <a:r>
              <a:rPr lang="fr-FR" sz="2800" b="1" baseline="-25000" dirty="0">
                <a:solidFill>
                  <a:srgbClr val="FF0000"/>
                </a:solidFill>
              </a:rPr>
              <a:t>sun</a:t>
            </a:r>
            <a:r>
              <a:rPr lang="fr-FR" sz="2800" b="1" dirty="0">
                <a:solidFill>
                  <a:srgbClr val="FF0000"/>
                </a:solidFill>
              </a:rPr>
              <a:t> star at 1Kpc</a:t>
            </a:r>
          </a:p>
          <a:p>
            <a:r>
              <a:rPr lang="fr-FR" sz="2000" b="1" dirty="0" err="1"/>
              <a:t>through</a:t>
            </a:r>
            <a:r>
              <a:rPr lang="fr-FR" sz="2000" b="1" dirty="0"/>
              <a:t> a </a:t>
            </a:r>
            <a:r>
              <a:rPr lang="fr-FR" sz="2000" b="1" dirty="0" err="1"/>
              <a:t>diffusor</a:t>
            </a:r>
            <a:r>
              <a:rPr lang="fr-FR" sz="2000" b="1" dirty="0"/>
              <a:t> at 160pc </a:t>
            </a:r>
            <a:r>
              <a:rPr lang="fr-FR" sz="2000" b="1" dirty="0" err="1"/>
              <a:t>with</a:t>
            </a:r>
            <a:r>
              <a:rPr lang="fr-FR" sz="2000" b="1" dirty="0"/>
              <a:t> </a:t>
            </a:r>
            <a:r>
              <a:rPr lang="fr-FR" sz="2000" b="1" dirty="0" err="1"/>
              <a:t>R</a:t>
            </a:r>
            <a:r>
              <a:rPr lang="fr-FR" sz="2000" b="1" baseline="-25000" dirty="0" err="1"/>
              <a:t>diff</a:t>
            </a:r>
            <a:r>
              <a:rPr lang="fr-FR" sz="2000" b="1" baseline="-25000" dirty="0"/>
              <a:t> </a:t>
            </a:r>
            <a:r>
              <a:rPr lang="fr-FR" sz="2000" b="1" dirty="0"/>
              <a:t>= </a:t>
            </a:r>
            <a:r>
              <a:rPr lang="fr-FR" b="1" dirty="0"/>
              <a:t>1000km</a:t>
            </a:r>
            <a:endParaRPr lang="fr-FR" sz="2000" b="1" dirty="0"/>
          </a:p>
        </p:txBody>
      </p:sp>
      <p:grpSp>
        <p:nvGrpSpPr>
          <p:cNvPr id="8" name="Groupe 7">
            <a:extLst>
              <a:ext uri="{FF2B5EF4-FFF2-40B4-BE49-F238E27FC236}">
                <a16:creationId xmlns:a16="http://schemas.microsoft.com/office/drawing/2014/main" id="{F87EC27F-5168-3C50-97DE-3937E436130B}"/>
              </a:ext>
            </a:extLst>
          </p:cNvPr>
          <p:cNvGrpSpPr/>
          <p:nvPr/>
        </p:nvGrpSpPr>
        <p:grpSpPr>
          <a:xfrm>
            <a:off x="927100" y="2039613"/>
            <a:ext cx="7772400" cy="1832564"/>
            <a:chOff x="927100" y="2214271"/>
            <a:chExt cx="7772400" cy="1832564"/>
          </a:xfrm>
        </p:grpSpPr>
        <p:pic>
          <p:nvPicPr>
            <p:cNvPr id="4" name="Image 3">
              <a:extLst>
                <a:ext uri="{FF2B5EF4-FFF2-40B4-BE49-F238E27FC236}">
                  <a16:creationId xmlns:a16="http://schemas.microsoft.com/office/drawing/2014/main" id="{080C16F7-83D2-F238-4A9B-1CC8393FB2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27100" y="2214271"/>
              <a:ext cx="7772400" cy="1832564"/>
            </a:xfrm>
            <a:prstGeom prst="rect">
              <a:avLst/>
            </a:prstGeom>
          </p:spPr>
        </p:pic>
        <p:sp>
          <p:nvSpPr>
            <p:cNvPr id="7" name="ZoneTexte 6">
              <a:extLst>
                <a:ext uri="{FF2B5EF4-FFF2-40B4-BE49-F238E27FC236}">
                  <a16:creationId xmlns:a16="http://schemas.microsoft.com/office/drawing/2014/main" id="{560AD885-A284-BCF5-21A5-C9723C3CF661}"/>
                </a:ext>
              </a:extLst>
            </p:cNvPr>
            <p:cNvSpPr txBox="1"/>
            <p:nvPr/>
          </p:nvSpPr>
          <p:spPr>
            <a:xfrm>
              <a:off x="7530354" y="3505200"/>
              <a:ext cx="9593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b="1"/>
                <a:t>minutes</a:t>
              </a:r>
            </a:p>
          </p:txBody>
        </p:sp>
      </p:grpSp>
      <p:sp>
        <p:nvSpPr>
          <p:cNvPr id="9" name="ZoneTexte 8">
            <a:extLst>
              <a:ext uri="{FF2B5EF4-FFF2-40B4-BE49-F238E27FC236}">
                <a16:creationId xmlns:a16="http://schemas.microsoft.com/office/drawing/2014/main" id="{063204D5-9700-530F-F921-EAA646CDABFB}"/>
              </a:ext>
            </a:extLst>
          </p:cNvPr>
          <p:cNvSpPr txBox="1"/>
          <p:nvPr/>
        </p:nvSpPr>
        <p:spPr>
          <a:xfrm>
            <a:off x="1810871" y="3330542"/>
            <a:ext cx="30646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b="1" i="1">
                <a:solidFill>
                  <a:srgbClr val="FF0000"/>
                </a:solidFill>
                <a:highlight>
                  <a:srgbClr val="FFFF00"/>
                </a:highlight>
              </a:rPr>
              <a:t>Theoretical curve (no uncertainty)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FA265AD5-5A3C-3C8B-2046-6F22493DE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1459" y="4636821"/>
            <a:ext cx="269875" cy="269875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B18A54CB-6669-58BB-659F-EEB3641D30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409" y="4355647"/>
            <a:ext cx="266859" cy="269875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FF4391DC-6B7C-4BEE-9C0C-D13FB789F9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826" y="5182655"/>
            <a:ext cx="266859" cy="269875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5AEAB063-8B23-5DC3-7034-1760A144E7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826" y="4906696"/>
            <a:ext cx="266859" cy="26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1326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4246268-C4E0-2C3C-98B9-E9E6FB498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8"/>
            <a:ext cx="8543925" cy="612026"/>
          </a:xfrm>
        </p:spPr>
        <p:txBody>
          <a:bodyPr>
            <a:noAutofit/>
          </a:bodyPr>
          <a:lstStyle/>
          <a:p>
            <a:r>
              <a:rPr lang="fr-FR" sz="2400" b="1">
                <a:solidFill>
                  <a:srgbClr val="FF0000"/>
                </a:solidFill>
                <a:latin typeface="+mn-lt"/>
              </a:rPr>
              <a:t>Alternative: search with Fink with standard sampling</a:t>
            </a:r>
          </a:p>
        </p:txBody>
      </p:sp>
      <p:grpSp>
        <p:nvGrpSpPr>
          <p:cNvPr id="23" name="Groupe 22">
            <a:extLst>
              <a:ext uri="{FF2B5EF4-FFF2-40B4-BE49-F238E27FC236}">
                <a16:creationId xmlns:a16="http://schemas.microsoft.com/office/drawing/2014/main" id="{EC12A0A9-7CB9-3B2E-0531-28303C13F645}"/>
              </a:ext>
            </a:extLst>
          </p:cNvPr>
          <p:cNvGrpSpPr/>
          <p:nvPr/>
        </p:nvGrpSpPr>
        <p:grpSpPr>
          <a:xfrm>
            <a:off x="681038" y="1335835"/>
            <a:ext cx="8190432" cy="4935777"/>
            <a:chOff x="681038" y="1202273"/>
            <a:chExt cx="8190432" cy="4935777"/>
          </a:xfrm>
        </p:grpSpPr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FFA8BC4B-8478-70AB-65BD-B4503564474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81038" y="1202273"/>
              <a:ext cx="7772400" cy="1552911"/>
            </a:xfrm>
            <a:prstGeom prst="rect">
              <a:avLst/>
            </a:prstGeom>
          </p:spPr>
        </p:pic>
        <p:pic>
          <p:nvPicPr>
            <p:cNvPr id="10" name="Image 9">
              <a:extLst>
                <a:ext uri="{FF2B5EF4-FFF2-40B4-BE49-F238E27FC236}">
                  <a16:creationId xmlns:a16="http://schemas.microsoft.com/office/drawing/2014/main" id="{C5C715F8-25CE-7B61-AFE1-BCDD78850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81038" y="2872723"/>
              <a:ext cx="7772400" cy="1557627"/>
            </a:xfrm>
            <a:prstGeom prst="rect">
              <a:avLst/>
            </a:prstGeom>
          </p:spPr>
        </p:pic>
        <p:pic>
          <p:nvPicPr>
            <p:cNvPr id="12" name="Image 11">
              <a:extLst>
                <a:ext uri="{FF2B5EF4-FFF2-40B4-BE49-F238E27FC236}">
                  <a16:creationId xmlns:a16="http://schemas.microsoft.com/office/drawing/2014/main" id="{AE327A5C-2A1B-DC65-D95B-D3AC140A672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1038" y="4547889"/>
              <a:ext cx="7772400" cy="1537137"/>
            </a:xfrm>
            <a:prstGeom prst="rect">
              <a:avLst/>
            </a:prstGeom>
          </p:spPr>
        </p:pic>
        <p:sp>
          <p:nvSpPr>
            <p:cNvPr id="13" name="ZoneTexte 12">
              <a:extLst>
                <a:ext uri="{FF2B5EF4-FFF2-40B4-BE49-F238E27FC236}">
                  <a16:creationId xmlns:a16="http://schemas.microsoft.com/office/drawing/2014/main" id="{BCE698F0-4EC6-BA89-B39D-024886AD55E8}"/>
                </a:ext>
              </a:extLst>
            </p:cNvPr>
            <p:cNvSpPr txBox="1"/>
            <p:nvPr/>
          </p:nvSpPr>
          <p:spPr>
            <a:xfrm>
              <a:off x="941294" y="1203273"/>
              <a:ext cx="114967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b="1">
                  <a:latin typeface="Symbol" pitchFamily="2" charset="2"/>
                </a:rPr>
                <a:t>s </a:t>
              </a:r>
              <a:r>
                <a:rPr lang="fr-FR" sz="1600" b="1"/>
                <a:t>= 5mmag</a:t>
              </a:r>
            </a:p>
          </p:txBody>
        </p:sp>
        <p:sp>
          <p:nvSpPr>
            <p:cNvPr id="14" name="ZoneTexte 13">
              <a:extLst>
                <a:ext uri="{FF2B5EF4-FFF2-40B4-BE49-F238E27FC236}">
                  <a16:creationId xmlns:a16="http://schemas.microsoft.com/office/drawing/2014/main" id="{1948C1B1-A9E0-58F8-DB69-B866B1860838}"/>
                </a:ext>
              </a:extLst>
            </p:cNvPr>
            <p:cNvSpPr txBox="1"/>
            <p:nvPr/>
          </p:nvSpPr>
          <p:spPr>
            <a:xfrm>
              <a:off x="941294" y="2890653"/>
              <a:ext cx="114967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b="1">
                  <a:latin typeface="Symbol" pitchFamily="2" charset="2"/>
                </a:rPr>
                <a:t>s </a:t>
              </a:r>
              <a:r>
                <a:rPr lang="fr-FR" sz="1600" b="1"/>
                <a:t>= 5mmag</a:t>
              </a:r>
            </a:p>
          </p:txBody>
        </p:sp>
        <p:sp>
          <p:nvSpPr>
            <p:cNvPr id="15" name="ZoneTexte 14">
              <a:extLst>
                <a:ext uri="{FF2B5EF4-FFF2-40B4-BE49-F238E27FC236}">
                  <a16:creationId xmlns:a16="http://schemas.microsoft.com/office/drawing/2014/main" id="{2A69DDAD-4625-6F6F-FC60-C2FED01E7529}"/>
                </a:ext>
              </a:extLst>
            </p:cNvPr>
            <p:cNvSpPr txBox="1"/>
            <p:nvPr/>
          </p:nvSpPr>
          <p:spPr>
            <a:xfrm>
              <a:off x="941294" y="4595963"/>
              <a:ext cx="114967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b="1">
                  <a:latin typeface="Symbol" pitchFamily="2" charset="2"/>
                </a:rPr>
                <a:t>s </a:t>
              </a:r>
              <a:r>
                <a:rPr lang="fr-FR" sz="1600" b="1"/>
                <a:t>= 3mmag</a:t>
              </a:r>
            </a:p>
          </p:txBody>
        </p:sp>
        <p:sp>
          <p:nvSpPr>
            <p:cNvPr id="16" name="ZoneTexte 15">
              <a:extLst>
                <a:ext uri="{FF2B5EF4-FFF2-40B4-BE49-F238E27FC236}">
                  <a16:creationId xmlns:a16="http://schemas.microsoft.com/office/drawing/2014/main" id="{C81343C9-C71C-9C8F-3643-CF7EF27E3A11}"/>
                </a:ext>
              </a:extLst>
            </p:cNvPr>
            <p:cNvSpPr txBox="1"/>
            <p:nvPr/>
          </p:nvSpPr>
          <p:spPr>
            <a:xfrm>
              <a:off x="8318967" y="2479811"/>
              <a:ext cx="52168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00" b="1"/>
                <a:t>days</a:t>
              </a:r>
              <a:endParaRPr lang="fr-FR" b="1"/>
            </a:p>
          </p:txBody>
        </p:sp>
        <p:sp>
          <p:nvSpPr>
            <p:cNvPr id="17" name="ZoneTexte 16">
              <a:extLst>
                <a:ext uri="{FF2B5EF4-FFF2-40B4-BE49-F238E27FC236}">
                  <a16:creationId xmlns:a16="http://schemas.microsoft.com/office/drawing/2014/main" id="{368E6A44-D980-63DB-094B-AC50F5D807A6}"/>
                </a:ext>
              </a:extLst>
            </p:cNvPr>
            <p:cNvSpPr txBox="1"/>
            <p:nvPr/>
          </p:nvSpPr>
          <p:spPr>
            <a:xfrm>
              <a:off x="8349789" y="4155042"/>
              <a:ext cx="52168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00" b="1"/>
                <a:t>days</a:t>
              </a:r>
              <a:endParaRPr lang="fr-FR" b="1"/>
            </a:p>
          </p:txBody>
        </p:sp>
        <p:sp>
          <p:nvSpPr>
            <p:cNvPr id="18" name="ZoneTexte 17">
              <a:extLst>
                <a:ext uri="{FF2B5EF4-FFF2-40B4-BE49-F238E27FC236}">
                  <a16:creationId xmlns:a16="http://schemas.microsoft.com/office/drawing/2014/main" id="{406FC1A0-D0F0-A569-2B1C-B1A913694D68}"/>
                </a:ext>
              </a:extLst>
            </p:cNvPr>
            <p:cNvSpPr txBox="1"/>
            <p:nvPr/>
          </p:nvSpPr>
          <p:spPr>
            <a:xfrm>
              <a:off x="8349789" y="5830273"/>
              <a:ext cx="52168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00" b="1"/>
                <a:t>days</a:t>
              </a:r>
              <a:endParaRPr lang="fr-FR" b="1"/>
            </a:p>
          </p:txBody>
        </p:sp>
        <p:cxnSp>
          <p:nvCxnSpPr>
            <p:cNvPr id="20" name="Connecteur droit avec flèche 19">
              <a:extLst>
                <a:ext uri="{FF2B5EF4-FFF2-40B4-BE49-F238E27FC236}">
                  <a16:creationId xmlns:a16="http://schemas.microsoft.com/office/drawing/2014/main" id="{CFD7F556-0202-B7F1-A026-C987AA04E056}"/>
                </a:ext>
              </a:extLst>
            </p:cNvPr>
            <p:cNvCxnSpPr/>
            <p:nvPr/>
          </p:nvCxnSpPr>
          <p:spPr>
            <a:xfrm>
              <a:off x="3433482" y="2411509"/>
              <a:ext cx="2375647" cy="0"/>
            </a:xfrm>
            <a:prstGeom prst="straightConnector1">
              <a:avLst/>
            </a:prstGeom>
            <a:ln w="38100">
              <a:headEnd type="triangle"/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774A9A99-2421-751E-540B-450BADC4C9CF}"/>
                </a:ext>
              </a:extLst>
            </p:cNvPr>
            <p:cNvSpPr txBox="1"/>
            <p:nvPr/>
          </p:nvSpPr>
          <p:spPr>
            <a:xfrm>
              <a:off x="3648955" y="2429458"/>
              <a:ext cx="194470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00" b="1" i="1">
                  <a:highlight>
                    <a:srgbClr val="FFFF00"/>
                  </a:highlight>
                </a:rPr>
                <a:t>100 days of scintillation</a:t>
              </a:r>
            </a:p>
          </p:txBody>
        </p: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D84D028D-685A-8CC2-7447-F1D8517AD602}"/>
                </a:ext>
              </a:extLst>
            </p:cNvPr>
            <p:cNvSpPr txBox="1"/>
            <p:nvPr/>
          </p:nvSpPr>
          <p:spPr>
            <a:xfrm>
              <a:off x="4076419" y="2120727"/>
              <a:ext cx="8002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b="1"/>
                <a:t>m = 1%</a:t>
              </a:r>
            </a:p>
          </p:txBody>
        </p:sp>
        <p:sp>
          <p:nvSpPr>
            <p:cNvPr id="29" name="ZoneTexte 28">
              <a:extLst>
                <a:ext uri="{FF2B5EF4-FFF2-40B4-BE49-F238E27FC236}">
                  <a16:creationId xmlns:a16="http://schemas.microsoft.com/office/drawing/2014/main" id="{CA591AD0-889B-1541-2A65-DEECC43A9E23}"/>
                </a:ext>
              </a:extLst>
            </p:cNvPr>
            <p:cNvSpPr txBox="1"/>
            <p:nvPr/>
          </p:nvSpPr>
          <p:spPr>
            <a:xfrm>
              <a:off x="4134851" y="3952446"/>
              <a:ext cx="8002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b="1"/>
                <a:t>m = 2%</a:t>
              </a:r>
            </a:p>
          </p:txBody>
        </p:sp>
        <p:sp>
          <p:nvSpPr>
            <p:cNvPr id="30" name="ZoneTexte 29">
              <a:extLst>
                <a:ext uri="{FF2B5EF4-FFF2-40B4-BE49-F238E27FC236}">
                  <a16:creationId xmlns:a16="http://schemas.microsoft.com/office/drawing/2014/main" id="{2FBDC400-81D7-6124-EB12-CB05D121FF0D}"/>
                </a:ext>
              </a:extLst>
            </p:cNvPr>
            <p:cNvSpPr txBox="1"/>
            <p:nvPr/>
          </p:nvSpPr>
          <p:spPr>
            <a:xfrm>
              <a:off x="4157423" y="5631765"/>
              <a:ext cx="8002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b="1"/>
                <a:t>m = 1%</a:t>
              </a:r>
            </a:p>
          </p:txBody>
        </p:sp>
      </p:grpSp>
      <p:sp>
        <p:nvSpPr>
          <p:cNvPr id="22" name="ZoneTexte 21">
            <a:extLst>
              <a:ext uri="{FF2B5EF4-FFF2-40B4-BE49-F238E27FC236}">
                <a16:creationId xmlns:a16="http://schemas.microsoft.com/office/drawing/2014/main" id="{32BE78B3-9691-C148-6C76-92B2CF8F1175}"/>
              </a:ext>
            </a:extLst>
          </p:cNvPr>
          <p:cNvSpPr txBox="1"/>
          <p:nvPr/>
        </p:nvSpPr>
        <p:spPr>
          <a:xfrm>
            <a:off x="941294" y="774310"/>
            <a:ext cx="7562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i="1"/>
              <a:t>LSST cannot detect small time-scale structure (consecutive flux decorrelated),</a:t>
            </a:r>
          </a:p>
          <a:p>
            <a:r>
              <a:rPr lang="fr-FR" i="1"/>
              <a:t>but is able to detect the increase of fluctuations during scintillation</a:t>
            </a:r>
          </a:p>
        </p:txBody>
      </p:sp>
      <p:sp>
        <p:nvSpPr>
          <p:cNvPr id="26" name="Flèche à angle droit 25">
            <a:extLst>
              <a:ext uri="{FF2B5EF4-FFF2-40B4-BE49-F238E27FC236}">
                <a16:creationId xmlns:a16="http://schemas.microsoft.com/office/drawing/2014/main" id="{961A3088-7B88-8B86-1BBB-FB559D854790}"/>
              </a:ext>
            </a:extLst>
          </p:cNvPr>
          <p:cNvSpPr/>
          <p:nvPr/>
        </p:nvSpPr>
        <p:spPr>
          <a:xfrm rot="5400000">
            <a:off x="4235824" y="5418099"/>
            <a:ext cx="1730025" cy="448396"/>
          </a:xfrm>
          <a:prstGeom prst="bentUpArrow">
            <a:avLst>
              <a:gd name="adj1" fmla="val 714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D76752F0-7F57-F16E-2B87-EF927B3641C8}"/>
              </a:ext>
            </a:extLst>
          </p:cNvPr>
          <p:cNvSpPr txBox="1"/>
          <p:nvPr/>
        </p:nvSpPr>
        <p:spPr>
          <a:xfrm>
            <a:off x="5304487" y="6122456"/>
            <a:ext cx="36129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i="1">
                <a:solidFill>
                  <a:srgbClr val="FF0000"/>
                </a:solidFill>
              </a:rPr>
              <a:t>Is Fink able to trigger highly sampled observations with a 4m class telescope ?</a:t>
            </a:r>
            <a:endParaRPr lang="fr-FR" sz="2000" b="1" i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1428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3E7E7A64-C7B5-62C4-3DD0-C971A230FB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7784" y="4179313"/>
            <a:ext cx="3810805" cy="2357936"/>
          </a:xfrm>
          <a:prstGeom prst="rect">
            <a:avLst/>
          </a:prstGeom>
        </p:spPr>
      </p:pic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789726" y="79328"/>
            <a:ext cx="8229600" cy="9144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fr-FR" sz="40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Distance scales</a:t>
            </a:r>
          </a:p>
        </p:txBody>
      </p:sp>
      <p:sp>
        <p:nvSpPr>
          <p:cNvPr id="32771" name="Text Box 8"/>
          <p:cNvSpPr txBox="1">
            <a:spLocks noChangeArrowheads="1"/>
          </p:cNvSpPr>
          <p:nvPr/>
        </p:nvSpPr>
        <p:spPr bwMode="auto">
          <a:xfrm>
            <a:off x="794754" y="1295400"/>
            <a:ext cx="8295456" cy="1702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fr-FR" b="1" dirty="0"/>
              <a:t>4 distance </a:t>
            </a:r>
            <a:r>
              <a:rPr lang="fr-FR" b="1" dirty="0" err="1"/>
              <a:t>scales</a:t>
            </a:r>
            <a:r>
              <a:rPr lang="fr-FR" b="1" dirty="0"/>
              <a:t> </a:t>
            </a:r>
            <a:r>
              <a:rPr lang="fr-FR" b="1" dirty="0" err="1"/>
              <a:t>characterize</a:t>
            </a:r>
            <a:r>
              <a:rPr lang="fr-FR" b="1" dirty="0"/>
              <a:t> the </a:t>
            </a:r>
            <a:r>
              <a:rPr lang="fr-FR" b="1" dirty="0" err="1"/>
              <a:t>speckle</a:t>
            </a:r>
            <a:r>
              <a:rPr lang="fr-FR" b="1" dirty="0"/>
              <a:t> pattern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b="1" dirty="0">
                <a:solidFill>
                  <a:srgbClr val="FF0000"/>
                </a:solidFill>
              </a:rPr>
              <a:t> Diffusion radius </a:t>
            </a:r>
            <a:r>
              <a:rPr lang="fr-FR" b="1" dirty="0" err="1">
                <a:solidFill>
                  <a:srgbClr val="FF0000"/>
                </a:solidFill>
                <a:highlight>
                  <a:srgbClr val="FFFF00"/>
                </a:highlight>
              </a:rPr>
              <a:t>R</a:t>
            </a:r>
            <a:r>
              <a:rPr lang="fr-FR" b="1" baseline="-25000" dirty="0" err="1">
                <a:solidFill>
                  <a:srgbClr val="FF0000"/>
                </a:solidFill>
                <a:highlight>
                  <a:srgbClr val="FFFF00"/>
                </a:highlight>
              </a:rPr>
              <a:t>diff</a:t>
            </a:r>
            <a:endParaRPr lang="fr-FR" b="1" dirty="0">
              <a:highlight>
                <a:srgbClr val="FFFF00"/>
              </a:highlight>
            </a:endParaRPr>
          </a:p>
          <a:p>
            <a:pPr lvl="1"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sz="2000" b="1" dirty="0"/>
              <a:t> </a:t>
            </a:r>
            <a:r>
              <a:rPr lang="fr-FR" sz="2000" b="1" dirty="0" err="1"/>
              <a:t>separation</a:t>
            </a:r>
            <a:r>
              <a:rPr lang="fr-FR" sz="2000" b="1" dirty="0"/>
              <a:t> (on </a:t>
            </a:r>
            <a:r>
              <a:rPr lang="fr-FR" sz="2000" b="1" dirty="0" err="1"/>
              <a:t>screen</a:t>
            </a:r>
            <a:r>
              <a:rPr lang="fr-FR" sz="2000" b="1" dirty="0"/>
              <a:t>) </a:t>
            </a:r>
            <a:r>
              <a:rPr lang="fr-FR" sz="2000" b="1" dirty="0" err="1"/>
              <a:t>such</a:t>
            </a:r>
            <a:r>
              <a:rPr lang="fr-FR" sz="2000" b="1" dirty="0"/>
              <a:t> </a:t>
            </a:r>
            <a:r>
              <a:rPr lang="fr-FR" sz="2000" b="1" dirty="0" err="1"/>
              <a:t>that</a:t>
            </a:r>
            <a:r>
              <a:rPr lang="fr-FR" sz="2000" b="1" dirty="0"/>
              <a:t>: </a:t>
            </a:r>
            <a:r>
              <a:rPr lang="fr-FR" sz="2000" dirty="0">
                <a:latin typeface="Symbol" charset="2"/>
              </a:rPr>
              <a:t>s</a:t>
            </a:r>
            <a:r>
              <a:rPr lang="fr-FR" sz="2000" dirty="0"/>
              <a:t>[</a:t>
            </a:r>
            <a:r>
              <a:rPr lang="fr-FR" sz="2000" dirty="0">
                <a:latin typeface="Symbol" charset="2"/>
              </a:rPr>
              <a:t>f</a:t>
            </a:r>
            <a:r>
              <a:rPr lang="fr-FR" sz="2000" dirty="0"/>
              <a:t>(</a:t>
            </a:r>
            <a:r>
              <a:rPr lang="fr-FR" sz="2000" b="1" dirty="0" err="1"/>
              <a:t>r</a:t>
            </a:r>
            <a:r>
              <a:rPr lang="fr-FR" sz="2000" dirty="0" err="1"/>
              <a:t>+</a:t>
            </a:r>
            <a:r>
              <a:rPr lang="fr-FR" sz="2000" b="1" dirty="0" err="1">
                <a:solidFill>
                  <a:srgbClr val="FF0000"/>
                </a:solidFill>
              </a:rPr>
              <a:t>R</a:t>
            </a:r>
            <a:r>
              <a:rPr lang="fr-FR" sz="2000" b="1" baseline="-25000" dirty="0" err="1">
                <a:solidFill>
                  <a:srgbClr val="FF0000"/>
                </a:solidFill>
              </a:rPr>
              <a:t>diff</a:t>
            </a:r>
            <a:r>
              <a:rPr lang="fr-FR" sz="2000" dirty="0"/>
              <a:t>)-</a:t>
            </a:r>
            <a:r>
              <a:rPr lang="fr-FR" sz="2000" dirty="0">
                <a:latin typeface="Symbol" charset="2"/>
              </a:rPr>
              <a:t>f</a:t>
            </a:r>
            <a:r>
              <a:rPr lang="fr-FR" sz="2000" dirty="0"/>
              <a:t>(</a:t>
            </a:r>
            <a:r>
              <a:rPr lang="fr-FR" sz="2000" b="1" dirty="0"/>
              <a:t>r</a:t>
            </a:r>
            <a:r>
              <a:rPr lang="fr-FR" sz="2000" dirty="0"/>
              <a:t>)] = 1 radian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sz="2000" dirty="0"/>
              <a:t> </a:t>
            </a:r>
            <a:r>
              <a:rPr lang="fr-FR" sz="2000" dirty="0" err="1">
                <a:highlight>
                  <a:srgbClr val="FFFF00"/>
                </a:highlight>
              </a:rPr>
              <a:t>Characterizes</a:t>
            </a:r>
            <a:r>
              <a:rPr lang="fr-FR" sz="2000" dirty="0">
                <a:highlight>
                  <a:srgbClr val="FFFF00"/>
                </a:highlight>
              </a:rPr>
              <a:t> the </a:t>
            </a:r>
            <a:r>
              <a:rPr lang="fr-FR" sz="2000" dirty="0" err="1">
                <a:highlight>
                  <a:srgbClr val="FFFF00"/>
                </a:highlight>
              </a:rPr>
              <a:t>strength</a:t>
            </a:r>
            <a:r>
              <a:rPr lang="fr-FR" sz="2000" dirty="0">
                <a:highlight>
                  <a:srgbClr val="FFFF00"/>
                </a:highlight>
              </a:rPr>
              <a:t> of turbulence: strong turbulence -&gt; small </a:t>
            </a:r>
            <a:r>
              <a:rPr lang="fr-FR" sz="2000" b="1" dirty="0" err="1">
                <a:solidFill>
                  <a:srgbClr val="FF0000"/>
                </a:solidFill>
                <a:highlight>
                  <a:srgbClr val="FFFF00"/>
                </a:highlight>
              </a:rPr>
              <a:t>R</a:t>
            </a:r>
            <a:r>
              <a:rPr lang="fr-FR" sz="2000" b="1" baseline="-25000" dirty="0" err="1">
                <a:solidFill>
                  <a:srgbClr val="FF0000"/>
                </a:solidFill>
                <a:highlight>
                  <a:srgbClr val="FFFF00"/>
                </a:highlight>
              </a:rPr>
              <a:t>diff</a:t>
            </a:r>
            <a:r>
              <a:rPr lang="fr-FR" sz="2000" dirty="0">
                <a:highlight>
                  <a:srgbClr val="FFFF00"/>
                </a:highlight>
              </a:rPr>
              <a:t>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fr-FR" dirty="0">
              <a:latin typeface="Symbol" charset="2"/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751540" y="2942175"/>
            <a:ext cx="5643490" cy="3219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Arial" charset="0"/>
              <a:buChar char="•"/>
            </a:pPr>
            <a:r>
              <a:rPr lang="fr-FR" b="1" dirty="0" err="1">
                <a:solidFill>
                  <a:srgbClr val="FF0000"/>
                </a:solidFill>
              </a:rPr>
              <a:t>Refraction</a:t>
            </a:r>
            <a:r>
              <a:rPr lang="fr-FR" b="1" dirty="0">
                <a:solidFill>
                  <a:srgbClr val="FF0000"/>
                </a:solidFill>
              </a:rPr>
              <a:t> radius </a:t>
            </a:r>
            <a:r>
              <a:rPr lang="fr-FR" b="1" dirty="0" err="1">
                <a:solidFill>
                  <a:srgbClr val="FF0000"/>
                </a:solidFill>
              </a:rPr>
              <a:t>R</a:t>
            </a:r>
            <a:r>
              <a:rPr lang="fr-FR" b="1" baseline="-25000" dirty="0" err="1">
                <a:solidFill>
                  <a:srgbClr val="FF0000"/>
                </a:solidFill>
              </a:rPr>
              <a:t>ref</a:t>
            </a:r>
            <a:br>
              <a:rPr lang="fr-FR" b="1" dirty="0" err="1">
                <a:solidFill>
                  <a:srgbClr val="FF0000"/>
                </a:solidFill>
              </a:rPr>
            </a:br>
            <a:r>
              <a:rPr lang="fr-FR" sz="2000" dirty="0"/>
              <a:t>size of the </a:t>
            </a:r>
            <a:r>
              <a:rPr lang="fr-FR" sz="2000" dirty="0" err="1"/>
              <a:t>region</a:t>
            </a:r>
            <a:r>
              <a:rPr lang="fr-FR" sz="2000" dirty="0"/>
              <a:t> </a:t>
            </a:r>
            <a:r>
              <a:rPr lang="fr-FR" sz="2000" dirty="0" err="1"/>
              <a:t>from</a:t>
            </a:r>
            <a:r>
              <a:rPr lang="fr-FR" sz="2000" dirty="0"/>
              <a:t> </a:t>
            </a:r>
            <a:r>
              <a:rPr lang="fr-FR" sz="2000" dirty="0" err="1"/>
              <a:t>which</a:t>
            </a:r>
            <a:r>
              <a:rPr lang="fr-FR" sz="2000" dirty="0"/>
              <a:t> </a:t>
            </a:r>
            <a:r>
              <a:rPr lang="fr-FR" sz="2000" dirty="0" err="1"/>
              <a:t>most</a:t>
            </a:r>
            <a:r>
              <a:rPr lang="fr-FR" sz="2000" dirty="0"/>
              <a:t> of the </a:t>
            </a:r>
            <a:r>
              <a:rPr lang="fr-FR" sz="2000" dirty="0" err="1"/>
              <a:t>scattered</a:t>
            </a:r>
            <a:r>
              <a:rPr lang="fr-FR" sz="2000" dirty="0"/>
              <a:t> signal, </a:t>
            </a:r>
            <a:r>
              <a:rPr lang="fr-FR" sz="2000" dirty="0" err="1"/>
              <a:t>seen</a:t>
            </a:r>
            <a:r>
              <a:rPr lang="fr-FR" sz="2000" dirty="0"/>
              <a:t> by an observer, </a:t>
            </a:r>
            <a:r>
              <a:rPr lang="fr-FR" sz="2000" dirty="0" err="1"/>
              <a:t>originates</a:t>
            </a:r>
            <a:r>
              <a:rPr lang="fr-FR" sz="2000" dirty="0"/>
              <a:t> R</a:t>
            </a:r>
            <a:r>
              <a:rPr lang="fr-FR" sz="2000" baseline="-25000" dirty="0"/>
              <a:t>ref</a:t>
            </a:r>
            <a:r>
              <a:rPr lang="fr-FR" sz="2000" dirty="0"/>
              <a:t> ~ z</a:t>
            </a:r>
            <a:r>
              <a:rPr lang="fr-FR" sz="2000" baseline="-25000" dirty="0"/>
              <a:t>0</a:t>
            </a:r>
            <a:r>
              <a:rPr lang="fr-FR" sz="2000" dirty="0">
                <a:latin typeface="Symbol" charset="2"/>
                <a:ea typeface="Symbol" charset="2"/>
                <a:cs typeface="Symbol" charset="2"/>
              </a:rPr>
              <a:t>l</a:t>
            </a:r>
            <a:r>
              <a:rPr lang="fr-FR" sz="2000" dirty="0"/>
              <a:t>/</a:t>
            </a:r>
            <a:r>
              <a:rPr lang="fr-FR" sz="2000" dirty="0" err="1"/>
              <a:t>R</a:t>
            </a:r>
            <a:r>
              <a:rPr lang="fr-FR" sz="2000" baseline="-25000" dirty="0" err="1"/>
              <a:t>diff</a:t>
            </a:r>
            <a:endParaRPr lang="fr-FR" sz="2000" baseline="-25000" dirty="0"/>
          </a:p>
          <a:p>
            <a:pPr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</a:pPr>
            <a:r>
              <a:rPr lang="fr-FR" sz="2000" dirty="0"/>
              <a:t> </a:t>
            </a:r>
            <a:r>
              <a:rPr lang="fr-FR" b="1" dirty="0" err="1">
                <a:solidFill>
                  <a:srgbClr val="FF0000"/>
                </a:solidFill>
              </a:rPr>
              <a:t>Larger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>
                <a:solidFill>
                  <a:srgbClr val="FF0000"/>
                </a:solidFill>
              </a:rPr>
              <a:t>scale</a:t>
            </a:r>
            <a:r>
              <a:rPr lang="fr-FR" b="1" dirty="0">
                <a:solidFill>
                  <a:srgbClr val="FF0000"/>
                </a:solidFill>
              </a:rPr>
              <a:t> structures </a:t>
            </a:r>
            <a:r>
              <a:rPr lang="fr-FR" sz="2000" dirty="0"/>
              <a:t>of the </a:t>
            </a:r>
            <a:r>
              <a:rPr lang="fr-FR" sz="2000" dirty="0" err="1"/>
              <a:t>gas</a:t>
            </a:r>
            <a:r>
              <a:rPr lang="fr-FR" sz="2000" dirty="0"/>
              <a:t> </a:t>
            </a:r>
            <a:r>
              <a:rPr lang="fr-FR" sz="2000" dirty="0" err="1"/>
              <a:t>can</a:t>
            </a:r>
            <a:r>
              <a:rPr lang="fr-FR" sz="2000" dirty="0"/>
              <a:t> </a:t>
            </a:r>
            <a:r>
              <a:rPr lang="fr-FR" sz="2000" dirty="0" err="1"/>
              <a:t>play</a:t>
            </a:r>
            <a:r>
              <a:rPr lang="fr-FR" sz="2000" dirty="0"/>
              <a:t> a </a:t>
            </a:r>
            <a:r>
              <a:rPr lang="fr-FR" sz="2000" dirty="0" err="1"/>
              <a:t>role</a:t>
            </a:r>
            <a:r>
              <a:rPr lang="fr-FR" sz="2000" dirty="0"/>
              <a:t> if </a:t>
            </a:r>
            <a:r>
              <a:rPr lang="fr-FR" sz="2000" dirty="0" err="1"/>
              <a:t>focusing</a:t>
            </a:r>
            <a:r>
              <a:rPr lang="fr-FR" sz="2000" dirty="0"/>
              <a:t>/</a:t>
            </a:r>
            <a:r>
              <a:rPr lang="fr-FR" sz="2000" dirty="0" err="1"/>
              <a:t>defocusing</a:t>
            </a:r>
            <a:r>
              <a:rPr lang="fr-FR" sz="2000" dirty="0"/>
              <a:t> configurations </a:t>
            </a:r>
            <a:r>
              <a:rPr lang="fr-FR" sz="2000" dirty="0" err="1"/>
              <a:t>happen</a:t>
            </a:r>
            <a:endParaRPr lang="fr-FR" sz="2000" dirty="0"/>
          </a:p>
          <a:p>
            <a:pPr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</a:pPr>
            <a:r>
              <a:rPr lang="fr-FR" sz="2000" dirty="0"/>
              <a:t> </a:t>
            </a:r>
            <a:r>
              <a:rPr lang="fr-FR" b="1" dirty="0" err="1">
                <a:solidFill>
                  <a:srgbClr val="FF0000"/>
                </a:solidFill>
              </a:rPr>
              <a:t>Projected</a:t>
            </a:r>
            <a:r>
              <a:rPr lang="fr-FR" b="1" dirty="0">
                <a:solidFill>
                  <a:srgbClr val="FF0000"/>
                </a:solidFill>
              </a:rPr>
              <a:t> source size R</a:t>
            </a:r>
            <a:r>
              <a:rPr lang="fr-FR" b="1" baseline="-25000" dirty="0">
                <a:solidFill>
                  <a:srgbClr val="FF0000"/>
                </a:solidFill>
              </a:rPr>
              <a:t>S</a:t>
            </a:r>
            <a:br>
              <a:rPr lang="fr-FR" b="1" baseline="-25000" dirty="0">
                <a:solidFill>
                  <a:srgbClr val="FF0000"/>
                </a:solidFill>
              </a:rPr>
            </a:br>
            <a:r>
              <a:rPr lang="fr-FR" sz="2000" dirty="0" err="1"/>
              <a:t>speckle</a:t>
            </a:r>
            <a:r>
              <a:rPr lang="fr-FR" sz="2000" dirty="0"/>
              <a:t> </a:t>
            </a:r>
            <a:r>
              <a:rPr lang="fr-FR" sz="2000" dirty="0" err="1"/>
              <a:t>from</a:t>
            </a:r>
            <a:r>
              <a:rPr lang="fr-FR" sz="2000" dirty="0"/>
              <a:t> a </a:t>
            </a:r>
            <a:r>
              <a:rPr lang="fr-FR" sz="2000" dirty="0" err="1"/>
              <a:t>pointlike</a:t>
            </a:r>
            <a:r>
              <a:rPr lang="fr-FR" sz="2000" dirty="0"/>
              <a:t> source</a:t>
            </a:r>
            <a:br>
              <a:rPr lang="fr-FR" sz="2000" dirty="0"/>
            </a:br>
            <a:r>
              <a:rPr lang="fr-FR" sz="2000" dirty="0" err="1"/>
              <a:t>is</a:t>
            </a:r>
            <a:r>
              <a:rPr lang="fr-FR" sz="2000" dirty="0"/>
              <a:t> </a:t>
            </a:r>
            <a:r>
              <a:rPr lang="fr-FR" sz="2000" dirty="0" err="1"/>
              <a:t>convoluted</a:t>
            </a:r>
            <a:r>
              <a:rPr lang="fr-FR" sz="2000" dirty="0"/>
              <a:t> by the source</a:t>
            </a:r>
            <a:br>
              <a:rPr lang="fr-FR" sz="2000" dirty="0"/>
            </a:br>
            <a:r>
              <a:rPr lang="fr-FR" sz="2000" dirty="0" err="1"/>
              <a:t>projected</a:t>
            </a:r>
            <a:r>
              <a:rPr lang="fr-FR" sz="2000" dirty="0"/>
              <a:t> profile. -&gt; </a:t>
            </a:r>
            <a:r>
              <a:rPr lang="fr-FR" sz="2000" b="1" i="1" dirty="0" err="1">
                <a:highlight>
                  <a:srgbClr val="FFFF00"/>
                </a:highlight>
              </a:rPr>
              <a:t>Critically</a:t>
            </a:r>
            <a:r>
              <a:rPr lang="fr-FR" sz="2000" dirty="0"/>
              <a:t> impacts</a:t>
            </a:r>
            <a:br>
              <a:rPr lang="fr-FR" sz="2000" dirty="0"/>
            </a:br>
            <a:r>
              <a:rPr lang="fr-FR" sz="2000" dirty="0"/>
              <a:t>the </a:t>
            </a:r>
            <a:r>
              <a:rPr lang="fr-FR" sz="2000" dirty="0" err="1"/>
              <a:t>contrast</a:t>
            </a:r>
            <a:r>
              <a:rPr lang="fr-FR" sz="2000" dirty="0"/>
              <a:t> of the illumination pattern</a:t>
            </a:r>
          </a:p>
        </p:txBody>
      </p:sp>
      <p:pic>
        <p:nvPicPr>
          <p:cNvPr id="28" name="Image 27">
            <a:extLst>
              <a:ext uri="{FF2B5EF4-FFF2-40B4-BE49-F238E27FC236}">
                <a16:creationId xmlns:a16="http://schemas.microsoft.com/office/drawing/2014/main" id="{DCDF7DC8-8231-CEAF-3126-C671F10302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0842" y="2632032"/>
            <a:ext cx="2702346" cy="1370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79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8200" y="134939"/>
            <a:ext cx="8229600" cy="703513"/>
          </a:xfrm>
        </p:spPr>
        <p:txBody>
          <a:bodyPr>
            <a:normAutofit/>
          </a:bodyPr>
          <a:lstStyle/>
          <a:p>
            <a:r>
              <a:rPr lang="fr-FR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Transient science with LSST</a:t>
            </a:r>
          </a:p>
        </p:txBody>
      </p:sp>
      <p:sp>
        <p:nvSpPr>
          <p:cNvPr id="3" name="ZoneTexte 2"/>
          <p:cNvSpPr txBox="1"/>
          <p:nvPr/>
        </p:nvSpPr>
        <p:spPr>
          <a:xfrm>
            <a:off x="1439299" y="791420"/>
            <a:ext cx="76402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>
                <a:latin typeface="Calibri" panose="020F0502020204030204" pitchFamily="34" charset="0"/>
                <a:cs typeface="Calibri" panose="020F0502020204030204" pitchFamily="34" charset="0"/>
              </a:rPr>
              <a:t>LSST alerts -&gt; broker -&gt; trigger follow-up for specific events</a:t>
            </a:r>
          </a:p>
          <a:p>
            <a:r>
              <a:rPr lang="fr-FR" b="1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- Microlensing (with caustic crossing) -&gt; </a:t>
            </a:r>
            <a:r>
              <a:rPr lang="fr-FR" b="1" i="1">
                <a:latin typeface="Calibri" panose="020F0502020204030204" pitchFamily="34" charset="0"/>
                <a:cs typeface="Calibri" panose="020F0502020204030204" pitchFamily="34" charset="0"/>
              </a:rPr>
              <a:t>Dark matter / planets </a:t>
            </a:r>
            <a:r>
              <a:rPr lang="fr-FR" b="1" i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[hours]</a:t>
            </a:r>
          </a:p>
          <a:p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	- SNs -&gt; </a:t>
            </a:r>
            <a:r>
              <a:rPr lang="fr-FR" b="1" i="1">
                <a:latin typeface="Calibri" panose="020F0502020204030204" pitchFamily="34" charset="0"/>
                <a:cs typeface="Calibri" panose="020F0502020204030204" pitchFamily="34" charset="0"/>
              </a:rPr>
              <a:t>Cosmology </a:t>
            </a:r>
            <a:r>
              <a:rPr lang="fr-FR" b="1" i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[days]</a:t>
            </a:r>
          </a:p>
          <a:p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	- Asteroids -&gt; </a:t>
            </a:r>
            <a:r>
              <a:rPr lang="fr-FR" b="1" i="1">
                <a:latin typeface="Calibri" panose="020F0502020204030204" pitchFamily="34" charset="0"/>
                <a:cs typeface="Calibri" panose="020F0502020204030204" pitchFamily="34" charset="0"/>
              </a:rPr>
              <a:t>Save the Earth! </a:t>
            </a:r>
            <a:r>
              <a:rPr lang="fr-FR" b="1" i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[minutes-days]</a:t>
            </a:r>
          </a:p>
          <a:p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	- …</a:t>
            </a:r>
          </a:p>
          <a:p>
            <a:r>
              <a:rPr lang="fr-FR" b="1">
                <a:latin typeface="Calibri" panose="020F0502020204030204" pitchFamily="34" charset="0"/>
                <a:cs typeface="Calibri" panose="020F0502020204030204" pitchFamily="34" charset="0"/>
              </a:rPr>
              <a:t>Search for optical counterparts AND trigger follow-up</a:t>
            </a:r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b="1" i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[minutes-hours]</a:t>
            </a:r>
            <a:endParaRPr lang="fr-FR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b="1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- GW -&gt; </a:t>
            </a:r>
            <a:r>
              <a:rPr lang="fr-FR" b="1" i="1">
                <a:latin typeface="Calibri" panose="020F0502020204030204" pitchFamily="34" charset="0"/>
                <a:cs typeface="Calibri" panose="020F0502020204030204" pitchFamily="34" charset="0"/>
              </a:rPr>
              <a:t>Hubble constant</a:t>
            </a:r>
            <a:r>
              <a:rPr lang="fr-FR" i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(with spectro-</a:t>
            </a:r>
            <a:r>
              <a:rPr lang="fr-FR" i="1">
                <a:latin typeface="Calibri" panose="020F0502020204030204" pitchFamily="34" charset="0"/>
                <a:cs typeface="Calibri" panose="020F0502020204030204" pitchFamily="34" charset="0"/>
              </a:rPr>
              <a:t>z</a:t>
            </a:r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fr-FR" b="1" i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[minutes]</a:t>
            </a:r>
          </a:p>
          <a:p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fr-FR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GRB afterglows</a:t>
            </a:r>
          </a:p>
          <a:p>
            <a:r>
              <a:rPr lang="fr-FR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- Neutrino sources</a:t>
            </a:r>
          </a:p>
          <a:p>
            <a:r>
              <a:rPr lang="fr-FR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- High Energy cosmic ray sources</a:t>
            </a:r>
            <a:endParaRPr lang="fr-FR" b="1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fr-FR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----------------------------------------------------------------------------------------------------</a:t>
            </a:r>
            <a:endParaRPr lang="fr-FR" sz="9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sz="1600" b="1">
                <a:latin typeface="Calibri" panose="020F0502020204030204" pitchFamily="34" charset="0"/>
                <a:cs typeface="Calibri" panose="020F0502020204030204" pitchFamily="34" charset="0"/>
              </a:rPr>
              <a:t>« Offline » science </a:t>
            </a:r>
            <a:r>
              <a:rPr lang="fr-FR" b="1" i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[minutes AND years]</a:t>
            </a:r>
            <a:endParaRPr lang="fr-FR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b="1">
                <a:latin typeface="Calibri" panose="020F0502020204030204" pitchFamily="34" charset="0"/>
                <a:cs typeface="Calibri" panose="020F0502020204030204" pitchFamily="34" charset="0"/>
              </a:rPr>
              <a:t>Search for signals through the broker files</a:t>
            </a:r>
          </a:p>
          <a:p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-    Retroactive targetted search for GW in the </a:t>
            </a:r>
            <a:b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      interferometer records</a:t>
            </a:r>
          </a:p>
          <a:p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	-&gt; Potential factor 2 for GW searches</a:t>
            </a:r>
          </a:p>
          <a:p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	-&gt; Also GRB afterglows ?</a:t>
            </a:r>
            <a:endParaRPr lang="fr-FR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Tx/>
              <a:buChar char="-"/>
            </a:pPr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Microlensing</a:t>
            </a:r>
            <a:r>
              <a:rPr lang="fr-FR" b="1" i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[months-years]</a:t>
            </a:r>
          </a:p>
          <a:p>
            <a:pPr marL="285750" indent="-285750">
              <a:buFontTx/>
              <a:buChar char="-"/>
            </a:pPr>
            <a:r>
              <a:rPr lang="fr-FR" b="1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Interstellar scintillation</a:t>
            </a:r>
            <a:r>
              <a:rPr lang="fr-FR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: search for turbulent</a:t>
            </a:r>
            <a:br>
              <a:rPr lang="fr-FR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fr-FR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molecular (hidden) gas in the MW </a:t>
            </a:r>
            <a:r>
              <a:rPr lang="fr-FR" b="1" i="1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[minutes]</a:t>
            </a:r>
          </a:p>
          <a:p>
            <a:pPr marL="285750" indent="-285750">
              <a:buFontTx/>
              <a:buChar char="-"/>
            </a:pPr>
            <a:r>
              <a:rPr lang="fr-FR">
                <a:latin typeface="Calibri" panose="020F0502020204030204" pitchFamily="34" charset="0"/>
                <a:cs typeface="Calibri" panose="020F0502020204030204" pitchFamily="34" charset="0"/>
              </a:rPr>
              <a:t>SN echoes… Varying large structures </a:t>
            </a:r>
            <a:r>
              <a:rPr lang="fr-FR" b="1" i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[years</a:t>
            </a:r>
            <a:r>
              <a:rPr lang="fr-FR" b="1" i="1">
                <a:solidFill>
                  <a:srgbClr val="FF0000"/>
                </a:solidFill>
              </a:rPr>
              <a:t>]</a:t>
            </a:r>
            <a:endParaRPr lang="fr-FR" sz="2800"/>
          </a:p>
        </p:txBody>
      </p:sp>
      <p:sp>
        <p:nvSpPr>
          <p:cNvPr id="4" name="ZoneTexte 3"/>
          <p:cNvSpPr txBox="1"/>
          <p:nvPr/>
        </p:nvSpPr>
        <p:spPr>
          <a:xfrm rot="16200000">
            <a:off x="-474530" y="2229019"/>
            <a:ext cx="299084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fr-FR" sz="28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/>
              </a:rPr>
              <a:t>&lt;-</a:t>
            </a:r>
            <a:r>
              <a:rPr lang="fr-FR" sz="28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-Time critical--&gt;</a:t>
            </a:r>
            <a:endParaRPr lang="fr-FR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ZoneTexte 4"/>
          <p:cNvSpPr txBox="1"/>
          <p:nvPr/>
        </p:nvSpPr>
        <p:spPr>
          <a:xfrm rot="16200000">
            <a:off x="-131865" y="5067276"/>
            <a:ext cx="2309407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fr-FR" sz="28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/>
              </a:rPr>
              <a:t>&lt;- Offline </a:t>
            </a:r>
            <a:r>
              <a:rPr lang="fr-FR" sz="28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-&gt;</a:t>
            </a:r>
            <a:endParaRPr lang="fr-FR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Image 6" descr="Capture d’écran 2019-09-25 à 21.43.59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4862" y="4374071"/>
            <a:ext cx="2722938" cy="2139999"/>
          </a:xfrm>
          <a:prstGeom prst="rect">
            <a:avLst/>
          </a:prstGeom>
        </p:spPr>
      </p:pic>
      <p:cxnSp>
        <p:nvCxnSpPr>
          <p:cNvPr id="9" name="Connecteur droit avec flèche 8"/>
          <p:cNvCxnSpPr/>
          <p:nvPr/>
        </p:nvCxnSpPr>
        <p:spPr>
          <a:xfrm flipV="1">
            <a:off x="5966469" y="6079016"/>
            <a:ext cx="776087" cy="340989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41743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e 2">
            <a:extLst>
              <a:ext uri="{FF2B5EF4-FFF2-40B4-BE49-F238E27FC236}">
                <a16:creationId xmlns:a16="http://schemas.microsoft.com/office/drawing/2014/main" id="{2D948F56-C23E-4CFA-3A49-053A754295BB}"/>
              </a:ext>
            </a:extLst>
          </p:cNvPr>
          <p:cNvGrpSpPr/>
          <p:nvPr/>
        </p:nvGrpSpPr>
        <p:grpSpPr>
          <a:xfrm>
            <a:off x="5395914" y="1676400"/>
            <a:ext cx="4129087" cy="5182136"/>
            <a:chOff x="5395914" y="1676400"/>
            <a:chExt cx="4129087" cy="5182136"/>
          </a:xfrm>
        </p:grpSpPr>
        <p:pic>
          <p:nvPicPr>
            <p:cNvPr id="51207" name="Image 4" descr="atmosp-mod.tiff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416550" y="1676400"/>
              <a:ext cx="4017834" cy="51323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ZoneTexte 7"/>
            <p:cNvSpPr txBox="1"/>
            <p:nvPr/>
          </p:nvSpPr>
          <p:spPr bwMode="auto">
            <a:xfrm>
              <a:off x="5395914" y="5719763"/>
              <a:ext cx="4129087" cy="1138773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fr-FR" sz="1600" b="1" dirty="0"/>
                <a:t>Polar star </a:t>
              </a:r>
              <a:r>
                <a:rPr lang="fr-FR" sz="1600" b="1" dirty="0" err="1"/>
                <a:t>intensity</a:t>
              </a:r>
              <a:r>
                <a:rPr lang="fr-FR" sz="1600" b="1" dirty="0"/>
                <a:t> variance as a </a:t>
              </a:r>
              <a:r>
                <a:rPr lang="fr-FR" sz="1600" b="1" dirty="0" err="1"/>
                <a:t>function</a:t>
              </a:r>
              <a:r>
                <a:rPr lang="fr-FR" sz="1600" b="1" dirty="0"/>
                <a:t> of the aperture (2 </a:t>
              </a:r>
              <a:r>
                <a:rPr lang="fr-FR" sz="1600" b="1" dirty="0" err="1"/>
                <a:t>series</a:t>
              </a:r>
              <a:r>
                <a:rPr lang="fr-FR" sz="1600" b="1" dirty="0"/>
                <a:t> of </a:t>
              </a:r>
              <a:r>
                <a:rPr lang="fr-FR" sz="1600" b="1" dirty="0" err="1"/>
                <a:t>measurements</a:t>
              </a:r>
              <a:r>
                <a:rPr lang="fr-FR" sz="1600" b="1" dirty="0"/>
                <a:t>)</a:t>
              </a:r>
            </a:p>
            <a:p>
              <a:pPr algn="ctr">
                <a:defRPr/>
              </a:pPr>
              <a:endParaRPr lang="fr-FR" b="1" dirty="0"/>
            </a:p>
            <a:p>
              <a:pPr algn="ctr">
                <a:defRPr/>
              </a:pPr>
              <a:endParaRPr lang="fr-FR" b="1" dirty="0"/>
            </a:p>
          </p:txBody>
        </p:sp>
      </p:grpSp>
      <p:sp>
        <p:nvSpPr>
          <p:cNvPr id="51203" name="Titre 1"/>
          <p:cNvSpPr>
            <a:spLocks noGrp="1"/>
          </p:cNvSpPr>
          <p:nvPr>
            <p:ph type="title"/>
          </p:nvPr>
        </p:nvSpPr>
        <p:spPr>
          <a:xfrm>
            <a:off x="1066800" y="330966"/>
            <a:ext cx="7772400" cy="914400"/>
          </a:xfrm>
        </p:spPr>
        <p:txBody>
          <a:bodyPr/>
          <a:lstStyle/>
          <a:p>
            <a:r>
              <a:rPr lang="fr-FR" b="1">
                <a:solidFill>
                  <a:srgbClr val="FF0000"/>
                </a:solidFill>
                <a:latin typeface="+mn-lt"/>
              </a:rPr>
              <a:t>Atmosphere, atmosphere?</a:t>
            </a:r>
          </a:p>
        </p:txBody>
      </p:sp>
      <p:sp>
        <p:nvSpPr>
          <p:cNvPr id="51204" name="Espace réservé du contenu 2"/>
          <p:cNvSpPr>
            <a:spLocks noGrp="1"/>
          </p:cNvSpPr>
          <p:nvPr>
            <p:ph sz="half" idx="1"/>
          </p:nvPr>
        </p:nvSpPr>
        <p:spPr>
          <a:xfrm>
            <a:off x="533400" y="1245366"/>
            <a:ext cx="3429000" cy="3936234"/>
          </a:xfrm>
        </p:spPr>
        <p:txBody>
          <a:bodyPr/>
          <a:lstStyle/>
          <a:p>
            <a:r>
              <a:rPr lang="fr-FR" sz="2000" dirty="0" err="1"/>
              <a:t>Blurs</a:t>
            </a:r>
            <a:r>
              <a:rPr lang="fr-FR" sz="2000" dirty="0"/>
              <a:t> PSF, but </a:t>
            </a:r>
            <a:r>
              <a:rPr lang="fr-FR" sz="2000" dirty="0" err="1"/>
              <a:t>doesn’t</a:t>
            </a:r>
            <a:r>
              <a:rPr lang="fr-FR" sz="2000" dirty="0"/>
              <a:t> affect the </a:t>
            </a:r>
            <a:r>
              <a:rPr lang="fr-FR" sz="2000" dirty="0" err="1"/>
              <a:t>intensity</a:t>
            </a:r>
            <a:r>
              <a:rPr lang="fr-FR" sz="2000" dirty="0"/>
              <a:t> </a:t>
            </a:r>
            <a:r>
              <a:rPr lang="fr-FR" sz="2000" dirty="0" err="1"/>
              <a:t>collected</a:t>
            </a:r>
            <a:r>
              <a:rPr lang="fr-FR" sz="2000" dirty="0"/>
              <a:t> by a large </a:t>
            </a:r>
            <a:r>
              <a:rPr lang="fr-FR" sz="2000" dirty="0" err="1"/>
              <a:t>telescope</a:t>
            </a:r>
            <a:endParaRPr lang="fr-FR" sz="2000" dirty="0"/>
          </a:p>
          <a:p>
            <a:r>
              <a:rPr lang="fr-FR" sz="2000" dirty="0"/>
              <a:t>~ 5cm size </a:t>
            </a:r>
            <a:r>
              <a:rPr lang="fr-FR" sz="2000" dirty="0" err="1"/>
              <a:t>speckle</a:t>
            </a:r>
            <a:r>
              <a:rPr lang="fr-FR" sz="2000" dirty="0"/>
              <a:t> due to turbulent </a:t>
            </a:r>
            <a:r>
              <a:rPr lang="fr-FR" sz="2000" dirty="0" err="1"/>
              <a:t>layers</a:t>
            </a:r>
            <a:r>
              <a:rPr lang="fr-FR" sz="2000" dirty="0"/>
              <a:t> </a:t>
            </a:r>
            <a:r>
              <a:rPr lang="fr-FR" sz="2000" dirty="0" err="1"/>
              <a:t>at</a:t>
            </a:r>
            <a:r>
              <a:rPr lang="fr-FR" sz="2000" dirty="0"/>
              <a:t> ~ 10km</a:t>
            </a:r>
          </a:p>
          <a:p>
            <a:r>
              <a:rPr lang="fr-FR" sz="2000" dirty="0"/>
              <a:t>Visible </a:t>
            </a:r>
            <a:r>
              <a:rPr lang="fr-FR" sz="2000" dirty="0" err="1"/>
              <a:t>just</a:t>
            </a:r>
            <a:r>
              <a:rPr lang="fr-FR" sz="2000" dirty="0"/>
              <a:t> </a:t>
            </a:r>
            <a:r>
              <a:rPr lang="fr-FR" sz="2000" dirty="0" err="1"/>
              <a:t>before</a:t>
            </a:r>
            <a:r>
              <a:rPr lang="fr-FR" sz="2000" dirty="0"/>
              <a:t> total </a:t>
            </a:r>
            <a:r>
              <a:rPr lang="fr-FR" sz="2000" dirty="0" err="1"/>
              <a:t>solar</a:t>
            </a:r>
            <a:r>
              <a:rPr lang="fr-FR" sz="2000" dirty="0"/>
              <a:t> </a:t>
            </a:r>
            <a:r>
              <a:rPr lang="fr-FR" sz="2000" dirty="0" err="1"/>
              <a:t>eclipses</a:t>
            </a:r>
            <a:r>
              <a:rPr lang="fr-FR" sz="2000" dirty="0"/>
              <a:t>: « </a:t>
            </a:r>
            <a:r>
              <a:rPr lang="fr-FR" sz="2000" dirty="0" err="1"/>
              <a:t>shadow</a:t>
            </a:r>
            <a:r>
              <a:rPr lang="fr-FR" sz="2000" dirty="0"/>
              <a:t> bands »</a:t>
            </a:r>
            <a:endParaRPr lang="fr-FR" sz="2400" dirty="0"/>
          </a:p>
        </p:txBody>
      </p:sp>
      <p:pic>
        <p:nvPicPr>
          <p:cNvPr id="51205" name="Picture 5" descr="/Users/moniez/Documents/Presentations/Conf-OSER/Betelgeuse-4.2m-pose30ms.mpg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3886200" y="1447800"/>
            <a:ext cx="19812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6" name="Image 9" descr="shadow-bands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38200" y="36957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120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05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1205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72AA7D90-8B42-21FF-EBBA-54394A40DD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altLang="fr-FR" b="1">
                <a:solidFill>
                  <a:srgbClr val="FF0000"/>
                </a:solidFill>
                <a:latin typeface="+mn-lt"/>
              </a:rPr>
              <a:t>Fresnel diffraction on stars is a classic observation</a:t>
            </a:r>
            <a:endParaRPr lang="fr-FR" altLang="fr-FR" b="1">
              <a:latin typeface="+mn-lt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2B3BBA45-FE06-AA31-44CE-C72380A84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4975" y="1459092"/>
            <a:ext cx="5399650" cy="4580508"/>
          </a:xfrm>
          <a:prstGeom prst="rect">
            <a:avLst/>
          </a:prstGeom>
        </p:spPr>
      </p:pic>
      <p:sp>
        <p:nvSpPr>
          <p:cNvPr id="131077" name="Line 5">
            <a:extLst>
              <a:ext uri="{FF2B5EF4-FFF2-40B4-BE49-F238E27FC236}">
                <a16:creationId xmlns:a16="http://schemas.microsoft.com/office/drawing/2014/main" id="{8451FADC-FED4-54F6-C16A-62D0138655D7}"/>
              </a:ext>
            </a:extLst>
          </p:cNvPr>
          <p:cNvSpPr>
            <a:spLocks noChangeShapeType="1"/>
          </p:cNvSpPr>
          <p:nvPr/>
        </p:nvSpPr>
        <p:spPr bwMode="auto">
          <a:xfrm>
            <a:off x="3048000" y="3923400"/>
            <a:ext cx="3276600" cy="0"/>
          </a:xfrm>
          <a:prstGeom prst="line">
            <a:avLst/>
          </a:prstGeom>
          <a:noFill/>
          <a:ln w="857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fr-FR"/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84B10DF2-96D8-7479-CAD4-951E065FDAF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21750" y="2413200"/>
            <a:ext cx="4460050" cy="3417701"/>
          </a:xfrm>
        </p:spPr>
        <p:txBody>
          <a:bodyPr>
            <a:normAutofit lnSpcReduction="10000"/>
          </a:bodyPr>
          <a:lstStyle/>
          <a:p>
            <a:r>
              <a:rPr lang="fr-FR" altLang="fr-FR" b="1">
                <a:solidFill>
                  <a:srgbClr val="FF0000"/>
                </a:solidFill>
              </a:rPr>
              <a:t>In radioastronomy</a:t>
            </a:r>
            <a:r>
              <a:rPr lang="fr-FR" altLang="fr-FR"/>
              <a:t>:</a:t>
            </a:r>
          </a:p>
          <a:p>
            <a:pPr marL="0" indent="0">
              <a:buNone/>
            </a:pPr>
            <a:r>
              <a:rPr lang="fr-FR" altLang="fr-FR"/>
              <a:t>classic technique for studying the interstellar medium</a:t>
            </a:r>
          </a:p>
          <a:p>
            <a:r>
              <a:rPr lang="fr-FR" altLang="fr-FR" b="1">
                <a:solidFill>
                  <a:srgbClr val="FF0000"/>
                </a:solidFill>
              </a:rPr>
              <a:t>In optics</a:t>
            </a:r>
            <a:r>
              <a:rPr lang="fr-FR" altLang="fr-FR"/>
              <a:t>:</a:t>
            </a:r>
          </a:p>
          <a:p>
            <a:pPr marL="0" indent="0">
              <a:buNone/>
            </a:pPr>
            <a:r>
              <a:rPr lang="fr-FR" altLang="fr-FR"/>
              <a:t>diffraction during asteroid/lunar occultations, clearly distinct from atmospheric effects</a:t>
            </a:r>
          </a:p>
        </p:txBody>
      </p:sp>
    </p:spTree>
    <p:extLst>
      <p:ext uri="{BB962C8B-B14F-4D97-AF65-F5344CB8AC3E}">
        <p14:creationId xmlns:p14="http://schemas.microsoft.com/office/powerpoint/2010/main" val="28727612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87EC335-9F86-CED1-9C3F-645D72DB1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 err="1">
                <a:solidFill>
                  <a:srgbClr val="FF0000"/>
                </a:solidFill>
                <a:latin typeface="+mn-lt"/>
              </a:rPr>
              <a:t>R</a:t>
            </a:r>
            <a:r>
              <a:rPr lang="fr-FR" b="1" baseline="-25000" dirty="0" err="1">
                <a:solidFill>
                  <a:srgbClr val="FF0000"/>
                </a:solidFill>
                <a:latin typeface="+mn-lt"/>
              </a:rPr>
              <a:t>ref </a:t>
            </a:r>
            <a:r>
              <a:rPr lang="fr-FR" b="1" dirty="0">
                <a:solidFill>
                  <a:srgbClr val="FF0000"/>
                </a:solidFill>
                <a:latin typeface="+mn-lt"/>
              </a:rPr>
              <a:t>varies </a:t>
            </a:r>
            <a:r>
              <a:rPr lang="fr-FR" b="1" dirty="0" err="1">
                <a:solidFill>
                  <a:srgbClr val="FF0000"/>
                </a:solidFill>
                <a:latin typeface="+mn-lt"/>
              </a:rPr>
              <a:t>with</a:t>
            </a:r>
            <a:r>
              <a:rPr lang="fr-FR" b="1" dirty="0">
                <a:solidFill>
                  <a:srgbClr val="FF0000"/>
                </a:solidFill>
                <a:latin typeface="+mn-lt"/>
              </a:rPr>
              <a:t> 1/</a:t>
            </a:r>
            <a:r>
              <a:rPr lang="fr-FR" b="1" dirty="0" err="1">
                <a:solidFill>
                  <a:srgbClr val="FF0000"/>
                </a:solidFill>
                <a:latin typeface="+mn-lt"/>
              </a:rPr>
              <a:t>R</a:t>
            </a:r>
            <a:r>
              <a:rPr lang="fr-FR" b="1" baseline="-25000" dirty="0" err="1">
                <a:solidFill>
                  <a:srgbClr val="FF0000"/>
                </a:solidFill>
                <a:latin typeface="+mn-lt"/>
              </a:rPr>
              <a:t>diff</a:t>
            </a:r>
            <a:endParaRPr lang="fr-FR" b="1" baseline="-25000" dirty="0">
              <a:solidFill>
                <a:srgbClr val="FF0000"/>
              </a:solidFill>
              <a:latin typeface="+mn-lt"/>
            </a:endParaRPr>
          </a:p>
        </p:txBody>
      </p:sp>
      <p:grpSp>
        <p:nvGrpSpPr>
          <p:cNvPr id="10" name="Groupe 9">
            <a:extLst>
              <a:ext uri="{FF2B5EF4-FFF2-40B4-BE49-F238E27FC236}">
                <a16:creationId xmlns:a16="http://schemas.microsoft.com/office/drawing/2014/main" id="{6335ABB3-A8F2-0356-A577-8A142C07A7AE}"/>
              </a:ext>
            </a:extLst>
          </p:cNvPr>
          <p:cNvGrpSpPr/>
          <p:nvPr/>
        </p:nvGrpSpPr>
        <p:grpSpPr>
          <a:xfrm>
            <a:off x="1025508" y="2138860"/>
            <a:ext cx="7751894" cy="3892046"/>
            <a:chOff x="1025508" y="2138860"/>
            <a:chExt cx="7751894" cy="3892046"/>
          </a:xfrm>
        </p:grpSpPr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4C01B8C7-90AC-AB92-C66A-D92B3A4CDB2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87002" y="2138860"/>
              <a:ext cx="3882428" cy="3882428"/>
            </a:xfrm>
            <a:prstGeom prst="rect">
              <a:avLst/>
            </a:prstGeom>
          </p:spPr>
        </p:pic>
        <p:pic>
          <p:nvPicPr>
            <p:cNvPr id="7" name="Image 6">
              <a:extLst>
                <a:ext uri="{FF2B5EF4-FFF2-40B4-BE49-F238E27FC236}">
                  <a16:creationId xmlns:a16="http://schemas.microsoft.com/office/drawing/2014/main" id="{212E586A-9FD0-F116-D169-BE3694FF09D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969430" y="2138860"/>
              <a:ext cx="3807972" cy="3882428"/>
            </a:xfrm>
            <a:prstGeom prst="rect">
              <a:avLst/>
            </a:prstGeom>
          </p:spPr>
        </p:pic>
        <p:sp>
          <p:nvSpPr>
            <p:cNvPr id="8" name="Bouée 7">
              <a:extLst>
                <a:ext uri="{FF2B5EF4-FFF2-40B4-BE49-F238E27FC236}">
                  <a16:creationId xmlns:a16="http://schemas.microsoft.com/office/drawing/2014/main" id="{95AB93D3-7727-B9F6-C312-33B0AA77BA26}"/>
                </a:ext>
              </a:extLst>
            </p:cNvPr>
            <p:cNvSpPr/>
            <p:nvPr/>
          </p:nvSpPr>
          <p:spPr bwMode="auto">
            <a:xfrm>
              <a:off x="2318436" y="3248692"/>
              <a:ext cx="1746401" cy="1746401"/>
            </a:xfrm>
            <a:prstGeom prst="donut">
              <a:avLst>
                <a:gd name="adj" fmla="val 3094"/>
              </a:avLst>
            </a:prstGeom>
            <a:solidFill>
              <a:srgbClr val="FF0000"/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fr-FR" sz="2400">
                <a:latin typeface="Times" charset="0"/>
              </a:endParaRPr>
            </a:p>
          </p:txBody>
        </p:sp>
        <p:sp>
          <p:nvSpPr>
            <p:cNvPr id="9" name="Bouée 8">
              <a:extLst>
                <a:ext uri="{FF2B5EF4-FFF2-40B4-BE49-F238E27FC236}">
                  <a16:creationId xmlns:a16="http://schemas.microsoft.com/office/drawing/2014/main" id="{D9F33933-9CA3-8212-BBE4-D26EE235714F}"/>
                </a:ext>
              </a:extLst>
            </p:cNvPr>
            <p:cNvSpPr/>
            <p:nvPr/>
          </p:nvSpPr>
          <p:spPr bwMode="auto">
            <a:xfrm>
              <a:off x="6714051" y="3511965"/>
              <a:ext cx="867411" cy="867411"/>
            </a:xfrm>
            <a:prstGeom prst="donut">
              <a:avLst>
                <a:gd name="adj" fmla="val 3094"/>
              </a:avLst>
            </a:prstGeom>
            <a:solidFill>
              <a:srgbClr val="FF0000"/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fr-FR" sz="2400">
                <a:latin typeface="Times" charset="0"/>
              </a:endParaRPr>
            </a:p>
          </p:txBody>
        </p:sp>
        <p:sp>
          <p:nvSpPr>
            <p:cNvPr id="12" name="ZoneTexte 11">
              <a:extLst>
                <a:ext uri="{FF2B5EF4-FFF2-40B4-BE49-F238E27FC236}">
                  <a16:creationId xmlns:a16="http://schemas.microsoft.com/office/drawing/2014/main" id="{B585E688-A54F-D289-59A3-24D90271545A}"/>
                </a:ext>
              </a:extLst>
            </p:cNvPr>
            <p:cNvSpPr txBox="1"/>
            <p:nvPr/>
          </p:nvSpPr>
          <p:spPr>
            <a:xfrm>
              <a:off x="2958561" y="2786932"/>
              <a:ext cx="62628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2000" b="1" dirty="0" err="1">
                  <a:solidFill>
                    <a:srgbClr val="FF0000"/>
                  </a:solidFill>
                  <a:highlight>
                    <a:srgbClr val="FFFF00"/>
                  </a:highlight>
                  <a:latin typeface="Helvetica" pitchFamily="2" charset="0"/>
                </a:rPr>
                <a:t>R</a:t>
              </a:r>
              <a:r>
                <a:rPr lang="fr-FR" sz="2000" b="1" baseline="-25000" dirty="0" err="1">
                  <a:solidFill>
                    <a:srgbClr val="FF0000"/>
                  </a:solidFill>
                  <a:highlight>
                    <a:srgbClr val="FFFF00"/>
                  </a:highlight>
                  <a:latin typeface="Helvetica" pitchFamily="2" charset="0"/>
                </a:rPr>
                <a:t>ref</a:t>
              </a:r>
              <a:endParaRPr lang="fr-FR" sz="4000" dirty="0">
                <a:solidFill>
                  <a:srgbClr val="FF0000"/>
                </a:solidFill>
                <a:highlight>
                  <a:srgbClr val="FFFF00"/>
                </a:highlight>
                <a:latin typeface="Helvetica" pitchFamily="2" charset="0"/>
              </a:endParaRPr>
            </a:p>
          </p:txBody>
        </p:sp>
        <p:cxnSp>
          <p:nvCxnSpPr>
            <p:cNvPr id="16" name="Connecteur droit avec flèche 15">
              <a:extLst>
                <a:ext uri="{FF2B5EF4-FFF2-40B4-BE49-F238E27FC236}">
                  <a16:creationId xmlns:a16="http://schemas.microsoft.com/office/drawing/2014/main" id="{CB6B67A9-E1F9-34E9-900B-F02FF4AC8909}"/>
                </a:ext>
              </a:extLst>
            </p:cNvPr>
            <p:cNvCxnSpPr>
              <a:cxnSpLocks/>
            </p:cNvCxnSpPr>
            <p:nvPr/>
          </p:nvCxnSpPr>
          <p:spPr bwMode="auto">
            <a:xfrm flipV="1">
              <a:off x="3224808" y="3248692"/>
              <a:ext cx="0" cy="834384"/>
            </a:xfrm>
            <a:prstGeom prst="straightConnector1">
              <a:avLst/>
            </a:prstGeom>
            <a:solidFill>
              <a:schemeClr val="accent1"/>
            </a:solidFill>
            <a:ln w="508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32" name="ZoneTexte 31">
              <a:extLst>
                <a:ext uri="{FF2B5EF4-FFF2-40B4-BE49-F238E27FC236}">
                  <a16:creationId xmlns:a16="http://schemas.microsoft.com/office/drawing/2014/main" id="{EA110E81-440A-94F8-3AC8-8C587923E9B0}"/>
                </a:ext>
              </a:extLst>
            </p:cNvPr>
            <p:cNvSpPr txBox="1"/>
            <p:nvPr/>
          </p:nvSpPr>
          <p:spPr>
            <a:xfrm>
              <a:off x="4917716" y="4903359"/>
              <a:ext cx="3097276" cy="1117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2560"/>
                </a:lnSpc>
              </a:pPr>
              <a:r>
                <a:rPr lang="fr-FR" sz="2400" b="1" dirty="0">
                  <a:solidFill>
                    <a:srgbClr val="FFFF00"/>
                  </a:solidFill>
                </a:rPr>
                <a:t>large scale</a:t>
              </a:r>
            </a:p>
            <a:p>
              <a:pPr>
                <a:lnSpc>
                  <a:spcPts val="2560"/>
                </a:lnSpc>
              </a:pPr>
              <a:r>
                <a:rPr lang="fr-FR" sz="2400" b="1" dirty="0" err="1">
                  <a:solidFill>
                    <a:schemeClr val="bg1"/>
                  </a:solidFill>
                </a:rPr>
                <a:t>optical</a:t>
              </a:r>
              <a:r>
                <a:rPr lang="fr-FR" sz="2400" b="1" dirty="0">
                  <a:solidFill>
                    <a:schemeClr val="bg1"/>
                  </a:solidFill>
                </a:rPr>
                <a:t> </a:t>
              </a:r>
              <a:r>
                <a:rPr lang="fr-FR" sz="2400" b="1" dirty="0" err="1">
                  <a:solidFill>
                    <a:schemeClr val="bg1"/>
                  </a:solidFill>
                </a:rPr>
                <a:t>path</a:t>
              </a:r>
              <a:r>
                <a:rPr lang="fr-FR" sz="2400" b="1" dirty="0">
                  <a:solidFill>
                    <a:schemeClr val="bg1"/>
                  </a:solidFill>
                </a:rPr>
                <a:t> variations</a:t>
              </a:r>
            </a:p>
            <a:p>
              <a:pPr>
                <a:lnSpc>
                  <a:spcPts val="2560"/>
                </a:lnSpc>
              </a:pPr>
              <a:r>
                <a:rPr lang="fr-FR" sz="2400" b="1" dirty="0">
                  <a:solidFill>
                    <a:schemeClr val="bg1"/>
                  </a:solidFill>
                </a:rPr>
                <a:t>-&gt; large </a:t>
              </a:r>
              <a:r>
                <a:rPr lang="fr-FR" sz="2400" b="1" dirty="0" err="1">
                  <a:solidFill>
                    <a:srgbClr val="FFFF00"/>
                  </a:solidFill>
                </a:rPr>
                <a:t>R</a:t>
              </a:r>
              <a:r>
                <a:rPr lang="fr-FR" sz="2400" b="1" baseline="-25000" dirty="0" err="1">
                  <a:solidFill>
                    <a:srgbClr val="FFFF00"/>
                  </a:solidFill>
                </a:rPr>
                <a:t>diff</a:t>
              </a:r>
              <a:r>
                <a:rPr lang="fr-FR" sz="3200" b="1" dirty="0" err="1">
                  <a:solidFill>
                    <a:schemeClr val="bg1"/>
                  </a:solidFill>
                </a:rPr>
                <a:t> </a:t>
              </a:r>
              <a:r>
                <a:rPr lang="fr-FR" sz="2400" b="1" dirty="0" err="1">
                  <a:solidFill>
                    <a:schemeClr val="bg1"/>
                  </a:solidFill>
                </a:rPr>
                <a:t>small</a:t>
              </a:r>
              <a:r>
                <a:rPr lang="fr-FR" sz="2400" b="1" dirty="0">
                  <a:solidFill>
                    <a:schemeClr val="bg1"/>
                  </a:solidFill>
                </a:rPr>
                <a:t> </a:t>
              </a:r>
              <a:r>
                <a:rPr lang="fr-FR" sz="2400" b="1" dirty="0" err="1">
                  <a:solidFill>
                    <a:srgbClr val="FFFF00"/>
                  </a:solidFill>
                </a:rPr>
                <a:t>R</a:t>
              </a:r>
              <a:r>
                <a:rPr lang="fr-FR" sz="2400" b="1" baseline="-25000" dirty="0" err="1">
                  <a:solidFill>
                    <a:srgbClr val="FFFF00"/>
                  </a:solidFill>
                </a:rPr>
                <a:t>ref</a:t>
              </a:r>
              <a:endParaRPr lang="fr-FR" sz="2800" b="1" baseline="-25000" dirty="0">
                <a:solidFill>
                  <a:srgbClr val="FFFF00"/>
                </a:solidFill>
              </a:endParaRPr>
            </a:p>
          </p:txBody>
        </p:sp>
        <p:sp>
          <p:nvSpPr>
            <p:cNvPr id="3" name="ZoneTexte 2">
              <a:extLst>
                <a:ext uri="{FF2B5EF4-FFF2-40B4-BE49-F238E27FC236}">
                  <a16:creationId xmlns:a16="http://schemas.microsoft.com/office/drawing/2014/main" id="{854DE7DE-F19B-21CA-B928-6478B5D37B6E}"/>
                </a:ext>
              </a:extLst>
            </p:cNvPr>
            <p:cNvSpPr txBox="1"/>
            <p:nvPr/>
          </p:nvSpPr>
          <p:spPr>
            <a:xfrm>
              <a:off x="1025508" y="4913356"/>
              <a:ext cx="3097276" cy="1117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2560"/>
                </a:lnSpc>
              </a:pPr>
              <a:r>
                <a:rPr lang="fr-FR" sz="2400" b="1" dirty="0">
                  <a:solidFill>
                    <a:srgbClr val="FFFF00"/>
                  </a:solidFill>
                </a:rPr>
                <a:t>small scale</a:t>
              </a:r>
            </a:p>
            <a:p>
              <a:pPr>
                <a:lnSpc>
                  <a:spcPts val="2560"/>
                </a:lnSpc>
              </a:pPr>
              <a:r>
                <a:rPr lang="fr-FR" sz="2400" b="1" dirty="0" err="1">
                  <a:solidFill>
                    <a:schemeClr val="bg1"/>
                  </a:solidFill>
                </a:rPr>
                <a:t>optical</a:t>
              </a:r>
              <a:r>
                <a:rPr lang="fr-FR" sz="2400" b="1" dirty="0">
                  <a:solidFill>
                    <a:schemeClr val="bg1"/>
                  </a:solidFill>
                </a:rPr>
                <a:t> </a:t>
              </a:r>
              <a:r>
                <a:rPr lang="fr-FR" sz="2400" b="1" dirty="0" err="1">
                  <a:solidFill>
                    <a:schemeClr val="bg1"/>
                  </a:solidFill>
                </a:rPr>
                <a:t>path</a:t>
              </a:r>
              <a:r>
                <a:rPr lang="fr-FR" sz="2400" b="1" dirty="0">
                  <a:solidFill>
                    <a:schemeClr val="bg1"/>
                  </a:solidFill>
                </a:rPr>
                <a:t> variations</a:t>
              </a:r>
            </a:p>
            <a:p>
              <a:pPr>
                <a:lnSpc>
                  <a:spcPts val="2560"/>
                </a:lnSpc>
              </a:pPr>
              <a:r>
                <a:rPr lang="fr-FR" sz="2400" b="1" dirty="0">
                  <a:solidFill>
                    <a:schemeClr val="bg1"/>
                  </a:solidFill>
                </a:rPr>
                <a:t>-&gt; small </a:t>
              </a:r>
              <a:r>
                <a:rPr lang="fr-FR" sz="2400" b="1" dirty="0" err="1">
                  <a:solidFill>
                    <a:srgbClr val="FFFF00"/>
                  </a:solidFill>
                </a:rPr>
                <a:t>R</a:t>
              </a:r>
              <a:r>
                <a:rPr lang="fr-FR" sz="2400" b="1" baseline="-25000" dirty="0" err="1">
                  <a:solidFill>
                    <a:srgbClr val="FFFF00"/>
                  </a:solidFill>
                </a:rPr>
                <a:t>diff</a:t>
              </a:r>
              <a:r>
                <a:rPr lang="fr-FR" sz="3200" b="1" dirty="0" err="1">
                  <a:solidFill>
                    <a:schemeClr val="bg1"/>
                  </a:solidFill>
                </a:rPr>
                <a:t> </a:t>
              </a:r>
              <a:r>
                <a:rPr lang="fr-FR" sz="2400" b="1" dirty="0" err="1">
                  <a:solidFill>
                    <a:schemeClr val="bg1"/>
                  </a:solidFill>
                </a:rPr>
                <a:t>large</a:t>
              </a:r>
              <a:r>
                <a:rPr lang="fr-FR" sz="2400" b="1" dirty="0">
                  <a:solidFill>
                    <a:schemeClr val="bg1"/>
                  </a:solidFill>
                </a:rPr>
                <a:t> </a:t>
              </a:r>
              <a:r>
                <a:rPr lang="fr-FR" sz="2400" b="1" dirty="0" err="1">
                  <a:solidFill>
                    <a:srgbClr val="FFFF00"/>
                  </a:solidFill>
                </a:rPr>
                <a:t>R</a:t>
              </a:r>
              <a:r>
                <a:rPr lang="fr-FR" sz="2400" b="1" baseline="-25000" dirty="0" err="1">
                  <a:solidFill>
                    <a:srgbClr val="FFFF00"/>
                  </a:solidFill>
                </a:rPr>
                <a:t>ref</a:t>
              </a:r>
              <a:endParaRPr lang="fr-FR" sz="2800" b="1" baseline="-25000" dirty="0">
                <a:solidFill>
                  <a:srgbClr val="FFFF00"/>
                </a:solidFill>
              </a:endParaRPr>
            </a:p>
          </p:txBody>
        </p:sp>
        <p:sp>
          <p:nvSpPr>
            <p:cNvPr id="5" name="ZoneTexte 4">
              <a:extLst>
                <a:ext uri="{FF2B5EF4-FFF2-40B4-BE49-F238E27FC236}">
                  <a16:creationId xmlns:a16="http://schemas.microsoft.com/office/drawing/2014/main" id="{7A3C3C8E-A922-EACF-145B-A8CA2A40223A}"/>
                </a:ext>
              </a:extLst>
            </p:cNvPr>
            <p:cNvSpPr txBox="1"/>
            <p:nvPr/>
          </p:nvSpPr>
          <p:spPr>
            <a:xfrm>
              <a:off x="2215795" y="3521682"/>
              <a:ext cx="725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r-FR" sz="2000" b="1" dirty="0" err="1">
                  <a:solidFill>
                    <a:srgbClr val="FF0000"/>
                  </a:solidFill>
                  <a:highlight>
                    <a:srgbClr val="FFFF00"/>
                  </a:highlight>
                  <a:latin typeface="Helvetica" pitchFamily="2" charset="0"/>
                </a:rPr>
                <a:t>R</a:t>
              </a:r>
              <a:r>
                <a:rPr lang="fr-FR" sz="2000" b="1" baseline="-25000" dirty="0" err="1">
                  <a:solidFill>
                    <a:srgbClr val="FF0000"/>
                  </a:solidFill>
                  <a:highlight>
                    <a:srgbClr val="FFFF00"/>
                  </a:highlight>
                  <a:latin typeface="Helvetica" pitchFamily="2" charset="0"/>
                </a:rPr>
                <a:t>diff</a:t>
              </a:r>
              <a:endParaRPr lang="fr-FR" sz="4000" dirty="0">
                <a:solidFill>
                  <a:srgbClr val="FF0000"/>
                </a:solidFill>
                <a:highlight>
                  <a:srgbClr val="FFFF00"/>
                </a:highlight>
                <a:latin typeface="Helvetica" pitchFamily="2" charset="0"/>
              </a:endParaRPr>
            </a:p>
          </p:txBody>
        </p:sp>
        <p:sp>
          <p:nvSpPr>
            <p:cNvPr id="4" name="Bouée 3">
              <a:extLst>
                <a:ext uri="{FF2B5EF4-FFF2-40B4-BE49-F238E27FC236}">
                  <a16:creationId xmlns:a16="http://schemas.microsoft.com/office/drawing/2014/main" id="{63D23300-F031-50B8-9F2D-AAD9335E732F}"/>
                </a:ext>
              </a:extLst>
            </p:cNvPr>
            <p:cNvSpPr/>
            <p:nvPr/>
          </p:nvSpPr>
          <p:spPr bwMode="auto">
            <a:xfrm>
              <a:off x="2410480" y="3902872"/>
              <a:ext cx="169730" cy="169730"/>
            </a:xfrm>
            <a:prstGeom prst="donut">
              <a:avLst>
                <a:gd name="adj" fmla="val 3094"/>
              </a:avLst>
            </a:prstGeom>
            <a:solidFill>
              <a:srgbClr val="FF0000"/>
            </a:solidFill>
            <a:ln w="3175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fr-FR" sz="2400">
                <a:latin typeface="Times" charset="0"/>
              </a:endParaRPr>
            </a:p>
          </p:txBody>
        </p:sp>
        <p:sp>
          <p:nvSpPr>
            <p:cNvPr id="14" name="Bouée 13">
              <a:extLst>
                <a:ext uri="{FF2B5EF4-FFF2-40B4-BE49-F238E27FC236}">
                  <a16:creationId xmlns:a16="http://schemas.microsoft.com/office/drawing/2014/main" id="{14D01927-4990-B55C-12C2-A81BB6141D84}"/>
                </a:ext>
              </a:extLst>
            </p:cNvPr>
            <p:cNvSpPr/>
            <p:nvPr/>
          </p:nvSpPr>
          <p:spPr bwMode="auto">
            <a:xfrm>
              <a:off x="6805280" y="3536199"/>
              <a:ext cx="385593" cy="385593"/>
            </a:xfrm>
            <a:prstGeom prst="donut">
              <a:avLst>
                <a:gd name="adj" fmla="val 3094"/>
              </a:avLst>
            </a:prstGeom>
            <a:solidFill>
              <a:srgbClr val="FF0000"/>
            </a:solidFill>
            <a:ln w="3175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fr-FR" sz="2400">
                <a:latin typeface="Times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506356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6" name="Picture 1026">
            <a:extLst>
              <a:ext uri="{FF2B5EF4-FFF2-40B4-BE49-F238E27FC236}">
                <a16:creationId xmlns:a16="http://schemas.microsoft.com/office/drawing/2014/main" id="{A8ECA7E9-BD10-5E31-012F-322EBF237E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485901"/>
            <a:ext cx="3810000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9028" name="Group 1028">
            <a:extLst>
              <a:ext uri="{FF2B5EF4-FFF2-40B4-BE49-F238E27FC236}">
                <a16:creationId xmlns:a16="http://schemas.microsoft.com/office/drawing/2014/main" id="{00ABE3D1-5360-EB1E-3D85-FE3FD5A298E9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4800601"/>
            <a:ext cx="9029700" cy="1852613"/>
            <a:chOff x="0" y="3024"/>
            <a:chExt cx="5688" cy="1167"/>
          </a:xfrm>
        </p:grpSpPr>
        <p:pic>
          <p:nvPicPr>
            <p:cNvPr id="129029" name="Picture 1029">
              <a:extLst>
                <a:ext uri="{FF2B5EF4-FFF2-40B4-BE49-F238E27FC236}">
                  <a16:creationId xmlns:a16="http://schemas.microsoft.com/office/drawing/2014/main" id="{4A94B2E5-EDC4-76B6-C5EE-6C70999264C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2" y="3024"/>
              <a:ext cx="3216" cy="1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9030" name="Text Box 1030">
              <a:extLst>
                <a:ext uri="{FF2B5EF4-FFF2-40B4-BE49-F238E27FC236}">
                  <a16:creationId xmlns:a16="http://schemas.microsoft.com/office/drawing/2014/main" id="{6544A12A-B6C2-4AD2-796D-8C24B093929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3552"/>
              <a:ext cx="2592" cy="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/>
              <a:r>
                <a:rPr lang="fr-FR" altLang="fr-FR" sz="2000" b="1">
                  <a:solidFill>
                    <a:srgbClr val="FF0000"/>
                  </a:solidFill>
                </a:rPr>
                <a:t>Light-curve of an A5V-LMC star</a:t>
              </a:r>
            </a:p>
            <a:p>
              <a:pPr algn="ctr"/>
              <a:r>
                <a:rPr lang="fr-FR" altLang="fr-FR" sz="2000" b="1">
                  <a:solidFill>
                    <a:srgbClr val="FF0000"/>
                  </a:solidFill>
                </a:rPr>
                <a:t>(integral in the sliding disk)</a:t>
              </a:r>
            </a:p>
          </p:txBody>
        </p:sp>
      </p:grpSp>
      <p:grpSp>
        <p:nvGrpSpPr>
          <p:cNvPr id="129035" name="Group 1035">
            <a:extLst>
              <a:ext uri="{FF2B5EF4-FFF2-40B4-BE49-F238E27FC236}">
                <a16:creationId xmlns:a16="http://schemas.microsoft.com/office/drawing/2014/main" id="{A8189513-C037-2C1F-E747-F5DDBA9B7199}"/>
              </a:ext>
            </a:extLst>
          </p:cNvPr>
          <p:cNvGrpSpPr>
            <a:grpSpLocks/>
          </p:cNvGrpSpPr>
          <p:nvPr/>
        </p:nvGrpSpPr>
        <p:grpSpPr bwMode="auto">
          <a:xfrm>
            <a:off x="4648200" y="457201"/>
            <a:ext cx="4648200" cy="4437063"/>
            <a:chOff x="2688" y="288"/>
            <a:chExt cx="2928" cy="2795"/>
          </a:xfrm>
        </p:grpSpPr>
        <p:sp>
          <p:nvSpPr>
            <p:cNvPr id="129032" name="Text Box 1032">
              <a:extLst>
                <a:ext uri="{FF2B5EF4-FFF2-40B4-BE49-F238E27FC236}">
                  <a16:creationId xmlns:a16="http://schemas.microsoft.com/office/drawing/2014/main" id="{36481F73-55F4-76A7-18B1-E85EE09E77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88" y="288"/>
              <a:ext cx="2928" cy="7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fr-FR" altLang="fr-FR" sz="2800" b="1">
                  <a:solidFill>
                    <a:srgbClr val="FF0000"/>
                  </a:solidFill>
                </a:rPr>
                <a:t>Diffraction image of</a:t>
              </a:r>
              <a:br>
                <a:rPr lang="fr-FR" altLang="fr-FR" sz="2800" b="1">
                  <a:solidFill>
                    <a:srgbClr val="FF0000"/>
                  </a:solidFill>
                </a:rPr>
              </a:br>
              <a:r>
                <a:rPr lang="fr-FR" altLang="fr-FR" sz="2800" b="1">
                  <a:solidFill>
                    <a:srgbClr val="FF0000"/>
                  </a:solidFill>
                </a:rPr>
                <a:t>a </a:t>
              </a:r>
              <a:r>
                <a:rPr lang="fr-FR" altLang="fr-FR" sz="2800" b="1" i="1">
                  <a:solidFill>
                    <a:srgbClr val="FF0000"/>
                  </a:solidFill>
                </a:rPr>
                <a:t>point-like</a:t>
              </a:r>
              <a:r>
                <a:rPr lang="fr-FR" altLang="fr-FR" sz="2800" b="1">
                  <a:solidFill>
                    <a:srgbClr val="FF0000"/>
                  </a:solidFill>
                </a:rPr>
                <a:t> source</a:t>
              </a:r>
              <a:br>
                <a:rPr lang="fr-FR" altLang="fr-FR" sz="2800" b="1">
                  <a:solidFill>
                    <a:srgbClr val="FF0000"/>
                  </a:solidFill>
                </a:rPr>
              </a:br>
              <a:r>
                <a:rPr lang="fr-FR" altLang="fr-FR" sz="2800" b="1">
                  <a:solidFill>
                    <a:srgbClr val="FF0000"/>
                  </a:solidFill>
                </a:rPr>
                <a:t>through this cloud @1 kpc</a:t>
              </a:r>
              <a:endParaRPr lang="fr-FR" altLang="fr-FR" b="1">
                <a:solidFill>
                  <a:srgbClr val="FF0000"/>
                </a:solidFill>
              </a:endParaRPr>
            </a:p>
          </p:txBody>
        </p:sp>
        <p:pic>
          <p:nvPicPr>
            <p:cNvPr id="129033" name="Picture 1033">
              <a:extLst>
                <a:ext uri="{FF2B5EF4-FFF2-40B4-BE49-F238E27FC236}">
                  <a16:creationId xmlns:a16="http://schemas.microsoft.com/office/drawing/2014/main" id="{7FD3F2BB-9552-6EBD-5CF1-C61DAE6B4AE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88" y="1056"/>
              <a:ext cx="2928" cy="20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9034" name="Text Box 1034">
            <a:extLst>
              <a:ext uri="{FF2B5EF4-FFF2-40B4-BE49-F238E27FC236}">
                <a16:creationId xmlns:a16="http://schemas.microsoft.com/office/drawing/2014/main" id="{7DE922AF-5404-7D08-63F2-DD9C5D4BED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457200"/>
            <a:ext cx="38862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fr-FR" altLang="fr-FR" sz="2800" b="1">
                <a:solidFill>
                  <a:srgbClr val="FF0000"/>
                </a:solidFill>
              </a:rPr>
              <a:t>Simulation of a turbulent cloud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9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er 33"/>
          <p:cNvGrpSpPr/>
          <p:nvPr/>
        </p:nvGrpSpPr>
        <p:grpSpPr>
          <a:xfrm>
            <a:off x="2749351" y="5621104"/>
            <a:ext cx="5888182" cy="914400"/>
            <a:chOff x="1600200" y="5638800"/>
            <a:chExt cx="5888182" cy="914400"/>
          </a:xfrm>
        </p:grpSpPr>
        <p:pic>
          <p:nvPicPr>
            <p:cNvPr id="25" name="Picture 17" descr="lc1000conv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600200" y="5659480"/>
              <a:ext cx="5888182" cy="8937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3" name="Rectangle 32"/>
            <p:cNvSpPr/>
            <p:nvPr/>
          </p:nvSpPr>
          <p:spPr bwMode="auto">
            <a:xfrm>
              <a:off x="1600200" y="5638800"/>
              <a:ext cx="762000" cy="9144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fr-FR" sz="2400">
                <a:latin typeface="Times" charset="0"/>
              </a:endParaRPr>
            </a:p>
          </p:txBody>
        </p:sp>
      </p:grpSp>
      <p:pic>
        <p:nvPicPr>
          <p:cNvPr id="2" name="Image 1" descr="fig7-1.eps"/>
          <p:cNvPicPr>
            <a:picLocks noChangeAspect="1"/>
          </p:cNvPicPr>
          <p:nvPr/>
        </p:nvPicPr>
        <p:blipFill>
          <a:blip r:embed="rId4">
            <a:lum bright="20000" contrast="10000"/>
          </a:blip>
          <a:stretch>
            <a:fillRect/>
          </a:stretch>
        </p:blipFill>
        <p:spPr>
          <a:xfrm>
            <a:off x="848544" y="1080285"/>
            <a:ext cx="6477000" cy="4343626"/>
          </a:xfrm>
          <a:prstGeom prst="rect">
            <a:avLst/>
          </a:prstGeom>
        </p:spPr>
      </p:pic>
      <p:sp>
        <p:nvSpPr>
          <p:cNvPr id="3" name="Text Box 7"/>
          <p:cNvSpPr txBox="1">
            <a:spLocks noChangeArrowheads="1"/>
          </p:cNvSpPr>
          <p:nvPr/>
        </p:nvSpPr>
        <p:spPr bwMode="auto">
          <a:xfrm>
            <a:off x="1372040" y="767323"/>
            <a:ext cx="136659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fr-FR" b="1" dirty="0">
                <a:solidFill>
                  <a:srgbClr val="FF0000"/>
                </a:solidFill>
              </a:rPr>
              <a:t>Point source</a:t>
            </a:r>
            <a:endParaRPr lang="fr-FR" dirty="0">
              <a:solidFill>
                <a:srgbClr val="FF0000"/>
              </a:solidFill>
            </a:endParaRP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5300904" y="767323"/>
            <a:ext cx="289245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fr-FR" b="1" dirty="0">
                <a:solidFill>
                  <a:srgbClr val="FF0000"/>
                </a:solidFill>
              </a:rPr>
              <a:t>Extended source </a:t>
            </a:r>
            <a:r>
              <a:rPr lang="fr-FR" b="1" dirty="0"/>
              <a:t>(0.85 </a:t>
            </a:r>
            <a:r>
              <a:rPr lang="fr-FR" b="1" dirty="0" err="1"/>
              <a:t>R</a:t>
            </a:r>
            <a:r>
              <a:rPr lang="fr-FR" b="1" baseline="-25000" dirty="0" err="1"/>
              <a:t>sun</a:t>
            </a:r>
            <a:r>
              <a:rPr lang="fr-FR" b="1" dirty="0"/>
              <a:t>)</a:t>
            </a:r>
            <a:endParaRPr lang="fr-FR" dirty="0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424608" y="1083387"/>
            <a:ext cx="1462826" cy="465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lnSpc>
                <a:spcPct val="80000"/>
              </a:lnSpc>
              <a:spcBef>
                <a:spcPts val="238"/>
              </a:spcBef>
            </a:pPr>
            <a:r>
              <a:rPr lang="fr-FR" sz="1400" b="1" dirty="0" err="1">
                <a:solidFill>
                  <a:srgbClr val="FFFF00"/>
                </a:solidFill>
              </a:rPr>
              <a:t>Monochromatic</a:t>
            </a:r>
            <a:endParaRPr lang="fr-FR" sz="1400" b="1" dirty="0">
              <a:solidFill>
                <a:srgbClr val="FFFF00"/>
              </a:solidFill>
            </a:endParaRPr>
          </a:p>
          <a:p>
            <a:pPr algn="ctr">
              <a:lnSpc>
                <a:spcPct val="80000"/>
              </a:lnSpc>
              <a:spcBef>
                <a:spcPts val="238"/>
              </a:spcBef>
            </a:pPr>
            <a:r>
              <a:rPr lang="fr-FR" sz="1400" b="1" dirty="0">
                <a:solidFill>
                  <a:srgbClr val="FFFF00"/>
                </a:solidFill>
                <a:latin typeface="Symbol" charset="2"/>
                <a:sym typeface="Symbol" charset="2"/>
              </a:rPr>
              <a:t></a:t>
            </a:r>
            <a:r>
              <a:rPr lang="fr-FR" sz="1400" b="1" dirty="0">
                <a:solidFill>
                  <a:srgbClr val="FFFF00"/>
                </a:solidFill>
              </a:rPr>
              <a:t>=2.18</a:t>
            </a:r>
            <a:endParaRPr lang="fr-FR" sz="1600" dirty="0">
              <a:solidFill>
                <a:srgbClr val="FFFF00"/>
              </a:solidFill>
            </a:endParaRP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1520171" y="3271823"/>
            <a:ext cx="1462826" cy="47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lnSpc>
                <a:spcPct val="80000"/>
              </a:lnSpc>
              <a:spcBef>
                <a:spcPts val="238"/>
              </a:spcBef>
            </a:pPr>
            <a:r>
              <a:rPr lang="fr-FR" sz="1400" b="1" dirty="0" err="1">
                <a:solidFill>
                  <a:srgbClr val="FF0000"/>
                </a:solidFill>
              </a:rPr>
              <a:t>Po</a:t>
            </a:r>
            <a:r>
              <a:rPr lang="fr-FR" sz="1400" b="1" dirty="0" err="1">
                <a:solidFill>
                  <a:srgbClr val="FF6600"/>
                </a:solidFill>
              </a:rPr>
              <a:t>lyc</a:t>
            </a:r>
            <a:r>
              <a:rPr lang="fr-FR" sz="1400" b="1" dirty="0" err="1">
                <a:solidFill>
                  <a:srgbClr val="FF8000"/>
                </a:solidFill>
              </a:rPr>
              <a:t>h</a:t>
            </a:r>
            <a:r>
              <a:rPr lang="fr-FR" sz="1400" b="1" dirty="0" err="1">
                <a:solidFill>
                  <a:srgbClr val="00FF00"/>
                </a:solidFill>
              </a:rPr>
              <a:t>roma</a:t>
            </a:r>
            <a:r>
              <a:rPr lang="fr-FR" sz="1400" b="1" dirty="0" err="1">
                <a:solidFill>
                  <a:srgbClr val="FFFF00"/>
                </a:solidFill>
              </a:rPr>
              <a:t>tic</a:t>
            </a:r>
            <a:endParaRPr lang="fr-FR" sz="1400" b="1" dirty="0">
              <a:solidFill>
                <a:srgbClr val="FFFF00"/>
              </a:solidFill>
            </a:endParaRPr>
          </a:p>
          <a:p>
            <a:pPr algn="ctr">
              <a:lnSpc>
                <a:spcPct val="80000"/>
              </a:lnSpc>
              <a:spcBef>
                <a:spcPts val="238"/>
              </a:spcBef>
            </a:pPr>
            <a:r>
              <a:rPr lang="fr-FR" sz="1400" b="1" dirty="0">
                <a:solidFill>
                  <a:srgbClr val="FFFF00"/>
                </a:solidFill>
              </a:rPr>
              <a:t>(</a:t>
            </a:r>
            <a:r>
              <a:rPr lang="fr-FR" sz="1400" b="1" dirty="0" err="1">
                <a:solidFill>
                  <a:srgbClr val="FFFF00"/>
                </a:solidFill>
              </a:rPr>
              <a:t>Ks</a:t>
            </a:r>
            <a:r>
              <a:rPr lang="fr-FR" sz="1400" b="1" dirty="0">
                <a:solidFill>
                  <a:srgbClr val="FFFF00"/>
                </a:solidFill>
              </a:rPr>
              <a:t> </a:t>
            </a:r>
            <a:r>
              <a:rPr lang="fr-FR" sz="1400" b="1" dirty="0" err="1">
                <a:solidFill>
                  <a:srgbClr val="FFFF00"/>
                </a:solidFill>
              </a:rPr>
              <a:t>passband</a:t>
            </a:r>
            <a:r>
              <a:rPr lang="fr-FR" sz="1400" b="1" dirty="0">
                <a:solidFill>
                  <a:srgbClr val="FFFF00"/>
                </a:solidFill>
              </a:rPr>
              <a:t>)</a:t>
            </a:r>
            <a:endParaRPr lang="fr-FR" sz="1600" dirty="0">
              <a:solidFill>
                <a:srgbClr val="FFFF00"/>
              </a:solidFill>
            </a:endParaRPr>
          </a:p>
        </p:txBody>
      </p:sp>
      <p:sp>
        <p:nvSpPr>
          <p:cNvPr id="7" name="Text Box 16"/>
          <p:cNvSpPr txBox="1">
            <a:spLocks noChangeArrowheads="1"/>
          </p:cNvSpPr>
          <p:nvPr/>
        </p:nvSpPr>
        <p:spPr bwMode="auto">
          <a:xfrm>
            <a:off x="7543931" y="1975720"/>
            <a:ext cx="1468451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fr-FR" sz="2000" b="1" dirty="0">
                <a:solidFill>
                  <a:schemeClr val="tx2"/>
                </a:solidFill>
              </a:rPr>
              <a:t>m = </a:t>
            </a:r>
            <a:r>
              <a:rPr lang="fr-FR" sz="2000" b="1" dirty="0">
                <a:latin typeface="Symbol" charset="2"/>
                <a:ea typeface="Symbol" charset="2"/>
                <a:cs typeface="Symbol" charset="2"/>
              </a:rPr>
              <a:t></a:t>
            </a:r>
            <a:r>
              <a:rPr lang="fr-FR" sz="2000" b="1" baseline="-25000" dirty="0">
                <a:ea typeface="Times" charset="0"/>
                <a:cs typeface="Times" charset="0"/>
              </a:rPr>
              <a:t>I</a:t>
            </a:r>
            <a:r>
              <a:rPr lang="fr-FR" sz="2000" b="1" dirty="0">
                <a:ea typeface="Times" charset="0"/>
                <a:cs typeface="Times" charset="0"/>
              </a:rPr>
              <a:t>/I </a:t>
            </a:r>
            <a:r>
              <a:rPr lang="fr-FR" sz="2000" b="1" dirty="0">
                <a:solidFill>
                  <a:schemeClr val="tx2"/>
                </a:solidFill>
              </a:rPr>
              <a:t>modulation index</a:t>
            </a:r>
            <a:endParaRPr lang="fr-FR" dirty="0">
              <a:solidFill>
                <a:schemeClr val="tx2"/>
              </a:solidFill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7624574" y="3682412"/>
            <a:ext cx="1792922" cy="1260676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fr-FR" sz="1200" b="1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Illumination on </a:t>
            </a:r>
            <a:r>
              <a:rPr lang="fr-FR" sz="1200" b="1" kern="0" dirty="0" err="1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Earth</a:t>
            </a:r>
            <a:endParaRPr lang="fr-FR" sz="1200" b="1" kern="0" dirty="0">
              <a:solidFill>
                <a:schemeClr val="tx2"/>
              </a:solidFill>
              <a:latin typeface="+mj-lt"/>
              <a:ea typeface="ＭＳ Ｐゴシック" charset="-128"/>
              <a:cs typeface="ＭＳ Ｐゴシック" charset="-128"/>
            </a:endParaRPr>
          </a:p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- in </a:t>
            </a:r>
            <a:r>
              <a:rPr lang="fr-FR" sz="1200" b="1" kern="0" dirty="0" err="1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Ks</a:t>
            </a: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 </a:t>
            </a:r>
            <a:r>
              <a:rPr lang="fr-FR" sz="1200" kern="0" dirty="0" err="1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passband</a:t>
            </a:r>
            <a:b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</a:b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- by a </a:t>
            </a:r>
            <a:r>
              <a:rPr lang="fr-FR" sz="1200" b="1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K0V</a:t>
            </a: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 star@1.2Kpc</a:t>
            </a:r>
            <a:b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</a:b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  (m</a:t>
            </a:r>
            <a:r>
              <a:rPr lang="fr-FR" sz="1200" kern="0" baseline="-2500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V</a:t>
            </a: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=16.3)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- </a:t>
            </a:r>
            <a:r>
              <a:rPr lang="fr-FR" sz="1200" kern="0" dirty="0" err="1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through</a:t>
            </a: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 a </a:t>
            </a:r>
            <a:r>
              <a:rPr lang="fr-FR" sz="1200" b="1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cloud@160pc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- </a:t>
            </a:r>
            <a:r>
              <a:rPr lang="fr-FR" sz="1200" kern="0" dirty="0" err="1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with</a:t>
            </a:r>
            <a:r>
              <a:rPr lang="fr-FR" sz="1200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 </a:t>
            </a:r>
            <a:r>
              <a:rPr lang="fr-FR" sz="1200" b="1" kern="0" dirty="0" err="1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R</a:t>
            </a:r>
            <a:r>
              <a:rPr lang="fr-FR" sz="1200" b="1" kern="0" baseline="-25000" dirty="0" err="1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diff</a:t>
            </a:r>
            <a:r>
              <a:rPr lang="fr-FR" sz="1200" b="1" kern="0" baseline="-2500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 </a:t>
            </a:r>
            <a:r>
              <a:rPr lang="fr-FR" sz="1200" b="1" kern="0" dirty="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rPr>
              <a:t>=100km</a:t>
            </a:r>
            <a:endParaRPr lang="fr-FR" sz="2000" b="1" kern="0" dirty="0">
              <a:solidFill>
                <a:schemeClr val="tx2"/>
              </a:solidFill>
              <a:latin typeface="+mj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4050398" y="2791327"/>
            <a:ext cx="10983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fr-FR" sz="2000" b="1" dirty="0">
                <a:effectLst>
                  <a:glow rad="228600">
                    <a:schemeClr val="accent5">
                      <a:alpha val="75000"/>
                    </a:schemeClr>
                  </a:glow>
                </a:effectLst>
              </a:rPr>
              <a:t>m=100%</a:t>
            </a:r>
          </a:p>
        </p:txBody>
      </p:sp>
      <p:sp>
        <p:nvSpPr>
          <p:cNvPr id="15" name="Text Box 11"/>
          <p:cNvSpPr txBox="1">
            <a:spLocks noChangeArrowheads="1"/>
          </p:cNvSpPr>
          <p:nvPr/>
        </p:nvSpPr>
        <p:spPr bwMode="auto">
          <a:xfrm>
            <a:off x="4003829" y="4960541"/>
            <a:ext cx="96853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fr-FR" sz="2000" b="1" dirty="0">
                <a:effectLst>
                  <a:glow rad="228600">
                    <a:schemeClr val="accent5">
                      <a:alpha val="75000"/>
                    </a:schemeClr>
                  </a:glow>
                </a:effectLst>
              </a:rPr>
              <a:t>m=55%</a:t>
            </a:r>
          </a:p>
        </p:txBody>
      </p:sp>
      <p:grpSp>
        <p:nvGrpSpPr>
          <p:cNvPr id="11" name="Grouper 42"/>
          <p:cNvGrpSpPr>
            <a:grpSpLocks/>
          </p:cNvGrpSpPr>
          <p:nvPr/>
        </p:nvGrpSpPr>
        <p:grpSpPr bwMode="auto">
          <a:xfrm>
            <a:off x="6102153" y="5710535"/>
            <a:ext cx="1583803" cy="537867"/>
            <a:chOff x="6764768" y="4645639"/>
            <a:chExt cx="819851" cy="1374832"/>
          </a:xfrm>
        </p:grpSpPr>
        <p:cxnSp>
          <p:nvCxnSpPr>
            <p:cNvPr id="21" name="Connecteur droit avec flèche 40"/>
            <p:cNvCxnSpPr>
              <a:cxnSpLocks noChangeShapeType="1"/>
            </p:cNvCxnSpPr>
            <p:nvPr/>
          </p:nvCxnSpPr>
          <p:spPr bwMode="auto">
            <a:xfrm>
              <a:off x="6764768" y="6018884"/>
              <a:ext cx="762000" cy="1587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headEnd type="arrow" w="med" len="med"/>
              <a:tailEnd type="arrow" w="med" len="med"/>
            </a:ln>
          </p:spPr>
        </p:cxnSp>
        <p:sp>
          <p:nvSpPr>
            <p:cNvPr id="22" name="ZoneTexte 41"/>
            <p:cNvSpPr txBox="1">
              <a:spLocks noChangeArrowheads="1"/>
            </p:cNvSpPr>
            <p:nvPr/>
          </p:nvSpPr>
          <p:spPr bwMode="auto">
            <a:xfrm>
              <a:off x="7040880" y="4645639"/>
              <a:ext cx="543739" cy="9440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r>
                <a:rPr lang="fr-FR" b="1"/>
                <a:t>t</a:t>
              </a:r>
              <a:r>
                <a:rPr lang="fr-FR" b="1" baseline="-25000"/>
                <a:t>ref</a:t>
              </a:r>
            </a:p>
          </p:txBody>
        </p:sp>
      </p:grpSp>
      <p:cxnSp>
        <p:nvCxnSpPr>
          <p:cNvPr id="19" name="Connecteur droit avec flèche 44"/>
          <p:cNvCxnSpPr>
            <a:cxnSpLocks noChangeShapeType="1"/>
          </p:cNvCxnSpPr>
          <p:nvPr/>
        </p:nvCxnSpPr>
        <p:spPr bwMode="auto">
          <a:xfrm rot="5400000">
            <a:off x="7657764" y="6089788"/>
            <a:ext cx="625642" cy="3066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 type="arrow" w="med" len="med"/>
            <a:tailEnd type="arrow" w="med" len="med"/>
          </a:ln>
        </p:spPr>
      </p:cxnSp>
      <p:sp>
        <p:nvSpPr>
          <p:cNvPr id="20" name="ZoneTexte 9"/>
          <p:cNvSpPr txBox="1">
            <a:spLocks noChangeArrowheads="1"/>
          </p:cNvSpPr>
          <p:nvPr/>
        </p:nvSpPr>
        <p:spPr bwMode="auto">
          <a:xfrm rot="16200000">
            <a:off x="7994845" y="6035709"/>
            <a:ext cx="1725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fr-FR" b="1">
                <a:ea typeface="Symbol" charset="2"/>
                <a:cs typeface="Symbol" charset="2"/>
              </a:rPr>
              <a:t>m</a:t>
            </a:r>
            <a:endParaRPr lang="fr-FR" b="1"/>
          </a:p>
        </p:txBody>
      </p:sp>
      <p:sp>
        <p:nvSpPr>
          <p:cNvPr id="27" name="Text Box 7"/>
          <p:cNvSpPr txBox="1">
            <a:spLocks noChangeArrowheads="1"/>
          </p:cNvSpPr>
          <p:nvPr/>
        </p:nvSpPr>
        <p:spPr bwMode="auto">
          <a:xfrm>
            <a:off x="3666486" y="764704"/>
            <a:ext cx="71045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fr-FR" b="1" dirty="0"/>
              <a:t>zoom</a:t>
            </a:r>
            <a:endParaRPr lang="fr-FR" dirty="0"/>
          </a:p>
        </p:txBody>
      </p:sp>
      <p:sp>
        <p:nvSpPr>
          <p:cNvPr id="28" name="Text Box 9"/>
          <p:cNvSpPr txBox="1">
            <a:spLocks noChangeArrowheads="1"/>
          </p:cNvSpPr>
          <p:nvPr/>
        </p:nvSpPr>
        <p:spPr bwMode="auto">
          <a:xfrm>
            <a:off x="165376" y="111865"/>
            <a:ext cx="960282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fr-FR" sz="4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Simulation of a </a:t>
            </a:r>
            <a:r>
              <a:rPr lang="fr-FR" sz="4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realistic</a:t>
            </a:r>
            <a:r>
              <a:rPr lang="fr-FR" sz="4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scintillation speckle </a:t>
            </a:r>
          </a:p>
        </p:txBody>
      </p:sp>
      <p:sp>
        <p:nvSpPr>
          <p:cNvPr id="26" name="Text Box 18"/>
          <p:cNvSpPr txBox="1">
            <a:spLocks noChangeArrowheads="1"/>
          </p:cNvSpPr>
          <p:nvPr/>
        </p:nvSpPr>
        <p:spPr bwMode="auto">
          <a:xfrm>
            <a:off x="920553" y="5715001"/>
            <a:ext cx="25907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r"/>
            <a:r>
              <a:rPr lang="fr-FR" b="1" dirty="0" err="1">
                <a:solidFill>
                  <a:srgbClr val="FF0000"/>
                </a:solidFill>
              </a:rPr>
              <a:t>Simulated</a:t>
            </a:r>
            <a:r>
              <a:rPr lang="fr-FR" b="1" dirty="0">
                <a:solidFill>
                  <a:srgbClr val="FF0000"/>
                </a:solidFill>
              </a:rPr>
              <a:t> light </a:t>
            </a:r>
            <a:r>
              <a:rPr lang="fr-FR" b="1" dirty="0" err="1">
                <a:solidFill>
                  <a:srgbClr val="FF0000"/>
                </a:solidFill>
              </a:rPr>
              <a:t>curve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>
                <a:solidFill>
                  <a:srgbClr val="FF0000"/>
                </a:solidFill>
              </a:rPr>
              <a:t>detected</a:t>
            </a:r>
            <a:r>
              <a:rPr lang="fr-FR" b="1" dirty="0">
                <a:solidFill>
                  <a:srgbClr val="FF0000"/>
                </a:solidFill>
              </a:rPr>
              <a:t> by a </a:t>
            </a:r>
            <a:r>
              <a:rPr lang="fr-FR" b="1" dirty="0" err="1">
                <a:solidFill>
                  <a:srgbClr val="FF0000"/>
                </a:solidFill>
              </a:rPr>
              <a:t>telescope</a:t>
            </a:r>
            <a:endParaRPr lang="fr-FR" dirty="0"/>
          </a:p>
        </p:txBody>
      </p:sp>
      <p:cxnSp>
        <p:nvCxnSpPr>
          <p:cNvPr id="41" name="Connecteur droit avec flèche 40"/>
          <p:cNvCxnSpPr/>
          <p:nvPr/>
        </p:nvCxnSpPr>
        <p:spPr bwMode="auto">
          <a:xfrm>
            <a:off x="3549452" y="6477000"/>
            <a:ext cx="4953000" cy="158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</p:spPr>
      </p:cxnSp>
      <p:sp>
        <p:nvSpPr>
          <p:cNvPr id="42" name="ZoneTexte 41"/>
          <p:cNvSpPr txBox="1"/>
          <p:nvPr/>
        </p:nvSpPr>
        <p:spPr>
          <a:xfrm>
            <a:off x="8464352" y="6172200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b="1"/>
              <a:t>t</a:t>
            </a:r>
            <a:endParaRPr lang="fr-FR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C0160-C6DA-9042-94A7-68EFC32CC8EF}"/>
              </a:ext>
            </a:extLst>
          </p:cNvPr>
          <p:cNvSpPr/>
          <p:nvPr/>
        </p:nvSpPr>
        <p:spPr bwMode="auto">
          <a:xfrm>
            <a:off x="5130280" y="1052737"/>
            <a:ext cx="2241234" cy="44369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fr-FR" sz="2400">
              <a:latin typeface="Times" charset="0"/>
            </a:endParaRPr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6E45EE50-BB3F-4A4E-8953-A73576E6B0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5484" y="1080285"/>
            <a:ext cx="2171813" cy="4343626"/>
          </a:xfrm>
          <a:prstGeom prst="rect">
            <a:avLst/>
          </a:prstGeom>
        </p:spPr>
      </p:pic>
      <p:sp>
        <p:nvSpPr>
          <p:cNvPr id="29" name="Text Box 10"/>
          <p:cNvSpPr txBox="1">
            <a:spLocks noChangeArrowheads="1"/>
          </p:cNvSpPr>
          <p:nvPr/>
        </p:nvSpPr>
        <p:spPr bwMode="auto">
          <a:xfrm>
            <a:off x="6460840" y="2846321"/>
            <a:ext cx="10374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fr-FR" sz="2000" b="1" dirty="0">
                <a:effectLst>
                  <a:glow rad="228600">
                    <a:schemeClr val="accent5">
                      <a:alpha val="75000"/>
                    </a:schemeClr>
                  </a:glow>
                </a:effectLst>
              </a:rPr>
              <a:t>m=3.3%</a:t>
            </a:r>
          </a:p>
        </p:txBody>
      </p:sp>
      <p:sp>
        <p:nvSpPr>
          <p:cNvPr id="30" name="Text Box 11"/>
          <p:cNvSpPr txBox="1">
            <a:spLocks noChangeArrowheads="1"/>
          </p:cNvSpPr>
          <p:nvPr/>
        </p:nvSpPr>
        <p:spPr bwMode="auto">
          <a:xfrm>
            <a:off x="6424469" y="4979458"/>
            <a:ext cx="10374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fr-FR" sz="2000" b="1" dirty="0">
                <a:effectLst>
                  <a:glow rad="228600">
                    <a:schemeClr val="accent5">
                      <a:alpha val="75000"/>
                    </a:schemeClr>
                  </a:glow>
                </a:effectLst>
              </a:rPr>
              <a:t>m=3.3%</a:t>
            </a:r>
          </a:p>
        </p:txBody>
      </p:sp>
      <p:sp>
        <p:nvSpPr>
          <p:cNvPr id="34" name="Text Box 5">
            <a:extLst>
              <a:ext uri="{FF2B5EF4-FFF2-40B4-BE49-F238E27FC236}">
                <a16:creationId xmlns:a16="http://schemas.microsoft.com/office/drawing/2014/main" id="{E6D8621E-EA9F-EA42-A5D2-B1448402BB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6478" y="1083387"/>
            <a:ext cx="1462826" cy="465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lnSpc>
                <a:spcPct val="80000"/>
              </a:lnSpc>
              <a:spcBef>
                <a:spcPts val="238"/>
              </a:spcBef>
            </a:pPr>
            <a:r>
              <a:rPr lang="fr-FR" sz="1400" b="1" dirty="0" err="1">
                <a:solidFill>
                  <a:srgbClr val="FFFF00"/>
                </a:solidFill>
              </a:rPr>
              <a:t>Monochromatic</a:t>
            </a:r>
            <a:endParaRPr lang="fr-FR" sz="1400" b="1" dirty="0">
              <a:solidFill>
                <a:srgbClr val="FFFF00"/>
              </a:solidFill>
            </a:endParaRPr>
          </a:p>
          <a:p>
            <a:pPr algn="ctr">
              <a:lnSpc>
                <a:spcPct val="80000"/>
              </a:lnSpc>
              <a:spcBef>
                <a:spcPts val="238"/>
              </a:spcBef>
            </a:pPr>
            <a:r>
              <a:rPr lang="fr-FR" sz="1400" b="1" dirty="0">
                <a:solidFill>
                  <a:srgbClr val="FFFF00"/>
                </a:solidFill>
                <a:latin typeface="Symbol" charset="2"/>
                <a:sym typeface="Symbol" charset="2"/>
              </a:rPr>
              <a:t></a:t>
            </a:r>
            <a:r>
              <a:rPr lang="fr-FR" sz="1400" b="1" dirty="0">
                <a:solidFill>
                  <a:srgbClr val="FFFF00"/>
                </a:solidFill>
              </a:rPr>
              <a:t>=2.18</a:t>
            </a:r>
            <a:endParaRPr lang="fr-FR" sz="1600" dirty="0">
              <a:solidFill>
                <a:srgbClr val="FFFF00"/>
              </a:solidFill>
            </a:endParaRPr>
          </a:p>
        </p:txBody>
      </p:sp>
      <p:sp>
        <p:nvSpPr>
          <p:cNvPr id="35" name="Text Box 6">
            <a:extLst>
              <a:ext uri="{FF2B5EF4-FFF2-40B4-BE49-F238E27FC236}">
                <a16:creationId xmlns:a16="http://schemas.microsoft.com/office/drawing/2014/main" id="{891D364E-8EB0-5041-B2D3-9682E6E3F9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98486" y="3243570"/>
            <a:ext cx="1462826" cy="47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lnSpc>
                <a:spcPct val="80000"/>
              </a:lnSpc>
              <a:spcBef>
                <a:spcPts val="238"/>
              </a:spcBef>
            </a:pPr>
            <a:r>
              <a:rPr lang="fr-FR" sz="1400" b="1" dirty="0" err="1">
                <a:solidFill>
                  <a:srgbClr val="FF0000"/>
                </a:solidFill>
              </a:rPr>
              <a:t>Po</a:t>
            </a:r>
            <a:r>
              <a:rPr lang="fr-FR" sz="1400" b="1" dirty="0" err="1">
                <a:solidFill>
                  <a:srgbClr val="FF6600"/>
                </a:solidFill>
              </a:rPr>
              <a:t>lyc</a:t>
            </a:r>
            <a:r>
              <a:rPr lang="fr-FR" sz="1400" b="1" dirty="0" err="1">
                <a:solidFill>
                  <a:srgbClr val="FF8000"/>
                </a:solidFill>
              </a:rPr>
              <a:t>h</a:t>
            </a:r>
            <a:r>
              <a:rPr lang="fr-FR" sz="1400" b="1" dirty="0" err="1">
                <a:solidFill>
                  <a:srgbClr val="00FF00"/>
                </a:solidFill>
              </a:rPr>
              <a:t>roma</a:t>
            </a:r>
            <a:r>
              <a:rPr lang="fr-FR" sz="1400" b="1" dirty="0" err="1">
                <a:solidFill>
                  <a:srgbClr val="FFFF00"/>
                </a:solidFill>
              </a:rPr>
              <a:t>tic</a:t>
            </a:r>
            <a:endParaRPr lang="fr-FR" sz="1400" b="1" dirty="0">
              <a:solidFill>
                <a:srgbClr val="FFFF00"/>
              </a:solidFill>
            </a:endParaRPr>
          </a:p>
          <a:p>
            <a:pPr algn="ctr">
              <a:lnSpc>
                <a:spcPct val="80000"/>
              </a:lnSpc>
              <a:spcBef>
                <a:spcPts val="238"/>
              </a:spcBef>
            </a:pPr>
            <a:r>
              <a:rPr lang="fr-FR" sz="1400" b="1" dirty="0">
                <a:solidFill>
                  <a:srgbClr val="FFFF00"/>
                </a:solidFill>
              </a:rPr>
              <a:t>(</a:t>
            </a:r>
            <a:r>
              <a:rPr lang="fr-FR" sz="1400" b="1" dirty="0" err="1">
                <a:solidFill>
                  <a:srgbClr val="FFFF00"/>
                </a:solidFill>
              </a:rPr>
              <a:t>Ks</a:t>
            </a:r>
            <a:r>
              <a:rPr lang="fr-FR" sz="1400" b="1" dirty="0">
                <a:solidFill>
                  <a:srgbClr val="FFFF00"/>
                </a:solidFill>
              </a:rPr>
              <a:t> </a:t>
            </a:r>
            <a:r>
              <a:rPr lang="fr-FR" sz="1400" b="1" dirty="0" err="1">
                <a:solidFill>
                  <a:srgbClr val="FFFF00"/>
                </a:solidFill>
              </a:rPr>
              <a:t>passband</a:t>
            </a:r>
            <a:r>
              <a:rPr lang="fr-FR" sz="1400" b="1" dirty="0">
                <a:solidFill>
                  <a:srgbClr val="FFFF00"/>
                </a:solidFill>
              </a:rPr>
              <a:t>)</a:t>
            </a:r>
            <a:endParaRPr lang="fr-FR" sz="1600" dirty="0">
              <a:solidFill>
                <a:srgbClr val="FFFF00"/>
              </a:solidFill>
            </a:endParaRPr>
          </a:p>
        </p:txBody>
      </p:sp>
      <p:sp>
        <p:nvSpPr>
          <p:cNvPr id="24" name="Line 24"/>
          <p:cNvSpPr>
            <a:spLocks noChangeShapeType="1"/>
          </p:cNvSpPr>
          <p:nvPr/>
        </p:nvSpPr>
        <p:spPr bwMode="auto">
          <a:xfrm flipH="1">
            <a:off x="5478048" y="4323028"/>
            <a:ext cx="438141" cy="1695084"/>
          </a:xfrm>
          <a:prstGeom prst="line">
            <a:avLst/>
          </a:prstGeom>
          <a:noFill/>
          <a:ln w="66675">
            <a:solidFill>
              <a:srgbClr val="FF0000"/>
            </a:solidFill>
            <a:round/>
            <a:headEnd/>
            <a:tailEnd type="triangle" w="med" len="med"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fr-FR"/>
          </a:p>
        </p:txBody>
      </p:sp>
      <p:sp>
        <p:nvSpPr>
          <p:cNvPr id="9" name="Line 25"/>
          <p:cNvSpPr>
            <a:spLocks noChangeShapeType="1"/>
          </p:cNvSpPr>
          <p:nvPr/>
        </p:nvSpPr>
        <p:spPr bwMode="auto">
          <a:xfrm flipH="1">
            <a:off x="7083896" y="4620154"/>
            <a:ext cx="533400" cy="19912"/>
          </a:xfrm>
          <a:prstGeom prst="line">
            <a:avLst/>
          </a:prstGeom>
          <a:noFill/>
          <a:ln w="66675">
            <a:solidFill>
              <a:srgbClr val="FF0000"/>
            </a:solidFill>
            <a:round/>
            <a:headEnd/>
            <a:tailEnd type="triangle" w="med" len="med"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98132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390E7BA3-BFA8-C0A0-76FF-777C4532D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8494" y="3223317"/>
            <a:ext cx="3406430" cy="3332195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07004" y="226976"/>
            <a:ext cx="9798996" cy="838200"/>
          </a:xfrm>
        </p:spPr>
        <p:txBody>
          <a:bodyPr>
            <a:noAutofit/>
          </a:bodyPr>
          <a:lstStyle/>
          <a:p>
            <a:pPr algn="ctr"/>
            <a:r>
              <a:rPr lang="fr-FR" sz="4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Scintillation </a:t>
            </a:r>
            <a:r>
              <a:rPr lang="fr-FR" sz="4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</a:t>
            </a:r>
            <a:r>
              <a:rPr lang="fr-FR" sz="4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Vera Rubin </a:t>
            </a:r>
            <a:r>
              <a:rPr lang="fr-FR" sz="4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telescope</a:t>
            </a:r>
            <a:br>
              <a:rPr lang="fr-FR" sz="4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fr-FR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(15s </a:t>
            </a:r>
            <a:r>
              <a:rPr lang="fr-FR" sz="24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exposures</a:t>
            </a:r>
            <a:r>
              <a:rPr lang="fr-FR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fr-FR" sz="4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Espace réservé du texte 2"/>
          <p:cNvSpPr>
            <a:spLocks noGrp="1"/>
          </p:cNvSpPr>
          <p:nvPr>
            <p:ph type="body" sz="half" idx="1"/>
          </p:nvPr>
        </p:nvSpPr>
        <p:spPr>
          <a:xfrm>
            <a:off x="838200" y="2350784"/>
            <a:ext cx="4114800" cy="762000"/>
          </a:xfrm>
        </p:spPr>
        <p:txBody>
          <a:bodyPr>
            <a:normAutofit lnSpcReduction="10000"/>
          </a:bodyPr>
          <a:lstStyle/>
          <a:p>
            <a:r>
              <a:rPr lang="fr-FR" sz="2000" dirty="0">
                <a:cs typeface="Symbol" charset="2"/>
              </a:rPr>
              <a:t>Source@</a:t>
            </a:r>
            <a:r>
              <a:rPr lang="fr-FR" sz="2000" dirty="0">
                <a:highlight>
                  <a:srgbClr val="FFFF00"/>
                </a:highlight>
                <a:cs typeface="Symbol" charset="2"/>
              </a:rPr>
              <a:t>7Kpc</a:t>
            </a:r>
            <a:r>
              <a:rPr lang="fr-FR" sz="2000" dirty="0">
                <a:cs typeface="Symbol" charset="2"/>
              </a:rPr>
              <a:t> (gal. plane) in </a:t>
            </a:r>
            <a:r>
              <a:rPr lang="fr-FR" sz="2000" b="1" dirty="0">
                <a:solidFill>
                  <a:schemeClr val="accent1"/>
                </a:solidFill>
                <a:cs typeface="Symbol" charset="2"/>
              </a:rPr>
              <a:t>V</a:t>
            </a:r>
            <a:endParaRPr lang="fr-FR" sz="2000" b="1" baseline="-25000" dirty="0">
              <a:solidFill>
                <a:srgbClr val="DF29FF"/>
              </a:solidFill>
              <a:cs typeface="Symbol" charset="2"/>
            </a:endParaRPr>
          </a:p>
          <a:p>
            <a:r>
              <a:rPr lang="fr-FR" sz="2000" dirty="0">
                <a:cs typeface="Symbol" charset="2"/>
              </a:rPr>
              <a:t>Screen@</a:t>
            </a:r>
            <a:r>
              <a:rPr lang="fr-FR" sz="2000" dirty="0">
                <a:highlight>
                  <a:srgbClr val="FFFF00"/>
                </a:highlight>
                <a:cs typeface="Symbol" charset="2"/>
              </a:rPr>
              <a:t>160pc</a:t>
            </a:r>
            <a:r>
              <a:rPr lang="fr-FR" sz="2000" dirty="0">
                <a:cs typeface="Symbol" charset="2"/>
              </a:rPr>
              <a:t> : B68- </a:t>
            </a:r>
            <a:r>
              <a:rPr lang="fr-FR" sz="2000" b="1" dirty="0">
                <a:cs typeface="Symbol" charset="2"/>
              </a:rPr>
              <a:t>visible </a:t>
            </a:r>
            <a:r>
              <a:rPr lang="fr-FR" sz="2000" b="1" dirty="0" err="1">
                <a:cs typeface="Symbol" charset="2"/>
              </a:rPr>
              <a:t>gas</a:t>
            </a:r>
            <a:endParaRPr lang="fr-FR" sz="2000" dirty="0"/>
          </a:p>
        </p:txBody>
      </p:sp>
      <p:sp>
        <p:nvSpPr>
          <p:cNvPr id="10" name="ZoneTexte 9"/>
          <p:cNvSpPr txBox="1"/>
          <p:nvPr/>
        </p:nvSpPr>
        <p:spPr>
          <a:xfrm>
            <a:off x="908372" y="1198656"/>
            <a:ext cx="80770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>
                <a:cs typeface="Symbol" charset="2"/>
              </a:rPr>
              <a:t>For </a:t>
            </a:r>
            <a:r>
              <a:rPr lang="fr-FR" sz="2000" dirty="0" err="1">
                <a:cs typeface="Symbol" charset="2"/>
              </a:rPr>
              <a:t>given</a:t>
            </a:r>
            <a:r>
              <a:rPr lang="fr-FR" sz="2000" dirty="0">
                <a:cs typeface="Symbol" charset="2"/>
              </a:rPr>
              <a:t> </a:t>
            </a:r>
            <a:r>
              <a:rPr lang="fr-FR" sz="2000" dirty="0" err="1">
                <a:cs typeface="Symbol" charset="2"/>
              </a:rPr>
              <a:t>R</a:t>
            </a:r>
            <a:r>
              <a:rPr lang="fr-FR" sz="2000" baseline="-25000" dirty="0" err="1">
                <a:cs typeface="Symbol" charset="2"/>
              </a:rPr>
              <a:t>diff</a:t>
            </a:r>
            <a:r>
              <a:rPr lang="fr-FR" sz="2000" dirty="0">
                <a:cs typeface="Symbol" charset="2"/>
              </a:rPr>
              <a:t> modulation </a:t>
            </a:r>
            <a:r>
              <a:rPr lang="fr-FR" sz="2000" b="1" dirty="0">
                <a:cs typeface="Symbol" charset="2"/>
              </a:rPr>
              <a:t>m = </a:t>
            </a:r>
            <a:r>
              <a:rPr lang="fr-FR" sz="2000" b="1" dirty="0" err="1">
                <a:latin typeface="Symbol" charset="2"/>
                <a:cs typeface="Symbol" charset="2"/>
              </a:rPr>
              <a:t>s</a:t>
            </a:r>
            <a:r>
              <a:rPr lang="fr-FR" sz="2000" b="1" baseline="-25000" dirty="0" err="1"/>
              <a:t>I</a:t>
            </a:r>
            <a:r>
              <a:rPr lang="fr-FR" sz="2000" b="1" baseline="-25000" dirty="0"/>
              <a:t> </a:t>
            </a:r>
            <a:r>
              <a:rPr lang="fr-FR" sz="2000" b="1" dirty="0"/>
              <a:t>/&lt;I&gt;</a:t>
            </a:r>
            <a:r>
              <a:rPr lang="fr-FR" sz="2000" dirty="0"/>
              <a:t> </a:t>
            </a:r>
            <a:r>
              <a:rPr lang="fr-FR" sz="2000" dirty="0" err="1"/>
              <a:t>decreases</a:t>
            </a:r>
            <a:r>
              <a:rPr lang="fr-FR" sz="2000" dirty="0"/>
              <a:t> </a:t>
            </a:r>
            <a:r>
              <a:rPr lang="fr-FR" sz="2000" dirty="0" err="1"/>
              <a:t>with</a:t>
            </a:r>
            <a:r>
              <a:rPr lang="fr-FR" sz="2000" dirty="0"/>
              <a:t> the sources’ magnitude </a:t>
            </a:r>
            <a:r>
              <a:rPr lang="fr-FR" sz="2000" dirty="0" err="1"/>
              <a:t>since</a:t>
            </a:r>
            <a:r>
              <a:rPr lang="fr-FR" sz="2000" dirty="0"/>
              <a:t> the apparent </a:t>
            </a:r>
            <a:r>
              <a:rPr lang="fr-FR" sz="2000" dirty="0" err="1"/>
              <a:t>stellar</a:t>
            </a:r>
            <a:r>
              <a:rPr lang="fr-FR" sz="2000" dirty="0"/>
              <a:t> radius </a:t>
            </a:r>
            <a:r>
              <a:rPr lang="fr-FR" sz="2000" dirty="0" err="1"/>
              <a:t>increases</a:t>
            </a:r>
            <a:r>
              <a:rPr lang="fr-FR" sz="2000" dirty="0"/>
              <a:t> (</a:t>
            </a:r>
            <a:r>
              <a:rPr lang="fr-FR" sz="2000" dirty="0" err="1"/>
              <a:t>here</a:t>
            </a:r>
            <a:r>
              <a:rPr lang="fr-FR" sz="2000" dirty="0"/>
              <a:t> MS star)</a:t>
            </a:r>
          </a:p>
        </p:txBody>
      </p:sp>
      <p:cxnSp>
        <p:nvCxnSpPr>
          <p:cNvPr id="38" name="Connecteur droit avec flèche 37"/>
          <p:cNvCxnSpPr>
            <a:cxnSpLocks/>
          </p:cNvCxnSpPr>
          <p:nvPr/>
        </p:nvCxnSpPr>
        <p:spPr bwMode="auto">
          <a:xfrm flipH="1">
            <a:off x="1640632" y="4617897"/>
            <a:ext cx="255662" cy="61936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</p:spPr>
      </p:cxnSp>
      <p:sp>
        <p:nvSpPr>
          <p:cNvPr id="5" name="Cadre 4">
            <a:extLst>
              <a:ext uri="{FF2B5EF4-FFF2-40B4-BE49-F238E27FC236}">
                <a16:creationId xmlns:a16="http://schemas.microsoft.com/office/drawing/2014/main" id="{78E6F426-5212-834D-A8BC-93BE7D910654}"/>
              </a:ext>
            </a:extLst>
          </p:cNvPr>
          <p:cNvSpPr/>
          <p:nvPr/>
        </p:nvSpPr>
        <p:spPr bwMode="auto">
          <a:xfrm>
            <a:off x="796105" y="2279520"/>
            <a:ext cx="4042792" cy="4463752"/>
          </a:xfrm>
          <a:prstGeom prst="frame">
            <a:avLst>
              <a:gd name="adj1" fmla="val 897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fr-FR" sz="2400">
              <a:latin typeface="Times" charset="0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2A8DD7C4-DD67-8C42-A7FA-650023E53C05}"/>
              </a:ext>
            </a:extLst>
          </p:cNvPr>
          <p:cNvSpPr txBox="1"/>
          <p:nvPr/>
        </p:nvSpPr>
        <p:spPr>
          <a:xfrm>
            <a:off x="1025183" y="1934543"/>
            <a:ext cx="35846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b="1" i="1" dirty="0" err="1"/>
              <a:t>Gas</a:t>
            </a:r>
            <a:r>
              <a:rPr lang="fr-FR" sz="2000" b="1" i="1" dirty="0"/>
              <a:t> structures in </a:t>
            </a:r>
            <a:r>
              <a:rPr lang="fr-FR" sz="2000" b="1" i="1" dirty="0" err="1">
                <a:solidFill>
                  <a:srgbClr val="FF0000"/>
                </a:solidFill>
                <a:highlight>
                  <a:srgbClr val="FFFF00"/>
                </a:highlight>
              </a:rPr>
              <a:t>Galactic</a:t>
            </a:r>
            <a:r>
              <a:rPr lang="fr-FR" sz="2000" b="1" i="1" dirty="0">
                <a:solidFill>
                  <a:srgbClr val="FF0000"/>
                </a:solidFill>
                <a:highlight>
                  <a:srgbClr val="FFFF00"/>
                </a:highlight>
              </a:rPr>
              <a:t> plane</a:t>
            </a:r>
          </a:p>
        </p:txBody>
      </p:sp>
      <p:sp>
        <p:nvSpPr>
          <p:cNvPr id="30" name="ZoneTexte 29">
            <a:extLst>
              <a:ext uri="{FF2B5EF4-FFF2-40B4-BE49-F238E27FC236}">
                <a16:creationId xmlns:a16="http://schemas.microsoft.com/office/drawing/2014/main" id="{A29B0F70-FC1F-1548-9F1C-E9339CF23039}"/>
              </a:ext>
            </a:extLst>
          </p:cNvPr>
          <p:cNvSpPr txBox="1"/>
          <p:nvPr/>
        </p:nvSpPr>
        <p:spPr>
          <a:xfrm>
            <a:off x="5400812" y="1932419"/>
            <a:ext cx="34708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b="1" i="1" dirty="0" err="1"/>
              <a:t>Gas</a:t>
            </a:r>
            <a:r>
              <a:rPr lang="fr-FR" sz="2000" b="1" i="1" dirty="0"/>
              <a:t> structures in </a:t>
            </a:r>
            <a:r>
              <a:rPr lang="fr-FR" sz="2000" b="1" i="1" dirty="0" err="1">
                <a:solidFill>
                  <a:srgbClr val="FF0000"/>
                </a:solidFill>
                <a:highlight>
                  <a:srgbClr val="FFFF00"/>
                </a:highlight>
              </a:rPr>
              <a:t>Galactic</a:t>
            </a:r>
            <a:r>
              <a:rPr lang="fr-FR" sz="2000" b="1" i="1" dirty="0">
                <a:solidFill>
                  <a:srgbClr val="FF0000"/>
                </a:solidFill>
                <a:highlight>
                  <a:srgbClr val="FFFF00"/>
                </a:highlight>
              </a:rPr>
              <a:t> halo</a:t>
            </a:r>
          </a:p>
        </p:txBody>
      </p:sp>
      <p:grpSp>
        <p:nvGrpSpPr>
          <p:cNvPr id="24" name="Grouper 34">
            <a:extLst>
              <a:ext uri="{FF2B5EF4-FFF2-40B4-BE49-F238E27FC236}">
                <a16:creationId xmlns:a16="http://schemas.microsoft.com/office/drawing/2014/main" id="{089B511B-5512-9455-2FF8-32B7B2E19A57}"/>
              </a:ext>
            </a:extLst>
          </p:cNvPr>
          <p:cNvGrpSpPr/>
          <p:nvPr/>
        </p:nvGrpSpPr>
        <p:grpSpPr>
          <a:xfrm>
            <a:off x="1421461" y="4907900"/>
            <a:ext cx="2809039" cy="865062"/>
            <a:chOff x="2346175" y="3871356"/>
            <a:chExt cx="3024549" cy="931431"/>
          </a:xfrm>
        </p:grpSpPr>
        <p:cxnSp>
          <p:nvCxnSpPr>
            <p:cNvPr id="31" name="Connecteur droit 30">
              <a:extLst>
                <a:ext uri="{FF2B5EF4-FFF2-40B4-BE49-F238E27FC236}">
                  <a16:creationId xmlns:a16="http://schemas.microsoft.com/office/drawing/2014/main" id="{2BD3AC3C-A224-A813-836A-4DEFD4576B90}"/>
                </a:ext>
              </a:extLst>
            </p:cNvPr>
            <p:cNvCxnSpPr>
              <a:cxnSpLocks/>
            </p:cNvCxnSpPr>
            <p:nvPr/>
          </p:nvCxnSpPr>
          <p:spPr bwMode="auto">
            <a:xfrm flipH="1" flipV="1">
              <a:off x="3162279" y="4776018"/>
              <a:ext cx="476118" cy="26769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rgbClr val="FF0000">
                  <a:alpha val="70000"/>
                </a:srgb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2" name="Connecteur droit 31">
              <a:extLst>
                <a:ext uri="{FF2B5EF4-FFF2-40B4-BE49-F238E27FC236}">
                  <a16:creationId xmlns:a16="http://schemas.microsoft.com/office/drawing/2014/main" id="{544F9BDB-D03F-DBED-A466-CAAD1A3FDE36}"/>
                </a:ext>
              </a:extLst>
            </p:cNvPr>
            <p:cNvCxnSpPr>
              <a:cxnSpLocks/>
            </p:cNvCxnSpPr>
            <p:nvPr/>
          </p:nvCxnSpPr>
          <p:spPr bwMode="auto">
            <a:xfrm flipH="1" flipV="1">
              <a:off x="2610063" y="4374424"/>
              <a:ext cx="555606" cy="401594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rgbClr val="FF0000">
                  <a:alpha val="70000"/>
                </a:srgb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3" name="Connecteur droit 32">
              <a:extLst>
                <a:ext uri="{FF2B5EF4-FFF2-40B4-BE49-F238E27FC236}">
                  <a16:creationId xmlns:a16="http://schemas.microsoft.com/office/drawing/2014/main" id="{969942F7-A9D3-B81F-B3E3-75407C112E4A}"/>
                </a:ext>
              </a:extLst>
            </p:cNvPr>
            <p:cNvCxnSpPr>
              <a:cxnSpLocks/>
            </p:cNvCxnSpPr>
            <p:nvPr/>
          </p:nvCxnSpPr>
          <p:spPr bwMode="auto">
            <a:xfrm flipH="1" flipV="1">
              <a:off x="2346175" y="3871356"/>
              <a:ext cx="235987" cy="482476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rgbClr val="FF0000">
                  <a:alpha val="70000"/>
                </a:srgb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Connecteur droit 33">
              <a:extLst>
                <a:ext uri="{FF2B5EF4-FFF2-40B4-BE49-F238E27FC236}">
                  <a16:creationId xmlns:a16="http://schemas.microsoft.com/office/drawing/2014/main" id="{247B60DD-F2BA-C286-F8A4-770E459912FC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3658501" y="4802787"/>
              <a:ext cx="1712223" cy="0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rgbClr val="FF0000">
                  <a:alpha val="70000"/>
                </a:srgb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35" name="ZoneTexte 34">
            <a:extLst>
              <a:ext uri="{FF2B5EF4-FFF2-40B4-BE49-F238E27FC236}">
                <a16:creationId xmlns:a16="http://schemas.microsoft.com/office/drawing/2014/main" id="{87F947ED-DD01-7F6C-0ADE-D4E0F2992AC8}"/>
              </a:ext>
            </a:extLst>
          </p:cNvPr>
          <p:cNvSpPr txBox="1"/>
          <p:nvPr/>
        </p:nvSpPr>
        <p:spPr>
          <a:xfrm>
            <a:off x="1577973" y="4103505"/>
            <a:ext cx="1507746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1400" b="1" dirty="0">
                <a:solidFill>
                  <a:srgbClr val="FF0000"/>
                </a:solidFill>
                <a:latin typeface="Helvetica"/>
                <a:cs typeface="Helvetica"/>
              </a:rPr>
              <a:t>LSST </a:t>
            </a:r>
            <a:r>
              <a:rPr lang="fr-FR" sz="1400" b="1" dirty="0" err="1">
                <a:solidFill>
                  <a:srgbClr val="FF0000"/>
                </a:solidFill>
                <a:latin typeface="Helvetica"/>
                <a:cs typeface="Helvetica"/>
              </a:rPr>
              <a:t>precision</a:t>
            </a:r>
            <a:endParaRPr lang="fr-FR" sz="1400" b="1" dirty="0">
              <a:solidFill>
                <a:srgbClr val="FF0000"/>
              </a:solidFill>
              <a:latin typeface="Helvetica"/>
              <a:cs typeface="Helvetica"/>
            </a:endParaRPr>
          </a:p>
          <a:p>
            <a:r>
              <a:rPr lang="fr-FR" sz="1400" b="1" dirty="0">
                <a:solidFill>
                  <a:srgbClr val="FF0000"/>
                </a:solidFill>
                <a:latin typeface="Helvetica"/>
                <a:cs typeface="Helvetica"/>
              </a:rPr>
              <a:t>for </a:t>
            </a:r>
            <a:r>
              <a:rPr lang="fr-FR" sz="1400" b="1" dirty="0" err="1">
                <a:solidFill>
                  <a:srgbClr val="FF0000"/>
                </a:solidFill>
                <a:latin typeface="Helvetica"/>
                <a:cs typeface="Helvetica"/>
              </a:rPr>
              <a:t>T</a:t>
            </a:r>
            <a:r>
              <a:rPr lang="fr-FR" sz="1400" b="1" baseline="-25000" dirty="0" err="1">
                <a:solidFill>
                  <a:srgbClr val="FF0000"/>
                </a:solidFill>
                <a:latin typeface="Helvetica"/>
                <a:cs typeface="Helvetica"/>
              </a:rPr>
              <a:t>exp</a:t>
            </a:r>
            <a:r>
              <a:rPr lang="fr-FR" sz="1400" b="1" baseline="-25000" dirty="0">
                <a:solidFill>
                  <a:srgbClr val="FF0000"/>
                </a:solidFill>
                <a:latin typeface="Helvetica"/>
                <a:cs typeface="Helvetica"/>
              </a:rPr>
              <a:t> </a:t>
            </a:r>
            <a:r>
              <a:rPr lang="fr-FR" sz="1400" b="1" dirty="0">
                <a:solidFill>
                  <a:srgbClr val="FF0000"/>
                </a:solidFill>
                <a:latin typeface="Helvetica"/>
                <a:cs typeface="Helvetica"/>
              </a:rPr>
              <a:t>= 15s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978D262C-8085-1D9E-F6A9-9959A062475C}"/>
              </a:ext>
            </a:extLst>
          </p:cNvPr>
          <p:cNvSpPr txBox="1"/>
          <p:nvPr/>
        </p:nvSpPr>
        <p:spPr>
          <a:xfrm rot="863188">
            <a:off x="2085897" y="4907962"/>
            <a:ext cx="116891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050" b="1" dirty="0" err="1">
                <a:latin typeface="Helvetica" pitchFamily="2" charset="0"/>
              </a:rPr>
              <a:t>R</a:t>
            </a:r>
            <a:r>
              <a:rPr lang="fr-FR" sz="800" b="1" dirty="0" err="1">
                <a:latin typeface="Helvetica" pitchFamily="2" charset="0"/>
              </a:rPr>
              <a:t>diff</a:t>
            </a:r>
            <a:r>
              <a:rPr lang="fr-FR" sz="1050" b="1" dirty="0">
                <a:latin typeface="Helvetica" pitchFamily="2" charset="0"/>
              </a:rPr>
              <a:t> = 1000 km</a:t>
            </a:r>
            <a:endParaRPr lang="fr-FR" b="1" dirty="0">
              <a:latin typeface="Helvetica" pitchFamily="2" charset="0"/>
            </a:endParaRPr>
          </a:p>
        </p:txBody>
      </p:sp>
      <p:sp>
        <p:nvSpPr>
          <p:cNvPr id="36" name="ZoneTexte 35">
            <a:extLst>
              <a:ext uri="{FF2B5EF4-FFF2-40B4-BE49-F238E27FC236}">
                <a16:creationId xmlns:a16="http://schemas.microsoft.com/office/drawing/2014/main" id="{080E4655-3B2A-D1F4-5AF0-F108E605A7D4}"/>
              </a:ext>
            </a:extLst>
          </p:cNvPr>
          <p:cNvSpPr txBox="1"/>
          <p:nvPr/>
        </p:nvSpPr>
        <p:spPr>
          <a:xfrm rot="863188">
            <a:off x="2106736" y="5412018"/>
            <a:ext cx="1127232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050" b="1" dirty="0" err="1">
                <a:latin typeface="Helvetica" pitchFamily="2" charset="0"/>
              </a:rPr>
              <a:t>R</a:t>
            </a:r>
            <a:r>
              <a:rPr lang="fr-FR" sz="800" b="1" dirty="0" err="1">
                <a:latin typeface="Helvetica" pitchFamily="2" charset="0"/>
              </a:rPr>
              <a:t>diff</a:t>
            </a:r>
            <a:r>
              <a:rPr lang="fr-FR" sz="1050" b="1" dirty="0">
                <a:latin typeface="Helvetica" pitchFamily="2" charset="0"/>
              </a:rPr>
              <a:t> = 4000 km</a:t>
            </a:r>
            <a:endParaRPr lang="fr-FR" b="1" dirty="0">
              <a:latin typeface="Helvetica" pitchFamily="2" charset="0"/>
            </a:endParaRPr>
          </a:p>
        </p:txBody>
      </p:sp>
      <p:sp>
        <p:nvSpPr>
          <p:cNvPr id="37" name="ZoneTexte 36">
            <a:extLst>
              <a:ext uri="{FF2B5EF4-FFF2-40B4-BE49-F238E27FC236}">
                <a16:creationId xmlns:a16="http://schemas.microsoft.com/office/drawing/2014/main" id="{ED3E849A-CBCD-9646-812A-EA2404CAF00B}"/>
              </a:ext>
            </a:extLst>
          </p:cNvPr>
          <p:cNvSpPr txBox="1"/>
          <p:nvPr/>
        </p:nvSpPr>
        <p:spPr>
          <a:xfrm rot="863188">
            <a:off x="2030446" y="5919366"/>
            <a:ext cx="1239442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050" b="1" dirty="0" err="1">
                <a:latin typeface="Helvetica" pitchFamily="2" charset="0"/>
              </a:rPr>
              <a:t>R</a:t>
            </a:r>
            <a:r>
              <a:rPr lang="fr-FR" sz="800" b="1" dirty="0" err="1">
                <a:latin typeface="Helvetica" pitchFamily="2" charset="0"/>
              </a:rPr>
              <a:t>diff</a:t>
            </a:r>
            <a:r>
              <a:rPr lang="fr-FR" sz="1050" b="1" dirty="0">
                <a:latin typeface="Helvetica" pitchFamily="2" charset="0"/>
              </a:rPr>
              <a:t> = 16,000 km</a:t>
            </a:r>
            <a:endParaRPr lang="fr-FR" b="1" dirty="0">
              <a:latin typeface="Helvetica" pitchFamily="2" charset="0"/>
            </a:endParaRPr>
          </a:p>
        </p:txBody>
      </p:sp>
      <p:sp>
        <p:nvSpPr>
          <p:cNvPr id="39" name="ZoneTexte 38">
            <a:extLst>
              <a:ext uri="{FF2B5EF4-FFF2-40B4-BE49-F238E27FC236}">
                <a16:creationId xmlns:a16="http://schemas.microsoft.com/office/drawing/2014/main" id="{047A8C9B-4DD8-AC9E-88E2-7995727E0B41}"/>
              </a:ext>
            </a:extLst>
          </p:cNvPr>
          <p:cNvSpPr txBox="1"/>
          <p:nvPr/>
        </p:nvSpPr>
        <p:spPr>
          <a:xfrm rot="16200000">
            <a:off x="532471" y="3552440"/>
            <a:ext cx="11576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b="1" dirty="0">
                <a:latin typeface="Times" pitchFamily="2" charset="0"/>
              </a:rPr>
              <a:t>m = </a:t>
            </a:r>
            <a:r>
              <a:rPr lang="fr-FR" sz="1600" b="1" dirty="0" err="1">
                <a:latin typeface="Symbol" pitchFamily="2" charset="2"/>
              </a:rPr>
              <a:t>s</a:t>
            </a:r>
            <a:r>
              <a:rPr lang="fr-FR" sz="1600" b="1" baseline="-25000" dirty="0" err="1">
                <a:latin typeface="Times" pitchFamily="2" charset="0"/>
              </a:rPr>
              <a:t>I</a:t>
            </a:r>
            <a:r>
              <a:rPr lang="fr-FR" sz="1600" b="1" baseline="-25000" dirty="0">
                <a:latin typeface="Times" pitchFamily="2" charset="0"/>
              </a:rPr>
              <a:t> </a:t>
            </a:r>
            <a:r>
              <a:rPr lang="fr-FR" sz="1600" b="1" dirty="0">
                <a:latin typeface="Times" pitchFamily="2" charset="0"/>
              </a:rPr>
              <a:t>/&lt;I&gt;</a:t>
            </a:r>
            <a:endParaRPr lang="fr-FR" sz="4000" b="1" dirty="0">
              <a:latin typeface="Times" pitchFamily="2" charset="0"/>
            </a:endParaRP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C85D5BF6-286D-9536-DFEA-AA28558C7B3F}"/>
              </a:ext>
            </a:extLst>
          </p:cNvPr>
          <p:cNvSpPr txBox="1"/>
          <p:nvPr/>
        </p:nvSpPr>
        <p:spPr>
          <a:xfrm>
            <a:off x="3944888" y="6095200"/>
            <a:ext cx="3064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1600" b="1" dirty="0"/>
              <a:t>V</a:t>
            </a:r>
          </a:p>
        </p:txBody>
      </p:sp>
      <p:grpSp>
        <p:nvGrpSpPr>
          <p:cNvPr id="14" name="Groupe 13">
            <a:extLst>
              <a:ext uri="{FF2B5EF4-FFF2-40B4-BE49-F238E27FC236}">
                <a16:creationId xmlns:a16="http://schemas.microsoft.com/office/drawing/2014/main" id="{33C04910-9F8D-AA75-E7FE-11D1B79A146E}"/>
              </a:ext>
            </a:extLst>
          </p:cNvPr>
          <p:cNvGrpSpPr/>
          <p:nvPr/>
        </p:nvGrpSpPr>
        <p:grpSpPr>
          <a:xfrm>
            <a:off x="1350632" y="2279520"/>
            <a:ext cx="7922848" cy="4463752"/>
            <a:chOff x="969632" y="2133600"/>
            <a:chExt cx="7922848" cy="4463752"/>
          </a:xfrm>
        </p:grpSpPr>
        <p:pic>
          <p:nvPicPr>
            <p:cNvPr id="22" name="Image 21" descr="moniezm_fig5b-eps-converted-to.pdf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61952" y="3053587"/>
              <a:ext cx="3426471" cy="3471757"/>
            </a:xfrm>
            <a:prstGeom prst="rect">
              <a:avLst/>
            </a:prstGeom>
          </p:spPr>
        </p:pic>
        <p:sp>
          <p:nvSpPr>
            <p:cNvPr id="21" name="ZoneTexte 20"/>
            <p:cNvSpPr txBox="1"/>
            <p:nvPr/>
          </p:nvSpPr>
          <p:spPr>
            <a:xfrm>
              <a:off x="5434128" y="5955865"/>
              <a:ext cx="99059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00" b="1" dirty="0" err="1">
                  <a:solidFill>
                    <a:srgbClr val="FF0000"/>
                  </a:solidFill>
                  <a:latin typeface="Helvetica"/>
                  <a:cs typeface="Helvetica"/>
                </a:rPr>
                <a:t>T</a:t>
              </a:r>
              <a:r>
                <a:rPr lang="fr-FR" sz="1400" b="1" baseline="-25000" dirty="0" err="1">
                  <a:solidFill>
                    <a:srgbClr val="FF0000"/>
                  </a:solidFill>
                  <a:latin typeface="Helvetica"/>
                  <a:cs typeface="Helvetica"/>
                </a:rPr>
                <a:t>exp</a:t>
              </a:r>
              <a:r>
                <a:rPr lang="fr-FR" sz="1400" b="1" dirty="0">
                  <a:solidFill>
                    <a:srgbClr val="FF0000"/>
                  </a:solidFill>
                  <a:latin typeface="Helvetica"/>
                  <a:cs typeface="Helvetica"/>
                </a:rPr>
                <a:t> = 15s</a:t>
              </a:r>
            </a:p>
          </p:txBody>
        </p:sp>
        <p:sp>
          <p:nvSpPr>
            <p:cNvPr id="9" name="Espace réservé du texte 2"/>
            <p:cNvSpPr txBox="1">
              <a:spLocks/>
            </p:cNvSpPr>
            <p:nvPr/>
          </p:nvSpPr>
          <p:spPr bwMode="auto">
            <a:xfrm>
              <a:off x="4853880" y="2204864"/>
              <a:ext cx="4038600" cy="838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342900" indent="-342900" defTabSz="914400" eaLnBrk="0" fontAlgn="base" hangingPunct="0">
                <a:spcBef>
                  <a:spcPct val="20000"/>
                </a:spcBef>
                <a:spcAft>
                  <a:spcPct val="0"/>
                </a:spcAft>
                <a:buFontTx/>
                <a:buChar char="•"/>
                <a:defRPr/>
              </a:pPr>
              <a:r>
                <a:rPr lang="fr-FR" sz="2000" kern="0" dirty="0">
                  <a:ea typeface="ＭＳ Ｐゴシック" charset="-128"/>
                  <a:cs typeface="Symbol" charset="2"/>
                </a:rPr>
                <a:t>Source@</a:t>
              </a:r>
              <a:r>
                <a:rPr lang="fr-FR" sz="2000" kern="0" dirty="0">
                  <a:highlight>
                    <a:srgbClr val="FFFF00"/>
                  </a:highlight>
                  <a:ea typeface="ＭＳ Ｐゴシック" charset="-128"/>
                  <a:cs typeface="Symbol" charset="2"/>
                </a:rPr>
                <a:t>55Kpc</a:t>
              </a:r>
              <a:r>
                <a:rPr lang="fr-FR" sz="2000" kern="0" dirty="0">
                  <a:ea typeface="ＭＳ Ｐゴシック" charset="-128"/>
                  <a:cs typeface="Symbol" charset="2"/>
                </a:rPr>
                <a:t> (LMC) in </a:t>
              </a:r>
              <a:r>
                <a:rPr lang="fr-FR" sz="2000" b="1" kern="0" dirty="0">
                  <a:solidFill>
                    <a:schemeClr val="accent1"/>
                  </a:solidFill>
                  <a:ea typeface="ＭＳ Ｐゴシック" charset="-128"/>
                  <a:cs typeface="Symbol" charset="2"/>
                </a:rPr>
                <a:t>V</a:t>
              </a:r>
            </a:p>
            <a:p>
              <a:pPr marL="342900" indent="-342900">
                <a:spcBef>
                  <a:spcPct val="20000"/>
                </a:spcBef>
                <a:buFontTx/>
                <a:buChar char="•"/>
              </a:pPr>
              <a:r>
                <a:rPr lang="fr-FR" sz="2000" kern="0" dirty="0">
                  <a:ea typeface="ＭＳ Ｐゴシック" charset="-128"/>
                  <a:cs typeface="Symbol" charset="2"/>
                </a:rPr>
                <a:t>Screen@</a:t>
              </a:r>
              <a:r>
                <a:rPr lang="fr-FR" sz="2000" kern="0" dirty="0">
                  <a:highlight>
                    <a:srgbClr val="FFFF00"/>
                  </a:highlight>
                  <a:ea typeface="ＭＳ Ｐゴシック" charset="-128"/>
                  <a:cs typeface="Symbol" charset="2"/>
                </a:rPr>
                <a:t>1Kpc</a:t>
              </a:r>
              <a:r>
                <a:rPr lang="fr-FR" sz="2000" kern="0" dirty="0">
                  <a:ea typeface="ＭＳ Ｐゴシック" charset="-128"/>
                  <a:cs typeface="Symbol" charset="2"/>
                </a:rPr>
                <a:t> : halo- </a:t>
              </a:r>
              <a:r>
                <a:rPr lang="fr-FR" sz="2000" b="1" dirty="0" err="1">
                  <a:solidFill>
                    <a:schemeClr val="bg1"/>
                  </a:solidFill>
                  <a:effectLst>
                    <a:glow rad="228600">
                      <a:schemeClr val="accent4">
                        <a:alpha val="75000"/>
                      </a:schemeClr>
                    </a:glow>
                  </a:effectLst>
                  <a:highlight>
                    <a:srgbClr val="000080"/>
                  </a:highlight>
                </a:rPr>
                <a:t>hidden</a:t>
              </a:r>
              <a:r>
                <a:rPr lang="fr-FR" sz="2000" b="1" dirty="0">
                  <a:solidFill>
                    <a:schemeClr val="bg1"/>
                  </a:solidFill>
                  <a:effectLst>
                    <a:glow rad="228600">
                      <a:schemeClr val="accent4">
                        <a:alpha val="75000"/>
                      </a:schemeClr>
                    </a:glow>
                  </a:effectLst>
                  <a:highlight>
                    <a:srgbClr val="000080"/>
                  </a:highlight>
                </a:rPr>
                <a:t> </a:t>
              </a:r>
              <a:r>
                <a:rPr lang="fr-FR" sz="2000" b="1" dirty="0" err="1">
                  <a:solidFill>
                    <a:schemeClr val="bg1"/>
                  </a:solidFill>
                  <a:effectLst>
                    <a:glow rad="228600">
                      <a:schemeClr val="accent4">
                        <a:alpha val="75000"/>
                      </a:schemeClr>
                    </a:glow>
                  </a:effectLst>
                  <a:highlight>
                    <a:srgbClr val="000080"/>
                  </a:highlight>
                </a:rPr>
                <a:t>gas</a:t>
              </a:r>
              <a:endParaRPr lang="fr-FR" sz="2000" kern="0" dirty="0">
                <a:highlight>
                  <a:srgbClr val="000080"/>
                </a:highlight>
                <a:ea typeface="ＭＳ Ｐゴシック" charset="-128"/>
                <a:cs typeface="Symbol" charset="2"/>
              </a:endParaRPr>
            </a:p>
          </p:txBody>
        </p: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5F785152-67B0-C54F-A61F-D8D7AE57F326}"/>
                </a:ext>
              </a:extLst>
            </p:cNvPr>
            <p:cNvSpPr txBox="1"/>
            <p:nvPr/>
          </p:nvSpPr>
          <p:spPr>
            <a:xfrm>
              <a:off x="6444209" y="3249800"/>
              <a:ext cx="1507746" cy="52322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fr-FR" sz="1400" b="1" dirty="0">
                  <a:solidFill>
                    <a:srgbClr val="FF0000"/>
                  </a:solidFill>
                  <a:latin typeface="Helvetica"/>
                  <a:cs typeface="Helvetica"/>
                </a:rPr>
                <a:t>LSST </a:t>
              </a:r>
              <a:r>
                <a:rPr lang="fr-FR" sz="1400" b="1" dirty="0" err="1">
                  <a:solidFill>
                    <a:srgbClr val="FF0000"/>
                  </a:solidFill>
                  <a:latin typeface="Helvetica"/>
                  <a:cs typeface="Helvetica"/>
                </a:rPr>
                <a:t>precision</a:t>
              </a:r>
              <a:endParaRPr lang="fr-FR" sz="1400" b="1" dirty="0">
                <a:solidFill>
                  <a:srgbClr val="FF0000"/>
                </a:solidFill>
                <a:latin typeface="Helvetica"/>
                <a:cs typeface="Helvetica"/>
              </a:endParaRPr>
            </a:p>
            <a:p>
              <a:r>
                <a:rPr lang="fr-FR" sz="1400" b="1" dirty="0">
                  <a:solidFill>
                    <a:srgbClr val="FF0000"/>
                  </a:solidFill>
                  <a:latin typeface="Helvetica"/>
                  <a:cs typeface="Helvetica"/>
                </a:rPr>
                <a:t>for </a:t>
              </a:r>
              <a:r>
                <a:rPr lang="fr-FR" sz="1400" b="1" dirty="0" err="1">
                  <a:solidFill>
                    <a:srgbClr val="FF0000"/>
                  </a:solidFill>
                  <a:latin typeface="Helvetica"/>
                  <a:cs typeface="Helvetica"/>
                </a:rPr>
                <a:t>T</a:t>
              </a:r>
              <a:r>
                <a:rPr lang="fr-FR" sz="1400" b="1" baseline="-25000" dirty="0" err="1">
                  <a:solidFill>
                    <a:srgbClr val="FF0000"/>
                  </a:solidFill>
                  <a:latin typeface="Helvetica"/>
                  <a:cs typeface="Helvetica"/>
                </a:rPr>
                <a:t>exp</a:t>
              </a:r>
              <a:r>
                <a:rPr lang="fr-FR" sz="1400" b="1" baseline="-25000" dirty="0">
                  <a:solidFill>
                    <a:srgbClr val="FF0000"/>
                  </a:solidFill>
                  <a:latin typeface="Helvetica"/>
                  <a:cs typeface="Helvetica"/>
                </a:rPr>
                <a:t> </a:t>
              </a:r>
              <a:r>
                <a:rPr lang="fr-FR" sz="1400" b="1" dirty="0">
                  <a:solidFill>
                    <a:srgbClr val="FF0000"/>
                  </a:solidFill>
                  <a:latin typeface="Helvetica"/>
                  <a:cs typeface="Helvetica"/>
                </a:rPr>
                <a:t>= 15s</a:t>
              </a:r>
            </a:p>
          </p:txBody>
        </p:sp>
        <p:cxnSp>
          <p:nvCxnSpPr>
            <p:cNvPr id="29" name="Connecteur droit avec flèche 28">
              <a:extLst>
                <a:ext uri="{FF2B5EF4-FFF2-40B4-BE49-F238E27FC236}">
                  <a16:creationId xmlns:a16="http://schemas.microsoft.com/office/drawing/2014/main" id="{F0C9EF7C-2937-3544-AC07-45500A2DD450}"/>
                </a:ext>
              </a:extLst>
            </p:cNvPr>
            <p:cNvCxnSpPr/>
            <p:nvPr/>
          </p:nvCxnSpPr>
          <p:spPr bwMode="auto">
            <a:xfrm rot="5400000">
              <a:off x="6451133" y="4136903"/>
              <a:ext cx="707705" cy="1475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  <p:sp>
          <p:nvSpPr>
            <p:cNvPr id="23" name="Cadre 22">
              <a:extLst>
                <a:ext uri="{FF2B5EF4-FFF2-40B4-BE49-F238E27FC236}">
                  <a16:creationId xmlns:a16="http://schemas.microsoft.com/office/drawing/2014/main" id="{E01E66F7-655A-B140-8C7A-79542EB1B287}"/>
                </a:ext>
              </a:extLst>
            </p:cNvPr>
            <p:cNvSpPr/>
            <p:nvPr/>
          </p:nvSpPr>
          <p:spPr bwMode="auto">
            <a:xfrm>
              <a:off x="4833882" y="2133600"/>
              <a:ext cx="4042792" cy="4463752"/>
            </a:xfrm>
            <a:prstGeom prst="frame">
              <a:avLst>
                <a:gd name="adj1" fmla="val 897"/>
              </a:avLst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fr-FR" sz="2400">
                <a:latin typeface="Times" charset="0"/>
              </a:endParaRPr>
            </a:p>
          </p:txBody>
        </p:sp>
        <p:grpSp>
          <p:nvGrpSpPr>
            <p:cNvPr id="40" name="Groupe 39">
              <a:extLst>
                <a:ext uri="{FF2B5EF4-FFF2-40B4-BE49-F238E27FC236}">
                  <a16:creationId xmlns:a16="http://schemas.microsoft.com/office/drawing/2014/main" id="{28CDB15D-365A-FBB6-CEBD-1EB6134715C4}"/>
                </a:ext>
              </a:extLst>
            </p:cNvPr>
            <p:cNvGrpSpPr/>
            <p:nvPr/>
          </p:nvGrpSpPr>
          <p:grpSpPr>
            <a:xfrm>
              <a:off x="7627719" y="4851314"/>
              <a:ext cx="648471" cy="1454277"/>
              <a:chOff x="3205011" y="4851314"/>
              <a:chExt cx="648471" cy="1454277"/>
            </a:xfrm>
          </p:grpSpPr>
          <p:sp>
            <p:nvSpPr>
              <p:cNvPr id="41" name="ZoneTexte 40">
                <a:extLst>
                  <a:ext uri="{FF2B5EF4-FFF2-40B4-BE49-F238E27FC236}">
                    <a16:creationId xmlns:a16="http://schemas.microsoft.com/office/drawing/2014/main" id="{A35E4CF2-0699-BA48-0D5D-7E807085B1DF}"/>
                  </a:ext>
                </a:extLst>
              </p:cNvPr>
              <p:cNvSpPr txBox="1"/>
              <p:nvPr/>
            </p:nvSpPr>
            <p:spPr>
              <a:xfrm rot="17643099">
                <a:off x="2632405" y="5471375"/>
                <a:ext cx="1406822" cy="2616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fr-FR" sz="1100" b="1" dirty="0">
                    <a:solidFill>
                      <a:srgbClr val="FF0000"/>
                    </a:solidFill>
                  </a:rPr>
                  <a:t>Turbulence </a:t>
                </a:r>
                <a:r>
                  <a:rPr lang="fr-FR" sz="1100" b="1" dirty="0" err="1">
                    <a:solidFill>
                      <a:srgbClr val="FF0000"/>
                    </a:solidFill>
                  </a:rPr>
                  <a:t>strength</a:t>
                </a:r>
                <a:endParaRPr lang="fr-FR" sz="1100" b="1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42" name="Connecteur droit avec flèche 41">
                <a:extLst>
                  <a:ext uri="{FF2B5EF4-FFF2-40B4-BE49-F238E27FC236}">
                    <a16:creationId xmlns:a16="http://schemas.microsoft.com/office/drawing/2014/main" id="{EC4F9E49-A026-F892-F0DD-A397677D9EA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213418" y="4851314"/>
                <a:ext cx="640064" cy="1372177"/>
              </a:xfrm>
              <a:prstGeom prst="straightConnector1">
                <a:avLst/>
              </a:prstGeom>
              <a:ln w="57150" cmpd="sng">
                <a:solidFill>
                  <a:srgbClr val="FF0000"/>
                </a:solidFill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ZoneTexte 3">
              <a:extLst>
                <a:ext uri="{FF2B5EF4-FFF2-40B4-BE49-F238E27FC236}">
                  <a16:creationId xmlns:a16="http://schemas.microsoft.com/office/drawing/2014/main" id="{029EEA33-D6BE-2228-9BB2-A7EE0F6B1C7F}"/>
                </a:ext>
              </a:extLst>
            </p:cNvPr>
            <p:cNvSpPr txBox="1"/>
            <p:nvPr/>
          </p:nvSpPr>
          <p:spPr>
            <a:xfrm>
              <a:off x="969632" y="5925409"/>
              <a:ext cx="99059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400" b="1" dirty="0" err="1">
                  <a:solidFill>
                    <a:srgbClr val="FF0000"/>
                  </a:solidFill>
                  <a:latin typeface="Helvetica"/>
                  <a:cs typeface="Helvetica"/>
                </a:rPr>
                <a:t>T</a:t>
              </a:r>
              <a:r>
                <a:rPr lang="fr-FR" sz="1400" b="1" baseline="-25000" dirty="0" err="1">
                  <a:solidFill>
                    <a:srgbClr val="FF0000"/>
                  </a:solidFill>
                  <a:latin typeface="Helvetica"/>
                  <a:cs typeface="Helvetica"/>
                </a:rPr>
                <a:t>exp</a:t>
              </a:r>
              <a:r>
                <a:rPr lang="fr-FR" sz="1400" b="1" dirty="0">
                  <a:solidFill>
                    <a:srgbClr val="FF0000"/>
                  </a:solidFill>
                  <a:latin typeface="Helvetica"/>
                  <a:cs typeface="Helvetica"/>
                </a:rPr>
                <a:t> = 15s</a:t>
              </a:r>
            </a:p>
          </p:txBody>
        </p:sp>
      </p:grpSp>
      <p:grpSp>
        <p:nvGrpSpPr>
          <p:cNvPr id="13" name="Groupe 12">
            <a:extLst>
              <a:ext uri="{FF2B5EF4-FFF2-40B4-BE49-F238E27FC236}">
                <a16:creationId xmlns:a16="http://schemas.microsoft.com/office/drawing/2014/main" id="{82CC4ED5-5E1D-70C7-24CE-1A77AA8E7154}"/>
              </a:ext>
            </a:extLst>
          </p:cNvPr>
          <p:cNvGrpSpPr/>
          <p:nvPr/>
        </p:nvGrpSpPr>
        <p:grpSpPr>
          <a:xfrm>
            <a:off x="3586012" y="4997235"/>
            <a:ext cx="648471" cy="1454277"/>
            <a:chOff x="3205011" y="4851314"/>
            <a:chExt cx="648471" cy="1454277"/>
          </a:xfrm>
        </p:grpSpPr>
        <p:sp>
          <p:nvSpPr>
            <p:cNvPr id="26" name="ZoneTexte 25">
              <a:extLst>
                <a:ext uri="{FF2B5EF4-FFF2-40B4-BE49-F238E27FC236}">
                  <a16:creationId xmlns:a16="http://schemas.microsoft.com/office/drawing/2014/main" id="{EBD05916-5B61-5647-A262-496BAC58070C}"/>
                </a:ext>
              </a:extLst>
            </p:cNvPr>
            <p:cNvSpPr txBox="1"/>
            <p:nvPr/>
          </p:nvSpPr>
          <p:spPr>
            <a:xfrm rot="17643099">
              <a:off x="2632405" y="5471375"/>
              <a:ext cx="1406822" cy="2616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fr-FR" sz="1100" b="1" dirty="0">
                  <a:solidFill>
                    <a:srgbClr val="FF0000"/>
                  </a:solidFill>
                </a:rPr>
                <a:t>Turbulence </a:t>
              </a:r>
              <a:r>
                <a:rPr lang="fr-FR" sz="1100" b="1" dirty="0" err="1">
                  <a:solidFill>
                    <a:srgbClr val="FF0000"/>
                  </a:solidFill>
                </a:rPr>
                <a:t>strength</a:t>
              </a:r>
              <a:endParaRPr lang="fr-FR" sz="11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27" name="Connecteur droit avec flèche 26">
              <a:extLst>
                <a:ext uri="{FF2B5EF4-FFF2-40B4-BE49-F238E27FC236}">
                  <a16:creationId xmlns:a16="http://schemas.microsoft.com/office/drawing/2014/main" id="{01563D9E-8B60-E946-AC85-0665EF28822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213418" y="4851314"/>
              <a:ext cx="640064" cy="1372177"/>
            </a:xfrm>
            <a:prstGeom prst="straightConnector1">
              <a:avLst/>
            </a:prstGeom>
            <a:ln w="57150" cmpd="sng"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858581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>
            <a:extLst>
              <a:ext uri="{FF2B5EF4-FFF2-40B4-BE49-F238E27FC236}">
                <a16:creationId xmlns:a16="http://schemas.microsoft.com/office/drawing/2014/main" id="{B5CCAA0F-F940-C646-8B16-612B3D304CE5}"/>
              </a:ext>
            </a:extLst>
          </p:cNvPr>
          <p:cNvSpPr txBox="1"/>
          <p:nvPr/>
        </p:nvSpPr>
        <p:spPr>
          <a:xfrm>
            <a:off x="1164082" y="3717033"/>
            <a:ext cx="1276310" cy="64633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fr-FR" i="1" dirty="0"/>
              <a:t>Modulation</a:t>
            </a:r>
          </a:p>
          <a:p>
            <a:pPr algn="ctr"/>
            <a:r>
              <a:rPr lang="fr-FR" i="1" dirty="0"/>
              <a:t>index</a:t>
            </a:r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8686800" cy="1219200"/>
          </a:xfrm>
        </p:spPr>
        <p:txBody>
          <a:bodyPr/>
          <a:lstStyle/>
          <a:p>
            <a:pPr eaLnBrk="1" hangingPunct="1"/>
            <a:r>
              <a:rPr lang="fr-FR" sz="4000" b="1" dirty="0">
                <a:solidFill>
                  <a:srgbClr val="FF3300"/>
                </a:solidFill>
                <a:latin typeface="+mn-lt"/>
              </a:rPr>
              <a:t>Maximum fraction of LMC/SMC </a:t>
            </a:r>
            <a:r>
              <a:rPr lang="fr-FR" sz="4000" b="1" dirty="0" err="1">
                <a:solidFill>
                  <a:srgbClr val="FF3300"/>
                </a:solidFill>
                <a:latin typeface="+mn-lt"/>
              </a:rPr>
              <a:t>scintillating</a:t>
            </a:r>
            <a:r>
              <a:rPr lang="fr-FR" sz="4000" b="1" dirty="0">
                <a:solidFill>
                  <a:srgbClr val="FF3300"/>
                </a:solidFill>
                <a:latin typeface="+mn-lt"/>
              </a:rPr>
              <a:t> stars : 1%</a:t>
            </a:r>
            <a:endParaRPr lang="fr-FR" sz="3600" b="1" dirty="0">
              <a:solidFill>
                <a:srgbClr val="FF3300"/>
              </a:solidFill>
              <a:latin typeface="+mn-lt"/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6536" y="1916832"/>
            <a:ext cx="8001000" cy="1022462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fr-FR" sz="2400" dirty="0">
                <a:latin typeface="Times" pitchFamily="2" charset="0"/>
              </a:rPr>
              <a:t>For a </a:t>
            </a:r>
            <a:r>
              <a:rPr lang="fr-FR" sz="2400" dirty="0" err="1">
                <a:latin typeface="Times" pitchFamily="2" charset="0"/>
              </a:rPr>
              <a:t>given</a:t>
            </a:r>
            <a:r>
              <a:rPr lang="fr-FR" sz="2400" dirty="0">
                <a:latin typeface="Times" pitchFamily="2" charset="0"/>
              </a:rPr>
              <a:t> </a:t>
            </a:r>
            <a:r>
              <a:rPr lang="fr-FR" sz="2400" dirty="0" err="1">
                <a:latin typeface="Times" pitchFamily="2" charset="0"/>
              </a:rPr>
              <a:t>detection</a:t>
            </a:r>
            <a:r>
              <a:rPr lang="fr-FR" sz="2400" dirty="0">
                <a:latin typeface="Times" pitchFamily="2" charset="0"/>
              </a:rPr>
              <a:t> </a:t>
            </a:r>
            <a:r>
              <a:rPr lang="fr-FR" sz="2400" dirty="0" err="1">
                <a:latin typeface="Times" pitchFamily="2" charset="0"/>
              </a:rPr>
              <a:t>threshold</a:t>
            </a:r>
            <a:r>
              <a:rPr lang="fr-FR" sz="2400" dirty="0">
                <a:latin typeface="Times" pitchFamily="2" charset="0"/>
              </a:rPr>
              <a:t> of modulation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fr-FR" b="1" dirty="0">
                <a:highlight>
                  <a:srgbClr val="FFFF00"/>
                </a:highlight>
                <a:latin typeface="Symbol" charset="2"/>
              </a:rPr>
              <a:t></a:t>
            </a:r>
            <a:r>
              <a:rPr lang="fr-FR" b="1" dirty="0">
                <a:highlight>
                  <a:srgbClr val="FFFF00"/>
                </a:highlight>
              </a:rPr>
              <a:t>(m &gt; </a:t>
            </a:r>
            <a:r>
              <a:rPr lang="fr-FR" b="1" dirty="0" err="1">
                <a:highlight>
                  <a:srgbClr val="FFFF00"/>
                </a:highlight>
              </a:rPr>
              <a:t>m</a:t>
            </a:r>
            <a:r>
              <a:rPr lang="fr-FR" b="1" baseline="-25000" dirty="0" err="1">
                <a:highlight>
                  <a:srgbClr val="FFFF00"/>
                </a:highlight>
              </a:rPr>
              <a:t>threshold</a:t>
            </a:r>
            <a:r>
              <a:rPr lang="fr-FR" b="1" dirty="0">
                <a:highlight>
                  <a:srgbClr val="FFFF00"/>
                </a:highlight>
              </a:rPr>
              <a:t>)   &lt;   10</a:t>
            </a:r>
            <a:r>
              <a:rPr lang="fr-FR" b="1" baseline="30000" dirty="0">
                <a:highlight>
                  <a:srgbClr val="FFFF00"/>
                </a:highlight>
              </a:rPr>
              <a:t>-2 </a:t>
            </a:r>
            <a:r>
              <a:rPr lang="fr-FR" sz="2400" b="1" dirty="0">
                <a:highlight>
                  <a:srgbClr val="FFFF00"/>
                </a:highlight>
              </a:rPr>
              <a:t>x</a:t>
            </a:r>
            <a:r>
              <a:rPr lang="fr-FR" b="1" dirty="0">
                <a:highlight>
                  <a:srgbClr val="FFFF00"/>
                </a:highlight>
              </a:rPr>
              <a:t> f</a:t>
            </a:r>
            <a:r>
              <a:rPr lang="fr-FR" dirty="0">
                <a:highlight>
                  <a:srgbClr val="FFFF00"/>
                </a:highlight>
              </a:rPr>
              <a:t>(</a:t>
            </a:r>
            <a:r>
              <a:rPr lang="fr-FR" b="1" dirty="0" err="1">
                <a:highlight>
                  <a:srgbClr val="FFFF00"/>
                </a:highlight>
              </a:rPr>
              <a:t>m</a:t>
            </a:r>
            <a:r>
              <a:rPr lang="fr-FR" b="1" baseline="-25000" dirty="0" err="1">
                <a:highlight>
                  <a:srgbClr val="FFFF00"/>
                </a:highlight>
              </a:rPr>
              <a:t>threshold</a:t>
            </a:r>
            <a:r>
              <a:rPr lang="fr-FR" dirty="0">
                <a:highlight>
                  <a:srgbClr val="FFFF00"/>
                </a:highlight>
              </a:rPr>
              <a:t>)</a:t>
            </a:r>
            <a:endParaRPr lang="fr-FR" b="1" dirty="0">
              <a:highlight>
                <a:srgbClr val="FFFF00"/>
              </a:highlight>
            </a:endParaRP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6450360" y="3705923"/>
            <a:ext cx="2846040" cy="84023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 eaLnBrk="1" hangingPunct="1">
              <a:lnSpc>
                <a:spcPct val="90000"/>
              </a:lnSpc>
              <a:spcBef>
                <a:spcPct val="20000"/>
              </a:spcBef>
            </a:pPr>
            <a:r>
              <a:rPr lang="fr-FR" i="1" dirty="0"/>
              <a:t>fraction of </a:t>
            </a:r>
            <a:r>
              <a:rPr lang="fr-FR" i="1" dirty="0" err="1"/>
              <a:t>gas</a:t>
            </a:r>
            <a:r>
              <a:rPr lang="fr-FR" i="1" dirty="0"/>
              <a:t> turbulent </a:t>
            </a:r>
            <a:r>
              <a:rPr lang="fr-FR" i="1" dirty="0" err="1"/>
              <a:t>enough</a:t>
            </a:r>
            <a:r>
              <a:rPr lang="fr-FR" i="1" dirty="0"/>
              <a:t> to </a:t>
            </a:r>
            <a:r>
              <a:rPr lang="fr-FR" i="1" dirty="0" err="1"/>
              <a:t>produce</a:t>
            </a:r>
            <a:r>
              <a:rPr lang="fr-FR" i="1" dirty="0"/>
              <a:t> m &gt; </a:t>
            </a:r>
            <a:r>
              <a:rPr lang="fr-FR" i="1" dirty="0" err="1"/>
              <a:t>m</a:t>
            </a:r>
            <a:r>
              <a:rPr lang="fr-FR" i="1" baseline="-25000" dirty="0" err="1"/>
              <a:t>threshold</a:t>
            </a:r>
            <a:endParaRPr lang="fr-FR" i="1" baseline="-25000" dirty="0"/>
          </a:p>
        </p:txBody>
      </p:sp>
      <p:grpSp>
        <p:nvGrpSpPr>
          <p:cNvPr id="3" name="Groupe 2">
            <a:extLst>
              <a:ext uri="{FF2B5EF4-FFF2-40B4-BE49-F238E27FC236}">
                <a16:creationId xmlns:a16="http://schemas.microsoft.com/office/drawing/2014/main" id="{8C23D073-4801-AB49-93CF-AF24EA6B1654}"/>
              </a:ext>
            </a:extLst>
          </p:cNvPr>
          <p:cNvGrpSpPr/>
          <p:nvPr/>
        </p:nvGrpSpPr>
        <p:grpSpPr>
          <a:xfrm>
            <a:off x="2720752" y="3212977"/>
            <a:ext cx="3657600" cy="3427413"/>
            <a:chOff x="304800" y="2895600"/>
            <a:chExt cx="3657600" cy="3427413"/>
          </a:xfrm>
        </p:grpSpPr>
        <p:pic>
          <p:nvPicPr>
            <p:cNvPr id="43012" name="Picture 4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04800" y="2895600"/>
              <a:ext cx="3657600" cy="34274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3014" name="ZoneTexte 5"/>
            <p:cNvSpPr txBox="1">
              <a:spLocks noChangeArrowheads="1"/>
            </p:cNvSpPr>
            <p:nvPr/>
          </p:nvSpPr>
          <p:spPr bwMode="auto">
            <a:xfrm>
              <a:off x="381000" y="2971800"/>
              <a:ext cx="3429000" cy="708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fr-FR" sz="2000" b="1" dirty="0">
                  <a:solidFill>
                    <a:schemeClr val="bg1"/>
                  </a:solidFill>
                </a:rPr>
                <a:t>At maximum, 1% of the </a:t>
              </a:r>
              <a:r>
                <a:rPr lang="fr-FR" sz="2000" b="1" dirty="0" err="1">
                  <a:solidFill>
                    <a:schemeClr val="bg1"/>
                  </a:solidFill>
                </a:rPr>
                <a:t>sky</a:t>
              </a:r>
              <a:r>
                <a:rPr lang="fr-FR" sz="2000" b="1" dirty="0">
                  <a:solidFill>
                    <a:schemeClr val="bg1"/>
                  </a:solidFill>
                </a:rPr>
                <a:t> </a:t>
              </a:r>
              <a:r>
                <a:rPr lang="fr-FR" sz="2000" b="1" dirty="0" err="1">
                  <a:solidFill>
                    <a:schemeClr val="bg1"/>
                  </a:solidFill>
                </a:rPr>
                <a:t>is</a:t>
              </a:r>
              <a:r>
                <a:rPr lang="fr-FR" sz="2000" b="1" dirty="0">
                  <a:solidFill>
                    <a:schemeClr val="bg1"/>
                  </a:solidFill>
                </a:rPr>
                <a:t> </a:t>
              </a:r>
              <a:r>
                <a:rPr lang="fr-FR" sz="2000" b="1" dirty="0" err="1">
                  <a:solidFill>
                    <a:schemeClr val="bg1"/>
                  </a:solidFill>
                </a:rPr>
                <a:t>covered</a:t>
              </a:r>
              <a:r>
                <a:rPr lang="fr-FR" sz="2000" b="1" dirty="0">
                  <a:solidFill>
                    <a:schemeClr val="bg1"/>
                  </a:solidFill>
                </a:rPr>
                <a:t> by turbulent </a:t>
              </a:r>
              <a:r>
                <a:rPr lang="fr-FR" sz="2000" b="1" dirty="0" err="1">
                  <a:solidFill>
                    <a:schemeClr val="bg1"/>
                  </a:solidFill>
                </a:rPr>
                <a:t>gas</a:t>
              </a:r>
              <a:endParaRPr lang="fr-FR" sz="2000" b="1" dirty="0">
                <a:solidFill>
                  <a:schemeClr val="bg1"/>
                </a:solidFill>
              </a:endParaRPr>
            </a:p>
          </p:txBody>
        </p:sp>
        <p:cxnSp>
          <p:nvCxnSpPr>
            <p:cNvPr id="43015" name="Connecteur droit avec flèche 7"/>
            <p:cNvCxnSpPr>
              <a:cxnSpLocks noChangeShapeType="1"/>
            </p:cNvCxnSpPr>
            <p:nvPr/>
          </p:nvCxnSpPr>
          <p:spPr bwMode="auto">
            <a:xfrm rot="5400000">
              <a:off x="1295400" y="3886200"/>
              <a:ext cx="1524000" cy="1219200"/>
            </a:xfrm>
            <a:prstGeom prst="straightConnector1">
              <a:avLst/>
            </a:prstGeom>
            <a:noFill/>
            <a:ln w="57150">
              <a:solidFill>
                <a:schemeClr val="bg1"/>
              </a:solidFill>
              <a:round/>
              <a:headEnd/>
              <a:tailEnd type="arrow" w="med" len="med"/>
            </a:ln>
          </p:spPr>
        </p:cxnSp>
      </p:grpSp>
      <p:cxnSp>
        <p:nvCxnSpPr>
          <p:cNvPr id="5" name="Connecteur droit avec flèche 4">
            <a:extLst>
              <a:ext uri="{FF2B5EF4-FFF2-40B4-BE49-F238E27FC236}">
                <a16:creationId xmlns:a16="http://schemas.microsoft.com/office/drawing/2014/main" id="{9D99369E-4852-6948-9AFC-55ECDBD1B8E2}"/>
              </a:ext>
            </a:extLst>
          </p:cNvPr>
          <p:cNvCxnSpPr>
            <a:cxnSpLocks/>
          </p:cNvCxnSpPr>
          <p:nvPr/>
        </p:nvCxnSpPr>
        <p:spPr bwMode="auto">
          <a:xfrm flipV="1">
            <a:off x="2000673" y="2799486"/>
            <a:ext cx="118653" cy="917547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3" name="Connecteur droit avec flèche 12">
            <a:extLst>
              <a:ext uri="{FF2B5EF4-FFF2-40B4-BE49-F238E27FC236}">
                <a16:creationId xmlns:a16="http://schemas.microsoft.com/office/drawing/2014/main" id="{4540A5B7-73CE-F341-A453-5E1B25D26E5D}"/>
              </a:ext>
            </a:extLst>
          </p:cNvPr>
          <p:cNvCxnSpPr>
            <a:cxnSpLocks/>
            <a:stCxn id="43013" idx="0"/>
          </p:cNvCxnSpPr>
          <p:nvPr/>
        </p:nvCxnSpPr>
        <p:spPr bwMode="auto">
          <a:xfrm flipH="1" flipV="1">
            <a:off x="6249144" y="2799485"/>
            <a:ext cx="1624236" cy="906438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7" name="Connecteur droit avec flèche 16">
            <a:extLst>
              <a:ext uri="{FF2B5EF4-FFF2-40B4-BE49-F238E27FC236}">
                <a16:creationId xmlns:a16="http://schemas.microsoft.com/office/drawing/2014/main" id="{0329AF99-9E1F-1447-BD03-B707C399FBBA}"/>
              </a:ext>
            </a:extLst>
          </p:cNvPr>
          <p:cNvCxnSpPr>
            <a:cxnSpLocks/>
          </p:cNvCxnSpPr>
          <p:nvPr/>
        </p:nvCxnSpPr>
        <p:spPr bwMode="auto">
          <a:xfrm flipV="1">
            <a:off x="4777036" y="2765312"/>
            <a:ext cx="463996" cy="447664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7019510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oneTexte 7"/>
          <p:cNvSpPr txBox="1"/>
          <p:nvPr/>
        </p:nvSpPr>
        <p:spPr>
          <a:xfrm>
            <a:off x="6913571" y="2211697"/>
            <a:ext cx="24506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dirty="0" err="1"/>
              <a:t>Series</a:t>
            </a:r>
            <a:r>
              <a:rPr lang="fr-FR" sz="1600" b="1" dirty="0"/>
              <a:t> of light </a:t>
            </a:r>
            <a:r>
              <a:rPr lang="fr-FR" sz="1600" b="1" dirty="0" err="1"/>
              <a:t>curves</a:t>
            </a:r>
            <a:r>
              <a:rPr lang="fr-FR" sz="1600" b="1" dirty="0"/>
              <a:t> </a:t>
            </a:r>
            <a:r>
              <a:rPr lang="fr-FR" sz="1600" b="1" dirty="0" err="1"/>
              <a:t>seen</a:t>
            </a:r>
            <a:r>
              <a:rPr lang="fr-FR" sz="1600" b="1" dirty="0"/>
              <a:t> by </a:t>
            </a:r>
            <a:r>
              <a:rPr lang="fr-FR" sz="1600" b="1" dirty="0" err="1"/>
              <a:t>telescopes</a:t>
            </a:r>
            <a:r>
              <a:rPr lang="fr-FR" sz="1600" b="1" dirty="0"/>
              <a:t> 2000 km far </a:t>
            </a:r>
            <a:r>
              <a:rPr lang="fr-FR" sz="1600" b="1" dirty="0" err="1"/>
              <a:t>from</a:t>
            </a:r>
            <a:r>
              <a:rPr lang="fr-FR" sz="1600" b="1" dirty="0"/>
              <a:t> </a:t>
            </a:r>
            <a:r>
              <a:rPr lang="fr-FR" sz="1600" b="1" dirty="0" err="1"/>
              <a:t>each</a:t>
            </a:r>
            <a:r>
              <a:rPr lang="fr-FR" sz="1600" b="1" dirty="0"/>
              <a:t> </a:t>
            </a:r>
            <a:r>
              <a:rPr lang="fr-FR" sz="1600" b="1" dirty="0" err="1"/>
              <a:t>other</a:t>
            </a:r>
            <a:endParaRPr lang="fr-FR" sz="1600" b="1" dirty="0"/>
          </a:p>
          <a:p>
            <a:pPr marL="285750" indent="-285750">
              <a:buFontTx/>
              <a:buChar char="-"/>
            </a:pPr>
            <a:r>
              <a:rPr lang="fr-FR" sz="1600" dirty="0" err="1"/>
              <a:t>Decorrelation</a:t>
            </a:r>
            <a:r>
              <a:rPr lang="fr-FR" sz="1600" dirty="0"/>
              <a:t> </a:t>
            </a:r>
            <a:r>
              <a:rPr lang="fr-FR" sz="1600" dirty="0" err="1"/>
              <a:t>increases</a:t>
            </a:r>
            <a:r>
              <a:rPr lang="fr-FR" sz="1600" dirty="0"/>
              <a:t> </a:t>
            </a:r>
            <a:r>
              <a:rPr lang="fr-FR" sz="1600" dirty="0" err="1"/>
              <a:t>with</a:t>
            </a:r>
            <a:r>
              <a:rPr lang="fr-FR" sz="1600" dirty="0"/>
              <a:t> the distance</a:t>
            </a:r>
          </a:p>
          <a:p>
            <a:pPr marL="285750" indent="-285750">
              <a:buFontTx/>
              <a:buChar char="-"/>
            </a:pPr>
            <a:r>
              <a:rPr lang="fr-FR" sz="1600" dirty="0"/>
              <a:t>But </a:t>
            </a:r>
            <a:r>
              <a:rPr lang="fr-FR" sz="1600" dirty="0" err="1"/>
              <a:t>statistical</a:t>
            </a:r>
            <a:r>
              <a:rPr lang="fr-FR" sz="1600" dirty="0"/>
              <a:t> </a:t>
            </a:r>
            <a:r>
              <a:rPr lang="fr-FR" sz="1600" dirty="0" err="1"/>
              <a:t>behaviour</a:t>
            </a:r>
            <a:r>
              <a:rPr lang="fr-FR" sz="1600" dirty="0"/>
              <a:t> constant (power </a:t>
            </a:r>
            <a:r>
              <a:rPr lang="fr-FR" sz="1600" dirty="0" err="1"/>
              <a:t>spectrum</a:t>
            </a:r>
            <a:r>
              <a:rPr lang="fr-FR" sz="1600" dirty="0"/>
              <a:t>)</a:t>
            </a:r>
          </a:p>
          <a:p>
            <a:r>
              <a:rPr lang="fr-FR" sz="1600" dirty="0">
                <a:solidFill>
                  <a:srgbClr val="FF0000"/>
                </a:solidFill>
              </a:rPr>
              <a:t>-&gt; </a:t>
            </a:r>
            <a:r>
              <a:rPr lang="fr-FR" sz="1600" b="1" dirty="0" err="1">
                <a:solidFill>
                  <a:srgbClr val="FF0000"/>
                </a:solidFill>
                <a:highlight>
                  <a:srgbClr val="FFFF00"/>
                </a:highlight>
              </a:rPr>
              <a:t>Strong</a:t>
            </a:r>
            <a:r>
              <a:rPr lang="fr-FR" sz="1600" b="1" dirty="0">
                <a:solidFill>
                  <a:srgbClr val="FF0000"/>
                </a:solidFill>
                <a:highlight>
                  <a:srgbClr val="FFFF00"/>
                </a:highlight>
              </a:rPr>
              <a:t> signature </a:t>
            </a:r>
            <a:r>
              <a:rPr lang="fr-FR" sz="1600" dirty="0">
                <a:solidFill>
                  <a:srgbClr val="FF0000"/>
                </a:solidFill>
              </a:rPr>
              <a:t>of propagation </a:t>
            </a:r>
            <a:r>
              <a:rPr lang="fr-FR" sz="1600" dirty="0" err="1">
                <a:solidFill>
                  <a:srgbClr val="FF0000"/>
                </a:solidFill>
              </a:rPr>
              <a:t>effect</a:t>
            </a:r>
            <a:r>
              <a:rPr lang="fr-FR" sz="1600" dirty="0">
                <a:solidFill>
                  <a:srgbClr val="FF0000"/>
                </a:solidFill>
              </a:rPr>
              <a:t> (not </a:t>
            </a:r>
            <a:r>
              <a:rPr lang="fr-FR" sz="1600" dirty="0" err="1">
                <a:solidFill>
                  <a:srgbClr val="FF0000"/>
                </a:solidFill>
              </a:rPr>
              <a:t>intrinsic</a:t>
            </a:r>
            <a:r>
              <a:rPr lang="fr-FR" sz="1600" dirty="0">
                <a:solidFill>
                  <a:srgbClr val="FF0000"/>
                </a:solidFill>
              </a:rPr>
              <a:t> </a:t>
            </a:r>
            <a:r>
              <a:rPr lang="fr-FR" sz="1600" dirty="0" err="1">
                <a:solidFill>
                  <a:srgbClr val="FF0000"/>
                </a:solidFill>
              </a:rPr>
              <a:t>variability</a:t>
            </a:r>
            <a:r>
              <a:rPr lang="fr-FR" sz="1600" dirty="0">
                <a:solidFill>
                  <a:srgbClr val="FF0000"/>
                </a:solidFill>
              </a:rPr>
              <a:t>) </a:t>
            </a:r>
            <a:r>
              <a:rPr lang="fr-FR" sz="1600" dirty="0" err="1">
                <a:solidFill>
                  <a:srgbClr val="FF0000"/>
                </a:solidFill>
              </a:rPr>
              <a:t>with</a:t>
            </a:r>
            <a:r>
              <a:rPr lang="fr-FR" sz="1600" dirty="0">
                <a:solidFill>
                  <a:srgbClr val="FF0000"/>
                </a:solidFill>
              </a:rPr>
              <a:t> </a:t>
            </a:r>
            <a:r>
              <a:rPr lang="fr-FR" sz="1600" dirty="0" err="1">
                <a:solidFill>
                  <a:srgbClr val="FF0000"/>
                </a:solidFill>
              </a:rPr>
              <a:t>only</a:t>
            </a:r>
            <a:r>
              <a:rPr lang="fr-FR" sz="1600" dirty="0">
                <a:solidFill>
                  <a:srgbClr val="FF0000"/>
                </a:solidFill>
              </a:rPr>
              <a:t> 2 </a:t>
            </a:r>
            <a:r>
              <a:rPr lang="fr-FR" sz="1600" dirty="0" err="1">
                <a:solidFill>
                  <a:srgbClr val="FF0000"/>
                </a:solidFill>
              </a:rPr>
              <a:t>telescopes</a:t>
            </a:r>
            <a:r>
              <a:rPr lang="fr-FR" sz="1600" dirty="0">
                <a:solidFill>
                  <a:srgbClr val="FF0000"/>
                </a:solidFill>
              </a:rPr>
              <a:t> far </a:t>
            </a:r>
            <a:r>
              <a:rPr lang="fr-FR" sz="1600" dirty="0" err="1">
                <a:solidFill>
                  <a:srgbClr val="FF0000"/>
                </a:solidFill>
              </a:rPr>
              <a:t>apart</a:t>
            </a:r>
            <a:endParaRPr lang="fr-FR" sz="1600" dirty="0">
              <a:solidFill>
                <a:srgbClr val="FF0000"/>
              </a:solidFill>
            </a:endParaRPr>
          </a:p>
        </p:txBody>
      </p:sp>
      <p:sp>
        <p:nvSpPr>
          <p:cNvPr id="9" name="ZoneTexte 8"/>
          <p:cNvSpPr txBox="1"/>
          <p:nvPr/>
        </p:nvSpPr>
        <p:spPr>
          <a:xfrm>
            <a:off x="1031776" y="396745"/>
            <a:ext cx="784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 dirty="0">
                <a:solidFill>
                  <a:srgbClr val="FF0000"/>
                </a:solidFill>
              </a:rPr>
              <a:t>Illumination </a:t>
            </a:r>
            <a:r>
              <a:rPr lang="fr-FR" sz="2800" b="1" dirty="0" err="1">
                <a:solidFill>
                  <a:srgbClr val="FF0000"/>
                </a:solidFill>
              </a:rPr>
              <a:t>from</a:t>
            </a:r>
            <a:r>
              <a:rPr lang="fr-FR" sz="2800" b="1" dirty="0">
                <a:solidFill>
                  <a:srgbClr val="FF0000"/>
                </a:solidFill>
              </a:rPr>
              <a:t> a 0.5xR</a:t>
            </a:r>
            <a:r>
              <a:rPr lang="fr-FR" sz="2800" b="1" baseline="-25000" dirty="0">
                <a:solidFill>
                  <a:srgbClr val="FF0000"/>
                </a:solidFill>
              </a:rPr>
              <a:t>sun</a:t>
            </a:r>
            <a:r>
              <a:rPr lang="fr-FR" sz="2800" b="1" dirty="0">
                <a:solidFill>
                  <a:srgbClr val="FF0000"/>
                </a:solidFill>
              </a:rPr>
              <a:t> star at 1Kpc</a:t>
            </a:r>
          </a:p>
          <a:p>
            <a:r>
              <a:rPr lang="fr-FR" sz="2000" b="1" dirty="0" err="1"/>
              <a:t>through</a:t>
            </a:r>
            <a:r>
              <a:rPr lang="fr-FR" sz="2000" b="1" dirty="0"/>
              <a:t> a </a:t>
            </a:r>
            <a:r>
              <a:rPr lang="fr-FR" sz="2000" b="1" dirty="0" err="1"/>
              <a:t>diffusor</a:t>
            </a:r>
            <a:r>
              <a:rPr lang="fr-FR" sz="2000" b="1" dirty="0"/>
              <a:t> at 160pc </a:t>
            </a:r>
            <a:r>
              <a:rPr lang="fr-FR" sz="2000" b="1" dirty="0" err="1"/>
              <a:t>with</a:t>
            </a:r>
            <a:r>
              <a:rPr lang="fr-FR" sz="2000" b="1" dirty="0"/>
              <a:t> </a:t>
            </a:r>
            <a:r>
              <a:rPr lang="fr-FR" sz="2000" b="1" dirty="0" err="1"/>
              <a:t>R</a:t>
            </a:r>
            <a:r>
              <a:rPr lang="fr-FR" sz="2000" b="1" baseline="-25000" dirty="0" err="1"/>
              <a:t>diff</a:t>
            </a:r>
            <a:r>
              <a:rPr lang="fr-FR" sz="2000" b="1" baseline="-25000" dirty="0"/>
              <a:t> </a:t>
            </a:r>
            <a:r>
              <a:rPr lang="fr-FR" sz="2000" b="1" dirty="0"/>
              <a:t>= </a:t>
            </a:r>
            <a:r>
              <a:rPr lang="fr-FR" b="1" dirty="0"/>
              <a:t>1000km</a:t>
            </a:r>
            <a:endParaRPr lang="fr-FR" sz="2000" b="1" dirty="0"/>
          </a:p>
        </p:txBody>
      </p:sp>
      <p:pic>
        <p:nvPicPr>
          <p:cNvPr id="6" name="Image 5" descr="speckle2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7550" y="1556792"/>
            <a:ext cx="5023386" cy="706413"/>
          </a:xfrm>
          <a:prstGeom prst="rect">
            <a:avLst/>
          </a:prstGeom>
        </p:spPr>
      </p:pic>
      <p:pic>
        <p:nvPicPr>
          <p:cNvPr id="7" name="Image 6" descr="seriecl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520" y="2188740"/>
            <a:ext cx="6279232" cy="4015904"/>
          </a:xfrm>
          <a:prstGeom prst="rect">
            <a:avLst/>
          </a:prstGeom>
        </p:spPr>
      </p:pic>
      <p:grpSp>
        <p:nvGrpSpPr>
          <p:cNvPr id="3" name="Grouper 28"/>
          <p:cNvGrpSpPr/>
          <p:nvPr/>
        </p:nvGrpSpPr>
        <p:grpSpPr>
          <a:xfrm>
            <a:off x="6460935" y="1728679"/>
            <a:ext cx="322683" cy="4121752"/>
            <a:chOff x="8229600" y="1333500"/>
            <a:chExt cx="381794" cy="4876800"/>
          </a:xfrm>
        </p:grpSpPr>
        <p:grpSp>
          <p:nvGrpSpPr>
            <p:cNvPr id="4" name="Grouper 18"/>
            <p:cNvGrpSpPr/>
            <p:nvPr/>
          </p:nvGrpSpPr>
          <p:grpSpPr>
            <a:xfrm>
              <a:off x="8229600" y="1339850"/>
              <a:ext cx="381000" cy="350838"/>
              <a:chOff x="8229600" y="1339850"/>
              <a:chExt cx="609600" cy="350838"/>
            </a:xfrm>
          </p:grpSpPr>
          <p:cxnSp>
            <p:nvCxnSpPr>
              <p:cNvPr id="12" name="Connecteur droit avec flèche 11"/>
              <p:cNvCxnSpPr/>
              <p:nvPr/>
            </p:nvCxnSpPr>
            <p:spPr bwMode="auto">
              <a:xfrm rot="10800000">
                <a:off x="8229600" y="1339850"/>
                <a:ext cx="609600" cy="1588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cxnSp>
            <p:nvCxnSpPr>
              <p:cNvPr id="14" name="Connecteur droit avec flèche 13"/>
              <p:cNvCxnSpPr/>
              <p:nvPr/>
            </p:nvCxnSpPr>
            <p:spPr bwMode="auto">
              <a:xfrm rot="10800000">
                <a:off x="8229600" y="1409700"/>
                <a:ext cx="609600" cy="1588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cxnSp>
            <p:nvCxnSpPr>
              <p:cNvPr id="15" name="Connecteur droit avec flèche 14"/>
              <p:cNvCxnSpPr/>
              <p:nvPr/>
            </p:nvCxnSpPr>
            <p:spPr bwMode="auto">
              <a:xfrm rot="10800000">
                <a:off x="8229600" y="1479550"/>
                <a:ext cx="609600" cy="1588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cxnSp>
            <p:nvCxnSpPr>
              <p:cNvPr id="16" name="Connecteur droit avec flèche 15"/>
              <p:cNvCxnSpPr/>
              <p:nvPr/>
            </p:nvCxnSpPr>
            <p:spPr bwMode="auto">
              <a:xfrm rot="10800000">
                <a:off x="8229600" y="1549400"/>
                <a:ext cx="609600" cy="1588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cxnSp>
            <p:nvCxnSpPr>
              <p:cNvPr id="17" name="Connecteur droit avec flèche 16"/>
              <p:cNvCxnSpPr/>
              <p:nvPr/>
            </p:nvCxnSpPr>
            <p:spPr bwMode="auto">
              <a:xfrm rot="10800000">
                <a:off x="8229600" y="1619250"/>
                <a:ext cx="609600" cy="1588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  <p:cxnSp>
            <p:nvCxnSpPr>
              <p:cNvPr id="18" name="Connecteur droit avec flèche 17"/>
              <p:cNvCxnSpPr/>
              <p:nvPr/>
            </p:nvCxnSpPr>
            <p:spPr bwMode="auto">
              <a:xfrm rot="10800000">
                <a:off x="8229600" y="1689100"/>
                <a:ext cx="609600" cy="1588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arrow" w="med" len="med"/>
              </a:ln>
              <a:effectLst/>
            </p:spPr>
          </p:cxnSp>
        </p:grpSp>
        <p:cxnSp>
          <p:nvCxnSpPr>
            <p:cNvPr id="21" name="Connecteur droit 20"/>
            <p:cNvCxnSpPr/>
            <p:nvPr/>
          </p:nvCxnSpPr>
          <p:spPr bwMode="auto">
            <a:xfrm rot="5400000">
              <a:off x="6172200" y="3771106"/>
              <a:ext cx="4876800" cy="1588"/>
            </a:xfrm>
            <a:prstGeom prst="line">
              <a:avLst/>
            </a:prstGeom>
            <a:solidFill>
              <a:schemeClr val="accent1"/>
            </a:solidFill>
            <a:ln w="762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Connecteur droit avec flèche 22"/>
            <p:cNvCxnSpPr/>
            <p:nvPr/>
          </p:nvCxnSpPr>
          <p:spPr bwMode="auto">
            <a:xfrm rot="10800000">
              <a:off x="8229600" y="2254250"/>
              <a:ext cx="381000" cy="1588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  <p:cxnSp>
          <p:nvCxnSpPr>
            <p:cNvPr id="24" name="Connecteur droit avec flèche 23"/>
            <p:cNvCxnSpPr/>
            <p:nvPr/>
          </p:nvCxnSpPr>
          <p:spPr bwMode="auto">
            <a:xfrm rot="10800000">
              <a:off x="8229600" y="3048000"/>
              <a:ext cx="381000" cy="1588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  <p:cxnSp>
          <p:nvCxnSpPr>
            <p:cNvPr id="25" name="Connecteur droit avec flèche 24"/>
            <p:cNvCxnSpPr/>
            <p:nvPr/>
          </p:nvCxnSpPr>
          <p:spPr bwMode="auto">
            <a:xfrm rot="10800000">
              <a:off x="8229600" y="3835400"/>
              <a:ext cx="381000" cy="1588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  <p:cxnSp>
          <p:nvCxnSpPr>
            <p:cNvPr id="26" name="Connecteur droit avec flèche 25"/>
            <p:cNvCxnSpPr/>
            <p:nvPr/>
          </p:nvCxnSpPr>
          <p:spPr bwMode="auto">
            <a:xfrm rot="10800000">
              <a:off x="8229600" y="4622800"/>
              <a:ext cx="381000" cy="1588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  <p:cxnSp>
          <p:nvCxnSpPr>
            <p:cNvPr id="27" name="Connecteur droit avec flèche 26"/>
            <p:cNvCxnSpPr/>
            <p:nvPr/>
          </p:nvCxnSpPr>
          <p:spPr bwMode="auto">
            <a:xfrm rot="10800000">
              <a:off x="8229600" y="5410200"/>
              <a:ext cx="381000" cy="1588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  <p:cxnSp>
          <p:nvCxnSpPr>
            <p:cNvPr id="28" name="Connecteur droit avec flèche 27"/>
            <p:cNvCxnSpPr/>
            <p:nvPr/>
          </p:nvCxnSpPr>
          <p:spPr bwMode="auto">
            <a:xfrm rot="10800000">
              <a:off x="8229600" y="6191250"/>
              <a:ext cx="381000" cy="1588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med" len="med"/>
            </a:ln>
            <a:effectLst/>
          </p:spPr>
        </p:cxnSp>
      </p:grpSp>
      <p:pic>
        <p:nvPicPr>
          <p:cNvPr id="31" name="Image 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6733" y="1567673"/>
            <a:ext cx="579621" cy="579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8836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oneTexte 30">
            <a:extLst>
              <a:ext uri="{FF2B5EF4-FFF2-40B4-BE49-F238E27FC236}">
                <a16:creationId xmlns:a16="http://schemas.microsoft.com/office/drawing/2014/main" id="{F5EDA803-9E24-FB87-1A04-82557A74C46A}"/>
              </a:ext>
            </a:extLst>
          </p:cNvPr>
          <p:cNvSpPr txBox="1"/>
          <p:nvPr/>
        </p:nvSpPr>
        <p:spPr>
          <a:xfrm>
            <a:off x="892629" y="502193"/>
            <a:ext cx="80699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3600" b="1">
                <a:solidFill>
                  <a:srgbClr val="FF0000"/>
                </a:solidFill>
              </a:rPr>
              <a:t>Impact of the size of the source</a:t>
            </a:r>
            <a:endParaRPr lang="fr-FR" b="1">
              <a:solidFill>
                <a:srgbClr val="FF0000"/>
              </a:solidFill>
            </a:endParaRPr>
          </a:p>
        </p:txBody>
      </p:sp>
      <p:grpSp>
        <p:nvGrpSpPr>
          <p:cNvPr id="37" name="Groupe 36">
            <a:extLst>
              <a:ext uri="{FF2B5EF4-FFF2-40B4-BE49-F238E27FC236}">
                <a16:creationId xmlns:a16="http://schemas.microsoft.com/office/drawing/2014/main" id="{23E402AB-99B0-4A54-850E-1045575DF492}"/>
              </a:ext>
            </a:extLst>
          </p:cNvPr>
          <p:cNvGrpSpPr/>
          <p:nvPr/>
        </p:nvGrpSpPr>
        <p:grpSpPr>
          <a:xfrm>
            <a:off x="537334" y="1697182"/>
            <a:ext cx="8619873" cy="4179295"/>
            <a:chOff x="537334" y="1697182"/>
            <a:chExt cx="8619873" cy="4179295"/>
          </a:xfrm>
        </p:grpSpPr>
        <p:pic>
          <p:nvPicPr>
            <p:cNvPr id="3" name="Image 2">
              <a:extLst>
                <a:ext uri="{FF2B5EF4-FFF2-40B4-BE49-F238E27FC236}">
                  <a16:creationId xmlns:a16="http://schemas.microsoft.com/office/drawing/2014/main" id="{208A9F31-FB70-6DD4-DB0D-36495689307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871207" y="1922055"/>
              <a:ext cx="2286000" cy="1841500"/>
            </a:xfrm>
            <a:prstGeom prst="rect">
              <a:avLst/>
            </a:prstGeom>
            <a:scene3d>
              <a:camera prst="orthographicFront">
                <a:rot lat="1800000" lon="7800000" rev="0"/>
              </a:camera>
              <a:lightRig rig="threePt" dir="t"/>
            </a:scene3d>
          </p:spPr>
        </p:pic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8AAD0F24-C294-7941-7169-7CD9E2A5206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6842673" y="4034977"/>
              <a:ext cx="2311400" cy="1841500"/>
            </a:xfrm>
            <a:prstGeom prst="rect">
              <a:avLst/>
            </a:prstGeom>
            <a:scene3d>
              <a:camera prst="orthographicFront">
                <a:rot lat="1800000" lon="7800000" rev="0"/>
              </a:camera>
              <a:lightRig rig="threePt" dir="t"/>
            </a:scene3d>
          </p:spPr>
        </p:pic>
        <p:pic>
          <p:nvPicPr>
            <p:cNvPr id="7" name="Image 6">
              <a:extLst>
                <a:ext uri="{FF2B5EF4-FFF2-40B4-BE49-F238E27FC236}">
                  <a16:creationId xmlns:a16="http://schemas.microsoft.com/office/drawing/2014/main" id="{BFAA1A42-0889-3A20-9049-C96F79B4C3B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427482" y="1943125"/>
              <a:ext cx="2311400" cy="1829858"/>
            </a:xfrm>
            <a:prstGeom prst="rect">
              <a:avLst/>
            </a:prstGeom>
            <a:scene3d>
              <a:camera prst="orthographicFront">
                <a:rot lat="1800000" lon="7800000" rev="0"/>
              </a:camera>
              <a:lightRig rig="threePt" dir="t"/>
            </a:scene3d>
          </p:spPr>
        </p:pic>
        <p:pic>
          <p:nvPicPr>
            <p:cNvPr id="9" name="Image 8">
              <a:extLst>
                <a:ext uri="{FF2B5EF4-FFF2-40B4-BE49-F238E27FC236}">
                  <a16:creationId xmlns:a16="http://schemas.microsoft.com/office/drawing/2014/main" id="{5919EBCB-DE91-A2D2-A65F-13FA3604648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427482" y="3928374"/>
              <a:ext cx="2311400" cy="1829858"/>
            </a:xfrm>
            <a:prstGeom prst="rect">
              <a:avLst/>
            </a:prstGeom>
            <a:scene3d>
              <a:camera prst="orthographicFront">
                <a:rot lat="1800000" lon="7800000" rev="0"/>
              </a:camera>
              <a:lightRig rig="threePt" dir="t"/>
            </a:scene3d>
          </p:spPr>
        </p:pic>
        <p:sp>
          <p:nvSpPr>
            <p:cNvPr id="10" name="Ellipse 9">
              <a:extLst>
                <a:ext uri="{FF2B5EF4-FFF2-40B4-BE49-F238E27FC236}">
                  <a16:creationId xmlns:a16="http://schemas.microsoft.com/office/drawing/2014/main" id="{A1A3CC37-AE37-D042-10A8-C10E8C9B2431}"/>
                </a:ext>
              </a:extLst>
            </p:cNvPr>
            <p:cNvSpPr/>
            <p:nvPr/>
          </p:nvSpPr>
          <p:spPr>
            <a:xfrm rot="1289088">
              <a:off x="984918" y="4284594"/>
              <a:ext cx="654269" cy="100899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12" name="Connecteur droit 11">
              <a:extLst>
                <a:ext uri="{FF2B5EF4-FFF2-40B4-BE49-F238E27FC236}">
                  <a16:creationId xmlns:a16="http://schemas.microsoft.com/office/drawing/2014/main" id="{06599CC7-242E-B527-1278-9BD4FEF249C4}"/>
                </a:ext>
              </a:extLst>
            </p:cNvPr>
            <p:cNvCxnSpPr>
              <a:cxnSpLocks/>
              <a:stCxn id="10" idx="0"/>
            </p:cNvCxnSpPr>
            <p:nvPr/>
          </p:nvCxnSpPr>
          <p:spPr>
            <a:xfrm>
              <a:off x="1496827" y="4319649"/>
              <a:ext cx="6661830" cy="753222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cteur droit 14">
              <a:extLst>
                <a:ext uri="{FF2B5EF4-FFF2-40B4-BE49-F238E27FC236}">
                  <a16:creationId xmlns:a16="http://schemas.microsoft.com/office/drawing/2014/main" id="{2296E91C-9EEE-4517-B991-51EE9341FCF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64754" y="4497430"/>
              <a:ext cx="7043674" cy="764628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ZoneTexte 21">
              <a:extLst>
                <a:ext uri="{FF2B5EF4-FFF2-40B4-BE49-F238E27FC236}">
                  <a16:creationId xmlns:a16="http://schemas.microsoft.com/office/drawing/2014/main" id="{C3E7C00A-052F-38A7-9187-F6DADEECB455}"/>
                </a:ext>
              </a:extLst>
            </p:cNvPr>
            <p:cNvSpPr txBox="1"/>
            <p:nvPr/>
          </p:nvSpPr>
          <p:spPr>
            <a:xfrm>
              <a:off x="919084" y="4449778"/>
              <a:ext cx="83003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200" b="1">
                  <a:solidFill>
                    <a:srgbClr val="FFFF00"/>
                  </a:solidFill>
                </a:rPr>
                <a:t>star</a:t>
              </a:r>
              <a:endParaRPr lang="fr-FR" sz="2400" b="1">
                <a:solidFill>
                  <a:srgbClr val="FFFF00"/>
                </a:solidFill>
              </a:endParaRPr>
            </a:p>
          </p:txBody>
        </p:sp>
        <p:cxnSp>
          <p:nvCxnSpPr>
            <p:cNvPr id="24" name="Connecteur droit avec flèche 23">
              <a:extLst>
                <a:ext uri="{FF2B5EF4-FFF2-40B4-BE49-F238E27FC236}">
                  <a16:creationId xmlns:a16="http://schemas.microsoft.com/office/drawing/2014/main" id="{7E64CFAF-6044-2338-DB54-8CBD48D8F9C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47059" y="2717650"/>
              <a:ext cx="6911598" cy="13745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ZoneTexte 24">
              <a:extLst>
                <a:ext uri="{FF2B5EF4-FFF2-40B4-BE49-F238E27FC236}">
                  <a16:creationId xmlns:a16="http://schemas.microsoft.com/office/drawing/2014/main" id="{1F37F3E4-EFDF-AD15-90D2-60DA331F81A3}"/>
                </a:ext>
              </a:extLst>
            </p:cNvPr>
            <p:cNvSpPr txBox="1"/>
            <p:nvPr/>
          </p:nvSpPr>
          <p:spPr>
            <a:xfrm>
              <a:off x="537334" y="2115570"/>
              <a:ext cx="1692896" cy="7257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2440"/>
                </a:lnSpc>
              </a:pPr>
              <a:r>
                <a:rPr lang="fr-FR" sz="2800" b="1">
                  <a:solidFill>
                    <a:srgbClr val="FF0000"/>
                  </a:solidFill>
                </a:rPr>
                <a:t>Point source</a:t>
              </a:r>
              <a:endParaRPr lang="fr-FR" sz="3200" b="1">
                <a:solidFill>
                  <a:srgbClr val="FF0000"/>
                </a:solidFill>
              </a:endParaRPr>
            </a:p>
          </p:txBody>
        </p:sp>
        <p:sp>
          <p:nvSpPr>
            <p:cNvPr id="26" name="ZoneTexte 25">
              <a:extLst>
                <a:ext uri="{FF2B5EF4-FFF2-40B4-BE49-F238E27FC236}">
                  <a16:creationId xmlns:a16="http://schemas.microsoft.com/office/drawing/2014/main" id="{0508306E-4009-33A1-E259-C1CF30FFF08F}"/>
                </a:ext>
              </a:extLst>
            </p:cNvPr>
            <p:cNvSpPr txBox="1"/>
            <p:nvPr/>
          </p:nvSpPr>
          <p:spPr>
            <a:xfrm rot="19676124">
              <a:off x="4552294" y="1703654"/>
              <a:ext cx="184672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400" b="1"/>
                <a:t>Phase screen</a:t>
              </a:r>
            </a:p>
          </p:txBody>
        </p:sp>
        <p:sp>
          <p:nvSpPr>
            <p:cNvPr id="27" name="ZoneTexte 26">
              <a:extLst>
                <a:ext uri="{FF2B5EF4-FFF2-40B4-BE49-F238E27FC236}">
                  <a16:creationId xmlns:a16="http://schemas.microsoft.com/office/drawing/2014/main" id="{0E494FEE-1DF0-4842-580B-377F5EF81544}"/>
                </a:ext>
              </a:extLst>
            </p:cNvPr>
            <p:cNvSpPr txBox="1"/>
            <p:nvPr/>
          </p:nvSpPr>
          <p:spPr>
            <a:xfrm rot="19783082">
              <a:off x="6762435" y="1697182"/>
              <a:ext cx="230620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400" b="1"/>
                <a:t>Speckle on Earth</a:t>
              </a:r>
            </a:p>
          </p:txBody>
        </p:sp>
        <p:sp>
          <p:nvSpPr>
            <p:cNvPr id="28" name="ZoneTexte 27">
              <a:extLst>
                <a:ext uri="{FF2B5EF4-FFF2-40B4-BE49-F238E27FC236}">
                  <a16:creationId xmlns:a16="http://schemas.microsoft.com/office/drawing/2014/main" id="{C6895267-2EA2-B07D-EF82-84D579963F14}"/>
                </a:ext>
              </a:extLst>
            </p:cNvPr>
            <p:cNvSpPr txBox="1"/>
            <p:nvPr/>
          </p:nvSpPr>
          <p:spPr>
            <a:xfrm rot="19732613">
              <a:off x="7106936" y="3796253"/>
              <a:ext cx="16987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2400" b="1"/>
                <a:t>convolution</a:t>
              </a:r>
              <a:endParaRPr lang="fr-FR" b="1"/>
            </a:p>
          </p:txBody>
        </p:sp>
        <p:sp>
          <p:nvSpPr>
            <p:cNvPr id="29" name="Ellipse 28">
              <a:extLst>
                <a:ext uri="{FF2B5EF4-FFF2-40B4-BE49-F238E27FC236}">
                  <a16:creationId xmlns:a16="http://schemas.microsoft.com/office/drawing/2014/main" id="{25BEB2E1-A63F-396E-3A01-91337CB68748}"/>
                </a:ext>
              </a:extLst>
            </p:cNvPr>
            <p:cNvSpPr/>
            <p:nvPr/>
          </p:nvSpPr>
          <p:spPr>
            <a:xfrm>
              <a:off x="1135885" y="2803776"/>
              <a:ext cx="102476" cy="10247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4" name="Ellipse 3">
              <a:extLst>
                <a:ext uri="{FF2B5EF4-FFF2-40B4-BE49-F238E27FC236}">
                  <a16:creationId xmlns:a16="http://schemas.microsoft.com/office/drawing/2014/main" id="{2727AD48-91EB-347B-C9F4-2B1969A3C8C5}"/>
                </a:ext>
              </a:extLst>
            </p:cNvPr>
            <p:cNvSpPr/>
            <p:nvPr/>
          </p:nvSpPr>
          <p:spPr>
            <a:xfrm>
              <a:off x="5626537" y="4755644"/>
              <a:ext cx="67635" cy="6763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6" name="Ellipse 5">
              <a:extLst>
                <a:ext uri="{FF2B5EF4-FFF2-40B4-BE49-F238E27FC236}">
                  <a16:creationId xmlns:a16="http://schemas.microsoft.com/office/drawing/2014/main" id="{12A7D294-D67F-9AFA-9DC9-BD19135D35E2}"/>
                </a:ext>
              </a:extLst>
            </p:cNvPr>
            <p:cNvSpPr/>
            <p:nvPr/>
          </p:nvSpPr>
          <p:spPr>
            <a:xfrm>
              <a:off x="5632888" y="2736940"/>
              <a:ext cx="67635" cy="6763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18" name="Connecteur droit 17">
              <a:extLst>
                <a:ext uri="{FF2B5EF4-FFF2-40B4-BE49-F238E27FC236}">
                  <a16:creationId xmlns:a16="http://schemas.microsoft.com/office/drawing/2014/main" id="{33975C84-2712-8767-119D-477ED692A8A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48028" y="2770757"/>
              <a:ext cx="778509" cy="13958"/>
            </a:xfrm>
            <a:prstGeom prst="line">
              <a:avLst/>
            </a:prstGeom>
            <a:ln w="38100"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20" name="Connecteur droit 19">
              <a:extLst>
                <a:ext uri="{FF2B5EF4-FFF2-40B4-BE49-F238E27FC236}">
                  <a16:creationId xmlns:a16="http://schemas.microsoft.com/office/drawing/2014/main" id="{087BBB41-B291-EBD7-6FDD-2173CE2F7DB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279980" y="2720687"/>
              <a:ext cx="778509" cy="13958"/>
            </a:xfrm>
            <a:prstGeom prst="line">
              <a:avLst/>
            </a:prstGeom>
            <a:ln w="38100"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21" name="Connecteur droit 20">
              <a:extLst>
                <a:ext uri="{FF2B5EF4-FFF2-40B4-BE49-F238E27FC236}">
                  <a16:creationId xmlns:a16="http://schemas.microsoft.com/office/drawing/2014/main" id="{FA419695-6E07-72B9-7F73-968D38E354A5}"/>
                </a:ext>
              </a:extLst>
            </p:cNvPr>
            <p:cNvCxnSpPr>
              <a:cxnSpLocks/>
            </p:cNvCxnSpPr>
            <p:nvPr/>
          </p:nvCxnSpPr>
          <p:spPr>
            <a:xfrm>
              <a:off x="4843084" y="4697773"/>
              <a:ext cx="778510" cy="86746"/>
            </a:xfrm>
            <a:prstGeom prst="line">
              <a:avLst/>
            </a:prstGeom>
            <a:ln w="9525">
              <a:solidFill>
                <a:schemeClr val="bg1">
                  <a:lumMod val="50000"/>
                </a:schemeClr>
              </a:solidFill>
              <a:prstDash val="lgDash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32" name="Connecteur droit 31">
              <a:extLst>
                <a:ext uri="{FF2B5EF4-FFF2-40B4-BE49-F238E27FC236}">
                  <a16:creationId xmlns:a16="http://schemas.microsoft.com/office/drawing/2014/main" id="{016B7E77-1F0B-BCE4-866A-55B46B8FA3AB}"/>
                </a:ext>
              </a:extLst>
            </p:cNvPr>
            <p:cNvCxnSpPr>
              <a:cxnSpLocks/>
            </p:cNvCxnSpPr>
            <p:nvPr/>
          </p:nvCxnSpPr>
          <p:spPr>
            <a:xfrm>
              <a:off x="7264484" y="4972412"/>
              <a:ext cx="778510" cy="86746"/>
            </a:xfrm>
            <a:prstGeom prst="line">
              <a:avLst/>
            </a:prstGeom>
            <a:ln w="9525">
              <a:solidFill>
                <a:schemeClr val="bg1">
                  <a:lumMod val="50000"/>
                </a:schemeClr>
              </a:solidFill>
              <a:prstDash val="lgDash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33" name="Connecteur droit 32">
              <a:extLst>
                <a:ext uri="{FF2B5EF4-FFF2-40B4-BE49-F238E27FC236}">
                  <a16:creationId xmlns:a16="http://schemas.microsoft.com/office/drawing/2014/main" id="{FE0327AE-6E5D-D90A-2011-22AA4FA1A308}"/>
                </a:ext>
              </a:extLst>
            </p:cNvPr>
            <p:cNvCxnSpPr>
              <a:cxnSpLocks/>
              <a:endCxn id="4" idx="2"/>
            </p:cNvCxnSpPr>
            <p:nvPr/>
          </p:nvCxnSpPr>
          <p:spPr>
            <a:xfrm flipV="1">
              <a:off x="4843084" y="4789462"/>
              <a:ext cx="783453" cy="85037"/>
            </a:xfrm>
            <a:prstGeom prst="line">
              <a:avLst/>
            </a:prstGeom>
            <a:ln w="9525">
              <a:solidFill>
                <a:schemeClr val="bg1">
                  <a:lumMod val="50000"/>
                </a:schemeClr>
              </a:solidFill>
              <a:prstDash val="lgDash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35" name="Connecteur droit 34">
              <a:extLst>
                <a:ext uri="{FF2B5EF4-FFF2-40B4-BE49-F238E27FC236}">
                  <a16:creationId xmlns:a16="http://schemas.microsoft.com/office/drawing/2014/main" id="{EA6CFA64-B0AD-A2E5-7E8E-537226DD6C3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262012" y="4509970"/>
              <a:ext cx="927741" cy="104189"/>
            </a:xfrm>
            <a:prstGeom prst="line">
              <a:avLst/>
            </a:prstGeom>
            <a:ln w="9525">
              <a:solidFill>
                <a:schemeClr val="bg1">
                  <a:lumMod val="50000"/>
                </a:schemeClr>
              </a:solidFill>
              <a:prstDash val="lgDash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24978439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Thèm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hème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èm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24932</TotalTime>
  <Words>2334</Words>
  <Application>Microsoft Macintosh PowerPoint</Application>
  <PresentationFormat>Format A4 (210 x 297 mm)</PresentationFormat>
  <Paragraphs>319</Paragraphs>
  <Slides>34</Slides>
  <Notes>13</Notes>
  <HiddenSlides>0</HiddenSlides>
  <MMClips>2</MMClips>
  <ScaleCrop>false</ScaleCrop>
  <HeadingPairs>
    <vt:vector size="8" baseType="variant">
      <vt:variant>
        <vt:lpstr>Polices utilisées</vt:lpstr>
      </vt:variant>
      <vt:variant>
        <vt:i4>10</vt:i4>
      </vt:variant>
      <vt:variant>
        <vt:lpstr>Thème</vt:lpstr>
      </vt:variant>
      <vt:variant>
        <vt:i4>1</vt:i4>
      </vt:variant>
      <vt:variant>
        <vt:lpstr>Serveurs OLE incorporés</vt:lpstr>
      </vt:variant>
      <vt:variant>
        <vt:i4>1</vt:i4>
      </vt:variant>
      <vt:variant>
        <vt:lpstr>Titres des diapositives</vt:lpstr>
      </vt:variant>
      <vt:variant>
        <vt:i4>34</vt:i4>
      </vt:variant>
    </vt:vector>
  </HeadingPairs>
  <TitlesOfParts>
    <vt:vector size="46" baseType="lpstr">
      <vt:lpstr>ＭＳ Ｐゴシック</vt:lpstr>
      <vt:lpstr>Arial</vt:lpstr>
      <vt:lpstr>Calibri</vt:lpstr>
      <vt:lpstr>Calibri Light</vt:lpstr>
      <vt:lpstr>Helvetica</vt:lpstr>
      <vt:lpstr>Symbol</vt:lpstr>
      <vt:lpstr>Times</vt:lpstr>
      <vt:lpstr>Times New Roman</vt:lpstr>
      <vt:lpstr>verdana</vt:lpstr>
      <vt:lpstr>Wingdings</vt:lpstr>
      <vt:lpstr>Thème Office</vt:lpstr>
      <vt:lpstr>Équation</vt:lpstr>
      <vt:lpstr>Présentation PowerPoint</vt:lpstr>
      <vt:lpstr>Where are the Milky Way hidden baryons?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Distance scales</vt:lpstr>
      <vt:lpstr>Distance scales</vt:lpstr>
      <vt:lpstr>Distance scales</vt:lpstr>
      <vt:lpstr>Illumination in Ks by a K0V star@8kpc (mV=20.4) through a cloud@160pc (B68) with turbulence parameter Rdiff =150km</vt:lpstr>
      <vt:lpstr>Observable 1: tref   (characteristic time)</vt:lpstr>
      <vt:lpstr>Typical time/modulation; Scaling laws</vt:lpstr>
      <vt:lpstr>Signature of scintillation</vt:lpstr>
      <vt:lpstr>What do we expect with a film of LMC ? Simulation of a highly sampled scintillating light-curve</vt:lpstr>
      <vt:lpstr>Présentation PowerPoint</vt:lpstr>
      <vt:lpstr>Présentation PowerPoint</vt:lpstr>
      <vt:lpstr>Scintillation with Vera Rubin telescope (15s exposures)</vt:lpstr>
      <vt:lpstr>Conclusion: Search for hidden baryons with a 0.06 image/s movie of LMC at Rubin-LSST</vt:lpstr>
      <vt:lpstr>Complements</vt:lpstr>
      <vt:lpstr>Alternative (no film): search with Fink</vt:lpstr>
      <vt:lpstr>Alternative: search with Fink with standard sampling</vt:lpstr>
      <vt:lpstr>Distance scales</vt:lpstr>
      <vt:lpstr>Transient science with LSST</vt:lpstr>
      <vt:lpstr>Atmosphere, atmosphere?</vt:lpstr>
      <vt:lpstr>Fresnel diffraction on stars is a classic observation</vt:lpstr>
      <vt:lpstr>Rref varies with 1/Rdiff</vt:lpstr>
      <vt:lpstr>Présentation PowerPoint</vt:lpstr>
      <vt:lpstr>Présentation PowerPoint</vt:lpstr>
      <vt:lpstr>Scintillation with Vera Rubin telescope (15s exposures)</vt:lpstr>
      <vt:lpstr>Maximum fraction of LMC/SMC scintillating stars : 1%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LSST@europe6</dc:title>
  <dc:creator>Microsoft Office User</dc:creator>
  <cp:lastModifiedBy>Microsoft Office User</cp:lastModifiedBy>
  <cp:revision>123</cp:revision>
  <cp:lastPrinted>2024-09-09T14:54:19Z</cp:lastPrinted>
  <dcterms:created xsi:type="dcterms:W3CDTF">2024-09-06T13:46:53Z</dcterms:created>
  <dcterms:modified xsi:type="dcterms:W3CDTF">2026-05-18T13:40:11Z</dcterms:modified>
</cp:coreProperties>
</file>