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35B2-4A9C-4B52-8B0F-1F5A2DC3F8A7}" type="datetimeFigureOut">
              <a:rPr lang="en-US" smtClean="0"/>
              <a:t>6/14/2010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1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35B2-4A9C-4B52-8B0F-1F5A2DC3F8A7}" type="datetimeFigureOut">
              <a:rPr lang="en-US" smtClean="0"/>
              <a:t>6/14/2010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7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35B2-4A9C-4B52-8B0F-1F5A2DC3F8A7}" type="datetimeFigureOut">
              <a:rPr lang="en-US" smtClean="0"/>
              <a:t>6/14/2010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35B2-4A9C-4B52-8B0F-1F5A2DC3F8A7}" type="datetimeFigureOut">
              <a:rPr lang="en-US" smtClean="0"/>
              <a:t>6/14/2010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2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35B2-4A9C-4B52-8B0F-1F5A2DC3F8A7}" type="datetimeFigureOut">
              <a:rPr lang="en-US" smtClean="0"/>
              <a:t>6/14/2010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5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35B2-4A9C-4B52-8B0F-1F5A2DC3F8A7}" type="datetimeFigureOut">
              <a:rPr lang="en-US" smtClean="0"/>
              <a:t>6/14/2010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1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35B2-4A9C-4B52-8B0F-1F5A2DC3F8A7}" type="datetimeFigureOut">
              <a:rPr lang="en-US" smtClean="0"/>
              <a:t>6/14/2010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0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35B2-4A9C-4B52-8B0F-1F5A2DC3F8A7}" type="datetimeFigureOut">
              <a:rPr lang="en-US" smtClean="0"/>
              <a:t>6/14/2010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6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35B2-4A9C-4B52-8B0F-1F5A2DC3F8A7}" type="datetimeFigureOut">
              <a:rPr lang="en-US" smtClean="0"/>
              <a:t>6/14/2010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1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35B2-4A9C-4B52-8B0F-1F5A2DC3F8A7}" type="datetimeFigureOut">
              <a:rPr lang="en-US" smtClean="0"/>
              <a:t>6/14/2010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1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35B2-4A9C-4B52-8B0F-1F5A2DC3F8A7}" type="datetimeFigureOut">
              <a:rPr lang="en-US" smtClean="0"/>
              <a:t>6/14/2010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35B2-4A9C-4B52-8B0F-1F5A2DC3F8A7}" type="datetimeFigureOut">
              <a:rPr lang="en-US" smtClean="0"/>
              <a:t>6/14/2010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jpg"/><Relationship Id="rId7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Indirect Search For Dark Matter with </a:t>
            </a:r>
            <a:r>
              <a:rPr lang="en-US" dirty="0" smtClean="0">
                <a:solidFill>
                  <a:srgbClr val="FF0000"/>
                </a:solidFill>
              </a:rPr>
              <a:t>Antares </a:t>
            </a:r>
            <a:r>
              <a:rPr lang="en-US" dirty="0" smtClean="0">
                <a:solidFill>
                  <a:srgbClr val="FF0000"/>
                </a:solidFill>
              </a:rPr>
              <a:t>Telescope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Ziad charif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Under the direction of Vincent Bertin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Tchi2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93126"/>
            <a:ext cx="7653761" cy="52124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3221"/>
            <a:ext cx="25177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9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Tchi2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93126"/>
            <a:ext cx="7653761" cy="52124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90800" y="2514600"/>
            <a:ext cx="0" cy="419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0800" y="3886200"/>
            <a:ext cx="1371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342453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Events badly reconstructed as </a:t>
            </a:r>
            <a:r>
              <a:rPr lang="en-US" b="1" dirty="0" err="1" smtClean="0"/>
              <a:t>muons</a:t>
            </a:r>
            <a:r>
              <a:rPr lang="en-US" b="1" dirty="0" smtClean="0"/>
              <a:t> emitting a Cherenkov light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204076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Tchi2=1.9</a:t>
            </a:r>
            <a:endParaRPr lang="en-US" b="1" dirty="0"/>
          </a:p>
        </p:txBody>
      </p:sp>
      <p:cxnSp>
        <p:nvCxnSpPr>
          <p:cNvPr id="13" name="Elbow Connector 12"/>
          <p:cNvCxnSpPr/>
          <p:nvPr/>
        </p:nvCxnSpPr>
        <p:spPr>
          <a:xfrm rot="16200000" flipV="1">
            <a:off x="1752601" y="3048000"/>
            <a:ext cx="838200" cy="838200"/>
          </a:xfrm>
          <a:prstGeom prst="bentConnector3">
            <a:avLst>
              <a:gd name="adj1" fmla="val -47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0600" y="222542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Events well reconstructed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10836"/>
            <a:ext cx="25177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1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Bchi2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977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lbow Connector 4"/>
          <p:cNvCxnSpPr>
            <a:stCxn id="1026" idx="2"/>
          </p:cNvCxnSpPr>
          <p:nvPr/>
        </p:nvCxnSpPr>
        <p:spPr>
          <a:xfrm rot="16200000" flipH="1">
            <a:off x="1093863" y="1812423"/>
            <a:ext cx="762004" cy="489957"/>
          </a:xfrm>
          <a:prstGeom prst="bentConnector3">
            <a:avLst>
              <a:gd name="adj1" fmla="val 100148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16" y="2057400"/>
            <a:ext cx="6825204" cy="46481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09888"/>
            <a:ext cx="25177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6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Bchi2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977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lbow Connector 4"/>
          <p:cNvCxnSpPr>
            <a:stCxn id="1026" idx="2"/>
          </p:cNvCxnSpPr>
          <p:nvPr/>
        </p:nvCxnSpPr>
        <p:spPr>
          <a:xfrm rot="16200000" flipH="1">
            <a:off x="1093863" y="1812423"/>
            <a:ext cx="762004" cy="489957"/>
          </a:xfrm>
          <a:prstGeom prst="bentConnector3">
            <a:avLst>
              <a:gd name="adj1" fmla="val 100148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16" y="2057400"/>
            <a:ext cx="6825204" cy="464819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4690281" y="3124200"/>
            <a:ext cx="0" cy="3200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60540" y="2754868"/>
            <a:ext cx="125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Bchi2=???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24400" y="3962400"/>
            <a:ext cx="1066800" cy="21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81400" y="3962400"/>
            <a:ext cx="1143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43600" y="37777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Keep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3779840"/>
            <a:ext cx="116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Remove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22" y="2602706"/>
            <a:ext cx="25177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2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Zenith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977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lbow Connector 4"/>
          <p:cNvCxnSpPr>
            <a:stCxn id="1026" idx="2"/>
          </p:cNvCxnSpPr>
          <p:nvPr/>
        </p:nvCxnSpPr>
        <p:spPr>
          <a:xfrm rot="16200000" flipH="1">
            <a:off x="1141490" y="1764796"/>
            <a:ext cx="666752" cy="489959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21" y="1"/>
            <a:ext cx="2464179" cy="16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43150"/>
            <a:ext cx="6629400" cy="4514850"/>
          </a:xfrm>
          <a:prstGeom prst="rect">
            <a:avLst/>
          </a:prstGeom>
        </p:spPr>
      </p:pic>
      <p:cxnSp>
        <p:nvCxnSpPr>
          <p:cNvPr id="16" name="Elbow Connector 15"/>
          <p:cNvCxnSpPr>
            <a:endCxn id="2050" idx="1"/>
          </p:cNvCxnSpPr>
          <p:nvPr/>
        </p:nvCxnSpPr>
        <p:spPr>
          <a:xfrm rot="5400000" flipH="1" flipV="1">
            <a:off x="5292535" y="955865"/>
            <a:ext cx="1504950" cy="1269621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09886"/>
            <a:ext cx="25177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2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Bchi2 and Zenith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977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21" y="1"/>
            <a:ext cx="2464179" cy="16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2461549" cy="16764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026" idx="2"/>
            <a:endCxn id="3" idx="0"/>
          </p:cNvCxnSpPr>
          <p:nvPr/>
        </p:nvCxnSpPr>
        <p:spPr>
          <a:xfrm>
            <a:off x="1229887" y="1676400"/>
            <a:ext cx="888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2590800" y="495300"/>
            <a:ext cx="4019397" cy="1943100"/>
          </a:xfrm>
          <a:prstGeom prst="bentConnector3">
            <a:avLst>
              <a:gd name="adj1" fmla="val 35399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66" y="2438400"/>
            <a:ext cx="4433586" cy="3019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0" y="3737212"/>
            <a:ext cx="4587433" cy="3124200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stCxn id="3" idx="3"/>
          </p:cNvCxnSpPr>
          <p:nvPr/>
        </p:nvCxnSpPr>
        <p:spPr>
          <a:xfrm>
            <a:off x="2461549" y="2895600"/>
            <a:ext cx="22352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2461549" y="3200400"/>
            <a:ext cx="1577051" cy="533400"/>
          </a:xfrm>
          <a:prstGeom prst="bentConnector3">
            <a:avLst>
              <a:gd name="adj1" fmla="val 100193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19032" y="2467970"/>
            <a:ext cx="12457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Neutrinos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461549" y="3200400"/>
            <a:ext cx="96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Muons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74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Bchi2 and Zenith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977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21" y="1"/>
            <a:ext cx="2464179" cy="16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2461549" cy="16764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026" idx="2"/>
            <a:endCxn id="3" idx="0"/>
          </p:cNvCxnSpPr>
          <p:nvPr/>
        </p:nvCxnSpPr>
        <p:spPr>
          <a:xfrm>
            <a:off x="1229887" y="1676400"/>
            <a:ext cx="888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2461549" y="304800"/>
            <a:ext cx="4205124" cy="1905000"/>
          </a:xfrm>
          <a:prstGeom prst="bentConnector3">
            <a:avLst>
              <a:gd name="adj1" fmla="val 36693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24" y="2343150"/>
            <a:ext cx="6629400" cy="4514850"/>
          </a:xfrm>
          <a:prstGeom prst="rect">
            <a:avLst/>
          </a:prstGeom>
        </p:spPr>
      </p:pic>
      <p:cxnSp>
        <p:nvCxnSpPr>
          <p:cNvPr id="7" name="Elbow Connector 6"/>
          <p:cNvCxnSpPr>
            <a:stCxn id="3" idx="2"/>
            <a:endCxn id="4" idx="1"/>
          </p:cNvCxnSpPr>
          <p:nvPr/>
        </p:nvCxnSpPr>
        <p:spPr>
          <a:xfrm rot="16200000" flipH="1">
            <a:off x="1442712" y="3521862"/>
            <a:ext cx="866775" cy="1290649"/>
          </a:xfrm>
          <a:prstGeom prst="bentConnector2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Bchi2 and Zenith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977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21" y="1"/>
            <a:ext cx="2464179" cy="16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2461549" cy="16764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026" idx="2"/>
            <a:endCxn id="3" idx="0"/>
          </p:cNvCxnSpPr>
          <p:nvPr/>
        </p:nvCxnSpPr>
        <p:spPr>
          <a:xfrm>
            <a:off x="1229887" y="1676400"/>
            <a:ext cx="888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2459774" y="300251"/>
            <a:ext cx="4220047" cy="1899312"/>
          </a:xfrm>
          <a:prstGeom prst="bentConnector3">
            <a:avLst>
              <a:gd name="adj1" fmla="val 3706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24" y="2343150"/>
            <a:ext cx="6629400" cy="4514850"/>
          </a:xfrm>
          <a:prstGeom prst="rect">
            <a:avLst/>
          </a:prstGeom>
        </p:spPr>
      </p:pic>
      <p:cxnSp>
        <p:nvCxnSpPr>
          <p:cNvPr id="7" name="Elbow Connector 6"/>
          <p:cNvCxnSpPr>
            <a:stCxn id="3" idx="2"/>
            <a:endCxn id="4" idx="1"/>
          </p:cNvCxnSpPr>
          <p:nvPr/>
        </p:nvCxnSpPr>
        <p:spPr>
          <a:xfrm rot="16200000" flipH="1">
            <a:off x="1442712" y="3521862"/>
            <a:ext cx="866775" cy="1290649"/>
          </a:xfrm>
          <a:prstGeom prst="bentConnector2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0" y="2895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Bchi2 cut =    </a:t>
            </a:r>
          </a:p>
          <a:p>
            <a:r>
              <a:rPr lang="en-US" b="1" dirty="0" smtClean="0"/>
              <a:t>f( Cos [ zenith ]  )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29000" y="3541931"/>
            <a:ext cx="1638300" cy="20206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62400" y="3541931"/>
            <a:ext cx="1104900" cy="22492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2"/>
          </p:cNvCxnSpPr>
          <p:nvPr/>
        </p:nvCxnSpPr>
        <p:spPr>
          <a:xfrm flipV="1">
            <a:off x="4514850" y="3541931"/>
            <a:ext cx="552450" cy="22492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067300" y="3541931"/>
            <a:ext cx="0" cy="22492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067300" y="3566160"/>
            <a:ext cx="495300" cy="22492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/>
          <p:cNvCxnSpPr/>
          <p:nvPr/>
        </p:nvCxnSpPr>
        <p:spPr>
          <a:xfrm flipH="1" flipV="1">
            <a:off x="5067300" y="3474720"/>
            <a:ext cx="1028700" cy="20206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Arrow Connector 2050"/>
          <p:cNvCxnSpPr/>
          <p:nvPr/>
        </p:nvCxnSpPr>
        <p:spPr>
          <a:xfrm flipH="1" flipV="1">
            <a:off x="5067300" y="3541931"/>
            <a:ext cx="1612521" cy="156346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Straight Arrow Connector 2052"/>
          <p:cNvCxnSpPr>
            <a:endCxn id="5" idx="2"/>
          </p:cNvCxnSpPr>
          <p:nvPr/>
        </p:nvCxnSpPr>
        <p:spPr>
          <a:xfrm flipH="1" flipV="1">
            <a:off x="5067300" y="3541931"/>
            <a:ext cx="2118360" cy="8104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/>
          <p:cNvCxnSpPr>
            <a:endCxn id="5" idx="2"/>
          </p:cNvCxnSpPr>
          <p:nvPr/>
        </p:nvCxnSpPr>
        <p:spPr>
          <a:xfrm flipH="1" flipV="1">
            <a:off x="5067300" y="3541931"/>
            <a:ext cx="2628900" cy="7409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Elbow Connector 2056"/>
          <p:cNvCxnSpPr/>
          <p:nvPr/>
        </p:nvCxnSpPr>
        <p:spPr>
          <a:xfrm rot="10800000" flipV="1">
            <a:off x="5067300" y="3108960"/>
            <a:ext cx="3162300" cy="493932"/>
          </a:xfrm>
          <a:prstGeom prst="bentConnector3">
            <a:avLst>
              <a:gd name="adj1" fmla="val -92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9553" cy="166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04" y="-6966"/>
            <a:ext cx="2461549" cy="1676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21" y="0"/>
            <a:ext cx="2453943" cy="166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06" y="2209801"/>
            <a:ext cx="5130744" cy="4648198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026" idx="3"/>
            <a:endCxn id="3" idx="1"/>
          </p:cNvCxnSpPr>
          <p:nvPr/>
        </p:nvCxnSpPr>
        <p:spPr>
          <a:xfrm flipV="1">
            <a:off x="2449553" y="831234"/>
            <a:ext cx="875951" cy="34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3"/>
            <a:endCxn id="3074" idx="1"/>
          </p:cNvCxnSpPr>
          <p:nvPr/>
        </p:nvCxnSpPr>
        <p:spPr>
          <a:xfrm>
            <a:off x="5787053" y="831234"/>
            <a:ext cx="892768" cy="34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3074" idx="2"/>
            <a:endCxn id="13" idx="3"/>
          </p:cNvCxnSpPr>
          <p:nvPr/>
        </p:nvCxnSpPr>
        <p:spPr>
          <a:xfrm rot="5400000">
            <a:off x="6081989" y="2709096"/>
            <a:ext cx="2864466" cy="78514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65" y="2388394"/>
            <a:ext cx="25177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9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11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6966"/>
            <a:ext cx="1688557" cy="114996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07" y="-6966"/>
            <a:ext cx="1690364" cy="114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52" y="-6966"/>
            <a:ext cx="1269348" cy="1149966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026" idx="3"/>
            <a:endCxn id="3" idx="1"/>
          </p:cNvCxnSpPr>
          <p:nvPr/>
        </p:nvCxnSpPr>
        <p:spPr>
          <a:xfrm flipV="1">
            <a:off x="1677119" y="568017"/>
            <a:ext cx="837481" cy="34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3"/>
            <a:endCxn id="3074" idx="1"/>
          </p:cNvCxnSpPr>
          <p:nvPr/>
        </p:nvCxnSpPr>
        <p:spPr>
          <a:xfrm>
            <a:off x="4203157" y="568017"/>
            <a:ext cx="9329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3074" idx="3"/>
            <a:endCxn id="13" idx="1"/>
          </p:cNvCxnSpPr>
          <p:nvPr/>
        </p:nvCxnSpPr>
        <p:spPr>
          <a:xfrm>
            <a:off x="6826471" y="568017"/>
            <a:ext cx="104818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30" y="2598761"/>
            <a:ext cx="4364963" cy="3954438"/>
          </a:xfrm>
          <a:prstGeom prst="rect">
            <a:avLst/>
          </a:prstGeom>
        </p:spPr>
      </p:pic>
      <p:pic>
        <p:nvPicPr>
          <p:cNvPr id="1032" name="Picture 10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761"/>
            <a:ext cx="4373751" cy="3962400"/>
          </a:xfrm>
          <a:prstGeom prst="rect">
            <a:avLst/>
          </a:prstGeom>
        </p:spPr>
      </p:pic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54832" y="1295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Background Noise estimation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25177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What’s dark </a:t>
            </a:r>
            <a:r>
              <a:rPr lang="en-US" dirty="0"/>
              <a:t>m</a:t>
            </a:r>
            <a:r>
              <a:rPr lang="en-US" dirty="0" smtClean="0"/>
              <a:t>atter? And how we know it exist</a:t>
            </a:r>
          </a:p>
          <a:p>
            <a:r>
              <a:rPr lang="en-US" dirty="0" smtClean="0"/>
              <a:t>Neutrino astronomy</a:t>
            </a:r>
          </a:p>
          <a:p>
            <a:r>
              <a:rPr lang="en-US" dirty="0" smtClean="0"/>
              <a:t>Searching for dark matter with neutrinos</a:t>
            </a:r>
          </a:p>
          <a:p>
            <a:r>
              <a:rPr lang="en-US" dirty="0"/>
              <a:t>Antares </a:t>
            </a:r>
            <a:r>
              <a:rPr lang="en-US" dirty="0" smtClean="0"/>
              <a:t>Telescope</a:t>
            </a:r>
          </a:p>
          <a:p>
            <a:r>
              <a:rPr lang="en-US" dirty="0" smtClean="0"/>
              <a:t>The analysis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DM </a:t>
            </a:r>
            <a:r>
              <a:rPr lang="en-US" dirty="0" err="1" smtClean="0">
                <a:solidFill>
                  <a:srgbClr val="FF0000"/>
                </a:solidFill>
              </a:rPr>
              <a:t>Differntial</a:t>
            </a:r>
            <a:r>
              <a:rPr lang="en-US" dirty="0" smtClean="0">
                <a:solidFill>
                  <a:srgbClr val="FF0000"/>
                </a:solidFill>
              </a:rPr>
              <a:t> Flux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791"/>
            <a:ext cx="9144000" cy="5122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1716669"/>
                <a:ext cx="2590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16669"/>
                <a:ext cx="25908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9231" b="-4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81600" y="1731791"/>
                <a:ext cx="2590800" cy="40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731791"/>
                <a:ext cx="2590800" cy="407484"/>
              </a:xfrm>
              <a:prstGeom prst="rect">
                <a:avLst/>
              </a:prstGeom>
              <a:blipFill rotWithShape="1">
                <a:blip r:embed="rId4"/>
                <a:stretch>
                  <a:fillRect t="-5970" b="-4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2465696" y="3505200"/>
            <a:ext cx="7620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77000" y="4724400"/>
            <a:ext cx="7620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62600" y="4419600"/>
            <a:ext cx="7620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3000" y="3683589"/>
            <a:ext cx="7620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46596" y="3135868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𝑴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dirty="0"/>
                        <m:t>200</m:t>
                      </m:r>
                      <m:r>
                        <m:rPr>
                          <m:nor/>
                        </m:rPr>
                        <a:rPr lang="en-US" b="1" dirty="0"/>
                        <m:t>GeV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96" y="3135868"/>
                <a:ext cx="1600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86600" y="4844534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𝑴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dirty="0"/>
                        <m:t>200</m:t>
                      </m:r>
                      <m:r>
                        <m:rPr>
                          <m:nor/>
                        </m:rPr>
                        <a:rPr lang="en-US" b="1" dirty="0"/>
                        <m:t>GeV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844534"/>
                <a:ext cx="16002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2291" y="4299466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𝑴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i="0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0" smtClean="0">
                          <a:latin typeface="Cambria Math"/>
                          <a:ea typeface="Cambria Math"/>
                        </a:rPr>
                        <m:t>T</m:t>
                      </m:r>
                      <m:r>
                        <m:rPr>
                          <m:nor/>
                        </m:rPr>
                        <a:rPr lang="en-US" b="1" dirty="0"/>
                        <m:t>eV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91" y="4299466"/>
                <a:ext cx="160020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76800" y="4070824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𝑴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i="0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0" smtClean="0">
                          <a:latin typeface="Cambria Math"/>
                          <a:ea typeface="Cambria Math"/>
                        </a:rPr>
                        <m:t>T</m:t>
                      </m:r>
                      <m:r>
                        <m:rPr>
                          <m:nor/>
                        </m:rPr>
                        <a:rPr lang="en-US" b="1" dirty="0"/>
                        <m:t>eV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070824"/>
                <a:ext cx="160020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6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DM Neutrino Signal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605756"/>
            <a:ext cx="6629400" cy="45148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7958" y="2277323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1TeV Hard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𝝊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𝝊</m:t>
                        </m:r>
                      </m:e>
                    </m:ba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958" y="2277323"/>
                <a:ext cx="1752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136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74258" y="2972348"/>
                <a:ext cx="2564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200GeV Hard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𝝊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𝝊</m:t>
                        </m:r>
                      </m:e>
                    </m:ba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258" y="2972348"/>
                <a:ext cx="256464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143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43518" y="3657600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1TeV Soft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𝝊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𝝊</m:t>
                        </m:r>
                      </m:e>
                    </m:ba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518" y="3657600"/>
                <a:ext cx="17526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1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3540" y="4800600"/>
                <a:ext cx="2303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200GeV Soft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𝝊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𝝊</m:t>
                        </m:r>
                      </m:e>
                    </m:ba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540" y="4800600"/>
                <a:ext cx="230306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381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4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Conclusions And Final Remarks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decay channel has more chance of detection</a:t>
            </a:r>
          </a:p>
          <a:p>
            <a:r>
              <a:rPr lang="en-US" dirty="0" smtClean="0"/>
              <a:t>More DM masses needs to be simulated</a:t>
            </a:r>
          </a:p>
          <a:p>
            <a:r>
              <a:rPr lang="en-US" dirty="0" smtClean="0"/>
              <a:t>Find a cut that can differentiate between background noise and DM signal</a:t>
            </a:r>
          </a:p>
          <a:p>
            <a:r>
              <a:rPr lang="en-US" dirty="0" smtClean="0"/>
              <a:t>Calculate the sensitivity of the detector to DM signals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Dark Matter and the Evidence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curves of spiral galaxies</a:t>
            </a:r>
          </a:p>
          <a:p>
            <a:r>
              <a:rPr lang="en-US" dirty="0" smtClean="0"/>
              <a:t>Galaxy groups emitting X-rays</a:t>
            </a:r>
          </a:p>
          <a:p>
            <a:r>
              <a:rPr lang="en-US" dirty="0" smtClean="0"/>
              <a:t>Mass to luminosity ratios</a:t>
            </a:r>
          </a:p>
          <a:p>
            <a:r>
              <a:rPr lang="en-US" dirty="0" smtClean="0"/>
              <a:t>Mass autocorrelation functions</a:t>
            </a:r>
          </a:p>
          <a:p>
            <a:r>
              <a:rPr lang="en-US" dirty="0" smtClean="0"/>
              <a:t>Gravitational lensing</a:t>
            </a:r>
          </a:p>
          <a:p>
            <a:r>
              <a:rPr lang="en-US" dirty="0" smtClean="0"/>
              <a:t>Other: CMB, BAO, etc.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93" y="3810000"/>
            <a:ext cx="3804107" cy="3041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994564"/>
            <a:ext cx="1828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94564"/>
            <a:ext cx="1856508" cy="1856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10" y="2031577"/>
            <a:ext cx="309409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Nature of Dark Matter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MOND(MOdified Newtonian Dynamics)</a:t>
            </a:r>
          </a:p>
          <a:p>
            <a:r>
              <a:rPr lang="en-US" dirty="0" smtClean="0"/>
              <a:t>Super-Symmetry LSP</a:t>
            </a:r>
          </a:p>
          <a:p>
            <a:r>
              <a:rPr lang="en-US" dirty="0" err="1" smtClean="0"/>
              <a:t>Kaluza</a:t>
            </a:r>
            <a:r>
              <a:rPr lang="en-US" dirty="0" smtClean="0"/>
              <a:t>-Klein</a:t>
            </a:r>
          </a:p>
          <a:p>
            <a:r>
              <a:rPr lang="en-US" dirty="0" smtClean="0"/>
              <a:t>Dark fluid, a side effect of dark energy</a:t>
            </a:r>
          </a:p>
          <a:p>
            <a:r>
              <a:rPr lang="en-US" dirty="0" smtClean="0"/>
              <a:t>From corrections to the conventional gravitational interaction as a result of the reconciliation of gravity with quantum mechanics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Neutrino Astronomy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cross-section messenger</a:t>
            </a:r>
          </a:p>
          <a:p>
            <a:r>
              <a:rPr lang="en-US" dirty="0" smtClean="0"/>
              <a:t>No charge -&gt; no deviation by magnetic fields</a:t>
            </a:r>
          </a:p>
          <a:p>
            <a:r>
              <a:rPr lang="en-US" dirty="0" smtClean="0"/>
              <a:t>Ability to observe the inner workings of the </a:t>
            </a:r>
            <a:r>
              <a:rPr lang="en-US" smtClean="0"/>
              <a:t>astrophysical objects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52" y="3733801"/>
            <a:ext cx="6817068" cy="31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Dark matter search via neutrino astronomy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DM is from a particle origin (LSP or LKP)</a:t>
            </a:r>
          </a:p>
          <a:p>
            <a:r>
              <a:rPr lang="en-US" dirty="0"/>
              <a:t>Auto-annihilation </a:t>
            </a:r>
            <a:r>
              <a:rPr lang="en-US" dirty="0" smtClean="0"/>
              <a:t>is possible</a:t>
            </a:r>
          </a:p>
          <a:p>
            <a:r>
              <a:rPr lang="en-US" dirty="0" smtClean="0"/>
              <a:t>Unless the products are stable(photons or electrons)</a:t>
            </a:r>
          </a:p>
          <a:p>
            <a:r>
              <a:rPr lang="en-US" dirty="0" smtClean="0"/>
              <a:t>There is always a neutrino</a:t>
            </a:r>
          </a:p>
          <a:p>
            <a:r>
              <a:rPr lang="en-US" dirty="0" smtClean="0"/>
              <a:t>The sun is a very close </a:t>
            </a:r>
          </a:p>
          <a:p>
            <a:pPr marL="0" indent="0">
              <a:buNone/>
            </a:pPr>
            <a:r>
              <a:rPr lang="en-US" dirty="0" smtClean="0"/>
              <a:t>     possible accumulation </a:t>
            </a:r>
          </a:p>
          <a:p>
            <a:pPr marL="0" indent="0">
              <a:buNone/>
            </a:pPr>
            <a:r>
              <a:rPr lang="en-US" dirty="0" smtClean="0"/>
              <a:t>     of DM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41" y="3581400"/>
            <a:ext cx="3933357" cy="324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ANTARES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1087747"/>
            <a:ext cx="5395415" cy="5770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4362" y="3657600"/>
            <a:ext cx="36371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One of the only few Cherenkov neutrino telescopes in the world (Antares, </a:t>
            </a:r>
            <a:r>
              <a:rPr lang="en-US" sz="2400" dirty="0" err="1" smtClean="0"/>
              <a:t>Bakal</a:t>
            </a:r>
            <a:r>
              <a:rPr lang="en-US" sz="2400" dirty="0" smtClean="0"/>
              <a:t>, </a:t>
            </a:r>
            <a:r>
              <a:rPr lang="en-US" sz="2400" dirty="0" err="1" smtClean="0"/>
              <a:t>IceCube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12 lines, 25 floors per line, with 3 OMs per floor. Totaling a sum of 900 OMs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9825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Searching for DM in the sun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Data sample , 2008 data</a:t>
            </a:r>
          </a:p>
          <a:p>
            <a:r>
              <a:rPr lang="en-US" dirty="0" smtClean="0"/>
              <a:t>Background noise consists of cosmic rays, hitting the earth atmosphere creating </a:t>
            </a:r>
            <a:r>
              <a:rPr lang="en-US" dirty="0" err="1" smtClean="0"/>
              <a:t>muons</a:t>
            </a:r>
            <a:r>
              <a:rPr lang="en-US" dirty="0" smtClean="0"/>
              <a:t> for down-going events and neutrinos for up-going events</a:t>
            </a:r>
          </a:p>
          <a:p>
            <a:r>
              <a:rPr lang="en-US" dirty="0" smtClean="0"/>
              <a:t>The analysis will mostly focus on eliminating </a:t>
            </a:r>
            <a:r>
              <a:rPr lang="en-US" dirty="0" err="1" smtClean="0"/>
              <a:t>muons</a:t>
            </a:r>
            <a:r>
              <a:rPr lang="en-US" dirty="0" smtClean="0"/>
              <a:t> that are badly reconstructed as up-going and keeping the neutrinos at the end</a:t>
            </a:r>
          </a:p>
        </p:txBody>
      </p:sp>
    </p:spTree>
    <p:extLst>
      <p:ext uri="{BB962C8B-B14F-4D97-AF65-F5344CB8AC3E}">
        <p14:creationId xmlns:p14="http://schemas.microsoft.com/office/powerpoint/2010/main" val="4235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Apply basic cuts, as selection of events reconstructed as  up-going </a:t>
            </a:r>
          </a:p>
          <a:p>
            <a:r>
              <a:rPr lang="en-US" dirty="0" smtClean="0"/>
              <a:t>Events that touch 5 floors or more</a:t>
            </a:r>
          </a:p>
          <a:p>
            <a:r>
              <a:rPr lang="en-US" dirty="0" smtClean="0"/>
              <a:t>Events that touch 2 lines or more</a:t>
            </a:r>
          </a:p>
          <a:p>
            <a:r>
              <a:rPr lang="en-US" dirty="0" smtClean="0"/>
              <a:t>Then with more complex cuts:</a:t>
            </a:r>
          </a:p>
          <a:p>
            <a:r>
              <a:rPr lang="en-US" dirty="0" smtClean="0"/>
              <a:t>Tchi2: or quality of reconstruction as a </a:t>
            </a:r>
            <a:r>
              <a:rPr lang="en-US" dirty="0" err="1" smtClean="0"/>
              <a:t>muon</a:t>
            </a:r>
            <a:r>
              <a:rPr lang="en-US" dirty="0" smtClean="0"/>
              <a:t> generating a Cherenkov cone</a:t>
            </a:r>
          </a:p>
          <a:p>
            <a:r>
              <a:rPr lang="en-US" dirty="0" smtClean="0"/>
              <a:t>Bchi2: Or quality of reconstructions as a bright point , a characteristic of an electron emitting light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1905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8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479</Words>
  <Application>Microsoft Office PowerPoint</Application>
  <PresentationFormat>On-screen Show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Indirect Search For Dark Matter with Antares Telescope</vt:lpstr>
      <vt:lpstr>Introduction</vt:lpstr>
      <vt:lpstr>Dark Matter and the Evidence</vt:lpstr>
      <vt:lpstr>Nature of Dark Matter</vt:lpstr>
      <vt:lpstr>Neutrino Astronomy</vt:lpstr>
      <vt:lpstr>Dark matter search via neutrino astronomy</vt:lpstr>
      <vt:lpstr>ANTARES</vt:lpstr>
      <vt:lpstr>Searching for DM in the sun</vt:lpstr>
      <vt:lpstr>Cuts</vt:lpstr>
      <vt:lpstr>Tchi2</vt:lpstr>
      <vt:lpstr>Tchi2</vt:lpstr>
      <vt:lpstr>Bchi2</vt:lpstr>
      <vt:lpstr>Bchi2</vt:lpstr>
      <vt:lpstr>Zenith</vt:lpstr>
      <vt:lpstr>Bchi2 and Zenith</vt:lpstr>
      <vt:lpstr>Bchi2 and Zenith</vt:lpstr>
      <vt:lpstr>Bchi2 and Zenith</vt:lpstr>
      <vt:lpstr>PowerPoint Presentation</vt:lpstr>
      <vt:lpstr>Background Noise estimation</vt:lpstr>
      <vt:lpstr>DM Differntial Flux</vt:lpstr>
      <vt:lpstr>DM Neutrino Signal</vt:lpstr>
      <vt:lpstr>Conclusions And Final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Search</dc:title>
  <dc:creator>vader</dc:creator>
  <cp:lastModifiedBy>vader</cp:lastModifiedBy>
  <cp:revision>76</cp:revision>
  <dcterms:created xsi:type="dcterms:W3CDTF">2010-06-12T17:39:15Z</dcterms:created>
  <dcterms:modified xsi:type="dcterms:W3CDTF">2010-06-14T07:30:45Z</dcterms:modified>
</cp:coreProperties>
</file>