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0" r:id="rId1"/>
    <p:sldMasterId id="2147483702" r:id="rId2"/>
    <p:sldMasterId id="2147483712" r:id="rId3"/>
  </p:sldMasterIdLst>
  <p:notesMasterIdLst>
    <p:notesMasterId r:id="rId42"/>
  </p:notesMasterIdLst>
  <p:sldIdLst>
    <p:sldId id="2147482241" r:id="rId4"/>
    <p:sldId id="1925" r:id="rId5"/>
    <p:sldId id="2147482271" r:id="rId6"/>
    <p:sldId id="2147482272" r:id="rId7"/>
    <p:sldId id="2147482300" r:id="rId8"/>
    <p:sldId id="2147482275" r:id="rId9"/>
    <p:sldId id="2147482273" r:id="rId10"/>
    <p:sldId id="2147482265" r:id="rId11"/>
    <p:sldId id="2147482274" r:id="rId12"/>
    <p:sldId id="2147482276" r:id="rId13"/>
    <p:sldId id="2147482280" r:id="rId14"/>
    <p:sldId id="2147482281" r:id="rId15"/>
    <p:sldId id="2147482283" r:id="rId16"/>
    <p:sldId id="257" r:id="rId17"/>
    <p:sldId id="258" r:id="rId18"/>
    <p:sldId id="2147482296" r:id="rId19"/>
    <p:sldId id="2147482269" r:id="rId20"/>
    <p:sldId id="2147482287" r:id="rId21"/>
    <p:sldId id="2147482299" r:id="rId22"/>
    <p:sldId id="2147482286" r:id="rId23"/>
    <p:sldId id="2147482297" r:id="rId24"/>
    <p:sldId id="2147482309" r:id="rId25"/>
    <p:sldId id="2147482268" r:id="rId26"/>
    <p:sldId id="2147482291" r:id="rId27"/>
    <p:sldId id="2147482292" r:id="rId28"/>
    <p:sldId id="2147482307" r:id="rId29"/>
    <p:sldId id="2147482293" r:id="rId30"/>
    <p:sldId id="2147482294" r:id="rId31"/>
    <p:sldId id="2147482308" r:id="rId32"/>
    <p:sldId id="2147482295" r:id="rId33"/>
    <p:sldId id="2147482298" r:id="rId34"/>
    <p:sldId id="2147482288" r:id="rId35"/>
    <p:sldId id="2147482302" r:id="rId36"/>
    <p:sldId id="2147482303" r:id="rId37"/>
    <p:sldId id="2147482306" r:id="rId38"/>
    <p:sldId id="2147482305" r:id="rId39"/>
    <p:sldId id="2147482304" r:id="rId40"/>
    <p:sldId id="2147482301" r:id="rId41"/>
  </p:sldIdLst>
  <p:sldSz cx="12192000" cy="6858000"/>
  <p:notesSz cx="9144000" cy="6858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di Microsoft Office" initials="UdMO" lastIdx="1" clrIdx="0">
    <p:extLst>
      <p:ext uri="{19B8F6BF-5375-455C-9EA6-DF929625EA0E}">
        <p15:presenceInfo xmlns:p15="http://schemas.microsoft.com/office/powerpoint/2012/main" userId="Utente di Microsoft Offi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4C9F"/>
    <a:srgbClr val="004AFF"/>
    <a:srgbClr val="4470A7"/>
    <a:srgbClr val="323F24"/>
    <a:srgbClr val="1C313A"/>
    <a:srgbClr val="B4B9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40"/>
    <p:restoredTop sz="93342"/>
  </p:normalViewPr>
  <p:slideViewPr>
    <p:cSldViewPr snapToGrid="0" snapToObjects="1">
      <p:cViewPr varScale="1">
        <p:scale>
          <a:sx n="106" d="100"/>
          <a:sy n="106" d="100"/>
        </p:scale>
        <p:origin x="208" y="520"/>
      </p:cViewPr>
      <p:guideLst/>
    </p:cSldViewPr>
  </p:slideViewPr>
  <p:outlineViewPr>
    <p:cViewPr>
      <p:scale>
        <a:sx n="33" d="100"/>
        <a:sy n="33" d="100"/>
      </p:scale>
      <p:origin x="0" y="-4392"/>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2BAD5F4C-A139-7E40-960E-05E94CBA483F}" type="datetimeFigureOut">
              <a:rPr lang="it-IT" smtClean="0"/>
              <a:t>24/02/26</a:t>
            </a:fld>
            <a:endParaRPr lang="it-IT"/>
          </a:p>
        </p:txBody>
      </p:sp>
      <p:sp>
        <p:nvSpPr>
          <p:cNvPr id="4" name="Segnaposto immagine diapositiva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914400" y="3300412"/>
            <a:ext cx="7315200" cy="2700338"/>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B0F83B3-0C21-BA46-891E-E923391B397A}" type="slidenum">
              <a:rPr lang="it-IT" smtClean="0"/>
              <a:t>‹N°›</a:t>
            </a:fld>
            <a:endParaRPr lang="it-IT"/>
          </a:p>
        </p:txBody>
      </p:sp>
    </p:spTree>
    <p:extLst>
      <p:ext uri="{BB962C8B-B14F-4D97-AF65-F5344CB8AC3E}">
        <p14:creationId xmlns:p14="http://schemas.microsoft.com/office/powerpoint/2010/main" val="1641366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F83B3-0C21-BA46-891E-E923391B397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67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0F83B3-0C21-BA46-891E-E923391B397A}" type="slidenum">
              <a:rPr lang="it-IT" smtClean="0"/>
              <a:t>2</a:t>
            </a:fld>
            <a:endParaRPr lang="it-IT" dirty="0"/>
          </a:p>
        </p:txBody>
      </p:sp>
    </p:spTree>
    <p:extLst>
      <p:ext uri="{BB962C8B-B14F-4D97-AF65-F5344CB8AC3E}">
        <p14:creationId xmlns:p14="http://schemas.microsoft.com/office/powerpoint/2010/main" val="1218894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3ec0426f45_0_68:notes"/>
          <p:cNvSpPr txBox="1">
            <a:spLocks noGrp="1"/>
          </p:cNvSpPr>
          <p:nvPr>
            <p:ph type="body" idx="1"/>
          </p:nvPr>
        </p:nvSpPr>
        <p:spPr>
          <a:xfrm>
            <a:off x="710247" y="4861435"/>
            <a:ext cx="5682000" cy="4605600"/>
          </a:xfrm>
          <a:prstGeom prst="rect">
            <a:avLst/>
          </a:prstGeom>
          <a:noFill/>
          <a:ln>
            <a:noFill/>
          </a:ln>
        </p:spPr>
        <p:txBody>
          <a:bodyPr spcFirstLastPara="1" wrap="square" lIns="97225" tIns="97225" rIns="97225" bIns="97225" anchor="t" anchorCtr="0">
            <a:noAutofit/>
          </a:bodyPr>
          <a:lstStyle/>
          <a:p>
            <a:pPr marL="0" lvl="0" indent="0" algn="l" rtl="0">
              <a:lnSpc>
                <a:spcPct val="100000"/>
              </a:lnSpc>
              <a:spcBef>
                <a:spcPts val="0"/>
              </a:spcBef>
              <a:spcAft>
                <a:spcPts val="0"/>
              </a:spcAft>
              <a:buSzPts val="1200"/>
              <a:buNone/>
            </a:pPr>
            <a:r>
              <a:rPr lang="en-GB"/>
              <a:t>The 1st OSCARS Open Call for Open Science (OS) projects and services aimed to source Open Science projects, i.e., scientific research projects, citizen science projects or any other projects that will develop services or networks in the scientific disciplines covered by and beyond the Science Clusters. </a:t>
            </a: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r>
              <a:rPr lang="en-GB"/>
              <a:t>Selected projects will make (meta)data, software, tools and/or workflows FAIR and available to fellow researchers and the general public, to facilitate accessibility and reuse by the scientific community at large.</a:t>
            </a: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r>
              <a:rPr lang="en-GB"/>
              <a:t>48 projects have opted for the full 24 months duration. </a:t>
            </a: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r>
              <a:rPr lang="en-GB"/>
              <a:t>50 projects will receive a contribution of more than € 200,000. </a:t>
            </a: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r>
              <a:rPr lang="en-GB"/>
              <a:t>Funding is provided to selected projects upon successful conclusion of a Third-Party Project Agreement signed by the coordinating organisation of the selected projects. </a:t>
            </a: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endParaRPr/>
          </a:p>
        </p:txBody>
      </p:sp>
      <p:sp>
        <p:nvSpPr>
          <p:cNvPr id="119" name="Google Shape;119;g33ec0426f45_0_68: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710247" y="4861435"/>
            <a:ext cx="5682000" cy="4605600"/>
          </a:xfrm>
          <a:prstGeom prst="rect">
            <a:avLst/>
          </a:prstGeom>
          <a:noFill/>
          <a:ln>
            <a:noFill/>
          </a:ln>
        </p:spPr>
        <p:txBody>
          <a:bodyPr spcFirstLastPara="1" wrap="square" lIns="97225" tIns="97225" rIns="97225" bIns="97225" anchor="t" anchorCtr="0">
            <a:noAutofit/>
          </a:bodyPr>
          <a:lstStyle/>
          <a:p>
            <a:pPr marL="0" lvl="0" indent="0" algn="l" rtl="0">
              <a:lnSpc>
                <a:spcPct val="100000"/>
              </a:lnSpc>
              <a:spcBef>
                <a:spcPts val="0"/>
              </a:spcBef>
              <a:spcAft>
                <a:spcPts val="0"/>
              </a:spcAft>
              <a:buSzPts val="1200"/>
              <a:buNone/>
            </a:pPr>
            <a:r>
              <a:rPr lang="en-GB"/>
              <a:t>5 projects have asked for 250 000€</a:t>
            </a:r>
            <a:endParaRPr/>
          </a:p>
          <a:p>
            <a:pPr marL="0" lvl="0" indent="0" algn="l" rtl="0">
              <a:lnSpc>
                <a:spcPct val="100000"/>
              </a:lnSpc>
              <a:spcBef>
                <a:spcPts val="0"/>
              </a:spcBef>
              <a:spcAft>
                <a:spcPts val="0"/>
              </a:spcAft>
              <a:buSzPts val="1200"/>
              <a:buNone/>
            </a:pPr>
            <a:r>
              <a:rPr lang="en-GB"/>
              <a:t>11 for more than 200 000€</a:t>
            </a:r>
            <a:endParaRPr/>
          </a:p>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200"/>
              <a:buNone/>
            </a:pPr>
            <a:r>
              <a:rPr lang="en-GB"/>
              <a:t>All of them have asked for 24 months</a:t>
            </a:r>
            <a:endParaRPr/>
          </a:p>
          <a:p>
            <a:pPr marL="0" lvl="0" indent="0" algn="l" rtl="0">
              <a:lnSpc>
                <a:spcPct val="100000"/>
              </a:lnSpc>
              <a:spcBef>
                <a:spcPts val="0"/>
              </a:spcBef>
              <a:spcAft>
                <a:spcPts val="0"/>
              </a:spcAft>
              <a:buSzPts val="1200"/>
              <a:buNone/>
            </a:pPr>
            <a:endParaRPr/>
          </a:p>
        </p:txBody>
      </p:sp>
      <p:sp>
        <p:nvSpPr>
          <p:cNvPr id="130" name="Google Shape;130;p3: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projectescape.eu/" TargetMode="External"/><Relationship Id="rId7" Type="http://schemas.openxmlformats.org/officeDocument/2006/relationships/hyperlink" Target="https://twitter.com/ESCAPE_EU" TargetMode="External"/><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linkedin.com/company/projectescape/" TargetMode="Externa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D773A-B3B6-2816-9E1D-82B9AB1CAF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4A35E80E-954D-3210-6DD0-DA5E04D349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CFE143C8-0C67-8EB9-3363-90281EC447EF}"/>
              </a:ext>
            </a:extLst>
          </p:cNvPr>
          <p:cNvSpPr>
            <a:spLocks noGrp="1"/>
          </p:cNvSpPr>
          <p:nvPr>
            <p:ph type="dt" sz="half" idx="10"/>
          </p:nvPr>
        </p:nvSpPr>
        <p:spPr/>
        <p:txBody>
          <a:bodyPr/>
          <a:lstStyle/>
          <a:p>
            <a:fld id="{E4BD69F2-FE75-4E53-8560-6A3CB4257524}" type="datetimeFigureOut">
              <a:rPr lang="en-IE" smtClean="0"/>
              <a:t>24/02/2026</a:t>
            </a:fld>
            <a:endParaRPr lang="en-IE"/>
          </a:p>
        </p:txBody>
      </p:sp>
      <p:sp>
        <p:nvSpPr>
          <p:cNvPr id="5" name="Footer Placeholder 4">
            <a:extLst>
              <a:ext uri="{FF2B5EF4-FFF2-40B4-BE49-F238E27FC236}">
                <a16:creationId xmlns:a16="http://schemas.microsoft.com/office/drawing/2014/main" id="{CEC4E38D-8D70-0B4F-0B7E-6B8B680DEDA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1BB11D0-D0C6-5C9D-FA6A-F28F9647DC80}"/>
              </a:ext>
            </a:extLst>
          </p:cNvPr>
          <p:cNvSpPr>
            <a:spLocks noGrp="1"/>
          </p:cNvSpPr>
          <p:nvPr>
            <p:ph type="sldNum" sz="quarter" idx="12"/>
          </p:nvPr>
        </p:nvSpPr>
        <p:spPr/>
        <p:txBody>
          <a:bodyPr/>
          <a:lstStyle/>
          <a:p>
            <a:fld id="{B7380988-A3B6-4558-9C78-5EA33C057EE4}" type="slidenum">
              <a:rPr lang="en-IE" smtClean="0"/>
              <a:t>‹N°›</a:t>
            </a:fld>
            <a:endParaRPr lang="en-IE"/>
          </a:p>
        </p:txBody>
      </p:sp>
    </p:spTree>
    <p:extLst>
      <p:ext uri="{BB962C8B-B14F-4D97-AF65-F5344CB8AC3E}">
        <p14:creationId xmlns:p14="http://schemas.microsoft.com/office/powerpoint/2010/main" val="864537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6149E-D289-1092-338B-5E17CC16BEBC}"/>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4F988AE-93C6-3EA8-4875-64CD94D3A5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D6A13F9-3F0D-57CA-3AB1-74E16F54131E}"/>
              </a:ext>
            </a:extLst>
          </p:cNvPr>
          <p:cNvSpPr>
            <a:spLocks noGrp="1"/>
          </p:cNvSpPr>
          <p:nvPr>
            <p:ph type="dt" sz="half" idx="10"/>
          </p:nvPr>
        </p:nvSpPr>
        <p:spPr/>
        <p:txBody>
          <a:bodyPr/>
          <a:lstStyle/>
          <a:p>
            <a:fld id="{E4BD69F2-FE75-4E53-8560-6A3CB4257524}" type="datetimeFigureOut">
              <a:rPr lang="en-IE" smtClean="0"/>
              <a:t>24/02/2026</a:t>
            </a:fld>
            <a:endParaRPr lang="en-IE"/>
          </a:p>
        </p:txBody>
      </p:sp>
      <p:sp>
        <p:nvSpPr>
          <p:cNvPr id="5" name="Footer Placeholder 4">
            <a:extLst>
              <a:ext uri="{FF2B5EF4-FFF2-40B4-BE49-F238E27FC236}">
                <a16:creationId xmlns:a16="http://schemas.microsoft.com/office/drawing/2014/main" id="{80FCDF22-5156-894B-55E9-EB5FDE656B4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C17744D-0EE6-9BEE-469F-42DE310499B5}"/>
              </a:ext>
            </a:extLst>
          </p:cNvPr>
          <p:cNvSpPr>
            <a:spLocks noGrp="1"/>
          </p:cNvSpPr>
          <p:nvPr>
            <p:ph type="sldNum" sz="quarter" idx="12"/>
          </p:nvPr>
        </p:nvSpPr>
        <p:spPr/>
        <p:txBody>
          <a:bodyPr/>
          <a:lstStyle/>
          <a:p>
            <a:fld id="{B7380988-A3B6-4558-9C78-5EA33C057EE4}" type="slidenum">
              <a:rPr lang="en-IE" smtClean="0"/>
              <a:t>‹N°›</a:t>
            </a:fld>
            <a:endParaRPr lang="en-IE"/>
          </a:p>
        </p:txBody>
      </p:sp>
    </p:spTree>
    <p:extLst>
      <p:ext uri="{BB962C8B-B14F-4D97-AF65-F5344CB8AC3E}">
        <p14:creationId xmlns:p14="http://schemas.microsoft.com/office/powerpoint/2010/main" val="2131827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D359D0-6380-6307-5C53-D64B56B439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9C07BF8-9986-822E-DFE2-DEE551BE36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89B991A-BB26-538F-1723-4E7A616EBEBC}"/>
              </a:ext>
            </a:extLst>
          </p:cNvPr>
          <p:cNvSpPr>
            <a:spLocks noGrp="1"/>
          </p:cNvSpPr>
          <p:nvPr>
            <p:ph type="dt" sz="half" idx="10"/>
          </p:nvPr>
        </p:nvSpPr>
        <p:spPr/>
        <p:txBody>
          <a:bodyPr/>
          <a:lstStyle/>
          <a:p>
            <a:fld id="{E4BD69F2-FE75-4E53-8560-6A3CB4257524}" type="datetimeFigureOut">
              <a:rPr lang="en-IE" smtClean="0"/>
              <a:t>24/02/2026</a:t>
            </a:fld>
            <a:endParaRPr lang="en-IE"/>
          </a:p>
        </p:txBody>
      </p:sp>
      <p:sp>
        <p:nvSpPr>
          <p:cNvPr id="5" name="Footer Placeholder 4">
            <a:extLst>
              <a:ext uri="{FF2B5EF4-FFF2-40B4-BE49-F238E27FC236}">
                <a16:creationId xmlns:a16="http://schemas.microsoft.com/office/drawing/2014/main" id="{0D80BE10-AEAA-14BB-DD6D-B550A6D5A36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0B8AEAC-5D91-3BE8-8923-D8E6509F3B5F}"/>
              </a:ext>
            </a:extLst>
          </p:cNvPr>
          <p:cNvSpPr>
            <a:spLocks noGrp="1"/>
          </p:cNvSpPr>
          <p:nvPr>
            <p:ph type="sldNum" sz="quarter" idx="12"/>
          </p:nvPr>
        </p:nvSpPr>
        <p:spPr/>
        <p:txBody>
          <a:bodyPr/>
          <a:lstStyle/>
          <a:p>
            <a:fld id="{B7380988-A3B6-4558-9C78-5EA33C057EE4}" type="slidenum">
              <a:rPr lang="en-IE" smtClean="0"/>
              <a:t>‹N°›</a:t>
            </a:fld>
            <a:endParaRPr lang="en-IE"/>
          </a:p>
        </p:txBody>
      </p:sp>
    </p:spTree>
    <p:extLst>
      <p:ext uri="{BB962C8B-B14F-4D97-AF65-F5344CB8AC3E}">
        <p14:creationId xmlns:p14="http://schemas.microsoft.com/office/powerpoint/2010/main" val="2752413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F102777B-9037-D988-3EE8-F9C178E7695D}"/>
              </a:ext>
            </a:extLst>
          </p:cNvPr>
          <p:cNvSpPr>
            <a:spLocks noGrp="1"/>
          </p:cNvSpPr>
          <p:nvPr>
            <p:ph type="title"/>
          </p:nvPr>
        </p:nvSpPr>
        <p:spPr>
          <a:xfrm>
            <a:off x="3154017" y="1546846"/>
            <a:ext cx="8631300" cy="2375798"/>
          </a:xfrm>
          <a:prstGeom prst="rect">
            <a:avLst/>
          </a:prstGeom>
        </p:spPr>
        <p:txBody>
          <a:bodyPr vert="horz" lIns="91440" tIns="45720" rIns="91440" bIns="45720" rtlCol="0" anchor="ctr">
            <a:normAutofit/>
          </a:bodyPr>
          <a:lstStyle>
            <a:lvl1pPr algn="ctr">
              <a:defRPr sz="4400">
                <a:solidFill>
                  <a:schemeClr val="bg1"/>
                </a:solidFill>
              </a:defRPr>
            </a:lvl1pPr>
          </a:lstStyle>
          <a:p>
            <a:r>
              <a:rPr lang="it-IT" dirty="0"/>
              <a:t>Fare clic per modificare lo stile del titolo dello schema</a:t>
            </a:r>
            <a:endParaRPr lang="en-US" dirty="0"/>
          </a:p>
        </p:txBody>
      </p:sp>
      <p:sp>
        <p:nvSpPr>
          <p:cNvPr id="7" name="Sottotitolo 2">
            <a:extLst>
              <a:ext uri="{FF2B5EF4-FFF2-40B4-BE49-F238E27FC236}">
                <a16:creationId xmlns:a16="http://schemas.microsoft.com/office/drawing/2014/main" id="{B3A0DD78-5233-64B4-7C82-DFA9E070E63B}"/>
              </a:ext>
            </a:extLst>
          </p:cNvPr>
          <p:cNvSpPr>
            <a:spLocks noGrp="1"/>
          </p:cNvSpPr>
          <p:nvPr>
            <p:ph type="subTitle" idx="1"/>
          </p:nvPr>
        </p:nvSpPr>
        <p:spPr>
          <a:xfrm>
            <a:off x="3154017" y="4225786"/>
            <a:ext cx="8631300" cy="1655762"/>
          </a:xfrm>
        </p:spPr>
        <p:txBody>
          <a:bodyPr/>
          <a:lstStyle>
            <a:lvl1pPr marL="0" indent="0" algn="ctr">
              <a:buNone/>
              <a:defRPr>
                <a:solidFill>
                  <a:schemeClr val="bg2"/>
                </a:solidFill>
              </a:defRPr>
            </a:lvl1pPr>
          </a:lstStyle>
          <a:p>
            <a:endParaRPr lang="it-IT" dirty="0"/>
          </a:p>
        </p:txBody>
      </p:sp>
    </p:spTree>
    <p:extLst>
      <p:ext uri="{BB962C8B-B14F-4D97-AF65-F5344CB8AC3E}">
        <p14:creationId xmlns:p14="http://schemas.microsoft.com/office/powerpoint/2010/main" val="4082299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efault">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6FD81B6-DA68-114A-B20B-31E3CEC17959}"/>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A3CAAE91-AD50-3142-95A3-D1DA430F14DC}" type="datetime1">
              <a:rPr lang="it-IT" smtClean="0"/>
              <a:t>24/02/26</a:t>
            </a:fld>
            <a:endParaRPr lang="it-IT"/>
          </a:p>
        </p:txBody>
      </p:sp>
      <p:sp>
        <p:nvSpPr>
          <p:cNvPr id="13" name="Slide Number Placeholder 5">
            <a:extLst>
              <a:ext uri="{FF2B5EF4-FFF2-40B4-BE49-F238E27FC236}">
                <a16:creationId xmlns:a16="http://schemas.microsoft.com/office/drawing/2014/main" id="{02D015A9-2AD7-244C-B4A1-87AA057A4556}"/>
              </a:ext>
            </a:extLst>
          </p:cNvPr>
          <p:cNvSpPr>
            <a:spLocks noGrp="1"/>
          </p:cNvSpPr>
          <p:nvPr>
            <p:ph type="sldNum" sz="quarter" idx="12"/>
          </p:nvPr>
        </p:nvSpPr>
        <p:spPr>
          <a:xfrm>
            <a:off x="1103476"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sp>
        <p:nvSpPr>
          <p:cNvPr id="7" name="Title Placeholder 1">
            <a:extLst>
              <a:ext uri="{FF2B5EF4-FFF2-40B4-BE49-F238E27FC236}">
                <a16:creationId xmlns:a16="http://schemas.microsoft.com/office/drawing/2014/main" id="{0DAF8BF3-9D15-8AC2-75DB-445D4D289356}"/>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9" name="Text Placeholder 2">
            <a:extLst>
              <a:ext uri="{FF2B5EF4-FFF2-40B4-BE49-F238E27FC236}">
                <a16:creationId xmlns:a16="http://schemas.microsoft.com/office/drawing/2014/main" id="{1BE3AA2B-D62C-F2E1-9FB3-3B6628AA2A46}"/>
              </a:ext>
            </a:extLst>
          </p:cNvPr>
          <p:cNvSpPr>
            <a:spLocks noGrp="1"/>
          </p:cNvSpPr>
          <p:nvPr>
            <p:ph idx="1"/>
          </p:nvPr>
        </p:nvSpPr>
        <p:spPr>
          <a:xfrm>
            <a:off x="819203" y="1903798"/>
            <a:ext cx="11085383" cy="407293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2442212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g title">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6FD81B6-DA68-114A-B20B-31E3CEC17959}"/>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1232AD14-A39A-854A-B341-6BFF3DBF3CAC}" type="datetime1">
              <a:rPr lang="it-IT" smtClean="0"/>
              <a:t>24/02/26</a:t>
            </a:fld>
            <a:endParaRPr lang="it-IT"/>
          </a:p>
        </p:txBody>
      </p:sp>
      <p:sp>
        <p:nvSpPr>
          <p:cNvPr id="13" name="Slide Number Placeholder 5">
            <a:extLst>
              <a:ext uri="{FF2B5EF4-FFF2-40B4-BE49-F238E27FC236}">
                <a16:creationId xmlns:a16="http://schemas.microsoft.com/office/drawing/2014/main" id="{02D015A9-2AD7-244C-B4A1-87AA057A4556}"/>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sp>
        <p:nvSpPr>
          <p:cNvPr id="11" name="Title 1">
            <a:extLst>
              <a:ext uri="{FF2B5EF4-FFF2-40B4-BE49-F238E27FC236}">
                <a16:creationId xmlns:a16="http://schemas.microsoft.com/office/drawing/2014/main" id="{2FC61E61-1AC3-994C-B5EB-49CD1EECE03C}"/>
              </a:ext>
            </a:extLst>
          </p:cNvPr>
          <p:cNvSpPr txBox="1">
            <a:spLocks/>
          </p:cNvSpPr>
          <p:nvPr userDrawn="1"/>
        </p:nvSpPr>
        <p:spPr>
          <a:xfrm>
            <a:off x="3740863" y="188640"/>
            <a:ext cx="8332880" cy="4187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lumMod val="85000"/>
                  </a:schemeClr>
                </a:solidFill>
                <a:latin typeface="Akzidenz-Grotesk BQ" pitchFamily="2" charset="77"/>
                <a:ea typeface="+mj-ea"/>
                <a:cs typeface="+mj-cs"/>
              </a:defRPr>
            </a:lvl1pPr>
          </a:lstStyle>
          <a:p>
            <a:pPr algn="r"/>
            <a:r>
              <a:rPr lang="it-IT" sz="1800" b="0" i="0">
                <a:solidFill>
                  <a:schemeClr val="bg1"/>
                </a:solidFill>
                <a:latin typeface="Akzidenz-Grotesk BQ" pitchFamily="2" charset="77"/>
              </a:rPr>
              <a:t>Title Here</a:t>
            </a:r>
            <a:endParaRPr lang="en-US" sz="1800" b="0" i="0">
              <a:solidFill>
                <a:schemeClr val="bg1"/>
              </a:solidFill>
              <a:latin typeface="Akzidenz-Grotesk BQ" pitchFamily="2" charset="77"/>
            </a:endParaRPr>
          </a:p>
        </p:txBody>
      </p:sp>
      <p:sp>
        <p:nvSpPr>
          <p:cNvPr id="14" name="Title Placeholder 1">
            <a:extLst>
              <a:ext uri="{FF2B5EF4-FFF2-40B4-BE49-F238E27FC236}">
                <a16:creationId xmlns:a16="http://schemas.microsoft.com/office/drawing/2014/main" id="{A52C9722-CD2F-5460-7F63-985EF7B9D852}"/>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15" name="Text Placeholder 2">
            <a:extLst>
              <a:ext uri="{FF2B5EF4-FFF2-40B4-BE49-F238E27FC236}">
                <a16:creationId xmlns:a16="http://schemas.microsoft.com/office/drawing/2014/main" id="{B046E36B-7653-58BE-84BF-AE7D0DF8C785}"/>
              </a:ext>
            </a:extLst>
          </p:cNvPr>
          <p:cNvSpPr>
            <a:spLocks noGrp="1"/>
          </p:cNvSpPr>
          <p:nvPr>
            <p:ph idx="1"/>
          </p:nvPr>
        </p:nvSpPr>
        <p:spPr>
          <a:xfrm>
            <a:off x="819203" y="1903798"/>
            <a:ext cx="11085383" cy="407293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547984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FC61E61-1AC3-994C-B5EB-49CD1EECE03C}"/>
              </a:ext>
            </a:extLst>
          </p:cNvPr>
          <p:cNvSpPr txBox="1">
            <a:spLocks/>
          </p:cNvSpPr>
          <p:nvPr userDrawn="1"/>
        </p:nvSpPr>
        <p:spPr>
          <a:xfrm>
            <a:off x="3740863" y="188640"/>
            <a:ext cx="8332880" cy="4187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lumMod val="85000"/>
                  </a:schemeClr>
                </a:solidFill>
                <a:latin typeface="Akzidenz-Grotesk BQ" pitchFamily="2" charset="77"/>
                <a:ea typeface="+mj-ea"/>
                <a:cs typeface="+mj-cs"/>
              </a:defRPr>
            </a:lvl1pPr>
          </a:lstStyle>
          <a:p>
            <a:pPr algn="r"/>
            <a:r>
              <a:rPr lang="it-IT" sz="1800" b="0" i="0">
                <a:solidFill>
                  <a:schemeClr val="bg1"/>
                </a:solidFill>
                <a:latin typeface="Akzidenz-Grotesk BQ" pitchFamily="2" charset="77"/>
              </a:rPr>
              <a:t>Title Here</a:t>
            </a:r>
            <a:endParaRPr lang="en-US" sz="1800" b="0" i="0">
              <a:solidFill>
                <a:schemeClr val="bg1"/>
              </a:solidFill>
              <a:latin typeface="Akzidenz-Grotesk BQ" pitchFamily="2" charset="77"/>
            </a:endParaRPr>
          </a:p>
        </p:txBody>
      </p:sp>
      <p:sp>
        <p:nvSpPr>
          <p:cNvPr id="8" name="Title Placeholder 1">
            <a:extLst>
              <a:ext uri="{FF2B5EF4-FFF2-40B4-BE49-F238E27FC236}">
                <a16:creationId xmlns:a16="http://schemas.microsoft.com/office/drawing/2014/main" id="{C3A45D85-78FF-138D-1C33-CC7DD95591E9}"/>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13" name="Date Placeholder 3">
            <a:extLst>
              <a:ext uri="{FF2B5EF4-FFF2-40B4-BE49-F238E27FC236}">
                <a16:creationId xmlns:a16="http://schemas.microsoft.com/office/drawing/2014/main" id="{C3577AB8-D9BF-79B7-E1BB-979E55F8E181}"/>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10EDCDC3-25EE-BE46-AC08-86028A4F2311}" type="datetime1">
              <a:rPr lang="it-IT" smtClean="0"/>
              <a:t>24/02/26</a:t>
            </a:fld>
            <a:endParaRPr lang="it-IT"/>
          </a:p>
        </p:txBody>
      </p:sp>
      <p:sp>
        <p:nvSpPr>
          <p:cNvPr id="15" name="Slide Number Placeholder 5">
            <a:extLst>
              <a:ext uri="{FF2B5EF4-FFF2-40B4-BE49-F238E27FC236}">
                <a16:creationId xmlns:a16="http://schemas.microsoft.com/office/drawing/2014/main" id="{CD58B1A9-C6B1-9D0A-DF7C-6B5CD7C64A6A}"/>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spTree>
    <p:extLst>
      <p:ext uri="{BB962C8B-B14F-4D97-AF65-F5344CB8AC3E}">
        <p14:creationId xmlns:p14="http://schemas.microsoft.com/office/powerpoint/2010/main" val="1653439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E990A91-401C-5553-98D3-8EB1CB88F58C}"/>
              </a:ext>
            </a:extLst>
          </p:cNvPr>
          <p:cNvSpPr>
            <a:spLocks noGrp="1"/>
          </p:cNvSpPr>
          <p:nvPr>
            <p:ph type="title"/>
          </p:nvPr>
        </p:nvSpPr>
        <p:spPr>
          <a:xfrm>
            <a:off x="1103476" y="3071018"/>
            <a:ext cx="10069029" cy="1325563"/>
          </a:xfrm>
          <a:prstGeom prst="rect">
            <a:avLst/>
          </a:prstGeom>
        </p:spPr>
        <p:txBody>
          <a:bodyPr vert="horz" lIns="91440" tIns="45720" rIns="91440" bIns="45720" rtlCol="0" anchor="ctr">
            <a:normAutofit/>
          </a:bodyPr>
          <a:lstStyle>
            <a:lvl1pPr>
              <a:defRPr sz="4400">
                <a:solidFill>
                  <a:schemeClr val="bg1"/>
                </a:solidFill>
              </a:defRPr>
            </a:lvl1pPr>
          </a:lstStyle>
          <a:p>
            <a:r>
              <a:rPr lang="it-IT" dirty="0"/>
              <a:t>Fare clic per modificare lo stile del titolo dello schema</a:t>
            </a:r>
            <a:endParaRPr lang="en-US" dirty="0"/>
          </a:p>
        </p:txBody>
      </p:sp>
      <p:sp>
        <p:nvSpPr>
          <p:cNvPr id="9" name="Date Placeholder 3">
            <a:extLst>
              <a:ext uri="{FF2B5EF4-FFF2-40B4-BE49-F238E27FC236}">
                <a16:creationId xmlns:a16="http://schemas.microsoft.com/office/drawing/2014/main" id="{0274B401-D738-C446-A481-C2BCA4E44F3E}"/>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397D8953-4F4B-4C47-B689-1894E46BB86F}" type="datetime1">
              <a:rPr lang="it-IT" smtClean="0"/>
              <a:t>24/02/26</a:t>
            </a:fld>
            <a:endParaRPr lang="it-IT"/>
          </a:p>
        </p:txBody>
      </p:sp>
      <p:sp>
        <p:nvSpPr>
          <p:cNvPr id="13" name="Slide Number Placeholder 5">
            <a:extLst>
              <a:ext uri="{FF2B5EF4-FFF2-40B4-BE49-F238E27FC236}">
                <a16:creationId xmlns:a16="http://schemas.microsoft.com/office/drawing/2014/main" id="{AA370FB9-7947-EAE2-00D9-705D207254DD}"/>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pic>
        <p:nvPicPr>
          <p:cNvPr id="2" name="Immagine 1">
            <a:extLst>
              <a:ext uri="{FF2B5EF4-FFF2-40B4-BE49-F238E27FC236}">
                <a16:creationId xmlns:a16="http://schemas.microsoft.com/office/drawing/2014/main" id="{22A25D9A-0EFB-E6A3-6484-EF8F51E70F28}"/>
              </a:ext>
            </a:extLst>
          </p:cNvPr>
          <p:cNvPicPr>
            <a:picLocks noChangeAspect="1"/>
          </p:cNvPicPr>
          <p:nvPr userDrawn="1"/>
        </p:nvPicPr>
        <p:blipFill>
          <a:blip r:embed="rId3"/>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4D74A8BA-B393-4273-2E34-637A73D93042}"/>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a:solidFill>
                  <a:schemeClr val="bg1"/>
                </a:solidFill>
                <a:effectLst/>
                <a:latin typeface="+mn-lt"/>
                <a:ea typeface="+mn-ea"/>
                <a:cs typeface="+mn-cs"/>
              </a:rPr>
              <a:t>ESCAPE - The </a:t>
            </a:r>
            <a:r>
              <a:rPr lang="it-IT" sz="800" b="0" i="0" u="none" strike="noStrike" kern="1200" err="1">
                <a:solidFill>
                  <a:schemeClr val="bg1"/>
                </a:solidFill>
                <a:effectLst/>
                <a:latin typeface="+mn-lt"/>
                <a:ea typeface="+mn-ea"/>
                <a:cs typeface="+mn-cs"/>
              </a:rPr>
              <a:t>European</a:t>
            </a:r>
            <a:r>
              <a:rPr lang="it-IT" sz="800" b="0" i="0" u="none" strike="noStrike" kern="1200">
                <a:solidFill>
                  <a:schemeClr val="bg1"/>
                </a:solidFill>
                <a:effectLst/>
                <a:latin typeface="+mn-lt"/>
                <a:ea typeface="+mn-ea"/>
                <a:cs typeface="+mn-cs"/>
              </a:rPr>
              <a:t> Science Cluster of </a:t>
            </a:r>
            <a:r>
              <a:rPr lang="it-IT" sz="800" b="0" i="0" u="none" strike="noStrike" kern="1200" err="1">
                <a:solidFill>
                  <a:schemeClr val="bg1"/>
                </a:solidFill>
                <a:effectLst/>
                <a:latin typeface="+mn-lt"/>
                <a:ea typeface="+mn-ea"/>
                <a:cs typeface="+mn-cs"/>
              </a:rPr>
              <a:t>Astronomy</a:t>
            </a:r>
            <a:r>
              <a:rPr lang="it-IT" sz="800" b="0" i="0" u="none" strike="noStrike" kern="1200">
                <a:solidFill>
                  <a:schemeClr val="bg1"/>
                </a:solidFill>
                <a:effectLst/>
                <a:latin typeface="+mn-lt"/>
                <a:ea typeface="+mn-ea"/>
                <a:cs typeface="+mn-cs"/>
              </a:rPr>
              <a:t> &amp; </a:t>
            </a:r>
            <a:r>
              <a:rPr lang="it-IT" sz="800" b="0" i="0" u="none" strike="noStrike" kern="1200" err="1">
                <a:solidFill>
                  <a:schemeClr val="bg1"/>
                </a:solidFill>
                <a:effectLst/>
                <a:latin typeface="+mn-lt"/>
                <a:ea typeface="+mn-ea"/>
                <a:cs typeface="+mn-cs"/>
              </a:rPr>
              <a:t>Particle</a:t>
            </a:r>
            <a:r>
              <a:rPr lang="it-IT" sz="800" b="0" i="0" u="none" strike="noStrike" kern="1200">
                <a:solidFill>
                  <a:schemeClr val="bg1"/>
                </a:solidFill>
                <a:effectLst/>
                <a:latin typeface="+mn-lt"/>
                <a:ea typeface="+mn-ea"/>
                <a:cs typeface="+mn-cs"/>
              </a:rPr>
              <a:t> </a:t>
            </a:r>
            <a:r>
              <a:rPr lang="it-IT" sz="800" b="0" i="0" u="none" strike="noStrike" kern="1200" err="1">
                <a:solidFill>
                  <a:schemeClr val="bg1"/>
                </a:solidFill>
                <a:effectLst/>
                <a:latin typeface="+mn-lt"/>
                <a:ea typeface="+mn-ea"/>
                <a:cs typeface="+mn-cs"/>
              </a:rPr>
              <a:t>Physics</a:t>
            </a:r>
            <a:r>
              <a:rPr lang="it-IT" sz="800" b="0" i="0" u="none" strike="noStrike" kern="1200">
                <a:solidFill>
                  <a:schemeClr val="bg1"/>
                </a:solidFill>
                <a:effectLst/>
                <a:latin typeface="+mn-lt"/>
                <a:ea typeface="+mn-ea"/>
                <a:cs typeface="+mn-cs"/>
              </a:rPr>
              <a:t> ESFRI </a:t>
            </a:r>
            <a:r>
              <a:rPr lang="it-IT" sz="800" b="0" i="0" u="none" strike="noStrike" kern="1200" err="1">
                <a:solidFill>
                  <a:schemeClr val="bg1"/>
                </a:solidFill>
                <a:effectLst/>
                <a:latin typeface="+mn-lt"/>
                <a:ea typeface="+mn-ea"/>
                <a:cs typeface="+mn-cs"/>
              </a:rPr>
              <a:t>Research</a:t>
            </a:r>
            <a:r>
              <a:rPr lang="it-IT" sz="800" b="0" i="0" u="none" strike="noStrike" kern="1200">
                <a:solidFill>
                  <a:schemeClr val="bg1"/>
                </a:solidFill>
                <a:effectLst/>
                <a:latin typeface="+mn-lt"/>
                <a:ea typeface="+mn-ea"/>
                <a:cs typeface="+mn-cs"/>
              </a:rPr>
              <a:t> </a:t>
            </a:r>
            <a:r>
              <a:rPr lang="it-IT" sz="800" b="0" i="0" u="none" strike="noStrike" kern="1200" err="1">
                <a:solidFill>
                  <a:schemeClr val="bg1"/>
                </a:solidFill>
                <a:effectLst/>
                <a:latin typeface="+mn-lt"/>
                <a:ea typeface="+mn-ea"/>
                <a:cs typeface="+mn-cs"/>
              </a:rPr>
              <a:t>Infrastructures</a:t>
            </a:r>
            <a:r>
              <a:rPr lang="it-IT" sz="800" b="0" i="0" u="none" strike="noStrike" kern="1200">
                <a:solidFill>
                  <a:schemeClr val="bg1"/>
                </a:solidFill>
                <a:effectLst/>
                <a:latin typeface="+mn-lt"/>
                <a:ea typeface="+mn-ea"/>
                <a:cs typeface="+mn-cs"/>
              </a:rPr>
              <a:t> </a:t>
            </a:r>
            <a:r>
              <a:rPr lang="it-IT" sz="800" b="0" i="0" u="none" strike="noStrike" kern="1200" err="1">
                <a:solidFill>
                  <a:schemeClr val="bg1"/>
                </a:solidFill>
                <a:effectLst/>
                <a:latin typeface="+mn-lt"/>
                <a:ea typeface="+mn-ea"/>
                <a:cs typeface="+mn-cs"/>
              </a:rPr>
              <a:t>has</a:t>
            </a:r>
            <a:r>
              <a:rPr lang="it-IT" sz="800" b="0" i="0" u="none" strike="noStrike" kern="1200">
                <a:solidFill>
                  <a:schemeClr val="bg1"/>
                </a:solidFill>
                <a:effectLst/>
                <a:latin typeface="+mn-lt"/>
                <a:ea typeface="+mn-ea"/>
                <a:cs typeface="+mn-cs"/>
              </a:rPr>
              <a:t> </a:t>
            </a:r>
            <a:r>
              <a:rPr lang="it-IT" sz="800" b="0" i="0" u="none" strike="noStrike" kern="1200" err="1">
                <a:solidFill>
                  <a:schemeClr val="bg1"/>
                </a:solidFill>
                <a:effectLst/>
                <a:latin typeface="+mn-lt"/>
                <a:ea typeface="+mn-ea"/>
                <a:cs typeface="+mn-cs"/>
              </a:rPr>
              <a:t>received</a:t>
            </a:r>
            <a:r>
              <a:rPr lang="it-IT" sz="800" b="0" i="0" u="none" strike="noStrike" kern="1200">
                <a:solidFill>
                  <a:schemeClr val="bg1"/>
                </a:solidFill>
                <a:effectLst/>
                <a:latin typeface="+mn-lt"/>
                <a:ea typeface="+mn-ea"/>
                <a:cs typeface="+mn-cs"/>
              </a:rPr>
              <a:t> funding from the </a:t>
            </a:r>
            <a:r>
              <a:rPr lang="it-IT" sz="800" b="0" i="0" u="none" strike="noStrike" kern="1200" err="1">
                <a:solidFill>
                  <a:schemeClr val="bg1"/>
                </a:solidFill>
                <a:effectLst/>
                <a:latin typeface="+mn-lt"/>
                <a:ea typeface="+mn-ea"/>
                <a:cs typeface="+mn-cs"/>
              </a:rPr>
              <a:t>European</a:t>
            </a:r>
            <a:r>
              <a:rPr lang="it-IT" sz="800" b="0" i="0" u="none" strike="noStrike" kern="1200">
                <a:solidFill>
                  <a:schemeClr val="bg1"/>
                </a:solidFill>
                <a:effectLst/>
                <a:latin typeface="+mn-lt"/>
                <a:ea typeface="+mn-ea"/>
                <a:cs typeface="+mn-cs"/>
              </a:rPr>
              <a:t> </a:t>
            </a:r>
            <a:r>
              <a:rPr lang="it-IT" sz="800" b="0" i="0" u="none" strike="noStrike" kern="1200" err="1">
                <a:solidFill>
                  <a:schemeClr val="bg1"/>
                </a:solidFill>
                <a:effectLst/>
                <a:latin typeface="+mn-lt"/>
                <a:ea typeface="+mn-ea"/>
                <a:cs typeface="+mn-cs"/>
              </a:rPr>
              <a:t>Union’s</a:t>
            </a:r>
            <a:r>
              <a:rPr lang="it-IT" sz="800" b="0" i="0" u="none" strike="noStrike" kern="1200">
                <a:solidFill>
                  <a:schemeClr val="bg1"/>
                </a:solidFill>
                <a:effectLst/>
                <a:latin typeface="+mn-lt"/>
                <a:ea typeface="+mn-ea"/>
                <a:cs typeface="+mn-cs"/>
              </a:rPr>
              <a:t> Horizon 2020 </a:t>
            </a:r>
            <a:r>
              <a:rPr lang="it-IT" sz="800" b="0" i="0" u="none" strike="noStrike" kern="1200" err="1">
                <a:solidFill>
                  <a:schemeClr val="bg1"/>
                </a:solidFill>
                <a:effectLst/>
                <a:latin typeface="+mn-lt"/>
                <a:ea typeface="+mn-ea"/>
                <a:cs typeface="+mn-cs"/>
              </a:rPr>
              <a:t>research</a:t>
            </a:r>
            <a:r>
              <a:rPr lang="it-IT" sz="800" b="0" i="0" u="none" strike="noStrike" kern="1200">
                <a:solidFill>
                  <a:schemeClr val="bg1"/>
                </a:solidFill>
                <a:effectLst/>
                <a:latin typeface="+mn-lt"/>
                <a:ea typeface="+mn-ea"/>
                <a:cs typeface="+mn-cs"/>
              </a:rPr>
              <a:t> and </a:t>
            </a:r>
            <a:r>
              <a:rPr lang="it-IT" sz="800" b="0" i="0" u="none" strike="noStrike" kern="1200" err="1">
                <a:solidFill>
                  <a:schemeClr val="bg1"/>
                </a:solidFill>
                <a:effectLst/>
                <a:latin typeface="+mn-lt"/>
                <a:ea typeface="+mn-ea"/>
                <a:cs typeface="+mn-cs"/>
              </a:rPr>
              <a:t>innovation</a:t>
            </a:r>
            <a:r>
              <a:rPr lang="it-IT" sz="800" b="0" i="0" u="none" strike="noStrike" kern="1200">
                <a:solidFill>
                  <a:schemeClr val="bg1"/>
                </a:solidFill>
                <a:effectLst/>
                <a:latin typeface="+mn-lt"/>
                <a:ea typeface="+mn-ea"/>
                <a:cs typeface="+mn-cs"/>
              </a:rPr>
              <a:t> </a:t>
            </a:r>
            <a:r>
              <a:rPr lang="it-IT" sz="800" b="0" i="0" u="none" strike="noStrike" kern="1200" err="1">
                <a:solidFill>
                  <a:schemeClr val="bg1"/>
                </a:solidFill>
                <a:effectLst/>
                <a:latin typeface="+mn-lt"/>
                <a:ea typeface="+mn-ea"/>
                <a:cs typeface="+mn-cs"/>
              </a:rPr>
              <a:t>programme</a:t>
            </a:r>
            <a:r>
              <a:rPr lang="it-IT" sz="800" b="0" i="0" u="none" strike="noStrike" kern="1200">
                <a:solidFill>
                  <a:schemeClr val="bg1"/>
                </a:solidFill>
                <a:effectLst/>
                <a:latin typeface="+mn-lt"/>
                <a:ea typeface="+mn-ea"/>
                <a:cs typeface="+mn-cs"/>
              </a:rPr>
              <a:t> under Grant Agreement no. 824064.</a:t>
            </a:r>
            <a:endParaRPr lang="it-IT" sz="800">
              <a:solidFill>
                <a:schemeClr val="bg1"/>
              </a:solidFill>
            </a:endParaRPr>
          </a:p>
        </p:txBody>
      </p:sp>
    </p:spTree>
    <p:extLst>
      <p:ext uri="{BB962C8B-B14F-4D97-AF65-F5344CB8AC3E}">
        <p14:creationId xmlns:p14="http://schemas.microsoft.com/office/powerpoint/2010/main" val="4158478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CB146C0-8E19-B5D7-5C0A-317F4860E281}"/>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76ECB076-05B0-BA42-B610-86994D31C585}" type="datetime1">
              <a:rPr lang="it-IT" smtClean="0"/>
              <a:t>24/02/26</a:t>
            </a:fld>
            <a:endParaRPr lang="it-IT"/>
          </a:p>
        </p:txBody>
      </p:sp>
      <p:sp>
        <p:nvSpPr>
          <p:cNvPr id="9" name="Slide Number Placeholder 5">
            <a:extLst>
              <a:ext uri="{FF2B5EF4-FFF2-40B4-BE49-F238E27FC236}">
                <a16:creationId xmlns:a16="http://schemas.microsoft.com/office/drawing/2014/main" id="{FABFFD2B-3453-662E-AA31-BB4028FFC9DB}"/>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spTree>
    <p:extLst>
      <p:ext uri="{BB962C8B-B14F-4D97-AF65-F5344CB8AC3E}">
        <p14:creationId xmlns:p14="http://schemas.microsoft.com/office/powerpoint/2010/main" val="2096007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ouble content">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A5B6858-CC58-6942-8196-19807DFEA063}"/>
              </a:ext>
            </a:extLst>
          </p:cNvPr>
          <p:cNvSpPr>
            <a:spLocks noGrp="1"/>
          </p:cNvSpPr>
          <p:nvPr>
            <p:ph idx="1" hasCustomPrompt="1"/>
          </p:nvPr>
        </p:nvSpPr>
        <p:spPr>
          <a:xfrm>
            <a:off x="838200" y="1762539"/>
            <a:ext cx="5098774" cy="3785523"/>
          </a:xfrm>
          <a:prstGeom prst="rect">
            <a:avLst/>
          </a:prstGeom>
        </p:spPr>
        <p:txBody>
          <a:bodyPr vert="horz" lIns="91440" tIns="45720" rIns="91440" bIns="45720" rtlCol="0">
            <a:normAutofit/>
          </a:bodyPr>
          <a:lstStyle>
            <a:lvl1pPr>
              <a:defRPr sz="2400">
                <a:solidFill>
                  <a:srgbClr val="323F24"/>
                </a:solidFill>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ext Placeholder 2">
            <a:extLst>
              <a:ext uri="{FF2B5EF4-FFF2-40B4-BE49-F238E27FC236}">
                <a16:creationId xmlns:a16="http://schemas.microsoft.com/office/drawing/2014/main" id="{22F7F928-25B3-CA40-8763-7CAAF6E01988}"/>
              </a:ext>
            </a:extLst>
          </p:cNvPr>
          <p:cNvSpPr>
            <a:spLocks noGrp="1"/>
          </p:cNvSpPr>
          <p:nvPr>
            <p:ph idx="13" hasCustomPrompt="1"/>
          </p:nvPr>
        </p:nvSpPr>
        <p:spPr>
          <a:xfrm>
            <a:off x="6102410" y="1762539"/>
            <a:ext cx="5240327" cy="3785523"/>
          </a:xfrm>
          <a:prstGeom prst="rect">
            <a:avLst/>
          </a:prstGeom>
        </p:spPr>
        <p:txBody>
          <a:bodyPr vert="horz" lIns="91440" tIns="45720" rIns="91440" bIns="45720" rtlCol="0">
            <a:normAutofit/>
          </a:bodyPr>
          <a:lstStyle>
            <a:lvl1pPr>
              <a:defRPr sz="2400">
                <a:solidFill>
                  <a:srgbClr val="323F24"/>
                </a:solidFill>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1" name="Title 1">
            <a:extLst>
              <a:ext uri="{FF2B5EF4-FFF2-40B4-BE49-F238E27FC236}">
                <a16:creationId xmlns:a16="http://schemas.microsoft.com/office/drawing/2014/main" id="{2FC61E61-1AC3-994C-B5EB-49CD1EECE03C}"/>
              </a:ext>
            </a:extLst>
          </p:cNvPr>
          <p:cNvSpPr txBox="1">
            <a:spLocks/>
          </p:cNvSpPr>
          <p:nvPr userDrawn="1"/>
        </p:nvSpPr>
        <p:spPr>
          <a:xfrm>
            <a:off x="3740863" y="188640"/>
            <a:ext cx="8332880" cy="4187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lumMod val="85000"/>
                  </a:schemeClr>
                </a:solidFill>
                <a:latin typeface="Akzidenz-Grotesk BQ" pitchFamily="2" charset="77"/>
                <a:ea typeface="+mj-ea"/>
                <a:cs typeface="+mj-cs"/>
              </a:defRPr>
            </a:lvl1pPr>
          </a:lstStyle>
          <a:p>
            <a:pPr algn="r"/>
            <a:r>
              <a:rPr lang="it-IT" sz="1800" b="0" i="0">
                <a:solidFill>
                  <a:schemeClr val="bg1"/>
                </a:solidFill>
                <a:latin typeface="Akzidenz-Grotesk BQ" pitchFamily="2" charset="77"/>
              </a:rPr>
              <a:t>Title Here</a:t>
            </a:r>
            <a:endParaRPr lang="en-US" sz="1800" b="0" i="0">
              <a:solidFill>
                <a:schemeClr val="bg1"/>
              </a:solidFill>
              <a:latin typeface="Akzidenz-Grotesk BQ" pitchFamily="2" charset="77"/>
            </a:endParaRPr>
          </a:p>
        </p:txBody>
      </p:sp>
      <p:sp>
        <p:nvSpPr>
          <p:cNvPr id="12" name="Title Placeholder 1">
            <a:extLst>
              <a:ext uri="{FF2B5EF4-FFF2-40B4-BE49-F238E27FC236}">
                <a16:creationId xmlns:a16="http://schemas.microsoft.com/office/drawing/2014/main" id="{18535BA5-EC5A-D6AF-53F5-C484BE48D7C6}"/>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17" name="Date Placeholder 3">
            <a:extLst>
              <a:ext uri="{FF2B5EF4-FFF2-40B4-BE49-F238E27FC236}">
                <a16:creationId xmlns:a16="http://schemas.microsoft.com/office/drawing/2014/main" id="{C21AC948-E48B-18C6-5197-BFB01AEE12E4}"/>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F850563A-E7D3-334C-BB19-8F031D22DAC6}" type="datetime1">
              <a:rPr lang="it-IT" smtClean="0"/>
              <a:t>24/02/26</a:t>
            </a:fld>
            <a:endParaRPr lang="it-IT"/>
          </a:p>
        </p:txBody>
      </p:sp>
      <p:sp>
        <p:nvSpPr>
          <p:cNvPr id="19" name="Slide Number Placeholder 5">
            <a:extLst>
              <a:ext uri="{FF2B5EF4-FFF2-40B4-BE49-F238E27FC236}">
                <a16:creationId xmlns:a16="http://schemas.microsoft.com/office/drawing/2014/main" id="{7958AAF7-040D-AC87-0DDC-342CB739E6D1}"/>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‹N°›</a:t>
            </a:fld>
            <a:endParaRPr lang="it-IT"/>
          </a:p>
        </p:txBody>
      </p:sp>
    </p:spTree>
    <p:extLst>
      <p:ext uri="{BB962C8B-B14F-4D97-AF65-F5344CB8AC3E}">
        <p14:creationId xmlns:p14="http://schemas.microsoft.com/office/powerpoint/2010/main" val="2925369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8C8DAB5-C62A-8A6D-E217-C607A332ADB1}"/>
              </a:ext>
            </a:extLst>
          </p:cNvPr>
          <p:cNvSpPr>
            <a:spLocks noGrp="1"/>
          </p:cNvSpPr>
          <p:nvPr>
            <p:ph type="title" hasCustomPrompt="1"/>
          </p:nvPr>
        </p:nvSpPr>
        <p:spPr>
          <a:xfrm>
            <a:off x="1103476" y="3071018"/>
            <a:ext cx="10069029" cy="1325563"/>
          </a:xfrm>
          <a:prstGeom prst="rect">
            <a:avLst/>
          </a:prstGeom>
        </p:spPr>
        <p:txBody>
          <a:bodyPr vert="horz" lIns="91440" tIns="45720" rIns="91440" bIns="45720" rtlCol="0" anchor="ctr">
            <a:normAutofit/>
          </a:bodyPr>
          <a:lstStyle>
            <a:lvl1pPr algn="ctr">
              <a:defRPr sz="4400">
                <a:solidFill>
                  <a:schemeClr val="bg1"/>
                </a:solidFill>
              </a:defRPr>
            </a:lvl1pPr>
          </a:lstStyle>
          <a:p>
            <a:r>
              <a:rPr lang="it-IT" dirty="0"/>
              <a:t>THANKS!</a:t>
            </a:r>
            <a:endParaRPr lang="en-US" dirty="0"/>
          </a:p>
        </p:txBody>
      </p:sp>
      <p:pic>
        <p:nvPicPr>
          <p:cNvPr id="7" name="Immagine 6">
            <a:hlinkClick r:id="rId3"/>
            <a:extLst>
              <a:ext uri="{FF2B5EF4-FFF2-40B4-BE49-F238E27FC236}">
                <a16:creationId xmlns:a16="http://schemas.microsoft.com/office/drawing/2014/main" id="{7FFFF345-651B-39A9-FCDC-CFFE71A42BC6}"/>
              </a:ext>
            </a:extLst>
          </p:cNvPr>
          <p:cNvPicPr>
            <a:picLocks noChangeAspect="1"/>
          </p:cNvPicPr>
          <p:nvPr userDrawn="1"/>
        </p:nvPicPr>
        <p:blipFill>
          <a:blip r:embed="rId4"/>
          <a:stretch>
            <a:fillRect/>
          </a:stretch>
        </p:blipFill>
        <p:spPr>
          <a:xfrm>
            <a:off x="387627" y="6404665"/>
            <a:ext cx="2590800" cy="330200"/>
          </a:xfrm>
          <a:prstGeom prst="rect">
            <a:avLst/>
          </a:prstGeom>
        </p:spPr>
      </p:pic>
      <p:pic>
        <p:nvPicPr>
          <p:cNvPr id="9" name="Immagine 8">
            <a:hlinkClick r:id="rId5"/>
            <a:extLst>
              <a:ext uri="{FF2B5EF4-FFF2-40B4-BE49-F238E27FC236}">
                <a16:creationId xmlns:a16="http://schemas.microsoft.com/office/drawing/2014/main" id="{03E62B1B-1F45-2B70-3F12-44DAFA3B3679}"/>
              </a:ext>
            </a:extLst>
          </p:cNvPr>
          <p:cNvPicPr>
            <a:picLocks noChangeAspect="1"/>
          </p:cNvPicPr>
          <p:nvPr userDrawn="1"/>
        </p:nvPicPr>
        <p:blipFill>
          <a:blip r:embed="rId6"/>
          <a:stretch>
            <a:fillRect/>
          </a:stretch>
        </p:blipFill>
        <p:spPr>
          <a:xfrm>
            <a:off x="8070573" y="6411015"/>
            <a:ext cx="3733800" cy="317500"/>
          </a:xfrm>
          <a:prstGeom prst="rect">
            <a:avLst/>
          </a:prstGeom>
        </p:spPr>
      </p:pic>
      <p:pic>
        <p:nvPicPr>
          <p:cNvPr id="11" name="Immagine 10">
            <a:hlinkClick r:id="rId7"/>
            <a:extLst>
              <a:ext uri="{FF2B5EF4-FFF2-40B4-BE49-F238E27FC236}">
                <a16:creationId xmlns:a16="http://schemas.microsoft.com/office/drawing/2014/main" id="{3C8796AB-9E83-EBFD-CEE6-976E1F8198DE}"/>
              </a:ext>
            </a:extLst>
          </p:cNvPr>
          <p:cNvPicPr>
            <a:picLocks noChangeAspect="1"/>
          </p:cNvPicPr>
          <p:nvPr userDrawn="1"/>
        </p:nvPicPr>
        <p:blipFill>
          <a:blip r:embed="rId8"/>
          <a:stretch>
            <a:fillRect/>
          </a:stretch>
        </p:blipFill>
        <p:spPr>
          <a:xfrm>
            <a:off x="4298950" y="6499363"/>
            <a:ext cx="2451100" cy="292100"/>
          </a:xfrm>
          <a:prstGeom prst="rect">
            <a:avLst/>
          </a:prstGeom>
        </p:spPr>
      </p:pic>
    </p:spTree>
    <p:extLst>
      <p:ext uri="{BB962C8B-B14F-4D97-AF65-F5344CB8AC3E}">
        <p14:creationId xmlns:p14="http://schemas.microsoft.com/office/powerpoint/2010/main" val="442802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D06A5-7A55-C40A-C47A-C18B7C0EE1D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DFB5609-28D9-B8C6-6CE1-D9D3264398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2036CB6-3C06-3DB5-1CB8-BA899E81669E}"/>
              </a:ext>
            </a:extLst>
          </p:cNvPr>
          <p:cNvSpPr>
            <a:spLocks noGrp="1"/>
          </p:cNvSpPr>
          <p:nvPr>
            <p:ph type="dt" sz="half" idx="10"/>
          </p:nvPr>
        </p:nvSpPr>
        <p:spPr/>
        <p:txBody>
          <a:bodyPr/>
          <a:lstStyle/>
          <a:p>
            <a:fld id="{E4BD69F2-FE75-4E53-8560-6A3CB4257524}" type="datetimeFigureOut">
              <a:rPr lang="en-IE" smtClean="0"/>
              <a:t>24/02/2026</a:t>
            </a:fld>
            <a:endParaRPr lang="en-IE"/>
          </a:p>
        </p:txBody>
      </p:sp>
      <p:sp>
        <p:nvSpPr>
          <p:cNvPr id="5" name="Footer Placeholder 4">
            <a:extLst>
              <a:ext uri="{FF2B5EF4-FFF2-40B4-BE49-F238E27FC236}">
                <a16:creationId xmlns:a16="http://schemas.microsoft.com/office/drawing/2014/main" id="{48E7AF93-FF60-A934-2A82-2229D4F0629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6A3DB9D-3519-552E-BB14-3ABA7CCDFCBA}"/>
              </a:ext>
            </a:extLst>
          </p:cNvPr>
          <p:cNvSpPr>
            <a:spLocks noGrp="1"/>
          </p:cNvSpPr>
          <p:nvPr>
            <p:ph type="sldNum" sz="quarter" idx="12"/>
          </p:nvPr>
        </p:nvSpPr>
        <p:spPr/>
        <p:txBody>
          <a:bodyPr/>
          <a:lstStyle/>
          <a:p>
            <a:fld id="{B7380988-A3B6-4558-9C78-5EA33C057EE4}" type="slidenum">
              <a:rPr lang="en-IE" smtClean="0"/>
              <a:t>‹N°›</a:t>
            </a:fld>
            <a:endParaRPr lang="en-IE"/>
          </a:p>
        </p:txBody>
      </p:sp>
    </p:spTree>
    <p:extLst>
      <p:ext uri="{BB962C8B-B14F-4D97-AF65-F5344CB8AC3E}">
        <p14:creationId xmlns:p14="http://schemas.microsoft.com/office/powerpoint/2010/main" val="3451928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76582" y="3221765"/>
            <a:ext cx="8497455" cy="1595705"/>
          </a:xfrm>
        </p:spPr>
        <p:txBody>
          <a:bodyPr anchor="b">
            <a:normAutofit/>
          </a:bodyPr>
          <a:lstStyle>
            <a:lvl1pPr algn="ctr">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976581" y="5417819"/>
            <a:ext cx="8497456" cy="62405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74443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ver" type="title">
  <p:cSld name="Cover">
    <p:spTree>
      <p:nvGrpSpPr>
        <p:cNvPr id="1" name="Shape 15"/>
        <p:cNvGrpSpPr/>
        <p:nvPr/>
      </p:nvGrpSpPr>
      <p:grpSpPr>
        <a:xfrm>
          <a:off x="0" y="0"/>
          <a:ext cx="0" cy="0"/>
          <a:chOff x="0" y="0"/>
          <a:chExt cx="0" cy="0"/>
        </a:xfrm>
      </p:grpSpPr>
      <p:pic>
        <p:nvPicPr>
          <p:cNvPr id="16" name="Google Shape;16;p13"/>
          <p:cNvPicPr preferRelativeResize="0"/>
          <p:nvPr/>
        </p:nvPicPr>
        <p:blipFill rotWithShape="1">
          <a:blip r:embed="rId2">
            <a:alphaModFix/>
          </a:blip>
          <a:srcRect/>
          <a:stretch/>
        </p:blipFill>
        <p:spPr>
          <a:xfrm>
            <a:off x="9625" y="-9625"/>
            <a:ext cx="12191999" cy="6857999"/>
          </a:xfrm>
          <a:prstGeom prst="rect">
            <a:avLst/>
          </a:prstGeom>
          <a:noFill/>
          <a:ln>
            <a:noFill/>
          </a:ln>
        </p:spPr>
      </p:pic>
      <p:sp>
        <p:nvSpPr>
          <p:cNvPr id="17" name="Google Shape;17;p13"/>
          <p:cNvSpPr txBox="1">
            <a:spLocks noGrp="1"/>
          </p:cNvSpPr>
          <p:nvPr>
            <p:ph type="ctrTitle"/>
          </p:nvPr>
        </p:nvSpPr>
        <p:spPr>
          <a:xfrm>
            <a:off x="406940" y="3287319"/>
            <a:ext cx="9973101" cy="136307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36277C"/>
              </a:buClr>
              <a:buSzPts val="4800"/>
              <a:buFont typeface="Calibri"/>
              <a:buNone/>
              <a:defRPr sz="4800" b="1">
                <a:solidFill>
                  <a:srgbClr val="3627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3"/>
          <p:cNvSpPr txBox="1">
            <a:spLocks noGrp="1"/>
          </p:cNvSpPr>
          <p:nvPr>
            <p:ph type="subTitle" idx="1"/>
          </p:nvPr>
        </p:nvSpPr>
        <p:spPr>
          <a:xfrm>
            <a:off x="406940" y="4903300"/>
            <a:ext cx="9973101" cy="66892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2EA0DC"/>
              </a:buClr>
              <a:buSzPts val="2136"/>
              <a:buFont typeface="Calibri"/>
              <a:buNone/>
              <a:defRPr sz="2400" b="0" i="0" u="none" strike="noStrike" cap="none">
                <a:solidFill>
                  <a:srgbClr val="2EA0DC"/>
                </a:solidFill>
                <a:latin typeface="Calibri"/>
                <a:ea typeface="Calibri"/>
                <a:cs typeface="Calibri"/>
                <a:sym typeface="Calibri"/>
              </a:defRPr>
            </a:lvl1pPr>
            <a:lvl2pPr marR="0" lvl="1" algn="ctr" rtl="0">
              <a:lnSpc>
                <a:spcPct val="90000"/>
              </a:lnSpc>
              <a:spcBef>
                <a:spcPts val="500"/>
              </a:spcBef>
              <a:spcAft>
                <a:spcPts val="0"/>
              </a:spcAft>
              <a:buClr>
                <a:schemeClr val="dk2"/>
              </a:buClr>
              <a:buSzPts val="1780"/>
              <a:buFont typeface="Calibri"/>
              <a:buNone/>
              <a:defRPr sz="2000" b="0" i="0" u="none" strike="noStrike" cap="none">
                <a:solidFill>
                  <a:schemeClr val="dk2"/>
                </a:solidFill>
                <a:latin typeface="Calibri"/>
                <a:ea typeface="Calibri"/>
                <a:cs typeface="Calibri"/>
                <a:sym typeface="Calibri"/>
              </a:defRPr>
            </a:lvl2pPr>
            <a:lvl3pPr marR="0" lvl="2" algn="ctr" rtl="0">
              <a:lnSpc>
                <a:spcPct val="90000"/>
              </a:lnSpc>
              <a:spcBef>
                <a:spcPts val="500"/>
              </a:spcBef>
              <a:spcAft>
                <a:spcPts val="0"/>
              </a:spcAft>
              <a:buClr>
                <a:schemeClr val="dk2"/>
              </a:buClr>
              <a:buSzPts val="1602"/>
              <a:buFont typeface="Calibri"/>
              <a:buNone/>
              <a:defRPr sz="1800" b="0" i="0" u="none" strike="noStrike" cap="none">
                <a:solidFill>
                  <a:schemeClr val="dk2"/>
                </a:solidFill>
                <a:latin typeface="Calibri"/>
                <a:ea typeface="Calibri"/>
                <a:cs typeface="Calibri"/>
                <a:sym typeface="Calibri"/>
              </a:defRPr>
            </a:lvl3pPr>
            <a:lvl4pPr marR="0" lvl="3" algn="ctr" rtl="0">
              <a:lnSpc>
                <a:spcPct val="90000"/>
              </a:lnSpc>
              <a:spcBef>
                <a:spcPts val="500"/>
              </a:spcBef>
              <a:spcAft>
                <a:spcPts val="0"/>
              </a:spcAft>
              <a:buClr>
                <a:schemeClr val="dk2"/>
              </a:buClr>
              <a:buSzPts val="1424"/>
              <a:buFont typeface="Calibri"/>
              <a:buNone/>
              <a:defRPr sz="1600" b="0" i="0" u="none" strike="noStrike" cap="none">
                <a:solidFill>
                  <a:schemeClr val="dk2"/>
                </a:solidFill>
                <a:latin typeface="Calibri"/>
                <a:ea typeface="Calibri"/>
                <a:cs typeface="Calibri"/>
                <a:sym typeface="Calibri"/>
              </a:defRPr>
            </a:lvl4pPr>
            <a:lvl5pPr marR="0" lvl="4" algn="ctr" rtl="0">
              <a:lnSpc>
                <a:spcPct val="90000"/>
              </a:lnSpc>
              <a:spcBef>
                <a:spcPts val="500"/>
              </a:spcBef>
              <a:spcAft>
                <a:spcPts val="0"/>
              </a:spcAft>
              <a:buClr>
                <a:schemeClr val="dk2"/>
              </a:buClr>
              <a:buSzPts val="1424"/>
              <a:buFont typeface="Calibri"/>
              <a:buNone/>
              <a:defRPr sz="1600" b="0" i="0" u="none" strike="noStrike" cap="none">
                <a:solidFill>
                  <a:schemeClr val="dk2"/>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9" name="Google Shape;19;p13"/>
          <p:cNvPicPr preferRelativeResize="0"/>
          <p:nvPr/>
        </p:nvPicPr>
        <p:blipFill rotWithShape="1">
          <a:blip r:embed="rId3">
            <a:alphaModFix/>
          </a:blip>
          <a:srcRect/>
          <a:stretch/>
        </p:blipFill>
        <p:spPr>
          <a:xfrm>
            <a:off x="8557078" y="6003279"/>
            <a:ext cx="3111500" cy="647700"/>
          </a:xfrm>
          <a:prstGeom prst="rect">
            <a:avLst/>
          </a:prstGeom>
          <a:noFill/>
          <a:ln>
            <a:noFill/>
          </a:ln>
        </p:spPr>
      </p:pic>
    </p:spTree>
    <p:extLst>
      <p:ext uri="{BB962C8B-B14F-4D97-AF65-F5344CB8AC3E}">
        <p14:creationId xmlns:p14="http://schemas.microsoft.com/office/powerpoint/2010/main" val="4213250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obj">
  <p:cSld name="Title Only">
    <p:spTree>
      <p:nvGrpSpPr>
        <p:cNvPr id="1" name="Shape 20"/>
        <p:cNvGrpSpPr/>
        <p:nvPr/>
      </p:nvGrpSpPr>
      <p:grpSpPr>
        <a:xfrm>
          <a:off x="0" y="0"/>
          <a:ext cx="0" cy="0"/>
          <a:chOff x="0" y="0"/>
          <a:chExt cx="0" cy="0"/>
        </a:xfrm>
      </p:grpSpPr>
      <p:sp>
        <p:nvSpPr>
          <p:cNvPr id="21" name="Google Shape;21;p36"/>
          <p:cNvSpPr txBox="1">
            <a:spLocks noGrp="1"/>
          </p:cNvSpPr>
          <p:nvPr>
            <p:ph type="title"/>
          </p:nvPr>
        </p:nvSpPr>
        <p:spPr>
          <a:xfrm>
            <a:off x="1860885" y="239317"/>
            <a:ext cx="2971200" cy="4311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2400"/>
              <a:buNone/>
              <a:defRPr sz="2150" b="1"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6"/>
          <p:cNvSpPr txBox="1">
            <a:spLocks noGrp="1"/>
          </p:cNvSpPr>
          <p:nvPr>
            <p:ph type="ftr" idx="11"/>
          </p:nvPr>
        </p:nvSpPr>
        <p:spPr>
          <a:xfrm>
            <a:off x="402458" y="6611446"/>
            <a:ext cx="815400" cy="177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1C1C1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6"/>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6"/>
          <p:cNvSpPr txBox="1">
            <a:spLocks noGrp="1"/>
          </p:cNvSpPr>
          <p:nvPr>
            <p:ph type="sldNum" idx="12"/>
          </p:nvPr>
        </p:nvSpPr>
        <p:spPr>
          <a:xfrm>
            <a:off x="10741183" y="6611446"/>
            <a:ext cx="243300" cy="184800"/>
          </a:xfrm>
          <a:prstGeom prst="rect">
            <a:avLst/>
          </a:prstGeom>
          <a:noFill/>
          <a:ln>
            <a:noFill/>
          </a:ln>
        </p:spPr>
        <p:txBody>
          <a:bodyPr spcFirstLastPara="1" wrap="square" lIns="0" tIns="0" rIns="0" bIns="0" anchor="t" anchorCtr="0">
            <a:spAutoFit/>
          </a:bodyPr>
          <a:lstStyle>
            <a:lvl1pPr marL="38100" marR="0" lvl="0"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1pPr>
            <a:lvl2pPr marL="38100" marR="0" lvl="1"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2pPr>
            <a:lvl3pPr marL="38100" marR="0" lvl="2"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3pPr>
            <a:lvl4pPr marL="38100" marR="0" lvl="3"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4pPr>
            <a:lvl5pPr marL="38100" marR="0" lvl="4"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5pPr>
            <a:lvl6pPr marL="38100" marR="0" lvl="5"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6pPr>
            <a:lvl7pPr marL="38100" marR="0" lvl="6"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7pPr>
            <a:lvl8pPr marL="38100" marR="0" lvl="7"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8pPr>
            <a:lvl9pPr marL="38100" marR="0" lvl="8"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06761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 type="blank">
  <p:cSld name="Back">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12"/>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2"/>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2"/>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pic>
        <p:nvPicPr>
          <p:cNvPr id="29" name="Google Shape;29;p12"/>
          <p:cNvPicPr preferRelativeResize="0"/>
          <p:nvPr/>
        </p:nvPicPr>
        <p:blipFill rotWithShape="1">
          <a:blip r:embed="rId3">
            <a:alphaModFix/>
          </a:blip>
          <a:srcRect/>
          <a:stretch/>
        </p:blipFill>
        <p:spPr>
          <a:xfrm>
            <a:off x="2467" y="1388"/>
            <a:ext cx="12187064" cy="6855223"/>
          </a:xfrm>
          <a:prstGeom prst="rect">
            <a:avLst/>
          </a:prstGeom>
          <a:noFill/>
          <a:ln>
            <a:noFill/>
          </a:ln>
        </p:spPr>
      </p:pic>
    </p:spTree>
    <p:extLst>
      <p:ext uri="{BB962C8B-B14F-4D97-AF65-F5344CB8AC3E}">
        <p14:creationId xmlns:p14="http://schemas.microsoft.com/office/powerpoint/2010/main" val="1672734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nternal-3">
  <p:cSld name="Internal-3">
    <p:spTree>
      <p:nvGrpSpPr>
        <p:cNvPr id="1" name="Shape 30"/>
        <p:cNvGrpSpPr/>
        <p:nvPr/>
      </p:nvGrpSpPr>
      <p:grpSpPr>
        <a:xfrm>
          <a:off x="0" y="0"/>
          <a:ext cx="0" cy="0"/>
          <a:chOff x="0" y="0"/>
          <a:chExt cx="0" cy="0"/>
        </a:xfrm>
      </p:grpSpPr>
      <p:sp>
        <p:nvSpPr>
          <p:cNvPr id="31" name="Google Shape;31;p14"/>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4"/>
          <p:cNvSpPr txBox="1">
            <a:spLocks noGrp="1"/>
          </p:cNvSpPr>
          <p:nvPr>
            <p:ph type="body" idx="1"/>
          </p:nvPr>
        </p:nvSpPr>
        <p:spPr>
          <a:xfrm>
            <a:off x="413886" y="2754312"/>
            <a:ext cx="11367436" cy="3375026"/>
          </a:xfrm>
          <a:prstGeom prst="rect">
            <a:avLst/>
          </a:prstGeom>
          <a:noFill/>
          <a:ln>
            <a:noFill/>
          </a:ln>
        </p:spPr>
        <p:txBody>
          <a:bodyPr spcFirstLastPara="1" wrap="square" lIns="91425" tIns="45700" rIns="91425" bIns="45700" anchor="t" anchorCtr="0">
            <a:noAutofit/>
          </a:bodyPr>
          <a:lstStyle>
            <a:lvl1pPr marL="457200" marR="0" lvl="0" indent="-386842" algn="l" rtl="0">
              <a:lnSpc>
                <a:spcPct val="90000"/>
              </a:lnSpc>
              <a:spcBef>
                <a:spcPts val="1000"/>
              </a:spcBef>
              <a:spcAft>
                <a:spcPts val="0"/>
              </a:spcAft>
              <a:buClr>
                <a:srgbClr val="1D1D1B"/>
              </a:buClr>
              <a:buSzPts val="2492"/>
              <a:buFont typeface="Calibri"/>
              <a:buChar char="•"/>
              <a:defRPr sz="2800" b="0" i="0" u="none" strike="noStrike" cap="none">
                <a:solidFill>
                  <a:srgbClr val="1D1D1B"/>
                </a:solidFill>
                <a:latin typeface="Calibri"/>
                <a:ea typeface="Calibri"/>
                <a:cs typeface="Calibri"/>
                <a:sym typeface="Calibri"/>
              </a:defRPr>
            </a:lvl1pPr>
            <a:lvl2pPr marL="914400" marR="0" lvl="1" indent="-364236" algn="l" rtl="0">
              <a:lnSpc>
                <a:spcPct val="90000"/>
              </a:lnSpc>
              <a:spcBef>
                <a:spcPts val="500"/>
              </a:spcBef>
              <a:spcAft>
                <a:spcPts val="0"/>
              </a:spcAft>
              <a:buClr>
                <a:srgbClr val="1D1D1B"/>
              </a:buClr>
              <a:buSzPts val="2136"/>
              <a:buFont typeface="Calibri"/>
              <a:buChar char="•"/>
              <a:defRPr sz="2400" b="0" i="0" u="none" strike="noStrike" cap="none">
                <a:solidFill>
                  <a:srgbClr val="1D1D1B"/>
                </a:solidFill>
                <a:latin typeface="Calibri"/>
                <a:ea typeface="Calibri"/>
                <a:cs typeface="Calibri"/>
                <a:sym typeface="Calibri"/>
              </a:defRPr>
            </a:lvl2pPr>
            <a:lvl3pPr marL="1371600" marR="0" lvl="2" indent="-341630" algn="l" rtl="0">
              <a:lnSpc>
                <a:spcPct val="90000"/>
              </a:lnSpc>
              <a:spcBef>
                <a:spcPts val="500"/>
              </a:spcBef>
              <a:spcAft>
                <a:spcPts val="0"/>
              </a:spcAft>
              <a:buClr>
                <a:srgbClr val="1D1D1B"/>
              </a:buClr>
              <a:buSzPts val="1780"/>
              <a:buFont typeface="Calibri"/>
              <a:buChar char="•"/>
              <a:defRPr sz="2000" b="0" i="0" u="none" strike="noStrike" cap="none">
                <a:solidFill>
                  <a:srgbClr val="1D1D1B"/>
                </a:solidFill>
                <a:latin typeface="Calibri"/>
                <a:ea typeface="Calibri"/>
                <a:cs typeface="Calibri"/>
                <a:sym typeface="Calibri"/>
              </a:defRPr>
            </a:lvl3pPr>
            <a:lvl4pPr marL="1828800" marR="0" lvl="3" indent="-330327" algn="l" rtl="0">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sym typeface="Calibri"/>
              </a:defRPr>
            </a:lvl4pPr>
            <a:lvl5pPr marL="2286000" marR="0" lvl="4" indent="-330326" algn="l" rtl="0">
              <a:lnSpc>
                <a:spcPct val="90000"/>
              </a:lnSpc>
              <a:spcBef>
                <a:spcPts val="500"/>
              </a:spcBef>
              <a:spcAft>
                <a:spcPts val="0"/>
              </a:spcAft>
              <a:buClr>
                <a:srgbClr val="1D1D1B"/>
              </a:buClr>
              <a:buSzPts val="1602"/>
              <a:buFont typeface="Calibri"/>
              <a:buChar char="•"/>
              <a:defRPr sz="1800" b="0" i="0" u="none" strike="noStrike" cap="none">
                <a:solidFill>
                  <a:srgbClr val="1D1D1B"/>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14"/>
          <p:cNvSpPr txBox="1">
            <a:spLocks noGrp="1"/>
          </p:cNvSpPr>
          <p:nvPr>
            <p:ph type="body" idx="2"/>
          </p:nvPr>
        </p:nvSpPr>
        <p:spPr>
          <a:xfrm>
            <a:off x="413886" y="1340919"/>
            <a:ext cx="11367436" cy="106759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277C"/>
              </a:buClr>
              <a:buSzPts val="2492"/>
              <a:buFont typeface="Calibri"/>
              <a:buNone/>
              <a:defRPr sz="2800" b="0" i="0" u="none" strike="noStrike" cap="none">
                <a:solidFill>
                  <a:srgbClr val="36277C"/>
                </a:solidFill>
                <a:latin typeface="Calibri"/>
                <a:ea typeface="Calibri"/>
                <a:cs typeface="Calibri"/>
                <a:sym typeface="Calibri"/>
              </a:defRPr>
            </a:lvl1pPr>
            <a:lvl2pPr marL="914400" marR="0" lvl="1" indent="-228600" algn="l" rtl="0">
              <a:lnSpc>
                <a:spcPct val="90000"/>
              </a:lnSpc>
              <a:spcBef>
                <a:spcPts val="500"/>
              </a:spcBef>
              <a:spcAft>
                <a:spcPts val="0"/>
              </a:spcAft>
              <a:buClr>
                <a:srgbClr val="171616"/>
              </a:buClr>
              <a:buSzPts val="2136"/>
              <a:buFont typeface="Calibri"/>
              <a:buNone/>
              <a:defRPr sz="2400" b="0" i="0" u="none" strike="noStrike" cap="none">
                <a:solidFill>
                  <a:srgbClr val="171616"/>
                </a:solidFill>
                <a:latin typeface="Calibri"/>
                <a:ea typeface="Calibri"/>
                <a:cs typeface="Calibri"/>
                <a:sym typeface="Calibri"/>
              </a:defRPr>
            </a:lvl2pPr>
            <a:lvl3pPr marL="1371600" marR="0" lvl="2" indent="-228600" algn="l" rtl="0">
              <a:lnSpc>
                <a:spcPct val="90000"/>
              </a:lnSpc>
              <a:spcBef>
                <a:spcPts val="500"/>
              </a:spcBef>
              <a:spcAft>
                <a:spcPts val="0"/>
              </a:spcAft>
              <a:buClr>
                <a:srgbClr val="171616"/>
              </a:buClr>
              <a:buSzPts val="1780"/>
              <a:buFont typeface="Calibri"/>
              <a:buNone/>
              <a:defRPr sz="2000" b="0" i="0" u="none" strike="noStrike" cap="none">
                <a:solidFill>
                  <a:srgbClr val="171616"/>
                </a:solidFill>
                <a:latin typeface="Calibri"/>
                <a:ea typeface="Calibri"/>
                <a:cs typeface="Calibri"/>
                <a:sym typeface="Calibri"/>
              </a:defRPr>
            </a:lvl3pPr>
            <a:lvl4pPr marL="1828800" marR="0" lvl="3" indent="-228600" algn="l" rtl="0">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sym typeface="Calibri"/>
              </a:defRPr>
            </a:lvl4pPr>
            <a:lvl5pPr marL="2286000" marR="0" lvl="4" indent="-228600" algn="l" rtl="0">
              <a:lnSpc>
                <a:spcPct val="90000"/>
              </a:lnSpc>
              <a:spcBef>
                <a:spcPts val="500"/>
              </a:spcBef>
              <a:spcAft>
                <a:spcPts val="0"/>
              </a:spcAft>
              <a:buClr>
                <a:srgbClr val="171616"/>
              </a:buClr>
              <a:buSzPts val="1602"/>
              <a:buFont typeface="Calibri"/>
              <a:buNone/>
              <a:defRPr sz="1800" b="0" i="0" u="none" strike="noStrike" cap="none">
                <a:solidFill>
                  <a:srgbClr val="17161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14"/>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1D1D1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4"/>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1D1D1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4"/>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716546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Internal-3">
  <p:cSld name="1_Internal-3">
    <p:spTree>
      <p:nvGrpSpPr>
        <p:cNvPr id="1" name="Shape 37"/>
        <p:cNvGrpSpPr/>
        <p:nvPr/>
      </p:nvGrpSpPr>
      <p:grpSpPr>
        <a:xfrm>
          <a:off x="0" y="0"/>
          <a:ext cx="0" cy="0"/>
          <a:chOff x="0" y="0"/>
          <a:chExt cx="0" cy="0"/>
        </a:xfrm>
      </p:grpSpPr>
      <p:sp>
        <p:nvSpPr>
          <p:cNvPr id="38" name="Google Shape;38;p15"/>
          <p:cNvSpPr txBox="1">
            <a:spLocks noGrp="1"/>
          </p:cNvSpPr>
          <p:nvPr>
            <p:ph type="body" idx="1"/>
          </p:nvPr>
        </p:nvSpPr>
        <p:spPr>
          <a:xfrm>
            <a:off x="433137" y="1528763"/>
            <a:ext cx="11271183" cy="4600575"/>
          </a:xfrm>
          <a:prstGeom prst="rect">
            <a:avLst/>
          </a:prstGeom>
          <a:noFill/>
          <a:ln>
            <a:noFill/>
          </a:ln>
        </p:spPr>
        <p:txBody>
          <a:bodyPr spcFirstLastPara="1" wrap="square" lIns="91425" tIns="45700" rIns="91425" bIns="45700" anchor="t" anchorCtr="0">
            <a:noAutofit/>
          </a:bodyPr>
          <a:lstStyle>
            <a:lvl1pPr marL="457200" marR="0" lvl="0" indent="-386842" algn="l" rtl="0">
              <a:lnSpc>
                <a:spcPct val="90000"/>
              </a:lnSpc>
              <a:spcBef>
                <a:spcPts val="1000"/>
              </a:spcBef>
              <a:spcAft>
                <a:spcPts val="0"/>
              </a:spcAft>
              <a:buClr>
                <a:srgbClr val="171616"/>
              </a:buClr>
              <a:buSzPts val="2492"/>
              <a:buFont typeface="Calibri"/>
              <a:buChar char="•"/>
              <a:defRPr sz="2800" b="0" i="0" u="none" strike="noStrike" cap="none">
                <a:solidFill>
                  <a:srgbClr val="171616"/>
                </a:solidFill>
                <a:latin typeface="Calibri"/>
                <a:ea typeface="Calibri"/>
                <a:cs typeface="Calibri"/>
                <a:sym typeface="Calibri"/>
              </a:defRPr>
            </a:lvl1pPr>
            <a:lvl2pPr marL="914400" marR="0" lvl="1" indent="-364236" algn="l" rtl="0">
              <a:lnSpc>
                <a:spcPct val="90000"/>
              </a:lnSpc>
              <a:spcBef>
                <a:spcPts val="500"/>
              </a:spcBef>
              <a:spcAft>
                <a:spcPts val="0"/>
              </a:spcAft>
              <a:buClr>
                <a:srgbClr val="171616"/>
              </a:buClr>
              <a:buSzPts val="2136"/>
              <a:buFont typeface="Calibri"/>
              <a:buChar char="•"/>
              <a:defRPr sz="2400" b="0" i="0" u="none" strike="noStrike" cap="none">
                <a:solidFill>
                  <a:srgbClr val="171616"/>
                </a:solidFill>
                <a:latin typeface="Calibri"/>
                <a:ea typeface="Calibri"/>
                <a:cs typeface="Calibri"/>
                <a:sym typeface="Calibri"/>
              </a:defRPr>
            </a:lvl2pPr>
            <a:lvl3pPr marL="1371600" marR="0" lvl="2" indent="-341630" algn="l" rtl="0">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sym typeface="Calibri"/>
              </a:defRPr>
            </a:lvl3pPr>
            <a:lvl4pPr marL="1828800" marR="0" lvl="3" indent="-330327" algn="l" rtl="0">
              <a:lnSpc>
                <a:spcPct val="90000"/>
              </a:lnSpc>
              <a:spcBef>
                <a:spcPts val="500"/>
              </a:spcBef>
              <a:spcAft>
                <a:spcPts val="0"/>
              </a:spcAft>
              <a:buClr>
                <a:srgbClr val="171616"/>
              </a:buClr>
              <a:buSzPts val="1602"/>
              <a:buFont typeface="Calibri"/>
              <a:buChar char="•"/>
              <a:defRPr sz="1800" b="0" i="0" u="none" strike="noStrike" cap="none">
                <a:solidFill>
                  <a:srgbClr val="171616"/>
                </a:solidFill>
                <a:latin typeface="Calibri"/>
                <a:ea typeface="Calibri"/>
                <a:cs typeface="Calibri"/>
                <a:sym typeface="Calibri"/>
              </a:defRPr>
            </a:lvl4pPr>
            <a:lvl5pPr marL="2286000" marR="0" lvl="4" indent="-330326" algn="l" rtl="0">
              <a:lnSpc>
                <a:spcPct val="90000"/>
              </a:lnSpc>
              <a:spcBef>
                <a:spcPts val="500"/>
              </a:spcBef>
              <a:spcAft>
                <a:spcPts val="0"/>
              </a:spcAft>
              <a:buClr>
                <a:srgbClr val="171616"/>
              </a:buClr>
              <a:buSzPts val="1602"/>
              <a:buFont typeface="Calibri"/>
              <a:buChar char="•"/>
              <a:defRPr sz="1800" b="0" i="0" u="none" strike="noStrike" cap="none">
                <a:solidFill>
                  <a:srgbClr val="17161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15"/>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1D1D1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5"/>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1D1D1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5"/>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
        <p:nvSpPr>
          <p:cNvPr id="42" name="Google Shape;42;p15"/>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32030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nternal-5">
  <p:cSld name="Internal-5">
    <p:spTree>
      <p:nvGrpSpPr>
        <p:cNvPr id="1" name="Shape 43"/>
        <p:cNvGrpSpPr/>
        <p:nvPr/>
      </p:nvGrpSpPr>
      <p:grpSpPr>
        <a:xfrm>
          <a:off x="0" y="0"/>
          <a:ext cx="0" cy="0"/>
          <a:chOff x="0" y="0"/>
          <a:chExt cx="0" cy="0"/>
        </a:xfrm>
      </p:grpSpPr>
      <p:sp>
        <p:nvSpPr>
          <p:cNvPr id="44" name="Google Shape;44;p16"/>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6"/>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6"/>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
        <p:nvSpPr>
          <p:cNvPr id="47" name="Google Shape;47;p16"/>
          <p:cNvSpPr txBox="1">
            <a:spLocks noGrp="1"/>
          </p:cNvSpPr>
          <p:nvPr>
            <p:ph type="body" idx="1"/>
          </p:nvPr>
        </p:nvSpPr>
        <p:spPr>
          <a:xfrm>
            <a:off x="4841506" y="1251743"/>
            <a:ext cx="6901313" cy="4873625"/>
          </a:xfrm>
          <a:prstGeom prst="rect">
            <a:avLst/>
          </a:prstGeom>
          <a:noFill/>
          <a:ln>
            <a:noFill/>
          </a:ln>
        </p:spPr>
        <p:txBody>
          <a:bodyPr spcFirstLastPara="1" wrap="square" lIns="91425" tIns="45700" rIns="91425" bIns="45700" anchor="t" anchorCtr="0">
            <a:noAutofit/>
          </a:bodyPr>
          <a:lstStyle>
            <a:lvl1pPr marL="457200" marR="0" lvl="0" indent="-409447" algn="l" rtl="0">
              <a:lnSpc>
                <a:spcPct val="90000"/>
              </a:lnSpc>
              <a:spcBef>
                <a:spcPts val="1000"/>
              </a:spcBef>
              <a:spcAft>
                <a:spcPts val="0"/>
              </a:spcAft>
              <a:buClr>
                <a:srgbClr val="171616"/>
              </a:buClr>
              <a:buSzPts val="2848"/>
              <a:buFont typeface="Calibri"/>
              <a:buChar char="•"/>
              <a:defRPr sz="3200" b="0" i="0" u="none" strike="noStrike" cap="none">
                <a:solidFill>
                  <a:srgbClr val="171616"/>
                </a:solidFill>
                <a:latin typeface="Calibri"/>
                <a:ea typeface="Calibri"/>
                <a:cs typeface="Calibri"/>
                <a:sym typeface="Calibri"/>
              </a:defRPr>
            </a:lvl1pPr>
            <a:lvl2pPr marL="914400" marR="0" lvl="1" indent="-386842" algn="l" rtl="0">
              <a:lnSpc>
                <a:spcPct val="90000"/>
              </a:lnSpc>
              <a:spcBef>
                <a:spcPts val="500"/>
              </a:spcBef>
              <a:spcAft>
                <a:spcPts val="0"/>
              </a:spcAft>
              <a:buClr>
                <a:srgbClr val="171616"/>
              </a:buClr>
              <a:buSzPts val="2492"/>
              <a:buFont typeface="Calibri"/>
              <a:buChar char="•"/>
              <a:defRPr sz="2800" b="0" i="0" u="none" strike="noStrike" cap="none">
                <a:solidFill>
                  <a:srgbClr val="171616"/>
                </a:solidFill>
                <a:latin typeface="Calibri"/>
                <a:ea typeface="Calibri"/>
                <a:cs typeface="Calibri"/>
                <a:sym typeface="Calibri"/>
              </a:defRPr>
            </a:lvl2pPr>
            <a:lvl3pPr marL="1371600" marR="0" lvl="2" indent="-364236" algn="l" rtl="0">
              <a:lnSpc>
                <a:spcPct val="90000"/>
              </a:lnSpc>
              <a:spcBef>
                <a:spcPts val="500"/>
              </a:spcBef>
              <a:spcAft>
                <a:spcPts val="0"/>
              </a:spcAft>
              <a:buClr>
                <a:srgbClr val="171616"/>
              </a:buClr>
              <a:buSzPts val="2136"/>
              <a:buFont typeface="Calibri"/>
              <a:buChar char="•"/>
              <a:defRPr sz="2400" b="0" i="0" u="none" strike="noStrike" cap="none">
                <a:solidFill>
                  <a:srgbClr val="171616"/>
                </a:solidFill>
                <a:latin typeface="Calibri"/>
                <a:ea typeface="Calibri"/>
                <a:cs typeface="Calibri"/>
                <a:sym typeface="Calibri"/>
              </a:defRPr>
            </a:lvl3pPr>
            <a:lvl4pPr marL="1828800" marR="0" lvl="3" indent="-341630" algn="l" rtl="0">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sym typeface="Calibri"/>
              </a:defRPr>
            </a:lvl4pPr>
            <a:lvl5pPr marL="2286000" marR="0" lvl="4" indent="-341629" algn="l" rtl="0">
              <a:lnSpc>
                <a:spcPct val="90000"/>
              </a:lnSpc>
              <a:spcBef>
                <a:spcPts val="500"/>
              </a:spcBef>
              <a:spcAft>
                <a:spcPts val="0"/>
              </a:spcAft>
              <a:buClr>
                <a:srgbClr val="171616"/>
              </a:buClr>
              <a:buSzPts val="1780"/>
              <a:buFont typeface="Calibri"/>
              <a:buChar char="•"/>
              <a:defRPr sz="2000" b="0" i="0" u="none" strike="noStrike" cap="none">
                <a:solidFill>
                  <a:srgbClr val="171616"/>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 name="Google Shape;48;p16"/>
          <p:cNvSpPr txBox="1">
            <a:spLocks noGrp="1"/>
          </p:cNvSpPr>
          <p:nvPr>
            <p:ph type="body" idx="2"/>
          </p:nvPr>
        </p:nvSpPr>
        <p:spPr>
          <a:xfrm>
            <a:off x="423512" y="1251744"/>
            <a:ext cx="4226262" cy="48815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71616"/>
              </a:buClr>
              <a:buSzPts val="1424"/>
              <a:buFont typeface="Calibri"/>
              <a:buNone/>
              <a:defRPr sz="1600" b="0" i="0" u="none" strike="noStrike" cap="none">
                <a:solidFill>
                  <a:srgbClr val="17161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2"/>
              </a:buClr>
              <a:buSzPts val="1246"/>
              <a:buFont typeface="Calibri"/>
              <a:buNone/>
              <a:defRPr sz="1400" b="0" i="0" u="none" strike="noStrike" cap="none">
                <a:solidFill>
                  <a:schemeClr val="dk2"/>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2"/>
              </a:buClr>
              <a:buSzPts val="1068"/>
              <a:buFont typeface="Calibri"/>
              <a:buNone/>
              <a:defRPr sz="1200" b="0" i="0" u="none" strike="noStrike" cap="none">
                <a:solidFill>
                  <a:schemeClr val="dk2"/>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9" name="Google Shape;49;p16"/>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93378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nternal-6">
  <p:cSld name="Internal-6">
    <p:spTree>
      <p:nvGrpSpPr>
        <p:cNvPr id="1" name="Shape 50"/>
        <p:cNvGrpSpPr/>
        <p:nvPr/>
      </p:nvGrpSpPr>
      <p:grpSpPr>
        <a:xfrm>
          <a:off x="0" y="0"/>
          <a:ext cx="0" cy="0"/>
          <a:chOff x="0" y="0"/>
          <a:chExt cx="0" cy="0"/>
        </a:xfrm>
      </p:grpSpPr>
      <p:sp>
        <p:nvSpPr>
          <p:cNvPr id="51" name="Google Shape;51;p17"/>
          <p:cNvSpPr>
            <a:spLocks noGrp="1"/>
          </p:cNvSpPr>
          <p:nvPr>
            <p:ph type="pic" idx="2"/>
          </p:nvPr>
        </p:nvSpPr>
        <p:spPr>
          <a:xfrm>
            <a:off x="4908884" y="1396674"/>
            <a:ext cx="6805060" cy="4614394"/>
          </a:xfrm>
          <a:prstGeom prst="rect">
            <a:avLst/>
          </a:prstGeom>
          <a:noFill/>
          <a:ln>
            <a:noFill/>
          </a:ln>
        </p:spPr>
      </p:sp>
      <p:sp>
        <p:nvSpPr>
          <p:cNvPr id="52" name="Google Shape;52;p17"/>
          <p:cNvSpPr txBox="1">
            <a:spLocks noGrp="1"/>
          </p:cNvSpPr>
          <p:nvPr>
            <p:ph type="body" idx="1"/>
          </p:nvPr>
        </p:nvSpPr>
        <p:spPr>
          <a:xfrm>
            <a:off x="452387" y="1396674"/>
            <a:ext cx="4197387" cy="46223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71616"/>
              </a:buClr>
              <a:buSzPts val="1424"/>
              <a:buFont typeface="Calibri"/>
              <a:buNone/>
              <a:defRPr sz="1600" b="0" i="0" u="none" strike="noStrike" cap="none">
                <a:solidFill>
                  <a:srgbClr val="17161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2"/>
              </a:buClr>
              <a:buSzPts val="1246"/>
              <a:buFont typeface="Calibri"/>
              <a:buNone/>
              <a:defRPr sz="1400" b="0" i="0" u="none" strike="noStrike" cap="none">
                <a:solidFill>
                  <a:schemeClr val="dk2"/>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2"/>
              </a:buClr>
              <a:buSzPts val="1068"/>
              <a:buFont typeface="Calibri"/>
              <a:buNone/>
              <a:defRPr sz="1200" b="0" i="0" u="none" strike="noStrike" cap="none">
                <a:solidFill>
                  <a:schemeClr val="dk2"/>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2"/>
              </a:buClr>
              <a:buSzPts val="890"/>
              <a:buFont typeface="Calibri"/>
              <a:buNone/>
              <a:defRPr sz="1000" b="0" i="0" u="none" strike="noStrike" cap="none">
                <a:solidFill>
                  <a:schemeClr val="dk2"/>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3" name="Google Shape;53;p17"/>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7"/>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7"/>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
        <p:nvSpPr>
          <p:cNvPr id="56" name="Google Shape;56;p17"/>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63794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nternal_Blank">
  <p:cSld name="Internal_Blank">
    <p:spTree>
      <p:nvGrpSpPr>
        <p:cNvPr id="1" name="Shape 57"/>
        <p:cNvGrpSpPr/>
        <p:nvPr/>
      </p:nvGrpSpPr>
      <p:grpSpPr>
        <a:xfrm>
          <a:off x="0" y="0"/>
          <a:ext cx="0" cy="0"/>
          <a:chOff x="0" y="0"/>
          <a:chExt cx="0" cy="0"/>
        </a:xfrm>
      </p:grpSpPr>
      <p:sp>
        <p:nvSpPr>
          <p:cNvPr id="58" name="Google Shape;58;g3c61508de47_0_13"/>
          <p:cNvSpPr txBox="1">
            <a:spLocks noGrp="1"/>
          </p:cNvSpPr>
          <p:nvPr>
            <p:ph type="title"/>
          </p:nvPr>
        </p:nvSpPr>
        <p:spPr>
          <a:xfrm>
            <a:off x="1787860" y="342058"/>
            <a:ext cx="8794800" cy="3432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3c61508de47_0_13"/>
          <p:cNvSpPr txBox="1">
            <a:spLocks noGrp="1"/>
          </p:cNvSpPr>
          <p:nvPr>
            <p:ph type="dt" idx="10"/>
          </p:nvPr>
        </p:nvSpPr>
        <p:spPr>
          <a:xfrm>
            <a:off x="413886" y="6411862"/>
            <a:ext cx="193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1D1D1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3c61508de47_0_13"/>
          <p:cNvSpPr txBox="1">
            <a:spLocks noGrp="1"/>
          </p:cNvSpPr>
          <p:nvPr>
            <p:ph type="ftr" idx="11"/>
          </p:nvPr>
        </p:nvSpPr>
        <p:spPr>
          <a:xfrm>
            <a:off x="4649774" y="6411862"/>
            <a:ext cx="2899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1D1D1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g3c61508de47_0_13"/>
          <p:cNvSpPr txBox="1">
            <a:spLocks noGrp="1"/>
          </p:cNvSpPr>
          <p:nvPr>
            <p:ph type="sldNum" idx="12"/>
          </p:nvPr>
        </p:nvSpPr>
        <p:spPr>
          <a:xfrm>
            <a:off x="9848227" y="6411862"/>
            <a:ext cx="193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649205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2"/>
        <p:cNvGrpSpPr/>
        <p:nvPr/>
      </p:nvGrpSpPr>
      <p:grpSpPr>
        <a:xfrm>
          <a:off x="0" y="0"/>
          <a:ext cx="0" cy="0"/>
          <a:chOff x="0" y="0"/>
          <a:chExt cx="0" cy="0"/>
        </a:xfrm>
      </p:grpSpPr>
      <p:sp>
        <p:nvSpPr>
          <p:cNvPr id="63" name="Google Shape;63;g3c61508de47_0_18"/>
          <p:cNvSpPr txBox="1">
            <a:spLocks noGrp="1"/>
          </p:cNvSpPr>
          <p:nvPr>
            <p:ph type="title"/>
          </p:nvPr>
        </p:nvSpPr>
        <p:spPr>
          <a:xfrm>
            <a:off x="1860885" y="239317"/>
            <a:ext cx="2971200" cy="4311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2400"/>
              <a:buNone/>
              <a:defRPr sz="2150" b="1"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g3c61508de47_0_18"/>
          <p:cNvSpPr txBox="1">
            <a:spLocks noGrp="1"/>
          </p:cNvSpPr>
          <p:nvPr>
            <p:ph type="body" idx="1"/>
          </p:nvPr>
        </p:nvSpPr>
        <p:spPr>
          <a:xfrm>
            <a:off x="848741" y="1532032"/>
            <a:ext cx="9604500" cy="3530700"/>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0"/>
              </a:spcBef>
              <a:spcAft>
                <a:spcPts val="0"/>
              </a:spcAft>
              <a:buClr>
                <a:srgbClr val="000000"/>
              </a:buClr>
              <a:buSzPts val="1400"/>
              <a:buFont typeface="Arial"/>
              <a:buNone/>
              <a:defRPr sz="20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 name="Google Shape;65;g3c61508de47_0_18"/>
          <p:cNvSpPr txBox="1">
            <a:spLocks noGrp="1"/>
          </p:cNvSpPr>
          <p:nvPr>
            <p:ph type="ftr" idx="11"/>
          </p:nvPr>
        </p:nvSpPr>
        <p:spPr>
          <a:xfrm>
            <a:off x="402458" y="6611446"/>
            <a:ext cx="815400" cy="177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1C1C1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3c61508de47_0_18"/>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g3c61508de47_0_18"/>
          <p:cNvSpPr txBox="1">
            <a:spLocks noGrp="1"/>
          </p:cNvSpPr>
          <p:nvPr>
            <p:ph type="sldNum" idx="12"/>
          </p:nvPr>
        </p:nvSpPr>
        <p:spPr>
          <a:xfrm>
            <a:off x="10741183" y="6611446"/>
            <a:ext cx="243300" cy="184800"/>
          </a:xfrm>
          <a:prstGeom prst="rect">
            <a:avLst/>
          </a:prstGeom>
          <a:noFill/>
          <a:ln>
            <a:noFill/>
          </a:ln>
        </p:spPr>
        <p:txBody>
          <a:bodyPr spcFirstLastPara="1" wrap="square" lIns="0" tIns="0" rIns="0" bIns="0" anchor="t" anchorCtr="0">
            <a:spAutoFit/>
          </a:bodyPr>
          <a:lstStyle>
            <a:lvl1pPr marL="38100" marR="0" lvl="0"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1pPr>
            <a:lvl2pPr marL="38100" marR="0" lvl="1"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2pPr>
            <a:lvl3pPr marL="38100" marR="0" lvl="2"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3pPr>
            <a:lvl4pPr marL="38100" marR="0" lvl="3"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4pPr>
            <a:lvl5pPr marL="38100" marR="0" lvl="4"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5pPr>
            <a:lvl6pPr marL="38100" marR="0" lvl="5"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6pPr>
            <a:lvl7pPr marL="38100" marR="0" lvl="6"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7pPr>
            <a:lvl8pPr marL="38100" marR="0" lvl="7"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8pPr>
            <a:lvl9pPr marL="38100" marR="0" lvl="8" indent="0" algn="l">
              <a:lnSpc>
                <a:spcPct val="103333"/>
              </a:lnSpc>
              <a:spcBef>
                <a:spcPts val="0"/>
              </a:spcBef>
              <a:spcAft>
                <a:spcPts val="0"/>
              </a:spcAft>
              <a:buClr>
                <a:srgbClr val="000000"/>
              </a:buClr>
              <a:buSzPts val="1200"/>
              <a:buFont typeface="Arial"/>
              <a:buNone/>
              <a:defRPr sz="1200" b="0" i="0" u="none" strike="noStrike" cap="none">
                <a:solidFill>
                  <a:srgbClr val="1C1C1B"/>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04142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51EF-D0EA-47B8-E80F-E0BD9C934D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2DBDE50F-BEB7-E7C8-0FE0-0677CC0F77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44E3F9-1328-80BE-F55B-BE64F6E86A42}"/>
              </a:ext>
            </a:extLst>
          </p:cNvPr>
          <p:cNvSpPr>
            <a:spLocks noGrp="1"/>
          </p:cNvSpPr>
          <p:nvPr>
            <p:ph type="dt" sz="half" idx="10"/>
          </p:nvPr>
        </p:nvSpPr>
        <p:spPr/>
        <p:txBody>
          <a:bodyPr/>
          <a:lstStyle/>
          <a:p>
            <a:fld id="{E4BD69F2-FE75-4E53-8560-6A3CB4257524}" type="datetimeFigureOut">
              <a:rPr lang="en-IE" smtClean="0"/>
              <a:t>24/02/2026</a:t>
            </a:fld>
            <a:endParaRPr lang="en-IE"/>
          </a:p>
        </p:txBody>
      </p:sp>
      <p:sp>
        <p:nvSpPr>
          <p:cNvPr id="5" name="Footer Placeholder 4">
            <a:extLst>
              <a:ext uri="{FF2B5EF4-FFF2-40B4-BE49-F238E27FC236}">
                <a16:creationId xmlns:a16="http://schemas.microsoft.com/office/drawing/2014/main" id="{BDD3CF4A-3F0C-3C18-279C-50A5FE39BB5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D60E24B-C27A-7D21-65D5-7F9D7BE50042}"/>
              </a:ext>
            </a:extLst>
          </p:cNvPr>
          <p:cNvSpPr>
            <a:spLocks noGrp="1"/>
          </p:cNvSpPr>
          <p:nvPr>
            <p:ph type="sldNum" sz="quarter" idx="12"/>
          </p:nvPr>
        </p:nvSpPr>
        <p:spPr/>
        <p:txBody>
          <a:bodyPr/>
          <a:lstStyle/>
          <a:p>
            <a:fld id="{B7380988-A3B6-4558-9C78-5EA33C057EE4}" type="slidenum">
              <a:rPr lang="en-IE" smtClean="0"/>
              <a:t>‹N°›</a:t>
            </a:fld>
            <a:endParaRPr lang="en-IE"/>
          </a:p>
        </p:txBody>
      </p:sp>
    </p:spTree>
    <p:extLst>
      <p:ext uri="{BB962C8B-B14F-4D97-AF65-F5344CB8AC3E}">
        <p14:creationId xmlns:p14="http://schemas.microsoft.com/office/powerpoint/2010/main" val="283593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722F-6F76-8C4A-FE45-01686E995D0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386EDB1-74F8-11AF-C7F1-A91DDFBE81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A8C46A07-7570-8E27-6295-C3D3500E69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BC8C321-81A8-EA7C-4E9F-C037549FCEC8}"/>
              </a:ext>
            </a:extLst>
          </p:cNvPr>
          <p:cNvSpPr>
            <a:spLocks noGrp="1"/>
          </p:cNvSpPr>
          <p:nvPr>
            <p:ph type="dt" sz="half" idx="10"/>
          </p:nvPr>
        </p:nvSpPr>
        <p:spPr/>
        <p:txBody>
          <a:bodyPr/>
          <a:lstStyle/>
          <a:p>
            <a:fld id="{E4BD69F2-FE75-4E53-8560-6A3CB4257524}" type="datetimeFigureOut">
              <a:rPr lang="en-IE" smtClean="0"/>
              <a:t>24/02/2026</a:t>
            </a:fld>
            <a:endParaRPr lang="en-IE"/>
          </a:p>
        </p:txBody>
      </p:sp>
      <p:sp>
        <p:nvSpPr>
          <p:cNvPr id="6" name="Footer Placeholder 5">
            <a:extLst>
              <a:ext uri="{FF2B5EF4-FFF2-40B4-BE49-F238E27FC236}">
                <a16:creationId xmlns:a16="http://schemas.microsoft.com/office/drawing/2014/main" id="{C036F9E9-E47C-DA57-40C8-C29669F0FCB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9F107E9-CDEA-4587-3DFE-2DA848F726A2}"/>
              </a:ext>
            </a:extLst>
          </p:cNvPr>
          <p:cNvSpPr>
            <a:spLocks noGrp="1"/>
          </p:cNvSpPr>
          <p:nvPr>
            <p:ph type="sldNum" sz="quarter" idx="12"/>
          </p:nvPr>
        </p:nvSpPr>
        <p:spPr/>
        <p:txBody>
          <a:bodyPr/>
          <a:lstStyle/>
          <a:p>
            <a:fld id="{B7380988-A3B6-4558-9C78-5EA33C057EE4}" type="slidenum">
              <a:rPr lang="en-IE" smtClean="0"/>
              <a:t>‹N°›</a:t>
            </a:fld>
            <a:endParaRPr lang="en-IE"/>
          </a:p>
        </p:txBody>
      </p:sp>
    </p:spTree>
    <p:extLst>
      <p:ext uri="{BB962C8B-B14F-4D97-AF65-F5344CB8AC3E}">
        <p14:creationId xmlns:p14="http://schemas.microsoft.com/office/powerpoint/2010/main" val="1551273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3293-7322-98BC-8970-7B821E370CCB}"/>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2BD69B2-A25D-1817-0BC6-3AA2C0CCE1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A1C3A-D0D9-988D-C063-1F98C03304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C3FF3C81-4F09-8953-F326-8BAE8FB5D3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0A1D54-B6C7-96BF-1CDA-2334EAE167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8547C08F-F212-EB20-52D3-989706DBEA85}"/>
              </a:ext>
            </a:extLst>
          </p:cNvPr>
          <p:cNvSpPr>
            <a:spLocks noGrp="1"/>
          </p:cNvSpPr>
          <p:nvPr>
            <p:ph type="dt" sz="half" idx="10"/>
          </p:nvPr>
        </p:nvSpPr>
        <p:spPr/>
        <p:txBody>
          <a:bodyPr/>
          <a:lstStyle/>
          <a:p>
            <a:fld id="{E4BD69F2-FE75-4E53-8560-6A3CB4257524}" type="datetimeFigureOut">
              <a:rPr lang="en-IE" smtClean="0"/>
              <a:t>24/02/2026</a:t>
            </a:fld>
            <a:endParaRPr lang="en-IE"/>
          </a:p>
        </p:txBody>
      </p:sp>
      <p:sp>
        <p:nvSpPr>
          <p:cNvPr id="8" name="Footer Placeholder 7">
            <a:extLst>
              <a:ext uri="{FF2B5EF4-FFF2-40B4-BE49-F238E27FC236}">
                <a16:creationId xmlns:a16="http://schemas.microsoft.com/office/drawing/2014/main" id="{7CB0C5BB-8608-3F74-D428-827587FBBAF6}"/>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14D2BF0C-4163-6A07-0CEC-D188AA7EF406}"/>
              </a:ext>
            </a:extLst>
          </p:cNvPr>
          <p:cNvSpPr>
            <a:spLocks noGrp="1"/>
          </p:cNvSpPr>
          <p:nvPr>
            <p:ph type="sldNum" sz="quarter" idx="12"/>
          </p:nvPr>
        </p:nvSpPr>
        <p:spPr/>
        <p:txBody>
          <a:bodyPr/>
          <a:lstStyle/>
          <a:p>
            <a:fld id="{B7380988-A3B6-4558-9C78-5EA33C057EE4}" type="slidenum">
              <a:rPr lang="en-IE" smtClean="0"/>
              <a:t>‹N°›</a:t>
            </a:fld>
            <a:endParaRPr lang="en-IE"/>
          </a:p>
        </p:txBody>
      </p:sp>
    </p:spTree>
    <p:extLst>
      <p:ext uri="{BB962C8B-B14F-4D97-AF65-F5344CB8AC3E}">
        <p14:creationId xmlns:p14="http://schemas.microsoft.com/office/powerpoint/2010/main" val="278098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93A99-559E-FC01-D33B-947B20ED216C}"/>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1A72EA4-E5C0-E903-C05F-3702DFAAB1FD}"/>
              </a:ext>
            </a:extLst>
          </p:cNvPr>
          <p:cNvSpPr>
            <a:spLocks noGrp="1"/>
          </p:cNvSpPr>
          <p:nvPr>
            <p:ph type="dt" sz="half" idx="10"/>
          </p:nvPr>
        </p:nvSpPr>
        <p:spPr/>
        <p:txBody>
          <a:bodyPr/>
          <a:lstStyle/>
          <a:p>
            <a:fld id="{E4BD69F2-FE75-4E53-8560-6A3CB4257524}" type="datetimeFigureOut">
              <a:rPr lang="en-IE" smtClean="0"/>
              <a:t>24/02/2026</a:t>
            </a:fld>
            <a:endParaRPr lang="en-IE"/>
          </a:p>
        </p:txBody>
      </p:sp>
      <p:sp>
        <p:nvSpPr>
          <p:cNvPr id="4" name="Footer Placeholder 3">
            <a:extLst>
              <a:ext uri="{FF2B5EF4-FFF2-40B4-BE49-F238E27FC236}">
                <a16:creationId xmlns:a16="http://schemas.microsoft.com/office/drawing/2014/main" id="{D0CF6C05-3D23-BA8D-7E9D-37F76C56E4F8}"/>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29A9DE2-F287-379B-7388-C325611618DD}"/>
              </a:ext>
            </a:extLst>
          </p:cNvPr>
          <p:cNvSpPr>
            <a:spLocks noGrp="1"/>
          </p:cNvSpPr>
          <p:nvPr>
            <p:ph type="sldNum" sz="quarter" idx="12"/>
          </p:nvPr>
        </p:nvSpPr>
        <p:spPr/>
        <p:txBody>
          <a:bodyPr/>
          <a:lstStyle/>
          <a:p>
            <a:fld id="{B7380988-A3B6-4558-9C78-5EA33C057EE4}" type="slidenum">
              <a:rPr lang="en-IE" smtClean="0"/>
              <a:t>‹N°›</a:t>
            </a:fld>
            <a:endParaRPr lang="en-IE"/>
          </a:p>
        </p:txBody>
      </p:sp>
    </p:spTree>
    <p:extLst>
      <p:ext uri="{BB962C8B-B14F-4D97-AF65-F5344CB8AC3E}">
        <p14:creationId xmlns:p14="http://schemas.microsoft.com/office/powerpoint/2010/main" val="4141942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BC74C5-0021-66F5-6D8E-F712CB350085}"/>
              </a:ext>
            </a:extLst>
          </p:cNvPr>
          <p:cNvSpPr>
            <a:spLocks noGrp="1"/>
          </p:cNvSpPr>
          <p:nvPr>
            <p:ph type="dt" sz="half" idx="10"/>
          </p:nvPr>
        </p:nvSpPr>
        <p:spPr/>
        <p:txBody>
          <a:bodyPr/>
          <a:lstStyle/>
          <a:p>
            <a:fld id="{E4BD69F2-FE75-4E53-8560-6A3CB4257524}" type="datetimeFigureOut">
              <a:rPr lang="en-IE" smtClean="0"/>
              <a:t>24/02/2026</a:t>
            </a:fld>
            <a:endParaRPr lang="en-IE"/>
          </a:p>
        </p:txBody>
      </p:sp>
      <p:sp>
        <p:nvSpPr>
          <p:cNvPr id="3" name="Footer Placeholder 2">
            <a:extLst>
              <a:ext uri="{FF2B5EF4-FFF2-40B4-BE49-F238E27FC236}">
                <a16:creationId xmlns:a16="http://schemas.microsoft.com/office/drawing/2014/main" id="{5F58412B-F840-F5A6-5C70-DFF7F6A6A18D}"/>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BC77C21A-F6DD-C534-8351-DF2932580BBB}"/>
              </a:ext>
            </a:extLst>
          </p:cNvPr>
          <p:cNvSpPr>
            <a:spLocks noGrp="1"/>
          </p:cNvSpPr>
          <p:nvPr>
            <p:ph type="sldNum" sz="quarter" idx="12"/>
          </p:nvPr>
        </p:nvSpPr>
        <p:spPr/>
        <p:txBody>
          <a:bodyPr/>
          <a:lstStyle/>
          <a:p>
            <a:fld id="{B7380988-A3B6-4558-9C78-5EA33C057EE4}" type="slidenum">
              <a:rPr lang="en-IE" smtClean="0"/>
              <a:t>‹N°›</a:t>
            </a:fld>
            <a:endParaRPr lang="en-IE"/>
          </a:p>
        </p:txBody>
      </p:sp>
    </p:spTree>
    <p:extLst>
      <p:ext uri="{BB962C8B-B14F-4D97-AF65-F5344CB8AC3E}">
        <p14:creationId xmlns:p14="http://schemas.microsoft.com/office/powerpoint/2010/main" val="394325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C88CE-3CAF-0389-18F5-3A86468A0F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77BB412-21E3-4BFD-C1B5-EE769FDCC8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1CF4D94E-A660-95F0-A6AA-410D9E7D36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7E27D8-0946-ADDF-C6FF-BC06BFC2FA42}"/>
              </a:ext>
            </a:extLst>
          </p:cNvPr>
          <p:cNvSpPr>
            <a:spLocks noGrp="1"/>
          </p:cNvSpPr>
          <p:nvPr>
            <p:ph type="dt" sz="half" idx="10"/>
          </p:nvPr>
        </p:nvSpPr>
        <p:spPr/>
        <p:txBody>
          <a:bodyPr/>
          <a:lstStyle/>
          <a:p>
            <a:fld id="{E4BD69F2-FE75-4E53-8560-6A3CB4257524}" type="datetimeFigureOut">
              <a:rPr lang="en-IE" smtClean="0"/>
              <a:t>24/02/2026</a:t>
            </a:fld>
            <a:endParaRPr lang="en-IE"/>
          </a:p>
        </p:txBody>
      </p:sp>
      <p:sp>
        <p:nvSpPr>
          <p:cNvPr id="6" name="Footer Placeholder 5">
            <a:extLst>
              <a:ext uri="{FF2B5EF4-FFF2-40B4-BE49-F238E27FC236}">
                <a16:creationId xmlns:a16="http://schemas.microsoft.com/office/drawing/2014/main" id="{F2FE5B23-2C65-E428-3569-54B4C4D2040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73B7F20-FE2A-50A1-5C01-6E93A134D477}"/>
              </a:ext>
            </a:extLst>
          </p:cNvPr>
          <p:cNvSpPr>
            <a:spLocks noGrp="1"/>
          </p:cNvSpPr>
          <p:nvPr>
            <p:ph type="sldNum" sz="quarter" idx="12"/>
          </p:nvPr>
        </p:nvSpPr>
        <p:spPr/>
        <p:txBody>
          <a:bodyPr/>
          <a:lstStyle/>
          <a:p>
            <a:fld id="{B7380988-A3B6-4558-9C78-5EA33C057EE4}" type="slidenum">
              <a:rPr lang="en-IE" smtClean="0"/>
              <a:t>‹N°›</a:t>
            </a:fld>
            <a:endParaRPr lang="en-IE"/>
          </a:p>
        </p:txBody>
      </p:sp>
    </p:spTree>
    <p:extLst>
      <p:ext uri="{BB962C8B-B14F-4D97-AF65-F5344CB8AC3E}">
        <p14:creationId xmlns:p14="http://schemas.microsoft.com/office/powerpoint/2010/main" val="757011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5907-5051-F6F9-8264-C9EA751D78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FC978D22-58D7-4BB2-238D-BAD867788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CB80431-9AAA-E41D-7D07-4FCA6338D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2E445F-1A5B-3DB0-A8D4-8DF209850FE3}"/>
              </a:ext>
            </a:extLst>
          </p:cNvPr>
          <p:cNvSpPr>
            <a:spLocks noGrp="1"/>
          </p:cNvSpPr>
          <p:nvPr>
            <p:ph type="dt" sz="half" idx="10"/>
          </p:nvPr>
        </p:nvSpPr>
        <p:spPr/>
        <p:txBody>
          <a:bodyPr/>
          <a:lstStyle/>
          <a:p>
            <a:fld id="{E4BD69F2-FE75-4E53-8560-6A3CB4257524}" type="datetimeFigureOut">
              <a:rPr lang="en-IE" smtClean="0"/>
              <a:t>24/02/2026</a:t>
            </a:fld>
            <a:endParaRPr lang="en-IE"/>
          </a:p>
        </p:txBody>
      </p:sp>
      <p:sp>
        <p:nvSpPr>
          <p:cNvPr id="6" name="Footer Placeholder 5">
            <a:extLst>
              <a:ext uri="{FF2B5EF4-FFF2-40B4-BE49-F238E27FC236}">
                <a16:creationId xmlns:a16="http://schemas.microsoft.com/office/drawing/2014/main" id="{85E856A1-6974-0460-7AA4-5E78570B02F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E1CE99C-7464-B7B8-578C-ED5CEF32FD56}"/>
              </a:ext>
            </a:extLst>
          </p:cNvPr>
          <p:cNvSpPr>
            <a:spLocks noGrp="1"/>
          </p:cNvSpPr>
          <p:nvPr>
            <p:ph type="sldNum" sz="quarter" idx="12"/>
          </p:nvPr>
        </p:nvSpPr>
        <p:spPr/>
        <p:txBody>
          <a:bodyPr/>
          <a:lstStyle/>
          <a:p>
            <a:fld id="{B7380988-A3B6-4558-9C78-5EA33C057EE4}" type="slidenum">
              <a:rPr lang="en-IE" smtClean="0"/>
              <a:t>‹N°›</a:t>
            </a:fld>
            <a:endParaRPr lang="en-IE"/>
          </a:p>
        </p:txBody>
      </p:sp>
    </p:spTree>
    <p:extLst>
      <p:ext uri="{BB962C8B-B14F-4D97-AF65-F5344CB8AC3E}">
        <p14:creationId xmlns:p14="http://schemas.microsoft.com/office/powerpoint/2010/main" val="3727407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0.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A8178-2AA6-85A6-0AE9-D3F22C5262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9A19CD9-92F6-F79C-07F7-C13B90EE91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591F34F-BC90-115F-8330-DA83C13A95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D69F2-FE75-4E53-8560-6A3CB4257524}" type="datetimeFigureOut">
              <a:rPr lang="en-IE" smtClean="0"/>
              <a:t>24/02/2026</a:t>
            </a:fld>
            <a:endParaRPr lang="en-IE"/>
          </a:p>
        </p:txBody>
      </p:sp>
      <p:sp>
        <p:nvSpPr>
          <p:cNvPr id="5" name="Footer Placeholder 4">
            <a:extLst>
              <a:ext uri="{FF2B5EF4-FFF2-40B4-BE49-F238E27FC236}">
                <a16:creationId xmlns:a16="http://schemas.microsoft.com/office/drawing/2014/main" id="{9893EB19-76F6-AD70-406D-AF4A988BBC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593CC75B-2222-3621-3CF7-9897B5BA00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80988-A3B6-4558-9C78-5EA33C057EE4}" type="slidenum">
              <a:rPr lang="en-IE" smtClean="0"/>
              <a:t>‹N°›</a:t>
            </a:fld>
            <a:endParaRPr lang="en-IE"/>
          </a:p>
        </p:txBody>
      </p:sp>
    </p:spTree>
    <p:extLst>
      <p:ext uri="{BB962C8B-B14F-4D97-AF65-F5344CB8AC3E}">
        <p14:creationId xmlns:p14="http://schemas.microsoft.com/office/powerpoint/2010/main" val="328045968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819203" y="1903798"/>
            <a:ext cx="11085383" cy="407293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Date Placeholder 3"/>
          <p:cNvSpPr>
            <a:spLocks noGrp="1"/>
          </p:cNvSpPr>
          <p:nvPr>
            <p:ph type="dt" sz="half" idx="2"/>
          </p:nvPr>
        </p:nvSpPr>
        <p:spPr>
          <a:xfrm>
            <a:off x="10916137" y="6477264"/>
            <a:ext cx="988450" cy="318524"/>
          </a:xfrm>
          <a:prstGeom prst="rect">
            <a:avLst/>
          </a:prstGeom>
        </p:spPr>
        <p:txBody>
          <a:bodyPr vert="horz" lIns="91440" tIns="45720" rIns="91440" bIns="45720" rtlCol="0" anchor="ctr"/>
          <a:lstStyle>
            <a:lvl1pPr algn="r">
              <a:defRPr sz="1200">
                <a:solidFill>
                  <a:schemeClr val="bg1"/>
                </a:solidFill>
              </a:defRPr>
            </a:lvl1pPr>
          </a:lstStyle>
          <a:p>
            <a:fld id="{01B19144-8E75-194A-858E-64FC43EC01A1}" type="datetime1">
              <a:rPr lang="it-IT" smtClean="0"/>
              <a:t>24/02/26</a:t>
            </a:fld>
            <a:endParaRPr lang="it-IT"/>
          </a:p>
        </p:txBody>
      </p:sp>
      <p:sp>
        <p:nvSpPr>
          <p:cNvPr id="5" name="Footer Placeholder 4"/>
          <p:cNvSpPr>
            <a:spLocks noGrp="1"/>
          </p:cNvSpPr>
          <p:nvPr>
            <p:ph type="ftr" sz="quarter" idx="3"/>
          </p:nvPr>
        </p:nvSpPr>
        <p:spPr>
          <a:xfrm>
            <a:off x="3204672" y="6476234"/>
            <a:ext cx="7777373" cy="297875"/>
          </a:xfrm>
          <a:prstGeom prst="rect">
            <a:avLst/>
          </a:prstGeom>
        </p:spPr>
        <p:txBody>
          <a:bodyPr vert="horz" lIns="91440" tIns="45720" rIns="91440" bIns="45720" rtlCol="0" anchor="ctr"/>
          <a:lstStyle>
            <a:lvl1pPr algn="ctr">
              <a:defRPr sz="1200">
                <a:solidFill>
                  <a:schemeClr val="bg1"/>
                </a:solidFill>
              </a:defRPr>
            </a:lvl1pPr>
          </a:lstStyle>
          <a:p>
            <a:endParaRPr lang="it-IT"/>
          </a:p>
        </p:txBody>
      </p:sp>
      <p:sp>
        <p:nvSpPr>
          <p:cNvPr id="6" name="Slide Number Placeholder 5"/>
          <p:cNvSpPr>
            <a:spLocks noGrp="1"/>
          </p:cNvSpPr>
          <p:nvPr>
            <p:ph type="sldNum" sz="quarter" idx="4"/>
          </p:nvPr>
        </p:nvSpPr>
        <p:spPr>
          <a:xfrm>
            <a:off x="293616" y="6476232"/>
            <a:ext cx="1051176" cy="297875"/>
          </a:xfrm>
          <a:prstGeom prst="rect">
            <a:avLst/>
          </a:prstGeom>
        </p:spPr>
        <p:txBody>
          <a:bodyPr vert="horz" lIns="91440" tIns="45720" rIns="91440" bIns="45720" rtlCol="0" anchor="ctr"/>
          <a:lstStyle>
            <a:lvl1pPr algn="l">
              <a:defRPr sz="1200">
                <a:solidFill>
                  <a:schemeClr val="bg1"/>
                </a:solidFill>
              </a:defRPr>
            </a:lvl1pPr>
          </a:lstStyle>
          <a:p>
            <a:fld id="{345175DA-277F-B548-B500-1BF71FE23091}" type="slidenum">
              <a:rPr lang="it-IT" smtClean="0"/>
              <a:pPr/>
              <a:t>‹N°›</a:t>
            </a:fld>
            <a:endParaRPr lang="it-IT"/>
          </a:p>
        </p:txBody>
      </p:sp>
    </p:spTree>
    <p:extLst>
      <p:ext uri="{BB962C8B-B14F-4D97-AF65-F5344CB8AC3E}">
        <p14:creationId xmlns:p14="http://schemas.microsoft.com/office/powerpoint/2010/main" val="126510212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hf hdr="0" ftr="0"/>
  <p:txStyles>
    <p:title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p:titleStyle>
    <p:bodyStyle>
      <a:lvl1pPr marL="228600" indent="-228600" algn="l" defTabSz="914400" rtl="0" eaLnBrk="1" latinLnBrk="0" hangingPunct="1">
        <a:lnSpc>
          <a:spcPct val="90000"/>
        </a:lnSpc>
        <a:spcBef>
          <a:spcPts val="1000"/>
        </a:spcBef>
        <a:buSzPct val="100000"/>
        <a:buFontTx/>
        <a:buBlip>
          <a:blip r:embed="rId1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1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1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1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1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8"/>
          <p:cNvPicPr preferRelativeResize="0"/>
          <p:nvPr/>
        </p:nvPicPr>
        <p:blipFill rotWithShape="1">
          <a:blip r:embed="rId11">
            <a:alphaModFix/>
          </a:blip>
          <a:srcRect/>
          <a:stretch/>
        </p:blipFill>
        <p:spPr>
          <a:xfrm>
            <a:off x="0" y="-25550"/>
            <a:ext cx="12182131" cy="6852448"/>
          </a:xfrm>
          <a:prstGeom prst="rect">
            <a:avLst/>
          </a:prstGeom>
          <a:noFill/>
          <a:ln>
            <a:noFill/>
          </a:ln>
        </p:spPr>
      </p:pic>
      <p:sp>
        <p:nvSpPr>
          <p:cNvPr id="11" name="Google Shape;11;p8"/>
          <p:cNvSpPr txBox="1">
            <a:spLocks noGrp="1"/>
          </p:cNvSpPr>
          <p:nvPr>
            <p:ph type="dt" idx="10"/>
          </p:nvPr>
        </p:nvSpPr>
        <p:spPr>
          <a:xfrm>
            <a:off x="413886" y="6411862"/>
            <a:ext cx="193309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ftr" idx="11"/>
          </p:nvPr>
        </p:nvSpPr>
        <p:spPr>
          <a:xfrm>
            <a:off x="4649774" y="6411862"/>
            <a:ext cx="2899643"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1D1D1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sldNum" idx="12"/>
          </p:nvPr>
        </p:nvSpPr>
        <p:spPr>
          <a:xfrm>
            <a:off x="9848227" y="6411862"/>
            <a:ext cx="193309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1D1D1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
        <p:nvSpPr>
          <p:cNvPr id="14" name="Google Shape;14;p8"/>
          <p:cNvSpPr txBox="1">
            <a:spLocks noGrp="1"/>
          </p:cNvSpPr>
          <p:nvPr>
            <p:ph type="title"/>
          </p:nvPr>
        </p:nvSpPr>
        <p:spPr>
          <a:xfrm>
            <a:off x="1787860" y="342058"/>
            <a:ext cx="8794795" cy="343248"/>
          </a:xfrm>
          <a:prstGeom prst="rect">
            <a:avLst/>
          </a:prstGeom>
          <a:noFill/>
          <a:ln>
            <a:noFill/>
          </a:ln>
        </p:spPr>
        <p:txBody>
          <a:bodyPr spcFirstLastPara="1" wrap="square" lIns="91425" tIns="45700" rIns="91425" bIns="45700" anchor="ctr" anchorCtr="0">
            <a:normAutofit/>
          </a:bodyPr>
          <a:lstStyle>
            <a:lvl1pPr marR="0" lvl="0" algn="r" rtl="0">
              <a:lnSpc>
                <a:spcPct val="90000"/>
              </a:lnSpc>
              <a:spcBef>
                <a:spcPts val="0"/>
              </a:spcBef>
              <a:spcAft>
                <a:spcPts val="0"/>
              </a:spcAft>
              <a:buClr>
                <a:schemeClr val="lt1"/>
              </a:buClr>
              <a:buSzPts val="2400"/>
              <a:buFont typeface="Calibri"/>
              <a:buNone/>
              <a:defRPr sz="2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91536577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9.jpg"/><Relationship Id="rId5" Type="http://schemas.openxmlformats.org/officeDocument/2006/relationships/hyperlink" Target="https://oscars-project.eu/news/1st-oscars-open-call-concluded-58-projects-selected" TargetMode="External"/><Relationship Id="rId4" Type="http://schemas.openxmlformats.org/officeDocument/2006/relationships/hyperlink" Target="https://www.oscars-project.eu/news/264-proposals-submitted-1st-oscars-open-cal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oscars-project.eu/news/2nd-oscars-open-call-concluded-12-projects-selected"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21.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hyperlink" Target="https://landscape2024.esfri.eu/" TargetMode="Externa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hyperlink" Target="https://landscape2024.esfri.eu/" TargetMode="External"/><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hyperlink" Target="https://projectescape.eu/" TargetMode="Externa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science-clusters.eu/" TargetMode="External"/><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F9914-6A8C-414A-AF31-0758485B4EDF}"/>
              </a:ext>
            </a:extLst>
          </p:cNvPr>
          <p:cNvSpPr>
            <a:spLocks noGrp="1"/>
          </p:cNvSpPr>
          <p:nvPr>
            <p:ph type="ctrTitle"/>
          </p:nvPr>
        </p:nvSpPr>
        <p:spPr>
          <a:xfrm>
            <a:off x="1552070" y="2780017"/>
            <a:ext cx="9396663" cy="3534830"/>
          </a:xfrm>
        </p:spPr>
        <p:txBody>
          <a:bodyPr>
            <a:noAutofit/>
          </a:bodyPr>
          <a:lstStyle/>
          <a:p>
            <a:br>
              <a:rPr lang="en-GB" sz="3200" b="1" dirty="0">
                <a:solidFill>
                  <a:srgbClr val="FFC000"/>
                </a:solidFill>
              </a:rPr>
            </a:br>
            <a:r>
              <a:rPr lang="en-GB" sz="3200" b="1" i="1" dirty="0">
                <a:solidFill>
                  <a:srgbClr val="FFC000"/>
                </a:solidFill>
              </a:rPr>
              <a:t>2</a:t>
            </a:r>
            <a:r>
              <a:rPr lang="en-GB" sz="3200" b="1" i="1" baseline="30000" dirty="0">
                <a:solidFill>
                  <a:srgbClr val="FFC000"/>
                </a:solidFill>
              </a:rPr>
              <a:t>nd</a:t>
            </a:r>
            <a:r>
              <a:rPr lang="en-GB" sz="3200" b="1" i="1" dirty="0">
                <a:solidFill>
                  <a:srgbClr val="FFC000"/>
                </a:solidFill>
              </a:rPr>
              <a:t> meeting of the </a:t>
            </a:r>
            <a:br>
              <a:rPr lang="en-GB" sz="3200" b="1" i="1" dirty="0">
                <a:solidFill>
                  <a:srgbClr val="FFC000"/>
                </a:solidFill>
              </a:rPr>
            </a:br>
            <a:r>
              <a:rPr lang="en-GB" sz="3200" b="1" i="1" dirty="0">
                <a:solidFill>
                  <a:srgbClr val="FFC000"/>
                </a:solidFill>
              </a:rPr>
              <a:t>Strategy Board (extended)</a:t>
            </a:r>
            <a:br>
              <a:rPr lang="en-GB" sz="3200" b="1" i="1" dirty="0">
                <a:solidFill>
                  <a:srgbClr val="FFC000"/>
                </a:solidFill>
              </a:rPr>
            </a:br>
            <a:r>
              <a:rPr lang="en-GB" sz="3200" b="1" dirty="0">
                <a:solidFill>
                  <a:srgbClr val="FFC000"/>
                </a:solidFill>
              </a:rPr>
              <a:t>dedicated to the evolution of ESCAPE </a:t>
            </a:r>
            <a:br>
              <a:rPr lang="en-GB" sz="3200" b="1" dirty="0">
                <a:solidFill>
                  <a:srgbClr val="FFC000"/>
                </a:solidFill>
              </a:rPr>
            </a:br>
            <a:r>
              <a:rPr lang="en-GB" sz="3200" b="1" dirty="0">
                <a:solidFill>
                  <a:srgbClr val="FFC000"/>
                </a:solidFill>
              </a:rPr>
              <a:t>and the new OSCARS programme </a:t>
            </a:r>
            <a:br>
              <a:rPr lang="en-GB" sz="3200" b="1" dirty="0">
                <a:solidFill>
                  <a:srgbClr val="FFC000"/>
                </a:solidFill>
              </a:rPr>
            </a:br>
            <a:endParaRPr lang="en-GB" sz="2800" b="1" dirty="0">
              <a:solidFill>
                <a:srgbClr val="FFC000"/>
              </a:solidFill>
            </a:endParaRPr>
          </a:p>
        </p:txBody>
      </p:sp>
      <p:sp>
        <p:nvSpPr>
          <p:cNvPr id="3" name="Sottotitolo 2">
            <a:extLst>
              <a:ext uri="{FF2B5EF4-FFF2-40B4-BE49-F238E27FC236}">
                <a16:creationId xmlns:a16="http://schemas.microsoft.com/office/drawing/2014/main" id="{BC893D75-00CA-9042-B133-1091B1F6CA98}"/>
              </a:ext>
            </a:extLst>
          </p:cNvPr>
          <p:cNvSpPr>
            <a:spLocks noGrp="1"/>
          </p:cNvSpPr>
          <p:nvPr>
            <p:ph type="subTitle" idx="1"/>
          </p:nvPr>
        </p:nvSpPr>
        <p:spPr>
          <a:xfrm>
            <a:off x="2667000" y="5943028"/>
            <a:ext cx="6858000" cy="743639"/>
          </a:xfrm>
        </p:spPr>
        <p:txBody>
          <a:bodyPr>
            <a:noAutofit/>
          </a:bodyPr>
          <a:lstStyle/>
          <a:p>
            <a:pPr>
              <a:lnSpc>
                <a:spcPct val="100000"/>
              </a:lnSpc>
              <a:spcBef>
                <a:spcPts val="0"/>
              </a:spcBef>
            </a:pPr>
            <a:r>
              <a:rPr lang="it-IT" sz="1400" dirty="0"/>
              <a:t>Giovanni Lamanna</a:t>
            </a:r>
          </a:p>
          <a:p>
            <a:pPr>
              <a:lnSpc>
                <a:spcPct val="100000"/>
              </a:lnSpc>
              <a:spcBef>
                <a:spcPts val="0"/>
              </a:spcBef>
            </a:pPr>
            <a:r>
              <a:rPr lang="en-GB" sz="1400" i="1" dirty="0">
                <a:cs typeface="Avenir Heavy"/>
              </a:rPr>
              <a:t>ESCAPE Director       </a:t>
            </a:r>
            <a:endParaRPr lang="it-IT" sz="1400" dirty="0"/>
          </a:p>
          <a:p>
            <a:r>
              <a:rPr lang="en-GB" sz="1400" dirty="0"/>
              <a:t> 24/2/2026</a:t>
            </a:r>
          </a:p>
        </p:txBody>
      </p:sp>
    </p:spTree>
    <p:extLst>
      <p:ext uri="{BB962C8B-B14F-4D97-AF65-F5344CB8AC3E}">
        <p14:creationId xmlns:p14="http://schemas.microsoft.com/office/powerpoint/2010/main" val="2634715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2">
            <a:extLst>
              <a:ext uri="{FF2B5EF4-FFF2-40B4-BE49-F238E27FC236}">
                <a16:creationId xmlns:a16="http://schemas.microsoft.com/office/drawing/2014/main" id="{6DC68C33-489C-5EC4-88F0-F0D4E38E068E}"/>
              </a:ext>
            </a:extLst>
          </p:cNvPr>
          <p:cNvSpPr>
            <a:spLocks noGrp="1"/>
          </p:cNvSpPr>
          <p:nvPr>
            <p:ph type="sldNum" sz="quarter" idx="12"/>
          </p:nvPr>
        </p:nvSpPr>
        <p:spPr>
          <a:xfrm>
            <a:off x="301768" y="6392392"/>
            <a:ext cx="981973" cy="337897"/>
          </a:xfrm>
        </p:spPr>
        <p:txBody>
          <a:bodyPr/>
          <a:lstStyle/>
          <a:p>
            <a:fld id="{345175DA-277F-B548-B500-1BF71FE23091}" type="slidenum">
              <a:rPr lang="it-IT" smtClean="0"/>
              <a:pPr/>
              <a:t>10</a:t>
            </a:fld>
            <a:endParaRPr lang="it-IT"/>
          </a:p>
        </p:txBody>
      </p:sp>
      <p:sp>
        <p:nvSpPr>
          <p:cNvPr id="8" name="Espace réservé du pied de page 2">
            <a:extLst>
              <a:ext uri="{FF2B5EF4-FFF2-40B4-BE49-F238E27FC236}">
                <a16:creationId xmlns:a16="http://schemas.microsoft.com/office/drawing/2014/main" id="{9816D870-27BB-15E5-9A70-4D97BE1B5285}"/>
              </a:ext>
            </a:extLst>
          </p:cNvPr>
          <p:cNvSpPr txBox="1">
            <a:spLocks/>
          </p:cNvSpPr>
          <p:nvPr/>
        </p:nvSpPr>
        <p:spPr bwMode="auto">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libri" panose="020F0502020204030204"/>
                <a:ea typeface="+mn-ea"/>
                <a:cs typeface="+mn-cs"/>
              </a:rPr>
              <a:t>Giovanni Lamanna</a:t>
            </a:r>
          </a:p>
        </p:txBody>
      </p:sp>
      <p:sp>
        <p:nvSpPr>
          <p:cNvPr id="9" name="Espace réservé de la date 1">
            <a:extLst>
              <a:ext uri="{FF2B5EF4-FFF2-40B4-BE49-F238E27FC236}">
                <a16:creationId xmlns:a16="http://schemas.microsoft.com/office/drawing/2014/main" id="{7E274E77-3F95-C862-43CA-C50D3C03905A}"/>
              </a:ext>
            </a:extLst>
          </p:cNvPr>
          <p:cNvSpPr txBox="1">
            <a:spLocks/>
          </p:cNvSpPr>
          <p:nvPr/>
        </p:nvSpPr>
        <p:spPr bwMode="auto">
          <a:xfrm>
            <a:off x="10785287" y="6392392"/>
            <a:ext cx="1127053" cy="337898"/>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it-IT" sz="1200">
                <a:solidFill>
                  <a:prstClr val="white"/>
                </a:solidFill>
                <a:latin typeface="Calibri" panose="020F0502020204030204"/>
              </a:rPr>
              <a:t>24/2/2026</a:t>
            </a:r>
          </a:p>
        </p:txBody>
      </p:sp>
      <p:graphicFrame>
        <p:nvGraphicFramePr>
          <p:cNvPr id="10" name="Tableau 9">
            <a:extLst>
              <a:ext uri="{FF2B5EF4-FFF2-40B4-BE49-F238E27FC236}">
                <a16:creationId xmlns:a16="http://schemas.microsoft.com/office/drawing/2014/main" id="{418F4C56-5D43-8A11-F522-695D84BF7EA8}"/>
              </a:ext>
            </a:extLst>
          </p:cNvPr>
          <p:cNvGraphicFramePr>
            <a:graphicFrameLocks noGrp="1"/>
          </p:cNvGraphicFramePr>
          <p:nvPr>
            <p:extLst>
              <p:ext uri="{D42A27DB-BD31-4B8C-83A1-F6EECF244321}">
                <p14:modId xmlns:p14="http://schemas.microsoft.com/office/powerpoint/2010/main" val="2730890871"/>
              </p:ext>
            </p:extLst>
          </p:nvPr>
        </p:nvGraphicFramePr>
        <p:xfrm>
          <a:off x="2026156" y="146963"/>
          <a:ext cx="8872380" cy="3048000"/>
        </p:xfrm>
        <a:graphic>
          <a:graphicData uri="http://schemas.openxmlformats.org/drawingml/2006/table">
            <a:tbl>
              <a:tblPr firstRow="1" bandRow="1">
                <a:tableStyleId>{21E4AEA4-8DFA-4A89-87EB-49C32662AFE0}</a:tableStyleId>
              </a:tblPr>
              <a:tblGrid>
                <a:gridCol w="1674050">
                  <a:extLst>
                    <a:ext uri="{9D8B030D-6E8A-4147-A177-3AD203B41FA5}">
                      <a16:colId xmlns:a16="http://schemas.microsoft.com/office/drawing/2014/main" val="620907636"/>
                    </a:ext>
                  </a:extLst>
                </a:gridCol>
                <a:gridCol w="1439666">
                  <a:extLst>
                    <a:ext uri="{9D8B030D-6E8A-4147-A177-3AD203B41FA5}">
                      <a16:colId xmlns:a16="http://schemas.microsoft.com/office/drawing/2014/main" val="3100651676"/>
                    </a:ext>
                  </a:extLst>
                </a:gridCol>
                <a:gridCol w="1439666">
                  <a:extLst>
                    <a:ext uri="{9D8B030D-6E8A-4147-A177-3AD203B41FA5}">
                      <a16:colId xmlns:a16="http://schemas.microsoft.com/office/drawing/2014/main" val="1138221461"/>
                    </a:ext>
                  </a:extLst>
                </a:gridCol>
                <a:gridCol w="1439666">
                  <a:extLst>
                    <a:ext uri="{9D8B030D-6E8A-4147-A177-3AD203B41FA5}">
                      <a16:colId xmlns:a16="http://schemas.microsoft.com/office/drawing/2014/main" val="4164263771"/>
                    </a:ext>
                  </a:extLst>
                </a:gridCol>
                <a:gridCol w="1439666">
                  <a:extLst>
                    <a:ext uri="{9D8B030D-6E8A-4147-A177-3AD203B41FA5}">
                      <a16:colId xmlns:a16="http://schemas.microsoft.com/office/drawing/2014/main" val="2629558526"/>
                    </a:ext>
                  </a:extLst>
                </a:gridCol>
                <a:gridCol w="1439666">
                  <a:extLst>
                    <a:ext uri="{9D8B030D-6E8A-4147-A177-3AD203B41FA5}">
                      <a16:colId xmlns:a16="http://schemas.microsoft.com/office/drawing/2014/main" val="3368607505"/>
                    </a:ext>
                  </a:extLst>
                </a:gridCol>
              </a:tblGrid>
              <a:tr h="171315">
                <a:tc>
                  <a:txBody>
                    <a:bodyPr/>
                    <a:lstStyle/>
                    <a:p>
                      <a:pPr algn="ctr"/>
                      <a:r>
                        <a:rPr lang="fr-FR" sz="1400"/>
                        <a:t>ACTIVITIES</a:t>
                      </a:r>
                    </a:p>
                  </a:txBody>
                  <a:tcPr/>
                </a:tc>
                <a:tc>
                  <a:txBody>
                    <a:bodyPr/>
                    <a:lstStyle/>
                    <a:p>
                      <a:pPr algn="ctr"/>
                      <a:r>
                        <a:rPr lang="fr-FR" sz="1400"/>
                        <a:t>WP1</a:t>
                      </a:r>
                    </a:p>
                  </a:txBody>
                  <a:tcPr/>
                </a:tc>
                <a:tc>
                  <a:txBody>
                    <a:bodyPr/>
                    <a:lstStyle/>
                    <a:p>
                      <a:pPr algn="ctr"/>
                      <a:r>
                        <a:rPr lang="fr-FR" sz="1400"/>
                        <a:t>WP2</a:t>
                      </a:r>
                    </a:p>
                  </a:txBody>
                  <a:tcPr/>
                </a:tc>
                <a:tc>
                  <a:txBody>
                    <a:bodyPr/>
                    <a:lstStyle/>
                    <a:p>
                      <a:pPr algn="ctr"/>
                      <a:r>
                        <a:rPr lang="fr-FR" sz="1400"/>
                        <a:t>WP3</a:t>
                      </a:r>
                    </a:p>
                  </a:txBody>
                  <a:tcPr/>
                </a:tc>
                <a:tc>
                  <a:txBody>
                    <a:bodyPr/>
                    <a:lstStyle/>
                    <a:p>
                      <a:pPr algn="ctr"/>
                      <a:r>
                        <a:rPr lang="fr-FR" sz="1400"/>
                        <a:t>WP4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t>WP5</a:t>
                      </a:r>
                    </a:p>
                  </a:txBody>
                  <a:tcPr/>
                </a:tc>
                <a:extLst>
                  <a:ext uri="{0D108BD9-81ED-4DB2-BD59-A6C34878D82A}">
                    <a16:rowId xmlns:a16="http://schemas.microsoft.com/office/drawing/2014/main" val="873025956"/>
                  </a:ext>
                </a:extLst>
              </a:tr>
              <a:tr h="370840">
                <a:tc>
                  <a:txBody>
                    <a:bodyPr/>
                    <a:lstStyle/>
                    <a:p>
                      <a:r>
                        <a:rPr lang="en-GB" sz="1400" b="1" noProof="0"/>
                        <a:t>1 (cascading grants)</a:t>
                      </a:r>
                    </a:p>
                  </a:txBody>
                  <a:tcPr/>
                </a:tc>
                <a:tc>
                  <a:txBody>
                    <a:bodyPr/>
                    <a:lstStyle/>
                    <a:p>
                      <a:pPr algn="ctr"/>
                      <a:r>
                        <a:rPr lang="fr-FR" sz="1600" b="1"/>
                        <a:t>X</a:t>
                      </a:r>
                    </a:p>
                  </a:txBody>
                  <a:tcPr/>
                </a:tc>
                <a:tc>
                  <a:txBody>
                    <a:bodyPr/>
                    <a:lstStyle/>
                    <a:p>
                      <a:pPr algn="ctr"/>
                      <a:endParaRPr lang="fr-FR" sz="1600" b="1"/>
                    </a:p>
                  </a:txBody>
                  <a:tcPr/>
                </a:tc>
                <a:tc>
                  <a:txBody>
                    <a:bodyPr/>
                    <a:lstStyle/>
                    <a:p>
                      <a:pPr algn="ctr"/>
                      <a:endParaRPr lang="fr-FR" sz="1600" b="1"/>
                    </a:p>
                  </a:txBody>
                  <a:tcPr/>
                </a:tc>
                <a:tc>
                  <a:txBody>
                    <a:bodyPr/>
                    <a:lstStyle/>
                    <a:p>
                      <a:pPr algn="ctr"/>
                      <a:endParaRPr lang="fr-FR" sz="1600" b="1"/>
                    </a:p>
                  </a:txBody>
                  <a:tcPr/>
                </a:tc>
                <a:tc>
                  <a:txBody>
                    <a:bodyPr/>
                    <a:lstStyle/>
                    <a:p>
                      <a:pPr algn="ctr"/>
                      <a:endParaRPr lang="fr-FR" sz="1600" b="1"/>
                    </a:p>
                  </a:txBody>
                  <a:tcPr/>
                </a:tc>
                <a:extLst>
                  <a:ext uri="{0D108BD9-81ED-4DB2-BD59-A6C34878D82A}">
                    <a16:rowId xmlns:a16="http://schemas.microsoft.com/office/drawing/2014/main" val="2613541325"/>
                  </a:ext>
                </a:extLst>
              </a:tr>
              <a:tr h="370840">
                <a:tc>
                  <a:txBody>
                    <a:bodyPr/>
                    <a:lstStyle/>
                    <a:p>
                      <a:r>
                        <a:rPr lang="en-GB" sz="1400" b="1" noProof="0"/>
                        <a:t>2.1 (CCC)</a:t>
                      </a:r>
                    </a:p>
                  </a:txBody>
                  <a:tcPr/>
                </a:tc>
                <a:tc>
                  <a:txBody>
                    <a:bodyPr/>
                    <a:lstStyle/>
                    <a:p>
                      <a:pPr algn="ctr"/>
                      <a:endParaRPr lang="fr-FR" sz="1600" b="1"/>
                    </a:p>
                  </a:txBody>
                  <a:tcPr/>
                </a:tc>
                <a:tc>
                  <a:txBody>
                    <a:bodyPr/>
                    <a:lstStyle/>
                    <a:p>
                      <a:pPr algn="ctr"/>
                      <a:endParaRPr lang="fr-FR" sz="1600" b="1"/>
                    </a:p>
                  </a:txBody>
                  <a:tcPr/>
                </a:tc>
                <a:tc>
                  <a:txBody>
                    <a:bodyPr/>
                    <a:lstStyle/>
                    <a:p>
                      <a:pPr algn="ctr"/>
                      <a:endParaRPr lang="fr-FR" sz="1600" b="1"/>
                    </a:p>
                  </a:txBody>
                  <a:tcPr/>
                </a:tc>
                <a:tc>
                  <a:txBody>
                    <a:bodyPr/>
                    <a:lstStyle/>
                    <a:p>
                      <a:pPr algn="ctr"/>
                      <a:r>
                        <a:rPr lang="fr-FR" sz="1600" b="1"/>
                        <a:t>X</a:t>
                      </a:r>
                    </a:p>
                  </a:txBody>
                  <a:tcPr/>
                </a:tc>
                <a:tc>
                  <a:txBody>
                    <a:bodyPr/>
                    <a:lstStyle/>
                    <a:p>
                      <a:pPr algn="ctr"/>
                      <a:endParaRPr lang="fr-FR" sz="1600" b="1"/>
                    </a:p>
                  </a:txBody>
                  <a:tcPr/>
                </a:tc>
                <a:extLst>
                  <a:ext uri="{0D108BD9-81ED-4DB2-BD59-A6C34878D82A}">
                    <a16:rowId xmlns:a16="http://schemas.microsoft.com/office/drawing/2014/main" val="2209372343"/>
                  </a:ext>
                </a:extLst>
              </a:tr>
              <a:tr h="370840">
                <a:tc>
                  <a:txBody>
                    <a:bodyPr/>
                    <a:lstStyle/>
                    <a:p>
                      <a:r>
                        <a:rPr lang="en-GB" sz="1400" b="1" noProof="0"/>
                        <a:t>2.2 (Training)</a:t>
                      </a:r>
                    </a:p>
                  </a:txBody>
                  <a:tcPr/>
                </a:tc>
                <a:tc>
                  <a:txBody>
                    <a:bodyPr/>
                    <a:lstStyle/>
                    <a:p>
                      <a:pPr algn="ctr"/>
                      <a:endParaRPr lang="fr-FR" sz="1600" b="1"/>
                    </a:p>
                  </a:txBody>
                  <a:tcPr/>
                </a:tc>
                <a:tc>
                  <a:txBody>
                    <a:bodyPr/>
                    <a:lstStyle/>
                    <a:p>
                      <a:pPr algn="ctr"/>
                      <a:r>
                        <a:rPr lang="fr-FR" sz="1600" b="1"/>
                        <a:t>X</a:t>
                      </a:r>
                    </a:p>
                  </a:txBody>
                  <a:tcPr/>
                </a:tc>
                <a:tc>
                  <a:txBody>
                    <a:bodyPr/>
                    <a:lstStyle/>
                    <a:p>
                      <a:pPr algn="ctr"/>
                      <a:endParaRPr lang="fr-FR" sz="1600" b="1"/>
                    </a:p>
                  </a:txBody>
                  <a:tcPr/>
                </a:tc>
                <a:tc>
                  <a:txBody>
                    <a:bodyPr/>
                    <a:lstStyle/>
                    <a:p>
                      <a:pPr algn="ctr"/>
                      <a:endParaRPr lang="fr-FR" sz="1600" b="1"/>
                    </a:p>
                  </a:txBody>
                  <a:tcPr/>
                </a:tc>
                <a:tc>
                  <a:txBody>
                    <a:bodyPr/>
                    <a:lstStyle/>
                    <a:p>
                      <a:pPr algn="ctr"/>
                      <a:endParaRPr lang="fr-FR" sz="1600" b="1"/>
                    </a:p>
                  </a:txBody>
                  <a:tcPr/>
                </a:tc>
                <a:extLst>
                  <a:ext uri="{0D108BD9-81ED-4DB2-BD59-A6C34878D82A}">
                    <a16:rowId xmlns:a16="http://schemas.microsoft.com/office/drawing/2014/main" val="3712663814"/>
                  </a:ext>
                </a:extLst>
              </a:tr>
              <a:tr h="370840">
                <a:tc>
                  <a:txBody>
                    <a:bodyPr/>
                    <a:lstStyle/>
                    <a:p>
                      <a:r>
                        <a:rPr lang="en-GB" sz="1400" b="1" noProof="0"/>
                        <a:t>2.3 (EOSC onboarding)</a:t>
                      </a:r>
                    </a:p>
                  </a:txBody>
                  <a:tcPr/>
                </a:tc>
                <a:tc>
                  <a:txBody>
                    <a:bodyPr/>
                    <a:lstStyle/>
                    <a:p>
                      <a:pPr algn="ctr"/>
                      <a:endParaRPr lang="fr-FR" sz="1600" b="1"/>
                    </a:p>
                  </a:txBody>
                  <a:tcPr/>
                </a:tc>
                <a:tc>
                  <a:txBody>
                    <a:bodyPr/>
                    <a:lstStyle/>
                    <a:p>
                      <a:pPr algn="ctr"/>
                      <a:endParaRPr lang="fr-FR" sz="1600" b="1"/>
                    </a:p>
                  </a:txBody>
                  <a:tcPr/>
                </a:tc>
                <a:tc>
                  <a:txBody>
                    <a:bodyPr/>
                    <a:lstStyle/>
                    <a:p>
                      <a:pPr algn="ctr"/>
                      <a:r>
                        <a:rPr lang="fr-FR" sz="1600" b="1"/>
                        <a:t>X</a:t>
                      </a:r>
                    </a:p>
                  </a:txBody>
                  <a:tcPr/>
                </a:tc>
                <a:tc>
                  <a:txBody>
                    <a:bodyPr/>
                    <a:lstStyle/>
                    <a:p>
                      <a:pPr algn="ctr"/>
                      <a:endParaRPr lang="fr-FR" sz="1600" b="1"/>
                    </a:p>
                  </a:txBody>
                  <a:tcPr/>
                </a:tc>
                <a:tc>
                  <a:txBody>
                    <a:bodyPr/>
                    <a:lstStyle/>
                    <a:p>
                      <a:pPr algn="ctr"/>
                      <a:endParaRPr lang="fr-FR" sz="1600" b="1"/>
                    </a:p>
                  </a:txBody>
                  <a:tcPr/>
                </a:tc>
                <a:extLst>
                  <a:ext uri="{0D108BD9-81ED-4DB2-BD59-A6C34878D82A}">
                    <a16:rowId xmlns:a16="http://schemas.microsoft.com/office/drawing/2014/main" val="1463984060"/>
                  </a:ext>
                </a:extLst>
              </a:tr>
              <a:tr h="370840">
                <a:tc>
                  <a:txBody>
                    <a:bodyPr/>
                    <a:lstStyle/>
                    <a:p>
                      <a:r>
                        <a:rPr lang="en-GB" sz="1400" b="1" noProof="0"/>
                        <a:t>2.4 (sustainability)</a:t>
                      </a:r>
                    </a:p>
                  </a:txBody>
                  <a:tcPr/>
                </a:tc>
                <a:tc>
                  <a:txBody>
                    <a:bodyPr/>
                    <a:lstStyle/>
                    <a:p>
                      <a:pPr algn="ctr"/>
                      <a:endParaRPr lang="fr-FR" sz="1600" b="1"/>
                    </a:p>
                  </a:txBody>
                  <a:tcPr/>
                </a:tc>
                <a:tc>
                  <a:txBody>
                    <a:bodyPr/>
                    <a:lstStyle/>
                    <a:p>
                      <a:pPr algn="ctr"/>
                      <a:endParaRPr lang="fr-FR" sz="1600" b="1"/>
                    </a:p>
                  </a:txBody>
                  <a:tcPr/>
                </a:tc>
                <a:tc>
                  <a:txBody>
                    <a:bodyPr/>
                    <a:lstStyle/>
                    <a:p>
                      <a:pPr algn="ctr"/>
                      <a:r>
                        <a:rPr lang="fr-FR" sz="1600" b="1"/>
                        <a:t>X</a:t>
                      </a:r>
                    </a:p>
                  </a:txBody>
                  <a:tcPr/>
                </a:tc>
                <a:tc>
                  <a:txBody>
                    <a:bodyPr/>
                    <a:lstStyle/>
                    <a:p>
                      <a:pPr algn="ctr"/>
                      <a:endParaRPr lang="fr-FR" sz="1600" b="1"/>
                    </a:p>
                  </a:txBody>
                  <a:tcPr/>
                </a:tc>
                <a:tc>
                  <a:txBody>
                    <a:bodyPr/>
                    <a:lstStyle/>
                    <a:p>
                      <a:pPr algn="ctr"/>
                      <a:endParaRPr lang="fr-FR" sz="1600" b="1"/>
                    </a:p>
                  </a:txBody>
                  <a:tcPr/>
                </a:tc>
                <a:extLst>
                  <a:ext uri="{0D108BD9-81ED-4DB2-BD59-A6C34878D82A}">
                    <a16:rowId xmlns:a16="http://schemas.microsoft.com/office/drawing/2014/main" val="3720610742"/>
                  </a:ext>
                </a:extLst>
              </a:tr>
              <a:tr h="370840">
                <a:tc>
                  <a:txBody>
                    <a:bodyPr/>
                    <a:lstStyle/>
                    <a:p>
                      <a:r>
                        <a:rPr lang="en-GB" sz="1400" b="1" noProof="0"/>
                        <a:t>2.5 (engagement)</a:t>
                      </a:r>
                    </a:p>
                  </a:txBody>
                  <a:tcPr/>
                </a:tc>
                <a:tc>
                  <a:txBody>
                    <a:bodyPr/>
                    <a:lstStyle/>
                    <a:p>
                      <a:pPr algn="ctr"/>
                      <a:r>
                        <a:rPr lang="fr-FR" sz="1600" b="1"/>
                        <a:t>X</a:t>
                      </a:r>
                    </a:p>
                  </a:txBody>
                  <a:tcPr/>
                </a:tc>
                <a:tc>
                  <a:txBody>
                    <a:bodyPr/>
                    <a:lstStyle/>
                    <a:p>
                      <a:pPr algn="ctr"/>
                      <a:endParaRPr lang="fr-FR" sz="1600" b="1"/>
                    </a:p>
                  </a:txBody>
                  <a:tcPr/>
                </a:tc>
                <a:tc>
                  <a:txBody>
                    <a:bodyPr/>
                    <a:lstStyle/>
                    <a:p>
                      <a:pPr algn="ctr"/>
                      <a:endParaRPr lang="fr-FR" sz="1600" b="1"/>
                    </a:p>
                  </a:txBody>
                  <a:tcPr/>
                </a:tc>
                <a:tc>
                  <a:txBody>
                    <a:bodyPr/>
                    <a:lstStyle/>
                    <a:p>
                      <a:pPr algn="ctr"/>
                      <a:endParaRPr lang="fr-FR" sz="1600" b="1"/>
                    </a:p>
                  </a:txBody>
                  <a:tcPr/>
                </a:tc>
                <a:tc>
                  <a:txBody>
                    <a:bodyPr/>
                    <a:lstStyle/>
                    <a:p>
                      <a:pPr algn="ctr"/>
                      <a:endParaRPr lang="fr-FR" sz="1600" b="1"/>
                    </a:p>
                  </a:txBody>
                  <a:tcPr/>
                </a:tc>
                <a:extLst>
                  <a:ext uri="{0D108BD9-81ED-4DB2-BD59-A6C34878D82A}">
                    <a16:rowId xmlns:a16="http://schemas.microsoft.com/office/drawing/2014/main" val="1213206752"/>
                  </a:ext>
                </a:extLst>
              </a:tr>
              <a:tr h="370840">
                <a:tc>
                  <a:txBody>
                    <a:bodyPr/>
                    <a:lstStyle/>
                    <a:p>
                      <a:r>
                        <a:rPr lang="en-GB" sz="1400" b="1" noProof="0"/>
                        <a:t>Management</a:t>
                      </a:r>
                    </a:p>
                  </a:txBody>
                  <a:tcPr/>
                </a:tc>
                <a:tc>
                  <a:txBody>
                    <a:bodyPr/>
                    <a:lstStyle/>
                    <a:p>
                      <a:pPr algn="ctr"/>
                      <a:endParaRPr lang="fr-FR" sz="1600" b="1"/>
                    </a:p>
                  </a:txBody>
                  <a:tcPr/>
                </a:tc>
                <a:tc>
                  <a:txBody>
                    <a:bodyPr/>
                    <a:lstStyle/>
                    <a:p>
                      <a:pPr algn="ctr"/>
                      <a:endParaRPr lang="fr-FR" sz="1600" b="1"/>
                    </a:p>
                  </a:txBody>
                  <a:tcPr/>
                </a:tc>
                <a:tc>
                  <a:txBody>
                    <a:bodyPr/>
                    <a:lstStyle/>
                    <a:p>
                      <a:pPr algn="ctr"/>
                      <a:endParaRPr lang="fr-FR" sz="1600" b="1"/>
                    </a:p>
                  </a:txBody>
                  <a:tcPr/>
                </a:tc>
                <a:tc>
                  <a:txBody>
                    <a:bodyPr/>
                    <a:lstStyle/>
                    <a:p>
                      <a:pPr algn="ctr"/>
                      <a:endParaRPr lang="fr-FR" sz="1600" b="1"/>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a:t>X</a:t>
                      </a:r>
                    </a:p>
                  </a:txBody>
                  <a:tcPr/>
                </a:tc>
                <a:extLst>
                  <a:ext uri="{0D108BD9-81ED-4DB2-BD59-A6C34878D82A}">
                    <a16:rowId xmlns:a16="http://schemas.microsoft.com/office/drawing/2014/main" val="4221973221"/>
                  </a:ext>
                </a:extLst>
              </a:tr>
            </a:tbl>
          </a:graphicData>
        </a:graphic>
      </p:graphicFrame>
      <p:grpSp>
        <p:nvGrpSpPr>
          <p:cNvPr id="11" name="Groupe 10">
            <a:extLst>
              <a:ext uri="{FF2B5EF4-FFF2-40B4-BE49-F238E27FC236}">
                <a16:creationId xmlns:a16="http://schemas.microsoft.com/office/drawing/2014/main" id="{70F6471E-775C-1ED3-2295-69B59C0DC8B2}"/>
              </a:ext>
            </a:extLst>
          </p:cNvPr>
          <p:cNvGrpSpPr/>
          <p:nvPr/>
        </p:nvGrpSpPr>
        <p:grpSpPr>
          <a:xfrm>
            <a:off x="4166403" y="4905970"/>
            <a:ext cx="625492" cy="369332"/>
            <a:chOff x="1736333" y="1160980"/>
            <a:chExt cx="625492" cy="369332"/>
          </a:xfrm>
        </p:grpSpPr>
        <p:sp>
          <p:nvSpPr>
            <p:cNvPr id="12" name="Rectangle 11">
              <a:extLst>
                <a:ext uri="{FF2B5EF4-FFF2-40B4-BE49-F238E27FC236}">
                  <a16:creationId xmlns:a16="http://schemas.microsoft.com/office/drawing/2014/main" id="{7A6BA747-BD18-AAB1-BB47-EA4F7F4386E4}"/>
                </a:ext>
              </a:extLst>
            </p:cNvPr>
            <p:cNvSpPr/>
            <p:nvPr/>
          </p:nvSpPr>
          <p:spPr>
            <a:xfrm>
              <a:off x="1736333" y="1160980"/>
              <a:ext cx="624530" cy="36933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74AB3189-341C-FF82-FCA6-1E217C3C9218}"/>
                </a:ext>
              </a:extLst>
            </p:cNvPr>
            <p:cNvSpPr txBox="1"/>
            <p:nvPr/>
          </p:nvSpPr>
          <p:spPr>
            <a:xfrm>
              <a:off x="1736333" y="1160980"/>
              <a:ext cx="625492" cy="369332"/>
            </a:xfrm>
            <a:prstGeom prst="rect">
              <a:avLst/>
            </a:prstGeom>
            <a:noFill/>
          </p:spPr>
          <p:txBody>
            <a:bodyPr wrap="none" rtlCol="0">
              <a:spAutoFit/>
            </a:bodyPr>
            <a:lstStyle/>
            <a:p>
              <a:r>
                <a:rPr lang="fr-FR"/>
                <a:t>WP1</a:t>
              </a:r>
            </a:p>
          </p:txBody>
        </p:sp>
      </p:grpSp>
      <p:sp>
        <p:nvSpPr>
          <p:cNvPr id="14" name="ZoneTexte 13">
            <a:extLst>
              <a:ext uri="{FF2B5EF4-FFF2-40B4-BE49-F238E27FC236}">
                <a16:creationId xmlns:a16="http://schemas.microsoft.com/office/drawing/2014/main" id="{CA8F38C4-266B-7B53-1F2A-D109A18B16EC}"/>
              </a:ext>
            </a:extLst>
          </p:cNvPr>
          <p:cNvSpPr txBox="1"/>
          <p:nvPr/>
        </p:nvSpPr>
        <p:spPr>
          <a:xfrm>
            <a:off x="4166403" y="5908217"/>
            <a:ext cx="625492" cy="369332"/>
          </a:xfrm>
          <a:prstGeom prst="rect">
            <a:avLst/>
          </a:prstGeom>
          <a:solidFill>
            <a:schemeClr val="accent1">
              <a:lumMod val="20000"/>
              <a:lumOff val="80000"/>
            </a:schemeClr>
          </a:solidFill>
          <a:ln>
            <a:solidFill>
              <a:schemeClr val="tx1"/>
            </a:solidFill>
          </a:ln>
        </p:spPr>
        <p:txBody>
          <a:bodyPr wrap="none" rtlCol="0">
            <a:spAutoFit/>
          </a:bodyPr>
          <a:lstStyle/>
          <a:p>
            <a:r>
              <a:rPr lang="fr-FR"/>
              <a:t>WP2</a:t>
            </a:r>
          </a:p>
        </p:txBody>
      </p:sp>
      <p:sp>
        <p:nvSpPr>
          <p:cNvPr id="15" name="ZoneTexte 14">
            <a:extLst>
              <a:ext uri="{FF2B5EF4-FFF2-40B4-BE49-F238E27FC236}">
                <a16:creationId xmlns:a16="http://schemas.microsoft.com/office/drawing/2014/main" id="{F8BF2B9E-B14F-A45E-5A74-05B4CB4954C5}"/>
              </a:ext>
            </a:extLst>
          </p:cNvPr>
          <p:cNvSpPr txBox="1"/>
          <p:nvPr/>
        </p:nvSpPr>
        <p:spPr>
          <a:xfrm>
            <a:off x="3675238" y="3275869"/>
            <a:ext cx="5779852" cy="553998"/>
          </a:xfrm>
          <a:prstGeom prst="rect">
            <a:avLst/>
          </a:prstGeom>
          <a:solidFill>
            <a:schemeClr val="accent1">
              <a:lumMod val="20000"/>
              <a:lumOff val="80000"/>
            </a:schemeClr>
          </a:solidFill>
        </p:spPr>
        <p:txBody>
          <a:bodyPr wrap="none" rtlCol="0">
            <a:spAutoFit/>
          </a:bodyPr>
          <a:lstStyle/>
          <a:p>
            <a:pPr algn="ctr"/>
            <a:r>
              <a:rPr lang="fr-FR"/>
              <a:t>WP5 </a:t>
            </a:r>
          </a:p>
          <a:p>
            <a:pPr algn="ctr"/>
            <a:r>
              <a:rPr lang="fr-FR" sz="1200"/>
              <a:t>(MANAGEMENT, COMMUNICATION, C.G. ADMINISTRATION, STRATEGY BOARD CHAIRING)</a:t>
            </a:r>
          </a:p>
        </p:txBody>
      </p:sp>
      <p:sp>
        <p:nvSpPr>
          <p:cNvPr id="16" name="ZoneTexte 15">
            <a:extLst>
              <a:ext uri="{FF2B5EF4-FFF2-40B4-BE49-F238E27FC236}">
                <a16:creationId xmlns:a16="http://schemas.microsoft.com/office/drawing/2014/main" id="{54DFE8CC-4260-E35D-DCBE-C2DDAEA9A524}"/>
              </a:ext>
            </a:extLst>
          </p:cNvPr>
          <p:cNvSpPr txBox="1"/>
          <p:nvPr/>
        </p:nvSpPr>
        <p:spPr>
          <a:xfrm>
            <a:off x="8320358" y="5908217"/>
            <a:ext cx="625492" cy="369332"/>
          </a:xfrm>
          <a:prstGeom prst="rect">
            <a:avLst/>
          </a:prstGeom>
          <a:solidFill>
            <a:schemeClr val="accent1">
              <a:lumMod val="20000"/>
              <a:lumOff val="80000"/>
            </a:schemeClr>
          </a:solidFill>
          <a:ln>
            <a:solidFill>
              <a:schemeClr val="tx1"/>
            </a:solidFill>
          </a:ln>
        </p:spPr>
        <p:txBody>
          <a:bodyPr wrap="none" rtlCol="0">
            <a:spAutoFit/>
          </a:bodyPr>
          <a:lstStyle/>
          <a:p>
            <a:r>
              <a:rPr lang="fr-FR"/>
              <a:t>WP4</a:t>
            </a:r>
          </a:p>
        </p:txBody>
      </p:sp>
      <p:sp>
        <p:nvSpPr>
          <p:cNvPr id="17" name="ZoneTexte 16">
            <a:extLst>
              <a:ext uri="{FF2B5EF4-FFF2-40B4-BE49-F238E27FC236}">
                <a16:creationId xmlns:a16="http://schemas.microsoft.com/office/drawing/2014/main" id="{07B31339-247E-DC74-2D5E-A7D4531F62CF}"/>
              </a:ext>
            </a:extLst>
          </p:cNvPr>
          <p:cNvSpPr txBox="1"/>
          <p:nvPr/>
        </p:nvSpPr>
        <p:spPr>
          <a:xfrm>
            <a:off x="8339594" y="4884454"/>
            <a:ext cx="625492" cy="369332"/>
          </a:xfrm>
          <a:prstGeom prst="rect">
            <a:avLst/>
          </a:prstGeom>
          <a:solidFill>
            <a:schemeClr val="accent1">
              <a:lumMod val="20000"/>
              <a:lumOff val="80000"/>
            </a:schemeClr>
          </a:solidFill>
          <a:ln>
            <a:solidFill>
              <a:schemeClr val="tx1"/>
            </a:solidFill>
          </a:ln>
        </p:spPr>
        <p:txBody>
          <a:bodyPr wrap="none" rtlCol="0">
            <a:spAutoFit/>
          </a:bodyPr>
          <a:lstStyle/>
          <a:p>
            <a:r>
              <a:rPr lang="fr-FR"/>
              <a:t>WP3</a:t>
            </a:r>
          </a:p>
        </p:txBody>
      </p:sp>
      <p:sp>
        <p:nvSpPr>
          <p:cNvPr id="18" name="ZoneTexte 17">
            <a:extLst>
              <a:ext uri="{FF2B5EF4-FFF2-40B4-BE49-F238E27FC236}">
                <a16:creationId xmlns:a16="http://schemas.microsoft.com/office/drawing/2014/main" id="{DA355835-B96E-E7D8-8868-3AA150804098}"/>
              </a:ext>
            </a:extLst>
          </p:cNvPr>
          <p:cNvSpPr txBox="1"/>
          <p:nvPr/>
        </p:nvSpPr>
        <p:spPr>
          <a:xfrm>
            <a:off x="7852954" y="3859734"/>
            <a:ext cx="1602136" cy="646331"/>
          </a:xfrm>
          <a:prstGeom prst="rect">
            <a:avLst/>
          </a:prstGeom>
          <a:solidFill>
            <a:schemeClr val="accent1">
              <a:lumMod val="20000"/>
              <a:lumOff val="80000"/>
            </a:schemeClr>
          </a:solidFill>
        </p:spPr>
        <p:txBody>
          <a:bodyPr wrap="square" rtlCol="0">
            <a:spAutoFit/>
          </a:bodyPr>
          <a:lstStyle/>
          <a:p>
            <a:pPr algn="ctr"/>
            <a:r>
              <a:rPr lang="fr-FR" sz="1200" b="1"/>
              <a:t>EOSC-FEDERATION INTEGRATION </a:t>
            </a:r>
          </a:p>
          <a:p>
            <a:pPr algn="ctr"/>
            <a:r>
              <a:rPr lang="fr-FR" sz="1200" b="1"/>
              <a:t>COORDINATION</a:t>
            </a:r>
          </a:p>
        </p:txBody>
      </p:sp>
      <p:sp>
        <p:nvSpPr>
          <p:cNvPr id="19" name="ZoneTexte 18">
            <a:extLst>
              <a:ext uri="{FF2B5EF4-FFF2-40B4-BE49-F238E27FC236}">
                <a16:creationId xmlns:a16="http://schemas.microsoft.com/office/drawing/2014/main" id="{6B12E8C2-35E7-B166-F708-D162B15C0C78}"/>
              </a:ext>
            </a:extLst>
          </p:cNvPr>
          <p:cNvSpPr txBox="1"/>
          <p:nvPr/>
        </p:nvSpPr>
        <p:spPr>
          <a:xfrm>
            <a:off x="3870961" y="3863421"/>
            <a:ext cx="1279961" cy="646331"/>
          </a:xfrm>
          <a:prstGeom prst="rect">
            <a:avLst/>
          </a:prstGeom>
          <a:solidFill>
            <a:schemeClr val="accent1">
              <a:lumMod val="20000"/>
              <a:lumOff val="80000"/>
            </a:schemeClr>
          </a:solidFill>
        </p:spPr>
        <p:txBody>
          <a:bodyPr wrap="square" rtlCol="0">
            <a:spAutoFit/>
          </a:bodyPr>
          <a:lstStyle/>
          <a:p>
            <a:pPr algn="ctr"/>
            <a:r>
              <a:rPr lang="fr-FR" sz="1200" b="1"/>
              <a:t>OPEN-SCIENCE PROJECTS </a:t>
            </a:r>
          </a:p>
          <a:p>
            <a:pPr algn="ctr"/>
            <a:r>
              <a:rPr lang="fr-FR" sz="1200" b="1"/>
              <a:t>COORDINATION</a:t>
            </a:r>
          </a:p>
        </p:txBody>
      </p:sp>
      <p:cxnSp>
        <p:nvCxnSpPr>
          <p:cNvPr id="20" name="Connecteur droit avec flèche 19">
            <a:extLst>
              <a:ext uri="{FF2B5EF4-FFF2-40B4-BE49-F238E27FC236}">
                <a16:creationId xmlns:a16="http://schemas.microsoft.com/office/drawing/2014/main" id="{0AC63D8E-0EEE-94F7-69F6-7DB9D20A4A5E}"/>
              </a:ext>
            </a:extLst>
          </p:cNvPr>
          <p:cNvCxnSpPr/>
          <p:nvPr/>
        </p:nvCxnSpPr>
        <p:spPr>
          <a:xfrm>
            <a:off x="5159918" y="5039693"/>
            <a:ext cx="296923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554CC847-215E-C010-25C1-40BF13AFB47E}"/>
              </a:ext>
            </a:extLst>
          </p:cNvPr>
          <p:cNvCxnSpPr/>
          <p:nvPr/>
        </p:nvCxnSpPr>
        <p:spPr>
          <a:xfrm>
            <a:off x="5159918" y="6092883"/>
            <a:ext cx="296923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CA9C21B6-19FE-0519-F90D-F1D55B4B3F7A}"/>
              </a:ext>
            </a:extLst>
          </p:cNvPr>
          <p:cNvCxnSpPr>
            <a:cxnSpLocks/>
          </p:cNvCxnSpPr>
          <p:nvPr/>
        </p:nvCxnSpPr>
        <p:spPr>
          <a:xfrm>
            <a:off x="5159918" y="5022823"/>
            <a:ext cx="2969232" cy="10924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D6120118-5B37-8099-772B-79E294B79FAE}"/>
              </a:ext>
            </a:extLst>
          </p:cNvPr>
          <p:cNvCxnSpPr>
            <a:cxnSpLocks/>
          </p:cNvCxnSpPr>
          <p:nvPr/>
        </p:nvCxnSpPr>
        <p:spPr>
          <a:xfrm>
            <a:off x="4497764" y="5387302"/>
            <a:ext cx="0" cy="4406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0968395F-66BF-FFA1-295E-43A9B779C54E}"/>
              </a:ext>
            </a:extLst>
          </p:cNvPr>
          <p:cNvCxnSpPr>
            <a:cxnSpLocks/>
          </p:cNvCxnSpPr>
          <p:nvPr/>
        </p:nvCxnSpPr>
        <p:spPr>
          <a:xfrm>
            <a:off x="8646811" y="5387302"/>
            <a:ext cx="0" cy="4406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346AE1FA-939C-7F7D-15E3-07E9A01B6566}"/>
              </a:ext>
            </a:extLst>
          </p:cNvPr>
          <p:cNvCxnSpPr>
            <a:cxnSpLocks/>
          </p:cNvCxnSpPr>
          <p:nvPr/>
        </p:nvCxnSpPr>
        <p:spPr>
          <a:xfrm flipV="1">
            <a:off x="5168895" y="5022823"/>
            <a:ext cx="2960255" cy="1070060"/>
          </a:xfrm>
          <a:prstGeom prst="straightConnector1">
            <a:avLst/>
          </a:prstGeom>
          <a:ln>
            <a:prstDash val="lgDashDot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Flèche vers le bas 25">
            <a:extLst>
              <a:ext uri="{FF2B5EF4-FFF2-40B4-BE49-F238E27FC236}">
                <a16:creationId xmlns:a16="http://schemas.microsoft.com/office/drawing/2014/main" id="{10E54A59-37C2-FEFC-D25F-9675B3539931}"/>
              </a:ext>
            </a:extLst>
          </p:cNvPr>
          <p:cNvSpPr/>
          <p:nvPr/>
        </p:nvSpPr>
        <p:spPr>
          <a:xfrm>
            <a:off x="4307299" y="4545621"/>
            <a:ext cx="460391" cy="3208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vers le bas 26">
            <a:extLst>
              <a:ext uri="{FF2B5EF4-FFF2-40B4-BE49-F238E27FC236}">
                <a16:creationId xmlns:a16="http://schemas.microsoft.com/office/drawing/2014/main" id="{F03F29FD-422B-C70F-DFE9-DE5C509DD9E7}"/>
              </a:ext>
            </a:extLst>
          </p:cNvPr>
          <p:cNvSpPr/>
          <p:nvPr/>
        </p:nvSpPr>
        <p:spPr>
          <a:xfrm>
            <a:off x="8435807" y="4542459"/>
            <a:ext cx="460391" cy="3208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50211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03909-E3B9-5978-BCEC-1E63C647A1DB}"/>
            </a:ext>
          </a:extLst>
        </p:cNvPr>
        <p:cNvGrpSpPr/>
        <p:nvPr/>
      </p:nvGrpSpPr>
      <p:grpSpPr>
        <a:xfrm>
          <a:off x="0" y="0"/>
          <a:ext cx="0" cy="0"/>
          <a:chOff x="0" y="0"/>
          <a:chExt cx="0" cy="0"/>
        </a:xfrm>
      </p:grpSpPr>
      <p:sp>
        <p:nvSpPr>
          <p:cNvPr id="7" name="Espace réservé du numéro de diapositive 2">
            <a:extLst>
              <a:ext uri="{FF2B5EF4-FFF2-40B4-BE49-F238E27FC236}">
                <a16:creationId xmlns:a16="http://schemas.microsoft.com/office/drawing/2014/main" id="{1A7E1B82-D825-8E76-57BC-958EC17C9816}"/>
              </a:ext>
            </a:extLst>
          </p:cNvPr>
          <p:cNvSpPr>
            <a:spLocks noGrp="1"/>
          </p:cNvSpPr>
          <p:nvPr>
            <p:ph type="sldNum" sz="quarter" idx="12"/>
          </p:nvPr>
        </p:nvSpPr>
        <p:spPr>
          <a:xfrm>
            <a:off x="301768" y="6392392"/>
            <a:ext cx="981973" cy="337897"/>
          </a:xfrm>
        </p:spPr>
        <p:txBody>
          <a:bodyPr/>
          <a:lstStyle/>
          <a:p>
            <a:fld id="{345175DA-277F-B548-B500-1BF71FE23091}" type="slidenum">
              <a:rPr lang="it-IT" smtClean="0"/>
              <a:pPr/>
              <a:t>11</a:t>
            </a:fld>
            <a:endParaRPr lang="it-IT"/>
          </a:p>
        </p:txBody>
      </p:sp>
      <p:sp>
        <p:nvSpPr>
          <p:cNvPr id="8" name="Espace réservé du pied de page 2">
            <a:extLst>
              <a:ext uri="{FF2B5EF4-FFF2-40B4-BE49-F238E27FC236}">
                <a16:creationId xmlns:a16="http://schemas.microsoft.com/office/drawing/2014/main" id="{E9D9D1DD-B0D8-5FC6-3B46-D961976929CD}"/>
              </a:ext>
            </a:extLst>
          </p:cNvPr>
          <p:cNvSpPr txBox="1">
            <a:spLocks/>
          </p:cNvSpPr>
          <p:nvPr/>
        </p:nvSpPr>
        <p:spPr bwMode="auto">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libri" panose="020F0502020204030204"/>
                <a:ea typeface="+mn-ea"/>
                <a:cs typeface="+mn-cs"/>
              </a:rPr>
              <a:t>Giovanni Lamanna</a:t>
            </a:r>
          </a:p>
        </p:txBody>
      </p:sp>
      <p:sp>
        <p:nvSpPr>
          <p:cNvPr id="9" name="Espace réservé de la date 1">
            <a:extLst>
              <a:ext uri="{FF2B5EF4-FFF2-40B4-BE49-F238E27FC236}">
                <a16:creationId xmlns:a16="http://schemas.microsoft.com/office/drawing/2014/main" id="{3B97F2A2-953C-D80F-BE9A-4F448CD5B765}"/>
              </a:ext>
            </a:extLst>
          </p:cNvPr>
          <p:cNvSpPr txBox="1">
            <a:spLocks/>
          </p:cNvSpPr>
          <p:nvPr/>
        </p:nvSpPr>
        <p:spPr bwMode="auto">
          <a:xfrm>
            <a:off x="10785287" y="6392392"/>
            <a:ext cx="1127053" cy="337898"/>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it-IT" sz="1200">
                <a:solidFill>
                  <a:prstClr val="white"/>
                </a:solidFill>
                <a:latin typeface="Calibri" panose="020F0502020204030204"/>
              </a:rPr>
              <a:t>24/2/2026</a:t>
            </a:r>
          </a:p>
        </p:txBody>
      </p:sp>
      <p:grpSp>
        <p:nvGrpSpPr>
          <p:cNvPr id="2" name="Groupe 1">
            <a:extLst>
              <a:ext uri="{FF2B5EF4-FFF2-40B4-BE49-F238E27FC236}">
                <a16:creationId xmlns:a16="http://schemas.microsoft.com/office/drawing/2014/main" id="{944253EA-D6FA-19B8-BD1C-F592903BCB77}"/>
              </a:ext>
            </a:extLst>
          </p:cNvPr>
          <p:cNvGrpSpPr/>
          <p:nvPr/>
        </p:nvGrpSpPr>
        <p:grpSpPr>
          <a:xfrm>
            <a:off x="2052898" y="610987"/>
            <a:ext cx="1172584" cy="688489"/>
            <a:chOff x="1736333" y="1160980"/>
            <a:chExt cx="1017081" cy="461665"/>
          </a:xfrm>
        </p:grpSpPr>
        <p:sp>
          <p:nvSpPr>
            <p:cNvPr id="3" name="Rectangle 2">
              <a:extLst>
                <a:ext uri="{FF2B5EF4-FFF2-40B4-BE49-F238E27FC236}">
                  <a16:creationId xmlns:a16="http://schemas.microsoft.com/office/drawing/2014/main" id="{2EB6B955-04B0-DB3C-C199-128A57C3DCDD}"/>
                </a:ext>
              </a:extLst>
            </p:cNvPr>
            <p:cNvSpPr/>
            <p:nvPr/>
          </p:nvSpPr>
          <p:spPr>
            <a:xfrm>
              <a:off x="1736333" y="1160980"/>
              <a:ext cx="624530" cy="36933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 name="ZoneTexte 3">
              <a:extLst>
                <a:ext uri="{FF2B5EF4-FFF2-40B4-BE49-F238E27FC236}">
                  <a16:creationId xmlns:a16="http://schemas.microsoft.com/office/drawing/2014/main" id="{9AA59E5D-1D04-18BD-746D-778CA872A21B}"/>
                </a:ext>
              </a:extLst>
            </p:cNvPr>
            <p:cNvSpPr txBox="1"/>
            <p:nvPr/>
          </p:nvSpPr>
          <p:spPr>
            <a:xfrm>
              <a:off x="1736333" y="1160980"/>
              <a:ext cx="1017081" cy="461665"/>
            </a:xfrm>
            <a:prstGeom prst="rect">
              <a:avLst/>
            </a:prstGeom>
            <a:noFill/>
          </p:spPr>
          <p:txBody>
            <a:bodyPr wrap="square" rtlCol="0">
              <a:spAutoFit/>
            </a:bodyPr>
            <a:lstStyle/>
            <a:p>
              <a:r>
                <a:rPr lang="fr-FR" sz="2400"/>
                <a:t>WP1</a:t>
              </a:r>
            </a:p>
          </p:txBody>
        </p:sp>
      </p:grpSp>
      <p:sp>
        <p:nvSpPr>
          <p:cNvPr id="5" name="ZoneTexte 4">
            <a:extLst>
              <a:ext uri="{FF2B5EF4-FFF2-40B4-BE49-F238E27FC236}">
                <a16:creationId xmlns:a16="http://schemas.microsoft.com/office/drawing/2014/main" id="{D1A62F37-9642-AF5B-AC1D-40125CA3DD13}"/>
              </a:ext>
            </a:extLst>
          </p:cNvPr>
          <p:cNvSpPr txBox="1"/>
          <p:nvPr/>
        </p:nvSpPr>
        <p:spPr>
          <a:xfrm>
            <a:off x="1397020" y="1412941"/>
            <a:ext cx="10284168" cy="1053430"/>
          </a:xfrm>
          <a:prstGeom prst="rect">
            <a:avLst/>
          </a:prstGeom>
          <a:noFill/>
        </p:spPr>
        <p:txBody>
          <a:bodyPr wrap="square">
            <a:spAutoFit/>
          </a:bodyPr>
          <a:lstStyle/>
          <a:p>
            <a:pPr algn="just">
              <a:lnSpc>
                <a:spcPct val="115000"/>
              </a:lnSpc>
              <a:spcAft>
                <a:spcPts val="1000"/>
              </a:spcAft>
            </a:pPr>
            <a:r>
              <a:rPr lang="en-GB" sz="1600">
                <a:solidFill>
                  <a:srgbClr val="002060"/>
                </a:solidFill>
                <a:effectLst/>
                <a:ea typeface="Times New Roman" panose="02020603050405020304" pitchFamily="18" charset="0"/>
                <a:cs typeface="Times New Roman" panose="02020603050405020304" pitchFamily="18" charset="0"/>
              </a:rPr>
              <a:t>Accelerate FAIR adoption and the contribution to and use of EOSC resources by multiple research communities through </a:t>
            </a:r>
            <a:r>
              <a:rPr lang="en-GB" sz="1600" b="1">
                <a:solidFill>
                  <a:srgbClr val="002060"/>
                </a:solidFill>
                <a:effectLst/>
                <a:ea typeface="Times New Roman" panose="02020603050405020304" pitchFamily="18" charset="0"/>
                <a:cs typeface="Times New Roman" panose="02020603050405020304" pitchFamily="18" charset="0"/>
              </a:rPr>
              <a:t>open science projects</a:t>
            </a:r>
            <a:r>
              <a:rPr lang="en-GB" sz="1600" b="1">
                <a:solidFill>
                  <a:srgbClr val="002060"/>
                </a:solidFill>
                <a:ea typeface="Times New Roman" panose="02020603050405020304" pitchFamily="18" charset="0"/>
                <a:cs typeface="Times New Roman" panose="02020603050405020304" pitchFamily="18" charset="0"/>
              </a:rPr>
              <a:t> </a:t>
            </a:r>
            <a:r>
              <a:rPr lang="en-GB" sz="1600">
                <a:solidFill>
                  <a:srgbClr val="002060"/>
                </a:solidFill>
                <a:effectLst/>
                <a:ea typeface="Times New Roman" panose="02020603050405020304" pitchFamily="18" charset="0"/>
                <a:cs typeface="Times New Roman" panose="02020603050405020304" pitchFamily="18" charset="0"/>
              </a:rPr>
              <a:t>through a cascading grant mechanism. (1)</a:t>
            </a:r>
            <a:endParaRPr lang="en-GB" sz="1600">
              <a:solidFill>
                <a:srgbClr val="002060"/>
              </a:solidFill>
              <a:ea typeface="Times New Roman" panose="02020603050405020304" pitchFamily="18" charset="0"/>
              <a:cs typeface="Times New Roman" panose="02020603050405020304" pitchFamily="18" charset="0"/>
            </a:endParaRPr>
          </a:p>
          <a:p>
            <a:pPr algn="just">
              <a:lnSpc>
                <a:spcPct val="115000"/>
              </a:lnSpc>
              <a:spcAft>
                <a:spcPts val="1000"/>
              </a:spcAft>
            </a:pPr>
            <a:r>
              <a:rPr lang="en-GB" sz="1600" b="1">
                <a:solidFill>
                  <a:srgbClr val="002060"/>
                </a:solidFill>
                <a:effectLst/>
                <a:ea typeface="Times New Roman" panose="02020603050405020304" pitchFamily="18" charset="0"/>
                <a:cs typeface="Times New Roman" panose="02020603050405020304" pitchFamily="18" charset="0"/>
              </a:rPr>
              <a:t>Engaging underrepresented thematic research and RI </a:t>
            </a:r>
            <a:r>
              <a:rPr lang="en-GB" sz="1600">
                <a:solidFill>
                  <a:srgbClr val="002060"/>
                </a:solidFill>
                <a:effectLst/>
                <a:ea typeface="Times New Roman" panose="02020603050405020304" pitchFamily="18" charset="0"/>
                <a:cs typeface="Times New Roman" panose="02020603050405020304" pitchFamily="18" charset="0"/>
              </a:rPr>
              <a:t>communities to increase their integration in EOSC. (2.5)</a:t>
            </a:r>
          </a:p>
        </p:txBody>
      </p:sp>
      <p:sp>
        <p:nvSpPr>
          <p:cNvPr id="6" name="ZoneTexte 5">
            <a:extLst>
              <a:ext uri="{FF2B5EF4-FFF2-40B4-BE49-F238E27FC236}">
                <a16:creationId xmlns:a16="http://schemas.microsoft.com/office/drawing/2014/main" id="{E64DD669-9F89-1B73-517A-BE4B05A2ED78}"/>
              </a:ext>
            </a:extLst>
          </p:cNvPr>
          <p:cNvSpPr txBox="1"/>
          <p:nvPr/>
        </p:nvSpPr>
        <p:spPr>
          <a:xfrm>
            <a:off x="2988007" y="651561"/>
            <a:ext cx="5835187" cy="369332"/>
          </a:xfrm>
          <a:prstGeom prst="rect">
            <a:avLst/>
          </a:prstGeom>
          <a:noFill/>
        </p:spPr>
        <p:txBody>
          <a:bodyPr wrap="none" rtlCol="0">
            <a:spAutoFit/>
          </a:bodyPr>
          <a:lstStyle/>
          <a:p>
            <a:r>
              <a:rPr lang="fr-FR" b="1" u="sng"/>
              <a:t>Scientific impact and engagement</a:t>
            </a:r>
            <a:r>
              <a:rPr lang="fr-FR" b="1"/>
              <a:t>   (ACTIVITIES : 1 and 2.5) </a:t>
            </a:r>
          </a:p>
        </p:txBody>
      </p:sp>
      <p:grpSp>
        <p:nvGrpSpPr>
          <p:cNvPr id="10" name="Groupe 9">
            <a:extLst>
              <a:ext uri="{FF2B5EF4-FFF2-40B4-BE49-F238E27FC236}">
                <a16:creationId xmlns:a16="http://schemas.microsoft.com/office/drawing/2014/main" id="{B8A00502-2F55-F9D3-5164-B64CD96FD77D}"/>
              </a:ext>
            </a:extLst>
          </p:cNvPr>
          <p:cNvGrpSpPr/>
          <p:nvPr/>
        </p:nvGrpSpPr>
        <p:grpSpPr>
          <a:xfrm>
            <a:off x="1997813" y="2847409"/>
            <a:ext cx="1172584" cy="550791"/>
            <a:chOff x="1736333" y="1160980"/>
            <a:chExt cx="1017081" cy="369332"/>
          </a:xfrm>
        </p:grpSpPr>
        <p:sp>
          <p:nvSpPr>
            <p:cNvPr id="11" name="Rectangle 10">
              <a:extLst>
                <a:ext uri="{FF2B5EF4-FFF2-40B4-BE49-F238E27FC236}">
                  <a16:creationId xmlns:a16="http://schemas.microsoft.com/office/drawing/2014/main" id="{63E32EF5-0157-2A13-B4AA-774CB9A4F612}"/>
                </a:ext>
              </a:extLst>
            </p:cNvPr>
            <p:cNvSpPr/>
            <p:nvPr/>
          </p:nvSpPr>
          <p:spPr>
            <a:xfrm>
              <a:off x="1736333" y="1160980"/>
              <a:ext cx="624530" cy="36933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ZoneTexte 11">
              <a:extLst>
                <a:ext uri="{FF2B5EF4-FFF2-40B4-BE49-F238E27FC236}">
                  <a16:creationId xmlns:a16="http://schemas.microsoft.com/office/drawing/2014/main" id="{18E05E86-61C5-599F-4E5A-33AF5159C900}"/>
                </a:ext>
              </a:extLst>
            </p:cNvPr>
            <p:cNvSpPr txBox="1"/>
            <p:nvPr/>
          </p:nvSpPr>
          <p:spPr>
            <a:xfrm>
              <a:off x="1736333" y="1160980"/>
              <a:ext cx="1017081" cy="309569"/>
            </a:xfrm>
            <a:prstGeom prst="rect">
              <a:avLst/>
            </a:prstGeom>
            <a:noFill/>
          </p:spPr>
          <p:txBody>
            <a:bodyPr wrap="square" rtlCol="0">
              <a:spAutoFit/>
            </a:bodyPr>
            <a:lstStyle/>
            <a:p>
              <a:r>
                <a:rPr lang="fr-FR" sz="2400"/>
                <a:t>WP2</a:t>
              </a:r>
            </a:p>
          </p:txBody>
        </p:sp>
      </p:grpSp>
      <p:sp>
        <p:nvSpPr>
          <p:cNvPr id="13" name="ZoneTexte 12">
            <a:extLst>
              <a:ext uri="{FF2B5EF4-FFF2-40B4-BE49-F238E27FC236}">
                <a16:creationId xmlns:a16="http://schemas.microsoft.com/office/drawing/2014/main" id="{BC311F0E-C4C9-D2E1-24B0-BF40EC26292D}"/>
              </a:ext>
            </a:extLst>
          </p:cNvPr>
          <p:cNvSpPr txBox="1"/>
          <p:nvPr/>
        </p:nvSpPr>
        <p:spPr>
          <a:xfrm>
            <a:off x="1250690" y="3600685"/>
            <a:ext cx="10397447" cy="584775"/>
          </a:xfrm>
          <a:prstGeom prst="rect">
            <a:avLst/>
          </a:prstGeom>
          <a:noFill/>
        </p:spPr>
        <p:txBody>
          <a:bodyPr wrap="square">
            <a:spAutoFit/>
          </a:bodyPr>
          <a:lstStyle/>
          <a:p>
            <a:r>
              <a:rPr lang="en-GB" sz="1600" b="1">
                <a:solidFill>
                  <a:srgbClr val="002060"/>
                </a:solidFill>
                <a:ea typeface="Times New Roman" panose="02020603050405020304" pitchFamily="18" charset="0"/>
                <a:cs typeface="Times New Roman" panose="02020603050405020304" pitchFamily="18" charset="0"/>
              </a:rPr>
              <a:t>T</a:t>
            </a:r>
            <a:r>
              <a:rPr lang="en-GB" sz="1600" b="1">
                <a:solidFill>
                  <a:srgbClr val="002060"/>
                </a:solidFill>
                <a:effectLst/>
                <a:ea typeface="Times New Roman" panose="02020603050405020304" pitchFamily="18" charset="0"/>
              </a:rPr>
              <a:t>raining programmes </a:t>
            </a:r>
            <a:r>
              <a:rPr lang="en-GB" sz="1600">
                <a:solidFill>
                  <a:srgbClr val="002060"/>
                </a:solidFill>
                <a:effectLst/>
                <a:ea typeface="Times New Roman" panose="02020603050405020304" pitchFamily="18" charset="0"/>
              </a:rPr>
              <a:t>tailored to the specific needs of different thematic research communities and</a:t>
            </a:r>
            <a:r>
              <a:rPr lang="en-GB" sz="1600">
                <a:solidFill>
                  <a:srgbClr val="002060"/>
                </a:solidFill>
                <a:ea typeface="Times New Roman" panose="02020603050405020304" pitchFamily="18" charset="0"/>
                <a:cs typeface="Times New Roman" panose="02020603050405020304" pitchFamily="18" charset="0"/>
              </a:rPr>
              <a:t> the evolving needs of EOSC user communities.</a:t>
            </a:r>
          </a:p>
        </p:txBody>
      </p:sp>
      <p:sp>
        <p:nvSpPr>
          <p:cNvPr id="14" name="ZoneTexte 13">
            <a:extLst>
              <a:ext uri="{FF2B5EF4-FFF2-40B4-BE49-F238E27FC236}">
                <a16:creationId xmlns:a16="http://schemas.microsoft.com/office/drawing/2014/main" id="{66FDAEBC-3BC1-DBD5-1D31-B061371FDB4C}"/>
              </a:ext>
            </a:extLst>
          </p:cNvPr>
          <p:cNvSpPr txBox="1"/>
          <p:nvPr/>
        </p:nvSpPr>
        <p:spPr>
          <a:xfrm>
            <a:off x="2932922" y="2887984"/>
            <a:ext cx="7933518" cy="369332"/>
          </a:xfrm>
          <a:prstGeom prst="rect">
            <a:avLst/>
          </a:prstGeom>
          <a:noFill/>
        </p:spPr>
        <p:txBody>
          <a:bodyPr wrap="none" rtlCol="0">
            <a:spAutoFit/>
          </a:bodyPr>
          <a:lstStyle/>
          <a:p>
            <a:r>
              <a:rPr lang="en-GB" b="1" u="sng"/>
              <a:t>Strengthening, surveying and conceiving training programmes</a:t>
            </a:r>
            <a:r>
              <a:rPr lang="en-GB" b="1"/>
              <a:t>   </a:t>
            </a:r>
            <a:r>
              <a:rPr lang="fr-FR" b="1"/>
              <a:t>(ACTIVITIES : 2.2) </a:t>
            </a:r>
            <a:endParaRPr lang="en-GB" b="1" u="sng"/>
          </a:p>
        </p:txBody>
      </p:sp>
      <p:grpSp>
        <p:nvGrpSpPr>
          <p:cNvPr id="15" name="Groupe 14">
            <a:extLst>
              <a:ext uri="{FF2B5EF4-FFF2-40B4-BE49-F238E27FC236}">
                <a16:creationId xmlns:a16="http://schemas.microsoft.com/office/drawing/2014/main" id="{465A95A6-29A9-396E-59D4-9F0384CD0C7D}"/>
              </a:ext>
            </a:extLst>
          </p:cNvPr>
          <p:cNvGrpSpPr/>
          <p:nvPr/>
        </p:nvGrpSpPr>
        <p:grpSpPr>
          <a:xfrm>
            <a:off x="1997813" y="4735935"/>
            <a:ext cx="1172584" cy="550791"/>
            <a:chOff x="1736333" y="1160980"/>
            <a:chExt cx="1017081" cy="369332"/>
          </a:xfrm>
        </p:grpSpPr>
        <p:sp>
          <p:nvSpPr>
            <p:cNvPr id="16" name="Rectangle 15">
              <a:extLst>
                <a:ext uri="{FF2B5EF4-FFF2-40B4-BE49-F238E27FC236}">
                  <a16:creationId xmlns:a16="http://schemas.microsoft.com/office/drawing/2014/main" id="{394E5B1F-F0CE-D268-5B36-D3E1E65E10AE}"/>
                </a:ext>
              </a:extLst>
            </p:cNvPr>
            <p:cNvSpPr/>
            <p:nvPr/>
          </p:nvSpPr>
          <p:spPr>
            <a:xfrm>
              <a:off x="1736333" y="1160980"/>
              <a:ext cx="624530" cy="36933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7" name="ZoneTexte 16">
              <a:extLst>
                <a:ext uri="{FF2B5EF4-FFF2-40B4-BE49-F238E27FC236}">
                  <a16:creationId xmlns:a16="http://schemas.microsoft.com/office/drawing/2014/main" id="{E062FE29-B4E8-896E-3AF6-DBD0EF5A1406}"/>
                </a:ext>
              </a:extLst>
            </p:cNvPr>
            <p:cNvSpPr txBox="1"/>
            <p:nvPr/>
          </p:nvSpPr>
          <p:spPr>
            <a:xfrm>
              <a:off x="1736333" y="1160980"/>
              <a:ext cx="1017081" cy="309569"/>
            </a:xfrm>
            <a:prstGeom prst="rect">
              <a:avLst/>
            </a:prstGeom>
            <a:noFill/>
          </p:spPr>
          <p:txBody>
            <a:bodyPr wrap="square" rtlCol="0">
              <a:spAutoFit/>
            </a:bodyPr>
            <a:lstStyle/>
            <a:p>
              <a:r>
                <a:rPr lang="fr-FR" sz="2400"/>
                <a:t>WP3</a:t>
              </a:r>
            </a:p>
          </p:txBody>
        </p:sp>
      </p:grpSp>
      <p:sp>
        <p:nvSpPr>
          <p:cNvPr id="18" name="ZoneTexte 17">
            <a:extLst>
              <a:ext uri="{FF2B5EF4-FFF2-40B4-BE49-F238E27FC236}">
                <a16:creationId xmlns:a16="http://schemas.microsoft.com/office/drawing/2014/main" id="{3188D413-4B90-E65E-7110-859B56A76336}"/>
              </a:ext>
            </a:extLst>
          </p:cNvPr>
          <p:cNvSpPr txBox="1"/>
          <p:nvPr/>
        </p:nvSpPr>
        <p:spPr>
          <a:xfrm>
            <a:off x="1287152" y="5439263"/>
            <a:ext cx="10570029" cy="959237"/>
          </a:xfrm>
          <a:prstGeom prst="rect">
            <a:avLst/>
          </a:prstGeom>
          <a:noFill/>
        </p:spPr>
        <p:txBody>
          <a:bodyPr wrap="square">
            <a:spAutoFit/>
          </a:bodyPr>
          <a:lstStyle/>
          <a:p>
            <a:pPr lvl="0" algn="just">
              <a:spcAft>
                <a:spcPts val="1000"/>
              </a:spcAft>
            </a:pPr>
            <a:r>
              <a:rPr lang="en-GB" sz="1600">
                <a:solidFill>
                  <a:srgbClr val="002060"/>
                </a:solidFill>
                <a:effectLst/>
                <a:ea typeface="Times New Roman" panose="02020603050405020304" pitchFamily="18" charset="0"/>
                <a:cs typeface="Times New Roman" panose="02020603050405020304" pitchFamily="18" charset="0"/>
              </a:rPr>
              <a:t>Developing frameworks for </a:t>
            </a:r>
            <a:r>
              <a:rPr lang="en-GB" sz="1600" b="1">
                <a:solidFill>
                  <a:srgbClr val="002060"/>
                </a:solidFill>
                <a:effectLst/>
                <a:ea typeface="Times New Roman" panose="02020603050405020304" pitchFamily="18" charset="0"/>
                <a:cs typeface="Times New Roman" panose="02020603050405020304" pitchFamily="18" charset="0"/>
              </a:rPr>
              <a:t>high-impact </a:t>
            </a:r>
            <a:r>
              <a:rPr lang="en-GB" sz="1600">
                <a:solidFill>
                  <a:srgbClr val="002060"/>
                </a:solidFill>
                <a:effectLst/>
                <a:ea typeface="Times New Roman" panose="02020603050405020304" pitchFamily="18" charset="0"/>
                <a:cs typeface="Times New Roman" panose="02020603050405020304" pitchFamily="18" charset="0"/>
              </a:rPr>
              <a:t>services and data repositories </a:t>
            </a:r>
            <a:r>
              <a:rPr lang="en-GB" sz="1600" b="1">
                <a:solidFill>
                  <a:srgbClr val="002060"/>
                </a:solidFill>
                <a:effectLst/>
                <a:ea typeface="Times New Roman" panose="02020603050405020304" pitchFamily="18" charset="0"/>
                <a:cs typeface="Times New Roman" panose="02020603050405020304" pitchFamily="18" charset="0"/>
              </a:rPr>
              <a:t>onboarded</a:t>
            </a:r>
            <a:r>
              <a:rPr lang="en-GB" sz="1600">
                <a:solidFill>
                  <a:srgbClr val="002060"/>
                </a:solidFill>
                <a:effectLst/>
                <a:ea typeface="Times New Roman" panose="02020603050405020304" pitchFamily="18" charset="0"/>
                <a:cs typeface="Times New Roman" panose="02020603050405020304" pitchFamily="18" charset="0"/>
              </a:rPr>
              <a:t> to the EOSC Federation.</a:t>
            </a:r>
            <a:r>
              <a:rPr lang="en-GB" sz="1600" b="1">
                <a:solidFill>
                  <a:srgbClr val="002060"/>
                </a:solidFill>
                <a:effectLst/>
                <a:ea typeface="Times New Roman" panose="02020603050405020304" pitchFamily="18" charset="0"/>
                <a:cs typeface="Times New Roman" panose="02020603050405020304" pitchFamily="18" charset="0"/>
              </a:rPr>
              <a:t> </a:t>
            </a:r>
          </a:p>
          <a:p>
            <a:pPr lvl="0" algn="just">
              <a:spcAft>
                <a:spcPts val="1000"/>
              </a:spcAft>
            </a:pPr>
            <a:r>
              <a:rPr lang="en-GB" sz="1600" b="1">
                <a:solidFill>
                  <a:srgbClr val="002060"/>
                </a:solidFill>
                <a:effectLst/>
                <a:ea typeface="Times New Roman" panose="02020603050405020304" pitchFamily="18" charset="0"/>
                <a:cs typeface="Times New Roman" panose="02020603050405020304" pitchFamily="18" charset="0"/>
              </a:rPr>
              <a:t>Establishing mechanisms </a:t>
            </a:r>
            <a:r>
              <a:rPr lang="en-GB" sz="1600">
                <a:solidFill>
                  <a:srgbClr val="002060"/>
                </a:solidFill>
                <a:effectLst/>
                <a:ea typeface="Times New Roman" panose="02020603050405020304" pitchFamily="18" charset="0"/>
                <a:cs typeface="Times New Roman" panose="02020603050405020304" pitchFamily="18" charset="0"/>
              </a:rPr>
              <a:t>for the integration and long-term sustainable provision of </a:t>
            </a:r>
            <a:r>
              <a:rPr lang="en-GB" sz="1600" b="1">
                <a:solidFill>
                  <a:srgbClr val="002060"/>
                </a:solidFill>
                <a:effectLst/>
                <a:ea typeface="Times New Roman" panose="02020603050405020304" pitchFamily="18" charset="0"/>
                <a:cs typeface="Times New Roman" panose="02020603050405020304" pitchFamily="18" charset="0"/>
              </a:rPr>
              <a:t>all relevant outcomes into the EOSC Federation.</a:t>
            </a:r>
            <a:endParaRPr lang="en-GB" sz="1600">
              <a:solidFill>
                <a:srgbClr val="C00000"/>
              </a:solidFill>
              <a:ea typeface="Times New Roman" panose="02020603050405020304" pitchFamily="18" charset="0"/>
              <a:cs typeface="Times New Roman" panose="02020603050405020304" pitchFamily="18" charset="0"/>
            </a:endParaRPr>
          </a:p>
        </p:txBody>
      </p:sp>
      <p:sp>
        <p:nvSpPr>
          <p:cNvPr id="19" name="ZoneTexte 18">
            <a:extLst>
              <a:ext uri="{FF2B5EF4-FFF2-40B4-BE49-F238E27FC236}">
                <a16:creationId xmlns:a16="http://schemas.microsoft.com/office/drawing/2014/main" id="{E3866A7E-11FF-430D-DC1B-58B57D2C50F4}"/>
              </a:ext>
            </a:extLst>
          </p:cNvPr>
          <p:cNvSpPr txBox="1"/>
          <p:nvPr/>
        </p:nvSpPr>
        <p:spPr>
          <a:xfrm>
            <a:off x="2932922" y="4776510"/>
            <a:ext cx="6765763" cy="369332"/>
          </a:xfrm>
          <a:prstGeom prst="rect">
            <a:avLst/>
          </a:prstGeom>
          <a:noFill/>
        </p:spPr>
        <p:txBody>
          <a:bodyPr wrap="none" rtlCol="0">
            <a:spAutoFit/>
          </a:bodyPr>
          <a:lstStyle/>
          <a:p>
            <a:r>
              <a:rPr lang="en-GB" b="1" u="sng"/>
              <a:t>Enhancing the EOSC Federation’s impacts</a:t>
            </a:r>
            <a:r>
              <a:rPr lang="en-GB" b="1"/>
              <a:t>     </a:t>
            </a:r>
            <a:r>
              <a:rPr lang="fr-FR" b="1"/>
              <a:t>(ACTIVITIES : 2.3 and 2.4) </a:t>
            </a:r>
            <a:endParaRPr lang="en-GB" b="1" u="sng"/>
          </a:p>
        </p:txBody>
      </p:sp>
      <p:sp>
        <p:nvSpPr>
          <p:cNvPr id="20" name="Titolo 4">
            <a:extLst>
              <a:ext uri="{FF2B5EF4-FFF2-40B4-BE49-F238E27FC236}">
                <a16:creationId xmlns:a16="http://schemas.microsoft.com/office/drawing/2014/main" id="{25B8A883-15EB-F839-A6AA-7A3F625709C5}"/>
              </a:ext>
            </a:extLst>
          </p:cNvPr>
          <p:cNvSpPr txBox="1">
            <a:spLocks/>
          </p:cNvSpPr>
          <p:nvPr/>
        </p:nvSpPr>
        <p:spPr>
          <a:xfrm>
            <a:off x="1843311" y="127710"/>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lvl="0" algn="r">
              <a:defRPr/>
            </a:pPr>
            <a:r>
              <a:rPr lang="en-GB" sz="2800" b="1">
                <a:latin typeface="+mn-lt"/>
                <a:ea typeface="Times New Roman" panose="02020603050405020304" pitchFamily="18" charset="0"/>
              </a:rPr>
              <a:t>HORIZON-INFRA-2026-01-EOSC-01 (OSCARS 2)</a:t>
            </a:r>
            <a:endParaRPr kumimoji="0" lang="it-IT" sz="2800" b="1" i="0" strike="noStrike" kern="1200" cap="none" spc="0" normalizeH="0" baseline="0" noProof="0">
              <a:ln>
                <a:noFill/>
              </a:ln>
              <a:effectLst/>
              <a:uLnTx/>
              <a:uFillTx/>
              <a:latin typeface="+mn-lt"/>
              <a:ea typeface="+mj-ea"/>
              <a:cs typeface="+mj-cs"/>
            </a:endParaRPr>
          </a:p>
        </p:txBody>
      </p:sp>
    </p:spTree>
    <p:extLst>
      <p:ext uri="{BB962C8B-B14F-4D97-AF65-F5344CB8AC3E}">
        <p14:creationId xmlns:p14="http://schemas.microsoft.com/office/powerpoint/2010/main" val="151658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08DB6-ED54-541B-FA4E-086EB6175777}"/>
            </a:ext>
          </a:extLst>
        </p:cNvPr>
        <p:cNvGrpSpPr/>
        <p:nvPr/>
      </p:nvGrpSpPr>
      <p:grpSpPr>
        <a:xfrm>
          <a:off x="0" y="0"/>
          <a:ext cx="0" cy="0"/>
          <a:chOff x="0" y="0"/>
          <a:chExt cx="0" cy="0"/>
        </a:xfrm>
      </p:grpSpPr>
      <p:sp>
        <p:nvSpPr>
          <p:cNvPr id="7" name="Espace réservé du numéro de diapositive 2">
            <a:extLst>
              <a:ext uri="{FF2B5EF4-FFF2-40B4-BE49-F238E27FC236}">
                <a16:creationId xmlns:a16="http://schemas.microsoft.com/office/drawing/2014/main" id="{B5A5E805-5FAB-4466-E67C-07CC643A91B9}"/>
              </a:ext>
            </a:extLst>
          </p:cNvPr>
          <p:cNvSpPr>
            <a:spLocks noGrp="1"/>
          </p:cNvSpPr>
          <p:nvPr>
            <p:ph type="sldNum" sz="quarter" idx="12"/>
          </p:nvPr>
        </p:nvSpPr>
        <p:spPr>
          <a:xfrm>
            <a:off x="301768" y="6392392"/>
            <a:ext cx="981973" cy="337897"/>
          </a:xfrm>
        </p:spPr>
        <p:txBody>
          <a:bodyPr/>
          <a:lstStyle/>
          <a:p>
            <a:fld id="{345175DA-277F-B548-B500-1BF71FE23091}" type="slidenum">
              <a:rPr lang="it-IT" smtClean="0"/>
              <a:pPr/>
              <a:t>12</a:t>
            </a:fld>
            <a:endParaRPr lang="it-IT"/>
          </a:p>
        </p:txBody>
      </p:sp>
      <p:sp>
        <p:nvSpPr>
          <p:cNvPr id="8" name="Espace réservé du pied de page 2">
            <a:extLst>
              <a:ext uri="{FF2B5EF4-FFF2-40B4-BE49-F238E27FC236}">
                <a16:creationId xmlns:a16="http://schemas.microsoft.com/office/drawing/2014/main" id="{7A6B7166-B44C-A454-F526-3E3A87EBFE60}"/>
              </a:ext>
            </a:extLst>
          </p:cNvPr>
          <p:cNvSpPr txBox="1">
            <a:spLocks/>
          </p:cNvSpPr>
          <p:nvPr/>
        </p:nvSpPr>
        <p:spPr bwMode="auto">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libri" panose="020F0502020204030204"/>
                <a:ea typeface="+mn-ea"/>
                <a:cs typeface="+mn-cs"/>
              </a:rPr>
              <a:t>Giovanni Lamanna</a:t>
            </a:r>
          </a:p>
        </p:txBody>
      </p:sp>
      <p:sp>
        <p:nvSpPr>
          <p:cNvPr id="9" name="Espace réservé de la date 1">
            <a:extLst>
              <a:ext uri="{FF2B5EF4-FFF2-40B4-BE49-F238E27FC236}">
                <a16:creationId xmlns:a16="http://schemas.microsoft.com/office/drawing/2014/main" id="{319FDB51-9690-B3CB-93F0-A6892DF0508C}"/>
              </a:ext>
            </a:extLst>
          </p:cNvPr>
          <p:cNvSpPr txBox="1">
            <a:spLocks/>
          </p:cNvSpPr>
          <p:nvPr/>
        </p:nvSpPr>
        <p:spPr bwMode="auto">
          <a:xfrm>
            <a:off x="10785287" y="6392392"/>
            <a:ext cx="1127053" cy="337898"/>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it-IT" sz="1200">
                <a:solidFill>
                  <a:prstClr val="white"/>
                </a:solidFill>
                <a:latin typeface="Calibri" panose="020F0502020204030204"/>
              </a:rPr>
              <a:t>24/2/2026</a:t>
            </a:r>
          </a:p>
        </p:txBody>
      </p:sp>
      <p:grpSp>
        <p:nvGrpSpPr>
          <p:cNvPr id="2" name="Groupe 1">
            <a:extLst>
              <a:ext uri="{FF2B5EF4-FFF2-40B4-BE49-F238E27FC236}">
                <a16:creationId xmlns:a16="http://schemas.microsoft.com/office/drawing/2014/main" id="{BF18E950-A973-29A1-D9E1-6DC58F708BC8}"/>
              </a:ext>
            </a:extLst>
          </p:cNvPr>
          <p:cNvGrpSpPr/>
          <p:nvPr/>
        </p:nvGrpSpPr>
        <p:grpSpPr>
          <a:xfrm>
            <a:off x="2141033" y="974539"/>
            <a:ext cx="1172584" cy="550791"/>
            <a:chOff x="1736333" y="1160980"/>
            <a:chExt cx="1017081" cy="369332"/>
          </a:xfrm>
        </p:grpSpPr>
        <p:sp>
          <p:nvSpPr>
            <p:cNvPr id="3" name="Rectangle 2">
              <a:extLst>
                <a:ext uri="{FF2B5EF4-FFF2-40B4-BE49-F238E27FC236}">
                  <a16:creationId xmlns:a16="http://schemas.microsoft.com/office/drawing/2014/main" id="{2BBCD358-9874-C088-83A1-1B6A0FCE33FA}"/>
                </a:ext>
              </a:extLst>
            </p:cNvPr>
            <p:cNvSpPr/>
            <p:nvPr/>
          </p:nvSpPr>
          <p:spPr>
            <a:xfrm>
              <a:off x="1736333" y="1160980"/>
              <a:ext cx="624530" cy="36933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 name="ZoneTexte 3">
              <a:extLst>
                <a:ext uri="{FF2B5EF4-FFF2-40B4-BE49-F238E27FC236}">
                  <a16:creationId xmlns:a16="http://schemas.microsoft.com/office/drawing/2014/main" id="{2E092186-CBD6-F7E1-C21C-27A4A5EA1684}"/>
                </a:ext>
              </a:extLst>
            </p:cNvPr>
            <p:cNvSpPr txBox="1"/>
            <p:nvPr/>
          </p:nvSpPr>
          <p:spPr>
            <a:xfrm>
              <a:off x="1736333" y="1160980"/>
              <a:ext cx="1017081" cy="309569"/>
            </a:xfrm>
            <a:prstGeom prst="rect">
              <a:avLst/>
            </a:prstGeom>
            <a:noFill/>
          </p:spPr>
          <p:txBody>
            <a:bodyPr wrap="square" rtlCol="0">
              <a:spAutoFit/>
            </a:bodyPr>
            <a:lstStyle/>
            <a:p>
              <a:r>
                <a:rPr lang="fr-FR" sz="2400"/>
                <a:t>WP4</a:t>
              </a:r>
            </a:p>
          </p:txBody>
        </p:sp>
      </p:grpSp>
      <p:sp>
        <p:nvSpPr>
          <p:cNvPr id="5" name="ZoneTexte 4">
            <a:extLst>
              <a:ext uri="{FF2B5EF4-FFF2-40B4-BE49-F238E27FC236}">
                <a16:creationId xmlns:a16="http://schemas.microsoft.com/office/drawing/2014/main" id="{ACD1D03D-C0FB-D47B-16F2-CC0DA447BEC9}"/>
              </a:ext>
            </a:extLst>
          </p:cNvPr>
          <p:cNvSpPr txBox="1"/>
          <p:nvPr/>
        </p:nvSpPr>
        <p:spPr>
          <a:xfrm>
            <a:off x="1111859" y="1732221"/>
            <a:ext cx="10695398" cy="642035"/>
          </a:xfrm>
          <a:prstGeom prst="rect">
            <a:avLst/>
          </a:prstGeom>
          <a:noFill/>
        </p:spPr>
        <p:txBody>
          <a:bodyPr wrap="square">
            <a:spAutoFit/>
          </a:bodyPr>
          <a:lstStyle/>
          <a:p>
            <a:pPr lvl="0" algn="just">
              <a:lnSpc>
                <a:spcPct val="115000"/>
              </a:lnSpc>
              <a:spcAft>
                <a:spcPts val="1000"/>
              </a:spcAft>
            </a:pPr>
            <a:r>
              <a:rPr lang="en-GB" sz="1600">
                <a:solidFill>
                  <a:srgbClr val="002060"/>
                </a:solidFill>
                <a:effectLst/>
                <a:ea typeface="Times New Roman" panose="02020603050405020304" pitchFamily="18" charset="0"/>
                <a:cs typeface="Times New Roman" panose="02020603050405020304" pitchFamily="18" charset="0"/>
              </a:rPr>
              <a:t>Coordinating, aligning and networking </a:t>
            </a:r>
            <a:r>
              <a:rPr lang="en-GB" sz="1600" b="1">
                <a:solidFill>
                  <a:srgbClr val="002060"/>
                </a:solidFill>
                <a:effectLst/>
                <a:ea typeface="Times New Roman" panose="02020603050405020304" pitchFamily="18" charset="0"/>
                <a:cs typeface="Times New Roman" panose="02020603050405020304" pitchFamily="18" charset="0"/>
              </a:rPr>
              <a:t>existing community-based competence centres </a:t>
            </a:r>
            <a:r>
              <a:rPr lang="en-GB" sz="1600">
                <a:solidFill>
                  <a:srgbClr val="002060"/>
                </a:solidFill>
                <a:effectLst/>
                <a:ea typeface="Times New Roman" panose="02020603050405020304" pitchFamily="18" charset="0"/>
                <a:cs typeface="Times New Roman" panose="02020603050405020304" pitchFamily="18" charset="0"/>
              </a:rPr>
              <a:t>on FAIR and open science practices </a:t>
            </a:r>
            <a:r>
              <a:rPr lang="en-GB" sz="1600" b="1">
                <a:solidFill>
                  <a:srgbClr val="002060"/>
                </a:solidFill>
                <a:effectLst/>
                <a:ea typeface="Times New Roman" panose="02020603050405020304" pitchFamily="18" charset="0"/>
                <a:cs typeface="Times New Roman" panose="02020603050405020304" pitchFamily="18" charset="0"/>
              </a:rPr>
              <a:t>developed within the EOSC ecosystem</a:t>
            </a:r>
            <a:r>
              <a:rPr lang="en-GB" sz="1600">
                <a:solidFill>
                  <a:srgbClr val="002060"/>
                </a:solidFill>
                <a:effectLst/>
                <a:ea typeface="Times New Roman" panose="02020603050405020304" pitchFamily="18" charset="0"/>
                <a:cs typeface="Times New Roman" panose="02020603050405020304" pitchFamily="18" charset="0"/>
              </a:rPr>
              <a:t>.</a:t>
            </a:r>
          </a:p>
        </p:txBody>
      </p:sp>
      <p:sp>
        <p:nvSpPr>
          <p:cNvPr id="6" name="ZoneTexte 5">
            <a:extLst>
              <a:ext uri="{FF2B5EF4-FFF2-40B4-BE49-F238E27FC236}">
                <a16:creationId xmlns:a16="http://schemas.microsoft.com/office/drawing/2014/main" id="{90FF79FF-5BA8-7C13-3F12-01F33C907553}"/>
              </a:ext>
            </a:extLst>
          </p:cNvPr>
          <p:cNvSpPr txBox="1"/>
          <p:nvPr/>
        </p:nvSpPr>
        <p:spPr>
          <a:xfrm>
            <a:off x="3076142" y="1015114"/>
            <a:ext cx="5911811" cy="369332"/>
          </a:xfrm>
          <a:prstGeom prst="rect">
            <a:avLst/>
          </a:prstGeom>
          <a:noFill/>
        </p:spPr>
        <p:txBody>
          <a:bodyPr wrap="none" rtlCol="0">
            <a:spAutoFit/>
          </a:bodyPr>
          <a:lstStyle/>
          <a:p>
            <a:r>
              <a:rPr lang="en-GB" b="1" u="sng">
                <a:solidFill>
                  <a:srgbClr val="002060"/>
                </a:solidFill>
                <a:ea typeface="Times New Roman" panose="02020603050405020304" pitchFamily="18" charset="0"/>
                <a:cs typeface="Times New Roman" panose="02020603050405020304" pitchFamily="18" charset="0"/>
              </a:rPr>
              <a:t>C</a:t>
            </a:r>
            <a:r>
              <a:rPr lang="en-GB" sz="1800" b="1" u="sng">
                <a:solidFill>
                  <a:srgbClr val="002060"/>
                </a:solidFill>
                <a:effectLst/>
                <a:ea typeface="Times New Roman" panose="02020603050405020304" pitchFamily="18" charset="0"/>
                <a:cs typeface="Times New Roman" panose="02020603050405020304" pitchFamily="18" charset="0"/>
              </a:rPr>
              <a:t>ommunity-based competence centres</a:t>
            </a:r>
            <a:r>
              <a:rPr lang="en-GB" sz="1800" b="1">
                <a:solidFill>
                  <a:srgbClr val="002060"/>
                </a:solidFill>
                <a:effectLst/>
                <a:ea typeface="Times New Roman" panose="02020603050405020304" pitchFamily="18" charset="0"/>
                <a:cs typeface="Times New Roman" panose="02020603050405020304" pitchFamily="18" charset="0"/>
              </a:rPr>
              <a:t>      </a:t>
            </a:r>
            <a:r>
              <a:rPr lang="fr-FR" b="1"/>
              <a:t>(ACTIVITIES : 2.1) </a:t>
            </a:r>
            <a:endParaRPr lang="en-GB" b="1" u="sng">
              <a:solidFill>
                <a:srgbClr val="002060"/>
              </a:solidFill>
            </a:endParaRPr>
          </a:p>
        </p:txBody>
      </p:sp>
      <p:grpSp>
        <p:nvGrpSpPr>
          <p:cNvPr id="10" name="Groupe 9">
            <a:extLst>
              <a:ext uri="{FF2B5EF4-FFF2-40B4-BE49-F238E27FC236}">
                <a16:creationId xmlns:a16="http://schemas.microsoft.com/office/drawing/2014/main" id="{A1C84C0A-596A-E903-A494-D36174CD511D}"/>
              </a:ext>
            </a:extLst>
          </p:cNvPr>
          <p:cNvGrpSpPr/>
          <p:nvPr/>
        </p:nvGrpSpPr>
        <p:grpSpPr>
          <a:xfrm>
            <a:off x="2052898" y="3034697"/>
            <a:ext cx="1172584" cy="550791"/>
            <a:chOff x="1736333" y="1160980"/>
            <a:chExt cx="1017081" cy="369332"/>
          </a:xfrm>
        </p:grpSpPr>
        <p:sp>
          <p:nvSpPr>
            <p:cNvPr id="11" name="Rectangle 10">
              <a:extLst>
                <a:ext uri="{FF2B5EF4-FFF2-40B4-BE49-F238E27FC236}">
                  <a16:creationId xmlns:a16="http://schemas.microsoft.com/office/drawing/2014/main" id="{C38F265D-3B41-2324-27CC-7AB2AE0A0490}"/>
                </a:ext>
              </a:extLst>
            </p:cNvPr>
            <p:cNvSpPr/>
            <p:nvPr/>
          </p:nvSpPr>
          <p:spPr>
            <a:xfrm>
              <a:off x="1736333" y="1160980"/>
              <a:ext cx="624530" cy="36933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ZoneTexte 11">
              <a:extLst>
                <a:ext uri="{FF2B5EF4-FFF2-40B4-BE49-F238E27FC236}">
                  <a16:creationId xmlns:a16="http://schemas.microsoft.com/office/drawing/2014/main" id="{1D47A103-0BBA-BCFE-DAE7-5180A13F415F}"/>
                </a:ext>
              </a:extLst>
            </p:cNvPr>
            <p:cNvSpPr txBox="1"/>
            <p:nvPr/>
          </p:nvSpPr>
          <p:spPr>
            <a:xfrm>
              <a:off x="1736333" y="1160980"/>
              <a:ext cx="1017081" cy="309569"/>
            </a:xfrm>
            <a:prstGeom prst="rect">
              <a:avLst/>
            </a:prstGeom>
            <a:noFill/>
          </p:spPr>
          <p:txBody>
            <a:bodyPr wrap="square" rtlCol="0">
              <a:spAutoFit/>
            </a:bodyPr>
            <a:lstStyle/>
            <a:p>
              <a:r>
                <a:rPr lang="fr-FR" sz="2400"/>
                <a:t>WP5</a:t>
              </a:r>
            </a:p>
          </p:txBody>
        </p:sp>
      </p:grpSp>
      <p:sp>
        <p:nvSpPr>
          <p:cNvPr id="13" name="ZoneTexte 12">
            <a:extLst>
              <a:ext uri="{FF2B5EF4-FFF2-40B4-BE49-F238E27FC236}">
                <a16:creationId xmlns:a16="http://schemas.microsoft.com/office/drawing/2014/main" id="{CEB4351F-3E51-7E96-464E-4EBFBE505D67}"/>
              </a:ext>
            </a:extLst>
          </p:cNvPr>
          <p:cNvSpPr txBox="1"/>
          <p:nvPr/>
        </p:nvSpPr>
        <p:spPr>
          <a:xfrm>
            <a:off x="3331334" y="3216156"/>
            <a:ext cx="6097712" cy="338554"/>
          </a:xfrm>
          <a:prstGeom prst="rect">
            <a:avLst/>
          </a:prstGeom>
          <a:noFill/>
        </p:spPr>
        <p:txBody>
          <a:bodyPr wrap="square">
            <a:spAutoFit/>
          </a:bodyPr>
          <a:lstStyle/>
          <a:p>
            <a:r>
              <a:rPr lang="fr-FR" sz="1600" b="1" u="sng"/>
              <a:t>MANAGEMENT, COMMUNICATION, C.G. ADMINISTRATION</a:t>
            </a:r>
          </a:p>
        </p:txBody>
      </p:sp>
      <p:sp>
        <p:nvSpPr>
          <p:cNvPr id="14" name="Titolo 4">
            <a:extLst>
              <a:ext uri="{FF2B5EF4-FFF2-40B4-BE49-F238E27FC236}">
                <a16:creationId xmlns:a16="http://schemas.microsoft.com/office/drawing/2014/main" id="{5FB4E08D-FD10-6C16-DCAF-22AFBD17F862}"/>
              </a:ext>
            </a:extLst>
          </p:cNvPr>
          <p:cNvSpPr txBox="1">
            <a:spLocks/>
          </p:cNvSpPr>
          <p:nvPr/>
        </p:nvSpPr>
        <p:spPr>
          <a:xfrm>
            <a:off x="1843311" y="127710"/>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lvl="0" algn="r">
              <a:defRPr/>
            </a:pPr>
            <a:r>
              <a:rPr lang="en-GB" sz="2800" b="1">
                <a:latin typeface="+mn-lt"/>
                <a:ea typeface="Times New Roman" panose="02020603050405020304" pitchFamily="18" charset="0"/>
              </a:rPr>
              <a:t>HORIZON-INFRA-2026-01-EOSC-01 (OSCARS 2)</a:t>
            </a:r>
            <a:endParaRPr kumimoji="0" lang="it-IT" sz="2800" b="1" i="0" strike="noStrike" kern="1200" cap="none" spc="0" normalizeH="0" baseline="0" noProof="0">
              <a:ln>
                <a:noFill/>
              </a:ln>
              <a:effectLst/>
              <a:uLnTx/>
              <a:uFillTx/>
              <a:latin typeface="+mn-lt"/>
              <a:ea typeface="+mj-ea"/>
              <a:cs typeface="+mj-cs"/>
            </a:endParaRPr>
          </a:p>
        </p:txBody>
      </p:sp>
    </p:spTree>
    <p:extLst>
      <p:ext uri="{BB962C8B-B14F-4D97-AF65-F5344CB8AC3E}">
        <p14:creationId xmlns:p14="http://schemas.microsoft.com/office/powerpoint/2010/main" val="3809249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8789F-4CDD-59D6-C661-C4046E9DE9D6}"/>
            </a:ext>
          </a:extLst>
        </p:cNvPr>
        <p:cNvGrpSpPr/>
        <p:nvPr/>
      </p:nvGrpSpPr>
      <p:grpSpPr>
        <a:xfrm>
          <a:off x="0" y="0"/>
          <a:ext cx="0" cy="0"/>
          <a:chOff x="0" y="0"/>
          <a:chExt cx="0" cy="0"/>
        </a:xfrm>
      </p:grpSpPr>
      <p:sp>
        <p:nvSpPr>
          <p:cNvPr id="7" name="Espace réservé du numéro de diapositive 2">
            <a:extLst>
              <a:ext uri="{FF2B5EF4-FFF2-40B4-BE49-F238E27FC236}">
                <a16:creationId xmlns:a16="http://schemas.microsoft.com/office/drawing/2014/main" id="{A2B73A71-18AE-AD9D-B15E-E4FB84361302}"/>
              </a:ext>
            </a:extLst>
          </p:cNvPr>
          <p:cNvSpPr>
            <a:spLocks noGrp="1"/>
          </p:cNvSpPr>
          <p:nvPr>
            <p:ph type="sldNum" sz="quarter" idx="12"/>
          </p:nvPr>
        </p:nvSpPr>
        <p:spPr>
          <a:xfrm>
            <a:off x="301768" y="6392392"/>
            <a:ext cx="981973" cy="337897"/>
          </a:xfrm>
        </p:spPr>
        <p:txBody>
          <a:bodyPr/>
          <a:lstStyle/>
          <a:p>
            <a:fld id="{345175DA-277F-B548-B500-1BF71FE23091}" type="slidenum">
              <a:rPr lang="it-IT" smtClean="0"/>
              <a:pPr/>
              <a:t>13</a:t>
            </a:fld>
            <a:endParaRPr lang="it-IT"/>
          </a:p>
        </p:txBody>
      </p:sp>
      <p:sp>
        <p:nvSpPr>
          <p:cNvPr id="8" name="Espace réservé du pied de page 2">
            <a:extLst>
              <a:ext uri="{FF2B5EF4-FFF2-40B4-BE49-F238E27FC236}">
                <a16:creationId xmlns:a16="http://schemas.microsoft.com/office/drawing/2014/main" id="{C73005B4-A560-0658-343C-C0C69923D6E1}"/>
              </a:ext>
            </a:extLst>
          </p:cNvPr>
          <p:cNvSpPr txBox="1">
            <a:spLocks/>
          </p:cNvSpPr>
          <p:nvPr/>
        </p:nvSpPr>
        <p:spPr bwMode="auto">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libri" panose="020F0502020204030204"/>
                <a:ea typeface="+mn-ea"/>
                <a:cs typeface="+mn-cs"/>
              </a:rPr>
              <a:t>Giovanni Lamanna</a:t>
            </a:r>
          </a:p>
        </p:txBody>
      </p:sp>
      <p:sp>
        <p:nvSpPr>
          <p:cNvPr id="9" name="Espace réservé de la date 1">
            <a:extLst>
              <a:ext uri="{FF2B5EF4-FFF2-40B4-BE49-F238E27FC236}">
                <a16:creationId xmlns:a16="http://schemas.microsoft.com/office/drawing/2014/main" id="{6A97FA9F-BDAF-5637-C383-3E35AC1F3D98}"/>
              </a:ext>
            </a:extLst>
          </p:cNvPr>
          <p:cNvSpPr txBox="1">
            <a:spLocks/>
          </p:cNvSpPr>
          <p:nvPr/>
        </p:nvSpPr>
        <p:spPr bwMode="auto">
          <a:xfrm>
            <a:off x="10785287" y="6392392"/>
            <a:ext cx="1127053" cy="337898"/>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it-IT" sz="1200">
                <a:solidFill>
                  <a:prstClr val="white"/>
                </a:solidFill>
                <a:latin typeface="Calibri" panose="020F0502020204030204"/>
              </a:rPr>
              <a:t>24/2/2026</a:t>
            </a:r>
          </a:p>
        </p:txBody>
      </p:sp>
      <p:sp>
        <p:nvSpPr>
          <p:cNvPr id="2" name="Espace réservé du contenu 4">
            <a:extLst>
              <a:ext uri="{FF2B5EF4-FFF2-40B4-BE49-F238E27FC236}">
                <a16:creationId xmlns:a16="http://schemas.microsoft.com/office/drawing/2014/main" id="{8D2EC344-7DDF-4F87-2874-8D58E55AD1E2}"/>
              </a:ext>
            </a:extLst>
          </p:cNvPr>
          <p:cNvSpPr txBox="1">
            <a:spLocks/>
          </p:cNvSpPr>
          <p:nvPr/>
        </p:nvSpPr>
        <p:spPr bwMode="auto">
          <a:xfrm>
            <a:off x="925550" y="1750740"/>
            <a:ext cx="10456323" cy="4014439"/>
          </a:xfrm>
          <a:prstGeom prst="rect">
            <a:avLst/>
          </a:prstGeom>
        </p:spPr>
        <p:txBody>
          <a:bodyPr vertOverflow="overflow" horzOverflow="overflow" vert="horz" wrap="square" lIns="45716" tIns="45720" rIns="45716" bIns="45720" numCol="1" spcCol="0" rtlCol="0" fromWordArt="0" anchor="t" anchorCtr="0" forceAA="0" compatLnSpc="0">
            <a:normAutofit fontScale="85000" lnSpcReduction="10000"/>
          </a:bodyPr>
          <a:lstStyle>
            <a:lvl1pPr marL="228600" indent="-228600" algn="l" defTabSz="914400" rtl="0" eaLnBrk="1" latinLnBrk="0" hangingPunct="1">
              <a:lnSpc>
                <a:spcPct val="90000"/>
              </a:lnSpc>
              <a:spcBef>
                <a:spcPts val="1000"/>
              </a:spcBef>
              <a:buSzPct val="100000"/>
              <a:buFontTx/>
              <a:buBlip>
                <a:blip r:embed="rId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fr-FR" sz="2000" b="1" dirty="0" err="1">
                <a:solidFill>
                  <a:srgbClr val="002060"/>
                </a:solidFill>
                <a:ea typeface="Times New Roman" panose="02020603050405020304" pitchFamily="18" charset="0"/>
              </a:rPr>
              <a:t>Some</a:t>
            </a:r>
            <a:r>
              <a:rPr lang="fr-FR" sz="2000" b="1" dirty="0">
                <a:solidFill>
                  <a:srgbClr val="002060"/>
                </a:solidFill>
                <a:ea typeface="Times New Roman" panose="02020603050405020304" pitchFamily="18" charset="0"/>
              </a:rPr>
              <a:t> </a:t>
            </a:r>
            <a:r>
              <a:rPr lang="fr-FR" sz="2000" b="1" dirty="0" err="1">
                <a:solidFill>
                  <a:srgbClr val="002060"/>
                </a:solidFill>
                <a:ea typeface="Times New Roman" panose="02020603050405020304" pitchFamily="18" charset="0"/>
              </a:rPr>
              <a:t>work</a:t>
            </a:r>
            <a:r>
              <a:rPr lang="fr-FR" sz="2000" b="1" dirty="0">
                <a:solidFill>
                  <a:srgbClr val="002060"/>
                </a:solidFill>
                <a:ea typeface="Times New Roman" panose="02020603050405020304" pitchFamily="18" charset="0"/>
              </a:rPr>
              <a:t> to </a:t>
            </a:r>
            <a:r>
              <a:rPr lang="fr-FR" sz="2000" b="1" dirty="0" err="1">
                <a:solidFill>
                  <a:srgbClr val="002060"/>
                </a:solidFill>
                <a:ea typeface="Times New Roman" panose="02020603050405020304" pitchFamily="18" charset="0"/>
              </a:rPr>
              <a:t>be</a:t>
            </a:r>
            <a:r>
              <a:rPr lang="fr-FR" sz="2000" b="1" dirty="0">
                <a:solidFill>
                  <a:srgbClr val="002060"/>
                </a:solidFill>
                <a:ea typeface="Times New Roman" panose="02020603050405020304" pitchFamily="18" charset="0"/>
              </a:rPr>
              <a:t> </a:t>
            </a:r>
            <a:r>
              <a:rPr lang="fr-FR" sz="2000" b="1" dirty="0" err="1">
                <a:solidFill>
                  <a:srgbClr val="002060"/>
                </a:solidFill>
                <a:ea typeface="Times New Roman" panose="02020603050405020304" pitchFamily="18" charset="0"/>
              </a:rPr>
              <a:t>done</a:t>
            </a:r>
            <a:r>
              <a:rPr lang="fr-FR" sz="2000" b="1" dirty="0">
                <a:solidFill>
                  <a:srgbClr val="002060"/>
                </a:solidFill>
                <a:ea typeface="Times New Roman" panose="02020603050405020304" pitchFamily="18" charset="0"/>
              </a:rPr>
              <a:t> </a:t>
            </a:r>
            <a:r>
              <a:rPr lang="fr-FR" sz="2000" b="1" dirty="0" err="1">
                <a:solidFill>
                  <a:srgbClr val="002060"/>
                </a:solidFill>
                <a:ea typeface="Times New Roman" panose="02020603050405020304" pitchFamily="18" charset="0"/>
              </a:rPr>
              <a:t>with</a:t>
            </a:r>
            <a:r>
              <a:rPr lang="fr-FR" sz="2000" b="1" dirty="0">
                <a:solidFill>
                  <a:srgbClr val="002060"/>
                </a:solidFill>
                <a:ea typeface="Times New Roman" panose="02020603050405020304" pitchFamily="18" charset="0"/>
              </a:rPr>
              <a:t> the ESCAPE </a:t>
            </a:r>
            <a:r>
              <a:rPr lang="fr-FR" sz="2000" b="1" dirty="0" err="1">
                <a:solidFill>
                  <a:srgbClr val="002060"/>
                </a:solidFill>
                <a:ea typeface="Times New Roman" panose="02020603050405020304" pitchFamily="18" charset="0"/>
              </a:rPr>
              <a:t>Executive</a:t>
            </a:r>
            <a:r>
              <a:rPr lang="fr-FR" sz="2000" b="1" dirty="0">
                <a:solidFill>
                  <a:srgbClr val="002060"/>
                </a:solidFill>
                <a:ea typeface="Times New Roman" panose="02020603050405020304" pitchFamily="18" charset="0"/>
              </a:rPr>
              <a:t> </a:t>
            </a:r>
            <a:r>
              <a:rPr lang="fr-FR" sz="2000" b="1" dirty="0" err="1">
                <a:solidFill>
                  <a:srgbClr val="002060"/>
                </a:solidFill>
                <a:ea typeface="Times New Roman" panose="02020603050405020304" pitchFamily="18" charset="0"/>
              </a:rPr>
              <a:t>Board</a:t>
            </a:r>
            <a:r>
              <a:rPr lang="fr-FR" sz="2000" b="1" dirty="0">
                <a:solidFill>
                  <a:srgbClr val="002060"/>
                </a:solidFill>
                <a:ea typeface="Times New Roman" panose="02020603050405020304" pitchFamily="18" charset="0"/>
              </a:rPr>
              <a:t> to </a:t>
            </a:r>
            <a:r>
              <a:rPr lang="fr-FR" sz="2000" b="1" dirty="0" err="1">
                <a:solidFill>
                  <a:srgbClr val="002060"/>
                </a:solidFill>
                <a:ea typeface="Times New Roman" panose="02020603050405020304" pitchFamily="18" charset="0"/>
              </a:rPr>
              <a:t>define</a:t>
            </a:r>
            <a:r>
              <a:rPr lang="fr-FR" sz="2000" b="1" dirty="0">
                <a:solidFill>
                  <a:srgbClr val="002060"/>
                </a:solidFill>
                <a:ea typeface="Times New Roman" panose="02020603050405020304" pitchFamily="18" charset="0"/>
              </a:rPr>
              <a:t> </a:t>
            </a:r>
            <a:r>
              <a:rPr lang="fr-FR" sz="2000" b="1" dirty="0" err="1">
                <a:solidFill>
                  <a:srgbClr val="002060"/>
                </a:solidFill>
                <a:ea typeface="Times New Roman" panose="02020603050405020304" pitchFamily="18" charset="0"/>
              </a:rPr>
              <a:t>priorities</a:t>
            </a:r>
            <a:r>
              <a:rPr lang="fr-FR" sz="2000" b="1" dirty="0">
                <a:solidFill>
                  <a:srgbClr val="002060"/>
                </a:solidFill>
                <a:ea typeface="Times New Roman" panose="02020603050405020304" pitchFamily="18" charset="0"/>
              </a:rPr>
              <a:t> and </a:t>
            </a:r>
            <a:r>
              <a:rPr lang="fr-FR" sz="2000" b="1" dirty="0" err="1">
                <a:solidFill>
                  <a:srgbClr val="002060"/>
                </a:solidFill>
                <a:ea typeface="Times New Roman" panose="02020603050405020304" pitchFamily="18" charset="0"/>
              </a:rPr>
              <a:t>opportunities</a:t>
            </a:r>
            <a:r>
              <a:rPr lang="fr-FR" sz="2000" b="1" dirty="0">
                <a:solidFill>
                  <a:srgbClr val="002060"/>
                </a:solidFill>
                <a:ea typeface="Times New Roman" panose="02020603050405020304" pitchFamily="18" charset="0"/>
              </a:rPr>
              <a:t> (for the consolidation part; about 1.9 </a:t>
            </a:r>
            <a:r>
              <a:rPr lang="fr-FR" sz="2000" b="1" dirty="0" err="1">
                <a:solidFill>
                  <a:srgbClr val="002060"/>
                </a:solidFill>
                <a:ea typeface="Times New Roman" panose="02020603050405020304" pitchFamily="18" charset="0"/>
              </a:rPr>
              <a:t>MEur</a:t>
            </a:r>
            <a:r>
              <a:rPr lang="fr-FR" sz="2000" b="1" dirty="0">
                <a:solidFill>
                  <a:srgbClr val="002060"/>
                </a:solidFill>
                <a:ea typeface="Times New Roman" panose="02020603050405020304" pitchFamily="18" charset="0"/>
              </a:rPr>
              <a:t>).</a:t>
            </a:r>
          </a:p>
          <a:p>
            <a:pPr algn="just">
              <a:lnSpc>
                <a:spcPct val="150000"/>
              </a:lnSpc>
            </a:pPr>
            <a:r>
              <a:rPr lang="fr-FR" sz="2000" b="1" dirty="0" err="1">
                <a:solidFill>
                  <a:srgbClr val="002060"/>
                </a:solidFill>
                <a:ea typeface="Times New Roman" panose="02020603050405020304" pitchFamily="18" charset="0"/>
              </a:rPr>
              <a:t>Same</a:t>
            </a:r>
            <a:r>
              <a:rPr lang="fr-FR" sz="2000" b="1" dirty="0">
                <a:solidFill>
                  <a:srgbClr val="002060"/>
                </a:solidFill>
                <a:ea typeface="Times New Roman" panose="02020603050405020304" pitchFamily="18" charset="0"/>
              </a:rPr>
              <a:t> for </a:t>
            </a:r>
            <a:r>
              <a:rPr lang="fr-FR" sz="2000" b="1" dirty="0" err="1">
                <a:solidFill>
                  <a:srgbClr val="002060"/>
                </a:solidFill>
                <a:ea typeface="Times New Roman" panose="02020603050405020304" pitchFamily="18" charset="0"/>
              </a:rPr>
              <a:t>potential</a:t>
            </a:r>
            <a:r>
              <a:rPr lang="fr-FR" sz="2000" b="1" dirty="0">
                <a:solidFill>
                  <a:srgbClr val="002060"/>
                </a:solidFill>
                <a:ea typeface="Times New Roman" panose="02020603050405020304" pitchFamily="18" charset="0"/>
              </a:rPr>
              <a:t> </a:t>
            </a:r>
            <a:r>
              <a:rPr lang="fr-FR" sz="2000" b="1" dirty="0" err="1">
                <a:solidFill>
                  <a:srgbClr val="002060"/>
                </a:solidFill>
                <a:ea typeface="Times New Roman" panose="02020603050405020304" pitchFamily="18" charset="0"/>
              </a:rPr>
              <a:t>cascading</a:t>
            </a:r>
            <a:r>
              <a:rPr lang="fr-FR" sz="2000" b="1" dirty="0">
                <a:solidFill>
                  <a:srgbClr val="002060"/>
                </a:solidFill>
                <a:ea typeface="Times New Roman" panose="02020603050405020304" pitchFamily="18" charset="0"/>
              </a:rPr>
              <a:t> </a:t>
            </a:r>
            <a:r>
              <a:rPr lang="fr-FR" sz="2000" b="1" dirty="0" err="1">
                <a:solidFill>
                  <a:srgbClr val="002060"/>
                </a:solidFill>
                <a:ea typeface="Times New Roman" panose="02020603050405020304" pitchFamily="18" charset="0"/>
              </a:rPr>
              <a:t>grants</a:t>
            </a:r>
            <a:r>
              <a:rPr lang="fr-FR" sz="2000" b="1" dirty="0">
                <a:solidFill>
                  <a:srgbClr val="002060"/>
                </a:solidFill>
                <a:ea typeface="Times New Roman" panose="02020603050405020304" pitchFamily="18" charset="0"/>
              </a:rPr>
              <a:t> (CG) (about 5.5 </a:t>
            </a:r>
            <a:r>
              <a:rPr lang="fr-FR" sz="2000" b="1" dirty="0" err="1">
                <a:solidFill>
                  <a:srgbClr val="002060"/>
                </a:solidFill>
                <a:ea typeface="Times New Roman" panose="02020603050405020304" pitchFamily="18" charset="0"/>
              </a:rPr>
              <a:t>MEur</a:t>
            </a:r>
            <a:r>
              <a:rPr lang="fr-FR" sz="2000" b="1" dirty="0">
                <a:solidFill>
                  <a:srgbClr val="002060"/>
                </a:solidFill>
                <a:ea typeface="Times New Roman" panose="02020603050405020304" pitchFamily="18" charset="0"/>
              </a:rPr>
              <a:t>).</a:t>
            </a:r>
          </a:p>
          <a:p>
            <a:pPr algn="just">
              <a:lnSpc>
                <a:spcPct val="150000"/>
              </a:lnSpc>
            </a:pPr>
            <a:r>
              <a:rPr lang="en-US" sz="2000" b="1" dirty="0">
                <a:solidFill>
                  <a:srgbClr val="002060"/>
                </a:solidFill>
                <a:ea typeface="Times New Roman" panose="02020603050405020304" pitchFamily="18" charset="0"/>
              </a:rPr>
              <a:t>Further discussions with the ESCAPE Strategy Board expected to gather suggestions from their own communities and envisage some specific focus for the CG.</a:t>
            </a:r>
          </a:p>
          <a:p>
            <a:pPr algn="just">
              <a:lnSpc>
                <a:spcPct val="150000"/>
              </a:lnSpc>
            </a:pPr>
            <a:r>
              <a:rPr lang="en-US" sz="2000" b="1" dirty="0">
                <a:solidFill>
                  <a:srgbClr val="002060"/>
                </a:solidFill>
                <a:ea typeface="Times New Roman" panose="02020603050405020304" pitchFamily="18" charset="0"/>
              </a:rPr>
              <a:t>EVERSE 2</a:t>
            </a:r>
            <a:r>
              <a:rPr lang="en-US" sz="2000" b="1" baseline="30000" dirty="0">
                <a:solidFill>
                  <a:srgbClr val="002060"/>
                </a:solidFill>
                <a:ea typeface="Times New Roman" panose="02020603050405020304" pitchFamily="18" charset="0"/>
              </a:rPr>
              <a:t>nd</a:t>
            </a:r>
            <a:r>
              <a:rPr lang="en-US" sz="2000" b="1" dirty="0">
                <a:solidFill>
                  <a:srgbClr val="002060"/>
                </a:solidFill>
                <a:ea typeface="Times New Roman" panose="02020603050405020304" pitchFamily="18" charset="0"/>
              </a:rPr>
              <a:t> phase will be included in OSCARS 2 towards a “Knowledge Hub on Software” linked with the 5 CCCs.</a:t>
            </a:r>
          </a:p>
          <a:p>
            <a:pPr algn="just">
              <a:lnSpc>
                <a:spcPct val="150000"/>
              </a:lnSpc>
            </a:pPr>
            <a:r>
              <a:rPr lang="en-US" sz="2000" b="1" dirty="0">
                <a:solidFill>
                  <a:srgbClr val="002060"/>
                </a:solidFill>
                <a:ea typeface="Times New Roman" panose="02020603050405020304" pitchFamily="18" charset="0"/>
              </a:rPr>
              <a:t>Need to reach out new RIs and communities (within ESCAPE). </a:t>
            </a:r>
          </a:p>
          <a:p>
            <a:pPr algn="just">
              <a:lnSpc>
                <a:spcPct val="150000"/>
              </a:lnSpc>
            </a:pPr>
            <a:r>
              <a:rPr lang="en-US" sz="2000" b="1" dirty="0">
                <a:solidFill>
                  <a:srgbClr val="002060"/>
                </a:solidFill>
                <a:ea typeface="Times New Roman" panose="02020603050405020304" pitchFamily="18" charset="0"/>
              </a:rPr>
              <a:t>Conceiving and operating the ESCAPE Node (starting with the partner RIs which have declared their support).</a:t>
            </a:r>
          </a:p>
          <a:p>
            <a:pPr algn="just">
              <a:lnSpc>
                <a:spcPct val="150000"/>
              </a:lnSpc>
            </a:pPr>
            <a:endParaRPr lang="en-US" sz="2000" b="1" dirty="0">
              <a:solidFill>
                <a:srgbClr val="002060"/>
              </a:solidFill>
              <a:ea typeface="Times New Roman" panose="02020603050405020304" pitchFamily="18" charset="0"/>
            </a:endParaRPr>
          </a:p>
          <a:p>
            <a:pPr marL="0" indent="0" algn="just">
              <a:lnSpc>
                <a:spcPct val="150000"/>
              </a:lnSpc>
              <a:buFontTx/>
              <a:buNone/>
              <a:defRPr/>
            </a:pPr>
            <a:endParaRPr lang="en-US" sz="2000" b="1" dirty="0">
              <a:solidFill>
                <a:srgbClr val="002060"/>
              </a:solidFill>
            </a:endParaRPr>
          </a:p>
        </p:txBody>
      </p:sp>
      <p:sp>
        <p:nvSpPr>
          <p:cNvPr id="3" name="Titolo 4">
            <a:extLst>
              <a:ext uri="{FF2B5EF4-FFF2-40B4-BE49-F238E27FC236}">
                <a16:creationId xmlns:a16="http://schemas.microsoft.com/office/drawing/2014/main" id="{59553BC4-BA32-48B9-D32F-0AFD9F904542}"/>
              </a:ext>
            </a:extLst>
          </p:cNvPr>
          <p:cNvSpPr txBox="1">
            <a:spLocks/>
          </p:cNvSpPr>
          <p:nvPr/>
        </p:nvSpPr>
        <p:spPr>
          <a:xfrm>
            <a:off x="1843311" y="127710"/>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lvl="0" algn="r">
              <a:defRPr/>
            </a:pPr>
            <a:r>
              <a:rPr lang="en-GB" sz="2800" b="1">
                <a:latin typeface="+mn-lt"/>
                <a:ea typeface="Times New Roman" panose="02020603050405020304" pitchFamily="18" charset="0"/>
              </a:rPr>
              <a:t>HORIZON-INFRA-2026-01-EOSC-01 (OSCARS 2)</a:t>
            </a:r>
            <a:endParaRPr kumimoji="0" lang="it-IT" sz="2800" b="1" i="0" strike="noStrike" kern="1200" cap="none" spc="0" normalizeH="0" baseline="0" noProof="0">
              <a:ln>
                <a:noFill/>
              </a:ln>
              <a:effectLst/>
              <a:uLnTx/>
              <a:uFillTx/>
              <a:latin typeface="+mn-lt"/>
              <a:ea typeface="+mj-ea"/>
              <a:cs typeface="+mj-cs"/>
            </a:endParaRPr>
          </a:p>
        </p:txBody>
      </p:sp>
    </p:spTree>
    <p:extLst>
      <p:ext uri="{BB962C8B-B14F-4D97-AF65-F5344CB8AC3E}">
        <p14:creationId xmlns:p14="http://schemas.microsoft.com/office/powerpoint/2010/main" val="348913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33ec0426f45_0_68"/>
          <p:cNvSpPr txBox="1">
            <a:spLocks noGrp="1"/>
          </p:cNvSpPr>
          <p:nvPr>
            <p:ph type="title"/>
          </p:nvPr>
        </p:nvSpPr>
        <p:spPr>
          <a:xfrm>
            <a:off x="1839818" y="315120"/>
            <a:ext cx="8808600" cy="292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GB">
                <a:solidFill>
                  <a:schemeClr val="lt1"/>
                </a:solidFill>
              </a:rPr>
              <a:t>OSCARS </a:t>
            </a:r>
            <a:r>
              <a:rPr lang="en-GB"/>
              <a:t>1st</a:t>
            </a:r>
            <a:r>
              <a:rPr lang="en-GB">
                <a:solidFill>
                  <a:schemeClr val="lt1"/>
                </a:solidFill>
              </a:rPr>
              <a:t> OPEN CALL</a:t>
            </a:r>
            <a:endParaRPr>
              <a:solidFill>
                <a:schemeClr val="lt1"/>
              </a:solidFill>
            </a:endParaRPr>
          </a:p>
        </p:txBody>
      </p:sp>
      <p:sp>
        <p:nvSpPr>
          <p:cNvPr id="122" name="Google Shape;122;g33ec0426f45_0_68"/>
          <p:cNvSpPr txBox="1"/>
          <p:nvPr/>
        </p:nvSpPr>
        <p:spPr>
          <a:xfrm>
            <a:off x="457040" y="3818644"/>
            <a:ext cx="54009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23" name="Google Shape;123;g33ec0426f45_0_68"/>
          <p:cNvPicPr preferRelativeResize="0"/>
          <p:nvPr/>
        </p:nvPicPr>
        <p:blipFill rotWithShape="1">
          <a:blip r:embed="rId3">
            <a:alphaModFix/>
          </a:blip>
          <a:srcRect/>
          <a:stretch/>
        </p:blipFill>
        <p:spPr>
          <a:xfrm>
            <a:off x="206439" y="1306066"/>
            <a:ext cx="5651501" cy="3178967"/>
          </a:xfrm>
          <a:prstGeom prst="rect">
            <a:avLst/>
          </a:prstGeom>
          <a:noFill/>
          <a:ln>
            <a:noFill/>
          </a:ln>
        </p:spPr>
      </p:pic>
      <p:sp>
        <p:nvSpPr>
          <p:cNvPr id="124" name="Google Shape;124;g33ec0426f45_0_68"/>
          <p:cNvSpPr txBox="1"/>
          <p:nvPr/>
        </p:nvSpPr>
        <p:spPr>
          <a:xfrm>
            <a:off x="126000" y="4520175"/>
            <a:ext cx="11634000" cy="1662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2000" b="0" i="0" u="none" strike="noStrike" kern="0" cap="none" spc="0" normalizeH="0" baseline="0" noProof="0">
                <a:ln>
                  <a:noFill/>
                </a:ln>
                <a:solidFill>
                  <a:srgbClr val="000000"/>
                </a:solidFill>
                <a:effectLst/>
                <a:uLnTx/>
                <a:uFillTx/>
                <a:latin typeface="Calibri"/>
                <a:ea typeface="Calibri"/>
                <a:cs typeface="Calibri"/>
                <a:sym typeface="Calibri"/>
              </a:rPr>
              <a:t>Total funding requested: € 55,548,003.44</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2000" b="0" i="0" u="none" strike="noStrike" kern="0" cap="none" spc="0" normalizeH="0" baseline="0" noProof="0">
                <a:ln>
                  <a:noFill/>
                </a:ln>
                <a:solidFill>
                  <a:srgbClr val="000000"/>
                </a:solidFill>
                <a:effectLst/>
                <a:uLnTx/>
                <a:uFillTx/>
                <a:latin typeface="Calibri"/>
                <a:ea typeface="Calibri"/>
                <a:cs typeface="Calibri"/>
                <a:sym typeface="Calibri"/>
              </a:rPr>
              <a:t>174 Consortia - 90 Mono-beneficiary projects		</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0" i="0" u="none" strike="noStrike" kern="0" cap="none" spc="0" normalizeH="0" baseline="0" noProof="0">
                <a:ln>
                  <a:noFill/>
                </a:ln>
                <a:solidFill>
                  <a:srgbClr val="000000"/>
                </a:solidFill>
                <a:effectLst/>
                <a:uLnTx/>
                <a:uFillTx/>
                <a:latin typeface="Calibri"/>
                <a:ea typeface="Calibri"/>
                <a:cs typeface="Calibri"/>
                <a:sym typeface="Calibri"/>
              </a:rPr>
              <a:t>More info at:</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0" i="0" u="sng" strike="noStrike" kern="0" cap="none" spc="0" normalizeH="0" baseline="0" noProof="0">
                <a:ln>
                  <a:noFill/>
                </a:ln>
                <a:solidFill>
                  <a:srgbClr val="0563C1"/>
                </a:solidFill>
                <a:effectLst/>
                <a:uLnTx/>
                <a:uFillTx/>
                <a:latin typeface="Calibri"/>
                <a:ea typeface="Calibri"/>
                <a:cs typeface="Calibri"/>
                <a:sym typeface="Calibri"/>
                <a:hlinkClick r:id="rId4"/>
              </a:rPr>
              <a:t>https://www.oscars-project.eu/news/264-proposals-submitted-1st-oscars-open-call</a:t>
            </a:r>
            <a:r>
              <a:rPr kumimoji="0" lang="en-GB" sz="14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0" i="0" u="sng" strike="noStrike" kern="0" cap="none" spc="0" normalizeH="0" baseline="0" noProof="0">
                <a:ln>
                  <a:noFill/>
                </a:ln>
                <a:solidFill>
                  <a:srgbClr val="0563C1"/>
                </a:solidFill>
                <a:effectLst/>
                <a:uLnTx/>
                <a:uFillTx/>
                <a:latin typeface="Calibri"/>
                <a:ea typeface="Calibri"/>
                <a:cs typeface="Calibri"/>
                <a:sym typeface="Calibri"/>
                <a:hlinkClick r:id="rId5"/>
              </a:rPr>
              <a:t>https://oscars-project.eu/news/1st-oscars-open-call-concluded-58-projects-selected</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25" name="Google Shape;125;g33ec0426f45_0_68"/>
          <p:cNvPicPr preferRelativeResize="0"/>
          <p:nvPr/>
        </p:nvPicPr>
        <p:blipFill rotWithShape="1">
          <a:blip r:embed="rId6">
            <a:alphaModFix/>
          </a:blip>
          <a:srcRect/>
          <a:stretch/>
        </p:blipFill>
        <p:spPr>
          <a:xfrm>
            <a:off x="6108541" y="1317682"/>
            <a:ext cx="5630813" cy="3167351"/>
          </a:xfrm>
          <a:prstGeom prst="rect">
            <a:avLst/>
          </a:prstGeom>
          <a:noFill/>
          <a:ln>
            <a:noFill/>
          </a:ln>
        </p:spPr>
      </p:pic>
      <p:sp>
        <p:nvSpPr>
          <p:cNvPr id="127" name="Google Shape;127;g33ec0426f45_0_68"/>
          <p:cNvSpPr txBox="1"/>
          <p:nvPr/>
        </p:nvSpPr>
        <p:spPr>
          <a:xfrm>
            <a:off x="6108550" y="4544300"/>
            <a:ext cx="5651400" cy="800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0000"/>
                </a:solidFill>
                <a:effectLst/>
                <a:uLnTx/>
                <a:uFillTx/>
                <a:latin typeface="Calibri"/>
                <a:ea typeface="Calibri"/>
                <a:cs typeface="Calibri"/>
                <a:sym typeface="Calibri"/>
              </a:rPr>
              <a:t>Total funding available: € 13,120,000.00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0000"/>
                </a:solidFill>
                <a:effectLst/>
                <a:uLnTx/>
                <a:uFillTx/>
                <a:latin typeface="Calibri"/>
                <a:ea typeface="Calibri"/>
                <a:cs typeface="Calibri"/>
                <a:sym typeface="Calibri"/>
              </a:rPr>
              <a:t>Total spent: € 13,640,457.16</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title"/>
          </p:nvPr>
        </p:nvSpPr>
        <p:spPr>
          <a:xfrm>
            <a:off x="1839818" y="315120"/>
            <a:ext cx="8808600" cy="292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GB">
                <a:solidFill>
                  <a:schemeClr val="lt1"/>
                </a:solidFill>
              </a:rPr>
              <a:t>OSCARS </a:t>
            </a:r>
            <a:r>
              <a:rPr lang="en-GB"/>
              <a:t>2nd</a:t>
            </a:r>
            <a:r>
              <a:rPr lang="en-GB">
                <a:solidFill>
                  <a:schemeClr val="lt1"/>
                </a:solidFill>
              </a:rPr>
              <a:t> OPEN CALL</a:t>
            </a:r>
            <a:endParaRPr>
              <a:solidFill>
                <a:schemeClr val="lt1"/>
              </a:solidFill>
            </a:endParaRPr>
          </a:p>
        </p:txBody>
      </p:sp>
      <p:sp>
        <p:nvSpPr>
          <p:cNvPr id="133" name="Google Shape;133;p3"/>
          <p:cNvSpPr txBox="1"/>
          <p:nvPr/>
        </p:nvSpPr>
        <p:spPr>
          <a:xfrm>
            <a:off x="457040" y="3818644"/>
            <a:ext cx="54009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34;p3"/>
          <p:cNvSpPr txBox="1"/>
          <p:nvPr/>
        </p:nvSpPr>
        <p:spPr>
          <a:xfrm>
            <a:off x="457040" y="5213532"/>
            <a:ext cx="11402400" cy="830966"/>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0" i="0" u="none" strike="noStrike" kern="0" cap="none" spc="0" normalizeH="0" baseline="0" noProof="0">
                <a:ln>
                  <a:noFill/>
                </a:ln>
                <a:solidFill>
                  <a:srgbClr val="000000"/>
                </a:solidFill>
                <a:effectLst/>
                <a:uLnTx/>
                <a:uFillTx/>
                <a:latin typeface="Calibri"/>
                <a:ea typeface="Calibri"/>
                <a:cs typeface="Calibri"/>
                <a:sym typeface="Calibri"/>
              </a:rPr>
              <a:t>More info at:</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sng" strike="noStrike" kern="0" cap="none" spc="0" normalizeH="0" baseline="0" noProof="0">
                <a:ln>
                  <a:noFill/>
                </a:ln>
                <a:solidFill>
                  <a:srgbClr val="0563C1"/>
                </a:solidFill>
                <a:effectLst/>
                <a:uLnTx/>
                <a:uFillTx/>
                <a:latin typeface="Calibri"/>
                <a:ea typeface="Calibri"/>
                <a:cs typeface="Calibri"/>
                <a:sym typeface="Calibri"/>
                <a:hlinkClick r:id="rId3"/>
              </a:rPr>
              <a:t>https://oscars-project.eu/news/2nd-oscars-open-call-concluded-12-projects-selected</a:t>
            </a:r>
            <a:endParaRPr kumimoji="0" sz="1400" b="0" i="0" u="sng" strike="noStrike" kern="0" cap="none" spc="0" normalizeH="0" baseline="0" noProof="0">
              <a:ln>
                <a:noFill/>
              </a:ln>
              <a:solidFill>
                <a:srgbClr val="0563C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sng" strike="noStrike" kern="0" cap="none" spc="0" normalizeH="0" baseline="0" noProof="0">
                <a:ln>
                  <a:noFill/>
                </a:ln>
                <a:solidFill>
                  <a:srgbClr val="0563C1"/>
                </a:solidFill>
                <a:effectLst/>
                <a:uLnTx/>
                <a:uFillTx/>
                <a:latin typeface="Calibri"/>
                <a:ea typeface="Calibri"/>
                <a:cs typeface="Calibri"/>
                <a:sym typeface="Calibri"/>
              </a:rPr>
              <a:t>https://oscars-project.eu/news/2nd-oscars-open-call-reflects-great-demand-open-science-funding-0</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35" name="Google Shape;135;p3"/>
          <p:cNvPicPr preferRelativeResize="0"/>
          <p:nvPr/>
        </p:nvPicPr>
        <p:blipFill rotWithShape="1">
          <a:blip r:embed="rId4">
            <a:alphaModFix/>
          </a:blip>
          <a:srcRect/>
          <a:stretch/>
        </p:blipFill>
        <p:spPr>
          <a:xfrm>
            <a:off x="457040" y="1161958"/>
            <a:ext cx="5525651" cy="3108178"/>
          </a:xfrm>
          <a:prstGeom prst="rect">
            <a:avLst/>
          </a:prstGeom>
          <a:noFill/>
          <a:ln>
            <a:noFill/>
          </a:ln>
        </p:spPr>
      </p:pic>
      <p:pic>
        <p:nvPicPr>
          <p:cNvPr id="136" name="Google Shape;136;p3"/>
          <p:cNvPicPr preferRelativeResize="0"/>
          <p:nvPr/>
        </p:nvPicPr>
        <p:blipFill rotWithShape="1">
          <a:blip r:embed="rId5">
            <a:alphaModFix/>
          </a:blip>
          <a:srcRect/>
          <a:stretch/>
        </p:blipFill>
        <p:spPr>
          <a:xfrm>
            <a:off x="6244118" y="1161958"/>
            <a:ext cx="5525651" cy="3108178"/>
          </a:xfrm>
          <a:prstGeom prst="rect">
            <a:avLst/>
          </a:prstGeom>
          <a:noFill/>
          <a:ln>
            <a:noFill/>
          </a:ln>
        </p:spPr>
      </p:pic>
      <p:sp>
        <p:nvSpPr>
          <p:cNvPr id="137" name="Google Shape;137;p3"/>
          <p:cNvSpPr/>
          <p:nvPr/>
        </p:nvSpPr>
        <p:spPr>
          <a:xfrm>
            <a:off x="414277" y="4413825"/>
            <a:ext cx="55257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0000"/>
                </a:solidFill>
                <a:effectLst/>
                <a:uLnTx/>
                <a:uFillTx/>
                <a:latin typeface="Calibri"/>
                <a:ea typeface="Calibri"/>
                <a:cs typeface="Calibri"/>
                <a:sym typeface="Calibri"/>
              </a:rPr>
              <a:t>Total funding requested: € 172,725,867.31</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0000"/>
                </a:solidFill>
                <a:effectLst/>
                <a:uLnTx/>
                <a:uFillTx/>
                <a:latin typeface="Calibri"/>
                <a:ea typeface="Calibri"/>
                <a:cs typeface="Calibri"/>
                <a:sym typeface="Calibri"/>
              </a:rPr>
              <a:t>529 Consortia - 217 Mono-beneficiary projects </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3"/>
          <p:cNvSpPr txBox="1"/>
          <p:nvPr/>
        </p:nvSpPr>
        <p:spPr>
          <a:xfrm>
            <a:off x="6244125" y="4367625"/>
            <a:ext cx="5615400" cy="800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0000"/>
                </a:solidFill>
                <a:effectLst/>
                <a:uLnTx/>
                <a:uFillTx/>
                <a:latin typeface="Calibri"/>
                <a:ea typeface="Calibri"/>
                <a:cs typeface="Calibri"/>
                <a:sym typeface="Calibri"/>
              </a:rPr>
              <a:t>Total funding available: less than € 3,000,000</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0000"/>
                </a:solidFill>
                <a:effectLst/>
                <a:uLnTx/>
                <a:uFillTx/>
                <a:latin typeface="Calibri"/>
                <a:ea typeface="Calibri"/>
                <a:cs typeface="Calibri"/>
                <a:sym typeface="Calibri"/>
              </a:rPr>
              <a:t>Total spent: € 2,913,194.50</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3F58750-5FF9-CB4B-8C0D-538667EF4CC3}"/>
              </a:ext>
            </a:extLst>
          </p:cNvPr>
          <p:cNvSpPr txBox="1"/>
          <p:nvPr/>
        </p:nvSpPr>
        <p:spPr>
          <a:xfrm>
            <a:off x="2506144" y="2301756"/>
            <a:ext cx="6097712" cy="954107"/>
          </a:xfrm>
          <a:prstGeom prst="rect">
            <a:avLst/>
          </a:prstGeom>
          <a:noFill/>
        </p:spPr>
        <p:txBody>
          <a:bodyPr wrap="square">
            <a:spAutoFit/>
          </a:bodyPr>
          <a:lstStyle/>
          <a:p>
            <a:pPr algn="ctr"/>
            <a:r>
              <a:rPr lang="fr-FR" sz="2800" b="1"/>
              <a:t>DISCUSSIONS</a:t>
            </a:r>
          </a:p>
          <a:p>
            <a:pPr algn="ctr"/>
            <a:r>
              <a:rPr lang="fr-FR" sz="2800" b="1"/>
              <a:t> Q&amp;A</a:t>
            </a:r>
          </a:p>
        </p:txBody>
      </p:sp>
    </p:spTree>
    <p:extLst>
      <p:ext uri="{BB962C8B-B14F-4D97-AF65-F5344CB8AC3E}">
        <p14:creationId xmlns:p14="http://schemas.microsoft.com/office/powerpoint/2010/main" val="2392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6A1C-8161-405C-52A5-AD0E2E6FFED9}"/>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DDA10AB-9096-ABCA-3FE7-B3CD1BEF800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175DA-277F-B548-B500-1BF71FE23091}" type="slidenum">
              <a:rPr kumimoji="0" lang="it-IT"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olo 4">
            <a:extLst>
              <a:ext uri="{FF2B5EF4-FFF2-40B4-BE49-F238E27FC236}">
                <a16:creationId xmlns:a16="http://schemas.microsoft.com/office/drawing/2014/main" id="{0994C176-DAE8-D8D1-B6FC-A17688650014}"/>
              </a:ext>
            </a:extLst>
          </p:cNvPr>
          <p:cNvSpPr txBox="1">
            <a:spLocks/>
          </p:cNvSpPr>
          <p:nvPr/>
        </p:nvSpPr>
        <p:spPr>
          <a:xfrm>
            <a:off x="1843311" y="127710"/>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44C9F"/>
                </a:solidFill>
                <a:effectLst/>
                <a:uLnTx/>
                <a:uFillTx/>
                <a:latin typeface="Calibri" panose="020F0502020204030204"/>
                <a:ea typeface="+mj-ea"/>
                <a:cs typeface="+mj-cs"/>
              </a:rPr>
              <a:t>Preparing the Horizon-Europe 2026 calls</a:t>
            </a:r>
            <a:endParaRPr kumimoji="0" lang="it-IT" sz="3200" b="1" i="0" u="none" strike="noStrike" kern="1200" cap="none" spc="0" normalizeH="0" baseline="0" noProof="0" dirty="0">
              <a:ln>
                <a:noFill/>
              </a:ln>
              <a:solidFill>
                <a:srgbClr val="044C9F"/>
              </a:solidFill>
              <a:effectLst/>
              <a:uLnTx/>
              <a:uFillTx/>
              <a:latin typeface="Calibri" panose="020F0502020204030204"/>
              <a:ea typeface="+mj-ea"/>
              <a:cs typeface="+mj-cs"/>
            </a:endParaRPr>
          </a:p>
        </p:txBody>
      </p:sp>
      <p:sp>
        <p:nvSpPr>
          <p:cNvPr id="5" name="Content Placeholder 4">
            <a:extLst>
              <a:ext uri="{FF2B5EF4-FFF2-40B4-BE49-F238E27FC236}">
                <a16:creationId xmlns:a16="http://schemas.microsoft.com/office/drawing/2014/main" id="{A09BD5A2-18EF-C37C-B005-A0C02A314F87}"/>
              </a:ext>
            </a:extLst>
          </p:cNvPr>
          <p:cNvSpPr txBox="1">
            <a:spLocks/>
          </p:cNvSpPr>
          <p:nvPr/>
        </p:nvSpPr>
        <p:spPr>
          <a:xfrm>
            <a:off x="792754" y="1586256"/>
            <a:ext cx="10312140" cy="1366945"/>
          </a:xfrm>
          <a:prstGeom prst="rect">
            <a:avLst/>
          </a:prstGeom>
        </p:spPr>
        <p:txBody>
          <a:bodyPr>
            <a:normAutofit/>
          </a:bodyPr>
          <a:lstStyle>
            <a:lvl1pPr marL="228600" indent="-228600" algn="l" defTabSz="914400" rtl="0" eaLnBrk="1" latinLnBrk="0" hangingPunct="1">
              <a:lnSpc>
                <a:spcPct val="90000"/>
              </a:lnSpc>
              <a:spcBef>
                <a:spcPts val="1000"/>
              </a:spcBef>
              <a:buSzPct val="100000"/>
              <a:buFontTx/>
              <a:buBlip>
                <a:blip r:embed="rId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Pct val="100000"/>
              <a:buFontTx/>
              <a:buNone/>
              <a:tabLst/>
              <a:defRPr/>
            </a:pPr>
            <a:r>
              <a:rPr kumimoji="0" lang="en-GB" sz="1800" b="1" i="0" u="none" strike="noStrike" kern="1200" cap="none" spc="0" normalizeH="0" baseline="0" noProof="0">
                <a:ln>
                  <a:noFill/>
                </a:ln>
                <a:solidFill>
                  <a:srgbClr val="002060"/>
                </a:solidFill>
                <a:effectLst/>
                <a:uLnTx/>
                <a:uFillTx/>
                <a:latin typeface="Calibri" panose="020F0502020204030204"/>
                <a:ea typeface="Times New Roman" panose="02020603050405020304" pitchFamily="18" charset="0"/>
                <a:cs typeface="+mn-cs"/>
              </a:rPr>
              <a:t>2) </a:t>
            </a:r>
            <a:r>
              <a:rPr kumimoji="0" lang="en-GB" sz="1800" b="1" i="0" u="sng" strike="noStrike" kern="1200" cap="none" spc="0" normalizeH="0" baseline="0" noProof="0">
                <a:ln>
                  <a:noFill/>
                </a:ln>
                <a:solidFill>
                  <a:srgbClr val="002060"/>
                </a:solidFill>
                <a:effectLst/>
                <a:uLnTx/>
                <a:uFillTx/>
                <a:latin typeface="Calibri" panose="020F0502020204030204"/>
                <a:ea typeface="Times New Roman" panose="02020603050405020304" pitchFamily="18" charset="0"/>
                <a:cs typeface="+mn-cs"/>
              </a:rPr>
              <a:t>HORIZON-INFRA-2026-DEV-01-02</a:t>
            </a:r>
            <a:r>
              <a:rPr kumimoji="0" lang="en-GB" sz="1800" b="1" i="0" u="none" strike="noStrike" kern="1200" cap="none" spc="0" normalizeH="0" baseline="0" noProof="0">
                <a:ln>
                  <a:noFill/>
                </a:ln>
                <a:solidFill>
                  <a:srgbClr val="002060"/>
                </a:solidFill>
                <a:effectLst/>
                <a:uLnTx/>
                <a:uFillTx/>
                <a:latin typeface="Calibri" panose="020F0502020204030204"/>
                <a:ea typeface="Times New Roman" panose="02020603050405020304" pitchFamily="18" charset="0"/>
                <a:cs typeface="+mn-cs"/>
              </a:rPr>
              <a:t>: Consolidation of the research infrastructure landscape – </a:t>
            </a:r>
            <a:r>
              <a:rPr kumimoji="0" lang="en-GB" sz="1800" b="1" i="0" u="none" strike="noStrike" kern="1200" cap="none" spc="0" normalizeH="0" baseline="0" noProof="0">
                <a:ln>
                  <a:noFill/>
                </a:ln>
                <a:solidFill>
                  <a:srgbClr val="FF0000"/>
                </a:solidFill>
                <a:effectLst/>
                <a:uLnTx/>
                <a:uFillTx/>
                <a:latin typeface="Calibri" panose="020F0502020204030204"/>
                <a:ea typeface="Times New Roman" panose="02020603050405020304" pitchFamily="18" charset="0"/>
                <a:cs typeface="+mn-cs"/>
              </a:rPr>
              <a:t>pilots</a:t>
            </a:r>
            <a:r>
              <a:rPr kumimoji="0" lang="en-GB" sz="1800" b="1" i="0" u="none" strike="noStrike" kern="1200" cap="none" spc="0" normalizeH="0" baseline="0" noProof="0">
                <a:ln>
                  <a:noFill/>
                </a:ln>
                <a:solidFill>
                  <a:srgbClr val="002060"/>
                </a:solidFill>
                <a:effectLst/>
                <a:uLnTx/>
                <a:uFillTx/>
                <a:latin typeface="Calibri" panose="020F0502020204030204"/>
                <a:ea typeface="Times New Roman" panose="02020603050405020304" pitchFamily="18" charset="0"/>
                <a:cs typeface="+mn-cs"/>
              </a:rPr>
              <a:t> for strategic coordination, synergies and simplified access pathways, by </a:t>
            </a:r>
            <a:r>
              <a:rPr kumimoji="0" lang="en-GB" sz="1800" b="1" i="0" u="none" strike="noStrike" kern="1200" cap="none" spc="0" normalizeH="0" baseline="0" noProof="0">
                <a:ln>
                  <a:noFill/>
                </a:ln>
                <a:solidFill>
                  <a:srgbClr val="FF0000"/>
                </a:solidFill>
                <a:effectLst/>
                <a:uLnTx/>
                <a:uFillTx/>
                <a:latin typeface="Calibri" panose="020F0502020204030204"/>
                <a:ea typeface="Times New Roman" panose="02020603050405020304" pitchFamily="18" charset="0"/>
                <a:cs typeface="+mn-cs"/>
              </a:rPr>
              <a:t>large thematic clusters </a:t>
            </a:r>
            <a:r>
              <a:rPr kumimoji="0" lang="en-GB" sz="1800" b="1" i="0" u="none" strike="noStrike" kern="1200" cap="none" spc="0" normalizeH="0" baseline="0" noProof="0">
                <a:ln>
                  <a:noFill/>
                </a:ln>
                <a:solidFill>
                  <a:srgbClr val="002060"/>
                </a:solidFill>
                <a:effectLst/>
                <a:uLnTx/>
                <a:uFillTx/>
                <a:latin typeface="Calibri" panose="020F0502020204030204"/>
                <a:ea typeface="Times New Roman" panose="02020603050405020304" pitchFamily="18" charset="0"/>
                <a:cs typeface="+mn-cs"/>
              </a:rPr>
              <a:t>of pan-European research infrastructures (8 MEur).</a:t>
            </a:r>
            <a:endParaRPr kumimoji="0" lang="fr-FR" sz="1800" b="1" i="0" u="none" strike="noStrike" kern="1200" cap="none" spc="0" normalizeH="0" baseline="0" noProof="0">
              <a:ln>
                <a:noFill/>
              </a:ln>
              <a:solidFill>
                <a:srgbClr val="002060"/>
              </a:solidFill>
              <a:effectLst/>
              <a:uLnTx/>
              <a:uFillTx/>
              <a:latin typeface="Calibri" panose="020F0502020204030204"/>
              <a:ea typeface="Times New Roman" panose="02020603050405020304" pitchFamily="18" charset="0"/>
              <a:cs typeface="+mn-cs"/>
            </a:endParaRPr>
          </a:p>
        </p:txBody>
      </p:sp>
      <p:sp>
        <p:nvSpPr>
          <p:cNvPr id="7" name="Espace réservé de la date 1">
            <a:extLst>
              <a:ext uri="{FF2B5EF4-FFF2-40B4-BE49-F238E27FC236}">
                <a16:creationId xmlns:a16="http://schemas.microsoft.com/office/drawing/2014/main" id="{76784D4A-5783-9A88-3486-428E583CD4DF}"/>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libri" panose="020F0502020204030204"/>
                <a:ea typeface="+mn-ea"/>
                <a:cs typeface="+mn-cs"/>
              </a:rPr>
              <a:t>19/11/2025</a:t>
            </a:r>
          </a:p>
        </p:txBody>
      </p:sp>
      <p:sp>
        <p:nvSpPr>
          <p:cNvPr id="2" name="ZoneTexte 1">
            <a:extLst>
              <a:ext uri="{FF2B5EF4-FFF2-40B4-BE49-F238E27FC236}">
                <a16:creationId xmlns:a16="http://schemas.microsoft.com/office/drawing/2014/main" id="{A3C5AF0A-9349-EDD6-3943-EA4BC3739A5C}"/>
              </a:ext>
            </a:extLst>
          </p:cNvPr>
          <p:cNvSpPr txBox="1"/>
          <p:nvPr/>
        </p:nvSpPr>
        <p:spPr>
          <a:xfrm>
            <a:off x="792753" y="3011013"/>
            <a:ext cx="10477501" cy="1978042"/>
          </a:xfrm>
          <a:prstGeom prst="rect">
            <a:avLst/>
          </a:prstGeom>
          <a:noFill/>
        </p:spPr>
        <p:txBody>
          <a:bodyPr wrap="square">
            <a:spAutoFit/>
          </a:bodyPr>
          <a:lstStyle/>
          <a:p>
            <a:pPr algn="just">
              <a:lnSpc>
                <a:spcPct val="115000"/>
              </a:lnSpc>
              <a:spcAft>
                <a:spcPts val="1000"/>
              </a:spcAft>
              <a:buNone/>
            </a:pPr>
            <a:r>
              <a:rPr lang="en-GB" sz="1800">
                <a:solidFill>
                  <a:srgbClr val="000000"/>
                </a:solidFill>
                <a:effectLst/>
                <a:ea typeface="Times New Roman" panose="02020603050405020304" pitchFamily="18" charset="0"/>
                <a:cs typeface="Times New Roman" panose="02020603050405020304" pitchFamily="18" charset="0"/>
              </a:rPr>
              <a:t>Proposals should involve, not necessarily as beneficiaries, </a:t>
            </a:r>
            <a:r>
              <a:rPr lang="en-GB" sz="1800" b="1">
                <a:solidFill>
                  <a:srgbClr val="000000"/>
                </a:solidFill>
                <a:effectLst/>
                <a:ea typeface="Times New Roman" panose="02020603050405020304" pitchFamily="18" charset="0"/>
                <a:cs typeface="Times New Roman" panose="02020603050405020304" pitchFamily="18" charset="0"/>
              </a:rPr>
              <a:t>ESFRI Landmarks and Projects and/or ERICs </a:t>
            </a:r>
            <a:r>
              <a:rPr lang="en-GB" sz="1800">
                <a:solidFill>
                  <a:srgbClr val="000000"/>
                </a:solidFill>
                <a:effectLst/>
                <a:ea typeface="Times New Roman" panose="02020603050405020304" pitchFamily="18" charset="0"/>
                <a:cs typeface="Times New Roman" panose="02020603050405020304" pitchFamily="18" charset="0"/>
              </a:rPr>
              <a:t>in the domain, other research infrastructures that are </a:t>
            </a:r>
            <a:r>
              <a:rPr lang="en-GB" sz="1800" b="1">
                <a:solidFill>
                  <a:srgbClr val="000000"/>
                </a:solidFill>
                <a:effectLst/>
                <a:ea typeface="Times New Roman" panose="02020603050405020304" pitchFamily="18" charset="0"/>
                <a:cs typeface="Times New Roman" panose="02020603050405020304" pitchFamily="18" charset="0"/>
              </a:rPr>
              <a:t>international European research organisations </a:t>
            </a:r>
            <a:r>
              <a:rPr lang="en-GB" sz="1800">
                <a:solidFill>
                  <a:srgbClr val="000000"/>
                </a:solidFill>
                <a:effectLst/>
                <a:ea typeface="Times New Roman" panose="02020603050405020304" pitchFamily="18" charset="0"/>
                <a:cs typeface="Times New Roman" panose="02020603050405020304" pitchFamily="18" charset="0"/>
              </a:rPr>
              <a:t>and, where relevant, </a:t>
            </a:r>
            <a:r>
              <a:rPr lang="en-GB" sz="1800" b="1">
                <a:solidFill>
                  <a:srgbClr val="000000"/>
                </a:solidFill>
                <a:effectLst/>
                <a:ea typeface="Times New Roman" panose="02020603050405020304" pitchFamily="18" charset="0"/>
                <a:cs typeface="Times New Roman" panose="02020603050405020304" pitchFamily="18" charset="0"/>
              </a:rPr>
              <a:t>well-established networks </a:t>
            </a:r>
            <a:r>
              <a:rPr lang="en-GB" sz="1800">
                <a:solidFill>
                  <a:srgbClr val="000000"/>
                </a:solidFill>
                <a:effectLst/>
                <a:ea typeface="Times New Roman" panose="02020603050405020304" pitchFamily="18" charset="0"/>
                <a:cs typeface="Times New Roman" panose="02020603050405020304" pitchFamily="18" charset="0"/>
              </a:rPr>
              <a:t>of key European research infrastructures </a:t>
            </a:r>
            <a:r>
              <a:rPr lang="en-GB" sz="1800" b="1">
                <a:solidFill>
                  <a:srgbClr val="000000"/>
                </a:solidFill>
                <a:effectLst/>
                <a:ea typeface="Times New Roman" panose="02020603050405020304" pitchFamily="18" charset="0"/>
                <a:cs typeface="Times New Roman" panose="02020603050405020304" pitchFamily="18" charset="0"/>
              </a:rPr>
              <a:t>open to external users</a:t>
            </a:r>
            <a:r>
              <a:rPr lang="en-GB" sz="1800">
                <a:solidFill>
                  <a:srgbClr val="000000"/>
                </a:solidFill>
                <a:effectLst/>
                <a:ea typeface="Times New Roman" panose="02020603050405020304" pitchFamily="18" charset="0"/>
                <a:cs typeface="Times New Roman" panose="02020603050405020304" pitchFamily="18" charset="0"/>
              </a:rPr>
              <a:t>. Proposals should elaborate on which key EU priorities and initiatives (such as </a:t>
            </a:r>
            <a:r>
              <a:rPr lang="en-GB" sz="1800" b="1">
                <a:solidFill>
                  <a:srgbClr val="000000"/>
                </a:solidFill>
                <a:effectLst/>
                <a:ea typeface="Times New Roman" panose="02020603050405020304" pitchFamily="18" charset="0"/>
                <a:cs typeface="Times New Roman" panose="02020603050405020304" pitchFamily="18" charset="0"/>
              </a:rPr>
              <a:t>Horizon Europe partnerships, missions</a:t>
            </a:r>
            <a:r>
              <a:rPr lang="en-GB" sz="1800">
                <a:solidFill>
                  <a:srgbClr val="000000"/>
                </a:solidFill>
                <a:effectLst/>
                <a:ea typeface="Times New Roman" panose="02020603050405020304" pitchFamily="18" charset="0"/>
                <a:cs typeface="Times New Roman" panose="02020603050405020304" pitchFamily="18" charset="0"/>
              </a:rPr>
              <a:t>) they will consider and </a:t>
            </a:r>
            <a:r>
              <a:rPr lang="en-GB" sz="1800" b="1">
                <a:solidFill>
                  <a:srgbClr val="000000"/>
                </a:solidFill>
                <a:effectLst/>
                <a:ea typeface="Times New Roman" panose="02020603050405020304" pitchFamily="18" charset="0"/>
                <a:cs typeface="Times New Roman" panose="02020603050405020304" pitchFamily="18" charset="0"/>
              </a:rPr>
              <a:t>the nature and objectives </a:t>
            </a:r>
            <a:r>
              <a:rPr lang="en-GB" sz="1800">
                <a:solidFill>
                  <a:srgbClr val="000000"/>
                </a:solidFill>
                <a:effectLst/>
                <a:ea typeface="Times New Roman" panose="02020603050405020304" pitchFamily="18" charset="0"/>
                <a:cs typeface="Times New Roman" panose="02020603050405020304" pitchFamily="18" charset="0"/>
              </a:rPr>
              <a:t>of the envisaged </a:t>
            </a:r>
            <a:r>
              <a:rPr lang="en-GB" sz="1800" b="1">
                <a:solidFill>
                  <a:srgbClr val="000000"/>
                </a:solidFill>
                <a:effectLst/>
                <a:ea typeface="Times New Roman" panose="02020603050405020304" pitchFamily="18" charset="0"/>
                <a:cs typeface="Times New Roman" panose="02020603050405020304" pitchFamily="18" charset="0"/>
              </a:rPr>
              <a:t>coordination mechanisms or joint activities</a:t>
            </a:r>
            <a:r>
              <a:rPr lang="en-GB" sz="1800">
                <a:solidFill>
                  <a:srgbClr val="000000"/>
                </a:solidFill>
                <a:effectLst/>
                <a:ea typeface="Times New Roman" panose="02020603050405020304" pitchFamily="18" charset="0"/>
                <a:cs typeface="Times New Roman" panose="02020603050405020304" pitchFamily="18" charset="0"/>
              </a:rPr>
              <a:t>.</a:t>
            </a:r>
            <a:endParaRPr lang="fr-FR" sz="180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2891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9F1628E-4E8B-6C4D-B341-8FD81FDA1E5C}"/>
              </a:ext>
            </a:extLst>
          </p:cNvPr>
          <p:cNvSpPr txBox="1"/>
          <p:nvPr/>
        </p:nvSpPr>
        <p:spPr>
          <a:xfrm>
            <a:off x="476348" y="1273235"/>
            <a:ext cx="11049000" cy="4815164"/>
          </a:xfrm>
          <a:prstGeom prst="rect">
            <a:avLst/>
          </a:prstGeom>
          <a:noFill/>
        </p:spPr>
        <p:txBody>
          <a:bodyPr wrap="square">
            <a:spAutoFit/>
          </a:bodyPr>
          <a:lstStyle/>
          <a:p>
            <a:pPr algn="r">
              <a:lnSpc>
                <a:spcPct val="115000"/>
              </a:lnSpc>
              <a:spcAft>
                <a:spcPts val="1000"/>
              </a:spcAft>
              <a:buNone/>
            </a:pPr>
            <a:r>
              <a:rPr lang="en-GB" sz="2400" b="1" u="sng">
                <a:solidFill>
                  <a:srgbClr val="044C9F"/>
                </a:solidFill>
                <a:effectLst/>
                <a:ea typeface="Times New Roman" panose="02020603050405020304" pitchFamily="18" charset="0"/>
                <a:cs typeface="Times New Roman" panose="02020603050405020304" pitchFamily="18" charset="0"/>
              </a:rPr>
              <a:t>Scope</a:t>
            </a:r>
            <a:r>
              <a:rPr lang="en-GB" sz="2400" b="1">
                <a:solidFill>
                  <a:srgbClr val="044C9F"/>
                </a:solidFill>
                <a:effectLst/>
                <a:ea typeface="Times New Roman" panose="02020603050405020304" pitchFamily="18" charset="0"/>
                <a:cs typeface="Times New Roman" panose="02020603050405020304" pitchFamily="18" charset="0"/>
              </a:rPr>
              <a:t>: </a:t>
            </a:r>
          </a:p>
          <a:p>
            <a:pPr algn="just">
              <a:lnSpc>
                <a:spcPct val="115000"/>
              </a:lnSpc>
              <a:spcAft>
                <a:spcPts val="1000"/>
              </a:spcAft>
              <a:buNone/>
            </a:pPr>
            <a:r>
              <a:rPr lang="en-GB" sz="1800">
                <a:solidFill>
                  <a:srgbClr val="000000"/>
                </a:solidFill>
                <a:effectLst/>
                <a:ea typeface="Times New Roman" panose="02020603050405020304" pitchFamily="18" charset="0"/>
                <a:cs typeface="Times New Roman" panose="02020603050405020304" pitchFamily="18" charset="0"/>
              </a:rPr>
              <a:t>This topic aims at equipping large </a:t>
            </a:r>
            <a:r>
              <a:rPr lang="en-GB" sz="1800" b="1">
                <a:solidFill>
                  <a:srgbClr val="000000"/>
                </a:solidFill>
                <a:effectLst/>
                <a:ea typeface="Times New Roman" panose="02020603050405020304" pitchFamily="18" charset="0"/>
                <a:cs typeface="Times New Roman" panose="02020603050405020304" pitchFamily="18" charset="0"/>
              </a:rPr>
              <a:t>thematic clusters of research infrastructures </a:t>
            </a:r>
            <a:r>
              <a:rPr lang="en-GB" sz="1800">
                <a:solidFill>
                  <a:srgbClr val="000000"/>
                </a:solidFill>
                <a:effectLst/>
                <a:ea typeface="Times New Roman" panose="02020603050405020304" pitchFamily="18" charset="0"/>
                <a:cs typeface="Times New Roman" panose="02020603050405020304" pitchFamily="18" charset="0"/>
              </a:rPr>
              <a:t>of European interest with a </a:t>
            </a:r>
            <a:r>
              <a:rPr lang="en-GB" sz="1800" b="1">
                <a:solidFill>
                  <a:srgbClr val="000000"/>
                </a:solidFill>
                <a:effectLst/>
                <a:ea typeface="Times New Roman" panose="02020603050405020304" pitchFamily="18" charset="0"/>
                <a:cs typeface="Times New Roman" panose="02020603050405020304" pitchFamily="18" charset="0"/>
              </a:rPr>
              <a:t>policy arm combined with a technical arm</a:t>
            </a:r>
            <a:r>
              <a:rPr lang="en-GB" sz="1800">
                <a:solidFill>
                  <a:srgbClr val="000000"/>
                </a:solidFill>
                <a:effectLst/>
                <a:ea typeface="Times New Roman" panose="02020603050405020304" pitchFamily="18" charset="0"/>
                <a:cs typeface="Times New Roman" panose="02020603050405020304" pitchFamily="18" charset="0"/>
              </a:rPr>
              <a:t>, to increase awareness, findability and accessibility, </a:t>
            </a:r>
            <a:r>
              <a:rPr lang="en-GB" sz="1800" b="1">
                <a:solidFill>
                  <a:srgbClr val="000000"/>
                </a:solidFill>
                <a:effectLst/>
                <a:ea typeface="Times New Roman" panose="02020603050405020304" pitchFamily="18" charset="0"/>
                <a:cs typeface="Times New Roman" panose="02020603050405020304" pitchFamily="18" charset="0"/>
              </a:rPr>
              <a:t>better matching user needs. </a:t>
            </a:r>
            <a:r>
              <a:rPr lang="en-GB" sz="1800">
                <a:solidFill>
                  <a:srgbClr val="000000"/>
                </a:solidFill>
                <a:effectLst/>
                <a:ea typeface="Times New Roman" panose="02020603050405020304" pitchFamily="18" charset="0"/>
                <a:cs typeface="Times New Roman" panose="02020603050405020304" pitchFamily="18" charset="0"/>
              </a:rPr>
              <a:t>This thematic clustering is aligned with ESFRI approach: </a:t>
            </a:r>
            <a:r>
              <a:rPr lang="en-GB" sz="1800" u="sng">
                <a:solidFill>
                  <a:srgbClr val="000000"/>
                </a:solidFill>
                <a:effectLst/>
                <a:ea typeface="Times New Roman" panose="02020603050405020304" pitchFamily="18" charset="0"/>
                <a:cs typeface="Times New Roman" panose="02020603050405020304" pitchFamily="18" charset="0"/>
              </a:rPr>
              <a:t>proposals should explicitly state which ESFRI domain they address</a:t>
            </a:r>
            <a:r>
              <a:rPr lang="en-GB" sz="1800" u="sng">
                <a:solidFill>
                  <a:srgbClr val="FF0000"/>
                </a:solidFill>
                <a:effectLst/>
                <a:ea typeface="Times New Roman" panose="02020603050405020304" pitchFamily="18" charset="0"/>
                <a:cs typeface="Times New Roman" panose="02020603050405020304" pitchFamily="18" charset="0"/>
              </a:rPr>
              <a:t>*</a:t>
            </a:r>
            <a:r>
              <a:rPr lang="en-GB" sz="1800">
                <a:solidFill>
                  <a:srgbClr val="000000"/>
                </a:solidFill>
                <a:effectLst/>
                <a:ea typeface="Times New Roman" panose="02020603050405020304" pitchFamily="18" charset="0"/>
                <a:cs typeface="Times New Roman" panose="02020603050405020304" pitchFamily="18" charset="0"/>
              </a:rPr>
              <a:t>. </a:t>
            </a:r>
            <a:r>
              <a:rPr lang="en-GB" sz="1800" b="1">
                <a:solidFill>
                  <a:srgbClr val="000000"/>
                </a:solidFill>
                <a:effectLst/>
                <a:ea typeface="Times New Roman" panose="02020603050405020304" pitchFamily="18" charset="0"/>
                <a:cs typeface="Times New Roman" panose="02020603050405020304" pitchFamily="18" charset="0"/>
              </a:rPr>
              <a:t>Proposals should foresee close collaboration across projects under this topic to ensure, where applicable, policy coordination, technical interoperability and other synergies.</a:t>
            </a:r>
          </a:p>
          <a:p>
            <a:r>
              <a:rPr lang="en-GB" b="1">
                <a:solidFill>
                  <a:srgbClr val="FF0000"/>
                </a:solidFill>
              </a:rPr>
              <a:t>Building on the clusters under Horizon 2020 and Horizon Europe</a:t>
            </a:r>
            <a:r>
              <a:rPr lang="en-GB"/>
              <a:t>, on the development of catalogues of services, and on new access pathways and improved services such as under Horizon Europe INFRASERV projects.</a:t>
            </a:r>
          </a:p>
          <a:p>
            <a:endParaRPr lang="en-GB"/>
          </a:p>
          <a:p>
            <a:endParaRPr lang="fr-FR"/>
          </a:p>
          <a:p>
            <a:r>
              <a:rPr lang="en-GB" baseline="30000"/>
              <a:t>	</a:t>
            </a:r>
          </a:p>
          <a:p>
            <a:endParaRPr lang="en-GB" sz="1800" b="1">
              <a:solidFill>
                <a:srgbClr val="000000"/>
              </a:solidFill>
              <a:effectLst/>
              <a:ea typeface="Times New Roman" panose="02020603050405020304" pitchFamily="18" charset="0"/>
              <a:cs typeface="Times New Roman" panose="02020603050405020304" pitchFamily="18" charset="0"/>
            </a:endParaRPr>
          </a:p>
          <a:p>
            <a:pPr algn="r">
              <a:lnSpc>
                <a:spcPct val="115000"/>
              </a:lnSpc>
              <a:spcAft>
                <a:spcPts val="1000"/>
              </a:spcAft>
              <a:buNone/>
            </a:pPr>
            <a:r>
              <a:rPr lang="en-US" sz="1400" i="1">
                <a:solidFill>
                  <a:srgbClr val="FF0000"/>
                </a:solidFill>
                <a:ea typeface="Times New Roman" panose="02020603050405020304" pitchFamily="18" charset="0"/>
                <a:cs typeface="Times New Roman" panose="02020603050405020304" pitchFamily="18" charset="0"/>
              </a:rPr>
              <a:t>*</a:t>
            </a:r>
            <a:r>
              <a:rPr lang="en-GB" sz="1600" i="1"/>
              <a:t>ESFRI domains: 1. Data, Computing and Digital Research Infrastructures; 2. Energy; 3. Environment; 4. Health &amp; Food; </a:t>
            </a:r>
            <a:r>
              <a:rPr lang="en-GB" sz="1600" b="1" i="1"/>
              <a:t>5. </a:t>
            </a:r>
            <a:r>
              <a:rPr lang="en-GB" sz="1600" b="1" i="1">
                <a:solidFill>
                  <a:srgbClr val="FF0000"/>
                </a:solidFill>
              </a:rPr>
              <a:t>Physical Sciences and Engineering</a:t>
            </a:r>
            <a:r>
              <a:rPr lang="en-GB" sz="1600" i="1"/>
              <a:t>; 6. Social Sciences &amp; Humanities. See ESFRI Landscape Analysis 2024 </a:t>
            </a:r>
            <a:r>
              <a:rPr lang="en-GB" sz="1600" i="1" u="sng">
                <a:hlinkClick r:id="rId2"/>
              </a:rPr>
              <a:t>https://landscape2024.esfri.eu/</a:t>
            </a:r>
            <a:r>
              <a:rPr lang="fr-FR" sz="1400" i="1"/>
              <a:t> </a:t>
            </a:r>
            <a:endParaRPr lang="fr-FR" sz="1400" i="1">
              <a:solidFill>
                <a:srgbClr val="C00000"/>
              </a:solidFill>
              <a:effectLst/>
              <a:ea typeface="Times New Roman" panose="02020603050405020304" pitchFamily="18" charset="0"/>
              <a:cs typeface="Times New Roman" panose="02020603050405020304" pitchFamily="18" charset="0"/>
            </a:endParaRPr>
          </a:p>
          <a:p>
            <a:pPr marL="457200" indent="-457200" algn="just">
              <a:buNone/>
            </a:pPr>
            <a:r>
              <a:rPr lang="en-GB" sz="1200" baseline="30000">
                <a:effectLst/>
                <a:ea typeface="Times New Roman" panose="02020603050405020304" pitchFamily="18" charset="0"/>
                <a:cs typeface="Times New Roman" panose="02020603050405020304" pitchFamily="18" charset="0"/>
              </a:rPr>
              <a:t>	</a:t>
            </a:r>
            <a:endParaRPr lang="fr-FR" sz="1200">
              <a:effectLst/>
              <a:ea typeface="Times New Roman" panose="02020603050405020304" pitchFamily="18" charset="0"/>
              <a:cs typeface="Times New Roman" panose="02020603050405020304" pitchFamily="18" charset="0"/>
            </a:endParaRPr>
          </a:p>
        </p:txBody>
      </p:sp>
      <p:sp>
        <p:nvSpPr>
          <p:cNvPr id="2" name="Titolo 4">
            <a:extLst>
              <a:ext uri="{FF2B5EF4-FFF2-40B4-BE49-F238E27FC236}">
                <a16:creationId xmlns:a16="http://schemas.microsoft.com/office/drawing/2014/main" id="{A6A53E79-5542-94EF-A68B-FD19EA51FA4B}"/>
              </a:ext>
            </a:extLst>
          </p:cNvPr>
          <p:cNvSpPr txBox="1">
            <a:spLocks/>
          </p:cNvSpPr>
          <p:nvPr/>
        </p:nvSpPr>
        <p:spPr>
          <a:xfrm>
            <a:off x="1843311" y="127710"/>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lvl="0" algn="r">
              <a:defRPr/>
            </a:pPr>
            <a:r>
              <a:rPr lang="en-GB" sz="2800" b="1">
                <a:latin typeface="+mn-lt"/>
                <a:ea typeface="Times New Roman" panose="02020603050405020304" pitchFamily="18" charset="0"/>
              </a:rPr>
              <a:t>HORIZON-INFRA-2026-DEV-01-02 </a:t>
            </a:r>
            <a:endParaRPr kumimoji="0" lang="it-IT" sz="2800" b="1" i="0" strike="noStrike" kern="1200" cap="none" spc="0" normalizeH="0" baseline="0" noProof="0">
              <a:ln>
                <a:noFill/>
              </a:ln>
              <a:effectLst/>
              <a:uLnTx/>
              <a:uFillTx/>
              <a:latin typeface="+mn-lt"/>
              <a:ea typeface="+mj-ea"/>
              <a:cs typeface="+mj-cs"/>
            </a:endParaRPr>
          </a:p>
        </p:txBody>
      </p:sp>
    </p:spTree>
    <p:extLst>
      <p:ext uri="{BB962C8B-B14F-4D97-AF65-F5344CB8AC3E}">
        <p14:creationId xmlns:p14="http://schemas.microsoft.com/office/powerpoint/2010/main" val="1906573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90C812-543D-A88C-F297-682FD0CA88AC}"/>
              </a:ext>
            </a:extLst>
          </p:cNvPr>
          <p:cNvSpPr/>
          <p:nvPr/>
        </p:nvSpPr>
        <p:spPr>
          <a:xfrm>
            <a:off x="576943" y="620485"/>
            <a:ext cx="11244943" cy="30753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B284D466-D81D-676E-F7F0-56726AA2568A}"/>
              </a:ext>
            </a:extLst>
          </p:cNvPr>
          <p:cNvSpPr txBox="1"/>
          <p:nvPr/>
        </p:nvSpPr>
        <p:spPr>
          <a:xfrm>
            <a:off x="6475383" y="178588"/>
            <a:ext cx="515056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From ESCAPE to “ESCAPE enhance”</a:t>
            </a:r>
            <a:endParaRPr kumimoji="0" lang="fr-FR" sz="20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E3CC34C8-D162-524F-B342-80035FD55021}"/>
              </a:ext>
            </a:extLst>
          </p:cNvPr>
          <p:cNvSpPr txBox="1"/>
          <p:nvPr/>
        </p:nvSpPr>
        <p:spPr>
          <a:xfrm>
            <a:off x="9425411" y="4759413"/>
            <a:ext cx="2516218" cy="101566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è"/>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LEAPS++ and PANOSC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(should be concerned)</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012A404-17E1-0990-0C05-F5B50B0C28BF}"/>
              </a:ext>
            </a:extLst>
          </p:cNvPr>
          <p:cNvSpPr/>
          <p:nvPr/>
        </p:nvSpPr>
        <p:spPr>
          <a:xfrm>
            <a:off x="5930824" y="3811213"/>
            <a:ext cx="3494587" cy="2392334"/>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7E131243-D3DB-BA54-F4DE-FE8167DA66CF}"/>
              </a:ext>
            </a:extLst>
          </p:cNvPr>
          <p:cNvSpPr txBox="1"/>
          <p:nvPr/>
        </p:nvSpPr>
        <p:spPr>
          <a:xfrm>
            <a:off x="664029" y="4212771"/>
            <a:ext cx="4957319"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GL</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mn-cs"/>
              </a:rPr>
              <a:t>discussed</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the coordination </a:t>
            </a: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mn-cs"/>
              </a:rPr>
              <a:t>between</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mn-cs"/>
              </a:rPr>
              <a:t>two</a:t>
            </a: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mn-cs"/>
              </a:rPr>
              <a:t>proposals</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(ESCAPE &amp; LEAPS) in </a:t>
            </a:r>
            <a:r>
              <a:rPr kumimoji="0" lang="fr-FR" sz="1800" b="0" i="0" u="sng" strike="noStrike" kern="1200" cap="none" spc="0" normalizeH="0" baseline="0" noProof="0" err="1">
                <a:ln>
                  <a:noFill/>
                </a:ln>
                <a:solidFill>
                  <a:prstClr val="black"/>
                </a:solidFill>
                <a:effectLst/>
                <a:uLnTx/>
                <a:uFillTx/>
                <a:latin typeface="Calibri" panose="020F0502020204030204"/>
                <a:ea typeface="+mn-ea"/>
                <a:cs typeface="+mn-cs"/>
              </a:rPr>
              <a:t>October</a:t>
            </a:r>
            <a:r>
              <a:rPr kumimoji="0" lang="fr-FR" sz="1800" b="0" i="0" u="sng" strike="noStrike" kern="1200" cap="none" spc="0" normalizeH="0" baseline="0" noProof="0">
                <a:ln>
                  <a:noFill/>
                </a:ln>
                <a:solidFill>
                  <a:prstClr val="black"/>
                </a:solidFill>
                <a:effectLst/>
                <a:uLnTx/>
                <a:uFillTx/>
                <a:latin typeface="Calibri" panose="020F0502020204030204"/>
                <a:ea typeface="+mn-ea"/>
                <a:cs typeface="+mn-cs"/>
              </a:rPr>
              <a:t> 2025 </a:t>
            </a: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mn-cs"/>
              </a:rPr>
              <a:t>with</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Jakub </a:t>
            </a:r>
            <a:r>
              <a:rPr kumimoji="0" lang="fr-FR" sz="1800" b="1" i="0" u="none" strike="noStrike" kern="1200" cap="none" spc="0" normalizeH="0" baseline="0" noProof="0" err="1">
                <a:ln>
                  <a:noFill/>
                </a:ln>
                <a:solidFill>
                  <a:prstClr val="black"/>
                </a:solidFill>
                <a:effectLst/>
                <a:uLnTx/>
                <a:uFillTx/>
                <a:latin typeface="Calibri" panose="020F0502020204030204"/>
                <a:ea typeface="+mn-ea"/>
                <a:cs typeface="+mn-cs"/>
              </a:rPr>
              <a:t>Szlachetko</a:t>
            </a: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(LEAPS).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He </a:t>
            </a: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mn-cs"/>
              </a:rPr>
              <a:t>is</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mn-cs"/>
              </a:rPr>
              <a:t>looking</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mn-cs"/>
              </a:rPr>
              <a:t>into</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mn-cs"/>
              </a:rPr>
              <a:t>it</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mn-cs"/>
              </a:rPr>
              <a:t>these</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mn-cs"/>
              </a:rPr>
              <a:t>days</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mn-cs"/>
              </a:rPr>
              <a:t>within</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the LEAPS </a:t>
            </a: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mn-cs"/>
              </a:rPr>
              <a:t>strategy</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err="1">
                <a:ln>
                  <a:noFill/>
                </a:ln>
                <a:solidFill>
                  <a:prstClr val="black"/>
                </a:solidFill>
                <a:effectLst/>
                <a:uLnTx/>
                <a:uFillTx/>
                <a:latin typeface="Calibri" panose="020F0502020204030204"/>
                <a:ea typeface="+mn-ea"/>
                <a:cs typeface="+mn-cs"/>
              </a:rPr>
              <a:t>board</a:t>
            </a: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13" name="Graphique 12">
            <a:extLst>
              <a:ext uri="{FF2B5EF4-FFF2-40B4-BE49-F238E27FC236}">
                <a16:creationId xmlns:a16="http://schemas.microsoft.com/office/drawing/2014/main" id="{6C108548-593C-E68F-B285-06C91A544C3A}"/>
              </a:ext>
            </a:extLst>
          </p:cNvPr>
          <p:cNvPicPr>
            <a:picLocks noChangeAspect="1"/>
          </p:cNvPicPr>
          <p:nvPr/>
        </p:nvPicPr>
        <p:blipFill>
          <a:blip r:embed="rId2">
            <a:extLst>
              <a:ext uri="{96DAC541-7B7A-43D3-8B79-37D633B846F1}">
                <asvg:svgBlip xmlns:asvg="http://schemas.microsoft.com/office/drawing/2016/SVG/main" r:embed="rId3"/>
              </a:ext>
            </a:extLst>
          </a:blip>
          <a:srcRect t="8022" b="10507"/>
          <a:stretch>
            <a:fillRect/>
          </a:stretch>
        </p:blipFill>
        <p:spPr>
          <a:xfrm>
            <a:off x="6442574" y="783771"/>
            <a:ext cx="4639803" cy="2695254"/>
          </a:xfrm>
          <a:prstGeom prst="rect">
            <a:avLst/>
          </a:prstGeom>
        </p:spPr>
      </p:pic>
      <p:pic>
        <p:nvPicPr>
          <p:cNvPr id="15" name="Graphique 14">
            <a:extLst>
              <a:ext uri="{FF2B5EF4-FFF2-40B4-BE49-F238E27FC236}">
                <a16:creationId xmlns:a16="http://schemas.microsoft.com/office/drawing/2014/main" id="{AB99560F-340A-4C84-4180-A1C88180F352}"/>
              </a:ext>
            </a:extLst>
          </p:cNvPr>
          <p:cNvPicPr>
            <a:picLocks noChangeAspect="1"/>
          </p:cNvPicPr>
          <p:nvPr/>
        </p:nvPicPr>
        <p:blipFill>
          <a:blip r:embed="rId4">
            <a:extLst>
              <a:ext uri="{96DAC541-7B7A-43D3-8B79-37D633B846F1}">
                <asvg:svgBlip xmlns:asvg="http://schemas.microsoft.com/office/drawing/2016/SVG/main" r:embed="rId5"/>
              </a:ext>
            </a:extLst>
          </a:blip>
          <a:srcRect t="7316" b="6334"/>
          <a:stretch>
            <a:fillRect/>
          </a:stretch>
        </p:blipFill>
        <p:spPr>
          <a:xfrm>
            <a:off x="1177887" y="654453"/>
            <a:ext cx="4752937" cy="2953890"/>
          </a:xfrm>
          <a:prstGeom prst="rect">
            <a:avLst/>
          </a:prstGeom>
        </p:spPr>
      </p:pic>
      <p:pic>
        <p:nvPicPr>
          <p:cNvPr id="17" name="Graphique 16">
            <a:extLst>
              <a:ext uri="{FF2B5EF4-FFF2-40B4-BE49-F238E27FC236}">
                <a16:creationId xmlns:a16="http://schemas.microsoft.com/office/drawing/2014/main" id="{90633383-7025-98AA-3BD5-7BD208BDD858}"/>
              </a:ext>
            </a:extLst>
          </p:cNvPr>
          <p:cNvPicPr>
            <a:picLocks noChangeAspect="1"/>
          </p:cNvPicPr>
          <p:nvPr/>
        </p:nvPicPr>
        <p:blipFill>
          <a:blip r:embed="rId6">
            <a:extLst>
              <a:ext uri="{96DAC541-7B7A-43D3-8B79-37D633B846F1}">
                <asvg:svgBlip xmlns:asvg="http://schemas.microsoft.com/office/drawing/2016/SVG/main" r:embed="rId7"/>
              </a:ext>
            </a:extLst>
          </a:blip>
          <a:srcRect t="4832" b="5172"/>
          <a:stretch>
            <a:fillRect/>
          </a:stretch>
        </p:blipFill>
        <p:spPr>
          <a:xfrm>
            <a:off x="6096000" y="3872050"/>
            <a:ext cx="3302219" cy="2263016"/>
          </a:xfrm>
          <a:prstGeom prst="rect">
            <a:avLst/>
          </a:prstGeom>
        </p:spPr>
      </p:pic>
      <p:sp>
        <p:nvSpPr>
          <p:cNvPr id="19" name="ZoneTexte 18">
            <a:extLst>
              <a:ext uri="{FF2B5EF4-FFF2-40B4-BE49-F238E27FC236}">
                <a16:creationId xmlns:a16="http://schemas.microsoft.com/office/drawing/2014/main" id="{FF4FC7C4-FE69-149E-F5E1-2F0FFEC6682B}"/>
              </a:ext>
            </a:extLst>
          </p:cNvPr>
          <p:cNvSpPr txBox="1"/>
          <p:nvPr/>
        </p:nvSpPr>
        <p:spPr>
          <a:xfrm>
            <a:off x="5930824" y="6353944"/>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a:ln>
                  <a:noFill/>
                </a:ln>
                <a:solidFill>
                  <a:srgbClr val="0000FF"/>
                </a:solidFill>
                <a:effectLst/>
                <a:uLnTx/>
                <a:uFillTx/>
                <a:latin typeface="Calibri" panose="020F0502020204030204"/>
                <a:ea typeface="Times New Roman" panose="02020603050405020304" pitchFamily="18" charset="0"/>
                <a:cs typeface="+mn-cs"/>
                <a:hlinkClick r:id="rId8"/>
              </a:rPr>
              <a:t>https://landscape2024.esfri.eu/</a:t>
            </a:r>
            <a:r>
              <a:rPr kumimoji="0" lang="en-GB" sz="16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443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F52F05A-827E-694D-A219-CFF2C16E8C44}"/>
              </a:ext>
            </a:extLst>
          </p:cNvPr>
          <p:cNvSpPr>
            <a:spLocks noGrp="1"/>
          </p:cNvSpPr>
          <p:nvPr>
            <p:ph type="sldNum" sz="quarter" idx="12"/>
          </p:nvPr>
        </p:nvSpPr>
        <p:spPr>
          <a:xfrm>
            <a:off x="279660" y="6392392"/>
            <a:ext cx="981973" cy="33789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175DA-277F-B548-B500-1BF71FE23091}" type="slidenum">
              <a:rPr kumimoji="0" lang="it-IT"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Espace réservé du pied de page 2">
            <a:extLst>
              <a:ext uri="{FF2B5EF4-FFF2-40B4-BE49-F238E27FC236}">
                <a16:creationId xmlns:a16="http://schemas.microsoft.com/office/drawing/2014/main" id="{23CC6443-0043-1446-A4F7-9BACCCB4516E}"/>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Giovanni Lamanna</a:t>
            </a:r>
          </a:p>
        </p:txBody>
      </p:sp>
      <p:sp>
        <p:nvSpPr>
          <p:cNvPr id="9" name="Espace réservé de la date 1">
            <a:extLst>
              <a:ext uri="{FF2B5EF4-FFF2-40B4-BE49-F238E27FC236}">
                <a16:creationId xmlns:a16="http://schemas.microsoft.com/office/drawing/2014/main" id="{7EB0091A-B398-D751-18DC-A1F0DF62B69D}"/>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rPr>
              <a:t>24/2/2026</a:t>
            </a:r>
          </a:p>
        </p:txBody>
      </p:sp>
      <p:pic>
        <p:nvPicPr>
          <p:cNvPr id="8" name="Image 7">
            <a:extLst>
              <a:ext uri="{FF2B5EF4-FFF2-40B4-BE49-F238E27FC236}">
                <a16:creationId xmlns:a16="http://schemas.microsoft.com/office/drawing/2014/main" id="{7FA13A0D-A8AA-A401-CD88-21F976EE4C8E}"/>
              </a:ext>
            </a:extLst>
          </p:cNvPr>
          <p:cNvPicPr>
            <a:picLocks noChangeAspect="1"/>
          </p:cNvPicPr>
          <p:nvPr/>
        </p:nvPicPr>
        <p:blipFill rotWithShape="1">
          <a:blip r:embed="rId3"/>
          <a:srcRect l="15188" t="219" r="11463" b="7361"/>
          <a:stretch/>
        </p:blipFill>
        <p:spPr>
          <a:xfrm>
            <a:off x="0" y="0"/>
            <a:ext cx="8229600" cy="5832762"/>
          </a:xfrm>
          <a:prstGeom prst="rect">
            <a:avLst/>
          </a:prstGeom>
        </p:spPr>
      </p:pic>
      <p:pic>
        <p:nvPicPr>
          <p:cNvPr id="2" name="Picture 6">
            <a:extLst>
              <a:ext uri="{FF2B5EF4-FFF2-40B4-BE49-F238E27FC236}">
                <a16:creationId xmlns:a16="http://schemas.microsoft.com/office/drawing/2014/main" id="{AE66570D-C332-FA1C-65DF-A45130340F79}"/>
              </a:ext>
            </a:extLst>
          </p:cNvPr>
          <p:cNvPicPr>
            <a:picLocks noChangeAspect="1"/>
          </p:cNvPicPr>
          <p:nvPr/>
        </p:nvPicPr>
        <p:blipFill>
          <a:blip r:embed="rId4"/>
          <a:stretch>
            <a:fillRect/>
          </a:stretch>
        </p:blipFill>
        <p:spPr>
          <a:xfrm>
            <a:off x="8650014" y="1984730"/>
            <a:ext cx="3100030" cy="4440582"/>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628D7BBD-B60B-A690-1F11-099431160DF6}"/>
              </a:ext>
            </a:extLst>
          </p:cNvPr>
          <p:cNvSpPr txBox="1"/>
          <p:nvPr/>
        </p:nvSpPr>
        <p:spPr>
          <a:xfrm>
            <a:off x="8229600" y="896866"/>
            <a:ext cx="3731173" cy="959045"/>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Since February 2023, ESCAPE has a Collaboration Agreement signed by the Directors of all the partner RIs </a:t>
            </a:r>
          </a:p>
        </p:txBody>
      </p:sp>
      <p:sp>
        <p:nvSpPr>
          <p:cNvPr id="5" name="ZoneTexte 4">
            <a:extLst>
              <a:ext uri="{FF2B5EF4-FFF2-40B4-BE49-F238E27FC236}">
                <a16:creationId xmlns:a16="http://schemas.microsoft.com/office/drawing/2014/main" id="{BDF9F300-B265-1A22-FDFD-DEB7B86EE7A2}"/>
              </a:ext>
            </a:extLst>
          </p:cNvPr>
          <p:cNvSpPr txBox="1"/>
          <p:nvPr/>
        </p:nvSpPr>
        <p:spPr>
          <a:xfrm>
            <a:off x="441956" y="5807135"/>
            <a:ext cx="6098058" cy="369332"/>
          </a:xfrm>
          <a:prstGeom prst="rect">
            <a:avLst/>
          </a:prstGeom>
          <a:noFill/>
        </p:spPr>
        <p:txBody>
          <a:bodyPr wrap="square">
            <a:spAutoFit/>
          </a:bodyPr>
          <a:lstStyle/>
          <a:p>
            <a:r>
              <a:rPr lang="fr-FR" b="1" dirty="0">
                <a:latin typeface="Calibri" panose="020F0502020204030204" pitchFamily="34" charset="0"/>
                <a:cs typeface="Calibri" panose="020F0502020204030204" pitchFamily="34" charset="0"/>
                <a:hlinkClick r:id="rId5"/>
              </a:rPr>
              <a:t>https://projectescape.eu/</a:t>
            </a:r>
            <a:endParaRPr lang="fr-FR" b="1" dirty="0">
              <a:latin typeface="Calibri" panose="020F0502020204030204" pitchFamily="34" charset="0"/>
              <a:cs typeface="Calibri" panose="020F0502020204030204" pitchFamily="34" charset="0"/>
            </a:endParaRPr>
          </a:p>
        </p:txBody>
      </p:sp>
      <p:sp>
        <p:nvSpPr>
          <p:cNvPr id="6" name="Google Shape;69;g2bfaa112a08_0_1">
            <a:extLst>
              <a:ext uri="{FF2B5EF4-FFF2-40B4-BE49-F238E27FC236}">
                <a16:creationId xmlns:a16="http://schemas.microsoft.com/office/drawing/2014/main" id="{2BACDB1C-5AF1-1CA8-149E-C41B41E324AE}"/>
              </a:ext>
            </a:extLst>
          </p:cNvPr>
          <p:cNvSpPr txBox="1">
            <a:spLocks noGrp="1"/>
          </p:cNvSpPr>
          <p:nvPr>
            <p:ph type="title"/>
          </p:nvPr>
        </p:nvSpPr>
        <p:spPr>
          <a:xfrm>
            <a:off x="3690292" y="286588"/>
            <a:ext cx="8128200" cy="2922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lt1"/>
              </a:buClr>
              <a:buSzPct val="100000"/>
              <a:buFont typeface="Calibri"/>
              <a:buNone/>
            </a:pPr>
            <a:r>
              <a:rPr lang="en-GB" b="1" dirty="0">
                <a:latin typeface="+mn-lt"/>
              </a:rPr>
              <a:t>The ESCAPE Open Collaboration </a:t>
            </a:r>
            <a:endParaRPr b="1" dirty="0">
              <a:latin typeface="+mn-lt"/>
            </a:endParaRPr>
          </a:p>
        </p:txBody>
      </p:sp>
    </p:spTree>
    <p:extLst>
      <p:ext uri="{BB962C8B-B14F-4D97-AF65-F5344CB8AC3E}">
        <p14:creationId xmlns:p14="http://schemas.microsoft.com/office/powerpoint/2010/main" val="351224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DAFDA-321C-E6C2-00A7-495BE1DCBC61}"/>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4BE37121-A9B1-32CD-A205-74FFAC9116D5}"/>
              </a:ext>
            </a:extLst>
          </p:cNvPr>
          <p:cNvSpPr txBox="1"/>
          <p:nvPr/>
        </p:nvSpPr>
        <p:spPr>
          <a:xfrm>
            <a:off x="654716" y="1048700"/>
            <a:ext cx="10722429" cy="2818528"/>
          </a:xfrm>
          <a:prstGeom prst="rect">
            <a:avLst/>
          </a:prstGeom>
          <a:noFill/>
        </p:spPr>
        <p:txBody>
          <a:bodyPr wrap="square">
            <a:spAutoFit/>
          </a:bodyPr>
          <a:lstStyle/>
          <a:p>
            <a:pPr algn="r">
              <a:lnSpc>
                <a:spcPct val="115000"/>
              </a:lnSpc>
              <a:spcAft>
                <a:spcPts val="1000"/>
              </a:spcAft>
              <a:buNone/>
            </a:pPr>
            <a:r>
              <a:rPr lang="en-GB" sz="2400" b="1" u="sng" dirty="0">
                <a:solidFill>
                  <a:srgbClr val="044C9F"/>
                </a:solidFill>
                <a:effectLst/>
                <a:ea typeface="Times New Roman" panose="02020603050405020304" pitchFamily="18" charset="0"/>
                <a:cs typeface="Times New Roman" panose="02020603050405020304" pitchFamily="18" charset="0"/>
              </a:rPr>
              <a:t>Expected Outcome</a:t>
            </a:r>
            <a:r>
              <a:rPr lang="en-GB" sz="2400" b="1" dirty="0">
                <a:solidFill>
                  <a:srgbClr val="044C9F"/>
                </a:solidFill>
                <a:effectLst/>
                <a:ea typeface="Times New Roman" panose="02020603050405020304" pitchFamily="18" charset="0"/>
                <a:cs typeface="Times New Roman" panose="02020603050405020304" pitchFamily="18" charset="0"/>
              </a:rPr>
              <a:t>: </a:t>
            </a:r>
            <a:endParaRPr lang="fr-FR" sz="2400" b="1" dirty="0">
              <a:solidFill>
                <a:srgbClr val="044C9F"/>
              </a:solidFill>
              <a:effectLst/>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mj-lt"/>
              <a:buAutoNum type="arabicPeriod"/>
            </a:pPr>
            <a:r>
              <a:rPr lang="en-GB" sz="1800" b="1" dirty="0">
                <a:solidFill>
                  <a:srgbClr val="000000"/>
                </a:solidFill>
                <a:effectLst/>
                <a:ea typeface="Times New Roman" panose="02020603050405020304" pitchFamily="18" charset="0"/>
                <a:cs typeface="Times New Roman" panose="02020603050405020304" pitchFamily="18" charset="0"/>
              </a:rPr>
              <a:t>Policy</a:t>
            </a:r>
            <a:r>
              <a:rPr lang="en-GB" sz="1800" dirty="0">
                <a:solidFill>
                  <a:srgbClr val="000000"/>
                </a:solidFill>
                <a:effectLst/>
                <a:ea typeface="Times New Roman" panose="02020603050405020304" pitchFamily="18" charset="0"/>
                <a:cs typeface="Times New Roman" panose="02020603050405020304" pitchFamily="18" charset="0"/>
              </a:rPr>
              <a:t> contribution, </a:t>
            </a:r>
            <a:r>
              <a:rPr lang="en-GB" sz="1800" b="1" dirty="0">
                <a:solidFill>
                  <a:srgbClr val="000000"/>
                </a:solidFill>
                <a:effectLst/>
                <a:ea typeface="Times New Roman" panose="02020603050405020304" pitchFamily="18" charset="0"/>
                <a:cs typeface="Times New Roman" panose="02020603050405020304" pitchFamily="18" charset="0"/>
              </a:rPr>
              <a:t>impact</a:t>
            </a:r>
            <a:r>
              <a:rPr lang="en-GB" sz="1800" dirty="0">
                <a:solidFill>
                  <a:srgbClr val="000000"/>
                </a:solidFill>
                <a:effectLst/>
                <a:ea typeface="Times New Roman" panose="02020603050405020304" pitchFamily="18" charset="0"/>
                <a:cs typeface="Times New Roman" panose="02020603050405020304" pitchFamily="18" charset="0"/>
              </a:rPr>
              <a:t> and </a:t>
            </a:r>
            <a:r>
              <a:rPr lang="en-GB" sz="1800" b="1" dirty="0">
                <a:solidFill>
                  <a:srgbClr val="000000"/>
                </a:solidFill>
                <a:effectLst/>
                <a:ea typeface="Times New Roman" panose="02020603050405020304" pitchFamily="18" charset="0"/>
                <a:cs typeface="Times New Roman" panose="02020603050405020304" pitchFamily="18" charset="0"/>
              </a:rPr>
              <a:t>visibility</a:t>
            </a:r>
            <a:r>
              <a:rPr lang="en-GB" sz="1800" dirty="0">
                <a:solidFill>
                  <a:srgbClr val="000000"/>
                </a:solidFill>
                <a:effectLst/>
                <a:ea typeface="Times New Roman" panose="02020603050405020304" pitchFamily="18" charset="0"/>
                <a:cs typeface="Times New Roman" panose="02020603050405020304" pitchFamily="18" charset="0"/>
              </a:rPr>
              <a:t> of research infrastructures of European interest, by large thematic domain, </a:t>
            </a:r>
            <a:r>
              <a:rPr lang="en-GB" sz="1800" b="1" dirty="0">
                <a:solidFill>
                  <a:srgbClr val="000000"/>
                </a:solidFill>
                <a:effectLst/>
                <a:ea typeface="Times New Roman" panose="02020603050405020304" pitchFamily="18" charset="0"/>
                <a:cs typeface="Times New Roman" panose="02020603050405020304" pitchFamily="18" charset="0"/>
              </a:rPr>
              <a:t>to relevant EU policy and priority initiatives</a:t>
            </a:r>
            <a:r>
              <a:rPr lang="en-GB" sz="1800" dirty="0">
                <a:solidFill>
                  <a:srgbClr val="000000"/>
                </a:solidFill>
                <a:effectLst/>
                <a:ea typeface="Times New Roman" panose="02020603050405020304" pitchFamily="18" charset="0"/>
                <a:cs typeface="Times New Roman" panose="02020603050405020304" pitchFamily="18" charset="0"/>
              </a:rPr>
              <a:t>, including beyond research, at national, regional, European and global level.</a:t>
            </a:r>
          </a:p>
          <a:p>
            <a:pPr lvl="0" algn="just">
              <a:lnSpc>
                <a:spcPct val="115000"/>
              </a:lnSpc>
              <a:spcAft>
                <a:spcPts val="1000"/>
              </a:spcAft>
            </a:pPr>
            <a:r>
              <a:rPr lang="fr-FR" sz="1600" dirty="0">
                <a:solidFill>
                  <a:srgbClr val="C00000"/>
                </a:solidFill>
                <a:effectLst/>
                <a:ea typeface="Times New Roman" panose="02020603050405020304" pitchFamily="18" charset="0"/>
                <a:cs typeface="Times New Roman" panose="02020603050405020304" pitchFamily="18" charset="0"/>
              </a:rPr>
              <a:t>Listing the EU </a:t>
            </a:r>
            <a:r>
              <a:rPr lang="fr-FR" sz="1600" dirty="0" err="1">
                <a:solidFill>
                  <a:srgbClr val="C00000"/>
                </a:solidFill>
                <a:effectLst/>
                <a:ea typeface="Times New Roman" panose="02020603050405020304" pitchFamily="18" charset="0"/>
                <a:cs typeface="Times New Roman" panose="02020603050405020304" pitchFamily="18" charset="0"/>
              </a:rPr>
              <a:t>policy</a:t>
            </a:r>
            <a:r>
              <a:rPr lang="fr-FR" sz="1600" dirty="0">
                <a:solidFill>
                  <a:srgbClr val="C00000"/>
                </a:solidFill>
                <a:effectLst/>
                <a:ea typeface="Times New Roman" panose="02020603050405020304" pitchFamily="18" charset="0"/>
                <a:cs typeface="Times New Roman" panose="02020603050405020304" pitchFamily="18" charset="0"/>
              </a:rPr>
              <a:t> and </a:t>
            </a:r>
            <a:r>
              <a:rPr lang="fr-FR" sz="1600" dirty="0" err="1">
                <a:solidFill>
                  <a:srgbClr val="C00000"/>
                </a:solidFill>
                <a:effectLst/>
                <a:ea typeface="Times New Roman" panose="02020603050405020304" pitchFamily="18" charset="0"/>
                <a:cs typeface="Times New Roman" panose="02020603050405020304" pitchFamily="18" charset="0"/>
              </a:rPr>
              <a:t>priority</a:t>
            </a:r>
            <a:r>
              <a:rPr lang="fr-FR" sz="1600" dirty="0">
                <a:solidFill>
                  <a:srgbClr val="C00000"/>
                </a:solidFill>
                <a:effectLst/>
                <a:ea typeface="Times New Roman" panose="02020603050405020304" pitchFamily="18" charset="0"/>
                <a:cs typeface="Times New Roman" panose="02020603050405020304" pitchFamily="18" charset="0"/>
              </a:rPr>
              <a:t> initiatives: …</a:t>
            </a:r>
          </a:p>
          <a:p>
            <a:pPr lvl="0" algn="just">
              <a:lnSpc>
                <a:spcPct val="115000"/>
              </a:lnSpc>
              <a:spcAft>
                <a:spcPts val="1000"/>
              </a:spcAft>
            </a:pPr>
            <a:r>
              <a:rPr lang="fr-FR" sz="1600" dirty="0">
                <a:solidFill>
                  <a:srgbClr val="C00000"/>
                </a:solidFill>
                <a:ea typeface="Times New Roman" panose="02020603050405020304" pitchFamily="18" charset="0"/>
                <a:cs typeface="Times New Roman" panose="02020603050405020304" pitchFamily="18" charset="0"/>
              </a:rPr>
              <a:t>Point out the </a:t>
            </a:r>
            <a:r>
              <a:rPr lang="fr-FR" sz="1600" dirty="0" err="1">
                <a:solidFill>
                  <a:srgbClr val="C00000"/>
                </a:solidFill>
                <a:ea typeface="Times New Roman" panose="02020603050405020304" pitchFamily="18" charset="0"/>
                <a:cs typeface="Times New Roman" panose="02020603050405020304" pitchFamily="18" charset="0"/>
              </a:rPr>
              <a:t>RIs</a:t>
            </a:r>
            <a:r>
              <a:rPr lang="fr-FR" sz="1600" dirty="0">
                <a:solidFill>
                  <a:srgbClr val="C00000"/>
                </a:solidFill>
                <a:ea typeface="Times New Roman" panose="02020603050405020304" pitchFamily="18" charset="0"/>
                <a:cs typeface="Times New Roman" panose="02020603050405020304" pitchFamily="18" charset="0"/>
              </a:rPr>
              <a:t>’ contributions on </a:t>
            </a:r>
            <a:r>
              <a:rPr lang="fr-FR" sz="1600" dirty="0" err="1">
                <a:solidFill>
                  <a:srgbClr val="C00000"/>
                </a:solidFill>
                <a:ea typeface="Times New Roman" panose="02020603050405020304" pitchFamily="18" charset="0"/>
                <a:cs typeface="Times New Roman" panose="02020603050405020304" pitchFamily="18" charset="0"/>
              </a:rPr>
              <a:t>them</a:t>
            </a:r>
            <a:r>
              <a:rPr lang="fr-FR" sz="1600" dirty="0">
                <a:solidFill>
                  <a:srgbClr val="C00000"/>
                </a:solidFill>
                <a:ea typeface="Times New Roman" panose="02020603050405020304" pitchFamily="18" charset="0"/>
                <a:cs typeface="Times New Roman" panose="02020603050405020304" pitchFamily="18" charset="0"/>
              </a:rPr>
              <a:t>: …</a:t>
            </a:r>
          </a:p>
          <a:p>
            <a:pPr lvl="0" algn="just">
              <a:lnSpc>
                <a:spcPct val="115000"/>
              </a:lnSpc>
              <a:spcAft>
                <a:spcPts val="1000"/>
              </a:spcAft>
            </a:pPr>
            <a:r>
              <a:rPr lang="fr-FR" sz="1600" dirty="0">
                <a:solidFill>
                  <a:srgbClr val="C00000"/>
                </a:solidFill>
                <a:ea typeface="Times New Roman" panose="02020603050405020304" pitchFamily="18" charset="0"/>
                <a:cs typeface="Times New Roman" panose="02020603050405020304" pitchFamily="18" charset="0"/>
              </a:rPr>
              <a:t>Combine </a:t>
            </a:r>
            <a:r>
              <a:rPr lang="fr-FR" sz="1600" dirty="0" err="1">
                <a:solidFill>
                  <a:srgbClr val="C00000"/>
                </a:solidFill>
                <a:ea typeface="Times New Roman" panose="02020603050405020304" pitchFamily="18" charset="0"/>
                <a:cs typeface="Times New Roman" panose="02020603050405020304" pitchFamily="18" charset="0"/>
              </a:rPr>
              <a:t>with</a:t>
            </a:r>
            <a:r>
              <a:rPr lang="fr-FR" sz="1600" dirty="0">
                <a:solidFill>
                  <a:srgbClr val="C00000"/>
                </a:solidFill>
                <a:effectLst/>
                <a:ea typeface="Times New Roman" panose="02020603050405020304" pitchFamily="18" charset="0"/>
                <a:cs typeface="Times New Roman" panose="02020603050405020304" pitchFamily="18" charset="0"/>
              </a:rPr>
              <a:t> </a:t>
            </a:r>
            <a:r>
              <a:rPr lang="fr-FR" sz="1600" dirty="0" err="1">
                <a:solidFill>
                  <a:srgbClr val="C00000"/>
                </a:solidFill>
                <a:effectLst/>
                <a:ea typeface="Times New Roman" panose="02020603050405020304" pitchFamily="18" charset="0"/>
                <a:cs typeface="Times New Roman" panose="02020603050405020304" pitchFamily="18" charset="0"/>
              </a:rPr>
              <a:t>community-based</a:t>
            </a:r>
            <a:r>
              <a:rPr lang="fr-FR" sz="1600" dirty="0">
                <a:solidFill>
                  <a:srgbClr val="C00000"/>
                </a:solidFill>
                <a:effectLst/>
                <a:ea typeface="Times New Roman" panose="02020603050405020304" pitchFamily="18" charset="0"/>
                <a:cs typeface="Times New Roman" panose="02020603050405020304" pitchFamily="18" charset="0"/>
              </a:rPr>
              <a:t> </a:t>
            </a:r>
            <a:r>
              <a:rPr lang="fr-FR" sz="1600" dirty="0" err="1">
                <a:solidFill>
                  <a:srgbClr val="C00000"/>
                </a:solidFill>
                <a:effectLst/>
                <a:ea typeface="Times New Roman" panose="02020603050405020304" pitchFamily="18" charset="0"/>
                <a:cs typeface="Times New Roman" panose="02020603050405020304" pitchFamily="18" charset="0"/>
              </a:rPr>
              <a:t>interests</a:t>
            </a:r>
            <a:r>
              <a:rPr lang="fr-FR" sz="1600" dirty="0">
                <a:solidFill>
                  <a:srgbClr val="C00000"/>
                </a:solidFill>
                <a:effectLst/>
                <a:ea typeface="Times New Roman" panose="02020603050405020304" pitchFamily="18" charset="0"/>
                <a:cs typeface="Times New Roman" panose="02020603050405020304" pitchFamily="18" charset="0"/>
              </a:rPr>
              <a:t> and expectations: …</a:t>
            </a:r>
          </a:p>
        </p:txBody>
      </p:sp>
      <p:sp>
        <p:nvSpPr>
          <p:cNvPr id="2" name="Titolo 4">
            <a:extLst>
              <a:ext uri="{FF2B5EF4-FFF2-40B4-BE49-F238E27FC236}">
                <a16:creationId xmlns:a16="http://schemas.microsoft.com/office/drawing/2014/main" id="{5623247D-58EA-43BD-A7FC-A5C75A2AB374}"/>
              </a:ext>
            </a:extLst>
          </p:cNvPr>
          <p:cNvSpPr txBox="1">
            <a:spLocks/>
          </p:cNvSpPr>
          <p:nvPr/>
        </p:nvSpPr>
        <p:spPr>
          <a:xfrm>
            <a:off x="1843311" y="127710"/>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lvl="0" algn="r">
              <a:defRPr/>
            </a:pPr>
            <a:r>
              <a:rPr lang="en-GB" sz="2800" b="1">
                <a:latin typeface="+mn-lt"/>
                <a:ea typeface="Times New Roman" panose="02020603050405020304" pitchFamily="18" charset="0"/>
              </a:rPr>
              <a:t>HORIZON-INFRA-2026-DEV-01-02 </a:t>
            </a:r>
            <a:endParaRPr kumimoji="0" lang="it-IT" sz="2800" b="1" i="0" strike="noStrike" kern="1200" cap="none" spc="0" normalizeH="0" baseline="0" noProof="0">
              <a:ln>
                <a:noFill/>
              </a:ln>
              <a:effectLst/>
              <a:uLnTx/>
              <a:uFillTx/>
              <a:latin typeface="+mn-lt"/>
              <a:ea typeface="+mj-ea"/>
              <a:cs typeface="+mj-cs"/>
            </a:endParaRPr>
          </a:p>
        </p:txBody>
      </p:sp>
    </p:spTree>
    <p:extLst>
      <p:ext uri="{BB962C8B-B14F-4D97-AF65-F5344CB8AC3E}">
        <p14:creationId xmlns:p14="http://schemas.microsoft.com/office/powerpoint/2010/main" val="1173704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1ECC25-C54D-D9BD-E511-48136CE22A2A}"/>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CA99CC5-532C-C0F3-5A23-162B8AE33375}"/>
              </a:ext>
            </a:extLst>
          </p:cNvPr>
          <p:cNvSpPr/>
          <p:nvPr/>
        </p:nvSpPr>
        <p:spPr>
          <a:xfrm>
            <a:off x="4060371" y="1153886"/>
            <a:ext cx="1850572" cy="2503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5ABC03D-DA8B-7516-5FF0-B284E59F435B}"/>
              </a:ext>
            </a:extLst>
          </p:cNvPr>
          <p:cNvSpPr/>
          <p:nvPr/>
        </p:nvSpPr>
        <p:spPr>
          <a:xfrm>
            <a:off x="4038600" y="1807031"/>
            <a:ext cx="1850572" cy="35922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C3D85644-9F06-C19D-E278-9E718C21EFE7}"/>
              </a:ext>
            </a:extLst>
          </p:cNvPr>
          <p:cNvSpPr/>
          <p:nvPr/>
        </p:nvSpPr>
        <p:spPr>
          <a:xfrm>
            <a:off x="4049488" y="1426028"/>
            <a:ext cx="1850572" cy="38100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BC94EB5-4941-85B7-6462-C6917B595C79}"/>
              </a:ext>
            </a:extLst>
          </p:cNvPr>
          <p:cNvSpPr/>
          <p:nvPr/>
        </p:nvSpPr>
        <p:spPr>
          <a:xfrm>
            <a:off x="4027714" y="2590801"/>
            <a:ext cx="1850572" cy="2503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E378B13-13B1-DDE7-5031-77F13BE7BBFB}"/>
              </a:ext>
            </a:extLst>
          </p:cNvPr>
          <p:cNvSpPr/>
          <p:nvPr/>
        </p:nvSpPr>
        <p:spPr>
          <a:xfrm>
            <a:off x="4027715" y="2895600"/>
            <a:ext cx="1850572" cy="2503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71473997-710D-2D9A-B565-AC2560722DB1}"/>
              </a:ext>
            </a:extLst>
          </p:cNvPr>
          <p:cNvSpPr/>
          <p:nvPr/>
        </p:nvSpPr>
        <p:spPr>
          <a:xfrm>
            <a:off x="4027710" y="3189519"/>
            <a:ext cx="1850572" cy="2503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8CAC690-924D-77F3-9AAD-BAC6B4E47095}"/>
              </a:ext>
            </a:extLst>
          </p:cNvPr>
          <p:cNvSpPr/>
          <p:nvPr/>
        </p:nvSpPr>
        <p:spPr>
          <a:xfrm>
            <a:off x="4005943" y="4942112"/>
            <a:ext cx="1850572" cy="2503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6187C9C-6760-0A61-5FB0-90DB13CAC07D}"/>
              </a:ext>
            </a:extLst>
          </p:cNvPr>
          <p:cNvSpPr/>
          <p:nvPr/>
        </p:nvSpPr>
        <p:spPr>
          <a:xfrm>
            <a:off x="9644743" y="6030684"/>
            <a:ext cx="1850572" cy="39188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2BEC729F-4421-7266-0C9E-540DA1D3D6C3}"/>
              </a:ext>
            </a:extLst>
          </p:cNvPr>
          <p:cNvSpPr/>
          <p:nvPr/>
        </p:nvSpPr>
        <p:spPr>
          <a:xfrm>
            <a:off x="9644743" y="2590800"/>
            <a:ext cx="1850572" cy="2503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14462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92220-8AC1-4918-72AD-8AF792B2936A}"/>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7F759178-D3BD-96CB-688C-70CF24083200}"/>
              </a:ext>
            </a:extLst>
          </p:cNvPr>
          <p:cNvSpPr txBox="1"/>
          <p:nvPr/>
        </p:nvSpPr>
        <p:spPr>
          <a:xfrm>
            <a:off x="654716" y="1048700"/>
            <a:ext cx="10722429" cy="4760599"/>
          </a:xfrm>
          <a:prstGeom prst="rect">
            <a:avLst/>
          </a:prstGeom>
          <a:noFill/>
        </p:spPr>
        <p:txBody>
          <a:bodyPr wrap="square">
            <a:spAutoFit/>
          </a:bodyPr>
          <a:lstStyle/>
          <a:p>
            <a:pPr algn="r">
              <a:lnSpc>
                <a:spcPct val="115000"/>
              </a:lnSpc>
              <a:spcAft>
                <a:spcPts val="1000"/>
              </a:spcAft>
              <a:buNone/>
            </a:pPr>
            <a:r>
              <a:rPr lang="en-GB" sz="2400" b="1" u="sng">
                <a:solidFill>
                  <a:srgbClr val="044C9F"/>
                </a:solidFill>
                <a:effectLst/>
                <a:ea typeface="Times New Roman" panose="02020603050405020304" pitchFamily="18" charset="0"/>
                <a:cs typeface="Times New Roman" panose="02020603050405020304" pitchFamily="18" charset="0"/>
              </a:rPr>
              <a:t>Expected Outcome</a:t>
            </a:r>
            <a:r>
              <a:rPr lang="en-GB" sz="2400" b="1">
                <a:solidFill>
                  <a:srgbClr val="044C9F"/>
                </a:solidFill>
                <a:effectLst/>
                <a:ea typeface="Times New Roman" panose="02020603050405020304" pitchFamily="18" charset="0"/>
                <a:cs typeface="Times New Roman" panose="02020603050405020304" pitchFamily="18" charset="0"/>
              </a:rPr>
              <a:t>: </a:t>
            </a:r>
            <a:endParaRPr lang="fr-FR" sz="2400" b="1">
              <a:solidFill>
                <a:srgbClr val="044C9F"/>
              </a:solidFill>
              <a:effectLst/>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mj-lt"/>
              <a:buAutoNum type="arabicPeriod"/>
            </a:pPr>
            <a:r>
              <a:rPr lang="en-GB" sz="1800" b="1">
                <a:solidFill>
                  <a:srgbClr val="000000"/>
                </a:solidFill>
                <a:effectLst/>
                <a:ea typeface="Times New Roman" panose="02020603050405020304" pitchFamily="18" charset="0"/>
                <a:cs typeface="Times New Roman" panose="02020603050405020304" pitchFamily="18" charset="0"/>
              </a:rPr>
              <a:t>Policy</a:t>
            </a:r>
            <a:r>
              <a:rPr lang="en-GB" sz="1800">
                <a:solidFill>
                  <a:srgbClr val="000000"/>
                </a:solidFill>
                <a:effectLst/>
                <a:ea typeface="Times New Roman" panose="02020603050405020304" pitchFamily="18" charset="0"/>
                <a:cs typeface="Times New Roman" panose="02020603050405020304" pitchFamily="18" charset="0"/>
              </a:rPr>
              <a:t> contribution, </a:t>
            </a:r>
            <a:r>
              <a:rPr lang="en-GB" sz="1800" b="1">
                <a:solidFill>
                  <a:srgbClr val="000000"/>
                </a:solidFill>
                <a:effectLst/>
                <a:ea typeface="Times New Roman" panose="02020603050405020304" pitchFamily="18" charset="0"/>
                <a:cs typeface="Times New Roman" panose="02020603050405020304" pitchFamily="18" charset="0"/>
              </a:rPr>
              <a:t>impact</a:t>
            </a:r>
            <a:r>
              <a:rPr lang="en-GB" sz="1800">
                <a:solidFill>
                  <a:srgbClr val="000000"/>
                </a:solidFill>
                <a:effectLst/>
                <a:ea typeface="Times New Roman" panose="02020603050405020304" pitchFamily="18" charset="0"/>
                <a:cs typeface="Times New Roman" panose="02020603050405020304" pitchFamily="18" charset="0"/>
              </a:rPr>
              <a:t> and </a:t>
            </a:r>
            <a:r>
              <a:rPr lang="en-GB" sz="1800" b="1">
                <a:solidFill>
                  <a:srgbClr val="000000"/>
                </a:solidFill>
                <a:effectLst/>
                <a:ea typeface="Times New Roman" panose="02020603050405020304" pitchFamily="18" charset="0"/>
                <a:cs typeface="Times New Roman" panose="02020603050405020304" pitchFamily="18" charset="0"/>
              </a:rPr>
              <a:t>visibility</a:t>
            </a:r>
            <a:r>
              <a:rPr lang="en-GB" sz="1800">
                <a:solidFill>
                  <a:srgbClr val="000000"/>
                </a:solidFill>
                <a:effectLst/>
                <a:ea typeface="Times New Roman" panose="02020603050405020304" pitchFamily="18" charset="0"/>
                <a:cs typeface="Times New Roman" panose="02020603050405020304" pitchFamily="18" charset="0"/>
              </a:rPr>
              <a:t> of research infrastructures of European interest, by large thematic domain, </a:t>
            </a:r>
            <a:r>
              <a:rPr lang="en-GB" sz="1800" b="1">
                <a:solidFill>
                  <a:srgbClr val="000000"/>
                </a:solidFill>
                <a:effectLst/>
                <a:ea typeface="Times New Roman" panose="02020603050405020304" pitchFamily="18" charset="0"/>
                <a:cs typeface="Times New Roman" panose="02020603050405020304" pitchFamily="18" charset="0"/>
              </a:rPr>
              <a:t>to relevant EU policy and priority initiatives</a:t>
            </a:r>
            <a:r>
              <a:rPr lang="en-GB" sz="1800">
                <a:solidFill>
                  <a:srgbClr val="000000"/>
                </a:solidFill>
                <a:effectLst/>
                <a:ea typeface="Times New Roman" panose="02020603050405020304" pitchFamily="18" charset="0"/>
                <a:cs typeface="Times New Roman" panose="02020603050405020304" pitchFamily="18" charset="0"/>
              </a:rPr>
              <a:t>, including beyond research, at national, regional, European and global level.</a:t>
            </a:r>
          </a:p>
          <a:p>
            <a:pPr lvl="0" algn="just">
              <a:lnSpc>
                <a:spcPct val="115000"/>
              </a:lnSpc>
              <a:spcAft>
                <a:spcPts val="1000"/>
              </a:spcAft>
            </a:pPr>
            <a:r>
              <a:rPr lang="fr-FR" sz="1600">
                <a:solidFill>
                  <a:srgbClr val="C00000"/>
                </a:solidFill>
                <a:effectLst/>
                <a:ea typeface="Times New Roman" panose="02020603050405020304" pitchFamily="18" charset="0"/>
                <a:cs typeface="Times New Roman" panose="02020603050405020304" pitchFamily="18" charset="0"/>
              </a:rPr>
              <a:t>Listing the EU </a:t>
            </a:r>
            <a:r>
              <a:rPr lang="fr-FR" sz="1600" err="1">
                <a:solidFill>
                  <a:srgbClr val="C00000"/>
                </a:solidFill>
                <a:effectLst/>
                <a:ea typeface="Times New Roman" panose="02020603050405020304" pitchFamily="18" charset="0"/>
                <a:cs typeface="Times New Roman" panose="02020603050405020304" pitchFamily="18" charset="0"/>
              </a:rPr>
              <a:t>policy</a:t>
            </a:r>
            <a:r>
              <a:rPr lang="fr-FR" sz="1600">
                <a:solidFill>
                  <a:srgbClr val="C00000"/>
                </a:solidFill>
                <a:effectLst/>
                <a:ea typeface="Times New Roman" panose="02020603050405020304" pitchFamily="18" charset="0"/>
                <a:cs typeface="Times New Roman" panose="02020603050405020304" pitchFamily="18" charset="0"/>
              </a:rPr>
              <a:t> and </a:t>
            </a:r>
            <a:r>
              <a:rPr lang="fr-FR" sz="1600" err="1">
                <a:solidFill>
                  <a:srgbClr val="C00000"/>
                </a:solidFill>
                <a:effectLst/>
                <a:ea typeface="Times New Roman" panose="02020603050405020304" pitchFamily="18" charset="0"/>
                <a:cs typeface="Times New Roman" panose="02020603050405020304" pitchFamily="18" charset="0"/>
              </a:rPr>
              <a:t>priority</a:t>
            </a:r>
            <a:r>
              <a:rPr lang="fr-FR" sz="1600">
                <a:solidFill>
                  <a:srgbClr val="C00000"/>
                </a:solidFill>
                <a:effectLst/>
                <a:ea typeface="Times New Roman" panose="02020603050405020304" pitchFamily="18" charset="0"/>
                <a:cs typeface="Times New Roman" panose="02020603050405020304" pitchFamily="18" charset="0"/>
              </a:rPr>
              <a:t> initiatives: …</a:t>
            </a:r>
          </a:p>
          <a:p>
            <a:pPr lvl="0" algn="just">
              <a:lnSpc>
                <a:spcPct val="115000"/>
              </a:lnSpc>
              <a:spcAft>
                <a:spcPts val="1000"/>
              </a:spcAft>
            </a:pPr>
            <a:r>
              <a:rPr lang="fr-FR" sz="1600">
                <a:solidFill>
                  <a:srgbClr val="C00000"/>
                </a:solidFill>
                <a:ea typeface="Times New Roman" panose="02020603050405020304" pitchFamily="18" charset="0"/>
                <a:cs typeface="Times New Roman" panose="02020603050405020304" pitchFamily="18" charset="0"/>
              </a:rPr>
              <a:t>Point out the Ris’ contributions on </a:t>
            </a:r>
            <a:r>
              <a:rPr lang="fr-FR" sz="1600" err="1">
                <a:solidFill>
                  <a:srgbClr val="C00000"/>
                </a:solidFill>
                <a:ea typeface="Times New Roman" panose="02020603050405020304" pitchFamily="18" charset="0"/>
                <a:cs typeface="Times New Roman" panose="02020603050405020304" pitchFamily="18" charset="0"/>
              </a:rPr>
              <a:t>them</a:t>
            </a:r>
            <a:r>
              <a:rPr lang="fr-FR" sz="1600">
                <a:solidFill>
                  <a:srgbClr val="C00000"/>
                </a:solidFill>
                <a:ea typeface="Times New Roman" panose="02020603050405020304" pitchFamily="18" charset="0"/>
                <a:cs typeface="Times New Roman" panose="02020603050405020304" pitchFamily="18" charset="0"/>
              </a:rPr>
              <a:t>: …</a:t>
            </a:r>
          </a:p>
          <a:p>
            <a:pPr lvl="0" algn="just">
              <a:lnSpc>
                <a:spcPct val="115000"/>
              </a:lnSpc>
              <a:spcAft>
                <a:spcPts val="1000"/>
              </a:spcAft>
            </a:pPr>
            <a:r>
              <a:rPr lang="fr-FR" sz="1600">
                <a:solidFill>
                  <a:srgbClr val="C00000"/>
                </a:solidFill>
                <a:ea typeface="Times New Roman" panose="02020603050405020304" pitchFamily="18" charset="0"/>
                <a:cs typeface="Times New Roman" panose="02020603050405020304" pitchFamily="18" charset="0"/>
              </a:rPr>
              <a:t>Combine </a:t>
            </a:r>
            <a:r>
              <a:rPr lang="fr-FR" sz="1600" err="1">
                <a:solidFill>
                  <a:srgbClr val="C00000"/>
                </a:solidFill>
                <a:ea typeface="Times New Roman" panose="02020603050405020304" pitchFamily="18" charset="0"/>
                <a:cs typeface="Times New Roman" panose="02020603050405020304" pitchFamily="18" charset="0"/>
              </a:rPr>
              <a:t>with</a:t>
            </a:r>
            <a:r>
              <a:rPr lang="fr-FR" sz="1600">
                <a:solidFill>
                  <a:srgbClr val="C00000"/>
                </a:solidFill>
                <a:effectLst/>
                <a:ea typeface="Times New Roman" panose="02020603050405020304" pitchFamily="18" charset="0"/>
                <a:cs typeface="Times New Roman" panose="02020603050405020304" pitchFamily="18" charset="0"/>
              </a:rPr>
              <a:t> </a:t>
            </a:r>
            <a:r>
              <a:rPr lang="fr-FR" sz="1600" err="1">
                <a:solidFill>
                  <a:srgbClr val="C00000"/>
                </a:solidFill>
                <a:effectLst/>
                <a:ea typeface="Times New Roman" panose="02020603050405020304" pitchFamily="18" charset="0"/>
                <a:cs typeface="Times New Roman" panose="02020603050405020304" pitchFamily="18" charset="0"/>
              </a:rPr>
              <a:t>community-based</a:t>
            </a:r>
            <a:r>
              <a:rPr lang="fr-FR" sz="1600">
                <a:solidFill>
                  <a:srgbClr val="C00000"/>
                </a:solidFill>
                <a:effectLst/>
                <a:ea typeface="Times New Roman" panose="02020603050405020304" pitchFamily="18" charset="0"/>
                <a:cs typeface="Times New Roman" panose="02020603050405020304" pitchFamily="18" charset="0"/>
              </a:rPr>
              <a:t> </a:t>
            </a:r>
            <a:r>
              <a:rPr lang="fr-FR" sz="1600" err="1">
                <a:solidFill>
                  <a:srgbClr val="C00000"/>
                </a:solidFill>
                <a:effectLst/>
                <a:ea typeface="Times New Roman" panose="02020603050405020304" pitchFamily="18" charset="0"/>
                <a:cs typeface="Times New Roman" panose="02020603050405020304" pitchFamily="18" charset="0"/>
              </a:rPr>
              <a:t>interests</a:t>
            </a:r>
            <a:r>
              <a:rPr lang="fr-FR" sz="1600">
                <a:solidFill>
                  <a:srgbClr val="C00000"/>
                </a:solidFill>
                <a:effectLst/>
                <a:ea typeface="Times New Roman" panose="02020603050405020304" pitchFamily="18" charset="0"/>
                <a:cs typeface="Times New Roman" panose="02020603050405020304" pitchFamily="18" charset="0"/>
              </a:rPr>
              <a:t> and expectations: …</a:t>
            </a:r>
          </a:p>
          <a:p>
            <a:pPr lvl="0" algn="just">
              <a:lnSpc>
                <a:spcPct val="115000"/>
              </a:lnSpc>
              <a:spcAft>
                <a:spcPts val="1000"/>
              </a:spcAft>
            </a:pPr>
            <a:endParaRPr lang="fr-FR" sz="1800">
              <a:effectLst/>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mj-lt"/>
              <a:buAutoNum type="arabicPeriod" startAt="2"/>
            </a:pPr>
            <a:r>
              <a:rPr lang="en-GB" sz="1800" b="1">
                <a:solidFill>
                  <a:srgbClr val="000000"/>
                </a:solidFill>
                <a:effectLst/>
                <a:ea typeface="Times New Roman" panose="02020603050405020304" pitchFamily="18" charset="0"/>
                <a:cs typeface="Times New Roman" panose="02020603050405020304" pitchFamily="18" charset="0"/>
              </a:rPr>
              <a:t>Improved coordination, </a:t>
            </a:r>
            <a:r>
              <a:rPr lang="en-GB" sz="1800">
                <a:solidFill>
                  <a:srgbClr val="000000"/>
                </a:solidFill>
                <a:effectLst/>
                <a:ea typeface="Times New Roman" panose="02020603050405020304" pitchFamily="18" charset="0"/>
                <a:cs typeface="Times New Roman" panose="02020603050405020304" pitchFamily="18" charset="0"/>
              </a:rPr>
              <a:t>complementarities, and where applicable, interoperability, harmonisation, integration and synergies among research infrastructures within large thematic domains and, where relevant, across domains.</a:t>
            </a:r>
          </a:p>
          <a:p>
            <a:pPr lvl="0" algn="just">
              <a:lnSpc>
                <a:spcPct val="115000"/>
              </a:lnSpc>
              <a:spcAft>
                <a:spcPts val="1000"/>
              </a:spcAft>
            </a:pPr>
            <a:r>
              <a:rPr lang="en-GB" sz="1600">
                <a:solidFill>
                  <a:srgbClr val="C00000"/>
                </a:solidFill>
                <a:ea typeface="Times New Roman" panose="02020603050405020304" pitchFamily="18" charset="0"/>
                <a:cs typeface="Times New Roman" panose="02020603050405020304" pitchFamily="18" charset="0"/>
              </a:rPr>
              <a:t>Cross-fertilisation or complementarities. Overlapping is not required, but coordination is a must.</a:t>
            </a:r>
            <a:endParaRPr lang="fr-FR" sz="1600">
              <a:solidFill>
                <a:srgbClr val="C00000"/>
              </a:solidFill>
              <a:effectLst/>
              <a:ea typeface="Times New Roman" panose="02020603050405020304" pitchFamily="18" charset="0"/>
              <a:cs typeface="Times New Roman" panose="02020603050405020304" pitchFamily="18" charset="0"/>
            </a:endParaRPr>
          </a:p>
        </p:txBody>
      </p:sp>
      <p:sp>
        <p:nvSpPr>
          <p:cNvPr id="2" name="Titolo 4">
            <a:extLst>
              <a:ext uri="{FF2B5EF4-FFF2-40B4-BE49-F238E27FC236}">
                <a16:creationId xmlns:a16="http://schemas.microsoft.com/office/drawing/2014/main" id="{620C10FF-D4FE-074B-8803-481164F8E135}"/>
              </a:ext>
            </a:extLst>
          </p:cNvPr>
          <p:cNvSpPr txBox="1">
            <a:spLocks/>
          </p:cNvSpPr>
          <p:nvPr/>
        </p:nvSpPr>
        <p:spPr>
          <a:xfrm>
            <a:off x="1843311" y="127710"/>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lvl="0" algn="r">
              <a:defRPr/>
            </a:pPr>
            <a:r>
              <a:rPr lang="en-GB" sz="2800" b="1">
                <a:latin typeface="+mn-lt"/>
                <a:ea typeface="Times New Roman" panose="02020603050405020304" pitchFamily="18" charset="0"/>
              </a:rPr>
              <a:t>HORIZON-INFRA-2026-DEV-01-02 </a:t>
            </a:r>
            <a:endParaRPr kumimoji="0" lang="it-IT" sz="2800" b="1" i="0" strike="noStrike" kern="1200" cap="none" spc="0" normalizeH="0" baseline="0" noProof="0">
              <a:ln>
                <a:noFill/>
              </a:ln>
              <a:effectLst/>
              <a:uLnTx/>
              <a:uFillTx/>
              <a:latin typeface="+mn-lt"/>
              <a:ea typeface="+mj-ea"/>
              <a:cs typeface="+mj-cs"/>
            </a:endParaRPr>
          </a:p>
        </p:txBody>
      </p:sp>
    </p:spTree>
    <p:extLst>
      <p:ext uri="{BB962C8B-B14F-4D97-AF65-F5344CB8AC3E}">
        <p14:creationId xmlns:p14="http://schemas.microsoft.com/office/powerpoint/2010/main" val="1307481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6E6A12F-3D3F-D9FD-859C-CE27317F5037}"/>
              </a:ext>
            </a:extLst>
          </p:cNvPr>
          <p:cNvSpPr txBox="1"/>
          <p:nvPr/>
        </p:nvSpPr>
        <p:spPr>
          <a:xfrm>
            <a:off x="1029288" y="271465"/>
            <a:ext cx="10722429" cy="6096862"/>
          </a:xfrm>
          <a:prstGeom prst="rect">
            <a:avLst/>
          </a:prstGeom>
          <a:noFill/>
        </p:spPr>
        <p:txBody>
          <a:bodyPr wrap="square">
            <a:spAutoFit/>
          </a:bodyPr>
          <a:lstStyle/>
          <a:p>
            <a:pPr algn="r">
              <a:lnSpc>
                <a:spcPct val="115000"/>
              </a:lnSpc>
              <a:spcAft>
                <a:spcPts val="1000"/>
              </a:spcAft>
              <a:buNone/>
            </a:pPr>
            <a:endParaRPr lang="en-GB" sz="2400" b="1" u="sng" dirty="0">
              <a:solidFill>
                <a:srgbClr val="044C9F"/>
              </a:solidFill>
              <a:effectLst/>
              <a:ea typeface="Times New Roman" panose="02020603050405020304" pitchFamily="18" charset="0"/>
              <a:cs typeface="Times New Roman" panose="02020603050405020304" pitchFamily="18" charset="0"/>
            </a:endParaRPr>
          </a:p>
          <a:p>
            <a:pPr algn="r">
              <a:lnSpc>
                <a:spcPct val="115000"/>
              </a:lnSpc>
              <a:spcAft>
                <a:spcPts val="1000"/>
              </a:spcAft>
              <a:buNone/>
            </a:pPr>
            <a:r>
              <a:rPr lang="en-GB" sz="2400" b="1" u="sng" dirty="0">
                <a:solidFill>
                  <a:srgbClr val="044C9F"/>
                </a:solidFill>
                <a:effectLst/>
                <a:ea typeface="Times New Roman" panose="02020603050405020304" pitchFamily="18" charset="0"/>
                <a:cs typeface="Times New Roman" panose="02020603050405020304" pitchFamily="18" charset="0"/>
              </a:rPr>
              <a:t>Expected Outcome</a:t>
            </a:r>
            <a:r>
              <a:rPr lang="en-GB" sz="2400" b="1" dirty="0">
                <a:solidFill>
                  <a:srgbClr val="044C9F"/>
                </a:solidFill>
                <a:effectLst/>
                <a:ea typeface="Times New Roman" panose="02020603050405020304" pitchFamily="18" charset="0"/>
                <a:cs typeface="Times New Roman" panose="02020603050405020304" pitchFamily="18" charset="0"/>
              </a:rPr>
              <a:t>: </a:t>
            </a:r>
            <a:endParaRPr lang="fr-FR" sz="2400" b="1" dirty="0">
              <a:solidFill>
                <a:srgbClr val="044C9F"/>
              </a:solidFill>
              <a:effectLst/>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mj-lt"/>
              <a:buAutoNum type="arabicPeriod" startAt="3"/>
            </a:pPr>
            <a:r>
              <a:rPr lang="en-GB" sz="1800" b="1" dirty="0">
                <a:solidFill>
                  <a:srgbClr val="000000"/>
                </a:solidFill>
                <a:effectLst/>
                <a:ea typeface="Times New Roman" panose="02020603050405020304" pitchFamily="18" charset="0"/>
                <a:cs typeface="Times New Roman" panose="02020603050405020304" pitchFamily="18" charset="0"/>
              </a:rPr>
              <a:t>A European portfolio of R&amp;I services of European interest</a:t>
            </a:r>
            <a:r>
              <a:rPr lang="en-GB" sz="1800" dirty="0">
                <a:solidFill>
                  <a:srgbClr val="000000"/>
                </a:solidFill>
                <a:effectLst/>
                <a:ea typeface="Times New Roman" panose="02020603050405020304" pitchFamily="18" charset="0"/>
                <a:cs typeface="Times New Roman" panose="02020603050405020304" pitchFamily="18" charset="0"/>
              </a:rPr>
              <a:t>, supported by a common front page and </a:t>
            </a:r>
            <a:r>
              <a:rPr lang="en-GB" sz="1800" b="1" dirty="0">
                <a:solidFill>
                  <a:srgbClr val="000000"/>
                </a:solidFill>
                <a:effectLst/>
                <a:ea typeface="Times New Roman" panose="02020603050405020304" pitchFamily="18" charset="0"/>
                <a:cs typeface="Times New Roman" panose="02020603050405020304" pitchFamily="18" charset="0"/>
              </a:rPr>
              <a:t>few single-entry point access portals</a:t>
            </a:r>
            <a:r>
              <a:rPr lang="en-GB" sz="1800" dirty="0">
                <a:solidFill>
                  <a:srgbClr val="000000"/>
                </a:solidFill>
                <a:effectLst/>
                <a:ea typeface="Times New Roman" panose="02020603050405020304" pitchFamily="18" charset="0"/>
                <a:cs typeface="Times New Roman" panose="02020603050405020304" pitchFamily="18" charset="0"/>
              </a:rPr>
              <a:t>, integrated or interoperable catalogues of R&amp;I services and converging access conditions and selection procedures, strengthening the European landscape of ESFRI-prioritised infrastructures and other world-class research infrastructures by large thematic domains.</a:t>
            </a:r>
          </a:p>
          <a:p>
            <a:pPr lvl="0" algn="just">
              <a:lnSpc>
                <a:spcPct val="115000"/>
              </a:lnSpc>
              <a:spcAft>
                <a:spcPts val="1000"/>
              </a:spcAft>
            </a:pPr>
            <a:r>
              <a:rPr lang="en-GB" sz="1600" dirty="0">
                <a:solidFill>
                  <a:srgbClr val="C00000"/>
                </a:solidFill>
                <a:ea typeface="Times New Roman" panose="02020603050405020304" pitchFamily="18" charset="0"/>
                <a:cs typeface="Times New Roman" panose="02020603050405020304" pitchFamily="18" charset="0"/>
              </a:rPr>
              <a:t>This is almost a survey and a compilation of a “directory of skills and services”. Strategically, the technology platforms (cooperating with industries) will position us on TIs future funding. Data access services (such as ACME and other Astro-services legacy) would fit in. Competence Centres can be part of it. Innovation initiatives on nuclear physics (Spiral2-FAIR-CERN), environment (KM3NET), HEP/CERN transversal actions for society and multi-domain could be linked to therein; technology programmes (ESO et al.), physics for health, digital twin capacity, GEANT, CORSIKA and other simulators, RTA, green computing, HPC through multi-language code programming. It would be very large in size, but definitely relevant.</a:t>
            </a:r>
            <a:endParaRPr lang="fr-FR" sz="1800" dirty="0">
              <a:effectLst/>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mj-lt"/>
              <a:buAutoNum type="arabicPeriod" startAt="4"/>
            </a:pPr>
            <a:r>
              <a:rPr lang="en-GB" sz="1800" b="1" dirty="0">
                <a:solidFill>
                  <a:srgbClr val="000000"/>
                </a:solidFill>
                <a:effectLst/>
                <a:ea typeface="Times New Roman" panose="02020603050405020304" pitchFamily="18" charset="0"/>
                <a:cs typeface="Times New Roman" panose="02020603050405020304" pitchFamily="18" charset="0"/>
              </a:rPr>
              <a:t>Increased awareness, findability and accessibility </a:t>
            </a:r>
            <a:r>
              <a:rPr lang="en-GB" sz="1800" dirty="0">
                <a:solidFill>
                  <a:srgbClr val="000000"/>
                </a:solidFill>
                <a:effectLst/>
                <a:ea typeface="Times New Roman" panose="02020603050405020304" pitchFamily="18" charset="0"/>
                <a:cs typeface="Times New Roman" panose="02020603050405020304" pitchFamily="18" charset="0"/>
              </a:rPr>
              <a:t>of research infrastructures for European researchers and innovators; simplified and adapted access pathways for new needs or new communities of users (e.g. where relevant, multidisciplinary R&amp;I, EU collaborative research projects, EU operational or deployment programmes, public authorities, and industry, including SMEs, </a:t>
            </a:r>
            <a:r>
              <a:rPr lang="en-GB" sz="1800" dirty="0" err="1">
                <a:solidFill>
                  <a:srgbClr val="000000"/>
                </a:solidFill>
                <a:effectLst/>
                <a:ea typeface="Times New Roman" panose="02020603050405020304" pitchFamily="18" charset="0"/>
                <a:cs typeface="Times New Roman" panose="02020603050405020304" pitchFamily="18" charset="0"/>
              </a:rPr>
              <a:t>startups</a:t>
            </a:r>
            <a:r>
              <a:rPr lang="en-GB" sz="1800" dirty="0">
                <a:solidFill>
                  <a:srgbClr val="000000"/>
                </a:solidFill>
                <a:effectLst/>
                <a:ea typeface="Times New Roman" panose="02020603050405020304" pitchFamily="18" charset="0"/>
                <a:cs typeface="Times New Roman" panose="02020603050405020304" pitchFamily="18" charset="0"/>
              </a:rPr>
              <a:t> and scaleups). </a:t>
            </a:r>
          </a:p>
          <a:p>
            <a:pPr lvl="0" algn="just">
              <a:lnSpc>
                <a:spcPct val="115000"/>
              </a:lnSpc>
              <a:spcAft>
                <a:spcPts val="1000"/>
              </a:spcAft>
            </a:pPr>
            <a:r>
              <a:rPr lang="en-GB" sz="1600" dirty="0">
                <a:solidFill>
                  <a:srgbClr val="C00000"/>
                </a:solidFill>
                <a:ea typeface="Times New Roman" panose="02020603050405020304" pitchFamily="18" charset="0"/>
                <a:cs typeface="Times New Roman" panose="02020603050405020304" pitchFamily="18" charset="0"/>
              </a:rPr>
              <a:t>Based on the point above, one needs to make the access oriented to a virtual cooperative space (VCS) for external inquiring.</a:t>
            </a:r>
            <a:endParaRPr lang="fr-FR" sz="1600" dirty="0">
              <a:effectLst/>
              <a:ea typeface="Times New Roman" panose="02020603050405020304" pitchFamily="18" charset="0"/>
              <a:cs typeface="Times New Roman" panose="02020603050405020304" pitchFamily="18" charset="0"/>
            </a:endParaRPr>
          </a:p>
        </p:txBody>
      </p:sp>
      <p:sp>
        <p:nvSpPr>
          <p:cNvPr id="2" name="Titolo 4">
            <a:extLst>
              <a:ext uri="{FF2B5EF4-FFF2-40B4-BE49-F238E27FC236}">
                <a16:creationId xmlns:a16="http://schemas.microsoft.com/office/drawing/2014/main" id="{A65FAC83-EBC7-BAA5-477C-6DB24AD64FDF}"/>
              </a:ext>
            </a:extLst>
          </p:cNvPr>
          <p:cNvSpPr txBox="1">
            <a:spLocks/>
          </p:cNvSpPr>
          <p:nvPr/>
        </p:nvSpPr>
        <p:spPr>
          <a:xfrm>
            <a:off x="1843311" y="127710"/>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lvl="0" algn="r">
              <a:defRPr/>
            </a:pPr>
            <a:r>
              <a:rPr lang="en-GB" sz="2800" b="1">
                <a:latin typeface="+mn-lt"/>
                <a:ea typeface="Times New Roman" panose="02020603050405020304" pitchFamily="18" charset="0"/>
              </a:rPr>
              <a:t>HORIZON-INFRA-2026-DEV-01-02 </a:t>
            </a:r>
            <a:endParaRPr kumimoji="0" lang="it-IT" sz="2800" b="1" i="0" strike="noStrike" kern="1200" cap="none" spc="0" normalizeH="0" baseline="0" noProof="0">
              <a:ln>
                <a:noFill/>
              </a:ln>
              <a:effectLst/>
              <a:uLnTx/>
              <a:uFillTx/>
              <a:latin typeface="+mn-lt"/>
              <a:ea typeface="+mj-ea"/>
              <a:cs typeface="+mj-cs"/>
            </a:endParaRPr>
          </a:p>
        </p:txBody>
      </p:sp>
    </p:spTree>
    <p:extLst>
      <p:ext uri="{BB962C8B-B14F-4D97-AF65-F5344CB8AC3E}">
        <p14:creationId xmlns:p14="http://schemas.microsoft.com/office/powerpoint/2010/main" val="4161980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F0AB0EC7-021A-30CC-4689-46E66A0D89D7}"/>
              </a:ext>
            </a:extLst>
          </p:cNvPr>
          <p:cNvGraphicFramePr>
            <a:graphicFrameLocks noGrp="1"/>
          </p:cNvGraphicFramePr>
          <p:nvPr/>
        </p:nvGraphicFramePr>
        <p:xfrm>
          <a:off x="1480456" y="1377705"/>
          <a:ext cx="8472579" cy="2367280"/>
        </p:xfrm>
        <a:graphic>
          <a:graphicData uri="http://schemas.openxmlformats.org/drawingml/2006/table">
            <a:tbl>
              <a:tblPr firstRow="1" bandRow="1">
                <a:tableStyleId>{7DF18680-E054-41AD-8BC1-D1AEF772440D}</a:tableStyleId>
              </a:tblPr>
              <a:tblGrid>
                <a:gridCol w="2289493">
                  <a:extLst>
                    <a:ext uri="{9D8B030D-6E8A-4147-A177-3AD203B41FA5}">
                      <a16:colId xmlns:a16="http://schemas.microsoft.com/office/drawing/2014/main" val="620907636"/>
                    </a:ext>
                  </a:extLst>
                </a:gridCol>
                <a:gridCol w="1524000">
                  <a:extLst>
                    <a:ext uri="{9D8B030D-6E8A-4147-A177-3AD203B41FA5}">
                      <a16:colId xmlns:a16="http://schemas.microsoft.com/office/drawing/2014/main" val="3100651676"/>
                    </a:ext>
                  </a:extLst>
                </a:gridCol>
                <a:gridCol w="1524000">
                  <a:extLst>
                    <a:ext uri="{9D8B030D-6E8A-4147-A177-3AD203B41FA5}">
                      <a16:colId xmlns:a16="http://schemas.microsoft.com/office/drawing/2014/main" val="1138221461"/>
                    </a:ext>
                  </a:extLst>
                </a:gridCol>
                <a:gridCol w="1534886">
                  <a:extLst>
                    <a:ext uri="{9D8B030D-6E8A-4147-A177-3AD203B41FA5}">
                      <a16:colId xmlns:a16="http://schemas.microsoft.com/office/drawing/2014/main" val="4164263771"/>
                    </a:ext>
                  </a:extLst>
                </a:gridCol>
                <a:gridCol w="1600200">
                  <a:extLst>
                    <a:ext uri="{9D8B030D-6E8A-4147-A177-3AD203B41FA5}">
                      <a16:colId xmlns:a16="http://schemas.microsoft.com/office/drawing/2014/main" val="2629558526"/>
                    </a:ext>
                  </a:extLst>
                </a:gridCol>
              </a:tblGrid>
              <a:tr h="171315">
                <a:tc>
                  <a:txBody>
                    <a:bodyPr/>
                    <a:lstStyle/>
                    <a:p>
                      <a:pPr algn="ctr"/>
                      <a:r>
                        <a:rPr lang="fr-FR" sz="1400"/>
                        <a:t>EXPECTED OUTCOME</a:t>
                      </a:r>
                      <a:endParaRPr lang="fr-FR" sz="1400">
                        <a:latin typeface="+mn-lt"/>
                      </a:endParaRPr>
                    </a:p>
                  </a:txBody>
                  <a:tcPr/>
                </a:tc>
                <a:tc>
                  <a:txBody>
                    <a:bodyPr/>
                    <a:lstStyle/>
                    <a:p>
                      <a:pPr algn="ctr"/>
                      <a:r>
                        <a:rPr lang="fr-FR" sz="1400"/>
                        <a:t>WP1</a:t>
                      </a:r>
                      <a:endParaRPr lang="fr-FR" sz="1400">
                        <a:latin typeface="+mn-lt"/>
                      </a:endParaRPr>
                    </a:p>
                  </a:txBody>
                  <a:tcPr/>
                </a:tc>
                <a:tc>
                  <a:txBody>
                    <a:bodyPr/>
                    <a:lstStyle/>
                    <a:p>
                      <a:pPr algn="ctr"/>
                      <a:r>
                        <a:rPr lang="fr-FR" sz="1400"/>
                        <a:t>WP2</a:t>
                      </a:r>
                      <a:endParaRPr lang="fr-FR" sz="1400">
                        <a:latin typeface="+mn-lt"/>
                      </a:endParaRPr>
                    </a:p>
                  </a:txBody>
                  <a:tcPr/>
                </a:tc>
                <a:tc>
                  <a:txBody>
                    <a:bodyPr/>
                    <a:lstStyle/>
                    <a:p>
                      <a:pPr algn="ctr"/>
                      <a:r>
                        <a:rPr lang="fr-FR" sz="1400"/>
                        <a:t>WP3</a:t>
                      </a:r>
                      <a:endParaRPr lang="fr-FR" sz="1400">
                        <a:latin typeface="+mn-lt"/>
                      </a:endParaRPr>
                    </a:p>
                  </a:txBody>
                  <a:tcPr/>
                </a:tc>
                <a:tc>
                  <a:txBody>
                    <a:bodyPr/>
                    <a:lstStyle/>
                    <a:p>
                      <a:pPr algn="ctr"/>
                      <a:r>
                        <a:rPr lang="fr-FR" sz="1400"/>
                        <a:t>WP4</a:t>
                      </a:r>
                      <a:endParaRPr lang="fr-FR" sz="1400">
                        <a:latin typeface="+mn-lt"/>
                      </a:endParaRPr>
                    </a:p>
                  </a:txBody>
                  <a:tcPr/>
                </a:tc>
                <a:extLst>
                  <a:ext uri="{0D108BD9-81ED-4DB2-BD59-A6C34878D82A}">
                    <a16:rowId xmlns:a16="http://schemas.microsoft.com/office/drawing/2014/main" val="873025956"/>
                  </a:ext>
                </a:extLst>
              </a:tr>
              <a:tr h="370840">
                <a:tc>
                  <a:txBody>
                    <a:bodyPr/>
                    <a:lstStyle/>
                    <a:p>
                      <a:r>
                        <a:rPr lang="en-GB" sz="1400" b="1" noProof="0"/>
                        <a:t>1. Policy</a:t>
                      </a:r>
                      <a:endParaRPr lang="en-GB" sz="1400" b="1" noProof="0">
                        <a:latin typeface="+mn-lt"/>
                      </a:endParaRPr>
                    </a:p>
                  </a:txBody>
                  <a:tcPr/>
                </a:tc>
                <a:tc>
                  <a:txBody>
                    <a:bodyPr/>
                    <a:lstStyle/>
                    <a:p>
                      <a:pPr algn="ctr"/>
                      <a:r>
                        <a:rPr lang="fr-FR" sz="1600" b="1"/>
                        <a:t>X</a:t>
                      </a:r>
                      <a:endParaRPr lang="fr-FR" sz="1600" b="1">
                        <a:latin typeface="+mn-lt"/>
                      </a:endParaRPr>
                    </a:p>
                  </a:txBody>
                  <a:tcPr/>
                </a:tc>
                <a:tc>
                  <a:txBody>
                    <a:bodyPr/>
                    <a:lstStyle/>
                    <a:p>
                      <a:pPr algn="ctr"/>
                      <a:endParaRPr lang="fr-FR" sz="1600" b="1">
                        <a:latin typeface="+mn-lt"/>
                      </a:endParaRPr>
                    </a:p>
                  </a:txBody>
                  <a:tcPr/>
                </a:tc>
                <a:tc>
                  <a:txBody>
                    <a:bodyPr/>
                    <a:lstStyle/>
                    <a:p>
                      <a:pPr algn="ctr"/>
                      <a:endParaRPr lang="fr-FR" sz="1600" b="1">
                        <a:latin typeface="+mn-lt"/>
                      </a:endParaRPr>
                    </a:p>
                  </a:txBody>
                  <a:tcPr/>
                </a:tc>
                <a:tc>
                  <a:txBody>
                    <a:bodyPr/>
                    <a:lstStyle/>
                    <a:p>
                      <a:pPr algn="ctr"/>
                      <a:endParaRPr lang="fr-FR" sz="1600" b="1">
                        <a:latin typeface="+mn-lt"/>
                      </a:endParaRPr>
                    </a:p>
                  </a:txBody>
                  <a:tcPr/>
                </a:tc>
                <a:extLst>
                  <a:ext uri="{0D108BD9-81ED-4DB2-BD59-A6C34878D82A}">
                    <a16:rowId xmlns:a16="http://schemas.microsoft.com/office/drawing/2014/main" val="2613541325"/>
                  </a:ext>
                </a:extLst>
              </a:tr>
              <a:tr h="370840">
                <a:tc>
                  <a:txBody>
                    <a:bodyPr/>
                    <a:lstStyle/>
                    <a:p>
                      <a:r>
                        <a:rPr lang="en-GB" sz="1400" b="1" noProof="0"/>
                        <a:t>2. Improved Coordination</a:t>
                      </a:r>
                      <a:endParaRPr lang="en-GB" sz="1400" b="1" noProof="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a:t>X</a:t>
                      </a:r>
                      <a:endParaRPr lang="fr-FR" sz="1600" b="1">
                        <a:latin typeface="+mn-lt"/>
                      </a:endParaRPr>
                    </a:p>
                  </a:txBody>
                  <a:tcPr/>
                </a:tc>
                <a:tc>
                  <a:txBody>
                    <a:bodyPr/>
                    <a:lstStyle/>
                    <a:p>
                      <a:pPr algn="ctr"/>
                      <a:endParaRPr lang="fr-FR" sz="1600" b="1">
                        <a:latin typeface="+mn-lt"/>
                      </a:endParaRPr>
                    </a:p>
                  </a:txBody>
                  <a:tcPr/>
                </a:tc>
                <a:tc>
                  <a:txBody>
                    <a:bodyPr/>
                    <a:lstStyle/>
                    <a:p>
                      <a:pPr algn="ctr"/>
                      <a:endParaRPr lang="fr-FR" sz="1600" b="1">
                        <a:latin typeface="+mn-lt"/>
                      </a:endParaRPr>
                    </a:p>
                  </a:txBody>
                  <a:tcPr/>
                </a:tc>
                <a:tc>
                  <a:txBody>
                    <a:bodyPr/>
                    <a:lstStyle/>
                    <a:p>
                      <a:pPr algn="ctr"/>
                      <a:endParaRPr lang="fr-FR" sz="1600" b="1">
                        <a:latin typeface="+mn-lt"/>
                      </a:endParaRPr>
                    </a:p>
                  </a:txBody>
                  <a:tcPr/>
                </a:tc>
                <a:extLst>
                  <a:ext uri="{0D108BD9-81ED-4DB2-BD59-A6C34878D82A}">
                    <a16:rowId xmlns:a16="http://schemas.microsoft.com/office/drawing/2014/main" val="2209372343"/>
                  </a:ext>
                </a:extLst>
              </a:tr>
              <a:tr h="370840">
                <a:tc>
                  <a:txBody>
                    <a:bodyPr/>
                    <a:lstStyle/>
                    <a:p>
                      <a:r>
                        <a:rPr lang="en-GB" sz="1400" b="1" noProof="0"/>
                        <a:t>3 </a:t>
                      </a:r>
                      <a:r>
                        <a:rPr lang="en-GB" sz="1400" b="1" noProof="0">
                          <a:solidFill>
                            <a:srgbClr val="000000"/>
                          </a:solidFill>
                          <a:effectLst/>
                        </a:rPr>
                        <a:t>P</a:t>
                      </a:r>
                      <a:r>
                        <a:rPr lang="en-GB" sz="1400" b="1" err="1">
                          <a:solidFill>
                            <a:srgbClr val="000000"/>
                          </a:solidFill>
                          <a:effectLst/>
                        </a:rPr>
                        <a:t>ortfolio</a:t>
                      </a:r>
                      <a:r>
                        <a:rPr lang="en-GB" sz="1400" b="1">
                          <a:solidFill>
                            <a:srgbClr val="000000"/>
                          </a:solidFill>
                          <a:effectLst/>
                        </a:rPr>
                        <a:t> of R&amp;I services </a:t>
                      </a:r>
                      <a:endParaRPr lang="en-GB" sz="1400" b="1" noProof="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a:t>X</a:t>
                      </a:r>
                      <a:endParaRPr lang="fr-FR" sz="1600" b="1">
                        <a:latin typeface="+mn-lt"/>
                      </a:endParaRPr>
                    </a:p>
                  </a:txBody>
                  <a:tcPr/>
                </a:tc>
                <a:tc>
                  <a:txBody>
                    <a:bodyPr/>
                    <a:lstStyle/>
                    <a:p>
                      <a:pPr algn="ctr"/>
                      <a:endParaRPr lang="fr-FR" sz="1600" b="1">
                        <a:latin typeface="+mn-lt"/>
                      </a:endParaRPr>
                    </a:p>
                  </a:txBody>
                  <a:tcPr/>
                </a:tc>
                <a:tc>
                  <a:txBody>
                    <a:bodyPr/>
                    <a:lstStyle/>
                    <a:p>
                      <a:pPr algn="ctr"/>
                      <a:endParaRPr lang="fr-FR" sz="1600" b="1">
                        <a:latin typeface="+mn-lt"/>
                      </a:endParaRPr>
                    </a:p>
                  </a:txBody>
                  <a:tcPr/>
                </a:tc>
                <a:extLst>
                  <a:ext uri="{0D108BD9-81ED-4DB2-BD59-A6C34878D82A}">
                    <a16:rowId xmlns:a16="http://schemas.microsoft.com/office/drawing/2014/main" val="3712663814"/>
                  </a:ext>
                </a:extLst>
              </a:tr>
              <a:tr h="370840">
                <a:tc>
                  <a:txBody>
                    <a:bodyPr/>
                    <a:lstStyle/>
                    <a:p>
                      <a:r>
                        <a:rPr lang="en-GB" sz="1400" b="1" noProof="0"/>
                        <a:t>4 Ris’ awareness and access</a:t>
                      </a:r>
                      <a:endParaRPr lang="en-GB" sz="1400" b="1" noProof="0">
                        <a:latin typeface="+mn-lt"/>
                      </a:endParaRPr>
                    </a:p>
                  </a:txBody>
                  <a:tcPr/>
                </a:tc>
                <a:tc>
                  <a:txBody>
                    <a:bodyPr/>
                    <a:lstStyle/>
                    <a:p>
                      <a:pPr algn="ctr"/>
                      <a:endParaRPr lang="fr-FR" sz="1600" b="1">
                        <a:latin typeface="+mn-lt"/>
                      </a:endParaRPr>
                    </a:p>
                  </a:txBody>
                  <a:tcPr/>
                </a:tc>
                <a:tc>
                  <a:txBody>
                    <a:bodyPr/>
                    <a:lstStyle/>
                    <a:p>
                      <a:pPr algn="ctr"/>
                      <a:endParaRPr lang="fr-FR" sz="1600" b="1">
                        <a:latin typeface="+mn-lt"/>
                      </a:endParaRPr>
                    </a:p>
                  </a:txBody>
                  <a:tcPr/>
                </a:tc>
                <a:tc>
                  <a:txBody>
                    <a:bodyPr/>
                    <a:lstStyle/>
                    <a:p>
                      <a:pPr algn="ctr"/>
                      <a:r>
                        <a:rPr lang="fr-FR" sz="1600" b="1"/>
                        <a:t>X</a:t>
                      </a:r>
                      <a:endParaRPr lang="fr-FR" sz="1600" b="1">
                        <a:latin typeface="+mn-lt"/>
                      </a:endParaRPr>
                    </a:p>
                  </a:txBody>
                  <a:tcPr/>
                </a:tc>
                <a:tc>
                  <a:txBody>
                    <a:bodyPr/>
                    <a:lstStyle/>
                    <a:p>
                      <a:pPr algn="ctr"/>
                      <a:endParaRPr lang="fr-FR" sz="1600" b="1">
                        <a:latin typeface="+mn-lt"/>
                      </a:endParaRPr>
                    </a:p>
                  </a:txBody>
                  <a:tcPr/>
                </a:tc>
                <a:extLst>
                  <a:ext uri="{0D108BD9-81ED-4DB2-BD59-A6C34878D82A}">
                    <a16:rowId xmlns:a16="http://schemas.microsoft.com/office/drawing/2014/main" val="1463984060"/>
                  </a:ext>
                </a:extLst>
              </a:tr>
              <a:tr h="370840">
                <a:tc>
                  <a:txBody>
                    <a:bodyPr/>
                    <a:lstStyle/>
                    <a:p>
                      <a:r>
                        <a:rPr lang="en-GB" sz="1400" b="1" noProof="0"/>
                        <a:t>Project management and communication</a:t>
                      </a:r>
                      <a:endParaRPr lang="en-GB" sz="1400" b="1" noProof="0">
                        <a:latin typeface="+mn-lt"/>
                      </a:endParaRPr>
                    </a:p>
                  </a:txBody>
                  <a:tcPr/>
                </a:tc>
                <a:tc>
                  <a:txBody>
                    <a:bodyPr/>
                    <a:lstStyle/>
                    <a:p>
                      <a:pPr algn="ctr"/>
                      <a:endParaRPr lang="fr-FR" sz="1600" b="1">
                        <a:latin typeface="+mn-lt"/>
                      </a:endParaRPr>
                    </a:p>
                  </a:txBody>
                  <a:tcPr/>
                </a:tc>
                <a:tc>
                  <a:txBody>
                    <a:bodyPr/>
                    <a:lstStyle/>
                    <a:p>
                      <a:pPr algn="ctr"/>
                      <a:endParaRPr lang="fr-FR" sz="1600" b="1">
                        <a:latin typeface="+mn-lt"/>
                      </a:endParaRPr>
                    </a:p>
                  </a:txBody>
                  <a:tcPr/>
                </a:tc>
                <a:tc>
                  <a:txBody>
                    <a:bodyPr/>
                    <a:lstStyle/>
                    <a:p>
                      <a:pPr algn="ctr"/>
                      <a:endParaRPr lang="fr-FR" sz="1600" b="1">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a:t>X</a:t>
                      </a:r>
                    </a:p>
                    <a:p>
                      <a:pPr algn="ctr"/>
                      <a:endParaRPr lang="fr-FR" sz="1600" b="1">
                        <a:latin typeface="+mn-lt"/>
                      </a:endParaRPr>
                    </a:p>
                  </a:txBody>
                  <a:tcPr/>
                </a:tc>
                <a:extLst>
                  <a:ext uri="{0D108BD9-81ED-4DB2-BD59-A6C34878D82A}">
                    <a16:rowId xmlns:a16="http://schemas.microsoft.com/office/drawing/2014/main" val="4221973221"/>
                  </a:ext>
                </a:extLst>
              </a:tr>
            </a:tbl>
          </a:graphicData>
        </a:graphic>
      </p:graphicFrame>
      <p:sp>
        <p:nvSpPr>
          <p:cNvPr id="4" name="ZoneTexte 3">
            <a:extLst>
              <a:ext uri="{FF2B5EF4-FFF2-40B4-BE49-F238E27FC236}">
                <a16:creationId xmlns:a16="http://schemas.microsoft.com/office/drawing/2014/main" id="{13B24A2C-7957-670F-4367-AACACCA5FFA1}"/>
              </a:ext>
            </a:extLst>
          </p:cNvPr>
          <p:cNvSpPr txBox="1"/>
          <p:nvPr/>
        </p:nvSpPr>
        <p:spPr>
          <a:xfrm>
            <a:off x="4147457" y="174562"/>
            <a:ext cx="6096000" cy="523220"/>
          </a:xfrm>
          <a:prstGeom prst="rect">
            <a:avLst/>
          </a:prstGeom>
          <a:noFill/>
        </p:spPr>
        <p:txBody>
          <a:bodyPr wrap="square">
            <a:spAutoFit/>
          </a:bodyPr>
          <a:lstStyle/>
          <a:p>
            <a:r>
              <a:rPr lang="en-GB" sz="2800" b="1">
                <a:solidFill>
                  <a:srgbClr val="002060"/>
                </a:solidFill>
                <a:effectLst/>
                <a:ea typeface="Times New Roman" panose="02020603050405020304" pitchFamily="18" charset="0"/>
                <a:cs typeface="Times New Roman" panose="02020603050405020304" pitchFamily="18" charset="0"/>
              </a:rPr>
              <a:t>“ESCAPE enhance”</a:t>
            </a:r>
            <a:endParaRPr lang="fr-FR" sz="2800"/>
          </a:p>
        </p:txBody>
      </p:sp>
      <p:sp>
        <p:nvSpPr>
          <p:cNvPr id="2" name="ZoneTexte 1">
            <a:extLst>
              <a:ext uri="{FF2B5EF4-FFF2-40B4-BE49-F238E27FC236}">
                <a16:creationId xmlns:a16="http://schemas.microsoft.com/office/drawing/2014/main" id="{7E229BDA-78B7-644C-A101-EAFA60034EA7}"/>
              </a:ext>
            </a:extLst>
          </p:cNvPr>
          <p:cNvSpPr txBox="1"/>
          <p:nvPr/>
        </p:nvSpPr>
        <p:spPr>
          <a:xfrm>
            <a:off x="419562" y="4161165"/>
            <a:ext cx="10928826" cy="1754326"/>
          </a:xfrm>
          <a:prstGeom prst="rect">
            <a:avLst/>
          </a:prstGeom>
          <a:noFill/>
        </p:spPr>
        <p:txBody>
          <a:bodyPr wrap="none" rtlCol="0">
            <a:spAutoFit/>
          </a:bodyPr>
          <a:lstStyle/>
          <a:p>
            <a:r>
              <a:rPr lang="en-GB" dirty="0">
                <a:solidFill>
                  <a:srgbClr val="002060"/>
                </a:solidFill>
              </a:rPr>
              <a:t>« ESCAPE </a:t>
            </a:r>
            <a:r>
              <a:rPr lang="en-GB" noProof="1">
                <a:solidFill>
                  <a:srgbClr val="002060"/>
                </a:solidFill>
              </a:rPr>
              <a:t>enhance</a:t>
            </a:r>
            <a:r>
              <a:rPr lang="en-GB" dirty="0">
                <a:solidFill>
                  <a:srgbClr val="002060"/>
                </a:solidFill>
              </a:rPr>
              <a:t> » aims at being either :</a:t>
            </a:r>
          </a:p>
          <a:p>
            <a:r>
              <a:rPr lang="en-GB" dirty="0">
                <a:solidFill>
                  <a:srgbClr val="002060"/>
                </a:solidFill>
              </a:rPr>
              <a:t> - the Astro-Particle-Nuclear agreed programme for a larger PSE proposal, including ”Analytical Physics RIs’ cluster” </a:t>
            </a:r>
          </a:p>
          <a:p>
            <a:r>
              <a:rPr lang="en-GB" dirty="0">
                <a:solidFill>
                  <a:srgbClr val="002060"/>
                </a:solidFill>
              </a:rPr>
              <a:t>  (LEAPS and LENS ??) (that is our hope), </a:t>
            </a:r>
          </a:p>
          <a:p>
            <a:r>
              <a:rPr lang="en-GB" dirty="0">
                <a:solidFill>
                  <a:srgbClr val="002060"/>
                </a:solidFill>
              </a:rPr>
              <a:t>or:</a:t>
            </a:r>
          </a:p>
          <a:p>
            <a:r>
              <a:rPr lang="en-GB" dirty="0">
                <a:solidFill>
                  <a:srgbClr val="002060"/>
                </a:solidFill>
              </a:rPr>
              <a:t>- an individual proposal by itself (in such a case with a budget pro-rated to the number of ESFRIs and other RIs ?!)  </a:t>
            </a:r>
          </a:p>
          <a:p>
            <a:r>
              <a:rPr lang="en-GB" dirty="0">
                <a:solidFill>
                  <a:srgbClr val="002060"/>
                </a:solidFill>
              </a:rPr>
              <a:t>  and well-established bridges with a LEAPS/LENS’s one. </a:t>
            </a:r>
          </a:p>
        </p:txBody>
      </p:sp>
    </p:spTree>
    <p:extLst>
      <p:ext uri="{BB962C8B-B14F-4D97-AF65-F5344CB8AC3E}">
        <p14:creationId xmlns:p14="http://schemas.microsoft.com/office/powerpoint/2010/main" val="870585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32971A3D-6C0D-85C7-9BD4-2815D179BEE2}"/>
              </a:ext>
            </a:extLst>
          </p:cNvPr>
          <p:cNvGrpSpPr/>
          <p:nvPr/>
        </p:nvGrpSpPr>
        <p:grpSpPr>
          <a:xfrm>
            <a:off x="3011368" y="247426"/>
            <a:ext cx="1172584" cy="688489"/>
            <a:chOff x="1736333" y="1160980"/>
            <a:chExt cx="1017081" cy="461665"/>
          </a:xfrm>
        </p:grpSpPr>
        <p:sp>
          <p:nvSpPr>
            <p:cNvPr id="3" name="Rectangle 2">
              <a:extLst>
                <a:ext uri="{FF2B5EF4-FFF2-40B4-BE49-F238E27FC236}">
                  <a16:creationId xmlns:a16="http://schemas.microsoft.com/office/drawing/2014/main" id="{DE4BE980-F820-25B9-5BF8-A06EE4A405A6}"/>
                </a:ext>
              </a:extLst>
            </p:cNvPr>
            <p:cNvSpPr/>
            <p:nvPr/>
          </p:nvSpPr>
          <p:spPr>
            <a:xfrm>
              <a:off x="1736333" y="1160980"/>
              <a:ext cx="624530" cy="36933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 name="ZoneTexte 3">
              <a:extLst>
                <a:ext uri="{FF2B5EF4-FFF2-40B4-BE49-F238E27FC236}">
                  <a16:creationId xmlns:a16="http://schemas.microsoft.com/office/drawing/2014/main" id="{AB43A349-1B3C-8FB1-A8DB-352E59CD2932}"/>
                </a:ext>
              </a:extLst>
            </p:cNvPr>
            <p:cNvSpPr txBox="1"/>
            <p:nvPr/>
          </p:nvSpPr>
          <p:spPr>
            <a:xfrm>
              <a:off x="1736333" y="1160980"/>
              <a:ext cx="1017081" cy="461665"/>
            </a:xfrm>
            <a:prstGeom prst="rect">
              <a:avLst/>
            </a:prstGeom>
            <a:noFill/>
          </p:spPr>
          <p:txBody>
            <a:bodyPr wrap="square" rtlCol="0">
              <a:spAutoFit/>
            </a:bodyPr>
            <a:lstStyle/>
            <a:p>
              <a:r>
                <a:rPr lang="fr-FR" sz="2400"/>
                <a:t>WP1</a:t>
              </a:r>
            </a:p>
          </p:txBody>
        </p:sp>
      </p:grpSp>
      <p:sp>
        <p:nvSpPr>
          <p:cNvPr id="6" name="ZoneTexte 5">
            <a:extLst>
              <a:ext uri="{FF2B5EF4-FFF2-40B4-BE49-F238E27FC236}">
                <a16:creationId xmlns:a16="http://schemas.microsoft.com/office/drawing/2014/main" id="{77F43BC0-F2BD-895C-6088-A7ED3522D59A}"/>
              </a:ext>
            </a:extLst>
          </p:cNvPr>
          <p:cNvSpPr txBox="1"/>
          <p:nvPr/>
        </p:nvSpPr>
        <p:spPr>
          <a:xfrm>
            <a:off x="804443" y="1585663"/>
            <a:ext cx="11073578" cy="3539430"/>
          </a:xfrm>
          <a:prstGeom prst="rect">
            <a:avLst/>
          </a:prstGeom>
          <a:noFill/>
        </p:spPr>
        <p:txBody>
          <a:bodyPr wrap="square">
            <a:spAutoFit/>
          </a:bodyPr>
          <a:lstStyle/>
          <a:p>
            <a:pPr algn="just"/>
            <a:r>
              <a:rPr lang="en-GB" sz="1600" b="1" dirty="0">
                <a:solidFill>
                  <a:srgbClr val="002060"/>
                </a:solidFill>
                <a:effectLst/>
                <a:ea typeface="Times New Roman" panose="02020603050405020304" pitchFamily="18" charset="0"/>
                <a:cs typeface="Times New Roman" panose="02020603050405020304" pitchFamily="18" charset="0"/>
              </a:rPr>
              <a:t>TASK 1 - Establishing a coordination structure of ESCAPE </a:t>
            </a:r>
          </a:p>
          <a:p>
            <a:pPr lvl="2" algn="just"/>
            <a:r>
              <a:rPr lang="en-GB" sz="1600" dirty="0">
                <a:solidFill>
                  <a:srgbClr val="002060"/>
                </a:solidFill>
                <a:ea typeface="Times New Roman" panose="02020603050405020304" pitchFamily="18" charset="0"/>
                <a:cs typeface="Times New Roman" panose="02020603050405020304" pitchFamily="18" charset="0"/>
              </a:rPr>
              <a:t>- Expanding</a:t>
            </a:r>
            <a:r>
              <a:rPr lang="en-GB" sz="1600" dirty="0">
                <a:solidFill>
                  <a:srgbClr val="002060"/>
                </a:solidFill>
                <a:effectLst/>
                <a:ea typeface="Times New Roman" panose="02020603050405020304" pitchFamily="18" charset="0"/>
                <a:cs typeface="Times New Roman" panose="02020603050405020304" pitchFamily="18" charset="0"/>
              </a:rPr>
              <a:t> </a:t>
            </a:r>
            <a:r>
              <a:rPr lang="en-GB" sz="1600" dirty="0">
                <a:solidFill>
                  <a:srgbClr val="002060"/>
                </a:solidFill>
                <a:ea typeface="Times New Roman" panose="02020603050405020304" pitchFamily="18" charset="0"/>
                <a:cs typeface="Times New Roman" panose="02020603050405020304" pitchFamily="18" charset="0"/>
              </a:rPr>
              <a:t>the Science Cluster’s</a:t>
            </a:r>
            <a:r>
              <a:rPr lang="en-GB" sz="1600" dirty="0">
                <a:solidFill>
                  <a:srgbClr val="002060"/>
                </a:solidFill>
                <a:effectLst/>
                <a:ea typeface="Times New Roman" panose="02020603050405020304" pitchFamily="18" charset="0"/>
                <a:cs typeface="Times New Roman" panose="02020603050405020304" pitchFamily="18" charset="0"/>
              </a:rPr>
              <a:t> programme and scope (as well as memberships).</a:t>
            </a:r>
          </a:p>
          <a:p>
            <a:pPr lvl="2" algn="just"/>
            <a:r>
              <a:rPr lang="en-GB" sz="1600" dirty="0">
                <a:solidFill>
                  <a:srgbClr val="002060"/>
                </a:solidFill>
                <a:ea typeface="Times New Roman" panose="02020603050405020304" pitchFamily="18" charset="0"/>
                <a:cs typeface="Times New Roman" panose="02020603050405020304" pitchFamily="18" charset="0"/>
              </a:rPr>
              <a:t>- E</a:t>
            </a:r>
            <a:r>
              <a:rPr lang="en-GB" sz="1600" dirty="0">
                <a:solidFill>
                  <a:srgbClr val="002060"/>
                </a:solidFill>
                <a:effectLst/>
                <a:ea typeface="Times New Roman" panose="02020603050405020304" pitchFamily="18" charset="0"/>
                <a:cs typeface="Times New Roman" panose="02020603050405020304" pitchFamily="18" charset="0"/>
              </a:rPr>
              <a:t>stablishing political and technical arms, strengthening synergies (in view of INFRA-SERV-2027 calls).</a:t>
            </a:r>
          </a:p>
          <a:p>
            <a:pPr lvl="2" algn="just"/>
            <a:r>
              <a:rPr lang="en-GB" sz="1600" dirty="0">
                <a:solidFill>
                  <a:srgbClr val="002060"/>
                </a:solidFill>
                <a:ea typeface="Times New Roman" panose="02020603050405020304" pitchFamily="18" charset="0"/>
                <a:cs typeface="Times New Roman" panose="02020603050405020304" pitchFamily="18" charset="0"/>
              </a:rPr>
              <a:t>- Coordinating with “Analytical Physics RIs” cluster.</a:t>
            </a:r>
          </a:p>
          <a:p>
            <a:pPr lvl="2" algn="just"/>
            <a:r>
              <a:rPr lang="en-GB" sz="1600" dirty="0">
                <a:solidFill>
                  <a:srgbClr val="002060"/>
                </a:solidFill>
                <a:ea typeface="Times New Roman" panose="02020603050405020304" pitchFamily="18" charset="0"/>
                <a:cs typeface="Times New Roman" panose="02020603050405020304" pitchFamily="18" charset="0"/>
              </a:rPr>
              <a:t>- Enhance the ESCAPE Community-based Competence Centre (CCC) fields.</a:t>
            </a:r>
          </a:p>
          <a:p>
            <a:pPr algn="just"/>
            <a:endParaRPr lang="en-GB" sz="1600" dirty="0">
              <a:solidFill>
                <a:srgbClr val="002060"/>
              </a:solidFill>
              <a:ea typeface="Times New Roman" panose="02020603050405020304" pitchFamily="18" charset="0"/>
              <a:cs typeface="Times New Roman" panose="02020603050405020304" pitchFamily="18" charset="0"/>
            </a:endParaRPr>
          </a:p>
          <a:p>
            <a:pPr algn="just"/>
            <a:r>
              <a:rPr lang="en-GB" sz="1600" b="1" dirty="0">
                <a:solidFill>
                  <a:srgbClr val="002060"/>
                </a:solidFill>
                <a:effectLst/>
                <a:ea typeface="Times New Roman" panose="02020603050405020304" pitchFamily="18" charset="0"/>
                <a:cs typeface="Times New Roman" panose="02020603050405020304" pitchFamily="18" charset="0"/>
              </a:rPr>
              <a:t>TASK 2.1 – Strengthening/improving coordination and enhancing representativeness of ASTROPHYSICS ESFRIs  </a:t>
            </a:r>
          </a:p>
          <a:p>
            <a:pPr algn="just"/>
            <a:r>
              <a:rPr lang="en-GB" sz="1600" b="1" dirty="0">
                <a:solidFill>
                  <a:srgbClr val="002060"/>
                </a:solidFill>
                <a:ea typeface="Times New Roman" panose="02020603050405020304" pitchFamily="18" charset="0"/>
                <a:cs typeface="Times New Roman" panose="02020603050405020304" pitchFamily="18" charset="0"/>
              </a:rPr>
              <a:t>TASK 2.2 – Strengthening/improving coordination and enhancing representativeness of HEP/ECFA ESFRIs  </a:t>
            </a:r>
          </a:p>
          <a:p>
            <a:pPr algn="just"/>
            <a:r>
              <a:rPr lang="en-GB" sz="1600" b="1" dirty="0">
                <a:solidFill>
                  <a:srgbClr val="002060"/>
                </a:solidFill>
                <a:ea typeface="Times New Roman" panose="02020603050405020304" pitchFamily="18" charset="0"/>
                <a:cs typeface="Times New Roman" panose="02020603050405020304" pitchFamily="18" charset="0"/>
              </a:rPr>
              <a:t>TASK 2.3 – Strengthening/improving coordination and enhancing representativeness of ASTROPARTICLE/APPEC ESFRIs</a:t>
            </a:r>
          </a:p>
          <a:p>
            <a:pPr algn="just"/>
            <a:r>
              <a:rPr lang="en-GB" sz="1600" b="1" dirty="0">
                <a:solidFill>
                  <a:srgbClr val="002060"/>
                </a:solidFill>
                <a:ea typeface="Times New Roman" panose="02020603050405020304" pitchFamily="18" charset="0"/>
                <a:cs typeface="Times New Roman" panose="02020603050405020304" pitchFamily="18" charset="0"/>
              </a:rPr>
              <a:t>TASK 2.4 – Strengthening/improving coordination and enhancing representativeness of SPACE probes/ESFRIs  </a:t>
            </a:r>
          </a:p>
          <a:p>
            <a:pPr algn="just"/>
            <a:r>
              <a:rPr lang="en-GB" sz="1600" b="1" dirty="0">
                <a:solidFill>
                  <a:srgbClr val="002060"/>
                </a:solidFill>
                <a:ea typeface="Times New Roman" panose="02020603050405020304" pitchFamily="18" charset="0"/>
                <a:cs typeface="Times New Roman" panose="02020603050405020304" pitchFamily="18" charset="0"/>
              </a:rPr>
              <a:t>TASK 2.5 – Strengthening/improving coordination and enhancing representativeness of Nuclear Physics/</a:t>
            </a:r>
            <a:r>
              <a:rPr lang="en-GB" sz="1600" b="1" dirty="0" err="1">
                <a:solidFill>
                  <a:srgbClr val="002060"/>
                </a:solidFill>
                <a:ea typeface="Times New Roman" panose="02020603050405020304" pitchFamily="18" charset="0"/>
                <a:cs typeface="Times New Roman" panose="02020603050405020304" pitchFamily="18" charset="0"/>
              </a:rPr>
              <a:t>NuPPEC</a:t>
            </a:r>
            <a:r>
              <a:rPr lang="en-GB" sz="1600" b="1" dirty="0">
                <a:solidFill>
                  <a:srgbClr val="002060"/>
                </a:solidFill>
                <a:ea typeface="Times New Roman" panose="02020603050405020304" pitchFamily="18" charset="0"/>
                <a:cs typeface="Times New Roman" panose="02020603050405020304" pitchFamily="18" charset="0"/>
              </a:rPr>
              <a:t> ESFRIs</a:t>
            </a:r>
          </a:p>
          <a:p>
            <a:pPr algn="just"/>
            <a:endParaRPr lang="en-GB" sz="1600" b="1" dirty="0">
              <a:solidFill>
                <a:srgbClr val="002060"/>
              </a:solidFill>
              <a:ea typeface="Times New Roman" panose="02020603050405020304" pitchFamily="18" charset="0"/>
              <a:cs typeface="Times New Roman" panose="02020603050405020304" pitchFamily="18" charset="0"/>
            </a:endParaRPr>
          </a:p>
          <a:p>
            <a:pPr algn="just"/>
            <a:r>
              <a:rPr lang="en-GB" sz="1600" b="1" dirty="0">
                <a:solidFill>
                  <a:srgbClr val="002060"/>
                </a:solidFill>
                <a:ea typeface="Times New Roman" panose="02020603050405020304" pitchFamily="18" charset="0"/>
                <a:cs typeface="Times New Roman" panose="02020603050405020304" pitchFamily="18" charset="0"/>
              </a:rPr>
              <a:t>TASK 3 – Harmonising, integrating and interoperating research infrastructures</a:t>
            </a:r>
            <a:endParaRPr lang="en-GB" sz="1600" dirty="0">
              <a:solidFill>
                <a:srgbClr val="002060"/>
              </a:solidFill>
              <a:ea typeface="Times New Roman" panose="02020603050405020304" pitchFamily="18" charset="0"/>
              <a:cs typeface="Times New Roman" panose="02020603050405020304" pitchFamily="18" charset="0"/>
            </a:endParaRPr>
          </a:p>
          <a:p>
            <a:pPr algn="just"/>
            <a:endParaRPr lang="en-GB" sz="1600" b="1" dirty="0">
              <a:solidFill>
                <a:srgbClr val="002060"/>
              </a:solidFill>
              <a:ea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D492D9C1-9630-8A99-1EFC-F4CA607B104E}"/>
              </a:ext>
            </a:extLst>
          </p:cNvPr>
          <p:cNvSpPr txBox="1"/>
          <p:nvPr/>
        </p:nvSpPr>
        <p:spPr>
          <a:xfrm>
            <a:off x="3946477" y="288000"/>
            <a:ext cx="4836773" cy="369332"/>
          </a:xfrm>
          <a:prstGeom prst="rect">
            <a:avLst/>
          </a:prstGeom>
          <a:noFill/>
        </p:spPr>
        <p:txBody>
          <a:bodyPr wrap="none" rtlCol="0">
            <a:spAutoFit/>
          </a:bodyPr>
          <a:lstStyle/>
          <a:p>
            <a:r>
              <a:rPr lang="fr-FR" b="1" u="sng"/>
              <a:t>POLICY AND COORDINATION</a:t>
            </a:r>
            <a:r>
              <a:rPr lang="fr-FR" b="1"/>
              <a:t>   (</a:t>
            </a:r>
            <a:r>
              <a:rPr lang="fr-FR" b="1" err="1"/>
              <a:t>Outcome</a:t>
            </a:r>
            <a:r>
              <a:rPr lang="fr-FR" b="1"/>
              <a:t>  1 &amp; 2) </a:t>
            </a:r>
          </a:p>
        </p:txBody>
      </p:sp>
      <p:sp>
        <p:nvSpPr>
          <p:cNvPr id="8" name="ZoneTexte 7">
            <a:extLst>
              <a:ext uri="{FF2B5EF4-FFF2-40B4-BE49-F238E27FC236}">
                <a16:creationId xmlns:a16="http://schemas.microsoft.com/office/drawing/2014/main" id="{30BFEFCF-6FA2-B663-F25A-5375F3BB9929}"/>
              </a:ext>
            </a:extLst>
          </p:cNvPr>
          <p:cNvSpPr txBox="1"/>
          <p:nvPr/>
        </p:nvSpPr>
        <p:spPr>
          <a:xfrm>
            <a:off x="880643" y="4878167"/>
            <a:ext cx="7500257" cy="1077218"/>
          </a:xfrm>
          <a:prstGeom prst="rect">
            <a:avLst/>
          </a:prstGeom>
          <a:noFill/>
        </p:spPr>
        <p:txBody>
          <a:bodyPr wrap="square">
            <a:spAutoFit/>
          </a:bodyPr>
          <a:lstStyle/>
          <a:p>
            <a:pPr lvl="2" algn="just"/>
            <a:r>
              <a:rPr lang="en-GB" sz="1600" dirty="0">
                <a:solidFill>
                  <a:srgbClr val="002060"/>
                </a:solidFill>
                <a:ea typeface="Times New Roman" panose="02020603050405020304" pitchFamily="18" charset="0"/>
                <a:cs typeface="Times New Roman" panose="02020603050405020304" pitchFamily="18" charset="0"/>
              </a:rPr>
              <a:t>- Activities from WP2-TASK3.1 and TASK3.2</a:t>
            </a:r>
          </a:p>
          <a:p>
            <a:pPr lvl="2" algn="just"/>
            <a:r>
              <a:rPr lang="en-GB" sz="1600" dirty="0">
                <a:solidFill>
                  <a:srgbClr val="002060"/>
                </a:solidFill>
                <a:ea typeface="Times New Roman" panose="02020603050405020304" pitchFamily="18" charset="0"/>
                <a:cs typeface="Times New Roman" panose="02020603050405020304" pitchFamily="18" charset="0"/>
              </a:rPr>
              <a:t>- Industrial-Liaison optimisation and Technical Infrastructures (TIs) promotion </a:t>
            </a:r>
          </a:p>
          <a:p>
            <a:pPr lvl="2" algn="just"/>
            <a:r>
              <a:rPr lang="en-GB" sz="1600" dirty="0">
                <a:solidFill>
                  <a:srgbClr val="002060"/>
                </a:solidFill>
                <a:ea typeface="Times New Roman" panose="02020603050405020304" pitchFamily="18" charset="0"/>
                <a:cs typeface="Times New Roman" panose="02020603050405020304" pitchFamily="18" charset="0"/>
              </a:rPr>
              <a:t>- Transdisciplinary from Physics-to-health/environment/energy</a:t>
            </a:r>
          </a:p>
          <a:p>
            <a:pPr lvl="2" algn="just"/>
            <a:r>
              <a:rPr lang="en-GB" sz="1600" dirty="0">
                <a:solidFill>
                  <a:srgbClr val="002060"/>
                </a:solidFill>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44848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3C6B-BE8A-0E37-46CB-BCE732722025}"/>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718384B3-2C5B-E2A2-4207-B768CD43642B}"/>
              </a:ext>
            </a:extLst>
          </p:cNvPr>
          <p:cNvGrpSpPr/>
          <p:nvPr/>
        </p:nvGrpSpPr>
        <p:grpSpPr>
          <a:xfrm>
            <a:off x="3121537" y="247425"/>
            <a:ext cx="1172584" cy="550791"/>
            <a:chOff x="1736333" y="1160980"/>
            <a:chExt cx="1017081" cy="369332"/>
          </a:xfrm>
        </p:grpSpPr>
        <p:sp>
          <p:nvSpPr>
            <p:cNvPr id="3" name="Rectangle 2">
              <a:extLst>
                <a:ext uri="{FF2B5EF4-FFF2-40B4-BE49-F238E27FC236}">
                  <a16:creationId xmlns:a16="http://schemas.microsoft.com/office/drawing/2014/main" id="{A055013F-C031-04AC-F6E0-89687AFDC003}"/>
                </a:ext>
              </a:extLst>
            </p:cNvPr>
            <p:cNvSpPr/>
            <p:nvPr/>
          </p:nvSpPr>
          <p:spPr>
            <a:xfrm>
              <a:off x="1736333" y="1160980"/>
              <a:ext cx="624530" cy="36933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 name="ZoneTexte 3">
              <a:extLst>
                <a:ext uri="{FF2B5EF4-FFF2-40B4-BE49-F238E27FC236}">
                  <a16:creationId xmlns:a16="http://schemas.microsoft.com/office/drawing/2014/main" id="{A2ECE7A1-AB1A-E0E6-BA4E-69854AFC5F63}"/>
                </a:ext>
              </a:extLst>
            </p:cNvPr>
            <p:cNvSpPr txBox="1"/>
            <p:nvPr/>
          </p:nvSpPr>
          <p:spPr>
            <a:xfrm>
              <a:off x="1736333" y="1160980"/>
              <a:ext cx="1017081" cy="309569"/>
            </a:xfrm>
            <a:prstGeom prst="rect">
              <a:avLst/>
            </a:prstGeom>
            <a:noFill/>
          </p:spPr>
          <p:txBody>
            <a:bodyPr wrap="square" rtlCol="0">
              <a:spAutoFit/>
            </a:bodyPr>
            <a:lstStyle/>
            <a:p>
              <a:r>
                <a:rPr lang="fr-FR" sz="2400"/>
                <a:t>WP2</a:t>
              </a:r>
            </a:p>
          </p:txBody>
        </p:sp>
      </p:grpSp>
      <p:sp>
        <p:nvSpPr>
          <p:cNvPr id="6" name="ZoneTexte 5">
            <a:extLst>
              <a:ext uri="{FF2B5EF4-FFF2-40B4-BE49-F238E27FC236}">
                <a16:creationId xmlns:a16="http://schemas.microsoft.com/office/drawing/2014/main" id="{904B0887-ABB6-2810-A7F6-BF882BFAF9BF}"/>
              </a:ext>
            </a:extLst>
          </p:cNvPr>
          <p:cNvSpPr txBox="1"/>
          <p:nvPr/>
        </p:nvSpPr>
        <p:spPr>
          <a:xfrm>
            <a:off x="1443209" y="944406"/>
            <a:ext cx="10875487" cy="2308324"/>
          </a:xfrm>
          <a:prstGeom prst="rect">
            <a:avLst/>
          </a:prstGeom>
          <a:noFill/>
        </p:spPr>
        <p:txBody>
          <a:bodyPr wrap="square">
            <a:spAutoFit/>
          </a:bodyPr>
          <a:lstStyle/>
          <a:p>
            <a:pPr algn="just"/>
            <a:r>
              <a:rPr lang="en-GB" sz="1600" b="1" dirty="0">
                <a:solidFill>
                  <a:srgbClr val="002060"/>
                </a:solidFill>
                <a:effectLst/>
                <a:ea typeface="Times New Roman" panose="02020603050405020304" pitchFamily="18" charset="0"/>
                <a:cs typeface="Times New Roman" panose="02020603050405020304" pitchFamily="18" charset="0"/>
              </a:rPr>
              <a:t>TASK 1 – Front page architectural conception, design, deployment and operation</a:t>
            </a:r>
          </a:p>
          <a:p>
            <a:pPr algn="just"/>
            <a:endParaRPr lang="en-GB" sz="1600" dirty="0">
              <a:solidFill>
                <a:srgbClr val="002060"/>
              </a:solidFill>
              <a:ea typeface="Times New Roman" panose="02020603050405020304" pitchFamily="18" charset="0"/>
              <a:cs typeface="Times New Roman" panose="02020603050405020304" pitchFamily="18" charset="0"/>
            </a:endParaRPr>
          </a:p>
          <a:p>
            <a:pPr algn="just"/>
            <a:r>
              <a:rPr lang="en-GB" sz="1600" b="1" dirty="0">
                <a:solidFill>
                  <a:srgbClr val="002060"/>
                </a:solidFill>
                <a:effectLst/>
                <a:ea typeface="Times New Roman" panose="02020603050405020304" pitchFamily="18" charset="0"/>
                <a:cs typeface="Times New Roman" panose="02020603050405020304" pitchFamily="18" charset="0"/>
              </a:rPr>
              <a:t>TASK 2 – Scientif</a:t>
            </a:r>
            <a:r>
              <a:rPr lang="en-GB" sz="1600" b="1" dirty="0">
                <a:solidFill>
                  <a:srgbClr val="002060"/>
                </a:solidFill>
                <a:ea typeface="Times New Roman" panose="02020603050405020304" pitchFamily="18" charset="0"/>
                <a:cs typeface="Times New Roman" panose="02020603050405020304" pitchFamily="18" charset="0"/>
              </a:rPr>
              <a:t>ic research services and their access/selection procedures </a:t>
            </a:r>
            <a:r>
              <a:rPr lang="en-GB" sz="1600" dirty="0">
                <a:solidFill>
                  <a:srgbClr val="002060"/>
                </a:solidFill>
                <a:ea typeface="Times New Roman" panose="02020603050405020304" pitchFamily="18" charset="0"/>
                <a:cs typeface="Times New Roman" panose="02020603050405020304" pitchFamily="18" charset="0"/>
              </a:rPr>
              <a:t>(survey, critical analysis and selection)</a:t>
            </a:r>
          </a:p>
          <a:p>
            <a:pPr algn="just"/>
            <a:endParaRPr lang="en-GB" sz="1600" dirty="0">
              <a:solidFill>
                <a:srgbClr val="002060"/>
              </a:solidFill>
              <a:ea typeface="Times New Roman" panose="02020603050405020304" pitchFamily="18" charset="0"/>
              <a:cs typeface="Times New Roman" panose="02020603050405020304" pitchFamily="18" charset="0"/>
            </a:endParaRPr>
          </a:p>
          <a:p>
            <a:pPr algn="just"/>
            <a:r>
              <a:rPr lang="en-GB" sz="1600" b="1" dirty="0">
                <a:solidFill>
                  <a:srgbClr val="002060"/>
                </a:solidFill>
                <a:ea typeface="Times New Roman" panose="02020603050405020304" pitchFamily="18" charset="0"/>
                <a:cs typeface="Times New Roman" panose="02020603050405020304" pitchFamily="18" charset="0"/>
              </a:rPr>
              <a:t>TASK 3.1 – Technological innovation services and their access/selection procedures </a:t>
            </a:r>
            <a:r>
              <a:rPr lang="en-GB" sz="1600" dirty="0">
                <a:solidFill>
                  <a:srgbClr val="002060"/>
                </a:solidFill>
                <a:ea typeface="Times New Roman" panose="02020603050405020304" pitchFamily="18" charset="0"/>
                <a:cs typeface="Times New Roman" panose="02020603050405020304" pitchFamily="18" charset="0"/>
              </a:rPr>
              <a:t>(survey, critical analysis and selection)</a:t>
            </a:r>
          </a:p>
          <a:p>
            <a:pPr algn="just"/>
            <a:r>
              <a:rPr lang="en-GB" sz="1600" dirty="0">
                <a:solidFill>
                  <a:srgbClr val="002060"/>
                </a:solidFill>
                <a:ea typeface="Times New Roman" panose="02020603050405020304" pitchFamily="18" charset="0"/>
                <a:cs typeface="Times New Roman" panose="02020603050405020304" pitchFamily="18" charset="0"/>
              </a:rPr>
              <a:t>                  -&gt; in coherence with WP1-TASK 3 output </a:t>
            </a:r>
            <a:r>
              <a:rPr lang="en-GB" sz="1600" i="1" dirty="0">
                <a:solidFill>
                  <a:srgbClr val="002060"/>
                </a:solidFill>
                <a:ea typeface="Times New Roman" panose="02020603050405020304" pitchFamily="18" charset="0"/>
                <a:cs typeface="Times New Roman" panose="02020603050405020304" pitchFamily="18" charset="0"/>
              </a:rPr>
              <a:t>(Harmonising, integrating and interoperating research infrastructures) </a:t>
            </a:r>
          </a:p>
          <a:p>
            <a:pPr algn="just"/>
            <a:endParaRPr lang="en-GB" sz="1600" dirty="0">
              <a:solidFill>
                <a:srgbClr val="002060"/>
              </a:solidFill>
              <a:ea typeface="Times New Roman" panose="02020603050405020304" pitchFamily="18" charset="0"/>
              <a:cs typeface="Times New Roman" panose="02020603050405020304" pitchFamily="18" charset="0"/>
            </a:endParaRPr>
          </a:p>
          <a:p>
            <a:pPr algn="just"/>
            <a:endParaRPr lang="en-GB" sz="1600" b="1" dirty="0">
              <a:solidFill>
                <a:srgbClr val="002060"/>
              </a:solidFill>
              <a:ea typeface="Times New Roman" panose="02020603050405020304" pitchFamily="18" charset="0"/>
              <a:cs typeface="Times New Roman" panose="02020603050405020304" pitchFamily="18" charset="0"/>
            </a:endParaRPr>
          </a:p>
          <a:p>
            <a:pPr algn="just"/>
            <a:endParaRPr lang="en-GB" sz="1600" b="1" dirty="0">
              <a:solidFill>
                <a:srgbClr val="002060"/>
              </a:solidFill>
              <a:ea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183534C4-CF12-5AAD-96C8-1A85C0C7BEEE}"/>
              </a:ext>
            </a:extLst>
          </p:cNvPr>
          <p:cNvSpPr txBox="1"/>
          <p:nvPr/>
        </p:nvSpPr>
        <p:spPr>
          <a:xfrm>
            <a:off x="4056646" y="288000"/>
            <a:ext cx="4021870" cy="369332"/>
          </a:xfrm>
          <a:prstGeom prst="rect">
            <a:avLst/>
          </a:prstGeom>
          <a:noFill/>
        </p:spPr>
        <p:txBody>
          <a:bodyPr wrap="none" rtlCol="0">
            <a:spAutoFit/>
          </a:bodyPr>
          <a:lstStyle/>
          <a:p>
            <a:r>
              <a:rPr lang="fr-FR" b="1" u="sng"/>
              <a:t>R&amp;I SERVICES’ CATALOGUE </a:t>
            </a:r>
            <a:r>
              <a:rPr lang="fr-FR" b="1"/>
              <a:t>(</a:t>
            </a:r>
            <a:r>
              <a:rPr lang="fr-FR" b="1" err="1"/>
              <a:t>Outcome</a:t>
            </a:r>
            <a:r>
              <a:rPr lang="fr-FR" b="1"/>
              <a:t> 3) </a:t>
            </a:r>
          </a:p>
        </p:txBody>
      </p:sp>
      <p:sp>
        <p:nvSpPr>
          <p:cNvPr id="8" name="ZoneTexte 7">
            <a:extLst>
              <a:ext uri="{FF2B5EF4-FFF2-40B4-BE49-F238E27FC236}">
                <a16:creationId xmlns:a16="http://schemas.microsoft.com/office/drawing/2014/main" id="{0099B33C-8706-0329-59ED-277DE6820072}"/>
              </a:ext>
            </a:extLst>
          </p:cNvPr>
          <p:cNvSpPr txBox="1"/>
          <p:nvPr/>
        </p:nvSpPr>
        <p:spPr>
          <a:xfrm>
            <a:off x="1443208" y="2549278"/>
            <a:ext cx="10748791" cy="4031873"/>
          </a:xfrm>
          <a:prstGeom prst="rect">
            <a:avLst/>
          </a:prstGeom>
          <a:noFill/>
        </p:spPr>
        <p:txBody>
          <a:bodyPr wrap="square">
            <a:spAutoFit/>
          </a:bodyPr>
          <a:lstStyle/>
          <a:p>
            <a:pPr algn="just"/>
            <a:r>
              <a:rPr lang="en-GB" sz="1600" b="1" noProof="1">
                <a:solidFill>
                  <a:srgbClr val="002060"/>
                </a:solidFill>
                <a:ea typeface="Times New Roman" panose="02020603050405020304" pitchFamily="18" charset="0"/>
                <a:cs typeface="Times New Roman" panose="02020603050405020304" pitchFamily="18" charset="0"/>
              </a:rPr>
              <a:t>TASK 3.2 – Deploying “pilot” federated activities aligned with EU priorities and strategy” </a:t>
            </a:r>
            <a:endParaRPr lang="en-GB" sz="1600" noProof="1">
              <a:solidFill>
                <a:srgbClr val="002060"/>
              </a:solidFill>
              <a:ea typeface="Times New Roman" panose="02020603050405020304" pitchFamily="18" charset="0"/>
              <a:cs typeface="Times New Roman" panose="02020603050405020304" pitchFamily="18" charset="0"/>
            </a:endParaRPr>
          </a:p>
          <a:p>
            <a:pPr marL="1257300" lvl="2" indent="-342900" algn="just">
              <a:buFont typeface="+mj-lt"/>
              <a:buAutoNum type="arabicParenR"/>
            </a:pPr>
            <a:r>
              <a:rPr lang="en-GB" sz="1600" noProof="1">
                <a:solidFill>
                  <a:srgbClr val="002060"/>
                </a:solidFill>
                <a:ea typeface="Times New Roman" panose="02020603050405020304" pitchFamily="18" charset="0"/>
                <a:cs typeface="Times New Roman" panose="02020603050405020304" pitchFamily="18" charset="0"/>
              </a:rPr>
              <a:t>Data-research and open science (leveraging the current ESCAPE programme)</a:t>
            </a:r>
          </a:p>
          <a:p>
            <a:pPr marL="1257300" lvl="2" indent="-342900" algn="just">
              <a:buFont typeface="+mj-lt"/>
              <a:buAutoNum type="arabicParenR"/>
            </a:pPr>
            <a:r>
              <a:rPr lang="en-GB" sz="1600" noProof="1">
                <a:solidFill>
                  <a:srgbClr val="002060"/>
                </a:solidFill>
                <a:ea typeface="Times New Roman" panose="02020603050405020304" pitchFamily="18" charset="0"/>
                <a:cs typeface="Times New Roman" panose="02020603050405020304" pitchFamily="18" charset="0"/>
              </a:rPr>
              <a:t>Digital twin (Monte Carlo generator and hybrid computational optimisation) </a:t>
            </a:r>
          </a:p>
          <a:p>
            <a:pPr marL="1257300" lvl="2" indent="-342900" algn="just">
              <a:buFont typeface="+mj-lt"/>
              <a:buAutoNum type="arabicParenR"/>
            </a:pPr>
            <a:r>
              <a:rPr lang="en-GB" sz="1600" noProof="1">
                <a:solidFill>
                  <a:srgbClr val="002060"/>
                </a:solidFill>
                <a:ea typeface="Times New Roman" panose="02020603050405020304" pitchFamily="18" charset="0"/>
                <a:cs typeface="Times New Roman" panose="02020603050405020304" pitchFamily="18" charset="0"/>
              </a:rPr>
              <a:t>New electronics for observatory, sensors and detectors (It may be advantageous to prioritise semiconductors)</a:t>
            </a:r>
          </a:p>
          <a:p>
            <a:pPr marL="1257300" lvl="2" indent="-342900" algn="just">
              <a:buFont typeface="+mj-lt"/>
              <a:buAutoNum type="arabicParenR"/>
            </a:pPr>
            <a:r>
              <a:rPr lang="en-GB" sz="1600" noProof="1">
                <a:solidFill>
                  <a:srgbClr val="002060"/>
                </a:solidFill>
                <a:ea typeface="Times New Roman" panose="02020603050405020304" pitchFamily="18" charset="0"/>
                <a:cs typeface="Times New Roman" panose="02020603050405020304" pitchFamily="18" charset="0"/>
              </a:rPr>
              <a:t>Vacuum and cryogenics </a:t>
            </a:r>
          </a:p>
          <a:p>
            <a:pPr marL="1257300" lvl="2" indent="-342900" algn="just">
              <a:buFont typeface="+mj-lt"/>
              <a:buAutoNum type="arabicParenR"/>
            </a:pPr>
            <a:r>
              <a:rPr lang="en-GB" sz="1600" noProof="1">
                <a:solidFill>
                  <a:srgbClr val="002060"/>
                </a:solidFill>
                <a:ea typeface="Times New Roman" panose="02020603050405020304" pitchFamily="18" charset="0"/>
                <a:cs typeface="Times New Roman" panose="02020603050405020304" pitchFamily="18" charset="0"/>
              </a:rPr>
              <a:t>Quantum technology for time synchronisation, computation and cybersecurity </a:t>
            </a:r>
          </a:p>
          <a:p>
            <a:pPr lvl="2" algn="just"/>
            <a:endParaRPr lang="en-GB" sz="1600" noProof="1">
              <a:solidFill>
                <a:srgbClr val="002060"/>
              </a:solidFill>
              <a:cs typeface="Times New Roman" panose="02020603050405020304" pitchFamily="18" charset="0"/>
            </a:endParaRPr>
          </a:p>
          <a:p>
            <a:pPr lvl="1" algn="just"/>
            <a:r>
              <a:rPr lang="en-GB" sz="1600" noProof="1">
                <a:solidFill>
                  <a:srgbClr val="002060"/>
                </a:solidFill>
                <a:cs typeface="Times New Roman" panose="02020603050405020304" pitchFamily="18" charset="0"/>
              </a:rPr>
              <a:t>  According to a matrix approach where all of the above pilot activities follow a few strategic pathways:    </a:t>
            </a:r>
          </a:p>
          <a:p>
            <a:pPr marL="1200150" lvl="2" indent="-285750" algn="just">
              <a:buFont typeface="Wingdings" pitchFamily="2" charset="2"/>
              <a:buChar char="Ø"/>
            </a:pPr>
            <a:r>
              <a:rPr lang="en-GB" sz="1600" noProof="1">
                <a:cs typeface="Times New Roman" panose="02020603050405020304" pitchFamily="18" charset="0"/>
              </a:rPr>
              <a:t>    Delivering s</a:t>
            </a:r>
            <a:r>
              <a:rPr lang="en-GB" sz="1600" noProof="1"/>
              <a:t>ervices/technologies for reducing the environmental and climate footprint</a:t>
            </a:r>
          </a:p>
          <a:p>
            <a:pPr marL="1200150" lvl="2" indent="-285750" algn="just">
              <a:buFont typeface="Wingdings" pitchFamily="2" charset="2"/>
              <a:buChar char="Ø"/>
            </a:pPr>
            <a:r>
              <a:rPr lang="en-GB" sz="1600" noProof="1">
                <a:cs typeface="Times New Roman" panose="02020603050405020304" pitchFamily="18" charset="0"/>
              </a:rPr>
              <a:t>    </a:t>
            </a:r>
            <a:r>
              <a:rPr lang="en-GB" sz="1600" noProof="1"/>
              <a:t>Enhancing HPC in Europe</a:t>
            </a:r>
          </a:p>
          <a:p>
            <a:pPr marL="1200150" lvl="2" indent="-285750" algn="just">
              <a:buFont typeface="Wingdings" pitchFamily="2" charset="2"/>
              <a:buChar char="Ø"/>
            </a:pPr>
            <a:r>
              <a:rPr lang="en-GB" sz="1600" noProof="1"/>
              <a:t>    Supporting science for AI</a:t>
            </a:r>
          </a:p>
          <a:p>
            <a:pPr marL="1200150" lvl="2" indent="-285750" algn="just">
              <a:buFont typeface="Wingdings" pitchFamily="2" charset="2"/>
              <a:buChar char="Ø"/>
            </a:pPr>
            <a:r>
              <a:rPr lang="en-GB" sz="1600" noProof="1"/>
              <a:t>    Mentoring the Digital transition</a:t>
            </a:r>
          </a:p>
          <a:p>
            <a:pPr marL="1200150" lvl="2" indent="-285750" algn="just">
              <a:buFont typeface="Wingdings" pitchFamily="2" charset="2"/>
              <a:buChar char="Ø"/>
            </a:pPr>
            <a:r>
              <a:rPr lang="en-GB" sz="1600" noProof="1"/>
              <a:t>    New adoptions and therefore potential new competitive markets (for semiconductor, photonics, vacuum, new  </a:t>
            </a:r>
          </a:p>
          <a:p>
            <a:pPr lvl="2" algn="just"/>
            <a:r>
              <a:rPr lang="en-GB" sz="1600" noProof="1"/>
              <a:t>           materials…)</a:t>
            </a:r>
          </a:p>
          <a:p>
            <a:pPr marL="1200150" lvl="2" indent="-285750" algn="just">
              <a:buFont typeface="Wingdings" pitchFamily="2" charset="2"/>
              <a:buChar char="Ø"/>
            </a:pPr>
            <a:r>
              <a:rPr lang="en-GB" sz="1600" noProof="1"/>
              <a:t>   Linking to EOSC  (from open science to data sovereignty) </a:t>
            </a:r>
          </a:p>
          <a:p>
            <a:pPr marL="1200150" lvl="2" indent="-285750" algn="just">
              <a:buFont typeface="Wingdings" pitchFamily="2" charset="2"/>
              <a:buChar char="Ø"/>
            </a:pPr>
            <a:endParaRPr lang="en-GB" sz="1600" noProof="1">
              <a:solidFill>
                <a:srgbClr val="002060"/>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8691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40E44-F4A9-081B-B069-9AA71A9FBC26}"/>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B93F6C49-5EBD-F955-E4D5-562BC7B5AD63}"/>
              </a:ext>
            </a:extLst>
          </p:cNvPr>
          <p:cNvGrpSpPr/>
          <p:nvPr/>
        </p:nvGrpSpPr>
        <p:grpSpPr>
          <a:xfrm>
            <a:off x="3121537" y="247425"/>
            <a:ext cx="1172584" cy="550791"/>
            <a:chOff x="1736333" y="1160980"/>
            <a:chExt cx="1017081" cy="369332"/>
          </a:xfrm>
        </p:grpSpPr>
        <p:sp>
          <p:nvSpPr>
            <p:cNvPr id="3" name="Rectangle 2">
              <a:extLst>
                <a:ext uri="{FF2B5EF4-FFF2-40B4-BE49-F238E27FC236}">
                  <a16:creationId xmlns:a16="http://schemas.microsoft.com/office/drawing/2014/main" id="{3D7DBEF1-27A8-5D85-5C5C-844E5C07E0E7}"/>
                </a:ext>
              </a:extLst>
            </p:cNvPr>
            <p:cNvSpPr/>
            <p:nvPr/>
          </p:nvSpPr>
          <p:spPr>
            <a:xfrm>
              <a:off x="1736333" y="1160980"/>
              <a:ext cx="624530" cy="36933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 name="ZoneTexte 3">
              <a:extLst>
                <a:ext uri="{FF2B5EF4-FFF2-40B4-BE49-F238E27FC236}">
                  <a16:creationId xmlns:a16="http://schemas.microsoft.com/office/drawing/2014/main" id="{20857FFB-F9B3-79E0-2410-AD13CBB7952A}"/>
                </a:ext>
              </a:extLst>
            </p:cNvPr>
            <p:cNvSpPr txBox="1"/>
            <p:nvPr/>
          </p:nvSpPr>
          <p:spPr>
            <a:xfrm>
              <a:off x="1736333" y="1160980"/>
              <a:ext cx="1017081" cy="309569"/>
            </a:xfrm>
            <a:prstGeom prst="rect">
              <a:avLst/>
            </a:prstGeom>
            <a:noFill/>
          </p:spPr>
          <p:txBody>
            <a:bodyPr wrap="square" rtlCol="0">
              <a:spAutoFit/>
            </a:bodyPr>
            <a:lstStyle/>
            <a:p>
              <a:r>
                <a:rPr lang="fr-FR" sz="2400"/>
                <a:t>WP2</a:t>
              </a:r>
            </a:p>
          </p:txBody>
        </p:sp>
      </p:grpSp>
      <p:sp>
        <p:nvSpPr>
          <p:cNvPr id="6" name="ZoneTexte 5">
            <a:extLst>
              <a:ext uri="{FF2B5EF4-FFF2-40B4-BE49-F238E27FC236}">
                <a16:creationId xmlns:a16="http://schemas.microsoft.com/office/drawing/2014/main" id="{FC4F5636-19DC-F458-A9E0-A01EA1760D71}"/>
              </a:ext>
            </a:extLst>
          </p:cNvPr>
          <p:cNvSpPr txBox="1"/>
          <p:nvPr/>
        </p:nvSpPr>
        <p:spPr>
          <a:xfrm>
            <a:off x="1443209" y="944406"/>
            <a:ext cx="10875487" cy="2308324"/>
          </a:xfrm>
          <a:prstGeom prst="rect">
            <a:avLst/>
          </a:prstGeom>
          <a:noFill/>
        </p:spPr>
        <p:txBody>
          <a:bodyPr wrap="square">
            <a:spAutoFit/>
          </a:bodyPr>
          <a:lstStyle/>
          <a:p>
            <a:pPr algn="just"/>
            <a:r>
              <a:rPr lang="en-GB" sz="1600" b="1" dirty="0">
                <a:solidFill>
                  <a:srgbClr val="002060"/>
                </a:solidFill>
                <a:effectLst/>
                <a:ea typeface="Times New Roman" panose="02020603050405020304" pitchFamily="18" charset="0"/>
                <a:cs typeface="Times New Roman" panose="02020603050405020304" pitchFamily="18" charset="0"/>
              </a:rPr>
              <a:t>TASK 1 – Front page architectural conception, design, deployment and operation</a:t>
            </a:r>
          </a:p>
          <a:p>
            <a:pPr algn="just"/>
            <a:endParaRPr lang="en-GB" sz="1600" dirty="0">
              <a:solidFill>
                <a:srgbClr val="002060"/>
              </a:solidFill>
              <a:ea typeface="Times New Roman" panose="02020603050405020304" pitchFamily="18" charset="0"/>
              <a:cs typeface="Times New Roman" panose="02020603050405020304" pitchFamily="18" charset="0"/>
            </a:endParaRPr>
          </a:p>
          <a:p>
            <a:pPr algn="just"/>
            <a:r>
              <a:rPr lang="en-GB" sz="1600" b="1" dirty="0">
                <a:solidFill>
                  <a:srgbClr val="002060"/>
                </a:solidFill>
                <a:effectLst/>
                <a:ea typeface="Times New Roman" panose="02020603050405020304" pitchFamily="18" charset="0"/>
                <a:cs typeface="Times New Roman" panose="02020603050405020304" pitchFamily="18" charset="0"/>
              </a:rPr>
              <a:t>TASK 2 – Scientif</a:t>
            </a:r>
            <a:r>
              <a:rPr lang="en-GB" sz="1600" b="1" dirty="0">
                <a:solidFill>
                  <a:srgbClr val="002060"/>
                </a:solidFill>
                <a:ea typeface="Times New Roman" panose="02020603050405020304" pitchFamily="18" charset="0"/>
                <a:cs typeface="Times New Roman" panose="02020603050405020304" pitchFamily="18" charset="0"/>
              </a:rPr>
              <a:t>ic research services and their access/selection procedures </a:t>
            </a:r>
            <a:r>
              <a:rPr lang="en-GB" sz="1600" dirty="0">
                <a:solidFill>
                  <a:srgbClr val="002060"/>
                </a:solidFill>
                <a:ea typeface="Times New Roman" panose="02020603050405020304" pitchFamily="18" charset="0"/>
                <a:cs typeface="Times New Roman" panose="02020603050405020304" pitchFamily="18" charset="0"/>
              </a:rPr>
              <a:t>(survey, critical analysis and selection)</a:t>
            </a:r>
          </a:p>
          <a:p>
            <a:pPr algn="just"/>
            <a:endParaRPr lang="en-GB" sz="1600" dirty="0">
              <a:solidFill>
                <a:srgbClr val="002060"/>
              </a:solidFill>
              <a:ea typeface="Times New Roman" panose="02020603050405020304" pitchFamily="18" charset="0"/>
              <a:cs typeface="Times New Roman" panose="02020603050405020304" pitchFamily="18" charset="0"/>
            </a:endParaRPr>
          </a:p>
          <a:p>
            <a:pPr algn="just"/>
            <a:r>
              <a:rPr lang="en-GB" sz="1600" b="1" dirty="0">
                <a:solidFill>
                  <a:srgbClr val="002060"/>
                </a:solidFill>
                <a:ea typeface="Times New Roman" panose="02020603050405020304" pitchFamily="18" charset="0"/>
                <a:cs typeface="Times New Roman" panose="02020603050405020304" pitchFamily="18" charset="0"/>
              </a:rPr>
              <a:t>TASK 3.1 – Technological innovation services and their access/selection procedures </a:t>
            </a:r>
            <a:r>
              <a:rPr lang="en-GB" sz="1600" dirty="0">
                <a:solidFill>
                  <a:srgbClr val="002060"/>
                </a:solidFill>
                <a:ea typeface="Times New Roman" panose="02020603050405020304" pitchFamily="18" charset="0"/>
                <a:cs typeface="Times New Roman" panose="02020603050405020304" pitchFamily="18" charset="0"/>
              </a:rPr>
              <a:t>(survey, critical analysis and selection)</a:t>
            </a:r>
          </a:p>
          <a:p>
            <a:pPr algn="just"/>
            <a:r>
              <a:rPr lang="en-GB" sz="1600" dirty="0">
                <a:solidFill>
                  <a:srgbClr val="002060"/>
                </a:solidFill>
                <a:ea typeface="Times New Roman" panose="02020603050405020304" pitchFamily="18" charset="0"/>
                <a:cs typeface="Times New Roman" panose="02020603050405020304" pitchFamily="18" charset="0"/>
              </a:rPr>
              <a:t>                  -&gt; in coherence with WP1-TASK 3 output </a:t>
            </a:r>
            <a:r>
              <a:rPr lang="en-GB" sz="1600" i="1" dirty="0">
                <a:solidFill>
                  <a:srgbClr val="002060"/>
                </a:solidFill>
                <a:ea typeface="Times New Roman" panose="02020603050405020304" pitchFamily="18" charset="0"/>
                <a:cs typeface="Times New Roman" panose="02020603050405020304" pitchFamily="18" charset="0"/>
              </a:rPr>
              <a:t>(Harmonising, integrating and interoperating research infrastructures) </a:t>
            </a:r>
          </a:p>
          <a:p>
            <a:pPr algn="just"/>
            <a:endParaRPr lang="en-GB" sz="1600" dirty="0">
              <a:solidFill>
                <a:srgbClr val="002060"/>
              </a:solidFill>
              <a:ea typeface="Times New Roman" panose="02020603050405020304" pitchFamily="18" charset="0"/>
              <a:cs typeface="Times New Roman" panose="02020603050405020304" pitchFamily="18" charset="0"/>
            </a:endParaRPr>
          </a:p>
          <a:p>
            <a:pPr algn="just"/>
            <a:endParaRPr lang="en-GB" sz="1600" b="1" dirty="0">
              <a:solidFill>
                <a:srgbClr val="002060"/>
              </a:solidFill>
              <a:ea typeface="Times New Roman" panose="02020603050405020304" pitchFamily="18" charset="0"/>
              <a:cs typeface="Times New Roman" panose="02020603050405020304" pitchFamily="18" charset="0"/>
            </a:endParaRPr>
          </a:p>
          <a:p>
            <a:pPr algn="just"/>
            <a:endParaRPr lang="en-GB" sz="1600" b="1" dirty="0">
              <a:solidFill>
                <a:srgbClr val="002060"/>
              </a:solidFill>
              <a:ea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5F2D9809-C283-0222-3989-A3D30546FEA3}"/>
              </a:ext>
            </a:extLst>
          </p:cNvPr>
          <p:cNvSpPr txBox="1"/>
          <p:nvPr/>
        </p:nvSpPr>
        <p:spPr>
          <a:xfrm>
            <a:off x="4056646" y="288000"/>
            <a:ext cx="4021870" cy="369332"/>
          </a:xfrm>
          <a:prstGeom prst="rect">
            <a:avLst/>
          </a:prstGeom>
          <a:noFill/>
        </p:spPr>
        <p:txBody>
          <a:bodyPr wrap="none" rtlCol="0">
            <a:spAutoFit/>
          </a:bodyPr>
          <a:lstStyle/>
          <a:p>
            <a:r>
              <a:rPr lang="fr-FR" b="1" u="sng"/>
              <a:t>R&amp;I SERVICES’ CATALOGUE </a:t>
            </a:r>
            <a:r>
              <a:rPr lang="fr-FR" b="1"/>
              <a:t>(</a:t>
            </a:r>
            <a:r>
              <a:rPr lang="fr-FR" b="1" err="1"/>
              <a:t>Outcome</a:t>
            </a:r>
            <a:r>
              <a:rPr lang="fr-FR" b="1"/>
              <a:t> 3) </a:t>
            </a:r>
          </a:p>
        </p:txBody>
      </p:sp>
      <p:sp>
        <p:nvSpPr>
          <p:cNvPr id="8" name="ZoneTexte 7">
            <a:extLst>
              <a:ext uri="{FF2B5EF4-FFF2-40B4-BE49-F238E27FC236}">
                <a16:creationId xmlns:a16="http://schemas.microsoft.com/office/drawing/2014/main" id="{BB2BC97E-D1EE-8067-DD46-2184E3D7C111}"/>
              </a:ext>
            </a:extLst>
          </p:cNvPr>
          <p:cNvSpPr txBox="1"/>
          <p:nvPr/>
        </p:nvSpPr>
        <p:spPr>
          <a:xfrm>
            <a:off x="1443208" y="2549278"/>
            <a:ext cx="10748791" cy="4031873"/>
          </a:xfrm>
          <a:prstGeom prst="rect">
            <a:avLst/>
          </a:prstGeom>
          <a:noFill/>
        </p:spPr>
        <p:txBody>
          <a:bodyPr wrap="square">
            <a:spAutoFit/>
          </a:bodyPr>
          <a:lstStyle/>
          <a:p>
            <a:pPr algn="just"/>
            <a:r>
              <a:rPr lang="en-GB" sz="1600" b="1" noProof="1">
                <a:solidFill>
                  <a:srgbClr val="002060"/>
                </a:solidFill>
                <a:ea typeface="Times New Roman" panose="02020603050405020304" pitchFamily="18" charset="0"/>
                <a:cs typeface="Times New Roman" panose="02020603050405020304" pitchFamily="18" charset="0"/>
              </a:rPr>
              <a:t>TASK 3.2 – Deploying “pilot” federated activities aligned with EU priorities and strategy” </a:t>
            </a:r>
            <a:endParaRPr lang="en-GB" sz="1600" noProof="1">
              <a:solidFill>
                <a:srgbClr val="002060"/>
              </a:solidFill>
              <a:ea typeface="Times New Roman" panose="02020603050405020304" pitchFamily="18" charset="0"/>
              <a:cs typeface="Times New Roman" panose="02020603050405020304" pitchFamily="18" charset="0"/>
            </a:endParaRPr>
          </a:p>
          <a:p>
            <a:pPr marL="1257300" lvl="2" indent="-342900" algn="just">
              <a:buFont typeface="+mj-lt"/>
              <a:buAutoNum type="arabicParenR"/>
            </a:pPr>
            <a:r>
              <a:rPr lang="en-GB" sz="1600" noProof="1">
                <a:solidFill>
                  <a:srgbClr val="002060"/>
                </a:solidFill>
                <a:ea typeface="Times New Roman" panose="02020603050405020304" pitchFamily="18" charset="0"/>
                <a:cs typeface="Times New Roman" panose="02020603050405020304" pitchFamily="18" charset="0"/>
              </a:rPr>
              <a:t>Data-research and open science (leveraging the current ESCAPE programme)</a:t>
            </a:r>
          </a:p>
          <a:p>
            <a:pPr marL="1257300" lvl="2" indent="-342900" algn="just">
              <a:buFont typeface="+mj-lt"/>
              <a:buAutoNum type="arabicParenR"/>
            </a:pPr>
            <a:r>
              <a:rPr lang="en-GB" sz="1600" noProof="1">
                <a:solidFill>
                  <a:srgbClr val="002060"/>
                </a:solidFill>
                <a:ea typeface="Times New Roman" panose="02020603050405020304" pitchFamily="18" charset="0"/>
                <a:cs typeface="Times New Roman" panose="02020603050405020304" pitchFamily="18" charset="0"/>
              </a:rPr>
              <a:t>Digital twin (Monte Carlo generator and hybrid computational optimisation) </a:t>
            </a:r>
          </a:p>
          <a:p>
            <a:pPr marL="1257300" lvl="2" indent="-342900" algn="just">
              <a:buFont typeface="+mj-lt"/>
              <a:buAutoNum type="arabicParenR"/>
            </a:pPr>
            <a:r>
              <a:rPr lang="en-GB" sz="1600" noProof="1">
                <a:solidFill>
                  <a:srgbClr val="002060"/>
                </a:solidFill>
                <a:ea typeface="Times New Roman" panose="02020603050405020304" pitchFamily="18" charset="0"/>
                <a:cs typeface="Times New Roman" panose="02020603050405020304" pitchFamily="18" charset="0"/>
              </a:rPr>
              <a:t>New electronics for observatory, sensors and detectors (It may be advantageous to prioritise semiconductors)</a:t>
            </a:r>
          </a:p>
          <a:p>
            <a:pPr marL="1257300" lvl="2" indent="-342900" algn="just">
              <a:buFont typeface="+mj-lt"/>
              <a:buAutoNum type="arabicParenR"/>
            </a:pPr>
            <a:r>
              <a:rPr lang="en-GB" sz="1600" noProof="1">
                <a:solidFill>
                  <a:srgbClr val="002060"/>
                </a:solidFill>
                <a:ea typeface="Times New Roman" panose="02020603050405020304" pitchFamily="18" charset="0"/>
                <a:cs typeface="Times New Roman" panose="02020603050405020304" pitchFamily="18" charset="0"/>
              </a:rPr>
              <a:t>Vacuum and cryogenics </a:t>
            </a:r>
          </a:p>
          <a:p>
            <a:pPr marL="1257300" lvl="2" indent="-342900" algn="just">
              <a:buFont typeface="+mj-lt"/>
              <a:buAutoNum type="arabicParenR"/>
            </a:pPr>
            <a:r>
              <a:rPr lang="en-GB" sz="1600" noProof="1">
                <a:solidFill>
                  <a:srgbClr val="002060"/>
                </a:solidFill>
                <a:ea typeface="Times New Roman" panose="02020603050405020304" pitchFamily="18" charset="0"/>
                <a:cs typeface="Times New Roman" panose="02020603050405020304" pitchFamily="18" charset="0"/>
              </a:rPr>
              <a:t>Quantum technology for time synchronisation, computation and cybersecurity </a:t>
            </a:r>
          </a:p>
          <a:p>
            <a:pPr lvl="2" algn="just"/>
            <a:endParaRPr lang="en-GB" sz="1600" noProof="1">
              <a:solidFill>
                <a:srgbClr val="002060"/>
              </a:solidFill>
              <a:cs typeface="Times New Roman" panose="02020603050405020304" pitchFamily="18" charset="0"/>
            </a:endParaRPr>
          </a:p>
          <a:p>
            <a:pPr lvl="1" algn="just"/>
            <a:r>
              <a:rPr lang="en-GB" sz="1600" noProof="1">
                <a:solidFill>
                  <a:srgbClr val="002060"/>
                </a:solidFill>
                <a:cs typeface="Times New Roman" panose="02020603050405020304" pitchFamily="18" charset="0"/>
              </a:rPr>
              <a:t>  According to a matrix approach where all of the above pilot activities follow a few strategic pathways:    </a:t>
            </a:r>
          </a:p>
          <a:p>
            <a:pPr marL="1200150" lvl="2" indent="-285750" algn="just">
              <a:buFont typeface="Wingdings" pitchFamily="2" charset="2"/>
              <a:buChar char="Ø"/>
            </a:pPr>
            <a:r>
              <a:rPr lang="en-GB" sz="1600" noProof="1">
                <a:cs typeface="Times New Roman" panose="02020603050405020304" pitchFamily="18" charset="0"/>
              </a:rPr>
              <a:t>    Delivering s</a:t>
            </a:r>
            <a:r>
              <a:rPr lang="en-GB" sz="1600" noProof="1"/>
              <a:t>ervices/technologies for reducing the environmental and climate footprint</a:t>
            </a:r>
          </a:p>
          <a:p>
            <a:pPr marL="1200150" lvl="2" indent="-285750" algn="just">
              <a:buFont typeface="Wingdings" pitchFamily="2" charset="2"/>
              <a:buChar char="Ø"/>
            </a:pPr>
            <a:r>
              <a:rPr lang="en-GB" sz="1600" noProof="1">
                <a:cs typeface="Times New Roman" panose="02020603050405020304" pitchFamily="18" charset="0"/>
              </a:rPr>
              <a:t>    </a:t>
            </a:r>
            <a:r>
              <a:rPr lang="en-GB" sz="1600" noProof="1"/>
              <a:t>Enhancing HPC in Europe</a:t>
            </a:r>
          </a:p>
          <a:p>
            <a:pPr marL="1200150" lvl="2" indent="-285750" algn="just">
              <a:buFont typeface="Wingdings" pitchFamily="2" charset="2"/>
              <a:buChar char="Ø"/>
            </a:pPr>
            <a:r>
              <a:rPr lang="en-GB" sz="1600" noProof="1"/>
              <a:t>    Supporting science for AI</a:t>
            </a:r>
          </a:p>
          <a:p>
            <a:pPr marL="1200150" lvl="2" indent="-285750" algn="just">
              <a:buFont typeface="Wingdings" pitchFamily="2" charset="2"/>
              <a:buChar char="Ø"/>
            </a:pPr>
            <a:r>
              <a:rPr lang="en-GB" sz="1600" noProof="1"/>
              <a:t>    Mentoring the Digital transition</a:t>
            </a:r>
          </a:p>
          <a:p>
            <a:pPr marL="1200150" lvl="2" indent="-285750" algn="just">
              <a:buFont typeface="Wingdings" pitchFamily="2" charset="2"/>
              <a:buChar char="Ø"/>
            </a:pPr>
            <a:r>
              <a:rPr lang="en-GB" sz="1600" noProof="1"/>
              <a:t>    New adoptions and therefore potential new competitive markets (for semiconductor, photonics, vacuum, new  </a:t>
            </a:r>
          </a:p>
          <a:p>
            <a:pPr lvl="2" algn="just"/>
            <a:r>
              <a:rPr lang="en-GB" sz="1600" noProof="1"/>
              <a:t>           materials…)</a:t>
            </a:r>
          </a:p>
          <a:p>
            <a:pPr marL="1200150" lvl="2" indent="-285750" algn="just">
              <a:buFont typeface="Wingdings" pitchFamily="2" charset="2"/>
              <a:buChar char="Ø"/>
            </a:pPr>
            <a:r>
              <a:rPr lang="en-GB" sz="1600" noProof="1"/>
              <a:t>   Linking to EOSC  (from open science to data sovereignty) </a:t>
            </a:r>
          </a:p>
          <a:p>
            <a:pPr marL="1200150" lvl="2" indent="-285750" algn="just">
              <a:buFont typeface="Wingdings" pitchFamily="2" charset="2"/>
              <a:buChar char="Ø"/>
            </a:pPr>
            <a:endParaRPr lang="en-GB" sz="1600" noProof="1">
              <a:solidFill>
                <a:srgbClr val="002060"/>
              </a:solidFill>
              <a:ea typeface="Times New Roman" panose="02020603050405020304" pitchFamily="18" charset="0"/>
              <a:cs typeface="Times New Roman" panose="02020603050405020304" pitchFamily="18" charset="0"/>
            </a:endParaRPr>
          </a:p>
        </p:txBody>
      </p:sp>
      <p:sp>
        <p:nvSpPr>
          <p:cNvPr id="9" name="Accolade ouvrante 8">
            <a:extLst>
              <a:ext uri="{FF2B5EF4-FFF2-40B4-BE49-F238E27FC236}">
                <a16:creationId xmlns:a16="http://schemas.microsoft.com/office/drawing/2014/main" id="{48AD82FF-BDAC-431F-10AB-8BD621C090C7}"/>
              </a:ext>
            </a:extLst>
          </p:cNvPr>
          <p:cNvSpPr/>
          <p:nvPr/>
        </p:nvSpPr>
        <p:spPr>
          <a:xfrm>
            <a:off x="785664" y="944406"/>
            <a:ext cx="774136" cy="5043799"/>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highlight>
                <a:srgbClr val="800000"/>
              </a:highlight>
            </a:endParaRPr>
          </a:p>
        </p:txBody>
      </p:sp>
      <p:sp>
        <p:nvSpPr>
          <p:cNvPr id="10" name="ZoneTexte 9">
            <a:extLst>
              <a:ext uri="{FF2B5EF4-FFF2-40B4-BE49-F238E27FC236}">
                <a16:creationId xmlns:a16="http://schemas.microsoft.com/office/drawing/2014/main" id="{F272666E-D213-8729-4682-50924C22D46C}"/>
              </a:ext>
            </a:extLst>
          </p:cNvPr>
          <p:cNvSpPr txBox="1"/>
          <p:nvPr/>
        </p:nvSpPr>
        <p:spPr>
          <a:xfrm rot="16200000">
            <a:off x="-1467627" y="3274576"/>
            <a:ext cx="4031874" cy="707886"/>
          </a:xfrm>
          <a:prstGeom prst="rect">
            <a:avLst/>
          </a:prstGeom>
          <a:noFill/>
        </p:spPr>
        <p:txBody>
          <a:bodyPr wrap="square">
            <a:spAutoFit/>
          </a:bodyPr>
          <a:lstStyle/>
          <a:p>
            <a:pPr algn="ctr"/>
            <a:r>
              <a:rPr lang="en-GB" sz="2000" b="1" dirty="0">
                <a:solidFill>
                  <a:srgbClr val="C00000"/>
                </a:solidFill>
                <a:effectLst/>
                <a:ea typeface="Times New Roman" panose="02020603050405020304" pitchFamily="18" charset="0"/>
                <a:cs typeface="Times New Roman" panose="02020603050405020304" pitchFamily="18" charset="0"/>
              </a:rPr>
              <a:t>To be optimized in view of HORIZON-INFRA-2027-01-SERV-02</a:t>
            </a:r>
            <a:endParaRPr lang="fr-FR" sz="2000" b="1" dirty="0">
              <a:solidFill>
                <a:srgbClr val="C00000"/>
              </a:solidFill>
            </a:endParaRPr>
          </a:p>
        </p:txBody>
      </p:sp>
    </p:spTree>
    <p:extLst>
      <p:ext uri="{BB962C8B-B14F-4D97-AF65-F5344CB8AC3E}">
        <p14:creationId xmlns:p14="http://schemas.microsoft.com/office/powerpoint/2010/main" val="1829387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FB48D-2E54-40D8-F29B-75FA2A8687B9}"/>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8269A572-D0FB-498A-47D5-042CA979C683}"/>
              </a:ext>
            </a:extLst>
          </p:cNvPr>
          <p:cNvGrpSpPr/>
          <p:nvPr/>
        </p:nvGrpSpPr>
        <p:grpSpPr>
          <a:xfrm>
            <a:off x="3022385" y="247425"/>
            <a:ext cx="1172584" cy="550791"/>
            <a:chOff x="1736333" y="1160980"/>
            <a:chExt cx="1017081" cy="369332"/>
          </a:xfrm>
        </p:grpSpPr>
        <p:sp>
          <p:nvSpPr>
            <p:cNvPr id="3" name="Rectangle 2">
              <a:extLst>
                <a:ext uri="{FF2B5EF4-FFF2-40B4-BE49-F238E27FC236}">
                  <a16:creationId xmlns:a16="http://schemas.microsoft.com/office/drawing/2014/main" id="{016E9FFC-44AC-D5DC-077D-C7F8B9209171}"/>
                </a:ext>
              </a:extLst>
            </p:cNvPr>
            <p:cNvSpPr/>
            <p:nvPr/>
          </p:nvSpPr>
          <p:spPr>
            <a:xfrm>
              <a:off x="1736333" y="1160980"/>
              <a:ext cx="624530" cy="36933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 name="ZoneTexte 3">
              <a:extLst>
                <a:ext uri="{FF2B5EF4-FFF2-40B4-BE49-F238E27FC236}">
                  <a16:creationId xmlns:a16="http://schemas.microsoft.com/office/drawing/2014/main" id="{9810F8C2-CC18-B927-85DE-F1A7F0DC65BF}"/>
                </a:ext>
              </a:extLst>
            </p:cNvPr>
            <p:cNvSpPr txBox="1"/>
            <p:nvPr/>
          </p:nvSpPr>
          <p:spPr>
            <a:xfrm>
              <a:off x="1736333" y="1160980"/>
              <a:ext cx="1017081" cy="309569"/>
            </a:xfrm>
            <a:prstGeom prst="rect">
              <a:avLst/>
            </a:prstGeom>
            <a:noFill/>
          </p:spPr>
          <p:txBody>
            <a:bodyPr wrap="square" rtlCol="0">
              <a:spAutoFit/>
            </a:bodyPr>
            <a:lstStyle/>
            <a:p>
              <a:r>
                <a:rPr lang="fr-FR" sz="2400"/>
                <a:t>WP3</a:t>
              </a:r>
            </a:p>
          </p:txBody>
        </p:sp>
      </p:grpSp>
      <p:sp>
        <p:nvSpPr>
          <p:cNvPr id="6" name="ZoneTexte 5">
            <a:extLst>
              <a:ext uri="{FF2B5EF4-FFF2-40B4-BE49-F238E27FC236}">
                <a16:creationId xmlns:a16="http://schemas.microsoft.com/office/drawing/2014/main" id="{005D14EB-43CE-8744-9AC3-CE27A191C7D9}"/>
              </a:ext>
            </a:extLst>
          </p:cNvPr>
          <p:cNvSpPr txBox="1"/>
          <p:nvPr/>
        </p:nvSpPr>
        <p:spPr>
          <a:xfrm>
            <a:off x="1118422" y="1475493"/>
            <a:ext cx="10625559" cy="4770537"/>
          </a:xfrm>
          <a:prstGeom prst="rect">
            <a:avLst/>
          </a:prstGeom>
          <a:noFill/>
        </p:spPr>
        <p:txBody>
          <a:bodyPr wrap="square">
            <a:spAutoFit/>
          </a:bodyPr>
          <a:lstStyle/>
          <a:p>
            <a:pPr algn="just"/>
            <a:r>
              <a:rPr lang="en-GB" sz="1600" b="1">
                <a:solidFill>
                  <a:srgbClr val="002060"/>
                </a:solidFill>
                <a:effectLst/>
                <a:ea typeface="Times New Roman" panose="02020603050405020304" pitchFamily="18" charset="0"/>
                <a:cs typeface="Times New Roman" panose="02020603050405020304" pitchFamily="18" charset="0"/>
              </a:rPr>
              <a:t>TASK 1 – Definition of user profile access requirements </a:t>
            </a:r>
            <a:r>
              <a:rPr lang="en-GB" sz="1600">
                <a:solidFill>
                  <a:srgbClr val="002060"/>
                </a:solidFill>
                <a:effectLst/>
                <a:ea typeface="Times New Roman" panose="02020603050405020304" pitchFamily="18" charset="0"/>
                <a:cs typeface="Times New Roman" panose="02020603050405020304" pitchFamily="18" charset="0"/>
              </a:rPr>
              <a:t>(surveying, analysing and documenting) </a:t>
            </a:r>
          </a:p>
          <a:p>
            <a:pPr algn="just"/>
            <a:endParaRPr lang="en-GB" sz="1600">
              <a:solidFill>
                <a:srgbClr val="002060"/>
              </a:solidFill>
              <a:ea typeface="Times New Roman" panose="02020603050405020304" pitchFamily="18" charset="0"/>
              <a:cs typeface="Times New Roman" panose="02020603050405020304" pitchFamily="18" charset="0"/>
            </a:endParaRPr>
          </a:p>
          <a:p>
            <a:pPr algn="just"/>
            <a:r>
              <a:rPr lang="en-GB" sz="1600" b="1">
                <a:solidFill>
                  <a:srgbClr val="002060"/>
                </a:solidFill>
                <a:ea typeface="Times New Roman" panose="02020603050405020304" pitchFamily="18" charset="0"/>
                <a:cs typeface="Times New Roman" panose="02020603050405020304" pitchFamily="18" charset="0"/>
              </a:rPr>
              <a:t>TASK 2 – Simplifying and adopting access policy</a:t>
            </a:r>
          </a:p>
          <a:p>
            <a:pPr algn="just"/>
            <a:endParaRPr lang="en-GB" sz="1600">
              <a:solidFill>
                <a:srgbClr val="002060"/>
              </a:solidFill>
              <a:ea typeface="Times New Roman" panose="02020603050405020304" pitchFamily="18" charset="0"/>
              <a:cs typeface="Times New Roman" panose="02020603050405020304" pitchFamily="18" charset="0"/>
            </a:endParaRPr>
          </a:p>
          <a:p>
            <a:pPr algn="just"/>
            <a:r>
              <a:rPr lang="en-GB" sz="1600" b="1">
                <a:solidFill>
                  <a:srgbClr val="002060"/>
                </a:solidFill>
                <a:effectLst/>
                <a:ea typeface="Times New Roman" panose="02020603050405020304" pitchFamily="18" charset="0"/>
                <a:cs typeface="Times New Roman" panose="02020603050405020304" pitchFamily="18" charset="0"/>
              </a:rPr>
              <a:t>TASK </a:t>
            </a:r>
            <a:r>
              <a:rPr lang="en-GB" sz="1600" b="1">
                <a:solidFill>
                  <a:srgbClr val="002060"/>
                </a:solidFill>
                <a:ea typeface="Times New Roman" panose="02020603050405020304" pitchFamily="18" charset="0"/>
                <a:cs typeface="Times New Roman" panose="02020603050405020304" pitchFamily="18" charset="0"/>
              </a:rPr>
              <a:t>3</a:t>
            </a:r>
            <a:r>
              <a:rPr lang="en-GB" sz="1600" b="1">
                <a:solidFill>
                  <a:srgbClr val="002060"/>
                </a:solidFill>
                <a:effectLst/>
                <a:ea typeface="Times New Roman" panose="02020603050405020304" pitchFamily="18" charset="0"/>
                <a:cs typeface="Times New Roman" panose="02020603050405020304" pitchFamily="18" charset="0"/>
              </a:rPr>
              <a:t> – ESCAPE for JENA</a:t>
            </a:r>
            <a:r>
              <a:rPr lang="en-GB" sz="1600" b="1">
                <a:solidFill>
                  <a:srgbClr val="002060"/>
                </a:solidFill>
                <a:ea typeface="Times New Roman" panose="02020603050405020304" pitchFamily="18" charset="0"/>
                <a:cs typeface="Times New Roman" panose="02020603050405020304" pitchFamily="18" charset="0"/>
              </a:rPr>
              <a:t>++ assessment of working </a:t>
            </a:r>
            <a:r>
              <a:rPr lang="en-GB" sz="1600" b="1">
                <a:solidFill>
                  <a:srgbClr val="002060"/>
                </a:solidFill>
                <a:effectLst/>
                <a:ea typeface="Times New Roman" panose="02020603050405020304" pitchFamily="18" charset="0"/>
                <a:cs typeface="Times New Roman" panose="02020603050405020304" pitchFamily="18" charset="0"/>
              </a:rPr>
              <a:t>groups, </a:t>
            </a:r>
            <a:r>
              <a:rPr lang="en-GB" sz="1600" b="1">
                <a:solidFill>
                  <a:srgbClr val="002060"/>
                </a:solidFill>
                <a:ea typeface="Times New Roman" panose="02020603050405020304" pitchFamily="18" charset="0"/>
                <a:cs typeface="Times New Roman" panose="02020603050405020304" pitchFamily="18" charset="0"/>
              </a:rPr>
              <a:t>elaborating </a:t>
            </a:r>
            <a:r>
              <a:rPr lang="en-GB" sz="1600" b="1">
                <a:solidFill>
                  <a:srgbClr val="002060"/>
                </a:solidFill>
                <a:effectLst/>
                <a:ea typeface="Times New Roman" panose="02020603050405020304" pitchFamily="18" charset="0"/>
                <a:cs typeface="Times New Roman" panose="02020603050405020304" pitchFamily="18" charset="0"/>
              </a:rPr>
              <a:t>cross-fertilisation roadmaps for:</a:t>
            </a:r>
          </a:p>
          <a:p>
            <a:pPr marL="1200150" lvl="2" indent="-285750" algn="just">
              <a:buFont typeface="Wingdings" pitchFamily="2" charset="2"/>
              <a:buChar char="Ø"/>
            </a:pPr>
            <a:r>
              <a:rPr lang="en-GB" sz="1600">
                <a:solidFill>
                  <a:srgbClr val="002060"/>
                </a:solidFill>
                <a:ea typeface="Times New Roman" panose="02020603050405020304" pitchFamily="18" charset="0"/>
                <a:cs typeface="Times New Roman" panose="02020603050405020304" pitchFamily="18" charset="0"/>
              </a:rPr>
              <a:t>Researchers</a:t>
            </a:r>
          </a:p>
          <a:p>
            <a:pPr marL="1200150" lvl="2" indent="-285750" algn="just">
              <a:buFont typeface="Wingdings" pitchFamily="2" charset="2"/>
              <a:buChar char="Ø"/>
            </a:pPr>
            <a:r>
              <a:rPr lang="en-GB" sz="1600">
                <a:solidFill>
                  <a:srgbClr val="002060"/>
                </a:solidFill>
                <a:ea typeface="Times New Roman" panose="02020603050405020304" pitchFamily="18" charset="0"/>
                <a:cs typeface="Times New Roman" panose="02020603050405020304" pitchFamily="18" charset="0"/>
              </a:rPr>
              <a:t>Public authorities</a:t>
            </a:r>
          </a:p>
          <a:p>
            <a:pPr marL="1200150" lvl="2" indent="-285750" algn="just">
              <a:buFont typeface="Wingdings" pitchFamily="2" charset="2"/>
              <a:buChar char="Ø"/>
            </a:pPr>
            <a:r>
              <a:rPr lang="en-GB" sz="1600">
                <a:solidFill>
                  <a:srgbClr val="002060"/>
                </a:solidFill>
                <a:ea typeface="Times New Roman" panose="02020603050405020304" pitchFamily="18" charset="0"/>
                <a:cs typeface="Times New Roman" panose="02020603050405020304" pitchFamily="18" charset="0"/>
              </a:rPr>
              <a:t>Industry</a:t>
            </a:r>
          </a:p>
          <a:p>
            <a:pPr marL="1200150" lvl="2" indent="-285750" algn="just">
              <a:buFont typeface="Wingdings" pitchFamily="2" charset="2"/>
              <a:buChar char="Ø"/>
            </a:pPr>
            <a:r>
              <a:rPr lang="en-GB" sz="1600">
                <a:solidFill>
                  <a:srgbClr val="002060"/>
                </a:solidFill>
                <a:ea typeface="Times New Roman" panose="02020603050405020304" pitchFamily="18" charset="0"/>
                <a:cs typeface="Times New Roman" panose="02020603050405020304" pitchFamily="18" charset="0"/>
              </a:rPr>
              <a:t>SMEs</a:t>
            </a:r>
          </a:p>
          <a:p>
            <a:pPr marL="1200150" lvl="2" indent="-285750" algn="just">
              <a:buFont typeface="Wingdings" pitchFamily="2" charset="2"/>
              <a:buChar char="Ø"/>
            </a:pPr>
            <a:r>
              <a:rPr lang="en-GB" sz="1600">
                <a:solidFill>
                  <a:srgbClr val="002060"/>
                </a:solidFill>
                <a:ea typeface="Times New Roman" panose="02020603050405020304" pitchFamily="18" charset="0"/>
                <a:cs typeface="Times New Roman" panose="02020603050405020304" pitchFamily="18" charset="0"/>
              </a:rPr>
              <a:t>Startups</a:t>
            </a:r>
          </a:p>
          <a:p>
            <a:pPr marL="1200150" lvl="2" indent="-285750" algn="just">
              <a:buFont typeface="Wingdings" pitchFamily="2" charset="2"/>
              <a:buChar char="Ø"/>
            </a:pPr>
            <a:r>
              <a:rPr lang="en-GB" sz="1600">
                <a:solidFill>
                  <a:srgbClr val="002060"/>
                </a:solidFill>
                <a:ea typeface="Times New Roman" panose="02020603050405020304" pitchFamily="18" charset="0"/>
                <a:cs typeface="Times New Roman" panose="02020603050405020304" pitchFamily="18" charset="0"/>
              </a:rPr>
              <a:t>TI</a:t>
            </a:r>
          </a:p>
          <a:p>
            <a:pPr marL="1200150" lvl="2" indent="-285750" algn="just">
              <a:buFont typeface="Wingdings" pitchFamily="2" charset="2"/>
              <a:buChar char="Ø"/>
            </a:pPr>
            <a:r>
              <a:rPr lang="en-GB" sz="1600">
                <a:solidFill>
                  <a:srgbClr val="002060"/>
                </a:solidFill>
                <a:ea typeface="Times New Roman" panose="02020603050405020304" pitchFamily="18" charset="0"/>
                <a:cs typeface="Times New Roman" panose="02020603050405020304" pitchFamily="18" charset="0"/>
              </a:rPr>
              <a:t>…</a:t>
            </a:r>
          </a:p>
          <a:p>
            <a:pPr algn="just"/>
            <a:endParaRPr lang="en-GB" sz="1600">
              <a:solidFill>
                <a:srgbClr val="002060"/>
              </a:solidFill>
              <a:ea typeface="Times New Roman" panose="02020603050405020304" pitchFamily="18" charset="0"/>
              <a:cs typeface="Times New Roman" panose="02020603050405020304" pitchFamily="18" charset="0"/>
            </a:endParaRPr>
          </a:p>
          <a:p>
            <a:pPr algn="just"/>
            <a:endParaRPr lang="en-GB" sz="1600" b="1">
              <a:solidFill>
                <a:srgbClr val="002060"/>
              </a:solidFill>
              <a:ea typeface="Times New Roman" panose="02020603050405020304" pitchFamily="18" charset="0"/>
              <a:cs typeface="Times New Roman" panose="02020603050405020304" pitchFamily="18" charset="0"/>
            </a:endParaRPr>
          </a:p>
          <a:p>
            <a:pPr algn="just"/>
            <a:r>
              <a:rPr lang="en-GB" sz="1600" b="1">
                <a:solidFill>
                  <a:srgbClr val="002060"/>
                </a:solidFill>
                <a:ea typeface="Times New Roman" panose="02020603050405020304" pitchFamily="18" charset="0"/>
                <a:cs typeface="Times New Roman" panose="02020603050405020304" pitchFamily="18" charset="0"/>
              </a:rPr>
              <a:t>TASK 4 - Deploy relevant thematic “technical forums” and “training schemes” </a:t>
            </a:r>
            <a:r>
              <a:rPr lang="en-GB" sz="1600">
                <a:solidFill>
                  <a:srgbClr val="002060"/>
                </a:solidFill>
                <a:ea typeface="Times New Roman" panose="02020603050405020304" pitchFamily="18" charset="0"/>
                <a:cs typeface="Times New Roman" panose="02020603050405020304" pitchFamily="18" charset="0"/>
              </a:rPr>
              <a:t>(for cross-fertilisation purpose and strengthening cluster’s identity and offer)</a:t>
            </a:r>
          </a:p>
          <a:p>
            <a:pPr algn="just"/>
            <a:endParaRPr lang="en-GB" sz="1600">
              <a:solidFill>
                <a:srgbClr val="002060"/>
              </a:solidFill>
              <a:ea typeface="Times New Roman" panose="02020603050405020304" pitchFamily="18" charset="0"/>
              <a:cs typeface="Times New Roman" panose="02020603050405020304" pitchFamily="18" charset="0"/>
            </a:endParaRPr>
          </a:p>
          <a:p>
            <a:pPr algn="just"/>
            <a:endParaRPr lang="en-GB" sz="1600" b="1">
              <a:solidFill>
                <a:srgbClr val="002060"/>
              </a:solidFill>
              <a:ea typeface="Times New Roman" panose="02020603050405020304" pitchFamily="18" charset="0"/>
              <a:cs typeface="Times New Roman" panose="02020603050405020304" pitchFamily="18" charset="0"/>
            </a:endParaRPr>
          </a:p>
          <a:p>
            <a:pPr algn="just"/>
            <a:endParaRPr lang="en-GB" sz="1600" b="1">
              <a:solidFill>
                <a:srgbClr val="002060"/>
              </a:solidFill>
              <a:ea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6379CA3C-344B-A63C-6F5F-39D89A406791}"/>
              </a:ext>
            </a:extLst>
          </p:cNvPr>
          <p:cNvSpPr txBox="1"/>
          <p:nvPr/>
        </p:nvSpPr>
        <p:spPr>
          <a:xfrm>
            <a:off x="3957494" y="288000"/>
            <a:ext cx="4507003" cy="369332"/>
          </a:xfrm>
          <a:prstGeom prst="rect">
            <a:avLst/>
          </a:prstGeom>
          <a:noFill/>
        </p:spPr>
        <p:txBody>
          <a:bodyPr wrap="none" rtlCol="0">
            <a:spAutoFit/>
          </a:bodyPr>
          <a:lstStyle/>
          <a:p>
            <a:r>
              <a:rPr lang="fr-FR" b="1" u="sng"/>
              <a:t>VIRTUAL COOPERATIVE SPACE </a:t>
            </a:r>
            <a:r>
              <a:rPr lang="fr-FR" b="1"/>
              <a:t>(</a:t>
            </a:r>
            <a:r>
              <a:rPr lang="fr-FR" b="1" err="1"/>
              <a:t>Outcome</a:t>
            </a:r>
            <a:r>
              <a:rPr lang="fr-FR" b="1"/>
              <a:t> 4) </a:t>
            </a:r>
          </a:p>
        </p:txBody>
      </p:sp>
    </p:spTree>
    <p:extLst>
      <p:ext uri="{BB962C8B-B14F-4D97-AF65-F5344CB8AC3E}">
        <p14:creationId xmlns:p14="http://schemas.microsoft.com/office/powerpoint/2010/main" val="2432850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513B7-21AD-0FBA-1F02-656ECCEAA9B5}"/>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38DDE219-828D-BA6F-E075-5BA17428C798}"/>
              </a:ext>
            </a:extLst>
          </p:cNvPr>
          <p:cNvGrpSpPr/>
          <p:nvPr/>
        </p:nvGrpSpPr>
        <p:grpSpPr>
          <a:xfrm>
            <a:off x="3022385" y="247425"/>
            <a:ext cx="1172584" cy="550791"/>
            <a:chOff x="1736333" y="1160980"/>
            <a:chExt cx="1017081" cy="369332"/>
          </a:xfrm>
        </p:grpSpPr>
        <p:sp>
          <p:nvSpPr>
            <p:cNvPr id="3" name="Rectangle 2">
              <a:extLst>
                <a:ext uri="{FF2B5EF4-FFF2-40B4-BE49-F238E27FC236}">
                  <a16:creationId xmlns:a16="http://schemas.microsoft.com/office/drawing/2014/main" id="{634583AB-7E7B-E2EF-0775-BAF21C6F9B48}"/>
                </a:ext>
              </a:extLst>
            </p:cNvPr>
            <p:cNvSpPr/>
            <p:nvPr/>
          </p:nvSpPr>
          <p:spPr>
            <a:xfrm>
              <a:off x="1736333" y="1160980"/>
              <a:ext cx="624530" cy="36933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 name="ZoneTexte 3">
              <a:extLst>
                <a:ext uri="{FF2B5EF4-FFF2-40B4-BE49-F238E27FC236}">
                  <a16:creationId xmlns:a16="http://schemas.microsoft.com/office/drawing/2014/main" id="{31BB66CF-5AA4-8133-DCA2-78F463F0E7C1}"/>
                </a:ext>
              </a:extLst>
            </p:cNvPr>
            <p:cNvSpPr txBox="1"/>
            <p:nvPr/>
          </p:nvSpPr>
          <p:spPr>
            <a:xfrm>
              <a:off x="1736333" y="1160980"/>
              <a:ext cx="1017081" cy="309569"/>
            </a:xfrm>
            <a:prstGeom prst="rect">
              <a:avLst/>
            </a:prstGeom>
            <a:noFill/>
          </p:spPr>
          <p:txBody>
            <a:bodyPr wrap="square" rtlCol="0">
              <a:spAutoFit/>
            </a:bodyPr>
            <a:lstStyle/>
            <a:p>
              <a:r>
                <a:rPr lang="fr-FR" sz="2400"/>
                <a:t>WP3</a:t>
              </a:r>
            </a:p>
          </p:txBody>
        </p:sp>
      </p:grpSp>
      <p:sp>
        <p:nvSpPr>
          <p:cNvPr id="6" name="ZoneTexte 5">
            <a:extLst>
              <a:ext uri="{FF2B5EF4-FFF2-40B4-BE49-F238E27FC236}">
                <a16:creationId xmlns:a16="http://schemas.microsoft.com/office/drawing/2014/main" id="{2546AAC8-AC0C-30A5-E822-55CA5FB42CC3}"/>
              </a:ext>
            </a:extLst>
          </p:cNvPr>
          <p:cNvSpPr txBox="1"/>
          <p:nvPr/>
        </p:nvSpPr>
        <p:spPr>
          <a:xfrm>
            <a:off x="1118422" y="1475493"/>
            <a:ext cx="10625559" cy="4770537"/>
          </a:xfrm>
          <a:prstGeom prst="rect">
            <a:avLst/>
          </a:prstGeom>
          <a:noFill/>
        </p:spPr>
        <p:txBody>
          <a:bodyPr wrap="square">
            <a:spAutoFit/>
          </a:bodyPr>
          <a:lstStyle/>
          <a:p>
            <a:pPr algn="just"/>
            <a:r>
              <a:rPr lang="en-GB" sz="1600" b="1">
                <a:solidFill>
                  <a:srgbClr val="002060"/>
                </a:solidFill>
                <a:effectLst/>
                <a:ea typeface="Times New Roman" panose="02020603050405020304" pitchFamily="18" charset="0"/>
                <a:cs typeface="Times New Roman" panose="02020603050405020304" pitchFamily="18" charset="0"/>
              </a:rPr>
              <a:t>TASK 1 – Definition of user profile access requirements </a:t>
            </a:r>
            <a:r>
              <a:rPr lang="en-GB" sz="1600">
                <a:solidFill>
                  <a:srgbClr val="002060"/>
                </a:solidFill>
                <a:effectLst/>
                <a:ea typeface="Times New Roman" panose="02020603050405020304" pitchFamily="18" charset="0"/>
                <a:cs typeface="Times New Roman" panose="02020603050405020304" pitchFamily="18" charset="0"/>
              </a:rPr>
              <a:t>(surveying, analysing and documenting) </a:t>
            </a:r>
          </a:p>
          <a:p>
            <a:pPr algn="just"/>
            <a:endParaRPr lang="en-GB" sz="1600">
              <a:solidFill>
                <a:srgbClr val="002060"/>
              </a:solidFill>
              <a:ea typeface="Times New Roman" panose="02020603050405020304" pitchFamily="18" charset="0"/>
              <a:cs typeface="Times New Roman" panose="02020603050405020304" pitchFamily="18" charset="0"/>
            </a:endParaRPr>
          </a:p>
          <a:p>
            <a:pPr algn="just"/>
            <a:r>
              <a:rPr lang="en-GB" sz="1600" b="1">
                <a:solidFill>
                  <a:srgbClr val="002060"/>
                </a:solidFill>
                <a:ea typeface="Times New Roman" panose="02020603050405020304" pitchFamily="18" charset="0"/>
                <a:cs typeface="Times New Roman" panose="02020603050405020304" pitchFamily="18" charset="0"/>
              </a:rPr>
              <a:t>TASK 2 – Simplifying and adopting access policy</a:t>
            </a:r>
          </a:p>
          <a:p>
            <a:pPr algn="just"/>
            <a:endParaRPr lang="en-GB" sz="1600">
              <a:solidFill>
                <a:srgbClr val="002060"/>
              </a:solidFill>
              <a:ea typeface="Times New Roman" panose="02020603050405020304" pitchFamily="18" charset="0"/>
              <a:cs typeface="Times New Roman" panose="02020603050405020304" pitchFamily="18" charset="0"/>
            </a:endParaRPr>
          </a:p>
          <a:p>
            <a:pPr algn="just"/>
            <a:r>
              <a:rPr lang="en-GB" sz="1600" b="1">
                <a:solidFill>
                  <a:srgbClr val="002060"/>
                </a:solidFill>
                <a:effectLst/>
                <a:ea typeface="Times New Roman" panose="02020603050405020304" pitchFamily="18" charset="0"/>
                <a:cs typeface="Times New Roman" panose="02020603050405020304" pitchFamily="18" charset="0"/>
              </a:rPr>
              <a:t>TASK </a:t>
            </a:r>
            <a:r>
              <a:rPr lang="en-GB" sz="1600" b="1">
                <a:solidFill>
                  <a:srgbClr val="002060"/>
                </a:solidFill>
                <a:ea typeface="Times New Roman" panose="02020603050405020304" pitchFamily="18" charset="0"/>
                <a:cs typeface="Times New Roman" panose="02020603050405020304" pitchFamily="18" charset="0"/>
              </a:rPr>
              <a:t>3</a:t>
            </a:r>
            <a:r>
              <a:rPr lang="en-GB" sz="1600" b="1">
                <a:solidFill>
                  <a:srgbClr val="002060"/>
                </a:solidFill>
                <a:effectLst/>
                <a:ea typeface="Times New Roman" panose="02020603050405020304" pitchFamily="18" charset="0"/>
                <a:cs typeface="Times New Roman" panose="02020603050405020304" pitchFamily="18" charset="0"/>
              </a:rPr>
              <a:t> – ESCAPE for JENA</a:t>
            </a:r>
            <a:r>
              <a:rPr lang="en-GB" sz="1600" b="1">
                <a:solidFill>
                  <a:srgbClr val="002060"/>
                </a:solidFill>
                <a:ea typeface="Times New Roman" panose="02020603050405020304" pitchFamily="18" charset="0"/>
                <a:cs typeface="Times New Roman" panose="02020603050405020304" pitchFamily="18" charset="0"/>
              </a:rPr>
              <a:t>++ assessment of working </a:t>
            </a:r>
            <a:r>
              <a:rPr lang="en-GB" sz="1600" b="1">
                <a:solidFill>
                  <a:srgbClr val="002060"/>
                </a:solidFill>
                <a:effectLst/>
                <a:ea typeface="Times New Roman" panose="02020603050405020304" pitchFamily="18" charset="0"/>
                <a:cs typeface="Times New Roman" panose="02020603050405020304" pitchFamily="18" charset="0"/>
              </a:rPr>
              <a:t>groups, </a:t>
            </a:r>
            <a:r>
              <a:rPr lang="en-GB" sz="1600" b="1">
                <a:solidFill>
                  <a:srgbClr val="002060"/>
                </a:solidFill>
                <a:ea typeface="Times New Roman" panose="02020603050405020304" pitchFamily="18" charset="0"/>
                <a:cs typeface="Times New Roman" panose="02020603050405020304" pitchFamily="18" charset="0"/>
              </a:rPr>
              <a:t>elaborating </a:t>
            </a:r>
            <a:r>
              <a:rPr lang="en-GB" sz="1600" b="1">
                <a:solidFill>
                  <a:srgbClr val="002060"/>
                </a:solidFill>
                <a:effectLst/>
                <a:ea typeface="Times New Roman" panose="02020603050405020304" pitchFamily="18" charset="0"/>
                <a:cs typeface="Times New Roman" panose="02020603050405020304" pitchFamily="18" charset="0"/>
              </a:rPr>
              <a:t>cross-fertilisation roadmaps for:</a:t>
            </a:r>
          </a:p>
          <a:p>
            <a:pPr marL="1200150" lvl="2" indent="-285750" algn="just">
              <a:buFont typeface="Wingdings" pitchFamily="2" charset="2"/>
              <a:buChar char="Ø"/>
            </a:pPr>
            <a:r>
              <a:rPr lang="en-GB" sz="1600">
                <a:solidFill>
                  <a:srgbClr val="002060"/>
                </a:solidFill>
                <a:ea typeface="Times New Roman" panose="02020603050405020304" pitchFamily="18" charset="0"/>
                <a:cs typeface="Times New Roman" panose="02020603050405020304" pitchFamily="18" charset="0"/>
              </a:rPr>
              <a:t>Researchers</a:t>
            </a:r>
          </a:p>
          <a:p>
            <a:pPr marL="1200150" lvl="2" indent="-285750" algn="just">
              <a:buFont typeface="Wingdings" pitchFamily="2" charset="2"/>
              <a:buChar char="Ø"/>
            </a:pPr>
            <a:r>
              <a:rPr lang="en-GB" sz="1600">
                <a:solidFill>
                  <a:srgbClr val="002060"/>
                </a:solidFill>
                <a:ea typeface="Times New Roman" panose="02020603050405020304" pitchFamily="18" charset="0"/>
                <a:cs typeface="Times New Roman" panose="02020603050405020304" pitchFamily="18" charset="0"/>
              </a:rPr>
              <a:t>Public authorities</a:t>
            </a:r>
          </a:p>
          <a:p>
            <a:pPr marL="1200150" lvl="2" indent="-285750" algn="just">
              <a:buFont typeface="Wingdings" pitchFamily="2" charset="2"/>
              <a:buChar char="Ø"/>
            </a:pPr>
            <a:r>
              <a:rPr lang="en-GB" sz="1600">
                <a:solidFill>
                  <a:srgbClr val="002060"/>
                </a:solidFill>
                <a:ea typeface="Times New Roman" panose="02020603050405020304" pitchFamily="18" charset="0"/>
                <a:cs typeface="Times New Roman" panose="02020603050405020304" pitchFamily="18" charset="0"/>
              </a:rPr>
              <a:t>Industry</a:t>
            </a:r>
          </a:p>
          <a:p>
            <a:pPr marL="1200150" lvl="2" indent="-285750" algn="just">
              <a:buFont typeface="Wingdings" pitchFamily="2" charset="2"/>
              <a:buChar char="Ø"/>
            </a:pPr>
            <a:r>
              <a:rPr lang="en-GB" sz="1600">
                <a:solidFill>
                  <a:srgbClr val="002060"/>
                </a:solidFill>
                <a:ea typeface="Times New Roman" panose="02020603050405020304" pitchFamily="18" charset="0"/>
                <a:cs typeface="Times New Roman" panose="02020603050405020304" pitchFamily="18" charset="0"/>
              </a:rPr>
              <a:t>SMEs</a:t>
            </a:r>
          </a:p>
          <a:p>
            <a:pPr marL="1200150" lvl="2" indent="-285750" algn="just">
              <a:buFont typeface="Wingdings" pitchFamily="2" charset="2"/>
              <a:buChar char="Ø"/>
            </a:pPr>
            <a:r>
              <a:rPr lang="en-GB" sz="1600">
                <a:solidFill>
                  <a:srgbClr val="002060"/>
                </a:solidFill>
                <a:ea typeface="Times New Roman" panose="02020603050405020304" pitchFamily="18" charset="0"/>
                <a:cs typeface="Times New Roman" panose="02020603050405020304" pitchFamily="18" charset="0"/>
              </a:rPr>
              <a:t>Startups</a:t>
            </a:r>
          </a:p>
          <a:p>
            <a:pPr marL="1200150" lvl="2" indent="-285750" algn="just">
              <a:buFont typeface="Wingdings" pitchFamily="2" charset="2"/>
              <a:buChar char="Ø"/>
            </a:pPr>
            <a:r>
              <a:rPr lang="en-GB" sz="1600">
                <a:solidFill>
                  <a:srgbClr val="002060"/>
                </a:solidFill>
                <a:ea typeface="Times New Roman" panose="02020603050405020304" pitchFamily="18" charset="0"/>
                <a:cs typeface="Times New Roman" panose="02020603050405020304" pitchFamily="18" charset="0"/>
              </a:rPr>
              <a:t>TI</a:t>
            </a:r>
          </a:p>
          <a:p>
            <a:pPr marL="1200150" lvl="2" indent="-285750" algn="just">
              <a:buFont typeface="Wingdings" pitchFamily="2" charset="2"/>
              <a:buChar char="Ø"/>
            </a:pPr>
            <a:r>
              <a:rPr lang="en-GB" sz="1600">
                <a:solidFill>
                  <a:srgbClr val="002060"/>
                </a:solidFill>
                <a:ea typeface="Times New Roman" panose="02020603050405020304" pitchFamily="18" charset="0"/>
                <a:cs typeface="Times New Roman" panose="02020603050405020304" pitchFamily="18" charset="0"/>
              </a:rPr>
              <a:t>…</a:t>
            </a:r>
          </a:p>
          <a:p>
            <a:pPr algn="just"/>
            <a:endParaRPr lang="en-GB" sz="1600">
              <a:solidFill>
                <a:srgbClr val="002060"/>
              </a:solidFill>
              <a:ea typeface="Times New Roman" panose="02020603050405020304" pitchFamily="18" charset="0"/>
              <a:cs typeface="Times New Roman" panose="02020603050405020304" pitchFamily="18" charset="0"/>
            </a:endParaRPr>
          </a:p>
          <a:p>
            <a:pPr algn="just"/>
            <a:endParaRPr lang="en-GB" sz="1600" b="1">
              <a:solidFill>
                <a:srgbClr val="002060"/>
              </a:solidFill>
              <a:ea typeface="Times New Roman" panose="02020603050405020304" pitchFamily="18" charset="0"/>
              <a:cs typeface="Times New Roman" panose="02020603050405020304" pitchFamily="18" charset="0"/>
            </a:endParaRPr>
          </a:p>
          <a:p>
            <a:pPr algn="just"/>
            <a:r>
              <a:rPr lang="en-GB" sz="1600" b="1">
                <a:solidFill>
                  <a:srgbClr val="002060"/>
                </a:solidFill>
                <a:ea typeface="Times New Roman" panose="02020603050405020304" pitchFamily="18" charset="0"/>
                <a:cs typeface="Times New Roman" panose="02020603050405020304" pitchFamily="18" charset="0"/>
              </a:rPr>
              <a:t>TASK 4 - Deploy relevant thematic “technical forums” and “training schemes” </a:t>
            </a:r>
            <a:r>
              <a:rPr lang="en-GB" sz="1600">
                <a:solidFill>
                  <a:srgbClr val="002060"/>
                </a:solidFill>
                <a:ea typeface="Times New Roman" panose="02020603050405020304" pitchFamily="18" charset="0"/>
                <a:cs typeface="Times New Roman" panose="02020603050405020304" pitchFamily="18" charset="0"/>
              </a:rPr>
              <a:t>(for cross-fertilisation purpose and strengthening cluster’s identity and offer)</a:t>
            </a:r>
          </a:p>
          <a:p>
            <a:pPr algn="just"/>
            <a:endParaRPr lang="en-GB" sz="1600">
              <a:solidFill>
                <a:srgbClr val="002060"/>
              </a:solidFill>
              <a:ea typeface="Times New Roman" panose="02020603050405020304" pitchFamily="18" charset="0"/>
              <a:cs typeface="Times New Roman" panose="02020603050405020304" pitchFamily="18" charset="0"/>
            </a:endParaRPr>
          </a:p>
          <a:p>
            <a:pPr algn="just"/>
            <a:endParaRPr lang="en-GB" sz="1600" b="1">
              <a:solidFill>
                <a:srgbClr val="002060"/>
              </a:solidFill>
              <a:ea typeface="Times New Roman" panose="02020603050405020304" pitchFamily="18" charset="0"/>
              <a:cs typeface="Times New Roman" panose="02020603050405020304" pitchFamily="18" charset="0"/>
            </a:endParaRPr>
          </a:p>
          <a:p>
            <a:pPr algn="just"/>
            <a:endParaRPr lang="en-GB" sz="1600" b="1">
              <a:solidFill>
                <a:srgbClr val="002060"/>
              </a:solidFill>
              <a:ea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1835CF05-D747-B827-313D-D36A5A60458F}"/>
              </a:ext>
            </a:extLst>
          </p:cNvPr>
          <p:cNvSpPr txBox="1"/>
          <p:nvPr/>
        </p:nvSpPr>
        <p:spPr>
          <a:xfrm>
            <a:off x="3957494" y="288000"/>
            <a:ext cx="4507003" cy="369332"/>
          </a:xfrm>
          <a:prstGeom prst="rect">
            <a:avLst/>
          </a:prstGeom>
          <a:noFill/>
        </p:spPr>
        <p:txBody>
          <a:bodyPr wrap="none" rtlCol="0">
            <a:spAutoFit/>
          </a:bodyPr>
          <a:lstStyle/>
          <a:p>
            <a:r>
              <a:rPr lang="fr-FR" b="1" u="sng"/>
              <a:t>VIRTUAL COOPERATIVE SPACE </a:t>
            </a:r>
            <a:r>
              <a:rPr lang="fr-FR" b="1"/>
              <a:t>(</a:t>
            </a:r>
            <a:r>
              <a:rPr lang="fr-FR" b="1" err="1"/>
              <a:t>Outcome</a:t>
            </a:r>
            <a:r>
              <a:rPr lang="fr-FR" b="1"/>
              <a:t> 4) </a:t>
            </a:r>
          </a:p>
        </p:txBody>
      </p:sp>
      <p:sp>
        <p:nvSpPr>
          <p:cNvPr id="5" name="Accolade ouvrante 4">
            <a:extLst>
              <a:ext uri="{FF2B5EF4-FFF2-40B4-BE49-F238E27FC236}">
                <a16:creationId xmlns:a16="http://schemas.microsoft.com/office/drawing/2014/main" id="{D079C211-B76A-9EB3-982C-615FDA63E85B}"/>
              </a:ext>
            </a:extLst>
          </p:cNvPr>
          <p:cNvSpPr/>
          <p:nvPr/>
        </p:nvSpPr>
        <p:spPr>
          <a:xfrm>
            <a:off x="785664" y="944406"/>
            <a:ext cx="774136" cy="5043799"/>
          </a:xfrm>
          <a:prstGeom prst="leftBrac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highlight>
                <a:srgbClr val="800000"/>
              </a:highlight>
            </a:endParaRPr>
          </a:p>
        </p:txBody>
      </p:sp>
      <p:sp>
        <p:nvSpPr>
          <p:cNvPr id="8" name="ZoneTexte 7">
            <a:extLst>
              <a:ext uri="{FF2B5EF4-FFF2-40B4-BE49-F238E27FC236}">
                <a16:creationId xmlns:a16="http://schemas.microsoft.com/office/drawing/2014/main" id="{4FB6CC3E-8D0A-1449-F391-30410F0077B9}"/>
              </a:ext>
            </a:extLst>
          </p:cNvPr>
          <p:cNvSpPr txBox="1"/>
          <p:nvPr/>
        </p:nvSpPr>
        <p:spPr>
          <a:xfrm rot="16200000">
            <a:off x="-1467627" y="3274576"/>
            <a:ext cx="4031874" cy="707886"/>
          </a:xfrm>
          <a:prstGeom prst="rect">
            <a:avLst/>
          </a:prstGeom>
          <a:noFill/>
          <a:ln>
            <a:solidFill>
              <a:schemeClr val="accent6">
                <a:lumMod val="75000"/>
              </a:schemeClr>
            </a:solidFill>
          </a:ln>
        </p:spPr>
        <p:txBody>
          <a:bodyPr wrap="square">
            <a:spAutoFit/>
          </a:bodyPr>
          <a:lstStyle/>
          <a:p>
            <a:pPr algn="ctr"/>
            <a:r>
              <a:rPr lang="en-GB" sz="2000" b="1" dirty="0">
                <a:solidFill>
                  <a:schemeClr val="accent6">
                    <a:lumMod val="75000"/>
                  </a:schemeClr>
                </a:solidFill>
                <a:ea typeface="Times New Roman" panose="02020603050405020304" pitchFamily="18" charset="0"/>
                <a:cs typeface="Times New Roman" panose="02020603050405020304" pitchFamily="18" charset="0"/>
              </a:rPr>
              <a:t>A test bench and an anticipation of H</a:t>
            </a:r>
            <a:r>
              <a:rPr lang="en-GB" sz="2000" b="1" dirty="0">
                <a:solidFill>
                  <a:schemeClr val="accent6">
                    <a:lumMod val="75000"/>
                  </a:schemeClr>
                </a:solidFill>
                <a:effectLst/>
                <a:ea typeface="Times New Roman" panose="02020603050405020304" pitchFamily="18" charset="0"/>
                <a:cs typeface="Times New Roman" panose="02020603050405020304" pitchFamily="18" charset="0"/>
              </a:rPr>
              <a:t>ORIZON-INFRA-2027-01-SERV-01</a:t>
            </a:r>
            <a:endParaRPr lang="fr-FR" sz="2000" b="1" dirty="0">
              <a:solidFill>
                <a:schemeClr val="accent6">
                  <a:lumMod val="75000"/>
                </a:schemeClr>
              </a:solidFill>
            </a:endParaRPr>
          </a:p>
        </p:txBody>
      </p:sp>
    </p:spTree>
    <p:extLst>
      <p:ext uri="{BB962C8B-B14F-4D97-AF65-F5344CB8AC3E}">
        <p14:creationId xmlns:p14="http://schemas.microsoft.com/office/powerpoint/2010/main" val="660479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2E3FBA-F6F7-58D9-C434-97578FC97019}"/>
              </a:ext>
            </a:extLst>
          </p:cNvPr>
          <p:cNvSpPr>
            <a:spLocks noGrp="1"/>
          </p:cNvSpPr>
          <p:nvPr>
            <p:ph type="title"/>
          </p:nvPr>
        </p:nvSpPr>
        <p:spPr>
          <a:xfrm>
            <a:off x="1835558" y="0"/>
            <a:ext cx="10069029" cy="804231"/>
          </a:xfrm>
        </p:spPr>
        <p:txBody>
          <a:bodyPr>
            <a:normAutofit/>
          </a:bodyPr>
          <a:lstStyle/>
          <a:p>
            <a:pPr algn="r"/>
            <a:r>
              <a:rPr lang="en-GB" sz="2800" b="1" noProof="1">
                <a:latin typeface="+mn-lt"/>
              </a:rPr>
              <a:t>2026 Horizon Europe calls preparation</a:t>
            </a:r>
          </a:p>
        </p:txBody>
      </p:sp>
      <p:sp>
        <p:nvSpPr>
          <p:cNvPr id="4" name="Espace réservé du numéro de diapositive 3">
            <a:extLst>
              <a:ext uri="{FF2B5EF4-FFF2-40B4-BE49-F238E27FC236}">
                <a16:creationId xmlns:a16="http://schemas.microsoft.com/office/drawing/2014/main" id="{0FADA7BC-8BCE-AB46-76A4-5E364D8FC0B0}"/>
              </a:ext>
            </a:extLst>
          </p:cNvPr>
          <p:cNvSpPr>
            <a:spLocks noGrp="1"/>
          </p:cNvSpPr>
          <p:nvPr>
            <p:ph type="sldNum" sz="quarter" idx="12"/>
          </p:nvPr>
        </p:nvSpPr>
        <p:spPr/>
        <p:txBody>
          <a:bodyPr/>
          <a:lstStyle/>
          <a:p>
            <a:fld id="{345175DA-277F-B548-B500-1BF71FE23091}" type="slidenum">
              <a:rPr lang="it-IT" smtClean="0"/>
              <a:pPr/>
              <a:t>3</a:t>
            </a:fld>
            <a:endParaRPr lang="it-IT" dirty="0"/>
          </a:p>
        </p:txBody>
      </p:sp>
      <p:pic>
        <p:nvPicPr>
          <p:cNvPr id="5" name="Image 4">
            <a:extLst>
              <a:ext uri="{FF2B5EF4-FFF2-40B4-BE49-F238E27FC236}">
                <a16:creationId xmlns:a16="http://schemas.microsoft.com/office/drawing/2014/main" id="{BCE73731-C549-99AB-B6CD-C7603018EE01}"/>
              </a:ext>
            </a:extLst>
          </p:cNvPr>
          <p:cNvPicPr>
            <a:picLocks noChangeAspect="1"/>
          </p:cNvPicPr>
          <p:nvPr/>
        </p:nvPicPr>
        <p:blipFill>
          <a:blip r:embed="rId2"/>
          <a:stretch>
            <a:fillRect/>
          </a:stretch>
        </p:blipFill>
        <p:spPr>
          <a:xfrm>
            <a:off x="7425369" y="804231"/>
            <a:ext cx="3359918" cy="925040"/>
          </a:xfrm>
          <a:prstGeom prst="rect">
            <a:avLst/>
          </a:prstGeom>
          <a:ln>
            <a:solidFill>
              <a:srgbClr val="7030A0"/>
            </a:solidFill>
          </a:ln>
        </p:spPr>
      </p:pic>
      <p:sp>
        <p:nvSpPr>
          <p:cNvPr id="6" name="Google Shape;162;p2">
            <a:extLst>
              <a:ext uri="{FF2B5EF4-FFF2-40B4-BE49-F238E27FC236}">
                <a16:creationId xmlns:a16="http://schemas.microsoft.com/office/drawing/2014/main" id="{442E6B8D-C51E-9F91-7772-3AC29223C8AC}"/>
              </a:ext>
            </a:extLst>
          </p:cNvPr>
          <p:cNvSpPr txBox="1"/>
          <p:nvPr/>
        </p:nvSpPr>
        <p:spPr>
          <a:xfrm>
            <a:off x="6313970" y="1770597"/>
            <a:ext cx="5432612"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5D4F9D"/>
                </a:solidFill>
                <a:effectLst/>
                <a:uLnTx/>
                <a:uFillTx/>
                <a:latin typeface="Calibri"/>
                <a:ea typeface="Calibri"/>
                <a:cs typeface="Calibri"/>
                <a:sym typeface="Calibri"/>
                <a:hlinkClick r:id="rId3"/>
              </a:rPr>
              <a:t>https://science-clusters.eu/</a:t>
            </a:r>
            <a:endParaRPr kumimoji="0" sz="1400" b="0" i="0" u="none" strike="noStrike" kern="0" cap="none" spc="0" normalizeH="0" baseline="0" noProof="0" dirty="0">
              <a:ln>
                <a:noFill/>
              </a:ln>
              <a:solidFill>
                <a:srgbClr val="5D4F9D"/>
              </a:solidFill>
              <a:effectLst/>
              <a:uLnTx/>
              <a:uFillTx/>
              <a:latin typeface="Calibri"/>
              <a:ea typeface="Calibri"/>
              <a:cs typeface="Calibri"/>
              <a:sym typeface="Calibri"/>
            </a:endParaRPr>
          </a:p>
        </p:txBody>
      </p:sp>
      <p:sp>
        <p:nvSpPr>
          <p:cNvPr id="7" name="Google Shape;194;g31411b444e6_0_12">
            <a:extLst>
              <a:ext uri="{FF2B5EF4-FFF2-40B4-BE49-F238E27FC236}">
                <a16:creationId xmlns:a16="http://schemas.microsoft.com/office/drawing/2014/main" id="{999AFC5F-B418-2C2C-6905-B4BB4BFB0D5B}"/>
              </a:ext>
            </a:extLst>
          </p:cNvPr>
          <p:cNvSpPr txBox="1"/>
          <p:nvPr/>
        </p:nvSpPr>
        <p:spPr>
          <a:xfrm>
            <a:off x="1883626" y="700805"/>
            <a:ext cx="4910992" cy="1231066"/>
          </a:xfrm>
          <a:prstGeom prst="rect">
            <a:avLst/>
          </a:prstGeom>
          <a:solidFill>
            <a:schemeClr val="bg2"/>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1400" b="1" i="0" u="sng" strike="noStrike" kern="1200" cap="none" spc="0" normalizeH="0" baseline="0" noProof="0" dirty="0">
                <a:ln>
                  <a:noFill/>
                </a:ln>
                <a:solidFill>
                  <a:srgbClr val="002060"/>
                </a:solidFill>
                <a:effectLst/>
                <a:uLnTx/>
                <a:uFillTx/>
                <a:latin typeface="Calibri"/>
                <a:ea typeface="Calibri"/>
                <a:cs typeface="Calibri"/>
                <a:sym typeface="Calibri"/>
              </a:rPr>
              <a:t>The 5 Science Clusters are</a:t>
            </a:r>
            <a:r>
              <a:rPr kumimoji="0" lang="en-GB" sz="1400" b="1" i="0" u="none" strike="noStrike" kern="1200" cap="none" spc="0" normalizeH="0" baseline="0" noProof="0" dirty="0">
                <a:ln>
                  <a:noFill/>
                </a:ln>
                <a:solidFill>
                  <a:srgbClr val="002060"/>
                </a:solidFill>
                <a:effectLst/>
                <a:uLnTx/>
                <a:uFillTx/>
                <a:latin typeface="Calibri"/>
                <a:ea typeface="Calibri"/>
                <a:cs typeface="Calibri"/>
                <a:sym typeface="Calibri"/>
              </a:rPr>
              <a:t>:</a:t>
            </a:r>
            <a:endParaRPr kumimoji="0" sz="1400" b="1" i="0" u="none" strike="noStrike" kern="1200" cap="none" spc="0" normalizeH="0" baseline="0" noProof="0" dirty="0">
              <a:ln>
                <a:noFill/>
              </a:ln>
              <a:solidFill>
                <a:srgbClr val="7030A0"/>
              </a:solidFill>
              <a:effectLst/>
              <a:uLnTx/>
              <a:uFillTx/>
              <a:latin typeface="Calibri"/>
              <a:ea typeface="Calibri"/>
              <a:cs typeface="Calibri"/>
              <a:sym typeface="Calibri"/>
            </a:endParaRPr>
          </a:p>
          <a:p>
            <a:pPr marL="457200" marR="0" lvl="0" indent="-355600" algn="l" defTabSz="914400" rtl="0" eaLnBrk="1" fontAlgn="auto" latinLnBrk="0" hangingPunct="1">
              <a:lnSpc>
                <a:spcPct val="100000"/>
              </a:lnSpc>
              <a:spcBef>
                <a:spcPts val="0"/>
              </a:spcBef>
              <a:spcAft>
                <a:spcPts val="0"/>
              </a:spcAft>
              <a:buClr>
                <a:srgbClr val="1D1D1B"/>
              </a:buClr>
              <a:buSzPts val="2000"/>
              <a:buFont typeface="Courier New" panose="02070309020205020404" pitchFamily="49" charset="0"/>
              <a:buChar char="o"/>
              <a:tabLst/>
              <a:defRPr/>
            </a:pPr>
            <a:r>
              <a:rPr kumimoji="0" lang="en-GB" sz="1200" b="0" i="0" u="none" strike="noStrike" kern="1200" cap="none" spc="0" normalizeH="0" baseline="0" noProof="0" dirty="0">
                <a:ln>
                  <a:noFill/>
                </a:ln>
                <a:solidFill>
                  <a:srgbClr val="7030A0"/>
                </a:solidFill>
                <a:effectLst/>
                <a:uLnTx/>
                <a:uFillTx/>
                <a:latin typeface="Calibri"/>
                <a:ea typeface="Calibri"/>
                <a:cs typeface="Calibri"/>
                <a:sym typeface="Calibri"/>
              </a:rPr>
              <a:t>ENVRI - Environmental Science</a:t>
            </a:r>
            <a:endParaRPr kumimoji="0" sz="1200" b="0" i="0" u="none" strike="noStrike" kern="1200" cap="none" spc="0" normalizeH="0" baseline="0" noProof="0" dirty="0">
              <a:ln>
                <a:noFill/>
              </a:ln>
              <a:solidFill>
                <a:srgbClr val="7030A0"/>
              </a:solidFill>
              <a:effectLst/>
              <a:uLnTx/>
              <a:uFillTx/>
              <a:latin typeface="Calibri"/>
              <a:ea typeface="Calibri"/>
              <a:cs typeface="Calibri"/>
              <a:sym typeface="Calibri"/>
            </a:endParaRPr>
          </a:p>
          <a:p>
            <a:pPr marL="457200" marR="0" lvl="0" indent="-355600" algn="l" defTabSz="914400" rtl="0" eaLnBrk="1" fontAlgn="auto" latinLnBrk="0" hangingPunct="1">
              <a:lnSpc>
                <a:spcPct val="100000"/>
              </a:lnSpc>
              <a:spcBef>
                <a:spcPts val="0"/>
              </a:spcBef>
              <a:spcAft>
                <a:spcPts val="0"/>
              </a:spcAft>
              <a:buClr>
                <a:srgbClr val="1D1D1B"/>
              </a:buClr>
              <a:buSzPts val="2000"/>
              <a:buFont typeface="Courier New" panose="02070309020205020404" pitchFamily="49" charset="0"/>
              <a:buChar char="o"/>
              <a:tabLst/>
              <a:defRPr/>
            </a:pPr>
            <a:r>
              <a:rPr kumimoji="0" lang="en-GB" sz="1200" b="1" i="0" u="none" strike="noStrike" kern="1200" cap="none" spc="0" normalizeH="0" baseline="0" noProof="0" dirty="0">
                <a:ln>
                  <a:noFill/>
                </a:ln>
                <a:solidFill>
                  <a:srgbClr val="7030A0"/>
                </a:solidFill>
                <a:effectLst/>
                <a:uLnTx/>
                <a:uFillTx/>
                <a:latin typeface="Calibri"/>
                <a:ea typeface="Calibri"/>
                <a:cs typeface="Calibri"/>
                <a:sym typeface="Calibri"/>
              </a:rPr>
              <a:t>ESCAPE - Astronomy and Particle Physics</a:t>
            </a:r>
            <a:endParaRPr kumimoji="0" sz="1200" b="1" i="0" u="none" strike="noStrike" kern="1200" cap="none" spc="0" normalizeH="0" baseline="0" noProof="0" dirty="0">
              <a:ln>
                <a:noFill/>
              </a:ln>
              <a:solidFill>
                <a:srgbClr val="7030A0"/>
              </a:solidFill>
              <a:effectLst/>
              <a:uLnTx/>
              <a:uFillTx/>
              <a:latin typeface="Calibri"/>
              <a:ea typeface="Calibri"/>
              <a:cs typeface="Calibri"/>
              <a:sym typeface="Calibri"/>
            </a:endParaRPr>
          </a:p>
          <a:p>
            <a:pPr marL="457200" marR="0" lvl="0" indent="-355600" algn="l" defTabSz="914400" rtl="0" eaLnBrk="1" fontAlgn="auto" latinLnBrk="0" hangingPunct="1">
              <a:lnSpc>
                <a:spcPct val="100000"/>
              </a:lnSpc>
              <a:spcBef>
                <a:spcPts val="0"/>
              </a:spcBef>
              <a:spcAft>
                <a:spcPts val="0"/>
              </a:spcAft>
              <a:buClr>
                <a:srgbClr val="1D1D1B"/>
              </a:buClr>
              <a:buSzPts val="2000"/>
              <a:buFont typeface="Courier New" panose="02070309020205020404" pitchFamily="49" charset="0"/>
              <a:buChar char="o"/>
              <a:tabLst/>
              <a:defRPr/>
            </a:pPr>
            <a:r>
              <a:rPr kumimoji="0" lang="en-GB" sz="1200" b="0" i="0" u="none" strike="noStrike" kern="1200" cap="none" spc="0" normalizeH="0" baseline="0" noProof="0" dirty="0">
                <a:ln>
                  <a:noFill/>
                </a:ln>
                <a:solidFill>
                  <a:srgbClr val="7030A0"/>
                </a:solidFill>
                <a:effectLst/>
                <a:uLnTx/>
                <a:uFillTx/>
                <a:latin typeface="Calibri"/>
                <a:ea typeface="Calibri"/>
                <a:cs typeface="Calibri"/>
                <a:sym typeface="Calibri"/>
              </a:rPr>
              <a:t>LS RI - Life Science</a:t>
            </a:r>
            <a:endParaRPr kumimoji="0" sz="1200" b="0" i="0" u="none" strike="noStrike" kern="1200" cap="none" spc="0" normalizeH="0" baseline="0" noProof="0" dirty="0">
              <a:ln>
                <a:noFill/>
              </a:ln>
              <a:solidFill>
                <a:srgbClr val="7030A0"/>
              </a:solidFill>
              <a:effectLst/>
              <a:uLnTx/>
              <a:uFillTx/>
              <a:latin typeface="Calibri"/>
              <a:ea typeface="Calibri"/>
              <a:cs typeface="Calibri"/>
              <a:sym typeface="Calibri"/>
            </a:endParaRPr>
          </a:p>
          <a:p>
            <a:pPr marL="457200" marR="0" lvl="0" indent="-355600" algn="l" defTabSz="914400" rtl="0" eaLnBrk="1" fontAlgn="auto" latinLnBrk="0" hangingPunct="1">
              <a:lnSpc>
                <a:spcPct val="100000"/>
              </a:lnSpc>
              <a:spcBef>
                <a:spcPts val="0"/>
              </a:spcBef>
              <a:spcAft>
                <a:spcPts val="0"/>
              </a:spcAft>
              <a:buClr>
                <a:srgbClr val="1D1D1B"/>
              </a:buClr>
              <a:buSzPts val="2000"/>
              <a:buFont typeface="Courier New" panose="02070309020205020404" pitchFamily="49" charset="0"/>
              <a:buChar char="o"/>
              <a:tabLst/>
              <a:defRPr/>
            </a:pPr>
            <a:r>
              <a:rPr kumimoji="0" lang="en-GB" sz="1200" b="0" i="0" u="none" strike="noStrike" kern="1200" cap="none" spc="0" normalizeH="0" baseline="0" noProof="0" dirty="0" err="1">
                <a:ln>
                  <a:noFill/>
                </a:ln>
                <a:solidFill>
                  <a:srgbClr val="7030A0"/>
                </a:solidFill>
                <a:effectLst/>
                <a:uLnTx/>
                <a:uFillTx/>
                <a:latin typeface="Calibri"/>
                <a:ea typeface="Calibri"/>
                <a:cs typeface="Calibri"/>
                <a:sym typeface="Calibri"/>
              </a:rPr>
              <a:t>PaNOSC</a:t>
            </a:r>
            <a:r>
              <a:rPr kumimoji="0" lang="en-GB" sz="1200" b="0" i="0" u="none" strike="noStrike" kern="1200" cap="none" spc="0" normalizeH="0" baseline="0" noProof="0">
                <a:ln>
                  <a:noFill/>
                </a:ln>
                <a:solidFill>
                  <a:srgbClr val="7030A0"/>
                </a:solidFill>
                <a:effectLst/>
                <a:uLnTx/>
                <a:uFillTx/>
                <a:latin typeface="Calibri"/>
                <a:ea typeface="Calibri"/>
                <a:cs typeface="Calibri"/>
                <a:sym typeface="Calibri"/>
              </a:rPr>
              <a:t> - Photon and Neutron Science</a:t>
            </a:r>
            <a:endParaRPr kumimoji="0" sz="1200" b="0" i="0" u="none" strike="noStrike" kern="1200" cap="none" spc="0" normalizeH="0" baseline="0" noProof="0">
              <a:ln>
                <a:noFill/>
              </a:ln>
              <a:solidFill>
                <a:srgbClr val="7030A0"/>
              </a:solidFill>
              <a:effectLst/>
              <a:uLnTx/>
              <a:uFillTx/>
              <a:latin typeface="Calibri"/>
              <a:ea typeface="Calibri"/>
              <a:cs typeface="Calibri"/>
              <a:sym typeface="Calibri"/>
            </a:endParaRPr>
          </a:p>
          <a:p>
            <a:pPr marL="457200" marR="0" lvl="0" indent="-355600" algn="l" defTabSz="914400" rtl="0" eaLnBrk="1" fontAlgn="auto" latinLnBrk="0" hangingPunct="1">
              <a:lnSpc>
                <a:spcPct val="100000"/>
              </a:lnSpc>
              <a:spcBef>
                <a:spcPts val="0"/>
              </a:spcBef>
              <a:spcAft>
                <a:spcPts val="0"/>
              </a:spcAft>
              <a:buClr>
                <a:srgbClr val="1D1D1B"/>
              </a:buClr>
              <a:buSzPts val="2000"/>
              <a:buFont typeface="Courier New" panose="02070309020205020404" pitchFamily="49" charset="0"/>
              <a:buChar char="o"/>
              <a:tabLst/>
              <a:defRPr/>
            </a:pPr>
            <a:r>
              <a:rPr kumimoji="0" lang="en-GB" sz="1200" b="0" i="0" u="none" strike="noStrike" kern="1200" cap="none" spc="0" normalizeH="0" baseline="0" noProof="0">
                <a:ln>
                  <a:noFill/>
                </a:ln>
                <a:solidFill>
                  <a:srgbClr val="7030A0"/>
                </a:solidFill>
                <a:effectLst/>
                <a:uLnTx/>
                <a:uFillTx/>
                <a:latin typeface="Calibri"/>
                <a:ea typeface="Calibri"/>
                <a:cs typeface="Calibri"/>
                <a:sym typeface="Calibri"/>
              </a:rPr>
              <a:t>SSHOC - Social Sciences and Humanities</a:t>
            </a:r>
            <a:endParaRPr kumimoji="0" sz="1200" b="0" i="0" u="none" strike="noStrike" kern="1200" cap="none" spc="0" normalizeH="0" baseline="0" noProof="0">
              <a:ln>
                <a:noFill/>
              </a:ln>
              <a:solidFill>
                <a:srgbClr val="7030A0"/>
              </a:solidFill>
              <a:effectLst/>
              <a:uLnTx/>
              <a:uFillTx/>
              <a:latin typeface="Calibri"/>
              <a:ea typeface="Calibri"/>
              <a:cs typeface="Calibri"/>
              <a:sym typeface="Calibri"/>
            </a:endParaRPr>
          </a:p>
        </p:txBody>
      </p:sp>
      <p:sp>
        <p:nvSpPr>
          <p:cNvPr id="8" name="Espace réservé du contenu 4">
            <a:extLst>
              <a:ext uri="{FF2B5EF4-FFF2-40B4-BE49-F238E27FC236}">
                <a16:creationId xmlns:a16="http://schemas.microsoft.com/office/drawing/2014/main" id="{68D2EDBF-6F7F-FEE1-60EE-3698B719D2B5}"/>
              </a:ext>
            </a:extLst>
          </p:cNvPr>
          <p:cNvSpPr txBox="1">
            <a:spLocks/>
          </p:cNvSpPr>
          <p:nvPr/>
        </p:nvSpPr>
        <p:spPr bwMode="auto">
          <a:xfrm>
            <a:off x="413872" y="2236931"/>
            <a:ext cx="11476360" cy="4155461"/>
          </a:xfrm>
          <a:prstGeom prst="rect">
            <a:avLst/>
          </a:prstGeom>
        </p:spPr>
        <p:txBody>
          <a:bodyPr vertOverflow="overflow" horzOverflow="overflow" vert="horz" wrap="square" lIns="45716" tIns="45720" rIns="45716" bIns="45720" numCol="1" spcCol="0" rtlCol="0" fromWordArt="0" anchor="t" anchorCtr="0" forceAA="0" compatLnSpc="0">
            <a:noAutofit/>
          </a:bodyPr>
          <a:lstStyle>
            <a:lvl1pPr marL="228600" indent="-228600" algn="l" defTabSz="914400" rtl="0" eaLnBrk="1" latinLnBrk="0" hangingPunct="1">
              <a:lnSpc>
                <a:spcPct val="90000"/>
              </a:lnSpc>
              <a:spcBef>
                <a:spcPts val="1000"/>
              </a:spcBef>
              <a:buSzPct val="100000"/>
              <a:buFontTx/>
              <a:buBlip>
                <a:blip r:embed="rId4"/>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4"/>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4"/>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4"/>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4"/>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GB" sz="1400" dirty="0">
                <a:solidFill>
                  <a:srgbClr val="0032B1"/>
                </a:solidFill>
                <a:cs typeface="Calibri" panose="020F0502020204030204" pitchFamily="34" charset="0"/>
              </a:rPr>
              <a:t>During the last three years, some Science Clusters (SCLs) statements addressed to high-level stakeholders concerned the consolidation of the role of clusters in the Horizon Europe framework programme. SCLs to be seen as:</a:t>
            </a:r>
          </a:p>
          <a:p>
            <a:pPr lvl="1">
              <a:lnSpc>
                <a:spcPct val="100000"/>
              </a:lnSpc>
              <a:defRPr/>
            </a:pPr>
            <a:r>
              <a:rPr lang="en-GB" sz="1400" dirty="0">
                <a:solidFill>
                  <a:srgbClr val="0032B1"/>
                </a:solidFill>
                <a:cs typeface="Calibri" panose="020F0502020204030204" pitchFamily="34" charset="0"/>
              </a:rPr>
              <a:t>‘Facilitators, operators and aggregators’ of open/common data services for science and innovation.</a:t>
            </a:r>
          </a:p>
          <a:p>
            <a:pPr lvl="1">
              <a:lnSpc>
                <a:spcPct val="100000"/>
              </a:lnSpc>
              <a:defRPr/>
            </a:pPr>
            <a:r>
              <a:rPr lang="en-GB" sz="1400" dirty="0">
                <a:solidFill>
                  <a:srgbClr val="0032B1"/>
                </a:solidFill>
                <a:cs typeface="Calibri" panose="020F0502020204030204" pitchFamily="34" charset="0"/>
              </a:rPr>
              <a:t>Able to reach out more partners (ESFRI and world-class RIs), consolidate synergies, pool other services in a broader dimension and guarantee coordination among RIs on European policies, innovation/technology programmes and other (multidisciplinary) sectoral data spaces.</a:t>
            </a:r>
          </a:p>
          <a:p>
            <a:pPr marL="457200" lvl="1" indent="0">
              <a:lnSpc>
                <a:spcPct val="100000"/>
              </a:lnSpc>
              <a:buNone/>
              <a:defRPr/>
            </a:pPr>
            <a:endParaRPr lang="en-GB" sz="1400" dirty="0">
              <a:solidFill>
                <a:srgbClr val="0032B1"/>
              </a:solidFill>
              <a:cs typeface="Calibri" panose="020F0502020204030204" pitchFamily="34" charset="0"/>
            </a:endParaRPr>
          </a:p>
          <a:p>
            <a:pPr>
              <a:lnSpc>
                <a:spcPct val="100000"/>
              </a:lnSpc>
              <a:defRPr/>
            </a:pPr>
            <a:r>
              <a:rPr lang="en-GB" sz="1400" dirty="0">
                <a:solidFill>
                  <a:srgbClr val="0032B1"/>
                </a:solidFill>
                <a:cs typeface="Calibri" panose="020F0502020204030204" pitchFamily="34" charset="0"/>
              </a:rPr>
              <a:t>Consequently, the EC is providing two more opportunities in 2026:</a:t>
            </a:r>
          </a:p>
          <a:p>
            <a:pPr lvl="1">
              <a:lnSpc>
                <a:spcPct val="100000"/>
              </a:lnSpc>
              <a:defRPr/>
            </a:pPr>
            <a:r>
              <a:rPr lang="en-GB" sz="1400" b="1" dirty="0">
                <a:solidFill>
                  <a:srgbClr val="002060"/>
                </a:solidFill>
                <a:ea typeface="Times New Roman" panose="02020603050405020304" pitchFamily="18" charset="0"/>
              </a:rPr>
              <a:t>HORIZON-INFRA-2026-01-EOSC-01 </a:t>
            </a:r>
            <a:r>
              <a:rPr lang="en-GB" sz="1400" dirty="0">
                <a:solidFill>
                  <a:srgbClr val="002060"/>
                </a:solidFill>
                <a:ea typeface="Times New Roman" panose="02020603050405020304" pitchFamily="18" charset="0"/>
              </a:rPr>
              <a:t>that will bring the SCLs to “</a:t>
            </a:r>
            <a:r>
              <a:rPr lang="en-GB" sz="1400" b="1" dirty="0">
                <a:solidFill>
                  <a:srgbClr val="002060"/>
                </a:solidFill>
                <a:ea typeface="Times New Roman" panose="02020603050405020304" pitchFamily="18" charset="0"/>
              </a:rPr>
              <a:t>OSCARS 2</a:t>
            </a:r>
            <a:r>
              <a:rPr lang="en-GB" sz="1400" dirty="0">
                <a:solidFill>
                  <a:srgbClr val="002060"/>
                </a:solidFill>
                <a:ea typeface="Times New Roman" panose="02020603050405020304" pitchFamily="18" charset="0"/>
              </a:rPr>
              <a:t>”.</a:t>
            </a:r>
          </a:p>
          <a:p>
            <a:pPr lvl="1">
              <a:lnSpc>
                <a:spcPct val="100000"/>
              </a:lnSpc>
              <a:defRPr/>
            </a:pPr>
            <a:r>
              <a:rPr lang="en-GB" sz="1400" b="1" dirty="0">
                <a:solidFill>
                  <a:srgbClr val="002060"/>
                </a:solidFill>
                <a:ea typeface="Times New Roman" panose="02020603050405020304" pitchFamily="18" charset="0"/>
              </a:rPr>
              <a:t>HORIZON-INFRA-2026-DEV-01-02 </a:t>
            </a:r>
            <a:r>
              <a:rPr lang="en-GB" sz="1400" dirty="0">
                <a:solidFill>
                  <a:srgbClr val="002060"/>
                </a:solidFill>
                <a:ea typeface="Times New Roman" panose="02020603050405020304" pitchFamily="18" charset="0"/>
              </a:rPr>
              <a:t>allowing us to build a new phase of our collaboration : “</a:t>
            </a:r>
            <a:r>
              <a:rPr lang="en-GB" sz="1400" b="1" dirty="0">
                <a:solidFill>
                  <a:srgbClr val="002060"/>
                </a:solidFill>
                <a:ea typeface="Times New Roman" panose="02020603050405020304" pitchFamily="18" charset="0"/>
              </a:rPr>
              <a:t>ESCAPE enhance</a:t>
            </a:r>
            <a:r>
              <a:rPr lang="en-GB" sz="1400" dirty="0">
                <a:solidFill>
                  <a:srgbClr val="002060"/>
                </a:solidFill>
                <a:ea typeface="Times New Roman" panose="02020603050405020304" pitchFamily="18" charset="0"/>
              </a:rPr>
              <a:t>”.</a:t>
            </a:r>
            <a:endParaRPr lang="en-GB" sz="1400" dirty="0">
              <a:solidFill>
                <a:srgbClr val="0032B1"/>
              </a:solidFill>
              <a:cs typeface="Calibri" panose="020F0502020204030204" pitchFamily="34" charset="0"/>
            </a:endParaRPr>
          </a:p>
          <a:p>
            <a:pPr>
              <a:lnSpc>
                <a:spcPct val="100000"/>
              </a:lnSpc>
              <a:defRPr/>
            </a:pPr>
            <a:r>
              <a:rPr lang="en-GB" sz="1400" dirty="0">
                <a:solidFill>
                  <a:srgbClr val="0032B1"/>
                </a:solidFill>
                <a:cs typeface="Calibri" panose="020F0502020204030204" pitchFamily="34" charset="0"/>
              </a:rPr>
              <a:t>..and further in 2027:</a:t>
            </a:r>
          </a:p>
          <a:p>
            <a:pPr lvl="1">
              <a:lnSpc>
                <a:spcPct val="100000"/>
              </a:lnSpc>
              <a:defRPr/>
            </a:pPr>
            <a:r>
              <a:rPr lang="en-GB" sz="1400" dirty="0">
                <a:solidFill>
                  <a:srgbClr val="002060"/>
                </a:solidFill>
                <a:ea typeface="Times New Roman" panose="02020603050405020304" pitchFamily="18" charset="0"/>
              </a:rPr>
              <a:t>“</a:t>
            </a:r>
            <a:r>
              <a:rPr lang="en-GB" sz="1400" b="1" dirty="0">
                <a:solidFill>
                  <a:srgbClr val="002060"/>
                </a:solidFill>
                <a:ea typeface="Times New Roman" panose="02020603050405020304" pitchFamily="18" charset="0"/>
              </a:rPr>
              <a:t>OSCARS 2</a:t>
            </a:r>
            <a:r>
              <a:rPr lang="en-GB" sz="1400" dirty="0">
                <a:solidFill>
                  <a:srgbClr val="002060"/>
                </a:solidFill>
                <a:ea typeface="Times New Roman" panose="02020603050405020304" pitchFamily="18" charset="0"/>
              </a:rPr>
              <a:t>” supporting the evolution of the EOSC federation and its governance.</a:t>
            </a:r>
          </a:p>
          <a:p>
            <a:pPr lvl="1">
              <a:lnSpc>
                <a:spcPct val="100000"/>
              </a:lnSpc>
              <a:defRPr/>
            </a:pPr>
            <a:r>
              <a:rPr lang="en-GB" sz="1400" dirty="0">
                <a:solidFill>
                  <a:srgbClr val="002060"/>
                </a:solidFill>
                <a:ea typeface="Times New Roman" panose="02020603050405020304" pitchFamily="18" charset="0"/>
              </a:rPr>
              <a:t>“</a:t>
            </a:r>
            <a:r>
              <a:rPr lang="en-GB" sz="1400" b="1" dirty="0">
                <a:solidFill>
                  <a:srgbClr val="002060"/>
                </a:solidFill>
                <a:ea typeface="Times New Roman" panose="02020603050405020304" pitchFamily="18" charset="0"/>
              </a:rPr>
              <a:t>ESCAPE enhance</a:t>
            </a:r>
            <a:r>
              <a:rPr lang="en-GB" sz="1400" dirty="0">
                <a:solidFill>
                  <a:srgbClr val="002060"/>
                </a:solidFill>
                <a:ea typeface="Times New Roman" panose="02020603050405020304" pitchFamily="18" charset="0"/>
              </a:rPr>
              <a:t>” should strongly support and coordinate actions under </a:t>
            </a:r>
            <a:r>
              <a:rPr lang="en-GB" sz="1400" b="1" dirty="0">
                <a:solidFill>
                  <a:srgbClr val="002060"/>
                </a:solidFill>
                <a:ea typeface="Times New Roman" panose="02020603050405020304" pitchFamily="18" charset="0"/>
              </a:rPr>
              <a:t>HORIZON-INFRA-2027-SERV-01-01 </a:t>
            </a:r>
            <a:r>
              <a:rPr lang="en-GB" sz="1400" dirty="0">
                <a:solidFill>
                  <a:srgbClr val="002060"/>
                </a:solidFill>
                <a:ea typeface="Times New Roman" panose="02020603050405020304" pitchFamily="18" charset="0"/>
              </a:rPr>
              <a:t>and</a:t>
            </a:r>
            <a:r>
              <a:rPr lang="en-GB" sz="1400" b="1" dirty="0">
                <a:solidFill>
                  <a:srgbClr val="002060"/>
                </a:solidFill>
                <a:ea typeface="Times New Roman" panose="02020603050405020304" pitchFamily="18" charset="0"/>
              </a:rPr>
              <a:t> HORIZON-INFRA-2027-SERV-01-02</a:t>
            </a:r>
          </a:p>
          <a:p>
            <a:pPr>
              <a:lnSpc>
                <a:spcPct val="100000"/>
              </a:lnSpc>
              <a:defRPr/>
            </a:pPr>
            <a:r>
              <a:rPr lang="en-GB" sz="1400" dirty="0">
                <a:solidFill>
                  <a:srgbClr val="0032B1"/>
                </a:solidFill>
                <a:cs typeface="Calibri" panose="020F0502020204030204" pitchFamily="34" charset="0"/>
              </a:rPr>
              <a:t>Meetings with the EC are currently being planned to discuss the evolution of ESCAPE and other SCLs  (e.g. within </a:t>
            </a:r>
            <a:r>
              <a:rPr lang="en-GB" sz="1400" b="1" dirty="0">
                <a:solidFill>
                  <a:srgbClr val="0032B1"/>
                </a:solidFill>
                <a:cs typeface="Calibri" panose="020F0502020204030204" pitchFamily="34" charset="0"/>
              </a:rPr>
              <a:t>FP10)</a:t>
            </a:r>
            <a:r>
              <a:rPr lang="en-GB" sz="1400" dirty="0">
                <a:solidFill>
                  <a:srgbClr val="0032B1"/>
                </a:solidFill>
                <a:cs typeface="Calibri" panose="020F0502020204030204" pitchFamily="34" charset="0"/>
              </a:rPr>
              <a:t>. </a:t>
            </a:r>
          </a:p>
          <a:p>
            <a:pPr marL="457200" lvl="1" indent="0">
              <a:lnSpc>
                <a:spcPct val="100000"/>
              </a:lnSpc>
              <a:buNone/>
              <a:defRPr/>
            </a:pPr>
            <a:endParaRPr lang="en-GB" sz="1400" dirty="0">
              <a:solidFill>
                <a:srgbClr val="0032B1"/>
              </a:solidFill>
              <a:cs typeface="Calibri" panose="020F0502020204030204" pitchFamily="34" charset="0"/>
            </a:endParaRPr>
          </a:p>
          <a:p>
            <a:pPr marL="0" indent="0">
              <a:lnSpc>
                <a:spcPct val="100000"/>
              </a:lnSpc>
              <a:buFontTx/>
              <a:buNone/>
              <a:defRPr/>
            </a:pPr>
            <a:endParaRPr lang="en-GB" sz="1400" b="1" dirty="0">
              <a:solidFill>
                <a:srgbClr val="0032B1"/>
              </a:solidFill>
              <a:cs typeface="Calibri" panose="020F0502020204030204" pitchFamily="34" charset="0"/>
            </a:endParaRPr>
          </a:p>
        </p:txBody>
      </p:sp>
      <p:sp>
        <p:nvSpPr>
          <p:cNvPr id="9" name="Espace réservé du pied de page 2">
            <a:extLst>
              <a:ext uri="{FF2B5EF4-FFF2-40B4-BE49-F238E27FC236}">
                <a16:creationId xmlns:a16="http://schemas.microsoft.com/office/drawing/2014/main" id="{71AE54A4-1A3F-89D2-300A-40E58D258304}"/>
              </a:ext>
            </a:extLst>
          </p:cNvPr>
          <p:cNvSpPr txBox="1">
            <a:spLocks/>
          </p:cNvSpPr>
          <p:nvPr/>
        </p:nvSpPr>
        <p:spPr>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libri" panose="020F0502020204030204"/>
                <a:ea typeface="+mn-ea"/>
                <a:cs typeface="+mn-cs"/>
              </a:rPr>
              <a:t>Giovanni Lamanna</a:t>
            </a:r>
          </a:p>
        </p:txBody>
      </p:sp>
      <p:sp>
        <p:nvSpPr>
          <p:cNvPr id="10" name="Espace réservé de la date 1">
            <a:extLst>
              <a:ext uri="{FF2B5EF4-FFF2-40B4-BE49-F238E27FC236}">
                <a16:creationId xmlns:a16="http://schemas.microsoft.com/office/drawing/2014/main" id="{F0DE935D-BC58-D493-F17E-CD6CE50929DE}"/>
              </a:ext>
            </a:extLst>
          </p:cNvPr>
          <p:cNvSpPr>
            <a:spLocks noGrp="1"/>
          </p:cNvSpPr>
          <p:nvPr>
            <p:ph type="dt" sz="half" idx="10"/>
          </p:nvPr>
        </p:nvSpPr>
        <p:spPr>
          <a:xfrm>
            <a:off x="10785287" y="6392392"/>
            <a:ext cx="1127053" cy="33789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libri" panose="020F0502020204030204"/>
                <a:ea typeface="+mn-ea"/>
                <a:cs typeface="+mn-cs"/>
              </a:rPr>
              <a:t>24/2/2026</a:t>
            </a:r>
          </a:p>
        </p:txBody>
      </p:sp>
    </p:spTree>
    <p:extLst>
      <p:ext uri="{BB962C8B-B14F-4D97-AF65-F5344CB8AC3E}">
        <p14:creationId xmlns:p14="http://schemas.microsoft.com/office/powerpoint/2010/main" val="2410089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F6452-5898-D5F9-5E4A-546A50A997C6}"/>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794FC5ED-9423-1DCF-BDFB-985A0151EAEE}"/>
              </a:ext>
            </a:extLst>
          </p:cNvPr>
          <p:cNvGrpSpPr/>
          <p:nvPr/>
        </p:nvGrpSpPr>
        <p:grpSpPr>
          <a:xfrm>
            <a:off x="3022385" y="247425"/>
            <a:ext cx="1172584" cy="550791"/>
            <a:chOff x="1736333" y="1160980"/>
            <a:chExt cx="1017081" cy="369332"/>
          </a:xfrm>
        </p:grpSpPr>
        <p:sp>
          <p:nvSpPr>
            <p:cNvPr id="3" name="Rectangle 2">
              <a:extLst>
                <a:ext uri="{FF2B5EF4-FFF2-40B4-BE49-F238E27FC236}">
                  <a16:creationId xmlns:a16="http://schemas.microsoft.com/office/drawing/2014/main" id="{177F2F9C-213C-AB72-1C1B-1D580805715F}"/>
                </a:ext>
              </a:extLst>
            </p:cNvPr>
            <p:cNvSpPr/>
            <p:nvPr/>
          </p:nvSpPr>
          <p:spPr>
            <a:xfrm>
              <a:off x="1736333" y="1160980"/>
              <a:ext cx="624530" cy="36933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 name="ZoneTexte 3">
              <a:extLst>
                <a:ext uri="{FF2B5EF4-FFF2-40B4-BE49-F238E27FC236}">
                  <a16:creationId xmlns:a16="http://schemas.microsoft.com/office/drawing/2014/main" id="{8FB86C57-9348-5EE7-7499-6E2D14C981CD}"/>
                </a:ext>
              </a:extLst>
            </p:cNvPr>
            <p:cNvSpPr txBox="1"/>
            <p:nvPr/>
          </p:nvSpPr>
          <p:spPr>
            <a:xfrm>
              <a:off x="1736333" y="1160980"/>
              <a:ext cx="1017081" cy="309569"/>
            </a:xfrm>
            <a:prstGeom prst="rect">
              <a:avLst/>
            </a:prstGeom>
            <a:noFill/>
          </p:spPr>
          <p:txBody>
            <a:bodyPr wrap="square" rtlCol="0">
              <a:spAutoFit/>
            </a:bodyPr>
            <a:lstStyle/>
            <a:p>
              <a:r>
                <a:rPr lang="fr-FR" sz="2400"/>
                <a:t>WP4</a:t>
              </a:r>
            </a:p>
          </p:txBody>
        </p:sp>
      </p:grpSp>
      <p:sp>
        <p:nvSpPr>
          <p:cNvPr id="6" name="ZoneTexte 5">
            <a:extLst>
              <a:ext uri="{FF2B5EF4-FFF2-40B4-BE49-F238E27FC236}">
                <a16:creationId xmlns:a16="http://schemas.microsoft.com/office/drawing/2014/main" id="{3831CB7F-E584-E600-3270-F1506A89971B}"/>
              </a:ext>
            </a:extLst>
          </p:cNvPr>
          <p:cNvSpPr txBox="1"/>
          <p:nvPr/>
        </p:nvSpPr>
        <p:spPr>
          <a:xfrm>
            <a:off x="1035795" y="1872100"/>
            <a:ext cx="10399713" cy="1815882"/>
          </a:xfrm>
          <a:prstGeom prst="rect">
            <a:avLst/>
          </a:prstGeom>
          <a:noFill/>
        </p:spPr>
        <p:txBody>
          <a:bodyPr wrap="square">
            <a:spAutoFit/>
          </a:bodyPr>
          <a:lstStyle/>
          <a:p>
            <a:pPr algn="just"/>
            <a:r>
              <a:rPr lang="en-GB" sz="1600" b="1">
                <a:solidFill>
                  <a:srgbClr val="002060"/>
                </a:solidFill>
                <a:effectLst/>
                <a:ea typeface="Times New Roman" panose="02020603050405020304" pitchFamily="18" charset="0"/>
                <a:cs typeface="Times New Roman" panose="02020603050405020304" pitchFamily="18" charset="0"/>
              </a:rPr>
              <a:t>TASK 1 – Project coordination</a:t>
            </a:r>
            <a:r>
              <a:rPr lang="en-GB" sz="1600" b="1">
                <a:solidFill>
                  <a:srgbClr val="002060"/>
                </a:solidFill>
                <a:ea typeface="Times New Roman" panose="02020603050405020304" pitchFamily="18" charset="0"/>
                <a:cs typeface="Times New Roman" panose="02020603050405020304" pitchFamily="18" charset="0"/>
              </a:rPr>
              <a:t> </a:t>
            </a:r>
          </a:p>
          <a:p>
            <a:pPr algn="just"/>
            <a:endParaRPr lang="en-GB" sz="1600">
              <a:solidFill>
                <a:srgbClr val="002060"/>
              </a:solidFill>
              <a:ea typeface="Times New Roman" panose="02020603050405020304" pitchFamily="18" charset="0"/>
              <a:cs typeface="Times New Roman" panose="02020603050405020304" pitchFamily="18" charset="0"/>
            </a:endParaRPr>
          </a:p>
          <a:p>
            <a:pPr algn="just"/>
            <a:r>
              <a:rPr lang="en-GB" sz="1600" b="1">
                <a:solidFill>
                  <a:srgbClr val="002060"/>
                </a:solidFill>
                <a:effectLst/>
                <a:ea typeface="Times New Roman" panose="02020603050405020304" pitchFamily="18" charset="0"/>
                <a:cs typeface="Times New Roman" panose="02020603050405020304" pitchFamily="18" charset="0"/>
              </a:rPr>
              <a:t>TASK 2 – Retrieve indicators, produce impact assessment, and deploy validation mechanism </a:t>
            </a:r>
            <a:endParaRPr lang="en-GB" sz="1600">
              <a:solidFill>
                <a:srgbClr val="002060"/>
              </a:solidFill>
              <a:ea typeface="Times New Roman" panose="02020603050405020304" pitchFamily="18" charset="0"/>
              <a:cs typeface="Times New Roman" panose="02020603050405020304" pitchFamily="18" charset="0"/>
            </a:endParaRPr>
          </a:p>
          <a:p>
            <a:pPr algn="just"/>
            <a:endParaRPr lang="en-GB" sz="1600">
              <a:solidFill>
                <a:srgbClr val="002060"/>
              </a:solidFill>
              <a:ea typeface="Times New Roman" panose="02020603050405020304" pitchFamily="18" charset="0"/>
              <a:cs typeface="Times New Roman" panose="02020603050405020304" pitchFamily="18" charset="0"/>
            </a:endParaRPr>
          </a:p>
          <a:p>
            <a:pPr algn="just"/>
            <a:r>
              <a:rPr lang="en-GB" sz="1600" b="1">
                <a:solidFill>
                  <a:srgbClr val="002060"/>
                </a:solidFill>
                <a:ea typeface="Times New Roman" panose="02020603050405020304" pitchFamily="18" charset="0"/>
                <a:cs typeface="Times New Roman" panose="02020603050405020304" pitchFamily="18" charset="0"/>
              </a:rPr>
              <a:t>TASK 3 – Communication</a:t>
            </a:r>
            <a:endParaRPr lang="en-GB" sz="1600">
              <a:solidFill>
                <a:srgbClr val="002060"/>
              </a:solidFill>
              <a:ea typeface="Times New Roman" panose="02020603050405020304" pitchFamily="18" charset="0"/>
              <a:cs typeface="Times New Roman" panose="02020603050405020304" pitchFamily="18" charset="0"/>
            </a:endParaRPr>
          </a:p>
          <a:p>
            <a:pPr algn="just"/>
            <a:endParaRPr lang="en-GB" sz="1600" b="1">
              <a:solidFill>
                <a:srgbClr val="002060"/>
              </a:solidFill>
              <a:ea typeface="Times New Roman" panose="02020603050405020304" pitchFamily="18" charset="0"/>
              <a:cs typeface="Times New Roman" panose="02020603050405020304" pitchFamily="18" charset="0"/>
            </a:endParaRPr>
          </a:p>
          <a:p>
            <a:pPr algn="just"/>
            <a:endParaRPr lang="en-GB" sz="1600" b="1">
              <a:solidFill>
                <a:srgbClr val="002060"/>
              </a:solidFill>
              <a:ea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3DA57511-CE49-D1EE-07A1-0CB60BCB5174}"/>
              </a:ext>
            </a:extLst>
          </p:cNvPr>
          <p:cNvSpPr txBox="1"/>
          <p:nvPr/>
        </p:nvSpPr>
        <p:spPr>
          <a:xfrm>
            <a:off x="3957494" y="288000"/>
            <a:ext cx="4073487" cy="369332"/>
          </a:xfrm>
          <a:prstGeom prst="rect">
            <a:avLst/>
          </a:prstGeom>
          <a:noFill/>
        </p:spPr>
        <p:txBody>
          <a:bodyPr wrap="none" rtlCol="0">
            <a:spAutoFit/>
          </a:bodyPr>
          <a:lstStyle/>
          <a:p>
            <a:r>
              <a:rPr lang="fr-FR" b="1" u="sng"/>
              <a:t>MANAGEMENT AND COMMUNICATION </a:t>
            </a:r>
            <a:r>
              <a:rPr lang="fr-FR" b="1"/>
              <a:t> </a:t>
            </a:r>
          </a:p>
        </p:txBody>
      </p:sp>
    </p:spTree>
    <p:extLst>
      <p:ext uri="{BB962C8B-B14F-4D97-AF65-F5344CB8AC3E}">
        <p14:creationId xmlns:p14="http://schemas.microsoft.com/office/powerpoint/2010/main" val="3680710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02275C5-86AB-E667-F8D7-5C7C06CEB3D4}"/>
              </a:ext>
            </a:extLst>
          </p:cNvPr>
          <p:cNvPicPr>
            <a:picLocks noChangeAspect="1"/>
          </p:cNvPicPr>
          <p:nvPr/>
        </p:nvPicPr>
        <p:blipFill>
          <a:blip r:embed="rId2"/>
          <a:stretch>
            <a:fillRect/>
          </a:stretch>
        </p:blipFill>
        <p:spPr>
          <a:xfrm>
            <a:off x="232465" y="1049471"/>
            <a:ext cx="11385499" cy="5427529"/>
          </a:xfrm>
          <a:prstGeom prst="rect">
            <a:avLst/>
          </a:prstGeom>
        </p:spPr>
      </p:pic>
    </p:spTree>
    <p:extLst>
      <p:ext uri="{BB962C8B-B14F-4D97-AF65-F5344CB8AC3E}">
        <p14:creationId xmlns:p14="http://schemas.microsoft.com/office/powerpoint/2010/main" val="3742826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E07D134-AC18-F321-79B5-B6E61AD1694E}"/>
              </a:ext>
            </a:extLst>
          </p:cNvPr>
          <p:cNvSpPr txBox="1"/>
          <p:nvPr/>
        </p:nvSpPr>
        <p:spPr>
          <a:xfrm>
            <a:off x="299357" y="1108901"/>
            <a:ext cx="11593286" cy="5035033"/>
          </a:xfrm>
          <a:prstGeom prst="rect">
            <a:avLst/>
          </a:prstGeom>
          <a:noFill/>
        </p:spPr>
        <p:txBody>
          <a:bodyPr wrap="square">
            <a:spAutoFit/>
          </a:bodyPr>
          <a:lstStyle/>
          <a:p>
            <a:pPr algn="r">
              <a:lnSpc>
                <a:spcPct val="115000"/>
              </a:lnSpc>
              <a:spcAft>
                <a:spcPts val="1000"/>
              </a:spcAft>
              <a:buNone/>
            </a:pPr>
            <a:r>
              <a:rPr lang="en-GB" sz="2000" b="1">
                <a:solidFill>
                  <a:srgbClr val="044C9F"/>
                </a:solidFill>
                <a:ea typeface="Times New Roman" panose="02020603050405020304" pitchFamily="18" charset="0"/>
                <a:cs typeface="Times New Roman" panose="02020603050405020304" pitchFamily="18" charset="0"/>
              </a:rPr>
              <a:t>P</a:t>
            </a:r>
            <a:r>
              <a:rPr lang="en-GB" sz="2000" b="1">
                <a:solidFill>
                  <a:srgbClr val="044C9F"/>
                </a:solidFill>
                <a:effectLst/>
                <a:ea typeface="Times New Roman" panose="02020603050405020304" pitchFamily="18" charset="0"/>
                <a:cs typeface="Times New Roman" panose="02020603050405020304" pitchFamily="18" charset="0"/>
              </a:rPr>
              <a:t>roposals should address all of the following aspects:</a:t>
            </a:r>
            <a:endParaRPr lang="fr-FR" sz="2000" b="1">
              <a:solidFill>
                <a:srgbClr val="044C9F"/>
              </a:solidFill>
              <a:effectLst/>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mj-lt"/>
              <a:buAutoNum type="arabicPeriod"/>
            </a:pPr>
            <a:r>
              <a:rPr lang="en-GB" sz="1600">
                <a:solidFill>
                  <a:srgbClr val="000000"/>
                </a:solidFill>
                <a:effectLst/>
                <a:ea typeface="Times New Roman" panose="02020603050405020304" pitchFamily="18" charset="0"/>
                <a:cs typeface="Times New Roman" panose="02020603050405020304" pitchFamily="18" charset="0"/>
              </a:rPr>
              <a:t>Strengthening the representation of the </a:t>
            </a:r>
            <a:r>
              <a:rPr lang="en-GB" sz="1600" b="1">
                <a:solidFill>
                  <a:srgbClr val="000000"/>
                </a:solidFill>
                <a:effectLst/>
                <a:ea typeface="Times New Roman" panose="02020603050405020304" pitchFamily="18" charset="0"/>
                <a:cs typeface="Times New Roman" panose="02020603050405020304" pitchFamily="18" charset="0"/>
              </a:rPr>
              <a:t>research infrastructures cluster, as a single or coordinated voice</a:t>
            </a:r>
            <a:r>
              <a:rPr lang="en-GB" sz="1600">
                <a:solidFill>
                  <a:srgbClr val="000000"/>
                </a:solidFill>
                <a:effectLst/>
                <a:ea typeface="Times New Roman" panose="02020603050405020304" pitchFamily="18" charset="0"/>
                <a:cs typeface="Times New Roman" panose="02020603050405020304" pitchFamily="18" charset="0"/>
              </a:rPr>
              <a:t>, in key EU policy developments and strategic initiatives and contribute to policies in their domain with a research infrastructure component. Coordination with cross-domains fora, such as the ERIC Forum and </a:t>
            </a:r>
            <a:r>
              <a:rPr lang="en-GB" sz="1600" err="1">
                <a:solidFill>
                  <a:srgbClr val="000000"/>
                </a:solidFill>
                <a:effectLst/>
                <a:ea typeface="Times New Roman" panose="02020603050405020304" pitchFamily="18" charset="0"/>
                <a:cs typeface="Times New Roman" panose="02020603050405020304" pitchFamily="18" charset="0"/>
              </a:rPr>
              <a:t>EIROforum</a:t>
            </a:r>
            <a:r>
              <a:rPr lang="en-GB" sz="1600">
                <a:solidFill>
                  <a:srgbClr val="000000"/>
                </a:solidFill>
                <a:effectLst/>
                <a:ea typeface="Times New Roman" panose="02020603050405020304" pitchFamily="18" charset="0"/>
                <a:cs typeface="Times New Roman" panose="02020603050405020304" pitchFamily="18" charset="0"/>
              </a:rPr>
              <a:t> should also be ensured.</a:t>
            </a:r>
            <a:endParaRPr lang="fr-FR" sz="1600">
              <a:effectLst/>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mj-lt"/>
              <a:buAutoNum type="arabicPeriod"/>
            </a:pPr>
            <a:r>
              <a:rPr lang="en-GB" sz="1600">
                <a:solidFill>
                  <a:srgbClr val="000000"/>
                </a:solidFill>
                <a:effectLst/>
                <a:ea typeface="Times New Roman" panose="02020603050405020304" pitchFamily="18" charset="0"/>
                <a:cs typeface="Times New Roman" panose="02020603050405020304" pitchFamily="18" charset="0"/>
              </a:rPr>
              <a:t>Strengthening coordination among research infrastructures to foster complementarities, interoperability, harmonisation, integration and synergies within the domain, and where relevant with other domains </a:t>
            </a:r>
            <a:r>
              <a:rPr lang="en-GB" sz="1600" b="1">
                <a:solidFill>
                  <a:srgbClr val="000000"/>
                </a:solidFill>
                <a:effectLst/>
                <a:ea typeface="Times New Roman" panose="02020603050405020304" pitchFamily="18" charset="0"/>
                <a:cs typeface="Times New Roman" panose="02020603050405020304" pitchFamily="18" charset="0"/>
              </a:rPr>
              <a:t>to address increasingly complex and multidisciplinary science and technology challenges.</a:t>
            </a:r>
            <a:endParaRPr lang="fr-FR" sz="1600" b="1">
              <a:effectLst/>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mj-lt"/>
              <a:buAutoNum type="arabicPeriod"/>
            </a:pPr>
            <a:r>
              <a:rPr lang="en-GB" sz="1600">
                <a:solidFill>
                  <a:srgbClr val="000000"/>
                </a:solidFill>
                <a:effectLst/>
                <a:ea typeface="Times New Roman" panose="02020603050405020304" pitchFamily="18" charset="0"/>
                <a:cs typeface="Times New Roman" panose="02020603050405020304" pitchFamily="18" charset="0"/>
              </a:rPr>
              <a:t>Developing, optimising and connecting</a:t>
            </a:r>
            <a:r>
              <a:rPr lang="en-GB" sz="1600" b="1">
                <a:solidFill>
                  <a:srgbClr val="000000"/>
                </a:solidFill>
                <a:effectLst/>
                <a:ea typeface="Times New Roman" panose="02020603050405020304" pitchFamily="18" charset="0"/>
                <a:cs typeface="Times New Roman" panose="02020603050405020304" pitchFamily="18" charset="0"/>
              </a:rPr>
              <a:t> catalogues </a:t>
            </a:r>
            <a:r>
              <a:rPr lang="en-GB" sz="1600">
                <a:solidFill>
                  <a:srgbClr val="000000"/>
                </a:solidFill>
                <a:effectLst/>
                <a:ea typeface="Times New Roman" panose="02020603050405020304" pitchFamily="18" charset="0"/>
                <a:cs typeface="Times New Roman" panose="02020603050405020304" pitchFamily="18" charset="0"/>
              </a:rPr>
              <a:t>of research infrastructures services of European interest. Attention is required to new users, notably researchers and innovators from widening countries and candidate countries, industry (including SMEs, startups and scaleups), early-stage career researchers, and non-expert users. </a:t>
            </a:r>
            <a:r>
              <a:rPr lang="en-GB" sz="1600" b="1">
                <a:solidFill>
                  <a:srgbClr val="000000"/>
                </a:solidFill>
                <a:effectLst/>
                <a:ea typeface="Times New Roman" panose="02020603050405020304" pitchFamily="18" charset="0"/>
                <a:cs typeface="Times New Roman" panose="02020603050405020304" pitchFamily="18" charset="0"/>
              </a:rPr>
              <a:t>Flexibility to address future needs should be considered.</a:t>
            </a:r>
            <a:endParaRPr lang="fr-FR" sz="1600" b="1">
              <a:effectLst/>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mj-lt"/>
              <a:buAutoNum type="arabicPeriod"/>
            </a:pPr>
            <a:r>
              <a:rPr lang="en-GB" sz="1600">
                <a:solidFill>
                  <a:srgbClr val="000000"/>
                </a:solidFill>
                <a:effectLst/>
                <a:ea typeface="Times New Roman" panose="02020603050405020304" pitchFamily="18" charset="0"/>
                <a:cs typeface="Times New Roman" panose="02020603050405020304" pitchFamily="18" charset="0"/>
              </a:rPr>
              <a:t>Developing and implementing </a:t>
            </a:r>
            <a:r>
              <a:rPr lang="en-GB" sz="1600" b="1">
                <a:solidFill>
                  <a:srgbClr val="000000"/>
                </a:solidFill>
                <a:effectLst/>
                <a:ea typeface="Times New Roman" panose="02020603050405020304" pitchFamily="18" charset="0"/>
                <a:cs typeface="Times New Roman" panose="02020603050405020304" pitchFamily="18" charset="0"/>
              </a:rPr>
              <a:t>intermediary services, user support, tools </a:t>
            </a:r>
            <a:r>
              <a:rPr lang="en-GB" sz="1600">
                <a:solidFill>
                  <a:srgbClr val="000000"/>
                </a:solidFill>
                <a:effectLst/>
                <a:ea typeface="Times New Roman" panose="02020603050405020304" pitchFamily="18" charset="0"/>
                <a:cs typeface="Times New Roman" panose="02020603050405020304" pitchFamily="18" charset="0"/>
              </a:rPr>
              <a:t>and notably AI assisted research infrastructure services navigation. When relevant, resulting data and digital services should be made accessible through EOSC.</a:t>
            </a:r>
            <a:endParaRPr lang="fr-FR" sz="1600">
              <a:effectLst/>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mj-lt"/>
              <a:buAutoNum type="arabicPeriod"/>
            </a:pPr>
            <a:r>
              <a:rPr lang="en-GB" sz="1600" b="1">
                <a:solidFill>
                  <a:srgbClr val="000000"/>
                </a:solidFill>
                <a:effectLst/>
                <a:ea typeface="Times New Roman" panose="02020603050405020304" pitchFamily="18" charset="0"/>
                <a:cs typeface="Times New Roman" panose="02020603050405020304" pitchFamily="18" charset="0"/>
              </a:rPr>
              <a:t>Elaborating and promoting indicators </a:t>
            </a:r>
            <a:r>
              <a:rPr lang="en-GB" sz="1600">
                <a:solidFill>
                  <a:srgbClr val="000000"/>
                </a:solidFill>
                <a:effectLst/>
                <a:ea typeface="Times New Roman" panose="02020603050405020304" pitchFamily="18" charset="0"/>
                <a:cs typeface="Times New Roman" panose="02020603050405020304" pitchFamily="18" charset="0"/>
              </a:rPr>
              <a:t>flagging the strategic relevance of specific research infrastructures services to </a:t>
            </a:r>
            <a:r>
              <a:rPr lang="en-GB" sz="1600" b="1">
                <a:solidFill>
                  <a:srgbClr val="000000"/>
                </a:solidFill>
                <a:effectLst/>
                <a:ea typeface="Times New Roman" panose="02020603050405020304" pitchFamily="18" charset="0"/>
                <a:cs typeface="Times New Roman" panose="02020603050405020304" pitchFamily="18" charset="0"/>
              </a:rPr>
              <a:t>key EU R&amp;I priorities and initiatives</a:t>
            </a:r>
            <a:r>
              <a:rPr lang="en-GB" sz="1600">
                <a:solidFill>
                  <a:srgbClr val="000000"/>
                </a:solidFill>
                <a:effectLst/>
                <a:ea typeface="Times New Roman" panose="02020603050405020304" pitchFamily="18" charset="0"/>
                <a:cs typeface="Times New Roman" panose="02020603050405020304" pitchFamily="18" charset="0"/>
              </a:rPr>
              <a:t>, including through common or coordinated impact assessments, and possible validation mechanisms with these initiatives. </a:t>
            </a:r>
            <a:endParaRPr lang="fr-FR" sz="1600">
              <a:effectLst/>
              <a:ea typeface="Times New Roman" panose="02020603050405020304" pitchFamily="18" charset="0"/>
              <a:cs typeface="Times New Roman" panose="02020603050405020304" pitchFamily="18" charset="0"/>
            </a:endParaRPr>
          </a:p>
        </p:txBody>
      </p:sp>
      <p:sp>
        <p:nvSpPr>
          <p:cNvPr id="2" name="Titolo 4">
            <a:extLst>
              <a:ext uri="{FF2B5EF4-FFF2-40B4-BE49-F238E27FC236}">
                <a16:creationId xmlns:a16="http://schemas.microsoft.com/office/drawing/2014/main" id="{0189D98F-1F29-E562-872F-E5D12EF9B96B}"/>
              </a:ext>
            </a:extLst>
          </p:cNvPr>
          <p:cNvSpPr txBox="1">
            <a:spLocks/>
          </p:cNvSpPr>
          <p:nvPr/>
        </p:nvSpPr>
        <p:spPr>
          <a:xfrm>
            <a:off x="1843311" y="127710"/>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lvl="0" algn="r">
              <a:defRPr/>
            </a:pPr>
            <a:r>
              <a:rPr lang="en-GB" sz="2800" b="1" dirty="0">
                <a:latin typeface="+mn-lt"/>
                <a:ea typeface="Times New Roman" panose="02020603050405020304" pitchFamily="18" charset="0"/>
              </a:rPr>
              <a:t>HORIZON-INFRA-2026-DEV-01-02 </a:t>
            </a:r>
            <a:endParaRPr kumimoji="0" lang="it-IT" sz="2800" b="1" i="0" strike="noStrike" kern="1200" cap="none" spc="0" normalizeH="0" baseline="0" noProof="0" dirty="0">
              <a:ln>
                <a:noFill/>
              </a:ln>
              <a:effectLst/>
              <a:uLnTx/>
              <a:uFillTx/>
              <a:latin typeface="+mn-lt"/>
              <a:ea typeface="+mj-ea"/>
              <a:cs typeface="+mj-cs"/>
            </a:endParaRPr>
          </a:p>
        </p:txBody>
      </p:sp>
    </p:spTree>
    <p:extLst>
      <p:ext uri="{BB962C8B-B14F-4D97-AF65-F5344CB8AC3E}">
        <p14:creationId xmlns:p14="http://schemas.microsoft.com/office/powerpoint/2010/main" val="514255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DD9AA0B-ADBB-C5DD-D613-B76E4E4E4F5E}"/>
              </a:ext>
            </a:extLst>
          </p:cNvPr>
          <p:cNvPicPr>
            <a:picLocks noChangeAspect="1"/>
          </p:cNvPicPr>
          <p:nvPr/>
        </p:nvPicPr>
        <p:blipFill>
          <a:blip r:embed="rId2"/>
          <a:srcRect t="44210"/>
          <a:stretch>
            <a:fillRect/>
          </a:stretch>
        </p:blipFill>
        <p:spPr>
          <a:xfrm>
            <a:off x="2009284" y="1981169"/>
            <a:ext cx="8111273" cy="2086750"/>
          </a:xfrm>
          <a:prstGeom prst="rect">
            <a:avLst/>
          </a:prstGeom>
          <a:ln>
            <a:noFill/>
          </a:ln>
        </p:spPr>
      </p:pic>
      <p:pic>
        <p:nvPicPr>
          <p:cNvPr id="3" name="Image 2">
            <a:extLst>
              <a:ext uri="{FF2B5EF4-FFF2-40B4-BE49-F238E27FC236}">
                <a16:creationId xmlns:a16="http://schemas.microsoft.com/office/drawing/2014/main" id="{C6F35CC5-96E0-D950-7BCF-79EA5C527DD4}"/>
              </a:ext>
            </a:extLst>
          </p:cNvPr>
          <p:cNvPicPr>
            <a:picLocks noChangeAspect="1"/>
          </p:cNvPicPr>
          <p:nvPr/>
        </p:nvPicPr>
        <p:blipFill>
          <a:blip r:embed="rId3"/>
          <a:srcRect b="45642"/>
          <a:stretch>
            <a:fillRect/>
          </a:stretch>
        </p:blipFill>
        <p:spPr>
          <a:xfrm>
            <a:off x="2071442" y="4067920"/>
            <a:ext cx="8049116" cy="1460522"/>
          </a:xfrm>
          <a:prstGeom prst="rect">
            <a:avLst/>
          </a:prstGeom>
        </p:spPr>
      </p:pic>
      <p:sp>
        <p:nvSpPr>
          <p:cNvPr id="4" name="Rectangle 3">
            <a:extLst>
              <a:ext uri="{FF2B5EF4-FFF2-40B4-BE49-F238E27FC236}">
                <a16:creationId xmlns:a16="http://schemas.microsoft.com/office/drawing/2014/main" id="{04160698-F442-5A99-ACD0-E44C1D5C7D1F}"/>
              </a:ext>
            </a:extLst>
          </p:cNvPr>
          <p:cNvSpPr/>
          <p:nvPr/>
        </p:nvSpPr>
        <p:spPr>
          <a:xfrm>
            <a:off x="2071442" y="1981169"/>
            <a:ext cx="8275057" cy="3728255"/>
          </a:xfrm>
          <a:prstGeom prst="rect">
            <a:avLst/>
          </a:prstGeom>
          <a:noFill/>
          <a:ln>
            <a:solidFill>
              <a:srgbClr val="044C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CBC5A33-6C98-F733-D566-9B6BE35E8531}"/>
              </a:ext>
            </a:extLst>
          </p:cNvPr>
          <p:cNvSpPr/>
          <p:nvPr/>
        </p:nvSpPr>
        <p:spPr>
          <a:xfrm>
            <a:off x="2165131" y="2154621"/>
            <a:ext cx="7955426" cy="3373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0FA6D394-1600-32B9-0099-4F8E805FDA6B}"/>
              </a:ext>
            </a:extLst>
          </p:cNvPr>
          <p:cNvSpPr txBox="1"/>
          <p:nvPr/>
        </p:nvSpPr>
        <p:spPr>
          <a:xfrm>
            <a:off x="588579" y="2154621"/>
            <a:ext cx="1110625" cy="523220"/>
          </a:xfrm>
          <a:prstGeom prst="rect">
            <a:avLst/>
          </a:prstGeom>
          <a:noFill/>
        </p:spPr>
        <p:txBody>
          <a:bodyPr wrap="none" rtlCol="0">
            <a:spAutoFit/>
          </a:bodyPr>
          <a:lstStyle/>
          <a:p>
            <a:r>
              <a:rPr lang="fr-FR" sz="1400" b="1" dirty="0" err="1">
                <a:solidFill>
                  <a:srgbClr val="FF0000"/>
                </a:solidFill>
              </a:rPr>
              <a:t>Preparatory</a:t>
            </a:r>
            <a:r>
              <a:rPr lang="fr-FR" sz="1400" b="1" dirty="0">
                <a:solidFill>
                  <a:srgbClr val="FF0000"/>
                </a:solidFill>
              </a:rPr>
              <a:t> </a:t>
            </a:r>
          </a:p>
          <a:p>
            <a:r>
              <a:rPr lang="fr-FR" sz="1400" b="1" dirty="0">
                <a:solidFill>
                  <a:srgbClr val="FF0000"/>
                </a:solidFill>
              </a:rPr>
              <a:t>Phase </a:t>
            </a:r>
          </a:p>
        </p:txBody>
      </p:sp>
      <p:cxnSp>
        <p:nvCxnSpPr>
          <p:cNvPr id="8" name="Connecteur droit avec flèche 7">
            <a:extLst>
              <a:ext uri="{FF2B5EF4-FFF2-40B4-BE49-F238E27FC236}">
                <a16:creationId xmlns:a16="http://schemas.microsoft.com/office/drawing/2014/main" id="{F6F412FF-C27D-C00B-99AA-2EC9D7ECA9C8}"/>
              </a:ext>
            </a:extLst>
          </p:cNvPr>
          <p:cNvCxnSpPr/>
          <p:nvPr/>
        </p:nvCxnSpPr>
        <p:spPr>
          <a:xfrm>
            <a:off x="1566041" y="2564524"/>
            <a:ext cx="1734207" cy="3783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itolo 4">
            <a:extLst>
              <a:ext uri="{FF2B5EF4-FFF2-40B4-BE49-F238E27FC236}">
                <a16:creationId xmlns:a16="http://schemas.microsoft.com/office/drawing/2014/main" id="{B548D25B-AFD0-B03F-CD7E-5A8E1DCD8777}"/>
              </a:ext>
            </a:extLst>
          </p:cNvPr>
          <p:cNvSpPr txBox="1">
            <a:spLocks/>
          </p:cNvSpPr>
          <p:nvPr/>
        </p:nvSpPr>
        <p:spPr>
          <a:xfrm>
            <a:off x="1843311" y="127710"/>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lvl="0" algn="r">
              <a:defRPr/>
            </a:pPr>
            <a:r>
              <a:rPr lang="en-GB" sz="2800" b="1" dirty="0">
                <a:latin typeface="+mn-lt"/>
                <a:ea typeface="Times New Roman" panose="02020603050405020304" pitchFamily="18" charset="0"/>
              </a:rPr>
              <a:t>HORIZON-INFRA-2026-DEV-01-02 </a:t>
            </a:r>
            <a:endParaRPr kumimoji="0" lang="it-IT" sz="2800" b="1" i="0" strike="noStrike" kern="1200" cap="none" spc="0" normalizeH="0" baseline="0" noProof="0" dirty="0">
              <a:ln>
                <a:noFill/>
              </a:ln>
              <a:effectLst/>
              <a:uLnTx/>
              <a:uFillTx/>
              <a:latin typeface="+mn-lt"/>
              <a:ea typeface="+mj-ea"/>
              <a:cs typeface="+mj-cs"/>
            </a:endParaRPr>
          </a:p>
        </p:txBody>
      </p:sp>
      <p:sp>
        <p:nvSpPr>
          <p:cNvPr id="7" name="ZoneTexte 6">
            <a:extLst>
              <a:ext uri="{FF2B5EF4-FFF2-40B4-BE49-F238E27FC236}">
                <a16:creationId xmlns:a16="http://schemas.microsoft.com/office/drawing/2014/main" id="{A5C4F11B-ED90-5DDA-3FED-0FFEF825F17E}"/>
              </a:ext>
            </a:extLst>
          </p:cNvPr>
          <p:cNvSpPr txBox="1"/>
          <p:nvPr/>
        </p:nvSpPr>
        <p:spPr>
          <a:xfrm>
            <a:off x="374426" y="4087482"/>
            <a:ext cx="1556260" cy="307777"/>
          </a:xfrm>
          <a:prstGeom prst="rect">
            <a:avLst/>
          </a:prstGeom>
          <a:noFill/>
        </p:spPr>
        <p:txBody>
          <a:bodyPr wrap="none" rtlCol="0">
            <a:spAutoFit/>
          </a:bodyPr>
          <a:lstStyle/>
          <a:p>
            <a:r>
              <a:rPr lang="fr-FR" sz="1400" b="1" dirty="0">
                <a:solidFill>
                  <a:srgbClr val="FF0000"/>
                </a:solidFill>
              </a:rPr>
              <a:t>Next clusters’ calls</a:t>
            </a:r>
          </a:p>
        </p:txBody>
      </p:sp>
      <p:cxnSp>
        <p:nvCxnSpPr>
          <p:cNvPr id="10" name="Connecteur droit avec flèche 9">
            <a:extLst>
              <a:ext uri="{FF2B5EF4-FFF2-40B4-BE49-F238E27FC236}">
                <a16:creationId xmlns:a16="http://schemas.microsoft.com/office/drawing/2014/main" id="{2D55B07C-8E15-CBB5-948E-11E3CAD2531A}"/>
              </a:ext>
            </a:extLst>
          </p:cNvPr>
          <p:cNvCxnSpPr>
            <a:cxnSpLocks/>
          </p:cNvCxnSpPr>
          <p:nvPr/>
        </p:nvCxnSpPr>
        <p:spPr>
          <a:xfrm flipV="1">
            <a:off x="1443789" y="3411085"/>
            <a:ext cx="721341" cy="6763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206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8B54462-1187-13AA-FFDF-3C7134B3A5A9}"/>
              </a:ext>
            </a:extLst>
          </p:cNvPr>
          <p:cNvPicPr>
            <a:picLocks noChangeAspect="1"/>
          </p:cNvPicPr>
          <p:nvPr/>
        </p:nvPicPr>
        <p:blipFill>
          <a:blip r:embed="rId2"/>
          <a:stretch>
            <a:fillRect/>
          </a:stretch>
        </p:blipFill>
        <p:spPr>
          <a:xfrm>
            <a:off x="433552" y="304800"/>
            <a:ext cx="5305096" cy="2494351"/>
          </a:xfrm>
          <a:prstGeom prst="rect">
            <a:avLst/>
          </a:prstGeom>
          <a:ln>
            <a:solidFill>
              <a:srgbClr val="FF0000"/>
            </a:solidFill>
          </a:ln>
        </p:spPr>
      </p:pic>
      <p:sp>
        <p:nvSpPr>
          <p:cNvPr id="6" name="ZoneTexte 5">
            <a:extLst>
              <a:ext uri="{FF2B5EF4-FFF2-40B4-BE49-F238E27FC236}">
                <a16:creationId xmlns:a16="http://schemas.microsoft.com/office/drawing/2014/main" id="{D9F43C90-5C61-BCCC-970C-FD23B0AAD911}"/>
              </a:ext>
            </a:extLst>
          </p:cNvPr>
          <p:cNvSpPr txBox="1"/>
          <p:nvPr/>
        </p:nvSpPr>
        <p:spPr>
          <a:xfrm>
            <a:off x="6779172" y="751344"/>
            <a:ext cx="5213131" cy="5262979"/>
          </a:xfrm>
          <a:prstGeom prst="rect">
            <a:avLst/>
          </a:prstGeom>
          <a:noFill/>
          <a:ln>
            <a:solidFill>
              <a:schemeClr val="tx1"/>
            </a:solidFill>
          </a:ln>
        </p:spPr>
        <p:txBody>
          <a:bodyPr wrap="square">
            <a:spAutoFit/>
          </a:bodyPr>
          <a:lstStyle/>
          <a:p>
            <a:r>
              <a:rPr lang="fr-FR" sz="1600" b="1">
                <a:effectLst/>
              </a:rPr>
              <a:t>01-01</a:t>
            </a:r>
            <a:r>
              <a:rPr lang="fr-FR" sz="1600">
                <a:effectLst/>
              </a:rPr>
              <a:t>: This topic </a:t>
            </a:r>
            <a:r>
              <a:rPr lang="fr-FR" sz="1600" err="1">
                <a:effectLst/>
              </a:rPr>
              <a:t>aims</a:t>
            </a:r>
            <a:r>
              <a:rPr lang="fr-FR" sz="1600">
                <a:effectLst/>
              </a:rPr>
              <a:t> at </a:t>
            </a:r>
            <a:r>
              <a:rPr lang="fr-FR" sz="1600" err="1">
                <a:effectLst/>
              </a:rPr>
              <a:t>testing</a:t>
            </a:r>
            <a:r>
              <a:rPr lang="fr-FR" sz="1600">
                <a:effectLst/>
              </a:rPr>
              <a:t> ‘</a:t>
            </a:r>
            <a:r>
              <a:rPr lang="fr-FR" sz="1600" err="1">
                <a:effectLst/>
              </a:rPr>
              <a:t>access</a:t>
            </a:r>
            <a:r>
              <a:rPr lang="fr-FR" sz="1600">
                <a:effectLst/>
              </a:rPr>
              <a:t> programme like’ </a:t>
            </a:r>
            <a:r>
              <a:rPr lang="fr-FR" sz="1600" err="1">
                <a:effectLst/>
              </a:rPr>
              <a:t>projects</a:t>
            </a:r>
            <a:r>
              <a:rPr lang="fr-FR" sz="1600">
                <a:effectLst/>
              </a:rPr>
              <a:t> </a:t>
            </a:r>
            <a:r>
              <a:rPr lang="fr-FR" sz="1600" err="1">
                <a:effectLst/>
              </a:rPr>
              <a:t>providing</a:t>
            </a:r>
            <a:r>
              <a:rPr lang="fr-FR" sz="1600">
                <a:effectLst/>
              </a:rPr>
              <a:t> trans-national </a:t>
            </a:r>
            <a:r>
              <a:rPr lang="fr-FR" sz="1600" err="1">
                <a:effectLst/>
              </a:rPr>
              <a:t>access</a:t>
            </a:r>
            <a:r>
              <a:rPr lang="fr-FR" sz="1600">
                <a:effectLst/>
              </a:rPr>
              <a:t> (on-site or </a:t>
            </a:r>
            <a:r>
              <a:rPr lang="fr-FR" sz="1600" err="1">
                <a:effectLst/>
              </a:rPr>
              <a:t>remote</a:t>
            </a:r>
            <a:r>
              <a:rPr lang="fr-FR" sz="1600">
                <a:effectLst/>
              </a:rPr>
              <a:t>) and/or </a:t>
            </a:r>
            <a:r>
              <a:rPr lang="fr-FR" sz="1600" err="1">
                <a:effectLst/>
              </a:rPr>
              <a:t>virtual</a:t>
            </a:r>
            <a:r>
              <a:rPr lang="fr-FR" sz="1600">
                <a:effectLst/>
              </a:rPr>
              <a:t> </a:t>
            </a:r>
            <a:r>
              <a:rPr lang="fr-FR" sz="1600" err="1">
                <a:effectLst/>
              </a:rPr>
              <a:t>access</a:t>
            </a:r>
            <a:r>
              <a:rPr lang="fr-FR" sz="1600">
                <a:effectLst/>
              </a:rPr>
              <a:t> to </a:t>
            </a:r>
            <a:r>
              <a:rPr lang="fr-FR" sz="1600" err="1">
                <a:effectLst/>
              </a:rPr>
              <a:t>integrated</a:t>
            </a:r>
            <a:r>
              <a:rPr lang="fr-FR" sz="1600">
                <a:effectLst/>
              </a:rPr>
              <a:t> and </a:t>
            </a:r>
            <a:r>
              <a:rPr lang="fr-FR" sz="1600" err="1">
                <a:effectLst/>
              </a:rPr>
              <a:t>customised</a:t>
            </a:r>
            <a:r>
              <a:rPr lang="fr-FR" sz="1600">
                <a:effectLst/>
              </a:rPr>
              <a:t> </a:t>
            </a:r>
            <a:r>
              <a:rPr lang="fr-FR" sz="1600" err="1">
                <a:effectLst/>
              </a:rPr>
              <a:t>research</a:t>
            </a:r>
            <a:r>
              <a:rPr lang="fr-FR" sz="1600">
                <a:effectLst/>
              </a:rPr>
              <a:t> infrastructure installations and services for excellent </a:t>
            </a:r>
            <a:r>
              <a:rPr lang="fr-FR" sz="1600" err="1">
                <a:effectLst/>
              </a:rPr>
              <a:t>research</a:t>
            </a:r>
            <a:r>
              <a:rPr lang="fr-FR" sz="1600">
                <a:effectLst/>
              </a:rPr>
              <a:t>, </a:t>
            </a:r>
            <a:r>
              <a:rPr lang="fr-FR" sz="1600" err="1">
                <a:effectLst/>
              </a:rPr>
              <a:t>from</a:t>
            </a:r>
            <a:r>
              <a:rPr lang="fr-FR" sz="1600">
                <a:effectLst/>
              </a:rPr>
              <a:t> </a:t>
            </a:r>
            <a:r>
              <a:rPr lang="fr-FR" sz="1600" err="1">
                <a:effectLst/>
              </a:rPr>
              <a:t>frontier</a:t>
            </a:r>
            <a:r>
              <a:rPr lang="fr-FR" sz="1600">
                <a:effectLst/>
              </a:rPr>
              <a:t> and </a:t>
            </a:r>
            <a:r>
              <a:rPr lang="fr-FR" sz="1600" err="1">
                <a:effectLst/>
              </a:rPr>
              <a:t>curiosity</a:t>
            </a:r>
            <a:r>
              <a:rPr lang="fr-FR" sz="1600">
                <a:effectLst/>
              </a:rPr>
              <a:t>- </a:t>
            </a:r>
            <a:r>
              <a:rPr lang="fr-FR" sz="1600" err="1">
                <a:effectLst/>
              </a:rPr>
              <a:t>driven</a:t>
            </a:r>
            <a:r>
              <a:rPr lang="fr-FR" sz="1600">
                <a:effectLst/>
              </a:rPr>
              <a:t> to </a:t>
            </a:r>
            <a:r>
              <a:rPr lang="fr-FR" sz="1600" err="1">
                <a:effectLst/>
              </a:rPr>
              <a:t>applied</a:t>
            </a:r>
            <a:r>
              <a:rPr lang="fr-FR" sz="1600">
                <a:effectLst/>
              </a:rPr>
              <a:t> </a:t>
            </a:r>
            <a:r>
              <a:rPr lang="fr-FR" sz="1600" err="1">
                <a:effectLst/>
              </a:rPr>
              <a:t>research</a:t>
            </a:r>
            <a:r>
              <a:rPr lang="fr-FR" sz="1600">
                <a:effectLst/>
              </a:rPr>
              <a:t>, </a:t>
            </a:r>
            <a:r>
              <a:rPr lang="fr-FR" sz="1600" err="1">
                <a:effectLst/>
              </a:rPr>
              <a:t>offered</a:t>
            </a:r>
            <a:r>
              <a:rPr lang="fr-FR" sz="1600">
                <a:effectLst/>
              </a:rPr>
              <a:t> by a </a:t>
            </a:r>
            <a:r>
              <a:rPr lang="fr-FR" sz="1600" err="1">
                <a:effectLst/>
              </a:rPr>
              <a:t>wide</a:t>
            </a:r>
            <a:r>
              <a:rPr lang="fr-FR" sz="1600">
                <a:effectLst/>
              </a:rPr>
              <a:t> range of </a:t>
            </a:r>
            <a:r>
              <a:rPr lang="fr-FR" sz="1600" err="1">
                <a:effectLst/>
              </a:rPr>
              <a:t>complementary</a:t>
            </a:r>
            <a:r>
              <a:rPr lang="fr-FR" sz="1600">
                <a:effectLst/>
              </a:rPr>
              <a:t> and </a:t>
            </a:r>
            <a:r>
              <a:rPr lang="fr-FR" sz="1600" err="1">
                <a:effectLst/>
              </a:rPr>
              <a:t>interdisciplinary</a:t>
            </a:r>
            <a:r>
              <a:rPr lang="fr-FR" sz="1600">
                <a:effectLst/>
              </a:rPr>
              <a:t> </a:t>
            </a:r>
            <a:r>
              <a:rPr lang="fr-FR" sz="1600" err="1">
                <a:effectLst/>
              </a:rPr>
              <a:t>research</a:t>
            </a:r>
            <a:r>
              <a:rPr lang="fr-FR" sz="1600">
                <a:effectLst/>
              </a:rPr>
              <a:t> infrastructures </a:t>
            </a:r>
            <a:r>
              <a:rPr lang="fr-FR" sz="1600" err="1">
                <a:effectLst/>
              </a:rPr>
              <a:t>with</a:t>
            </a:r>
            <a:r>
              <a:rPr lang="fr-FR" sz="1600">
                <a:effectLst/>
              </a:rPr>
              <a:t> </a:t>
            </a:r>
            <a:r>
              <a:rPr lang="fr-FR" sz="1600" err="1">
                <a:effectLst/>
              </a:rPr>
              <a:t>experience</a:t>
            </a:r>
            <a:r>
              <a:rPr lang="fr-FR" sz="1600">
                <a:effectLst/>
              </a:rPr>
              <a:t> in transnational </a:t>
            </a:r>
            <a:r>
              <a:rPr lang="fr-FR" sz="1600" err="1">
                <a:effectLst/>
              </a:rPr>
              <a:t>access</a:t>
            </a:r>
            <a:r>
              <a:rPr lang="fr-FR" sz="1600">
                <a:effectLst/>
              </a:rPr>
              <a:t>. </a:t>
            </a:r>
            <a:r>
              <a:rPr lang="fr-FR" sz="1600" err="1">
                <a:effectLst/>
              </a:rPr>
              <a:t>Proposals</a:t>
            </a:r>
            <a:r>
              <a:rPr lang="fr-FR" sz="1600">
                <a:effectLst/>
              </a:rPr>
              <a:t> are </a:t>
            </a:r>
            <a:r>
              <a:rPr lang="fr-FR" sz="1600" err="1">
                <a:effectLst/>
              </a:rPr>
              <a:t>expected</a:t>
            </a:r>
            <a:r>
              <a:rPr lang="fr-FR" sz="1600">
                <a:effectLst/>
              </a:rPr>
              <a:t> to </a:t>
            </a:r>
            <a:r>
              <a:rPr lang="fr-FR" sz="1600" err="1">
                <a:effectLst/>
              </a:rPr>
              <a:t>address</a:t>
            </a:r>
            <a:r>
              <a:rPr lang="fr-FR" sz="1600">
                <a:effectLst/>
              </a:rPr>
              <a:t> one of the </a:t>
            </a:r>
            <a:r>
              <a:rPr lang="fr-FR" sz="1600" err="1">
                <a:effectLst/>
              </a:rPr>
              <a:t>following</a:t>
            </a:r>
            <a:r>
              <a:rPr lang="fr-FR" sz="1600">
                <a:effectLst/>
              </a:rPr>
              <a:t> areas, </a:t>
            </a:r>
            <a:r>
              <a:rPr lang="fr-FR" sz="1600" err="1">
                <a:effectLst/>
              </a:rPr>
              <a:t>based</a:t>
            </a:r>
            <a:r>
              <a:rPr lang="fr-FR" sz="1600">
                <a:effectLst/>
              </a:rPr>
              <a:t> on ‘ESFRI </a:t>
            </a:r>
            <a:r>
              <a:rPr lang="fr-FR" sz="1600" err="1">
                <a:effectLst/>
              </a:rPr>
              <a:t>scientific</a:t>
            </a:r>
            <a:r>
              <a:rPr lang="fr-FR" sz="1600">
                <a:effectLst/>
              </a:rPr>
              <a:t> </a:t>
            </a:r>
            <a:r>
              <a:rPr lang="fr-FR" sz="1600" err="1">
                <a:effectLst/>
              </a:rPr>
              <a:t>domains</a:t>
            </a:r>
            <a:r>
              <a:rPr lang="fr-FR" sz="1600">
                <a:effectLst/>
              </a:rPr>
              <a:t>, and must </a:t>
            </a:r>
            <a:r>
              <a:rPr lang="fr-FR" sz="1600" err="1">
                <a:effectLst/>
              </a:rPr>
              <a:t>explicitly</a:t>
            </a:r>
            <a:r>
              <a:rPr lang="fr-FR" sz="1600">
                <a:effectLst/>
              </a:rPr>
              <a:t> state </a:t>
            </a:r>
            <a:r>
              <a:rPr lang="fr-FR" sz="1600" err="1">
                <a:effectLst/>
              </a:rPr>
              <a:t>which</a:t>
            </a:r>
            <a:r>
              <a:rPr lang="fr-FR" sz="1600">
                <a:effectLst/>
              </a:rPr>
              <a:t> area </a:t>
            </a:r>
            <a:r>
              <a:rPr lang="fr-FR" sz="1600" err="1">
                <a:effectLst/>
              </a:rPr>
              <a:t>they</a:t>
            </a:r>
            <a:r>
              <a:rPr lang="fr-FR" sz="1600">
                <a:effectLst/>
              </a:rPr>
              <a:t> </a:t>
            </a:r>
            <a:r>
              <a:rPr lang="fr-FR" sz="1600" err="1">
                <a:effectLst/>
              </a:rPr>
              <a:t>address</a:t>
            </a:r>
            <a:r>
              <a:rPr lang="fr-FR" sz="1600">
                <a:effectLst/>
              </a:rPr>
              <a:t>: </a:t>
            </a:r>
          </a:p>
          <a:p>
            <a:endParaRPr lang="fr-FR" sz="1600">
              <a:solidFill>
                <a:srgbClr val="FF0000"/>
              </a:solidFill>
              <a:effectLst/>
            </a:endParaRPr>
          </a:p>
          <a:p>
            <a:r>
              <a:rPr lang="fr-FR" sz="1600">
                <a:solidFill>
                  <a:srgbClr val="FF0000"/>
                </a:solidFill>
                <a:effectLst/>
              </a:rPr>
              <a:t>Area 1,</a:t>
            </a:r>
            <a:r>
              <a:rPr lang="fr-FR" sz="1600">
                <a:effectLst/>
              </a:rPr>
              <a:t> </a:t>
            </a:r>
            <a:r>
              <a:rPr lang="fr-FR" sz="1600" err="1">
                <a:effectLst/>
              </a:rPr>
              <a:t>covering</a:t>
            </a:r>
            <a:r>
              <a:rPr lang="fr-FR" sz="1600">
                <a:effectLst/>
              </a:rPr>
              <a:t>  </a:t>
            </a:r>
            <a:r>
              <a:rPr lang="fr-FR" sz="1600" b="1">
                <a:solidFill>
                  <a:srgbClr val="FF0000"/>
                </a:solidFill>
                <a:effectLst/>
              </a:rPr>
              <a:t>Physical Sciences and Engineering; Data, </a:t>
            </a:r>
            <a:r>
              <a:rPr lang="fr-FR" sz="1600" b="1" err="1">
                <a:solidFill>
                  <a:srgbClr val="FF0000"/>
                </a:solidFill>
                <a:effectLst/>
              </a:rPr>
              <a:t>Computing</a:t>
            </a:r>
            <a:r>
              <a:rPr lang="fr-FR" sz="1600" b="1">
                <a:solidFill>
                  <a:srgbClr val="FF0000"/>
                </a:solidFill>
                <a:effectLst/>
              </a:rPr>
              <a:t> and Digital </a:t>
            </a:r>
            <a:r>
              <a:rPr lang="fr-FR" sz="1600" b="1" err="1">
                <a:solidFill>
                  <a:srgbClr val="FF0000"/>
                </a:solidFill>
                <a:effectLst/>
              </a:rPr>
              <a:t>Research</a:t>
            </a:r>
            <a:r>
              <a:rPr lang="fr-FR" sz="1600" b="1">
                <a:solidFill>
                  <a:srgbClr val="FF0000"/>
                </a:solidFill>
                <a:effectLst/>
              </a:rPr>
              <a:t> Infrastructures </a:t>
            </a:r>
          </a:p>
          <a:p>
            <a:r>
              <a:rPr lang="fr-FR" sz="1600">
                <a:effectLst/>
              </a:rPr>
              <a:t>Area 2, </a:t>
            </a:r>
            <a:r>
              <a:rPr lang="fr-FR" sz="1600" err="1">
                <a:effectLst/>
              </a:rPr>
              <a:t>covering</a:t>
            </a:r>
            <a:r>
              <a:rPr lang="fr-FR" sz="1600">
                <a:effectLst/>
              </a:rPr>
              <a:t> </a:t>
            </a:r>
            <a:r>
              <a:rPr lang="fr-FR" sz="1600" err="1">
                <a:effectLst/>
              </a:rPr>
              <a:t>Health</a:t>
            </a:r>
            <a:r>
              <a:rPr lang="fr-FR" sz="1600">
                <a:effectLst/>
              </a:rPr>
              <a:t> &amp; Food; Social Sciences and </a:t>
            </a:r>
            <a:r>
              <a:rPr lang="fr-FR" sz="1600" err="1">
                <a:effectLst/>
              </a:rPr>
              <a:t>Humanities</a:t>
            </a:r>
            <a:r>
              <a:rPr lang="fr-FR" sz="1600">
                <a:effectLst/>
              </a:rPr>
              <a:t> </a:t>
            </a:r>
          </a:p>
          <a:p>
            <a:r>
              <a:rPr lang="fr-FR" sz="1600">
                <a:effectLst/>
              </a:rPr>
              <a:t>Area 3, </a:t>
            </a:r>
            <a:r>
              <a:rPr lang="fr-FR" sz="1600" err="1">
                <a:effectLst/>
              </a:rPr>
              <a:t>covering</a:t>
            </a:r>
            <a:r>
              <a:rPr lang="fr-FR" sz="1600">
                <a:effectLst/>
              </a:rPr>
              <a:t> </a:t>
            </a:r>
            <a:r>
              <a:rPr lang="fr-FR" sz="1600" err="1">
                <a:effectLst/>
              </a:rPr>
              <a:t>Environment</a:t>
            </a:r>
            <a:r>
              <a:rPr lang="fr-FR" sz="1600">
                <a:effectLst/>
              </a:rPr>
              <a:t>; Energy. </a:t>
            </a:r>
          </a:p>
          <a:p>
            <a:endParaRPr lang="fr-FR" sz="1600">
              <a:effectLst/>
            </a:endParaRPr>
          </a:p>
          <a:p>
            <a:r>
              <a:rPr lang="fr-FR" sz="1600" err="1">
                <a:effectLst/>
              </a:rPr>
              <a:t>Proposals</a:t>
            </a:r>
            <a:r>
              <a:rPr lang="fr-FR" sz="1600">
                <a:effectLst/>
              </a:rPr>
              <a:t> </a:t>
            </a:r>
            <a:r>
              <a:rPr lang="fr-FR" sz="1600" err="1">
                <a:effectLst/>
              </a:rPr>
              <a:t>should</a:t>
            </a:r>
            <a:r>
              <a:rPr lang="fr-FR" sz="1600">
                <a:effectLst/>
              </a:rPr>
              <a:t> </a:t>
            </a:r>
            <a:r>
              <a:rPr lang="fr-FR" sz="1600" err="1">
                <a:solidFill>
                  <a:srgbClr val="FF0000"/>
                </a:solidFill>
                <a:effectLst/>
              </a:rPr>
              <a:t>include</a:t>
            </a:r>
            <a:r>
              <a:rPr lang="fr-FR" sz="1600">
                <a:solidFill>
                  <a:srgbClr val="FF0000"/>
                </a:solidFill>
                <a:effectLst/>
              </a:rPr>
              <a:t> at least </a:t>
            </a:r>
            <a:r>
              <a:rPr lang="fr-FR" sz="1600" err="1">
                <a:solidFill>
                  <a:srgbClr val="FF0000"/>
                </a:solidFill>
                <a:effectLst/>
              </a:rPr>
              <a:t>two</a:t>
            </a:r>
            <a:r>
              <a:rPr lang="fr-FR" sz="1600">
                <a:solidFill>
                  <a:srgbClr val="FF0000"/>
                </a:solidFill>
                <a:effectLst/>
              </a:rPr>
              <a:t> </a:t>
            </a:r>
            <a:r>
              <a:rPr lang="fr-FR" sz="1600">
                <a:effectLst/>
              </a:rPr>
              <a:t>ESFRI Landmark and/or </a:t>
            </a:r>
            <a:r>
              <a:rPr lang="fr-FR" sz="1600" err="1">
                <a:effectLst/>
              </a:rPr>
              <a:t>European</a:t>
            </a:r>
            <a:r>
              <a:rPr lang="fr-FR" sz="1600">
                <a:effectLst/>
              </a:rPr>
              <a:t> </a:t>
            </a:r>
            <a:r>
              <a:rPr lang="fr-FR" sz="1600" err="1">
                <a:effectLst/>
              </a:rPr>
              <a:t>Research</a:t>
            </a:r>
            <a:r>
              <a:rPr lang="fr-FR" sz="1600">
                <a:effectLst/>
              </a:rPr>
              <a:t> Infrastructure Consortium (ERIC) as </a:t>
            </a:r>
            <a:r>
              <a:rPr lang="fr-FR" sz="1600" err="1">
                <a:effectLst/>
              </a:rPr>
              <a:t>beneficiary</a:t>
            </a:r>
            <a:r>
              <a:rPr lang="fr-FR" sz="1600">
                <a:effectLst/>
              </a:rPr>
              <a:t> </a:t>
            </a:r>
          </a:p>
          <a:p>
            <a:endParaRPr lang="fr-FR" sz="1600">
              <a:effectLst/>
            </a:endParaRPr>
          </a:p>
        </p:txBody>
      </p:sp>
      <p:cxnSp>
        <p:nvCxnSpPr>
          <p:cNvPr id="7" name="Connecteur droit avec flèche 6">
            <a:extLst>
              <a:ext uri="{FF2B5EF4-FFF2-40B4-BE49-F238E27FC236}">
                <a16:creationId xmlns:a16="http://schemas.microsoft.com/office/drawing/2014/main" id="{0092A868-3F98-303E-FD26-09BC7866CBE6}"/>
              </a:ext>
            </a:extLst>
          </p:cNvPr>
          <p:cNvCxnSpPr>
            <a:cxnSpLocks/>
          </p:cNvCxnSpPr>
          <p:nvPr/>
        </p:nvCxnSpPr>
        <p:spPr>
          <a:xfrm flipV="1">
            <a:off x="5407572" y="1045634"/>
            <a:ext cx="662152" cy="2261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842502FE-A3EA-E721-AD63-F5ACE32A867F}"/>
              </a:ext>
            </a:extLst>
          </p:cNvPr>
          <p:cNvCxnSpPr>
            <a:cxnSpLocks/>
          </p:cNvCxnSpPr>
          <p:nvPr/>
        </p:nvCxnSpPr>
        <p:spPr>
          <a:xfrm>
            <a:off x="620109" y="2749999"/>
            <a:ext cx="0" cy="9496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2BF6FDA8-B4FC-F91A-D6A7-F91E38260713}"/>
              </a:ext>
            </a:extLst>
          </p:cNvPr>
          <p:cNvSpPr txBox="1"/>
          <p:nvPr/>
        </p:nvSpPr>
        <p:spPr>
          <a:xfrm>
            <a:off x="439465" y="3794235"/>
            <a:ext cx="5819445" cy="1815882"/>
          </a:xfrm>
          <a:prstGeom prst="rect">
            <a:avLst/>
          </a:prstGeom>
          <a:noFill/>
          <a:ln>
            <a:solidFill>
              <a:schemeClr val="tx1"/>
            </a:solidFill>
          </a:ln>
        </p:spPr>
        <p:txBody>
          <a:bodyPr wrap="square">
            <a:spAutoFit/>
          </a:bodyPr>
          <a:lstStyle/>
          <a:p>
            <a:r>
              <a:rPr lang="fr-FR" sz="1600" b="1">
                <a:effectLst/>
              </a:rPr>
              <a:t>01-02: </a:t>
            </a:r>
            <a:r>
              <a:rPr lang="fr-FR" sz="1600">
                <a:effectLst/>
              </a:rPr>
              <a:t>This topic </a:t>
            </a:r>
            <a:r>
              <a:rPr lang="fr-FR" sz="1600" err="1">
                <a:effectLst/>
              </a:rPr>
              <a:t>aims</a:t>
            </a:r>
            <a:r>
              <a:rPr lang="fr-FR" sz="1600">
                <a:effectLst/>
              </a:rPr>
              <a:t> at </a:t>
            </a:r>
            <a:r>
              <a:rPr lang="fr-FR" sz="1600" err="1">
                <a:effectLst/>
              </a:rPr>
              <a:t>providing</a:t>
            </a:r>
            <a:r>
              <a:rPr lang="fr-FR" sz="1600">
                <a:effectLst/>
              </a:rPr>
              <a:t> trans-national </a:t>
            </a:r>
            <a:r>
              <a:rPr lang="fr-FR" sz="1600" err="1">
                <a:effectLst/>
              </a:rPr>
              <a:t>access</a:t>
            </a:r>
            <a:r>
              <a:rPr lang="fr-FR" sz="1600">
                <a:effectLst/>
              </a:rPr>
              <a:t> (on-site or </a:t>
            </a:r>
            <a:r>
              <a:rPr lang="fr-FR" sz="1600" err="1">
                <a:effectLst/>
              </a:rPr>
              <a:t>remote</a:t>
            </a:r>
            <a:r>
              <a:rPr lang="fr-FR" sz="1600">
                <a:effectLst/>
              </a:rPr>
              <a:t>) and/or </a:t>
            </a:r>
            <a:r>
              <a:rPr lang="fr-FR" sz="1600" err="1">
                <a:effectLst/>
              </a:rPr>
              <a:t>virtual</a:t>
            </a:r>
            <a:r>
              <a:rPr lang="fr-FR" sz="1600">
                <a:effectLst/>
              </a:rPr>
              <a:t> </a:t>
            </a:r>
            <a:r>
              <a:rPr lang="fr-FR" sz="1600" err="1">
                <a:effectLst/>
              </a:rPr>
              <a:t>access</a:t>
            </a:r>
            <a:r>
              <a:rPr lang="fr-FR" sz="1600">
                <a:effectLst/>
              </a:rPr>
              <a:t> to </a:t>
            </a:r>
            <a:r>
              <a:rPr lang="fr-FR" sz="1600" err="1">
                <a:effectLst/>
              </a:rPr>
              <a:t>integrated</a:t>
            </a:r>
            <a:r>
              <a:rPr lang="fr-FR" sz="1600">
                <a:effectLst/>
              </a:rPr>
              <a:t> and </a:t>
            </a:r>
            <a:r>
              <a:rPr lang="fr-FR" sz="1600" err="1">
                <a:effectLst/>
              </a:rPr>
              <a:t>customised</a:t>
            </a:r>
            <a:r>
              <a:rPr lang="fr-FR" sz="1600">
                <a:effectLst/>
              </a:rPr>
              <a:t> </a:t>
            </a:r>
            <a:r>
              <a:rPr lang="fr-FR" sz="1600" err="1">
                <a:effectLst/>
              </a:rPr>
              <a:t>research</a:t>
            </a:r>
            <a:r>
              <a:rPr lang="fr-FR" sz="1600">
                <a:effectLst/>
              </a:rPr>
              <a:t> infrastructure services … Access </a:t>
            </a:r>
            <a:r>
              <a:rPr lang="fr-FR" sz="1600" err="1">
                <a:effectLst/>
              </a:rPr>
              <a:t>also</a:t>
            </a:r>
            <a:r>
              <a:rPr lang="fr-FR" sz="1600">
                <a:effectLst/>
              </a:rPr>
              <a:t> </a:t>
            </a:r>
            <a:r>
              <a:rPr lang="fr-FR" sz="1600" err="1">
                <a:effectLst/>
              </a:rPr>
              <a:t>includes</a:t>
            </a:r>
            <a:r>
              <a:rPr lang="fr-FR" sz="1600">
                <a:effectLst/>
              </a:rPr>
              <a:t> ad hoc </a:t>
            </a:r>
            <a:r>
              <a:rPr lang="fr-FR" sz="1600" err="1">
                <a:effectLst/>
              </a:rPr>
              <a:t>users</a:t>
            </a:r>
            <a:r>
              <a:rPr lang="fr-FR" sz="1600">
                <a:effectLst/>
              </a:rPr>
              <a:t>’ training and </a:t>
            </a:r>
            <a:r>
              <a:rPr lang="fr-FR" sz="1600" err="1">
                <a:effectLst/>
              </a:rPr>
              <a:t>scientific</a:t>
            </a:r>
            <a:r>
              <a:rPr lang="fr-FR" sz="1600">
                <a:effectLst/>
              </a:rPr>
              <a:t> and </a:t>
            </a:r>
            <a:r>
              <a:rPr lang="fr-FR" sz="1600" err="1">
                <a:effectLst/>
              </a:rPr>
              <a:t>technical</a:t>
            </a:r>
            <a:r>
              <a:rPr lang="fr-FR" sz="1600">
                <a:effectLst/>
              </a:rPr>
              <a:t> support </a:t>
            </a:r>
          </a:p>
          <a:p>
            <a:endParaRPr lang="fr-FR" sz="1600">
              <a:effectLst/>
            </a:endParaRPr>
          </a:p>
          <a:p>
            <a:r>
              <a:rPr lang="fr-FR" sz="1600" err="1">
                <a:effectLst/>
              </a:rPr>
              <a:t>Proposals</a:t>
            </a:r>
            <a:r>
              <a:rPr lang="fr-FR" sz="1600">
                <a:effectLst/>
              </a:rPr>
              <a:t> </a:t>
            </a:r>
            <a:r>
              <a:rPr lang="fr-FR" sz="1600" err="1">
                <a:effectLst/>
              </a:rPr>
              <a:t>should</a:t>
            </a:r>
            <a:r>
              <a:rPr lang="fr-FR" sz="1600">
                <a:effectLst/>
              </a:rPr>
              <a:t> </a:t>
            </a:r>
            <a:r>
              <a:rPr lang="fr-FR" sz="1600" err="1">
                <a:effectLst/>
              </a:rPr>
              <a:t>include</a:t>
            </a:r>
            <a:r>
              <a:rPr lang="fr-FR" sz="1600">
                <a:effectLst/>
              </a:rPr>
              <a:t> </a:t>
            </a:r>
            <a:r>
              <a:rPr lang="fr-FR" sz="1600">
                <a:solidFill>
                  <a:srgbClr val="FF0000"/>
                </a:solidFill>
                <a:effectLst/>
              </a:rPr>
              <a:t>at least one</a:t>
            </a:r>
            <a:r>
              <a:rPr lang="fr-FR" sz="1600">
                <a:effectLst/>
              </a:rPr>
              <a:t> ESFRI Landmark or </a:t>
            </a:r>
            <a:r>
              <a:rPr lang="fr-FR" sz="1600" err="1">
                <a:effectLst/>
              </a:rPr>
              <a:t>European</a:t>
            </a:r>
            <a:r>
              <a:rPr lang="fr-FR" sz="1600">
                <a:effectLst/>
              </a:rPr>
              <a:t> </a:t>
            </a:r>
            <a:r>
              <a:rPr lang="fr-FR" sz="1600" err="1">
                <a:effectLst/>
              </a:rPr>
              <a:t>Research</a:t>
            </a:r>
            <a:r>
              <a:rPr lang="fr-FR" sz="1600">
                <a:effectLst/>
              </a:rPr>
              <a:t> Infrastructure Consortium (ERIC) as </a:t>
            </a:r>
            <a:r>
              <a:rPr lang="fr-FR" sz="1600" err="1">
                <a:effectLst/>
              </a:rPr>
              <a:t>beneficiary</a:t>
            </a:r>
            <a:r>
              <a:rPr lang="fr-FR" sz="1600">
                <a:effectLst/>
              </a:rPr>
              <a:t> </a:t>
            </a:r>
            <a:endParaRPr lang="fr-FR" sz="1600"/>
          </a:p>
        </p:txBody>
      </p:sp>
    </p:spTree>
    <p:extLst>
      <p:ext uri="{BB962C8B-B14F-4D97-AF65-F5344CB8AC3E}">
        <p14:creationId xmlns:p14="http://schemas.microsoft.com/office/powerpoint/2010/main" val="4013883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F8E6D75-00AD-6FBA-09C2-A74AE025164B}"/>
              </a:ext>
            </a:extLst>
          </p:cNvPr>
          <p:cNvSpPr txBox="1"/>
          <p:nvPr/>
        </p:nvSpPr>
        <p:spPr>
          <a:xfrm>
            <a:off x="6001406" y="114704"/>
            <a:ext cx="6096000" cy="523220"/>
          </a:xfrm>
          <a:prstGeom prst="rect">
            <a:avLst/>
          </a:prstGeom>
          <a:noFill/>
        </p:spPr>
        <p:txBody>
          <a:bodyPr wrap="square">
            <a:spAutoFit/>
          </a:bodyPr>
          <a:lstStyle/>
          <a:p>
            <a:pPr algn="r"/>
            <a:r>
              <a:rPr lang="en-GB" sz="2800" b="1" dirty="0">
                <a:solidFill>
                  <a:srgbClr val="002060"/>
                </a:solidFill>
                <a:effectLst/>
                <a:ea typeface="Times New Roman" panose="02020603050405020304" pitchFamily="18" charset="0"/>
                <a:cs typeface="Times New Roman" panose="02020603050405020304" pitchFamily="18" charset="0"/>
              </a:rPr>
              <a:t>HORIZON-INFRA-2027-01-SERV-01</a:t>
            </a:r>
            <a:endParaRPr lang="fr-FR" sz="2800" b="1" dirty="0">
              <a:solidFill>
                <a:srgbClr val="002060"/>
              </a:solidFill>
            </a:endParaRPr>
          </a:p>
        </p:txBody>
      </p:sp>
      <p:sp>
        <p:nvSpPr>
          <p:cNvPr id="4" name="ZoneTexte 3">
            <a:extLst>
              <a:ext uri="{FF2B5EF4-FFF2-40B4-BE49-F238E27FC236}">
                <a16:creationId xmlns:a16="http://schemas.microsoft.com/office/drawing/2014/main" id="{D4B7A7BE-79E2-6E29-A4DB-73EC15C8E74A}"/>
              </a:ext>
            </a:extLst>
          </p:cNvPr>
          <p:cNvSpPr txBox="1"/>
          <p:nvPr/>
        </p:nvSpPr>
        <p:spPr>
          <a:xfrm>
            <a:off x="1723696" y="637924"/>
            <a:ext cx="9869214" cy="5421099"/>
          </a:xfrm>
          <a:prstGeom prst="rect">
            <a:avLst/>
          </a:prstGeom>
          <a:noFill/>
        </p:spPr>
        <p:txBody>
          <a:bodyPr wrap="square">
            <a:spAutoFit/>
          </a:bodyPr>
          <a:lstStyle/>
          <a:p>
            <a:pPr algn="just">
              <a:lnSpc>
                <a:spcPct val="115000"/>
              </a:lnSpc>
              <a:spcAft>
                <a:spcPts val="1000"/>
              </a:spcAft>
            </a:pPr>
            <a:r>
              <a:rPr lang="en-GB" sz="1600" b="1" dirty="0">
                <a:solidFill>
                  <a:srgbClr val="002060"/>
                </a:solidFill>
                <a:effectLst/>
                <a:ea typeface="Times New Roman" panose="02020603050405020304" pitchFamily="18" charset="0"/>
                <a:cs typeface="Times New Roman" panose="02020603050405020304" pitchFamily="18" charset="0"/>
              </a:rPr>
              <a:t>NEXT PRIORITY FOR ESCAPE</a:t>
            </a:r>
          </a:p>
          <a:p>
            <a:pPr algn="just">
              <a:lnSpc>
                <a:spcPct val="115000"/>
              </a:lnSpc>
              <a:spcAft>
                <a:spcPts val="1000"/>
              </a:spcAft>
            </a:pPr>
            <a:r>
              <a:rPr lang="en-GB" sz="1400" b="1" dirty="0">
                <a:solidFill>
                  <a:srgbClr val="000000"/>
                </a:solidFill>
                <a:effectLst/>
                <a:ea typeface="Times New Roman" panose="02020603050405020304" pitchFamily="18" charset="0"/>
                <a:cs typeface="Times New Roman" panose="02020603050405020304" pitchFamily="18" charset="0"/>
              </a:rPr>
              <a:t>Access includes ad hoc users’ training and scientific and technical support </a:t>
            </a:r>
            <a:r>
              <a:rPr lang="en-GB" sz="1400" dirty="0">
                <a:solidFill>
                  <a:srgbClr val="000000"/>
                </a:solidFill>
                <a:effectLst/>
                <a:ea typeface="Times New Roman" panose="02020603050405020304" pitchFamily="18" charset="0"/>
                <a:cs typeface="Times New Roman" panose="02020603050405020304" pitchFamily="18" charset="0"/>
              </a:rPr>
              <a:t>(see Specific Features for Research Infrastructures). Additional training courses, including skills for data stewardship, may also be supported. In addition, proposals should better exploit the training potential of successful transnational access user projects by inviting researchers, notably early-stage career researchers, or research infrastructure technicians from widening and candidate countries to team up with selected user groups. Proposals should reserve </a:t>
            </a:r>
            <a:r>
              <a:rPr lang="en-GB" sz="1400" b="1" dirty="0">
                <a:solidFill>
                  <a:srgbClr val="000000"/>
                </a:solidFill>
                <a:effectLst/>
                <a:ea typeface="Times New Roman" panose="02020603050405020304" pitchFamily="18" charset="0"/>
                <a:cs typeface="Times New Roman" panose="02020603050405020304" pitchFamily="18" charset="0"/>
              </a:rPr>
              <a:t>sufficient resources for this purpose and should proactively advertise these opportunities. </a:t>
            </a:r>
            <a:r>
              <a:rPr lang="en-GB" sz="1400" dirty="0">
                <a:solidFill>
                  <a:srgbClr val="000000"/>
                </a:solidFill>
                <a:effectLst/>
                <a:ea typeface="Times New Roman" panose="02020603050405020304" pitchFamily="18" charset="0"/>
                <a:cs typeface="Times New Roman" panose="02020603050405020304" pitchFamily="18" charset="0"/>
              </a:rPr>
              <a:t>(which should be arranged after the selection of user projects and have no impact on their evaluation).</a:t>
            </a:r>
            <a:endParaRPr lang="fr-FR" sz="1400" dirty="0">
              <a:effectLst/>
              <a:ea typeface="Times New Roman" panose="02020603050405020304" pitchFamily="18" charset="0"/>
              <a:cs typeface="Times New Roman" panose="02020603050405020304" pitchFamily="18" charset="0"/>
            </a:endParaRPr>
          </a:p>
          <a:p>
            <a:pPr algn="just">
              <a:lnSpc>
                <a:spcPct val="115000"/>
              </a:lnSpc>
              <a:spcAft>
                <a:spcPts val="1000"/>
              </a:spcAft>
            </a:pPr>
            <a:r>
              <a:rPr lang="en-GB" sz="1400" b="1" dirty="0">
                <a:solidFill>
                  <a:srgbClr val="000000"/>
                </a:solidFill>
                <a:effectLst/>
                <a:ea typeface="Times New Roman" panose="02020603050405020304" pitchFamily="18" charset="0"/>
                <a:cs typeface="Times New Roman" panose="02020603050405020304" pitchFamily="18" charset="0"/>
              </a:rPr>
              <a:t>Access provision to existing services </a:t>
            </a:r>
            <a:r>
              <a:rPr lang="en-GB" sz="1400" dirty="0">
                <a:solidFill>
                  <a:srgbClr val="000000"/>
                </a:solidFill>
                <a:effectLst/>
                <a:ea typeface="Times New Roman" panose="02020603050405020304" pitchFamily="18" charset="0"/>
                <a:cs typeface="Times New Roman" panose="02020603050405020304" pitchFamily="18" charset="0"/>
              </a:rPr>
              <a:t>should be clear in the proposed activities and reflected in </a:t>
            </a:r>
            <a:r>
              <a:rPr lang="en-GB" sz="1400" b="1" dirty="0">
                <a:solidFill>
                  <a:srgbClr val="000000"/>
                </a:solidFill>
                <a:effectLst/>
                <a:ea typeface="Times New Roman" panose="02020603050405020304" pitchFamily="18" charset="0"/>
                <a:cs typeface="Times New Roman" panose="02020603050405020304" pitchFamily="18" charset="0"/>
              </a:rPr>
              <a:t>the allocated resources.</a:t>
            </a:r>
            <a:endParaRPr lang="fr-FR" sz="1400" b="1" dirty="0">
              <a:effectLst/>
              <a:ea typeface="Times New Roman" panose="02020603050405020304" pitchFamily="18" charset="0"/>
              <a:cs typeface="Times New Roman" panose="02020603050405020304" pitchFamily="18" charset="0"/>
            </a:endParaRPr>
          </a:p>
          <a:p>
            <a:pPr algn="just">
              <a:lnSpc>
                <a:spcPct val="115000"/>
              </a:lnSpc>
              <a:spcAft>
                <a:spcPts val="1000"/>
              </a:spcAft>
            </a:pPr>
            <a:r>
              <a:rPr lang="en-GB" sz="1400" dirty="0">
                <a:solidFill>
                  <a:srgbClr val="000000"/>
                </a:solidFill>
                <a:effectLst/>
                <a:ea typeface="Times New Roman" panose="02020603050405020304" pitchFamily="18" charset="0"/>
                <a:cs typeface="Times New Roman" panose="02020603050405020304" pitchFamily="18" charset="0"/>
              </a:rPr>
              <a:t>The improvement and development of services can also be supported, provided that the resulting services are offered already under the actions </a:t>
            </a:r>
            <a:r>
              <a:rPr lang="en-GB" sz="1400" b="1" dirty="0">
                <a:solidFill>
                  <a:srgbClr val="000000"/>
                </a:solidFill>
                <a:effectLst/>
                <a:ea typeface="Times New Roman" panose="02020603050405020304" pitchFamily="18" charset="0"/>
                <a:cs typeface="Times New Roman" panose="02020603050405020304" pitchFamily="18" charset="0"/>
              </a:rPr>
              <a:t>(short-term R&amp;D) </a:t>
            </a:r>
            <a:r>
              <a:rPr lang="en-GB" sz="1400" dirty="0">
                <a:solidFill>
                  <a:srgbClr val="000000"/>
                </a:solidFill>
                <a:effectLst/>
                <a:ea typeface="Times New Roman" panose="02020603050405020304" pitchFamily="18" charset="0"/>
                <a:cs typeface="Times New Roman" panose="02020603050405020304" pitchFamily="18" charset="0"/>
              </a:rPr>
              <a:t>and that the </a:t>
            </a:r>
            <a:r>
              <a:rPr lang="en-GB" sz="1400" b="1" dirty="0">
                <a:solidFill>
                  <a:srgbClr val="000000"/>
                </a:solidFill>
                <a:effectLst/>
                <a:ea typeface="Times New Roman" panose="02020603050405020304" pitchFamily="18" charset="0"/>
                <a:cs typeface="Times New Roman" panose="02020603050405020304" pitchFamily="18" charset="0"/>
              </a:rPr>
              <a:t>long-term sustainability </a:t>
            </a:r>
            <a:r>
              <a:rPr lang="en-GB" sz="1400" dirty="0">
                <a:solidFill>
                  <a:srgbClr val="000000"/>
                </a:solidFill>
                <a:effectLst/>
                <a:ea typeface="Times New Roman" panose="02020603050405020304" pitchFamily="18" charset="0"/>
                <a:cs typeface="Times New Roman" panose="02020603050405020304" pitchFamily="18" charset="0"/>
              </a:rPr>
              <a:t>of such services is ensured.</a:t>
            </a:r>
            <a:endParaRPr lang="fr-FR" sz="1400" dirty="0">
              <a:effectLst/>
              <a:ea typeface="Times New Roman" panose="02020603050405020304" pitchFamily="18" charset="0"/>
              <a:cs typeface="Times New Roman" panose="02020603050405020304" pitchFamily="18" charset="0"/>
            </a:endParaRPr>
          </a:p>
          <a:p>
            <a:pPr algn="just">
              <a:lnSpc>
                <a:spcPct val="115000"/>
              </a:lnSpc>
              <a:spcAft>
                <a:spcPts val="1000"/>
              </a:spcAft>
            </a:pPr>
            <a:r>
              <a:rPr lang="en-GB" sz="1400" dirty="0">
                <a:solidFill>
                  <a:srgbClr val="000000"/>
                </a:solidFill>
                <a:effectLst/>
                <a:ea typeface="Times New Roman" panose="02020603050405020304" pitchFamily="18" charset="0"/>
                <a:cs typeface="Times New Roman" panose="02020603050405020304" pitchFamily="18" charset="0"/>
              </a:rPr>
              <a:t>Data management (and related ethics issues), interoperability, as well as the </a:t>
            </a:r>
            <a:r>
              <a:rPr lang="en-GB" sz="1400" b="1" dirty="0">
                <a:solidFill>
                  <a:srgbClr val="000000"/>
                </a:solidFill>
                <a:effectLst/>
                <a:ea typeface="Times New Roman" panose="02020603050405020304" pitchFamily="18" charset="0"/>
                <a:cs typeface="Times New Roman" panose="02020603050405020304" pitchFamily="18" charset="0"/>
              </a:rPr>
              <a:t>connection of digital services (e.g. data services) to the European Open Science Cloud, </a:t>
            </a:r>
            <a:r>
              <a:rPr lang="en-GB" sz="1400" dirty="0">
                <a:solidFill>
                  <a:srgbClr val="000000"/>
                </a:solidFill>
                <a:effectLst/>
                <a:ea typeface="Times New Roman" panose="02020603050405020304" pitchFamily="18" charset="0"/>
                <a:cs typeface="Times New Roman" panose="02020603050405020304" pitchFamily="18" charset="0"/>
              </a:rPr>
              <a:t>should be addressed where relevant. Proposals should take </a:t>
            </a:r>
            <a:r>
              <a:rPr lang="en-GB" sz="1400" b="1" dirty="0">
                <a:solidFill>
                  <a:srgbClr val="000000"/>
                </a:solidFill>
                <a:effectLst/>
                <a:ea typeface="Times New Roman" panose="02020603050405020304" pitchFamily="18" charset="0"/>
                <a:cs typeface="Times New Roman" panose="02020603050405020304" pitchFamily="18" charset="0"/>
              </a:rPr>
              <a:t>due account of major European or international initiatives relevant in the domain. </a:t>
            </a:r>
            <a:r>
              <a:rPr lang="en-GB" sz="1400" dirty="0">
                <a:solidFill>
                  <a:srgbClr val="000000"/>
                </a:solidFill>
                <a:effectLst/>
                <a:ea typeface="Times New Roman" panose="02020603050405020304" pitchFamily="18" charset="0"/>
                <a:cs typeface="Times New Roman" panose="02020603050405020304" pitchFamily="18" charset="0"/>
              </a:rPr>
              <a:t>When appropriate, they should foster the use and deployment of (open) global standards.</a:t>
            </a:r>
            <a:endParaRPr lang="fr-FR" sz="1400" dirty="0">
              <a:effectLst/>
              <a:ea typeface="Times New Roman" panose="02020603050405020304" pitchFamily="18" charset="0"/>
              <a:cs typeface="Times New Roman" panose="02020603050405020304" pitchFamily="18" charset="0"/>
            </a:endParaRPr>
          </a:p>
          <a:p>
            <a:pPr algn="just">
              <a:lnSpc>
                <a:spcPct val="115000"/>
              </a:lnSpc>
              <a:spcAft>
                <a:spcPts val="1000"/>
              </a:spcAft>
            </a:pPr>
            <a:r>
              <a:rPr lang="en-GB" sz="1400" dirty="0">
                <a:solidFill>
                  <a:srgbClr val="000000"/>
                </a:solidFill>
                <a:effectLst/>
                <a:ea typeface="Times New Roman" panose="02020603050405020304" pitchFamily="18" charset="0"/>
                <a:cs typeface="Times New Roman" panose="02020603050405020304" pitchFamily="18" charset="0"/>
              </a:rPr>
              <a:t>Proposals should include an </a:t>
            </a:r>
            <a:r>
              <a:rPr lang="en-GB" sz="1400" b="1" dirty="0">
                <a:solidFill>
                  <a:srgbClr val="000000"/>
                </a:solidFill>
                <a:effectLst/>
                <a:ea typeface="Times New Roman" panose="02020603050405020304" pitchFamily="18" charset="0"/>
                <a:cs typeface="Times New Roman" panose="02020603050405020304" pitchFamily="18" charset="0"/>
              </a:rPr>
              <a:t>outreach and engagement plan to </a:t>
            </a:r>
            <a:r>
              <a:rPr lang="en-GB" sz="1400" dirty="0">
                <a:solidFill>
                  <a:srgbClr val="000000"/>
                </a:solidFill>
                <a:effectLst/>
                <a:ea typeface="Times New Roman" panose="02020603050405020304" pitchFamily="18" charset="0"/>
                <a:cs typeface="Times New Roman" panose="02020603050405020304" pitchFamily="18" charset="0"/>
              </a:rPr>
              <a:t>actively advertise their services to the research communities, notably from widening countries and candidate countries and to relevant industries, including SMEs and, if applicable, provide dedicated support for the development of research partnerships and collaborations with researchers from widening countries and candidate countries. Proposals are expected to exploit synergies and to ensure complementarity and coherence with other EU grants supporting access provision.</a:t>
            </a:r>
            <a:endParaRPr lang="fr-FR" sz="1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9535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F874A60-DDA6-EF66-9109-30957BFFA29F}"/>
              </a:ext>
            </a:extLst>
          </p:cNvPr>
          <p:cNvSpPr txBox="1"/>
          <p:nvPr/>
        </p:nvSpPr>
        <p:spPr>
          <a:xfrm>
            <a:off x="1860329" y="1336053"/>
            <a:ext cx="9312165" cy="1661993"/>
          </a:xfrm>
          <a:prstGeom prst="rect">
            <a:avLst/>
          </a:prstGeom>
          <a:noFill/>
        </p:spPr>
        <p:txBody>
          <a:bodyPr wrap="square">
            <a:spAutoFit/>
          </a:bodyPr>
          <a:lstStyle/>
          <a:p>
            <a:pPr marL="457200" indent="-457200" algn="just"/>
            <a:r>
              <a:rPr lang="en-GB" sz="1800" dirty="0">
                <a:solidFill>
                  <a:srgbClr val="000000"/>
                </a:solidFill>
                <a:effectLst/>
                <a:ea typeface="Times New Roman" panose="02020603050405020304" pitchFamily="18" charset="0"/>
              </a:rPr>
              <a:t>To ensure a holistic view from design to implementation of possible access schemes, proposals </a:t>
            </a:r>
            <a:endParaRPr lang="en-GB" dirty="0">
              <a:solidFill>
                <a:srgbClr val="000000"/>
              </a:solidFill>
              <a:ea typeface="Times New Roman" panose="02020603050405020304" pitchFamily="18" charset="0"/>
            </a:endParaRPr>
          </a:p>
          <a:p>
            <a:pPr marL="457200" indent="-457200" algn="just"/>
            <a:r>
              <a:rPr lang="en-GB" sz="1800" dirty="0">
                <a:solidFill>
                  <a:srgbClr val="000000"/>
                </a:solidFill>
                <a:effectLst/>
                <a:ea typeface="Times New Roman" panose="02020603050405020304" pitchFamily="18" charset="0"/>
              </a:rPr>
              <a:t>should ensure strong and continuous collaboration with the cross-domain preparatory action on </a:t>
            </a:r>
            <a:endParaRPr lang="en-GB" dirty="0">
              <a:solidFill>
                <a:srgbClr val="000000"/>
              </a:solidFill>
              <a:ea typeface="Times New Roman" panose="02020603050405020304" pitchFamily="18" charset="0"/>
            </a:endParaRPr>
          </a:p>
          <a:p>
            <a:pPr marL="457200" indent="-457200" algn="just"/>
            <a:r>
              <a:rPr lang="en-GB" sz="1800" dirty="0">
                <a:solidFill>
                  <a:srgbClr val="000000"/>
                </a:solidFill>
                <a:effectLst/>
                <a:ea typeface="Times New Roman" panose="02020603050405020304" pitchFamily="18" charset="0"/>
              </a:rPr>
              <a:t>access HORIZON-INFRA-2025-01-DEV-05, with the </a:t>
            </a:r>
            <a:r>
              <a:rPr lang="en-GB" sz="1800" b="1" dirty="0">
                <a:solidFill>
                  <a:srgbClr val="FF0000"/>
                </a:solidFill>
                <a:effectLst/>
                <a:ea typeface="Times New Roman" panose="02020603050405020304" pitchFamily="18" charset="0"/>
              </a:rPr>
              <a:t>pilots </a:t>
            </a:r>
            <a:r>
              <a:rPr lang="en-GB" sz="1800" dirty="0">
                <a:solidFill>
                  <a:srgbClr val="000000"/>
                </a:solidFill>
                <a:effectLst/>
                <a:ea typeface="Times New Roman" panose="02020603050405020304" pitchFamily="18" charset="0"/>
              </a:rPr>
              <a:t>under topic </a:t>
            </a:r>
            <a:r>
              <a:rPr lang="en-GB" sz="1800" dirty="0">
                <a:solidFill>
                  <a:srgbClr val="FF0000"/>
                </a:solidFill>
                <a:effectLst/>
                <a:ea typeface="Times New Roman" panose="02020603050405020304" pitchFamily="18" charset="0"/>
              </a:rPr>
              <a:t>HORIZON-INFRA-2026-</a:t>
            </a:r>
          </a:p>
          <a:p>
            <a:pPr marL="457200" indent="-457200" algn="just"/>
            <a:r>
              <a:rPr lang="en-GB" sz="1800" dirty="0">
                <a:solidFill>
                  <a:srgbClr val="FF0000"/>
                </a:solidFill>
                <a:effectLst/>
                <a:ea typeface="Times New Roman" panose="02020603050405020304" pitchFamily="18" charset="0"/>
              </a:rPr>
              <a:t>01-DEV-02</a:t>
            </a:r>
            <a:r>
              <a:rPr lang="en-GB" sz="1800" dirty="0">
                <a:solidFill>
                  <a:srgbClr val="000000"/>
                </a:solidFill>
                <a:effectLst/>
                <a:ea typeface="Times New Roman" panose="02020603050405020304" pitchFamily="18" charset="0"/>
              </a:rPr>
              <a:t>, e.g. making use of the catalogues of services, navigation tool and links to key EU </a:t>
            </a:r>
            <a:endParaRPr lang="en-GB" dirty="0">
              <a:solidFill>
                <a:srgbClr val="000000"/>
              </a:solidFill>
              <a:ea typeface="Times New Roman" panose="02020603050405020304" pitchFamily="18" charset="0"/>
            </a:endParaRPr>
          </a:p>
          <a:p>
            <a:pPr marL="457200" indent="-457200" algn="just"/>
            <a:r>
              <a:rPr lang="en-GB" sz="1800" dirty="0">
                <a:solidFill>
                  <a:srgbClr val="000000"/>
                </a:solidFill>
                <a:effectLst/>
                <a:ea typeface="Times New Roman" panose="02020603050405020304" pitchFamily="18" charset="0"/>
              </a:rPr>
              <a:t>initiatives, and with the actions supported under topic</a:t>
            </a:r>
            <a:r>
              <a:rPr lang="en-GB" sz="1800" dirty="0">
                <a:solidFill>
                  <a:srgbClr val="000000"/>
                </a:solidFill>
                <a:effectLst/>
                <a:ea typeface="Times New Roman" panose="02020603050405020304" pitchFamily="18" charset="0"/>
                <a:cs typeface="Times New Roman" panose="02020603050405020304" pitchFamily="18" charset="0"/>
              </a:rPr>
              <a:t> </a:t>
            </a:r>
            <a:r>
              <a:rPr lang="en-GB" sz="1800" dirty="0">
                <a:solidFill>
                  <a:srgbClr val="FF0000"/>
                </a:solidFill>
                <a:effectLst/>
                <a:ea typeface="Times New Roman" panose="02020603050405020304" pitchFamily="18" charset="0"/>
                <a:cs typeface="Times New Roman" panose="02020603050405020304" pitchFamily="18" charset="0"/>
              </a:rPr>
              <a:t>HORIZON-INFRA-2027-01-SERV-01</a:t>
            </a:r>
            <a:r>
              <a:rPr lang="en-GB" sz="1800" dirty="0">
                <a:solidFill>
                  <a:srgbClr val="000000"/>
                </a:solidFill>
                <a:effectLst/>
                <a:ea typeface="Times New Roman" panose="02020603050405020304" pitchFamily="18" charset="0"/>
                <a:cs typeface="Times New Roman" panose="02020603050405020304" pitchFamily="18" charset="0"/>
              </a:rPr>
              <a:t>.</a:t>
            </a:r>
            <a:r>
              <a:rPr lang="en-GB" sz="1800" dirty="0">
                <a:solidFill>
                  <a:srgbClr val="000000"/>
                </a:solidFill>
                <a:effectLst/>
                <a:ea typeface="Times New Roman" panose="02020603050405020304" pitchFamily="18" charset="0"/>
              </a:rPr>
              <a:t> </a:t>
            </a:r>
            <a:r>
              <a:rPr lang="en-GB" sz="1200" baseline="30000" dirty="0">
                <a:effectLst/>
                <a:ea typeface="Times New Roman" panose="02020603050405020304" pitchFamily="18" charset="0"/>
                <a:cs typeface="Times New Roman" panose="02020603050405020304" pitchFamily="18" charset="0"/>
              </a:rPr>
              <a:t>	</a:t>
            </a:r>
            <a:endParaRPr lang="fr-FR" sz="1200" dirty="0">
              <a:effectLst/>
              <a:ea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CFF78B5B-97E0-F988-9903-3FD4F725F341}"/>
              </a:ext>
            </a:extLst>
          </p:cNvPr>
          <p:cNvSpPr txBox="1"/>
          <p:nvPr/>
        </p:nvSpPr>
        <p:spPr>
          <a:xfrm>
            <a:off x="1860329" y="2998046"/>
            <a:ext cx="9312165" cy="2031325"/>
          </a:xfrm>
          <a:prstGeom prst="rect">
            <a:avLst/>
          </a:prstGeom>
          <a:noFill/>
        </p:spPr>
        <p:txBody>
          <a:bodyPr wrap="square">
            <a:spAutoFit/>
          </a:bodyPr>
          <a:lstStyle/>
          <a:p>
            <a:pPr>
              <a:spcAft>
                <a:spcPts val="1000"/>
              </a:spcAft>
            </a:pPr>
            <a:r>
              <a:rPr lang="en-GB" sz="1800" dirty="0">
                <a:solidFill>
                  <a:srgbClr val="000000"/>
                </a:solidFill>
                <a:effectLst/>
                <a:ea typeface="Times New Roman" panose="02020603050405020304" pitchFamily="18" charset="0"/>
                <a:cs typeface="Times New Roman" panose="02020603050405020304" pitchFamily="18" charset="0"/>
              </a:rPr>
              <a:t>This collaboration should </a:t>
            </a:r>
            <a:r>
              <a:rPr lang="en-GB" sz="1800" dirty="0">
                <a:solidFill>
                  <a:srgbClr val="FF0000"/>
                </a:solidFill>
                <a:effectLst/>
                <a:ea typeface="Times New Roman" panose="02020603050405020304" pitchFamily="18" charset="0"/>
                <a:cs typeface="Times New Roman" panose="02020603050405020304" pitchFamily="18" charset="0"/>
              </a:rPr>
              <a:t>ensure a common front page to all above actions</a:t>
            </a:r>
            <a:r>
              <a:rPr lang="en-GB" sz="1800" dirty="0">
                <a:solidFill>
                  <a:srgbClr val="000000"/>
                </a:solidFill>
                <a:effectLst/>
                <a:ea typeface="Times New Roman" panose="02020603050405020304" pitchFamily="18" charset="0"/>
                <a:cs typeface="Times New Roman" panose="02020603050405020304" pitchFamily="18" charset="0"/>
              </a:rPr>
              <a:t>, set up by one of the pilots, highlighting the common objectives of EU supported access, the main conditions and requirements, providing preliminary guidance on access opportunities and directing to the </a:t>
            </a:r>
            <a:r>
              <a:rPr lang="en-GB" sz="1800" dirty="0">
                <a:solidFill>
                  <a:srgbClr val="FF0000"/>
                </a:solidFill>
                <a:effectLst/>
                <a:ea typeface="Times New Roman" panose="02020603050405020304" pitchFamily="18" charset="0"/>
                <a:cs typeface="Times New Roman" panose="02020603050405020304" pitchFamily="18" charset="0"/>
              </a:rPr>
              <a:t>single-entry point portal of each pilot</a:t>
            </a:r>
            <a:r>
              <a:rPr lang="en-GB" sz="1800" dirty="0">
                <a:solidFill>
                  <a:srgbClr val="000000"/>
                </a:solidFill>
                <a:effectLst/>
                <a:ea typeface="Times New Roman" panose="02020603050405020304" pitchFamily="18" charset="0"/>
                <a:cs typeface="Times New Roman" panose="02020603050405020304" pitchFamily="18" charset="0"/>
              </a:rPr>
              <a:t>. The collaboration should also promote, the implementation of simplified access pathways, good practices on call conditions, converging access modalities and selection process, as well as effective governance of the set of projects acting as an access programme with appropriate advisory bodies.</a:t>
            </a:r>
            <a:endParaRPr lang="fr-FR" sz="1800" dirty="0">
              <a:effectLst/>
              <a:ea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0F8E6D75-00AD-6FBA-09C2-A74AE025164B}"/>
              </a:ext>
            </a:extLst>
          </p:cNvPr>
          <p:cNvSpPr txBox="1"/>
          <p:nvPr/>
        </p:nvSpPr>
        <p:spPr>
          <a:xfrm>
            <a:off x="6001406" y="114704"/>
            <a:ext cx="6096000" cy="523220"/>
          </a:xfrm>
          <a:prstGeom prst="rect">
            <a:avLst/>
          </a:prstGeom>
          <a:noFill/>
        </p:spPr>
        <p:txBody>
          <a:bodyPr wrap="square">
            <a:spAutoFit/>
          </a:bodyPr>
          <a:lstStyle/>
          <a:p>
            <a:pPr algn="r"/>
            <a:r>
              <a:rPr lang="en-GB" sz="2800" b="1" dirty="0">
                <a:solidFill>
                  <a:srgbClr val="002060"/>
                </a:solidFill>
                <a:effectLst/>
                <a:ea typeface="Times New Roman" panose="02020603050405020304" pitchFamily="18" charset="0"/>
                <a:cs typeface="Times New Roman" panose="02020603050405020304" pitchFamily="18" charset="0"/>
              </a:rPr>
              <a:t>HORIZON-INFRA-2027-01-SERV-02</a:t>
            </a:r>
            <a:endParaRPr lang="fr-FR" sz="2800" b="1" dirty="0">
              <a:solidFill>
                <a:srgbClr val="002060"/>
              </a:solidFill>
            </a:endParaRPr>
          </a:p>
        </p:txBody>
      </p:sp>
    </p:spTree>
    <p:extLst>
      <p:ext uri="{BB962C8B-B14F-4D97-AF65-F5344CB8AC3E}">
        <p14:creationId xmlns:p14="http://schemas.microsoft.com/office/powerpoint/2010/main" val="3464396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46F246-FA60-989A-9FF4-563AE14B318D}"/>
              </a:ext>
            </a:extLst>
          </p:cNvPr>
          <p:cNvSpPr>
            <a:spLocks noChangeArrowheads="1"/>
          </p:cNvSpPr>
          <p:nvPr/>
        </p:nvSpPr>
        <p:spPr bwMode="auto">
          <a:xfrm>
            <a:off x="1399477" y="1462349"/>
            <a:ext cx="986325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v"/>
              <a:tabLst/>
            </a:pPr>
            <a:r>
              <a:rPr kumimoji="0" lang="fr-FR" altLang="fr-FR" sz="2000" b="0" i="0" u="none" strike="noStrike" cap="none" normalizeH="0" baseline="0" dirty="0" err="1">
                <a:ln>
                  <a:noFill/>
                </a:ln>
                <a:solidFill>
                  <a:srgbClr val="002060"/>
                </a:solidFill>
                <a:effectLst/>
                <a:latin typeface="+mn-lt"/>
              </a:rPr>
              <a:t>We</a:t>
            </a:r>
            <a:r>
              <a:rPr kumimoji="0" lang="fr-FR" altLang="fr-FR" sz="2000" b="0" i="0" u="none" strike="noStrike" cap="none" normalizeH="0" baseline="0" dirty="0">
                <a:ln>
                  <a:noFill/>
                </a:ln>
                <a:solidFill>
                  <a:srgbClr val="002060"/>
                </a:solidFill>
                <a:effectLst/>
                <a:latin typeface="+mn-lt"/>
              </a:rPr>
              <a:t> </a:t>
            </a:r>
            <a:r>
              <a:rPr kumimoji="0" lang="fr-FR" altLang="fr-FR" sz="2000" b="0" i="0" u="none" strike="noStrike" cap="none" normalizeH="0" baseline="0" dirty="0" err="1">
                <a:ln>
                  <a:noFill/>
                </a:ln>
                <a:solidFill>
                  <a:srgbClr val="002060"/>
                </a:solidFill>
                <a:effectLst/>
                <a:latin typeface="+mn-lt"/>
              </a:rPr>
              <a:t>need</a:t>
            </a:r>
            <a:r>
              <a:rPr kumimoji="0" lang="fr-FR" altLang="fr-FR" sz="2000" b="0" i="0" u="none" strike="noStrike" cap="none" normalizeH="0" baseline="0" dirty="0">
                <a:ln>
                  <a:noFill/>
                </a:ln>
                <a:solidFill>
                  <a:srgbClr val="002060"/>
                </a:solidFill>
                <a:effectLst/>
                <a:latin typeface="+mn-lt"/>
              </a:rPr>
              <a:t> to </a:t>
            </a:r>
            <a:r>
              <a:rPr kumimoji="0" lang="fr-FR" altLang="fr-FR" sz="2000" b="0" i="0" u="none" strike="noStrike" cap="none" normalizeH="0" baseline="0" dirty="0" err="1">
                <a:ln>
                  <a:noFill/>
                </a:ln>
                <a:solidFill>
                  <a:srgbClr val="002060"/>
                </a:solidFill>
                <a:effectLst/>
                <a:latin typeface="+mn-lt"/>
              </a:rPr>
              <a:t>collaborate</a:t>
            </a:r>
            <a:r>
              <a:rPr kumimoji="0" lang="fr-FR" altLang="fr-FR" sz="2000" b="0" i="0" u="none" strike="noStrike" cap="none" normalizeH="0" baseline="0" dirty="0">
                <a:ln>
                  <a:noFill/>
                </a:ln>
                <a:solidFill>
                  <a:srgbClr val="002060"/>
                </a:solidFill>
                <a:effectLst/>
                <a:latin typeface="+mn-lt"/>
              </a:rPr>
              <a:t> </a:t>
            </a:r>
            <a:r>
              <a:rPr kumimoji="0" lang="fr-FR" altLang="fr-FR" sz="2000" b="0" i="0" u="none" strike="noStrike" cap="none" normalizeH="0" baseline="0" dirty="0" err="1">
                <a:ln>
                  <a:noFill/>
                </a:ln>
                <a:solidFill>
                  <a:srgbClr val="002060"/>
                </a:solidFill>
                <a:effectLst/>
                <a:latin typeface="+mn-lt"/>
              </a:rPr>
              <a:t>effectively</a:t>
            </a:r>
            <a:r>
              <a:rPr kumimoji="0" lang="fr-FR" altLang="fr-FR" sz="2000" b="0" i="0" u="none" strike="noStrike" cap="none" normalizeH="0" baseline="0" dirty="0">
                <a:ln>
                  <a:noFill/>
                </a:ln>
                <a:solidFill>
                  <a:srgbClr val="002060"/>
                </a:solidFill>
                <a:effectLst/>
                <a:latin typeface="+mn-lt"/>
              </a:rPr>
              <a:t> and </a:t>
            </a:r>
            <a:r>
              <a:rPr kumimoji="0" lang="fr-FR" altLang="fr-FR" sz="2000" b="0" i="0" u="none" strike="noStrike" cap="none" normalizeH="0" baseline="0" dirty="0" err="1">
                <a:ln>
                  <a:noFill/>
                </a:ln>
                <a:solidFill>
                  <a:srgbClr val="002060"/>
                </a:solidFill>
                <a:effectLst/>
                <a:latin typeface="+mn-lt"/>
              </a:rPr>
              <a:t>reach</a:t>
            </a:r>
            <a:r>
              <a:rPr kumimoji="0" lang="fr-FR" altLang="fr-FR" sz="2000" b="0" i="0" u="none" strike="noStrike" cap="none" normalizeH="0" baseline="0" dirty="0">
                <a:ln>
                  <a:noFill/>
                </a:ln>
                <a:solidFill>
                  <a:srgbClr val="002060"/>
                </a:solidFill>
                <a:effectLst/>
                <a:latin typeface="+mn-lt"/>
              </a:rPr>
              <a:t> agreement </a:t>
            </a:r>
            <a:r>
              <a:rPr kumimoji="0" lang="fr-FR" altLang="fr-FR" sz="2000" b="0" i="0" u="none" strike="noStrike" cap="none" normalizeH="0" baseline="0" dirty="0" err="1">
                <a:ln>
                  <a:noFill/>
                </a:ln>
                <a:solidFill>
                  <a:srgbClr val="002060"/>
                </a:solidFill>
                <a:effectLst/>
                <a:latin typeface="+mn-lt"/>
              </a:rPr>
              <a:t>among</a:t>
            </a:r>
            <a:r>
              <a:rPr kumimoji="0" lang="fr-FR" altLang="fr-FR" sz="2000" b="0" i="0" u="none" strike="noStrike" cap="none" normalizeH="0" baseline="0" dirty="0">
                <a:ln>
                  <a:noFill/>
                </a:ln>
                <a:solidFill>
                  <a:srgbClr val="002060"/>
                </a:solidFill>
                <a:effectLst/>
                <a:latin typeface="+mn-lt"/>
              </a:rPr>
              <a:t> </a:t>
            </a:r>
            <a:r>
              <a:rPr kumimoji="0" lang="fr-FR" altLang="fr-FR" sz="2000" b="0" i="0" u="none" strike="noStrike" cap="none" normalizeH="0" baseline="0" dirty="0" err="1">
                <a:ln>
                  <a:noFill/>
                </a:ln>
                <a:solidFill>
                  <a:srgbClr val="002060"/>
                </a:solidFill>
                <a:effectLst/>
                <a:latin typeface="+mn-lt"/>
              </a:rPr>
              <a:t>ourselves</a:t>
            </a:r>
            <a:r>
              <a:rPr kumimoji="0" lang="fr-FR" altLang="fr-FR" sz="2000" b="0" i="0" u="none" strike="noStrike" cap="none" normalizeH="0" baseline="0" dirty="0">
                <a:ln>
                  <a:noFill/>
                </a:ln>
                <a:solidFill>
                  <a:srgbClr val="002060"/>
                </a:solidFill>
                <a:effectLst/>
                <a:latin typeface="+mn-lt"/>
              </a:rPr>
              <a:t> </a:t>
            </a:r>
            <a:r>
              <a:rPr kumimoji="0" lang="fr-FR" altLang="fr-FR" sz="2000" b="0" i="0" u="none" strike="noStrike" cap="none" normalizeH="0" baseline="0" dirty="0" err="1">
                <a:ln>
                  <a:noFill/>
                </a:ln>
                <a:solidFill>
                  <a:srgbClr val="002060"/>
                </a:solidFill>
                <a:effectLst/>
                <a:latin typeface="+mn-lt"/>
              </a:rPr>
              <a:t>quickly</a:t>
            </a:r>
            <a:r>
              <a:rPr kumimoji="0" lang="fr-FR" altLang="fr-FR" sz="2000" b="0" i="0" u="none" strike="noStrike" cap="none" normalizeH="0" baseline="0" dirty="0">
                <a:ln>
                  <a:noFill/>
                </a:ln>
                <a:solidFill>
                  <a:srgbClr val="002060"/>
                </a:solidFill>
                <a:effectLst/>
                <a:latin typeface="+mn-lt"/>
              </a:rPr>
              <a:t> in </a:t>
            </a:r>
            <a:r>
              <a:rPr kumimoji="0" lang="fr-FR" altLang="fr-FR" sz="2000" b="0" i="0" u="none" strike="noStrike" cap="none" normalizeH="0" baseline="0" dirty="0" err="1">
                <a:ln>
                  <a:noFill/>
                </a:ln>
                <a:solidFill>
                  <a:srgbClr val="002060"/>
                </a:solidFill>
                <a:effectLst/>
                <a:latin typeface="+mn-lt"/>
              </a:rPr>
              <a:t>order</a:t>
            </a:r>
            <a:r>
              <a:rPr kumimoji="0" lang="fr-FR" altLang="fr-FR" sz="2000" b="0" i="0" u="none" strike="noStrike" cap="none" normalizeH="0" baseline="0" dirty="0">
                <a:ln>
                  <a:noFill/>
                </a:ln>
                <a:solidFill>
                  <a:srgbClr val="002060"/>
                </a:solidFill>
                <a:effectLst/>
                <a:latin typeface="+mn-lt"/>
              </a:rPr>
              <a:t> to optimise all </a:t>
            </a:r>
            <a:r>
              <a:rPr kumimoji="0" lang="fr-FR" altLang="fr-FR" sz="2000" b="0" i="0" u="none" strike="noStrike" cap="none" normalizeH="0" baseline="0" dirty="0" err="1">
                <a:ln>
                  <a:noFill/>
                </a:ln>
                <a:solidFill>
                  <a:srgbClr val="002060"/>
                </a:solidFill>
                <a:effectLst/>
                <a:latin typeface="+mn-lt"/>
              </a:rPr>
              <a:t>these</a:t>
            </a:r>
            <a:r>
              <a:rPr kumimoji="0" lang="fr-FR" altLang="fr-FR" sz="2000" b="0" i="0" u="none" strike="noStrike" cap="none" normalizeH="0" baseline="0" dirty="0">
                <a:ln>
                  <a:noFill/>
                </a:ln>
                <a:solidFill>
                  <a:srgbClr val="002060"/>
                </a:solidFill>
                <a:effectLst/>
                <a:latin typeface="+mn-lt"/>
              </a:rPr>
              <a:t> </a:t>
            </a:r>
            <a:r>
              <a:rPr kumimoji="0" lang="fr-FR" altLang="fr-FR" sz="2000" b="0" i="0" u="none" strike="noStrike" cap="none" normalizeH="0" baseline="0" dirty="0" err="1">
                <a:ln>
                  <a:noFill/>
                </a:ln>
                <a:solidFill>
                  <a:srgbClr val="002060"/>
                </a:solidFill>
                <a:effectLst/>
                <a:latin typeface="+mn-lt"/>
              </a:rPr>
              <a:t>opportunities</a:t>
            </a:r>
            <a:r>
              <a:rPr kumimoji="0" lang="fr-FR" altLang="fr-FR" sz="2000" b="0" i="0" u="none" strike="noStrike" cap="none" normalizeH="0" baseline="0" dirty="0">
                <a:ln>
                  <a:noFill/>
                </a:ln>
                <a:solidFill>
                  <a:srgbClr val="002060"/>
                </a:solidFill>
                <a:effectLst/>
                <a:latin typeface="+mn-lt"/>
              </a:rPr>
              <a:t> in 2026 and 2027, as </a:t>
            </a:r>
            <a:r>
              <a:rPr kumimoji="0" lang="fr-FR" altLang="fr-FR" sz="2000" b="0" i="0" u="none" strike="noStrike" cap="none" normalizeH="0" baseline="0" dirty="0" err="1">
                <a:ln>
                  <a:noFill/>
                </a:ln>
                <a:solidFill>
                  <a:srgbClr val="002060"/>
                </a:solidFill>
                <a:effectLst/>
                <a:latin typeface="+mn-lt"/>
              </a:rPr>
              <a:t>well</a:t>
            </a:r>
            <a:r>
              <a:rPr kumimoji="0" lang="fr-FR" altLang="fr-FR" sz="2000" b="0" i="0" u="none" strike="noStrike" cap="none" normalizeH="0" baseline="0" dirty="0">
                <a:ln>
                  <a:noFill/>
                </a:ln>
                <a:solidFill>
                  <a:srgbClr val="002060"/>
                </a:solidFill>
                <a:effectLst/>
                <a:latin typeface="+mn-lt"/>
              </a:rPr>
              <a:t> as in FP10.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rgbClr val="002060"/>
              </a:solidFill>
              <a:effectLst/>
              <a:latin typeface="+mn-lt"/>
            </a:endParaRP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v"/>
              <a:tabLst/>
            </a:pPr>
            <a:r>
              <a:rPr kumimoji="0" lang="fr-FR" altLang="fr-FR" sz="2000" b="0" i="0" u="none" strike="noStrike" cap="none" normalizeH="0" baseline="0" dirty="0" err="1">
                <a:ln>
                  <a:noFill/>
                </a:ln>
                <a:solidFill>
                  <a:srgbClr val="002060"/>
                </a:solidFill>
                <a:effectLst/>
                <a:latin typeface="+mn-lt"/>
              </a:rPr>
              <a:t>We</a:t>
            </a:r>
            <a:r>
              <a:rPr kumimoji="0" lang="fr-FR" altLang="fr-FR" sz="2000" b="0" i="0" u="none" strike="noStrike" cap="none" normalizeH="0" baseline="0" dirty="0">
                <a:ln>
                  <a:noFill/>
                </a:ln>
                <a:solidFill>
                  <a:srgbClr val="002060"/>
                </a:solidFill>
                <a:effectLst/>
                <a:latin typeface="+mn-lt"/>
              </a:rPr>
              <a:t> are </a:t>
            </a:r>
            <a:r>
              <a:rPr kumimoji="0" lang="fr-FR" altLang="fr-FR" sz="2000" b="0" i="0" u="none" strike="noStrike" cap="none" normalizeH="0" baseline="0" dirty="0" err="1">
                <a:ln>
                  <a:noFill/>
                </a:ln>
                <a:solidFill>
                  <a:srgbClr val="002060"/>
                </a:solidFill>
                <a:effectLst/>
                <a:latin typeface="+mn-lt"/>
              </a:rPr>
              <a:t>called</a:t>
            </a:r>
            <a:r>
              <a:rPr kumimoji="0" lang="fr-FR" altLang="fr-FR" sz="2000" b="0" i="0" u="none" strike="noStrike" cap="none" normalizeH="0" baseline="0" dirty="0">
                <a:ln>
                  <a:noFill/>
                </a:ln>
                <a:solidFill>
                  <a:srgbClr val="002060"/>
                </a:solidFill>
                <a:effectLst/>
                <a:latin typeface="+mn-lt"/>
              </a:rPr>
              <a:t> </a:t>
            </a:r>
            <a:r>
              <a:rPr kumimoji="0" lang="fr-FR" altLang="fr-FR" sz="2000" b="0" i="0" u="none" strike="noStrike" cap="none" normalizeH="0" baseline="0" dirty="0" err="1">
                <a:ln>
                  <a:noFill/>
                </a:ln>
                <a:solidFill>
                  <a:srgbClr val="002060"/>
                </a:solidFill>
                <a:effectLst/>
                <a:latin typeface="+mn-lt"/>
              </a:rPr>
              <a:t>upon</a:t>
            </a:r>
            <a:r>
              <a:rPr kumimoji="0" lang="fr-FR" altLang="fr-FR" sz="2000" b="0" i="0" u="none" strike="noStrike" cap="none" normalizeH="0" baseline="0" dirty="0">
                <a:ln>
                  <a:noFill/>
                </a:ln>
                <a:solidFill>
                  <a:srgbClr val="002060"/>
                </a:solidFill>
                <a:effectLst/>
                <a:latin typeface="+mn-lt"/>
              </a:rPr>
              <a:t> to capitalise on </a:t>
            </a:r>
            <a:r>
              <a:rPr kumimoji="0" lang="fr-FR" altLang="fr-FR" sz="2000" b="0" i="0" u="none" strike="noStrike" cap="none" normalizeH="0" baseline="0" dirty="0" err="1">
                <a:ln>
                  <a:noFill/>
                </a:ln>
                <a:solidFill>
                  <a:srgbClr val="002060"/>
                </a:solidFill>
                <a:effectLst/>
                <a:latin typeface="+mn-lt"/>
              </a:rPr>
              <a:t>our</a:t>
            </a:r>
            <a:r>
              <a:rPr kumimoji="0" lang="fr-FR" altLang="fr-FR" sz="2000" b="0" i="0" u="none" strike="noStrike" cap="none" normalizeH="0" baseline="0" dirty="0">
                <a:ln>
                  <a:noFill/>
                </a:ln>
                <a:solidFill>
                  <a:srgbClr val="002060"/>
                </a:solidFill>
                <a:effectLst/>
                <a:latin typeface="+mn-lt"/>
              </a:rPr>
              <a:t> networks and collaborative </a:t>
            </a:r>
            <a:r>
              <a:rPr kumimoji="0" lang="fr-FR" altLang="fr-FR" sz="2000" b="0" i="0" u="none" strike="noStrike" cap="none" normalizeH="0" baseline="0" dirty="0" err="1">
                <a:ln>
                  <a:noFill/>
                </a:ln>
                <a:solidFill>
                  <a:srgbClr val="002060"/>
                </a:solidFill>
                <a:effectLst/>
                <a:latin typeface="+mn-lt"/>
              </a:rPr>
              <a:t>projects</a:t>
            </a:r>
            <a:r>
              <a:rPr kumimoji="0" lang="fr-FR" altLang="fr-FR" sz="2000" b="0" i="0" u="none" strike="noStrike" cap="none" normalizeH="0" baseline="0" dirty="0">
                <a:ln>
                  <a:noFill/>
                </a:ln>
                <a:solidFill>
                  <a:srgbClr val="002060"/>
                </a:solidFill>
                <a:effectLst/>
                <a:latin typeface="+mn-lt"/>
              </a:rPr>
              <a:t> </a:t>
            </a:r>
            <a:r>
              <a:rPr kumimoji="0" lang="fr-FR" altLang="fr-FR" sz="2000" b="0" i="0" u="none" strike="noStrike" cap="none" normalizeH="0" baseline="0" dirty="0" err="1">
                <a:ln>
                  <a:noFill/>
                </a:ln>
                <a:solidFill>
                  <a:srgbClr val="002060"/>
                </a:solidFill>
                <a:effectLst/>
                <a:latin typeface="+mn-lt"/>
              </a:rPr>
              <a:t>that</a:t>
            </a:r>
            <a:r>
              <a:rPr kumimoji="0" lang="fr-FR" altLang="fr-FR" sz="2000" b="0" i="0" u="none" strike="noStrike" cap="none" normalizeH="0" baseline="0" dirty="0">
                <a:ln>
                  <a:noFill/>
                </a:ln>
                <a:solidFill>
                  <a:srgbClr val="002060"/>
                </a:solidFill>
                <a:effectLst/>
                <a:latin typeface="+mn-lt"/>
              </a:rPr>
              <a:t> have </a:t>
            </a:r>
            <a:r>
              <a:rPr kumimoji="0" lang="fr-FR" altLang="fr-FR" sz="2000" b="0" i="0" u="none" strike="noStrike" cap="none" normalizeH="0" baseline="0" dirty="0" err="1">
                <a:ln>
                  <a:noFill/>
                </a:ln>
                <a:solidFill>
                  <a:srgbClr val="002060"/>
                </a:solidFill>
                <a:effectLst/>
                <a:latin typeface="+mn-lt"/>
              </a:rPr>
              <a:t>worked</a:t>
            </a:r>
            <a:r>
              <a:rPr kumimoji="0" lang="fr-FR" altLang="fr-FR" sz="2000" b="0" i="0" u="none" strike="noStrike" cap="none" normalizeH="0" baseline="0" dirty="0">
                <a:ln>
                  <a:noFill/>
                </a:ln>
                <a:solidFill>
                  <a:srgbClr val="002060"/>
                </a:solidFill>
                <a:effectLst/>
                <a:latin typeface="+mn-lt"/>
              </a:rPr>
              <a:t> in the </a:t>
            </a:r>
            <a:r>
              <a:rPr kumimoji="0" lang="fr-FR" altLang="fr-FR" sz="2000" b="0" i="0" u="none" strike="noStrike" cap="none" normalizeH="0" baseline="0" dirty="0" err="1">
                <a:ln>
                  <a:noFill/>
                </a:ln>
                <a:solidFill>
                  <a:srgbClr val="002060"/>
                </a:solidFill>
                <a:effectLst/>
                <a:latin typeface="+mn-lt"/>
              </a:rPr>
              <a:t>past</a:t>
            </a:r>
            <a:r>
              <a:rPr kumimoji="0" lang="fr-FR" altLang="fr-FR" sz="2000" b="0" i="0" u="none" strike="noStrike" cap="none" normalizeH="0" baseline="0" dirty="0">
                <a:ln>
                  <a:noFill/>
                </a:ln>
                <a:solidFill>
                  <a:srgbClr val="002060"/>
                </a:solidFill>
                <a:effectLst/>
                <a:latin typeface="+mn-lt"/>
              </a:rPr>
              <a:t>, </a:t>
            </a:r>
            <a:r>
              <a:rPr kumimoji="0" lang="fr-FR" altLang="fr-FR" sz="2000" b="0" i="0" u="none" strike="noStrike" cap="none" normalizeH="0" baseline="0" dirty="0" err="1">
                <a:ln>
                  <a:noFill/>
                </a:ln>
                <a:solidFill>
                  <a:srgbClr val="002060"/>
                </a:solidFill>
                <a:effectLst/>
                <a:latin typeface="+mn-lt"/>
              </a:rPr>
              <a:t>while</a:t>
            </a:r>
            <a:r>
              <a:rPr kumimoji="0" lang="fr-FR" altLang="fr-FR" sz="2000" b="0" i="0" u="none" strike="noStrike" cap="none" normalizeH="0" baseline="0" dirty="0">
                <a:ln>
                  <a:noFill/>
                </a:ln>
                <a:solidFill>
                  <a:srgbClr val="002060"/>
                </a:solidFill>
                <a:effectLst/>
                <a:latin typeface="+mn-lt"/>
              </a:rPr>
              <a:t> </a:t>
            </a:r>
            <a:r>
              <a:rPr kumimoji="0" lang="fr-FR" altLang="fr-FR" sz="2000" b="0" i="0" u="none" strike="noStrike" cap="none" normalizeH="0" baseline="0" dirty="0" err="1">
                <a:ln>
                  <a:noFill/>
                </a:ln>
                <a:solidFill>
                  <a:srgbClr val="002060"/>
                </a:solidFill>
                <a:effectLst/>
                <a:latin typeface="+mn-lt"/>
              </a:rPr>
              <a:t>respecting</a:t>
            </a:r>
            <a:r>
              <a:rPr kumimoji="0" lang="fr-FR" altLang="fr-FR" sz="2000" b="0" i="0" u="none" strike="noStrike" cap="none" normalizeH="0" baseline="0" dirty="0">
                <a:ln>
                  <a:noFill/>
                </a:ln>
                <a:solidFill>
                  <a:srgbClr val="002060"/>
                </a:solidFill>
                <a:effectLst/>
                <a:latin typeface="+mn-lt"/>
              </a:rPr>
              <a:t> and </a:t>
            </a:r>
            <a:r>
              <a:rPr kumimoji="0" lang="fr-FR" altLang="fr-FR" sz="2000" b="0" i="0" u="none" strike="noStrike" cap="none" normalizeH="0" baseline="0" dirty="0" err="1">
                <a:ln>
                  <a:noFill/>
                </a:ln>
                <a:solidFill>
                  <a:srgbClr val="002060"/>
                </a:solidFill>
                <a:effectLst/>
                <a:latin typeface="+mn-lt"/>
              </a:rPr>
              <a:t>supporting</a:t>
            </a:r>
            <a:r>
              <a:rPr kumimoji="0" lang="fr-FR" altLang="fr-FR" sz="2000" b="0" i="0" u="none" strike="noStrike" cap="none" normalizeH="0" baseline="0" dirty="0">
                <a:ln>
                  <a:noFill/>
                </a:ln>
                <a:solidFill>
                  <a:srgbClr val="002060"/>
                </a:solidFill>
                <a:effectLst/>
                <a:latin typeface="+mn-lt"/>
              </a:rPr>
              <a:t> the ESCAPE cluster.</a:t>
            </a:r>
          </a:p>
          <a:p>
            <a:pPr marR="0" lvl="0" algn="l" defTabSz="914400" rtl="0" eaLnBrk="0" fontAlgn="base" latinLnBrk="0" hangingPunct="0">
              <a:lnSpc>
                <a:spcPct val="100000"/>
              </a:lnSpc>
              <a:spcBef>
                <a:spcPct val="0"/>
              </a:spcBef>
              <a:spcAft>
                <a:spcPct val="0"/>
              </a:spcAft>
              <a:buClrTx/>
              <a:buSzTx/>
              <a:tabLst/>
            </a:pPr>
            <a:endParaRPr kumimoji="0" lang="fr-FR" altLang="fr-FR" sz="2000" b="0" i="0" u="none" strike="noStrike" cap="none" normalizeH="0" baseline="0" dirty="0">
              <a:ln>
                <a:noFill/>
              </a:ln>
              <a:solidFill>
                <a:srgbClr val="002060"/>
              </a:solidFill>
              <a:effectLst/>
              <a:latin typeface="+mn-lt"/>
            </a:endParaRP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v"/>
              <a:tabLst/>
            </a:pPr>
            <a:r>
              <a:rPr lang="fr-FR" altLang="fr-FR" sz="2000" dirty="0">
                <a:solidFill>
                  <a:srgbClr val="002060"/>
                </a:solidFill>
                <a:latin typeface="+mn-lt"/>
              </a:rPr>
              <a:t>ESCAPE</a:t>
            </a:r>
            <a:r>
              <a:rPr kumimoji="0" lang="fr-FR" altLang="fr-FR" sz="2000" b="0" i="0" u="none" strike="noStrike" cap="none" normalizeH="0" baseline="0" dirty="0">
                <a:ln>
                  <a:noFill/>
                </a:ln>
                <a:solidFill>
                  <a:srgbClr val="002060"/>
                </a:solidFill>
                <a:effectLst/>
                <a:latin typeface="+mn-lt"/>
              </a:rPr>
              <a:t> like the </a:t>
            </a:r>
            <a:r>
              <a:rPr kumimoji="0" lang="fr-FR" altLang="fr-FR" sz="2000" b="0" i="0" u="none" strike="noStrike" cap="none" normalizeH="0" baseline="0" dirty="0" err="1">
                <a:ln>
                  <a:noFill/>
                </a:ln>
                <a:solidFill>
                  <a:srgbClr val="002060"/>
                </a:solidFill>
                <a:effectLst/>
                <a:latin typeface="+mn-lt"/>
              </a:rPr>
              <a:t>other</a:t>
            </a:r>
            <a:r>
              <a:rPr kumimoji="0" lang="fr-FR" altLang="fr-FR" sz="2000" b="0" i="0" u="none" strike="noStrike" cap="none" normalizeH="0" baseline="0" dirty="0">
                <a:ln>
                  <a:noFill/>
                </a:ln>
                <a:solidFill>
                  <a:srgbClr val="002060"/>
                </a:solidFill>
                <a:effectLst/>
                <a:latin typeface="+mn-lt"/>
              </a:rPr>
              <a:t> four clusters, </a:t>
            </a:r>
            <a:r>
              <a:rPr kumimoji="0" lang="fr-FR" altLang="fr-FR" sz="2000" b="0" i="0" u="none" strike="noStrike" cap="none" normalizeH="0" baseline="0" dirty="0" err="1">
                <a:ln>
                  <a:noFill/>
                </a:ln>
                <a:solidFill>
                  <a:srgbClr val="002060"/>
                </a:solidFill>
                <a:effectLst/>
                <a:latin typeface="+mn-lt"/>
              </a:rPr>
              <a:t>is</a:t>
            </a:r>
            <a:r>
              <a:rPr kumimoji="0" lang="fr-FR" altLang="fr-FR" sz="2000" b="0" i="0" u="none" strike="noStrike" cap="none" normalizeH="0" baseline="0" dirty="0">
                <a:ln>
                  <a:noFill/>
                </a:ln>
                <a:solidFill>
                  <a:srgbClr val="002060"/>
                </a:solidFill>
                <a:effectLst/>
                <a:latin typeface="+mn-lt"/>
              </a:rPr>
              <a:t> </a:t>
            </a:r>
            <a:r>
              <a:rPr kumimoji="0" lang="fr-FR" altLang="fr-FR" sz="2000" b="0" i="0" u="none" strike="noStrike" cap="none" normalizeH="0" baseline="0" dirty="0" err="1">
                <a:ln>
                  <a:noFill/>
                </a:ln>
                <a:solidFill>
                  <a:srgbClr val="002060"/>
                </a:solidFill>
                <a:effectLst/>
                <a:latin typeface="+mn-lt"/>
              </a:rPr>
              <a:t>recognised</a:t>
            </a:r>
            <a:r>
              <a:rPr kumimoji="0" lang="fr-FR" altLang="fr-FR" sz="2000" b="0" i="0" u="none" strike="noStrike" cap="none" normalizeH="0" baseline="0" dirty="0">
                <a:ln>
                  <a:noFill/>
                </a:ln>
                <a:solidFill>
                  <a:srgbClr val="002060"/>
                </a:solidFill>
                <a:effectLst/>
                <a:latin typeface="+mn-lt"/>
              </a:rPr>
              <a:t> in the EU and </a:t>
            </a:r>
            <a:r>
              <a:rPr kumimoji="0" lang="fr-FR" altLang="fr-FR" sz="2000" b="0" i="0" u="none" strike="noStrike" cap="none" normalizeH="0" baseline="0" dirty="0" err="1">
                <a:ln>
                  <a:noFill/>
                </a:ln>
                <a:solidFill>
                  <a:srgbClr val="002060"/>
                </a:solidFill>
                <a:effectLst/>
                <a:latin typeface="+mn-lt"/>
              </a:rPr>
              <a:t>considered</a:t>
            </a:r>
            <a:r>
              <a:rPr kumimoji="0" lang="fr-FR" altLang="fr-FR" sz="2000" b="0" i="0" u="none" strike="noStrike" cap="none" normalizeH="0" baseline="0" dirty="0">
                <a:ln>
                  <a:noFill/>
                </a:ln>
                <a:solidFill>
                  <a:srgbClr val="002060"/>
                </a:solidFill>
                <a:effectLst/>
                <a:latin typeface="+mn-lt"/>
              </a:rPr>
              <a:t> a </a:t>
            </a:r>
            <a:r>
              <a:rPr kumimoji="0" lang="fr-FR" altLang="fr-FR" sz="2000" b="0" i="0" u="none" strike="noStrike" cap="none" normalizeH="0" baseline="0" dirty="0" err="1">
                <a:ln>
                  <a:noFill/>
                </a:ln>
                <a:solidFill>
                  <a:srgbClr val="002060"/>
                </a:solidFill>
                <a:effectLst/>
                <a:latin typeface="+mn-lt"/>
              </a:rPr>
              <a:t>tool</a:t>
            </a:r>
            <a:r>
              <a:rPr kumimoji="0" lang="fr-FR" altLang="fr-FR" sz="2000" b="0" i="0" u="none" strike="noStrike" cap="none" normalizeH="0" baseline="0" dirty="0">
                <a:ln>
                  <a:noFill/>
                </a:ln>
                <a:solidFill>
                  <a:srgbClr val="002060"/>
                </a:solidFill>
                <a:effectLst/>
                <a:latin typeface="+mn-lt"/>
              </a:rPr>
              <a:t> for cross-fertilisation and </a:t>
            </a:r>
            <a:r>
              <a:rPr kumimoji="0" lang="fr-FR" altLang="fr-FR" sz="2000" b="0" i="0" u="none" strike="noStrike" cap="none" normalizeH="0" baseline="0" dirty="0" err="1">
                <a:ln>
                  <a:noFill/>
                </a:ln>
                <a:solidFill>
                  <a:srgbClr val="002060"/>
                </a:solidFill>
                <a:effectLst/>
                <a:latin typeface="+mn-lt"/>
              </a:rPr>
              <a:t>successful</a:t>
            </a:r>
            <a:r>
              <a:rPr kumimoji="0" lang="fr-FR" altLang="fr-FR" sz="2000" b="0" i="0" u="none" strike="noStrike" cap="none" normalizeH="0" baseline="0" dirty="0">
                <a:ln>
                  <a:noFill/>
                </a:ln>
                <a:solidFill>
                  <a:srgbClr val="002060"/>
                </a:solidFill>
                <a:effectLst/>
                <a:latin typeface="+mn-lt"/>
              </a:rPr>
              <a:t> coordination in the longer </a:t>
            </a:r>
            <a:r>
              <a:rPr kumimoji="0" lang="fr-FR" altLang="fr-FR" sz="2000" b="0" i="0" u="none" strike="noStrike" cap="none" normalizeH="0" baseline="0" dirty="0" err="1">
                <a:ln>
                  <a:noFill/>
                </a:ln>
                <a:solidFill>
                  <a:srgbClr val="002060"/>
                </a:solidFill>
                <a:effectLst/>
                <a:latin typeface="+mn-lt"/>
              </a:rPr>
              <a:t>term</a:t>
            </a:r>
            <a:r>
              <a:rPr kumimoji="0" lang="fr-FR" altLang="fr-FR" sz="2000" b="0" i="0" u="none" strike="noStrike" cap="none" normalizeH="0" baseline="0" dirty="0">
                <a:ln>
                  <a:noFill/>
                </a:ln>
                <a:solidFill>
                  <a:srgbClr val="002060"/>
                </a:solidFill>
                <a:effectLst/>
                <a:latin typeface="+mn-lt"/>
              </a:rPr>
              <a:t>.</a:t>
            </a: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v"/>
              <a:tabLst/>
            </a:pPr>
            <a:endParaRPr lang="fr-FR" altLang="fr-FR" sz="2000" dirty="0">
              <a:solidFill>
                <a:srgbClr val="002060"/>
              </a:solidFill>
              <a:latin typeface="+mn-lt"/>
            </a:endParaRPr>
          </a:p>
          <a:p>
            <a:pPr marL="342900" lvl="0" indent="-342900">
              <a:buFont typeface="Wingdings" pitchFamily="2" charset="2"/>
              <a:buChar char="v"/>
            </a:pPr>
            <a:r>
              <a:rPr lang="fr-FR" altLang="fr-FR" sz="2000" dirty="0" err="1">
                <a:solidFill>
                  <a:srgbClr val="002060"/>
                </a:solidFill>
                <a:latin typeface="+mn-lt"/>
              </a:rPr>
              <a:t>RIs</a:t>
            </a:r>
            <a:r>
              <a:rPr lang="fr-FR" altLang="fr-FR" sz="2000" dirty="0">
                <a:solidFill>
                  <a:srgbClr val="002060"/>
                </a:solidFill>
                <a:latin typeface="+mn-lt"/>
              </a:rPr>
              <a:t> </a:t>
            </a:r>
            <a:r>
              <a:rPr lang="fr-FR" altLang="fr-FR" sz="2000" dirty="0" err="1">
                <a:solidFill>
                  <a:srgbClr val="002060"/>
                </a:solidFill>
                <a:latin typeface="+mn-lt"/>
              </a:rPr>
              <a:t>that</a:t>
            </a:r>
            <a:r>
              <a:rPr lang="fr-FR" altLang="fr-FR" sz="2000" dirty="0">
                <a:solidFill>
                  <a:srgbClr val="002060"/>
                </a:solidFill>
                <a:latin typeface="+mn-lt"/>
              </a:rPr>
              <a:t> </a:t>
            </a:r>
            <a:r>
              <a:rPr lang="fr-FR" altLang="fr-FR" sz="2000" dirty="0" err="1">
                <a:solidFill>
                  <a:srgbClr val="002060"/>
                </a:solidFill>
                <a:latin typeface="+mn-lt"/>
              </a:rPr>
              <a:t>agree</a:t>
            </a:r>
            <a:r>
              <a:rPr lang="fr-FR" altLang="fr-FR" sz="2000" dirty="0">
                <a:solidFill>
                  <a:srgbClr val="002060"/>
                </a:solidFill>
                <a:latin typeface="+mn-lt"/>
              </a:rPr>
              <a:t> </a:t>
            </a:r>
            <a:r>
              <a:rPr lang="fr-FR" altLang="fr-FR" sz="2000" dirty="0" err="1">
                <a:solidFill>
                  <a:srgbClr val="002060"/>
                </a:solidFill>
                <a:latin typeface="+mn-lt"/>
              </a:rPr>
              <a:t>with</a:t>
            </a:r>
            <a:r>
              <a:rPr lang="fr-FR" altLang="fr-FR" sz="2000" dirty="0">
                <a:solidFill>
                  <a:srgbClr val="002060"/>
                </a:solidFill>
                <a:latin typeface="+mn-lt"/>
              </a:rPr>
              <a:t> and support </a:t>
            </a:r>
            <a:r>
              <a:rPr lang="fr-FR" altLang="fr-FR" sz="2000" dirty="0" err="1">
                <a:solidFill>
                  <a:srgbClr val="002060"/>
                </a:solidFill>
                <a:latin typeface="+mn-lt"/>
              </a:rPr>
              <a:t>this</a:t>
            </a:r>
            <a:r>
              <a:rPr lang="fr-FR" altLang="fr-FR" sz="2000" dirty="0">
                <a:solidFill>
                  <a:srgbClr val="002060"/>
                </a:solidFill>
                <a:latin typeface="+mn-lt"/>
              </a:rPr>
              <a:t> </a:t>
            </a:r>
            <a:r>
              <a:rPr lang="fr-FR" altLang="fr-FR" sz="2000" dirty="0" err="1">
                <a:solidFill>
                  <a:srgbClr val="002060"/>
                </a:solidFill>
                <a:latin typeface="+mn-lt"/>
              </a:rPr>
              <a:t>analysis</a:t>
            </a:r>
            <a:r>
              <a:rPr lang="fr-FR" altLang="fr-FR" sz="2000" dirty="0">
                <a:solidFill>
                  <a:srgbClr val="002060"/>
                </a:solidFill>
                <a:latin typeface="+mn-lt"/>
              </a:rPr>
              <a:t> are </a:t>
            </a:r>
            <a:r>
              <a:rPr lang="fr-FR" altLang="fr-FR" sz="2000" dirty="0" err="1">
                <a:solidFill>
                  <a:srgbClr val="002060"/>
                </a:solidFill>
                <a:latin typeface="+mn-lt"/>
              </a:rPr>
              <a:t>invited</a:t>
            </a:r>
            <a:r>
              <a:rPr lang="fr-FR" altLang="fr-FR" sz="2000" dirty="0">
                <a:solidFill>
                  <a:srgbClr val="002060"/>
                </a:solidFill>
                <a:latin typeface="+mn-lt"/>
              </a:rPr>
              <a:t> to </a:t>
            </a:r>
            <a:r>
              <a:rPr lang="fr-FR" altLang="fr-FR" sz="2000" b="1" dirty="0">
                <a:solidFill>
                  <a:srgbClr val="002060"/>
                </a:solidFill>
                <a:latin typeface="+mn-lt"/>
              </a:rPr>
              <a:t>Rome </a:t>
            </a:r>
            <a:r>
              <a:rPr lang="fr-FR" altLang="fr-FR" sz="2000" dirty="0">
                <a:solidFill>
                  <a:srgbClr val="002060"/>
                </a:solidFill>
                <a:latin typeface="+mn-lt"/>
              </a:rPr>
              <a:t>(or online) </a:t>
            </a:r>
            <a:r>
              <a:rPr lang="fr-FR" altLang="fr-FR" sz="2000" b="1" dirty="0">
                <a:solidFill>
                  <a:srgbClr val="002060"/>
                </a:solidFill>
                <a:latin typeface="+mn-lt"/>
              </a:rPr>
              <a:t>on 3 March</a:t>
            </a:r>
            <a:r>
              <a:rPr lang="fr-FR" altLang="fr-FR" sz="2000" dirty="0">
                <a:solidFill>
                  <a:srgbClr val="002060"/>
                </a:solidFill>
                <a:latin typeface="+mn-lt"/>
              </a:rPr>
              <a:t> for a </a:t>
            </a:r>
            <a:r>
              <a:rPr lang="fr-FR" altLang="fr-FR" sz="2000" dirty="0" err="1">
                <a:solidFill>
                  <a:srgbClr val="002060"/>
                </a:solidFill>
                <a:latin typeface="+mn-lt"/>
              </a:rPr>
              <a:t>working</a:t>
            </a:r>
            <a:r>
              <a:rPr lang="fr-FR" altLang="fr-FR" sz="2000" dirty="0">
                <a:solidFill>
                  <a:srgbClr val="002060"/>
                </a:solidFill>
                <a:latin typeface="+mn-lt"/>
              </a:rPr>
              <a:t> </a:t>
            </a:r>
            <a:r>
              <a:rPr lang="fr-FR" altLang="fr-FR" sz="2000" dirty="0" err="1">
                <a:solidFill>
                  <a:srgbClr val="002060"/>
                </a:solidFill>
                <a:latin typeface="+mn-lt"/>
              </a:rPr>
              <a:t>day</a:t>
            </a:r>
            <a:r>
              <a:rPr lang="fr-FR" altLang="fr-FR" sz="2000" dirty="0">
                <a:solidFill>
                  <a:srgbClr val="002060"/>
                </a:solidFill>
                <a:latin typeface="+mn-lt"/>
              </a:rPr>
              <a:t> on the rationalisation of </a:t>
            </a:r>
            <a:r>
              <a:rPr lang="fr-FR" altLang="fr-FR" sz="2000" dirty="0" err="1">
                <a:solidFill>
                  <a:srgbClr val="002060"/>
                </a:solidFill>
                <a:latin typeface="+mn-lt"/>
              </a:rPr>
              <a:t>WPs</a:t>
            </a:r>
            <a:r>
              <a:rPr lang="fr-FR" altLang="fr-FR" sz="2000" dirty="0">
                <a:solidFill>
                  <a:srgbClr val="002060"/>
                </a:solidFill>
                <a:latin typeface="+mn-lt"/>
              </a:rPr>
              <a:t>, </a:t>
            </a:r>
            <a:r>
              <a:rPr lang="fr-FR" altLang="fr-FR" sz="2000" dirty="0" err="1">
                <a:solidFill>
                  <a:srgbClr val="002060"/>
                </a:solidFill>
                <a:latin typeface="+mn-lt"/>
              </a:rPr>
              <a:t>taking</a:t>
            </a:r>
            <a:r>
              <a:rPr lang="fr-FR" altLang="fr-FR" sz="2000" dirty="0">
                <a:solidFill>
                  <a:srgbClr val="002060"/>
                </a:solidFill>
                <a:latin typeface="+mn-lt"/>
              </a:rPr>
              <a:t> </a:t>
            </a:r>
            <a:r>
              <a:rPr lang="fr-FR" altLang="fr-FR" sz="2000" dirty="0" err="1">
                <a:solidFill>
                  <a:srgbClr val="002060"/>
                </a:solidFill>
                <a:latin typeface="+mn-lt"/>
              </a:rPr>
              <a:t>into</a:t>
            </a:r>
            <a:r>
              <a:rPr lang="fr-FR" altLang="fr-FR" sz="2000" dirty="0">
                <a:solidFill>
                  <a:srgbClr val="002060"/>
                </a:solidFill>
                <a:latin typeface="+mn-lt"/>
              </a:rPr>
              <a:t> </a:t>
            </a:r>
            <a:r>
              <a:rPr lang="fr-FR" altLang="fr-FR" sz="2000" dirty="0" err="1">
                <a:solidFill>
                  <a:srgbClr val="002060"/>
                </a:solidFill>
                <a:latin typeface="+mn-lt"/>
              </a:rPr>
              <a:t>account</a:t>
            </a:r>
            <a:r>
              <a:rPr lang="fr-FR" altLang="fr-FR" sz="2000" dirty="0">
                <a:solidFill>
                  <a:srgbClr val="002060"/>
                </a:solidFill>
                <a:latin typeface="+mn-lt"/>
              </a:rPr>
              <a:t> </a:t>
            </a:r>
            <a:r>
              <a:rPr lang="fr-FR" altLang="fr-FR" sz="2000" dirty="0" err="1">
                <a:solidFill>
                  <a:srgbClr val="002060"/>
                </a:solidFill>
                <a:latin typeface="+mn-lt"/>
              </a:rPr>
              <a:t>what</a:t>
            </a:r>
            <a:r>
              <a:rPr lang="fr-FR" altLang="fr-FR" sz="2000" dirty="0">
                <a:solidFill>
                  <a:srgbClr val="002060"/>
                </a:solidFill>
                <a:latin typeface="+mn-lt"/>
              </a:rPr>
              <a:t> has been </a:t>
            </a:r>
            <a:r>
              <a:rPr lang="fr-FR" altLang="fr-FR" sz="2000" dirty="0" err="1">
                <a:solidFill>
                  <a:srgbClr val="002060"/>
                </a:solidFill>
                <a:latin typeface="+mn-lt"/>
              </a:rPr>
              <a:t>proposed</a:t>
            </a:r>
            <a:r>
              <a:rPr lang="fr-FR" altLang="fr-FR" sz="2000" dirty="0">
                <a:solidFill>
                  <a:srgbClr val="002060"/>
                </a:solidFill>
                <a:latin typeface="+mn-lt"/>
              </a:rPr>
              <a:t> </a:t>
            </a:r>
            <a:r>
              <a:rPr lang="fr-FR" altLang="fr-FR" sz="2000" dirty="0" err="1">
                <a:solidFill>
                  <a:srgbClr val="002060"/>
                </a:solidFill>
                <a:latin typeface="+mn-lt"/>
              </a:rPr>
              <a:t>today</a:t>
            </a:r>
            <a:r>
              <a:rPr lang="fr-FR" altLang="fr-FR" sz="2000" dirty="0">
                <a:solidFill>
                  <a:srgbClr val="002060"/>
                </a:solidFill>
                <a:latin typeface="+mn-lt"/>
              </a:rPr>
              <a:t> and </a:t>
            </a:r>
            <a:r>
              <a:rPr lang="fr-FR" altLang="fr-FR" sz="2000" dirty="0" err="1">
                <a:solidFill>
                  <a:srgbClr val="002060"/>
                </a:solidFill>
                <a:latin typeface="+mn-lt"/>
              </a:rPr>
              <a:t>discussed</a:t>
            </a:r>
            <a:r>
              <a:rPr lang="fr-FR" altLang="fr-FR" sz="2000" dirty="0">
                <a:solidFill>
                  <a:srgbClr val="002060"/>
                </a:solidFill>
                <a:latin typeface="+mn-lt"/>
              </a:rPr>
              <a:t> </a:t>
            </a:r>
            <a:r>
              <a:rPr lang="fr-FR" altLang="fr-FR" sz="2000" dirty="0" err="1">
                <a:solidFill>
                  <a:srgbClr val="002060"/>
                </a:solidFill>
                <a:latin typeface="+mn-lt"/>
              </a:rPr>
              <a:t>so</a:t>
            </a:r>
            <a:r>
              <a:rPr lang="fr-FR" altLang="fr-FR" sz="2000" dirty="0">
                <a:solidFill>
                  <a:srgbClr val="002060"/>
                </a:solidFill>
                <a:latin typeface="+mn-lt"/>
              </a:rPr>
              <a:t> far.</a:t>
            </a:r>
            <a:endParaRPr kumimoji="0" lang="fr-FR" altLang="fr-FR" sz="2000" b="0" i="0" u="none" strike="noStrike" cap="none" normalizeH="0" baseline="0" dirty="0">
              <a:ln>
                <a:noFill/>
              </a:ln>
              <a:solidFill>
                <a:srgbClr val="002060"/>
              </a:solidFill>
              <a:effectLst/>
              <a:latin typeface="+mn-lt"/>
            </a:endParaRPr>
          </a:p>
        </p:txBody>
      </p:sp>
      <p:sp>
        <p:nvSpPr>
          <p:cNvPr id="3" name="ZoneTexte 2">
            <a:extLst>
              <a:ext uri="{FF2B5EF4-FFF2-40B4-BE49-F238E27FC236}">
                <a16:creationId xmlns:a16="http://schemas.microsoft.com/office/drawing/2014/main" id="{3078D85C-C872-C250-CCD2-249E6AA2DDB3}"/>
              </a:ext>
            </a:extLst>
          </p:cNvPr>
          <p:cNvSpPr txBox="1"/>
          <p:nvPr/>
        </p:nvSpPr>
        <p:spPr>
          <a:xfrm>
            <a:off x="6001406" y="114704"/>
            <a:ext cx="6096000" cy="523220"/>
          </a:xfrm>
          <a:prstGeom prst="rect">
            <a:avLst/>
          </a:prstGeom>
          <a:noFill/>
        </p:spPr>
        <p:txBody>
          <a:bodyPr wrap="square">
            <a:spAutoFit/>
          </a:bodyPr>
          <a:lstStyle/>
          <a:p>
            <a:pPr algn="r"/>
            <a:r>
              <a:rPr lang="en-GB" sz="2800" b="1" dirty="0">
                <a:solidFill>
                  <a:srgbClr val="002060"/>
                </a:solidFill>
                <a:effectLst/>
                <a:ea typeface="Times New Roman" panose="02020603050405020304" pitchFamily="18" charset="0"/>
                <a:cs typeface="Times New Roman" panose="02020603050405020304" pitchFamily="18" charset="0"/>
              </a:rPr>
              <a:t>ESCAPE phase II: conclusions</a:t>
            </a:r>
            <a:endParaRPr lang="fr-FR" sz="2800" b="1" dirty="0">
              <a:solidFill>
                <a:srgbClr val="002060"/>
              </a:solidFill>
            </a:endParaRPr>
          </a:p>
        </p:txBody>
      </p:sp>
    </p:spTree>
    <p:extLst>
      <p:ext uri="{BB962C8B-B14F-4D97-AF65-F5344CB8AC3E}">
        <p14:creationId xmlns:p14="http://schemas.microsoft.com/office/powerpoint/2010/main" val="3241210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11830-79CB-2B9E-A4CB-40721431DC1F}"/>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05B142E-81F7-B472-0C66-F6EFCFA6A04A}"/>
              </a:ext>
            </a:extLst>
          </p:cNvPr>
          <p:cNvSpPr txBox="1"/>
          <p:nvPr/>
        </p:nvSpPr>
        <p:spPr>
          <a:xfrm>
            <a:off x="2506144" y="2301756"/>
            <a:ext cx="6097712" cy="954107"/>
          </a:xfrm>
          <a:prstGeom prst="rect">
            <a:avLst/>
          </a:prstGeom>
          <a:noFill/>
        </p:spPr>
        <p:txBody>
          <a:bodyPr wrap="square">
            <a:spAutoFit/>
          </a:bodyPr>
          <a:lstStyle/>
          <a:p>
            <a:pPr algn="ctr"/>
            <a:r>
              <a:rPr lang="fr-FR" sz="2800" b="1"/>
              <a:t>DISCUSSIONS</a:t>
            </a:r>
          </a:p>
          <a:p>
            <a:pPr algn="ctr"/>
            <a:r>
              <a:rPr lang="fr-FR" sz="2800" b="1"/>
              <a:t> Q&amp;A</a:t>
            </a:r>
          </a:p>
        </p:txBody>
      </p:sp>
    </p:spTree>
    <p:extLst>
      <p:ext uri="{BB962C8B-B14F-4D97-AF65-F5344CB8AC3E}">
        <p14:creationId xmlns:p14="http://schemas.microsoft.com/office/powerpoint/2010/main" val="3306775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7542846C-CA0A-C248-6F8C-E8F4A05F5CAA}"/>
              </a:ext>
            </a:extLst>
          </p:cNvPr>
          <p:cNvSpPr>
            <a:spLocks noGrp="1"/>
          </p:cNvSpPr>
          <p:nvPr>
            <p:ph type="sldNum" sz="quarter" idx="12"/>
          </p:nvPr>
        </p:nvSpPr>
        <p:spPr/>
        <p:txBody>
          <a:bodyPr/>
          <a:lstStyle/>
          <a:p>
            <a:fld id="{345175DA-277F-B548-B500-1BF71FE23091}" type="slidenum">
              <a:rPr lang="it-IT" smtClean="0"/>
              <a:pPr/>
              <a:t>4</a:t>
            </a:fld>
            <a:endParaRPr lang="it-IT"/>
          </a:p>
        </p:txBody>
      </p:sp>
      <p:sp>
        <p:nvSpPr>
          <p:cNvPr id="4" name="Espace réservé du contenu 4">
            <a:extLst>
              <a:ext uri="{FF2B5EF4-FFF2-40B4-BE49-F238E27FC236}">
                <a16:creationId xmlns:a16="http://schemas.microsoft.com/office/drawing/2014/main" id="{EB261FE6-5EE0-9EF1-C722-DFEA42707106}"/>
              </a:ext>
            </a:extLst>
          </p:cNvPr>
          <p:cNvSpPr txBox="1">
            <a:spLocks/>
          </p:cNvSpPr>
          <p:nvPr/>
        </p:nvSpPr>
        <p:spPr bwMode="auto">
          <a:xfrm>
            <a:off x="537503" y="2619628"/>
            <a:ext cx="11116994" cy="3672888"/>
          </a:xfrm>
          <a:prstGeom prst="rect">
            <a:avLst/>
          </a:prstGeom>
        </p:spPr>
        <p:txBody>
          <a:bodyPr vertOverflow="overflow" horzOverflow="overflow" vert="horz" wrap="square" lIns="45716" tIns="45720" rIns="45716" bIns="45720" numCol="1" spcCol="0" rtlCol="0" fromWordArt="0" anchor="t" anchorCtr="0" forceAA="0" compatLnSpc="0">
            <a:normAutofit fontScale="92500" lnSpcReduction="20000"/>
          </a:bodyPr>
          <a:lstStyle>
            <a:lvl1pPr marL="228600" indent="-228600" algn="l" defTabSz="914400" rtl="0" eaLnBrk="1" latinLnBrk="0" hangingPunct="1">
              <a:lnSpc>
                <a:spcPct val="90000"/>
              </a:lnSpc>
              <a:spcBef>
                <a:spcPts val="1000"/>
              </a:spcBef>
              <a:buSzPct val="100000"/>
              <a:buFontTx/>
              <a:buBlip>
                <a:blip r:embed="rId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900" b="1" dirty="0">
                <a:solidFill>
                  <a:srgbClr val="002060"/>
                </a:solidFill>
                <a:ea typeface="Times New Roman" panose="02020603050405020304" pitchFamily="18" charset="0"/>
              </a:rPr>
              <a:t>Individual meetings (September–December 2025) were proposed and </a:t>
            </a:r>
            <a:r>
              <a:rPr lang="en-US" sz="1900" b="1" dirty="0" err="1">
                <a:solidFill>
                  <a:srgbClr val="002060"/>
                </a:solidFill>
                <a:ea typeface="Times New Roman" panose="02020603050405020304" pitchFamily="18" charset="0"/>
              </a:rPr>
              <a:t>organised</a:t>
            </a:r>
            <a:r>
              <a:rPr lang="en-US" sz="1900" b="1" dirty="0">
                <a:solidFill>
                  <a:srgbClr val="002060"/>
                </a:solidFill>
                <a:ea typeface="Times New Roman" panose="02020603050405020304" pitchFamily="18" charset="0"/>
              </a:rPr>
              <a:t> between GL and each ESCAPE RI partner to gather interests and priorities. In addition, a questionnaire was sent to each ESCAPE member and your responses were </a:t>
            </a:r>
            <a:r>
              <a:rPr lang="en-US" sz="1900" b="1" dirty="0" err="1">
                <a:solidFill>
                  <a:srgbClr val="002060"/>
                </a:solidFill>
                <a:ea typeface="Times New Roman" panose="02020603050405020304" pitchFamily="18" charset="0"/>
              </a:rPr>
              <a:t>analysed</a:t>
            </a:r>
            <a:r>
              <a:rPr lang="en-US" sz="1900" b="1" dirty="0">
                <a:solidFill>
                  <a:srgbClr val="002060"/>
                </a:solidFill>
                <a:ea typeface="Times New Roman" panose="02020603050405020304" pitchFamily="18" charset="0"/>
              </a:rPr>
              <a:t>. </a:t>
            </a:r>
            <a:r>
              <a:rPr lang="en-US" sz="1900" dirty="0">
                <a:solidFill>
                  <a:srgbClr val="002060"/>
                </a:solidFill>
                <a:ea typeface="Times New Roman" panose="02020603050405020304" pitchFamily="18" charset="0"/>
              </a:rPr>
              <a:t>(Many thanks to all of you!)</a:t>
            </a:r>
          </a:p>
          <a:p>
            <a:pPr marL="0" indent="0">
              <a:lnSpc>
                <a:spcPct val="120000"/>
              </a:lnSpc>
              <a:buNone/>
            </a:pPr>
            <a:endParaRPr lang="en-US" sz="1900" dirty="0">
              <a:solidFill>
                <a:srgbClr val="002060"/>
              </a:solidFill>
              <a:ea typeface="Times New Roman" panose="02020603050405020304" pitchFamily="18" charset="0"/>
            </a:endParaRPr>
          </a:p>
          <a:p>
            <a:pPr>
              <a:defRPr/>
            </a:pPr>
            <a:r>
              <a:rPr lang="en-US" sz="1900" dirty="0">
                <a:solidFill>
                  <a:srgbClr val="002060"/>
                </a:solidFill>
              </a:rPr>
              <a:t>Meanwhile, </a:t>
            </a:r>
          </a:p>
          <a:p>
            <a:pPr lvl="1">
              <a:lnSpc>
                <a:spcPct val="110000"/>
              </a:lnSpc>
              <a:defRPr/>
            </a:pPr>
            <a:r>
              <a:rPr lang="en-US" sz="1900" dirty="0">
                <a:solidFill>
                  <a:srgbClr val="002060"/>
                </a:solidFill>
              </a:rPr>
              <a:t>OSCARS project is facing its mid-term review; EVERSE project </a:t>
            </a:r>
            <a:r>
              <a:rPr lang="en-GB" sz="1900" noProof="1">
                <a:solidFill>
                  <a:srgbClr val="002060"/>
                </a:solidFill>
              </a:rPr>
              <a:t>is exploring new steps.</a:t>
            </a:r>
          </a:p>
          <a:p>
            <a:pPr lvl="1">
              <a:lnSpc>
                <a:spcPct val="110000"/>
              </a:lnSpc>
              <a:defRPr/>
            </a:pPr>
            <a:r>
              <a:rPr lang="en-GB" sz="1900" noProof="1">
                <a:solidFill>
                  <a:srgbClr val="002060"/>
                </a:solidFill>
              </a:rPr>
              <a:t>The EOSC Federation is being developed, through the deployment of further Nodes and the discussion about a new governance by 2027, between partnership and joint undertaking. </a:t>
            </a:r>
          </a:p>
          <a:p>
            <a:pPr lvl="1">
              <a:lnSpc>
                <a:spcPct val="110000"/>
              </a:lnSpc>
              <a:defRPr/>
            </a:pPr>
            <a:r>
              <a:rPr lang="en-GB" sz="1900" noProof="1">
                <a:solidFill>
                  <a:srgbClr val="002060"/>
                </a:solidFill>
              </a:rPr>
              <a:t>Current and future INFRA-EOSC funding programmes will support the adoption of federation (we are now awaiting the ESCAPE node!).</a:t>
            </a:r>
          </a:p>
          <a:p>
            <a:pPr lvl="1">
              <a:lnSpc>
                <a:spcPct val="110000"/>
              </a:lnSpc>
              <a:defRPr/>
            </a:pPr>
            <a:r>
              <a:rPr lang="en-GB" sz="1900" noProof="1">
                <a:solidFill>
                  <a:srgbClr val="002060"/>
                </a:solidFill>
                <a:ea typeface="Times New Roman" panose="02020603050405020304" pitchFamily="18" charset="0"/>
              </a:rPr>
              <a:t>HORIZON-INFRA-2027-01-EOSC-01-cofund will explore the 50%-50% cofunding between EC and Member states (we need to follow up in every single member state for the benefit of our science).</a:t>
            </a:r>
            <a:endParaRPr lang="en-GB" sz="1900" noProof="1">
              <a:solidFill>
                <a:srgbClr val="002060"/>
              </a:solidFill>
            </a:endParaRPr>
          </a:p>
          <a:p>
            <a:pPr marL="0" indent="0">
              <a:buFontTx/>
              <a:buNone/>
              <a:defRPr/>
            </a:pPr>
            <a:endParaRPr lang="en-US" sz="1600" dirty="0">
              <a:solidFill>
                <a:srgbClr val="002060"/>
              </a:solidFill>
            </a:endParaRPr>
          </a:p>
        </p:txBody>
      </p:sp>
      <p:sp>
        <p:nvSpPr>
          <p:cNvPr id="5" name="Titre 1">
            <a:extLst>
              <a:ext uri="{FF2B5EF4-FFF2-40B4-BE49-F238E27FC236}">
                <a16:creationId xmlns:a16="http://schemas.microsoft.com/office/drawing/2014/main" id="{29EC2565-57DE-B05C-F590-2E94F91CC38C}"/>
              </a:ext>
            </a:extLst>
          </p:cNvPr>
          <p:cNvSpPr txBox="1">
            <a:spLocks/>
          </p:cNvSpPr>
          <p:nvPr/>
        </p:nvSpPr>
        <p:spPr bwMode="auto">
          <a:xfrm>
            <a:off x="1835558" y="99151"/>
            <a:ext cx="10069029" cy="804231"/>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algn="r"/>
            <a:r>
              <a:rPr lang="en-GB" sz="2800" b="1" noProof="1">
                <a:latin typeface="+mn-lt"/>
              </a:rPr>
              <a:t>2026 Horizon Europe calls preparation</a:t>
            </a:r>
          </a:p>
        </p:txBody>
      </p:sp>
      <p:sp>
        <p:nvSpPr>
          <p:cNvPr id="6" name="Espace réservé du pied de page 2">
            <a:extLst>
              <a:ext uri="{FF2B5EF4-FFF2-40B4-BE49-F238E27FC236}">
                <a16:creationId xmlns:a16="http://schemas.microsoft.com/office/drawing/2014/main" id="{4C28022D-BE72-7A06-26DF-B98EB2F3D43E}"/>
              </a:ext>
            </a:extLst>
          </p:cNvPr>
          <p:cNvSpPr txBox="1">
            <a:spLocks/>
          </p:cNvSpPr>
          <p:nvPr/>
        </p:nvSpPr>
        <p:spPr bwMode="auto">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libri" panose="020F0502020204030204"/>
                <a:ea typeface="+mn-ea"/>
                <a:cs typeface="+mn-cs"/>
              </a:rPr>
              <a:t>Giovanni Lamanna</a:t>
            </a:r>
          </a:p>
        </p:txBody>
      </p:sp>
      <p:sp>
        <p:nvSpPr>
          <p:cNvPr id="7" name="Espace réservé de la date 1">
            <a:extLst>
              <a:ext uri="{FF2B5EF4-FFF2-40B4-BE49-F238E27FC236}">
                <a16:creationId xmlns:a16="http://schemas.microsoft.com/office/drawing/2014/main" id="{DE64E2D0-AEA2-766E-E3DA-F16A37D8DFCD}"/>
              </a:ext>
            </a:extLst>
          </p:cNvPr>
          <p:cNvSpPr txBox="1">
            <a:spLocks/>
          </p:cNvSpPr>
          <p:nvPr/>
        </p:nvSpPr>
        <p:spPr bwMode="auto">
          <a:xfrm>
            <a:off x="10785287" y="6392392"/>
            <a:ext cx="1127053" cy="337898"/>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it-IT" sz="1200">
                <a:solidFill>
                  <a:prstClr val="white"/>
                </a:solidFill>
                <a:latin typeface="Calibri" panose="020F0502020204030204"/>
              </a:rPr>
              <a:t>24/2/2026</a:t>
            </a:r>
          </a:p>
        </p:txBody>
      </p:sp>
      <p:sp>
        <p:nvSpPr>
          <p:cNvPr id="8" name="Content Placeholder 4">
            <a:extLst>
              <a:ext uri="{FF2B5EF4-FFF2-40B4-BE49-F238E27FC236}">
                <a16:creationId xmlns:a16="http://schemas.microsoft.com/office/drawing/2014/main" id="{DD087CA3-1000-5FD1-69C5-DD325B3444ED}"/>
              </a:ext>
            </a:extLst>
          </p:cNvPr>
          <p:cNvSpPr txBox="1">
            <a:spLocks/>
          </p:cNvSpPr>
          <p:nvPr/>
        </p:nvSpPr>
        <p:spPr bwMode="auto">
          <a:xfrm>
            <a:off x="1864957" y="807106"/>
            <a:ext cx="10047383" cy="1366945"/>
          </a:xfrm>
          <a:prstGeom prst="rect">
            <a:avLst/>
          </a:prstGeom>
        </p:spPr>
        <p:txBody>
          <a:bodyPr>
            <a:normAutofit/>
          </a:bodyPr>
          <a:lstStyle>
            <a:lvl1pPr marL="228600" indent="-228600" algn="l" defTabSz="914400" rtl="0" eaLnBrk="1" latinLnBrk="0" hangingPunct="1">
              <a:lnSpc>
                <a:spcPct val="90000"/>
              </a:lnSpc>
              <a:spcBef>
                <a:spcPts val="1000"/>
              </a:spcBef>
              <a:buSzPct val="100000"/>
              <a:buFontTx/>
              <a:buBlip>
                <a:blip r:embed="rId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400" b="1" i="1" u="sng" dirty="0">
                <a:solidFill>
                  <a:srgbClr val="0070C0"/>
                </a:solidFill>
                <a:effectLst/>
                <a:ea typeface="Times New Roman" panose="02020603050405020304" pitchFamily="18" charset="0"/>
              </a:rPr>
              <a:t>HORIZON-INFRA-2026-01-EOSC-01</a:t>
            </a:r>
            <a:r>
              <a:rPr lang="en-GB" sz="1400" b="1" i="1" dirty="0">
                <a:solidFill>
                  <a:srgbClr val="0070C0"/>
                </a:solidFill>
                <a:effectLst/>
                <a:ea typeface="Times New Roman" panose="02020603050405020304" pitchFamily="18" charset="0"/>
              </a:rPr>
              <a:t>: Uptake of FAIR data management practices and of EOSC by research communities and research infrastructures</a:t>
            </a:r>
            <a:r>
              <a:rPr lang="fr-FR" sz="1400" b="1" i="1" dirty="0">
                <a:solidFill>
                  <a:srgbClr val="0070C0"/>
                </a:solidFill>
                <a:ea typeface="Times New Roman" panose="02020603050405020304" pitchFamily="18" charset="0"/>
              </a:rPr>
              <a:t> </a:t>
            </a:r>
            <a:r>
              <a:rPr lang="en-GB" sz="1400" b="1" i="1" dirty="0">
                <a:solidFill>
                  <a:srgbClr val="0070C0"/>
                </a:solidFill>
                <a:effectLst/>
                <a:ea typeface="Times New Roman" panose="02020603050405020304" pitchFamily="18" charset="0"/>
              </a:rPr>
              <a:t>(40 </a:t>
            </a:r>
            <a:r>
              <a:rPr lang="en-GB" sz="1400" b="1" i="1" dirty="0" err="1">
                <a:solidFill>
                  <a:srgbClr val="0070C0"/>
                </a:solidFill>
                <a:effectLst/>
                <a:ea typeface="Times New Roman" panose="02020603050405020304" pitchFamily="18" charset="0"/>
              </a:rPr>
              <a:t>MEur</a:t>
            </a:r>
            <a:r>
              <a:rPr lang="en-GB" sz="1400" b="1" i="1" dirty="0">
                <a:solidFill>
                  <a:srgbClr val="0070C0"/>
                </a:solidFill>
                <a:effectLst/>
                <a:ea typeface="Times New Roman" panose="02020603050405020304" pitchFamily="18" charset="0"/>
              </a:rPr>
              <a:t>). </a:t>
            </a:r>
          </a:p>
          <a:p>
            <a:pPr marL="0" indent="0">
              <a:lnSpc>
                <a:spcPct val="120000"/>
              </a:lnSpc>
              <a:buNone/>
            </a:pPr>
            <a:r>
              <a:rPr lang="en-GB" sz="1400" b="1" i="1" u="sng" dirty="0">
                <a:solidFill>
                  <a:srgbClr val="0070C0"/>
                </a:solidFill>
                <a:ea typeface="Times New Roman" panose="02020603050405020304" pitchFamily="18" charset="0"/>
              </a:rPr>
              <a:t>HORIZON-INFRA-2026-DEV-01-02</a:t>
            </a:r>
            <a:r>
              <a:rPr lang="en-GB" sz="1400" b="1" i="1" dirty="0">
                <a:solidFill>
                  <a:srgbClr val="0070C0"/>
                </a:solidFill>
                <a:ea typeface="Times New Roman" panose="02020603050405020304" pitchFamily="18" charset="0"/>
              </a:rPr>
              <a:t>: Consolidation of the research infrastructure landscape – pilots for strategic coordination, synergies and simplified access pathways, by large thematic clusters of pan-European research infrastructures (8 </a:t>
            </a:r>
            <a:r>
              <a:rPr lang="en-GB" sz="1400" b="1" i="1" dirty="0" err="1">
                <a:solidFill>
                  <a:srgbClr val="0070C0"/>
                </a:solidFill>
                <a:ea typeface="Times New Roman" panose="02020603050405020304" pitchFamily="18" charset="0"/>
              </a:rPr>
              <a:t>MEur</a:t>
            </a:r>
            <a:r>
              <a:rPr lang="en-GB" sz="1400" b="1" i="1" dirty="0">
                <a:solidFill>
                  <a:srgbClr val="0070C0"/>
                </a:solidFill>
                <a:ea typeface="Times New Roman" panose="02020603050405020304" pitchFamily="18" charset="0"/>
              </a:rPr>
              <a:t> max per project).</a:t>
            </a:r>
            <a:endParaRPr lang="fr-FR" sz="1400" b="1" i="1" dirty="0">
              <a:solidFill>
                <a:srgbClr val="0070C0"/>
              </a:solidFill>
              <a:ea typeface="Times New Roman" panose="02020603050405020304" pitchFamily="18" charset="0"/>
            </a:endParaRPr>
          </a:p>
          <a:p>
            <a:pPr marL="0" indent="0">
              <a:lnSpc>
                <a:spcPct val="120000"/>
              </a:lnSpc>
              <a:buNone/>
            </a:pPr>
            <a:endParaRPr lang="en-GB" sz="1200" b="1" dirty="0">
              <a:solidFill>
                <a:srgbClr val="002060"/>
              </a:solidFill>
              <a:ea typeface="Times New Roman" panose="02020603050405020304" pitchFamily="18" charset="0"/>
            </a:endParaRPr>
          </a:p>
          <a:p>
            <a:pPr marL="0" indent="0">
              <a:lnSpc>
                <a:spcPct val="120000"/>
              </a:lnSpc>
              <a:buNone/>
            </a:pPr>
            <a:endParaRPr lang="fr-FR" sz="1200" b="1" dirty="0">
              <a:solidFill>
                <a:srgbClr val="002060"/>
              </a:solidFill>
              <a:effectLst/>
              <a:ea typeface="Times New Roman" panose="02020603050405020304" pitchFamily="18" charset="0"/>
            </a:endParaRPr>
          </a:p>
        </p:txBody>
      </p:sp>
      <p:sp>
        <p:nvSpPr>
          <p:cNvPr id="9" name="Espace réservé du contenu 4">
            <a:extLst>
              <a:ext uri="{FF2B5EF4-FFF2-40B4-BE49-F238E27FC236}">
                <a16:creationId xmlns:a16="http://schemas.microsoft.com/office/drawing/2014/main" id="{3FE211EE-C692-CD87-FF0C-2779A4337A12}"/>
              </a:ext>
            </a:extLst>
          </p:cNvPr>
          <p:cNvSpPr txBox="1">
            <a:spLocks/>
          </p:cNvSpPr>
          <p:nvPr/>
        </p:nvSpPr>
        <p:spPr bwMode="auto">
          <a:xfrm>
            <a:off x="537503" y="2167028"/>
            <a:ext cx="8943381" cy="1760465"/>
          </a:xfrm>
          <a:prstGeom prst="rect">
            <a:avLst/>
          </a:prstGeom>
        </p:spPr>
        <p:txBody>
          <a:bodyPr vertOverflow="overflow" horzOverflow="overflow" vert="horz" wrap="square" lIns="45716" tIns="45720" rIns="45716" bIns="45720" numCol="1" spcCol="0" rtlCol="0" fromWordArt="0" anchor="t" anchorCtr="0" forceAA="0" compatLnSpc="0">
            <a:normAutofit/>
          </a:bodyPr>
          <a:lstStyle>
            <a:lvl1pPr marL="228600" indent="-228600" algn="l" defTabSz="914400" rtl="0" eaLnBrk="1" latinLnBrk="0" hangingPunct="1">
              <a:lnSpc>
                <a:spcPct val="90000"/>
              </a:lnSpc>
              <a:spcBef>
                <a:spcPts val="1000"/>
              </a:spcBef>
              <a:buSzPct val="100000"/>
              <a:buFontTx/>
              <a:buBlip>
                <a:blip r:embed="rId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002060"/>
                </a:solidFill>
                <a:cs typeface="Calibri" panose="020F0502020204030204" pitchFamily="34" charset="0"/>
              </a:rPr>
              <a:t>Both calls were presented in July 2025 during the last ESCAPE Strategy Board meeting</a:t>
            </a:r>
            <a:endParaRPr lang="en-US" sz="1800" dirty="0">
              <a:solidFill>
                <a:srgbClr val="002060"/>
              </a:solidFill>
              <a:ea typeface="Times New Roman" panose="02020603050405020304" pitchFamily="18" charset="0"/>
            </a:endParaRPr>
          </a:p>
          <a:p>
            <a:pPr marL="0" indent="0">
              <a:buFontTx/>
              <a:buNone/>
              <a:defRPr/>
            </a:pPr>
            <a:endParaRPr lang="en-US" sz="1600" dirty="0">
              <a:solidFill>
                <a:srgbClr val="002060"/>
              </a:solidFill>
            </a:endParaRPr>
          </a:p>
        </p:txBody>
      </p:sp>
    </p:spTree>
    <p:extLst>
      <p:ext uri="{BB962C8B-B14F-4D97-AF65-F5344CB8AC3E}">
        <p14:creationId xmlns:p14="http://schemas.microsoft.com/office/powerpoint/2010/main" val="1516279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E0CE1-655A-89B7-D590-B02683AA73EB}"/>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AF934CE-96DC-A398-F486-B66A3DFFBE0C}"/>
              </a:ext>
            </a:extLst>
          </p:cNvPr>
          <p:cNvSpPr>
            <a:spLocks noGrp="1"/>
          </p:cNvSpPr>
          <p:nvPr>
            <p:ph type="sldNum" sz="quarter" idx="12"/>
          </p:nvPr>
        </p:nvSpPr>
        <p:spPr/>
        <p:txBody>
          <a:bodyPr/>
          <a:lstStyle/>
          <a:p>
            <a:fld id="{345175DA-277F-B548-B500-1BF71FE23091}" type="slidenum">
              <a:rPr lang="it-IT" smtClean="0"/>
              <a:pPr/>
              <a:t>5</a:t>
            </a:fld>
            <a:endParaRPr lang="it-IT"/>
          </a:p>
        </p:txBody>
      </p:sp>
      <p:sp>
        <p:nvSpPr>
          <p:cNvPr id="5" name="Titre 1">
            <a:extLst>
              <a:ext uri="{FF2B5EF4-FFF2-40B4-BE49-F238E27FC236}">
                <a16:creationId xmlns:a16="http://schemas.microsoft.com/office/drawing/2014/main" id="{A8758A7F-8528-CBDA-A377-C5BDC0BCD8E5}"/>
              </a:ext>
            </a:extLst>
          </p:cNvPr>
          <p:cNvSpPr txBox="1">
            <a:spLocks/>
          </p:cNvSpPr>
          <p:nvPr/>
        </p:nvSpPr>
        <p:spPr bwMode="auto">
          <a:xfrm>
            <a:off x="1843311" y="229886"/>
            <a:ext cx="10069029" cy="804231"/>
          </a:xfrm>
          <a:prstGeom prst="rect">
            <a:avLst/>
          </a:prstGeom>
        </p:spPr>
        <p:txBody>
          <a:bodyPr>
            <a:normAutofit/>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algn="r"/>
            <a:r>
              <a:rPr lang="en-GB" sz="2800" b="1" noProof="1">
                <a:latin typeface="+mn-lt"/>
              </a:rPr>
              <a:t>Results of the questionnaire</a:t>
            </a:r>
          </a:p>
        </p:txBody>
      </p:sp>
      <p:sp>
        <p:nvSpPr>
          <p:cNvPr id="6" name="Espace réservé du pied de page 2">
            <a:extLst>
              <a:ext uri="{FF2B5EF4-FFF2-40B4-BE49-F238E27FC236}">
                <a16:creationId xmlns:a16="http://schemas.microsoft.com/office/drawing/2014/main" id="{117933C0-83D0-6C1D-BAD3-B3E8A7C0DFEC}"/>
              </a:ext>
            </a:extLst>
          </p:cNvPr>
          <p:cNvSpPr txBox="1">
            <a:spLocks/>
          </p:cNvSpPr>
          <p:nvPr/>
        </p:nvSpPr>
        <p:spPr bwMode="auto">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libri" panose="020F0502020204030204"/>
                <a:ea typeface="+mn-ea"/>
                <a:cs typeface="+mn-cs"/>
              </a:rPr>
              <a:t>Giovanni Lamanna</a:t>
            </a:r>
          </a:p>
        </p:txBody>
      </p:sp>
      <p:sp>
        <p:nvSpPr>
          <p:cNvPr id="7" name="Espace réservé de la date 1">
            <a:extLst>
              <a:ext uri="{FF2B5EF4-FFF2-40B4-BE49-F238E27FC236}">
                <a16:creationId xmlns:a16="http://schemas.microsoft.com/office/drawing/2014/main" id="{88532EA1-A786-2860-7D66-99B7799165BE}"/>
              </a:ext>
            </a:extLst>
          </p:cNvPr>
          <p:cNvSpPr txBox="1">
            <a:spLocks/>
          </p:cNvSpPr>
          <p:nvPr/>
        </p:nvSpPr>
        <p:spPr bwMode="auto">
          <a:xfrm>
            <a:off x="10785287" y="6392392"/>
            <a:ext cx="1127053" cy="337898"/>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it-IT" sz="1200">
                <a:solidFill>
                  <a:prstClr val="white"/>
                </a:solidFill>
                <a:latin typeface="Calibri" panose="020F0502020204030204"/>
              </a:rPr>
              <a:t>24/2/2026</a:t>
            </a:r>
          </a:p>
        </p:txBody>
      </p:sp>
      <p:sp>
        <p:nvSpPr>
          <p:cNvPr id="9" name="Espace réservé du contenu 4">
            <a:extLst>
              <a:ext uri="{FF2B5EF4-FFF2-40B4-BE49-F238E27FC236}">
                <a16:creationId xmlns:a16="http://schemas.microsoft.com/office/drawing/2014/main" id="{16C79D08-2D1F-E5BF-2526-D7F0F59F45E1}"/>
              </a:ext>
            </a:extLst>
          </p:cNvPr>
          <p:cNvSpPr txBox="1">
            <a:spLocks/>
          </p:cNvSpPr>
          <p:nvPr/>
        </p:nvSpPr>
        <p:spPr bwMode="auto">
          <a:xfrm>
            <a:off x="442178" y="1508076"/>
            <a:ext cx="11184673" cy="5029200"/>
          </a:xfrm>
          <a:prstGeom prst="rect">
            <a:avLst/>
          </a:prstGeom>
        </p:spPr>
        <p:txBody>
          <a:bodyPr vertOverflow="overflow" horzOverflow="overflow" vert="horz" wrap="square" lIns="45716" tIns="45720" rIns="45716" bIns="45720" numCol="1" spcCol="0" rtlCol="0" fromWordArt="0" anchor="t" anchorCtr="0" forceAA="0" compatLnSpc="0">
            <a:normAutofit/>
          </a:bodyPr>
          <a:lstStyle>
            <a:lvl1pPr marL="228600" indent="-228600" algn="l" defTabSz="914400" rtl="0" eaLnBrk="1" latinLnBrk="0" hangingPunct="1">
              <a:lnSpc>
                <a:spcPct val="90000"/>
              </a:lnSpc>
              <a:spcBef>
                <a:spcPts val="1000"/>
              </a:spcBef>
              <a:buSzPct val="100000"/>
              <a:buFontTx/>
              <a:buBlip>
                <a:blip r:embed="rId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002060"/>
                </a:solidFill>
                <a:cs typeface="Calibri" panose="020F0502020204030204" pitchFamily="34" charset="0"/>
              </a:rPr>
              <a:t>Main results / expectations from the questionnaires</a:t>
            </a:r>
          </a:p>
          <a:p>
            <a:r>
              <a:rPr lang="en-US" sz="1800" b="1" dirty="0">
                <a:solidFill>
                  <a:srgbClr val="002060"/>
                </a:solidFill>
                <a:cs typeface="Calibri" panose="020F0502020204030204" pitchFamily="34" charset="0"/>
              </a:rPr>
              <a:t>About ESCAPE, EOSC and OSCARS 2</a:t>
            </a:r>
          </a:p>
          <a:p>
            <a:pPr lvl="1"/>
            <a:r>
              <a:rPr lang="en-US" sz="1700" dirty="0">
                <a:solidFill>
                  <a:srgbClr val="002060"/>
                </a:solidFill>
                <a:ea typeface="Times New Roman" panose="02020603050405020304" pitchFamily="18" charset="0"/>
              </a:rPr>
              <a:t>Consolidation of the Community Competence Centre (CCC) as a tool for making </a:t>
            </a:r>
            <a:r>
              <a:rPr lang="en-US" sz="1700" dirty="0" err="1">
                <a:solidFill>
                  <a:srgbClr val="002060"/>
                </a:solidFill>
                <a:ea typeface="Times New Roman" panose="02020603050405020304" pitchFamily="18" charset="0"/>
              </a:rPr>
              <a:t>cross-fertilisation</a:t>
            </a:r>
            <a:r>
              <a:rPr lang="en-US" sz="1700" dirty="0">
                <a:solidFill>
                  <a:srgbClr val="002060"/>
                </a:solidFill>
                <a:ea typeface="Times New Roman" panose="02020603050405020304" pitchFamily="18" charset="0"/>
              </a:rPr>
              <a:t> within ESCAPE sustainable and strengthening the specific role of an RI as a technical contributor; willingness to play a role in a distributed configuration. ESCAPE as a central gateway to research standards for nuclear, astrophysics and particle physics individually.</a:t>
            </a:r>
          </a:p>
          <a:p>
            <a:pPr lvl="1"/>
            <a:r>
              <a:rPr lang="en-US" sz="1700" dirty="0">
                <a:solidFill>
                  <a:srgbClr val="002060"/>
                </a:solidFill>
                <a:ea typeface="Times New Roman" panose="02020603050405020304" pitchFamily="18" charset="0"/>
              </a:rPr>
              <a:t>Community underrepresented in EOSC. We need to leverage the first group of EOSC national nodes + the CERN node and move towards a possible implementation or evolution of the existing one towards an ESCAPE node (with some RIs to start with); remain united to support the “physics of the two infinities” by leveraging our networks; further </a:t>
            </a:r>
            <a:r>
              <a:rPr lang="en-US" sz="1700" dirty="0" err="1">
                <a:solidFill>
                  <a:srgbClr val="002060"/>
                </a:solidFill>
                <a:ea typeface="Times New Roman" panose="02020603050405020304" pitchFamily="18" charset="0"/>
              </a:rPr>
              <a:t>characterise</a:t>
            </a:r>
            <a:r>
              <a:rPr lang="en-US" sz="1700" dirty="0">
                <a:solidFill>
                  <a:srgbClr val="002060"/>
                </a:solidFill>
                <a:ea typeface="Times New Roman" panose="02020603050405020304" pitchFamily="18" charset="0"/>
              </a:rPr>
              <a:t> VREs and manage them; engage with Member States that are considering co-funding EOSC in the future.</a:t>
            </a:r>
          </a:p>
          <a:p>
            <a:r>
              <a:rPr lang="en-US" sz="1800" b="1" dirty="0">
                <a:solidFill>
                  <a:srgbClr val="002060"/>
                </a:solidFill>
                <a:ea typeface="Times New Roman" panose="02020603050405020304" pitchFamily="18" charset="0"/>
              </a:rPr>
              <a:t>About “ESCAPE enhance”</a:t>
            </a:r>
          </a:p>
          <a:p>
            <a:pPr lvl="1"/>
            <a:r>
              <a:rPr lang="en-US" sz="1700" dirty="0">
                <a:solidFill>
                  <a:srgbClr val="002060"/>
                </a:solidFill>
              </a:rPr>
              <a:t>The RIs are interested in participating in coordination missions to extend the ESCAPE </a:t>
            </a:r>
            <a:r>
              <a:rPr lang="en-US" sz="1700" dirty="0" err="1">
                <a:solidFill>
                  <a:srgbClr val="002060"/>
                </a:solidFill>
              </a:rPr>
              <a:t>programme</a:t>
            </a:r>
            <a:r>
              <a:rPr lang="en-US" sz="1700" dirty="0">
                <a:solidFill>
                  <a:srgbClr val="002060"/>
                </a:solidFill>
              </a:rPr>
              <a:t>. Data services remain fundamental. The central gateway is considered necessary. </a:t>
            </a:r>
            <a:r>
              <a:rPr lang="en-US" sz="1700" dirty="0" err="1">
                <a:solidFill>
                  <a:srgbClr val="002060"/>
                </a:solidFill>
              </a:rPr>
              <a:t>Prioritise</a:t>
            </a:r>
            <a:r>
              <a:rPr lang="en-US" sz="1700" dirty="0">
                <a:solidFill>
                  <a:srgbClr val="002060"/>
                </a:solidFill>
              </a:rPr>
              <a:t> user access for standards and science, as well as services for innovation, research and development, and training; finally, support shared technological developments.</a:t>
            </a:r>
          </a:p>
          <a:p>
            <a:pPr lvl="1"/>
            <a:r>
              <a:rPr lang="fr-FR" sz="1700" dirty="0">
                <a:solidFill>
                  <a:srgbClr val="002060"/>
                </a:solidFill>
              </a:rPr>
              <a:t>Broad </a:t>
            </a:r>
            <a:r>
              <a:rPr lang="fr-FR" sz="1700" dirty="0" err="1">
                <a:solidFill>
                  <a:srgbClr val="002060"/>
                </a:solidFill>
              </a:rPr>
              <a:t>inclusivity</a:t>
            </a:r>
            <a:r>
              <a:rPr lang="fr-FR" sz="1700" dirty="0">
                <a:solidFill>
                  <a:srgbClr val="002060"/>
                </a:solidFill>
              </a:rPr>
              <a:t> in the longer </a:t>
            </a:r>
            <a:r>
              <a:rPr lang="fr-FR" sz="1700" dirty="0" err="1">
                <a:solidFill>
                  <a:srgbClr val="002060"/>
                </a:solidFill>
              </a:rPr>
              <a:t>term</a:t>
            </a:r>
            <a:r>
              <a:rPr lang="fr-FR" sz="1700" dirty="0">
                <a:solidFill>
                  <a:srgbClr val="002060"/>
                </a:solidFill>
              </a:rPr>
              <a:t>; </a:t>
            </a:r>
            <a:r>
              <a:rPr lang="fr-FR" sz="1700" dirty="0" err="1">
                <a:solidFill>
                  <a:srgbClr val="002060"/>
                </a:solidFill>
              </a:rPr>
              <a:t>strategic</a:t>
            </a:r>
            <a:r>
              <a:rPr lang="fr-FR" sz="1700" dirty="0">
                <a:solidFill>
                  <a:srgbClr val="002060"/>
                </a:solidFill>
              </a:rPr>
              <a:t> for INFRA-SERV-2027 and FP10; </a:t>
            </a:r>
            <a:r>
              <a:rPr lang="fr-FR" sz="1700" dirty="0" err="1">
                <a:solidFill>
                  <a:srgbClr val="002060"/>
                </a:solidFill>
              </a:rPr>
              <a:t>consideration</a:t>
            </a:r>
            <a:r>
              <a:rPr lang="fr-FR" sz="1700" dirty="0">
                <a:solidFill>
                  <a:srgbClr val="002060"/>
                </a:solidFill>
              </a:rPr>
              <a:t> of the </a:t>
            </a:r>
            <a:r>
              <a:rPr lang="fr-FR" sz="1700" dirty="0" err="1">
                <a:solidFill>
                  <a:srgbClr val="002060"/>
                </a:solidFill>
              </a:rPr>
              <a:t>weight</a:t>
            </a:r>
            <a:r>
              <a:rPr lang="fr-FR" sz="1700" dirty="0">
                <a:solidFill>
                  <a:srgbClr val="002060"/>
                </a:solidFill>
              </a:rPr>
              <a:t> and </a:t>
            </a:r>
            <a:r>
              <a:rPr lang="fr-FR" sz="1700" dirty="0" err="1">
                <a:solidFill>
                  <a:srgbClr val="002060"/>
                </a:solidFill>
              </a:rPr>
              <a:t>specific</a:t>
            </a:r>
            <a:r>
              <a:rPr lang="fr-FR" sz="1700" dirty="0">
                <a:solidFill>
                  <a:srgbClr val="002060"/>
                </a:solidFill>
              </a:rPr>
              <a:t> </a:t>
            </a:r>
            <a:r>
              <a:rPr lang="fr-FR" sz="1700" dirty="0" err="1">
                <a:solidFill>
                  <a:srgbClr val="002060"/>
                </a:solidFill>
              </a:rPr>
              <a:t>needs</a:t>
            </a:r>
            <a:r>
              <a:rPr lang="fr-FR" sz="1700" dirty="0">
                <a:solidFill>
                  <a:srgbClr val="002060"/>
                </a:solidFill>
              </a:rPr>
              <a:t> of </a:t>
            </a:r>
            <a:r>
              <a:rPr lang="fr-FR" sz="1700" dirty="0" err="1">
                <a:solidFill>
                  <a:srgbClr val="002060"/>
                </a:solidFill>
              </a:rPr>
              <a:t>nuclear</a:t>
            </a:r>
            <a:r>
              <a:rPr lang="fr-FR" sz="1700" dirty="0">
                <a:solidFill>
                  <a:srgbClr val="002060"/>
                </a:solidFill>
              </a:rPr>
              <a:t>, </a:t>
            </a:r>
            <a:r>
              <a:rPr lang="fr-FR" sz="1700" dirty="0" err="1">
                <a:solidFill>
                  <a:srgbClr val="002060"/>
                </a:solidFill>
              </a:rPr>
              <a:t>astronomy</a:t>
            </a:r>
            <a:r>
              <a:rPr lang="fr-FR" sz="1700" dirty="0">
                <a:solidFill>
                  <a:srgbClr val="002060"/>
                </a:solidFill>
              </a:rPr>
              <a:t> and high-</a:t>
            </a:r>
            <a:r>
              <a:rPr lang="fr-FR" sz="1700" dirty="0" err="1">
                <a:solidFill>
                  <a:srgbClr val="002060"/>
                </a:solidFill>
              </a:rPr>
              <a:t>energy</a:t>
            </a:r>
            <a:r>
              <a:rPr lang="fr-FR" sz="1700" dirty="0">
                <a:solidFill>
                  <a:srgbClr val="002060"/>
                </a:solidFill>
              </a:rPr>
              <a:t> </a:t>
            </a:r>
            <a:r>
              <a:rPr lang="fr-FR" sz="1700" dirty="0" err="1">
                <a:solidFill>
                  <a:srgbClr val="002060"/>
                </a:solidFill>
              </a:rPr>
              <a:t>physics</a:t>
            </a:r>
            <a:r>
              <a:rPr lang="fr-FR" sz="1700" dirty="0">
                <a:solidFill>
                  <a:srgbClr val="002060"/>
                </a:solidFill>
              </a:rPr>
              <a:t>, and </a:t>
            </a:r>
            <a:r>
              <a:rPr lang="fr-FR" sz="1700" dirty="0" err="1">
                <a:solidFill>
                  <a:srgbClr val="002060"/>
                </a:solidFill>
              </a:rPr>
              <a:t>general</a:t>
            </a:r>
            <a:r>
              <a:rPr lang="fr-FR" sz="1700" dirty="0">
                <a:solidFill>
                  <a:srgbClr val="002060"/>
                </a:solidFill>
              </a:rPr>
              <a:t> trust in the ESCAPE collaboration for </a:t>
            </a:r>
            <a:r>
              <a:rPr lang="fr-FR" sz="1700" dirty="0" err="1">
                <a:solidFill>
                  <a:srgbClr val="002060"/>
                </a:solidFill>
              </a:rPr>
              <a:t>such</a:t>
            </a:r>
            <a:r>
              <a:rPr lang="fr-FR" sz="1700" dirty="0">
                <a:solidFill>
                  <a:srgbClr val="002060"/>
                </a:solidFill>
              </a:rPr>
              <a:t> an </a:t>
            </a:r>
            <a:r>
              <a:rPr lang="fr-FR" sz="1700" dirty="0" err="1">
                <a:solidFill>
                  <a:srgbClr val="002060"/>
                </a:solidFill>
              </a:rPr>
              <a:t>ambitious</a:t>
            </a:r>
            <a:r>
              <a:rPr lang="fr-FR" sz="1700" dirty="0">
                <a:solidFill>
                  <a:srgbClr val="002060"/>
                </a:solidFill>
              </a:rPr>
              <a:t> </a:t>
            </a:r>
            <a:r>
              <a:rPr lang="fr-FR" sz="1700" dirty="0" err="1">
                <a:solidFill>
                  <a:srgbClr val="002060"/>
                </a:solidFill>
              </a:rPr>
              <a:t>path</a:t>
            </a:r>
            <a:r>
              <a:rPr lang="fr-FR" sz="1700" dirty="0">
                <a:solidFill>
                  <a:srgbClr val="002060"/>
                </a:solidFill>
              </a:rPr>
              <a:t>.</a:t>
            </a:r>
            <a:endParaRPr lang="en-US" sz="1700" dirty="0">
              <a:solidFill>
                <a:srgbClr val="002060"/>
              </a:solidFill>
              <a:ea typeface="Times New Roman" panose="02020603050405020304" pitchFamily="18" charset="0"/>
            </a:endParaRPr>
          </a:p>
          <a:p>
            <a:pPr marL="0" indent="0">
              <a:buFontTx/>
              <a:buNone/>
              <a:defRPr/>
            </a:pPr>
            <a:endParaRPr lang="en-US" sz="1600" dirty="0">
              <a:solidFill>
                <a:srgbClr val="002060"/>
              </a:solidFill>
            </a:endParaRPr>
          </a:p>
        </p:txBody>
      </p:sp>
    </p:spTree>
    <p:extLst>
      <p:ext uri="{BB962C8B-B14F-4D97-AF65-F5344CB8AC3E}">
        <p14:creationId xmlns:p14="http://schemas.microsoft.com/office/powerpoint/2010/main" val="3295888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0A205-89FC-936A-FC23-53AF74C8A532}"/>
            </a:ext>
          </a:extLst>
        </p:cNvPr>
        <p:cNvGrpSpPr/>
        <p:nvPr/>
      </p:nvGrpSpPr>
      <p:grpSpPr>
        <a:xfrm>
          <a:off x="0" y="0"/>
          <a:ext cx="0" cy="0"/>
          <a:chOff x="0" y="0"/>
          <a:chExt cx="0" cy="0"/>
        </a:xfrm>
      </p:grpSpPr>
      <p:sp>
        <p:nvSpPr>
          <p:cNvPr id="2" name="Titolo 4">
            <a:extLst>
              <a:ext uri="{FF2B5EF4-FFF2-40B4-BE49-F238E27FC236}">
                <a16:creationId xmlns:a16="http://schemas.microsoft.com/office/drawing/2014/main" id="{F5862521-255D-4B2B-C37F-80AF283C4C4F}"/>
              </a:ext>
            </a:extLst>
          </p:cNvPr>
          <p:cNvSpPr txBox="1">
            <a:spLocks/>
          </p:cNvSpPr>
          <p:nvPr/>
        </p:nvSpPr>
        <p:spPr>
          <a:xfrm>
            <a:off x="1843311" y="127710"/>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lvl="0" algn="r">
              <a:defRPr/>
            </a:pPr>
            <a:r>
              <a:rPr lang="en-GB" sz="2800" b="1">
                <a:latin typeface="+mn-lt"/>
                <a:ea typeface="Times New Roman" panose="02020603050405020304" pitchFamily="18" charset="0"/>
              </a:rPr>
              <a:t>HORIZON-INFRA-2026-01-EOSC-01 (OSCARS 2)</a:t>
            </a:r>
            <a:endParaRPr kumimoji="0" lang="it-IT" sz="2800" b="1" i="0" strike="noStrike" kern="1200" cap="none" spc="0" normalizeH="0" baseline="0" noProof="0">
              <a:ln>
                <a:noFill/>
              </a:ln>
              <a:effectLst/>
              <a:uLnTx/>
              <a:uFillTx/>
              <a:latin typeface="+mn-lt"/>
              <a:ea typeface="+mj-ea"/>
              <a:cs typeface="+mj-cs"/>
            </a:endParaRPr>
          </a:p>
        </p:txBody>
      </p:sp>
      <p:sp>
        <p:nvSpPr>
          <p:cNvPr id="4" name="Espace réservé du numéro de diapositive 2">
            <a:extLst>
              <a:ext uri="{FF2B5EF4-FFF2-40B4-BE49-F238E27FC236}">
                <a16:creationId xmlns:a16="http://schemas.microsoft.com/office/drawing/2014/main" id="{A366BCDC-1665-8E8A-BCD0-03BF851E2D3C}"/>
              </a:ext>
            </a:extLst>
          </p:cNvPr>
          <p:cNvSpPr>
            <a:spLocks noGrp="1"/>
          </p:cNvSpPr>
          <p:nvPr>
            <p:ph type="sldNum" sz="quarter" idx="12"/>
          </p:nvPr>
        </p:nvSpPr>
        <p:spPr>
          <a:xfrm>
            <a:off x="301768" y="6392392"/>
            <a:ext cx="981973" cy="337897"/>
          </a:xfrm>
        </p:spPr>
        <p:txBody>
          <a:bodyPr/>
          <a:lstStyle/>
          <a:p>
            <a:fld id="{345175DA-277F-B548-B500-1BF71FE23091}" type="slidenum">
              <a:rPr lang="it-IT" smtClean="0"/>
              <a:pPr/>
              <a:t>6</a:t>
            </a:fld>
            <a:endParaRPr lang="it-IT"/>
          </a:p>
        </p:txBody>
      </p:sp>
      <p:sp>
        <p:nvSpPr>
          <p:cNvPr id="5" name="Espace réservé du pied de page 2">
            <a:extLst>
              <a:ext uri="{FF2B5EF4-FFF2-40B4-BE49-F238E27FC236}">
                <a16:creationId xmlns:a16="http://schemas.microsoft.com/office/drawing/2014/main" id="{2B16704A-EF16-D9AC-D758-E6FAA8D33235}"/>
              </a:ext>
            </a:extLst>
          </p:cNvPr>
          <p:cNvSpPr txBox="1">
            <a:spLocks/>
          </p:cNvSpPr>
          <p:nvPr/>
        </p:nvSpPr>
        <p:spPr bwMode="auto">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libri" panose="020F0502020204030204"/>
                <a:ea typeface="+mn-ea"/>
                <a:cs typeface="+mn-cs"/>
              </a:rPr>
              <a:t>Giovanni Lamanna</a:t>
            </a:r>
          </a:p>
        </p:txBody>
      </p:sp>
      <p:sp>
        <p:nvSpPr>
          <p:cNvPr id="6" name="Espace réservé de la date 1">
            <a:extLst>
              <a:ext uri="{FF2B5EF4-FFF2-40B4-BE49-F238E27FC236}">
                <a16:creationId xmlns:a16="http://schemas.microsoft.com/office/drawing/2014/main" id="{17F8EB74-2748-B8D3-110D-9D4F935D2250}"/>
              </a:ext>
            </a:extLst>
          </p:cNvPr>
          <p:cNvSpPr txBox="1">
            <a:spLocks/>
          </p:cNvSpPr>
          <p:nvPr/>
        </p:nvSpPr>
        <p:spPr bwMode="auto">
          <a:xfrm>
            <a:off x="10785287" y="6392392"/>
            <a:ext cx="1127053" cy="337898"/>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it-IT" sz="1200">
                <a:solidFill>
                  <a:prstClr val="white"/>
                </a:solidFill>
                <a:latin typeface="Calibri" panose="020F0502020204030204"/>
              </a:rPr>
              <a:t>24/2/2026</a:t>
            </a:r>
          </a:p>
        </p:txBody>
      </p:sp>
      <p:sp>
        <p:nvSpPr>
          <p:cNvPr id="3" name="Espace réservé du contenu 4">
            <a:extLst>
              <a:ext uri="{FF2B5EF4-FFF2-40B4-BE49-F238E27FC236}">
                <a16:creationId xmlns:a16="http://schemas.microsoft.com/office/drawing/2014/main" id="{8E8F6BAE-217D-02E8-031D-BEED4C1C962E}"/>
              </a:ext>
            </a:extLst>
          </p:cNvPr>
          <p:cNvSpPr txBox="1">
            <a:spLocks/>
          </p:cNvSpPr>
          <p:nvPr/>
        </p:nvSpPr>
        <p:spPr bwMode="auto">
          <a:xfrm>
            <a:off x="925551" y="1750741"/>
            <a:ext cx="9859736" cy="3088888"/>
          </a:xfrm>
          <a:prstGeom prst="rect">
            <a:avLst/>
          </a:prstGeom>
        </p:spPr>
        <p:txBody>
          <a:bodyPr vertOverflow="overflow" horzOverflow="overflow" vert="horz" wrap="square" lIns="45716" tIns="45720" rIns="45716" bIns="45720" numCol="1" spcCol="0" rtlCol="0" fromWordArt="0" anchor="t" anchorCtr="0" forceAA="0" compatLnSpc="0">
            <a:normAutofit lnSpcReduction="10000"/>
          </a:bodyPr>
          <a:lstStyle>
            <a:lvl1pPr marL="228600" indent="-228600" algn="l" defTabSz="914400" rtl="0" eaLnBrk="1" latinLnBrk="0" hangingPunct="1">
              <a:lnSpc>
                <a:spcPct val="90000"/>
              </a:lnSpc>
              <a:spcBef>
                <a:spcPts val="1000"/>
              </a:spcBef>
              <a:buSzPct val="100000"/>
              <a:buFontTx/>
              <a:buBlip>
                <a:blip r:embed="rId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fr-FR" sz="2000" b="1" dirty="0">
                <a:solidFill>
                  <a:srgbClr val="002060"/>
                </a:solidFill>
              </a:rPr>
              <a:t>The </a:t>
            </a:r>
            <a:r>
              <a:rPr lang="fr-FR" sz="2000" b="1" dirty="0" err="1">
                <a:solidFill>
                  <a:srgbClr val="002060"/>
                </a:solidFill>
              </a:rPr>
              <a:t>steering</a:t>
            </a:r>
            <a:r>
              <a:rPr lang="fr-FR" sz="2000" b="1" dirty="0">
                <a:solidFill>
                  <a:srgbClr val="002060"/>
                </a:solidFill>
              </a:rPr>
              <a:t> </a:t>
            </a:r>
            <a:r>
              <a:rPr lang="fr-FR" sz="2000" b="1" dirty="0" err="1">
                <a:solidFill>
                  <a:srgbClr val="002060"/>
                </a:solidFill>
              </a:rPr>
              <a:t>committee</a:t>
            </a:r>
            <a:r>
              <a:rPr lang="fr-FR" sz="2000" b="1" dirty="0">
                <a:solidFill>
                  <a:srgbClr val="002060"/>
                </a:solidFill>
              </a:rPr>
              <a:t> of the five </a:t>
            </a:r>
            <a:r>
              <a:rPr lang="fr-FR" sz="2000" b="1" dirty="0" err="1">
                <a:solidFill>
                  <a:srgbClr val="002060"/>
                </a:solidFill>
              </a:rPr>
              <a:t>SCLs</a:t>
            </a:r>
            <a:r>
              <a:rPr lang="fr-FR" sz="2000" b="1" dirty="0">
                <a:solidFill>
                  <a:srgbClr val="002060"/>
                </a:solidFill>
              </a:rPr>
              <a:t> (</a:t>
            </a:r>
            <a:r>
              <a:rPr lang="fr-FR" sz="2000" b="1" dirty="0" err="1">
                <a:solidFill>
                  <a:srgbClr val="002060"/>
                </a:solidFill>
              </a:rPr>
              <a:t>composed</a:t>
            </a:r>
            <a:r>
              <a:rPr lang="fr-FR" sz="2000" b="1" dirty="0">
                <a:solidFill>
                  <a:srgbClr val="002060"/>
                </a:solidFill>
              </a:rPr>
              <a:t> of the </a:t>
            </a:r>
            <a:r>
              <a:rPr lang="fr-FR" sz="2000" b="1" dirty="0" err="1">
                <a:solidFill>
                  <a:srgbClr val="002060"/>
                </a:solidFill>
              </a:rPr>
              <a:t>directors</a:t>
            </a:r>
            <a:r>
              <a:rPr lang="fr-FR" sz="2000" b="1" dirty="0">
                <a:solidFill>
                  <a:srgbClr val="002060"/>
                </a:solidFill>
              </a:rPr>
              <a:t> of the </a:t>
            </a:r>
            <a:r>
              <a:rPr lang="fr-FR" sz="2000" b="1" dirty="0" err="1">
                <a:solidFill>
                  <a:srgbClr val="002060"/>
                </a:solidFill>
              </a:rPr>
              <a:t>SCLs</a:t>
            </a:r>
            <a:r>
              <a:rPr lang="fr-FR" sz="2000" b="1" dirty="0">
                <a:solidFill>
                  <a:srgbClr val="002060"/>
                </a:solidFill>
              </a:rPr>
              <a:t>) have </a:t>
            </a:r>
            <a:r>
              <a:rPr lang="fr-FR" sz="2000" b="1" dirty="0" err="1">
                <a:solidFill>
                  <a:srgbClr val="002060"/>
                </a:solidFill>
              </a:rPr>
              <a:t>begun</a:t>
            </a:r>
            <a:r>
              <a:rPr lang="fr-FR" sz="2000" b="1" dirty="0">
                <a:solidFill>
                  <a:srgbClr val="002060"/>
                </a:solidFill>
              </a:rPr>
              <a:t> </a:t>
            </a:r>
            <a:r>
              <a:rPr lang="fr-FR" sz="2000" b="1" dirty="0" err="1">
                <a:solidFill>
                  <a:srgbClr val="002060"/>
                </a:solidFill>
              </a:rPr>
              <a:t>working</a:t>
            </a:r>
            <a:r>
              <a:rPr lang="fr-FR" sz="2000" b="1" dirty="0">
                <a:solidFill>
                  <a:srgbClr val="002060"/>
                </a:solidFill>
              </a:rPr>
              <a:t> on the OSCARS 2 </a:t>
            </a:r>
            <a:r>
              <a:rPr lang="fr-FR" sz="2000" b="1" dirty="0" err="1">
                <a:solidFill>
                  <a:srgbClr val="002060"/>
                </a:solidFill>
              </a:rPr>
              <a:t>proposal</a:t>
            </a:r>
            <a:r>
              <a:rPr lang="fr-FR" sz="2000" b="1" dirty="0">
                <a:solidFill>
                  <a:srgbClr val="002060"/>
                </a:solidFill>
              </a:rPr>
              <a:t>.</a:t>
            </a:r>
          </a:p>
          <a:p>
            <a:pPr algn="just">
              <a:lnSpc>
                <a:spcPct val="150000"/>
              </a:lnSpc>
            </a:pPr>
            <a:r>
              <a:rPr lang="fr-FR" sz="2000" b="1" dirty="0">
                <a:solidFill>
                  <a:srgbClr val="002060"/>
                </a:solidFill>
              </a:rPr>
              <a:t>An initial meeting </a:t>
            </a:r>
            <a:r>
              <a:rPr lang="fr-FR" sz="2000" b="1" dirty="0" err="1">
                <a:solidFill>
                  <a:srgbClr val="002060"/>
                </a:solidFill>
              </a:rPr>
              <a:t>was</a:t>
            </a:r>
            <a:r>
              <a:rPr lang="fr-FR" sz="2000" b="1" dirty="0">
                <a:solidFill>
                  <a:srgbClr val="002060"/>
                </a:solidFill>
              </a:rPr>
              <a:t> </a:t>
            </a:r>
            <a:r>
              <a:rPr lang="fr-FR" sz="2000" b="1" dirty="0" err="1">
                <a:solidFill>
                  <a:srgbClr val="002060"/>
                </a:solidFill>
              </a:rPr>
              <a:t>held</a:t>
            </a:r>
            <a:r>
              <a:rPr lang="fr-FR" sz="2000" b="1" dirty="0">
                <a:solidFill>
                  <a:srgbClr val="002060"/>
                </a:solidFill>
              </a:rPr>
              <a:t> in Paris on 23 </a:t>
            </a:r>
            <a:r>
              <a:rPr lang="fr-FR" sz="2000" b="1" dirty="0" err="1">
                <a:solidFill>
                  <a:srgbClr val="002060"/>
                </a:solidFill>
              </a:rPr>
              <a:t>January</a:t>
            </a:r>
            <a:r>
              <a:rPr lang="fr-FR" sz="2000" b="1" dirty="0">
                <a:solidFill>
                  <a:srgbClr val="002060"/>
                </a:solidFill>
              </a:rPr>
              <a:t> 2026.</a:t>
            </a:r>
          </a:p>
          <a:p>
            <a:pPr algn="just">
              <a:lnSpc>
                <a:spcPct val="150000"/>
              </a:lnSpc>
            </a:pPr>
            <a:r>
              <a:rPr lang="fr-FR" sz="2000" b="1" dirty="0">
                <a:solidFill>
                  <a:srgbClr val="002060"/>
                </a:solidFill>
              </a:rPr>
              <a:t>A second coordination meeting </a:t>
            </a:r>
            <a:r>
              <a:rPr lang="fr-FR" sz="2000" b="1" dirty="0" err="1">
                <a:solidFill>
                  <a:srgbClr val="002060"/>
                </a:solidFill>
              </a:rPr>
              <a:t>will</a:t>
            </a:r>
            <a:r>
              <a:rPr lang="fr-FR" sz="2000" b="1" dirty="0">
                <a:solidFill>
                  <a:srgbClr val="002060"/>
                </a:solidFill>
              </a:rPr>
              <a:t> </a:t>
            </a:r>
            <a:r>
              <a:rPr lang="fr-FR" sz="2000" b="1" dirty="0" err="1">
                <a:solidFill>
                  <a:srgbClr val="002060"/>
                </a:solidFill>
              </a:rPr>
              <a:t>be</a:t>
            </a:r>
            <a:r>
              <a:rPr lang="fr-FR" sz="2000" b="1" dirty="0">
                <a:solidFill>
                  <a:srgbClr val="002060"/>
                </a:solidFill>
              </a:rPr>
              <a:t> </a:t>
            </a:r>
            <a:r>
              <a:rPr lang="fr-FR" sz="2000" b="1" dirty="0" err="1">
                <a:solidFill>
                  <a:srgbClr val="002060"/>
                </a:solidFill>
              </a:rPr>
              <a:t>held</a:t>
            </a:r>
            <a:r>
              <a:rPr lang="fr-FR" sz="2000" b="1" dirty="0">
                <a:solidFill>
                  <a:srgbClr val="002060"/>
                </a:solidFill>
              </a:rPr>
              <a:t> in </a:t>
            </a:r>
            <a:r>
              <a:rPr lang="fr-FR" sz="2000" b="1" dirty="0" err="1">
                <a:solidFill>
                  <a:srgbClr val="002060"/>
                </a:solidFill>
              </a:rPr>
              <a:t>Seville</a:t>
            </a:r>
            <a:r>
              <a:rPr lang="fr-FR" sz="2000" b="1" dirty="0">
                <a:solidFill>
                  <a:srgbClr val="002060"/>
                </a:solidFill>
              </a:rPr>
              <a:t> on 9 March, </a:t>
            </a:r>
            <a:r>
              <a:rPr lang="fr-FR" sz="2000" b="1" dirty="0" err="1">
                <a:solidFill>
                  <a:srgbClr val="002060"/>
                </a:solidFill>
              </a:rPr>
              <a:t>prior</a:t>
            </a:r>
            <a:r>
              <a:rPr lang="fr-FR" sz="2000" b="1" dirty="0">
                <a:solidFill>
                  <a:srgbClr val="002060"/>
                </a:solidFill>
              </a:rPr>
              <a:t> to the OSCARS </a:t>
            </a:r>
            <a:r>
              <a:rPr lang="fr-FR" sz="2000" b="1" dirty="0" err="1">
                <a:solidFill>
                  <a:srgbClr val="002060"/>
                </a:solidFill>
              </a:rPr>
              <a:t>annual</a:t>
            </a:r>
            <a:r>
              <a:rPr lang="fr-FR" sz="2000" b="1" dirty="0">
                <a:solidFill>
                  <a:srgbClr val="002060"/>
                </a:solidFill>
              </a:rPr>
              <a:t> </a:t>
            </a:r>
            <a:r>
              <a:rPr lang="fr-FR" sz="2000" b="1" dirty="0" err="1">
                <a:solidFill>
                  <a:srgbClr val="002060"/>
                </a:solidFill>
              </a:rPr>
              <a:t>general</a:t>
            </a:r>
            <a:r>
              <a:rPr lang="fr-FR" sz="2000" b="1" dirty="0">
                <a:solidFill>
                  <a:srgbClr val="002060"/>
                </a:solidFill>
              </a:rPr>
              <a:t> meeting.</a:t>
            </a:r>
          </a:p>
          <a:p>
            <a:pPr algn="just">
              <a:lnSpc>
                <a:spcPct val="150000"/>
              </a:lnSpc>
            </a:pPr>
            <a:r>
              <a:rPr lang="fr-FR" sz="2000" b="1" dirty="0" err="1">
                <a:solidFill>
                  <a:srgbClr val="002060"/>
                </a:solidFill>
              </a:rPr>
              <a:t>Several</a:t>
            </a:r>
            <a:r>
              <a:rPr lang="fr-FR" sz="2000" b="1" dirty="0">
                <a:solidFill>
                  <a:srgbClr val="002060"/>
                </a:solidFill>
              </a:rPr>
              <a:t> </a:t>
            </a:r>
            <a:r>
              <a:rPr lang="fr-FR" sz="2000" b="1" dirty="0" err="1">
                <a:solidFill>
                  <a:srgbClr val="002060"/>
                </a:solidFill>
              </a:rPr>
              <a:t>individual</a:t>
            </a:r>
            <a:r>
              <a:rPr lang="fr-FR" sz="2000" b="1" dirty="0">
                <a:solidFill>
                  <a:srgbClr val="002060"/>
                </a:solidFill>
              </a:rPr>
              <a:t> discussions (</a:t>
            </a:r>
            <a:r>
              <a:rPr lang="fr-FR" sz="2000" b="1" dirty="0" err="1">
                <a:solidFill>
                  <a:srgbClr val="002060"/>
                </a:solidFill>
              </a:rPr>
              <a:t>between</a:t>
            </a:r>
            <a:r>
              <a:rPr lang="fr-FR" sz="2000" b="1" dirty="0">
                <a:solidFill>
                  <a:srgbClr val="002060"/>
                </a:solidFill>
              </a:rPr>
              <a:t> GL and </a:t>
            </a:r>
            <a:r>
              <a:rPr lang="fr-FR" sz="2000" b="1" dirty="0" err="1">
                <a:solidFill>
                  <a:srgbClr val="002060"/>
                </a:solidFill>
              </a:rPr>
              <a:t>each</a:t>
            </a:r>
            <a:r>
              <a:rPr lang="fr-FR" sz="2000" b="1" dirty="0">
                <a:solidFill>
                  <a:srgbClr val="002060"/>
                </a:solidFill>
              </a:rPr>
              <a:t> SCL et al.) are </a:t>
            </a:r>
            <a:r>
              <a:rPr lang="fr-FR" sz="2000" b="1" dirty="0" err="1">
                <a:solidFill>
                  <a:srgbClr val="002060"/>
                </a:solidFill>
              </a:rPr>
              <a:t>ongoing</a:t>
            </a:r>
            <a:r>
              <a:rPr lang="fr-FR" sz="2000" b="1" dirty="0">
                <a:solidFill>
                  <a:srgbClr val="002060"/>
                </a:solidFill>
              </a:rPr>
              <a:t>.</a:t>
            </a:r>
          </a:p>
          <a:p>
            <a:pPr algn="just">
              <a:lnSpc>
                <a:spcPct val="150000"/>
              </a:lnSpc>
            </a:pPr>
            <a:endParaRPr lang="en-US" sz="2000" b="1" dirty="0">
              <a:solidFill>
                <a:srgbClr val="002060"/>
              </a:solidFill>
              <a:ea typeface="Times New Roman" panose="02020603050405020304" pitchFamily="18" charset="0"/>
            </a:endParaRPr>
          </a:p>
          <a:p>
            <a:pPr marL="0" indent="0" algn="just">
              <a:lnSpc>
                <a:spcPct val="150000"/>
              </a:lnSpc>
              <a:buFontTx/>
              <a:buNone/>
              <a:defRPr/>
            </a:pPr>
            <a:endParaRPr lang="en-US" sz="2000" b="1" dirty="0">
              <a:solidFill>
                <a:srgbClr val="002060"/>
              </a:solidFill>
            </a:endParaRPr>
          </a:p>
        </p:txBody>
      </p:sp>
    </p:spTree>
    <p:extLst>
      <p:ext uri="{BB962C8B-B14F-4D97-AF65-F5344CB8AC3E}">
        <p14:creationId xmlns:p14="http://schemas.microsoft.com/office/powerpoint/2010/main" val="3789111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E40E435-EA0E-6A57-48AB-DD573BDD3B0B}"/>
              </a:ext>
            </a:extLst>
          </p:cNvPr>
          <p:cNvSpPr txBox="1"/>
          <p:nvPr/>
        </p:nvSpPr>
        <p:spPr>
          <a:xfrm>
            <a:off x="718457" y="1010930"/>
            <a:ext cx="10755086" cy="5331524"/>
          </a:xfrm>
          <a:prstGeom prst="rect">
            <a:avLst/>
          </a:prstGeom>
          <a:noFill/>
        </p:spPr>
        <p:txBody>
          <a:bodyPr wrap="square">
            <a:spAutoFit/>
          </a:bodyPr>
          <a:lstStyle/>
          <a:p>
            <a:pPr algn="r">
              <a:lnSpc>
                <a:spcPct val="115000"/>
              </a:lnSpc>
              <a:spcAft>
                <a:spcPts val="1000"/>
              </a:spcAft>
              <a:buNone/>
            </a:pPr>
            <a:r>
              <a:rPr lang="en-GB" sz="2400" b="1" dirty="0">
                <a:solidFill>
                  <a:srgbClr val="044C9F"/>
                </a:solidFill>
                <a:effectLst/>
                <a:ea typeface="Times New Roman" panose="02020603050405020304" pitchFamily="18" charset="0"/>
                <a:cs typeface="Times New Roman" panose="02020603050405020304" pitchFamily="18" charset="0"/>
              </a:rPr>
              <a:t>ACTIVITIES:</a:t>
            </a:r>
          </a:p>
          <a:p>
            <a:pPr algn="just">
              <a:lnSpc>
                <a:spcPct val="115000"/>
              </a:lnSpc>
              <a:spcAft>
                <a:spcPts val="1000"/>
              </a:spcAft>
              <a:buNone/>
            </a:pPr>
            <a:r>
              <a:rPr lang="en-GB" sz="2000" b="1" dirty="0">
                <a:solidFill>
                  <a:srgbClr val="044C9F"/>
                </a:solidFill>
                <a:effectLst/>
                <a:ea typeface="Times New Roman" panose="02020603050405020304" pitchFamily="18" charset="0"/>
                <a:cs typeface="Times New Roman" panose="02020603050405020304" pitchFamily="18" charset="0"/>
              </a:rPr>
              <a:t>1) </a:t>
            </a:r>
            <a:r>
              <a:rPr lang="en-GB" sz="1600" dirty="0">
                <a:solidFill>
                  <a:srgbClr val="000000"/>
                </a:solidFill>
                <a:effectLst/>
                <a:ea typeface="Times New Roman" panose="02020603050405020304" pitchFamily="18" charset="0"/>
                <a:cs typeface="Times New Roman" panose="02020603050405020304" pitchFamily="18" charset="0"/>
              </a:rPr>
              <a:t>Accelerate FAIR adoption and the contribution to and use of EOSC resources by multiple research communities through </a:t>
            </a:r>
            <a:r>
              <a:rPr lang="en-GB" sz="1600" b="1" dirty="0">
                <a:solidFill>
                  <a:srgbClr val="000000"/>
                </a:solidFill>
                <a:effectLst/>
                <a:ea typeface="Times New Roman" panose="02020603050405020304" pitchFamily="18" charset="0"/>
                <a:cs typeface="Times New Roman" panose="02020603050405020304" pitchFamily="18" charset="0"/>
              </a:rPr>
              <a:t>open science projects</a:t>
            </a:r>
            <a:r>
              <a:rPr lang="en-GB" sz="1600" dirty="0">
                <a:solidFill>
                  <a:srgbClr val="000000"/>
                </a:solidFill>
                <a:effectLst/>
                <a:ea typeface="Times New Roman" panose="02020603050405020304" pitchFamily="18" charset="0"/>
                <a:cs typeface="Times New Roman" panose="02020603050405020304" pitchFamily="18" charset="0"/>
              </a:rPr>
              <a:t>.</a:t>
            </a:r>
            <a:endParaRPr lang="fr-FR" sz="1600" dirty="0">
              <a:effectLst/>
              <a:ea typeface="Times New Roman" panose="02020603050405020304" pitchFamily="18" charset="0"/>
              <a:cs typeface="Times New Roman" panose="02020603050405020304" pitchFamily="18" charset="0"/>
            </a:endParaRPr>
          </a:p>
          <a:p>
            <a:pPr algn="just">
              <a:lnSpc>
                <a:spcPct val="115000"/>
              </a:lnSpc>
              <a:spcAft>
                <a:spcPts val="1000"/>
              </a:spcAft>
              <a:buNone/>
            </a:pPr>
            <a:r>
              <a:rPr lang="en-GB" sz="1600" dirty="0">
                <a:solidFill>
                  <a:srgbClr val="000000"/>
                </a:solidFill>
                <a:effectLst/>
                <a:ea typeface="Times New Roman" panose="02020603050405020304" pitchFamily="18" charset="0"/>
                <a:cs typeface="Times New Roman" panose="02020603050405020304" pitchFamily="18" charset="0"/>
              </a:rPr>
              <a:t>This activity should be implemented through open calls that provide grants to third parties for </a:t>
            </a:r>
            <a:r>
              <a:rPr lang="en-GB" sz="1600" b="1" dirty="0">
                <a:solidFill>
                  <a:srgbClr val="000000"/>
                </a:solidFill>
                <a:effectLst/>
                <a:ea typeface="Times New Roman" panose="02020603050405020304" pitchFamily="18" charset="0"/>
                <a:cs typeface="Times New Roman" panose="02020603050405020304" pitchFamily="18" charset="0"/>
              </a:rPr>
              <a:t>open science projects </a:t>
            </a:r>
            <a:r>
              <a:rPr lang="en-GB" sz="1600" dirty="0">
                <a:solidFill>
                  <a:srgbClr val="000000"/>
                </a:solidFill>
                <a:effectLst/>
                <a:ea typeface="Times New Roman" panose="02020603050405020304" pitchFamily="18" charset="0"/>
                <a:cs typeface="Times New Roman" panose="02020603050405020304" pitchFamily="18" charset="0"/>
              </a:rPr>
              <a:t>through a cascading grant mechanism. The open calls should encourage, where applicable, </a:t>
            </a:r>
            <a:r>
              <a:rPr lang="en-GB" sz="1600" b="1" dirty="0">
                <a:solidFill>
                  <a:srgbClr val="000000"/>
                </a:solidFill>
                <a:effectLst/>
                <a:ea typeface="Times New Roman" panose="02020603050405020304" pitchFamily="18" charset="0"/>
                <a:cs typeface="Times New Roman" panose="02020603050405020304" pitchFamily="18" charset="0"/>
              </a:rPr>
              <a:t>cross-RI </a:t>
            </a:r>
            <a:r>
              <a:rPr lang="en-GB" sz="1600" dirty="0">
                <a:solidFill>
                  <a:srgbClr val="000000"/>
                </a:solidFill>
                <a:effectLst/>
                <a:ea typeface="Times New Roman" panose="02020603050405020304" pitchFamily="18" charset="0"/>
                <a:cs typeface="Times New Roman" panose="02020603050405020304" pitchFamily="18" charset="0"/>
              </a:rPr>
              <a:t>and/or </a:t>
            </a:r>
            <a:r>
              <a:rPr lang="en-GB" sz="1600" b="1" dirty="0">
                <a:solidFill>
                  <a:srgbClr val="000000"/>
                </a:solidFill>
                <a:effectLst/>
                <a:ea typeface="Times New Roman" panose="02020603050405020304" pitchFamily="18" charset="0"/>
                <a:cs typeface="Times New Roman" panose="02020603050405020304" pitchFamily="18" charset="0"/>
              </a:rPr>
              <a:t>cross-domain</a:t>
            </a:r>
            <a:r>
              <a:rPr lang="en-GB" sz="1600" dirty="0">
                <a:solidFill>
                  <a:srgbClr val="000000"/>
                </a:solidFill>
                <a:effectLst/>
                <a:ea typeface="Times New Roman" panose="02020603050405020304" pitchFamily="18" charset="0"/>
                <a:cs typeface="Times New Roman" panose="02020603050405020304" pitchFamily="18" charset="0"/>
              </a:rPr>
              <a:t> collaborations</a:t>
            </a:r>
            <a:r>
              <a:rPr lang="en-GB" sz="1600" b="1" dirty="0">
                <a:solidFill>
                  <a:srgbClr val="000000"/>
                </a:solidFill>
                <a:effectLst/>
                <a:ea typeface="Times New Roman" panose="02020603050405020304" pitchFamily="18" charset="0"/>
                <a:cs typeface="Times New Roman" panose="02020603050405020304" pitchFamily="18" charset="0"/>
              </a:rPr>
              <a:t>, including for data access, use and reuse</a:t>
            </a:r>
            <a:r>
              <a:rPr lang="en-GB" sz="1600" dirty="0">
                <a:solidFill>
                  <a:srgbClr val="000000"/>
                </a:solidFill>
                <a:effectLst/>
                <a:ea typeface="Times New Roman" panose="02020603050405020304" pitchFamily="18" charset="0"/>
                <a:cs typeface="Times New Roman" panose="02020603050405020304" pitchFamily="18" charset="0"/>
              </a:rPr>
              <a:t>.</a:t>
            </a:r>
            <a:endParaRPr lang="fr-FR" sz="1600" dirty="0">
              <a:effectLst/>
              <a:ea typeface="Times New Roman" panose="02020603050405020304" pitchFamily="18" charset="0"/>
              <a:cs typeface="Times New Roman" panose="02020603050405020304" pitchFamily="18" charset="0"/>
            </a:endParaRPr>
          </a:p>
          <a:p>
            <a:pPr algn="just">
              <a:lnSpc>
                <a:spcPct val="115000"/>
              </a:lnSpc>
              <a:spcAft>
                <a:spcPts val="1000"/>
              </a:spcAft>
              <a:buNone/>
            </a:pPr>
            <a:r>
              <a:rPr lang="en-GB" sz="1600" dirty="0">
                <a:solidFill>
                  <a:srgbClr val="000000"/>
                </a:solidFill>
                <a:effectLst/>
                <a:ea typeface="Times New Roman" panose="02020603050405020304" pitchFamily="18" charset="0"/>
                <a:cs typeface="Times New Roman" panose="02020603050405020304" pitchFamily="18" charset="0"/>
              </a:rPr>
              <a:t>Open science projects should address questions of </a:t>
            </a:r>
            <a:r>
              <a:rPr lang="en-GB" sz="1600" b="1" dirty="0">
                <a:solidFill>
                  <a:srgbClr val="000000"/>
                </a:solidFill>
                <a:effectLst/>
                <a:ea typeface="Times New Roman" panose="02020603050405020304" pitchFamily="18" charset="0"/>
                <a:cs typeface="Times New Roman" panose="02020603050405020304" pitchFamily="18" charset="0"/>
              </a:rPr>
              <a:t>high scientific impact</a:t>
            </a:r>
            <a:r>
              <a:rPr lang="en-GB" sz="1600" dirty="0">
                <a:solidFill>
                  <a:srgbClr val="000000"/>
                </a:solidFill>
                <a:effectLst/>
                <a:ea typeface="Times New Roman" panose="02020603050405020304" pitchFamily="18" charset="0"/>
                <a:cs typeface="Times New Roman" panose="02020603050405020304" pitchFamily="18" charset="0"/>
              </a:rPr>
              <a:t>, adopting </a:t>
            </a:r>
            <a:r>
              <a:rPr lang="en-GB" sz="1600" b="1" dirty="0">
                <a:solidFill>
                  <a:srgbClr val="000000"/>
                </a:solidFill>
                <a:effectLst/>
                <a:ea typeface="Times New Roman" panose="02020603050405020304" pitchFamily="18" charset="0"/>
                <a:cs typeface="Times New Roman" panose="02020603050405020304" pitchFamily="18" charset="0"/>
              </a:rPr>
              <a:t>best practices </a:t>
            </a:r>
            <a:r>
              <a:rPr lang="en-GB" sz="1600" dirty="0">
                <a:solidFill>
                  <a:srgbClr val="000000"/>
                </a:solidFill>
                <a:effectLst/>
                <a:ea typeface="Times New Roman" panose="02020603050405020304" pitchFamily="18" charset="0"/>
                <a:cs typeface="Times New Roman" panose="02020603050405020304" pitchFamily="18" charset="0"/>
              </a:rPr>
              <a:t>for FAIR data and service management and </a:t>
            </a:r>
            <a:r>
              <a:rPr lang="en-GB" sz="1600" b="1" dirty="0">
                <a:solidFill>
                  <a:srgbClr val="000000"/>
                </a:solidFill>
                <a:effectLst/>
                <a:ea typeface="Times New Roman" panose="02020603050405020304" pitchFamily="18" charset="0"/>
                <a:cs typeface="Times New Roman" panose="02020603050405020304" pitchFamily="18" charset="0"/>
              </a:rPr>
              <a:t>demonstrating their benefits</a:t>
            </a:r>
            <a:r>
              <a:rPr lang="en-GB" sz="1600" dirty="0">
                <a:solidFill>
                  <a:srgbClr val="000000"/>
                </a:solidFill>
                <a:effectLst/>
                <a:ea typeface="Times New Roman" panose="02020603050405020304" pitchFamily="18" charset="0"/>
                <a:cs typeface="Times New Roman" panose="02020603050405020304" pitchFamily="18" charset="0"/>
              </a:rPr>
              <a:t>. Their activities may include </a:t>
            </a:r>
            <a:r>
              <a:rPr lang="en-GB" sz="1600" u="sng" dirty="0">
                <a:solidFill>
                  <a:srgbClr val="000000"/>
                </a:solidFill>
                <a:effectLst/>
                <a:ea typeface="Times New Roman" panose="02020603050405020304" pitchFamily="18" charset="0"/>
                <a:cs typeface="Times New Roman" panose="02020603050405020304" pitchFamily="18" charset="0"/>
              </a:rPr>
              <a:t>developing, annotating, curating and making FAIR high-value datasets</a:t>
            </a:r>
            <a:r>
              <a:rPr lang="en-GB" sz="1600" dirty="0">
                <a:solidFill>
                  <a:srgbClr val="000000"/>
                </a:solidFill>
                <a:effectLst/>
                <a:ea typeface="Times New Roman" panose="02020603050405020304" pitchFamily="18" charset="0"/>
                <a:cs typeface="Times New Roman" panose="02020603050405020304" pitchFamily="18" charset="0"/>
              </a:rPr>
              <a:t>, developing direct </a:t>
            </a:r>
            <a:r>
              <a:rPr lang="en-GB" sz="1600" u="sng" dirty="0">
                <a:solidFill>
                  <a:srgbClr val="000000"/>
                </a:solidFill>
                <a:effectLst/>
                <a:ea typeface="Times New Roman" panose="02020603050405020304" pitchFamily="18" charset="0"/>
                <a:cs typeface="Times New Roman" panose="02020603050405020304" pitchFamily="18" charset="0"/>
              </a:rPr>
              <a:t>pipelines</a:t>
            </a:r>
            <a:r>
              <a:rPr lang="en-GB" sz="1600" dirty="0">
                <a:solidFill>
                  <a:srgbClr val="000000"/>
                </a:solidFill>
                <a:effectLst/>
                <a:ea typeface="Times New Roman" panose="02020603050405020304" pitchFamily="18" charset="0"/>
                <a:cs typeface="Times New Roman" panose="02020603050405020304" pitchFamily="18" charset="0"/>
              </a:rPr>
              <a:t> to </a:t>
            </a:r>
            <a:r>
              <a:rPr lang="en-GB" sz="1600" u="sng" dirty="0">
                <a:solidFill>
                  <a:srgbClr val="000000"/>
                </a:solidFill>
                <a:effectLst/>
                <a:ea typeface="Times New Roman" panose="02020603050405020304" pitchFamily="18" charset="0"/>
                <a:cs typeface="Times New Roman" panose="02020603050405020304" pitchFamily="18" charset="0"/>
              </a:rPr>
              <a:t>integrate large-scale experimental data in repositories federated in EOSC</a:t>
            </a:r>
            <a:r>
              <a:rPr lang="en-GB" sz="1600" dirty="0">
                <a:solidFill>
                  <a:srgbClr val="000000"/>
                </a:solidFill>
                <a:effectLst/>
                <a:ea typeface="Times New Roman" panose="02020603050405020304" pitchFamily="18" charset="0"/>
                <a:cs typeface="Times New Roman" panose="02020603050405020304" pitchFamily="18" charset="0"/>
              </a:rPr>
              <a:t>, </a:t>
            </a:r>
            <a:r>
              <a:rPr lang="en-GB" sz="1600" u="sng" dirty="0">
                <a:solidFill>
                  <a:srgbClr val="000000"/>
                </a:solidFill>
                <a:effectLst/>
                <a:ea typeface="Times New Roman" panose="02020603050405020304" pitchFamily="18" charset="0"/>
                <a:cs typeface="Times New Roman" panose="02020603050405020304" pitchFamily="18" charset="0"/>
              </a:rPr>
              <a:t>operationalising data access for AI-based applications</a:t>
            </a:r>
            <a:r>
              <a:rPr lang="en-GB" sz="1600" dirty="0">
                <a:solidFill>
                  <a:srgbClr val="000000"/>
                </a:solidFill>
                <a:effectLst/>
                <a:ea typeface="Times New Roman" panose="02020603050405020304" pitchFamily="18" charset="0"/>
                <a:cs typeface="Times New Roman" panose="02020603050405020304" pitchFamily="18" charset="0"/>
              </a:rPr>
              <a:t>, </a:t>
            </a:r>
            <a:r>
              <a:rPr lang="en-GB" sz="1600" u="sng" dirty="0">
                <a:solidFill>
                  <a:srgbClr val="000000"/>
                </a:solidFill>
                <a:effectLst/>
                <a:ea typeface="Times New Roman" panose="02020603050405020304" pitchFamily="18" charset="0"/>
                <a:cs typeface="Times New Roman" panose="02020603050405020304" pitchFamily="18" charset="0"/>
              </a:rPr>
              <a:t>reusing</a:t>
            </a:r>
            <a:r>
              <a:rPr lang="en-GB" sz="1600" dirty="0">
                <a:solidFill>
                  <a:srgbClr val="000000"/>
                </a:solidFill>
                <a:effectLst/>
                <a:ea typeface="Times New Roman" panose="02020603050405020304" pitchFamily="18" charset="0"/>
                <a:cs typeface="Times New Roman" panose="02020603050405020304" pitchFamily="18" charset="0"/>
              </a:rPr>
              <a:t> existing datasets, enhancing existing and developing </a:t>
            </a:r>
            <a:r>
              <a:rPr lang="en-GB" sz="1600" u="sng" dirty="0">
                <a:solidFill>
                  <a:srgbClr val="000000"/>
                </a:solidFill>
                <a:effectLst/>
                <a:ea typeface="Times New Roman" panose="02020603050405020304" pitchFamily="18" charset="0"/>
                <a:cs typeface="Times New Roman" panose="02020603050405020304" pitchFamily="18" charset="0"/>
              </a:rPr>
              <a:t>new vocabularies</a:t>
            </a:r>
            <a:r>
              <a:rPr lang="en-GB" sz="1600" dirty="0">
                <a:solidFill>
                  <a:srgbClr val="000000"/>
                </a:solidFill>
                <a:effectLst/>
                <a:ea typeface="Times New Roman" panose="02020603050405020304" pitchFamily="18" charset="0"/>
                <a:cs typeface="Times New Roman" panose="02020603050405020304" pitchFamily="18" charset="0"/>
              </a:rPr>
              <a:t>, data </a:t>
            </a:r>
            <a:r>
              <a:rPr lang="en-GB" sz="1600" u="sng" dirty="0">
                <a:solidFill>
                  <a:srgbClr val="000000"/>
                </a:solidFill>
                <a:effectLst/>
                <a:ea typeface="Times New Roman" panose="02020603050405020304" pitchFamily="18" charset="0"/>
                <a:cs typeface="Times New Roman" panose="02020603050405020304" pitchFamily="18" charset="0"/>
              </a:rPr>
              <a:t>standards, </a:t>
            </a:r>
            <a:r>
              <a:rPr lang="en-GB" sz="1600" dirty="0">
                <a:solidFill>
                  <a:srgbClr val="000000"/>
                </a:solidFill>
                <a:effectLst/>
                <a:ea typeface="Times New Roman" panose="02020603050405020304" pitchFamily="18" charset="0"/>
                <a:cs typeface="Times New Roman" panose="02020603050405020304" pitchFamily="18" charset="0"/>
              </a:rPr>
              <a:t>metadata </a:t>
            </a:r>
            <a:r>
              <a:rPr lang="en-GB" sz="1600" u="sng" dirty="0">
                <a:solidFill>
                  <a:srgbClr val="000000"/>
                </a:solidFill>
                <a:effectLst/>
                <a:ea typeface="Times New Roman" panose="02020603050405020304" pitchFamily="18" charset="0"/>
                <a:cs typeface="Times New Roman" panose="02020603050405020304" pitchFamily="18" charset="0"/>
              </a:rPr>
              <a:t>mappings and crosswalks</a:t>
            </a:r>
            <a:r>
              <a:rPr lang="en-GB" sz="1600" dirty="0">
                <a:solidFill>
                  <a:srgbClr val="000000"/>
                </a:solidFill>
                <a:effectLst/>
                <a:ea typeface="Times New Roman" panose="02020603050405020304" pitchFamily="18" charset="0"/>
                <a:cs typeface="Times New Roman" panose="02020603050405020304" pitchFamily="18" charset="0"/>
              </a:rPr>
              <a:t>, </a:t>
            </a:r>
            <a:r>
              <a:rPr lang="en-GB" sz="1600" u="sng" dirty="0">
                <a:solidFill>
                  <a:srgbClr val="000000"/>
                </a:solidFill>
                <a:effectLst/>
                <a:ea typeface="Times New Roman" panose="02020603050405020304" pitchFamily="18" charset="0"/>
                <a:cs typeface="Times New Roman" panose="02020603050405020304" pitchFamily="18" charset="0"/>
              </a:rPr>
              <a:t>developing software</a:t>
            </a:r>
            <a:r>
              <a:rPr lang="en-GB" sz="1600" dirty="0">
                <a:solidFill>
                  <a:srgbClr val="000000"/>
                </a:solidFill>
                <a:effectLst/>
                <a:ea typeface="Times New Roman" panose="02020603050405020304" pitchFamily="18" charset="0"/>
                <a:cs typeface="Times New Roman" panose="02020603050405020304" pitchFamily="18" charset="0"/>
              </a:rPr>
              <a:t>, tools and services, or </a:t>
            </a:r>
            <a:r>
              <a:rPr lang="en-GB" sz="1600" u="sng" dirty="0">
                <a:solidFill>
                  <a:srgbClr val="000000"/>
                </a:solidFill>
                <a:effectLst/>
                <a:ea typeface="Times New Roman" panose="02020603050405020304" pitchFamily="18" charset="0"/>
                <a:cs typeface="Times New Roman" panose="02020603050405020304" pitchFamily="18" charset="0"/>
              </a:rPr>
              <a:t>supporting open science community building</a:t>
            </a:r>
            <a:r>
              <a:rPr lang="en-GB" sz="1600" dirty="0">
                <a:solidFill>
                  <a:srgbClr val="000000"/>
                </a:solidFill>
                <a:effectLst/>
                <a:ea typeface="Times New Roman" panose="02020603050405020304" pitchFamily="18" charset="0"/>
                <a:cs typeface="Times New Roman" panose="02020603050405020304" pitchFamily="18" charset="0"/>
              </a:rPr>
              <a:t>.</a:t>
            </a:r>
            <a:endParaRPr lang="fr-FR" sz="1600" dirty="0">
              <a:effectLst/>
              <a:ea typeface="Times New Roman" panose="02020603050405020304" pitchFamily="18" charset="0"/>
              <a:cs typeface="Times New Roman" panose="02020603050405020304" pitchFamily="18" charset="0"/>
            </a:endParaRPr>
          </a:p>
          <a:p>
            <a:pPr algn="just">
              <a:lnSpc>
                <a:spcPct val="115000"/>
              </a:lnSpc>
              <a:spcAft>
                <a:spcPts val="1000"/>
              </a:spcAft>
              <a:buNone/>
            </a:pPr>
            <a:r>
              <a:rPr lang="en-GB" sz="1600" dirty="0">
                <a:solidFill>
                  <a:srgbClr val="000000"/>
                </a:solidFill>
                <a:effectLst/>
                <a:ea typeface="Times New Roman" panose="02020603050405020304" pitchFamily="18" charset="0"/>
                <a:cs typeface="Times New Roman" panose="02020603050405020304" pitchFamily="18" charset="0"/>
              </a:rPr>
              <a:t>They should cover a broad range of (academic and/or industrial) research communities and scientific disciplines, </a:t>
            </a:r>
            <a:r>
              <a:rPr lang="en-GB" sz="1600" b="1" dirty="0">
                <a:solidFill>
                  <a:srgbClr val="000000"/>
                </a:solidFill>
                <a:effectLst/>
                <a:ea typeface="Times New Roman" panose="02020603050405020304" pitchFamily="18" charset="0"/>
                <a:cs typeface="Times New Roman" panose="02020603050405020304" pitchFamily="18" charset="0"/>
              </a:rPr>
              <a:t>including those less represented </a:t>
            </a:r>
            <a:r>
              <a:rPr lang="en-GB" sz="1600" dirty="0">
                <a:solidFill>
                  <a:srgbClr val="000000"/>
                </a:solidFill>
                <a:effectLst/>
                <a:ea typeface="Times New Roman" panose="02020603050405020304" pitchFamily="18" charset="0"/>
                <a:cs typeface="Times New Roman" panose="02020603050405020304" pitchFamily="18" charset="0"/>
              </a:rPr>
              <a:t>in the EOSC Federation. They should make use of resources available in the </a:t>
            </a:r>
            <a:r>
              <a:rPr lang="en-GB" sz="1600" b="1" dirty="0">
                <a:solidFill>
                  <a:srgbClr val="000000"/>
                </a:solidFill>
                <a:effectLst/>
                <a:ea typeface="Times New Roman" panose="02020603050405020304" pitchFamily="18" charset="0"/>
                <a:cs typeface="Times New Roman" panose="02020603050405020304" pitchFamily="18" charset="0"/>
              </a:rPr>
              <a:t>EOSC Federation </a:t>
            </a:r>
            <a:r>
              <a:rPr lang="en-GB" sz="1600" dirty="0">
                <a:solidFill>
                  <a:srgbClr val="000000"/>
                </a:solidFill>
                <a:effectLst/>
                <a:ea typeface="Times New Roman" panose="02020603050405020304" pitchFamily="18" charset="0"/>
                <a:cs typeface="Times New Roman" panose="02020603050405020304" pitchFamily="18" charset="0"/>
              </a:rPr>
              <a:t>and adopt existing EOSC policies and standards, </a:t>
            </a:r>
            <a:r>
              <a:rPr lang="en-GB" sz="1600" b="1" dirty="0">
                <a:solidFill>
                  <a:srgbClr val="000000"/>
                </a:solidFill>
                <a:effectLst/>
                <a:ea typeface="Times New Roman" panose="02020603050405020304" pitchFamily="18" charset="0"/>
                <a:cs typeface="Times New Roman" panose="02020603050405020304" pitchFamily="18" charset="0"/>
              </a:rPr>
              <a:t>where possible</a:t>
            </a:r>
            <a:r>
              <a:rPr lang="en-GB" sz="1600" dirty="0">
                <a:solidFill>
                  <a:srgbClr val="000000"/>
                </a:solidFill>
                <a:effectLst/>
                <a:ea typeface="Times New Roman" panose="02020603050405020304" pitchFamily="18" charset="0"/>
                <a:cs typeface="Times New Roman" panose="02020603050405020304" pitchFamily="18" charset="0"/>
              </a:rPr>
              <a:t>. </a:t>
            </a:r>
            <a:r>
              <a:rPr lang="en-GB" sz="1600" b="1" dirty="0">
                <a:solidFill>
                  <a:srgbClr val="000000"/>
                </a:solidFill>
                <a:effectLst/>
                <a:ea typeface="Times New Roman" panose="02020603050405020304" pitchFamily="18" charset="0"/>
                <a:cs typeface="Times New Roman" panose="02020603050405020304" pitchFamily="18" charset="0"/>
              </a:rPr>
              <a:t>Projects should strive to ensure the sustained, beyond the projects’ duration, integration, deployment and operation of relevant outcomes in the EOSC Federation.</a:t>
            </a:r>
            <a:endParaRPr lang="fr-FR" sz="1100" b="1" dirty="0">
              <a:effectLst/>
              <a:ea typeface="Times New Roman" panose="02020603050405020304" pitchFamily="18" charset="0"/>
              <a:cs typeface="Times New Roman" panose="02020603050405020304" pitchFamily="18" charset="0"/>
            </a:endParaRPr>
          </a:p>
        </p:txBody>
      </p:sp>
      <p:sp>
        <p:nvSpPr>
          <p:cNvPr id="2" name="Titolo 4">
            <a:extLst>
              <a:ext uri="{FF2B5EF4-FFF2-40B4-BE49-F238E27FC236}">
                <a16:creationId xmlns:a16="http://schemas.microsoft.com/office/drawing/2014/main" id="{963E2EA9-E63B-9B62-A465-51BF10A4FE3F}"/>
              </a:ext>
            </a:extLst>
          </p:cNvPr>
          <p:cNvSpPr txBox="1">
            <a:spLocks/>
          </p:cNvSpPr>
          <p:nvPr/>
        </p:nvSpPr>
        <p:spPr>
          <a:xfrm>
            <a:off x="1843311" y="127710"/>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lvl="0" algn="r">
              <a:defRPr/>
            </a:pPr>
            <a:r>
              <a:rPr lang="en-GB" sz="2800" b="1">
                <a:latin typeface="+mn-lt"/>
                <a:ea typeface="Times New Roman" panose="02020603050405020304" pitchFamily="18" charset="0"/>
              </a:rPr>
              <a:t>HORIZON-INFRA-2026-01-EOSC-01 (OSCARS 2)</a:t>
            </a:r>
            <a:endParaRPr kumimoji="0" lang="it-IT" sz="2800" b="1" i="0" strike="noStrike" kern="1200" cap="none" spc="0" normalizeH="0" baseline="0" noProof="0">
              <a:ln>
                <a:noFill/>
              </a:ln>
              <a:effectLst/>
              <a:uLnTx/>
              <a:uFillTx/>
              <a:latin typeface="+mn-lt"/>
              <a:ea typeface="+mj-ea"/>
              <a:cs typeface="+mj-cs"/>
            </a:endParaRPr>
          </a:p>
        </p:txBody>
      </p:sp>
      <p:sp>
        <p:nvSpPr>
          <p:cNvPr id="4" name="Espace réservé du numéro de diapositive 2">
            <a:extLst>
              <a:ext uri="{FF2B5EF4-FFF2-40B4-BE49-F238E27FC236}">
                <a16:creationId xmlns:a16="http://schemas.microsoft.com/office/drawing/2014/main" id="{B44E5152-ED22-9245-8F33-9599D406CEBE}"/>
              </a:ext>
            </a:extLst>
          </p:cNvPr>
          <p:cNvSpPr>
            <a:spLocks noGrp="1"/>
          </p:cNvSpPr>
          <p:nvPr>
            <p:ph type="sldNum" sz="quarter" idx="12"/>
          </p:nvPr>
        </p:nvSpPr>
        <p:spPr>
          <a:xfrm>
            <a:off x="301768" y="6392392"/>
            <a:ext cx="981973" cy="337897"/>
          </a:xfrm>
        </p:spPr>
        <p:txBody>
          <a:bodyPr/>
          <a:lstStyle/>
          <a:p>
            <a:fld id="{345175DA-277F-B548-B500-1BF71FE23091}" type="slidenum">
              <a:rPr lang="it-IT" smtClean="0"/>
              <a:pPr/>
              <a:t>7</a:t>
            </a:fld>
            <a:endParaRPr lang="it-IT"/>
          </a:p>
        </p:txBody>
      </p:sp>
      <p:sp>
        <p:nvSpPr>
          <p:cNvPr id="5" name="Espace réservé du pied de page 2">
            <a:extLst>
              <a:ext uri="{FF2B5EF4-FFF2-40B4-BE49-F238E27FC236}">
                <a16:creationId xmlns:a16="http://schemas.microsoft.com/office/drawing/2014/main" id="{43E8D2BB-F3B6-D887-4C52-DF34F7144FD5}"/>
              </a:ext>
            </a:extLst>
          </p:cNvPr>
          <p:cNvSpPr txBox="1">
            <a:spLocks/>
          </p:cNvSpPr>
          <p:nvPr/>
        </p:nvSpPr>
        <p:spPr bwMode="auto">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libri" panose="020F0502020204030204"/>
                <a:ea typeface="+mn-ea"/>
                <a:cs typeface="+mn-cs"/>
              </a:rPr>
              <a:t>Giovanni Lamanna</a:t>
            </a:r>
          </a:p>
        </p:txBody>
      </p:sp>
      <p:sp>
        <p:nvSpPr>
          <p:cNvPr id="6" name="Espace réservé de la date 1">
            <a:extLst>
              <a:ext uri="{FF2B5EF4-FFF2-40B4-BE49-F238E27FC236}">
                <a16:creationId xmlns:a16="http://schemas.microsoft.com/office/drawing/2014/main" id="{7AD3763A-6DB3-9022-0BA3-9E3A740B9344}"/>
              </a:ext>
            </a:extLst>
          </p:cNvPr>
          <p:cNvSpPr txBox="1">
            <a:spLocks/>
          </p:cNvSpPr>
          <p:nvPr/>
        </p:nvSpPr>
        <p:spPr bwMode="auto">
          <a:xfrm>
            <a:off x="10785287" y="6392392"/>
            <a:ext cx="1127053" cy="337898"/>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it-IT" sz="1200">
                <a:solidFill>
                  <a:prstClr val="white"/>
                </a:solidFill>
                <a:latin typeface="Calibri" panose="020F0502020204030204"/>
              </a:rPr>
              <a:t>24/2/2026</a:t>
            </a:r>
          </a:p>
        </p:txBody>
      </p:sp>
    </p:spTree>
    <p:extLst>
      <p:ext uri="{BB962C8B-B14F-4D97-AF65-F5344CB8AC3E}">
        <p14:creationId xmlns:p14="http://schemas.microsoft.com/office/powerpoint/2010/main" val="101234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BBB68-6FD2-B2C9-B1E7-C1DEDEA1154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6D0B134-EBD9-78E1-118A-2EEF70B482BA}"/>
              </a:ext>
            </a:extLst>
          </p:cNvPr>
          <p:cNvSpPr txBox="1"/>
          <p:nvPr/>
        </p:nvSpPr>
        <p:spPr>
          <a:xfrm>
            <a:off x="718457" y="1572789"/>
            <a:ext cx="10755086" cy="1491499"/>
          </a:xfrm>
          <a:prstGeom prst="rect">
            <a:avLst/>
          </a:prstGeom>
          <a:noFill/>
        </p:spPr>
        <p:txBody>
          <a:bodyPr wrap="square">
            <a:spAutoFit/>
          </a:bodyPr>
          <a:lstStyle/>
          <a:p>
            <a:pPr algn="just">
              <a:lnSpc>
                <a:spcPct val="115000"/>
              </a:lnSpc>
              <a:spcAft>
                <a:spcPts val="1000"/>
              </a:spcAft>
              <a:buNone/>
            </a:pPr>
            <a:r>
              <a:rPr lang="en-GB"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least EUR 29 million of the EU contribution to this topic should be used in this activity. The financial support to third parties for the open science projects must be provided in the form of grants that should be between EUR 100 000 and 250 000 per grant for a duration of 12 to 24 months. </a:t>
            </a: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consortium shall put in place adequate measures to support the integration of the open science projects’ results into the EOSC Federation</a:t>
            </a:r>
            <a:r>
              <a:rPr lang="en-GB"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These could include </a:t>
            </a: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mentoring, training and any other activities </a:t>
            </a:r>
            <a:r>
              <a:rPr lang="en-GB"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providing effective linkage to the EOSC Federation and EOSC Nodes, as </a:t>
            </a:r>
            <a:r>
              <a:rPr lang="en-GB" sz="16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needed for the specific nature of each project</a:t>
            </a:r>
            <a:r>
              <a:rPr lang="en-GB"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fr-FR" sz="16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Titolo 4">
            <a:extLst>
              <a:ext uri="{FF2B5EF4-FFF2-40B4-BE49-F238E27FC236}">
                <a16:creationId xmlns:a16="http://schemas.microsoft.com/office/drawing/2014/main" id="{97459ABA-0D56-1749-7D65-B2A937742BAE}"/>
              </a:ext>
            </a:extLst>
          </p:cNvPr>
          <p:cNvSpPr txBox="1">
            <a:spLocks/>
          </p:cNvSpPr>
          <p:nvPr/>
        </p:nvSpPr>
        <p:spPr>
          <a:xfrm>
            <a:off x="1843311" y="127710"/>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lvl="0" algn="r">
              <a:defRPr/>
            </a:pPr>
            <a:r>
              <a:rPr lang="en-GB" sz="2800" b="1">
                <a:latin typeface="+mn-lt"/>
                <a:ea typeface="Times New Roman" panose="02020603050405020304" pitchFamily="18" charset="0"/>
              </a:rPr>
              <a:t>HORIZON-INFRA-2026-01-EOSC-01 (OSCARS 2)</a:t>
            </a:r>
            <a:endParaRPr kumimoji="0" lang="it-IT" sz="2800" b="1" i="0" strike="noStrike" kern="1200" cap="none" spc="0" normalizeH="0" baseline="0" noProof="0">
              <a:ln>
                <a:noFill/>
              </a:ln>
              <a:effectLst/>
              <a:uLnTx/>
              <a:uFillTx/>
              <a:latin typeface="+mn-lt"/>
              <a:ea typeface="+mj-ea"/>
              <a:cs typeface="+mj-cs"/>
            </a:endParaRPr>
          </a:p>
        </p:txBody>
      </p:sp>
      <p:sp>
        <p:nvSpPr>
          <p:cNvPr id="4" name="Espace réservé du numéro de diapositive 2">
            <a:extLst>
              <a:ext uri="{FF2B5EF4-FFF2-40B4-BE49-F238E27FC236}">
                <a16:creationId xmlns:a16="http://schemas.microsoft.com/office/drawing/2014/main" id="{AA12A1E9-6A28-5A68-109C-E40D8AF9E235}"/>
              </a:ext>
            </a:extLst>
          </p:cNvPr>
          <p:cNvSpPr>
            <a:spLocks noGrp="1"/>
          </p:cNvSpPr>
          <p:nvPr>
            <p:ph type="sldNum" sz="quarter" idx="12"/>
          </p:nvPr>
        </p:nvSpPr>
        <p:spPr>
          <a:xfrm>
            <a:off x="301768" y="6392392"/>
            <a:ext cx="981973" cy="337897"/>
          </a:xfrm>
        </p:spPr>
        <p:txBody>
          <a:bodyPr/>
          <a:lstStyle/>
          <a:p>
            <a:fld id="{345175DA-277F-B548-B500-1BF71FE23091}" type="slidenum">
              <a:rPr lang="it-IT" smtClean="0"/>
              <a:pPr/>
              <a:t>8</a:t>
            </a:fld>
            <a:endParaRPr lang="it-IT"/>
          </a:p>
        </p:txBody>
      </p:sp>
      <p:sp>
        <p:nvSpPr>
          <p:cNvPr id="5" name="Espace réservé du pied de page 2">
            <a:extLst>
              <a:ext uri="{FF2B5EF4-FFF2-40B4-BE49-F238E27FC236}">
                <a16:creationId xmlns:a16="http://schemas.microsoft.com/office/drawing/2014/main" id="{B3BF44E5-9568-DC9B-92CB-775E1646CC11}"/>
              </a:ext>
            </a:extLst>
          </p:cNvPr>
          <p:cNvSpPr txBox="1">
            <a:spLocks/>
          </p:cNvSpPr>
          <p:nvPr/>
        </p:nvSpPr>
        <p:spPr bwMode="auto">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libri" panose="020F0502020204030204"/>
                <a:ea typeface="+mn-ea"/>
                <a:cs typeface="+mn-cs"/>
              </a:rPr>
              <a:t>Giovanni Lamanna</a:t>
            </a:r>
          </a:p>
        </p:txBody>
      </p:sp>
      <p:sp>
        <p:nvSpPr>
          <p:cNvPr id="6" name="Espace réservé de la date 1">
            <a:extLst>
              <a:ext uri="{FF2B5EF4-FFF2-40B4-BE49-F238E27FC236}">
                <a16:creationId xmlns:a16="http://schemas.microsoft.com/office/drawing/2014/main" id="{885A23B4-B5B3-02AF-3907-194810876AC2}"/>
              </a:ext>
            </a:extLst>
          </p:cNvPr>
          <p:cNvSpPr txBox="1">
            <a:spLocks/>
          </p:cNvSpPr>
          <p:nvPr/>
        </p:nvSpPr>
        <p:spPr bwMode="auto">
          <a:xfrm>
            <a:off x="10785287" y="6392392"/>
            <a:ext cx="1127053" cy="337898"/>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it-IT" sz="1200">
                <a:solidFill>
                  <a:prstClr val="white"/>
                </a:solidFill>
                <a:latin typeface="Calibri" panose="020F0502020204030204"/>
              </a:rPr>
              <a:t>24/2/2026</a:t>
            </a:r>
          </a:p>
        </p:txBody>
      </p:sp>
    </p:spTree>
    <p:extLst>
      <p:ext uri="{BB962C8B-B14F-4D97-AF65-F5344CB8AC3E}">
        <p14:creationId xmlns:p14="http://schemas.microsoft.com/office/powerpoint/2010/main" val="3981789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B10AD-741A-F036-9282-3C834C4D3D18}"/>
            </a:ext>
          </a:extLst>
        </p:cNvPr>
        <p:cNvGrpSpPr/>
        <p:nvPr/>
      </p:nvGrpSpPr>
      <p:grpSpPr>
        <a:xfrm>
          <a:off x="0" y="0"/>
          <a:ext cx="0" cy="0"/>
          <a:chOff x="0" y="0"/>
          <a:chExt cx="0" cy="0"/>
        </a:xfrm>
      </p:grpSpPr>
      <p:sp>
        <p:nvSpPr>
          <p:cNvPr id="2" name="Titolo 4">
            <a:extLst>
              <a:ext uri="{FF2B5EF4-FFF2-40B4-BE49-F238E27FC236}">
                <a16:creationId xmlns:a16="http://schemas.microsoft.com/office/drawing/2014/main" id="{0232DEE3-636D-F2EA-C43E-42787995E773}"/>
              </a:ext>
            </a:extLst>
          </p:cNvPr>
          <p:cNvSpPr txBox="1">
            <a:spLocks/>
          </p:cNvSpPr>
          <p:nvPr/>
        </p:nvSpPr>
        <p:spPr>
          <a:xfrm>
            <a:off x="1843311" y="127710"/>
            <a:ext cx="10069029"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lvl="0" algn="r">
              <a:defRPr/>
            </a:pPr>
            <a:r>
              <a:rPr lang="en-GB" sz="2800" b="1">
                <a:latin typeface="+mn-lt"/>
                <a:ea typeface="Times New Roman" panose="02020603050405020304" pitchFamily="18" charset="0"/>
              </a:rPr>
              <a:t>HORIZON-INFRA-2026-01-EOSC-01 (OSCARS 2)</a:t>
            </a:r>
            <a:endParaRPr kumimoji="0" lang="it-IT" sz="2800" b="1" i="0" strike="noStrike" kern="1200" cap="none" spc="0" normalizeH="0" baseline="0" noProof="0">
              <a:ln>
                <a:noFill/>
              </a:ln>
              <a:effectLst/>
              <a:uLnTx/>
              <a:uFillTx/>
              <a:latin typeface="+mn-lt"/>
              <a:ea typeface="+mj-ea"/>
              <a:cs typeface="+mj-cs"/>
            </a:endParaRPr>
          </a:p>
        </p:txBody>
      </p:sp>
      <p:sp>
        <p:nvSpPr>
          <p:cNvPr id="4" name="Espace réservé du numéro de diapositive 2">
            <a:extLst>
              <a:ext uri="{FF2B5EF4-FFF2-40B4-BE49-F238E27FC236}">
                <a16:creationId xmlns:a16="http://schemas.microsoft.com/office/drawing/2014/main" id="{68E00C8D-D96A-63DB-EA50-A336D07829ED}"/>
              </a:ext>
            </a:extLst>
          </p:cNvPr>
          <p:cNvSpPr>
            <a:spLocks noGrp="1"/>
          </p:cNvSpPr>
          <p:nvPr>
            <p:ph type="sldNum" sz="quarter" idx="12"/>
          </p:nvPr>
        </p:nvSpPr>
        <p:spPr>
          <a:xfrm>
            <a:off x="301768" y="6392392"/>
            <a:ext cx="981973" cy="337897"/>
          </a:xfrm>
        </p:spPr>
        <p:txBody>
          <a:bodyPr/>
          <a:lstStyle/>
          <a:p>
            <a:fld id="{345175DA-277F-B548-B500-1BF71FE23091}" type="slidenum">
              <a:rPr lang="it-IT" smtClean="0"/>
              <a:pPr/>
              <a:t>9</a:t>
            </a:fld>
            <a:endParaRPr lang="it-IT"/>
          </a:p>
        </p:txBody>
      </p:sp>
      <p:sp>
        <p:nvSpPr>
          <p:cNvPr id="5" name="Espace réservé du pied de page 2">
            <a:extLst>
              <a:ext uri="{FF2B5EF4-FFF2-40B4-BE49-F238E27FC236}">
                <a16:creationId xmlns:a16="http://schemas.microsoft.com/office/drawing/2014/main" id="{2282876B-DCBE-16B9-5677-4529ED8F95A5}"/>
              </a:ext>
            </a:extLst>
          </p:cNvPr>
          <p:cNvSpPr txBox="1">
            <a:spLocks/>
          </p:cNvSpPr>
          <p:nvPr/>
        </p:nvSpPr>
        <p:spPr bwMode="auto">
          <a:xfrm>
            <a:off x="1628172" y="6411960"/>
            <a:ext cx="1588289"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Calibri" panose="020F0502020204030204"/>
                <a:ea typeface="+mn-ea"/>
                <a:cs typeface="+mn-cs"/>
              </a:rPr>
              <a:t>Giovanni Lamanna</a:t>
            </a:r>
          </a:p>
        </p:txBody>
      </p:sp>
      <p:sp>
        <p:nvSpPr>
          <p:cNvPr id="6" name="Espace réservé de la date 1">
            <a:extLst>
              <a:ext uri="{FF2B5EF4-FFF2-40B4-BE49-F238E27FC236}">
                <a16:creationId xmlns:a16="http://schemas.microsoft.com/office/drawing/2014/main" id="{79AB74B7-F50F-1186-B9F7-7999A9661932}"/>
              </a:ext>
            </a:extLst>
          </p:cNvPr>
          <p:cNvSpPr txBox="1">
            <a:spLocks/>
          </p:cNvSpPr>
          <p:nvPr/>
        </p:nvSpPr>
        <p:spPr bwMode="auto">
          <a:xfrm>
            <a:off x="10785287" y="6392392"/>
            <a:ext cx="1127053" cy="337898"/>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it-IT" sz="1200">
                <a:solidFill>
                  <a:prstClr val="white"/>
                </a:solidFill>
                <a:latin typeface="Calibri" panose="020F0502020204030204"/>
              </a:rPr>
              <a:t>24/2/2026</a:t>
            </a:r>
          </a:p>
        </p:txBody>
      </p:sp>
      <p:sp>
        <p:nvSpPr>
          <p:cNvPr id="7" name="ZoneTexte 6">
            <a:extLst>
              <a:ext uri="{FF2B5EF4-FFF2-40B4-BE49-F238E27FC236}">
                <a16:creationId xmlns:a16="http://schemas.microsoft.com/office/drawing/2014/main" id="{03A4B781-79A2-6C35-0B3F-B93469D32255}"/>
              </a:ext>
            </a:extLst>
          </p:cNvPr>
          <p:cNvSpPr txBox="1"/>
          <p:nvPr/>
        </p:nvSpPr>
        <p:spPr>
          <a:xfrm>
            <a:off x="512956" y="1403576"/>
            <a:ext cx="10751855" cy="2007729"/>
          </a:xfrm>
          <a:prstGeom prst="rect">
            <a:avLst/>
          </a:prstGeom>
          <a:noFill/>
        </p:spPr>
        <p:txBody>
          <a:bodyPr wrap="square">
            <a:spAutoFit/>
          </a:bodyPr>
          <a:lstStyle/>
          <a:p>
            <a:pPr algn="just">
              <a:lnSpc>
                <a:spcPct val="115000"/>
              </a:lnSpc>
              <a:spcAft>
                <a:spcPts val="1000"/>
              </a:spcAft>
              <a:buNone/>
            </a:pPr>
            <a:r>
              <a:rPr lang="en-GB" sz="2000" b="1">
                <a:solidFill>
                  <a:srgbClr val="044C9F"/>
                </a:solidFill>
                <a:effectLst/>
                <a:ea typeface="Times New Roman" panose="02020603050405020304" pitchFamily="18" charset="0"/>
                <a:cs typeface="Times New Roman" panose="02020603050405020304" pitchFamily="18" charset="0"/>
              </a:rPr>
              <a:t>2) </a:t>
            </a:r>
            <a:r>
              <a:rPr lang="en-GB" sz="1600">
                <a:solidFill>
                  <a:srgbClr val="000000"/>
                </a:solidFill>
                <a:effectLst/>
                <a:ea typeface="Times New Roman" panose="02020603050405020304" pitchFamily="18" charset="0"/>
                <a:cs typeface="Times New Roman" panose="02020603050405020304" pitchFamily="18" charset="0"/>
              </a:rPr>
              <a:t>Support the </a:t>
            </a:r>
            <a:r>
              <a:rPr lang="en-GB" sz="1600" b="1">
                <a:solidFill>
                  <a:srgbClr val="000000"/>
                </a:solidFill>
                <a:effectLst/>
                <a:ea typeface="Times New Roman" panose="02020603050405020304" pitchFamily="18" charset="0"/>
                <a:cs typeface="Times New Roman" panose="02020603050405020304" pitchFamily="18" charset="0"/>
              </a:rPr>
              <a:t>integration of thematic research and RI communities </a:t>
            </a:r>
            <a:r>
              <a:rPr lang="en-GB" sz="1600">
                <a:solidFill>
                  <a:srgbClr val="000000"/>
                </a:solidFill>
                <a:effectLst/>
                <a:ea typeface="Times New Roman" panose="02020603050405020304" pitchFamily="18" charset="0"/>
                <a:cs typeface="Times New Roman" panose="02020603050405020304" pitchFamily="18" charset="0"/>
              </a:rPr>
              <a:t>in the EOSC Federation</a:t>
            </a:r>
            <a:endParaRPr lang="fr-FR" sz="1600">
              <a:effectLst/>
              <a:ea typeface="Times New Roman" panose="02020603050405020304" pitchFamily="18" charset="0"/>
              <a:cs typeface="Times New Roman" panose="02020603050405020304" pitchFamily="18" charset="0"/>
            </a:endParaRPr>
          </a:p>
          <a:p>
            <a:pPr lvl="1" algn="just">
              <a:lnSpc>
                <a:spcPct val="115000"/>
              </a:lnSpc>
              <a:spcAft>
                <a:spcPts val="1000"/>
              </a:spcAft>
            </a:pPr>
            <a:r>
              <a:rPr lang="en-GB" sz="1600" b="1" u="sng">
                <a:solidFill>
                  <a:srgbClr val="044C9F"/>
                </a:solidFill>
                <a:effectLst/>
                <a:ea typeface="Times New Roman" panose="02020603050405020304" pitchFamily="18" charset="0"/>
                <a:cs typeface="Times New Roman" panose="02020603050405020304" pitchFamily="18" charset="0"/>
              </a:rPr>
              <a:t>2.1</a:t>
            </a:r>
            <a:r>
              <a:rPr lang="en-GB" sz="1600">
                <a:solidFill>
                  <a:srgbClr val="000000"/>
                </a:solidFill>
                <a:effectLst/>
                <a:ea typeface="Times New Roman" panose="02020603050405020304" pitchFamily="18" charset="0"/>
                <a:cs typeface="Times New Roman" panose="02020603050405020304" pitchFamily="18" charset="0"/>
              </a:rPr>
              <a:t> Coordinating, aligning and networking </a:t>
            </a:r>
            <a:r>
              <a:rPr lang="en-GB" sz="1600" b="1">
                <a:solidFill>
                  <a:srgbClr val="000000"/>
                </a:solidFill>
                <a:effectLst/>
                <a:ea typeface="Times New Roman" panose="02020603050405020304" pitchFamily="18" charset="0"/>
                <a:cs typeface="Times New Roman" panose="02020603050405020304" pitchFamily="18" charset="0"/>
              </a:rPr>
              <a:t>existing community-based competence centres </a:t>
            </a:r>
            <a:r>
              <a:rPr lang="en-GB" sz="1600">
                <a:solidFill>
                  <a:srgbClr val="000000"/>
                </a:solidFill>
                <a:effectLst/>
                <a:ea typeface="Times New Roman" panose="02020603050405020304" pitchFamily="18" charset="0"/>
                <a:cs typeface="Times New Roman" panose="02020603050405020304" pitchFamily="18" charset="0"/>
              </a:rPr>
              <a:t>on FAIR and open science practices </a:t>
            </a:r>
            <a:r>
              <a:rPr lang="en-GB" sz="1600" b="1">
                <a:solidFill>
                  <a:srgbClr val="000000"/>
                </a:solidFill>
                <a:effectLst/>
                <a:ea typeface="Times New Roman" panose="02020603050405020304" pitchFamily="18" charset="0"/>
                <a:cs typeface="Times New Roman" panose="02020603050405020304" pitchFamily="18" charset="0"/>
              </a:rPr>
              <a:t>developed within the EOSC ecosystem</a:t>
            </a:r>
            <a:r>
              <a:rPr lang="en-GB" sz="1600">
                <a:solidFill>
                  <a:srgbClr val="000000"/>
                </a:solidFill>
                <a:effectLst/>
                <a:ea typeface="Times New Roman" panose="02020603050405020304" pitchFamily="18" charset="0"/>
                <a:cs typeface="Times New Roman" panose="02020603050405020304" pitchFamily="18" charset="0"/>
              </a:rPr>
              <a:t>.</a:t>
            </a:r>
          </a:p>
          <a:p>
            <a:pPr lvl="1"/>
            <a:r>
              <a:rPr lang="en-GB" sz="1600" b="1" u="sng">
                <a:solidFill>
                  <a:srgbClr val="044C9F"/>
                </a:solidFill>
                <a:effectLst/>
                <a:ea typeface="Times New Roman" panose="02020603050405020304" pitchFamily="18" charset="0"/>
              </a:rPr>
              <a:t>2.2</a:t>
            </a:r>
            <a:r>
              <a:rPr lang="en-GB" sz="1600">
                <a:solidFill>
                  <a:srgbClr val="044C9F"/>
                </a:solidFill>
                <a:effectLst/>
                <a:ea typeface="Times New Roman" panose="02020603050405020304" pitchFamily="18" charset="0"/>
              </a:rPr>
              <a:t> </a:t>
            </a:r>
            <a:r>
              <a:rPr lang="en-GB" sz="1600">
                <a:solidFill>
                  <a:srgbClr val="000000"/>
                </a:solidFill>
                <a:effectLst/>
                <a:ea typeface="Times New Roman" panose="02020603050405020304" pitchFamily="18" charset="0"/>
              </a:rPr>
              <a:t>Developing </a:t>
            </a:r>
            <a:r>
              <a:rPr lang="en-GB" sz="1600" b="1">
                <a:solidFill>
                  <a:srgbClr val="000000"/>
                </a:solidFill>
                <a:effectLst/>
                <a:ea typeface="Times New Roman" panose="02020603050405020304" pitchFamily="18" charset="0"/>
              </a:rPr>
              <a:t>training programmes</a:t>
            </a:r>
            <a:r>
              <a:rPr lang="en-GB" sz="1600">
                <a:solidFill>
                  <a:srgbClr val="000000"/>
                </a:solidFill>
                <a:effectLst/>
                <a:ea typeface="Times New Roman" panose="02020603050405020304" pitchFamily="18" charset="0"/>
              </a:rPr>
              <a:t>, modules and material on FAIR and open science practices tailored to the </a:t>
            </a:r>
            <a:r>
              <a:rPr lang="en-GB" sz="1600" u="sng">
                <a:solidFill>
                  <a:srgbClr val="000000"/>
                </a:solidFill>
                <a:effectLst/>
                <a:ea typeface="Times New Roman" panose="02020603050405020304" pitchFamily="18" charset="0"/>
              </a:rPr>
              <a:t>specific needs of different thematic research communities</a:t>
            </a:r>
            <a:r>
              <a:rPr lang="en-GB" sz="1600">
                <a:solidFill>
                  <a:srgbClr val="000000"/>
                </a:solidFill>
                <a:effectLst/>
                <a:ea typeface="Times New Roman" panose="02020603050405020304" pitchFamily="18" charset="0"/>
              </a:rPr>
              <a:t>. This </a:t>
            </a:r>
            <a:r>
              <a:rPr lang="en-GB" sz="1600">
                <a:solidFill>
                  <a:srgbClr val="000000"/>
                </a:solidFill>
                <a:ea typeface="Times New Roman" panose="02020603050405020304" pitchFamily="18" charset="0"/>
                <a:cs typeface="Times New Roman" panose="02020603050405020304" pitchFamily="18" charset="0"/>
              </a:rPr>
              <a:t>activity should include </a:t>
            </a:r>
            <a:r>
              <a:rPr lang="en-GB" sz="1600" b="1">
                <a:solidFill>
                  <a:srgbClr val="000000"/>
                </a:solidFill>
                <a:ea typeface="Times New Roman" panose="02020603050405020304" pitchFamily="18" charset="0"/>
                <a:cs typeface="Times New Roman" panose="02020603050405020304" pitchFamily="18" charset="0"/>
              </a:rPr>
              <a:t>feedback mechanisms </a:t>
            </a:r>
            <a:r>
              <a:rPr lang="en-GB" sz="1600">
                <a:solidFill>
                  <a:srgbClr val="000000"/>
                </a:solidFill>
                <a:ea typeface="Times New Roman" panose="02020603050405020304" pitchFamily="18" charset="0"/>
                <a:cs typeface="Times New Roman" panose="02020603050405020304" pitchFamily="18" charset="0"/>
              </a:rPr>
              <a:t>to ensure that the training services are responsive to the </a:t>
            </a:r>
            <a:r>
              <a:rPr lang="en-GB" sz="1600" u="sng">
                <a:solidFill>
                  <a:srgbClr val="000000"/>
                </a:solidFill>
                <a:ea typeface="Times New Roman" panose="02020603050405020304" pitchFamily="18" charset="0"/>
                <a:cs typeface="Times New Roman" panose="02020603050405020304" pitchFamily="18" charset="0"/>
              </a:rPr>
              <a:t>evolving needs of EOSC user communities.</a:t>
            </a:r>
          </a:p>
        </p:txBody>
      </p:sp>
      <p:sp>
        <p:nvSpPr>
          <p:cNvPr id="9" name="ZoneTexte 8">
            <a:extLst>
              <a:ext uri="{FF2B5EF4-FFF2-40B4-BE49-F238E27FC236}">
                <a16:creationId xmlns:a16="http://schemas.microsoft.com/office/drawing/2014/main" id="{CA2D2783-9336-48B7-DFAE-AA74F4845448}"/>
              </a:ext>
            </a:extLst>
          </p:cNvPr>
          <p:cNvSpPr txBox="1"/>
          <p:nvPr/>
        </p:nvSpPr>
        <p:spPr>
          <a:xfrm>
            <a:off x="5439578" y="772194"/>
            <a:ext cx="6097836" cy="492122"/>
          </a:xfrm>
          <a:prstGeom prst="rect">
            <a:avLst/>
          </a:prstGeom>
          <a:noFill/>
        </p:spPr>
        <p:txBody>
          <a:bodyPr wrap="square">
            <a:spAutoFit/>
          </a:bodyPr>
          <a:lstStyle/>
          <a:p>
            <a:pPr algn="r">
              <a:lnSpc>
                <a:spcPct val="115000"/>
              </a:lnSpc>
              <a:spcAft>
                <a:spcPts val="1000"/>
              </a:spcAft>
              <a:buNone/>
            </a:pPr>
            <a:r>
              <a:rPr lang="en-GB" sz="2400" b="1">
                <a:solidFill>
                  <a:srgbClr val="044C9F"/>
                </a:solidFill>
                <a:effectLst/>
                <a:ea typeface="Times New Roman" panose="02020603050405020304" pitchFamily="18" charset="0"/>
                <a:cs typeface="Times New Roman" panose="02020603050405020304" pitchFamily="18" charset="0"/>
              </a:rPr>
              <a:t>ACTIVITIES:</a:t>
            </a:r>
          </a:p>
        </p:txBody>
      </p:sp>
      <p:sp>
        <p:nvSpPr>
          <p:cNvPr id="3" name="ZoneTexte 2">
            <a:extLst>
              <a:ext uri="{FF2B5EF4-FFF2-40B4-BE49-F238E27FC236}">
                <a16:creationId xmlns:a16="http://schemas.microsoft.com/office/drawing/2014/main" id="{FCE25FD5-DDE9-B106-E4D8-76424D64BB95}"/>
              </a:ext>
            </a:extLst>
          </p:cNvPr>
          <p:cNvSpPr txBox="1"/>
          <p:nvPr/>
        </p:nvSpPr>
        <p:spPr>
          <a:xfrm>
            <a:off x="894725" y="3516797"/>
            <a:ext cx="10570029" cy="2314288"/>
          </a:xfrm>
          <a:prstGeom prst="rect">
            <a:avLst/>
          </a:prstGeom>
          <a:noFill/>
        </p:spPr>
        <p:txBody>
          <a:bodyPr wrap="square">
            <a:spAutoFit/>
          </a:bodyPr>
          <a:lstStyle/>
          <a:p>
            <a:pPr lvl="0" algn="just">
              <a:lnSpc>
                <a:spcPct val="115000"/>
              </a:lnSpc>
              <a:spcAft>
                <a:spcPts val="1000"/>
              </a:spcAft>
            </a:pPr>
            <a:r>
              <a:rPr lang="en-GB" sz="1600" b="1" u="sng">
                <a:solidFill>
                  <a:srgbClr val="044C9F"/>
                </a:solidFill>
                <a:effectLst/>
                <a:ea typeface="Times New Roman" panose="02020603050405020304" pitchFamily="18" charset="0"/>
                <a:cs typeface="Times New Roman" panose="02020603050405020304" pitchFamily="18" charset="0"/>
              </a:rPr>
              <a:t>2.3</a:t>
            </a:r>
            <a:r>
              <a:rPr lang="en-GB" sz="1600">
                <a:solidFill>
                  <a:srgbClr val="000000"/>
                </a:solidFill>
                <a:effectLst/>
                <a:ea typeface="Times New Roman" panose="02020603050405020304" pitchFamily="18" charset="0"/>
                <a:cs typeface="Times New Roman" panose="02020603050405020304" pitchFamily="18" charset="0"/>
              </a:rPr>
              <a:t> Developing frameworks for the </a:t>
            </a:r>
            <a:r>
              <a:rPr lang="en-GB" sz="1600" b="1">
                <a:solidFill>
                  <a:srgbClr val="000000"/>
                </a:solidFill>
                <a:effectLst/>
                <a:ea typeface="Times New Roman" panose="02020603050405020304" pitchFamily="18" charset="0"/>
                <a:cs typeface="Times New Roman" panose="02020603050405020304" pitchFamily="18" charset="0"/>
              </a:rPr>
              <a:t>provision and continuous evolution </a:t>
            </a:r>
            <a:r>
              <a:rPr lang="en-GB" sz="1600">
                <a:solidFill>
                  <a:srgbClr val="000000"/>
                </a:solidFill>
                <a:effectLst/>
                <a:ea typeface="Times New Roman" panose="02020603050405020304" pitchFamily="18" charset="0"/>
                <a:cs typeface="Times New Roman" panose="02020603050405020304" pitchFamily="18" charset="0"/>
              </a:rPr>
              <a:t>of </a:t>
            </a:r>
            <a:r>
              <a:rPr lang="en-GB" sz="1600" b="1">
                <a:solidFill>
                  <a:srgbClr val="000000"/>
                </a:solidFill>
                <a:effectLst/>
                <a:ea typeface="Times New Roman" panose="02020603050405020304" pitchFamily="18" charset="0"/>
                <a:cs typeface="Times New Roman" panose="02020603050405020304" pitchFamily="18" charset="0"/>
              </a:rPr>
              <a:t>high-impact </a:t>
            </a:r>
            <a:r>
              <a:rPr lang="en-GB" sz="1600">
                <a:solidFill>
                  <a:srgbClr val="000000"/>
                </a:solidFill>
                <a:effectLst/>
                <a:ea typeface="Times New Roman" panose="02020603050405020304" pitchFamily="18" charset="0"/>
                <a:cs typeface="Times New Roman" panose="02020603050405020304" pitchFamily="18" charset="0"/>
              </a:rPr>
              <a:t>services and data repositories </a:t>
            </a:r>
            <a:r>
              <a:rPr lang="en-GB" sz="1600" b="1">
                <a:solidFill>
                  <a:srgbClr val="000000"/>
                </a:solidFill>
                <a:effectLst/>
                <a:ea typeface="Times New Roman" panose="02020603050405020304" pitchFamily="18" charset="0"/>
                <a:cs typeface="Times New Roman" panose="02020603050405020304" pitchFamily="18" charset="0"/>
              </a:rPr>
              <a:t>onboarded</a:t>
            </a:r>
            <a:r>
              <a:rPr lang="en-GB" sz="1600">
                <a:solidFill>
                  <a:srgbClr val="000000"/>
                </a:solidFill>
                <a:effectLst/>
                <a:ea typeface="Times New Roman" panose="02020603050405020304" pitchFamily="18" charset="0"/>
                <a:cs typeface="Times New Roman" panose="02020603050405020304" pitchFamily="18" charset="0"/>
              </a:rPr>
              <a:t> to the EOSC Federation, </a:t>
            </a:r>
            <a:r>
              <a:rPr lang="en-GB" sz="1600" b="1">
                <a:solidFill>
                  <a:srgbClr val="000000"/>
                </a:solidFill>
                <a:effectLst/>
                <a:ea typeface="Times New Roman" panose="02020603050405020304" pitchFamily="18" charset="0"/>
                <a:cs typeface="Times New Roman" panose="02020603050405020304" pitchFamily="18" charset="0"/>
              </a:rPr>
              <a:t>fostering</a:t>
            </a:r>
            <a:r>
              <a:rPr lang="en-GB" sz="1600">
                <a:solidFill>
                  <a:srgbClr val="000000"/>
                </a:solidFill>
                <a:effectLst/>
                <a:ea typeface="Times New Roman" panose="02020603050405020304" pitchFamily="18" charset="0"/>
                <a:cs typeface="Times New Roman" panose="02020603050405020304" pitchFamily="18" charset="0"/>
              </a:rPr>
              <a:t> interoperability and integration of data and resources from diverse scientific domains and promoting their </a:t>
            </a:r>
            <a:r>
              <a:rPr lang="en-GB" sz="1600" b="1">
                <a:solidFill>
                  <a:srgbClr val="000000"/>
                </a:solidFill>
                <a:effectLst/>
                <a:ea typeface="Times New Roman" panose="02020603050405020304" pitchFamily="18" charset="0"/>
                <a:cs typeface="Times New Roman" panose="02020603050405020304" pitchFamily="18" charset="0"/>
              </a:rPr>
              <a:t>sharing</a:t>
            </a:r>
            <a:r>
              <a:rPr lang="en-GB" sz="1600">
                <a:solidFill>
                  <a:srgbClr val="000000"/>
                </a:solidFill>
                <a:effectLst/>
                <a:ea typeface="Times New Roman" panose="02020603050405020304" pitchFamily="18" charset="0"/>
                <a:cs typeface="Times New Roman" panose="02020603050405020304" pitchFamily="18" charset="0"/>
              </a:rPr>
              <a:t> through the EOSC Federation.</a:t>
            </a:r>
          </a:p>
          <a:p>
            <a:pPr algn="just">
              <a:lnSpc>
                <a:spcPct val="115000"/>
              </a:lnSpc>
              <a:spcAft>
                <a:spcPts val="1000"/>
              </a:spcAft>
            </a:pPr>
            <a:r>
              <a:rPr lang="en-GB" sz="1600" b="1" u="sng">
                <a:solidFill>
                  <a:srgbClr val="044C9F"/>
                </a:solidFill>
                <a:effectLst/>
                <a:ea typeface="Times New Roman" panose="02020603050405020304" pitchFamily="18" charset="0"/>
                <a:cs typeface="Times New Roman" panose="02020603050405020304" pitchFamily="18" charset="0"/>
              </a:rPr>
              <a:t>2.4</a:t>
            </a:r>
            <a:r>
              <a:rPr lang="en-GB" sz="1600" b="1">
                <a:solidFill>
                  <a:srgbClr val="000000"/>
                </a:solidFill>
                <a:effectLst/>
                <a:ea typeface="Times New Roman" panose="02020603050405020304" pitchFamily="18" charset="0"/>
                <a:cs typeface="Times New Roman" panose="02020603050405020304" pitchFamily="18" charset="0"/>
              </a:rPr>
              <a:t> Establishing mechanisms </a:t>
            </a:r>
            <a:r>
              <a:rPr lang="en-GB" sz="1600">
                <a:solidFill>
                  <a:srgbClr val="000000"/>
                </a:solidFill>
                <a:effectLst/>
                <a:ea typeface="Times New Roman" panose="02020603050405020304" pitchFamily="18" charset="0"/>
                <a:cs typeface="Times New Roman" panose="02020603050405020304" pitchFamily="18" charset="0"/>
              </a:rPr>
              <a:t>for the integration and long-term sustainable provision of </a:t>
            </a:r>
            <a:r>
              <a:rPr lang="en-GB" sz="1600" b="1">
                <a:solidFill>
                  <a:srgbClr val="000000"/>
                </a:solidFill>
                <a:effectLst/>
                <a:ea typeface="Times New Roman" panose="02020603050405020304" pitchFamily="18" charset="0"/>
                <a:cs typeface="Times New Roman" panose="02020603050405020304" pitchFamily="18" charset="0"/>
              </a:rPr>
              <a:t>all relevant outcomes into the EOSC Federation, </a:t>
            </a:r>
            <a:r>
              <a:rPr lang="en-GB" sz="1600">
                <a:solidFill>
                  <a:srgbClr val="000000"/>
                </a:solidFill>
                <a:effectLst/>
                <a:ea typeface="Times New Roman" panose="02020603050405020304" pitchFamily="18" charset="0"/>
                <a:cs typeface="Times New Roman" panose="02020603050405020304" pitchFamily="18" charset="0"/>
              </a:rPr>
              <a:t>as well as for continuous </a:t>
            </a:r>
            <a:r>
              <a:rPr lang="en-GB" sz="1600" b="1">
                <a:solidFill>
                  <a:srgbClr val="000000"/>
                </a:solidFill>
                <a:effectLst/>
                <a:ea typeface="Times New Roman" panose="02020603050405020304" pitchFamily="18" charset="0"/>
                <a:cs typeface="Times New Roman" panose="02020603050405020304" pitchFamily="18" charset="0"/>
              </a:rPr>
              <a:t>feedback and adaptation</a:t>
            </a:r>
            <a:r>
              <a:rPr lang="en-GB" sz="1600">
                <a:solidFill>
                  <a:srgbClr val="000000"/>
                </a:solidFill>
                <a:effectLst/>
                <a:ea typeface="Times New Roman" panose="02020603050405020304" pitchFamily="18" charset="0"/>
                <a:cs typeface="Times New Roman" panose="02020603050405020304" pitchFamily="18" charset="0"/>
              </a:rPr>
              <a:t>, ensuring evolving requirements of researchers and RIs are met within the EOSC ecosystem.</a:t>
            </a:r>
          </a:p>
          <a:p>
            <a:pPr algn="just">
              <a:lnSpc>
                <a:spcPct val="115000"/>
              </a:lnSpc>
              <a:spcAft>
                <a:spcPts val="1000"/>
              </a:spcAft>
            </a:pPr>
            <a:r>
              <a:rPr lang="en-GB" sz="1600" b="1" u="sng">
                <a:solidFill>
                  <a:srgbClr val="044C9F"/>
                </a:solidFill>
                <a:effectLst/>
                <a:ea typeface="Times New Roman" panose="02020603050405020304" pitchFamily="18" charset="0"/>
                <a:cs typeface="Times New Roman" panose="02020603050405020304" pitchFamily="18" charset="0"/>
              </a:rPr>
              <a:t>2.5</a:t>
            </a:r>
            <a:r>
              <a:rPr lang="en-GB" sz="1600" b="1">
                <a:solidFill>
                  <a:srgbClr val="000000"/>
                </a:solidFill>
                <a:effectLst/>
                <a:ea typeface="Times New Roman" panose="02020603050405020304" pitchFamily="18" charset="0"/>
                <a:cs typeface="Times New Roman" panose="02020603050405020304" pitchFamily="18" charset="0"/>
              </a:rPr>
              <a:t> Engaging underrepresented thematic research and RI </a:t>
            </a:r>
            <a:r>
              <a:rPr lang="en-GB" sz="1600">
                <a:solidFill>
                  <a:srgbClr val="000000"/>
                </a:solidFill>
                <a:effectLst/>
                <a:ea typeface="Times New Roman" panose="02020603050405020304" pitchFamily="18" charset="0"/>
                <a:cs typeface="Times New Roman" panose="02020603050405020304" pitchFamily="18" charset="0"/>
              </a:rPr>
              <a:t>communities to increase their integration in EOSC. </a:t>
            </a:r>
          </a:p>
        </p:txBody>
      </p:sp>
    </p:spTree>
    <p:extLst>
      <p:ext uri="{BB962C8B-B14F-4D97-AF65-F5344CB8AC3E}">
        <p14:creationId xmlns:p14="http://schemas.microsoft.com/office/powerpoint/2010/main" val="3425126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slid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 id="{54DA08B1-08B8-D64A-BEB6-3A14DF16D9BF}" vid="{B91F2F48-C348-3945-841E-BD1B15A5CCF5}"/>
    </a:ext>
  </a:extLst>
</a:theme>
</file>

<file path=ppt/theme/theme3.xml><?xml version="1.0" encoding="utf-8"?>
<a:theme xmlns:a="http://schemas.openxmlformats.org/drawingml/2006/main" name="Tema di Office">
  <a:themeElements>
    <a:clrScheme name="Blue-Cloud">
      <a:dk1>
        <a:srgbClr val="0032B1"/>
      </a:dk1>
      <a:lt1>
        <a:srgbClr val="FFFFFF"/>
      </a:lt1>
      <a:dk2>
        <a:srgbClr val="434845"/>
      </a:dk2>
      <a:lt2>
        <a:srgbClr val="E7E6E6"/>
      </a:lt2>
      <a:accent1>
        <a:srgbClr val="71A096"/>
      </a:accent1>
      <a:accent2>
        <a:srgbClr val="7E5E34"/>
      </a:accent2>
      <a:accent3>
        <a:srgbClr val="68615B"/>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 slide</Template>
  <TotalTime>30120</TotalTime>
  <Words>4984</Words>
  <Application>Microsoft Macintosh PowerPoint</Application>
  <PresentationFormat>Grand écran</PresentationFormat>
  <Paragraphs>418</Paragraphs>
  <Slides>38</Slides>
  <Notes>4</Notes>
  <HiddenSlides>0</HiddenSlides>
  <MMClips>0</MMClips>
  <ScaleCrop>false</ScaleCrop>
  <HeadingPairs>
    <vt:vector size="6" baseType="variant">
      <vt:variant>
        <vt:lpstr>Polices utilisées</vt:lpstr>
      </vt:variant>
      <vt:variant>
        <vt:i4>6</vt:i4>
      </vt:variant>
      <vt:variant>
        <vt:lpstr>Thème</vt:lpstr>
      </vt:variant>
      <vt:variant>
        <vt:i4>3</vt:i4>
      </vt:variant>
      <vt:variant>
        <vt:lpstr>Titres des diapositives</vt:lpstr>
      </vt:variant>
      <vt:variant>
        <vt:i4>38</vt:i4>
      </vt:variant>
    </vt:vector>
  </HeadingPairs>
  <TitlesOfParts>
    <vt:vector size="47" baseType="lpstr">
      <vt:lpstr>Akzidenz-Grotesk BQ</vt:lpstr>
      <vt:lpstr>Arial</vt:lpstr>
      <vt:lpstr>Calibri</vt:lpstr>
      <vt:lpstr>Calibri Light</vt:lpstr>
      <vt:lpstr>Courier New</vt:lpstr>
      <vt:lpstr>Wingdings</vt:lpstr>
      <vt:lpstr>Office Theme</vt:lpstr>
      <vt:lpstr>Master slide</vt:lpstr>
      <vt:lpstr>Tema di Office</vt:lpstr>
      <vt:lpstr> 2nd meeting of the  Strategy Board (extended) dedicated to the evolution of ESCAPE  and the new OSCARS programme  </vt:lpstr>
      <vt:lpstr>The ESCAPE Open Collaboration </vt:lpstr>
      <vt:lpstr>2026 Horizon Europe calls preparation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OSCARS 1st OPEN CALL</vt:lpstr>
      <vt:lpstr>OSCARS 2nd OPEN CALL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 Schillaci</dc:creator>
  <cp:lastModifiedBy>Microsoft Office User</cp:lastModifiedBy>
  <cp:revision>407</cp:revision>
  <cp:lastPrinted>2025-07-04T09:39:48Z</cp:lastPrinted>
  <dcterms:created xsi:type="dcterms:W3CDTF">2020-09-17T09:10:54Z</dcterms:created>
  <dcterms:modified xsi:type="dcterms:W3CDTF">2026-02-24T12:15:43Z</dcterms:modified>
</cp:coreProperties>
</file>