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0" r:id="rId4"/>
    <p:sldId id="261" r:id="rId5"/>
    <p:sldId id="262" r:id="rId6"/>
    <p:sldId id="263" r:id="rId7"/>
    <p:sldId id="259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11"/>
    <p:restoredTop sz="94631"/>
  </p:normalViewPr>
  <p:slideViewPr>
    <p:cSldViewPr snapToGrid="0">
      <p:cViewPr varScale="1">
        <p:scale>
          <a:sx n="117" d="100"/>
          <a:sy n="117" d="100"/>
        </p:scale>
        <p:origin x="20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1BBF2B-BC8A-E345-9C45-DB5F16EB50C9}" type="datetimeFigureOut">
              <a:rPr lang="el-GR" smtClean="0"/>
              <a:t>15/7/26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C7BA46-350B-2D4F-A00C-C16540D66F6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03724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C7BA46-350B-2D4F-A00C-C16540D66F6D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86439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761A7EAB-6A8F-B047-B168-08A04CB94725}" type="datetime1">
              <a:rPr lang="el-GR" smtClean="0"/>
              <a:t>20/7/26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r>
              <a:rPr lang="en-US"/>
              <a:t>Thomas Chamos, GraSPA Annecy, 21/07/2026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C8DD8-CDDD-3646-BEBE-F4932228940E}" type="datetime1">
              <a:rPr lang="el-GR" smtClean="0"/>
              <a:t>20/7/26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Thomas Chamos, GraSPA Annecy, 21/07/2026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BB0-354B-7D4E-B85A-D9C3CA0F7F61}" type="datetime1">
              <a:rPr lang="el-GR" smtClean="0"/>
              <a:t>20/7/26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Thomas Chamos, GraSPA Annecy, 21/07/2026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BC857-D0C0-6D49-BB5E-C92FBC76B06C}" type="datetime1">
              <a:rPr lang="el-GR" smtClean="0"/>
              <a:t>20/7/26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Thomas Chamos, GraSPA Annecy, 21/07/2026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C7277-F7B1-6746-B227-863C7191F4E9}" type="datetime1">
              <a:rPr lang="el-GR" smtClean="0"/>
              <a:t>20/7/26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Thomas Chamos, GraSPA Annecy, 21/07/2026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A4766-F5C3-8146-9E62-92A6A611B041}" type="datetime1">
              <a:rPr lang="el-GR" smtClean="0"/>
              <a:t>20/7/26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Thomas Chamos, GraSPA Annecy, 21/07/2026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4F14-9D09-1F43-B06E-ADF10B111F1E}" type="datetime1">
              <a:rPr lang="el-GR" smtClean="0"/>
              <a:t>20/7/26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Thomas Chamos, GraSPA Annecy, 21/07/2026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6C3A3-F3EF-8141-A320-73F826F11B67}" type="datetime1">
              <a:rPr lang="el-GR" smtClean="0"/>
              <a:t>20/7/26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Thomas Chamos, GraSPA Annecy, 21/07/2026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FD588-22FD-2843-9083-F5A560848A78}" type="datetime1">
              <a:rPr lang="el-GR" smtClean="0"/>
              <a:t>20/7/26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Thomas Chamos, GraSPA Annecy, 21/07/2026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E6D88-C7BC-574A-AE34-203C19E6C8E0}" type="datetime1">
              <a:rPr lang="el-GR" smtClean="0"/>
              <a:t>20/7/26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Thomas Chamos, GraSPA Annecy, 21/07/2026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FCC10-8115-554A-A4D0-14BAD2AE9784}" type="datetime1">
              <a:rPr lang="el-GR" smtClean="0"/>
              <a:t>20/7/26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Thomas Chamos, GraSPA Annecy, 21/07/2026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D8FB2-B36B-E146-B70C-0A24FFB6C4CB}" type="datetime1">
              <a:rPr lang="el-GR" smtClean="0"/>
              <a:t>20/7/26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Thomas Chamos, GraSPA Annecy, 21/07/2026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E0FED-6264-434D-87E3-F30BE072FBA5}" type="datetime1">
              <a:rPr lang="el-GR" smtClean="0"/>
              <a:t>20/7/26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Thomas Chamos, GraSPA Annecy, 21/07/2026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A180D-84A6-6842-BBDC-A14B7EE0E0EB}" type="datetime1">
              <a:rPr lang="el-GR" smtClean="0"/>
              <a:t>20/7/26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Thomas Chamos, GraSPA Annecy, 21/07/2026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33EAA-3D30-4D4B-9D5F-EB85ABDCD293}" type="datetime1">
              <a:rPr lang="el-GR" smtClean="0"/>
              <a:t>20/7/26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Thomas Chamos, GraSPA Annecy, 21/07/2026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2F0E-3BE6-2B42-87AA-28A4F561859D}" type="datetime1">
              <a:rPr lang="el-GR" smtClean="0"/>
              <a:t>20/7/26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Thomas Chamos, GraSPA Annecy, 21/07/2026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1A58C-06D5-3341-A5E3-B84F454DE5EE}" type="datetime1">
              <a:rPr lang="el-GR" smtClean="0"/>
              <a:t>20/7/26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Thomas Chamos, GraSPA Annecy, 21/07/2026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DDB3E70-C03F-0E44-B6BD-F7E22D424CB9}" type="datetime1">
              <a:rPr lang="el-GR" smtClean="0"/>
              <a:t>20/7/26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en-US"/>
              <a:t>Thomas Chamos, GraSPA Annecy, 21/07/2026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web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science.nasa.gov/missions/hubble/bending-the-light/" TargetMode="External"/><Relationship Id="rId2" Type="http://schemas.openxmlformats.org/officeDocument/2006/relationships/hyperlink" Target="https://astronomy.stackexchange.com/questions/34298/what-are-the-smallest-star-clusters-affected-by-galaxy-rotation-curve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home.cern/science/physics/dark-matter" TargetMode="External"/><Relationship Id="rId4" Type="http://schemas.openxmlformats.org/officeDocument/2006/relationships/hyperlink" Target="https://www.esa.int/ESA_Multimedia/Images/2013/03/Planck_CMB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3B277D2-00F3-6936-A815-CE0D595A44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1876" y="1783840"/>
            <a:ext cx="10128250" cy="140546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DARK MATTER</a:t>
            </a:r>
            <a:r>
              <a:rPr lang="el-GR" dirty="0"/>
              <a:t>: </a:t>
            </a:r>
            <a:r>
              <a:rPr lang="en-US" dirty="0"/>
              <a:t>EVIDENCE</a:t>
            </a:r>
            <a:r>
              <a:rPr lang="el-GR" dirty="0"/>
              <a:t> and the </a:t>
            </a:r>
            <a:r>
              <a:rPr lang="en-US" dirty="0"/>
              <a:t>SEARCH</a:t>
            </a:r>
            <a:r>
              <a:rPr lang="el-GR" dirty="0"/>
              <a:t> for the </a:t>
            </a:r>
            <a:r>
              <a:rPr lang="en-US" dirty="0"/>
              <a:t>INVISIBLE</a:t>
            </a:r>
            <a:r>
              <a:rPr lang="el-GR" dirty="0"/>
              <a:t> </a:t>
            </a:r>
            <a:r>
              <a:rPr lang="en-US" dirty="0"/>
              <a:t>UNIVERSE</a:t>
            </a:r>
            <a:endParaRPr lang="el-G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FF733D-DF9B-3143-57E0-FA70A07D9B9C}"/>
              </a:ext>
            </a:extLst>
          </p:cNvPr>
          <p:cNvSpPr txBox="1"/>
          <p:nvPr/>
        </p:nvSpPr>
        <p:spPr>
          <a:xfrm>
            <a:off x="6772940" y="4371426"/>
            <a:ext cx="438718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2000" dirty="0"/>
              <a:t>T</a:t>
            </a:r>
            <a:r>
              <a:rPr lang="en-US" sz="2000" dirty="0"/>
              <a:t>h</a:t>
            </a:r>
            <a:r>
              <a:rPr lang="el-GR" sz="2000" dirty="0"/>
              <a:t>o</a:t>
            </a:r>
            <a:r>
              <a:rPr lang="en-US" sz="2000" dirty="0"/>
              <a:t>mas</a:t>
            </a:r>
            <a:r>
              <a:rPr lang="el-GR" sz="2000" dirty="0"/>
              <a:t> Chamos</a:t>
            </a:r>
          </a:p>
          <a:p>
            <a:pPr algn="r"/>
            <a:r>
              <a:rPr lang="en-US" sz="2000" dirty="0"/>
              <a:t>Aristotle</a:t>
            </a:r>
            <a:r>
              <a:rPr lang="el-GR" sz="2000" dirty="0"/>
              <a:t> </a:t>
            </a:r>
            <a:r>
              <a:rPr lang="en-US" sz="2000" dirty="0"/>
              <a:t>University</a:t>
            </a:r>
            <a:r>
              <a:rPr lang="el-GR" sz="2000" dirty="0"/>
              <a:t> of </a:t>
            </a:r>
            <a:r>
              <a:rPr lang="en-US" sz="2000" dirty="0"/>
              <a:t>Thessaloniki</a:t>
            </a:r>
            <a:endParaRPr lang="el-GR" sz="2000" dirty="0"/>
          </a:p>
          <a:p>
            <a:pPr algn="r"/>
            <a:r>
              <a:rPr lang="en-US" sz="2000" dirty="0"/>
              <a:t>Undergraduate</a:t>
            </a:r>
            <a:r>
              <a:rPr lang="el-GR" sz="2000" dirty="0"/>
              <a:t> </a:t>
            </a:r>
            <a:r>
              <a:rPr lang="en-US" sz="2000" dirty="0"/>
              <a:t>Physics</a:t>
            </a:r>
            <a:r>
              <a:rPr lang="el-GR" sz="2000" dirty="0"/>
              <a:t> </a:t>
            </a:r>
            <a:r>
              <a:rPr lang="en-US" sz="2000" dirty="0"/>
              <a:t>Student</a:t>
            </a:r>
            <a:endParaRPr lang="el-GR" sz="2000" dirty="0"/>
          </a:p>
          <a:p>
            <a:endParaRPr lang="el-GR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3C2497-DC4D-5FFE-EDFC-3BDA89E3210D}"/>
              </a:ext>
            </a:extLst>
          </p:cNvPr>
          <p:cNvSpPr txBox="1"/>
          <p:nvPr/>
        </p:nvSpPr>
        <p:spPr>
          <a:xfrm>
            <a:off x="4705377" y="963079"/>
            <a:ext cx="2781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GraSPA</a:t>
            </a:r>
            <a:r>
              <a:rPr lang="en-US" sz="2400" dirty="0"/>
              <a:t> Annecy 2026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517402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931C468-EA20-5C5F-E2E9-911A9BFAF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602118"/>
            <a:ext cx="10131425" cy="1456267"/>
          </a:xfrm>
        </p:spPr>
        <p:txBody>
          <a:bodyPr/>
          <a:lstStyle/>
          <a:p>
            <a:r>
              <a:rPr lang="el-GR"/>
              <a:t>Why did I choose this topic?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9E2AA9C-1479-820C-EA5F-C9A0B54A58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0287" y="2065868"/>
            <a:ext cx="10131425" cy="3804708"/>
          </a:xfrm>
        </p:spPr>
        <p:txBody>
          <a:bodyPr/>
          <a:lstStyle/>
          <a:p>
            <a:pPr algn="just"/>
            <a:r>
              <a:rPr lang="en-US" dirty="0"/>
              <a:t>It is one</a:t>
            </a:r>
            <a:r>
              <a:rPr lang="el-GR" dirty="0"/>
              <a:t> of the </a:t>
            </a:r>
            <a:r>
              <a:rPr lang="en-US" dirty="0"/>
              <a:t>biggest</a:t>
            </a:r>
            <a:r>
              <a:rPr lang="el-GR" dirty="0"/>
              <a:t> </a:t>
            </a:r>
            <a:r>
              <a:rPr lang="en-US" dirty="0"/>
              <a:t>unsolved</a:t>
            </a:r>
            <a:r>
              <a:rPr lang="el-GR" dirty="0"/>
              <a:t> </a:t>
            </a:r>
            <a:r>
              <a:rPr lang="en-US" dirty="0"/>
              <a:t>problems</a:t>
            </a:r>
            <a:r>
              <a:rPr lang="el-GR" dirty="0"/>
              <a:t> in </a:t>
            </a:r>
            <a:r>
              <a:rPr lang="en-US" dirty="0"/>
              <a:t>modern</a:t>
            </a:r>
            <a:r>
              <a:rPr lang="el-GR" dirty="0"/>
              <a:t> </a:t>
            </a:r>
            <a:r>
              <a:rPr lang="en-US" dirty="0"/>
              <a:t>physics</a:t>
            </a:r>
          </a:p>
          <a:p>
            <a:pPr algn="just"/>
            <a:r>
              <a:rPr lang="en-US" dirty="0"/>
              <a:t>It</a:t>
            </a:r>
            <a:r>
              <a:rPr lang="el-GR" dirty="0"/>
              <a:t> </a:t>
            </a:r>
            <a:r>
              <a:rPr lang="en-US" dirty="0"/>
              <a:t>lies</a:t>
            </a:r>
            <a:r>
              <a:rPr lang="el-GR" dirty="0"/>
              <a:t> </a:t>
            </a:r>
            <a:r>
              <a:rPr lang="en-US" dirty="0"/>
              <a:t>at</a:t>
            </a:r>
            <a:r>
              <a:rPr lang="el-GR" dirty="0"/>
              <a:t> the </a:t>
            </a:r>
            <a:r>
              <a:rPr lang="en-US" dirty="0"/>
              <a:t>intersection</a:t>
            </a:r>
            <a:r>
              <a:rPr lang="el-GR" dirty="0"/>
              <a:t> of </a:t>
            </a:r>
            <a:r>
              <a:rPr lang="en-US" dirty="0"/>
              <a:t>particle physics</a:t>
            </a:r>
            <a:r>
              <a:rPr lang="el-GR" dirty="0"/>
              <a:t>, </a:t>
            </a:r>
            <a:r>
              <a:rPr lang="en-US" dirty="0"/>
              <a:t>astrophysics</a:t>
            </a:r>
            <a:r>
              <a:rPr lang="el-GR" dirty="0"/>
              <a:t> and </a:t>
            </a:r>
            <a:r>
              <a:rPr lang="en-US" dirty="0"/>
              <a:t>cosmology</a:t>
            </a:r>
          </a:p>
          <a:p>
            <a:pPr algn="just"/>
            <a:r>
              <a:rPr lang="en-US" dirty="0"/>
              <a:t>It</a:t>
            </a:r>
            <a:r>
              <a:rPr lang="el-GR" dirty="0"/>
              <a:t> </a:t>
            </a:r>
            <a:r>
              <a:rPr lang="en-US" dirty="0"/>
              <a:t>is</a:t>
            </a:r>
            <a:r>
              <a:rPr lang="el-GR" dirty="0"/>
              <a:t> </a:t>
            </a:r>
            <a:r>
              <a:rPr lang="en-US" dirty="0"/>
              <a:t>one</a:t>
            </a:r>
            <a:r>
              <a:rPr lang="el-GR" dirty="0"/>
              <a:t> of the </a:t>
            </a:r>
            <a:r>
              <a:rPr lang="en-US" dirty="0"/>
              <a:t>main</a:t>
            </a:r>
            <a:r>
              <a:rPr lang="el-GR" dirty="0"/>
              <a:t> </a:t>
            </a:r>
            <a:r>
              <a:rPr lang="en-US" dirty="0"/>
              <a:t>themes</a:t>
            </a:r>
            <a:r>
              <a:rPr lang="el-GR" dirty="0"/>
              <a:t> of </a:t>
            </a:r>
            <a:r>
              <a:rPr lang="en-US" dirty="0"/>
              <a:t>this</a:t>
            </a:r>
            <a:r>
              <a:rPr lang="el-GR" dirty="0"/>
              <a:t> </a:t>
            </a:r>
            <a:r>
              <a:rPr lang="en-US" dirty="0"/>
              <a:t>summer</a:t>
            </a:r>
            <a:r>
              <a:rPr lang="el-GR" dirty="0"/>
              <a:t> </a:t>
            </a:r>
            <a:r>
              <a:rPr lang="en-US" dirty="0"/>
              <a:t>school</a:t>
            </a:r>
          </a:p>
          <a:p>
            <a:pPr algn="just"/>
            <a:r>
              <a:rPr lang="en-US" dirty="0"/>
              <a:t>Its</a:t>
            </a:r>
            <a:r>
              <a:rPr lang="el-GR" dirty="0"/>
              <a:t> </a:t>
            </a:r>
            <a:r>
              <a:rPr lang="en-US" dirty="0"/>
              <a:t>main</a:t>
            </a:r>
            <a:r>
              <a:rPr lang="el-GR" dirty="0"/>
              <a:t> </a:t>
            </a:r>
            <a:r>
              <a:rPr lang="en-US" dirty="0"/>
              <a:t>ideas</a:t>
            </a:r>
            <a:r>
              <a:rPr lang="el-GR" dirty="0"/>
              <a:t> </a:t>
            </a:r>
            <a:r>
              <a:rPr lang="en-US" dirty="0"/>
              <a:t>can</a:t>
            </a:r>
            <a:r>
              <a:rPr lang="el-GR" dirty="0"/>
              <a:t> </a:t>
            </a:r>
            <a:r>
              <a:rPr lang="en-US" dirty="0"/>
              <a:t>be</a:t>
            </a:r>
            <a:r>
              <a:rPr lang="el-GR" dirty="0"/>
              <a:t> </a:t>
            </a:r>
            <a:r>
              <a:rPr lang="en-US" dirty="0"/>
              <a:t>explained</a:t>
            </a:r>
            <a:r>
              <a:rPr lang="el-GR" dirty="0"/>
              <a:t> </a:t>
            </a:r>
            <a:r>
              <a:rPr lang="en-US" dirty="0"/>
              <a:t>without</a:t>
            </a:r>
            <a:r>
              <a:rPr lang="el-GR" dirty="0"/>
              <a:t> </a:t>
            </a:r>
            <a:r>
              <a:rPr lang="en-US" dirty="0"/>
              <a:t>advanced</a:t>
            </a:r>
            <a:r>
              <a:rPr lang="el-GR" dirty="0"/>
              <a:t> </a:t>
            </a:r>
            <a:r>
              <a:rPr lang="en-US" dirty="0"/>
              <a:t>mathematics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l-GR" sz="2000" i="1" dirty="0"/>
              <a:t>”</a:t>
            </a:r>
            <a:r>
              <a:rPr lang="en-US" sz="2000" i="1" dirty="0"/>
              <a:t>We</a:t>
            </a:r>
            <a:r>
              <a:rPr lang="el-GR" sz="2000" i="1" dirty="0"/>
              <a:t> </a:t>
            </a:r>
            <a:r>
              <a:rPr lang="en-US" sz="2000" i="1" dirty="0"/>
              <a:t>know</a:t>
            </a:r>
            <a:r>
              <a:rPr lang="el-GR" sz="2000" i="1" dirty="0"/>
              <a:t> </a:t>
            </a:r>
            <a:r>
              <a:rPr lang="en-US" sz="2000" i="1" dirty="0"/>
              <a:t>much</a:t>
            </a:r>
            <a:r>
              <a:rPr lang="el-GR" sz="2000" i="1" dirty="0"/>
              <a:t> </a:t>
            </a:r>
            <a:r>
              <a:rPr lang="en-US" sz="2000" i="1" dirty="0"/>
              <a:t>more</a:t>
            </a:r>
            <a:r>
              <a:rPr lang="el-GR" sz="2000" i="1" dirty="0"/>
              <a:t> </a:t>
            </a:r>
            <a:r>
              <a:rPr lang="en-US" sz="2000" i="1" dirty="0"/>
              <a:t>about</a:t>
            </a:r>
            <a:r>
              <a:rPr lang="el-GR" sz="2000" i="1" dirty="0"/>
              <a:t> </a:t>
            </a:r>
            <a:r>
              <a:rPr lang="en-US" sz="2000" i="1" dirty="0"/>
              <a:t>what</a:t>
            </a:r>
            <a:r>
              <a:rPr lang="el-GR" sz="2000" i="1" dirty="0"/>
              <a:t> </a:t>
            </a:r>
            <a:r>
              <a:rPr lang="en-US" sz="2000" i="1" dirty="0"/>
              <a:t>dark</a:t>
            </a:r>
            <a:r>
              <a:rPr lang="el-GR" sz="2000" i="1" dirty="0"/>
              <a:t> </a:t>
            </a:r>
            <a:r>
              <a:rPr lang="en-US" sz="2000" i="1" dirty="0"/>
              <a:t>matter</a:t>
            </a:r>
            <a:r>
              <a:rPr lang="el-GR" sz="2000" i="1" dirty="0"/>
              <a:t> </a:t>
            </a:r>
            <a:r>
              <a:rPr lang="en-US" sz="2000" i="1" dirty="0"/>
              <a:t>is</a:t>
            </a:r>
            <a:r>
              <a:rPr lang="el-GR" sz="2000" i="1" dirty="0"/>
              <a:t> </a:t>
            </a:r>
            <a:r>
              <a:rPr lang="en-US" sz="2000" i="1" dirty="0"/>
              <a:t>not</a:t>
            </a:r>
            <a:r>
              <a:rPr lang="el-GR" sz="2000" i="1" dirty="0"/>
              <a:t> </a:t>
            </a:r>
            <a:r>
              <a:rPr lang="en-US" sz="2000" i="1" dirty="0"/>
              <a:t>that</a:t>
            </a:r>
            <a:r>
              <a:rPr lang="el-GR" sz="2000" i="1" dirty="0"/>
              <a:t> </a:t>
            </a:r>
            <a:r>
              <a:rPr lang="en-US" sz="2000" i="1" dirty="0"/>
              <a:t>what</a:t>
            </a:r>
            <a:r>
              <a:rPr lang="el-GR" sz="2000" i="1" dirty="0"/>
              <a:t> </a:t>
            </a:r>
            <a:r>
              <a:rPr lang="en-US" sz="2000" i="1" dirty="0"/>
              <a:t>it</a:t>
            </a:r>
            <a:r>
              <a:rPr lang="el-GR" sz="2000" i="1" dirty="0"/>
              <a:t> </a:t>
            </a:r>
            <a:r>
              <a:rPr lang="en-US" sz="2000" i="1" dirty="0"/>
              <a:t>is</a:t>
            </a:r>
            <a:r>
              <a:rPr lang="el-GR" sz="2000" i="1" dirty="0"/>
              <a:t>.”</a:t>
            </a:r>
            <a:endParaRPr lang="en-US" sz="2000" i="1" dirty="0"/>
          </a:p>
          <a:p>
            <a:pPr marL="0" indent="0" algn="ctr">
              <a:buNone/>
            </a:pPr>
            <a:r>
              <a:rPr lang="en-US" sz="1400" i="1" dirty="0"/>
              <a:t>Katherine</a:t>
            </a:r>
            <a:r>
              <a:rPr lang="el-GR" sz="1400" i="1" dirty="0"/>
              <a:t> </a:t>
            </a:r>
            <a:r>
              <a:rPr lang="en-US" sz="1400" i="1" dirty="0"/>
              <a:t>Freese</a:t>
            </a: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EEC146EB-4D83-5FC7-8E48-0E7A0C180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Thomas Chamos, </a:t>
            </a:r>
            <a:r>
              <a:rPr lang="en-US" dirty="0" err="1"/>
              <a:t>GraSPA</a:t>
            </a:r>
            <a:r>
              <a:rPr lang="en-US" dirty="0"/>
              <a:t> Annecy, 21/07/2026</a:t>
            </a:r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247F85FA-27F0-CD1E-C8BF-6A5AD48EC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237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3F05759-5E7B-84CB-6DBF-D7907CDEA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1"/>
            <a:ext cx="10820396" cy="664683"/>
          </a:xfrm>
        </p:spPr>
        <p:txBody>
          <a:bodyPr>
            <a:normAutofit/>
          </a:bodyPr>
          <a:lstStyle/>
          <a:p>
            <a:r>
              <a:rPr lang="en-US" dirty="0"/>
              <a:t>WHY</a:t>
            </a:r>
            <a:r>
              <a:rPr lang="el-GR" dirty="0"/>
              <a:t> </a:t>
            </a:r>
            <a:r>
              <a:rPr lang="en-US" dirty="0"/>
              <a:t>DO WE</a:t>
            </a:r>
            <a:r>
              <a:rPr lang="el-GR" dirty="0"/>
              <a:t> </a:t>
            </a:r>
            <a:r>
              <a:rPr lang="en-US" dirty="0"/>
              <a:t>Think</a:t>
            </a:r>
            <a:r>
              <a:rPr lang="el-GR" dirty="0"/>
              <a:t> </a:t>
            </a:r>
            <a:r>
              <a:rPr lang="en-US" dirty="0"/>
              <a:t>DARK</a:t>
            </a:r>
            <a:r>
              <a:rPr lang="el-GR" dirty="0"/>
              <a:t> </a:t>
            </a:r>
            <a:r>
              <a:rPr lang="en-US" dirty="0"/>
              <a:t>MATTER</a:t>
            </a:r>
            <a:r>
              <a:rPr lang="el-GR" dirty="0"/>
              <a:t> </a:t>
            </a:r>
            <a:r>
              <a:rPr lang="en-US" dirty="0"/>
              <a:t>EXISTS</a:t>
            </a:r>
            <a:r>
              <a:rPr lang="el-GR" dirty="0"/>
              <a:t>?</a:t>
            </a:r>
          </a:p>
        </p:txBody>
      </p:sp>
      <p:pic>
        <p:nvPicPr>
          <p:cNvPr id="10" name="Θέση περιεχομένου 9">
            <a:extLst>
              <a:ext uri="{FF2B5EF4-FFF2-40B4-BE49-F238E27FC236}">
                <a16:creationId xmlns:a16="http://schemas.microsoft.com/office/drawing/2014/main" id="{418CBC89-CC7B-75C6-861D-1A8382E56BA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85800" y="1656690"/>
            <a:ext cx="4062700" cy="2285268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6E90798C-499E-0E2A-87E1-F4ED20F57B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1177" y="1656690"/>
            <a:ext cx="2424979" cy="2285268"/>
          </a:xfrm>
          <a:prstGeom prst="rect">
            <a:avLst/>
          </a:prstGeom>
        </p:spPr>
      </p:pic>
      <p:pic>
        <p:nvPicPr>
          <p:cNvPr id="17" name="Εικόνα 16">
            <a:extLst>
              <a:ext uri="{FF2B5EF4-FFF2-40B4-BE49-F238E27FC236}">
                <a16:creationId xmlns:a16="http://schemas.microsoft.com/office/drawing/2014/main" id="{5368FF97-588A-B652-8270-5696A56E0B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1486" y="1656690"/>
            <a:ext cx="3814711" cy="228526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72A56A4-467B-0314-3451-C88C4056E4DB}"/>
              </a:ext>
            </a:extLst>
          </p:cNvPr>
          <p:cNvSpPr txBox="1"/>
          <p:nvPr/>
        </p:nvSpPr>
        <p:spPr>
          <a:xfrm>
            <a:off x="1552092" y="1274284"/>
            <a:ext cx="2344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Galaxy</a:t>
            </a:r>
            <a:r>
              <a:rPr lang="el-GR" dirty="0"/>
              <a:t> </a:t>
            </a:r>
            <a:r>
              <a:rPr lang="en-US" dirty="0"/>
              <a:t>Rotation</a:t>
            </a:r>
            <a:r>
              <a:rPr lang="el-GR" dirty="0"/>
              <a:t> </a:t>
            </a:r>
            <a:r>
              <a:rPr lang="en-US" dirty="0"/>
              <a:t>Curves</a:t>
            </a:r>
            <a:endParaRPr lang="el-GR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6FA94D0-463E-3C6F-DF39-390E0522713B}"/>
              </a:ext>
            </a:extLst>
          </p:cNvPr>
          <p:cNvSpPr txBox="1"/>
          <p:nvPr/>
        </p:nvSpPr>
        <p:spPr>
          <a:xfrm>
            <a:off x="5136637" y="1274284"/>
            <a:ext cx="2150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Gravitational</a:t>
            </a:r>
            <a:r>
              <a:rPr lang="el-GR" dirty="0"/>
              <a:t> </a:t>
            </a:r>
            <a:r>
              <a:rPr lang="en-US" dirty="0"/>
              <a:t>Lensing</a:t>
            </a:r>
            <a:endParaRPr lang="el-GR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0C1802D-83D8-F1B3-65C7-83A8ECD69059}"/>
              </a:ext>
            </a:extLst>
          </p:cNvPr>
          <p:cNvSpPr txBox="1"/>
          <p:nvPr/>
        </p:nvSpPr>
        <p:spPr>
          <a:xfrm>
            <a:off x="8047455" y="1274284"/>
            <a:ext cx="3102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Cosmic</a:t>
            </a:r>
            <a:r>
              <a:rPr lang="el-GR" dirty="0"/>
              <a:t> </a:t>
            </a:r>
            <a:r>
              <a:rPr lang="en-US" dirty="0"/>
              <a:t>Microwave</a:t>
            </a:r>
            <a:r>
              <a:rPr lang="el-GR" dirty="0"/>
              <a:t> </a:t>
            </a:r>
            <a:r>
              <a:rPr lang="en-US" dirty="0"/>
              <a:t>Background</a:t>
            </a:r>
            <a:endParaRPr lang="el-GR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247F84C-84C8-6C60-74D0-7DDDB71B9664}"/>
              </a:ext>
            </a:extLst>
          </p:cNvPr>
          <p:cNvSpPr txBox="1"/>
          <p:nvPr/>
        </p:nvSpPr>
        <p:spPr>
          <a:xfrm>
            <a:off x="693147" y="4052241"/>
            <a:ext cx="4062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/>
              <a:t>Stars</a:t>
            </a:r>
            <a:r>
              <a:rPr lang="el-GR" sz="1600" i="1" dirty="0"/>
              <a:t> </a:t>
            </a:r>
            <a:r>
              <a:rPr lang="en-US" sz="1600" i="1" dirty="0"/>
              <a:t>orbit</a:t>
            </a:r>
            <a:r>
              <a:rPr lang="el-GR" sz="1600" i="1" dirty="0"/>
              <a:t> </a:t>
            </a:r>
            <a:r>
              <a:rPr lang="en-US" sz="1600" i="1" dirty="0"/>
              <a:t>galaxies</a:t>
            </a:r>
            <a:r>
              <a:rPr lang="el-GR" sz="1600" i="1" dirty="0"/>
              <a:t> </a:t>
            </a:r>
            <a:r>
              <a:rPr lang="en-US" sz="1600" i="1" dirty="0"/>
              <a:t>faster</a:t>
            </a:r>
            <a:r>
              <a:rPr lang="el-GR" sz="1600" i="1" dirty="0"/>
              <a:t> </a:t>
            </a:r>
            <a:r>
              <a:rPr lang="en-US" sz="1600" i="1" dirty="0"/>
              <a:t>than visible</a:t>
            </a:r>
            <a:r>
              <a:rPr lang="el-GR" sz="1600" i="1" dirty="0"/>
              <a:t> </a:t>
            </a:r>
            <a:r>
              <a:rPr lang="en-US" sz="1600" i="1" dirty="0"/>
              <a:t>matter</a:t>
            </a:r>
            <a:r>
              <a:rPr lang="el-GR" sz="1600" i="1" dirty="0"/>
              <a:t> </a:t>
            </a:r>
            <a:r>
              <a:rPr lang="en-US" sz="1600" i="1" dirty="0"/>
              <a:t>alone can explain</a:t>
            </a:r>
            <a:endParaRPr lang="el-GR" sz="16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8673D68-C57C-F29F-E757-4380F436061C}"/>
              </a:ext>
            </a:extLst>
          </p:cNvPr>
          <p:cNvSpPr txBox="1"/>
          <p:nvPr/>
        </p:nvSpPr>
        <p:spPr>
          <a:xfrm>
            <a:off x="7691486" y="4052241"/>
            <a:ext cx="381471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i="1" dirty="0"/>
              <a:t>CMB </a:t>
            </a:r>
            <a:r>
              <a:rPr lang="en-US" sz="1600" i="1" dirty="0"/>
              <a:t>measurements</a:t>
            </a:r>
            <a:r>
              <a:rPr lang="el-GR" sz="1600" i="1" dirty="0"/>
              <a:t> </a:t>
            </a:r>
            <a:r>
              <a:rPr lang="en-US" sz="1600" i="1" dirty="0"/>
              <a:t>show</a:t>
            </a:r>
            <a:r>
              <a:rPr lang="el-GR" sz="1600" i="1" dirty="0"/>
              <a:t> </a:t>
            </a:r>
            <a:r>
              <a:rPr lang="en-US" sz="1600" i="1" dirty="0"/>
              <a:t>that</a:t>
            </a:r>
            <a:r>
              <a:rPr lang="el-GR" sz="1600" i="1" dirty="0"/>
              <a:t> </a:t>
            </a:r>
            <a:r>
              <a:rPr lang="en-US" sz="1600" i="1" dirty="0"/>
              <a:t>about</a:t>
            </a:r>
            <a:r>
              <a:rPr lang="el-GR" sz="1600" i="1" dirty="0"/>
              <a:t> 27% of the </a:t>
            </a:r>
            <a:r>
              <a:rPr lang="en-US" sz="1600" i="1" dirty="0"/>
              <a:t>Universe</a:t>
            </a:r>
            <a:r>
              <a:rPr lang="el-GR" sz="1600" i="1" dirty="0"/>
              <a:t> </a:t>
            </a:r>
            <a:r>
              <a:rPr lang="en-US" sz="1600" i="1" dirty="0"/>
              <a:t>consists</a:t>
            </a:r>
            <a:r>
              <a:rPr lang="el-GR" sz="1600" i="1" dirty="0"/>
              <a:t> of </a:t>
            </a:r>
            <a:r>
              <a:rPr lang="en-US" sz="1600" i="1" dirty="0"/>
              <a:t>dark</a:t>
            </a:r>
            <a:r>
              <a:rPr lang="el-GR" sz="1600" i="1" dirty="0"/>
              <a:t> </a:t>
            </a:r>
            <a:r>
              <a:rPr lang="en-US" sz="1600" i="1" dirty="0"/>
              <a:t>matter</a:t>
            </a:r>
            <a:endParaRPr lang="el-GR" sz="1600" dirty="0"/>
          </a:p>
          <a:p>
            <a:endParaRPr lang="el-GR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9598D58-FEA9-41D5-BFFC-662F4C0A3CDB}"/>
              </a:ext>
            </a:extLst>
          </p:cNvPr>
          <p:cNvSpPr txBox="1"/>
          <p:nvPr/>
        </p:nvSpPr>
        <p:spPr>
          <a:xfrm>
            <a:off x="5011177" y="4052241"/>
            <a:ext cx="24249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/>
              <a:t>Light</a:t>
            </a:r>
            <a:r>
              <a:rPr lang="el-GR" sz="1600" i="1" dirty="0"/>
              <a:t> </a:t>
            </a:r>
            <a:r>
              <a:rPr lang="en-US" sz="1600" i="1" dirty="0"/>
              <a:t>is</a:t>
            </a:r>
            <a:r>
              <a:rPr lang="el-GR" sz="1600" i="1" dirty="0"/>
              <a:t> </a:t>
            </a:r>
            <a:r>
              <a:rPr lang="en-US" sz="1600" i="1" dirty="0"/>
              <a:t>bent</a:t>
            </a:r>
            <a:r>
              <a:rPr lang="el-GR" sz="1600" i="1" dirty="0"/>
              <a:t> </a:t>
            </a:r>
            <a:r>
              <a:rPr lang="en-US" sz="1600" i="1" dirty="0"/>
              <a:t>more</a:t>
            </a:r>
            <a:r>
              <a:rPr lang="el-GR" sz="1600" i="1" dirty="0"/>
              <a:t> </a:t>
            </a:r>
            <a:r>
              <a:rPr lang="en-US" sz="1600" i="1" dirty="0"/>
              <a:t>strongly</a:t>
            </a:r>
            <a:r>
              <a:rPr lang="el-GR" sz="1600" i="1" dirty="0"/>
              <a:t> </a:t>
            </a:r>
            <a:r>
              <a:rPr lang="en-US" sz="1600" i="1" dirty="0"/>
              <a:t>than</a:t>
            </a:r>
            <a:r>
              <a:rPr lang="el-GR" sz="1600" i="1" dirty="0"/>
              <a:t> </a:t>
            </a:r>
            <a:r>
              <a:rPr lang="en-US" sz="1600" i="1" dirty="0"/>
              <a:t>visible</a:t>
            </a:r>
            <a:r>
              <a:rPr lang="el-GR" sz="1600" i="1" dirty="0"/>
              <a:t> </a:t>
            </a:r>
            <a:r>
              <a:rPr lang="en-US" sz="1600" i="1" dirty="0"/>
              <a:t>matter</a:t>
            </a:r>
            <a:r>
              <a:rPr lang="el-GR" sz="1600" i="1" dirty="0"/>
              <a:t> </a:t>
            </a:r>
            <a:r>
              <a:rPr lang="en-US" sz="1600" i="1" dirty="0"/>
              <a:t>alone</a:t>
            </a:r>
            <a:r>
              <a:rPr lang="el-GR" sz="1600" i="1" dirty="0"/>
              <a:t> </a:t>
            </a:r>
            <a:r>
              <a:rPr lang="en-US" sz="1600" i="1" dirty="0"/>
              <a:t>predicts</a:t>
            </a:r>
            <a:endParaRPr lang="el-GR" sz="1200" i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378B31D-D200-41FF-05CD-42E2C9FBD262}"/>
              </a:ext>
            </a:extLst>
          </p:cNvPr>
          <p:cNvSpPr txBox="1"/>
          <p:nvPr/>
        </p:nvSpPr>
        <p:spPr>
          <a:xfrm>
            <a:off x="1226288" y="5069129"/>
            <a:ext cx="9739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Three</a:t>
            </a:r>
            <a:r>
              <a:rPr lang="el-GR" b="1" dirty="0"/>
              <a:t> </a:t>
            </a:r>
            <a:r>
              <a:rPr lang="en-US" b="1" dirty="0"/>
              <a:t>completely independent observations</a:t>
            </a:r>
            <a:r>
              <a:rPr lang="el-GR" b="1" dirty="0"/>
              <a:t> </a:t>
            </a:r>
            <a:r>
              <a:rPr lang="en-US" b="1" dirty="0"/>
              <a:t>point</a:t>
            </a:r>
            <a:r>
              <a:rPr lang="el-GR" b="1" dirty="0"/>
              <a:t> </a:t>
            </a:r>
            <a:r>
              <a:rPr lang="en-US" b="1" dirty="0"/>
              <a:t>to</a:t>
            </a:r>
            <a:r>
              <a:rPr lang="el-GR" b="1" dirty="0"/>
              <a:t> the </a:t>
            </a:r>
            <a:r>
              <a:rPr lang="en-US" b="1" dirty="0"/>
              <a:t>same</a:t>
            </a:r>
            <a:r>
              <a:rPr lang="el-GR" b="1" dirty="0"/>
              <a:t> </a:t>
            </a:r>
            <a:r>
              <a:rPr lang="en-US" b="1" dirty="0"/>
              <a:t>conclusion</a:t>
            </a:r>
            <a:r>
              <a:rPr lang="el-GR" b="1" dirty="0"/>
              <a:t>: </a:t>
            </a:r>
            <a:r>
              <a:rPr lang="en-US" b="1" dirty="0"/>
              <a:t>most</a:t>
            </a:r>
            <a:r>
              <a:rPr lang="el-GR" b="1" dirty="0"/>
              <a:t> </a:t>
            </a:r>
            <a:r>
              <a:rPr lang="en-US" b="1" dirty="0"/>
              <a:t>matter</a:t>
            </a:r>
            <a:r>
              <a:rPr lang="el-GR" b="1" dirty="0"/>
              <a:t> </a:t>
            </a:r>
            <a:r>
              <a:rPr lang="en-US" b="1" dirty="0"/>
              <a:t>is</a:t>
            </a:r>
            <a:r>
              <a:rPr lang="el-GR" b="1" dirty="0"/>
              <a:t> </a:t>
            </a:r>
            <a:r>
              <a:rPr lang="en-US" b="1" dirty="0"/>
              <a:t>invisible!</a:t>
            </a:r>
            <a:endParaRPr lang="el-GR" b="1" dirty="0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39A20664-2DAB-204E-1AC1-80BED3744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Thomas Chamos, </a:t>
            </a:r>
            <a:r>
              <a:rPr lang="en-US" dirty="0" err="1"/>
              <a:t>GraSPA</a:t>
            </a:r>
            <a:r>
              <a:rPr lang="en-US" dirty="0"/>
              <a:t> Annecy, 21/07/2026</a:t>
            </a:r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0F92AEFE-EA1A-75EA-BC92-720DDA91B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90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29D2610-4A7F-C13D-5A6C-75256528A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02430"/>
            <a:ext cx="10131425" cy="829760"/>
          </a:xfrm>
        </p:spPr>
        <p:txBody>
          <a:bodyPr/>
          <a:lstStyle/>
          <a:p>
            <a:r>
              <a:rPr lang="en-US" dirty="0"/>
              <a:t>WHAT</a:t>
            </a:r>
            <a:r>
              <a:rPr lang="el-GR" dirty="0"/>
              <a:t> </a:t>
            </a:r>
            <a:r>
              <a:rPr lang="en-US" dirty="0"/>
              <a:t>COULD</a:t>
            </a:r>
            <a:r>
              <a:rPr lang="el-GR" dirty="0"/>
              <a:t> </a:t>
            </a:r>
            <a:r>
              <a:rPr lang="en-US" dirty="0"/>
              <a:t>DARK</a:t>
            </a:r>
            <a:r>
              <a:rPr lang="el-GR" dirty="0"/>
              <a:t> </a:t>
            </a:r>
            <a:r>
              <a:rPr lang="en-US" dirty="0"/>
              <a:t>MATTER</a:t>
            </a:r>
            <a:r>
              <a:rPr lang="el-GR" dirty="0"/>
              <a:t> </a:t>
            </a:r>
            <a:r>
              <a:rPr lang="en-US" dirty="0"/>
              <a:t>BE</a:t>
            </a:r>
            <a:r>
              <a:rPr lang="el-GR" dirty="0"/>
              <a:t>?</a:t>
            </a:r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id="{EF38F744-5F7C-92FC-3010-8000041ED6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274266"/>
              </p:ext>
            </p:extLst>
          </p:nvPr>
        </p:nvGraphicFramePr>
        <p:xfrm>
          <a:off x="685800" y="2010481"/>
          <a:ext cx="10160226" cy="224457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5094514">
                  <a:extLst>
                    <a:ext uri="{9D8B030D-6E8A-4147-A177-3AD203B41FA5}">
                      <a16:colId xmlns:a16="http://schemas.microsoft.com/office/drawing/2014/main" val="1231288628"/>
                    </a:ext>
                  </a:extLst>
                </a:gridCol>
                <a:gridCol w="5065712">
                  <a:extLst>
                    <a:ext uri="{9D8B030D-6E8A-4147-A177-3AD203B41FA5}">
                      <a16:colId xmlns:a16="http://schemas.microsoft.com/office/drawing/2014/main" val="3961743968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800" dirty="0"/>
                        <a:t>Candidate</a:t>
                      </a:r>
                      <a:endParaRPr lang="el-GR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800" dirty="0"/>
                        <a:t>Idea</a:t>
                      </a:r>
                      <a:endParaRPr lang="el-GR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9366164"/>
                  </a:ext>
                </a:extLst>
              </a:tr>
              <a:tr h="598652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1800" dirty="0"/>
                        <a:t>WIMPs</a:t>
                      </a:r>
                      <a:endParaRPr lang="el-GR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l-GR" sz="1800"/>
                        <a:t>Heavy particles interacting via the weak force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4510497"/>
                  </a:ext>
                </a:extLst>
              </a:tr>
              <a:tr h="550342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1800" dirty="0"/>
                        <a:t>Axions</a:t>
                      </a:r>
                      <a:endParaRPr lang="el-GR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l-GR" sz="1800"/>
                        <a:t>Extremely light particles originally proposed to solve the strong CP problem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7025432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l-GR" sz="1800"/>
                        <a:t>Sterile neutrinos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1800" dirty="0"/>
                        <a:t>Hypothetical</a:t>
                      </a:r>
                      <a:r>
                        <a:rPr lang="el-GR" sz="1800" dirty="0"/>
                        <a:t> </a:t>
                      </a:r>
                      <a:r>
                        <a:rPr lang="en-US" sz="1800" dirty="0"/>
                        <a:t>neutrinos</a:t>
                      </a:r>
                      <a:r>
                        <a:rPr lang="el-GR" sz="1800" dirty="0"/>
                        <a:t> </a:t>
                      </a:r>
                      <a:r>
                        <a:rPr lang="en-US" sz="1800" dirty="0"/>
                        <a:t>interacting</a:t>
                      </a:r>
                      <a:r>
                        <a:rPr lang="el-GR" sz="1800" dirty="0"/>
                        <a:t> </a:t>
                      </a:r>
                      <a:r>
                        <a:rPr lang="en-US" sz="1800" dirty="0"/>
                        <a:t>only</a:t>
                      </a:r>
                      <a:r>
                        <a:rPr lang="el-GR" sz="1800" dirty="0"/>
                        <a:t> </a:t>
                      </a:r>
                      <a:r>
                        <a:rPr lang="en-US" sz="1800" dirty="0"/>
                        <a:t>through</a:t>
                      </a:r>
                      <a:r>
                        <a:rPr lang="el-GR" sz="1800" dirty="0"/>
                        <a:t> </a:t>
                      </a:r>
                      <a:r>
                        <a:rPr lang="en-US" sz="1800" dirty="0"/>
                        <a:t>gravity</a:t>
                      </a:r>
                      <a:endParaRPr lang="el-GR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966860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DB6E88E-B66E-B5B0-37E0-F0420B00ADB1}"/>
              </a:ext>
            </a:extLst>
          </p:cNvPr>
          <p:cNvSpPr txBox="1"/>
          <p:nvPr/>
        </p:nvSpPr>
        <p:spPr>
          <a:xfrm>
            <a:off x="3218355" y="4878148"/>
            <a:ext cx="52951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No</a:t>
            </a:r>
            <a:r>
              <a:rPr lang="el-GR" b="1" dirty="0"/>
              <a:t> </a:t>
            </a:r>
            <a:r>
              <a:rPr lang="en-US" b="1" dirty="0"/>
              <a:t>candidate</a:t>
            </a:r>
            <a:r>
              <a:rPr lang="el-GR" b="1" dirty="0"/>
              <a:t> </a:t>
            </a:r>
            <a:r>
              <a:rPr lang="en-US" b="1" dirty="0"/>
              <a:t>has</a:t>
            </a:r>
            <a:r>
              <a:rPr lang="el-GR" b="1" dirty="0"/>
              <a:t> </a:t>
            </a:r>
            <a:r>
              <a:rPr lang="en-US" b="1" dirty="0"/>
              <a:t>yet</a:t>
            </a:r>
            <a:r>
              <a:rPr lang="el-GR" b="1" dirty="0"/>
              <a:t> </a:t>
            </a:r>
            <a:r>
              <a:rPr lang="en-US" b="1" dirty="0"/>
              <a:t>been</a:t>
            </a:r>
            <a:r>
              <a:rPr lang="el-GR" b="1" dirty="0"/>
              <a:t> </a:t>
            </a:r>
            <a:r>
              <a:rPr lang="en-US" b="1" dirty="0"/>
              <a:t>experimentally</a:t>
            </a:r>
            <a:r>
              <a:rPr lang="el-GR" b="1" dirty="0"/>
              <a:t> </a:t>
            </a:r>
            <a:r>
              <a:rPr lang="en-US" b="1" dirty="0"/>
              <a:t>confirmed</a:t>
            </a:r>
            <a:r>
              <a:rPr lang="el-GR" b="1" dirty="0"/>
              <a:t>.</a:t>
            </a:r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84999B0B-9062-CE99-2ECF-D6E2601D1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Thomas Chamos, </a:t>
            </a:r>
            <a:r>
              <a:rPr lang="en-US" dirty="0" err="1"/>
              <a:t>GraSPA</a:t>
            </a:r>
            <a:r>
              <a:rPr lang="en-US" dirty="0"/>
              <a:t> Annecy, 21/07/2026</a:t>
            </a:r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769B065A-34CF-F867-C5CC-2EBF6A526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D066E2-5068-28C3-E238-9AF40B11B0B4}"/>
              </a:ext>
            </a:extLst>
          </p:cNvPr>
          <p:cNvSpPr txBox="1"/>
          <p:nvPr/>
        </p:nvSpPr>
        <p:spPr>
          <a:xfrm>
            <a:off x="685800" y="1319039"/>
            <a:ext cx="10364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 case dark matter is in fact made from particles, here are the most promising (maybe made up) candidates: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15083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0B36270-09BD-1928-FF47-189FF88A8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851" y="473883"/>
            <a:ext cx="10131425" cy="658231"/>
          </a:xfrm>
        </p:spPr>
        <p:txBody>
          <a:bodyPr/>
          <a:lstStyle/>
          <a:p>
            <a:r>
              <a:rPr lang="en-US" dirty="0"/>
              <a:t>How</a:t>
            </a:r>
            <a:r>
              <a:rPr lang="el-GR" dirty="0"/>
              <a:t> </a:t>
            </a:r>
            <a:r>
              <a:rPr lang="en-US" dirty="0"/>
              <a:t>do</a:t>
            </a:r>
            <a:r>
              <a:rPr lang="el-GR" dirty="0"/>
              <a:t> </a:t>
            </a:r>
            <a:r>
              <a:rPr lang="en-US" dirty="0"/>
              <a:t>we</a:t>
            </a:r>
            <a:r>
              <a:rPr lang="el-GR" dirty="0"/>
              <a:t> </a:t>
            </a:r>
            <a:r>
              <a:rPr lang="en-US" dirty="0"/>
              <a:t>search</a:t>
            </a:r>
            <a:r>
              <a:rPr lang="el-GR" dirty="0"/>
              <a:t> for </a:t>
            </a:r>
            <a:r>
              <a:rPr lang="en-US" dirty="0"/>
              <a:t>it</a:t>
            </a:r>
            <a:r>
              <a:rPr lang="el-GR" dirty="0"/>
              <a:t>?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A56A1B4-CFF1-D472-5367-B190A8AE9F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634429"/>
            <a:ext cx="3625702" cy="321851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Direct Detection</a:t>
            </a:r>
            <a:endParaRPr lang="el-GR" dirty="0"/>
          </a:p>
          <a:p>
            <a:pPr marL="0" indent="0">
              <a:buNone/>
            </a:pPr>
            <a:r>
              <a:rPr lang="en-US" dirty="0"/>
              <a:t>Example</a:t>
            </a:r>
            <a:r>
              <a:rPr lang="el-GR" dirty="0"/>
              <a:t>:</a:t>
            </a:r>
          </a:p>
          <a:p>
            <a:r>
              <a:rPr lang="el-GR" dirty="0" err="1"/>
              <a:t>XENONnT</a:t>
            </a:r>
            <a:r>
              <a:rPr lang="en-US" dirty="0"/>
              <a:t> </a:t>
            </a:r>
            <a:endParaRPr lang="el-GR" dirty="0"/>
          </a:p>
          <a:p>
            <a:r>
              <a:rPr lang="el-GR" dirty="0"/>
              <a:t>LUX-ZEPLIN</a:t>
            </a:r>
          </a:p>
          <a:p>
            <a:pPr marL="0" indent="0">
              <a:buNone/>
            </a:pPr>
            <a:r>
              <a:rPr lang="en-US" dirty="0"/>
              <a:t>Idea</a:t>
            </a:r>
            <a:r>
              <a:rPr lang="el-GR" dirty="0"/>
              <a:t>:</a:t>
            </a:r>
          </a:p>
          <a:p>
            <a:r>
              <a:rPr lang="en-US" dirty="0"/>
              <a:t>Look</a:t>
            </a:r>
            <a:r>
              <a:rPr lang="el-GR" dirty="0"/>
              <a:t> for </a:t>
            </a:r>
            <a:r>
              <a:rPr lang="en-US" dirty="0"/>
              <a:t>dark matter</a:t>
            </a:r>
            <a:r>
              <a:rPr lang="el-GR" dirty="0"/>
              <a:t> </a:t>
            </a:r>
            <a:r>
              <a:rPr lang="en-US" dirty="0"/>
              <a:t>colliding</a:t>
            </a:r>
            <a:r>
              <a:rPr lang="el-GR" dirty="0"/>
              <a:t> </a:t>
            </a:r>
            <a:r>
              <a:rPr lang="en-US" dirty="0"/>
              <a:t>with</a:t>
            </a:r>
            <a:r>
              <a:rPr lang="el-GR" dirty="0"/>
              <a:t> </a:t>
            </a:r>
            <a:r>
              <a:rPr lang="en-US" dirty="0"/>
              <a:t>nuclei</a:t>
            </a:r>
            <a:r>
              <a:rPr lang="el-GR" dirty="0"/>
              <a:t> </a:t>
            </a:r>
            <a:r>
              <a:rPr lang="en-US" dirty="0"/>
              <a:t>underground</a:t>
            </a: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  <p:sp>
        <p:nvSpPr>
          <p:cNvPr id="10" name="Θέση περιεχομένου 2">
            <a:extLst>
              <a:ext uri="{FF2B5EF4-FFF2-40B4-BE49-F238E27FC236}">
                <a16:creationId xmlns:a16="http://schemas.microsoft.com/office/drawing/2014/main" id="{6B75D967-A618-5041-6888-08E29E103672}"/>
              </a:ext>
            </a:extLst>
          </p:cNvPr>
          <p:cNvSpPr txBox="1">
            <a:spLocks/>
          </p:cNvSpPr>
          <p:nvPr/>
        </p:nvSpPr>
        <p:spPr>
          <a:xfrm>
            <a:off x="4295553" y="1628268"/>
            <a:ext cx="3625702" cy="32185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Indirect Detection</a:t>
            </a:r>
            <a:endParaRPr lang="el-GR" dirty="0"/>
          </a:p>
          <a:p>
            <a:pPr marL="0" indent="0">
              <a:buNone/>
            </a:pPr>
            <a:r>
              <a:rPr lang="en-US" dirty="0"/>
              <a:t>Example</a:t>
            </a:r>
            <a:r>
              <a:rPr lang="el-GR" dirty="0"/>
              <a:t>:</a:t>
            </a:r>
          </a:p>
          <a:p>
            <a:r>
              <a:rPr lang="en-US" dirty="0"/>
              <a:t>Fermi</a:t>
            </a:r>
            <a:r>
              <a:rPr lang="el-GR" dirty="0"/>
              <a:t> </a:t>
            </a:r>
            <a:r>
              <a:rPr lang="en-US" dirty="0"/>
              <a:t>Gamma-ray</a:t>
            </a:r>
            <a:r>
              <a:rPr lang="el-GR" dirty="0"/>
              <a:t> </a:t>
            </a:r>
            <a:r>
              <a:rPr lang="en-US" dirty="0"/>
              <a:t>Space</a:t>
            </a:r>
            <a:r>
              <a:rPr lang="el-GR" dirty="0"/>
              <a:t> </a:t>
            </a:r>
            <a:r>
              <a:rPr lang="en-US" dirty="0"/>
              <a:t>Telescope</a:t>
            </a:r>
            <a:endParaRPr lang="el-GR" dirty="0"/>
          </a:p>
          <a:p>
            <a:r>
              <a:rPr lang="el-GR" dirty="0"/>
              <a:t>AMS-02</a:t>
            </a:r>
          </a:p>
          <a:p>
            <a:pPr marL="0" indent="0">
              <a:buNone/>
            </a:pPr>
            <a:r>
              <a:rPr lang="en-US" dirty="0"/>
              <a:t>Idea</a:t>
            </a:r>
            <a:r>
              <a:rPr lang="el-GR" dirty="0"/>
              <a:t>:</a:t>
            </a:r>
          </a:p>
          <a:p>
            <a:r>
              <a:rPr lang="en-US" dirty="0"/>
              <a:t>Search</a:t>
            </a:r>
            <a:r>
              <a:rPr lang="el-GR" dirty="0"/>
              <a:t> for </a:t>
            </a:r>
            <a:r>
              <a:rPr lang="en-US" dirty="0"/>
              <a:t>products</a:t>
            </a:r>
            <a:r>
              <a:rPr lang="el-GR" dirty="0"/>
              <a:t> of </a:t>
            </a:r>
            <a:r>
              <a:rPr lang="en-US" dirty="0"/>
              <a:t>dark matter</a:t>
            </a:r>
            <a:r>
              <a:rPr lang="el-GR" dirty="0"/>
              <a:t> </a:t>
            </a:r>
            <a:r>
              <a:rPr lang="en-US" dirty="0"/>
              <a:t>annihilation</a:t>
            </a:r>
            <a:r>
              <a:rPr lang="el-GR" dirty="0"/>
              <a:t> </a:t>
            </a:r>
            <a:r>
              <a:rPr lang="en-US" dirty="0"/>
              <a:t>or</a:t>
            </a:r>
            <a:r>
              <a:rPr lang="el-GR" dirty="0"/>
              <a:t> </a:t>
            </a:r>
            <a:r>
              <a:rPr lang="en-US" dirty="0"/>
              <a:t>decay</a:t>
            </a: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0" indent="0">
              <a:buFont typeface="Arial"/>
              <a:buNone/>
            </a:pPr>
            <a:endParaRPr lang="el-GR" dirty="0"/>
          </a:p>
        </p:txBody>
      </p:sp>
      <p:sp>
        <p:nvSpPr>
          <p:cNvPr id="11" name="Θέση περιεχομένου 2">
            <a:extLst>
              <a:ext uri="{FF2B5EF4-FFF2-40B4-BE49-F238E27FC236}">
                <a16:creationId xmlns:a16="http://schemas.microsoft.com/office/drawing/2014/main" id="{FDD74CBA-CCD8-3DDD-C0EB-7BDAAF06945E}"/>
              </a:ext>
            </a:extLst>
          </p:cNvPr>
          <p:cNvSpPr txBox="1">
            <a:spLocks/>
          </p:cNvSpPr>
          <p:nvPr/>
        </p:nvSpPr>
        <p:spPr>
          <a:xfrm>
            <a:off x="7921255" y="1635725"/>
            <a:ext cx="3625702" cy="32185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1900" dirty="0"/>
              <a:t>Collider</a:t>
            </a:r>
            <a:r>
              <a:rPr lang="el-GR" sz="1900" dirty="0"/>
              <a:t> </a:t>
            </a:r>
            <a:r>
              <a:rPr lang="en-US" sz="1900" dirty="0"/>
              <a:t>Searches</a:t>
            </a:r>
            <a:endParaRPr lang="el-GR" sz="1900" dirty="0"/>
          </a:p>
          <a:p>
            <a:pPr marL="0" indent="0">
              <a:buNone/>
            </a:pPr>
            <a:r>
              <a:rPr lang="en-US" sz="1900" dirty="0"/>
              <a:t>Example</a:t>
            </a:r>
            <a:r>
              <a:rPr lang="el-GR" sz="1900" dirty="0"/>
              <a:t>:</a:t>
            </a:r>
          </a:p>
          <a:p>
            <a:r>
              <a:rPr lang="el-GR" sz="1900" dirty="0"/>
              <a:t>LHC</a:t>
            </a:r>
          </a:p>
          <a:p>
            <a:pPr marL="0" indent="0">
              <a:buNone/>
            </a:pPr>
            <a:r>
              <a:rPr lang="en-US" sz="1900" dirty="0"/>
              <a:t>Idea</a:t>
            </a:r>
            <a:r>
              <a:rPr lang="el-GR" sz="1900" dirty="0"/>
              <a:t>:</a:t>
            </a:r>
          </a:p>
          <a:p>
            <a:r>
              <a:rPr lang="en-US" sz="1900" dirty="0"/>
              <a:t>Produce dark matter</a:t>
            </a:r>
            <a:r>
              <a:rPr lang="el-GR" sz="1900" dirty="0"/>
              <a:t> in </a:t>
            </a:r>
            <a:r>
              <a:rPr lang="en-US" sz="1900" dirty="0"/>
              <a:t>proton</a:t>
            </a:r>
            <a:r>
              <a:rPr lang="el-GR" sz="1900" dirty="0"/>
              <a:t> </a:t>
            </a:r>
            <a:r>
              <a:rPr lang="en-US" sz="1900" dirty="0"/>
              <a:t>collisions</a:t>
            </a:r>
            <a:endParaRPr lang="el-GR" sz="1900" dirty="0"/>
          </a:p>
          <a:p>
            <a:pPr marL="0" indent="0">
              <a:buNone/>
            </a:pPr>
            <a:r>
              <a:rPr lang="en-US" sz="1900" dirty="0"/>
              <a:t>Observable</a:t>
            </a:r>
            <a:r>
              <a:rPr lang="el-GR" sz="1900" dirty="0"/>
              <a:t>:</a:t>
            </a:r>
          </a:p>
          <a:p>
            <a:r>
              <a:rPr lang="en-US" sz="1900" dirty="0"/>
              <a:t>Missing transverse energy</a:t>
            </a:r>
            <a:endParaRPr lang="el-GR" sz="1900" dirty="0"/>
          </a:p>
          <a:p>
            <a:pPr marL="0" indent="0">
              <a:buNone/>
            </a:pPr>
            <a:endParaRPr lang="el-GR" dirty="0"/>
          </a:p>
          <a:p>
            <a:pPr marL="0" indent="0">
              <a:buFont typeface="Arial"/>
              <a:buNone/>
            </a:pPr>
            <a:endParaRPr lang="el-GR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13E7A83-0DE7-3803-3D63-CA67F4DC3C77}"/>
              </a:ext>
            </a:extLst>
          </p:cNvPr>
          <p:cNvSpPr txBox="1"/>
          <p:nvPr/>
        </p:nvSpPr>
        <p:spPr>
          <a:xfrm>
            <a:off x="2148491" y="5120054"/>
            <a:ext cx="7174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Despite decades</a:t>
            </a:r>
            <a:r>
              <a:rPr lang="el-GR" b="1" dirty="0"/>
              <a:t> of </a:t>
            </a:r>
            <a:r>
              <a:rPr lang="en-US" b="1" dirty="0"/>
              <a:t>searches</a:t>
            </a:r>
            <a:r>
              <a:rPr lang="el-GR" b="1" dirty="0"/>
              <a:t>, </a:t>
            </a:r>
            <a:r>
              <a:rPr lang="en-US" b="1" dirty="0"/>
              <a:t>no</a:t>
            </a:r>
            <a:r>
              <a:rPr lang="el-GR" b="1" dirty="0"/>
              <a:t> </a:t>
            </a:r>
            <a:r>
              <a:rPr lang="en-US" b="1" dirty="0"/>
              <a:t>convincing</a:t>
            </a:r>
            <a:r>
              <a:rPr lang="el-GR" b="1" dirty="0"/>
              <a:t> </a:t>
            </a:r>
            <a:r>
              <a:rPr lang="en-US" b="1" dirty="0"/>
              <a:t>detection</a:t>
            </a:r>
            <a:r>
              <a:rPr lang="el-GR" b="1" dirty="0"/>
              <a:t> </a:t>
            </a:r>
            <a:r>
              <a:rPr lang="en-US" b="1" dirty="0"/>
              <a:t>has</a:t>
            </a:r>
            <a:r>
              <a:rPr lang="el-GR" b="1" dirty="0"/>
              <a:t> </a:t>
            </a:r>
            <a:r>
              <a:rPr lang="en-US" b="1" dirty="0"/>
              <a:t>yet</a:t>
            </a:r>
            <a:r>
              <a:rPr lang="el-GR" b="1" dirty="0"/>
              <a:t> </a:t>
            </a:r>
            <a:r>
              <a:rPr lang="en-US" b="1" dirty="0"/>
              <a:t>been</a:t>
            </a:r>
            <a:r>
              <a:rPr lang="el-GR" b="1" dirty="0"/>
              <a:t> </a:t>
            </a:r>
            <a:r>
              <a:rPr lang="en-US" b="1" dirty="0"/>
              <a:t>made</a:t>
            </a:r>
            <a:r>
              <a:rPr lang="el-GR" b="1" dirty="0"/>
              <a:t>.</a:t>
            </a: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7D64176C-1DDB-63A7-BF2D-6CED7F349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Thomas Chamos, </a:t>
            </a:r>
            <a:r>
              <a:rPr lang="en-US" dirty="0" err="1"/>
              <a:t>GraSPA</a:t>
            </a:r>
            <a:r>
              <a:rPr lang="en-US" dirty="0"/>
              <a:t> Annecy, 21/07/2026</a:t>
            </a:r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7378C6D4-306A-34AB-3005-8700DD226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50787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63B6988-41FC-6852-A4D0-4D63482DE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717603"/>
          </a:xfrm>
        </p:spPr>
        <p:txBody>
          <a:bodyPr>
            <a:normAutofit/>
          </a:bodyPr>
          <a:lstStyle/>
          <a:p>
            <a:r>
              <a:rPr lang="en-US" dirty="0"/>
              <a:t>Conclusions </a:t>
            </a:r>
            <a:r>
              <a:rPr lang="el-GR" dirty="0"/>
              <a:t>&amp; Outlook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6E1D29D-EE24-F2B6-D7CE-22565011D7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604434"/>
            <a:ext cx="10131425" cy="361981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1900" dirty="0"/>
              <a:t>Conclusions</a:t>
            </a:r>
            <a:endParaRPr lang="en-US" dirty="0"/>
          </a:p>
          <a:p>
            <a:pPr>
              <a:buFont typeface="Wingdings" pitchFamily="2" charset="2"/>
              <a:buChar char="ü"/>
            </a:pPr>
            <a:r>
              <a:rPr lang="en-US" dirty="0"/>
              <a:t>Dark</a:t>
            </a:r>
            <a:r>
              <a:rPr lang="el-GR" dirty="0"/>
              <a:t> </a:t>
            </a:r>
            <a:r>
              <a:rPr lang="en-US" dirty="0"/>
              <a:t>matter</a:t>
            </a:r>
            <a:r>
              <a:rPr lang="el-GR" dirty="0"/>
              <a:t> </a:t>
            </a:r>
            <a:r>
              <a:rPr lang="en-US" dirty="0"/>
              <a:t>constitutes</a:t>
            </a:r>
            <a:r>
              <a:rPr lang="el-GR" dirty="0"/>
              <a:t> </a:t>
            </a:r>
            <a:r>
              <a:rPr lang="en-US" dirty="0"/>
              <a:t>about</a:t>
            </a:r>
            <a:r>
              <a:rPr lang="el-GR" dirty="0"/>
              <a:t> 85% of </a:t>
            </a:r>
            <a:r>
              <a:rPr lang="en-US" dirty="0"/>
              <a:t>all</a:t>
            </a:r>
            <a:r>
              <a:rPr lang="el-GR" dirty="0"/>
              <a:t> </a:t>
            </a:r>
            <a:r>
              <a:rPr lang="en-US" dirty="0"/>
              <a:t>matter</a:t>
            </a:r>
            <a:endParaRPr lang="el-GR" dirty="0"/>
          </a:p>
          <a:p>
            <a:pPr>
              <a:buFont typeface="Wingdings" pitchFamily="2" charset="2"/>
              <a:buChar char="ü"/>
            </a:pPr>
            <a:r>
              <a:rPr lang="en-US" dirty="0"/>
              <a:t>Its</a:t>
            </a:r>
            <a:r>
              <a:rPr lang="el-GR" dirty="0"/>
              <a:t> </a:t>
            </a:r>
            <a:r>
              <a:rPr lang="en-US" dirty="0"/>
              <a:t>existence</a:t>
            </a:r>
            <a:r>
              <a:rPr lang="el-GR" dirty="0"/>
              <a:t> </a:t>
            </a:r>
            <a:r>
              <a:rPr lang="en-US" dirty="0"/>
              <a:t>is</a:t>
            </a:r>
            <a:r>
              <a:rPr lang="el-GR" dirty="0"/>
              <a:t> </a:t>
            </a:r>
            <a:r>
              <a:rPr lang="en-US" dirty="0"/>
              <a:t>supported</a:t>
            </a:r>
            <a:r>
              <a:rPr lang="el-GR" dirty="0"/>
              <a:t> </a:t>
            </a:r>
            <a:r>
              <a:rPr lang="en-US" dirty="0"/>
              <a:t>by</a:t>
            </a:r>
            <a:r>
              <a:rPr lang="el-GR" dirty="0"/>
              <a:t> </a:t>
            </a:r>
            <a:r>
              <a:rPr lang="en-US" dirty="0"/>
              <a:t>multiple</a:t>
            </a:r>
            <a:r>
              <a:rPr lang="el-GR" dirty="0"/>
              <a:t> </a:t>
            </a:r>
            <a:r>
              <a:rPr lang="en-US" dirty="0"/>
              <a:t>independent</a:t>
            </a:r>
            <a:r>
              <a:rPr lang="el-GR" dirty="0"/>
              <a:t> </a:t>
            </a:r>
            <a:r>
              <a:rPr lang="en-US" dirty="0"/>
              <a:t>observations</a:t>
            </a:r>
            <a:endParaRPr lang="el-GR" dirty="0"/>
          </a:p>
          <a:p>
            <a:pPr>
              <a:buFont typeface="Wingdings" pitchFamily="2" charset="2"/>
              <a:buChar char="ü"/>
            </a:pPr>
            <a:r>
              <a:rPr lang="en-US" dirty="0"/>
              <a:t>Identifying its</a:t>
            </a:r>
            <a:r>
              <a:rPr lang="el-GR" dirty="0"/>
              <a:t> </a:t>
            </a:r>
            <a:r>
              <a:rPr lang="en-US" dirty="0"/>
              <a:t>nature</a:t>
            </a:r>
            <a:r>
              <a:rPr lang="el-GR" dirty="0"/>
              <a:t> </a:t>
            </a:r>
            <a:r>
              <a:rPr lang="en-US" dirty="0"/>
              <a:t>is</a:t>
            </a:r>
            <a:r>
              <a:rPr lang="el-GR" dirty="0"/>
              <a:t> </a:t>
            </a:r>
            <a:r>
              <a:rPr lang="en-US" dirty="0"/>
              <a:t>one</a:t>
            </a:r>
            <a:r>
              <a:rPr lang="el-GR" dirty="0"/>
              <a:t> of the </a:t>
            </a:r>
            <a:r>
              <a:rPr lang="en-US" dirty="0"/>
              <a:t>greatest</a:t>
            </a:r>
            <a:r>
              <a:rPr lang="el-GR" dirty="0"/>
              <a:t> </a:t>
            </a:r>
            <a:r>
              <a:rPr lang="en-US" dirty="0"/>
              <a:t>challenges </a:t>
            </a:r>
            <a:r>
              <a:rPr lang="el-GR" dirty="0"/>
              <a:t>in </a:t>
            </a:r>
            <a:r>
              <a:rPr lang="en-US" dirty="0"/>
              <a:t>modern physics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900" dirty="0"/>
              <a:t>Future experiments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HL-LHC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DARWIN</a:t>
            </a:r>
          </a:p>
          <a:p>
            <a:pPr>
              <a:buFont typeface="Wingdings" pitchFamily="2" charset="2"/>
              <a:buChar char="ü"/>
            </a:pPr>
            <a:r>
              <a:rPr lang="en-US" dirty="0"/>
              <a:t>Rubin</a:t>
            </a:r>
            <a:r>
              <a:rPr lang="el-GR" dirty="0"/>
              <a:t> </a:t>
            </a:r>
            <a:r>
              <a:rPr lang="en-US" dirty="0"/>
              <a:t>Observatory</a:t>
            </a:r>
            <a:endParaRPr lang="el-GR" dirty="0"/>
          </a:p>
          <a:p>
            <a:pPr>
              <a:buFont typeface="Wingdings" pitchFamily="2" charset="2"/>
              <a:buChar char="ü"/>
            </a:pPr>
            <a:r>
              <a:rPr lang="en-US" dirty="0"/>
              <a:t>Euclid</a:t>
            </a:r>
            <a:endParaRPr lang="el-GR" dirty="0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98DF840-ED45-E939-50BF-354E70996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Thomas Chamos, </a:t>
            </a:r>
            <a:r>
              <a:rPr lang="en-US" dirty="0" err="1"/>
              <a:t>GraSPA</a:t>
            </a:r>
            <a:r>
              <a:rPr lang="en-US" dirty="0"/>
              <a:t> Annecy, 21/07/2026</a:t>
            </a:r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3BD5D985-1C7F-6B34-32E0-47AEA0388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80C1629C-9EFE-36DF-E605-CBFCFF75C8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1465" y="3421921"/>
            <a:ext cx="4171322" cy="1629422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452B9B70-4A5E-5EA4-9181-1A4EEF5372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3459" y="3429000"/>
            <a:ext cx="2902037" cy="162942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CEADC52-A145-1E27-AF0A-5544BC0DEC19}"/>
              </a:ext>
            </a:extLst>
          </p:cNvPr>
          <p:cNvSpPr txBox="1"/>
          <p:nvPr/>
        </p:nvSpPr>
        <p:spPr>
          <a:xfrm>
            <a:off x="4718286" y="5070355"/>
            <a:ext cx="20977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Vera C. Rubin Observatory</a:t>
            </a:r>
            <a:endParaRPr lang="el-GR" sz="1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BC3BB47-DCCA-ADC9-C7CA-3B4A747D96F9}"/>
              </a:ext>
            </a:extLst>
          </p:cNvPr>
          <p:cNvSpPr txBox="1"/>
          <p:nvPr/>
        </p:nvSpPr>
        <p:spPr>
          <a:xfrm>
            <a:off x="9654135" y="5099677"/>
            <a:ext cx="6206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Euclid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31621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E6746A3-C209-BFED-2C69-48DE1A241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5" cy="870856"/>
          </a:xfrm>
        </p:spPr>
        <p:txBody>
          <a:bodyPr>
            <a:normAutofit/>
          </a:bodyPr>
          <a:lstStyle/>
          <a:p>
            <a:r>
              <a:rPr lang="en-US" dirty="0"/>
              <a:t>References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76AB05A-F02B-E207-FED3-2113D7780E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480457"/>
            <a:ext cx="10131425" cy="377734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https://</a:t>
            </a:r>
            <a:r>
              <a:rPr lang="en-US" dirty="0" err="1"/>
              <a:t>physicsworld.com</a:t>
            </a:r>
            <a:r>
              <a:rPr lang="en-US" dirty="0"/>
              <a:t>/a/</a:t>
            </a:r>
            <a:r>
              <a:rPr lang="en-US" dirty="0" err="1"/>
              <a:t>mond</a:t>
            </a:r>
            <a:r>
              <a:rPr lang="en-US" dirty="0"/>
              <a:t>-versus-dark-matter-the-clash-for-</a:t>
            </a:r>
            <a:r>
              <a:rPr lang="en-US" dirty="0" err="1"/>
              <a:t>cosmologys</a:t>
            </a:r>
            <a:r>
              <a:rPr lang="en-US" dirty="0"/>
              <a:t>-soul/</a:t>
            </a:r>
          </a:p>
          <a:p>
            <a:r>
              <a:rPr lang="el-GR" dirty="0" err="1"/>
              <a:t>Freese</a:t>
            </a:r>
            <a:r>
              <a:rPr lang="el-GR" dirty="0"/>
              <a:t>, K. </a:t>
            </a:r>
            <a:r>
              <a:rPr lang="el-GR" i="1" dirty="0"/>
              <a:t>The </a:t>
            </a:r>
            <a:r>
              <a:rPr lang="el-GR" i="1" dirty="0" err="1"/>
              <a:t>Cosmic</a:t>
            </a:r>
            <a:r>
              <a:rPr lang="el-GR" i="1" dirty="0"/>
              <a:t> </a:t>
            </a:r>
            <a:r>
              <a:rPr lang="el-GR" i="1" dirty="0" err="1"/>
              <a:t>Cocktail</a:t>
            </a:r>
            <a:r>
              <a:rPr lang="el-GR" i="1" dirty="0"/>
              <a:t>: </a:t>
            </a:r>
            <a:r>
              <a:rPr lang="el-GR" i="1" dirty="0" err="1"/>
              <a:t>Three</a:t>
            </a:r>
            <a:r>
              <a:rPr lang="el-GR" i="1" dirty="0"/>
              <a:t> </a:t>
            </a:r>
            <a:r>
              <a:rPr lang="el-GR" i="1" dirty="0" err="1"/>
              <a:t>Parts</a:t>
            </a:r>
            <a:r>
              <a:rPr lang="el-GR" i="1" dirty="0"/>
              <a:t> </a:t>
            </a:r>
            <a:r>
              <a:rPr lang="el-GR" i="1" dirty="0" err="1"/>
              <a:t>Dark</a:t>
            </a:r>
            <a:r>
              <a:rPr lang="el-GR" i="1" dirty="0"/>
              <a:t> </a:t>
            </a:r>
            <a:r>
              <a:rPr lang="el-GR" i="1" dirty="0" err="1"/>
              <a:t>Matter</a:t>
            </a:r>
            <a:r>
              <a:rPr lang="el-GR" dirty="0"/>
              <a:t>. </a:t>
            </a:r>
            <a:r>
              <a:rPr lang="el-GR" dirty="0" err="1"/>
              <a:t>Princeton</a:t>
            </a:r>
            <a:r>
              <a:rPr lang="el-GR" dirty="0"/>
              <a:t> </a:t>
            </a:r>
            <a:r>
              <a:rPr lang="el-GR" dirty="0" err="1"/>
              <a:t>University</a:t>
            </a:r>
            <a:r>
              <a:rPr lang="el-GR" dirty="0"/>
              <a:t> </a:t>
            </a:r>
            <a:r>
              <a:rPr lang="el-GR" dirty="0" err="1"/>
              <a:t>Press</a:t>
            </a:r>
            <a:r>
              <a:rPr lang="el-GR" dirty="0"/>
              <a:t> (2014).</a:t>
            </a:r>
            <a:endParaRPr lang="en-US" dirty="0"/>
          </a:p>
          <a:p>
            <a:r>
              <a:rPr lang="en-US" dirty="0">
                <a:hlinkClick r:id="rId2"/>
              </a:rPr>
              <a:t>https://astronomy.stackexchange.com/questions/34298/what-are-the-smallest-star-clusters-affected-by-galaxy-rotation-curve</a:t>
            </a:r>
            <a:endParaRPr lang="en-US" dirty="0"/>
          </a:p>
          <a:p>
            <a:r>
              <a:rPr lang="en-US" dirty="0">
                <a:hlinkClick r:id="rId3"/>
              </a:rPr>
              <a:t>https://science.nasa.gov/missions/hubble/bending-the-light/</a:t>
            </a:r>
            <a:endParaRPr lang="en-US" dirty="0"/>
          </a:p>
          <a:p>
            <a:r>
              <a:rPr lang="en-US" dirty="0">
                <a:hlinkClick r:id="rId4"/>
              </a:rPr>
              <a:t>https://www.esa.int/ESA_Multimedia/Images/2013/03/Planck_CMB</a:t>
            </a:r>
            <a:endParaRPr lang="en-US" dirty="0"/>
          </a:p>
          <a:p>
            <a:r>
              <a:rPr lang="en-US" dirty="0"/>
              <a:t>https://</a:t>
            </a:r>
            <a:r>
              <a:rPr lang="en-US" dirty="0" err="1"/>
              <a:t>www.aura-astronomy.org</a:t>
            </a:r>
            <a:r>
              <a:rPr lang="en-US" dirty="0"/>
              <a:t>/centers/</a:t>
            </a:r>
            <a:r>
              <a:rPr lang="en-US" dirty="0" err="1"/>
              <a:t>nsfs</a:t>
            </a:r>
            <a:r>
              <a:rPr lang="en-US" dirty="0"/>
              <a:t>-</a:t>
            </a:r>
            <a:r>
              <a:rPr lang="en-US" dirty="0" err="1"/>
              <a:t>oir</a:t>
            </a:r>
            <a:r>
              <a:rPr lang="en-US" dirty="0"/>
              <a:t>-lab/</a:t>
            </a:r>
            <a:r>
              <a:rPr lang="en-US" dirty="0" err="1"/>
              <a:t>rubinobservatory</a:t>
            </a:r>
            <a:r>
              <a:rPr lang="en-US" dirty="0"/>
              <a:t>/</a:t>
            </a:r>
          </a:p>
          <a:p>
            <a:r>
              <a:rPr lang="el-GR" dirty="0" err="1"/>
              <a:t>Bertone</a:t>
            </a:r>
            <a:r>
              <a:rPr lang="el-GR" dirty="0"/>
              <a:t>, G., </a:t>
            </a:r>
            <a:r>
              <a:rPr lang="el-GR" dirty="0" err="1"/>
              <a:t>Hooper</a:t>
            </a:r>
            <a:r>
              <a:rPr lang="el-GR" dirty="0"/>
              <a:t>, D., &amp; </a:t>
            </a:r>
            <a:r>
              <a:rPr lang="el-GR" dirty="0" err="1"/>
              <a:t>Silk</a:t>
            </a:r>
            <a:r>
              <a:rPr lang="el-GR" dirty="0"/>
              <a:t>, J. "</a:t>
            </a:r>
            <a:r>
              <a:rPr lang="el-GR" dirty="0" err="1"/>
              <a:t>Particle</a:t>
            </a:r>
            <a:r>
              <a:rPr lang="el-GR" dirty="0"/>
              <a:t> </a:t>
            </a:r>
            <a:r>
              <a:rPr lang="el-GR" dirty="0" err="1"/>
              <a:t>Dark</a:t>
            </a:r>
            <a:r>
              <a:rPr lang="el-GR" dirty="0"/>
              <a:t> </a:t>
            </a:r>
            <a:r>
              <a:rPr lang="el-GR" dirty="0" err="1"/>
              <a:t>Matter</a:t>
            </a:r>
            <a:r>
              <a:rPr lang="el-GR" dirty="0"/>
              <a:t>: </a:t>
            </a:r>
            <a:r>
              <a:rPr lang="el-GR" dirty="0" err="1"/>
              <a:t>Evidence</a:t>
            </a:r>
            <a:r>
              <a:rPr lang="el-GR" dirty="0"/>
              <a:t>, </a:t>
            </a:r>
            <a:r>
              <a:rPr lang="el-GR" dirty="0" err="1"/>
              <a:t>Candidates</a:t>
            </a:r>
            <a:r>
              <a:rPr lang="el-GR" dirty="0"/>
              <a:t> and </a:t>
            </a:r>
            <a:r>
              <a:rPr lang="el-GR" dirty="0" err="1"/>
              <a:t>Constraints</a:t>
            </a:r>
            <a:r>
              <a:rPr lang="el-GR" dirty="0"/>
              <a:t>." </a:t>
            </a:r>
            <a:r>
              <a:rPr lang="el-GR" i="1" dirty="0" err="1"/>
              <a:t>Physics</a:t>
            </a:r>
            <a:r>
              <a:rPr lang="el-GR" i="1" dirty="0"/>
              <a:t> Reports</a:t>
            </a:r>
            <a:r>
              <a:rPr lang="el-GR" b="1" dirty="0"/>
              <a:t>405</a:t>
            </a:r>
            <a:r>
              <a:rPr lang="el-GR" dirty="0"/>
              <a:t>, 279–390 (2005).</a:t>
            </a:r>
          </a:p>
          <a:p>
            <a:r>
              <a:rPr lang="el-GR" dirty="0"/>
              <a:t>NASA – </a:t>
            </a:r>
            <a:r>
              <a:rPr lang="el-GR" dirty="0" err="1"/>
              <a:t>Dark</a:t>
            </a:r>
            <a:r>
              <a:rPr lang="el-GR" dirty="0"/>
              <a:t> </a:t>
            </a:r>
            <a:r>
              <a:rPr lang="el-GR" dirty="0" err="1"/>
              <a:t>Matter</a:t>
            </a:r>
            <a:r>
              <a:rPr lang="el-GR" dirty="0"/>
              <a:t>: </a:t>
            </a:r>
            <a:r>
              <a:rPr lang="el-GR" dirty="0" err="1"/>
              <a:t>https</a:t>
            </a:r>
            <a:r>
              <a:rPr lang="el-GR" dirty="0"/>
              <a:t>://</a:t>
            </a:r>
            <a:r>
              <a:rPr lang="el-GR" dirty="0" err="1"/>
              <a:t>science.nasa.gov</a:t>
            </a:r>
            <a:r>
              <a:rPr lang="el-GR" dirty="0"/>
              <a:t>/</a:t>
            </a:r>
            <a:r>
              <a:rPr lang="el-GR" dirty="0" err="1"/>
              <a:t>universe</a:t>
            </a:r>
            <a:r>
              <a:rPr lang="el-GR" dirty="0"/>
              <a:t>/</a:t>
            </a:r>
            <a:r>
              <a:rPr lang="el-GR" dirty="0" err="1"/>
              <a:t>dark-matter</a:t>
            </a:r>
            <a:r>
              <a:rPr lang="el-GR" dirty="0"/>
              <a:t>/</a:t>
            </a:r>
          </a:p>
          <a:p>
            <a:r>
              <a:rPr lang="el-GR" dirty="0"/>
              <a:t>CERN – </a:t>
            </a:r>
            <a:r>
              <a:rPr lang="el-GR" dirty="0" err="1"/>
              <a:t>Dark</a:t>
            </a:r>
            <a:r>
              <a:rPr lang="el-GR" dirty="0"/>
              <a:t> </a:t>
            </a:r>
            <a:r>
              <a:rPr lang="el-GR" dirty="0" err="1"/>
              <a:t>Matter</a:t>
            </a:r>
            <a:r>
              <a:rPr lang="el-GR" dirty="0"/>
              <a:t>: </a:t>
            </a:r>
            <a:r>
              <a:rPr lang="el-GR" dirty="0">
                <a:hlinkClick r:id="rId5"/>
              </a:rPr>
              <a:t>https://home.cern/science/physics/dark-matter</a:t>
            </a:r>
            <a:endParaRPr lang="el-GR" dirty="0"/>
          </a:p>
          <a:p>
            <a:r>
              <a:rPr lang="el-GR" dirty="0" err="1"/>
              <a:t>Planck</a:t>
            </a:r>
            <a:r>
              <a:rPr lang="el-GR" dirty="0"/>
              <a:t> </a:t>
            </a:r>
            <a:r>
              <a:rPr lang="el-GR" dirty="0" err="1"/>
              <a:t>Collaboration</a:t>
            </a:r>
            <a:r>
              <a:rPr lang="el-GR" dirty="0"/>
              <a:t> (2018). </a:t>
            </a:r>
            <a:r>
              <a:rPr lang="el-GR" i="1" dirty="0" err="1"/>
              <a:t>Planck</a:t>
            </a:r>
            <a:r>
              <a:rPr lang="el-GR" i="1" dirty="0"/>
              <a:t> 2018 </a:t>
            </a:r>
            <a:r>
              <a:rPr lang="el-GR" i="1" dirty="0" err="1"/>
              <a:t>Results</a:t>
            </a:r>
            <a:r>
              <a:rPr lang="el-GR" i="1" dirty="0"/>
              <a:t>. VI. </a:t>
            </a:r>
            <a:r>
              <a:rPr lang="el-GR" i="1" dirty="0" err="1"/>
              <a:t>Cosmological</a:t>
            </a:r>
            <a:r>
              <a:rPr lang="el-GR" i="1" dirty="0"/>
              <a:t> </a:t>
            </a:r>
            <a:r>
              <a:rPr lang="el-GR" i="1" dirty="0" err="1"/>
              <a:t>Parameters</a:t>
            </a:r>
            <a:r>
              <a:rPr lang="el-GR" i="1" dirty="0"/>
              <a:t>.</a:t>
            </a:r>
            <a:endParaRPr lang="en-US" dirty="0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120F903B-9199-D58D-951A-FEC87B185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Thomas Chamos, </a:t>
            </a:r>
            <a:r>
              <a:rPr lang="en-US" dirty="0" err="1"/>
              <a:t>GraSPA</a:t>
            </a:r>
            <a:r>
              <a:rPr lang="en-US" dirty="0"/>
              <a:t> Annecy, 21/07/2026</a:t>
            </a:r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A1AED051-36A5-CA01-A4BC-97384F250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146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7B3062E-0C8C-F29E-3694-41376660A3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740229"/>
            <a:ext cx="10131425" cy="505097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dirty="0"/>
              <a:t>Thank you for your attention!</a:t>
            </a: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53597C94-3676-5AC3-FB70-E76DCC371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Thomas Chamos, GraSPA Annecy, 21/07/2026</a:t>
            </a:r>
            <a:endParaRPr lang="en-US" dirty="0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31C4C283-CA6F-F3C9-2322-22B3546FC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370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Ουράνιο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Ουράνιο</Template>
  <TotalTime>14408</TotalTime>
  <Words>577</Words>
  <Application>Microsoft Macintosh PowerPoint</Application>
  <PresentationFormat>Ευρεία οθόνη</PresentationFormat>
  <Paragraphs>95</Paragraphs>
  <Slides>8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14" baseType="lpstr">
      <vt:lpstr>Aptos</vt:lpstr>
      <vt:lpstr>Arial</vt:lpstr>
      <vt:lpstr>Calibri</vt:lpstr>
      <vt:lpstr>Calibri Light</vt:lpstr>
      <vt:lpstr>Wingdings</vt:lpstr>
      <vt:lpstr>Ουράνιο</vt:lpstr>
      <vt:lpstr>DARK MATTER: EVIDENCE and the SEARCH for the INVISIBLE UNIVERSE</vt:lpstr>
      <vt:lpstr>Why did I choose this topic?</vt:lpstr>
      <vt:lpstr>WHY DO WE Think DARK MATTER EXISTS?</vt:lpstr>
      <vt:lpstr>WHAT COULD DARK MATTER BE?</vt:lpstr>
      <vt:lpstr>How do we search for it?</vt:lpstr>
      <vt:lpstr>Conclusions &amp; Outlook</vt:lpstr>
      <vt:lpstr>References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Thomas Chamos</dc:creator>
  <cp:lastModifiedBy>Thomas Chamos</cp:lastModifiedBy>
  <cp:revision>25</cp:revision>
  <dcterms:created xsi:type="dcterms:W3CDTF">2026-07-07T14:19:03Z</dcterms:created>
  <dcterms:modified xsi:type="dcterms:W3CDTF">2026-07-21T10:58:30Z</dcterms:modified>
</cp:coreProperties>
</file>