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61" r:id="rId3"/>
    <p:sldId id="257" r:id="rId4"/>
    <p:sldId id="260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F7FA931F-3929-0D02-EB79-11A9F4780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33B4457C-06B9-56FB-4F62-9F7FE47567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707115E0-6BD9-F1DC-4170-C58BE52D0F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3853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7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5.png"/><Relationship Id="rId5" Type="http://schemas.microsoft.com/office/2007/relationships/media" Target="../media/media3.mp4"/><Relationship Id="rId10" Type="http://schemas.openxmlformats.org/officeDocument/2006/relationships/notesSlide" Target="../notesSlides/notesSlide3.xml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t="140" b="140"/>
          <a:stretch/>
        </p:blipFill>
        <p:spPr>
          <a:xfrm>
            <a:off x="5429250" y="285750"/>
            <a:ext cx="1333500" cy="9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0" y="0"/>
            <a:ext cx="12192000" cy="95400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952500" y="1266750"/>
            <a:ext cx="10287000" cy="677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F172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Rattleback</a:t>
            </a:r>
            <a:endParaRPr sz="4400" b="1">
              <a:solidFill>
                <a:srgbClr val="0F172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952500" y="1944150"/>
            <a:ext cx="10287000" cy="215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0508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Mechanical analysis</a:t>
            </a:r>
            <a:endParaRPr sz="1400" b="1">
              <a:solidFill>
                <a:srgbClr val="00508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2762250" y="2324050"/>
            <a:ext cx="6667500" cy="2000100"/>
          </a:xfrm>
          <a:prstGeom prst="roundRect">
            <a:avLst>
              <a:gd name="adj" fmla="val 5714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4">
            <a:alphaModFix/>
          </a:blip>
          <a:srcRect l="2643" r="2643"/>
          <a:stretch/>
        </p:blipFill>
        <p:spPr>
          <a:xfrm>
            <a:off x="2809800" y="2371600"/>
            <a:ext cx="657240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/>
          <p:nvPr/>
        </p:nvSpPr>
        <p:spPr>
          <a:xfrm>
            <a:off x="3238500" y="4831900"/>
            <a:ext cx="5715000" cy="1428900"/>
          </a:xfrm>
          <a:prstGeom prst="roundRect">
            <a:avLst>
              <a:gd name="adj" fmla="val 8000"/>
            </a:avLst>
          </a:prstGeom>
          <a:solidFill>
            <a:srgbClr val="F8FAFC"/>
          </a:solidFill>
          <a:ln w="9525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3"/>
          <p:cNvSpPr/>
          <p:nvPr/>
        </p:nvSpPr>
        <p:spPr>
          <a:xfrm>
            <a:off x="3238500" y="4831900"/>
            <a:ext cx="57300" cy="1428900"/>
          </a:xfrm>
          <a:prstGeom prst="roundRect">
            <a:avLst>
              <a:gd name="adj" fmla="val 50000"/>
            </a:avLst>
          </a:prstGeom>
          <a:solidFill>
            <a:srgbClr val="005088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3524250" y="4927150"/>
            <a:ext cx="5143500" cy="12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>
                <a:solidFill>
                  <a:srgbClr val="0F172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Manuel Peña García</a:t>
            </a:r>
            <a:endParaRPr sz="1650" b="1">
              <a:solidFill>
                <a:srgbClr val="0F172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[4th Year, Double Degree in Physics and Mathematics]</a:t>
            </a:r>
            <a:endParaRPr sz="1450">
              <a:solidFill>
                <a:srgbClr val="33415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64748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Oviedo</a:t>
            </a:r>
            <a:endParaRPr sz="1250">
              <a:solidFill>
                <a:srgbClr val="64748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3438300" y="4107452"/>
            <a:ext cx="53154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1.</a:t>
            </a:r>
            <a:r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studied rattleback (celt).</a:t>
            </a:r>
            <a:r>
              <a:rPr lang="en-U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Source: Author's photograph.</a:t>
            </a: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1A45036F-17CB-D1F2-8202-6090BDF18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01;p14">
            <a:extLst>
              <a:ext uri="{FF2B5EF4-FFF2-40B4-BE49-F238E27FC236}">
                <a16:creationId xmlns:a16="http://schemas.microsoft.com/office/drawing/2014/main" id="{FC288404-D240-EB74-CA48-A66B4466C733}"/>
              </a:ext>
            </a:extLst>
          </p:cNvPr>
          <p:cNvSpPr/>
          <p:nvPr/>
        </p:nvSpPr>
        <p:spPr>
          <a:xfrm>
            <a:off x="6881900" y="1293735"/>
            <a:ext cx="4268488" cy="3980984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143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01;p14">
            <a:extLst>
              <a:ext uri="{FF2B5EF4-FFF2-40B4-BE49-F238E27FC236}">
                <a16:creationId xmlns:a16="http://schemas.microsoft.com/office/drawing/2014/main" id="{B732B264-C095-0270-D4E1-CBE0D82835A4}"/>
              </a:ext>
            </a:extLst>
          </p:cNvPr>
          <p:cNvSpPr/>
          <p:nvPr/>
        </p:nvSpPr>
        <p:spPr>
          <a:xfrm>
            <a:off x="435196" y="1582597"/>
            <a:ext cx="6257143" cy="3692806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143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4BC6A771-A9DA-3CBA-346A-AAB4BCA57E2A}"/>
              </a:ext>
            </a:extLst>
          </p:cNvPr>
          <p:cNvSpPr/>
          <p:nvPr/>
        </p:nvSpPr>
        <p:spPr>
          <a:xfrm>
            <a:off x="0" y="0"/>
            <a:ext cx="12192000" cy="95400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0DB15926-AE18-29F0-0E4C-5F9B6E08551D}"/>
              </a:ext>
            </a:extLst>
          </p:cNvPr>
          <p:cNvSpPr txBox="1"/>
          <p:nvPr/>
        </p:nvSpPr>
        <p:spPr>
          <a:xfrm>
            <a:off x="571500" y="666750"/>
            <a:ext cx="11601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dirty="0">
                <a:solidFill>
                  <a:srgbClr val="00508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Geometry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7B2201D-380C-F5FB-2F6E-9563D2A8A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97" y="1828917"/>
            <a:ext cx="6257143" cy="194201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6D02BD5-B3E7-0939-8375-5BE4D2F26C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214" r="2841"/>
          <a:stretch>
            <a:fillRect/>
          </a:stretch>
        </p:blipFill>
        <p:spPr>
          <a:xfrm>
            <a:off x="6942541" y="1362693"/>
            <a:ext cx="4147206" cy="2505904"/>
          </a:xfrm>
          <a:prstGeom prst="rect">
            <a:avLst/>
          </a:prstGeom>
        </p:spPr>
      </p:pic>
      <p:sp>
        <p:nvSpPr>
          <p:cNvPr id="11" name="Google Shape;108;p14">
            <a:extLst>
              <a:ext uri="{FF2B5EF4-FFF2-40B4-BE49-F238E27FC236}">
                <a16:creationId xmlns:a16="http://schemas.microsoft.com/office/drawing/2014/main" id="{2969C5BF-0225-AD05-10BD-302148FD6EEE}"/>
              </a:ext>
            </a:extLst>
          </p:cNvPr>
          <p:cNvSpPr txBox="1"/>
          <p:nvPr/>
        </p:nvSpPr>
        <p:spPr>
          <a:xfrm>
            <a:off x="1145887" y="4011465"/>
            <a:ext cx="4147206" cy="1482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spcBef>
                <a:spcPts val="750"/>
              </a:spcBef>
            </a:pPr>
            <a:r>
              <a:rPr lang="en-US" b="1" dirty="0">
                <a:solidFill>
                  <a:srgbClr val="475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2. </a:t>
            </a:r>
            <a:r>
              <a:rPr lang="es-ES" i="1" dirty="0"/>
              <a:t>A </a:t>
            </a:r>
            <a:r>
              <a:rPr lang="es-ES" i="1" dirty="0" err="1"/>
              <a:t>view</a:t>
            </a:r>
            <a:r>
              <a:rPr lang="es-ES" i="1" dirty="0"/>
              <a:t> </a:t>
            </a:r>
            <a:r>
              <a:rPr lang="es-ES" i="1" dirty="0" err="1"/>
              <a:t>of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</a:t>
            </a:r>
            <a:r>
              <a:rPr lang="es-ES" i="1" dirty="0" err="1"/>
              <a:t>rattleback</a:t>
            </a:r>
            <a:r>
              <a:rPr lang="es-ES" i="1" dirty="0"/>
              <a:t> </a:t>
            </a:r>
            <a:r>
              <a:rPr lang="es-ES" i="1" dirty="0" err="1"/>
              <a:t>from</a:t>
            </a:r>
            <a:r>
              <a:rPr lang="es-ES" i="1" dirty="0"/>
              <a:t> </a:t>
            </a:r>
            <a:r>
              <a:rPr lang="es-ES" i="1" dirty="0" err="1"/>
              <a:t>above</a:t>
            </a:r>
            <a:r>
              <a:rPr lang="es-ES" i="1" dirty="0"/>
              <a:t>. The </a:t>
            </a:r>
            <a:r>
              <a:rPr lang="es-ES" i="1" dirty="0" err="1"/>
              <a:t>contour</a:t>
            </a:r>
            <a:r>
              <a:rPr lang="es-ES" i="1" dirty="0"/>
              <a:t> </a:t>
            </a:r>
            <a:r>
              <a:rPr lang="es-ES" i="1" dirty="0" err="1"/>
              <a:t>plot</a:t>
            </a:r>
            <a:r>
              <a:rPr lang="es-ES" i="1" dirty="0"/>
              <a:t> </a:t>
            </a:r>
            <a:r>
              <a:rPr lang="es-ES" i="1" dirty="0" err="1"/>
              <a:t>indicates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</a:t>
            </a:r>
            <a:r>
              <a:rPr lang="es-ES" i="1" dirty="0" err="1"/>
              <a:t>shape</a:t>
            </a:r>
            <a:r>
              <a:rPr lang="es-ES" i="1" dirty="0"/>
              <a:t> </a:t>
            </a:r>
            <a:r>
              <a:rPr lang="es-ES" i="1" dirty="0" err="1"/>
              <a:t>of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bottom </a:t>
            </a:r>
            <a:r>
              <a:rPr lang="es-ES" i="1" dirty="0" err="1"/>
              <a:t>of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</a:t>
            </a:r>
            <a:r>
              <a:rPr lang="es-ES" i="1" dirty="0" err="1"/>
              <a:t>rattleback</a:t>
            </a:r>
            <a:r>
              <a:rPr lang="es-ES" i="1" dirty="0"/>
              <a:t> </a:t>
            </a:r>
            <a:r>
              <a:rPr lang="es-ES" i="1" dirty="0" err="1"/>
              <a:t>while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</a:t>
            </a:r>
            <a:r>
              <a:rPr lang="es-ES" i="1" dirty="0" err="1"/>
              <a:t>dark</a:t>
            </a:r>
            <a:r>
              <a:rPr lang="es-ES" i="1" dirty="0"/>
              <a:t> </a:t>
            </a:r>
            <a:r>
              <a:rPr lang="es-ES" i="1" dirty="0" err="1"/>
              <a:t>region</a:t>
            </a:r>
            <a:r>
              <a:rPr lang="es-ES" i="1" dirty="0"/>
              <a:t> </a:t>
            </a:r>
            <a:r>
              <a:rPr lang="es-ES" i="1" dirty="0" err="1"/>
              <a:t>represents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</a:t>
            </a:r>
            <a:r>
              <a:rPr lang="es-ES" i="1" dirty="0" err="1"/>
              <a:t>distribution</a:t>
            </a:r>
            <a:r>
              <a:rPr lang="es-ES" i="1" dirty="0"/>
              <a:t> </a:t>
            </a:r>
            <a:r>
              <a:rPr lang="es-ES" i="1" dirty="0" err="1"/>
              <a:t>of</a:t>
            </a:r>
            <a:r>
              <a:rPr lang="es-ES" i="1" dirty="0"/>
              <a:t> </a:t>
            </a:r>
            <a:r>
              <a:rPr lang="es-ES" i="1" dirty="0" err="1"/>
              <a:t>mass</a:t>
            </a:r>
            <a:r>
              <a:rPr lang="es-ES" i="1" dirty="0"/>
              <a:t>. </a:t>
            </a:r>
            <a:r>
              <a:rPr lang="es-ES" dirty="0" err="1"/>
              <a:t>Source</a:t>
            </a:r>
            <a:r>
              <a:rPr lang="es-ES" dirty="0"/>
              <a:t>: Case &amp; Jalal, Am. J. </a:t>
            </a:r>
            <a:r>
              <a:rPr lang="es-ES" dirty="0" err="1"/>
              <a:t>Phys</a:t>
            </a:r>
            <a:r>
              <a:rPr lang="es-ES" dirty="0"/>
              <a:t>. (2014).</a:t>
            </a:r>
            <a:endParaRPr dirty="0">
              <a:sym typeface="Times New Roman"/>
            </a:endParaRPr>
          </a:p>
        </p:txBody>
      </p:sp>
      <p:sp>
        <p:nvSpPr>
          <p:cNvPr id="13" name="Google Shape;108;p14">
            <a:extLst>
              <a:ext uri="{FF2B5EF4-FFF2-40B4-BE49-F238E27FC236}">
                <a16:creationId xmlns:a16="http://schemas.microsoft.com/office/drawing/2014/main" id="{18D74B38-DC94-EEA9-01F3-6A7BB77CD52F}"/>
              </a:ext>
            </a:extLst>
          </p:cNvPr>
          <p:cNvSpPr txBox="1"/>
          <p:nvPr/>
        </p:nvSpPr>
        <p:spPr>
          <a:xfrm>
            <a:off x="7003181" y="4011466"/>
            <a:ext cx="4147206" cy="1482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spcBef>
                <a:spcPts val="750"/>
              </a:spcBef>
            </a:pPr>
            <a:r>
              <a:rPr lang="en-US" b="1" dirty="0">
                <a:solidFill>
                  <a:srgbClr val="475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Figure 3. </a:t>
            </a:r>
            <a:r>
              <a:rPr lang="es-ES" i="1" dirty="0"/>
              <a:t>Cross </a:t>
            </a:r>
            <a:r>
              <a:rPr lang="es-ES" i="1" dirty="0" err="1"/>
              <a:t>section</a:t>
            </a:r>
            <a:r>
              <a:rPr lang="es-ES" i="1" dirty="0"/>
              <a:t> </a:t>
            </a:r>
            <a:r>
              <a:rPr lang="es-ES" i="1" dirty="0" err="1"/>
              <a:t>of</a:t>
            </a:r>
            <a:r>
              <a:rPr lang="es-ES" i="1" dirty="0"/>
              <a:t> </a:t>
            </a:r>
            <a:r>
              <a:rPr lang="es-ES" i="1" dirty="0" err="1"/>
              <a:t>rattleback</a:t>
            </a:r>
            <a:r>
              <a:rPr lang="es-ES" i="1" dirty="0"/>
              <a:t> </a:t>
            </a:r>
            <a:r>
              <a:rPr lang="es-ES" i="1" dirty="0" err="1"/>
              <a:t>during</a:t>
            </a:r>
            <a:r>
              <a:rPr lang="es-ES" i="1" dirty="0"/>
              <a:t> </a:t>
            </a:r>
            <a:r>
              <a:rPr lang="es-ES" i="1" dirty="0" err="1"/>
              <a:t>oscillation</a:t>
            </a:r>
            <a:r>
              <a:rPr lang="es-ES" i="1" dirty="0"/>
              <a:t> </a:t>
            </a:r>
            <a:r>
              <a:rPr lang="es-ES" i="1" dirty="0" err="1"/>
              <a:t>about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x-axis. Point P </a:t>
            </a:r>
            <a:r>
              <a:rPr lang="es-ES" i="1" dirty="0" err="1"/>
              <a:t>is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</a:t>
            </a:r>
            <a:r>
              <a:rPr lang="es-ES" i="1" dirty="0" err="1"/>
              <a:t>point</a:t>
            </a:r>
            <a:r>
              <a:rPr lang="es-ES" i="1" dirty="0"/>
              <a:t> </a:t>
            </a:r>
            <a:r>
              <a:rPr lang="es-ES" i="1" dirty="0" err="1"/>
              <a:t>of</a:t>
            </a:r>
            <a:r>
              <a:rPr lang="es-ES" i="1" dirty="0"/>
              <a:t> </a:t>
            </a:r>
            <a:r>
              <a:rPr lang="es-ES" i="1" dirty="0" err="1"/>
              <a:t>contact</a:t>
            </a:r>
            <a:r>
              <a:rPr lang="es-ES" i="1" dirty="0"/>
              <a:t> and “cm” </a:t>
            </a:r>
            <a:r>
              <a:rPr lang="es-ES" i="1" dirty="0" err="1"/>
              <a:t>is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center-</a:t>
            </a:r>
            <a:r>
              <a:rPr lang="es-ES" i="1" dirty="0" err="1"/>
              <a:t>of</a:t>
            </a:r>
            <a:r>
              <a:rPr lang="es-ES" i="1" dirty="0"/>
              <a:t>-</a:t>
            </a:r>
            <a:r>
              <a:rPr lang="es-ES" i="1" dirty="0" err="1"/>
              <a:t>mass</a:t>
            </a:r>
            <a:r>
              <a:rPr lang="es-ES" i="1" dirty="0"/>
              <a:t>. The horizontal axis </a:t>
            </a:r>
            <a:r>
              <a:rPr lang="es-ES" i="1" dirty="0" err="1"/>
              <a:t>represents</a:t>
            </a:r>
            <a:r>
              <a:rPr lang="es-ES" i="1" dirty="0"/>
              <a:t> x. </a:t>
            </a:r>
            <a:r>
              <a:rPr lang="es-ES" dirty="0" err="1"/>
              <a:t>Source</a:t>
            </a:r>
            <a:r>
              <a:rPr lang="es-ES" dirty="0"/>
              <a:t>: Case &amp; Jalal, Am. J. </a:t>
            </a:r>
            <a:r>
              <a:rPr lang="es-ES" dirty="0" err="1"/>
              <a:t>Phys</a:t>
            </a:r>
            <a:r>
              <a:rPr lang="es-ES" dirty="0"/>
              <a:t>. (2014).</a:t>
            </a:r>
            <a:endParaRPr dirty="0"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029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/>
          <p:nvPr/>
        </p:nvSpPr>
        <p:spPr>
          <a:xfrm>
            <a:off x="0" y="0"/>
            <a:ext cx="12192000" cy="95400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571500" y="666750"/>
            <a:ext cx="11601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dirty="0">
                <a:solidFill>
                  <a:srgbClr val="00508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Observed Dynamics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00" name="Google Shape;100;p14"/>
          <p:cNvGrpSpPr/>
          <p:nvPr/>
        </p:nvGrpSpPr>
        <p:grpSpPr>
          <a:xfrm>
            <a:off x="571500" y="1428750"/>
            <a:ext cx="11049150" cy="4857750"/>
            <a:chOff x="571500" y="1428750"/>
            <a:chExt cx="11049150" cy="4857750"/>
          </a:xfrm>
        </p:grpSpPr>
        <p:sp>
          <p:nvSpPr>
            <p:cNvPr id="101" name="Google Shape;101;p14"/>
            <p:cNvSpPr/>
            <p:nvPr/>
          </p:nvSpPr>
          <p:spPr>
            <a:xfrm>
              <a:off x="571500" y="1428750"/>
              <a:ext cx="5238900" cy="228600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1430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6381750" y="1428750"/>
              <a:ext cx="5238900" cy="228600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1430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571500" y="4000500"/>
              <a:ext cx="5238900" cy="228600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1430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4"/>
            <p:cNvSpPr/>
            <p:nvPr/>
          </p:nvSpPr>
          <p:spPr>
            <a:xfrm>
              <a:off x="6381750" y="4000500"/>
              <a:ext cx="5238900" cy="2286000"/>
            </a:xfrm>
            <a:prstGeom prst="roundRect">
              <a:avLst>
                <a:gd name="adj" fmla="val 5000"/>
              </a:avLst>
            </a:prstGeom>
            <a:solidFill>
              <a:srgbClr val="F8FAFC"/>
            </a:solidFill>
            <a:ln w="1430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4"/>
            <p:cNvSpPr txBox="1"/>
            <p:nvPr/>
          </p:nvSpPr>
          <p:spPr>
            <a:xfrm>
              <a:off x="4014216" y="1571625"/>
              <a:ext cx="1796184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05088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Counterclockwise Spin</a:t>
              </a:r>
              <a:endParaRPr sz="1800" b="1" dirty="0">
                <a:solidFill>
                  <a:srgbClr val="005088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100" b="1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Figure 2. </a:t>
              </a:r>
              <a:r>
                <a:rPr lang="en-US" sz="1100" b="0" i="1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Counterclockwise rotation of the rattleback. </a:t>
              </a:r>
              <a:r>
                <a:rPr lang="en-US" sz="1100" b="0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Source: Author’s video</a:t>
              </a:r>
              <a:endParaRPr sz="1100" b="0" dirty="0">
                <a:solidFill>
                  <a:srgbClr val="47556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9" name="Google Shape;109;p14"/>
            <p:cNvSpPr txBox="1"/>
            <p:nvPr/>
          </p:nvSpPr>
          <p:spPr>
            <a:xfrm>
              <a:off x="9848088" y="1571625"/>
              <a:ext cx="1772562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05088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Clockwise Spin</a:t>
              </a:r>
              <a:endParaRPr sz="1800" b="1" dirty="0">
                <a:solidFill>
                  <a:srgbClr val="005088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100" b="1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Figure 3. </a:t>
              </a:r>
              <a:r>
                <a:rPr lang="en-US" sz="1100" b="0" i="1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Clockwise rotation of the rattleback. </a:t>
              </a:r>
              <a:r>
                <a:rPr lang="en-US" sz="1100" b="0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Source: Author’s video</a:t>
              </a:r>
              <a:endParaRPr sz="1100" b="0" dirty="0">
                <a:solidFill>
                  <a:srgbClr val="47556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0" name="Google Shape;110;p14"/>
            <p:cNvSpPr txBox="1"/>
            <p:nvPr/>
          </p:nvSpPr>
          <p:spPr>
            <a:xfrm>
              <a:off x="4014216" y="4143450"/>
              <a:ext cx="1796184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05088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Short-Axis Oscillation</a:t>
              </a:r>
              <a:endParaRPr sz="1800" b="1" dirty="0">
                <a:solidFill>
                  <a:srgbClr val="005088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100" b="1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Figure 4. </a:t>
              </a:r>
              <a:r>
                <a:rPr lang="en-US" sz="1100" b="0" i="1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Oscillation around the short horizontal axis. </a:t>
              </a:r>
              <a:r>
                <a:rPr lang="en-US" sz="1100" b="0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Source: Author’s video</a:t>
              </a:r>
              <a:endParaRPr sz="1100" b="0" dirty="0">
                <a:solidFill>
                  <a:srgbClr val="47556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1" name="Google Shape;111;p14"/>
            <p:cNvSpPr txBox="1"/>
            <p:nvPr/>
          </p:nvSpPr>
          <p:spPr>
            <a:xfrm>
              <a:off x="9877196" y="4143375"/>
              <a:ext cx="1743454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05088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Long-Axis Oscillation</a:t>
              </a:r>
              <a:endParaRPr sz="1800" b="1" dirty="0">
                <a:solidFill>
                  <a:srgbClr val="005088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100" b="1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Figure 5. </a:t>
              </a:r>
              <a:r>
                <a:rPr lang="en-US" sz="1100" b="0" i="1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Oscillation around the long horizontal axis. </a:t>
              </a:r>
              <a:r>
                <a:rPr lang="en-US" sz="1100" b="0" dirty="0">
                  <a:solidFill>
                    <a:srgbClr val="475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Source: Author’s video</a:t>
              </a:r>
              <a:endParaRPr sz="1100" b="0" dirty="0">
                <a:solidFill>
                  <a:srgbClr val="475569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2" name="WhatsApp Video 2025-04-18 at 16.55.57">
            <a:hlinkClick r:id="" action="ppaction://media"/>
            <a:extLst>
              <a:ext uri="{FF2B5EF4-FFF2-40B4-BE49-F238E27FC236}">
                <a16:creationId xmlns:a16="http://schemas.microsoft.com/office/drawing/2014/main" id="{0B107BC4-09BB-3377-85A3-6C05EEEA44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3397" y="1550857"/>
            <a:ext cx="3338922" cy="1878143"/>
          </a:xfrm>
          <a:prstGeom prst="rect">
            <a:avLst/>
          </a:prstGeom>
        </p:spPr>
      </p:pic>
      <p:pic>
        <p:nvPicPr>
          <p:cNvPr id="3" name="girohorario">
            <a:hlinkClick r:id="" action="ppaction://media"/>
            <a:extLst>
              <a:ext uri="{FF2B5EF4-FFF2-40B4-BE49-F238E27FC236}">
                <a16:creationId xmlns:a16="http://schemas.microsoft.com/office/drawing/2014/main" id="{5FE71141-FA9C-C575-7216-D692BEDE6AD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445458" y="1550856"/>
            <a:ext cx="3338923" cy="1878144"/>
          </a:xfrm>
          <a:prstGeom prst="rect">
            <a:avLst/>
          </a:prstGeom>
        </p:spPr>
      </p:pic>
      <p:pic>
        <p:nvPicPr>
          <p:cNvPr id="4" name="oscilaciongrande">
            <a:hlinkClick r:id="" action="ppaction://media"/>
            <a:extLst>
              <a:ext uri="{FF2B5EF4-FFF2-40B4-BE49-F238E27FC236}">
                <a16:creationId xmlns:a16="http://schemas.microsoft.com/office/drawing/2014/main" id="{985C4C86-CEB6-F2D3-6F65-E04127F86533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3397" y="4143375"/>
            <a:ext cx="3338923" cy="1878144"/>
          </a:xfrm>
          <a:prstGeom prst="rect">
            <a:avLst/>
          </a:prstGeom>
        </p:spPr>
      </p:pic>
      <p:pic>
        <p:nvPicPr>
          <p:cNvPr id="5" name="WhatsApp Video 2025-04-20 at 21.12.00">
            <a:hlinkClick r:id="" action="ppaction://media"/>
            <a:extLst>
              <a:ext uri="{FF2B5EF4-FFF2-40B4-BE49-F238E27FC236}">
                <a16:creationId xmlns:a16="http://schemas.microsoft.com/office/drawing/2014/main" id="{28235610-5AAA-6863-EBC3-2AC4B614B8DA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 rot="16200000">
            <a:off x="7190401" y="3398432"/>
            <a:ext cx="1878144" cy="3368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4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9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/>
          <p:nvPr/>
        </p:nvSpPr>
        <p:spPr>
          <a:xfrm>
            <a:off x="0" y="0"/>
            <a:ext cx="12192000" cy="95250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7"/>
          <p:cNvSpPr txBox="1"/>
          <p:nvPr/>
        </p:nvSpPr>
        <p:spPr>
          <a:xfrm>
            <a:off x="571500" y="666750"/>
            <a:ext cx="1160145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 dirty="0">
                <a:solidFill>
                  <a:srgbClr val="005088"/>
                </a:solidFill>
                <a:latin typeface="Times New Roman" panose="02020603050405020304" pitchFamily="18" charset="0"/>
                <a:ea typeface="Merriweather"/>
                <a:cs typeface="Times New Roman" panose="02020603050405020304" pitchFamily="18" charset="0"/>
                <a:sym typeface="Merriweather"/>
              </a:rPr>
              <a:t>Conclusions and Lessons Learned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Google Shape;143;p17"/>
          <p:cNvSpPr/>
          <p:nvPr/>
        </p:nvSpPr>
        <p:spPr>
          <a:xfrm>
            <a:off x="841248" y="1062038"/>
            <a:ext cx="9525000" cy="1343025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1044704" y="3885342"/>
            <a:ext cx="87630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60000"/>
              </a:lnSpc>
            </a:pPr>
            <a:r>
              <a:rPr lang="en-US" sz="2000" i="0" u="none" strike="noStrike" cap="none" dirty="0">
                <a:solidFill>
                  <a:srgbClr val="0F172A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slight geometric asymmetry can fundamentally alter the dynamics of a rigid body.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Google Shape;145;p17"/>
          <p:cNvSpPr/>
          <p:nvPr/>
        </p:nvSpPr>
        <p:spPr>
          <a:xfrm>
            <a:off x="841248" y="5129483"/>
            <a:ext cx="45719" cy="739139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7"/>
          <p:cNvSpPr txBox="1"/>
          <p:nvPr/>
        </p:nvSpPr>
        <p:spPr>
          <a:xfrm>
            <a:off x="1044704" y="5252830"/>
            <a:ext cx="87630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This is a valuable way to approach rigid body beyond just mathematical equations.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Google Shape;148;p17"/>
          <p:cNvSpPr/>
          <p:nvPr/>
        </p:nvSpPr>
        <p:spPr>
          <a:xfrm>
            <a:off x="841249" y="3839810"/>
            <a:ext cx="45719" cy="739139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44;p17">
            <a:extLst>
              <a:ext uri="{FF2B5EF4-FFF2-40B4-BE49-F238E27FC236}">
                <a16:creationId xmlns:a16="http://schemas.microsoft.com/office/drawing/2014/main" id="{93C1C0A5-9ACC-65FC-4034-DDAF89FCE933}"/>
              </a:ext>
            </a:extLst>
          </p:cNvPr>
          <p:cNvSpPr txBox="1"/>
          <p:nvPr/>
        </p:nvSpPr>
        <p:spPr>
          <a:xfrm>
            <a:off x="1044704" y="1773841"/>
            <a:ext cx="87630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57200">
              <a:lnSpc>
                <a:spcPct val="160000"/>
              </a:lnSpc>
              <a:buAutoNum type="arabicPeriod"/>
            </a:pPr>
            <a:r>
              <a:rPr lang="es-ES" sz="2000" dirty="0" err="1"/>
              <a:t>Geometric</a:t>
            </a:r>
            <a:r>
              <a:rPr lang="es-ES" sz="2000" dirty="0"/>
              <a:t> </a:t>
            </a:r>
            <a:r>
              <a:rPr lang="es-ES" sz="2000" dirty="0" err="1"/>
              <a:t>asymmetry</a:t>
            </a:r>
            <a:r>
              <a:rPr lang="es-ES" sz="2000" dirty="0"/>
              <a:t> </a:t>
            </a:r>
            <a:r>
              <a:rPr lang="es-ES" sz="2000" dirty="0" err="1"/>
              <a:t>couples</a:t>
            </a:r>
            <a:r>
              <a:rPr lang="es-ES" sz="2000" dirty="0"/>
              <a:t> spin and </a:t>
            </a:r>
            <a:r>
              <a:rPr lang="es-ES" sz="2000" dirty="0" err="1"/>
              <a:t>oscillation</a:t>
            </a:r>
            <a:r>
              <a:rPr lang="es-ES" sz="2000" dirty="0"/>
              <a:t>. </a:t>
            </a:r>
          </a:p>
          <a:p>
            <a:pPr marL="457200" lvl="0" indent="-457200">
              <a:lnSpc>
                <a:spcPct val="160000"/>
              </a:lnSpc>
              <a:buAutoNum type="arabicPeriod"/>
            </a:pPr>
            <a:r>
              <a:rPr lang="es-ES" sz="2000" dirty="0" err="1"/>
              <a:t>Instability</a:t>
            </a:r>
            <a:r>
              <a:rPr lang="es-ES" sz="2000" dirty="0"/>
              <a:t> </a:t>
            </a:r>
            <a:r>
              <a:rPr lang="es-ES" sz="2000" dirty="0" err="1"/>
              <a:t>transfers</a:t>
            </a:r>
            <a:r>
              <a:rPr lang="es-ES" sz="2000" dirty="0"/>
              <a:t> </a:t>
            </a:r>
            <a:r>
              <a:rPr lang="es-ES" sz="2000" dirty="0" err="1"/>
              <a:t>kinetic</a:t>
            </a:r>
            <a:r>
              <a:rPr lang="es-ES" sz="2000" dirty="0"/>
              <a:t> </a:t>
            </a:r>
            <a:r>
              <a:rPr lang="es-ES" sz="2000" dirty="0" err="1"/>
              <a:t>energy</a:t>
            </a:r>
            <a:r>
              <a:rPr lang="es-ES" sz="2000" dirty="0"/>
              <a:t> </a:t>
            </a:r>
            <a:r>
              <a:rPr lang="es-ES" sz="2000" dirty="0" err="1"/>
              <a:t>between</a:t>
            </a:r>
            <a:r>
              <a:rPr lang="es-ES" sz="2000" dirty="0"/>
              <a:t> </a:t>
            </a:r>
            <a:r>
              <a:rPr lang="es-ES" sz="2000" dirty="0" err="1"/>
              <a:t>axes</a:t>
            </a:r>
            <a:r>
              <a:rPr lang="es-ES" sz="2000" dirty="0"/>
              <a:t>. </a:t>
            </a:r>
          </a:p>
          <a:p>
            <a:pPr marL="457200" lvl="0" indent="-457200">
              <a:lnSpc>
                <a:spcPct val="160000"/>
              </a:lnSpc>
              <a:buAutoNum type="arabicPeriod"/>
            </a:pPr>
            <a:r>
              <a:rPr lang="es-ES" sz="2000" dirty="0" err="1"/>
              <a:t>Friction</a:t>
            </a:r>
            <a:r>
              <a:rPr lang="es-ES" sz="2000" dirty="0"/>
              <a:t> </a:t>
            </a:r>
            <a:r>
              <a:rPr lang="es-ES" sz="2000" dirty="0" err="1"/>
              <a:t>generates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reversing</a:t>
            </a:r>
            <a:r>
              <a:rPr lang="es-ES" sz="2000" dirty="0"/>
              <a:t> torque.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145;p17">
            <a:extLst>
              <a:ext uri="{FF2B5EF4-FFF2-40B4-BE49-F238E27FC236}">
                <a16:creationId xmlns:a16="http://schemas.microsoft.com/office/drawing/2014/main" id="{E8BE8E92-0DE7-AFB2-EB9D-16809C398C01}"/>
              </a:ext>
            </a:extLst>
          </p:cNvPr>
          <p:cNvSpPr/>
          <p:nvPr/>
        </p:nvSpPr>
        <p:spPr>
          <a:xfrm>
            <a:off x="841250" y="1733550"/>
            <a:ext cx="45719" cy="1557909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</Words>
  <Application>Microsoft Office PowerPoint</Application>
  <PresentationFormat>Panorámica</PresentationFormat>
  <Paragraphs>24</Paragraphs>
  <Slides>4</Slides>
  <Notes>4</Notes>
  <HiddenSlides>0</HiddenSlides>
  <MMClips>4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Times New Roman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Manuel Peña García</dc:creator>
  <cp:lastModifiedBy>Enrique Peña García</cp:lastModifiedBy>
  <cp:revision>1</cp:revision>
  <dcterms:modified xsi:type="dcterms:W3CDTF">2026-07-13T17:36:01Z</dcterms:modified>
</cp:coreProperties>
</file>