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48" autoAdjust="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957B284-434F-4737-87F6-3C1E78FB2C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C727AB7-3970-4FE4-A134-9D1EEE3EAD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B8E98-EB83-4166-8CDF-F8D5CC97446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0C17C43-A4DD-44E5-B373-511461F876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9C40B9-1970-4F62-BE22-5883A05E9A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5CBA8-3118-4264-9DB3-F09EDF8E1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3798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9F1FC-52BF-40A0-B8CD-E5DB9AB207F2}" type="datetimeFigureOut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CC092-CABA-48D0-B3F7-B535EA5228F9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33446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6CC092-CABA-48D0-B3F7-B535EA5228F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7959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7F3AD093-6935-4E25-8E83-BEC3D2E3622E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FE6873-B7CD-47F1-B4BA-70026F4A4FD4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del título principal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96AA1814-B970-47C5-B4E1-BCA0D77E15F3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CF8AC2-1C52-4F78-88EE-331D670B19A5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E6CF4E9-F423-4970-91B6-143DF72FA056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955445-6089-478A-9DA1-4738AC4A8C11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2D574B-5FDE-4FDF-8F45-99828D8C688F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9631C6-D8ED-4343-819F-B7AEF7D4E056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7" name="Rectángulo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6FA238-7AE4-47C1-BF2A-706B9C8FFAA8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 dirty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E6D5EDF-0088-49D6-AAFA-F513F5E3B893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2E0ACB-2DC9-41EC-A846-D82D047DE411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8DB00A2C-96CA-430C-81E9-81B790CC7C63}" type="datetime1">
              <a:rPr lang="es-ES" noProof="0" smtClean="0"/>
              <a:t>14/07/2026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9" name="Rectángulo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ángulo 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7" name="Imagen 6" descr="Conexiones digitales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572000"/>
            <a:ext cx="10993549" cy="895244"/>
          </a:xfrm>
        </p:spPr>
        <p:txBody>
          <a:bodyPr rtlCol="0">
            <a:noAutofit/>
          </a:bodyPr>
          <a:lstStyle/>
          <a:p>
            <a:pPr rtl="0"/>
            <a:r>
              <a:rPr lang="es-ES" sz="4500" dirty="0" err="1">
                <a:solidFill>
                  <a:schemeClr val="bg1"/>
                </a:solidFill>
              </a:rPr>
              <a:t>Optical</a:t>
            </a:r>
            <a:r>
              <a:rPr lang="es-ES" sz="4500" dirty="0">
                <a:solidFill>
                  <a:schemeClr val="bg1"/>
                </a:solidFill>
              </a:rPr>
              <a:t> </a:t>
            </a:r>
            <a:r>
              <a:rPr lang="es-ES" sz="4500" dirty="0" err="1">
                <a:solidFill>
                  <a:schemeClr val="bg1"/>
                </a:solidFill>
              </a:rPr>
              <a:t>tweezers</a:t>
            </a:r>
            <a:endParaRPr lang="es-ES" sz="4500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B6CF59-4E5B-494D-A2F7-97ADD01E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67246"/>
            <a:ext cx="10993546" cy="484822"/>
          </a:xfrm>
        </p:spPr>
        <p:txBody>
          <a:bodyPr rtlCol="0">
            <a:normAutofit/>
          </a:bodyPr>
          <a:lstStyle/>
          <a:p>
            <a:pPr rtl="0"/>
            <a:r>
              <a:rPr lang="es-ES" dirty="0">
                <a:solidFill>
                  <a:srgbClr val="7CEBFF"/>
                </a:solidFill>
              </a:rPr>
              <a:t>Miguel lorenzo vecino – </a:t>
            </a:r>
            <a:r>
              <a:rPr lang="es-ES" dirty="0" err="1">
                <a:solidFill>
                  <a:srgbClr val="7CEBFF"/>
                </a:solidFill>
              </a:rPr>
              <a:t>university</a:t>
            </a:r>
            <a:r>
              <a:rPr lang="es-ES" dirty="0">
                <a:solidFill>
                  <a:srgbClr val="7CEBFF"/>
                </a:solidFill>
              </a:rPr>
              <a:t> </a:t>
            </a:r>
            <a:r>
              <a:rPr lang="es-ES" dirty="0" err="1">
                <a:solidFill>
                  <a:srgbClr val="7CEBFF"/>
                </a:solidFill>
              </a:rPr>
              <a:t>of</a:t>
            </a:r>
            <a:r>
              <a:rPr lang="es-ES" dirty="0">
                <a:solidFill>
                  <a:srgbClr val="7CEBFF"/>
                </a:solidFill>
              </a:rPr>
              <a:t> salamanca</a:t>
            </a:r>
          </a:p>
        </p:txBody>
      </p:sp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A05836-8249-6745-B71A-11A99F65A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cap="none" dirty="0" err="1"/>
              <a:t>What</a:t>
            </a:r>
            <a:r>
              <a:rPr lang="es-ES" cap="none" dirty="0"/>
              <a:t> are </a:t>
            </a:r>
            <a:r>
              <a:rPr lang="es-ES" cap="none" dirty="0" err="1"/>
              <a:t>they</a:t>
            </a:r>
            <a:r>
              <a:rPr lang="es-ES" cap="none" dirty="0"/>
              <a:t>?</a:t>
            </a:r>
          </a:p>
        </p:txBody>
      </p:sp>
      <p:pic>
        <p:nvPicPr>
          <p:cNvPr id="4" name="Imagen 3" descr="Arthur Ashkin – Facts – 2018 - NobelPrize.org">
            <a:extLst>
              <a:ext uri="{FF2B5EF4-FFF2-40B4-BE49-F238E27FC236}">
                <a16:creationId xmlns:a16="http://schemas.microsoft.com/office/drawing/2014/main" id="{50DCCB29-0A26-5A89-C617-B02DD143F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861" y="2462840"/>
            <a:ext cx="2784231" cy="417634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D0CE954-BA0A-67F8-A011-B398B45943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08" t="17245" r="17127" b="38160"/>
          <a:stretch>
            <a:fillRect/>
          </a:stretch>
        </p:blipFill>
        <p:spPr>
          <a:xfrm>
            <a:off x="663438" y="2974968"/>
            <a:ext cx="5801507" cy="2837457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8868756E-C456-FFD6-2494-62DA2938EC24}"/>
              </a:ext>
            </a:extLst>
          </p:cNvPr>
          <p:cNvSpPr txBox="1"/>
          <p:nvPr/>
        </p:nvSpPr>
        <p:spPr>
          <a:xfrm>
            <a:off x="8264862" y="1809135"/>
            <a:ext cx="2784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u="sng" dirty="0"/>
              <a:t>Arthur Ashkin: </a:t>
            </a:r>
          </a:p>
          <a:p>
            <a:r>
              <a:rPr lang="es-ES" dirty="0"/>
              <a:t>nobel </a:t>
            </a:r>
            <a:r>
              <a:rPr lang="es-ES" dirty="0" err="1"/>
              <a:t>Prize</a:t>
            </a:r>
            <a:r>
              <a:rPr lang="es-ES" dirty="0"/>
              <a:t> </a:t>
            </a:r>
            <a:r>
              <a:rPr lang="es-ES" dirty="0" err="1"/>
              <a:t>winner</a:t>
            </a:r>
            <a:r>
              <a:rPr lang="es-ES" dirty="0"/>
              <a:t> in 2018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E15C7A8-4A8B-AC6C-C022-AD33FE227E2B}"/>
              </a:ext>
            </a:extLst>
          </p:cNvPr>
          <p:cNvSpPr txBox="1"/>
          <p:nvPr/>
        </p:nvSpPr>
        <p:spPr>
          <a:xfrm>
            <a:off x="657913" y="2249312"/>
            <a:ext cx="6538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Instruments </a:t>
            </a:r>
            <a:r>
              <a:rPr lang="es-ES" dirty="0" err="1"/>
              <a:t>that</a:t>
            </a:r>
            <a:r>
              <a:rPr lang="es-ES" dirty="0"/>
              <a:t> use a laser </a:t>
            </a:r>
            <a:r>
              <a:rPr lang="es-ES" dirty="0" err="1"/>
              <a:t>beam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hold</a:t>
            </a:r>
            <a:r>
              <a:rPr lang="es-ES" dirty="0"/>
              <a:t>, </a:t>
            </a:r>
            <a:r>
              <a:rPr lang="es-ES" dirty="0" err="1"/>
              <a:t>manipulate</a:t>
            </a:r>
            <a:r>
              <a:rPr lang="es-ES" dirty="0"/>
              <a:t>, and </a:t>
            </a:r>
            <a:r>
              <a:rPr lang="es-ES" dirty="0" err="1"/>
              <a:t>move</a:t>
            </a:r>
            <a:r>
              <a:rPr lang="es-ES" dirty="0"/>
              <a:t> </a:t>
            </a:r>
            <a:r>
              <a:rPr lang="es-ES" dirty="0" err="1"/>
              <a:t>microscopic</a:t>
            </a:r>
            <a:r>
              <a:rPr lang="es-ES" dirty="0"/>
              <a:t> </a:t>
            </a:r>
            <a:r>
              <a:rPr lang="es-ES" dirty="0" err="1"/>
              <a:t>objects</a:t>
            </a:r>
            <a:r>
              <a:rPr lang="es-ES" dirty="0"/>
              <a:t> </a:t>
            </a:r>
            <a:r>
              <a:rPr lang="es-ES" dirty="0" err="1"/>
              <a:t>without</a:t>
            </a:r>
            <a:r>
              <a:rPr lang="es-ES" dirty="0"/>
              <a:t> </a:t>
            </a:r>
            <a:r>
              <a:rPr lang="es-ES" dirty="0" err="1"/>
              <a:t>physically</a:t>
            </a:r>
            <a:r>
              <a:rPr lang="es-ES" dirty="0"/>
              <a:t> </a:t>
            </a:r>
            <a:r>
              <a:rPr lang="es-ES" dirty="0" err="1"/>
              <a:t>touching</a:t>
            </a:r>
            <a:r>
              <a:rPr lang="es-ES" dirty="0"/>
              <a:t> </a:t>
            </a:r>
            <a:r>
              <a:rPr lang="es-ES" dirty="0" err="1"/>
              <a:t>them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8510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9CD8D-20D7-AA32-B156-03556DBD9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cap="none" dirty="0"/>
              <a:t>How </a:t>
            </a:r>
            <a:r>
              <a:rPr lang="es-ES" cap="none" dirty="0" err="1"/>
              <a:t>does</a:t>
            </a:r>
            <a:r>
              <a:rPr lang="es-ES" cap="none" dirty="0"/>
              <a:t> </a:t>
            </a:r>
            <a:r>
              <a:rPr lang="es-ES" cap="none" dirty="0" err="1"/>
              <a:t>it</a:t>
            </a:r>
            <a:r>
              <a:rPr lang="es-ES" cap="none" dirty="0"/>
              <a:t> </a:t>
            </a:r>
            <a:r>
              <a:rPr lang="es-ES" cap="none" dirty="0" err="1"/>
              <a:t>work</a:t>
            </a:r>
            <a:r>
              <a:rPr lang="es-ES" cap="none" dirty="0"/>
              <a:t>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B939706-2F90-4D16-DC06-693F78DE3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808" y="3429000"/>
            <a:ext cx="4669304" cy="28352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B0614B9-8AA9-2E95-3794-D2DA5E1455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33" t="5402" r="2913"/>
          <a:stretch>
            <a:fillRect/>
          </a:stretch>
        </p:blipFill>
        <p:spPr>
          <a:xfrm>
            <a:off x="6278209" y="3429000"/>
            <a:ext cx="5478364" cy="283524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6621920-B7D3-2753-11E5-717ED8AA1E25}"/>
              </a:ext>
            </a:extLst>
          </p:cNvPr>
          <p:cNvSpPr txBox="1"/>
          <p:nvPr/>
        </p:nvSpPr>
        <p:spPr>
          <a:xfrm>
            <a:off x="1841442" y="2084294"/>
            <a:ext cx="2110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Conservation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linear </a:t>
            </a:r>
            <a:r>
              <a:rPr lang="es-ES" dirty="0" err="1"/>
              <a:t>momentum</a:t>
            </a:r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60C7A2A-F6D9-C820-AD86-845ED4E788BF}"/>
              </a:ext>
            </a:extLst>
          </p:cNvPr>
          <p:cNvSpPr txBox="1"/>
          <p:nvPr/>
        </p:nvSpPr>
        <p:spPr>
          <a:xfrm>
            <a:off x="4195189" y="1946291"/>
            <a:ext cx="2461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Radiation</a:t>
            </a:r>
            <a:r>
              <a:rPr lang="es-ES" dirty="0"/>
              <a:t> </a:t>
            </a:r>
            <a:r>
              <a:rPr lang="es-ES" dirty="0" err="1"/>
              <a:t>pressure</a:t>
            </a:r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85A0959-F662-832E-E17A-9F5FDBE47AE0}"/>
              </a:ext>
            </a:extLst>
          </p:cNvPr>
          <p:cNvSpPr txBox="1"/>
          <p:nvPr/>
        </p:nvSpPr>
        <p:spPr>
          <a:xfrm>
            <a:off x="4195189" y="2545959"/>
            <a:ext cx="2461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Gradient</a:t>
            </a:r>
            <a:r>
              <a:rPr lang="es-ES" dirty="0"/>
              <a:t> </a:t>
            </a:r>
            <a:r>
              <a:rPr lang="es-ES" dirty="0" err="1"/>
              <a:t>force</a:t>
            </a:r>
            <a:endParaRPr lang="es-ES" dirty="0"/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07D1625-3D01-455C-3308-B83FA3382840}"/>
              </a:ext>
            </a:extLst>
          </p:cNvPr>
          <p:cNvCxnSpPr>
            <a:endCxn id="9" idx="1"/>
          </p:cNvCxnSpPr>
          <p:nvPr/>
        </p:nvCxnSpPr>
        <p:spPr>
          <a:xfrm flipV="1">
            <a:off x="3687097" y="2130957"/>
            <a:ext cx="508092" cy="276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5D0E1320-2564-C029-6257-80E5518117B9}"/>
              </a:ext>
            </a:extLst>
          </p:cNvPr>
          <p:cNvCxnSpPr>
            <a:endCxn id="11" idx="1"/>
          </p:cNvCxnSpPr>
          <p:nvPr/>
        </p:nvCxnSpPr>
        <p:spPr>
          <a:xfrm>
            <a:off x="3677265" y="2407459"/>
            <a:ext cx="517924" cy="323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E85BA8AC-BE43-9E94-FB38-886F88749B1A}"/>
              </a:ext>
            </a:extLst>
          </p:cNvPr>
          <p:cNvSpPr/>
          <p:nvPr/>
        </p:nvSpPr>
        <p:spPr>
          <a:xfrm>
            <a:off x="3392129" y="4846621"/>
            <a:ext cx="294968" cy="6004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lecha: hacia abajo 17">
            <a:extLst>
              <a:ext uri="{FF2B5EF4-FFF2-40B4-BE49-F238E27FC236}">
                <a16:creationId xmlns:a16="http://schemas.microsoft.com/office/drawing/2014/main" id="{AE79880B-7DA4-22CD-8848-A7D5396B8C38}"/>
              </a:ext>
            </a:extLst>
          </p:cNvPr>
          <p:cNvSpPr/>
          <p:nvPr/>
        </p:nvSpPr>
        <p:spPr>
          <a:xfrm rot="16200000">
            <a:off x="10141974" y="4708285"/>
            <a:ext cx="294968" cy="6004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Flecha: hacia abajo 19">
            <a:extLst>
              <a:ext uri="{FF2B5EF4-FFF2-40B4-BE49-F238E27FC236}">
                <a16:creationId xmlns:a16="http://schemas.microsoft.com/office/drawing/2014/main" id="{49859C31-B240-C953-2647-D237D8EBE480}"/>
              </a:ext>
            </a:extLst>
          </p:cNvPr>
          <p:cNvSpPr/>
          <p:nvPr/>
        </p:nvSpPr>
        <p:spPr>
          <a:xfrm rot="5400000">
            <a:off x="3098420" y="4551652"/>
            <a:ext cx="294968" cy="600450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Flecha: hacia abajo 23">
            <a:extLst>
              <a:ext uri="{FF2B5EF4-FFF2-40B4-BE49-F238E27FC236}">
                <a16:creationId xmlns:a16="http://schemas.microsoft.com/office/drawing/2014/main" id="{59D10594-DA6A-52A0-90B6-CA404DB1F807}"/>
              </a:ext>
            </a:extLst>
          </p:cNvPr>
          <p:cNvSpPr/>
          <p:nvPr/>
        </p:nvSpPr>
        <p:spPr>
          <a:xfrm rot="5400000">
            <a:off x="9541524" y="4703711"/>
            <a:ext cx="294968" cy="600450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Flecha: hacia abajo 25">
            <a:extLst>
              <a:ext uri="{FF2B5EF4-FFF2-40B4-BE49-F238E27FC236}">
                <a16:creationId xmlns:a16="http://schemas.microsoft.com/office/drawing/2014/main" id="{CFD7328D-3AD2-4232-CCA5-9B6C19848245}"/>
              </a:ext>
            </a:extLst>
          </p:cNvPr>
          <p:cNvSpPr/>
          <p:nvPr/>
        </p:nvSpPr>
        <p:spPr>
          <a:xfrm rot="16200000">
            <a:off x="6189092" y="1935379"/>
            <a:ext cx="276502" cy="437820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Flecha: hacia abajo 27">
            <a:extLst>
              <a:ext uri="{FF2B5EF4-FFF2-40B4-BE49-F238E27FC236}">
                <a16:creationId xmlns:a16="http://schemas.microsoft.com/office/drawing/2014/main" id="{AFDD75C9-A032-783B-40F1-939BCFE228BB}"/>
              </a:ext>
            </a:extLst>
          </p:cNvPr>
          <p:cNvSpPr/>
          <p:nvPr/>
        </p:nvSpPr>
        <p:spPr>
          <a:xfrm rot="16200000">
            <a:off x="5860108" y="2547633"/>
            <a:ext cx="294968" cy="44034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8544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8FD19C-6DBA-351E-841A-74DBCD044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cap="none" dirty="0" err="1"/>
              <a:t>Applications</a:t>
            </a:r>
            <a:r>
              <a:rPr lang="es-ES" cap="none" dirty="0"/>
              <a:t>: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B78E87E-5633-276B-A3C1-E3A747EEAD2F}"/>
              </a:ext>
            </a:extLst>
          </p:cNvPr>
          <p:cNvSpPr txBox="1"/>
          <p:nvPr/>
        </p:nvSpPr>
        <p:spPr>
          <a:xfrm>
            <a:off x="1115637" y="2515466"/>
            <a:ext cx="2871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Biology</a:t>
            </a:r>
            <a:r>
              <a:rPr lang="es-ES" dirty="0"/>
              <a:t> and medicine: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540BBD4-0422-ABC9-2668-17496B59C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652" y="3325193"/>
            <a:ext cx="4635012" cy="209977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6FCDF1F-AAFD-E1C7-2BDA-07D166517DBA}"/>
              </a:ext>
            </a:extLst>
          </p:cNvPr>
          <p:cNvSpPr txBox="1"/>
          <p:nvPr/>
        </p:nvSpPr>
        <p:spPr>
          <a:xfrm>
            <a:off x="4961842" y="2700132"/>
            <a:ext cx="184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Nanotechnology</a:t>
            </a:r>
            <a:r>
              <a:rPr lang="es-ES" dirty="0"/>
              <a:t>: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61AA501-DC95-9899-8FE3-3215737209A0}"/>
              </a:ext>
            </a:extLst>
          </p:cNvPr>
          <p:cNvSpPr txBox="1"/>
          <p:nvPr/>
        </p:nvSpPr>
        <p:spPr>
          <a:xfrm>
            <a:off x="8424234" y="2515466"/>
            <a:ext cx="256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Fundamental </a:t>
            </a:r>
            <a:r>
              <a:rPr lang="es-ES" dirty="0" err="1"/>
              <a:t>physics</a:t>
            </a:r>
            <a:r>
              <a:rPr lang="es-ES" dirty="0"/>
              <a:t>: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A7A50D1-DD0E-E555-626F-63F0721171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36" t="8492"/>
          <a:stretch>
            <a:fillRect/>
          </a:stretch>
        </p:blipFill>
        <p:spPr>
          <a:xfrm>
            <a:off x="7389838" y="3069464"/>
            <a:ext cx="4635013" cy="2878327"/>
          </a:xfrm>
          <a:prstGeom prst="rect">
            <a:avLst/>
          </a:prstGeom>
        </p:spPr>
      </p:pic>
      <p:pic>
        <p:nvPicPr>
          <p:cNvPr id="16" name="Imagen 15" descr="Nano Transistor Ilustraciones Stock, Vectores, Y Clipart – (200  Ilustraciones Stock)">
            <a:extLst>
              <a:ext uri="{FF2B5EF4-FFF2-40B4-BE49-F238E27FC236}">
                <a16:creationId xmlns:a16="http://schemas.microsoft.com/office/drawing/2014/main" id="{6CACFDFB-6C23-3B59-206D-16FFA9B5A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500" y="3325193"/>
            <a:ext cx="2361148" cy="206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77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EE15E636-2C9E-42CB-B482-436AA81BF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Optical tweezers - Wikipedia">
            <a:extLst>
              <a:ext uri="{FF2B5EF4-FFF2-40B4-BE49-F238E27FC236}">
                <a16:creationId xmlns:a16="http://schemas.microsoft.com/office/drawing/2014/main" id="{21E968A8-F126-4AC5-E12D-B6311F2336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30" r="9091" b="10888"/>
          <a:stretch>
            <a:fillRect/>
          </a:stretch>
        </p:blipFill>
        <p:spPr>
          <a:xfrm>
            <a:off x="0" y="2522"/>
            <a:ext cx="12483403" cy="6857990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D4AEDF-0CF9-4271-ABB7-3D3489BB4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CA534D-375A-405E-B686-06B63E6630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A2342F7-EF54-4210-9029-E977C9D57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8577299-9C7A-F116-FFA8-8A1BA50C7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3412067" cy="137217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Conclusions and outlook: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6397CA-952B-51FA-DEEA-01A70A987BD3}"/>
              </a:ext>
            </a:extLst>
          </p:cNvPr>
          <p:cNvSpPr txBox="1"/>
          <p:nvPr/>
        </p:nvSpPr>
        <p:spPr>
          <a:xfrm>
            <a:off x="581193" y="2438399"/>
            <a:ext cx="3415074" cy="3564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bg1"/>
                </a:solidFill>
              </a:rPr>
              <a:t>Light as a mechanical tool to control the microworld.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bg1"/>
                </a:solidFill>
              </a:rPr>
              <a:t>A broad range of applications: from medical diagnostics to fundamental physics.</a:t>
            </a:r>
          </a:p>
        </p:txBody>
      </p:sp>
    </p:spTree>
    <p:extLst>
      <p:ext uri="{BB962C8B-B14F-4D97-AF65-F5344CB8AC3E}">
        <p14:creationId xmlns:p14="http://schemas.microsoft.com/office/powerpoint/2010/main" val="291732204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0CF3B2-1F0F-4FC5-8002-3E4869ABAD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BC12AA-1C15-4500-BC9C-8EE83A441DE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F69AFF4-BB30-4BA0-AD22-82CC3C4327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Diseño Dividendo para tecnología</Template>
  <TotalTime>140</TotalTime>
  <Words>93</Words>
  <Application>Microsoft Office PowerPoint</Application>
  <PresentationFormat>Panorámica</PresentationFormat>
  <Paragraphs>19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Calibri</vt:lpstr>
      <vt:lpstr>Gill Sans MT</vt:lpstr>
      <vt:lpstr>Wingdings 2</vt:lpstr>
      <vt:lpstr>Dividendo</vt:lpstr>
      <vt:lpstr>Optical tweezers</vt:lpstr>
      <vt:lpstr>What are they?</vt:lpstr>
      <vt:lpstr>How does it work?</vt:lpstr>
      <vt:lpstr>Applications:</vt:lpstr>
      <vt:lpstr>Conclusions and outlook: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lorenzovecino.miguel@usal.es</dc:creator>
  <cp:lastModifiedBy>lorenzovecino.miguel@usal.es</cp:lastModifiedBy>
  <cp:revision>3</cp:revision>
  <dcterms:created xsi:type="dcterms:W3CDTF">2026-07-14T14:34:17Z</dcterms:created>
  <dcterms:modified xsi:type="dcterms:W3CDTF">2026-07-14T16:54:23Z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