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79" r:id="rId2"/>
    <p:sldId id="280" r:id="rId3"/>
    <p:sldId id="281" r:id="rId4"/>
    <p:sldId id="264" r:id="rId5"/>
    <p:sldId id="282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5" autoAdjust="0"/>
    <p:restoredTop sz="94660"/>
  </p:normalViewPr>
  <p:slideViewPr>
    <p:cSldViewPr snapToGrid="0">
      <p:cViewPr>
        <p:scale>
          <a:sx n="50" d="100"/>
          <a:sy n="50" d="100"/>
        </p:scale>
        <p:origin x="150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8A382B-4C05-43C6-972A-C18C3EBF3257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7F2DAF-EE19-402B-971D-FBFA03B5A93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8676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FAA52-A16E-BBC4-3636-141162992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112A3AA-B7CE-7E4A-7965-9F2543595DA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F06AEE-0216-D723-A852-4B58DC71FB5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6D0AB43-D53C-A541-D0D1-F5CB5F5E4D9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1B53D2B-8D37-5508-3209-BD63B4FDE7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839D6C-99C4-7CED-C405-EDC52F374B7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773F4F-FA00-5BE1-1A0B-2628B0EA32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018802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D0781-0619-F621-ADB2-EA1A842BD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8BEAB7-C2EE-8FF2-463A-24B804C818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92B473-0D04-A721-15FE-A2BEE9A1E1D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487DA13-B0B9-A004-DC03-40278CF45F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3509A9F-7D26-BC33-B6CC-4D7365DC37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5EB2E1-EA87-00F9-74F5-D4B54DDCBAF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3BEC80-1F35-3A38-CEDE-72736524A3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699106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E2D0E-F025-3FF6-9CC2-2E9E2C478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04F4D2B-4FF4-41BF-AF7D-3C242D5277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E2C59-DDD7-C698-23CD-8EBD9FE6281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A4A5EE7-B11D-D5C9-0CC5-BE628F56C1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2E2C969-CF3A-44C2-A75F-11D22E284D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A051A1-EBC4-CB6C-5C5A-ECAF77A7D5D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79812E-AB81-F1D1-8C41-B1D345598F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900750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DCB86-1B76-96D2-C346-4E46C7998A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F26C92-5802-1880-79DB-4CBD77C9C1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B4343-7200-1DF2-2907-0C98544E9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1FD7B-44AB-48ED-A99D-C40D16AF11D9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4242DA-F41C-AC58-C8B3-044BA0B28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7190A-AE3E-7FDA-20E1-5FBA28E41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00192-D3DD-4DD0-99DE-A04DF68B71B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772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46AF2-2BB1-9886-F831-9EAFEB9A8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E8EDC0-06AA-4341-9899-9829EBFFDA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664F5B-CDE2-D31C-C6C5-EA5F7D6CE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1FD7B-44AB-48ED-A99D-C40D16AF11D9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7953F-15A7-04D4-BC30-AE114373B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5A34DC-ACF8-5D1B-5039-797A5BB6A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00192-D3DD-4DD0-99DE-A04DF68B71B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5236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B818B6-FF3D-81C5-56D8-6AEB6A695D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330BB1-B871-DCF3-498F-1C716BCB18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089665-814C-3FA5-3AA8-6DD141F0A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1FD7B-44AB-48ED-A99D-C40D16AF11D9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CD08F2-2AC2-5327-40B0-81A1BA093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D47A77-4059-6333-0742-6DF834340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00192-D3DD-4DD0-99DE-A04DF68B71B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7194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D1BF-DBD2-291C-F6CC-2D9254685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0CF8F-F4F6-2402-EAC9-D6943D534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44E663-5C31-5AE4-6610-FDBAAE52B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1FD7B-44AB-48ED-A99D-C40D16AF11D9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9B0422-421B-FA2A-7676-37B3A7FFA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3A626-6FFB-1C97-38A5-27A4744E8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00192-D3DD-4DD0-99DE-A04DF68B71B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6163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E657D-A647-4A7E-28FD-2718CC5A8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E4B8E0-8BE4-B951-369C-C1F820CB7E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E0052F-5C24-10CF-5404-A1619EF4F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1FD7B-44AB-48ED-A99D-C40D16AF11D9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00BC3-2BA3-0A65-4943-16EA212D0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8521EC-E650-9C42-86A3-924077DD1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00192-D3DD-4DD0-99DE-A04DF68B71B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8232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B1A6E-F4C1-B9B3-DF4A-642C62CEE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DC6FB8-72B2-F5E8-8AD9-563381390F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D488EE-A099-FCB8-488F-D895DF5783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2E4BCF-9047-768E-E81E-B6453484D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1FD7B-44AB-48ED-A99D-C40D16AF11D9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32F003-96D8-4EAB-11FD-6B129AA1F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E8F6E5-05E0-5088-5C36-E2ADEAEDA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00192-D3DD-4DD0-99DE-A04DF68B71B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059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76B84-93FE-9C63-FE63-5B1D8C41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0900F0-A94C-6FE6-B59B-4780805D3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ACF73E-B7A6-BDD4-7BF1-AAD562842C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5BF203-B9CB-283F-CD8E-D1D47FE5FE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C387B6-CCB7-0E68-CCD4-96DC964AB6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98AFB3-AC2C-E839-B7AF-088D10F42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1FD7B-44AB-48ED-A99D-C40D16AF11D9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6B4F5F-4A0E-AEC4-D4B3-F5312E74A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0A2D0B-CBEC-A217-C7EE-AACAC527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00192-D3DD-4DD0-99DE-A04DF68B71B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3462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DE1DB-60F1-03A1-A204-94A6AD4C4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BBBD5B-D279-ECBE-EB17-D2CDDA78A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1FD7B-44AB-48ED-A99D-C40D16AF11D9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6CA70A-5BD8-0997-E238-76C450750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44688C-A2BF-5B32-BB4C-FCD34DABF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00192-D3DD-4DD0-99DE-A04DF68B71B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2162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3F833-D3F2-0285-F77C-E40B0BEED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1FD7B-44AB-48ED-A99D-C40D16AF11D9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597C1D-C185-34FA-9C57-8E6FEB500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051296-277C-FFF9-B6F1-FAB660D6B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00192-D3DD-4DD0-99DE-A04DF68B71B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5560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5A0EC-EE81-4060-8694-F67C2771F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75423-265D-033A-6F20-A6A52A034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488049-B7B8-FFDD-99A1-E4D00B1AB2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62B514-44DB-16FF-7D9E-8E3EFE4FA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1FD7B-44AB-48ED-A99D-C40D16AF11D9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066F0D-C388-3455-6A1C-02812BD92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91D784-E7A1-C4F1-F2BA-BE856EB6D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00192-D3DD-4DD0-99DE-A04DF68B71B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4382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8EBA1-D58C-9183-3E01-190C29C80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261492-260E-AE5A-1CBD-2AF2ACBC44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D66B24-ED00-7868-1CD1-AE2AE4F84C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6608FD-E289-0519-E080-78C9B93EF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1FD7B-44AB-48ED-A99D-C40D16AF11D9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443600-9682-C3A4-B8CF-A73C5351E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1A4FEB-D0AD-0B28-4CFB-ACFAC9E1F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00192-D3DD-4DD0-99DE-A04DF68B71B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6203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4A7997-3DCB-F013-1B43-40BD3BC5B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D8BB9B-92B9-0428-4232-8CBB35833E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19E15F-EB2A-DE10-AEB0-A46FA34DD6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21FD7B-44AB-48ED-A99D-C40D16AF11D9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ADE6E7-786B-C102-7478-321DCBB8C1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37EF75-B867-5D3A-DA67-F918341948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300192-D3DD-4DD0-99DE-A04DF68B71B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1361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3E15F5D-5B28-6F75-74F8-0C608E32A2E3}"/>
              </a:ext>
            </a:extLst>
          </p:cNvPr>
          <p:cNvGrpSpPr/>
          <p:nvPr/>
        </p:nvGrpSpPr>
        <p:grpSpPr>
          <a:xfrm>
            <a:off x="-3064800" y="-3249431"/>
            <a:ext cx="15839531" cy="13128838"/>
            <a:chOff x="-3064800" y="-3249431"/>
            <a:chExt cx="15839531" cy="13128838"/>
          </a:xfrm>
        </p:grpSpPr>
        <p:sp>
          <p:nvSpPr>
            <p:cNvPr id="2" name="Freeform 2"/>
            <p:cNvSpPr/>
            <p:nvPr/>
          </p:nvSpPr>
          <p:spPr>
            <a:xfrm>
              <a:off x="-3064800" y="-1173867"/>
              <a:ext cx="7491165" cy="7491165"/>
            </a:xfrm>
            <a:custGeom>
              <a:avLst/>
              <a:gdLst/>
              <a:ahLst/>
              <a:cxnLst/>
              <a:rect l="l" t="t" r="r" b="b"/>
              <a:pathLst>
                <a:path w="11236748" h="11236748">
                  <a:moveTo>
                    <a:pt x="0" y="0"/>
                  </a:moveTo>
                  <a:lnTo>
                    <a:pt x="11236748" y="0"/>
                  </a:lnTo>
                  <a:lnTo>
                    <a:pt x="11236748" y="11236748"/>
                  </a:lnTo>
                  <a:lnTo>
                    <a:pt x="0" y="112367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" name="Freeform 3"/>
            <p:cNvSpPr/>
            <p:nvPr/>
          </p:nvSpPr>
          <p:spPr>
            <a:xfrm rot="7507765" flipH="1">
              <a:off x="5235079" y="3267119"/>
              <a:ext cx="8132512" cy="5092063"/>
            </a:xfrm>
            <a:custGeom>
              <a:avLst/>
              <a:gdLst/>
              <a:ahLst/>
              <a:cxnLst/>
              <a:rect l="l" t="t" r="r" b="b"/>
              <a:pathLst>
                <a:path w="12198768" h="7638094">
                  <a:moveTo>
                    <a:pt x="12198768" y="0"/>
                  </a:moveTo>
                  <a:lnTo>
                    <a:pt x="0" y="0"/>
                  </a:lnTo>
                  <a:lnTo>
                    <a:pt x="0" y="7638094"/>
                  </a:lnTo>
                  <a:lnTo>
                    <a:pt x="12198768" y="7638094"/>
                  </a:lnTo>
                  <a:lnTo>
                    <a:pt x="12198768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" name="Freeform 4"/>
            <p:cNvSpPr/>
            <p:nvPr/>
          </p:nvSpPr>
          <p:spPr>
            <a:xfrm rot="427325">
              <a:off x="10067803" y="-665783"/>
              <a:ext cx="2706928" cy="5258764"/>
            </a:xfrm>
            <a:custGeom>
              <a:avLst/>
              <a:gdLst/>
              <a:ahLst/>
              <a:cxnLst/>
              <a:rect l="l" t="t" r="r" b="b"/>
              <a:pathLst>
                <a:path w="4060392" h="7888146">
                  <a:moveTo>
                    <a:pt x="0" y="0"/>
                  </a:moveTo>
                  <a:lnTo>
                    <a:pt x="4060392" y="0"/>
                  </a:lnTo>
                  <a:lnTo>
                    <a:pt x="4060392" y="7888146"/>
                  </a:lnTo>
                  <a:lnTo>
                    <a:pt x="0" y="78881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5" name="Freeform 5"/>
            <p:cNvSpPr/>
            <p:nvPr/>
          </p:nvSpPr>
          <p:spPr>
            <a:xfrm>
              <a:off x="4632467" y="-3249431"/>
              <a:ext cx="7344168" cy="7344168"/>
            </a:xfrm>
            <a:custGeom>
              <a:avLst/>
              <a:gdLst/>
              <a:ahLst/>
              <a:cxnLst/>
              <a:rect l="l" t="t" r="r" b="b"/>
              <a:pathLst>
                <a:path w="11016252" h="11016252">
                  <a:moveTo>
                    <a:pt x="0" y="0"/>
                  </a:moveTo>
                  <a:lnTo>
                    <a:pt x="11016252" y="0"/>
                  </a:lnTo>
                  <a:lnTo>
                    <a:pt x="11016252" y="11016252"/>
                  </a:lnTo>
                  <a:lnTo>
                    <a:pt x="0" y="110162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6" name="Freeform 6"/>
            <p:cNvSpPr/>
            <p:nvPr/>
          </p:nvSpPr>
          <p:spPr>
            <a:xfrm rot="1153677">
              <a:off x="-490125" y="1880421"/>
              <a:ext cx="5153021" cy="5553799"/>
            </a:xfrm>
            <a:custGeom>
              <a:avLst/>
              <a:gdLst/>
              <a:ahLst/>
              <a:cxnLst/>
              <a:rect l="l" t="t" r="r" b="b"/>
              <a:pathLst>
                <a:path w="7729532" h="8330698">
                  <a:moveTo>
                    <a:pt x="0" y="0"/>
                  </a:moveTo>
                  <a:lnTo>
                    <a:pt x="7729532" y="0"/>
                  </a:lnTo>
                  <a:lnTo>
                    <a:pt x="7729532" y="8330698"/>
                  </a:lnTo>
                  <a:lnTo>
                    <a:pt x="0" y="83306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4719" r="-2650"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8" name="Freeform 8"/>
            <p:cNvSpPr/>
            <p:nvPr/>
          </p:nvSpPr>
          <p:spPr>
            <a:xfrm rot="-7007467">
              <a:off x="1262896" y="514669"/>
              <a:ext cx="5232204" cy="3844292"/>
            </a:xfrm>
            <a:custGeom>
              <a:avLst/>
              <a:gdLst/>
              <a:ahLst/>
              <a:cxnLst/>
              <a:rect l="l" t="t" r="r" b="b"/>
              <a:pathLst>
                <a:path w="7848306" h="5766438">
                  <a:moveTo>
                    <a:pt x="0" y="0"/>
                  </a:moveTo>
                  <a:lnTo>
                    <a:pt x="7848306" y="0"/>
                  </a:lnTo>
                  <a:lnTo>
                    <a:pt x="7848306" y="5766438"/>
                  </a:lnTo>
                  <a:lnTo>
                    <a:pt x="0" y="576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1" b="-1"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6D1952E2-8548-91D5-9F58-692A0E6FE4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" y="-4752"/>
            <a:ext cx="12191999" cy="6858000"/>
          </a:xfrm>
          <a:prstGeom prst="rect">
            <a:avLst/>
          </a:prstGeom>
          <a:effectLst>
            <a:outerShdw blurRad="533400" dist="50800" dir="5400000" algn="ctr" rotWithShape="0">
              <a:srgbClr val="000000">
                <a:alpha val="43137"/>
              </a:srgbClr>
            </a:outerShdw>
          </a:effec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A54B9BD-3CA9-D194-AB00-0068714E933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3120"/>
              </a:lnSpc>
            </a:pPr>
            <a:endParaRPr lang="en-US" dirty="0">
              <a:solidFill>
                <a:srgbClr val="E8F4F8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A6AB38-774B-DCC2-1C98-FC7FAE506EB1}"/>
              </a:ext>
            </a:extLst>
          </p:cNvPr>
          <p:cNvSpPr txBox="1"/>
          <p:nvPr/>
        </p:nvSpPr>
        <p:spPr>
          <a:xfrm>
            <a:off x="785062" y="5802798"/>
            <a:ext cx="7694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4ECDC4"/>
                </a:solidFill>
                <a:latin typeface="Raleway Bold"/>
                <a:ea typeface="Raleway Bold"/>
                <a:cs typeface="Raleway Bold"/>
                <a:sym typeface="Raleway Bold"/>
              </a:rPr>
              <a:t>Autor : </a:t>
            </a:r>
            <a:r>
              <a:rPr lang="en-US" sz="2400" dirty="0">
                <a:solidFill>
                  <a:srgbClr val="E8F4F8"/>
                </a:solidFill>
                <a:latin typeface="Raleway"/>
                <a:ea typeface="Raleway"/>
                <a:cs typeface="Raleway"/>
                <a:sym typeface="Raleway"/>
              </a:rPr>
              <a:t>Assann DEDE</a:t>
            </a:r>
          </a:p>
        </p:txBody>
      </p:sp>
      <p:sp>
        <p:nvSpPr>
          <p:cNvPr id="17" name="TextBox 4">
            <a:extLst>
              <a:ext uri="{FF2B5EF4-FFF2-40B4-BE49-F238E27FC236}">
                <a16:creationId xmlns:a16="http://schemas.microsoft.com/office/drawing/2014/main" id="{ED5F7E85-190C-A13E-6261-7E7F07229653}"/>
              </a:ext>
            </a:extLst>
          </p:cNvPr>
          <p:cNvSpPr txBox="1"/>
          <p:nvPr/>
        </p:nvSpPr>
        <p:spPr>
          <a:xfrm>
            <a:off x="601959" y="362496"/>
            <a:ext cx="11111072" cy="18506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4000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Detecting cosmic muons : How coincidence turns noise into a particle signal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93F200C-B68E-B7DB-D1DB-67CEBC99A88F}"/>
              </a:ext>
            </a:extLst>
          </p:cNvPr>
          <p:cNvSpPr txBox="1"/>
          <p:nvPr/>
        </p:nvSpPr>
        <p:spPr>
          <a:xfrm>
            <a:off x="2374381" y="6216454"/>
            <a:ext cx="7694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4ECDC4"/>
                </a:solidFill>
                <a:latin typeface="Raleway Bold"/>
                <a:ea typeface="Raleway"/>
                <a:cs typeface="Raleway"/>
                <a:sym typeface="Raleway Bold"/>
              </a:rPr>
              <a:t>GraSPA</a:t>
            </a:r>
            <a:r>
              <a:rPr lang="en-US" sz="2400" b="1" dirty="0">
                <a:solidFill>
                  <a:srgbClr val="4ECDC4"/>
                </a:solidFill>
                <a:latin typeface="Raleway Bold"/>
                <a:ea typeface="Raleway"/>
                <a:cs typeface="Raleway"/>
                <a:sym typeface="Raleway Bold"/>
              </a:rPr>
              <a:t> 2026</a:t>
            </a:r>
            <a:endParaRPr lang="en-US" sz="2400" dirty="0">
              <a:solidFill>
                <a:srgbClr val="E8F4F8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60DB9F-C7FC-C9A7-9BEB-8AD4C5F20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357742B-F6EF-3FCC-4CC1-5EEAF252EF67}"/>
              </a:ext>
            </a:extLst>
          </p:cNvPr>
          <p:cNvGrpSpPr/>
          <p:nvPr/>
        </p:nvGrpSpPr>
        <p:grpSpPr>
          <a:xfrm>
            <a:off x="-3064800" y="-3249431"/>
            <a:ext cx="15839531" cy="13128838"/>
            <a:chOff x="-3064800" y="-3249431"/>
            <a:chExt cx="15839531" cy="13128838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B0FDD5C1-309A-6690-1DB5-4024443834F2}"/>
                </a:ext>
              </a:extLst>
            </p:cNvPr>
            <p:cNvSpPr/>
            <p:nvPr/>
          </p:nvSpPr>
          <p:spPr>
            <a:xfrm>
              <a:off x="-3064800" y="-1173867"/>
              <a:ext cx="7491165" cy="7491165"/>
            </a:xfrm>
            <a:custGeom>
              <a:avLst/>
              <a:gdLst/>
              <a:ahLst/>
              <a:cxnLst/>
              <a:rect l="l" t="t" r="r" b="b"/>
              <a:pathLst>
                <a:path w="11236748" h="11236748">
                  <a:moveTo>
                    <a:pt x="0" y="0"/>
                  </a:moveTo>
                  <a:lnTo>
                    <a:pt x="11236748" y="0"/>
                  </a:lnTo>
                  <a:lnTo>
                    <a:pt x="11236748" y="11236748"/>
                  </a:lnTo>
                  <a:lnTo>
                    <a:pt x="0" y="112367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92F5E48-FAED-7F76-AD8F-37CDDAF1581C}"/>
                </a:ext>
              </a:extLst>
            </p:cNvPr>
            <p:cNvSpPr/>
            <p:nvPr/>
          </p:nvSpPr>
          <p:spPr>
            <a:xfrm rot="7507765" flipH="1">
              <a:off x="5235079" y="3267119"/>
              <a:ext cx="8132512" cy="5092063"/>
            </a:xfrm>
            <a:custGeom>
              <a:avLst/>
              <a:gdLst/>
              <a:ahLst/>
              <a:cxnLst/>
              <a:rect l="l" t="t" r="r" b="b"/>
              <a:pathLst>
                <a:path w="12198768" h="7638094">
                  <a:moveTo>
                    <a:pt x="12198768" y="0"/>
                  </a:moveTo>
                  <a:lnTo>
                    <a:pt x="0" y="0"/>
                  </a:lnTo>
                  <a:lnTo>
                    <a:pt x="0" y="7638094"/>
                  </a:lnTo>
                  <a:lnTo>
                    <a:pt x="12198768" y="7638094"/>
                  </a:lnTo>
                  <a:lnTo>
                    <a:pt x="12198768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6856DD9-DD2D-6F08-6B14-89C37AFDAB32}"/>
                </a:ext>
              </a:extLst>
            </p:cNvPr>
            <p:cNvSpPr/>
            <p:nvPr/>
          </p:nvSpPr>
          <p:spPr>
            <a:xfrm rot="427325">
              <a:off x="10067803" y="-665783"/>
              <a:ext cx="2706928" cy="5258764"/>
            </a:xfrm>
            <a:custGeom>
              <a:avLst/>
              <a:gdLst/>
              <a:ahLst/>
              <a:cxnLst/>
              <a:rect l="l" t="t" r="r" b="b"/>
              <a:pathLst>
                <a:path w="4060392" h="7888146">
                  <a:moveTo>
                    <a:pt x="0" y="0"/>
                  </a:moveTo>
                  <a:lnTo>
                    <a:pt x="4060392" y="0"/>
                  </a:lnTo>
                  <a:lnTo>
                    <a:pt x="4060392" y="7888146"/>
                  </a:lnTo>
                  <a:lnTo>
                    <a:pt x="0" y="78881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EDE2D250-0802-AAF8-76E4-2707BA4457B8}"/>
                </a:ext>
              </a:extLst>
            </p:cNvPr>
            <p:cNvSpPr/>
            <p:nvPr/>
          </p:nvSpPr>
          <p:spPr>
            <a:xfrm>
              <a:off x="4632467" y="-3249431"/>
              <a:ext cx="7344168" cy="7344168"/>
            </a:xfrm>
            <a:custGeom>
              <a:avLst/>
              <a:gdLst/>
              <a:ahLst/>
              <a:cxnLst/>
              <a:rect l="l" t="t" r="r" b="b"/>
              <a:pathLst>
                <a:path w="11016252" h="11016252">
                  <a:moveTo>
                    <a:pt x="0" y="0"/>
                  </a:moveTo>
                  <a:lnTo>
                    <a:pt x="11016252" y="0"/>
                  </a:lnTo>
                  <a:lnTo>
                    <a:pt x="11016252" y="11016252"/>
                  </a:lnTo>
                  <a:lnTo>
                    <a:pt x="0" y="110162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0F74BBCF-CE7F-69F4-7C12-564215A88928}"/>
                </a:ext>
              </a:extLst>
            </p:cNvPr>
            <p:cNvSpPr/>
            <p:nvPr/>
          </p:nvSpPr>
          <p:spPr>
            <a:xfrm rot="1153677">
              <a:off x="-490125" y="1880421"/>
              <a:ext cx="5153021" cy="5553799"/>
            </a:xfrm>
            <a:custGeom>
              <a:avLst/>
              <a:gdLst/>
              <a:ahLst/>
              <a:cxnLst/>
              <a:rect l="l" t="t" r="r" b="b"/>
              <a:pathLst>
                <a:path w="7729532" h="8330698">
                  <a:moveTo>
                    <a:pt x="0" y="0"/>
                  </a:moveTo>
                  <a:lnTo>
                    <a:pt x="7729532" y="0"/>
                  </a:lnTo>
                  <a:lnTo>
                    <a:pt x="7729532" y="8330698"/>
                  </a:lnTo>
                  <a:lnTo>
                    <a:pt x="0" y="83306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4719" r="-2650"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9E288C2-A293-6C4F-19A9-67470A813BF6}"/>
                </a:ext>
              </a:extLst>
            </p:cNvPr>
            <p:cNvSpPr/>
            <p:nvPr/>
          </p:nvSpPr>
          <p:spPr>
            <a:xfrm rot="-7007467">
              <a:off x="1262896" y="514669"/>
              <a:ext cx="5232204" cy="3844292"/>
            </a:xfrm>
            <a:custGeom>
              <a:avLst/>
              <a:gdLst/>
              <a:ahLst/>
              <a:cxnLst/>
              <a:rect l="l" t="t" r="r" b="b"/>
              <a:pathLst>
                <a:path w="7848306" h="5766438">
                  <a:moveTo>
                    <a:pt x="0" y="0"/>
                  </a:moveTo>
                  <a:lnTo>
                    <a:pt x="7848306" y="0"/>
                  </a:lnTo>
                  <a:lnTo>
                    <a:pt x="7848306" y="5766438"/>
                  </a:lnTo>
                  <a:lnTo>
                    <a:pt x="0" y="576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1" b="-1"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7FA87EAD-E517-19E7-F271-23D11978BD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596FB6A-4046-8682-7D64-108F631ABFC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4759B7F6-23B6-B1A0-5D33-13EE004BE3AD}"/>
              </a:ext>
            </a:extLst>
          </p:cNvPr>
          <p:cNvSpPr txBox="1"/>
          <p:nvPr/>
        </p:nvSpPr>
        <p:spPr>
          <a:xfrm>
            <a:off x="601959" y="248196"/>
            <a:ext cx="11111072" cy="8878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4400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Turning a muon into an electrical signal</a:t>
            </a:r>
          </a:p>
        </p:txBody>
      </p:sp>
      <p:grpSp>
        <p:nvGrpSpPr>
          <p:cNvPr id="27" name="Group 11">
            <a:extLst>
              <a:ext uri="{FF2B5EF4-FFF2-40B4-BE49-F238E27FC236}">
                <a16:creationId xmlns:a16="http://schemas.microsoft.com/office/drawing/2014/main" id="{DA263B98-A676-1FE7-F800-B1FA8E46FBDB}"/>
              </a:ext>
            </a:extLst>
          </p:cNvPr>
          <p:cNvGrpSpPr/>
          <p:nvPr/>
        </p:nvGrpSpPr>
        <p:grpSpPr>
          <a:xfrm>
            <a:off x="479213" y="1162558"/>
            <a:ext cx="11233575" cy="71799"/>
            <a:chOff x="0" y="0"/>
            <a:chExt cx="22467151" cy="143599"/>
          </a:xfrm>
        </p:grpSpPr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D70A9123-6162-9983-78B3-1BEBF9C62A96}"/>
                </a:ext>
              </a:extLst>
            </p:cNvPr>
            <p:cNvSpPr/>
            <p:nvPr/>
          </p:nvSpPr>
          <p:spPr>
            <a:xfrm>
              <a:off x="16891" y="16891"/>
              <a:ext cx="22433280" cy="109728"/>
            </a:xfrm>
            <a:custGeom>
              <a:avLst/>
              <a:gdLst/>
              <a:ahLst/>
              <a:cxnLst/>
              <a:rect l="l" t="t" r="r" b="b"/>
              <a:pathLst>
                <a:path w="22433280" h="109728">
                  <a:moveTo>
                    <a:pt x="0" y="0"/>
                  </a:moveTo>
                  <a:lnTo>
                    <a:pt x="22433280" y="0"/>
                  </a:lnTo>
                  <a:lnTo>
                    <a:pt x="22433280" y="109728"/>
                  </a:lnTo>
                  <a:lnTo>
                    <a:pt x="0" y="109728"/>
                  </a:lnTo>
                  <a:close/>
                </a:path>
              </a:pathLst>
            </a:custGeom>
            <a:solidFill>
              <a:srgbClr val="00C6FF"/>
            </a:solid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B1799083-818C-7B83-02B5-27D23DECF767}"/>
                </a:ext>
              </a:extLst>
            </p:cNvPr>
            <p:cNvSpPr/>
            <p:nvPr/>
          </p:nvSpPr>
          <p:spPr>
            <a:xfrm>
              <a:off x="0" y="0"/>
              <a:ext cx="22467063" cy="143512"/>
            </a:xfrm>
            <a:custGeom>
              <a:avLst/>
              <a:gdLst/>
              <a:ahLst/>
              <a:cxnLst/>
              <a:rect l="l" t="t" r="r" b="b"/>
              <a:pathLst>
                <a:path w="22467063" h="143512">
                  <a:moveTo>
                    <a:pt x="16891" y="0"/>
                  </a:moveTo>
                  <a:lnTo>
                    <a:pt x="22450171" y="0"/>
                  </a:lnTo>
                  <a:cubicBezTo>
                    <a:pt x="22459569" y="0"/>
                    <a:pt x="22467063" y="7620"/>
                    <a:pt x="22467063" y="16891"/>
                  </a:cubicBezTo>
                  <a:lnTo>
                    <a:pt x="22467063" y="126619"/>
                  </a:lnTo>
                  <a:cubicBezTo>
                    <a:pt x="22467063" y="136017"/>
                    <a:pt x="22459443" y="143510"/>
                    <a:pt x="22450171" y="143510"/>
                  </a:cubicBezTo>
                  <a:lnTo>
                    <a:pt x="16891" y="143510"/>
                  </a:lnTo>
                  <a:cubicBezTo>
                    <a:pt x="7620" y="143637"/>
                    <a:pt x="0" y="136017"/>
                    <a:pt x="0" y="12661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26619"/>
                  </a:lnTo>
                  <a:lnTo>
                    <a:pt x="16891" y="126619"/>
                  </a:lnTo>
                  <a:lnTo>
                    <a:pt x="16891" y="109728"/>
                  </a:lnTo>
                  <a:lnTo>
                    <a:pt x="22450171" y="109728"/>
                  </a:lnTo>
                  <a:lnTo>
                    <a:pt x="22450171" y="126619"/>
                  </a:lnTo>
                  <a:lnTo>
                    <a:pt x="22433280" y="126619"/>
                  </a:lnTo>
                  <a:lnTo>
                    <a:pt x="22433280" y="16891"/>
                  </a:lnTo>
                  <a:lnTo>
                    <a:pt x="22450171" y="16891"/>
                  </a:lnTo>
                  <a:lnTo>
                    <a:pt x="2245017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0C6FF"/>
            </a:solidFill>
          </p:spPr>
          <p:txBody>
            <a:bodyPr/>
            <a:lstStyle/>
            <a:p>
              <a:endParaRPr lang="fr-FR" sz="1200"/>
            </a:p>
          </p:txBody>
        </p:sp>
      </p:grpSp>
    </p:spTree>
    <p:extLst>
      <p:ext uri="{BB962C8B-B14F-4D97-AF65-F5344CB8AC3E}">
        <p14:creationId xmlns:p14="http://schemas.microsoft.com/office/powerpoint/2010/main" val="248693797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77D2A8-821F-17A9-D3C5-F2E0987E8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124D199-2D4A-CA8D-93BE-048EBCE9EDA7}"/>
              </a:ext>
            </a:extLst>
          </p:cNvPr>
          <p:cNvGrpSpPr/>
          <p:nvPr/>
        </p:nvGrpSpPr>
        <p:grpSpPr>
          <a:xfrm>
            <a:off x="-3064800" y="-3249431"/>
            <a:ext cx="15839531" cy="13128838"/>
            <a:chOff x="-3064800" y="-3249431"/>
            <a:chExt cx="15839531" cy="13128838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9EC34C72-067D-9FA5-94F8-417970C87FB8}"/>
                </a:ext>
              </a:extLst>
            </p:cNvPr>
            <p:cNvSpPr/>
            <p:nvPr/>
          </p:nvSpPr>
          <p:spPr>
            <a:xfrm>
              <a:off x="-3064800" y="-1173867"/>
              <a:ext cx="7491165" cy="7491165"/>
            </a:xfrm>
            <a:custGeom>
              <a:avLst/>
              <a:gdLst/>
              <a:ahLst/>
              <a:cxnLst/>
              <a:rect l="l" t="t" r="r" b="b"/>
              <a:pathLst>
                <a:path w="11236748" h="11236748">
                  <a:moveTo>
                    <a:pt x="0" y="0"/>
                  </a:moveTo>
                  <a:lnTo>
                    <a:pt x="11236748" y="0"/>
                  </a:lnTo>
                  <a:lnTo>
                    <a:pt x="11236748" y="11236748"/>
                  </a:lnTo>
                  <a:lnTo>
                    <a:pt x="0" y="112367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0A55C08-552D-797F-7D93-5EAB90B9764D}"/>
                </a:ext>
              </a:extLst>
            </p:cNvPr>
            <p:cNvSpPr/>
            <p:nvPr/>
          </p:nvSpPr>
          <p:spPr>
            <a:xfrm rot="7507765" flipH="1">
              <a:off x="5235079" y="3267119"/>
              <a:ext cx="8132512" cy="5092063"/>
            </a:xfrm>
            <a:custGeom>
              <a:avLst/>
              <a:gdLst/>
              <a:ahLst/>
              <a:cxnLst/>
              <a:rect l="l" t="t" r="r" b="b"/>
              <a:pathLst>
                <a:path w="12198768" h="7638094">
                  <a:moveTo>
                    <a:pt x="12198768" y="0"/>
                  </a:moveTo>
                  <a:lnTo>
                    <a:pt x="0" y="0"/>
                  </a:lnTo>
                  <a:lnTo>
                    <a:pt x="0" y="7638094"/>
                  </a:lnTo>
                  <a:lnTo>
                    <a:pt x="12198768" y="7638094"/>
                  </a:lnTo>
                  <a:lnTo>
                    <a:pt x="12198768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40DA979-748A-0F54-4A97-489C15FDFDDB}"/>
                </a:ext>
              </a:extLst>
            </p:cNvPr>
            <p:cNvSpPr/>
            <p:nvPr/>
          </p:nvSpPr>
          <p:spPr>
            <a:xfrm rot="427325">
              <a:off x="10067803" y="-665783"/>
              <a:ext cx="2706928" cy="5258764"/>
            </a:xfrm>
            <a:custGeom>
              <a:avLst/>
              <a:gdLst/>
              <a:ahLst/>
              <a:cxnLst/>
              <a:rect l="l" t="t" r="r" b="b"/>
              <a:pathLst>
                <a:path w="4060392" h="7888146">
                  <a:moveTo>
                    <a:pt x="0" y="0"/>
                  </a:moveTo>
                  <a:lnTo>
                    <a:pt x="4060392" y="0"/>
                  </a:lnTo>
                  <a:lnTo>
                    <a:pt x="4060392" y="7888146"/>
                  </a:lnTo>
                  <a:lnTo>
                    <a:pt x="0" y="78881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9778F08A-4A20-8279-3B52-86105DBD236F}"/>
                </a:ext>
              </a:extLst>
            </p:cNvPr>
            <p:cNvSpPr/>
            <p:nvPr/>
          </p:nvSpPr>
          <p:spPr>
            <a:xfrm>
              <a:off x="4632467" y="-3249431"/>
              <a:ext cx="7344168" cy="7344168"/>
            </a:xfrm>
            <a:custGeom>
              <a:avLst/>
              <a:gdLst/>
              <a:ahLst/>
              <a:cxnLst/>
              <a:rect l="l" t="t" r="r" b="b"/>
              <a:pathLst>
                <a:path w="11016252" h="11016252">
                  <a:moveTo>
                    <a:pt x="0" y="0"/>
                  </a:moveTo>
                  <a:lnTo>
                    <a:pt x="11016252" y="0"/>
                  </a:lnTo>
                  <a:lnTo>
                    <a:pt x="11016252" y="11016252"/>
                  </a:lnTo>
                  <a:lnTo>
                    <a:pt x="0" y="110162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2C73B99D-0CBE-FB81-885C-999DF6DBE900}"/>
                </a:ext>
              </a:extLst>
            </p:cNvPr>
            <p:cNvSpPr/>
            <p:nvPr/>
          </p:nvSpPr>
          <p:spPr>
            <a:xfrm rot="1153677">
              <a:off x="-490125" y="1880421"/>
              <a:ext cx="5153021" cy="5553799"/>
            </a:xfrm>
            <a:custGeom>
              <a:avLst/>
              <a:gdLst/>
              <a:ahLst/>
              <a:cxnLst/>
              <a:rect l="l" t="t" r="r" b="b"/>
              <a:pathLst>
                <a:path w="7729532" h="8330698">
                  <a:moveTo>
                    <a:pt x="0" y="0"/>
                  </a:moveTo>
                  <a:lnTo>
                    <a:pt x="7729532" y="0"/>
                  </a:lnTo>
                  <a:lnTo>
                    <a:pt x="7729532" y="8330698"/>
                  </a:lnTo>
                  <a:lnTo>
                    <a:pt x="0" y="83306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4719" r="-2650"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A60F95D-3272-F57C-9D5B-7423B81900F2}"/>
                </a:ext>
              </a:extLst>
            </p:cNvPr>
            <p:cNvSpPr/>
            <p:nvPr/>
          </p:nvSpPr>
          <p:spPr>
            <a:xfrm rot="-7007467">
              <a:off x="1262896" y="514669"/>
              <a:ext cx="5232204" cy="3844292"/>
            </a:xfrm>
            <a:custGeom>
              <a:avLst/>
              <a:gdLst/>
              <a:ahLst/>
              <a:cxnLst/>
              <a:rect l="l" t="t" r="r" b="b"/>
              <a:pathLst>
                <a:path w="7848306" h="5766438">
                  <a:moveTo>
                    <a:pt x="0" y="0"/>
                  </a:moveTo>
                  <a:lnTo>
                    <a:pt x="7848306" y="0"/>
                  </a:lnTo>
                  <a:lnTo>
                    <a:pt x="7848306" y="5766438"/>
                  </a:lnTo>
                  <a:lnTo>
                    <a:pt x="0" y="576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1" b="-1"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3DA14191-FAED-D19D-E773-E23D829C19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AD8CDB9-A33F-6BE1-F340-3DEBFC8BDB0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416ABD9E-A4CE-6671-D9C8-43B2B3F87028}"/>
              </a:ext>
            </a:extLst>
          </p:cNvPr>
          <p:cNvSpPr txBox="1"/>
          <p:nvPr/>
        </p:nvSpPr>
        <p:spPr>
          <a:xfrm>
            <a:off x="601959" y="324396"/>
            <a:ext cx="11111072" cy="889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4400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One signal is not enough</a:t>
            </a:r>
          </a:p>
        </p:txBody>
      </p:sp>
      <p:grpSp>
        <p:nvGrpSpPr>
          <p:cNvPr id="17" name="Group 11">
            <a:extLst>
              <a:ext uri="{FF2B5EF4-FFF2-40B4-BE49-F238E27FC236}">
                <a16:creationId xmlns:a16="http://schemas.microsoft.com/office/drawing/2014/main" id="{C538B0E0-062B-B4A0-E885-4A98BDFF2FCA}"/>
              </a:ext>
            </a:extLst>
          </p:cNvPr>
          <p:cNvGrpSpPr/>
          <p:nvPr/>
        </p:nvGrpSpPr>
        <p:grpSpPr>
          <a:xfrm>
            <a:off x="479213" y="1257808"/>
            <a:ext cx="11233575" cy="71799"/>
            <a:chOff x="0" y="0"/>
            <a:chExt cx="22467151" cy="143599"/>
          </a:xfrm>
        </p:grpSpPr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82AF050E-A2AE-B1DD-9413-8F2F849F5838}"/>
                </a:ext>
              </a:extLst>
            </p:cNvPr>
            <p:cNvSpPr/>
            <p:nvPr/>
          </p:nvSpPr>
          <p:spPr>
            <a:xfrm>
              <a:off x="16891" y="16891"/>
              <a:ext cx="22433280" cy="109728"/>
            </a:xfrm>
            <a:custGeom>
              <a:avLst/>
              <a:gdLst/>
              <a:ahLst/>
              <a:cxnLst/>
              <a:rect l="l" t="t" r="r" b="b"/>
              <a:pathLst>
                <a:path w="22433280" h="109728">
                  <a:moveTo>
                    <a:pt x="0" y="0"/>
                  </a:moveTo>
                  <a:lnTo>
                    <a:pt x="22433280" y="0"/>
                  </a:lnTo>
                  <a:lnTo>
                    <a:pt x="22433280" y="109728"/>
                  </a:lnTo>
                  <a:lnTo>
                    <a:pt x="0" y="109728"/>
                  </a:lnTo>
                  <a:close/>
                </a:path>
              </a:pathLst>
            </a:custGeom>
            <a:solidFill>
              <a:srgbClr val="00C6FF"/>
            </a:solid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74ABCCC1-D429-2906-CC98-8E44EBA70030}"/>
                </a:ext>
              </a:extLst>
            </p:cNvPr>
            <p:cNvSpPr/>
            <p:nvPr/>
          </p:nvSpPr>
          <p:spPr>
            <a:xfrm>
              <a:off x="0" y="0"/>
              <a:ext cx="22467063" cy="143512"/>
            </a:xfrm>
            <a:custGeom>
              <a:avLst/>
              <a:gdLst/>
              <a:ahLst/>
              <a:cxnLst/>
              <a:rect l="l" t="t" r="r" b="b"/>
              <a:pathLst>
                <a:path w="22467063" h="143512">
                  <a:moveTo>
                    <a:pt x="16891" y="0"/>
                  </a:moveTo>
                  <a:lnTo>
                    <a:pt x="22450171" y="0"/>
                  </a:lnTo>
                  <a:cubicBezTo>
                    <a:pt x="22459569" y="0"/>
                    <a:pt x="22467063" y="7620"/>
                    <a:pt x="22467063" y="16891"/>
                  </a:cubicBezTo>
                  <a:lnTo>
                    <a:pt x="22467063" y="126619"/>
                  </a:lnTo>
                  <a:cubicBezTo>
                    <a:pt x="22467063" y="136017"/>
                    <a:pt x="22459443" y="143510"/>
                    <a:pt x="22450171" y="143510"/>
                  </a:cubicBezTo>
                  <a:lnTo>
                    <a:pt x="16891" y="143510"/>
                  </a:lnTo>
                  <a:cubicBezTo>
                    <a:pt x="7620" y="143637"/>
                    <a:pt x="0" y="136017"/>
                    <a:pt x="0" y="12661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26619"/>
                  </a:lnTo>
                  <a:lnTo>
                    <a:pt x="16891" y="126619"/>
                  </a:lnTo>
                  <a:lnTo>
                    <a:pt x="16891" y="109728"/>
                  </a:lnTo>
                  <a:lnTo>
                    <a:pt x="22450171" y="109728"/>
                  </a:lnTo>
                  <a:lnTo>
                    <a:pt x="22450171" y="126619"/>
                  </a:lnTo>
                  <a:lnTo>
                    <a:pt x="22433280" y="126619"/>
                  </a:lnTo>
                  <a:lnTo>
                    <a:pt x="22433280" y="16891"/>
                  </a:lnTo>
                  <a:lnTo>
                    <a:pt x="22450171" y="16891"/>
                  </a:lnTo>
                  <a:lnTo>
                    <a:pt x="2245017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0C6FF"/>
            </a:solidFill>
          </p:spPr>
          <p:txBody>
            <a:bodyPr/>
            <a:lstStyle/>
            <a:p>
              <a:endParaRPr lang="fr-FR" sz="1200"/>
            </a:p>
          </p:txBody>
        </p:sp>
      </p:grpSp>
    </p:spTree>
    <p:extLst>
      <p:ext uri="{BB962C8B-B14F-4D97-AF65-F5344CB8AC3E}">
        <p14:creationId xmlns:p14="http://schemas.microsoft.com/office/powerpoint/2010/main" val="58783500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679264" y="-4359843"/>
            <a:ext cx="17653943" cy="15352013"/>
            <a:chOff x="0" y="0"/>
            <a:chExt cx="35307885" cy="30704026"/>
          </a:xfrm>
        </p:grpSpPr>
        <p:sp>
          <p:nvSpPr>
            <p:cNvPr id="3" name="Freeform 3"/>
            <p:cNvSpPr/>
            <p:nvPr/>
          </p:nvSpPr>
          <p:spPr>
            <a:xfrm rot="-7679966">
              <a:off x="1464115" y="15817745"/>
              <a:ext cx="16543752" cy="10358536"/>
            </a:xfrm>
            <a:custGeom>
              <a:avLst/>
              <a:gdLst/>
              <a:ahLst/>
              <a:cxnLst/>
              <a:rect l="l" t="t" r="r" b="b"/>
              <a:pathLst>
                <a:path w="16543752" h="10358536">
                  <a:moveTo>
                    <a:pt x="0" y="0"/>
                  </a:moveTo>
                  <a:lnTo>
                    <a:pt x="16543752" y="0"/>
                  </a:lnTo>
                  <a:lnTo>
                    <a:pt x="16543752" y="10358536"/>
                  </a:lnTo>
                  <a:lnTo>
                    <a:pt x="0" y="103585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8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6269353"/>
              <a:ext cx="9886333" cy="9886333"/>
            </a:xfrm>
            <a:custGeom>
              <a:avLst/>
              <a:gdLst/>
              <a:ahLst/>
              <a:cxnLst/>
              <a:rect l="l" t="t" r="r" b="b"/>
              <a:pathLst>
                <a:path w="9886333" h="9886333">
                  <a:moveTo>
                    <a:pt x="0" y="0"/>
                  </a:moveTo>
                  <a:lnTo>
                    <a:pt x="9886333" y="0"/>
                  </a:lnTo>
                  <a:lnTo>
                    <a:pt x="9886333" y="9886333"/>
                  </a:lnTo>
                  <a:lnTo>
                    <a:pt x="0" y="9886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8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5" name="Freeform 5"/>
            <p:cNvSpPr/>
            <p:nvPr/>
          </p:nvSpPr>
          <p:spPr>
            <a:xfrm rot="-7679966">
              <a:off x="17862048" y="4527745"/>
              <a:ext cx="16543752" cy="10358536"/>
            </a:xfrm>
            <a:custGeom>
              <a:avLst/>
              <a:gdLst/>
              <a:ahLst/>
              <a:cxnLst/>
              <a:rect l="l" t="t" r="r" b="b"/>
              <a:pathLst>
                <a:path w="16543752" h="10358536">
                  <a:moveTo>
                    <a:pt x="0" y="0"/>
                  </a:moveTo>
                  <a:lnTo>
                    <a:pt x="16543752" y="0"/>
                  </a:lnTo>
                  <a:lnTo>
                    <a:pt x="16543752" y="10358536"/>
                  </a:lnTo>
                  <a:lnTo>
                    <a:pt x="0" y="103585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8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6" name="Freeform 6"/>
            <p:cNvSpPr/>
            <p:nvPr/>
          </p:nvSpPr>
          <p:spPr>
            <a:xfrm>
              <a:off x="19383995" y="16306086"/>
              <a:ext cx="10358536" cy="10358536"/>
            </a:xfrm>
            <a:custGeom>
              <a:avLst/>
              <a:gdLst/>
              <a:ahLst/>
              <a:cxnLst/>
              <a:rect l="l" t="t" r="r" b="b"/>
              <a:pathLst>
                <a:path w="10358536" h="10358536">
                  <a:moveTo>
                    <a:pt x="0" y="0"/>
                  </a:moveTo>
                  <a:lnTo>
                    <a:pt x="10358536" y="0"/>
                  </a:lnTo>
                  <a:lnTo>
                    <a:pt x="10358536" y="10358536"/>
                  </a:lnTo>
                  <a:lnTo>
                    <a:pt x="0" y="103585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28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7" name="Freeform 7"/>
            <p:cNvSpPr/>
            <p:nvPr/>
          </p:nvSpPr>
          <p:spPr>
            <a:xfrm rot="-10800000">
              <a:off x="14344200" y="12486414"/>
              <a:ext cx="6927728" cy="6927605"/>
            </a:xfrm>
            <a:custGeom>
              <a:avLst/>
              <a:gdLst/>
              <a:ahLst/>
              <a:cxnLst/>
              <a:rect l="l" t="t" r="r" b="b"/>
              <a:pathLst>
                <a:path w="6927728" h="6927605">
                  <a:moveTo>
                    <a:pt x="0" y="0"/>
                  </a:moveTo>
                  <a:lnTo>
                    <a:pt x="6927728" y="0"/>
                  </a:lnTo>
                  <a:lnTo>
                    <a:pt x="6927728" y="6927606"/>
                  </a:lnTo>
                  <a:lnTo>
                    <a:pt x="0" y="69276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28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</p:grpSp>
      <p:sp>
        <p:nvSpPr>
          <p:cNvPr id="9" name="Freeform 9"/>
          <p:cNvSpPr/>
          <p:nvPr/>
        </p:nvSpPr>
        <p:spPr>
          <a:xfrm>
            <a:off x="487677" y="382352"/>
            <a:ext cx="11216640" cy="707136"/>
          </a:xfrm>
          <a:custGeom>
            <a:avLst/>
            <a:gdLst/>
            <a:ahLst/>
            <a:cxnLst/>
            <a:rect l="l" t="t" r="r" b="b"/>
            <a:pathLst>
              <a:path w="22433280" h="1414272">
                <a:moveTo>
                  <a:pt x="0" y="0"/>
                </a:moveTo>
                <a:lnTo>
                  <a:pt x="22433280" y="0"/>
                </a:lnTo>
                <a:lnTo>
                  <a:pt x="22433280" y="1414272"/>
                </a:lnTo>
                <a:lnTo>
                  <a:pt x="0" y="1414272"/>
                </a:lnTo>
                <a:close/>
              </a:path>
            </a:pathLst>
          </a:custGeom>
          <a:blipFill>
            <a:blip r:embed="rId7">
              <a:alphaModFix amt="0"/>
            </a:blip>
            <a:stretch>
              <a:fillRect t="-259073" b="-259073"/>
            </a:stretch>
          </a:blipFill>
        </p:spPr>
        <p:txBody>
          <a:bodyPr/>
          <a:lstStyle/>
          <a:p>
            <a:endParaRPr lang="fr-FR" sz="1200"/>
          </a:p>
        </p:txBody>
      </p:sp>
      <p:grpSp>
        <p:nvGrpSpPr>
          <p:cNvPr id="11" name="Group 11"/>
          <p:cNvGrpSpPr/>
          <p:nvPr/>
        </p:nvGrpSpPr>
        <p:grpSpPr>
          <a:xfrm>
            <a:off x="479213" y="1105408"/>
            <a:ext cx="11233575" cy="71799"/>
            <a:chOff x="0" y="0"/>
            <a:chExt cx="22467151" cy="143599"/>
          </a:xfrm>
        </p:grpSpPr>
        <p:sp>
          <p:nvSpPr>
            <p:cNvPr id="12" name="Freeform 12"/>
            <p:cNvSpPr/>
            <p:nvPr/>
          </p:nvSpPr>
          <p:spPr>
            <a:xfrm>
              <a:off x="16891" y="16891"/>
              <a:ext cx="22433280" cy="109728"/>
            </a:xfrm>
            <a:custGeom>
              <a:avLst/>
              <a:gdLst/>
              <a:ahLst/>
              <a:cxnLst/>
              <a:rect l="l" t="t" r="r" b="b"/>
              <a:pathLst>
                <a:path w="22433280" h="109728">
                  <a:moveTo>
                    <a:pt x="0" y="0"/>
                  </a:moveTo>
                  <a:lnTo>
                    <a:pt x="22433280" y="0"/>
                  </a:lnTo>
                  <a:lnTo>
                    <a:pt x="22433280" y="109728"/>
                  </a:lnTo>
                  <a:lnTo>
                    <a:pt x="0" y="109728"/>
                  </a:lnTo>
                  <a:close/>
                </a:path>
              </a:pathLst>
            </a:custGeom>
            <a:solidFill>
              <a:srgbClr val="00C6FF"/>
            </a:solid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22467063" cy="143512"/>
            </a:xfrm>
            <a:custGeom>
              <a:avLst/>
              <a:gdLst/>
              <a:ahLst/>
              <a:cxnLst/>
              <a:rect l="l" t="t" r="r" b="b"/>
              <a:pathLst>
                <a:path w="22467063" h="143512">
                  <a:moveTo>
                    <a:pt x="16891" y="0"/>
                  </a:moveTo>
                  <a:lnTo>
                    <a:pt x="22450171" y="0"/>
                  </a:lnTo>
                  <a:cubicBezTo>
                    <a:pt x="22459569" y="0"/>
                    <a:pt x="22467063" y="7620"/>
                    <a:pt x="22467063" y="16891"/>
                  </a:cubicBezTo>
                  <a:lnTo>
                    <a:pt x="22467063" y="126619"/>
                  </a:lnTo>
                  <a:cubicBezTo>
                    <a:pt x="22467063" y="136017"/>
                    <a:pt x="22459443" y="143510"/>
                    <a:pt x="22450171" y="143510"/>
                  </a:cubicBezTo>
                  <a:lnTo>
                    <a:pt x="16891" y="143510"/>
                  </a:lnTo>
                  <a:cubicBezTo>
                    <a:pt x="7620" y="143637"/>
                    <a:pt x="0" y="136017"/>
                    <a:pt x="0" y="12661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26619"/>
                  </a:lnTo>
                  <a:lnTo>
                    <a:pt x="16891" y="126619"/>
                  </a:lnTo>
                  <a:lnTo>
                    <a:pt x="16891" y="109728"/>
                  </a:lnTo>
                  <a:lnTo>
                    <a:pt x="22450171" y="109728"/>
                  </a:lnTo>
                  <a:lnTo>
                    <a:pt x="22450171" y="126619"/>
                  </a:lnTo>
                  <a:lnTo>
                    <a:pt x="22433280" y="126619"/>
                  </a:lnTo>
                  <a:lnTo>
                    <a:pt x="22433280" y="16891"/>
                  </a:lnTo>
                  <a:lnTo>
                    <a:pt x="22450171" y="16891"/>
                  </a:lnTo>
                  <a:lnTo>
                    <a:pt x="2245017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0C6FF"/>
            </a:solidFill>
          </p:spPr>
          <p:txBody>
            <a:bodyPr/>
            <a:lstStyle/>
            <a:p>
              <a:endParaRPr lang="fr-FR" sz="120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479212" y="3430944"/>
            <a:ext cx="5517694" cy="1170146"/>
            <a:chOff x="0" y="0"/>
            <a:chExt cx="10040989" cy="2847064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0"/>
              <a:ext cx="10040989" cy="2847064"/>
              <a:chOff x="0" y="0"/>
              <a:chExt cx="9149161" cy="2594191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17783" y="16891"/>
                <a:ext cx="9113501" cy="2560320"/>
              </a:xfrm>
              <a:custGeom>
                <a:avLst/>
                <a:gdLst/>
                <a:ahLst/>
                <a:cxnLst/>
                <a:rect l="l" t="t" r="r" b="b"/>
                <a:pathLst>
                  <a:path w="9113501" h="2560320">
                    <a:moveTo>
                      <a:pt x="0" y="0"/>
                    </a:moveTo>
                    <a:lnTo>
                      <a:pt x="9113501" y="0"/>
                    </a:lnTo>
                    <a:lnTo>
                      <a:pt x="9113501" y="2560320"/>
                    </a:lnTo>
                    <a:lnTo>
                      <a:pt x="0" y="2560320"/>
                    </a:lnTo>
                    <a:close/>
                  </a:path>
                </a:pathLst>
              </a:custGeom>
              <a:solidFill>
                <a:srgbClr val="162333"/>
              </a:solidFill>
            </p:spPr>
            <p:txBody>
              <a:bodyPr/>
              <a:lstStyle/>
              <a:p>
                <a:endParaRPr lang="fr-FR" sz="1200"/>
              </a:p>
            </p:txBody>
          </p:sp>
          <p:sp>
            <p:nvSpPr>
              <p:cNvPr id="27" name="Freeform 27"/>
              <p:cNvSpPr/>
              <p:nvPr/>
            </p:nvSpPr>
            <p:spPr>
              <a:xfrm>
                <a:off x="0" y="0"/>
                <a:ext cx="9149066" cy="2594102"/>
              </a:xfrm>
              <a:custGeom>
                <a:avLst/>
                <a:gdLst/>
                <a:ahLst/>
                <a:cxnLst/>
                <a:rect l="l" t="t" r="r" b="b"/>
                <a:pathLst>
                  <a:path w="9149066" h="2594102">
                    <a:moveTo>
                      <a:pt x="17783" y="0"/>
                    </a:moveTo>
                    <a:lnTo>
                      <a:pt x="9131284" y="0"/>
                    </a:lnTo>
                    <a:cubicBezTo>
                      <a:pt x="9141178" y="0"/>
                      <a:pt x="9149066" y="7620"/>
                      <a:pt x="9149066" y="16891"/>
                    </a:cubicBezTo>
                    <a:lnTo>
                      <a:pt x="9149066" y="2577211"/>
                    </a:lnTo>
                    <a:cubicBezTo>
                      <a:pt x="9149066" y="2586609"/>
                      <a:pt x="9141044" y="2594102"/>
                      <a:pt x="9131284" y="2594102"/>
                    </a:cubicBezTo>
                    <a:lnTo>
                      <a:pt x="17783" y="2594102"/>
                    </a:lnTo>
                    <a:cubicBezTo>
                      <a:pt x="7889" y="2594102"/>
                      <a:pt x="0" y="2586482"/>
                      <a:pt x="0" y="2577211"/>
                    </a:cubicBezTo>
                    <a:lnTo>
                      <a:pt x="0" y="16891"/>
                    </a:lnTo>
                    <a:cubicBezTo>
                      <a:pt x="0" y="7620"/>
                      <a:pt x="8022" y="0"/>
                      <a:pt x="17783" y="0"/>
                    </a:cubicBezTo>
                    <a:moveTo>
                      <a:pt x="17783" y="33909"/>
                    </a:moveTo>
                    <a:lnTo>
                      <a:pt x="17783" y="16891"/>
                    </a:lnTo>
                    <a:lnTo>
                      <a:pt x="35700" y="16891"/>
                    </a:lnTo>
                    <a:lnTo>
                      <a:pt x="35700" y="2577211"/>
                    </a:lnTo>
                    <a:lnTo>
                      <a:pt x="17783" y="2577211"/>
                    </a:lnTo>
                    <a:lnTo>
                      <a:pt x="17783" y="2560320"/>
                    </a:lnTo>
                    <a:lnTo>
                      <a:pt x="9131284" y="2560320"/>
                    </a:lnTo>
                    <a:lnTo>
                      <a:pt x="9131284" y="2577211"/>
                    </a:lnTo>
                    <a:lnTo>
                      <a:pt x="9113500" y="2577211"/>
                    </a:lnTo>
                    <a:lnTo>
                      <a:pt x="9113500" y="16891"/>
                    </a:lnTo>
                    <a:lnTo>
                      <a:pt x="9131284" y="16891"/>
                    </a:lnTo>
                    <a:lnTo>
                      <a:pt x="9131284" y="33909"/>
                    </a:lnTo>
                    <a:lnTo>
                      <a:pt x="17783" y="33909"/>
                    </a:lnTo>
                    <a:close/>
                  </a:path>
                </a:pathLst>
              </a:custGeom>
              <a:solidFill>
                <a:srgbClr val="4ECDC4"/>
              </a:solidFill>
            </p:spPr>
            <p:txBody>
              <a:bodyPr/>
              <a:lstStyle/>
              <a:p>
                <a:endParaRPr lang="fr-FR" sz="1200"/>
              </a:p>
            </p:txBody>
          </p:sp>
        </p:grpSp>
        <p:grpSp>
          <p:nvGrpSpPr>
            <p:cNvPr id="28" name="Group 28"/>
            <p:cNvGrpSpPr/>
            <p:nvPr/>
          </p:nvGrpSpPr>
          <p:grpSpPr>
            <a:xfrm>
              <a:off x="301303" y="179144"/>
              <a:ext cx="9438369" cy="936630"/>
              <a:chOff x="0" y="0"/>
              <a:chExt cx="8600064" cy="85344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8600064" cy="853440"/>
              </a:xfrm>
              <a:custGeom>
                <a:avLst/>
                <a:gdLst/>
                <a:ahLst/>
                <a:cxnLst/>
                <a:rect l="l" t="t" r="r" b="b"/>
                <a:pathLst>
                  <a:path w="8600064" h="853440">
                    <a:moveTo>
                      <a:pt x="0" y="0"/>
                    </a:moveTo>
                    <a:lnTo>
                      <a:pt x="8600064" y="0"/>
                    </a:lnTo>
                    <a:lnTo>
                      <a:pt x="8600064" y="853440"/>
                    </a:lnTo>
                    <a:lnTo>
                      <a:pt x="0" y="853440"/>
                    </a:lnTo>
                    <a:close/>
                  </a:path>
                </a:pathLst>
              </a:custGeom>
              <a:blipFill>
                <a:blip r:embed="rId7">
                  <a:alphaModFix amt="0"/>
                </a:blip>
                <a:stretch>
                  <a:fillRect t="-136499" r="5016" b="-136499"/>
                </a:stretch>
              </a:blipFill>
            </p:spPr>
            <p:txBody>
              <a:bodyPr/>
              <a:lstStyle/>
              <a:p>
                <a:endParaRPr lang="fr-FR" sz="1200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0" y="-9525"/>
                <a:ext cx="8600064" cy="862965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1760"/>
                  </a:lnSpc>
                </a:pPr>
                <a:r>
                  <a:rPr lang="en-US" sz="2000" b="1" dirty="0">
                    <a:solidFill>
                      <a:srgbClr val="4ECDC4"/>
                    </a:solidFill>
                    <a:latin typeface="Raleway Bold"/>
                    <a:ea typeface="Raleway Bold"/>
                    <a:cs typeface="Raleway Bold"/>
                    <a:sym typeface="Raleway Bold"/>
                  </a:rPr>
                  <a:t>Deposited energy (Bethe-Bloch)</a:t>
                </a:r>
              </a:p>
            </p:txBody>
          </p:sp>
        </p:grpSp>
        <p:grpSp>
          <p:nvGrpSpPr>
            <p:cNvPr id="31" name="Group 31"/>
            <p:cNvGrpSpPr/>
            <p:nvPr/>
          </p:nvGrpSpPr>
          <p:grpSpPr>
            <a:xfrm>
              <a:off x="301303" y="1196057"/>
              <a:ext cx="9438369" cy="1391565"/>
              <a:chOff x="0" y="0"/>
              <a:chExt cx="8600064" cy="1267968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8600064" cy="1267968"/>
              </a:xfrm>
              <a:custGeom>
                <a:avLst/>
                <a:gdLst/>
                <a:ahLst/>
                <a:cxnLst/>
                <a:rect l="l" t="t" r="r" b="b"/>
                <a:pathLst>
                  <a:path w="8600064" h="1267968">
                    <a:moveTo>
                      <a:pt x="0" y="0"/>
                    </a:moveTo>
                    <a:lnTo>
                      <a:pt x="8600064" y="0"/>
                    </a:lnTo>
                    <a:lnTo>
                      <a:pt x="8600064" y="1267968"/>
                    </a:lnTo>
                    <a:lnTo>
                      <a:pt x="0" y="1267968"/>
                    </a:lnTo>
                    <a:close/>
                  </a:path>
                </a:pathLst>
              </a:custGeom>
              <a:blipFill>
                <a:blip r:embed="rId7">
                  <a:alphaModFix amt="0"/>
                </a:blip>
                <a:stretch>
                  <a:fillRect t="-75528" r="5016" b="-75528"/>
                </a:stretch>
              </a:blipFill>
            </p:spPr>
            <p:txBody>
              <a:bodyPr/>
              <a:lstStyle/>
              <a:p>
                <a:endParaRPr lang="fr-FR" sz="1200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0" y="-19050"/>
                <a:ext cx="8600064" cy="1287018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1679"/>
                  </a:lnSpc>
                </a:pPr>
                <a:r>
                  <a:rPr lang="en-US" dirty="0">
                    <a:solidFill>
                      <a:srgbClr val="E8F4F8"/>
                    </a:solidFill>
                    <a:latin typeface="Raleway"/>
                    <a:ea typeface="Raleway"/>
                    <a:cs typeface="Raleway"/>
                    <a:sym typeface="Raleway"/>
                  </a:rPr>
                  <a:t>ΔE ≈ 1,2 × 1,03 × 5 ≈ 6,2 MeV</a:t>
                </a:r>
              </a:p>
              <a:p>
                <a:pPr algn="ctr">
                  <a:lnSpc>
                    <a:spcPts val="1679"/>
                  </a:lnSpc>
                </a:pPr>
                <a:r>
                  <a:rPr lang="en-US" dirty="0">
                    <a:solidFill>
                      <a:srgbClr val="E8F4F8"/>
                    </a:solidFill>
                    <a:latin typeface="Raleway"/>
                    <a:ea typeface="Raleway"/>
                    <a:cs typeface="Raleway"/>
                    <a:sym typeface="Raleway"/>
                  </a:rPr>
                  <a:t>For ρ=1,0 g/cm³, e=5 cm</a:t>
                </a:r>
              </a:p>
            </p:txBody>
          </p:sp>
        </p:grpSp>
      </p:grpSp>
      <p:grpSp>
        <p:nvGrpSpPr>
          <p:cNvPr id="34" name="Group 34"/>
          <p:cNvGrpSpPr/>
          <p:nvPr/>
        </p:nvGrpSpPr>
        <p:grpSpPr>
          <a:xfrm>
            <a:off x="6413519" y="3419782"/>
            <a:ext cx="5299225" cy="1170106"/>
            <a:chOff x="0" y="0"/>
            <a:chExt cx="11018517" cy="2886548"/>
          </a:xfrm>
        </p:grpSpPr>
        <p:grpSp>
          <p:nvGrpSpPr>
            <p:cNvPr id="35" name="Group 35"/>
            <p:cNvGrpSpPr/>
            <p:nvPr/>
          </p:nvGrpSpPr>
          <p:grpSpPr>
            <a:xfrm>
              <a:off x="0" y="68536"/>
              <a:ext cx="11018517" cy="2818012"/>
              <a:chOff x="0" y="0"/>
              <a:chExt cx="8522552" cy="2179663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17293" y="16891"/>
                <a:ext cx="8487875" cy="2145792"/>
              </a:xfrm>
              <a:custGeom>
                <a:avLst/>
                <a:gdLst/>
                <a:ahLst/>
                <a:cxnLst/>
                <a:rect l="l" t="t" r="r" b="b"/>
                <a:pathLst>
                  <a:path w="8487875" h="2145792">
                    <a:moveTo>
                      <a:pt x="0" y="0"/>
                    </a:moveTo>
                    <a:lnTo>
                      <a:pt x="8487875" y="0"/>
                    </a:lnTo>
                    <a:lnTo>
                      <a:pt x="8487875" y="2145792"/>
                    </a:lnTo>
                    <a:lnTo>
                      <a:pt x="0" y="2145792"/>
                    </a:lnTo>
                    <a:close/>
                  </a:path>
                </a:pathLst>
              </a:custGeom>
              <a:solidFill>
                <a:srgbClr val="142233"/>
              </a:solidFill>
            </p:spPr>
            <p:txBody>
              <a:bodyPr/>
              <a:lstStyle/>
              <a:p>
                <a:endParaRPr lang="fr-FR" sz="1200"/>
              </a:p>
            </p:txBody>
          </p:sp>
          <p:sp>
            <p:nvSpPr>
              <p:cNvPr id="37" name="Freeform 37"/>
              <p:cNvSpPr/>
              <p:nvPr/>
            </p:nvSpPr>
            <p:spPr>
              <a:xfrm>
                <a:off x="0" y="0"/>
                <a:ext cx="8522460" cy="2179574"/>
              </a:xfrm>
              <a:custGeom>
                <a:avLst/>
                <a:gdLst/>
                <a:ahLst/>
                <a:cxnLst/>
                <a:rect l="l" t="t" r="r" b="b"/>
                <a:pathLst>
                  <a:path w="8522460" h="2179574">
                    <a:moveTo>
                      <a:pt x="17293" y="0"/>
                    </a:moveTo>
                    <a:lnTo>
                      <a:pt x="8505168" y="0"/>
                    </a:lnTo>
                    <a:cubicBezTo>
                      <a:pt x="8514790" y="0"/>
                      <a:pt x="8522460" y="7620"/>
                      <a:pt x="8522460" y="16891"/>
                    </a:cubicBezTo>
                    <a:lnTo>
                      <a:pt x="8522460" y="2162683"/>
                    </a:lnTo>
                    <a:cubicBezTo>
                      <a:pt x="8522460" y="2172081"/>
                      <a:pt x="8514659" y="2179574"/>
                      <a:pt x="8505168" y="2179574"/>
                    </a:cubicBezTo>
                    <a:lnTo>
                      <a:pt x="17293" y="2179574"/>
                    </a:lnTo>
                    <a:cubicBezTo>
                      <a:pt x="7671" y="2179574"/>
                      <a:pt x="0" y="2171954"/>
                      <a:pt x="0" y="2162683"/>
                    </a:cubicBezTo>
                    <a:lnTo>
                      <a:pt x="0" y="16891"/>
                    </a:lnTo>
                    <a:cubicBezTo>
                      <a:pt x="0" y="7620"/>
                      <a:pt x="7801" y="0"/>
                      <a:pt x="17293" y="0"/>
                    </a:cubicBezTo>
                    <a:moveTo>
                      <a:pt x="17293" y="33909"/>
                    </a:moveTo>
                    <a:lnTo>
                      <a:pt x="17293" y="16891"/>
                    </a:lnTo>
                    <a:lnTo>
                      <a:pt x="34716" y="16891"/>
                    </a:lnTo>
                    <a:lnTo>
                      <a:pt x="34716" y="2162683"/>
                    </a:lnTo>
                    <a:lnTo>
                      <a:pt x="17293" y="2162683"/>
                    </a:lnTo>
                    <a:lnTo>
                      <a:pt x="17293" y="2145792"/>
                    </a:lnTo>
                    <a:lnTo>
                      <a:pt x="8505168" y="2145792"/>
                    </a:lnTo>
                    <a:lnTo>
                      <a:pt x="8505168" y="2162683"/>
                    </a:lnTo>
                    <a:lnTo>
                      <a:pt x="8487874" y="2162683"/>
                    </a:lnTo>
                    <a:lnTo>
                      <a:pt x="8487874" y="16891"/>
                    </a:lnTo>
                    <a:lnTo>
                      <a:pt x="8505168" y="16891"/>
                    </a:lnTo>
                    <a:lnTo>
                      <a:pt x="8505168" y="33909"/>
                    </a:lnTo>
                    <a:lnTo>
                      <a:pt x="17293" y="33909"/>
                    </a:lnTo>
                    <a:close/>
                  </a:path>
                </a:pathLst>
              </a:custGeom>
              <a:solidFill>
                <a:srgbClr val="00C6FF"/>
              </a:solidFill>
            </p:spPr>
            <p:txBody>
              <a:bodyPr/>
              <a:lstStyle/>
              <a:p>
                <a:endParaRPr lang="fr-FR" sz="1200"/>
              </a:p>
            </p:txBody>
          </p:sp>
        </p:grpSp>
        <p:sp>
          <p:nvSpPr>
            <p:cNvPr id="39" name="Freeform 39"/>
            <p:cNvSpPr/>
            <p:nvPr/>
          </p:nvSpPr>
          <p:spPr>
            <a:xfrm>
              <a:off x="0" y="0"/>
              <a:ext cx="10662173" cy="2863936"/>
            </a:xfrm>
            <a:custGeom>
              <a:avLst/>
              <a:gdLst/>
              <a:ahLst/>
              <a:cxnLst/>
              <a:rect l="l" t="t" r="r" b="b"/>
              <a:pathLst>
                <a:path w="7988588" h="2145792">
                  <a:moveTo>
                    <a:pt x="0" y="0"/>
                  </a:moveTo>
                  <a:lnTo>
                    <a:pt x="7988588" y="0"/>
                  </a:lnTo>
                  <a:lnTo>
                    <a:pt x="7988588" y="2145792"/>
                  </a:lnTo>
                  <a:lnTo>
                    <a:pt x="0" y="2145792"/>
                  </a:lnTo>
                  <a:close/>
                </a:path>
              </a:pathLst>
            </a:custGeom>
            <a:blipFill>
              <a:blip r:embed="rId7">
                <a:alphaModFix amt="0"/>
              </a:blip>
              <a:stretch>
                <a:fillRect t="-20854" r="2324" b="-20854"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11405265" y="5985762"/>
            <a:ext cx="166713" cy="383118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3185"/>
              </a:lnSpc>
              <a:spcBef>
                <a:spcPct val="0"/>
              </a:spcBef>
            </a:pPr>
            <a:r>
              <a:rPr lang="en-US" sz="2275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9</a:t>
            </a:r>
          </a:p>
        </p:txBody>
      </p:sp>
      <p:sp>
        <p:nvSpPr>
          <p:cNvPr id="55" name="TextBox 44">
            <a:extLst>
              <a:ext uri="{FF2B5EF4-FFF2-40B4-BE49-F238E27FC236}">
                <a16:creationId xmlns:a16="http://schemas.microsoft.com/office/drawing/2014/main" id="{883FF006-A82E-C21E-65D6-E22E5FEDB293}"/>
              </a:ext>
            </a:extLst>
          </p:cNvPr>
          <p:cNvSpPr txBox="1"/>
          <p:nvPr/>
        </p:nvSpPr>
        <p:spPr>
          <a:xfrm>
            <a:off x="6499588" y="3548339"/>
            <a:ext cx="5232206" cy="1036828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lang="en-US" sz="2000" b="1" dirty="0">
                <a:solidFill>
                  <a:srgbClr val="00C6FF"/>
                </a:solidFill>
                <a:latin typeface="Raleway Bold"/>
                <a:ea typeface="Raleway Bold"/>
                <a:cs typeface="Raleway Bold"/>
                <a:sym typeface="Raleway Bold"/>
              </a:rPr>
              <a:t>Main result :</a:t>
            </a:r>
          </a:p>
          <a:p>
            <a:pPr algn="ctr">
              <a:lnSpc>
                <a:spcPct val="150000"/>
              </a:lnSpc>
            </a:pPr>
            <a:r>
              <a:rPr lang="en-US" sz="2000" b="1" dirty="0">
                <a:solidFill>
                  <a:srgbClr val="00C6FF"/>
                </a:solidFill>
                <a:latin typeface="Raleway Bold"/>
                <a:ea typeface="Raleway Bold"/>
                <a:cs typeface="Raleway Bold"/>
                <a:sym typeface="Raleway Bold"/>
              </a:rPr>
              <a:t>Coincidence effectively eliminates noise</a:t>
            </a:r>
          </a:p>
        </p:txBody>
      </p:sp>
      <p:sp>
        <p:nvSpPr>
          <p:cNvPr id="61" name="TextBox 4">
            <a:extLst>
              <a:ext uri="{FF2B5EF4-FFF2-40B4-BE49-F238E27FC236}">
                <a16:creationId xmlns:a16="http://schemas.microsoft.com/office/drawing/2014/main" id="{D65074E7-1FAC-1D94-20D1-DBC8EBEC5A1E}"/>
              </a:ext>
            </a:extLst>
          </p:cNvPr>
          <p:cNvSpPr txBox="1"/>
          <p:nvPr/>
        </p:nvSpPr>
        <p:spPr>
          <a:xfrm>
            <a:off x="601959" y="210096"/>
            <a:ext cx="11111072" cy="889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4400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Did coincidence actually work ?</a:t>
            </a:r>
          </a:p>
        </p:txBody>
      </p:sp>
      <p:graphicFrame>
        <p:nvGraphicFramePr>
          <p:cNvPr id="62" name="Table 61">
            <a:extLst>
              <a:ext uri="{FF2B5EF4-FFF2-40B4-BE49-F238E27FC236}">
                <a16:creationId xmlns:a16="http://schemas.microsoft.com/office/drawing/2014/main" id="{1C8BAD5E-3BCA-793B-F8EC-E2CBD204D3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50713"/>
              </p:ext>
            </p:extLst>
          </p:nvPr>
        </p:nvGraphicFramePr>
        <p:xfrm>
          <a:off x="479212" y="1421722"/>
          <a:ext cx="11233532" cy="1837692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5616766">
                  <a:extLst>
                    <a:ext uri="{9D8B030D-6E8A-4147-A177-3AD203B41FA5}">
                      <a16:colId xmlns:a16="http://schemas.microsoft.com/office/drawing/2014/main" val="575711417"/>
                    </a:ext>
                  </a:extLst>
                </a:gridCol>
                <a:gridCol w="5616766">
                  <a:extLst>
                    <a:ext uri="{9D8B030D-6E8A-4147-A177-3AD203B41FA5}">
                      <a16:colId xmlns:a16="http://schemas.microsoft.com/office/drawing/2014/main" val="4047722623"/>
                    </a:ext>
                  </a:extLst>
                </a:gridCol>
              </a:tblGrid>
              <a:tr h="612564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err="1"/>
                        <a:t>Measured</a:t>
                      </a:r>
                      <a:r>
                        <a:rPr lang="fr-FR" sz="2000" dirty="0"/>
                        <a:t> coïncidence rate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err="1"/>
                        <a:t>Accidental</a:t>
                      </a:r>
                      <a:r>
                        <a:rPr lang="fr-FR" sz="2000" dirty="0"/>
                        <a:t> coïncidence rate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37645055"/>
                  </a:ext>
                </a:extLst>
              </a:tr>
              <a:tr h="61256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C6FF"/>
                          </a:solidFill>
                          <a:latin typeface="Raleway Bold"/>
                          <a:ea typeface="Raleway Bold"/>
                          <a:cs typeface="Raleway Bold"/>
                          <a:sym typeface="Raleway Bold"/>
                        </a:rPr>
                        <a:t>9.8 events/sec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00C6FF"/>
                          </a:solidFill>
                          <a:latin typeface="Raleway Bold"/>
                          <a:ea typeface="Raleway Bold"/>
                          <a:cs typeface="Raleway Bold"/>
                          <a:sym typeface="Raleway Bold"/>
                        </a:rPr>
                        <a:t>22 </a:t>
                      </a:r>
                      <a:r>
                        <a:rPr lang="en-US" sz="1800" b="1" dirty="0" err="1">
                          <a:solidFill>
                            <a:srgbClr val="00C6FF"/>
                          </a:solidFill>
                          <a:latin typeface="Raleway Bold"/>
                          <a:ea typeface="Raleway Bold"/>
                          <a:cs typeface="Raleway Bold"/>
                          <a:sym typeface="Raleway Bold"/>
                        </a:rPr>
                        <a:t>μHz</a:t>
                      </a:r>
                      <a:endParaRPr lang="fr-FR" dirty="0"/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45901999"/>
                  </a:ext>
                </a:extLst>
              </a:tr>
              <a:tr h="6125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00C6FF"/>
                          </a:solidFill>
                          <a:latin typeface="Raleway Bold"/>
                          <a:ea typeface="Raleway Bold"/>
                          <a:cs typeface="Raleway Bold"/>
                          <a:sym typeface="Raleway Bold"/>
                        </a:rPr>
                        <a:t>8829 detected muons in 15 min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C6FF"/>
                          </a:solidFill>
                          <a:latin typeface="Raleway Bold"/>
                          <a:ea typeface="Raleway Bold"/>
                          <a:cs typeface="Raleway Bold"/>
                          <a:sym typeface="Raleway Bold"/>
                        </a:rPr>
                        <a:t>~  1 event every 12.6 hours</a:t>
                      </a:r>
                      <a:endParaRPr lang="fr-FR" dirty="0"/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9024180"/>
                  </a:ext>
                </a:extLst>
              </a:tr>
            </a:tbl>
          </a:graphicData>
        </a:graphic>
      </p:graphicFrame>
      <p:sp>
        <p:nvSpPr>
          <p:cNvPr id="64" name="TextBox 63">
            <a:extLst>
              <a:ext uri="{FF2B5EF4-FFF2-40B4-BE49-F238E27FC236}">
                <a16:creationId xmlns:a16="http://schemas.microsoft.com/office/drawing/2014/main" id="{9C8EEC94-A8DF-9E5F-91F8-959DFF4D56CB}"/>
              </a:ext>
            </a:extLst>
          </p:cNvPr>
          <p:cNvSpPr txBox="1"/>
          <p:nvPr/>
        </p:nvSpPr>
        <p:spPr>
          <a:xfrm>
            <a:off x="1085850" y="5017628"/>
            <a:ext cx="99631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00B0F0"/>
                </a:solidFill>
                <a:latin typeface="Raleway Bold" charset="0"/>
              </a:rPr>
              <a:t>The </a:t>
            </a:r>
            <a:r>
              <a:rPr lang="fr-FR" sz="2000" b="1" dirty="0" err="1">
                <a:solidFill>
                  <a:srgbClr val="00B0F0"/>
                </a:solidFill>
                <a:latin typeface="Raleway Bold" charset="0"/>
              </a:rPr>
              <a:t>physical</a:t>
            </a:r>
            <a:r>
              <a:rPr lang="fr-FR" sz="2000" b="1" dirty="0">
                <a:solidFill>
                  <a:srgbClr val="00B0F0"/>
                </a:solidFill>
                <a:latin typeface="Raleway Bold" charset="0"/>
              </a:rPr>
              <a:t> signal </a:t>
            </a:r>
            <a:r>
              <a:rPr lang="fr-FR" sz="2000" b="1" dirty="0" err="1">
                <a:solidFill>
                  <a:srgbClr val="00B0F0"/>
                </a:solidFill>
                <a:latin typeface="Raleway Bold" charset="0"/>
              </a:rPr>
              <a:t>was</a:t>
            </a:r>
            <a:r>
              <a:rPr lang="fr-FR" sz="2000" b="1" dirty="0">
                <a:solidFill>
                  <a:srgbClr val="00B0F0"/>
                </a:solidFill>
                <a:latin typeface="Raleway Bold" charset="0"/>
              </a:rPr>
              <a:t> </a:t>
            </a:r>
            <a:r>
              <a:rPr lang="fr-FR" sz="2000" b="1" dirty="0" err="1">
                <a:solidFill>
                  <a:srgbClr val="00B0F0"/>
                </a:solidFill>
                <a:latin typeface="Raleway Bold" charset="0"/>
              </a:rPr>
              <a:t>approximately</a:t>
            </a:r>
            <a:r>
              <a:rPr lang="fr-FR" sz="2000" b="1" dirty="0">
                <a:solidFill>
                  <a:srgbClr val="00B0F0"/>
                </a:solidFill>
                <a:latin typeface="Raleway Bold" charset="0"/>
              </a:rPr>
              <a:t> 400,000 times </a:t>
            </a:r>
            <a:r>
              <a:rPr lang="fr-FR" sz="2000" b="1" dirty="0" err="1">
                <a:solidFill>
                  <a:srgbClr val="00B0F0"/>
                </a:solidFill>
                <a:latin typeface="Raleway Bold" charset="0"/>
              </a:rPr>
              <a:t>larger</a:t>
            </a:r>
            <a:r>
              <a:rPr lang="fr-FR" sz="2000" b="1" dirty="0">
                <a:solidFill>
                  <a:srgbClr val="00B0F0"/>
                </a:solidFill>
                <a:latin typeface="Raleway Bold" charset="0"/>
              </a:rPr>
              <a:t> </a:t>
            </a:r>
            <a:r>
              <a:rPr lang="fr-FR" sz="2000" b="1" dirty="0" err="1">
                <a:solidFill>
                  <a:srgbClr val="00B0F0"/>
                </a:solidFill>
                <a:latin typeface="Raleway Bold" charset="0"/>
              </a:rPr>
              <a:t>than</a:t>
            </a:r>
            <a:r>
              <a:rPr lang="fr-FR" sz="2000" b="1" dirty="0">
                <a:solidFill>
                  <a:srgbClr val="00B0F0"/>
                </a:solidFill>
                <a:latin typeface="Raleway Bold" charset="0"/>
              </a:rPr>
              <a:t> the </a:t>
            </a:r>
            <a:r>
              <a:rPr lang="fr-FR" sz="2000" b="1" dirty="0" err="1">
                <a:solidFill>
                  <a:srgbClr val="00B0F0"/>
                </a:solidFill>
                <a:latin typeface="Raleway Bold" charset="0"/>
              </a:rPr>
              <a:t>accidental</a:t>
            </a:r>
            <a:r>
              <a:rPr lang="fr-FR" sz="2000" b="1" dirty="0">
                <a:solidFill>
                  <a:srgbClr val="00B0F0"/>
                </a:solidFill>
                <a:latin typeface="Raleway Bold" charset="0"/>
              </a:rPr>
              <a:t> background.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DF7566-C18F-2008-16F3-B8B0DFB9C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6595671-B43D-1EA0-93C5-1B21098D8DB4}"/>
              </a:ext>
            </a:extLst>
          </p:cNvPr>
          <p:cNvGrpSpPr/>
          <p:nvPr/>
        </p:nvGrpSpPr>
        <p:grpSpPr>
          <a:xfrm>
            <a:off x="-3064800" y="-3249431"/>
            <a:ext cx="15839531" cy="13128838"/>
            <a:chOff x="-3064800" y="-3249431"/>
            <a:chExt cx="15839531" cy="13128838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BAC545BC-A034-85FC-AE4F-288B21A7F4FF}"/>
                </a:ext>
              </a:extLst>
            </p:cNvPr>
            <p:cNvSpPr/>
            <p:nvPr/>
          </p:nvSpPr>
          <p:spPr>
            <a:xfrm>
              <a:off x="-3064800" y="-1173867"/>
              <a:ext cx="7491165" cy="7491165"/>
            </a:xfrm>
            <a:custGeom>
              <a:avLst/>
              <a:gdLst/>
              <a:ahLst/>
              <a:cxnLst/>
              <a:rect l="l" t="t" r="r" b="b"/>
              <a:pathLst>
                <a:path w="11236748" h="11236748">
                  <a:moveTo>
                    <a:pt x="0" y="0"/>
                  </a:moveTo>
                  <a:lnTo>
                    <a:pt x="11236748" y="0"/>
                  </a:lnTo>
                  <a:lnTo>
                    <a:pt x="11236748" y="11236748"/>
                  </a:lnTo>
                  <a:lnTo>
                    <a:pt x="0" y="112367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B3F6250-7698-DA1C-A387-E35C7D9A996B}"/>
                </a:ext>
              </a:extLst>
            </p:cNvPr>
            <p:cNvSpPr/>
            <p:nvPr/>
          </p:nvSpPr>
          <p:spPr>
            <a:xfrm rot="7507765" flipH="1">
              <a:off x="5235079" y="3267119"/>
              <a:ext cx="8132512" cy="5092063"/>
            </a:xfrm>
            <a:custGeom>
              <a:avLst/>
              <a:gdLst/>
              <a:ahLst/>
              <a:cxnLst/>
              <a:rect l="l" t="t" r="r" b="b"/>
              <a:pathLst>
                <a:path w="12198768" h="7638094">
                  <a:moveTo>
                    <a:pt x="12198768" y="0"/>
                  </a:moveTo>
                  <a:lnTo>
                    <a:pt x="0" y="0"/>
                  </a:lnTo>
                  <a:lnTo>
                    <a:pt x="0" y="7638094"/>
                  </a:lnTo>
                  <a:lnTo>
                    <a:pt x="12198768" y="7638094"/>
                  </a:lnTo>
                  <a:lnTo>
                    <a:pt x="12198768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5AA7C56-7EBF-2B0C-7070-A8C1583B3487}"/>
                </a:ext>
              </a:extLst>
            </p:cNvPr>
            <p:cNvSpPr/>
            <p:nvPr/>
          </p:nvSpPr>
          <p:spPr>
            <a:xfrm rot="427325">
              <a:off x="10067803" y="-665783"/>
              <a:ext cx="2706928" cy="5258764"/>
            </a:xfrm>
            <a:custGeom>
              <a:avLst/>
              <a:gdLst/>
              <a:ahLst/>
              <a:cxnLst/>
              <a:rect l="l" t="t" r="r" b="b"/>
              <a:pathLst>
                <a:path w="4060392" h="7888146">
                  <a:moveTo>
                    <a:pt x="0" y="0"/>
                  </a:moveTo>
                  <a:lnTo>
                    <a:pt x="4060392" y="0"/>
                  </a:lnTo>
                  <a:lnTo>
                    <a:pt x="4060392" y="7888146"/>
                  </a:lnTo>
                  <a:lnTo>
                    <a:pt x="0" y="78881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27147B5B-6BE1-A1F3-A4D8-3CEBB2E180E5}"/>
                </a:ext>
              </a:extLst>
            </p:cNvPr>
            <p:cNvSpPr/>
            <p:nvPr/>
          </p:nvSpPr>
          <p:spPr>
            <a:xfrm>
              <a:off x="4632467" y="-3249431"/>
              <a:ext cx="7344168" cy="7344168"/>
            </a:xfrm>
            <a:custGeom>
              <a:avLst/>
              <a:gdLst/>
              <a:ahLst/>
              <a:cxnLst/>
              <a:rect l="l" t="t" r="r" b="b"/>
              <a:pathLst>
                <a:path w="11016252" h="11016252">
                  <a:moveTo>
                    <a:pt x="0" y="0"/>
                  </a:moveTo>
                  <a:lnTo>
                    <a:pt x="11016252" y="0"/>
                  </a:lnTo>
                  <a:lnTo>
                    <a:pt x="11016252" y="11016252"/>
                  </a:lnTo>
                  <a:lnTo>
                    <a:pt x="0" y="110162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CE16594-99A5-78A9-EA22-524F2100773A}"/>
                </a:ext>
              </a:extLst>
            </p:cNvPr>
            <p:cNvSpPr/>
            <p:nvPr/>
          </p:nvSpPr>
          <p:spPr>
            <a:xfrm rot="1153677">
              <a:off x="-490125" y="1880421"/>
              <a:ext cx="5153021" cy="5553799"/>
            </a:xfrm>
            <a:custGeom>
              <a:avLst/>
              <a:gdLst/>
              <a:ahLst/>
              <a:cxnLst/>
              <a:rect l="l" t="t" r="r" b="b"/>
              <a:pathLst>
                <a:path w="7729532" h="8330698">
                  <a:moveTo>
                    <a:pt x="0" y="0"/>
                  </a:moveTo>
                  <a:lnTo>
                    <a:pt x="7729532" y="0"/>
                  </a:lnTo>
                  <a:lnTo>
                    <a:pt x="7729532" y="8330698"/>
                  </a:lnTo>
                  <a:lnTo>
                    <a:pt x="0" y="83306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4719" r="-2650"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2E21A8A4-FA81-84C4-F6D1-7BA215B9E9AA}"/>
                </a:ext>
              </a:extLst>
            </p:cNvPr>
            <p:cNvSpPr/>
            <p:nvPr/>
          </p:nvSpPr>
          <p:spPr>
            <a:xfrm rot="-7007467">
              <a:off x="1262896" y="514669"/>
              <a:ext cx="5232204" cy="3844292"/>
            </a:xfrm>
            <a:custGeom>
              <a:avLst/>
              <a:gdLst/>
              <a:ahLst/>
              <a:cxnLst/>
              <a:rect l="l" t="t" r="r" b="b"/>
              <a:pathLst>
                <a:path w="7848306" h="5766438">
                  <a:moveTo>
                    <a:pt x="0" y="0"/>
                  </a:moveTo>
                  <a:lnTo>
                    <a:pt x="7848306" y="0"/>
                  </a:lnTo>
                  <a:lnTo>
                    <a:pt x="7848306" y="5766438"/>
                  </a:lnTo>
                  <a:lnTo>
                    <a:pt x="0" y="5766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1" b="-1"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8FA3C66F-F816-80A0-32F9-66568FE2557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3" name="Group 14">
            <a:extLst>
              <a:ext uri="{FF2B5EF4-FFF2-40B4-BE49-F238E27FC236}">
                <a16:creationId xmlns:a16="http://schemas.microsoft.com/office/drawing/2014/main" id="{A1A35142-9FB5-4127-D967-488891F0D349}"/>
              </a:ext>
            </a:extLst>
          </p:cNvPr>
          <p:cNvGrpSpPr/>
          <p:nvPr/>
        </p:nvGrpSpPr>
        <p:grpSpPr>
          <a:xfrm>
            <a:off x="731525" y="1866899"/>
            <a:ext cx="11060425" cy="2457607"/>
            <a:chOff x="0" y="0"/>
            <a:chExt cx="22037034" cy="5260182"/>
          </a:xfrm>
        </p:grpSpPr>
        <p:grpSp>
          <p:nvGrpSpPr>
            <p:cNvPr id="14" name="Group 15">
              <a:extLst>
                <a:ext uri="{FF2B5EF4-FFF2-40B4-BE49-F238E27FC236}">
                  <a16:creationId xmlns:a16="http://schemas.microsoft.com/office/drawing/2014/main" id="{88404DE1-A605-86B2-09A7-5E51B104310D}"/>
                </a:ext>
              </a:extLst>
            </p:cNvPr>
            <p:cNvGrpSpPr/>
            <p:nvPr/>
          </p:nvGrpSpPr>
          <p:grpSpPr>
            <a:xfrm>
              <a:off x="0" y="0"/>
              <a:ext cx="22037034" cy="5260182"/>
              <a:chOff x="0" y="0"/>
              <a:chExt cx="13932751" cy="3325711"/>
            </a:xfrm>
          </p:grpSpPr>
          <p:sp>
            <p:nvSpPr>
              <p:cNvPr id="21" name="Freeform 16">
                <a:extLst>
                  <a:ext uri="{FF2B5EF4-FFF2-40B4-BE49-F238E27FC236}">
                    <a16:creationId xmlns:a16="http://schemas.microsoft.com/office/drawing/2014/main" id="{15215B73-A6E4-918C-1647-194A8FBB70E1}"/>
                  </a:ext>
                </a:extLst>
              </p:cNvPr>
              <p:cNvSpPr/>
              <p:nvPr/>
            </p:nvSpPr>
            <p:spPr>
              <a:xfrm>
                <a:off x="16891" y="16891"/>
                <a:ext cx="13898880" cy="3291840"/>
              </a:xfrm>
              <a:custGeom>
                <a:avLst/>
                <a:gdLst/>
                <a:ahLst/>
                <a:cxnLst/>
                <a:rect l="l" t="t" r="r" b="b"/>
                <a:pathLst>
                  <a:path w="13898880" h="3291840">
                    <a:moveTo>
                      <a:pt x="0" y="0"/>
                    </a:moveTo>
                    <a:lnTo>
                      <a:pt x="13898880" y="0"/>
                    </a:lnTo>
                    <a:lnTo>
                      <a:pt x="13898880" y="3291840"/>
                    </a:lnTo>
                    <a:lnTo>
                      <a:pt x="0" y="3291840"/>
                    </a:lnTo>
                    <a:close/>
                  </a:path>
                </a:pathLst>
              </a:custGeom>
              <a:solidFill>
                <a:srgbClr val="142233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" name="Freeform 17">
                <a:extLst>
                  <a:ext uri="{FF2B5EF4-FFF2-40B4-BE49-F238E27FC236}">
                    <a16:creationId xmlns:a16="http://schemas.microsoft.com/office/drawing/2014/main" id="{F5194401-A1FC-BCC6-F77E-E79E2D8A8DCF}"/>
                  </a:ext>
                </a:extLst>
              </p:cNvPr>
              <p:cNvSpPr/>
              <p:nvPr/>
            </p:nvSpPr>
            <p:spPr>
              <a:xfrm>
                <a:off x="0" y="0"/>
                <a:ext cx="13932663" cy="3325622"/>
              </a:xfrm>
              <a:custGeom>
                <a:avLst/>
                <a:gdLst/>
                <a:ahLst/>
                <a:cxnLst/>
                <a:rect l="l" t="t" r="r" b="b"/>
                <a:pathLst>
                  <a:path w="13932663" h="3325622">
                    <a:moveTo>
                      <a:pt x="16891" y="0"/>
                    </a:moveTo>
                    <a:lnTo>
                      <a:pt x="13915771" y="0"/>
                    </a:lnTo>
                    <a:cubicBezTo>
                      <a:pt x="13925169" y="0"/>
                      <a:pt x="13932663" y="7620"/>
                      <a:pt x="13932663" y="16891"/>
                    </a:cubicBezTo>
                    <a:lnTo>
                      <a:pt x="13932663" y="3308731"/>
                    </a:lnTo>
                    <a:cubicBezTo>
                      <a:pt x="13932663" y="3318129"/>
                      <a:pt x="13925043" y="3325622"/>
                      <a:pt x="13915771" y="3325622"/>
                    </a:cubicBezTo>
                    <a:lnTo>
                      <a:pt x="16891" y="3325622"/>
                    </a:lnTo>
                    <a:cubicBezTo>
                      <a:pt x="7493" y="3325622"/>
                      <a:pt x="0" y="3318002"/>
                      <a:pt x="0" y="3308731"/>
                    </a:cubicBezTo>
                    <a:lnTo>
                      <a:pt x="0" y="16891"/>
                    </a:lnTo>
                    <a:cubicBezTo>
                      <a:pt x="0" y="7620"/>
                      <a:pt x="7620" y="0"/>
                      <a:pt x="16891" y="0"/>
                    </a:cubicBezTo>
                    <a:moveTo>
                      <a:pt x="16891" y="33909"/>
                    </a:moveTo>
                    <a:lnTo>
                      <a:pt x="16891" y="16891"/>
                    </a:lnTo>
                    <a:lnTo>
                      <a:pt x="33909" y="16891"/>
                    </a:lnTo>
                    <a:lnTo>
                      <a:pt x="33909" y="3308731"/>
                    </a:lnTo>
                    <a:lnTo>
                      <a:pt x="16891" y="3308731"/>
                    </a:lnTo>
                    <a:lnTo>
                      <a:pt x="16891" y="3291840"/>
                    </a:lnTo>
                    <a:lnTo>
                      <a:pt x="13915771" y="3291840"/>
                    </a:lnTo>
                    <a:lnTo>
                      <a:pt x="13915771" y="3308731"/>
                    </a:lnTo>
                    <a:lnTo>
                      <a:pt x="13898880" y="3308731"/>
                    </a:lnTo>
                    <a:lnTo>
                      <a:pt x="13898880" y="16891"/>
                    </a:lnTo>
                    <a:lnTo>
                      <a:pt x="13915771" y="16891"/>
                    </a:lnTo>
                    <a:lnTo>
                      <a:pt x="13915771" y="33909"/>
                    </a:lnTo>
                    <a:lnTo>
                      <a:pt x="16891" y="33909"/>
                    </a:lnTo>
                    <a:close/>
                  </a:path>
                </a:pathLst>
              </a:custGeom>
              <a:solidFill>
                <a:srgbClr val="FF6B6B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18">
              <a:extLst>
                <a:ext uri="{FF2B5EF4-FFF2-40B4-BE49-F238E27FC236}">
                  <a16:creationId xmlns:a16="http://schemas.microsoft.com/office/drawing/2014/main" id="{51CDB333-2C72-6A79-BD0E-45199C84F875}"/>
                </a:ext>
              </a:extLst>
            </p:cNvPr>
            <p:cNvGrpSpPr/>
            <p:nvPr/>
          </p:nvGrpSpPr>
          <p:grpSpPr>
            <a:xfrm>
              <a:off x="412451" y="26776"/>
              <a:ext cx="21212112" cy="2892561"/>
              <a:chOff x="0" y="0"/>
              <a:chExt cx="13411200" cy="1828800"/>
            </a:xfrm>
          </p:grpSpPr>
          <p:sp>
            <p:nvSpPr>
              <p:cNvPr id="19" name="Freeform 19">
                <a:extLst>
                  <a:ext uri="{FF2B5EF4-FFF2-40B4-BE49-F238E27FC236}">
                    <a16:creationId xmlns:a16="http://schemas.microsoft.com/office/drawing/2014/main" id="{480F8584-6148-7382-68CE-B9CC9413AF7E}"/>
                  </a:ext>
                </a:extLst>
              </p:cNvPr>
              <p:cNvSpPr/>
              <p:nvPr/>
            </p:nvSpPr>
            <p:spPr>
              <a:xfrm>
                <a:off x="0" y="0"/>
                <a:ext cx="13411200" cy="1828800"/>
              </a:xfrm>
              <a:custGeom>
                <a:avLst/>
                <a:gdLst/>
                <a:ahLst/>
                <a:cxnLst/>
                <a:rect l="l" t="t" r="r" b="b"/>
                <a:pathLst>
                  <a:path w="13411200" h="1828800">
                    <a:moveTo>
                      <a:pt x="0" y="0"/>
                    </a:moveTo>
                    <a:lnTo>
                      <a:pt x="13411200" y="0"/>
                    </a:lnTo>
                    <a:lnTo>
                      <a:pt x="13411200" y="1828800"/>
                    </a:lnTo>
                    <a:lnTo>
                      <a:pt x="0" y="1828800"/>
                    </a:lnTo>
                    <a:close/>
                  </a:path>
                </a:pathLst>
              </a:custGeom>
              <a:blipFill>
                <a:blip r:embed="rId9">
                  <a:alphaModFix amt="0"/>
                </a:blip>
                <a:stretch>
                  <a:fillRect t="-92890" b="-92890"/>
                </a:stretch>
              </a:blip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" name="TextBox 20">
                <a:extLst>
                  <a:ext uri="{FF2B5EF4-FFF2-40B4-BE49-F238E27FC236}">
                    <a16:creationId xmlns:a16="http://schemas.microsoft.com/office/drawing/2014/main" id="{4376F286-2488-90A1-8ECE-0240E1F0A3B0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11200" cy="184785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320"/>
                  </a:lnSpc>
                </a:pPr>
                <a:r>
                  <a:rPr lang="en-US" sz="3600" b="1" dirty="0">
                    <a:solidFill>
                      <a:srgbClr val="FF6B6B"/>
                    </a:solidFill>
                    <a:latin typeface="Raleway Bold"/>
                    <a:ea typeface="Raleway Bold"/>
                    <a:cs typeface="Raleway Bold"/>
                    <a:sym typeface="Raleway Bold"/>
                  </a:rPr>
                  <a:t>8 829  </a:t>
                </a:r>
                <a:r>
                  <a:rPr lang="en-US" sz="3600" dirty="0">
                    <a:solidFill>
                      <a:srgbClr val="D8EEF7"/>
                    </a:solidFill>
                    <a:latin typeface="Raleway"/>
                    <a:ea typeface="Raleway"/>
                    <a:cs typeface="Raleway"/>
                    <a:sym typeface="Raleway"/>
                  </a:rPr>
                  <a:t>muons </a:t>
                </a:r>
                <a:r>
                  <a:rPr lang="en-US" sz="3600" dirty="0" err="1">
                    <a:solidFill>
                      <a:srgbClr val="D8EEF7"/>
                    </a:solidFill>
                    <a:latin typeface="Raleway"/>
                    <a:ea typeface="Raleway"/>
                    <a:cs typeface="Raleway"/>
                    <a:sym typeface="Raleway"/>
                  </a:rPr>
                  <a:t>détectés</a:t>
                </a:r>
                <a:r>
                  <a:rPr lang="en-US" sz="3600" dirty="0">
                    <a:solidFill>
                      <a:srgbClr val="D8EEF7"/>
                    </a:solidFill>
                    <a:latin typeface="Raleway"/>
                    <a:ea typeface="Raleway"/>
                    <a:cs typeface="Raleway"/>
                    <a:sym typeface="Raleway"/>
                  </a:rPr>
                  <a:t> en 15 min</a:t>
                </a:r>
              </a:p>
            </p:txBody>
          </p:sp>
        </p:grpSp>
        <p:grpSp>
          <p:nvGrpSpPr>
            <p:cNvPr id="16" name="Group 21">
              <a:extLst>
                <a:ext uri="{FF2B5EF4-FFF2-40B4-BE49-F238E27FC236}">
                  <a16:creationId xmlns:a16="http://schemas.microsoft.com/office/drawing/2014/main" id="{3752702A-6DFB-EC74-4B37-E8C1545D776A}"/>
                </a:ext>
              </a:extLst>
            </p:cNvPr>
            <p:cNvGrpSpPr/>
            <p:nvPr/>
          </p:nvGrpSpPr>
          <p:grpSpPr>
            <a:xfrm>
              <a:off x="412451" y="2630091"/>
              <a:ext cx="21212112" cy="2005509"/>
              <a:chOff x="0" y="0"/>
              <a:chExt cx="13411200" cy="1267968"/>
            </a:xfrm>
          </p:grpSpPr>
          <p:sp>
            <p:nvSpPr>
              <p:cNvPr id="17" name="Freeform 22">
                <a:extLst>
                  <a:ext uri="{FF2B5EF4-FFF2-40B4-BE49-F238E27FC236}">
                    <a16:creationId xmlns:a16="http://schemas.microsoft.com/office/drawing/2014/main" id="{B9D4FC50-B1A0-2F22-8E74-05F977E15B2A}"/>
                  </a:ext>
                </a:extLst>
              </p:cNvPr>
              <p:cNvSpPr/>
              <p:nvPr/>
            </p:nvSpPr>
            <p:spPr>
              <a:xfrm>
                <a:off x="0" y="0"/>
                <a:ext cx="13411200" cy="1267968"/>
              </a:xfrm>
              <a:custGeom>
                <a:avLst/>
                <a:gdLst/>
                <a:ahLst/>
                <a:cxnLst/>
                <a:rect l="l" t="t" r="r" b="b"/>
                <a:pathLst>
                  <a:path w="13411200" h="1267968">
                    <a:moveTo>
                      <a:pt x="0" y="0"/>
                    </a:moveTo>
                    <a:lnTo>
                      <a:pt x="13411200" y="0"/>
                    </a:lnTo>
                    <a:lnTo>
                      <a:pt x="13411200" y="1267968"/>
                    </a:lnTo>
                    <a:lnTo>
                      <a:pt x="0" y="1267968"/>
                    </a:lnTo>
                    <a:close/>
                  </a:path>
                </a:pathLst>
              </a:custGeom>
              <a:blipFill>
                <a:blip r:embed="rId9">
                  <a:alphaModFix amt="0"/>
                </a:blip>
                <a:stretch>
                  <a:fillRect t="-156091" b="-156091"/>
                </a:stretch>
              </a:blip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" name="TextBox 23">
                <a:extLst>
                  <a:ext uri="{FF2B5EF4-FFF2-40B4-BE49-F238E27FC236}">
                    <a16:creationId xmlns:a16="http://schemas.microsoft.com/office/drawing/2014/main" id="{4A89D392-95EA-76DE-E765-AE356FB8FFAC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13411200" cy="1287018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2520"/>
                  </a:lnSpc>
                </a:pPr>
                <a:r>
                  <a:rPr lang="en-US" sz="2100" i="1">
                    <a:solidFill>
                      <a:srgbClr val="7FA8BE"/>
                    </a:solidFill>
                    <a:latin typeface="Raleway Italics"/>
                    <a:ea typeface="Raleway Italics"/>
                    <a:cs typeface="Raleway Italics"/>
                    <a:sym typeface="Raleway Italics"/>
                  </a:rPr>
                  <a:t>→ Taux : 9,8 muons/seconde  ·  Flux mesuré ≈ 0,37 µ/cm²/min  (valeur théorique ~1, écart dû à la géométrie du télescope)</a:t>
                </a:r>
              </a:p>
            </p:txBody>
          </p:sp>
        </p:grpSp>
      </p:grpSp>
      <p:sp>
        <p:nvSpPr>
          <p:cNvPr id="24" name="TextBox 4">
            <a:extLst>
              <a:ext uri="{FF2B5EF4-FFF2-40B4-BE49-F238E27FC236}">
                <a16:creationId xmlns:a16="http://schemas.microsoft.com/office/drawing/2014/main" id="{D6585491-D893-F27D-A760-685AC0773ACE}"/>
              </a:ext>
            </a:extLst>
          </p:cNvPr>
          <p:cNvSpPr txBox="1"/>
          <p:nvPr/>
        </p:nvSpPr>
        <p:spPr>
          <a:xfrm>
            <a:off x="601959" y="210096"/>
            <a:ext cx="11111072" cy="889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4400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From an electrical pulse to reliable physics</a:t>
            </a:r>
          </a:p>
        </p:txBody>
      </p:sp>
      <p:grpSp>
        <p:nvGrpSpPr>
          <p:cNvPr id="25" name="Group 11">
            <a:extLst>
              <a:ext uri="{FF2B5EF4-FFF2-40B4-BE49-F238E27FC236}">
                <a16:creationId xmlns:a16="http://schemas.microsoft.com/office/drawing/2014/main" id="{71D4EE15-F66F-CEE5-542E-20D3E67AF090}"/>
              </a:ext>
            </a:extLst>
          </p:cNvPr>
          <p:cNvGrpSpPr/>
          <p:nvPr/>
        </p:nvGrpSpPr>
        <p:grpSpPr>
          <a:xfrm>
            <a:off x="479213" y="1105408"/>
            <a:ext cx="11233575" cy="71799"/>
            <a:chOff x="0" y="0"/>
            <a:chExt cx="22467151" cy="143599"/>
          </a:xfrm>
        </p:grpSpPr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A1925501-38E0-A2D9-BB44-138CA0EE54FC}"/>
                </a:ext>
              </a:extLst>
            </p:cNvPr>
            <p:cNvSpPr/>
            <p:nvPr/>
          </p:nvSpPr>
          <p:spPr>
            <a:xfrm>
              <a:off x="16891" y="16891"/>
              <a:ext cx="22433280" cy="109728"/>
            </a:xfrm>
            <a:custGeom>
              <a:avLst/>
              <a:gdLst/>
              <a:ahLst/>
              <a:cxnLst/>
              <a:rect l="l" t="t" r="r" b="b"/>
              <a:pathLst>
                <a:path w="22433280" h="109728">
                  <a:moveTo>
                    <a:pt x="0" y="0"/>
                  </a:moveTo>
                  <a:lnTo>
                    <a:pt x="22433280" y="0"/>
                  </a:lnTo>
                  <a:lnTo>
                    <a:pt x="22433280" y="109728"/>
                  </a:lnTo>
                  <a:lnTo>
                    <a:pt x="0" y="109728"/>
                  </a:lnTo>
                  <a:close/>
                </a:path>
              </a:pathLst>
            </a:custGeom>
            <a:solidFill>
              <a:srgbClr val="00C6FF"/>
            </a:solid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788C4EF2-F34B-42AC-F2A5-E41D77A61995}"/>
                </a:ext>
              </a:extLst>
            </p:cNvPr>
            <p:cNvSpPr/>
            <p:nvPr/>
          </p:nvSpPr>
          <p:spPr>
            <a:xfrm>
              <a:off x="0" y="0"/>
              <a:ext cx="22467063" cy="143512"/>
            </a:xfrm>
            <a:custGeom>
              <a:avLst/>
              <a:gdLst/>
              <a:ahLst/>
              <a:cxnLst/>
              <a:rect l="l" t="t" r="r" b="b"/>
              <a:pathLst>
                <a:path w="22467063" h="143512">
                  <a:moveTo>
                    <a:pt x="16891" y="0"/>
                  </a:moveTo>
                  <a:lnTo>
                    <a:pt x="22450171" y="0"/>
                  </a:lnTo>
                  <a:cubicBezTo>
                    <a:pt x="22459569" y="0"/>
                    <a:pt x="22467063" y="7620"/>
                    <a:pt x="22467063" y="16891"/>
                  </a:cubicBezTo>
                  <a:lnTo>
                    <a:pt x="22467063" y="126619"/>
                  </a:lnTo>
                  <a:cubicBezTo>
                    <a:pt x="22467063" y="136017"/>
                    <a:pt x="22459443" y="143510"/>
                    <a:pt x="22450171" y="143510"/>
                  </a:cubicBezTo>
                  <a:lnTo>
                    <a:pt x="16891" y="143510"/>
                  </a:lnTo>
                  <a:cubicBezTo>
                    <a:pt x="7620" y="143637"/>
                    <a:pt x="0" y="136017"/>
                    <a:pt x="0" y="126619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126619"/>
                  </a:lnTo>
                  <a:lnTo>
                    <a:pt x="16891" y="126619"/>
                  </a:lnTo>
                  <a:lnTo>
                    <a:pt x="16891" y="109728"/>
                  </a:lnTo>
                  <a:lnTo>
                    <a:pt x="22450171" y="109728"/>
                  </a:lnTo>
                  <a:lnTo>
                    <a:pt x="22450171" y="126619"/>
                  </a:lnTo>
                  <a:lnTo>
                    <a:pt x="22433280" y="126619"/>
                  </a:lnTo>
                  <a:lnTo>
                    <a:pt x="22433280" y="16891"/>
                  </a:lnTo>
                  <a:lnTo>
                    <a:pt x="22450171" y="16891"/>
                  </a:lnTo>
                  <a:lnTo>
                    <a:pt x="22450171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0C6FF"/>
            </a:solidFill>
          </p:spPr>
          <p:txBody>
            <a:bodyPr/>
            <a:lstStyle/>
            <a:p>
              <a:endParaRPr lang="fr-FR" sz="120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FDE2E27-6B8A-B903-683B-A10856012E87}"/>
              </a:ext>
            </a:extLst>
          </p:cNvPr>
          <p:cNvGrpSpPr/>
          <p:nvPr/>
        </p:nvGrpSpPr>
        <p:grpSpPr>
          <a:xfrm>
            <a:off x="744933" y="4484950"/>
            <a:ext cx="11065997" cy="2183059"/>
            <a:chOff x="743776" y="2783343"/>
            <a:chExt cx="16844207" cy="3848984"/>
          </a:xfrm>
        </p:grpSpPr>
        <p:sp>
          <p:nvSpPr>
            <p:cNvPr id="38" name="Freeform 19">
              <a:extLst>
                <a:ext uri="{FF2B5EF4-FFF2-40B4-BE49-F238E27FC236}">
                  <a16:creationId xmlns:a16="http://schemas.microsoft.com/office/drawing/2014/main" id="{42960333-DABD-BA94-A22A-229FDF5BF356}"/>
                </a:ext>
              </a:extLst>
            </p:cNvPr>
            <p:cNvSpPr/>
            <p:nvPr/>
          </p:nvSpPr>
          <p:spPr>
            <a:xfrm>
              <a:off x="743776" y="2783343"/>
              <a:ext cx="16844143" cy="3848984"/>
            </a:xfrm>
            <a:custGeom>
              <a:avLst/>
              <a:gdLst/>
              <a:ahLst/>
              <a:cxnLst/>
              <a:rect l="l" t="t" r="r" b="b"/>
              <a:pathLst>
                <a:path w="22458857" h="5131978">
                  <a:moveTo>
                    <a:pt x="0" y="0"/>
                  </a:moveTo>
                  <a:lnTo>
                    <a:pt x="22458857" y="0"/>
                  </a:lnTo>
                  <a:lnTo>
                    <a:pt x="22458857" y="5131978"/>
                  </a:lnTo>
                  <a:lnTo>
                    <a:pt x="0" y="5131978"/>
                  </a:lnTo>
                  <a:close/>
                </a:path>
              </a:pathLst>
            </a:custGeom>
            <a:solidFill>
              <a:srgbClr val="142233"/>
            </a:solidFill>
          </p:spPr>
          <p:txBody>
            <a:bodyPr/>
            <a:lstStyle/>
            <a:p>
              <a:endParaRPr lang="fr-FR" sz="1100"/>
            </a:p>
          </p:txBody>
        </p:sp>
        <p:sp>
          <p:nvSpPr>
            <p:cNvPr id="40" name="TextBox 23">
              <a:extLst>
                <a:ext uri="{FF2B5EF4-FFF2-40B4-BE49-F238E27FC236}">
                  <a16:creationId xmlns:a16="http://schemas.microsoft.com/office/drawing/2014/main" id="{5B29B90D-B7EA-9A2F-4531-59F57FCE0915}"/>
                </a:ext>
              </a:extLst>
            </p:cNvPr>
            <p:cNvSpPr txBox="1"/>
            <p:nvPr/>
          </p:nvSpPr>
          <p:spPr>
            <a:xfrm>
              <a:off x="1749161" y="3153594"/>
              <a:ext cx="14833503" cy="130175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/>
              <a:r>
                <a:rPr lang="en-US" sz="4400" b="1" dirty="0">
                  <a:solidFill>
                    <a:srgbClr val="4ECDC4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99% detector efficiency</a:t>
              </a:r>
            </a:p>
          </p:txBody>
        </p:sp>
        <p:sp>
          <p:nvSpPr>
            <p:cNvPr id="42" name="Freeform 25">
              <a:extLst>
                <a:ext uri="{FF2B5EF4-FFF2-40B4-BE49-F238E27FC236}">
                  <a16:creationId xmlns:a16="http://schemas.microsoft.com/office/drawing/2014/main" id="{D2C7C3C0-1D76-8E50-59CE-4936683BAD8E}"/>
                </a:ext>
              </a:extLst>
            </p:cNvPr>
            <p:cNvSpPr/>
            <p:nvPr/>
          </p:nvSpPr>
          <p:spPr>
            <a:xfrm>
              <a:off x="743840" y="5060684"/>
              <a:ext cx="16844143" cy="1202807"/>
            </a:xfrm>
            <a:custGeom>
              <a:avLst/>
              <a:gdLst/>
              <a:ahLst/>
              <a:cxnLst/>
              <a:rect l="l" t="t" r="r" b="b"/>
              <a:pathLst>
                <a:path w="22458857" h="1603743">
                  <a:moveTo>
                    <a:pt x="0" y="0"/>
                  </a:moveTo>
                  <a:lnTo>
                    <a:pt x="22458857" y="0"/>
                  </a:lnTo>
                  <a:lnTo>
                    <a:pt x="22458857" y="1603743"/>
                  </a:lnTo>
                  <a:lnTo>
                    <a:pt x="0" y="1603743"/>
                  </a:ln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t="-64449" r="55485" b="-78482"/>
              </a:stretch>
            </a:blipFill>
          </p:spPr>
          <p:txBody>
            <a:bodyPr/>
            <a:lstStyle/>
            <a:p>
              <a:endParaRPr lang="fr-FR" sz="1100"/>
            </a:p>
          </p:txBody>
        </p:sp>
        <p:sp>
          <p:nvSpPr>
            <p:cNvPr id="44" name="TextBox 26">
              <a:extLst>
                <a:ext uri="{FF2B5EF4-FFF2-40B4-BE49-F238E27FC236}">
                  <a16:creationId xmlns:a16="http://schemas.microsoft.com/office/drawing/2014/main" id="{86D5A8D8-5924-6C80-FB88-1B1F02B725EE}"/>
                </a:ext>
              </a:extLst>
            </p:cNvPr>
            <p:cNvSpPr txBox="1"/>
            <p:nvPr/>
          </p:nvSpPr>
          <p:spPr>
            <a:xfrm>
              <a:off x="743840" y="4818429"/>
              <a:ext cx="16844143" cy="120995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120"/>
                </a:lnSpc>
              </a:pPr>
              <a:r>
                <a:rPr lang="fr-FR" sz="2000" dirty="0" err="1">
                  <a:solidFill>
                    <a:schemeClr val="bg1"/>
                  </a:solidFill>
                  <a:latin typeface="Raleway" pitchFamily="2" charset="0"/>
                </a:rPr>
                <a:t>Coincidence</a:t>
              </a:r>
              <a:r>
                <a:rPr lang="fr-FR" sz="2000" dirty="0">
                  <a:solidFill>
                    <a:schemeClr val="bg1"/>
                  </a:solidFill>
                  <a:latin typeface="Raleway" pitchFamily="2" charset="0"/>
                </a:rPr>
                <a:t> </a:t>
              </a:r>
              <a:r>
                <a:rPr lang="fr-FR" sz="2000" dirty="0" err="1">
                  <a:solidFill>
                    <a:schemeClr val="bg1"/>
                  </a:solidFill>
                  <a:latin typeface="Raleway" pitchFamily="2" charset="0"/>
                </a:rPr>
                <a:t>does</a:t>
              </a:r>
              <a:r>
                <a:rPr lang="fr-FR" sz="2000" dirty="0">
                  <a:solidFill>
                    <a:schemeClr val="bg1"/>
                  </a:solidFill>
                  <a:latin typeface="Raleway" pitchFamily="2" charset="0"/>
                </a:rPr>
                <a:t> not </a:t>
              </a:r>
              <a:r>
                <a:rPr lang="fr-FR" sz="2000" dirty="0" err="1">
                  <a:solidFill>
                    <a:schemeClr val="bg1"/>
                  </a:solidFill>
                  <a:latin typeface="Raleway" pitchFamily="2" charset="0"/>
                </a:rPr>
                <a:t>merely</a:t>
              </a:r>
              <a:r>
                <a:rPr lang="fr-FR" sz="2000" dirty="0">
                  <a:solidFill>
                    <a:schemeClr val="bg1"/>
                  </a:solidFill>
                  <a:latin typeface="Raleway" pitchFamily="2" charset="0"/>
                </a:rPr>
                <a:t> </a:t>
              </a:r>
              <a:r>
                <a:rPr lang="fr-FR" sz="2000" dirty="0" err="1">
                  <a:solidFill>
                    <a:schemeClr val="bg1"/>
                  </a:solidFill>
                  <a:latin typeface="Raleway" pitchFamily="2" charset="0"/>
                </a:rPr>
                <a:t>detect</a:t>
              </a:r>
              <a:r>
                <a:rPr lang="fr-FR" sz="2000" dirty="0">
                  <a:solidFill>
                    <a:schemeClr val="bg1"/>
                  </a:solidFill>
                  <a:latin typeface="Raleway" pitchFamily="2" charset="0"/>
                </a:rPr>
                <a:t> </a:t>
              </a:r>
              <a:r>
                <a:rPr lang="fr-FR" sz="2000" dirty="0" err="1">
                  <a:solidFill>
                    <a:schemeClr val="bg1"/>
                  </a:solidFill>
                  <a:latin typeface="Raleway" pitchFamily="2" charset="0"/>
                </a:rPr>
                <a:t>signals</a:t>
              </a:r>
              <a:r>
                <a:rPr lang="fr-FR" sz="2000" dirty="0">
                  <a:solidFill>
                    <a:schemeClr val="bg1"/>
                  </a:solidFill>
                  <a:latin typeface="Raleway" pitchFamily="2" charset="0"/>
                </a:rPr>
                <a:t>—</a:t>
              </a:r>
              <a:r>
                <a:rPr lang="fr-FR" sz="2000" dirty="0" err="1">
                  <a:solidFill>
                    <a:schemeClr val="bg1"/>
                  </a:solidFill>
                  <a:latin typeface="Raleway" pitchFamily="2" charset="0"/>
                </a:rPr>
                <a:t>it</a:t>
              </a:r>
              <a:r>
                <a:rPr lang="fr-FR" sz="2000" dirty="0">
                  <a:solidFill>
                    <a:schemeClr val="bg1"/>
                  </a:solidFill>
                  <a:latin typeface="Raleway" pitchFamily="2" charset="0"/>
                </a:rPr>
                <a:t> identifies </a:t>
              </a:r>
              <a:r>
                <a:rPr lang="fr-FR" sz="2000" dirty="0" err="1">
                  <a:solidFill>
                    <a:schemeClr val="bg1"/>
                  </a:solidFill>
                  <a:latin typeface="Raleway" pitchFamily="2" charset="0"/>
                </a:rPr>
                <a:t>correlated</a:t>
              </a:r>
              <a:r>
                <a:rPr lang="fr-FR" sz="2000" dirty="0">
                  <a:solidFill>
                    <a:schemeClr val="bg1"/>
                  </a:solidFill>
                  <a:latin typeface="Raleway" pitchFamily="2" charset="0"/>
                </a:rPr>
                <a:t> </a:t>
              </a:r>
              <a:r>
                <a:rPr lang="fr-FR" sz="2000" dirty="0" err="1">
                  <a:solidFill>
                    <a:schemeClr val="bg1"/>
                  </a:solidFill>
                  <a:latin typeface="Raleway" pitchFamily="2" charset="0"/>
                </a:rPr>
                <a:t>physical</a:t>
              </a:r>
              <a:r>
                <a:rPr lang="fr-FR" sz="2000" dirty="0">
                  <a:solidFill>
                    <a:schemeClr val="bg1"/>
                  </a:solidFill>
                  <a:latin typeface="Raleway" pitchFamily="2" charset="0"/>
                </a:rPr>
                <a:t> </a:t>
              </a:r>
              <a:r>
                <a:rPr lang="fr-FR" sz="2000" dirty="0" err="1">
                  <a:solidFill>
                    <a:schemeClr val="bg1"/>
                  </a:solidFill>
                  <a:latin typeface="Raleway" pitchFamily="2" charset="0"/>
                </a:rPr>
                <a:t>events</a:t>
              </a:r>
              <a:r>
                <a:rPr lang="fr-FR" sz="2000" dirty="0">
                  <a:solidFill>
                    <a:schemeClr val="bg1"/>
                  </a:solidFill>
                  <a:latin typeface="Raleway" pitchFamily="2" charset="0"/>
                </a:rPr>
                <a:t>.</a:t>
              </a:r>
              <a:endParaRPr lang="en-US" sz="2000" dirty="0">
                <a:solidFill>
                  <a:schemeClr val="bg1"/>
                </a:solidFill>
                <a:latin typeface="Raleway" pitchFamily="2" charset="0"/>
                <a:ea typeface="Raleway"/>
                <a:cs typeface="Raleway"/>
                <a:sym typeface="Raleway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69920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</TotalTime>
  <Words>179</Words>
  <Application>Microsoft Office PowerPoint</Application>
  <PresentationFormat>Widescreen</PresentationFormat>
  <Paragraphs>34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Aptos</vt:lpstr>
      <vt:lpstr>Aptos Display</vt:lpstr>
      <vt:lpstr>Arial</vt:lpstr>
      <vt:lpstr>Open Sans</vt:lpstr>
      <vt:lpstr>Raleway</vt:lpstr>
      <vt:lpstr>Raleway Bold</vt:lpstr>
      <vt:lpstr>Raleway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Assann Dede</dc:creator>
  <cp:lastModifiedBy>Assann Dede</cp:lastModifiedBy>
  <cp:revision>1</cp:revision>
  <dcterms:created xsi:type="dcterms:W3CDTF">2026-07-15T11:03:47Z</dcterms:created>
  <dcterms:modified xsi:type="dcterms:W3CDTF">2026-07-15T23:37:45Z</dcterms:modified>
</cp:coreProperties>
</file>