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61" r:id="rId2"/>
  </p:sldMasterIdLst>
  <p:sldIdLst>
    <p:sldId id="270" r:id="rId3"/>
    <p:sldId id="269" r:id="rId4"/>
    <p:sldId id="275" r:id="rId5"/>
    <p:sldId id="276" r:id="rId6"/>
    <p:sldId id="274" r:id="rId7"/>
    <p:sldId id="272" r:id="rId8"/>
    <p:sldId id="278" r:id="rId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F8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 /><Relationship Id="rId13" Type="http://schemas.openxmlformats.org/officeDocument/2006/relationships/tableStyles" Target="tableStyles.xml" /><Relationship Id="rId3" Type="http://schemas.openxmlformats.org/officeDocument/2006/relationships/slide" Target="slides/slide1.xml" /><Relationship Id="rId7" Type="http://schemas.openxmlformats.org/officeDocument/2006/relationships/slide" Target="slides/slide5.xml" /><Relationship Id="rId12" Type="http://schemas.openxmlformats.org/officeDocument/2006/relationships/theme" Target="theme/theme1.xml" /><Relationship Id="rId2" Type="http://schemas.openxmlformats.org/officeDocument/2006/relationships/slideMaster" Target="slideMasters/slideMaster2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4.xml" /><Relationship Id="rId11" Type="http://schemas.openxmlformats.org/officeDocument/2006/relationships/viewProps" Target="viewProps.xml" /><Relationship Id="rId5" Type="http://schemas.openxmlformats.org/officeDocument/2006/relationships/slide" Target="slides/slide3.xml" /><Relationship Id="rId10" Type="http://schemas.openxmlformats.org/officeDocument/2006/relationships/presProps" Target="presProps.xml" /><Relationship Id="rId4" Type="http://schemas.openxmlformats.org/officeDocument/2006/relationships/slide" Target="slides/slide2.xml" /><Relationship Id="rId9" Type="http://schemas.openxmlformats.org/officeDocument/2006/relationships/slide" Target="slides/slide7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17.07.2026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6192645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17.07.2026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4469029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17.07.2026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6842362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sX0" fmla="*/ 0 w 4243589"/>
              <a:gd name="csY0" fmla="*/ 0 h 27432"/>
              <a:gd name="csX1" fmla="*/ 563791 w 4243589"/>
              <a:gd name="csY1" fmla="*/ 0 h 27432"/>
              <a:gd name="csX2" fmla="*/ 1042710 w 4243589"/>
              <a:gd name="csY2" fmla="*/ 0 h 27432"/>
              <a:gd name="csX3" fmla="*/ 1564066 w 4243589"/>
              <a:gd name="csY3" fmla="*/ 0 h 27432"/>
              <a:gd name="csX4" fmla="*/ 2212729 w 4243589"/>
              <a:gd name="csY4" fmla="*/ 0 h 27432"/>
              <a:gd name="csX5" fmla="*/ 2776520 w 4243589"/>
              <a:gd name="csY5" fmla="*/ 0 h 27432"/>
              <a:gd name="csX6" fmla="*/ 3297875 w 4243589"/>
              <a:gd name="csY6" fmla="*/ 0 h 27432"/>
              <a:gd name="csX7" fmla="*/ 4243589 w 4243589"/>
              <a:gd name="csY7" fmla="*/ 0 h 27432"/>
              <a:gd name="csX8" fmla="*/ 4243589 w 4243589"/>
              <a:gd name="csY8" fmla="*/ 27432 h 27432"/>
              <a:gd name="csX9" fmla="*/ 3637362 w 4243589"/>
              <a:gd name="csY9" fmla="*/ 27432 h 27432"/>
              <a:gd name="csX10" fmla="*/ 3116007 w 4243589"/>
              <a:gd name="csY10" fmla="*/ 27432 h 27432"/>
              <a:gd name="csX11" fmla="*/ 2424908 w 4243589"/>
              <a:gd name="csY11" fmla="*/ 27432 h 27432"/>
              <a:gd name="csX12" fmla="*/ 1861117 w 4243589"/>
              <a:gd name="csY12" fmla="*/ 27432 h 27432"/>
              <a:gd name="csX13" fmla="*/ 1382198 w 4243589"/>
              <a:gd name="csY13" fmla="*/ 27432 h 27432"/>
              <a:gd name="csX14" fmla="*/ 733535 w 4243589"/>
              <a:gd name="csY14" fmla="*/ 27432 h 27432"/>
              <a:gd name="csX15" fmla="*/ 0 w 4243589"/>
              <a:gd name="csY15" fmla="*/ 27432 h 27432"/>
              <a:gd name="csX16" fmla="*/ 0 w 4243589"/>
              <a:gd name="csY16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296418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sX0" fmla="*/ 0 w 10515600"/>
              <a:gd name="csY0" fmla="*/ 0 h 27432"/>
              <a:gd name="csX1" fmla="*/ 446913 w 10515600"/>
              <a:gd name="csY1" fmla="*/ 0 h 27432"/>
              <a:gd name="csX2" fmla="*/ 1104138 w 10515600"/>
              <a:gd name="csY2" fmla="*/ 0 h 27432"/>
              <a:gd name="csX3" fmla="*/ 1866519 w 10515600"/>
              <a:gd name="csY3" fmla="*/ 0 h 27432"/>
              <a:gd name="csX4" fmla="*/ 2208276 w 10515600"/>
              <a:gd name="csY4" fmla="*/ 0 h 27432"/>
              <a:gd name="csX5" fmla="*/ 2550033 w 10515600"/>
              <a:gd name="csY5" fmla="*/ 0 h 27432"/>
              <a:gd name="csX6" fmla="*/ 3417570 w 10515600"/>
              <a:gd name="csY6" fmla="*/ 0 h 27432"/>
              <a:gd name="csX7" fmla="*/ 4074795 w 10515600"/>
              <a:gd name="csY7" fmla="*/ 0 h 27432"/>
              <a:gd name="csX8" fmla="*/ 4416552 w 10515600"/>
              <a:gd name="csY8" fmla="*/ 0 h 27432"/>
              <a:gd name="csX9" fmla="*/ 5073777 w 10515600"/>
              <a:gd name="csY9" fmla="*/ 0 h 27432"/>
              <a:gd name="csX10" fmla="*/ 5941314 w 10515600"/>
              <a:gd name="csY10" fmla="*/ 0 h 27432"/>
              <a:gd name="csX11" fmla="*/ 6493383 w 10515600"/>
              <a:gd name="csY11" fmla="*/ 0 h 27432"/>
              <a:gd name="csX12" fmla="*/ 7045452 w 10515600"/>
              <a:gd name="csY12" fmla="*/ 0 h 27432"/>
              <a:gd name="csX13" fmla="*/ 7702677 w 10515600"/>
              <a:gd name="csY13" fmla="*/ 0 h 27432"/>
              <a:gd name="csX14" fmla="*/ 8465058 w 10515600"/>
              <a:gd name="csY14" fmla="*/ 0 h 27432"/>
              <a:gd name="csX15" fmla="*/ 9227439 w 10515600"/>
              <a:gd name="csY15" fmla="*/ 0 h 27432"/>
              <a:gd name="csX16" fmla="*/ 10515600 w 10515600"/>
              <a:gd name="csY16" fmla="*/ 0 h 27432"/>
              <a:gd name="csX17" fmla="*/ 10515600 w 10515600"/>
              <a:gd name="csY17" fmla="*/ 27432 h 27432"/>
              <a:gd name="csX18" fmla="*/ 10068687 w 10515600"/>
              <a:gd name="csY18" fmla="*/ 27432 h 27432"/>
              <a:gd name="csX19" fmla="*/ 9201150 w 10515600"/>
              <a:gd name="csY19" fmla="*/ 27432 h 27432"/>
              <a:gd name="csX20" fmla="*/ 8543925 w 10515600"/>
              <a:gd name="csY20" fmla="*/ 27432 h 27432"/>
              <a:gd name="csX21" fmla="*/ 8202168 w 10515600"/>
              <a:gd name="csY21" fmla="*/ 27432 h 27432"/>
              <a:gd name="csX22" fmla="*/ 7544943 w 10515600"/>
              <a:gd name="csY22" fmla="*/ 27432 h 27432"/>
              <a:gd name="csX23" fmla="*/ 6992874 w 10515600"/>
              <a:gd name="csY23" fmla="*/ 27432 h 27432"/>
              <a:gd name="csX24" fmla="*/ 6440805 w 10515600"/>
              <a:gd name="csY24" fmla="*/ 27432 h 27432"/>
              <a:gd name="csX25" fmla="*/ 5888736 w 10515600"/>
              <a:gd name="csY25" fmla="*/ 27432 h 27432"/>
              <a:gd name="csX26" fmla="*/ 5336667 w 10515600"/>
              <a:gd name="csY26" fmla="*/ 27432 h 27432"/>
              <a:gd name="csX27" fmla="*/ 4574286 w 10515600"/>
              <a:gd name="csY27" fmla="*/ 27432 h 27432"/>
              <a:gd name="csX28" fmla="*/ 3917061 w 10515600"/>
              <a:gd name="csY28" fmla="*/ 27432 h 27432"/>
              <a:gd name="csX29" fmla="*/ 3575304 w 10515600"/>
              <a:gd name="csY29" fmla="*/ 27432 h 27432"/>
              <a:gd name="csX30" fmla="*/ 3023235 w 10515600"/>
              <a:gd name="csY30" fmla="*/ 27432 h 27432"/>
              <a:gd name="csX31" fmla="*/ 2260854 w 10515600"/>
              <a:gd name="csY31" fmla="*/ 27432 h 27432"/>
              <a:gd name="csX32" fmla="*/ 1813941 w 10515600"/>
              <a:gd name="csY32" fmla="*/ 27432 h 27432"/>
              <a:gd name="csX33" fmla="*/ 946404 w 10515600"/>
              <a:gd name="csY33" fmla="*/ 27432 h 27432"/>
              <a:gd name="csX34" fmla="*/ 0 w 10515600"/>
              <a:gd name="csY34" fmla="*/ 27432 h 27432"/>
              <a:gd name="csX35" fmla="*/ 0 w 10515600"/>
              <a:gd name="csY35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910639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sX0" fmla="*/ 0 w 4243589"/>
              <a:gd name="csY0" fmla="*/ 0 h 27432"/>
              <a:gd name="csX1" fmla="*/ 563791 w 4243589"/>
              <a:gd name="csY1" fmla="*/ 0 h 27432"/>
              <a:gd name="csX2" fmla="*/ 1042710 w 4243589"/>
              <a:gd name="csY2" fmla="*/ 0 h 27432"/>
              <a:gd name="csX3" fmla="*/ 1564066 w 4243589"/>
              <a:gd name="csY3" fmla="*/ 0 h 27432"/>
              <a:gd name="csX4" fmla="*/ 2212729 w 4243589"/>
              <a:gd name="csY4" fmla="*/ 0 h 27432"/>
              <a:gd name="csX5" fmla="*/ 2776520 w 4243589"/>
              <a:gd name="csY5" fmla="*/ 0 h 27432"/>
              <a:gd name="csX6" fmla="*/ 3297875 w 4243589"/>
              <a:gd name="csY6" fmla="*/ 0 h 27432"/>
              <a:gd name="csX7" fmla="*/ 4243589 w 4243589"/>
              <a:gd name="csY7" fmla="*/ 0 h 27432"/>
              <a:gd name="csX8" fmla="*/ 4243589 w 4243589"/>
              <a:gd name="csY8" fmla="*/ 27432 h 27432"/>
              <a:gd name="csX9" fmla="*/ 3637362 w 4243589"/>
              <a:gd name="csY9" fmla="*/ 27432 h 27432"/>
              <a:gd name="csX10" fmla="*/ 3116007 w 4243589"/>
              <a:gd name="csY10" fmla="*/ 27432 h 27432"/>
              <a:gd name="csX11" fmla="*/ 2424908 w 4243589"/>
              <a:gd name="csY11" fmla="*/ 27432 h 27432"/>
              <a:gd name="csX12" fmla="*/ 1861117 w 4243589"/>
              <a:gd name="csY12" fmla="*/ 27432 h 27432"/>
              <a:gd name="csX13" fmla="*/ 1382198 w 4243589"/>
              <a:gd name="csY13" fmla="*/ 27432 h 27432"/>
              <a:gd name="csX14" fmla="*/ 733535 w 4243589"/>
              <a:gd name="csY14" fmla="*/ 27432 h 27432"/>
              <a:gd name="csX15" fmla="*/ 0 w 4243589"/>
              <a:gd name="csY15" fmla="*/ 27432 h 27432"/>
              <a:gd name="csX16" fmla="*/ 0 w 4243589"/>
              <a:gd name="csY16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652375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sX0" fmla="*/ 0 w 10515600"/>
              <a:gd name="csY0" fmla="*/ 0 h 27432"/>
              <a:gd name="csX1" fmla="*/ 446913 w 10515600"/>
              <a:gd name="csY1" fmla="*/ 0 h 27432"/>
              <a:gd name="csX2" fmla="*/ 1104138 w 10515600"/>
              <a:gd name="csY2" fmla="*/ 0 h 27432"/>
              <a:gd name="csX3" fmla="*/ 1866519 w 10515600"/>
              <a:gd name="csY3" fmla="*/ 0 h 27432"/>
              <a:gd name="csX4" fmla="*/ 2208276 w 10515600"/>
              <a:gd name="csY4" fmla="*/ 0 h 27432"/>
              <a:gd name="csX5" fmla="*/ 2550033 w 10515600"/>
              <a:gd name="csY5" fmla="*/ 0 h 27432"/>
              <a:gd name="csX6" fmla="*/ 3417570 w 10515600"/>
              <a:gd name="csY6" fmla="*/ 0 h 27432"/>
              <a:gd name="csX7" fmla="*/ 4074795 w 10515600"/>
              <a:gd name="csY7" fmla="*/ 0 h 27432"/>
              <a:gd name="csX8" fmla="*/ 4416552 w 10515600"/>
              <a:gd name="csY8" fmla="*/ 0 h 27432"/>
              <a:gd name="csX9" fmla="*/ 5073777 w 10515600"/>
              <a:gd name="csY9" fmla="*/ 0 h 27432"/>
              <a:gd name="csX10" fmla="*/ 5941314 w 10515600"/>
              <a:gd name="csY10" fmla="*/ 0 h 27432"/>
              <a:gd name="csX11" fmla="*/ 6493383 w 10515600"/>
              <a:gd name="csY11" fmla="*/ 0 h 27432"/>
              <a:gd name="csX12" fmla="*/ 7045452 w 10515600"/>
              <a:gd name="csY12" fmla="*/ 0 h 27432"/>
              <a:gd name="csX13" fmla="*/ 7702677 w 10515600"/>
              <a:gd name="csY13" fmla="*/ 0 h 27432"/>
              <a:gd name="csX14" fmla="*/ 8465058 w 10515600"/>
              <a:gd name="csY14" fmla="*/ 0 h 27432"/>
              <a:gd name="csX15" fmla="*/ 9227439 w 10515600"/>
              <a:gd name="csY15" fmla="*/ 0 h 27432"/>
              <a:gd name="csX16" fmla="*/ 10515600 w 10515600"/>
              <a:gd name="csY16" fmla="*/ 0 h 27432"/>
              <a:gd name="csX17" fmla="*/ 10515600 w 10515600"/>
              <a:gd name="csY17" fmla="*/ 27432 h 27432"/>
              <a:gd name="csX18" fmla="*/ 10068687 w 10515600"/>
              <a:gd name="csY18" fmla="*/ 27432 h 27432"/>
              <a:gd name="csX19" fmla="*/ 9201150 w 10515600"/>
              <a:gd name="csY19" fmla="*/ 27432 h 27432"/>
              <a:gd name="csX20" fmla="*/ 8543925 w 10515600"/>
              <a:gd name="csY20" fmla="*/ 27432 h 27432"/>
              <a:gd name="csX21" fmla="*/ 8202168 w 10515600"/>
              <a:gd name="csY21" fmla="*/ 27432 h 27432"/>
              <a:gd name="csX22" fmla="*/ 7544943 w 10515600"/>
              <a:gd name="csY22" fmla="*/ 27432 h 27432"/>
              <a:gd name="csX23" fmla="*/ 6992874 w 10515600"/>
              <a:gd name="csY23" fmla="*/ 27432 h 27432"/>
              <a:gd name="csX24" fmla="*/ 6440805 w 10515600"/>
              <a:gd name="csY24" fmla="*/ 27432 h 27432"/>
              <a:gd name="csX25" fmla="*/ 5888736 w 10515600"/>
              <a:gd name="csY25" fmla="*/ 27432 h 27432"/>
              <a:gd name="csX26" fmla="*/ 5336667 w 10515600"/>
              <a:gd name="csY26" fmla="*/ 27432 h 27432"/>
              <a:gd name="csX27" fmla="*/ 4574286 w 10515600"/>
              <a:gd name="csY27" fmla="*/ 27432 h 27432"/>
              <a:gd name="csX28" fmla="*/ 3917061 w 10515600"/>
              <a:gd name="csY28" fmla="*/ 27432 h 27432"/>
              <a:gd name="csX29" fmla="*/ 3575304 w 10515600"/>
              <a:gd name="csY29" fmla="*/ 27432 h 27432"/>
              <a:gd name="csX30" fmla="*/ 3023235 w 10515600"/>
              <a:gd name="csY30" fmla="*/ 27432 h 27432"/>
              <a:gd name="csX31" fmla="*/ 2260854 w 10515600"/>
              <a:gd name="csY31" fmla="*/ 27432 h 27432"/>
              <a:gd name="csX32" fmla="*/ 1813941 w 10515600"/>
              <a:gd name="csY32" fmla="*/ 27432 h 27432"/>
              <a:gd name="csX33" fmla="*/ 946404 w 10515600"/>
              <a:gd name="csY33" fmla="*/ 27432 h 27432"/>
              <a:gd name="csX34" fmla="*/ 0 w 10515600"/>
              <a:gd name="csY34" fmla="*/ 27432 h 27432"/>
              <a:gd name="csX35" fmla="*/ 0 w 10515600"/>
              <a:gd name="csY35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4958108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sX0" fmla="*/ 0 w 10515600"/>
              <a:gd name="csY0" fmla="*/ 0 h 27432"/>
              <a:gd name="csX1" fmla="*/ 446913 w 10515600"/>
              <a:gd name="csY1" fmla="*/ 0 h 27432"/>
              <a:gd name="csX2" fmla="*/ 1104138 w 10515600"/>
              <a:gd name="csY2" fmla="*/ 0 h 27432"/>
              <a:gd name="csX3" fmla="*/ 1866519 w 10515600"/>
              <a:gd name="csY3" fmla="*/ 0 h 27432"/>
              <a:gd name="csX4" fmla="*/ 2208276 w 10515600"/>
              <a:gd name="csY4" fmla="*/ 0 h 27432"/>
              <a:gd name="csX5" fmla="*/ 2550033 w 10515600"/>
              <a:gd name="csY5" fmla="*/ 0 h 27432"/>
              <a:gd name="csX6" fmla="*/ 3417570 w 10515600"/>
              <a:gd name="csY6" fmla="*/ 0 h 27432"/>
              <a:gd name="csX7" fmla="*/ 4074795 w 10515600"/>
              <a:gd name="csY7" fmla="*/ 0 h 27432"/>
              <a:gd name="csX8" fmla="*/ 4416552 w 10515600"/>
              <a:gd name="csY8" fmla="*/ 0 h 27432"/>
              <a:gd name="csX9" fmla="*/ 5073777 w 10515600"/>
              <a:gd name="csY9" fmla="*/ 0 h 27432"/>
              <a:gd name="csX10" fmla="*/ 5941314 w 10515600"/>
              <a:gd name="csY10" fmla="*/ 0 h 27432"/>
              <a:gd name="csX11" fmla="*/ 6493383 w 10515600"/>
              <a:gd name="csY11" fmla="*/ 0 h 27432"/>
              <a:gd name="csX12" fmla="*/ 7045452 w 10515600"/>
              <a:gd name="csY12" fmla="*/ 0 h 27432"/>
              <a:gd name="csX13" fmla="*/ 7702677 w 10515600"/>
              <a:gd name="csY13" fmla="*/ 0 h 27432"/>
              <a:gd name="csX14" fmla="*/ 8465058 w 10515600"/>
              <a:gd name="csY14" fmla="*/ 0 h 27432"/>
              <a:gd name="csX15" fmla="*/ 9227439 w 10515600"/>
              <a:gd name="csY15" fmla="*/ 0 h 27432"/>
              <a:gd name="csX16" fmla="*/ 10515600 w 10515600"/>
              <a:gd name="csY16" fmla="*/ 0 h 27432"/>
              <a:gd name="csX17" fmla="*/ 10515600 w 10515600"/>
              <a:gd name="csY17" fmla="*/ 27432 h 27432"/>
              <a:gd name="csX18" fmla="*/ 10068687 w 10515600"/>
              <a:gd name="csY18" fmla="*/ 27432 h 27432"/>
              <a:gd name="csX19" fmla="*/ 9201150 w 10515600"/>
              <a:gd name="csY19" fmla="*/ 27432 h 27432"/>
              <a:gd name="csX20" fmla="*/ 8543925 w 10515600"/>
              <a:gd name="csY20" fmla="*/ 27432 h 27432"/>
              <a:gd name="csX21" fmla="*/ 8202168 w 10515600"/>
              <a:gd name="csY21" fmla="*/ 27432 h 27432"/>
              <a:gd name="csX22" fmla="*/ 7544943 w 10515600"/>
              <a:gd name="csY22" fmla="*/ 27432 h 27432"/>
              <a:gd name="csX23" fmla="*/ 6992874 w 10515600"/>
              <a:gd name="csY23" fmla="*/ 27432 h 27432"/>
              <a:gd name="csX24" fmla="*/ 6440805 w 10515600"/>
              <a:gd name="csY24" fmla="*/ 27432 h 27432"/>
              <a:gd name="csX25" fmla="*/ 5888736 w 10515600"/>
              <a:gd name="csY25" fmla="*/ 27432 h 27432"/>
              <a:gd name="csX26" fmla="*/ 5336667 w 10515600"/>
              <a:gd name="csY26" fmla="*/ 27432 h 27432"/>
              <a:gd name="csX27" fmla="*/ 4574286 w 10515600"/>
              <a:gd name="csY27" fmla="*/ 27432 h 27432"/>
              <a:gd name="csX28" fmla="*/ 3917061 w 10515600"/>
              <a:gd name="csY28" fmla="*/ 27432 h 27432"/>
              <a:gd name="csX29" fmla="*/ 3575304 w 10515600"/>
              <a:gd name="csY29" fmla="*/ 27432 h 27432"/>
              <a:gd name="csX30" fmla="*/ 3023235 w 10515600"/>
              <a:gd name="csY30" fmla="*/ 27432 h 27432"/>
              <a:gd name="csX31" fmla="*/ 2260854 w 10515600"/>
              <a:gd name="csY31" fmla="*/ 27432 h 27432"/>
              <a:gd name="csX32" fmla="*/ 1813941 w 10515600"/>
              <a:gd name="csY32" fmla="*/ 27432 h 27432"/>
              <a:gd name="csX33" fmla="*/ 946404 w 10515600"/>
              <a:gd name="csY33" fmla="*/ 27432 h 27432"/>
              <a:gd name="csX34" fmla="*/ 0 w 10515600"/>
              <a:gd name="csY34" fmla="*/ 27432 h 27432"/>
              <a:gd name="csX35" fmla="*/ 0 w 10515600"/>
              <a:gd name="csY35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504002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sX0" fmla="*/ 0 w 4243589"/>
              <a:gd name="csY0" fmla="*/ 0 h 27432"/>
              <a:gd name="csX1" fmla="*/ 563791 w 4243589"/>
              <a:gd name="csY1" fmla="*/ 0 h 27432"/>
              <a:gd name="csX2" fmla="*/ 1042710 w 4243589"/>
              <a:gd name="csY2" fmla="*/ 0 h 27432"/>
              <a:gd name="csX3" fmla="*/ 1564066 w 4243589"/>
              <a:gd name="csY3" fmla="*/ 0 h 27432"/>
              <a:gd name="csX4" fmla="*/ 2212729 w 4243589"/>
              <a:gd name="csY4" fmla="*/ 0 h 27432"/>
              <a:gd name="csX5" fmla="*/ 2776520 w 4243589"/>
              <a:gd name="csY5" fmla="*/ 0 h 27432"/>
              <a:gd name="csX6" fmla="*/ 3297875 w 4243589"/>
              <a:gd name="csY6" fmla="*/ 0 h 27432"/>
              <a:gd name="csX7" fmla="*/ 4243589 w 4243589"/>
              <a:gd name="csY7" fmla="*/ 0 h 27432"/>
              <a:gd name="csX8" fmla="*/ 4243589 w 4243589"/>
              <a:gd name="csY8" fmla="*/ 27432 h 27432"/>
              <a:gd name="csX9" fmla="*/ 3637362 w 4243589"/>
              <a:gd name="csY9" fmla="*/ 27432 h 27432"/>
              <a:gd name="csX10" fmla="*/ 3116007 w 4243589"/>
              <a:gd name="csY10" fmla="*/ 27432 h 27432"/>
              <a:gd name="csX11" fmla="*/ 2424908 w 4243589"/>
              <a:gd name="csY11" fmla="*/ 27432 h 27432"/>
              <a:gd name="csX12" fmla="*/ 1861117 w 4243589"/>
              <a:gd name="csY12" fmla="*/ 27432 h 27432"/>
              <a:gd name="csX13" fmla="*/ 1382198 w 4243589"/>
              <a:gd name="csY13" fmla="*/ 27432 h 27432"/>
              <a:gd name="csX14" fmla="*/ 733535 w 4243589"/>
              <a:gd name="csY14" fmla="*/ 27432 h 27432"/>
              <a:gd name="csX15" fmla="*/ 0 w 4243589"/>
              <a:gd name="csY15" fmla="*/ 27432 h 27432"/>
              <a:gd name="csX16" fmla="*/ 0 w 4243589"/>
              <a:gd name="csY16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961862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693203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sX0" fmla="*/ 0 w 4480560"/>
              <a:gd name="csY0" fmla="*/ 0 h 27432"/>
              <a:gd name="csX1" fmla="*/ 595274 w 4480560"/>
              <a:gd name="csY1" fmla="*/ 0 h 27432"/>
              <a:gd name="csX2" fmla="*/ 1100938 w 4480560"/>
              <a:gd name="csY2" fmla="*/ 0 h 27432"/>
              <a:gd name="csX3" fmla="*/ 1651406 w 4480560"/>
              <a:gd name="csY3" fmla="*/ 0 h 27432"/>
              <a:gd name="csX4" fmla="*/ 2336292 w 4480560"/>
              <a:gd name="csY4" fmla="*/ 0 h 27432"/>
              <a:gd name="csX5" fmla="*/ 2931566 w 4480560"/>
              <a:gd name="csY5" fmla="*/ 0 h 27432"/>
              <a:gd name="csX6" fmla="*/ 3482035 w 4480560"/>
              <a:gd name="csY6" fmla="*/ 0 h 27432"/>
              <a:gd name="csX7" fmla="*/ 4480560 w 4480560"/>
              <a:gd name="csY7" fmla="*/ 0 h 27432"/>
              <a:gd name="csX8" fmla="*/ 4480560 w 4480560"/>
              <a:gd name="csY8" fmla="*/ 27432 h 27432"/>
              <a:gd name="csX9" fmla="*/ 3840480 w 4480560"/>
              <a:gd name="csY9" fmla="*/ 27432 h 27432"/>
              <a:gd name="csX10" fmla="*/ 3290011 w 4480560"/>
              <a:gd name="csY10" fmla="*/ 27432 h 27432"/>
              <a:gd name="csX11" fmla="*/ 2560320 w 4480560"/>
              <a:gd name="csY11" fmla="*/ 27432 h 27432"/>
              <a:gd name="csX12" fmla="*/ 1965046 w 4480560"/>
              <a:gd name="csY12" fmla="*/ 27432 h 27432"/>
              <a:gd name="csX13" fmla="*/ 1459382 w 4480560"/>
              <a:gd name="csY13" fmla="*/ 27432 h 27432"/>
              <a:gd name="csX14" fmla="*/ 774497 w 4480560"/>
              <a:gd name="csY14" fmla="*/ 27432 h 27432"/>
              <a:gd name="csX15" fmla="*/ 0 w 4480560"/>
              <a:gd name="csY15" fmla="*/ 27432 h 27432"/>
              <a:gd name="csX16" fmla="*/ 0 w 4480560"/>
              <a:gd name="csY16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96969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17.07.2026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318104"/>
      </p:ext>
    </p:extLst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sX0" fmla="*/ 0 w 4480560"/>
              <a:gd name="csY0" fmla="*/ 0 h 27432"/>
              <a:gd name="csX1" fmla="*/ 595274 w 4480560"/>
              <a:gd name="csY1" fmla="*/ 0 h 27432"/>
              <a:gd name="csX2" fmla="*/ 1100938 w 4480560"/>
              <a:gd name="csY2" fmla="*/ 0 h 27432"/>
              <a:gd name="csX3" fmla="*/ 1651406 w 4480560"/>
              <a:gd name="csY3" fmla="*/ 0 h 27432"/>
              <a:gd name="csX4" fmla="*/ 2336292 w 4480560"/>
              <a:gd name="csY4" fmla="*/ 0 h 27432"/>
              <a:gd name="csX5" fmla="*/ 2931566 w 4480560"/>
              <a:gd name="csY5" fmla="*/ 0 h 27432"/>
              <a:gd name="csX6" fmla="*/ 3482035 w 4480560"/>
              <a:gd name="csY6" fmla="*/ 0 h 27432"/>
              <a:gd name="csX7" fmla="*/ 4480560 w 4480560"/>
              <a:gd name="csY7" fmla="*/ 0 h 27432"/>
              <a:gd name="csX8" fmla="*/ 4480560 w 4480560"/>
              <a:gd name="csY8" fmla="*/ 27432 h 27432"/>
              <a:gd name="csX9" fmla="*/ 3840480 w 4480560"/>
              <a:gd name="csY9" fmla="*/ 27432 h 27432"/>
              <a:gd name="csX10" fmla="*/ 3290011 w 4480560"/>
              <a:gd name="csY10" fmla="*/ 27432 h 27432"/>
              <a:gd name="csX11" fmla="*/ 2560320 w 4480560"/>
              <a:gd name="csY11" fmla="*/ 27432 h 27432"/>
              <a:gd name="csX12" fmla="*/ 1965046 w 4480560"/>
              <a:gd name="csY12" fmla="*/ 27432 h 27432"/>
              <a:gd name="csX13" fmla="*/ 1459382 w 4480560"/>
              <a:gd name="csY13" fmla="*/ 27432 h 27432"/>
              <a:gd name="csX14" fmla="*/ 774497 w 4480560"/>
              <a:gd name="csY14" fmla="*/ 27432 h 27432"/>
              <a:gd name="csX15" fmla="*/ 0 w 4480560"/>
              <a:gd name="csY15" fmla="*/ 27432 h 27432"/>
              <a:gd name="csX16" fmla="*/ 0 w 4480560"/>
              <a:gd name="csY16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362748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227745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900268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17.07.2026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7393581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17.07.2026</a:t>
            </a:fld>
            <a:endParaRPr lang="de-DE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4089777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17.07.2026</a:t>
            </a:fld>
            <a:endParaRPr lang="de-DE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7982985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17.07.2026</a:t>
            </a:fld>
            <a:endParaRPr lang="de-DE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782546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17.07.2026</a:t>
            </a:fld>
            <a:endParaRPr lang="de-DE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4095149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17.07.2026</a:t>
            </a:fld>
            <a:endParaRPr lang="de-DE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5816325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17.07.2026</a:t>
            </a:fld>
            <a:endParaRPr lang="de-DE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8576698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 /><Relationship Id="rId3" Type="http://schemas.openxmlformats.org/officeDocument/2006/relationships/slideLayout" Target="../slideLayouts/slideLayout14.xml" /><Relationship Id="rId7" Type="http://schemas.openxmlformats.org/officeDocument/2006/relationships/slideLayout" Target="../slideLayouts/slideLayout18.xml" /><Relationship Id="rId12" Type="http://schemas.openxmlformats.org/officeDocument/2006/relationships/theme" Target="../theme/theme2.xml" /><Relationship Id="rId2" Type="http://schemas.openxmlformats.org/officeDocument/2006/relationships/slideLayout" Target="../slideLayouts/slideLayout13.xml" /><Relationship Id="rId1" Type="http://schemas.openxmlformats.org/officeDocument/2006/relationships/slideLayout" Target="../slideLayouts/slideLayout12.xml" /><Relationship Id="rId6" Type="http://schemas.openxmlformats.org/officeDocument/2006/relationships/slideLayout" Target="../slideLayouts/slideLayout17.xml" /><Relationship Id="rId11" Type="http://schemas.openxmlformats.org/officeDocument/2006/relationships/slideLayout" Target="../slideLayouts/slideLayout22.xml" /><Relationship Id="rId5" Type="http://schemas.openxmlformats.org/officeDocument/2006/relationships/slideLayout" Target="../slideLayouts/slideLayout16.xml" /><Relationship Id="rId10" Type="http://schemas.openxmlformats.org/officeDocument/2006/relationships/slideLayout" Target="../slideLayouts/slideLayout21.xml" /><Relationship Id="rId4" Type="http://schemas.openxmlformats.org/officeDocument/2006/relationships/slideLayout" Target="../slideLayouts/slideLayout15.xml" /><Relationship Id="rId9" Type="http://schemas.openxmlformats.org/officeDocument/2006/relationships/slideLayout" Target="../slideLayouts/slideLayout20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4A8E5F-40E5-4553-9F3C-699F1A5B8145}" type="datetimeFigureOut">
              <a:rPr lang="de-DE" smtClean="0"/>
              <a:t>17.07.2026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1931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78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54" r:id="rId6"/>
    <p:sldLayoutId id="2147483750" r:id="rId7"/>
    <p:sldLayoutId id="2147483751" r:id="rId8"/>
    <p:sldLayoutId id="2147483752" r:id="rId9"/>
    <p:sldLayoutId id="2147483753" r:id="rId10"/>
    <p:sldLayoutId id="2147483755" r:id="rId11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3.xml" /><Relationship Id="rId4" Type="http://schemas.openxmlformats.org/officeDocument/2006/relationships/image" Target="../media/image3.png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 /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13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13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 /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13.xml" /><Relationship Id="rId4" Type="http://schemas.openxmlformats.org/officeDocument/2006/relationships/image" Target="../media/image10.png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 /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13.xml" /><Relationship Id="rId4" Type="http://schemas.openxmlformats.org/officeDocument/2006/relationships/image" Target="../media/image12.png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 /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13.xml" /><Relationship Id="rId4" Type="http://schemas.openxmlformats.org/officeDocument/2006/relationships/image" Target="../media/image13.png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3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AF41EA-B356-C988-CF88-16114AFE4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 che contiene luce, schermata, Policromia, blu&#10;&#10;Il contenuto generato dall&amp;#39;IA potrebbe non essere corretto.">
            <a:extLst>
              <a:ext uri="{FF2B5EF4-FFF2-40B4-BE49-F238E27FC236}">
                <a16:creationId xmlns:a16="http://schemas.microsoft.com/office/drawing/2014/main" id="{5A33F097-8563-D9DE-9B9A-EDB1EAE1D8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0"/>
            <a:ext cx="12192000" cy="6856781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3A459902-7417-B3E9-8F17-0CFF9B7BB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0257" y="372382"/>
            <a:ext cx="9891486" cy="1340077"/>
          </a:xfrm>
        </p:spPr>
        <p:txBody>
          <a:bodyPr>
            <a:normAutofit/>
          </a:bodyPr>
          <a:lstStyle/>
          <a:p>
            <a:r>
              <a:rPr lang="it-IT" sz="6000">
                <a:solidFill>
                  <a:srgbClr val="FFFFFF"/>
                </a:solidFill>
                <a:ea typeface="+mj-lt"/>
                <a:cs typeface="+mj-lt"/>
              </a:rPr>
              <a:t>MUON DETECTOR IN NAPLES UNDERGROUND STATION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89FA8A4-46B7-12DE-664F-C83A4CC504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it-IT" sz="3200" b="1">
                <a:solidFill>
                  <a:srgbClr val="FFAB40"/>
                </a:solidFill>
                <a:latin typeface="Montserrat"/>
              </a:rPr>
              <a:t>FLAVIO CENTOFANTI</a:t>
            </a:r>
          </a:p>
          <a:p>
            <a:endParaRPr lang="it-IT" sz="2400">
              <a:solidFill>
                <a:srgbClr val="FFAB40"/>
              </a:solidFill>
              <a:latin typeface="Montserrat"/>
            </a:endParaRPr>
          </a:p>
          <a:p>
            <a:pPr marL="0" indent="0">
              <a:buNone/>
            </a:pPr>
            <a:endParaRPr lang="it-IT" sz="2400">
              <a:solidFill>
                <a:srgbClr val="FFAB40"/>
              </a:solidFill>
              <a:latin typeface="Montserrat"/>
            </a:endParaRPr>
          </a:p>
          <a:p>
            <a:pPr marL="0" indent="0">
              <a:buNone/>
            </a:pPr>
            <a:r>
              <a:rPr lang="it-IT" sz="2000" b="1">
                <a:solidFill>
                  <a:srgbClr val="FFAB40"/>
                </a:solidFill>
                <a:latin typeface="Montserrat"/>
              </a:rPr>
              <a:t>UNIVERSITY OF NAPLES – FEDERICO II</a:t>
            </a:r>
          </a:p>
          <a:p>
            <a:pPr marL="0" indent="0">
              <a:buNone/>
            </a:pPr>
            <a:endParaRPr lang="it-IT" sz="2000">
              <a:solidFill>
                <a:srgbClr val="FFAB40"/>
              </a:solidFill>
              <a:latin typeface="Montserrat"/>
            </a:endParaRPr>
          </a:p>
          <a:p>
            <a:pPr marL="0" indent="0">
              <a:buNone/>
            </a:pPr>
            <a:endParaRPr lang="it-IT" sz="2000">
              <a:solidFill>
                <a:srgbClr val="FFAB40"/>
              </a:solidFill>
              <a:latin typeface="Montserrat"/>
            </a:endParaRPr>
          </a:p>
          <a:p>
            <a:pPr marL="0" indent="0">
              <a:buNone/>
            </a:pPr>
            <a:endParaRPr lang="it-IT" sz="2000">
              <a:solidFill>
                <a:srgbClr val="FFAB40"/>
              </a:solidFill>
              <a:latin typeface="Montserrat"/>
            </a:endParaRPr>
          </a:p>
          <a:p>
            <a:pPr marL="0" indent="0" algn="r">
              <a:buNone/>
            </a:pPr>
            <a:r>
              <a:rPr lang="it-IT" sz="2000" b="1">
                <a:solidFill>
                  <a:srgbClr val="FFAB40"/>
                </a:solidFill>
                <a:latin typeface="Montserrat"/>
              </a:rPr>
              <a:t> DEPARTMENT OF PHYSICS - "ETTORE PANCINI"</a:t>
            </a:r>
            <a:endParaRPr lang="it-IT" b="1"/>
          </a:p>
          <a:p>
            <a:endParaRPr lang="it-IT"/>
          </a:p>
        </p:txBody>
      </p:sp>
      <p:cxnSp>
        <p:nvCxnSpPr>
          <p:cNvPr id="5" name="Connettore 2 4">
            <a:extLst>
              <a:ext uri="{FF2B5EF4-FFF2-40B4-BE49-F238E27FC236}">
                <a16:creationId xmlns:a16="http://schemas.microsoft.com/office/drawing/2014/main" id="{F07B2FE5-F660-DB84-A04E-44123F899E81}"/>
              </a:ext>
            </a:extLst>
          </p:cNvPr>
          <p:cNvCxnSpPr/>
          <p:nvPr/>
        </p:nvCxnSpPr>
        <p:spPr>
          <a:xfrm flipV="1">
            <a:off x="3199997" y="1679471"/>
            <a:ext cx="5799779" cy="23197"/>
          </a:xfrm>
          <a:prstGeom prst="straightConnector1">
            <a:avLst/>
          </a:prstGeom>
          <a:ln>
            <a:solidFill>
              <a:srgbClr val="E5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Immagine 11" descr="Immagine che contiene testo, emblema, simbolo, cerchio&#10;&#10;Il contenuto generato dall&amp;#39;IA potrebbe non essere corretto.">
            <a:extLst>
              <a:ext uri="{FF2B5EF4-FFF2-40B4-BE49-F238E27FC236}">
                <a16:creationId xmlns:a16="http://schemas.microsoft.com/office/drawing/2014/main" id="{77A1E8D8-7712-2C77-02C5-1B4B12FC9E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5157" y="2722789"/>
            <a:ext cx="2224768" cy="2326821"/>
          </a:xfrm>
          <a:prstGeom prst="rect">
            <a:avLst/>
          </a:prstGeom>
        </p:spPr>
      </p:pic>
      <p:pic>
        <p:nvPicPr>
          <p:cNvPr id="13" name="Immagine 12" descr="Immagine che contiene testo, logo, Carattere, Elementi grafici&#10;&#10;Il contenuto generato dall&amp;#39;IA potrebbe non essere corretto.">
            <a:extLst>
              <a:ext uri="{FF2B5EF4-FFF2-40B4-BE49-F238E27FC236}">
                <a16:creationId xmlns:a16="http://schemas.microsoft.com/office/drawing/2014/main" id="{9D90507F-6F77-9EAE-8FDD-50A1537541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9171" y="4419600"/>
            <a:ext cx="2220686" cy="2220686"/>
          </a:xfrm>
          <a:prstGeom prst="rect">
            <a:avLst/>
          </a:prstGeo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85E2048-C13F-751E-E57B-DC82FE5C4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1</a:t>
            </a:fld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67D9506-9430-4AF9-8288-3A436C780F5B}"/>
              </a:ext>
            </a:extLst>
          </p:cNvPr>
          <p:cNvSpPr txBox="1"/>
          <p:nvPr/>
        </p:nvSpPr>
        <p:spPr>
          <a:xfrm>
            <a:off x="65106" y="80966"/>
            <a:ext cx="1553707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 sz="1600" b="1" err="1">
                <a:solidFill>
                  <a:srgbClr val="FFAB40"/>
                </a:solidFill>
                <a:latin typeface="Montserrat"/>
              </a:rPr>
              <a:t>GraSPA</a:t>
            </a:r>
            <a:r>
              <a:rPr lang="it-IT" sz="1600" b="1">
                <a:solidFill>
                  <a:srgbClr val="FFAB40"/>
                </a:solidFill>
                <a:latin typeface="Montserrat"/>
              </a:rPr>
              <a:t> 2026</a:t>
            </a:r>
          </a:p>
        </p:txBody>
      </p:sp>
    </p:spTree>
    <p:extLst>
      <p:ext uri="{BB962C8B-B14F-4D97-AF65-F5344CB8AC3E}">
        <p14:creationId xmlns:p14="http://schemas.microsoft.com/office/powerpoint/2010/main" val="6771647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9568D2-9A1B-7912-C341-2D903CCF50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 descr="Immagine che contiene blu, Blu intenso, Blu elettrico, aqua&#10;&#10;Il contenuto generato dall&amp;#39;IA potrebbe non essere corretto.">
            <a:extLst>
              <a:ext uri="{FF2B5EF4-FFF2-40B4-BE49-F238E27FC236}">
                <a16:creationId xmlns:a16="http://schemas.microsoft.com/office/drawing/2014/main" id="{77437398-AC36-D8F7-2537-39B1843C92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9" y="0"/>
            <a:ext cx="12185501" cy="68580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9323AC44-BEDB-CA7D-3E7B-E1E0FB08E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0257" y="372382"/>
            <a:ext cx="9891486" cy="1340077"/>
          </a:xfrm>
        </p:spPr>
        <p:txBody>
          <a:bodyPr>
            <a:normAutofit/>
          </a:bodyPr>
          <a:lstStyle/>
          <a:p>
            <a:r>
              <a:rPr lang="it-IT" sz="6000">
                <a:solidFill>
                  <a:srgbClr val="FFFFFF"/>
                </a:solidFill>
                <a:ea typeface="+mj-lt"/>
                <a:cs typeface="+mj-lt"/>
              </a:rPr>
              <a:t>MUON DETECTOR IN NAPLES UNDERGROUND STATION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6D19D1A-3CE4-37E4-0A75-8C189CA0DF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4256" y="2009212"/>
            <a:ext cx="6139544" cy="417213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 sz="2000" dirty="0">
                <a:solidFill>
                  <a:srgbClr val="E5FF00"/>
                </a:solidFill>
                <a:latin typeface="Arial"/>
                <a:cs typeface="Arial"/>
              </a:rPr>
              <a:t>Forty </a:t>
            </a:r>
            <a:r>
              <a:rPr lang="de-DE" sz="2000" dirty="0" err="1">
                <a:solidFill>
                  <a:srgbClr val="E5FF00"/>
                </a:solidFill>
                <a:latin typeface="Arial"/>
                <a:cs typeface="Arial"/>
              </a:rPr>
              <a:t>meters</a:t>
            </a:r>
            <a:r>
              <a:rPr lang="de-DE" sz="2000" dirty="0">
                <a:solidFill>
                  <a:srgbClr val="E5FF00"/>
                </a:solidFill>
                <a:latin typeface="Arial"/>
                <a:cs typeface="Arial"/>
              </a:rPr>
              <a:t> </a:t>
            </a:r>
            <a:r>
              <a:rPr lang="de-DE" sz="2000" dirty="0" err="1">
                <a:solidFill>
                  <a:srgbClr val="E5FF00"/>
                </a:solidFill>
                <a:latin typeface="Arial"/>
                <a:cs typeface="Arial"/>
              </a:rPr>
              <a:t>underground</a:t>
            </a:r>
            <a:r>
              <a:rPr lang="de-DE" sz="2000" dirty="0">
                <a:solidFill>
                  <a:srgbClr val="E5FF00"/>
                </a:solidFill>
                <a:latin typeface="Arial"/>
                <a:cs typeface="Arial"/>
              </a:rPr>
              <a:t>, </a:t>
            </a:r>
            <a:r>
              <a:rPr lang="de-DE" sz="2000" dirty="0" err="1">
                <a:solidFill>
                  <a:srgbClr val="E5FF00"/>
                </a:solidFill>
                <a:latin typeface="Arial"/>
                <a:cs typeface="Arial"/>
              </a:rPr>
              <a:t>inside</a:t>
            </a:r>
            <a:r>
              <a:rPr lang="de-DE" sz="2000" dirty="0">
                <a:solidFill>
                  <a:srgbClr val="E5FF00"/>
                </a:solidFill>
                <a:latin typeface="Arial"/>
                <a:cs typeface="Arial"/>
              </a:rPr>
              <a:t> "Toledo" Metro Station, in Naples, </a:t>
            </a:r>
            <a:r>
              <a:rPr lang="de-DE" sz="2000" dirty="0" err="1">
                <a:solidFill>
                  <a:srgbClr val="E5FF00"/>
                </a:solidFill>
                <a:latin typeface="Arial"/>
                <a:cs typeface="Arial"/>
              </a:rPr>
              <a:t>there</a:t>
            </a:r>
            <a:r>
              <a:rPr lang="de-DE" sz="2000" dirty="0">
                <a:solidFill>
                  <a:srgbClr val="E5FF00"/>
                </a:solidFill>
                <a:latin typeface="Arial"/>
                <a:cs typeface="Arial"/>
              </a:rPr>
              <a:t> </a:t>
            </a:r>
            <a:r>
              <a:rPr lang="de-DE" sz="2000" dirty="0" err="1">
                <a:solidFill>
                  <a:srgbClr val="E5FF00"/>
                </a:solidFill>
                <a:latin typeface="Arial"/>
                <a:cs typeface="Arial"/>
              </a:rPr>
              <a:t>is</a:t>
            </a:r>
            <a:r>
              <a:rPr lang="de-DE" sz="2000" dirty="0">
                <a:solidFill>
                  <a:srgbClr val="E5FF00"/>
                </a:solidFill>
                <a:latin typeface="Arial"/>
                <a:cs typeface="Arial"/>
              </a:rPr>
              <a:t> a Muon </a:t>
            </a:r>
            <a:r>
              <a:rPr lang="de-DE" sz="2000" dirty="0" err="1">
                <a:solidFill>
                  <a:srgbClr val="E5FF00"/>
                </a:solidFill>
                <a:latin typeface="Arial"/>
                <a:cs typeface="Arial"/>
              </a:rPr>
              <a:t>detector</a:t>
            </a:r>
            <a:r>
              <a:rPr lang="de-DE" sz="2000" dirty="0">
                <a:solidFill>
                  <a:srgbClr val="E5FF00"/>
                </a:solidFill>
                <a:latin typeface="Arial"/>
                <a:cs typeface="Arial"/>
              </a:rPr>
              <a:t>!</a:t>
            </a:r>
            <a:endParaRPr lang="en-US" sz="2000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de-DE" sz="2000">
              <a:solidFill>
                <a:srgbClr val="E5FF00"/>
              </a:solidFill>
              <a:latin typeface="Arial"/>
              <a:cs typeface="Arial"/>
            </a:endParaRPr>
          </a:p>
          <a:p>
            <a:r>
              <a:rPr lang="de-DE" sz="2000" dirty="0" err="1">
                <a:solidFill>
                  <a:srgbClr val="E5FF00"/>
                </a:solidFill>
                <a:latin typeface="Arial"/>
                <a:cs typeface="Arial"/>
              </a:rPr>
              <a:t>Installed</a:t>
            </a:r>
            <a:r>
              <a:rPr lang="de-DE" sz="2000" dirty="0">
                <a:solidFill>
                  <a:srgbClr val="E5FF00"/>
                </a:solidFill>
                <a:latin typeface="Arial"/>
                <a:cs typeface="Arial"/>
              </a:rPr>
              <a:t> in 2015 </a:t>
            </a:r>
            <a:r>
              <a:rPr lang="de-DE" sz="2000" dirty="0" err="1">
                <a:solidFill>
                  <a:srgbClr val="E5FF00"/>
                </a:solidFill>
                <a:latin typeface="Arial"/>
                <a:cs typeface="Arial"/>
              </a:rPr>
              <a:t>thanks</a:t>
            </a:r>
            <a:r>
              <a:rPr lang="de-DE" sz="2000" dirty="0">
                <a:solidFill>
                  <a:srgbClr val="E5FF00"/>
                </a:solidFill>
                <a:latin typeface="Arial"/>
                <a:cs typeface="Arial"/>
              </a:rPr>
              <a:t> to a </a:t>
            </a:r>
            <a:r>
              <a:rPr lang="de-DE" sz="2000" dirty="0" err="1">
                <a:solidFill>
                  <a:srgbClr val="E5FF00"/>
                </a:solidFill>
                <a:latin typeface="Arial"/>
                <a:cs typeface="Arial"/>
              </a:rPr>
              <a:t>collaboration</a:t>
            </a:r>
            <a:r>
              <a:rPr lang="de-DE" sz="2000" dirty="0">
                <a:solidFill>
                  <a:srgbClr val="E5FF00"/>
                </a:solidFill>
                <a:latin typeface="Arial"/>
                <a:cs typeface="Arial"/>
              </a:rPr>
              <a:t> </a:t>
            </a:r>
            <a:r>
              <a:rPr lang="de-DE" sz="2000" dirty="0" err="1">
                <a:solidFill>
                  <a:srgbClr val="E5FF00"/>
                </a:solidFill>
                <a:latin typeface="Arial"/>
                <a:cs typeface="Arial"/>
              </a:rPr>
              <a:t>between</a:t>
            </a:r>
            <a:r>
              <a:rPr lang="de-DE" sz="2000" dirty="0">
                <a:solidFill>
                  <a:srgbClr val="E5FF00"/>
                </a:solidFill>
                <a:latin typeface="Arial"/>
                <a:cs typeface="Arial"/>
              </a:rPr>
              <a:t> INFN-Napoli, LNGS, and ANM.</a:t>
            </a:r>
            <a:endParaRPr lang="it-IT" sz="2000">
              <a:solidFill>
                <a:srgbClr val="000000"/>
              </a:solidFill>
              <a:latin typeface="Arial"/>
              <a:cs typeface="Arial"/>
            </a:endParaRPr>
          </a:p>
          <a:p>
            <a:endParaRPr lang="de-DE" sz="2000">
              <a:solidFill>
                <a:srgbClr val="E5FF00"/>
              </a:solidFill>
              <a:latin typeface="Arial"/>
              <a:cs typeface="Arial"/>
            </a:endParaRPr>
          </a:p>
          <a:p>
            <a:r>
              <a:rPr lang="de-DE" sz="2000" dirty="0">
                <a:solidFill>
                  <a:srgbClr val="E5FF00"/>
                </a:solidFill>
                <a:latin typeface="Arial"/>
                <a:cs typeface="Arial"/>
              </a:rPr>
              <a:t>A </a:t>
            </a:r>
            <a:r>
              <a:rPr lang="de-DE" sz="2000" dirty="0" err="1">
                <a:solidFill>
                  <a:srgbClr val="E5FF00"/>
                </a:solidFill>
                <a:latin typeface="Arial"/>
                <a:cs typeface="Arial"/>
              </a:rPr>
              <a:t>fascinating</a:t>
            </a:r>
            <a:r>
              <a:rPr lang="de-DE" sz="2000" dirty="0">
                <a:solidFill>
                  <a:srgbClr val="E5FF00"/>
                </a:solidFill>
                <a:latin typeface="Arial"/>
                <a:cs typeface="Arial"/>
              </a:rPr>
              <a:t> </a:t>
            </a:r>
            <a:r>
              <a:rPr lang="de-DE" sz="2000" dirty="0" err="1">
                <a:solidFill>
                  <a:srgbClr val="E5FF00"/>
                </a:solidFill>
                <a:latin typeface="Arial"/>
                <a:cs typeface="Arial"/>
              </a:rPr>
              <a:t>instrument</a:t>
            </a:r>
            <a:r>
              <a:rPr lang="de-DE" sz="2000" dirty="0">
                <a:solidFill>
                  <a:srgbClr val="E5FF00"/>
                </a:solidFill>
                <a:latin typeface="Arial"/>
                <a:cs typeface="Arial"/>
              </a:rPr>
              <a:t> </a:t>
            </a:r>
            <a:r>
              <a:rPr lang="de-DE" sz="2000" dirty="0" err="1">
                <a:solidFill>
                  <a:srgbClr val="E5FF00"/>
                </a:solidFill>
                <a:latin typeface="Arial"/>
                <a:cs typeface="Arial"/>
              </a:rPr>
              <a:t>inside</a:t>
            </a:r>
            <a:r>
              <a:rPr lang="de-DE" sz="2000" dirty="0">
                <a:solidFill>
                  <a:srgbClr val="E5FF00"/>
                </a:solidFill>
                <a:latin typeface="Arial"/>
                <a:cs typeface="Arial"/>
              </a:rPr>
              <a:t> </a:t>
            </a:r>
            <a:r>
              <a:rPr lang="de-DE" sz="2000" dirty="0" err="1">
                <a:solidFill>
                  <a:srgbClr val="E5FF00"/>
                </a:solidFill>
                <a:latin typeface="Arial"/>
                <a:cs typeface="Arial"/>
              </a:rPr>
              <a:t>one</a:t>
            </a:r>
            <a:r>
              <a:rPr lang="de-DE" sz="2000" dirty="0">
                <a:solidFill>
                  <a:srgbClr val="E5FF00"/>
                </a:solidFill>
                <a:latin typeface="Arial"/>
                <a:cs typeface="Arial"/>
              </a:rPr>
              <a:t> of the </a:t>
            </a:r>
            <a:r>
              <a:rPr lang="de-DE" sz="2000" dirty="0" err="1">
                <a:solidFill>
                  <a:srgbClr val="E5FF00"/>
                </a:solidFill>
                <a:latin typeface="Arial"/>
                <a:cs typeface="Arial"/>
              </a:rPr>
              <a:t>most</a:t>
            </a:r>
            <a:r>
              <a:rPr lang="de-DE" sz="2000" dirty="0">
                <a:solidFill>
                  <a:srgbClr val="E5FF00"/>
                </a:solidFill>
                <a:latin typeface="Arial"/>
                <a:cs typeface="Arial"/>
              </a:rPr>
              <a:t> </a:t>
            </a:r>
            <a:r>
              <a:rPr lang="de-DE" sz="2000" dirty="0" err="1">
                <a:solidFill>
                  <a:srgbClr val="E5FF00"/>
                </a:solidFill>
                <a:latin typeface="Arial"/>
                <a:cs typeface="Arial"/>
              </a:rPr>
              <a:t>beautiful</a:t>
            </a:r>
            <a:r>
              <a:rPr lang="de-DE" sz="2000" dirty="0">
                <a:solidFill>
                  <a:srgbClr val="E5FF00"/>
                </a:solidFill>
                <a:latin typeface="Arial"/>
                <a:cs typeface="Arial"/>
              </a:rPr>
              <a:t> European </a:t>
            </a:r>
            <a:r>
              <a:rPr lang="de-DE" sz="2000" dirty="0" err="1">
                <a:solidFill>
                  <a:srgbClr val="E5FF00"/>
                </a:solidFill>
                <a:latin typeface="Arial"/>
                <a:cs typeface="Arial"/>
              </a:rPr>
              <a:t>stations</a:t>
            </a:r>
            <a:r>
              <a:rPr lang="de-DE" sz="2000" dirty="0">
                <a:solidFill>
                  <a:srgbClr val="E5FF00"/>
                </a:solidFill>
                <a:latin typeface="Arial"/>
                <a:cs typeface="Arial"/>
              </a:rPr>
              <a:t>.</a:t>
            </a:r>
            <a:r>
              <a:rPr lang="de-DE" sz="2000" dirty="0">
                <a:solidFill>
                  <a:srgbClr val="E5FF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de-DE" sz="2000" dirty="0" err="1">
                <a:solidFill>
                  <a:srgbClr val="E5FF00"/>
                </a:solidFill>
                <a:latin typeface="Arial"/>
                <a:ea typeface="Calibri"/>
                <a:cs typeface="Arial"/>
              </a:rPr>
              <a:t>Designed</a:t>
            </a:r>
            <a:r>
              <a:rPr lang="de-DE" sz="2000" dirty="0">
                <a:solidFill>
                  <a:srgbClr val="E5FF00"/>
                </a:solidFill>
                <a:latin typeface="Arial"/>
                <a:ea typeface="Calibri"/>
                <a:cs typeface="Arial"/>
              </a:rPr>
              <a:t> for </a:t>
            </a:r>
            <a:r>
              <a:rPr lang="de-DE" sz="2000" dirty="0" err="1">
                <a:solidFill>
                  <a:srgbClr val="E5FF00"/>
                </a:solidFill>
                <a:latin typeface="Arial"/>
                <a:ea typeface="Calibri"/>
                <a:cs typeface="Arial"/>
              </a:rPr>
              <a:t>curious</a:t>
            </a:r>
            <a:r>
              <a:rPr lang="de-DE" sz="2000" dirty="0">
                <a:solidFill>
                  <a:srgbClr val="E5FF00"/>
                </a:solidFill>
                <a:latin typeface="Arial"/>
                <a:ea typeface="Calibri"/>
                <a:cs typeface="Arial"/>
              </a:rPr>
              <a:t> </a:t>
            </a:r>
            <a:r>
              <a:rPr lang="de-DE" sz="2000" dirty="0" err="1">
                <a:solidFill>
                  <a:srgbClr val="E5FF00"/>
                </a:solidFill>
                <a:latin typeface="Arial"/>
                <a:ea typeface="Calibri"/>
                <a:cs typeface="Arial"/>
              </a:rPr>
              <a:t>citizens</a:t>
            </a:r>
            <a:r>
              <a:rPr lang="de-DE" sz="2000" dirty="0">
                <a:solidFill>
                  <a:srgbClr val="E5FF00"/>
                </a:solidFill>
                <a:latin typeface="Arial"/>
                <a:ea typeface="Calibri"/>
                <a:cs typeface="Arial"/>
              </a:rPr>
              <a:t>, </a:t>
            </a:r>
            <a:r>
              <a:rPr lang="de-DE" sz="2000" dirty="0" err="1">
                <a:solidFill>
                  <a:srgbClr val="E5FF00"/>
                </a:solidFill>
                <a:latin typeface="Arial"/>
                <a:ea typeface="Calibri"/>
                <a:cs typeface="Arial"/>
              </a:rPr>
              <a:t>passing</a:t>
            </a:r>
            <a:r>
              <a:rPr lang="de-DE" sz="2000" dirty="0">
                <a:solidFill>
                  <a:srgbClr val="E5FF00"/>
                </a:solidFill>
                <a:latin typeface="Arial"/>
                <a:ea typeface="Calibri"/>
                <a:cs typeface="Arial"/>
              </a:rPr>
              <a:t> </a:t>
            </a:r>
            <a:r>
              <a:rPr lang="de-DE" sz="2000" dirty="0" err="1">
                <a:solidFill>
                  <a:srgbClr val="E5FF00"/>
                </a:solidFill>
                <a:latin typeface="Arial"/>
                <a:ea typeface="Calibri"/>
                <a:cs typeface="Arial"/>
              </a:rPr>
              <a:t>tourists</a:t>
            </a:r>
            <a:r>
              <a:rPr lang="de-DE" sz="2000" dirty="0">
                <a:solidFill>
                  <a:srgbClr val="E5FF00"/>
                </a:solidFill>
                <a:latin typeface="Arial"/>
                <a:ea typeface="Calibri"/>
                <a:cs typeface="Arial"/>
              </a:rPr>
              <a:t>, and </a:t>
            </a:r>
            <a:r>
              <a:rPr lang="de-DE" sz="2000" dirty="0" err="1">
                <a:solidFill>
                  <a:srgbClr val="E5FF00"/>
                </a:solidFill>
                <a:latin typeface="Arial"/>
                <a:ea typeface="Calibri"/>
                <a:cs typeface="Arial"/>
              </a:rPr>
              <a:t>students</a:t>
            </a:r>
            <a:r>
              <a:rPr lang="de-DE" sz="2000" dirty="0">
                <a:solidFill>
                  <a:srgbClr val="E5FF00"/>
                </a:solidFill>
                <a:latin typeface="Arial"/>
                <a:ea typeface="Calibri"/>
                <a:cs typeface="Arial"/>
              </a:rPr>
              <a:t> </a:t>
            </a:r>
            <a:r>
              <a:rPr lang="de-DE" sz="2000" dirty="0" err="1">
                <a:solidFill>
                  <a:srgbClr val="E5FF00"/>
                </a:solidFill>
                <a:latin typeface="Arial"/>
                <a:ea typeface="Calibri"/>
                <a:cs typeface="Arial"/>
              </a:rPr>
              <a:t>eager</a:t>
            </a:r>
            <a:r>
              <a:rPr lang="de-DE" sz="2000" dirty="0">
                <a:solidFill>
                  <a:srgbClr val="E5FF00"/>
                </a:solidFill>
                <a:latin typeface="Arial"/>
                <a:ea typeface="Calibri"/>
                <a:cs typeface="Arial"/>
              </a:rPr>
              <a:t> to </a:t>
            </a:r>
            <a:r>
              <a:rPr lang="de-DE" sz="2000" dirty="0" err="1">
                <a:solidFill>
                  <a:srgbClr val="E5FF00"/>
                </a:solidFill>
                <a:latin typeface="Arial"/>
                <a:ea typeface="Calibri"/>
                <a:cs typeface="Arial"/>
              </a:rPr>
              <a:t>learn</a:t>
            </a:r>
            <a:r>
              <a:rPr lang="de-DE" sz="2000" dirty="0">
                <a:solidFill>
                  <a:srgbClr val="E5FF00"/>
                </a:solidFill>
                <a:latin typeface="Arial"/>
                <a:ea typeface="Calibri"/>
                <a:cs typeface="Arial"/>
              </a:rPr>
              <a:t>.</a:t>
            </a:r>
            <a:endParaRPr lang="it-IT" sz="2000" dirty="0">
              <a:solidFill>
                <a:srgbClr val="000000"/>
              </a:solidFill>
              <a:latin typeface="Arial"/>
              <a:ea typeface="Calibri"/>
              <a:cs typeface="Arial"/>
            </a:endParaRPr>
          </a:p>
          <a:p>
            <a:pPr marL="0" indent="0">
              <a:buNone/>
            </a:pPr>
            <a:endParaRPr lang="it-IT" sz="2000">
              <a:solidFill>
                <a:srgbClr val="FFAB40"/>
              </a:solidFill>
              <a:latin typeface="Montserrat"/>
            </a:endParaRPr>
          </a:p>
          <a:p>
            <a:endParaRPr lang="it-IT"/>
          </a:p>
        </p:txBody>
      </p:sp>
      <p:cxnSp>
        <p:nvCxnSpPr>
          <p:cNvPr id="5" name="Connettore 2 4">
            <a:extLst>
              <a:ext uri="{FF2B5EF4-FFF2-40B4-BE49-F238E27FC236}">
                <a16:creationId xmlns:a16="http://schemas.microsoft.com/office/drawing/2014/main" id="{C162EE89-AC5E-7D91-0F02-CA3262C7BCCC}"/>
              </a:ext>
            </a:extLst>
          </p:cNvPr>
          <p:cNvCxnSpPr/>
          <p:nvPr/>
        </p:nvCxnSpPr>
        <p:spPr>
          <a:xfrm flipV="1">
            <a:off x="3199997" y="1679471"/>
            <a:ext cx="5799779" cy="23197"/>
          </a:xfrm>
          <a:prstGeom prst="straightConnector1">
            <a:avLst/>
          </a:prstGeom>
          <a:ln>
            <a:solidFill>
              <a:srgbClr val="E5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Immagine 9" descr="Immagine che contiene testo, Blu intenso, blu, interno&#10;&#10;Il contenuto generato dall&amp;#39;IA potrebbe non essere corretto.">
            <a:extLst>
              <a:ext uri="{FF2B5EF4-FFF2-40B4-BE49-F238E27FC236}">
                <a16:creationId xmlns:a16="http://schemas.microsoft.com/office/drawing/2014/main" id="{F313B5CD-3B8A-B72B-8082-9F4239E60D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646" t="18836" r="32200" b="6166"/>
          <a:stretch>
            <a:fillRect/>
          </a:stretch>
        </p:blipFill>
        <p:spPr>
          <a:xfrm>
            <a:off x="1410631" y="2010229"/>
            <a:ext cx="2751233" cy="4207214"/>
          </a:xfrm>
          <a:prstGeom prst="rect">
            <a:avLst/>
          </a:prstGeom>
        </p:spPr>
      </p:pic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1633A23-5765-7032-1B14-E5B4B10A2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6010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1383B4-EA2D-E6C4-2491-BA2203F155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 descr="Immagine che contiene blu, luce, schermata, aqua&#10;&#10;Il contenuto generato dall&amp;#39;IA potrebbe non essere corretto.">
            <a:extLst>
              <a:ext uri="{FF2B5EF4-FFF2-40B4-BE49-F238E27FC236}">
                <a16:creationId xmlns:a16="http://schemas.microsoft.com/office/drawing/2014/main" id="{A6677416-4679-6989-E2A7-C09D41C16A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9" y="1"/>
            <a:ext cx="12185501" cy="68580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574D27A8-5925-1A72-BA35-9DFD32290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0257" y="372382"/>
            <a:ext cx="9891486" cy="1340077"/>
          </a:xfrm>
        </p:spPr>
        <p:txBody>
          <a:bodyPr>
            <a:normAutofit/>
          </a:bodyPr>
          <a:lstStyle/>
          <a:p>
            <a:r>
              <a:rPr lang="it-IT" sz="6000">
                <a:solidFill>
                  <a:srgbClr val="FFFFFF"/>
                </a:solidFill>
                <a:ea typeface="+mj-lt"/>
                <a:cs typeface="+mj-lt"/>
              </a:rPr>
              <a:t>MUON DETECTOR IN NAPLES UNDERGROUND STATION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4AEFAFC-F6E6-C420-1758-2AA94B4CB1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9798" y="2226926"/>
            <a:ext cx="4513945" cy="3591560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de-DE" sz="2600" dirty="0">
                <a:solidFill>
                  <a:srgbClr val="E5FF00"/>
                </a:solidFill>
                <a:latin typeface="Arial"/>
                <a:cs typeface="Arial"/>
              </a:rPr>
              <a:t>The </a:t>
            </a:r>
            <a:r>
              <a:rPr lang="de-DE" sz="2600" dirty="0" err="1">
                <a:solidFill>
                  <a:srgbClr val="E5FF00"/>
                </a:solidFill>
                <a:latin typeface="Arial"/>
                <a:cs typeface="Arial"/>
              </a:rPr>
              <a:t>detector</a:t>
            </a:r>
            <a:r>
              <a:rPr lang="de-DE" sz="2600" dirty="0">
                <a:solidFill>
                  <a:srgbClr val="E5FF00"/>
                </a:solidFill>
                <a:latin typeface="Arial"/>
                <a:cs typeface="Arial"/>
              </a:rPr>
              <a:t> </a:t>
            </a:r>
            <a:r>
              <a:rPr lang="de-DE" sz="2600" dirty="0" err="1">
                <a:solidFill>
                  <a:srgbClr val="E5FF00"/>
                </a:solidFill>
                <a:latin typeface="Arial"/>
                <a:cs typeface="Arial"/>
              </a:rPr>
              <a:t>observes</a:t>
            </a:r>
            <a:r>
              <a:rPr lang="de-DE" sz="2600" dirty="0">
                <a:solidFill>
                  <a:srgbClr val="E5FF00"/>
                </a:solidFill>
                <a:latin typeface="Arial"/>
                <a:cs typeface="Arial"/>
              </a:rPr>
              <a:t> the </a:t>
            </a:r>
            <a:r>
              <a:rPr lang="de-DE" sz="2600" dirty="0" err="1">
                <a:solidFill>
                  <a:srgbClr val="E5FF00"/>
                </a:solidFill>
                <a:latin typeface="Arial"/>
                <a:cs typeface="Arial"/>
              </a:rPr>
              <a:t>most</a:t>
            </a:r>
            <a:r>
              <a:rPr lang="de-DE" sz="2600" dirty="0">
                <a:solidFill>
                  <a:srgbClr val="E5FF00"/>
                </a:solidFill>
                <a:latin typeface="Arial"/>
                <a:ea typeface="+mn-lt"/>
                <a:cs typeface="Arial"/>
              </a:rPr>
              <a:t> </a:t>
            </a:r>
            <a:r>
              <a:rPr lang="de-DE" sz="2600" dirty="0" err="1">
                <a:solidFill>
                  <a:srgbClr val="E5FF00"/>
                </a:solidFill>
                <a:latin typeface="Arial"/>
                <a:ea typeface="+mn-lt"/>
                <a:cs typeface="Arial"/>
              </a:rPr>
              <a:t>penetrating</a:t>
            </a:r>
            <a:r>
              <a:rPr lang="de-DE" sz="2600" dirty="0">
                <a:solidFill>
                  <a:srgbClr val="E5FF00"/>
                </a:solidFill>
                <a:latin typeface="Arial"/>
                <a:ea typeface="+mn-lt"/>
                <a:cs typeface="Arial"/>
              </a:rPr>
              <a:t> </a:t>
            </a:r>
            <a:r>
              <a:rPr lang="de-DE" sz="2600" dirty="0" err="1">
                <a:solidFill>
                  <a:srgbClr val="E5FF00"/>
                </a:solidFill>
                <a:latin typeface="Arial"/>
                <a:ea typeface="+mn-lt"/>
                <a:cs typeface="Arial"/>
              </a:rPr>
              <a:t>part</a:t>
            </a:r>
            <a:r>
              <a:rPr lang="de-DE" sz="2600" dirty="0">
                <a:solidFill>
                  <a:srgbClr val="E5FF00"/>
                </a:solidFill>
                <a:latin typeface="Arial"/>
                <a:ea typeface="+mn-lt"/>
                <a:cs typeface="Arial"/>
              </a:rPr>
              <a:t> of </a:t>
            </a:r>
            <a:r>
              <a:rPr lang="de-DE" sz="2600" dirty="0" err="1">
                <a:solidFill>
                  <a:srgbClr val="E5FF00"/>
                </a:solidFill>
                <a:latin typeface="Arial"/>
                <a:ea typeface="+mn-lt"/>
                <a:cs typeface="Arial"/>
              </a:rPr>
              <a:t>cosmic</a:t>
            </a:r>
            <a:r>
              <a:rPr lang="de-DE" sz="2600" dirty="0">
                <a:solidFill>
                  <a:srgbClr val="E5FF00"/>
                </a:solidFill>
                <a:latin typeface="Arial"/>
                <a:ea typeface="+mn-lt"/>
                <a:cs typeface="Arial"/>
              </a:rPr>
              <a:t> </a:t>
            </a:r>
            <a:r>
              <a:rPr lang="de-DE" sz="2600" dirty="0" err="1">
                <a:solidFill>
                  <a:srgbClr val="E5FF00"/>
                </a:solidFill>
                <a:latin typeface="Arial"/>
                <a:ea typeface="+mn-lt"/>
                <a:cs typeface="Arial"/>
              </a:rPr>
              <a:t>rays</a:t>
            </a:r>
            <a:r>
              <a:rPr lang="de-DE" sz="2600" dirty="0">
                <a:solidFill>
                  <a:srgbClr val="E5FF00"/>
                </a:solidFill>
                <a:latin typeface="Arial"/>
                <a:ea typeface="+mn-lt"/>
                <a:cs typeface="Arial"/>
              </a:rPr>
              <a:t>: </a:t>
            </a:r>
            <a:r>
              <a:rPr lang="de-DE" sz="2600" dirty="0" err="1">
                <a:solidFill>
                  <a:srgbClr val="E5FF00"/>
                </a:solidFill>
                <a:latin typeface="Arial"/>
                <a:ea typeface="+mn-lt"/>
                <a:cs typeface="Arial"/>
              </a:rPr>
              <a:t>muons</a:t>
            </a:r>
            <a:r>
              <a:rPr lang="de-DE" sz="2600" dirty="0">
                <a:solidFill>
                  <a:srgbClr val="E5FF00"/>
                </a:solidFill>
                <a:latin typeface="Arial"/>
                <a:ea typeface="+mn-lt"/>
                <a:cs typeface="Arial"/>
              </a:rPr>
              <a:t>!</a:t>
            </a:r>
            <a:endParaRPr lang="en-US" sz="2600" dirty="0">
              <a:solidFill>
                <a:srgbClr val="E5FF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r>
              <a:rPr lang="de-DE" sz="2600" dirty="0" err="1">
                <a:solidFill>
                  <a:srgbClr val="E5FF00"/>
                </a:solidFill>
                <a:latin typeface="Arial"/>
                <a:cs typeface="Arial"/>
              </a:rPr>
              <a:t>Unlike</a:t>
            </a:r>
            <a:r>
              <a:rPr lang="de-DE" sz="2600" dirty="0">
                <a:solidFill>
                  <a:srgbClr val="E5FF00"/>
                </a:solidFill>
                <a:latin typeface="Arial"/>
                <a:cs typeface="Arial"/>
              </a:rPr>
              <a:t> </a:t>
            </a:r>
            <a:r>
              <a:rPr lang="de-DE" sz="2600" dirty="0" err="1">
                <a:solidFill>
                  <a:srgbClr val="E5FF00"/>
                </a:solidFill>
                <a:latin typeface="Arial"/>
                <a:cs typeface="Arial"/>
              </a:rPr>
              <a:t>other</a:t>
            </a:r>
            <a:r>
              <a:rPr lang="de-DE" sz="2600" dirty="0">
                <a:solidFill>
                  <a:srgbClr val="E5FF00"/>
                </a:solidFill>
                <a:latin typeface="Arial"/>
                <a:cs typeface="Arial"/>
              </a:rPr>
              <a:t> </a:t>
            </a:r>
            <a:r>
              <a:rPr lang="de-DE" sz="2600" dirty="0" err="1">
                <a:solidFill>
                  <a:srgbClr val="E5FF00"/>
                </a:solidFill>
                <a:latin typeface="Arial"/>
                <a:cs typeface="Arial"/>
              </a:rPr>
              <a:t>particles</a:t>
            </a:r>
            <a:r>
              <a:rPr lang="de-DE" sz="2600" dirty="0">
                <a:solidFill>
                  <a:srgbClr val="E5FF00"/>
                </a:solidFill>
                <a:latin typeface="Arial"/>
                <a:cs typeface="Arial"/>
              </a:rPr>
              <a:t>, </a:t>
            </a:r>
            <a:r>
              <a:rPr lang="de-DE" sz="2600" dirty="0" err="1">
                <a:solidFill>
                  <a:srgbClr val="E5FF00"/>
                </a:solidFill>
                <a:latin typeface="Arial"/>
                <a:cs typeface="Arial"/>
              </a:rPr>
              <a:t>muons</a:t>
            </a:r>
            <a:r>
              <a:rPr lang="de-DE" sz="2600" dirty="0">
                <a:solidFill>
                  <a:srgbClr val="E5FF00"/>
                </a:solidFill>
                <a:latin typeface="Arial"/>
                <a:cs typeface="Arial"/>
              </a:rPr>
              <a:t> </a:t>
            </a:r>
            <a:r>
              <a:rPr lang="de-DE" sz="2600" dirty="0" err="1">
                <a:solidFill>
                  <a:srgbClr val="E5FF00"/>
                </a:solidFill>
                <a:latin typeface="Arial"/>
                <a:cs typeface="Arial"/>
              </a:rPr>
              <a:t>can</a:t>
            </a:r>
            <a:r>
              <a:rPr lang="de-DE" sz="2600" dirty="0">
                <a:solidFill>
                  <a:srgbClr val="E5FF00"/>
                </a:solidFill>
                <a:latin typeface="Arial"/>
                <a:cs typeface="Arial"/>
              </a:rPr>
              <a:t> pass </a:t>
            </a:r>
            <a:r>
              <a:rPr lang="de-DE" sz="2600" dirty="0" err="1">
                <a:solidFill>
                  <a:srgbClr val="E5FF00"/>
                </a:solidFill>
                <a:latin typeface="Arial"/>
                <a:cs typeface="Arial"/>
              </a:rPr>
              <a:t>through</a:t>
            </a:r>
            <a:r>
              <a:rPr lang="de-DE" sz="2600" dirty="0">
                <a:solidFill>
                  <a:srgbClr val="E5FF00"/>
                </a:solidFill>
                <a:latin typeface="Arial"/>
                <a:cs typeface="Arial"/>
              </a:rPr>
              <a:t> </a:t>
            </a:r>
            <a:r>
              <a:rPr lang="de-DE" sz="2600" dirty="0" err="1">
                <a:solidFill>
                  <a:srgbClr val="E5FF00"/>
                </a:solidFill>
                <a:latin typeface="Arial"/>
                <a:cs typeface="Arial"/>
              </a:rPr>
              <a:t>many</a:t>
            </a:r>
            <a:r>
              <a:rPr lang="de-DE" sz="2600" dirty="0">
                <a:solidFill>
                  <a:srgbClr val="E5FF00"/>
                </a:solidFill>
                <a:latin typeface="Arial"/>
                <a:cs typeface="Arial"/>
              </a:rPr>
              <a:t> </a:t>
            </a:r>
            <a:r>
              <a:rPr lang="de-DE" sz="2600" dirty="0" err="1">
                <a:solidFill>
                  <a:srgbClr val="E5FF00"/>
                </a:solidFill>
                <a:latin typeface="Arial"/>
                <a:cs typeface="Arial"/>
              </a:rPr>
              <a:t>layers</a:t>
            </a:r>
            <a:r>
              <a:rPr lang="de-DE" sz="2600" dirty="0">
                <a:solidFill>
                  <a:srgbClr val="E5FF00"/>
                </a:solidFill>
                <a:latin typeface="Arial"/>
                <a:cs typeface="Arial"/>
              </a:rPr>
              <a:t> of rock: </a:t>
            </a:r>
            <a:r>
              <a:rPr lang="de-DE" sz="2600" dirty="0" err="1">
                <a:solidFill>
                  <a:srgbClr val="E5FF00"/>
                </a:solidFill>
                <a:latin typeface="Arial"/>
                <a:cs typeface="Arial"/>
              </a:rPr>
              <a:t>that</a:t>
            </a:r>
            <a:r>
              <a:rPr lang="de-DE" sz="2600" dirty="0">
                <a:solidFill>
                  <a:srgbClr val="E5FF00"/>
                </a:solidFill>
                <a:latin typeface="Arial"/>
                <a:cs typeface="Arial"/>
              </a:rPr>
              <a:t> </a:t>
            </a:r>
            <a:r>
              <a:rPr lang="de-DE" sz="2600" dirty="0" err="1">
                <a:solidFill>
                  <a:srgbClr val="E5FF00"/>
                </a:solidFill>
                <a:latin typeface="Arial"/>
                <a:cs typeface="Arial"/>
              </a:rPr>
              <a:t>expains</a:t>
            </a:r>
            <a:r>
              <a:rPr lang="de-DE" sz="2600" dirty="0">
                <a:solidFill>
                  <a:srgbClr val="E5FF00"/>
                </a:solidFill>
                <a:latin typeface="Arial"/>
                <a:cs typeface="Arial"/>
              </a:rPr>
              <a:t> </a:t>
            </a:r>
            <a:r>
              <a:rPr lang="de-DE" sz="2600" dirty="0" err="1">
                <a:solidFill>
                  <a:srgbClr val="E5FF00"/>
                </a:solidFill>
                <a:latin typeface="Arial"/>
                <a:cs typeface="Arial"/>
              </a:rPr>
              <a:t>why</a:t>
            </a:r>
            <a:r>
              <a:rPr lang="de-DE" sz="2600" dirty="0">
                <a:solidFill>
                  <a:srgbClr val="E5FF00"/>
                </a:solidFill>
                <a:latin typeface="Arial"/>
                <a:cs typeface="Arial"/>
              </a:rPr>
              <a:t> the </a:t>
            </a:r>
            <a:r>
              <a:rPr lang="de-DE" sz="2600" dirty="0" err="1">
                <a:solidFill>
                  <a:srgbClr val="E5FF00"/>
                </a:solidFill>
                <a:latin typeface="Arial"/>
                <a:cs typeface="Arial"/>
              </a:rPr>
              <a:t>detector</a:t>
            </a:r>
            <a:r>
              <a:rPr lang="de-DE" sz="2600" dirty="0">
                <a:solidFill>
                  <a:srgbClr val="E5FF00"/>
                </a:solidFill>
                <a:latin typeface="Arial"/>
                <a:cs typeface="Arial"/>
              </a:rPr>
              <a:t> was </a:t>
            </a:r>
            <a:r>
              <a:rPr lang="de-DE" sz="2600" dirty="0" err="1">
                <a:solidFill>
                  <a:srgbClr val="E5FF00"/>
                </a:solidFill>
                <a:latin typeface="Arial"/>
                <a:cs typeface="Arial"/>
              </a:rPr>
              <a:t>put</a:t>
            </a:r>
            <a:r>
              <a:rPr lang="de-DE" sz="2600" dirty="0">
                <a:solidFill>
                  <a:srgbClr val="E5FF00"/>
                </a:solidFill>
                <a:latin typeface="Arial"/>
                <a:cs typeface="Arial"/>
              </a:rPr>
              <a:t> </a:t>
            </a:r>
            <a:r>
              <a:rPr lang="de-DE" sz="2600" dirty="0" err="1">
                <a:solidFill>
                  <a:srgbClr val="E5FF00"/>
                </a:solidFill>
                <a:latin typeface="Arial"/>
                <a:cs typeface="Arial"/>
              </a:rPr>
              <a:t>underground</a:t>
            </a:r>
            <a:r>
              <a:rPr lang="de-DE" sz="2600" dirty="0">
                <a:solidFill>
                  <a:srgbClr val="E5FF00"/>
                </a:solidFill>
                <a:latin typeface="Arial"/>
                <a:cs typeface="Arial"/>
              </a:rPr>
              <a:t>.</a:t>
            </a:r>
          </a:p>
          <a:p>
            <a:pPr>
              <a:lnSpc>
                <a:spcPct val="100000"/>
              </a:lnSpc>
            </a:pPr>
            <a:endParaRPr lang="de-DE" sz="1400">
              <a:solidFill>
                <a:srgbClr val="FFFFFF"/>
              </a:solidFill>
              <a:latin typeface="Arial"/>
              <a:cs typeface="Arial"/>
            </a:endParaRPr>
          </a:p>
          <a:p>
            <a:endParaRPr lang="de-DE" sz="1200">
              <a:solidFill>
                <a:srgbClr val="E5FF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it-IT" sz="1200">
              <a:solidFill>
                <a:srgbClr val="FFAB40"/>
              </a:solidFill>
              <a:latin typeface="Montserrat"/>
            </a:endParaRPr>
          </a:p>
          <a:p>
            <a:endParaRPr lang="it-IT" sz="1600"/>
          </a:p>
        </p:txBody>
      </p:sp>
      <p:cxnSp>
        <p:nvCxnSpPr>
          <p:cNvPr id="5" name="Connettore 2 4">
            <a:extLst>
              <a:ext uri="{FF2B5EF4-FFF2-40B4-BE49-F238E27FC236}">
                <a16:creationId xmlns:a16="http://schemas.microsoft.com/office/drawing/2014/main" id="{05CFAFF0-0176-2BFE-886E-68F58147EF1B}"/>
              </a:ext>
            </a:extLst>
          </p:cNvPr>
          <p:cNvCxnSpPr/>
          <p:nvPr/>
        </p:nvCxnSpPr>
        <p:spPr>
          <a:xfrm flipV="1">
            <a:off x="3199997" y="1679471"/>
            <a:ext cx="5799779" cy="23197"/>
          </a:xfrm>
          <a:prstGeom prst="straightConnector1">
            <a:avLst/>
          </a:prstGeom>
          <a:ln>
            <a:solidFill>
              <a:srgbClr val="E5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Immagine 3" descr="Immagine che contiene schermata&#10;&#10;Il contenuto generato dall&amp;#39;IA potrebbe non essere corretto.">
            <a:extLst>
              <a:ext uri="{FF2B5EF4-FFF2-40B4-BE49-F238E27FC236}">
                <a16:creationId xmlns:a16="http://schemas.microsoft.com/office/drawing/2014/main" id="{29059DEC-E1CD-1B22-9950-F8D539B204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7982" y="2230437"/>
            <a:ext cx="2869292" cy="3696153"/>
          </a:xfrm>
          <a:prstGeom prst="rect">
            <a:avLst/>
          </a:prstGeom>
        </p:spPr>
      </p:pic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AD2A163-BF46-CFF1-9A1D-F43F34B76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99694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7ADC77-BDDB-EFB1-F264-2D558B4D86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 che contiene blu, Blu intenso, Blu elettrico, aqua&#10;&#10;Il contenuto generato dall&amp;#39;IA potrebbe non essere corretto.">
            <a:extLst>
              <a:ext uri="{FF2B5EF4-FFF2-40B4-BE49-F238E27FC236}">
                <a16:creationId xmlns:a16="http://schemas.microsoft.com/office/drawing/2014/main" id="{EF69EB67-01BB-ED8B-E9DD-0AC43863ECB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60"/>
          <a:stretch>
            <a:fillRect/>
          </a:stretch>
        </p:blipFill>
        <p:spPr>
          <a:xfrm>
            <a:off x="0" y="2677"/>
            <a:ext cx="12199261" cy="6852646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701C39AA-2784-09B6-2D0E-8DB937697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0257" y="372382"/>
            <a:ext cx="9891486" cy="1340077"/>
          </a:xfrm>
        </p:spPr>
        <p:txBody>
          <a:bodyPr>
            <a:normAutofit/>
          </a:bodyPr>
          <a:lstStyle/>
          <a:p>
            <a:r>
              <a:rPr lang="it-IT" sz="6000">
                <a:solidFill>
                  <a:srgbClr val="FFFFFF"/>
                </a:solidFill>
                <a:ea typeface="+mj-lt"/>
                <a:cs typeface="+mj-lt"/>
              </a:rPr>
              <a:t>MUON DETECTOR IN NAPLES UNDERGROUND STATION</a:t>
            </a:r>
          </a:p>
        </p:txBody>
      </p:sp>
      <p:cxnSp>
        <p:nvCxnSpPr>
          <p:cNvPr id="5" name="Connettore 2 4">
            <a:extLst>
              <a:ext uri="{FF2B5EF4-FFF2-40B4-BE49-F238E27FC236}">
                <a16:creationId xmlns:a16="http://schemas.microsoft.com/office/drawing/2014/main" id="{4C790713-E822-479D-3FB7-C02E2AD9860D}"/>
              </a:ext>
            </a:extLst>
          </p:cNvPr>
          <p:cNvCxnSpPr/>
          <p:nvPr/>
        </p:nvCxnSpPr>
        <p:spPr>
          <a:xfrm flipV="1">
            <a:off x="3199997" y="1679471"/>
            <a:ext cx="5799779" cy="23197"/>
          </a:xfrm>
          <a:prstGeom prst="straightConnector1">
            <a:avLst/>
          </a:prstGeom>
          <a:ln>
            <a:solidFill>
              <a:srgbClr val="E5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Segnaposto contenuto 8" descr="Immagine che contiene testo, Rettangolo, compensato, pavimento&#10;&#10;Il contenuto generato dall&amp;#39;IA potrebbe non essere corretto.">
            <a:extLst>
              <a:ext uri="{FF2B5EF4-FFF2-40B4-BE49-F238E27FC236}">
                <a16:creationId xmlns:a16="http://schemas.microsoft.com/office/drawing/2014/main" id="{3ECEAEB8-B52A-6CC0-A248-6A085E34765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142" t="379" r="6754" b="-328"/>
          <a:stretch>
            <a:fillRect/>
          </a:stretch>
        </p:blipFill>
        <p:spPr>
          <a:xfrm rot="10800000">
            <a:off x="6558780" y="2120007"/>
            <a:ext cx="4798044" cy="3829112"/>
          </a:xfrm>
          <a:prstGeom prst="rect">
            <a:avLst/>
          </a:prstGeom>
        </p:spPr>
      </p:pic>
      <p:pic>
        <p:nvPicPr>
          <p:cNvPr id="13" name="Immagine 12" descr="Immagine che contiene duplicatore, faraglioni, design&#10;&#10;Il contenuto generato dall&amp;#39;IA potrebbe non essere corretto.">
            <a:extLst>
              <a:ext uri="{FF2B5EF4-FFF2-40B4-BE49-F238E27FC236}">
                <a16:creationId xmlns:a16="http://schemas.microsoft.com/office/drawing/2014/main" id="{4EC73945-F7BF-1790-801B-70AF858284F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862" r="167" b="-186"/>
          <a:stretch>
            <a:fillRect/>
          </a:stretch>
        </p:blipFill>
        <p:spPr>
          <a:xfrm>
            <a:off x="892175" y="2134733"/>
            <a:ext cx="4318919" cy="3836684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E939D6D3-82A8-0201-8DB8-A50B57EE3384}"/>
              </a:ext>
            </a:extLst>
          </p:cNvPr>
          <p:cNvSpPr txBox="1"/>
          <p:nvPr/>
        </p:nvSpPr>
        <p:spPr>
          <a:xfrm>
            <a:off x="6559524" y="6098713"/>
            <a:ext cx="380913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 u="sng">
                <a:solidFill>
                  <a:schemeClr val="bg1"/>
                </a:solidFill>
                <a:latin typeface="Arial"/>
                <a:cs typeface="Arial"/>
              </a:rPr>
              <a:t>Picture of a </a:t>
            </a:r>
            <a:r>
              <a:rPr lang="it-IT" u="sng" err="1">
                <a:solidFill>
                  <a:schemeClr val="bg1"/>
                </a:solidFill>
                <a:latin typeface="Arial"/>
                <a:cs typeface="Arial"/>
              </a:rPr>
              <a:t>scintillating</a:t>
            </a:r>
            <a:r>
              <a:rPr lang="it-IT" u="sng">
                <a:solidFill>
                  <a:schemeClr val="bg1"/>
                </a:solidFill>
                <a:latin typeface="Arial"/>
                <a:cs typeface="Arial"/>
              </a:rPr>
              <a:t> bar.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9131EC54-EAE2-E151-7CE6-8952C22D0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30408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9EA96F-4161-9DFF-EA16-95FE400DB5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 che contiene blu, Blu intenso, Blu elettrico, aqua&#10;&#10;Il contenuto generato dall&amp;#39;IA potrebbe non essere corretto.">
            <a:extLst>
              <a:ext uri="{FF2B5EF4-FFF2-40B4-BE49-F238E27FC236}">
                <a16:creationId xmlns:a16="http://schemas.microsoft.com/office/drawing/2014/main" id="{AB694D13-20B8-50D7-0848-48392E5D21B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60"/>
          <a:stretch>
            <a:fillRect/>
          </a:stretch>
        </p:blipFill>
        <p:spPr>
          <a:xfrm>
            <a:off x="0" y="2677"/>
            <a:ext cx="12199261" cy="6852646"/>
          </a:xfrm>
          <a:prstGeom prst="rect">
            <a:avLst/>
          </a:prstGeom>
        </p:spPr>
      </p:pic>
      <p:pic>
        <p:nvPicPr>
          <p:cNvPr id="8" name="Immagine 7" descr="Immagine che contiene blu, schermata, aqua, Blu elettrico&#10;&#10;Il contenuto generato dall&amp;#39;IA potrebbe non essere corretto.">
            <a:extLst>
              <a:ext uri="{FF2B5EF4-FFF2-40B4-BE49-F238E27FC236}">
                <a16:creationId xmlns:a16="http://schemas.microsoft.com/office/drawing/2014/main" id="{C42C55A8-7059-026C-1972-637853F490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514" y="-14514"/>
            <a:ext cx="12192000" cy="68580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9C348AF8-5943-8FD0-3D2D-0659373C6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0257" y="372382"/>
            <a:ext cx="9891486" cy="1340077"/>
          </a:xfrm>
        </p:spPr>
        <p:txBody>
          <a:bodyPr>
            <a:normAutofit/>
          </a:bodyPr>
          <a:lstStyle/>
          <a:p>
            <a:r>
              <a:rPr lang="it-IT" sz="6000">
                <a:solidFill>
                  <a:srgbClr val="FFFFFF"/>
                </a:solidFill>
                <a:ea typeface="+mj-lt"/>
                <a:cs typeface="+mj-lt"/>
              </a:rPr>
              <a:t>MUON DETECTOR IN NAPLES UNDERGROUND STATION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F675475-765C-5B6B-9101-ABCFE3BF6D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56084" y="2009212"/>
            <a:ext cx="5297716" cy="417213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de-DE" sz="2400" dirty="0">
                <a:solidFill>
                  <a:srgbClr val="E5FF00"/>
                </a:solidFill>
                <a:latin typeface="Arial"/>
                <a:cs typeface="Arial"/>
              </a:rPr>
              <a:t>The Muon </a:t>
            </a:r>
            <a:r>
              <a:rPr lang="de-DE" sz="2400" dirty="0" err="1">
                <a:solidFill>
                  <a:srgbClr val="E5FF00"/>
                </a:solidFill>
                <a:latin typeface="Arial"/>
                <a:cs typeface="Arial"/>
              </a:rPr>
              <a:t>Detector</a:t>
            </a:r>
            <a:r>
              <a:rPr lang="de-DE" sz="2400" dirty="0">
                <a:solidFill>
                  <a:srgbClr val="E5FF00"/>
                </a:solidFill>
                <a:latin typeface="Arial"/>
                <a:cs typeface="Arial"/>
              </a:rPr>
              <a:t> </a:t>
            </a:r>
            <a:r>
              <a:rPr lang="de-DE" sz="2400" dirty="0" err="1">
                <a:solidFill>
                  <a:srgbClr val="E5FF00"/>
                </a:solidFill>
                <a:latin typeface="Arial"/>
                <a:cs typeface="Arial"/>
              </a:rPr>
              <a:t>has</a:t>
            </a:r>
            <a:r>
              <a:rPr lang="de-DE" sz="2400" dirty="0">
                <a:solidFill>
                  <a:srgbClr val="E5FF00"/>
                </a:solidFill>
                <a:latin typeface="Arial"/>
                <a:cs typeface="Arial"/>
              </a:rPr>
              <a:t> a </a:t>
            </a:r>
            <a:r>
              <a:rPr lang="de-DE" sz="2400" dirty="0" err="1">
                <a:solidFill>
                  <a:srgbClr val="E5FF00"/>
                </a:solidFill>
                <a:latin typeface="Arial"/>
                <a:cs typeface="Arial"/>
              </a:rPr>
              <a:t>similar</a:t>
            </a:r>
            <a:r>
              <a:rPr lang="de-DE" sz="2400" dirty="0">
                <a:solidFill>
                  <a:srgbClr val="E5FF00"/>
                </a:solidFill>
                <a:latin typeface="Arial"/>
                <a:cs typeface="Arial"/>
              </a:rPr>
              <a:t> </a:t>
            </a:r>
            <a:r>
              <a:rPr lang="de-DE" sz="2400" dirty="0" err="1">
                <a:solidFill>
                  <a:srgbClr val="E5FF00"/>
                </a:solidFill>
                <a:latin typeface="Arial"/>
                <a:cs typeface="Arial"/>
              </a:rPr>
              <a:t>functioning</a:t>
            </a:r>
            <a:r>
              <a:rPr lang="de-DE" sz="2400" dirty="0">
                <a:solidFill>
                  <a:srgbClr val="E5FF00"/>
                </a:solidFill>
                <a:latin typeface="Arial"/>
                <a:cs typeface="Arial"/>
              </a:rPr>
              <a:t> as the </a:t>
            </a:r>
            <a:r>
              <a:rPr lang="de-DE" sz="2400" dirty="0" err="1">
                <a:solidFill>
                  <a:srgbClr val="E5FF00"/>
                </a:solidFill>
                <a:latin typeface="Arial"/>
                <a:cs typeface="Arial"/>
              </a:rPr>
              <a:t>Cosmic</a:t>
            </a:r>
            <a:r>
              <a:rPr lang="de-DE" sz="2400" dirty="0">
                <a:solidFill>
                  <a:srgbClr val="E5FF00"/>
                </a:solidFill>
                <a:latin typeface="Arial"/>
                <a:cs typeface="Arial"/>
              </a:rPr>
              <a:t> Ray Cube: it </a:t>
            </a:r>
            <a:r>
              <a:rPr lang="de-DE" sz="2400" dirty="0" err="1">
                <a:solidFill>
                  <a:srgbClr val="E5FF00"/>
                </a:solidFill>
                <a:latin typeface="Arial"/>
                <a:cs typeface="Arial"/>
              </a:rPr>
              <a:t>is</a:t>
            </a:r>
            <a:r>
              <a:rPr lang="de-DE" sz="2400" dirty="0">
                <a:solidFill>
                  <a:srgbClr val="E5FF00"/>
                </a:solidFill>
                <a:latin typeface="Arial"/>
                <a:cs typeface="Arial"/>
              </a:rPr>
              <a:t> </a:t>
            </a:r>
            <a:r>
              <a:rPr lang="de-DE" sz="2400" dirty="0" err="1">
                <a:solidFill>
                  <a:srgbClr val="E5FF00"/>
                </a:solidFill>
                <a:latin typeface="Arial"/>
                <a:cs typeface="Arial"/>
              </a:rPr>
              <a:t>composed</a:t>
            </a:r>
            <a:r>
              <a:rPr lang="de-DE" sz="2400" dirty="0">
                <a:solidFill>
                  <a:srgbClr val="E5FF00"/>
                </a:solidFill>
                <a:latin typeface="Arial"/>
                <a:cs typeface="Arial"/>
              </a:rPr>
              <a:t> of 10 </a:t>
            </a:r>
            <a:r>
              <a:rPr lang="de-DE" sz="2400" dirty="0" err="1">
                <a:solidFill>
                  <a:srgbClr val="E5FF00"/>
                </a:solidFill>
                <a:latin typeface="Arial"/>
                <a:cs typeface="Arial"/>
              </a:rPr>
              <a:t>grids</a:t>
            </a:r>
            <a:r>
              <a:rPr lang="de-DE" sz="2400" dirty="0">
                <a:solidFill>
                  <a:srgbClr val="E5FF00"/>
                </a:solidFill>
                <a:latin typeface="Arial"/>
                <a:cs typeface="Arial"/>
              </a:rPr>
              <a:t> of 20 </a:t>
            </a:r>
            <a:r>
              <a:rPr lang="de-DE" sz="2400" dirty="0" err="1">
                <a:solidFill>
                  <a:srgbClr val="E5FF00"/>
                </a:solidFill>
                <a:latin typeface="Arial"/>
                <a:cs typeface="Arial"/>
              </a:rPr>
              <a:t>scintillating</a:t>
            </a:r>
            <a:r>
              <a:rPr lang="de-DE" sz="2400" dirty="0">
                <a:solidFill>
                  <a:srgbClr val="E5FF00"/>
                </a:solidFill>
                <a:latin typeface="Arial"/>
                <a:cs typeface="Arial"/>
              </a:rPr>
              <a:t> </a:t>
            </a:r>
            <a:r>
              <a:rPr lang="de-DE" sz="2400" dirty="0" err="1">
                <a:solidFill>
                  <a:srgbClr val="E5FF00"/>
                </a:solidFill>
                <a:latin typeface="Arial"/>
                <a:cs typeface="Arial"/>
              </a:rPr>
              <a:t>bars</a:t>
            </a:r>
            <a:r>
              <a:rPr lang="de-DE" sz="2400" dirty="0">
                <a:solidFill>
                  <a:srgbClr val="E5FF00"/>
                </a:solidFill>
                <a:latin typeface="Arial"/>
                <a:cs typeface="Arial"/>
              </a:rPr>
              <a:t> (10 </a:t>
            </a:r>
            <a:r>
              <a:rPr lang="de-DE" sz="2400" dirty="0" err="1">
                <a:solidFill>
                  <a:srgbClr val="E5FF00"/>
                </a:solidFill>
                <a:latin typeface="Arial"/>
                <a:cs typeface="Arial"/>
              </a:rPr>
              <a:t>along</a:t>
            </a:r>
            <a:r>
              <a:rPr lang="de-DE" sz="2400" dirty="0">
                <a:solidFill>
                  <a:srgbClr val="E5FF00"/>
                </a:solidFill>
                <a:latin typeface="Arial"/>
                <a:cs typeface="Arial"/>
              </a:rPr>
              <a:t> x-</a:t>
            </a:r>
            <a:r>
              <a:rPr lang="de-DE" sz="2400" dirty="0" err="1">
                <a:solidFill>
                  <a:srgbClr val="E5FF00"/>
                </a:solidFill>
                <a:latin typeface="Arial"/>
                <a:cs typeface="Arial"/>
              </a:rPr>
              <a:t>direction</a:t>
            </a:r>
            <a:r>
              <a:rPr lang="de-DE" sz="2400" dirty="0">
                <a:solidFill>
                  <a:srgbClr val="E5FF00"/>
                </a:solidFill>
                <a:latin typeface="Arial"/>
                <a:cs typeface="Arial"/>
              </a:rPr>
              <a:t> and 10 </a:t>
            </a:r>
            <a:r>
              <a:rPr lang="de-DE" sz="2400" dirty="0" err="1">
                <a:solidFill>
                  <a:srgbClr val="E5FF00"/>
                </a:solidFill>
                <a:latin typeface="Arial"/>
                <a:cs typeface="Arial"/>
              </a:rPr>
              <a:t>along</a:t>
            </a:r>
            <a:r>
              <a:rPr lang="de-DE" sz="2400" dirty="0">
                <a:solidFill>
                  <a:srgbClr val="E5FF00"/>
                </a:solidFill>
                <a:latin typeface="Arial"/>
                <a:cs typeface="Arial"/>
              </a:rPr>
              <a:t> y-</a:t>
            </a:r>
            <a:r>
              <a:rPr lang="de-DE" sz="2400" dirty="0" err="1">
                <a:solidFill>
                  <a:srgbClr val="E5FF00"/>
                </a:solidFill>
                <a:latin typeface="Arial"/>
                <a:cs typeface="Arial"/>
              </a:rPr>
              <a:t>direction</a:t>
            </a:r>
            <a:r>
              <a:rPr lang="de-DE" sz="2400" dirty="0">
                <a:solidFill>
                  <a:srgbClr val="E5FF00"/>
                </a:solidFill>
                <a:latin typeface="Arial"/>
                <a:cs typeface="Arial"/>
              </a:rPr>
              <a:t>) </a:t>
            </a:r>
            <a:r>
              <a:rPr lang="de-DE" sz="2400" dirty="0" err="1">
                <a:solidFill>
                  <a:srgbClr val="E5FF00"/>
                </a:solidFill>
                <a:latin typeface="Arial"/>
                <a:cs typeface="Arial"/>
              </a:rPr>
              <a:t>paired</a:t>
            </a:r>
            <a:r>
              <a:rPr lang="de-DE" sz="2400" dirty="0">
                <a:solidFill>
                  <a:srgbClr val="E5FF00"/>
                </a:solidFill>
                <a:latin typeface="Arial"/>
                <a:cs typeface="Arial"/>
              </a:rPr>
              <a:t> </a:t>
            </a:r>
            <a:r>
              <a:rPr lang="de-DE" sz="2400" dirty="0" err="1">
                <a:solidFill>
                  <a:srgbClr val="E5FF00"/>
                </a:solidFill>
                <a:latin typeface="Arial"/>
                <a:cs typeface="Arial"/>
              </a:rPr>
              <a:t>with</a:t>
            </a:r>
            <a:r>
              <a:rPr lang="de-DE" sz="2400" dirty="0">
                <a:solidFill>
                  <a:srgbClr val="E5FF00"/>
                </a:solidFill>
                <a:latin typeface="Arial"/>
                <a:cs typeface="Arial"/>
              </a:rPr>
              <a:t> </a:t>
            </a:r>
            <a:r>
              <a:rPr lang="de-DE" sz="2400" dirty="0" err="1">
                <a:solidFill>
                  <a:srgbClr val="E5FF00"/>
                </a:solidFill>
                <a:latin typeface="Arial"/>
                <a:cs typeface="Arial"/>
              </a:rPr>
              <a:t>SiPMs</a:t>
            </a:r>
            <a:r>
              <a:rPr lang="de-DE" sz="2400" dirty="0">
                <a:solidFill>
                  <a:srgbClr val="E5FF00"/>
                </a:solidFill>
                <a:latin typeface="Arial"/>
                <a:cs typeface="Arial"/>
              </a:rPr>
              <a:t> </a:t>
            </a:r>
            <a:r>
              <a:rPr lang="de-DE" sz="2400" dirty="0" err="1">
                <a:solidFill>
                  <a:srgbClr val="E5FF00"/>
                </a:solidFill>
                <a:latin typeface="Arial"/>
                <a:cs typeface="Arial"/>
              </a:rPr>
              <a:t>through</a:t>
            </a:r>
            <a:r>
              <a:rPr lang="de-DE" sz="2400" dirty="0">
                <a:solidFill>
                  <a:srgbClr val="E5FF00"/>
                </a:solidFill>
                <a:latin typeface="Arial"/>
                <a:cs typeface="Arial"/>
              </a:rPr>
              <a:t> </a:t>
            </a:r>
            <a:r>
              <a:rPr lang="de-DE" sz="2400" dirty="0" err="1">
                <a:solidFill>
                  <a:srgbClr val="E5FF00"/>
                </a:solidFill>
                <a:latin typeface="Arial"/>
                <a:cs typeface="Arial"/>
              </a:rPr>
              <a:t>optical</a:t>
            </a:r>
            <a:r>
              <a:rPr lang="de-DE" sz="2400" dirty="0">
                <a:solidFill>
                  <a:srgbClr val="E5FF00"/>
                </a:solidFill>
                <a:latin typeface="Arial"/>
                <a:cs typeface="Arial"/>
              </a:rPr>
              <a:t> </a:t>
            </a:r>
            <a:r>
              <a:rPr lang="de-DE" sz="2400" dirty="0" err="1">
                <a:solidFill>
                  <a:srgbClr val="E5FF00"/>
                </a:solidFill>
                <a:latin typeface="Arial"/>
                <a:cs typeface="Arial"/>
              </a:rPr>
              <a:t>fibers</a:t>
            </a:r>
            <a:r>
              <a:rPr lang="de-DE" sz="2400" dirty="0">
                <a:solidFill>
                  <a:srgbClr val="E5FF00"/>
                </a:solidFill>
                <a:latin typeface="Arial"/>
                <a:cs typeface="Arial"/>
              </a:rPr>
              <a:t>.</a:t>
            </a:r>
            <a:endParaRPr lang="en-US" sz="2400" dirty="0">
              <a:solidFill>
                <a:srgbClr val="E5FF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r>
              <a:rPr lang="de-DE" sz="2400" dirty="0">
                <a:solidFill>
                  <a:srgbClr val="E5FF00"/>
                </a:solidFill>
                <a:latin typeface="Arial"/>
                <a:cs typeface="Arial"/>
              </a:rPr>
              <a:t>A LED </a:t>
            </a:r>
            <a:r>
              <a:rPr lang="de-DE" sz="2400" dirty="0" err="1">
                <a:solidFill>
                  <a:srgbClr val="E5FF00"/>
                </a:solidFill>
                <a:latin typeface="Arial"/>
                <a:cs typeface="Arial"/>
              </a:rPr>
              <a:t>is</a:t>
            </a:r>
            <a:r>
              <a:rPr lang="de-DE" sz="2400" dirty="0">
                <a:solidFill>
                  <a:srgbClr val="E5FF00"/>
                </a:solidFill>
                <a:latin typeface="Arial"/>
                <a:cs typeface="Arial"/>
              </a:rPr>
              <a:t> </a:t>
            </a:r>
            <a:r>
              <a:rPr lang="de-DE" sz="2400" dirty="0" err="1">
                <a:solidFill>
                  <a:srgbClr val="E5FF00"/>
                </a:solidFill>
                <a:latin typeface="Arial"/>
                <a:cs typeface="Arial"/>
              </a:rPr>
              <a:t>placed</a:t>
            </a:r>
            <a:r>
              <a:rPr lang="de-DE" sz="2400" dirty="0">
                <a:solidFill>
                  <a:srgbClr val="E5FF00"/>
                </a:solidFill>
                <a:latin typeface="Arial"/>
                <a:cs typeface="Arial"/>
              </a:rPr>
              <a:t> at the end of </a:t>
            </a:r>
            <a:r>
              <a:rPr lang="de-DE" sz="2400" dirty="0" err="1">
                <a:solidFill>
                  <a:srgbClr val="E5FF00"/>
                </a:solidFill>
                <a:latin typeface="Arial"/>
                <a:cs typeface="Arial"/>
              </a:rPr>
              <a:t>each</a:t>
            </a:r>
            <a:r>
              <a:rPr lang="de-DE" sz="2400" dirty="0">
                <a:solidFill>
                  <a:srgbClr val="E5FF00"/>
                </a:solidFill>
                <a:latin typeface="Arial"/>
                <a:cs typeface="Arial"/>
              </a:rPr>
              <a:t> bar, </a:t>
            </a:r>
            <a:r>
              <a:rPr lang="de-DE" sz="2400" dirty="0" err="1">
                <a:solidFill>
                  <a:srgbClr val="E5FF00"/>
                </a:solidFill>
                <a:latin typeface="Arial"/>
                <a:cs typeface="Arial"/>
              </a:rPr>
              <a:t>providing</a:t>
            </a:r>
            <a:r>
              <a:rPr lang="de-DE" sz="2400" dirty="0">
                <a:solidFill>
                  <a:srgbClr val="E5FF00"/>
                </a:solidFill>
                <a:latin typeface="Arial"/>
                <a:cs typeface="Arial"/>
              </a:rPr>
              <a:t> real-time </a:t>
            </a:r>
            <a:r>
              <a:rPr lang="de-DE" sz="2400" dirty="0" err="1">
                <a:solidFill>
                  <a:srgbClr val="E5FF00"/>
                </a:solidFill>
                <a:latin typeface="Arial"/>
                <a:cs typeface="Arial"/>
              </a:rPr>
              <a:t>visualization</a:t>
            </a:r>
            <a:r>
              <a:rPr lang="de-DE" sz="2400" dirty="0">
                <a:solidFill>
                  <a:srgbClr val="E5FF00"/>
                </a:solidFill>
                <a:latin typeface="Arial"/>
                <a:cs typeface="Arial"/>
              </a:rPr>
              <a:t> of </a:t>
            </a:r>
            <a:r>
              <a:rPr lang="de-DE" sz="2400" dirty="0" err="1">
                <a:solidFill>
                  <a:srgbClr val="E5FF00"/>
                </a:solidFill>
                <a:latin typeface="Arial"/>
                <a:cs typeface="Arial"/>
              </a:rPr>
              <a:t>cosmic</a:t>
            </a:r>
            <a:r>
              <a:rPr lang="de-DE" sz="2400" dirty="0">
                <a:solidFill>
                  <a:srgbClr val="E5FF00"/>
                </a:solidFill>
                <a:latin typeface="Arial"/>
                <a:cs typeface="Arial"/>
              </a:rPr>
              <a:t> </a:t>
            </a:r>
            <a:r>
              <a:rPr lang="de-DE" sz="2400" dirty="0" err="1">
                <a:solidFill>
                  <a:srgbClr val="E5FF00"/>
                </a:solidFill>
                <a:latin typeface="Arial"/>
                <a:cs typeface="Arial"/>
              </a:rPr>
              <a:t>rays</a:t>
            </a:r>
            <a:r>
              <a:rPr lang="de-DE" sz="2400" dirty="0">
                <a:solidFill>
                  <a:srgbClr val="E5FF00"/>
                </a:solidFill>
                <a:latin typeface="Arial"/>
                <a:cs typeface="Arial"/>
              </a:rPr>
              <a:t>.</a:t>
            </a:r>
          </a:p>
          <a:p>
            <a:endParaRPr lang="de-DE" sz="2000">
              <a:solidFill>
                <a:srgbClr val="E5FF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it-IT" sz="2000">
              <a:solidFill>
                <a:srgbClr val="FFAB40"/>
              </a:solidFill>
              <a:latin typeface="Montserrat"/>
            </a:endParaRPr>
          </a:p>
          <a:p>
            <a:endParaRPr lang="it-IT"/>
          </a:p>
        </p:txBody>
      </p:sp>
      <p:cxnSp>
        <p:nvCxnSpPr>
          <p:cNvPr id="5" name="Connettore 2 4">
            <a:extLst>
              <a:ext uri="{FF2B5EF4-FFF2-40B4-BE49-F238E27FC236}">
                <a16:creationId xmlns:a16="http://schemas.microsoft.com/office/drawing/2014/main" id="{581EE42A-B133-E8FC-AC79-D0DEE3DAE40B}"/>
              </a:ext>
            </a:extLst>
          </p:cNvPr>
          <p:cNvCxnSpPr/>
          <p:nvPr/>
        </p:nvCxnSpPr>
        <p:spPr>
          <a:xfrm flipV="1">
            <a:off x="3199997" y="1679471"/>
            <a:ext cx="5799779" cy="23197"/>
          </a:xfrm>
          <a:prstGeom prst="straightConnector1">
            <a:avLst/>
          </a:prstGeom>
          <a:ln>
            <a:solidFill>
              <a:srgbClr val="E5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Immagine 11" descr="Immagine che contiene schizzo, disegno, diagramma, design&#10;&#10;Il contenuto generato dall&amp;#39;IA potrebbe non essere corretto.">
            <a:extLst>
              <a:ext uri="{FF2B5EF4-FFF2-40B4-BE49-F238E27FC236}">
                <a16:creationId xmlns:a16="http://schemas.microsoft.com/office/drawing/2014/main" id="{E6E7F01C-4598-D96A-395D-4A3003B9D3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8220" y="2008415"/>
            <a:ext cx="3684361" cy="3799114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9BEFA5E8-30F5-D028-DACD-C82918CA548D}"/>
              </a:ext>
            </a:extLst>
          </p:cNvPr>
          <p:cNvSpPr txBox="1"/>
          <p:nvPr/>
        </p:nvSpPr>
        <p:spPr>
          <a:xfrm>
            <a:off x="1358477" y="5996400"/>
            <a:ext cx="368857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 u="sng">
                <a:solidFill>
                  <a:schemeClr val="bg1"/>
                </a:solidFill>
                <a:latin typeface="Arial"/>
                <a:cs typeface="Arial"/>
              </a:rPr>
              <a:t>Image </a:t>
            </a:r>
            <a:r>
              <a:rPr lang="it-IT" u="sng" err="1">
                <a:solidFill>
                  <a:schemeClr val="bg1"/>
                </a:solidFill>
                <a:latin typeface="Arial"/>
                <a:cs typeface="Arial"/>
              </a:rPr>
              <a:t>showing</a:t>
            </a:r>
            <a:r>
              <a:rPr lang="it-IT" u="sng">
                <a:solidFill>
                  <a:schemeClr val="bg1"/>
                </a:solidFill>
                <a:latin typeface="Arial"/>
                <a:cs typeface="Arial"/>
              </a:rPr>
              <a:t> the </a:t>
            </a:r>
            <a:r>
              <a:rPr lang="it-IT" u="sng" err="1">
                <a:solidFill>
                  <a:schemeClr val="bg1"/>
                </a:solidFill>
                <a:latin typeface="Arial"/>
                <a:cs typeface="Arial"/>
              </a:rPr>
              <a:t>functioning</a:t>
            </a:r>
            <a:r>
              <a:rPr lang="it-IT" u="sng">
                <a:solidFill>
                  <a:schemeClr val="bg1"/>
                </a:solidFill>
                <a:latin typeface="Arial"/>
                <a:cs typeface="Arial"/>
              </a:rPr>
              <a:t> of a </a:t>
            </a:r>
            <a:r>
              <a:rPr lang="it-IT" u="sng" err="1">
                <a:solidFill>
                  <a:schemeClr val="bg1"/>
                </a:solidFill>
                <a:latin typeface="Arial"/>
                <a:cs typeface="Arial"/>
              </a:rPr>
              <a:t>Cosmic</a:t>
            </a:r>
            <a:r>
              <a:rPr lang="it-IT" u="sng">
                <a:solidFill>
                  <a:schemeClr val="bg1"/>
                </a:solidFill>
                <a:latin typeface="Arial"/>
                <a:cs typeface="Arial"/>
              </a:rPr>
              <a:t> Ray Cube.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4C7A9E7-8AB0-B02A-9706-B2335F750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3481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3A07FD-73FE-D3D2-9CDB-DE3BFFCC98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 che contiene blu, Blu intenso, Blu elettrico, aqua&#10;&#10;Il contenuto generato dall&amp;#39;IA potrebbe non essere corretto.">
            <a:extLst>
              <a:ext uri="{FF2B5EF4-FFF2-40B4-BE49-F238E27FC236}">
                <a16:creationId xmlns:a16="http://schemas.microsoft.com/office/drawing/2014/main" id="{1189B2B4-1242-8B1C-101A-960F02C8651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60"/>
          <a:stretch>
            <a:fillRect/>
          </a:stretch>
        </p:blipFill>
        <p:spPr>
          <a:xfrm>
            <a:off x="0" y="2677"/>
            <a:ext cx="12199261" cy="6852646"/>
          </a:xfrm>
          <a:prstGeom prst="rect">
            <a:avLst/>
          </a:prstGeom>
        </p:spPr>
      </p:pic>
      <p:pic>
        <p:nvPicPr>
          <p:cNvPr id="7" name="Immagine 6" descr="Immagine che contiene blu, luce, schermata, aqua&#10;&#10;Il contenuto generato dall&amp;#39;IA potrebbe non essere corretto.">
            <a:extLst>
              <a:ext uri="{FF2B5EF4-FFF2-40B4-BE49-F238E27FC236}">
                <a16:creationId xmlns:a16="http://schemas.microsoft.com/office/drawing/2014/main" id="{8F558F12-A17A-F880-C3AE-2572045D38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9" y="0"/>
            <a:ext cx="12185501" cy="68580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BB1AAC22-3904-B71D-7E86-5F436C5AE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0257" y="372382"/>
            <a:ext cx="9891486" cy="1340077"/>
          </a:xfrm>
        </p:spPr>
        <p:txBody>
          <a:bodyPr>
            <a:normAutofit/>
          </a:bodyPr>
          <a:lstStyle/>
          <a:p>
            <a:r>
              <a:rPr lang="it-IT" sz="6000">
                <a:solidFill>
                  <a:srgbClr val="FFFFFF"/>
                </a:solidFill>
                <a:ea typeface="+mj-lt"/>
                <a:cs typeface="+mj-lt"/>
              </a:rPr>
              <a:t>MUON DETECTOR IN NAPLES UNDERGROUND STATION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5E3A7EB-CD4E-3DA6-4455-B12F82960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940" y="2197898"/>
            <a:ext cx="4180117" cy="3896361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de-DE" sz="2000" dirty="0" err="1">
                <a:solidFill>
                  <a:srgbClr val="E5FF00"/>
                </a:solidFill>
                <a:latin typeface="Arial"/>
                <a:cs typeface="Arial"/>
              </a:rPr>
              <a:t>We</a:t>
            </a:r>
            <a:r>
              <a:rPr lang="de-DE" sz="2000" dirty="0">
                <a:solidFill>
                  <a:srgbClr val="E5FF00"/>
                </a:solidFill>
                <a:latin typeface="Arial"/>
                <a:cs typeface="Arial"/>
              </a:rPr>
              <a:t> </a:t>
            </a:r>
            <a:r>
              <a:rPr lang="de-DE" sz="2000" dirty="0" err="1">
                <a:solidFill>
                  <a:srgbClr val="E5FF00"/>
                </a:solidFill>
                <a:latin typeface="Arial"/>
                <a:cs typeface="Arial"/>
              </a:rPr>
              <a:t>understand</a:t>
            </a:r>
            <a:r>
              <a:rPr lang="de-DE" sz="2000" dirty="0">
                <a:solidFill>
                  <a:srgbClr val="E5FF00"/>
                </a:solidFill>
                <a:latin typeface="Arial"/>
                <a:cs typeface="Arial"/>
              </a:rPr>
              <a:t> </a:t>
            </a:r>
            <a:r>
              <a:rPr lang="de-DE" sz="2000" dirty="0" err="1">
                <a:solidFill>
                  <a:srgbClr val="E5FF00"/>
                </a:solidFill>
                <a:latin typeface="Arial"/>
                <a:cs typeface="Arial"/>
              </a:rPr>
              <a:t>that</a:t>
            </a:r>
            <a:r>
              <a:rPr lang="de-DE" sz="2000" dirty="0">
                <a:solidFill>
                  <a:srgbClr val="E5FF00"/>
                </a:solidFill>
                <a:latin typeface="Arial"/>
                <a:cs typeface="Arial"/>
              </a:rPr>
              <a:t> a </a:t>
            </a:r>
            <a:r>
              <a:rPr lang="de-DE" sz="2000" dirty="0" err="1">
                <a:solidFill>
                  <a:srgbClr val="E5FF00"/>
                </a:solidFill>
                <a:latin typeface="Arial"/>
                <a:cs typeface="Arial"/>
              </a:rPr>
              <a:t>muon</a:t>
            </a:r>
            <a:r>
              <a:rPr lang="de-DE" sz="2000" dirty="0">
                <a:solidFill>
                  <a:srgbClr val="E5FF00"/>
                </a:solidFill>
                <a:latin typeface="Arial"/>
                <a:cs typeface="Arial"/>
              </a:rPr>
              <a:t> </a:t>
            </a:r>
            <a:r>
              <a:rPr lang="de-DE" sz="2000" dirty="0" err="1">
                <a:solidFill>
                  <a:srgbClr val="E5FF00"/>
                </a:solidFill>
                <a:latin typeface="Arial"/>
                <a:cs typeface="Arial"/>
              </a:rPr>
              <a:t>has</a:t>
            </a:r>
            <a:r>
              <a:rPr lang="de-DE" sz="2000" dirty="0">
                <a:solidFill>
                  <a:srgbClr val="E5FF00"/>
                </a:solidFill>
                <a:latin typeface="Arial"/>
                <a:cs typeface="Arial"/>
              </a:rPr>
              <a:t> </a:t>
            </a:r>
            <a:r>
              <a:rPr lang="de-DE" sz="2000" dirty="0" err="1">
                <a:solidFill>
                  <a:srgbClr val="E5FF00"/>
                </a:solidFill>
                <a:latin typeface="Arial"/>
                <a:cs typeface="Arial"/>
              </a:rPr>
              <a:t>crossed</a:t>
            </a:r>
            <a:r>
              <a:rPr lang="de-DE" sz="2000" dirty="0">
                <a:solidFill>
                  <a:srgbClr val="E5FF00"/>
                </a:solidFill>
                <a:latin typeface="Arial"/>
                <a:cs typeface="Arial"/>
              </a:rPr>
              <a:t> the </a:t>
            </a:r>
            <a:r>
              <a:rPr lang="de-DE" sz="2000" dirty="0" err="1">
                <a:solidFill>
                  <a:srgbClr val="E5FF00"/>
                </a:solidFill>
                <a:latin typeface="Arial"/>
                <a:cs typeface="Arial"/>
              </a:rPr>
              <a:t>detector</a:t>
            </a:r>
            <a:r>
              <a:rPr lang="de-DE" sz="2000" dirty="0">
                <a:solidFill>
                  <a:srgbClr val="E5FF00"/>
                </a:solidFill>
                <a:latin typeface="Arial"/>
                <a:cs typeface="Arial"/>
              </a:rPr>
              <a:t> </a:t>
            </a:r>
            <a:r>
              <a:rPr lang="de-DE" sz="2000" dirty="0" err="1">
                <a:solidFill>
                  <a:srgbClr val="E5FF00"/>
                </a:solidFill>
                <a:latin typeface="Arial"/>
                <a:cs typeface="Arial"/>
              </a:rPr>
              <a:t>when</a:t>
            </a:r>
            <a:r>
              <a:rPr lang="de-DE" sz="2000" dirty="0">
                <a:solidFill>
                  <a:srgbClr val="E5FF00"/>
                </a:solidFill>
                <a:latin typeface="Arial"/>
                <a:cs typeface="Arial"/>
              </a:rPr>
              <a:t> </a:t>
            </a:r>
            <a:r>
              <a:rPr lang="de-DE" sz="2000" dirty="0" err="1">
                <a:solidFill>
                  <a:srgbClr val="E5FF00"/>
                </a:solidFill>
                <a:latin typeface="Arial"/>
                <a:cs typeface="Arial"/>
              </a:rPr>
              <a:t>we</a:t>
            </a:r>
            <a:r>
              <a:rPr lang="de-DE" sz="2000" dirty="0">
                <a:solidFill>
                  <a:srgbClr val="E5FF00"/>
                </a:solidFill>
                <a:latin typeface="Arial"/>
                <a:cs typeface="Arial"/>
              </a:rPr>
              <a:t> </a:t>
            </a:r>
            <a:r>
              <a:rPr lang="de-DE" sz="2000" dirty="0" err="1">
                <a:solidFill>
                  <a:srgbClr val="E5FF00"/>
                </a:solidFill>
                <a:latin typeface="Arial"/>
                <a:cs typeface="Arial"/>
              </a:rPr>
              <a:t>see</a:t>
            </a:r>
            <a:r>
              <a:rPr lang="de-DE" sz="2000" dirty="0">
                <a:solidFill>
                  <a:srgbClr val="E5FF00"/>
                </a:solidFill>
                <a:latin typeface="Arial"/>
                <a:cs typeface="Arial"/>
              </a:rPr>
              <a:t> the light of the LEDs.</a:t>
            </a:r>
            <a:endParaRPr lang="en-US" sz="2000" dirty="0">
              <a:solidFill>
                <a:srgbClr val="E5FF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r>
              <a:rPr lang="de-DE" sz="2000" dirty="0">
                <a:solidFill>
                  <a:srgbClr val="DEF802"/>
                </a:solidFill>
                <a:latin typeface="Arial"/>
                <a:cs typeface="Arial"/>
              </a:rPr>
              <a:t>Thanks to the light, </a:t>
            </a:r>
            <a:r>
              <a:rPr lang="de-DE" sz="2000" dirty="0" err="1">
                <a:solidFill>
                  <a:srgbClr val="DEF802"/>
                </a:solidFill>
                <a:latin typeface="Arial"/>
                <a:cs typeface="Arial"/>
              </a:rPr>
              <a:t>we</a:t>
            </a:r>
            <a:r>
              <a:rPr lang="de-DE" sz="2000" dirty="0">
                <a:solidFill>
                  <a:srgbClr val="DEF802"/>
                </a:solidFill>
                <a:latin typeface="Arial"/>
                <a:cs typeface="Arial"/>
              </a:rPr>
              <a:t> </a:t>
            </a:r>
            <a:r>
              <a:rPr lang="de-DE" sz="2000" dirty="0" err="1">
                <a:solidFill>
                  <a:srgbClr val="DEF802"/>
                </a:solidFill>
                <a:latin typeface="Arial"/>
                <a:cs typeface="Arial"/>
              </a:rPr>
              <a:t>can</a:t>
            </a:r>
            <a:r>
              <a:rPr lang="de-DE" sz="2000" dirty="0">
                <a:solidFill>
                  <a:srgbClr val="DEF802"/>
                </a:solidFill>
                <a:latin typeface="Arial"/>
                <a:cs typeface="Arial"/>
              </a:rPr>
              <a:t> </a:t>
            </a:r>
            <a:r>
              <a:rPr lang="de-DE" sz="2000" dirty="0" err="1">
                <a:solidFill>
                  <a:srgbClr val="DEF802"/>
                </a:solidFill>
                <a:latin typeface="Arial"/>
                <a:cs typeface="Arial"/>
              </a:rPr>
              <a:t>recreate</a:t>
            </a:r>
            <a:r>
              <a:rPr lang="de-DE" sz="2000" dirty="0">
                <a:solidFill>
                  <a:srgbClr val="DEF802"/>
                </a:solidFill>
                <a:latin typeface="Arial"/>
                <a:cs typeface="Arial"/>
              </a:rPr>
              <a:t> the </a:t>
            </a:r>
            <a:r>
              <a:rPr lang="de-DE" sz="2000" dirty="0" err="1">
                <a:solidFill>
                  <a:srgbClr val="DEF802"/>
                </a:solidFill>
                <a:latin typeface="Arial"/>
                <a:cs typeface="Arial"/>
              </a:rPr>
              <a:t>trajectory</a:t>
            </a:r>
            <a:r>
              <a:rPr lang="de-DE" sz="2000" dirty="0">
                <a:solidFill>
                  <a:srgbClr val="DEF802"/>
                </a:solidFill>
                <a:latin typeface="Arial"/>
                <a:cs typeface="Arial"/>
              </a:rPr>
              <a:t> of the </a:t>
            </a:r>
            <a:r>
              <a:rPr lang="de-DE" sz="2000" dirty="0" err="1">
                <a:solidFill>
                  <a:srgbClr val="DEF802"/>
                </a:solidFill>
                <a:latin typeface="Arial"/>
                <a:cs typeface="Arial"/>
              </a:rPr>
              <a:t>particle</a:t>
            </a:r>
            <a:r>
              <a:rPr lang="de-DE" sz="2000" dirty="0">
                <a:solidFill>
                  <a:srgbClr val="DEF802"/>
                </a:solidFill>
                <a:latin typeface="Arial"/>
                <a:cs typeface="Arial"/>
              </a:rPr>
              <a:t>: </a:t>
            </a:r>
            <a:r>
              <a:rPr lang="de-DE" sz="2000" dirty="0" err="1">
                <a:solidFill>
                  <a:srgbClr val="DEF802"/>
                </a:solidFill>
                <a:latin typeface="Arial"/>
                <a:cs typeface="Arial"/>
              </a:rPr>
              <a:t>when</a:t>
            </a:r>
            <a:r>
              <a:rPr lang="de-DE" sz="2000" dirty="0">
                <a:solidFill>
                  <a:srgbClr val="DEF802"/>
                </a:solidFill>
                <a:latin typeface="Arial"/>
                <a:cs typeface="Arial"/>
              </a:rPr>
              <a:t> in a </a:t>
            </a:r>
            <a:r>
              <a:rPr lang="de-DE" sz="2000" dirty="0" err="1">
                <a:solidFill>
                  <a:srgbClr val="DEF802"/>
                </a:solidFill>
                <a:latin typeface="Arial"/>
                <a:cs typeface="Arial"/>
              </a:rPr>
              <a:t>grid</a:t>
            </a:r>
            <a:r>
              <a:rPr lang="de-DE" sz="2000" dirty="0">
                <a:solidFill>
                  <a:srgbClr val="DEF802"/>
                </a:solidFill>
                <a:latin typeface="Arial"/>
                <a:cs typeface="Arial"/>
              </a:rPr>
              <a:t> </a:t>
            </a:r>
            <a:r>
              <a:rPr lang="de-DE" sz="2000" dirty="0" err="1">
                <a:solidFill>
                  <a:srgbClr val="DEF802"/>
                </a:solidFill>
                <a:latin typeface="Arial"/>
                <a:cs typeface="Arial"/>
              </a:rPr>
              <a:t>two</a:t>
            </a:r>
            <a:r>
              <a:rPr lang="de-DE" sz="2000" dirty="0">
                <a:solidFill>
                  <a:srgbClr val="DEF802"/>
                </a:solidFill>
                <a:latin typeface="Arial"/>
                <a:cs typeface="Arial"/>
              </a:rPr>
              <a:t> </a:t>
            </a:r>
            <a:r>
              <a:rPr lang="de-DE" sz="2000" dirty="0" err="1">
                <a:solidFill>
                  <a:srgbClr val="DEF802"/>
                </a:solidFill>
                <a:latin typeface="Arial"/>
                <a:cs typeface="Arial"/>
              </a:rPr>
              <a:t>perpendicular</a:t>
            </a:r>
            <a:r>
              <a:rPr lang="de-DE" sz="2000" dirty="0">
                <a:solidFill>
                  <a:srgbClr val="DEF802"/>
                </a:solidFill>
                <a:latin typeface="Arial"/>
                <a:cs typeface="Arial"/>
              </a:rPr>
              <a:t> </a:t>
            </a:r>
            <a:r>
              <a:rPr lang="de-DE" sz="2000" dirty="0" err="1">
                <a:solidFill>
                  <a:srgbClr val="DEF802"/>
                </a:solidFill>
                <a:latin typeface="Arial"/>
                <a:cs typeface="Arial"/>
              </a:rPr>
              <a:t>bars</a:t>
            </a:r>
            <a:r>
              <a:rPr lang="de-DE" sz="2000" dirty="0">
                <a:solidFill>
                  <a:srgbClr val="DEF802"/>
                </a:solidFill>
                <a:latin typeface="Arial"/>
                <a:cs typeface="Arial"/>
              </a:rPr>
              <a:t> </a:t>
            </a:r>
            <a:r>
              <a:rPr lang="de-DE" sz="2000" dirty="0" err="1">
                <a:solidFill>
                  <a:srgbClr val="DEF802"/>
                </a:solidFill>
                <a:latin typeface="Arial"/>
                <a:cs typeface="Arial"/>
              </a:rPr>
              <a:t>emit</a:t>
            </a:r>
            <a:r>
              <a:rPr lang="de-DE" sz="2000" dirty="0">
                <a:solidFill>
                  <a:srgbClr val="DEF802"/>
                </a:solidFill>
                <a:latin typeface="Arial"/>
                <a:cs typeface="Arial"/>
              </a:rPr>
              <a:t> light, </a:t>
            </a:r>
            <a:r>
              <a:rPr lang="de-DE" sz="2000" dirty="0" err="1">
                <a:solidFill>
                  <a:srgbClr val="DEF802"/>
                </a:solidFill>
                <a:latin typeface="Arial"/>
                <a:cs typeface="Arial"/>
              </a:rPr>
              <a:t>we</a:t>
            </a:r>
            <a:r>
              <a:rPr lang="de-DE" sz="2000" dirty="0">
                <a:solidFill>
                  <a:srgbClr val="DEF802"/>
                </a:solidFill>
                <a:latin typeface="Arial"/>
                <a:cs typeface="Arial"/>
              </a:rPr>
              <a:t> </a:t>
            </a:r>
            <a:r>
              <a:rPr lang="de-DE" sz="2000" dirty="0" err="1">
                <a:solidFill>
                  <a:srgbClr val="DEF802"/>
                </a:solidFill>
                <a:latin typeface="Arial"/>
                <a:cs typeface="Arial"/>
              </a:rPr>
              <a:t>know</a:t>
            </a:r>
            <a:r>
              <a:rPr lang="de-DE" sz="2000" dirty="0">
                <a:solidFill>
                  <a:srgbClr val="DEF802"/>
                </a:solidFill>
                <a:latin typeface="Arial"/>
                <a:cs typeface="Arial"/>
              </a:rPr>
              <a:t> </a:t>
            </a:r>
            <a:r>
              <a:rPr lang="de-DE" sz="2000" dirty="0" err="1">
                <a:solidFill>
                  <a:srgbClr val="DEF802"/>
                </a:solidFill>
                <a:latin typeface="Arial"/>
                <a:cs typeface="Arial"/>
              </a:rPr>
              <a:t>that</a:t>
            </a:r>
            <a:r>
              <a:rPr lang="de-DE" sz="2000" dirty="0">
                <a:solidFill>
                  <a:srgbClr val="DEF802"/>
                </a:solidFill>
                <a:latin typeface="Arial"/>
                <a:cs typeface="Arial"/>
              </a:rPr>
              <a:t> the </a:t>
            </a:r>
            <a:r>
              <a:rPr lang="de-DE" sz="2000" dirty="0" err="1">
                <a:solidFill>
                  <a:srgbClr val="DEF802"/>
                </a:solidFill>
                <a:latin typeface="Arial"/>
                <a:cs typeface="Arial"/>
              </a:rPr>
              <a:t>particle</a:t>
            </a:r>
            <a:r>
              <a:rPr lang="de-DE" sz="2000" dirty="0">
                <a:solidFill>
                  <a:srgbClr val="DEF802"/>
                </a:solidFill>
                <a:latin typeface="Arial"/>
                <a:cs typeface="Arial"/>
              </a:rPr>
              <a:t> </a:t>
            </a:r>
            <a:r>
              <a:rPr lang="de-DE" sz="2000" dirty="0" err="1">
                <a:solidFill>
                  <a:srgbClr val="DEF802"/>
                </a:solidFill>
                <a:latin typeface="Arial"/>
                <a:cs typeface="Arial"/>
              </a:rPr>
              <a:t>has</a:t>
            </a:r>
            <a:r>
              <a:rPr lang="de-DE" sz="2000" dirty="0">
                <a:solidFill>
                  <a:srgbClr val="DEF802"/>
                </a:solidFill>
                <a:latin typeface="Arial"/>
                <a:cs typeface="Arial"/>
              </a:rPr>
              <a:t> </a:t>
            </a:r>
            <a:r>
              <a:rPr lang="de-DE" sz="2000" dirty="0" err="1">
                <a:solidFill>
                  <a:srgbClr val="DEF802"/>
                </a:solidFill>
                <a:latin typeface="Arial"/>
                <a:cs typeface="Arial"/>
              </a:rPr>
              <a:t>crossed</a:t>
            </a:r>
            <a:r>
              <a:rPr lang="de-DE" sz="2000" dirty="0">
                <a:solidFill>
                  <a:srgbClr val="DEF802"/>
                </a:solidFill>
                <a:latin typeface="Arial"/>
                <a:cs typeface="Arial"/>
              </a:rPr>
              <a:t> the </a:t>
            </a:r>
            <a:r>
              <a:rPr lang="de-DE" sz="2000" dirty="0" err="1">
                <a:solidFill>
                  <a:srgbClr val="DEF802"/>
                </a:solidFill>
                <a:latin typeface="Arial"/>
                <a:cs typeface="Arial"/>
              </a:rPr>
              <a:t>spot</a:t>
            </a:r>
            <a:r>
              <a:rPr lang="de-DE" sz="2000" dirty="0">
                <a:solidFill>
                  <a:srgbClr val="DEF802"/>
                </a:solidFill>
                <a:latin typeface="Arial"/>
                <a:cs typeface="Arial"/>
              </a:rPr>
              <a:t> of </a:t>
            </a:r>
            <a:r>
              <a:rPr lang="de-DE" sz="2000" dirty="0" err="1">
                <a:solidFill>
                  <a:srgbClr val="DEF802"/>
                </a:solidFill>
                <a:latin typeface="Arial"/>
                <a:cs typeface="Arial"/>
              </a:rPr>
              <a:t>intersection</a:t>
            </a:r>
            <a:r>
              <a:rPr lang="de-DE" sz="2000" dirty="0">
                <a:solidFill>
                  <a:srgbClr val="DEF802"/>
                </a:solidFill>
                <a:latin typeface="Arial"/>
                <a:cs typeface="Arial"/>
              </a:rPr>
              <a:t>.</a:t>
            </a:r>
          </a:p>
          <a:p>
            <a:pPr>
              <a:lnSpc>
                <a:spcPct val="100000"/>
              </a:lnSpc>
            </a:pPr>
            <a:r>
              <a:rPr lang="de-DE" sz="2000" dirty="0">
                <a:solidFill>
                  <a:srgbClr val="DEF802"/>
                </a:solidFill>
                <a:latin typeface="Arial"/>
                <a:cs typeface="Arial"/>
              </a:rPr>
              <a:t>Data </a:t>
            </a:r>
            <a:r>
              <a:rPr lang="de-DE" sz="2000" dirty="0" err="1">
                <a:solidFill>
                  <a:srgbClr val="DEF802"/>
                </a:solidFill>
                <a:latin typeface="Arial"/>
                <a:cs typeface="Arial"/>
              </a:rPr>
              <a:t>from</a:t>
            </a:r>
            <a:r>
              <a:rPr lang="de-DE" sz="2000" dirty="0">
                <a:solidFill>
                  <a:srgbClr val="DEF802"/>
                </a:solidFill>
                <a:latin typeface="Arial"/>
                <a:cs typeface="Arial"/>
              </a:rPr>
              <a:t> the </a:t>
            </a:r>
            <a:r>
              <a:rPr lang="de-DE" sz="2000" dirty="0" err="1">
                <a:solidFill>
                  <a:srgbClr val="DEF802"/>
                </a:solidFill>
                <a:latin typeface="Arial"/>
                <a:cs typeface="Arial"/>
              </a:rPr>
              <a:t>detector</a:t>
            </a:r>
            <a:r>
              <a:rPr lang="de-DE" sz="2000" dirty="0">
                <a:solidFill>
                  <a:srgbClr val="DEF802"/>
                </a:solidFill>
                <a:latin typeface="Arial"/>
                <a:cs typeface="Arial"/>
              </a:rPr>
              <a:t> </a:t>
            </a:r>
            <a:r>
              <a:rPr lang="de-DE" sz="2000" dirty="0" err="1">
                <a:solidFill>
                  <a:srgbClr val="DEF802"/>
                </a:solidFill>
                <a:latin typeface="Arial"/>
                <a:cs typeface="Arial"/>
              </a:rPr>
              <a:t>can</a:t>
            </a:r>
            <a:r>
              <a:rPr lang="de-DE" sz="2000" dirty="0">
                <a:solidFill>
                  <a:srgbClr val="DEF802"/>
                </a:solidFill>
                <a:latin typeface="Arial"/>
                <a:cs typeface="Arial"/>
              </a:rPr>
              <a:t> </a:t>
            </a:r>
            <a:r>
              <a:rPr lang="de-DE" sz="2000" dirty="0" err="1">
                <a:solidFill>
                  <a:srgbClr val="DEF802"/>
                </a:solidFill>
                <a:latin typeface="Arial"/>
                <a:cs typeface="Arial"/>
              </a:rPr>
              <a:t>be</a:t>
            </a:r>
            <a:r>
              <a:rPr lang="de-DE" sz="2000" dirty="0">
                <a:solidFill>
                  <a:srgbClr val="DEF802"/>
                </a:solidFill>
                <a:latin typeface="Arial"/>
                <a:cs typeface="Arial"/>
              </a:rPr>
              <a:t> </a:t>
            </a:r>
            <a:r>
              <a:rPr lang="de-DE" sz="2000" dirty="0" err="1">
                <a:solidFill>
                  <a:srgbClr val="DEF802"/>
                </a:solidFill>
                <a:latin typeface="Arial"/>
                <a:cs typeface="Arial"/>
              </a:rPr>
              <a:t>acquired</a:t>
            </a:r>
            <a:r>
              <a:rPr lang="de-DE" sz="2000" dirty="0">
                <a:solidFill>
                  <a:srgbClr val="DEF802"/>
                </a:solidFill>
                <a:latin typeface="Arial"/>
                <a:cs typeface="Arial"/>
              </a:rPr>
              <a:t>  </a:t>
            </a:r>
            <a:r>
              <a:rPr lang="de-DE" sz="2000" dirty="0" err="1">
                <a:solidFill>
                  <a:srgbClr val="DEF802"/>
                </a:solidFill>
                <a:latin typeface="Arial"/>
                <a:cs typeface="Arial"/>
              </a:rPr>
              <a:t>through</a:t>
            </a:r>
            <a:r>
              <a:rPr lang="de-DE" sz="2000" dirty="0">
                <a:solidFill>
                  <a:srgbClr val="DEF802"/>
                </a:solidFill>
                <a:latin typeface="Arial"/>
                <a:cs typeface="Arial"/>
              </a:rPr>
              <a:t> </a:t>
            </a:r>
            <a:r>
              <a:rPr lang="de-DE" sz="2000" dirty="0" err="1">
                <a:solidFill>
                  <a:srgbClr val="DEF802"/>
                </a:solidFill>
                <a:latin typeface="Arial"/>
                <a:cs typeface="Arial"/>
              </a:rPr>
              <a:t>serial</a:t>
            </a:r>
            <a:r>
              <a:rPr lang="de-DE" sz="2000" dirty="0">
                <a:solidFill>
                  <a:srgbClr val="DEF802"/>
                </a:solidFill>
                <a:latin typeface="Arial"/>
                <a:cs typeface="Arial"/>
              </a:rPr>
              <a:t> </a:t>
            </a:r>
            <a:r>
              <a:rPr lang="de-DE" sz="2000" dirty="0" err="1">
                <a:solidFill>
                  <a:srgbClr val="DEF802"/>
                </a:solidFill>
                <a:latin typeface="Arial"/>
                <a:cs typeface="Arial"/>
              </a:rPr>
              <a:t>connection</a:t>
            </a:r>
            <a:r>
              <a:rPr lang="de-DE" sz="2000" dirty="0">
                <a:solidFill>
                  <a:srgbClr val="DEF802"/>
                </a:solidFill>
                <a:latin typeface="Arial"/>
                <a:cs typeface="Arial"/>
              </a:rPr>
              <a:t>.</a:t>
            </a:r>
          </a:p>
          <a:p>
            <a:endParaRPr lang="de-DE" sz="1200">
              <a:solidFill>
                <a:srgbClr val="E5FF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it-IT" sz="1200">
              <a:solidFill>
                <a:srgbClr val="FFAB40"/>
              </a:solidFill>
              <a:latin typeface="Montserrat"/>
              <a:cs typeface="Arial"/>
            </a:endParaRPr>
          </a:p>
          <a:p>
            <a:endParaRPr lang="it-IT" sz="1600">
              <a:solidFill>
                <a:srgbClr val="000000"/>
              </a:solidFill>
              <a:latin typeface="The Hand Bold"/>
              <a:cs typeface="Arial"/>
            </a:endParaRPr>
          </a:p>
        </p:txBody>
      </p:sp>
      <p:cxnSp>
        <p:nvCxnSpPr>
          <p:cNvPr id="5" name="Connettore 2 4">
            <a:extLst>
              <a:ext uri="{FF2B5EF4-FFF2-40B4-BE49-F238E27FC236}">
                <a16:creationId xmlns:a16="http://schemas.microsoft.com/office/drawing/2014/main" id="{6F7A6C1B-8F17-2378-1927-2535CEC923C7}"/>
              </a:ext>
            </a:extLst>
          </p:cNvPr>
          <p:cNvCxnSpPr/>
          <p:nvPr/>
        </p:nvCxnSpPr>
        <p:spPr>
          <a:xfrm flipV="1">
            <a:off x="3199997" y="1679471"/>
            <a:ext cx="5799779" cy="23197"/>
          </a:xfrm>
          <a:prstGeom prst="straightConnector1">
            <a:avLst/>
          </a:prstGeom>
          <a:ln>
            <a:solidFill>
              <a:srgbClr val="E5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Immagine 11" descr="Immagine che contiene testo, schermata&#10;&#10;Il contenuto generato dall&amp;#39;IA potrebbe non essere corretto.">
            <a:extLst>
              <a:ext uri="{FF2B5EF4-FFF2-40B4-BE49-F238E27FC236}">
                <a16:creationId xmlns:a16="http://schemas.microsoft.com/office/drawing/2014/main" id="{7551F9FD-75C3-0B57-4E25-68414E66DAB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247" t="11057" r="-192" b="481"/>
          <a:stretch>
            <a:fillRect/>
          </a:stretch>
        </p:blipFill>
        <p:spPr>
          <a:xfrm>
            <a:off x="5564115" y="2197317"/>
            <a:ext cx="5900768" cy="3799149"/>
          </a:xfrm>
          <a:prstGeom prst="rect">
            <a:avLst/>
          </a:prstGeom>
        </p:spPr>
      </p:pic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B3C8ED-2946-CAC0-395E-BB23F37CA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78262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03F7B6-A715-D760-D581-BFE7FFA30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 che contiene luce, schermata, Policromia, blu&#10;&#10;Il contenuto generato dall&amp;#39;IA potrebbe non essere corretto.">
            <a:extLst>
              <a:ext uri="{FF2B5EF4-FFF2-40B4-BE49-F238E27FC236}">
                <a16:creationId xmlns:a16="http://schemas.microsoft.com/office/drawing/2014/main" id="{D7FD3DCD-BA82-813D-69F8-36CCE1AB01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0"/>
            <a:ext cx="12192000" cy="6856781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7CADD988-6E1B-F84D-15DC-831F93EEE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0257" y="372382"/>
            <a:ext cx="9891486" cy="1340077"/>
          </a:xfrm>
        </p:spPr>
        <p:txBody>
          <a:bodyPr>
            <a:normAutofit/>
          </a:bodyPr>
          <a:lstStyle/>
          <a:p>
            <a:pPr algn="ctr"/>
            <a:r>
              <a:rPr lang="it-IT" sz="6000">
                <a:solidFill>
                  <a:srgbClr val="FFFFFF"/>
                </a:solidFill>
                <a:ea typeface="+mj-lt"/>
                <a:cs typeface="+mj-lt"/>
              </a:rPr>
              <a:t>Thank </a:t>
            </a:r>
            <a:r>
              <a:rPr lang="it-IT" sz="6000" err="1">
                <a:solidFill>
                  <a:srgbClr val="FFFFFF"/>
                </a:solidFill>
                <a:ea typeface="+mj-lt"/>
                <a:cs typeface="+mj-lt"/>
              </a:rPr>
              <a:t>you</a:t>
            </a:r>
            <a:r>
              <a:rPr lang="it-IT" sz="6000">
                <a:solidFill>
                  <a:srgbClr val="FFFFFF"/>
                </a:solidFill>
                <a:ea typeface="+mj-lt"/>
                <a:cs typeface="+mj-lt"/>
              </a:rPr>
              <a:t> for </a:t>
            </a:r>
            <a:r>
              <a:rPr lang="it-IT" sz="6000" err="1">
                <a:solidFill>
                  <a:srgbClr val="FFFFFF"/>
                </a:solidFill>
                <a:ea typeface="+mj-lt"/>
                <a:cs typeface="+mj-lt"/>
              </a:rPr>
              <a:t>your</a:t>
            </a:r>
            <a:r>
              <a:rPr lang="it-IT" sz="6000">
                <a:solidFill>
                  <a:srgbClr val="FFFFFF"/>
                </a:solidFill>
                <a:ea typeface="+mj-lt"/>
                <a:cs typeface="+mj-lt"/>
              </a:rPr>
              <a:t> </a:t>
            </a:r>
            <a:r>
              <a:rPr lang="it-IT" sz="6000" err="1">
                <a:solidFill>
                  <a:srgbClr val="FFFFFF"/>
                </a:solidFill>
                <a:ea typeface="+mj-lt"/>
                <a:cs typeface="+mj-lt"/>
              </a:rPr>
              <a:t>attention</a:t>
            </a:r>
            <a:r>
              <a:rPr lang="it-IT" sz="6000">
                <a:solidFill>
                  <a:srgbClr val="FFFFFF"/>
                </a:solidFill>
                <a:ea typeface="+mj-lt"/>
                <a:cs typeface="+mj-lt"/>
              </a:rPr>
              <a:t>!</a:t>
            </a:r>
            <a:endParaRPr lang="it-IT"/>
          </a:p>
        </p:txBody>
      </p:sp>
      <p:cxnSp>
        <p:nvCxnSpPr>
          <p:cNvPr id="5" name="Connettore 2 4">
            <a:extLst>
              <a:ext uri="{FF2B5EF4-FFF2-40B4-BE49-F238E27FC236}">
                <a16:creationId xmlns:a16="http://schemas.microsoft.com/office/drawing/2014/main" id="{A7375902-23E7-1BDC-8EE2-2D925C3CC430}"/>
              </a:ext>
            </a:extLst>
          </p:cNvPr>
          <p:cNvCxnSpPr/>
          <p:nvPr/>
        </p:nvCxnSpPr>
        <p:spPr>
          <a:xfrm flipV="1">
            <a:off x="3199997" y="1679471"/>
            <a:ext cx="5799779" cy="23197"/>
          </a:xfrm>
          <a:prstGeom prst="straightConnector1">
            <a:avLst/>
          </a:prstGeom>
          <a:ln>
            <a:solidFill>
              <a:srgbClr val="E5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Immagine 13" descr="Metropolitana: Fermata Toledo - Napoli | Metro Italia">
            <a:extLst>
              <a:ext uri="{FF2B5EF4-FFF2-40B4-BE49-F238E27FC236}">
                <a16:creationId xmlns:a16="http://schemas.microsoft.com/office/drawing/2014/main" id="{BEAAF89B-DB45-DA38-CA7C-B87E5D8A7F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1255" y="2006154"/>
            <a:ext cx="6596742" cy="4442263"/>
          </a:xfrm>
          <a:prstGeom prst="rect">
            <a:avLst/>
          </a:prstGeom>
        </p:spPr>
      </p:pic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C63427B8-4460-EA54-189C-DE1E4C596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969387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SketchyVTI">
  <a:themeElements>
    <a:clrScheme name="SketchyVTI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4650E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Custom 2">
      <a:majorFont>
        <a:latin typeface="The Serif Hand Black"/>
        <a:ea typeface=""/>
        <a:cs typeface=""/>
      </a:majorFont>
      <a:minorFont>
        <a:latin typeface="The Hand 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Titoli diapositive</vt:lpstr>
      </vt:variant>
      <vt:variant>
        <vt:i4>7</vt:i4>
      </vt:variant>
    </vt:vector>
  </HeadingPairs>
  <TitlesOfParts>
    <vt:vector size="9" baseType="lpstr">
      <vt:lpstr>Tema di Office</vt:lpstr>
      <vt:lpstr>SketchyVTI</vt:lpstr>
      <vt:lpstr>MUON DETECTOR IN NAPLES UNDERGROUND STATION</vt:lpstr>
      <vt:lpstr>MUON DETECTOR IN NAPLES UNDERGROUND STATION</vt:lpstr>
      <vt:lpstr>MUON DETECTOR IN NAPLES UNDERGROUND STATION</vt:lpstr>
      <vt:lpstr>MUON DETECTOR IN NAPLES UNDERGROUND STATION</vt:lpstr>
      <vt:lpstr>MUON DETECTOR IN NAPLES UNDERGROUND STATION</vt:lpstr>
      <vt:lpstr>MUON DETECTOR IN NAPLES UNDERGROUND STATION</vt:lpstr>
      <vt:lpstr>Thank you for your attention!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MUON DETECTOR IN NAPLES UNDERGROUND STATION</dc:title>
  <dc:creator/>
  <cp:lastModifiedBy>flavio centofanti</cp:lastModifiedBy>
  <cp:revision>96</cp:revision>
  <dcterms:created xsi:type="dcterms:W3CDTF">2026-07-15T08:38:12Z</dcterms:created>
  <dcterms:modified xsi:type="dcterms:W3CDTF">2026-07-17T08:39:48Z</dcterms:modified>
</cp:coreProperties>
</file>