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A2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695D2-8D43-4342-AB6A-DB5D9E87CE97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C4453-DD94-464D-8AE7-83F7FE7CDB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066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187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3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102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930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974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92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33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03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270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069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661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DD644-2889-4FD5-9F2B-AB53EA436748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02B11-5315-4329-AC05-284B7B6C8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62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3.emf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2.emf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emf"/><Relationship Id="rId7" Type="http://schemas.openxmlformats.org/officeDocument/2006/relationships/image" Target="../media/image2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30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to di supernova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914"/>
            <a:ext cx="7170453" cy="7175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-110575" y="-236449"/>
            <a:ext cx="7783913" cy="7418539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3906" y="0"/>
            <a:ext cx="47013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Sitka Small Semibold" pitchFamily="2" charset="0"/>
              </a:rPr>
              <a:t>UPPER LIMIT ON THE MASS OF THE ELECTRON NEUTRINO FROM SN1987A</a:t>
            </a:r>
            <a:endParaRPr lang="it-IT" sz="3200" b="1" dirty="0">
              <a:solidFill>
                <a:schemeClr val="bg1"/>
              </a:solidFill>
              <a:latin typeface="Sitka Small Semibold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110121" y="2270771"/>
            <a:ext cx="5081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GRAspa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Summer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School 16-23/07/2026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8167592" y="3116284"/>
            <a:ext cx="2966936" cy="9727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8690042" y="3472820"/>
            <a:ext cx="3501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Paola Gamba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00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95943" y="317241"/>
            <a:ext cx="7053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Sitka Small Semibold" pitchFamily="2" charset="0"/>
              </a:rPr>
              <a:t>MY PRESENTATION…</a:t>
            </a:r>
            <a:endParaRPr lang="it-IT" sz="2800" dirty="0">
              <a:latin typeface="Sitka Small Semibold" pitchFamily="2" charset="0"/>
            </a:endParaRPr>
          </a:p>
        </p:txBody>
      </p:sp>
      <p:pic>
        <p:nvPicPr>
          <p:cNvPr id="1026" name="Picture 2" descr="Il rilevatore Virgo da Cascina riceve i segnali delle fusioni tra buchi  neri e neutroni - gonews.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6" y="1608460"/>
            <a:ext cx="5173097" cy="3448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rre di Pi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427" y="184710"/>
            <a:ext cx="4752391" cy="2673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SF18 - Strutt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990" y="3164065"/>
            <a:ext cx="4761828" cy="2816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74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72617" y="149291"/>
            <a:ext cx="4851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Sitka Small Semibold" pitchFamily="2" charset="0"/>
              </a:rPr>
              <a:t>SN1987A</a:t>
            </a:r>
            <a:endParaRPr lang="it-IT" sz="3200" dirty="0">
              <a:latin typeface="Sitka Small Semibold" pitchFamily="2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677886" y="34805"/>
            <a:ext cx="9787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On </a:t>
            </a:r>
            <a:r>
              <a:rPr lang="it-IT" sz="2000" dirty="0" err="1" smtClean="0"/>
              <a:t>February</a:t>
            </a:r>
            <a:r>
              <a:rPr lang="it-IT" sz="2000" dirty="0" smtClean="0"/>
              <a:t> 23, 1987 </a:t>
            </a:r>
            <a:r>
              <a:rPr lang="en-GB" sz="2000" dirty="0" smtClean="0"/>
              <a:t>we detected the explosion of a Supernova in the Large </a:t>
            </a:r>
            <a:r>
              <a:rPr lang="en-GB" sz="2000" dirty="0" err="1" smtClean="0"/>
              <a:t>Magellanic</a:t>
            </a:r>
            <a:r>
              <a:rPr lang="en-GB" sz="2000" dirty="0" smtClean="0"/>
              <a:t> Cloud. Three hours before the visible light reached our telescopes, underground water Cherenkov detectors captured a sudden burst of neutrinos. </a:t>
            </a:r>
            <a:endParaRPr lang="it-IT" sz="20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54355"/>
              </p:ext>
            </p:extLst>
          </p:nvPr>
        </p:nvGraphicFramePr>
        <p:xfrm>
          <a:off x="326570" y="1050468"/>
          <a:ext cx="5019870" cy="536982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73290">
                  <a:extLst>
                    <a:ext uri="{9D8B030D-6E8A-4147-A177-3AD203B41FA5}">
                      <a16:colId xmlns:a16="http://schemas.microsoft.com/office/drawing/2014/main" val="2418410077"/>
                    </a:ext>
                  </a:extLst>
                </a:gridCol>
                <a:gridCol w="1673290">
                  <a:extLst>
                    <a:ext uri="{9D8B030D-6E8A-4147-A177-3AD203B41FA5}">
                      <a16:colId xmlns:a16="http://schemas.microsoft.com/office/drawing/2014/main" val="3904036968"/>
                    </a:ext>
                  </a:extLst>
                </a:gridCol>
                <a:gridCol w="1673290">
                  <a:extLst>
                    <a:ext uri="{9D8B030D-6E8A-4147-A177-3AD203B41FA5}">
                      <a16:colId xmlns:a16="http://schemas.microsoft.com/office/drawing/2014/main" val="1392056905"/>
                    </a:ext>
                  </a:extLst>
                </a:gridCol>
              </a:tblGrid>
              <a:tr h="925833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Sitka Small Semibold" pitchFamily="2" charset="0"/>
                        </a:rPr>
                        <a:t>N. </a:t>
                      </a:r>
                      <a:r>
                        <a:rPr lang="it-IT" dirty="0" err="1" smtClean="0">
                          <a:latin typeface="Sitka Small Semibold" pitchFamily="2" charset="0"/>
                        </a:rPr>
                        <a:t>Event</a:t>
                      </a:r>
                      <a:r>
                        <a:rPr lang="it-IT" dirty="0" smtClean="0">
                          <a:latin typeface="Sitka Small Semibold" pitchFamily="2" charset="0"/>
                        </a:rPr>
                        <a:t> </a:t>
                      </a:r>
                      <a:r>
                        <a:rPr lang="it-IT" dirty="0" err="1" smtClean="0">
                          <a:latin typeface="Sitka Small Semibold" pitchFamily="2" charset="0"/>
                        </a:rPr>
                        <a:t>Kamiokande</a:t>
                      </a:r>
                      <a:endParaRPr lang="it-IT" dirty="0">
                        <a:latin typeface="Sitka Small Semibold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Sitka Small Semibold" pitchFamily="2" charset="0"/>
                        </a:rPr>
                        <a:t>Observation</a:t>
                      </a:r>
                      <a:r>
                        <a:rPr lang="it-IT" baseline="0" dirty="0" smtClean="0">
                          <a:latin typeface="Sitka Small Semibold" pitchFamily="2" charset="0"/>
                        </a:rPr>
                        <a:t> time [s]</a:t>
                      </a:r>
                      <a:endParaRPr lang="it-IT" dirty="0">
                        <a:latin typeface="Sitka Small Semibold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Sitka Small Semibold" pitchFamily="2" charset="0"/>
                        </a:rPr>
                        <a:t>Energy [</a:t>
                      </a:r>
                      <a:r>
                        <a:rPr lang="it-IT" dirty="0" err="1" smtClean="0">
                          <a:latin typeface="Sitka Small Semibold" pitchFamily="2" charset="0"/>
                        </a:rPr>
                        <a:t>MeV</a:t>
                      </a:r>
                      <a:r>
                        <a:rPr lang="it-IT" dirty="0" smtClean="0">
                          <a:latin typeface="Sitka Small Semibold" pitchFamily="2" charset="0"/>
                        </a:rPr>
                        <a:t>]</a:t>
                      </a:r>
                      <a:endParaRPr lang="it-IT" dirty="0">
                        <a:latin typeface="Sitka Small Semibold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358962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21.3 ± 2.9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81388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0.107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14.8 ± 3.2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632284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0.303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8.9 ± 2.0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195011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0.324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10.6 ± 2.7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237479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0.507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14.4 ± 2.9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386233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0.686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7.6 ± 1.7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161486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1.541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36.9 ± 8.0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969944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1.728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22.4 ± 4.2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958851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1.915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21.2 ± 3.2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004115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9.219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10.0 ± 2.7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803543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11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10.433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14.4 ± 2.6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325904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r>
                        <a:rPr lang="it-IT" dirty="0" smtClean="0"/>
                        <a:t>12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12.439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10.3 ± 1.9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627834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036121"/>
              </p:ext>
            </p:extLst>
          </p:nvPr>
        </p:nvGraphicFramePr>
        <p:xfrm>
          <a:off x="6260650" y="1675501"/>
          <a:ext cx="5540880" cy="35661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46960">
                  <a:extLst>
                    <a:ext uri="{9D8B030D-6E8A-4147-A177-3AD203B41FA5}">
                      <a16:colId xmlns:a16="http://schemas.microsoft.com/office/drawing/2014/main" val="2197652125"/>
                    </a:ext>
                  </a:extLst>
                </a:gridCol>
                <a:gridCol w="1846960">
                  <a:extLst>
                    <a:ext uri="{9D8B030D-6E8A-4147-A177-3AD203B41FA5}">
                      <a16:colId xmlns:a16="http://schemas.microsoft.com/office/drawing/2014/main" val="2769721971"/>
                    </a:ext>
                  </a:extLst>
                </a:gridCol>
                <a:gridCol w="1846960">
                  <a:extLst>
                    <a:ext uri="{9D8B030D-6E8A-4147-A177-3AD203B41FA5}">
                      <a16:colId xmlns:a16="http://schemas.microsoft.com/office/drawing/2014/main" val="2529726226"/>
                    </a:ext>
                  </a:extLst>
                </a:gridCol>
              </a:tblGrid>
              <a:tr h="239744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Sitka Small Semibold" pitchFamily="2" charset="0"/>
                        </a:rPr>
                        <a:t>N. </a:t>
                      </a:r>
                      <a:r>
                        <a:rPr lang="it-IT" dirty="0" err="1" smtClean="0">
                          <a:latin typeface="Sitka Small Semibold" pitchFamily="2" charset="0"/>
                        </a:rPr>
                        <a:t>Event</a:t>
                      </a:r>
                      <a:r>
                        <a:rPr lang="it-IT" dirty="0" smtClean="0">
                          <a:latin typeface="Sitka Small Semibold" pitchFamily="2" charset="0"/>
                        </a:rPr>
                        <a:t>  IMB</a:t>
                      </a:r>
                      <a:endParaRPr lang="it-IT" dirty="0">
                        <a:latin typeface="Sitka Small Semibold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Sitka Small Semibold" pitchFamily="2" charset="0"/>
                        </a:rPr>
                        <a:t>Observation</a:t>
                      </a:r>
                      <a:r>
                        <a:rPr lang="it-IT" dirty="0" smtClean="0">
                          <a:latin typeface="Sitka Small Semibold" pitchFamily="2" charset="0"/>
                        </a:rPr>
                        <a:t> time [s]</a:t>
                      </a:r>
                      <a:endParaRPr lang="it-IT" dirty="0">
                        <a:latin typeface="Sitka Small Semibold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Sitka Small Semibold" pitchFamily="2" charset="0"/>
                        </a:rPr>
                        <a:t>Energy [</a:t>
                      </a:r>
                      <a:r>
                        <a:rPr lang="it-IT" dirty="0" err="1" smtClean="0">
                          <a:latin typeface="Sitka Small Semibold" pitchFamily="2" charset="0"/>
                        </a:rPr>
                        <a:t>MeV</a:t>
                      </a:r>
                      <a:r>
                        <a:rPr lang="it-IT" dirty="0" smtClean="0">
                          <a:latin typeface="Sitka Small Semibold" pitchFamily="2" charset="0"/>
                        </a:rPr>
                        <a:t>]</a:t>
                      </a:r>
                      <a:endParaRPr lang="it-IT" dirty="0">
                        <a:latin typeface="Sitka Small Semibold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944121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39 ± 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262263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0.42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38 ± 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946867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0.65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41 ± 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711301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1.15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36 ± 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558122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1.57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30 ± 5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27742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2.69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38 ± 6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232325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5.01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21 ± 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222452"/>
                  </a:ext>
                </a:extLst>
              </a:tr>
              <a:tr h="239744">
                <a:tc>
                  <a:txBody>
                    <a:bodyPr/>
                    <a:lstStyle/>
                    <a:p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5.59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25 ± 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05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7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4574" y="138896"/>
            <a:ext cx="10613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Sitka Small Semibold" pitchFamily="2" charset="0"/>
              </a:rPr>
              <a:t>1. DID THE SIGNAL ORIGINATE FROM THE SUPERNOVA?</a:t>
            </a:r>
            <a:endParaRPr lang="it-IT" sz="2400" dirty="0">
              <a:latin typeface="Sitka Small Semibold" pitchFamily="2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9431205" y="31786"/>
            <a:ext cx="2325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We</a:t>
            </a:r>
            <a:r>
              <a:rPr lang="it-IT" dirty="0" smtClean="0"/>
              <a:t> can estimate the </a:t>
            </a:r>
            <a:r>
              <a:rPr lang="it-IT" dirty="0" err="1" smtClean="0"/>
              <a:t>total</a:t>
            </a:r>
            <a:r>
              <a:rPr lang="it-IT" dirty="0" smtClean="0"/>
              <a:t> </a:t>
            </a:r>
            <a:r>
              <a:rPr lang="it-IT" dirty="0" err="1" smtClean="0"/>
              <a:t>energy</a:t>
            </a:r>
            <a:r>
              <a:rPr lang="it-IT" dirty="0" smtClean="0"/>
              <a:t> </a:t>
            </a:r>
            <a:r>
              <a:rPr lang="it-IT" dirty="0" err="1" smtClean="0"/>
              <a:t>released</a:t>
            </a:r>
            <a:r>
              <a:rPr lang="it-IT" dirty="0" smtClean="0"/>
              <a:t> by the </a:t>
            </a:r>
            <a:r>
              <a:rPr lang="it-IT" dirty="0" err="1" smtClean="0"/>
              <a:t>explosion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1026" name="Picture 2" descr="Lo spettacolare osservatorio di neutrini sotto una montagna in Giapp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8" y="600561"/>
            <a:ext cx="2527805" cy="347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2855166" y="793102"/>
                <a:ext cx="6046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 smtClean="0"/>
                  <a:t>Kamiokande: 2000 </a:t>
                </a:r>
                <a:r>
                  <a:rPr lang="it-IT" dirty="0" err="1" smtClean="0"/>
                  <a:t>tons</a:t>
                </a:r>
                <a:r>
                  <a:rPr lang="it-IT" dirty="0" smtClean="0"/>
                  <a:t> water</a:t>
                </a:r>
                <a:r>
                  <a:rPr lang="it-IT" dirty="0" smtClean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2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×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9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</m:oMath>
                </a14:m>
                <a:r>
                  <a:rPr lang="it-IT" dirty="0" smtClean="0"/>
                  <a:t>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it-IT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it-IT" b="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 err="1" smtClean="0"/>
                  <a:t>Process</a:t>
                </a:r>
                <a:r>
                  <a:rPr lang="it-IT" dirty="0" smtClean="0"/>
                  <a:t>: </a:t>
                </a:r>
                <a:endParaRPr lang="it-IT" dirty="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166" y="793102"/>
                <a:ext cx="6046237" cy="646331"/>
              </a:xfrm>
              <a:prstGeom prst="rect">
                <a:avLst/>
              </a:prstGeom>
              <a:blipFill>
                <a:blip r:embed="rId5"/>
                <a:stretch>
                  <a:fillRect l="-605" t="-5660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38" y="1081655"/>
            <a:ext cx="1425184" cy="321704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5603878" y="1052897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with a cross </a:t>
            </a:r>
            <a:r>
              <a:rPr lang="it-IT" dirty="0" err="1" smtClean="0"/>
              <a:t>section</a:t>
            </a:r>
            <a:r>
              <a:rPr lang="it-IT" dirty="0"/>
              <a:t>: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666" y="909925"/>
            <a:ext cx="2976984" cy="655276"/>
          </a:xfrm>
          <a:prstGeom prst="rect">
            <a:avLst/>
          </a:prstGeom>
        </p:spPr>
      </p:pic>
      <p:pic>
        <p:nvPicPr>
          <p:cNvPr id="1028" name="Picture 4" descr="Supernova Remnan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166" y="1672275"/>
            <a:ext cx="32004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6792686" y="1772816"/>
            <a:ext cx="496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Orders</a:t>
            </a:r>
            <a:r>
              <a:rPr lang="it-IT" dirty="0" smtClean="0"/>
              <a:t> of </a:t>
            </a:r>
            <a:r>
              <a:rPr lang="it-IT" dirty="0" err="1" smtClean="0"/>
              <a:t>magnitude</a:t>
            </a:r>
            <a:r>
              <a:rPr lang="it-IT" dirty="0" smtClean="0"/>
              <a:t>: 10 </a:t>
            </a:r>
            <a:r>
              <a:rPr lang="it-IT" dirty="0" err="1" smtClean="0"/>
              <a:t>neutrinos</a:t>
            </a:r>
            <a:r>
              <a:rPr lang="it-IT" dirty="0" smtClean="0"/>
              <a:t> of 10 </a:t>
            </a:r>
            <a:r>
              <a:rPr lang="it-IT" dirty="0" err="1" smtClean="0"/>
              <a:t>MeV</a:t>
            </a:r>
            <a:r>
              <a:rPr lang="it-IT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detected</a:t>
            </a:r>
            <a:r>
              <a:rPr lang="it-IT" dirty="0" smtClean="0"/>
              <a:t> </a:t>
            </a:r>
            <a:r>
              <a:rPr lang="it-IT" dirty="0" err="1" smtClean="0"/>
              <a:t>neutrinos</a:t>
            </a:r>
            <a:r>
              <a:rPr lang="it-IT" dirty="0" smtClean="0"/>
              <a:t> = </a:t>
            </a:r>
            <a:endParaRPr lang="it-IT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32" t="13099"/>
          <a:stretch/>
        </p:blipFill>
        <p:spPr>
          <a:xfrm>
            <a:off x="10226310" y="2078930"/>
            <a:ext cx="1120380" cy="341492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386" y="2382901"/>
            <a:ext cx="4742296" cy="588699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819" y="2966938"/>
            <a:ext cx="3851831" cy="601588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2" t="265"/>
          <a:stretch/>
        </p:blipFill>
        <p:spPr>
          <a:xfrm>
            <a:off x="10153689" y="3617141"/>
            <a:ext cx="1819089" cy="292223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6799033" y="3568526"/>
            <a:ext cx="4397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emitted</a:t>
            </a:r>
            <a:r>
              <a:rPr lang="it-IT" dirty="0" smtClean="0"/>
              <a:t> </a:t>
            </a:r>
            <a:r>
              <a:rPr lang="it-IT" dirty="0" err="1" smtClean="0"/>
              <a:t>neutrinos</a:t>
            </a:r>
            <a:r>
              <a:rPr lang="it-IT" dirty="0" smtClean="0"/>
              <a:t> =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Knowing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d = 170000 light </a:t>
            </a:r>
            <a:r>
              <a:rPr lang="it-IT" dirty="0" err="1" smtClean="0"/>
              <a:t>years</a:t>
            </a:r>
            <a:r>
              <a:rPr lang="it-IT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Total </a:t>
            </a:r>
            <a:r>
              <a:rPr lang="it-IT" dirty="0" err="1" smtClean="0"/>
              <a:t>energy</a:t>
            </a:r>
            <a:r>
              <a:rPr lang="it-IT" dirty="0" smtClean="0"/>
              <a:t> of the </a:t>
            </a:r>
            <a:r>
              <a:rPr lang="it-IT" dirty="0" err="1" smtClean="0"/>
              <a:t>explosion</a:t>
            </a:r>
            <a:r>
              <a:rPr lang="it-IT" dirty="0" smtClean="0"/>
              <a:t>:  </a:t>
            </a:r>
            <a:endParaRPr lang="it-IT" dirty="0"/>
          </a:p>
        </p:txBody>
      </p:sp>
      <p:sp>
        <p:nvSpPr>
          <p:cNvPr id="20" name="Rettangolo 19"/>
          <p:cNvSpPr/>
          <p:nvPr/>
        </p:nvSpPr>
        <p:spPr>
          <a:xfrm>
            <a:off x="9229" y="4121145"/>
            <a:ext cx="410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!</a:t>
            </a:r>
            <a:endParaRPr lang="it-IT" sz="5400" b="1" cap="none" spc="0" dirty="0">
              <a:ln w="95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335626" y="4286189"/>
            <a:ext cx="3024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</a:t>
            </a:r>
            <a:r>
              <a:rPr lang="en-GB" dirty="0" smtClean="0"/>
              <a:t>ravitational </a:t>
            </a:r>
            <a:r>
              <a:rPr lang="en-GB" dirty="0"/>
              <a:t>binding energy of a newly born neutron </a:t>
            </a:r>
            <a:r>
              <a:rPr lang="en-GB" dirty="0" smtClean="0"/>
              <a:t>star = </a:t>
            </a:r>
            <a:endParaRPr lang="it-IT" dirty="0"/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24" y="4477278"/>
            <a:ext cx="1975421" cy="509533"/>
          </a:xfrm>
          <a:prstGeom prst="rect">
            <a:avLst/>
          </a:prstGeom>
        </p:spPr>
      </p:pic>
      <p:sp>
        <p:nvSpPr>
          <p:cNvPr id="23" name="CasellaDiTesto 22"/>
          <p:cNvSpPr txBox="1"/>
          <p:nvPr/>
        </p:nvSpPr>
        <p:spPr>
          <a:xfrm>
            <a:off x="5174164" y="4541884"/>
            <a:ext cx="295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, </a:t>
            </a:r>
            <a:r>
              <a:rPr lang="it-IT" dirty="0" err="1" smtClean="0"/>
              <a:t>using</a:t>
            </a:r>
            <a:r>
              <a:rPr lang="it-IT" dirty="0" smtClean="0"/>
              <a:t>:</a:t>
            </a:r>
            <a:endParaRPr lang="it-IT" dirty="0"/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755" y="4654742"/>
            <a:ext cx="1135710" cy="297448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17" y="4674412"/>
            <a:ext cx="1071697" cy="292281"/>
          </a:xfrm>
          <a:prstGeom prst="rect">
            <a:avLst/>
          </a:prstGeom>
        </p:spPr>
      </p:pic>
      <p:sp>
        <p:nvSpPr>
          <p:cNvPr id="27" name="CasellaDiTesto 26"/>
          <p:cNvSpPr txBox="1"/>
          <p:nvPr/>
        </p:nvSpPr>
        <p:spPr>
          <a:xfrm>
            <a:off x="129091" y="5115076"/>
            <a:ext cx="11832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Sitka Small Semibold" pitchFamily="2" charset="0"/>
              </a:rPr>
              <a:t>2. IS THE TYPICAL BURST CONSISTENT WITH THE OBSERVED DATA?</a:t>
            </a:r>
            <a:endParaRPr lang="it-IT" sz="2400" dirty="0">
              <a:latin typeface="Sitka Small Semibold" pitchFamily="2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129091" y="5602629"/>
            <a:ext cx="287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Random </a:t>
            </a:r>
            <a:r>
              <a:rPr lang="it-IT" dirty="0" err="1" smtClean="0"/>
              <a:t>walk</a:t>
            </a:r>
            <a:r>
              <a:rPr lang="it-IT" dirty="0" smtClean="0"/>
              <a:t> estimate:</a:t>
            </a:r>
            <a:endParaRPr lang="it-IT" dirty="0"/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753" y="5543243"/>
            <a:ext cx="883821" cy="528560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795" y="5523115"/>
            <a:ext cx="1828958" cy="548688"/>
          </a:xfrm>
          <a:prstGeom prst="rect">
            <a:avLst/>
          </a:prstGeom>
        </p:spPr>
      </p:pic>
      <p:sp>
        <p:nvSpPr>
          <p:cNvPr id="32" name="CasellaDiTesto 31"/>
          <p:cNvSpPr txBox="1"/>
          <p:nvPr/>
        </p:nvSpPr>
        <p:spPr>
          <a:xfrm>
            <a:off x="5149642" y="5615130"/>
            <a:ext cx="256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ym typeface="Wingdings" panose="05000000000000000000" pitchFamily="2" charset="2"/>
              </a:rPr>
              <a:t></a:t>
            </a:r>
            <a:r>
              <a:rPr lang="it-IT" dirty="0" err="1" smtClean="0"/>
              <a:t>mean</a:t>
            </a:r>
            <a:r>
              <a:rPr lang="it-IT" dirty="0" smtClean="0"/>
              <a:t> free </a:t>
            </a:r>
            <a:r>
              <a:rPr lang="it-IT" dirty="0" err="1" smtClean="0"/>
              <a:t>path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827" y="4165451"/>
            <a:ext cx="1631751" cy="282419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77" y="4481492"/>
            <a:ext cx="1764392" cy="55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1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11967" y="111968"/>
            <a:ext cx="6447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FF0000"/>
                </a:solidFill>
                <a:latin typeface="Sitka Small Semibold" pitchFamily="2" charset="0"/>
              </a:rPr>
              <a:t>UPPER LIMIT OF NEUTRINO MASS:</a:t>
            </a:r>
            <a:endParaRPr lang="it-IT" sz="2400" dirty="0">
              <a:solidFill>
                <a:srgbClr val="FF0000"/>
              </a:solidFill>
              <a:latin typeface="Sitka Small Semibold" pitchFamily="2" charset="0"/>
            </a:endParaRPr>
          </a:p>
        </p:txBody>
      </p:sp>
      <p:pic>
        <p:nvPicPr>
          <p:cNvPr id="9" name="Picture 4" descr="Supernova Remna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633"/>
            <a:ext cx="32004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200400" y="573633"/>
            <a:ext cx="8556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neutrinos</a:t>
            </a:r>
            <a:r>
              <a:rPr lang="it-IT" dirty="0" smtClean="0"/>
              <a:t> </a:t>
            </a:r>
            <a:r>
              <a:rPr lang="it-IT" dirty="0" err="1" smtClean="0"/>
              <a:t>were</a:t>
            </a:r>
            <a:r>
              <a:rPr lang="it-IT" dirty="0" smtClean="0"/>
              <a:t> massive and </a:t>
            </a:r>
            <a:r>
              <a:rPr lang="it-IT" dirty="0" err="1" smtClean="0"/>
              <a:t>emitted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it-IT" dirty="0" err="1" smtClean="0"/>
              <a:t>same</a:t>
            </a:r>
            <a:r>
              <a:rPr lang="it-IT" dirty="0" smtClean="0"/>
              <a:t> time</a:t>
            </a:r>
            <a:r>
              <a:rPr lang="en-GB" dirty="0"/>
              <a:t>, higher-energy ones would travel faster and arrive first, creating a specific time spread.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489" y="1773783"/>
            <a:ext cx="4720155" cy="51613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156994"/>
            <a:ext cx="2681466" cy="524635"/>
          </a:xfrm>
          <a:prstGeom prst="rect">
            <a:avLst/>
          </a:prstGeom>
        </p:spPr>
      </p:pic>
      <p:cxnSp>
        <p:nvCxnSpPr>
          <p:cNvPr id="11" name="Connettore 2 10"/>
          <p:cNvCxnSpPr>
            <a:stCxn id="4" idx="3"/>
          </p:cNvCxnSpPr>
          <p:nvPr/>
        </p:nvCxnSpPr>
        <p:spPr>
          <a:xfrm flipV="1">
            <a:off x="7881644" y="2031851"/>
            <a:ext cx="44126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21573" y="3370628"/>
            <a:ext cx="410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!</a:t>
            </a:r>
            <a:endParaRPr lang="it-IT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7328" y="3647627"/>
            <a:ext cx="335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BUT THE PATTERN IS DIFFERENT: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552" y="1800713"/>
            <a:ext cx="1172881" cy="462276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925" y="2590687"/>
            <a:ext cx="4186193" cy="3139645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7525845" y="2973934"/>
            <a:ext cx="3579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Sitka Text Semibold" pitchFamily="2" charset="0"/>
              </a:rPr>
              <a:t>S</a:t>
            </a:r>
            <a:r>
              <a:rPr lang="en-GB" dirty="0" smtClean="0">
                <a:latin typeface="Sitka Text Semibold" pitchFamily="2" charset="0"/>
              </a:rPr>
              <a:t>ome </a:t>
            </a:r>
            <a:r>
              <a:rPr lang="en-GB" dirty="0">
                <a:latin typeface="Sitka Text Semibold" pitchFamily="2" charset="0"/>
              </a:rPr>
              <a:t>higher-energy neutrinos </a:t>
            </a:r>
            <a:r>
              <a:rPr lang="en-GB" dirty="0" smtClean="0">
                <a:latin typeface="Sitka Text Semibold" pitchFamily="2" charset="0"/>
              </a:rPr>
              <a:t>arrived </a:t>
            </a:r>
            <a:r>
              <a:rPr lang="en-GB" dirty="0">
                <a:latin typeface="Sitka Text Semibold" pitchFamily="2" charset="0"/>
              </a:rPr>
              <a:t>about 1.5 seconds </a:t>
            </a:r>
            <a:r>
              <a:rPr lang="en-GB" i="1" dirty="0">
                <a:latin typeface="Sitka Text Semibold" pitchFamily="2" charset="0"/>
              </a:rPr>
              <a:t>after</a:t>
            </a:r>
            <a:r>
              <a:rPr lang="en-GB" dirty="0">
                <a:latin typeface="Sitka Text Semibold" pitchFamily="2" charset="0"/>
              </a:rPr>
              <a:t> lower-energy </a:t>
            </a:r>
            <a:r>
              <a:rPr lang="en-GB" dirty="0" smtClean="0">
                <a:latin typeface="Sitka Text Semibold" pitchFamily="2" charset="0"/>
              </a:rPr>
              <a:t>ones!</a:t>
            </a:r>
            <a:endParaRPr lang="it-IT" dirty="0">
              <a:latin typeface="Sitka Text Semibold" pitchFamily="2" charset="0"/>
            </a:endParaRPr>
          </a:p>
          <a:p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7525845" y="4122649"/>
            <a:ext cx="3198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itka Text Semibold" pitchFamily="2" charset="0"/>
              </a:rPr>
              <a:t>The initial emission pulse at the source must have lasted </a:t>
            </a:r>
            <a:r>
              <a:rPr lang="en-GB" i="1" dirty="0">
                <a:solidFill>
                  <a:schemeClr val="tx1">
                    <a:lumMod val="95000"/>
                    <a:lumOff val="5000"/>
                  </a:schemeClr>
                </a:solidFill>
                <a:latin typeface="Sitka Text Semibold" pitchFamily="2" charset="0"/>
              </a:rPr>
              <a:t>at least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itka Text Semibold" pitchFamily="2" charset="0"/>
              </a:rPr>
              <a:t> 1.5 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itka Text Semibold" pitchFamily="2" charset="0"/>
              </a:rPr>
              <a:t>seconds.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  <a:latin typeface="Sitka Text Semibold" pitchFamily="2" charset="0"/>
            </a:endParaRPr>
          </a:p>
        </p:txBody>
      </p:sp>
      <p:cxnSp>
        <p:nvCxnSpPr>
          <p:cNvPr id="19" name="Connettore 2 18"/>
          <p:cNvCxnSpPr/>
          <p:nvPr/>
        </p:nvCxnSpPr>
        <p:spPr>
          <a:xfrm>
            <a:off x="9125205" y="3853110"/>
            <a:ext cx="1" cy="327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4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30628" y="83975"/>
            <a:ext cx="1123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Sitka Text Semibold" pitchFamily="2" charset="0"/>
              </a:rPr>
              <a:t>P</a:t>
            </a:r>
            <a:r>
              <a:rPr lang="en-GB" dirty="0" smtClean="0">
                <a:latin typeface="Sitka Text Semibold" pitchFamily="2" charset="0"/>
              </a:rPr>
              <a:t>hysical </a:t>
            </a:r>
            <a:r>
              <a:rPr lang="en-GB" dirty="0">
                <a:latin typeface="Sitka Text Semibold" pitchFamily="2" charset="0"/>
              </a:rPr>
              <a:t>constraint: we assumed that the kinematic effects caused by the mass cannot force us to hypothesize a source pulse dilated by more than a factor of two compared to our observed time. </a:t>
            </a:r>
            <a:endParaRPr lang="it-IT" dirty="0">
              <a:latin typeface="Sitka Text Semibold" pitchFamily="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" y="1376637"/>
            <a:ext cx="5420471" cy="406535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450" y="1376637"/>
            <a:ext cx="5457793" cy="409334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730306"/>
            <a:ext cx="2779352" cy="74299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888" y="5469982"/>
            <a:ext cx="1837241" cy="47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rag.org/wp-content/uploads/2018/12/2-933x10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2" r="15300"/>
          <a:stretch/>
        </p:blipFill>
        <p:spPr bwMode="auto">
          <a:xfrm rot="5400000">
            <a:off x="2045742" y="-3220329"/>
            <a:ext cx="8044546" cy="1267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arallelogramma 5"/>
          <p:cNvSpPr/>
          <p:nvPr/>
        </p:nvSpPr>
        <p:spPr>
          <a:xfrm>
            <a:off x="1285468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76663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608" y="6502431"/>
            <a:ext cx="2395665" cy="220877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72197" y="1297155"/>
            <a:ext cx="11591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itka Text Semibold" pitchFamily="2" charset="0"/>
              </a:rPr>
              <a:t>THANKS FOR YOUR ATTENTION!!</a:t>
            </a:r>
            <a:endParaRPr lang="it-IT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74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396</Words>
  <Application>Microsoft Office PowerPoint</Application>
  <PresentationFormat>Widescreen</PresentationFormat>
  <Paragraphs>96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Sitka Small Semibold</vt:lpstr>
      <vt:lpstr>Sitka Text Semibold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Paolo Gamba</dc:creator>
  <cp:lastModifiedBy>Paolo Gamba</cp:lastModifiedBy>
  <cp:revision>33</cp:revision>
  <dcterms:created xsi:type="dcterms:W3CDTF">2026-07-07T16:47:14Z</dcterms:created>
  <dcterms:modified xsi:type="dcterms:W3CDTF">2026-07-14T19:54:51Z</dcterms:modified>
</cp:coreProperties>
</file>