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4E7E"/>
    <a:srgbClr val="ABA7FB"/>
    <a:srgbClr val="5E5DC5"/>
    <a:srgbClr val="040AB8"/>
    <a:srgbClr val="BDC8F9"/>
    <a:srgbClr val="CBD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B5192C-9916-B82E-E3E3-BE50643AB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6BA3254-E570-C936-423E-9B10C444F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464A90-32E0-3CBB-6488-EB8B41CD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B5631C-457E-E707-848E-A9191889E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0FDE3A-4F66-D4DB-A0C0-540A6659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629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54BCA-58A3-9C6D-23AC-93341627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3C5750-54F6-CE9A-2711-13615A7C8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E5C05A-6A5A-ACEA-82EF-FBFA27509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EF80A-7C4E-C50D-0E5E-721AF97F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6727C9-49EF-35A4-03B9-A12A94C19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56519A0-7C20-0731-F750-B611BEFD5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F18D4B-784E-93AE-BD0F-9179E846E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ED7677-A468-C3BA-D0F0-0EDE7A6E7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814942-EFFC-1621-303C-B2A65144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02E3F5-51DF-D24B-9B2D-FA79E9E15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53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9D0353-B33F-14DF-0D91-2B0DC6A0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758952-E5BD-AA12-F615-9A695956E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6910D0-7D67-8820-F0FB-82867F9EE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B9158E-E8A4-FED4-6F03-051D7C0D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D97309-B558-7DE8-91A2-1399ECC68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34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764707-5EBB-1A34-E2D0-9849F5760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966D60-A9A3-FD22-D96E-5E2191CC8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B60F97-8F98-4522-06F3-A3EE538F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38FCBF-D226-2216-46A8-64D22C55D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2E2F1B-5E57-CF7C-C8B1-C69EF780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47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807EEC-D529-A923-314B-46B90AC94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2317A0-6C95-5E39-A00A-D2FF81A96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5347B0-B5FA-3272-9CCB-C50F97DED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7662B5-2606-FE23-7937-3079C55DB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FD028E-11C8-CA5C-E4DE-BA4CCD38B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458A96-5C7A-747C-F71A-FCF685C8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71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4B6D6F-F395-AF5C-70EE-148369C06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4CB84DA-7A83-EC6B-E647-B556103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21E4284-9104-8A70-E936-A769A8D05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D5AC543-4882-E2E7-4E55-FFBE11DA4B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848210C-4B86-E345-E8D0-FCD83D78E6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5EF00EA-B978-A457-2B22-112372EDD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3653EC4-D15E-A18C-6482-C0CD04377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1CFEF1F-7CA5-A3C7-2D34-916132F1F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172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F6F7F8-2A65-23CE-DCFD-1A89282F1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F271AFB-3BAE-C1CF-078E-BA559F6C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E33EDC3-C037-629B-DE33-81163AFE4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F84DEAB-A9AF-88F6-CF36-BB3EC5FE3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15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7C2405E-DBFF-F426-D0E8-04943791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4EF31DA-1C76-4E6B-C4F4-0B522903C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6D94251-A3F2-261D-808A-C9E9634D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30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7B8C11-64CE-20A7-1E0B-92E46DD6F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748FFB-4DC3-1E9C-EDF2-71B9CDA76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12E871-AA78-BD6E-9E29-DE8802CBE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31F0A0-B825-C14F-D78F-56FABDE8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BF23D5-0AB3-A445-3E2E-740DA927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A5031D-9E03-2445-43A1-F8241C97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78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FA717-9000-4444-D9EF-045F5315A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C660D55-4319-0F4F-A821-06DA1F94C1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193A3B-0C34-0101-84C1-A80FFD2E3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702A45-C0D0-F905-F232-B0A0999D7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EDE08A-7390-2C04-9F45-1B09B5AE2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0F17A27-48CC-5616-8B38-CD2E514D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90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5D0CD28-5074-1E41-6D8D-32DCF70F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80B622-611E-22DE-767F-B95C85AC8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80A788-AA15-733C-874F-08B9AFF0C1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F7C33-030C-4F66-9325-F4EDFB285943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575DBD-362C-7393-10CF-B9417FCF2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5768AD-5621-F050-A2AD-B1B20D4F8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F4C472-947B-4018-AA27-05EE87019F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70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54183F-9F3D-CC31-507C-6CBA7DE0D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84930" y="867452"/>
            <a:ext cx="9144000" cy="2387600"/>
          </a:xfrm>
        </p:spPr>
        <p:txBody>
          <a:bodyPr>
            <a:normAutofit/>
          </a:bodyPr>
          <a:lstStyle/>
          <a:p>
            <a:r>
              <a:rPr lang="it-IT" sz="72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On CP </a:t>
            </a:r>
            <a:r>
              <a:rPr lang="it-IT" sz="7200" dirty="0" err="1">
                <a:solidFill>
                  <a:srgbClr val="164E7E"/>
                </a:solidFill>
                <a:latin typeface="Bahnschrift SemiBold" panose="020B0502040204020203" pitchFamily="34" charset="0"/>
              </a:rPr>
              <a:t>violation</a:t>
            </a:r>
            <a:endParaRPr lang="it-IT" sz="7200" dirty="0">
              <a:solidFill>
                <a:srgbClr val="164E7E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A53C992-C7F6-88C4-9CAE-D975D6CED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84930" y="3129198"/>
            <a:ext cx="9144000" cy="1655762"/>
          </a:xfrm>
        </p:spPr>
        <p:txBody>
          <a:bodyPr>
            <a:normAutofit/>
          </a:bodyPr>
          <a:lstStyle/>
          <a:p>
            <a:r>
              <a:rPr lang="it-IT" sz="2800" dirty="0">
                <a:solidFill>
                  <a:srgbClr val="164E7E"/>
                </a:solidFill>
                <a:latin typeface="Bahnschrift" panose="020B0502040204020203" pitchFamily="34" charset="0"/>
              </a:rPr>
              <a:t>By Matilde Iacoponi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CD5708B-20B7-F2A5-82E1-7B2C3A9C1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421" y="3641590"/>
            <a:ext cx="1950158" cy="1950158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E0E2267B-3220-C9E2-63C1-226FB1833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5" b="8064"/>
          <a:stretch>
            <a:fillRect/>
          </a:stretch>
        </p:blipFill>
        <p:spPr>
          <a:xfrm rot="5400000">
            <a:off x="6531715" y="1197715"/>
            <a:ext cx="6858000" cy="446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3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37">
            <a:extLst>
              <a:ext uri="{FF2B5EF4-FFF2-40B4-BE49-F238E27FC236}">
                <a16:creationId xmlns:a16="http://schemas.microsoft.com/office/drawing/2014/main" id="{EA4BC66C-C53A-B3F8-A9CB-5554878EEEDD}"/>
              </a:ext>
            </a:extLst>
          </p:cNvPr>
          <p:cNvSpPr/>
          <p:nvPr/>
        </p:nvSpPr>
        <p:spPr>
          <a:xfrm>
            <a:off x="0" y="6496996"/>
            <a:ext cx="12192000" cy="361004"/>
          </a:xfrm>
          <a:prstGeom prst="parallelogram">
            <a:avLst>
              <a:gd name="adj" fmla="val 0"/>
            </a:avLst>
          </a:prstGeom>
          <a:solidFill>
            <a:srgbClr val="0F406B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F406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847B11B-613D-5E30-01D5-95281ED2E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5" y="202414"/>
            <a:ext cx="1801172" cy="654972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A1DEC7F-ADDB-DB95-5B27-B3ADE578A58E}"/>
              </a:ext>
            </a:extLst>
          </p:cNvPr>
          <p:cNvSpPr txBox="1"/>
          <p:nvPr/>
        </p:nvSpPr>
        <p:spPr>
          <a:xfrm>
            <a:off x="5639221" y="202414"/>
            <a:ext cx="6552779" cy="923330"/>
          </a:xfrm>
          <a:prstGeom prst="rect">
            <a:avLst/>
          </a:prstGeom>
          <a:solidFill>
            <a:srgbClr val="ABA7FB"/>
          </a:solidFill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 WHAT IS IT?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D497F9D3-7BDE-C3E6-4704-558E1D02269B}"/>
                  </a:ext>
                </a:extLst>
              </p:cNvPr>
              <p:cNvSpPr txBox="1"/>
              <p:nvPr/>
            </p:nvSpPr>
            <p:spPr>
              <a:xfrm>
                <a:off x="339708" y="1229400"/>
                <a:ext cx="4414604" cy="14311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t-IT" sz="2700" b="0" u="sng" dirty="0" err="1">
                    <a:latin typeface="Bahnschrift" panose="020B0502040204020203" pitchFamily="34" charset="0"/>
                  </a:rPr>
                  <a:t>Parity</a:t>
                </a:r>
                <a:r>
                  <a:rPr lang="it-IT" sz="2700" b="0" dirty="0">
                    <a:latin typeface="Bahnschrift" panose="020B0502040204020203" pitchFamily="34" charset="0"/>
                  </a:rPr>
                  <a:t>:</a:t>
                </a:r>
              </a:p>
              <a:p>
                <a:r>
                  <a:rPr lang="it-IT" sz="2400" b="0" dirty="0">
                    <a:latin typeface="Bahnschrift" panose="020B0502040204020203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it-IT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it-IT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D497F9D3-7BDE-C3E6-4704-558E1D022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08" y="1229400"/>
                <a:ext cx="4414604" cy="1431161"/>
              </a:xfrm>
              <a:prstGeom prst="rect">
                <a:avLst/>
              </a:prstGeom>
              <a:blipFill>
                <a:blip r:embed="rId3"/>
                <a:stretch>
                  <a:fillRect l="-4696" t="-769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28AD6E1-163C-A827-CADC-C4CB33BD251F}"/>
                  </a:ext>
                </a:extLst>
              </p:cNvPr>
              <p:cNvSpPr txBox="1"/>
              <p:nvPr/>
            </p:nvSpPr>
            <p:spPr>
              <a:xfrm>
                <a:off x="3185413" y="1678900"/>
                <a:ext cx="980140" cy="11387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𝐫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⟶−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</m:t>
                      </m:r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b="0" dirty="0"/>
              </a:p>
              <a:p>
                <a:endParaRPr lang="it-IT" b="0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28AD6E1-163C-A827-CADC-C4CB33BD2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413" y="1678900"/>
                <a:ext cx="980140" cy="1138773"/>
              </a:xfrm>
              <a:prstGeom prst="rect">
                <a:avLst/>
              </a:prstGeom>
              <a:blipFill>
                <a:blip r:embed="rId4"/>
                <a:stretch>
                  <a:fillRect l="-1875" r="-18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417BD110-71A7-D15C-BB9D-4412BEA7A1B1}"/>
                  </a:ext>
                </a:extLst>
              </p:cNvPr>
              <p:cNvSpPr txBox="1"/>
              <p:nvPr/>
            </p:nvSpPr>
            <p:spPr>
              <a:xfrm>
                <a:off x="3075274" y="2150850"/>
                <a:ext cx="1268681" cy="5847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𝐩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𝐩</m:t>
                      </m:r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417BD110-71A7-D15C-BB9D-4412BEA7A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274" y="2150850"/>
                <a:ext cx="126868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E0E851CC-BE69-EF85-7105-02505E159DEE}"/>
                  </a:ext>
                </a:extLst>
              </p:cNvPr>
              <p:cNvSpPr txBox="1"/>
              <p:nvPr/>
            </p:nvSpPr>
            <p:spPr>
              <a:xfrm>
                <a:off x="490004" y="2394907"/>
                <a:ext cx="6145966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𝐣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𝐣</m:t>
                      </m:r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sz="18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E0E851CC-BE69-EF85-7105-02505E159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04" y="2394907"/>
                <a:ext cx="6145966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CC6239CD-7B2D-6C47-873A-827305612BA9}"/>
                  </a:ext>
                </a:extLst>
              </p:cNvPr>
              <p:cNvSpPr txBox="1"/>
              <p:nvPr/>
            </p:nvSpPr>
            <p:spPr>
              <a:xfrm>
                <a:off x="2364700" y="1624519"/>
                <a:ext cx="1127083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7200" b="0" i="1" smtClean="0">
                          <a:latin typeface="Cambria Math" panose="02040503050406030204" pitchFamily="18" charset="0"/>
                        </a:rPr>
                        <m:t>{</m:t>
                      </m:r>
                    </m:oMath>
                  </m:oMathPara>
                </a14:m>
                <a:endParaRPr lang="it-IT" sz="7200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CC6239CD-7B2D-6C47-873A-827305612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700" y="1624519"/>
                <a:ext cx="1127083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60DF6BE7-3C4F-B139-6172-C0A37B0FE199}"/>
                  </a:ext>
                </a:extLst>
              </p:cNvPr>
              <p:cNvSpPr txBox="1"/>
              <p:nvPr/>
            </p:nvSpPr>
            <p:spPr>
              <a:xfrm>
                <a:off x="5164668" y="1510599"/>
                <a:ext cx="7027332" cy="1636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err="1">
                    <a:latin typeface="Bahnschrift" panose="020B0502040204020203" pitchFamily="34" charset="0"/>
                  </a:rPr>
                  <a:t>Particles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at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rest</a:t>
                </a:r>
                <a:r>
                  <a:rPr lang="it-IT" sz="2000" dirty="0">
                    <a:latin typeface="Bahnschrift" panose="020B0502040204020203" pitchFamily="34" charset="0"/>
                  </a:rPr>
                  <a:t> can be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eigenstates</a:t>
                </a:r>
                <a:r>
                  <a:rPr lang="it-IT" sz="2000" dirty="0">
                    <a:latin typeface="Bahnschrift" panose="020B0502040204020203" pitchFamily="34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</a:rPr>
                      <m:t>𝒫</m:t>
                    </m:r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and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have</a:t>
                </a:r>
                <a:r>
                  <a:rPr lang="it-IT" sz="2000" dirty="0">
                    <a:latin typeface="Bahnschrift" panose="020B0502040204020203" pitchFamily="34" charset="0"/>
                  </a:rPr>
                  <a:t> an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intrinsic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parity</a:t>
                </a:r>
                <a:endParaRPr lang="it-IT" sz="2000" dirty="0">
                  <a:latin typeface="Bahnschrift" panose="020B0502040204020203" pitchFamily="34" charset="0"/>
                </a:endParaRPr>
              </a:p>
              <a:p>
                <a:r>
                  <a:rPr lang="it-IT" sz="2000" dirty="0">
                    <a:latin typeface="Bahnschrift" panose="020B0502040204020203" pitchFamily="34" charset="0"/>
                  </a:rPr>
                  <a:t>For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example</a:t>
                </a:r>
                <a:r>
                  <a:rPr lang="it-IT" sz="2000" dirty="0">
                    <a:latin typeface="Bahnschrift" panose="020B0502040204020203" pitchFamily="34" charset="0"/>
                  </a:rPr>
                  <a:t>,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sz="2000" b="0" dirty="0">
                    <a:latin typeface="Bahnschrift" panose="020B0502040204020203" pitchFamily="34" charset="0"/>
                  </a:rPr>
                  <a:t> the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intrinsic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parity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is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-1</a:t>
                </a:r>
              </a:p>
              <a:p>
                <a:r>
                  <a:rPr lang="it-IT" sz="2000" dirty="0">
                    <a:latin typeface="Bahnschrift" panose="020B0502040204020203" pitchFamily="34" charset="0"/>
                  </a:rPr>
                  <a:t>and a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two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particle</a:t>
                </a:r>
                <a:r>
                  <a:rPr lang="it-IT" sz="2000" dirty="0">
                    <a:latin typeface="Bahnschrift" panose="020B0502040204020203" pitchFamily="34" charset="0"/>
                  </a:rPr>
                  <a:t> system with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orbital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angular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momentum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it-IT" sz="2000" dirty="0" err="1">
                    <a:latin typeface="Bahnschrift" panose="020B0502040204020203" pitchFamily="34" charset="0"/>
                  </a:rPr>
                  <a:t>have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</m:sSup>
                  </m:oMath>
                </a14:m>
                <a:endParaRPr lang="it-IT" sz="2000" b="0" dirty="0">
                  <a:latin typeface="Bahnschrift" panose="020B0502040204020203" pitchFamily="34" charset="0"/>
                </a:endParaRPr>
              </a:p>
            </p:txBody>
          </p:sp>
        </mc:Choice>
        <mc:Fallback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60DF6BE7-3C4F-B139-6172-C0A37B0FE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668" y="1510599"/>
                <a:ext cx="7027332" cy="1636730"/>
              </a:xfrm>
              <a:prstGeom prst="rect">
                <a:avLst/>
              </a:prstGeom>
              <a:blipFill>
                <a:blip r:embed="rId8"/>
                <a:stretch>
                  <a:fillRect l="-867" t="-2612" b="-55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3B3C9A6-371A-0F29-7F59-F73FF188CB8E}"/>
                  </a:ext>
                </a:extLst>
              </p:cNvPr>
              <p:cNvSpPr txBox="1"/>
              <p:nvPr/>
            </p:nvSpPr>
            <p:spPr>
              <a:xfrm>
                <a:off x="3225074" y="1936123"/>
                <a:ext cx="78367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 b="0" i="1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⟶ </m:t>
                      </m:r>
                      <m:r>
                        <m:rPr>
                          <m:sty m:val="p"/>
                        </m:rP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3B3C9A6-371A-0F29-7F59-F73FF188C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74" y="1936123"/>
                <a:ext cx="783676" cy="307777"/>
              </a:xfrm>
              <a:prstGeom prst="rect">
                <a:avLst/>
              </a:prstGeom>
              <a:blipFill>
                <a:blip r:embed="rId9"/>
                <a:stretch>
                  <a:fillRect l="-6202" r="-5426" b="-4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EE1DEDF-F72C-3551-4D3E-657172C5B095}"/>
              </a:ext>
            </a:extLst>
          </p:cNvPr>
          <p:cNvSpPr txBox="1"/>
          <p:nvPr/>
        </p:nvSpPr>
        <p:spPr>
          <a:xfrm>
            <a:off x="207785" y="3237785"/>
            <a:ext cx="54464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 err="1">
                <a:latin typeface="Bahnschrift" panose="020B0502040204020203" pitchFamily="34" charset="0"/>
              </a:rPr>
              <a:t>Charge</a:t>
            </a:r>
            <a:r>
              <a:rPr lang="it-IT" sz="2700" dirty="0">
                <a:latin typeface="Bahnschrift" panose="020B0502040204020203" pitchFamily="34" charset="0"/>
              </a:rPr>
              <a:t> </a:t>
            </a:r>
            <a:r>
              <a:rPr lang="it-IT" sz="2700" dirty="0" err="1">
                <a:latin typeface="Bahnschrift" panose="020B0502040204020203" pitchFamily="34" charset="0"/>
              </a:rPr>
              <a:t>conjugation</a:t>
            </a:r>
            <a:r>
              <a:rPr lang="it-IT" sz="2700" dirty="0">
                <a:latin typeface="Bahnschrift" panose="020B0502040204020203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A6835FCF-4B13-A973-84A3-1A9D462A9B14}"/>
                  </a:ext>
                </a:extLst>
              </p:cNvPr>
              <p:cNvSpPr txBox="1"/>
              <p:nvPr/>
            </p:nvSpPr>
            <p:spPr>
              <a:xfrm>
                <a:off x="521642" y="3911386"/>
                <a:ext cx="3487108" cy="28623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𝒞</m:t>
                      </m:r>
                      <m:d>
                        <m:dPr>
                          <m:begChr m:val="|"/>
                          <m:endChr m:val="⟩"/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𝐩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,{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d>
                        <m:dPr>
                          <m:begChr m:val="|"/>
                          <m:endChr m:val="⟩"/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𝐩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,{−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it-IT" sz="2200" b="0" i="1" dirty="0">
                  <a:latin typeface="Cambria Math" panose="02040503050406030204" pitchFamily="18" charset="0"/>
                </a:endParaRPr>
              </a:p>
              <a:p>
                <a:endParaRPr lang="it-IT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it-IT" b="0" i="1" dirty="0">
                  <a:latin typeface="Cambria Math" panose="02040503050406030204" pitchFamily="18" charset="0"/>
                </a:endParaRPr>
              </a:p>
              <a:p>
                <a:endParaRPr lang="it-IT" b="0" i="1" dirty="0">
                  <a:latin typeface="Cambria Math" panose="02040503050406030204" pitchFamily="18" charset="0"/>
                </a:endParaRPr>
              </a:p>
              <a:p>
                <a:endParaRPr lang="it-IT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it-IT" b="0" dirty="0"/>
              </a:p>
              <a:p>
                <a:endParaRPr lang="it-IT" b="0" dirty="0"/>
              </a:p>
              <a:p>
                <a:endParaRPr lang="it-IT" b="0" dirty="0"/>
              </a:p>
              <a:p>
                <a:endParaRPr lang="it-IT" b="0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A6835FCF-4B13-A973-84A3-1A9D462A9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42" y="3911386"/>
                <a:ext cx="3487108" cy="28623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F7212211-1E37-CF09-F657-6E9E9E72AD92}"/>
                  </a:ext>
                </a:extLst>
              </p:cNvPr>
              <p:cNvSpPr txBox="1"/>
              <p:nvPr/>
            </p:nvSpPr>
            <p:spPr>
              <a:xfrm>
                <a:off x="5164668" y="3587488"/>
                <a:ext cx="702733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err="1">
                    <a:latin typeface="Bahnschrift" panose="020B0502040204020203" pitchFamily="34" charset="0"/>
                  </a:rPr>
                  <a:t>Only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neutral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particles</a:t>
                </a:r>
                <a:r>
                  <a:rPr lang="it-IT" sz="2000" dirty="0">
                    <a:latin typeface="Bahnschrift" panose="020B0502040204020203" pitchFamily="34" charset="0"/>
                  </a:rPr>
                  <a:t> can be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eigenstates</a:t>
                </a:r>
                <a:r>
                  <a:rPr lang="it-IT" sz="2000" dirty="0">
                    <a:latin typeface="Bahnschrift" panose="020B0502040204020203" pitchFamily="34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it-IT" sz="2000" b="0" dirty="0">
                    <a:latin typeface="Bahnschrift" panose="020B0502040204020203" pitchFamily="34" charset="0"/>
                  </a:rPr>
                  <a:t> and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such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particles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are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also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their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own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antiparticle</a:t>
                </a:r>
                <a:endParaRPr lang="it-IT" sz="2000" b="0" dirty="0">
                  <a:latin typeface="Bahnschrift" panose="020B0502040204020203" pitchFamily="34" charset="0"/>
                </a:endParaRPr>
              </a:p>
              <a:p>
                <a:r>
                  <a:rPr lang="it-IT" sz="2000" dirty="0">
                    <a:latin typeface="Bahnschrift" panose="020B0502040204020203" pitchFamily="34" charset="0"/>
                  </a:rPr>
                  <a:t>For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example</a:t>
                </a:r>
                <a:r>
                  <a:rPr lang="it-IT" sz="2000" dirty="0">
                    <a:latin typeface="Bahnschrift" panose="020B0502040204020203" pitchFamily="34" charset="0"/>
                  </a:rPr>
                  <a:t>,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its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own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antiparticle</a:t>
                </a:r>
                <a:r>
                  <a:rPr lang="it-IT" sz="2000" dirty="0">
                    <a:latin typeface="Bahnschrift" panose="020B0502040204020203" pitchFamily="34" charset="0"/>
                  </a:rPr>
                  <a:t> and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has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eigenvalue</a:t>
                </a:r>
                <a:r>
                  <a:rPr lang="it-IT" sz="2000" dirty="0">
                    <a:latin typeface="Bahnschrift" panose="020B0502040204020203" pitchFamily="34" charset="0"/>
                  </a:rPr>
                  <a:t> of +1 </a:t>
                </a:r>
              </a:p>
            </p:txBody>
          </p:sp>
        </mc:Choice>
        <mc:Fallback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F7212211-1E37-CF09-F657-6E9E9E72A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668" y="3587488"/>
                <a:ext cx="7027332" cy="1323439"/>
              </a:xfrm>
              <a:prstGeom prst="rect">
                <a:avLst/>
              </a:prstGeom>
              <a:blipFill>
                <a:blip r:embed="rId11"/>
                <a:stretch>
                  <a:fillRect l="-867" t="-2752" b="-64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C4F4966-7926-48E7-5D75-235F3722C620}"/>
              </a:ext>
            </a:extLst>
          </p:cNvPr>
          <p:cNvSpPr txBox="1"/>
          <p:nvPr/>
        </p:nvSpPr>
        <p:spPr>
          <a:xfrm>
            <a:off x="1630470" y="5492367"/>
            <a:ext cx="1001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Bahnschrift" panose="020B0502040204020203" pitchFamily="34" charset="0"/>
              </a:rPr>
              <a:t>The CP </a:t>
            </a:r>
            <a:r>
              <a:rPr lang="it-IT" sz="2000" dirty="0" err="1">
                <a:latin typeface="Bahnschrift" panose="020B0502040204020203" pitchFamily="34" charset="0"/>
              </a:rPr>
              <a:t>symmetry</a:t>
            </a:r>
            <a:r>
              <a:rPr lang="it-IT" sz="2000" dirty="0">
                <a:latin typeface="Bahnschrift" panose="020B0502040204020203" pitchFamily="34" charset="0"/>
              </a:rPr>
              <a:t> can be </a:t>
            </a:r>
            <a:r>
              <a:rPr lang="it-IT" sz="2000" dirty="0" err="1">
                <a:latin typeface="Bahnschrift" panose="020B0502040204020203" pitchFamily="34" charset="0"/>
              </a:rPr>
              <a:t>violated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dirty="0" err="1">
                <a:latin typeface="Bahnschrift" panose="020B0502040204020203" pitchFamily="34" charset="0"/>
              </a:rPr>
              <a:t>three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different</a:t>
            </a:r>
            <a:r>
              <a:rPr lang="it-IT" sz="2000" dirty="0">
                <a:latin typeface="Bahnschrift" panose="020B0502040204020203" pitchFamily="34" charset="0"/>
              </a:rPr>
              <a:t> ways: by </a:t>
            </a:r>
            <a:r>
              <a:rPr lang="it-IT" sz="2000" dirty="0" err="1">
                <a:latin typeface="Bahnschrift" panose="020B0502040204020203" pitchFamily="34" charset="0"/>
              </a:rPr>
              <a:t>violation</a:t>
            </a:r>
            <a:r>
              <a:rPr lang="it-IT" sz="2000" dirty="0">
                <a:latin typeface="Bahnschrift" panose="020B0502040204020203" pitchFamily="34" charset="0"/>
              </a:rPr>
              <a:t> in the </a:t>
            </a:r>
            <a:r>
              <a:rPr lang="it-IT" sz="2000" dirty="0" err="1">
                <a:latin typeface="Bahnschrift" panose="020B0502040204020203" pitchFamily="34" charset="0"/>
              </a:rPr>
              <a:t>wave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function</a:t>
            </a:r>
            <a:r>
              <a:rPr lang="it-IT" sz="2000" dirty="0">
                <a:latin typeface="Bahnschrift" panose="020B0502040204020203" pitchFamily="34" charset="0"/>
              </a:rPr>
              <a:t>, by </a:t>
            </a:r>
            <a:r>
              <a:rPr lang="it-IT" sz="2000" dirty="0" err="1">
                <a:latin typeface="Bahnschrift" panose="020B0502040204020203" pitchFamily="34" charset="0"/>
              </a:rPr>
              <a:t>direct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violation</a:t>
            </a:r>
            <a:r>
              <a:rPr lang="it-IT" sz="2000" dirty="0">
                <a:latin typeface="Bahnschrift" panose="020B0502040204020203" pitchFamily="34" charset="0"/>
              </a:rPr>
              <a:t> and by </a:t>
            </a:r>
            <a:r>
              <a:rPr lang="it-IT" sz="2000" dirty="0" err="1">
                <a:latin typeface="Bahnschrift" panose="020B0502040204020203" pitchFamily="34" charset="0"/>
              </a:rPr>
              <a:t>interference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between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decays</a:t>
            </a:r>
            <a:endParaRPr lang="it-IT" sz="2000" dirty="0">
              <a:latin typeface="Bahnschrift" panose="020B0502040204020203" pitchFamily="34" charset="0"/>
            </a:endParaRP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4CF190B1-A3AF-1996-AF2B-56EE5EFCC594}"/>
              </a:ext>
            </a:extLst>
          </p:cNvPr>
          <p:cNvSpPr/>
          <p:nvPr/>
        </p:nvSpPr>
        <p:spPr>
          <a:xfrm>
            <a:off x="207785" y="5576936"/>
            <a:ext cx="1222047" cy="429753"/>
          </a:xfrm>
          <a:prstGeom prst="rightArrow">
            <a:avLst/>
          </a:prstGeom>
          <a:solidFill>
            <a:srgbClr val="ABA7FB"/>
          </a:solidFill>
          <a:ln>
            <a:solidFill>
              <a:srgbClr val="164E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EBC95A-61DB-377A-2576-2BD9A210D5F4}"/>
              </a:ext>
            </a:extLst>
          </p:cNvPr>
          <p:cNvSpPr txBox="1"/>
          <p:nvPr/>
        </p:nvSpPr>
        <p:spPr>
          <a:xfrm>
            <a:off x="9157611" y="6470920"/>
            <a:ext cx="5666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Bahnschrift" panose="020B0502040204020203" pitchFamily="34" charset="0"/>
              </a:rPr>
              <a:t>Matilde Iacoponi – 2/5</a:t>
            </a:r>
          </a:p>
        </p:txBody>
      </p:sp>
    </p:spTree>
    <p:extLst>
      <p:ext uri="{BB962C8B-B14F-4D97-AF65-F5344CB8AC3E}">
        <p14:creationId xmlns:p14="http://schemas.microsoft.com/office/powerpoint/2010/main" val="111749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EE9EE7D-4015-D980-3BD0-4B829E412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5" y="202414"/>
            <a:ext cx="1801172" cy="654972"/>
          </a:xfrm>
          <a:prstGeom prst="rect">
            <a:avLst/>
          </a:prstGeom>
        </p:spPr>
      </p:pic>
      <p:sp>
        <p:nvSpPr>
          <p:cNvPr id="5" name="Google Shape;182;p37">
            <a:extLst>
              <a:ext uri="{FF2B5EF4-FFF2-40B4-BE49-F238E27FC236}">
                <a16:creationId xmlns:a16="http://schemas.microsoft.com/office/drawing/2014/main" id="{68BA316B-C9C5-AAAE-DFB6-7A8593356D85}"/>
              </a:ext>
            </a:extLst>
          </p:cNvPr>
          <p:cNvSpPr/>
          <p:nvPr/>
        </p:nvSpPr>
        <p:spPr>
          <a:xfrm>
            <a:off x="0" y="6496996"/>
            <a:ext cx="12192000" cy="361004"/>
          </a:xfrm>
          <a:prstGeom prst="parallelogram">
            <a:avLst>
              <a:gd name="adj" fmla="val 0"/>
            </a:avLst>
          </a:prstGeom>
          <a:solidFill>
            <a:srgbClr val="0F406B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F406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EF51AC8-BC6B-E822-84F5-27C45647FB3F}"/>
              </a:ext>
            </a:extLst>
          </p:cNvPr>
          <p:cNvSpPr txBox="1"/>
          <p:nvPr/>
        </p:nvSpPr>
        <p:spPr>
          <a:xfrm>
            <a:off x="5639221" y="202414"/>
            <a:ext cx="6552779" cy="923330"/>
          </a:xfrm>
          <a:prstGeom prst="rect">
            <a:avLst/>
          </a:prstGeom>
          <a:solidFill>
            <a:srgbClr val="ABA7FB"/>
          </a:solidFill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 FIRST DISCOVERY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2555D44-AC48-D2B7-173F-FB261BC0FA6D}"/>
                  </a:ext>
                </a:extLst>
              </p:cNvPr>
              <p:cNvSpPr txBox="1"/>
              <p:nvPr/>
            </p:nvSpPr>
            <p:spPr>
              <a:xfrm>
                <a:off x="395013" y="2375341"/>
                <a:ext cx="5244208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>
                    <a:latin typeface="Bahnschrift" panose="020B0502040204020203" pitchFamily="34" charset="0"/>
                  </a:rPr>
                  <a:t>CP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violation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was</a:t>
                </a:r>
                <a:r>
                  <a:rPr lang="it-IT" sz="2000" dirty="0">
                    <a:latin typeface="Bahnschrift" panose="020B0502040204020203" pitchFamily="34" charset="0"/>
                  </a:rPr>
                  <a:t> first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observed</a:t>
                </a:r>
                <a:r>
                  <a:rPr lang="it-IT" sz="2000" dirty="0">
                    <a:latin typeface="Bahnschrift" panose="020B0502040204020203" pitchFamily="34" charset="0"/>
                  </a:rPr>
                  <a:t> in 1964 in the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decay</a:t>
                </a:r>
                <a:r>
                  <a:rPr lang="it-IT" sz="2000" dirty="0">
                    <a:latin typeface="Bahnschrift" panose="020B0502040204020203" pitchFamily="34" charset="0"/>
                  </a:rPr>
                  <a:t> of the long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lifetime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neutral</a:t>
                </a:r>
                <a:r>
                  <a:rPr lang="it-IT" sz="2000" dirty="0">
                    <a:latin typeface="Bahnschrift" panose="020B0502040204020203" pitchFamily="34" charset="0"/>
                  </a:rPr>
                  <a:t> K-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mesons</a:t>
                </a:r>
                <a:r>
                  <a:rPr lang="it-IT" sz="2000" dirty="0">
                    <a:latin typeface="Bahnschrift" panose="020B0502040204020203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it-IT" sz="2000" b="0" dirty="0">
                    <a:latin typeface="Bahnschrift" panose="020B0502040204020203" pitchFamily="34" charset="0"/>
                  </a:rPr>
                  <a:t>,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through</a:t>
                </a:r>
                <a:r>
                  <a:rPr lang="it-IT" sz="2000" b="0" dirty="0">
                    <a:latin typeface="Bahnschrift" panose="020B0502040204020203" pitchFamily="34" charset="0"/>
                  </a:rPr>
                  <a:t> the </a:t>
                </a:r>
                <a:r>
                  <a:rPr lang="it-IT" sz="2000" b="0" dirty="0" err="1">
                    <a:latin typeface="Bahnschrift" panose="020B0502040204020203" pitchFamily="34" charset="0"/>
                  </a:rPr>
                  <a:t>decay</a:t>
                </a:r>
                <a:endParaRPr lang="it-IT" sz="2000" b="0" dirty="0">
                  <a:latin typeface="Bahnschrift" panose="020B0502040204020203" pitchFamily="34" charset="0"/>
                </a:endParaRPr>
              </a:p>
              <a:p>
                <a:endParaRPr lang="it-IT" sz="2000" b="0" dirty="0">
                  <a:latin typeface="Bahnschrift" panose="020B0502040204020203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t-IT" sz="2000" b="0" dirty="0">
                  <a:latin typeface="Bahnschrift" panose="020B0502040204020203" pitchFamily="34" charset="0"/>
                  <a:ea typeface="Cambria Math" panose="02040503050406030204" pitchFamily="18" charset="0"/>
                </a:endParaRPr>
              </a:p>
              <a:p>
                <a:endParaRPr lang="it-IT" sz="2000" b="0" dirty="0">
                  <a:latin typeface="Bahnschrift" panose="020B0502040204020203" pitchFamily="34" charset="0"/>
                  <a:ea typeface="Cambria Math" panose="02040503050406030204" pitchFamily="18" charset="0"/>
                </a:endParaRPr>
              </a:p>
              <a:p>
                <a:endParaRPr lang="it-IT" sz="2000" b="0" dirty="0">
                  <a:latin typeface="Bahnschrift" panose="020B0502040204020203" pitchFamily="34" charset="0"/>
                  <a:ea typeface="Cambria Math" panose="02040503050406030204" pitchFamily="18" charset="0"/>
                </a:endParaRPr>
              </a:p>
              <a:p>
                <a:r>
                  <a:rPr lang="it-IT" sz="2000" b="0" dirty="0">
                    <a:latin typeface="Bahnschrift" panose="020B0502040204020203" pitchFamily="34" charset="0"/>
                  </a:rPr>
                  <a:t> </a:t>
                </a:r>
              </a:p>
              <a:p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2555D44-AC48-D2B7-173F-FB261BC0F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13" y="2375341"/>
                <a:ext cx="5244208" cy="2862322"/>
              </a:xfrm>
              <a:prstGeom prst="rect">
                <a:avLst/>
              </a:prstGeom>
              <a:blipFill>
                <a:blip r:embed="rId3"/>
                <a:stretch>
                  <a:fillRect l="-1279" t="-1493" r="-2326" b="-277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B203BA-0025-B000-B8D2-B356497CDBB7}"/>
              </a:ext>
            </a:extLst>
          </p:cNvPr>
          <p:cNvSpPr txBox="1"/>
          <p:nvPr/>
        </p:nvSpPr>
        <p:spPr>
          <a:xfrm>
            <a:off x="9157611" y="6470920"/>
            <a:ext cx="5666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Bahnschrift" panose="020B0502040204020203" pitchFamily="34" charset="0"/>
              </a:rPr>
              <a:t>Matilde Iacoponi – 3/5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675CC57-AAA8-3589-089C-80847D9036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506" y="1808942"/>
            <a:ext cx="5244208" cy="373649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A527503-6AA0-2673-9AFB-862CB88C8455}"/>
              </a:ext>
            </a:extLst>
          </p:cNvPr>
          <p:cNvSpPr txBox="1"/>
          <p:nvPr/>
        </p:nvSpPr>
        <p:spPr>
          <a:xfrm>
            <a:off x="10010930" y="5452171"/>
            <a:ext cx="43621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Bahnschrift" panose="020B0502040204020203" pitchFamily="34" charset="0"/>
              </a:rPr>
              <a:t>Christenson et al, 1964</a:t>
            </a:r>
          </a:p>
        </p:txBody>
      </p:sp>
    </p:spTree>
    <p:extLst>
      <p:ext uri="{BB962C8B-B14F-4D97-AF65-F5344CB8AC3E}">
        <p14:creationId xmlns:p14="http://schemas.microsoft.com/office/powerpoint/2010/main" val="1850998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0E08FB-1831-0280-778B-C9706F7D7E23}"/>
              </a:ext>
            </a:extLst>
          </p:cNvPr>
          <p:cNvSpPr txBox="1"/>
          <p:nvPr/>
        </p:nvSpPr>
        <p:spPr>
          <a:xfrm>
            <a:off x="5639221" y="202414"/>
            <a:ext cx="6552779" cy="923330"/>
          </a:xfrm>
          <a:prstGeom prst="rect">
            <a:avLst/>
          </a:prstGeom>
          <a:solidFill>
            <a:srgbClr val="ABA7FB"/>
          </a:solidFill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 TODAY: LHCb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D505810-B6C5-72B0-0BA4-7F6B079CC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5" y="202414"/>
            <a:ext cx="1801172" cy="654972"/>
          </a:xfrm>
          <a:prstGeom prst="rect">
            <a:avLst/>
          </a:prstGeom>
        </p:spPr>
      </p:pic>
      <p:sp>
        <p:nvSpPr>
          <p:cNvPr id="7" name="Google Shape;182;p37">
            <a:extLst>
              <a:ext uri="{FF2B5EF4-FFF2-40B4-BE49-F238E27FC236}">
                <a16:creationId xmlns:a16="http://schemas.microsoft.com/office/drawing/2014/main" id="{97C14D51-4DD3-D927-5143-05C2B6E5E9A1}"/>
              </a:ext>
            </a:extLst>
          </p:cNvPr>
          <p:cNvSpPr/>
          <p:nvPr/>
        </p:nvSpPr>
        <p:spPr>
          <a:xfrm>
            <a:off x="0" y="6496996"/>
            <a:ext cx="12192000" cy="361004"/>
          </a:xfrm>
          <a:prstGeom prst="parallelogram">
            <a:avLst>
              <a:gd name="adj" fmla="val 0"/>
            </a:avLst>
          </a:prstGeom>
          <a:solidFill>
            <a:srgbClr val="0F406B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F406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1C31B1-D24C-F12C-585F-7D8C5176BD79}"/>
              </a:ext>
            </a:extLst>
          </p:cNvPr>
          <p:cNvSpPr txBox="1"/>
          <p:nvPr/>
        </p:nvSpPr>
        <p:spPr>
          <a:xfrm>
            <a:off x="9157611" y="6470920"/>
            <a:ext cx="5666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Bahnschrift" panose="020B0502040204020203" pitchFamily="34" charset="0"/>
              </a:rPr>
              <a:t>Matilde Iacoponi – 4/5</a:t>
            </a:r>
          </a:p>
        </p:txBody>
      </p:sp>
      <p:pic>
        <p:nvPicPr>
          <p:cNvPr id="6" name="Immagine 5" descr="LHCb prepares for a RICH harvest of rare beauty – CERN Courier">
            <a:extLst>
              <a:ext uri="{FF2B5EF4-FFF2-40B4-BE49-F238E27FC236}">
                <a16:creationId xmlns:a16="http://schemas.microsoft.com/office/drawing/2014/main" id="{ED67A072-6971-AFAC-6C12-8577CE0D0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10" y="1395171"/>
            <a:ext cx="7501875" cy="44886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069B715-27F7-3F09-90DB-68E96893FFCF}"/>
                  </a:ext>
                </a:extLst>
              </p:cNvPr>
              <p:cNvSpPr txBox="1"/>
              <p:nvPr/>
            </p:nvSpPr>
            <p:spPr>
              <a:xfrm>
                <a:off x="8424471" y="2180154"/>
                <a:ext cx="305799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2000" dirty="0" err="1">
                    <a:latin typeface="Bahnschrift" panose="020B0502040204020203" pitchFamily="34" charset="0"/>
                  </a:rPr>
                  <a:t>Experiments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searching</a:t>
                </a:r>
                <a:r>
                  <a:rPr lang="it-IT" sz="2000" dirty="0">
                    <a:latin typeface="Bahnschrift" panose="020B0502040204020203" pitchFamily="34" charset="0"/>
                  </a:rPr>
                  <a:t> for CP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violation</a:t>
                </a:r>
                <a:r>
                  <a:rPr lang="it-IT" sz="2000" dirty="0">
                    <a:latin typeface="Bahnschrift" panose="020B0502040204020203" pitchFamily="34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it-IT" sz="2000" b="0" dirty="0">
                    <a:latin typeface="Bahnschrift" panose="020B0502040204020203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it-IT" sz="2000" b="0" dirty="0">
                    <a:latin typeface="Bahnschrift" panose="020B0502040204020203" pitchFamily="34" charset="0"/>
                  </a:rPr>
                  <a:t> decays</a:t>
                </a:r>
              </a:p>
              <a:p>
                <a:pPr algn="r"/>
                <a:endParaRPr lang="it-IT" sz="2000" b="0" dirty="0">
                  <a:latin typeface="Bahnschrift" panose="020B0502040204020203" pitchFamily="34" charset="0"/>
                </a:endParaRPr>
              </a:p>
              <a:p>
                <a:pPr algn="r"/>
                <a:endParaRPr lang="it-IT" sz="2000" dirty="0">
                  <a:latin typeface="Bahnschrift" panose="020B0502040204020203" pitchFamily="34" charset="0"/>
                </a:endParaRPr>
              </a:p>
            </p:txBody>
          </p:sp>
        </mc:Choice>
        <mc:Fallback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069B715-27F7-3F09-90DB-68E96893F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471" y="2180154"/>
                <a:ext cx="3057992" cy="1631216"/>
              </a:xfrm>
              <a:prstGeom prst="rect">
                <a:avLst/>
              </a:prstGeom>
              <a:blipFill>
                <a:blip r:embed="rId4"/>
                <a:stretch>
                  <a:fillRect l="-1394" t="-2622" r="-4183" b="-56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B64977A5-9E92-2175-6FDC-E8261A80E2D6}"/>
              </a:ext>
            </a:extLst>
          </p:cNvPr>
          <p:cNvSpPr/>
          <p:nvPr/>
        </p:nvSpPr>
        <p:spPr>
          <a:xfrm rot="5400000">
            <a:off x="9535808" y="3488527"/>
            <a:ext cx="835318" cy="529671"/>
          </a:xfrm>
          <a:prstGeom prst="rightArrow">
            <a:avLst/>
          </a:prstGeom>
          <a:solidFill>
            <a:srgbClr val="ABA7FB"/>
          </a:solidFill>
          <a:ln>
            <a:solidFill>
              <a:srgbClr val="164E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78B1894-1AB1-D5E3-41BE-3861A1FFAFB5}"/>
              </a:ext>
            </a:extLst>
          </p:cNvPr>
          <p:cNvSpPr txBox="1"/>
          <p:nvPr/>
        </p:nvSpPr>
        <p:spPr>
          <a:xfrm>
            <a:off x="8424472" y="4357948"/>
            <a:ext cx="3057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dirty="0">
                <a:latin typeface="Bahnschrift" panose="020B0502040204020203" pitchFamily="34" charset="0"/>
              </a:rPr>
              <a:t>So far the </a:t>
            </a:r>
            <a:r>
              <a:rPr lang="it-IT" sz="2000" dirty="0" err="1">
                <a:latin typeface="Bahnschrift" panose="020B0502040204020203" pitchFamily="34" charset="0"/>
              </a:rPr>
              <a:t>experiments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have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measured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parameters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compatible</a:t>
            </a:r>
            <a:r>
              <a:rPr lang="it-IT" sz="2000" dirty="0">
                <a:latin typeface="Bahnschrift" panose="020B0502040204020203" pitchFamily="34" charset="0"/>
              </a:rPr>
              <a:t> with the SM</a:t>
            </a:r>
          </a:p>
        </p:txBody>
      </p:sp>
    </p:spTree>
    <p:extLst>
      <p:ext uri="{BB962C8B-B14F-4D97-AF65-F5344CB8AC3E}">
        <p14:creationId xmlns:p14="http://schemas.microsoft.com/office/powerpoint/2010/main" val="895433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06B306-55C5-247B-9747-8B060768987C}"/>
              </a:ext>
            </a:extLst>
          </p:cNvPr>
          <p:cNvSpPr txBox="1"/>
          <p:nvPr/>
        </p:nvSpPr>
        <p:spPr>
          <a:xfrm>
            <a:off x="4462569" y="2274838"/>
            <a:ext cx="78998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Thank </a:t>
            </a:r>
            <a:r>
              <a:rPr lang="it-IT" sz="7200" dirty="0" err="1">
                <a:solidFill>
                  <a:srgbClr val="164E7E"/>
                </a:solidFill>
                <a:latin typeface="Bahnschrift SemiBold" panose="020B0502040204020203" pitchFamily="34" charset="0"/>
              </a:rPr>
              <a:t>you</a:t>
            </a:r>
            <a:r>
              <a:rPr lang="it-IT" sz="72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 for the </a:t>
            </a:r>
            <a:r>
              <a:rPr lang="it-IT" sz="7200" dirty="0" err="1">
                <a:solidFill>
                  <a:srgbClr val="164E7E"/>
                </a:solidFill>
                <a:latin typeface="Bahnschrift SemiBold" panose="020B0502040204020203" pitchFamily="34" charset="0"/>
              </a:rPr>
              <a:t>attention</a:t>
            </a:r>
            <a:r>
              <a:rPr lang="it-IT" sz="7200" dirty="0">
                <a:solidFill>
                  <a:srgbClr val="164E7E"/>
                </a:solidFill>
                <a:latin typeface="Bahnschrift SemiBold" panose="020B0502040204020203" pitchFamily="34" charset="0"/>
              </a:rPr>
              <a:t>!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85D5F0-F48D-450F-EBCD-E4A403030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5" b="8064"/>
          <a:stretch>
            <a:fillRect/>
          </a:stretch>
        </p:blipFill>
        <p:spPr>
          <a:xfrm rot="5400000">
            <a:off x="-1197716" y="1197716"/>
            <a:ext cx="6858000" cy="446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26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219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Bahnschrift</vt:lpstr>
      <vt:lpstr>Bahnschrift SemiBold</vt:lpstr>
      <vt:lpstr>Calibri</vt:lpstr>
      <vt:lpstr>Cambria Math</vt:lpstr>
      <vt:lpstr>Tema di Office</vt:lpstr>
      <vt:lpstr>On CP violation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MATILDE</dc:creator>
  <cp:lastModifiedBy>MATILDE</cp:lastModifiedBy>
  <cp:revision>4</cp:revision>
  <dcterms:created xsi:type="dcterms:W3CDTF">2026-07-14T20:55:54Z</dcterms:created>
  <dcterms:modified xsi:type="dcterms:W3CDTF">2026-07-16T21:09:44Z</dcterms:modified>
</cp:coreProperties>
</file>