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638" autoAdjust="0"/>
  </p:normalViewPr>
  <p:slideViewPr>
    <p:cSldViewPr snapToGrid="0" snapToObjects="1">
      <p:cViewPr varScale="1">
        <p:scale>
          <a:sx n="72" d="100"/>
          <a:sy n="72" d="100"/>
        </p:scale>
        <p:origin x="107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5F770-5CE2-4696-9A35-1217C037C7B9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3CD34-D858-40F7-B0FF-F7E29876C7C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401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Hello everyone.</a:t>
            </a:r>
          </a:p>
          <a:p>
            <a:r>
              <a:rPr lang="en-GB" dirty="0"/>
              <a:t>My name is Mario López and I'm a third-year Physics student from the University of Santiago de Compostela.</a:t>
            </a:r>
          </a:p>
          <a:p>
            <a:r>
              <a:rPr lang="en-GB" dirty="0"/>
              <a:t>This year I'm doing my Erasmus at </a:t>
            </a:r>
            <a:r>
              <a:rPr lang="en-GB" dirty="0" err="1"/>
              <a:t>Umeå</a:t>
            </a:r>
            <a:r>
              <a:rPr lang="en-GB" dirty="0"/>
              <a:t> University, and during my internship I've been working with the </a:t>
            </a:r>
            <a:r>
              <a:rPr lang="en-GB" dirty="0" err="1"/>
              <a:t>LHCb</a:t>
            </a:r>
            <a:r>
              <a:rPr lang="en-GB" dirty="0"/>
              <a:t> collaboration at CERN.</a:t>
            </a:r>
          </a:p>
          <a:p>
            <a:r>
              <a:rPr lang="en-GB" dirty="0"/>
              <a:t>Today I'd like to show you one of the projects I've been working on: searching for new particles using Machine Learning.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3CD34-D858-40F7-B0FF-F7E29876C7C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902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Although the Standard Model describes particle physics incredibly well, we know it cannot explain phenomena such as dark matter or the matter–antimatter asymmetry.</a:t>
            </a:r>
          </a:p>
          <a:p>
            <a:r>
              <a:rPr lang="en-GB" dirty="0"/>
              <a:t>This is why many theories predict new particles that could be produced at the LHC.</a:t>
            </a:r>
          </a:p>
          <a:p>
            <a:r>
              <a:rPr lang="en-GB" dirty="0"/>
              <a:t>In my project we focused on two possible candidates: Axion-Like Particles, or ALPs, and Quirks.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3CD34-D858-40F7-B0FF-F7E29876C7C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876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ALPs are hypothetical particles that interact very weakly with ordinary matter.</a:t>
            </a:r>
          </a:p>
          <a:p>
            <a:r>
              <a:rPr lang="en-GB" dirty="0"/>
              <a:t>Because of this, they are very difficult to detect, but in some cases they decay into known particles that leave measurable signatures inside the detector.</a:t>
            </a:r>
          </a:p>
          <a:p>
            <a:r>
              <a:rPr lang="en-GB" dirty="0"/>
              <a:t>Quirks are even more exotic.</a:t>
            </a:r>
          </a:p>
          <a:p>
            <a:r>
              <a:rPr lang="en-GB" dirty="0"/>
              <a:t>Imagine producing two particles that are connected by an invisible elastic string.</a:t>
            </a:r>
          </a:p>
          <a:p>
            <a:r>
              <a:rPr lang="en-GB" dirty="0"/>
              <a:t>Normally, when particles are created in a collision, they fly apart independently.</a:t>
            </a:r>
          </a:p>
          <a:p>
            <a:r>
              <a:rPr lang="en-GB" dirty="0"/>
              <a:t>Quirks cannot do that.</a:t>
            </a:r>
          </a:p>
          <a:p>
            <a:r>
              <a:rPr lang="en-GB" dirty="0"/>
              <a:t>The new force between them keeps them connected, so instead of moving independently they oscillate while travelling through the detector.</a:t>
            </a:r>
          </a:p>
          <a:p>
            <a:r>
              <a:rPr lang="en-GB" dirty="0"/>
              <a:t>This produces very unusual tracks that look completely different from ordinary particle trajectories.</a:t>
            </a:r>
          </a:p>
          <a:p>
            <a:r>
              <a:rPr lang="en-GB" dirty="0"/>
              <a:t>If we ever observed this kind of signature, it would be a very strong indication of new physics.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3CD34-D858-40F7-B0FF-F7E29876C7C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910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challenge is that the LHC produces billions of collisions, and almost all of them correspond to known physics.</a:t>
            </a:r>
          </a:p>
          <a:p>
            <a:r>
              <a:rPr lang="en-GB" dirty="0"/>
              <a:t>The possible signal from ALPs or Quirks is extremely rare.</a:t>
            </a:r>
          </a:p>
          <a:p>
            <a:endParaRPr lang="en-GB" dirty="0"/>
          </a:p>
          <a:p>
            <a:r>
              <a:rPr lang="en-GB" dirty="0"/>
              <a:t>My project uses Machine Learning, specifically Boosted Decision Trees, to distinguish signal events from ordinary background events.</a:t>
            </a:r>
          </a:p>
          <a:p>
            <a:r>
              <a:rPr lang="en-GB" dirty="0"/>
              <a:t>The better this classification is, the higher the probability of discovering new particles.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3CD34-D858-40F7-B0FF-F7E29876C7C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654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conclude, the Standard Model is not the final theory of nature.</a:t>
            </a:r>
          </a:p>
          <a:p>
            <a:r>
              <a:rPr lang="en-GB" dirty="0"/>
              <a:t>ALPs and especially Quirks are exciting examples of particles that could reveal new physics.</a:t>
            </a:r>
          </a:p>
          <a:p>
            <a:r>
              <a:rPr lang="en-GB" dirty="0"/>
              <a:t>Through this project I've learned how Machine Learning can be applied to real data from the LHC in the search for these new particles.</a:t>
            </a:r>
          </a:p>
          <a:p>
            <a:r>
              <a:rPr lang="en-GB" dirty="0"/>
              <a:t>Thank you very much for your attention.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3CD34-D858-40F7-B0FF-F7E29876C7C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336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0C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7315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Searching for New Physics at LHCb using Machine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5094728" cy="30008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/>
            </a:pPr>
            <a:r>
              <a:rPr dirty="0"/>
              <a:t>Mario López</a:t>
            </a:r>
          </a:p>
          <a:p>
            <a:pPr>
              <a:defRPr sz="2100"/>
            </a:pPr>
            <a:endParaRPr dirty="0"/>
          </a:p>
          <a:p>
            <a:pPr>
              <a:defRPr sz="2100"/>
            </a:pPr>
            <a:r>
              <a:rPr dirty="0"/>
              <a:t>BSc Physics – </a:t>
            </a:r>
            <a:r>
              <a:rPr lang="es-ES" dirty="0"/>
              <a:t>4</a:t>
            </a:r>
            <a:r>
              <a:rPr dirty="0" err="1"/>
              <a:t>rd</a:t>
            </a:r>
            <a:r>
              <a:rPr dirty="0"/>
              <a:t> Year</a:t>
            </a:r>
            <a:r>
              <a:rPr lang="es-ES" dirty="0"/>
              <a:t> </a:t>
            </a:r>
            <a:endParaRPr dirty="0"/>
          </a:p>
          <a:p>
            <a:pPr>
              <a:defRPr sz="2100"/>
            </a:pPr>
            <a:r>
              <a:rPr dirty="0"/>
              <a:t>University of Santiago de Compostela</a:t>
            </a:r>
            <a:endParaRPr lang="es-ES" dirty="0"/>
          </a:p>
          <a:p>
            <a:pPr>
              <a:defRPr sz="2100"/>
            </a:pPr>
            <a:r>
              <a:rPr dirty="0"/>
              <a:t>Erasmus Student at </a:t>
            </a:r>
            <a:r>
              <a:rPr dirty="0" err="1"/>
              <a:t>Umeå</a:t>
            </a:r>
            <a:r>
              <a:rPr dirty="0"/>
              <a:t> University</a:t>
            </a:r>
            <a:r>
              <a:rPr lang="es-ES" dirty="0"/>
              <a:t> </a:t>
            </a:r>
            <a:endParaRPr dirty="0"/>
          </a:p>
          <a:p>
            <a:pPr>
              <a:defRPr sz="2100"/>
            </a:pPr>
            <a:endParaRPr dirty="0"/>
          </a:p>
          <a:p>
            <a:pPr>
              <a:defRPr sz="2100"/>
            </a:pPr>
            <a:r>
              <a:rPr dirty="0"/>
              <a:t>Current </a:t>
            </a:r>
            <a:r>
              <a:rPr lang="es-ES" dirty="0" err="1"/>
              <a:t>Intership</a:t>
            </a:r>
            <a:r>
              <a:rPr lang="es-ES" dirty="0"/>
              <a:t> (at IGFAE)</a:t>
            </a:r>
            <a:r>
              <a:rPr dirty="0"/>
              <a:t>:</a:t>
            </a:r>
          </a:p>
          <a:p>
            <a:pPr>
              <a:defRPr sz="2100"/>
            </a:pPr>
            <a:r>
              <a:rPr dirty="0"/>
              <a:t>Machine Learning techniques for the search</a:t>
            </a:r>
          </a:p>
          <a:p>
            <a:pPr>
              <a:defRPr sz="2100"/>
            </a:pPr>
            <a:r>
              <a:rPr dirty="0"/>
              <a:t>of Beyond Standard Model particles at </a:t>
            </a:r>
            <a:r>
              <a:rPr dirty="0" err="1"/>
              <a:t>LHCb</a:t>
            </a:r>
            <a:r>
              <a:rPr lang="es-ES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0FD763A-8C68-4472-AF14-3A6476617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381" y="822961"/>
            <a:ext cx="2794499" cy="32830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6E9414A-7DE0-4705-8747-9F07FE454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1850" y="1275907"/>
            <a:ext cx="1625310" cy="47952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CF6C75A-F7A9-435A-A9AA-59AED43EDE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65" y="5103200"/>
            <a:ext cx="6079094" cy="860577"/>
          </a:xfrm>
          <a:prstGeom prst="rect">
            <a:avLst/>
          </a:prstGeom>
        </p:spPr>
      </p:pic>
      <p:sp>
        <p:nvSpPr>
          <p:cNvPr id="12" name="AutoShape 2" descr="Imagen del Story Pin">
            <a:extLst>
              <a:ext uri="{FF2B5EF4-FFF2-40B4-BE49-F238E27FC236}">
                <a16:creationId xmlns:a16="http://schemas.microsoft.com/office/drawing/2014/main" id="{93A3EE9E-F44D-4B60-AD3D-B5C4ABDA4A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4" descr="Imagen del Story Pin">
            <a:extLst>
              <a:ext uri="{FF2B5EF4-FFF2-40B4-BE49-F238E27FC236}">
                <a16:creationId xmlns:a16="http://schemas.microsoft.com/office/drawing/2014/main" id="{C5886797-D94A-42B9-9098-80A2EDB436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95F84091-6F6D-42CA-8444-29A1FD323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5608" y="2189237"/>
            <a:ext cx="409215" cy="409215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DED02206-7310-4259-8DAD-8DADF69322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1077" y="1766173"/>
            <a:ext cx="480518" cy="4805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0C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7315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Why do we need new physics?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502920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 Standard Model is incredibly successful...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✓ Describes all known fundamental particles</a:t>
            </a:r>
          </a:p>
          <a:p>
            <a:pPr>
              <a:defRPr sz="2000"/>
            </a:pPr>
            <a:r>
              <a:t>✓ Predicts experiments with remarkable precision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But it cannot explain:</a:t>
            </a:r>
          </a:p>
          <a:p>
            <a:pPr>
              <a:defRPr sz="2000"/>
            </a:pPr>
            <a:r>
              <a:t>• Dark Matter</a:t>
            </a:r>
          </a:p>
          <a:p>
            <a:pPr>
              <a:defRPr sz="2000"/>
            </a:pPr>
            <a:r>
              <a:t>• Dark Energy</a:t>
            </a:r>
          </a:p>
          <a:p>
            <a:pPr>
              <a:defRPr sz="2000"/>
            </a:pPr>
            <a:r>
              <a:t>• Matter–Antimatter Asymmetry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→ Physics Beyond the Standard Model</a:t>
            </a:r>
          </a:p>
        </p:txBody>
      </p:sp>
      <p:sp>
        <p:nvSpPr>
          <p:cNvPr id="6" name="AutoShape 2" descr="Standard Model - Wikipedia">
            <a:extLst>
              <a:ext uri="{FF2B5EF4-FFF2-40B4-BE49-F238E27FC236}">
                <a16:creationId xmlns:a16="http://schemas.microsoft.com/office/drawing/2014/main" id="{D8A19DA2-F47E-4141-929E-713CB054BD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File:Standard Model of Elementary Particles.svg - Wikimedia ...">
            <a:extLst>
              <a:ext uri="{FF2B5EF4-FFF2-40B4-BE49-F238E27FC236}">
                <a16:creationId xmlns:a16="http://schemas.microsoft.com/office/drawing/2014/main" id="{A7C6D882-24DE-4443-BFD2-BEAFA9CF78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6" descr="File:Standard Model of Elementary Particles dark.svg - Wikimedia Commons">
            <a:extLst>
              <a:ext uri="{FF2B5EF4-FFF2-40B4-BE49-F238E27FC236}">
                <a16:creationId xmlns:a16="http://schemas.microsoft.com/office/drawing/2014/main" id="{C936BA30-7732-4547-9F87-E971C6E0DB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6813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0" descr="A New Map of All the Particles and Forces | Quanta Magazine">
            <a:extLst>
              <a:ext uri="{FF2B5EF4-FFF2-40B4-BE49-F238E27FC236}">
                <a16:creationId xmlns:a16="http://schemas.microsoft.com/office/drawing/2014/main" id="{48D17192-340C-4274-98C6-9F78EBA7F9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99213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FCC2736C-E485-425A-A0D9-9C988875D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1546" y="989318"/>
            <a:ext cx="3722604" cy="45745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0C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7315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Two Candidates Beyond the Standard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4012728"/>
            <a:ext cx="27432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/>
            </a:pPr>
            <a:r>
              <a:rPr dirty="0"/>
              <a:t>Axion-Like Particles (ALPs)</a:t>
            </a:r>
          </a:p>
          <a:p>
            <a:pPr>
              <a:defRPr sz="1900"/>
            </a:pPr>
            <a:endParaRPr dirty="0"/>
          </a:p>
          <a:p>
            <a:pPr>
              <a:defRPr sz="1900"/>
            </a:pPr>
            <a:r>
              <a:rPr dirty="0"/>
              <a:t>• Weakly interacting</a:t>
            </a:r>
          </a:p>
          <a:p>
            <a:pPr>
              <a:defRPr sz="1900"/>
            </a:pPr>
            <a:r>
              <a:rPr dirty="0"/>
              <a:t>• Long-lived</a:t>
            </a:r>
          </a:p>
          <a:p>
            <a:pPr>
              <a:defRPr sz="1900"/>
            </a:pPr>
            <a:r>
              <a:rPr dirty="0"/>
              <a:t>• Can decay into detectable particles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392382"/>
            <a:ext cx="256032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/>
            </a:pPr>
            <a:r>
              <a:rPr dirty="0"/>
              <a:t>Quirks</a:t>
            </a:r>
          </a:p>
          <a:p>
            <a:pPr>
              <a:defRPr sz="1900"/>
            </a:pPr>
            <a:endParaRPr dirty="0"/>
          </a:p>
          <a:p>
            <a:pPr>
              <a:defRPr sz="1900"/>
            </a:pPr>
            <a:r>
              <a:rPr dirty="0"/>
              <a:t>• New confining force</a:t>
            </a:r>
          </a:p>
          <a:p>
            <a:pPr>
              <a:defRPr sz="1900"/>
            </a:pPr>
            <a:r>
              <a:rPr dirty="0"/>
              <a:t>• Invisible 'string'</a:t>
            </a:r>
          </a:p>
          <a:p>
            <a:pPr>
              <a:defRPr sz="1900"/>
            </a:pPr>
            <a:r>
              <a:rPr dirty="0"/>
              <a:t>• Unusual detector tracks</a:t>
            </a:r>
          </a:p>
        </p:txBody>
      </p:sp>
      <p:sp>
        <p:nvSpPr>
          <p:cNvPr id="8" name="AutoShape 2" descr="Imagen generada: Qué son los quarks y ALPs">
            <a:extLst>
              <a:ext uri="{FF2B5EF4-FFF2-40B4-BE49-F238E27FC236}">
                <a16:creationId xmlns:a16="http://schemas.microsoft.com/office/drawing/2014/main" id="{5B0F2781-E0AF-4DEC-9404-AF73395BF3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BA125A-CB45-4DCD-AC0C-F10602331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581" y="1325880"/>
            <a:ext cx="7232073" cy="48213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0C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7315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Searching for New Physics at LHCb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4846320" cy="5120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/>
            </a:pPr>
            <a:r>
              <a:t>How do we search for them?</a:t>
            </a:r>
          </a:p>
          <a:p>
            <a:pPr>
              <a:defRPr sz="1900"/>
            </a:pPr>
            <a:endParaRPr/>
          </a:p>
          <a:p>
            <a:pPr>
              <a:defRPr sz="1900"/>
            </a:pPr>
            <a:r>
              <a:t>LHC collisions</a:t>
            </a:r>
          </a:p>
          <a:p>
            <a:pPr>
              <a:defRPr sz="1900"/>
            </a:pPr>
            <a:r>
              <a:t>↓</a:t>
            </a:r>
          </a:p>
          <a:p>
            <a:pPr>
              <a:defRPr sz="1900"/>
            </a:pPr>
            <a:r>
              <a:t>LHCb detector</a:t>
            </a:r>
          </a:p>
          <a:p>
            <a:pPr>
              <a:defRPr sz="1900"/>
            </a:pPr>
            <a:r>
              <a:t>↓</a:t>
            </a:r>
          </a:p>
          <a:p>
            <a:pPr>
              <a:defRPr sz="1900"/>
            </a:pPr>
            <a:r>
              <a:t>Event variables</a:t>
            </a:r>
          </a:p>
          <a:p>
            <a:pPr>
              <a:defRPr sz="1900"/>
            </a:pPr>
            <a:r>
              <a:t>↓</a:t>
            </a:r>
          </a:p>
          <a:p>
            <a:pPr>
              <a:defRPr sz="1900"/>
            </a:pPr>
            <a:r>
              <a:t>Machine Learning (BDTs)</a:t>
            </a:r>
          </a:p>
          <a:p>
            <a:pPr>
              <a:defRPr sz="1900"/>
            </a:pPr>
            <a:r>
              <a:t>↓</a:t>
            </a:r>
          </a:p>
          <a:p>
            <a:pPr>
              <a:defRPr sz="1900"/>
            </a:pPr>
            <a:r>
              <a:t>Signal vs Background</a:t>
            </a:r>
          </a:p>
          <a:p>
            <a:pPr>
              <a:defRPr sz="1900"/>
            </a:pPr>
            <a:endParaRPr/>
          </a:p>
          <a:p>
            <a:pPr>
              <a:defRPr sz="1900"/>
            </a:pPr>
            <a:r>
              <a:t>Objective:</a:t>
            </a:r>
          </a:p>
          <a:p>
            <a:pPr>
              <a:defRPr sz="1900"/>
            </a:pPr>
            <a:r>
              <a:t>Increase the sensitivity to ALPs and Quirks.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3164DF1-08A6-4375-9085-BB7C1120C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529" y="822960"/>
            <a:ext cx="3927183" cy="30297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8AB44BB-2928-431A-ACA7-ADC608054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96" y="4198176"/>
            <a:ext cx="5721523" cy="23634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0C2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7315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Conclusions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5194884" cy="47705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/>
            </a:pPr>
            <a:r>
              <a:rPr dirty="0"/>
              <a:t>Main takeaways</a:t>
            </a:r>
          </a:p>
          <a:p>
            <a:pPr>
              <a:defRPr sz="1900"/>
            </a:pPr>
            <a:endParaRPr dirty="0"/>
          </a:p>
          <a:p>
            <a:pPr>
              <a:defRPr sz="1900"/>
            </a:pPr>
            <a:r>
              <a:rPr dirty="0"/>
              <a:t>✓ The Standard Model is incomplete.</a:t>
            </a:r>
          </a:p>
          <a:p>
            <a:pPr>
              <a:defRPr sz="1900"/>
            </a:pPr>
            <a:r>
              <a:rPr dirty="0"/>
              <a:t>✓ ALPs and Quirks are promising BSM candidates.</a:t>
            </a:r>
          </a:p>
          <a:p>
            <a:pPr>
              <a:defRPr sz="1900"/>
            </a:pPr>
            <a:r>
              <a:rPr dirty="0"/>
              <a:t>✓ </a:t>
            </a:r>
            <a:r>
              <a:rPr dirty="0" err="1"/>
              <a:t>LHCb</a:t>
            </a:r>
            <a:r>
              <a:rPr dirty="0"/>
              <a:t> is an excellent detector for these searches.</a:t>
            </a:r>
          </a:p>
          <a:p>
            <a:pPr>
              <a:defRPr sz="1900"/>
            </a:pPr>
            <a:r>
              <a:rPr dirty="0"/>
              <a:t>✓ Machine Learning is becoming essential.</a:t>
            </a:r>
          </a:p>
          <a:p>
            <a:pPr>
              <a:defRPr sz="1900"/>
            </a:pPr>
            <a:endParaRPr dirty="0"/>
          </a:p>
          <a:p>
            <a:pPr>
              <a:defRPr sz="1900"/>
            </a:pPr>
            <a:r>
              <a:rPr dirty="0"/>
              <a:t>What I learned</a:t>
            </a:r>
          </a:p>
          <a:p>
            <a:pPr>
              <a:defRPr sz="1900"/>
            </a:pPr>
            <a:r>
              <a:rPr dirty="0"/>
              <a:t>• Particle Physics</a:t>
            </a:r>
          </a:p>
          <a:p>
            <a:pPr>
              <a:defRPr sz="1900"/>
            </a:pPr>
            <a:r>
              <a:rPr dirty="0"/>
              <a:t>• Data Analysis</a:t>
            </a:r>
          </a:p>
          <a:p>
            <a:pPr>
              <a:defRPr sz="1900"/>
            </a:pPr>
            <a:r>
              <a:rPr dirty="0"/>
              <a:t>• Machine Learning</a:t>
            </a:r>
          </a:p>
          <a:p>
            <a:pPr>
              <a:defRPr sz="1900"/>
            </a:pPr>
            <a:r>
              <a:rPr dirty="0"/>
              <a:t>• Python</a:t>
            </a:r>
            <a:endParaRPr lang="es-ES" dirty="0"/>
          </a:p>
          <a:p>
            <a:pPr>
              <a:defRPr sz="1900"/>
            </a:pPr>
            <a:r>
              <a:rPr lang="en-GB" dirty="0"/>
              <a:t>• C++</a:t>
            </a:r>
          </a:p>
          <a:p>
            <a:pPr>
              <a:defRPr sz="1900"/>
            </a:pPr>
            <a:endParaRPr lang="en-GB" u="sng" dirty="0"/>
          </a:p>
          <a:p>
            <a:pPr>
              <a:defRPr sz="1900"/>
            </a:pPr>
            <a:endParaRPr lang="es-ES" dirty="0"/>
          </a:p>
          <a:p>
            <a:pPr>
              <a:defRPr sz="1900"/>
            </a:pPr>
            <a:endParaRPr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5D1386B-BEB4-4F24-BA00-BCE7503AA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2167000"/>
            <a:ext cx="5507792" cy="30897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625</Words>
  <Application>Microsoft Office PowerPoint</Application>
  <PresentationFormat>Personalizado</PresentationFormat>
  <Paragraphs>93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>generated using python-pptx</dc:description>
  <cp:lastModifiedBy>Mario López</cp:lastModifiedBy>
  <cp:revision>13</cp:revision>
  <dcterms:created xsi:type="dcterms:W3CDTF">2013-01-27T09:14:16Z</dcterms:created>
  <dcterms:modified xsi:type="dcterms:W3CDTF">2026-07-15T14:44:01Z</dcterms:modified>
  <cp:category/>
</cp:coreProperties>
</file>