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5" r:id="rId6"/>
    <p:sldId id="263" r:id="rId7"/>
  </p:sldIdLst>
  <p:sldSz cx="12192000" cy="6858000"/>
  <p:notesSz cx="6858000" cy="9144000"/>
  <p:embeddedFontLst>
    <p:embeddedFont>
      <p:font typeface="Cambria Math" panose="02040503050406030204" pitchFamily="18" charset="0"/>
      <p:regular r:id="rId8"/>
    </p:embeddedFont>
    <p:embeddedFont>
      <p:font typeface="CMU Sans Serif" panose="02000603000000000000" pitchFamily="2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677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22:17:30.61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24575,'15'31'0,"-5"-8"0,23 36 0,18 30 0,-43-71 0,1 0 0,1 0 0,1-1 0,0-1 0,1 0 0,26 26 0,-14-21 0,-17-16 0,0 0 0,-1 0 0,0 1 0,0 0 0,0 1 0,-1-1 0,0 1 0,0 0 0,-1 0 0,1 0 0,-2 1 0,6 14 0,-4-9 0,0 0 0,0-1 0,1 0 0,1 0 0,0 0 0,14 17 0,2-2 0,35 31 0,-36-35 0,22 30 0,-29-33 0,1-1 0,0-1 0,22 18 0,119 82 0,-112-87 0,-22-16 0,41 36 0,-56-44 0,1 0 0,0-1 0,1-1 0,-1 1 0,1-2 0,0 1 0,11 3 0,-12-5 0,0 0 0,0 0 0,-1 1 0,0 1 0,0-1 0,0 1 0,0 1 0,-1-1 0,12 13 0,61 62 0,-8-7 0,41 56 0,-97-109 0,-2 0 0,0 1 0,20 45 0,-18-34 0,24 35 0,-2-13 0,-6-11 0,-2 2 0,-2 0 0,34 76 0,-56-108 0,1-1 0,0 1 0,1-1 0,0 0 0,1-1 0,0 0 0,1-1 0,0 0 0,0 0 0,23 15 0,-12-8 0,-1 1 0,-1 2 0,18 23 0,-24-27 0,0-1 0,1 0 0,1-1 0,0-1 0,19 14 0,33 11 0,88 36 0,-144-69 0,106 57 0,-106-55 0,0 1 0,-1 0 0,0 1 0,0 0 0,-1 0 0,0 1 0,8 12 0,16 16 0,14 10 0,-21-23 0,-2 0 0,-1 1 0,0 1 0,-2 2 0,31 55 0,-38-58 0,2 0 0,23 31 0,19 30 0,33 62 0,-21-35 0,-56-95 0,0-1 0,1 0 0,1-1 0,1-1 0,0 0 0,29 20 0,-14-11 0,28 29 0,-41-36 0,0-1 0,1-1 0,0-1 0,1-1 0,1-1 0,0-1 0,35 14 0,-27-13 0,19 7 0,-1 2 0,-1 2 0,44 31 0,-59-35 0,0-2 0,2-1 0,58 21 0,-19-8 0,38 8-1365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A25BA-5130-4B3C-46E2-F6A09D368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94230-9AF2-865B-B82A-C29A1B131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238CF-BE34-BFB8-E1A7-F0DAD447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13B55-41E3-774C-72D9-465933AD9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B2962-F304-C366-F013-5F1F50397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016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40889-A2C9-653E-A8EC-04D4901F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2442F-CD8F-335F-4810-DB975D2D6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36B98-9305-C667-7C56-C5EBBC45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5441A-95BC-AD5D-003A-ACF92B781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DC330-9DEB-C810-C2F8-CB196C61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03075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A88932-6A21-6AFE-2F76-AB107BBDA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606DE9-E301-18F9-681D-64E6C7DB3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AAA0B-39BF-3FD9-514C-711B5FE7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B9EB0-3A79-890F-EB21-D171392B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CE035-51F5-1D5A-23B8-336D3AFD4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9733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BBA0A-513C-C003-7876-2C083835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31" y="430519"/>
            <a:ext cx="11709647" cy="993714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F7765-DB82-5C10-A0D8-B5CAAE0A8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3B9C4F-23ED-9267-2D98-631E462AE2F8}"/>
              </a:ext>
            </a:extLst>
          </p:cNvPr>
          <p:cNvCxnSpPr/>
          <p:nvPr userDrawn="1"/>
        </p:nvCxnSpPr>
        <p:spPr>
          <a:xfrm>
            <a:off x="186431" y="6525087"/>
            <a:ext cx="11709647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E070AB-0D89-960B-B108-135706264160}"/>
              </a:ext>
            </a:extLst>
          </p:cNvPr>
          <p:cNvCxnSpPr/>
          <p:nvPr userDrawn="1"/>
        </p:nvCxnSpPr>
        <p:spPr>
          <a:xfrm>
            <a:off x="186431" y="339971"/>
            <a:ext cx="11709647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B926AD-A19A-BD3F-DFE9-E1371937F58F}"/>
              </a:ext>
            </a:extLst>
          </p:cNvPr>
          <p:cNvSpPr txBox="1"/>
          <p:nvPr userDrawn="1"/>
        </p:nvSpPr>
        <p:spPr>
          <a:xfrm>
            <a:off x="10546028" y="17756"/>
            <a:ext cx="1350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SG" sz="1600" i="1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GraSPA 2026</a:t>
            </a:r>
          </a:p>
        </p:txBody>
      </p:sp>
    </p:spTree>
    <p:extLst>
      <p:ext uri="{BB962C8B-B14F-4D97-AF65-F5344CB8AC3E}">
        <p14:creationId xmlns:p14="http://schemas.microsoft.com/office/powerpoint/2010/main" val="2502377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658E-AB40-CE41-124A-3849FC7B2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AE99D-C9A4-DC4B-457D-8E5995444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4B9BE-1947-35E5-CC26-B9A65B39B8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D54AC-5501-1C00-B330-828909F74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E2CCB-F7D0-7855-ADCE-B70326C75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9000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F194E-AD81-4FA8-DDAE-87002E1FF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0BEA1-AE17-D9AD-DEB6-1E0E89D4A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416688-79AF-17F1-F1F3-CFC23CDF8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EC18F-7487-6FEA-A49B-2B17D20BD1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17583B-53DE-1190-4292-F4AD65535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B92A3-C45D-576F-7F65-9C163229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4065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E78A-A997-F134-AF7E-BFE5CABD4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001FA-6B4D-EC20-54AC-39379057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D2B977-6A2C-F200-4445-FBB13BA73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A0B33-4177-89C2-C33D-3C7E63D53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206F24-76FE-E6F0-C487-AC29973F56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AC0CB-0092-A838-CAAE-80C5DD3F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D08FCE-5040-011A-257C-703F18749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F07118-047D-7E1C-6B30-EF8A473CC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249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79CA0-0B12-F2CD-FEDC-F2C6E06D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9AEA62-1AF1-9E6E-9D2D-B27F9164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ABB7CE-E3EB-4930-A993-19AD73619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9635BC-4200-F333-197E-A5DAF979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6486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01F9F4-65A1-D701-11C6-B9A8A4C9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89F3B6-296F-183E-4620-83EDA11DE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AD79B-6700-7C3C-AE08-899A3CADC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8656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52DED-02EA-487C-50DA-3D5AFDCB6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605B3-F47B-7671-5D30-282B06D40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C5226-0F62-60FD-3E76-DEC56E779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7EC02-9C3B-55A2-38DC-E1661085A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0BB134-76B3-D728-BC91-CDB2C6F68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D8A5D-5375-92B9-E42F-2A11C9C3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3241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1E0B5-AA37-3C11-5041-B67CEAFCF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DD8AD1-187C-BE8F-C49A-94B259A122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FFDFBC-53E0-6F6E-8F25-B86507552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D1DBF-6B7F-715F-9CA8-E8EF35C7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61A76-9D6E-40E8-A547-38E36E021573}" type="datetimeFigureOut">
              <a:rPr lang="en-SG" smtClean="0"/>
              <a:t>16/7/2026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6EFEE-DB99-623C-9ED1-846CE5330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4DB-D00F-CBC4-6579-5F7E18A92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7065B8-6448-478A-B98A-A18E168F5B5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66203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7682EC-0C1A-7C7F-75E0-513ACED2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6974"/>
            <a:ext cx="10515600" cy="993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FBCD9-A76E-30A8-4C26-3D5664878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2696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MU Sans Serif" panose="02000603000000000000" pitchFamily="2" charset="0"/>
          <a:ea typeface="CMU Sans Serif" panose="02000603000000000000" pitchFamily="2" charset="0"/>
          <a:cs typeface="CMU Sans Serif" panose="02000603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MU Sans Serif" panose="02000603000000000000" pitchFamily="2" charset="0"/>
          <a:ea typeface="CMU Sans Serif" panose="02000603000000000000" pitchFamily="2" charset="0"/>
          <a:cs typeface="CMU Sans Serif" panose="02000603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MU Sans Serif" panose="02000603000000000000" pitchFamily="2" charset="0"/>
          <a:ea typeface="CMU Sans Serif" panose="02000603000000000000" pitchFamily="2" charset="0"/>
          <a:cs typeface="CMU Sans Serif" panose="02000603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MU Sans Serif" panose="02000603000000000000" pitchFamily="2" charset="0"/>
          <a:ea typeface="CMU Sans Serif" panose="02000603000000000000" pitchFamily="2" charset="0"/>
          <a:cs typeface="CMU Sans Serif" panose="02000603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MU Sans Serif" panose="02000603000000000000" pitchFamily="2" charset="0"/>
          <a:ea typeface="CMU Sans Serif" panose="02000603000000000000" pitchFamily="2" charset="0"/>
          <a:cs typeface="CMU Sans Serif" panose="02000603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MU Sans Serif" panose="02000603000000000000" pitchFamily="2" charset="0"/>
          <a:ea typeface="CMU Sans Serif" panose="02000603000000000000" pitchFamily="2" charset="0"/>
          <a:cs typeface="CMU Sans Serif" panose="02000603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doi.org/10.1093/mnras/sty2743" TargetMode="External"/><Relationship Id="rId7" Type="http://schemas.openxmlformats.org/officeDocument/2006/relationships/customXml" Target="../ink/ink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01C9BB-5F4D-B95D-C29F-11EAA24F288B}"/>
              </a:ext>
            </a:extLst>
          </p:cNvPr>
          <p:cNvSpPr txBox="1"/>
          <p:nvPr/>
        </p:nvSpPr>
        <p:spPr>
          <a:xfrm>
            <a:off x="3820987" y="1990253"/>
            <a:ext cx="45688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4400" b="1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Good Vibrations</a:t>
            </a:r>
            <a:r>
              <a:rPr lang="en-SG" sz="4400" b="1" baseline="30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3A1BBB-5A5C-8434-C793-D6D1DDEBE762}"/>
              </a:ext>
            </a:extLst>
          </p:cNvPr>
          <p:cNvSpPr txBox="1"/>
          <p:nvPr/>
        </p:nvSpPr>
        <p:spPr>
          <a:xfrm>
            <a:off x="4245974" y="6457890"/>
            <a:ext cx="37000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2000" i="1" baseline="30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*</a:t>
            </a:r>
            <a:r>
              <a:rPr lang="en-SG" sz="2000" i="1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Better scientific title in progress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B6059F-7E53-64D3-92A2-291091235A09}"/>
              </a:ext>
            </a:extLst>
          </p:cNvPr>
          <p:cNvSpPr txBox="1"/>
          <p:nvPr/>
        </p:nvSpPr>
        <p:spPr>
          <a:xfrm>
            <a:off x="2188522" y="2806829"/>
            <a:ext cx="781496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Kushagra Shrivastava</a:t>
            </a:r>
          </a:p>
          <a:p>
            <a:pPr algn="ctr"/>
            <a:endParaRPr lang="en-SG" sz="900" dirty="0">
              <a:solidFill>
                <a:schemeClr val="tx1">
                  <a:lumMod val="65000"/>
                  <a:lumOff val="3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algn="ctr"/>
            <a:r>
              <a:rPr lang="en-SG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BSc. Physics with Astrophysics Spec.,</a:t>
            </a:r>
            <a:r>
              <a:rPr lang="en-SG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</a:t>
            </a:r>
            <a:r>
              <a:rPr lang="en-SG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National University of Singapore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18DF42-FC1D-12F7-BE4A-AC9FB7F04158}"/>
              </a:ext>
            </a:extLst>
          </p:cNvPr>
          <p:cNvSpPr txBox="1"/>
          <p:nvPr/>
        </p:nvSpPr>
        <p:spPr>
          <a:xfrm>
            <a:off x="5274300" y="1446272"/>
            <a:ext cx="1643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GraSPA 2026</a:t>
            </a:r>
            <a:endParaRPr lang="en-SG" sz="2000" i="1" dirty="0">
              <a:solidFill>
                <a:schemeClr val="tx1">
                  <a:lumMod val="65000"/>
                  <a:lumOff val="3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CAB972-CE5B-DA6E-1745-15F63E51E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7" t="32434" r="14015" b="32964"/>
          <a:stretch>
            <a:fillRect/>
          </a:stretch>
        </p:blipFill>
        <p:spPr>
          <a:xfrm>
            <a:off x="5359617" y="3938442"/>
            <a:ext cx="1493086" cy="15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18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8F01-BEC5-6DD6-0ECA-666C4466A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b="1" dirty="0"/>
              <a:t>Eddington’s Dilemma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05192-3149-4E05-A046-DAEAD7AB1C27}"/>
              </a:ext>
            </a:extLst>
          </p:cNvPr>
          <p:cNvSpPr txBox="1"/>
          <p:nvPr/>
        </p:nvSpPr>
        <p:spPr>
          <a:xfrm>
            <a:off x="179111" y="6528873"/>
            <a:ext cx="5617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Eddington, A. S. (1926). </a:t>
            </a:r>
            <a:r>
              <a:rPr lang="en-SG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The internal constitution of the stars.</a:t>
            </a:r>
            <a:endParaRPr lang="en-SG" sz="1600" dirty="0">
              <a:solidFill>
                <a:schemeClr val="tx1">
                  <a:lumMod val="75000"/>
                  <a:lumOff val="2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6DFDCE-2886-87C3-62A9-E69E6CFF7865}"/>
              </a:ext>
            </a:extLst>
          </p:cNvPr>
          <p:cNvSpPr/>
          <p:nvPr/>
        </p:nvSpPr>
        <p:spPr>
          <a:xfrm>
            <a:off x="391415" y="1199545"/>
            <a:ext cx="5184742" cy="518474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BCA257-83CD-CD57-D526-B44B263A164C}"/>
              </a:ext>
            </a:extLst>
          </p:cNvPr>
          <p:cNvSpPr/>
          <p:nvPr/>
        </p:nvSpPr>
        <p:spPr>
          <a:xfrm>
            <a:off x="820321" y="1628451"/>
            <a:ext cx="4326931" cy="432693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DD3B8D1-CCD2-03F9-5706-9008DEFE14B2}"/>
              </a:ext>
            </a:extLst>
          </p:cNvPr>
          <p:cNvSpPr/>
          <p:nvPr/>
        </p:nvSpPr>
        <p:spPr>
          <a:xfrm>
            <a:off x="1226432" y="2034562"/>
            <a:ext cx="3514711" cy="351471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BECCD7-3717-1A06-36D3-6E84DDD62BCA}"/>
              </a:ext>
            </a:extLst>
          </p:cNvPr>
          <p:cNvSpPr/>
          <p:nvPr/>
        </p:nvSpPr>
        <p:spPr>
          <a:xfrm>
            <a:off x="1612964" y="2421094"/>
            <a:ext cx="2741644" cy="274164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537A93-1AD1-2A7E-F22A-112106FD9BCD}"/>
              </a:ext>
            </a:extLst>
          </p:cNvPr>
          <p:cNvSpPr txBox="1"/>
          <p:nvPr/>
        </p:nvSpPr>
        <p:spPr>
          <a:xfrm>
            <a:off x="1800519" y="2751922"/>
            <a:ext cx="2364117" cy="2091081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2707474"/>
              </a:avLst>
            </a:prstTxWarp>
            <a:spAutoFit/>
          </a:bodyPr>
          <a:lstStyle/>
          <a:p>
            <a:pPr algn="ctr"/>
            <a:r>
              <a:rPr lang="en-SG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Photosphere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A89107-DC0D-BB4A-DDB7-9D4ACF3FC988}"/>
              </a:ext>
            </a:extLst>
          </p:cNvPr>
          <p:cNvSpPr txBox="1"/>
          <p:nvPr/>
        </p:nvSpPr>
        <p:spPr>
          <a:xfrm>
            <a:off x="1064492" y="2362945"/>
            <a:ext cx="3836170" cy="34798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2707474"/>
              </a:avLst>
            </a:prstTxWarp>
            <a:spAutoFit/>
          </a:bodyPr>
          <a:lstStyle/>
          <a:p>
            <a:pPr algn="ctr"/>
            <a:r>
              <a:rPr lang="en-SG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Lower Chromosphere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E22391-8ED8-89FE-5613-1DA992C17394}"/>
              </a:ext>
            </a:extLst>
          </p:cNvPr>
          <p:cNvSpPr txBox="1"/>
          <p:nvPr/>
        </p:nvSpPr>
        <p:spPr>
          <a:xfrm>
            <a:off x="1064492" y="1934040"/>
            <a:ext cx="3836170" cy="34798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2707474"/>
              </a:avLst>
            </a:prstTxWarp>
            <a:spAutoFit/>
          </a:bodyPr>
          <a:lstStyle/>
          <a:p>
            <a:pPr algn="ctr"/>
            <a:r>
              <a:rPr lang="en-SG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Upper Chromosphere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616FB3-959A-43E9-C750-A010ECF2A31A}"/>
              </a:ext>
            </a:extLst>
          </p:cNvPr>
          <p:cNvSpPr txBox="1"/>
          <p:nvPr/>
        </p:nvSpPr>
        <p:spPr>
          <a:xfrm>
            <a:off x="1064492" y="1505135"/>
            <a:ext cx="3836170" cy="3479856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2707474"/>
              </a:avLst>
            </a:prstTxWarp>
            <a:spAutoFit/>
          </a:bodyPr>
          <a:lstStyle/>
          <a:p>
            <a:pPr algn="ctr"/>
            <a:r>
              <a:rPr lang="en-SG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Corona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C206F76-AFDD-D267-B567-FA7AF57B7750}"/>
              </a:ext>
            </a:extLst>
          </p:cNvPr>
          <p:cNvCxnSpPr>
            <a:cxnSpLocks/>
          </p:cNvCxnSpPr>
          <p:nvPr/>
        </p:nvCxnSpPr>
        <p:spPr>
          <a:xfrm flipH="1">
            <a:off x="4354608" y="3883843"/>
            <a:ext cx="317740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0A4225-9313-C8B5-1FE1-2509F4FEAB48}"/>
              </a:ext>
            </a:extLst>
          </p:cNvPr>
          <p:cNvSpPr txBox="1"/>
          <p:nvPr/>
        </p:nvSpPr>
        <p:spPr>
          <a:xfrm>
            <a:off x="7532016" y="3529900"/>
            <a:ext cx="3601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“How to look inside?”</a:t>
            </a:r>
            <a:r>
              <a:rPr lang="en-SG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</a:t>
            </a:r>
            <a:r>
              <a:rPr lang="en-SG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(Eddington 1926, Rephrased)</a:t>
            </a:r>
            <a:endParaRPr lang="en-SG" sz="2000" i="1" dirty="0">
              <a:solidFill>
                <a:schemeClr val="tx1">
                  <a:lumMod val="75000"/>
                  <a:lumOff val="2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90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CC92B-D77E-8CC6-53EA-C60BB7A46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4CFB2-7B8B-BDE5-AEF9-AAD6A3B8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b="1" dirty="0"/>
              <a:t>Probing with Asteroseismology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D3184-FB95-BF36-F48E-4530C84CED75}"/>
              </a:ext>
            </a:extLst>
          </p:cNvPr>
          <p:cNvSpPr txBox="1"/>
          <p:nvPr/>
        </p:nvSpPr>
        <p:spPr>
          <a:xfrm>
            <a:off x="179111" y="6528873"/>
            <a:ext cx="10960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Aerts, C., Christensen-Dalsgaard, J. &amp; Kurtz, D. W. (2010). </a:t>
            </a:r>
            <a:r>
              <a:rPr lang="en-SG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Asteroseismology. </a:t>
            </a:r>
            <a:r>
              <a:rPr lang="en-S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Astronomy and Astrophysics Library, Springer.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0ABE08-631A-817C-B6E9-E031C3DA703D}"/>
              </a:ext>
            </a:extLst>
          </p:cNvPr>
          <p:cNvSpPr txBox="1"/>
          <p:nvPr/>
        </p:nvSpPr>
        <p:spPr>
          <a:xfrm>
            <a:off x="546517" y="4606962"/>
            <a:ext cx="206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Pressure (p) Modes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6571A3-7E9E-C646-0435-D467CC9A54BE}"/>
              </a:ext>
            </a:extLst>
          </p:cNvPr>
          <p:cNvSpPr txBox="1"/>
          <p:nvPr/>
        </p:nvSpPr>
        <p:spPr>
          <a:xfrm>
            <a:off x="3528208" y="4606962"/>
            <a:ext cx="195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Gravity (g) Modes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BF92865-D265-A016-B1A7-2C1A6670F3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63" r="1363"/>
          <a:stretch>
            <a:fillRect/>
          </a:stretch>
        </p:blipFill>
        <p:spPr>
          <a:xfrm>
            <a:off x="165143" y="1424233"/>
            <a:ext cx="5778630" cy="301728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241C0E6-3E86-A3B5-02D5-EE3F5FB7D479}"/>
              </a:ext>
            </a:extLst>
          </p:cNvPr>
          <p:cNvSpPr txBox="1"/>
          <p:nvPr/>
        </p:nvSpPr>
        <p:spPr>
          <a:xfrm>
            <a:off x="1639647" y="5141737"/>
            <a:ext cx="28296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2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Density</a:t>
            </a:r>
          </a:p>
          <a:p>
            <a:pPr algn="ctr"/>
            <a:r>
              <a:rPr lang="en-SG" sz="2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Chemical Gradient</a:t>
            </a:r>
          </a:p>
          <a:p>
            <a:pPr algn="ctr"/>
            <a:r>
              <a:rPr lang="en-SG" sz="2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Internal Rotation Speeds</a:t>
            </a:r>
          </a:p>
          <a:p>
            <a:pPr algn="ctr"/>
            <a:r>
              <a:rPr lang="en-SG" sz="2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… and others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5E2D782-8E0D-C898-243A-DA455DCA014D}"/>
              </a:ext>
            </a:extLst>
          </p:cNvPr>
          <p:cNvSpPr/>
          <p:nvPr/>
        </p:nvSpPr>
        <p:spPr>
          <a:xfrm>
            <a:off x="2614712" y="1593130"/>
            <a:ext cx="439746" cy="311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C0E42E-7835-F119-F734-D4B8BCC14555}"/>
              </a:ext>
            </a:extLst>
          </p:cNvPr>
          <p:cNvSpPr/>
          <p:nvPr/>
        </p:nvSpPr>
        <p:spPr>
          <a:xfrm>
            <a:off x="5509441" y="1593130"/>
            <a:ext cx="439746" cy="311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CDA6F70-95CF-A31D-6D84-111C15F18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3" t="32434" r="14015" b="24887"/>
          <a:stretch>
            <a:fillRect/>
          </a:stretch>
        </p:blipFill>
        <p:spPr>
          <a:xfrm>
            <a:off x="6632144" y="1319753"/>
            <a:ext cx="5110165" cy="159302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32E7C5A-AF55-FFAF-7312-8B4ED509D1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3" t="32035" r="14014" b="24886"/>
          <a:stretch>
            <a:fillRect/>
          </a:stretch>
        </p:blipFill>
        <p:spPr>
          <a:xfrm>
            <a:off x="6582909" y="4779305"/>
            <a:ext cx="5159401" cy="160792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5C6C2F8-5DD3-68A1-34FA-92D1BDA1B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0" t="32436" r="14005" b="26498"/>
          <a:stretch>
            <a:fillRect/>
          </a:stretch>
        </p:blipFill>
        <p:spPr>
          <a:xfrm>
            <a:off x="6632144" y="3029708"/>
            <a:ext cx="5110165" cy="1532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BC632D-50C2-209B-DE53-591435B8A7A3}"/>
              </a:ext>
            </a:extLst>
          </p:cNvPr>
          <p:cNvSpPr txBox="1"/>
          <p:nvPr/>
        </p:nvSpPr>
        <p:spPr>
          <a:xfrm>
            <a:off x="1358318" y="1238496"/>
            <a:ext cx="3392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Figure adopted from Aerts et al. 2010</a:t>
            </a:r>
          </a:p>
        </p:txBody>
      </p:sp>
    </p:spTree>
    <p:extLst>
      <p:ext uri="{BB962C8B-B14F-4D97-AF65-F5344CB8AC3E}">
        <p14:creationId xmlns:p14="http://schemas.microsoft.com/office/powerpoint/2010/main" val="367021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5A1E6-D86E-C5A4-0C60-E816A0C57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1D313-0E51-52FB-5FFA-379142957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b="1" dirty="0"/>
              <a:t>Extracting science from Light Curves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823B3F-1CF6-427C-3BC0-1DE6649127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761" y="1273407"/>
            <a:ext cx="4880309" cy="2930951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51BC54C-B156-BFFD-F23D-1EF1E85BFD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6768" y="1101034"/>
            <a:ext cx="4880308" cy="3084464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78BBED-78A6-DBB7-0719-92C8BBE430A6}"/>
              </a:ext>
            </a:extLst>
          </p:cNvPr>
          <p:cNvCxnSpPr>
            <a:cxnSpLocks/>
          </p:cNvCxnSpPr>
          <p:nvPr/>
        </p:nvCxnSpPr>
        <p:spPr>
          <a:xfrm>
            <a:off x="5354422" y="2738882"/>
            <a:ext cx="122234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BEE8DA6-4B26-C33B-4982-AB6C0A27C5BB}"/>
              </a:ext>
            </a:extLst>
          </p:cNvPr>
          <p:cNvSpPr txBox="1"/>
          <p:nvPr/>
        </p:nvSpPr>
        <p:spPr>
          <a:xfrm>
            <a:off x="5679083" y="2404755"/>
            <a:ext cx="65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FFT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5F011B-A970-7D67-34CF-59A807C27B66}"/>
              </a:ext>
            </a:extLst>
          </p:cNvPr>
          <p:cNvSpPr txBox="1"/>
          <p:nvPr/>
        </p:nvSpPr>
        <p:spPr>
          <a:xfrm>
            <a:off x="5397802" y="2804865"/>
            <a:ext cx="12137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(kind of)</a:t>
            </a:r>
            <a:endParaRPr lang="en-SG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3C9F27B-A2FB-7046-9513-101BF01FD722}"/>
              </a:ext>
            </a:extLst>
          </p:cNvPr>
          <p:cNvCxnSpPr/>
          <p:nvPr/>
        </p:nvCxnSpPr>
        <p:spPr>
          <a:xfrm>
            <a:off x="7503795" y="3093720"/>
            <a:ext cx="331470" cy="0"/>
          </a:xfrm>
          <a:prstGeom prst="straightConnector1">
            <a:avLst/>
          </a:prstGeom>
          <a:ln w="952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4DB6569-7D14-38B1-477C-8BA359B3D2AF}"/>
              </a:ext>
            </a:extLst>
          </p:cNvPr>
          <p:cNvCxnSpPr>
            <a:cxnSpLocks/>
          </p:cNvCxnSpPr>
          <p:nvPr/>
        </p:nvCxnSpPr>
        <p:spPr>
          <a:xfrm>
            <a:off x="7835265" y="3004920"/>
            <a:ext cx="371475" cy="0"/>
          </a:xfrm>
          <a:prstGeom prst="straightConnector1">
            <a:avLst/>
          </a:prstGeom>
          <a:ln w="952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7666A31-9891-1521-D3B9-B6307AF243DA}"/>
              </a:ext>
            </a:extLst>
          </p:cNvPr>
          <p:cNvCxnSpPr>
            <a:cxnSpLocks/>
          </p:cNvCxnSpPr>
          <p:nvPr/>
        </p:nvCxnSpPr>
        <p:spPr>
          <a:xfrm>
            <a:off x="9227820" y="2093060"/>
            <a:ext cx="201930" cy="0"/>
          </a:xfrm>
          <a:prstGeom prst="straightConnector1">
            <a:avLst/>
          </a:prstGeom>
          <a:ln w="952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C15D38C-216C-B85B-2BC9-A4E8A40746D4}"/>
              </a:ext>
            </a:extLst>
          </p:cNvPr>
          <p:cNvCxnSpPr/>
          <p:nvPr/>
        </p:nvCxnSpPr>
        <p:spPr>
          <a:xfrm flipV="1">
            <a:off x="7220932" y="4279769"/>
            <a:ext cx="0" cy="1904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9B73098-0281-70AE-C637-33A74B8AC406}"/>
              </a:ext>
            </a:extLst>
          </p:cNvPr>
          <p:cNvCxnSpPr>
            <a:cxnSpLocks/>
          </p:cNvCxnSpPr>
          <p:nvPr/>
        </p:nvCxnSpPr>
        <p:spPr>
          <a:xfrm>
            <a:off x="7220932" y="6183984"/>
            <a:ext cx="401581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8FF843E-3563-85E6-2F44-147D9789F760}"/>
              </a:ext>
            </a:extLst>
          </p:cNvPr>
          <p:cNvSpPr txBox="1"/>
          <p:nvPr/>
        </p:nvSpPr>
        <p:spPr>
          <a:xfrm rot="16200000">
            <a:off x="6410871" y="5031820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Spacing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2C99E2-A2D8-8974-DD0A-1C377F07365A}"/>
              </a:ext>
            </a:extLst>
          </p:cNvPr>
          <p:cNvSpPr txBox="1"/>
          <p:nvPr/>
        </p:nvSpPr>
        <p:spPr>
          <a:xfrm>
            <a:off x="8253787" y="6155703"/>
            <a:ext cx="2351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Period or Frequency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652F94-9E83-710E-F23F-FE37ACE7BC1C}"/>
              </a:ext>
            </a:extLst>
          </p:cNvPr>
          <p:cNvCxnSpPr/>
          <p:nvPr/>
        </p:nvCxnSpPr>
        <p:spPr>
          <a:xfrm>
            <a:off x="7503795" y="5231875"/>
            <a:ext cx="345957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E9C78CF-B750-D9D5-F60F-64FA619F0B52}"/>
              </a:ext>
            </a:extLst>
          </p:cNvPr>
          <p:cNvCxnSpPr>
            <a:cxnSpLocks/>
          </p:cNvCxnSpPr>
          <p:nvPr/>
        </p:nvCxnSpPr>
        <p:spPr>
          <a:xfrm flipV="1">
            <a:off x="7503795" y="4412527"/>
            <a:ext cx="3459578" cy="1564067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72185A5-6F52-46D0-B301-5FC903743BDA}"/>
              </a:ext>
            </a:extLst>
          </p:cNvPr>
          <p:cNvCxnSpPr>
            <a:cxnSpLocks/>
          </p:cNvCxnSpPr>
          <p:nvPr/>
        </p:nvCxnSpPr>
        <p:spPr>
          <a:xfrm>
            <a:off x="7503795" y="4374427"/>
            <a:ext cx="3384164" cy="1700167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4E95F5EC-2202-529E-585C-AA479A46F313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11236752" y="2643266"/>
            <a:ext cx="220324" cy="2654599"/>
          </a:xfrm>
          <a:prstGeom prst="bentConnector4">
            <a:avLst>
              <a:gd name="adj1" fmla="val -202164"/>
              <a:gd name="adj2" fmla="val 99645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9FE945E-0685-4A14-8C43-4DE8EDB5A0EB}"/>
              </a:ext>
            </a:extLst>
          </p:cNvPr>
          <p:cNvSpPr txBox="1"/>
          <p:nvPr/>
        </p:nvSpPr>
        <p:spPr>
          <a:xfrm rot="16200000">
            <a:off x="11128881" y="3806658"/>
            <a:ext cx="1289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Extraction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8965D3-ED12-3688-4267-B05E8BDFD42E}"/>
              </a:ext>
            </a:extLst>
          </p:cNvPr>
          <p:cNvSpPr txBox="1"/>
          <p:nvPr/>
        </p:nvSpPr>
        <p:spPr>
          <a:xfrm>
            <a:off x="179111" y="6528873"/>
            <a:ext cx="10960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Aerts, C., Christensen-Dalsgaard, J. &amp; Kurtz, D. W. (2010). </a:t>
            </a:r>
            <a:r>
              <a:rPr lang="en-SG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Asteroseismology. </a:t>
            </a:r>
            <a:r>
              <a:rPr lang="en-S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Astronomy and Astrophysics Library, Springer.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1AEE47B-8DCC-94F7-DEDF-94EAE7AC1BE6}"/>
              </a:ext>
            </a:extLst>
          </p:cNvPr>
          <p:cNvSpPr txBox="1"/>
          <p:nvPr/>
        </p:nvSpPr>
        <p:spPr>
          <a:xfrm>
            <a:off x="1516030" y="4452282"/>
            <a:ext cx="33922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Based on the period spacings graph, we can determine properties such as chemical gradients, rotation rate, rotation direction, etc.</a:t>
            </a:r>
          </a:p>
        </p:txBody>
      </p:sp>
    </p:spTree>
    <p:extLst>
      <p:ext uri="{BB962C8B-B14F-4D97-AF65-F5344CB8AC3E}">
        <p14:creationId xmlns:p14="http://schemas.microsoft.com/office/powerpoint/2010/main" val="404842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35" grpId="0"/>
      <p:bldP spid="37" grpId="0"/>
      <p:bldP spid="55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971D1-38F0-9336-BB4B-B9D56C85C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10C9ACE-C036-5A16-AA07-60B14A2F333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SG" b="1" dirty="0"/>
                  <a:t>-Doradus stars and </a:t>
                </a:r>
                <a:r>
                  <a:rPr lang="en-SG" dirty="0"/>
                  <a:t>m</a:t>
                </a:r>
                <a:r>
                  <a:rPr lang="en-SG" b="1" dirty="0"/>
                  <a:t>y </a:t>
                </a:r>
                <a:r>
                  <a:rPr lang="en-SG" dirty="0"/>
                  <a:t>project</a:t>
                </a:r>
                <a:r>
                  <a:rPr lang="en-SG" b="1" dirty="0"/>
                  <a:t>(?)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10C9ACE-C036-5A16-AA07-60B14A2F33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1043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29A04A-7FA7-3703-F1DD-0F2F355A7E90}"/>
              </a:ext>
            </a:extLst>
          </p:cNvPr>
          <p:cNvSpPr txBox="1"/>
          <p:nvPr/>
        </p:nvSpPr>
        <p:spPr>
          <a:xfrm>
            <a:off x="169684" y="6495598"/>
            <a:ext cx="12012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Gang Li, Timothy R Bedding, Simon J Murphy, Timothy Van Reeth, Victoria Antoci, </a:t>
            </a:r>
            <a:r>
              <a:rPr lang="en-SG" sz="1000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Rhita</a:t>
            </a:r>
            <a:r>
              <a:rPr lang="en-SG" sz="1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-Maria Ouazzani, Period spacings of γ Doradus pulsators in the </a:t>
            </a:r>
            <a:r>
              <a:rPr lang="en-SG" sz="1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Kepler</a:t>
            </a:r>
            <a:r>
              <a:rPr lang="en-SG" sz="1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 field: detection methods and application to 22 slow rotators, </a:t>
            </a:r>
            <a:r>
              <a:rPr lang="en-SG" sz="1000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Monthly Notices of the Royal Astronomical Society</a:t>
            </a:r>
            <a:r>
              <a:rPr lang="en-SG" sz="1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Volume 482, Issue 2, January 2019, Pages 1757–1785, </a:t>
            </a:r>
            <a:r>
              <a:rPr lang="en-SG" sz="1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3"/>
              </a:rPr>
              <a:t>https://doi.org/10.1093/mnras/sty2743</a:t>
            </a:r>
            <a:endParaRPr lang="en-SG" sz="1000" dirty="0">
              <a:solidFill>
                <a:schemeClr val="tx1">
                  <a:lumMod val="75000"/>
                  <a:lumOff val="2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31883C-62F5-D795-F04A-7808D786A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33" y="1180093"/>
            <a:ext cx="3478467" cy="49740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FEF02A4-F398-784F-D581-EBF8849B8BF1}"/>
                  </a:ext>
                </a:extLst>
              </p:cNvPr>
              <p:cNvSpPr txBox="1"/>
              <p:nvPr/>
            </p:nvSpPr>
            <p:spPr>
              <a:xfrm>
                <a:off x="3625284" y="1651187"/>
                <a:ext cx="366336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SG" sz="2000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Near the Main Sequence</a:t>
                </a:r>
              </a:p>
              <a:p>
                <a:pPr algn="just"/>
                <a:r>
                  <a:rPr lang="en-SG" sz="2000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Spectral Type: A7 to F5</a:t>
                </a:r>
              </a:p>
              <a:p>
                <a:pPr algn="just"/>
                <a:r>
                  <a:rPr lang="en-SG" sz="2000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Mass: 1.3 </a:t>
                </a:r>
                <a:r>
                  <a:rPr lang="en-SG" sz="2000" i="1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000" b="0" i="1" baseline="-25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MU Sans Serif" panose="02000603000000000000" pitchFamily="2" charset="0"/>
                        <a:cs typeface="CMU Sans Serif" panose="02000603000000000000" pitchFamily="2" charset="0"/>
                      </a:rPr>
                      <m:t>⊙</m:t>
                    </m:r>
                  </m:oMath>
                </a14:m>
                <a:r>
                  <a:rPr lang="en-SG" sz="2000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 to 2.0 </a:t>
                </a:r>
                <a:r>
                  <a:rPr lang="en-SG" sz="2000" i="1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M</a:t>
                </a:r>
                <a:r>
                  <a:rPr lang="en-US" sz="2000" b="0" i="1" baseline="-25000" dirty="0">
                    <a:solidFill>
                      <a:schemeClr val="tx1"/>
                    </a:solidFill>
                    <a:ea typeface="CMU Sans Serif" panose="02000603000000000000" pitchFamily="2" charset="0"/>
                    <a:cs typeface="CMU Sans Serif" panose="02000603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baseline="-25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MU Sans Serif" panose="02000603000000000000" pitchFamily="2" charset="0"/>
                        <a:cs typeface="CMU Sans Serif" panose="02000603000000000000" pitchFamily="2" charset="0"/>
                      </a:rPr>
                      <m:t>⊙</m:t>
                    </m:r>
                  </m:oMath>
                </a14:m>
                <a:endParaRPr lang="en-SG" sz="2000" i="1" dirty="0">
                  <a:solidFill>
                    <a:schemeClr val="tx1"/>
                  </a:solidFill>
                  <a:latin typeface="CMU Sans Serif" panose="02000603000000000000" pitchFamily="2" charset="0"/>
                  <a:ea typeface="CMU Sans Serif" panose="02000603000000000000" pitchFamily="2" charset="0"/>
                  <a:cs typeface="CMU Sans Serif" panose="02000603000000000000" pitchFamily="2" charset="0"/>
                </a:endParaRPr>
              </a:p>
              <a:p>
                <a:pPr algn="just"/>
                <a:endParaRPr lang="en-SG" sz="2000" i="1" dirty="0">
                  <a:latin typeface="CMU Sans Serif" panose="02000603000000000000" pitchFamily="2" charset="0"/>
                  <a:ea typeface="CMU Sans Serif" panose="02000603000000000000" pitchFamily="2" charset="0"/>
                  <a:cs typeface="CMU Sans Serif" panose="02000603000000000000" pitchFamily="2" charset="0"/>
                </a:endParaRPr>
              </a:p>
              <a:p>
                <a:pPr algn="just"/>
                <a:r>
                  <a:rPr lang="en-SG" sz="2000" dirty="0" err="1"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Asteroseismological</a:t>
                </a:r>
                <a:r>
                  <a:rPr lang="en-SG" sz="2000" dirty="0"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 significance?</a:t>
                </a:r>
              </a:p>
              <a:p>
                <a:pPr algn="just"/>
                <a:r>
                  <a:rPr lang="en-SG" sz="2000" dirty="0">
                    <a:solidFill>
                      <a:schemeClr val="accent2">
                        <a:lumMod val="75000"/>
                      </a:schemeClr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Strong g-Modes to study interior core rotations.</a:t>
                </a:r>
              </a:p>
              <a:p>
                <a:pPr algn="just"/>
                <a:endParaRPr lang="en-SG" sz="2000" dirty="0">
                  <a:latin typeface="CMU Sans Serif" panose="02000603000000000000" pitchFamily="2" charset="0"/>
                  <a:ea typeface="CMU Sans Serif" panose="02000603000000000000" pitchFamily="2" charset="0"/>
                  <a:cs typeface="CMU Sans Serif" panose="02000603000000000000" pitchFamily="2" charset="0"/>
                </a:endParaRPr>
              </a:p>
              <a:p>
                <a:pPr algn="just"/>
                <a:r>
                  <a:rPr lang="en-SG" sz="2000" dirty="0">
                    <a:solidFill>
                      <a:schemeClr val="tx1"/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Challenges?</a:t>
                </a:r>
              </a:p>
              <a:p>
                <a:pPr algn="just"/>
                <a:r>
                  <a:rPr lang="en-SG" sz="2000" dirty="0">
                    <a:solidFill>
                      <a:schemeClr val="accent2">
                        <a:lumMod val="75000"/>
                      </a:schemeClr>
                    </a:solidFill>
                    <a:latin typeface="CMU Sans Serif" panose="02000603000000000000" pitchFamily="2" charset="0"/>
                    <a:ea typeface="CMU Sans Serif" panose="02000603000000000000" pitchFamily="2" charset="0"/>
                    <a:cs typeface="CMU Sans Serif" panose="02000603000000000000" pitchFamily="2" charset="0"/>
                  </a:rPr>
                  <a:t>(Usually) fast rotators, small amplitudes, similar rotation and oscillation periods, etc.</a:t>
                </a:r>
                <a:endParaRPr lang="en-SG" sz="2000" dirty="0">
                  <a:solidFill>
                    <a:schemeClr val="tx1"/>
                  </a:solidFill>
                  <a:latin typeface="CMU Sans Serif" panose="02000603000000000000" pitchFamily="2" charset="0"/>
                  <a:ea typeface="CMU Sans Serif" panose="02000603000000000000" pitchFamily="2" charset="0"/>
                  <a:cs typeface="CMU Sans Serif" panose="02000603000000000000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FEF02A4-F398-784F-D581-EBF8849B8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284" y="1651187"/>
                <a:ext cx="3663360" cy="3785652"/>
              </a:xfrm>
              <a:prstGeom prst="rect">
                <a:avLst/>
              </a:prstGeom>
              <a:blipFill>
                <a:blip r:embed="rId5"/>
                <a:stretch>
                  <a:fillRect l="-1830" t="-966" r="-1664" b="-193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5D4646E8-4760-C4D0-D804-ACEB2B0E66FB}"/>
              </a:ext>
            </a:extLst>
          </p:cNvPr>
          <p:cNvSpPr/>
          <p:nvPr/>
        </p:nvSpPr>
        <p:spPr>
          <a:xfrm rot="19945592">
            <a:off x="2632708" y="3840755"/>
            <a:ext cx="97155" cy="146685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24024C-2625-CEDB-BB62-5D5F9D43A0E3}"/>
              </a:ext>
            </a:extLst>
          </p:cNvPr>
          <p:cNvSpPr txBox="1"/>
          <p:nvPr/>
        </p:nvSpPr>
        <p:spPr>
          <a:xfrm>
            <a:off x="419819" y="6195120"/>
            <a:ext cx="3392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Figure adopted from Aerts et al. 2010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4FD1A51-CD70-FB6F-AD5E-054D3811F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9811" y="2084052"/>
            <a:ext cx="4486718" cy="367252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35606F-A578-568B-C5AC-95F0BF9113E6}"/>
              </a:ext>
            </a:extLst>
          </p:cNvPr>
          <p:cNvSpPr txBox="1"/>
          <p:nvPr/>
        </p:nvSpPr>
        <p:spPr>
          <a:xfrm>
            <a:off x="7487920" y="1458147"/>
            <a:ext cx="4568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b="1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Figure out ways to better analyse the period spacing – period relations.</a:t>
            </a:r>
            <a:endParaRPr lang="en-SG" sz="2000" b="1" dirty="0">
              <a:solidFill>
                <a:schemeClr val="tx1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03D7CB-0401-02C6-1280-7F5DC5B6462D}"/>
              </a:ext>
            </a:extLst>
          </p:cNvPr>
          <p:cNvSpPr txBox="1"/>
          <p:nvPr/>
        </p:nvSpPr>
        <p:spPr>
          <a:xfrm>
            <a:off x="8076231" y="5719898"/>
            <a:ext cx="3392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Figure adopted from Gang Li et al. 2019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D3720E2-2246-EC6A-B147-8FFFF02FB010}"/>
                  </a:ext>
                </a:extLst>
              </p14:cNvPr>
              <p14:cNvContentPartPr/>
              <p14:nvPr/>
            </p14:nvContentPartPr>
            <p14:xfrm>
              <a:off x="9235520" y="2600560"/>
              <a:ext cx="1445040" cy="14266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D3720E2-2246-EC6A-B147-8FFFF02FB01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199520" y="2564920"/>
                <a:ext cx="1516680" cy="1498320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9BEDBC94-E6DB-F08F-DD71-5628C07AC657}"/>
              </a:ext>
            </a:extLst>
          </p:cNvPr>
          <p:cNvSpPr txBox="1"/>
          <p:nvPr/>
        </p:nvSpPr>
        <p:spPr>
          <a:xfrm>
            <a:off x="9562438" y="3006123"/>
            <a:ext cx="1906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1400" dirty="0" err="1">
                <a:highlight>
                  <a:srgbClr val="FFFF00"/>
                </a:highlight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Synchrosqeezing</a:t>
            </a:r>
            <a:endParaRPr lang="en-SG" sz="1400" dirty="0">
              <a:highlight>
                <a:srgbClr val="FFFF00"/>
              </a:highlight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7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20" grpId="0"/>
      <p:bldP spid="22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F231F-A236-D488-82DB-E6AB937BE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114F85-8A07-8270-9EC1-3E7FF368ADF9}"/>
              </a:ext>
            </a:extLst>
          </p:cNvPr>
          <p:cNvSpPr txBox="1"/>
          <p:nvPr/>
        </p:nvSpPr>
        <p:spPr>
          <a:xfrm>
            <a:off x="4414097" y="2459504"/>
            <a:ext cx="33826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4400" b="1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Thank You</a:t>
            </a:r>
            <a:r>
              <a:rPr lang="en-SG" sz="4400" b="1" baseline="30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90DC89-2AAE-500D-AAEF-D946D262133F}"/>
              </a:ext>
            </a:extLst>
          </p:cNvPr>
          <p:cNvSpPr txBox="1"/>
          <p:nvPr/>
        </p:nvSpPr>
        <p:spPr>
          <a:xfrm>
            <a:off x="4831085" y="6457890"/>
            <a:ext cx="2529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2000" i="1" baseline="30000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*</a:t>
            </a:r>
            <a:r>
              <a:rPr lang="en-SG" sz="2000" i="1" dirty="0">
                <a:solidFill>
                  <a:schemeClr val="accent2">
                    <a:lumMod val="7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No really, thank you.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4FF195-DFD4-F3D4-23D1-9AF0A90CE93C}"/>
              </a:ext>
            </a:extLst>
          </p:cNvPr>
          <p:cNvSpPr txBox="1"/>
          <p:nvPr/>
        </p:nvSpPr>
        <p:spPr>
          <a:xfrm>
            <a:off x="4589818" y="3228945"/>
            <a:ext cx="3012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SG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For surviving the rambling</a:t>
            </a:r>
            <a:endParaRPr lang="en-SG" sz="2000" i="1" dirty="0">
              <a:solidFill>
                <a:schemeClr val="tx1">
                  <a:lumMod val="65000"/>
                  <a:lumOff val="3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71863D-F1DC-BD9A-5341-E2C8EA380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7" t="32434" r="14015" b="32964"/>
          <a:stretch>
            <a:fillRect/>
          </a:stretch>
        </p:blipFill>
        <p:spPr>
          <a:xfrm>
            <a:off x="5359617" y="3938442"/>
            <a:ext cx="1493086" cy="15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90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357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CMU Sans Serif</vt:lpstr>
      <vt:lpstr>Cambria Math</vt:lpstr>
      <vt:lpstr>Arial</vt:lpstr>
      <vt:lpstr>Office Theme</vt:lpstr>
      <vt:lpstr>PowerPoint Presentation</vt:lpstr>
      <vt:lpstr>Eddington’s Dilemma</vt:lpstr>
      <vt:lpstr>Probing with Asteroseismology</vt:lpstr>
      <vt:lpstr>Extracting science from Light Curves</vt:lpstr>
      <vt:lpstr>γ-Doradus stars and my project(?)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Kushagra Shrivastava</dc:creator>
  <cp:lastModifiedBy>Kushagra Shrivastava</cp:lastModifiedBy>
  <cp:revision>5</cp:revision>
  <dcterms:created xsi:type="dcterms:W3CDTF">2026-07-12T13:23:27Z</dcterms:created>
  <dcterms:modified xsi:type="dcterms:W3CDTF">2026-07-16T18:49:22Z</dcterms:modified>
</cp:coreProperties>
</file>