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7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2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286" r:id="rId1"/>
    <p:sldMasterId id="2147484319" r:id="rId2"/>
    <p:sldMasterId id="2147484602" r:id="rId3"/>
    <p:sldMasterId id="2147484608" r:id="rId4"/>
    <p:sldMasterId id="2147484614" r:id="rId5"/>
    <p:sldMasterId id="2147484715" r:id="rId6"/>
  </p:sldMasterIdLst>
  <p:notesMasterIdLst>
    <p:notesMasterId r:id="rId69"/>
  </p:notesMasterIdLst>
  <p:sldIdLst>
    <p:sldId id="3209" r:id="rId7"/>
    <p:sldId id="14998516" r:id="rId8"/>
    <p:sldId id="14998517" r:id="rId9"/>
    <p:sldId id="14998518" r:id="rId10"/>
    <p:sldId id="14998519" r:id="rId11"/>
    <p:sldId id="14998488" r:id="rId12"/>
    <p:sldId id="14998514" r:id="rId13"/>
    <p:sldId id="14998513" r:id="rId14"/>
    <p:sldId id="14998520" r:id="rId15"/>
    <p:sldId id="14998521" r:id="rId16"/>
    <p:sldId id="14998523" r:id="rId17"/>
    <p:sldId id="14998524" r:id="rId18"/>
    <p:sldId id="14998526" r:id="rId19"/>
    <p:sldId id="14998525" r:id="rId20"/>
    <p:sldId id="14998527" r:id="rId21"/>
    <p:sldId id="14998528" r:id="rId22"/>
    <p:sldId id="14998529" r:id="rId23"/>
    <p:sldId id="3223" r:id="rId24"/>
    <p:sldId id="14998496" r:id="rId25"/>
    <p:sldId id="21488" r:id="rId26"/>
    <p:sldId id="21482" r:id="rId27"/>
    <p:sldId id="21469" r:id="rId28"/>
    <p:sldId id="14998501" r:id="rId29"/>
    <p:sldId id="3226" r:id="rId30"/>
    <p:sldId id="14998500" r:id="rId31"/>
    <p:sldId id="14998534" r:id="rId32"/>
    <p:sldId id="14998533" r:id="rId33"/>
    <p:sldId id="21489" r:id="rId34"/>
    <p:sldId id="14998502" r:id="rId35"/>
    <p:sldId id="14998503" r:id="rId36"/>
    <p:sldId id="21491" r:id="rId37"/>
    <p:sldId id="21492" r:id="rId38"/>
    <p:sldId id="1111" r:id="rId39"/>
    <p:sldId id="14998504" r:id="rId40"/>
    <p:sldId id="14998505" r:id="rId41"/>
    <p:sldId id="14998507" r:id="rId42"/>
    <p:sldId id="3326" r:id="rId43"/>
    <p:sldId id="21509" r:id="rId44"/>
    <p:sldId id="14998472" r:id="rId45"/>
    <p:sldId id="21500" r:id="rId46"/>
    <p:sldId id="14998481" r:id="rId47"/>
    <p:sldId id="14998470" r:id="rId48"/>
    <p:sldId id="14998471" r:id="rId49"/>
    <p:sldId id="14998508" r:id="rId50"/>
    <p:sldId id="14998489" r:id="rId51"/>
    <p:sldId id="14998490" r:id="rId52"/>
    <p:sldId id="14998492" r:id="rId53"/>
    <p:sldId id="14998493" r:id="rId54"/>
    <p:sldId id="14998509" r:id="rId55"/>
    <p:sldId id="14998510" r:id="rId56"/>
    <p:sldId id="14998511" r:id="rId57"/>
    <p:sldId id="21518" r:id="rId58"/>
    <p:sldId id="21519" r:id="rId59"/>
    <p:sldId id="14998484" r:id="rId60"/>
    <p:sldId id="14998485" r:id="rId61"/>
    <p:sldId id="14998486" r:id="rId62"/>
    <p:sldId id="14998495" r:id="rId63"/>
    <p:sldId id="14998506" r:id="rId64"/>
    <p:sldId id="14998468" r:id="rId65"/>
    <p:sldId id="14998530" r:id="rId66"/>
    <p:sldId id="14998531" r:id="rId67"/>
    <p:sldId id="14998532" r:id="rId6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B5FD1"/>
    <a:srgbClr val="FFFF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9" autoAdjust="0"/>
    <p:restoredTop sz="90493" autoAdjust="0"/>
  </p:normalViewPr>
  <p:slideViewPr>
    <p:cSldViewPr>
      <p:cViewPr varScale="1">
        <p:scale>
          <a:sx n="73" d="100"/>
          <a:sy n="73" d="100"/>
        </p:scale>
        <p:origin x="101" y="2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7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465278-2F82-48A3-B45F-E0AEC582EC1A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C2F97-25DE-4648-8C81-3968740B180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C2F97-25DE-4648-8C81-3968740B180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175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EE6C-B6CB-469F-B6EC-E6ECA5F456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1792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1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1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1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image" Target="../media/image1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010098410"/>
      </p:ext>
    </p:extLst>
  </p:cSld>
  <p:clrMapOvr>
    <a:masterClrMapping/>
  </p:clrMapOvr>
  <p:transition spd="slow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8EB02-9337-4A32-AD43-56F2097EFE5E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8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5306E-FDDD-44F6-A0C4-6917E478A15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2953327"/>
      </p:ext>
    </p:extLst>
  </p:cSld>
  <p:clrMapOvr>
    <a:masterClrMapping/>
  </p:clrMapOvr>
  <p:transition spd="slow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A73AA-F1B2-4E72-9098-8188B7415136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EA925-AD4E-4BAE-BE84-9D48E880F7D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1271074"/>
      </p:ext>
    </p:extLst>
  </p:cSld>
  <p:clrMapOvr>
    <a:masterClrMapping/>
  </p:clrMapOvr>
  <p:transition spd="slow"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49532-9097-4536-8FC3-C3C24EB1C1A1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CD2A8-CE89-4820-85B9-94054208772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9739441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5" y="27310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AEB29-DB96-40A2-97E2-229879579C0A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60000-ED95-4EEB-97B0-0B92244483D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6100590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A778A-0DBD-4A33-8E03-1CC3F1D0A539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BCE79-D842-4ACE-8E85-789ED7EE104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4552641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EC59F-51A7-4FE8-A890-F89829D178FD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A149A-43B5-4712-8669-6DF411B735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27686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144000" y="285809"/>
            <a:ext cx="3048000" cy="584041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0" y="285809"/>
            <a:ext cx="8940800" cy="584041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9A4C0-FCB1-406B-AB8F-9D2EEDFED204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509A5-26D5-4472-A127-27FF7E54D9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5188485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285809"/>
            <a:ext cx="12192000" cy="4873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914402"/>
            <a:ext cx="5384800" cy="52117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914402"/>
            <a:ext cx="5384800" cy="52117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EEDE2-91D7-446E-862F-A17386B80C8D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2C3DB-A19B-4A66-B07D-2F03E003A63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6021549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285809"/>
            <a:ext cx="12192000" cy="4873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09600" y="914402"/>
            <a:ext cx="10972800" cy="5211763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873F2-BA6A-433D-9587-B9D60BE2ED16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EEE82-54B3-403E-A0E5-8C534C5F467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372281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0" y="285809"/>
            <a:ext cx="12192000" cy="4873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09600" y="914400"/>
            <a:ext cx="5384800" cy="25288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7600" y="914400"/>
            <a:ext cx="5384800" cy="25288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09600" y="3595747"/>
            <a:ext cx="5384800" cy="25304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7600" y="3595747"/>
            <a:ext cx="5384800" cy="25304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79DF2-4DF6-4135-B17A-A407C95FA720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8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9FB3C-9D64-4A96-9F41-ACED3D136EC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9641500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58897-FF4A-425B-B362-2261EBA8FECB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B7496-CE7A-48F9-8CD5-95D9D73C32FF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0537981"/>
      </p:ext>
    </p:extLst>
  </p:cSld>
  <p:clrMapOvr>
    <a:masterClrMapping/>
  </p:clrMapOvr>
  <p:transition spd="slow" advClick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1694428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D0F23-FE26-460D-A013-0DC221B3E0D0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B7496-CE7A-48F9-8CD5-95D9D73C32FF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7551182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B8006-C802-43F7-A303-A2C8F7DCF7C1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0A357-EABA-40C4-8975-A5721C1724F9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4009260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4F2BF-4D42-48AC-BC3F-944C4DCE6D24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BBD7A991-EADE-43C7-A76C-B246784C6957}" type="slidenum">
              <a:rPr lang="zh-CN" altLang="en-US"/>
              <a:t>‹#›</a:t>
            </a:fld>
            <a:endParaRPr lang="zh-CN" altLang="en-US"/>
          </a:p>
        </p:txBody>
      </p:sp>
      <p:sp>
        <p:nvSpPr>
          <p:cNvPr id="4" name="矩形 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744855"/>
          </a:xfrm>
          <a:prstGeom prst="rect">
            <a:avLst/>
          </a:prstGeom>
          <a:solidFill>
            <a:srgbClr val="0A4E7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812800" marR="0" indent="-8128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kumimoji="0" lang="zh-CN" altLang="en-US" sz="2000" b="1" i="0" u="none" strike="noStrike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5" name="图片 4" descr="juno  logo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4"/>
          <a:srcRect l="13865" t="13693" r="15226" b="17761"/>
          <a:stretch>
            <a:fillRect/>
          </a:stretch>
        </p:blipFill>
        <p:spPr>
          <a:xfrm>
            <a:off x="11187430" y="-86360"/>
            <a:ext cx="1004570" cy="88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990673"/>
      </p:ext>
    </p:extLst>
  </p:cSld>
  <p:clrMapOvr>
    <a:masterClrMapping/>
  </p:clrMapOvr>
  <p:transition spd="slow"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7B59D-604C-41B3-B32F-9B5F9BF49F7A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028070"/>
      </p:ext>
    </p:extLst>
  </p:cSld>
  <p:clrMapOvr>
    <a:masterClrMapping/>
  </p:clrMapOvr>
  <p:transition spd="slow"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657033751"/>
      </p:ext>
    </p:extLst>
  </p:cSld>
  <p:clrMapOvr>
    <a:masterClrMapping/>
  </p:clrMapOvr>
  <p:transition spd="slow"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AB413-1325-4932-9444-6B5C85813E02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B7496-CE7A-48F9-8CD5-95D9D73C32FF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79983"/>
      </p:ext>
    </p:extLst>
  </p:cSld>
  <p:clrMapOvr>
    <a:masterClrMapping/>
  </p:clrMapOvr>
  <p:transition spd="slow"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A81C-ED32-44A9-83E5-304411762BC1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0A357-EABA-40C4-8975-A5721C1724F9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3838690"/>
      </p:ext>
    </p:extLst>
  </p:cSld>
  <p:clrMapOvr>
    <a:masterClrMapping/>
  </p:clrMapOvr>
  <p:transition spd="slow"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99FC6-90D2-4D62-87A1-555D9A72D7AC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BBD7A991-EADE-43C7-A76C-B246784C6957}" type="slidenum">
              <a:rPr lang="zh-CN" altLang="en-US"/>
              <a:t>‹#›</a:t>
            </a:fld>
            <a:endParaRPr lang="zh-CN" altLang="en-US"/>
          </a:p>
        </p:txBody>
      </p:sp>
      <p:sp>
        <p:nvSpPr>
          <p:cNvPr id="4" name="矩形 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744855"/>
          </a:xfrm>
          <a:prstGeom prst="rect">
            <a:avLst/>
          </a:prstGeom>
          <a:solidFill>
            <a:srgbClr val="0A4E7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812800" marR="0" indent="-8128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kumimoji="0" lang="zh-CN" altLang="en-US" sz="2000" b="1" i="0" u="none" strike="noStrike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5" name="图片 4" descr="juno  logo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4"/>
          <a:srcRect l="13865" t="13693" r="15226" b="17761"/>
          <a:stretch>
            <a:fillRect/>
          </a:stretch>
        </p:blipFill>
        <p:spPr>
          <a:xfrm>
            <a:off x="11187430" y="-86360"/>
            <a:ext cx="1004570" cy="88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708317"/>
      </p:ext>
    </p:extLst>
  </p:cSld>
  <p:clrMapOvr>
    <a:masterClrMapping/>
  </p:clrMapOvr>
  <p:transition spd="slow" advClick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C11B-3404-4590-AC40-60B8735E906F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089688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0D6AE-0CBC-4947-8547-D2E07E716BB5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0A357-EABA-40C4-8975-A5721C1724F9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572423"/>
      </p:ext>
    </p:extLst>
  </p:cSld>
  <p:clrMapOvr>
    <a:masterClrMapping/>
  </p:clrMapOvr>
  <p:transition spd="slow" advClick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09841406"/>
      </p:ext>
    </p:extLst>
  </p:cSld>
  <p:clrMapOvr>
    <a:masterClrMapping/>
  </p:clrMapOvr>
  <p:transition spd="slow" advClick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473E1-AC69-4D5B-B4D2-67DB959B9490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B7496-CE7A-48F9-8CD5-95D9D73C32FF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3040394"/>
      </p:ext>
    </p:extLst>
  </p:cSld>
  <p:clrMapOvr>
    <a:masterClrMapping/>
  </p:clrMapOvr>
  <p:transition spd="slow"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3CC4F-DA48-4E9B-87BC-6F4FFB2CE8EE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0A357-EABA-40C4-8975-A5721C1724F9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4931925"/>
      </p:ext>
    </p:extLst>
  </p:cSld>
  <p:clrMapOvr>
    <a:masterClrMapping/>
  </p:clrMapOvr>
  <p:transition spd="slow"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74E86-CF0C-4DB6-9C06-CA6AB78D61F0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BBD7A991-EADE-43C7-A76C-B246784C6957}" type="slidenum">
              <a:rPr lang="zh-CN" altLang="en-US"/>
              <a:t>‹#›</a:t>
            </a:fld>
            <a:endParaRPr lang="zh-CN" altLang="en-US"/>
          </a:p>
        </p:txBody>
      </p:sp>
      <p:sp>
        <p:nvSpPr>
          <p:cNvPr id="4" name="矩形 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744855"/>
          </a:xfrm>
          <a:prstGeom prst="rect">
            <a:avLst/>
          </a:prstGeom>
          <a:solidFill>
            <a:srgbClr val="0A4E7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812800" marR="0" indent="-8128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kumimoji="0" lang="zh-CN" altLang="en-US" sz="2000" b="1" i="0" u="none" strike="noStrike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5" name="图片 4" descr="juno  logo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4"/>
          <a:srcRect l="13865" t="13693" r="15226" b="17761"/>
          <a:stretch>
            <a:fillRect/>
          </a:stretch>
        </p:blipFill>
        <p:spPr>
          <a:xfrm>
            <a:off x="11187430" y="-86360"/>
            <a:ext cx="1004570" cy="88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871638"/>
      </p:ext>
    </p:extLst>
  </p:cSld>
  <p:clrMapOvr>
    <a:masterClrMapping/>
  </p:clrMapOvr>
  <p:transition spd="slow"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B4523-4059-4B10-AB15-F4884B031475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3187220"/>
      </p:ext>
    </p:extLst>
  </p:cSld>
  <p:clrMapOvr>
    <a:masterClrMapping/>
  </p:clrMapOvr>
  <p:transition spd="slow" advClick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330401266"/>
      </p:ext>
    </p:extLst>
  </p:cSld>
  <p:clrMapOvr>
    <a:masterClrMapping/>
  </p:clrMapOvr>
  <p:transition spd="slow" advClick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77917-8F01-4658-8496-3B10DADFB311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B7496-CE7A-48F9-8CD5-95D9D73C32FF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9252282"/>
      </p:ext>
    </p:extLst>
  </p:cSld>
  <p:clrMapOvr>
    <a:masterClrMapping/>
  </p:clrMapOvr>
  <p:transition spd="slow" advClick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CF87F-C31F-4416-9FB8-702C5EDF41E9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0A357-EABA-40C4-8975-A5721C1724F9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6504037"/>
      </p:ext>
    </p:extLst>
  </p:cSld>
  <p:clrMapOvr>
    <a:masterClrMapping/>
  </p:clrMapOvr>
  <p:transition spd="slow" advClick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A7BEB-5341-4F32-834C-117498C4A286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BBD7A991-EADE-43C7-A76C-B246784C6957}" type="slidenum">
              <a:rPr lang="zh-CN" altLang="en-US"/>
              <a:t>‹#›</a:t>
            </a:fld>
            <a:endParaRPr lang="zh-CN" altLang="en-US"/>
          </a:p>
        </p:txBody>
      </p:sp>
      <p:sp>
        <p:nvSpPr>
          <p:cNvPr id="4" name="矩形 3"/>
          <p:cNvSpPr/>
          <p:nvPr userDrawn="1">
            <p:custDataLst>
              <p:tags r:id="rId1"/>
            </p:custDataLst>
          </p:nvPr>
        </p:nvSpPr>
        <p:spPr>
          <a:xfrm>
            <a:off x="0" y="2"/>
            <a:ext cx="12192000" cy="744855"/>
          </a:xfrm>
          <a:prstGeom prst="rect">
            <a:avLst/>
          </a:prstGeom>
          <a:solidFill>
            <a:srgbClr val="0A4E7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68580" tIns="34290" rIns="68580" bIns="34290" numCol="1" anchor="t" anchorCtr="0" compatLnSpc="1"/>
          <a:lstStyle/>
          <a:p>
            <a:pPr marL="609600" marR="0" indent="-609600" algn="l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kumimoji="0" lang="zh-CN" altLang="en-US" sz="1500" b="1" i="0" u="none" strike="noStrike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5" name="图片 4" descr="juno  logo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4"/>
          <a:srcRect l="13865" t="13693" r="15226" b="17761"/>
          <a:stretch>
            <a:fillRect/>
          </a:stretch>
        </p:blipFill>
        <p:spPr>
          <a:xfrm>
            <a:off x="11187429" y="-86360"/>
            <a:ext cx="1004571" cy="88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998613"/>
      </p:ext>
    </p:extLst>
  </p:cSld>
  <p:clrMapOvr>
    <a:masterClrMapping/>
  </p:clrMapOvr>
  <p:transition spd="slow" advClick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F1650-29E7-4F62-A83D-0DFC5106C728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0290422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2A531-9689-4CDA-82A8-D16ADC235B43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BBD7A991-EADE-43C7-A76C-B246784C6957}" type="slidenum">
              <a:rPr lang="zh-CN" altLang="en-US"/>
              <a:t>‹#›</a:t>
            </a:fld>
            <a:endParaRPr lang="zh-CN" altLang="en-US"/>
          </a:p>
        </p:txBody>
      </p:sp>
      <p:sp>
        <p:nvSpPr>
          <p:cNvPr id="4" name="矩形 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744855"/>
          </a:xfrm>
          <a:prstGeom prst="rect">
            <a:avLst/>
          </a:prstGeom>
          <a:solidFill>
            <a:srgbClr val="0A4E7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812800" marR="0" indent="-8128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kumimoji="0" lang="zh-CN" altLang="en-US" sz="2000" b="1" i="0" u="none" strike="noStrike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5" name="图片 4" descr="juno  logo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4"/>
          <a:srcRect l="13865" t="13693" r="15226" b="17761"/>
          <a:stretch>
            <a:fillRect/>
          </a:stretch>
        </p:blipFill>
        <p:spPr>
          <a:xfrm>
            <a:off x="11187430" y="-86360"/>
            <a:ext cx="1004570" cy="88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712883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37F42-DAD2-490F-B20F-FD123000F241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972208"/>
      </p:ext>
    </p:extLst>
  </p:cSld>
  <p:clrMapOvr>
    <a:masterClrMapping/>
  </p:clrMapOvr>
  <p:transition spd="slow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84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954234266"/>
      </p:ext>
    </p:extLst>
  </p:cSld>
  <p:clrMapOvr>
    <a:masterClrMapping/>
  </p:clrMapOvr>
  <p:transition spd="slow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D097B-83CD-40D3-BAEF-D2171FEAD220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EAC5A-41F2-48CF-8A02-7C2DA092FCD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883740"/>
      </p:ext>
    </p:extLst>
  </p:cSld>
  <p:clrMapOvr>
    <a:masterClrMapping/>
  </p:clrMapOvr>
  <p:transition spd="slow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5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898474173"/>
      </p:ext>
    </p:extLst>
  </p:cSld>
  <p:clrMapOvr>
    <a:masterClrMapping/>
  </p:clrMapOvr>
  <p:transition spd="slow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914402"/>
            <a:ext cx="5384800" cy="5211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914402"/>
            <a:ext cx="5384800" cy="5211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CA21A-957F-4792-AA6A-F5AED67C1B39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5B147-96F8-4C6C-954D-E9EEAB833B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0833030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85750"/>
            <a:ext cx="12192000" cy="4873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zh-CN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914400"/>
            <a:ext cx="10972800" cy="521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zh-CN"/>
              <a:t>Level one</a:t>
            </a:r>
          </a:p>
          <a:p>
            <a:pPr lvl="1"/>
            <a:r>
              <a:rPr lang="en-US" altLang="zh-CN"/>
              <a:t>Level two</a:t>
            </a:r>
          </a:p>
          <a:p>
            <a:pPr lvl="2"/>
            <a:r>
              <a:rPr lang="en-US" altLang="zh-CN"/>
              <a:t>Level three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2"/>
          </p:nvPr>
        </p:nvSpPr>
        <p:spPr>
          <a:xfrm>
            <a:off x="21167" y="64674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8019E32-26C8-4518-9CDB-9F873AE19592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317567" y="64722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13F140-A7CD-48CC-B30E-A567E6FF9A8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153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7" r:id="rId1"/>
    <p:sldLayoutId id="2147484288" r:id="rId2"/>
    <p:sldLayoutId id="2147484289" r:id="rId3"/>
    <p:sldLayoutId id="2147484290" r:id="rId4"/>
    <p:sldLayoutId id="2147484291" r:id="rId5"/>
  </p:sldLayoutIdLst>
  <p:transition spd="slow" advClick="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75000"/>
        <a:buFont typeface="Wingdings" panose="05000000000000000000" pitchFamily="2" charset="2"/>
        <a:buChar char="u"/>
        <a:defRPr sz="2400" b="1">
          <a:solidFill>
            <a:srgbClr val="0000CC"/>
          </a:solidFill>
          <a:latin typeface="+mn-lt"/>
          <a:ea typeface="+mn-ea"/>
          <a:cs typeface="+mn-cs"/>
        </a:defRPr>
      </a:lvl1pPr>
      <a:lvl2pPr marL="914400" indent="-457200" algn="l" rtl="0" eaLnBrk="0" fontAlgn="base" hangingPunct="0">
        <a:spcBef>
          <a:spcPct val="20000"/>
        </a:spcBef>
        <a:spcAft>
          <a:spcPct val="0"/>
        </a:spcAft>
        <a:buClr>
          <a:srgbClr val="CC3399"/>
        </a:buClr>
        <a:buFont typeface="Wingdings" panose="05000000000000000000" pitchFamily="2" charset="2"/>
        <a:buChar char="ð"/>
        <a:defRPr sz="2000">
          <a:solidFill>
            <a:srgbClr val="0000CC"/>
          </a:solidFill>
          <a:latin typeface="+mn-lt"/>
          <a:ea typeface="+mn-ea"/>
        </a:defRPr>
      </a:lvl2pPr>
      <a:lvl3pPr marL="1295400" indent="-381000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2000">
          <a:solidFill>
            <a:srgbClr val="0000CC"/>
          </a:solidFill>
          <a:latin typeface="+mn-lt"/>
          <a:ea typeface="+mn-ea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670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1242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814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40386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85751"/>
            <a:ext cx="121920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Title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914401"/>
            <a:ext cx="10972800" cy="521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Level one</a:t>
            </a:r>
          </a:p>
          <a:p>
            <a:pPr lvl="1"/>
            <a:r>
              <a:rPr lang="en-US" altLang="zh-CN"/>
              <a:t>Level two</a:t>
            </a:r>
          </a:p>
          <a:p>
            <a:pPr lvl="2"/>
            <a:r>
              <a:rPr lang="en-US" altLang="zh-CN"/>
              <a:t>Level three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2"/>
          </p:nvPr>
        </p:nvSpPr>
        <p:spPr>
          <a:xfrm>
            <a:off x="21167" y="64674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000000">
                    <a:tint val="75000"/>
                  </a:srgbClr>
                </a:solidFill>
                <a:latin typeface="+mn-lt"/>
                <a:ea typeface="宋体" pitchFamily="2" charset="-122"/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itchFamily="2" charset="2"/>
              <a:buNone/>
              <a:defRPr/>
            </a:pPr>
            <a:fld id="{4416FCE9-FB63-4309-800B-1915A91C49EB}" type="datetime1">
              <a:rPr lang="zh-CN" altLang="en-US" b="1" smtClean="0"/>
              <a:t>2026/7/3</a:t>
            </a:fld>
            <a:endParaRPr lang="zh-CN" altLang="en-US" b="1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317567" y="647223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000000">
                    <a:tint val="75000"/>
                  </a:srgbClr>
                </a:solidFill>
                <a:latin typeface="+mn-lt"/>
                <a:ea typeface="宋体" pitchFamily="2" charset="-122"/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itchFamily="2" charset="2"/>
              <a:buNone/>
              <a:defRPr/>
            </a:pPr>
            <a:fld id="{67532B65-83FE-459B-A553-2F396A794C9B}" type="slidenum">
              <a:rPr lang="zh-CN" altLang="en-US" b="1"/>
              <a:pPr fontAlgn="base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itchFamily="2" charset="2"/>
                <a:buNone/>
                <a:defRPr/>
              </a:pPr>
              <a:t>‹#›</a:t>
            </a:fld>
            <a:endParaRPr lang="zh-CN" altLang="en-US" b="1"/>
          </a:p>
        </p:txBody>
      </p:sp>
    </p:spTree>
    <p:extLst>
      <p:ext uri="{BB962C8B-B14F-4D97-AF65-F5344CB8AC3E}">
        <p14:creationId xmlns:p14="http://schemas.microsoft.com/office/powerpoint/2010/main" val="1502029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0" r:id="rId1"/>
    <p:sldLayoutId id="2147484321" r:id="rId2"/>
    <p:sldLayoutId id="2147484322" r:id="rId3"/>
    <p:sldLayoutId id="2147484323" r:id="rId4"/>
    <p:sldLayoutId id="2147484324" r:id="rId5"/>
    <p:sldLayoutId id="2147484325" r:id="rId6"/>
    <p:sldLayoutId id="2147484326" r:id="rId7"/>
    <p:sldLayoutId id="2147484327" r:id="rId8"/>
    <p:sldLayoutId id="2147484328" r:id="rId9"/>
    <p:sldLayoutId id="2147484329" r:id="rId10"/>
    <p:sldLayoutId id="2147484330" r:id="rId11"/>
    <p:sldLayoutId id="2147484331" r:id="rId12"/>
    <p:sldLayoutId id="2147484332" r:id="rId13"/>
    <p:sldLayoutId id="2147484333" r:id="rId14"/>
  </p:sldLayoutIdLst>
  <p:transition spd="slow" advClick="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宋体" pitchFamily="2" charset="-122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75000"/>
        <a:buFont typeface="Wingdings" pitchFamily="2" charset="2"/>
        <a:buChar char="u"/>
        <a:defRPr sz="2400" b="1">
          <a:solidFill>
            <a:srgbClr val="0000CC"/>
          </a:solidFill>
          <a:latin typeface="+mn-lt"/>
          <a:ea typeface="+mn-ea"/>
          <a:cs typeface="+mn-cs"/>
        </a:defRPr>
      </a:lvl1pPr>
      <a:lvl2pPr marL="914400" indent="-457200" algn="l" rtl="0" eaLnBrk="0" fontAlgn="base" hangingPunct="0">
        <a:spcBef>
          <a:spcPct val="20000"/>
        </a:spcBef>
        <a:spcAft>
          <a:spcPct val="0"/>
        </a:spcAft>
        <a:buClr>
          <a:srgbClr val="CC3399"/>
        </a:buClr>
        <a:buFont typeface="Wingdings" pitchFamily="2" charset="2"/>
        <a:buChar char="ð"/>
        <a:defRPr sz="2000">
          <a:solidFill>
            <a:srgbClr val="0000CC"/>
          </a:solidFill>
          <a:latin typeface="+mn-lt"/>
          <a:ea typeface="+mn-ea"/>
        </a:defRPr>
      </a:lvl2pPr>
      <a:lvl3pPr marL="1295400" indent="-381000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itchFamily="2" charset="2"/>
        <a:buChar char="ü"/>
        <a:defRPr sz="2000">
          <a:solidFill>
            <a:srgbClr val="0000CC"/>
          </a:solidFill>
          <a:latin typeface="+mn-lt"/>
          <a:ea typeface="+mn-ea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670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1242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814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40386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85750"/>
            <a:ext cx="12192000" cy="4873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zh-CN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914400"/>
            <a:ext cx="10972800" cy="521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zh-CN"/>
              <a:t>Level one</a:t>
            </a:r>
          </a:p>
          <a:p>
            <a:pPr lvl="1"/>
            <a:r>
              <a:rPr lang="en-US" altLang="zh-CN"/>
              <a:t>Level two</a:t>
            </a:r>
          </a:p>
          <a:p>
            <a:pPr lvl="2"/>
            <a:r>
              <a:rPr lang="en-US" altLang="zh-CN"/>
              <a:t>Level three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2"/>
          </p:nvPr>
        </p:nvSpPr>
        <p:spPr>
          <a:xfrm>
            <a:off x="21167" y="64674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ADE657-2411-4511-8EB0-92E1A906750A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317567" y="64722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13F140-A7CD-48CC-B30E-A567E6FF9A8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6404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3" r:id="rId1"/>
    <p:sldLayoutId id="2147484604" r:id="rId2"/>
    <p:sldLayoutId id="2147484605" r:id="rId3"/>
    <p:sldLayoutId id="2147484606" r:id="rId4"/>
    <p:sldLayoutId id="2147484607" r:id="rId5"/>
  </p:sldLayoutIdLst>
  <p:transition spd="slow" advClick="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75000"/>
        <a:buFont typeface="Wingdings" panose="05000000000000000000" pitchFamily="2" charset="2"/>
        <a:buChar char="u"/>
        <a:defRPr sz="2400" b="1">
          <a:solidFill>
            <a:srgbClr val="0000CC"/>
          </a:solidFill>
          <a:latin typeface="+mn-lt"/>
          <a:ea typeface="+mn-ea"/>
          <a:cs typeface="+mn-cs"/>
        </a:defRPr>
      </a:lvl1pPr>
      <a:lvl2pPr marL="914400" indent="-457200" algn="l" rtl="0" eaLnBrk="0" fontAlgn="base" hangingPunct="0">
        <a:spcBef>
          <a:spcPct val="20000"/>
        </a:spcBef>
        <a:spcAft>
          <a:spcPct val="0"/>
        </a:spcAft>
        <a:buClr>
          <a:srgbClr val="CC3399"/>
        </a:buClr>
        <a:buFont typeface="Wingdings" panose="05000000000000000000" pitchFamily="2" charset="2"/>
        <a:buChar char="ð"/>
        <a:defRPr sz="2000">
          <a:solidFill>
            <a:srgbClr val="0000CC"/>
          </a:solidFill>
          <a:latin typeface="+mn-lt"/>
          <a:ea typeface="+mn-ea"/>
        </a:defRPr>
      </a:lvl2pPr>
      <a:lvl3pPr marL="1295400" indent="-381000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2000">
          <a:solidFill>
            <a:srgbClr val="0000CC"/>
          </a:solidFill>
          <a:latin typeface="+mn-lt"/>
          <a:ea typeface="+mn-ea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670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1242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814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40386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85750"/>
            <a:ext cx="12192000" cy="4873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zh-CN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914400"/>
            <a:ext cx="10972800" cy="521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zh-CN"/>
              <a:t>Level one</a:t>
            </a:r>
          </a:p>
          <a:p>
            <a:pPr lvl="1"/>
            <a:r>
              <a:rPr lang="en-US" altLang="zh-CN"/>
              <a:t>Level two</a:t>
            </a:r>
          </a:p>
          <a:p>
            <a:pPr lvl="2"/>
            <a:r>
              <a:rPr lang="en-US" altLang="zh-CN"/>
              <a:t>Level three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2"/>
          </p:nvPr>
        </p:nvSpPr>
        <p:spPr>
          <a:xfrm>
            <a:off x="21167" y="64674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B4B6268-7358-4C8D-B338-0CECC3341F11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317567" y="64722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13F140-A7CD-48CC-B30E-A567E6FF9A8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8914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9" r:id="rId1"/>
    <p:sldLayoutId id="2147484610" r:id="rId2"/>
    <p:sldLayoutId id="2147484611" r:id="rId3"/>
    <p:sldLayoutId id="2147484612" r:id="rId4"/>
    <p:sldLayoutId id="2147484613" r:id="rId5"/>
  </p:sldLayoutIdLst>
  <p:transition spd="slow" advClick="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75000"/>
        <a:buFont typeface="Wingdings" panose="05000000000000000000" pitchFamily="2" charset="2"/>
        <a:buChar char="u"/>
        <a:defRPr sz="2400" b="1">
          <a:solidFill>
            <a:srgbClr val="0000CC"/>
          </a:solidFill>
          <a:latin typeface="+mn-lt"/>
          <a:ea typeface="+mn-ea"/>
          <a:cs typeface="+mn-cs"/>
        </a:defRPr>
      </a:lvl1pPr>
      <a:lvl2pPr marL="914400" indent="-457200" algn="l" rtl="0" eaLnBrk="0" fontAlgn="base" hangingPunct="0">
        <a:spcBef>
          <a:spcPct val="20000"/>
        </a:spcBef>
        <a:spcAft>
          <a:spcPct val="0"/>
        </a:spcAft>
        <a:buClr>
          <a:srgbClr val="CC3399"/>
        </a:buClr>
        <a:buFont typeface="Wingdings" panose="05000000000000000000" pitchFamily="2" charset="2"/>
        <a:buChar char="ð"/>
        <a:defRPr sz="2000">
          <a:solidFill>
            <a:srgbClr val="0000CC"/>
          </a:solidFill>
          <a:latin typeface="+mn-lt"/>
          <a:ea typeface="+mn-ea"/>
        </a:defRPr>
      </a:lvl2pPr>
      <a:lvl3pPr marL="1295400" indent="-381000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2000">
          <a:solidFill>
            <a:srgbClr val="0000CC"/>
          </a:solidFill>
          <a:latin typeface="+mn-lt"/>
          <a:ea typeface="+mn-ea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670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1242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814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40386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85750"/>
            <a:ext cx="12192000" cy="4873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zh-CN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914400"/>
            <a:ext cx="10972800" cy="521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zh-CN"/>
              <a:t>Level one</a:t>
            </a:r>
          </a:p>
          <a:p>
            <a:pPr lvl="1"/>
            <a:r>
              <a:rPr lang="en-US" altLang="zh-CN"/>
              <a:t>Level two</a:t>
            </a:r>
          </a:p>
          <a:p>
            <a:pPr lvl="2"/>
            <a:r>
              <a:rPr lang="en-US" altLang="zh-CN"/>
              <a:t>Level three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2"/>
          </p:nvPr>
        </p:nvSpPr>
        <p:spPr>
          <a:xfrm>
            <a:off x="21167" y="64674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60D3029-5B50-49B9-82AF-486EAD8C86AE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317567" y="64722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13F140-A7CD-48CC-B30E-A567E6FF9A8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8939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15" r:id="rId1"/>
    <p:sldLayoutId id="2147484616" r:id="rId2"/>
    <p:sldLayoutId id="2147484617" r:id="rId3"/>
    <p:sldLayoutId id="2147484618" r:id="rId4"/>
    <p:sldLayoutId id="2147484619" r:id="rId5"/>
  </p:sldLayoutIdLst>
  <p:transition spd="slow" advClick="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75000"/>
        <a:buFont typeface="Wingdings" panose="05000000000000000000" pitchFamily="2" charset="2"/>
        <a:buChar char="u"/>
        <a:defRPr sz="2400" b="1">
          <a:solidFill>
            <a:srgbClr val="0000CC"/>
          </a:solidFill>
          <a:latin typeface="+mn-lt"/>
          <a:ea typeface="+mn-ea"/>
          <a:cs typeface="+mn-cs"/>
        </a:defRPr>
      </a:lvl1pPr>
      <a:lvl2pPr marL="914400" indent="-457200" algn="l" rtl="0" eaLnBrk="0" fontAlgn="base" hangingPunct="0">
        <a:spcBef>
          <a:spcPct val="20000"/>
        </a:spcBef>
        <a:spcAft>
          <a:spcPct val="0"/>
        </a:spcAft>
        <a:buClr>
          <a:srgbClr val="CC3399"/>
        </a:buClr>
        <a:buFont typeface="Wingdings" panose="05000000000000000000" pitchFamily="2" charset="2"/>
        <a:buChar char="ð"/>
        <a:defRPr sz="2000">
          <a:solidFill>
            <a:srgbClr val="0000CC"/>
          </a:solidFill>
          <a:latin typeface="+mn-lt"/>
          <a:ea typeface="+mn-ea"/>
        </a:defRPr>
      </a:lvl2pPr>
      <a:lvl3pPr marL="1295400" indent="-381000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2000">
          <a:solidFill>
            <a:srgbClr val="0000CC"/>
          </a:solidFill>
          <a:latin typeface="+mn-lt"/>
          <a:ea typeface="+mn-ea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670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1242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814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40386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85752"/>
            <a:ext cx="12192000" cy="4873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zh-CN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914402"/>
            <a:ext cx="10972800" cy="521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zh-CN"/>
              <a:t>Level one</a:t>
            </a:r>
          </a:p>
          <a:p>
            <a:pPr lvl="1"/>
            <a:r>
              <a:rPr lang="en-US" altLang="zh-CN"/>
              <a:t>Level two</a:t>
            </a:r>
          </a:p>
          <a:p>
            <a:pPr lvl="2"/>
            <a:r>
              <a:rPr lang="en-US" altLang="zh-CN"/>
              <a:t>Level three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2"/>
          </p:nvPr>
        </p:nvSpPr>
        <p:spPr>
          <a:xfrm>
            <a:off x="21167" y="646747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CEDD1F5-B413-4328-B2F8-08A97275334A}" type="datetime1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317567" y="647224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13F140-A7CD-48CC-B30E-A567E6FF9A8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2685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16" r:id="rId1"/>
    <p:sldLayoutId id="2147484717" r:id="rId2"/>
    <p:sldLayoutId id="2147484718" r:id="rId3"/>
    <p:sldLayoutId id="2147484719" r:id="rId4"/>
    <p:sldLayoutId id="2147484720" r:id="rId5"/>
  </p:sldLayoutIdLst>
  <p:transition spd="slow" advClick="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5pPr>
      <a:lvl6pPr marL="342900" algn="ctr" rtl="0" fontAlgn="base">
        <a:spcBef>
          <a:spcPct val="0"/>
        </a:spcBef>
        <a:spcAft>
          <a:spcPct val="0"/>
        </a:spcAft>
        <a:defRPr sz="24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6pPr>
      <a:lvl7pPr marL="685800" algn="ctr" rtl="0" fontAlgn="base">
        <a:spcBef>
          <a:spcPct val="0"/>
        </a:spcBef>
        <a:spcAft>
          <a:spcPct val="0"/>
        </a:spcAft>
        <a:defRPr sz="24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7pPr>
      <a:lvl8pPr marL="1028700" algn="ctr" rtl="0" fontAlgn="base">
        <a:spcBef>
          <a:spcPct val="0"/>
        </a:spcBef>
        <a:spcAft>
          <a:spcPct val="0"/>
        </a:spcAft>
        <a:defRPr sz="24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8pPr>
      <a:lvl9pPr marL="1371600" algn="ctr" rtl="0" fontAlgn="base">
        <a:spcBef>
          <a:spcPct val="0"/>
        </a:spcBef>
        <a:spcAft>
          <a:spcPct val="0"/>
        </a:spcAft>
        <a:defRPr sz="24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75000"/>
        <a:buFont typeface="Wingdings" panose="05000000000000000000" pitchFamily="2" charset="2"/>
        <a:buChar char="u"/>
        <a:defRPr sz="1800" b="1">
          <a:solidFill>
            <a:srgbClr val="0000CC"/>
          </a:solidFill>
          <a:latin typeface="+mn-lt"/>
          <a:ea typeface="+mn-ea"/>
          <a:cs typeface="+mn-cs"/>
        </a:defRPr>
      </a:lvl1pPr>
      <a:lvl2pPr marL="685800" indent="-342900" algn="l" rtl="0" eaLnBrk="0" fontAlgn="base" hangingPunct="0">
        <a:spcBef>
          <a:spcPct val="20000"/>
        </a:spcBef>
        <a:spcAft>
          <a:spcPct val="0"/>
        </a:spcAft>
        <a:buClr>
          <a:srgbClr val="CC3399"/>
        </a:buClr>
        <a:buFont typeface="Wingdings" panose="05000000000000000000" pitchFamily="2" charset="2"/>
        <a:buChar char="ð"/>
        <a:defRPr sz="1500">
          <a:solidFill>
            <a:srgbClr val="0000CC"/>
          </a:solidFill>
          <a:latin typeface="+mn-lt"/>
          <a:ea typeface="+mn-ea"/>
        </a:defRPr>
      </a:lvl2pPr>
      <a:lvl3pPr marL="971550" indent="-285750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1500">
          <a:solidFill>
            <a:srgbClr val="0000CC"/>
          </a:solidFill>
          <a:latin typeface="+mn-lt"/>
          <a:ea typeface="+mn-ea"/>
        </a:defRPr>
      </a:lvl3pPr>
      <a:lvl4pPr marL="13144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657350" indent="-2857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2000250" indent="-2857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343150" indent="-2857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686050" indent="-2857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3028950" indent="-2857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9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tags" Target="../tags/tag31.xml"/><Relationship Id="rId18" Type="http://schemas.openxmlformats.org/officeDocument/2006/relationships/tags" Target="../tags/tag36.xml"/><Relationship Id="rId26" Type="http://schemas.openxmlformats.org/officeDocument/2006/relationships/tags" Target="../tags/tag44.xml"/><Relationship Id="rId21" Type="http://schemas.openxmlformats.org/officeDocument/2006/relationships/tags" Target="../tags/tag39.xml"/><Relationship Id="rId34" Type="http://schemas.openxmlformats.org/officeDocument/2006/relationships/slideLayout" Target="../slideLayouts/slideLayout3.xml"/><Relationship Id="rId7" Type="http://schemas.openxmlformats.org/officeDocument/2006/relationships/tags" Target="../tags/tag25.xml"/><Relationship Id="rId12" Type="http://schemas.openxmlformats.org/officeDocument/2006/relationships/tags" Target="../tags/tag30.xml"/><Relationship Id="rId17" Type="http://schemas.openxmlformats.org/officeDocument/2006/relationships/tags" Target="../tags/tag35.xml"/><Relationship Id="rId25" Type="http://schemas.openxmlformats.org/officeDocument/2006/relationships/tags" Target="../tags/tag43.xml"/><Relationship Id="rId33" Type="http://schemas.openxmlformats.org/officeDocument/2006/relationships/tags" Target="../tags/tag51.xml"/><Relationship Id="rId38" Type="http://schemas.openxmlformats.org/officeDocument/2006/relationships/image" Target="../media/image59.jpeg"/><Relationship Id="rId2" Type="http://schemas.openxmlformats.org/officeDocument/2006/relationships/tags" Target="../tags/tag20.xml"/><Relationship Id="rId16" Type="http://schemas.openxmlformats.org/officeDocument/2006/relationships/tags" Target="../tags/tag34.xml"/><Relationship Id="rId20" Type="http://schemas.openxmlformats.org/officeDocument/2006/relationships/tags" Target="../tags/tag38.xml"/><Relationship Id="rId29" Type="http://schemas.openxmlformats.org/officeDocument/2006/relationships/tags" Target="../tags/tag47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tags" Target="../tags/tag29.xml"/><Relationship Id="rId24" Type="http://schemas.openxmlformats.org/officeDocument/2006/relationships/tags" Target="../tags/tag42.xml"/><Relationship Id="rId32" Type="http://schemas.openxmlformats.org/officeDocument/2006/relationships/tags" Target="../tags/tag50.xml"/><Relationship Id="rId37" Type="http://schemas.openxmlformats.org/officeDocument/2006/relationships/image" Target="../media/image58.png"/><Relationship Id="rId5" Type="http://schemas.openxmlformats.org/officeDocument/2006/relationships/tags" Target="../tags/tag23.xml"/><Relationship Id="rId15" Type="http://schemas.openxmlformats.org/officeDocument/2006/relationships/tags" Target="../tags/tag33.xml"/><Relationship Id="rId23" Type="http://schemas.openxmlformats.org/officeDocument/2006/relationships/tags" Target="../tags/tag41.xml"/><Relationship Id="rId28" Type="http://schemas.openxmlformats.org/officeDocument/2006/relationships/tags" Target="../tags/tag46.xml"/><Relationship Id="rId36" Type="http://schemas.openxmlformats.org/officeDocument/2006/relationships/image" Target="../media/image57.jpeg"/><Relationship Id="rId10" Type="http://schemas.openxmlformats.org/officeDocument/2006/relationships/tags" Target="../tags/tag28.xml"/><Relationship Id="rId19" Type="http://schemas.openxmlformats.org/officeDocument/2006/relationships/tags" Target="../tags/tag37.xml"/><Relationship Id="rId31" Type="http://schemas.openxmlformats.org/officeDocument/2006/relationships/tags" Target="../tags/tag49.xml"/><Relationship Id="rId4" Type="http://schemas.openxmlformats.org/officeDocument/2006/relationships/tags" Target="../tags/tag22.xml"/><Relationship Id="rId9" Type="http://schemas.openxmlformats.org/officeDocument/2006/relationships/tags" Target="../tags/tag27.xml"/><Relationship Id="rId14" Type="http://schemas.openxmlformats.org/officeDocument/2006/relationships/tags" Target="../tags/tag32.xml"/><Relationship Id="rId22" Type="http://schemas.openxmlformats.org/officeDocument/2006/relationships/tags" Target="../tags/tag40.xml"/><Relationship Id="rId27" Type="http://schemas.openxmlformats.org/officeDocument/2006/relationships/tags" Target="../tags/tag45.xml"/><Relationship Id="rId30" Type="http://schemas.openxmlformats.org/officeDocument/2006/relationships/tags" Target="../tags/tag48.xml"/><Relationship Id="rId35" Type="http://schemas.openxmlformats.org/officeDocument/2006/relationships/image" Target="../media/image1.png"/><Relationship Id="rId8" Type="http://schemas.openxmlformats.org/officeDocument/2006/relationships/tags" Target="../tags/tag26.xml"/><Relationship Id="rId3" Type="http://schemas.openxmlformats.org/officeDocument/2006/relationships/tags" Target="../tags/tag2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emf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3.png"/><Relationship Id="rId5" Type="http://schemas.openxmlformats.org/officeDocument/2006/relationships/image" Target="../media/image1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11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eg"/><Relationship Id="rId11" Type="http://schemas.openxmlformats.org/officeDocument/2006/relationships/image" Target="../media/image4.png"/><Relationship Id="rId5" Type="http://schemas.openxmlformats.org/officeDocument/2006/relationships/image" Target="../media/image7.jpeg"/><Relationship Id="rId10" Type="http://schemas.openxmlformats.org/officeDocument/2006/relationships/oleObject" Target="../embeddings/oleObject2.bin"/><Relationship Id="rId4" Type="http://schemas.openxmlformats.org/officeDocument/2006/relationships/image" Target="../media/image6.jpeg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microsoft.com/office/2007/relationships/hdphoto" Target="../media/hdphoto1.wdp"/><Relationship Id="rId9" Type="http://schemas.openxmlformats.org/officeDocument/2006/relationships/image" Target="../media/image7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5.jpeg"/><Relationship Id="rId5" Type="http://schemas.microsoft.com/office/2007/relationships/hdphoto" Target="../media/hdphoto2.wdp"/><Relationship Id="rId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2.xml"/><Relationship Id="rId6" Type="http://schemas.openxmlformats.org/officeDocument/2006/relationships/image" Target="../media/image79.pn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53.xml"/><Relationship Id="rId6" Type="http://schemas.openxmlformats.org/officeDocument/2006/relationships/image" Target="../media/image84.jpe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94.jpe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93.jpe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tags" Target="../tags/tag58.xml"/><Relationship Id="rId7" Type="http://schemas.openxmlformats.org/officeDocument/2006/relationships/image" Target="../media/image97.jpe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10" Type="http://schemas.openxmlformats.org/officeDocument/2006/relationships/image" Target="../media/image100.jpeg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9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0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0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emf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0.emf"/><Relationship Id="rId4" Type="http://schemas.openxmlformats.org/officeDocument/2006/relationships/image" Target="../media/image109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eg"/><Relationship Id="rId3" Type="http://schemas.openxmlformats.org/officeDocument/2006/relationships/image" Target="../media/image112.jpeg"/><Relationship Id="rId7" Type="http://schemas.openxmlformats.org/officeDocument/2006/relationships/image" Target="../media/image116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jpeg"/><Relationship Id="rId9" Type="http://schemas.openxmlformats.org/officeDocument/2006/relationships/image" Target="../media/image11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0.jpeg"/><Relationship Id="rId4" Type="http://schemas.openxmlformats.org/officeDocument/2006/relationships/image" Target="../media/image11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2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31.jpeg"/><Relationship Id="rId5" Type="http://schemas.openxmlformats.org/officeDocument/2006/relationships/image" Target="../media/image130.jpeg"/><Relationship Id="rId4" Type="http://schemas.openxmlformats.org/officeDocument/2006/relationships/image" Target="../media/image12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emf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5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4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5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emf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59.emf"/><Relationship Id="rId4" Type="http://schemas.openxmlformats.org/officeDocument/2006/relationships/image" Target="../media/image158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6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hyperlink" Target="http://www.nu-fit.org/" TargetMode="External"/><Relationship Id="rId1" Type="http://schemas.openxmlformats.org/officeDocument/2006/relationships/slideLayout" Target="../slideLayouts/slideLayout2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emf"/><Relationship Id="rId2" Type="http://schemas.openxmlformats.org/officeDocument/2006/relationships/image" Target="../media/image172.emf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75.emf"/><Relationship Id="rId4" Type="http://schemas.openxmlformats.org/officeDocument/2006/relationships/image" Target="../media/image174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21.jpe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hyperlink" Target="http://www.dunescience.org/wp-content/uploads/2015/03/LBNF_Graphic_021715.png" TargetMode="Externa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6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8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emf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1172209" y="973585"/>
            <a:ext cx="566420" cy="124460"/>
            <a:chOff x="2186" y="2928"/>
            <a:chExt cx="892" cy="196"/>
          </a:xfrm>
        </p:grpSpPr>
        <p:sp>
          <p:nvSpPr>
            <p:cNvPr id="25" name="椭圆 24"/>
            <p:cNvSpPr/>
            <p:nvPr>
              <p:custDataLst>
                <p:tags r:id="rId5"/>
              </p:custDataLst>
            </p:nvPr>
          </p:nvSpPr>
          <p:spPr>
            <a:xfrm>
              <a:off x="2186" y="2932"/>
              <a:ext cx="188" cy="188"/>
            </a:xfrm>
            <a:prstGeom prst="ellipse">
              <a:avLst/>
            </a:prstGeom>
            <a:noFill/>
            <a:ln>
              <a:solidFill>
                <a:schemeClr val="lt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 fontScale="25000" lnSpcReduction="2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汉仪正圆-35S" panose="00020600040101010101" charset="-122"/>
                <a:cs typeface="+mn-cs"/>
              </a:endParaRPr>
            </a:p>
          </p:txBody>
        </p:sp>
        <p:sp>
          <p:nvSpPr>
            <p:cNvPr id="26" name="椭圆 25"/>
            <p:cNvSpPr/>
            <p:nvPr>
              <p:custDataLst>
                <p:tags r:id="rId6"/>
              </p:custDataLst>
            </p:nvPr>
          </p:nvSpPr>
          <p:spPr>
            <a:xfrm>
              <a:off x="2538" y="2928"/>
              <a:ext cx="188" cy="188"/>
            </a:xfrm>
            <a:prstGeom prst="ellipse">
              <a:avLst/>
            </a:prstGeom>
            <a:noFill/>
            <a:ln>
              <a:solidFill>
                <a:schemeClr val="lt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 fontScale="25000" lnSpcReduction="2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汉仪正圆-35S" panose="00020600040101010101" charset="-122"/>
                <a:cs typeface="+mn-cs"/>
              </a:endParaRPr>
            </a:p>
          </p:txBody>
        </p:sp>
        <p:sp>
          <p:nvSpPr>
            <p:cNvPr id="27" name="椭圆 26"/>
            <p:cNvSpPr/>
            <p:nvPr>
              <p:custDataLst>
                <p:tags r:id="rId7"/>
              </p:custDataLst>
            </p:nvPr>
          </p:nvSpPr>
          <p:spPr>
            <a:xfrm>
              <a:off x="2890" y="2936"/>
              <a:ext cx="188" cy="188"/>
            </a:xfrm>
            <a:prstGeom prst="ellipse">
              <a:avLst/>
            </a:prstGeom>
            <a:noFill/>
            <a:ln>
              <a:solidFill>
                <a:schemeClr val="lt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 fontScale="25000" lnSpcReduction="2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汉仪正圆-35S" panose="00020600040101010101" charset="-122"/>
                <a:cs typeface="+mn-cs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E1D33954-F7C1-478A-9A6F-AFE3AC01D1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81" y="-40249"/>
            <a:ext cx="12199281" cy="6873594"/>
          </a:xfrm>
          <a:prstGeom prst="rect">
            <a:avLst/>
          </a:prstGeom>
        </p:spPr>
      </p:pic>
      <p:sp>
        <p:nvSpPr>
          <p:cNvPr id="13" name="标题 5">
            <a:extLst>
              <a:ext uri="{FF2B5EF4-FFF2-40B4-BE49-F238E27FC236}">
                <a16:creationId xmlns:a16="http://schemas.microsoft.com/office/drawing/2014/main" id="{DDFD5C33-18DB-4B23-B808-228F8396C7F5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79376" y="908721"/>
            <a:ext cx="11305256" cy="1296144"/>
          </a:xfr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5400" u="none" dirty="0">
                <a:solidFill>
                  <a:srgbClr val="FFFF00"/>
                </a:solidFill>
              </a:rPr>
              <a:t>Neutrinos: Portal to New Physics</a:t>
            </a:r>
            <a:endParaRPr kumimoji="0" lang="en-US" altLang="zh-CN" sz="9600" b="1" i="0" u="none" strike="noStrike" kern="0" cap="none" spc="0" normalizeH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宋体"/>
              <a:cs typeface="+mj-cs"/>
            </a:endParaRPr>
          </a:p>
        </p:txBody>
      </p:sp>
      <p:sp>
        <p:nvSpPr>
          <p:cNvPr id="14" name="文本占位符 7">
            <a:extLst>
              <a:ext uri="{FF2B5EF4-FFF2-40B4-BE49-F238E27FC236}">
                <a16:creationId xmlns:a16="http://schemas.microsoft.com/office/drawing/2014/main" id="{83272C1D-1A34-4E53-B7BC-FC85C15156C0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43136" y="4797640"/>
            <a:ext cx="11521280" cy="1640329"/>
          </a:xfrm>
          <a:solidFill>
            <a:schemeClr val="bg1"/>
          </a:solidFill>
        </p:spPr>
        <p:txBody>
          <a:bodyPr>
            <a:noAutofit/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-285750" algn="ctr" defTabSz="914400" rtl="0" eaLnBrk="0" fontAlgn="ctr" latinLnBrk="0" hangingPunct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charset="0"/>
              <a:buNone/>
              <a:tabLst/>
              <a:defRPr/>
            </a:pP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Yifang Wang</a:t>
            </a:r>
          </a:p>
          <a:p>
            <a:pPr marL="0" marR="0" lvl="0" indent="-285750" algn="ctr" defTabSz="914400" rtl="0" eaLnBrk="0" fontAlgn="ctr" latinLnBrk="0" hangingPunct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charset="0"/>
              <a:buNone/>
              <a:tabLst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Institute of High Energy, Beijing</a:t>
            </a:r>
          </a:p>
          <a:p>
            <a:pPr marL="0" marR="0" lvl="0" indent="-285750" algn="ctr" defTabSz="914400" rtl="0" eaLnBrk="0" fontAlgn="ctr" latinLnBrk="0" hangingPunct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charset="0"/>
              <a:buNone/>
              <a:tabLst/>
              <a:defRPr/>
            </a:pPr>
            <a:r>
              <a:rPr lang="en-US" altLang="zh-CN" sz="3200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Lyon, July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3, 2026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CADD323-6A4C-4D0F-9A17-4A0F55D22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fld id="{E077DA78-E013-4A8C-AD75-63A150561B10}" type="slidenum">
              <a:rPr kumimoji="0" lang="zh-CN" alt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t>1</a:t>
            </a:fld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FAB436B-9837-4FD8-8E7B-09BD6E79EC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838C58F-5191-4A8E-9664-74FB0F132A13}"/>
              </a:ext>
            </a:extLst>
          </p:cNvPr>
          <p:cNvSpPr/>
          <p:nvPr/>
        </p:nvSpPr>
        <p:spPr>
          <a:xfrm>
            <a:off x="3071664" y="-28841"/>
            <a:ext cx="56482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Measuring </a:t>
            </a:r>
            <a:r>
              <a:rPr lang="en-US" altLang="zh-CN" sz="4000" b="1" dirty="0">
                <a:solidFill>
                  <a:schemeClr val="bg1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q</a:t>
            </a:r>
            <a:r>
              <a:rPr lang="en-US" altLang="zh-CN" sz="4000" b="1" baseline="-25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 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Reactors</a:t>
            </a:r>
            <a:endParaRPr lang="zh-CN" alt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178874-9493-4922-90BA-361EF353A139}"/>
              </a:ext>
            </a:extLst>
          </p:cNvPr>
          <p:cNvSpPr txBox="1">
            <a:spLocks noChangeArrowheads="1"/>
          </p:cNvSpPr>
          <p:nvPr/>
        </p:nvSpPr>
        <p:spPr>
          <a:xfrm>
            <a:off x="541611" y="3266622"/>
            <a:ext cx="5176172" cy="2729807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US" altLang="zh-CN" sz="2200" kern="0">
                <a:solidFill>
                  <a:srgbClr val="8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Precision of past experiments (</a:t>
            </a:r>
            <a:r>
              <a:rPr lang="en-US" altLang="zh-CN" sz="2000" kern="0">
                <a:solidFill>
                  <a:srgbClr val="8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3-6%</a:t>
            </a:r>
            <a:r>
              <a:rPr lang="en-US" altLang="zh-CN" sz="2200" kern="0">
                <a:solidFill>
                  <a:srgbClr val="8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):</a:t>
            </a:r>
            <a:endParaRPr lang="en-US" altLang="zh-CN" sz="1000" kern="0">
              <a:solidFill>
                <a:srgbClr val="8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defRPr/>
            </a:pPr>
            <a:r>
              <a:rPr lang="en-US" altLang="zh-CN" sz="2000" kern="0">
                <a:latin typeface="Calibri" panose="020F0502020204030204" pitchFamily="34" charset="0"/>
                <a:cs typeface="Calibri" panose="020F0502020204030204" pitchFamily="34" charset="0"/>
              </a:rPr>
              <a:t>Reactor power: ~ 1%</a:t>
            </a:r>
          </a:p>
          <a:p>
            <a:pPr>
              <a:spcBef>
                <a:spcPts val="0"/>
              </a:spcBef>
              <a:defRPr/>
            </a:pPr>
            <a:r>
              <a:rPr lang="en-US" altLang="zh-CN" sz="2000" kern="0">
                <a:latin typeface="Calibri" panose="020F0502020204030204" pitchFamily="34" charset="0"/>
                <a:cs typeface="Calibri" panose="020F0502020204030204" pitchFamily="34" charset="0"/>
              </a:rPr>
              <a:t>Spectrum: ~ 0.3%</a:t>
            </a:r>
          </a:p>
          <a:p>
            <a:pPr>
              <a:spcBef>
                <a:spcPts val="0"/>
              </a:spcBef>
              <a:defRPr/>
            </a:pPr>
            <a:r>
              <a:rPr lang="en-US" altLang="zh-CN" sz="2000" kern="0">
                <a:latin typeface="Calibri" panose="020F0502020204030204" pitchFamily="34" charset="0"/>
                <a:cs typeface="Calibri" panose="020F0502020204030204" pitchFamily="34" charset="0"/>
              </a:rPr>
              <a:t>Fission rate: 2%</a:t>
            </a:r>
          </a:p>
          <a:p>
            <a:pPr>
              <a:spcBef>
                <a:spcPts val="0"/>
              </a:spcBef>
              <a:defRPr/>
            </a:pPr>
            <a:endParaRPr lang="en-US" altLang="zh-CN" sz="1000" ker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defRPr/>
            </a:pPr>
            <a:r>
              <a:rPr lang="en-US" altLang="zh-CN" sz="2000" kern="0">
                <a:latin typeface="Calibri" panose="020F0502020204030204" pitchFamily="34" charset="0"/>
                <a:cs typeface="Calibri" panose="020F0502020204030204" pitchFamily="34" charset="0"/>
              </a:rPr>
              <a:t>Backgrounds: ~1-3%</a:t>
            </a:r>
          </a:p>
          <a:p>
            <a:pPr>
              <a:spcBef>
                <a:spcPts val="0"/>
              </a:spcBef>
              <a:defRPr/>
            </a:pPr>
            <a:endParaRPr lang="en-US" altLang="zh-CN" sz="1000" ker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defRPr/>
            </a:pPr>
            <a:r>
              <a:rPr lang="en-US" altLang="zh-CN" sz="2000" kern="0">
                <a:latin typeface="Calibri" panose="020F0502020204030204" pitchFamily="34" charset="0"/>
                <a:cs typeface="Calibri" panose="020F0502020204030204" pitchFamily="34" charset="0"/>
              </a:rPr>
              <a:t>Target mass: ~1-2%</a:t>
            </a:r>
          </a:p>
          <a:p>
            <a:pPr>
              <a:spcBef>
                <a:spcPts val="0"/>
              </a:spcBef>
              <a:defRPr/>
            </a:pPr>
            <a:r>
              <a:rPr lang="en-US" altLang="zh-CN" sz="2000" kern="0">
                <a:latin typeface="Calibri" panose="020F0502020204030204" pitchFamily="34" charset="0"/>
                <a:cs typeface="Calibri" panose="020F0502020204030204" pitchFamily="34" charset="0"/>
              </a:rPr>
              <a:t>Efficiency: ~ 2-3%</a:t>
            </a:r>
            <a:endParaRPr lang="en-US" altLang="zh-CN" sz="20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318291-A7BF-4C34-964F-29AD5886B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7040" y="2174874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endParaRPr lang="zh-CN" altLang="en-US" sz="4400">
              <a:solidFill>
                <a:srgbClr val="000000"/>
              </a:solidFill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50B1D8A3-D32A-4760-89C0-D32BD527D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4349" y="6203060"/>
            <a:ext cx="8091487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fontAlgn="base" hangingPunct="1">
              <a:spcBef>
                <a:spcPts val="6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dirty="0">
                <a:solidFill>
                  <a:srgbClr val="C00000"/>
                </a:solidFill>
              </a:rPr>
              <a:t>Our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en-US" altLang="zh-CN" dirty="0">
                <a:solidFill>
                  <a:srgbClr val="C00000"/>
                </a:solidFill>
              </a:rPr>
              <a:t>design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en-US" altLang="zh-CN" dirty="0">
                <a:solidFill>
                  <a:srgbClr val="C00000"/>
                </a:solidFill>
              </a:rPr>
              <a:t>goal</a:t>
            </a:r>
            <a:r>
              <a:rPr lang="zh-CN" altLang="en-US" dirty="0">
                <a:solidFill>
                  <a:srgbClr val="C00000"/>
                </a:solidFill>
              </a:rPr>
              <a:t>：</a:t>
            </a:r>
            <a:r>
              <a:rPr lang="en-US" altLang="zh-CN" dirty="0">
                <a:solidFill>
                  <a:srgbClr val="0000FF"/>
                </a:solidFill>
                <a:latin typeface="Symbol" pitchFamily="18" charset="2"/>
              </a:rPr>
              <a:t>D</a:t>
            </a:r>
            <a:r>
              <a:rPr lang="en-US" altLang="zh-CN" dirty="0">
                <a:solidFill>
                  <a:srgbClr val="0000FF"/>
                </a:solidFill>
              </a:rPr>
              <a:t>(N</a:t>
            </a:r>
            <a:r>
              <a:rPr lang="en-US" altLang="zh-CN" baseline="-25000" dirty="0">
                <a:solidFill>
                  <a:srgbClr val="0000FF"/>
                </a:solidFill>
              </a:rPr>
              <a:t>obs</a:t>
            </a:r>
            <a:r>
              <a:rPr lang="en-US" altLang="zh-CN" dirty="0">
                <a:solidFill>
                  <a:srgbClr val="0000FF"/>
                </a:solidFill>
              </a:rPr>
              <a:t>/</a:t>
            </a:r>
            <a:r>
              <a:rPr lang="en-US" altLang="zh-CN" dirty="0" err="1">
                <a:solidFill>
                  <a:srgbClr val="0000FF"/>
                </a:solidFill>
              </a:rPr>
              <a:t>N</a:t>
            </a:r>
            <a:r>
              <a:rPr lang="en-US" altLang="zh-CN" baseline="-25000" dirty="0" err="1">
                <a:solidFill>
                  <a:srgbClr val="0000FF"/>
                </a:solidFill>
              </a:rPr>
              <a:t>exp</a:t>
            </a:r>
            <a:r>
              <a:rPr lang="en-US" altLang="zh-CN" dirty="0">
                <a:solidFill>
                  <a:srgbClr val="0000FF"/>
                </a:solidFill>
              </a:rPr>
              <a:t>) ~ 0.4%  </a:t>
            </a:r>
            <a:r>
              <a:rPr lang="en-US" altLang="zh-CN" dirty="0">
                <a:solidFill>
                  <a:srgbClr val="0000FF"/>
                </a:solidFill>
                <a:sym typeface="Wingdings" pitchFamily="2" charset="2"/>
              </a:rPr>
              <a:t> </a:t>
            </a:r>
            <a:r>
              <a:rPr lang="en-US" altLang="zh-CN" dirty="0">
                <a:solidFill>
                  <a:srgbClr val="0000FF"/>
                </a:solidFill>
                <a:sym typeface="Symbol" pitchFamily="18" charset="2"/>
              </a:rPr>
              <a:t></a:t>
            </a:r>
            <a:r>
              <a:rPr lang="en-US" altLang="zh-CN" dirty="0">
                <a:solidFill>
                  <a:srgbClr val="0000FF"/>
                </a:solidFill>
                <a:sym typeface="Wingdings" pitchFamily="2" charset="2"/>
              </a:rPr>
              <a:t>10 improvement !</a:t>
            </a:r>
            <a:endParaRPr lang="en-US" altLang="zh-CN" dirty="0">
              <a:solidFill>
                <a:srgbClr val="0000FF"/>
              </a:solidFill>
            </a:endParaRPr>
          </a:p>
        </p:txBody>
      </p:sp>
      <p:pic>
        <p:nvPicPr>
          <p:cNvPr id="7" name="Picture 4" descr="allbaseline_dyb2">
            <a:extLst>
              <a:ext uri="{FF2B5EF4-FFF2-40B4-BE49-F238E27FC236}">
                <a16:creationId xmlns:a16="http://schemas.microsoft.com/office/drawing/2014/main" id="{142FC4C5-4809-4753-BB6D-9E59FADC8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984" y="2083422"/>
            <a:ext cx="5724498" cy="4102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12">
            <a:extLst>
              <a:ext uri="{FF2B5EF4-FFF2-40B4-BE49-F238E27FC236}">
                <a16:creationId xmlns:a16="http://schemas.microsoft.com/office/drawing/2014/main" id="{679BA2C2-891A-4063-BF25-57474AECD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0679" y="1047559"/>
            <a:ext cx="8261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2000" dirty="0">
                <a:solidFill>
                  <a:srgbClr val="CC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 err="1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altLang="zh-CN" sz="2000" baseline="-25000" dirty="0" err="1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altLang="zh-CN" sz="2000" baseline="-25000" dirty="0" err="1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</a:t>
            </a:r>
            <a:r>
              <a:rPr lang="en-US" altLang="zh-CN" sz="2000" baseline="-25000" dirty="0" err="1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altLang="zh-CN" sz="2000" baseline="-25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</a:t>
            </a:r>
            <a:r>
              <a:rPr lang="en-US" altLang="zh-CN" sz="2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altLang="zh-CN" sz="2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</a:t>
            </a:r>
            <a:r>
              <a:rPr lang="en-US" altLang="zh-CN" sz="2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</a:t>
            </a:r>
            <a:r>
              <a:rPr lang="en-US" altLang="zh-CN" sz="2000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solidFill>
                  <a:srgbClr val="C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q</a:t>
            </a:r>
            <a:r>
              <a:rPr lang="en-US" altLang="zh-CN" sz="2000" baseline="-25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r>
              <a:rPr lang="en-US" altLang="zh-CN" sz="2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</a:t>
            </a:r>
            <a:r>
              <a:rPr lang="en-US" altLang="zh-CN" sz="2000" baseline="30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altLang="zh-CN" sz="2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(1.27</a:t>
            </a:r>
            <a:r>
              <a:rPr lang="en-US" altLang="zh-CN" sz="2000" dirty="0">
                <a:solidFill>
                  <a:srgbClr val="333399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D</a:t>
            </a:r>
            <a:r>
              <a:rPr lang="en-US" altLang="zh-CN" sz="2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altLang="zh-CN" sz="2000" baseline="30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baseline="-25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r>
              <a:rPr lang="en-US" altLang="zh-CN" sz="2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L/E) </a:t>
            </a:r>
            <a:r>
              <a:rPr lang="en-US" altLang="zh-CN" sz="2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</a:t>
            </a:r>
            <a:r>
              <a:rPr lang="en-US" altLang="zh-CN" sz="2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cos</a:t>
            </a:r>
            <a:r>
              <a:rPr lang="en-US" altLang="zh-CN" sz="2000" baseline="30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altLang="zh-CN" sz="2000" dirty="0">
                <a:solidFill>
                  <a:srgbClr val="333399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q</a:t>
            </a:r>
            <a:r>
              <a:rPr lang="en-US" altLang="zh-CN" sz="2000" baseline="-25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r>
              <a:rPr lang="en-US" altLang="zh-CN" sz="2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</a:t>
            </a:r>
            <a:r>
              <a:rPr lang="en-US" altLang="zh-CN" sz="2000" baseline="30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solidFill>
                  <a:srgbClr val="333399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q</a:t>
            </a:r>
            <a:r>
              <a:rPr lang="en-US" altLang="zh-CN" sz="2000" baseline="-25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lang="en-US" altLang="zh-CN" sz="2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</a:t>
            </a:r>
            <a:r>
              <a:rPr lang="en-US" altLang="zh-CN" sz="2000" baseline="30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altLang="zh-CN" sz="2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(1.27</a:t>
            </a:r>
            <a:r>
              <a:rPr lang="en-US" altLang="zh-CN" sz="2000" dirty="0">
                <a:solidFill>
                  <a:srgbClr val="333399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D</a:t>
            </a:r>
            <a:r>
              <a:rPr lang="en-US" altLang="zh-CN" sz="2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altLang="zh-CN" sz="2000" baseline="30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baseline="-25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lang="en-US" altLang="zh-CN" sz="2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L/E)</a:t>
            </a:r>
            <a:endParaRPr lang="zh-CN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3AEBBC0-A7EC-451B-9B60-462B97546FED}"/>
              </a:ext>
            </a:extLst>
          </p:cNvPr>
          <p:cNvSpPr/>
          <p:nvPr/>
        </p:nvSpPr>
        <p:spPr>
          <a:xfrm>
            <a:off x="541611" y="2477930"/>
            <a:ext cx="53984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SzPct val="75000"/>
              <a:buFont typeface="Wingdings" panose="05000000000000000000" pitchFamily="2" charset="2"/>
              <a:buChar char="u"/>
            </a:pPr>
            <a:r>
              <a:rPr lang="en-US" altLang="zh-CN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Independent from CP d  and matter effect</a:t>
            </a:r>
          </a:p>
          <a:p>
            <a:pPr marL="285750" indent="-285750">
              <a:buSzPct val="75000"/>
              <a:buFont typeface="Wingdings" panose="05000000000000000000" pitchFamily="2" charset="2"/>
              <a:buChar char="u"/>
            </a:pPr>
            <a:r>
              <a:rPr lang="en-US" altLang="zh-CN" sz="2000" b="1" dirty="0">
                <a:latin typeface="Calibri" panose="020F0502020204030204" pitchFamily="34" charset="0"/>
                <a:cs typeface="Calibri" panose="020F0502020204030204" pitchFamily="34" charset="0"/>
              </a:rPr>
              <a:t>Relatively cheap and quick </a:t>
            </a:r>
          </a:p>
        </p:txBody>
      </p:sp>
      <p:sp>
        <p:nvSpPr>
          <p:cNvPr id="10" name="矩形 1">
            <a:extLst>
              <a:ext uri="{FF2B5EF4-FFF2-40B4-BE49-F238E27FC236}">
                <a16:creationId xmlns:a16="http://schemas.microsoft.com/office/drawing/2014/main" id="{D29A6F3C-62E0-47BD-BC50-002FDA6F7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584" y="1486469"/>
            <a:ext cx="826135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fontAlgn="base" hangingPunct="1">
              <a:spcBef>
                <a:spcPts val="6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altLang="zh-CN" sz="2000" baseline="-25000" dirty="0" err="1">
                <a:solidFill>
                  <a:srgbClr val="00206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m</a:t>
            </a:r>
            <a:r>
              <a:rPr lang="en-US" altLang="zh-CN" sz="2000" baseline="-25000" dirty="0" err="1">
                <a:solidFill>
                  <a:srgbClr val="002060"/>
                </a:solidFill>
                <a:latin typeface="Symbol" panose="05050102010706020507" pitchFamily="18" charset="2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en-US" altLang="zh-CN" sz="2000" baseline="-25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altLang="zh-CN" sz="2000" baseline="-25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≈  sin</a:t>
            </a:r>
            <a:r>
              <a:rPr lang="en-US" altLang="zh-CN" sz="20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solidFill>
                  <a:srgbClr val="00206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q</a:t>
            </a:r>
            <a:r>
              <a:rPr lang="en-US" altLang="zh-CN" sz="2000" baseline="-25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</a:t>
            </a: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</a:t>
            </a:r>
            <a:r>
              <a:rPr lang="en-US" altLang="zh-CN" sz="20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solidFill>
                  <a:srgbClr val="00206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q</a:t>
            </a:r>
            <a:r>
              <a:rPr lang="en-US" altLang="zh-CN" sz="2000" baseline="-25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</a:t>
            </a:r>
            <a:r>
              <a:rPr lang="en-US" altLang="zh-CN" sz="20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(1.27</a:t>
            </a:r>
            <a:r>
              <a:rPr lang="en-US" altLang="zh-CN" sz="2000" dirty="0">
                <a:solidFill>
                  <a:srgbClr val="00206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D</a:t>
            </a: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altLang="zh-CN" sz="20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baseline="-25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</a:t>
            </a: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L/E) +cos</a:t>
            </a:r>
            <a:r>
              <a:rPr lang="en-US" altLang="zh-CN" sz="20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solidFill>
                  <a:srgbClr val="00206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q</a:t>
            </a:r>
            <a:r>
              <a:rPr lang="en-US" altLang="zh-CN" sz="2000" baseline="-25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</a:t>
            </a: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</a:t>
            </a:r>
            <a:r>
              <a:rPr lang="en-US" altLang="zh-CN" sz="20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solidFill>
                  <a:srgbClr val="00206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q</a:t>
            </a:r>
            <a:r>
              <a:rPr lang="en-US" altLang="zh-CN" sz="2000" baseline="-25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</a:t>
            </a:r>
            <a:r>
              <a:rPr lang="en-US" altLang="zh-CN" sz="20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(1.27</a:t>
            </a:r>
            <a:r>
              <a:rPr lang="en-US" altLang="zh-CN" sz="2000" dirty="0">
                <a:solidFill>
                  <a:srgbClr val="00206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D</a:t>
            </a: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altLang="zh-CN" sz="20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baseline="-25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L/E)   </a:t>
            </a:r>
          </a:p>
          <a:p>
            <a:pPr eaLnBrk="1" fontAlgn="base" hangingPunct="1">
              <a:spcBef>
                <a:spcPts val="6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          </a:t>
            </a: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A(</a:t>
            </a:r>
            <a:r>
              <a:rPr lang="en-US" altLang="zh-CN" sz="2000" dirty="0">
                <a:solidFill>
                  <a:srgbClr val="C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r</a:t>
            </a:r>
            <a:r>
              <a:rPr lang="en-US" altLang="zh-CN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altLang="zh-CN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</a:t>
            </a:r>
            <a:r>
              <a:rPr lang="en-US" altLang="zh-CN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</a:t>
            </a:r>
            <a:r>
              <a:rPr lang="en-US" altLang="zh-CN" sz="2000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solidFill>
                  <a:srgbClr val="C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q</a:t>
            </a:r>
            <a:r>
              <a:rPr lang="en-US" altLang="zh-CN" sz="2000" baseline="-25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r>
              <a:rPr lang="en-US" altLang="zh-CN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</a:t>
            </a:r>
            <a:r>
              <a:rPr lang="en-US" altLang="zh-CN" sz="2000" dirty="0">
                <a:solidFill>
                  <a:srgbClr val="C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q</a:t>
            </a:r>
            <a:r>
              <a:rPr lang="en-US" altLang="zh-CN" sz="2000" baseline="-25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r>
              <a:rPr lang="en-US" altLang="zh-CN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</a:t>
            </a:r>
            <a:r>
              <a:rPr lang="en-US" altLang="zh-CN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sin(</a:t>
            </a:r>
            <a:r>
              <a:rPr lang="en-US" altLang="zh-CN" sz="2000" dirty="0">
                <a:solidFill>
                  <a:srgbClr val="C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d</a:t>
            </a:r>
            <a:r>
              <a:rPr lang="en-US" altLang="zh-CN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altLang="zh-CN" sz="2000" dirty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CAE3987-ADB1-4BAF-967A-32875843976A}"/>
              </a:ext>
            </a:extLst>
          </p:cNvPr>
          <p:cNvSpPr/>
          <p:nvPr/>
        </p:nvSpPr>
        <p:spPr>
          <a:xfrm>
            <a:off x="435790" y="1052790"/>
            <a:ext cx="1226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reactors</a:t>
            </a:r>
            <a:endParaRPr lang="zh-CN" altLang="en-US" b="1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56D5FB4-62B7-4F4E-90C5-D65C81A640F5}"/>
              </a:ext>
            </a:extLst>
          </p:cNvPr>
          <p:cNvSpPr/>
          <p:nvPr/>
        </p:nvSpPr>
        <p:spPr>
          <a:xfrm>
            <a:off x="438106" y="1575359"/>
            <a:ext cx="1603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accelerators</a:t>
            </a:r>
            <a:endParaRPr lang="zh-CN" altLang="en-US" b="1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787299"/>
      </p:ext>
    </p:extLst>
  </p:cSld>
  <p:clrMapOvr>
    <a:masterClrMapping/>
  </p:clrMapOvr>
  <p:transition spd="slow"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2FCC05E-32FA-4BC9-8C4E-76C046C2E8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A3090FA-A33B-4C97-A55B-53EE8F495A42}"/>
              </a:ext>
            </a:extLst>
          </p:cNvPr>
          <p:cNvSpPr/>
          <p:nvPr/>
        </p:nvSpPr>
        <p:spPr>
          <a:xfrm>
            <a:off x="3147917" y="0"/>
            <a:ext cx="58961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Bay Experiment: Idea</a:t>
            </a:r>
            <a:endParaRPr lang="zh-CN" alt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内容占位符 26">
            <a:extLst>
              <a:ext uri="{FF2B5EF4-FFF2-40B4-BE49-F238E27FC236}">
                <a16:creationId xmlns:a16="http://schemas.microsoft.com/office/drawing/2014/main" id="{AA9D6B11-F239-4B80-A2EC-6DF1FFEEB706}"/>
              </a:ext>
            </a:extLst>
          </p:cNvPr>
          <p:cNvSpPr txBox="1">
            <a:spLocks/>
          </p:cNvSpPr>
          <p:nvPr/>
        </p:nvSpPr>
        <p:spPr>
          <a:xfrm>
            <a:off x="839416" y="4286250"/>
            <a:ext cx="10297144" cy="2357438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zh-CN" sz="2200" b="0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Relative measurement to cancel Corr. Syst. Err. </a:t>
            </a:r>
          </a:p>
          <a:p>
            <a:pPr lvl="1">
              <a:spcBef>
                <a:spcPct val="0"/>
              </a:spcBef>
            </a:pP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2 near sites, 1 far site </a:t>
            </a:r>
          </a:p>
          <a:p>
            <a:pPr>
              <a:spcBef>
                <a:spcPct val="0"/>
              </a:spcBef>
            </a:pPr>
            <a:r>
              <a:rPr lang="en-US" altLang="zh-CN" sz="2200" b="0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Multiple AD modules at each site to reduce </a:t>
            </a:r>
            <a:r>
              <a:rPr lang="en-US" altLang="zh-CN" sz="2200" b="0" kern="0" dirty="0" err="1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Uncorr</a:t>
            </a:r>
            <a:r>
              <a:rPr lang="en-US" altLang="zh-CN" sz="2200" b="0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. Syst. Err.  </a:t>
            </a:r>
          </a:p>
          <a:p>
            <a:pPr lvl="1">
              <a:spcBef>
                <a:spcPct val="0"/>
              </a:spcBef>
            </a:pP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Far: 4 modules</a:t>
            </a:r>
            <a:r>
              <a:rPr lang="zh-CN" altLang="en-US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，</a:t>
            </a: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near: 2 modules</a:t>
            </a:r>
          </a:p>
          <a:p>
            <a:pPr>
              <a:spcBef>
                <a:spcPct val="0"/>
              </a:spcBef>
            </a:pPr>
            <a:r>
              <a:rPr lang="en-US" altLang="zh-CN" sz="2200" b="0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Multiple muon detectors to reduce veto </a:t>
            </a:r>
            <a:r>
              <a:rPr lang="en-US" altLang="zh-CN" sz="2200" b="0" kern="0" dirty="0" err="1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ineff</a:t>
            </a:r>
            <a:r>
              <a:rPr lang="en-US" altLang="zh-CN" sz="2200" b="0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. </a:t>
            </a:r>
            <a:r>
              <a:rPr lang="en-US" altLang="zh-CN" sz="2200" b="0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  <a:sym typeface="Wingdings" pitchFamily="2" charset="2"/>
              </a:rPr>
              <a:t> goal 0.5%</a:t>
            </a:r>
            <a:endParaRPr lang="en-US" altLang="zh-CN" sz="2200" b="0" kern="0" dirty="0">
              <a:solidFill>
                <a:srgbClr val="3333FF"/>
              </a:solidFill>
              <a:latin typeface="Calibri" panose="020F0502020204030204" pitchFamily="34" charset="0"/>
              <a:ea typeface="黑体" pitchFamily="49" charset="-122"/>
              <a:cs typeface="Calibri" panose="020F050202020403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Water Cherenkov</a:t>
            </a:r>
            <a:r>
              <a:rPr lang="zh-CN" altLang="en-US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：</a:t>
            </a: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 2 layers </a:t>
            </a:r>
          </a:p>
          <a:p>
            <a:pPr lvl="1">
              <a:spcBef>
                <a:spcPct val="0"/>
              </a:spcBef>
            </a:pP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RPC</a:t>
            </a:r>
            <a:r>
              <a:rPr lang="zh-CN" altLang="en-US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：</a:t>
            </a: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 4 layers </a:t>
            </a:r>
            <a:r>
              <a:rPr lang="zh-CN" altLang="en-US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 </a:t>
            </a: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at the top +</a:t>
            </a:r>
            <a:r>
              <a:rPr lang="zh-CN" altLang="en-US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  </a:t>
            </a: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ea typeface="黑体" pitchFamily="49" charset="-122"/>
                <a:cs typeface="Calibri" panose="020F0502020204030204" pitchFamily="34" charset="0"/>
              </a:rPr>
              <a:t>telescopes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D37F5EA-3A6E-4959-8F7E-BDCAE9D35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687323"/>
            <a:ext cx="4941887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4">
            <a:extLst>
              <a:ext uri="{FF2B5EF4-FFF2-40B4-BE49-F238E27FC236}">
                <a16:creationId xmlns:a16="http://schemas.microsoft.com/office/drawing/2014/main" id="{32717B75-82EC-44AC-92D5-7FD74F2E9534}"/>
              </a:ext>
            </a:extLst>
          </p:cNvPr>
          <p:cNvGrpSpPr>
            <a:grpSpLocks/>
          </p:cNvGrpSpPr>
          <p:nvPr/>
        </p:nvGrpSpPr>
        <p:grpSpPr bwMode="auto">
          <a:xfrm>
            <a:off x="371495" y="892967"/>
            <a:ext cx="3699767" cy="3143251"/>
            <a:chOff x="12" y="546"/>
            <a:chExt cx="3768" cy="3763"/>
          </a:xfrm>
        </p:grpSpPr>
        <p:pic>
          <p:nvPicPr>
            <p:cNvPr id="7" name="Picture 5" descr="dyb_layout 200708">
              <a:extLst>
                <a:ext uri="{FF2B5EF4-FFF2-40B4-BE49-F238E27FC236}">
                  <a16:creationId xmlns:a16="http://schemas.microsoft.com/office/drawing/2014/main" id="{9714163D-9652-490B-826E-C320C813F9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" y="546"/>
              <a:ext cx="3768" cy="3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Line 15">
              <a:extLst>
                <a:ext uri="{FF2B5EF4-FFF2-40B4-BE49-F238E27FC236}">
                  <a16:creationId xmlns:a16="http://schemas.microsoft.com/office/drawing/2014/main" id="{3D8040E6-BC9A-467A-91C5-FB3AF93A6C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2208"/>
              <a:ext cx="192" cy="6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</a:pPr>
              <a:endParaRPr lang="zh-CN" altLang="en-US" sz="20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endParaRPr>
            </a:p>
          </p:txBody>
        </p:sp>
      </p:grpSp>
      <p:sp>
        <p:nvSpPr>
          <p:cNvPr id="9" name="Rectangle 4">
            <a:extLst>
              <a:ext uri="{FF2B5EF4-FFF2-40B4-BE49-F238E27FC236}">
                <a16:creationId xmlns:a16="http://schemas.microsoft.com/office/drawing/2014/main" id="{487CFD99-3134-4D5A-B766-224A53679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1178" y="3473385"/>
            <a:ext cx="1714500" cy="338138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1600">
                <a:solidFill>
                  <a:srgbClr val="800000"/>
                </a:solidFill>
                <a:latin typeface="Comic Sans MS" pitchFamily="66" charset="0"/>
              </a:rPr>
              <a:t>Redundancy !!!</a:t>
            </a:r>
          </a:p>
        </p:txBody>
      </p:sp>
      <p:sp>
        <p:nvSpPr>
          <p:cNvPr id="10" name="矩形 7">
            <a:extLst>
              <a:ext uri="{FF2B5EF4-FFF2-40B4-BE49-F238E27FC236}">
                <a16:creationId xmlns:a16="http://schemas.microsoft.com/office/drawing/2014/main" id="{DEF0F597-A859-4CC3-A0C6-132E56237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4688" y="5286375"/>
            <a:ext cx="3357562" cy="338138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lvl="1" eaLnBrk="1" fontAlgn="base" hangingPunct="1">
              <a:spcBef>
                <a:spcPct val="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1600" b="1"/>
              <a:t>Cross check; Reduce errors by 1/</a:t>
            </a:r>
            <a:r>
              <a:rPr lang="en-US" altLang="zh-CN" sz="1600" b="1">
                <a:sym typeface="Symbol" pitchFamily="18" charset="2"/>
              </a:rPr>
              <a:t>N </a:t>
            </a:r>
            <a:endParaRPr lang="en-US" altLang="zh-CN" sz="1600" b="1"/>
          </a:p>
        </p:txBody>
      </p:sp>
      <p:pic>
        <p:nvPicPr>
          <p:cNvPr id="11" name="Picture 4" descr="AD_1 copy">
            <a:extLst>
              <a:ext uri="{FF2B5EF4-FFF2-40B4-BE49-F238E27FC236}">
                <a16:creationId xmlns:a16="http://schemas.microsoft.com/office/drawing/2014/main" id="{3FE5474F-63A9-4533-B5BD-BF85A3647B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4"/>
          <a:stretch/>
        </p:blipFill>
        <p:spPr bwMode="auto">
          <a:xfrm>
            <a:off x="9318209" y="894726"/>
            <a:ext cx="2551648" cy="2891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808141"/>
      </p:ext>
    </p:extLst>
  </p:cSld>
  <p:clrMapOvr>
    <a:masterClrMapping/>
  </p:clrMapOvr>
  <p:transition spd="slow"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DC26C45-EDAE-427F-967B-E0D1E6EE61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3" name="标题 7">
            <a:extLst>
              <a:ext uri="{FF2B5EF4-FFF2-40B4-BE49-F238E27FC236}">
                <a16:creationId xmlns:a16="http://schemas.microsoft.com/office/drawing/2014/main" id="{FD0AEFEC-92D2-4050-B696-C5CC71F1D88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838200" y="20637"/>
            <a:ext cx="10515600" cy="67205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4000" u="none" kern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Daya</a:t>
            </a:r>
            <a:r>
              <a:rPr lang="en-US" altLang="zh-CN" sz="4000" u="none" kern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Bay Collaboration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F357817-8D7B-4E13-B434-1E8C4CB047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748" r="1103"/>
          <a:stretch>
            <a:fillRect/>
          </a:stretch>
        </p:blipFill>
        <p:spPr>
          <a:xfrm>
            <a:off x="648194" y="1184187"/>
            <a:ext cx="11000881" cy="514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18334"/>
      </p:ext>
    </p:extLst>
  </p:cSld>
  <p:clrMapOvr>
    <a:masterClrMapping/>
  </p:clrMapOvr>
  <p:transition spd="slow"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899E407-4ABF-4D68-886E-B9429B8DB5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13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DCD6CC6-B733-42BA-AD3E-2493F08EA344}"/>
              </a:ext>
            </a:extLst>
          </p:cNvPr>
          <p:cNvSpPr/>
          <p:nvPr/>
        </p:nvSpPr>
        <p:spPr>
          <a:xfrm>
            <a:off x="2913943" y="22385"/>
            <a:ext cx="63641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Tunnel and Underground Lab</a:t>
            </a:r>
            <a:endParaRPr lang="zh-CN" altLang="en-US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灯片编号占位符 2">
            <a:extLst>
              <a:ext uri="{FF2B5EF4-FFF2-40B4-BE49-F238E27FC236}">
                <a16:creationId xmlns:a16="http://schemas.microsoft.com/office/drawing/2014/main" id="{CB54D9EE-6EB2-4AC3-84A8-03D9564F3DD9}"/>
              </a:ext>
            </a:extLst>
          </p:cNvPr>
          <p:cNvSpPr txBox="1">
            <a:spLocks/>
          </p:cNvSpPr>
          <p:nvPr/>
        </p:nvSpPr>
        <p:spPr>
          <a:xfrm>
            <a:off x="1539875" y="6467476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CE2AE8C-C88E-4DEC-AE3C-BAEE150789E2}" type="slidenum">
              <a:rPr lang="en-US" altLang="zh-CN" sz="1200" smtClean="0">
                <a:solidFill>
                  <a:srgbClr val="000000">
                    <a:tint val="75000"/>
                  </a:srgbClr>
                </a:solidFill>
                <a:latin typeface="Calibri" panose="020F0502020204030204"/>
                <a:ea typeface="等线" panose="02010600030101010101" pitchFamily="2" charset="-122"/>
              </a:rPr>
              <a:pPr>
                <a:defRPr/>
              </a:pPr>
              <a:t>13</a:t>
            </a:fld>
            <a:endParaRPr lang="en-US" altLang="zh-CN" sz="1200">
              <a:solidFill>
                <a:srgbClr val="000000">
                  <a:tint val="75000"/>
                </a:srgbClr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pic>
        <p:nvPicPr>
          <p:cNvPr id="5" name="Picture 8" descr="SD-B1(2)">
            <a:extLst>
              <a:ext uri="{FF2B5EF4-FFF2-40B4-BE49-F238E27FC236}">
                <a16:creationId xmlns:a16="http://schemas.microsoft.com/office/drawing/2014/main" id="{55E2982B-9090-4D10-87F6-B99B6B78F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2" y="1034032"/>
            <a:ext cx="4286250" cy="3406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>
            <a:extLst>
              <a:ext uri="{FF2B5EF4-FFF2-40B4-BE49-F238E27FC236}">
                <a16:creationId xmlns:a16="http://schemas.microsoft.com/office/drawing/2014/main" id="{8B990743-9378-461C-86E8-07C826013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046174"/>
            <a:ext cx="2051720" cy="1228028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buChar char="u"/>
              <a:defRPr sz="24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5000"/>
              </a:spcAft>
              <a:buClr>
                <a:srgbClr val="FF9900"/>
              </a:buClr>
              <a:buSzPct val="75000"/>
              <a:buFontTx/>
              <a:buChar char="•"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Tunnel: ~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3100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5000"/>
              </a:spcAft>
              <a:buClr>
                <a:srgbClr val="FF9900"/>
              </a:buClr>
              <a:buSzPct val="75000"/>
              <a:buFontTx/>
              <a:buChar char="•"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Exp. hall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Char char="•"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hall for LS 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5000"/>
              </a:spcAft>
              <a:buClr>
                <a:srgbClr val="FF9900"/>
              </a:buClr>
              <a:buSzPct val="75000"/>
              <a:buFontTx/>
              <a:buChar char="•"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hall for water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Picture 8" descr="DSCF3864-w">
            <a:extLst>
              <a:ext uri="{FF2B5EF4-FFF2-40B4-BE49-F238E27FC236}">
                <a16:creationId xmlns:a16="http://schemas.microsoft.com/office/drawing/2014/main" id="{5597807A-1030-487B-BE03-F7A4786E1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034031"/>
            <a:ext cx="4286250" cy="3240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10">
            <a:extLst>
              <a:ext uri="{FF2B5EF4-FFF2-40B4-BE49-F238E27FC236}">
                <a16:creationId xmlns:a16="http://schemas.microsoft.com/office/drawing/2014/main" id="{9BCD5837-15E4-4ABA-9CC3-410DCAF66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2224" y="4581128"/>
            <a:ext cx="3095872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buChar char="u"/>
              <a:defRPr sz="24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A total of ~ 3000 blasting right next reactors. No one exceeds safety limit set by National Nuclear Safety Agency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0.007g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）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DEE15FFD-CD41-4798-9754-D98C7BF2C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4379914"/>
            <a:ext cx="3024188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科普\精选照片\XBD201101-00002-124.jpg">
            <a:extLst>
              <a:ext uri="{FF2B5EF4-FFF2-40B4-BE49-F238E27FC236}">
                <a16:creationId xmlns:a16="http://schemas.microsoft.com/office/drawing/2014/main" id="{E25A9898-3291-4D0F-9832-24171CBA6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365626"/>
            <a:ext cx="3348038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5769385"/>
      </p:ext>
    </p:extLst>
  </p:cSld>
  <p:clrMapOvr>
    <a:masterClrMapping/>
  </p:clrMapOvr>
  <p:transition spd="slow"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4D3364E-7B5D-41A2-A0D4-140BE67224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36E0DA4-3778-450D-BA7E-F3AC581C747C}"/>
              </a:ext>
            </a:extLst>
          </p:cNvPr>
          <p:cNvSpPr/>
          <p:nvPr/>
        </p:nvSpPr>
        <p:spPr>
          <a:xfrm>
            <a:off x="2855640" y="0"/>
            <a:ext cx="62135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Anti-neutrino Detector (AD) </a:t>
            </a:r>
            <a:endParaRPr lang="zh-CN" alt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4" descr="AD_1 copy">
            <a:extLst>
              <a:ext uri="{FF2B5EF4-FFF2-40B4-BE49-F238E27FC236}">
                <a16:creationId xmlns:a16="http://schemas.microsoft.com/office/drawing/2014/main" id="{1B6EE9F0-844C-432F-A416-460C4026F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530" y="937215"/>
            <a:ext cx="4143375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接箭头连接符 15">
            <a:extLst>
              <a:ext uri="{FF2B5EF4-FFF2-40B4-BE49-F238E27FC236}">
                <a16:creationId xmlns:a16="http://schemas.microsoft.com/office/drawing/2014/main" id="{99A1ABD4-4CEF-4C5D-BCAD-F8A99CD9D59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943872" y="1582148"/>
            <a:ext cx="3652441" cy="918166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直接箭头连接符 17">
            <a:extLst>
              <a:ext uri="{FF2B5EF4-FFF2-40B4-BE49-F238E27FC236}">
                <a16:creationId xmlns:a16="http://schemas.microsoft.com/office/drawing/2014/main" id="{371BB2A6-8134-4541-90E7-805471068A4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861014" y="1912965"/>
            <a:ext cx="3395226" cy="866263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直接箭头连接符 19">
            <a:extLst>
              <a:ext uri="{FF2B5EF4-FFF2-40B4-BE49-F238E27FC236}">
                <a16:creationId xmlns:a16="http://schemas.microsoft.com/office/drawing/2014/main" id="{C00977FF-2A81-4877-BB6C-1C13F716E04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861014" y="2276872"/>
            <a:ext cx="3217534" cy="752854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3">
            <a:extLst>
              <a:ext uri="{FF2B5EF4-FFF2-40B4-BE49-F238E27FC236}">
                <a16:creationId xmlns:a16="http://schemas.microsoft.com/office/drawing/2014/main" id="{BA7B153D-BAF7-408D-9D5D-53F2CF4B7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648" y="1052736"/>
            <a:ext cx="6921496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fontAlgn="base">
              <a:spcBef>
                <a:spcPts val="3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itchFamily="2" charset="2"/>
              <a:buChar char="u"/>
              <a:defRPr/>
            </a:pPr>
            <a:r>
              <a:rPr lang="en-US" altLang="zh-CN" sz="2400" b="1" kern="0" dirty="0">
                <a:solidFill>
                  <a:srgbClr val="0000CC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Three zones modular structure: </a:t>
            </a:r>
          </a:p>
          <a:p>
            <a:pPr marL="914400" lvl="1" indent="-457200" fontAlgn="base">
              <a:spcBef>
                <a:spcPts val="300"/>
              </a:spcBef>
              <a:spcAft>
                <a:spcPct val="0"/>
              </a:spcAft>
              <a:buClr>
                <a:srgbClr val="CC3399"/>
              </a:buClr>
              <a:defRPr/>
            </a:pPr>
            <a:r>
              <a:rPr lang="en-US" altLang="zh-CN" sz="2000" b="1" kern="0" dirty="0">
                <a:solidFill>
                  <a:srgbClr val="C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I.   target: Gd-loaded </a:t>
            </a:r>
            <a:r>
              <a:rPr lang="en-US" altLang="zh-CN" sz="2000" b="1" kern="0" dirty="0" err="1">
                <a:solidFill>
                  <a:srgbClr val="C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scintillator</a:t>
            </a:r>
            <a:endParaRPr lang="en-US" altLang="zh-CN" sz="2000" b="1" kern="0" dirty="0">
              <a:solidFill>
                <a:srgbClr val="C00000"/>
              </a:solidFill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  <a:p>
            <a:pPr marL="914400" lvl="1" indent="-457200" fontAlgn="base">
              <a:spcBef>
                <a:spcPts val="300"/>
              </a:spcBef>
              <a:spcAft>
                <a:spcPct val="0"/>
              </a:spcAft>
              <a:buClr>
                <a:srgbClr val="CC3399"/>
              </a:buClr>
              <a:defRPr/>
            </a:pPr>
            <a:r>
              <a:rPr lang="en-US" altLang="zh-CN" sz="2000" b="1" kern="0" dirty="0">
                <a:solidFill>
                  <a:srgbClr val="C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II.  </a:t>
            </a:r>
            <a:r>
              <a:rPr lang="en-US" altLang="zh-CN" sz="2000" b="1" kern="0" dirty="0">
                <a:solidFill>
                  <a:srgbClr val="C00000"/>
                </a:solidFill>
                <a:latin typeface="Symbol" panose="05050102010706020507" pitchFamily="18" charset="2"/>
                <a:ea typeface="宋体"/>
                <a:cs typeface="Calibri" panose="020F0502020204030204" pitchFamily="34" charset="0"/>
              </a:rPr>
              <a:t>g</a:t>
            </a:r>
            <a:r>
              <a:rPr lang="en-US" altLang="zh-CN" sz="2000" b="1" kern="0" dirty="0">
                <a:solidFill>
                  <a:srgbClr val="C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-catcher: normal </a:t>
            </a:r>
            <a:r>
              <a:rPr lang="en-US" altLang="zh-CN" sz="2000" b="1" kern="0" dirty="0" err="1">
                <a:solidFill>
                  <a:srgbClr val="C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scintillator</a:t>
            </a:r>
            <a:r>
              <a:rPr lang="en-US" altLang="zh-CN" sz="2000" b="1" kern="0" dirty="0">
                <a:solidFill>
                  <a:srgbClr val="C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</a:p>
          <a:p>
            <a:pPr marL="914400" lvl="1" indent="-457200" fontAlgn="base">
              <a:spcBef>
                <a:spcPts val="300"/>
              </a:spcBef>
              <a:spcAft>
                <a:spcPct val="0"/>
              </a:spcAft>
              <a:buClr>
                <a:srgbClr val="CC3399"/>
              </a:buClr>
              <a:defRPr/>
            </a:pPr>
            <a:r>
              <a:rPr lang="en-US" altLang="zh-CN" sz="2000" b="1" kern="0" dirty="0">
                <a:solidFill>
                  <a:srgbClr val="C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III. buffer shielding: oil  </a:t>
            </a:r>
            <a:endParaRPr lang="en-US" altLang="zh-CN" sz="2000" b="1" kern="0" dirty="0">
              <a:solidFill>
                <a:srgbClr val="0000CC"/>
              </a:solidFill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  <a:p>
            <a:pPr marL="457200" indent="-457200" fontAlgn="base">
              <a:spcBef>
                <a:spcPts val="3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itchFamily="2" charset="2"/>
              <a:buChar char="u"/>
              <a:defRPr/>
            </a:pPr>
            <a:r>
              <a:rPr lang="en-US" altLang="zh-CN" sz="2400" b="1" kern="0" dirty="0">
                <a:solidFill>
                  <a:srgbClr val="0000CC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192 8” PMTs/module</a:t>
            </a:r>
          </a:p>
          <a:p>
            <a:pPr marL="457200" indent="-457200" fontAlgn="base">
              <a:spcBef>
                <a:spcPts val="3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itchFamily="2" charset="2"/>
              <a:buChar char="u"/>
              <a:defRPr/>
            </a:pPr>
            <a:r>
              <a:rPr lang="en-US" altLang="zh-CN" sz="2400" b="1" kern="0" dirty="0">
                <a:solidFill>
                  <a:srgbClr val="0000CC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Two optical reflectors at the top and the bottom, </a:t>
            </a:r>
            <a:r>
              <a:rPr lang="en-US" altLang="zh-CN" sz="2000" b="1" kern="0" dirty="0">
                <a:solidFill>
                  <a:srgbClr val="99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Photocathode coverage increased from 5.6% to</a:t>
            </a:r>
            <a:r>
              <a:rPr lang="en-US" altLang="zh-CN" sz="2000" b="1" kern="0" dirty="0">
                <a:solidFill>
                  <a:srgbClr val="99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  <a:sym typeface="Wingdings" pitchFamily="2" charset="2"/>
              </a:rPr>
              <a:t> 12%</a:t>
            </a:r>
          </a:p>
          <a:p>
            <a:pPr marL="457200" indent="-457200" fontAlgn="base">
              <a:spcBef>
                <a:spcPts val="3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itchFamily="2" charset="2"/>
              <a:buChar char="u"/>
              <a:defRPr/>
            </a:pPr>
            <a:r>
              <a:rPr lang="en-US" altLang="zh-CN" sz="2000" b="1" kern="0" dirty="0">
                <a:solidFill>
                  <a:srgbClr val="99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  <a:sym typeface="Wingdings" pitchFamily="2" charset="2"/>
              </a:rPr>
              <a:t>Total weight: 110t</a:t>
            </a:r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88CED249-2E7B-43FA-896B-17E0F70A9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576694"/>
              </p:ext>
            </p:extLst>
          </p:nvPr>
        </p:nvGraphicFramePr>
        <p:xfrm>
          <a:off x="983432" y="4735487"/>
          <a:ext cx="10297144" cy="1624971"/>
        </p:xfrm>
        <a:graphic>
          <a:graphicData uri="http://schemas.openxmlformats.org/drawingml/2006/table">
            <a:tbl>
              <a:tblPr/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017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PMT</a:t>
                      </a:r>
                      <a:endParaRPr kumimoji="0" lang="zh-CN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Coverage</a:t>
                      </a:r>
                      <a:endParaRPr kumimoji="0" lang="zh-CN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pe yield</a:t>
                      </a:r>
                      <a:endParaRPr kumimoji="0" lang="zh-CN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solidFill>
                            <a:srgbClr val="C00000"/>
                          </a:solidFill>
                        </a:rPr>
                        <a:t>MO  </a:t>
                      </a: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solidFill>
                            <a:srgbClr val="C00000"/>
                          </a:solidFill>
                        </a:rPr>
                        <a:t>Acc. Bkg. </a:t>
                      </a: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itchFamily="18" charset="2"/>
                          <a:ea typeface="宋体" pitchFamily="2" charset="-122"/>
                        </a:rPr>
                        <a:t>D</a:t>
                      </a: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B/B</a:t>
                      </a:r>
                      <a:endParaRPr lang="en-US" altLang="zh-CN" sz="18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7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Daya</a:t>
                      </a: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 Bay</a:t>
                      </a:r>
                      <a:endParaRPr kumimoji="0" lang="zh-CN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192    8"</a:t>
                      </a:r>
                      <a:endParaRPr kumimoji="0" lang="zh-CN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~6%</a:t>
                      </a:r>
                      <a:endParaRPr kumimoji="0" lang="zh-CN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163 pe/MeV</a:t>
                      </a:r>
                      <a:endParaRPr kumimoji="0" lang="zh-CN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solidFill>
                            <a:srgbClr val="3333FF"/>
                          </a:solidFill>
                        </a:rPr>
                        <a:t>50 cm</a:t>
                      </a:r>
                    </a:p>
                  </a:txBody>
                  <a:tcPr marL="91437" marR="9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solidFill>
                            <a:srgbClr val="3333FF"/>
                          </a:solidFill>
                        </a:rPr>
                        <a:t>1.4%/4.0%</a:t>
                      </a:r>
                    </a:p>
                  </a:txBody>
                  <a:tcPr marL="91437" marR="9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solidFill>
                            <a:srgbClr val="3333FF"/>
                          </a:solidFill>
                        </a:rPr>
                        <a:t>1.0%/1.4%</a:t>
                      </a:r>
                    </a:p>
                  </a:txBody>
                  <a:tcPr marL="91437" marR="9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7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RENO</a:t>
                      </a:r>
                      <a:endParaRPr kumimoji="0" lang="zh-CN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354   10"</a:t>
                      </a:r>
                      <a:endParaRPr kumimoji="0" lang="zh-CN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~15%</a:t>
                      </a:r>
                      <a:endParaRPr kumimoji="0" lang="zh-CN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230 </a:t>
                      </a:r>
                      <a:r>
                        <a:rPr kumimoji="0" lang="en-US" altLang="zh-CN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pe</a:t>
                      </a: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/MeV</a:t>
                      </a:r>
                      <a:endParaRPr kumimoji="0" lang="zh-CN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solidFill>
                            <a:schemeClr val="tx1"/>
                          </a:solidFill>
                        </a:rPr>
                        <a:t>70 cm</a:t>
                      </a:r>
                    </a:p>
                  </a:txBody>
                  <a:tcPr marL="91437" marR="9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solidFill>
                            <a:schemeClr val="tx1"/>
                          </a:solidFill>
                        </a:rPr>
                        <a:t>0.56%/0.93%</a:t>
                      </a:r>
                    </a:p>
                  </a:txBody>
                  <a:tcPr marL="91437" marR="9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solidFill>
                            <a:schemeClr val="tx1"/>
                          </a:solidFill>
                        </a:rPr>
                        <a:t>1.4%/4/4%</a:t>
                      </a:r>
                    </a:p>
                  </a:txBody>
                  <a:tcPr marL="91437" marR="9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Double Chooz</a:t>
                      </a:r>
                      <a:endParaRPr kumimoji="0" lang="zh-CN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390   10"</a:t>
                      </a:r>
                      <a:endParaRPr kumimoji="0" lang="zh-CN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~16%</a:t>
                      </a:r>
                      <a:endParaRPr kumimoji="0" lang="zh-CN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200 pe/MeV</a:t>
                      </a:r>
                      <a:endParaRPr kumimoji="0" lang="zh-CN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1437" marR="91437" marT="45644" marB="4564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solidFill>
                            <a:schemeClr val="tx1"/>
                          </a:solidFill>
                        </a:rPr>
                        <a:t>105 cm</a:t>
                      </a:r>
                      <a:endParaRPr lang="zh-CN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solidFill>
                            <a:schemeClr val="tx1"/>
                          </a:solidFill>
                        </a:rPr>
                        <a:t>0.6%</a:t>
                      </a:r>
                      <a:endParaRPr lang="zh-CN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solidFill>
                            <a:schemeClr val="tx1"/>
                          </a:solidFill>
                        </a:rPr>
                        <a:t>0.8%</a:t>
                      </a:r>
                      <a:endParaRPr lang="zh-CN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0240001"/>
      </p:ext>
    </p:extLst>
  </p:cSld>
  <p:clrMapOvr>
    <a:masterClrMapping/>
  </p:clrMapOvr>
  <p:transition spd="slow"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B556358-8DC3-469A-B13C-AF394DADF8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11CB6F9-FF29-4187-9F4A-78BC5F1653A0}"/>
              </a:ext>
            </a:extLst>
          </p:cNvPr>
          <p:cNvSpPr/>
          <p:nvPr/>
        </p:nvSpPr>
        <p:spPr>
          <a:xfrm>
            <a:off x="1919824" y="20637"/>
            <a:ext cx="7344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Precise Neutrino Experiment </a:t>
            </a:r>
            <a:endParaRPr lang="zh-CN" alt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48188A8-26D7-4B22-8B70-5A6DEE08E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34" y="908720"/>
            <a:ext cx="5376863" cy="573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椭圆 8">
            <a:extLst>
              <a:ext uri="{FF2B5EF4-FFF2-40B4-BE49-F238E27FC236}">
                <a16:creationId xmlns:a16="http://schemas.microsoft.com/office/drawing/2014/main" id="{578D595C-50E6-44E7-A7A6-EC9D966F9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1884" y="6215733"/>
            <a:ext cx="1000125" cy="357187"/>
          </a:xfrm>
          <a:prstGeom prst="ellipse">
            <a:avLst/>
          </a:prstGeom>
          <a:noFill/>
          <a:ln w="1905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812800" indent="-812800"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endParaRPr lang="zh-CN" altLang="en-US" sz="2000"/>
          </a:p>
        </p:txBody>
      </p:sp>
      <p:sp>
        <p:nvSpPr>
          <p:cNvPr id="6" name="椭圆 9">
            <a:extLst>
              <a:ext uri="{FF2B5EF4-FFF2-40B4-BE49-F238E27FC236}">
                <a16:creationId xmlns:a16="http://schemas.microsoft.com/office/drawing/2014/main" id="{168FED7C-26F7-47C0-8ADC-C667E4BDD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8371" y="6215733"/>
            <a:ext cx="1071562" cy="357187"/>
          </a:xfrm>
          <a:prstGeom prst="ellipse">
            <a:avLst/>
          </a:prstGeom>
          <a:noFill/>
          <a:ln w="1905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812800" indent="-812800"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endParaRPr lang="zh-CN" altLang="en-US" sz="2000"/>
          </a:p>
        </p:txBody>
      </p:sp>
      <p:sp>
        <p:nvSpPr>
          <p:cNvPr id="7" name="矩形 11">
            <a:extLst>
              <a:ext uri="{FF2B5EF4-FFF2-40B4-BE49-F238E27FC236}">
                <a16:creationId xmlns:a16="http://schemas.microsoft.com/office/drawing/2014/main" id="{DC17FF5F-9EE9-4FC0-8E69-C0B393E6C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3183" y="4702845"/>
            <a:ext cx="2520950" cy="701675"/>
          </a:xfrm>
          <a:prstGeom prst="rect">
            <a:avLst/>
          </a:prstGeom>
          <a:solidFill>
            <a:srgbClr val="FFFFCC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1800">
                <a:solidFill>
                  <a:srgbClr val="C00000"/>
                </a:solidFill>
              </a:rPr>
              <a:t>Design</a:t>
            </a:r>
            <a:r>
              <a:rPr lang="zh-CN" altLang="en-US" sz="1800">
                <a:solidFill>
                  <a:srgbClr val="C00000"/>
                </a:solidFill>
              </a:rPr>
              <a:t>：</a:t>
            </a:r>
            <a:r>
              <a:rPr lang="en-US" altLang="zh-CN" sz="1800">
                <a:solidFill>
                  <a:srgbClr val="C00000"/>
                </a:solidFill>
              </a:rPr>
              <a:t>(0.18</a:t>
            </a:r>
            <a:r>
              <a:rPr lang="zh-CN" altLang="en-US" sz="1800">
                <a:solidFill>
                  <a:srgbClr val="C00000"/>
                </a:solidFill>
              </a:rPr>
              <a:t> </a:t>
            </a:r>
            <a:r>
              <a:rPr lang="en-US" altLang="zh-CN" sz="1800">
                <a:solidFill>
                  <a:srgbClr val="C00000"/>
                </a:solidFill>
              </a:rPr>
              <a:t>-</a:t>
            </a:r>
            <a:r>
              <a:rPr lang="zh-CN" altLang="en-US" sz="1800">
                <a:solidFill>
                  <a:srgbClr val="C00000"/>
                </a:solidFill>
              </a:rPr>
              <a:t> </a:t>
            </a:r>
            <a:r>
              <a:rPr lang="en-US" altLang="zh-CN" sz="1800">
                <a:solidFill>
                  <a:srgbClr val="C00000"/>
                </a:solidFill>
              </a:rPr>
              <a:t>0.38) %</a:t>
            </a: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1800">
                <a:solidFill>
                  <a:srgbClr val="C00000"/>
                </a:solidFill>
              </a:rPr>
              <a:t>Now</a:t>
            </a:r>
            <a:r>
              <a:rPr lang="zh-CN" altLang="en-US" sz="1800">
                <a:solidFill>
                  <a:srgbClr val="C00000"/>
                </a:solidFill>
              </a:rPr>
              <a:t>：</a:t>
            </a:r>
            <a:r>
              <a:rPr lang="en-US" altLang="zh-CN" sz="1800">
                <a:solidFill>
                  <a:srgbClr val="C00000"/>
                </a:solidFill>
              </a:rPr>
              <a:t>0.13%</a:t>
            </a:r>
          </a:p>
        </p:txBody>
      </p:sp>
      <p:sp>
        <p:nvSpPr>
          <p:cNvPr id="8" name="椭圆 8">
            <a:extLst>
              <a:ext uri="{FF2B5EF4-FFF2-40B4-BE49-F238E27FC236}">
                <a16:creationId xmlns:a16="http://schemas.microsoft.com/office/drawing/2014/main" id="{3DD78BF8-BDA0-4B71-972D-C204A798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1247" y="4344069"/>
            <a:ext cx="1000125" cy="357188"/>
          </a:xfrm>
          <a:prstGeom prst="ellipse">
            <a:avLst/>
          </a:prstGeom>
          <a:noFill/>
          <a:ln w="1905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812800" indent="-812800"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endParaRPr lang="zh-CN" altLang="en-US" sz="2000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73CF4B45-C770-43E8-B9E6-36349260F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1384" y="4344069"/>
            <a:ext cx="1000125" cy="357188"/>
          </a:xfrm>
          <a:prstGeom prst="ellipse">
            <a:avLst/>
          </a:prstGeom>
          <a:noFill/>
          <a:ln w="1905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812800" indent="-812800"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endParaRPr lang="zh-CN" altLang="en-US" sz="2000"/>
          </a:p>
        </p:txBody>
      </p:sp>
      <p:sp>
        <p:nvSpPr>
          <p:cNvPr id="10" name="矩形 12">
            <a:extLst>
              <a:ext uri="{FF2B5EF4-FFF2-40B4-BE49-F238E27FC236}">
                <a16:creationId xmlns:a16="http://schemas.microsoft.com/office/drawing/2014/main" id="{8458471B-86F5-4F19-8321-BE633B282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8128" y="1182311"/>
            <a:ext cx="2938462" cy="4000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2000">
                <a:solidFill>
                  <a:srgbClr val="FF0000"/>
                </a:solidFill>
              </a:rPr>
              <a:t>Side-by-side Comparison</a:t>
            </a:r>
            <a:endParaRPr lang="zh-CN" altLang="en-US" sz="2000">
              <a:solidFill>
                <a:srgbClr val="FF0000"/>
              </a:solidFill>
            </a:endParaRPr>
          </a:p>
        </p:txBody>
      </p:sp>
      <p:sp>
        <p:nvSpPr>
          <p:cNvPr id="11" name="矩形 14">
            <a:extLst>
              <a:ext uri="{FF2B5EF4-FFF2-40B4-BE49-F238E27FC236}">
                <a16:creationId xmlns:a16="http://schemas.microsoft.com/office/drawing/2014/main" id="{E62836D8-72ED-4353-BB88-CD63EE949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8128" y="4438650"/>
            <a:ext cx="3672705" cy="150810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2000" dirty="0"/>
              <a:t>Expectation: </a:t>
            </a: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2000" dirty="0">
                <a:solidFill>
                  <a:srgbClr val="C00000"/>
                </a:solidFill>
              </a:rPr>
              <a:t>R(AD1/AD2) = 0.982</a:t>
            </a: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2000" dirty="0"/>
              <a:t>Measurement:  </a:t>
            </a: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2000" dirty="0">
                <a:solidFill>
                  <a:srgbClr val="C00000"/>
                </a:solidFill>
              </a:rPr>
              <a:t>0.987 </a:t>
            </a:r>
            <a:r>
              <a:rPr lang="en-US" altLang="zh-CN" sz="2000" dirty="0">
                <a:solidFill>
                  <a:srgbClr val="C00000"/>
                </a:solidFill>
                <a:sym typeface="Symbol" pitchFamily="18" charset="2"/>
              </a:rPr>
              <a:t> 0.004(stat)  0.003(syst) </a:t>
            </a:r>
          </a:p>
        </p:txBody>
      </p:sp>
      <p:pic>
        <p:nvPicPr>
          <p:cNvPr id="12" name="Picture 4" descr="20110811_1号厅水池注水">
            <a:extLst>
              <a:ext uri="{FF2B5EF4-FFF2-40B4-BE49-F238E27FC236}">
                <a16:creationId xmlns:a16="http://schemas.microsoft.com/office/drawing/2014/main" id="{93346671-9B4F-405E-AE73-3177ED4AC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5" t="23622" r="19685" b="17717"/>
          <a:stretch>
            <a:fillRect/>
          </a:stretch>
        </p:blipFill>
        <p:spPr bwMode="auto">
          <a:xfrm>
            <a:off x="7248129" y="1844824"/>
            <a:ext cx="3672704" cy="2369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63991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54DF645-90F6-428E-8B8A-3AFFAFEBAE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03914DA-A901-4B2D-BD94-1A85BDD6E3F9}"/>
              </a:ext>
            </a:extLst>
          </p:cNvPr>
          <p:cNvSpPr/>
          <p:nvPr/>
        </p:nvSpPr>
        <p:spPr>
          <a:xfrm>
            <a:off x="2207568" y="20637"/>
            <a:ext cx="77772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New Type of Neutrino Oscillation </a:t>
            </a:r>
            <a:endParaRPr lang="zh-CN" alt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3D760702-1964-418A-AA2B-7A773844D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4714875"/>
            <a:ext cx="184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</a:pPr>
            <a:endParaRPr lang="zh-CN" altLang="en-US"/>
          </a:p>
        </p:txBody>
      </p:sp>
      <p:grpSp>
        <p:nvGrpSpPr>
          <p:cNvPr id="5" name="组合 16">
            <a:extLst>
              <a:ext uri="{FF2B5EF4-FFF2-40B4-BE49-F238E27FC236}">
                <a16:creationId xmlns:a16="http://schemas.microsoft.com/office/drawing/2014/main" id="{489AABEC-9044-4144-A12E-D301AC742FF9}"/>
              </a:ext>
            </a:extLst>
          </p:cNvPr>
          <p:cNvGrpSpPr>
            <a:grpSpLocks/>
          </p:cNvGrpSpPr>
          <p:nvPr/>
        </p:nvGrpSpPr>
        <p:grpSpPr bwMode="auto">
          <a:xfrm>
            <a:off x="6421838" y="4713615"/>
            <a:ext cx="5023445" cy="1439972"/>
            <a:chOff x="1143000" y="2357438"/>
            <a:chExt cx="5810250" cy="1428750"/>
          </a:xfrm>
        </p:grpSpPr>
        <p:pic>
          <p:nvPicPr>
            <p:cNvPr id="6" name="Picture 8">
              <a:extLst>
                <a:ext uri="{FF2B5EF4-FFF2-40B4-BE49-F238E27FC236}">
                  <a16:creationId xmlns:a16="http://schemas.microsoft.com/office/drawing/2014/main" id="{04619FEF-598B-4BF3-AE30-FCC9DB6767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2357438"/>
              <a:ext cx="5810250" cy="142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直接连接符 13">
              <a:extLst>
                <a:ext uri="{FF2B5EF4-FFF2-40B4-BE49-F238E27FC236}">
                  <a16:creationId xmlns:a16="http://schemas.microsoft.com/office/drawing/2014/main" id="{2C4FAB0C-64B0-48A3-9DCE-F6A5124231E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525963" y="3311525"/>
              <a:ext cx="642937" cy="214313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" name="直接连接符 14">
              <a:extLst>
                <a:ext uri="{FF2B5EF4-FFF2-40B4-BE49-F238E27FC236}">
                  <a16:creationId xmlns:a16="http://schemas.microsoft.com/office/drawing/2014/main" id="{90A7DBF0-A617-4C09-BA20-1B76FE412A9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4518025" y="3311526"/>
              <a:ext cx="642937" cy="214312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9" name="Picture 14">
            <a:extLst>
              <a:ext uri="{FF2B5EF4-FFF2-40B4-BE49-F238E27FC236}">
                <a16:creationId xmlns:a16="http://schemas.microsoft.com/office/drawing/2014/main" id="{B8F51DF3-A4CA-4796-9827-BDE0C0064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005" y="1772816"/>
            <a:ext cx="3786187" cy="377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id="{6B771A9D-9CCB-4B28-A48D-81C2A0332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929" y="1504814"/>
            <a:ext cx="3998371" cy="3096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D12E374C-E6C2-42A2-A1AE-8D052E4076A7}"/>
              </a:ext>
            </a:extLst>
          </p:cNvPr>
          <p:cNvSpPr/>
          <p:nvPr/>
        </p:nvSpPr>
        <p:spPr>
          <a:xfrm>
            <a:off x="535998" y="897750"/>
            <a:ext cx="94488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Calibri" panose="020F0502020204030204" pitchFamily="34" charset="0"/>
                <a:cs typeface="Calibri" panose="020F0502020204030204" pitchFamily="34" charset="0"/>
              </a:rPr>
              <a:t>On Mar. 8, 2012, Electron anti-neutrino disappearance announced: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</a:t>
            </a:r>
            <a:r>
              <a:rPr lang="en-US" altLang="zh-CN" sz="20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 = 0.940 ±0.011 (stat) ±0.004 (syst) </a:t>
            </a:r>
          </a:p>
        </p:txBody>
      </p:sp>
      <p:sp>
        <p:nvSpPr>
          <p:cNvPr id="12" name="矩形 9">
            <a:extLst>
              <a:ext uri="{FF2B5EF4-FFF2-40B4-BE49-F238E27FC236}">
                <a16:creationId xmlns:a16="http://schemas.microsoft.com/office/drawing/2014/main" id="{573CB4DE-34E7-4183-8D4D-1C1FCFD45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852" y="5862440"/>
            <a:ext cx="4786312" cy="769937"/>
          </a:xfrm>
          <a:prstGeom prst="rect">
            <a:avLst/>
          </a:prstGeom>
          <a:solidFill>
            <a:srgbClr val="FFFFCC"/>
          </a:solidFill>
          <a:ln w="25400">
            <a:solidFill>
              <a:srgbClr val="C00000"/>
            </a:solidFill>
            <a:miter lim="800000"/>
          </a:ln>
        </p:spPr>
        <p:txBody>
          <a:bodyPr>
            <a:spAutoFit/>
          </a:bodyPr>
          <a:lstStyle>
            <a:lvl1pPr eaLnBrk="0" hangingPunct="0">
              <a:buChar char="u"/>
              <a:defRPr sz="24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2000">
                <a:solidFill>
                  <a:srgbClr val="000000"/>
                </a:solidFill>
              </a:rPr>
              <a:t>Sin</a:t>
            </a:r>
            <a:r>
              <a:rPr lang="en-US" altLang="zh-CN" sz="2000" baseline="30000">
                <a:solidFill>
                  <a:srgbClr val="000000"/>
                </a:solidFill>
              </a:rPr>
              <a:t>2</a:t>
            </a:r>
            <a:r>
              <a:rPr lang="en-US" altLang="zh-CN" sz="2000">
                <a:solidFill>
                  <a:srgbClr val="000000"/>
                </a:solidFill>
              </a:rPr>
              <a:t>2</a:t>
            </a:r>
            <a:r>
              <a:rPr lang="en-US" altLang="zh-CN" sz="2000">
                <a:solidFill>
                  <a:srgbClr val="000000"/>
                </a:solidFill>
                <a:latin typeface="Symbol" panose="05050102010706020507" pitchFamily="18" charset="2"/>
              </a:rPr>
              <a:t>q</a:t>
            </a:r>
            <a:r>
              <a:rPr lang="en-US" altLang="zh-CN" sz="2000" baseline="-25000">
                <a:solidFill>
                  <a:srgbClr val="000000"/>
                </a:solidFill>
              </a:rPr>
              <a:t>13 </a:t>
            </a:r>
            <a:r>
              <a:rPr lang="en-US" altLang="zh-CN" sz="2000">
                <a:solidFill>
                  <a:srgbClr val="000000"/>
                </a:solidFill>
              </a:rPr>
              <a:t>= 0.092 </a:t>
            </a:r>
            <a:r>
              <a:rPr lang="en-US" altLang="zh-CN" sz="2000">
                <a:solidFill>
                  <a:srgbClr val="000000"/>
                </a:solidFill>
                <a:sym typeface="Symbol" panose="05050102010706020507" pitchFamily="18" charset="2"/>
              </a:rPr>
              <a:t></a:t>
            </a:r>
            <a:r>
              <a:rPr lang="en-US" altLang="zh-CN" sz="2000">
                <a:solidFill>
                  <a:srgbClr val="000000"/>
                </a:solidFill>
              </a:rPr>
              <a:t> 0.016</a:t>
            </a:r>
            <a:r>
              <a:rPr lang="en-US" altLang="zh-CN" sz="2000">
                <a:solidFill>
                  <a:srgbClr val="000000"/>
                </a:solidFill>
                <a:sym typeface="Symbol" panose="05050102010706020507" pitchFamily="18" charset="2"/>
              </a:rPr>
              <a:t>(stat)  </a:t>
            </a:r>
            <a:r>
              <a:rPr lang="en-US" altLang="zh-CN" sz="2000">
                <a:solidFill>
                  <a:srgbClr val="000000"/>
                </a:solidFill>
              </a:rPr>
              <a:t>0.005(syst)</a:t>
            </a: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2000">
                <a:latin typeface="Symbol" panose="05050102010706020507" pitchFamily="18" charset="2"/>
              </a:rPr>
              <a:t>c</a:t>
            </a:r>
            <a:r>
              <a:rPr lang="en-US" altLang="zh-CN" sz="2000" baseline="30000"/>
              <a:t>2</a:t>
            </a:r>
            <a:r>
              <a:rPr lang="en-US" altLang="zh-CN" sz="2000"/>
              <a:t>/NDF = 4.26/4,   5.2 </a:t>
            </a:r>
            <a:r>
              <a:rPr lang="el-GR" altLang="zh-CN" sz="2000"/>
              <a:t>σ</a:t>
            </a:r>
            <a:r>
              <a:rPr lang="en-US" altLang="zh-CN" sz="2000"/>
              <a:t> for non-zero </a:t>
            </a:r>
            <a:r>
              <a:rPr lang="el-GR" altLang="zh-CN" sz="2000"/>
              <a:t>θ</a:t>
            </a:r>
            <a:r>
              <a:rPr lang="en-US" altLang="zh-CN" sz="2000" baseline="-25000"/>
              <a:t>13</a:t>
            </a:r>
            <a:r>
              <a:rPr lang="zh-CN" altLang="en-US" sz="2000" baseline="-25000"/>
              <a:t> </a:t>
            </a:r>
            <a:r>
              <a:rPr lang="zh-CN" altLang="en-US" sz="2000"/>
              <a:t> </a:t>
            </a:r>
            <a:endParaRPr lang="en-US" altLang="zh-CN" sz="2000"/>
          </a:p>
        </p:txBody>
      </p:sp>
      <p:sp>
        <p:nvSpPr>
          <p:cNvPr id="13" name="矩形 10">
            <a:extLst>
              <a:ext uri="{FF2B5EF4-FFF2-40B4-BE49-F238E27FC236}">
                <a16:creationId xmlns:a16="http://schemas.microsoft.com/office/drawing/2014/main" id="{1A1997E4-05F4-492E-90CA-791FC29D9B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2064" y="6487947"/>
            <a:ext cx="467456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buChar char="u"/>
              <a:defRPr sz="24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200" dirty="0">
                <a:solidFill>
                  <a:srgbClr val="000000"/>
                </a:solidFill>
              </a:rPr>
              <a:t>F.P. An et al., </a:t>
            </a:r>
            <a:r>
              <a:rPr lang="hu-HU" altLang="zh-CN" sz="1200" dirty="0">
                <a:solidFill>
                  <a:srgbClr val="002060"/>
                </a:solidFill>
              </a:rPr>
              <a:t>Phys. Rev. Lett. 108, (2012) 171803</a:t>
            </a:r>
            <a:r>
              <a:rPr lang="en-US" altLang="zh-CN" sz="1200" dirty="0">
                <a:solidFill>
                  <a:srgbClr val="002060"/>
                </a:solidFill>
              </a:rPr>
              <a:t>; citation &gt; 3000</a:t>
            </a:r>
            <a:endParaRPr lang="zh-CN" altLang="en-US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797318"/>
      </p:ext>
    </p:extLst>
  </p:cSld>
  <p:clrMapOvr>
    <a:masterClrMapping/>
  </p:clrMapOvr>
  <p:transition spd="slow"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2B1768C-B2F1-4069-A3C5-69CD86F301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17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C4E1E40-DC71-4C2A-BB33-D57C138D864D}"/>
              </a:ext>
            </a:extLst>
          </p:cNvPr>
          <p:cNvSpPr/>
          <p:nvPr/>
        </p:nvSpPr>
        <p:spPr>
          <a:xfrm>
            <a:off x="343706" y="48645"/>
            <a:ext cx="63713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 from all Experiments </a:t>
            </a:r>
            <a:endParaRPr lang="zh-CN" altLang="en-US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69F002FD-2748-4F2A-BAC4-00B9314D555B}"/>
              </a:ext>
            </a:extLst>
          </p:cNvPr>
          <p:cNvSpPr txBox="1">
            <a:spLocks/>
          </p:cNvSpPr>
          <p:nvPr/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defPPr>
              <a:defRPr lang="zh-CN"/>
            </a:defPPr>
            <a:lvl1pPr marL="0" algn="l" defTabSz="914400" rtl="0" eaLnBrk="0" latinLnBrk="0" hangingPunct="0"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742950" indent="-285750" algn="l" defTabSz="914400" rtl="0" eaLnBrk="0" latinLnBrk="0" hangingPunct="0"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1143000" indent="-228600" algn="l" defTabSz="914400" rtl="0" eaLnBrk="0" latinLnBrk="0" hangingPunct="0"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600200" indent="-228600" algn="l" defTabSz="914400" rtl="0" eaLnBrk="0" latinLnBrk="0" hangingPunct="0"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2057400" indent="-228600" algn="l" defTabSz="914400" rtl="0" eaLnBrk="0" latinLnBrk="0" hangingPunct="0"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fld id="{65084494-B6FC-4A5D-8FCC-2EC8859F1282}" type="slidenum">
              <a:rPr lang="en-US" altLang="zh-CN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>
                <a:buFont typeface="Wingdings" panose="05000000000000000000" pitchFamily="2" charset="2"/>
                <a:buNone/>
              </a:pPr>
              <a:t>17</a:t>
            </a:fld>
            <a:endParaRPr lang="en-US" altLang="zh-CN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96C49F18-E39E-491B-9557-10D5E271DE91}"/>
              </a:ext>
            </a:extLst>
          </p:cNvPr>
          <p:cNvGrpSpPr/>
          <p:nvPr/>
        </p:nvGrpSpPr>
        <p:grpSpPr>
          <a:xfrm>
            <a:off x="6748820" y="40283"/>
            <a:ext cx="5286890" cy="6747845"/>
            <a:chOff x="12094" y="1127"/>
            <a:chExt cx="6288" cy="8877"/>
          </a:xfrm>
          <a:solidFill>
            <a:schemeClr val="bg1"/>
          </a:solidFill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F4CDA1E1-9408-466E-8856-355337747CFF}"/>
                </a:ext>
              </a:extLst>
            </p:cNvPr>
            <p:cNvGrpSpPr/>
            <p:nvPr/>
          </p:nvGrpSpPr>
          <p:grpSpPr>
            <a:xfrm>
              <a:off x="12094" y="1127"/>
              <a:ext cx="1410" cy="5835"/>
              <a:chOff x="10619" y="1683"/>
              <a:chExt cx="1410" cy="5835"/>
            </a:xfrm>
            <a:grpFill/>
          </p:grpSpPr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70D0978B-F341-4501-83E7-B8B83013C9C9}"/>
                  </a:ext>
                </a:extLst>
              </p:cNvPr>
              <p:cNvSpPr/>
              <p:nvPr/>
            </p:nvSpPr>
            <p:spPr>
              <a:xfrm>
                <a:off x="10619" y="4463"/>
                <a:ext cx="1410" cy="44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>
                    <a:latin typeface="Symbol" panose="05050102010706020507" pitchFamily="18" charset="2"/>
                  </a:rPr>
                  <a:t>D</a:t>
                </a:r>
                <a:r>
                  <a:rPr lang="en-US" altLang="zh-CN" sz="1600" dirty="0"/>
                  <a:t>m</a:t>
                </a:r>
                <a:r>
                  <a:rPr lang="en-US" altLang="zh-CN" sz="1600" baseline="30000" dirty="0"/>
                  <a:t>2</a:t>
                </a:r>
                <a:r>
                  <a:rPr lang="en-US" altLang="zh-CN" sz="1600" baseline="-25000" dirty="0"/>
                  <a:t>32 </a:t>
                </a:r>
                <a:r>
                  <a:rPr lang="en-US" altLang="zh-CN" sz="1600" dirty="0"/>
                  <a:t>(NO)</a:t>
                </a:r>
                <a:endParaRPr lang="zh-CN" altLang="en-US" sz="1600" dirty="0"/>
              </a:p>
            </p:txBody>
          </p:sp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9BC94CFF-A2C1-444D-BE02-4CA323C15133}"/>
                  </a:ext>
                </a:extLst>
              </p:cNvPr>
              <p:cNvSpPr/>
              <p:nvPr/>
            </p:nvSpPr>
            <p:spPr>
              <a:xfrm>
                <a:off x="10657" y="7073"/>
                <a:ext cx="1372" cy="44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>
                    <a:latin typeface="Symbol" panose="05050102010706020507" pitchFamily="18" charset="2"/>
                  </a:rPr>
                  <a:t>D</a:t>
                </a:r>
                <a:r>
                  <a:rPr lang="en-US" altLang="zh-CN" sz="1600" dirty="0"/>
                  <a:t>m</a:t>
                </a:r>
                <a:r>
                  <a:rPr lang="en-US" altLang="zh-CN" sz="1600" baseline="30000" dirty="0"/>
                  <a:t>2</a:t>
                </a:r>
                <a:r>
                  <a:rPr lang="en-US" altLang="zh-CN" sz="1600" baseline="-25000" dirty="0"/>
                  <a:t>32 </a:t>
                </a:r>
                <a:r>
                  <a:rPr lang="en-US" altLang="zh-CN" sz="1600" dirty="0"/>
                  <a:t>(IO)</a:t>
                </a:r>
                <a:endParaRPr lang="zh-CN" altLang="en-US" sz="1600" dirty="0"/>
              </a:p>
            </p:txBody>
          </p:sp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9A21DA10-4A56-4364-8F70-9AD20C45E587}"/>
                  </a:ext>
                </a:extLst>
              </p:cNvPr>
              <p:cNvSpPr/>
              <p:nvPr/>
            </p:nvSpPr>
            <p:spPr>
              <a:xfrm>
                <a:off x="10657" y="1683"/>
                <a:ext cx="1155" cy="44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sin</a:t>
                </a:r>
                <a:r>
                  <a:rPr lang="en-US" altLang="zh-CN" sz="1600" baseline="30000" dirty="0"/>
                  <a:t>2</a:t>
                </a:r>
                <a:r>
                  <a:rPr lang="en-US" altLang="zh-CN" sz="1600" dirty="0"/>
                  <a:t>2</a:t>
                </a:r>
                <a:r>
                  <a:rPr lang="en-US" altLang="zh-CN" sz="1600" dirty="0">
                    <a:latin typeface="Symbol" panose="05050102010706020507" pitchFamily="18" charset="2"/>
                  </a:rPr>
                  <a:t>q</a:t>
                </a:r>
                <a:r>
                  <a:rPr lang="en-US" altLang="zh-CN" sz="1600" baseline="-25000" dirty="0"/>
                  <a:t>13 </a:t>
                </a:r>
                <a:endParaRPr lang="zh-CN" altLang="en-US" sz="1600" dirty="0"/>
              </a:p>
            </p:txBody>
          </p:sp>
        </p:grp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7934A1AC-C2B7-4884-9AC7-1F255292488B}"/>
                </a:ext>
              </a:extLst>
            </p:cNvPr>
            <p:cNvSpPr/>
            <p:nvPr/>
          </p:nvSpPr>
          <p:spPr>
            <a:xfrm>
              <a:off x="12441" y="9570"/>
              <a:ext cx="5941" cy="43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altLang="zh-CN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Compiled b</a:t>
              </a:r>
              <a:r>
                <a:rPr lang="fr-FR" altLang="zh-CN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y Maxim Gonchar at git.jinr.ru/nu/osc</a:t>
              </a:r>
              <a:endPara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CFD006C0-3484-4D3F-A801-0A081A6A1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32" y="1669"/>
              <a:ext cx="5990" cy="2264"/>
            </a:xfrm>
            <a:prstGeom prst="rect">
              <a:avLst/>
            </a:prstGeom>
            <a:grpFill/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1FFE11DB-67E3-4A9C-BF8E-B75030FD0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62" y="4426"/>
              <a:ext cx="5941" cy="2187"/>
            </a:xfrm>
            <a:prstGeom prst="rect">
              <a:avLst/>
            </a:prstGeom>
            <a:grpFill/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D8CEDBD6-9D20-4EF1-8F27-FB1911F8BB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32" y="6979"/>
              <a:ext cx="6099" cy="2338"/>
            </a:xfrm>
            <a:prstGeom prst="rect">
              <a:avLst/>
            </a:prstGeom>
            <a:grpFill/>
          </p:spPr>
        </p:pic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63CC8BDB-275D-4653-8EDA-8EB7497204BE}"/>
              </a:ext>
            </a:extLst>
          </p:cNvPr>
          <p:cNvGrpSpPr/>
          <p:nvPr/>
        </p:nvGrpSpPr>
        <p:grpSpPr>
          <a:xfrm>
            <a:off x="343706" y="756531"/>
            <a:ext cx="5948966" cy="3999400"/>
            <a:chOff x="246741" y="2090306"/>
            <a:chExt cx="6317884" cy="4051532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4F81B854-06B7-4586-BAED-0FF3A059F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6741" y="2090306"/>
              <a:ext cx="6317884" cy="4051532"/>
            </a:xfrm>
            <a:prstGeom prst="rect">
              <a:avLst/>
            </a:prstGeom>
          </p:spPr>
        </p:pic>
        <p:sp>
          <p:nvSpPr>
            <p:cNvPr id="16" name="星形: 五角 15">
              <a:extLst>
                <a:ext uri="{FF2B5EF4-FFF2-40B4-BE49-F238E27FC236}">
                  <a16:creationId xmlns:a16="http://schemas.microsoft.com/office/drawing/2014/main" id="{D31780B1-9416-4D5C-A3EE-68D55A8F8ABD}"/>
                </a:ext>
              </a:extLst>
            </p:cNvPr>
            <p:cNvSpPr/>
            <p:nvPr/>
          </p:nvSpPr>
          <p:spPr>
            <a:xfrm>
              <a:off x="1284781" y="2822140"/>
              <a:ext cx="260058" cy="234891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rgbClr val="0000FF"/>
                </a:solidFill>
              </a:endParaRPr>
            </a:p>
          </p:txBody>
        </p:sp>
        <p:sp>
          <p:nvSpPr>
            <p:cNvPr id="17" name="星形: 五角 16">
              <a:extLst>
                <a:ext uri="{FF2B5EF4-FFF2-40B4-BE49-F238E27FC236}">
                  <a16:creationId xmlns:a16="http://schemas.microsoft.com/office/drawing/2014/main" id="{F63BC5AD-72B2-4543-A3C3-F4283A1F97FC}"/>
                </a:ext>
              </a:extLst>
            </p:cNvPr>
            <p:cNvSpPr/>
            <p:nvPr/>
          </p:nvSpPr>
          <p:spPr>
            <a:xfrm>
              <a:off x="2970968" y="5078779"/>
              <a:ext cx="260058" cy="234891"/>
            </a:xfrm>
            <a:prstGeom prst="star5">
              <a:avLst>
                <a:gd name="adj" fmla="val 15868"/>
                <a:gd name="hf" fmla="val 105146"/>
                <a:gd name="vf" fmla="val 110557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solidFill>
                  <a:srgbClr val="0000FF"/>
                </a:solidFill>
              </a:endParaRPr>
            </a:p>
          </p:txBody>
        </p:sp>
        <p:sp>
          <p:nvSpPr>
            <p:cNvPr id="18" name="星形: 五角 17">
              <a:extLst>
                <a:ext uri="{FF2B5EF4-FFF2-40B4-BE49-F238E27FC236}">
                  <a16:creationId xmlns:a16="http://schemas.microsoft.com/office/drawing/2014/main" id="{E3307922-C61C-4456-84FC-DEF9E4F8FB1F}"/>
                </a:ext>
              </a:extLst>
            </p:cNvPr>
            <p:cNvSpPr/>
            <p:nvPr/>
          </p:nvSpPr>
          <p:spPr>
            <a:xfrm>
              <a:off x="5420553" y="5213144"/>
              <a:ext cx="260058" cy="234891"/>
            </a:xfrm>
            <a:prstGeom prst="star5">
              <a:avLst>
                <a:gd name="adj" fmla="val 15868"/>
                <a:gd name="hf" fmla="val 105146"/>
                <a:gd name="vf" fmla="val 110557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solidFill>
                  <a:srgbClr val="0000FF"/>
                </a:solidFill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E0C6C3C8-48D0-44F4-9FE3-7A0EA94E8E2F}"/>
                </a:ext>
              </a:extLst>
            </p:cNvPr>
            <p:cNvSpPr txBox="1"/>
            <p:nvPr/>
          </p:nvSpPr>
          <p:spPr>
            <a:xfrm>
              <a:off x="1939122" y="2822140"/>
              <a:ext cx="1602297" cy="383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18.5%@2012</a:t>
              </a:r>
              <a:endParaRPr lang="zh-CN" altLang="en-US" sz="1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3A2EF156-920C-4299-927D-F2C8E65E64A6}"/>
                </a:ext>
              </a:extLst>
            </p:cNvPr>
            <p:cNvSpPr txBox="1"/>
            <p:nvPr/>
          </p:nvSpPr>
          <p:spPr>
            <a:xfrm>
              <a:off x="3283099" y="4826892"/>
              <a:ext cx="1602297" cy="383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3.9%@2016</a:t>
              </a:r>
              <a:endParaRPr lang="zh-CN" altLang="en-US" sz="1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5A914D1D-53A2-468F-9786-F64950E98316}"/>
                </a:ext>
              </a:extLst>
            </p:cNvPr>
            <p:cNvSpPr txBox="1"/>
            <p:nvPr/>
          </p:nvSpPr>
          <p:spPr>
            <a:xfrm>
              <a:off x="4765376" y="4826892"/>
              <a:ext cx="1602297" cy="383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2.8%@2022</a:t>
              </a:r>
              <a:endParaRPr lang="zh-CN" altLang="en-US" sz="1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82D65696-11F7-4700-91B6-30BF85269FCD}"/>
              </a:ext>
            </a:extLst>
          </p:cNvPr>
          <p:cNvSpPr/>
          <p:nvPr/>
        </p:nvSpPr>
        <p:spPr>
          <a:xfrm>
            <a:off x="225789" y="5141669"/>
            <a:ext cx="64892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three reactor experiments ceased operation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Final result from </a:t>
            </a:r>
            <a:r>
              <a:rPr lang="en-US" altLang="zh-CN" sz="2400" b="1" dirty="0" err="1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US" altLang="zh-CN" sz="24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Bay may reach 2.5%  </a:t>
            </a:r>
            <a:endParaRPr lang="zh-CN" altLang="en-US" sz="2000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488407"/>
      </p:ext>
    </p:extLst>
  </p:cSld>
  <p:clrMapOvr>
    <a:masterClrMapping/>
  </p:clrMapOvr>
  <p:transition spd="slow"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744855"/>
          </a:xfrm>
          <a:prstGeom prst="rect">
            <a:avLst/>
          </a:prstGeom>
          <a:solidFill>
            <a:srgbClr val="0A4E7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812800" marR="0" lvl="0" indent="-8128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7510" y="9525"/>
            <a:ext cx="9144000" cy="692150"/>
          </a:xfrm>
        </p:spPr>
        <p:txBody>
          <a:bodyPr/>
          <a:lstStyle/>
          <a:p>
            <a:pPr>
              <a:defRPr/>
            </a:pPr>
            <a:r>
              <a:rPr lang="en-US" altLang="zh-CN" sz="4000" b="0" u="none" spc="200" dirty="0">
                <a:solidFill>
                  <a:schemeClr val="lt1"/>
                </a:solidFill>
                <a:latin typeface="Calibri" panose="020F0502020204030204" pitchFamily="34" charset="0"/>
                <a:ea typeface="汉仪润圆-65简" panose="00020600040101010101" charset="-122"/>
                <a:cs typeface="Calibri" panose="020F0502020204030204" pitchFamily="34" charset="0"/>
                <a:sym typeface="+mn-ea"/>
              </a:rPr>
              <a:t>Next Step: JUNO Experiment</a:t>
            </a:r>
            <a:endParaRPr lang="en-US" altLang="zh-CN" sz="4000" b="0" u="none" dirty="0">
              <a:solidFill>
                <a:schemeClr val="accent3"/>
              </a:solidFill>
              <a:effectLst/>
              <a:uFillTx/>
              <a:latin typeface="Calibri" panose="020F0502020204030204" pitchFamily="34" charset="0"/>
              <a:ea typeface="汉仪润圆-65简" panose="00020600040101010101" charset="-122"/>
              <a:cs typeface="Calibri" panose="020F0502020204030204" pitchFamily="34" charset="0"/>
            </a:endParaRPr>
          </a:p>
        </p:txBody>
      </p:sp>
      <p:pic>
        <p:nvPicPr>
          <p:cNvPr id="3" name="图片 2" descr="juno  logo"/>
          <p:cNvPicPr>
            <a:picLocks noChangeAspect="1"/>
          </p:cNvPicPr>
          <p:nvPr/>
        </p:nvPicPr>
        <p:blipFill>
          <a:blip r:embed="rId35"/>
          <a:srcRect l="13865" t="13693" r="15226" b="17761"/>
          <a:stretch>
            <a:fillRect/>
          </a:stretch>
        </p:blipFill>
        <p:spPr>
          <a:xfrm>
            <a:off x="11187430" y="-86360"/>
            <a:ext cx="1004570" cy="887095"/>
          </a:xfrm>
          <a:prstGeom prst="rect">
            <a:avLst/>
          </a:prstGeom>
        </p:spPr>
      </p:pic>
      <p:grpSp>
        <p:nvGrpSpPr>
          <p:cNvPr id="37" name="组合 19"/>
          <p:cNvGrpSpPr/>
          <p:nvPr/>
        </p:nvGrpSpPr>
        <p:grpSpPr bwMode="auto">
          <a:xfrm>
            <a:off x="1535113" y="2079625"/>
            <a:ext cx="9121775" cy="4660004"/>
            <a:chOff x="13369" y="2132856"/>
            <a:chExt cx="9121777" cy="4659183"/>
          </a:xfrm>
        </p:grpSpPr>
        <p:pic>
          <p:nvPicPr>
            <p:cNvPr id="38" name="Picture 2" descr="D:\大亚湾二期\Conference\报告材料\map.jpg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3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69" y="2132856"/>
              <a:ext cx="9121777" cy="4639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TextBox 25"/>
            <p:cNvSpPr txBox="1"/>
            <p:nvPr>
              <p:custDataLst>
                <p:tags r:id="rId12"/>
              </p:custDataLst>
            </p:nvPr>
          </p:nvSpPr>
          <p:spPr>
            <a:xfrm>
              <a:off x="442310" y="6268911"/>
              <a:ext cx="1322812" cy="5231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rPr>
                <a:t>Yangjiang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rPr>
                <a:t> NPP 17.4 GW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0" name="TextBox 27"/>
            <p:cNvSpPr txBox="1"/>
            <p:nvPr>
              <p:custDataLst>
                <p:tags r:id="rId13"/>
              </p:custDataLst>
            </p:nvPr>
          </p:nvSpPr>
          <p:spPr>
            <a:xfrm>
              <a:off x="1959645" y="5959646"/>
              <a:ext cx="1322812" cy="5231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rPr>
                <a:t>Taishan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rPr>
                <a:t> NPP  </a:t>
              </a:r>
              <a:r>
                <a:rPr lang="en-US" altLang="zh-CN" sz="1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9.2 + </a:t>
              </a:r>
              <a:r>
                <a:rPr lang="en-US" altLang="zh-CN" sz="1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9.2</a:t>
              </a:r>
              <a:r>
                <a:rPr lang="en-US" altLang="zh-CN" sz="1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 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rPr>
                <a:t>GW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" name="TextBox 28"/>
            <p:cNvSpPr txBox="1"/>
            <p:nvPr>
              <p:custDataLst>
                <p:tags r:id="rId14"/>
              </p:custDataLst>
            </p:nvPr>
          </p:nvSpPr>
          <p:spPr>
            <a:xfrm>
              <a:off x="4790157" y="4326395"/>
              <a:ext cx="1079500" cy="5218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Daya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 Bay NPP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2" name="TextBox 29"/>
            <p:cNvSpPr txBox="1"/>
            <p:nvPr>
              <p:custDataLst>
                <p:tags r:id="rId15"/>
              </p:custDataLst>
            </p:nvPr>
          </p:nvSpPr>
          <p:spPr>
            <a:xfrm>
              <a:off x="6014120" y="3894671"/>
              <a:ext cx="1152525" cy="5218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40000"/>
                      <a:lumOff val="6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Huizhou</a:t>
              </a:r>
              <a:b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40000"/>
                      <a:lumOff val="6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</a:b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40000"/>
                      <a:lumOff val="6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NPP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3" name="TextBox 30"/>
            <p:cNvSpPr txBox="1"/>
            <p:nvPr>
              <p:custDataLst>
                <p:tags r:id="rId16"/>
              </p:custDataLst>
            </p:nvPr>
          </p:nvSpPr>
          <p:spPr>
            <a:xfrm>
              <a:off x="7452396" y="3796263"/>
              <a:ext cx="855662" cy="5218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srgbClr val="F79646">
                      <a:lumMod val="40000"/>
                      <a:lumOff val="6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Lufeng</a:t>
              </a:r>
              <a:br>
                <a:rPr kumimoji="0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srgbClr val="F79646">
                      <a:lumMod val="40000"/>
                      <a:lumOff val="6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</a:br>
              <a:r>
                <a:rPr kumimoji="0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srgbClr val="F79646">
                      <a:lumMod val="40000"/>
                      <a:lumOff val="6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NPP</a:t>
              </a:r>
              <a:endPara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4" name="TextBox 32"/>
            <p:cNvSpPr txBox="1"/>
            <p:nvPr>
              <p:custDataLst>
                <p:tags r:id="rId17"/>
              </p:custDataLst>
            </p:nvPr>
          </p:nvSpPr>
          <p:spPr>
            <a:xfrm>
              <a:off x="1635794" y="5313646"/>
              <a:ext cx="1800225" cy="3682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53 km</a:t>
              </a: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" name="TextBox 33"/>
            <p:cNvSpPr txBox="1"/>
            <p:nvPr>
              <p:custDataLst>
                <p:tags r:id="rId18"/>
              </p:custDataLst>
            </p:nvPr>
          </p:nvSpPr>
          <p:spPr>
            <a:xfrm>
              <a:off x="440406" y="5589822"/>
              <a:ext cx="900113" cy="3682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53 km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6" name="TextBox 34"/>
            <p:cNvSpPr txBox="1"/>
            <p:nvPr>
              <p:custDataLst>
                <p:tags r:id="rId19"/>
              </p:custDataLst>
            </p:nvPr>
          </p:nvSpPr>
          <p:spPr>
            <a:xfrm>
              <a:off x="3997995" y="4770816"/>
              <a:ext cx="1152525" cy="3066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Hong Kong</a:t>
              </a:r>
              <a:endPara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7" name="TextBox 35"/>
            <p:cNvSpPr txBox="1"/>
            <p:nvPr>
              <p:custDataLst>
                <p:tags r:id="rId20"/>
              </p:custDataLst>
            </p:nvPr>
          </p:nvSpPr>
          <p:spPr>
            <a:xfrm>
              <a:off x="3174082" y="5212064"/>
              <a:ext cx="823913" cy="3066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Macau</a:t>
              </a:r>
              <a:endPara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8" name="TextBox 36"/>
            <p:cNvSpPr txBox="1"/>
            <p:nvPr>
              <p:custDataLst>
                <p:tags r:id="rId21"/>
              </p:custDataLst>
            </p:nvPr>
          </p:nvSpPr>
          <p:spPr>
            <a:xfrm>
              <a:off x="2597820" y="3232800"/>
              <a:ext cx="1306512" cy="3066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Guang Zhou</a:t>
              </a:r>
              <a:endPara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" name="TextBox 37"/>
            <p:cNvSpPr txBox="1"/>
            <p:nvPr>
              <p:custDataLst>
                <p:tags r:id="rId22"/>
              </p:custDataLst>
            </p:nvPr>
          </p:nvSpPr>
          <p:spPr>
            <a:xfrm>
              <a:off x="3701132" y="3894671"/>
              <a:ext cx="1304925" cy="3066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Shen Zhen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50" name="Picture 3" descr="D:\大亚湾二期\Conference\报告材料\airportblue.png"/>
            <p:cNvPicPr>
              <a:picLocks noChangeAspect="1" noChangeArrowheads="1"/>
            </p:cNvPicPr>
            <p:nvPr>
              <p:custDataLst>
                <p:tags r:id="rId23"/>
              </p:custDataLst>
            </p:nvPr>
          </p:nvPicPr>
          <p:blipFill>
            <a:blip r:embed="rId3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1795" y="4512935"/>
              <a:ext cx="342090" cy="34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" name="Picture 3" descr="D:\大亚湾二期\Conference\报告材料\airportblue.png"/>
            <p:cNvPicPr>
              <a:picLocks noChangeAspect="1" noChangeArrowheads="1"/>
            </p:cNvPicPr>
            <p:nvPr>
              <p:custDataLst>
                <p:tags r:id="rId24"/>
              </p:custDataLst>
            </p:nvPr>
          </p:nvPicPr>
          <p:blipFill>
            <a:blip r:embed="rId3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9705" y="4103411"/>
              <a:ext cx="342090" cy="34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" name="Picture 3" descr="D:\大亚湾二期\Conference\报告材料\airportblue.png"/>
            <p:cNvPicPr>
              <a:picLocks noChangeAspect="1" noChangeArrowheads="1"/>
            </p:cNvPicPr>
            <p:nvPr>
              <p:custDataLst>
                <p:tags r:id="rId25"/>
              </p:custDataLst>
            </p:nvPr>
          </p:nvPicPr>
          <p:blipFill>
            <a:blip r:embed="rId3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8277" y="2890630"/>
              <a:ext cx="342090" cy="34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" name="Picture 3" descr="D:\大亚湾二期\Conference\报告材料\airportblue.png"/>
            <p:cNvPicPr>
              <a:picLocks noChangeAspect="1" noChangeArrowheads="1"/>
            </p:cNvPicPr>
            <p:nvPr>
              <p:custDataLst>
                <p:tags r:id="rId26"/>
              </p:custDataLst>
            </p:nvPr>
          </p:nvPicPr>
          <p:blipFill>
            <a:blip r:embed="rId3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0367" y="5100492"/>
              <a:ext cx="342090" cy="34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" name="Picture 3" descr="D:\大亚湾二期\Conference\报告材料\airportblue.png"/>
            <p:cNvPicPr>
              <a:picLocks noChangeAspect="1" noChangeArrowheads="1"/>
            </p:cNvPicPr>
            <p:nvPr>
              <p:custDataLst>
                <p:tags r:id="rId27"/>
              </p:custDataLst>
            </p:nvPr>
          </p:nvPicPr>
          <p:blipFill>
            <a:blip r:embed="rId3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4690" y="4341890"/>
              <a:ext cx="342090" cy="34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" name="TextBox 45"/>
            <p:cNvSpPr txBox="1"/>
            <p:nvPr>
              <p:custDataLst>
                <p:tags r:id="rId28"/>
              </p:custDataLst>
            </p:nvPr>
          </p:nvSpPr>
          <p:spPr>
            <a:xfrm>
              <a:off x="2940720" y="4469245"/>
              <a:ext cx="1152525" cy="3066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Zhu Hai</a:t>
              </a:r>
              <a:endPara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6" name="椭圆 44"/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1363333" y="5437129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8575" algn="ctr">
              <a:solidFill>
                <a:srgbClr val="FF0000"/>
              </a:solidFill>
              <a:round/>
            </a:ln>
          </p:spPr>
          <p:txBody>
            <a:bodyPr/>
            <a:lstStyle>
              <a:lvl1pPr eaLnBrk="0" hangingPunct="0">
                <a:buFont typeface="Arial" panose="020B0604020202020204" pitchFamily="34" charset="0"/>
                <a:buChar char="•"/>
                <a:defRPr sz="32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1pPr>
              <a:lvl2pPr marL="742950" indent="-285750" eaLnBrk="0" hangingPunct="0">
                <a:buFont typeface="Arial" panose="020B0604020202020204" pitchFamily="34" charset="0"/>
                <a:buChar char="–"/>
                <a:defRPr sz="28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2pPr>
              <a:lvl3pPr marL="1143000" indent="-228600" eaLnBrk="0" hangingPunct="0">
                <a:buFont typeface="Arial" panose="020B0604020202020204" pitchFamily="34" charset="0"/>
                <a:buChar char="•"/>
                <a:defRPr sz="24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3pPr>
              <a:lvl4pPr marL="1600200" indent="-228600" eaLnBrk="0" hangingPunct="0">
                <a:buFont typeface="Arial" panose="020B0604020202020204" pitchFamily="34" charset="0"/>
                <a:buChar char="–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4pPr>
              <a:lvl5pPr marL="2057400" indent="-228600" eaLnBrk="0" hangingPunct="0"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cxnSp>
          <p:nvCxnSpPr>
            <p:cNvPr id="57" name="直接连接符 45"/>
            <p:cNvCxnSpPr>
              <a:cxnSpLocks noChangeShapeType="1"/>
            </p:cNvCxnSpPr>
            <p:nvPr>
              <p:custDataLst>
                <p:tags r:id="rId30"/>
              </p:custDataLst>
            </p:nvPr>
          </p:nvCxnSpPr>
          <p:spPr bwMode="auto">
            <a:xfrm>
              <a:off x="1448333" y="5517232"/>
              <a:ext cx="891419" cy="360040"/>
            </a:xfrm>
            <a:prstGeom prst="line">
              <a:avLst/>
            </a:prstGeom>
            <a:noFill/>
            <a:ln w="28575" algn="ctr">
              <a:solidFill>
                <a:srgbClr val="FFFF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8" name="直接连接符 46"/>
            <p:cNvCxnSpPr>
              <a:cxnSpLocks noChangeShapeType="1"/>
            </p:cNvCxnSpPr>
            <p:nvPr>
              <p:custDataLst>
                <p:tags r:id="rId31"/>
              </p:custDataLst>
            </p:nvPr>
          </p:nvCxnSpPr>
          <p:spPr bwMode="auto">
            <a:xfrm flipH="1">
              <a:off x="1016286" y="5517232"/>
              <a:ext cx="432048" cy="813446"/>
            </a:xfrm>
            <a:prstGeom prst="line">
              <a:avLst/>
            </a:prstGeom>
            <a:noFill/>
            <a:ln w="28575" algn="ctr">
              <a:solidFill>
                <a:srgbClr val="FFFF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9" name="TextBox 48"/>
            <p:cNvSpPr txBox="1"/>
            <p:nvPr>
              <p:custDataLst>
                <p:tags r:id="rId32"/>
              </p:custDataLst>
            </p:nvPr>
          </p:nvSpPr>
          <p:spPr>
            <a:xfrm>
              <a:off x="2413670" y="3697855"/>
              <a:ext cx="1333500" cy="3682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rPr>
                <a:t>2.5 h drive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0" name="椭圆 37"/>
            <p:cNvSpPr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5062665" y="3960852"/>
              <a:ext cx="360000" cy="360000"/>
            </a:xfrm>
            <a:prstGeom prst="ellipse">
              <a:avLst/>
            </a:prstGeom>
            <a:noFill/>
            <a:ln w="28575" algn="ctr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buFont typeface="Arial" panose="020B0604020202020204" pitchFamily="34" charset="0"/>
                <a:buChar char="•"/>
                <a:defRPr sz="32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1pPr>
              <a:lvl2pPr marL="742950" indent="-285750" eaLnBrk="0" hangingPunct="0">
                <a:buFont typeface="Arial" panose="020B0604020202020204" pitchFamily="34" charset="0"/>
                <a:buChar char="–"/>
                <a:defRPr sz="28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2pPr>
              <a:lvl3pPr marL="1143000" indent="-228600" eaLnBrk="0" hangingPunct="0">
                <a:buFont typeface="Arial" panose="020B0604020202020204" pitchFamily="34" charset="0"/>
                <a:buChar char="•"/>
                <a:defRPr sz="24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3pPr>
              <a:lvl4pPr marL="1600200" indent="-228600" eaLnBrk="0" hangingPunct="0">
                <a:buFont typeface="Arial" panose="020B0604020202020204" pitchFamily="34" charset="0"/>
                <a:buChar char="–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4pPr>
              <a:lvl5pPr marL="2057400" indent="-228600" eaLnBrk="0" hangingPunct="0"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61" name="内容占位符 3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514985" y="903605"/>
            <a:ext cx="11182350" cy="11169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3130" rtl="0" eaLnBrk="0" fontAlgn="base" latinLnBrk="0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panose="05000000000000000000" charset="0"/>
              <a:buChar char="l"/>
              <a:tabLst/>
              <a:defRPr/>
            </a:pPr>
            <a:r>
              <a:rPr lang="en-US" altLang="zh-CN" sz="2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C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ontinue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to use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reactor neutrinos and liquid scintillator </a:t>
            </a:r>
          </a:p>
          <a:p>
            <a:pPr marL="342900" marR="0" lvl="0" indent="-342900" algn="l" defTabSz="913130" rtl="0" eaLnBrk="0" fontAlgn="base" latinLnBrk="0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panose="05000000000000000000" charset="0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To determine the mass ordering (</a:t>
            </a:r>
            <a:r>
              <a:rPr kumimoji="1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sign of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楷体_GB2312" pitchFamily="49" charset="-122"/>
                <a:cs typeface="Calibri" panose="020F0502020204030204" pitchFamily="34" charset="0"/>
              </a:rPr>
              <a:t> 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ymbol" panose="05050102010706020507" pitchFamily="18" charset="2"/>
                <a:ea typeface="楷体_GB2312" pitchFamily="49" charset="-122"/>
                <a:cs typeface="+mn-cs"/>
              </a:rPr>
              <a:t>D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楷体_GB2312" pitchFamily="49" charset="-122"/>
                <a:cs typeface="Calibri" panose="020F0502020204030204" pitchFamily="34" charset="0"/>
              </a:rPr>
              <a:t>m</a:t>
            </a:r>
            <a:r>
              <a:rPr kumimoji="1" lang="en-US" altLang="zh-CN" sz="2400" b="0" i="0" u="none" strike="noStrike" kern="120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楷体_GB2312" pitchFamily="49" charset="-122"/>
                <a:cs typeface="Calibri" panose="020F0502020204030204" pitchFamily="34" charset="0"/>
              </a:rPr>
              <a:t>2</a:t>
            </a:r>
            <a:r>
              <a:rPr kumimoji="1" lang="en-US" altLang="zh-CN" sz="2400" b="0" i="0" u="none" strike="noStrike" kern="1200" cap="none" spc="0" normalizeH="0" baseline="-25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楷体_GB2312" pitchFamily="49" charset="-122"/>
                <a:cs typeface="Calibri" panose="020F0502020204030204" pitchFamily="34" charset="0"/>
              </a:rPr>
              <a:t>32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楷体_GB2312" pitchFamily="49" charset="-122"/>
                <a:cs typeface="Calibri" panose="020F0502020204030204" pitchFamily="34" charset="0"/>
                <a:sym typeface="Symbol" panose="05050102010706020507"/>
              </a:rPr>
              <a:t>)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independent of the CP phase 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ymbol" panose="05050102010706020507" pitchFamily="18" charset="2"/>
                <a:ea typeface="楷体_GB2312" pitchFamily="49" charset="-122"/>
                <a:cs typeface="+mn-cs"/>
              </a:rPr>
              <a:t>d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342900" marR="0" lvl="0" indent="-342900" algn="l" defTabSz="913130" rtl="0" eaLnBrk="0" fontAlgn="base" latinLnBrk="0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panose="05000000000000000000" charset="0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Equal baseline to two reactor power plants: d</a:t>
            </a:r>
            <a:r>
              <a:rPr lang="en-US" altLang="zh-CN" sz="2400" dirty="0" err="1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oubling</a:t>
            </a:r>
            <a:r>
              <a:rPr lang="en-US" altLang="zh-CN" sz="2400" dirty="0">
                <a:solidFill>
                  <a:srgbClr val="0000FF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 the neutrino flux</a:t>
            </a:r>
            <a:endParaRPr kumimoji="0" lang="en-US" altLang="zh-CN" sz="2400" b="0" i="0" u="none" strike="noStrike" kern="1200" cap="none" spc="0" normalizeH="0" baseline="0" noProof="0" dirty="0" err="1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62" name="TextBox 74"/>
          <p:cNvSpPr txBox="1"/>
          <p:nvPr>
            <p:custDataLst>
              <p:tags r:id="rId2"/>
            </p:custDataLst>
          </p:nvPr>
        </p:nvSpPr>
        <p:spPr>
          <a:xfrm>
            <a:off x="7002463" y="2530475"/>
            <a:ext cx="2087562" cy="30670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Previous site candidate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3" name="椭圆 6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130415" y="2767965"/>
            <a:ext cx="405765" cy="200660"/>
          </a:xfrm>
          <a:prstGeom prst="ellipse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>
            <a:noAutofit/>
          </a:bodyPr>
          <a:lstStyle>
            <a:lvl1pPr eaLnBrk="0" hangingPunct="0">
              <a:buFont typeface="Arial" panose="020B0604020202020204" pitchFamily="34" charset="0"/>
              <a:buChar char="•"/>
              <a:defRPr sz="32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4" name="Oval 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936480" y="4429760"/>
            <a:ext cx="112395" cy="111760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0000"/>
            </a:solidFill>
            <a:round/>
          </a:ln>
        </p:spPr>
        <p:txBody>
          <a:bodyPr wrap="none" anchor="ctr"/>
          <a:lstStyle>
            <a:lvl1pPr eaLnBrk="0" hangingPunct="0">
              <a:buFont typeface="Arial" panose="020B0604020202020204" pitchFamily="34" charset="0"/>
              <a:buChar char="•"/>
              <a:defRPr sz="32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65" name="直接箭头连接符 64"/>
          <p:cNvCxnSpPr/>
          <p:nvPr>
            <p:custDataLst>
              <p:tags r:id="rId5"/>
            </p:custDataLst>
          </p:nvPr>
        </p:nvCxnSpPr>
        <p:spPr>
          <a:xfrm flipH="1" flipV="1">
            <a:off x="7331075" y="2830513"/>
            <a:ext cx="2265363" cy="565150"/>
          </a:xfrm>
          <a:prstGeom prst="straightConnector1">
            <a:avLst/>
          </a:prstGeom>
          <a:ln w="12700">
            <a:solidFill>
              <a:schemeClr val="bg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Picture 4" descr="allbaseline_dyb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25" y="2156243"/>
            <a:ext cx="4157663" cy="3311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228600" y="2044700"/>
            <a:ext cx="1202709" cy="33718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</a:ln>
        </p:spPr>
        <p:txBody>
          <a:bodyPr>
            <a:spAutoFit/>
          </a:bodyPr>
          <a:lstStyle>
            <a:lvl1pPr eaLnBrk="0" hangingPunct="0">
              <a:buFont typeface="Arial" panose="020B0604020202020204" pitchFamily="34" charset="0"/>
              <a:buChar char="•"/>
              <a:defRPr sz="32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Daya Bay</a:t>
            </a: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8" name="Text Box 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614236" y="2304633"/>
            <a:ext cx="800962" cy="33718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</a:ln>
        </p:spPr>
        <p:txBody>
          <a:bodyPr>
            <a:spAutoFit/>
          </a:bodyPr>
          <a:lstStyle>
            <a:lvl1pPr eaLnBrk="0" hangingPunct="0">
              <a:buFont typeface="Arial" panose="020B0604020202020204" pitchFamily="34" charset="0"/>
              <a:buChar char="•"/>
              <a:defRPr sz="32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JUNO</a:t>
            </a:r>
          </a:p>
        </p:txBody>
      </p:sp>
      <p:sp>
        <p:nvSpPr>
          <p:cNvPr id="69" name="Line 11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9992384" y="2751869"/>
            <a:ext cx="1797" cy="157273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0" name="矩形 69"/>
          <p:cNvSpPr/>
          <p:nvPr>
            <p:custDataLst>
              <p:tags r:id="rId10"/>
            </p:custDataLst>
          </p:nvPr>
        </p:nvSpPr>
        <p:spPr>
          <a:xfrm>
            <a:off x="6448424" y="5952542"/>
            <a:ext cx="4157663" cy="7372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Talk by Y.F. Wang at ICFA seminar 2008,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Neutel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2011;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Paper by L. Zhan, Y.F. Wang, J. Cao, L.J. Wen,  PRD78:111103,2008;  PRD79:073007,2009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fld id="{8220A357-EABA-40C4-8975-A5721C1724F9}" type="slidenum">
              <a:rPr kumimoji="0" lang="zh-CN" alt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t>18</a:t>
            </a:fld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744855"/>
          </a:xfrm>
          <a:prstGeom prst="rect">
            <a:avLst/>
          </a:prstGeom>
          <a:solidFill>
            <a:srgbClr val="0A4E7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812800" marR="0" lvl="0" indent="-8128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27448" y="9525"/>
            <a:ext cx="9684062" cy="692150"/>
          </a:xfrm>
        </p:spPr>
        <p:txBody>
          <a:bodyPr/>
          <a:lstStyle/>
          <a:p>
            <a:pPr>
              <a:defRPr/>
            </a:pPr>
            <a:r>
              <a:rPr lang="en-US" altLang="zh-CN" sz="4000" u="none" dirty="0">
                <a:solidFill>
                  <a:schemeClr val="accent3"/>
                </a:solidFill>
                <a:effectLst/>
                <a:uFillTx/>
                <a:latin typeface="Calibri" panose="020F0502020204030204" pitchFamily="34" charset="0"/>
                <a:ea typeface="汉仪润圆-65简" panose="00020600040101010101" charset="-122"/>
                <a:cs typeface="Calibri" panose="020F0502020204030204" pitchFamily="34" charset="0"/>
              </a:rPr>
              <a:t>Mass Ordering by Reactor Neutrinos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299035" y="912237"/>
            <a:ext cx="5272044" cy="4739640"/>
            <a:chOff x="2024" y="1290"/>
            <a:chExt cx="7730" cy="7464"/>
          </a:xfrm>
        </p:grpSpPr>
        <p:pic>
          <p:nvPicPr>
            <p:cNvPr id="185347" name="Picture 2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4" y="1290"/>
              <a:ext cx="7730" cy="5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5348" name="Picture 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8" y="6744"/>
              <a:ext cx="6420" cy="2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组合 7"/>
          <p:cNvGrpSpPr/>
          <p:nvPr/>
        </p:nvGrpSpPr>
        <p:grpSpPr>
          <a:xfrm>
            <a:off x="523203" y="884297"/>
            <a:ext cx="9068909" cy="5604510"/>
            <a:chOff x="1966" y="1418"/>
            <a:chExt cx="13912" cy="8826"/>
          </a:xfrm>
        </p:grpSpPr>
        <p:pic>
          <p:nvPicPr>
            <p:cNvPr id="185354" name="Picture 2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35" y="1418"/>
              <a:ext cx="5143" cy="1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5355" name="矩形 3"/>
            <p:cNvSpPr>
              <a:spLocks noChangeArrowheads="1"/>
            </p:cNvSpPr>
            <p:nvPr/>
          </p:nvSpPr>
          <p:spPr bwMode="auto">
            <a:xfrm>
              <a:off x="1966" y="9081"/>
              <a:ext cx="6640" cy="1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buChar char="u"/>
                <a:defRPr sz="2400" b="1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buClr>
                  <a:srgbClr val="CC3399"/>
                </a:buClr>
                <a:buChar char="ð"/>
                <a:defRPr sz="2000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buSzPct val="80000"/>
                <a:buChar char="ü"/>
                <a:defRPr sz="2000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S. Petcov and </a:t>
              </a:r>
              <a:r>
                <a:rPr kumimoji="0" lang="en-US" altLang="zh-CN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Piai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,  Phys. Lett. B 553, 94-106(2002)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J. Learned et al., PRD 78(2008)071302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L. Zhan</a:t>
              </a:r>
              <a:r>
                <a:rPr lang="en-US" altLang="zh-CN" sz="1400" b="0" dirty="0">
                  <a:solidFill>
                    <a:srgbClr val="3333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et al.,  PRD 78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Wingdings" panose="05000000000000000000" pitchFamily="2" charset="2"/>
                </a:rPr>
                <a:t>(2008)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111103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3" name="图片 2" descr="juno  logo"/>
          <p:cNvPicPr>
            <a:picLocks noChangeAspect="1"/>
          </p:cNvPicPr>
          <p:nvPr/>
        </p:nvPicPr>
        <p:blipFill>
          <a:blip r:embed="rId5"/>
          <a:srcRect l="13865" t="13693" r="15226" b="17761"/>
          <a:stretch>
            <a:fillRect/>
          </a:stretch>
        </p:blipFill>
        <p:spPr>
          <a:xfrm>
            <a:off x="11187430" y="-86360"/>
            <a:ext cx="1004570" cy="88709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9999782" y="1028933"/>
            <a:ext cx="1478177" cy="634020"/>
            <a:chOff x="10432379" y="1054718"/>
            <a:chExt cx="1478177" cy="634020"/>
          </a:xfrm>
        </p:grpSpPr>
        <p:sp>
          <p:nvSpPr>
            <p:cNvPr id="6" name="矩形 5"/>
            <p:cNvSpPr/>
            <p:nvPr/>
          </p:nvSpPr>
          <p:spPr>
            <a:xfrm>
              <a:off x="10473999" y="1054718"/>
              <a:ext cx="800219" cy="63402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r>
                <a:rPr kumimoji="1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anose="05050102010706020507" pitchFamily="18" charset="2"/>
                  <a:ea typeface="楷体_GB2312" pitchFamily="49" charset="-122"/>
                  <a:cs typeface="+mn-cs"/>
                </a:rPr>
                <a:t>D</a:t>
              </a:r>
              <a:r>
                <a:rPr kumimoji="1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楷体_GB2312" pitchFamily="49" charset="-122"/>
                  <a:cs typeface="Calibri" panose="020F0502020204030204" pitchFamily="34" charset="0"/>
                </a:rPr>
                <a:t>m</a:t>
              </a:r>
              <a:r>
                <a:rPr kumimoji="1" lang="en-US" altLang="zh-CN" sz="16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anose="05050102010706020507" pitchFamily="18" charset="2"/>
                  <a:ea typeface="楷体_GB2312" pitchFamily="49" charset="-122"/>
                  <a:cs typeface="+mn-cs"/>
                </a:rPr>
                <a:t>2</a:t>
              </a:r>
              <a:r>
                <a:rPr kumimoji="1" lang="en-US" altLang="zh-CN" sz="1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anose="05050102010706020507" pitchFamily="18" charset="2"/>
                  <a:ea typeface="楷体_GB2312" pitchFamily="49" charset="-122"/>
                  <a:cs typeface="+mn-cs"/>
                </a:rPr>
                <a:t>21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r>
                <a:rPr kumimoji="1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anose="05050102010706020507" pitchFamily="18" charset="2"/>
                  <a:ea typeface="楷体_GB2312" pitchFamily="49" charset="-122"/>
                  <a:cs typeface="+mn-cs"/>
                  <a:sym typeface="Symbol" panose="05050102010706020507"/>
                </a:rPr>
                <a:t></a:t>
              </a:r>
              <a:r>
                <a:rPr kumimoji="1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anose="05050102010706020507" pitchFamily="18" charset="2"/>
                  <a:ea typeface="楷体_GB2312" pitchFamily="49" charset="-122"/>
                  <a:cs typeface="+mn-cs"/>
                </a:rPr>
                <a:t>D</a:t>
              </a:r>
              <a:r>
                <a:rPr kumimoji="1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楷体_GB2312" pitchFamily="49" charset="-122"/>
                  <a:cs typeface="Calibri" panose="020F0502020204030204" pitchFamily="34" charset="0"/>
                </a:rPr>
                <a:t>m</a:t>
              </a:r>
              <a:r>
                <a:rPr kumimoji="1" lang="en-US" altLang="zh-CN" sz="16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anose="05050102010706020507" pitchFamily="18" charset="2"/>
                  <a:ea typeface="楷体_GB2312" pitchFamily="49" charset="-122"/>
                  <a:cs typeface="+mn-cs"/>
                </a:rPr>
                <a:t>2</a:t>
              </a:r>
              <a:r>
                <a:rPr kumimoji="1" lang="en-US" altLang="zh-CN" sz="1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anose="05050102010706020507" pitchFamily="18" charset="2"/>
                  <a:ea typeface="楷体_GB2312" pitchFamily="49" charset="-122"/>
                  <a:cs typeface="+mn-cs"/>
                </a:rPr>
                <a:t>31</a:t>
              </a:r>
              <a:r>
                <a:rPr kumimoji="1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anose="05050102010706020507" pitchFamily="18" charset="2"/>
                  <a:ea typeface="楷体_GB2312" pitchFamily="49" charset="-122"/>
                  <a:cs typeface="+mn-cs"/>
                  <a:sym typeface="Symbol" panose="05050102010706020507"/>
                </a:rPr>
                <a:t></a:t>
              </a:r>
              <a:r>
                <a:rPr kumimoji="1" lang="en-US" altLang="zh-CN" sz="1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/>
                  <a:ea typeface="楷体_GB2312" pitchFamily="49" charset="-122"/>
                  <a:cs typeface="+mn-cs"/>
                  <a:sym typeface="+mn-ea"/>
                </a:rPr>
                <a:t> </a:t>
              </a: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 bwMode="auto">
            <a:xfrm>
              <a:off x="10432379" y="1371728"/>
              <a:ext cx="816249" cy="0"/>
            </a:xfrm>
            <a:prstGeom prst="line">
              <a:avLst/>
            </a:prstGeom>
            <a:noFill/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3" name="矩形 12"/>
            <p:cNvSpPr/>
            <p:nvPr/>
          </p:nvSpPr>
          <p:spPr>
            <a:xfrm>
              <a:off x="11227356" y="1184562"/>
              <a:ext cx="683200" cy="40011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汉仪润圆-65简" panose="00020600040101010101" charset="-122"/>
                  <a:cs typeface="Calibri" panose="020F0502020204030204" pitchFamily="34" charset="0"/>
                </a:rPr>
                <a:t>~ 3%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5" name="矩形 14"/>
          <p:cNvSpPr/>
          <p:nvPr/>
        </p:nvSpPr>
        <p:spPr bwMode="auto">
          <a:xfrm>
            <a:off x="9911875" y="915285"/>
            <a:ext cx="1656184" cy="887095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812800" marR="0" lvl="0" indent="-8128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17" name="直接连接符 16"/>
          <p:cNvCxnSpPr/>
          <p:nvPr/>
        </p:nvCxnSpPr>
        <p:spPr bwMode="auto">
          <a:xfrm>
            <a:off x="9999782" y="1345943"/>
            <a:ext cx="816249" cy="0"/>
          </a:xfrm>
          <a:prstGeom prst="lin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内容占位符 15">
            <a:extLst>
              <a:ext uri="{FF2B5EF4-FFF2-40B4-BE49-F238E27FC236}">
                <a16:creationId xmlns:a16="http://schemas.microsoft.com/office/drawing/2014/main" id="{0214808E-BD8D-4506-9B39-D7BD8708E93C}"/>
              </a:ext>
            </a:extLst>
          </p:cNvPr>
          <p:cNvSpPr txBox="1"/>
          <p:nvPr/>
        </p:nvSpPr>
        <p:spPr>
          <a:xfrm>
            <a:off x="6141251" y="1987498"/>
            <a:ext cx="5272044" cy="179643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panose="05000000000000000000" charset="0"/>
              <a:buChar char="l"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Dotum" pitchFamily="34" charset="-127"/>
                <a:cs typeface="Calibri" panose="020F0502020204030204" pitchFamily="34" charset="0"/>
              </a:rPr>
              <a:t>Key parameters:</a:t>
            </a:r>
          </a:p>
          <a:p>
            <a:pPr marL="576000" marR="0" lvl="1" indent="-2160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5F5F5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Detector size: 20 </a:t>
            </a:r>
            <a:r>
              <a:rPr kumimoji="0" lang="en-US" altLang="zh-CN" sz="20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kt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</a:p>
          <a:p>
            <a:pPr marL="576000" marR="0" lvl="1" indent="-2160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5F5F5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Energy resolution: 3%/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Symbol" panose="05050102010706020507" pitchFamily="18" charset="2"/>
              </a:rPr>
              <a:t>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Symbol" panose="05050102010706020507" pitchFamily="18" charset="2"/>
              </a:rPr>
              <a:t>E</a:t>
            </a: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576000" marR="0" lvl="1" indent="-2160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5F5F5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Thermal power: 36 GW</a:t>
            </a:r>
          </a:p>
          <a:p>
            <a:pPr marL="576000" marR="0" lvl="1" indent="-2160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5F5F5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Dotum" pitchFamily="34" charset="-127"/>
                <a:cs typeface="Calibri" panose="020F0502020204030204" pitchFamily="34" charset="0"/>
              </a:rPr>
              <a:t>Baseline: ~58 km</a:t>
            </a:r>
            <a:endParaRPr kumimoji="0" lang="en-US" altLang="zh-CN" sz="18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Dotum" pitchFamily="34" charset="-127"/>
              <a:cs typeface="Calibri" panose="020F0502020204030204" pitchFamily="34" charset="0"/>
            </a:endParaRPr>
          </a:p>
        </p:txBody>
      </p:sp>
      <p:grpSp>
        <p:nvGrpSpPr>
          <p:cNvPr id="24" name="组合 1">
            <a:extLst>
              <a:ext uri="{FF2B5EF4-FFF2-40B4-BE49-F238E27FC236}">
                <a16:creationId xmlns:a16="http://schemas.microsoft.com/office/drawing/2014/main" id="{B94934C4-66EB-437B-B071-3E6382AB1B9A}"/>
              </a:ext>
            </a:extLst>
          </p:cNvPr>
          <p:cNvGrpSpPr/>
          <p:nvPr/>
        </p:nvGrpSpPr>
        <p:grpSpPr bwMode="auto">
          <a:xfrm>
            <a:off x="5571079" y="3944189"/>
            <a:ext cx="3122045" cy="2497766"/>
            <a:chOff x="179512" y="2060848"/>
            <a:chExt cx="3120901" cy="2275401"/>
          </a:xfrm>
        </p:grpSpPr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F00CB5BB-F560-4213-BA0F-61C6EB42C6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2060848"/>
              <a:ext cx="3001114" cy="227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矩形 15">
              <a:extLst>
                <a:ext uri="{FF2B5EF4-FFF2-40B4-BE49-F238E27FC236}">
                  <a16:creationId xmlns:a16="http://schemas.microsoft.com/office/drawing/2014/main" id="{072DBAE2-177C-44FE-831F-C36E15DA3F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438" y="2565400"/>
              <a:ext cx="1008062" cy="476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buFont typeface="Arial" panose="020B0604020202020204" pitchFamily="34" charset="0"/>
                <a:buChar char="•"/>
                <a:defRPr sz="32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1pPr>
              <a:lvl2pPr marL="742950" indent="-285750" eaLnBrk="0" hangingPunct="0">
                <a:buFont typeface="Arial" panose="020B0604020202020204" pitchFamily="34" charset="0"/>
                <a:buChar char="–"/>
                <a:defRPr sz="28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2pPr>
              <a:lvl3pPr marL="1143000" indent="-228600" eaLnBrk="0" hangingPunct="0">
                <a:buFont typeface="Arial" panose="020B0604020202020204" pitchFamily="34" charset="0"/>
                <a:buChar char="•"/>
                <a:defRPr sz="24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3pPr>
              <a:lvl4pPr marL="1600200" indent="-228600" eaLnBrk="0" hangingPunct="0">
                <a:buFont typeface="Arial" panose="020B0604020202020204" pitchFamily="34" charset="0"/>
                <a:buChar char="–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4pPr>
              <a:lvl5pPr marL="2057400" indent="-228600" eaLnBrk="0" hangingPunct="0"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anose="05050102010706020507" pitchFamily="18" charset="2"/>
                  <a:ea typeface="宋体" panose="02010600030101010101" pitchFamily="2" charset="-122"/>
                  <a:cs typeface="+mn-cs"/>
                </a:rPr>
                <a:t>q</a:t>
              </a:r>
              <a:r>
                <a:rPr kumimoji="0" lang="en-US" altLang="zh-CN" sz="14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12 </a:t>
              </a:r>
              <a:r>
                <a:rPr kumimoji="0" lang="en-US" altLang="zh-CN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osc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.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maximum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28" name="Picture 3">
              <a:extLst>
                <a:ext uri="{FF2B5EF4-FFF2-40B4-BE49-F238E27FC236}">
                  <a16:creationId xmlns:a16="http://schemas.microsoft.com/office/drawing/2014/main" id="{3B45794A-64AF-4FF0-8B48-C77AFB2D00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3176457"/>
              <a:ext cx="1536725" cy="19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1" name="矩形 30">
            <a:extLst>
              <a:ext uri="{FF2B5EF4-FFF2-40B4-BE49-F238E27FC236}">
                <a16:creationId xmlns:a16="http://schemas.microsoft.com/office/drawing/2014/main" id="{B56F17FF-64C4-4EDD-AE0C-D00BD844DFEF}"/>
              </a:ext>
            </a:extLst>
          </p:cNvPr>
          <p:cNvSpPr/>
          <p:nvPr/>
        </p:nvSpPr>
        <p:spPr>
          <a:xfrm>
            <a:off x="9735259" y="2513226"/>
            <a:ext cx="1905357" cy="4901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L. Zhan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et.al,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PRD79:073007, 2009</a:t>
            </a:r>
          </a:p>
        </p:txBody>
      </p:sp>
      <p:sp>
        <p:nvSpPr>
          <p:cNvPr id="30" name="矩形 5">
            <a:extLst>
              <a:ext uri="{FF2B5EF4-FFF2-40B4-BE49-F238E27FC236}">
                <a16:creationId xmlns:a16="http://schemas.microsoft.com/office/drawing/2014/main" id="{CA63F4EE-4F47-4509-A887-4F96C81DA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5453" y="6519753"/>
            <a:ext cx="273211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buFont typeface="Arial" panose="020B0604020202020204" pitchFamily="34" charset="0"/>
              <a:buChar char="•"/>
              <a:defRPr sz="32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2" charset="-122"/>
                <a:cs typeface="+mn-cs"/>
                <a:sym typeface="Symbol" panose="05050102010706020507" pitchFamily="18" charset="2"/>
              </a:rPr>
              <a:t>Y.F Li </a:t>
            </a:r>
            <a:r>
              <a:rPr kumimoji="0" lang="en-US" altLang="zh-CN" sz="1400" b="0" i="1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2" charset="-122"/>
                <a:cs typeface="+mn-cs"/>
                <a:sym typeface="Symbol" panose="05050102010706020507" pitchFamily="18" charset="2"/>
              </a:rPr>
              <a:t>et al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2" charset="-122"/>
                <a:cs typeface="+mn-cs"/>
                <a:sym typeface="Symbol" panose="05050102010706020507" pitchFamily="18" charset="2"/>
              </a:rPr>
              <a:t>,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PRD 88, 013008 (2013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)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C171F76-0A0B-4EB7-9630-204BBA7824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220A357-EABA-40C4-8975-A5721C1724F9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0852448D-2676-4B2E-B487-0B51C45CBE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84418" y="3945088"/>
            <a:ext cx="3460098" cy="2544202"/>
          </a:xfrm>
          <a:prstGeom prst="rect">
            <a:avLst/>
          </a:prstGeom>
        </p:spPr>
      </p:pic>
      <p:sp>
        <p:nvSpPr>
          <p:cNvPr id="33" name="矩形 15">
            <a:extLst>
              <a:ext uri="{FF2B5EF4-FFF2-40B4-BE49-F238E27FC236}">
                <a16:creationId xmlns:a16="http://schemas.microsoft.com/office/drawing/2014/main" id="{E4EDFD7E-34E6-4B74-BFAB-094736D40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3492" y="4069218"/>
            <a:ext cx="14310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buFont typeface="Arial" panose="020B0604020202020204" pitchFamily="34" charset="0"/>
              <a:buChar char="•"/>
              <a:defRPr sz="32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Equal distance: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anose="05050102010706020507" pitchFamily="18" charset="2"/>
                <a:ea typeface="宋体" panose="02010600030101010101" pitchFamily="2" charset="-122"/>
                <a:cs typeface="Calibri" panose="020F0502020204030204" pitchFamily="34" charset="0"/>
              </a:rPr>
              <a:t>D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L &lt; 200m !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833F709-DABA-4BA5-BD85-FFCFA9BB13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192C0DD-01F2-43F1-A82B-C60B1ADC1AC1}"/>
              </a:ext>
            </a:extLst>
          </p:cNvPr>
          <p:cNvSpPr/>
          <p:nvPr/>
        </p:nvSpPr>
        <p:spPr>
          <a:xfrm>
            <a:off x="3791744" y="22385"/>
            <a:ext cx="45449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Neutrinos</a:t>
            </a:r>
            <a:r>
              <a:rPr lang="zh-CN" alt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around</a:t>
            </a:r>
            <a:r>
              <a:rPr lang="zh-CN" alt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</a:t>
            </a:r>
            <a:endParaRPr lang="zh-CN" alt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47">
            <a:extLst>
              <a:ext uri="{FF2B5EF4-FFF2-40B4-BE49-F238E27FC236}">
                <a16:creationId xmlns:a16="http://schemas.microsoft.com/office/drawing/2014/main" id="{AD2F231A-8D95-4932-8C4A-CF78BACA2E4D}"/>
              </a:ext>
            </a:extLst>
          </p:cNvPr>
          <p:cNvGrpSpPr/>
          <p:nvPr/>
        </p:nvGrpSpPr>
        <p:grpSpPr>
          <a:xfrm>
            <a:off x="1847850" y="1052514"/>
            <a:ext cx="8496300" cy="5459413"/>
            <a:chOff x="204" y="663"/>
            <a:chExt cx="5352" cy="3439"/>
          </a:xfrm>
        </p:grpSpPr>
        <p:grpSp>
          <p:nvGrpSpPr>
            <p:cNvPr id="5" name="Group 37">
              <a:extLst>
                <a:ext uri="{FF2B5EF4-FFF2-40B4-BE49-F238E27FC236}">
                  <a16:creationId xmlns:a16="http://schemas.microsoft.com/office/drawing/2014/main" id="{0BC9C6A2-D591-4CDD-B159-1AC93F45F2EB}"/>
                </a:ext>
              </a:extLst>
            </p:cNvPr>
            <p:cNvGrpSpPr/>
            <p:nvPr/>
          </p:nvGrpSpPr>
          <p:grpSpPr>
            <a:xfrm>
              <a:off x="204" y="663"/>
              <a:ext cx="1089" cy="1089"/>
              <a:chOff x="113" y="663"/>
              <a:chExt cx="1089" cy="1089"/>
            </a:xfrm>
          </p:grpSpPr>
          <p:pic>
            <p:nvPicPr>
              <p:cNvPr id="27" name="Picture 4" descr="sn87a-icon">
                <a:extLst>
                  <a:ext uri="{FF2B5EF4-FFF2-40B4-BE49-F238E27FC236}">
                    <a16:creationId xmlns:a16="http://schemas.microsoft.com/office/drawing/2014/main" id="{A1BFCE6B-7FC0-48E6-9AB6-A490D09FD32C}"/>
                  </a:ext>
                </a:extLst>
              </p:cNvPr>
              <p:cNvPicPr preferRelativeResize="0"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" y="663"/>
                <a:ext cx="1089" cy="108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8" name="Text Box 5">
                <a:extLst>
                  <a:ext uri="{FF2B5EF4-FFF2-40B4-BE49-F238E27FC236}">
                    <a16:creationId xmlns:a16="http://schemas.microsoft.com/office/drawing/2014/main" id="{16FC80B6-1473-4822-AB01-28595E8EE11C}"/>
                  </a:ext>
                </a:extLst>
              </p:cNvPr>
              <p:cNvSpPr txBox="1"/>
              <p:nvPr/>
            </p:nvSpPr>
            <p:spPr>
              <a:xfrm>
                <a:off x="113" y="1503"/>
                <a:ext cx="866" cy="2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4572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Char char="u"/>
                  <a:defRPr sz="2400">
                    <a:solidFill>
                      <a:srgbClr val="0000CC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3399"/>
                  </a:buClr>
                  <a:buFont typeface="Wingdings" panose="05000000000000000000" pitchFamily="2" charset="2"/>
                  <a:buChar char="ð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2pPr>
                <a:lvl3pPr marL="12954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ü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3pPr>
                <a:lvl4pPr marL="17526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2098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 panose="02020603050405020304"/>
                    <a:ea typeface="隶书" panose="02010509060101010101" pitchFamily="49" charset="-122"/>
                    <a:cs typeface="+mn-cs"/>
                  </a:rPr>
                  <a:t>Supernova</a:t>
                </a: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/>
                  <a:ea typeface="隶书" panose="02010509060101010101" pitchFamily="49" charset="-122"/>
                  <a:cs typeface="+mn-cs"/>
                </a:endParaRPr>
              </a:p>
            </p:txBody>
          </p:sp>
        </p:grpSp>
        <p:grpSp>
          <p:nvGrpSpPr>
            <p:cNvPr id="6" name="Group 40">
              <a:extLst>
                <a:ext uri="{FF2B5EF4-FFF2-40B4-BE49-F238E27FC236}">
                  <a16:creationId xmlns:a16="http://schemas.microsoft.com/office/drawing/2014/main" id="{27A76136-051E-4851-BE9C-EEC6A32AD2D1}"/>
                </a:ext>
              </a:extLst>
            </p:cNvPr>
            <p:cNvGrpSpPr/>
            <p:nvPr/>
          </p:nvGrpSpPr>
          <p:grpSpPr>
            <a:xfrm>
              <a:off x="1882" y="3067"/>
              <a:ext cx="998" cy="998"/>
              <a:chOff x="1973" y="3067"/>
              <a:chExt cx="998" cy="998"/>
            </a:xfrm>
          </p:grpSpPr>
          <p:pic>
            <p:nvPicPr>
              <p:cNvPr id="25" name="Picture 7" descr="SOLEIL">
                <a:extLst>
                  <a:ext uri="{FF2B5EF4-FFF2-40B4-BE49-F238E27FC236}">
                    <a16:creationId xmlns:a16="http://schemas.microsoft.com/office/drawing/2014/main" id="{0B39A66E-C1A6-4A58-B21E-326676FC886E}"/>
                  </a:ext>
                </a:extLst>
              </p:cNvPr>
              <p:cNvPicPr preferRelativeResize="0"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73" y="3067"/>
                <a:ext cx="998" cy="998"/>
              </a:xfrm>
              <a:prstGeom prst="rect">
                <a:avLst/>
              </a:prstGeom>
              <a:noFill/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pic>
          <p:sp>
            <p:nvSpPr>
              <p:cNvPr id="26" name="Text Box 8">
                <a:extLst>
                  <a:ext uri="{FF2B5EF4-FFF2-40B4-BE49-F238E27FC236}">
                    <a16:creationId xmlns:a16="http://schemas.microsoft.com/office/drawing/2014/main" id="{2DCDA792-E648-491F-8447-C1DC4B5B14BB}"/>
                  </a:ext>
                </a:extLst>
              </p:cNvPr>
              <p:cNvSpPr txBox="1"/>
              <p:nvPr/>
            </p:nvSpPr>
            <p:spPr>
              <a:xfrm>
                <a:off x="1973" y="3830"/>
                <a:ext cx="363" cy="2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4572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Char char="u"/>
                  <a:defRPr sz="2400">
                    <a:solidFill>
                      <a:srgbClr val="0000CC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3399"/>
                  </a:buClr>
                  <a:buFont typeface="Wingdings" panose="05000000000000000000" pitchFamily="2" charset="2"/>
                  <a:buChar char="ð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2pPr>
                <a:lvl3pPr marL="12954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ü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3pPr>
                <a:lvl4pPr marL="17526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2098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 panose="02020603050405020304"/>
                    <a:ea typeface="隶书" panose="02010509060101010101" pitchFamily="49" charset="-122"/>
                    <a:cs typeface="+mn-cs"/>
                  </a:rPr>
                  <a:t>Sun</a:t>
                </a: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/>
                  <a:ea typeface="隶书" panose="02010509060101010101" pitchFamily="49" charset="-122"/>
                  <a:cs typeface="+mn-cs"/>
                </a:endParaRPr>
              </a:p>
            </p:txBody>
          </p:sp>
        </p:grpSp>
        <p:grpSp>
          <p:nvGrpSpPr>
            <p:cNvPr id="7" name="Group 42">
              <a:extLst>
                <a:ext uri="{FF2B5EF4-FFF2-40B4-BE49-F238E27FC236}">
                  <a16:creationId xmlns:a16="http://schemas.microsoft.com/office/drawing/2014/main" id="{85D2543F-492D-4718-B736-32E74B39A9D8}"/>
                </a:ext>
              </a:extLst>
            </p:cNvPr>
            <p:cNvGrpSpPr/>
            <p:nvPr/>
          </p:nvGrpSpPr>
          <p:grpSpPr>
            <a:xfrm>
              <a:off x="3070" y="3079"/>
              <a:ext cx="965" cy="998"/>
              <a:chOff x="3206" y="3079"/>
              <a:chExt cx="965" cy="998"/>
            </a:xfrm>
          </p:grpSpPr>
          <p:pic>
            <p:nvPicPr>
              <p:cNvPr id="23" name="Picture 10" descr="earth">
                <a:extLst>
                  <a:ext uri="{FF2B5EF4-FFF2-40B4-BE49-F238E27FC236}">
                    <a16:creationId xmlns:a16="http://schemas.microsoft.com/office/drawing/2014/main" id="{048FF0AD-CDFD-4A9B-ADAE-4480D4D9C7AF}"/>
                  </a:ext>
                </a:extLst>
              </p:cNvPr>
              <p:cNvPicPr preferRelativeResize="0"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19" y="3079"/>
                <a:ext cx="952" cy="998"/>
              </a:xfrm>
              <a:prstGeom prst="rect">
                <a:avLst/>
              </a:prstGeom>
              <a:noFill/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pic>
          <p:sp>
            <p:nvSpPr>
              <p:cNvPr id="24" name="Text Box 11">
                <a:extLst>
                  <a:ext uri="{FF2B5EF4-FFF2-40B4-BE49-F238E27FC236}">
                    <a16:creationId xmlns:a16="http://schemas.microsoft.com/office/drawing/2014/main" id="{374B8008-F0EE-4B97-950A-3CB053D06CAF}"/>
                  </a:ext>
                </a:extLst>
              </p:cNvPr>
              <p:cNvSpPr txBox="1"/>
              <p:nvPr/>
            </p:nvSpPr>
            <p:spPr>
              <a:xfrm>
                <a:off x="3206" y="3844"/>
                <a:ext cx="561" cy="2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4572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Char char="u"/>
                  <a:defRPr sz="2400">
                    <a:solidFill>
                      <a:srgbClr val="0000CC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3399"/>
                  </a:buClr>
                  <a:buFont typeface="Wingdings" panose="05000000000000000000" pitchFamily="2" charset="2"/>
                  <a:buChar char="ð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2pPr>
                <a:lvl3pPr marL="12954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ü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3pPr>
                <a:lvl4pPr marL="17526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2098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 panose="02020603050405020304"/>
                    <a:ea typeface="隶书" panose="02010509060101010101" pitchFamily="49" charset="-122"/>
                    <a:cs typeface="+mn-cs"/>
                  </a:rPr>
                  <a:t>Earth </a:t>
                </a: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/>
                  <a:ea typeface="隶书" panose="02010509060101010101" pitchFamily="49" charset="-122"/>
                  <a:cs typeface="+mn-cs"/>
                </a:endParaRPr>
              </a:p>
            </p:txBody>
          </p:sp>
        </p:grpSp>
        <p:grpSp>
          <p:nvGrpSpPr>
            <p:cNvPr id="8" name="Group 41">
              <a:extLst>
                <a:ext uri="{FF2B5EF4-FFF2-40B4-BE49-F238E27FC236}">
                  <a16:creationId xmlns:a16="http://schemas.microsoft.com/office/drawing/2014/main" id="{F0B92547-6C1C-4A6C-9219-2CD09750BF6D}"/>
                </a:ext>
              </a:extLst>
            </p:cNvPr>
            <p:cNvGrpSpPr/>
            <p:nvPr/>
          </p:nvGrpSpPr>
          <p:grpSpPr>
            <a:xfrm>
              <a:off x="4264" y="3067"/>
              <a:ext cx="998" cy="1035"/>
              <a:chOff x="4309" y="3067"/>
              <a:chExt cx="998" cy="1035"/>
            </a:xfrm>
          </p:grpSpPr>
          <p:pic>
            <p:nvPicPr>
              <p:cNvPr id="21" name="Picture 13" descr="kernkraftwerkicon">
                <a:extLst>
                  <a:ext uri="{FF2B5EF4-FFF2-40B4-BE49-F238E27FC236}">
                    <a16:creationId xmlns:a16="http://schemas.microsoft.com/office/drawing/2014/main" id="{69129EE2-3624-45BF-BB71-86942D265F6B}"/>
                  </a:ext>
                </a:extLst>
              </p:cNvPr>
              <p:cNvPicPr preferRelativeResize="0"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09" y="3067"/>
                <a:ext cx="998" cy="998"/>
              </a:xfrm>
              <a:prstGeom prst="rect">
                <a:avLst/>
              </a:prstGeom>
              <a:solidFill>
                <a:srgbClr val="EAEAEA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pic>
          <p:sp>
            <p:nvSpPr>
              <p:cNvPr id="22" name="Text Box 14">
                <a:extLst>
                  <a:ext uri="{FF2B5EF4-FFF2-40B4-BE49-F238E27FC236}">
                    <a16:creationId xmlns:a16="http://schemas.microsoft.com/office/drawing/2014/main" id="{47075B6C-7F79-4491-840B-FD5995E0A1AE}"/>
                  </a:ext>
                </a:extLst>
              </p:cNvPr>
              <p:cNvSpPr txBox="1"/>
              <p:nvPr/>
            </p:nvSpPr>
            <p:spPr>
              <a:xfrm>
                <a:off x="4338" y="3869"/>
                <a:ext cx="642" cy="2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4572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Char char="u"/>
                  <a:defRPr sz="2400">
                    <a:solidFill>
                      <a:srgbClr val="0000CC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3399"/>
                  </a:buClr>
                  <a:buFont typeface="Wingdings" panose="05000000000000000000" pitchFamily="2" charset="2"/>
                  <a:buChar char="ð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2pPr>
                <a:lvl3pPr marL="12954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ü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3pPr>
                <a:lvl4pPr marL="17526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2098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 panose="02020603050405020304"/>
                    <a:ea typeface="隶书" panose="02010509060101010101" pitchFamily="49" charset="-122"/>
                    <a:cs typeface="+mn-cs"/>
                  </a:rPr>
                  <a:t>reactor</a:t>
                </a: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/>
                  <a:ea typeface="隶书" panose="02010509060101010101" pitchFamily="49" charset="-122"/>
                  <a:cs typeface="+mn-cs"/>
                </a:endParaRPr>
              </a:p>
            </p:txBody>
          </p:sp>
        </p:grpSp>
        <p:grpSp>
          <p:nvGrpSpPr>
            <p:cNvPr id="9" name="Group 38">
              <a:extLst>
                <a:ext uri="{FF2B5EF4-FFF2-40B4-BE49-F238E27FC236}">
                  <a16:creationId xmlns:a16="http://schemas.microsoft.com/office/drawing/2014/main" id="{8375A164-B487-4DF8-9D93-4A14DC58FDAA}"/>
                </a:ext>
              </a:extLst>
            </p:cNvPr>
            <p:cNvGrpSpPr/>
            <p:nvPr/>
          </p:nvGrpSpPr>
          <p:grpSpPr>
            <a:xfrm>
              <a:off x="204" y="1797"/>
              <a:ext cx="1089" cy="1179"/>
              <a:chOff x="113" y="1797"/>
              <a:chExt cx="1089" cy="1179"/>
            </a:xfrm>
          </p:grpSpPr>
          <p:pic>
            <p:nvPicPr>
              <p:cNvPr id="19" name="Picture 16" descr="accretion-jet">
                <a:extLst>
                  <a:ext uri="{FF2B5EF4-FFF2-40B4-BE49-F238E27FC236}">
                    <a16:creationId xmlns:a16="http://schemas.microsoft.com/office/drawing/2014/main" id="{4F7DF45F-5692-42E2-8B25-33F5031B6E7B}"/>
                  </a:ext>
                </a:extLst>
              </p:cNvPr>
              <p:cNvPicPr preferRelativeResize="0"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3" y="1797"/>
                <a:ext cx="1089" cy="1179"/>
              </a:xfrm>
              <a:prstGeom prst="rect">
                <a:avLst/>
              </a:prstGeom>
              <a:noFill/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pic>
          <p:sp>
            <p:nvSpPr>
              <p:cNvPr id="20" name="Text Box 17">
                <a:extLst>
                  <a:ext uri="{FF2B5EF4-FFF2-40B4-BE49-F238E27FC236}">
                    <a16:creationId xmlns:a16="http://schemas.microsoft.com/office/drawing/2014/main" id="{FBF27326-AF84-40AF-8748-85239FF5A344}"/>
                  </a:ext>
                </a:extLst>
              </p:cNvPr>
              <p:cNvSpPr txBox="1"/>
              <p:nvPr/>
            </p:nvSpPr>
            <p:spPr>
              <a:xfrm>
                <a:off x="113" y="2740"/>
                <a:ext cx="589" cy="2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4572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Char char="u"/>
                  <a:defRPr sz="2400">
                    <a:solidFill>
                      <a:srgbClr val="0000CC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3399"/>
                  </a:buClr>
                  <a:buFont typeface="Wingdings" panose="05000000000000000000" pitchFamily="2" charset="2"/>
                  <a:buChar char="ð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2pPr>
                <a:lvl3pPr marL="12954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ü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3pPr>
                <a:lvl4pPr marL="17526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2098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 panose="02020603050405020304"/>
                    <a:ea typeface="隶书" panose="02010509060101010101" pitchFamily="49" charset="-122"/>
                    <a:cs typeface="+mn-cs"/>
                  </a:rPr>
                  <a:t>Galaxy</a:t>
                </a: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/>
                  <a:ea typeface="隶书" panose="02010509060101010101" pitchFamily="49" charset="-122"/>
                  <a:cs typeface="+mn-cs"/>
                </a:endParaRPr>
              </a:p>
            </p:txBody>
          </p:sp>
        </p:grpSp>
        <p:grpSp>
          <p:nvGrpSpPr>
            <p:cNvPr id="10" name="Group 39">
              <a:extLst>
                <a:ext uri="{FF2B5EF4-FFF2-40B4-BE49-F238E27FC236}">
                  <a16:creationId xmlns:a16="http://schemas.microsoft.com/office/drawing/2014/main" id="{95B95E38-BB78-45E1-AA15-EFC975108379}"/>
                </a:ext>
              </a:extLst>
            </p:cNvPr>
            <p:cNvGrpSpPr/>
            <p:nvPr/>
          </p:nvGrpSpPr>
          <p:grpSpPr>
            <a:xfrm>
              <a:off x="431" y="3022"/>
              <a:ext cx="1248" cy="1035"/>
              <a:chOff x="480" y="3024"/>
              <a:chExt cx="1248" cy="1035"/>
            </a:xfrm>
          </p:grpSpPr>
          <p:graphicFrame>
            <p:nvGraphicFramePr>
              <p:cNvPr id="17" name="Object 2">
                <a:extLst>
                  <a:ext uri="{FF2B5EF4-FFF2-40B4-BE49-F238E27FC236}">
                    <a16:creationId xmlns:a16="http://schemas.microsoft.com/office/drawing/2014/main" id="{0CBC487F-A6AA-4935-8EF0-2E7A260F048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0" y="3024"/>
              <a:ext cx="1248" cy="103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8768" r:id="rId8" imgW="2514600" imgH="2085975" progId="PBrush">
                      <p:embed/>
                    </p:oleObj>
                  </mc:Choice>
                  <mc:Fallback>
                    <p:oleObj r:id="rId8" imgW="2514600" imgH="2085975" progId="PBrush">
                      <p:embed/>
                      <p:pic>
                        <p:nvPicPr>
                          <p:cNvPr id="252948" name="Object 2"/>
                          <p:cNvPicPr/>
                          <p:nvPr/>
                        </p:nvPicPr>
                        <p:blipFill>
                          <a:blip r:embed="rId9"/>
                          <a:stretch>
                            <a:fillRect/>
                          </a:stretch>
                        </p:blipFill>
                        <p:spPr>
                          <a:xfrm>
                            <a:off x="480" y="3024"/>
                            <a:ext cx="1248" cy="1035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8" name="Text Box 28">
                <a:extLst>
                  <a:ext uri="{FF2B5EF4-FFF2-40B4-BE49-F238E27FC236}">
                    <a16:creationId xmlns:a16="http://schemas.microsoft.com/office/drawing/2014/main" id="{CDA4C0C9-66E5-4982-B3B8-56136052E19B}"/>
                  </a:ext>
                </a:extLst>
              </p:cNvPr>
              <p:cNvSpPr txBox="1"/>
              <p:nvPr/>
            </p:nvSpPr>
            <p:spPr>
              <a:xfrm>
                <a:off x="480" y="3807"/>
                <a:ext cx="1110" cy="2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4572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Char char="u"/>
                  <a:defRPr sz="2400">
                    <a:solidFill>
                      <a:srgbClr val="0000CC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3399"/>
                  </a:buClr>
                  <a:buFont typeface="Wingdings" panose="05000000000000000000" pitchFamily="2" charset="2"/>
                  <a:buChar char="ð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2pPr>
                <a:lvl3pPr marL="12954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ü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3pPr>
                <a:lvl4pPr marL="17526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2098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 panose="02020603050405020304"/>
                    <a:ea typeface="隶书" panose="02010509060101010101" pitchFamily="49" charset="-122"/>
                    <a:cs typeface="+mn-cs"/>
                  </a:rPr>
                  <a:t>Big bang</a:t>
                </a: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/>
                  <a:ea typeface="隶书" panose="02010509060101010101" pitchFamily="49" charset="-122"/>
                  <a:cs typeface="+mn-cs"/>
                </a:endParaRPr>
              </a:p>
            </p:txBody>
          </p:sp>
        </p:grpSp>
        <p:grpSp>
          <p:nvGrpSpPr>
            <p:cNvPr id="11" name="Group 43">
              <a:extLst>
                <a:ext uri="{FF2B5EF4-FFF2-40B4-BE49-F238E27FC236}">
                  <a16:creationId xmlns:a16="http://schemas.microsoft.com/office/drawing/2014/main" id="{0566AA9D-9D97-49F0-971F-16595B5A1FF9}"/>
                </a:ext>
              </a:extLst>
            </p:cNvPr>
            <p:cNvGrpSpPr/>
            <p:nvPr/>
          </p:nvGrpSpPr>
          <p:grpSpPr>
            <a:xfrm>
              <a:off x="4558" y="1920"/>
              <a:ext cx="998" cy="1102"/>
              <a:chOff x="4558" y="1920"/>
              <a:chExt cx="998" cy="1102"/>
            </a:xfrm>
          </p:grpSpPr>
          <p:graphicFrame>
            <p:nvGraphicFramePr>
              <p:cNvPr id="15" name="Object 3">
                <a:extLst>
                  <a:ext uri="{FF2B5EF4-FFF2-40B4-BE49-F238E27FC236}">
                    <a16:creationId xmlns:a16="http://schemas.microsoft.com/office/drawing/2014/main" id="{E00CF847-C089-4BA4-9529-4BECFA2C2BC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58" y="1920"/>
              <a:ext cx="998" cy="110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8769" r:id="rId10" imgW="1905000" imgH="2200275" progId="PBrush">
                      <p:embed/>
                    </p:oleObj>
                  </mc:Choice>
                  <mc:Fallback>
                    <p:oleObj r:id="rId10" imgW="1905000" imgH="2200275" progId="PBrush">
                      <p:embed/>
                      <p:pic>
                        <p:nvPicPr>
                          <p:cNvPr id="252946" name="Object 3"/>
                          <p:cNvPicPr/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4558" y="1920"/>
                            <a:ext cx="998" cy="1102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6" name="Text Box 31">
                <a:extLst>
                  <a:ext uri="{FF2B5EF4-FFF2-40B4-BE49-F238E27FC236}">
                    <a16:creationId xmlns:a16="http://schemas.microsoft.com/office/drawing/2014/main" id="{F13D9486-517E-4EF7-BE03-8C72136FE06B}"/>
                  </a:ext>
                </a:extLst>
              </p:cNvPr>
              <p:cNvSpPr txBox="1"/>
              <p:nvPr/>
            </p:nvSpPr>
            <p:spPr>
              <a:xfrm>
                <a:off x="4581" y="2778"/>
                <a:ext cx="839" cy="2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4572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Char char="u"/>
                  <a:defRPr sz="2400">
                    <a:solidFill>
                      <a:srgbClr val="0000CC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3399"/>
                  </a:buClr>
                  <a:buFont typeface="Wingdings" panose="05000000000000000000" pitchFamily="2" charset="2"/>
                  <a:buChar char="ð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2pPr>
                <a:lvl3pPr marL="12954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ü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3pPr>
                <a:lvl4pPr marL="17526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2098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 panose="02020603050405020304"/>
                    <a:ea typeface="隶书" panose="02010509060101010101" pitchFamily="49" charset="-122"/>
                    <a:cs typeface="+mn-cs"/>
                  </a:rPr>
                  <a:t>accelerator</a:t>
                </a: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/>
                  <a:ea typeface="隶书" panose="02010509060101010101" pitchFamily="49" charset="-122"/>
                  <a:cs typeface="+mn-cs"/>
                </a:endParaRPr>
              </a:p>
            </p:txBody>
          </p:sp>
        </p:grpSp>
        <p:grpSp>
          <p:nvGrpSpPr>
            <p:cNvPr id="12" name="Group 44">
              <a:extLst>
                <a:ext uri="{FF2B5EF4-FFF2-40B4-BE49-F238E27FC236}">
                  <a16:creationId xmlns:a16="http://schemas.microsoft.com/office/drawing/2014/main" id="{EBDB455C-C83E-4A46-BDB0-60720594AB83}"/>
                </a:ext>
              </a:extLst>
            </p:cNvPr>
            <p:cNvGrpSpPr/>
            <p:nvPr/>
          </p:nvGrpSpPr>
          <p:grpSpPr>
            <a:xfrm>
              <a:off x="4560" y="672"/>
              <a:ext cx="987" cy="1200"/>
              <a:chOff x="4560" y="672"/>
              <a:chExt cx="987" cy="1200"/>
            </a:xfrm>
          </p:grpSpPr>
          <p:pic>
            <p:nvPicPr>
              <p:cNvPr id="13" name="Picture 33">
                <a:extLst>
                  <a:ext uri="{FF2B5EF4-FFF2-40B4-BE49-F238E27FC236}">
                    <a16:creationId xmlns:a16="http://schemas.microsoft.com/office/drawing/2014/main" id="{4ADAA4D9-53E1-45F8-819A-D03A738D42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60" y="672"/>
                <a:ext cx="987" cy="1200"/>
              </a:xfrm>
              <a:prstGeom prst="rect">
                <a:avLst/>
              </a:prstGeom>
              <a:noFill/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pic>
          <p:sp>
            <p:nvSpPr>
              <p:cNvPr id="14" name="Text Box 34">
                <a:extLst>
                  <a:ext uri="{FF2B5EF4-FFF2-40B4-BE49-F238E27FC236}">
                    <a16:creationId xmlns:a16="http://schemas.microsoft.com/office/drawing/2014/main" id="{B5AA3A36-4997-4D98-BD84-4A8A6B0F4F46}"/>
                  </a:ext>
                </a:extLst>
              </p:cNvPr>
              <p:cNvSpPr txBox="1"/>
              <p:nvPr/>
            </p:nvSpPr>
            <p:spPr>
              <a:xfrm>
                <a:off x="4763" y="1606"/>
                <a:ext cx="544" cy="25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4572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Char char="u"/>
                  <a:defRPr sz="2400">
                    <a:solidFill>
                      <a:srgbClr val="0000CC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3399"/>
                  </a:buClr>
                  <a:buFont typeface="Wingdings" panose="05000000000000000000" pitchFamily="2" charset="2"/>
                  <a:buChar char="ð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2pPr>
                <a:lvl3pPr marL="12954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ü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3pPr>
                <a:lvl4pPr marL="17526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2098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/>
                    <a:ea typeface="隶书" panose="02010509060101010101" pitchFamily="49" charset="-122"/>
                    <a:cs typeface="+mn-cs"/>
                  </a:rPr>
                  <a:t>人体</a:t>
                </a:r>
              </a:p>
            </p:txBody>
          </p:sp>
        </p:grpSp>
      </p:grpSp>
      <p:pic>
        <p:nvPicPr>
          <p:cNvPr id="29" name="Picture 2">
            <a:extLst>
              <a:ext uri="{FF2B5EF4-FFF2-40B4-BE49-F238E27FC236}">
                <a16:creationId xmlns:a16="http://schemas.microsoft.com/office/drawing/2014/main" id="{A9652A0A-DD86-47F7-8815-55C4A164D8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65563" y="990600"/>
            <a:ext cx="4678362" cy="3729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矩形 5">
            <a:extLst>
              <a:ext uri="{FF2B5EF4-FFF2-40B4-BE49-F238E27FC236}">
                <a16:creationId xmlns:a16="http://schemas.microsoft.com/office/drawing/2014/main" id="{72068A24-BF00-4816-8224-F2CC505E3B40}"/>
              </a:ext>
            </a:extLst>
          </p:cNvPr>
          <p:cNvSpPr/>
          <p:nvPr/>
        </p:nvSpPr>
        <p:spPr>
          <a:xfrm>
            <a:off x="4397376" y="3789364"/>
            <a:ext cx="1762125" cy="369887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>
            <a:spAutoFit/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arXiv: 1207.4952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8253791"/>
      </p:ext>
    </p:extLst>
  </p:cSld>
  <p:clrMapOvr>
    <a:masterClrMapping/>
  </p:clrMapOvr>
  <p:transition spd="slow"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C4801EA0-D226-4FFE-9AB7-A84A8479399F}"/>
              </a:ext>
            </a:extLst>
          </p:cNvPr>
          <p:cNvSpPr txBox="1"/>
          <p:nvPr/>
        </p:nvSpPr>
        <p:spPr>
          <a:xfrm>
            <a:off x="2783632" y="9178"/>
            <a:ext cx="60974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21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Physics at JUNO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6E7D87C-01F4-4548-8A17-EF30125AA5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5252905" y="2909612"/>
            <a:ext cx="4807825" cy="1013336"/>
          </a:xfrm>
          <a:prstGeom prst="rect">
            <a:avLst/>
          </a:prstGeom>
        </p:spPr>
      </p:pic>
      <p:pic>
        <p:nvPicPr>
          <p:cNvPr id="6" name="Picture 11">
            <a:extLst>
              <a:ext uri="{FF2B5EF4-FFF2-40B4-BE49-F238E27FC236}">
                <a16:creationId xmlns:a16="http://schemas.microsoft.com/office/drawing/2014/main" id="{2B252098-ABAA-4124-BB30-411E0F4969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551021">
            <a:off x="7675829" y="1108737"/>
            <a:ext cx="1793769" cy="2191164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5A851024-D2BC-4417-8DB9-952CF28588DF}"/>
              </a:ext>
            </a:extLst>
          </p:cNvPr>
          <p:cNvCxnSpPr/>
          <p:nvPr/>
        </p:nvCxnSpPr>
        <p:spPr>
          <a:xfrm>
            <a:off x="6074218" y="3283026"/>
            <a:ext cx="16603" cy="1358883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stealth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9">
            <a:extLst>
              <a:ext uri="{FF2B5EF4-FFF2-40B4-BE49-F238E27FC236}">
                <a16:creationId xmlns:a16="http://schemas.microsoft.com/office/drawing/2014/main" id="{9F10F439-5158-4C73-B09C-195131D09A65}"/>
              </a:ext>
            </a:extLst>
          </p:cNvPr>
          <p:cNvSpPr txBox="1"/>
          <p:nvPr/>
        </p:nvSpPr>
        <p:spPr>
          <a:xfrm>
            <a:off x="6115829" y="3566137"/>
            <a:ext cx="1239754" cy="479219"/>
          </a:xfrm>
          <a:prstGeom prst="rect">
            <a:avLst/>
          </a:prstGeom>
          <a:noFill/>
        </p:spPr>
        <p:txBody>
          <a:bodyPr wrap="square" lIns="108825" tIns="54412" rIns="108825" bIns="544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700 m</a:t>
            </a: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9972B4FC-DC6B-4C00-BBB5-8D0F086A5247}"/>
              </a:ext>
            </a:extLst>
          </p:cNvPr>
          <p:cNvCxnSpPr/>
          <p:nvPr/>
        </p:nvCxnSpPr>
        <p:spPr>
          <a:xfrm flipH="1">
            <a:off x="6575881" y="3283025"/>
            <a:ext cx="1085846" cy="1358884"/>
          </a:xfrm>
          <a:prstGeom prst="straightConnector1">
            <a:avLst/>
          </a:prstGeom>
          <a:ln w="539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A61A0550-FB39-422D-A753-7634F3F8E1A5}"/>
              </a:ext>
            </a:extLst>
          </p:cNvPr>
          <p:cNvCxnSpPr/>
          <p:nvPr/>
        </p:nvCxnSpPr>
        <p:spPr>
          <a:xfrm>
            <a:off x="2933399" y="2695874"/>
            <a:ext cx="2490770" cy="2021361"/>
          </a:xfrm>
          <a:prstGeom prst="straightConnector1">
            <a:avLst/>
          </a:prstGeom>
          <a:ln w="539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4">
            <a:extLst>
              <a:ext uri="{FF2B5EF4-FFF2-40B4-BE49-F238E27FC236}">
                <a16:creationId xmlns:a16="http://schemas.microsoft.com/office/drawing/2014/main" id="{6C2A2497-140D-4945-A44A-7770375931AE}"/>
              </a:ext>
            </a:extLst>
          </p:cNvPr>
          <p:cNvSpPr txBox="1"/>
          <p:nvPr/>
        </p:nvSpPr>
        <p:spPr>
          <a:xfrm>
            <a:off x="9667235" y="886024"/>
            <a:ext cx="2462335" cy="2007842"/>
          </a:xfrm>
          <a:prstGeom prst="rect">
            <a:avLst/>
          </a:prstGeom>
          <a:noFill/>
        </p:spPr>
        <p:txBody>
          <a:bodyPr wrap="square" lIns="108825" tIns="54412" rIns="108825" bIns="544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Atmospheric Neutrinos</a:t>
            </a: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Complementary to reactor neutrinos to improv the sensitivity to mass ordering</a:t>
            </a: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93DE920A-4033-4C91-8883-BDA4E3C4340B}"/>
              </a:ext>
            </a:extLst>
          </p:cNvPr>
          <p:cNvCxnSpPr/>
          <p:nvPr/>
        </p:nvCxnSpPr>
        <p:spPr>
          <a:xfrm>
            <a:off x="3936260" y="4364888"/>
            <a:ext cx="1287515" cy="557582"/>
          </a:xfrm>
          <a:prstGeom prst="straightConnector1">
            <a:avLst/>
          </a:prstGeom>
          <a:ln w="539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8">
            <a:extLst>
              <a:ext uri="{FF2B5EF4-FFF2-40B4-BE49-F238E27FC236}">
                <a16:creationId xmlns:a16="http://schemas.microsoft.com/office/drawing/2014/main" id="{D020B412-036A-4396-AD30-73191E5F2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223" y="3552691"/>
            <a:ext cx="4529492" cy="113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25" tIns="54412" rIns="108825" bIns="54412">
            <a:spAutoFit/>
          </a:bodyPr>
          <a:lstStyle>
            <a:defPPr>
              <a:defRPr lang="zh-CN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Reactor Neutrinos</a:t>
            </a: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Determine neutrino mass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ordering</a:t>
            </a: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Measure oscillation parameters </a:t>
            </a: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3B0118A3-A3F5-4E1A-9905-0245BB093B9A}"/>
              </a:ext>
            </a:extLst>
          </p:cNvPr>
          <p:cNvCxnSpPr/>
          <p:nvPr/>
        </p:nvCxnSpPr>
        <p:spPr>
          <a:xfrm flipH="1">
            <a:off x="7253046" y="4118238"/>
            <a:ext cx="1818209" cy="687798"/>
          </a:xfrm>
          <a:prstGeom prst="straightConnector1">
            <a:avLst/>
          </a:prstGeom>
          <a:ln w="539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8">
            <a:extLst>
              <a:ext uri="{FF2B5EF4-FFF2-40B4-BE49-F238E27FC236}">
                <a16:creationId xmlns:a16="http://schemas.microsoft.com/office/drawing/2014/main" id="{1AB2B6BF-352C-4131-81F5-B03EAEF649D5}"/>
              </a:ext>
            </a:extLst>
          </p:cNvPr>
          <p:cNvSpPr txBox="1"/>
          <p:nvPr/>
        </p:nvSpPr>
        <p:spPr>
          <a:xfrm>
            <a:off x="9231616" y="3837957"/>
            <a:ext cx="3016004" cy="1084513"/>
          </a:xfrm>
          <a:prstGeom prst="rect">
            <a:avLst/>
          </a:prstGeom>
          <a:noFill/>
        </p:spPr>
        <p:txBody>
          <a:bodyPr wrap="square" lIns="108825" tIns="54412" rIns="108825" bIns="544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Geoneutrinos</a:t>
            </a: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Examine the Earth's geophysical model </a:t>
            </a:r>
          </a:p>
        </p:txBody>
      </p:sp>
      <p:sp>
        <p:nvSpPr>
          <p:cNvPr id="16" name="文本框 19">
            <a:extLst>
              <a:ext uri="{FF2B5EF4-FFF2-40B4-BE49-F238E27FC236}">
                <a16:creationId xmlns:a16="http://schemas.microsoft.com/office/drawing/2014/main" id="{6720DDA9-660B-49D0-A558-A1DAA9A22261}"/>
              </a:ext>
            </a:extLst>
          </p:cNvPr>
          <p:cNvSpPr txBox="1"/>
          <p:nvPr/>
        </p:nvSpPr>
        <p:spPr>
          <a:xfrm>
            <a:off x="313121" y="1860937"/>
            <a:ext cx="2739964" cy="1084513"/>
          </a:xfrm>
          <a:prstGeom prst="rect">
            <a:avLst/>
          </a:prstGeom>
          <a:noFill/>
        </p:spPr>
        <p:txBody>
          <a:bodyPr wrap="square" lIns="108825" tIns="54412" rIns="108825" bIns="544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Solar Neutrinos</a:t>
            </a: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Examine the dynamics of s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tellar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 evolution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7852C934-99D7-4ECD-8D66-0530A7C457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3140618" y="986146"/>
            <a:ext cx="987404" cy="897532"/>
          </a:xfrm>
          <a:prstGeom prst="rect">
            <a:avLst/>
          </a:prstGeom>
        </p:spPr>
      </p:pic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7F18AAA1-DA60-499B-8B71-FB480B82DAA0}"/>
              </a:ext>
            </a:extLst>
          </p:cNvPr>
          <p:cNvCxnSpPr>
            <a:cxnSpLocks/>
          </p:cNvCxnSpPr>
          <p:nvPr/>
        </p:nvCxnSpPr>
        <p:spPr>
          <a:xfrm>
            <a:off x="5155575" y="2740100"/>
            <a:ext cx="644007" cy="1765532"/>
          </a:xfrm>
          <a:prstGeom prst="straightConnector1">
            <a:avLst/>
          </a:prstGeom>
          <a:ln w="539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7" descr="SOLEIL">
            <a:extLst>
              <a:ext uri="{FF2B5EF4-FFF2-40B4-BE49-F238E27FC236}">
                <a16:creationId xmlns:a16="http://schemas.microsoft.com/office/drawing/2014/main" id="{F1E9FE42-5579-4299-ACF1-C407F6FB006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96650" y="967159"/>
            <a:ext cx="986826" cy="9165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文本框 23">
            <a:extLst>
              <a:ext uri="{FF2B5EF4-FFF2-40B4-BE49-F238E27FC236}">
                <a16:creationId xmlns:a16="http://schemas.microsoft.com/office/drawing/2014/main" id="{B52914DD-5C15-46F2-8114-D3681401C724}"/>
              </a:ext>
            </a:extLst>
          </p:cNvPr>
          <p:cNvSpPr txBox="1"/>
          <p:nvPr/>
        </p:nvSpPr>
        <p:spPr>
          <a:xfrm>
            <a:off x="4178473" y="908674"/>
            <a:ext cx="4591283" cy="1802658"/>
          </a:xfrm>
          <a:prstGeom prst="rect">
            <a:avLst/>
          </a:prstGeom>
          <a:noFill/>
        </p:spPr>
        <p:txBody>
          <a:bodyPr wrap="square" lIns="108825" tIns="54412" rIns="108825" bIns="544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Supernova Neutrinos</a:t>
            </a: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Cosmic evolution, star formation, supernova explosion mechanism</a:t>
            </a: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Diffuse Supernova Neutrinos:</a:t>
            </a: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Potential to discover </a:t>
            </a:r>
          </a:p>
        </p:txBody>
      </p:sp>
      <p:sp>
        <p:nvSpPr>
          <p:cNvPr id="21" name="文本框 24">
            <a:extLst>
              <a:ext uri="{FF2B5EF4-FFF2-40B4-BE49-F238E27FC236}">
                <a16:creationId xmlns:a16="http://schemas.microsoft.com/office/drawing/2014/main" id="{E4086BF1-08CB-4853-8E8F-1CA6A7A528A4}"/>
              </a:ext>
            </a:extLst>
          </p:cNvPr>
          <p:cNvSpPr txBox="1"/>
          <p:nvPr/>
        </p:nvSpPr>
        <p:spPr>
          <a:xfrm>
            <a:off x="8164158" y="4930459"/>
            <a:ext cx="4027842" cy="1084513"/>
          </a:xfrm>
          <a:prstGeom prst="rect">
            <a:avLst/>
          </a:prstGeom>
          <a:noFill/>
        </p:spPr>
        <p:txBody>
          <a:bodyPr wrap="square" lIns="108825" tIns="54412" rIns="108825" bIns="544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N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ew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 physics searches </a:t>
            </a: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e.g., p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roton decay and sterile neutrinos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id="{F7FF9060-EB22-40DD-9628-2F8BFED06C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/>
          <a:srcRect/>
          <a:stretch>
            <a:fillRect/>
          </a:stretch>
        </p:blipFill>
        <p:spPr bwMode="auto">
          <a:xfrm>
            <a:off x="5424169" y="4806035"/>
            <a:ext cx="1516549" cy="1726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table">
            <a:extLst>
              <a:ext uri="{FF2B5EF4-FFF2-40B4-BE49-F238E27FC236}">
                <a16:creationId xmlns:a16="http://schemas.microsoft.com/office/drawing/2014/main" id="{8F016CD0-C2BC-46C2-BDC4-A65A8C5270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255" y="4688500"/>
            <a:ext cx="3706005" cy="2005903"/>
          </a:xfrm>
          <a:prstGeom prst="rect">
            <a:avLst/>
          </a:prstGeom>
        </p:spPr>
      </p:pic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954B6DE8-F404-458A-BC56-DD01CEDCFF0A}"/>
              </a:ext>
            </a:extLst>
          </p:cNvPr>
          <p:cNvCxnSpPr/>
          <p:nvPr/>
        </p:nvCxnSpPr>
        <p:spPr>
          <a:xfrm flipH="1">
            <a:off x="7253046" y="5486389"/>
            <a:ext cx="863784" cy="0"/>
          </a:xfrm>
          <a:prstGeom prst="straightConnector1">
            <a:avLst/>
          </a:prstGeom>
          <a:ln w="539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图片 24">
            <a:extLst>
              <a:ext uri="{FF2B5EF4-FFF2-40B4-BE49-F238E27FC236}">
                <a16:creationId xmlns:a16="http://schemas.microsoft.com/office/drawing/2014/main" id="{0CE28FA5-7C99-46AB-BFAC-A9596C487D5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 cstate="screen"/>
          <a:srcRect/>
          <a:stretch>
            <a:fillRect/>
          </a:stretch>
        </p:blipFill>
        <p:spPr>
          <a:xfrm>
            <a:off x="10559463" y="2989226"/>
            <a:ext cx="973983" cy="89256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4CAACB45-9C81-4559-ABAE-41CDB95DBB98}"/>
              </a:ext>
            </a:extLst>
          </p:cNvPr>
          <p:cNvSpPr txBox="1"/>
          <p:nvPr/>
        </p:nvSpPr>
        <p:spPr>
          <a:xfrm>
            <a:off x="7891891" y="6184879"/>
            <a:ext cx="3819434" cy="56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Open Sans" panose="020B0604020202020204" pitchFamily="34" charset="0"/>
                <a:ea typeface="宋体" panose="02010600030101010101" pitchFamily="2" charset="-122"/>
                <a:cs typeface="+mn-cs"/>
              </a:rPr>
              <a:t>J. Phys. G 43 (2016) 030401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Prog. Part. </a:t>
            </a:r>
            <a:r>
              <a:rPr kumimoji="0" lang="en-US" altLang="zh-CN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Nucl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. Phys. 123(2022), 103927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A781BE1-01E5-4F71-88E8-0BF8455A29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3356107"/>
      </p:ext>
    </p:extLst>
  </p:cSld>
  <p:clrMapOvr>
    <a:masterClrMapping/>
  </p:clrMapOvr>
  <p:transition spd="slow"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1593"/>
            <a:ext cx="12160885" cy="70675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JUNO Project and the collaboration</a:t>
            </a:r>
            <a:endParaRPr kumimoji="0" lang="en-US" altLang="zh-CN" sz="4000" b="1" i="0" u="none" strike="noStrike" kern="1200" cap="none" spc="7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8" name="Picture 9"/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2433367" y="2527372"/>
            <a:ext cx="6853520" cy="2781758"/>
          </a:xfrm>
          <a:prstGeom prst="rect">
            <a:avLst/>
          </a:prstGeom>
        </p:spPr>
      </p:pic>
      <p:sp>
        <p:nvSpPr>
          <p:cNvPr id="9" name="ZoneTexte 10"/>
          <p:cNvSpPr txBox="1"/>
          <p:nvPr/>
        </p:nvSpPr>
        <p:spPr>
          <a:xfrm>
            <a:off x="208051" y="767846"/>
            <a:ext cx="11952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Project firstly </a:t>
            </a:r>
            <a:r>
              <a:rPr kumimoji="0" lang="en-GB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approved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in China in 2013 and later in other countries. Civil construction started in 2015</a:t>
            </a: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Collaboration established in 2014, now &gt;700 collaborators from 70 institutions in 16 countries/regions 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C614874-C0FF-4C6E-B842-FF23C1C418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46898AC6-ACCD-4734-BB90-FFBA9D09ED0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573282"/>
            <a:ext cx="9144000" cy="3711436"/>
          </a:xfrm>
          <a:prstGeom prst="rect">
            <a:avLst/>
          </a:prstGeom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07EADCEA-202E-4FA3-94B8-68AFDC9AB6B4}"/>
              </a:ext>
            </a:extLst>
          </p:cNvPr>
          <p:cNvSpPr txBox="1"/>
          <p:nvPr/>
        </p:nvSpPr>
        <p:spPr>
          <a:xfrm>
            <a:off x="675856" y="6568094"/>
            <a:ext cx="113772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+Observers: 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USTC, Peking Uni., Jilin Uni., Beijing Normal Uni., CIAE (China), PUC, UEL (Brazil)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14" name="Table 8">
            <a:extLst>
              <a:ext uri="{FF2B5EF4-FFF2-40B4-BE49-F238E27FC236}">
                <a16:creationId xmlns:a16="http://schemas.microsoft.com/office/drawing/2014/main" id="{CAFCC1E9-568F-4EB3-9595-AF6B601A06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808793"/>
              </p:ext>
            </p:extLst>
          </p:nvPr>
        </p:nvGraphicFramePr>
        <p:xfrm>
          <a:off x="675856" y="1442774"/>
          <a:ext cx="11017224" cy="5127539"/>
        </p:xfrm>
        <a:graphic>
          <a:graphicData uri="http://schemas.openxmlformats.org/drawingml/2006/table">
            <a:tbl>
              <a:tblPr/>
              <a:tblGrid>
                <a:gridCol w="1078617">
                  <a:extLst>
                    <a:ext uri="{9D8B030D-6E8A-4147-A177-3AD203B41FA5}">
                      <a16:colId xmlns:a16="http://schemas.microsoft.com/office/drawing/2014/main" val="4233058261"/>
                    </a:ext>
                  </a:extLst>
                </a:gridCol>
                <a:gridCol w="2303220">
                  <a:extLst>
                    <a:ext uri="{9D8B030D-6E8A-4147-A177-3AD203B41FA5}">
                      <a16:colId xmlns:a16="http://schemas.microsoft.com/office/drawing/2014/main" val="2047309313"/>
                    </a:ext>
                  </a:extLst>
                </a:gridCol>
                <a:gridCol w="1623701">
                  <a:extLst>
                    <a:ext uri="{9D8B030D-6E8A-4147-A177-3AD203B41FA5}">
                      <a16:colId xmlns:a16="http://schemas.microsoft.com/office/drawing/2014/main" val="2875625903"/>
                    </a:ext>
                  </a:extLst>
                </a:gridCol>
                <a:gridCol w="2404044">
                  <a:extLst>
                    <a:ext uri="{9D8B030D-6E8A-4147-A177-3AD203B41FA5}">
                      <a16:colId xmlns:a16="http://schemas.microsoft.com/office/drawing/2014/main" val="34944626"/>
                    </a:ext>
                  </a:extLst>
                </a:gridCol>
                <a:gridCol w="1561736">
                  <a:extLst>
                    <a:ext uri="{9D8B030D-6E8A-4147-A177-3AD203B41FA5}">
                      <a16:colId xmlns:a16="http://schemas.microsoft.com/office/drawing/2014/main" val="2498922481"/>
                    </a:ext>
                  </a:extLst>
                </a:gridCol>
                <a:gridCol w="2045906">
                  <a:extLst>
                    <a:ext uri="{9D8B030D-6E8A-4147-A177-3AD203B41FA5}">
                      <a16:colId xmlns:a16="http://schemas.microsoft.com/office/drawing/2014/main" val="1711288892"/>
                    </a:ext>
                  </a:extLst>
                </a:gridCol>
              </a:tblGrid>
              <a:tr h="24809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Country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Institute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Country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Institute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Country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Institute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2397300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Armenia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YerPhI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SDU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INFN-CT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0788244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Belgium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ULB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SJTU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INFN-FE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4573150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Chile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SAPHIR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SUSTech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INFN-LNF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7759331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Chile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UNAB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SYSU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INFN-MI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1001089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BISEE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INFN-MIB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9339951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FR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CDUT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UCAS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INFN-PD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7195251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CNPRI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WHU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INFN-PG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9512635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CUGB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WuYiU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INFN-Roma3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03975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DGUT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XJTU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Pakistan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PINSTECH (PAEC)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5172164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XMU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Russia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JINR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8588888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GXU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ZZU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Slovakia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FMFI-UK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7913328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Czech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Charles U.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Taiwan-China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NCTU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545600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HunanU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Finland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</a:t>
                      </a:r>
                      <a:r>
                        <a:rPr lang="fr-FR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Taiwan-China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NKNU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3180938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IGGCAS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  <a:endParaRPr lang="en-FR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CPPM</a:t>
                      </a:r>
                      <a:endParaRPr lang="en-FR" sz="14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Taiwan-China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NTU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571573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IHEG-CAGS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  <a:endParaRPr lang="en-FR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IJCLab</a:t>
                      </a:r>
                      <a:endParaRPr lang="en-FR" sz="14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Taiwan-China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NTUT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763055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IHEP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  <a:endParaRPr lang="en-FR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IPHC </a:t>
                      </a:r>
                      <a:endParaRPr lang="en-FR" sz="14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Thailand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CHULA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1658219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  <a:endParaRPr lang="en-FR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LP2iB</a:t>
                      </a:r>
                      <a:endParaRPr lang="en-FR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Thailand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NARIT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983559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JNU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  <a:endParaRPr lang="en-FR" sz="14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Subatech</a:t>
                      </a:r>
                      <a:endParaRPr lang="en-FR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Thailand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9343533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JXNU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EKUT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U.K.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U. Liverpool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393002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KNRC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GSI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U.K.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U. Warwick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711370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Nankai U.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U. Hamburg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0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USA</a:t>
                      </a:r>
                      <a:endParaRPr lang="en-FR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UC-Irvine</a:t>
                      </a:r>
                      <a:endParaRPr lang="en-FR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386566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NCEPU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JGUMainz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UMD-G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8583547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NJU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RWTH-AC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FR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FR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7038748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RNCG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TUM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FR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FR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69197"/>
                  </a:ext>
                </a:extLst>
              </a:tr>
            </a:tbl>
          </a:graphicData>
        </a:graphic>
      </p:graphicFrame>
      <p:pic>
        <p:nvPicPr>
          <p:cNvPr id="3074" name="Picture 2" descr="https://www.ihep.cas.cn/dkxzz/juno/JUNO_dongtai/202508/W020250815558272549688_ORIGIN.jpg">
            <a:extLst>
              <a:ext uri="{FF2B5EF4-FFF2-40B4-BE49-F238E27FC236}">
                <a16:creationId xmlns:a16="http://schemas.microsoft.com/office/drawing/2014/main" id="{1D2546B5-D10C-4CC7-924C-7AA84FA4DB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87" r="2886" b="16257"/>
          <a:stretch/>
        </p:blipFill>
        <p:spPr bwMode="auto">
          <a:xfrm>
            <a:off x="-18442" y="1442774"/>
            <a:ext cx="12224851" cy="423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40494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DCE1C9B-370E-48BC-8138-723A49ABB9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E3CD2A8-CE89-4820-85B9-94054208772F}" type="slidenum">
              <a:rPr lang="zh-CN" altLang="en-US" smtClean="0"/>
              <a:pPr>
                <a:defRPr/>
              </a:pPr>
              <a:t>22</a:t>
            </a:fld>
            <a:endParaRPr lang="zh-CN" altLang="en-US"/>
          </a:p>
        </p:txBody>
      </p:sp>
      <p:pic>
        <p:nvPicPr>
          <p:cNvPr id="3" name="图片 4">
            <a:extLst>
              <a:ext uri="{FF2B5EF4-FFF2-40B4-BE49-F238E27FC236}">
                <a16:creationId xmlns:a16="http://schemas.microsoft.com/office/drawing/2014/main" id="{F1B8C9DE-57F2-464C-8491-C400931AAE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561" y="2405918"/>
            <a:ext cx="9083675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DSC_0936">
            <a:extLst>
              <a:ext uri="{FF2B5EF4-FFF2-40B4-BE49-F238E27FC236}">
                <a16:creationId xmlns:a16="http://schemas.microsoft.com/office/drawing/2014/main" id="{9E2A5B51-1D45-4EFE-B360-C6DB68BFC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24490"/>
            <a:ext cx="3491935" cy="2315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下箭头 9">
            <a:extLst>
              <a:ext uri="{FF2B5EF4-FFF2-40B4-BE49-F238E27FC236}">
                <a16:creationId xmlns:a16="http://schemas.microsoft.com/office/drawing/2014/main" id="{C9A4099D-5DE4-478B-8338-263AD8639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5596" y="3125261"/>
            <a:ext cx="287337" cy="404812"/>
          </a:xfrm>
          <a:prstGeom prst="downArrow">
            <a:avLst>
              <a:gd name="adj1" fmla="val 50000"/>
              <a:gd name="adj2" fmla="val 50138"/>
            </a:avLst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 marL="812800" indent="-812800" eaLnBrk="0" hangingPunct="0">
              <a:buChar char="u"/>
              <a:defRPr sz="24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812800" marR="0" lvl="0" indent="-8128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F9CA9BA-6D61-468B-9C03-6EC0ABA2898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/>
          <a:srcRect/>
          <a:stretch>
            <a:fillRect/>
          </a:stretch>
        </p:blipFill>
        <p:spPr>
          <a:xfrm>
            <a:off x="291764" y="62707"/>
            <a:ext cx="6020260" cy="3014336"/>
          </a:xfrm>
          <a:prstGeom prst="rect">
            <a:avLst/>
          </a:prstGeom>
        </p:spPr>
      </p:pic>
      <p:sp>
        <p:nvSpPr>
          <p:cNvPr id="7" name="下箭头 9">
            <a:extLst>
              <a:ext uri="{FF2B5EF4-FFF2-40B4-BE49-F238E27FC236}">
                <a16:creationId xmlns:a16="http://schemas.microsoft.com/office/drawing/2014/main" id="{06AF4B1D-E196-404A-98BD-65E889E35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96298" y="2388395"/>
            <a:ext cx="287337" cy="404812"/>
          </a:xfrm>
          <a:prstGeom prst="downArrow">
            <a:avLst>
              <a:gd name="adj1" fmla="val 50000"/>
              <a:gd name="adj2" fmla="val 50138"/>
            </a:avLst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 marL="812800" indent="-812800" eaLnBrk="0" hangingPunct="0">
              <a:buChar char="u"/>
              <a:defRPr sz="24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812800" marR="0" lvl="0" indent="-8128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矩形 5">
            <a:extLst>
              <a:ext uri="{FF2B5EF4-FFF2-40B4-BE49-F238E27FC236}">
                <a16:creationId xmlns:a16="http://schemas.microsoft.com/office/drawing/2014/main" id="{B25A560E-A73D-46B1-8E46-B80F0A0DB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6106" y="2357232"/>
            <a:ext cx="2534434" cy="646331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buChar char="u"/>
              <a:defRPr sz="24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~ 600m vertical shaft,  ~1300m sloped tunnel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01E27FA-C89E-49F5-A464-AD741F47145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63" y="3861048"/>
            <a:ext cx="3944121" cy="2793753"/>
          </a:xfrm>
          <a:prstGeom prst="rect">
            <a:avLst/>
          </a:prstGeom>
        </p:spPr>
      </p:pic>
      <p:pic>
        <p:nvPicPr>
          <p:cNvPr id="10" name="Picture 2" descr="G:\大亚湾二期\新建文件夹\新建文件夹\3DVia Files(1)\图片\大厅详图.jpg">
            <a:extLst>
              <a:ext uri="{FF2B5EF4-FFF2-40B4-BE49-F238E27FC236}">
                <a16:creationId xmlns:a16="http://schemas.microsoft.com/office/drawing/2014/main" id="{37E380F4-05BF-4B41-807E-977FD6048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004" y="4827063"/>
            <a:ext cx="2024102" cy="180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0835657"/>
      </p:ext>
    </p:extLst>
  </p:cSld>
  <p:clrMapOvr>
    <a:masterClrMapping/>
  </p:clrMapOvr>
  <p:transition spd="slow"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7625" y="116840"/>
            <a:ext cx="12192000" cy="487680"/>
          </a:xfrm>
        </p:spPr>
        <p:txBody>
          <a:bodyPr/>
          <a:lstStyle/>
          <a:p>
            <a:r>
              <a:rPr lang="en-US" altLang="zh-CN" sz="4000" u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黑体" panose="02010609060101010101" pitchFamily="2" charset="-122"/>
                <a:cs typeface="Calibri" panose="020F0502020204030204" pitchFamily="34" charset="0"/>
              </a:rPr>
              <a:t>Detector Concept</a:t>
            </a:r>
            <a:endParaRPr lang="en-US" altLang="zh-CN" sz="4000" u="none" kern="1200" dirty="0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629506" y="784304"/>
            <a:ext cx="9626865" cy="736600"/>
          </a:xfrm>
        </p:spPr>
        <p:txBody>
          <a:bodyPr/>
          <a:lstStyle/>
          <a:p>
            <a:pPr marL="342900" lvl="0" indent="-34290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zh-CN" b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altLang="zh-CN" b="0" kern="1200" dirty="0">
                <a:solidFill>
                  <a:srgbClr val="0000FF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arget mass of 20 </a:t>
            </a:r>
            <a:r>
              <a:rPr lang="en-US" altLang="zh-CN" b="0" kern="1200" dirty="0" err="1">
                <a:solidFill>
                  <a:srgbClr val="0000FF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kt</a:t>
            </a:r>
            <a:r>
              <a:rPr lang="en-US" altLang="zh-CN" b="0" kern="1200" dirty="0">
                <a:solidFill>
                  <a:srgbClr val="0000FF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 liquid scintillator </a:t>
            </a:r>
            <a:r>
              <a:rPr lang="en-US" altLang="zh-CN" b="0" kern="1200" dirty="0">
                <a:solidFill>
                  <a:srgbClr val="0000FF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en-US" altLang="zh-CN" b="0" kern="1200" dirty="0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Symbol" panose="05050102010706020507" pitchFamily="18" charset="2"/>
              </a:rPr>
              <a:t> 20 </a:t>
            </a:r>
            <a:r>
              <a:rPr lang="en-US" altLang="zh-CN" b="0" kern="1200" dirty="0" err="1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 3" panose="05040102010807070707" pitchFamily="18" charset="2"/>
              </a:rPr>
              <a:t>KamLAND</a:t>
            </a:r>
            <a:r>
              <a:rPr lang="en-US" altLang="zh-CN" b="0" kern="1200" dirty="0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 3" panose="05040102010807070707" pitchFamily="18" charset="2"/>
              </a:rPr>
              <a:t>, </a:t>
            </a:r>
            <a:r>
              <a:rPr lang="en-US" altLang="zh-CN" b="0" kern="1200" dirty="0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Symbol" panose="05050102010706020507" pitchFamily="18" charset="2"/>
              </a:rPr>
              <a:t> </a:t>
            </a:r>
            <a:r>
              <a:rPr lang="en-US" altLang="zh-CN" b="0" kern="1200" dirty="0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 3" panose="05040102010807070707" pitchFamily="18" charset="2"/>
              </a:rPr>
              <a:t>40 </a:t>
            </a:r>
            <a:r>
              <a:rPr lang="en-US" altLang="zh-CN" b="0" kern="1200" dirty="0" err="1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 3" panose="05040102010807070707" pitchFamily="18" charset="2"/>
              </a:rPr>
              <a:t>Borexino</a:t>
            </a:r>
            <a:endParaRPr lang="en-US" altLang="zh-CN" b="0" kern="1200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zh-CN" b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altLang="zh-CN" b="0" kern="1200" dirty="0">
                <a:solidFill>
                  <a:srgbClr val="0000FF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nergy resolution  &lt; 3%@ 1MeV</a:t>
            </a:r>
            <a:r>
              <a:rPr lang="en-US" altLang="zh-CN" b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 </a:t>
            </a:r>
            <a:r>
              <a:rPr lang="en-US" altLang="zh-CN" b="0" kern="1200" dirty="0">
                <a:solidFill>
                  <a:srgbClr val="0000FF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 &gt;1200 PE/MeV</a:t>
            </a:r>
          </a:p>
          <a:p>
            <a:pPr marL="342900" lvl="0" indent="-34290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zh-CN" b="0" kern="1200" dirty="0">
              <a:solidFill>
                <a:schemeClr val="tx1"/>
              </a:solidFill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342900" lvl="0" indent="-34290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zh-CN" b="0" kern="1200" dirty="0">
              <a:solidFill>
                <a:schemeClr val="tx1"/>
              </a:solidFill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342900" lvl="0" indent="-342900"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zh-CN" b="0" kern="1200" dirty="0">
              <a:solidFill>
                <a:schemeClr val="tx1"/>
              </a:solidFill>
              <a:latin typeface="Calibri" panose="020F0502020204030204" pitchFamily="34" charset="0"/>
              <a:ea typeface="楷体" panose="02010609060101010101" pitchFamily="49" charset="-122"/>
              <a:sym typeface="Wingdings" panose="05000000000000000000" pitchFamily="2" charset="2"/>
            </a:endParaRPr>
          </a:p>
          <a:p>
            <a:pPr marL="342900" lvl="0" indent="-342900">
              <a:lnSpc>
                <a:spcPct val="16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zh-CN" b="0" kern="1200" dirty="0">
              <a:solidFill>
                <a:schemeClr val="tx1"/>
              </a:solidFill>
              <a:latin typeface="Calibri" panose="020F0502020204030204" pitchFamily="34" charset="0"/>
              <a:ea typeface="楷体" panose="02010609060101010101" pitchFamily="49" charset="-122"/>
              <a:sym typeface="Wingdings" panose="05000000000000000000" pitchFamily="2" charset="2"/>
            </a:endParaRPr>
          </a:p>
          <a:p>
            <a:pPr marL="342900" lvl="0" indent="-342900">
              <a:lnSpc>
                <a:spcPct val="16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zh-CN" sz="2200" b="0" kern="1200" dirty="0">
              <a:solidFill>
                <a:schemeClr val="tx1"/>
              </a:solidFill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342900" lvl="0" indent="-342900"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zh-CN" sz="2200" b="0" kern="1200" dirty="0">
              <a:solidFill>
                <a:schemeClr val="tx1"/>
              </a:solidFill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graphicFrame>
        <p:nvGraphicFramePr>
          <p:cNvPr id="5" name="表格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2705738"/>
              </p:ext>
            </p:extLst>
          </p:nvPr>
        </p:nvGraphicFramePr>
        <p:xfrm>
          <a:off x="1055440" y="1700689"/>
          <a:ext cx="6696746" cy="2378706"/>
        </p:xfrm>
        <a:graphic>
          <a:graphicData uri="http://schemas.openxmlformats.org/drawingml/2006/table">
            <a:tbl>
              <a:tblPr firstRow="1" bandRow="1"/>
              <a:tblGrid>
                <a:gridCol w="2411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72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0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2048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rPr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KamLAND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JUNO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lang="en-US"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 Ratio</a:t>
                      </a:r>
                    </a:p>
                  </a:txBody>
                  <a:tcPr marL="24045" marR="24045" marT="24045" marB="24045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48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lang="en-US" sz="18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Photon</a:t>
                      </a:r>
                      <a:r>
                        <a:rPr sz="18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zh-CN" sz="18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18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tatistics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sz="18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250 </a:t>
                      </a:r>
                      <a:r>
                        <a:rPr sz="1800" b="1" dirty="0" err="1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p.e.</a:t>
                      </a:r>
                      <a:r>
                        <a:rPr sz="18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/MeV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sz="18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1200 </a:t>
                      </a:r>
                      <a:r>
                        <a:rPr sz="1800" b="1" dirty="0" err="1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p.e.</a:t>
                      </a:r>
                      <a:r>
                        <a:rPr sz="18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/MeV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24045" marR="24045" marT="24045" marB="24045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48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lang="en-US"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PMT coverage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34%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75%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2.2</a:t>
                      </a:r>
                    </a:p>
                  </a:txBody>
                  <a:tcPr marL="24045" marR="24045" marT="24045" marB="24045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48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lang="en-US"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LS transparency 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lang="en-US"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~12 m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lang="en-US" altLang="zh-CN"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 20 m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lang="en-US" altLang="zh-CN" sz="1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~0.9</a:t>
                      </a:r>
                    </a:p>
                  </a:txBody>
                  <a:tcPr marL="24045" marR="24045" marT="24045" marB="24045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48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lang="en-US"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Light yield(anthracene)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lang="en-US"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30%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lang="en-US" altLang="zh-CN"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45%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lang="en-US" altLang="zh-CN" sz="1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~1.5</a:t>
                      </a:r>
                    </a:p>
                  </a:txBody>
                  <a:tcPr marL="24045" marR="24045" marT="24045" marB="24045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48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lang="en-US"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Detection Eff.(QE</a:t>
                      </a:r>
                      <a:r>
                        <a:rPr lang="en-US"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Symbol" panose="05050102010706020507" pitchFamily="18" charset="2"/>
                        </a:rPr>
                        <a:t></a:t>
                      </a:r>
                      <a:r>
                        <a:rPr lang="en-US"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CE)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lang="en-US"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~15%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lang="en-US" altLang="zh-CN" sz="1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30%</a:t>
                      </a:r>
                    </a:p>
                  </a:txBody>
                  <a:tcPr marL="24045" marR="24045" marT="24045" marB="24045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40000"/>
                        </a:lnSpc>
                        <a:defRPr sz="1800"/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 2</a:t>
                      </a:r>
                    </a:p>
                  </a:txBody>
                  <a:tcPr marL="24045" marR="24045" marT="24045" marB="24045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750179" y="4170507"/>
            <a:ext cx="6354110" cy="2677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Key technologies needed: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Transparent &amp; high light yield liquid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scintillator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High detection efficiency 20” PMTs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Radiopurity U/Th/K &lt; 10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-17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 g/g  for 20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kt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 LS</a:t>
            </a:r>
          </a:p>
          <a:p>
            <a:pPr marL="28575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Detector Design(more than 10 options)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：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Central target container:  acrylic or balloon ?</a:t>
            </a:r>
          </a:p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Mechanical structure: steel frame or steel tank ?</a:t>
            </a:r>
          </a:p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Buffer layer: Water or Mineral oil ? 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7980548" y="1700689"/>
            <a:ext cx="4576693" cy="5131161"/>
            <a:chOff x="4239419" y="1053307"/>
            <a:chExt cx="3962278" cy="4762409"/>
          </a:xfrm>
        </p:grpSpPr>
        <p:pic>
          <p:nvPicPr>
            <p:cNvPr id="23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39419" y="3645694"/>
              <a:ext cx="1800225" cy="17780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4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65069" y="1053307"/>
              <a:ext cx="1501775" cy="207327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5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26982" y="3688557"/>
              <a:ext cx="1349375" cy="154146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47357" y="1053307"/>
              <a:ext cx="1647825" cy="194468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7" name="TextBox 105"/>
            <p:cNvSpPr txBox="1"/>
            <p:nvPr/>
          </p:nvSpPr>
          <p:spPr>
            <a:xfrm>
              <a:off x="4341019" y="3202802"/>
              <a:ext cx="1985963" cy="28565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just" rtl="0" eaLnBrk="0" fontAlgn="base" hangingPunct="0">
                <a:spcBef>
                  <a:spcPts val="1200"/>
                </a:spcBef>
                <a:spcAft>
                  <a:spcPct val="0"/>
                </a:spcAft>
                <a:buFont typeface="Wingdings" panose="05000000000000000000" pitchFamily="2" charset="2"/>
                <a:buChar char="l"/>
                <a:defRPr sz="2600" kern="1200">
                  <a:solidFill>
                    <a:srgbClr val="0070C0"/>
                  </a:solidFill>
                  <a:latin typeface="Arial Narrow" panose="020B0606020202030204" pitchFamily="34" charset="0"/>
                  <a:ea typeface="黑体" panose="02010609060101010101" pitchFamily="2" charset="-122"/>
                  <a:cs typeface="+mn-cs"/>
                </a:defRPr>
              </a:lvl1pPr>
              <a:lvl2pPr marL="742950" indent="-285750" algn="just" rtl="0" eaLnBrk="0" fontAlgn="base" hangingPunct="0">
                <a:spcBef>
                  <a:spcPts val="6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300" b="1" kern="1200">
                  <a:solidFill>
                    <a:srgbClr val="000066"/>
                  </a:solidFill>
                  <a:latin typeface="Arial Narrow" panose="020B0606020202030204" pitchFamily="34" charset="0"/>
                  <a:ea typeface="楷体_GB2312" pitchFamily="49" charset="-122"/>
                  <a:cs typeface="+mn-cs"/>
                </a:defRPr>
              </a:lvl2pPr>
              <a:lvl3pPr marL="979805" indent="-170180" algn="just" rtl="0" eaLnBrk="0" fontAlgn="base" hangingPunct="0">
                <a:spcBef>
                  <a:spcPts val="3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100" b="1" kern="1200">
                  <a:solidFill>
                    <a:srgbClr val="000066"/>
                  </a:solidFill>
                  <a:latin typeface="Arial Narrow" panose="020B0606020202030204" pitchFamily="34" charset="0"/>
                  <a:ea typeface="楷体_GB2312" pitchFamily="49" charset="-122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 pitchFamily="34" charset="0"/>
                  <a:ea typeface="楷体_GB2312" pitchFamily="49" charset="-122"/>
                  <a:cs typeface="+mn-cs"/>
                </a:rPr>
                <a:t>Steel frame+ Acrylic tank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 pitchFamily="34" charset="0"/>
                <a:ea typeface="楷体_GB2312" pitchFamily="49" charset="-122"/>
                <a:cs typeface="+mn-cs"/>
              </a:endParaRPr>
            </a:p>
          </p:txBody>
        </p:sp>
        <p:sp>
          <p:nvSpPr>
            <p:cNvPr id="28" name="TextBox 105"/>
            <p:cNvSpPr txBox="1"/>
            <p:nvPr/>
          </p:nvSpPr>
          <p:spPr>
            <a:xfrm>
              <a:off x="6215734" y="3203960"/>
              <a:ext cx="1985963" cy="28565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just" rtl="0" eaLnBrk="0" fontAlgn="base" hangingPunct="0">
                <a:spcBef>
                  <a:spcPts val="1200"/>
                </a:spcBef>
                <a:spcAft>
                  <a:spcPct val="0"/>
                </a:spcAft>
                <a:buFont typeface="Wingdings" panose="05000000000000000000" pitchFamily="2" charset="2"/>
                <a:buChar char="l"/>
                <a:defRPr sz="2600" kern="1200">
                  <a:solidFill>
                    <a:srgbClr val="0070C0"/>
                  </a:solidFill>
                  <a:latin typeface="Arial Narrow" panose="020B0606020202030204" pitchFamily="34" charset="0"/>
                  <a:ea typeface="黑体" panose="02010609060101010101" pitchFamily="2" charset="-122"/>
                  <a:cs typeface="+mn-cs"/>
                </a:defRPr>
              </a:lvl1pPr>
              <a:lvl2pPr marL="742950" indent="-285750" algn="just" rtl="0" eaLnBrk="0" fontAlgn="base" hangingPunct="0">
                <a:spcBef>
                  <a:spcPts val="6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300" b="1" kern="1200">
                  <a:solidFill>
                    <a:srgbClr val="000066"/>
                  </a:solidFill>
                  <a:latin typeface="Arial Narrow" panose="020B0606020202030204" pitchFamily="34" charset="0"/>
                  <a:ea typeface="楷体_GB2312" pitchFamily="49" charset="-122"/>
                  <a:cs typeface="+mn-cs"/>
                </a:defRPr>
              </a:lvl2pPr>
              <a:lvl3pPr marL="979805" indent="-170180" algn="just" rtl="0" eaLnBrk="0" fontAlgn="base" hangingPunct="0">
                <a:spcBef>
                  <a:spcPts val="3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100" b="1" kern="1200">
                  <a:solidFill>
                    <a:srgbClr val="000066"/>
                  </a:solidFill>
                  <a:latin typeface="Arial Narrow" panose="020B0606020202030204" pitchFamily="34" charset="0"/>
                  <a:ea typeface="楷体_GB2312" pitchFamily="49" charset="-122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 pitchFamily="34" charset="0"/>
                  <a:ea typeface="楷体_GB2312" pitchFamily="49" charset="-122"/>
                  <a:cs typeface="+mn-cs"/>
                </a:rPr>
                <a:t>Steel tank+ Acrylic tank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 pitchFamily="34" charset="0"/>
                <a:ea typeface="楷体_GB2312" pitchFamily="49" charset="-122"/>
                <a:cs typeface="+mn-cs"/>
              </a:endParaRPr>
            </a:p>
          </p:txBody>
        </p:sp>
        <p:sp>
          <p:nvSpPr>
            <p:cNvPr id="29" name="TextBox 105"/>
            <p:cNvSpPr txBox="1"/>
            <p:nvPr/>
          </p:nvSpPr>
          <p:spPr>
            <a:xfrm>
              <a:off x="4485482" y="5530057"/>
              <a:ext cx="1985962" cy="28565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just" rtl="0" eaLnBrk="0" fontAlgn="base" hangingPunct="0">
                <a:spcBef>
                  <a:spcPts val="1200"/>
                </a:spcBef>
                <a:spcAft>
                  <a:spcPct val="0"/>
                </a:spcAft>
                <a:buFont typeface="Wingdings" panose="05000000000000000000" pitchFamily="2" charset="2"/>
                <a:buChar char="l"/>
                <a:defRPr sz="2600" kern="1200">
                  <a:solidFill>
                    <a:srgbClr val="0070C0"/>
                  </a:solidFill>
                  <a:latin typeface="Arial Narrow" panose="020B0606020202030204" pitchFamily="34" charset="0"/>
                  <a:ea typeface="黑体" panose="02010609060101010101" pitchFamily="2" charset="-122"/>
                  <a:cs typeface="+mn-cs"/>
                </a:defRPr>
              </a:lvl1pPr>
              <a:lvl2pPr marL="742950" indent="-285750" algn="just" rtl="0" eaLnBrk="0" fontAlgn="base" hangingPunct="0">
                <a:spcBef>
                  <a:spcPts val="6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300" b="1" kern="1200">
                  <a:solidFill>
                    <a:srgbClr val="000066"/>
                  </a:solidFill>
                  <a:latin typeface="Arial Narrow" panose="020B0606020202030204" pitchFamily="34" charset="0"/>
                  <a:ea typeface="楷体_GB2312" pitchFamily="49" charset="-122"/>
                  <a:cs typeface="+mn-cs"/>
                </a:defRPr>
              </a:lvl2pPr>
              <a:lvl3pPr marL="979805" indent="-170180" algn="just" rtl="0" eaLnBrk="0" fontAlgn="base" hangingPunct="0">
                <a:spcBef>
                  <a:spcPts val="3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100" b="1" kern="1200">
                  <a:solidFill>
                    <a:srgbClr val="000066"/>
                  </a:solidFill>
                  <a:latin typeface="Arial Narrow" panose="020B0606020202030204" pitchFamily="34" charset="0"/>
                  <a:ea typeface="楷体_GB2312" pitchFamily="49" charset="-122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 pitchFamily="34" charset="0"/>
                  <a:ea typeface="楷体_GB2312" pitchFamily="49" charset="-122"/>
                  <a:cs typeface="+mn-cs"/>
                </a:rPr>
                <a:t>Steel Tank + Balloon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 pitchFamily="34" charset="0"/>
                <a:ea typeface="楷体_GB2312" pitchFamily="49" charset="-122"/>
                <a:cs typeface="+mn-cs"/>
              </a:endParaRPr>
            </a:p>
          </p:txBody>
        </p:sp>
        <p:sp>
          <p:nvSpPr>
            <p:cNvPr id="30" name="TextBox 105"/>
            <p:cNvSpPr txBox="1"/>
            <p:nvPr/>
          </p:nvSpPr>
          <p:spPr>
            <a:xfrm>
              <a:off x="6039644" y="5521397"/>
              <a:ext cx="1985963" cy="28565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just" rtl="0" eaLnBrk="0" fontAlgn="base" hangingPunct="0">
                <a:spcBef>
                  <a:spcPts val="1200"/>
                </a:spcBef>
                <a:spcAft>
                  <a:spcPct val="0"/>
                </a:spcAft>
                <a:buFont typeface="Wingdings" panose="05000000000000000000" pitchFamily="2" charset="2"/>
                <a:buChar char="l"/>
                <a:defRPr sz="2600" kern="1200">
                  <a:solidFill>
                    <a:srgbClr val="0070C0"/>
                  </a:solidFill>
                  <a:latin typeface="Arial Narrow" panose="020B0606020202030204" pitchFamily="34" charset="0"/>
                  <a:ea typeface="黑体" panose="02010609060101010101" pitchFamily="2" charset="-122"/>
                  <a:cs typeface="+mn-cs"/>
                </a:defRPr>
              </a:lvl1pPr>
              <a:lvl2pPr marL="742950" indent="-285750" algn="just" rtl="0" eaLnBrk="0" fontAlgn="base" hangingPunct="0">
                <a:spcBef>
                  <a:spcPts val="6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300" b="1" kern="1200">
                  <a:solidFill>
                    <a:srgbClr val="000066"/>
                  </a:solidFill>
                  <a:latin typeface="Arial Narrow" panose="020B0606020202030204" pitchFamily="34" charset="0"/>
                  <a:ea typeface="楷体_GB2312" pitchFamily="49" charset="-122"/>
                  <a:cs typeface="+mn-cs"/>
                </a:defRPr>
              </a:lvl2pPr>
              <a:lvl3pPr marL="979805" indent="-170180" algn="just" rtl="0" eaLnBrk="0" fontAlgn="base" hangingPunct="0">
                <a:spcBef>
                  <a:spcPts val="3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100" b="1" kern="1200">
                  <a:solidFill>
                    <a:srgbClr val="000066"/>
                  </a:solidFill>
                  <a:latin typeface="Arial Narrow" panose="020B0606020202030204" pitchFamily="34" charset="0"/>
                  <a:ea typeface="楷体_GB2312" pitchFamily="49" charset="-122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 pitchFamily="34" charset="0"/>
                  <a:ea typeface="楷体_GB2312" pitchFamily="49" charset="-122"/>
                  <a:cs typeface="+mn-cs"/>
                </a:rPr>
                <a:t>Steel Tank + Acrylic blocks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 pitchFamily="34" charset="0"/>
                <a:ea typeface="楷体_GB2312" pitchFamily="49" charset="-122"/>
                <a:cs typeface="+mn-cs"/>
              </a:endParaRPr>
            </a:p>
          </p:txBody>
        </p:sp>
      </p:grp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A5A4009-BAD7-4EBD-80F3-BAF024B63B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7625" y="116840"/>
            <a:ext cx="12192000" cy="487680"/>
          </a:xfrm>
        </p:spPr>
        <p:txBody>
          <a:bodyPr/>
          <a:lstStyle/>
          <a:p>
            <a:r>
              <a:rPr lang="en-US" altLang="zh-CN" sz="4000" b="0" u="none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Concept of JUNO for Mass Ordering</a:t>
            </a:r>
          </a:p>
        </p:txBody>
      </p:sp>
      <p:sp>
        <p:nvSpPr>
          <p:cNvPr id="24" name="矩形 23"/>
          <p:cNvSpPr/>
          <p:nvPr/>
        </p:nvSpPr>
        <p:spPr>
          <a:xfrm>
            <a:off x="671017" y="817595"/>
            <a:ext cx="10945216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Two-layer structure for simplicity and cost: stainless steel frame + Acrylic tank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Water as VETO and Buffer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radiopurity control of water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806024" y="1980487"/>
            <a:ext cx="11313941" cy="4688600"/>
            <a:chOff x="-1039878" y="804863"/>
            <a:chExt cx="12450169" cy="5600700"/>
          </a:xfrm>
        </p:grpSpPr>
        <p:pic>
          <p:nvPicPr>
            <p:cNvPr id="26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873250" y="804863"/>
              <a:ext cx="5953125" cy="5600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矩形 26"/>
            <p:cNvSpPr/>
            <p:nvPr/>
          </p:nvSpPr>
          <p:spPr>
            <a:xfrm>
              <a:off x="-1039878" y="3356740"/>
              <a:ext cx="2797308" cy="1873569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zh-CN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zh-CN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Central detector</a:t>
              </a:r>
              <a:endPara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  <a:p>
              <a:pPr marL="179705" marR="0" lvl="0" indent="-17970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900"/>
                </a:buClr>
                <a:buSzPct val="75000"/>
                <a:buFont typeface="Arial" panose="020B0604020202020204"/>
                <a:buChar char="•"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Steel structure (SSS)</a:t>
              </a:r>
            </a:p>
            <a:p>
              <a:pPr marL="179705" marR="0" lvl="0" indent="-17970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900"/>
                </a:buClr>
                <a:buSzPct val="75000"/>
                <a:buFont typeface="Arial" panose="020B0604020202020204"/>
                <a:buChar char="•"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Acrylic sphere(AS) + 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20kt Liquid scintillator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 </a:t>
              </a:r>
            </a:p>
            <a:p>
              <a:pPr marL="179705" marR="0" lvl="0" indent="-17970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900"/>
                </a:buClr>
                <a:buSzPct val="75000"/>
                <a:buFont typeface="Arial" panose="020B0604020202020204"/>
                <a:buChar char="•"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17612 20” PMT</a:t>
              </a:r>
            </a:p>
            <a:p>
              <a:pPr marL="179705" marR="0" lvl="0" indent="-17970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900"/>
                </a:buClr>
                <a:buSzPct val="75000"/>
                <a:buFont typeface="Arial" panose="020B0604020202020204"/>
                <a:buChar char="•"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25600 3’’ PMT</a:t>
              </a:r>
            </a:p>
          </p:txBody>
        </p:sp>
        <p:cxnSp>
          <p:nvCxnSpPr>
            <p:cNvPr id="28" name="直接箭头连接符 27"/>
            <p:cNvCxnSpPr>
              <a:cxnSpLocks/>
            </p:cNvCxnSpPr>
            <p:nvPr/>
          </p:nvCxnSpPr>
          <p:spPr>
            <a:xfrm flipH="1">
              <a:off x="1601787" y="3443696"/>
              <a:ext cx="2654075" cy="36476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矩形 28"/>
            <p:cNvSpPr/>
            <p:nvPr/>
          </p:nvSpPr>
          <p:spPr>
            <a:xfrm>
              <a:off x="7258891" y="2094364"/>
              <a:ext cx="4151400" cy="187501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VETO system</a:t>
              </a:r>
            </a:p>
            <a:p>
              <a:pPr marL="179705" marR="0" lvl="0" indent="-17970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900"/>
                </a:buClr>
                <a:buSzPct val="75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zh-CN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Top Tracker</a:t>
              </a:r>
              <a:endPara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endParaRPr>
            </a:p>
            <a:p>
              <a:pPr marL="179705" lvl="0" indent="-179705">
                <a:buClr>
                  <a:srgbClr val="FF9900"/>
                </a:buClr>
                <a:buSzPct val="75000"/>
                <a:buFont typeface="Arial" panose="020B0604020202020204" pitchFamily="34" charset="0"/>
                <a:buChar char="•"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Water VETO with 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 Unicode MS" panose="020B0604020202020204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 Unicode MS" panose="020B0604020202020204" charset="-122"/>
                  <a:cs typeface="Calibri" panose="020F0502020204030204" pitchFamily="34" charset="0"/>
                </a:rPr>
                <a:t>2400 20’’ PMT </a:t>
              </a:r>
              <a:r>
                <a:rPr lang="en-US" altLang="zh-CN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altLang="zh-CN" sz="1600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348 20” spare PMTs </a:t>
              </a:r>
              <a:r>
                <a:rPr lang="en-US" altLang="zh-CN" sz="16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+ </a:t>
              </a:r>
              <a:r>
                <a:rPr lang="en-US" altLang="zh-CN" sz="1600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600 8” PMTs</a:t>
              </a:r>
              <a:r>
                <a:rPr lang="en-US" altLang="zh-CN" sz="16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from </a:t>
              </a:r>
              <a:r>
                <a:rPr lang="en-US" altLang="zh-CN" sz="16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Daya</a:t>
              </a:r>
              <a:r>
                <a:rPr lang="en-US" altLang="zh-CN" sz="16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Bay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 Unicode MS" panose="020B0604020202020204" charset="-122"/>
                  <a:cs typeface="Calibri" panose="020F0502020204030204" pitchFamily="34" charset="0"/>
                </a:rPr>
                <a:t> </a:t>
              </a:r>
            </a:p>
            <a:p>
              <a:pPr marL="179705" marR="0" lvl="0" indent="-17970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900"/>
                </a:buClr>
                <a:buSzPct val="75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Earth Magnetic Field shielding coils</a:t>
              </a:r>
            </a:p>
          </p:txBody>
        </p:sp>
        <p:sp>
          <p:nvSpPr>
            <p:cNvPr id="30" name="矩形 11"/>
            <p:cNvSpPr>
              <a:spLocks noChangeArrowheads="1"/>
            </p:cNvSpPr>
            <p:nvPr/>
          </p:nvSpPr>
          <p:spPr bwMode="auto">
            <a:xfrm>
              <a:off x="23812" y="1028700"/>
              <a:ext cx="1577975" cy="698535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zh-CN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Calibration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house</a:t>
              </a: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31" name="直接箭头连接符 30"/>
            <p:cNvCxnSpPr/>
            <p:nvPr/>
          </p:nvCxnSpPr>
          <p:spPr>
            <a:xfrm>
              <a:off x="7038975" y="2060575"/>
              <a:ext cx="0" cy="4124325"/>
            </a:xfrm>
            <a:prstGeom prst="straightConnector1">
              <a:avLst/>
            </a:prstGeom>
            <a:ln w="28575">
              <a:solidFill>
                <a:srgbClr val="FFFF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箭头连接符 31"/>
            <p:cNvCxnSpPr/>
            <p:nvPr/>
          </p:nvCxnSpPr>
          <p:spPr>
            <a:xfrm flipV="1">
              <a:off x="3165475" y="3690938"/>
              <a:ext cx="3308350" cy="41275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矩形 29"/>
            <p:cNvSpPr>
              <a:spLocks noChangeArrowheads="1"/>
            </p:cNvSpPr>
            <p:nvPr/>
          </p:nvSpPr>
          <p:spPr bwMode="auto">
            <a:xfrm>
              <a:off x="4070350" y="3311524"/>
              <a:ext cx="1225645" cy="32920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zh-CN" altLang="zh-CN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Unicode MS" panose="020B0604020202020204" charset="-122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altLang="zh-CN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Unicode MS" panose="020B0604020202020204" charset="-122"/>
                  <a:ea typeface="宋体" panose="02010600030101010101" pitchFamily="2" charset="-122"/>
                  <a:cs typeface="+mn-cs"/>
                </a:rPr>
                <a:t>AS: ID35.4m</a:t>
              </a:r>
              <a:endPara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cxnSp>
          <p:nvCxnSpPr>
            <p:cNvPr id="34" name="直接箭头连接符 33"/>
            <p:cNvCxnSpPr/>
            <p:nvPr/>
          </p:nvCxnSpPr>
          <p:spPr>
            <a:xfrm>
              <a:off x="2941638" y="4225925"/>
              <a:ext cx="3816350" cy="0"/>
            </a:xfrm>
            <a:prstGeom prst="straightConnector1">
              <a:avLst/>
            </a:prstGeom>
            <a:ln w="28575">
              <a:solidFill>
                <a:srgbClr val="0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矩形 31"/>
            <p:cNvSpPr>
              <a:spLocks noChangeArrowheads="1"/>
            </p:cNvSpPr>
            <p:nvPr/>
          </p:nvSpPr>
          <p:spPr bwMode="auto">
            <a:xfrm>
              <a:off x="3933825" y="3881437"/>
              <a:ext cx="1328364" cy="32920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zh-CN" altLang="zh-CN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Unicode MS" panose="020B0604020202020204" charset="-122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altLang="zh-CN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Unicode MS" panose="020B0604020202020204" charset="-122"/>
                  <a:ea typeface="宋体" panose="02010600030101010101" pitchFamily="2" charset="-122"/>
                  <a:cs typeface="+mn-cs"/>
                </a:rPr>
                <a:t>SSS: ID40.1m</a:t>
              </a:r>
              <a:endPara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cxnSp>
          <p:nvCxnSpPr>
            <p:cNvPr id="36" name="直接箭头连接符 35"/>
            <p:cNvCxnSpPr/>
            <p:nvPr/>
          </p:nvCxnSpPr>
          <p:spPr>
            <a:xfrm flipH="1" flipV="1">
              <a:off x="1601788" y="1246188"/>
              <a:ext cx="3248025" cy="2286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箭头连接符 36"/>
            <p:cNvCxnSpPr/>
            <p:nvPr/>
          </p:nvCxnSpPr>
          <p:spPr>
            <a:xfrm>
              <a:off x="5589588" y="1655763"/>
              <a:ext cx="1669383" cy="73599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箭头连接符 37"/>
            <p:cNvCxnSpPr/>
            <p:nvPr/>
          </p:nvCxnSpPr>
          <p:spPr>
            <a:xfrm flipV="1">
              <a:off x="6757988" y="3334184"/>
              <a:ext cx="500984" cy="27195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箭头连接符 38"/>
            <p:cNvCxnSpPr/>
            <p:nvPr/>
          </p:nvCxnSpPr>
          <p:spPr>
            <a:xfrm flipV="1">
              <a:off x="6345698" y="2818807"/>
              <a:ext cx="913273" cy="38576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矩形 39"/>
          <p:cNvSpPr/>
          <p:nvPr/>
        </p:nvSpPr>
        <p:spPr>
          <a:xfrm>
            <a:off x="8101399" y="4986868"/>
            <a:ext cx="555625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charset="-122"/>
                <a:cs typeface="Times New Roman" panose="02020603050405020304" pitchFamily="18" charset="0"/>
              </a:rPr>
              <a:t>44m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41" name="直接箭头连接符 40"/>
          <p:cNvCxnSpPr/>
          <p:nvPr/>
        </p:nvCxnSpPr>
        <p:spPr bwMode="auto">
          <a:xfrm>
            <a:off x="4332752" y="6669087"/>
            <a:ext cx="3627766" cy="0"/>
          </a:xfrm>
          <a:prstGeom prst="straightConnector1">
            <a:avLst/>
          </a:prstGeom>
          <a:noFill/>
          <a:ln w="31750" cap="flat" cmpd="sng" algn="ctr">
            <a:solidFill>
              <a:srgbClr val="FFFF00"/>
            </a:solidFill>
            <a:prstDash val="solid"/>
            <a:round/>
            <a:headEnd type="triangle"/>
            <a:tailEnd type="triangle"/>
          </a:ln>
        </p:spPr>
      </p:cxnSp>
      <p:sp>
        <p:nvSpPr>
          <p:cNvPr id="42" name="矩形 41"/>
          <p:cNvSpPr/>
          <p:nvPr/>
        </p:nvSpPr>
        <p:spPr>
          <a:xfrm>
            <a:off x="5761595" y="6392995"/>
            <a:ext cx="708025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charset="-122"/>
                <a:cs typeface="Times New Roman" panose="02020603050405020304" pitchFamily="18" charset="0"/>
              </a:rPr>
              <a:t>43.5m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t>24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178201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E732393-C8A3-48B5-B848-D362AA885902}"/>
              </a:ext>
            </a:extLst>
          </p:cNvPr>
          <p:cNvSpPr/>
          <p:nvPr/>
        </p:nvSpPr>
        <p:spPr>
          <a:xfrm>
            <a:off x="3935760" y="27866"/>
            <a:ext cx="36836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Central Detector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CD8503D-5366-42FD-9821-A23DC6651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816" y="1052736"/>
            <a:ext cx="7483515" cy="498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83DCD94E-BABD-45E2-B89A-5E45D68F45F8}"/>
              </a:ext>
            </a:extLst>
          </p:cNvPr>
          <p:cNvSpPr/>
          <p:nvPr/>
        </p:nvSpPr>
        <p:spPr>
          <a:xfrm>
            <a:off x="7717500" y="6204841"/>
            <a:ext cx="4205831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Eur.Phys.J.Plus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 139 (2024) 12, 1128,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arXiv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2311.17314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E240363-AA50-4E05-A730-567657DE28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3564FA7-EC47-495B-9B6E-ABD9A7FEE7C1}"/>
              </a:ext>
            </a:extLst>
          </p:cNvPr>
          <p:cNvSpPr/>
          <p:nvPr/>
        </p:nvSpPr>
        <p:spPr>
          <a:xfrm>
            <a:off x="90965" y="848663"/>
            <a:ext cx="4238062" cy="5640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SS structure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to hold the acrylic tank and PMTs, through steel bars with springs and rotating heads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Stress sensors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on steel bars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Clearance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between PMTs is ~3 mm, to maximize coverage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263 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Acrylic panels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thermally pressed and machined to the spherical shape, bonded together in-situ through PMMA polymerization</a:t>
            </a: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+mn-ea"/>
            </a:endParaRPr>
          </a:p>
          <a:p>
            <a:pPr marL="576000" marR="0" lvl="1" indent="-2520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Stress on acrylic &lt; 3.5 MPa</a:t>
            </a:r>
          </a:p>
          <a:p>
            <a:pPr marL="576000" marR="0" lvl="1" indent="-2520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Symbol" panose="05050102010706020507" pitchFamily="18" charset="2"/>
              </a:rPr>
              <a:t>Difference of thermal expansion requires 5 </a:t>
            </a:r>
            <a:r>
              <a:rPr kumimoji="0" lang="en-US" altLang="zh-CN" sz="2000" b="0" i="0" u="none" strike="noStrike" kern="1200" cap="none" spc="0" normalizeH="0" baseline="3000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Symbol" panose="05050102010706020507" pitchFamily="18" charset="2"/>
              </a:rPr>
              <a:t>o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Symbol" panose="05050102010706020507" pitchFamily="18" charset="2"/>
              </a:rPr>
              <a:t>C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Symbol" panose="05050102010706020507" pitchFamily="18" charset="2"/>
              </a:rPr>
              <a:t> since construction 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3109485"/>
      </p:ext>
    </p:extLst>
  </p:cSld>
  <p:clrMapOvr>
    <a:masterClrMapping/>
  </p:clrMapOvr>
  <p:transition spd="slow"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8C2BA26-55D7-4D98-8128-B6D96D99E2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26</a:t>
            </a:fld>
            <a:endParaRPr lang="zh-CN" altLang="en-US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15CBF202-93AB-402A-991F-617868A2CA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836712"/>
            <a:ext cx="9411872" cy="588565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CDCB4DA-57D7-4E1D-BDE0-39554BAF7F18}"/>
              </a:ext>
            </a:extLst>
          </p:cNvPr>
          <p:cNvSpPr/>
          <p:nvPr/>
        </p:nvSpPr>
        <p:spPr>
          <a:xfrm>
            <a:off x="1190465" y="20637"/>
            <a:ext cx="96398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defRPr/>
            </a:pPr>
            <a:r>
              <a:rPr lang="en-US" altLang="zh-CN" sz="4000" b="1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Steel Structure and the Installation Platform </a:t>
            </a:r>
            <a:endParaRPr lang="zh-CN" altLang="en-US" sz="4000" b="1" dirty="0">
              <a:solidFill>
                <a:srgbClr val="FFFFFF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137723"/>
      </p:ext>
    </p:extLst>
  </p:cSld>
  <p:clrMapOvr>
    <a:masterClrMapping/>
  </p:clrMapOvr>
  <p:transition spd="slow"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5E5B406-D597-497A-9951-6981F2AE99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27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E344881-6963-40E2-95ED-EBC2833AD0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908720"/>
            <a:ext cx="8568954" cy="571263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BA571E8-1244-48A4-93C0-7C9E41C0D8CC}"/>
              </a:ext>
            </a:extLst>
          </p:cNvPr>
          <p:cNvSpPr/>
          <p:nvPr/>
        </p:nvSpPr>
        <p:spPr>
          <a:xfrm>
            <a:off x="2074706" y="-15173"/>
            <a:ext cx="78265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defRPr/>
            </a:pPr>
            <a:r>
              <a:rPr lang="en-US" altLang="zh-CN" sz="4000" b="1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Working for Acrylic on the Platform </a:t>
            </a:r>
            <a:endParaRPr lang="zh-CN" altLang="en-US" sz="4000" b="1" dirty="0">
              <a:solidFill>
                <a:srgbClr val="FFFFFF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598485"/>
      </p:ext>
    </p:extLst>
  </p:cSld>
  <p:clrMapOvr>
    <a:masterClrMapping/>
  </p:clrMapOvr>
  <p:transition spd="slow"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C23A009-1359-468B-B55D-2D59432ABD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2024" y="2383329"/>
            <a:ext cx="5688632" cy="426647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5DAD50B-C2AE-4DB9-9AA4-3A17F3EC87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44" y="908720"/>
            <a:ext cx="6411293" cy="427419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DFFE798-05D5-42B4-97DF-82E1075BBA5E}"/>
              </a:ext>
            </a:extLst>
          </p:cNvPr>
          <p:cNvSpPr/>
          <p:nvPr/>
        </p:nvSpPr>
        <p:spPr>
          <a:xfrm>
            <a:off x="2639616" y="136384"/>
            <a:ext cx="68227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Check the Surface Quality of the Acrylic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1D39205-01AF-4AE4-8032-D74707210F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1397459"/>
      </p:ext>
    </p:extLst>
  </p:cSld>
  <p:clrMapOvr>
    <a:masterClrMapping/>
  </p:clrMapOvr>
  <p:transition spd="slow"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-24765" y="116840"/>
            <a:ext cx="11233333" cy="487680"/>
          </a:xfrm>
        </p:spPr>
        <p:txBody>
          <a:bodyPr/>
          <a:lstStyle/>
          <a:p>
            <a:r>
              <a:rPr lang="en-US" altLang="zh-CN" sz="4400" u="non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VETO</a:t>
            </a:r>
          </a:p>
        </p:txBody>
      </p:sp>
      <p:sp>
        <p:nvSpPr>
          <p:cNvPr id="195587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5487620" y="842356"/>
            <a:ext cx="6644569" cy="28804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52095" marR="0" lvl="0" indent="-25209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Water VETO: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  <a:p>
            <a:pPr marL="431800" marR="0" lvl="1" indent="-215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C3399"/>
              </a:buClr>
              <a:buSzPct val="75000"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40 kt pure water for backgrounds shielding &amp; tagging</a:t>
            </a:r>
          </a:p>
          <a:p>
            <a:pPr marL="431800" marR="0" lvl="1" indent="-215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C3399"/>
              </a:buClr>
              <a:buSzPct val="75000"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PMTs on the SS trust and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the pool wall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  <a:p>
            <a:pPr marL="431800" marR="0" lvl="1" indent="-215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C3399"/>
              </a:buClr>
              <a:buSzPct val="75000"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5mm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HDPE+Tyvek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as Pool lining for cleanness &amp; reflection 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1800" marR="0" lvl="1" indent="-215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C3399"/>
              </a:buClr>
              <a:buSzPct val="75000"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100t/h pure water production plant with Rn &amp; Ra removal system</a:t>
            </a:r>
          </a:p>
          <a:p>
            <a:pPr marL="252095" marR="0" lvl="0" indent="-25209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Top tracker: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refurbished OPERA plastic scintillators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  <a:p>
            <a:pPr marL="252095" lvl="0" indent="-252095">
              <a:spcBef>
                <a:spcPts val="0"/>
              </a:spcBef>
              <a:buClr>
                <a:srgbClr val="0000FF"/>
              </a:buClr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Earth magnetic field compensation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: </a:t>
            </a:r>
            <a:r>
              <a:rPr lang="en-US" altLang="zh-CN" sz="2200" b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10% residual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screen"/>
          <a:srcRect r="1279" b="693"/>
          <a:stretch>
            <a:fillRect/>
          </a:stretch>
        </p:blipFill>
        <p:spPr bwMode="auto">
          <a:xfrm>
            <a:off x="767408" y="3916443"/>
            <a:ext cx="1856083" cy="280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360" y="916811"/>
            <a:ext cx="5069057" cy="280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C349-530E-42FE-8D6C-926FE29D5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857" y="4021478"/>
            <a:ext cx="3995133" cy="26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492E5B89-691C-4C7C-AD7F-FDBCF44B20D3}"/>
              </a:ext>
            </a:extLst>
          </p:cNvPr>
          <p:cNvSpPr txBox="1"/>
          <p:nvPr/>
        </p:nvSpPr>
        <p:spPr>
          <a:xfrm>
            <a:off x="2943899" y="6315568"/>
            <a:ext cx="222947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Bottom CD and VETO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2" name="Picture 4" descr="A group of people in a factory&#10;&#10;AI-generated content may be incorrect.">
            <a:extLst>
              <a:ext uri="{FF2B5EF4-FFF2-40B4-BE49-F238E27FC236}">
                <a16:creationId xmlns:a16="http://schemas.microsoft.com/office/drawing/2014/main" id="{8A4A8C2C-CB2D-4364-B7D3-B10254166B72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7392144" y="4002852"/>
            <a:ext cx="4536504" cy="265696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AB1920B2-6EA4-48D8-A675-5B22264DB89C}"/>
              </a:ext>
            </a:extLst>
          </p:cNvPr>
          <p:cNvSpPr/>
          <p:nvPr/>
        </p:nvSpPr>
        <p:spPr>
          <a:xfrm>
            <a:off x="7395795" y="6290483"/>
            <a:ext cx="122597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Top tracker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146FC3B-A30A-4392-81B8-8E5E0F039B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29</a:t>
            </a:fld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7F258AC-712A-4A35-ACB8-3698EEEA82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E33A463-AEB8-4276-995A-0733566D9310}"/>
              </a:ext>
            </a:extLst>
          </p:cNvPr>
          <p:cNvSpPr/>
          <p:nvPr/>
        </p:nvSpPr>
        <p:spPr>
          <a:xfrm>
            <a:off x="1559496" y="-8059"/>
            <a:ext cx="88188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Neutrinos are</a:t>
            </a:r>
            <a:r>
              <a:rPr lang="zh-CN" altLang="en-US" sz="4000" b="1" dirty="0">
                <a:solidFill>
                  <a:schemeClr val="bg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Interesting and important</a:t>
            </a:r>
            <a:r>
              <a:rPr lang="zh-CN" altLang="en-US" sz="4000" b="1" dirty="0">
                <a:solidFill>
                  <a:schemeClr val="bg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endParaRPr lang="zh-CN" alt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71D471-1304-4E42-B213-E251CB7DE311}"/>
              </a:ext>
            </a:extLst>
          </p:cNvPr>
          <p:cNvSpPr txBox="1">
            <a:spLocks/>
          </p:cNvSpPr>
          <p:nvPr/>
        </p:nvSpPr>
        <p:spPr>
          <a:xfrm>
            <a:off x="407368" y="1052514"/>
            <a:ext cx="8568952" cy="5519737"/>
          </a:xfrm>
          <a:prstGeom prst="rect">
            <a:avLst/>
          </a:prstGeom>
        </p:spPr>
        <p:txBody>
          <a:bodyPr vert="horz" wrap="square" lIns="91440" tIns="45720" rIns="91440" bIns="45720" anchor="t" anchorCtr="0"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en-US" altLang="zh-CN" b="0" kern="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Fundamental building blocks of matter</a:t>
            </a:r>
          </a:p>
          <a:p>
            <a:pPr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en-US" altLang="zh-CN" b="0" kern="0" dirty="0">
                <a:latin typeface="Arial" panose="020B0604020202020204" pitchFamily="34" charset="0"/>
                <a:cs typeface="Arial" panose="020B0604020202020204" pitchFamily="34" charset="0"/>
              </a:rPr>
              <a:t>Strange: only left handed – parity violation – Why ?</a:t>
            </a:r>
          </a:p>
          <a:p>
            <a:pPr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en-US" altLang="zh-CN" b="0" kern="0" dirty="0">
                <a:latin typeface="Arial" panose="020B0604020202020204" pitchFamily="34" charset="0"/>
                <a:cs typeface="Arial" panose="020B0604020202020204" pitchFamily="34" charset="0"/>
              </a:rPr>
              <a:t>Extremely abundant </a:t>
            </a:r>
            <a:r>
              <a:rPr lang="zh-CN" altLang="en-US" b="0" kern="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~ </a:t>
            </a:r>
            <a:r>
              <a:rPr lang="en-US" altLang="zh-CN" b="0" kern="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r>
              <a:rPr lang="zh-CN" altLang="en-US" b="0" kern="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00/</a:t>
            </a:r>
            <a:r>
              <a:rPr lang="en-US" altLang="zh-CN" b="0" kern="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cm</a:t>
            </a:r>
            <a:r>
              <a:rPr lang="en-US" altLang="zh-CN" b="0" kern="0" baseline="300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r>
              <a:rPr lang="en-US" altLang="zh-CN" b="0" kern="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:</a:t>
            </a:r>
            <a:r>
              <a:rPr lang="zh-CN" altLang="en-US" b="0" kern="0" baseline="300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b="0" kern="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mass is the key issue</a:t>
            </a:r>
          </a:p>
          <a:p>
            <a:pPr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en-US" altLang="zh-CN" b="0" kern="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The most sensitive probe to the mass: oscillation </a:t>
            </a:r>
          </a:p>
          <a:p>
            <a:pPr lvl="1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If </a:t>
            </a:r>
            <a:r>
              <a:rPr lang="en-US" altLang="zh-CN" kern="0" dirty="0">
                <a:latin typeface="Symbol" panose="05050102010706020507" pitchFamily="18" charset="2"/>
                <a:ea typeface="微软雅黑" panose="020B0503020204020204" pitchFamily="34" charset="-122"/>
                <a:sym typeface="Wingdings" panose="05000000000000000000" pitchFamily="2" charset="2"/>
              </a:rPr>
              <a:t>n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 has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a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mass, it can oscillation from one type to another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29293C4B-205A-4544-9F36-C82DE9CE00F1}"/>
              </a:ext>
            </a:extLst>
          </p:cNvPr>
          <p:cNvGrpSpPr/>
          <p:nvPr/>
        </p:nvGrpSpPr>
        <p:grpSpPr>
          <a:xfrm>
            <a:off x="9155907" y="1013143"/>
            <a:ext cx="2489200" cy="2094865"/>
            <a:chOff x="6020765" y="1829191"/>
            <a:chExt cx="2904858" cy="2730595"/>
          </a:xfrm>
        </p:grpSpPr>
        <p:pic>
          <p:nvPicPr>
            <p:cNvPr id="6" name="Picture 11" descr="W020140616324374680200">
              <a:extLst>
                <a:ext uri="{FF2B5EF4-FFF2-40B4-BE49-F238E27FC236}">
                  <a16:creationId xmlns:a16="http://schemas.microsoft.com/office/drawing/2014/main" id="{D39FB019-4E58-4D59-ACDB-2352EDA08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0765" y="1829191"/>
              <a:ext cx="2904858" cy="2730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13">
              <a:extLst>
                <a:ext uri="{FF2B5EF4-FFF2-40B4-BE49-F238E27FC236}">
                  <a16:creationId xmlns:a16="http://schemas.microsoft.com/office/drawing/2014/main" id="{6FAFDAA5-60EE-41DE-A3AC-6325858BA8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1724" y="3736064"/>
              <a:ext cx="2028417" cy="408929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FF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4403" tIns="42202" rIns="84403" bIns="42202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Text Box 15">
              <a:extLst>
                <a:ext uri="{FF2B5EF4-FFF2-40B4-BE49-F238E27FC236}">
                  <a16:creationId xmlns:a16="http://schemas.microsoft.com/office/drawing/2014/main" id="{18C7A941-49E2-4C47-97F9-255365E45C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62482" y="3700888"/>
              <a:ext cx="991008" cy="429578"/>
            </a:xfrm>
            <a:prstGeom prst="rect">
              <a:avLst/>
            </a:prstGeom>
            <a:noFill/>
            <a:ln>
              <a:noFill/>
            </a:ln>
            <a:effectLst>
              <a:prstShdw prst="shdw12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4403" tIns="42202" rIns="84403" bIns="42202">
              <a:spAutoFit/>
            </a:bodyPr>
            <a:lstStyle>
              <a:lvl1pPr>
                <a:defRPr sz="3000">
                  <a:solidFill>
                    <a:srgbClr val="000066"/>
                  </a:solidFill>
                  <a:latin typeface="Tahoma" panose="020B0604030504040204" pitchFamily="34" charset="0"/>
                  <a:ea typeface="黑体" panose="02010609060101010101" pitchFamily="49" charset="-122"/>
                </a:defRPr>
              </a:lvl1pPr>
              <a:lvl2pPr>
                <a:defRPr sz="2800">
                  <a:solidFill>
                    <a:srgbClr val="0000FF"/>
                  </a:solidFill>
                  <a:latin typeface="Tahoma" panose="020B0604030504040204" pitchFamily="34" charset="0"/>
                  <a:ea typeface="楷体_GB2312" pitchFamily="49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>
                <a:defRPr sz="19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>
                <a:defRPr sz="19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3330" indent="-227330" eaLnBrk="0" hangingPunct="0">
                <a:defRPr sz="19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0530" indent="-227330" eaLnBrk="0" hangingPunct="0">
                <a:defRPr sz="19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7730" indent="-227330" eaLnBrk="0" hangingPunct="0">
                <a:defRPr sz="19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4930" indent="-227330" eaLnBrk="0" hangingPunct="0">
                <a:defRPr sz="19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ahoma" panose="020B0604030504040204" pitchFamily="34" charset="0"/>
                  <a:ea typeface="黑体" panose="02010609060101010101" pitchFamily="49" charset="-122"/>
                  <a:cs typeface="+mn-cs"/>
                </a:rPr>
                <a:t>中微子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FD2FC74-5BE9-43E2-A4C0-FA833A7EB7FF}"/>
              </a:ext>
            </a:extLst>
          </p:cNvPr>
          <p:cNvGrpSpPr/>
          <p:nvPr/>
        </p:nvGrpSpPr>
        <p:grpSpPr>
          <a:xfrm>
            <a:off x="2207568" y="3406668"/>
            <a:ext cx="5643563" cy="538162"/>
            <a:chOff x="528" y="3173"/>
            <a:chExt cx="4752" cy="523"/>
          </a:xfrm>
        </p:grpSpPr>
        <p:sp>
          <p:nvSpPr>
            <p:cNvPr id="10" name="Line 9">
              <a:extLst>
                <a:ext uri="{FF2B5EF4-FFF2-40B4-BE49-F238E27FC236}">
                  <a16:creationId xmlns:a16="http://schemas.microsoft.com/office/drawing/2014/main" id="{97058ED7-2C31-4C79-991E-D4C5A43A3549}"/>
                </a:ext>
              </a:extLst>
            </p:cNvPr>
            <p:cNvSpPr/>
            <p:nvPr/>
          </p:nvSpPr>
          <p:spPr>
            <a:xfrm>
              <a:off x="528" y="3696"/>
              <a:ext cx="1056" cy="0"/>
            </a:xfrm>
            <a:prstGeom prst="line">
              <a:avLst/>
            </a:prstGeom>
            <a:ln w="31750" cap="flat" cmpd="sng">
              <a:solidFill>
                <a:srgbClr val="C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" name="Line 10">
              <a:extLst>
                <a:ext uri="{FF2B5EF4-FFF2-40B4-BE49-F238E27FC236}">
                  <a16:creationId xmlns:a16="http://schemas.microsoft.com/office/drawing/2014/main" id="{C69EF4DB-EA87-44C3-BAC0-8CBD21EB7A08}"/>
                </a:ext>
              </a:extLst>
            </p:cNvPr>
            <p:cNvSpPr/>
            <p:nvPr/>
          </p:nvSpPr>
          <p:spPr>
            <a:xfrm>
              <a:off x="2880" y="3696"/>
              <a:ext cx="1152" cy="0"/>
            </a:xfrm>
            <a:prstGeom prst="line">
              <a:avLst/>
            </a:prstGeom>
            <a:ln w="31750" cap="flat" cmpd="sng">
              <a:solidFill>
                <a:srgbClr val="C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2" name="Line 11">
              <a:extLst>
                <a:ext uri="{FF2B5EF4-FFF2-40B4-BE49-F238E27FC236}">
                  <a16:creationId xmlns:a16="http://schemas.microsoft.com/office/drawing/2014/main" id="{44387B78-2B95-48E9-BBED-21D050157B04}"/>
                </a:ext>
              </a:extLst>
            </p:cNvPr>
            <p:cNvSpPr/>
            <p:nvPr/>
          </p:nvSpPr>
          <p:spPr>
            <a:xfrm>
              <a:off x="4128" y="3696"/>
              <a:ext cx="1152" cy="0"/>
            </a:xfrm>
            <a:prstGeom prst="line">
              <a:avLst/>
            </a:prstGeom>
            <a:ln w="31750" cap="flat" cmpd="sng">
              <a:solidFill>
                <a:srgbClr val="C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41FD6D-B6AA-4E87-8722-7ECA37FA3A2D}"/>
                </a:ext>
              </a:extLst>
            </p:cNvPr>
            <p:cNvSpPr/>
            <p:nvPr/>
          </p:nvSpPr>
          <p:spPr>
            <a:xfrm>
              <a:off x="588" y="3173"/>
              <a:ext cx="602" cy="508"/>
            </a:xfrm>
            <a:prstGeom prst="rect">
              <a:avLst/>
            </a:prstGeom>
            <a:noFill/>
            <a:ln w="31750">
              <a:noFill/>
            </a:ln>
          </p:spPr>
          <p:txBody>
            <a:bodyPr>
              <a:spAutoFit/>
            </a:bodyPr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Char char="u"/>
                <a:defRPr sz="2400">
                  <a:solidFill>
                    <a:srgbClr val="0000CC"/>
                  </a:solidFill>
                  <a:latin typeface="+mn-lt"/>
                  <a:ea typeface="+mn-ea"/>
                  <a:cs typeface="+mn-cs"/>
                </a:defRPr>
              </a:lvl1pPr>
              <a:lvl2pPr marL="9144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3399"/>
                </a:buClr>
                <a:buFont typeface="Wingdings" panose="05000000000000000000" pitchFamily="2" charset="2"/>
                <a:buChar char="ð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2pPr>
              <a:lvl3pPr marL="12954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anose="05000000000000000000" pitchFamily="2" charset="2"/>
                <a:buChar char="ü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3pPr>
              <a:lvl4pPr marL="17526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098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buNone/>
              </a:pPr>
              <a:r>
                <a:rPr lang="en-US" altLang="zh-CN" sz="2800" b="1" dirty="0">
                  <a:solidFill>
                    <a:srgbClr val="C0000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n</a:t>
              </a:r>
              <a:r>
                <a:rPr lang="en-US" altLang="zh-CN" sz="2800" b="1" baseline="-25000" dirty="0">
                  <a:solidFill>
                    <a:srgbClr val="C00000"/>
                  </a:solidFill>
                  <a:latin typeface="Times New Roman" panose="02020603050405020304"/>
                  <a:ea typeface="宋体" panose="02010600030101010101" pitchFamily="2" charset="-122"/>
                </a:rPr>
                <a:t>e</a:t>
              </a:r>
              <a:endParaRPr lang="zh-CN" altLang="en-US" sz="2800" b="1" baseline="-25000" dirty="0">
                <a:solidFill>
                  <a:srgbClr val="C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F9A071B-3FA8-4C68-AFFD-F64083FA2D8D}"/>
                </a:ext>
              </a:extLst>
            </p:cNvPr>
            <p:cNvSpPr/>
            <p:nvPr/>
          </p:nvSpPr>
          <p:spPr>
            <a:xfrm>
              <a:off x="3054" y="3173"/>
              <a:ext cx="475" cy="508"/>
            </a:xfrm>
            <a:prstGeom prst="rect">
              <a:avLst/>
            </a:prstGeom>
            <a:noFill/>
            <a:ln w="31750">
              <a:noFill/>
            </a:ln>
          </p:spPr>
          <p:txBody>
            <a:bodyPr>
              <a:spAutoFit/>
            </a:bodyPr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Char char="u"/>
                <a:defRPr sz="2400">
                  <a:solidFill>
                    <a:srgbClr val="0000CC"/>
                  </a:solidFill>
                  <a:latin typeface="+mn-lt"/>
                  <a:ea typeface="+mn-ea"/>
                  <a:cs typeface="+mn-cs"/>
                </a:defRPr>
              </a:lvl1pPr>
              <a:lvl2pPr marL="9144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3399"/>
                </a:buClr>
                <a:buFont typeface="Wingdings" panose="05000000000000000000" pitchFamily="2" charset="2"/>
                <a:buChar char="ð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2pPr>
              <a:lvl3pPr marL="12954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anose="05000000000000000000" pitchFamily="2" charset="2"/>
                <a:buChar char="ü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3pPr>
              <a:lvl4pPr marL="17526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098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buNone/>
              </a:pPr>
              <a:r>
                <a:rPr lang="en-US" altLang="zh-CN" sz="2800" b="1" dirty="0">
                  <a:solidFill>
                    <a:srgbClr val="C0000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n</a:t>
              </a:r>
              <a:r>
                <a:rPr lang="en-US" altLang="zh-CN" sz="2800" b="1" baseline="-25000" dirty="0">
                  <a:solidFill>
                    <a:srgbClr val="C00000"/>
                  </a:solidFill>
                  <a:latin typeface="Times New Roman" panose="02020603050405020304"/>
                  <a:ea typeface="宋体" panose="02010600030101010101" pitchFamily="2" charset="-122"/>
                </a:rPr>
                <a:t>e</a:t>
              </a:r>
              <a:endParaRPr lang="zh-CN" altLang="en-US" sz="2800" b="1" baseline="-25000" dirty="0">
                <a:solidFill>
                  <a:srgbClr val="C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5919E28-1A06-43A5-A8CF-CC815E3BB005}"/>
                </a:ext>
              </a:extLst>
            </p:cNvPr>
            <p:cNvSpPr/>
            <p:nvPr/>
          </p:nvSpPr>
          <p:spPr>
            <a:xfrm>
              <a:off x="1731" y="3173"/>
              <a:ext cx="520" cy="508"/>
            </a:xfrm>
            <a:prstGeom prst="rect">
              <a:avLst/>
            </a:prstGeom>
            <a:noFill/>
            <a:ln w="31750">
              <a:noFill/>
            </a:ln>
          </p:spPr>
          <p:txBody>
            <a:bodyPr>
              <a:spAutoFit/>
            </a:bodyPr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Char char="u"/>
                <a:defRPr sz="2400">
                  <a:solidFill>
                    <a:srgbClr val="0000CC"/>
                  </a:solidFill>
                  <a:latin typeface="+mn-lt"/>
                  <a:ea typeface="+mn-ea"/>
                  <a:cs typeface="+mn-cs"/>
                </a:defRPr>
              </a:lvl1pPr>
              <a:lvl2pPr marL="9144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3399"/>
                </a:buClr>
                <a:buFont typeface="Wingdings" panose="05000000000000000000" pitchFamily="2" charset="2"/>
                <a:buChar char="ð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2pPr>
              <a:lvl3pPr marL="12954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anose="05000000000000000000" pitchFamily="2" charset="2"/>
                <a:buChar char="ü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3pPr>
              <a:lvl4pPr marL="17526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098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buNone/>
              </a:pPr>
              <a:r>
                <a:rPr lang="en-US" altLang="zh-CN" sz="2800" b="1" dirty="0">
                  <a:solidFill>
                    <a:srgbClr val="C0000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n</a:t>
              </a:r>
              <a:r>
                <a:rPr lang="en-US" altLang="zh-CN" sz="2800" b="1" baseline="-25000" dirty="0">
                  <a:solidFill>
                    <a:srgbClr val="C0000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m</a:t>
              </a:r>
              <a:endParaRPr lang="zh-CN" altLang="en-US" sz="2800" b="1" baseline="-25000" dirty="0">
                <a:solidFill>
                  <a:srgbClr val="C00000"/>
                </a:solidFill>
                <a:latin typeface="Symbol" panose="05050102010706020507" pitchFamily="18" charset="2"/>
                <a:ea typeface="宋体" panose="02010600030101010101" pitchFamily="2" charset="-122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47EAA6B-0561-4AFC-B374-E8511038F4E2}"/>
                </a:ext>
              </a:extLst>
            </p:cNvPr>
            <p:cNvSpPr/>
            <p:nvPr/>
          </p:nvSpPr>
          <p:spPr>
            <a:xfrm>
              <a:off x="4257" y="3173"/>
              <a:ext cx="538" cy="50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Char char="u"/>
                <a:defRPr sz="2400">
                  <a:solidFill>
                    <a:srgbClr val="0000CC"/>
                  </a:solidFill>
                  <a:latin typeface="+mn-lt"/>
                  <a:ea typeface="+mn-ea"/>
                  <a:cs typeface="+mn-cs"/>
                </a:defRPr>
              </a:lvl1pPr>
              <a:lvl2pPr marL="9144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3399"/>
                </a:buClr>
                <a:buFont typeface="Wingdings" panose="05000000000000000000" pitchFamily="2" charset="2"/>
                <a:buChar char="ð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2pPr>
              <a:lvl3pPr marL="12954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anose="05000000000000000000" pitchFamily="2" charset="2"/>
                <a:buChar char="ü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3pPr>
              <a:lvl4pPr marL="17526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098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buNone/>
              </a:pPr>
              <a:r>
                <a:rPr lang="en-US" altLang="zh-CN" sz="2800" b="1" dirty="0">
                  <a:solidFill>
                    <a:srgbClr val="C0000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n</a:t>
              </a:r>
              <a:r>
                <a:rPr lang="en-US" altLang="zh-CN" sz="2800" b="1" baseline="-25000" dirty="0">
                  <a:solidFill>
                    <a:srgbClr val="C0000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m</a:t>
              </a:r>
              <a:endParaRPr lang="zh-CN" altLang="en-US" sz="2800" b="1" baseline="-25000" dirty="0">
                <a:solidFill>
                  <a:srgbClr val="C00000"/>
                </a:solidFill>
                <a:latin typeface="Symbol" panose="05050102010706020507" pitchFamily="18" charset="2"/>
                <a:ea typeface="宋体" panose="02010600030101010101" pitchFamily="2" charset="-122"/>
              </a:endParaRPr>
            </a:p>
          </p:txBody>
        </p:sp>
        <p:sp>
          <p:nvSpPr>
            <p:cNvPr id="17" name="Line 16">
              <a:extLst>
                <a:ext uri="{FF2B5EF4-FFF2-40B4-BE49-F238E27FC236}">
                  <a16:creationId xmlns:a16="http://schemas.microsoft.com/office/drawing/2014/main" id="{A428E683-0FF4-44D6-8ED3-3A60FB79227D}"/>
                </a:ext>
              </a:extLst>
            </p:cNvPr>
            <p:cNvSpPr/>
            <p:nvPr/>
          </p:nvSpPr>
          <p:spPr>
            <a:xfrm>
              <a:off x="1680" y="3696"/>
              <a:ext cx="1056" cy="0"/>
            </a:xfrm>
            <a:prstGeom prst="line">
              <a:avLst/>
            </a:prstGeom>
            <a:ln w="31750" cap="flat" cmpd="sng">
              <a:solidFill>
                <a:srgbClr val="C00000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18" name="矩形 17">
            <a:extLst>
              <a:ext uri="{FF2B5EF4-FFF2-40B4-BE49-F238E27FC236}">
                <a16:creationId xmlns:a16="http://schemas.microsoft.com/office/drawing/2014/main" id="{89C3383A-A735-4AAD-95F0-794A402DC7FA}"/>
              </a:ext>
            </a:extLst>
          </p:cNvPr>
          <p:cNvSpPr/>
          <p:nvPr/>
        </p:nvSpPr>
        <p:spPr>
          <a:xfrm>
            <a:off x="562540" y="4140075"/>
            <a:ext cx="27166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defRPr/>
            </a:pPr>
            <a:r>
              <a:rPr lang="en-US" altLang="zh-CN" sz="2000" b="1" dirty="0">
                <a:solidFill>
                  <a:srgbClr val="0000CC"/>
                </a:solidFill>
                <a:latin typeface="Times New Roman" panose="02020603050405020304"/>
                <a:ea typeface="楷体_GB2312" pitchFamily="49" charset="-122"/>
              </a:rPr>
              <a:t>Oscillation</a:t>
            </a:r>
            <a:r>
              <a:rPr lang="zh-CN" altLang="en-US" sz="2000" b="1" dirty="0">
                <a:solidFill>
                  <a:srgbClr val="0000CC"/>
                </a:solidFill>
                <a:latin typeface="Times New Roman" panose="02020603050405020304"/>
                <a:ea typeface="楷体_GB2312" pitchFamily="49" charset="-122"/>
              </a:rPr>
              <a:t> </a:t>
            </a:r>
            <a:r>
              <a:rPr lang="en-US" altLang="zh-CN" sz="2000" b="1" dirty="0">
                <a:solidFill>
                  <a:srgbClr val="0000CC"/>
                </a:solidFill>
                <a:latin typeface="Times New Roman" panose="02020603050405020304"/>
                <a:ea typeface="楷体_GB2312" pitchFamily="49" charset="-122"/>
              </a:rPr>
              <a:t>probability</a:t>
            </a:r>
            <a:r>
              <a:rPr lang="zh-CN" altLang="en-US" sz="2000" b="1" dirty="0">
                <a:solidFill>
                  <a:srgbClr val="0000CC"/>
                </a:solidFill>
                <a:latin typeface="Times New Roman" panose="02020603050405020304"/>
                <a:ea typeface="楷体_GB2312" pitchFamily="49" charset="-122"/>
              </a:rPr>
              <a:t>：</a:t>
            </a:r>
            <a:endParaRPr lang="zh-CN" altLang="en-US" sz="2000" b="1" dirty="0">
              <a:solidFill>
                <a:srgbClr val="0000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/>
            </a:endParaRPr>
          </a:p>
        </p:txBody>
      </p:sp>
      <p:grpSp>
        <p:nvGrpSpPr>
          <p:cNvPr id="19" name="组合 26">
            <a:extLst>
              <a:ext uri="{FF2B5EF4-FFF2-40B4-BE49-F238E27FC236}">
                <a16:creationId xmlns:a16="http://schemas.microsoft.com/office/drawing/2014/main" id="{08CD1CF3-2A16-4E19-9117-959BBF5E95D1}"/>
              </a:ext>
            </a:extLst>
          </p:cNvPr>
          <p:cNvGrpSpPr/>
          <p:nvPr/>
        </p:nvGrpSpPr>
        <p:grpSpPr>
          <a:xfrm>
            <a:off x="3636318" y="4119456"/>
            <a:ext cx="4346575" cy="924028"/>
            <a:chOff x="571472" y="4786322"/>
            <a:chExt cx="4345549" cy="924906"/>
          </a:xfrm>
        </p:grpSpPr>
        <p:sp>
          <p:nvSpPr>
            <p:cNvPr id="20" name="矩形 16">
              <a:extLst>
                <a:ext uri="{FF2B5EF4-FFF2-40B4-BE49-F238E27FC236}">
                  <a16:creationId xmlns:a16="http://schemas.microsoft.com/office/drawing/2014/main" id="{4ED663D4-16EF-4910-BF63-15F3846F1B0A}"/>
                </a:ext>
              </a:extLst>
            </p:cNvPr>
            <p:cNvSpPr/>
            <p:nvPr/>
          </p:nvSpPr>
          <p:spPr>
            <a:xfrm>
              <a:off x="571472" y="4786322"/>
              <a:ext cx="4345549" cy="4004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Char char="u"/>
                <a:defRPr sz="2400">
                  <a:solidFill>
                    <a:srgbClr val="0000CC"/>
                  </a:solidFill>
                  <a:latin typeface="+mn-lt"/>
                  <a:ea typeface="+mn-ea"/>
                  <a:cs typeface="+mn-cs"/>
                </a:defRPr>
              </a:lvl1pPr>
              <a:lvl2pPr marL="9144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3399"/>
                </a:buClr>
                <a:buFont typeface="Wingdings" panose="05000000000000000000" pitchFamily="2" charset="2"/>
                <a:buChar char="ð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2pPr>
              <a:lvl3pPr marL="12954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anose="05000000000000000000" pitchFamily="2" charset="2"/>
                <a:buChar char="ü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3pPr>
              <a:lvl4pPr marL="17526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098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buNone/>
              </a:pPr>
              <a:r>
                <a:rPr lang="en-US" altLang="zh-CN" sz="2000" b="1" dirty="0">
                  <a:solidFill>
                    <a:srgbClr val="663300"/>
                  </a:solidFill>
                  <a:latin typeface="Times New Roman" panose="02020603050405020304"/>
                  <a:ea typeface="宋体" panose="02010600030101010101" pitchFamily="2" charset="-122"/>
                </a:rPr>
                <a:t>P</a:t>
              </a:r>
              <a:r>
                <a:rPr lang="en-US" altLang="zh-CN" sz="2000" b="1" dirty="0">
                  <a:solidFill>
                    <a:srgbClr val="66330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(n</a:t>
              </a:r>
              <a:r>
                <a:rPr lang="en-US" altLang="zh-CN" sz="2000" b="1" baseline="-25000" dirty="0">
                  <a:solidFill>
                    <a:srgbClr val="663300"/>
                  </a:solidFill>
                  <a:latin typeface="Times New Roman" panose="02020603050405020304"/>
                  <a:ea typeface="宋体" panose="02010600030101010101" pitchFamily="2" charset="-122"/>
                </a:rPr>
                <a:t>e</a:t>
              </a:r>
              <a:r>
                <a:rPr lang="en-US" altLang="zh-CN" sz="2000" b="1" dirty="0">
                  <a:solidFill>
                    <a:srgbClr val="66330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-&gt;n</a:t>
              </a:r>
              <a:r>
                <a:rPr lang="en-US" altLang="zh-CN" sz="2000" b="1" baseline="-25000" dirty="0">
                  <a:solidFill>
                    <a:srgbClr val="66330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m</a:t>
              </a:r>
              <a:r>
                <a:rPr lang="en-US" altLang="zh-CN" sz="2000" b="1" dirty="0">
                  <a:solidFill>
                    <a:srgbClr val="66330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)  </a:t>
              </a:r>
              <a:r>
                <a:rPr lang="en-US" altLang="zh-CN" sz="2000" b="1" dirty="0">
                  <a:solidFill>
                    <a:srgbClr val="663300"/>
                  </a:solidFill>
                  <a:latin typeface="Symbol" panose="05050102010706020507" pitchFamily="18" charset="2"/>
                  <a:ea typeface="宋体" panose="02010600030101010101" pitchFamily="2" charset="-122"/>
                  <a:sym typeface="Symbol" panose="05050102010706020507" pitchFamily="18" charset="2"/>
                </a:rPr>
                <a:t>= </a:t>
              </a:r>
              <a:r>
                <a:rPr lang="en-US" altLang="zh-CN" sz="2000" b="1" dirty="0">
                  <a:solidFill>
                    <a:srgbClr val="333399"/>
                  </a:solidFill>
                  <a:latin typeface="Times New Roman" panose="02020603050405020304"/>
                  <a:ea typeface="宋体" panose="02010600030101010101" pitchFamily="2" charset="-122"/>
                  <a:sym typeface="Symbol" panose="05050102010706020507" pitchFamily="18" charset="2"/>
                </a:rPr>
                <a:t>sin</a:t>
              </a:r>
              <a:r>
                <a:rPr lang="en-US" altLang="zh-CN" sz="2000" b="1" baseline="30000" dirty="0">
                  <a:solidFill>
                    <a:srgbClr val="333399"/>
                  </a:solidFill>
                  <a:latin typeface="Symbol" panose="05050102010706020507" pitchFamily="18" charset="2"/>
                  <a:ea typeface="宋体" panose="02010600030101010101" pitchFamily="2" charset="-122"/>
                  <a:sym typeface="Symbol" panose="05050102010706020507" pitchFamily="18" charset="2"/>
                </a:rPr>
                <a:t>2</a:t>
              </a:r>
              <a:r>
                <a:rPr lang="en-US" altLang="zh-CN" sz="2000" b="1" dirty="0">
                  <a:solidFill>
                    <a:srgbClr val="333399"/>
                  </a:solidFill>
                  <a:latin typeface="Symbol" panose="05050102010706020507" pitchFamily="18" charset="2"/>
                  <a:ea typeface="宋体" panose="02010600030101010101" pitchFamily="2" charset="-122"/>
                  <a:sym typeface="Symbol" panose="05050102010706020507" pitchFamily="18" charset="2"/>
                </a:rPr>
                <a:t>(2</a:t>
              </a:r>
              <a:r>
                <a:rPr lang="en-US" altLang="zh-CN" sz="2000" b="1" dirty="0">
                  <a:solidFill>
                    <a:srgbClr val="D60093"/>
                  </a:solidFill>
                  <a:latin typeface="Symbol" panose="05050102010706020507" pitchFamily="18" charset="2"/>
                  <a:ea typeface="宋体" panose="02010600030101010101" pitchFamily="2" charset="-122"/>
                  <a:sym typeface="Symbol" panose="05050102010706020507" pitchFamily="18" charset="2"/>
                </a:rPr>
                <a:t>q</a:t>
              </a:r>
              <a:r>
                <a:rPr lang="en-US" altLang="zh-CN" sz="2000" b="1" dirty="0">
                  <a:solidFill>
                    <a:srgbClr val="333399"/>
                  </a:solidFill>
                  <a:latin typeface="Symbol" panose="05050102010706020507" pitchFamily="18" charset="2"/>
                  <a:ea typeface="宋体" panose="02010600030101010101" pitchFamily="2" charset="-122"/>
                  <a:sym typeface="Symbol" panose="05050102010706020507" pitchFamily="18" charset="2"/>
                </a:rPr>
                <a:t>)</a:t>
              </a:r>
              <a:r>
                <a:rPr lang="en-US" altLang="zh-CN" sz="2000" b="1" dirty="0">
                  <a:solidFill>
                    <a:srgbClr val="663300"/>
                  </a:solidFill>
                  <a:latin typeface="Symbol" panose="05050102010706020507" pitchFamily="18" charset="2"/>
                  <a:ea typeface="宋体" panose="02010600030101010101" pitchFamily="2" charset="-122"/>
                  <a:sym typeface="Symbol" panose="05050102010706020507" pitchFamily="18" charset="2"/>
                </a:rPr>
                <a:t> </a:t>
              </a:r>
              <a:r>
                <a:rPr lang="en-US" altLang="zh-CN" sz="2000" b="1" dirty="0">
                  <a:solidFill>
                    <a:srgbClr val="663300"/>
                  </a:solidFill>
                  <a:latin typeface="Times New Roman" panose="02020603050405020304"/>
                  <a:ea typeface="宋体" panose="02010600030101010101" pitchFamily="2" charset="-122"/>
                </a:rPr>
                <a:t>sin</a:t>
              </a:r>
              <a:r>
                <a:rPr lang="en-US" altLang="zh-CN" sz="2000" b="1" baseline="30000" dirty="0">
                  <a:solidFill>
                    <a:srgbClr val="663300"/>
                  </a:solidFill>
                  <a:latin typeface="Times New Roman" panose="02020603050405020304"/>
                  <a:ea typeface="宋体" panose="02010600030101010101" pitchFamily="2" charset="-122"/>
                </a:rPr>
                <a:t>2</a:t>
              </a:r>
              <a:r>
                <a:rPr lang="en-US" altLang="zh-CN" sz="2000" b="1" dirty="0">
                  <a:solidFill>
                    <a:srgbClr val="663300"/>
                  </a:solidFill>
                  <a:latin typeface="Times New Roman" panose="02020603050405020304"/>
                  <a:ea typeface="宋体" panose="02010600030101010101" pitchFamily="2" charset="-122"/>
                </a:rPr>
                <a:t>(1.27</a:t>
              </a:r>
              <a:r>
                <a:rPr lang="en-US" altLang="zh-CN" sz="2000" b="1" dirty="0">
                  <a:solidFill>
                    <a:srgbClr val="FF00FF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D</a:t>
              </a:r>
              <a:r>
                <a:rPr lang="en-US" altLang="zh-CN" sz="2000" b="1" dirty="0">
                  <a:solidFill>
                    <a:srgbClr val="FF00FF"/>
                  </a:solidFill>
                  <a:latin typeface="Times New Roman" panose="02020603050405020304"/>
                  <a:ea typeface="宋体" panose="02010600030101010101" pitchFamily="2" charset="-122"/>
                </a:rPr>
                <a:t>m</a:t>
              </a:r>
              <a:r>
                <a:rPr lang="en-US" altLang="zh-CN" sz="2000" b="1" baseline="30000" dirty="0">
                  <a:solidFill>
                    <a:srgbClr val="FF00FF"/>
                  </a:solidFill>
                  <a:latin typeface="Times New Roman" panose="02020603050405020304"/>
                  <a:ea typeface="宋体" panose="02010600030101010101" pitchFamily="2" charset="-122"/>
                </a:rPr>
                <a:t>2</a:t>
              </a:r>
              <a:r>
                <a:rPr lang="en-US" altLang="zh-CN" sz="2000" b="1" dirty="0">
                  <a:solidFill>
                    <a:srgbClr val="663300"/>
                  </a:solidFill>
                  <a:latin typeface="Times New Roman" panose="02020603050405020304"/>
                  <a:ea typeface="宋体" panose="02010600030101010101" pitchFamily="2" charset="-122"/>
                </a:rPr>
                <a:t>L/E)</a:t>
              </a:r>
              <a:endParaRPr lang="zh-CN" altLang="en-US" sz="2000" b="1" dirty="0">
                <a:solidFill>
                  <a:srgbClr val="6633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grpSp>
          <p:nvGrpSpPr>
            <p:cNvPr id="21" name="组合 19">
              <a:extLst>
                <a:ext uri="{FF2B5EF4-FFF2-40B4-BE49-F238E27FC236}">
                  <a16:creationId xmlns:a16="http://schemas.microsoft.com/office/drawing/2014/main" id="{D14F19ED-1854-456B-A03F-24567B4B5F7D}"/>
                </a:ext>
              </a:extLst>
            </p:cNvPr>
            <p:cNvGrpSpPr/>
            <p:nvPr/>
          </p:nvGrpSpPr>
          <p:grpSpPr>
            <a:xfrm>
              <a:off x="2046209" y="5072072"/>
              <a:ext cx="1151993" cy="624628"/>
              <a:chOff x="4233392" y="2643177"/>
              <a:chExt cx="869592" cy="624421"/>
            </a:xfrm>
          </p:grpSpPr>
          <p:sp>
            <p:nvSpPr>
              <p:cNvPr id="25" name="矩形 16">
                <a:extLst>
                  <a:ext uri="{FF2B5EF4-FFF2-40B4-BE49-F238E27FC236}">
                    <a16:creationId xmlns:a16="http://schemas.microsoft.com/office/drawing/2014/main" id="{A985C565-2B5D-40CA-8F38-9B29BD0C7466}"/>
                  </a:ext>
                </a:extLst>
              </p:cNvPr>
              <p:cNvSpPr/>
              <p:nvPr/>
            </p:nvSpPr>
            <p:spPr>
              <a:xfrm>
                <a:off x="4233392" y="2928835"/>
                <a:ext cx="869592" cy="338763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</a:ln>
            </p:spPr>
            <p:txBody>
              <a:bodyPr>
                <a:spAutoFit/>
              </a:bodyPr>
              <a:lstStyle>
                <a:lvl1pPr marL="4572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Char char="u"/>
                  <a:defRPr sz="2400">
                    <a:solidFill>
                      <a:srgbClr val="0000CC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3399"/>
                  </a:buClr>
                  <a:buFont typeface="Wingdings" panose="05000000000000000000" pitchFamily="2" charset="2"/>
                  <a:buChar char="ð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2pPr>
                <a:lvl3pPr marL="12954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ü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3pPr>
                <a:lvl4pPr marL="17526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2098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indent="0" eaLnBrk="1" hangingPunct="1">
                  <a:buNone/>
                </a:pPr>
                <a:r>
                  <a:rPr lang="en-US" altLang="zh-CN" sz="1600" b="1" dirty="0">
                    <a:latin typeface="Times New Roman" panose="02020603050405020304"/>
                    <a:ea typeface="宋体" panose="02010600030101010101" pitchFamily="2" charset="-122"/>
                  </a:rPr>
                  <a:t>Amplitude</a:t>
                </a:r>
                <a:r>
                  <a:rPr lang="zh-CN" altLang="en-US" sz="1600" b="1" dirty="0">
                    <a:latin typeface="Times New Roman" panose="02020603050405020304"/>
                    <a:ea typeface="宋体" panose="02010600030101010101" pitchFamily="2" charset="-122"/>
                  </a:rPr>
                  <a:t> </a:t>
                </a:r>
                <a:endParaRPr lang="en-US" altLang="zh-CN" sz="1600" b="1" dirty="0">
                  <a:latin typeface="Times New Roman" panose="02020603050405020304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上箭头 18">
                <a:extLst>
                  <a:ext uri="{FF2B5EF4-FFF2-40B4-BE49-F238E27FC236}">
                    <a16:creationId xmlns:a16="http://schemas.microsoft.com/office/drawing/2014/main" id="{ABF21261-0213-4C8A-A5E5-287DACBBA001}"/>
                  </a:ext>
                </a:extLst>
              </p:cNvPr>
              <p:cNvSpPr/>
              <p:nvPr/>
            </p:nvSpPr>
            <p:spPr>
              <a:xfrm>
                <a:off x="4576168" y="2643177"/>
                <a:ext cx="210148" cy="285657"/>
              </a:xfrm>
              <a:prstGeom prst="upArrow">
                <a:avLst>
                  <a:gd name="adj1" fmla="val 50000"/>
                  <a:gd name="adj2" fmla="val 49998"/>
                </a:avLst>
              </a:prstGeom>
              <a:solidFill>
                <a:srgbClr val="FFFF99"/>
              </a:solidFill>
              <a:ln w="9525">
                <a:noFill/>
              </a:ln>
            </p:spPr>
            <p:txBody>
              <a:bodyPr/>
              <a:lstStyle>
                <a:lvl1pPr marL="4572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Char char="u"/>
                  <a:defRPr sz="2400">
                    <a:solidFill>
                      <a:srgbClr val="0000CC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3399"/>
                  </a:buClr>
                  <a:buFont typeface="Wingdings" panose="05000000000000000000" pitchFamily="2" charset="2"/>
                  <a:buChar char="ð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2pPr>
                <a:lvl3pPr marL="12954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ü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3pPr>
                <a:lvl4pPr marL="17526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2098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indent="0" eaLnBrk="1" hangingPunct="1">
                  <a:buNone/>
                </a:pPr>
                <a:endParaRPr lang="zh-CN" altLang="en-US" sz="2000" b="1" dirty="0">
                  <a:latin typeface="Times New Roman" panose="02020603050405020304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22" name="组合 20">
              <a:extLst>
                <a:ext uri="{FF2B5EF4-FFF2-40B4-BE49-F238E27FC236}">
                  <a16:creationId xmlns:a16="http://schemas.microsoft.com/office/drawing/2014/main" id="{6A03CB59-AE5B-4C4D-8F54-A8C48D0B1188}"/>
                </a:ext>
              </a:extLst>
            </p:cNvPr>
            <p:cNvGrpSpPr/>
            <p:nvPr/>
          </p:nvGrpSpPr>
          <p:grpSpPr>
            <a:xfrm>
              <a:off x="3622352" y="5072074"/>
              <a:ext cx="1250241" cy="639154"/>
              <a:chOff x="4193832" y="2571763"/>
              <a:chExt cx="1250052" cy="638942"/>
            </a:xfrm>
          </p:grpSpPr>
          <p:sp>
            <p:nvSpPr>
              <p:cNvPr id="23" name="矩形 21">
                <a:extLst>
                  <a:ext uri="{FF2B5EF4-FFF2-40B4-BE49-F238E27FC236}">
                    <a16:creationId xmlns:a16="http://schemas.microsoft.com/office/drawing/2014/main" id="{0461A87E-7622-4EDB-8FE3-F207504E9884}"/>
                  </a:ext>
                </a:extLst>
              </p:cNvPr>
              <p:cNvSpPr/>
              <p:nvPr/>
            </p:nvSpPr>
            <p:spPr>
              <a:xfrm>
                <a:off x="4193832" y="2871942"/>
                <a:ext cx="1250052" cy="338763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</a:ln>
            </p:spPr>
            <p:txBody>
              <a:bodyPr>
                <a:spAutoFit/>
              </a:bodyPr>
              <a:lstStyle>
                <a:lvl1pPr marL="4572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Char char="u"/>
                  <a:defRPr sz="2400">
                    <a:solidFill>
                      <a:srgbClr val="0000CC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3399"/>
                  </a:buClr>
                  <a:buFont typeface="Wingdings" panose="05000000000000000000" pitchFamily="2" charset="2"/>
                  <a:buChar char="ð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2pPr>
                <a:lvl3pPr marL="12954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ü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3pPr>
                <a:lvl4pPr marL="17526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2098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indent="0" eaLnBrk="1" hangingPunct="1">
                  <a:buNone/>
                </a:pPr>
                <a:r>
                  <a:rPr lang="en-US" altLang="zh-CN" sz="1600" b="1" dirty="0">
                    <a:latin typeface="Times New Roman" panose="02020603050405020304"/>
                    <a:ea typeface="宋体" panose="02010600030101010101" pitchFamily="2" charset="-122"/>
                  </a:rPr>
                  <a:t>Frequency</a:t>
                </a:r>
              </a:p>
            </p:txBody>
          </p:sp>
          <p:sp>
            <p:nvSpPr>
              <p:cNvPr id="24" name="上箭头 22">
                <a:extLst>
                  <a:ext uri="{FF2B5EF4-FFF2-40B4-BE49-F238E27FC236}">
                    <a16:creationId xmlns:a16="http://schemas.microsoft.com/office/drawing/2014/main" id="{9076198A-1443-4126-864E-17A14DACFBE1}"/>
                  </a:ext>
                </a:extLst>
              </p:cNvPr>
              <p:cNvSpPr/>
              <p:nvPr/>
            </p:nvSpPr>
            <p:spPr>
              <a:xfrm>
                <a:off x="4500489" y="2571763"/>
                <a:ext cx="285634" cy="285657"/>
              </a:xfrm>
              <a:prstGeom prst="upArrow">
                <a:avLst>
                  <a:gd name="adj1" fmla="val 50000"/>
                  <a:gd name="adj2" fmla="val 49999"/>
                </a:avLst>
              </a:prstGeom>
              <a:solidFill>
                <a:srgbClr val="FFFF99"/>
              </a:solidFill>
              <a:ln w="9525">
                <a:noFill/>
              </a:ln>
            </p:spPr>
            <p:txBody>
              <a:bodyPr/>
              <a:lstStyle>
                <a:lvl1pPr marL="4572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Char char="u"/>
                  <a:defRPr sz="2400">
                    <a:solidFill>
                      <a:srgbClr val="0000CC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3399"/>
                  </a:buClr>
                  <a:buFont typeface="Wingdings" panose="05000000000000000000" pitchFamily="2" charset="2"/>
                  <a:buChar char="ð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2pPr>
                <a:lvl3pPr marL="12954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ü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3pPr>
                <a:lvl4pPr marL="17526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2098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indent="0" eaLnBrk="1" hangingPunct="1">
                  <a:buNone/>
                </a:pPr>
                <a:endParaRPr lang="zh-CN" altLang="en-US" sz="2000" b="1" dirty="0">
                  <a:latin typeface="Times New Roman" panose="02020603050405020304"/>
                  <a:ea typeface="宋体" panose="02010600030101010101" pitchFamily="2" charset="-122"/>
                </a:endParaRPr>
              </a:p>
            </p:txBody>
          </p:sp>
        </p:grpSp>
      </p:grpSp>
      <p:pic>
        <p:nvPicPr>
          <p:cNvPr id="27" name="Picture 27">
            <a:extLst>
              <a:ext uri="{FF2B5EF4-FFF2-40B4-BE49-F238E27FC236}">
                <a16:creationId xmlns:a16="http://schemas.microsoft.com/office/drawing/2014/main" id="{4DBE138A-0766-4357-8B46-B5F0D4AC0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3796" y="3225750"/>
            <a:ext cx="2426698" cy="311447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" name="矩形 4">
            <a:extLst>
              <a:ext uri="{FF2B5EF4-FFF2-40B4-BE49-F238E27FC236}">
                <a16:creationId xmlns:a16="http://schemas.microsoft.com/office/drawing/2014/main" id="{85CBB9EE-0C95-480E-9AF4-5EDEC5B1FF8B}"/>
              </a:ext>
            </a:extLst>
          </p:cNvPr>
          <p:cNvSpPr/>
          <p:nvPr/>
        </p:nvSpPr>
        <p:spPr>
          <a:xfrm>
            <a:off x="9285265" y="6340227"/>
            <a:ext cx="2305798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ClrTx/>
              <a:buSzTx/>
              <a:buNone/>
            </a:pP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/>
                <a:ea typeface="楷体" panose="02010609060101010101" pitchFamily="49" charset="-122"/>
                <a:sym typeface="Wingdings" panose="05000000000000000000" pitchFamily="2" charset="2"/>
              </a:rPr>
              <a:t>Bruno Pontecorvo </a:t>
            </a:r>
            <a:endParaRPr lang="zh-CN" altLang="en-US" sz="2000" b="1" dirty="0">
              <a:solidFill>
                <a:srgbClr val="C0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29" name="组合 2">
            <a:extLst>
              <a:ext uri="{FF2B5EF4-FFF2-40B4-BE49-F238E27FC236}">
                <a16:creationId xmlns:a16="http://schemas.microsoft.com/office/drawing/2014/main" id="{FE395694-2C25-4A46-A1E8-983847C5A37B}"/>
              </a:ext>
            </a:extLst>
          </p:cNvPr>
          <p:cNvGrpSpPr/>
          <p:nvPr/>
        </p:nvGrpSpPr>
        <p:grpSpPr>
          <a:xfrm>
            <a:off x="2099617" y="4754455"/>
            <a:ext cx="5803900" cy="1631950"/>
            <a:chOff x="1019923" y="5088754"/>
            <a:chExt cx="5802727" cy="1633426"/>
          </a:xfrm>
        </p:grpSpPr>
        <p:pic>
          <p:nvPicPr>
            <p:cNvPr id="30" name="Picture 28">
              <a:extLst>
                <a:ext uri="{FF2B5EF4-FFF2-40B4-BE49-F238E27FC236}">
                  <a16:creationId xmlns:a16="http://schemas.microsoft.com/office/drawing/2014/main" id="{51D1A9E1-86B5-491B-B2EB-EFFD3346C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46911" y="5579292"/>
              <a:ext cx="2352675" cy="2476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1" name="Picture 29">
              <a:extLst>
                <a:ext uri="{FF2B5EF4-FFF2-40B4-BE49-F238E27FC236}">
                  <a16:creationId xmlns:a16="http://schemas.microsoft.com/office/drawing/2014/main" id="{C38ED414-7260-4014-9877-61B8C1F1C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41400" y="6360230"/>
              <a:ext cx="2381250" cy="36195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2" name="右箭头 2">
              <a:extLst>
                <a:ext uri="{FF2B5EF4-FFF2-40B4-BE49-F238E27FC236}">
                  <a16:creationId xmlns:a16="http://schemas.microsoft.com/office/drawing/2014/main" id="{94B483F2-6A4E-4B1F-AC54-5E87FB3C1E56}"/>
                </a:ext>
              </a:extLst>
            </p:cNvPr>
            <p:cNvSpPr/>
            <p:nvPr/>
          </p:nvSpPr>
          <p:spPr>
            <a:xfrm>
              <a:off x="3459661" y="5961767"/>
              <a:ext cx="747712" cy="360363"/>
            </a:xfrm>
            <a:prstGeom prst="rightArrow">
              <a:avLst>
                <a:gd name="adj1" fmla="val 50000"/>
                <a:gd name="adj2" fmla="val 49998"/>
              </a:avLst>
            </a:prstGeom>
            <a:solidFill>
              <a:schemeClr val="tx1"/>
            </a:solidFill>
            <a:ln w="9525">
              <a:noFill/>
            </a:ln>
          </p:spPr>
          <p:txBody>
            <a:bodyPr/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Char char="u"/>
                <a:defRPr sz="2400">
                  <a:solidFill>
                    <a:srgbClr val="0000CC"/>
                  </a:solidFill>
                  <a:latin typeface="+mn-lt"/>
                  <a:ea typeface="+mn-ea"/>
                  <a:cs typeface="+mn-cs"/>
                </a:defRPr>
              </a:lvl1pPr>
              <a:lvl2pPr marL="9144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3399"/>
                </a:buClr>
                <a:buFont typeface="Wingdings" panose="05000000000000000000" pitchFamily="2" charset="2"/>
                <a:buChar char="ð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2pPr>
              <a:lvl3pPr marL="12954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anose="05000000000000000000" pitchFamily="2" charset="2"/>
                <a:buChar char="ü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3pPr>
              <a:lvl4pPr marL="17526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098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812800" indent="-812800" eaLnBrk="1" hangingPunct="1">
                <a:buNone/>
              </a:pPr>
              <a:endParaRPr lang="zh-CN" altLang="en-US" sz="2000" b="1" dirty="0"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33" name="矩形 3">
              <a:extLst>
                <a:ext uri="{FF2B5EF4-FFF2-40B4-BE49-F238E27FC236}">
                  <a16:creationId xmlns:a16="http://schemas.microsoft.com/office/drawing/2014/main" id="{CF9207F2-5C59-4303-9A2D-7230CDA73221}"/>
                </a:ext>
              </a:extLst>
            </p:cNvPr>
            <p:cNvSpPr/>
            <p:nvPr/>
          </p:nvSpPr>
          <p:spPr>
            <a:xfrm>
              <a:off x="1019923" y="5088754"/>
              <a:ext cx="447468" cy="46208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Char char="u"/>
                <a:defRPr sz="2400">
                  <a:solidFill>
                    <a:srgbClr val="0000CC"/>
                  </a:solidFill>
                  <a:latin typeface="+mn-lt"/>
                  <a:ea typeface="+mn-ea"/>
                  <a:cs typeface="+mn-cs"/>
                </a:defRPr>
              </a:lvl1pPr>
              <a:lvl2pPr marL="9144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3399"/>
                </a:buClr>
                <a:buFont typeface="Wingdings" panose="05000000000000000000" pitchFamily="2" charset="2"/>
                <a:buChar char="ð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2pPr>
              <a:lvl3pPr marL="12954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anose="05000000000000000000" pitchFamily="2" charset="2"/>
                <a:buChar char="ü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3pPr>
              <a:lvl4pPr marL="17526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098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ClrTx/>
                <a:buSzTx/>
                <a:buNone/>
              </a:pPr>
              <a:r>
                <a:rPr lang="en-US" altLang="zh-CN" dirty="0">
                  <a:solidFill>
                    <a:srgbClr val="C0000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n</a:t>
              </a:r>
              <a:r>
                <a:rPr lang="en-US" altLang="zh-CN" baseline="-25000" dirty="0">
                  <a:solidFill>
                    <a:srgbClr val="C00000"/>
                  </a:solidFill>
                  <a:latin typeface="Times New Roman" panose="02020603050405020304"/>
                  <a:ea typeface="宋体" panose="02010600030101010101" pitchFamily="2" charset="-122"/>
                </a:rPr>
                <a:t>1</a:t>
              </a:r>
              <a:endParaRPr lang="zh-CN" altLang="en-US" baseline="-25000" dirty="0">
                <a:solidFill>
                  <a:srgbClr val="C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34" name="矩形 35">
              <a:extLst>
                <a:ext uri="{FF2B5EF4-FFF2-40B4-BE49-F238E27FC236}">
                  <a16:creationId xmlns:a16="http://schemas.microsoft.com/office/drawing/2014/main" id="{5BCF5AF3-4D87-4983-9D95-8B2114D527E1}"/>
                </a:ext>
              </a:extLst>
            </p:cNvPr>
            <p:cNvSpPr/>
            <p:nvPr/>
          </p:nvSpPr>
          <p:spPr>
            <a:xfrm>
              <a:off x="1751761" y="5088754"/>
              <a:ext cx="447468" cy="46208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Char char="u"/>
                <a:defRPr sz="2400">
                  <a:solidFill>
                    <a:srgbClr val="0000CC"/>
                  </a:solidFill>
                  <a:latin typeface="+mn-lt"/>
                  <a:ea typeface="+mn-ea"/>
                  <a:cs typeface="+mn-cs"/>
                </a:defRPr>
              </a:lvl1pPr>
              <a:lvl2pPr marL="9144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3399"/>
                </a:buClr>
                <a:buFont typeface="Wingdings" panose="05000000000000000000" pitchFamily="2" charset="2"/>
                <a:buChar char="ð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2pPr>
              <a:lvl3pPr marL="12954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anose="05000000000000000000" pitchFamily="2" charset="2"/>
                <a:buChar char="ü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3pPr>
              <a:lvl4pPr marL="17526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098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ClrTx/>
                <a:buSzTx/>
                <a:buNone/>
              </a:pPr>
              <a:r>
                <a:rPr lang="en-US" altLang="zh-CN" dirty="0">
                  <a:solidFill>
                    <a:srgbClr val="C0000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n</a:t>
              </a:r>
              <a:r>
                <a:rPr lang="en-US" altLang="zh-CN" baseline="-25000" dirty="0">
                  <a:solidFill>
                    <a:srgbClr val="C00000"/>
                  </a:solidFill>
                  <a:latin typeface="Times New Roman" panose="02020603050405020304"/>
                  <a:ea typeface="宋体" panose="02010600030101010101" pitchFamily="2" charset="-122"/>
                </a:rPr>
                <a:t>2</a:t>
              </a:r>
              <a:endParaRPr lang="zh-CN" altLang="en-US" baseline="-25000" dirty="0">
                <a:solidFill>
                  <a:srgbClr val="C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35" name="矩形 36">
              <a:extLst>
                <a:ext uri="{FF2B5EF4-FFF2-40B4-BE49-F238E27FC236}">
                  <a16:creationId xmlns:a16="http://schemas.microsoft.com/office/drawing/2014/main" id="{A0AF57D2-039F-493A-802A-A1EFF30515D6}"/>
                </a:ext>
              </a:extLst>
            </p:cNvPr>
            <p:cNvSpPr/>
            <p:nvPr/>
          </p:nvSpPr>
          <p:spPr>
            <a:xfrm>
              <a:off x="2561386" y="5118917"/>
              <a:ext cx="447468" cy="46208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Char char="u"/>
                <a:defRPr sz="2400">
                  <a:solidFill>
                    <a:srgbClr val="0000CC"/>
                  </a:solidFill>
                  <a:latin typeface="+mn-lt"/>
                  <a:ea typeface="+mn-ea"/>
                  <a:cs typeface="+mn-cs"/>
                </a:defRPr>
              </a:lvl1pPr>
              <a:lvl2pPr marL="9144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3399"/>
                </a:buClr>
                <a:buFont typeface="Wingdings" panose="05000000000000000000" pitchFamily="2" charset="2"/>
                <a:buChar char="ð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2pPr>
              <a:lvl3pPr marL="12954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anose="05000000000000000000" pitchFamily="2" charset="2"/>
                <a:buChar char="ü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3pPr>
              <a:lvl4pPr marL="17526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098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ClrTx/>
                <a:buSzTx/>
                <a:buNone/>
              </a:pPr>
              <a:r>
                <a:rPr lang="en-US" altLang="zh-CN" dirty="0">
                  <a:solidFill>
                    <a:srgbClr val="C0000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n</a:t>
              </a:r>
              <a:r>
                <a:rPr lang="en-US" altLang="zh-CN" baseline="-25000" dirty="0">
                  <a:solidFill>
                    <a:srgbClr val="C00000"/>
                  </a:solidFill>
                  <a:latin typeface="Times New Roman" panose="02020603050405020304"/>
                  <a:ea typeface="宋体" panose="02010600030101010101" pitchFamily="2" charset="-122"/>
                </a:rPr>
                <a:t>3</a:t>
              </a:r>
              <a:endParaRPr lang="zh-CN" altLang="en-US" baseline="-25000" dirty="0">
                <a:solidFill>
                  <a:srgbClr val="C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36" name="矩形 37">
              <a:extLst>
                <a:ext uri="{FF2B5EF4-FFF2-40B4-BE49-F238E27FC236}">
                  <a16:creationId xmlns:a16="http://schemas.microsoft.com/office/drawing/2014/main" id="{1713BD9D-0C20-4171-899C-FF9A007E5CEE}"/>
                </a:ext>
              </a:extLst>
            </p:cNvPr>
            <p:cNvSpPr/>
            <p:nvPr/>
          </p:nvSpPr>
          <p:spPr>
            <a:xfrm>
              <a:off x="4565225" y="5961767"/>
              <a:ext cx="447468" cy="46208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Char char="u"/>
                <a:defRPr sz="2400">
                  <a:solidFill>
                    <a:srgbClr val="0000CC"/>
                  </a:solidFill>
                  <a:latin typeface="+mn-lt"/>
                  <a:ea typeface="+mn-ea"/>
                  <a:cs typeface="+mn-cs"/>
                </a:defRPr>
              </a:lvl1pPr>
              <a:lvl2pPr marL="9144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3399"/>
                </a:buClr>
                <a:buFont typeface="Wingdings" panose="05000000000000000000" pitchFamily="2" charset="2"/>
                <a:buChar char="ð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2pPr>
              <a:lvl3pPr marL="12954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anose="05000000000000000000" pitchFamily="2" charset="2"/>
                <a:buChar char="ü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3pPr>
              <a:lvl4pPr marL="17526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098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ClrTx/>
                <a:buSzTx/>
                <a:buNone/>
              </a:pPr>
              <a:r>
                <a:rPr lang="en-US" altLang="zh-CN" dirty="0">
                  <a:solidFill>
                    <a:srgbClr val="C0000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n</a:t>
              </a:r>
              <a:r>
                <a:rPr lang="en-US" altLang="zh-CN" baseline="-25000" dirty="0">
                  <a:solidFill>
                    <a:srgbClr val="C00000"/>
                  </a:solidFill>
                  <a:latin typeface="Times New Roman" panose="02020603050405020304"/>
                  <a:ea typeface="宋体" panose="02010600030101010101" pitchFamily="2" charset="-122"/>
                </a:rPr>
                <a:t>1</a:t>
              </a:r>
              <a:endParaRPr lang="zh-CN" altLang="en-US" baseline="-25000" dirty="0">
                <a:solidFill>
                  <a:srgbClr val="C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37" name="矩形 38">
              <a:extLst>
                <a:ext uri="{FF2B5EF4-FFF2-40B4-BE49-F238E27FC236}">
                  <a16:creationId xmlns:a16="http://schemas.microsoft.com/office/drawing/2014/main" id="{BD2FEB20-DE99-4DC9-96BA-6CD77DF2D529}"/>
                </a:ext>
              </a:extLst>
            </p:cNvPr>
            <p:cNvSpPr/>
            <p:nvPr/>
          </p:nvSpPr>
          <p:spPr>
            <a:xfrm>
              <a:off x="5297063" y="5961767"/>
              <a:ext cx="447468" cy="46208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Char char="u"/>
                <a:defRPr sz="2400">
                  <a:solidFill>
                    <a:srgbClr val="0000CC"/>
                  </a:solidFill>
                  <a:latin typeface="+mn-lt"/>
                  <a:ea typeface="+mn-ea"/>
                  <a:cs typeface="+mn-cs"/>
                </a:defRPr>
              </a:lvl1pPr>
              <a:lvl2pPr marL="9144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3399"/>
                </a:buClr>
                <a:buFont typeface="Wingdings" panose="05000000000000000000" pitchFamily="2" charset="2"/>
                <a:buChar char="ð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2pPr>
              <a:lvl3pPr marL="12954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anose="05000000000000000000" pitchFamily="2" charset="2"/>
                <a:buChar char="ü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3pPr>
              <a:lvl4pPr marL="17526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098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ClrTx/>
                <a:buSzTx/>
                <a:buNone/>
              </a:pPr>
              <a:r>
                <a:rPr lang="en-US" altLang="zh-CN" dirty="0">
                  <a:solidFill>
                    <a:srgbClr val="C0000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n</a:t>
              </a:r>
              <a:r>
                <a:rPr lang="en-US" altLang="zh-CN" baseline="-25000" dirty="0">
                  <a:solidFill>
                    <a:srgbClr val="C00000"/>
                  </a:solidFill>
                  <a:latin typeface="Times New Roman" panose="02020603050405020304"/>
                  <a:ea typeface="宋体" panose="02010600030101010101" pitchFamily="2" charset="-122"/>
                </a:rPr>
                <a:t>2</a:t>
              </a:r>
              <a:endParaRPr lang="zh-CN" altLang="en-US" baseline="-25000" dirty="0">
                <a:solidFill>
                  <a:srgbClr val="C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38" name="矩形 39">
              <a:extLst>
                <a:ext uri="{FF2B5EF4-FFF2-40B4-BE49-F238E27FC236}">
                  <a16:creationId xmlns:a16="http://schemas.microsoft.com/office/drawing/2014/main" id="{50C10EFA-0FA0-432B-8185-D2C2265196A7}"/>
                </a:ext>
              </a:extLst>
            </p:cNvPr>
            <p:cNvSpPr/>
            <p:nvPr/>
          </p:nvSpPr>
          <p:spPr>
            <a:xfrm>
              <a:off x="6106688" y="5991930"/>
              <a:ext cx="447468" cy="46208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Char char="u"/>
                <a:defRPr sz="2400">
                  <a:solidFill>
                    <a:srgbClr val="0000CC"/>
                  </a:solidFill>
                  <a:latin typeface="+mn-lt"/>
                  <a:ea typeface="+mn-ea"/>
                  <a:cs typeface="+mn-cs"/>
                </a:defRPr>
              </a:lvl1pPr>
              <a:lvl2pPr marL="9144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3399"/>
                </a:buClr>
                <a:buFont typeface="Wingdings" panose="05000000000000000000" pitchFamily="2" charset="2"/>
                <a:buChar char="ð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2pPr>
              <a:lvl3pPr marL="12954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anose="05000000000000000000" pitchFamily="2" charset="2"/>
                <a:buChar char="ü"/>
                <a:defRPr sz="2000">
                  <a:solidFill>
                    <a:srgbClr val="0000CC"/>
                  </a:solidFill>
                  <a:latin typeface="+mn-lt"/>
                  <a:ea typeface="+mn-ea"/>
                </a:defRPr>
              </a:lvl3pPr>
              <a:lvl4pPr marL="17526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09800" indent="-3810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ClrTx/>
                <a:buSzTx/>
                <a:buNone/>
              </a:pPr>
              <a:r>
                <a:rPr lang="en-US" altLang="zh-CN" dirty="0">
                  <a:solidFill>
                    <a:srgbClr val="C0000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n</a:t>
              </a:r>
              <a:r>
                <a:rPr lang="en-US" altLang="zh-CN" baseline="-25000" dirty="0">
                  <a:solidFill>
                    <a:srgbClr val="C00000"/>
                  </a:solidFill>
                  <a:latin typeface="Times New Roman" panose="02020603050405020304"/>
                  <a:ea typeface="宋体" panose="02010600030101010101" pitchFamily="2" charset="-122"/>
                </a:rPr>
                <a:t>3</a:t>
              </a:r>
              <a:endParaRPr lang="zh-CN" altLang="en-US" baseline="-25000" dirty="0">
                <a:solidFill>
                  <a:srgbClr val="C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4900300"/>
      </p:ext>
    </p:extLst>
  </p:cSld>
  <p:clrMapOvr>
    <a:masterClrMapping/>
  </p:clrMapOvr>
  <p:transition spd="slow"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7625" y="147955"/>
            <a:ext cx="12192000" cy="487680"/>
          </a:xfrm>
        </p:spPr>
        <p:txBody>
          <a:bodyPr/>
          <a:lstStyle/>
          <a:p>
            <a:r>
              <a:rPr lang="en-US" altLang="zh-CN" sz="4400" u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PMTs and Electronics</a:t>
            </a:r>
            <a:endParaRPr lang="en-US" altLang="zh-CN" sz="4400" u="none" dirty="0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1" name="内容占位符 6"/>
          <p:cNvGraphicFramePr/>
          <p:nvPr>
            <p:custDataLst>
              <p:tags r:id="rId1"/>
            </p:custDataLst>
            <p:extLst/>
          </p:nvPr>
        </p:nvGraphicFramePr>
        <p:xfrm>
          <a:off x="171862" y="836712"/>
          <a:ext cx="6568682" cy="3230880"/>
        </p:xfrm>
        <a:graphic>
          <a:graphicData uri="http://schemas.openxmlformats.org/drawingml/2006/table">
            <a:tbl>
              <a:tblPr firstRow="1" bandRow="1"/>
              <a:tblGrid>
                <a:gridCol w="2121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47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67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60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0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endParaRPr lang="zh-CN" altLang="en-US" sz="2000" b="1" dirty="0"/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dirty="0">
                          <a:solidFill>
                            <a:schemeClr val="tx1"/>
                          </a:solidFill>
                        </a:rPr>
                        <a:t>LPMT (20-inch)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solidFill>
                            <a:schemeClr val="tx1"/>
                          </a:solidFill>
                        </a:rPr>
                        <a:t>SPMT (3-inch)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44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Hamamatsu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NNVT 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HZC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4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Quantity 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5000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15012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25600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8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Charge Collection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Dynode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MCP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Dynode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6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Photon Efficiency 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28.5%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30.1%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25%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1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Dynamic range</a:t>
                      </a:r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[0, 100] PEs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[0, 2] PEs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3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Coverage </a:t>
                      </a:r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75%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3%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5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Reference</a:t>
                      </a:r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800" b="1" dirty="0" err="1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Eur.Phys.J.C</a:t>
                      </a:r>
                      <a:r>
                        <a:rPr lang="en-US" altLang="zh-CN" sz="18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82 </a:t>
                      </a:r>
                    </a:p>
                    <a:p>
                      <a:pPr algn="ctr"/>
                      <a:r>
                        <a:rPr lang="en-US" altLang="zh-CN" sz="18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(2022) 12, 1168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8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NIM.A 1005 </a:t>
                      </a:r>
                    </a:p>
                    <a:p>
                      <a:pPr algn="ctr"/>
                      <a:r>
                        <a:rPr lang="en-US" altLang="zh-CN" sz="18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(2021) 165347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" name="图片 3">
            <a:extLst>
              <a:ext uri="{FF2B5EF4-FFF2-40B4-BE49-F238E27FC236}">
                <a16:creationId xmlns:a16="http://schemas.microsoft.com/office/drawing/2014/main" id="{3A784D5D-43F7-428B-A489-61EDAC9B809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836712"/>
            <a:ext cx="4741395" cy="3160930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5CBBDA80-054F-4164-9D10-F68D80F488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A3AAC5C8-9284-420F-996A-25D665F190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" t="15351" r="2258" b="23750"/>
          <a:stretch/>
        </p:blipFill>
        <p:spPr>
          <a:xfrm>
            <a:off x="2606657" y="4178752"/>
            <a:ext cx="2844800" cy="2425398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E4E6FA2F-A4DB-4BE4-8502-33481BFF03B3}"/>
              </a:ext>
            </a:extLst>
          </p:cNvPr>
          <p:cNvSpPr/>
          <p:nvPr/>
        </p:nvSpPr>
        <p:spPr>
          <a:xfrm>
            <a:off x="3148046" y="6596457"/>
            <a:ext cx="20746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LPMT Underwater box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1BF030E8-9067-40E8-BD9A-9352874F820C}"/>
              </a:ext>
            </a:extLst>
          </p:cNvPr>
          <p:cNvGrpSpPr/>
          <p:nvPr/>
        </p:nvGrpSpPr>
        <p:grpSpPr>
          <a:xfrm>
            <a:off x="7317502" y="4145166"/>
            <a:ext cx="4311981" cy="2543508"/>
            <a:chOff x="3379635" y="3602433"/>
            <a:chExt cx="4607666" cy="2993914"/>
          </a:xfrm>
        </p:grpSpPr>
        <p:pic>
          <p:nvPicPr>
            <p:cNvPr id="20" name="Picture 2" descr="F:\临时工作\1月份\potting常用照片\微信图片_20200109100948.jpg">
              <a:extLst>
                <a:ext uri="{FF2B5EF4-FFF2-40B4-BE49-F238E27FC236}">
                  <a16:creationId xmlns:a16="http://schemas.microsoft.com/office/drawing/2014/main" id="{BF839CF2-DD96-443A-BFF5-2E0233298657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635" y="3641967"/>
              <a:ext cx="2215515" cy="2893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200F9EA4-3899-4921-B350-70D8ECEDBF15}"/>
                </a:ext>
              </a:extLst>
            </p:cNvPr>
            <p:cNvSpPr/>
            <p:nvPr/>
          </p:nvSpPr>
          <p:spPr>
            <a:xfrm>
              <a:off x="4373641" y="6197842"/>
              <a:ext cx="1267634" cy="39850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Calibri" panose="020F0502020204030204" pitchFamily="34" charset="0"/>
                  <a:ea typeface="华文中宋" panose="02010600040101010101" pitchFamily="2" charset="-122"/>
                  <a:cs typeface="Calibri" panose="020F0502020204030204" pitchFamily="34" charset="0"/>
                </a:rPr>
                <a:t>Potted PMT</a:t>
              </a:r>
            </a:p>
          </p:txBody>
        </p:sp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0F64594C-9199-4675-BA3D-2E74949DA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9614" y="3663997"/>
              <a:ext cx="2163222" cy="2885426"/>
            </a:xfrm>
            <a:prstGeom prst="rect">
              <a:avLst/>
            </a:prstGeom>
          </p:spPr>
        </p:pic>
        <p:sp>
          <p:nvSpPr>
            <p:cNvPr id="24" name="文本框 24">
              <a:extLst>
                <a:ext uri="{FF2B5EF4-FFF2-40B4-BE49-F238E27FC236}">
                  <a16:creationId xmlns:a16="http://schemas.microsoft.com/office/drawing/2014/main" id="{F6757C94-6E28-42DB-8445-FD83E7876046}"/>
                </a:ext>
              </a:extLst>
            </p:cNvPr>
            <p:cNvSpPr txBox="1"/>
            <p:nvPr/>
          </p:nvSpPr>
          <p:spPr>
            <a:xfrm>
              <a:off x="6666998" y="3602433"/>
              <a:ext cx="1320303" cy="36227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Times New Roman"/>
                  <a:ea typeface="宋体"/>
                  <a:cs typeface="+mn-cs"/>
                </a:rPr>
                <a:t>Acrylic cover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/>
                <a:ea typeface="宋体"/>
                <a:cs typeface="+mn-cs"/>
              </a:endParaRPr>
            </a:p>
          </p:txBody>
        </p:sp>
        <p:cxnSp>
          <p:nvCxnSpPr>
            <p:cNvPr id="25" name="直接箭头连接符 24">
              <a:extLst>
                <a:ext uri="{FF2B5EF4-FFF2-40B4-BE49-F238E27FC236}">
                  <a16:creationId xmlns:a16="http://schemas.microsoft.com/office/drawing/2014/main" id="{605D52A6-5F0D-4F50-AEC8-167993103B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9322" y="4029921"/>
              <a:ext cx="270677" cy="26085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26" name="文本框 26">
              <a:extLst>
                <a:ext uri="{FF2B5EF4-FFF2-40B4-BE49-F238E27FC236}">
                  <a16:creationId xmlns:a16="http://schemas.microsoft.com/office/drawing/2014/main" id="{613CDF44-43BA-4827-B92E-A3FB7DFB433F}"/>
                </a:ext>
              </a:extLst>
            </p:cNvPr>
            <p:cNvSpPr txBox="1"/>
            <p:nvPr/>
          </p:nvSpPr>
          <p:spPr>
            <a:xfrm>
              <a:off x="6721726" y="5927767"/>
              <a:ext cx="1151112" cy="61587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Times New Roman"/>
                  <a:ea typeface="宋体"/>
                  <a:cs typeface="+mn-cs"/>
                </a:rPr>
                <a:t>Stainless Steel cover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/>
                <a:ea typeface="宋体"/>
                <a:cs typeface="+mn-cs"/>
              </a:endParaRPr>
            </a:p>
          </p:txBody>
        </p:sp>
        <p:cxnSp>
          <p:nvCxnSpPr>
            <p:cNvPr id="27" name="直接箭头连接符 26">
              <a:extLst>
                <a:ext uri="{FF2B5EF4-FFF2-40B4-BE49-F238E27FC236}">
                  <a16:creationId xmlns:a16="http://schemas.microsoft.com/office/drawing/2014/main" id="{E60E770E-5941-4496-9731-ABC141CA2E9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41996" y="5407317"/>
              <a:ext cx="258003" cy="46997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2A93CBBA-5AE4-4F23-B13B-473EB52992BD}"/>
                </a:ext>
              </a:extLst>
            </p:cNvPr>
            <p:cNvSpPr/>
            <p:nvPr/>
          </p:nvSpPr>
          <p:spPr>
            <a:xfrm>
              <a:off x="3969715" y="5469156"/>
              <a:ext cx="900100" cy="726937"/>
            </a:xfrm>
            <a:prstGeom prst="ellipse">
              <a:avLst/>
            </a:prstGeom>
            <a:noFill/>
            <a:ln w="38100">
              <a:solidFill>
                <a:srgbClr val="3333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endPara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/>
                <a:ea typeface="宋体"/>
                <a:cs typeface="+mn-cs"/>
              </a:endParaRPr>
            </a:p>
          </p:txBody>
        </p:sp>
      </p:grpSp>
      <p:pic>
        <p:nvPicPr>
          <p:cNvPr id="29" name="内容占位符 4">
            <a:extLst>
              <a:ext uri="{FF2B5EF4-FFF2-40B4-BE49-F238E27FC236}">
                <a16:creationId xmlns:a16="http://schemas.microsoft.com/office/drawing/2014/main" id="{FB99BCE6-392D-4297-8E4A-125AC310FF5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46"/>
          <a:stretch/>
        </p:blipFill>
        <p:spPr>
          <a:xfrm>
            <a:off x="5676961" y="4178752"/>
            <a:ext cx="1577650" cy="2431686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7092DD01-9157-4791-A762-6C7F16AA14D5}"/>
              </a:ext>
            </a:extLst>
          </p:cNvPr>
          <p:cNvSpPr/>
          <p:nvPr/>
        </p:nvSpPr>
        <p:spPr>
          <a:xfrm>
            <a:off x="5514348" y="6560350"/>
            <a:ext cx="2064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sPMT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Underwater box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7F8BEC86-E079-4B6A-AC95-85672F9DCE8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10" cstate="email"/>
          <a:srcRect/>
          <a:stretch>
            <a:fillRect/>
          </a:stretch>
        </p:blipFill>
        <p:spPr>
          <a:xfrm>
            <a:off x="133275" y="4197468"/>
            <a:ext cx="2409428" cy="2417204"/>
          </a:xfrm>
          <a:prstGeom prst="rect">
            <a:avLst/>
          </a:prstGeom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C3FD98C4-6102-42E6-B4E1-2C8291FE88D4}"/>
              </a:ext>
            </a:extLst>
          </p:cNvPr>
          <p:cNvSpPr/>
          <p:nvPr/>
        </p:nvSpPr>
        <p:spPr>
          <a:xfrm>
            <a:off x="171862" y="6580663"/>
            <a:ext cx="13789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LPMT &amp; </a:t>
            </a:r>
            <a:r>
              <a:rPr kumimoji="0" lang="en-US" altLang="zh-CN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sPMT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1E4046F-740F-46BE-BFE9-5A74778D03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F66028B-9480-405F-93EB-0D445044DD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68110" y="1700808"/>
            <a:ext cx="4120575" cy="4140461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140BD5BE-701E-4ADC-8F45-963A6ECE00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11710" y="238609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19847DD-CDA7-4A46-947C-B4CA7461FA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" t="-932" r="24529" b="932"/>
          <a:stretch/>
        </p:blipFill>
        <p:spPr bwMode="auto">
          <a:xfrm>
            <a:off x="7994644" y="1640963"/>
            <a:ext cx="4017683" cy="420030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ECDDC0DA-6073-48F7-A049-B2B01D82CCC5}"/>
              </a:ext>
            </a:extLst>
          </p:cNvPr>
          <p:cNvSpPr txBox="1"/>
          <p:nvPr/>
        </p:nvSpPr>
        <p:spPr>
          <a:xfrm>
            <a:off x="1885220" y="0"/>
            <a:ext cx="77337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PMT Installation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5E7A43F-F9F0-43A1-9C56-1AAA717232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05"/>
          <a:stretch/>
        </p:blipFill>
        <p:spPr>
          <a:xfrm>
            <a:off x="4345437" y="1700809"/>
            <a:ext cx="3501125" cy="4140460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169AB24-80FB-4CFF-9398-C780E6F200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246369"/>
      </p:ext>
    </p:extLst>
  </p:cSld>
  <p:clrMapOvr>
    <a:masterClrMapping/>
  </p:clrMapOvr>
  <p:transition spd="slow"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61EDAE8-A8E8-4FEA-B616-E13A6D3595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355" y="1302408"/>
            <a:ext cx="6771893" cy="507892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EF8FC5EE-B8A7-4EF4-A129-5E7927E7E58F}"/>
              </a:ext>
            </a:extLst>
          </p:cNvPr>
          <p:cNvSpPr txBox="1"/>
          <p:nvPr/>
        </p:nvSpPr>
        <p:spPr>
          <a:xfrm>
            <a:off x="207951" y="20637"/>
            <a:ext cx="11089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Installation Completed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E97816D-0E49-46C7-ABDD-F614FF8E42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t>32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08512933-134D-408F-A0EF-3B960B6F60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384" r="12020"/>
          <a:stretch/>
        </p:blipFill>
        <p:spPr>
          <a:xfrm>
            <a:off x="207951" y="958504"/>
            <a:ext cx="4879937" cy="2800570"/>
          </a:xfrm>
          <a:prstGeom prst="rect">
            <a:avLst/>
          </a:prstGeom>
          <a:effec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DE8000-4503-45A5-853E-886F7FDE24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09" b="-1"/>
          <a:stretch/>
        </p:blipFill>
        <p:spPr>
          <a:xfrm>
            <a:off x="207951" y="3736481"/>
            <a:ext cx="4879937" cy="284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59493"/>
      </p:ext>
    </p:extLst>
  </p:cSld>
  <p:clrMapOvr>
    <a:masterClrMapping/>
  </p:clrMapOvr>
  <p:transition spd="slow"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116840"/>
            <a:ext cx="12192000" cy="487680"/>
          </a:xfrm>
        </p:spPr>
        <p:txBody>
          <a:bodyPr/>
          <a:lstStyle/>
          <a:p>
            <a:pPr>
              <a:defRPr/>
            </a:pPr>
            <a:r>
              <a:rPr lang="en-US" altLang="zh-CN" sz="4000" u="non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JUNO-Tao</a:t>
            </a:r>
          </a:p>
        </p:txBody>
      </p:sp>
      <p:sp>
        <p:nvSpPr>
          <p:cNvPr id="205827" name="内容占位符 2"/>
          <p:cNvSpPr>
            <a:spLocks noGrp="1"/>
          </p:cNvSpPr>
          <p:nvPr>
            <p:ph idx="4294967295"/>
          </p:nvPr>
        </p:nvSpPr>
        <p:spPr>
          <a:xfrm>
            <a:off x="149152" y="797839"/>
            <a:ext cx="8176581" cy="299273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FF"/>
              </a:buClr>
            </a:pPr>
            <a:r>
              <a:rPr lang="en-US" altLang="zh-CN" b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measure the reactor neutrino spectrum as a reference</a:t>
            </a:r>
          </a:p>
          <a:p>
            <a:pPr marL="720090" lvl="1" indent="-360045" defTabSz="685800" fontAlgn="auto">
              <a:spcBef>
                <a:spcPts val="0"/>
              </a:spcBef>
              <a:spcAft>
                <a:spcPts val="0"/>
              </a:spcAft>
              <a:buClrTx/>
            </a:pPr>
            <a:r>
              <a:rPr lang="en-US" altLang="zh-CN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Mitigate possible fine structure and spectrum uncertainty issues</a:t>
            </a:r>
          </a:p>
          <a:p>
            <a:pPr marL="720090" lvl="1" indent="-360045" defTabSz="685800" fontAlgn="auto">
              <a:spcBef>
                <a:spcPts val="0"/>
              </a:spcBef>
              <a:spcAft>
                <a:spcPts val="0"/>
              </a:spcAft>
              <a:buClrTx/>
            </a:pPr>
            <a:r>
              <a:rPr lang="en-US" altLang="zh-CN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Improve nuclear database, search for sterile neutrinos</a:t>
            </a:r>
            <a:endParaRPr lang="en-US" altLang="zh-CN" sz="2400" b="0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0000FF"/>
              </a:buClr>
            </a:pPr>
            <a:r>
              <a:rPr lang="en-US" altLang="zh-CN" b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Idea: </a:t>
            </a:r>
            <a:r>
              <a:rPr lang="en-US" altLang="zh-CN" b="0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Gd</a:t>
            </a:r>
            <a:r>
              <a:rPr lang="en-US" altLang="zh-CN" b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-loaded LS @-50</a:t>
            </a:r>
            <a:r>
              <a:rPr lang="en-US" altLang="zh-CN" b="0" baseline="30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altLang="zh-CN" b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 + </a:t>
            </a:r>
            <a:r>
              <a:rPr lang="en-US" altLang="zh-CN" b="0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SiPM</a:t>
            </a:r>
            <a:r>
              <a:rPr lang="en-US" altLang="zh-CN" b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20090" lvl="1" indent="-360045">
              <a:spcBef>
                <a:spcPts val="0"/>
              </a:spcBef>
              <a:spcAft>
                <a:spcPts val="0"/>
              </a:spcAft>
            </a:pPr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700k/year@44m from the core(4.6 GW ), with ~10% bkg.</a:t>
            </a:r>
          </a:p>
          <a:p>
            <a:pPr marL="720090" lvl="1" indent="-360045">
              <a:spcBef>
                <a:spcPts val="0"/>
              </a:spcBef>
              <a:spcAft>
                <a:spcPts val="0"/>
              </a:spcAft>
            </a:pPr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 resolution:  4500 </a:t>
            </a:r>
            <a:r>
              <a:rPr lang="en-US" altLang="zh-CN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p.e.</a:t>
            </a:r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/MeV  </a:t>
            </a:r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~2%@1 MeV</a:t>
            </a:r>
          </a:p>
          <a:p>
            <a:pPr marL="720090" lvl="1" indent="-360045">
              <a:spcBef>
                <a:spcPts val="0"/>
              </a:spcBef>
              <a:spcAft>
                <a:spcPts val="0"/>
              </a:spcAft>
            </a:pPr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m</a:t>
            </a:r>
            <a:r>
              <a:rPr lang="en-US" altLang="zh-CN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altLang="zh-CN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SiPM</a:t>
            </a:r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(&gt;94% coverage) w/ PDE &gt; 50%</a:t>
            </a:r>
          </a:p>
          <a:p>
            <a:pPr marL="720090" lvl="1" indent="-360045">
              <a:spcBef>
                <a:spcPts val="0"/>
              </a:spcBef>
              <a:spcAft>
                <a:spcPts val="0"/>
              </a:spcAft>
            </a:pPr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Operating at -50 </a:t>
            </a:r>
            <a:r>
              <a:rPr lang="en-US" altLang="zh-CN" baseline="30000" dirty="0" err="1">
                <a:solidFill>
                  <a:schemeClr val="tx1"/>
                </a:solidFill>
              </a:rPr>
              <a:t>o</a:t>
            </a:r>
            <a:r>
              <a:rPr lang="en-US" altLang="zh-CN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reduce the </a:t>
            </a:r>
            <a:r>
              <a:rPr lang="en-US" altLang="zh-CN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SiPM</a:t>
            </a:r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dark rate by</a:t>
            </a:r>
            <a:r>
              <a:rPr lang="zh-CN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lang="en-US" altLang="zh-CN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50 Hz/mm</a:t>
            </a:r>
            <a:r>
              <a:rPr lang="en-US" altLang="zh-CN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  <a:p>
            <a:pPr marL="720090" lvl="1" indent="-360045">
              <a:spcBef>
                <a:spcPts val="0"/>
              </a:spcBef>
              <a:spcAft>
                <a:spcPts val="0"/>
              </a:spcAft>
            </a:pPr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2.8 ton(1t 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fiducial volume)</a:t>
            </a:r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new type of </a:t>
            </a:r>
            <a:r>
              <a:rPr lang="en-US" altLang="zh-CN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Gd</a:t>
            </a:r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-LS for -50 </a:t>
            </a:r>
            <a:r>
              <a:rPr lang="en-US" altLang="zh-CN" baseline="30000" dirty="0" err="1">
                <a:solidFill>
                  <a:schemeClr val="tx1"/>
                </a:solidFill>
              </a:rPr>
              <a:t>o</a:t>
            </a:r>
            <a:r>
              <a:rPr lang="en-US" altLang="zh-CN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endParaRPr lang="en-US" altLang="zh-CN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tabLst/>
                <a:defRPr/>
              </a:pPr>
              <a:t>33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E05510F-3EAF-4E4F-ACA8-3AF51B1012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9"/>
          <a:stretch/>
        </p:blipFill>
        <p:spPr>
          <a:xfrm>
            <a:off x="3931721" y="4127893"/>
            <a:ext cx="3812782" cy="252933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2F7FFB3-904C-4DF2-B6A6-352895C53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74" y="4080228"/>
            <a:ext cx="3862062" cy="262466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6A49768-D245-4F16-95A8-B4CEC399EC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61" r="6255"/>
          <a:stretch/>
        </p:blipFill>
        <p:spPr>
          <a:xfrm>
            <a:off x="8006584" y="755097"/>
            <a:ext cx="4203692" cy="226936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5213294-1C61-4B73-8D0B-559FFBBAB3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6584" y="3024458"/>
            <a:ext cx="4115757" cy="381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696974"/>
      </p:ext>
    </p:extLst>
  </p:cSld>
  <p:clrMapOvr>
    <a:masterClrMapping/>
  </p:clrMapOvr>
  <p:transition spd="slow"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idx="4294967295"/>
          </p:nvPr>
        </p:nvSpPr>
        <p:spPr>
          <a:xfrm>
            <a:off x="-42333" y="-54781"/>
            <a:ext cx="12204700" cy="836930"/>
          </a:xfrm>
        </p:spPr>
        <p:txBody>
          <a:bodyPr/>
          <a:lstStyle/>
          <a:p>
            <a:pPr>
              <a:defRPr/>
            </a:pPr>
            <a:r>
              <a:rPr lang="en-US" altLang="zh-CN" sz="4000" u="non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Liquid Scintillator</a:t>
            </a:r>
          </a:p>
        </p:txBody>
      </p:sp>
      <p:sp>
        <p:nvSpPr>
          <p:cNvPr id="6" name="内容占位符 1"/>
          <p:cNvSpPr>
            <a:spLocks noGrp="1"/>
          </p:cNvSpPr>
          <p:nvPr/>
        </p:nvSpPr>
        <p:spPr>
          <a:xfrm>
            <a:off x="339289" y="826444"/>
            <a:ext cx="11823078" cy="590391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33375" marR="0" lvl="0" indent="-39560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For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optimal transparency and light yield:</a:t>
            </a:r>
          </a:p>
          <a:p>
            <a:pPr marL="576000" marR="0" lvl="1" indent="-288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333FF"/>
              </a:buClr>
              <a:buSzPct val="75000"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Recipe: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LAB + 2.5g/L PPO + 3 mg/L bis-MSB + 50mg/kg BHT</a:t>
            </a:r>
          </a:p>
          <a:p>
            <a:pPr marL="576000" marR="0" lvl="1" indent="-288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333FF"/>
              </a:buClr>
              <a:buSzPct val="75000"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Goal:  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LAB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attenuation length &gt; 24m, LS attenuation length &gt; 20m, U/Th ~ 10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-17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g/g</a:t>
            </a:r>
          </a:p>
          <a:p>
            <a:pPr marL="576000" marR="0" lvl="1" indent="-288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333FF"/>
              </a:buClr>
              <a:buSzPct val="75000"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Production: Four purification plants + LS Mixing + QA/QC + high purity N</a:t>
            </a:r>
            <a:r>
              <a:rPr kumimoji="0" lang="en-US" altLang="zh-CN" sz="2200" b="0" i="0" u="none" strike="noStrike" kern="1200" cap="none" spc="0" normalizeH="0" baseline="-25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and water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/>
              <a:ea typeface="宋体"/>
              <a:cs typeface="+mn-cs"/>
            </a:endParaRPr>
          </a:p>
          <a:p>
            <a:pPr marL="333375" marR="0" lvl="0" indent="-39560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tabLst/>
              <a:defRPr/>
            </a:pP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/>
              <a:ea typeface="宋体"/>
              <a:cs typeface="+mn-cs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A96EE154-080B-48F3-9915-B43FB83CB93D}"/>
              </a:ext>
            </a:extLst>
          </p:cNvPr>
          <p:cNvGrpSpPr/>
          <p:nvPr/>
        </p:nvGrpSpPr>
        <p:grpSpPr>
          <a:xfrm>
            <a:off x="669617" y="2348880"/>
            <a:ext cx="11492750" cy="4533391"/>
            <a:chOff x="108823" y="2024844"/>
            <a:chExt cx="6760739" cy="3317694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F14F586F-E470-45D3-8B1F-F2CCD545D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108823" y="3891198"/>
              <a:ext cx="1471752" cy="1307412"/>
            </a:xfrm>
            <a:prstGeom prst="rect">
              <a:avLst/>
            </a:prstGeom>
          </p:spPr>
        </p:pic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BC2B355F-3035-4478-97F8-3A4809366D3D}"/>
                </a:ext>
              </a:extLst>
            </p:cNvPr>
            <p:cNvGrpSpPr/>
            <p:nvPr/>
          </p:nvGrpSpPr>
          <p:grpSpPr>
            <a:xfrm>
              <a:off x="3552480" y="2024844"/>
              <a:ext cx="2208097" cy="1415306"/>
              <a:chOff x="6549745" y="1849527"/>
              <a:chExt cx="3770802" cy="2551457"/>
            </a:xfrm>
          </p:grpSpPr>
          <p:pic>
            <p:nvPicPr>
              <p:cNvPr id="51" name="图片 50">
                <a:extLst>
                  <a:ext uri="{FF2B5EF4-FFF2-40B4-BE49-F238E27FC236}">
                    <a16:creationId xmlns:a16="http://schemas.microsoft.com/office/drawing/2014/main" id="{6C499EFF-C185-4B40-A1A3-5EA51E2D87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/>
              <a:stretch>
                <a:fillRect/>
              </a:stretch>
            </p:blipFill>
            <p:spPr>
              <a:xfrm>
                <a:off x="6622284" y="1849527"/>
                <a:ext cx="2008024" cy="2158159"/>
              </a:xfrm>
              <a:prstGeom prst="rect">
                <a:avLst/>
              </a:prstGeom>
            </p:spPr>
          </p:pic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A00DD34B-162A-4D43-A1F1-48C87127E334}"/>
                  </a:ext>
                </a:extLst>
              </p:cNvPr>
              <p:cNvSpPr txBox="1"/>
              <p:nvPr/>
            </p:nvSpPr>
            <p:spPr>
              <a:xfrm>
                <a:off x="6549745" y="4037392"/>
                <a:ext cx="3770802" cy="3635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Arial" panose="020B0604020202020204" pitchFamily="34" charset="0"/>
                  </a:rPr>
                  <a:t>2) Distillation for radiopurity</a:t>
                </a:r>
                <a:endParaRPr kumimoji="0" lang="zh-CN" altLang="en-US" sz="1200" b="1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C41543D9-20C8-470E-B3E3-5916EB0CC2E4}"/>
                </a:ext>
              </a:extLst>
            </p:cNvPr>
            <p:cNvGrpSpPr/>
            <p:nvPr/>
          </p:nvGrpSpPr>
          <p:grpSpPr>
            <a:xfrm>
              <a:off x="1822940" y="2024844"/>
              <a:ext cx="1502460" cy="1420540"/>
              <a:chOff x="3383080" y="1853991"/>
              <a:chExt cx="3218140" cy="2630015"/>
            </a:xfrm>
          </p:grpSpPr>
          <p:pic>
            <p:nvPicPr>
              <p:cNvPr id="49" name="图片 48">
                <a:extLst>
                  <a:ext uri="{FF2B5EF4-FFF2-40B4-BE49-F238E27FC236}">
                    <a16:creationId xmlns:a16="http://schemas.microsoft.com/office/drawing/2014/main" id="{F4DFE83C-0F16-467F-8864-C1F68A7991A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/>
              <a:srcRect/>
              <a:stretch>
                <a:fillRect/>
              </a:stretch>
            </p:blipFill>
            <p:spPr>
              <a:xfrm>
                <a:off x="3532689" y="1853991"/>
                <a:ext cx="2947386" cy="2216811"/>
              </a:xfrm>
              <a:prstGeom prst="rect">
                <a:avLst/>
              </a:prstGeom>
            </p:spPr>
          </p:pic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838C664F-1428-47B9-8A58-258F9BB7793F}"/>
                  </a:ext>
                </a:extLst>
              </p:cNvPr>
              <p:cNvSpPr txBox="1"/>
              <p:nvPr/>
            </p:nvSpPr>
            <p:spPr>
              <a:xfrm>
                <a:off x="3383080" y="4108691"/>
                <a:ext cx="3218140" cy="375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Arial" panose="020B0604020202020204" pitchFamily="34" charset="0"/>
                  </a:rPr>
                  <a:t>1) Al</a:t>
                </a:r>
                <a:r>
                  <a:rPr kumimoji="0" lang="en-US" altLang="zh-CN" sz="1200" b="1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Arial" panose="020B0604020202020204" pitchFamily="34" charset="0"/>
                  </a:rPr>
                  <a:t>2</a:t>
                </a: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Arial" panose="020B0604020202020204" pitchFamily="34" charset="0"/>
                  </a:rPr>
                  <a:t>O</a:t>
                </a:r>
                <a:r>
                  <a:rPr kumimoji="0" lang="en-US" altLang="zh-CN" sz="1200" b="1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Arial" panose="020B0604020202020204" pitchFamily="34" charset="0"/>
                  </a:rPr>
                  <a:t>3 </a:t>
                </a: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Arial" panose="020B0604020202020204" pitchFamily="34" charset="0"/>
                  </a:rPr>
                  <a:t> for optical transparency</a:t>
                </a:r>
                <a:endPara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A49A3A04-8B5F-491C-A09A-D766F7C38D34}"/>
                </a:ext>
              </a:extLst>
            </p:cNvPr>
            <p:cNvGrpSpPr/>
            <p:nvPr/>
          </p:nvGrpSpPr>
          <p:grpSpPr>
            <a:xfrm>
              <a:off x="187638" y="2024844"/>
              <a:ext cx="1448594" cy="1436233"/>
              <a:chOff x="353573" y="1867148"/>
              <a:chExt cx="3185347" cy="2658652"/>
            </a:xfrm>
          </p:grpSpPr>
          <p:pic>
            <p:nvPicPr>
              <p:cNvPr id="47" name="图片 46">
                <a:extLst>
                  <a:ext uri="{FF2B5EF4-FFF2-40B4-BE49-F238E27FC236}">
                    <a16:creationId xmlns:a16="http://schemas.microsoft.com/office/drawing/2014/main" id="{A3B850EC-1AB8-4F3E-BC86-8B9F1A640F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/>
              <a:stretch>
                <a:fillRect/>
              </a:stretch>
            </p:blipFill>
            <p:spPr>
              <a:xfrm>
                <a:off x="353573" y="1867148"/>
                <a:ext cx="3022924" cy="2216811"/>
              </a:xfrm>
              <a:prstGeom prst="rect">
                <a:avLst/>
              </a:prstGeom>
            </p:spPr>
          </p:pic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BFFD2CEE-88A3-409D-8461-49DA96463230}"/>
                  </a:ext>
                </a:extLst>
              </p:cNvPr>
              <p:cNvSpPr txBox="1"/>
              <p:nvPr/>
            </p:nvSpPr>
            <p:spPr>
              <a:xfrm>
                <a:off x="355268" y="4108848"/>
                <a:ext cx="3183652" cy="416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Arial" panose="020B0604020202020204" pitchFamily="34" charset="0"/>
                  </a:rPr>
                  <a:t>5000 m</a:t>
                </a:r>
                <a:r>
                  <a:rPr kumimoji="0" lang="en-US" altLang="zh-CN" sz="14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Arial" panose="020B0604020202020204" pitchFamily="34" charset="0"/>
                  </a:rPr>
                  <a:t>3</a:t>
                </a: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Arial" panose="020B0604020202020204" pitchFamily="34" charset="0"/>
                  </a:rPr>
                  <a:t>LAB</a:t>
                </a: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Arial" panose="020B0604020202020204" pitchFamily="34" charset="0"/>
                  </a:rPr>
                  <a:t>storage tank</a:t>
                </a:r>
                <a:endParaRPr kumimoji="0" lang="zh-CN" altLang="en-US" sz="1400" b="1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FC3E814B-F053-462B-8EAF-A01E3A27FF20}"/>
                </a:ext>
              </a:extLst>
            </p:cNvPr>
            <p:cNvSpPr txBox="1"/>
            <p:nvPr/>
          </p:nvSpPr>
          <p:spPr>
            <a:xfrm>
              <a:off x="6028486" y="3680976"/>
              <a:ext cx="841076" cy="540580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+mn-cs"/>
                </a:rPr>
                <a:t>1800 m SS pipes to underground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3" name="箭头: 右 22">
              <a:extLst>
                <a:ext uri="{FF2B5EF4-FFF2-40B4-BE49-F238E27FC236}">
                  <a16:creationId xmlns:a16="http://schemas.microsoft.com/office/drawing/2014/main" id="{F4C1D73D-E5F1-49EA-85E4-C300BF7F4A13}"/>
                </a:ext>
              </a:extLst>
            </p:cNvPr>
            <p:cNvSpPr/>
            <p:nvPr/>
          </p:nvSpPr>
          <p:spPr>
            <a:xfrm>
              <a:off x="3325400" y="2613823"/>
              <a:ext cx="202500" cy="101250"/>
            </a:xfrm>
            <a:prstGeom prst="rightArrow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zh-CN" altLang="en-US" sz="202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8" name="箭头: 右 27">
              <a:extLst>
                <a:ext uri="{FF2B5EF4-FFF2-40B4-BE49-F238E27FC236}">
                  <a16:creationId xmlns:a16="http://schemas.microsoft.com/office/drawing/2014/main" id="{9C3F2C8B-F1A3-4EBB-99BD-866A4B4A4131}"/>
                </a:ext>
              </a:extLst>
            </p:cNvPr>
            <p:cNvSpPr/>
            <p:nvPr/>
          </p:nvSpPr>
          <p:spPr>
            <a:xfrm>
              <a:off x="1620440" y="2613823"/>
              <a:ext cx="202500" cy="101250"/>
            </a:xfrm>
            <a:prstGeom prst="rightArrow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zh-CN" altLang="en-US" sz="202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9" name="箭头: 右 28">
              <a:extLst>
                <a:ext uri="{FF2B5EF4-FFF2-40B4-BE49-F238E27FC236}">
                  <a16:creationId xmlns:a16="http://schemas.microsoft.com/office/drawing/2014/main" id="{66DD0C78-C909-4AA2-BDF6-E5BB7DA77E5B}"/>
                </a:ext>
              </a:extLst>
            </p:cNvPr>
            <p:cNvSpPr/>
            <p:nvPr/>
          </p:nvSpPr>
          <p:spPr>
            <a:xfrm>
              <a:off x="4824578" y="2604155"/>
              <a:ext cx="202500" cy="101250"/>
            </a:xfrm>
            <a:prstGeom prst="rightArrow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zh-CN" altLang="en-US" sz="202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0" name="箭头: 右 29">
              <a:extLst>
                <a:ext uri="{FF2B5EF4-FFF2-40B4-BE49-F238E27FC236}">
                  <a16:creationId xmlns:a16="http://schemas.microsoft.com/office/drawing/2014/main" id="{64048021-AEC1-4B1C-9B3B-BEA60C851240}"/>
                </a:ext>
              </a:extLst>
            </p:cNvPr>
            <p:cNvSpPr/>
            <p:nvPr/>
          </p:nvSpPr>
          <p:spPr>
            <a:xfrm rot="10800000">
              <a:off x="5773107" y="4404194"/>
              <a:ext cx="202500" cy="101250"/>
            </a:xfrm>
            <a:prstGeom prst="rightArrow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zh-CN" altLang="en-US" sz="202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1" name="箭头: 右 30">
              <a:extLst>
                <a:ext uri="{FF2B5EF4-FFF2-40B4-BE49-F238E27FC236}">
                  <a16:creationId xmlns:a16="http://schemas.microsoft.com/office/drawing/2014/main" id="{9E375EFB-BB75-40CF-87AF-000011911AB6}"/>
                </a:ext>
              </a:extLst>
            </p:cNvPr>
            <p:cNvSpPr/>
            <p:nvPr/>
          </p:nvSpPr>
          <p:spPr>
            <a:xfrm rot="10800000">
              <a:off x="4163503" y="4399345"/>
              <a:ext cx="202500" cy="101250"/>
            </a:xfrm>
            <a:prstGeom prst="rightArrow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zh-CN" altLang="en-US" sz="202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2" name="箭头: 右 31">
              <a:extLst>
                <a:ext uri="{FF2B5EF4-FFF2-40B4-BE49-F238E27FC236}">
                  <a16:creationId xmlns:a16="http://schemas.microsoft.com/office/drawing/2014/main" id="{D5314C94-696F-43AA-A38C-433B976955B7}"/>
                </a:ext>
              </a:extLst>
            </p:cNvPr>
            <p:cNvSpPr/>
            <p:nvPr/>
          </p:nvSpPr>
          <p:spPr>
            <a:xfrm rot="10800000">
              <a:off x="2792384" y="4413946"/>
              <a:ext cx="202500" cy="101250"/>
            </a:xfrm>
            <a:prstGeom prst="rightArrow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zh-CN" altLang="en-US" sz="202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A8AC9A6A-FA8A-40EF-8985-DAA9C99A7C84}"/>
                </a:ext>
              </a:extLst>
            </p:cNvPr>
            <p:cNvGrpSpPr/>
            <p:nvPr/>
          </p:nvGrpSpPr>
          <p:grpSpPr>
            <a:xfrm>
              <a:off x="4987351" y="2027453"/>
              <a:ext cx="1625864" cy="1387121"/>
              <a:chOff x="9266454" y="1661343"/>
              <a:chExt cx="2890427" cy="2465992"/>
            </a:xfrm>
          </p:grpSpPr>
          <p:pic>
            <p:nvPicPr>
              <p:cNvPr id="45" name="图片 44">
                <a:extLst>
                  <a:ext uri="{FF2B5EF4-FFF2-40B4-BE49-F238E27FC236}">
                    <a16:creationId xmlns:a16="http://schemas.microsoft.com/office/drawing/2014/main" id="{D47CE79C-6CF7-42F2-9A04-5D65E2863D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/>
              <a:srcRect/>
              <a:stretch>
                <a:fillRect/>
              </a:stretch>
            </p:blipFill>
            <p:spPr>
              <a:xfrm>
                <a:off x="9387299" y="1661343"/>
                <a:ext cx="2570125" cy="2125347"/>
              </a:xfrm>
              <a:prstGeom prst="rect">
                <a:avLst/>
              </a:prstGeom>
            </p:spPr>
          </p:pic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3D29BECD-501D-4788-919D-F9CD1DCA7620}"/>
                  </a:ext>
                </a:extLst>
              </p:cNvPr>
              <p:cNvSpPr txBox="1"/>
              <p:nvPr/>
            </p:nvSpPr>
            <p:spPr>
              <a:xfrm>
                <a:off x="9266454" y="3766948"/>
                <a:ext cx="2890427" cy="3603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Arial" panose="020B0604020202020204" pitchFamily="34" charset="0"/>
                  </a:rPr>
                  <a:t>Mixing LAB with PPO and bis-MSB</a:t>
                </a:r>
                <a:endParaRPr kumimoji="0" lang="zh-CN" altLang="en-US" sz="1200" b="1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046D1C35-DBA0-435A-9BE1-BA283959E6ED}"/>
                </a:ext>
              </a:extLst>
            </p:cNvPr>
            <p:cNvGrpSpPr/>
            <p:nvPr/>
          </p:nvGrpSpPr>
          <p:grpSpPr>
            <a:xfrm>
              <a:off x="4395408" y="3750426"/>
              <a:ext cx="1509568" cy="1576938"/>
              <a:chOff x="7699754" y="4095830"/>
              <a:chExt cx="2683675" cy="2803446"/>
            </a:xfrm>
          </p:grpSpPr>
          <p:pic>
            <p:nvPicPr>
              <p:cNvPr id="43" name="Picture 2">
                <a:extLst>
                  <a:ext uri="{FF2B5EF4-FFF2-40B4-BE49-F238E27FC236}">
                    <a16:creationId xmlns:a16="http://schemas.microsoft.com/office/drawing/2014/main" id="{3915C148-8333-4348-B240-99A50DA1E5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7699754" y="4095830"/>
                <a:ext cx="2426967" cy="216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2E9CFC7D-D28F-4FDB-8EF6-678F874E2EC4}"/>
                  </a:ext>
                </a:extLst>
              </p:cNvPr>
              <p:cNvSpPr txBox="1"/>
              <p:nvPr/>
            </p:nvSpPr>
            <p:spPr>
              <a:xfrm>
                <a:off x="7735798" y="6298631"/>
                <a:ext cx="2647631" cy="600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Arial" panose="020B0604020202020204" pitchFamily="34" charset="0"/>
                  </a:rPr>
                  <a:t>3) Water extraction to remove radioactive impurities </a:t>
                </a:r>
                <a:endParaRPr kumimoji="0" lang="zh-CN" altLang="en-US" sz="1200" b="1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7739B509-05C2-4E8B-9268-104728A545D3}"/>
                </a:ext>
              </a:extLst>
            </p:cNvPr>
            <p:cNvGrpSpPr/>
            <p:nvPr/>
          </p:nvGrpSpPr>
          <p:grpSpPr>
            <a:xfrm>
              <a:off x="3076984" y="3732930"/>
              <a:ext cx="1194359" cy="1592111"/>
              <a:chOff x="5413040" y="4064720"/>
              <a:chExt cx="2123303" cy="2830418"/>
            </a:xfrm>
          </p:grpSpPr>
          <p:pic>
            <p:nvPicPr>
              <p:cNvPr id="41" name="图片 40">
                <a:extLst>
                  <a:ext uri="{FF2B5EF4-FFF2-40B4-BE49-F238E27FC236}">
                    <a16:creationId xmlns:a16="http://schemas.microsoft.com/office/drawing/2014/main" id="{F2002F10-5E3A-4295-BFB5-D6EC91CEFF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screen"/>
              <a:srcRect/>
              <a:stretch>
                <a:fillRect/>
              </a:stretch>
            </p:blipFill>
            <p:spPr>
              <a:xfrm>
                <a:off x="5413040" y="4064720"/>
                <a:ext cx="1879313" cy="2159999"/>
              </a:xfrm>
              <a:prstGeom prst="rect">
                <a:avLst/>
              </a:prstGeom>
            </p:spPr>
          </p:pic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789475BE-55DD-4786-86B1-9B8426BB8557}"/>
                  </a:ext>
                </a:extLst>
              </p:cNvPr>
              <p:cNvSpPr txBox="1"/>
              <p:nvPr/>
            </p:nvSpPr>
            <p:spPr>
              <a:xfrm>
                <a:off x="5530017" y="6296156"/>
                <a:ext cx="2006326" cy="598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Arial" panose="020B0604020202020204" pitchFamily="34" charset="0"/>
                  </a:rPr>
                  <a:t>4) Gas stripping to remove Rn and O</a:t>
                </a:r>
                <a:r>
                  <a:rPr kumimoji="0" lang="en-US" altLang="zh-CN" sz="1200" b="1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Arial" panose="020B0604020202020204" pitchFamily="34" charset="0"/>
                  </a:rPr>
                  <a:t>2</a:t>
                </a:r>
                <a:endParaRPr kumimoji="0" lang="zh-CN" altLang="en-US" sz="1200" b="1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E9746B1C-44DD-4C28-A8EC-4A9A5EC2B4E1}"/>
                </a:ext>
              </a:extLst>
            </p:cNvPr>
            <p:cNvSpPr txBox="1"/>
            <p:nvPr/>
          </p:nvSpPr>
          <p:spPr>
            <a:xfrm>
              <a:off x="1702450" y="5004675"/>
              <a:ext cx="1128560" cy="3378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Arial" panose="020B0604020202020204" pitchFamily="34" charset="0"/>
                </a:rPr>
                <a:t>OSIRIS to monitor Rn and other backgrounds</a:t>
              </a:r>
              <a:endParaRPr kumimoji="0" lang="zh-CN" alt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7" name="箭头: 上 36">
              <a:extLst>
                <a:ext uri="{FF2B5EF4-FFF2-40B4-BE49-F238E27FC236}">
                  <a16:creationId xmlns:a16="http://schemas.microsoft.com/office/drawing/2014/main" id="{DC2A5E54-65E2-4896-9AC5-EC360B6BDA12}"/>
                </a:ext>
              </a:extLst>
            </p:cNvPr>
            <p:cNvSpPr/>
            <p:nvPr/>
          </p:nvSpPr>
          <p:spPr>
            <a:xfrm rot="10800000">
              <a:off x="751734" y="3581807"/>
              <a:ext cx="84703" cy="552093"/>
            </a:xfrm>
            <a:prstGeom prst="upArrow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zh-CN" altLang="en-US" sz="2025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32D9E017-C165-4820-A642-2EDA766C8713}"/>
                </a:ext>
              </a:extLst>
            </p:cNvPr>
            <p:cNvSpPr/>
            <p:nvPr/>
          </p:nvSpPr>
          <p:spPr>
            <a:xfrm>
              <a:off x="791264" y="3560881"/>
              <a:ext cx="2796956" cy="51318"/>
            </a:xfrm>
            <a:prstGeom prst="rect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zh-CN" altLang="en-US" sz="2025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EE0DB608-0B22-4A6C-9AD2-B3E20C79C462}"/>
                </a:ext>
              </a:extLst>
            </p:cNvPr>
            <p:cNvSpPr/>
            <p:nvPr/>
          </p:nvSpPr>
          <p:spPr>
            <a:xfrm>
              <a:off x="3559850" y="3627508"/>
              <a:ext cx="35107" cy="58677"/>
            </a:xfrm>
            <a:prstGeom prst="rect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zh-CN" altLang="en-US" sz="2025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8FE9050E-293F-4430-8900-6F9D364DCA00}"/>
                </a:ext>
              </a:extLst>
            </p:cNvPr>
            <p:cNvSpPr/>
            <p:nvPr/>
          </p:nvSpPr>
          <p:spPr>
            <a:xfrm>
              <a:off x="5940501" y="3414574"/>
              <a:ext cx="35107" cy="1009790"/>
            </a:xfrm>
            <a:prstGeom prst="rect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zh-CN" altLang="en-US" sz="202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54" name="Grafik 13">
            <a:extLst>
              <a:ext uri="{FF2B5EF4-FFF2-40B4-BE49-F238E27FC236}">
                <a16:creationId xmlns:a16="http://schemas.microsoft.com/office/drawing/2014/main" id="{0E905672-494F-44BF-8BD8-0A19E0FEE8B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-509" b="13997"/>
          <a:stretch/>
        </p:blipFill>
        <p:spPr>
          <a:xfrm flipH="1">
            <a:off x="3257841" y="4640041"/>
            <a:ext cx="1928684" cy="1786486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7BD6577-77F4-43AE-9A19-AD09227ED1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6F4D8A9A-0A53-4104-93D3-B61DE06B8FD2}"/>
              </a:ext>
            </a:extLst>
          </p:cNvPr>
          <p:cNvSpPr/>
          <p:nvPr/>
        </p:nvSpPr>
        <p:spPr>
          <a:xfrm>
            <a:off x="839416" y="116632"/>
            <a:ext cx="100091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Background Control before the Liquid Filling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ca8312d9186d34b1e21060510551f82f">
            <a:hlinkClick r:id="" action="ppaction://media"/>
            <a:extLst>
              <a:ext uri="{FF2B5EF4-FFF2-40B4-BE49-F238E27FC236}">
                <a16:creationId xmlns:a16="http://schemas.microsoft.com/office/drawing/2014/main" id="{DD5205F7-0D02-4C96-83C4-EEE6F3E2B7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5553" y="2708920"/>
            <a:ext cx="6882282" cy="387128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40242B1-C5E1-4FFD-ABBC-82C1D43DFF63}"/>
              </a:ext>
            </a:extLst>
          </p:cNvPr>
          <p:cNvSpPr/>
          <p:nvPr/>
        </p:nvSpPr>
        <p:spPr>
          <a:xfrm>
            <a:off x="309083" y="762963"/>
            <a:ext cx="67687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marR="0" lvl="1" indent="-2880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>
                <a:tab pos="749935" algn="l"/>
                <a:tab pos="750570" algn="l"/>
              </a:tabLst>
              <a:defRPr/>
            </a:pPr>
            <a:r>
              <a:rPr kumimoji="0" lang="en-US" altLang="zh-CN" sz="24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U/Th/</a:t>
            </a:r>
            <a:r>
              <a:rPr kumimoji="0" lang="en-US" altLang="zh-CN" sz="2400" b="0" i="0" u="none" strike="noStrike" kern="1200" cap="none" spc="-1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40</a:t>
            </a:r>
            <a:r>
              <a:rPr kumimoji="0" lang="en-US" altLang="zh-CN" sz="24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K in raw materials:</a:t>
            </a:r>
          </a:p>
          <a:p>
            <a:pPr marL="594900" marR="0" lvl="2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Ø"/>
              <a:tabLst>
                <a:tab pos="749935" algn="l"/>
                <a:tab pos="750570" algn="l"/>
              </a:tabLst>
              <a:defRPr/>
            </a:pPr>
            <a:r>
              <a:rPr kumimoji="0" lang="en-US" altLang="zh-CN" sz="2000" b="0" i="0" u="none" strike="noStrike" kern="1200" cap="none" spc="-1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Steel &lt;1 ppb, raw LAB &lt;1 </a:t>
            </a:r>
            <a:r>
              <a:rPr kumimoji="0" lang="en-US" altLang="zh-CN" sz="2000" b="0" i="0" u="none" strike="noStrike" kern="1200" cap="none" spc="-1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ppq</a:t>
            </a:r>
            <a:r>
              <a:rPr kumimoji="0" lang="en-US" altLang="zh-CN" sz="2000" b="0" i="0" u="none" strike="noStrike" kern="1200" cap="none" spc="-1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, PPO &lt;0.1 ppt, Bis-MSB &lt;3 ppt, BHT &lt;0.2 ppt, acrylic &lt;1ppt, water &lt;0.1-1.0 </a:t>
            </a:r>
            <a:r>
              <a:rPr kumimoji="0" lang="en-US" altLang="zh-CN" sz="2000" b="0" i="0" u="none" strike="noStrike" kern="1200" cap="none" spc="-1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ppq</a:t>
            </a:r>
            <a:endParaRPr kumimoji="0" lang="en-US" altLang="zh-CN" sz="2000" b="0" i="0" u="none" strike="noStrike" kern="1200" cap="none" spc="-1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Calibri" panose="020F0502020204030204"/>
            </a:endParaRPr>
          </a:p>
          <a:p>
            <a:pPr marL="288000" marR="0" lvl="1" indent="-2880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>
                <a:tab pos="749935" algn="l"/>
                <a:tab pos="750570" algn="l"/>
              </a:tabLst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Water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: </a:t>
            </a:r>
          </a:p>
          <a:p>
            <a:pPr marL="594900" marR="0" lvl="2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Ø"/>
              <a:tabLst>
                <a:tab pos="749935" algn="l"/>
                <a:tab pos="750570" algn="l"/>
              </a:tabLst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Resistivity~18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M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Symbol" panose="05050102010706020507" pitchFamily="18" charset="2"/>
              </a:rPr>
              <a:t>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*cm, U/Th &lt;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charset="-122"/>
                <a:cs typeface="Calibri" panose="020F0502020204030204" pitchFamily="34" charset="0"/>
              </a:rPr>
              <a:t>10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charset="-122"/>
                <a:cs typeface="Calibri" panose="020F0502020204030204" pitchFamily="34" charset="0"/>
              </a:rPr>
              <a:t>-15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charset="-122"/>
                <a:cs typeface="Calibri" panose="020F0502020204030204" pitchFamily="34" charset="0"/>
              </a:rPr>
              <a:t> g/g, Rn &lt; 10mBq/m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charset="-122"/>
                <a:cs typeface="Calibri" panose="020F0502020204030204" pitchFamily="34" charset="0"/>
              </a:rPr>
              <a:t>3 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3F12862-90BE-406F-80B6-553DD8C3DC26}"/>
              </a:ext>
            </a:extLst>
          </p:cNvPr>
          <p:cNvSpPr/>
          <p:nvPr/>
        </p:nvSpPr>
        <p:spPr>
          <a:xfrm>
            <a:off x="7392145" y="3789040"/>
            <a:ext cx="46288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marR="0" lvl="1" indent="-3600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>
                <a:tab pos="749935" algn="l"/>
                <a:tab pos="750570" algn="l"/>
              </a:tabLst>
              <a:defRPr/>
            </a:pPr>
            <a:r>
              <a:rPr kumimoji="0" lang="en-US" altLang="zh-CN" sz="22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Surface protection and cleaning, clean room and air dust removal, …</a:t>
            </a:r>
          </a:p>
          <a:p>
            <a:pPr marL="360000" marR="0" lvl="1" indent="-3600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>
                <a:tab pos="749935" algn="l"/>
                <a:tab pos="750570" algn="l"/>
              </a:tabLst>
              <a:defRPr/>
            </a:pPr>
            <a:r>
              <a:rPr kumimoji="0" lang="en-US" altLang="zh-CN" sz="22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Air tight by leak check: </a:t>
            </a:r>
          </a:p>
          <a:p>
            <a:pPr marL="648000" marR="0" lvl="2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Ø"/>
              <a:tabLst>
                <a:tab pos="749935" algn="l"/>
                <a:tab pos="750570" algn="l"/>
              </a:tabLst>
              <a:defRPr/>
            </a:pPr>
            <a:r>
              <a:rPr kumimoji="0" lang="en-US" altLang="zh-CN" sz="2000" b="0" i="0" u="none" strike="noStrike" kern="1200" cap="none" spc="-1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&lt; 1 </a:t>
            </a:r>
            <a:r>
              <a:rPr kumimoji="0" lang="en-US" altLang="zh-CN" sz="2000" b="0" i="0" u="none" strike="noStrike" kern="1200" cap="none" spc="-1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mBq</a:t>
            </a:r>
            <a:r>
              <a:rPr kumimoji="0" lang="en-US" altLang="zh-CN" sz="2000" b="0" i="0" u="none" strike="noStrike" kern="1200" cap="none" spc="-1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/m</a:t>
            </a:r>
            <a:r>
              <a:rPr kumimoji="0" lang="en-US" altLang="zh-CN" sz="2000" b="0" i="0" u="none" strike="noStrike" kern="1200" cap="none" spc="-1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3</a:t>
            </a:r>
            <a:r>
              <a:rPr kumimoji="0" lang="en-US" altLang="zh-CN" sz="2000" b="0" i="0" u="none" strike="noStrike" kern="1200" cap="none" spc="-1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 </a:t>
            </a:r>
            <a:r>
              <a:rPr kumimoji="0" lang="en-US" altLang="zh-CN" sz="2000" b="0" i="0" u="none" strike="noStrike" kern="1200" cap="none" spc="-1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222</a:t>
            </a:r>
            <a:r>
              <a:rPr kumimoji="0" lang="en-US" altLang="zh-CN" sz="2000" b="0" i="0" u="none" strike="noStrike" kern="1200" cap="none" spc="-1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Rn in fresh LS</a:t>
            </a:r>
          </a:p>
          <a:p>
            <a:pPr marL="360000" marR="0" lvl="1" indent="-3600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>
                <a:tab pos="749935" algn="l"/>
                <a:tab pos="750570" algn="l"/>
              </a:tabLst>
              <a:defRPr/>
            </a:pPr>
            <a:r>
              <a:rPr kumimoji="0" lang="en-US" altLang="zh-CN" sz="22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Surface cleanness: </a:t>
            </a:r>
          </a:p>
          <a:p>
            <a:pPr marL="648000" marR="0" lvl="2" indent="-3600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Ø"/>
              <a:tabLst>
                <a:tab pos="749935" algn="l"/>
                <a:tab pos="750570" algn="l"/>
              </a:tabLst>
              <a:defRPr/>
            </a:pPr>
            <a:r>
              <a:rPr kumimoji="0" lang="en-US" altLang="zh-CN" sz="2000" b="0" i="0" u="none" strike="noStrike" kern="1200" cap="none" spc="-1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Pure water wash to remove dust and paper film</a:t>
            </a:r>
          </a:p>
          <a:p>
            <a:pPr marL="648000" marR="0" lvl="2" indent="-3600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Ø"/>
              <a:tabLst>
                <a:tab pos="749935" algn="l"/>
                <a:tab pos="750570" algn="l"/>
              </a:tabLst>
              <a:defRPr/>
            </a:pPr>
            <a:r>
              <a:rPr kumimoji="0" lang="en-US" altLang="zh-CN" sz="2000" b="0" i="0" u="none" strike="noStrike" kern="1200" cap="none" spc="-1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Water filling before LS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F6F0117-D99C-4A3D-973E-EA7746FB7C8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164" y="823158"/>
            <a:ext cx="4448823" cy="2965882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2304B6F4-F747-4B6F-AB07-CCFA3E84496A}"/>
              </a:ext>
            </a:extLst>
          </p:cNvPr>
          <p:cNvSpPr/>
          <p:nvPr/>
        </p:nvSpPr>
        <p:spPr>
          <a:xfrm>
            <a:off x="7609366" y="3184551"/>
            <a:ext cx="2714413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Water soluble paper film on acrylic to stop Rn decay daughters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8D7E1AE-9E7F-47E6-87C1-5E0919E532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328735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9C725779-DFD3-4422-9597-A06B73F00C28}"/>
              </a:ext>
            </a:extLst>
          </p:cNvPr>
          <p:cNvSpPr/>
          <p:nvPr/>
        </p:nvSpPr>
        <p:spPr>
          <a:xfrm>
            <a:off x="2988173" y="0"/>
            <a:ext cx="43629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Water and LS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Filling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9AE89026-332C-491F-ADE0-3FCCAE8D283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0351" y="883804"/>
                <a:ext cx="7880702" cy="3243228"/>
              </a:xfrm>
              <a:prstGeom prst="rect">
                <a:avLst/>
              </a:prstGeom>
            </p:spPr>
            <p:txBody>
              <a:bodyPr>
                <a:normAutofit fontScale="77500" lnSpcReduction="20000"/>
              </a:bodyPr>
              <a:lstStyle>
                <a:lvl1pPr marL="4572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Char char="u"/>
                  <a:defRPr sz="2400" b="1">
                    <a:solidFill>
                      <a:srgbClr val="0000CC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3399"/>
                  </a:buClr>
                  <a:buFont typeface="Wingdings" panose="05000000000000000000" pitchFamily="2" charset="2"/>
                  <a:buChar char="ð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2pPr>
                <a:lvl3pPr marL="12954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ü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3pPr>
                <a:lvl4pPr marL="17526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2098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667000" indent="-3810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3124200" indent="-3810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581400" indent="-3810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4038600" indent="-3810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360000" marR="0" lvl="0" indent="-288000" algn="l" defTabSz="914400" rtl="0" eaLnBrk="0" fontAlgn="base" latinLnBrk="0" hangingPunct="0">
                  <a:lnSpc>
                    <a:spcPct val="12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Pct val="75000"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0" lang="en-US" altLang="zh-CN" sz="3100" b="0" i="0" u="none" strike="noStrike" kern="0" cap="none" spc="-1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Water filling for cleaning the CD, testing the mechanical structure, as well as the detector commissioning</a:t>
                </a:r>
              </a:p>
              <a:p>
                <a:pPr marL="360000" marR="0" lvl="0" indent="-288000" algn="l" defTabSz="914400" rtl="0" eaLnBrk="0" fontAlgn="base" latinLnBrk="0" hangingPunct="0">
                  <a:lnSpc>
                    <a:spcPct val="12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Pct val="75000"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0" lang="en-US" altLang="zh-CN" sz="3100" b="0" i="0" u="none" strike="noStrike" kern="0" cap="none" spc="-1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Replace water by LS at a </a:t>
                </a:r>
                <a:r>
                  <a:rPr kumimoji="0" lang="en-US" altLang="zh-CN" sz="3100" b="0" i="0" u="none" strike="noStrike" kern="0" cap="none" spc="-2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rate of</a:t>
                </a:r>
                <a:r>
                  <a:rPr kumimoji="0" lang="en-US" altLang="zh-CN" sz="3100" b="0" i="0" u="none" strike="noStrike" kern="0" cap="none" spc="-5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 7 </a:t>
                </a:r>
                <a:r>
                  <a:rPr kumimoji="0" lang="en-US" altLang="zh-CN" sz="3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t/h, 6 months/volume</a:t>
                </a:r>
              </a:p>
              <a:p>
                <a:pPr marL="360000" marR="0" lvl="0" indent="-288000" algn="l" defTabSz="914400" rtl="0" eaLnBrk="0" fontAlgn="base" latinLnBrk="0" hangingPunct="0">
                  <a:lnSpc>
                    <a:spcPct val="12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Pct val="75000"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0" lang="en-US" altLang="zh-CN" sz="3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Optical transparency and radioactive background control:</a:t>
                </a:r>
                <a:endParaRPr kumimoji="0" lang="en-US" altLang="zh-CN" sz="2600" b="1" i="0" u="none" strike="noStrike" kern="0" cap="none" spc="0" normalizeH="0" baseline="3000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/>
                  <a:cs typeface="Calibri" panose="020F0502020204030204" pitchFamily="34" charset="0"/>
                </a:endParaRPr>
              </a:p>
              <a:p>
                <a:pPr marL="612000" marR="0" lvl="2" indent="-252000" algn="l" defTabSz="914400" rtl="0" eaLnBrk="0" fontAlgn="base" latinLnBrk="0" hangingPunct="0">
                  <a:lnSpc>
                    <a:spcPct val="12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Pct val="80000"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Weighted average LS attenuation length &gt; 20m</a:t>
                </a:r>
              </a:p>
              <a:p>
                <a:pPr marL="612000" marR="0" lvl="2" indent="-252000" algn="l" defTabSz="914400" rtl="0" eaLnBrk="0" fontAlgn="base" latinLnBrk="0" hangingPunct="0">
                  <a:lnSpc>
                    <a:spcPct val="12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Pct val="80000"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Weekly LAB/LS sampling: U/Th &lt; 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1</a:t>
                </a:r>
                <a14:m>
                  <m:oMath xmlns:m="http://schemas.openxmlformats.org/officeDocument/2006/math">
                    <m:r>
                      <a:rPr kumimoji="0" lang="en-US" altLang="zh-CN" sz="2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10</a:t>
                </a:r>
                <a:r>
                  <a:rPr kumimoji="0" lang="en-US" altLang="zh-CN" sz="26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-16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 g/g by 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ICP-MS</a:t>
                </a:r>
              </a:p>
              <a:p>
                <a:pPr marL="612000" marR="0" lvl="2" indent="-252000" algn="l" defTabSz="914400" rtl="0" eaLnBrk="0" fontAlgn="base" latinLnBrk="0" hangingPunct="0">
                  <a:lnSpc>
                    <a:spcPct val="12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Pct val="80000"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altLang="zh-CN" sz="26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222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Rn in fresh LS by OSIRIS+CD:  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&lt; 1 </a:t>
                </a:r>
                <a:r>
                  <a:rPr kumimoji="0" lang="en-US" altLang="zh-CN" sz="26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mBq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/m</a:t>
                </a:r>
                <a:r>
                  <a:rPr kumimoji="0" lang="en-US" altLang="zh-CN" sz="26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3</a:t>
                </a:r>
              </a:p>
              <a:p>
                <a:pPr marL="612000" marR="0" lvl="2" indent="-252000" algn="l" defTabSz="914400" rtl="0" eaLnBrk="0" fontAlgn="base" latinLnBrk="0" hangingPunct="0">
                  <a:lnSpc>
                    <a:spcPct val="12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Pct val="80000"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altLang="zh-CN" sz="26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14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C ~(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4-5)</a:t>
                </a:r>
                <a14:m>
                  <m:oMath xmlns:m="http://schemas.openxmlformats.org/officeDocument/2006/math">
                    <m:r>
                      <a:rPr kumimoji="0" lang="en-US" altLang="zh-CN" sz="2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10</a:t>
                </a:r>
                <a:r>
                  <a:rPr kumimoji="0" lang="en-US" altLang="zh-CN" sz="26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-17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 g/g 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measured 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by several methods</a:t>
                </a:r>
                <a:endParaRPr kumimoji="0" lang="en-US" altLang="zh-CN" sz="2600" b="0" i="0" u="none" strike="noStrike" kern="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9AE89026-332C-491F-ADE0-3FCCAE8D2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351" y="883804"/>
                <a:ext cx="7880702" cy="3243228"/>
              </a:xfrm>
              <a:prstGeom prst="rect">
                <a:avLst/>
              </a:prstGeom>
              <a:blipFill>
                <a:blip r:embed="rId2"/>
                <a:stretch>
                  <a:fillRect t="-15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Liquid Level">
            <a:extLst>
              <a:ext uri="{FF2B5EF4-FFF2-40B4-BE49-F238E27FC236}">
                <a16:creationId xmlns:a16="http://schemas.microsoft.com/office/drawing/2014/main" id="{F6DCF5C0-0222-432B-ACB4-8488121D03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" t="6557" r="2103" b="9444"/>
          <a:stretch/>
        </p:blipFill>
        <p:spPr bwMode="auto">
          <a:xfrm>
            <a:off x="7961299" y="815537"/>
            <a:ext cx="4234999" cy="372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05CAA314-CCE0-4101-8F03-29ECE4FB145D}"/>
              </a:ext>
            </a:extLst>
          </p:cNvPr>
          <p:cNvSpPr/>
          <p:nvPr/>
        </p:nvSpPr>
        <p:spPr>
          <a:xfrm>
            <a:off x="8171053" y="4797152"/>
            <a:ext cx="3991313" cy="1285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ea"/>
              </a:rPr>
              <a:t>LS Filling completed on 8/22/2025 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ea"/>
              </a:rPr>
              <a:t>LS in the CD: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ea"/>
              </a:rPr>
              <a:t>23231.6 m</a:t>
            </a:r>
            <a:r>
              <a:rPr kumimoji="0" lang="en-US" altLang="zh-CN" sz="2200" b="0" i="0" u="none" strike="noStrike" kern="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ea"/>
              </a:rPr>
              <a:t>3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ea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ea"/>
              </a:rPr>
              <a:t>Water in the pool: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ea"/>
              </a:rPr>
              <a:t>41225.1 m</a:t>
            </a:r>
            <a:r>
              <a:rPr kumimoji="0" lang="en-US" altLang="zh-CN" sz="2200" b="0" i="0" u="none" strike="noStrike" kern="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ea"/>
              </a:rPr>
              <a:t>3</a:t>
            </a:r>
            <a:endParaRPr kumimoji="0" lang="zh-CN" altLang="en-US" sz="2200" b="0" i="0" u="none" strike="noStrike" kern="0" cap="none" spc="0" normalizeH="0" baseline="30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60355FB4-95B7-4B60-B639-ED816F942D30}"/>
              </a:ext>
            </a:extLst>
          </p:cNvPr>
          <p:cNvGrpSpPr/>
          <p:nvPr/>
        </p:nvGrpSpPr>
        <p:grpSpPr>
          <a:xfrm>
            <a:off x="4551248" y="4031629"/>
            <a:ext cx="3468665" cy="2610112"/>
            <a:chOff x="8176333" y="4953360"/>
            <a:chExt cx="2838687" cy="1783553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40A3C617-BD7B-48C3-85E4-494614AD7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76333" y="4953360"/>
              <a:ext cx="2838687" cy="1783553"/>
            </a:xfrm>
            <a:prstGeom prst="rect">
              <a:avLst/>
            </a:prstGeom>
          </p:spPr>
        </p:pic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41895421-195F-4F13-9EF0-5B19AD5D1F31}"/>
                </a:ext>
              </a:extLst>
            </p:cNvPr>
            <p:cNvCxnSpPr/>
            <p:nvPr/>
          </p:nvCxnSpPr>
          <p:spPr>
            <a:xfrm>
              <a:off x="8575829" y="5773520"/>
              <a:ext cx="235258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F5D0842B-9970-4515-9F49-04ED30D687FE}"/>
              </a:ext>
            </a:extLst>
          </p:cNvPr>
          <p:cNvSpPr/>
          <p:nvPr/>
        </p:nvSpPr>
        <p:spPr>
          <a:xfrm>
            <a:off x="5042026" y="4050017"/>
            <a:ext cx="1136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by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ICP-MS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F5A22D4-BA56-45CA-9482-CE9DBD3AAA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302" y="3865599"/>
            <a:ext cx="4359868" cy="2942172"/>
          </a:xfrm>
          <a:prstGeom prst="rect">
            <a:avLst/>
          </a:prstGeom>
        </p:spPr>
      </p:pic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1EE4E88-A111-4867-8C47-3116027CB2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32DA23A-D620-4535-98FB-5AA0F2BAC495}"/>
              </a:ext>
            </a:extLst>
          </p:cNvPr>
          <p:cNvSpPr/>
          <p:nvPr/>
        </p:nvSpPr>
        <p:spPr>
          <a:xfrm>
            <a:off x="9317567" y="169277"/>
            <a:ext cx="1750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Posters 17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，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324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5EBEB89-6177-4D90-A0EF-C45FB3868BAD}"/>
              </a:ext>
            </a:extLst>
          </p:cNvPr>
          <p:cNvSpPr/>
          <p:nvPr/>
        </p:nvSpPr>
        <p:spPr>
          <a:xfrm>
            <a:off x="2031693" y="5157192"/>
            <a:ext cx="22539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Weighted average  attenuation length = 20.6 m 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1933466"/>
      </p:ext>
    </p:extLst>
  </p:cSld>
  <p:clrMapOvr>
    <a:masterClrMapping/>
  </p:clrMapOvr>
  <p:transition spd="slow"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19188" y="63749"/>
            <a:ext cx="9120664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Important Contributions from In2P3</a:t>
            </a:r>
            <a:endParaRPr kumimoji="0" lang="en-US" altLang="zh-CN" sz="3600" b="0" i="0" u="none" strike="noStrike" kern="1200" cap="none" spc="56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91833A62-64DF-44E1-A7C6-3768B51A5944}"/>
              </a:ext>
            </a:extLst>
          </p:cNvPr>
          <p:cNvSpPr txBox="1">
            <a:spLocks/>
          </p:cNvSpPr>
          <p:nvPr/>
        </p:nvSpPr>
        <p:spPr>
          <a:xfrm>
            <a:off x="623392" y="948191"/>
            <a:ext cx="10657184" cy="145813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tabLst/>
              <a:defRPr/>
            </a:pPr>
            <a:r>
              <a:rPr kumimoji="1" lang="en-US" altLang="zh-CN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Cooperation started in 2014</a:t>
            </a:r>
          </a:p>
          <a:p>
            <a:pPr marL="342900" marR="0" lvl="0" indent="-34290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tabLst/>
              <a:defRPr/>
            </a:pPr>
            <a:r>
              <a:rPr kumimoji="1" lang="en-US" altLang="zh-CN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Major contributions on top tracker, 3” PMTs &amp; electronics, background study, software and analysis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F3C0DA2-8888-4C55-BE2C-BC5394897C1C}"/>
              </a:ext>
            </a:extLst>
          </p:cNvPr>
          <p:cNvSpPr txBox="1"/>
          <p:nvPr/>
        </p:nvSpPr>
        <p:spPr>
          <a:xfrm>
            <a:off x="1519188" y="5857168"/>
            <a:ext cx="1935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rPr>
              <a:t>Top Tracker: IPHC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C48742A-A300-45BB-8A76-15133F6E969B}"/>
              </a:ext>
            </a:extLst>
          </p:cNvPr>
          <p:cNvSpPr txBox="1"/>
          <p:nvPr/>
        </p:nvSpPr>
        <p:spPr>
          <a:xfrm>
            <a:off x="4870330" y="5826674"/>
            <a:ext cx="21633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rPr>
              <a:t>3-inch PMT and electronics: </a:t>
            </a: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rPr>
              <a:t>LP2i, SUBATECH, </a:t>
            </a:r>
            <a:r>
              <a:rPr kumimoji="1" lang="en-US" altLang="zh-C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rPr>
              <a:t>IJCLab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35635A5-3C6D-4927-855C-A062353F96B9}"/>
              </a:ext>
            </a:extLst>
          </p:cNvPr>
          <p:cNvSpPr txBox="1"/>
          <p:nvPr/>
        </p:nvSpPr>
        <p:spPr>
          <a:xfrm>
            <a:off x="8232948" y="5990561"/>
            <a:ext cx="3047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rPr>
              <a:t>Radioactivity background: </a:t>
            </a:r>
            <a:b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rPr>
            </a:b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rPr>
              <a:t>LP2i, CPPM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rPr>
              <a:t> 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234D0A79-3C97-453E-A11E-D10D1FF3003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76120" y="2446293"/>
            <a:ext cx="4590134" cy="334218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37E0D64-D3E1-4D86-A45B-6B5E8ADA64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67" y="2556067"/>
            <a:ext cx="4203450" cy="3151355"/>
          </a:xfrm>
          <a:prstGeom prst="rect">
            <a:avLst/>
          </a:prstGeom>
        </p:spPr>
      </p:pic>
      <p:pic>
        <p:nvPicPr>
          <p:cNvPr id="22" name="内容占位符 4">
            <a:extLst>
              <a:ext uri="{FF2B5EF4-FFF2-40B4-BE49-F238E27FC236}">
                <a16:creationId xmlns:a16="http://schemas.microsoft.com/office/drawing/2014/main" id="{0D1EAD99-0ABE-4A42-9153-22696DE84E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46"/>
          <a:stretch/>
        </p:blipFill>
        <p:spPr>
          <a:xfrm>
            <a:off x="4943878" y="2543491"/>
            <a:ext cx="2016212" cy="3107657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F4A5C45-A1F7-40A7-A5C9-4CAA23DC38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563505"/>
      </p:ext>
    </p:extLst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7A6006-94ED-41EE-A78C-289D65C39B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sz="4400" u="none" dirty="0">
                <a:solidFill>
                  <a:srgbClr val="FF0000"/>
                </a:solidFill>
              </a:rPr>
              <a:t>Performance of the Detector</a:t>
            </a:r>
            <a:endParaRPr lang="zh-CN" altLang="en-US" sz="4400" u="non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119140"/>
      </p:ext>
    </p:extLst>
  </p:cSld>
  <p:clrMapOvr>
    <a:masterClrMapping/>
  </p:clrMapOvr>
  <p:transition spd="slow"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29E46887-7EFA-48BB-BCAB-370FD711799B}"/>
              </a:ext>
            </a:extLst>
          </p:cNvPr>
          <p:cNvSpPr/>
          <p:nvPr/>
        </p:nvSpPr>
        <p:spPr>
          <a:xfrm>
            <a:off x="1888808" y="3689"/>
            <a:ext cx="7735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PMTs, Electronics and Trigger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5" name="图片 4" descr="upload_post_object_v2_681981925">
            <a:extLst>
              <a:ext uri="{FF2B5EF4-FFF2-40B4-BE49-F238E27FC236}">
                <a16:creationId xmlns:a16="http://schemas.microsoft.com/office/drawing/2014/main" id="{D46A177C-DD60-44B1-AF10-901A2DCE0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7566" y="1270861"/>
            <a:ext cx="2696988" cy="201243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2F3F3760-C842-4FB0-8D51-2335B889058F}"/>
              </a:ext>
            </a:extLst>
          </p:cNvPr>
          <p:cNvSpPr/>
          <p:nvPr/>
        </p:nvSpPr>
        <p:spPr>
          <a:xfrm>
            <a:off x="6632291" y="2045283"/>
            <a:ext cx="1169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A typical SPE waveform of PMT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内容占位符 12">
            <a:extLst>
              <a:ext uri="{FF2B5EF4-FFF2-40B4-BE49-F238E27FC236}">
                <a16:creationId xmlns:a16="http://schemas.microsoft.com/office/drawing/2014/main" id="{B9864CA5-EBD6-4F63-9E28-65A3BE068614}"/>
              </a:ext>
            </a:extLst>
          </p:cNvPr>
          <p:cNvSpPr txBox="1">
            <a:spLocks/>
          </p:cNvSpPr>
          <p:nvPr/>
        </p:nvSpPr>
        <p:spPr>
          <a:xfrm>
            <a:off x="136811" y="937343"/>
            <a:ext cx="4979404" cy="5740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Large PMTs</a:t>
            </a:r>
          </a:p>
          <a:p>
            <a:pPr marL="468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17612-16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LPMTs installed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for CD,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2400-1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LPMTs installed for VETO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468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~26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dead PMTs + electronics,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+mn-ea"/>
              </a:rPr>
              <a:t>~1.2/month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  <a:p>
            <a:pPr marL="468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~600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flashing PMTs (turned off)</a:t>
            </a:r>
          </a:p>
          <a:p>
            <a:pPr marL="468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Gains of MCP (Dynode) PMTs are reduced from 7.4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  <a:sym typeface="Symbol" panose="05050102010706020507" pitchFamily="18" charset="2"/>
              </a:rPr>
              <a:t>10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6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to 4.0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  <a:sym typeface="Symbol" panose="05050102010706020507" pitchFamily="18" charset="2"/>
              </a:rPr>
              <a:t>10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6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(6.5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  <a:sym typeface="Symbol" panose="05050102010706020507" pitchFamily="18" charset="2"/>
              </a:rPr>
              <a:t>10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6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to 5.5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  <a:sym typeface="Symbol" panose="05050102010706020507" pitchFamily="18" charset="2"/>
              </a:rPr>
              <a:t>10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6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), efficiencies not affected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Noise of electronics for LPMTs:</a:t>
            </a:r>
          </a:p>
          <a:p>
            <a:pPr marL="468000" marR="0" lvl="2" indent="-2286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Stable pedestals </a:t>
            </a:r>
          </a:p>
          <a:p>
            <a:pPr marL="468000" marR="0" lvl="2" indent="-2286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RMS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~2.8 ADC </a:t>
            </a:r>
            <a:r>
              <a:rPr kumimoji="0" lang="en-US" altLang="zh-CN" sz="2000" b="0" i="0" u="none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ch.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~0.055 PE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</a:p>
          <a:p>
            <a:pPr marL="468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PMT threshold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: 0.2-0.3 PE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Dark rate continuously decreasing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sPMTs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have similar performance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Trigger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threshold: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~200 keV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2E5E110-F593-4F65-893E-A91DBEDF6FE8}"/>
              </a:ext>
            </a:extLst>
          </p:cNvPr>
          <p:cNvSpPr/>
          <p:nvPr/>
        </p:nvSpPr>
        <p:spPr>
          <a:xfrm>
            <a:off x="6016887" y="6167795"/>
            <a:ext cx="28024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MR10"/>
                <a:ea typeface="宋体" panose="02010600030101010101" pitchFamily="2" charset="-122"/>
                <a:cs typeface="+mn-cs"/>
              </a:rPr>
              <a:t>SPE pulse shape and calibration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7A466102-A9AB-45CD-8F82-2B547EDB96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124"/>
          <a:stretch/>
        </p:blipFill>
        <p:spPr>
          <a:xfrm>
            <a:off x="8040216" y="1252963"/>
            <a:ext cx="3933667" cy="2092284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CABC52BB-9161-4F0B-963A-A6F6BEE69987}"/>
              </a:ext>
            </a:extLst>
          </p:cNvPr>
          <p:cNvSpPr/>
          <p:nvPr/>
        </p:nvSpPr>
        <p:spPr>
          <a:xfrm>
            <a:off x="8268503" y="2390426"/>
            <a:ext cx="15776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Variations due to HV changes and water temperature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BA68732-C943-4490-A1D2-8822BCCBF886}"/>
              </a:ext>
            </a:extLst>
          </p:cNvPr>
          <p:cNvSpPr/>
          <p:nvPr/>
        </p:nvSpPr>
        <p:spPr>
          <a:xfrm>
            <a:off x="10848528" y="1412776"/>
            <a:ext cx="63190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17 kHz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15 kHz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63A159C7-70C0-4414-A82C-C1EE99D334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0732" y="3802815"/>
            <a:ext cx="2731268" cy="2198847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63717615-2E75-44CD-A20D-82E8028503A6}"/>
              </a:ext>
            </a:extLst>
          </p:cNvPr>
          <p:cNvSpPr/>
          <p:nvPr/>
        </p:nvSpPr>
        <p:spPr>
          <a:xfrm>
            <a:off x="10171381" y="6159462"/>
            <a:ext cx="18196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Noise of Electronics noise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E10A7C0-E246-4E90-8830-848676D8D0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B1E246A-5BB5-4BF7-BDCB-327FA495A2A5}"/>
              </a:ext>
            </a:extLst>
          </p:cNvPr>
          <p:cNvSpPr/>
          <p:nvPr/>
        </p:nvSpPr>
        <p:spPr>
          <a:xfrm>
            <a:off x="9580545" y="1402414"/>
            <a:ext cx="12568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Preliminary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FBFA6204-8D98-429C-9011-B7C798281205}"/>
              </a:ext>
            </a:extLst>
          </p:cNvPr>
          <p:cNvGrpSpPr/>
          <p:nvPr/>
        </p:nvGrpSpPr>
        <p:grpSpPr>
          <a:xfrm>
            <a:off x="4849494" y="3891887"/>
            <a:ext cx="4611238" cy="2253274"/>
            <a:chOff x="3993697" y="3963656"/>
            <a:chExt cx="5417397" cy="1992191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9ABFE936-4430-424C-A514-BE240F51C8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3697" y="3963656"/>
              <a:ext cx="2717444" cy="1987874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10DC9BEA-1921-458E-AC35-BE7D6B23C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3650" y="3967973"/>
              <a:ext cx="2717444" cy="19878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0468760"/>
      </p:ext>
    </p:extLst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1FEAEEF-5EF0-448A-BA46-C94FAA53D8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4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590B212-97C1-45CF-AE51-AC941C7AE561}"/>
              </a:ext>
            </a:extLst>
          </p:cNvPr>
          <p:cNvSpPr/>
          <p:nvPr/>
        </p:nvSpPr>
        <p:spPr>
          <a:xfrm>
            <a:off x="3575720" y="1604"/>
            <a:ext cx="44615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Neutrino Oscillation</a:t>
            </a:r>
            <a:endParaRPr lang="zh-CN" alt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1031">
            <a:extLst>
              <a:ext uri="{FF2B5EF4-FFF2-40B4-BE49-F238E27FC236}">
                <a16:creationId xmlns:a16="http://schemas.microsoft.com/office/drawing/2014/main" id="{755197D3-A6C8-4420-BB61-D49DFC414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252" b="5882"/>
          <a:stretch>
            <a:fillRect/>
          </a:stretch>
        </p:blipFill>
        <p:spPr bwMode="auto">
          <a:xfrm>
            <a:off x="2279576" y="899592"/>
            <a:ext cx="4714875" cy="123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2">
            <a:extLst>
              <a:ext uri="{FF2B5EF4-FFF2-40B4-BE49-F238E27FC236}">
                <a16:creationId xmlns:a16="http://schemas.microsoft.com/office/drawing/2014/main" id="{D38402E6-B6D7-4370-A8F1-9936D31C2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264" y="1010717"/>
            <a:ext cx="17684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Oscillation matrix for 3 generations</a:t>
            </a:r>
            <a:r>
              <a:rPr lang="zh-CN" alt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：</a:t>
            </a:r>
            <a:r>
              <a:rPr lang="en-US" altLang="zh-CN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zh-CN" altLang="en-US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C27E7602-3028-4111-A53B-5C21E640C3C1}"/>
              </a:ext>
            </a:extLst>
          </p:cNvPr>
          <p:cNvSpPr txBox="1">
            <a:spLocks/>
          </p:cNvSpPr>
          <p:nvPr/>
        </p:nvSpPr>
        <p:spPr bwMode="auto">
          <a:xfrm>
            <a:off x="500781" y="5449286"/>
            <a:ext cx="8272463" cy="1357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defRPr/>
            </a:pPr>
            <a:r>
              <a:rPr kumimoji="1" lang="en-US" altLang="zh-CN" sz="2400" kern="0" dirty="0"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Known parameters</a:t>
            </a:r>
            <a:r>
              <a:rPr kumimoji="1" lang="zh-CN" altLang="en-US" sz="2400" kern="0" dirty="0">
                <a:latin typeface="Times New Roman"/>
                <a:ea typeface="宋体"/>
              </a:rPr>
              <a:t>：</a:t>
            </a:r>
            <a:r>
              <a:rPr kumimoji="1" lang="en-US" altLang="zh-CN" sz="2400" dirty="0">
                <a:latin typeface="Symbol" pitchFamily="18" charset="2"/>
                <a:ea typeface="楷体_GB2312" pitchFamily="49" charset="-122"/>
              </a:rPr>
              <a:t> </a:t>
            </a:r>
            <a:r>
              <a:rPr kumimoji="1" lang="en-US" altLang="zh-CN" sz="2400" b="1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q</a:t>
            </a:r>
            <a:r>
              <a:rPr kumimoji="1" lang="en-US" altLang="zh-CN" sz="2400" b="1" baseline="-25000" dirty="0">
                <a:solidFill>
                  <a:srgbClr val="3333FF"/>
                </a:solidFill>
                <a:latin typeface="Times New Roman"/>
                <a:ea typeface="楷体_GB2312" pitchFamily="49" charset="-122"/>
              </a:rPr>
              <a:t>23</a:t>
            </a:r>
            <a:r>
              <a:rPr kumimoji="1" lang="zh-CN" altLang="en-US" sz="2400" b="1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，</a:t>
            </a:r>
            <a:r>
              <a:rPr kumimoji="1" lang="en-US" altLang="zh-CN" sz="2400" b="1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q</a:t>
            </a:r>
            <a:r>
              <a:rPr kumimoji="1" lang="en-US" altLang="zh-CN" sz="2400" b="1" baseline="-25000" dirty="0">
                <a:solidFill>
                  <a:srgbClr val="3333FF"/>
                </a:solidFill>
                <a:latin typeface="Times New Roman"/>
                <a:ea typeface="楷体_GB2312" pitchFamily="49" charset="-122"/>
              </a:rPr>
              <a:t>12</a:t>
            </a:r>
            <a:r>
              <a:rPr kumimoji="1" lang="zh-CN" altLang="en-US" sz="2400" b="1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，</a:t>
            </a:r>
            <a:r>
              <a:rPr kumimoji="1" lang="zh-CN" altLang="en-US" sz="2400" b="1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  <a:sym typeface="Symbol"/>
              </a:rPr>
              <a:t></a:t>
            </a:r>
            <a:r>
              <a:rPr kumimoji="1" lang="en-US" altLang="zh-CN" sz="2400" b="1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DM</a:t>
            </a:r>
            <a:r>
              <a:rPr kumimoji="1" lang="en-US" altLang="zh-CN" sz="2400" b="1" baseline="30000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2</a:t>
            </a:r>
            <a:r>
              <a:rPr kumimoji="1" lang="en-US" altLang="zh-CN" sz="2400" b="1" baseline="-25000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23</a:t>
            </a:r>
            <a:r>
              <a:rPr kumimoji="1" lang="zh-CN" altLang="en-US" sz="2400" b="1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  <a:sym typeface="Symbol"/>
              </a:rPr>
              <a:t></a:t>
            </a:r>
            <a:r>
              <a:rPr kumimoji="1" lang="zh-CN" altLang="en-US" sz="2400" b="1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，</a:t>
            </a:r>
            <a:r>
              <a:rPr kumimoji="1" lang="en-US" altLang="zh-CN" sz="2400" b="1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 DM</a:t>
            </a:r>
            <a:r>
              <a:rPr kumimoji="1" lang="en-US" altLang="zh-CN" sz="2400" b="1" baseline="30000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2</a:t>
            </a:r>
            <a:r>
              <a:rPr kumimoji="1" lang="en-US" altLang="zh-CN" sz="2400" b="1" baseline="-25000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12</a:t>
            </a:r>
            <a:r>
              <a:rPr kumimoji="1" lang="zh-CN" altLang="en-US" sz="2400" b="1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，</a:t>
            </a:r>
            <a:endParaRPr kumimoji="1" lang="en-US" altLang="zh-CN" sz="2400" b="1" kern="0" dirty="0">
              <a:solidFill>
                <a:srgbClr val="3333FF"/>
              </a:solidFill>
              <a:latin typeface="Times New Roman"/>
              <a:ea typeface="宋体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defRPr/>
            </a:pPr>
            <a:r>
              <a:rPr kumimoji="1" lang="en-US" altLang="zh-CN" sz="2400" kern="0" dirty="0"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Recent progress</a:t>
            </a:r>
            <a:r>
              <a:rPr kumimoji="1" lang="en-US" altLang="zh-CN" sz="2400" kern="0" dirty="0">
                <a:latin typeface="Times New Roman"/>
                <a:ea typeface="宋体"/>
              </a:rPr>
              <a:t>: </a:t>
            </a:r>
            <a:r>
              <a:rPr kumimoji="1" lang="en-US" altLang="zh-CN" sz="2400" b="1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q</a:t>
            </a:r>
            <a:r>
              <a:rPr kumimoji="1" lang="en-US" altLang="zh-CN" sz="2400" b="1" baseline="-25000" dirty="0">
                <a:solidFill>
                  <a:srgbClr val="3333FF"/>
                </a:solidFill>
                <a:latin typeface="Times New Roman"/>
                <a:ea typeface="楷体_GB2312" pitchFamily="49" charset="-122"/>
              </a:rPr>
              <a:t>13 </a:t>
            </a:r>
            <a:endParaRPr kumimoji="1" lang="en-US" altLang="zh-CN" sz="2400" b="1" kern="0" dirty="0">
              <a:solidFill>
                <a:srgbClr val="3333FF"/>
              </a:solidFill>
              <a:latin typeface="Times New Roman"/>
              <a:ea typeface="宋体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defRPr/>
            </a:pPr>
            <a:r>
              <a:rPr kumimoji="1" lang="en-US" altLang="zh-CN" sz="2400" kern="0" dirty="0"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Unknown parameters</a:t>
            </a:r>
            <a:r>
              <a:rPr kumimoji="1" lang="en-US" altLang="zh-CN" sz="2400" kern="0" dirty="0">
                <a:latin typeface="Times New Roman"/>
                <a:ea typeface="宋体"/>
              </a:rPr>
              <a:t>:</a:t>
            </a:r>
            <a:r>
              <a:rPr kumimoji="1" lang="en-US" altLang="zh-CN" sz="2400" kern="0" dirty="0">
                <a:solidFill>
                  <a:srgbClr val="3333CC"/>
                </a:solidFill>
                <a:latin typeface="Times New Roman"/>
                <a:ea typeface="宋体"/>
              </a:rPr>
              <a:t> </a:t>
            </a:r>
            <a:r>
              <a:rPr kumimoji="1" lang="en-US" altLang="zh-CN" sz="2400" kern="0" dirty="0">
                <a:solidFill>
                  <a:srgbClr val="3333FF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mass hierarchy</a:t>
            </a:r>
            <a:r>
              <a:rPr kumimoji="1" lang="en-US" altLang="zh-CN" sz="2400" kern="0" dirty="0">
                <a:solidFill>
                  <a:srgbClr val="3333FF"/>
                </a:solidFill>
                <a:latin typeface="Times New Roman"/>
                <a:ea typeface="宋体"/>
              </a:rPr>
              <a:t>(</a:t>
            </a:r>
            <a:r>
              <a:rPr kumimoji="1" lang="en-US" altLang="zh-CN" sz="2400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DM</a:t>
            </a:r>
            <a:r>
              <a:rPr kumimoji="1" lang="en-US" altLang="zh-CN" sz="2400" baseline="30000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2</a:t>
            </a:r>
            <a:r>
              <a:rPr kumimoji="1" lang="en-US" altLang="zh-CN" sz="2400" baseline="-25000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23</a:t>
            </a:r>
            <a:r>
              <a:rPr kumimoji="1" lang="en-US" altLang="zh-CN" sz="2400" kern="0" dirty="0">
                <a:solidFill>
                  <a:srgbClr val="3333FF"/>
                </a:solidFill>
                <a:latin typeface="Times New Roman"/>
                <a:ea typeface="宋体"/>
              </a:rPr>
              <a:t>),  </a:t>
            </a:r>
            <a:r>
              <a:rPr kumimoji="1" lang="en-US" altLang="zh-CN" sz="2400" kern="0" dirty="0">
                <a:solidFill>
                  <a:srgbClr val="3333FF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CP </a:t>
            </a:r>
            <a:r>
              <a:rPr kumimoji="1" lang="en-US" altLang="zh-CN" sz="2400" dirty="0">
                <a:solidFill>
                  <a:srgbClr val="3333FF"/>
                </a:solidFill>
                <a:latin typeface="Calibri" panose="020F0502020204030204" pitchFamily="34" charset="0"/>
                <a:ea typeface="楷体_GB2312" pitchFamily="49" charset="-122"/>
                <a:cs typeface="Calibri" panose="020F0502020204030204" pitchFamily="34" charset="0"/>
              </a:rPr>
              <a:t>phase </a:t>
            </a:r>
            <a:r>
              <a:rPr kumimoji="1" lang="en-US" altLang="zh-CN" sz="2400" dirty="0">
                <a:solidFill>
                  <a:srgbClr val="3333FF"/>
                </a:solidFill>
                <a:latin typeface="Symbol" pitchFamily="18" charset="2"/>
                <a:ea typeface="楷体_GB2312" pitchFamily="49" charset="-122"/>
              </a:rPr>
              <a:t>d</a:t>
            </a:r>
            <a:endParaRPr kumimoji="1" lang="en-US" altLang="zh-CN" sz="2400" kern="0" dirty="0">
              <a:solidFill>
                <a:srgbClr val="3333FF"/>
              </a:solidFill>
              <a:latin typeface="Symbol" pitchFamily="18" charset="2"/>
              <a:ea typeface="宋体"/>
            </a:endParaRPr>
          </a:p>
        </p:txBody>
      </p:sp>
      <p:sp>
        <p:nvSpPr>
          <p:cNvPr id="7" name="矩形 1">
            <a:extLst>
              <a:ext uri="{FF2B5EF4-FFF2-40B4-BE49-F238E27FC236}">
                <a16:creationId xmlns:a16="http://schemas.microsoft.com/office/drawing/2014/main" id="{2024517F-1DAF-4E72-ACCE-98AD20D32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3930" y="5641242"/>
            <a:ext cx="2214068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en-US" altLang="zh-CN" sz="1600" dirty="0">
                <a:solidFill>
                  <a:srgbClr val="0070C0"/>
                </a:solidFill>
                <a:latin typeface="Symbol" pitchFamily="18" charset="2"/>
                <a:ea typeface="楷体_GB2312" pitchFamily="49" charset="-122"/>
              </a:rPr>
              <a:t>1998 </a:t>
            </a:r>
            <a:r>
              <a:rPr lang="en-US" altLang="zh-CN" sz="1600" dirty="0">
                <a:solidFill>
                  <a:srgbClr val="0070C0"/>
                </a:solidFill>
                <a:latin typeface="+mj-lt"/>
                <a:ea typeface="楷体_GB2312" pitchFamily="49" charset="-122"/>
              </a:rPr>
              <a:t>Atm. </a:t>
            </a:r>
            <a:r>
              <a:rPr lang="en-US" altLang="zh-CN" sz="1600" dirty="0">
                <a:solidFill>
                  <a:srgbClr val="0070C0"/>
                </a:solidFill>
                <a:latin typeface="Symbol" panose="05050102010706020507" pitchFamily="18" charset="2"/>
                <a:ea typeface="楷体_GB2312" pitchFamily="49" charset="-122"/>
              </a:rPr>
              <a:t>n </a:t>
            </a:r>
            <a:r>
              <a:rPr lang="en-US" altLang="zh-CN" sz="1600" dirty="0" err="1">
                <a:solidFill>
                  <a:srgbClr val="0070C0"/>
                </a:solidFill>
                <a:latin typeface="+mj-lt"/>
                <a:ea typeface="楷体_GB2312" pitchFamily="49" charset="-122"/>
              </a:rPr>
              <a:t>osc</a:t>
            </a:r>
            <a:r>
              <a:rPr lang="en-US" altLang="zh-CN" sz="1600" dirty="0">
                <a:solidFill>
                  <a:srgbClr val="0070C0"/>
                </a:solidFill>
                <a:latin typeface="Symbol" pitchFamily="18" charset="2"/>
                <a:ea typeface="楷体_GB2312" pitchFamily="49" charset="-122"/>
              </a:rPr>
              <a:t>. </a:t>
            </a:r>
            <a:r>
              <a:rPr lang="zh-CN" altLang="en-US" sz="1600" dirty="0">
                <a:solidFill>
                  <a:srgbClr val="0070C0"/>
                </a:solidFill>
                <a:latin typeface="Symbol" pitchFamily="18" charset="2"/>
                <a:ea typeface="楷体_GB2312" pitchFamily="49" charset="-122"/>
              </a:rPr>
              <a:t> </a:t>
            </a:r>
            <a:r>
              <a:rPr lang="en-US" altLang="zh-CN" sz="1600" dirty="0">
                <a:solidFill>
                  <a:srgbClr val="C00000"/>
                </a:solidFill>
                <a:latin typeface="Symbol" pitchFamily="18" charset="2"/>
                <a:ea typeface="楷体_GB2312" pitchFamily="49" charset="-122"/>
              </a:rPr>
              <a:t>q</a:t>
            </a:r>
            <a:r>
              <a:rPr lang="en-US" altLang="zh-CN" sz="1600" baseline="-25000" dirty="0">
                <a:solidFill>
                  <a:srgbClr val="C00000"/>
                </a:solidFill>
                <a:ea typeface="楷体_GB2312" pitchFamily="49" charset="-122"/>
              </a:rPr>
              <a:t>23</a:t>
            </a:r>
            <a:endParaRPr lang="en-US" altLang="zh-CN" sz="1600" dirty="0">
              <a:solidFill>
                <a:srgbClr val="0070C0"/>
              </a:solidFill>
              <a:latin typeface="Symbol" pitchFamily="18" charset="2"/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zh-CN" sz="1600" dirty="0">
                <a:solidFill>
                  <a:srgbClr val="0070C0"/>
                </a:solidFill>
                <a:latin typeface="Symbol" pitchFamily="18" charset="2"/>
                <a:ea typeface="楷体_GB2312" pitchFamily="49" charset="-122"/>
              </a:rPr>
              <a:t>2002 </a:t>
            </a:r>
            <a:r>
              <a:rPr lang="en-US" altLang="zh-CN" sz="1600" dirty="0">
                <a:solidFill>
                  <a:srgbClr val="0070C0"/>
                </a:solidFill>
                <a:latin typeface="+mj-lt"/>
                <a:ea typeface="楷体_GB2312" pitchFamily="49" charset="-122"/>
              </a:rPr>
              <a:t>Solar </a:t>
            </a:r>
            <a:r>
              <a:rPr lang="en-US" altLang="zh-CN" sz="1600" dirty="0">
                <a:solidFill>
                  <a:srgbClr val="0070C0"/>
                </a:solidFill>
                <a:latin typeface="Symbol" panose="05050102010706020507" pitchFamily="18" charset="2"/>
                <a:ea typeface="楷体_GB2312" pitchFamily="49" charset="-122"/>
              </a:rPr>
              <a:t>n</a:t>
            </a:r>
            <a:r>
              <a:rPr lang="en-US" altLang="zh-CN" sz="1600" dirty="0">
                <a:solidFill>
                  <a:srgbClr val="0070C0"/>
                </a:solidFill>
                <a:latin typeface="+mj-lt"/>
                <a:ea typeface="楷体_GB2312" pitchFamily="49" charset="-122"/>
              </a:rPr>
              <a:t> osc</a:t>
            </a:r>
            <a:r>
              <a:rPr lang="en-US" altLang="zh-CN" sz="1600" dirty="0">
                <a:solidFill>
                  <a:srgbClr val="0070C0"/>
                </a:solidFill>
                <a:latin typeface="Symbol" pitchFamily="18" charset="2"/>
                <a:ea typeface="楷体_GB2312" pitchFamily="49" charset="-122"/>
              </a:rPr>
              <a:t>.</a:t>
            </a:r>
            <a:r>
              <a:rPr lang="en-US" altLang="zh-CN" sz="1600" dirty="0">
                <a:solidFill>
                  <a:srgbClr val="C00000"/>
                </a:solidFill>
                <a:latin typeface="Symbol" pitchFamily="18" charset="2"/>
                <a:ea typeface="楷体_GB2312" pitchFamily="49" charset="-122"/>
              </a:rPr>
              <a:t>q</a:t>
            </a:r>
            <a:r>
              <a:rPr lang="en-US" altLang="zh-CN" sz="1600" baseline="-25000" dirty="0">
                <a:solidFill>
                  <a:srgbClr val="C00000"/>
                </a:solidFill>
                <a:ea typeface="楷体_GB2312" pitchFamily="49" charset="-122"/>
              </a:rPr>
              <a:t>12</a:t>
            </a:r>
            <a:endParaRPr lang="en-US" altLang="zh-CN" sz="1600" dirty="0">
              <a:solidFill>
                <a:srgbClr val="0070C0"/>
              </a:solidFill>
              <a:latin typeface="Symbol" pitchFamily="18" charset="2"/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zh-CN" sz="1600" dirty="0">
                <a:solidFill>
                  <a:srgbClr val="0070C0"/>
                </a:solidFill>
                <a:latin typeface="Symbol" pitchFamily="18" charset="2"/>
                <a:ea typeface="楷体_GB2312" pitchFamily="49" charset="-122"/>
              </a:rPr>
              <a:t>2002 </a:t>
            </a:r>
            <a:r>
              <a:rPr lang="en-US" altLang="zh-CN" sz="1600" dirty="0">
                <a:solidFill>
                  <a:srgbClr val="0070C0"/>
                </a:solidFill>
                <a:latin typeface="+mj-lt"/>
                <a:ea typeface="楷体_GB2312" pitchFamily="49" charset="-122"/>
              </a:rPr>
              <a:t>reactor </a:t>
            </a:r>
            <a:r>
              <a:rPr lang="en-US" altLang="zh-CN" sz="1600" dirty="0">
                <a:solidFill>
                  <a:srgbClr val="0070C0"/>
                </a:solidFill>
                <a:latin typeface="Symbol" panose="05050102010706020507" pitchFamily="18" charset="2"/>
                <a:ea typeface="楷体_GB2312" pitchFamily="49" charset="-122"/>
              </a:rPr>
              <a:t>n</a:t>
            </a:r>
            <a:r>
              <a:rPr lang="en-US" altLang="zh-CN" sz="1600" dirty="0">
                <a:solidFill>
                  <a:srgbClr val="0070C0"/>
                </a:solidFill>
                <a:latin typeface="+mj-lt"/>
                <a:ea typeface="楷体_GB2312" pitchFamily="49" charset="-122"/>
              </a:rPr>
              <a:t> osc</a:t>
            </a:r>
            <a:r>
              <a:rPr lang="en-US" altLang="zh-CN" sz="1600" dirty="0">
                <a:solidFill>
                  <a:srgbClr val="0070C0"/>
                </a:solidFill>
                <a:latin typeface="Symbol" pitchFamily="18" charset="2"/>
                <a:ea typeface="楷体_GB2312" pitchFamily="49" charset="-122"/>
              </a:rPr>
              <a:t>.</a:t>
            </a:r>
            <a:r>
              <a:rPr lang="en-US" altLang="zh-CN" sz="1600" dirty="0">
                <a:solidFill>
                  <a:srgbClr val="C00000"/>
                </a:solidFill>
                <a:latin typeface="Symbol" pitchFamily="18" charset="2"/>
                <a:ea typeface="楷体_GB2312" pitchFamily="49" charset="-122"/>
              </a:rPr>
              <a:t>q</a:t>
            </a:r>
            <a:r>
              <a:rPr lang="en-US" altLang="zh-CN" sz="1600" baseline="-25000" dirty="0">
                <a:solidFill>
                  <a:srgbClr val="C00000"/>
                </a:solidFill>
                <a:ea typeface="楷体_GB2312" pitchFamily="49" charset="-122"/>
              </a:rPr>
              <a:t>13</a:t>
            </a:r>
            <a:endParaRPr lang="zh-CN" altLang="en-US" sz="1600" dirty="0"/>
          </a:p>
        </p:txBody>
      </p:sp>
      <p:grpSp>
        <p:nvGrpSpPr>
          <p:cNvPr id="8" name="组合 21">
            <a:extLst>
              <a:ext uri="{FF2B5EF4-FFF2-40B4-BE49-F238E27FC236}">
                <a16:creationId xmlns:a16="http://schemas.microsoft.com/office/drawing/2014/main" id="{461EFCA0-5370-409C-8337-CE493EF97A61}"/>
              </a:ext>
            </a:extLst>
          </p:cNvPr>
          <p:cNvGrpSpPr>
            <a:grpSpLocks/>
          </p:cNvGrpSpPr>
          <p:nvPr/>
        </p:nvGrpSpPr>
        <p:grpSpPr bwMode="auto">
          <a:xfrm>
            <a:off x="691852" y="2606536"/>
            <a:ext cx="9000630" cy="2269762"/>
            <a:chOff x="357158" y="3438891"/>
            <a:chExt cx="9000630" cy="2269631"/>
          </a:xfrm>
        </p:grpSpPr>
        <p:grpSp>
          <p:nvGrpSpPr>
            <p:cNvPr id="9" name="组合 16">
              <a:extLst>
                <a:ext uri="{FF2B5EF4-FFF2-40B4-BE49-F238E27FC236}">
                  <a16:creationId xmlns:a16="http://schemas.microsoft.com/office/drawing/2014/main" id="{528FFC30-E304-4B59-AFAD-32DC087823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7158" y="3438891"/>
              <a:ext cx="9000630" cy="1704609"/>
              <a:chOff x="357188" y="3867516"/>
              <a:chExt cx="9000630" cy="1704609"/>
            </a:xfrm>
          </p:grpSpPr>
          <p:pic>
            <p:nvPicPr>
              <p:cNvPr id="14" name="Picture 6">
                <a:extLst>
                  <a:ext uri="{FF2B5EF4-FFF2-40B4-BE49-F238E27FC236}">
                    <a16:creationId xmlns:a16="http://schemas.microsoft.com/office/drawing/2014/main" id="{8652DB03-BF02-4BF0-B640-809108FF5E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7188" y="4214813"/>
                <a:ext cx="8461375" cy="1357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" name="Rectangle 10">
                <a:extLst>
                  <a:ext uri="{FF2B5EF4-FFF2-40B4-BE49-F238E27FC236}">
                    <a16:creationId xmlns:a16="http://schemas.microsoft.com/office/drawing/2014/main" id="{1318BF7A-30A8-4E14-BA4D-3209741948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2400" y="3906845"/>
                <a:ext cx="1768475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000" b="1" dirty="0">
                    <a:solidFill>
                      <a:srgbClr val="FF0066"/>
                    </a:solidFill>
                    <a:latin typeface="Calibri" panose="020F0502020204030204" pitchFamily="34" charset="0"/>
                    <a:ea typeface="楷体_GB2312" pitchFamily="49" charset="-122"/>
                    <a:cs typeface="Calibri" panose="020F0502020204030204" pitchFamily="34" charset="0"/>
                  </a:rPr>
                  <a:t>Atmospheric </a:t>
                </a:r>
              </a:p>
            </p:txBody>
          </p:sp>
          <p:sp>
            <p:nvSpPr>
              <p:cNvPr id="16" name="Rectangle 11">
                <a:extLst>
                  <a:ext uri="{FF2B5EF4-FFF2-40B4-BE49-F238E27FC236}">
                    <a16:creationId xmlns:a16="http://schemas.microsoft.com/office/drawing/2014/main" id="{B2381D2D-9907-4942-B5D4-E7E87A23C4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34000" y="3894310"/>
                <a:ext cx="16002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000" b="1" dirty="0">
                    <a:solidFill>
                      <a:srgbClr val="FF0066"/>
                    </a:solidFill>
                    <a:latin typeface="Calibri" panose="020F0502020204030204" pitchFamily="34" charset="0"/>
                    <a:ea typeface="楷体_GB2312" pitchFamily="49" charset="-122"/>
                    <a:cs typeface="Calibri" panose="020F0502020204030204" pitchFamily="34" charset="0"/>
                  </a:rPr>
                  <a:t>     Solar</a:t>
                </a:r>
              </a:p>
            </p:txBody>
          </p:sp>
          <p:sp>
            <p:nvSpPr>
              <p:cNvPr id="17" name="Rectangle 12">
                <a:extLst>
                  <a:ext uri="{FF2B5EF4-FFF2-40B4-BE49-F238E27FC236}">
                    <a16:creationId xmlns:a16="http://schemas.microsoft.com/office/drawing/2014/main" id="{4C5F50A4-B332-42F7-ACF0-110ECC3DAC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3750" y="3867516"/>
                <a:ext cx="2214068" cy="461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altLang="zh-CN" sz="2400" b="1" dirty="0">
                    <a:solidFill>
                      <a:srgbClr val="FF0066"/>
                    </a:solidFill>
                    <a:latin typeface="Calibri" panose="020F0502020204030204" pitchFamily="34" charset="0"/>
                    <a:ea typeface="楷体_GB2312" pitchFamily="49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2000" b="1" dirty="0" err="1">
                    <a:solidFill>
                      <a:srgbClr val="FF0066"/>
                    </a:solidFill>
                    <a:latin typeface="Calibri" panose="020F0502020204030204" pitchFamily="34" charset="0"/>
                    <a:ea typeface="楷体_GB2312" pitchFamily="49" charset="-122"/>
                    <a:cs typeface="Calibri" panose="020F0502020204030204" pitchFamily="34" charset="0"/>
                  </a:rPr>
                  <a:t>Majorana</a:t>
                </a:r>
                <a:r>
                  <a:rPr lang="en-US" altLang="zh-CN" sz="2000" b="1" dirty="0">
                    <a:solidFill>
                      <a:srgbClr val="FF0066"/>
                    </a:solidFill>
                    <a:latin typeface="Calibri" panose="020F0502020204030204" pitchFamily="34" charset="0"/>
                    <a:ea typeface="楷体_GB2312" pitchFamily="49" charset="-122"/>
                    <a:cs typeface="Calibri" panose="020F0502020204030204" pitchFamily="34" charset="0"/>
                  </a:rPr>
                  <a:t> phase </a:t>
                </a:r>
                <a:endParaRPr lang="zh-CN" altLang="en-US" sz="2000" b="1" dirty="0">
                  <a:solidFill>
                    <a:srgbClr val="FF0066"/>
                  </a:solidFill>
                  <a:latin typeface="Calibri" panose="020F0502020204030204" pitchFamily="34" charset="0"/>
                  <a:ea typeface="楷体_GB2312" pitchFamily="49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18" name="矩形 10">
                <a:extLst>
                  <a:ext uri="{FF2B5EF4-FFF2-40B4-BE49-F238E27FC236}">
                    <a16:creationId xmlns:a16="http://schemas.microsoft.com/office/drawing/2014/main" id="{378D6E7F-D773-45E6-B7E5-F905892F1F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33725" y="3878372"/>
                <a:ext cx="1857375" cy="4000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b="1" dirty="0">
                    <a:solidFill>
                      <a:srgbClr val="FF0066"/>
                    </a:solidFill>
                    <a:latin typeface="Calibri" panose="020F0502020204030204" pitchFamily="34" charset="0"/>
                    <a:ea typeface="楷体_GB2312" pitchFamily="49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2000" b="1" dirty="0">
                    <a:solidFill>
                      <a:srgbClr val="FF0066"/>
                    </a:solidFill>
                    <a:latin typeface="Calibri" panose="020F0502020204030204" pitchFamily="34" charset="0"/>
                    <a:ea typeface="楷体_GB2312" pitchFamily="49" charset="-122"/>
                    <a:cs typeface="Calibri" panose="020F0502020204030204" pitchFamily="34" charset="0"/>
                  </a:rPr>
                  <a:t>Reactor</a:t>
                </a:r>
                <a:endParaRPr lang="zh-CN" altLang="en-US" sz="2800" baseline="-25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椭圆 11">
                <a:extLst>
                  <a:ext uri="{FF2B5EF4-FFF2-40B4-BE49-F238E27FC236}">
                    <a16:creationId xmlns:a16="http://schemas.microsoft.com/office/drawing/2014/main" id="{54B25F92-A379-48AB-A618-4088DF2465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0563" y="4357688"/>
                <a:ext cx="571500" cy="428625"/>
              </a:xfrm>
              <a:prstGeom prst="ellipse">
                <a:avLst/>
              </a:prstGeom>
              <a:noFill/>
              <a:ln w="381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" name="椭圆 12">
                <a:extLst>
                  <a:ext uri="{FF2B5EF4-FFF2-40B4-BE49-F238E27FC236}">
                    <a16:creationId xmlns:a16="http://schemas.microsoft.com/office/drawing/2014/main" id="{48176AFE-F127-4F95-A0E5-17AFA9B799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57625" y="4643438"/>
                <a:ext cx="571500" cy="428625"/>
              </a:xfrm>
              <a:prstGeom prst="ellipse">
                <a:avLst/>
              </a:prstGeom>
              <a:noFill/>
              <a:ln w="381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" name="椭圆 13">
                <a:extLst>
                  <a:ext uri="{FF2B5EF4-FFF2-40B4-BE49-F238E27FC236}">
                    <a16:creationId xmlns:a16="http://schemas.microsoft.com/office/drawing/2014/main" id="{DC0CDC2B-6969-42A4-8545-EE4531E6FB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3750" y="4357688"/>
                <a:ext cx="571500" cy="428625"/>
              </a:xfrm>
              <a:prstGeom prst="ellipse">
                <a:avLst/>
              </a:prstGeom>
              <a:noFill/>
              <a:ln w="381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椭圆 14">
                <a:extLst>
                  <a:ext uri="{FF2B5EF4-FFF2-40B4-BE49-F238E27FC236}">
                    <a16:creationId xmlns:a16="http://schemas.microsoft.com/office/drawing/2014/main" id="{39C40434-267D-46FA-B404-0086543C78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15250" y="4643438"/>
                <a:ext cx="571500" cy="428625"/>
              </a:xfrm>
              <a:prstGeom prst="ellipse">
                <a:avLst/>
              </a:prstGeom>
              <a:noFill/>
              <a:ln w="381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2982A0F-F0F2-4A6E-9453-F4C8225CE0B2}"/>
                </a:ext>
              </a:extLst>
            </p:cNvPr>
            <p:cNvSpPr/>
            <p:nvPr/>
          </p:nvSpPr>
          <p:spPr>
            <a:xfrm>
              <a:off x="1214408" y="5000538"/>
              <a:ext cx="1593850" cy="707984"/>
            </a:xfrm>
            <a:prstGeom prst="rect">
              <a:avLst/>
            </a:prstGeom>
            <a:solidFill>
              <a:srgbClr val="FFFF99"/>
            </a:solidFill>
            <a:ln>
              <a:solidFill>
                <a:srgbClr val="FFFFCC"/>
              </a:solidFill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000" b="1" kern="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Atmospheric</a:t>
              </a:r>
            </a:p>
            <a:p>
              <a:pPr>
                <a:defRPr/>
              </a:pPr>
              <a:r>
                <a:rPr lang="en-US" altLang="zh-CN" sz="2000" b="1" kern="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accelerator</a:t>
              </a:r>
              <a:endParaRPr lang="zh-CN" alt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3E583E7A-F31B-41A7-A8E5-FF9E23811564}"/>
                </a:ext>
              </a:extLst>
            </p:cNvPr>
            <p:cNvSpPr/>
            <p:nvPr/>
          </p:nvSpPr>
          <p:spPr>
            <a:xfrm>
              <a:off x="5643533" y="5000538"/>
              <a:ext cx="981075" cy="707984"/>
            </a:xfrm>
            <a:prstGeom prst="rect">
              <a:avLst/>
            </a:prstGeom>
            <a:solidFill>
              <a:srgbClr val="FFFF99"/>
            </a:solidFill>
            <a:ln>
              <a:solidFill>
                <a:srgbClr val="FFFFCC"/>
              </a:solidFill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000" b="1" kern="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solar</a:t>
              </a:r>
            </a:p>
            <a:p>
              <a:pPr>
                <a:defRPr/>
              </a:pPr>
              <a:r>
                <a:rPr lang="en-US" altLang="zh-CN" sz="2000" b="1" kern="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reactor</a:t>
              </a:r>
              <a:endParaRPr lang="zh-CN" alt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04534682-DC90-416C-96C9-1CAC9362BF1C}"/>
                </a:ext>
              </a:extLst>
            </p:cNvPr>
            <p:cNvSpPr/>
            <p:nvPr/>
          </p:nvSpPr>
          <p:spPr>
            <a:xfrm>
              <a:off x="7143720" y="5000538"/>
              <a:ext cx="1566863" cy="707984"/>
            </a:xfrm>
            <a:prstGeom prst="rect">
              <a:avLst/>
            </a:prstGeom>
            <a:solidFill>
              <a:srgbClr val="FFFF99"/>
            </a:solidFill>
            <a:ln>
              <a:solidFill>
                <a:srgbClr val="FFFFCC"/>
              </a:solidFill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000" b="1" kern="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Double beta </a:t>
              </a:r>
            </a:p>
            <a:p>
              <a:pPr>
                <a:defRPr/>
              </a:pPr>
              <a:r>
                <a:rPr lang="en-US" altLang="zh-CN" sz="2000" b="1" kern="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decays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FFB96D3-259D-41DF-98A2-3195DCAD8BE9}"/>
                </a:ext>
              </a:extLst>
            </p:cNvPr>
            <p:cNvSpPr/>
            <p:nvPr/>
          </p:nvSpPr>
          <p:spPr>
            <a:xfrm>
              <a:off x="3357533" y="5000538"/>
              <a:ext cx="1409700" cy="707984"/>
            </a:xfrm>
            <a:prstGeom prst="rect">
              <a:avLst/>
            </a:prstGeom>
            <a:solidFill>
              <a:srgbClr val="FFFF99"/>
            </a:solidFill>
            <a:ln>
              <a:solidFill>
                <a:srgbClr val="FFFFCC"/>
              </a:solidFill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000" b="1" kern="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reactor</a:t>
              </a:r>
            </a:p>
            <a:p>
              <a:pPr>
                <a:defRPr/>
              </a:pPr>
              <a:r>
                <a:rPr lang="en-US" altLang="zh-CN" sz="2000" b="1" kern="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accelerator</a:t>
              </a:r>
              <a:endParaRPr lang="zh-CN" alt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3" name="Picture 4">
            <a:extLst>
              <a:ext uri="{FF2B5EF4-FFF2-40B4-BE49-F238E27FC236}">
                <a16:creationId xmlns:a16="http://schemas.microsoft.com/office/drawing/2014/main" id="{F41E1ED3-EF37-4418-A198-BF605296C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9" y="953246"/>
            <a:ext cx="4235382" cy="1608309"/>
          </a:xfrm>
          <a:prstGeom prst="rect">
            <a:avLst/>
          </a:prstGeom>
          <a:noFill/>
          <a:ln w="1270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1C31E6B5-261D-4092-9661-52ACD8B66ADE}"/>
              </a:ext>
            </a:extLst>
          </p:cNvPr>
          <p:cNvSpPr/>
          <p:nvPr/>
        </p:nvSpPr>
        <p:spPr>
          <a:xfrm>
            <a:off x="510040" y="4985288"/>
            <a:ext cx="3397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3333FF"/>
                </a:solidFill>
                <a:latin typeface="+mj-lt"/>
              </a:rPr>
              <a:t>Neutrinos do oscillate</a:t>
            </a:r>
            <a:endParaRPr lang="zh-CN" altLang="en-US" sz="2400" b="1" dirty="0">
              <a:solidFill>
                <a:srgbClr val="3333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1277499"/>
      </p:ext>
    </p:extLst>
  </p:cSld>
  <p:clrMapOvr>
    <a:masterClrMapping/>
  </p:clrMapOvr>
  <p:transition spd="slow"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A7949856-254C-4E5C-813D-C98F8C4D37A6}"/>
              </a:ext>
            </a:extLst>
          </p:cNvPr>
          <p:cNvSpPr txBox="1"/>
          <p:nvPr/>
        </p:nvSpPr>
        <p:spPr>
          <a:xfrm>
            <a:off x="1775520" y="0"/>
            <a:ext cx="73690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Backgrounds of the Detector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4" name="内容占位符 4">
            <a:extLst>
              <a:ext uri="{FF2B5EF4-FFF2-40B4-BE49-F238E27FC236}">
                <a16:creationId xmlns:a16="http://schemas.microsoft.com/office/drawing/2014/main" id="{67F40A34-CB65-479E-92CC-6FA04524F95B}"/>
              </a:ext>
            </a:extLst>
          </p:cNvPr>
          <p:cNvSpPr txBox="1">
            <a:spLocks/>
          </p:cNvSpPr>
          <p:nvPr/>
        </p:nvSpPr>
        <p:spPr>
          <a:xfrm>
            <a:off x="325892" y="908720"/>
            <a:ext cx="7806816" cy="5571796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For reactor neutrinos: (r &lt; 17.2m &amp; E &gt; 0.7MeV)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C3399"/>
              </a:buClr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Clearly see the steel structure: acrylic surface background from dust is limited 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  <a:sym typeface="Wingdings" panose="05000000000000000000" pitchFamily="2" charset="2"/>
              </a:rPr>
              <a:t> washing is effective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C3399"/>
              </a:buClr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Single event rate: &lt; 6 Hz (design 7.2 Hz)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C3399"/>
              </a:buClr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Background simulation includes LS, PMTs, steel structure, acrylic and  water (including Rn)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  <a:sym typeface="Wingdings" panose="05000000000000000000" pitchFamily="2" charset="2"/>
              </a:rPr>
              <a:t> Good agreement with data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LS purity: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EAA9FCE-27F1-4D53-A433-8A7E809E9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9391" y="4197651"/>
            <a:ext cx="3599895" cy="268117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ED6D0AF1-3AFA-4F22-B53C-637D4E838F13}"/>
              </a:ext>
            </a:extLst>
          </p:cNvPr>
          <p:cNvSpPr txBox="1"/>
          <p:nvPr/>
        </p:nvSpPr>
        <p:spPr>
          <a:xfrm>
            <a:off x="9291244" y="5031194"/>
            <a:ext cx="1269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E&gt;0.7MeV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8CB2B9E1-F3C3-4139-AFE6-3D8C5CA22EC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50665" y="3570710"/>
          <a:ext cx="7632849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839">
                  <a:extLst>
                    <a:ext uri="{9D8B030D-6E8A-4147-A177-3AD203B41FA5}">
                      <a16:colId xmlns:a16="http://schemas.microsoft.com/office/drawing/2014/main" val="1171330898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633791539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91574307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884259885"/>
                    </a:ext>
                  </a:extLst>
                </a:gridCol>
                <a:gridCol w="1815506">
                  <a:extLst>
                    <a:ext uri="{9D8B030D-6E8A-4147-A177-3AD203B41FA5}">
                      <a16:colId xmlns:a16="http://schemas.microsoft.com/office/drawing/2014/main" val="514173080"/>
                    </a:ext>
                  </a:extLst>
                </a:gridCol>
              </a:tblGrid>
              <a:tr h="272075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Fiducial volume</a:t>
                      </a:r>
                      <a:endParaRPr lang="zh-CN" altLang="en-US" sz="20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b="1" baseline="3000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238</a:t>
                      </a:r>
                      <a:r>
                        <a:rPr lang="en-US" altLang="zh-CN" sz="20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 </a:t>
                      </a:r>
                      <a:endParaRPr lang="en-US" altLang="zh-CN" sz="18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[10</a:t>
                      </a:r>
                      <a:r>
                        <a:rPr lang="en-US" altLang="zh-CN" sz="1800" b="1" baseline="3000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-17</a:t>
                      </a:r>
                      <a:r>
                        <a:rPr lang="en-US" altLang="zh-CN" sz="1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g/g]</a:t>
                      </a:r>
                      <a:endParaRPr lang="zh-CN" altLang="en-US" sz="18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2000" b="1" baseline="3000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232</a:t>
                      </a:r>
                      <a:r>
                        <a:rPr lang="en-US" altLang="zh-CN" sz="20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 </a:t>
                      </a:r>
                    </a:p>
                    <a:p>
                      <a:pPr algn="ctr"/>
                      <a:r>
                        <a:rPr lang="en-US" altLang="zh-CN" sz="1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[10</a:t>
                      </a:r>
                      <a:r>
                        <a:rPr lang="en-US" altLang="zh-CN" sz="1800" b="1" baseline="3000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-17</a:t>
                      </a:r>
                      <a:r>
                        <a:rPr lang="en-US" altLang="zh-CN" sz="1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g/g]</a:t>
                      </a:r>
                      <a:endParaRPr lang="zh-CN" altLang="en-US" sz="18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2000" b="1" baseline="3000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210</a:t>
                      </a:r>
                      <a:r>
                        <a:rPr lang="en-US" altLang="zh-CN" sz="20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 </a:t>
                      </a:r>
                      <a:r>
                        <a:rPr lang="en-US" altLang="zh-CN" sz="1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[10</a:t>
                      </a:r>
                      <a:r>
                        <a:rPr lang="en-US" altLang="zh-CN" sz="1800" b="1" baseline="3000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en-US" altLang="zh-CN" sz="1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zh-CN" sz="1800" b="1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cpd</a:t>
                      </a:r>
                      <a:r>
                        <a:rPr lang="en-US" altLang="zh-CN" sz="1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altLang="zh-CN" sz="1800" b="1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kt</a:t>
                      </a:r>
                      <a:r>
                        <a:rPr lang="en-US" altLang="zh-CN" sz="1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]</a:t>
                      </a:r>
                      <a:endParaRPr lang="zh-CN" altLang="en-US" sz="20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996039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Initial</a:t>
                      </a:r>
                      <a:endParaRPr lang="zh-CN" altLang="en-US" sz="20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Present (Jun. 1)</a:t>
                      </a:r>
                      <a:endParaRPr lang="zh-CN" altLang="en-US" sz="20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7508534"/>
                  </a:ext>
                </a:extLst>
              </a:tr>
              <a:tr h="47613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 &lt; 16.5 m</a:t>
                      </a:r>
                      <a:endParaRPr lang="zh-CN" alt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8.22±0.03</a:t>
                      </a:r>
                    </a:p>
                    <a:p>
                      <a:pPr algn="ctr"/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±0.68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7.8±0.1</a:t>
                      </a:r>
                    </a:p>
                    <a:p>
                      <a:pPr algn="ctr"/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±0.4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4.80±0.02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±0.14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2.25±0.01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±0.07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7866999"/>
                  </a:ext>
                </a:extLst>
              </a:tr>
              <a:tr h="47613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 &lt; 15.0 m</a:t>
                      </a:r>
                      <a:endParaRPr lang="zh-CN" alt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7.79±0.03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±0.70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7.8±0.2</a:t>
                      </a:r>
                    </a:p>
                    <a:p>
                      <a:pPr algn="ctr"/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±0.4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4.78±0.02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±0.14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2.28±0.01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±0.07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715936"/>
                  </a:ext>
                </a:extLst>
              </a:tr>
            </a:tbl>
          </a:graphicData>
        </a:graphic>
      </p:graphicFrame>
      <p:sp>
        <p:nvSpPr>
          <p:cNvPr id="2" name="矩形 1">
            <a:extLst>
              <a:ext uri="{FF2B5EF4-FFF2-40B4-BE49-F238E27FC236}">
                <a16:creationId xmlns:a16="http://schemas.microsoft.com/office/drawing/2014/main" id="{DF33CF52-8B59-499D-9487-11377B6AF17E}"/>
              </a:ext>
            </a:extLst>
          </p:cNvPr>
          <p:cNvSpPr/>
          <p:nvPr/>
        </p:nvSpPr>
        <p:spPr>
          <a:xfrm>
            <a:off x="325892" y="5692601"/>
            <a:ext cx="49680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error is statistical and the second systematic. 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D091DFF-879D-400A-8A9D-3A7C6FEDC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391" y="825805"/>
            <a:ext cx="3965618" cy="3035634"/>
          </a:xfrm>
          <a:prstGeom prst="rect">
            <a:avLst/>
          </a:prstGeom>
        </p:spPr>
      </p:pic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28F76CA-0EC6-4ABB-9BE7-3B59003FD1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BBD35DD-B159-4D0E-A27F-29EE5B18B717}"/>
              </a:ext>
            </a:extLst>
          </p:cNvPr>
          <p:cNvSpPr/>
          <p:nvPr/>
        </p:nvSpPr>
        <p:spPr>
          <a:xfrm>
            <a:off x="10598344" y="3895360"/>
            <a:ext cx="12568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Preliminary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569336"/>
      </p:ext>
    </p:extLst>
  </p:cSld>
  <p:clrMapOvr>
    <a:masterClrMapping/>
  </p:clrMapOvr>
  <p:transition spd="slow"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46CE9EA3-C11D-49BC-80D4-655AC1F650FE}"/>
              </a:ext>
            </a:extLst>
          </p:cNvPr>
          <p:cNvSpPr txBox="1"/>
          <p:nvPr/>
        </p:nvSpPr>
        <p:spPr>
          <a:xfrm>
            <a:off x="767408" y="67597"/>
            <a:ext cx="95050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Muon Events and Track Reconstruction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05781AC2-7314-462C-8E0F-4E0E72FCF4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内容占位符 3">
            <a:extLst>
              <a:ext uri="{FF2B5EF4-FFF2-40B4-BE49-F238E27FC236}">
                <a16:creationId xmlns:a16="http://schemas.microsoft.com/office/drawing/2014/main" id="{5C93F651-9B22-4A75-AF48-88973743F25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271464" y="2995219"/>
            <a:ext cx="9273010" cy="3456384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760B13DD-80E4-4E8D-8E7E-766154CEF7CB}"/>
              </a:ext>
            </a:extLst>
          </p:cNvPr>
          <p:cNvSpPr/>
          <p:nvPr/>
        </p:nvSpPr>
        <p:spPr>
          <a:xfrm>
            <a:off x="1775520" y="6452554"/>
            <a:ext cx="96781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Muon’s flux and energy spectrum, mountain’s profile and density are well understood.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2D252ACA-74EA-4690-AAFF-06EDE012A373}"/>
              </a:ext>
            </a:extLst>
          </p:cNvPr>
          <p:cNvSpPr txBox="1">
            <a:spLocks/>
          </p:cNvSpPr>
          <p:nvPr/>
        </p:nvSpPr>
        <p:spPr>
          <a:xfrm>
            <a:off x="551384" y="822819"/>
            <a:ext cx="11416931" cy="4907561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Muon trigger rate in CD ~5 Hz, in Water Pool ~4 Hz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Muon detection efficiency of CD through-going muons &gt; 99.5%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Two types of track reconstruction methods: traditional and data-driven ML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Reconstructed angular distributions in good agreement with Monte Carlo simulation: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C3399"/>
              </a:buClr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Extremely important to veto muon tracks to reject cosmogenic </a:t>
            </a:r>
            <a:r>
              <a:rPr kumimoji="0" lang="en-US" altLang="zh-CN" sz="2000" b="0" i="0" u="none" strike="noStrike" kern="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8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He/</a:t>
            </a:r>
            <a:r>
              <a:rPr kumimoji="0" lang="en-US" altLang="zh-CN" sz="2000" b="0" i="0" u="none" strike="noStrike" kern="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9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Li background 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9C33BE4-ED19-4BEE-BAA2-562EE2C636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C7FB38D-96F5-430A-9641-49DCFD8FAD1D}"/>
              </a:ext>
            </a:extLst>
          </p:cNvPr>
          <p:cNvSpPr/>
          <p:nvPr/>
        </p:nvSpPr>
        <p:spPr>
          <a:xfrm>
            <a:off x="3867351" y="3053967"/>
            <a:ext cx="1837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Work in progress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AF909E4-0BAA-4060-896C-B62681DAD78F}"/>
              </a:ext>
            </a:extLst>
          </p:cNvPr>
          <p:cNvSpPr/>
          <p:nvPr/>
        </p:nvSpPr>
        <p:spPr>
          <a:xfrm>
            <a:off x="6680448" y="3091933"/>
            <a:ext cx="1837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Work in progress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8995228"/>
      </p:ext>
    </p:extLst>
  </p:cSld>
  <p:clrMapOvr>
    <a:masterClrMapping/>
  </p:clrMapOvr>
  <p:transition spd="slow"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417ED20-CDC3-4F1D-9C36-C4C7BD202304}"/>
              </a:ext>
            </a:extLst>
          </p:cNvPr>
          <p:cNvSpPr txBox="1">
            <a:spLocks/>
          </p:cNvSpPr>
          <p:nvPr/>
        </p:nvSpPr>
        <p:spPr>
          <a:xfrm>
            <a:off x="533400" y="914657"/>
            <a:ext cx="10675168" cy="1146191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Data taking period for this analysis: 2025.08.30-2026.05.18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Golden data are selected for physics analysis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/>
              <a:ea typeface="宋体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BF02B7C-1A55-498A-AC66-B620A73A60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5" t="16801" b="17700"/>
          <a:stretch/>
        </p:blipFill>
        <p:spPr>
          <a:xfrm>
            <a:off x="0" y="2348880"/>
            <a:ext cx="4363406" cy="295232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071BA14-6884-4FA6-8FB2-046683E465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837" y="2193251"/>
            <a:ext cx="7871163" cy="3597949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603900A-A49C-4C12-8F4B-8E566D72FF03}"/>
              </a:ext>
            </a:extLst>
          </p:cNvPr>
          <p:cNvSpPr/>
          <p:nvPr/>
        </p:nvSpPr>
        <p:spPr>
          <a:xfrm>
            <a:off x="3503712" y="62596"/>
            <a:ext cx="4392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Data Taking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B966E2B-84B2-428D-80B2-1814F6ABD463}"/>
              </a:ext>
            </a:extLst>
          </p:cNvPr>
          <p:cNvSpPr/>
          <p:nvPr/>
        </p:nvSpPr>
        <p:spPr>
          <a:xfrm>
            <a:off x="9120336" y="4377878"/>
            <a:ext cx="10081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Water leak to LS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文本占位符 2">
            <a:extLst>
              <a:ext uri="{FF2B5EF4-FFF2-40B4-BE49-F238E27FC236}">
                <a16:creationId xmlns:a16="http://schemas.microsoft.com/office/drawing/2014/main" id="{FA35927E-F56D-44D6-B2B3-BA8E90176638}"/>
              </a:ext>
            </a:extLst>
          </p:cNvPr>
          <p:cNvSpPr txBox="1">
            <a:spLocks/>
          </p:cNvSpPr>
          <p:nvPr/>
        </p:nvSpPr>
        <p:spPr>
          <a:xfrm>
            <a:off x="533400" y="6178986"/>
            <a:ext cx="11035208" cy="492443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Power outage due to weather is one of the main causes of interruptions 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/>
              <a:ea typeface="宋体"/>
              <a:cs typeface="+mn-cs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3DE6895-2CB6-4D12-8F30-4C8010C5EE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149054"/>
      </p:ext>
    </p:extLst>
  </p:cSld>
  <p:clrMapOvr>
    <a:masterClrMapping/>
  </p:clrMapOvr>
  <p:transition spd="slow"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689B696-4EEA-416C-A86C-7265BD0C43AC}"/>
              </a:ext>
            </a:extLst>
          </p:cNvPr>
          <p:cNvSpPr/>
          <p:nvPr/>
        </p:nvSpPr>
        <p:spPr>
          <a:xfrm>
            <a:off x="2545705" y="62763"/>
            <a:ext cx="59416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Cracks on the Acrylic Tank 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65AD5DAB-9C98-4B11-AEB8-3EA8964B90FA}"/>
              </a:ext>
            </a:extLst>
          </p:cNvPr>
          <p:cNvSpPr txBox="1">
            <a:spLocks/>
          </p:cNvSpPr>
          <p:nvPr/>
        </p:nvSpPr>
        <p:spPr>
          <a:xfrm>
            <a:off x="263352" y="832203"/>
            <a:ext cx="8003156" cy="3640437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24000" marR="0" lvl="0" indent="-3240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Main structure is safe, stress within expectations</a:t>
            </a:r>
          </a:p>
          <a:p>
            <a:pPr marL="324000" marR="0" lvl="0" indent="-3240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However, a LS leak to water happened on March 21, 2025:</a:t>
            </a:r>
          </a:p>
          <a:p>
            <a:pPr marL="648000" marR="0" lvl="1" indent="-2880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Abnormal trigger rate observed and confirmed by under water robot</a:t>
            </a:r>
          </a:p>
          <a:p>
            <a:pPr marL="648000" marR="0" lvl="1" indent="-2880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Leak was stopped within 1 week using epoxy and tape by divers</a:t>
            </a:r>
          </a:p>
          <a:p>
            <a:pPr marL="648000" marR="0" lvl="1" indent="-2880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Further repair by epoxy and acrylic plate to reduce the stress (pulling open the crack) by 50%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Another leak of water to LS happened on March 19, 2026: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Experienced divers were called to stop the leak within 2 days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Further repair in the following two days 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A total of ~1Bq </a:t>
            </a:r>
            <a:r>
              <a:rPr kumimoji="0" lang="en-US" altLang="zh-CN" sz="2000" b="0" i="0" u="none" strike="noStrike" kern="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222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Rn went into LS, 13 days of data excluded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No other increase of radioactive backgrounds in LS</a:t>
            </a:r>
          </a:p>
        </p:txBody>
      </p:sp>
      <p:pic>
        <p:nvPicPr>
          <p:cNvPr id="7" name="内容占位符 4">
            <a:extLst>
              <a:ext uri="{FF2B5EF4-FFF2-40B4-BE49-F238E27FC236}">
                <a16:creationId xmlns:a16="http://schemas.microsoft.com/office/drawing/2014/main" id="{B3D17880-B11E-4798-B3F4-6ED1694EF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120291" y="861569"/>
            <a:ext cx="4060185" cy="313839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235754B-AAB7-4CA7-A243-94BA99A80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11936" y="4500160"/>
            <a:ext cx="4390478" cy="2025184"/>
          </a:xfrm>
          <a:prstGeom prst="rect">
            <a:avLst/>
          </a:prstGeom>
        </p:spPr>
      </p:pic>
      <p:sp>
        <p:nvSpPr>
          <p:cNvPr id="9" name="椭圆 6">
            <a:extLst>
              <a:ext uri="{FF2B5EF4-FFF2-40B4-BE49-F238E27FC236}">
                <a16:creationId xmlns:a16="http://schemas.microsoft.com/office/drawing/2014/main" id="{E5B773E0-47E9-40B3-8B07-A9A8AB38ACC3}"/>
              </a:ext>
            </a:extLst>
          </p:cNvPr>
          <p:cNvSpPr/>
          <p:nvPr/>
        </p:nvSpPr>
        <p:spPr bwMode="auto">
          <a:xfrm>
            <a:off x="1022101" y="5855641"/>
            <a:ext cx="2351315" cy="501888"/>
          </a:xfrm>
          <a:prstGeom prst="ellipse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宋体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0B40FFF-AF91-425B-8740-64DDB9C10FFF}"/>
              </a:ext>
            </a:extLst>
          </p:cNvPr>
          <p:cNvPicPr/>
          <p:nvPr/>
        </p:nvPicPr>
        <p:blipFill>
          <a:blip r:embed="rId4"/>
          <a:stretch/>
        </p:blipFill>
        <p:spPr bwMode="auto">
          <a:xfrm>
            <a:off x="4453466" y="4500160"/>
            <a:ext cx="4026663" cy="20251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58FC283-38A3-4CA0-8D4C-AEE84CB6A8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439" b="5195"/>
          <a:stretch/>
        </p:blipFill>
        <p:spPr>
          <a:xfrm>
            <a:off x="8604279" y="4472640"/>
            <a:ext cx="3553131" cy="2025184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FCE504E-3836-4A59-B6E1-642844EB71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1719236-B0BB-4F78-88D5-7CC4FED12375}"/>
              </a:ext>
            </a:extLst>
          </p:cNvPr>
          <p:cNvSpPr/>
          <p:nvPr/>
        </p:nvSpPr>
        <p:spPr>
          <a:xfrm>
            <a:off x="10784521" y="4918441"/>
            <a:ext cx="74732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epoxy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9BD9BFC7-9CE7-4FB5-A0A4-547E3FAA5129}"/>
              </a:ext>
            </a:extLst>
          </p:cNvPr>
          <p:cNvCxnSpPr/>
          <p:nvPr/>
        </p:nvCxnSpPr>
        <p:spPr bwMode="auto">
          <a:xfrm flipH="1">
            <a:off x="10622229" y="5268332"/>
            <a:ext cx="324585" cy="433799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</p:spPr>
      </p:cxnSp>
    </p:spTree>
    <p:extLst>
      <p:ext uri="{BB962C8B-B14F-4D97-AF65-F5344CB8AC3E}">
        <p14:creationId xmlns:p14="http://schemas.microsoft.com/office/powerpoint/2010/main" val="1253251139"/>
      </p:ext>
    </p:extLst>
  </p:cSld>
  <p:clrMapOvr>
    <a:masterClrMapping/>
  </p:clrMapOvr>
  <p:transition spd="slow"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8E58532-4B49-4351-AEDE-7F217BEECCF1}"/>
              </a:ext>
            </a:extLst>
          </p:cNvPr>
          <p:cNvSpPr/>
          <p:nvPr/>
        </p:nvSpPr>
        <p:spPr>
          <a:xfrm>
            <a:off x="4223792" y="218"/>
            <a:ext cx="25138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Calibration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A9F20A8A-9C87-48E1-A077-567F02E357A9}"/>
              </a:ext>
            </a:extLst>
          </p:cNvPr>
          <p:cNvSpPr txBox="1">
            <a:spLocks/>
          </p:cNvSpPr>
          <p:nvPr/>
        </p:nvSpPr>
        <p:spPr>
          <a:xfrm>
            <a:off x="335359" y="1124744"/>
            <a:ext cx="5328593" cy="2304256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88000" marR="0" lvl="0" indent="-288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1D (central axis): 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137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Cs, 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54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Mn, 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40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K, 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68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Ge, 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60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Co, Am-C, Am-Be, sensors, laser</a:t>
            </a:r>
          </a:p>
          <a:p>
            <a:pPr marL="288000" marR="0" lvl="0" indent="-288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2D (cable loop): Am-C, 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68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Ge,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137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Cs</a:t>
            </a:r>
          </a:p>
          <a:p>
            <a:pPr marL="288000" marR="0" lvl="0" indent="-288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3D using cosmogenic backgrounds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  <a:sym typeface="Wingdings" panose="05000000000000000000" pitchFamily="2" charset="2"/>
              </a:rPr>
              <a:t>:</a:t>
            </a:r>
          </a:p>
          <a:p>
            <a:pPr marL="576000" marR="0" lvl="1" indent="-324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C3399"/>
              </a:buClr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Bi-Po214 from Rn decays, spallation neutrons, other cosmogenic isotopes</a:t>
            </a:r>
          </a:p>
          <a:p>
            <a:pPr marL="190800" marR="0" lvl="2" indent="-324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u"/>
              <a:tabLst/>
              <a:defRPr/>
            </a:pPr>
            <a:endParaRPr kumimoji="0" lang="en-US" altLang="zh-CN" sz="2400" b="0" i="0" u="none" strike="noStrike" kern="0" cap="none" spc="0" normalizeH="0" baseline="0" noProof="1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  <a:p>
            <a:pPr marL="457200" marR="0" lvl="2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u"/>
              <a:tabLst/>
              <a:defRPr/>
            </a:pPr>
            <a:endParaRPr kumimoji="0" lang="en-US" altLang="zh-CN" sz="2000" b="0" i="0" u="none" strike="noStrike" kern="0" cap="none" spc="0" normalizeH="0" baseline="0" noProof="1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793A23E-DB97-417F-A2E1-B82B581D07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8" t="7746" r="6371"/>
          <a:stretch/>
        </p:blipFill>
        <p:spPr>
          <a:xfrm>
            <a:off x="5942233" y="872119"/>
            <a:ext cx="6068173" cy="5891708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45BE56E-F5E0-4980-93DD-F374A3EEC39A}"/>
              </a:ext>
            </a:extLst>
          </p:cNvPr>
          <p:cNvSpPr txBox="1"/>
          <p:nvPr/>
        </p:nvSpPr>
        <p:spPr>
          <a:xfrm>
            <a:off x="1055440" y="3972563"/>
            <a:ext cx="4194468" cy="178510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Positions at which source calibration performed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No </a:t>
            </a:r>
            <a:r>
              <a:rPr kumimoji="0" lang="en-US" altLang="zh-CN" sz="2200" b="0" i="0" u="none" strike="noStrike" kern="120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222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Rn leakage or other contaminations introduced during calibration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FB2CA65-EE86-42F0-A914-DFC42B36F0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700B38C6-A725-4074-9901-5C1797E09295}"/>
              </a:ext>
            </a:extLst>
          </p:cNvPr>
          <p:cNvCxnSpPr>
            <a:cxnSpLocks/>
          </p:cNvCxnSpPr>
          <p:nvPr/>
        </p:nvCxnSpPr>
        <p:spPr bwMode="auto">
          <a:xfrm flipV="1">
            <a:off x="4871864" y="3593015"/>
            <a:ext cx="2592288" cy="700081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</p:spPr>
      </p:cxnSp>
    </p:spTree>
    <p:extLst>
      <p:ext uri="{BB962C8B-B14F-4D97-AF65-F5344CB8AC3E}">
        <p14:creationId xmlns:p14="http://schemas.microsoft.com/office/powerpoint/2010/main" val="3749462502"/>
      </p:ext>
    </p:extLst>
  </p:cSld>
  <p:clrMapOvr>
    <a:masterClrMapping/>
  </p:clrMapOvr>
  <p:transition spd="slow"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1E84391B-CB21-4A7A-BAD3-FD8586502C43}"/>
              </a:ext>
            </a:extLst>
          </p:cNvPr>
          <p:cNvSpPr/>
          <p:nvPr/>
        </p:nvSpPr>
        <p:spPr>
          <a:xfrm>
            <a:off x="876132" y="50789"/>
            <a:ext cx="91803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Reconstruction and Energy Correction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F277C17-B464-431C-A3B9-B6059E772A84}"/>
              </a:ext>
            </a:extLst>
          </p:cNvPr>
          <p:cNvSpPr/>
          <p:nvPr/>
        </p:nvSpPr>
        <p:spPr>
          <a:xfrm>
            <a:off x="129729" y="729221"/>
            <a:ext cx="6217179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Vertex and energy are determined by maximum likelihood taking into account PMT response, geometry, optical properties, verified by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calib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. sources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Other reconstruction methods give similar results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Time dependent variations corrected by Po214 in the  whole volume,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check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by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n-H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from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IBD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FF031AC-5D80-444C-8720-CC2F1AB72EC1}"/>
              </a:ext>
            </a:extLst>
          </p:cNvPr>
          <p:cNvSpPr/>
          <p:nvPr/>
        </p:nvSpPr>
        <p:spPr>
          <a:xfrm>
            <a:off x="6312024" y="774506"/>
            <a:ext cx="57502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Residual r-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anose="05050102010706020507" pitchFamily="18" charset="2"/>
                <a:ea typeface="宋体" panose="02010600030101010101" pitchFamily="2" charset="-122"/>
                <a:cs typeface="Calibri" panose="020F0502020204030204" pitchFamily="34" charset="0"/>
              </a:rPr>
              <a:t>q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-t dependence (~1%) further corrected by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214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Po in the whole volume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Energy scale anchored at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nH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from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9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Li+IBD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Final performance checked by IBD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nH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in r &lt; 17.2m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Residual spatial non-uniformity RMS ~0.2%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Residual time dependent variation RMS ~0.3%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BB63DFBA-A6F8-4A2E-AEB9-FE4B7C2DE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6909" y="3129833"/>
            <a:ext cx="5470379" cy="3545523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C305197-9050-470E-9AF4-DDFCE9CD05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CDAB154-30EA-47EC-A563-11911687A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592" y="2659269"/>
            <a:ext cx="5470379" cy="205250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64DF96B-BCA0-46A1-A5BD-73619837D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299" y="4632192"/>
            <a:ext cx="5555274" cy="205343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6574433F-7ED9-41C1-B091-839EFE1393BA}"/>
              </a:ext>
            </a:extLst>
          </p:cNvPr>
          <p:cNvSpPr/>
          <p:nvPr/>
        </p:nvSpPr>
        <p:spPr>
          <a:xfrm>
            <a:off x="2204918" y="5295324"/>
            <a:ext cx="1247457" cy="327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Pct val="50000"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宋体" panose="02010600030101010101" pitchFamily="2" charset="-122"/>
                <a:cs typeface="Segoe UI" panose="020B0502040204020203" pitchFamily="34" charset="0"/>
              </a:rPr>
              <a:t>RMS = 0.3%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1A91177-45A0-4802-BAC3-9BBAC2B8C9E5}"/>
              </a:ext>
            </a:extLst>
          </p:cNvPr>
          <p:cNvSpPr/>
          <p:nvPr/>
        </p:nvSpPr>
        <p:spPr>
          <a:xfrm>
            <a:off x="2204918" y="3158863"/>
            <a:ext cx="1351973" cy="327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Pct val="50000"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宋体" panose="02010600030101010101" pitchFamily="2" charset="-122"/>
                <a:cs typeface="Segoe UI" panose="020B0502040204020203" pitchFamily="34" charset="0"/>
              </a:rPr>
              <a:t>RMS = 0.05%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92C5236-FC43-44F0-B578-B179A84CBBF9}"/>
              </a:ext>
            </a:extLst>
          </p:cNvPr>
          <p:cNvSpPr/>
          <p:nvPr/>
        </p:nvSpPr>
        <p:spPr>
          <a:xfrm>
            <a:off x="7176120" y="3244334"/>
            <a:ext cx="12568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Preliminary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A0D1468-2798-46CF-B4ED-68C07C571266}"/>
              </a:ext>
            </a:extLst>
          </p:cNvPr>
          <p:cNvSpPr/>
          <p:nvPr/>
        </p:nvSpPr>
        <p:spPr>
          <a:xfrm>
            <a:off x="771510" y="2846193"/>
            <a:ext cx="12568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Preliminary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6880812"/>
      </p:ext>
    </p:extLst>
  </p:cSld>
  <p:clrMapOvr>
    <a:masterClrMapping/>
  </p:clrMapOvr>
  <p:transition spd="slow"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1ED2533-1200-4A78-8281-4B601EBD699D}"/>
              </a:ext>
            </a:extLst>
          </p:cNvPr>
          <p:cNvSpPr/>
          <p:nvPr/>
        </p:nvSpPr>
        <p:spPr>
          <a:xfrm>
            <a:off x="2855640" y="44624"/>
            <a:ext cx="55603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Energy Non-linearity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2A0A180-E7B6-4D2E-8E9A-B73478A62977}"/>
              </a:ext>
            </a:extLst>
          </p:cNvPr>
          <p:cNvSpPr txBox="1">
            <a:spLocks/>
          </p:cNvSpPr>
          <p:nvPr/>
        </p:nvSpPr>
        <p:spPr>
          <a:xfrm>
            <a:off x="8824169" y="6306096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3343BD-760A-C945-8663-13C1228225D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Menlo" panose="020B0609030804020204" pitchFamily="49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Menlo" panose="020B0609030804020204" pitchFamily="49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18">
            <a:extLst>
              <a:ext uri="{FF2B5EF4-FFF2-40B4-BE49-F238E27FC236}">
                <a16:creationId xmlns:a16="http://schemas.microsoft.com/office/drawing/2014/main" id="{34781298-DA1A-4CA2-BEBC-FB66526C8E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6240" y="980728"/>
            <a:ext cx="3827206" cy="2743200"/>
          </a:xfrm>
          <a:prstGeom prst="rect">
            <a:avLst/>
          </a:prstGeom>
        </p:spPr>
      </p:pic>
      <p:pic>
        <p:nvPicPr>
          <p:cNvPr id="6" name="图片 18">
            <a:extLst>
              <a:ext uri="{FF2B5EF4-FFF2-40B4-BE49-F238E27FC236}">
                <a16:creationId xmlns:a16="http://schemas.microsoft.com/office/drawing/2014/main" id="{1950C41D-DD3F-4077-A5B0-EE380B4AA3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0271" y="3746339"/>
            <a:ext cx="3768613" cy="2743200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BF4347C4-A541-4FE8-8E54-EF1371F9B2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6240" y="3746339"/>
            <a:ext cx="3808777" cy="2743200"/>
          </a:xfrm>
          <a:prstGeom prst="rect">
            <a:avLst/>
          </a:prstGeom>
        </p:spPr>
      </p:pic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2C385352-3E5C-48B2-97BD-1FEA776E0871}"/>
              </a:ext>
            </a:extLst>
          </p:cNvPr>
          <p:cNvSpPr txBox="1">
            <a:spLocks/>
          </p:cNvSpPr>
          <p:nvPr/>
        </p:nvSpPr>
        <p:spPr>
          <a:xfrm>
            <a:off x="5286770" y="4743304"/>
            <a:ext cx="2045597" cy="755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Cosmogenic 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13EF62A1-B3E2-42A5-A6F4-E6D3749D2E4A}"/>
              </a:ext>
            </a:extLst>
          </p:cNvPr>
          <p:cNvSpPr txBox="1">
            <a:spLocks/>
          </p:cNvSpPr>
          <p:nvPr/>
        </p:nvSpPr>
        <p:spPr>
          <a:xfrm>
            <a:off x="9621871" y="4743304"/>
            <a:ext cx="2045597" cy="755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Cosmogenic 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7742BD4F-6572-44D3-9735-4096B29A4895}"/>
              </a:ext>
            </a:extLst>
          </p:cNvPr>
          <p:cNvSpPr txBox="1">
            <a:spLocks/>
          </p:cNvSpPr>
          <p:nvPr/>
        </p:nvSpPr>
        <p:spPr>
          <a:xfrm>
            <a:off x="8897971" y="2267154"/>
            <a:ext cx="2045597" cy="755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Cosmogenic 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2" name="内容占位符 2">
            <a:extLst>
              <a:ext uri="{FF2B5EF4-FFF2-40B4-BE49-F238E27FC236}">
                <a16:creationId xmlns:a16="http://schemas.microsoft.com/office/drawing/2014/main" id="{2BC85068-85A7-42B0-A5A0-B8D6CE9AB60E}"/>
              </a:ext>
            </a:extLst>
          </p:cNvPr>
          <p:cNvSpPr txBox="1">
            <a:spLocks/>
          </p:cNvSpPr>
          <p:nvPr/>
        </p:nvSpPr>
        <p:spPr>
          <a:xfrm>
            <a:off x="263353" y="980728"/>
            <a:ext cx="3808776" cy="5508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Non-linearities of LS and electronics are determined by calibration sources at the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center: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68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Ge,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137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Cs,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54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Mn,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Co, Am-C, and Am-Be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 non-linearity model for 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is based on Geant4 and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cs typeface="Calibri" panose="020F0502020204030204" pitchFamily="34" charset="0"/>
              </a:rPr>
              <a:t>g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-sources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 model is constrained by cosmogenic isotopes,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Li 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He(e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), etc. in the whole volume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Using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sPMTs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to correct and constrain LPMT instrumental non-linearity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Uncertainty &lt; 1%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灯片编号占位符 14">
            <a:extLst>
              <a:ext uri="{FF2B5EF4-FFF2-40B4-BE49-F238E27FC236}">
                <a16:creationId xmlns:a16="http://schemas.microsoft.com/office/drawing/2014/main" id="{F45F6C65-C358-435E-A8CE-9DC89126AB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F0073AE-5B16-4EC8-9535-CC458C73E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7463" y="973502"/>
            <a:ext cx="3808777" cy="2750426"/>
          </a:xfrm>
          <a:prstGeom prst="rect">
            <a:avLst/>
          </a:prstGeom>
        </p:spPr>
      </p:pic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F7B35D2E-7954-4663-AA8E-1FE9EBF7852A}"/>
              </a:ext>
            </a:extLst>
          </p:cNvPr>
          <p:cNvSpPr txBox="1">
            <a:spLocks/>
          </p:cNvSpPr>
          <p:nvPr/>
        </p:nvSpPr>
        <p:spPr>
          <a:xfrm>
            <a:off x="5439149" y="1643384"/>
            <a:ext cx="1304923" cy="50344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γ @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Detector center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38627AE-EA85-4700-867A-EEC2E5DECA16}"/>
              </a:ext>
            </a:extLst>
          </p:cNvPr>
          <p:cNvSpPr/>
          <p:nvPr/>
        </p:nvSpPr>
        <p:spPr>
          <a:xfrm>
            <a:off x="7787555" y="709028"/>
            <a:ext cx="1287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Preliminary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961309"/>
      </p:ext>
    </p:extLst>
  </p:cSld>
  <p:clrMapOvr>
    <a:masterClrMapping/>
  </p:clrMapOvr>
  <p:transition spd="slow"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17F60259-7A8F-4BDB-8324-A8E165D3DAD4}"/>
              </a:ext>
            </a:extLst>
          </p:cNvPr>
          <p:cNvSpPr txBox="1"/>
          <p:nvPr/>
        </p:nvSpPr>
        <p:spPr>
          <a:xfrm>
            <a:off x="911424" y="20637"/>
            <a:ext cx="92890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Light Yield and Energy Resolution 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332947A3-2A2D-4137-B66D-30BD255D4F5C}"/>
              </a:ext>
            </a:extLst>
          </p:cNvPr>
          <p:cNvSpPr txBox="1">
            <a:spLocks/>
          </p:cNvSpPr>
          <p:nvPr/>
        </p:nvSpPr>
        <p:spPr>
          <a:xfrm>
            <a:off x="119336" y="729563"/>
            <a:ext cx="7996862" cy="2520280"/>
          </a:xfrm>
          <a:prstGeom prst="rect">
            <a:avLst/>
          </a:prstGeom>
        </p:spPr>
        <p:txBody>
          <a:bodyPr>
            <a:noAutofit/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Light yield at the detector center is ~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1600 PE/MeV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for </a:t>
            </a:r>
            <a:r>
              <a:rPr kumimoji="0" lang="en-US" altLang="zh-CN" sz="22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68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Ge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and ~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1785 PE/MeV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for neutrons, in good agreement with MC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Energy resolution for </a:t>
            </a:r>
            <a:r>
              <a:rPr kumimoji="0" lang="en-US" altLang="zh-CN" sz="22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68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 is ~3.5% @ 2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 0.511 MeV at</a:t>
            </a:r>
            <a:r>
              <a:rPr kumimoji="0" lang="zh-CN" alt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the center, slightly worse than the expected 3.1%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Better MC for Č process, optical boundaries,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Symbol" panose="05050102010706020507" pitchFamily="18" charset="2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d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electrons, …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Possible improvements: ML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remove </a:t>
            </a:r>
            <a:r>
              <a:rPr kumimoji="0" lang="en-US" altLang="zh-CN" sz="2000" b="0" i="0" u="none" strike="noStrike" kern="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C, more calibration, better reconstruction and fitting methods, …</a:t>
            </a:r>
            <a:endParaRPr kumimoji="0" lang="en-US" altLang="zh-CN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Symbol" panose="05050102010706020507" pitchFamily="18" charset="2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Energy resolution for alpha from </a:t>
            </a:r>
            <a:r>
              <a:rPr kumimoji="0" lang="en-US" altLang="zh-CN" sz="22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214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is ~2.9% @0.93MeV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0519805-96DD-404F-A2F2-9898F2B555B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64" y="3749541"/>
            <a:ext cx="5328592" cy="310081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7B69088-65C0-4528-97F4-CC7B6D7D1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5417" y="3842829"/>
            <a:ext cx="5042157" cy="2931650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25AB613-9CB5-4CA5-894E-8CB46DFEDE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A87B3A3-DB27-4208-B366-C34825D15176}"/>
              </a:ext>
            </a:extLst>
          </p:cNvPr>
          <p:cNvSpPr/>
          <p:nvPr/>
        </p:nvSpPr>
        <p:spPr>
          <a:xfrm>
            <a:off x="3242051" y="3843856"/>
            <a:ext cx="1287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Preliminary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35D7B9A-6BAE-40A5-B157-2C944B642D90}"/>
              </a:ext>
            </a:extLst>
          </p:cNvPr>
          <p:cNvSpPr/>
          <p:nvPr/>
        </p:nvSpPr>
        <p:spPr>
          <a:xfrm>
            <a:off x="9330048" y="3952469"/>
            <a:ext cx="1287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Preliminary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B1F3BEC-2243-400A-992C-CF9AF15DC9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7"/>
          <a:stretch/>
        </p:blipFill>
        <p:spPr>
          <a:xfrm>
            <a:off x="8230687" y="769731"/>
            <a:ext cx="3783380" cy="2923827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03AC009D-3650-4451-8439-350ED4154612}"/>
              </a:ext>
            </a:extLst>
          </p:cNvPr>
          <p:cNvSpPr/>
          <p:nvPr/>
        </p:nvSpPr>
        <p:spPr>
          <a:xfrm>
            <a:off x="1485770" y="3635379"/>
            <a:ext cx="16674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Light yield of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1600" b="0" i="0" u="none" strike="noStrike" kern="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68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Ge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AB1E582-6AE1-4558-A671-E646C6AD38CA}"/>
              </a:ext>
            </a:extLst>
          </p:cNvPr>
          <p:cNvSpPr/>
          <p:nvPr/>
        </p:nvSpPr>
        <p:spPr>
          <a:xfrm>
            <a:off x="8771027" y="855346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68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Ge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BAFF536-D2C8-4DEF-84F7-18FA31F89B4A}"/>
              </a:ext>
            </a:extLst>
          </p:cNvPr>
          <p:cNvSpPr/>
          <p:nvPr/>
        </p:nvSpPr>
        <p:spPr>
          <a:xfrm>
            <a:off x="6972808" y="3674850"/>
            <a:ext cx="20601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Energy resolution vs r</a:t>
            </a:r>
            <a:r>
              <a:rPr kumimoji="0" lang="en-US" altLang="zh-CN" sz="1600" b="0" i="0" u="none" strike="noStrike" kern="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</a:t>
            </a:r>
            <a:endParaRPr kumimoji="0" lang="zh-CN" altLang="en-US" sz="1600" b="0" i="0" u="none" strike="noStrike" kern="1200" cap="none" spc="0" normalizeH="0" baseline="30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105229"/>
      </p:ext>
    </p:extLst>
  </p:cSld>
  <p:clrMapOvr>
    <a:masterClrMapping/>
  </p:clrMapOvr>
  <p:transition spd="slow"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46CE9EA3-C11D-49BC-80D4-655AC1F650FE}"/>
              </a:ext>
            </a:extLst>
          </p:cNvPr>
          <p:cNvSpPr txBox="1"/>
          <p:nvPr/>
        </p:nvSpPr>
        <p:spPr>
          <a:xfrm>
            <a:off x="1847528" y="31691"/>
            <a:ext cx="7632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Energy Resolution Model  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内容占位符 2">
            <a:extLst>
              <a:ext uri="{FF2B5EF4-FFF2-40B4-BE49-F238E27FC236}">
                <a16:creationId xmlns:a16="http://schemas.microsoft.com/office/drawing/2014/main" id="{63925DC3-9C98-45FD-8963-9F3A99217115}"/>
              </a:ext>
            </a:extLst>
          </p:cNvPr>
          <p:cNvSpPr txBox="1">
            <a:spLocks/>
          </p:cNvSpPr>
          <p:nvPr/>
        </p:nvSpPr>
        <p:spPr>
          <a:xfrm>
            <a:off x="350701" y="849126"/>
            <a:ext cx="11515145" cy="2036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Energy resolution is particle type, energy and space dependent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 analytical R-dependent resolution model for e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was built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using Geant4 simulation and data from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calibration sources (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anose="05050102010706020507" pitchFamily="18" charset="2"/>
                <a:ea typeface="Calibri" panose="020F0502020204030204" pitchFamily="34" charset="0"/>
                <a:cs typeface="Calibri" panose="020F0502020204030204" pitchFamily="34" charset="0"/>
              </a:rPr>
              <a:t>a, g)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An energy response matrix was then used for e</a:t>
            </a:r>
            <a:r>
              <a:rPr kumimoji="0" lang="en-US" altLang="zh-CN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spectrum fitting after adding </a:t>
            </a:r>
            <a:r>
              <a:rPr kumimoji="0" lang="en-US" altLang="zh-CN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 pile-up to 5% events</a:t>
            </a: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ymbol" panose="05050102010706020507" pitchFamily="18" charset="2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marR="0" lvl="0" indent="-288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F7FF1F4-FF5F-4EB4-A8D3-F0883CFFA8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81A5BB7F-A6B7-4E9F-B090-A28B1EE50C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10"/>
          <a:stretch/>
        </p:blipFill>
        <p:spPr>
          <a:xfrm>
            <a:off x="5906894" y="3189891"/>
            <a:ext cx="5958952" cy="3117243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58EE2AAE-4B33-4F43-8602-C5BD658F4D4F}"/>
              </a:ext>
            </a:extLst>
          </p:cNvPr>
          <p:cNvSpPr/>
          <p:nvPr/>
        </p:nvSpPr>
        <p:spPr>
          <a:xfrm>
            <a:off x="6984736" y="3235665"/>
            <a:ext cx="1287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Preliminary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CE9F044-D52D-45AA-8891-AB35D19CDD3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9"/>
          <a:stretch/>
        </p:blipFill>
        <p:spPr>
          <a:xfrm>
            <a:off x="278693" y="3158566"/>
            <a:ext cx="5448802" cy="3351486"/>
          </a:xfrm>
          <a:prstGeom prst="rect">
            <a:avLst/>
          </a:prstGeom>
        </p:spPr>
      </p:pic>
      <p:sp>
        <p:nvSpPr>
          <p:cNvPr id="15" name="AutoShape 2">
            <a:extLst>
              <a:ext uri="{FF2B5EF4-FFF2-40B4-BE49-F238E27FC236}">
                <a16:creationId xmlns:a16="http://schemas.microsoft.com/office/drawing/2014/main" id="{D1E18678-186C-4C38-AE64-EDBEA9EF64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26712" y="33754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" name="AutoShape 2">
            <a:extLst>
              <a:ext uri="{FF2B5EF4-FFF2-40B4-BE49-F238E27FC236}">
                <a16:creationId xmlns:a16="http://schemas.microsoft.com/office/drawing/2014/main" id="{E90D24BC-9532-491C-8EAA-A441C4D174A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26712" y="33754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ECAED04-896A-44A0-AD29-DE9FCAAB8FA8}"/>
              </a:ext>
            </a:extLst>
          </p:cNvPr>
          <p:cNvSpPr/>
          <p:nvPr/>
        </p:nvSpPr>
        <p:spPr>
          <a:xfrm>
            <a:off x="3050920" y="3158566"/>
            <a:ext cx="1287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Preliminary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6712738"/>
      </p:ext>
    </p:extLst>
  </p:cSld>
  <p:clrMapOvr>
    <a:masterClrMapping/>
  </p:clrMapOvr>
  <p:transition spd="slow"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0FF1DE-B5E9-4EFA-8335-7A8C2F966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352" y="5607360"/>
            <a:ext cx="11593288" cy="720081"/>
          </a:xfrm>
        </p:spPr>
        <p:txBody>
          <a:bodyPr/>
          <a:lstStyle/>
          <a:p>
            <a:r>
              <a:rPr lang="en-US" altLang="zh-CN" sz="4400" u="none" dirty="0">
                <a:solidFill>
                  <a:srgbClr val="FF0000"/>
                </a:solidFill>
              </a:rPr>
              <a:t>Today New Results using 207 days of data</a:t>
            </a:r>
            <a:endParaRPr lang="zh-CN" altLang="en-US" sz="4400" u="none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s://www.ihep.cas.cn/xwdt2022/rd/202606/W020260611320963251623_ORIGIN.png">
            <a:extLst>
              <a:ext uri="{FF2B5EF4-FFF2-40B4-BE49-F238E27FC236}">
                <a16:creationId xmlns:a16="http://schemas.microsoft.com/office/drawing/2014/main" id="{79202760-DA3A-435A-AD63-B49C6262D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611" y="890599"/>
            <a:ext cx="3265715" cy="433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ihep.cas.cn/xwdt2022/rd/202606/W020260611320963962831_ORIGIN.jpg">
            <a:extLst>
              <a:ext uri="{FF2B5EF4-FFF2-40B4-BE49-F238E27FC236}">
                <a16:creationId xmlns:a16="http://schemas.microsoft.com/office/drawing/2014/main" id="{248F08D3-66BB-49B2-BCB2-739A6721B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628" y="890599"/>
            <a:ext cx="3190679" cy="433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0A3A883-02BD-4753-A500-33D38C4A0776}"/>
              </a:ext>
            </a:extLst>
          </p:cNvPr>
          <p:cNvSpPr/>
          <p:nvPr/>
        </p:nvSpPr>
        <p:spPr>
          <a:xfrm>
            <a:off x="1495704" y="116632"/>
            <a:ext cx="9200592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First results using 59 days of data recently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published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660715"/>
      </p:ext>
    </p:extLst>
  </p:cSld>
  <p:clrMapOvr>
    <a:masterClrMapping/>
  </p:clrMapOvr>
  <p:transition spd="slow"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9FF0F14-0E5B-451A-B162-4515708A67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EC585B4-87ED-46BD-9646-D713CDF20A08}"/>
              </a:ext>
            </a:extLst>
          </p:cNvPr>
          <p:cNvSpPr/>
          <p:nvPr/>
        </p:nvSpPr>
        <p:spPr>
          <a:xfrm>
            <a:off x="2248696" y="53522"/>
            <a:ext cx="60306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Neutrino-related Questions</a:t>
            </a:r>
            <a:endParaRPr lang="zh-CN" alt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18F622DC-5739-4A6F-88FE-85FC6D071EF7}"/>
              </a:ext>
            </a:extLst>
          </p:cNvPr>
          <p:cNvSpPr txBox="1">
            <a:spLocks/>
          </p:cNvSpPr>
          <p:nvPr/>
        </p:nvSpPr>
        <p:spPr>
          <a:xfrm>
            <a:off x="304584" y="1772816"/>
            <a:ext cx="5400600" cy="3528392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Tx/>
            </a:pPr>
            <a:r>
              <a:rPr lang="en-US" altLang="zh-CN" b="0" ker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Mass ordering (m</a:t>
            </a:r>
            <a:r>
              <a:rPr lang="en-US" altLang="zh-CN" b="0" kern="0" baseline="-25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3</a:t>
            </a:r>
            <a:r>
              <a:rPr lang="en-US" altLang="zh-CN" b="0" ker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&gt; m</a:t>
            </a:r>
            <a:r>
              <a:rPr lang="en-US" altLang="zh-CN" b="0" kern="0" baseline="-25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2</a:t>
            </a:r>
            <a:r>
              <a:rPr lang="en-US" altLang="zh-CN" b="0" ker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?)  </a:t>
            </a:r>
          </a:p>
          <a:p>
            <a:pPr>
              <a:buClrTx/>
            </a:pPr>
            <a:r>
              <a:rPr lang="en-US" altLang="zh-CN" b="0" ker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CP phase </a:t>
            </a:r>
            <a:r>
              <a:rPr lang="en-US" altLang="zh-CN" b="0" ker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Leptogenesis</a:t>
            </a:r>
          </a:p>
          <a:p>
            <a:pPr>
              <a:buClrTx/>
            </a:pPr>
            <a:r>
              <a:rPr lang="en-US" altLang="zh-CN" b="0" ker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Only three generations ? Sterile neutrinos ? Right-handed neutrinos ?</a:t>
            </a:r>
          </a:p>
          <a:p>
            <a:pPr>
              <a:buClrTx/>
            </a:pPr>
            <a:r>
              <a:rPr lang="en-US" altLang="zh-CN" b="0" ker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Neutrinoless double beta decays ? Neutrinos are Dirac or Majorara ?</a:t>
            </a:r>
          </a:p>
          <a:p>
            <a:pPr>
              <a:buClrTx/>
            </a:pPr>
            <a:r>
              <a:rPr lang="en-US" altLang="zh-CN" b="0" ker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Absolute mass ?</a:t>
            </a:r>
          </a:p>
          <a:p>
            <a:pPr>
              <a:buClrTx/>
            </a:pPr>
            <a:r>
              <a:rPr lang="en-US" altLang="zh-CN" b="0" ker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Relic neutrinos, … ?</a:t>
            </a:r>
            <a:endParaRPr lang="zh-CN" altLang="en-US" b="0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8335318-94F3-45D7-8D45-58D8A556DD32}"/>
              </a:ext>
            </a:extLst>
          </p:cNvPr>
          <p:cNvSpPr txBox="1">
            <a:spLocks/>
          </p:cNvSpPr>
          <p:nvPr/>
        </p:nvSpPr>
        <p:spPr>
          <a:xfrm>
            <a:off x="9317567" y="647223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6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0DB2DC-4C9A-4742-B13C-FB6460FD3503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26E0560-66F1-47DD-9786-63C1630ABF56}"/>
              </a:ext>
            </a:extLst>
          </p:cNvPr>
          <p:cNvSpPr/>
          <p:nvPr/>
        </p:nvSpPr>
        <p:spPr>
          <a:xfrm>
            <a:off x="911424" y="5452175"/>
            <a:ext cx="10657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Neutrinos provide major paths towards physics beyond SM</a:t>
            </a:r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7182A554-3D5A-45CA-86C7-DF42C814BCE5}"/>
              </a:ext>
            </a:extLst>
          </p:cNvPr>
          <p:cNvSpPr txBox="1">
            <a:spLocks/>
          </p:cNvSpPr>
          <p:nvPr/>
        </p:nvSpPr>
        <p:spPr>
          <a:xfrm>
            <a:off x="5705184" y="1772816"/>
            <a:ext cx="6456040" cy="3396569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Tx/>
            </a:pP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Model building, fundamental properties</a:t>
            </a:r>
          </a:p>
          <a:p>
            <a:pPr>
              <a:buClrTx/>
            </a:pP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matter-antimatter asymmetry in the Universe </a:t>
            </a:r>
          </a:p>
          <a:p>
            <a:pPr>
              <a:buClrTx/>
            </a:pP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Extension of Standard Model, parity restoration ?</a:t>
            </a:r>
          </a:p>
          <a:p>
            <a:pPr>
              <a:buClrTx/>
            </a:pP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modify SM ? New physics beyond SM (</a:t>
            </a:r>
            <a:r>
              <a:rPr lang="en-US" altLang="zh-CN" sz="2000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2000" b="0" kern="0" dirty="0">
                <a:solidFill>
                  <a:schemeClr val="tx1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nbb</a:t>
            </a:r>
            <a:r>
              <a:rPr lang="en-US" altLang="zh-CN" sz="2000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exclusively from </a:t>
            </a:r>
            <a:r>
              <a:rPr lang="en-US" altLang="zh-CN" sz="20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Majorara</a:t>
            </a:r>
            <a:r>
              <a:rPr lang="en-US" altLang="zh-CN" sz="20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neutrinos</a:t>
            </a:r>
            <a:r>
              <a:rPr lang="en-US" altLang="zh-CN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>
              <a:buClrTx/>
            </a:pP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fundamental properties, Cosmology</a:t>
            </a:r>
          </a:p>
          <a:p>
            <a:pPr>
              <a:buClrTx/>
            </a:pP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Cosmology</a:t>
            </a:r>
          </a:p>
          <a:p>
            <a:endParaRPr lang="en-US" altLang="zh-CN" b="0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33F96F8-D639-43CB-9F06-80DBEFF92086}"/>
              </a:ext>
            </a:extLst>
          </p:cNvPr>
          <p:cNvSpPr/>
          <p:nvPr/>
        </p:nvSpPr>
        <p:spPr>
          <a:xfrm>
            <a:off x="911424" y="1192941"/>
            <a:ext cx="38250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Experimental questions 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8A6ACED-CC57-495F-A8D6-1ABE24F45225}"/>
              </a:ext>
            </a:extLst>
          </p:cNvPr>
          <p:cNvSpPr/>
          <p:nvPr/>
        </p:nvSpPr>
        <p:spPr>
          <a:xfrm>
            <a:off x="6672064" y="1192941"/>
            <a:ext cx="3397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Physics implications 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679DF34-0B91-4C7F-AF30-338BA10F0923}"/>
              </a:ext>
            </a:extLst>
          </p:cNvPr>
          <p:cNvSpPr/>
          <p:nvPr/>
        </p:nvSpPr>
        <p:spPr>
          <a:xfrm>
            <a:off x="911424" y="6110584"/>
            <a:ext cx="11161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Reactor </a:t>
            </a:r>
            <a:r>
              <a:rPr lang="en-US" altLang="zh-CN" sz="2400" b="1" dirty="0">
                <a:solidFill>
                  <a:srgbClr val="C0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n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a great tool: from discovery, </a:t>
            </a:r>
            <a:r>
              <a:rPr lang="en-US" altLang="zh-CN" sz="2400" b="1" dirty="0">
                <a:solidFill>
                  <a:srgbClr val="C0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q</a:t>
            </a:r>
            <a:r>
              <a:rPr lang="en-US" altLang="zh-CN" sz="24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2400" b="1" dirty="0">
                <a:solidFill>
                  <a:srgbClr val="C0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q</a:t>
            </a:r>
            <a:r>
              <a:rPr lang="en-US" altLang="zh-CN" sz="24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mass ordering and 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altLang="zh-CN" sz="2400" b="1" dirty="0">
                <a:solidFill>
                  <a:srgbClr val="C0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nbb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20440"/>
      </p:ext>
    </p:extLst>
  </p:cSld>
  <p:clrMapOvr>
    <a:masterClrMapping/>
  </p:clrMapOvr>
  <p:transition spd="slow"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E432231-11B0-44A7-B8F2-FE3E117CCFE1}"/>
              </a:ext>
            </a:extLst>
          </p:cNvPr>
          <p:cNvSpPr/>
          <p:nvPr/>
        </p:nvSpPr>
        <p:spPr>
          <a:xfrm>
            <a:off x="119336" y="69368"/>
            <a:ext cx="784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Reactor Neutrino Selection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D8D5099-7500-49FA-9452-5F650FD4C383}"/>
              </a:ext>
            </a:extLst>
          </p:cNvPr>
          <p:cNvSpPr/>
          <p:nvPr/>
        </p:nvSpPr>
        <p:spPr>
          <a:xfrm>
            <a:off x="308281" y="770610"/>
            <a:ext cx="8596031" cy="777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marR="0" lvl="0" indent="-360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Prompt and delayed coincidence in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time, space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with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energy features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360000" marR="0" lvl="0" indent="-360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EB8E490-0999-43C2-A07B-56B0185E40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556" y="1240132"/>
            <a:ext cx="6624736" cy="37294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A7B7EA6-E877-44D0-9200-112E74958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7683" y="4563986"/>
            <a:ext cx="3143672" cy="2315415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80330796-98C8-4A4D-A3EE-74C78B0C7D72}"/>
              </a:ext>
            </a:extLst>
          </p:cNvPr>
          <p:cNvSpPr/>
          <p:nvPr/>
        </p:nvSpPr>
        <p:spPr>
          <a:xfrm>
            <a:off x="11067417" y="5514213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space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D9608517-E3DB-40C3-8CBC-BBB1096E3FFA}"/>
              </a:ext>
            </a:extLst>
          </p:cNvPr>
          <p:cNvCxnSpPr/>
          <p:nvPr/>
        </p:nvCxnSpPr>
        <p:spPr bwMode="auto">
          <a:xfrm>
            <a:off x="11928648" y="5411640"/>
            <a:ext cx="0" cy="847844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</p:spPr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BE1AD9E4-5FF6-4732-9949-BDC01C2BD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5396" y="2255719"/>
            <a:ext cx="3189274" cy="2332993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5E275602-9796-470B-909C-4BF2AD9C7DAF}"/>
              </a:ext>
            </a:extLst>
          </p:cNvPr>
          <p:cNvSpPr/>
          <p:nvPr/>
        </p:nvSpPr>
        <p:spPr>
          <a:xfrm>
            <a:off x="11216179" y="3269153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time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EA567A25-B7AA-4C64-9232-3B5FBA7C50CF}"/>
              </a:ext>
            </a:extLst>
          </p:cNvPr>
          <p:cNvCxnSpPr/>
          <p:nvPr/>
        </p:nvCxnSpPr>
        <p:spPr bwMode="auto">
          <a:xfrm>
            <a:off x="11928648" y="3104860"/>
            <a:ext cx="0" cy="847844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</p:spPr>
      </p:cxnSp>
      <p:pic>
        <p:nvPicPr>
          <p:cNvPr id="14" name="图片 13">
            <a:extLst>
              <a:ext uri="{FF2B5EF4-FFF2-40B4-BE49-F238E27FC236}">
                <a16:creationId xmlns:a16="http://schemas.microsoft.com/office/drawing/2014/main" id="{E35DE6E4-3435-4A9A-B4BA-971DDC93AD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4266" y="-23380"/>
            <a:ext cx="3305471" cy="2288822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E48BB486-D755-4EF0-8DBC-ABD1075FE2A7}"/>
              </a:ext>
            </a:extLst>
          </p:cNvPr>
          <p:cNvSpPr/>
          <p:nvPr/>
        </p:nvSpPr>
        <p:spPr>
          <a:xfrm>
            <a:off x="9983521" y="1511232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energy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42966EE-446F-4E24-A157-8B5927E9FE75}"/>
              </a:ext>
            </a:extLst>
          </p:cNvPr>
          <p:cNvSpPr/>
          <p:nvPr/>
        </p:nvSpPr>
        <p:spPr>
          <a:xfrm>
            <a:off x="312512" y="4975604"/>
            <a:ext cx="758456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marR="0" lvl="0" indent="-360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What is new in this analysis:</a:t>
            </a:r>
          </a:p>
          <a:p>
            <a:pPr marL="576000" marR="0" lvl="1" indent="-252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~10% more fiducial volume (R=16.5m17.2m)</a:t>
            </a:r>
          </a:p>
          <a:p>
            <a:pPr marL="576000" marR="0" lvl="1" indent="-252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a factor of 50 reduction of accidental bkg. using likelihood cut</a:t>
            </a:r>
          </a:p>
          <a:p>
            <a:pPr marL="576000" lvl="1" indent="-252000" eaLnBrk="0" fontAlgn="base" hangingPunct="0">
              <a:spcBef>
                <a:spcPts val="300"/>
              </a:spcBef>
              <a:spcAft>
                <a:spcPct val="0"/>
              </a:spcAft>
              <a:buSzPct val="75000"/>
              <a:buFont typeface="Wingdings" panose="05000000000000000000" pitchFamily="2" charset="2"/>
              <a:buChar char="l"/>
              <a:defRPr/>
            </a:pPr>
            <a:r>
              <a:rPr lang="en-US" altLang="zh-CN" sz="2000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~60% reduction of </a:t>
            </a:r>
            <a:r>
              <a:rPr lang="en-US" altLang="zh-CN" sz="2000" baseline="30000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9</a:t>
            </a:r>
            <a:r>
              <a:rPr lang="en-US" altLang="zh-CN" sz="2000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Li bkg.</a:t>
            </a:r>
          </a:p>
          <a:p>
            <a:pPr marL="576000" marR="0" lvl="1" indent="-252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model independent estimate of the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214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Bi bkg.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0BF24A1-A914-4FDB-B589-479FD53A2590}"/>
              </a:ext>
            </a:extLst>
          </p:cNvPr>
          <p:cNvSpPr/>
          <p:nvPr/>
        </p:nvSpPr>
        <p:spPr>
          <a:xfrm>
            <a:off x="5735960" y="1713876"/>
            <a:ext cx="2231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Similar to our “Nature” paper 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DB008F3-F0C4-43F8-8F39-AC7E9C93CB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15734"/>
      </p:ext>
    </p:extLst>
  </p:cSld>
  <p:clrMapOvr>
    <a:masterClrMapping/>
  </p:clrMapOvr>
  <p:transition spd="slow"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61A5D19-DB89-4C65-83C3-A64514D516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1464" y="2281923"/>
            <a:ext cx="9145016" cy="4372877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8015E08-513A-4142-B370-482D4B1E482F}"/>
              </a:ext>
            </a:extLst>
          </p:cNvPr>
          <p:cNvSpPr/>
          <p:nvPr/>
        </p:nvSpPr>
        <p:spPr>
          <a:xfrm>
            <a:off x="263351" y="116632"/>
            <a:ext cx="10945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Reactor Neutrino Event Rate versus Time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B840429-8134-4171-9B5D-B2172DE5ACDF}"/>
              </a:ext>
            </a:extLst>
          </p:cNvPr>
          <p:cNvSpPr/>
          <p:nvPr/>
        </p:nvSpPr>
        <p:spPr>
          <a:xfrm>
            <a:off x="551384" y="934936"/>
            <a:ext cx="11431270" cy="869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Measured reactor neutrino event rate consistent with expectation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Total live time is 207.2 days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B40A89A-183A-493E-9685-C914FC8A4C6C}"/>
              </a:ext>
            </a:extLst>
          </p:cNvPr>
          <p:cNvSpPr txBox="1"/>
          <p:nvPr/>
        </p:nvSpPr>
        <p:spPr>
          <a:xfrm>
            <a:off x="2639616" y="537321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χ</a:t>
            </a:r>
            <a:r>
              <a:rPr kumimoji="0" lang="el-GR" altLang="zh-CN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/</a:t>
            </a: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n.d.f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. = 40.1/37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FA38440-F32C-4DD8-9CEB-BAC264CE29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439444"/>
      </p:ext>
    </p:extLst>
  </p:cSld>
  <p:clrMapOvr>
    <a:masterClrMapping/>
  </p:clrMapOvr>
  <p:transition spd="slow"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0DF22A60-F035-4759-B29B-4C066C8355F0}"/>
              </a:ext>
            </a:extLst>
          </p:cNvPr>
          <p:cNvSpPr/>
          <p:nvPr/>
        </p:nvSpPr>
        <p:spPr>
          <a:xfrm>
            <a:off x="46797" y="116632"/>
            <a:ext cx="75613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Measured Reactor Neutrino Spectrum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6B75F2C-954E-4D7A-88BE-D806A4C00666}"/>
              </a:ext>
            </a:extLst>
          </p:cNvPr>
          <p:cNvSpPr/>
          <p:nvPr/>
        </p:nvSpPr>
        <p:spPr>
          <a:xfrm>
            <a:off x="817335" y="6275389"/>
            <a:ext cx="5936133" cy="393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Consistent results from three independent analyses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ymbol" panose="05050102010706020507" pitchFamily="18" charset="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2FDF48C-3AC1-4B7C-80A3-196A5596B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60512"/>
            <a:ext cx="4537035" cy="6789406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C441B93-F775-4BD1-8B5A-0617C821B5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A4241BA-6F5F-4A11-AF83-FC86C5B82A8E}"/>
              </a:ext>
            </a:extLst>
          </p:cNvPr>
          <p:cNvSpPr/>
          <p:nvPr/>
        </p:nvSpPr>
        <p:spPr>
          <a:xfrm>
            <a:off x="5519936" y="2208993"/>
            <a:ext cx="216023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Fitting constrained by the near detector spectra from TAO and </a:t>
            </a:r>
            <a:r>
              <a:rPr kumimoji="0" lang="en-US" altLang="zh-CN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Daya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Bay 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(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PRL 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130 16, 161802) 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2F1671C-867A-4EF4-8AA5-B42E71018A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04" y="1124744"/>
            <a:ext cx="5015368" cy="507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66127"/>
      </p:ext>
    </p:extLst>
  </p:cSld>
  <p:clrMapOvr>
    <a:masterClrMapping/>
  </p:clrMapOvr>
  <p:transition spd="slow"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685A0A8-3F3E-427A-A447-F1CAEA35206F}"/>
              </a:ext>
            </a:extLst>
          </p:cNvPr>
          <p:cNvSpPr/>
          <p:nvPr/>
        </p:nvSpPr>
        <p:spPr>
          <a:xfrm>
            <a:off x="1559496" y="91945"/>
            <a:ext cx="88513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New Results of S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olar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Oscillation Parameters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D8B372E9-6B79-431F-BB3F-2BB4E019713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39416" y="5869916"/>
          <a:ext cx="4374990" cy="731520"/>
        </p:xfrm>
        <a:graphic>
          <a:graphicData uri="http://schemas.openxmlformats.org/drawingml/2006/table">
            <a:tbl>
              <a:tblPr firstRow="1" bandRow="1"/>
              <a:tblGrid>
                <a:gridCol w="1097916">
                  <a:extLst>
                    <a:ext uri="{9D8B030D-6E8A-4147-A177-3AD203B41FA5}">
                      <a16:colId xmlns:a16="http://schemas.microsoft.com/office/drawing/2014/main" val="3823518380"/>
                    </a:ext>
                  </a:extLst>
                </a:gridCol>
                <a:gridCol w="3277074">
                  <a:extLst>
                    <a:ext uri="{9D8B030D-6E8A-4147-A177-3AD203B41FA5}">
                      <a16:colId xmlns:a16="http://schemas.microsoft.com/office/drawing/2014/main" val="3350251216"/>
                    </a:ext>
                  </a:extLst>
                </a:gridCol>
              </a:tblGrid>
              <a:tr h="363718">
                <a:tc>
                  <a:txBody>
                    <a:bodyPr/>
                    <a:lstStyle/>
                    <a:p>
                      <a:pPr algn="ctr"/>
                      <a:r>
                        <a:rPr lang="el-GR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altLang="zh-CN" sz="1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18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altLang="zh-CN" sz="18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7.388±0.078 (1.60% 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altLang="zh-CN" sz="1800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1.06%)</a:t>
                      </a:r>
                      <a:endParaRPr lang="zh-CN" altLang="en-US" sz="180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351665961"/>
                  </a:ext>
                </a:extLst>
              </a:tr>
              <a:tr h="36371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</a:t>
                      </a:r>
                      <a:r>
                        <a:rPr lang="en-US" altLang="zh-CN" sz="1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l-GR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θ</a:t>
                      </a:r>
                      <a:r>
                        <a:rPr lang="en-US" altLang="zh-CN" sz="18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0.3036±0.0064 (2.8%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altLang="zh-CN" sz="1800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2.1%)</a:t>
                      </a:r>
                      <a:endParaRPr lang="zh-CN" altLang="en-US" sz="180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962353616"/>
                  </a:ext>
                </a:extLst>
              </a:tr>
            </a:tbl>
          </a:graphicData>
        </a:graphic>
      </p:graphicFrame>
      <p:pic>
        <p:nvPicPr>
          <p:cNvPr id="2" name="图片 1">
            <a:extLst>
              <a:ext uri="{FF2B5EF4-FFF2-40B4-BE49-F238E27FC236}">
                <a16:creationId xmlns:a16="http://schemas.microsoft.com/office/drawing/2014/main" id="{1982064A-6B1F-4929-B6AE-72A039387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064" y="2089881"/>
            <a:ext cx="4262301" cy="224564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4D13AF0-B412-4A9C-AAF4-0B8C41421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64" y="4343742"/>
            <a:ext cx="4262302" cy="2257694"/>
          </a:xfrm>
          <a:prstGeom prst="rect">
            <a:avLst/>
          </a:prstGeom>
        </p:spPr>
      </p:pic>
      <p:sp>
        <p:nvSpPr>
          <p:cNvPr id="13" name="内容占位符 1">
            <a:extLst>
              <a:ext uri="{FF2B5EF4-FFF2-40B4-BE49-F238E27FC236}">
                <a16:creationId xmlns:a16="http://schemas.microsoft.com/office/drawing/2014/main" id="{00C2288B-2790-438C-B424-34A02CFB3FE6}"/>
              </a:ext>
            </a:extLst>
          </p:cNvPr>
          <p:cNvSpPr txBox="1">
            <a:spLocks/>
          </p:cNvSpPr>
          <p:nvPr/>
        </p:nvSpPr>
        <p:spPr>
          <a:xfrm>
            <a:off x="5375940" y="837556"/>
            <a:ext cx="6854548" cy="1252325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Even though the statistical uncertainty is dominant, systematic errors become important: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214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Bi bkg. and detection eff. can be improved 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D10D340-804B-45C3-9D04-E2A182AAA7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47" y="837556"/>
            <a:ext cx="4721414" cy="5014695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25C78B1-F2FD-450D-9D54-C381CC0A02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68630"/>
      </p:ext>
    </p:extLst>
  </p:cSld>
  <p:clrMapOvr>
    <a:masterClrMapping/>
  </p:clrMapOvr>
  <p:transition spd="slow" advClick="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685A0A8-3F3E-427A-A447-F1CAEA35206F}"/>
              </a:ext>
            </a:extLst>
          </p:cNvPr>
          <p:cNvSpPr/>
          <p:nvPr/>
        </p:nvSpPr>
        <p:spPr>
          <a:xfrm>
            <a:off x="1775520" y="91945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First Result of </a:t>
            </a:r>
            <a:r>
              <a:rPr kumimoji="0" lang="el-GR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Δ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</a:t>
            </a:r>
            <a:r>
              <a:rPr kumimoji="0" lang="en-US" altLang="zh-CN" sz="40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r>
              <a:rPr kumimoji="0" lang="en-US" altLang="zh-CN" sz="40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31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内容占位符 1">
            <a:extLst>
              <a:ext uri="{FF2B5EF4-FFF2-40B4-BE49-F238E27FC236}">
                <a16:creationId xmlns:a16="http://schemas.microsoft.com/office/drawing/2014/main" id="{2788FF19-B391-4690-823F-123A77164422}"/>
              </a:ext>
            </a:extLst>
          </p:cNvPr>
          <p:cNvSpPr txBox="1">
            <a:spLocks/>
          </p:cNvSpPr>
          <p:nvPr/>
        </p:nvSpPr>
        <p:spPr>
          <a:xfrm>
            <a:off x="551384" y="836712"/>
            <a:ext cx="11679084" cy="429413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Due to statistical fluctuations, JUNO only profiles of </a:t>
            </a:r>
            <a:r>
              <a:rPr kumimoji="0" lang="el-GR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Δ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m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31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have multiple minima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tabLst/>
              <a:defRPr/>
            </a:pPr>
            <a:endParaRPr kumimoji="0" lang="en-US" altLang="zh-CN" sz="2200" b="0" i="0" u="none" strike="noStrike" kern="0" cap="none" spc="0" normalizeH="0" baseline="0" noProof="0" dirty="0">
              <a:ln>
                <a:noFill/>
              </a:ln>
              <a:solidFill>
                <a:srgbClr val="252A32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tabLst/>
              <a:defRPr/>
            </a:pPr>
            <a:endParaRPr kumimoji="0" lang="en-US" altLang="zh-CN" sz="2200" b="0" i="0" u="none" strike="noStrike" kern="0" cap="none" spc="0" normalizeH="0" baseline="0" noProof="0" dirty="0">
              <a:ln>
                <a:noFill/>
              </a:ln>
              <a:solidFill>
                <a:srgbClr val="252A32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6A73687-09E1-4E86-A368-DA2D133D614E}"/>
              </a:ext>
            </a:extLst>
          </p:cNvPr>
          <p:cNvSpPr/>
          <p:nvPr/>
        </p:nvSpPr>
        <p:spPr>
          <a:xfrm>
            <a:off x="269396" y="4100255"/>
            <a:ext cx="415575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The final minimum for each mass ordering is obtained by using the </a:t>
            </a:r>
            <a:r>
              <a:rPr kumimoji="0" lang="el-GR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Δ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</a:t>
            </a:r>
            <a:r>
              <a:rPr kumimoji="0" lang="en-US" altLang="zh-CN" sz="2000" b="0" i="0" u="none" strike="noStrike" kern="0" cap="none" spc="0" normalizeH="0" baseline="3000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r>
              <a:rPr kumimoji="0" lang="en-US" altLang="zh-CN" sz="2000" b="0" i="0" u="none" strike="noStrike" kern="0" cap="none" spc="0" normalizeH="0" baseline="-2500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31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constraint from the </a:t>
            </a:r>
            <a:r>
              <a:rPr kumimoji="0" lang="en-US" altLang="zh-CN" sz="2000" b="0" i="0" u="none" strike="noStrike" kern="0" cap="none" spc="0" normalizeH="0" baseline="0" noProof="0" dirty="0" err="1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Daya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Bay result (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PRL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130 16, 161802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Feldman-Cousins (FC) method is used to determine the 1σ range of </a:t>
            </a:r>
            <a:r>
              <a:rPr kumimoji="0" lang="el-GR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Δ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</a:t>
            </a:r>
            <a:r>
              <a:rPr kumimoji="0" lang="en-US" altLang="zh-CN" sz="2000" b="0" i="0" u="none" strike="noStrike" kern="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r>
              <a:rPr kumimoji="0" lang="en-US" altLang="zh-CN" sz="2000" b="0" i="0" u="none" strike="noStrike" kern="0" cap="none" spc="0" normalizeH="0" baseline="-25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31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：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~1% precision achieved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08CB3FD8-51D9-43D2-8F69-F4BE197C75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7179" y="1266125"/>
            <a:ext cx="7848872" cy="2543493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7DDBB57-1412-4ECF-ACB3-2E7ECCED74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45C6FA1B-97F6-4905-8489-302056886A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55" y="3802499"/>
            <a:ext cx="7037235" cy="3049023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23394F89-13F4-4D12-A821-67E81AAE6277}"/>
              </a:ext>
            </a:extLst>
          </p:cNvPr>
          <p:cNvSpPr txBox="1"/>
          <p:nvPr/>
        </p:nvSpPr>
        <p:spPr>
          <a:xfrm>
            <a:off x="5653642" y="4839398"/>
            <a:ext cx="1666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[-1.05%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，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+1.00%]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D569A4F-D3EF-4B46-86D2-9305527651CB}"/>
              </a:ext>
            </a:extLst>
          </p:cNvPr>
          <p:cNvSpPr txBox="1"/>
          <p:nvPr/>
        </p:nvSpPr>
        <p:spPr>
          <a:xfrm>
            <a:off x="9264352" y="4839397"/>
            <a:ext cx="1666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[-1.00%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，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+1.08%]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4517392"/>
      </p:ext>
    </p:extLst>
  </p:cSld>
  <p:clrMapOvr>
    <a:masterClrMapping/>
  </p:clrMapOvr>
  <p:transition spd="slow" advClick="0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F0EFA26-6822-477D-808D-BCC1D9125D85}"/>
              </a:ext>
            </a:extLst>
          </p:cNvPr>
          <p:cNvSpPr/>
          <p:nvPr/>
        </p:nvSpPr>
        <p:spPr>
          <a:xfrm>
            <a:off x="1487488" y="76190"/>
            <a:ext cx="67246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Adding Constraint from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NuFit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-LBL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4" name="内容占位符 1">
            <a:extLst>
              <a:ext uri="{FF2B5EF4-FFF2-40B4-BE49-F238E27FC236}">
                <a16:creationId xmlns:a16="http://schemas.microsoft.com/office/drawing/2014/main" id="{F0417A22-89A4-4C00-AD3A-A55076BA4E0A}"/>
              </a:ext>
            </a:extLst>
          </p:cNvPr>
          <p:cNvSpPr txBox="1">
            <a:spLocks/>
          </p:cNvSpPr>
          <p:nvPr/>
        </p:nvSpPr>
        <p:spPr>
          <a:xfrm>
            <a:off x="241257" y="908720"/>
            <a:ext cx="11679084" cy="4248404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tabLst/>
              <a:defRPr/>
            </a:pPr>
            <a:r>
              <a:rPr kumimoji="0" lang="el-GR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Δ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m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31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from reactor and accelerator neutrinos should align at the right mass ordering[1]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Adopt the </a:t>
            </a:r>
            <a:r>
              <a:rPr kumimoji="0" lang="en-US" altLang="zh-CN" sz="2400" b="0" i="0" u="none" strike="noStrike" kern="0" cap="none" spc="0" normalizeH="0" baseline="0" noProof="0" dirty="0" err="1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NuFit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-LBL results from [2]: normal mass ordering is favored at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Δ</a:t>
            </a:r>
            <a:r>
              <a:rPr kumimoji="0" lang="el-GR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χ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= 4.86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E17765A-DC5A-4CBC-9650-AF802FD1D53F}"/>
              </a:ext>
            </a:extLst>
          </p:cNvPr>
          <p:cNvSpPr/>
          <p:nvPr/>
        </p:nvSpPr>
        <p:spPr>
          <a:xfrm>
            <a:off x="479376" y="6050838"/>
            <a:ext cx="10945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[1] H. Nunokawa, S. Parke and R.Z. Funchal, Phys. Rev. D 72 (2005) 013009;</a:t>
            </a:r>
            <a:r>
              <a:rPr kumimoji="0" lang="fr-FR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Y. F. Li et al., Phys. Rev. D 88, 013008 (2013)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[2]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NuFIT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6.0 (JHEP 12 (2024) 216 [arXiv:2410.05380]), </a:t>
            </a:r>
            <a:r>
              <a:rPr kumimoji="0" lang="en-US" altLang="zh-CN" sz="16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www.nu-fit.org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and M. Maltoni private communication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9864424-1951-4147-8A6A-EAF517138D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2175C64-B506-4D26-A0ED-0B2B254640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75" y="1916832"/>
            <a:ext cx="11556018" cy="380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31092"/>
      </p:ext>
    </p:extLst>
  </p:cSld>
  <p:clrMapOvr>
    <a:masterClrMapping/>
  </p:clrMapOvr>
  <p:transition spd="slow" advClick="0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1A2585DC-3BD0-4B72-87F9-D3BE3A6E3942}"/>
              </a:ext>
            </a:extLst>
          </p:cNvPr>
          <p:cNvSpPr/>
          <p:nvPr/>
        </p:nvSpPr>
        <p:spPr>
          <a:xfrm>
            <a:off x="623392" y="116632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Neutrino Mass Ordering Significance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5" name="内容占位符 1">
            <a:extLst>
              <a:ext uri="{FF2B5EF4-FFF2-40B4-BE49-F238E27FC236}">
                <a16:creationId xmlns:a16="http://schemas.microsoft.com/office/drawing/2014/main" id="{64B8DA4F-DE8F-480B-8AA4-246BD0B78F7C}"/>
              </a:ext>
            </a:extLst>
          </p:cNvPr>
          <p:cNvSpPr txBox="1">
            <a:spLocks/>
          </p:cNvSpPr>
          <p:nvPr/>
        </p:nvSpPr>
        <p:spPr>
          <a:xfrm>
            <a:off x="317124" y="825563"/>
            <a:ext cx="5549679" cy="1656184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360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Frequentist approach using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pseudo exp. to convert Δ</a:t>
            </a:r>
            <a:r>
              <a:rPr kumimoji="0" lang="el-GR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χ</a:t>
            </a:r>
            <a:r>
              <a:rPr kumimoji="0" lang="en-US" altLang="zh-CN" sz="2200" b="0" i="0" u="none" strike="noStrike" kern="0" cap="none" spc="0" normalizeH="0" baseline="3000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to significance</a:t>
            </a:r>
          </a:p>
          <a:p>
            <a:pPr marL="457200" marR="0" lvl="0" indent="-360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Influence of </a:t>
            </a:r>
            <a:r>
              <a:rPr kumimoji="0" lang="el-GR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δ</a:t>
            </a:r>
            <a:r>
              <a:rPr kumimoji="0" lang="en-US" altLang="zh-CN" sz="2200" b="0" i="0" u="none" strike="noStrike" kern="0" cap="none" spc="0" normalizeH="0" baseline="-2500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CP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considered (scanned)</a:t>
            </a:r>
          </a:p>
          <a:p>
            <a:pPr marL="457200" marR="0" lvl="0" indent="-360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Normal Ordering is favored at </a:t>
            </a:r>
            <a:r>
              <a:rPr kumimoji="0" lang="en-US" altLang="zh-CN" sz="22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2.3</a:t>
            </a:r>
            <a:r>
              <a:rPr kumimoji="0" lang="el-GR" altLang="zh-CN" sz="22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σ</a:t>
            </a:r>
            <a:endParaRPr kumimoji="0" lang="zh-CN" altLang="en-US" sz="2200" b="1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3BA58D7-7C12-418E-9159-CA6B61A61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50" y="2881287"/>
            <a:ext cx="5345889" cy="3786137"/>
          </a:xfrm>
          <a:prstGeom prst="rect">
            <a:avLst/>
          </a:prstGeom>
        </p:spPr>
      </p:pic>
      <p:sp>
        <p:nvSpPr>
          <p:cNvPr id="7" name="内容占位符 1">
            <a:extLst>
              <a:ext uri="{FF2B5EF4-FFF2-40B4-BE49-F238E27FC236}">
                <a16:creationId xmlns:a16="http://schemas.microsoft.com/office/drawing/2014/main" id="{40D1F981-DD95-46CE-B24C-2D4784C74F9B}"/>
              </a:ext>
            </a:extLst>
          </p:cNvPr>
          <p:cNvSpPr txBox="1">
            <a:spLocks/>
          </p:cNvSpPr>
          <p:nvPr/>
        </p:nvSpPr>
        <p:spPr>
          <a:xfrm>
            <a:off x="5951984" y="825563"/>
            <a:ext cx="6076231" cy="1952645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3600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Bayesian approach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using Markov Chain Monte Carlo(MCMC) method</a:t>
            </a:r>
            <a:endParaRPr kumimoji="0" lang="en-US" altLang="zh-CN" sz="22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  <a:p>
            <a:pPr marL="457200" marR="0" lvl="0" indent="-3600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Normal Ordering is favored with a Bayes factor of </a:t>
            </a:r>
            <a:r>
              <a:rPr kumimoji="0" lang="en-US" altLang="zh-CN" sz="22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10.18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  <a:sym typeface="Wingdings" panose="05000000000000000000" pitchFamily="2" charset="2"/>
              </a:rPr>
              <a:t> 2ln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Symbol" panose="05050102010706020507" pitchFamily="18" charset="2"/>
                <a:ea typeface="宋体"/>
                <a:cs typeface="Calibri" panose="020F0502020204030204" pitchFamily="34" charset="0"/>
                <a:sym typeface="Wingdings" panose="05000000000000000000" pitchFamily="2" charset="2"/>
              </a:rPr>
              <a:t> k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  <a:sym typeface="Wingdings" panose="05000000000000000000" pitchFamily="2" charset="2"/>
              </a:rPr>
              <a:t>= 4.64 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Consistent with the frequentist Δ</a:t>
            </a:r>
            <a:r>
              <a:rPr kumimoji="0" lang="el-GR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χ</a:t>
            </a:r>
            <a:r>
              <a:rPr kumimoji="0" lang="en-US" altLang="zh-CN" sz="2000" b="0" i="0" u="none" strike="noStrike" kern="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1ED8AA0-BCAD-42E8-96FE-B70BD3EBB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008" y="2881287"/>
            <a:ext cx="5280553" cy="3843338"/>
          </a:xfrm>
          <a:prstGeom prst="rect">
            <a:avLst/>
          </a:prstGeom>
        </p:spPr>
      </p:pic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90EF452E-CCB6-4476-97A6-C451D407C7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12011"/>
      </p:ext>
    </p:extLst>
  </p:cSld>
  <p:clrMapOvr>
    <a:masterClrMapping/>
  </p:clrMapOvr>
  <p:transition spd="slow" advClick="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8A6170A-7796-4838-A607-54D4D285D26D}"/>
              </a:ext>
            </a:extLst>
          </p:cNvPr>
          <p:cNvSpPr/>
          <p:nvPr/>
        </p:nvSpPr>
        <p:spPr>
          <a:xfrm>
            <a:off x="983432" y="116632"/>
            <a:ext cx="90161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Consistent Results from Independent Analyses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5" name="内容占位符 1">
            <a:extLst>
              <a:ext uri="{FF2B5EF4-FFF2-40B4-BE49-F238E27FC236}">
                <a16:creationId xmlns:a16="http://schemas.microsoft.com/office/drawing/2014/main" id="{95AB0DA2-757D-4EF2-9F86-F598D6D0799E}"/>
              </a:ext>
            </a:extLst>
          </p:cNvPr>
          <p:cNvSpPr txBox="1">
            <a:spLocks/>
          </p:cNvSpPr>
          <p:nvPr/>
        </p:nvSpPr>
        <p:spPr>
          <a:xfrm>
            <a:off x="623392" y="908720"/>
            <a:ext cx="11377264" cy="1152128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Our 3 independent analyses got consistent results (0.2</a:t>
            </a:r>
            <a:r>
              <a:rPr kumimoji="0" lang="el-GR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σ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) 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different event reconstruction code, fiducial volume, selection cuts, efficiency, background estimation, energy response models and oscillation fitters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8D47A96-CA67-46F4-B6CD-562348A562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3" name="AutoShape 2" descr="https://mail.ihep.ac.cn/coremail/s?func=mbox:getMessageData&amp;mid=1:1tbiAQYFDGo3boYDKQAAsR&amp;part=3">
            <a:extLst>
              <a:ext uri="{FF2B5EF4-FFF2-40B4-BE49-F238E27FC236}">
                <a16:creationId xmlns:a16="http://schemas.microsoft.com/office/drawing/2014/main" id="{850662E4-7E99-4107-AFE0-5AC109F36A6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07D519F-2F84-42FE-A15D-2BA177A237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5" y="2060848"/>
            <a:ext cx="10568917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24280"/>
      </p:ext>
    </p:extLst>
  </p:cSld>
  <p:clrMapOvr>
    <a:masterClrMapping/>
  </p:clrMapOvr>
  <p:transition spd="slow" advClick="0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C9DCA3D-1966-4168-9033-0D49D39A152A}"/>
              </a:ext>
            </a:extLst>
          </p:cNvPr>
          <p:cNvSpPr/>
          <p:nvPr/>
        </p:nvSpPr>
        <p:spPr>
          <a:xfrm>
            <a:off x="386222" y="83858"/>
            <a:ext cx="105851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Comparison of R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esults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on Oscillation Parameters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E01E373-6B43-4A9D-8BB1-8A707F04C0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1907FD1-EA20-4324-82ED-C5C6247704C9}"/>
              </a:ext>
            </a:extLst>
          </p:cNvPr>
          <p:cNvSpPr/>
          <p:nvPr/>
        </p:nvSpPr>
        <p:spPr>
          <a:xfrm>
            <a:off x="454815" y="3418749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Δ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</a:t>
            </a:r>
            <a:r>
              <a:rPr kumimoji="0" lang="en-US" altLang="zh-CN" sz="1800" b="1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r>
              <a:rPr kumimoji="0" lang="en-US" altLang="zh-CN" sz="1800" b="1" i="0" u="none" strike="noStrike" kern="1200" cap="none" spc="0" normalizeH="0" baseline="-25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21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A70F506-9AC4-4350-A354-077BE7D1ED5F}"/>
              </a:ext>
            </a:extLst>
          </p:cNvPr>
          <p:cNvSpPr/>
          <p:nvPr/>
        </p:nvSpPr>
        <p:spPr>
          <a:xfrm>
            <a:off x="479376" y="839610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sin</a:t>
            </a:r>
            <a:r>
              <a:rPr kumimoji="0" lang="en-US" altLang="zh-CN" sz="1800" b="1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Symbol" panose="05050102010706020507" pitchFamily="18" charset="2"/>
                <a:ea typeface="宋体" panose="02010600030101010101" pitchFamily="2" charset="-122"/>
                <a:cs typeface="Calibri" panose="020F0502020204030204" pitchFamily="34" charset="0"/>
              </a:rPr>
              <a:t>q</a:t>
            </a:r>
            <a:r>
              <a:rPr kumimoji="0" lang="en-US" altLang="zh-CN" sz="1800" b="1" i="0" u="none" strike="noStrike" kern="1200" cap="none" spc="0" normalizeH="0" baseline="-25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12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01C7390-10FC-40F7-999F-609D7E016F3F}"/>
              </a:ext>
            </a:extLst>
          </p:cNvPr>
          <p:cNvSpPr/>
          <p:nvPr/>
        </p:nvSpPr>
        <p:spPr>
          <a:xfrm>
            <a:off x="424383" y="6241405"/>
            <a:ext cx="61542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Results from JUNO have smallest uncertainties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96236C6-585B-4543-BEAD-3348F52B0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215" y="1024276"/>
            <a:ext cx="5222785" cy="294636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FCE59E-DE44-452E-AE4F-F87F9718E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214" y="3970641"/>
            <a:ext cx="5223476" cy="2843363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B6BF0EE0-01E2-4737-A7EA-80922FA35751}"/>
              </a:ext>
            </a:extLst>
          </p:cNvPr>
          <p:cNvSpPr/>
          <p:nvPr/>
        </p:nvSpPr>
        <p:spPr>
          <a:xfrm>
            <a:off x="7176120" y="778325"/>
            <a:ext cx="793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Δ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</a:t>
            </a:r>
            <a:r>
              <a:rPr kumimoji="0" lang="en-US" altLang="zh-CN" sz="1800" b="1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r>
              <a:rPr kumimoji="0" lang="en-US" altLang="zh-CN" sz="1800" b="1" i="0" u="none" strike="noStrike" kern="1200" cap="none" spc="0" normalizeH="0" baseline="-25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B9BF76F-FB93-405B-8B55-3C9DC84EF1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658" y="1257078"/>
            <a:ext cx="6010505" cy="211619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5CC387C-0A2C-42C3-A5BE-ACAAE4EBEFB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773"/>
          <a:stretch/>
        </p:blipFill>
        <p:spPr>
          <a:xfrm>
            <a:off x="479377" y="3826038"/>
            <a:ext cx="6192687" cy="242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9638"/>
      </p:ext>
    </p:extLst>
  </p:cSld>
  <p:clrMapOvr>
    <a:masterClrMapping/>
  </p:clrMapOvr>
  <p:transition spd="slow" advClick="0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A30939A0-188B-4C87-A4E5-A4E25A1C2A24}"/>
              </a:ext>
            </a:extLst>
          </p:cNvPr>
          <p:cNvSpPr/>
          <p:nvPr/>
        </p:nvSpPr>
        <p:spPr>
          <a:xfrm>
            <a:off x="2351584" y="116632"/>
            <a:ext cx="68349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New Results on Geo-neutrinos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4" name="内容占位符 1">
            <a:extLst>
              <a:ext uri="{FF2B5EF4-FFF2-40B4-BE49-F238E27FC236}">
                <a16:creationId xmlns:a16="http://schemas.microsoft.com/office/drawing/2014/main" id="{8BC9E758-8ECF-4265-9018-0A561819F5F1}"/>
              </a:ext>
            </a:extLst>
          </p:cNvPr>
          <p:cNvSpPr txBox="1">
            <a:spLocks/>
          </p:cNvSpPr>
          <p:nvPr/>
        </p:nvSpPr>
        <p:spPr>
          <a:xfrm>
            <a:off x="479376" y="836712"/>
            <a:ext cx="11712624" cy="2088231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Fits are performed without constraint on geo-neutrino flux, but with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3.4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  <a:sym typeface="Symbol" panose="05050102010706020507" pitchFamily="18" charset="2"/>
              </a:rPr>
              <a:t>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10%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U/Th ratio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C3399"/>
              </a:buClr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Constraining the geo-nu flux doesn’t change oscillation results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Clear geo-nu signals at 1-3 MeV,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giving a flux of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73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± 11 TNU 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C3399"/>
              </a:buClr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Largest geo-neutrino samples so far, and most precise measurement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JUNO result is higher than expectation from existing models, but not statistically significant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Need more JUNO data and more refined geological model predictions</a:t>
            </a:r>
            <a:endParaRPr kumimoji="0" lang="zh-CN" altLang="en-US" sz="2200" b="1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74DD7EB-DFC1-457E-B8DF-3325E12345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99A5B33-ADDE-4938-9785-A480A7219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067" y="2906714"/>
            <a:ext cx="4825924" cy="383465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CF2A36B-B985-4C82-ACEF-A8E71E76F9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2995948"/>
            <a:ext cx="4691057" cy="3818302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2E851B47-A839-4387-803F-8D0167942C7E}"/>
              </a:ext>
            </a:extLst>
          </p:cNvPr>
          <p:cNvSpPr/>
          <p:nvPr/>
        </p:nvSpPr>
        <p:spPr>
          <a:xfrm>
            <a:off x="276504" y="5182244"/>
            <a:ext cx="814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0" cap="none" spc="0" normalizeH="0" baseline="0" noProof="0" dirty="0">
                <a:ln>
                  <a:noFill/>
                </a:ln>
                <a:solidFill>
                  <a:srgbClr val="9966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geo-</a:t>
            </a:r>
            <a:r>
              <a:rPr kumimoji="0" lang="en-US" altLang="zh-CN" sz="2000" b="1" i="0" u="none" strike="noStrike" kern="0" cap="none" spc="0" normalizeH="0" baseline="0" noProof="0" dirty="0">
                <a:ln>
                  <a:noFill/>
                </a:ln>
                <a:solidFill>
                  <a:srgbClr val="9966FF"/>
                </a:solidFill>
                <a:effectLst/>
                <a:uLnTx/>
                <a:uFillTx/>
                <a:latin typeface="Symbol" panose="05050102010706020507" pitchFamily="18" charset="2"/>
                <a:ea typeface="宋体" panose="02010600030101010101" pitchFamily="2" charset="-122"/>
                <a:cs typeface="Calibri" panose="020F0502020204030204" pitchFamily="34" charset="0"/>
              </a:rPr>
              <a:t>n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9966FF"/>
              </a:solidFill>
              <a:effectLst/>
              <a:uLnTx/>
              <a:uFillTx/>
              <a:latin typeface="Symbol" panose="05050102010706020507" pitchFamily="18" charset="2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FD360BC0-DBB0-437E-A46C-1D75464FA90D}"/>
              </a:ext>
            </a:extLst>
          </p:cNvPr>
          <p:cNvCxnSpPr/>
          <p:nvPr/>
        </p:nvCxnSpPr>
        <p:spPr bwMode="auto">
          <a:xfrm>
            <a:off x="1127448" y="5382299"/>
            <a:ext cx="625220" cy="225316"/>
          </a:xfrm>
          <a:prstGeom prst="straightConnector1">
            <a:avLst/>
          </a:prstGeom>
          <a:noFill/>
          <a:ln w="38100" cap="flat" cmpd="sng" algn="ctr">
            <a:solidFill>
              <a:srgbClr val="9966FF"/>
            </a:solidFill>
            <a:prstDash val="solid"/>
            <a:round/>
            <a:headEnd type="none" w="med" len="med"/>
            <a:tailEnd type="triangle"/>
          </a:ln>
        </p:spPr>
      </p:cxnSp>
    </p:spTree>
    <p:extLst>
      <p:ext uri="{BB962C8B-B14F-4D97-AF65-F5344CB8AC3E}">
        <p14:creationId xmlns:p14="http://schemas.microsoft.com/office/powerpoint/2010/main" val="3551815101"/>
      </p:ext>
    </p:extLst>
  </p:cSld>
  <p:clrMapOvr>
    <a:masterClrMapping/>
  </p:clrMapOvr>
  <p:transition spd="slow"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:\my docu\theta13\Daya Bay Reactor Neutrino Experiment.files\DYB_panoramas.jpg">
            <a:extLst>
              <a:ext uri="{FF2B5EF4-FFF2-40B4-BE49-F238E27FC236}">
                <a16:creationId xmlns:a16="http://schemas.microsoft.com/office/drawing/2014/main" id="{81683A5A-92F9-45AE-99F4-BCBA4D951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836713"/>
            <a:ext cx="5210492" cy="1521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B53DD47-B7D2-41C2-AFE2-F28A5E5446EC}"/>
              </a:ext>
            </a:extLst>
          </p:cNvPr>
          <p:cNvSpPr/>
          <p:nvPr/>
        </p:nvSpPr>
        <p:spPr>
          <a:xfrm>
            <a:off x="911424" y="0"/>
            <a:ext cx="101838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Reactor Neutrinos: Production and Detection 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DAFC05D-867D-4BB8-A952-017BCD694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94537" y="2931834"/>
            <a:ext cx="2983768" cy="53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846C6DD7-05B8-4704-8F3A-DB8E76FD8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14015" y="3948933"/>
            <a:ext cx="3169072" cy="2495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7706327E-EACE-4A08-B1E6-AF9500983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77649" y="3497390"/>
            <a:ext cx="2797740" cy="533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>
            <a:extLst>
              <a:ext uri="{FF2B5EF4-FFF2-40B4-BE49-F238E27FC236}">
                <a16:creationId xmlns:a16="http://schemas.microsoft.com/office/drawing/2014/main" id="{A0B8462E-4287-4A6A-BB00-B15CD71614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52097" y="3376730"/>
            <a:ext cx="195816" cy="2413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CFDDA4A5-D0E7-4FAB-A255-9859C4804838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1548" y="3383668"/>
            <a:ext cx="195816" cy="23438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CA01280-00ED-480B-8330-C715DABE78FC}"/>
              </a:ext>
            </a:extLst>
          </p:cNvPr>
          <p:cNvSpPr/>
          <p:nvPr/>
        </p:nvSpPr>
        <p:spPr>
          <a:xfrm>
            <a:off x="211239" y="6444578"/>
            <a:ext cx="82389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Each fission generates ~6 neutrinos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6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Symbol" panose="05050102010706020507" pitchFamily="18" charset="2"/>
              </a:rPr>
              <a:t>10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Symbol" panose="05050102010706020507" pitchFamily="18" charset="2"/>
              </a:rPr>
              <a:t>20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/s/reactor with 3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GW</a:t>
            </a:r>
            <a:r>
              <a:rPr kumimoji="0" lang="en-US" altLang="zh-CN" sz="2000" b="0" i="0" u="none" strike="noStrike" kern="1200" cap="none" spc="0" normalizeH="0" baseline="-2500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th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power</a:t>
            </a:r>
          </a:p>
        </p:txBody>
      </p:sp>
      <p:graphicFrame>
        <p:nvGraphicFramePr>
          <p:cNvPr id="11" name="Object 2">
            <a:extLst>
              <a:ext uri="{FF2B5EF4-FFF2-40B4-BE49-F238E27FC236}">
                <a16:creationId xmlns:a16="http://schemas.microsoft.com/office/drawing/2014/main" id="{252D6857-A6BC-415D-9211-A816E958B55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18590" y="1264782"/>
          <a:ext cx="2605539" cy="6193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7748" name="Equation" r:id="rId7" imgW="1016000" imgH="241300" progId="Equation.3">
                  <p:embed/>
                </p:oleObj>
              </mc:Choice>
              <mc:Fallback>
                <p:oleObj name="Equation" r:id="rId7" imgW="1016000" imgH="241300" progId="Equation.3">
                  <p:embed/>
                  <p:pic>
                    <p:nvPicPr>
                      <p:cNvPr id="11" name="Object 2">
                        <a:extLst>
                          <a:ext uri="{FF2B5EF4-FFF2-40B4-BE49-F238E27FC236}">
                            <a16:creationId xmlns:a16="http://schemas.microsoft.com/office/drawing/2014/main" id="{252D6857-A6BC-415D-9211-A816E958B5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8590" y="1264782"/>
                        <a:ext cx="2605539" cy="61930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矩形 11">
            <a:extLst>
              <a:ext uri="{FF2B5EF4-FFF2-40B4-BE49-F238E27FC236}">
                <a16:creationId xmlns:a16="http://schemas.microsoft.com/office/drawing/2014/main" id="{7215326D-B77D-4775-8048-69B69EBB78B3}"/>
              </a:ext>
            </a:extLst>
          </p:cNvPr>
          <p:cNvSpPr/>
          <p:nvPr/>
        </p:nvSpPr>
        <p:spPr>
          <a:xfrm>
            <a:off x="5655494" y="803117"/>
            <a:ext cx="51264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Signal: Inverse beta-decay (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IBD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) events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BD2039-A42C-46B9-A208-5BEACAE94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7413" y="2430736"/>
            <a:ext cx="3472425" cy="46166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Symbol" panose="05050102010706020507" pitchFamily="18" charset="2"/>
              </a:rPr>
              <a:t>n + p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 d +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Symbol" panose="05050102010706020507" pitchFamily="18" charset="2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g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 (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2.2 MeV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)</a:t>
            </a:r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26407A36-1D57-42EE-A1E4-3A251566E99B}"/>
              </a:ext>
            </a:extLst>
          </p:cNvPr>
          <p:cNvSpPr>
            <a:spLocks noChangeShapeType="1"/>
          </p:cNvSpPr>
          <p:nvPr/>
        </p:nvSpPr>
        <p:spPr bwMode="auto">
          <a:xfrm>
            <a:off x="8394854" y="1821678"/>
            <a:ext cx="0" cy="61930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098D2BA-B7B1-4455-8B7D-D2B1B321DA63}"/>
              </a:ext>
            </a:extLst>
          </p:cNvPr>
          <p:cNvSpPr/>
          <p:nvPr/>
        </p:nvSpPr>
        <p:spPr>
          <a:xfrm>
            <a:off x="8450214" y="1813929"/>
            <a:ext cx="12650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ymbol" panose="05050102010706020507" pitchFamily="18" charset="2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ymbol" panose="05050102010706020507" pitchFamily="18" charset="2"/>
                <a:ea typeface="宋体" panose="02010600030101010101" pitchFamily="2" charset="-122"/>
                <a:cs typeface="+mn-cs"/>
              </a:rPr>
              <a:t>t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ymbol" panose="05050102010706020507" pitchFamily="18" charset="2"/>
                <a:ea typeface="宋体" panose="02010600030101010101" pitchFamily="2" charset="-122"/>
                <a:cs typeface="+mn-cs"/>
                <a:sym typeface="Symbol" panose="05050102010706020507" pitchFamily="18" charset="2"/>
              </a:rPr>
              <a:t> 200</a:t>
            </a:r>
            <a:r>
              <a:rPr kumimoji="0" lang="el-GR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Symbol" panose="05050102010706020507" pitchFamily="18" charset="2"/>
              </a:rPr>
              <a:t>μ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Symbol" panose="05050102010706020507" pitchFamily="18" charset="2"/>
              </a:rPr>
              <a:t>s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ymbol" panose="05050102010706020507" pitchFamily="18" charset="2"/>
                <a:ea typeface="宋体" panose="02010600030101010101" pitchFamily="2" charset="-122"/>
                <a:cs typeface="+mn-cs"/>
                <a:sym typeface="Symbol" panose="05050102010706020507" pitchFamily="18" charset="2"/>
              </a:rPr>
              <a:t> 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  <a:sym typeface="Symbol" panose="05050102010706020507" pitchFamily="18" charset="2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6B6BBEB-601C-4658-A690-87FED08F76B1}"/>
              </a:ext>
            </a:extLst>
          </p:cNvPr>
          <p:cNvSpPr/>
          <p:nvPr/>
        </p:nvSpPr>
        <p:spPr>
          <a:xfrm>
            <a:off x="5655494" y="4077625"/>
            <a:ext cx="6096000" cy="2062103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Proton source: Liquid Scintillator (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LS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, C</a:t>
            </a:r>
            <a:r>
              <a:rPr kumimoji="0" lang="en-US" altLang="zh-CN" sz="2400" b="0" i="0" u="none" strike="noStrike" kern="1200" cap="none" spc="0" normalizeH="0" baseline="-25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H</a:t>
            </a:r>
            <a:r>
              <a:rPr kumimoji="0" lang="en-US" altLang="zh-CN" sz="2400" b="0" i="0" u="none" strike="noStrike" kern="1200" cap="none" spc="0" normalizeH="0" baseline="-25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2n+2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) :</a:t>
            </a:r>
          </a:p>
          <a:p>
            <a:pPr marL="612000" marR="0" lvl="1" indent="-324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Proton rich material (highest per volume)</a:t>
            </a:r>
          </a:p>
          <a:p>
            <a:pPr marL="612000" marR="0" lvl="1" indent="-324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Target and detector at the same time</a:t>
            </a:r>
          </a:p>
          <a:p>
            <a:pPr marL="612000" marR="0" lvl="1" indent="-324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High light yield, fast, well understood</a:t>
            </a:r>
          </a:p>
          <a:p>
            <a:pPr marL="612000" marR="0" lvl="1" indent="-324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Easy handling for very large volume</a:t>
            </a:r>
          </a:p>
          <a:p>
            <a:pPr marL="612000" marR="0" lvl="1" indent="-324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Cheap, only second to water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5500C48-045C-471D-9A8A-BA73C7B2F0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3C0DDFC-7804-4123-9790-D8B88B0B92AD}"/>
              </a:ext>
            </a:extLst>
          </p:cNvPr>
          <p:cNvSpPr/>
          <p:nvPr/>
        </p:nvSpPr>
        <p:spPr>
          <a:xfrm>
            <a:off x="112288" y="2337501"/>
            <a:ext cx="42369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Neutrinos dominantly from </a:t>
            </a:r>
            <a:r>
              <a:rPr kumimoji="0" lang="en-US" altLang="zh-CN" sz="1800" b="1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235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U and </a:t>
            </a:r>
            <a:r>
              <a:rPr kumimoji="0" lang="en-US" altLang="zh-CN" sz="1800" b="1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239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Pu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For example: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F6A99CE2-C507-4250-B44A-8DBAD6DA04C8}"/>
              </a:ext>
            </a:extLst>
          </p:cNvPr>
          <p:cNvSpPr/>
          <p:nvPr/>
        </p:nvSpPr>
        <p:spPr>
          <a:xfrm>
            <a:off x="6084454" y="2992709"/>
            <a:ext cx="5595384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Prompt (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</a:t>
            </a:r>
            <a:r>
              <a:rPr kumimoji="0" lang="en-US" altLang="zh-CN" sz="2400" b="0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+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) and delayed(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nH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) coincidence in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time, space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with distinctive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energy features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12285811"/>
      </p:ext>
    </p:extLst>
  </p:cSld>
  <p:clrMapOvr>
    <a:masterClrMapping/>
  </p:clrMapOvr>
  <p:transition spd="slow" advClick="0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26C303F-8564-4E9E-A191-6D781BB2A2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60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629F257-2BBD-48D3-B349-BFE52F95ABC2}"/>
              </a:ext>
            </a:extLst>
          </p:cNvPr>
          <p:cNvSpPr/>
          <p:nvPr/>
        </p:nvSpPr>
        <p:spPr>
          <a:xfrm>
            <a:off x="3071664" y="22385"/>
            <a:ext cx="5810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Future of Neutrino Physics</a:t>
            </a:r>
            <a:endParaRPr lang="zh-CN" alt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内容占位符 6">
            <a:extLst>
              <a:ext uri="{FF2B5EF4-FFF2-40B4-BE49-F238E27FC236}">
                <a16:creationId xmlns:a16="http://schemas.microsoft.com/office/drawing/2014/main" id="{CA5B674C-6E21-4DC0-A6FD-1662CE2339F2}"/>
              </a:ext>
            </a:extLst>
          </p:cNvPr>
          <p:cNvSpPr txBox="1">
            <a:spLocks/>
          </p:cNvSpPr>
          <p:nvPr/>
        </p:nvSpPr>
        <p:spPr>
          <a:xfrm>
            <a:off x="317409" y="905099"/>
            <a:ext cx="6282647" cy="2376488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5 years from now</a:t>
            </a:r>
            <a:r>
              <a:rPr lang="en-US" altLang="zh-CN" b="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Nova+T2K/</a:t>
            </a:r>
            <a:r>
              <a:rPr lang="en-US" altLang="zh-CN" b="0" kern="0" dirty="0" err="1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SuperK</a:t>
            </a:r>
            <a:r>
              <a:rPr lang="en-US" altLang="zh-CN" b="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+ORCA/</a:t>
            </a:r>
            <a:r>
              <a:rPr lang="en-US" altLang="zh-CN" b="0" kern="0" dirty="0" err="1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Icecube</a:t>
            </a:r>
            <a:r>
              <a:rPr lang="en-US" altLang="zh-CN" b="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+JUNO 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will determine the mass hierarchy</a:t>
            </a:r>
          </a:p>
          <a:p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10 years from now</a:t>
            </a:r>
            <a:r>
              <a:rPr lang="en-US" altLang="zh-CN" b="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b="0" kern="0" dirty="0" err="1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DUNE+HyperK</a:t>
            </a:r>
            <a:r>
              <a:rPr lang="en-US" altLang="zh-CN" b="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will determine the CP phase</a:t>
            </a:r>
          </a:p>
          <a:p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b="0" kern="0" dirty="0">
                <a:solidFill>
                  <a:schemeClr val="tx1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nbb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decay will be the next breakthrough</a:t>
            </a:r>
            <a:endParaRPr lang="en-US" altLang="zh-CN" sz="2200" b="0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2" descr="LBNF_Graphic_021715">
            <a:hlinkClick r:id="rId2"/>
            <a:extLst>
              <a:ext uri="{FF2B5EF4-FFF2-40B4-BE49-F238E27FC236}">
                <a16:creationId xmlns:a16="http://schemas.microsoft.com/office/drawing/2014/main" id="{A222419A-27F4-4993-B344-D94A0E186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9" y="4044950"/>
            <a:ext cx="5076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4">
            <a:extLst>
              <a:ext uri="{FF2B5EF4-FFF2-40B4-BE49-F238E27FC236}">
                <a16:creationId xmlns:a16="http://schemas.microsoft.com/office/drawing/2014/main" id="{948EBAE5-B2D4-4B9B-A9CE-5D6C2025C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5713" y="4044950"/>
            <a:ext cx="167005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buClr>
                <a:srgbClr val="FFC000"/>
              </a:buClr>
              <a:buSzPct val="60000"/>
              <a:buChar char="n"/>
              <a:defRPr sz="3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buClr>
                <a:schemeClr val="hlink"/>
              </a:buClr>
              <a:buSzPct val="55000"/>
              <a:buChar char="è"/>
              <a:defRPr sz="240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 eaLnBrk="0" hangingPunct="0">
              <a:buClr>
                <a:schemeClr val="folHlink"/>
              </a:buClr>
              <a:buSzPct val="50000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buClr>
                <a:schemeClr val="accent2"/>
              </a:buClr>
              <a:buSzPct val="55000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buClr>
                <a:schemeClr val="accent1"/>
              </a:buClr>
              <a:buSzPct val="50000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2000">
                <a:solidFill>
                  <a:srgbClr val="FF0000"/>
                </a:solidFill>
                <a:latin typeface="Times New Roman" pitchFamily="18" charset="0"/>
                <a:ea typeface="宋体" pitchFamily="2" charset="-122"/>
              </a:rPr>
              <a:t>LBNF/DUNE</a:t>
            </a:r>
            <a:endParaRPr lang="zh-CN" altLang="en-US" sz="2000">
              <a:solidFill>
                <a:srgbClr val="FF0000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3497B69-3579-4CCD-810B-789B3023B8E9}"/>
              </a:ext>
            </a:extLst>
          </p:cNvPr>
          <p:cNvSpPr/>
          <p:nvPr/>
        </p:nvSpPr>
        <p:spPr>
          <a:xfrm>
            <a:off x="877239" y="3681249"/>
            <a:ext cx="4572000" cy="2763837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itchFamily="2" charset="2"/>
              <a:buChar char="Ø"/>
              <a:defRPr/>
            </a:pPr>
            <a:r>
              <a:rPr lang="en-US" altLang="zh-CN" sz="2000" dirty="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rPr>
              <a:t>Hints from cosmology: &lt; ~1 eV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itchFamily="2" charset="2"/>
              <a:buChar char="Ø"/>
              <a:defRPr/>
            </a:pPr>
            <a:r>
              <a:rPr lang="en-US" altLang="zh-CN" sz="2000" dirty="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rPr>
              <a:t>Guess from Oscillation: ~1 </a:t>
            </a:r>
            <a:r>
              <a:rPr lang="en-US" altLang="zh-CN" sz="2000" dirty="0" err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rPr>
              <a:t>meV</a:t>
            </a:r>
            <a:endParaRPr lang="en-US" altLang="zh-CN" sz="2000" dirty="0">
              <a:solidFill>
                <a:srgbClr val="0000CC"/>
              </a:solidFill>
              <a:latin typeface="Times New Roman" pitchFamily="18" charset="0"/>
              <a:ea typeface="宋体" pitchFamily="2" charset="-122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itchFamily="2" charset="2"/>
              <a:buChar char="Ø"/>
              <a:defRPr/>
            </a:pPr>
            <a:r>
              <a:rPr lang="en-US" altLang="zh-CN" sz="2000" dirty="0" err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rPr>
              <a:t>Katrin</a:t>
            </a:r>
            <a:r>
              <a:rPr lang="en-US" altLang="zh-CN" sz="2000" dirty="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rPr>
              <a:t> will probe to ~ 0.2 eV 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itchFamily="2" charset="2"/>
              <a:buChar char="Ø"/>
              <a:defRPr/>
            </a:pPr>
            <a:endParaRPr lang="en-US" altLang="zh-CN" sz="2000" dirty="0">
              <a:solidFill>
                <a:srgbClr val="0000CC"/>
              </a:solidFill>
              <a:latin typeface="Times New Roman" pitchFamily="18" charset="0"/>
              <a:ea typeface="宋体" pitchFamily="2" charset="-122"/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defRPr/>
            </a:pPr>
            <a:endParaRPr lang="en-US" altLang="zh-CN" sz="2000" dirty="0">
              <a:solidFill>
                <a:srgbClr val="0000CC"/>
              </a:solidFill>
              <a:latin typeface="Times New Roman" pitchFamily="18" charset="0"/>
              <a:ea typeface="宋体" pitchFamily="2" charset="-122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itchFamily="2" charset="2"/>
              <a:buChar char="Ø"/>
              <a:defRPr/>
            </a:pPr>
            <a:r>
              <a:rPr lang="en-US" altLang="zh-CN" sz="2000" dirty="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rPr>
              <a:t>0</a:t>
            </a:r>
            <a:r>
              <a:rPr lang="en-US" altLang="zh-CN" sz="2000" dirty="0">
                <a:solidFill>
                  <a:srgbClr val="0000CC"/>
                </a:solidFill>
                <a:latin typeface="Symbol" pitchFamily="18" charset="2"/>
                <a:ea typeface="宋体" pitchFamily="2" charset="-122"/>
              </a:rPr>
              <a:t>n</a:t>
            </a:r>
            <a:r>
              <a:rPr lang="en-US" altLang="zh-CN" sz="2000" dirty="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000" dirty="0">
                <a:solidFill>
                  <a:srgbClr val="0000CC"/>
                </a:solidFill>
                <a:latin typeface="Symbol" pitchFamily="18" charset="2"/>
                <a:ea typeface="宋体" pitchFamily="2" charset="-122"/>
              </a:rPr>
              <a:t>bb</a:t>
            </a:r>
            <a:r>
              <a:rPr lang="en-US" altLang="zh-CN" sz="2000" dirty="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rPr>
              <a:t> decay should  target for ~ 1meV </a:t>
            </a: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itchFamily="2" charset="2"/>
              <a:buChar char="Ø"/>
              <a:defRPr/>
            </a:pPr>
            <a:endParaRPr lang="en-US" altLang="zh-CN" sz="2800" dirty="0">
              <a:solidFill>
                <a:srgbClr val="0000CC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8" name="矩形 8">
            <a:extLst>
              <a:ext uri="{FF2B5EF4-FFF2-40B4-BE49-F238E27FC236}">
                <a16:creationId xmlns:a16="http://schemas.microsoft.com/office/drawing/2014/main" id="{0BAABF38-B24F-4E69-9E26-222CB7DF9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4453" y="4941724"/>
            <a:ext cx="3455987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lr>
                <a:srgbClr val="FFC000"/>
              </a:buClr>
              <a:buSzPct val="60000"/>
              <a:buChar char="n"/>
              <a:defRPr sz="3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buClr>
                <a:schemeClr val="hlink"/>
              </a:buClr>
              <a:buSzPct val="55000"/>
              <a:buChar char="è"/>
              <a:defRPr sz="240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 eaLnBrk="0" hangingPunct="0">
              <a:buClr>
                <a:schemeClr val="folHlink"/>
              </a:buClr>
              <a:buSzPct val="50000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buClr>
                <a:schemeClr val="accent2"/>
              </a:buClr>
              <a:buSzPct val="55000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buClr>
                <a:schemeClr val="accent1"/>
              </a:buClr>
              <a:buSzPct val="50000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2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(m </a:t>
            </a:r>
            <a:r>
              <a:rPr lang="en-US" altLang="zh-CN" sz="2000" i="1" baseline="-25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v</a:t>
            </a:r>
            <a:r>
              <a:rPr lang="en-US" altLang="zh-CN" sz="2000" baseline="-38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e</a:t>
            </a:r>
            <a:r>
              <a:rPr lang="en-US" altLang="zh-CN" sz="2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)</a:t>
            </a:r>
            <a:r>
              <a:rPr lang="en-US" altLang="zh-CN" sz="2000" baseline="44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eff</a:t>
            </a:r>
            <a:r>
              <a:rPr lang="en-US" altLang="zh-CN" sz="2000" baseline="30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 </a:t>
            </a:r>
            <a:r>
              <a:rPr lang="en-US" altLang="zh-CN" sz="2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=[</a:t>
            </a:r>
            <a:r>
              <a:rPr lang="el-GR" altLang="zh-CN" sz="2000">
                <a:solidFill>
                  <a:srgbClr val="C00000"/>
                </a:solidFill>
                <a:latin typeface="Arial" pitchFamily="34" charset="0"/>
                <a:ea typeface="宋体" pitchFamily="2" charset="-122"/>
                <a:cs typeface="Arial" pitchFamily="34" charset="0"/>
                <a:sym typeface="Symbol" pitchFamily="18" charset="2"/>
              </a:rPr>
              <a:t>Σ</a:t>
            </a:r>
            <a:r>
              <a:rPr lang="en-US" altLang="zh-CN" sz="2000" baseline="-25000">
                <a:solidFill>
                  <a:srgbClr val="C00000"/>
                </a:solidFill>
                <a:latin typeface="Arial" pitchFamily="34" charset="0"/>
                <a:ea typeface="宋体" pitchFamily="2" charset="-122"/>
                <a:sym typeface="Symbol" pitchFamily="18" charset="2"/>
              </a:rPr>
              <a:t>i</a:t>
            </a:r>
            <a:r>
              <a:rPr lang="en-US" altLang="zh-CN" sz="2000">
                <a:solidFill>
                  <a:srgbClr val="C00000"/>
                </a:solidFill>
                <a:latin typeface="Arial" pitchFamily="34" charset="0"/>
                <a:ea typeface="宋体" pitchFamily="2" charset="-122"/>
                <a:sym typeface="Symbol" pitchFamily="18" charset="2"/>
              </a:rPr>
              <a:t> </a:t>
            </a:r>
            <a:r>
              <a:rPr lang="en-US" altLang="zh-CN" sz="2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|</a:t>
            </a:r>
            <a:r>
              <a:rPr lang="en-US" altLang="zh-CN" sz="2000">
                <a:solidFill>
                  <a:srgbClr val="C00000"/>
                </a:solidFill>
                <a:latin typeface="Arial" pitchFamily="34" charset="0"/>
                <a:ea typeface="宋体" pitchFamily="2" charset="-122"/>
                <a:sym typeface="Symbol" pitchFamily="18" charset="2"/>
              </a:rPr>
              <a:t> U</a:t>
            </a:r>
            <a:r>
              <a:rPr lang="en-US" altLang="zh-CN" sz="2000" baseline="-25000">
                <a:solidFill>
                  <a:srgbClr val="C00000"/>
                </a:solidFill>
                <a:latin typeface="Arial" pitchFamily="34" charset="0"/>
                <a:ea typeface="宋体" pitchFamily="2" charset="-122"/>
                <a:sym typeface="Symbol" pitchFamily="18" charset="2"/>
              </a:rPr>
              <a:t>ei </a:t>
            </a:r>
            <a:r>
              <a:rPr lang="en-US" altLang="zh-CN" sz="2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|</a:t>
            </a:r>
            <a:r>
              <a:rPr lang="en-US" altLang="zh-CN" sz="2000" baseline="30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2</a:t>
            </a:r>
            <a:r>
              <a:rPr lang="en-US" altLang="zh-CN" sz="2000" baseline="-25000">
                <a:solidFill>
                  <a:srgbClr val="C00000"/>
                </a:solidFill>
                <a:latin typeface="Arial" pitchFamily="34" charset="0"/>
                <a:ea typeface="宋体" pitchFamily="2" charset="-122"/>
                <a:sym typeface="Symbol" pitchFamily="18" charset="2"/>
              </a:rPr>
              <a:t> </a:t>
            </a:r>
            <a:r>
              <a:rPr lang="en-US" altLang="zh-CN" sz="2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m</a:t>
            </a:r>
            <a:r>
              <a:rPr lang="en-US" altLang="zh-CN" sz="2000" baseline="30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2</a:t>
            </a:r>
            <a:r>
              <a:rPr lang="en-US" altLang="zh-CN" sz="2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 </a:t>
            </a:r>
            <a:r>
              <a:rPr lang="en-US" altLang="zh-CN" sz="2000" i="1" baseline="-25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v</a:t>
            </a:r>
            <a:r>
              <a:rPr lang="en-US" altLang="zh-CN" sz="2000" baseline="-38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i</a:t>
            </a:r>
            <a:r>
              <a:rPr lang="en-US" altLang="zh-CN" sz="2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 ]</a:t>
            </a:r>
            <a:r>
              <a:rPr lang="en-US" altLang="zh-CN" sz="2000" baseline="3000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1/2</a:t>
            </a:r>
          </a:p>
        </p:txBody>
      </p:sp>
      <p:sp>
        <p:nvSpPr>
          <p:cNvPr id="9" name="矩形 9">
            <a:extLst>
              <a:ext uri="{FF2B5EF4-FFF2-40B4-BE49-F238E27FC236}">
                <a16:creationId xmlns:a16="http://schemas.microsoft.com/office/drawing/2014/main" id="{397DA77C-F145-4660-A748-0D4BEAE83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4627" y="5981535"/>
            <a:ext cx="29081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buClr>
                <a:srgbClr val="FFC000"/>
              </a:buClr>
              <a:buSzPct val="60000"/>
              <a:buChar char="n"/>
              <a:defRPr sz="3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buClr>
                <a:schemeClr val="hlink"/>
              </a:buClr>
              <a:buSzPct val="55000"/>
              <a:buChar char="è"/>
              <a:defRPr sz="240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 eaLnBrk="0" hangingPunct="0">
              <a:buClr>
                <a:schemeClr val="folHlink"/>
              </a:buClr>
              <a:buSzPct val="50000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buClr>
                <a:schemeClr val="accent2"/>
              </a:buClr>
              <a:buSzPct val="55000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buClr>
                <a:schemeClr val="accent1"/>
              </a:buClr>
              <a:buSzPct val="50000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20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/>
              </a:rPr>
              <a:t></a:t>
            </a:r>
            <a:r>
              <a:rPr lang="en-US" altLang="zh-CN" sz="2000" dirty="0" err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M</a:t>
            </a:r>
            <a:r>
              <a:rPr lang="en-US" altLang="zh-CN" sz="2000" baseline="-25000" dirty="0" err="1">
                <a:solidFill>
                  <a:srgbClr val="C00000"/>
                </a:solidFill>
                <a:latin typeface="Symbol" panose="05050102010706020507" pitchFamily="18" charset="2"/>
                <a:ea typeface="宋体" pitchFamily="2" charset="-122"/>
                <a:sym typeface="Symbol" pitchFamily="18" charset="2"/>
              </a:rPr>
              <a:t>bb</a:t>
            </a:r>
            <a:r>
              <a:rPr lang="en-US" altLang="zh-CN" sz="20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/>
              </a:rPr>
              <a:t></a:t>
            </a:r>
            <a:r>
              <a:rPr lang="en-US" altLang="zh-CN" sz="20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 = | </a:t>
            </a:r>
            <a:r>
              <a:rPr lang="el-GR" altLang="zh-CN" sz="2000" dirty="0">
                <a:solidFill>
                  <a:srgbClr val="C00000"/>
                </a:solidFill>
                <a:latin typeface="Arial" pitchFamily="34" charset="0"/>
                <a:ea typeface="宋体" pitchFamily="2" charset="-122"/>
                <a:cs typeface="Arial" pitchFamily="34" charset="0"/>
                <a:sym typeface="Symbol" pitchFamily="18" charset="2"/>
              </a:rPr>
              <a:t>Σ</a:t>
            </a:r>
            <a:r>
              <a:rPr lang="en-US" altLang="zh-CN" sz="2000" baseline="-25000" dirty="0">
                <a:solidFill>
                  <a:srgbClr val="C00000"/>
                </a:solidFill>
                <a:latin typeface="Arial" pitchFamily="34" charset="0"/>
                <a:ea typeface="宋体" pitchFamily="2" charset="-122"/>
                <a:sym typeface="Symbol" pitchFamily="18" charset="2"/>
              </a:rPr>
              <a:t>i</a:t>
            </a:r>
            <a:r>
              <a:rPr lang="en-US" altLang="zh-CN" sz="2000" dirty="0">
                <a:solidFill>
                  <a:srgbClr val="C00000"/>
                </a:solidFill>
                <a:latin typeface="Arial" pitchFamily="34" charset="0"/>
                <a:ea typeface="宋体" pitchFamily="2" charset="-122"/>
                <a:sym typeface="Symbol" pitchFamily="18" charset="2"/>
              </a:rPr>
              <a:t>  (</a:t>
            </a:r>
            <a:r>
              <a:rPr lang="en-US" altLang="zh-CN" sz="2000" dirty="0" err="1">
                <a:solidFill>
                  <a:srgbClr val="C00000"/>
                </a:solidFill>
                <a:latin typeface="Arial" pitchFamily="34" charset="0"/>
                <a:ea typeface="宋体" pitchFamily="2" charset="-122"/>
                <a:sym typeface="Symbol" pitchFamily="18" charset="2"/>
              </a:rPr>
              <a:t>U</a:t>
            </a:r>
            <a:r>
              <a:rPr lang="en-US" altLang="zh-CN" sz="2000" baseline="-25000" dirty="0" err="1">
                <a:solidFill>
                  <a:srgbClr val="C00000"/>
                </a:solidFill>
                <a:latin typeface="Arial" pitchFamily="34" charset="0"/>
                <a:ea typeface="宋体" pitchFamily="2" charset="-122"/>
                <a:sym typeface="Symbol" pitchFamily="18" charset="2"/>
              </a:rPr>
              <a:t>ei</a:t>
            </a:r>
            <a:r>
              <a:rPr lang="en-US" altLang="zh-CN" sz="2000" baseline="-25000" dirty="0">
                <a:solidFill>
                  <a:srgbClr val="C00000"/>
                </a:solidFill>
                <a:latin typeface="Arial" pitchFamily="34" charset="0"/>
                <a:ea typeface="宋体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rgbClr val="C00000"/>
                </a:solidFill>
                <a:latin typeface="Arial" pitchFamily="34" charset="0"/>
                <a:ea typeface="宋体" pitchFamily="2" charset="-122"/>
                <a:sym typeface="Symbol" pitchFamily="18" charset="2"/>
              </a:rPr>
              <a:t>)</a:t>
            </a:r>
            <a:r>
              <a:rPr lang="en-US" altLang="zh-CN" sz="2000" baseline="300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2</a:t>
            </a:r>
            <a:r>
              <a:rPr lang="en-US" altLang="zh-CN" sz="2000" baseline="-25000" dirty="0">
                <a:solidFill>
                  <a:srgbClr val="C00000"/>
                </a:solidFill>
                <a:latin typeface="Arial" pitchFamily="34" charset="0"/>
                <a:ea typeface="宋体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m </a:t>
            </a:r>
            <a:r>
              <a:rPr lang="en-US" altLang="zh-CN" sz="2000" i="1" baseline="-250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v</a:t>
            </a:r>
            <a:r>
              <a:rPr lang="en-US" altLang="zh-CN" sz="2000" baseline="-380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i </a:t>
            </a:r>
            <a:r>
              <a:rPr lang="en-US" altLang="zh-CN" sz="20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| </a:t>
            </a:r>
            <a:endParaRPr lang="zh-CN" altLang="en-US" sz="2000" dirty="0">
              <a:solidFill>
                <a:srgbClr val="0000CC"/>
              </a:solidFill>
              <a:latin typeface="Times New Roman" pitchFamily="18" charset="0"/>
              <a:ea typeface="宋体" pitchFamily="2" charset="-122"/>
            </a:endParaRPr>
          </a:p>
        </p:txBody>
      </p:sp>
      <p:pic>
        <p:nvPicPr>
          <p:cNvPr id="10" name="Picture 12">
            <a:extLst>
              <a:ext uri="{FF2B5EF4-FFF2-40B4-BE49-F238E27FC236}">
                <a16:creationId xmlns:a16="http://schemas.microsoft.com/office/drawing/2014/main" id="{9526B5AB-4F7A-4E67-A8C4-5A765DDA3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1" y="754063"/>
            <a:ext cx="3154363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3">
            <a:extLst>
              <a:ext uri="{FF2B5EF4-FFF2-40B4-BE49-F238E27FC236}">
                <a16:creationId xmlns:a16="http://schemas.microsoft.com/office/drawing/2014/main" id="{63B6434B-07E2-48D5-BB3E-1C6DF6E02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45763" y="2813050"/>
            <a:ext cx="14739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sz="20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itchFamily="2" charset="2"/>
              <a:defRPr sz="20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itchFamily="2" charset="2"/>
              <a:defRPr sz="20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itchFamily="2" charset="2"/>
              <a:defRPr sz="20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itchFamily="2" charset="2"/>
              <a:defRPr sz="20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</a:pPr>
            <a:r>
              <a:rPr lang="en-US" altLang="zh-CN" sz="1200" dirty="0"/>
              <a:t>J. Cao et al., arXiv:1908.08355</a:t>
            </a:r>
            <a:endParaRPr lang="zh-CN" altLang="zh-CN" sz="1200" dirty="0"/>
          </a:p>
        </p:txBody>
      </p:sp>
    </p:spTree>
    <p:extLst>
      <p:ext uri="{BB962C8B-B14F-4D97-AF65-F5344CB8AC3E}">
        <p14:creationId xmlns:p14="http://schemas.microsoft.com/office/powerpoint/2010/main" val="3253484163"/>
      </p:ext>
    </p:extLst>
  </p:cSld>
  <p:clrMapOvr>
    <a:masterClrMapping/>
  </p:clrMapOvr>
  <p:transition spd="slow" advClick="0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BE54FDF-F66A-4DCF-8CE1-1E997398D6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61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037E312-EB1E-472E-9A62-C065B3816AFB}"/>
              </a:ext>
            </a:extLst>
          </p:cNvPr>
          <p:cNvSpPr/>
          <p:nvPr/>
        </p:nvSpPr>
        <p:spPr>
          <a:xfrm>
            <a:off x="4511824" y="-3675"/>
            <a:ext cx="20826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JUNO-</a:t>
            </a:r>
            <a:r>
              <a:rPr lang="en-US" altLang="zh-CN" sz="4000" b="1" dirty="0">
                <a:solidFill>
                  <a:schemeClr val="bg1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bb</a:t>
            </a:r>
            <a:endParaRPr lang="zh-CN" altLang="en-US" sz="4000" b="1" dirty="0">
              <a:solidFill>
                <a:schemeClr val="bg1"/>
              </a:solidFill>
              <a:latin typeface="Symbol" panose="05050102010706020507" pitchFamily="18" charset="2"/>
              <a:cs typeface="Calibri" panose="020F0502020204030204" pitchFamily="34" charset="0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1006F79B-FD07-4E83-AF06-AA99FBF2184F}"/>
              </a:ext>
            </a:extLst>
          </p:cNvPr>
          <p:cNvSpPr txBox="1">
            <a:spLocks/>
          </p:cNvSpPr>
          <p:nvPr/>
        </p:nvSpPr>
        <p:spPr>
          <a:xfrm>
            <a:off x="321317" y="1081387"/>
            <a:ext cx="7389495" cy="2448272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zh-CN" b="0" kern="0" dirty="0">
                <a:latin typeface="Calibri" panose="020F0502020204030204" pitchFamily="34" charset="0"/>
                <a:cs typeface="Calibri" panose="020F0502020204030204" pitchFamily="34" charset="0"/>
              </a:rPr>
              <a:t>Once mass ordering is determined (~2030), JUNO will be upgraded for </a:t>
            </a:r>
            <a:r>
              <a:rPr lang="en-US" altLang="zh-CN" b="0" kern="0" dirty="0">
                <a:latin typeface="Symbol" panose="05050102010706020507" pitchFamily="18" charset="2"/>
                <a:cs typeface="Calibri" panose="020F0502020204030204" pitchFamily="34" charset="0"/>
              </a:rPr>
              <a:t>bb</a:t>
            </a:r>
            <a:r>
              <a:rPr lang="en-US" altLang="zh-CN" b="0" kern="0" dirty="0">
                <a:latin typeface="Calibri" panose="020F0502020204030204" pitchFamily="34" charset="0"/>
                <a:cs typeface="Calibri" panose="020F0502020204030204" pitchFamily="34" charset="0"/>
              </a:rPr>
              <a:t>-decays, in addition to existing  capabilities</a:t>
            </a:r>
          </a:p>
          <a:p>
            <a:r>
              <a:rPr lang="en-US" altLang="zh-CN" b="0" kern="0" dirty="0">
                <a:latin typeface="Calibri" panose="020F0502020204030204" pitchFamily="34" charset="0"/>
                <a:cs typeface="Calibri" panose="020F0502020204030204" pitchFamily="34" charset="0"/>
              </a:rPr>
              <a:t>Cosmogenic backgrounds can be removed by a cut of LS volume along the muon track for seconds  </a:t>
            </a:r>
            <a:endParaRPr lang="zh-CN" altLang="en-US" b="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11" descr="C:\Users\admin\Documents\MY DOCU\江门中微子实验\效果图\正视图\正视图\212.JPG">
            <a:extLst>
              <a:ext uri="{FF2B5EF4-FFF2-40B4-BE49-F238E27FC236}">
                <a16:creationId xmlns:a16="http://schemas.microsoft.com/office/drawing/2014/main" id="{8CCD9819-F0CA-4C87-AEBA-5A34F8A98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2" t="9312" r="25363" b="8632"/>
          <a:stretch>
            <a:fillRect/>
          </a:stretch>
        </p:blipFill>
        <p:spPr bwMode="auto">
          <a:xfrm>
            <a:off x="8518680" y="1196752"/>
            <a:ext cx="2741612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椭圆 2">
            <a:extLst>
              <a:ext uri="{FF2B5EF4-FFF2-40B4-BE49-F238E27FC236}">
                <a16:creationId xmlns:a16="http://schemas.microsoft.com/office/drawing/2014/main" id="{6E54DF5C-398D-4C28-B90C-4584D48AB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0376" y="2840337"/>
            <a:ext cx="751787" cy="689322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812800" indent="-812800" eaLnBrk="0" hangingPunct="0">
              <a:buFont typeface="Arial" panose="020B0604020202020204" pitchFamily="34" charset="0"/>
              <a:buChar char="•"/>
              <a:defRPr sz="32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endParaRPr lang="zh-CN" altLang="en-US" sz="2000" b="1">
              <a:solidFill>
                <a:srgbClr val="0000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" name="矩形 8">
            <a:extLst>
              <a:ext uri="{FF2B5EF4-FFF2-40B4-BE49-F238E27FC236}">
                <a16:creationId xmlns:a16="http://schemas.microsoft.com/office/drawing/2014/main" id="{441E6099-F6FE-4F37-8864-934E63624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8680" y="5733826"/>
            <a:ext cx="2863850" cy="58578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buFont typeface="Arial" panose="020B0604020202020204" pitchFamily="34" charset="0"/>
              <a:buChar char="•"/>
              <a:defRPr sz="32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16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Zhao et al., arXiv: 1610.07143, CPC 41</a:t>
            </a:r>
            <a:r>
              <a:rPr lang="zh-CN" altLang="en-US" sz="16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16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2017</a:t>
            </a:r>
            <a:r>
              <a:rPr lang="zh-CN" altLang="en-US" sz="16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r>
              <a:rPr lang="en-US" altLang="zh-CN" sz="16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r>
              <a:rPr lang="zh-CN" altLang="zh-CN" sz="16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endParaRPr lang="zh-CN" altLang="en-US" sz="1600" b="1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" name="矩形 2">
            <a:extLst>
              <a:ext uri="{FF2B5EF4-FFF2-40B4-BE49-F238E27FC236}">
                <a16:creationId xmlns:a16="http://schemas.microsoft.com/office/drawing/2014/main" id="{A610C179-6CE1-4111-9F64-536E3F403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8681" y="4711476"/>
            <a:ext cx="30432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anose="020B0604020202020204" pitchFamily="34" charset="0"/>
              <a:buChar char="•"/>
              <a:defRPr sz="32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4CD"/>
                </a:solidFill>
                <a:latin typeface="Calibri" panose="020F0502020204030204" pitchFamily="34" charset="0"/>
                <a:ea typeface="楷体" panose="02010609060101010101" pitchFamily="49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None/>
            </a:pPr>
            <a:r>
              <a:rPr lang="en-US" altLang="zh-CN" sz="2000" b="1">
                <a:solidFill>
                  <a:srgbClr val="0000CC"/>
                </a:solidFill>
                <a:ea typeface="宋体" panose="02010600030101010101" pitchFamily="2" charset="-122"/>
                <a:cs typeface="Calibri" panose="020F0502020204030204" pitchFamily="34" charset="0"/>
              </a:rPr>
              <a:t>Insert a balloon filled with </a:t>
            </a:r>
            <a:r>
              <a:rPr lang="en-US" altLang="zh-CN" sz="2000" b="1" baseline="30000">
                <a:solidFill>
                  <a:srgbClr val="0000CC"/>
                </a:solidFill>
                <a:ea typeface="宋体" panose="02010600030101010101" pitchFamily="2" charset="-122"/>
                <a:cs typeface="Calibri" panose="020F0502020204030204" pitchFamily="34" charset="0"/>
              </a:rPr>
              <a:t>136</a:t>
            </a:r>
            <a:r>
              <a:rPr lang="en-US" altLang="zh-CN" sz="2000" b="1">
                <a:solidFill>
                  <a:srgbClr val="0000CC"/>
                </a:solidFill>
                <a:ea typeface="宋体" panose="02010600030101010101" pitchFamily="2" charset="-122"/>
                <a:cs typeface="Calibri" panose="020F0502020204030204" pitchFamily="34" charset="0"/>
              </a:rPr>
              <a:t>Xe-loaded LS(or </a:t>
            </a:r>
            <a:r>
              <a:rPr lang="en-US" altLang="zh-CN" sz="2000" b="1" baseline="30000">
                <a:solidFill>
                  <a:srgbClr val="0000CC"/>
                </a:solidFill>
                <a:ea typeface="宋体" panose="02010600030101010101" pitchFamily="2" charset="-122"/>
                <a:cs typeface="Calibri" panose="020F0502020204030204" pitchFamily="34" charset="0"/>
              </a:rPr>
              <a:t>130</a:t>
            </a:r>
            <a:r>
              <a:rPr lang="en-US" altLang="zh-CN" sz="2000" b="1">
                <a:solidFill>
                  <a:srgbClr val="0000CC"/>
                </a:solidFill>
                <a:ea typeface="宋体" panose="02010600030101010101" pitchFamily="2" charset="-122"/>
                <a:cs typeface="Calibri" panose="020F0502020204030204" pitchFamily="34" charset="0"/>
              </a:rPr>
              <a:t>Te) into the JUNO detector</a:t>
            </a:r>
            <a:endParaRPr lang="zh-CN" altLang="en-US" sz="2000" b="1">
              <a:solidFill>
                <a:srgbClr val="0000CC"/>
              </a:solidFill>
              <a:latin typeface="Times New Roman" panose="02020603050405020304" pitchFamily="18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F927DF54-793F-4AD5-A9D9-2060776638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5059177"/>
              </p:ext>
            </p:extLst>
          </p:nvPr>
        </p:nvGraphicFramePr>
        <p:xfrm>
          <a:off x="634407" y="3401023"/>
          <a:ext cx="7389495" cy="3048000"/>
        </p:xfrm>
        <a:graphic>
          <a:graphicData uri="http://schemas.openxmlformats.org/drawingml/2006/table">
            <a:tbl>
              <a:tblPr/>
              <a:tblGrid>
                <a:gridCol w="2557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2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9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194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61" marR="68561" marT="34287" marB="342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Isotope</a:t>
                      </a:r>
                    </a:p>
                  </a:txBody>
                  <a:tcPr marL="68561" marR="68561" marT="34287" marB="342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84C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Mass(t)</a:t>
                      </a:r>
                    </a:p>
                  </a:txBody>
                  <a:tcPr marL="68561" marR="68561" marT="34287" marB="342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BA8C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&lt;</a:t>
                      </a:r>
                      <a:r>
                        <a:rPr kumimoji="0" lang="en-US" altLang="zh-CN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</a:t>
                      </a:r>
                      <a:r>
                        <a:rPr kumimoji="0" lang="en-US" altLang="zh-CN" sz="1400" b="1" i="0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mbol" panose="05050102010706020507" pitchFamily="18" charset="2"/>
                          <a:ea typeface="宋体" panose="02010600030101010101" pitchFamily="2" charset="-122"/>
                        </a:rPr>
                        <a:t>bb</a:t>
                      </a:r>
                      <a:r>
                        <a:rPr kumimoji="0" lang="en-US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&gt;,</a:t>
                      </a:r>
                      <a:r>
                        <a:rPr kumimoji="0" lang="en-US" altLang="zh-CN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meV</a:t>
                      </a:r>
                    </a:p>
                  </a:txBody>
                  <a:tcPr marL="68561" marR="68561" marT="34287" marB="342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2C2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4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SNO+</a:t>
                      </a:r>
                    </a:p>
                  </a:txBody>
                  <a:tcPr marL="68561" marR="68561" marT="34287" marB="34287" horzOverflow="overflow">
                    <a:lnL>
                      <a:noFill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130</a:t>
                      </a: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Te</a:t>
                      </a:r>
                    </a:p>
                  </a:txBody>
                  <a:tcPr marL="68561" marR="68561" marT="34287" marB="34287" horzOverflow="overflow">
                    <a:lnL w="1270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8</a:t>
                      </a:r>
                    </a:p>
                  </a:txBody>
                  <a:tcPr marL="68561" marR="68561" marT="34287" marB="34287" horzOverflow="overflow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19-46</a:t>
                      </a:r>
                    </a:p>
                  </a:txBody>
                  <a:tcPr marL="68561" marR="68561" marT="34287" marB="34287" horzOverflow="overflow">
                    <a:lnL w="6350">
                      <a:solidFill>
                        <a:srgbClr val="D9D9D9"/>
                      </a:solidFill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4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KamLAND2-Zen</a:t>
                      </a:r>
                    </a:p>
                  </a:txBody>
                  <a:tcPr marL="68561" marR="68561" marT="34287" marB="34287" horzOverflow="overflow">
                    <a:lnL>
                      <a:noFill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136</a:t>
                      </a: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Xe</a:t>
                      </a:r>
                    </a:p>
                  </a:txBody>
                  <a:tcPr marL="68561" marR="68561" marT="34287" marB="34287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68561" marR="68561" marT="34287" marB="34287" horzOverflow="overflow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~20</a:t>
                      </a:r>
                    </a:p>
                  </a:txBody>
                  <a:tcPr marL="68561" marR="68561" marT="34287" marB="34287" horzOverflow="overflow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NEXT-HD</a:t>
                      </a:r>
                    </a:p>
                  </a:txBody>
                  <a:tcPr marL="68561" marR="68561" marT="34287" marB="34287" horzOverflow="overflow">
                    <a:lnL>
                      <a:noFill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2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136</a:t>
                      </a: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Xe</a:t>
                      </a:r>
                    </a:p>
                  </a:txBody>
                  <a:tcPr marL="68561" marR="68561" marT="34287" marB="34287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68561" marR="68561" marT="34287" marB="34287" horzOverflow="overflow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14-40</a:t>
                      </a:r>
                    </a:p>
                  </a:txBody>
                  <a:tcPr marL="68561" marR="68561" marT="34287" marB="34287" horzOverflow="overflow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4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nEXO</a:t>
                      </a:r>
                    </a:p>
                  </a:txBody>
                  <a:tcPr marL="68561" marR="68561" marT="34287" marB="34287" horzOverflow="overflow">
                    <a:lnL>
                      <a:noFill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136</a:t>
                      </a: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Xe</a:t>
                      </a:r>
                    </a:p>
                  </a:txBody>
                  <a:tcPr marL="68561" marR="68561" marT="34287" marB="34287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marL="68561" marR="68561" marT="34287" marB="34287" horzOverflow="overflow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7-22</a:t>
                      </a:r>
                    </a:p>
                  </a:txBody>
                  <a:tcPr marL="68561" marR="68561" marT="34287" marB="34287" horzOverflow="overflow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Darwin/Panda-</a:t>
                      </a:r>
                      <a:r>
                        <a:rPr kumimoji="0" lang="en-US" altLang="zh-CN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nT</a:t>
                      </a:r>
                    </a:p>
                  </a:txBody>
                  <a:tcPr marL="68561" marR="68561" marT="34287" marB="34287" horzOverflow="overflow">
                    <a:lnL>
                      <a:noFill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2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136</a:t>
                      </a: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Xe</a:t>
                      </a:r>
                    </a:p>
                  </a:txBody>
                  <a:tcPr marL="68561" marR="68561" marT="34287" marB="34287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3-5</a:t>
                      </a:r>
                    </a:p>
                  </a:txBody>
                  <a:tcPr marL="68561" marR="68561" marT="34287" marB="34287" horzOverflow="overflow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7-22</a:t>
                      </a:r>
                    </a:p>
                  </a:txBody>
                  <a:tcPr marL="68561" marR="68561" marT="34287" marB="34287" horzOverflow="overflow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14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LEGEND-1000/CDEX-1t</a:t>
                      </a:r>
                    </a:p>
                  </a:txBody>
                  <a:tcPr marL="68561" marR="68561" marT="34287" marB="34287" horzOverflow="overflow">
                    <a:lnL>
                      <a:noFill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76</a:t>
                      </a: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Ge</a:t>
                      </a:r>
                    </a:p>
                  </a:txBody>
                  <a:tcPr marL="68561" marR="68561" marT="34287" marB="34287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68561" marR="68561" marT="34287" marB="34287" horzOverflow="overflow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10-40</a:t>
                      </a:r>
                    </a:p>
                  </a:txBody>
                  <a:tcPr marL="68561" marR="68561" marT="34287" marB="34287" horzOverflow="overflow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14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AMoRE</a:t>
                      </a: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-II</a:t>
                      </a:r>
                    </a:p>
                  </a:txBody>
                  <a:tcPr marL="68561" marR="68561" marT="34287" marB="34287" horzOverflow="overflow">
                    <a:lnL>
                      <a:noFill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100</a:t>
                      </a: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Mo</a:t>
                      </a:r>
                    </a:p>
                  </a:txBody>
                  <a:tcPr marL="68561" marR="68561" marT="34287" marB="34287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0.1</a:t>
                      </a:r>
                    </a:p>
                  </a:txBody>
                  <a:tcPr marL="68561" marR="68561" marT="34287" marB="34287" horzOverflow="overflow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12-22</a:t>
                      </a:r>
                    </a:p>
                  </a:txBody>
                  <a:tcPr marL="68561" marR="68561" marT="34287" marB="34287" horzOverflow="overflow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CUPID</a:t>
                      </a:r>
                    </a:p>
                  </a:txBody>
                  <a:tcPr marL="68561" marR="68561" marT="34287" marB="34287" horzOverflow="overflow">
                    <a:lnL>
                      <a:noFill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2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100</a:t>
                      </a: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Mo</a:t>
                      </a:r>
                    </a:p>
                  </a:txBody>
                  <a:tcPr marL="68561" marR="68561" marT="34287" marB="34287" horzOverflow="overflow">
                    <a:lnL w="1270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0.24</a:t>
                      </a:r>
                    </a:p>
                  </a:txBody>
                  <a:tcPr marL="68561" marR="68561" marT="34287" marB="34287" horzOverflow="overflow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12-20</a:t>
                      </a:r>
                    </a:p>
                  </a:txBody>
                  <a:tcPr marL="68561" marR="68561" marT="34287" marB="34287" horzOverflow="overflow">
                    <a:lnL w="6350">
                      <a:solidFill>
                        <a:srgbClr val="D9D9D9"/>
                      </a:solidFill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CUPID-1T</a:t>
                      </a:r>
                    </a:p>
                  </a:txBody>
                  <a:tcPr marL="68561" marR="68561" marT="34287" marB="34287" horzOverflow="overflow">
                    <a:lnL>
                      <a:noFill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2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100</a:t>
                      </a: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Mo</a:t>
                      </a:r>
                    </a:p>
                  </a:txBody>
                  <a:tcPr marL="68561" marR="68561" marT="34287" marB="34287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68561" marR="68561" marT="34287" marB="34287" horzOverflow="overflow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4-7</a:t>
                      </a:r>
                    </a:p>
                  </a:txBody>
                  <a:tcPr marL="68561" marR="68561" marT="34287" marB="34287" horzOverflow="overflow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14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JUNO-</a:t>
                      </a: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anose="05050102010706020507" pitchFamily="18" charset="2"/>
                          <a:ea typeface="宋体" panose="02010600030101010101" pitchFamily="2" charset="-122"/>
                        </a:rPr>
                        <a:t>bb</a:t>
                      </a:r>
                    </a:p>
                  </a:txBody>
                  <a:tcPr marL="68561" marR="68561" marT="34287" marB="34287" horzOverflow="overflow">
                    <a:lnL>
                      <a:noFill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136</a:t>
                      </a:r>
                      <a:r>
                        <a:rPr kumimoji="0" lang="en-US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Xe</a:t>
                      </a:r>
                    </a:p>
                  </a:txBody>
                  <a:tcPr marL="68561" marR="68561" marT="34287" marB="34287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50</a:t>
                      </a:r>
                    </a:p>
                  </a:txBody>
                  <a:tcPr marL="68561" marR="68561" marT="34287" marB="34287" horzOverflow="overflow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9900"/>
                        </a:buClr>
                        <a:buSzPct val="75000"/>
                        <a:buFont typeface="Wingdings" panose="05000000000000000000" pitchFamily="2" charset="2"/>
                        <a:defRPr sz="2000" b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CC3399"/>
                        </a:buClr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80000"/>
                        <a:buFont typeface="Wingdings" panose="05000000000000000000" pitchFamily="2" charset="2"/>
                        <a:defRPr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4-10</a:t>
                      </a:r>
                    </a:p>
                  </a:txBody>
                  <a:tcPr marL="68561" marR="68561" marT="34287" marB="34287" horzOverflow="overflow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mbol" panose="05050102010706020507" pitchFamily="18" charset="2"/>
                        <a:ea typeface="宋体" panose="02010600030101010101" pitchFamily="2" charset="-122"/>
                      </a:endParaRPr>
                    </a:p>
                  </a:txBody>
                  <a:tcPr marL="68561" marR="68561" marT="34287" marB="34287" horzOverflow="overflow">
                    <a:lnL>
                      <a:noFill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>
                      <a:noFill/>
                    </a:lnT>
                    <a:lnB w="19050">
                      <a:solidFill>
                        <a:srgbClr val="595959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130</a:t>
                      </a: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Te</a:t>
                      </a:r>
                    </a:p>
                  </a:txBody>
                  <a:tcPr marL="68561" marR="68561" marT="34287" marB="34287" horzOverflow="overflow">
                    <a:lnL w="1270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>
                      <a:noFill/>
                    </a:lnT>
                    <a:lnB w="19050">
                      <a:solidFill>
                        <a:srgbClr val="595959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100</a:t>
                      </a:r>
                    </a:p>
                  </a:txBody>
                  <a:tcPr marL="68561" marR="68561" marT="34287" marB="34287" horzOverflow="overflow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>
                      <a:noFill/>
                    </a:lnT>
                    <a:lnB w="19050">
                      <a:solidFill>
                        <a:srgbClr val="595959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3-14</a:t>
                      </a:r>
                    </a:p>
                  </a:txBody>
                  <a:tcPr marL="68561" marR="68561" marT="34287" marB="34287" horzOverflow="overflow">
                    <a:lnL w="6350">
                      <a:solidFill>
                        <a:srgbClr val="D9D9D9"/>
                      </a:solidFill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rgbClr val="595959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3585765"/>
      </p:ext>
    </p:extLst>
  </p:cSld>
  <p:clrMapOvr>
    <a:masterClrMapping/>
  </p:clrMapOvr>
  <p:transition spd="slow" advClick="0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3C08C4D-5B31-4D82-8C3F-B607B9D24F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62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F54D1BC-5B43-4E05-BE90-697DC534E9CA}"/>
              </a:ext>
            </a:extLst>
          </p:cNvPr>
          <p:cNvSpPr/>
          <p:nvPr/>
        </p:nvSpPr>
        <p:spPr>
          <a:xfrm>
            <a:off x="4655840" y="30985"/>
            <a:ext cx="22179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Summary</a:t>
            </a:r>
            <a:endParaRPr lang="zh-CN" altLang="en-US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EE8C671C-F27E-4C23-AB77-D26C9EF98FAA}"/>
              </a:ext>
            </a:extLst>
          </p:cNvPr>
          <p:cNvSpPr txBox="1">
            <a:spLocks/>
          </p:cNvSpPr>
          <p:nvPr/>
        </p:nvSpPr>
        <p:spPr>
          <a:xfrm>
            <a:off x="623392" y="891190"/>
            <a:ext cx="11141172" cy="2663948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/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Neutrinos are mysterious, interesting and full of treasure</a:t>
            </a:r>
          </a:p>
          <a:p>
            <a:pPr eaLnBrk="1" hangingPunct="1"/>
            <a:r>
              <a:rPr lang="en-US" altLang="zh-CN" b="0" kern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Bay determined </a:t>
            </a:r>
            <a:r>
              <a:rPr lang="en-US" altLang="zh-CN" b="0" kern="0" dirty="0">
                <a:solidFill>
                  <a:srgbClr val="3333FF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q</a:t>
            </a:r>
            <a:r>
              <a:rPr lang="en-US" altLang="zh-CN" b="0" kern="0" baseline="-25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CN" altLang="en-US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good start for IHEP</a:t>
            </a:r>
          </a:p>
          <a:p>
            <a:pPr eaLnBrk="1" hangingPunct="1"/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JUNO will bring us more: </a:t>
            </a:r>
            <a:r>
              <a:rPr lang="en-US" altLang="zh-CN" b="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mass ordering, diffused supernova neutrinos, unitarity of mixing matrix, 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hopefully </a:t>
            </a:r>
            <a:r>
              <a:rPr lang="en-US" altLang="zh-CN" b="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supernova explosion</a:t>
            </a:r>
          </a:p>
          <a:p>
            <a:pPr eaLnBrk="1" hangingPunct="1"/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JUNO-</a:t>
            </a:r>
            <a:r>
              <a:rPr lang="en-US" altLang="zh-CN" b="0" kern="0" dirty="0">
                <a:solidFill>
                  <a:schemeClr val="tx1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bb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very promising for the future: </a:t>
            </a:r>
            <a:r>
              <a:rPr lang="en-US" altLang="zh-CN" b="0" kern="0" dirty="0">
                <a:solidFill>
                  <a:srgbClr val="3333FF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0nbb</a:t>
            </a:r>
            <a:r>
              <a:rPr lang="en-US" altLang="zh-CN" b="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neutrino absolute mass </a:t>
            </a:r>
          </a:p>
          <a:p>
            <a:pPr eaLnBrk="1" hangingPunct="1"/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International collaboration is a must !</a:t>
            </a:r>
          </a:p>
        </p:txBody>
      </p:sp>
      <p:pic>
        <p:nvPicPr>
          <p:cNvPr id="5" name="Picture 5" descr="大型探测器结构设计">
            <a:extLst>
              <a:ext uri="{FF2B5EF4-FFF2-40B4-BE49-F238E27FC236}">
                <a16:creationId xmlns:a16="http://schemas.microsoft.com/office/drawing/2014/main" id="{51C9FB46-E4BA-4058-9AE5-18BEFFBE1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3645025"/>
            <a:ext cx="3168650" cy="276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AD_1 copy">
            <a:extLst>
              <a:ext uri="{FF2B5EF4-FFF2-40B4-BE49-F238E27FC236}">
                <a16:creationId xmlns:a16="http://schemas.microsoft.com/office/drawing/2014/main" id="{964CA1F5-739C-4631-B66A-2F73F939A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018" y="3645025"/>
            <a:ext cx="3529013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AD_1 copy">
            <a:extLst>
              <a:ext uri="{FF2B5EF4-FFF2-40B4-BE49-F238E27FC236}">
                <a16:creationId xmlns:a16="http://schemas.microsoft.com/office/drawing/2014/main" id="{8752C78A-2694-4EE1-8B42-B9401C408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4" t="53938" r="70412" b="-4398"/>
          <a:stretch>
            <a:fillRect/>
          </a:stretch>
        </p:blipFill>
        <p:spPr bwMode="auto">
          <a:xfrm>
            <a:off x="6681142" y="6142164"/>
            <a:ext cx="46038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右箭头 1">
            <a:extLst>
              <a:ext uri="{FF2B5EF4-FFF2-40B4-BE49-F238E27FC236}">
                <a16:creationId xmlns:a16="http://schemas.microsoft.com/office/drawing/2014/main" id="{0D9CF567-B73B-480A-94DE-F8917783CBFF}"/>
              </a:ext>
            </a:extLst>
          </p:cNvPr>
          <p:cNvSpPr/>
          <p:nvPr/>
        </p:nvSpPr>
        <p:spPr>
          <a:xfrm>
            <a:off x="5231755" y="4967414"/>
            <a:ext cx="792162" cy="5048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defRPr/>
            </a:pPr>
            <a:endParaRPr lang="zh-CN" altLang="en-US" sz="2000" b="1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1928500"/>
      </p:ext>
    </p:extLst>
  </p:cSld>
  <p:clrMapOvr>
    <a:masterClrMapping/>
  </p:clrMapOvr>
  <p:transition spd="slow"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F6ADD40-8FD6-4029-A4D0-D8BC9E5105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2E6ADFE-CC83-467C-AED6-C7CD428D0C68}"/>
              </a:ext>
            </a:extLst>
          </p:cNvPr>
          <p:cNvSpPr/>
          <p:nvPr/>
        </p:nvSpPr>
        <p:spPr>
          <a:xfrm>
            <a:off x="1579539" y="20637"/>
            <a:ext cx="90329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Beginning of Reactor Neutrino Oscillation exp.</a:t>
            </a:r>
            <a:endParaRPr lang="zh-CN" altLang="en-US" sz="3600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D6E7693-95AE-4910-AFC1-26D8B07932CB}"/>
              </a:ext>
            </a:extLst>
          </p:cNvPr>
          <p:cNvSpPr/>
          <p:nvPr/>
        </p:nvSpPr>
        <p:spPr>
          <a:xfrm>
            <a:off x="1387009" y="852815"/>
            <a:ext cx="45365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Savannah River experiment: </a:t>
            </a:r>
            <a:r>
              <a:rPr lang="en-US" altLang="zh-CN" sz="20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“Observation of neutrino oscillation”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118889D2-0B1B-4BC0-BA3A-51B08D902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353" y="3393651"/>
            <a:ext cx="2578052" cy="2762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F35E95A6-F1B6-41DA-83B6-E52E2C851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9656" y="3846693"/>
            <a:ext cx="1512168" cy="2340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11">
            <a:extLst>
              <a:ext uri="{FF2B5EF4-FFF2-40B4-BE49-F238E27FC236}">
                <a16:creationId xmlns:a16="http://schemas.microsoft.com/office/drawing/2014/main" id="{A9883DCA-2583-4B29-9CA4-B42F69CE2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6381328"/>
            <a:ext cx="3132589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600" dirty="0">
                <a:solidFill>
                  <a:srgbClr val="0000FF"/>
                </a:solidFill>
              </a:rPr>
              <a:t>F. </a:t>
            </a:r>
            <a:r>
              <a:rPr lang="en-US" altLang="zh-CN" sz="1600" dirty="0" err="1">
                <a:solidFill>
                  <a:srgbClr val="0000FF"/>
                </a:solidFill>
              </a:rPr>
              <a:t>Reines</a:t>
            </a:r>
            <a:r>
              <a:rPr lang="en-US" altLang="zh-CN" sz="1600" dirty="0">
                <a:solidFill>
                  <a:srgbClr val="0000FF"/>
                </a:solidFill>
              </a:rPr>
              <a:t> et al., PRL 45(1980) 1307</a:t>
            </a:r>
            <a:endParaRPr lang="zh-CN" altLang="en-US" sz="1600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02DF0FA-5FA7-4822-90BF-1401C1B9CC4E}"/>
              </a:ext>
            </a:extLst>
          </p:cNvPr>
          <p:cNvSpPr txBox="1">
            <a:spLocks noChangeArrowheads="1"/>
          </p:cNvSpPr>
          <p:nvPr/>
        </p:nvSpPr>
        <p:spPr>
          <a:xfrm>
            <a:off x="1753208" y="2432492"/>
            <a:ext cx="3132589" cy="898758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</a:pP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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b="0" kern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</a:t>
            </a:r>
            <a:r>
              <a:rPr lang="en-US" altLang="zh-CN" b="0" kern="0" baseline="30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exp</a:t>
            </a:r>
            <a:r>
              <a:rPr lang="en-US" altLang="zh-CN" b="0" kern="0" baseline="-25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ccd</a:t>
            </a:r>
            <a:r>
              <a:rPr lang="en-US" altLang="zh-CN" b="0" kern="0" baseline="-25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/</a:t>
            </a:r>
            <a:r>
              <a:rPr lang="en-US" altLang="zh-CN" b="0" kern="0" baseline="-25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ncd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/ </a:t>
            </a:r>
            <a:r>
              <a:rPr lang="en-US" altLang="zh-CN" b="0" kern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</a:t>
            </a:r>
            <a:r>
              <a:rPr lang="en-US" altLang="zh-CN" b="0" kern="0" baseline="30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theo</a:t>
            </a:r>
            <a:r>
              <a:rPr lang="en-US" altLang="zh-CN" b="0" kern="0" baseline="-25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ccd</a:t>
            </a:r>
            <a:r>
              <a:rPr lang="en-US" altLang="zh-CN" b="0" kern="0" baseline="-25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/</a:t>
            </a:r>
            <a:r>
              <a:rPr lang="en-US" altLang="zh-CN" b="0" kern="0" baseline="-25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ncd</a:t>
            </a:r>
            <a:r>
              <a:rPr lang="en-US" altLang="zh-CN" b="0" kern="0" baseline="-25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     </a:t>
            </a:r>
          </a:p>
          <a:p>
            <a:pPr eaLnBrk="1" hangingPunct="1">
              <a:buFontTx/>
              <a:buNone/>
            </a:pPr>
            <a:r>
              <a:rPr lang="en-US" altLang="zh-CN" b="0" kern="0" baseline="-25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    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= 0.40 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 0.22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endParaRPr lang="zh-CN" altLang="zh-CN" b="0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030CB7-3C57-43DF-A642-BAC75914B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9539" y="1574745"/>
            <a:ext cx="3429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5CD54FB9-9635-4F62-A0DE-58262F9D7B12}"/>
              </a:ext>
            </a:extLst>
          </p:cNvPr>
          <p:cNvSpPr/>
          <p:nvPr/>
        </p:nvSpPr>
        <p:spPr>
          <a:xfrm>
            <a:off x="5710872" y="881881"/>
            <a:ext cx="44753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ILL experiment 100 km</a:t>
            </a:r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here </a:t>
            </a:r>
            <a:endParaRPr lang="zh-CN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E9EC6981-7521-4AB3-8287-EA378EEE5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31904" y="3465601"/>
            <a:ext cx="2952328" cy="265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6C32BAAD-2BA0-453A-B56D-EC613E800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52749" y="3466688"/>
            <a:ext cx="2327046" cy="27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8">
            <a:extLst>
              <a:ext uri="{FF2B5EF4-FFF2-40B4-BE49-F238E27FC236}">
                <a16:creationId xmlns:a16="http://schemas.microsoft.com/office/drawing/2014/main" id="{026CFF70-C6C8-4551-B4ED-71E7029BB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1195" y="6187403"/>
            <a:ext cx="2999539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600" dirty="0">
                <a:solidFill>
                  <a:srgbClr val="3333FF"/>
                </a:solidFill>
              </a:rPr>
              <a:t>F. Boehm et al., PLB97(1980)310</a:t>
            </a:r>
          </a:p>
          <a:p>
            <a:r>
              <a:rPr lang="en-US" altLang="zh-CN" sz="1600" dirty="0" err="1">
                <a:solidFill>
                  <a:srgbClr val="3333FF"/>
                </a:solidFill>
              </a:rPr>
              <a:t>H.Kwon</a:t>
            </a:r>
            <a:r>
              <a:rPr lang="en-US" altLang="zh-CN" sz="1600" dirty="0">
                <a:solidFill>
                  <a:srgbClr val="3333FF"/>
                </a:solidFill>
              </a:rPr>
              <a:t> et al., PRD24(1981)1097</a:t>
            </a:r>
            <a:endParaRPr lang="zh-CN" altLang="en-US" dirty="0">
              <a:solidFill>
                <a:srgbClr val="3333FF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2A6120-411C-410A-9887-232D5BC6A0D0}"/>
              </a:ext>
            </a:extLst>
          </p:cNvPr>
          <p:cNvSpPr/>
          <p:nvPr/>
        </p:nvSpPr>
        <p:spPr>
          <a:xfrm>
            <a:off x="5346101" y="1355815"/>
            <a:ext cx="487477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SzPct val="75000"/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Techniques used up to now</a:t>
            </a:r>
          </a:p>
          <a:p>
            <a:pPr marL="342900" indent="-342900">
              <a:buSzPct val="75000"/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Results: Now oscillation</a:t>
            </a:r>
          </a:p>
          <a:p>
            <a:pPr marL="576000" lvl="1" indent="-216000">
              <a:buSzPct val="75000"/>
              <a:buFont typeface="Wingdings" panose="05000000000000000000" pitchFamily="2" charset="2"/>
              <a:buChar char="Ø"/>
            </a:pPr>
            <a:r>
              <a:rPr lang="en-US" altLang="zh-CN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altLang="zh-CN" sz="20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exp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altLang="zh-CN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altLang="zh-CN" sz="20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.= 0.89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0.04(stat.)0.14(syst.) 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buSzPct val="75000"/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First reactor spectrum calculation:</a:t>
            </a:r>
          </a:p>
          <a:p>
            <a:r>
              <a:rPr lang="en-US" altLang="zh-CN" sz="24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en-US" altLang="zh-CN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P. Vogel, PRC 19(1979)2259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zh-C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2">
            <a:extLst>
              <a:ext uri="{FF2B5EF4-FFF2-40B4-BE49-F238E27FC236}">
                <a16:creationId xmlns:a16="http://schemas.microsoft.com/office/drawing/2014/main" id="{052ADDF6-1EFE-4EC0-BC7A-5A1143797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597988" y="838030"/>
            <a:ext cx="1386235" cy="15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A650C533-28CA-49C7-9612-56AB896227FF}"/>
              </a:ext>
            </a:extLst>
          </p:cNvPr>
          <p:cNvSpPr/>
          <p:nvPr/>
        </p:nvSpPr>
        <p:spPr>
          <a:xfrm>
            <a:off x="10220875" y="2425311"/>
            <a:ext cx="1941492" cy="1107996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F. Boehm:</a:t>
            </a:r>
            <a:r>
              <a:rPr lang="zh-CN" altLang="en-US" sz="16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6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disproved false oscillation claims twice </a:t>
            </a:r>
          </a:p>
          <a:p>
            <a:r>
              <a:rPr lang="en-US" altLang="zh-CN" sz="16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Later: Palo Verde</a:t>
            </a:r>
            <a:endParaRPr lang="zh-CN" altLang="en-US" b="1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59778" name="Picture 2" descr="莱因斯">
            <a:extLst>
              <a:ext uri="{FF2B5EF4-FFF2-40B4-BE49-F238E27FC236}">
                <a16:creationId xmlns:a16="http://schemas.microsoft.com/office/drawing/2014/main" id="{9D61C63F-7FB5-4CB0-B2B4-0D49E60DC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9" y="883700"/>
            <a:ext cx="1229869" cy="184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0F3F2709-0045-4404-9C2E-DB6380C89F4F}"/>
              </a:ext>
            </a:extLst>
          </p:cNvPr>
          <p:cNvSpPr/>
          <p:nvPr/>
        </p:nvSpPr>
        <p:spPr>
          <a:xfrm>
            <a:off x="8293" y="2822230"/>
            <a:ext cx="1540983" cy="83099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F. </a:t>
            </a:r>
            <a:r>
              <a:rPr lang="en-US" altLang="zh-CN" sz="1600" b="1" dirty="0" err="1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Reines</a:t>
            </a:r>
            <a:r>
              <a:rPr lang="en-US" altLang="zh-CN" sz="16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CN" altLang="en-US" sz="16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6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Noble prize laureate 1995</a:t>
            </a:r>
          </a:p>
        </p:txBody>
      </p:sp>
    </p:spTree>
    <p:extLst>
      <p:ext uri="{BB962C8B-B14F-4D97-AF65-F5344CB8AC3E}">
        <p14:creationId xmlns:p14="http://schemas.microsoft.com/office/powerpoint/2010/main" val="9526819"/>
      </p:ext>
    </p:extLst>
  </p:cSld>
  <p:clrMapOvr>
    <a:masterClrMapping/>
  </p:clrMapOvr>
  <p:transition spd="slow"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DE4201E-D1CA-41F6-AFF8-F9D46CEEA4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03A2B44-35BF-4DD8-883B-A2428741F406}"/>
              </a:ext>
            </a:extLst>
          </p:cNvPr>
          <p:cNvSpPr/>
          <p:nvPr/>
        </p:nvSpPr>
        <p:spPr>
          <a:xfrm>
            <a:off x="3287688" y="29497"/>
            <a:ext cx="59946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Great Success: </a:t>
            </a:r>
            <a:r>
              <a:rPr lang="en-US" altLang="zh-CN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KamLAND</a:t>
            </a:r>
            <a:r>
              <a:rPr lang="en-US" altLang="zh-C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zh-CN" alt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4" descr="C:\My Documents\neutrino school\page34.jpeg">
            <a:extLst>
              <a:ext uri="{FF2B5EF4-FFF2-40B4-BE49-F238E27FC236}">
                <a16:creationId xmlns:a16="http://schemas.microsoft.com/office/drawing/2014/main" id="{21A0E5D3-C8EB-49EF-962F-8881345C1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47644" t="34674" r="4764" b="31308"/>
          <a:stretch>
            <a:fillRect/>
          </a:stretch>
        </p:blipFill>
        <p:spPr bwMode="auto">
          <a:xfrm>
            <a:off x="5917934" y="979462"/>
            <a:ext cx="2699792" cy="272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page4">
            <a:extLst>
              <a:ext uri="{FF2B5EF4-FFF2-40B4-BE49-F238E27FC236}">
                <a16:creationId xmlns:a16="http://schemas.microsoft.com/office/drawing/2014/main" id="{1EA6D3E1-080A-4A58-8CE3-299A94FB6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48634" t="5368" r="4631" b="67645"/>
          <a:stretch>
            <a:fillRect/>
          </a:stretch>
        </p:blipFill>
        <p:spPr bwMode="auto">
          <a:xfrm>
            <a:off x="5300801" y="3933056"/>
            <a:ext cx="3765652" cy="2814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DC1649BC-1E75-4FB8-AB6D-B800531FB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37914" y="821926"/>
            <a:ext cx="2710908" cy="33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80CA0F-CB23-4EE7-A798-3C1B02DD9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28592" y="4299195"/>
            <a:ext cx="2620230" cy="2566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星形: 五角 8">
            <a:extLst>
              <a:ext uri="{FF2B5EF4-FFF2-40B4-BE49-F238E27FC236}">
                <a16:creationId xmlns:a16="http://schemas.microsoft.com/office/drawing/2014/main" id="{E86086BB-0CF1-4109-B285-11633F0AEEAD}"/>
              </a:ext>
            </a:extLst>
          </p:cNvPr>
          <p:cNvSpPr/>
          <p:nvPr/>
        </p:nvSpPr>
        <p:spPr>
          <a:xfrm>
            <a:off x="10739967" y="1124744"/>
            <a:ext cx="310138" cy="330559"/>
          </a:xfrm>
          <a:prstGeom prst="star5">
            <a:avLst/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53789F2-FA76-4EDB-B6C5-535CD070C960}"/>
              </a:ext>
            </a:extLst>
          </p:cNvPr>
          <p:cNvSpPr/>
          <p:nvPr/>
        </p:nvSpPr>
        <p:spPr>
          <a:xfrm>
            <a:off x="191344" y="964608"/>
            <a:ext cx="5328592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KamLAND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 once was considered as the ultimate reactor neutrino experiment with 1000 t LS</a:t>
            </a:r>
          </a:p>
          <a:p>
            <a:pPr marL="457200" lvl="0" indent="-457200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2400" dirty="0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rPr>
              <a:t>It measured all reactors in Japan with an average baseline of 180 km</a:t>
            </a:r>
          </a:p>
          <a:p>
            <a:pPr marL="457200" lvl="0" indent="-457200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2400" dirty="0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rPr>
              <a:t>It observed neutrino oscillation and determined </a:t>
            </a:r>
            <a:r>
              <a:rPr lang="en-US" altLang="zh-CN" sz="2400" dirty="0">
                <a:solidFill>
                  <a:prstClr val="black"/>
                </a:solidFill>
                <a:latin typeface="Symbol" panose="05050102010706020507" pitchFamily="18" charset="2"/>
                <a:ea typeface="等线" panose="02010600030101010101" pitchFamily="2" charset="-122"/>
              </a:rPr>
              <a:t>q</a:t>
            </a:r>
            <a:r>
              <a:rPr lang="en-US" altLang="zh-CN" sz="2400" baseline="-25000" dirty="0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rPr>
              <a:t>12</a:t>
            </a:r>
            <a:r>
              <a:rPr lang="en-US" altLang="zh-CN" sz="2400" dirty="0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rPr>
              <a:t> for the first time, luckily and surprisingly     </a:t>
            </a:r>
          </a:p>
          <a:p>
            <a:pPr marL="457200" lvl="0" indent="-457200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88CAB98-F0A2-4EE2-8C19-05701A47373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5909"/>
          <a:stretch/>
        </p:blipFill>
        <p:spPr>
          <a:xfrm>
            <a:off x="1019436" y="3930395"/>
            <a:ext cx="4194205" cy="2924302"/>
          </a:xfrm>
          <a:prstGeom prst="rect">
            <a:avLst/>
          </a:prstGeom>
        </p:spPr>
      </p:pic>
      <p:sp>
        <p:nvSpPr>
          <p:cNvPr id="5" name="箭头: 下 4">
            <a:extLst>
              <a:ext uri="{FF2B5EF4-FFF2-40B4-BE49-F238E27FC236}">
                <a16:creationId xmlns:a16="http://schemas.microsoft.com/office/drawing/2014/main" id="{F94A1674-6592-4A14-BBB3-748BE3F2ECAD}"/>
              </a:ext>
            </a:extLst>
          </p:cNvPr>
          <p:cNvSpPr/>
          <p:nvPr/>
        </p:nvSpPr>
        <p:spPr bwMode="auto">
          <a:xfrm>
            <a:off x="10488488" y="4048529"/>
            <a:ext cx="561617" cy="365125"/>
          </a:xfrm>
          <a:prstGeom prst="down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812800" marR="0" indent="-8128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kumimoji="0" lang="zh-CN" altLang="en-US" sz="2000" b="1" i="0" u="none" strike="noStrike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733010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6DE2EC2-B84A-4C7A-AECB-BDA3570ED6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299D06B-A763-42C0-848F-2B957CDEC899}"/>
              </a:ext>
            </a:extLst>
          </p:cNvPr>
          <p:cNvSpPr/>
          <p:nvPr/>
        </p:nvSpPr>
        <p:spPr>
          <a:xfrm>
            <a:off x="4079776" y="11266"/>
            <a:ext cx="35189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After </a:t>
            </a:r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KamLAND</a:t>
            </a:r>
            <a:endParaRPr lang="zh-CN" alt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组合 36">
            <a:extLst>
              <a:ext uri="{FF2B5EF4-FFF2-40B4-BE49-F238E27FC236}">
                <a16:creationId xmlns:a16="http://schemas.microsoft.com/office/drawing/2014/main" id="{8F6C60BC-E033-44F3-A4EF-A9B4FA215DCF}"/>
              </a:ext>
            </a:extLst>
          </p:cNvPr>
          <p:cNvGrpSpPr>
            <a:grpSpLocks/>
          </p:cNvGrpSpPr>
          <p:nvPr/>
        </p:nvGrpSpPr>
        <p:grpSpPr bwMode="auto">
          <a:xfrm>
            <a:off x="1308150" y="1366846"/>
            <a:ext cx="5327377" cy="1970086"/>
            <a:chOff x="2508120" y="4572008"/>
            <a:chExt cx="4695644" cy="1425816"/>
          </a:xfrm>
        </p:grpSpPr>
        <p:sp>
          <p:nvSpPr>
            <p:cNvPr id="5" name="矩形 15">
              <a:extLst>
                <a:ext uri="{FF2B5EF4-FFF2-40B4-BE49-F238E27FC236}">
                  <a16:creationId xmlns:a16="http://schemas.microsoft.com/office/drawing/2014/main" id="{2F18F807-E18F-425F-AB89-AD04885306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42" y="4572008"/>
              <a:ext cx="472170" cy="1278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buChar char="u"/>
                <a:defRPr sz="2400" b="1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buClr>
                  <a:srgbClr val="CC3399"/>
                </a:buClr>
                <a:buChar char="ð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buSzPct val="80000"/>
                <a:buChar char="ü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None/>
              </a:pPr>
              <a:r>
                <a:rPr lang="en-US" altLang="zh-CN" sz="3200">
                  <a:solidFill>
                    <a:srgbClr val="003300"/>
                  </a:solidFill>
                  <a:latin typeface="Symbol" pitchFamily="18" charset="2"/>
                  <a:ea typeface="楷体_GB2312" pitchFamily="49" charset="-122"/>
                </a:rPr>
                <a:t>n</a:t>
              </a:r>
              <a:r>
                <a:rPr lang="en-US" altLang="zh-CN" sz="3200" baseline="-25000">
                  <a:solidFill>
                    <a:srgbClr val="003300"/>
                  </a:solidFill>
                  <a:ea typeface="楷体_GB2312" pitchFamily="49" charset="-122"/>
                </a:rPr>
                <a:t>1</a:t>
              </a:r>
            </a:p>
            <a:p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None/>
              </a:pPr>
              <a:r>
                <a:rPr lang="en-US" altLang="zh-CN" sz="3200">
                  <a:solidFill>
                    <a:srgbClr val="003300"/>
                  </a:solidFill>
                  <a:latin typeface="Symbol" pitchFamily="18" charset="2"/>
                  <a:ea typeface="楷体_GB2312" pitchFamily="49" charset="-122"/>
                </a:rPr>
                <a:t>n</a:t>
              </a:r>
              <a:r>
                <a:rPr lang="en-US" altLang="zh-CN" sz="3200" baseline="-25000">
                  <a:solidFill>
                    <a:srgbClr val="003300"/>
                  </a:solidFill>
                  <a:ea typeface="楷体_GB2312" pitchFamily="49" charset="-122"/>
                </a:rPr>
                <a:t>2</a:t>
              </a:r>
            </a:p>
            <a:p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None/>
              </a:pPr>
              <a:r>
                <a:rPr lang="en-US" altLang="zh-CN" sz="3200">
                  <a:solidFill>
                    <a:srgbClr val="003300"/>
                  </a:solidFill>
                  <a:latin typeface="Symbol" pitchFamily="18" charset="2"/>
                  <a:ea typeface="楷体_GB2312" pitchFamily="49" charset="-122"/>
                </a:rPr>
                <a:t>n</a:t>
              </a:r>
              <a:r>
                <a:rPr lang="en-US" altLang="zh-CN" sz="3200" baseline="-25000">
                  <a:solidFill>
                    <a:srgbClr val="003300"/>
                  </a:solidFill>
                  <a:ea typeface="楷体_GB2312" pitchFamily="49" charset="-122"/>
                </a:rPr>
                <a:t>3</a:t>
              </a:r>
            </a:p>
          </p:txBody>
        </p:sp>
        <p:sp>
          <p:nvSpPr>
            <p:cNvPr id="6" name="左弧形箭头 30">
              <a:extLst>
                <a:ext uri="{FF2B5EF4-FFF2-40B4-BE49-F238E27FC236}">
                  <a16:creationId xmlns:a16="http://schemas.microsoft.com/office/drawing/2014/main" id="{7C8CCC3D-7643-45A9-AD67-F02B5511F6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727358"/>
              <a:ext cx="428628" cy="493779"/>
            </a:xfrm>
            <a:prstGeom prst="curvedRightArrow">
              <a:avLst>
                <a:gd name="adj1" fmla="val 24997"/>
                <a:gd name="adj2" fmla="val 50000"/>
                <a:gd name="adj3" fmla="val 25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buChar char="u"/>
                <a:defRPr sz="2400" b="1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buClr>
                  <a:srgbClr val="CC3399"/>
                </a:buClr>
                <a:buChar char="ð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buSzPct val="80000"/>
                <a:buChar char="ü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None/>
              </a:pPr>
              <a:endParaRPr lang="zh-CN" altLang="en-US" sz="2000"/>
            </a:p>
          </p:txBody>
        </p:sp>
        <p:sp>
          <p:nvSpPr>
            <p:cNvPr id="7" name="左弧形箭头 31">
              <a:extLst>
                <a:ext uri="{FF2B5EF4-FFF2-40B4-BE49-F238E27FC236}">
                  <a16:creationId xmlns:a16="http://schemas.microsoft.com/office/drawing/2014/main" id="{D6F69B5A-C767-4A61-94AF-E91BCF321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7" y="5324506"/>
              <a:ext cx="428628" cy="512662"/>
            </a:xfrm>
            <a:prstGeom prst="curvedRightArrow">
              <a:avLst>
                <a:gd name="adj1" fmla="val 24995"/>
                <a:gd name="adj2" fmla="val 50002"/>
                <a:gd name="adj3" fmla="val 25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buChar char="u"/>
                <a:defRPr sz="2400" b="1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buClr>
                  <a:srgbClr val="CC3399"/>
                </a:buClr>
                <a:buChar char="ð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buSzPct val="80000"/>
                <a:buChar char="ü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None/>
              </a:pPr>
              <a:endParaRPr lang="zh-CN" altLang="en-US" sz="2000"/>
            </a:p>
          </p:txBody>
        </p:sp>
        <p:sp>
          <p:nvSpPr>
            <p:cNvPr id="8" name="右弧形箭头 32">
              <a:extLst>
                <a:ext uri="{FF2B5EF4-FFF2-40B4-BE49-F238E27FC236}">
                  <a16:creationId xmlns:a16="http://schemas.microsoft.com/office/drawing/2014/main" id="{723E4D04-311D-4142-9CA3-232B935280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0727" y="4772607"/>
              <a:ext cx="500066" cy="1051176"/>
            </a:xfrm>
            <a:prstGeom prst="curvedLeftArrow">
              <a:avLst>
                <a:gd name="adj1" fmla="val 24991"/>
                <a:gd name="adj2" fmla="val 50002"/>
                <a:gd name="adj3" fmla="val 25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buChar char="u"/>
                <a:defRPr sz="2400" b="1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buClr>
                  <a:srgbClr val="CC3399"/>
                </a:buClr>
                <a:buChar char="ð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buSzPct val="80000"/>
                <a:buChar char="ü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None/>
              </a:pPr>
              <a:endParaRPr lang="zh-CN" altLang="en-US" sz="2000"/>
            </a:p>
          </p:txBody>
        </p:sp>
        <p:sp>
          <p:nvSpPr>
            <p:cNvPr id="9" name="矩形 33">
              <a:extLst>
                <a:ext uri="{FF2B5EF4-FFF2-40B4-BE49-F238E27FC236}">
                  <a16:creationId xmlns:a16="http://schemas.microsoft.com/office/drawing/2014/main" id="{FA3EC80E-FEAD-4C45-B3A9-D93CA34324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8868" y="4572008"/>
              <a:ext cx="1994180" cy="55687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buChar char="u"/>
                <a:defRPr sz="2400" b="1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buClr>
                  <a:srgbClr val="CC3399"/>
                </a:buClr>
                <a:buChar char="ð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buSzPct val="80000"/>
                <a:buChar char="ü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None/>
              </a:pPr>
              <a:r>
                <a:rPr lang="en-US" altLang="zh-CN" sz="2000" dirty="0">
                  <a:latin typeface="Calibri" panose="020F0502020204030204" pitchFamily="34" charset="0"/>
                  <a:ea typeface="楷体_GB2312" pitchFamily="49" charset="-122"/>
                  <a:cs typeface="Calibri" panose="020F0502020204030204" pitchFamily="34" charset="0"/>
                </a:rPr>
                <a:t>Solar </a:t>
              </a:r>
              <a:r>
                <a:rPr lang="en-US" altLang="zh-CN" sz="2000" dirty="0">
                  <a:latin typeface="Symbol" panose="05050102010706020507" pitchFamily="18" charset="2"/>
                  <a:ea typeface="楷体_GB2312" pitchFamily="49" charset="-122"/>
                  <a:cs typeface="Calibri" panose="020F0502020204030204" pitchFamily="34" charset="0"/>
                </a:rPr>
                <a:t>n</a:t>
              </a:r>
              <a:r>
                <a:rPr lang="en-US" altLang="zh-CN" sz="2000" dirty="0">
                  <a:latin typeface="Calibri" panose="020F0502020204030204" pitchFamily="34" charset="0"/>
                  <a:ea typeface="楷体_GB2312" pitchFamily="49" charset="-122"/>
                  <a:cs typeface="Calibri" panose="020F0502020204030204" pitchFamily="34" charset="0"/>
                </a:rPr>
                <a:t> Oscillation</a:t>
              </a:r>
            </a:p>
            <a:p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None/>
              </a:pPr>
              <a:r>
                <a:rPr lang="en-US" altLang="zh-CN" sz="2000" dirty="0">
                  <a:solidFill>
                    <a:srgbClr val="C00000"/>
                  </a:solidFill>
                  <a:ea typeface="楷体_GB2312" pitchFamily="49" charset="-122"/>
                </a:rPr>
                <a:t>sin</a:t>
              </a:r>
              <a:r>
                <a:rPr lang="en-US" altLang="zh-CN" sz="2000" baseline="30000" dirty="0">
                  <a:solidFill>
                    <a:srgbClr val="C00000"/>
                  </a:solidFill>
                  <a:latin typeface="Symbol" pitchFamily="18" charset="2"/>
                  <a:ea typeface="楷体_GB2312" pitchFamily="49" charset="-122"/>
                </a:rPr>
                <a:t>2</a:t>
              </a:r>
              <a:r>
                <a:rPr lang="en-US" altLang="zh-CN" sz="2000" dirty="0">
                  <a:solidFill>
                    <a:srgbClr val="C00000"/>
                  </a:solidFill>
                  <a:latin typeface="Symbol" pitchFamily="18" charset="2"/>
                  <a:ea typeface="楷体_GB2312" pitchFamily="49" charset="-122"/>
                </a:rPr>
                <a:t>2q</a:t>
              </a:r>
              <a:r>
                <a:rPr lang="en-US" altLang="zh-CN" sz="2000" baseline="-25000" dirty="0">
                  <a:solidFill>
                    <a:srgbClr val="C00000"/>
                  </a:solidFill>
                  <a:ea typeface="楷体_GB2312" pitchFamily="49" charset="-122"/>
                </a:rPr>
                <a:t>12</a:t>
              </a:r>
              <a:r>
                <a:rPr lang="zh-CN" altLang="en-US" sz="2000" dirty="0">
                  <a:ea typeface="楷体_GB2312" pitchFamily="49" charset="-122"/>
                </a:rPr>
                <a:t> </a:t>
              </a:r>
              <a:r>
                <a:rPr lang="en-US" altLang="zh-CN" sz="2000" dirty="0">
                  <a:ea typeface="楷体_GB2312" pitchFamily="49" charset="-122"/>
                </a:rPr>
                <a:t>~ 0.9</a:t>
              </a:r>
              <a:endParaRPr lang="zh-CN" altLang="en-US" sz="2000" dirty="0"/>
            </a:p>
          </p:txBody>
        </p:sp>
        <p:sp>
          <p:nvSpPr>
            <p:cNvPr id="10" name="矩形 34">
              <a:extLst>
                <a:ext uri="{FF2B5EF4-FFF2-40B4-BE49-F238E27FC236}">
                  <a16:creationId xmlns:a16="http://schemas.microsoft.com/office/drawing/2014/main" id="{2A180A6C-9180-46F0-B30B-063187A1E3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8120" y="5440954"/>
              <a:ext cx="1994180" cy="55687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buChar char="u"/>
                <a:defRPr sz="2400" b="1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buClr>
                  <a:srgbClr val="CC3399"/>
                </a:buClr>
                <a:buChar char="ð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buSzPct val="80000"/>
                <a:buChar char="ü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None/>
              </a:pPr>
              <a:r>
                <a:rPr lang="en-US" altLang="zh-CN" sz="2000" dirty="0">
                  <a:ea typeface="楷体_GB2312" pitchFamily="49" charset="-122"/>
                </a:rPr>
                <a:t>Atm. </a:t>
              </a:r>
              <a:r>
                <a:rPr lang="en-US" altLang="zh-CN" sz="2000" dirty="0">
                  <a:latin typeface="Symbol" pitchFamily="18" charset="2"/>
                  <a:ea typeface="楷体_GB2312" pitchFamily="49" charset="-122"/>
                </a:rPr>
                <a:t>n</a:t>
              </a:r>
              <a:r>
                <a:rPr lang="en-US" altLang="zh-CN" sz="2000" dirty="0">
                  <a:ea typeface="楷体_GB2312" pitchFamily="49" charset="-122"/>
                </a:rPr>
                <a:t> Oscillation</a:t>
              </a:r>
            </a:p>
            <a:p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None/>
              </a:pPr>
              <a:r>
                <a:rPr lang="en-US" altLang="zh-CN" sz="2000" dirty="0">
                  <a:solidFill>
                    <a:srgbClr val="C00000"/>
                  </a:solidFill>
                  <a:ea typeface="楷体_GB2312" pitchFamily="49" charset="-122"/>
                </a:rPr>
                <a:t>Sin</a:t>
              </a:r>
              <a:r>
                <a:rPr lang="en-US" altLang="zh-CN" sz="2000" baseline="30000" dirty="0">
                  <a:solidFill>
                    <a:srgbClr val="C00000"/>
                  </a:solidFill>
                  <a:latin typeface="Symbol" pitchFamily="18" charset="2"/>
                  <a:ea typeface="楷体_GB2312" pitchFamily="49" charset="-122"/>
                </a:rPr>
                <a:t>2</a:t>
              </a:r>
              <a:r>
                <a:rPr lang="en-US" altLang="zh-CN" sz="2000" dirty="0">
                  <a:solidFill>
                    <a:srgbClr val="C00000"/>
                  </a:solidFill>
                  <a:latin typeface="Symbol" pitchFamily="18" charset="2"/>
                  <a:ea typeface="楷体_GB2312" pitchFamily="49" charset="-122"/>
                </a:rPr>
                <a:t>2q</a:t>
              </a:r>
              <a:r>
                <a:rPr lang="en-US" altLang="zh-CN" sz="2000" baseline="-25000" dirty="0">
                  <a:solidFill>
                    <a:srgbClr val="C00000"/>
                  </a:solidFill>
                  <a:ea typeface="楷体_GB2312" pitchFamily="49" charset="-122"/>
                </a:rPr>
                <a:t>23 </a:t>
              </a:r>
              <a:r>
                <a:rPr lang="en-US" altLang="zh-CN" sz="2000" dirty="0">
                  <a:ea typeface="楷体_GB2312" pitchFamily="49" charset="-122"/>
                </a:rPr>
                <a:t>~ 1</a:t>
              </a:r>
              <a:endParaRPr lang="zh-CN" altLang="en-US" sz="2000" dirty="0"/>
            </a:p>
          </p:txBody>
        </p:sp>
        <p:sp>
          <p:nvSpPr>
            <p:cNvPr id="11" name="矩形 35">
              <a:extLst>
                <a:ext uri="{FF2B5EF4-FFF2-40B4-BE49-F238E27FC236}">
                  <a16:creationId xmlns:a16="http://schemas.microsoft.com/office/drawing/2014/main" id="{E037485C-E052-4F41-A14E-D238329B48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2825" y="5147027"/>
              <a:ext cx="710939" cy="33412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buChar char="u"/>
                <a:defRPr sz="2400" b="1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buClr>
                  <a:srgbClr val="CC3399"/>
                </a:buClr>
                <a:buChar char="ð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buSzPct val="80000"/>
                <a:buChar char="ü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None/>
              </a:pPr>
              <a:r>
                <a:rPr lang="en-US" altLang="zh-CN">
                  <a:solidFill>
                    <a:srgbClr val="C00000"/>
                  </a:solidFill>
                  <a:latin typeface="Symbol" pitchFamily="18" charset="2"/>
                  <a:ea typeface="楷体_GB2312" pitchFamily="49" charset="-122"/>
                </a:rPr>
                <a:t>q</a:t>
              </a:r>
              <a:r>
                <a:rPr lang="en-US" altLang="zh-CN" baseline="-25000">
                  <a:solidFill>
                    <a:srgbClr val="C00000"/>
                  </a:solidFill>
                  <a:ea typeface="楷体_GB2312" pitchFamily="49" charset="-122"/>
                </a:rPr>
                <a:t>13  </a:t>
              </a:r>
              <a:r>
                <a:rPr lang="en-US" altLang="zh-CN">
                  <a:solidFill>
                    <a:srgbClr val="C00000"/>
                  </a:solidFill>
                  <a:ea typeface="楷体_GB2312" pitchFamily="49" charset="-122"/>
                </a:rPr>
                <a:t>?</a:t>
              </a:r>
              <a:endParaRPr lang="zh-CN" altLang="en-US"/>
            </a:p>
          </p:txBody>
        </p:sp>
      </p:grpSp>
      <p:sp>
        <p:nvSpPr>
          <p:cNvPr id="12" name="矩形 21">
            <a:extLst>
              <a:ext uri="{FF2B5EF4-FFF2-40B4-BE49-F238E27FC236}">
                <a16:creationId xmlns:a16="http://schemas.microsoft.com/office/drawing/2014/main" id="{3784C015-6F9A-4937-9FAC-6FCE78084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719" y="4190675"/>
            <a:ext cx="499903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358775" indent="-358775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574675" indent="-287338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lvl="1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A100"/>
              </a:buClr>
              <a:buSzPct val="70000"/>
              <a:buFont typeface="Wingdings" pitchFamily="2" charset="2"/>
              <a:buChar char="n"/>
            </a:pPr>
            <a:r>
              <a:rPr lang="en-US" altLang="zh-CN" sz="2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fundamental parameter of the SM</a:t>
            </a:r>
          </a:p>
          <a:p>
            <a:pPr lvl="1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A100"/>
              </a:buClr>
              <a:buSzPct val="70000"/>
              <a:buFont typeface="Wingdings" pitchFamily="2" charset="2"/>
              <a:buChar char="n"/>
            </a:pPr>
            <a:r>
              <a:rPr lang="en-US" altLang="zh-CN" sz="2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of future neutrino physics:</a:t>
            </a:r>
            <a:endParaRPr lang="en-US" altLang="zh-CN" sz="2200" dirty="0">
              <a:solidFill>
                <a:srgbClr val="002D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A100"/>
              </a:buClr>
              <a:buSzPct val="70000"/>
              <a:buFont typeface="Wingdings" pitchFamily="2" charset="2"/>
              <a:buChar char="n"/>
            </a:pPr>
            <a:r>
              <a:rPr lang="en-US" altLang="zh-CN" dirty="0">
                <a:solidFill>
                  <a:srgbClr val="002D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Key for the CPV determination</a:t>
            </a:r>
          </a:p>
        </p:txBody>
      </p:sp>
      <p:sp>
        <p:nvSpPr>
          <p:cNvPr id="13" name="灯片编号占位符 3">
            <a:extLst>
              <a:ext uri="{FF2B5EF4-FFF2-40B4-BE49-F238E27FC236}">
                <a16:creationId xmlns:a16="http://schemas.microsoft.com/office/drawing/2014/main" id="{216743E9-3C6B-41A1-9978-30AA99A4C10E}"/>
              </a:ext>
            </a:extLst>
          </p:cNvPr>
          <p:cNvSpPr txBox="1">
            <a:spLocks/>
          </p:cNvSpPr>
          <p:nvPr/>
        </p:nvSpPr>
        <p:spPr>
          <a:xfrm>
            <a:off x="8499000" y="61833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6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ct val="0"/>
              </a:spcAft>
              <a:defRPr/>
            </a:pPr>
            <a:fld id="{907FB9A3-4C98-42B6-BD2E-25D0607F3F6C}" type="slidenum">
              <a:rPr lang="zh-CN" altLang="en-US" smtClean="0">
                <a:latin typeface="Times New Roman"/>
                <a:ea typeface="宋体" pitchFamily="2" charset="-122"/>
              </a:rPr>
              <a:pPr fontAlgn="base">
                <a:spcAft>
                  <a:spcPct val="0"/>
                </a:spcAft>
                <a:defRPr/>
              </a:pPr>
              <a:t>9</a:t>
            </a:fld>
            <a:endParaRPr lang="zh-CN" altLang="en-US">
              <a:latin typeface="Times New Roman"/>
              <a:ea typeface="宋体" pitchFamily="2" charset="-122"/>
            </a:endParaRPr>
          </a:p>
        </p:txBody>
      </p:sp>
      <p:sp>
        <p:nvSpPr>
          <p:cNvPr id="14" name="灯片编号占位符 3">
            <a:extLst>
              <a:ext uri="{FF2B5EF4-FFF2-40B4-BE49-F238E27FC236}">
                <a16:creationId xmlns:a16="http://schemas.microsoft.com/office/drawing/2014/main" id="{8B4935F5-C57E-479E-918C-D58E17D7CAEB}"/>
              </a:ext>
            </a:extLst>
          </p:cNvPr>
          <p:cNvSpPr txBox="1">
            <a:spLocks/>
          </p:cNvSpPr>
          <p:nvPr/>
        </p:nvSpPr>
        <p:spPr bwMode="auto">
          <a:xfrm>
            <a:off x="8529162" y="601980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buChar char="u"/>
              <a:defRPr sz="24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1pPr>
            <a:lvl2pPr marL="914400" indent="-457200" eaLnBrk="0" hangingPunct="0">
              <a:buClr>
                <a:srgbClr val="CC3399"/>
              </a:buClr>
              <a:buChar char="ð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2pPr>
            <a:lvl3pPr marL="1295400" indent="-381000" eaLnBrk="0" hangingPunct="0">
              <a:buSzPct val="80000"/>
              <a:buChar char="ü"/>
              <a:defRPr sz="2000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defRPr>
            </a:lvl3pPr>
            <a:lvl4pPr marL="1752600" indent="-381000" eaLnBrk="0" hangingPunct="0"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209800" indent="-381000" eaLnBrk="0" hangingPunct="0"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6670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31242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5814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40386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89BF4B3E-A158-4799-84FE-327E4DFCE7C5}" type="slidenum">
              <a:rPr kumimoji="1" lang="zh-CN" altLang="en-US" sz="1600" b="0">
                <a:solidFill>
                  <a:srgbClr val="898989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9</a:t>
            </a:fld>
            <a:endParaRPr kumimoji="1" lang="zh-CN" altLang="en-US" sz="1600" b="0">
              <a:solidFill>
                <a:srgbClr val="898989"/>
              </a:solidFill>
            </a:endParaRPr>
          </a:p>
        </p:txBody>
      </p:sp>
      <p:grpSp>
        <p:nvGrpSpPr>
          <p:cNvPr id="15" name="组合 11">
            <a:extLst>
              <a:ext uri="{FF2B5EF4-FFF2-40B4-BE49-F238E27FC236}">
                <a16:creationId xmlns:a16="http://schemas.microsoft.com/office/drawing/2014/main" id="{A5FD306F-7836-492F-9C42-099C12C977EC}"/>
              </a:ext>
            </a:extLst>
          </p:cNvPr>
          <p:cNvGrpSpPr>
            <a:grpSpLocks/>
          </p:cNvGrpSpPr>
          <p:nvPr/>
        </p:nvGrpSpPr>
        <p:grpSpPr bwMode="auto">
          <a:xfrm>
            <a:off x="6982937" y="3984626"/>
            <a:ext cx="3671888" cy="2447925"/>
            <a:chOff x="0" y="785813"/>
            <a:chExt cx="4929188" cy="3308350"/>
          </a:xfrm>
        </p:grpSpPr>
        <p:pic>
          <p:nvPicPr>
            <p:cNvPr id="16" name="Picture 4" descr="D:\MY DOCU\temp\pre.jpg">
              <a:extLst>
                <a:ext uri="{FF2B5EF4-FFF2-40B4-BE49-F238E27FC236}">
                  <a16:creationId xmlns:a16="http://schemas.microsoft.com/office/drawing/2014/main" id="{EDD5523C-4872-4204-B603-14ACBB69AB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785813"/>
              <a:ext cx="4929188" cy="3308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0C844045-8F30-481D-826A-4DFD413C4E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85813"/>
              <a:ext cx="3092724" cy="499078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buChar char="u"/>
                <a:defRPr sz="2400" b="1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buClr>
                  <a:srgbClr val="CC3399"/>
                </a:buClr>
                <a:buChar char="ð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buSzPct val="80000"/>
                <a:buChar char="ü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None/>
              </a:pPr>
              <a:r>
                <a:rPr lang="en-US" altLang="zh-CN" sz="1800"/>
                <a:t>Sin</a:t>
              </a:r>
              <a:r>
                <a:rPr lang="en-US" altLang="zh-CN" sz="1800" baseline="30000"/>
                <a:t>2</a:t>
              </a:r>
              <a:r>
                <a:rPr lang="en-US" altLang="zh-CN" sz="1800"/>
                <a:t>2</a:t>
              </a:r>
              <a:r>
                <a:rPr lang="en-US" altLang="zh-CN" sz="1800">
                  <a:latin typeface="Symbol" pitchFamily="18" charset="2"/>
                </a:rPr>
                <a:t>q</a:t>
              </a:r>
              <a:r>
                <a:rPr lang="en-US" altLang="zh-CN" sz="1800" baseline="-25000"/>
                <a:t>13 </a:t>
              </a:r>
              <a:r>
                <a:rPr lang="en-US" altLang="zh-CN" sz="1800"/>
                <a:t>  prediction</a:t>
              </a:r>
              <a:endParaRPr lang="zh-CN" altLang="en-US" sz="1800" baseline="-25000"/>
            </a:p>
          </p:txBody>
        </p:sp>
        <p:sp>
          <p:nvSpPr>
            <p:cNvPr id="18" name="椭圆 10">
              <a:extLst>
                <a:ext uri="{FF2B5EF4-FFF2-40B4-BE49-F238E27FC236}">
                  <a16:creationId xmlns:a16="http://schemas.microsoft.com/office/drawing/2014/main" id="{09C3763F-E077-432C-8B9F-D38B37ADD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4688" y="2500313"/>
              <a:ext cx="857250" cy="714375"/>
            </a:xfrm>
            <a:prstGeom prst="ellips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buChar char="u"/>
                <a:defRPr sz="2400" b="1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buClr>
                  <a:srgbClr val="CC3399"/>
                </a:buClr>
                <a:buChar char="ð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buSzPct val="80000"/>
                <a:buChar char="ü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None/>
              </a:pPr>
              <a:endParaRPr lang="zh-CN" altLang="en-US" sz="2000"/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EB630438-B2B9-4719-84E3-DBA61C77D242}"/>
              </a:ext>
            </a:extLst>
          </p:cNvPr>
          <p:cNvGrpSpPr/>
          <p:nvPr/>
        </p:nvGrpSpPr>
        <p:grpSpPr>
          <a:xfrm>
            <a:off x="7262729" y="872822"/>
            <a:ext cx="2982912" cy="2930525"/>
            <a:chOff x="5548313" y="3663950"/>
            <a:chExt cx="2982912" cy="2930525"/>
          </a:xfrm>
        </p:grpSpPr>
        <p:pic>
          <p:nvPicPr>
            <p:cNvPr id="20" name="Picture 1047" descr="D:\MY DOCU\temp\新图像.PNG">
              <a:extLst>
                <a:ext uri="{FF2B5EF4-FFF2-40B4-BE49-F238E27FC236}">
                  <a16:creationId xmlns:a16="http://schemas.microsoft.com/office/drawing/2014/main" id="{449E450B-0BBE-4064-8E07-3B41A157FA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8313" y="3663950"/>
              <a:ext cx="2982912" cy="293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1048">
              <a:extLst>
                <a:ext uri="{FF2B5EF4-FFF2-40B4-BE49-F238E27FC236}">
                  <a16:creationId xmlns:a16="http://schemas.microsoft.com/office/drawing/2014/main" id="{30B806AA-46E0-4023-A5D5-678CDC6030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7300" y="5922963"/>
              <a:ext cx="1404938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buChar char="u"/>
                <a:defRPr sz="2400" b="1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buClr>
                  <a:srgbClr val="CC3399"/>
                </a:buClr>
                <a:buChar char="ð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buSzPct val="80000"/>
                <a:buChar char="ü"/>
                <a:defRPr sz="2000">
                  <a:solidFill>
                    <a:srgbClr val="0000CC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None/>
              </a:pPr>
              <a:r>
                <a:rPr lang="en-US" altLang="zh-CN" sz="1200">
                  <a:solidFill>
                    <a:srgbClr val="D60093"/>
                  </a:solidFill>
                  <a:latin typeface="Comic Sans MS" pitchFamily="66" charset="0"/>
                  <a:sym typeface="Symbol" pitchFamily="18" charset="2"/>
                </a:rPr>
                <a:t>Allowed region</a:t>
              </a:r>
            </a:p>
          </p:txBody>
        </p:sp>
        <p:sp>
          <p:nvSpPr>
            <p:cNvPr id="22" name="Line 1049">
              <a:extLst>
                <a:ext uri="{FF2B5EF4-FFF2-40B4-BE49-F238E27FC236}">
                  <a16:creationId xmlns:a16="http://schemas.microsoft.com/office/drawing/2014/main" id="{A4280C49-4EBA-4BD5-8233-175E95A154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551613" y="5637213"/>
              <a:ext cx="179387" cy="219075"/>
            </a:xfrm>
            <a:prstGeom prst="line">
              <a:avLst/>
            </a:prstGeom>
            <a:noFill/>
            <a:ln w="38100">
              <a:solidFill>
                <a:srgbClr val="D60093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</a:pPr>
              <a:endParaRPr lang="zh-CN" altLang="en-US" sz="2000" b="1">
                <a:solidFill>
                  <a:srgbClr val="0000CC"/>
                </a:solidFill>
                <a:latin typeface="Times New Roman" pitchFamily="18" charset="0"/>
                <a:ea typeface="宋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847132"/>
      </p:ext>
    </p:extLst>
  </p:cSld>
  <p:clrMapOvr>
    <a:masterClrMapping/>
  </p:clrMapOvr>
  <p:transition spd="slow" advClick="0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25298_1"/>
  <p:tag name="KSO_WM_TEMPLATE_SUBCATEGORY" val="21"/>
  <p:tag name="KSO_WM_TEMPLATE_MASTER_TYPE" val="1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25298"/>
  <p:tag name="KSO_WM_SLIDE_LAYOUT" val="a_b_f"/>
  <p:tag name="KSO_WM_SLIDE_LAYOUT_CNT" val="1_1_1"/>
  <p:tag name="KSO_WM_CHIP_INFOS" val="{&quot;type&quot;:0,&quot;layout_type&quot;:&quot;1_NF_LC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,&quot;扁平风&quot;,&quot;手绘风&quot;,&quot;立体风&quot;,&quot;炫酷&quot;,&quot;复古风&quot;,&quot;科技风&quot;,&quot;水彩风&quot;,&quot;ios风&quot;,&quot;快闪&quot;,&quot;波普风&quot;,&quot;孟菲斯&quot;,&quot;蒸汽波&quot;,&quot;MBE&quot;,&quot;剪纸风&quot;,&quot;酸性风&quot;,&quot;像素风&quot;,&quot;涂鸦风&quot;,&quot;实景&quot;]},&quot;slide_type&quot;:[&quot;title&quot;,&quot;sectionTitle&quot;,&quot;contents&quot;,&quot;endPage&quot;],&quot;useType&quot;:[&quot;ppt&quot;]}"/>
  <p:tag name="KSO_WM_CHIP_FILLPROP" val="[[{&quot;text_align&quot;:&quot;lm&quot;,&quot;text_direction&quot;:&quot;horizontal&quot;,&quot;support_big_font&quot;:false,&quot;picture_toward&quot;:0,&quot;picture_dockside&quot;:[],&quot;fill_id&quot;:&quot;e1e5d983c448471aad9aed945e055a0d&quot;,&quot;fill_align&quot;:&quot;lm&quot;,&quot;chip_types&quot;:[&quot;header&quot;,&quot;wordpuzzle&quot;]}]]"/>
  <p:tag name="KSO_WM_CHIP_DECFILLPROP" val="[]"/>
  <p:tag name="KSO_WM_CHIP_XID" val="613098f1c37455bdf62aa2e6"/>
  <p:tag name="KSO_WM_CHIP_GROUPID" val="613098f1c37455bdf62aa2e5"/>
  <p:tag name="KSO_WM_SLIDE_LAYOUT_INFO" val="{&quot;id&quot;:&quot;2022-08-04T14:25:46&quot;,&quot;margin&quot;:{&quot;bottom&quot;:2.6691415309906006,&quot;left&quot;:2.771066665649414,&quot;right&quot;:16.6534423828125,&quot;top&quot;:3.339402914047241},&quot;type&quot;:0}"/>
  <p:tag name="KSO_WM_SLIDE_BK_DARK_LIGHT" val="2"/>
  <p:tag name="KSO_WM_SLIDE_BACKGROUND_TYPE" val="general"/>
  <p:tag name="KSO_WM_SLIDE_SUPPORT_FEATURE_TYPE" val="0"/>
  <p:tag name="KSO_WM_SLIDE_TYPE" val="title"/>
  <p:tag name="KSO_WM_TEMPLATE_MASTER_THUMB_INDEX" val="13"/>
  <p:tag name="KSO_WM_CHIP_COLORING" val="1"/>
  <p:tag name="KSO_WM_SLIDE_SUBTYPE" val="pureTxt"/>
  <p:tag name="KSO_WM_TEMPLATE_ASSEMBLE_XID" val="62eb6662295c1bf6da6b4565"/>
  <p:tag name="KSO_WM_TEMPLATE_ASSEMBLE_GROUPID" val="62eb2904295c1bf6da6ad16e"/>
  <p:tag name="KSO_WM_TEMPLATE_THUMBS_INDEX" val="1、2、3、4、7、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25298_1*i*4"/>
  <p:tag name="KSO_WM_TEMPLATE_CATEGORY" val="custom"/>
  <p:tag name="KSO_WM_TEMPLATE_INDEX" val="2022529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75143c4eb35343e8bd644ca99126990b"/>
  <p:tag name="KSO_WM_UNIT_DECORATE_INFO" val="{&quot;DecorateInfoH&quot;:{&quot;IsAbs&quot;:true},&quot;DecorateInfoW&quot;:{&quot;IsAbs&quot;:true},&quot;DecorateInfoX&quot;:{&quot;IsAbs&quot;:true,&quot;Pos&quot;:0},&quot;DecorateInfoY&quot;:{&quot;IsAbs&quot;:true,&quot;Pos&quot;:2},&quot;ReferentInfo&quot;:{&quot;Id&quot;:&quot;b26bc31a15bb406099527b2d4471e0a1&quot;,&quot;X&quot;:{&quot;Pos&quot;:0},&quot;Y&quot;:{&quot;Pos&quot;:0}},&quot;whChangeMode&quot;:0}"/>
  <p:tag name="KSO_WM_CHIP_GROUPID" val="619ded4456c5b5f57912a6db"/>
  <p:tag name="KSO_WM_CHIP_XID" val="619ded4456c5b5f57912a6d8"/>
  <p:tag name="KSO_WM_CHIP_FILLAREA_FILL_RULE" val="{&quot;fill_align&quot;:&quot;lm&quot;,&quot;fill_mode&quot;:&quot;adaptive&quot;,&quot;sacle_strategy&quot;:&quot;smart&quot;}"/>
  <p:tag name="KSO_WM_UNIT_DEC_SUPPORTCHANGEPIC" val="0"/>
  <p:tag name="KSO_WM_UNIT_DEC_CHANGEPICRESERVED" val="0"/>
  <p:tag name="KSO_WM_ASSEMBLE_CHIP_INDEX" val="dcfcfa89583b48b4bdf163606d35c4a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销售工作通用科技风格模板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25298_1*a*1"/>
  <p:tag name="KSO_WM_TEMPLATE_CATEGORY" val="custom"/>
  <p:tag name="KSO_WM_TEMPLATE_INDEX" val="20225298"/>
  <p:tag name="KSO_WM_UNIT_LAYERLEVEL" val="1"/>
  <p:tag name="KSO_WM_TAG_VERSION" val="1.0"/>
  <p:tag name="KSO_WM_BEAUTIFY_FLAG" val="#wm#"/>
  <p:tag name="KSO_WM_UNIT_DEFAULT_FONT" val="60;66;2"/>
  <p:tag name="KSO_WM_UNIT_BLOCK" val="0"/>
  <p:tag name="KSO_WM_UNIT_DEC_AREA_ID" val="228fa6a071f548c4aefff919ec6e76d9"/>
  <p:tag name="KSO_WM_CHIP_GROUPID" val="619ded4456c5b5f57912a6db"/>
  <p:tag name="KSO_WM_CHIP_XID" val="619ded4456c5b5f57912a6d8"/>
  <p:tag name="KSO_WM_CHIP_FILLAREA_FILL_RULE" val="{&quot;fill_align&quot;:&quot;lm&quot;,&quot;fill_mode&quot;:&quot;adaptive&quot;,&quot;sacle_strategy&quot;:&quot;smart&quot;}"/>
  <p:tag name="KSO_WM_ASSEMBLE_CHIP_INDEX" val="dcfcfa89583b48b4bdf163606d35c4a0"/>
  <p:tag name="KSO_WM_UNIT_TEXT_FILL_FORE_SCHEMECOLOR_INDEX_BRIGHTNESS" val="-0.25"/>
  <p:tag name="KSO_WM_UNIT_TEXT_FILL_FORE_SCHEMECOLOR_INDEX" val="5"/>
  <p:tag name="KSO_WM_UNIT_TEXT_FILL_TYPE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添加文本具体内容，简明扼要地阐述你的观点"/>
  <p:tag name="KSO_WM_UNIT_NOCLEAR" val="0"/>
  <p:tag name="KSO_WM_UNIT_VALUE" val="75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25298_1*f*1"/>
  <p:tag name="KSO_WM_TEMPLATE_CATEGORY" val="custom"/>
  <p:tag name="KSO_WM_TEMPLATE_INDEX" val="20225298"/>
  <p:tag name="KSO_WM_UNIT_LAYERLEVEL" val="1"/>
  <p:tag name="KSO_WM_TAG_VERSION" val="1.0"/>
  <p:tag name="KSO_WM_BEAUTIFY_FLAG" val="#wm#"/>
  <p:tag name="KSO_WM_UNIT_DEFAULT_FONT" val="14;16;2"/>
  <p:tag name="KSO_WM_UNIT_BLOCK" val="0"/>
  <p:tag name="KSO_WM_UNIT_DEC_AREA_ID" val="93346e70e3d44661853f91f40ac47cbc"/>
  <p:tag name="KSO_WM_CHIP_GROUPID" val="619ded4456c5b5f57912a6db"/>
  <p:tag name="KSO_WM_CHIP_XID" val="619ded4456c5b5f57912a6d8"/>
  <p:tag name="KSO_WM_CHIP_FILLAREA_FILL_RULE" val="{&quot;fill_align&quot;:&quot;lm&quot;,&quot;fill_mode&quot;:&quot;adaptive&quot;,&quot;sacle_strategy&quot;:&quot;smart&quot;}"/>
  <p:tag name="KSO_WM_ASSEMBLE_CHIP_INDEX" val="dcfcfa89583b48b4bdf163606d35c4a0"/>
  <p:tag name="KSO_WM_UNIT_TEXT_FILL_FORE_SCHEMECOLOR_INDEX_BRIGHTNESS" val="0.15"/>
  <p:tag name="KSO_WM_UNIT_TEXT_FILL_FORE_SCHEMECOLOR_INDEX" val="13"/>
  <p:tag name="KSO_WM_UNIT_TEXT_FILL_TYPE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25298_1*i*1"/>
  <p:tag name="KSO_WM_TEMPLATE_CATEGORY" val="custom"/>
  <p:tag name="KSO_WM_TEMPLATE_INDEX" val="2022529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7ca2bf9eb967493ab52815b92f584c97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0}"/>
  <p:tag name="KSO_WM_CHIP_GROUPID" val="619ded4456c5b5f57912a6db"/>
  <p:tag name="KSO_WM_CHIP_XID" val="619ded4456c5b5f57912a6d8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25298_1*i*2"/>
  <p:tag name="KSO_WM_TEMPLATE_CATEGORY" val="custom"/>
  <p:tag name="KSO_WM_TEMPLATE_INDEX" val="2022529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149b7c05c1384c63918bd0813faf23b8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0}"/>
  <p:tag name="KSO_WM_CHIP_GROUPID" val="619ded4456c5b5f57912a6db"/>
  <p:tag name="KSO_WM_CHIP_XID" val="619ded4456c5b5f57912a6d8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25298_1*i*3"/>
  <p:tag name="KSO_WM_TEMPLATE_CATEGORY" val="custom"/>
  <p:tag name="KSO_WM_TEMPLATE_INDEX" val="2022529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5f73b916f0884c8d80d9420689ce8a5a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0}"/>
  <p:tag name="KSO_WM_CHIP_GROUPID" val="619ded4456c5b5f57912a6db"/>
  <p:tag name="KSO_WM_CHIP_XID" val="619ded4456c5b5f57912a6d8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_INDEX" val="3"/>
  <p:tag name="KSO_WM_UNIT_PRESET_TEXT_LEN" val="17"/>
  <p:tag name="KSO_WM_UNIT_NOCLEAR" val="0"/>
  <p:tag name="KSO_WM_UNIT_VALUE" val="4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162960_3*a*1"/>
  <p:tag name="KSO_WM_TEMPLATE_CATEGORY" val="custom"/>
  <p:tag name="KSO_WM_TEMPLATE_INDEX" val="20162960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5214.341732283465,&quot;width&quot;:6547.50078740157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308.048818897638,&quot;width&quot;:14365}"/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38.8192709539891,&quot;width&quot;:538.7242913305159}"/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38.8192709539891,&quot;width&quot;:538.7242913305159}"/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38.8192709539891,&quot;width&quot;:538.7242913305159}"/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38.8192709539891,&quot;width&quot;:538.7242913305159}"/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38.8192709539891,&quot;width&quot;:538.7242913305159}"/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946.842519685038,&quot;width&quot;:14438.650393700787}"/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472*121"/>
  <p:tag name="TABLE_ENDDRAG_RECT" val="417*133*472*1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423*152"/>
  <p:tag name="TABLE_ENDDRAG_RECT" val="20*355*423*15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083.513385826772,&quot;width&quot;:4069.818897637795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370,&quot;width&quot;:2581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e9cac50b-ad10-4618-bdbe-d129d4d99ea9}"/>
  <p:tag name="TABLE_SKINIDX" val="3"/>
  <p:tag name="TABLE_ENCOLOR" val="#5CA2F9"/>
  <p:tag name="TABLE_ENDDRAG_ORIGIN_RECT" val="581*216"/>
  <p:tag name="TABLE_ENDDRAG_RECT" val="5*308*581*2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6_CJ_empty">
  <a:themeElements>
    <a:clrScheme name="CJ_empt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J_empty">
      <a:majorFont>
        <a:latin typeface="Arial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812800" marR="0" indent="-8128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9900"/>
          </a:buClr>
          <a:buSzPct val="75000"/>
          <a:buFont typeface="Wingdings" panose="05000000000000000000" pitchFamily="2" charset="2"/>
          <a:buNone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812800" marR="0" indent="-8128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9900"/>
          </a:buClr>
          <a:buSzPct val="75000"/>
          <a:buFont typeface="Wingdings" panose="05000000000000000000" pitchFamily="2" charset="2"/>
          <a:buNone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CJ_empt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6_CJ_empty">
  <a:themeElements>
    <a:clrScheme name="CJ_empt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J_empty">
      <a:majorFont>
        <a:latin typeface="Arial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812800" marR="0" indent="-8128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9900"/>
          </a:buClr>
          <a:buSzPct val="75000"/>
          <a:buFont typeface="Wingdings" pitchFamily="2" charset="2"/>
          <a:buNone/>
          <a:tabLst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812800" marR="0" indent="-8128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9900"/>
          </a:buClr>
          <a:buSzPct val="75000"/>
          <a:buFont typeface="Wingdings" pitchFamily="2" charset="2"/>
          <a:buNone/>
          <a:tabLst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CJ_empt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7_CJ_empty">
  <a:themeElements>
    <a:clrScheme name="CJ_empt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J_empty">
      <a:majorFont>
        <a:latin typeface="Arial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812800" marR="0" indent="-8128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9900"/>
          </a:buClr>
          <a:buSzPct val="75000"/>
          <a:buFont typeface="Wingdings" panose="05000000000000000000" pitchFamily="2" charset="2"/>
          <a:buNone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812800" marR="0" indent="-8128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9900"/>
          </a:buClr>
          <a:buSzPct val="75000"/>
          <a:buFont typeface="Wingdings" panose="05000000000000000000" pitchFamily="2" charset="2"/>
          <a:buNone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CJ_empt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1_CJ_empty">
  <a:themeElements>
    <a:clrScheme name="CJ_empt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J_empty">
      <a:majorFont>
        <a:latin typeface="Arial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812800" marR="0" indent="-8128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9900"/>
          </a:buClr>
          <a:buSzPct val="75000"/>
          <a:buFont typeface="Wingdings" panose="05000000000000000000" pitchFamily="2" charset="2"/>
          <a:buNone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812800" marR="0" indent="-8128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9900"/>
          </a:buClr>
          <a:buSzPct val="75000"/>
          <a:buFont typeface="Wingdings" panose="05000000000000000000" pitchFamily="2" charset="2"/>
          <a:buNone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CJ_empt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CJ_empty">
  <a:themeElements>
    <a:clrScheme name="CJ_empt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J_empty">
      <a:majorFont>
        <a:latin typeface="Arial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812800" marR="0" indent="-8128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9900"/>
          </a:buClr>
          <a:buSzPct val="75000"/>
          <a:buFont typeface="Wingdings" panose="05000000000000000000" pitchFamily="2" charset="2"/>
          <a:buNone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812800" marR="0" indent="-8128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9900"/>
          </a:buClr>
          <a:buSzPct val="75000"/>
          <a:buFont typeface="Wingdings" panose="05000000000000000000" pitchFamily="2" charset="2"/>
          <a:buNone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CJ_empt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CJ_empty">
  <a:themeElements>
    <a:clrScheme name="CJ_empt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J_empty">
      <a:majorFont>
        <a:latin typeface="Arial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812800" marR="0" indent="-8128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9900"/>
          </a:buClr>
          <a:buSzPct val="75000"/>
          <a:buFont typeface="Wingdings" panose="05000000000000000000" pitchFamily="2" charset="2"/>
          <a:buNone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812800" marR="0" indent="-8128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9900"/>
          </a:buClr>
          <a:buSzPct val="75000"/>
          <a:buFont typeface="Wingdings" panose="05000000000000000000" pitchFamily="2" charset="2"/>
          <a:buNone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CJ_empt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3079</TotalTime>
  <Words>4783</Words>
  <Application>Microsoft Office PowerPoint</Application>
  <PresentationFormat>宽屏</PresentationFormat>
  <Paragraphs>932</Paragraphs>
  <Slides>62</Slides>
  <Notes>2</Notes>
  <HiddenSlides>0</HiddenSlides>
  <MMClips>1</MMClips>
  <ScaleCrop>false</ScaleCrop>
  <HeadingPairs>
    <vt:vector size="8" baseType="variant">
      <vt:variant>
        <vt:lpstr>已用的字体</vt:lpstr>
      </vt:variant>
      <vt:variant>
        <vt:i4>28</vt:i4>
      </vt:variant>
      <vt:variant>
        <vt:lpstr>主题</vt:lpstr>
      </vt:variant>
      <vt:variant>
        <vt:i4>6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62</vt:i4>
      </vt:variant>
    </vt:vector>
  </HeadingPairs>
  <TitlesOfParts>
    <vt:vector size="97" baseType="lpstr">
      <vt:lpstr>Arial Unicode MS</vt:lpstr>
      <vt:lpstr>CMR10</vt:lpstr>
      <vt:lpstr>Dotum</vt:lpstr>
      <vt:lpstr>Menlo</vt:lpstr>
      <vt:lpstr>MS PGothic</vt:lpstr>
      <vt:lpstr>Open Sans</vt:lpstr>
      <vt:lpstr>等线</vt:lpstr>
      <vt:lpstr>汉仪润圆-65简</vt:lpstr>
      <vt:lpstr>汉仪正圆-35S</vt:lpstr>
      <vt:lpstr>黑体</vt:lpstr>
      <vt:lpstr>华文中宋</vt:lpstr>
      <vt:lpstr>楷体</vt:lpstr>
      <vt:lpstr>楷体_GB2312</vt:lpstr>
      <vt:lpstr>隶书</vt:lpstr>
      <vt:lpstr>宋体</vt:lpstr>
      <vt:lpstr>微软雅黑</vt:lpstr>
      <vt:lpstr>Arial</vt:lpstr>
      <vt:lpstr>Calibri</vt:lpstr>
      <vt:lpstr>Cambria Math</vt:lpstr>
      <vt:lpstr>Comic Sans MS</vt:lpstr>
      <vt:lpstr>Courier New</vt:lpstr>
      <vt:lpstr>Helvetica</vt:lpstr>
      <vt:lpstr>Segoe UI</vt:lpstr>
      <vt:lpstr>Symbol</vt:lpstr>
      <vt:lpstr>Tahoma</vt:lpstr>
      <vt:lpstr>Times New Roman</vt:lpstr>
      <vt:lpstr>Wingdings</vt:lpstr>
      <vt:lpstr>Wingdings 3</vt:lpstr>
      <vt:lpstr>6_CJ_empty</vt:lpstr>
      <vt:lpstr>16_CJ_empty</vt:lpstr>
      <vt:lpstr>17_CJ_empty</vt:lpstr>
      <vt:lpstr>21_CJ_empty</vt:lpstr>
      <vt:lpstr>2_CJ_empty</vt:lpstr>
      <vt:lpstr>3_CJ_empty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Next Step: JUNO Experiment</vt:lpstr>
      <vt:lpstr>Mass Ordering by Reactor Neutrinos</vt:lpstr>
      <vt:lpstr>PowerPoint 演示文稿</vt:lpstr>
      <vt:lpstr>PowerPoint 演示文稿</vt:lpstr>
      <vt:lpstr>PowerPoint 演示文稿</vt:lpstr>
      <vt:lpstr>Detector Concept</vt:lpstr>
      <vt:lpstr>Concept of JUNO for Mass Ordering</vt:lpstr>
      <vt:lpstr>PowerPoint 演示文稿</vt:lpstr>
      <vt:lpstr>PowerPoint 演示文稿</vt:lpstr>
      <vt:lpstr>PowerPoint 演示文稿</vt:lpstr>
      <vt:lpstr>PowerPoint 演示文稿</vt:lpstr>
      <vt:lpstr>VETO</vt:lpstr>
      <vt:lpstr>PMTs and Electronics</vt:lpstr>
      <vt:lpstr>PowerPoint 演示文稿</vt:lpstr>
      <vt:lpstr>PowerPoint 演示文稿</vt:lpstr>
      <vt:lpstr>JUNO-Tao</vt:lpstr>
      <vt:lpstr>Liquid Scintillator</vt:lpstr>
      <vt:lpstr>PowerPoint 演示文稿</vt:lpstr>
      <vt:lpstr>PowerPoint 演示文稿</vt:lpstr>
      <vt:lpstr>PowerPoint 演示文稿</vt:lpstr>
      <vt:lpstr>Performance of the Detector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Today New Results using 207 days of data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lenovo</dc:creator>
  <cp:lastModifiedBy>yfwang</cp:lastModifiedBy>
  <cp:revision>232</cp:revision>
  <dcterms:created xsi:type="dcterms:W3CDTF">2010-04-18T01:17:00Z</dcterms:created>
  <dcterms:modified xsi:type="dcterms:W3CDTF">2026-07-03T09:34:41Z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1F20BD7E060D454EBD96BF7103AC2243_12</vt:lpwstr>
  </property>
  <property fmtid="{D5CDD505-2E9C-101B-9397-08002B2CF9AE}" pid="3" name="KSOProductBuildVer">
    <vt:lpwstr>2052-12.1.0.19770</vt:lpwstr>
  </property>
</Properties>
</file>