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9"/>
  </p:notesMasterIdLst>
  <p:handoutMasterIdLst>
    <p:handoutMasterId r:id="rId30"/>
  </p:handoutMasterIdLst>
  <p:sldIdLst>
    <p:sldId id="745" r:id="rId3"/>
    <p:sldId id="1001" r:id="rId4"/>
    <p:sldId id="308" r:id="rId5"/>
    <p:sldId id="3117" r:id="rId6"/>
    <p:sldId id="3119" r:id="rId7"/>
    <p:sldId id="3120" r:id="rId8"/>
    <p:sldId id="3124" r:id="rId9"/>
    <p:sldId id="3121" r:id="rId10"/>
    <p:sldId id="3203" r:id="rId11"/>
    <p:sldId id="3122" r:id="rId12"/>
    <p:sldId id="3204" r:id="rId13"/>
    <p:sldId id="3205" r:id="rId14"/>
    <p:sldId id="3206" r:id="rId15"/>
    <p:sldId id="3208" r:id="rId16"/>
    <p:sldId id="3209" r:id="rId17"/>
    <p:sldId id="3210" r:id="rId18"/>
    <p:sldId id="3212" r:id="rId19"/>
    <p:sldId id="3213" r:id="rId20"/>
    <p:sldId id="3214" r:id="rId21"/>
    <p:sldId id="3215" r:id="rId22"/>
    <p:sldId id="3216" r:id="rId23"/>
    <p:sldId id="321" r:id="rId24"/>
    <p:sldId id="923" r:id="rId25"/>
    <p:sldId id="3217" r:id="rId26"/>
    <p:sldId id="3123" r:id="rId27"/>
    <p:sldId id="3126" r:id="rId2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62626"/>
    <a:srgbClr val="2A2E02"/>
    <a:srgbClr val="00FF00"/>
    <a:srgbClr val="ED7D31"/>
    <a:srgbClr val="FFC000"/>
    <a:srgbClr val="548134"/>
    <a:srgbClr val="A975A5"/>
    <a:srgbClr val="767171"/>
    <a:srgbClr val="D44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深色样式 1 - 强调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344D84-9AFB-497E-A393-DC336BA19D2E}" styleName="中度样式 3 - 强调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FD4443E-F989-4FC4-A0C8-D5A2AF1F390B}" styleName="深色样式 1 - 强调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主题样式 1 - 强调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5" autoAdjust="0"/>
    <p:restoredTop sz="92678" autoAdjust="0"/>
  </p:normalViewPr>
  <p:slideViewPr>
    <p:cSldViewPr snapToGrid="0">
      <p:cViewPr varScale="1">
        <p:scale>
          <a:sx n="84" d="100"/>
          <a:sy n="84" d="100"/>
        </p:scale>
        <p:origin x="207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B8CF0E29-EEDF-4159-BBC3-306A9EFB32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4284032-080B-4927-AECC-F537C79E3D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6DA17-2E04-4472-B8A0-45657620AE60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9967509-06B3-4F1E-9D84-CAFFED4576B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48F44A3-49A1-4B6E-9089-FD0298C755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9379D-94E5-4B20-9C30-7689AD823E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028677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510B0-69D3-437C-A45B-A52DF799AD48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FC6B4-B07C-41C7-A5C3-7BBD2B02AA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98199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FC6B4-B07C-41C7-A5C3-7BBD2B02AA5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6961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FC6B4-B07C-41C7-A5C3-7BBD2B02AA5C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6060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FC6B4-B07C-41C7-A5C3-7BBD2B02AA5C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0293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4E7F45-9E4F-4867-98CF-DC8088E36FA3}" type="slidenum">
              <a:rPr lang="zh-CN" altLang="en-US" smtClean="0"/>
              <a:pPr>
                <a:defRPr/>
              </a:pPr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1052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2FC6B4-B07C-41C7-A5C3-7BBD2B02AA5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219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FC6B4-B07C-41C7-A5C3-7BBD2B02AA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7472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FC6B4-B07C-41C7-A5C3-7BBD2B02AA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917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FC6B4-B07C-41C7-A5C3-7BBD2B02AA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7397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FC6B4-B07C-41C7-A5C3-7BBD2B02AA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6789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FC6B4-B07C-41C7-A5C3-7BBD2B02AA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827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FC6B4-B07C-41C7-A5C3-7BBD2B02AA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6309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2FC6B4-B07C-41C7-A5C3-7BBD2B02AA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791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CDD793-2268-4F14-85F7-DA642DD0D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4257105-67BF-4CEE-8A66-E1A6B28CB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68965E7-BC5E-4010-A7F7-4126C9625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Yu-Feng Li</a:t>
            </a:r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8C85055-5A41-4B33-BFAD-0CE7EFA1F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52A6BE-E545-40D0-8110-31DE81157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602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9D319F-B5F7-43AD-922E-77E2CB3E4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4131A57-1DFC-452A-8A84-A2B58C50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850FF4-E5C6-4FAF-9694-CC90ED469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Yu-Feng Li</a:t>
            </a:r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46803D-F59C-47DF-AF40-17BC09585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C449BB-7776-4DE5-A12B-B81428A64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5208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A92A55A-ED1F-4FFF-B847-F3FB6C0540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35BFD3C-CC85-4E2B-A329-B4CB1C19C6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5D9E27-CB08-4BEF-8248-2BDB105B0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Yu-Feng Li</a:t>
            </a:r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8AC6969-6C71-49F0-A53D-1C29A4068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ABAEB6-04A6-402F-9B65-87E142BD3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3349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CDD793-2268-4F14-85F7-DA642DD0D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4257105-67BF-4CEE-8A66-E1A6B28CB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68965E7-BC5E-4010-A7F7-4126C9625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Yufeng Li</a:t>
            </a:r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8C85055-5A41-4B33-BFAD-0CE7EFA1F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Symposium on Frontiers of Underground Physics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52A6BE-E545-40D0-8110-31DE81157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5296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6E6877-9B3D-49BC-9EB1-B1E11E1FE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3CFC82-61E5-4BDB-A3C0-D4C096502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F52802-1165-429E-BBBD-7BF38579C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Yufeng Li</a:t>
            </a:r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433EA1-0663-4A3A-AE07-03B89993C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Symposium on Frontiers of Underground Physics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65F160-250F-4D84-8D65-2006E38B6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9862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366D69-A651-4294-87AF-CDC4D299A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A666B5-5541-4C93-865E-ACA5535E0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45FF6E-4ED1-4333-9499-C88AC3B8E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Yufeng Li</a:t>
            </a:r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D6632DA-300E-4F52-AFA9-A9DE38607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Symposium on Frontiers of Underground Physics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2498F25-D112-4CBA-B078-0290CA766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023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6F1A7C-4429-4B85-82AD-78B5C82C1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D4D6802-DB48-4FCF-A3E9-4986B7A78D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3AA9E4E-94F2-45C0-B15C-68D7B478B5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0630244-E32C-4989-92A6-5880D6EB8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Yufeng Li</a:t>
            </a:r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158772C-EFDB-4EF5-8740-808C943D1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Symposium on Frontiers of Underground Physics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2A84114-ADF7-4E9A-BD43-7BB0857C9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6299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32050A-46D7-4854-90E8-59AD615FB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9ED186D-A3F6-44B9-91B9-7AF2AC593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5FD694-5285-41C4-9C65-D844CC068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0703A54-6873-4883-896A-7B3A3CA7FB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EDBE3DD-45C3-45B8-99AB-D36C20B8DB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361C8CD-1273-408E-8928-83CA5B356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Yufeng Li</a:t>
            </a:r>
            <a:endParaRPr lang="zh-CN" altLang="en-US" dirty="0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E76FBA9-F0A3-4ADE-A8C7-414231EEF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Symposium on Frontiers of Underground Physics</a:t>
            </a:r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41B8946-04D3-464E-9A21-E0AF91457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8145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35FDC6-768E-4F78-B007-A28B58081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BE99D46-0C9C-4B38-BB79-1C86D6657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Yufeng Li</a:t>
            </a:r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BCA39CC-9B7D-4929-8A00-C5EA6311D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Symposium on Frontiers of Underground Physics</a:t>
            </a: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365DBFE-1029-4F4F-A335-CDEF2A93A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4383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F46CB0D-8D72-49E0-90AD-E8276F392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Yufeng Li</a:t>
            </a:r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89E71E4-EB3D-471F-A063-7883C2B5E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Symposium on Frontiers of Underground Physics</a:t>
            </a: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721104F-5804-4EFB-B5C2-47FAD6462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5564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7AA7AC-8085-40F9-A73E-8E3D214E7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CC1B616-7A6F-4340-977A-1A64B3B7A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2CDED3B-01F9-43D7-A001-CD976F1C3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C0451EC-D551-4B7A-BFAB-C7CCE3C95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Yufeng Li</a:t>
            </a:r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6D8FF55-6F11-4AB2-A747-5BEA8BD84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Symposium on Frontiers of Underground Physics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CE2F1B5-1646-4C42-924F-3B506A595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5360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6E6877-9B3D-49BC-9EB1-B1E11E1FE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3CFC82-61E5-4BDB-A3C0-D4C096502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F52802-1165-429E-BBBD-7BF38579C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Yu-Feng Li</a:t>
            </a:r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433EA1-0663-4A3A-AE07-03B89993C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65F160-250F-4D84-8D65-2006E38B6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3085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306C2D-8BF6-4D85-8277-7AE01C432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34EF778-D1B0-40DA-B621-1B97FFE7B6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8CCF044-BA98-44E5-8B04-9AB093B77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B88D0F-55F1-4202-B5AF-3705D0613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Yufeng Li</a:t>
            </a:r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A7B06DC-3A53-4EE5-BC1C-7E6BE2039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Symposium on Frontiers of Underground Physics</a:t>
            </a: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F412E82-9F2C-4F61-9AF1-7FD38C2B7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28778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9D319F-B5F7-43AD-922E-77E2CB3E4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4131A57-1DFC-452A-8A84-A2B58C50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850FF4-E5C6-4FAF-9694-CC90ED469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Yufeng Li</a:t>
            </a:r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46803D-F59C-47DF-AF40-17BC09585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Symposium on Frontiers of Underground Physics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C449BB-7776-4DE5-A12B-B81428A64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5992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A92A55A-ED1F-4FFF-B847-F3FB6C0540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35BFD3C-CC85-4E2B-A329-B4CB1C19C6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5D9E27-CB08-4BEF-8248-2BDB105B0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Yufeng Li</a:t>
            </a:r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8AC6969-6C71-49F0-A53D-1C29A4068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Symposium on Frontiers of Underground Physics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ABAEB6-04A6-402F-9B65-87E142BD3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6804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945349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366D69-A651-4294-87AF-CDC4D299A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A666B5-5541-4C93-865E-ACA5535E0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45FF6E-4ED1-4333-9499-C88AC3B8E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Yu-Feng Li</a:t>
            </a:r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D6632DA-300E-4F52-AFA9-A9DE38607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2498F25-D112-4CBA-B078-0290CA766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372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6F1A7C-4429-4B85-82AD-78B5C82C1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D4D6802-DB48-4FCF-A3E9-4986B7A78D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3AA9E4E-94F2-45C0-B15C-68D7B478B5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0630244-E32C-4989-92A6-5880D6EB8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Yu-Feng Li</a:t>
            </a:r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158772C-EFDB-4EF5-8740-808C943D1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2A84114-ADF7-4E9A-BD43-7BB0857C9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897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32050A-46D7-4854-90E8-59AD615FB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9ED186D-A3F6-44B9-91B9-7AF2AC593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5FD694-5285-41C4-9C65-D844CC068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0703A54-6873-4883-896A-7B3A3CA7FB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EDBE3DD-45C3-45B8-99AB-D36C20B8DB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361C8CD-1273-408E-8928-83CA5B356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Yu-Feng Li</a:t>
            </a:r>
            <a:endParaRPr lang="zh-CN" altLang="en-US" dirty="0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E76FBA9-F0A3-4ADE-A8C7-414231EEF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41B8946-04D3-464E-9A21-E0AF91457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7344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35FDC6-768E-4F78-B007-A28B58081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BE99D46-0C9C-4B38-BB79-1C86D6657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Yu-Feng Li</a:t>
            </a:r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BCA39CC-9B7D-4929-8A00-C5EA6311D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365DBFE-1029-4F4F-A335-CDEF2A93A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020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F46CB0D-8D72-49E0-90AD-E8276F392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Yu-Feng Li</a:t>
            </a:r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89E71E4-EB3D-471F-A063-7883C2B5E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721104F-5804-4EFB-B5C2-47FAD6462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0784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7AA7AC-8085-40F9-A73E-8E3D214E7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CC1B616-7A6F-4340-977A-1A64B3B7A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2CDED3B-01F9-43D7-A001-CD976F1C3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C0451EC-D551-4B7A-BFAB-C7CCE3C95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Yu-Feng Li</a:t>
            </a:r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6D8FF55-6F11-4AB2-A747-5BEA8BD84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CE2F1B5-1646-4C42-924F-3B506A595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6479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306C2D-8BF6-4D85-8277-7AE01C432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34EF778-D1B0-40DA-B621-1B97FFE7B6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8CCF044-BA98-44E5-8B04-9AB093B77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B88D0F-55F1-4202-B5AF-3705D0613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Yu-Feng Li</a:t>
            </a:r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A7B06DC-3A53-4EE5-BC1C-7E6BE2039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F412E82-9F2C-4F61-9AF1-7FD38C2B7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576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304928C-328B-456B-BE91-2C8082F30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0511D62-1934-4D0F-8B75-7213C718F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5C33CEE-8D22-44B8-8BDE-FFB3942162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Yu-Feng Li</a:t>
            </a:r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9CF231-426B-4B93-A927-EB509EA23E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14704AE-4902-493C-9393-28D5707B17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3866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304928C-328B-456B-BE91-2C8082F30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0511D62-1934-4D0F-8B75-7213C718F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5C33CEE-8D22-44B8-8BDE-FFB3942162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Yufeng Li</a:t>
            </a:r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9CF231-426B-4B93-A927-EB509EA23E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Symposium on Frontiers of Underground Physics</a:t>
            </a: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14704AE-4902-493C-9393-28D5707B17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9E700-ACA6-4F19-95D7-753524023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212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.jpg"/><Relationship Id="rId7" Type="http://schemas.openxmlformats.org/officeDocument/2006/relationships/image" Target="../media/image2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10.png"/><Relationship Id="rId5" Type="http://schemas.openxmlformats.org/officeDocument/2006/relationships/image" Target="../media/image38.png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png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4.png"/><Relationship Id="rId5" Type="http://schemas.openxmlformats.org/officeDocument/2006/relationships/image" Target="../media/image3.jp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3.jpg"/><Relationship Id="rId10" Type="http://schemas.openxmlformats.org/officeDocument/2006/relationships/image" Target="../media/image10.jpeg"/><Relationship Id="rId4" Type="http://schemas.openxmlformats.org/officeDocument/2006/relationships/image" Target="../media/image5.jpe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.jpg"/><Relationship Id="rId7" Type="http://schemas.openxmlformats.org/officeDocument/2006/relationships/image" Target="../media/image5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82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3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.jp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large sign next to a silo&#10;&#10;AI-generated content may be incorrect.">
            <a:extLst>
              <a:ext uri="{FF2B5EF4-FFF2-40B4-BE49-F238E27FC236}">
                <a16:creationId xmlns:a16="http://schemas.microsoft.com/office/drawing/2014/main" id="{75831F54-FEAD-92DA-2E94-15462F32F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64102"/>
          </a:xfrm>
          <a:prstGeom prst="rect">
            <a:avLst/>
          </a:prstGeom>
        </p:spPr>
      </p:pic>
      <p:sp>
        <p:nvSpPr>
          <p:cNvPr id="3" name="副标题 2">
            <a:extLst>
              <a:ext uri="{FF2B5EF4-FFF2-40B4-BE49-F238E27FC236}">
                <a16:creationId xmlns:a16="http://schemas.microsoft.com/office/drawing/2014/main" id="{178C15EC-9E1F-40D5-AAD4-E3A1D1A1DD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9498" y="4923954"/>
            <a:ext cx="8229429" cy="1976664"/>
          </a:xfrm>
        </p:spPr>
        <p:txBody>
          <a:bodyPr>
            <a:normAutofit/>
          </a:bodyPr>
          <a:lstStyle/>
          <a:p>
            <a:r>
              <a:rPr lang="en-US" altLang="zh-CN" dirty="0">
                <a:effectLst>
                  <a:glow rad="101600">
                    <a:schemeClr val="bg1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Yu-Feng Li</a:t>
            </a:r>
          </a:p>
          <a:p>
            <a:r>
              <a:rPr lang="en-US" altLang="zh-CN" dirty="0">
                <a:effectLst>
                  <a:glow rad="101600">
                    <a:schemeClr val="bg1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Institute of High Energy Physics, Beijing</a:t>
            </a:r>
          </a:p>
          <a:p>
            <a:r>
              <a:rPr lang="en-US" altLang="zh-CN" dirty="0">
                <a:effectLst>
                  <a:glow rad="101600">
                    <a:schemeClr val="bg1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2026/07/03</a:t>
            </a:r>
          </a:p>
          <a:p>
            <a:r>
              <a:rPr lang="en-US" altLang="zh-CN" dirty="0">
                <a:effectLst>
                  <a:glow rad="101600">
                    <a:schemeClr val="bg1"/>
                  </a:glo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On behalf of the JUNO collaboration</a:t>
            </a:r>
            <a:endParaRPr lang="zh-CN" altLang="en-US" dirty="0">
              <a:effectLst>
                <a:glow rad="101600">
                  <a:schemeClr val="bg1"/>
                </a:glow>
              </a:effectLst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81E198F-6A57-4597-AFB2-B7DE390EA2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04"/>
            <a:ext cx="1294106" cy="8590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247456F-EDC7-4E6A-BB18-A954ACCBCF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7741" y="0"/>
            <a:ext cx="874259" cy="811118"/>
          </a:xfrm>
          <a:prstGeom prst="rect">
            <a:avLst/>
          </a:prstGeom>
        </p:spPr>
      </p:pic>
      <p:sp>
        <p:nvSpPr>
          <p:cNvPr id="5" name="标题 4">
            <a:extLst>
              <a:ext uri="{FF2B5EF4-FFF2-40B4-BE49-F238E27FC236}">
                <a16:creationId xmlns:a16="http://schemas.microsoft.com/office/drawing/2014/main" id="{B54E5B53-EB7E-41C4-9967-D90198A821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693" y="45436"/>
            <a:ext cx="11665700" cy="1982147"/>
          </a:xfrm>
        </p:spPr>
        <p:txBody>
          <a:bodyPr>
            <a:normAutofit/>
          </a:bodyPr>
          <a:lstStyle/>
          <a:p>
            <a:r>
              <a:rPr lang="en-US" altLang="zh-CN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Astrophysics Program at JUNO</a:t>
            </a:r>
            <a:br>
              <a:rPr lang="zh-CN" altLang="en-US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sz="48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860F8C82-274C-4B4D-B0D1-B6F48D240C0C}"/>
              </a:ext>
            </a:extLst>
          </p:cNvPr>
          <p:cNvSpPr txBox="1">
            <a:spLocks/>
          </p:cNvSpPr>
          <p:nvPr/>
        </p:nvSpPr>
        <p:spPr>
          <a:xfrm>
            <a:off x="1524000" y="860588"/>
            <a:ext cx="9144000" cy="15586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b="1" dirty="0"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 descr="17th FCPPN/L Workshop, Lyon, France">
            <a:extLst>
              <a:ext uri="{FF2B5EF4-FFF2-40B4-BE49-F238E27FC236}">
                <a16:creationId xmlns:a16="http://schemas.microsoft.com/office/drawing/2014/main" id="{2FA4E4EA-814B-4B57-A062-E346AA1AD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772" y="2071515"/>
            <a:ext cx="6964879" cy="178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408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488A751F-56E3-493C-AEC9-21025D26408E}"/>
              </a:ext>
            </a:extLst>
          </p:cNvPr>
          <p:cNvSpPr txBox="1"/>
          <p:nvPr/>
        </p:nvSpPr>
        <p:spPr>
          <a:xfrm>
            <a:off x="206524" y="1243732"/>
            <a:ext cx="11549194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Live time: </a:t>
            </a:r>
            <a:r>
              <a:rPr lang="en-US" altLang="zh-CN" sz="2400" b="1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97% (99.8% after upgrade), </a:t>
            </a: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reliable during calibration and cooling runs.</a:t>
            </a: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False alert rate: 1–3 alerts/week (early stage), 1/3 months (current configuration).</a:t>
            </a: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R="0" lvl="0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DAQ latency time:  </a:t>
            </a:r>
            <a:r>
              <a:rPr lang="en-US" altLang="zh-CN" sz="2400" b="1" dirty="0">
                <a:solidFill>
                  <a:srgbClr val="FF0000"/>
                </a:solidFill>
                <a:latin typeface="Calibri" pitchFamily="34" charset="0"/>
                <a:ea typeface="楷体" pitchFamily="49" charset="-122"/>
              </a:rPr>
              <a:t>around 4 s.</a:t>
            </a: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Validation with laser tests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0AE0D63E-CB43-4880-8DBE-D7BFE7C322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15FCA8E-CA46-44D7-9563-131432DBD6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16" name="标题 12">
            <a:extLst>
              <a:ext uri="{FF2B5EF4-FFF2-40B4-BE49-F238E27FC236}">
                <a16:creationId xmlns:a16="http://schemas.microsoft.com/office/drawing/2014/main" id="{75C909FD-6762-4F77-8E29-A8D60058B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517" y="189906"/>
            <a:ext cx="8055441" cy="549614"/>
          </a:xfrm>
        </p:spPr>
        <p:txBody>
          <a:bodyPr>
            <a:noAutofit/>
          </a:bodyPr>
          <a:lstStyle/>
          <a:p>
            <a:pPr algn="ctr"/>
            <a:r>
              <a:rPr lang="en-US" altLang="zh-CN" sz="3600" dirty="0"/>
              <a:t>OEC Monitor: Status</a:t>
            </a:r>
            <a:endParaRPr lang="zh-CN" altLang="en-US" sz="3600" dirty="0"/>
          </a:p>
        </p:txBody>
      </p:sp>
      <p:sp>
        <p:nvSpPr>
          <p:cNvPr id="18" name="灯片编号占位符 3">
            <a:extLst>
              <a:ext uri="{FF2B5EF4-FFF2-40B4-BE49-F238E27FC236}">
                <a16:creationId xmlns:a16="http://schemas.microsoft.com/office/drawing/2014/main" id="{2D9E4413-22A5-47CC-A510-F41D3C0D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53256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5E3D87B-A2D8-4C2E-8C28-D2E577388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785" y="2437633"/>
            <a:ext cx="6520824" cy="218302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31A9E89-5D0E-4DF0-86A9-81C532605F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5491" y="2331850"/>
            <a:ext cx="4012889" cy="233327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6F80F33-9478-4524-95FB-A1F34C66B2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1801" y="2706862"/>
            <a:ext cx="1446851" cy="28896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420906C-2155-44F3-ADF2-537C848A38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8971" y="3022866"/>
            <a:ext cx="3077547" cy="95124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B463FE7-5766-4954-B332-0CAA06A4B3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8876" y="4750021"/>
            <a:ext cx="4746895" cy="177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24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0AE0D63E-CB43-4880-8DBE-D7BFE7C322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15FCA8E-CA46-44D7-9563-131432DBD6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18" name="灯片编号占位符 3">
            <a:extLst>
              <a:ext uri="{FF2B5EF4-FFF2-40B4-BE49-F238E27FC236}">
                <a16:creationId xmlns:a16="http://schemas.microsoft.com/office/drawing/2014/main" id="{2D9E4413-22A5-47CC-A510-F41D3C0D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53256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32B087A-5851-49C9-8251-4C9E742E0284}"/>
              </a:ext>
            </a:extLst>
          </p:cNvPr>
          <p:cNvSpPr txBox="1"/>
          <p:nvPr/>
        </p:nvSpPr>
        <p:spPr>
          <a:xfrm>
            <a:off x="206523" y="1434976"/>
            <a:ext cx="5995494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Evaluated based on real background and signal simulations.</a:t>
            </a: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rgbClr val="0000FF"/>
                </a:solidFill>
                <a:latin typeface="Calibri" pitchFamily="34" charset="0"/>
                <a:ea typeface="楷体" pitchFamily="49" charset="-122"/>
              </a:rPr>
              <a:t>Signal: 80% efficiency base on MC,</a:t>
            </a: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Background: </a:t>
            </a:r>
          </a:p>
          <a:p>
            <a:pPr marR="0" lvl="0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     </a:t>
            </a:r>
            <a:r>
              <a:rPr lang="en-US" altLang="zh-CN" sz="2400" dirty="0">
                <a:solidFill>
                  <a:srgbClr val="0000FF"/>
                </a:solidFill>
                <a:latin typeface="Calibri" pitchFamily="34" charset="0"/>
                <a:ea typeface="楷体" pitchFamily="49" charset="-122"/>
              </a:rPr>
              <a:t>Reactor IBDs and Li9. ~27 candidates/day.</a:t>
            </a: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Alert efficiency </a:t>
            </a:r>
            <a:r>
              <a:rPr lang="en-US" altLang="zh-CN" sz="2400" dirty="0">
                <a:solidFill>
                  <a:srgbClr val="FF0000"/>
                </a:solidFill>
                <a:latin typeface="Calibri" pitchFamily="34" charset="0"/>
                <a:ea typeface="楷体" pitchFamily="49" charset="-122"/>
              </a:rPr>
              <a:t>&gt; 50% for CCSN within 350 kpc</a:t>
            </a:r>
          </a:p>
          <a:p>
            <a:pPr marR="0" lvl="0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zh-CN" sz="2400" dirty="0">
              <a:solidFill>
                <a:srgbClr val="FF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Alert triggers </a:t>
            </a:r>
            <a:r>
              <a:rPr lang="en-US" altLang="zh-CN" sz="2400" dirty="0">
                <a:solidFill>
                  <a:srgbClr val="FF0000"/>
                </a:solidFill>
                <a:latin typeface="Calibri" pitchFamily="34" charset="0"/>
                <a:ea typeface="楷体" pitchFamily="49" charset="-122"/>
              </a:rPr>
              <a:t>in 20 </a:t>
            </a:r>
            <a:r>
              <a:rPr lang="en-US" altLang="zh-CN" sz="2400" dirty="0" err="1">
                <a:solidFill>
                  <a:srgbClr val="FF0000"/>
                </a:solidFill>
                <a:latin typeface="Calibri" pitchFamily="34" charset="0"/>
                <a:ea typeface="楷体" pitchFamily="49" charset="-122"/>
              </a:rPr>
              <a:t>ms</a:t>
            </a:r>
            <a:r>
              <a:rPr lang="en-US" altLang="zh-CN" sz="2400" dirty="0">
                <a:solidFill>
                  <a:srgbClr val="FF0000"/>
                </a:solidFill>
                <a:latin typeface="Calibri" pitchFamily="34" charset="0"/>
                <a:ea typeface="楷体" pitchFamily="49" charset="-122"/>
              </a:rPr>
              <a:t> at 10 kpc after core bounce </a:t>
            </a: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(DAQ latency at second level)</a:t>
            </a:r>
          </a:p>
        </p:txBody>
      </p:sp>
      <p:sp>
        <p:nvSpPr>
          <p:cNvPr id="20" name="标题 12">
            <a:extLst>
              <a:ext uri="{FF2B5EF4-FFF2-40B4-BE49-F238E27FC236}">
                <a16:creationId xmlns:a16="http://schemas.microsoft.com/office/drawing/2014/main" id="{52D627AC-EC08-447E-A553-6BDA49154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517" y="189906"/>
            <a:ext cx="8055441" cy="549614"/>
          </a:xfrm>
        </p:spPr>
        <p:txBody>
          <a:bodyPr>
            <a:noAutofit/>
          </a:bodyPr>
          <a:lstStyle/>
          <a:p>
            <a:pPr algn="ctr"/>
            <a:r>
              <a:rPr lang="en-US" altLang="zh-CN" sz="3600" dirty="0"/>
              <a:t>OEC Monitor: Performance</a:t>
            </a:r>
            <a:endParaRPr lang="zh-CN" altLang="en-US" sz="36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3A797C1-C58E-4727-906A-F3F8F42C5D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3883" y="1093404"/>
            <a:ext cx="4380752" cy="54885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DC7C160-B25D-4DFB-810B-43D9A7EEAE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0637" y="3010213"/>
            <a:ext cx="3071570" cy="94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41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488A751F-56E3-493C-AEC9-21025D26408E}"/>
              </a:ext>
            </a:extLst>
          </p:cNvPr>
          <p:cNvSpPr txBox="1"/>
          <p:nvPr/>
        </p:nvSpPr>
        <p:spPr>
          <a:xfrm>
            <a:off x="206524" y="1243732"/>
            <a:ext cx="1154919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MM trigger: </a:t>
            </a:r>
            <a:r>
              <a:rPr lang="en-US" altLang="zh-CN" sz="2400" dirty="0">
                <a:solidFill>
                  <a:srgbClr val="0000FF"/>
                </a:solidFill>
                <a:latin typeface="Calibri" pitchFamily="34" charset="0"/>
                <a:ea typeface="楷体" pitchFamily="49" charset="-122"/>
              </a:rPr>
              <a:t>dedicated system for transient and/or low energy events</a:t>
            </a: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Current operation: </a:t>
            </a:r>
            <a:r>
              <a:rPr lang="en-US" altLang="zh-CN" sz="2400" dirty="0">
                <a:solidFill>
                  <a:srgbClr val="0000FF"/>
                </a:solidFill>
                <a:latin typeface="Calibri" pitchFamily="34" charset="0"/>
                <a:ea typeface="楷体" pitchFamily="49" charset="-122"/>
              </a:rPr>
              <a:t>110 keV with 7 kHz trigger rate.</a:t>
            </a: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Serve as a </a:t>
            </a:r>
            <a:r>
              <a:rPr lang="en-US" altLang="zh-CN" sz="2400" dirty="0">
                <a:solidFill>
                  <a:srgbClr val="0000FF"/>
                </a:solidFill>
                <a:latin typeface="Calibri" pitchFamily="34" charset="0"/>
                <a:ea typeface="楷体" pitchFamily="49" charset="-122"/>
              </a:rPr>
              <a:t>fast, low-energy and low-latency monitor </a:t>
            </a: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for supernova burst and other transients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0AE0D63E-CB43-4880-8DBE-D7BFE7C322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15FCA8E-CA46-44D7-9563-131432DBD6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16" name="标题 12">
            <a:extLst>
              <a:ext uri="{FF2B5EF4-FFF2-40B4-BE49-F238E27FC236}">
                <a16:creationId xmlns:a16="http://schemas.microsoft.com/office/drawing/2014/main" id="{75C909FD-6762-4F77-8E29-A8D60058B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517" y="189906"/>
            <a:ext cx="8055441" cy="549614"/>
          </a:xfrm>
        </p:spPr>
        <p:txBody>
          <a:bodyPr>
            <a:noAutofit/>
          </a:bodyPr>
          <a:lstStyle/>
          <a:p>
            <a:pPr algn="ctr"/>
            <a:r>
              <a:rPr lang="en-US" altLang="zh-CN" sz="3600" dirty="0"/>
              <a:t>MM Trigger Monitor: Status</a:t>
            </a:r>
            <a:endParaRPr lang="zh-CN" altLang="en-US" sz="3600" dirty="0"/>
          </a:p>
        </p:txBody>
      </p:sp>
      <p:sp>
        <p:nvSpPr>
          <p:cNvPr id="18" name="灯片编号占位符 3">
            <a:extLst>
              <a:ext uri="{FF2B5EF4-FFF2-40B4-BE49-F238E27FC236}">
                <a16:creationId xmlns:a16="http://schemas.microsoft.com/office/drawing/2014/main" id="{2D9E4413-22A5-47CC-A510-F41D3C0D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53256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1BCD2EA-AA64-4E4E-8511-75FDABF40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24" y="2170539"/>
            <a:ext cx="5912243" cy="246122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215F494-89FA-4C3F-B3DF-5F19395C18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2051" y="1888930"/>
            <a:ext cx="4109127" cy="308363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1E93950A-8005-4C1F-8FA4-3CB2CFE2E0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2991" y="2026017"/>
            <a:ext cx="2669584" cy="85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67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0AE0D63E-CB43-4880-8DBE-D7BFE7C322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15FCA8E-CA46-44D7-9563-131432DBD6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18" name="灯片编号占位符 3">
            <a:extLst>
              <a:ext uri="{FF2B5EF4-FFF2-40B4-BE49-F238E27FC236}">
                <a16:creationId xmlns:a16="http://schemas.microsoft.com/office/drawing/2014/main" id="{2D9E4413-22A5-47CC-A510-F41D3C0D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53256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32B087A-5851-49C9-8251-4C9E742E0284}"/>
              </a:ext>
            </a:extLst>
          </p:cNvPr>
          <p:cNvSpPr txBox="1"/>
          <p:nvPr/>
        </p:nvSpPr>
        <p:spPr>
          <a:xfrm>
            <a:off x="206524" y="1232530"/>
            <a:ext cx="513868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Running with both </a:t>
            </a:r>
            <a:r>
              <a:rPr lang="en-US" altLang="zh-CN" sz="2400" dirty="0">
                <a:solidFill>
                  <a:srgbClr val="0000FF"/>
                </a:solidFill>
                <a:latin typeface="Calibri" pitchFamily="34" charset="0"/>
                <a:ea typeface="楷体" pitchFamily="49" charset="-122"/>
              </a:rPr>
              <a:t>high-energy (5-20 MeV, CCSN) </a:t>
            </a: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and </a:t>
            </a:r>
            <a:r>
              <a:rPr lang="en-US" altLang="zh-CN" sz="2400" dirty="0">
                <a:solidFill>
                  <a:srgbClr val="0000FF"/>
                </a:solidFill>
                <a:latin typeface="Calibri" pitchFamily="34" charset="0"/>
                <a:ea typeface="楷体" pitchFamily="49" charset="-122"/>
              </a:rPr>
              <a:t>low-energy (0.1-5 MeV) mode.</a:t>
            </a: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High energy: complementary to other CCSN monitors</a:t>
            </a:r>
          </a:p>
          <a:p>
            <a:pPr marR="0" lvl="0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     </a:t>
            </a:r>
            <a:r>
              <a:rPr lang="en-US" altLang="zh-CN" sz="2400" dirty="0">
                <a:solidFill>
                  <a:srgbClr val="FF0000"/>
                </a:solidFill>
                <a:latin typeface="Calibri" pitchFamily="34" charset="0"/>
                <a:ea typeface="楷体" pitchFamily="49" charset="-122"/>
              </a:rPr>
              <a:t>excellent coverage, and fast (0.1 s)</a:t>
            </a: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Low energy: unique tool to monitor CCSN and transient bursts </a:t>
            </a:r>
          </a:p>
          <a:p>
            <a:pPr marR="0" lvl="0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     </a:t>
            </a:r>
            <a:r>
              <a:rPr lang="en-US" altLang="zh-CN" sz="2400" dirty="0">
                <a:solidFill>
                  <a:srgbClr val="FF0000"/>
                </a:solidFill>
                <a:latin typeface="Calibri" pitchFamily="34" charset="0"/>
                <a:ea typeface="楷体" pitchFamily="49" charset="-122"/>
              </a:rPr>
              <a:t>much quicker thanks to the </a:t>
            </a:r>
            <a:r>
              <a:rPr lang="el-GR" altLang="zh-CN" sz="2400" dirty="0">
                <a:solidFill>
                  <a:srgbClr val="FF0000"/>
                </a:solidFill>
                <a:latin typeface="Calibri" pitchFamily="34" charset="0"/>
                <a:ea typeface="楷体" pitchFamily="49" charset="-122"/>
              </a:rPr>
              <a:t>ν</a:t>
            </a:r>
            <a:r>
              <a:rPr lang="en-US" altLang="zh-CN" sz="2400" dirty="0">
                <a:solidFill>
                  <a:srgbClr val="FF0000"/>
                </a:solidFill>
                <a:latin typeface="Calibri" pitchFamily="34" charset="0"/>
                <a:ea typeface="楷体" pitchFamily="49" charset="-122"/>
              </a:rPr>
              <a:t>e burst </a:t>
            </a:r>
          </a:p>
        </p:txBody>
      </p:sp>
      <p:sp>
        <p:nvSpPr>
          <p:cNvPr id="20" name="标题 12">
            <a:extLst>
              <a:ext uri="{FF2B5EF4-FFF2-40B4-BE49-F238E27FC236}">
                <a16:creationId xmlns:a16="http://schemas.microsoft.com/office/drawing/2014/main" id="{52D627AC-EC08-447E-A553-6BDA49154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517" y="189906"/>
            <a:ext cx="8055441" cy="549614"/>
          </a:xfrm>
        </p:spPr>
        <p:txBody>
          <a:bodyPr>
            <a:noAutofit/>
          </a:bodyPr>
          <a:lstStyle/>
          <a:p>
            <a:pPr algn="ctr"/>
            <a:r>
              <a:rPr lang="en-US" altLang="zh-CN" sz="3600" dirty="0"/>
              <a:t>MM Trigger Monitor: Performance</a:t>
            </a:r>
            <a:endParaRPr lang="zh-CN" altLang="en-US" sz="3600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82C719A-FEC0-43AA-B0BC-8670CBAF1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285" y="947626"/>
            <a:ext cx="6027592" cy="28849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FCB3C59-CBBD-466B-B594-55AE700B01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658"/>
          <a:stretch/>
        </p:blipFill>
        <p:spPr>
          <a:xfrm>
            <a:off x="5254284" y="3898067"/>
            <a:ext cx="5949899" cy="265050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EF5E985-F300-4BCF-AD31-6AFD986F5D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7370" y="1643526"/>
            <a:ext cx="2669584" cy="85464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334F528-F7E1-4A8D-9D21-AD511C370E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9323" y="4332934"/>
            <a:ext cx="2669584" cy="85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44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0AE0D63E-CB43-4880-8DBE-D7BFE7C322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15FCA8E-CA46-44D7-9563-131432DBD6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18" name="灯片编号占位符 3">
            <a:extLst>
              <a:ext uri="{FF2B5EF4-FFF2-40B4-BE49-F238E27FC236}">
                <a16:creationId xmlns:a16="http://schemas.microsoft.com/office/drawing/2014/main" id="{2D9E4413-22A5-47CC-A510-F41D3C0D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53256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32B087A-5851-49C9-8251-4C9E742E0284}"/>
              </a:ext>
            </a:extLst>
          </p:cNvPr>
          <p:cNvSpPr txBox="1"/>
          <p:nvPr/>
        </p:nvSpPr>
        <p:spPr>
          <a:xfrm>
            <a:off x="206524" y="1010650"/>
            <a:ext cx="1166163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b="1" dirty="0">
                <a:solidFill>
                  <a:srgbClr val="FF0000"/>
                </a:solidFill>
                <a:latin typeface="Calibri" pitchFamily="34" charset="0"/>
                <a:ea typeface="楷体" pitchFamily="49" charset="-122"/>
              </a:rPr>
              <a:t>We need to wait for the next Galactic (and nearby) supernova neutrino burst</a:t>
            </a: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Diffuse Supernova Neutrino Background (DSNB):</a:t>
            </a:r>
            <a:endParaRPr lang="en-US" altLang="zh-CN" sz="2400" dirty="0">
              <a:solidFill>
                <a:srgbClr val="0000FF"/>
              </a:solidFill>
              <a:latin typeface="Calibri" pitchFamily="34" charset="0"/>
              <a:ea typeface="楷体" pitchFamily="49" charset="-122"/>
            </a:endParaRPr>
          </a:p>
          <a:p>
            <a:pPr marR="0" lvl="0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	 </a:t>
            </a:r>
            <a:r>
              <a:rPr lang="en-US" altLang="zh-CN" sz="2400" dirty="0">
                <a:solidFill>
                  <a:srgbClr val="0000FF"/>
                </a:solidFill>
                <a:latin typeface="Calibri" pitchFamily="34" charset="0"/>
                <a:ea typeface="楷体" pitchFamily="49" charset="-122"/>
                <a:sym typeface="Wingdings" panose="05000000000000000000" pitchFamily="2" charset="2"/>
              </a:rPr>
              <a:t> </a:t>
            </a:r>
            <a:r>
              <a:rPr lang="en-US" altLang="zh-CN" sz="2400" dirty="0">
                <a:solidFill>
                  <a:srgbClr val="0000FF"/>
                </a:solidFill>
                <a:latin typeface="Calibri" pitchFamily="34" charset="0"/>
                <a:ea typeface="楷体" pitchFamily="49" charset="-122"/>
              </a:rPr>
              <a:t>A guaranteed diffuse source of neutrinos from all the past supernovae ! </a:t>
            </a:r>
          </a:p>
        </p:txBody>
      </p:sp>
      <p:sp>
        <p:nvSpPr>
          <p:cNvPr id="12" name="标题 12">
            <a:extLst>
              <a:ext uri="{FF2B5EF4-FFF2-40B4-BE49-F238E27FC236}">
                <a16:creationId xmlns:a16="http://schemas.microsoft.com/office/drawing/2014/main" id="{B4955505-0F94-4495-8D92-9AF6007C2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720" y="189906"/>
            <a:ext cx="9290695" cy="549614"/>
          </a:xfrm>
        </p:spPr>
        <p:txBody>
          <a:bodyPr>
            <a:noAutofit/>
          </a:bodyPr>
          <a:lstStyle/>
          <a:p>
            <a:pPr algn="ctr"/>
            <a:r>
              <a:rPr lang="en-US" altLang="zh-CN" sz="3600" dirty="0"/>
              <a:t>DSNB: another probe of supernova physics</a:t>
            </a:r>
            <a:endParaRPr lang="zh-CN" altLang="en-US" sz="36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DC93EFA-B5BA-4FBD-BE7D-DB98CB0353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108" y="2546226"/>
            <a:ext cx="6042459" cy="414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734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92269B7A-8F6E-4E44-A8AF-BCD39BAAB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016" y="924398"/>
            <a:ext cx="7521073" cy="408542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8F263C3-92F1-4CDA-A37D-1CC2ABD6045C}"/>
              </a:ext>
            </a:extLst>
          </p:cNvPr>
          <p:cNvSpPr txBox="1"/>
          <p:nvPr/>
        </p:nvSpPr>
        <p:spPr>
          <a:xfrm>
            <a:off x="5510730" y="3707114"/>
            <a:ext cx="3868091" cy="369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Before background suppression</a:t>
            </a:r>
            <a:endParaRPr kumimoji="0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F2EA37B-9AA3-4A10-8E3A-003D5FDECB29}"/>
              </a:ext>
            </a:extLst>
          </p:cNvPr>
          <p:cNvSpPr/>
          <p:nvPr/>
        </p:nvSpPr>
        <p:spPr>
          <a:xfrm>
            <a:off x="5807834" y="1374589"/>
            <a:ext cx="22493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JUNO,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arXiv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: 2205.08830</a:t>
            </a:r>
          </a:p>
          <a:p>
            <a:pPr marL="0" marR="0" lvl="0" indent="0" algn="l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JCAP 10 (2022) 033</a:t>
            </a:r>
            <a:endParaRPr kumimoji="0" lang="zh-CN" altLang="en-US" sz="16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99F2EFD-0D12-427F-8764-420CF92D91A3}"/>
                  </a:ext>
                </a:extLst>
              </p:cNvPr>
              <p:cNvSpPr txBox="1"/>
              <p:nvPr/>
            </p:nvSpPr>
            <p:spPr>
              <a:xfrm>
                <a:off x="346074" y="1055225"/>
                <a:ext cx="4393744" cy="4707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34" marR="0" lvl="0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n"/>
                  <a:tabLst/>
                  <a:defRPr/>
                </a:pP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DSNB: 2-4 events in JUNO per year</a:t>
                </a:r>
              </a:p>
              <a:p>
                <a:pPr marL="742909" marR="0" lvl="1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altLang="zh-CN" sz="1799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Not detected yet</a:t>
                </a:r>
                <a:endParaRPr kumimoji="1" lang="en-US" altLang="zh-CN" sz="1799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Times" charset="0"/>
                  <a:sym typeface="Wingdings" panose="05000000000000000000" pitchFamily="2" charset="2"/>
                </a:endParaRPr>
              </a:p>
              <a:p>
                <a:pPr marL="0" marR="0" lvl="0" indent="0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zh-CN" sz="1799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微软雅黑" panose="020B0503020204020204" pitchFamily="34" charset="-122"/>
                    <a:cs typeface="Times" charset="0"/>
                    <a:sym typeface="Wingdings" panose="05000000000000000000" pitchFamily="2" charset="2"/>
                  </a:rPr>
                  <a:t>Holding:</a:t>
                </a:r>
                <a:endParaRPr kumimoji="0" lang="en-US" altLang="zh-CN" sz="179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  <a:p>
                <a:pPr marL="285734" marR="0" lvl="0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►"/>
                  <a:tabLst/>
                  <a:defRPr/>
                </a:pPr>
                <a:r>
                  <a:rPr kumimoji="0" lang="en-US" altLang="zh-CN" sz="1799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Supernova (SN) rate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1799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1799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𝑹</m:t>
                        </m:r>
                      </m:e>
                      <m:sub>
                        <m:r>
                          <a:rPr kumimoji="0" lang="en-US" altLang="zh-CN" sz="1799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𝑺𝑵</m:t>
                        </m:r>
                      </m:sub>
                    </m:sSub>
                    <m:d>
                      <m:dPr>
                        <m:ctrlPr>
                          <a:rPr kumimoji="0" lang="en-US" altLang="zh-CN" sz="1799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</m:ctrlPr>
                      </m:dPr>
                      <m:e>
                        <m:r>
                          <a:rPr kumimoji="0" lang="en-US" altLang="zh-CN" sz="1799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𝟎</m:t>
                        </m:r>
                      </m:e>
                    </m:d>
                  </m:oMath>
                </a14:m>
                <a:r>
                  <a:rPr kumimoji="0" lang="en-US" altLang="zh-CN" sz="1799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)</a:t>
                </a:r>
              </a:p>
              <a:p>
                <a:pPr marL="285734" marR="0" lvl="0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►"/>
                  <a:tabLst/>
                  <a:defRPr/>
                </a:pPr>
                <a:r>
                  <a:rPr kumimoji="0" lang="en-US" altLang="zh-CN" sz="1799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Average</a:t>
                </a:r>
                <a:r>
                  <a:rPr kumimoji="0" lang="zh-CN" altLang="en-US" sz="1799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 </a:t>
                </a:r>
                <a:r>
                  <a:rPr kumimoji="0" lang="en-US" altLang="zh-CN" sz="1799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energy</a:t>
                </a:r>
                <a:r>
                  <a:rPr kumimoji="0" lang="zh-CN" altLang="en-US" sz="1799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 </a:t>
                </a:r>
                <a:r>
                  <a:rPr kumimoji="0" lang="en-US" altLang="zh-CN" sz="1799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of SN neutrinos (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kumimoji="0" lang="en-US" altLang="zh-CN" sz="1799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altLang="zh-CN" sz="1799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altLang="zh-CN" sz="1799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+mn-cs"/>
                              </a:rPr>
                              <m:t>𝑬</m:t>
                            </m:r>
                          </m:e>
                          <m:sub>
                            <m:r>
                              <a:rPr kumimoji="0" lang="zh-CN" altLang="en-US" sz="1799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+mn-cs"/>
                              </a:rPr>
                              <m:t>𝝂</m:t>
                            </m:r>
                          </m:sub>
                        </m:sSub>
                      </m:e>
                    </m:d>
                  </m:oMath>
                </a14:m>
                <a:r>
                  <a:rPr kumimoji="0" lang="en-US" altLang="zh-CN" sz="1799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)</a:t>
                </a:r>
              </a:p>
              <a:p>
                <a:pPr marL="285734" marR="0" lvl="0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►"/>
                  <a:tabLst/>
                  <a:defRPr/>
                </a:pPr>
                <a:r>
                  <a:rPr kumimoji="0" lang="en-US" altLang="zh-CN" sz="1799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Fraction of black hole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1799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altLang="zh-CN" sz="1799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𝒇</m:t>
                        </m:r>
                      </m:e>
                      <m:sub>
                        <m:r>
                          <a:rPr kumimoji="0" lang="en-US" altLang="zh-CN" sz="1799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𝑩𝑯</m:t>
                        </m:r>
                      </m:sub>
                    </m:sSub>
                  </m:oMath>
                </a14:m>
                <a:r>
                  <a:rPr kumimoji="0" lang="en-US" altLang="zh-CN" sz="1799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)</a:t>
                </a:r>
              </a:p>
              <a:p>
                <a:pPr marL="285734" marR="0" lvl="0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n"/>
                  <a:tabLst/>
                  <a:defRPr/>
                </a:pPr>
                <a:endParaRPr kumimoji="0" lang="en-US" altLang="zh-CN" sz="1799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  <a:p>
                <a:pPr marL="285734" marR="0" lvl="0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n"/>
                  <a:tabLst/>
                  <a:defRPr/>
                </a:pPr>
                <a:r>
                  <a:rPr kumimoji="0" lang="en-US" altLang="zh-CN" sz="1799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Dominant background (above 12 MeV): </a:t>
                </a:r>
              </a:p>
              <a:p>
                <a:pPr marL="742909" marR="0" lvl="1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altLang="zh-CN" sz="179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Atm-</a:t>
                </a:r>
                <a14:m>
                  <m:oMath xmlns:m="http://schemas.openxmlformats.org/officeDocument/2006/math">
                    <m:r>
                      <a:rPr kumimoji="0" lang="zh-CN" altLang="en-US" sz="1799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𝜈</m:t>
                    </m:r>
                  </m:oMath>
                </a14:m>
                <a:r>
                  <a:rPr kumimoji="0" lang="en-US" altLang="zh-CN" sz="179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 NC interactions</a:t>
                </a:r>
                <a:r>
                  <a:rPr kumimoji="0" lang="en-US" altLang="zh-CN" sz="179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  <a:sym typeface="Wingdings" panose="05000000000000000000" pitchFamily="2" charset="2"/>
                  </a:rPr>
                  <a:t> </a:t>
                </a:r>
              </a:p>
              <a:p>
                <a:pPr marL="285734" marR="0" lvl="0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n"/>
                  <a:tabLst/>
                  <a:defRPr/>
                </a:pPr>
                <a:endParaRPr kumimoji="0" lang="en-US" altLang="zh-CN" sz="1799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Wingdings" panose="05000000000000000000" pitchFamily="2" charset="2"/>
                </a:endParaRPr>
              </a:p>
              <a:p>
                <a:pPr marL="285734" marR="0" lvl="0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n"/>
                  <a:tabLst/>
                  <a:defRPr/>
                </a:pPr>
                <a:r>
                  <a:rPr kumimoji="0" lang="en-US" altLang="zh-CN" sz="179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  <a:sym typeface="Wingdings" panose="05000000000000000000" pitchFamily="2" charset="2"/>
                  </a:rPr>
                  <a:t>Highlights on background suppression</a:t>
                </a:r>
                <a:endPara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Wingdings" panose="05000000000000000000" pitchFamily="2" charset="2"/>
                </a:endParaRPr>
              </a:p>
              <a:p>
                <a:pPr marL="742909" marR="0" lvl="1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  <a:sym typeface="Wingdings" panose="05000000000000000000" pitchFamily="2" charset="2"/>
                  </a:rPr>
                  <a:t>Muon veto </a:t>
                </a:r>
              </a:p>
              <a:p>
                <a:pPr marL="742909" marR="0" lvl="1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  <a:sym typeface="Wingdings" panose="05000000000000000000" pitchFamily="2" charset="2"/>
                  </a:rPr>
                  <a:t>Pulse shape discrimination (PSD) technique </a:t>
                </a:r>
              </a:p>
              <a:p>
                <a:pPr marL="742909" marR="0" lvl="1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  <a:sym typeface="Wingdings" panose="05000000000000000000" pitchFamily="2" charset="2"/>
                  </a:rPr>
                  <a:t>Triple coincidence (</a:t>
                </a:r>
                <a:r>
                  <a:rPr kumimoji="0" lang="en-US" altLang="zh-CN" sz="16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  <a:sym typeface="Wingdings" panose="05000000000000000000" pitchFamily="2" charset="2"/>
                  </a:rPr>
                  <a:t>11</a:t>
                </a: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  <a:sym typeface="Wingdings" panose="05000000000000000000" pitchFamily="2" charset="2"/>
                  </a:rPr>
                  <a:t>C delayed decay)</a:t>
                </a:r>
              </a:p>
              <a:p>
                <a:pPr marL="742909" marR="0" lvl="1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endParaRPr kumimoji="0" lang="en-US" altLang="zh-CN" sz="1799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Wingdings" panose="05000000000000000000" pitchFamily="2" charset="2"/>
                </a:endParaRPr>
              </a:p>
              <a:p>
                <a:pPr marL="285734" marR="0" lvl="0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n"/>
                  <a:tabLst/>
                  <a:defRPr/>
                </a:pPr>
                <a:endParaRPr kumimoji="0" lang="en-US" altLang="zh-CN" sz="1799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F99F2EFD-0D12-427F-8764-420CF92D9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074" y="1055225"/>
                <a:ext cx="4393744" cy="4707443"/>
              </a:xfrm>
              <a:prstGeom prst="rect">
                <a:avLst/>
              </a:prstGeom>
              <a:blipFill>
                <a:blip r:embed="rId3"/>
                <a:stretch>
                  <a:fillRect l="-1248" t="-6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8CD5D421-1B75-4074-B25A-50559D7A7003}"/>
              </a:ext>
            </a:extLst>
          </p:cNvPr>
          <p:cNvSpPr txBox="1"/>
          <p:nvPr/>
        </p:nvSpPr>
        <p:spPr>
          <a:xfrm>
            <a:off x="469600" y="5234589"/>
            <a:ext cx="8380709" cy="1199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4" marR="0" lvl="0" indent="-285734" algn="l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altLang="zh-CN" sz="17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285734" marR="0" lvl="0" indent="-285734" algn="l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Background evaluation: </a:t>
            </a:r>
            <a:r>
              <a:rPr kumimoji="0" lang="en-US" altLang="zh-CN" sz="17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0.7 per year </a:t>
            </a: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Wingdings" panose="05000000000000000000" pitchFamily="2" charset="2"/>
              </a:rPr>
              <a:t> 0.54 </a:t>
            </a:r>
            <a:r>
              <a:rPr kumimoji="0" lang="en-US" altLang="zh-CN" sz="17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Wingdings" panose="05000000000000000000" pitchFamily="2" charset="2"/>
              </a:rPr>
              <a:t>per year</a:t>
            </a:r>
          </a:p>
          <a:p>
            <a:pPr marL="285734" marR="0" lvl="0" indent="-285734" algn="l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PSD:</a:t>
            </a:r>
            <a:r>
              <a:rPr kumimoji="0" lang="en-US" altLang="zh-CN" sz="17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 signal efficiency 50% </a:t>
            </a: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Wingdings" panose="05000000000000000000" pitchFamily="2" charset="2"/>
              </a:rPr>
              <a:t> 80% </a:t>
            </a:r>
            <a:r>
              <a:rPr kumimoji="0" lang="en-US" altLang="zh-CN" sz="17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Wingdings" panose="05000000000000000000" pitchFamily="2" charset="2"/>
              </a:rPr>
              <a:t>(1% residual background)</a:t>
            </a:r>
          </a:p>
          <a:p>
            <a:pPr marL="285734" marR="0" lvl="0" indent="-285734" algn="l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Realistic DSNB signal model: </a:t>
            </a:r>
            <a:r>
              <a:rPr kumimoji="0" lang="en-US" altLang="zh-CN" sz="1799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non-zero fraction of failed Supernova</a:t>
            </a:r>
            <a:endParaRPr kumimoji="0" lang="zh-CN" altLang="en-US" sz="1799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0DD68C6-5467-44BD-B1A0-576854D1491A}"/>
              </a:ext>
            </a:extLst>
          </p:cNvPr>
          <p:cNvSpPr/>
          <p:nvPr/>
        </p:nvSpPr>
        <p:spPr>
          <a:xfrm>
            <a:off x="386206" y="5429605"/>
            <a:ext cx="6873839" cy="115861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箭头: 下 19">
            <a:extLst>
              <a:ext uri="{FF2B5EF4-FFF2-40B4-BE49-F238E27FC236}">
                <a16:creationId xmlns:a16="http://schemas.microsoft.com/office/drawing/2014/main" id="{9A06B4E9-8D49-4D66-B7DD-003E808FFF6D}"/>
              </a:ext>
            </a:extLst>
          </p:cNvPr>
          <p:cNvSpPr/>
          <p:nvPr/>
        </p:nvSpPr>
        <p:spPr>
          <a:xfrm rot="16200000">
            <a:off x="7394618" y="5863585"/>
            <a:ext cx="297172" cy="373206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C9554FA-FF43-40CE-AA35-32ABF8B6A9C7}"/>
              </a:ext>
            </a:extLst>
          </p:cNvPr>
          <p:cNvSpPr/>
          <p:nvPr/>
        </p:nvSpPr>
        <p:spPr>
          <a:xfrm>
            <a:off x="7731927" y="5847647"/>
            <a:ext cx="3010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Wingdings" panose="05000000000000000000" pitchFamily="2" charset="2"/>
              </a:rPr>
              <a:t>S/B improved from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  <a:sym typeface="Wingdings" panose="05000000000000000000" pitchFamily="2" charset="2"/>
              </a:rPr>
              <a:t>2 to 3.5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标题 1">
            <a:extLst>
              <a:ext uri="{FF2B5EF4-FFF2-40B4-BE49-F238E27FC236}">
                <a16:creationId xmlns:a16="http://schemas.microsoft.com/office/drawing/2014/main" id="{4514477C-67DF-437F-AD7C-AE0D3755B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717" y="41087"/>
            <a:ext cx="9371064" cy="823595"/>
          </a:xfrm>
        </p:spPr>
        <p:txBody>
          <a:bodyPr>
            <a:noAutofit/>
          </a:bodyPr>
          <a:lstStyle/>
          <a:p>
            <a:pPr algn="ctr"/>
            <a:r>
              <a:rPr lang="en-US" altLang="zh-CN" sz="3600" dirty="0">
                <a:latin typeface="+mn-lt"/>
                <a:ea typeface="+mn-ea"/>
              </a:rPr>
              <a:t>DSNB at JUNO: signal </a:t>
            </a:r>
            <a:r>
              <a:rPr lang="en-US" altLang="zh-CN" sz="3600" dirty="0" err="1">
                <a:latin typeface="+mn-lt"/>
                <a:ea typeface="+mn-ea"/>
              </a:rPr>
              <a:t>v.s</a:t>
            </a:r>
            <a:r>
              <a:rPr lang="en-US" altLang="zh-CN" sz="3600" dirty="0">
                <a:latin typeface="+mn-lt"/>
                <a:ea typeface="+mn-ea"/>
              </a:rPr>
              <a:t>. background</a:t>
            </a:r>
            <a:endParaRPr lang="zh-CN" altLang="en-US" sz="2800" dirty="0">
              <a:latin typeface="+mn-lt"/>
              <a:ea typeface="+mn-ea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0BDFE1DA-F739-43A4-8BA4-79136CE711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70055D3-4F48-498D-A7D0-EF267EFF0E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21" name="灯片编号占位符 3">
            <a:extLst>
              <a:ext uri="{FF2B5EF4-FFF2-40B4-BE49-F238E27FC236}">
                <a16:creationId xmlns:a16="http://schemas.microsoft.com/office/drawing/2014/main" id="{E3D257F4-9F16-4010-99C0-9F51E3FE0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1573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B4D9AB-65C1-47EC-9787-44CCAFCBE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481" y="55495"/>
            <a:ext cx="10950898" cy="743397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>
                <a:latin typeface="+mn-lt"/>
                <a:ea typeface="+mn-ea"/>
              </a:rPr>
              <a:t>DSNB at JUNO: sensitivity</a:t>
            </a:r>
            <a:endParaRPr lang="zh-CN" altLang="en-US" sz="3600" dirty="0">
              <a:latin typeface="+mn-lt"/>
              <a:ea typeface="+mn-ea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5AC8EEE-FAAB-4ABF-BC90-5F54E7DF9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B353904-DB44-4FA2-9637-9E9B480711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64B84259-DB3B-4580-91D0-BB55A8EA9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896" y="1576432"/>
            <a:ext cx="6456416" cy="3749457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5B5EDD46-8619-4876-9EE4-B9BF99B03DFC}"/>
              </a:ext>
            </a:extLst>
          </p:cNvPr>
          <p:cNvSpPr/>
          <p:nvPr/>
        </p:nvSpPr>
        <p:spPr>
          <a:xfrm>
            <a:off x="8134380" y="1134223"/>
            <a:ext cx="33922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arXiv</a:t>
            </a:r>
            <a:r>
              <a:rPr kumimoji="0" lang="en-US" altLang="zh-CN" sz="1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: 2205.08830, JCAP 10 (2022) 033</a:t>
            </a:r>
            <a:endParaRPr kumimoji="0" lang="zh-CN" altLang="en-US" sz="1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9EDC6885-F830-474D-8E5D-2EA78D900027}"/>
              </a:ext>
            </a:extLst>
          </p:cNvPr>
          <p:cNvCxnSpPr/>
          <p:nvPr/>
        </p:nvCxnSpPr>
        <p:spPr>
          <a:xfrm>
            <a:off x="717661" y="3703200"/>
            <a:ext cx="5671847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BE33E24E-4593-4E82-8F6C-77EFCDBEA55A}"/>
              </a:ext>
            </a:extLst>
          </p:cNvPr>
          <p:cNvCxnSpPr/>
          <p:nvPr/>
        </p:nvCxnSpPr>
        <p:spPr>
          <a:xfrm>
            <a:off x="717661" y="4125543"/>
            <a:ext cx="3795049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: 圆角 5">
            <a:extLst>
              <a:ext uri="{FF2B5EF4-FFF2-40B4-BE49-F238E27FC236}">
                <a16:creationId xmlns:a16="http://schemas.microsoft.com/office/drawing/2014/main" id="{99814412-14F5-4C95-94BF-A80C5668DE3B}"/>
              </a:ext>
            </a:extLst>
          </p:cNvPr>
          <p:cNvSpPr/>
          <p:nvPr/>
        </p:nvSpPr>
        <p:spPr>
          <a:xfrm>
            <a:off x="924068" y="1785984"/>
            <a:ext cx="2014482" cy="195256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F05C02D-3CAF-40DA-8A72-DC8EAA593BA5}"/>
              </a:ext>
            </a:extLst>
          </p:cNvPr>
          <p:cNvSpPr txBox="1"/>
          <p:nvPr/>
        </p:nvSpPr>
        <p:spPr>
          <a:xfrm>
            <a:off x="3128739" y="1676390"/>
            <a:ext cx="1457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Reference model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3B6FC58B-9CBF-411C-B3F9-A00BD157EC36}"/>
                  </a:ext>
                </a:extLst>
              </p:cNvPr>
              <p:cNvSpPr/>
              <p:nvPr/>
            </p:nvSpPr>
            <p:spPr>
              <a:xfrm>
                <a:off x="965629" y="5674488"/>
                <a:ext cx="1004417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34" marR="0" lvl="0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n"/>
                  <a:tabLst/>
                  <a:defRPr/>
                </a:pP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If no positive observation, JUNO can set the world-leading best limits of DSNB flux</a:t>
                </a:r>
              </a:p>
              <a:p>
                <a:pPr marL="285734" marR="0" lvl="0" indent="-285734" algn="l" defTabSz="91434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n"/>
                  <a:tabLst/>
                  <a:defRPr/>
                </a:pP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With the nominal model (black solid curve (left plot)): </a:t>
                </a: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3</a:t>
                </a:r>
                <a14:m>
                  <m:oMath xmlns:m="http://schemas.openxmlformats.org/officeDocument/2006/math">
                    <m:r>
                      <a:rPr kumimoji="0" lang="zh-CN" altLang="en-US" sz="2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𝝈</m:t>
                    </m:r>
                  </m:oMath>
                </a14:m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 (3 </a:t>
                </a:r>
                <a:r>
                  <a:rPr kumimoji="0" lang="en-US" altLang="zh-CN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yrs</a:t>
                </a: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) and 6</a:t>
                </a:r>
                <a14:m>
                  <m:oMath xmlns:m="http://schemas.openxmlformats.org/officeDocument/2006/math">
                    <m:r>
                      <a:rPr kumimoji="0" lang="zh-CN" altLang="en-US" sz="2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𝝈</m:t>
                    </m:r>
                  </m:oMath>
                </a14:m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 (10 </a:t>
                </a:r>
                <a:r>
                  <a:rPr kumimoji="0" lang="en-US" altLang="zh-CN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yrs</a:t>
                </a: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pitchFamily="2" charset="-122"/>
                    <a:cs typeface="+mn-cs"/>
                  </a:rPr>
                  <a:t>) </a:t>
                </a:r>
              </a:p>
            </p:txBody>
          </p:sp>
        </mc:Choice>
        <mc:Fallback xmlns=""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3B6FC58B-9CBF-411C-B3F9-A00BD157EC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629" y="5674488"/>
                <a:ext cx="10044175" cy="707886"/>
              </a:xfrm>
              <a:prstGeom prst="rect">
                <a:avLst/>
              </a:prstGeom>
              <a:blipFill>
                <a:blip r:embed="rId6"/>
                <a:stretch>
                  <a:fillRect l="-546" t="-5172" b="-146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图片 26">
            <a:extLst>
              <a:ext uri="{FF2B5EF4-FFF2-40B4-BE49-F238E27FC236}">
                <a16:creationId xmlns:a16="http://schemas.microsoft.com/office/drawing/2014/main" id="{78A6442F-12FE-4054-AC16-91E522123C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91021" y="1472768"/>
            <a:ext cx="4952382" cy="4122487"/>
          </a:xfrm>
          <a:prstGeom prst="rect">
            <a:avLst/>
          </a:prstGeom>
        </p:spPr>
      </p:pic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C70F10A4-00AC-4A1B-B4F4-C00A74C22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3237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B4D9AB-65C1-47EC-9787-44CCAFCBE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481" y="110087"/>
            <a:ext cx="10950898" cy="743397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>
                <a:latin typeface="+mn-lt"/>
                <a:ea typeface="+mn-ea"/>
              </a:rPr>
              <a:t>First limit on DSNB (207 days’ data)</a:t>
            </a:r>
            <a:endParaRPr lang="zh-CN" altLang="en-US" sz="3600" dirty="0">
              <a:latin typeface="+mn-lt"/>
              <a:ea typeface="+mn-ea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5AC8EEE-FAAB-4ABF-BC90-5F54E7DF9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B353904-DB44-4FA2-9637-9E9B480711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C70F10A4-00AC-4A1B-B4F4-C00A74C22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2535449-7917-452C-830E-DFDF0EFE8B2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489" y="1220162"/>
            <a:ext cx="8749193" cy="399930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AC7889E-1865-4911-BAA9-57F0ECEF717E}"/>
              </a:ext>
            </a:extLst>
          </p:cNvPr>
          <p:cNvSpPr/>
          <p:nvPr/>
        </p:nvSpPr>
        <p:spPr>
          <a:xfrm>
            <a:off x="965629" y="5674487"/>
            <a:ext cx="10268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34" marR="0" lvl="0" indent="-285734" algn="l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lang="en-US" altLang="zh-CN" sz="2000" b="1" dirty="0">
                <a:solidFill>
                  <a:srgbClr val="C00000"/>
                </a:solidFill>
                <a:latin typeface="Calibri" panose="020F0502020204030204"/>
                <a:ea typeface="等线" panose="02010600030101010101" pitchFamily="2" charset="-122"/>
              </a:rPr>
              <a:t>Similar IBD selection criteria to the reactor neutrinos (with Fiducial Volume 16.5 m). 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285734" marR="0" lvl="0" indent="-285734" algn="l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Extended the prompt energy range and increased the muon veto energy.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7817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B4D9AB-65C1-47EC-9787-44CCAFCBE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481" y="110087"/>
            <a:ext cx="10950898" cy="743397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>
                <a:latin typeface="+mn-lt"/>
                <a:ea typeface="+mn-ea"/>
              </a:rPr>
              <a:t>First limit on DSNB: backgrounds</a:t>
            </a:r>
            <a:endParaRPr lang="zh-CN" altLang="en-US" sz="3600" dirty="0">
              <a:latin typeface="+mn-lt"/>
              <a:ea typeface="+mn-ea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5AC8EEE-FAAB-4ABF-BC90-5F54E7DF9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B353904-DB44-4FA2-9637-9E9B480711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C70F10A4-00AC-4A1B-B4F4-C00A74C22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1288850-FBBE-427A-9E4A-F09352A187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03" y="1278966"/>
            <a:ext cx="5823206" cy="512248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1445853-E85F-4A8B-8E5E-E512E79919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5635" y="1310813"/>
            <a:ext cx="5400906" cy="509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69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B4D9AB-65C1-47EC-9787-44CCAFCBE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481" y="110087"/>
            <a:ext cx="10950898" cy="743397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>
                <a:latin typeface="+mn-lt"/>
                <a:ea typeface="+mn-ea"/>
              </a:rPr>
              <a:t>First limit on DSNB: results</a:t>
            </a:r>
            <a:endParaRPr lang="zh-CN" altLang="en-US" sz="3600" dirty="0">
              <a:latin typeface="+mn-lt"/>
              <a:ea typeface="+mn-ea"/>
            </a:endParaRPr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C70F10A4-00AC-4A1B-B4F4-C00A74C22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5AC8EEE-FAAB-4ABF-BC90-5F54E7DF98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B353904-DB44-4FA2-9637-9E9B480711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EE9C5AE-370F-4D86-B682-1F502A751C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055" y="1342481"/>
            <a:ext cx="5612027" cy="526222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97E0B40-7D0F-41B0-88C6-5EDD87F682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5063" y="1377977"/>
            <a:ext cx="5879195" cy="448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6663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59B7C0-CEF7-4497-9908-97002A818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77" y="207724"/>
            <a:ext cx="10835199" cy="788971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/>
              <a:t>A multi-purpose observatory</a:t>
            </a:r>
            <a:endParaRPr lang="zh-CN" altLang="en-US" sz="3600" dirty="0"/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E3CE4A76-682D-4F78-93EA-BB5CC1569D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B4E20D30-A872-4DEB-9A2B-9BE8402863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36" name="右大括号 35">
            <a:extLst>
              <a:ext uri="{FF2B5EF4-FFF2-40B4-BE49-F238E27FC236}">
                <a16:creationId xmlns:a16="http://schemas.microsoft.com/office/drawing/2014/main" id="{8F977EF4-78C3-46DF-8530-A961D45FE706}"/>
              </a:ext>
            </a:extLst>
          </p:cNvPr>
          <p:cNvSpPr/>
          <p:nvPr/>
        </p:nvSpPr>
        <p:spPr>
          <a:xfrm rot="5400000">
            <a:off x="3420238" y="1801579"/>
            <a:ext cx="205619" cy="5712518"/>
          </a:xfrm>
          <a:prstGeom prst="rightBrace">
            <a:avLst>
              <a:gd name="adj1" fmla="val 8333"/>
              <a:gd name="adj2" fmla="val 49689"/>
            </a:avLst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CF4AB3E2-13C9-47EF-9013-EEC892EA363D}"/>
              </a:ext>
            </a:extLst>
          </p:cNvPr>
          <p:cNvSpPr txBox="1"/>
          <p:nvPr/>
        </p:nvSpPr>
        <p:spPr>
          <a:xfrm>
            <a:off x="1446028" y="5103525"/>
            <a:ext cx="3838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FF0000"/>
                </a:solidFill>
              </a:rPr>
              <a:t>Neutrino oscillation &amp; properties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38" name="右大括号 37">
            <a:extLst>
              <a:ext uri="{FF2B5EF4-FFF2-40B4-BE49-F238E27FC236}">
                <a16:creationId xmlns:a16="http://schemas.microsoft.com/office/drawing/2014/main" id="{6144CB01-A645-42A5-B482-2275E67F53AE}"/>
              </a:ext>
            </a:extLst>
          </p:cNvPr>
          <p:cNvSpPr/>
          <p:nvPr/>
        </p:nvSpPr>
        <p:spPr>
          <a:xfrm rot="5400000">
            <a:off x="8618626" y="2188732"/>
            <a:ext cx="205619" cy="5712518"/>
          </a:xfrm>
          <a:prstGeom prst="rightBrace">
            <a:avLst>
              <a:gd name="adj1" fmla="val 8333"/>
              <a:gd name="adj2" fmla="val 49689"/>
            </a:avLst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9193031D-B60B-4F32-9CC1-50FB3B157FC6}"/>
              </a:ext>
            </a:extLst>
          </p:cNvPr>
          <p:cNvSpPr txBox="1"/>
          <p:nvPr/>
        </p:nvSpPr>
        <p:spPr>
          <a:xfrm>
            <a:off x="7503490" y="5491485"/>
            <a:ext cx="2591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FF0000"/>
                </a:solidFill>
              </a:rPr>
              <a:t>Neutrinos as a probe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3" name="左大括号 12">
            <a:extLst>
              <a:ext uri="{FF2B5EF4-FFF2-40B4-BE49-F238E27FC236}">
                <a16:creationId xmlns:a16="http://schemas.microsoft.com/office/drawing/2014/main" id="{3AA2C257-25EB-4BCE-92EB-C103D7294C33}"/>
              </a:ext>
            </a:extLst>
          </p:cNvPr>
          <p:cNvSpPr/>
          <p:nvPr/>
        </p:nvSpPr>
        <p:spPr>
          <a:xfrm rot="16200000">
            <a:off x="8874375" y="2113925"/>
            <a:ext cx="79612" cy="5012594"/>
          </a:xfrm>
          <a:prstGeom prst="leftBrace">
            <a:avLst/>
          </a:prstGeom>
          <a:solidFill>
            <a:schemeClr val="bg1"/>
          </a:solidFill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2A755D0F-C848-49BA-9487-A3A5B87F1019}"/>
              </a:ext>
            </a:extLst>
          </p:cNvPr>
          <p:cNvSpPr/>
          <p:nvPr/>
        </p:nvSpPr>
        <p:spPr>
          <a:xfrm>
            <a:off x="8834554" y="4643785"/>
            <a:ext cx="151102" cy="27485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18673B5D-CDF2-45FD-A1ED-C9E9B1A15895}"/>
              </a:ext>
            </a:extLst>
          </p:cNvPr>
          <p:cNvGrpSpPr/>
          <p:nvPr/>
        </p:nvGrpSpPr>
        <p:grpSpPr>
          <a:xfrm>
            <a:off x="196667" y="1518804"/>
            <a:ext cx="11685197" cy="2576946"/>
            <a:chOff x="282392" y="1337829"/>
            <a:chExt cx="11685197" cy="2576946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BC7DE7BD-F234-47E0-BFC3-58709AF470AD}"/>
                </a:ext>
              </a:extLst>
            </p:cNvPr>
            <p:cNvGrpSpPr/>
            <p:nvPr/>
          </p:nvGrpSpPr>
          <p:grpSpPr>
            <a:xfrm>
              <a:off x="282392" y="1337829"/>
              <a:ext cx="10257511" cy="2576946"/>
              <a:chOff x="282392" y="1337829"/>
              <a:chExt cx="11572408" cy="2839411"/>
            </a:xfrm>
          </p:grpSpPr>
          <p:grpSp>
            <p:nvGrpSpPr>
              <p:cNvPr id="6" name="组合 5">
                <a:extLst>
                  <a:ext uri="{FF2B5EF4-FFF2-40B4-BE49-F238E27FC236}">
                    <a16:creationId xmlns:a16="http://schemas.microsoft.com/office/drawing/2014/main" id="{276815D0-D292-4598-A02A-F63FB8D27D45}"/>
                  </a:ext>
                </a:extLst>
              </p:cNvPr>
              <p:cNvGrpSpPr/>
              <p:nvPr/>
            </p:nvGrpSpPr>
            <p:grpSpPr>
              <a:xfrm>
                <a:off x="383483" y="1353594"/>
                <a:ext cx="2073681" cy="2055459"/>
                <a:chOff x="6264297" y="1108978"/>
                <a:chExt cx="2461657" cy="2461657"/>
              </a:xfrm>
            </p:grpSpPr>
            <p:pic>
              <p:nvPicPr>
                <p:cNvPr id="7" name="图片 6">
                  <a:extLst>
                    <a:ext uri="{FF2B5EF4-FFF2-40B4-BE49-F238E27FC236}">
                      <a16:creationId xmlns:a16="http://schemas.microsoft.com/office/drawing/2014/main" id="{AB237BE3-0297-480F-8BDA-D11D87B5D8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64297" y="1108978"/>
                  <a:ext cx="2461657" cy="2461657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39664609-85BE-4840-AE51-61DE943CB9FD}"/>
                    </a:ext>
                  </a:extLst>
                </p:cNvPr>
                <p:cNvSpPr txBox="1"/>
                <p:nvPr/>
              </p:nvSpPr>
              <p:spPr>
                <a:xfrm>
                  <a:off x="7563504" y="1214063"/>
                  <a:ext cx="1162450" cy="3686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b="1" dirty="0">
                      <a:solidFill>
                        <a:srgbClr val="FFC000"/>
                      </a:solidFill>
                      <a:cs typeface="Arial" panose="020B0604020202020204" pitchFamily="34" charset="0"/>
                    </a:rPr>
                    <a:t>Reactor </a:t>
                  </a:r>
                  <a:endParaRPr lang="zh-CN" altLang="en-US" sz="1400" b="1" dirty="0">
                    <a:solidFill>
                      <a:srgbClr val="FFC000"/>
                    </a:solidFill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" name="组合 8">
                <a:extLst>
                  <a:ext uri="{FF2B5EF4-FFF2-40B4-BE49-F238E27FC236}">
                    <a16:creationId xmlns:a16="http://schemas.microsoft.com/office/drawing/2014/main" id="{17B4DD22-AC9B-4A9D-8C1C-CCEF4DF89DD7}"/>
                  </a:ext>
                </a:extLst>
              </p:cNvPr>
              <p:cNvGrpSpPr/>
              <p:nvPr/>
            </p:nvGrpSpPr>
            <p:grpSpPr>
              <a:xfrm>
                <a:off x="7356062" y="1353592"/>
                <a:ext cx="2034132" cy="2055459"/>
                <a:chOff x="3339578" y="1304403"/>
                <a:chExt cx="2483648" cy="2483647"/>
              </a:xfrm>
            </p:grpSpPr>
            <p:pic>
              <p:nvPicPr>
                <p:cNvPr id="10" name="图片 9">
                  <a:extLst>
                    <a:ext uri="{FF2B5EF4-FFF2-40B4-BE49-F238E27FC236}">
                      <a16:creationId xmlns:a16="http://schemas.microsoft.com/office/drawing/2014/main" id="{EE3472A0-06A3-44CA-83D4-63719D227D4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339578" y="1304403"/>
                  <a:ext cx="2483648" cy="2483647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7458B4BE-4735-486C-A8D4-12D7066EAFDE}"/>
                    </a:ext>
                  </a:extLst>
                </p:cNvPr>
                <p:cNvSpPr txBox="1"/>
                <p:nvPr/>
              </p:nvSpPr>
              <p:spPr>
                <a:xfrm>
                  <a:off x="3378078" y="1377872"/>
                  <a:ext cx="1640556" cy="3718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b="1" dirty="0">
                      <a:solidFill>
                        <a:srgbClr val="FFC000"/>
                      </a:solidFill>
                      <a:cs typeface="Arial" panose="020B0604020202020204" pitchFamily="34" charset="0"/>
                    </a:rPr>
                    <a:t>Supernova</a:t>
                  </a:r>
                  <a:endParaRPr lang="zh-CN" altLang="en-US" sz="1400" b="1" dirty="0">
                    <a:solidFill>
                      <a:srgbClr val="FFC000"/>
                    </a:solidFill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组合 14">
                <a:extLst>
                  <a:ext uri="{FF2B5EF4-FFF2-40B4-BE49-F238E27FC236}">
                    <a16:creationId xmlns:a16="http://schemas.microsoft.com/office/drawing/2014/main" id="{5F9FEBE2-74FA-4538-901B-63FB1902FF32}"/>
                  </a:ext>
                </a:extLst>
              </p:cNvPr>
              <p:cNvGrpSpPr/>
              <p:nvPr/>
            </p:nvGrpSpPr>
            <p:grpSpPr>
              <a:xfrm>
                <a:off x="2766874" y="1361915"/>
                <a:ext cx="2016095" cy="2047138"/>
                <a:chOff x="6774581" y="-1576717"/>
                <a:chExt cx="2481864" cy="2481864"/>
              </a:xfrm>
            </p:grpSpPr>
            <p:pic>
              <p:nvPicPr>
                <p:cNvPr id="16" name="图片 15">
                  <a:extLst>
                    <a:ext uri="{FF2B5EF4-FFF2-40B4-BE49-F238E27FC236}">
                      <a16:creationId xmlns:a16="http://schemas.microsoft.com/office/drawing/2014/main" id="{5903FF08-C0BE-4642-AD9B-F16D985205E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74581" y="-1576717"/>
                  <a:ext cx="2481864" cy="2481864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id="{E949854E-6102-4472-A030-416339F0D17F}"/>
                    </a:ext>
                  </a:extLst>
                </p:cNvPr>
                <p:cNvSpPr txBox="1"/>
                <p:nvPr/>
              </p:nvSpPr>
              <p:spPr>
                <a:xfrm>
                  <a:off x="6870972" y="-1503774"/>
                  <a:ext cx="2088774" cy="3731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b="1" dirty="0">
                      <a:solidFill>
                        <a:srgbClr val="FFC000"/>
                      </a:solidFill>
                      <a:cs typeface="Arial" panose="020B0604020202020204" pitchFamily="34" charset="0"/>
                    </a:rPr>
                    <a:t>Atmosphere </a:t>
                  </a:r>
                  <a:endParaRPr lang="zh-CN" altLang="en-US" sz="1400" b="1" dirty="0">
                    <a:solidFill>
                      <a:srgbClr val="FFC000"/>
                    </a:solidFill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8" name="组合 17">
                <a:extLst>
                  <a:ext uri="{FF2B5EF4-FFF2-40B4-BE49-F238E27FC236}">
                    <a16:creationId xmlns:a16="http://schemas.microsoft.com/office/drawing/2014/main" id="{D2806B44-A0D6-4ACF-858D-E44EE9C1346E}"/>
                  </a:ext>
                </a:extLst>
              </p:cNvPr>
              <p:cNvGrpSpPr/>
              <p:nvPr/>
            </p:nvGrpSpPr>
            <p:grpSpPr>
              <a:xfrm>
                <a:off x="9672486" y="1337829"/>
                <a:ext cx="2182314" cy="2047138"/>
                <a:chOff x="268430" y="4010443"/>
                <a:chExt cx="2515249" cy="2370420"/>
              </a:xfrm>
            </p:grpSpPr>
            <p:pic>
              <p:nvPicPr>
                <p:cNvPr id="19" name="图片 18">
                  <a:extLst>
                    <a:ext uri="{FF2B5EF4-FFF2-40B4-BE49-F238E27FC236}">
                      <a16:creationId xmlns:a16="http://schemas.microsoft.com/office/drawing/2014/main" id="{0657D807-A2CF-4EBB-9367-D2151D50F132}"/>
                    </a:ext>
                  </a:extLst>
                </p:cNvPr>
                <p:cNvPicPr>
                  <a:picLocks/>
                </p:cNvPicPr>
                <p:nvPr/>
              </p:nvPicPr>
              <p:blipFill rotWithShape="1">
                <a:blip r:embed="rId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300031" y="4010443"/>
                  <a:ext cx="2483648" cy="2370420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22" name="文本框 21">
                  <a:extLst>
                    <a:ext uri="{FF2B5EF4-FFF2-40B4-BE49-F238E27FC236}">
                      <a16:creationId xmlns:a16="http://schemas.microsoft.com/office/drawing/2014/main" id="{BA7FFFDF-EE11-4D85-AD7E-223A670B6AC0}"/>
                    </a:ext>
                  </a:extLst>
                </p:cNvPr>
                <p:cNvSpPr txBox="1"/>
                <p:nvPr/>
              </p:nvSpPr>
              <p:spPr>
                <a:xfrm>
                  <a:off x="268430" y="4039969"/>
                  <a:ext cx="896835" cy="3563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b="1" dirty="0">
                      <a:solidFill>
                        <a:srgbClr val="FFC000"/>
                      </a:solidFill>
                      <a:cs typeface="Arial" panose="020B0604020202020204" pitchFamily="34" charset="0"/>
                    </a:rPr>
                    <a:t>Earth </a:t>
                  </a:r>
                  <a:endParaRPr lang="zh-CN" altLang="en-US" sz="1400" b="1" dirty="0">
                    <a:solidFill>
                      <a:srgbClr val="FFC000"/>
                    </a:solidFill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3" name="组合 32">
                <a:extLst>
                  <a:ext uri="{FF2B5EF4-FFF2-40B4-BE49-F238E27FC236}">
                    <a16:creationId xmlns:a16="http://schemas.microsoft.com/office/drawing/2014/main" id="{11806A23-304A-41FE-9689-1A3FC3973B36}"/>
                  </a:ext>
                </a:extLst>
              </p:cNvPr>
              <p:cNvGrpSpPr/>
              <p:nvPr/>
            </p:nvGrpSpPr>
            <p:grpSpPr>
              <a:xfrm>
                <a:off x="5034090" y="1353593"/>
                <a:ext cx="2012263" cy="2055459"/>
                <a:chOff x="6340384" y="1306186"/>
                <a:chExt cx="2556295" cy="2481864"/>
              </a:xfrm>
            </p:grpSpPr>
            <p:pic>
              <p:nvPicPr>
                <p:cNvPr id="34" name="图片 33">
                  <a:extLst>
                    <a:ext uri="{FF2B5EF4-FFF2-40B4-BE49-F238E27FC236}">
                      <a16:creationId xmlns:a16="http://schemas.microsoft.com/office/drawing/2014/main" id="{85B16612-8DCC-4558-9B4C-6AB26AC4D4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414815" y="1306186"/>
                  <a:ext cx="2481864" cy="2481864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35" name="文本框 34">
                  <a:extLst>
                    <a:ext uri="{FF2B5EF4-FFF2-40B4-BE49-F238E27FC236}">
                      <a16:creationId xmlns:a16="http://schemas.microsoft.com/office/drawing/2014/main" id="{33F3B550-1575-42CA-92DD-AE4A19F553F7}"/>
                    </a:ext>
                  </a:extLst>
                </p:cNvPr>
                <p:cNvSpPr txBox="1"/>
                <p:nvPr/>
              </p:nvSpPr>
              <p:spPr>
                <a:xfrm>
                  <a:off x="6340384" y="1377872"/>
                  <a:ext cx="970990" cy="3716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b="1" dirty="0">
                      <a:solidFill>
                        <a:srgbClr val="FFC000"/>
                      </a:solidFill>
                      <a:cs typeface="Arial" panose="020B0604020202020204" pitchFamily="34" charset="0"/>
                    </a:rPr>
                    <a:t>Solar</a:t>
                  </a:r>
                  <a:r>
                    <a:rPr lang="zh-CN" altLang="en-US" sz="1400" b="1" dirty="0">
                      <a:solidFill>
                        <a:srgbClr val="FFC000"/>
                      </a:solidFill>
                      <a:cs typeface="Arial" panose="020B0604020202020204" pitchFamily="34" charset="0"/>
                    </a:rPr>
                    <a:t> </a:t>
                  </a:r>
                </a:p>
              </p:txBody>
            </p:sp>
          </p:grpSp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1D8D5D8-E583-428F-A103-0225B3320771}"/>
                  </a:ext>
                </a:extLst>
              </p:cNvPr>
              <p:cNvSpPr txBox="1"/>
              <p:nvPr/>
            </p:nvSpPr>
            <p:spPr>
              <a:xfrm>
                <a:off x="282392" y="3715575"/>
                <a:ext cx="206131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FF0000"/>
                    </a:solidFill>
                  </a:rPr>
                  <a:t>~60 IBDs per day</a:t>
                </a:r>
                <a:endParaRPr lang="zh-CN" altLang="en-US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7B91E1DD-CC1E-4E46-963D-DCEA7F19C592}"/>
                  </a:ext>
                </a:extLst>
              </p:cNvPr>
              <p:cNvSpPr txBox="1"/>
              <p:nvPr/>
            </p:nvSpPr>
            <p:spPr>
              <a:xfrm>
                <a:off x="9552180" y="3715575"/>
                <a:ext cx="226310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FF0000"/>
                    </a:solidFill>
                  </a:rPr>
                  <a:t>Several IBDs per day</a:t>
                </a:r>
                <a:endParaRPr lang="zh-CN" altLang="en-US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288EF4E1-DD60-4DC1-A63F-4DDC6D8FA95A}"/>
                  </a:ext>
                </a:extLst>
              </p:cNvPr>
              <p:cNvSpPr txBox="1"/>
              <p:nvPr/>
            </p:nvSpPr>
            <p:spPr>
              <a:xfrm>
                <a:off x="2463992" y="3715575"/>
                <a:ext cx="245914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FF0000"/>
                    </a:solidFill>
                  </a:rPr>
                  <a:t>Several per day</a:t>
                </a:r>
                <a:endParaRPr lang="zh-CN" altLang="en-US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876D6957-C207-4975-8207-849FEDDE4577}"/>
                  </a:ext>
                </a:extLst>
              </p:cNvPr>
              <p:cNvSpPr txBox="1"/>
              <p:nvPr/>
            </p:nvSpPr>
            <p:spPr>
              <a:xfrm>
                <a:off x="4923136" y="3715575"/>
                <a:ext cx="21931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FF0000"/>
                    </a:solidFill>
                  </a:rPr>
                  <a:t>Hundreds per day</a:t>
                </a:r>
                <a:endParaRPr lang="zh-CN" altLang="en-US" sz="1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2AF11D66-EBC8-48FA-AB95-307EBA315780}"/>
                  </a:ext>
                </a:extLst>
              </p:cNvPr>
              <p:cNvSpPr txBox="1"/>
              <p:nvPr/>
            </p:nvSpPr>
            <p:spPr>
              <a:xfrm>
                <a:off x="7318096" y="3592465"/>
                <a:ext cx="18961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FF0000"/>
                    </a:solidFill>
                  </a:rPr>
                  <a:t>~5000 IBDs for CCSN @10 kpc</a:t>
                </a:r>
                <a:endParaRPr lang="zh-CN" altLang="en-US" sz="16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21FA1B53-232E-4872-B6C8-F1BEB80A590D}"/>
                </a:ext>
              </a:extLst>
            </p:cNvPr>
            <p:cNvSpPr txBox="1"/>
            <p:nvPr/>
          </p:nvSpPr>
          <p:spPr>
            <a:xfrm>
              <a:off x="10515600" y="2093053"/>
              <a:ext cx="2886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+</a:t>
              </a:r>
              <a:endParaRPr lang="zh-CN" altLang="en-US" dirty="0"/>
            </a:p>
          </p:txBody>
        </p:sp>
        <p:sp>
          <p:nvSpPr>
            <p:cNvPr id="5" name="矩形: 圆角 4">
              <a:extLst>
                <a:ext uri="{FF2B5EF4-FFF2-40B4-BE49-F238E27FC236}">
                  <a16:creationId xmlns:a16="http://schemas.microsoft.com/office/drawing/2014/main" id="{6CF20A35-5163-4418-9E2D-866C86F39D8E}"/>
                </a:ext>
              </a:extLst>
            </p:cNvPr>
            <p:cNvSpPr/>
            <p:nvPr/>
          </p:nvSpPr>
          <p:spPr>
            <a:xfrm>
              <a:off x="10814424" y="1837378"/>
              <a:ext cx="1153165" cy="85881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New physics</a:t>
              </a:r>
              <a:endParaRPr lang="zh-CN" altLang="en-US" dirty="0"/>
            </a:p>
          </p:txBody>
        </p:sp>
      </p:grpSp>
      <p:sp>
        <p:nvSpPr>
          <p:cNvPr id="21" name="文本框 20">
            <a:extLst>
              <a:ext uri="{FF2B5EF4-FFF2-40B4-BE49-F238E27FC236}">
                <a16:creationId xmlns:a16="http://schemas.microsoft.com/office/drawing/2014/main" id="{4E264BE2-82EE-43D9-A22D-4B4889A26409}"/>
              </a:ext>
            </a:extLst>
          </p:cNvPr>
          <p:cNvSpPr txBox="1"/>
          <p:nvPr/>
        </p:nvSpPr>
        <p:spPr>
          <a:xfrm>
            <a:off x="447577" y="5669826"/>
            <a:ext cx="3838353" cy="69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i="1" dirty="0"/>
              <a:t>IBD: inverse beta decay</a:t>
            </a:r>
          </a:p>
          <a:p>
            <a:pPr>
              <a:lnSpc>
                <a:spcPct val="150000"/>
              </a:lnSpc>
            </a:pPr>
            <a:r>
              <a:rPr lang="en-US" altLang="zh-CN" sz="1400" i="1" dirty="0"/>
              <a:t>CCSN: core-collapse supernova</a:t>
            </a:r>
            <a:endParaRPr lang="zh-CN" altLang="en-US" sz="1400" i="1" dirty="0"/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5454A789-440E-4ECA-AAC3-68CEEC131E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33570" y="5782507"/>
            <a:ext cx="1259831" cy="232982"/>
          </a:xfrm>
          <a:prstGeom prst="rect">
            <a:avLst/>
          </a:prstGeom>
        </p:spPr>
      </p:pic>
      <p:sp>
        <p:nvSpPr>
          <p:cNvPr id="41" name="灯片编号占位符 3">
            <a:extLst>
              <a:ext uri="{FF2B5EF4-FFF2-40B4-BE49-F238E27FC236}">
                <a16:creationId xmlns:a16="http://schemas.microsoft.com/office/drawing/2014/main" id="{7C7E5AD6-98BB-4E31-B359-D6D4FE0AF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5845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B4D9AB-65C1-47EC-9787-44CCAFCBE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481" y="110087"/>
            <a:ext cx="10950898" cy="743397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/>
              <a:t>First limit on DSNB: further improvement</a:t>
            </a:r>
            <a:endParaRPr lang="zh-CN" altLang="en-US" sz="3600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5AC8EEE-FAAB-4ABF-BC90-5F54E7DF9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B353904-DB44-4FA2-9637-9E9B480711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C70F10A4-00AC-4A1B-B4F4-C00A74C22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BE3A059-0D10-40F6-9007-AFEC0A01A4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460" y="1311730"/>
            <a:ext cx="6146915" cy="504462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620CC11-75C8-41FD-9F86-D1CE04C71B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7425" y="1402701"/>
            <a:ext cx="4621189" cy="3659369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240057B0-B88B-4C5A-8326-E9FEF6813262}"/>
              </a:ext>
            </a:extLst>
          </p:cNvPr>
          <p:cNvSpPr txBox="1"/>
          <p:nvPr/>
        </p:nvSpPr>
        <p:spPr>
          <a:xfrm>
            <a:off x="7383437" y="2825084"/>
            <a:ext cx="40564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2.6</a:t>
            </a:r>
            <a:r>
              <a:rPr lang="el-GR" altLang="zh-CN" b="1" dirty="0">
                <a:solidFill>
                  <a:srgbClr val="FF0000"/>
                </a:solidFill>
              </a:rPr>
              <a:t>σ</a:t>
            </a:r>
            <a:endParaRPr lang="en-US" altLang="zh-CN" b="1" dirty="0">
              <a:solidFill>
                <a:srgbClr val="FF0000"/>
              </a:solidFill>
            </a:endParaRPr>
          </a:p>
          <a:p>
            <a:r>
              <a:rPr lang="en-US" altLang="zh-CN" b="1" dirty="0">
                <a:solidFill>
                  <a:srgbClr val="0000FF"/>
                </a:solidFill>
              </a:rPr>
              <a:t>SK-Gd limit at Neutrino2026 (Sekiya’s talk)</a:t>
            </a:r>
          </a:p>
          <a:p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2670083-2CF1-434E-8250-27F0D5B3F63A}"/>
              </a:ext>
            </a:extLst>
          </p:cNvPr>
          <p:cNvSpPr txBox="1"/>
          <p:nvPr/>
        </p:nvSpPr>
        <p:spPr>
          <a:xfrm>
            <a:off x="6851174" y="5272572"/>
            <a:ext cx="4756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000" b="1" dirty="0"/>
              <a:t>JUNO may be able to </a:t>
            </a:r>
            <a:r>
              <a:rPr lang="en-US" altLang="zh-CN" sz="2000" b="1" dirty="0">
                <a:solidFill>
                  <a:srgbClr val="FF0000"/>
                </a:solidFill>
              </a:rPr>
              <a:t>test this flux level </a:t>
            </a:r>
            <a:r>
              <a:rPr lang="en-US" altLang="zh-CN" sz="2000" b="1" dirty="0"/>
              <a:t>in a short running time !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4404332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0AE0D63E-CB43-4880-8DBE-D7BFE7C322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15FCA8E-CA46-44D7-9563-131432DBD6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18" name="灯片编号占位符 3">
            <a:extLst>
              <a:ext uri="{FF2B5EF4-FFF2-40B4-BE49-F238E27FC236}">
                <a16:creationId xmlns:a16="http://schemas.microsoft.com/office/drawing/2014/main" id="{2D9E4413-22A5-47CC-A510-F41D3C0D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53256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32B087A-5851-49C9-8251-4C9E742E0284}"/>
              </a:ext>
            </a:extLst>
          </p:cNvPr>
          <p:cNvSpPr txBox="1"/>
          <p:nvPr/>
        </p:nvSpPr>
        <p:spPr>
          <a:xfrm>
            <a:off x="677922" y="1124244"/>
            <a:ext cx="1053342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59846">
              <a:spcBef>
                <a:spcPts val="63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Supernova neutrino is one of the well cooperated topics between institutions of China and French within the JUNO Collaboration.</a:t>
            </a:r>
          </a:p>
          <a:p>
            <a:pPr marL="800100" lvl="1" indent="-342900" defTabSz="959846">
              <a:spcBef>
                <a:spcPts val="630"/>
              </a:spcBef>
              <a:buFont typeface="Wingdings" panose="05000000000000000000" pitchFamily="2" charset="2"/>
              <a:buChar char="à"/>
              <a:defRPr/>
            </a:pPr>
            <a:r>
              <a:rPr lang="en-US" altLang="zh-CN" sz="2400" b="1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  <a:sym typeface="Wingdings" panose="05000000000000000000" pitchFamily="2" charset="2"/>
              </a:rPr>
              <a:t>Co-Coordinators of supernova neutrino group</a:t>
            </a: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  <a:sym typeface="Wingdings" panose="05000000000000000000" pitchFamily="2" charset="2"/>
              </a:rPr>
              <a:t> (</a:t>
            </a: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SUBATECH Nantes and IHEP Beijing</a:t>
            </a: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  <a:sym typeface="Wingdings" panose="05000000000000000000" pitchFamily="2" charset="2"/>
              </a:rPr>
              <a:t>): </a:t>
            </a:r>
          </a:p>
          <a:p>
            <a:pPr marL="800100" lvl="1" indent="-342900" defTabSz="959846">
              <a:spcBef>
                <a:spcPts val="63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CN" sz="2400" dirty="0">
                <a:solidFill>
                  <a:srgbClr val="0000FF"/>
                </a:solidFill>
                <a:latin typeface="Calibri" pitchFamily="34" charset="0"/>
                <a:ea typeface="楷体" pitchFamily="49" charset="-122"/>
              </a:rPr>
              <a:t>Lead the realization and optimization of CCSN monitoring</a:t>
            </a:r>
          </a:p>
          <a:p>
            <a:pPr marL="800100" lvl="1" indent="-342900" defTabSz="959846">
              <a:spcBef>
                <a:spcPts val="63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CN" sz="2400" dirty="0">
                <a:solidFill>
                  <a:srgbClr val="0000FF"/>
                </a:solidFill>
                <a:latin typeface="Calibri" pitchFamily="34" charset="0"/>
                <a:ea typeface="楷体" pitchFamily="49" charset="-122"/>
              </a:rPr>
              <a:t>Monitoring with 3-inch PMTs</a:t>
            </a:r>
          </a:p>
          <a:p>
            <a:pPr marL="800100" lvl="1" indent="-342900" defTabSz="959846">
              <a:spcBef>
                <a:spcPts val="63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CN" sz="2400" dirty="0">
                <a:solidFill>
                  <a:srgbClr val="0000FF"/>
                </a:solidFill>
                <a:latin typeface="Calibri" pitchFamily="34" charset="0"/>
                <a:ea typeface="楷体" pitchFamily="49" charset="-122"/>
              </a:rPr>
              <a:t>Various physics studies and detector simulation task</a:t>
            </a:r>
          </a:p>
          <a:p>
            <a:pPr defTabSz="959846">
              <a:spcBef>
                <a:spcPts val="630"/>
              </a:spcBef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42900" indent="-342900" defTabSz="959846">
              <a:spcBef>
                <a:spcPts val="63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JUNO-ASTRO project from FCPPN</a:t>
            </a:r>
          </a:p>
          <a:p>
            <a:pPr defTabSz="959846">
              <a:spcBef>
                <a:spcPts val="630"/>
              </a:spcBef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  <a:sym typeface="Wingdings" panose="05000000000000000000" pitchFamily="2" charset="2"/>
              </a:rPr>
              <a:t>	</a:t>
            </a:r>
            <a:r>
              <a:rPr lang="en-US" altLang="zh-CN" sz="2400" b="1" dirty="0">
                <a:latin typeface="Calibri" pitchFamily="34" charset="0"/>
                <a:ea typeface="楷体" pitchFamily="49" charset="-122"/>
                <a:sym typeface="Wingdings" panose="05000000000000000000" pitchFamily="2" charset="2"/>
              </a:rPr>
              <a:t> Visiting student from </a:t>
            </a:r>
            <a:r>
              <a:rPr lang="en-US" altLang="zh-CN" sz="2400" b="1" dirty="0">
                <a:latin typeface="Calibri" pitchFamily="34" charset="0"/>
                <a:ea typeface="楷体" pitchFamily="49" charset="-122"/>
              </a:rPr>
              <a:t>SUBATECH to IHEP this year.</a:t>
            </a:r>
          </a:p>
          <a:p>
            <a:pPr defTabSz="959846">
              <a:spcBef>
                <a:spcPts val="630"/>
              </a:spcBef>
              <a:defRPr/>
            </a:pP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</p:txBody>
      </p:sp>
      <p:sp>
        <p:nvSpPr>
          <p:cNvPr id="12" name="标题 12">
            <a:extLst>
              <a:ext uri="{FF2B5EF4-FFF2-40B4-BE49-F238E27FC236}">
                <a16:creationId xmlns:a16="http://schemas.microsoft.com/office/drawing/2014/main" id="{B4955505-0F94-4495-8D92-9AF6007C2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720" y="189906"/>
            <a:ext cx="9290695" cy="549614"/>
          </a:xfrm>
        </p:spPr>
        <p:txBody>
          <a:bodyPr>
            <a:noAutofit/>
          </a:bodyPr>
          <a:lstStyle/>
          <a:p>
            <a:pPr algn="ctr"/>
            <a:r>
              <a:rPr lang="en-US" altLang="zh-CN" sz="3600" dirty="0"/>
              <a:t>China-French Cooperation (FCPPN/L) 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767800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A71D88-7758-4190-B35A-5249B2BDF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359" y="237274"/>
            <a:ext cx="10515600" cy="709073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/>
              <a:t>Summary</a:t>
            </a:r>
            <a:endParaRPr lang="zh-CN" altLang="en-US" sz="3600" dirty="0"/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28486BEE-3AFC-42DE-925C-C8F6BB74F3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4214EA99-013B-47DF-ABE6-C3C66CCA7D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151" name="矩形 150">
            <a:extLst>
              <a:ext uri="{FF2B5EF4-FFF2-40B4-BE49-F238E27FC236}">
                <a16:creationId xmlns:a16="http://schemas.microsoft.com/office/drawing/2014/main" id="{402C1EB0-5050-4139-A621-6F98F60642C7}"/>
              </a:ext>
            </a:extLst>
          </p:cNvPr>
          <p:cNvSpPr/>
          <p:nvPr/>
        </p:nvSpPr>
        <p:spPr>
          <a:xfrm>
            <a:off x="451480" y="1097353"/>
            <a:ext cx="11626564" cy="5307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6858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JUNO has been in stable operation since August 2025, with many exciting results.</a:t>
            </a:r>
          </a:p>
          <a:p>
            <a:pPr marL="342900" lvl="0" indent="-342900" defTabSz="68580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World leading capability in supernova neutrino observation </a:t>
            </a:r>
          </a:p>
          <a:p>
            <a:pPr lvl="0" defTabSz="685800">
              <a:lnSpc>
                <a:spcPct val="120000"/>
              </a:lnSpc>
              <a:defRPr/>
            </a:pPr>
            <a:endParaRPr lang="en-US" altLang="zh-CN" sz="1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68580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CCSN: </a:t>
            </a: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testing the mechanism of supernova burst, and neutrino properties.</a:t>
            </a:r>
          </a:p>
          <a:p>
            <a:pPr lvl="0" defTabSz="685800">
              <a:lnSpc>
                <a:spcPct val="120000"/>
              </a:lnSpc>
              <a:defRPr/>
            </a:pP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Status: several redundant monitor systems have been running</a:t>
            </a:r>
          </a:p>
          <a:p>
            <a:pPr lvl="0" defTabSz="685800">
              <a:lnSpc>
                <a:spcPct val="120000"/>
              </a:lnSpc>
              <a:defRPr/>
            </a:pP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A: Good coverage (~ 350 kpc alert distance),  B: Fast (~ tens of </a:t>
            </a:r>
            <a:r>
              <a:rPr lang="en-US" altLang="zh-CN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</a:t>
            </a: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alert time)</a:t>
            </a:r>
          </a:p>
          <a:p>
            <a:pPr lvl="0" defTabSz="685800">
              <a:lnSpc>
                <a:spcPct val="120000"/>
              </a:lnSpc>
              <a:defRPr/>
            </a:pP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C: Stable DAQ operation (~4 s latency, stable data storage handling) </a:t>
            </a:r>
          </a:p>
          <a:p>
            <a:pPr lvl="0" defTabSz="685800">
              <a:lnSpc>
                <a:spcPct val="120000"/>
              </a:lnSpc>
              <a:defRPr/>
            </a:pP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D: Alert issued to SNEWS 2.0 since last Nov.</a:t>
            </a:r>
          </a:p>
          <a:p>
            <a:pPr marL="342900" lvl="0" indent="-342900" defTabSz="68580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DSNB: </a:t>
            </a: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guaranteed source of supernova neutrinos</a:t>
            </a:r>
            <a:r>
              <a:rPr lang="en-US" altLang="zh-CN" sz="24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yet to be observed. </a:t>
            </a:r>
          </a:p>
          <a:p>
            <a:pPr lvl="0" defTabSz="685800">
              <a:lnSpc>
                <a:spcPct val="120000"/>
              </a:lnSpc>
              <a:defRPr/>
            </a:pP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Status: first JUNO limit has been obtained with 207 days’ data</a:t>
            </a:r>
          </a:p>
          <a:p>
            <a:pPr lvl="0" defTabSz="685800">
              <a:lnSpc>
                <a:spcPct val="120000"/>
              </a:lnSpc>
              <a:defRPr/>
            </a:pP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Good understanding of background, and world competitive limits achieved.</a:t>
            </a:r>
          </a:p>
          <a:p>
            <a:pPr lvl="0" defTabSz="685800">
              <a:lnSpc>
                <a:spcPct val="120000"/>
              </a:lnSpc>
              <a:defRPr/>
            </a:pPr>
            <a:endParaRPr lang="en-US" altLang="zh-CN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defTabSz="685800">
              <a:lnSpc>
                <a:spcPct val="12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24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Excellent China/French cooperation in supernova related studies. </a:t>
            </a:r>
          </a:p>
        </p:txBody>
      </p:sp>
      <p:sp>
        <p:nvSpPr>
          <p:cNvPr id="10" name="灯片编号占位符 3">
            <a:extLst>
              <a:ext uri="{FF2B5EF4-FFF2-40B4-BE49-F238E27FC236}">
                <a16:creationId xmlns:a16="http://schemas.microsoft.com/office/drawing/2014/main" id="{435063B6-534C-441F-9FB8-E1375E2FB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8063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65D2EDC-A88C-458C-BF2F-3F6E2C844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466" y="85193"/>
            <a:ext cx="9757386" cy="6636282"/>
          </a:xfrm>
          <a:prstGeom prst="rect">
            <a:avLst/>
          </a:prstGeom>
        </p:spPr>
      </p:pic>
      <p:sp>
        <p:nvSpPr>
          <p:cNvPr id="3" name="标题 1">
            <a:extLst>
              <a:ext uri="{FF2B5EF4-FFF2-40B4-BE49-F238E27FC236}">
                <a16:creationId xmlns:a16="http://schemas.microsoft.com/office/drawing/2014/main" id="{F0C7CB88-CBB0-4F5B-B131-E809A0A65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85" y="5215430"/>
            <a:ext cx="4350505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CN" sz="4800" b="1" dirty="0">
                <a:solidFill>
                  <a:schemeClr val="bg1"/>
                </a:solidFill>
              </a:rPr>
              <a:t>Thank you!</a:t>
            </a:r>
            <a:endParaRPr lang="zh-CN" altLang="en-US" sz="4800" b="1" dirty="0">
              <a:solidFill>
                <a:schemeClr val="bg1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0AE48D1-4B05-4736-8EFF-199108ED9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6184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97FD30-A470-4E46-828E-4A573032A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Yu-Feng Li</a:t>
            </a:r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0623403-F778-4BDE-8CED-506C2C361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1DC3188-C38A-4004-A9A7-E69CDA332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9E700-ACA6-4F19-95D7-753524023496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56542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92B1473-32AC-4106-849D-D10A85C827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7129439-994A-43C8-8902-3A1BFBC2A9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7" name="标题 12">
            <a:extLst>
              <a:ext uri="{FF2B5EF4-FFF2-40B4-BE49-F238E27FC236}">
                <a16:creationId xmlns:a16="http://schemas.microsoft.com/office/drawing/2014/main" id="{14328ADE-D5BC-49EF-8026-2B704A76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517" y="189906"/>
            <a:ext cx="8055441" cy="549614"/>
          </a:xfrm>
        </p:spPr>
        <p:txBody>
          <a:bodyPr>
            <a:noAutofit/>
          </a:bodyPr>
          <a:lstStyle/>
          <a:p>
            <a:pPr algn="ctr"/>
            <a:r>
              <a:rPr lang="en-US" altLang="zh-CN" sz="3600" dirty="0"/>
              <a:t>Energy spectral reconstruction</a:t>
            </a:r>
            <a:endParaRPr lang="zh-CN" altLang="en-US" sz="3600" dirty="0"/>
          </a:p>
        </p:txBody>
      </p:sp>
      <p:pic>
        <p:nvPicPr>
          <p:cNvPr id="8" name="内容占位符 7">
            <a:extLst>
              <a:ext uri="{FF2B5EF4-FFF2-40B4-BE49-F238E27FC236}">
                <a16:creationId xmlns:a16="http://schemas.microsoft.com/office/drawing/2014/main" id="{CA2066A8-9E62-41CE-A7F5-F10A37F8A9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71" y="1152701"/>
            <a:ext cx="6255128" cy="23353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FE48E90-66EC-4C3F-906F-DFC525201F2F}"/>
                  </a:ext>
                </a:extLst>
              </p:cNvPr>
              <p:cNvSpPr txBox="1"/>
              <p:nvPr/>
            </p:nvSpPr>
            <p:spPr>
              <a:xfrm>
                <a:off x="6603900" y="1114047"/>
                <a:ext cx="5474144" cy="2139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Full flavor SN neutrino energy spectra reconstruction in JUNO detector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B9BD5">
                      <a:lumMod val="50000"/>
                    </a:srgbClr>
                  </a:buClr>
                  <a:buSzPct val="70000"/>
                  <a:buFont typeface="Wingdings" panose="05000000000000000000" pitchFamily="2" charset="2"/>
                  <a:buChar char="n"/>
                  <a:tabLst/>
                  <a:defRPr/>
                </a:pP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Model independent 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B9BD5">
                      <a:lumMod val="50000"/>
                    </a:srgbClr>
                  </a:buClr>
                  <a:buSzPct val="70000"/>
                  <a:buFont typeface="Wingdings" panose="05000000000000000000" pitchFamily="2" charset="2"/>
                  <a:buChar char="n"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zh-CN" altLang="en-US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𝜈</m:t>
                        </m:r>
                      </m:e>
                      <m:sub>
                        <m:r>
                          <a:rPr kumimoji="0" lang="en-US" altLang="zh-CN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𝑥</m:t>
                        </m:r>
                      </m:sub>
                    </m:sSub>
                  </m:oMath>
                </a14:m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 </a:t>
                </a: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spectra reconstructed via </a:t>
                </a:r>
                <a:r>
                  <a:rPr kumimoji="0" lang="en-US" altLang="zh-CN" sz="2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pES</a:t>
                </a:r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</a:endParaRPr>
              </a:p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B9BD5">
                      <a:lumMod val="50000"/>
                    </a:srgbClr>
                  </a:buClr>
                  <a:buSzPct val="70000"/>
                  <a:buFont typeface="Wingdings" panose="05000000000000000000" pitchFamily="2" charset="2"/>
                  <a:buChar char="n"/>
                  <a:tabLst/>
                  <a:defRPr/>
                </a:pPr>
                <a:r>
                  <a:rPr kumimoji="0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宋体" panose="02010600030101010101" pitchFamily="2" charset="-122"/>
                    <a:cs typeface="Calibri" panose="020F0502020204030204" pitchFamily="34" charset="0"/>
                  </a:rPr>
                  <a:t>promising for global analysis with all channels and other WC, Lar-TPC, et.al detectors.</a:t>
                </a: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FE48E90-66EC-4C3F-906F-DFC525201F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3900" y="1114047"/>
                <a:ext cx="5474144" cy="2139047"/>
              </a:xfrm>
              <a:prstGeom prst="rect">
                <a:avLst/>
              </a:prstGeom>
              <a:blipFill>
                <a:blip r:embed="rId5"/>
                <a:stretch>
                  <a:fillRect l="-1670" t="-2279" b="-42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809B032F-8B84-498F-BA3F-3B3989ADB1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46" y="3794838"/>
            <a:ext cx="3853385" cy="2982006"/>
          </a:xfrm>
          <a:prstGeom prst="rect">
            <a:avLst/>
          </a:prstGeom>
        </p:spPr>
      </p:pic>
      <p:pic>
        <p:nvPicPr>
          <p:cNvPr id="11" name="内容占位符 3">
            <a:extLst>
              <a:ext uri="{FF2B5EF4-FFF2-40B4-BE49-F238E27FC236}">
                <a16:creationId xmlns:a16="http://schemas.microsoft.com/office/drawing/2014/main" id="{786D34AF-9B3C-4788-B50C-3D75C5738B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5762" y="3828985"/>
            <a:ext cx="3751689" cy="2903307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3BC02A17-A061-42C6-8982-3735D11FB20F}"/>
              </a:ext>
            </a:extLst>
          </p:cNvPr>
          <p:cNvSpPr txBox="1">
            <a:spLocks noChangeAspect="1"/>
          </p:cNvSpPr>
          <p:nvPr/>
        </p:nvSpPr>
        <p:spPr>
          <a:xfrm>
            <a:off x="5380204" y="4174400"/>
            <a:ext cx="987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1kpc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AF0E8A9-2881-4070-967C-6AAA8D60CCBE}"/>
              </a:ext>
            </a:extLst>
          </p:cNvPr>
          <p:cNvSpPr txBox="1">
            <a:spLocks noChangeAspect="1"/>
          </p:cNvSpPr>
          <p:nvPr/>
        </p:nvSpPr>
        <p:spPr>
          <a:xfrm>
            <a:off x="1118809" y="4174400"/>
            <a:ext cx="987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10kpc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0543BA5-1555-48C4-8E76-86DC9B4E2E88}"/>
              </a:ext>
            </a:extLst>
          </p:cNvPr>
          <p:cNvSpPr txBox="1">
            <a:spLocks noChangeAspect="1"/>
          </p:cNvSpPr>
          <p:nvPr/>
        </p:nvSpPr>
        <p:spPr>
          <a:xfrm>
            <a:off x="8531877" y="4174400"/>
            <a:ext cx="987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0.2kpc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076CDAB-BAFC-4761-B79F-DF9CBD3655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8171" y="3836552"/>
            <a:ext cx="3707730" cy="2869289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D2E308C1-BD71-4964-AFE5-80533F0283DB}"/>
              </a:ext>
            </a:extLst>
          </p:cNvPr>
          <p:cNvSpPr txBox="1">
            <a:spLocks noChangeAspect="1"/>
          </p:cNvSpPr>
          <p:nvPr/>
        </p:nvSpPr>
        <p:spPr>
          <a:xfrm>
            <a:off x="8749522" y="4174400"/>
            <a:ext cx="987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0.2kpc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234A6F1-4E5A-414F-A22B-56F8B93EFFDA}"/>
              </a:ext>
            </a:extLst>
          </p:cNvPr>
          <p:cNvSpPr/>
          <p:nvPr/>
        </p:nvSpPr>
        <p:spPr>
          <a:xfrm>
            <a:off x="10706100" y="4501411"/>
            <a:ext cx="13562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Energy threshold: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&lt; 0.2 MeV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60CC7E0-5B1E-4DC3-BCE0-A50089055F5D}"/>
              </a:ext>
            </a:extLst>
          </p:cNvPr>
          <p:cNvSpPr/>
          <p:nvPr/>
        </p:nvSpPr>
        <p:spPr>
          <a:xfrm>
            <a:off x="8718246" y="3286098"/>
            <a:ext cx="31784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Li, Li, Wang, Wen, Zhou, PRD,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Li, Huang, Li, Wen, Zhou, PRD, 2019 </a:t>
            </a:r>
            <a:endParaRPr kumimoji="0" lang="zh-CN" altLang="en-US" sz="1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19" name="灯片编号占位符 3">
            <a:extLst>
              <a:ext uri="{FF2B5EF4-FFF2-40B4-BE49-F238E27FC236}">
                <a16:creationId xmlns:a16="http://schemas.microsoft.com/office/drawing/2014/main" id="{A9210F32-4247-4A8C-A5D5-64BE6A7FB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47065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328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2F7789D-9C76-4B40-8506-B275E99BE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97" y="1450003"/>
            <a:ext cx="5467663" cy="395799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03E8BB9-502C-4BF7-8059-297FA02255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2922" y="2219265"/>
            <a:ext cx="5514284" cy="262857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6CC400A-A9C4-4FCA-876A-815BF28C55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47C96F2-A24F-41AA-9C62-6401EBFB6B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8" name="标题 12">
            <a:extLst>
              <a:ext uri="{FF2B5EF4-FFF2-40B4-BE49-F238E27FC236}">
                <a16:creationId xmlns:a16="http://schemas.microsoft.com/office/drawing/2014/main" id="{70A62EE0-8463-40F0-8E2A-E67978D1A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517" y="189906"/>
            <a:ext cx="8055441" cy="549614"/>
          </a:xfrm>
        </p:spPr>
        <p:txBody>
          <a:bodyPr>
            <a:noAutofit/>
          </a:bodyPr>
          <a:lstStyle/>
          <a:p>
            <a:pPr algn="ctr"/>
            <a:r>
              <a:rPr lang="en-US" altLang="zh-CN" sz="3600" dirty="0"/>
              <a:t>Event Selection</a:t>
            </a:r>
            <a:endParaRPr lang="zh-CN" altLang="en-US" sz="3600" dirty="0"/>
          </a:p>
        </p:txBody>
      </p:sp>
      <p:sp>
        <p:nvSpPr>
          <p:cNvPr id="9" name="灯片编号占位符 3">
            <a:extLst>
              <a:ext uri="{FF2B5EF4-FFF2-40B4-BE49-F238E27FC236}">
                <a16:creationId xmlns:a16="http://schemas.microsoft.com/office/drawing/2014/main" id="{04F89583-276B-48C6-8DB1-540FB78A8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47065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744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B1353A7B-90B6-40C1-9641-E5E4A7AA9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2B1EE682-8CCD-4C6C-84E0-A6D64342D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6F4FF52-8ECA-4CCB-B28B-E2DDE47657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4" t="28677" r="8507" b="9774"/>
          <a:stretch/>
        </p:blipFill>
        <p:spPr>
          <a:xfrm>
            <a:off x="-1" y="0"/>
            <a:ext cx="12192001" cy="6864703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5" name="标题 12">
            <a:extLst>
              <a:ext uri="{FF2B5EF4-FFF2-40B4-BE49-F238E27FC236}">
                <a16:creationId xmlns:a16="http://schemas.microsoft.com/office/drawing/2014/main" id="{0A1669B3-1673-4E53-9990-84AC567ACDA4}"/>
              </a:ext>
            </a:extLst>
          </p:cNvPr>
          <p:cNvSpPr txBox="1">
            <a:spLocks/>
          </p:cNvSpPr>
          <p:nvPr/>
        </p:nvSpPr>
        <p:spPr>
          <a:xfrm>
            <a:off x="349620" y="694182"/>
            <a:ext cx="11214847" cy="14237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3600" dirty="0">
                <a:solidFill>
                  <a:schemeClr val="bg1"/>
                </a:solidFill>
              </a:rPr>
              <a:t>Focus on Supernova neutrino observation at JUNO</a:t>
            </a:r>
            <a:endParaRPr lang="zh-CN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761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>
            <a:extLst>
              <a:ext uri="{FF2B5EF4-FFF2-40B4-BE49-F238E27FC236}">
                <a16:creationId xmlns:a16="http://schemas.microsoft.com/office/drawing/2014/main" id="{2C6F92D7-2D74-42AB-819D-3E412A74B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517" y="189906"/>
            <a:ext cx="8055441" cy="549614"/>
          </a:xfrm>
        </p:spPr>
        <p:txBody>
          <a:bodyPr>
            <a:noAutofit/>
          </a:bodyPr>
          <a:lstStyle/>
          <a:p>
            <a:pPr algn="ctr"/>
            <a:r>
              <a:rPr lang="en-US" altLang="zh-CN" sz="3600" dirty="0"/>
              <a:t>Supernova Neutrino Emission</a:t>
            </a:r>
            <a:endParaRPr lang="zh-CN" altLang="en-US" sz="3600" dirty="0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47C34EF0-10B3-4EB4-8FAA-B974F6F800E8}"/>
              </a:ext>
            </a:extLst>
          </p:cNvPr>
          <p:cNvGrpSpPr>
            <a:grpSpLocks noChangeAspect="1"/>
          </p:cNvGrpSpPr>
          <p:nvPr/>
        </p:nvGrpSpPr>
        <p:grpSpPr>
          <a:xfrm>
            <a:off x="1445989" y="924061"/>
            <a:ext cx="9413221" cy="5792240"/>
            <a:chOff x="633814" y="1512129"/>
            <a:chExt cx="11934241" cy="7343502"/>
          </a:xfrm>
        </p:grpSpPr>
        <p:grpSp>
          <p:nvGrpSpPr>
            <p:cNvPr id="7" name="Group">
              <a:extLst>
                <a:ext uri="{FF2B5EF4-FFF2-40B4-BE49-F238E27FC236}">
                  <a16:creationId xmlns:a16="http://schemas.microsoft.com/office/drawing/2014/main" id="{BC9D9683-7221-47CC-9219-847BBED10774}"/>
                </a:ext>
              </a:extLst>
            </p:cNvPr>
            <p:cNvGrpSpPr/>
            <p:nvPr/>
          </p:nvGrpSpPr>
          <p:grpSpPr>
            <a:xfrm>
              <a:off x="633814" y="2003639"/>
              <a:ext cx="11615520" cy="6851992"/>
              <a:chOff x="0" y="0"/>
              <a:chExt cx="11615517" cy="6851991"/>
            </a:xfrm>
          </p:grpSpPr>
          <p:pic>
            <p:nvPicPr>
              <p:cNvPr id="11" name="截屏2022-11-08 下午2.39.49.png" descr="截屏2022-11-08 下午2.39.49.png">
                <a:extLst>
                  <a:ext uri="{FF2B5EF4-FFF2-40B4-BE49-F238E27FC236}">
                    <a16:creationId xmlns:a16="http://schemas.microsoft.com/office/drawing/2014/main" id="{B8CCD6A6-3E54-4802-B363-93F2884D77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0"/>
                <a:ext cx="3331939" cy="284348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2" name="截屏2022-11-08 下午2.49.54.png" descr="截屏2022-11-08 下午2.49.54.png">
                <a:extLst>
                  <a:ext uri="{FF2B5EF4-FFF2-40B4-BE49-F238E27FC236}">
                    <a16:creationId xmlns:a16="http://schemas.microsoft.com/office/drawing/2014/main" id="{AB24E958-AE2E-4DFB-93A0-30947EE584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717" y="2856356"/>
                <a:ext cx="11607801" cy="399563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3" name="截屏2022-11-08 下午2.39.56.png" descr="截屏2022-11-08 下午2.39.56.png">
                <a:extLst>
                  <a:ext uri="{FF2B5EF4-FFF2-40B4-BE49-F238E27FC236}">
                    <a16:creationId xmlns:a16="http://schemas.microsoft.com/office/drawing/2014/main" id="{DE301D09-FC9A-4855-800D-0290D07078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40061" y="0"/>
                <a:ext cx="3575199" cy="284348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4" name="截屏2022-11-08 下午2.40.08.png" descr="截屏2022-11-08 下午2.40.08.png">
                <a:extLst>
                  <a:ext uri="{FF2B5EF4-FFF2-40B4-BE49-F238E27FC236}">
                    <a16:creationId xmlns:a16="http://schemas.microsoft.com/office/drawing/2014/main" id="{9D9F7C35-F370-4F33-A9DD-03F0179F20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22214" y="0"/>
                <a:ext cx="3323439" cy="284348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10" name="H. T. Janka, et al., “Theory of core-collapse supernovae”">
              <a:extLst>
                <a:ext uri="{FF2B5EF4-FFF2-40B4-BE49-F238E27FC236}">
                  <a16:creationId xmlns:a16="http://schemas.microsoft.com/office/drawing/2014/main" id="{3E7CB7A1-09FF-4A47-AF99-1403EA92C5BA}"/>
                </a:ext>
              </a:extLst>
            </p:cNvPr>
            <p:cNvSpPr txBox="1"/>
            <p:nvPr/>
          </p:nvSpPr>
          <p:spPr>
            <a:xfrm>
              <a:off x="7228452" y="1512129"/>
              <a:ext cx="5339603" cy="37959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anchor="ctr">
              <a:spAutoFit/>
            </a:bodyPr>
            <a:lstStyle/>
            <a:p>
              <a:pPr marL="0" marR="0" lvl="0" indent="0" algn="ctr" defTabSz="173393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latin typeface="Hannotate SC Regular"/>
                  <a:ea typeface="Hannotate SC Regular"/>
                  <a:cs typeface="Hannotate SC Regular"/>
                  <a:sym typeface="Hannotate SC Regular"/>
                </a:defRPr>
              </a:pPr>
              <a:r>
                <a: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Hannotate SC Regular"/>
                  <a:cs typeface="Calibri" panose="020F0502020204030204" pitchFamily="34" charset="0"/>
                  <a:sym typeface="Hannotate SC Regular"/>
                </a:rPr>
                <a:t>H. T. </a:t>
              </a:r>
              <a:r>
                <a:rPr kumimoji="0" sz="1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Hannotate SC Regular"/>
                  <a:cs typeface="Calibri" panose="020F0502020204030204" pitchFamily="34" charset="0"/>
                  <a:sym typeface="Hannotate SC Regular"/>
                </a:rPr>
                <a:t>Janka</a:t>
              </a:r>
              <a:r>
                <a: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Hannotate SC Regular"/>
                  <a:cs typeface="Calibri" panose="020F0502020204030204" pitchFamily="34" charset="0"/>
                  <a:sym typeface="Hannotate SC Regular"/>
                </a:rPr>
                <a:t>, et al., “Theory of core-collapse supernovae”</a:t>
              </a:r>
            </a:p>
          </p:txBody>
        </p:sp>
      </p:grpSp>
      <p:pic>
        <p:nvPicPr>
          <p:cNvPr id="25" name="图片 24">
            <a:extLst>
              <a:ext uri="{FF2B5EF4-FFF2-40B4-BE49-F238E27FC236}">
                <a16:creationId xmlns:a16="http://schemas.microsoft.com/office/drawing/2014/main" id="{E471B130-75A5-4100-A799-B1DA073036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DDB026CE-A8FC-4B9B-863E-929E4A6C25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27" name="灯片编号占位符 3">
            <a:extLst>
              <a:ext uri="{FF2B5EF4-FFF2-40B4-BE49-F238E27FC236}">
                <a16:creationId xmlns:a16="http://schemas.microsoft.com/office/drawing/2014/main" id="{5D5DB06D-1F14-49B8-99DE-A38457099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2892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FC1039E-70D3-449B-A3C5-DAEE816C4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4" y="1151896"/>
            <a:ext cx="6720793" cy="519785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51E690A-BA7C-4C30-A02B-F93686200F22}"/>
              </a:ext>
            </a:extLst>
          </p:cNvPr>
          <p:cNvSpPr txBox="1"/>
          <p:nvPr/>
        </p:nvSpPr>
        <p:spPr>
          <a:xfrm>
            <a:off x="7147062" y="1326761"/>
            <a:ext cx="47498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The large liquid scintillator detectors, JUNO,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has great potential on detecting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both pre-SN and SN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B10D2A1-559D-4FC1-9B89-3246BCADB073}"/>
              </a:ext>
            </a:extLst>
          </p:cNvPr>
          <p:cNvSpPr txBox="1"/>
          <p:nvPr/>
        </p:nvSpPr>
        <p:spPr>
          <a:xfrm>
            <a:off x="7175462" y="2621363"/>
            <a:ext cx="4608544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>
                  <a:lumMod val="75000"/>
                </a:srgbClr>
              </a:buClr>
              <a:buSzPct val="70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Pre-SN neutrinos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>
                  <a:lumMod val="75000"/>
                </a:srgbClr>
              </a:buClr>
              <a:buSzPct val="70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~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MeV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neutrinos, much lower luminosity than SN burst neutrino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>
                  <a:lumMod val="75000"/>
                </a:srgbClr>
              </a:buClr>
              <a:buSzPct val="70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visible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~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days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before core collapse for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nearby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galactic progenitors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ED7D31">
                  <a:lumMod val="75000"/>
                </a:srgbClr>
              </a:buClr>
              <a:buSzPct val="70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SN burst neutrinos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>
                  <a:lumMod val="75000"/>
                </a:srgbClr>
              </a:buClr>
              <a:buSzPct val="70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Few tens of MeV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neutrinos, last for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~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10s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with burst, accretion and cooling stages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7D31">
                  <a:lumMod val="75000"/>
                </a:srgbClr>
              </a:buClr>
              <a:buSzPct val="70000"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Background almost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free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for SN burst neutrinos 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8" name="标题 12">
            <a:extLst>
              <a:ext uri="{FF2B5EF4-FFF2-40B4-BE49-F238E27FC236}">
                <a16:creationId xmlns:a16="http://schemas.microsoft.com/office/drawing/2014/main" id="{9CB21846-608F-4CEA-BA3B-6AC891E8E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517" y="189906"/>
            <a:ext cx="8055441" cy="549614"/>
          </a:xfrm>
        </p:spPr>
        <p:txBody>
          <a:bodyPr>
            <a:noAutofit/>
          </a:bodyPr>
          <a:lstStyle/>
          <a:p>
            <a:pPr algn="ctr"/>
            <a:r>
              <a:rPr lang="en-US" altLang="zh-CN" sz="3600" dirty="0"/>
              <a:t>Multi-messenger Signals</a:t>
            </a:r>
            <a:endParaRPr lang="zh-CN" altLang="en-US" sz="36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AB24452-3DDE-447B-BDCE-148B444B3F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A8B43F8-61AC-4171-AF7F-52054A7CAB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11" name="灯片编号占位符 3">
            <a:extLst>
              <a:ext uri="{FF2B5EF4-FFF2-40B4-BE49-F238E27FC236}">
                <a16:creationId xmlns:a16="http://schemas.microsoft.com/office/drawing/2014/main" id="{3EEA1108-CDDC-4627-88A0-C20490FD2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8080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:a16="http://schemas.microsoft.com/office/drawing/2014/main" id="{077D92A5-8F6C-4E3B-8D1A-BC612912C768}"/>
              </a:ext>
            </a:extLst>
          </p:cNvPr>
          <p:cNvSpPr txBox="1">
            <a:spLocks/>
          </p:cNvSpPr>
          <p:nvPr/>
        </p:nvSpPr>
        <p:spPr bwMode="auto">
          <a:xfrm>
            <a:off x="201550" y="2476512"/>
            <a:ext cx="5472608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988" tIns="47994" rIns="95988" bIns="47994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SzPct val="75000"/>
              <a:buFont typeface="Wingdings" panose="05000000000000000000" pitchFamily="2" charset="2"/>
              <a:buChar char="u"/>
              <a:defRPr sz="2800" baseline="0">
                <a:solidFill>
                  <a:srgbClr val="003399"/>
                </a:solidFill>
                <a:latin typeface="Times New Roman" panose="02020603050405020304" pitchFamily="18" charset="0"/>
                <a:ea typeface="微软雅黑" pitchFamily="34" charset="-122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99"/>
              </a:buClr>
              <a:buSzPct val="100000"/>
              <a:buFont typeface="Wingdings" panose="05000000000000000000" pitchFamily="2" charset="2"/>
              <a:buChar char="ð"/>
              <a:defRPr sz="2400" baseline="0">
                <a:solidFill>
                  <a:schemeClr val="tx1"/>
                </a:solidFill>
                <a:latin typeface="Times New Roman" panose="02020603050405020304" pitchFamily="18" charset="0"/>
                <a:ea typeface="微软雅黑" pitchFamily="34" charset="-122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 baseline="0">
                <a:solidFill>
                  <a:srgbClr val="003399"/>
                </a:solidFill>
                <a:latin typeface="Times New Roman" panose="02020603050405020304" pitchFamily="18" charset="0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 baseline="0">
                <a:solidFill>
                  <a:srgbClr val="003399"/>
                </a:solidFill>
                <a:latin typeface="Times New Roman" panose="02020603050405020304" pitchFamily="18" charset="0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rgbClr val="003399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rgbClr val="003399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rgbClr val="003399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rgbClr val="003399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rgbClr val="003399"/>
                </a:solidFill>
                <a:latin typeface="+mn-lt"/>
                <a:ea typeface="+mn-ea"/>
              </a:defRPr>
            </a:lvl9pPr>
          </a:lstStyle>
          <a:p>
            <a:pPr marL="359942" marR="0" lvl="0" indent="-359942" algn="l" defTabSz="959846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SzPct val="7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itchFamily="34" charset="-122"/>
                <a:cs typeface="+mn-cs"/>
              </a:rPr>
              <a:t>Early warning</a:t>
            </a:r>
          </a:p>
          <a:p>
            <a:pPr marL="359942" marR="0" lvl="0" indent="-359942" algn="l" defTabSz="959846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SzPct val="7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itchFamily="34" charset="-122"/>
                <a:cs typeface="+mn-cs"/>
              </a:rPr>
              <a:t>CCSN Characteristics</a:t>
            </a:r>
          </a:p>
          <a:p>
            <a:pPr marL="759992" marR="0" lvl="1" indent="-359942" algn="l" defTabSz="959846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SzPct val="7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itchFamily="34" charset="-122"/>
                <a:cs typeface="+mn-cs"/>
              </a:rPr>
              <a:t>Time evolution &amp; Energy spectra</a:t>
            </a:r>
          </a:p>
          <a:p>
            <a:pPr marL="759992" marR="0" lvl="1" indent="-359942" algn="l" defTabSz="959846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SzPct val="7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itchFamily="34" charset="-122"/>
                <a:cs typeface="+mn-cs"/>
              </a:rPr>
              <a:t>Total energy, luminosity, …</a:t>
            </a:r>
          </a:p>
          <a:p>
            <a:pPr marL="0" marR="0" lvl="0" indent="0" algn="l" defTabSz="959846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SzPct val="75000"/>
              <a:buNone/>
              <a:tabLst/>
              <a:defRPr/>
            </a:pPr>
            <a:r>
              <a:rPr lang="en-US" altLang="zh-CN" sz="2000" b="1" dirty="0">
                <a:solidFill>
                  <a:srgbClr val="FF0000"/>
                </a:solidFill>
                <a:latin typeface="Calibri" panose="020F0502020204030204"/>
                <a:sym typeface="Wingdings" panose="05000000000000000000" pitchFamily="2" charset="2"/>
              </a:rPr>
              <a:t>    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微软雅黑" pitchFamily="34" charset="-122"/>
                <a:cs typeface="+mn-cs"/>
                <a:sym typeface="Wingdings" panose="05000000000000000000" pitchFamily="2" charset="2"/>
              </a:rPr>
              <a:t> Test CCSN mechanism!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微软雅黑" pitchFamily="34" charset="-122"/>
              <a:cs typeface="+mn-cs"/>
            </a:endParaRPr>
          </a:p>
          <a:p>
            <a:pPr marL="359942" marR="0" lvl="0" indent="-359942" algn="l" defTabSz="959846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SzPct val="7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itchFamily="34" charset="-122"/>
                <a:cs typeface="+mn-cs"/>
              </a:rPr>
              <a:t>Neutrino properties</a:t>
            </a:r>
          </a:p>
          <a:p>
            <a:pPr marL="759992" marR="0" lvl="1" indent="-359942" algn="l" defTabSz="959846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SzPct val="7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itchFamily="34" charset="-122"/>
                <a:cs typeface="+mn-cs"/>
              </a:rPr>
              <a:t>Mass ordering</a:t>
            </a:r>
          </a:p>
          <a:p>
            <a:pPr marL="759992" marR="0" lvl="1" indent="-359942" algn="l" defTabSz="959846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SzPct val="7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itchFamily="34" charset="-122"/>
                <a:cs typeface="+mn-cs"/>
              </a:rPr>
              <a:t>Absolute mass</a:t>
            </a:r>
          </a:p>
          <a:p>
            <a:pPr marL="759992" marR="0" lvl="1" indent="-359942" algn="l" defTabSz="959846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SzPct val="7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软雅黑" pitchFamily="34" charset="-122"/>
                <a:cs typeface="+mn-cs"/>
              </a:rPr>
              <a:t>New physics</a:t>
            </a:r>
          </a:p>
          <a:p>
            <a:pPr marL="359942" marR="0" lvl="0" indent="-359942" algn="l" defTabSz="959846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SzPct val="75000"/>
              <a:buFont typeface="Wingdings" panose="05000000000000000000" pitchFamily="2" charset="2"/>
              <a:buChar char="n"/>
              <a:tabLst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软雅黑" pitchFamily="34" charset="-122"/>
              <a:cs typeface="+mn-cs"/>
            </a:endParaRPr>
          </a:p>
        </p:txBody>
      </p:sp>
      <p:grpSp>
        <p:nvGrpSpPr>
          <p:cNvPr id="6" name="Group">
            <a:extLst>
              <a:ext uri="{FF2B5EF4-FFF2-40B4-BE49-F238E27FC236}">
                <a16:creationId xmlns:a16="http://schemas.microsoft.com/office/drawing/2014/main" id="{5990A847-B5BE-4041-AEF5-B7FADC786EE8}"/>
              </a:ext>
            </a:extLst>
          </p:cNvPr>
          <p:cNvGrpSpPr/>
          <p:nvPr/>
        </p:nvGrpSpPr>
        <p:grpSpPr>
          <a:xfrm>
            <a:off x="4089982" y="3969220"/>
            <a:ext cx="7976671" cy="2651240"/>
            <a:chOff x="0" y="0"/>
            <a:chExt cx="7976669" cy="2651238"/>
          </a:xfrm>
        </p:grpSpPr>
        <p:pic>
          <p:nvPicPr>
            <p:cNvPr id="7" name="截屏2022-10-14 下午3.03.31.png" descr="截屏2022-10-14 下午3.03.31.png">
              <a:extLst>
                <a:ext uri="{FF2B5EF4-FFF2-40B4-BE49-F238E27FC236}">
                  <a16:creationId xmlns:a16="http://schemas.microsoft.com/office/drawing/2014/main" id="{113F3FCF-737C-4B33-848A-CADE210442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976669" cy="265123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" name="Rectangle Rectangle" descr="Rectangle Rectangle">
              <a:extLst>
                <a:ext uri="{FF2B5EF4-FFF2-40B4-BE49-F238E27FC236}">
                  <a16:creationId xmlns:a16="http://schemas.microsoft.com/office/drawing/2014/main" id="{3402CF97-5C3D-4A97-A28D-69FD1012118F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28" y="746625"/>
              <a:ext cx="7736088" cy="945330"/>
            </a:xfrm>
            <a:prstGeom prst="rect">
              <a:avLst/>
            </a:prstGeom>
            <a:effectLst/>
          </p:spPr>
        </p:pic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4A7679F2-4D52-4A6B-AFB2-068BF76D3A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DBCE3FF-A293-4783-95FF-4DEC4BB60B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11" name="标题 12">
            <a:extLst>
              <a:ext uri="{FF2B5EF4-FFF2-40B4-BE49-F238E27FC236}">
                <a16:creationId xmlns:a16="http://schemas.microsoft.com/office/drawing/2014/main" id="{06F662B9-1D78-452D-8136-E3F05E880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517" y="189906"/>
            <a:ext cx="8055441" cy="549614"/>
          </a:xfrm>
        </p:spPr>
        <p:txBody>
          <a:bodyPr>
            <a:noAutofit/>
          </a:bodyPr>
          <a:lstStyle/>
          <a:p>
            <a:pPr algn="ctr"/>
            <a:r>
              <a:rPr lang="en-US" altLang="zh-CN" sz="3600" dirty="0"/>
              <a:t>CCSN potential at JUNO</a:t>
            </a:r>
            <a:endParaRPr lang="zh-CN" altLang="en-US" sz="3600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3617B36-0BA1-4A41-B056-966D22DADC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0220" y="850467"/>
            <a:ext cx="4958201" cy="3415792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38C256B3-1C7A-4DE9-9299-C296F82E4D11}"/>
              </a:ext>
            </a:extLst>
          </p:cNvPr>
          <p:cNvSpPr txBox="1"/>
          <p:nvPr/>
        </p:nvSpPr>
        <p:spPr>
          <a:xfrm>
            <a:off x="304812" y="1000127"/>
            <a:ext cx="5281599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5984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Multi-channel detection, all flavors</a:t>
            </a:r>
          </a:p>
          <a:p>
            <a:pPr marL="0" marR="0" lvl="0" indent="0" algn="l" defTabSz="9598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~5000 IBD, ~300 </a:t>
            </a:r>
            <a:r>
              <a:rPr kumimoji="0" lang="en-US" altLang="zh-CN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eES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, ~2000 </a:t>
            </a:r>
            <a:r>
              <a:rPr kumimoji="0" lang="en-US" altLang="zh-CN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pES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，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598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~200 </a:t>
            </a:r>
            <a:r>
              <a:rPr kumimoji="0" lang="en-US" altLang="zh-CN" sz="1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12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C CC, ~300 </a:t>
            </a:r>
            <a:r>
              <a:rPr kumimoji="0" lang="en-US" altLang="zh-CN" sz="18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12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C NC @10 kpc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灯片编号占位符 3">
            <a:extLst>
              <a:ext uri="{FF2B5EF4-FFF2-40B4-BE49-F238E27FC236}">
                <a16:creationId xmlns:a16="http://schemas.microsoft.com/office/drawing/2014/main" id="{C592265D-EB04-4DE5-91FA-2EF319CD8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47065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762343B-255E-4C71-8F3F-DDDB57AA7700}"/>
              </a:ext>
            </a:extLst>
          </p:cNvPr>
          <p:cNvSpPr txBox="1"/>
          <p:nvPr/>
        </p:nvSpPr>
        <p:spPr>
          <a:xfrm>
            <a:off x="7715992" y="683901"/>
            <a:ext cx="3048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PPNP 123, (2022) 103927</a:t>
            </a:r>
            <a:endParaRPr lang="en-US" altLang="zh-CN" sz="28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2212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BA627686-CF03-4AB2-BEBA-AC660BE38E79}"/>
              </a:ext>
            </a:extLst>
          </p:cNvPr>
          <p:cNvGrpSpPr>
            <a:grpSpLocks noChangeAspect="1"/>
          </p:cNvGrpSpPr>
          <p:nvPr/>
        </p:nvGrpSpPr>
        <p:grpSpPr>
          <a:xfrm>
            <a:off x="494556" y="2234116"/>
            <a:ext cx="4542499" cy="4359958"/>
            <a:chOff x="8775472" y="1223391"/>
            <a:chExt cx="3635978" cy="3489865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E76F8464-A829-47F7-9DB8-60F98034B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75472" y="1223391"/>
              <a:ext cx="3635978" cy="3489865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1A63B0F-2C29-4ECF-B458-E80E8DDC8AF2}"/>
                </a:ext>
              </a:extLst>
            </p:cNvPr>
            <p:cNvSpPr/>
            <p:nvPr/>
          </p:nvSpPr>
          <p:spPr>
            <a:xfrm>
              <a:off x="9721777" y="3644180"/>
              <a:ext cx="2305511" cy="2709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altLang="zh-CN" sz="1600" b="0" i="1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J.S. Lu et al, JCAP 15’,1412.7418</a:t>
              </a:r>
              <a:endParaRPr kumimoji="0" lang="zh-CN" alt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DA248DB6-7175-4130-A468-D1F1AD78D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934" y="1406408"/>
            <a:ext cx="4363575" cy="74157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B2AB23C1-03D6-4CAA-98E0-8A8418672CCF}"/>
              </a:ext>
            </a:extLst>
          </p:cNvPr>
          <p:cNvSpPr txBox="1"/>
          <p:nvPr/>
        </p:nvSpPr>
        <p:spPr>
          <a:xfrm>
            <a:off x="494556" y="880667"/>
            <a:ext cx="38884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Time delay of massive neutrinos: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67BD1EE-FDA6-47BD-B84E-46E49BE15E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E50071E-BDDB-4C9D-849E-15CE759AE0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12" name="标题 12">
            <a:extLst>
              <a:ext uri="{FF2B5EF4-FFF2-40B4-BE49-F238E27FC236}">
                <a16:creationId xmlns:a16="http://schemas.microsoft.com/office/drawing/2014/main" id="{7EE6B5A0-61FE-4DFD-974F-6EB34D5C9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517" y="189906"/>
            <a:ext cx="8055441" cy="549614"/>
          </a:xfrm>
        </p:spPr>
        <p:txBody>
          <a:bodyPr>
            <a:noAutofit/>
          </a:bodyPr>
          <a:lstStyle/>
          <a:p>
            <a:pPr algn="ctr"/>
            <a:r>
              <a:rPr lang="en-US" altLang="zh-CN" sz="3600" dirty="0"/>
              <a:t>Particle Physics and Astrophysics</a:t>
            </a:r>
            <a:endParaRPr lang="zh-CN" altLang="en-US" sz="3600" dirty="0"/>
          </a:p>
        </p:txBody>
      </p:sp>
      <p:sp>
        <p:nvSpPr>
          <p:cNvPr id="13" name="内容占位符 2">
            <a:extLst>
              <a:ext uri="{FF2B5EF4-FFF2-40B4-BE49-F238E27FC236}">
                <a16:creationId xmlns:a16="http://schemas.microsoft.com/office/drawing/2014/main" id="{6639AD4E-B0A8-49B5-B8DC-1E904F2338F2}"/>
              </a:ext>
            </a:extLst>
          </p:cNvPr>
          <p:cNvSpPr txBox="1">
            <a:spLocks/>
          </p:cNvSpPr>
          <p:nvPr/>
        </p:nvSpPr>
        <p:spPr bwMode="auto">
          <a:xfrm>
            <a:off x="5871427" y="1256056"/>
            <a:ext cx="5904656" cy="541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b="1" i="0" kern="1200" baseline="0">
                <a:solidFill>
                  <a:srgbClr val="0000FF"/>
                </a:solidFill>
                <a:latin typeface="Calibri" pitchFamily="34" charset="0"/>
                <a:ea typeface="楷体" pitchFamily="49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b="1" i="0" kern="1200" baseline="0">
                <a:solidFill>
                  <a:srgbClr val="0000FF"/>
                </a:solidFill>
                <a:latin typeface="Calibri" pitchFamily="34" charset="0"/>
                <a:ea typeface="楷体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b="1" i="0" kern="1200" baseline="0">
                <a:solidFill>
                  <a:srgbClr val="0000FF"/>
                </a:solidFill>
                <a:latin typeface="Calibri" pitchFamily="34" charset="0"/>
                <a:ea typeface="楷体" pitchFamily="49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b="1" i="0" kern="1200" baseline="0">
                <a:solidFill>
                  <a:srgbClr val="0000FF"/>
                </a:solidFill>
                <a:latin typeface="Calibri" pitchFamily="34" charset="0"/>
                <a:ea typeface="楷体" pitchFamily="49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b="1" i="0" kern="1200" baseline="0">
                <a:solidFill>
                  <a:srgbClr val="0000FF"/>
                </a:solidFill>
                <a:latin typeface="Calibri" pitchFamily="34" charset="0"/>
                <a:ea typeface="楷体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Flavor conversion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     MSW effects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     Fast and slow collective oscillations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Neutrino mass ordering: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      Spectral comparison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      Time profile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New particle and new physics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      Axion (ALP)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      keV sterile neutrinos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      Dipole portal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      … … …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  <a:sym typeface="Wingdings" panose="05000000000000000000" pitchFamily="2" charset="2"/>
              </a:rPr>
              <a:t> Rich program to be explored!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itchFamily="34" charset="0"/>
              <a:ea typeface="楷体" pitchFamily="49" charset="-122"/>
              <a:cs typeface="+mn-cs"/>
            </a:endParaRPr>
          </a:p>
        </p:txBody>
      </p:sp>
      <p:sp>
        <p:nvSpPr>
          <p:cNvPr id="14" name="灯片编号占位符 3">
            <a:extLst>
              <a:ext uri="{FF2B5EF4-FFF2-40B4-BE49-F238E27FC236}">
                <a16:creationId xmlns:a16="http://schemas.microsoft.com/office/drawing/2014/main" id="{EDDD948A-FAFE-47F0-8162-743F99690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226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2823B07-9F90-4EFC-BD2C-8D2BFD1FA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5771" y="1244149"/>
            <a:ext cx="5810250" cy="5124450"/>
          </a:xfrm>
          <a:prstGeom prst="rect">
            <a:avLst/>
          </a:prstGeom>
        </p:spPr>
      </p:pic>
      <p:sp>
        <p:nvSpPr>
          <p:cNvPr id="6" name="内容占位符 2">
            <a:extLst>
              <a:ext uri="{FF2B5EF4-FFF2-40B4-BE49-F238E27FC236}">
                <a16:creationId xmlns:a16="http://schemas.microsoft.com/office/drawing/2014/main" id="{D8AF1465-1A24-484A-8BA7-B551A03301D0}"/>
              </a:ext>
            </a:extLst>
          </p:cNvPr>
          <p:cNvSpPr txBox="1">
            <a:spLocks/>
          </p:cNvSpPr>
          <p:nvPr/>
        </p:nvSpPr>
        <p:spPr bwMode="auto">
          <a:xfrm>
            <a:off x="70686" y="4052461"/>
            <a:ext cx="5904656" cy="231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b="1" i="0" kern="1200" baseline="0">
                <a:solidFill>
                  <a:srgbClr val="0000FF"/>
                </a:solidFill>
                <a:latin typeface="Calibri" pitchFamily="34" charset="0"/>
                <a:ea typeface="楷体" pitchFamily="49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b="1" i="0" kern="1200" baseline="0">
                <a:solidFill>
                  <a:srgbClr val="0000FF"/>
                </a:solidFill>
                <a:latin typeface="Calibri" pitchFamily="34" charset="0"/>
                <a:ea typeface="楷体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b="1" i="0" kern="1200" baseline="0">
                <a:solidFill>
                  <a:srgbClr val="0000FF"/>
                </a:solidFill>
                <a:latin typeface="Calibri" pitchFamily="34" charset="0"/>
                <a:ea typeface="楷体" pitchFamily="49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b="1" i="0" kern="1200" baseline="0">
                <a:solidFill>
                  <a:srgbClr val="0000FF"/>
                </a:solidFill>
                <a:latin typeface="Calibri" pitchFamily="34" charset="0"/>
                <a:ea typeface="楷体" pitchFamily="49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b="1" i="0" kern="1200" baseline="0">
                <a:solidFill>
                  <a:srgbClr val="0000FF"/>
                </a:solidFill>
                <a:latin typeface="Calibri" pitchFamily="34" charset="0"/>
                <a:ea typeface="楷体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DAQ design can fulfil the requirements on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SN data taking</a:t>
            </a:r>
          </a:p>
          <a:p>
            <a:pPr lvl="1">
              <a:defRPr/>
            </a:pPr>
            <a:r>
              <a:rPr lang="en-US" altLang="zh-CN" sz="2000" b="0" dirty="0">
                <a:solidFill>
                  <a:sysClr val="windowText" lastClr="000000"/>
                </a:solidFill>
              </a:rPr>
              <a:t>CCSN Data stream can </a:t>
            </a:r>
            <a:r>
              <a:rPr lang="en-US" altLang="zh-CN" sz="2000" dirty="0">
                <a:solidFill>
                  <a:sysClr val="windowText" lastClr="000000"/>
                </a:solidFill>
              </a:rPr>
              <a:t>reach MHz at 1 kpc.</a:t>
            </a:r>
          </a:p>
          <a:p>
            <a:pPr lvl="1">
              <a:defRPr/>
            </a:pPr>
            <a:r>
              <a:rPr lang="en-US" altLang="zh-CN" sz="2000" b="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No data loss for Time and Charge (TQ) stream at &gt; 0.2 kpc </a:t>
            </a:r>
          </a:p>
          <a:p>
            <a:pPr lvl="1">
              <a:defRPr/>
            </a:pPr>
            <a:r>
              <a:rPr lang="en-US" altLang="zh-CN" sz="2000" b="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No </a:t>
            </a:r>
            <a:r>
              <a:rPr lang="en-US" altLang="zh-CN" sz="2000" b="0" dirty="0">
                <a:solidFill>
                  <a:sysClr val="windowText" lastClr="000000"/>
                </a:solidFill>
              </a:rPr>
              <a:t>loss of</a:t>
            </a:r>
            <a:r>
              <a:rPr lang="en-US" altLang="zh-CN" sz="2000" b="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 waveforms at &gt; 3.6 kpc.</a:t>
            </a:r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1442DE4B-17F4-4EBD-9923-D5B89ADC010B}"/>
              </a:ext>
            </a:extLst>
          </p:cNvPr>
          <p:cNvSpPr txBox="1">
            <a:spLocks/>
          </p:cNvSpPr>
          <p:nvPr/>
        </p:nvSpPr>
        <p:spPr bwMode="auto">
          <a:xfrm>
            <a:off x="70686" y="1275765"/>
            <a:ext cx="5688631" cy="198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b="1" i="0" kern="1200" baseline="0">
                <a:solidFill>
                  <a:srgbClr val="0000FF"/>
                </a:solidFill>
                <a:latin typeface="Calibri" pitchFamily="34" charset="0"/>
                <a:ea typeface="楷体" pitchFamily="49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b="1" i="0" kern="1200" baseline="0">
                <a:solidFill>
                  <a:srgbClr val="0000FF"/>
                </a:solidFill>
                <a:latin typeface="Calibri" pitchFamily="34" charset="0"/>
                <a:ea typeface="楷体" pitchFamily="49" charset="-122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b="1" i="0" kern="1200" baseline="0">
                <a:solidFill>
                  <a:srgbClr val="0000FF"/>
                </a:solidFill>
                <a:latin typeface="Calibri" pitchFamily="34" charset="0"/>
                <a:ea typeface="楷体" pitchFamily="49" charset="-122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b="1" i="0" kern="1200" baseline="0">
                <a:solidFill>
                  <a:srgbClr val="0000FF"/>
                </a:solidFill>
                <a:latin typeface="Calibri" pitchFamily="34" charset="0"/>
                <a:ea typeface="楷体" pitchFamily="49" charset="-122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b="1" i="0" kern="1200" baseline="0">
                <a:solidFill>
                  <a:srgbClr val="0000FF"/>
                </a:solidFill>
                <a:latin typeface="Calibri" pitchFamily="34" charset="0"/>
                <a:ea typeface="楷体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Prompt and Online monitor systems designed for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SN Early Warning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ea typeface="楷体" pitchFamily="49" charset="-122"/>
              <a:cs typeface="+mn-cs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Non-stop, continuous monitoring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Not affected by any Run Modes (physics, calibration, </a:t>
            </a:r>
            <a:r>
              <a:rPr lang="en-US" altLang="zh-CN" sz="2000" b="0" dirty="0">
                <a:solidFill>
                  <a:sysClr val="windowText" lastClr="000000"/>
                </a:solidFill>
              </a:rPr>
              <a:t>PMT cooling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,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etc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楷体" pitchFamily="49" charset="-122"/>
                <a:cs typeface="+mn-cs"/>
              </a:rPr>
              <a:t>)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3BE1F6-3F0C-423B-AD79-987C7E39D5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58EFBAF-8836-47C1-83D0-BB6665853A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10" name="标题 12">
            <a:extLst>
              <a:ext uri="{FF2B5EF4-FFF2-40B4-BE49-F238E27FC236}">
                <a16:creationId xmlns:a16="http://schemas.microsoft.com/office/drawing/2014/main" id="{75162B09-D4EF-4698-8791-47B96AA13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517" y="189906"/>
            <a:ext cx="8055441" cy="549614"/>
          </a:xfrm>
        </p:spPr>
        <p:txBody>
          <a:bodyPr>
            <a:noAutofit/>
          </a:bodyPr>
          <a:lstStyle/>
          <a:p>
            <a:pPr algn="ctr"/>
            <a:r>
              <a:rPr lang="en-US" altLang="zh-CN" sz="3600" dirty="0"/>
              <a:t>Early Warning</a:t>
            </a:r>
            <a:endParaRPr lang="zh-CN" altLang="en-US" sz="3600" dirty="0"/>
          </a:p>
        </p:txBody>
      </p:sp>
      <p:sp>
        <p:nvSpPr>
          <p:cNvPr id="11" name="灯片编号占位符 3">
            <a:extLst>
              <a:ext uri="{FF2B5EF4-FFF2-40B4-BE49-F238E27FC236}">
                <a16:creationId xmlns:a16="http://schemas.microsoft.com/office/drawing/2014/main" id="{59C478C1-6112-4986-A0F5-C20C628D5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470654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A19558D-0BA2-4040-BE24-6917E8456ECA}"/>
              </a:ext>
            </a:extLst>
          </p:cNvPr>
          <p:cNvSpPr txBox="1"/>
          <p:nvPr/>
        </p:nvSpPr>
        <p:spPr>
          <a:xfrm>
            <a:off x="7715992" y="871332"/>
            <a:ext cx="3048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8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JPG 43 (2016) 3, 030401</a:t>
            </a:r>
            <a:endParaRPr lang="en-US" altLang="zh-CN" sz="28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032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488A751F-56E3-493C-AEC9-21025D26408E}"/>
              </a:ext>
            </a:extLst>
          </p:cNvPr>
          <p:cNvSpPr txBox="1"/>
          <p:nvPr/>
        </p:nvSpPr>
        <p:spPr>
          <a:xfrm>
            <a:off x="206523" y="1417045"/>
            <a:ext cx="5608583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Three independent monitoring system: </a:t>
            </a:r>
            <a:r>
              <a:rPr kumimoji="0" lang="en-US" altLang="zh-CN" sz="1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JCAP 01 (2024) 057 </a:t>
            </a:r>
            <a:r>
              <a:rPr kumimoji="0" lang="en-US" altLang="zh-CN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arXiv</a:t>
            </a:r>
            <a:r>
              <a:rPr kumimoji="0" lang="en-US" altLang="zh-CN" sz="1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: 2309.07109 [hep-ex]</a:t>
            </a:r>
            <a:endParaRPr lang="en-US" altLang="zh-CN" sz="2400" dirty="0">
              <a:solidFill>
                <a:sysClr val="windowText" lastClr="000000"/>
              </a:solidFill>
              <a:latin typeface="Calibri" pitchFamily="34" charset="0"/>
              <a:ea typeface="楷体" pitchFamily="49" charset="-122"/>
            </a:endParaRPr>
          </a:p>
          <a:p>
            <a:pPr marL="359942" indent="-359942" defTabSz="959846">
              <a:spcBef>
                <a:spcPts val="63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2400" dirty="0">
                <a:solidFill>
                  <a:srgbClr val="FF0000"/>
                </a:solidFill>
                <a:latin typeface="Calibri" pitchFamily="34" charset="0"/>
                <a:ea typeface="楷体" pitchFamily="49" charset="-122"/>
              </a:rPr>
              <a:t>The OEC monitor </a:t>
            </a: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uses reconstructed event information from the Online Event Classification (OEC) software.</a:t>
            </a:r>
          </a:p>
          <a:p>
            <a:pPr marL="359942" marR="0" lvl="0" indent="-359942" algn="l" defTabSz="959846" rtl="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srgbClr val="0000FF"/>
                </a:solidFill>
                <a:latin typeface="Calibri" pitchFamily="34" charset="0"/>
                <a:ea typeface="楷体" pitchFamily="49" charset="-122"/>
              </a:rPr>
              <a:t>The Multi-Messenger (MM) Trigger monitor </a:t>
            </a: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uses a dedicated low energy trigger system.</a:t>
            </a:r>
          </a:p>
          <a:p>
            <a:pPr marL="359942" indent="-359942" defTabSz="959846">
              <a:spcBef>
                <a:spcPts val="63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2400" dirty="0">
                <a:solidFill>
                  <a:srgbClr val="FFC000"/>
                </a:solidFill>
                <a:latin typeface="Calibri" pitchFamily="34" charset="0"/>
                <a:ea typeface="楷体" pitchFamily="49" charset="-122"/>
              </a:rPr>
              <a:t>The CTU Prompt monitor </a:t>
            </a:r>
            <a:r>
              <a:rPr lang="en-US" altLang="zh-CN" sz="2400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runs on FPGAs of the electronic boards in the global trigger system </a:t>
            </a:r>
            <a:r>
              <a:rPr lang="en-US" altLang="zh-CN" sz="24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楷体" pitchFamily="49" charset="-122"/>
              </a:rPr>
              <a:t>(under debugging)</a:t>
            </a:r>
          </a:p>
          <a:p>
            <a:pPr marL="359942" indent="-359942" defTabSz="959846">
              <a:spcBef>
                <a:spcPts val="63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2400" u="sng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Alerts to SNEWS 2.0 since 28 Nov 2025</a:t>
            </a:r>
          </a:p>
          <a:p>
            <a:pPr marL="359942" indent="-359942" defTabSz="959846">
              <a:spcBef>
                <a:spcPts val="63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2400" u="sng" dirty="0">
                <a:solidFill>
                  <a:sysClr val="windowText" lastClr="000000"/>
                </a:solidFill>
                <a:latin typeface="Calibri" pitchFamily="34" charset="0"/>
                <a:ea typeface="楷体" pitchFamily="49" charset="-122"/>
              </a:rPr>
              <a:t>Fast analysis of CCSN characterization 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0AE0D63E-CB43-4880-8DBE-D7BFE7C322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1" y="117941"/>
            <a:ext cx="1235358" cy="82008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15FCA8E-CA46-44D7-9563-131432DBD6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801" y="117941"/>
            <a:ext cx="1016243" cy="942848"/>
          </a:xfrm>
          <a:prstGeom prst="rect">
            <a:avLst/>
          </a:prstGeom>
        </p:spPr>
      </p:pic>
      <p:sp>
        <p:nvSpPr>
          <p:cNvPr id="16" name="标题 12">
            <a:extLst>
              <a:ext uri="{FF2B5EF4-FFF2-40B4-BE49-F238E27FC236}">
                <a16:creationId xmlns:a16="http://schemas.microsoft.com/office/drawing/2014/main" id="{75C909FD-6762-4F77-8E29-A8D60058B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517" y="189906"/>
            <a:ext cx="8055441" cy="549614"/>
          </a:xfrm>
        </p:spPr>
        <p:txBody>
          <a:bodyPr>
            <a:noAutofit/>
          </a:bodyPr>
          <a:lstStyle/>
          <a:p>
            <a:pPr algn="ctr"/>
            <a:r>
              <a:rPr lang="en-US" altLang="zh-CN" sz="3600" dirty="0"/>
              <a:t>Redundant Monitoring System</a:t>
            </a:r>
            <a:endParaRPr lang="zh-CN" altLang="en-US" sz="3600" dirty="0"/>
          </a:p>
        </p:txBody>
      </p:sp>
      <p:sp>
        <p:nvSpPr>
          <p:cNvPr id="18" name="灯片编号占位符 3">
            <a:extLst>
              <a:ext uri="{FF2B5EF4-FFF2-40B4-BE49-F238E27FC236}">
                <a16:creationId xmlns:a16="http://schemas.microsoft.com/office/drawing/2014/main" id="{2D9E4413-22A5-47CC-A510-F41D3C0D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4956" y="653256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39E700-ACA6-4F19-95D7-753524023496}" type="slidenum">
              <a:rPr kumimoji="0" lang="zh-CN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DA4B622-0C64-4224-880A-2DED4FDB6A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514" y="1760930"/>
            <a:ext cx="6117963" cy="419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820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|7.2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华文楷体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华文楷体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TM03457491[[fn=大都市]]</Template>
  <TotalTime>10131</TotalTime>
  <Words>1347</Words>
  <Application>Microsoft Office PowerPoint</Application>
  <PresentationFormat>宽屏</PresentationFormat>
  <Paragraphs>235</Paragraphs>
  <Slides>26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34" baseType="lpstr">
      <vt:lpstr>等线</vt:lpstr>
      <vt:lpstr>微软雅黑</vt:lpstr>
      <vt:lpstr>Arial</vt:lpstr>
      <vt:lpstr>Calibri</vt:lpstr>
      <vt:lpstr>Cambria Math</vt:lpstr>
      <vt:lpstr>Wingdings</vt:lpstr>
      <vt:lpstr>Office 主题​​</vt:lpstr>
      <vt:lpstr>1_Office 主题​​</vt:lpstr>
      <vt:lpstr>Astrophysics Program at JUNO </vt:lpstr>
      <vt:lpstr>A multi-purpose observatory</vt:lpstr>
      <vt:lpstr>PowerPoint 演示文稿</vt:lpstr>
      <vt:lpstr>Supernova Neutrino Emission</vt:lpstr>
      <vt:lpstr>Multi-messenger Signals</vt:lpstr>
      <vt:lpstr>CCSN potential at JUNO</vt:lpstr>
      <vt:lpstr>Particle Physics and Astrophysics</vt:lpstr>
      <vt:lpstr>Early Warning</vt:lpstr>
      <vt:lpstr>Redundant Monitoring System</vt:lpstr>
      <vt:lpstr>OEC Monitor: Status</vt:lpstr>
      <vt:lpstr>OEC Monitor: Performance</vt:lpstr>
      <vt:lpstr>MM Trigger Monitor: Status</vt:lpstr>
      <vt:lpstr>MM Trigger Monitor: Performance</vt:lpstr>
      <vt:lpstr>DSNB: another probe of supernova physics</vt:lpstr>
      <vt:lpstr>DSNB at JUNO: signal v.s. background</vt:lpstr>
      <vt:lpstr>DSNB at JUNO: sensitivity</vt:lpstr>
      <vt:lpstr>First limit on DSNB (207 days’ data)</vt:lpstr>
      <vt:lpstr>First limit on DSNB: backgrounds</vt:lpstr>
      <vt:lpstr>First limit on DSNB: results</vt:lpstr>
      <vt:lpstr>First limit on DSNB: further improvement</vt:lpstr>
      <vt:lpstr>China-French Cooperation (FCPPN/L) </vt:lpstr>
      <vt:lpstr>Summary</vt:lpstr>
      <vt:lpstr>Thank you!</vt:lpstr>
      <vt:lpstr>PowerPoint 演示文稿</vt:lpstr>
      <vt:lpstr>Energy spectral reconstruction</vt:lpstr>
      <vt:lpstr>Event Selection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JUNO Status &amp; Prospects</dc:title>
  <dc:creator>YFLI</dc:creator>
  <cp:lastModifiedBy>admin</cp:lastModifiedBy>
  <cp:revision>600</cp:revision>
  <dcterms:created xsi:type="dcterms:W3CDTF">2022-04-08T02:57:01Z</dcterms:created>
  <dcterms:modified xsi:type="dcterms:W3CDTF">2026-07-03T05:10:01Z</dcterms:modified>
</cp:coreProperties>
</file>