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57" r:id="rId2"/>
    <p:sldId id="256" r:id="rId3"/>
    <p:sldId id="1892" r:id="rId4"/>
    <p:sldId id="2023" r:id="rId5"/>
    <p:sldId id="2024" r:id="rId6"/>
    <p:sldId id="2045" r:id="rId7"/>
    <p:sldId id="2026" r:id="rId8"/>
    <p:sldId id="1732" r:id="rId9"/>
    <p:sldId id="2031" r:id="rId10"/>
    <p:sldId id="2020" r:id="rId11"/>
    <p:sldId id="2052" r:id="rId12"/>
    <p:sldId id="2134806901" r:id="rId13"/>
    <p:sldId id="2134806902" r:id="rId14"/>
    <p:sldId id="574" r:id="rId15"/>
    <p:sldId id="2134806906" r:id="rId16"/>
    <p:sldId id="575" r:id="rId17"/>
    <p:sldId id="2134806907" r:id="rId18"/>
    <p:sldId id="2134806908" r:id="rId19"/>
    <p:sldId id="577" r:id="rId20"/>
    <p:sldId id="583" r:id="rId21"/>
    <p:sldId id="584" r:id="rId22"/>
    <p:sldId id="2134806909" r:id="rId23"/>
    <p:sldId id="2134806914" r:id="rId24"/>
    <p:sldId id="2134806913" r:id="rId25"/>
    <p:sldId id="2134806915" r:id="rId26"/>
    <p:sldId id="2134806905" r:id="rId2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DF2"/>
    <a:srgbClr val="07396A"/>
    <a:srgbClr val="002060"/>
    <a:srgbClr val="FFFFFF"/>
    <a:srgbClr val="002439"/>
    <a:srgbClr val="C65658"/>
    <a:srgbClr val="72878C"/>
    <a:srgbClr val="36545A"/>
    <a:srgbClr val="006400"/>
    <a:srgbClr val="207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65"/>
    <p:restoredTop sz="94595"/>
  </p:normalViewPr>
  <p:slideViewPr>
    <p:cSldViewPr snapToGrid="0">
      <p:cViewPr varScale="1">
        <p:scale>
          <a:sx n="147" d="100"/>
          <a:sy n="147" d="100"/>
        </p:scale>
        <p:origin x="20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E3C9B9-635B-8147-ABF5-6EF72C60235C}" type="doc">
      <dgm:prSet loTypeId="urn:microsoft.com/office/officeart/2009/3/layout/StepUpProcess" loCatId="" qsTypeId="urn:microsoft.com/office/officeart/2005/8/quickstyle/simple2" qsCatId="simple" csTypeId="urn:microsoft.com/office/officeart/2005/8/colors/colorful3" csCatId="colorful" phldr="1"/>
      <dgm:spPr/>
    </dgm:pt>
    <dgm:pt modelId="{C67C50A3-FD71-0047-9313-1D0FB6D4E5BF}">
      <dgm:prSet phldrT="[文本]" custT="1"/>
      <dgm:spPr/>
      <dgm:t>
        <a:bodyPr/>
        <a:lstStyle/>
        <a:p>
          <a:endParaRPr lang="zh-CN" altLang="en-US" sz="2000" dirty="0">
            <a:solidFill>
              <a:srgbClr val="C00000"/>
            </a:solidFill>
          </a:endParaRPr>
        </a:p>
      </dgm:t>
    </dgm:pt>
    <dgm:pt modelId="{7C33216B-BA08-E041-A8AA-0B0452E2AE1D}" type="parTrans" cxnId="{1E21EFC8-5001-604A-A229-2183DA2965BA}">
      <dgm:prSet/>
      <dgm:spPr/>
      <dgm:t>
        <a:bodyPr/>
        <a:lstStyle/>
        <a:p>
          <a:endParaRPr lang="zh-CN" altLang="en-US"/>
        </a:p>
      </dgm:t>
    </dgm:pt>
    <dgm:pt modelId="{5901E336-5D71-A245-A15A-A71B0E08F004}" type="sibTrans" cxnId="{1E21EFC8-5001-604A-A229-2183DA2965BA}">
      <dgm:prSet/>
      <dgm:spPr/>
      <dgm:t>
        <a:bodyPr/>
        <a:lstStyle/>
        <a:p>
          <a:endParaRPr lang="zh-CN" altLang="en-US"/>
        </a:p>
      </dgm:t>
    </dgm:pt>
    <dgm:pt modelId="{6BAF7B1E-2174-2B43-85AC-AE211B41D211}">
      <dgm:prSet phldrT="[文本]" custT="1"/>
      <dgm:spPr/>
      <dgm:t>
        <a:bodyPr/>
        <a:lstStyle/>
        <a:p>
          <a:endParaRPr lang="zh-CN" altLang="en-US" sz="2000" dirty="0"/>
        </a:p>
      </dgm:t>
    </dgm:pt>
    <dgm:pt modelId="{E93EA096-063E-B343-A47F-F54AADE41350}" type="parTrans" cxnId="{1511E633-1759-AD4C-A372-CD46F49031A7}">
      <dgm:prSet/>
      <dgm:spPr/>
      <dgm:t>
        <a:bodyPr/>
        <a:lstStyle/>
        <a:p>
          <a:endParaRPr lang="zh-CN" altLang="en-US"/>
        </a:p>
      </dgm:t>
    </dgm:pt>
    <dgm:pt modelId="{898DF5F7-B91A-1142-A498-8AEE87AC9BEF}" type="sibTrans" cxnId="{1511E633-1759-AD4C-A372-CD46F49031A7}">
      <dgm:prSet/>
      <dgm:spPr/>
      <dgm:t>
        <a:bodyPr/>
        <a:lstStyle/>
        <a:p>
          <a:endParaRPr lang="zh-CN" altLang="en-US"/>
        </a:p>
      </dgm:t>
    </dgm:pt>
    <dgm:pt modelId="{250C190B-C99B-A946-9497-0102C1B3A86F}">
      <dgm:prSet phldrT="[文本]" custT="1"/>
      <dgm:spPr/>
      <dgm:t>
        <a:bodyPr/>
        <a:lstStyle/>
        <a:p>
          <a:endParaRPr lang="zh-CN" altLang="en-US" sz="2000" dirty="0"/>
        </a:p>
      </dgm:t>
    </dgm:pt>
    <dgm:pt modelId="{5C1DC8F4-F3B8-7848-972F-D7AC2427590B}" type="sibTrans" cxnId="{F9749F2B-0EB7-EC41-9A65-CA9D3F56FEC3}">
      <dgm:prSet/>
      <dgm:spPr/>
      <dgm:t>
        <a:bodyPr/>
        <a:lstStyle/>
        <a:p>
          <a:endParaRPr lang="zh-CN" altLang="en-US"/>
        </a:p>
      </dgm:t>
    </dgm:pt>
    <dgm:pt modelId="{AB94F96D-51C0-6042-AE5D-E2190EF151D1}" type="parTrans" cxnId="{F9749F2B-0EB7-EC41-9A65-CA9D3F56FEC3}">
      <dgm:prSet/>
      <dgm:spPr/>
      <dgm:t>
        <a:bodyPr/>
        <a:lstStyle/>
        <a:p>
          <a:endParaRPr lang="zh-CN" altLang="en-US"/>
        </a:p>
      </dgm:t>
    </dgm:pt>
    <dgm:pt modelId="{1A734B33-E8E2-F841-96F3-87D52B0FCE87}" type="pres">
      <dgm:prSet presAssocID="{38E3C9B9-635B-8147-ABF5-6EF72C60235C}" presName="rootnode" presStyleCnt="0">
        <dgm:presLayoutVars>
          <dgm:chMax/>
          <dgm:chPref/>
          <dgm:dir/>
          <dgm:animLvl val="lvl"/>
        </dgm:presLayoutVars>
      </dgm:prSet>
      <dgm:spPr/>
    </dgm:pt>
    <dgm:pt modelId="{61E1CCDF-12AC-0C48-BC5E-357EF11C28BB}" type="pres">
      <dgm:prSet presAssocID="{C67C50A3-FD71-0047-9313-1D0FB6D4E5BF}" presName="composite" presStyleCnt="0"/>
      <dgm:spPr/>
    </dgm:pt>
    <dgm:pt modelId="{8154B365-20A6-9248-9A1D-E366F0C688C9}" type="pres">
      <dgm:prSet presAssocID="{C67C50A3-FD71-0047-9313-1D0FB6D4E5BF}" presName="LShape" presStyleLbl="alignNode1" presStyleIdx="0" presStyleCnt="5"/>
      <dgm:spPr/>
    </dgm:pt>
    <dgm:pt modelId="{CF660A44-89DA-1E4D-99FC-204A528CA2AF}" type="pres">
      <dgm:prSet presAssocID="{C67C50A3-FD71-0047-9313-1D0FB6D4E5BF}" presName="ParentText" presStyleLbl="revTx" presStyleIdx="0" presStyleCnt="3" custLinFactNeighborX="-6958" custLinFactNeighborY="-45892">
        <dgm:presLayoutVars>
          <dgm:chMax val="0"/>
          <dgm:chPref val="0"/>
          <dgm:bulletEnabled val="1"/>
        </dgm:presLayoutVars>
      </dgm:prSet>
      <dgm:spPr/>
    </dgm:pt>
    <dgm:pt modelId="{33F8E753-574F-CC48-B202-994D17A31686}" type="pres">
      <dgm:prSet presAssocID="{C67C50A3-FD71-0047-9313-1D0FB6D4E5BF}" presName="Triangle" presStyleLbl="alignNode1" presStyleIdx="1" presStyleCnt="5"/>
      <dgm:spPr/>
    </dgm:pt>
    <dgm:pt modelId="{DD2B12D9-FDB7-064F-BA8A-18EEFC03A04F}" type="pres">
      <dgm:prSet presAssocID="{5901E336-5D71-A245-A15A-A71B0E08F004}" presName="sibTrans" presStyleCnt="0"/>
      <dgm:spPr/>
    </dgm:pt>
    <dgm:pt modelId="{44F6E8AC-7AC4-AD4B-80BB-A0AD6EE89A4B}" type="pres">
      <dgm:prSet presAssocID="{5901E336-5D71-A245-A15A-A71B0E08F004}" presName="space" presStyleCnt="0"/>
      <dgm:spPr/>
    </dgm:pt>
    <dgm:pt modelId="{3775E253-E40F-1C42-805D-D5E045A974AA}" type="pres">
      <dgm:prSet presAssocID="{250C190B-C99B-A946-9497-0102C1B3A86F}" presName="composite" presStyleCnt="0"/>
      <dgm:spPr/>
    </dgm:pt>
    <dgm:pt modelId="{5E30A969-D4BD-AA4E-898C-9C5ECA7392F9}" type="pres">
      <dgm:prSet presAssocID="{250C190B-C99B-A946-9497-0102C1B3A86F}" presName="LShape" presStyleLbl="alignNode1" presStyleIdx="2" presStyleCnt="5"/>
      <dgm:spPr/>
    </dgm:pt>
    <dgm:pt modelId="{D75E2A91-1CD4-FC46-A908-A5A220BA6DBF}" type="pres">
      <dgm:prSet presAssocID="{250C190B-C99B-A946-9497-0102C1B3A86F}" presName="ParentText" presStyleLbl="revTx" presStyleIdx="1" presStyleCnt="3" custScaleX="119515" custLinFactNeighborX="9152" custLinFactNeighborY="-59312">
        <dgm:presLayoutVars>
          <dgm:chMax val="0"/>
          <dgm:chPref val="0"/>
          <dgm:bulletEnabled val="1"/>
        </dgm:presLayoutVars>
      </dgm:prSet>
      <dgm:spPr/>
    </dgm:pt>
    <dgm:pt modelId="{1468F0DA-59E7-7945-8E9D-D73FC744FE5F}" type="pres">
      <dgm:prSet presAssocID="{250C190B-C99B-A946-9497-0102C1B3A86F}" presName="Triangle" presStyleLbl="alignNode1" presStyleIdx="3" presStyleCnt="5"/>
      <dgm:spPr/>
    </dgm:pt>
    <dgm:pt modelId="{00A66E11-B838-2245-9F1D-054A70F97A7D}" type="pres">
      <dgm:prSet presAssocID="{5C1DC8F4-F3B8-7848-972F-D7AC2427590B}" presName="sibTrans" presStyleCnt="0"/>
      <dgm:spPr/>
    </dgm:pt>
    <dgm:pt modelId="{B08CE8BC-301E-364C-B649-56EF280F3757}" type="pres">
      <dgm:prSet presAssocID="{5C1DC8F4-F3B8-7848-972F-D7AC2427590B}" presName="space" presStyleCnt="0"/>
      <dgm:spPr/>
    </dgm:pt>
    <dgm:pt modelId="{C1F5E8EB-A621-7C4B-AD03-91483EF726AC}" type="pres">
      <dgm:prSet presAssocID="{6BAF7B1E-2174-2B43-85AC-AE211B41D211}" presName="composite" presStyleCnt="0"/>
      <dgm:spPr/>
    </dgm:pt>
    <dgm:pt modelId="{B7A1BC8E-BBE6-3A49-B42A-C5A939868945}" type="pres">
      <dgm:prSet presAssocID="{6BAF7B1E-2174-2B43-85AC-AE211B41D211}" presName="LShape" presStyleLbl="alignNode1" presStyleIdx="4" presStyleCnt="5" custScaleX="131830" custLinFactNeighborY="1185"/>
      <dgm:spPr/>
    </dgm:pt>
    <dgm:pt modelId="{0BFE0844-00B7-894E-A85D-2636F295EC46}" type="pres">
      <dgm:prSet presAssocID="{6BAF7B1E-2174-2B43-85AC-AE211B41D211}" presName="ParentText" presStyleLbl="revTx" presStyleIdx="2" presStyleCnt="3" custScaleX="126278" custLinFactNeighborX="7478" custLinFactNeighborY="-55021">
        <dgm:presLayoutVars>
          <dgm:chMax val="0"/>
          <dgm:chPref val="0"/>
          <dgm:bulletEnabled val="1"/>
        </dgm:presLayoutVars>
      </dgm:prSet>
      <dgm:spPr/>
    </dgm:pt>
  </dgm:ptLst>
  <dgm:cxnLst>
    <dgm:cxn modelId="{72624717-B2EC-E743-8EDD-83B3CDE4761A}" type="presOf" srcId="{6BAF7B1E-2174-2B43-85AC-AE211B41D211}" destId="{0BFE0844-00B7-894E-A85D-2636F295EC46}" srcOrd="0" destOrd="0" presId="urn:microsoft.com/office/officeart/2009/3/layout/StepUpProcess"/>
    <dgm:cxn modelId="{F9749F2B-0EB7-EC41-9A65-CA9D3F56FEC3}" srcId="{38E3C9B9-635B-8147-ABF5-6EF72C60235C}" destId="{250C190B-C99B-A946-9497-0102C1B3A86F}" srcOrd="1" destOrd="0" parTransId="{AB94F96D-51C0-6042-AE5D-E2190EF151D1}" sibTransId="{5C1DC8F4-F3B8-7848-972F-D7AC2427590B}"/>
    <dgm:cxn modelId="{B59F6D31-5F85-8A46-A574-0675B71344D2}" type="presOf" srcId="{38E3C9B9-635B-8147-ABF5-6EF72C60235C}" destId="{1A734B33-E8E2-F841-96F3-87D52B0FCE87}" srcOrd="0" destOrd="0" presId="urn:microsoft.com/office/officeart/2009/3/layout/StepUpProcess"/>
    <dgm:cxn modelId="{1511E633-1759-AD4C-A372-CD46F49031A7}" srcId="{38E3C9B9-635B-8147-ABF5-6EF72C60235C}" destId="{6BAF7B1E-2174-2B43-85AC-AE211B41D211}" srcOrd="2" destOrd="0" parTransId="{E93EA096-063E-B343-A47F-F54AADE41350}" sibTransId="{898DF5F7-B91A-1142-A498-8AEE87AC9BEF}"/>
    <dgm:cxn modelId="{1E21EFC8-5001-604A-A229-2183DA2965BA}" srcId="{38E3C9B9-635B-8147-ABF5-6EF72C60235C}" destId="{C67C50A3-FD71-0047-9313-1D0FB6D4E5BF}" srcOrd="0" destOrd="0" parTransId="{7C33216B-BA08-E041-A8AA-0B0452E2AE1D}" sibTransId="{5901E336-5D71-A245-A15A-A71B0E08F004}"/>
    <dgm:cxn modelId="{8E0595D5-9CD3-3E4E-A4E4-BFBE927B89D7}" type="presOf" srcId="{250C190B-C99B-A946-9497-0102C1B3A86F}" destId="{D75E2A91-1CD4-FC46-A908-A5A220BA6DBF}" srcOrd="0" destOrd="0" presId="urn:microsoft.com/office/officeart/2009/3/layout/StepUpProcess"/>
    <dgm:cxn modelId="{D97EF7EB-8340-FF47-A257-8C5A9106BAA7}" type="presOf" srcId="{C67C50A3-FD71-0047-9313-1D0FB6D4E5BF}" destId="{CF660A44-89DA-1E4D-99FC-204A528CA2AF}" srcOrd="0" destOrd="0" presId="urn:microsoft.com/office/officeart/2009/3/layout/StepUpProcess"/>
    <dgm:cxn modelId="{2F19231C-2881-8942-A544-C9AF51F58DD1}" type="presParOf" srcId="{1A734B33-E8E2-F841-96F3-87D52B0FCE87}" destId="{61E1CCDF-12AC-0C48-BC5E-357EF11C28BB}" srcOrd="0" destOrd="0" presId="urn:microsoft.com/office/officeart/2009/3/layout/StepUpProcess"/>
    <dgm:cxn modelId="{E71FA1C4-234D-8549-A20F-F3B03BFE0952}" type="presParOf" srcId="{61E1CCDF-12AC-0C48-BC5E-357EF11C28BB}" destId="{8154B365-20A6-9248-9A1D-E366F0C688C9}" srcOrd="0" destOrd="0" presId="urn:microsoft.com/office/officeart/2009/3/layout/StepUpProcess"/>
    <dgm:cxn modelId="{3D05DC8B-2E46-C143-8623-BDF7ECCD748F}" type="presParOf" srcId="{61E1CCDF-12AC-0C48-BC5E-357EF11C28BB}" destId="{CF660A44-89DA-1E4D-99FC-204A528CA2AF}" srcOrd="1" destOrd="0" presId="urn:microsoft.com/office/officeart/2009/3/layout/StepUpProcess"/>
    <dgm:cxn modelId="{C78D6E33-D2A3-EE45-9590-CBFE89385124}" type="presParOf" srcId="{61E1CCDF-12AC-0C48-BC5E-357EF11C28BB}" destId="{33F8E753-574F-CC48-B202-994D17A31686}" srcOrd="2" destOrd="0" presId="urn:microsoft.com/office/officeart/2009/3/layout/StepUpProcess"/>
    <dgm:cxn modelId="{AD0C1A88-7546-0B47-9207-E455D7F40EF9}" type="presParOf" srcId="{1A734B33-E8E2-F841-96F3-87D52B0FCE87}" destId="{DD2B12D9-FDB7-064F-BA8A-18EEFC03A04F}" srcOrd="1" destOrd="0" presId="urn:microsoft.com/office/officeart/2009/3/layout/StepUpProcess"/>
    <dgm:cxn modelId="{D0A4387E-5008-0241-AA3B-B75E7A8AFEE0}" type="presParOf" srcId="{DD2B12D9-FDB7-064F-BA8A-18EEFC03A04F}" destId="{44F6E8AC-7AC4-AD4B-80BB-A0AD6EE89A4B}" srcOrd="0" destOrd="0" presId="urn:microsoft.com/office/officeart/2009/3/layout/StepUpProcess"/>
    <dgm:cxn modelId="{33D0A922-583B-954C-941D-F8D8756B5046}" type="presParOf" srcId="{1A734B33-E8E2-F841-96F3-87D52B0FCE87}" destId="{3775E253-E40F-1C42-805D-D5E045A974AA}" srcOrd="2" destOrd="0" presId="urn:microsoft.com/office/officeart/2009/3/layout/StepUpProcess"/>
    <dgm:cxn modelId="{B0C6E794-DCB8-EE44-A76B-B9FAA84E5FA1}" type="presParOf" srcId="{3775E253-E40F-1C42-805D-D5E045A974AA}" destId="{5E30A969-D4BD-AA4E-898C-9C5ECA7392F9}" srcOrd="0" destOrd="0" presId="urn:microsoft.com/office/officeart/2009/3/layout/StepUpProcess"/>
    <dgm:cxn modelId="{99C37694-A733-3447-926D-E550CE9CE059}" type="presParOf" srcId="{3775E253-E40F-1C42-805D-D5E045A974AA}" destId="{D75E2A91-1CD4-FC46-A908-A5A220BA6DBF}" srcOrd="1" destOrd="0" presId="urn:microsoft.com/office/officeart/2009/3/layout/StepUpProcess"/>
    <dgm:cxn modelId="{91C45ED0-7954-9448-9BB8-2C6CCC891DB0}" type="presParOf" srcId="{3775E253-E40F-1C42-805D-D5E045A974AA}" destId="{1468F0DA-59E7-7945-8E9D-D73FC744FE5F}" srcOrd="2" destOrd="0" presId="urn:microsoft.com/office/officeart/2009/3/layout/StepUpProcess"/>
    <dgm:cxn modelId="{80B689A7-CCC8-9541-85D8-467036218612}" type="presParOf" srcId="{1A734B33-E8E2-F841-96F3-87D52B0FCE87}" destId="{00A66E11-B838-2245-9F1D-054A70F97A7D}" srcOrd="3" destOrd="0" presId="urn:microsoft.com/office/officeart/2009/3/layout/StepUpProcess"/>
    <dgm:cxn modelId="{BA065503-0A9D-B641-896D-0D1CDAC0CF48}" type="presParOf" srcId="{00A66E11-B838-2245-9F1D-054A70F97A7D}" destId="{B08CE8BC-301E-364C-B649-56EF280F3757}" srcOrd="0" destOrd="0" presId="urn:microsoft.com/office/officeart/2009/3/layout/StepUpProcess"/>
    <dgm:cxn modelId="{FF696112-85A0-0949-9FED-6EEA38CC9FB4}" type="presParOf" srcId="{1A734B33-E8E2-F841-96F3-87D52B0FCE87}" destId="{C1F5E8EB-A621-7C4B-AD03-91483EF726AC}" srcOrd="4" destOrd="0" presId="urn:microsoft.com/office/officeart/2009/3/layout/StepUpProcess"/>
    <dgm:cxn modelId="{AF6BE73A-4843-164A-B9E0-8940992691B4}" type="presParOf" srcId="{C1F5E8EB-A621-7C4B-AD03-91483EF726AC}" destId="{B7A1BC8E-BBE6-3A49-B42A-C5A939868945}" srcOrd="0" destOrd="0" presId="urn:microsoft.com/office/officeart/2009/3/layout/StepUpProcess"/>
    <dgm:cxn modelId="{C8B81EC4-C824-C144-AAEC-9F48DF4D9D88}" type="presParOf" srcId="{C1F5E8EB-A621-7C4B-AD03-91483EF726AC}" destId="{0BFE0844-00B7-894E-A85D-2636F295EC46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54B365-20A6-9248-9A1D-E366F0C688C9}">
      <dsp:nvSpPr>
        <dsp:cNvPr id="0" name=""/>
        <dsp:cNvSpPr/>
      </dsp:nvSpPr>
      <dsp:spPr>
        <a:xfrm rot="5400000">
          <a:off x="388400" y="672438"/>
          <a:ext cx="1160319" cy="193074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F660A44-89DA-1E4D-99FC-204A528CA2AF}">
      <dsp:nvSpPr>
        <dsp:cNvPr id="0" name=""/>
        <dsp:cNvSpPr/>
      </dsp:nvSpPr>
      <dsp:spPr>
        <a:xfrm>
          <a:off x="73430" y="548122"/>
          <a:ext cx="1743088" cy="1527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2000" kern="1200" dirty="0">
            <a:solidFill>
              <a:srgbClr val="C00000"/>
            </a:solidFill>
          </a:endParaRPr>
        </a:p>
      </dsp:txBody>
      <dsp:txXfrm>
        <a:off x="73430" y="548122"/>
        <a:ext cx="1743088" cy="1527919"/>
      </dsp:txXfrm>
    </dsp:sp>
    <dsp:sp modelId="{33F8E753-574F-CC48-B202-994D17A31686}">
      <dsp:nvSpPr>
        <dsp:cNvPr id="0" name=""/>
        <dsp:cNvSpPr/>
      </dsp:nvSpPr>
      <dsp:spPr>
        <a:xfrm>
          <a:off x="1608917" y="530294"/>
          <a:ext cx="328884" cy="328884"/>
        </a:xfrm>
        <a:prstGeom prst="triangle">
          <a:avLst>
            <a:gd name="adj" fmla="val 100000"/>
          </a:avLst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E30A969-D4BD-AA4E-898C-9C5ECA7392F9}">
      <dsp:nvSpPr>
        <dsp:cNvPr id="0" name=""/>
        <dsp:cNvSpPr/>
      </dsp:nvSpPr>
      <dsp:spPr>
        <a:xfrm rot="5400000">
          <a:off x="2522280" y="144407"/>
          <a:ext cx="1160319" cy="193074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75E2A91-1CD4-FC46-A908-A5A220BA6DBF}">
      <dsp:nvSpPr>
        <dsp:cNvPr id="0" name=""/>
        <dsp:cNvSpPr/>
      </dsp:nvSpPr>
      <dsp:spPr>
        <a:xfrm>
          <a:off x="2318040" y="0"/>
          <a:ext cx="2083251" cy="1527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2000" kern="1200" dirty="0"/>
        </a:p>
      </dsp:txBody>
      <dsp:txXfrm>
        <a:off x="2318040" y="0"/>
        <a:ext cx="2083251" cy="1527919"/>
      </dsp:txXfrm>
    </dsp:sp>
    <dsp:sp modelId="{1468F0DA-59E7-7945-8E9D-D73FC744FE5F}">
      <dsp:nvSpPr>
        <dsp:cNvPr id="0" name=""/>
        <dsp:cNvSpPr/>
      </dsp:nvSpPr>
      <dsp:spPr>
        <a:xfrm>
          <a:off x="3742798" y="2263"/>
          <a:ext cx="328884" cy="328884"/>
        </a:xfrm>
        <a:prstGeom prst="triangle">
          <a:avLst>
            <a:gd name="adj" fmla="val 100000"/>
          </a:avLst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7A1BC8E-BBE6-3A49-B42A-C5A939868945}">
      <dsp:nvSpPr>
        <dsp:cNvPr id="0" name=""/>
        <dsp:cNvSpPr/>
      </dsp:nvSpPr>
      <dsp:spPr>
        <a:xfrm rot="5400000">
          <a:off x="4963439" y="-677151"/>
          <a:ext cx="1160319" cy="2545302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FE0844-00B7-894E-A85D-2636F295EC46}">
      <dsp:nvSpPr>
        <dsp:cNvPr id="0" name=""/>
        <dsp:cNvSpPr/>
      </dsp:nvSpPr>
      <dsp:spPr>
        <a:xfrm>
          <a:off x="4618301" y="0"/>
          <a:ext cx="2201136" cy="1527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2000" kern="1200" dirty="0"/>
        </a:p>
      </dsp:txBody>
      <dsp:txXfrm>
        <a:off x="4618301" y="0"/>
        <a:ext cx="2201136" cy="1527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B2155-8CE9-F742-9C19-34DFB8DCB445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28CEA-1D23-9844-8AA5-B30713423260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0382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D45FC-1EED-9B44-9997-6F8C9AA68369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633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570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1C44F-4C88-4EE8-BB48-3517C301233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999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570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1C44F-4C88-4EE8-BB48-3517C301233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957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928CEA-1D23-9844-8AA5-B30713423260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4614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570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1C44F-4C88-4EE8-BB48-3517C301233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9169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570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1C44F-4C88-4EE8-BB48-3517C3012332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421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570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1C44F-4C88-4EE8-BB48-3517C3012332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075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FB92-6425-7542-90F8-0DC8C9B43AFB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907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02321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8848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9050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8549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58765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0690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08703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978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58411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7406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41532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9ABEA-ADE1-4741-9E46-6DDE0D64446A}" type="datetimeFigureOut">
              <a:rPr kumimoji="1" lang="zh-CN" altLang="en-US" smtClean="0"/>
              <a:t>2026/7/1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85A44-6035-334A-826B-75665B2074B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9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png"/><Relationship Id="rId7" Type="http://schemas.openxmlformats.org/officeDocument/2006/relationships/image" Target="../media/image9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3.png"/><Relationship Id="rId4" Type="http://schemas.openxmlformats.org/officeDocument/2006/relationships/image" Target="../media/image18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4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7b35a772a9cc2164f04bc4e74cae5f8">
            <a:extLst>
              <a:ext uri="{FF2B5EF4-FFF2-40B4-BE49-F238E27FC236}">
                <a16:creationId xmlns:a16="http://schemas.microsoft.com/office/drawing/2014/main" id="{F58FCD82-9D59-6341-893B-33C378953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" y="0"/>
            <a:ext cx="9144001" cy="515222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1FC2ABB-522E-CB4F-8F37-1C553C81C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848" y="584424"/>
            <a:ext cx="8294298" cy="1179023"/>
          </a:xfrm>
        </p:spPr>
        <p:txBody>
          <a:bodyPr>
            <a:noAutofit/>
          </a:bodyPr>
          <a:lstStyle/>
          <a:p>
            <a:br>
              <a:rPr lang="en-US" altLang="zh-CN" sz="3600" b="1" dirty="0">
                <a:latin typeface="+mn-lt"/>
              </a:rPr>
            </a:br>
            <a:r>
              <a:rPr lang="en-US" altLang="zh-CN" sz="3600" b="1" dirty="0">
                <a:latin typeface="+mn-lt"/>
              </a:rPr>
              <a:t>China Jinping Underground Laboratory</a:t>
            </a:r>
            <a:br>
              <a:rPr lang="en-US" altLang="zh-CN" sz="3600" b="1" dirty="0">
                <a:latin typeface="+mn-lt"/>
              </a:rPr>
            </a:br>
            <a:r>
              <a:rPr lang="en-US" altLang="zh-CN" sz="3600" b="1" dirty="0">
                <a:latin typeface="+mn-lt"/>
              </a:rPr>
              <a:t>(CJPL)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03E16F-4A2D-EF37-5F09-540DF1AD9EB6}"/>
              </a:ext>
            </a:extLst>
          </p:cNvPr>
          <p:cNvSpPr txBox="1"/>
          <p:nvPr/>
        </p:nvSpPr>
        <p:spPr>
          <a:xfrm>
            <a:off x="2252132" y="2347870"/>
            <a:ext cx="46397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  <a:latin typeface="+mn-lt"/>
              </a:rPr>
              <a:t>Yue Qian</a:t>
            </a:r>
            <a:br>
              <a:rPr lang="en-US" altLang="zh-CN" sz="2000" b="1" dirty="0">
                <a:solidFill>
                  <a:srgbClr val="FF0000"/>
                </a:solidFill>
                <a:latin typeface="+mn-lt"/>
              </a:rPr>
            </a:br>
            <a:r>
              <a:rPr lang="en-US" altLang="zh-CN" sz="2000" b="1" dirty="0">
                <a:solidFill>
                  <a:srgbClr val="FF0000"/>
                </a:solidFill>
                <a:latin typeface="+mn-lt"/>
              </a:rPr>
              <a:t>Tsinghua University(THU)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Charling</a:t>
            </a:r>
            <a:r>
              <a:rPr lang="en-US" sz="2000" b="1" dirty="0">
                <a:solidFill>
                  <a:srgbClr val="002060"/>
                </a:solidFill>
              </a:rPr>
              <a:t> Tao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</a:rPr>
              <a:t>THU and CPPM</a:t>
            </a:r>
            <a:endParaRPr lang="fr-FR" sz="2400" dirty="0">
              <a:solidFill>
                <a:srgbClr val="00206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89C9801-CE4D-64E0-5FD4-0F363D69D356}"/>
              </a:ext>
            </a:extLst>
          </p:cNvPr>
          <p:cNvSpPr txBox="1"/>
          <p:nvPr/>
        </p:nvSpPr>
        <p:spPr>
          <a:xfrm>
            <a:off x="2158787" y="4152012"/>
            <a:ext cx="4826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Long </a:t>
            </a:r>
            <a:r>
              <a:rPr lang="fr-FR" dirty="0" err="1"/>
              <a:t>term</a:t>
            </a:r>
            <a:r>
              <a:rPr lang="fr-FR" dirty="0"/>
              <a:t> FCPPL collaboration </a:t>
            </a:r>
            <a:r>
              <a:rPr lang="fr-FR" dirty="0" err="1"/>
              <a:t>with</a:t>
            </a:r>
            <a:r>
              <a:rPr lang="fr-FR" dirty="0"/>
              <a:t> LSM Modane. </a:t>
            </a:r>
          </a:p>
          <a:p>
            <a:r>
              <a:rPr lang="fr-FR" dirty="0"/>
              <a:t>Now </a:t>
            </a:r>
            <a:r>
              <a:rPr lang="fr-FR" dirty="0" err="1"/>
              <a:t>partner</a:t>
            </a:r>
            <a:r>
              <a:rPr lang="fr-FR" dirty="0"/>
              <a:t> of Nexus </a:t>
            </a:r>
            <a:r>
              <a:rPr lang="fr-FR" dirty="0" err="1"/>
              <a:t>cf</a:t>
            </a:r>
            <a:r>
              <a:rPr lang="fr-FR" dirty="0"/>
              <a:t> (talk of Feyrouz Malek)</a:t>
            </a:r>
          </a:p>
        </p:txBody>
      </p:sp>
    </p:spTree>
    <p:extLst>
      <p:ext uri="{BB962C8B-B14F-4D97-AF65-F5344CB8AC3E}">
        <p14:creationId xmlns:p14="http://schemas.microsoft.com/office/powerpoint/2010/main" val="1843669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42A5D-3BD1-4243-B579-C65522852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0CE67EF3-78CC-9C98-792C-7A0293ECD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2913" y="4916700"/>
            <a:ext cx="401087" cy="226800"/>
          </a:xfrm>
        </p:spPr>
        <p:txBody>
          <a:bodyPr vert="horz" lIns="91440" tIns="13500" rIns="91440" bIns="13500" rtlCol="0" anchor="ctr"/>
          <a:lstStyle/>
          <a:p>
            <a:r>
              <a:rPr kumimoji="1" lang="en-US" altLang="zh-CN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-</a:t>
            </a:r>
            <a:fld id="{1F7E3CDD-4E0E-CD49-8F82-2B4304F9B004}" type="slidenum">
              <a:rPr kumimoji="1" lang="zh-CN" altLang="en-US" b="1" smtClean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pPr/>
              <a:t>10</a:t>
            </a:fld>
            <a:r>
              <a:rPr kumimoji="1" lang="en-US" altLang="zh-CN" b="1" dirty="0">
                <a:solidFill>
                  <a:schemeClr val="tx1"/>
                </a:solidFill>
                <a:latin typeface="Helvetica" pitchFamily="2" charset="0"/>
                <a:cs typeface="Times New Roman" panose="02020603050405020304" pitchFamily="18" charset="0"/>
              </a:rPr>
              <a:t>-</a:t>
            </a:r>
            <a:endParaRPr kumimoji="1" lang="zh-CN" altLang="en-US" b="1" dirty="0">
              <a:solidFill>
                <a:schemeClr val="tx1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33EB477-12A8-C436-FBEB-CA4DBDE4FFA4}"/>
              </a:ext>
            </a:extLst>
          </p:cNvPr>
          <p:cNvSpPr txBox="1"/>
          <p:nvPr/>
        </p:nvSpPr>
        <p:spPr>
          <a:xfrm>
            <a:off x="539431" y="4625989"/>
            <a:ext cx="4396364" cy="375809"/>
          </a:xfrm>
          <a:prstGeom prst="rect">
            <a:avLst/>
          </a:prstGeom>
          <a:solidFill>
            <a:srgbClr val="002439"/>
          </a:solidFill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450"/>
              </a:spcAft>
            </a:pPr>
            <a:r>
              <a:rPr kumimoji="1" lang="en-US" altLang="zh-CN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Underground Lab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7A9D90C-41F6-60AA-1D27-F765EA1883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2210" y="739865"/>
            <a:ext cx="3052360" cy="3780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E2F7F73-8A98-A361-52FB-CC29CF67EF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31" y="739865"/>
            <a:ext cx="4396364" cy="37800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DB3A6EAC-3D43-BCC4-B386-5AE7B519B4D4}"/>
              </a:ext>
            </a:extLst>
          </p:cNvPr>
          <p:cNvSpPr txBox="1"/>
          <p:nvPr/>
        </p:nvSpPr>
        <p:spPr>
          <a:xfrm>
            <a:off x="3115621" y="689213"/>
            <a:ext cx="141892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ARGUS</a:t>
            </a:r>
          </a:p>
          <a:p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~10.0 </a:t>
            </a:r>
            <a:r>
              <a:rPr lang="el-GR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μ</a:t>
            </a:r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Bq/kg</a:t>
            </a:r>
            <a:endParaRPr lang="zh-CN" altLang="en-US" sz="105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3FC9F20-8BE4-D605-24A4-4EBC190E7B9F}"/>
              </a:ext>
            </a:extLst>
          </p:cNvPr>
          <p:cNvSpPr txBox="1"/>
          <p:nvPr/>
        </p:nvSpPr>
        <p:spPr>
          <a:xfrm>
            <a:off x="3273705" y="1409226"/>
            <a:ext cx="156300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GeTHU</a:t>
            </a:r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 sets in CJPL-I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15 sets in CJPL-II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DB115ED-C8A9-F914-FEFD-43D27BD58506}"/>
              </a:ext>
            </a:extLst>
          </p:cNvPr>
          <p:cNvSpPr txBox="1"/>
          <p:nvPr/>
        </p:nvSpPr>
        <p:spPr>
          <a:xfrm>
            <a:off x="4214412" y="1026156"/>
            <a:ext cx="1378527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 sets,</a:t>
            </a:r>
          </a:p>
          <a:p>
            <a:pPr algn="r"/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XIA</a:t>
            </a:r>
            <a:r>
              <a:rPr lang="zh-CN" altLang="en-US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UltraLo-1800</a:t>
            </a:r>
          </a:p>
          <a:p>
            <a:pPr algn="r"/>
            <a:endParaRPr lang="zh-CN" altLang="en-US" sz="105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3EABFB7-00E3-9C89-57C3-5D859FD0986A}"/>
              </a:ext>
            </a:extLst>
          </p:cNvPr>
          <p:cNvSpPr txBox="1"/>
          <p:nvPr/>
        </p:nvSpPr>
        <p:spPr>
          <a:xfrm>
            <a:off x="7089941" y="723293"/>
            <a:ext cx="171170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 sets, </a:t>
            </a:r>
          </a:p>
          <a:p>
            <a:pPr algn="ctr"/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Element-XR</a:t>
            </a:r>
            <a:r>
              <a:rPr lang="zh-CN" altLang="en-US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ICPMS</a:t>
            </a:r>
            <a:endParaRPr lang="zh-CN" altLang="en-US" sz="105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B4C5A3F-F402-BE51-F7EE-F1D6EDBC10DC}"/>
              </a:ext>
            </a:extLst>
          </p:cNvPr>
          <p:cNvSpPr txBox="1"/>
          <p:nvPr/>
        </p:nvSpPr>
        <p:spPr>
          <a:xfrm>
            <a:off x="248539" y="850250"/>
            <a:ext cx="1418922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 sets </a:t>
            </a:r>
          </a:p>
          <a:p>
            <a:r>
              <a:rPr lang="en-US" altLang="zh-CN" sz="105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low-Background  LS </a:t>
            </a:r>
            <a:endParaRPr lang="zh-CN" altLang="en-US" sz="105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9273B1B-0495-F1B8-6EBD-96DEA3F2B860}"/>
              </a:ext>
            </a:extLst>
          </p:cNvPr>
          <p:cNvSpPr txBox="1"/>
          <p:nvPr/>
        </p:nvSpPr>
        <p:spPr>
          <a:xfrm>
            <a:off x="5301072" y="4602941"/>
            <a:ext cx="3441841" cy="3758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450"/>
              </a:spcAft>
            </a:pPr>
            <a:r>
              <a:rPr kumimoji="1" lang="en-US" altLang="zh-CN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Ground lab in </a:t>
            </a:r>
            <a:r>
              <a:rPr kumimoji="1" lang="en-US" altLang="zh-CN" b="1" dirty="0" err="1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Xichang</a:t>
            </a:r>
            <a:r>
              <a:rPr kumimoji="1" lang="en-US" altLang="zh-CN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city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5F47029-8E47-4304-98EF-A32C5C648852}"/>
              </a:ext>
            </a:extLst>
          </p:cNvPr>
          <p:cNvSpPr/>
          <p:nvPr/>
        </p:nvSpPr>
        <p:spPr>
          <a:xfrm>
            <a:off x="0" y="0"/>
            <a:ext cx="9144000" cy="5672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kumimoji="1" lang="zh-CN" altLang="en-US" sz="135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1F12613-95F7-14AB-C3A9-3CBF9A5BC65D}"/>
              </a:ext>
            </a:extLst>
          </p:cNvPr>
          <p:cNvSpPr txBox="1"/>
          <p:nvPr/>
        </p:nvSpPr>
        <p:spPr>
          <a:xfrm>
            <a:off x="0" y="42868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kumimoji="1" lang="en-US" altLang="zh-CN" sz="2700" b="1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Low background facilities in CJPL</a:t>
            </a:r>
            <a:endParaRPr kumimoji="1" lang="zh-CN" altLang="en-US" sz="2700" b="1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100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94997-633F-365D-3BEF-DA32CC43B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62990C2-7C56-BA5B-E0B6-54BDCA34B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599" y="4916700"/>
            <a:ext cx="2057400" cy="226800"/>
          </a:xfrm>
        </p:spPr>
        <p:txBody>
          <a:bodyPr vert="horz" lIns="91440" tIns="13500" rIns="91440" bIns="13500" rtlCol="0" anchor="ctr"/>
          <a:lstStyle/>
          <a:p>
            <a:fld id="{1F7E3CDD-4E0E-CD49-8F82-2B4304F9B004}" type="slidenum">
              <a:rPr kumimoji="1" lang="zh-CN" altLang="en-US" b="1" smtClean="0">
                <a:solidFill>
                  <a:srgbClr val="2D2D92"/>
                </a:solidFill>
                <a:latin typeface="Helvetica" pitchFamily="2" charset="0"/>
                <a:cs typeface="Times New Roman" panose="02020603050405020304" pitchFamily="18" charset="0"/>
              </a:rPr>
              <a:t>11</a:t>
            </a:fld>
            <a:endParaRPr kumimoji="1" lang="zh-CN" altLang="en-US" b="1" dirty="0">
              <a:solidFill>
                <a:srgbClr val="2D2D92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93528E7F-D488-6734-5D3D-4D73D5634B6F}"/>
              </a:ext>
            </a:extLst>
          </p:cNvPr>
          <p:cNvGraphicFramePr>
            <a:graphicFrameLocks noGrp="1"/>
          </p:cNvGraphicFramePr>
          <p:nvPr/>
        </p:nvGraphicFramePr>
        <p:xfrm>
          <a:off x="1" y="0"/>
          <a:ext cx="9143999" cy="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kumimoji="1" lang="en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Shielding Facilities at CJPL-II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  <p:pic>
        <p:nvPicPr>
          <p:cNvPr id="6" name="图片 5">
            <a:extLst>
              <a:ext uri="{FF2B5EF4-FFF2-40B4-BE49-F238E27FC236}">
                <a16:creationId xmlns:a16="http://schemas.microsoft.com/office/drawing/2014/main" id="{8E76CA8A-049E-AFA2-C627-C35A2231BC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5308" y="1846784"/>
            <a:ext cx="2677499" cy="2520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843213F-D455-ECEC-1B6D-8F7F3F0E3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05" y="1846790"/>
            <a:ext cx="2677500" cy="252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5909081-F9BB-758C-3C09-A21B255C42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6795" y="1846784"/>
            <a:ext cx="2677500" cy="1152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40836C3-7567-07B1-65AC-309DFE803D7D}"/>
              </a:ext>
            </a:extLst>
          </p:cNvPr>
          <p:cNvSpPr txBox="1"/>
          <p:nvPr/>
        </p:nvSpPr>
        <p:spPr>
          <a:xfrm>
            <a:off x="219705" y="716341"/>
            <a:ext cx="2677500" cy="95410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p"/>
            </a:pPr>
            <a:r>
              <a:rPr kumimoji="1" lang="en-US" altLang="zh-CN" sz="1400" b="1" noProof="0" dirty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Large Water Shielding in B2-Hall</a:t>
            </a:r>
          </a:p>
          <a:p>
            <a:pPr marL="342900" indent="-342900">
              <a:buFont typeface="Wingdings" pitchFamily="2" charset="2"/>
              <a:buChar char="p"/>
            </a:pPr>
            <a:r>
              <a:rPr kumimoji="1" lang="en-US" altLang="zh-CN" sz="14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PandaX</a:t>
            </a:r>
            <a:r>
              <a:rPr kumimoji="1" lang="en-US" altLang="zh-CN" sz="14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kumimoji="1" lang="en-US" altLang="zh-CN" sz="14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LXe</a:t>
            </a:r>
            <a:r>
              <a:rPr kumimoji="1" lang="en-US" altLang="zh-CN" sz="1400" b="1" dirty="0">
                <a:latin typeface="Arial Black" panose="020B0604020202020204" pitchFamily="34" charset="0"/>
                <a:cs typeface="Arial Black" panose="020B0604020202020204" pitchFamily="34" charset="0"/>
              </a:rPr>
              <a:t>-TPC DM &amp; 0𝛎𝛃𝛃 experiment</a:t>
            </a:r>
            <a:endParaRPr kumimoji="1" lang="en-US" altLang="zh-CN" sz="1000" b="1" noProof="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59125E7-46E6-A54B-0490-C4A5180494A8}"/>
              </a:ext>
            </a:extLst>
          </p:cNvPr>
          <p:cNvSpPr txBox="1"/>
          <p:nvPr/>
        </p:nvSpPr>
        <p:spPr>
          <a:xfrm>
            <a:off x="3233250" y="716339"/>
            <a:ext cx="2677500" cy="95410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p"/>
            </a:pPr>
            <a:r>
              <a:rPr kumimoji="1" lang="en-US" altLang="zh-CN" sz="1400" b="1" noProof="0" dirty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Large LN</a:t>
            </a:r>
            <a:r>
              <a:rPr kumimoji="1" lang="en-US" altLang="zh-CN" sz="1400" b="1" baseline="-25000" noProof="0" dirty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</a:t>
            </a:r>
            <a:r>
              <a:rPr kumimoji="1" lang="en-US" altLang="zh-CN" sz="1400" b="1" noProof="0" dirty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Shielding in C1-Hall</a:t>
            </a:r>
          </a:p>
          <a:p>
            <a:pPr marL="342900" indent="-342900">
              <a:buFont typeface="Wingdings" pitchFamily="2" charset="2"/>
              <a:buChar char="p"/>
            </a:pPr>
            <a:r>
              <a:rPr kumimoji="1" lang="en-US" altLang="zh-CN" sz="1400" b="1" dirty="0">
                <a:latin typeface="Arial Black" panose="020B0604020202020204" pitchFamily="34" charset="0"/>
                <a:cs typeface="Arial Black" panose="020B0604020202020204" pitchFamily="34" charset="0"/>
              </a:rPr>
              <a:t>For CDEX HPGe DM &amp; 0𝛎𝛃𝛃 experiment</a:t>
            </a:r>
            <a:endParaRPr kumimoji="1" lang="en-US" altLang="zh-CN" sz="1000" b="1" noProof="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11C5899-08DC-4183-A1D3-E438CAB4E095}"/>
              </a:ext>
            </a:extLst>
          </p:cNvPr>
          <p:cNvSpPr txBox="1"/>
          <p:nvPr/>
        </p:nvSpPr>
        <p:spPr>
          <a:xfrm>
            <a:off x="6246795" y="716339"/>
            <a:ext cx="2677500" cy="95410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p"/>
            </a:pPr>
            <a:r>
              <a:rPr kumimoji="1" lang="en-US" altLang="zh-CN" sz="1400" b="1" dirty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Large PE Shielding Room in C2-Hall</a:t>
            </a:r>
            <a:endParaRPr kumimoji="1" lang="en-US" altLang="zh-CN" sz="1400" b="1" noProof="0" dirty="0">
              <a:solidFill>
                <a:srgbClr val="C00000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p"/>
            </a:pPr>
            <a:r>
              <a:rPr kumimoji="1" lang="en-US" altLang="zh-CN" sz="1400" b="1" dirty="0">
                <a:latin typeface="Arial Black" panose="020B0604020202020204" pitchFamily="34" charset="0"/>
                <a:cs typeface="Arial Black" panose="020B0604020202020204" pitchFamily="34" charset="0"/>
              </a:rPr>
              <a:t>Total 16 low-BG HPGe </a:t>
            </a:r>
            <a:r>
              <a:rPr kumimoji="1" lang="el-GR" altLang="zh-CN" sz="1400" b="1" dirty="0">
                <a:latin typeface="Arial Black" panose="020B0604020202020204" pitchFamily="34" charset="0"/>
                <a:cs typeface="Arial Black" panose="020B0604020202020204" pitchFamily="34" charset="0"/>
              </a:rPr>
              <a:t>γ </a:t>
            </a:r>
            <a:r>
              <a:rPr kumimoji="1" lang="en-US" altLang="zh-CN" sz="1400" b="1" dirty="0">
                <a:latin typeface="Arial Black" panose="020B0604020202020204" pitchFamily="34" charset="0"/>
                <a:cs typeface="Arial Black" panose="020B0604020202020204" pitchFamily="34" charset="0"/>
              </a:rPr>
              <a:t>spectrometers</a:t>
            </a:r>
            <a:endParaRPr kumimoji="1" lang="en-US" altLang="zh-CN" sz="1000" b="1" noProof="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F543707-4ED2-D18A-F932-E55AF68CE5F4}"/>
              </a:ext>
            </a:extLst>
          </p:cNvPr>
          <p:cNvSpPr txBox="1"/>
          <p:nvPr/>
        </p:nvSpPr>
        <p:spPr>
          <a:xfrm>
            <a:off x="3233249" y="1846784"/>
            <a:ext cx="2491689" cy="52322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>
            <a:spAutoFit/>
          </a:bodyPr>
          <a:lstStyle/>
          <a:p>
            <a:r>
              <a:rPr kumimoji="1" lang="en-US" altLang="zh-CN" sz="1400" b="1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1745 m</a:t>
            </a:r>
            <a:r>
              <a:rPr kumimoji="1" lang="en-US" altLang="zh-CN" sz="1400" b="1" baseline="30000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3</a:t>
            </a:r>
            <a:r>
              <a:rPr kumimoji="1" lang="en-US" altLang="zh-CN" sz="1400" b="1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 LN</a:t>
            </a:r>
            <a:r>
              <a:rPr kumimoji="1" lang="en-US" altLang="zh-CN" sz="1400" b="1" baseline="-25000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2</a:t>
            </a:r>
            <a:r>
              <a:rPr kumimoji="1" lang="en-US" altLang="zh-CN" sz="1400" b="1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 Tank</a:t>
            </a:r>
          </a:p>
          <a:p>
            <a:r>
              <a:rPr kumimoji="1" lang="en-US" altLang="zh-CN" sz="1400" b="1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LN filling completed</a:t>
            </a:r>
            <a:endParaRPr kumimoji="1" lang="en-US" altLang="zh-CN" sz="1400" b="1" noProof="0" dirty="0">
              <a:effectLst>
                <a:glow rad="38100">
                  <a:schemeClr val="bg1"/>
                </a:glow>
              </a:effectLst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312FFAA-181D-8E18-69C7-097A3B95DD26}"/>
              </a:ext>
            </a:extLst>
          </p:cNvPr>
          <p:cNvSpPr txBox="1"/>
          <p:nvPr/>
        </p:nvSpPr>
        <p:spPr>
          <a:xfrm>
            <a:off x="219705" y="1846785"/>
            <a:ext cx="21070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400" b="1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5500 m</a:t>
            </a:r>
            <a:r>
              <a:rPr kumimoji="1" lang="en-US" altLang="zh-CN" sz="1400" b="1" baseline="30000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3</a:t>
            </a:r>
            <a:r>
              <a:rPr kumimoji="1" lang="en-US" altLang="zh-CN" sz="1400" b="1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 Water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DB256CD-DC21-A036-155A-EB5E7B20E1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765" y="3041787"/>
            <a:ext cx="1303527" cy="115200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1A02C086-D3A0-B155-44DF-530B43109FC8}"/>
              </a:ext>
            </a:extLst>
          </p:cNvPr>
          <p:cNvSpPr txBox="1"/>
          <p:nvPr/>
        </p:nvSpPr>
        <p:spPr>
          <a:xfrm>
            <a:off x="6246794" y="1846784"/>
            <a:ext cx="26774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400" b="1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1 m thick PE wall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63252C5A-6F2B-90D0-0D7A-193AD0C583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6795" y="3041787"/>
            <a:ext cx="1320707" cy="115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E204C04-5266-EA0E-E941-32BA647B9ECD}"/>
                  </a:ext>
                </a:extLst>
              </p:cNvPr>
              <p:cNvSpPr txBox="1"/>
              <p:nvPr/>
            </p:nvSpPr>
            <p:spPr>
              <a:xfrm>
                <a:off x="6246794" y="4243747"/>
                <a:ext cx="2761002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en-US" altLang="zh-CN" sz="1100" b="1" noProof="0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GeTHU</a:t>
                </a:r>
                <a:r>
                  <a:rPr kumimoji="1" lang="zh-CN" altLang="en-US" sz="1100" b="1" noProof="0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（</a:t>
                </a:r>
                <a:r>
                  <a:rPr kumimoji="1" lang="en-US" altLang="zh-CN" sz="1100" b="1" noProof="0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MDA</a:t>
                </a:r>
                <a:r>
                  <a:rPr kumimoji="1" lang="zh-CN" altLang="en-US" sz="1100" b="1" noProof="0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～</a:t>
                </a:r>
                <a:r>
                  <a:rPr kumimoji="1" lang="en-US" altLang="zh-CN" sz="1100" b="1" noProof="0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1mBq/kg</a:t>
                </a:r>
                <a:r>
                  <a:rPr kumimoji="1" lang="zh-CN" altLang="en-US" sz="1100" b="1" noProof="0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）</a:t>
                </a:r>
                <a:endParaRPr kumimoji="1" lang="en-US" altLang="zh-CN" sz="1100" b="1" noProof="0" dirty="0">
                  <a:effectLst>
                    <a:glow rad="38100">
                      <a:schemeClr val="bg1"/>
                    </a:glow>
                  </a:effectLst>
                  <a:latin typeface="Arial Black" panose="020B0604020202020204" pitchFamily="34" charset="0"/>
                  <a:cs typeface="Arial Black" panose="020B0604020202020204" pitchFamily="34" charset="0"/>
                </a:endParaRPr>
              </a:p>
              <a:p>
                <a:pPr marL="171450" indent="-171450">
                  <a:buFont typeface="Wingdings" pitchFamily="2" charset="2"/>
                  <a:buChar char="Ø"/>
                </a:pPr>
                <a:r>
                  <a:rPr kumimoji="1" lang="en-US" altLang="zh-CN" sz="1100" b="1" noProof="0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15 low-BG </a:t>
                </a:r>
                <a:r>
                  <a:rPr kumimoji="1" lang="el-GR" altLang="zh-CN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HPGe</a:t>
                </a:r>
                <a:r>
                  <a:rPr kumimoji="1" lang="zh-CN" altLang="en-US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 </a:t>
                </a:r>
                <a:r>
                  <a:rPr kumimoji="1" lang="en-US" altLang="zh-CN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detectors</a:t>
                </a:r>
                <a:endParaRPr kumimoji="1" lang="en-US" altLang="zh-CN" sz="1100" b="1" noProof="0" dirty="0">
                  <a:effectLst>
                    <a:glow rad="38100">
                      <a:schemeClr val="bg1"/>
                    </a:glow>
                  </a:effectLst>
                  <a:latin typeface="Arial Black" panose="020B0604020202020204" pitchFamily="34" charset="0"/>
                  <a:cs typeface="Arial Black" panose="020B0604020202020204" pitchFamily="34" charset="0"/>
                </a:endParaRPr>
              </a:p>
              <a:p>
                <a:r>
                  <a:rPr kumimoji="1" lang="en-US" altLang="zh-CN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ARGUS</a:t>
                </a:r>
                <a:r>
                  <a:rPr kumimoji="1" lang="zh-CN" altLang="en-US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（</a:t>
                </a:r>
                <a:r>
                  <a:rPr kumimoji="1" lang="en-US" altLang="zh-CN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MDA</a:t>
                </a:r>
                <a:r>
                  <a:rPr kumimoji="1" lang="zh-CN" altLang="en-US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 ～</a:t>
                </a:r>
                <a:r>
                  <a:rPr kumimoji="1" lang="en-US" altLang="zh-CN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10</a:t>
                </a:r>
                <a:r>
                  <a:rPr kumimoji="1" lang="zh-CN" altLang="en-US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 </a:t>
                </a:r>
                <a:r>
                  <a:rPr kumimoji="1" lang="en-US" altLang="zh-CN" sz="1100" b="1" dirty="0" err="1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μBq</a:t>
                </a:r>
                <a:r>
                  <a:rPr kumimoji="1" lang="en-US" altLang="zh-CN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/kg</a:t>
                </a:r>
                <a:r>
                  <a:rPr kumimoji="1" lang="zh-CN" altLang="en-US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）</a:t>
                </a:r>
                <a:endParaRPr kumimoji="1" lang="en-US" altLang="zh-CN" sz="1100" b="1" noProof="0" dirty="0">
                  <a:effectLst>
                    <a:glow rad="38100">
                      <a:schemeClr val="bg1"/>
                    </a:glow>
                  </a:effectLst>
                  <a:latin typeface="Arial Black" panose="020B0604020202020204" pitchFamily="34" charset="0"/>
                  <a:cs typeface="Arial Black" panose="020B0604020202020204" pitchFamily="34" charset="0"/>
                </a:endParaRPr>
              </a:p>
              <a:p>
                <a:pPr marL="171450" indent="-171450">
                  <a:buFont typeface="Wingdings" pitchFamily="2" charset="2"/>
                  <a:buChar char="Ø"/>
                </a:pPr>
                <a:r>
                  <a:rPr kumimoji="1" lang="en-US" altLang="zh-CN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U</a:t>
                </a:r>
                <a:r>
                  <a:rPr kumimoji="1" lang="en-US" altLang="zh-CN" sz="1100" b="1" noProof="0" dirty="0" err="1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ltralow</a:t>
                </a:r>
                <a:r>
                  <a:rPr kumimoji="1" lang="en-US" altLang="zh-CN" sz="1100" b="1" noProof="0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-BG </a:t>
                </a:r>
                <a:r>
                  <a:rPr kumimoji="1" lang="el-GR" altLang="zh-CN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γ</a:t>
                </a:r>
                <a:r>
                  <a:rPr kumimoji="1" lang="zh-CN" altLang="en-US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 </a:t>
                </a:r>
                <a:r>
                  <a:rPr kumimoji="1" lang="el-GR" altLang="zh-CN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HPGe</a:t>
                </a:r>
                <a14:m>
                  <m:oMath xmlns:m="http://schemas.openxmlformats.org/officeDocument/2006/math">
                    <m:r>
                      <a:rPr kumimoji="1" lang="en-US" altLang="zh-CN" sz="1100">
                        <a:effectLst>
                          <a:glow rad="38100">
                            <a:schemeClr val="bg1"/>
                          </a:glow>
                        </a:effectLst>
                        <a:latin typeface="Cambria Math" panose="02040503050406030204" pitchFamily="18" charset="0"/>
                        <a:cs typeface="Arial Black" panose="020B0604020202020204" pitchFamily="34" charset="0"/>
                      </a:rPr>
                      <m:t> </m:t>
                    </m:r>
                  </m:oMath>
                </a14:m>
                <a:r>
                  <a:rPr kumimoji="1" lang="zh-CN" altLang="en-US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 </a:t>
                </a:r>
                <a:r>
                  <a:rPr kumimoji="1" lang="en-US" altLang="zh-CN" sz="1100" b="1" dirty="0">
                    <a:effectLst>
                      <a:glow rad="38100">
                        <a:schemeClr val="bg1"/>
                      </a:glow>
                    </a:effectLst>
                    <a:latin typeface="Arial Black" panose="020B0604020202020204" pitchFamily="34" charset="0"/>
                    <a:cs typeface="Arial Black" panose="020B0604020202020204" pitchFamily="34" charset="0"/>
                  </a:rPr>
                  <a:t>Array</a:t>
                </a: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E204C04-5266-EA0E-E941-32BA647B9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794" y="4243747"/>
                <a:ext cx="2761002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B73C0DB1-F362-1EE2-FC73-77B9686D5672}"/>
              </a:ext>
            </a:extLst>
          </p:cNvPr>
          <p:cNvSpPr txBox="1"/>
          <p:nvPr/>
        </p:nvSpPr>
        <p:spPr>
          <a:xfrm>
            <a:off x="6246794" y="3038447"/>
            <a:ext cx="7331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100" b="1" noProof="0" dirty="0" err="1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GeTHU</a:t>
            </a:r>
            <a:endParaRPr kumimoji="1" lang="en-US" altLang="zh-CN" sz="1100" b="1" noProof="0" dirty="0">
              <a:effectLst>
                <a:glow rad="38100">
                  <a:schemeClr val="bg1"/>
                </a:glow>
              </a:effectLst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1A0B617-DC77-BBFF-32E5-AEA0B7E70E7B}"/>
              </a:ext>
            </a:extLst>
          </p:cNvPr>
          <p:cNvSpPr txBox="1"/>
          <p:nvPr/>
        </p:nvSpPr>
        <p:spPr>
          <a:xfrm>
            <a:off x="7620766" y="3038447"/>
            <a:ext cx="7331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100" b="1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ARGUS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A462152-A5B9-5880-1DDE-BD2BEEB0121B}"/>
              </a:ext>
            </a:extLst>
          </p:cNvPr>
          <p:cNvSpPr txBox="1"/>
          <p:nvPr/>
        </p:nvSpPr>
        <p:spPr>
          <a:xfrm>
            <a:off x="6246794" y="2737174"/>
            <a:ext cx="267749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1100" noProof="0" dirty="0">
                <a:effectLst>
                  <a:glow rad="381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Providing low </a:t>
            </a:r>
            <a:r>
              <a:rPr kumimoji="1" lang="el-GR" altLang="zh-CN" sz="1100" dirty="0">
                <a:effectLst>
                  <a:glow rad="381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kumimoji="1" lang="en-US" altLang="zh-CN" sz="1100" dirty="0">
                <a:effectLst>
                  <a:glow rad="381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/n environment </a:t>
            </a:r>
            <a:r>
              <a:rPr kumimoji="1" lang="en-US" altLang="zh-CN" sz="1100" noProof="0" dirty="0">
                <a:effectLst>
                  <a:glow rad="381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7" name="图片 2">
            <a:extLst>
              <a:ext uri="{FF2B5EF4-FFF2-40B4-BE49-F238E27FC236}">
                <a16:creationId xmlns:a16="http://schemas.microsoft.com/office/drawing/2014/main" id="{1E53E327-F1EC-B02B-8489-C7E4CEC44C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5944" y="3470901"/>
            <a:ext cx="1156715" cy="154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11DAF167-C660-0977-42F6-C2EC1E80D5C1}"/>
              </a:ext>
            </a:extLst>
          </p:cNvPr>
          <p:cNvSpPr txBox="1"/>
          <p:nvPr/>
        </p:nvSpPr>
        <p:spPr>
          <a:xfrm>
            <a:off x="5003774" y="3470901"/>
            <a:ext cx="8810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100" b="1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Pit</a:t>
            </a:r>
          </a:p>
        </p:txBody>
      </p:sp>
      <p:pic>
        <p:nvPicPr>
          <p:cNvPr id="29" name="内容占位符 6">
            <a:extLst>
              <a:ext uri="{FF2B5EF4-FFF2-40B4-BE49-F238E27FC236}">
                <a16:creationId xmlns:a16="http://schemas.microsoft.com/office/drawing/2014/main" id="{CFDA0DEF-13BF-AF21-BCBB-7BF9AE06E2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24503" y="4093995"/>
            <a:ext cx="1793118" cy="919193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C8009276-3A06-FB13-6571-A0D61A02AD5B}"/>
              </a:ext>
            </a:extLst>
          </p:cNvPr>
          <p:cNvSpPr txBox="1"/>
          <p:nvPr/>
        </p:nvSpPr>
        <p:spPr>
          <a:xfrm>
            <a:off x="3024503" y="4768490"/>
            <a:ext cx="179311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100" b="1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Top view of the Tank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FA7DA29C-C3E9-F53E-1F7E-B22EF38D49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491" y="3808675"/>
            <a:ext cx="1556201" cy="12214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9D5D1AD9-A1A4-B107-830E-924712FF4CC3}"/>
              </a:ext>
            </a:extLst>
          </p:cNvPr>
          <p:cNvSpPr txBox="1"/>
          <p:nvPr/>
        </p:nvSpPr>
        <p:spPr>
          <a:xfrm>
            <a:off x="136204" y="4599213"/>
            <a:ext cx="12186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100" b="1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Look at the </a:t>
            </a:r>
            <a:r>
              <a:rPr kumimoji="1" lang="en-US" altLang="zh-CN" sz="1100" b="1" noProof="0" dirty="0" err="1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PandaX</a:t>
            </a:r>
            <a:r>
              <a:rPr kumimoji="1" lang="en-US" altLang="zh-CN" sz="1100" b="1" noProof="0" dirty="0">
                <a:effectLst>
                  <a:glow rad="38100">
                    <a:schemeClr val="bg1"/>
                  </a:glo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 det.</a:t>
            </a:r>
          </a:p>
        </p:txBody>
      </p:sp>
    </p:spTree>
    <p:extLst>
      <p:ext uri="{BB962C8B-B14F-4D97-AF65-F5344CB8AC3E}">
        <p14:creationId xmlns:p14="http://schemas.microsoft.com/office/powerpoint/2010/main" val="3080671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BEEF8-2800-8791-F7B8-9EDB8A066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1C8E2FE5-DBDC-A429-53E3-4392F897C817}"/>
              </a:ext>
            </a:extLst>
          </p:cNvPr>
          <p:cNvSpPr/>
          <p:nvPr/>
        </p:nvSpPr>
        <p:spPr>
          <a:xfrm>
            <a:off x="0" y="0"/>
            <a:ext cx="9144000" cy="702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kumimoji="1" lang="zh-CN" altLang="en-US" sz="135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D63F2A8-9C6B-D01C-70A1-67D66970A3E4}"/>
              </a:ext>
            </a:extLst>
          </p:cNvPr>
          <p:cNvSpPr txBox="1"/>
          <p:nvPr/>
        </p:nvSpPr>
        <p:spPr>
          <a:xfrm>
            <a:off x="0" y="10862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kumimoji="1" lang="en" altLang="zh-CN" b="1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ARGUS</a:t>
            </a:r>
            <a:r>
              <a:rPr kumimoji="1" lang="zh-CN" altLang="en-US" b="1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kumimoji="1" lang="en" altLang="zh-CN" b="1" dirty="0" err="1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ARray</a:t>
            </a:r>
            <a:r>
              <a:rPr kumimoji="1" lang="en" altLang="zh-CN" b="1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of </a:t>
            </a:r>
            <a:r>
              <a:rPr kumimoji="1" lang="en" altLang="zh-CN" b="1" dirty="0" err="1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GermaniUm</a:t>
            </a:r>
            <a:r>
              <a:rPr kumimoji="1" lang="en" altLang="zh-CN" b="1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gamma ray Spectrometer</a:t>
            </a:r>
            <a:r>
              <a:rPr kumimoji="1" lang="zh-CN" altLang="en-US" b="1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kumimoji="1" lang="en-US" altLang="zh-CN" b="1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in</a:t>
            </a:r>
            <a:r>
              <a:rPr kumimoji="1" lang="zh-CN" altLang="en-US" b="1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b="1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CJPL-II</a:t>
            </a:r>
            <a:endParaRPr kumimoji="1" lang="en" altLang="zh-CN" b="1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C52744F-ED62-D87B-F031-28BE78003D1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562674" y="914356"/>
            <a:ext cx="5401909" cy="159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2E9CA"/>
                </a:solidFill>
              </a14:hiddenFill>
            </a:ext>
          </a:extLst>
        </p:spPr>
        <p:txBody>
          <a:bodyPr wrap="square" rtlCol="0" anchor="ctr" anchorCtr="0">
            <a:noAutofit/>
          </a:bodyPr>
          <a:lstStyle/>
          <a:p>
            <a:pPr marL="600075" lvl="1" indent="-257175" defTabSz="685800">
              <a:lnSpc>
                <a:spcPct val="90000"/>
              </a:lnSpc>
              <a:spcBef>
                <a:spcPts val="750"/>
              </a:spcBef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1650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ea"/>
              </a:rPr>
              <a:t>Five</a:t>
            </a:r>
            <a:r>
              <a:rPr lang="zh-CN" altLang="en-US" sz="1650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1650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ea"/>
              </a:rPr>
              <a:t>HPGe</a:t>
            </a:r>
            <a:r>
              <a:rPr lang="zh-CN" altLang="en-US" sz="1650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1650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ea"/>
              </a:rPr>
              <a:t>detectors</a:t>
            </a:r>
            <a:r>
              <a:rPr lang="zh-CN" altLang="en-US" sz="1650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1650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ea"/>
              </a:rPr>
              <a:t>assembled by Canberra. </a:t>
            </a:r>
          </a:p>
          <a:p>
            <a:pPr marL="600075" lvl="1" indent="-257175" defTabSz="685800">
              <a:lnSpc>
                <a:spcPct val="90000"/>
              </a:lnSpc>
              <a:spcBef>
                <a:spcPts val="750"/>
              </a:spcBef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1650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ea"/>
              </a:rPr>
              <a:t>The MDA ~49.50 </a:t>
            </a:r>
            <a:r>
              <a:rPr lang="en-US" altLang="zh-CN" sz="1650" b="1" dirty="0" err="1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ea"/>
              </a:rPr>
              <a:t>μBq</a:t>
            </a:r>
            <a:r>
              <a:rPr lang="en-US" altLang="zh-CN" sz="1650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ea"/>
              </a:rPr>
              <a:t>/kg for a Copper sample in 609keV ROI by ARGUS.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F13A4D5-D455-817E-E97D-CD8B163A20EC}"/>
              </a:ext>
            </a:extLst>
          </p:cNvPr>
          <p:cNvSpPr txBox="1"/>
          <p:nvPr/>
        </p:nvSpPr>
        <p:spPr>
          <a:xfrm>
            <a:off x="-69079" y="4175595"/>
            <a:ext cx="3771429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685800">
              <a:defRPr/>
            </a:pPr>
            <a:r>
              <a:rPr lang="en-US" altLang="zh-CN" sz="135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ARGUS</a:t>
            </a:r>
          </a:p>
          <a:p>
            <a:pPr algn="ctr" defTabSz="685800">
              <a:defRPr/>
            </a:pPr>
            <a:r>
              <a:rPr lang="zh-CN" alt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ARray of GermaniUm gamma ray Spectrometer</a:t>
            </a:r>
            <a:endParaRPr lang="en-US" altLang="zh-CN" sz="1350" b="1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4" descr="ARGUS图_11">
            <a:extLst>
              <a:ext uri="{FF2B5EF4-FFF2-40B4-BE49-F238E27FC236}">
                <a16:creationId xmlns:a16="http://schemas.microsoft.com/office/drawing/2014/main" id="{37A316B2-D09F-DC72-BCB2-6D3131918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5257" y="2686872"/>
            <a:ext cx="1409178" cy="1481536"/>
          </a:xfrm>
          <a:prstGeom prst="rect">
            <a:avLst/>
          </a:prstGeom>
        </p:spPr>
      </p:pic>
      <p:pic>
        <p:nvPicPr>
          <p:cNvPr id="8" name="Picture 1" descr="page1image58199088">
            <a:extLst>
              <a:ext uri="{FF2B5EF4-FFF2-40B4-BE49-F238E27FC236}">
                <a16:creationId xmlns:a16="http://schemas.microsoft.com/office/drawing/2014/main" id="{3EF96FBD-042F-7899-8172-8015CA1C9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4436" y="2688011"/>
            <a:ext cx="2008238" cy="148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E956BAB-6C07-8ED3-C606-25CFE5F300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58" y="751774"/>
            <a:ext cx="3417416" cy="1932679"/>
          </a:xfrm>
          <a:prstGeom prst="rect">
            <a:avLst/>
          </a:prstGeom>
        </p:spPr>
      </p:pic>
      <p:pic>
        <p:nvPicPr>
          <p:cNvPr id="10" name="图片 9" descr="图片5">
            <a:extLst>
              <a:ext uri="{FF2B5EF4-FFF2-40B4-BE49-F238E27FC236}">
                <a16:creationId xmlns:a16="http://schemas.microsoft.com/office/drawing/2014/main" id="{2A26511E-8153-0006-FD5D-FB2C0BD68A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345" y="2736226"/>
            <a:ext cx="5348105" cy="200558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C83E2A3C-B74E-6FA9-7AED-208F811E6CE8}"/>
              </a:ext>
            </a:extLst>
          </p:cNvPr>
          <p:cNvSpPr txBox="1"/>
          <p:nvPr/>
        </p:nvSpPr>
        <p:spPr>
          <a:xfrm>
            <a:off x="4694238" y="4753055"/>
            <a:ext cx="348056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altLang="zh-CN" sz="135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/>
              </a:rPr>
              <a:t>Background spectrum by ARGUS in 60 days</a:t>
            </a:r>
            <a:endParaRPr kumimoji="1" lang="zh-CN" altLang="en-US" sz="1350" dirty="0">
              <a:solidFill>
                <a:srgbClr val="000000"/>
              </a:solidFill>
              <a:latin typeface="Helvetica Neue Medium"/>
              <a:cs typeface="Helvetica Neue Medium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12233E6-6E2E-79F4-6C4D-290D53786102}"/>
              </a:ext>
            </a:extLst>
          </p:cNvPr>
          <p:cNvSpPr txBox="1"/>
          <p:nvPr/>
        </p:nvSpPr>
        <p:spPr>
          <a:xfrm>
            <a:off x="3692047" y="4584526"/>
            <a:ext cx="13854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endParaRPr kumimoji="1" lang="zh-CN" altLang="en-US" sz="1350" dirty="0">
              <a:solidFill>
                <a:srgbClr val="000000"/>
              </a:solidFill>
              <a:latin typeface="Helvetica Neue Medium"/>
              <a:cs typeface="Helvetica Neue Medium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FEF021A-0E38-8FB5-13C5-AF9B54663C17}"/>
              </a:ext>
            </a:extLst>
          </p:cNvPr>
          <p:cNvSpPr txBox="1"/>
          <p:nvPr/>
        </p:nvSpPr>
        <p:spPr>
          <a:xfrm rot="19693127">
            <a:off x="3972803" y="3890907"/>
            <a:ext cx="17075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kumimoji="1" lang="en-US" altLang="zh-CN" sz="1350" dirty="0">
                <a:solidFill>
                  <a:srgbClr val="FF0000"/>
                </a:solidFill>
                <a:latin typeface="Helvetica Neue Medium"/>
                <a:ea typeface="Helvetica Neue Medium"/>
                <a:cs typeface="Helvetica Neue Medium"/>
              </a:rPr>
              <a:t>unpublished result!</a:t>
            </a:r>
            <a:endParaRPr kumimoji="1" lang="zh-CN" altLang="en-US" sz="1350" dirty="0">
              <a:solidFill>
                <a:srgbClr val="FF0000"/>
              </a:solidFill>
              <a:latin typeface="Helvetica Neue Medium"/>
              <a:cs typeface="Helvetica Neue Medium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96C2747-57FF-A143-2B64-BD883B767BE0}"/>
              </a:ext>
            </a:extLst>
          </p:cNvPr>
          <p:cNvSpPr txBox="1"/>
          <p:nvPr/>
        </p:nvSpPr>
        <p:spPr>
          <a:xfrm rot="19693127">
            <a:off x="6642411" y="3817512"/>
            <a:ext cx="17075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kumimoji="1" lang="en-US" altLang="zh-CN" sz="1350" dirty="0">
                <a:solidFill>
                  <a:srgbClr val="FF0000"/>
                </a:solidFill>
                <a:latin typeface="Helvetica Neue Medium"/>
                <a:ea typeface="Helvetica Neue Medium"/>
                <a:cs typeface="Helvetica Neue Medium"/>
              </a:rPr>
              <a:t>unpublished result!</a:t>
            </a:r>
            <a:endParaRPr kumimoji="1" lang="zh-CN" altLang="en-US" sz="1350" dirty="0">
              <a:solidFill>
                <a:srgbClr val="FF0000"/>
              </a:solidFill>
              <a:latin typeface="Helvetica Neue Medium"/>
              <a:cs typeface="Helvetica Neue Medium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C613CBE-CE10-54D5-244D-4A10889E8979}"/>
              </a:ext>
            </a:extLst>
          </p:cNvPr>
          <p:cNvSpPr txBox="1"/>
          <p:nvPr/>
        </p:nvSpPr>
        <p:spPr>
          <a:xfrm>
            <a:off x="-16775" y="4614556"/>
            <a:ext cx="384679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kumimoji="1" lang="en-US" altLang="zh-CN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Ref</a:t>
            </a:r>
            <a:r>
              <a:rPr kumimoji="1" lang="zh-CN" altLang="en-US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kumimoji="1" lang="en-US" altLang="zh-CN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TAUP2025</a:t>
            </a:r>
            <a:r>
              <a:rPr kumimoji="1" lang="zh-CN" altLang="en-US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POSTER</a:t>
            </a:r>
            <a:r>
              <a:rPr kumimoji="1" lang="zh-CN" altLang="en-US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" altLang="zh-CN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Ultra-Low Background Germanium Spectrometers at the</a:t>
            </a:r>
            <a:r>
              <a:rPr lang="zh-CN" altLang="en-US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CJPL</a:t>
            </a:r>
            <a:r>
              <a:rPr lang="zh-CN" altLang="en-US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2025.08</a:t>
            </a:r>
            <a:r>
              <a:rPr lang="zh-CN" altLang="en-US" sz="105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105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XiChang</a:t>
            </a:r>
            <a:endParaRPr lang="en" altLang="zh-CN" sz="1050" b="1" dirty="0">
              <a:solidFill>
                <a:srgbClr val="FF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62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D157-758F-74F4-187A-2B231BD63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A5E41EB-D652-62EE-E0BC-23FEABBF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599" y="4916700"/>
            <a:ext cx="2057400" cy="226800"/>
          </a:xfrm>
        </p:spPr>
        <p:txBody>
          <a:bodyPr vert="horz" lIns="91440" tIns="13500" rIns="91440" bIns="13500" rtlCol="0" anchor="ctr"/>
          <a:lstStyle/>
          <a:p>
            <a:fld id="{1F7E3CDD-4E0E-CD49-8F82-2B4304F9B004}" type="slidenum">
              <a:rPr kumimoji="1" lang="zh-CN" altLang="en-US" b="1" smtClean="0">
                <a:solidFill>
                  <a:srgbClr val="2D2D92"/>
                </a:solidFill>
                <a:latin typeface="Helvetica" pitchFamily="2" charset="0"/>
                <a:cs typeface="Times New Roman" panose="02020603050405020304" pitchFamily="18" charset="0"/>
              </a:rPr>
              <a:t>13</a:t>
            </a:fld>
            <a:endParaRPr kumimoji="1" lang="zh-CN" altLang="en-US" b="1" dirty="0">
              <a:solidFill>
                <a:srgbClr val="2D2D92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D19A2A85-B9F0-9C07-2659-332A15CF2460}"/>
              </a:ext>
            </a:extLst>
          </p:cNvPr>
          <p:cNvGraphicFramePr>
            <a:graphicFrameLocks noGrp="1"/>
          </p:cNvGraphicFramePr>
          <p:nvPr/>
        </p:nvGraphicFramePr>
        <p:xfrm>
          <a:off x="1" y="0"/>
          <a:ext cx="9143999" cy="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kumimoji="1" lang="en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Research Activities at CJPL-II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  <p:pic>
        <p:nvPicPr>
          <p:cNvPr id="4" name="图片 3">
            <a:extLst>
              <a:ext uri="{FF2B5EF4-FFF2-40B4-BE49-F238E27FC236}">
                <a16:creationId xmlns:a16="http://schemas.microsoft.com/office/drawing/2014/main" id="{D0BAA8E6-F523-0D89-8C30-77F1CAF3F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684" y="1376154"/>
            <a:ext cx="5052632" cy="332158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C951B7D-D607-8340-7D1C-3CA5F07E00D8}"/>
              </a:ext>
            </a:extLst>
          </p:cNvPr>
          <p:cNvSpPr txBox="1"/>
          <p:nvPr/>
        </p:nvSpPr>
        <p:spPr>
          <a:xfrm>
            <a:off x="4489276" y="637490"/>
            <a:ext cx="2609040" cy="7386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CDEX (C1)</a:t>
            </a:r>
          </a:p>
          <a:p>
            <a:r>
              <a:rPr kumimoji="1" lang="en-US" altLang="zh-CN" sz="1100" b="1" dirty="0">
                <a:latin typeface="Arial Black" panose="020B0604020202020204" pitchFamily="34" charset="0"/>
                <a:cs typeface="Arial Black" panose="020B0604020202020204" pitchFamily="34" charset="0"/>
              </a:rPr>
              <a:t>DM&amp;0𝛎𝛃𝛃 via Natural Ge and Enriched Ge array</a:t>
            </a:r>
            <a:endParaRPr kumimoji="1" lang="en-US" altLang="zh-CN" sz="800" b="1" noProof="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AE2F24F-1287-88CD-01EC-8C9F7BEE04A5}"/>
              </a:ext>
            </a:extLst>
          </p:cNvPr>
          <p:cNvSpPr txBox="1"/>
          <p:nvPr/>
        </p:nvSpPr>
        <p:spPr>
          <a:xfrm>
            <a:off x="1560994" y="637490"/>
            <a:ext cx="2459828" cy="7386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JUNA (A1)</a:t>
            </a:r>
            <a:br>
              <a:rPr kumimoji="1" lang="en-US" altLang="zh-CN" sz="1400" b="1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kumimoji="1" lang="en-US" altLang="zh-CN" sz="1100" b="1" dirty="0">
                <a:latin typeface="Arial Black" panose="020B0604020202020204" pitchFamily="34" charset="0"/>
                <a:cs typeface="Arial Black" panose="020B0604020202020204" pitchFamily="34" charset="0"/>
              </a:rPr>
              <a:t>Jinping Underground Nuclear Astrophysics experiment</a:t>
            </a:r>
            <a:endParaRPr kumimoji="1" lang="en-US" altLang="zh-CN" sz="1000" b="1" noProof="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A25A267-3E5B-7B64-D7DC-45533E460B20}"/>
              </a:ext>
            </a:extLst>
          </p:cNvPr>
          <p:cNvSpPr txBox="1"/>
          <p:nvPr/>
        </p:nvSpPr>
        <p:spPr>
          <a:xfrm>
            <a:off x="6886950" y="3423568"/>
            <a:ext cx="2154126" cy="5693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JNE (D2)</a:t>
            </a:r>
          </a:p>
          <a:p>
            <a:r>
              <a:rPr kumimoji="1" lang="en-US" altLang="zh-CN" sz="1100" b="1" noProof="0" dirty="0">
                <a:latin typeface="Arial Black" panose="020B0604020202020204" pitchFamily="34" charset="0"/>
                <a:cs typeface="Arial Black" panose="020B0604020202020204" pitchFamily="34" charset="0"/>
              </a:rPr>
              <a:t>Jinping Neutrino Program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829824E-6B2A-B8EF-D9E8-8822C092FB5E}"/>
              </a:ext>
            </a:extLst>
          </p:cNvPr>
          <p:cNvSpPr txBox="1"/>
          <p:nvPr/>
        </p:nvSpPr>
        <p:spPr>
          <a:xfrm>
            <a:off x="6009431" y="2403741"/>
            <a:ext cx="3031645" cy="7386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GeoDEX</a:t>
            </a:r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 (D1)</a:t>
            </a:r>
          </a:p>
          <a:p>
            <a:r>
              <a:rPr kumimoji="1" lang="en-US" altLang="zh-CN" sz="1100" b="1" dirty="0">
                <a:latin typeface="Arial Black" panose="020B0604020202020204" pitchFamily="34" charset="0"/>
                <a:cs typeface="Arial Black" panose="020B0604020202020204" pitchFamily="34" charset="0"/>
              </a:rPr>
              <a:t>Deep underground geologic time variation in-situ detector experiment</a:t>
            </a:r>
            <a:endParaRPr kumimoji="1" lang="en-US" altLang="zh-CN" sz="14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EFF169F-1104-5143-7552-82B6BC779D7F}"/>
              </a:ext>
            </a:extLst>
          </p:cNvPr>
          <p:cNvSpPr txBox="1"/>
          <p:nvPr/>
        </p:nvSpPr>
        <p:spPr>
          <a:xfrm>
            <a:off x="102924" y="2773073"/>
            <a:ext cx="1942760" cy="183127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n-US" altLang="zh-CN" b="1" dirty="0">
                <a:latin typeface="Arial Black" panose="020B0604020202020204" pitchFamily="34" charset="0"/>
                <a:cs typeface="Arial Black" panose="020B0604020202020204" pitchFamily="34" charset="0"/>
              </a:rPr>
              <a:t>And more:</a:t>
            </a:r>
          </a:p>
          <a:p>
            <a:r>
              <a:rPr kumimoji="1" lang="en-US" altLang="zh-CN" b="1" dirty="0">
                <a:latin typeface="Arial Black" panose="020B0604020202020204" pitchFamily="34" charset="0"/>
                <a:cs typeface="Arial Black" panose="020B0604020202020204" pitchFamily="34" charset="0"/>
              </a:rPr>
              <a:t>ICSER</a:t>
            </a:r>
          </a:p>
          <a:p>
            <a:pPr algn="r"/>
            <a:r>
              <a:rPr kumimoji="1" lang="en-US" altLang="zh-CN" sz="1000" b="1" dirty="0">
                <a:latin typeface="Arial Black" panose="020B0604020202020204" pitchFamily="34" charset="0"/>
                <a:cs typeface="Arial Black" panose="020B0604020202020204" pitchFamily="34" charset="0"/>
              </a:rPr>
              <a:t>Integrated Circuit Soft Error Research</a:t>
            </a:r>
            <a:endParaRPr kumimoji="1" lang="en-US" altLang="zh-CN" b="1" noProof="0" dirty="0"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r>
              <a:rPr kumimoji="1" lang="en-US" altLang="zh-CN" b="1" noProof="0" dirty="0">
                <a:latin typeface="Arial Black" panose="020B0604020202020204" pitchFamily="34" charset="0"/>
                <a:cs typeface="Arial Black" panose="020B0604020202020204" pitchFamily="34" charset="0"/>
              </a:rPr>
              <a:t>JPDUQIE</a:t>
            </a:r>
          </a:p>
          <a:p>
            <a:pPr algn="r"/>
            <a:r>
              <a:rPr kumimoji="1" lang="en-US" altLang="zh-CN" sz="1050" b="1" dirty="0">
                <a:latin typeface="Arial Black" panose="020B0604020202020204" pitchFamily="34" charset="0"/>
                <a:cs typeface="Arial Black" panose="020B0604020202020204" pitchFamily="34" charset="0"/>
              </a:rPr>
              <a:t>Underground</a:t>
            </a:r>
            <a:r>
              <a:rPr kumimoji="1" lang="zh-CN" altLang="en-US" sz="105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kumimoji="1" lang="en-US" altLang="zh-CN" sz="1050" b="1" dirty="0">
                <a:latin typeface="Arial Black" panose="020B0604020202020204" pitchFamily="34" charset="0"/>
                <a:cs typeface="Arial Black" panose="020B0604020202020204" pitchFamily="34" charset="0"/>
              </a:rPr>
              <a:t>Quantum</a:t>
            </a:r>
          </a:p>
          <a:p>
            <a:pPr algn="r"/>
            <a:r>
              <a:rPr kumimoji="1" lang="en-US" altLang="zh-CN" sz="1050" b="1" dirty="0">
                <a:latin typeface="Arial Black" panose="020B0604020202020204" pitchFamily="34" charset="0"/>
                <a:cs typeface="Arial Black" panose="020B0604020202020204" pitchFamily="34" charset="0"/>
              </a:rPr>
              <a:t>Qubit experiment</a:t>
            </a:r>
            <a:endParaRPr kumimoji="1" lang="en-US" altLang="zh-CN" sz="1050" b="1" noProof="0" dirty="0"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r>
              <a:rPr kumimoji="1" lang="en-US" altLang="zh-CN" b="1" noProof="0" dirty="0">
                <a:latin typeface="Arial Black" panose="020B0604020202020204" pitchFamily="34" charset="0"/>
                <a:cs typeface="Arial Black" panose="020B0604020202020204" pitchFamily="34" charset="0"/>
              </a:rPr>
              <a:t>…</a:t>
            </a:r>
            <a:endParaRPr kumimoji="1" lang="en-US" altLang="zh-CN" sz="1050" b="1" noProof="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F513BBE-E450-9294-DC5A-0EBE8325517F}"/>
              </a:ext>
            </a:extLst>
          </p:cNvPr>
          <p:cNvSpPr txBox="1"/>
          <p:nvPr/>
        </p:nvSpPr>
        <p:spPr>
          <a:xfrm>
            <a:off x="6009431" y="1547377"/>
            <a:ext cx="2459828" cy="61555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PandaX</a:t>
            </a:r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 (B2)</a:t>
            </a:r>
          </a:p>
          <a:p>
            <a:r>
              <a:rPr kumimoji="1" lang="en-US" altLang="zh-CN" sz="1400" b="1" dirty="0">
                <a:latin typeface="Arial Black" panose="020B0604020202020204" pitchFamily="34" charset="0"/>
                <a:cs typeface="Arial Black" panose="020B0604020202020204" pitchFamily="34" charset="0"/>
              </a:rPr>
              <a:t>DM&amp;0𝛎𝛃𝛃 via </a:t>
            </a:r>
            <a:r>
              <a:rPr kumimoji="1" lang="en-US" altLang="zh-CN" sz="14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LXe</a:t>
            </a:r>
            <a:r>
              <a:rPr kumimoji="1" lang="en-US" altLang="zh-CN" sz="1400" b="1" dirty="0">
                <a:latin typeface="Arial Black" panose="020B0604020202020204" pitchFamily="34" charset="0"/>
                <a:cs typeface="Arial Black" panose="020B0604020202020204" pitchFamily="34" charset="0"/>
              </a:rPr>
              <a:t>-TPC</a:t>
            </a:r>
            <a:endParaRPr kumimoji="1" lang="en-US" altLang="zh-CN" sz="1000" b="1" noProof="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F4A17A45-5583-873A-71EF-AFE07E5DA633}"/>
              </a:ext>
            </a:extLst>
          </p:cNvPr>
          <p:cNvSpPr txBox="1"/>
          <p:nvPr/>
        </p:nvSpPr>
        <p:spPr>
          <a:xfrm>
            <a:off x="516835" y="4723101"/>
            <a:ext cx="8110330" cy="369332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 Black" panose="020B0604020202020204" pitchFamily="34" charset="0"/>
                <a:ea typeface="Microsoft YaHei" panose="020B0503020204020204" pitchFamily="34" charset="-122"/>
                <a:cs typeface="Arial Black" panose="020B0604020202020204" pitchFamily="34" charset="0"/>
              </a:rPr>
              <a:t>CJPL welcomes researchers worldwide to submit proposals!</a:t>
            </a:r>
            <a:endParaRPr lang="zh-CN" altLang="en-US" b="1" dirty="0">
              <a:solidFill>
                <a:srgbClr val="C00000"/>
              </a:solidFill>
              <a:latin typeface="Arial Black" panose="020B0604020202020204" pitchFamily="34" charset="0"/>
              <a:ea typeface="Microsoft YaHei" panose="020B0503020204020204" pitchFamily="34" charset="-122"/>
              <a:cs typeface="Arial Black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55DD905-EAF4-4D0C-4968-75A032FFA7A7}"/>
              </a:ext>
            </a:extLst>
          </p:cNvPr>
          <p:cNvSpPr txBox="1"/>
          <p:nvPr/>
        </p:nvSpPr>
        <p:spPr>
          <a:xfrm>
            <a:off x="102924" y="1872136"/>
            <a:ext cx="2024462" cy="7386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CUPID-CJPL</a:t>
            </a:r>
          </a:p>
          <a:p>
            <a:r>
              <a:rPr kumimoji="1" lang="en-US" altLang="zh-CN" sz="1100" b="1" dirty="0">
                <a:latin typeface="Arial Black" panose="020B0604020202020204" pitchFamily="34" charset="0"/>
                <a:cs typeface="Arial Black" panose="020B0604020202020204" pitchFamily="34" charset="0"/>
              </a:rPr>
              <a:t>Mo-100</a:t>
            </a:r>
            <a:r>
              <a:rPr kumimoji="1" lang="zh-CN" altLang="en-US" sz="11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kumimoji="1" lang="en-US" altLang="zh-CN" sz="1100" b="1" dirty="0">
                <a:latin typeface="Arial Black" panose="020B0604020202020204" pitchFamily="34" charset="0"/>
                <a:cs typeface="Arial Black" panose="020B0604020202020204" pitchFamily="34" charset="0"/>
              </a:rPr>
              <a:t>0𝛎𝛃𝛃 via </a:t>
            </a:r>
            <a:r>
              <a:rPr kumimoji="1" lang="en-US" altLang="zh-CN" sz="1100" b="1" noProof="0" dirty="0">
                <a:latin typeface="Arial Black" panose="020B0604020202020204" pitchFamily="34" charset="0"/>
                <a:cs typeface="Arial Black" panose="020B0604020202020204" pitchFamily="34" charset="0"/>
              </a:rPr>
              <a:t>LMO</a:t>
            </a:r>
            <a:r>
              <a:rPr kumimoji="1" lang="zh-CN" altLang="en-US" sz="1100" b="1" noProof="0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kumimoji="1" lang="en-US" altLang="zh-CN" sz="1100" b="1" noProof="0" dirty="0">
                <a:latin typeface="Arial Black" panose="020B0604020202020204" pitchFamily="34" charset="0"/>
                <a:cs typeface="Arial Black" panose="020B0604020202020204" pitchFamily="34" charset="0"/>
              </a:rPr>
              <a:t>scintillation</a:t>
            </a:r>
            <a:r>
              <a:rPr kumimoji="1" lang="zh-CN" altLang="en-US" sz="1100" b="1" noProof="0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kumimoji="1" lang="en-US" altLang="zh-CN" sz="1100" b="1" noProof="0" dirty="0">
                <a:latin typeface="Arial Black" panose="020B0604020202020204" pitchFamily="34" charset="0"/>
                <a:cs typeface="Arial Black" panose="020B0604020202020204" pitchFamily="34" charset="0"/>
              </a:rPr>
              <a:t>bolometer</a:t>
            </a:r>
            <a:endParaRPr kumimoji="1" lang="en-US" altLang="zh-CN" sz="800" b="1" noProof="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43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1950" y="11625"/>
            <a:ext cx="8782051" cy="843031"/>
          </a:xfrm>
        </p:spPr>
        <p:txBody>
          <a:bodyPr>
            <a:normAutofit/>
          </a:bodyPr>
          <a:lstStyle/>
          <a:p>
            <a:pPr algn="l"/>
            <a:r>
              <a:rPr lang="en-US" altLang="zh-CN" b="1" spc="150" dirty="0"/>
              <a:t>CDEX</a:t>
            </a:r>
            <a:endParaRPr lang="zh-CN" altLang="en-US" b="1" spc="15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3185" y="4732239"/>
            <a:ext cx="377190" cy="273844"/>
          </a:xfrm>
        </p:spPr>
        <p:txBody>
          <a:bodyPr/>
          <a:lstStyle/>
          <a:p>
            <a:fld id="{57A1CAC8-B54A-4BA2-B8BD-7FB714D4327F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732FE66-9644-715F-6031-098B8DA7B47C}"/>
              </a:ext>
            </a:extLst>
          </p:cNvPr>
          <p:cNvSpPr txBox="1"/>
          <p:nvPr/>
        </p:nvSpPr>
        <p:spPr>
          <a:xfrm>
            <a:off x="361949" y="676167"/>
            <a:ext cx="8782051" cy="734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lnSpc>
                <a:spcPct val="12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cs typeface="Times New Roman" panose="02020603050405020304" pitchFamily="18" charset="0"/>
              </a:rPr>
              <a:t>Founded in 2009, 11 institutions, more than 100 people now</a:t>
            </a:r>
          </a:p>
          <a:p>
            <a:pPr marL="257175" indent="-257175">
              <a:lnSpc>
                <a:spcPct val="12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cs typeface="Times New Roman" panose="02020603050405020304" pitchFamily="18" charset="0"/>
              </a:rPr>
              <a:t>Focused on Dark Matter detection and Ge-76 </a:t>
            </a:r>
            <a:r>
              <a:rPr lang="el-GR" altLang="zh-CN" dirty="0">
                <a:cs typeface="Times New Roman" panose="02020603050405020304" pitchFamily="18" charset="0"/>
              </a:rPr>
              <a:t>0</a:t>
            </a:r>
            <a:r>
              <a:rPr lang="en-US" altLang="zh-CN" dirty="0">
                <a:cs typeface="Times New Roman" panose="02020603050405020304" pitchFamily="18" charset="0"/>
              </a:rPr>
              <a:t>ν</a:t>
            </a:r>
            <a:r>
              <a:rPr lang="el-GR" altLang="zh-CN" dirty="0">
                <a:cs typeface="Times New Roman" panose="02020603050405020304" pitchFamily="18" charset="0"/>
              </a:rPr>
              <a:t>ββ</a:t>
            </a:r>
            <a:r>
              <a:rPr lang="en-US" altLang="zh-CN" dirty="0">
                <a:cs typeface="Times New Roman" panose="02020603050405020304" pitchFamily="18" charset="0"/>
              </a:rPr>
              <a:t> search using HPGe technology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970BA31-FD7F-4D3B-A095-69404B8A2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617" y="190112"/>
            <a:ext cx="524141" cy="48605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C8613D4-0DBA-E57F-25BC-ECD1BA694E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5" t="602" b="2210"/>
          <a:stretch/>
        </p:blipFill>
        <p:spPr>
          <a:xfrm>
            <a:off x="604435" y="1459876"/>
            <a:ext cx="8008751" cy="3672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679EED8-246B-EDCC-1974-D3BBB9C35229}"/>
              </a:ext>
            </a:extLst>
          </p:cNvPr>
          <p:cNvSpPr txBox="1"/>
          <p:nvPr/>
        </p:nvSpPr>
        <p:spPr>
          <a:xfrm>
            <a:off x="2658534" y="159230"/>
            <a:ext cx="5444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(China Dark Matter </a:t>
            </a:r>
            <a:r>
              <a:rPr lang="fr-FR" sz="2800" b="1" dirty="0" err="1"/>
              <a:t>Experiment</a:t>
            </a:r>
            <a:r>
              <a:rPr lang="fr-FR" sz="2800" b="1" dirty="0"/>
              <a:t>)</a:t>
            </a:r>
            <a:endParaRPr lang="fr-FR" sz="2800" dirty="0"/>
          </a:p>
        </p:txBody>
      </p:sp>
      <p:graphicFrame>
        <p:nvGraphicFramePr>
          <p:cNvPr id="7" name="表格 2">
            <a:extLst>
              <a:ext uri="{FF2B5EF4-FFF2-40B4-BE49-F238E27FC236}">
                <a16:creationId xmlns:a16="http://schemas.microsoft.com/office/drawing/2014/main" id="{59716612-DA6D-4B62-C21C-3833B758A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980095"/>
              </p:ext>
            </p:extLst>
          </p:nvPr>
        </p:nvGraphicFramePr>
        <p:xfrm>
          <a:off x="2" y="-1"/>
          <a:ext cx="9143999" cy="643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643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3200" b="1" i="0" cap="none" spc="0" dirty="0">
                          <a:ln w="12700"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  CDEX (China Dark Matter Experiment)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  <p:pic>
        <p:nvPicPr>
          <p:cNvPr id="8" name="图片 10">
            <a:extLst>
              <a:ext uri="{FF2B5EF4-FFF2-40B4-BE49-F238E27FC236}">
                <a16:creationId xmlns:a16="http://schemas.microsoft.com/office/drawing/2014/main" id="{35547FAC-B0CF-A03D-1140-320805D96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80" y="19388"/>
            <a:ext cx="698854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9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27"/>
    </mc:Choice>
    <mc:Fallback xmlns="">
      <p:transition spd="slow" advTm="33027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95B44B-6CD1-CF79-7378-C2F3B41E9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67" y="914401"/>
            <a:ext cx="8413750" cy="38368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200" b="1" dirty="0"/>
              <a:t>Main </a:t>
            </a:r>
            <a:r>
              <a:rPr lang="fr-FR" sz="2200" b="1" dirty="0" err="1"/>
              <a:t>features</a:t>
            </a:r>
            <a:endParaRPr lang="fr-FR" sz="2200" b="1" dirty="0"/>
          </a:p>
          <a:p>
            <a:pPr lvl="1"/>
            <a:r>
              <a:rPr lang="fr-FR" sz="2200" dirty="0"/>
              <a:t>Uses </a:t>
            </a:r>
            <a:r>
              <a:rPr lang="fr-FR" sz="2200" b="1" dirty="0"/>
              <a:t>p-type point-contact germanium (</a:t>
            </a:r>
            <a:r>
              <a:rPr lang="fr-FR" sz="2200" b="1" dirty="0" err="1"/>
              <a:t>pPCGe</a:t>
            </a:r>
            <a:r>
              <a:rPr lang="fr-FR" sz="2200" b="1" dirty="0"/>
              <a:t>)</a:t>
            </a:r>
            <a:r>
              <a:rPr lang="fr-FR" sz="2200" dirty="0"/>
              <a:t> detectors </a:t>
            </a:r>
          </a:p>
          <a:p>
            <a:pPr lvl="1"/>
            <a:r>
              <a:rPr lang="fr-FR" sz="2200" dirty="0" err="1"/>
              <a:t>Extremely</a:t>
            </a:r>
            <a:r>
              <a:rPr lang="fr-FR" sz="2200" dirty="0"/>
              <a:t> </a:t>
            </a:r>
            <a:r>
              <a:rPr lang="fr-FR" sz="2200" dirty="0" err="1"/>
              <a:t>low</a:t>
            </a:r>
            <a:r>
              <a:rPr lang="fr-FR" sz="2200" dirty="0"/>
              <a:t> </a:t>
            </a:r>
            <a:r>
              <a:rPr lang="fr-FR" sz="2200" dirty="0" err="1"/>
              <a:t>energy</a:t>
            </a:r>
            <a:r>
              <a:rPr lang="fr-FR" sz="2200" dirty="0"/>
              <a:t> </a:t>
            </a:r>
            <a:r>
              <a:rPr lang="fr-FR" sz="2200" dirty="0" err="1"/>
              <a:t>threshold</a:t>
            </a:r>
            <a:r>
              <a:rPr lang="fr-FR" sz="2200" dirty="0"/>
              <a:t> (</a:t>
            </a:r>
            <a:r>
              <a:rPr lang="fr-FR" sz="2200" dirty="0" err="1"/>
              <a:t>around</a:t>
            </a:r>
            <a:r>
              <a:rPr lang="fr-FR" sz="2200" dirty="0"/>
              <a:t> </a:t>
            </a:r>
            <a:r>
              <a:rPr lang="fr-FR" sz="2200" b="1" dirty="0"/>
              <a:t>160 eV</a:t>
            </a:r>
            <a:r>
              <a:rPr lang="fr-FR" sz="2200" dirty="0"/>
              <a:t>) </a:t>
            </a:r>
          </a:p>
          <a:p>
            <a:pPr lvl="1"/>
            <a:r>
              <a:rPr lang="fr-FR" sz="2200" dirty="0"/>
              <a:t>Excellent </a:t>
            </a:r>
            <a:r>
              <a:rPr lang="fr-FR" sz="2200" dirty="0" err="1"/>
              <a:t>energy</a:t>
            </a:r>
            <a:r>
              <a:rPr lang="fr-FR" sz="2200" dirty="0"/>
              <a:t> </a:t>
            </a:r>
            <a:r>
              <a:rPr lang="fr-FR" sz="2200" dirty="0" err="1"/>
              <a:t>resolution</a:t>
            </a:r>
            <a:r>
              <a:rPr lang="fr-FR" sz="2200" dirty="0"/>
              <a:t> </a:t>
            </a:r>
          </a:p>
          <a:p>
            <a:pPr lvl="1"/>
            <a:r>
              <a:rPr lang="fr-FR" sz="2200" dirty="0" err="1"/>
              <a:t>Liquid</a:t>
            </a:r>
            <a:r>
              <a:rPr lang="fr-FR" sz="2200" dirty="0"/>
              <a:t> </a:t>
            </a:r>
            <a:r>
              <a:rPr lang="fr-FR" sz="2200" dirty="0" err="1"/>
              <a:t>nitrogen</a:t>
            </a:r>
            <a:r>
              <a:rPr lang="fr-FR" sz="2200" dirty="0"/>
              <a:t> </a:t>
            </a:r>
            <a:r>
              <a:rPr lang="fr-FR" sz="2200" dirty="0" err="1"/>
              <a:t>cooling</a:t>
            </a:r>
            <a:r>
              <a:rPr lang="fr-FR" sz="2200" dirty="0"/>
              <a:t> </a:t>
            </a:r>
          </a:p>
          <a:p>
            <a:pPr lvl="1"/>
            <a:r>
              <a:rPr lang="fr-FR" sz="2200" dirty="0" err="1"/>
              <a:t>Optimized</a:t>
            </a:r>
            <a:r>
              <a:rPr lang="fr-FR" sz="2200" dirty="0"/>
              <a:t> for </a:t>
            </a:r>
            <a:r>
              <a:rPr lang="fr-FR" sz="2200" dirty="0" err="1"/>
              <a:t>very</a:t>
            </a:r>
            <a:r>
              <a:rPr lang="fr-FR" sz="2200" dirty="0"/>
              <a:t> </a:t>
            </a:r>
            <a:r>
              <a:rPr lang="fr-FR" sz="2200" dirty="0" err="1"/>
              <a:t>small</a:t>
            </a:r>
            <a:r>
              <a:rPr lang="fr-FR" sz="2200" dirty="0"/>
              <a:t> </a:t>
            </a:r>
            <a:r>
              <a:rPr lang="fr-FR" sz="2200" dirty="0" err="1"/>
              <a:t>nuclear</a:t>
            </a:r>
            <a:r>
              <a:rPr lang="fr-FR" sz="2200" dirty="0"/>
              <a:t> </a:t>
            </a:r>
            <a:r>
              <a:rPr lang="fr-FR" sz="2200" dirty="0" err="1"/>
              <a:t>recoil</a:t>
            </a:r>
            <a:r>
              <a:rPr lang="fr-FR" sz="2200" dirty="0"/>
              <a:t> </a:t>
            </a:r>
            <a:r>
              <a:rPr lang="fr-FR" sz="2200" dirty="0" err="1"/>
              <a:t>signals</a:t>
            </a:r>
            <a:r>
              <a:rPr lang="fr-FR" sz="2200" dirty="0"/>
              <a:t> </a:t>
            </a:r>
          </a:p>
          <a:p>
            <a:pPr lvl="1"/>
            <a:r>
              <a:rPr lang="fr-FR" sz="2200" dirty="0"/>
              <a:t>CDEX </a:t>
            </a:r>
            <a:r>
              <a:rPr lang="fr-FR" sz="2200" dirty="0" err="1"/>
              <a:t>specializes</a:t>
            </a:r>
            <a:r>
              <a:rPr lang="fr-FR" sz="2200" dirty="0"/>
              <a:t> in the </a:t>
            </a:r>
            <a:r>
              <a:rPr lang="fr-FR" sz="2200" dirty="0" err="1"/>
              <a:t>low</a:t>
            </a:r>
            <a:r>
              <a:rPr lang="fr-FR" sz="2200" dirty="0"/>
              <a:t>-mass  WIMP </a:t>
            </a:r>
            <a:r>
              <a:rPr lang="fr-FR" sz="2200" dirty="0" err="1"/>
              <a:t>region</a:t>
            </a:r>
            <a:r>
              <a:rPr lang="fr-FR" sz="2200" dirty="0"/>
              <a:t>.</a:t>
            </a:r>
          </a:p>
          <a:p>
            <a:pPr marL="0" indent="0">
              <a:buNone/>
            </a:pPr>
            <a:r>
              <a:rPr lang="fr-FR" b="1" dirty="0" err="1"/>
              <a:t>Latest</a:t>
            </a:r>
            <a:r>
              <a:rPr lang="fr-FR" b="1" dirty="0"/>
              <a:t> </a:t>
            </a:r>
            <a:r>
              <a:rPr lang="fr-FR" b="1" dirty="0" err="1"/>
              <a:t>scientific</a:t>
            </a:r>
            <a:r>
              <a:rPr lang="fr-FR" b="1" dirty="0"/>
              <a:t> </a:t>
            </a:r>
            <a:r>
              <a:rPr lang="fr-FR" b="1" dirty="0" err="1"/>
              <a:t>results</a:t>
            </a:r>
            <a:endParaRPr lang="fr-FR" dirty="0"/>
          </a:p>
          <a:p>
            <a:pPr lvl="1"/>
            <a:r>
              <a:rPr lang="fr-FR" dirty="0"/>
              <a:t>No </a:t>
            </a:r>
            <a:r>
              <a:rPr lang="fr-FR" dirty="0" err="1"/>
              <a:t>statistically</a:t>
            </a:r>
            <a:r>
              <a:rPr lang="fr-FR" dirty="0"/>
              <a:t> </a:t>
            </a:r>
            <a:r>
              <a:rPr lang="fr-FR" dirty="0" err="1"/>
              <a:t>significant</a:t>
            </a:r>
            <a:r>
              <a:rPr lang="fr-FR" dirty="0"/>
              <a:t> </a:t>
            </a:r>
            <a:r>
              <a:rPr lang="fr-FR" dirty="0" err="1"/>
              <a:t>dark</a:t>
            </a:r>
            <a:r>
              <a:rPr lang="fr-FR" dirty="0"/>
              <a:t> </a:t>
            </a:r>
            <a:r>
              <a:rPr lang="fr-FR" dirty="0" err="1"/>
              <a:t>matter</a:t>
            </a:r>
            <a:r>
              <a:rPr lang="fr-FR" dirty="0"/>
              <a:t> signal. </a:t>
            </a:r>
          </a:p>
          <a:p>
            <a:pPr lvl="1"/>
            <a:r>
              <a:rPr lang="fr-FR" dirty="0"/>
              <a:t>World-</a:t>
            </a:r>
            <a:r>
              <a:rPr lang="fr-FR" dirty="0" err="1"/>
              <a:t>leading</a:t>
            </a:r>
            <a:r>
              <a:rPr lang="fr-FR" dirty="0"/>
              <a:t> </a:t>
            </a:r>
            <a:r>
              <a:rPr lang="fr-FR" dirty="0" err="1"/>
              <a:t>limits</a:t>
            </a:r>
            <a:r>
              <a:rPr lang="fr-FR" dirty="0"/>
              <a:t> on </a:t>
            </a:r>
            <a:r>
              <a:rPr lang="fr-FR" b="1" dirty="0"/>
              <a:t>light </a:t>
            </a:r>
            <a:r>
              <a:rPr lang="fr-FR" b="1" dirty="0" err="1"/>
              <a:t>WIMPs</a:t>
            </a:r>
            <a:r>
              <a:rPr lang="fr-FR" dirty="0"/>
              <a:t> in the sub-10 </a:t>
            </a:r>
            <a:r>
              <a:rPr lang="fr-FR" dirty="0" err="1"/>
              <a:t>GeV</a:t>
            </a:r>
            <a:r>
              <a:rPr lang="fr-FR" dirty="0"/>
              <a:t> </a:t>
            </a:r>
            <a:r>
              <a:rPr lang="fr-FR" dirty="0" err="1"/>
              <a:t>region</a:t>
            </a:r>
            <a:r>
              <a:rPr lang="fr-FR" dirty="0"/>
              <a:t>. </a:t>
            </a:r>
          </a:p>
          <a:p>
            <a:pPr lvl="1"/>
            <a:r>
              <a:rPr lang="fr-FR" dirty="0"/>
              <a:t>New </a:t>
            </a:r>
            <a:r>
              <a:rPr lang="fr-FR" dirty="0" err="1"/>
              <a:t>constraints</a:t>
            </a:r>
            <a:r>
              <a:rPr lang="fr-FR" dirty="0"/>
              <a:t> on </a:t>
            </a:r>
            <a:r>
              <a:rPr lang="fr-FR" b="1" dirty="0" err="1"/>
              <a:t>sub-GeV</a:t>
            </a:r>
            <a:r>
              <a:rPr lang="fr-FR" b="1" dirty="0"/>
              <a:t> </a:t>
            </a:r>
            <a:r>
              <a:rPr lang="fr-FR" b="1" dirty="0" err="1"/>
              <a:t>dark</a:t>
            </a:r>
            <a:r>
              <a:rPr lang="fr-FR" b="1" dirty="0"/>
              <a:t> </a:t>
            </a:r>
            <a:r>
              <a:rPr lang="fr-FR" b="1" dirty="0" err="1"/>
              <a:t>matter</a:t>
            </a:r>
            <a:r>
              <a:rPr lang="fr-FR" dirty="0"/>
              <a:t> </a:t>
            </a:r>
            <a:r>
              <a:rPr lang="fr-FR" dirty="0" err="1"/>
              <a:t>using</a:t>
            </a:r>
            <a:r>
              <a:rPr lang="fr-FR" dirty="0"/>
              <a:t> the Migdal </a:t>
            </a:r>
            <a:r>
              <a:rPr lang="fr-FR" dirty="0" err="1"/>
              <a:t>effect</a:t>
            </a:r>
            <a:r>
              <a:rPr lang="fr-FR" dirty="0"/>
              <a:t>. </a:t>
            </a:r>
          </a:p>
          <a:p>
            <a:pPr lvl="1"/>
            <a:r>
              <a:rPr lang="fr-FR" dirty="0" err="1"/>
              <a:t>Improved</a:t>
            </a:r>
            <a:r>
              <a:rPr lang="fr-FR" dirty="0"/>
              <a:t> background suppression </a:t>
            </a:r>
            <a:r>
              <a:rPr lang="fr-FR" dirty="0" err="1"/>
              <a:t>demonstrating</a:t>
            </a:r>
            <a:r>
              <a:rPr lang="fr-FR" dirty="0"/>
              <a:t> the </a:t>
            </a:r>
            <a:r>
              <a:rPr lang="fr-FR" dirty="0" err="1"/>
              <a:t>feasibility</a:t>
            </a:r>
            <a:r>
              <a:rPr lang="fr-FR" dirty="0"/>
              <a:t> of </a:t>
            </a:r>
            <a:r>
              <a:rPr lang="fr-FR" dirty="0" err="1"/>
              <a:t>scaling</a:t>
            </a:r>
            <a:r>
              <a:rPr lang="fr-FR" dirty="0"/>
              <a:t> </a:t>
            </a:r>
            <a:r>
              <a:rPr lang="fr-FR" dirty="0" err="1"/>
              <a:t>toward</a:t>
            </a:r>
            <a:r>
              <a:rPr lang="fr-FR" dirty="0"/>
              <a:t> a ton-</a:t>
            </a:r>
            <a:r>
              <a:rPr lang="fr-FR" dirty="0" err="1"/>
              <a:t>scale</a:t>
            </a:r>
            <a:r>
              <a:rPr lang="fr-FR" dirty="0"/>
              <a:t> </a:t>
            </a:r>
            <a:r>
              <a:rPr lang="fr-FR" dirty="0" err="1"/>
              <a:t>experiment</a:t>
            </a:r>
            <a:r>
              <a:rPr lang="fr-FR" dirty="0"/>
              <a:t>. </a:t>
            </a:r>
          </a:p>
          <a:p>
            <a:pPr marL="0" indent="0">
              <a:buNone/>
            </a:pPr>
            <a:endParaRPr lang="fr-FR" sz="2500" dirty="0"/>
          </a:p>
          <a:p>
            <a:endParaRPr lang="fr-FR" dirty="0"/>
          </a:p>
        </p:txBody>
      </p:sp>
      <p:graphicFrame>
        <p:nvGraphicFramePr>
          <p:cNvPr id="7" name="表格 2">
            <a:extLst>
              <a:ext uri="{FF2B5EF4-FFF2-40B4-BE49-F238E27FC236}">
                <a16:creationId xmlns:a16="http://schemas.microsoft.com/office/drawing/2014/main" id="{3087ABD6-3A46-90D2-2988-B6EDFEC2E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358800"/>
              </p:ext>
            </p:extLst>
          </p:nvPr>
        </p:nvGraphicFramePr>
        <p:xfrm>
          <a:off x="2" y="-1"/>
          <a:ext cx="9143999" cy="643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643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3200" b="1" i="0" cap="none" spc="0" dirty="0">
                          <a:ln w="12700"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  CDEX (China Dark Matter Experiment)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968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3185" y="4915656"/>
            <a:ext cx="377190" cy="273844"/>
          </a:xfrm>
        </p:spPr>
        <p:txBody>
          <a:bodyPr/>
          <a:lstStyle/>
          <a:p>
            <a:fld id="{57A1CAC8-B54A-4BA2-B8BD-7FB714D4327F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8E1BD29-D055-A6D6-3DAE-7C131F3A3C54}"/>
              </a:ext>
            </a:extLst>
          </p:cNvPr>
          <p:cNvSpPr txBox="1"/>
          <p:nvPr/>
        </p:nvSpPr>
        <p:spPr>
          <a:xfrm>
            <a:off x="361950" y="695851"/>
            <a:ext cx="8782050" cy="710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5763" indent="-3857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CN" dirty="0"/>
              <a:t>Started in 2009, consists of dozens of universities and research Institutions</a:t>
            </a:r>
          </a:p>
          <a:p>
            <a:pPr marL="385763" indent="-3857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CN" dirty="0"/>
              <a:t>Goals: Increase </a:t>
            </a:r>
            <a:r>
              <a:rPr lang="en-US" altLang="zh-CN" dirty="0" err="1"/>
              <a:t>LXe</a:t>
            </a:r>
            <a:r>
              <a:rPr lang="en-US" altLang="zh-CN" dirty="0"/>
              <a:t> detector mass for DM and neutrino studies </a:t>
            </a:r>
            <a:endParaRPr lang="zh-CN" altLang="en-US" dirty="0"/>
          </a:p>
        </p:txBody>
      </p:sp>
      <p:graphicFrame>
        <p:nvGraphicFramePr>
          <p:cNvPr id="3" name="图示 2">
            <a:extLst>
              <a:ext uri="{FF2B5EF4-FFF2-40B4-BE49-F238E27FC236}">
                <a16:creationId xmlns:a16="http://schemas.microsoft.com/office/drawing/2014/main" id="{7889CA15-5E82-9C55-3A53-D1047AF7D7C6}"/>
              </a:ext>
            </a:extLst>
          </p:cNvPr>
          <p:cNvGraphicFramePr/>
          <p:nvPr/>
        </p:nvGraphicFramePr>
        <p:xfrm>
          <a:off x="1856984" y="1429144"/>
          <a:ext cx="6819438" cy="2778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矩形 9">
            <a:extLst>
              <a:ext uri="{FF2B5EF4-FFF2-40B4-BE49-F238E27FC236}">
                <a16:creationId xmlns:a16="http://schemas.microsoft.com/office/drawing/2014/main" id="{5EFE3D02-66C9-28EF-8651-CD9E67D1F369}"/>
              </a:ext>
            </a:extLst>
          </p:cNvPr>
          <p:cNvSpPr/>
          <p:nvPr/>
        </p:nvSpPr>
        <p:spPr>
          <a:xfrm>
            <a:off x="182514" y="2838038"/>
            <a:ext cx="1507427" cy="265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500" b="1" dirty="0" err="1">
                <a:solidFill>
                  <a:srgbClr val="004098"/>
                </a:solidFill>
                <a:latin typeface="+mj-ea"/>
                <a:ea typeface="+mj-ea"/>
              </a:rPr>
              <a:t>PandaX</a:t>
            </a:r>
            <a:endParaRPr kumimoji="1" lang="zh-CN" altLang="en-US" sz="1500" b="1" dirty="0">
              <a:solidFill>
                <a:srgbClr val="004098"/>
              </a:solidFill>
              <a:latin typeface="+mj-ea"/>
              <a:ea typeface="+mj-ea"/>
            </a:endParaRPr>
          </a:p>
        </p:txBody>
      </p:sp>
      <p:sp>
        <p:nvSpPr>
          <p:cNvPr id="6" name="矩形 16">
            <a:extLst>
              <a:ext uri="{FF2B5EF4-FFF2-40B4-BE49-F238E27FC236}">
                <a16:creationId xmlns:a16="http://schemas.microsoft.com/office/drawing/2014/main" id="{78E6D57E-2AA2-E97B-A542-6029AB798B53}"/>
              </a:ext>
            </a:extLst>
          </p:cNvPr>
          <p:cNvSpPr/>
          <p:nvPr/>
        </p:nvSpPr>
        <p:spPr>
          <a:xfrm>
            <a:off x="2131792" y="2766781"/>
            <a:ext cx="1446683" cy="3249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500" b="1" dirty="0">
                <a:solidFill>
                  <a:srgbClr val="004098"/>
                </a:solidFill>
                <a:latin typeface="+mj-ea"/>
                <a:ea typeface="+mj-ea"/>
              </a:rPr>
              <a:t>Phase-I </a:t>
            </a:r>
          </a:p>
          <a:p>
            <a:pPr algn="ctr"/>
            <a:r>
              <a:rPr kumimoji="1" lang="en-US" altLang="zh-CN" sz="1500" b="1" dirty="0">
                <a:solidFill>
                  <a:srgbClr val="004098"/>
                </a:solidFill>
                <a:latin typeface="+mj-ea"/>
                <a:ea typeface="+mj-ea"/>
              </a:rPr>
              <a:t>120 kg</a:t>
            </a:r>
            <a:endParaRPr kumimoji="1" lang="zh-CN" altLang="en-US" sz="1500" b="1" dirty="0">
              <a:solidFill>
                <a:srgbClr val="004098"/>
              </a:solidFill>
              <a:latin typeface="+mj-ea"/>
              <a:ea typeface="+mj-ea"/>
            </a:endParaRPr>
          </a:p>
        </p:txBody>
      </p:sp>
      <p:sp>
        <p:nvSpPr>
          <p:cNvPr id="8" name="矩形 17">
            <a:extLst>
              <a:ext uri="{FF2B5EF4-FFF2-40B4-BE49-F238E27FC236}">
                <a16:creationId xmlns:a16="http://schemas.microsoft.com/office/drawing/2014/main" id="{161D53E9-1284-E9AC-7FCF-4DE72681BA87}"/>
              </a:ext>
            </a:extLst>
          </p:cNvPr>
          <p:cNvSpPr/>
          <p:nvPr/>
        </p:nvSpPr>
        <p:spPr>
          <a:xfrm>
            <a:off x="4468569" y="2265104"/>
            <a:ext cx="1419663" cy="4096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500" b="1" dirty="0">
                <a:solidFill>
                  <a:srgbClr val="004098"/>
                </a:solidFill>
                <a:latin typeface="+mj-ea"/>
                <a:ea typeface="+mj-ea"/>
              </a:rPr>
              <a:t>Phase-II </a:t>
            </a:r>
          </a:p>
          <a:p>
            <a:pPr algn="ctr"/>
            <a:r>
              <a:rPr kumimoji="1" lang="en-US" altLang="zh-CN" sz="1500" b="1" dirty="0">
                <a:solidFill>
                  <a:srgbClr val="004098"/>
                </a:solidFill>
                <a:latin typeface="+mj-ea"/>
                <a:ea typeface="+mj-ea"/>
              </a:rPr>
              <a:t>580 kg</a:t>
            </a:r>
            <a:endParaRPr kumimoji="1" lang="zh-CN" altLang="en-US" sz="1500" b="1" dirty="0">
              <a:solidFill>
                <a:srgbClr val="004098"/>
              </a:solidFill>
              <a:latin typeface="+mj-ea"/>
              <a:ea typeface="+mj-ea"/>
            </a:endParaRPr>
          </a:p>
        </p:txBody>
      </p:sp>
      <p:sp>
        <p:nvSpPr>
          <p:cNvPr id="9" name="矩形 18">
            <a:extLst>
              <a:ext uri="{FF2B5EF4-FFF2-40B4-BE49-F238E27FC236}">
                <a16:creationId xmlns:a16="http://schemas.microsoft.com/office/drawing/2014/main" id="{BFA8800B-F25C-EA35-2928-EC037E3BA5A5}"/>
              </a:ext>
            </a:extLst>
          </p:cNvPr>
          <p:cNvSpPr/>
          <p:nvPr/>
        </p:nvSpPr>
        <p:spPr>
          <a:xfrm>
            <a:off x="6884323" y="1755778"/>
            <a:ext cx="1419663" cy="449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500" b="1" dirty="0">
                <a:solidFill>
                  <a:srgbClr val="004098"/>
                </a:solidFill>
                <a:latin typeface="+mj-ea"/>
                <a:ea typeface="+mj-ea"/>
              </a:rPr>
              <a:t>PandaX-4T</a:t>
            </a:r>
          </a:p>
          <a:p>
            <a:pPr algn="ctr"/>
            <a:r>
              <a:rPr kumimoji="1" lang="en-US" altLang="zh-CN" sz="1500" b="1" dirty="0">
                <a:solidFill>
                  <a:srgbClr val="004098"/>
                </a:solidFill>
                <a:latin typeface="+mj-ea"/>
                <a:ea typeface="+mj-ea"/>
              </a:rPr>
              <a:t>3.7 ton</a:t>
            </a:r>
            <a:endParaRPr kumimoji="1" lang="zh-CN" altLang="en-US" sz="1500" b="1" dirty="0">
              <a:solidFill>
                <a:srgbClr val="004098"/>
              </a:solidFill>
              <a:latin typeface="+mj-ea"/>
              <a:ea typeface="+mj-ea"/>
            </a:endParaRPr>
          </a:p>
        </p:txBody>
      </p:sp>
      <p:cxnSp>
        <p:nvCxnSpPr>
          <p:cNvPr id="10" name="直接箭头连接符 3">
            <a:extLst>
              <a:ext uri="{FF2B5EF4-FFF2-40B4-BE49-F238E27FC236}">
                <a16:creationId xmlns:a16="http://schemas.microsoft.com/office/drawing/2014/main" id="{DF96FA76-32B7-5ED5-70D6-3C800B55D7F0}"/>
              </a:ext>
            </a:extLst>
          </p:cNvPr>
          <p:cNvCxnSpPr>
            <a:cxnSpLocks/>
          </p:cNvCxnSpPr>
          <p:nvPr/>
        </p:nvCxnSpPr>
        <p:spPr>
          <a:xfrm flipH="1">
            <a:off x="54409" y="4672080"/>
            <a:ext cx="9029059" cy="0"/>
          </a:xfrm>
          <a:prstGeom prst="straightConnector1">
            <a:avLst/>
          </a:prstGeom>
          <a:ln w="457200">
            <a:solidFill>
              <a:srgbClr val="A61F37"/>
            </a:solidFill>
            <a:headEnd type="stealth" w="sm" len="sm"/>
            <a:tailEnd type="none"/>
          </a:ln>
          <a:effectLst>
            <a:outerShdw blurRad="50800" dist="1016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2">
            <a:extLst>
              <a:ext uri="{FF2B5EF4-FFF2-40B4-BE49-F238E27FC236}">
                <a16:creationId xmlns:a16="http://schemas.microsoft.com/office/drawing/2014/main" id="{88C71624-7BA9-B687-F800-EF0C1BABFAA6}"/>
              </a:ext>
            </a:extLst>
          </p:cNvPr>
          <p:cNvSpPr txBox="1"/>
          <p:nvPr/>
        </p:nvSpPr>
        <p:spPr>
          <a:xfrm>
            <a:off x="7221790" y="4500159"/>
            <a:ext cx="1391396" cy="3231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sz="1500" b="1" dirty="0">
                <a:solidFill>
                  <a:schemeClr val="bg1"/>
                </a:solidFill>
                <a:latin typeface="+mn-ea"/>
                <a:cs typeface="Times New Roman" pitchFamily="18" charset="0"/>
              </a:rPr>
              <a:t>2020-</a:t>
            </a:r>
            <a:endParaRPr lang="zh-CN" altLang="en-US" sz="1500" b="1" dirty="0">
              <a:solidFill>
                <a:schemeClr val="bg1"/>
              </a:solidFill>
              <a:latin typeface="+mn-ea"/>
              <a:cs typeface="Times New Roman" pitchFamily="18" charset="0"/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32D6F86B-0CDD-8EEF-8533-DAE4287360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3731" y="2744415"/>
            <a:ext cx="1391396" cy="167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4">
            <a:extLst>
              <a:ext uri="{FF2B5EF4-FFF2-40B4-BE49-F238E27FC236}">
                <a16:creationId xmlns:a16="http://schemas.microsoft.com/office/drawing/2014/main" id="{D71C5EA5-FD7A-9EA8-F497-CB657B3FD2C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9901" y="2341004"/>
            <a:ext cx="2448510" cy="2092186"/>
          </a:xfrm>
          <a:prstGeom prst="rect">
            <a:avLst/>
          </a:prstGeom>
        </p:spPr>
      </p:pic>
      <p:sp>
        <p:nvSpPr>
          <p:cNvPr id="14" name="TextBox 12">
            <a:extLst>
              <a:ext uri="{FF2B5EF4-FFF2-40B4-BE49-F238E27FC236}">
                <a16:creationId xmlns:a16="http://schemas.microsoft.com/office/drawing/2014/main" id="{6E87E494-0F2D-298F-04FD-FE2557CBCC84}"/>
              </a:ext>
            </a:extLst>
          </p:cNvPr>
          <p:cNvSpPr txBox="1"/>
          <p:nvPr/>
        </p:nvSpPr>
        <p:spPr>
          <a:xfrm>
            <a:off x="601745" y="4500159"/>
            <a:ext cx="925109" cy="3231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sz="1500" b="1" dirty="0">
                <a:solidFill>
                  <a:schemeClr val="bg1"/>
                </a:solidFill>
                <a:latin typeface="+mn-ea"/>
                <a:cs typeface="Times New Roman" pitchFamily="18" charset="0"/>
              </a:rPr>
              <a:t>2009</a:t>
            </a:r>
            <a:endParaRPr lang="zh-CN" altLang="en-US" sz="1500" b="1" dirty="0">
              <a:solidFill>
                <a:schemeClr val="bg1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5377AA67-34E7-B335-982C-C362BD8881E5}"/>
              </a:ext>
            </a:extLst>
          </p:cNvPr>
          <p:cNvSpPr txBox="1"/>
          <p:nvPr/>
        </p:nvSpPr>
        <p:spPr>
          <a:xfrm>
            <a:off x="2391533" y="4500159"/>
            <a:ext cx="1449214" cy="3231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sz="1500" b="1" dirty="0">
                <a:solidFill>
                  <a:schemeClr val="bg1"/>
                </a:solidFill>
                <a:latin typeface="+mn-ea"/>
                <a:cs typeface="Times New Roman" pitchFamily="18" charset="0"/>
              </a:rPr>
              <a:t>2010-2014</a:t>
            </a:r>
            <a:endParaRPr lang="zh-CN" altLang="en-US" sz="1500" b="1" dirty="0">
              <a:solidFill>
                <a:schemeClr val="bg1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30FB7039-639B-5857-492C-E1F7E60E21C9}"/>
              </a:ext>
            </a:extLst>
          </p:cNvPr>
          <p:cNvSpPr txBox="1"/>
          <p:nvPr/>
        </p:nvSpPr>
        <p:spPr>
          <a:xfrm>
            <a:off x="4441591" y="4500245"/>
            <a:ext cx="1426505" cy="3231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zh-CN" sz="1500" b="1" dirty="0">
                <a:solidFill>
                  <a:schemeClr val="bg1"/>
                </a:solidFill>
                <a:latin typeface="+mn-ea"/>
                <a:cs typeface="Times New Roman" pitchFamily="18" charset="0"/>
              </a:rPr>
              <a:t>2015-2019</a:t>
            </a:r>
            <a:endParaRPr lang="zh-CN" altLang="en-US" sz="1500" b="1" dirty="0">
              <a:solidFill>
                <a:schemeClr val="bg1"/>
              </a:solidFill>
              <a:latin typeface="+mn-ea"/>
              <a:cs typeface="Times New Roman" pitchFamily="18" charset="0"/>
            </a:endParaRPr>
          </a:p>
        </p:txBody>
      </p:sp>
      <p:pic>
        <p:nvPicPr>
          <p:cNvPr id="17" name="图片 40">
            <a:extLst>
              <a:ext uri="{FF2B5EF4-FFF2-40B4-BE49-F238E27FC236}">
                <a16:creationId xmlns:a16="http://schemas.microsoft.com/office/drawing/2014/main" id="{9E03E961-BDFB-FD0E-AF6D-721A5794C43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4710" y="3223754"/>
            <a:ext cx="1474247" cy="11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1969BC6C-C903-0AB1-F898-C308C0555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319" y="3264760"/>
            <a:ext cx="1716363" cy="111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9" name="表格 2">
            <a:extLst>
              <a:ext uri="{FF2B5EF4-FFF2-40B4-BE49-F238E27FC236}">
                <a16:creationId xmlns:a16="http://schemas.microsoft.com/office/drawing/2014/main" id="{4C253C24-4B3A-5938-BBB8-648E57E355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485629"/>
              </p:ext>
            </p:extLst>
          </p:nvPr>
        </p:nvGraphicFramePr>
        <p:xfrm>
          <a:off x="-3062" y="46546"/>
          <a:ext cx="9143999" cy="643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643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3200" b="1" spc="150" dirty="0" err="1"/>
                        <a:t>PandaX</a:t>
                      </a:r>
                      <a:r>
                        <a:rPr lang="en-US" altLang="zh-CN" sz="3200" b="1" spc="150" dirty="0"/>
                        <a:t> </a:t>
                      </a:r>
                      <a:r>
                        <a:rPr lang="fr-FR" sz="3200" b="1" dirty="0"/>
                        <a:t>(</a:t>
                      </a:r>
                      <a:r>
                        <a:rPr lang="fr-FR" sz="3200" b="1" dirty="0" err="1"/>
                        <a:t>Particle</a:t>
                      </a:r>
                      <a:r>
                        <a:rPr lang="fr-FR" sz="3200" b="1" dirty="0"/>
                        <a:t> and </a:t>
                      </a:r>
                      <a:r>
                        <a:rPr lang="fr-FR" sz="3200" b="1" dirty="0" err="1"/>
                        <a:t>Astrophysical</a:t>
                      </a:r>
                      <a:r>
                        <a:rPr lang="fr-FR" sz="3200" b="1" dirty="0"/>
                        <a:t> Xenon Detector)</a:t>
                      </a:r>
                      <a:endParaRPr lang="en-US" altLang="zh-CN" sz="3200" b="1" i="0" cap="none" spc="0" dirty="0">
                        <a:ln w="12700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27"/>
    </mc:Choice>
    <mc:Fallback xmlns="">
      <p:transition spd="slow" advTm="33027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3957AD-20D4-5D1D-053A-AE1DD5982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1" y="736600"/>
            <a:ext cx="8413750" cy="4323080"/>
          </a:xfrm>
        </p:spPr>
        <p:txBody>
          <a:bodyPr>
            <a:normAutofit fontScale="25000" lnSpcReduction="20000"/>
          </a:bodyPr>
          <a:lstStyle/>
          <a:p>
            <a:r>
              <a:rPr lang="fr-FR" sz="6200" b="1" dirty="0"/>
              <a:t>Scientific objectives  </a:t>
            </a:r>
            <a:r>
              <a:rPr lang="fr-FR" sz="6200" dirty="0" err="1"/>
              <a:t>multipurpose</a:t>
            </a:r>
            <a:r>
              <a:rPr lang="fr-FR" sz="6200" dirty="0"/>
              <a:t> </a:t>
            </a:r>
            <a:r>
              <a:rPr lang="fr-FR" sz="6200" dirty="0" err="1"/>
              <a:t>experiment</a:t>
            </a:r>
            <a:r>
              <a:rPr lang="fr-FR" sz="6200" dirty="0"/>
              <a:t> </a:t>
            </a:r>
            <a:r>
              <a:rPr lang="fr-FR" sz="6200" dirty="0" err="1"/>
              <a:t>searching</a:t>
            </a:r>
            <a:r>
              <a:rPr lang="fr-FR" sz="6200" dirty="0"/>
              <a:t> for:</a:t>
            </a:r>
          </a:p>
          <a:p>
            <a:pPr lvl="1"/>
            <a:r>
              <a:rPr lang="fr-FR" sz="6200" dirty="0"/>
              <a:t>WIMP </a:t>
            </a:r>
            <a:r>
              <a:rPr lang="fr-FR" sz="6200" dirty="0" err="1"/>
              <a:t>dark</a:t>
            </a:r>
            <a:r>
              <a:rPr lang="fr-FR" sz="6200" dirty="0"/>
              <a:t> </a:t>
            </a:r>
            <a:r>
              <a:rPr lang="fr-FR" sz="6200" dirty="0" err="1"/>
              <a:t>matter</a:t>
            </a:r>
            <a:r>
              <a:rPr lang="fr-FR" sz="6200" dirty="0"/>
              <a:t> </a:t>
            </a:r>
          </a:p>
          <a:p>
            <a:pPr lvl="1"/>
            <a:r>
              <a:rPr lang="fr-FR" sz="6200" dirty="0" err="1"/>
              <a:t>neutrinoless</a:t>
            </a:r>
            <a:r>
              <a:rPr lang="fr-FR" sz="6200" dirty="0"/>
              <a:t> double beta </a:t>
            </a:r>
            <a:r>
              <a:rPr lang="fr-FR" sz="6200" dirty="0" err="1"/>
              <a:t>decay</a:t>
            </a:r>
            <a:r>
              <a:rPr lang="fr-FR" sz="6200" dirty="0"/>
              <a:t> </a:t>
            </a:r>
          </a:p>
          <a:p>
            <a:pPr lvl="1"/>
            <a:r>
              <a:rPr lang="fr-FR" sz="6200" dirty="0" err="1"/>
              <a:t>exotic</a:t>
            </a:r>
            <a:r>
              <a:rPr lang="fr-FR" sz="6200" dirty="0"/>
              <a:t> rare interactions </a:t>
            </a:r>
          </a:p>
          <a:p>
            <a:pPr lvl="1"/>
            <a:r>
              <a:rPr lang="fr-FR" sz="6200" dirty="0"/>
              <a:t>neutrino </a:t>
            </a:r>
            <a:r>
              <a:rPr lang="fr-FR" sz="6200" dirty="0" err="1"/>
              <a:t>physics</a:t>
            </a:r>
            <a:r>
              <a:rPr lang="fr-FR" sz="6200" dirty="0"/>
              <a:t> </a:t>
            </a:r>
          </a:p>
          <a:p>
            <a:r>
              <a:rPr lang="fr-FR" sz="6200" b="1" dirty="0"/>
              <a:t>Main </a:t>
            </a:r>
            <a:r>
              <a:rPr lang="fr-FR" sz="6200" b="1" dirty="0" err="1"/>
              <a:t>features</a:t>
            </a:r>
            <a:endParaRPr lang="fr-FR" sz="6200" b="1" dirty="0"/>
          </a:p>
          <a:p>
            <a:pPr lvl="1"/>
            <a:r>
              <a:rPr lang="fr-FR" sz="6200" dirty="0" err="1"/>
              <a:t>Multi-ton</a:t>
            </a:r>
            <a:r>
              <a:rPr lang="fr-FR" sz="6200" dirty="0"/>
              <a:t> </a:t>
            </a:r>
            <a:r>
              <a:rPr lang="fr-FR" sz="6200" dirty="0" err="1"/>
              <a:t>xenon</a:t>
            </a:r>
            <a:r>
              <a:rPr lang="fr-FR" sz="6200" dirty="0"/>
              <a:t> </a:t>
            </a:r>
            <a:r>
              <a:rPr lang="fr-FR" sz="6200" dirty="0" err="1"/>
              <a:t>target</a:t>
            </a:r>
            <a:endParaRPr lang="fr-FR" sz="6200" b="1" dirty="0"/>
          </a:p>
          <a:p>
            <a:pPr lvl="1"/>
            <a:r>
              <a:rPr lang="fr-FR" sz="6200" dirty="0"/>
              <a:t>Dual-phase </a:t>
            </a:r>
            <a:r>
              <a:rPr lang="fr-FR" sz="6200" dirty="0" err="1"/>
              <a:t>liquid</a:t>
            </a:r>
            <a:r>
              <a:rPr lang="fr-FR" sz="6200" dirty="0"/>
              <a:t> Xenon Time Projection Chamber (TPC) </a:t>
            </a:r>
          </a:p>
          <a:p>
            <a:pPr lvl="1"/>
            <a:r>
              <a:rPr lang="fr-FR" sz="6200" dirty="0" err="1"/>
              <a:t>Simultaneous</a:t>
            </a:r>
            <a:r>
              <a:rPr lang="fr-FR" sz="6200" dirty="0"/>
              <a:t> </a:t>
            </a:r>
            <a:r>
              <a:rPr lang="fr-FR" sz="6200" dirty="0" err="1"/>
              <a:t>measurement</a:t>
            </a:r>
            <a:r>
              <a:rPr lang="fr-FR" sz="6200" dirty="0"/>
              <a:t> of scintillation (S1) and </a:t>
            </a:r>
            <a:r>
              <a:rPr lang="fr-FR" sz="6200" dirty="0" err="1"/>
              <a:t>ionization</a:t>
            </a:r>
            <a:r>
              <a:rPr lang="fr-FR" sz="6200" dirty="0"/>
              <a:t> (S2) </a:t>
            </a:r>
          </a:p>
          <a:p>
            <a:pPr lvl="1"/>
            <a:r>
              <a:rPr lang="fr-FR" sz="6200" dirty="0"/>
              <a:t>Full 3D </a:t>
            </a:r>
            <a:r>
              <a:rPr lang="fr-FR" sz="6200" dirty="0" err="1"/>
              <a:t>event</a:t>
            </a:r>
            <a:r>
              <a:rPr lang="fr-FR" sz="6200" dirty="0"/>
              <a:t> reconstruction </a:t>
            </a:r>
          </a:p>
          <a:p>
            <a:pPr lvl="1"/>
            <a:r>
              <a:rPr lang="fr-FR" sz="6200" dirty="0"/>
              <a:t>Water </a:t>
            </a:r>
            <a:r>
              <a:rPr lang="fr-FR" sz="6200" dirty="0" err="1"/>
              <a:t>shielding</a:t>
            </a:r>
            <a:r>
              <a:rPr lang="fr-FR" sz="6200" dirty="0"/>
              <a:t> </a:t>
            </a:r>
          </a:p>
          <a:p>
            <a:endParaRPr lang="fr-FR" dirty="0"/>
          </a:p>
          <a:p>
            <a:r>
              <a:rPr lang="fr-FR" sz="7200" b="1" dirty="0" err="1"/>
              <a:t>Planned</a:t>
            </a:r>
            <a:r>
              <a:rPr lang="fr-FR" sz="7200" b="1" dirty="0"/>
              <a:t> </a:t>
            </a:r>
            <a:r>
              <a:rPr lang="fr-FR" sz="7200" b="1" dirty="0" err="1"/>
              <a:t>PandaX</a:t>
            </a:r>
            <a:r>
              <a:rPr lang="fr-FR" sz="7200" b="1" dirty="0"/>
              <a:t>- 20T</a:t>
            </a:r>
            <a:r>
              <a:rPr lang="fr-FR" sz="7200" dirty="0"/>
              <a:t> </a:t>
            </a:r>
            <a:endParaRPr lang="fr-FR" sz="7200" b="1" dirty="0"/>
          </a:p>
          <a:p>
            <a:r>
              <a:rPr lang="fr-FR" sz="7200" b="1" dirty="0" err="1"/>
              <a:t>Latest</a:t>
            </a:r>
            <a:r>
              <a:rPr lang="fr-FR" sz="7200" b="1" dirty="0"/>
              <a:t> </a:t>
            </a:r>
            <a:r>
              <a:rPr lang="fr-FR" sz="7200" b="1" dirty="0" err="1"/>
              <a:t>results</a:t>
            </a:r>
            <a:r>
              <a:rPr lang="fr-FR" sz="7200" b="1" dirty="0"/>
              <a:t>: Dark Matter Search </a:t>
            </a:r>
            <a:r>
              <a:rPr lang="fr-FR" sz="7200" b="1" dirty="0" err="1"/>
              <a:t>Results</a:t>
            </a:r>
            <a:r>
              <a:rPr lang="fr-FR" sz="7200" b="1" dirty="0"/>
              <a:t> </a:t>
            </a:r>
            <a:r>
              <a:rPr lang="fr-FR" sz="7200" b="1" dirty="0" err="1"/>
              <a:t>from</a:t>
            </a:r>
            <a:r>
              <a:rPr lang="fr-FR" sz="7200" b="1" dirty="0"/>
              <a:t> 1.54 </a:t>
            </a:r>
            <a:r>
              <a:rPr lang="fr-FR" sz="7200" b="1" dirty="0" err="1"/>
              <a:t>Tonne·Year</a:t>
            </a:r>
            <a:r>
              <a:rPr lang="fr-FR" sz="7200" b="1" dirty="0"/>
              <a:t> </a:t>
            </a:r>
            <a:r>
              <a:rPr lang="fr-FR" sz="7200" b="1" dirty="0" err="1"/>
              <a:t>Exposure</a:t>
            </a:r>
            <a:r>
              <a:rPr lang="fr-FR" sz="7200" b="1" dirty="0"/>
              <a:t> of PandaX-4T , </a:t>
            </a:r>
            <a:r>
              <a:rPr lang="fr-FR" sz="7200" dirty="0"/>
              <a:t>Phys Rev Lett   2025 Jan 10;134(1):011805. </a:t>
            </a:r>
          </a:p>
          <a:p>
            <a:pPr marL="0" indent="0">
              <a:buNone/>
            </a:pPr>
            <a:endParaRPr lang="fr-FR" sz="7200" dirty="0"/>
          </a:p>
          <a:p>
            <a:pPr marL="0" indent="0" algn="ctr">
              <a:buNone/>
            </a:pPr>
            <a:r>
              <a:rPr lang="fr-FR" sz="7200" dirty="0"/>
              <a:t>Among the </a:t>
            </a:r>
            <a:r>
              <a:rPr lang="fr-FR" sz="7200" b="1" dirty="0" err="1"/>
              <a:t>world's</a:t>
            </a:r>
            <a:r>
              <a:rPr lang="fr-FR" sz="7200" b="1" dirty="0"/>
              <a:t> </a:t>
            </a:r>
            <a:r>
              <a:rPr lang="fr-FR" sz="7200" b="1" dirty="0" err="1"/>
              <a:t>strongest</a:t>
            </a:r>
            <a:r>
              <a:rPr lang="fr-FR" sz="7200" b="1" dirty="0"/>
              <a:t> </a:t>
            </a:r>
            <a:r>
              <a:rPr lang="fr-FR" sz="7200" b="1" dirty="0" err="1"/>
              <a:t>limits</a:t>
            </a:r>
            <a:r>
              <a:rPr lang="fr-FR" sz="7200" dirty="0"/>
              <a:t> </a:t>
            </a:r>
          </a:p>
          <a:p>
            <a:pPr marL="0" indent="0" algn="ctr">
              <a:buNone/>
            </a:pPr>
            <a:r>
              <a:rPr lang="fr-FR" sz="7200" dirty="0"/>
              <a:t>on spin-</a:t>
            </a:r>
            <a:r>
              <a:rPr lang="fr-FR" sz="7200" dirty="0" err="1"/>
              <a:t>independent</a:t>
            </a:r>
            <a:r>
              <a:rPr lang="fr-FR" sz="7200" dirty="0"/>
              <a:t> WIMP–</a:t>
            </a:r>
            <a:r>
              <a:rPr lang="fr-FR" sz="7200" dirty="0" err="1"/>
              <a:t>nucleon</a:t>
            </a:r>
            <a:r>
              <a:rPr lang="fr-FR" sz="7200" dirty="0"/>
              <a:t> </a:t>
            </a:r>
            <a:r>
              <a:rPr lang="fr-FR" sz="7200" dirty="0" err="1"/>
              <a:t>scattering</a:t>
            </a:r>
            <a:r>
              <a:rPr lang="fr-FR" sz="7200" dirty="0"/>
              <a:t> over a </a:t>
            </a:r>
            <a:r>
              <a:rPr lang="fr-FR" sz="7200" dirty="0" err="1"/>
              <a:t>broad</a:t>
            </a:r>
            <a:r>
              <a:rPr lang="fr-FR" sz="7200" dirty="0"/>
              <a:t> mass range. </a:t>
            </a:r>
          </a:p>
          <a:p>
            <a:pPr marL="342900" lvl="1" indent="0">
              <a:buNone/>
            </a:pPr>
            <a:endParaRPr lang="fr-FR" sz="8000" b="1" dirty="0"/>
          </a:p>
          <a:p>
            <a:endParaRPr lang="fr-FR" sz="7400" dirty="0"/>
          </a:p>
          <a:p>
            <a:endParaRPr lang="fr-FR" dirty="0"/>
          </a:p>
        </p:txBody>
      </p:sp>
      <p:graphicFrame>
        <p:nvGraphicFramePr>
          <p:cNvPr id="4" name="表格 2">
            <a:extLst>
              <a:ext uri="{FF2B5EF4-FFF2-40B4-BE49-F238E27FC236}">
                <a16:creationId xmlns:a16="http://schemas.microsoft.com/office/drawing/2014/main" id="{B3956ECB-255A-61EE-E3CF-3EB9AB3FC7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997913"/>
              </p:ext>
            </p:extLst>
          </p:nvPr>
        </p:nvGraphicFramePr>
        <p:xfrm>
          <a:off x="1" y="0"/>
          <a:ext cx="9143999" cy="57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571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3200" b="1" spc="150" dirty="0" err="1"/>
                        <a:t>PandaX</a:t>
                      </a:r>
                      <a:r>
                        <a:rPr lang="en-US" altLang="zh-CN" sz="3200" b="1" spc="150" dirty="0"/>
                        <a:t> </a:t>
                      </a:r>
                      <a:r>
                        <a:rPr lang="fr-FR" sz="3200" b="1" dirty="0"/>
                        <a:t>(</a:t>
                      </a:r>
                      <a:r>
                        <a:rPr lang="fr-FR" sz="3200" b="1" dirty="0" err="1"/>
                        <a:t>cf</a:t>
                      </a:r>
                      <a:r>
                        <a:rPr lang="fr-FR" sz="3200" b="1" dirty="0"/>
                        <a:t> talk by Wang Wei)</a:t>
                      </a:r>
                      <a:endParaRPr lang="en-US" altLang="zh-CN" sz="3200" b="1" i="0" cap="none" spc="0" dirty="0">
                        <a:ln w="12700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1220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937DB7-CE9C-906B-1924-C05187BDF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94266"/>
            <a:ext cx="8354483" cy="4275667"/>
          </a:xfrm>
        </p:spPr>
        <p:txBody>
          <a:bodyPr>
            <a:normAutofit fontScale="40000" lnSpcReduction="20000"/>
          </a:bodyPr>
          <a:lstStyle/>
          <a:p>
            <a:r>
              <a:rPr lang="fr-FR" sz="3800" b="1" dirty="0"/>
              <a:t>Scientific objective</a:t>
            </a:r>
          </a:p>
          <a:p>
            <a:pPr marL="0" indent="0">
              <a:buNone/>
            </a:pPr>
            <a:r>
              <a:rPr lang="fr-FR" sz="3800" dirty="0"/>
              <a:t>The Jinping Neutrino </a:t>
            </a:r>
            <a:r>
              <a:rPr lang="fr-FR" sz="3800" dirty="0" err="1"/>
              <a:t>Experiment</a:t>
            </a:r>
            <a:r>
              <a:rPr lang="fr-FR" sz="3800" dirty="0"/>
              <a:t> </a:t>
            </a:r>
            <a:r>
              <a:rPr lang="fr-FR" sz="3800" dirty="0" err="1"/>
              <a:t>aims</a:t>
            </a:r>
            <a:r>
              <a:rPr lang="fr-FR" sz="3800" dirty="0"/>
              <a:t> to </a:t>
            </a:r>
            <a:r>
              <a:rPr lang="fr-FR" sz="3800" dirty="0" err="1"/>
              <a:t>become</a:t>
            </a:r>
            <a:r>
              <a:rPr lang="fr-FR" sz="3800" dirty="0"/>
              <a:t> one of the </a:t>
            </a:r>
            <a:r>
              <a:rPr lang="fr-FR" sz="3800" dirty="0" err="1"/>
              <a:t>world's</a:t>
            </a:r>
            <a:r>
              <a:rPr lang="fr-FR" sz="3800" dirty="0"/>
              <a:t> </a:t>
            </a:r>
            <a:r>
              <a:rPr lang="fr-FR" sz="3800" dirty="0" err="1"/>
              <a:t>most</a:t>
            </a:r>
            <a:r>
              <a:rPr lang="fr-FR" sz="3800" dirty="0"/>
              <a:t> </a:t>
            </a:r>
            <a:r>
              <a:rPr lang="fr-FR" sz="3800" dirty="0" err="1"/>
              <a:t>precise</a:t>
            </a:r>
            <a:r>
              <a:rPr lang="fr-FR" sz="3800" dirty="0"/>
              <a:t> detectors for </a:t>
            </a:r>
            <a:r>
              <a:rPr lang="fr-FR" sz="3800" b="1" dirty="0" err="1"/>
              <a:t>low-energy</a:t>
            </a:r>
            <a:r>
              <a:rPr lang="fr-FR" sz="3800" b="1" dirty="0"/>
              <a:t> neutrinos</a:t>
            </a:r>
            <a:r>
              <a:rPr lang="fr-FR" sz="3800" dirty="0"/>
              <a:t>.  </a:t>
            </a:r>
            <a:r>
              <a:rPr lang="fr-FR" sz="3800" dirty="0" err="1"/>
              <a:t>Primary</a:t>
            </a:r>
            <a:r>
              <a:rPr lang="fr-FR" sz="3800" dirty="0"/>
              <a:t> </a:t>
            </a:r>
            <a:r>
              <a:rPr lang="fr-FR" sz="3800" dirty="0" err="1"/>
              <a:t>targets</a:t>
            </a:r>
            <a:r>
              <a:rPr lang="fr-FR" sz="3800" dirty="0"/>
              <a:t> </a:t>
            </a:r>
            <a:r>
              <a:rPr lang="fr-FR" sz="3800" dirty="0" err="1"/>
              <a:t>include</a:t>
            </a:r>
            <a:r>
              <a:rPr lang="fr-FR" sz="3800" dirty="0"/>
              <a:t>:</a:t>
            </a:r>
          </a:p>
          <a:p>
            <a:pPr lvl="1"/>
            <a:r>
              <a:rPr lang="fr-FR" sz="3800" dirty="0" err="1"/>
              <a:t>solar</a:t>
            </a:r>
            <a:r>
              <a:rPr lang="fr-FR" sz="3800" dirty="0"/>
              <a:t> neutrinos </a:t>
            </a:r>
          </a:p>
          <a:p>
            <a:pPr lvl="1"/>
            <a:r>
              <a:rPr lang="fr-FR" sz="3800" dirty="0" err="1"/>
              <a:t>geo</a:t>
            </a:r>
            <a:r>
              <a:rPr lang="fr-FR" sz="3800" dirty="0"/>
              <a:t>-neutrinos </a:t>
            </a:r>
          </a:p>
          <a:p>
            <a:pPr lvl="1"/>
            <a:r>
              <a:rPr lang="fr-FR" sz="3800" dirty="0"/>
              <a:t>supernova neutrinos </a:t>
            </a:r>
          </a:p>
          <a:p>
            <a:pPr lvl="1"/>
            <a:r>
              <a:rPr lang="fr-FR" sz="3800" dirty="0"/>
              <a:t>neutrino oscillation </a:t>
            </a:r>
            <a:r>
              <a:rPr lang="fr-FR" sz="3800" dirty="0" err="1"/>
              <a:t>physics</a:t>
            </a:r>
            <a:r>
              <a:rPr lang="fr-FR" sz="3800" dirty="0"/>
              <a:t> </a:t>
            </a:r>
          </a:p>
          <a:p>
            <a:r>
              <a:rPr lang="fr-FR" sz="3800" b="1" dirty="0"/>
              <a:t>Why Jinping?</a:t>
            </a:r>
          </a:p>
          <a:p>
            <a:pPr marL="342900" lvl="1" indent="0">
              <a:buNone/>
            </a:pPr>
            <a:r>
              <a:rPr lang="fr-FR" sz="3800" dirty="0"/>
              <a:t>CJPL </a:t>
            </a:r>
            <a:r>
              <a:rPr lang="fr-FR" sz="3800" dirty="0" err="1"/>
              <a:t>is</a:t>
            </a:r>
            <a:r>
              <a:rPr lang="fr-FR" sz="3800" dirty="0"/>
              <a:t> </a:t>
            </a:r>
            <a:r>
              <a:rPr lang="fr-FR" sz="3800" dirty="0" err="1"/>
              <a:t>unusually</a:t>
            </a:r>
            <a:r>
              <a:rPr lang="fr-FR" sz="3800" dirty="0"/>
              <a:t> far </a:t>
            </a:r>
            <a:r>
              <a:rPr lang="fr-FR" sz="3800" dirty="0" err="1"/>
              <a:t>from</a:t>
            </a:r>
            <a:r>
              <a:rPr lang="fr-FR" sz="3800" dirty="0"/>
              <a:t> </a:t>
            </a:r>
            <a:r>
              <a:rPr lang="fr-FR" sz="3800" dirty="0" err="1"/>
              <a:t>nuclear</a:t>
            </a:r>
            <a:r>
              <a:rPr lang="fr-FR" sz="3800" dirty="0"/>
              <a:t> </a:t>
            </a:r>
            <a:r>
              <a:rPr lang="fr-FR" sz="3800" dirty="0" err="1"/>
              <a:t>reactors</a:t>
            </a:r>
            <a:r>
              <a:rPr lang="fr-FR" sz="3800" dirty="0"/>
              <a:t>, </a:t>
            </a:r>
            <a:r>
              <a:rPr lang="fr-FR" sz="3800" dirty="0" err="1"/>
              <a:t>giving</a:t>
            </a:r>
            <a:r>
              <a:rPr lang="fr-FR" sz="3800" dirty="0"/>
              <a:t> </a:t>
            </a:r>
            <a:r>
              <a:rPr lang="fr-FR" sz="3800" dirty="0" err="1"/>
              <a:t>it</a:t>
            </a:r>
            <a:r>
              <a:rPr lang="fr-FR" sz="3800" dirty="0"/>
              <a:t> the </a:t>
            </a:r>
            <a:r>
              <a:rPr lang="fr-FR" sz="3800" b="1" dirty="0" err="1"/>
              <a:t>lowest</a:t>
            </a:r>
            <a:r>
              <a:rPr lang="fr-FR" sz="3800" b="1" dirty="0"/>
              <a:t> </a:t>
            </a:r>
            <a:r>
              <a:rPr lang="fr-FR" sz="3800" b="1" dirty="0" err="1"/>
              <a:t>reactor</a:t>
            </a:r>
            <a:r>
              <a:rPr lang="fr-FR" sz="3800" b="1" dirty="0"/>
              <a:t>-neutrino background of </a:t>
            </a:r>
            <a:r>
              <a:rPr lang="fr-FR" sz="3800" b="1" dirty="0" err="1"/>
              <a:t>any</a:t>
            </a:r>
            <a:r>
              <a:rPr lang="fr-FR" sz="3800" b="1" dirty="0"/>
              <a:t> major underground </a:t>
            </a:r>
            <a:r>
              <a:rPr lang="fr-FR" sz="3800" b="1" dirty="0" err="1"/>
              <a:t>laboratory</a:t>
            </a:r>
            <a:r>
              <a:rPr lang="fr-FR" sz="3800" dirty="0"/>
              <a:t>. </a:t>
            </a:r>
          </a:p>
          <a:p>
            <a:pPr marL="342900" lvl="1" indent="0">
              <a:buNone/>
            </a:pPr>
            <a:r>
              <a:rPr lang="fr-FR" sz="3800" dirty="0"/>
              <a:t>This </a:t>
            </a:r>
            <a:r>
              <a:rPr lang="fr-FR" sz="3800" dirty="0" err="1"/>
              <a:t>is</a:t>
            </a:r>
            <a:r>
              <a:rPr lang="fr-FR" sz="3800" dirty="0"/>
              <a:t> a major </a:t>
            </a:r>
            <a:r>
              <a:rPr lang="fr-FR" sz="3800" dirty="0" err="1"/>
              <a:t>advantage</a:t>
            </a:r>
            <a:r>
              <a:rPr lang="fr-FR" sz="3800" dirty="0"/>
              <a:t> for </a:t>
            </a:r>
            <a:r>
              <a:rPr lang="fr-FR" sz="3800" dirty="0" err="1"/>
              <a:t>measuring</a:t>
            </a:r>
            <a:r>
              <a:rPr lang="fr-FR" sz="3800" dirty="0"/>
              <a:t> </a:t>
            </a:r>
            <a:r>
              <a:rPr lang="fr-FR" sz="3800" dirty="0" err="1"/>
              <a:t>natural</a:t>
            </a:r>
            <a:r>
              <a:rPr lang="fr-FR" sz="3800" dirty="0"/>
              <a:t> neutrino sources. </a:t>
            </a:r>
          </a:p>
          <a:p>
            <a:r>
              <a:rPr lang="fr-FR" sz="3800" b="1" dirty="0" err="1"/>
              <a:t>Planned</a:t>
            </a:r>
            <a:r>
              <a:rPr lang="fr-FR" sz="3800" b="1" dirty="0"/>
              <a:t> detector:</a:t>
            </a:r>
          </a:p>
          <a:p>
            <a:pPr lvl="1"/>
            <a:r>
              <a:rPr lang="fr-FR" sz="3800" dirty="0" err="1"/>
              <a:t>approximately</a:t>
            </a:r>
            <a:r>
              <a:rPr lang="fr-FR" sz="3800" dirty="0"/>
              <a:t> 4-kiloton </a:t>
            </a:r>
            <a:r>
              <a:rPr lang="fr-FR" sz="3800" dirty="0" err="1"/>
              <a:t>ultra-pure</a:t>
            </a:r>
            <a:r>
              <a:rPr lang="fr-FR" sz="3800" dirty="0"/>
              <a:t> </a:t>
            </a:r>
            <a:r>
              <a:rPr lang="fr-FR" sz="3800" dirty="0" err="1"/>
              <a:t>liquid</a:t>
            </a:r>
            <a:r>
              <a:rPr lang="fr-FR" sz="3800" dirty="0"/>
              <a:t> </a:t>
            </a:r>
            <a:r>
              <a:rPr lang="fr-FR" sz="3800" dirty="0" err="1"/>
              <a:t>scintillator</a:t>
            </a:r>
            <a:r>
              <a:rPr lang="fr-FR" sz="3800" dirty="0"/>
              <a:t> </a:t>
            </a:r>
          </a:p>
          <a:p>
            <a:pPr lvl="1"/>
            <a:r>
              <a:rPr lang="fr-FR" sz="3800" dirty="0" err="1"/>
              <a:t>extremely</a:t>
            </a:r>
            <a:r>
              <a:rPr lang="fr-FR" sz="3800" dirty="0"/>
              <a:t> </a:t>
            </a:r>
            <a:r>
              <a:rPr lang="fr-FR" sz="3800" dirty="0" err="1"/>
              <a:t>low</a:t>
            </a:r>
            <a:r>
              <a:rPr lang="fr-FR" sz="3800" dirty="0"/>
              <a:t> radioactive background </a:t>
            </a:r>
          </a:p>
          <a:p>
            <a:pPr lvl="1"/>
            <a:r>
              <a:rPr lang="fr-FR" sz="3800" dirty="0"/>
              <a:t>high light </a:t>
            </a:r>
            <a:r>
              <a:rPr lang="fr-FR" sz="3800" dirty="0" err="1"/>
              <a:t>yield</a:t>
            </a:r>
            <a:r>
              <a:rPr lang="fr-FR" sz="3800" dirty="0"/>
              <a:t> </a:t>
            </a:r>
          </a:p>
          <a:p>
            <a:pPr lvl="1"/>
            <a:r>
              <a:rPr lang="fr-FR" sz="3800" dirty="0" err="1"/>
              <a:t>precision</a:t>
            </a:r>
            <a:r>
              <a:rPr lang="fr-FR" sz="3800" dirty="0"/>
              <a:t> </a:t>
            </a:r>
            <a:r>
              <a:rPr lang="fr-FR" sz="3800" dirty="0" err="1"/>
              <a:t>energy</a:t>
            </a:r>
            <a:r>
              <a:rPr lang="fr-FR" sz="3800" dirty="0"/>
              <a:t> calibration </a:t>
            </a:r>
          </a:p>
          <a:p>
            <a:r>
              <a:rPr lang="fr-FR" sz="3800" b="1" dirty="0"/>
              <a:t>Current </a:t>
            </a:r>
            <a:r>
              <a:rPr lang="fr-FR" sz="3800" b="1" dirty="0" err="1"/>
              <a:t>status</a:t>
            </a:r>
            <a:endParaRPr lang="fr-FR" sz="3800" b="1" dirty="0"/>
          </a:p>
          <a:p>
            <a:pPr lvl="1"/>
            <a:r>
              <a:rPr lang="fr-FR" sz="3800" dirty="0"/>
              <a:t>A 1-ton prototype has been </a:t>
            </a:r>
            <a:r>
              <a:rPr lang="fr-FR" sz="3800" dirty="0" err="1"/>
              <a:t>successfully</a:t>
            </a:r>
            <a:r>
              <a:rPr lang="fr-FR" sz="3800" dirty="0"/>
              <a:t> </a:t>
            </a:r>
            <a:r>
              <a:rPr lang="fr-FR" sz="3800" dirty="0" err="1"/>
              <a:t>operated</a:t>
            </a:r>
            <a:r>
              <a:rPr lang="fr-FR" sz="3800" dirty="0"/>
              <a:t>. </a:t>
            </a:r>
          </a:p>
          <a:p>
            <a:pPr lvl="1"/>
            <a:r>
              <a:rPr lang="fr-FR" sz="3800" dirty="0"/>
              <a:t>Engineering and detector R&amp;D continue for the full-</a:t>
            </a:r>
            <a:r>
              <a:rPr lang="fr-FR" sz="3800" dirty="0" err="1"/>
              <a:t>scale</a:t>
            </a:r>
            <a:r>
              <a:rPr lang="fr-FR" sz="3800" dirty="0"/>
              <a:t> </a:t>
            </a:r>
            <a:r>
              <a:rPr lang="fr-FR" sz="3800" dirty="0" err="1"/>
              <a:t>experiment</a:t>
            </a:r>
            <a:r>
              <a:rPr lang="fr-FR" sz="3800" dirty="0"/>
              <a:t>. </a:t>
            </a:r>
          </a:p>
          <a:p>
            <a:pPr marL="342900" lvl="1" indent="0">
              <a:buNone/>
            </a:pPr>
            <a:endParaRPr lang="fr-FR" sz="3800" dirty="0"/>
          </a:p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23732B-726A-3C83-E384-8E5EF05A3AF0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07396A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zh-CN" sz="2800" b="1" spc="1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Jinping Neutrino Program (Solar-</a:t>
            </a:r>
            <a:r>
              <a:rPr lang="en-US" altLang="zh-CN" sz="2800" b="1" spc="15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ν</a:t>
            </a:r>
            <a:r>
              <a:rPr lang="zh-CN" altLang="en-US" sz="2800" b="1" spc="1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lang="en-US" altLang="zh-CN" sz="2800" b="1" spc="1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Geo-</a:t>
            </a:r>
            <a:r>
              <a:rPr lang="en-US" altLang="zh-CN" sz="2800" b="1" spc="150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ν</a:t>
            </a:r>
            <a:r>
              <a:rPr lang="en-US" altLang="zh-CN" sz="2800" b="1" spc="1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en-US" altLang="zh-CN" sz="2800" b="1" i="0" cap="none" spc="0" dirty="0">
              <a:ln w="12700">
                <a:noFill/>
              </a:ln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016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32696BE-F8EF-CF5D-7F59-A8979953E4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92"/>
          <a:stretch/>
        </p:blipFill>
        <p:spPr>
          <a:xfrm>
            <a:off x="853980" y="3090770"/>
            <a:ext cx="3023905" cy="191531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BE38F6-0AB2-F2C5-AF16-AA092EDAC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980" y="854655"/>
            <a:ext cx="3023905" cy="212438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6A7E646-0FE2-0A57-C793-D6304C543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8387" y="854655"/>
            <a:ext cx="4320000" cy="2123456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70377229-1444-B2D4-5884-A4FAF79A5AB7}"/>
              </a:ext>
            </a:extLst>
          </p:cNvPr>
          <p:cNvSpPr/>
          <p:nvPr/>
        </p:nvSpPr>
        <p:spPr>
          <a:xfrm>
            <a:off x="4074928" y="854656"/>
            <a:ext cx="2902688" cy="221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35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EC217F8-9FD5-FA56-E6F2-1325812B6A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188"/>
          <a:stretch/>
        </p:blipFill>
        <p:spPr>
          <a:xfrm>
            <a:off x="4008387" y="3090770"/>
            <a:ext cx="4320000" cy="191727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3E03782-5808-0539-D012-53AAC91D66BE}"/>
              </a:ext>
            </a:extLst>
          </p:cNvPr>
          <p:cNvSpPr txBox="1"/>
          <p:nvPr/>
        </p:nvSpPr>
        <p:spPr>
          <a:xfrm>
            <a:off x="4008387" y="838705"/>
            <a:ext cx="4320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35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Pit for 500-ton Neutrino Observatory at Hall D2</a:t>
            </a:r>
            <a:endParaRPr kumimoji="1" lang="zh-CN" altLang="en-US" sz="135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155054B-37F1-EB5E-5766-416D4232D30C}"/>
              </a:ext>
            </a:extLst>
          </p:cNvPr>
          <p:cNvSpPr/>
          <p:nvPr/>
        </p:nvSpPr>
        <p:spPr>
          <a:xfrm>
            <a:off x="5956891" y="3090769"/>
            <a:ext cx="842848" cy="2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35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253DD98-7E64-8376-8AD7-46366A003305}"/>
              </a:ext>
            </a:extLst>
          </p:cNvPr>
          <p:cNvSpPr txBox="1"/>
          <p:nvPr/>
        </p:nvSpPr>
        <p:spPr>
          <a:xfrm>
            <a:off x="4184389" y="3090769"/>
            <a:ext cx="2338331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zh-CN" sz="135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Neutrino detector design</a:t>
            </a:r>
            <a:endParaRPr kumimoji="1" lang="zh-CN" altLang="en-US" sz="135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F082F80-0CF2-DD08-73BF-473E9393CD36}"/>
              </a:ext>
            </a:extLst>
          </p:cNvPr>
          <p:cNvSpPr txBox="1"/>
          <p:nvPr/>
        </p:nvSpPr>
        <p:spPr>
          <a:xfrm>
            <a:off x="899655" y="3170884"/>
            <a:ext cx="2823934" cy="300082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35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1-ton prototype at CJPL-I</a:t>
            </a:r>
            <a:endParaRPr kumimoji="1" lang="zh-CN" altLang="en-US" sz="135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3483C40-2FB9-45F2-8489-D4F508FF8E7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8880" y="1126324"/>
            <a:ext cx="2079749" cy="1559812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DE5B0544-A30C-4E7C-A9C4-A5CC8CCFCAEB}"/>
              </a:ext>
            </a:extLst>
          </p:cNvPr>
          <p:cNvSpPr txBox="1"/>
          <p:nvPr/>
        </p:nvSpPr>
        <p:spPr>
          <a:xfrm>
            <a:off x="7472667" y="2377948"/>
            <a:ext cx="70083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>
                <a:solidFill>
                  <a:srgbClr val="FFFF00"/>
                </a:solidFill>
              </a:rPr>
              <a:t>Hall D2</a:t>
            </a:r>
            <a:endParaRPr lang="zh-CN" altLang="en-US" sz="1350" b="1" dirty="0">
              <a:solidFill>
                <a:srgbClr val="FFFF00"/>
              </a:solidFill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1DFBAA79-0491-2DDB-CC06-DE4FA868B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599" y="4916700"/>
            <a:ext cx="2057400" cy="226800"/>
          </a:xfrm>
        </p:spPr>
        <p:txBody>
          <a:bodyPr vert="horz" lIns="91440" tIns="13500" rIns="91440" bIns="13500" rtlCol="0" anchor="ctr"/>
          <a:lstStyle/>
          <a:p>
            <a:fld id="{1F7E3CDD-4E0E-CD49-8F82-2B4304F9B004}" type="slidenum">
              <a:rPr kumimoji="1" lang="zh-CN" altLang="en-US" b="1" smtClean="0">
                <a:solidFill>
                  <a:srgbClr val="2D2D92"/>
                </a:solidFill>
                <a:latin typeface="Helvetica" pitchFamily="2" charset="0"/>
                <a:cs typeface="Times New Roman" panose="02020603050405020304" pitchFamily="18" charset="0"/>
              </a:rPr>
              <a:t>19</a:t>
            </a:fld>
            <a:endParaRPr kumimoji="1" lang="zh-CN" altLang="en-US" b="1" dirty="0">
              <a:solidFill>
                <a:srgbClr val="2D2D92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表格 2">
            <a:extLst>
              <a:ext uri="{FF2B5EF4-FFF2-40B4-BE49-F238E27FC236}">
                <a16:creationId xmlns:a16="http://schemas.microsoft.com/office/drawing/2014/main" id="{31B9AD51-1FD9-C27D-E527-99C3BE5473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024546"/>
              </p:ext>
            </p:extLst>
          </p:nvPr>
        </p:nvGraphicFramePr>
        <p:xfrm>
          <a:off x="0" y="-10600"/>
          <a:ext cx="9143999" cy="57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571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800" b="1" spc="15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Jinping Neutrino Program (Solar-</a:t>
                      </a:r>
                      <a:r>
                        <a:rPr lang="en-US" altLang="zh-CN" sz="2800" b="1" spc="150" dirty="0" err="1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ν</a:t>
                      </a:r>
                      <a:r>
                        <a:rPr lang="zh-CN" altLang="en-US" sz="2800" b="1" spc="15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，</a:t>
                      </a:r>
                      <a:r>
                        <a:rPr lang="en-US" altLang="zh-CN" sz="2800" b="1" spc="15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Geo-</a:t>
                      </a:r>
                      <a:r>
                        <a:rPr lang="en-US" altLang="zh-CN" sz="2800" b="1" spc="150" dirty="0" err="1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ν</a:t>
                      </a:r>
                      <a:r>
                        <a:rPr lang="en-US" altLang="zh-CN" sz="2800" b="1" spc="15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)</a:t>
                      </a:r>
                      <a:endParaRPr lang="en-US" altLang="zh-CN" sz="2800" b="1" i="0" cap="none" spc="0" dirty="0">
                        <a:ln w="12700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69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27"/>
    </mc:Choice>
    <mc:Fallback xmlns="">
      <p:transition spd="slow" advTm="3302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B6EA7FE-7A04-B377-0783-2DC9DC1442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6740" y="713820"/>
            <a:ext cx="5130419" cy="3081975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FE5A7119-40BC-1513-0FAA-7EF50FC8E408}"/>
              </a:ext>
            </a:extLst>
          </p:cNvPr>
          <p:cNvGrpSpPr/>
          <p:nvPr/>
        </p:nvGrpSpPr>
        <p:grpSpPr>
          <a:xfrm>
            <a:off x="151528" y="788360"/>
            <a:ext cx="3611123" cy="2995991"/>
            <a:chOff x="3654624" y="974437"/>
            <a:chExt cx="6575527" cy="5526600"/>
          </a:xfrm>
        </p:grpSpPr>
        <p:pic>
          <p:nvPicPr>
            <p:cNvPr id="7" name="Picture 2" descr="锦屏二级水电站公路示意图(改)">
              <a:extLst>
                <a:ext uri="{FF2B5EF4-FFF2-40B4-BE49-F238E27FC236}">
                  <a16:creationId xmlns:a16="http://schemas.microsoft.com/office/drawing/2014/main" id="{041F9587-634E-18C2-73A9-C290980FC4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2538" y="974437"/>
              <a:ext cx="4281306" cy="5307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F87B48C5-72B1-8A59-7C66-0B251B10A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4624" y="1832531"/>
              <a:ext cx="2052054" cy="11922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ts val="9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3600">
                  <a:solidFill>
                    <a:srgbClr val="006666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方正兰亭黑_GBK" pitchFamily="2" charset="-122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8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4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zh-CN" sz="1200" dirty="0">
                  <a:solidFill>
                    <a:srgbClr val="FF0000"/>
                  </a:solidFill>
                  <a:ea typeface="方正兰亭细黑_GBK" pitchFamily="2" charset="-122"/>
                </a:rPr>
                <a:t>Jinping-I 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zh-CN" sz="1200" dirty="0">
                  <a:solidFill>
                    <a:srgbClr val="FF0000"/>
                  </a:solidFill>
                  <a:ea typeface="方正兰亭细黑_GBK" pitchFamily="2" charset="-122"/>
                </a:rPr>
                <a:t>Hydroelectric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zh-CN" sz="1200" dirty="0">
                  <a:solidFill>
                    <a:srgbClr val="FF0000"/>
                  </a:solidFill>
                  <a:ea typeface="方正兰亭细黑_GBK" pitchFamily="2" charset="-122"/>
                </a:rPr>
                <a:t>Power Plant</a:t>
              </a:r>
            </a:p>
          </p:txBody>
        </p:sp>
        <p:sp>
          <p:nvSpPr>
            <p:cNvPr id="9" name="四角星 8">
              <a:extLst>
                <a:ext uri="{FF2B5EF4-FFF2-40B4-BE49-F238E27FC236}">
                  <a16:creationId xmlns:a16="http://schemas.microsoft.com/office/drawing/2014/main" id="{EF21FC08-E300-0A9E-151D-E5FB898C2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3258" y="5290038"/>
              <a:ext cx="215900" cy="144463"/>
            </a:xfrm>
            <a:prstGeom prst="star4">
              <a:avLst>
                <a:gd name="adj" fmla="val 125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kumimoji="1" lang="zh-CN" altLang="en-US" sz="1350">
                <a:solidFill>
                  <a:schemeClr val="lt1"/>
                </a:solidFill>
              </a:endParaRPr>
            </a:p>
          </p:txBody>
        </p:sp>
        <p:cxnSp>
          <p:nvCxnSpPr>
            <p:cNvPr id="10" name="直线箭头连接符 9">
              <a:extLst>
                <a:ext uri="{FF2B5EF4-FFF2-40B4-BE49-F238E27FC236}">
                  <a16:creationId xmlns:a16="http://schemas.microsoft.com/office/drawing/2014/main" id="{415E13F5-B43D-55F4-399A-CB601CC0E84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750360" y="3647157"/>
              <a:ext cx="1286909" cy="1642881"/>
            </a:xfrm>
            <a:prstGeom prst="straightConnector1">
              <a:avLst/>
            </a:prstGeom>
            <a:noFill/>
            <a:ln w="25400">
              <a:solidFill>
                <a:srgbClr val="FFFF00"/>
              </a:solidFill>
              <a:prstDash val="dash"/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四角星 10">
              <a:extLst>
                <a:ext uri="{FF2B5EF4-FFF2-40B4-BE49-F238E27FC236}">
                  <a16:creationId xmlns:a16="http://schemas.microsoft.com/office/drawing/2014/main" id="{5829C077-CAB8-7AD1-177F-012D48B50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3626" y="4759101"/>
              <a:ext cx="215900" cy="144463"/>
            </a:xfrm>
            <a:prstGeom prst="star4">
              <a:avLst>
                <a:gd name="adj" fmla="val 125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kumimoji="1" lang="zh-CN" altLang="en-US" sz="1350">
                <a:solidFill>
                  <a:schemeClr val="lt1"/>
                </a:solidFill>
              </a:endParaRPr>
            </a:p>
          </p:txBody>
        </p:sp>
        <p:cxnSp>
          <p:nvCxnSpPr>
            <p:cNvPr id="12" name="直线箭头连接符 11">
              <a:extLst>
                <a:ext uri="{FF2B5EF4-FFF2-40B4-BE49-F238E27FC236}">
                  <a16:creationId xmlns:a16="http://schemas.microsoft.com/office/drawing/2014/main" id="{760CFB9D-BA06-E225-BA1A-7A1874A9867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782761" y="2927139"/>
              <a:ext cx="505937" cy="1904194"/>
            </a:xfrm>
            <a:prstGeom prst="straightConnector1">
              <a:avLst/>
            </a:prstGeom>
            <a:noFill/>
            <a:ln w="25400">
              <a:solidFill>
                <a:srgbClr val="FFFF00"/>
              </a:solidFill>
              <a:prstDash val="dash"/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矩形 56">
              <a:extLst>
                <a:ext uri="{FF2B5EF4-FFF2-40B4-BE49-F238E27FC236}">
                  <a16:creationId xmlns:a16="http://schemas.microsoft.com/office/drawing/2014/main" id="{E9861F81-D666-4895-FF25-28DA2138C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7268" y="3049679"/>
              <a:ext cx="2192883" cy="132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ts val="9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3600">
                  <a:solidFill>
                    <a:srgbClr val="006666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方正兰亭黑_GBK" pitchFamily="2" charset="-122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8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4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kumimoji="1" sz="2000">
                  <a:solidFill>
                    <a:srgbClr val="006666"/>
                  </a:solidFill>
                  <a:latin typeface="Arial" panose="020B0604020202020204" pitchFamily="34" charset="0"/>
                  <a:ea typeface="方正兰亭细黑_GBK" pitchFamily="2" charset="-122"/>
                  <a:cs typeface="方正兰亭细黑_GBK" pitchFamily="2" charset="-122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zh-CN" sz="1350" dirty="0">
                  <a:solidFill>
                    <a:srgbClr val="FF0000"/>
                  </a:solidFill>
                  <a:ea typeface="方正兰亭细黑_GBK" pitchFamily="2" charset="-122"/>
                </a:rPr>
                <a:t>Jinping-II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zh-CN" sz="1350" dirty="0">
                  <a:solidFill>
                    <a:srgbClr val="FF0000"/>
                  </a:solidFill>
                  <a:ea typeface="方正兰亭细黑_GBK" pitchFamily="2" charset="-122"/>
                </a:rPr>
                <a:t>Hydroelectric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zh-CN" sz="1350" dirty="0">
                  <a:solidFill>
                    <a:srgbClr val="FF0000"/>
                  </a:solidFill>
                  <a:ea typeface="方正兰亭细黑_GBK" pitchFamily="2" charset="-122"/>
                </a:rPr>
                <a:t>Power Plant</a:t>
              </a: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BDDC84AD-F7F3-6388-9E1B-2752183609B2}"/>
                </a:ext>
              </a:extLst>
            </p:cNvPr>
            <p:cNvSpPr txBox="1"/>
            <p:nvPr/>
          </p:nvSpPr>
          <p:spPr>
            <a:xfrm>
              <a:off x="4236017" y="5819743"/>
              <a:ext cx="3301887" cy="681294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sz="900" b="1" dirty="0" err="1"/>
                <a:t>JinPing</a:t>
              </a:r>
              <a:r>
                <a:rPr kumimoji="1" lang="en-US" altLang="zh-CN" sz="900" b="1" dirty="0"/>
                <a:t> traffic tunnel</a:t>
              </a:r>
            </a:p>
            <a:p>
              <a:pPr algn="ctr"/>
              <a:r>
                <a:rPr kumimoji="1" lang="en-US" altLang="zh-CN" sz="900" b="1" dirty="0"/>
                <a:t>~18km length, overburden 2400m</a:t>
              </a:r>
              <a:endParaRPr kumimoji="1" lang="zh-CN" altLang="en-US" sz="900" b="1" dirty="0"/>
            </a:p>
          </p:txBody>
        </p:sp>
        <p:cxnSp>
          <p:nvCxnSpPr>
            <p:cNvPr id="15" name="直线箭头连接符 14">
              <a:extLst>
                <a:ext uri="{FF2B5EF4-FFF2-40B4-BE49-F238E27FC236}">
                  <a16:creationId xmlns:a16="http://schemas.microsoft.com/office/drawing/2014/main" id="{1DEF2D63-E828-089D-D197-088567DE721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966715" y="5088647"/>
              <a:ext cx="14971" cy="626860"/>
            </a:xfrm>
            <a:prstGeom prst="straightConnector1">
              <a:avLst/>
            </a:prstGeom>
            <a:noFill/>
            <a:ln w="25400">
              <a:solidFill>
                <a:srgbClr val="FFFF00"/>
              </a:solidFill>
              <a:prstDash val="dash"/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345BB0D3-F522-5045-5430-0887A82C1A20}"/>
                </a:ext>
              </a:extLst>
            </p:cNvPr>
            <p:cNvSpPr txBox="1"/>
            <p:nvPr/>
          </p:nvSpPr>
          <p:spPr>
            <a:xfrm>
              <a:off x="5844415" y="4215357"/>
              <a:ext cx="1104054" cy="6812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b="1" dirty="0">
                  <a:solidFill>
                    <a:srgbClr val="FF0000"/>
                  </a:solidFill>
                </a:rPr>
                <a:t>CJPL</a:t>
              </a:r>
              <a:endParaRPr kumimoji="1" lang="zh-CN" alt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17" name="直线箭头连接符 16">
              <a:extLst>
                <a:ext uri="{FF2B5EF4-FFF2-40B4-BE49-F238E27FC236}">
                  <a16:creationId xmlns:a16="http://schemas.microsoft.com/office/drawing/2014/main" id="{7DEDAF79-B675-3DED-1E61-F092542AFD5B}"/>
                </a:ext>
              </a:extLst>
            </p:cNvPr>
            <p:cNvCxnSpPr>
              <a:cxnSpLocks noChangeShapeType="1"/>
              <a:stCxn id="16" idx="2"/>
            </p:cNvCxnSpPr>
            <p:nvPr/>
          </p:nvCxnSpPr>
          <p:spPr bwMode="auto">
            <a:xfrm flipH="1">
              <a:off x="6059098" y="4896651"/>
              <a:ext cx="337343" cy="68074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80130074-E82C-6D10-674D-00F0BB67EDFF}"/>
              </a:ext>
            </a:extLst>
          </p:cNvPr>
          <p:cNvSpPr txBox="1"/>
          <p:nvPr/>
        </p:nvSpPr>
        <p:spPr>
          <a:xfrm>
            <a:off x="960774" y="868876"/>
            <a:ext cx="593432" cy="415498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sz="1050" b="1" dirty="0">
                <a:solidFill>
                  <a:srgbClr val="FFFF00"/>
                </a:solidFill>
              </a:rPr>
              <a:t>Yalong </a:t>
            </a:r>
          </a:p>
          <a:p>
            <a:r>
              <a:rPr kumimoji="1" lang="en-US" altLang="zh-CN" sz="1050" b="1" dirty="0">
                <a:solidFill>
                  <a:srgbClr val="FFFF00"/>
                </a:solidFill>
              </a:rPr>
              <a:t>River</a:t>
            </a:r>
            <a:endParaRPr kumimoji="1" lang="zh-CN" altLang="en-US" sz="1050" b="1" dirty="0">
              <a:solidFill>
                <a:srgbClr val="FFFF00"/>
              </a:solidFill>
            </a:endParaRPr>
          </a:p>
        </p:txBody>
      </p:sp>
      <p:cxnSp>
        <p:nvCxnSpPr>
          <p:cNvPr id="25" name="直线箭头连接符 24">
            <a:extLst>
              <a:ext uri="{FF2B5EF4-FFF2-40B4-BE49-F238E27FC236}">
                <a16:creationId xmlns:a16="http://schemas.microsoft.com/office/drawing/2014/main" id="{806273D0-6A28-D941-2FA5-3BEDB1A08FAA}"/>
              </a:ext>
            </a:extLst>
          </p:cNvPr>
          <p:cNvCxnSpPr>
            <a:cxnSpLocks noChangeShapeType="1"/>
            <a:stCxn id="24" idx="3"/>
          </p:cNvCxnSpPr>
          <p:nvPr/>
        </p:nvCxnSpPr>
        <p:spPr bwMode="auto">
          <a:xfrm>
            <a:off x="1554206" y="1076625"/>
            <a:ext cx="211150" cy="82141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8260971B-4438-A928-DDAE-07EAF4BA2F26}"/>
              </a:ext>
            </a:extLst>
          </p:cNvPr>
          <p:cNvSpPr txBox="1"/>
          <p:nvPr/>
        </p:nvSpPr>
        <p:spPr>
          <a:xfrm>
            <a:off x="59538" y="3880669"/>
            <a:ext cx="8906662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zh-CN" sz="1350" dirty="0"/>
              <a:t>CJPL, located in </a:t>
            </a:r>
            <a:r>
              <a:rPr lang="en-US" altLang="zh-CN" sz="1350" dirty="0" err="1"/>
              <a:t>Xichang</a:t>
            </a:r>
            <a:r>
              <a:rPr lang="en-US" altLang="zh-CN" sz="1350" dirty="0"/>
              <a:t> City of Sichuan, has advantages with a </a:t>
            </a:r>
            <a:r>
              <a:rPr lang="en-US" altLang="zh-CN" sz="1350" b="1" dirty="0">
                <a:solidFill>
                  <a:srgbClr val="C00000"/>
                </a:solidFill>
              </a:rPr>
              <a:t>rock overburden of 2400m</a:t>
            </a:r>
            <a:r>
              <a:rPr lang="en-US" altLang="zh-CN" sz="1350" dirty="0"/>
              <a:t>,  </a:t>
            </a:r>
            <a:r>
              <a:rPr lang="en-US" altLang="zh-CN" sz="1350" dirty="0">
                <a:ea typeface="方正兰亭细黑_GBK"/>
                <a:cs typeface="Arial" panose="020B0604020202020204" pitchFamily="34" charset="0"/>
              </a:rPr>
              <a:t>ultra-l</a:t>
            </a:r>
            <a:r>
              <a:rPr lang="en-US" altLang="zh-CN" sz="1350" dirty="0"/>
              <a:t>ow muon flux and environmental radiation background.  </a:t>
            </a:r>
            <a:r>
              <a:rPr lang="en-US" altLang="zh-CN" sz="1350" b="1" dirty="0">
                <a:solidFill>
                  <a:srgbClr val="C00000"/>
                </a:solidFill>
              </a:rPr>
              <a:t>Construction started in 2009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zh-CN" sz="1350" b="1" dirty="0">
                <a:solidFill>
                  <a:srgbClr val="C00000"/>
                </a:solidFill>
                <a:ea typeface="方正兰亭细黑_GBK"/>
                <a:cs typeface="Arial" panose="020B0604020202020204" pitchFamily="34" charset="0"/>
              </a:rPr>
              <a:t>CJPL-I</a:t>
            </a:r>
            <a:r>
              <a:rPr lang="en-US" altLang="zh-CN" sz="1350" dirty="0">
                <a:ea typeface="方正兰亭细黑_GBK"/>
                <a:cs typeface="Arial" panose="020B0604020202020204" pitchFamily="34" charset="0"/>
              </a:rPr>
              <a:t> Total space: ~4000 m</a:t>
            </a:r>
            <a:r>
              <a:rPr lang="en-US" altLang="zh-CN" sz="1350" baseline="30000" dirty="0">
                <a:ea typeface="方正兰亭细黑_GBK"/>
                <a:cs typeface="Arial" panose="020B0604020202020204" pitchFamily="34" charset="0"/>
              </a:rPr>
              <a:t>3</a:t>
            </a:r>
            <a:r>
              <a:rPr lang="en-US" altLang="zh-CN" sz="1350" dirty="0">
                <a:ea typeface="方正兰亭细黑_GBK"/>
                <a:cs typeface="Arial" panose="020B0604020202020204" pitchFamily="34" charset="0"/>
              </a:rPr>
              <a:t>, and </a:t>
            </a:r>
            <a:r>
              <a:rPr lang="en-US" altLang="zh-CN" sz="1350" b="1" dirty="0">
                <a:solidFill>
                  <a:srgbClr val="C00000"/>
                </a:solidFill>
                <a:ea typeface="方正兰亭细黑_GBK"/>
                <a:cs typeface="Arial" panose="020B0604020202020204" pitchFamily="34" charset="0"/>
              </a:rPr>
              <a:t>CJPL-II</a:t>
            </a:r>
            <a:r>
              <a:rPr lang="en-US" altLang="zh-CN" sz="1350" dirty="0">
                <a:ea typeface="方正兰亭细黑_GBK"/>
                <a:cs typeface="Arial" panose="020B0604020202020204" pitchFamily="34" charset="0"/>
              </a:rPr>
              <a:t>  total space 300000 m</a:t>
            </a:r>
            <a:r>
              <a:rPr lang="en-US" altLang="zh-CN" sz="1350" baseline="30000" dirty="0">
                <a:ea typeface="方正兰亭细黑_GBK"/>
                <a:cs typeface="Arial" panose="020B0604020202020204" pitchFamily="34" charset="0"/>
              </a:rPr>
              <a:t>3</a:t>
            </a:r>
            <a:r>
              <a:rPr lang="en-US" altLang="zh-CN" sz="1350" dirty="0">
                <a:ea typeface="方正兰亭细黑_GBK"/>
                <a:cs typeface="Arial" panose="020B0604020202020204" pitchFamily="34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zh-CN" sz="1350" dirty="0">
                <a:ea typeface="方正兰亭细黑_GBK"/>
                <a:cs typeface="Arial" panose="020B0604020202020204" pitchFamily="34" charset="0"/>
              </a:rPr>
              <a:t>Dark matter experiments (CDEX, </a:t>
            </a:r>
            <a:r>
              <a:rPr lang="en-US" altLang="zh-CN" sz="1350" dirty="0" err="1">
                <a:ea typeface="方正兰亭细黑_GBK"/>
                <a:cs typeface="Arial" panose="020B0604020202020204" pitchFamily="34" charset="0"/>
              </a:rPr>
              <a:t>PandaX</a:t>
            </a:r>
            <a:r>
              <a:rPr lang="en-US" altLang="zh-CN" sz="1350" dirty="0">
                <a:ea typeface="方正兰亭细黑_GBK"/>
                <a:cs typeface="Arial" panose="020B0604020202020204" pitchFamily="34" charset="0"/>
              </a:rPr>
              <a:t>)  </a:t>
            </a:r>
            <a:r>
              <a:rPr lang="en-US" altLang="zh-CN" sz="1350" b="1" dirty="0">
                <a:solidFill>
                  <a:srgbClr val="C00000"/>
                </a:solidFill>
                <a:ea typeface="方正兰亭细黑_GBK"/>
                <a:cs typeface="Arial" panose="020B0604020202020204" pitchFamily="34" charset="0"/>
              </a:rPr>
              <a:t>First world class results obtained less than 5 years after start of construction!</a:t>
            </a:r>
            <a:endParaRPr lang="en-US" altLang="zh-CN" sz="1350" dirty="0">
              <a:ea typeface="方正兰亭细黑_GBK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zh-CN" sz="1350" dirty="0">
                <a:ea typeface="方正兰亭细黑_GBK"/>
                <a:cs typeface="Arial" panose="020B0604020202020204" pitchFamily="34" charset="0"/>
              </a:rPr>
              <a:t> nuclear astrophysics(JUNA) , gravitational wave experiment, and others are running in CJPL</a:t>
            </a:r>
            <a:endParaRPr lang="en-US" altLang="zh-CN" sz="1350" b="1" dirty="0">
              <a:solidFill>
                <a:srgbClr val="C00000"/>
              </a:solidFill>
              <a:ea typeface="方正兰亭细黑_GBK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0BF2DCA5-1180-4F5F-9DC1-10C798944E48}"/>
              </a:ext>
            </a:extLst>
          </p:cNvPr>
          <p:cNvSpPr txBox="1"/>
          <p:nvPr/>
        </p:nvSpPr>
        <p:spPr>
          <a:xfrm>
            <a:off x="0" y="-2104"/>
            <a:ext cx="9144000" cy="52322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zh-CN" sz="2800" b="1" i="0" cap="none" spc="0" dirty="0">
                <a:ln w="12700">
                  <a:noFill/>
                </a:ln>
                <a:solidFill>
                  <a:schemeClr val="bg1"/>
                </a:solidFill>
                <a:effectLst/>
                <a:latin typeface="Helvetica" pitchFamily="2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China Jinping Underground Laboratory (CJPL)</a:t>
            </a:r>
          </a:p>
        </p:txBody>
      </p:sp>
    </p:spTree>
    <p:extLst>
      <p:ext uri="{BB962C8B-B14F-4D97-AF65-F5344CB8AC3E}">
        <p14:creationId xmlns:p14="http://schemas.microsoft.com/office/powerpoint/2010/main" val="348532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3185" y="4732239"/>
            <a:ext cx="377190" cy="273844"/>
          </a:xfrm>
        </p:spPr>
        <p:txBody>
          <a:bodyPr/>
          <a:lstStyle/>
          <a:p>
            <a:fld id="{57A1CAC8-B54A-4BA2-B8BD-7FB714D4327F}" type="slidenum">
              <a:rPr lang="zh-CN" altLang="en-US" smtClean="0"/>
              <a:t>20</a:t>
            </a:fld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4F82423-9FC4-68E1-EFB4-EE821E3B4820}"/>
              </a:ext>
            </a:extLst>
          </p:cNvPr>
          <p:cNvSpPr txBox="1"/>
          <p:nvPr/>
        </p:nvSpPr>
        <p:spPr>
          <a:xfrm>
            <a:off x="361949" y="781780"/>
            <a:ext cx="8782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5763" indent="-3857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CN" dirty="0"/>
              <a:t>0νββ experiment based on Mo-100 isotope and LMO crystal calorimeter array.</a:t>
            </a:r>
          </a:p>
        </p:txBody>
      </p:sp>
      <p:sp>
        <p:nvSpPr>
          <p:cNvPr id="26" name="Rectangle 7"/>
          <p:cNvSpPr/>
          <p:nvPr/>
        </p:nvSpPr>
        <p:spPr>
          <a:xfrm>
            <a:off x="5580949" y="3217266"/>
            <a:ext cx="3409427" cy="1797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spcBef>
                <a:spcPts val="450"/>
              </a:spcBef>
              <a:buFont typeface="Wingdings" charset="2"/>
              <a:buChar char="Ø"/>
            </a:pPr>
            <a:r>
              <a:rPr lang="en-US" altLang="zh-CN" sz="1500" dirty="0">
                <a:latin typeface="Arial"/>
                <a:ea typeface="华文楷体"/>
                <a:cs typeface="Arial"/>
              </a:rPr>
              <a:t>10 kg experiment</a:t>
            </a:r>
          </a:p>
          <a:p>
            <a:pPr>
              <a:spcBef>
                <a:spcPts val="450"/>
              </a:spcBef>
            </a:pPr>
            <a:r>
              <a:rPr lang="en-US" altLang="zh-CN" sz="1500" dirty="0">
                <a:latin typeface="Arial"/>
                <a:ea typeface="华文楷体"/>
                <a:cs typeface="Arial"/>
              </a:rPr>
              <a:t>    - low enrichment</a:t>
            </a:r>
          </a:p>
          <a:p>
            <a:pPr>
              <a:spcBef>
                <a:spcPts val="450"/>
              </a:spcBef>
            </a:pPr>
            <a:r>
              <a:rPr lang="en-US" altLang="zh-CN" sz="1500" dirty="0">
                <a:latin typeface="Arial"/>
                <a:ea typeface="华文楷体"/>
                <a:cs typeface="Arial"/>
              </a:rPr>
              <a:t>    - demonstrate key technologies</a:t>
            </a:r>
          </a:p>
          <a:p>
            <a:pPr marL="214313" indent="-214313">
              <a:spcBef>
                <a:spcPts val="450"/>
              </a:spcBef>
              <a:buFont typeface="Wingdings" charset="2"/>
              <a:buChar char="Ø"/>
            </a:pPr>
            <a:r>
              <a:rPr lang="en-US" altLang="zh-CN" sz="1500" dirty="0">
                <a:latin typeface="Arial"/>
                <a:ea typeface="华文楷体"/>
                <a:cs typeface="Arial"/>
              </a:rPr>
              <a:t> 250 kg+ experiment</a:t>
            </a:r>
          </a:p>
          <a:p>
            <a:pPr>
              <a:spcBef>
                <a:spcPts val="450"/>
              </a:spcBef>
            </a:pPr>
            <a:r>
              <a:rPr lang="en-US" altLang="zh-CN" sz="1500" dirty="0">
                <a:latin typeface="Arial"/>
                <a:ea typeface="华文楷体"/>
                <a:cs typeface="Arial"/>
              </a:rPr>
              <a:t>    - high enrichment</a:t>
            </a:r>
          </a:p>
          <a:p>
            <a:pPr>
              <a:spcBef>
                <a:spcPts val="450"/>
              </a:spcBef>
            </a:pPr>
            <a:r>
              <a:rPr lang="en-US" altLang="zh-CN" sz="1500" dirty="0">
                <a:latin typeface="Arial"/>
                <a:ea typeface="华文楷体"/>
                <a:cs typeface="Arial"/>
              </a:rPr>
              <a:t>    - probe </a:t>
            </a:r>
            <a:r>
              <a:rPr lang="en-US" altLang="zh-CN" sz="1500" dirty="0" err="1">
                <a:latin typeface="Arial"/>
                <a:ea typeface="华文楷体"/>
                <a:cs typeface="Arial"/>
              </a:rPr>
              <a:t>m</a:t>
            </a:r>
            <a:r>
              <a:rPr lang="en-US" altLang="zh-CN" sz="1500" baseline="-25000" dirty="0" err="1">
                <a:latin typeface="Symbol" panose="05050102010706020507" pitchFamily="18" charset="2"/>
                <a:ea typeface="华文楷体"/>
                <a:cs typeface="Arial"/>
              </a:rPr>
              <a:t>bb</a:t>
            </a:r>
            <a:r>
              <a:rPr lang="en-US" altLang="zh-CN" sz="1500" baseline="-25000" dirty="0">
                <a:latin typeface="Arial"/>
                <a:ea typeface="华文楷体"/>
                <a:cs typeface="Arial"/>
              </a:rPr>
              <a:t> </a:t>
            </a:r>
            <a:r>
              <a:rPr lang="en-US" altLang="zh-CN" sz="1500" dirty="0">
                <a:latin typeface="Arial"/>
                <a:ea typeface="华文楷体"/>
                <a:cs typeface="Arial"/>
              </a:rPr>
              <a:t> below 10meV </a:t>
            </a:r>
          </a:p>
        </p:txBody>
      </p:sp>
      <p:pic>
        <p:nvPicPr>
          <p:cNvPr id="29" name="Picture 32" descr="Screen Shot 2021-04-06 at 01.16.3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479" y="2626244"/>
            <a:ext cx="753968" cy="1182044"/>
          </a:xfrm>
          <a:prstGeom prst="rect">
            <a:avLst/>
          </a:prstGeom>
        </p:spPr>
      </p:pic>
      <p:pic>
        <p:nvPicPr>
          <p:cNvPr id="30" name="Picture 2" descr="Screen Shot 2021-10-24 at 23.19.27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6"/>
          <a:stretch/>
        </p:blipFill>
        <p:spPr>
          <a:xfrm>
            <a:off x="4394377" y="3893978"/>
            <a:ext cx="832141" cy="1269044"/>
          </a:xfrm>
          <a:prstGeom prst="rect">
            <a:avLst/>
          </a:prstGeom>
        </p:spPr>
      </p:pic>
      <p:pic>
        <p:nvPicPr>
          <p:cNvPr id="31" name="Picture 15" descr="370591976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081" y="1618080"/>
            <a:ext cx="798764" cy="733641"/>
          </a:xfrm>
          <a:prstGeom prst="rect">
            <a:avLst/>
          </a:prstGeom>
        </p:spPr>
      </p:pic>
      <p:sp>
        <p:nvSpPr>
          <p:cNvPr id="32" name="Slide Number Placeholder 1"/>
          <p:cNvSpPr txBox="1">
            <a:spLocks/>
          </p:cNvSpPr>
          <p:nvPr/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zh-CN"/>
            </a:defPPr>
            <a:lvl1pPr marL="0" algn="r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57CFF3B-9155-47EA-91CA-DC7CF65F162B}" type="slidenum">
              <a:rPr lang="en-US" sz="750"/>
              <a:pPr/>
              <a:t>20</a:t>
            </a:fld>
            <a:endParaRPr lang="en-US" sz="750"/>
          </a:p>
        </p:txBody>
      </p:sp>
      <p:graphicFrame>
        <p:nvGraphicFramePr>
          <p:cNvPr id="34" name="Object 22"/>
          <p:cNvGraphicFramePr>
            <a:graphicFrameLocks noChangeAspect="1"/>
          </p:cNvGraphicFramePr>
          <p:nvPr/>
        </p:nvGraphicFramePr>
        <p:xfrm>
          <a:off x="5708063" y="1624810"/>
          <a:ext cx="3180339" cy="1408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6" imgW="2451100" imgH="1085850" progId="Acrobat.Document.DC">
                  <p:embed/>
                </p:oleObj>
              </mc:Choice>
              <mc:Fallback>
                <p:oleObj name="Acrobat Document" r:id="rId6" imgW="2451100" imgH="1085850" progId="Acrobat.Document.DC">
                  <p:embed/>
                  <p:pic>
                    <p:nvPicPr>
                      <p:cNvPr id="34" name="Object 2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708063" y="1624810"/>
                        <a:ext cx="3180339" cy="14089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20"/>
          <p:cNvSpPr txBox="1"/>
          <p:nvPr/>
        </p:nvSpPr>
        <p:spPr>
          <a:xfrm>
            <a:off x="5706692" y="1291221"/>
            <a:ext cx="31579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Possible CUPID-1T configuration</a:t>
            </a:r>
          </a:p>
        </p:txBody>
      </p:sp>
      <p:sp>
        <p:nvSpPr>
          <p:cNvPr id="38" name="TextBox 6"/>
          <p:cNvSpPr txBox="1"/>
          <p:nvPr/>
        </p:nvSpPr>
        <p:spPr>
          <a:xfrm>
            <a:off x="642902" y="2024603"/>
            <a:ext cx="2513567" cy="2966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/>
                <a:cs typeface="Arial"/>
              </a:rPr>
              <a:t>Crystal Testing </a:t>
            </a:r>
          </a:p>
          <a:p>
            <a:pPr algn="ctr"/>
            <a:r>
              <a:rPr lang="en-US" sz="1500" dirty="0">
                <a:latin typeface="Arial"/>
                <a:cs typeface="Arial"/>
              </a:rPr>
              <a:t>(2023-2028)</a:t>
            </a:r>
          </a:p>
          <a:p>
            <a:pPr algn="ctr"/>
            <a:endParaRPr lang="en-US" sz="1500" dirty="0">
              <a:latin typeface="Arial"/>
              <a:cs typeface="Arial"/>
            </a:endParaRPr>
          </a:p>
          <a:p>
            <a:pPr algn="ctr"/>
            <a:endParaRPr lang="en-US" sz="1275" dirty="0">
              <a:latin typeface="Arial"/>
              <a:cs typeface="Arial"/>
            </a:endParaRPr>
          </a:p>
          <a:p>
            <a:pPr algn="ctr"/>
            <a:endParaRPr lang="en-US" sz="1275" dirty="0">
              <a:latin typeface="Arial"/>
              <a:cs typeface="Arial"/>
            </a:endParaRPr>
          </a:p>
          <a:p>
            <a:pPr algn="ctr"/>
            <a:endParaRPr lang="en-US" sz="1275" dirty="0">
              <a:latin typeface="Arial"/>
              <a:cs typeface="Arial"/>
            </a:endParaRPr>
          </a:p>
          <a:p>
            <a:pPr algn="ctr"/>
            <a:endParaRPr lang="en-US" sz="1275" dirty="0">
              <a:latin typeface="Arial"/>
              <a:cs typeface="Arial"/>
            </a:endParaRPr>
          </a:p>
          <a:p>
            <a:pPr algn="ctr"/>
            <a:endParaRPr lang="en-US" sz="1275" dirty="0">
              <a:latin typeface="Arial"/>
              <a:cs typeface="Arial"/>
            </a:endParaRPr>
          </a:p>
          <a:p>
            <a:pPr algn="ctr"/>
            <a:endParaRPr lang="en-US" sz="1275" dirty="0">
              <a:latin typeface="Arial"/>
              <a:cs typeface="Arial"/>
            </a:endParaRPr>
          </a:p>
          <a:p>
            <a:pPr algn="ctr"/>
            <a:endParaRPr lang="en-US" sz="1275" dirty="0">
              <a:latin typeface="Arial"/>
              <a:cs typeface="Arial"/>
            </a:endParaRPr>
          </a:p>
          <a:p>
            <a:pPr algn="ctr"/>
            <a:endParaRPr lang="en-US" sz="1350" b="1" dirty="0">
              <a:latin typeface="Arial"/>
              <a:cs typeface="Arial"/>
            </a:endParaRPr>
          </a:p>
          <a:p>
            <a:pPr algn="ctr"/>
            <a:r>
              <a:rPr lang="en-US" sz="1500" b="1" dirty="0">
                <a:latin typeface="Arial"/>
                <a:cs typeface="Arial"/>
              </a:rPr>
              <a:t>CUPID-CJPL-200/1T</a:t>
            </a:r>
          </a:p>
          <a:p>
            <a:pPr algn="ctr"/>
            <a:r>
              <a:rPr lang="en-US" sz="1200" dirty="0">
                <a:latin typeface="Arial"/>
                <a:cs typeface="Arial"/>
              </a:rPr>
              <a:t>(2028+)</a:t>
            </a:r>
          </a:p>
          <a:p>
            <a:pPr algn="ctr"/>
            <a:r>
              <a:rPr lang="en-US" sz="1200" dirty="0">
                <a:latin typeface="Arial"/>
                <a:cs typeface="Arial"/>
              </a:rPr>
              <a:t>&gt; 250 kg enriched crystals</a:t>
            </a:r>
          </a:p>
        </p:txBody>
      </p:sp>
      <p:sp>
        <p:nvSpPr>
          <p:cNvPr id="39" name="Rectangle 10"/>
          <p:cNvSpPr/>
          <p:nvPr/>
        </p:nvSpPr>
        <p:spPr>
          <a:xfrm>
            <a:off x="585239" y="3121523"/>
            <a:ext cx="2492610" cy="738664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500" b="1" dirty="0">
                <a:latin typeface="Arial"/>
                <a:cs typeface="Arial"/>
              </a:rPr>
              <a:t>CUPID-CJPL Demo </a:t>
            </a:r>
          </a:p>
          <a:p>
            <a:pPr algn="ctr"/>
            <a:r>
              <a:rPr lang="en-US" sz="1350" dirty="0">
                <a:latin typeface="Arial"/>
                <a:cs typeface="Arial"/>
              </a:rPr>
              <a:t>(2026-2028)</a:t>
            </a:r>
          </a:p>
          <a:p>
            <a:pPr algn="ctr"/>
            <a:r>
              <a:rPr lang="en-US" sz="1350" dirty="0">
                <a:latin typeface="Arial"/>
                <a:cs typeface="Arial"/>
              </a:rPr>
              <a:t>10 kg enriched crystals</a:t>
            </a:r>
          </a:p>
        </p:txBody>
      </p:sp>
      <p:sp>
        <p:nvSpPr>
          <p:cNvPr id="40" name="Rectangle 3"/>
          <p:cNvSpPr/>
          <p:nvPr/>
        </p:nvSpPr>
        <p:spPr>
          <a:xfrm>
            <a:off x="796162" y="4314479"/>
            <a:ext cx="2135870" cy="698178"/>
          </a:xfrm>
          <a:prstGeom prst="rect">
            <a:avLst/>
          </a:prstGeom>
          <a:noFill/>
          <a:ln w="28575" cmpd="sng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Rectangle 5"/>
          <p:cNvSpPr/>
          <p:nvPr/>
        </p:nvSpPr>
        <p:spPr>
          <a:xfrm>
            <a:off x="763609" y="2009862"/>
            <a:ext cx="2135870" cy="605457"/>
          </a:xfrm>
          <a:prstGeom prst="rect">
            <a:avLst/>
          </a:prstGeom>
          <a:noFill/>
          <a:ln w="28575" cmpd="sng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3" name="Down Arrow 8"/>
          <p:cNvSpPr/>
          <p:nvPr/>
        </p:nvSpPr>
        <p:spPr>
          <a:xfrm>
            <a:off x="1619889" y="3891526"/>
            <a:ext cx="423310" cy="20169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4" name="Down Arrow 9"/>
          <p:cNvSpPr/>
          <p:nvPr/>
        </p:nvSpPr>
        <p:spPr>
          <a:xfrm>
            <a:off x="1688030" y="2626245"/>
            <a:ext cx="423310" cy="23496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en-US" sz="1350" dirty="0"/>
          </a:p>
        </p:txBody>
      </p:sp>
      <p:sp>
        <p:nvSpPr>
          <p:cNvPr id="45" name="TextBox 17"/>
          <p:cNvSpPr txBox="1"/>
          <p:nvPr/>
        </p:nvSpPr>
        <p:spPr>
          <a:xfrm>
            <a:off x="452105" y="2812258"/>
            <a:ext cx="318218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chemeClr val="accent1">
                    <a:lumMod val="75000"/>
                  </a:schemeClr>
                </a:solidFill>
              </a:rPr>
              <a:t>Develop CUPID-reach/1T Technology</a:t>
            </a:r>
          </a:p>
        </p:txBody>
      </p:sp>
      <p:sp>
        <p:nvSpPr>
          <p:cNvPr id="46" name="TextBox 18"/>
          <p:cNvSpPr txBox="1"/>
          <p:nvPr/>
        </p:nvSpPr>
        <p:spPr>
          <a:xfrm>
            <a:off x="364889" y="4026547"/>
            <a:ext cx="31803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Build CUPID-reach or CUPID-1T at CJPL</a:t>
            </a:r>
          </a:p>
        </p:txBody>
      </p:sp>
      <p:graphicFrame>
        <p:nvGraphicFramePr>
          <p:cNvPr id="6" name="表格 2">
            <a:extLst>
              <a:ext uri="{FF2B5EF4-FFF2-40B4-BE49-F238E27FC236}">
                <a16:creationId xmlns:a16="http://schemas.microsoft.com/office/drawing/2014/main" id="{FD26885A-8267-67EC-0B73-D751C0EAC0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088281"/>
              </p:ext>
            </p:extLst>
          </p:nvPr>
        </p:nvGraphicFramePr>
        <p:xfrm>
          <a:off x="-34432" y="-58055"/>
          <a:ext cx="9144000" cy="647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6474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altLang="zh-CN" sz="3200" b="1" spc="150" dirty="0"/>
                        <a:t>CUPID-CJPL</a:t>
                      </a:r>
                      <a:endParaRPr lang="en-US" altLang="zh-CN" sz="3200" b="1" i="0" cap="none" spc="0" dirty="0">
                        <a:ln w="12700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27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27"/>
    </mc:Choice>
    <mc:Fallback xmlns="">
      <p:transition spd="slow" advTm="33027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3185" y="4732239"/>
            <a:ext cx="377190" cy="273844"/>
          </a:xfrm>
        </p:spPr>
        <p:txBody>
          <a:bodyPr/>
          <a:lstStyle/>
          <a:p>
            <a:fld id="{57A1CAC8-B54A-4BA2-B8BD-7FB714D4327F}" type="slidenum">
              <a:rPr lang="zh-CN" altLang="en-US" smtClean="0"/>
              <a:t>21</a:t>
            </a:fld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4F82423-9FC4-68E1-EFB4-EE821E3B4820}"/>
              </a:ext>
            </a:extLst>
          </p:cNvPr>
          <p:cNvSpPr txBox="1"/>
          <p:nvPr/>
        </p:nvSpPr>
        <p:spPr>
          <a:xfrm>
            <a:off x="361949" y="781780"/>
            <a:ext cx="8782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5763" indent="-3857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CN" dirty="0"/>
              <a:t>0νββ experiment based on Se-82 isotope and High pressure TPC.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006" y="3051330"/>
            <a:ext cx="4605369" cy="195475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006" y="1378393"/>
            <a:ext cx="1919025" cy="151438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97" y="3051330"/>
            <a:ext cx="3280540" cy="195269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50" y="1378393"/>
            <a:ext cx="2681426" cy="1514387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74F82423-9FC4-68E1-EFB4-EE821E3B4820}"/>
              </a:ext>
            </a:extLst>
          </p:cNvPr>
          <p:cNvSpPr txBox="1"/>
          <p:nvPr/>
        </p:nvSpPr>
        <p:spPr>
          <a:xfrm>
            <a:off x="364407" y="1219744"/>
            <a:ext cx="4018139" cy="1605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5763" indent="-3857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CN" dirty="0" err="1"/>
              <a:t>Topmetal</a:t>
            </a:r>
            <a:r>
              <a:rPr lang="en-US" altLang="zh-CN" dirty="0"/>
              <a:t> technique to readout the ion signal.</a:t>
            </a:r>
          </a:p>
          <a:p>
            <a:pPr marL="385763" indent="-3857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CN" dirty="0"/>
              <a:t>High pressure </a:t>
            </a:r>
            <a:r>
              <a:rPr lang="en-US" altLang="zh-CN" baseline="30000" dirty="0"/>
              <a:t>82</a:t>
            </a:r>
            <a:r>
              <a:rPr lang="en-US" altLang="zh-CN" dirty="0"/>
              <a:t>SeF</a:t>
            </a:r>
            <a:r>
              <a:rPr lang="en-US" altLang="zh-CN" baseline="-25000" dirty="0"/>
              <a:t>6</a:t>
            </a:r>
            <a:r>
              <a:rPr lang="en-US" altLang="zh-CN" dirty="0"/>
              <a:t> gas as the source and target. </a:t>
            </a:r>
          </a:p>
          <a:p>
            <a:pPr marL="385763" indent="-3857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CN" dirty="0"/>
              <a:t>200kg per module  *  5 </a:t>
            </a:r>
          </a:p>
        </p:txBody>
      </p:sp>
      <p:graphicFrame>
        <p:nvGraphicFramePr>
          <p:cNvPr id="8" name="表格 2">
            <a:extLst>
              <a:ext uri="{FF2B5EF4-FFF2-40B4-BE49-F238E27FC236}">
                <a16:creationId xmlns:a16="http://schemas.microsoft.com/office/drawing/2014/main" id="{1425334D-7DE3-5D32-F918-141F00ED5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276353"/>
              </p:ext>
            </p:extLst>
          </p:nvPr>
        </p:nvGraphicFramePr>
        <p:xfrm>
          <a:off x="1" y="0"/>
          <a:ext cx="9144000" cy="63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" altLang="zh-CN" sz="3200" b="1" spc="150" dirty="0" err="1"/>
                        <a:t>NvDEx</a:t>
                      </a:r>
                      <a:endParaRPr lang="en-US" altLang="zh-CN" sz="3200" b="1" i="0" cap="none" spc="0" dirty="0">
                        <a:ln w="12700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06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27"/>
    </mc:Choice>
    <mc:Fallback xmlns="">
      <p:transition spd="slow" advTm="33027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A8B0A1-9702-D47E-49A9-9E83411FD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51" y="812801"/>
            <a:ext cx="8515351" cy="4330699"/>
          </a:xfrm>
        </p:spPr>
        <p:txBody>
          <a:bodyPr>
            <a:normAutofit fontScale="32500" lnSpcReduction="20000"/>
          </a:bodyPr>
          <a:lstStyle/>
          <a:p>
            <a:r>
              <a:rPr lang="fr-FR" sz="5600" b="1" dirty="0"/>
              <a:t>Scientific objective  </a:t>
            </a:r>
            <a:r>
              <a:rPr lang="fr-FR" sz="5600" dirty="0"/>
              <a:t>JUNA </a:t>
            </a:r>
            <a:r>
              <a:rPr lang="fr-FR" sz="5600" dirty="0" err="1"/>
              <a:t>studies</a:t>
            </a:r>
            <a:r>
              <a:rPr lang="fr-FR" sz="5600" dirty="0"/>
              <a:t> the </a:t>
            </a:r>
            <a:r>
              <a:rPr lang="fr-FR" sz="5600" b="1" dirty="0" err="1"/>
              <a:t>nuclear</a:t>
            </a:r>
            <a:r>
              <a:rPr lang="fr-FR" sz="5600" b="1" dirty="0"/>
              <a:t> </a:t>
            </a:r>
            <a:r>
              <a:rPr lang="fr-FR" sz="5600" b="1" dirty="0" err="1"/>
              <a:t>reactions</a:t>
            </a:r>
            <a:r>
              <a:rPr lang="fr-FR" sz="5600" b="1" dirty="0"/>
              <a:t> </a:t>
            </a:r>
            <a:r>
              <a:rPr lang="fr-FR" sz="5600" b="1" dirty="0" err="1"/>
              <a:t>that</a:t>
            </a:r>
            <a:r>
              <a:rPr lang="fr-FR" sz="5600" b="1" dirty="0"/>
              <a:t> power stars</a:t>
            </a:r>
            <a:r>
              <a:rPr lang="fr-FR" sz="5600" dirty="0"/>
              <a:t>. </a:t>
            </a:r>
            <a:r>
              <a:rPr lang="fr-FR" sz="5600" dirty="0" err="1"/>
              <a:t>Instead</a:t>
            </a:r>
            <a:r>
              <a:rPr lang="fr-FR" sz="5600" dirty="0"/>
              <a:t> of </a:t>
            </a:r>
            <a:r>
              <a:rPr lang="fr-FR" sz="5600" dirty="0" err="1"/>
              <a:t>detecting</a:t>
            </a:r>
            <a:r>
              <a:rPr lang="fr-FR" sz="5600" dirty="0"/>
              <a:t> </a:t>
            </a:r>
            <a:r>
              <a:rPr lang="fr-FR" sz="5600" dirty="0" err="1"/>
              <a:t>particles</a:t>
            </a:r>
            <a:r>
              <a:rPr lang="fr-FR" sz="5600" dirty="0"/>
              <a:t> </a:t>
            </a:r>
            <a:r>
              <a:rPr lang="fr-FR" sz="5600" dirty="0" err="1"/>
              <a:t>from</a:t>
            </a:r>
            <a:r>
              <a:rPr lang="fr-FR" sz="5600" dirty="0"/>
              <a:t> </a:t>
            </a:r>
            <a:r>
              <a:rPr lang="fr-FR" sz="5600" dirty="0" err="1"/>
              <a:t>space</a:t>
            </a:r>
            <a:r>
              <a:rPr lang="fr-FR" sz="5600" dirty="0"/>
              <a:t>, </a:t>
            </a:r>
            <a:r>
              <a:rPr lang="fr-FR" sz="5600" dirty="0" err="1"/>
              <a:t>it</a:t>
            </a:r>
            <a:r>
              <a:rPr lang="fr-FR" sz="5600" dirty="0"/>
              <a:t> </a:t>
            </a:r>
            <a:r>
              <a:rPr lang="fr-FR" sz="5600" dirty="0" err="1"/>
              <a:t>reproduces</a:t>
            </a:r>
            <a:r>
              <a:rPr lang="fr-FR" sz="5600" dirty="0"/>
              <a:t> </a:t>
            </a:r>
            <a:r>
              <a:rPr lang="fr-FR" sz="5600" dirty="0" err="1"/>
              <a:t>stellar</a:t>
            </a:r>
            <a:r>
              <a:rPr lang="fr-FR" sz="5600" dirty="0"/>
              <a:t> fusion </a:t>
            </a:r>
            <a:r>
              <a:rPr lang="fr-FR" sz="5600" dirty="0" err="1"/>
              <a:t>reactions</a:t>
            </a:r>
            <a:r>
              <a:rPr lang="fr-FR" sz="5600" dirty="0"/>
              <a:t> in the </a:t>
            </a:r>
            <a:r>
              <a:rPr lang="fr-FR" sz="5600" dirty="0" err="1"/>
              <a:t>laboratory</a:t>
            </a:r>
            <a:r>
              <a:rPr lang="fr-FR" sz="5600" dirty="0"/>
              <a:t>.</a:t>
            </a:r>
          </a:p>
          <a:p>
            <a:r>
              <a:rPr lang="fr-FR" sz="5600" b="1" dirty="0"/>
              <a:t>Main </a:t>
            </a:r>
            <a:r>
              <a:rPr lang="fr-FR" sz="5600" b="1" dirty="0" err="1"/>
              <a:t>features</a:t>
            </a:r>
            <a:endParaRPr lang="fr-FR" sz="5600" b="1" dirty="0"/>
          </a:p>
          <a:p>
            <a:pPr lvl="1"/>
            <a:r>
              <a:rPr lang="fr-FR" sz="5600" dirty="0"/>
              <a:t>Underground </a:t>
            </a:r>
            <a:r>
              <a:rPr lang="fr-FR" sz="5600" dirty="0" err="1"/>
              <a:t>electrostatic</a:t>
            </a:r>
            <a:r>
              <a:rPr lang="fr-FR" sz="5600" dirty="0"/>
              <a:t> </a:t>
            </a:r>
            <a:r>
              <a:rPr lang="fr-FR" sz="5600" dirty="0" err="1"/>
              <a:t>accelerator</a:t>
            </a:r>
            <a:r>
              <a:rPr lang="fr-FR" sz="5600" dirty="0"/>
              <a:t> </a:t>
            </a:r>
            <a:r>
              <a:rPr lang="fr-FR" sz="5600" dirty="0">
                <a:sym typeface="Wingdings" pitchFamily="2" charset="2"/>
              </a:rPr>
              <a:t> </a:t>
            </a:r>
            <a:r>
              <a:rPr lang="fr-FR" sz="5600" dirty="0"/>
              <a:t>Very </a:t>
            </a:r>
            <a:r>
              <a:rPr lang="fr-FR" sz="5600" dirty="0" err="1"/>
              <a:t>low</a:t>
            </a:r>
            <a:r>
              <a:rPr lang="fr-FR" sz="5600" dirty="0"/>
              <a:t> </a:t>
            </a:r>
            <a:r>
              <a:rPr lang="fr-FR" sz="5600" dirty="0" err="1"/>
              <a:t>cosmic</a:t>
            </a:r>
            <a:r>
              <a:rPr lang="fr-FR" sz="5600" dirty="0"/>
              <a:t>-ray background </a:t>
            </a:r>
          </a:p>
          <a:p>
            <a:pPr lvl="1"/>
            <a:r>
              <a:rPr lang="fr-FR" sz="5600" dirty="0"/>
              <a:t>Direct </a:t>
            </a:r>
            <a:r>
              <a:rPr lang="fr-FR" sz="5600" dirty="0" err="1"/>
              <a:t>measurements</a:t>
            </a:r>
            <a:r>
              <a:rPr lang="fr-FR" sz="5600" dirty="0"/>
              <a:t> at </a:t>
            </a:r>
            <a:r>
              <a:rPr lang="fr-FR" sz="5600" dirty="0" err="1"/>
              <a:t>stellar</a:t>
            </a:r>
            <a:r>
              <a:rPr lang="fr-FR" sz="5600" dirty="0"/>
              <a:t> </a:t>
            </a:r>
            <a:r>
              <a:rPr lang="fr-FR" sz="5600" dirty="0" err="1"/>
              <a:t>energies</a:t>
            </a:r>
            <a:r>
              <a:rPr lang="fr-FR" sz="5600" dirty="0"/>
              <a:t> </a:t>
            </a:r>
            <a:r>
              <a:rPr lang="fr-FR" sz="5600" dirty="0" err="1"/>
              <a:t>previously</a:t>
            </a:r>
            <a:r>
              <a:rPr lang="fr-FR" sz="5600" dirty="0"/>
              <a:t> inaccessible</a:t>
            </a:r>
          </a:p>
          <a:p>
            <a:pPr lvl="1"/>
            <a:r>
              <a:rPr lang="fr-FR" sz="5600" dirty="0"/>
              <a:t>Focus on </a:t>
            </a:r>
            <a:r>
              <a:rPr lang="fr-FR" sz="5600" dirty="0" err="1"/>
              <a:t>reactions</a:t>
            </a:r>
            <a:r>
              <a:rPr lang="fr-FR" sz="5600" dirty="0"/>
              <a:t> important for: </a:t>
            </a:r>
          </a:p>
          <a:p>
            <a:pPr lvl="2"/>
            <a:r>
              <a:rPr lang="fr-FR" sz="5600" dirty="0" err="1"/>
              <a:t>hydrogen</a:t>
            </a:r>
            <a:r>
              <a:rPr lang="fr-FR" sz="5600" dirty="0"/>
              <a:t> </a:t>
            </a:r>
            <a:r>
              <a:rPr lang="fr-FR" sz="5600" dirty="0" err="1"/>
              <a:t>burning</a:t>
            </a:r>
            <a:r>
              <a:rPr lang="fr-FR" sz="5600" dirty="0"/>
              <a:t> </a:t>
            </a:r>
          </a:p>
          <a:p>
            <a:pPr lvl="2"/>
            <a:r>
              <a:rPr lang="fr-FR" sz="5600" dirty="0" err="1"/>
              <a:t>helium</a:t>
            </a:r>
            <a:r>
              <a:rPr lang="fr-FR" sz="5600" dirty="0"/>
              <a:t> </a:t>
            </a:r>
            <a:r>
              <a:rPr lang="fr-FR" sz="5600" dirty="0" err="1"/>
              <a:t>burning</a:t>
            </a:r>
            <a:r>
              <a:rPr lang="fr-FR" sz="5600" dirty="0"/>
              <a:t> </a:t>
            </a:r>
          </a:p>
          <a:p>
            <a:pPr lvl="2"/>
            <a:r>
              <a:rPr lang="fr-FR" sz="5600" dirty="0" err="1"/>
              <a:t>carbon</a:t>
            </a:r>
            <a:r>
              <a:rPr lang="fr-FR" sz="5600" dirty="0"/>
              <a:t>–</a:t>
            </a:r>
            <a:r>
              <a:rPr lang="fr-FR" sz="5600" dirty="0" err="1"/>
              <a:t>nitrogen</a:t>
            </a:r>
            <a:r>
              <a:rPr lang="fr-FR" sz="5600" dirty="0"/>
              <a:t>–</a:t>
            </a:r>
            <a:r>
              <a:rPr lang="fr-FR" sz="5600" dirty="0" err="1"/>
              <a:t>oxygen</a:t>
            </a:r>
            <a:r>
              <a:rPr lang="fr-FR" sz="5600" dirty="0"/>
              <a:t> (CNO) cycle </a:t>
            </a:r>
          </a:p>
          <a:p>
            <a:pPr lvl="2"/>
            <a:r>
              <a:rPr lang="fr-FR" sz="5600" dirty="0" err="1"/>
              <a:t>stellar</a:t>
            </a:r>
            <a:r>
              <a:rPr lang="fr-FR" sz="5600" dirty="0"/>
              <a:t> </a:t>
            </a:r>
            <a:r>
              <a:rPr lang="fr-FR" sz="5600" dirty="0" err="1"/>
              <a:t>nucleosynthesis</a:t>
            </a:r>
            <a:r>
              <a:rPr lang="fr-FR" sz="5600" dirty="0"/>
              <a:t> </a:t>
            </a:r>
          </a:p>
          <a:p>
            <a:r>
              <a:rPr lang="fr-FR" sz="5600" b="1" dirty="0"/>
              <a:t>Major </a:t>
            </a:r>
            <a:r>
              <a:rPr lang="fr-FR" sz="5600" b="1" dirty="0" err="1"/>
              <a:t>reactions</a:t>
            </a:r>
            <a:r>
              <a:rPr lang="fr-FR" sz="5600" b="1" dirty="0"/>
              <a:t> </a:t>
            </a:r>
            <a:r>
              <a:rPr lang="fr-FR" sz="5600" b="1" dirty="0" err="1"/>
              <a:t>studied</a:t>
            </a:r>
            <a:r>
              <a:rPr lang="fr-FR" sz="5600" dirty="0"/>
              <a:t>:</a:t>
            </a:r>
          </a:p>
          <a:p>
            <a:pPr lvl="1"/>
            <a:r>
              <a:rPr lang="fr-FR" sz="5600" baseline="30000" dirty="0"/>
              <a:t>13</a:t>
            </a:r>
            <a:r>
              <a:rPr lang="fr-FR" sz="5600" dirty="0"/>
              <a:t>C(α,n)</a:t>
            </a:r>
            <a:r>
              <a:rPr lang="fr-FR" sz="5600" baseline="30000" dirty="0"/>
              <a:t>16</a:t>
            </a:r>
            <a:r>
              <a:rPr lang="fr-FR" sz="5600" dirty="0"/>
              <a:t>O </a:t>
            </a:r>
          </a:p>
          <a:p>
            <a:pPr lvl="1"/>
            <a:r>
              <a:rPr lang="fr-FR" sz="5600" baseline="30000" dirty="0"/>
              <a:t>25</a:t>
            </a:r>
            <a:r>
              <a:rPr lang="fr-FR" sz="5600" dirty="0"/>
              <a:t>Mg(</a:t>
            </a:r>
            <a:r>
              <a:rPr lang="fr-FR" sz="5600" dirty="0" err="1"/>
              <a:t>p,γ</a:t>
            </a:r>
            <a:r>
              <a:rPr lang="fr-FR" sz="5600" dirty="0"/>
              <a:t>)</a:t>
            </a:r>
            <a:r>
              <a:rPr lang="fr-FR" sz="5600" baseline="30000" dirty="0"/>
              <a:t>26</a:t>
            </a:r>
            <a:r>
              <a:rPr lang="fr-FR" sz="5600" dirty="0"/>
              <a:t>Al </a:t>
            </a:r>
          </a:p>
          <a:p>
            <a:pPr lvl="1"/>
            <a:r>
              <a:rPr lang="fr-FR" sz="5600" baseline="30000" dirty="0"/>
              <a:t>19</a:t>
            </a:r>
            <a:r>
              <a:rPr lang="fr-FR" sz="5600" dirty="0"/>
              <a:t>F(p,α)</a:t>
            </a:r>
            <a:r>
              <a:rPr lang="fr-FR" sz="5600" baseline="30000" dirty="0"/>
              <a:t>16</a:t>
            </a:r>
            <a:r>
              <a:rPr lang="fr-FR" sz="5600" dirty="0"/>
              <a:t>O </a:t>
            </a:r>
          </a:p>
          <a:p>
            <a:pPr lvl="1"/>
            <a:r>
              <a:rPr lang="fr-FR" sz="5600" dirty="0" err="1"/>
              <a:t>other</a:t>
            </a:r>
            <a:r>
              <a:rPr lang="fr-FR" sz="5600" dirty="0"/>
              <a:t> key </a:t>
            </a:r>
            <a:r>
              <a:rPr lang="fr-FR" sz="5600" dirty="0" err="1"/>
              <a:t>stellar</a:t>
            </a:r>
            <a:r>
              <a:rPr lang="fr-FR" sz="5600" dirty="0"/>
              <a:t> fusion </a:t>
            </a:r>
            <a:r>
              <a:rPr lang="fr-FR" sz="5600" dirty="0" err="1"/>
              <a:t>reactions</a:t>
            </a:r>
            <a:r>
              <a:rPr lang="fr-FR" sz="5600" dirty="0"/>
              <a:t> </a:t>
            </a:r>
            <a:endParaRPr lang="fr-FR" sz="5600" b="1" dirty="0"/>
          </a:p>
          <a:p>
            <a:endParaRPr lang="fr-FR" dirty="0"/>
          </a:p>
        </p:txBody>
      </p:sp>
      <p:graphicFrame>
        <p:nvGraphicFramePr>
          <p:cNvPr id="4" name="表格 2">
            <a:extLst>
              <a:ext uri="{FF2B5EF4-FFF2-40B4-BE49-F238E27FC236}">
                <a16:creationId xmlns:a16="http://schemas.microsoft.com/office/drawing/2014/main" id="{7F57354B-5900-258E-A8C7-8D2A3AC206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953048"/>
              </p:ext>
            </p:extLst>
          </p:nvPr>
        </p:nvGraphicFramePr>
        <p:xfrm>
          <a:off x="1" y="0"/>
          <a:ext cx="9144000" cy="63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3200" b="1" dirty="0"/>
                        <a:t>JUNA (Jinping Underground </a:t>
                      </a:r>
                      <a:r>
                        <a:rPr lang="fr-FR" sz="3200" b="1" dirty="0" err="1"/>
                        <a:t>Nuclear</a:t>
                      </a:r>
                      <a:r>
                        <a:rPr lang="fr-FR" sz="3200" b="1" dirty="0"/>
                        <a:t> </a:t>
                      </a:r>
                      <a:r>
                        <a:rPr lang="fr-FR" sz="3200" b="1" dirty="0" err="1"/>
                        <a:t>Astrophysics</a:t>
                      </a:r>
                      <a:r>
                        <a:rPr lang="fr-FR" sz="3200" b="1" dirty="0"/>
                        <a:t>)</a:t>
                      </a:r>
                      <a:endParaRPr lang="en-US" altLang="zh-CN" sz="3200" b="1" i="0" cap="none" spc="0" dirty="0">
                        <a:ln w="12700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EBE9465-93C9-7F68-DFBF-4F28F122A29F}"/>
              </a:ext>
            </a:extLst>
          </p:cNvPr>
          <p:cNvSpPr txBox="1"/>
          <p:nvPr/>
        </p:nvSpPr>
        <p:spPr>
          <a:xfrm>
            <a:off x="4572000" y="2203830"/>
            <a:ext cx="4572000" cy="2585323"/>
          </a:xfrm>
          <a:prstGeom prst="rect">
            <a:avLst/>
          </a:prstGeom>
          <a:solidFill>
            <a:srgbClr val="DBEDF2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Reduced</a:t>
            </a:r>
            <a:r>
              <a:rPr lang="fr-FR" dirty="0"/>
              <a:t> </a:t>
            </a:r>
            <a:r>
              <a:rPr lang="fr-FR" dirty="0" err="1"/>
              <a:t>uncertainties</a:t>
            </a:r>
            <a:r>
              <a:rPr lang="fr-FR" dirty="0"/>
              <a:t> in </a:t>
            </a:r>
            <a:r>
              <a:rPr lang="fr-FR" dirty="0" err="1"/>
              <a:t>stellar</a:t>
            </a:r>
            <a:r>
              <a:rPr lang="fr-FR" dirty="0"/>
              <a:t> </a:t>
            </a:r>
            <a:r>
              <a:rPr lang="fr-FR" dirty="0" err="1"/>
              <a:t>evolution</a:t>
            </a:r>
            <a:r>
              <a:rPr lang="fr-FR" dirty="0"/>
              <a:t> and </a:t>
            </a:r>
            <a:r>
              <a:rPr lang="fr-FR" dirty="0" err="1"/>
              <a:t>nucleosynthesis</a:t>
            </a:r>
            <a:r>
              <a:rPr lang="fr-FR" dirty="0"/>
              <a:t> </a:t>
            </a:r>
            <a:r>
              <a:rPr lang="fr-FR" dirty="0" err="1"/>
              <a:t>models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Improved</a:t>
            </a:r>
            <a:r>
              <a:rPr lang="fr-FR" dirty="0"/>
              <a:t> </a:t>
            </a:r>
            <a:r>
              <a:rPr lang="fr-FR" dirty="0" err="1"/>
              <a:t>constraints</a:t>
            </a:r>
            <a:r>
              <a:rPr lang="fr-FR" dirty="0"/>
              <a:t> on the </a:t>
            </a:r>
            <a:r>
              <a:rPr lang="fr-FR" dirty="0" err="1"/>
              <a:t>origin</a:t>
            </a:r>
            <a:r>
              <a:rPr lang="fr-FR" dirty="0"/>
              <a:t> of </a:t>
            </a:r>
            <a:r>
              <a:rPr lang="fr-FR" dirty="0" err="1"/>
              <a:t>elements</a:t>
            </a:r>
            <a:r>
              <a:rPr lang="fr-FR" dirty="0"/>
              <a:t> and </a:t>
            </a:r>
            <a:r>
              <a:rPr lang="fr-FR" dirty="0" err="1"/>
              <a:t>stellar</a:t>
            </a:r>
            <a:r>
              <a:rPr lang="fr-FR" dirty="0"/>
              <a:t> </a:t>
            </a:r>
            <a:r>
              <a:rPr lang="fr-FR" dirty="0" err="1"/>
              <a:t>burning</a:t>
            </a:r>
            <a:r>
              <a:rPr lang="fr-FR" dirty="0"/>
              <a:t> </a:t>
            </a:r>
            <a:r>
              <a:rPr lang="fr-FR" dirty="0" err="1"/>
              <a:t>processes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measurements</a:t>
            </a:r>
            <a:r>
              <a:rPr lang="fr-FR" dirty="0"/>
              <a:t> are </a:t>
            </a:r>
            <a:r>
              <a:rPr lang="fr-FR" dirty="0" err="1"/>
              <a:t>considered</a:t>
            </a:r>
            <a:r>
              <a:rPr lang="fr-FR" dirty="0"/>
              <a:t> </a:t>
            </a:r>
            <a:r>
              <a:rPr lang="fr-FR" dirty="0" err="1"/>
              <a:t>internationally</a:t>
            </a:r>
            <a:r>
              <a:rPr lang="fr-FR" dirty="0"/>
              <a:t> </a:t>
            </a:r>
            <a:r>
              <a:rPr lang="fr-FR" dirty="0" err="1"/>
              <a:t>significant</a:t>
            </a:r>
            <a:r>
              <a:rPr lang="fr-FR" dirty="0"/>
              <a:t> </a:t>
            </a:r>
            <a:r>
              <a:rPr lang="fr-FR" dirty="0" err="1"/>
              <a:t>because</a:t>
            </a:r>
            <a:r>
              <a:rPr lang="fr-FR" dirty="0"/>
              <a:t> the underground </a:t>
            </a:r>
            <a:r>
              <a:rPr lang="fr-FR" dirty="0" err="1"/>
              <a:t>environment</a:t>
            </a:r>
            <a:r>
              <a:rPr lang="fr-FR" dirty="0"/>
              <a:t> </a:t>
            </a:r>
            <a:r>
              <a:rPr lang="fr-FR" dirty="0" err="1"/>
              <a:t>allows</a:t>
            </a:r>
            <a:r>
              <a:rPr lang="fr-FR" dirty="0"/>
              <a:t> background </a:t>
            </a:r>
            <a:r>
              <a:rPr lang="fr-FR" dirty="0" err="1"/>
              <a:t>levels</a:t>
            </a:r>
            <a:r>
              <a:rPr lang="fr-FR" dirty="0"/>
              <a:t> impossible to </a:t>
            </a:r>
            <a:r>
              <a:rPr lang="fr-FR" dirty="0" err="1"/>
              <a:t>achieve</a:t>
            </a:r>
            <a:r>
              <a:rPr lang="fr-FR" dirty="0"/>
              <a:t> in surface </a:t>
            </a:r>
            <a:r>
              <a:rPr lang="fr-FR" dirty="0" err="1"/>
              <a:t>laboratories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577644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11AB10-6357-BCD5-EB3B-E36192D85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117" y="1081350"/>
            <a:ext cx="7886700" cy="3465249"/>
          </a:xfrm>
        </p:spPr>
        <p:txBody>
          <a:bodyPr>
            <a:normAutofit lnSpcReduction="10000"/>
          </a:bodyPr>
          <a:lstStyle/>
          <a:p>
            <a:r>
              <a:rPr lang="fr-FR" dirty="0" err="1"/>
              <a:t>Proposed</a:t>
            </a:r>
            <a:r>
              <a:rPr lang="fr-FR" dirty="0"/>
              <a:t> satellite-</a:t>
            </a:r>
            <a:r>
              <a:rPr lang="fr-FR" dirty="0" err="1"/>
              <a:t>based</a:t>
            </a:r>
            <a:r>
              <a:rPr lang="fr-FR" dirty="0"/>
              <a:t> </a:t>
            </a:r>
            <a:r>
              <a:rPr lang="fr-FR" dirty="0" err="1"/>
              <a:t>gravitational</a:t>
            </a:r>
            <a:r>
              <a:rPr lang="fr-FR" dirty="0"/>
              <a:t> </a:t>
            </a:r>
            <a:r>
              <a:rPr lang="fr-FR" dirty="0" err="1"/>
              <a:t>wave</a:t>
            </a:r>
            <a:r>
              <a:rPr lang="fr-FR" dirty="0"/>
              <a:t> </a:t>
            </a:r>
            <a:r>
              <a:rPr lang="fr-FR" dirty="0" err="1"/>
              <a:t>observatory</a:t>
            </a:r>
            <a:endParaRPr lang="fr-FR" dirty="0"/>
          </a:p>
          <a:p>
            <a:r>
              <a:rPr lang="fr-FR" dirty="0"/>
              <a:t>Triangle of </a:t>
            </a:r>
            <a:r>
              <a:rPr lang="fr-FR" dirty="0" err="1"/>
              <a:t>three</a:t>
            </a:r>
            <a:r>
              <a:rPr lang="fr-FR" dirty="0"/>
              <a:t> </a:t>
            </a:r>
            <a:r>
              <a:rPr lang="fr-FR" dirty="0" err="1"/>
              <a:t>spacecraft</a:t>
            </a:r>
            <a:r>
              <a:rPr lang="fr-FR" dirty="0"/>
              <a:t> </a:t>
            </a:r>
            <a:r>
              <a:rPr lang="fr-FR" dirty="0" err="1"/>
              <a:t>orbiting</a:t>
            </a:r>
            <a:r>
              <a:rPr lang="fr-FR" dirty="0"/>
              <a:t> the Sun </a:t>
            </a:r>
            <a:r>
              <a:rPr lang="fr-FR" dirty="0" err="1"/>
              <a:t>linked</a:t>
            </a:r>
            <a:r>
              <a:rPr lang="fr-FR" dirty="0"/>
              <a:t> by laser </a:t>
            </a:r>
            <a:r>
              <a:rPr lang="fr-FR" dirty="0" err="1"/>
              <a:t>interferometers</a:t>
            </a:r>
            <a:endParaRPr lang="fr-FR" dirty="0"/>
          </a:p>
          <a:p>
            <a:r>
              <a:rPr lang="fr-FR" dirty="0"/>
              <a:t>Two alternative plans for Taiji:</a:t>
            </a:r>
          </a:p>
          <a:p>
            <a:pPr marL="685800" lvl="1" indent="-342900">
              <a:buFont typeface="+mj-lt"/>
              <a:buAutoNum type="arabicPeriod"/>
            </a:pPr>
            <a:r>
              <a:rPr lang="fr-FR" dirty="0" err="1"/>
              <a:t>take</a:t>
            </a:r>
            <a:r>
              <a:rPr lang="fr-FR" dirty="0"/>
              <a:t> a 20 percent </a:t>
            </a:r>
            <a:r>
              <a:rPr lang="fr-FR" dirty="0" err="1"/>
              <a:t>share</a:t>
            </a:r>
            <a:r>
              <a:rPr lang="fr-FR" dirty="0"/>
              <a:t> of the </a:t>
            </a:r>
            <a:r>
              <a:rPr lang="fr-FR" dirty="0" err="1"/>
              <a:t>European</a:t>
            </a:r>
            <a:r>
              <a:rPr lang="fr-FR" dirty="0"/>
              <a:t> Space </a:t>
            </a:r>
            <a:r>
              <a:rPr lang="fr-FR" dirty="0" err="1"/>
              <a:t>Agency’s</a:t>
            </a:r>
            <a:r>
              <a:rPr lang="fr-FR" dirty="0"/>
              <a:t>  LISA </a:t>
            </a:r>
            <a:r>
              <a:rPr lang="fr-FR" dirty="0" err="1"/>
              <a:t>project</a:t>
            </a:r>
            <a:endParaRPr lang="fr-FR" dirty="0"/>
          </a:p>
          <a:p>
            <a:pPr marL="685800" lvl="1" indent="-342900">
              <a:buFont typeface="+mj-lt"/>
              <a:buAutoNum type="arabicPeriod"/>
            </a:pPr>
            <a:r>
              <a:rPr lang="fr-FR" dirty="0"/>
              <a:t>launch </a:t>
            </a:r>
            <a:r>
              <a:rPr lang="fr-FR" dirty="0" err="1"/>
              <a:t>China's</a:t>
            </a:r>
            <a:r>
              <a:rPr lang="fr-FR" dirty="0"/>
              <a:t> </a:t>
            </a:r>
            <a:r>
              <a:rPr lang="fr-FR" dirty="0" err="1"/>
              <a:t>own</a:t>
            </a:r>
            <a:r>
              <a:rPr lang="fr-FR" dirty="0"/>
              <a:t> satellites by 2033 to </a:t>
            </a:r>
            <a:r>
              <a:rPr lang="fr-FR" dirty="0" err="1"/>
              <a:t>authenticate</a:t>
            </a:r>
            <a:r>
              <a:rPr lang="fr-FR" dirty="0"/>
              <a:t> the ASE </a:t>
            </a:r>
            <a:r>
              <a:rPr lang="fr-FR" dirty="0" err="1"/>
              <a:t>project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Test </a:t>
            </a:r>
            <a:r>
              <a:rPr lang="fr-FR" dirty="0" err="1"/>
              <a:t>their</a:t>
            </a:r>
            <a:r>
              <a:rPr lang="fr-FR" dirty="0"/>
              <a:t> instruments </a:t>
            </a:r>
            <a:r>
              <a:rPr lang="fr-FR" dirty="0" err="1"/>
              <a:t>inside</a:t>
            </a:r>
            <a:r>
              <a:rPr lang="fr-FR" dirty="0"/>
              <a:t> CJPL </a:t>
            </a:r>
          </a:p>
          <a:p>
            <a:r>
              <a:rPr lang="fr-FR" dirty="0"/>
              <a:t>Plan a new ~ 100m short-arm </a:t>
            </a:r>
            <a:r>
              <a:rPr lang="fr-FR" dirty="0" err="1"/>
              <a:t>experiment</a:t>
            </a:r>
            <a:r>
              <a:rPr lang="fr-FR" dirty="0"/>
              <a:t>.</a:t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表格 2">
            <a:extLst>
              <a:ext uri="{FF2B5EF4-FFF2-40B4-BE49-F238E27FC236}">
                <a16:creationId xmlns:a16="http://schemas.microsoft.com/office/drawing/2014/main" id="{55D124D5-7C63-B915-D850-AC7600FB2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936498"/>
              </p:ext>
            </p:extLst>
          </p:nvPr>
        </p:nvGraphicFramePr>
        <p:xfrm>
          <a:off x="0" y="-60960"/>
          <a:ext cx="9144001" cy="69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1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695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3200" b="1" dirty="0"/>
                        <a:t>Taiji (</a:t>
                      </a:r>
                      <a:r>
                        <a:rPr lang="fr-FR" sz="3200" b="1" dirty="0" err="1"/>
                        <a:t>太极</a:t>
                      </a:r>
                      <a:r>
                        <a:rPr lang="fr-FR" sz="3200" b="1" dirty="0"/>
                        <a:t>) </a:t>
                      </a:r>
                      <a:endParaRPr lang="en-US" altLang="zh-CN" sz="3200" b="1" i="0" cap="none" spc="0" dirty="0">
                        <a:ln w="12700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933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1ADECB-2BF6-7091-9FC2-ED3B643D6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7886700" cy="1941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For </a:t>
            </a:r>
            <a:r>
              <a:rPr lang="fr-FR" dirty="0" err="1"/>
              <a:t>details</a:t>
            </a:r>
            <a:r>
              <a:rPr lang="fr-FR" dirty="0"/>
              <a:t> on the MIMAC detector and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potential</a:t>
            </a:r>
            <a:r>
              <a:rPr lang="fr-FR" dirty="0"/>
              <a:t>, </a:t>
            </a:r>
          </a:p>
          <a:p>
            <a:pPr marL="0" indent="0">
              <a:buNone/>
            </a:pPr>
            <a:r>
              <a:rPr lang="fr-FR" dirty="0"/>
              <a:t>      </a:t>
            </a:r>
            <a:r>
              <a:rPr lang="fr-FR" dirty="0" err="1"/>
              <a:t>cf</a:t>
            </a:r>
            <a:r>
              <a:rPr lang="fr-FR" dirty="0"/>
              <a:t> talk in </a:t>
            </a:r>
            <a:r>
              <a:rPr lang="fr-FR" dirty="0" err="1"/>
              <a:t>this</a:t>
            </a:r>
            <a:r>
              <a:rPr lang="fr-FR" dirty="0"/>
              <a:t> meeting by Olivier Guillaudin and Tao Yi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- </a:t>
            </a:r>
            <a:r>
              <a:rPr lang="fr-FR" dirty="0" err="1"/>
              <a:t>Measurement</a:t>
            </a:r>
            <a:r>
              <a:rPr lang="fr-FR" dirty="0"/>
              <a:t> of neutron background (</a:t>
            </a:r>
            <a:r>
              <a:rPr lang="fr-FR" dirty="0" err="1"/>
              <a:t>cf</a:t>
            </a:r>
            <a:r>
              <a:rPr lang="fr-FR" dirty="0"/>
              <a:t> talk by Fayrouz Malek) </a:t>
            </a:r>
          </a:p>
          <a:p>
            <a:pPr marL="0" indent="0">
              <a:buNone/>
            </a:pPr>
            <a:r>
              <a:rPr lang="fr-FR" dirty="0"/>
              <a:t>- </a:t>
            </a:r>
            <a:r>
              <a:rPr lang="fr-FR" dirty="0" err="1"/>
              <a:t>Directional</a:t>
            </a:r>
            <a:r>
              <a:rPr lang="fr-FR" dirty="0"/>
              <a:t> Dark Matter </a:t>
            </a:r>
            <a:r>
              <a:rPr lang="fr-FR" dirty="0" err="1"/>
              <a:t>detection</a:t>
            </a:r>
            <a:r>
              <a:rPr lang="fr-FR" dirty="0"/>
              <a:t> (</a:t>
            </a:r>
            <a:r>
              <a:rPr lang="fr-FR" dirty="0" err="1"/>
              <a:t>cf</a:t>
            </a:r>
            <a:r>
              <a:rPr lang="fr-FR" dirty="0"/>
              <a:t> talk by Illias </a:t>
            </a:r>
            <a:r>
              <a:rPr lang="fr-FR" dirty="0" err="1"/>
              <a:t>Ourahou</a:t>
            </a:r>
            <a:r>
              <a:rPr lang="fr-FR" dirty="0"/>
              <a:t>)</a:t>
            </a:r>
          </a:p>
        </p:txBody>
      </p:sp>
      <p:graphicFrame>
        <p:nvGraphicFramePr>
          <p:cNvPr id="4" name="表格 2">
            <a:extLst>
              <a:ext uri="{FF2B5EF4-FFF2-40B4-BE49-F238E27FC236}">
                <a16:creationId xmlns:a16="http://schemas.microsoft.com/office/drawing/2014/main" id="{70291A49-D7D5-23CE-CB49-79A7BBA9E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429206"/>
              </p:ext>
            </p:extLst>
          </p:nvPr>
        </p:nvGraphicFramePr>
        <p:xfrm>
          <a:off x="1" y="0"/>
          <a:ext cx="9144000" cy="63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altLang="zh-CN" sz="3200" b="1" spc="150" dirty="0"/>
                        <a:t>MIMAC in CJPL ?</a:t>
                      </a:r>
                      <a:endParaRPr lang="en-US" altLang="zh-CN" sz="3200" b="1" i="0" cap="none" spc="0" dirty="0">
                        <a:ln w="12700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6841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8F52E5-2BDB-62D0-3D57-ACB042444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" y="279707"/>
            <a:ext cx="8836269" cy="1363272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Development of µTPC Micromegas for Directional Detection of Rare Events : </a:t>
            </a:r>
            <a:br>
              <a:rPr lang="en-US" sz="3600" b="1" dirty="0">
                <a:latin typeface="+mn-lt"/>
              </a:rPr>
            </a:br>
            <a:r>
              <a:rPr lang="en-US" sz="2400" b="1" dirty="0">
                <a:latin typeface="+mn-lt"/>
              </a:rPr>
              <a:t>D2S2 (MIMAC)</a:t>
            </a:r>
            <a:endParaRPr lang="fr-FR" sz="2400" b="1" dirty="0">
              <a:latin typeface="+mn-lt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2D03E7-6BCE-D26A-A665-C708E958B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353" y="1715283"/>
            <a:ext cx="4067385" cy="271159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ABB537D-74AC-609A-6A23-0AE1F6ADDDE8}"/>
              </a:ext>
            </a:extLst>
          </p:cNvPr>
          <p:cNvSpPr txBox="1"/>
          <p:nvPr/>
        </p:nvSpPr>
        <p:spPr>
          <a:xfrm>
            <a:off x="114299" y="1620608"/>
            <a:ext cx="43961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D2S2</a:t>
            </a:r>
            <a:r>
              <a:rPr lang="en-US" sz="1200" b="1" dirty="0">
                <a:latin typeface="Times New Roman" charset="0"/>
              </a:rPr>
              <a:t> : </a:t>
            </a:r>
            <a:r>
              <a:rPr lang="en-US" sz="1200" b="1" dirty="0"/>
              <a:t>Directional Detection</a:t>
            </a:r>
            <a:r>
              <a:rPr lang="en-US" sz="1200" dirty="0"/>
              <a:t> of dark matter and neutrons for </a:t>
            </a:r>
            <a:r>
              <a:rPr lang="en-US" sz="1200" b="1" dirty="0"/>
              <a:t>Science </a:t>
            </a:r>
            <a:r>
              <a:rPr lang="en-US" sz="1200" dirty="0"/>
              <a:t>and</a:t>
            </a:r>
            <a:r>
              <a:rPr lang="en-US" sz="1200" b="1" dirty="0"/>
              <a:t> Society</a:t>
            </a:r>
            <a:endParaRPr lang="en-US" sz="1200" b="1" dirty="0">
              <a:latin typeface="Times New Roman" charset="0"/>
            </a:endParaRPr>
          </a:p>
          <a:p>
            <a:endParaRPr lang="en-US" sz="1200" b="1" dirty="0">
              <a:solidFill>
                <a:srgbClr val="CC0000"/>
              </a:solidFill>
              <a:latin typeface="Times New Roman" charset="0"/>
            </a:endParaRPr>
          </a:p>
          <a:p>
            <a:r>
              <a:rPr lang="en-US" sz="1200" b="1" dirty="0">
                <a:solidFill>
                  <a:srgbClr val="CC0000"/>
                </a:solidFill>
                <a:latin typeface="Times New Roman" charset="0"/>
              </a:rPr>
              <a:t>LPSC (Grenoble) :</a:t>
            </a:r>
            <a:r>
              <a:rPr lang="en-US" sz="1200" b="1" dirty="0">
                <a:latin typeface="Times New Roman" charset="0"/>
              </a:rPr>
              <a:t> D. Santos,</a:t>
            </a:r>
            <a:r>
              <a:rPr lang="en-US" sz="1200" dirty="0">
                <a:latin typeface="Times New Roman" charset="0"/>
              </a:rPr>
              <a:t> </a:t>
            </a:r>
            <a:r>
              <a:rPr lang="en-US" sz="1200" b="1" dirty="0">
                <a:latin typeface="Times New Roman" charset="0"/>
              </a:rPr>
              <a:t>F. Malek</a:t>
            </a:r>
          </a:p>
          <a:p>
            <a:r>
              <a:rPr lang="en-US" sz="1200" b="1" dirty="0">
                <a:latin typeface="Times New Roman" charset="0"/>
              </a:rPr>
              <a:t>    </a:t>
            </a:r>
            <a:r>
              <a:rPr lang="en-US" sz="1200" dirty="0">
                <a:latin typeface="Times New Roman" charset="0"/>
              </a:rPr>
              <a:t>- </a:t>
            </a:r>
            <a:r>
              <a:rPr lang="en-US" sz="1200" b="1" dirty="0">
                <a:latin typeface="Times New Roman" charset="0"/>
              </a:rPr>
              <a:t>M. Marton, N. </a:t>
            </a:r>
            <a:r>
              <a:rPr lang="en-US" sz="1200" b="1" dirty="0" err="1">
                <a:latin typeface="Times New Roman" charset="0"/>
              </a:rPr>
              <a:t>Sauzet</a:t>
            </a:r>
            <a:r>
              <a:rPr lang="en-US" sz="1200" b="1" dirty="0">
                <a:latin typeface="Times New Roman" charset="0"/>
              </a:rPr>
              <a:t>, </a:t>
            </a:r>
            <a:r>
              <a:rPr lang="en-US" sz="1200" b="1" dirty="0">
                <a:solidFill>
                  <a:srgbClr val="C00000"/>
                </a:solidFill>
                <a:latin typeface="Times New Roman" charset="0"/>
              </a:rPr>
              <a:t>O. Guillaudin</a:t>
            </a:r>
            <a:r>
              <a:rPr lang="en-US" sz="1200" dirty="0">
                <a:solidFill>
                  <a:srgbClr val="C00000"/>
                </a:solidFill>
                <a:latin typeface="Times New Roman" charset="0"/>
              </a:rPr>
              <a:t> </a:t>
            </a:r>
            <a:r>
              <a:rPr lang="en-US" sz="1200" dirty="0">
                <a:latin typeface="Times New Roman" charset="0"/>
              </a:rPr>
              <a:t>(</a:t>
            </a:r>
            <a:r>
              <a:rPr lang="en-US" sz="1200" b="1" dirty="0">
                <a:latin typeface="Times New Roman" charset="0"/>
              </a:rPr>
              <a:t>G. </a:t>
            </a:r>
            <a:r>
              <a:rPr lang="en-US" sz="1200" b="1" dirty="0" err="1">
                <a:latin typeface="Times New Roman" charset="0"/>
              </a:rPr>
              <a:t>Bosson</a:t>
            </a:r>
            <a:r>
              <a:rPr lang="en-US" sz="1200" b="1" dirty="0">
                <a:latin typeface="Times New Roman" charset="0"/>
              </a:rPr>
              <a:t>, J. Bouvier), O. </a:t>
            </a:r>
            <a:r>
              <a:rPr lang="en-US" sz="1200" b="1" dirty="0" err="1">
                <a:latin typeface="Times New Roman" charset="0"/>
              </a:rPr>
              <a:t>Bourrion</a:t>
            </a:r>
            <a:r>
              <a:rPr lang="en-US" sz="1200" b="1" dirty="0">
                <a:latin typeface="Times New Roman" charset="0"/>
              </a:rPr>
              <a:t>,   E. </a:t>
            </a:r>
            <a:r>
              <a:rPr lang="en-US" sz="1200" b="1" dirty="0" err="1">
                <a:latin typeface="Times New Roman" charset="0"/>
              </a:rPr>
              <a:t>Lagorio</a:t>
            </a:r>
            <a:r>
              <a:rPr lang="en-US" sz="1200" b="1" dirty="0">
                <a:latin typeface="Times New Roman" charset="0"/>
              </a:rPr>
              <a:t>, C. </a:t>
            </a:r>
            <a:r>
              <a:rPr lang="en-US" sz="1200" b="1" dirty="0" err="1">
                <a:latin typeface="Times New Roman" charset="0"/>
              </a:rPr>
              <a:t>Houaro</a:t>
            </a:r>
            <a:r>
              <a:rPr lang="en-US" sz="1200" b="1" dirty="0">
                <a:latin typeface="Times New Roman" charset="0"/>
              </a:rPr>
              <a:t>, </a:t>
            </a:r>
            <a:r>
              <a:rPr lang="fr-FR" sz="1200" dirty="0"/>
              <a:t>Ilias </a:t>
            </a:r>
            <a:r>
              <a:rPr lang="fr-FR" sz="1200" b="1" dirty="0" err="1"/>
              <a:t>Ourahou</a:t>
            </a:r>
            <a:r>
              <a:rPr lang="fr-FR" sz="1200" b="1" dirty="0"/>
              <a:t> </a:t>
            </a:r>
            <a:r>
              <a:rPr lang="fr-FR" sz="1200" dirty="0"/>
              <a:t>(PhD LPSC)</a:t>
            </a:r>
          </a:p>
          <a:p>
            <a:endParaRPr lang="en-US" sz="1200" b="1" dirty="0">
              <a:latin typeface="Times New Roman" charset="0"/>
            </a:endParaRPr>
          </a:p>
          <a:p>
            <a:r>
              <a:rPr lang="en-US" sz="1200" b="1" dirty="0">
                <a:latin typeface="Times New Roman" charset="0"/>
              </a:rPr>
              <a:t>CPPM (Marseilles) : C. Tao , J. Busto</a:t>
            </a:r>
          </a:p>
          <a:p>
            <a:endParaRPr lang="en-US" sz="1200" b="1" dirty="0">
              <a:latin typeface="Times New Roman" charset="0"/>
            </a:endParaRPr>
          </a:p>
          <a:p>
            <a:r>
              <a:rPr lang="en-US" sz="1200" b="1" dirty="0">
                <a:latin typeface="Times New Roman" charset="0"/>
              </a:rPr>
              <a:t>USTC (</a:t>
            </a:r>
            <a:r>
              <a:rPr lang="fr-FR" sz="1200" b="1" dirty="0"/>
              <a:t>Hefei</a:t>
            </a:r>
            <a:r>
              <a:rPr lang="en-US" sz="1200" b="1" dirty="0">
                <a:latin typeface="Times New Roman" charset="0"/>
              </a:rPr>
              <a:t>) : Z. </a:t>
            </a:r>
            <a:r>
              <a:rPr lang="en-US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Zhang</a:t>
            </a:r>
            <a:r>
              <a:rPr lang="fr-FR" sz="1200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</a:t>
            </a:r>
          </a:p>
          <a:p>
            <a:endParaRPr lang="fr-FR" sz="1200" kern="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fr-FR" sz="1200" b="1" kern="0" dirty="0">
                <a:latin typeface="Aptos" panose="020B0004020202020204" pitchFamily="34" charset="0"/>
              </a:rPr>
              <a:t>CERN / GDD : Rui de Oliveira</a:t>
            </a:r>
            <a:endParaRPr lang="en-US" sz="1200" b="1" dirty="0">
              <a:latin typeface="Times New Roman" charset="0"/>
            </a:endParaRPr>
          </a:p>
          <a:p>
            <a:endParaRPr lang="en-US" sz="1200" b="1" dirty="0">
              <a:latin typeface="Times New Roman" charset="0"/>
            </a:endParaRPr>
          </a:p>
          <a:p>
            <a:r>
              <a:rPr lang="en-US" sz="1200" b="1" dirty="0">
                <a:latin typeface="Times New Roman" charset="0"/>
              </a:rPr>
              <a:t>    </a:t>
            </a:r>
            <a:endParaRPr lang="fr-FR" sz="1200" dirty="0"/>
          </a:p>
        </p:txBody>
      </p:sp>
      <p:pic>
        <p:nvPicPr>
          <p:cNvPr id="5" name="Image 10" descr="logoLPSC.gif">
            <a:extLst>
              <a:ext uri="{FF2B5EF4-FFF2-40B4-BE49-F238E27FC236}">
                <a16:creationId xmlns:a16="http://schemas.microsoft.com/office/drawing/2014/main" id="{68F4FF22-8B1B-4275-CE3F-40326583F5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" y="4322096"/>
            <a:ext cx="1288123" cy="649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04DF85A-4543-825B-DDD7-5403A0CFB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8BD4A-F0D5-D141-B010-082753F193EE}" type="slidenum">
              <a:rPr lang="fr-FR" smtClean="0"/>
              <a:t>25</a:t>
            </a:fld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12FCF39B-1E72-801B-45FC-407B5C7EC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FCCPN/L,  - 29 juin 3 juillet 2026 (O. Guillaudin)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633D3F4-E47C-D593-D7F5-FAC586558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5322" y="4426873"/>
            <a:ext cx="1183822" cy="44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473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58C7A-3011-DBD4-AA94-2FBA6AC77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4465E72-2B07-F2E6-B59C-BCED7CA2E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9976" y="4940491"/>
            <a:ext cx="464024" cy="210080"/>
          </a:xfrm>
        </p:spPr>
        <p:txBody>
          <a:bodyPr vert="horz" lIns="91440" tIns="13500" rIns="91440" bIns="13500" rtlCol="0" anchor="ctr"/>
          <a:lstStyle/>
          <a:p>
            <a:fld id="{1F7E3CDD-4E0E-CD49-8F82-2B4304F9B004}" type="slidenum">
              <a:rPr kumimoji="1" lang="zh-CN" altLang="en-US" b="1" smtClean="0">
                <a:solidFill>
                  <a:srgbClr val="2D2D92"/>
                </a:solidFill>
                <a:latin typeface="Helvetica" pitchFamily="2" charset="0"/>
                <a:cs typeface="Times New Roman" panose="02020603050405020304" pitchFamily="18" charset="0"/>
              </a:rPr>
              <a:pPr/>
              <a:t>26</a:t>
            </a:fld>
            <a:endParaRPr kumimoji="1" lang="zh-CN" altLang="en-US" b="1" dirty="0">
              <a:solidFill>
                <a:srgbClr val="2D2D92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41D2F2C8-44FA-6F75-0862-E28ABC475B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506455"/>
              </p:ext>
            </p:extLst>
          </p:nvPr>
        </p:nvGraphicFramePr>
        <p:xfrm>
          <a:off x="2" y="-1"/>
          <a:ext cx="9143999" cy="643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643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3200" b="1" i="0" cap="none" spc="0" dirty="0">
                          <a:ln w="12700"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Summary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BE032F74-1B76-24FD-9957-39FF4A758858}"/>
              </a:ext>
            </a:extLst>
          </p:cNvPr>
          <p:cNvSpPr txBox="1"/>
          <p:nvPr/>
        </p:nvSpPr>
        <p:spPr>
          <a:xfrm>
            <a:off x="644765" y="1095004"/>
            <a:ext cx="766434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 algn="just" fontAlgn="ctr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p"/>
            </a:pPr>
            <a:r>
              <a:rPr lang="en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CJPL is a world-level underground low-background platform for multipurpose scientific and technological research with rock overburden of 2400m and internal capacity of 300000 </a:t>
            </a:r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m³;</a:t>
            </a:r>
            <a:endParaRPr lang="en" altLang="zh-CN" sz="2000" b="1" dirty="0"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457189" indent="-457189" algn="just" fontAlgn="ctr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p"/>
            </a:pPr>
            <a:r>
              <a:rPr lang="en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Several collaborations including CDEX</a:t>
            </a: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PandaX</a:t>
            </a: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JUNA have run their facilities in CJPL and achieved a number of cutting-edge research results;</a:t>
            </a:r>
            <a:endParaRPr lang="en" altLang="zh-CN" sz="2000" b="1" dirty="0"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457189" indent="-457189" algn="just" fontAlgn="ctr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p"/>
            </a:pPr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CJPL welcomes more collaborations in the world to establish their experiments therein;</a:t>
            </a:r>
            <a:endParaRPr lang="en" altLang="zh-CN" sz="2000" b="1" dirty="0"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176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818F5-A973-6ECF-67F3-2CC3FD260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77C21BC-94BC-23DA-342F-93A52DD1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599" y="4916700"/>
            <a:ext cx="2057400" cy="226800"/>
          </a:xfrm>
        </p:spPr>
        <p:txBody>
          <a:bodyPr vert="horz" lIns="91440" tIns="13500" rIns="91440" bIns="13500" rtlCol="0" anchor="ctr"/>
          <a:lstStyle/>
          <a:p>
            <a:fld id="{1F7E3CDD-4E0E-CD49-8F82-2B4304F9B004}" type="slidenum">
              <a:rPr kumimoji="1" lang="zh-CN" altLang="en-US" b="1" smtClean="0">
                <a:solidFill>
                  <a:srgbClr val="2D2D92"/>
                </a:solidFill>
                <a:latin typeface="Helvetica" pitchFamily="2" charset="0"/>
                <a:cs typeface="Times New Roman" panose="02020603050405020304" pitchFamily="18" charset="0"/>
              </a:rPr>
              <a:t>3</a:t>
            </a:fld>
            <a:endParaRPr kumimoji="1" lang="zh-CN" altLang="en-US" b="1" dirty="0">
              <a:solidFill>
                <a:srgbClr val="2D2D92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FE2EA283-E50A-35BA-5FB7-F304A72C73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465120"/>
              </p:ext>
            </p:extLst>
          </p:nvPr>
        </p:nvGraphicFramePr>
        <p:xfrm>
          <a:off x="1" y="0"/>
          <a:ext cx="9143999" cy="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800" b="1" i="0" cap="none" spc="0" dirty="0">
                          <a:ln w="12700"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China Jinping Underground Laboratory (CJPL)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  <p:pic>
        <p:nvPicPr>
          <p:cNvPr id="5" name="图片 4">
            <a:extLst>
              <a:ext uri="{FF2B5EF4-FFF2-40B4-BE49-F238E27FC236}">
                <a16:creationId xmlns:a16="http://schemas.microsoft.com/office/drawing/2014/main" id="{32A532C9-1C8F-31C4-49EA-4C133F6815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506" y="1927860"/>
            <a:ext cx="5433539" cy="3215640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4768F1DA-FFA2-1759-E41B-7FBA960E9228}"/>
              </a:ext>
            </a:extLst>
          </p:cNvPr>
          <p:cNvSpPr/>
          <p:nvPr/>
        </p:nvSpPr>
        <p:spPr>
          <a:xfrm>
            <a:off x="5490846" y="3343328"/>
            <a:ext cx="3618000" cy="1780774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350"/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7522BF53-BA99-B80F-3301-ABEAB20FBFC0}"/>
              </a:ext>
            </a:extLst>
          </p:cNvPr>
          <p:cNvSpPr/>
          <p:nvPr/>
        </p:nvSpPr>
        <p:spPr>
          <a:xfrm>
            <a:off x="3771900" y="4317517"/>
            <a:ext cx="777240" cy="357587"/>
          </a:xfrm>
          <a:prstGeom prst="ellipse">
            <a:avLst/>
          </a:prstGeom>
          <a:noFill/>
          <a:ln w="22225">
            <a:solidFill>
              <a:schemeClr val="tx1"/>
            </a:solidFill>
            <a:prstDash val="sysDash"/>
          </a:ln>
          <a:effectLst>
            <a:glow rad="38100">
              <a:schemeClr val="bg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350"/>
          </a:p>
        </p:txBody>
      </p:sp>
      <p:sp>
        <p:nvSpPr>
          <p:cNvPr id="46" name="圆角矩形 45">
            <a:extLst>
              <a:ext uri="{FF2B5EF4-FFF2-40B4-BE49-F238E27FC236}">
                <a16:creationId xmlns:a16="http://schemas.microsoft.com/office/drawing/2014/main" id="{4E9C516A-767C-C2EE-4A4A-4E453C20A9C8}"/>
              </a:ext>
            </a:extLst>
          </p:cNvPr>
          <p:cNvSpPr/>
          <p:nvPr/>
        </p:nvSpPr>
        <p:spPr>
          <a:xfrm>
            <a:off x="3286627" y="4592401"/>
            <a:ext cx="1055531" cy="51843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" altLang="zh-CN" b="1" dirty="0">
                <a:solidFill>
                  <a:schemeClr val="tx1"/>
                </a:solidFill>
                <a:latin typeface="Arial Black" panose="020B0604020202020204" pitchFamily="34" charset="0"/>
                <a:ea typeface="Microsoft YaHei" panose="020B0503020204020204" pitchFamily="34" charset="-122"/>
                <a:cs typeface="Arial Black" panose="020B0604020202020204" pitchFamily="34" charset="0"/>
              </a:rPr>
              <a:t>CJPL</a:t>
            </a:r>
            <a:r>
              <a:rPr lang="en-US" altLang="zh-CN" b="1" dirty="0">
                <a:solidFill>
                  <a:schemeClr val="tx1"/>
                </a:solidFill>
                <a:latin typeface="Arial Black" panose="020B0604020202020204" pitchFamily="34" charset="0"/>
                <a:ea typeface="Microsoft YaHei" panose="020B0503020204020204" pitchFamily="34" charset="-122"/>
                <a:cs typeface="Arial Black" panose="020B0604020202020204" pitchFamily="34" charset="0"/>
              </a:rPr>
              <a:t>-I</a:t>
            </a:r>
          </a:p>
          <a:p>
            <a:pPr algn="ctr">
              <a:buNone/>
            </a:pPr>
            <a:r>
              <a:rPr lang="en-US" altLang="zh-CN" sz="1400" b="1" dirty="0">
                <a:solidFill>
                  <a:schemeClr val="tx1"/>
                </a:solidFill>
                <a:latin typeface="Arial Black" panose="020B0604020202020204" pitchFamily="34" charset="0"/>
                <a:ea typeface="Microsoft YaHei" panose="020B0503020204020204" pitchFamily="34" charset="-122"/>
                <a:cs typeface="Arial Black" panose="020B0604020202020204" pitchFamily="34" charset="0"/>
              </a:rPr>
              <a:t>(4000 m</a:t>
            </a:r>
            <a:r>
              <a:rPr lang="en-US" altLang="zh-CN" sz="1400" b="1" baseline="30000" dirty="0">
                <a:solidFill>
                  <a:schemeClr val="tx1"/>
                </a:solidFill>
                <a:latin typeface="Arial Black" panose="020B0604020202020204" pitchFamily="34" charset="0"/>
                <a:ea typeface="Microsoft YaHei" panose="020B0503020204020204" pitchFamily="34" charset="-122"/>
                <a:cs typeface="Arial Black" panose="020B0604020202020204" pitchFamily="34" charset="0"/>
              </a:rPr>
              <a:t>3</a:t>
            </a:r>
            <a:r>
              <a:rPr lang="en-US" altLang="zh-CN" sz="1400" b="1" dirty="0">
                <a:solidFill>
                  <a:schemeClr val="tx1"/>
                </a:solidFill>
                <a:latin typeface="Arial Black" panose="020B0604020202020204" pitchFamily="34" charset="0"/>
                <a:ea typeface="Microsoft YaHei" panose="020B0503020204020204" pitchFamily="34" charset="-122"/>
                <a:cs typeface="Arial Black" panose="020B0604020202020204" pitchFamily="34" charset="0"/>
              </a:rPr>
              <a:t>)</a:t>
            </a:r>
            <a:endParaRPr lang="en" altLang="zh-CN" sz="1400" b="1" dirty="0">
              <a:solidFill>
                <a:schemeClr val="tx1"/>
              </a:solidFill>
              <a:latin typeface="Arial Black" panose="020B0604020202020204" pitchFamily="34" charset="0"/>
              <a:ea typeface="Microsoft YaHei" panose="020B0503020204020204" pitchFamily="34" charset="-122"/>
              <a:cs typeface="Arial Black" panose="020B0604020202020204" pitchFamily="34" charset="0"/>
            </a:endParaRPr>
          </a:p>
        </p:txBody>
      </p:sp>
      <p:sp>
        <p:nvSpPr>
          <p:cNvPr id="47" name="圆角矩形 46">
            <a:extLst>
              <a:ext uri="{FF2B5EF4-FFF2-40B4-BE49-F238E27FC236}">
                <a16:creationId xmlns:a16="http://schemas.microsoft.com/office/drawing/2014/main" id="{590D2798-8E00-6405-16E3-844AD1964465}"/>
              </a:ext>
            </a:extLst>
          </p:cNvPr>
          <p:cNvSpPr/>
          <p:nvPr/>
        </p:nvSpPr>
        <p:spPr>
          <a:xfrm>
            <a:off x="2591131" y="2160696"/>
            <a:ext cx="1569389" cy="51843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" altLang="zh-CN" b="1" dirty="0">
                <a:solidFill>
                  <a:schemeClr val="tx1"/>
                </a:solidFill>
                <a:latin typeface="Arial Black" panose="020B0604020202020204" pitchFamily="34" charset="0"/>
                <a:ea typeface="Microsoft YaHei" panose="020B0503020204020204" pitchFamily="34" charset="-122"/>
                <a:cs typeface="Arial Black" panose="020B0604020202020204" pitchFamily="34" charset="0"/>
              </a:rPr>
              <a:t>CJPL-II</a:t>
            </a:r>
          </a:p>
          <a:p>
            <a:pPr algn="ctr">
              <a:buNone/>
            </a:pPr>
            <a:r>
              <a:rPr lang="zh-CN" altLang="en-US" sz="1400" b="1" dirty="0">
                <a:solidFill>
                  <a:schemeClr val="tx1"/>
                </a:solidFill>
                <a:latin typeface="Arial Black" panose="020B0604020202020204" pitchFamily="34" charset="0"/>
                <a:ea typeface="Microsoft YaHei" panose="020B0503020204020204" pitchFamily="34" charset="-122"/>
                <a:cs typeface="Arial Black" panose="020B0604020202020204" pitchFamily="34" charset="0"/>
              </a:rPr>
              <a:t>（</a:t>
            </a:r>
            <a:r>
              <a:rPr lang="en-US" altLang="zh-CN" sz="1400" b="1" dirty="0">
                <a:solidFill>
                  <a:schemeClr val="tx1"/>
                </a:solidFill>
                <a:latin typeface="Arial Black" panose="020B0604020202020204" pitchFamily="34" charset="0"/>
                <a:ea typeface="Microsoft YaHei" panose="020B0503020204020204" pitchFamily="34" charset="-122"/>
                <a:cs typeface="Arial Black" panose="020B0604020202020204" pitchFamily="34" charset="0"/>
              </a:rPr>
              <a:t>330,000 m</a:t>
            </a:r>
            <a:r>
              <a:rPr lang="en-US" altLang="zh-CN" sz="1400" b="1" baseline="30000" dirty="0">
                <a:solidFill>
                  <a:schemeClr val="tx1"/>
                </a:solidFill>
                <a:latin typeface="Arial Black" panose="020B0604020202020204" pitchFamily="34" charset="0"/>
                <a:ea typeface="Microsoft YaHei" panose="020B0503020204020204" pitchFamily="34" charset="-122"/>
                <a:cs typeface="Arial Black" panose="020B0604020202020204" pitchFamily="34" charset="0"/>
              </a:rPr>
              <a:t>3</a:t>
            </a:r>
            <a:r>
              <a:rPr lang="zh-CN" altLang="en-US" sz="1400" b="1" dirty="0">
                <a:solidFill>
                  <a:schemeClr val="tx1"/>
                </a:solidFill>
                <a:latin typeface="Arial Black" panose="020B0604020202020204" pitchFamily="34" charset="0"/>
                <a:ea typeface="Microsoft YaHei" panose="020B0503020204020204" pitchFamily="34" charset="-122"/>
                <a:cs typeface="Arial Black" panose="020B0604020202020204" pitchFamily="34" charset="0"/>
              </a:rPr>
              <a:t>）</a:t>
            </a:r>
            <a:endParaRPr lang="en" altLang="zh-CN" sz="1400" b="1" dirty="0">
              <a:solidFill>
                <a:schemeClr val="tx1"/>
              </a:solidFill>
              <a:latin typeface="Arial Black" panose="020B0604020202020204" pitchFamily="34" charset="0"/>
              <a:ea typeface="Microsoft YaHei" panose="020B0503020204020204" pitchFamily="34" charset="-122"/>
              <a:cs typeface="Arial Black" panose="020B0604020202020204" pitchFamily="34" charset="0"/>
            </a:endParaRPr>
          </a:p>
        </p:txBody>
      </p:sp>
      <p:cxnSp>
        <p:nvCxnSpPr>
          <p:cNvPr id="55" name="直线箭头连接符 54">
            <a:extLst>
              <a:ext uri="{FF2B5EF4-FFF2-40B4-BE49-F238E27FC236}">
                <a16:creationId xmlns:a16="http://schemas.microsoft.com/office/drawing/2014/main" id="{44C07490-F26A-040A-13B9-D0356CAF1014}"/>
              </a:ext>
            </a:extLst>
          </p:cNvPr>
          <p:cNvCxnSpPr>
            <a:cxnSpLocks/>
            <a:stCxn id="44" idx="5"/>
          </p:cNvCxnSpPr>
          <p:nvPr/>
        </p:nvCxnSpPr>
        <p:spPr>
          <a:xfrm>
            <a:off x="4435315" y="4622736"/>
            <a:ext cx="1044380" cy="457764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triangle" w="lg" len="lg"/>
          </a:ln>
          <a:effectLst>
            <a:glow rad="381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线箭头连接符 57">
            <a:extLst>
              <a:ext uri="{FF2B5EF4-FFF2-40B4-BE49-F238E27FC236}">
                <a16:creationId xmlns:a16="http://schemas.microsoft.com/office/drawing/2014/main" id="{DB5AA965-5A9A-82FC-4816-413162C2600A}"/>
              </a:ext>
            </a:extLst>
          </p:cNvPr>
          <p:cNvCxnSpPr>
            <a:cxnSpLocks/>
            <a:stCxn id="44" idx="7"/>
          </p:cNvCxnSpPr>
          <p:nvPr/>
        </p:nvCxnSpPr>
        <p:spPr>
          <a:xfrm flipV="1">
            <a:off x="4435316" y="3767584"/>
            <a:ext cx="1044379" cy="60230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triangle" w="lg" len="lg"/>
          </a:ln>
          <a:effectLst>
            <a:glow rad="381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7843F7EA-C483-ACBA-AC41-0AAD85C620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8815" y="3414531"/>
            <a:ext cx="3372433" cy="170957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8D7A1F6-AF14-B081-B8A0-3773CC1D97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77348" y="619224"/>
            <a:ext cx="3628699" cy="2462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65649C90-6A9C-1421-D392-CA40964E7730}"/>
              </a:ext>
            </a:extLst>
          </p:cNvPr>
          <p:cNvSpPr txBox="1"/>
          <p:nvPr/>
        </p:nvSpPr>
        <p:spPr>
          <a:xfrm>
            <a:off x="135646" y="608234"/>
            <a:ext cx="5191728" cy="10156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p"/>
            </a:pPr>
            <a:r>
              <a:rPr kumimoji="1" lang="en-US" sz="2000" b="1" noProof="0" dirty="0">
                <a:latin typeface="Arial Black" panose="020B0604020202020204" pitchFamily="34" charset="0"/>
                <a:cs typeface="Arial Black" panose="020B0604020202020204" pitchFamily="34" charset="0"/>
              </a:rPr>
              <a:t>Rock</a:t>
            </a:r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 overburden</a:t>
            </a:r>
            <a:r>
              <a:rPr kumimoji="1" lang="zh-CN" altLang="en-US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2400</a:t>
            </a:r>
            <a:r>
              <a:rPr kumimoji="1" lang="zh-CN" altLang="en-US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m</a:t>
            </a:r>
          </a:p>
          <a:p>
            <a:pPr marL="342900" indent="-342900">
              <a:buFont typeface="Wingdings" pitchFamily="2" charset="2"/>
              <a:buChar char="p"/>
            </a:pPr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Muon flux 3.03×10</a:t>
            </a:r>
            <a:r>
              <a:rPr kumimoji="1" lang="en-US" altLang="zh-CN" sz="2000" b="1" baseline="30000" dirty="0">
                <a:latin typeface="Arial Black" panose="020B0604020202020204" pitchFamily="34" charset="0"/>
                <a:cs typeface="Arial Black" panose="020B0604020202020204" pitchFamily="34" charset="0"/>
              </a:rPr>
              <a:t>−10 </a:t>
            </a:r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cm</a:t>
            </a:r>
            <a:r>
              <a:rPr kumimoji="1" lang="en-US" altLang="zh-CN" sz="2000" b="1" baseline="30000" dirty="0">
                <a:latin typeface="Arial Black" panose="020B0604020202020204" pitchFamily="34" charset="0"/>
                <a:cs typeface="Arial Black" panose="020B0604020202020204" pitchFamily="34" charset="0"/>
              </a:rPr>
              <a:t>−2</a:t>
            </a:r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s</a:t>
            </a:r>
            <a:r>
              <a:rPr kumimoji="1" lang="en-US" altLang="zh-CN" sz="2000" b="1" baseline="30000" dirty="0">
                <a:latin typeface="Arial Black" panose="020B0604020202020204" pitchFamily="34" charset="0"/>
                <a:cs typeface="Arial Black" panose="020B0604020202020204" pitchFamily="34" charset="0"/>
              </a:rPr>
              <a:t>−1</a:t>
            </a:r>
          </a:p>
          <a:p>
            <a:pPr marL="342900" indent="-342900">
              <a:buFont typeface="Wingdings" pitchFamily="2" charset="2"/>
              <a:buChar char="p"/>
            </a:pPr>
            <a:r>
              <a:rPr kumimoji="1" lang="en-US" altLang="zh-CN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Experimental space &gt;330,000 m</a:t>
            </a:r>
            <a:r>
              <a:rPr kumimoji="1" lang="en-US" altLang="zh-CN" sz="2000" b="1" baseline="30000" dirty="0">
                <a:latin typeface="Arial Black" panose="020B0604020202020204" pitchFamily="34" charset="0"/>
                <a:cs typeface="Arial Black" panose="020B0604020202020204" pitchFamily="34" charset="0"/>
              </a:rPr>
              <a:t>3</a:t>
            </a:r>
            <a:endParaRPr kumimoji="1" lang="en-US" altLang="zh-CN" sz="1200" b="1" baseline="3000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91B7096-BDB9-F2B2-052E-CDBC528B1D26}"/>
              </a:ext>
            </a:extLst>
          </p:cNvPr>
          <p:cNvSpPr txBox="1"/>
          <p:nvPr/>
        </p:nvSpPr>
        <p:spPr>
          <a:xfrm>
            <a:off x="135646" y="1623759"/>
            <a:ext cx="519172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1" lang="en-US" altLang="zh-CN" sz="1000" i="1" dirty="0">
                <a:latin typeface="Century Schoolbook" panose="02040604050505020304" pitchFamily="18" charset="0"/>
              </a:rPr>
              <a:t>Astro. Phys. 172 , 103147, (2025) </a:t>
            </a:r>
          </a:p>
        </p:txBody>
      </p:sp>
    </p:spTree>
    <p:extLst>
      <p:ext uri="{BB962C8B-B14F-4D97-AF65-F5344CB8AC3E}">
        <p14:creationId xmlns:p14="http://schemas.microsoft.com/office/powerpoint/2010/main" val="9880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2CAE3-5FF6-63B5-408E-C433FA24E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193493E-8B98-067A-3862-E5E5E8A58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9" y="1093612"/>
            <a:ext cx="5797059" cy="4050000"/>
          </a:xfrm>
          <a:prstGeom prst="rect">
            <a:avLst/>
          </a:prstGeom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D28622E4-9927-8F9E-57D8-4DFA7BDE1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9657"/>
            <a:ext cx="2057400" cy="273844"/>
          </a:xfrm>
        </p:spPr>
        <p:txBody>
          <a:bodyPr/>
          <a:lstStyle/>
          <a:p>
            <a:fld id="{20F9FE4E-F871-4A2A-89DD-8996655C605B}" type="slidenum">
              <a:rPr lang="zh-CN" altLang="en-US" b="1" smtClean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  <a:cs typeface="Times New Roman" panose="02020603050405020304" pitchFamily="18" charset="0"/>
              </a:rPr>
              <a:t>4</a:t>
            </a:fld>
            <a:endParaRPr lang="zh-CN" altLang="en-US" b="1">
              <a:solidFill>
                <a:schemeClr val="accent1">
                  <a:lumMod val="75000"/>
                </a:schemeClr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7D83096-5AB7-57F1-81E8-A85F871F0295}"/>
              </a:ext>
            </a:extLst>
          </p:cNvPr>
          <p:cNvSpPr txBox="1"/>
          <p:nvPr/>
        </p:nvSpPr>
        <p:spPr>
          <a:xfrm>
            <a:off x="4595853" y="2961189"/>
            <a:ext cx="4426227" cy="8309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l-GR" altLang="zh-CN" sz="1600" b="1" dirty="0">
                <a:latin typeface="Century Schoolbook" panose="02040604050505020304" pitchFamily="18" charset="0"/>
              </a:rPr>
              <a:t>μ</a:t>
            </a:r>
            <a:r>
              <a:rPr kumimoji="1" lang="en-US" altLang="zh-CN" sz="1600" b="1" dirty="0">
                <a:latin typeface="Century Schoolbook" panose="02040604050505020304" pitchFamily="18" charset="0"/>
              </a:rPr>
              <a:t>-flux at CJPL-II</a:t>
            </a:r>
          </a:p>
          <a:p>
            <a:pPr lvl="1"/>
            <a:r>
              <a:rPr kumimoji="1" lang="en-US" altLang="zh-CN" sz="1600" dirty="0">
                <a:latin typeface="Century Schoolbook" panose="02040604050505020304" pitchFamily="18" charset="0"/>
              </a:rPr>
              <a:t>3.03±0.24(stat)±0.18(sys)×10</a:t>
            </a:r>
            <a:r>
              <a:rPr kumimoji="1" lang="en-US" altLang="zh-CN" sz="1600" baseline="30000" dirty="0">
                <a:latin typeface="Century Schoolbook" panose="02040604050505020304" pitchFamily="18" charset="0"/>
              </a:rPr>
              <a:t>−10 </a:t>
            </a:r>
            <a:r>
              <a:rPr kumimoji="1" lang="en-US" altLang="zh-CN" sz="1600" dirty="0">
                <a:latin typeface="Century Schoolbook" panose="02040604050505020304" pitchFamily="18" charset="0"/>
              </a:rPr>
              <a:t>cm</a:t>
            </a:r>
            <a:r>
              <a:rPr kumimoji="1" lang="en-US" altLang="zh-CN" sz="1600" baseline="30000" dirty="0">
                <a:latin typeface="Century Schoolbook" panose="02040604050505020304" pitchFamily="18" charset="0"/>
              </a:rPr>
              <a:t>−2</a:t>
            </a:r>
            <a:r>
              <a:rPr kumimoji="1" lang="en-US" altLang="zh-CN" sz="1600" dirty="0">
                <a:latin typeface="Century Schoolbook" panose="02040604050505020304" pitchFamily="18" charset="0"/>
              </a:rPr>
              <a:t>s</a:t>
            </a:r>
            <a:r>
              <a:rPr kumimoji="1" lang="en-US" altLang="zh-CN" sz="1600" baseline="30000" dirty="0">
                <a:latin typeface="Century Schoolbook" panose="02040604050505020304" pitchFamily="18" charset="0"/>
              </a:rPr>
              <a:t>−1</a:t>
            </a:r>
          </a:p>
          <a:p>
            <a:pPr algn="r"/>
            <a:r>
              <a:rPr kumimoji="1" lang="en-US" altLang="zh-CN" sz="1600" dirty="0">
                <a:latin typeface="Century Schoolbook" panose="02040604050505020304" pitchFamily="18" charset="0"/>
              </a:rPr>
              <a:t>Astro. Phys. 172 , 103147, (2025) 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828A41C-EA31-AD80-6BC8-DF7D9913D67A}"/>
              </a:ext>
            </a:extLst>
          </p:cNvPr>
          <p:cNvSpPr txBox="1"/>
          <p:nvPr/>
        </p:nvSpPr>
        <p:spPr>
          <a:xfrm>
            <a:off x="121920" y="562357"/>
            <a:ext cx="89001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Deepest (2400 m)</a:t>
            </a:r>
            <a:r>
              <a:rPr kumimoji="1"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and </a:t>
            </a:r>
            <a:r>
              <a:rPr kumimoji="1" lang="en-US" altLang="zh-CN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Largest (&gt;330,000 m</a:t>
            </a:r>
            <a:r>
              <a:rPr kumimoji="1" lang="en-US" altLang="zh-CN" sz="2000" b="1" baseline="300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1" lang="en-US" altLang="zh-CN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) </a:t>
            </a:r>
            <a:r>
              <a:rPr kumimoji="1"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UG-Lab</a:t>
            </a:r>
          </a:p>
          <a:p>
            <a:pPr algn="ctr"/>
            <a:r>
              <a:rPr kumimoji="1"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with an extremely</a:t>
            </a:r>
            <a:r>
              <a:rPr kumimoji="1"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low </a:t>
            </a:r>
            <a:r>
              <a:rPr kumimoji="1" lang="el-GR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μ-</a:t>
            </a:r>
            <a:r>
              <a:rPr kumimoji="1"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flux of ~</a:t>
            </a:r>
            <a:r>
              <a:rPr kumimoji="1"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96 m</a:t>
            </a:r>
            <a:r>
              <a:rPr kumimoji="1" lang="en-US" altLang="zh-CN" sz="20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−2</a:t>
            </a:r>
            <a:r>
              <a:rPr kumimoji="1"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yr</a:t>
            </a:r>
            <a:r>
              <a:rPr kumimoji="1" lang="en-US" altLang="zh-CN" sz="20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−1</a:t>
            </a:r>
            <a:r>
              <a:rPr kumimoji="1"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52F682D-9E9A-FBCE-F2FB-1DC5FE3E1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589705"/>
              </p:ext>
            </p:extLst>
          </p:nvPr>
        </p:nvGraphicFramePr>
        <p:xfrm>
          <a:off x="1" y="0"/>
          <a:ext cx="9143999" cy="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kumimoji="1" lang="en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Features of CJPL</a:t>
                      </a:r>
                      <a:endParaRPr kumimoji="1" lang="zh-CN" altLang="en-US" sz="2800" b="1" dirty="0">
                        <a:solidFill>
                          <a:schemeClr val="bg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6837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51EB2-1F90-B468-D01E-649223F31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6632CA6-6094-EE27-79D7-6E69ABA81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3611"/>
            <a:ext cx="5797059" cy="4050000"/>
          </a:xfrm>
          <a:prstGeom prst="rect">
            <a:avLst/>
          </a:prstGeom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CF901866-9AA6-3531-9255-AEFF62715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9657"/>
            <a:ext cx="2057400" cy="273844"/>
          </a:xfrm>
        </p:spPr>
        <p:txBody>
          <a:bodyPr/>
          <a:lstStyle/>
          <a:p>
            <a:fld id="{20F9FE4E-F871-4A2A-89DD-8996655C605B}" type="slidenum">
              <a:rPr lang="zh-CN" altLang="en-US" b="1" smtClean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  <a:cs typeface="Times New Roman" panose="02020603050405020304" pitchFamily="18" charset="0"/>
              </a:rPr>
              <a:t>5</a:t>
            </a:fld>
            <a:endParaRPr lang="zh-CN" altLang="en-US" b="1">
              <a:solidFill>
                <a:schemeClr val="accent1">
                  <a:lumMod val="75000"/>
                </a:schemeClr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F566302-BA43-496D-B83F-986B49618CDA}"/>
              </a:ext>
            </a:extLst>
          </p:cNvPr>
          <p:cNvSpPr txBox="1"/>
          <p:nvPr/>
        </p:nvSpPr>
        <p:spPr>
          <a:xfrm>
            <a:off x="121920" y="616055"/>
            <a:ext cx="890016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21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Low background Rock and Cement</a:t>
            </a:r>
            <a:endParaRPr lang="zh-CN" altLang="en-US" sz="21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B1389DE-81D8-9EC3-D33F-C3FE01AECF63}"/>
              </a:ext>
            </a:extLst>
          </p:cNvPr>
          <p:cNvSpPr txBox="1"/>
          <p:nvPr/>
        </p:nvSpPr>
        <p:spPr>
          <a:xfrm>
            <a:off x="5834349" y="1251079"/>
            <a:ext cx="3225020" cy="212365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kumimoji="1" lang="en-US" altLang="zh-CN" b="1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Ideal Site</a:t>
            </a:r>
          </a:p>
          <a:p>
            <a:pPr marL="257175" indent="-257175">
              <a:buFont typeface="Wingdings" pitchFamily="2" charset="2"/>
              <a:buChar char="Ø"/>
            </a:pPr>
            <a:r>
              <a:rPr kumimoji="1" lang="en-US" altLang="zh-CN" sz="15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Rock in Jinping mountain has low U, Th containments</a:t>
            </a:r>
          </a:p>
          <a:p>
            <a:pPr algn="ctr"/>
            <a:endParaRPr kumimoji="1" lang="en-US" altLang="zh-CN" sz="1200" dirty="0">
              <a:latin typeface="Century Schoolbook" panose="020406040505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kumimoji="1" lang="en-US" altLang="zh-CN" sz="12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Rock sample measured by Ge det.</a:t>
            </a:r>
            <a:endParaRPr kumimoji="1" lang="en-US" altLang="zh-CN" sz="1500" dirty="0">
              <a:latin typeface="Century Schoolbook" panose="020406040505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257175" indent="-257175">
              <a:buFont typeface="Wingdings" pitchFamily="2" charset="2"/>
              <a:buChar char="Ø"/>
            </a:pPr>
            <a:endParaRPr kumimoji="1" lang="en-US" altLang="zh-CN" sz="1500" dirty="0">
              <a:latin typeface="Century Schoolbook" panose="020406040505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257175" indent="-257175">
              <a:buFont typeface="Wingdings" pitchFamily="2" charset="2"/>
              <a:buChar char="Ø"/>
            </a:pPr>
            <a:endParaRPr kumimoji="1" lang="en-US" altLang="zh-CN" sz="1500" dirty="0">
              <a:latin typeface="Century Schoolbook" panose="020406040505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257175" indent="-257175">
              <a:buFont typeface="Wingdings" pitchFamily="2" charset="2"/>
              <a:buChar char="Ø"/>
            </a:pPr>
            <a:endParaRPr kumimoji="1" lang="en-US" altLang="zh-CN" sz="1500" dirty="0">
              <a:latin typeface="Century Schoolbook" panose="020406040505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257175" indent="-257175">
              <a:buFont typeface="Wingdings" pitchFamily="2" charset="2"/>
              <a:buChar char="Ø"/>
            </a:pPr>
            <a:endParaRPr kumimoji="1" lang="en-US" altLang="zh-CN" sz="1500" dirty="0">
              <a:latin typeface="Century Schoolbook" panose="020406040505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9209C97-2C6E-8992-6342-915954F9ACB9}"/>
              </a:ext>
            </a:extLst>
          </p:cNvPr>
          <p:cNvSpPr txBox="1"/>
          <p:nvPr/>
        </p:nvSpPr>
        <p:spPr>
          <a:xfrm>
            <a:off x="5834348" y="3594264"/>
            <a:ext cx="3225021" cy="125418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</a:pPr>
            <a:r>
              <a:rPr kumimoji="1" lang="en-US" altLang="zh-CN" b="1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Control U, Th in cement</a:t>
            </a:r>
          </a:p>
          <a:p>
            <a:pPr marL="342900" indent="-342900">
              <a:spcAft>
                <a:spcPts val="450"/>
              </a:spcAft>
              <a:buFont typeface="+mj-ea"/>
              <a:buAutoNum type="circleNumDbPlain"/>
            </a:pPr>
            <a:r>
              <a:rPr kumimoji="1" lang="en-US" altLang="zh-CN" sz="15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Selected</a:t>
            </a:r>
            <a:r>
              <a:rPr kumimoji="1" lang="zh-CN" altLang="en-US" sz="15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5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raw material</a:t>
            </a:r>
          </a:p>
          <a:p>
            <a:pPr marL="342900" indent="-342900">
              <a:spcAft>
                <a:spcPts val="450"/>
              </a:spcAft>
              <a:buFont typeface="+mj-ea"/>
              <a:buAutoNum type="circleNumDbPlain"/>
            </a:pPr>
            <a:r>
              <a:rPr kumimoji="1" lang="en-US" altLang="zh-CN" sz="15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Improved production</a:t>
            </a:r>
            <a:r>
              <a:rPr kumimoji="1" lang="zh-CN" altLang="en-US" sz="15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5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process</a:t>
            </a:r>
          </a:p>
          <a:p>
            <a:pPr marL="342900" indent="-342900">
              <a:spcAft>
                <a:spcPts val="450"/>
              </a:spcAft>
              <a:buFont typeface="+mj-ea"/>
              <a:buAutoNum type="circleNumDbPlain"/>
            </a:pPr>
            <a:r>
              <a:rPr lang="en-US" altLang="zh-CN" sz="1500" dirty="0">
                <a:latin typeface="Century Schoolbook" panose="02040604050505020304" pitchFamily="18" charset="0"/>
                <a:ea typeface="Microsoft YaHei" panose="020B0503020204020204" pitchFamily="34" charset="-122"/>
              </a:rPr>
              <a:t>Material screening  </a:t>
            </a:r>
            <a:endParaRPr lang="zh-CN" altLang="en-US" sz="1500" dirty="0">
              <a:latin typeface="Century Schoolbook" panose="02040604050505020304" pitchFamily="18" charset="0"/>
              <a:ea typeface="Microsoft YaHei" panose="020B0503020204020204" pitchFamily="34" charset="-122"/>
            </a:endParaRPr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A6553B4D-D7DF-03B6-0405-711D9BDFF2B3}"/>
              </a:ext>
            </a:extLst>
          </p:cNvPr>
          <p:cNvGraphicFramePr>
            <a:graphicFrameLocks noGrp="1"/>
          </p:cNvGraphicFramePr>
          <p:nvPr/>
        </p:nvGraphicFramePr>
        <p:xfrm>
          <a:off x="5957149" y="2415404"/>
          <a:ext cx="2979419" cy="834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0103">
                  <a:extLst>
                    <a:ext uri="{9D8B030D-6E8A-4147-A177-3AD203B41FA5}">
                      <a16:colId xmlns:a16="http://schemas.microsoft.com/office/drawing/2014/main" val="3621999089"/>
                    </a:ext>
                  </a:extLst>
                </a:gridCol>
                <a:gridCol w="714658">
                  <a:extLst>
                    <a:ext uri="{9D8B030D-6E8A-4147-A177-3AD203B41FA5}">
                      <a16:colId xmlns:a16="http://schemas.microsoft.com/office/drawing/2014/main" val="427466174"/>
                    </a:ext>
                  </a:extLst>
                </a:gridCol>
                <a:gridCol w="714658">
                  <a:extLst>
                    <a:ext uri="{9D8B030D-6E8A-4147-A177-3AD203B41FA5}">
                      <a16:colId xmlns:a16="http://schemas.microsoft.com/office/drawing/2014/main" val="2791708098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Century Schoolbook" panose="02040604050505020304" pitchFamily="18" charset="0"/>
                        </a:rPr>
                        <a:t>(Unit: Bq/kg)</a:t>
                      </a:r>
                      <a:endParaRPr lang="zh-CN" altLang="en-US" sz="1200" dirty="0">
                        <a:latin typeface="Century Schoolbook" panose="02040604050505020304" pitchFamily="18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Century Schoolbook" panose="02040604050505020304" pitchFamily="18" charset="0"/>
                        </a:rPr>
                        <a:t>U-238</a:t>
                      </a:r>
                      <a:endParaRPr lang="zh-CN" altLang="en-US" sz="1200" dirty="0">
                        <a:latin typeface="Century Schoolbook" panose="02040604050505020304" pitchFamily="18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Century Schoolbook" panose="02040604050505020304" pitchFamily="18" charset="0"/>
                        </a:rPr>
                        <a:t>Th-232</a:t>
                      </a:r>
                      <a:endParaRPr lang="zh-CN" altLang="en-US" sz="1200" dirty="0">
                        <a:latin typeface="Century Schoolbook" panose="02040604050505020304" pitchFamily="18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30693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Century Schoolbook" panose="02040604050505020304" pitchFamily="18" charset="0"/>
                        </a:rPr>
                        <a:t>Jinping Rock</a:t>
                      </a:r>
                      <a:endParaRPr lang="zh-CN" altLang="en-US" sz="1200" dirty="0">
                        <a:latin typeface="Century Schoolbook" panose="02040604050505020304" pitchFamily="18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Century Schoolbook" panose="02040604050505020304" pitchFamily="18" charset="0"/>
                        </a:rPr>
                        <a:t>1.8±0.2</a:t>
                      </a:r>
                      <a:endParaRPr lang="zh-CN" altLang="en-US" sz="1200" dirty="0">
                        <a:latin typeface="Century Schoolbook" panose="02040604050505020304" pitchFamily="18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Century Schoolbook" panose="02040604050505020304" pitchFamily="18" charset="0"/>
                        </a:rPr>
                        <a:t>&lt;0.27</a:t>
                      </a:r>
                      <a:endParaRPr lang="zh-CN" altLang="en-US" sz="1200" dirty="0">
                        <a:latin typeface="Century Schoolbook" panose="02040604050505020304" pitchFamily="18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7980675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Century Schoolbook" panose="02040604050505020304" pitchFamily="18" charset="0"/>
                        </a:rPr>
                        <a:t>Ground (Beijing)</a:t>
                      </a:r>
                      <a:endParaRPr lang="zh-CN" altLang="en-US" sz="1200" dirty="0">
                        <a:latin typeface="Century Schoolbook" panose="02040604050505020304" pitchFamily="18" charset="0"/>
                      </a:endParaRPr>
                    </a:p>
                  </a:txBody>
                  <a:tcPr marL="68580" marR="68580"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Century Schoolbook" panose="02040604050505020304" pitchFamily="18" charset="0"/>
                        </a:rPr>
                        <a:t>~25</a:t>
                      </a:r>
                      <a:endParaRPr lang="zh-CN" altLang="en-US" sz="1200" dirty="0">
                        <a:latin typeface="Century Schoolbook" panose="02040604050505020304" pitchFamily="18" charset="0"/>
                      </a:endParaRPr>
                    </a:p>
                  </a:txBody>
                  <a:tcPr marL="68580" marR="68580"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Century Schoolbook" panose="02040604050505020304" pitchFamily="18" charset="0"/>
                        </a:rPr>
                        <a:t>~50</a:t>
                      </a:r>
                      <a:endParaRPr lang="zh-CN" altLang="en-US" sz="1200" dirty="0">
                        <a:latin typeface="Century Schoolbook" panose="02040604050505020304" pitchFamily="18" charset="0"/>
                      </a:endParaRPr>
                    </a:p>
                  </a:txBody>
                  <a:tcPr marL="68580" marR="68580"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449804"/>
                  </a:ext>
                </a:extLst>
              </a:tr>
            </a:tbl>
          </a:graphicData>
        </a:graphic>
      </p:graphicFrame>
      <p:grpSp>
        <p:nvGrpSpPr>
          <p:cNvPr id="22" name="组合 21">
            <a:extLst>
              <a:ext uri="{FF2B5EF4-FFF2-40B4-BE49-F238E27FC236}">
                <a16:creationId xmlns:a16="http://schemas.microsoft.com/office/drawing/2014/main" id="{C480617C-3327-A6E7-A1C7-451334AB5C0C}"/>
              </a:ext>
            </a:extLst>
          </p:cNvPr>
          <p:cNvGrpSpPr/>
          <p:nvPr/>
        </p:nvGrpSpPr>
        <p:grpSpPr>
          <a:xfrm>
            <a:off x="4432674" y="1341247"/>
            <a:ext cx="1046106" cy="640080"/>
            <a:chOff x="5910232" y="1788329"/>
            <a:chExt cx="1394808" cy="853440"/>
          </a:xfrm>
        </p:grpSpPr>
        <p:sp>
          <p:nvSpPr>
            <p:cNvPr id="14" name="圆角矩形 13">
              <a:extLst>
                <a:ext uri="{FF2B5EF4-FFF2-40B4-BE49-F238E27FC236}">
                  <a16:creationId xmlns:a16="http://schemas.microsoft.com/office/drawing/2014/main" id="{D38A477E-F120-875E-47A7-2C18C5EA4CD6}"/>
                </a:ext>
              </a:extLst>
            </p:cNvPr>
            <p:cNvSpPr/>
            <p:nvPr/>
          </p:nvSpPr>
          <p:spPr>
            <a:xfrm>
              <a:off x="5910232" y="1788329"/>
              <a:ext cx="1394808" cy="85344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350"/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8571057F-A10F-80DF-4A70-2DB3BE1889A7}"/>
                </a:ext>
              </a:extLst>
            </p:cNvPr>
            <p:cNvSpPr/>
            <p:nvPr/>
          </p:nvSpPr>
          <p:spPr>
            <a:xfrm>
              <a:off x="6096000" y="1879600"/>
              <a:ext cx="294809" cy="294809"/>
            </a:xfrm>
            <a:prstGeom prst="ellipse">
              <a:avLst/>
            </a:prstGeom>
            <a:solidFill>
              <a:srgbClr val="C65658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350"/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57E83D78-FB93-245C-B0B3-EE5C9E281C81}"/>
                </a:ext>
              </a:extLst>
            </p:cNvPr>
            <p:cNvSpPr/>
            <p:nvPr/>
          </p:nvSpPr>
          <p:spPr>
            <a:xfrm>
              <a:off x="6096000" y="2260684"/>
              <a:ext cx="294809" cy="294809"/>
            </a:xfrm>
            <a:prstGeom prst="ellipse">
              <a:avLst/>
            </a:prstGeom>
            <a:solidFill>
              <a:srgbClr val="72878C"/>
            </a:solidFill>
            <a:ln w="19050">
              <a:solidFill>
                <a:srgbClr val="3654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350"/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BBE6CC43-50DD-3D65-38A5-17EB3EF4D19C}"/>
                </a:ext>
              </a:extLst>
            </p:cNvPr>
            <p:cNvSpPr txBox="1"/>
            <p:nvPr/>
          </p:nvSpPr>
          <p:spPr>
            <a:xfrm>
              <a:off x="6390809" y="1805076"/>
              <a:ext cx="914231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zh-CN" sz="1350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Tunnel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75E0CDF0-AF95-4286-4B17-726FF9EFCBD7}"/>
                </a:ext>
              </a:extLst>
            </p:cNvPr>
            <p:cNvSpPr txBox="1"/>
            <p:nvPr/>
          </p:nvSpPr>
          <p:spPr>
            <a:xfrm>
              <a:off x="6390809" y="2223422"/>
              <a:ext cx="914231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zh-CN" sz="1350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Shaft</a:t>
              </a:r>
            </a:p>
          </p:txBody>
        </p: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E9669210-D3EA-3F73-2DB9-EEC49EBF3621}"/>
              </a:ext>
            </a:extLst>
          </p:cNvPr>
          <p:cNvSpPr txBox="1"/>
          <p:nvPr/>
        </p:nvSpPr>
        <p:spPr>
          <a:xfrm>
            <a:off x="5797059" y="4891274"/>
            <a:ext cx="326230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altLang="zh-CN" sz="105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Sci Sin-Phys Mech Astron, 2025, 55: 111017</a:t>
            </a:r>
            <a:endParaRPr lang="en" altLang="zh-CN" sz="30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E711FCAC-A91C-CCFE-532F-8A0A848C5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424001"/>
              </p:ext>
            </p:extLst>
          </p:nvPr>
        </p:nvGraphicFramePr>
        <p:xfrm>
          <a:off x="1" y="0"/>
          <a:ext cx="9143999" cy="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kumimoji="1" lang="en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Features of CJPL</a:t>
                      </a:r>
                      <a:endParaRPr kumimoji="1" lang="zh-CN" altLang="en-US" sz="2800" b="1" dirty="0">
                        <a:solidFill>
                          <a:schemeClr val="bg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0973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6F47A-29FE-DE0E-8207-8B70366D3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64CA21EF-B45E-EF79-A61F-383CDF447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9657"/>
            <a:ext cx="2057400" cy="273844"/>
          </a:xfrm>
        </p:spPr>
        <p:txBody>
          <a:bodyPr/>
          <a:lstStyle/>
          <a:p>
            <a:fld id="{20F9FE4E-F871-4A2A-89DD-8996655C605B}" type="slidenum">
              <a:rPr lang="zh-CN" altLang="en-US" b="1" smtClean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  <a:cs typeface="Times New Roman" panose="02020603050405020304" pitchFamily="18" charset="0"/>
              </a:rPr>
              <a:t>6</a:t>
            </a:fld>
            <a:endParaRPr lang="zh-CN" altLang="en-US" b="1">
              <a:solidFill>
                <a:schemeClr val="accent1">
                  <a:lumMod val="75000"/>
                </a:schemeClr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6031740-2C7B-66AD-B6B5-34146847A2FC}"/>
              </a:ext>
            </a:extLst>
          </p:cNvPr>
          <p:cNvSpPr txBox="1"/>
          <p:nvPr/>
        </p:nvSpPr>
        <p:spPr>
          <a:xfrm>
            <a:off x="121920" y="696335"/>
            <a:ext cx="890016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21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Neutron Flux ~1000 times lower than ground level</a:t>
            </a:r>
            <a:endParaRPr lang="zh-CN" altLang="en-US" sz="21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AD856FD-2520-0AF7-2A18-3280F67DF2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" y="1254172"/>
            <a:ext cx="4610688" cy="3615485"/>
          </a:xfrm>
          <a:prstGeom prst="rect">
            <a:avLst/>
          </a:prstGeom>
        </p:spPr>
      </p:pic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7C08946-C51D-BAC9-8A93-E6BA105F2E8E}"/>
              </a:ext>
            </a:extLst>
          </p:cNvPr>
          <p:cNvGraphicFramePr>
            <a:graphicFrameLocks noGrp="1"/>
          </p:cNvGraphicFramePr>
          <p:nvPr/>
        </p:nvGraphicFramePr>
        <p:xfrm>
          <a:off x="4815840" y="1254171"/>
          <a:ext cx="4206241" cy="361548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655321">
                  <a:extLst>
                    <a:ext uri="{9D8B030D-6E8A-4147-A177-3AD203B41FA5}">
                      <a16:colId xmlns:a16="http://schemas.microsoft.com/office/drawing/2014/main" val="174372057"/>
                    </a:ext>
                  </a:extLst>
                </a:gridCol>
                <a:gridCol w="1775460">
                  <a:extLst>
                    <a:ext uri="{9D8B030D-6E8A-4147-A177-3AD203B41FA5}">
                      <a16:colId xmlns:a16="http://schemas.microsoft.com/office/drawing/2014/main" val="2919453268"/>
                    </a:ext>
                  </a:extLst>
                </a:gridCol>
                <a:gridCol w="1775460">
                  <a:extLst>
                    <a:ext uri="{9D8B030D-6E8A-4147-A177-3AD203B41FA5}">
                      <a16:colId xmlns:a16="http://schemas.microsoft.com/office/drawing/2014/main" val="3357127014"/>
                    </a:ext>
                  </a:extLst>
                </a:gridCol>
              </a:tblGrid>
              <a:tr h="241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100" b="1" dirty="0">
                          <a:solidFill>
                            <a:srgbClr val="FFC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Lab</a:t>
                      </a:r>
                      <a:endParaRPr lang="zh-CN" sz="1100" b="1" dirty="0">
                        <a:solidFill>
                          <a:srgbClr val="FFC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43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1" dirty="0">
                          <a:solidFill>
                            <a:srgbClr val="FFC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Neutron Flux [n/cm</a:t>
                      </a:r>
                      <a:r>
                        <a:rPr lang="en-US" altLang="zh-CN" sz="1100" b="1" baseline="30000" dirty="0">
                          <a:solidFill>
                            <a:srgbClr val="FFC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</a:t>
                      </a:r>
                      <a:r>
                        <a:rPr lang="en-US" altLang="zh-CN" sz="1100" b="1" dirty="0">
                          <a:solidFill>
                            <a:srgbClr val="FFC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/s]</a:t>
                      </a:r>
                      <a:endParaRPr lang="zh-CN" altLang="zh-CN" sz="1100" b="1" dirty="0">
                        <a:solidFill>
                          <a:srgbClr val="FFC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43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zh-CN" sz="1400" b="1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11589" marR="11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310583"/>
                  </a:ext>
                </a:extLst>
              </a:tr>
              <a:tr h="24103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1" dirty="0">
                          <a:solidFill>
                            <a:srgbClr val="FFC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Fast Neutron</a:t>
                      </a:r>
                      <a:endParaRPr lang="zh-CN" altLang="zh-CN" sz="1100" b="1" dirty="0">
                        <a:solidFill>
                          <a:srgbClr val="FFC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43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100" b="1" dirty="0">
                          <a:solidFill>
                            <a:srgbClr val="FFC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Thermal Neutron </a:t>
                      </a:r>
                      <a:endParaRPr lang="zh-CN" sz="1100" b="1" dirty="0">
                        <a:solidFill>
                          <a:srgbClr val="FFC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4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60496"/>
                  </a:ext>
                </a:extLst>
              </a:tr>
              <a:tr h="241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Y2L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8.0E×10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-7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(2.4±0.2)×10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-5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6411561"/>
                  </a:ext>
                </a:extLst>
              </a:tr>
              <a:tr h="241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Soudan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/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(0.7±0.08±0.08)×10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172470"/>
                  </a:ext>
                </a:extLst>
              </a:tr>
              <a:tr h="241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LCS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(0.66±0.01)×10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(1.13±0.02)×10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536167"/>
                  </a:ext>
                </a:extLst>
              </a:tr>
              <a:tr h="241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 err="1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Yemilab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(1.4±0.1)×10</a:t>
                      </a:r>
                      <a:r>
                        <a:rPr lang="en-US" sz="1100" baseline="3000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(1.9±0.1)×10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709155"/>
                  </a:ext>
                </a:extLst>
              </a:tr>
              <a:tr h="241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 err="1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Kamioka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(11.5±1.2)×10</a:t>
                      </a:r>
                      <a:r>
                        <a:rPr lang="en-US" sz="1100" baseline="3000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(8.25±0.58)×10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177578"/>
                  </a:ext>
                </a:extLst>
              </a:tr>
              <a:tr h="241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 err="1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Boulby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1.7×10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(E&gt;0.5 MeV)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/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2232"/>
                  </a:ext>
                </a:extLst>
              </a:tr>
              <a:tr h="241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LNGS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0.86×10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(E&gt;1 keV)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2.9×10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(E&lt;1 keV)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734512"/>
                  </a:ext>
                </a:extLst>
              </a:tr>
              <a:tr h="241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SURF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/</a:t>
                      </a:r>
                      <a:endParaRPr lang="zh-CN" sz="110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(1.7±0.1±0.1)×10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036053"/>
                  </a:ext>
                </a:extLst>
              </a:tr>
              <a:tr h="241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LSM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(4.0±1.0)×10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(1.6±0.1)×10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242177"/>
                  </a:ext>
                </a:extLst>
              </a:tr>
              <a:tr h="241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 err="1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Baksan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5.3×10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-7</a:t>
                      </a: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(E&gt;700 keV)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/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533715"/>
                  </a:ext>
                </a:extLst>
              </a:tr>
              <a:tr h="241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SNO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4.6×10</a:t>
                      </a:r>
                      <a:r>
                        <a:rPr lang="en-US" sz="1100" baseline="3000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4.7×10</a:t>
                      </a:r>
                      <a:r>
                        <a:rPr lang="en-US" sz="1100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endParaRPr lang="zh-CN" sz="11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143498"/>
                  </a:ext>
                </a:extLst>
              </a:tr>
              <a:tr h="241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b="1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CJPL</a:t>
                      </a: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100" b="1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lang="en-US" sz="1100" b="1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(3.6±2.8)×10</a:t>
                      </a:r>
                      <a:r>
                        <a:rPr lang="en-US" sz="1100" b="1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 </a:t>
                      </a:r>
                      <a:r>
                        <a:rPr lang="en-US" sz="1100" b="1" baseline="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(&gt;1MeV)</a:t>
                      </a:r>
                      <a:endParaRPr lang="zh-CN" sz="1100" b="1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b="1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(7.0±1.8)×10</a:t>
                      </a:r>
                      <a:r>
                        <a:rPr lang="en-US" sz="1100" b="1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-6</a:t>
                      </a:r>
                      <a:r>
                        <a:rPr lang="en-US" sz="1100" b="1" baseline="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(&lt;0.5 eV)</a:t>
                      </a:r>
                      <a:endParaRPr lang="zh-CN" sz="1100" b="1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986699"/>
                  </a:ext>
                </a:extLst>
              </a:tr>
              <a:tr h="241032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11589" marR="11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100" b="1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PE-Room</a:t>
                      </a:r>
                      <a:r>
                        <a:rPr lang="zh-CN" sz="1100" b="1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：</a:t>
                      </a:r>
                      <a:r>
                        <a:rPr lang="en-US" sz="1100" b="1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(4.9±0.9±0.5)×10</a:t>
                      </a:r>
                      <a:r>
                        <a:rPr lang="en-US" sz="1100" b="1" baseline="30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-9</a:t>
                      </a:r>
                      <a:r>
                        <a:rPr lang="en-US" sz="1100" b="1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(1-10 MeV)</a:t>
                      </a:r>
                    </a:p>
                  </a:txBody>
                  <a:tcPr marL="8692" marR="869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1589" marR="11589" marT="0" marB="0" anchor="ctr"/>
                </a:tc>
                <a:extLst>
                  <a:ext uri="{0D108BD9-81ED-4DB2-BD59-A6C34878D82A}">
                    <a16:rowId xmlns:a16="http://schemas.microsoft.com/office/drawing/2014/main" val="432158489"/>
                  </a:ext>
                </a:extLst>
              </a:tr>
            </a:tbl>
          </a:graphicData>
        </a:graphic>
      </p:graphicFrame>
      <p:sp>
        <p:nvSpPr>
          <p:cNvPr id="17" name="文本框 16">
            <a:extLst>
              <a:ext uri="{FF2B5EF4-FFF2-40B4-BE49-F238E27FC236}">
                <a16:creationId xmlns:a16="http://schemas.microsoft.com/office/drawing/2014/main" id="{73D46C2A-F48F-4C8F-A36C-35809498C975}"/>
              </a:ext>
            </a:extLst>
          </p:cNvPr>
          <p:cNvSpPr txBox="1"/>
          <p:nvPr/>
        </p:nvSpPr>
        <p:spPr>
          <a:xfrm>
            <a:off x="839459" y="2854162"/>
            <a:ext cx="31756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Neutron spectrum at hall of CJPL-I</a:t>
            </a:r>
          </a:p>
          <a:p>
            <a:r>
              <a:rPr lang="en" altLang="zh-CN" sz="900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NIMA 859 (2017) 37–40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C807F58-DFC3-A0AD-08FA-6816AAE9F2B7}"/>
              </a:ext>
            </a:extLst>
          </p:cNvPr>
          <p:cNvSpPr txBox="1"/>
          <p:nvPr/>
        </p:nvSpPr>
        <p:spPr>
          <a:xfrm>
            <a:off x="883226" y="2335496"/>
            <a:ext cx="29820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b="1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Expacs</a:t>
            </a:r>
            <a:r>
              <a:rPr lang="en-US" altLang="zh-CN" sz="9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simulated surface neutron spectrum</a:t>
            </a:r>
          </a:p>
          <a:p>
            <a:r>
              <a:rPr lang="en-US" altLang="zh-CN" sz="900" i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https://</a:t>
            </a:r>
            <a:r>
              <a:rPr lang="en-US" altLang="zh-CN" sz="900" i="1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phits.jaea.go.jp</a:t>
            </a:r>
            <a:r>
              <a:rPr lang="en-US" altLang="zh-CN" sz="900" i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en-US" altLang="zh-CN" sz="900" i="1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expacs</a:t>
            </a:r>
            <a:r>
              <a:rPr lang="en-US" altLang="zh-CN" sz="900" i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8B9DA7D-B348-A111-E9D6-977BA57C9A12}"/>
              </a:ext>
            </a:extLst>
          </p:cNvPr>
          <p:cNvSpPr txBox="1"/>
          <p:nvPr/>
        </p:nvSpPr>
        <p:spPr>
          <a:xfrm>
            <a:off x="121920" y="4911360"/>
            <a:ext cx="8900161" cy="213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788" i="1" dirty="0">
                <a:latin typeface="Microsoft YaHei" panose="020B0503020204020204" pitchFamily="34" charset="-122"/>
                <a:ea typeface="Microsoft YaHei" panose="020B0503020204020204" pitchFamily="34" charset="-122"/>
                <a:cs typeface="宋体" panose="02010600030101010101" pitchFamily="2" charset="-122"/>
              </a:rPr>
              <a:t>AAPPS Bull. 34, 25, 2024.</a:t>
            </a:r>
            <a:r>
              <a:rPr lang="zh-CN" altLang="zh-CN" sz="788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788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NIMA. 626-627, S64–S68, 2011. NIMA. 812:1–6, 2016, </a:t>
            </a:r>
            <a:r>
              <a:rPr lang="en" altLang="zh-CN" sz="788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Eur. Phys. J. Plus. 127: 108, 2012. Eur. Phys. J. Plus, 127: 109, 2012. Eur. Phys. J. Plus. 127: 111, 2012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3A0BAB6-0FA1-7D18-2127-525ADFE88F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602770"/>
              </p:ext>
            </p:extLst>
          </p:nvPr>
        </p:nvGraphicFramePr>
        <p:xfrm>
          <a:off x="1" y="0"/>
          <a:ext cx="9143999" cy="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kumimoji="1" lang="en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Features of CJPL</a:t>
                      </a:r>
                      <a:endParaRPr kumimoji="1" lang="zh-CN" altLang="en-US" sz="2800" b="1" dirty="0">
                        <a:solidFill>
                          <a:schemeClr val="bg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969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93C9C-17E5-206D-B819-8E790E7B6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13881A6-AC61-4C25-7D20-E5A2F6F32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23" y="1093500"/>
            <a:ext cx="5797059" cy="4050000"/>
          </a:xfrm>
          <a:prstGeom prst="rect">
            <a:avLst/>
          </a:prstGeom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D98DDED2-7174-001D-1CF0-054758CA2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9657"/>
            <a:ext cx="2057400" cy="273844"/>
          </a:xfrm>
        </p:spPr>
        <p:txBody>
          <a:bodyPr/>
          <a:lstStyle/>
          <a:p>
            <a:fld id="{20F9FE4E-F871-4A2A-89DD-8996655C605B}" type="slidenum">
              <a:rPr lang="zh-CN" altLang="en-US" b="1" smtClean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  <a:cs typeface="Times New Roman" panose="02020603050405020304" pitchFamily="18" charset="0"/>
              </a:rPr>
              <a:t>7</a:t>
            </a:fld>
            <a:endParaRPr lang="zh-CN" altLang="en-US" b="1">
              <a:solidFill>
                <a:schemeClr val="accent1">
                  <a:lumMod val="75000"/>
                </a:schemeClr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11B2CA9-5212-7C78-95D9-0609D03499F7}"/>
              </a:ext>
            </a:extLst>
          </p:cNvPr>
          <p:cNvSpPr txBox="1"/>
          <p:nvPr/>
        </p:nvSpPr>
        <p:spPr>
          <a:xfrm>
            <a:off x="121920" y="633816"/>
            <a:ext cx="890016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21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Low Radon in large experimental space (~20 Bq/m</a:t>
            </a:r>
            <a:r>
              <a:rPr kumimoji="1" lang="en-US" altLang="zh-CN" sz="21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1" lang="en-US" altLang="zh-CN" sz="21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en-US" sz="21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1B8F0E1-017D-4139-37A5-B97F4DFD7345}"/>
              </a:ext>
            </a:extLst>
          </p:cNvPr>
          <p:cNvSpPr txBox="1"/>
          <p:nvPr/>
        </p:nvSpPr>
        <p:spPr>
          <a:xfrm>
            <a:off x="5857208" y="1438828"/>
            <a:ext cx="3225020" cy="313932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Radon Control</a:t>
            </a:r>
          </a:p>
          <a:p>
            <a:pPr algn="ctr"/>
            <a:endParaRPr kumimoji="1" lang="en-US" altLang="zh-CN" b="1" dirty="0">
              <a:latin typeface="Century Schoolbook" panose="020406040505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257175" indent="-257175">
              <a:buFont typeface="Wingdings" pitchFamily="2" charset="2"/>
              <a:buChar char="Ø"/>
            </a:pPr>
            <a:r>
              <a:rPr kumimoji="1" lang="en-US" altLang="zh-CN" b="1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45,000 m</a:t>
            </a:r>
            <a:r>
              <a:rPr kumimoji="1" lang="en-US" altLang="zh-CN" b="1" baseline="300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1" lang="en-US" altLang="zh-CN" b="1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/h ventilation via pressurized pipes</a:t>
            </a:r>
          </a:p>
          <a:p>
            <a:endParaRPr kumimoji="1" lang="en-US" altLang="zh-CN" b="1" dirty="0">
              <a:latin typeface="Century Schoolbook" panose="020406040505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257175" indent="-257175">
              <a:buFont typeface="Wingdings" pitchFamily="2" charset="2"/>
              <a:buChar char="Ø"/>
            </a:pPr>
            <a:r>
              <a:rPr kumimoji="1" lang="en-US" altLang="zh-CN" b="1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All experiment area in positive pressure</a:t>
            </a:r>
          </a:p>
          <a:p>
            <a:pPr marL="257175" indent="-257175">
              <a:buFont typeface="Wingdings" pitchFamily="2" charset="2"/>
              <a:buChar char="Ø"/>
            </a:pPr>
            <a:endParaRPr kumimoji="1" lang="en-US" altLang="zh-CN" b="1" dirty="0">
              <a:latin typeface="Century Schoolbook" panose="020406040505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257175" indent="-257175">
              <a:buFont typeface="Wingdings" pitchFamily="2" charset="2"/>
              <a:buChar char="Ø"/>
            </a:pPr>
            <a:r>
              <a:rPr kumimoji="1" lang="en-US" altLang="zh-CN" b="1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Dedicated Radon-proof layer cover all surfaces of the Lab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494F4FEA-8225-17EA-1191-F525140190E0}"/>
              </a:ext>
            </a:extLst>
          </p:cNvPr>
          <p:cNvGrpSpPr/>
          <p:nvPr/>
        </p:nvGrpSpPr>
        <p:grpSpPr>
          <a:xfrm>
            <a:off x="4397054" y="1169576"/>
            <a:ext cx="1046106" cy="640080"/>
            <a:chOff x="5910232" y="1788329"/>
            <a:chExt cx="1394808" cy="853440"/>
          </a:xfrm>
        </p:grpSpPr>
        <p:sp>
          <p:nvSpPr>
            <p:cNvPr id="8" name="圆角矩形 7">
              <a:extLst>
                <a:ext uri="{FF2B5EF4-FFF2-40B4-BE49-F238E27FC236}">
                  <a16:creationId xmlns:a16="http://schemas.microsoft.com/office/drawing/2014/main" id="{04D626C4-542B-A2A8-7ED9-E378EE6F48E5}"/>
                </a:ext>
              </a:extLst>
            </p:cNvPr>
            <p:cNvSpPr/>
            <p:nvPr/>
          </p:nvSpPr>
          <p:spPr>
            <a:xfrm>
              <a:off x="5910232" y="1788329"/>
              <a:ext cx="1394808" cy="85344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350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8A983F2A-8EAC-6592-243B-A2A6D2DEE15A}"/>
                </a:ext>
              </a:extLst>
            </p:cNvPr>
            <p:cNvSpPr/>
            <p:nvPr/>
          </p:nvSpPr>
          <p:spPr>
            <a:xfrm>
              <a:off x="6096000" y="1879600"/>
              <a:ext cx="294809" cy="294809"/>
            </a:xfrm>
            <a:prstGeom prst="ellipse">
              <a:avLst/>
            </a:prstGeom>
            <a:solidFill>
              <a:srgbClr val="C65658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350"/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46A29A95-EA2D-946C-64F5-9302C3CC25B1}"/>
                </a:ext>
              </a:extLst>
            </p:cNvPr>
            <p:cNvSpPr/>
            <p:nvPr/>
          </p:nvSpPr>
          <p:spPr>
            <a:xfrm>
              <a:off x="6096000" y="2260684"/>
              <a:ext cx="294809" cy="294809"/>
            </a:xfrm>
            <a:prstGeom prst="ellipse">
              <a:avLst/>
            </a:prstGeom>
            <a:solidFill>
              <a:srgbClr val="72878C"/>
            </a:solidFill>
            <a:ln w="19050">
              <a:solidFill>
                <a:srgbClr val="3654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350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14103BAA-7F17-8797-FBDE-1A133058F930}"/>
                </a:ext>
              </a:extLst>
            </p:cNvPr>
            <p:cNvSpPr txBox="1"/>
            <p:nvPr/>
          </p:nvSpPr>
          <p:spPr>
            <a:xfrm>
              <a:off x="6390809" y="1805076"/>
              <a:ext cx="914231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zh-CN" sz="1350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Tunnel</a:t>
              </a: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8F5F646D-F230-1B13-DE73-4F818F2CA9E2}"/>
                </a:ext>
              </a:extLst>
            </p:cNvPr>
            <p:cNvSpPr txBox="1"/>
            <p:nvPr/>
          </p:nvSpPr>
          <p:spPr>
            <a:xfrm>
              <a:off x="6390809" y="2223422"/>
              <a:ext cx="914231" cy="4001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zh-CN" sz="1350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Shaft</a:t>
              </a: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46164FBB-9F44-F369-AF3C-5B90BF9F718C}"/>
              </a:ext>
            </a:extLst>
          </p:cNvPr>
          <p:cNvSpPr txBox="1"/>
          <p:nvPr/>
        </p:nvSpPr>
        <p:spPr>
          <a:xfrm>
            <a:off x="5530526" y="4908380"/>
            <a:ext cx="349155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altLang="zh-CN" sz="105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Sci Sin-Phys Mech Astron, 2025, 55(11): 111018 </a:t>
            </a:r>
            <a:endParaRPr lang="en" altLang="zh-CN" sz="30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BE728FF-7E46-B63B-0804-D1A7A7AC3688}"/>
              </a:ext>
            </a:extLst>
          </p:cNvPr>
          <p:cNvSpPr txBox="1"/>
          <p:nvPr/>
        </p:nvSpPr>
        <p:spPr>
          <a:xfrm>
            <a:off x="3934666" y="4168608"/>
            <a:ext cx="15084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200" dirty="0" err="1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Boulby</a:t>
            </a:r>
            <a:r>
              <a:rPr kumimoji="1" lang="en-US" altLang="zh-CN" sz="12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(7,200m</a:t>
            </a:r>
            <a:r>
              <a:rPr kumimoji="1" lang="en-US" altLang="zh-CN" sz="1200" baseline="300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1" lang="en-US" altLang="zh-CN" sz="12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kumimoji="1" lang="zh-CN" altLang="en-US" sz="12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endParaRPr kumimoji="1" lang="en-US" altLang="zh-CN" sz="1200" dirty="0">
              <a:latin typeface="Century Schoolbook" panose="020406040505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kumimoji="1" lang="en-US" altLang="zh-CN" sz="12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Rn</a:t>
            </a:r>
            <a:r>
              <a:rPr kumimoji="1" lang="zh-CN" altLang="en-US" sz="12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～</a:t>
            </a:r>
            <a:r>
              <a:rPr kumimoji="1" lang="en-US" altLang="zh-CN" sz="12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2.4</a:t>
            </a:r>
            <a:r>
              <a:rPr kumimoji="1" lang="zh-CN" altLang="en-US" sz="12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2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Bq/m</a:t>
            </a:r>
            <a:r>
              <a:rPr kumimoji="1" lang="en-US" altLang="zh-CN" sz="1200" baseline="300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161D8143-1CBE-F2CF-490E-48E0152DC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602770"/>
              </p:ext>
            </p:extLst>
          </p:nvPr>
        </p:nvGraphicFramePr>
        <p:xfrm>
          <a:off x="1" y="0"/>
          <a:ext cx="9143999" cy="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kumimoji="1" lang="en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Features of CJPL</a:t>
                      </a:r>
                      <a:endParaRPr kumimoji="1" lang="zh-CN" altLang="en-US" sz="2800" b="1" dirty="0">
                        <a:solidFill>
                          <a:schemeClr val="bg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604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9712E-7801-7BD5-B64C-B4450CEA3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DE25FC37-A5C9-6251-2C6A-1A1CB8052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9657"/>
            <a:ext cx="2057400" cy="273844"/>
          </a:xfrm>
        </p:spPr>
        <p:txBody>
          <a:bodyPr/>
          <a:lstStyle/>
          <a:p>
            <a:fld id="{20F9FE4E-F871-4A2A-89DD-8996655C605B}" type="slidenum">
              <a:rPr lang="zh-CN" altLang="en-US" b="1" smtClean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  <a:cs typeface="Times New Roman" panose="02020603050405020304" pitchFamily="18" charset="0"/>
              </a:rPr>
              <a:t>8</a:t>
            </a:fld>
            <a:endParaRPr lang="zh-CN" altLang="en-US" b="1">
              <a:solidFill>
                <a:schemeClr val="accent1">
                  <a:lumMod val="75000"/>
                </a:schemeClr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B975067-8A9E-B6D8-E0B6-395FE5E14CFA}"/>
              </a:ext>
            </a:extLst>
          </p:cNvPr>
          <p:cNvSpPr txBox="1"/>
          <p:nvPr/>
        </p:nvSpPr>
        <p:spPr>
          <a:xfrm>
            <a:off x="161512" y="663719"/>
            <a:ext cx="8963025" cy="756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5763" indent="-385763">
              <a:spcAft>
                <a:spcPts val="450"/>
              </a:spcAft>
              <a:buFont typeface="Wingdings" pitchFamily="2" charset="2"/>
              <a:buChar char="p"/>
            </a:pPr>
            <a:r>
              <a:rPr lang="en-US" altLang="zh-CN" sz="21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Water-Resistant and Radon Suppression (WRRS) layer</a:t>
            </a:r>
          </a:p>
          <a:p>
            <a:pPr marL="728663" lvl="1" indent="-3857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A dedicated multi-layer protection against underground water and radon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3E7A328-5B1A-96ED-60BB-6B5FC6670E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1544055"/>
            <a:ext cx="4320000" cy="162490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24463BF-DD76-5AD4-B390-2831AC187C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3219689"/>
            <a:ext cx="4320000" cy="17826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E85032A-4CEF-7356-5E4A-656C9B2CAF34}"/>
              </a:ext>
            </a:extLst>
          </p:cNvPr>
          <p:cNvSpPr txBox="1"/>
          <p:nvPr/>
        </p:nvSpPr>
        <p:spPr>
          <a:xfrm>
            <a:off x="4643025" y="1544056"/>
            <a:ext cx="4320000" cy="3458289"/>
          </a:xfrm>
          <a:prstGeom prst="rect">
            <a:avLst/>
          </a:prstGeom>
          <a:solidFill>
            <a:srgbClr val="002439"/>
          </a:solidFill>
          <a:ln w="9525" cap="flat" cmpd="sng">
            <a:noFill/>
            <a:prstDash val="dash"/>
            <a:miter/>
            <a:headEnd type="none" w="med" len="med"/>
            <a:tailEnd type="none" w="med" len="med"/>
          </a:ln>
        </p:spPr>
        <p:txBody>
          <a:bodyPr wrap="square" anchor="ctr">
            <a:noAutofit/>
          </a:bodyPr>
          <a:lstStyle>
            <a:defPPr>
              <a:defRPr lang="zh-CN"/>
            </a:defPPr>
            <a:lvl1pPr lvl="0" indent="287655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>
                <a:latin typeface="微软雅黑" panose="020B0503020204020204" charset="-122"/>
                <a:ea typeface="微软雅黑" panose="020B0503020204020204" charset="-122"/>
              </a:defRPr>
            </a:lvl1pPr>
            <a:lvl2pPr lvl="1" indent="609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b="1" i="1">
                <a:latin typeface="Arial" panose="020B0604020202020204" pitchFamily="34" charset="0"/>
              </a:defRPr>
            </a:lvl2pPr>
            <a:lvl3pPr marL="457200" lvl="2" indent="12192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b="1" i="1">
                <a:latin typeface="Arial" panose="020B0604020202020204" pitchFamily="34" charset="0"/>
              </a:defRPr>
            </a:lvl3pPr>
            <a:lvl4pPr marL="457200" lvl="3" indent="18288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b="1">
                <a:latin typeface="Arial" panose="020B0604020202020204" pitchFamily="34" charset="0"/>
              </a:defRPr>
            </a:lvl4pPr>
            <a:lvl5pPr marL="457200" lvl="4" indent="24384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i="1">
                <a:latin typeface="Arial" panose="020B0604020202020204" pitchFamily="34" charset="0"/>
              </a:defRPr>
            </a:lvl5pPr>
          </a:lstStyle>
          <a:p>
            <a:pPr algn="ctr">
              <a:spcAft>
                <a:spcPts val="900"/>
              </a:spcAft>
            </a:pPr>
            <a:r>
              <a:rPr lang="en-US" altLang="zh-CN" sz="18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Features of the WRRS layer</a:t>
            </a:r>
          </a:p>
          <a:p>
            <a:pPr marL="257175" indent="-257175">
              <a:spcAft>
                <a:spcPts val="1800"/>
              </a:spcAft>
              <a:buFont typeface="Wingdings" pitchFamily="2" charset="2"/>
              <a:buChar char="Ø"/>
            </a:pPr>
            <a:r>
              <a:rPr lang="en-US" altLang="zh-CN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Preventing water and radon permeating</a:t>
            </a:r>
            <a:r>
              <a:rPr lang="zh-CN" altLang="en-US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from the rock simultaneously</a:t>
            </a:r>
          </a:p>
          <a:p>
            <a:pPr marL="257175" indent="-257175">
              <a:spcAft>
                <a:spcPts val="1800"/>
              </a:spcAft>
              <a:buFont typeface="Wingdings" pitchFamily="2" charset="2"/>
              <a:buChar char="Ø"/>
            </a:pPr>
            <a:r>
              <a:rPr lang="en-US" altLang="zh-CN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Covering the full-space of each experiment hall (walls and floor)</a:t>
            </a:r>
          </a:p>
          <a:p>
            <a:pPr marL="257175" indent="-257175">
              <a:spcAft>
                <a:spcPts val="1800"/>
              </a:spcAft>
              <a:buFont typeface="Wingdings" pitchFamily="2" charset="2"/>
              <a:buChar char="Ø"/>
            </a:pPr>
            <a:r>
              <a:rPr lang="en-US" altLang="zh-CN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Using low-background materials in WRRS</a:t>
            </a:r>
          </a:p>
          <a:p>
            <a:pPr marL="257175" indent="-257175">
              <a:spcAft>
                <a:spcPts val="1800"/>
              </a:spcAft>
              <a:buFont typeface="Wingdings" pitchFamily="2" charset="2"/>
              <a:buChar char="Ø"/>
            </a:pPr>
            <a:r>
              <a:rPr lang="en-US" altLang="zh-CN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en-US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5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layers, 9 processing, dozens of materials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9A7AE81-0F63-14C1-08E4-EC2B679AB425}"/>
              </a:ext>
            </a:extLst>
          </p:cNvPr>
          <p:cNvSpPr txBox="1"/>
          <p:nvPr/>
        </p:nvSpPr>
        <p:spPr>
          <a:xfrm>
            <a:off x="233156" y="3273200"/>
            <a:ext cx="151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Water-resistant and radon suppression layer</a:t>
            </a:r>
            <a:endParaRPr lang="zh-CN" alt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AB80602-5E87-1C78-5E90-0CD820546F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407903"/>
              </p:ext>
            </p:extLst>
          </p:nvPr>
        </p:nvGraphicFramePr>
        <p:xfrm>
          <a:off x="1" y="0"/>
          <a:ext cx="9143999" cy="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kumimoji="1" lang="en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Radon</a:t>
                      </a:r>
                      <a:r>
                        <a:rPr kumimoji="1" lang="zh-CN" altLang="en-US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Control</a:t>
                      </a:r>
                      <a:r>
                        <a:rPr kumimoji="1" lang="zh-CN" altLang="en-US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kumimoji="1" lang="zh-CN" altLang="en-US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CJPL-II</a:t>
                      </a:r>
                      <a:endParaRPr kumimoji="1" lang="en" altLang="zh-CN" sz="2800" b="1" dirty="0">
                        <a:solidFill>
                          <a:schemeClr val="bg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1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2A103-AF36-39BD-7218-A567B3B13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08357329-241E-E86D-FF23-C4558060A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9657"/>
            <a:ext cx="2057400" cy="273844"/>
          </a:xfrm>
        </p:spPr>
        <p:txBody>
          <a:bodyPr/>
          <a:lstStyle/>
          <a:p>
            <a:fld id="{20F9FE4E-F871-4A2A-89DD-8996655C605B}" type="slidenum">
              <a:rPr lang="zh-CN" altLang="en-US" b="1" smtClean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  <a:cs typeface="Times New Roman" panose="02020603050405020304" pitchFamily="18" charset="0"/>
              </a:rPr>
              <a:t>9</a:t>
            </a:fld>
            <a:endParaRPr lang="zh-CN" altLang="en-US" b="1">
              <a:solidFill>
                <a:schemeClr val="accent1">
                  <a:lumMod val="75000"/>
                </a:schemeClr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C180890-7450-69DE-AB42-6E90006341BE}"/>
              </a:ext>
            </a:extLst>
          </p:cNvPr>
          <p:cNvSpPr txBox="1"/>
          <p:nvPr/>
        </p:nvSpPr>
        <p:spPr>
          <a:xfrm>
            <a:off x="126000" y="591292"/>
            <a:ext cx="8892000" cy="1097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5763" indent="-385763">
              <a:spcAft>
                <a:spcPts val="450"/>
              </a:spcAft>
              <a:buFont typeface="Wingdings" pitchFamily="2" charset="2"/>
              <a:buChar char="p"/>
            </a:pPr>
            <a:r>
              <a:rPr lang="en-US" altLang="zh-CN" sz="21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Monitoring Rn-222 Before/After building WRRS</a:t>
            </a:r>
          </a:p>
          <a:p>
            <a:pPr marL="728663" lvl="1" indent="-3857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Rn-222 in ventilation air ~ 20 Bq/m</a:t>
            </a:r>
            <a:r>
              <a:rPr lang="en-US" altLang="zh-CN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(Typical outdoor level)</a:t>
            </a:r>
          </a:p>
          <a:p>
            <a:pPr marL="728663" lvl="1" indent="-38576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WRRS and ventilation reduce Radon from ~200 Bq/m</a:t>
            </a:r>
            <a:r>
              <a:rPr lang="en-US" altLang="zh-CN" b="1" baseline="300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en-US" altLang="zh-CN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to 20 Bq/m</a:t>
            </a:r>
            <a:r>
              <a:rPr lang="en-US" altLang="zh-CN" b="1" baseline="300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7595E3B-6212-85B2-40B4-2ADC1CF6EC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00" y="1718172"/>
            <a:ext cx="8640000" cy="328840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3DB22D5-B6DE-D5C0-D0FC-BF64D9BFAFE5}"/>
              </a:ext>
            </a:extLst>
          </p:cNvPr>
          <p:cNvSpPr txBox="1"/>
          <p:nvPr/>
        </p:nvSpPr>
        <p:spPr>
          <a:xfrm>
            <a:off x="1036320" y="1874744"/>
            <a:ext cx="1699260" cy="3231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zh-CN" sz="1500" dirty="0">
                <a:latin typeface="Century Schoolbook" panose="020406040505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No WRRS (2017)</a:t>
            </a:r>
            <a:endParaRPr lang="zh-CN" altLang="en-US" sz="1500" dirty="0">
              <a:latin typeface="Century Schoolbook" panose="020406040505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98495BC-7A4F-F392-C6D5-E627D345C3E3}"/>
              </a:ext>
            </a:extLst>
          </p:cNvPr>
          <p:cNvSpPr txBox="1"/>
          <p:nvPr/>
        </p:nvSpPr>
        <p:spPr>
          <a:xfrm>
            <a:off x="5082540" y="1874744"/>
            <a:ext cx="1699260" cy="3231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zh-CN" sz="1500" dirty="0">
                <a:latin typeface="Century Schoolbook" panose="02040604050505020304" pitchFamily="18" charset="0"/>
                <a:ea typeface="Microsoft YaHei" panose="020B0503020204020204" pitchFamily="34" charset="-122"/>
                <a:cs typeface="Calibri" panose="020F0502020204030204" pitchFamily="34" charset="0"/>
              </a:rPr>
              <a:t>WRRS (2024)</a:t>
            </a:r>
            <a:endParaRPr lang="zh-CN" altLang="en-US" sz="1500" dirty="0">
              <a:latin typeface="Century Schoolbook" panose="02040604050505020304" pitchFamily="18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15BC4A6-4FFA-9FCA-6433-EA1082FF5DC8}"/>
              </a:ext>
            </a:extLst>
          </p:cNvPr>
          <p:cNvSpPr txBox="1"/>
          <p:nvPr/>
        </p:nvSpPr>
        <p:spPr>
          <a:xfrm>
            <a:off x="5600700" y="2433250"/>
            <a:ext cx="202692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350" b="1" dirty="0">
                <a:solidFill>
                  <a:srgbClr val="C00000"/>
                </a:solidFill>
                <a:latin typeface="Century Schoolbook" panose="02040604050505020304" pitchFamily="18" charset="0"/>
                <a:ea typeface="Microsoft YaHei" panose="020B0503020204020204" pitchFamily="34" charset="-122"/>
              </a:rPr>
              <a:t>Average~ 20.3 Bq/m</a:t>
            </a:r>
            <a:r>
              <a:rPr lang="en-US" altLang="zh-CN" sz="1350" b="1" baseline="30000" dirty="0">
                <a:solidFill>
                  <a:srgbClr val="C00000"/>
                </a:solidFill>
                <a:latin typeface="Century Schoolbook" panose="02040604050505020304" pitchFamily="18" charset="0"/>
                <a:ea typeface="Microsoft YaHei" panose="020B0503020204020204" pitchFamily="34" charset="-122"/>
              </a:rPr>
              <a:t>3</a:t>
            </a:r>
            <a:r>
              <a:rPr lang="en-US" altLang="zh-CN" sz="1350" b="1" dirty="0">
                <a:solidFill>
                  <a:srgbClr val="C00000"/>
                </a:solidFill>
                <a:latin typeface="Century Schoolbook" panose="02040604050505020304" pitchFamily="18" charset="0"/>
                <a:ea typeface="Microsoft YaHei" panose="020B0503020204020204" pitchFamily="34" charset="-122"/>
              </a:rPr>
              <a:t> </a:t>
            </a:r>
            <a:endParaRPr lang="zh-CN" altLang="en-US" sz="1350" b="1" dirty="0">
              <a:solidFill>
                <a:srgbClr val="C00000"/>
              </a:solidFill>
              <a:latin typeface="Century Schoolbook" panose="02040604050505020304" pitchFamily="18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61FE642B-CFA1-F14D-6078-76740971F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911172"/>
              </p:ext>
            </p:extLst>
          </p:nvPr>
        </p:nvGraphicFramePr>
        <p:xfrm>
          <a:off x="1" y="0"/>
          <a:ext cx="9143999" cy="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>
                  <a:extLst>
                    <a:ext uri="{9D8B030D-6E8A-4147-A177-3AD203B41FA5}">
                      <a16:colId xmlns:a16="http://schemas.microsoft.com/office/drawing/2014/main" val="2639141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kumimoji="1" lang="en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Radon</a:t>
                      </a:r>
                      <a:r>
                        <a:rPr kumimoji="1" lang="zh-CN" altLang="en-US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Control</a:t>
                      </a:r>
                      <a:r>
                        <a:rPr kumimoji="1" lang="zh-CN" altLang="en-US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kumimoji="1" lang="zh-CN" altLang="en-US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zh-CN" sz="28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CJPL-II</a:t>
                      </a:r>
                      <a:endParaRPr kumimoji="1" lang="en" altLang="zh-CN" sz="2800" b="1" dirty="0">
                        <a:solidFill>
                          <a:schemeClr val="bg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651422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28B98A7C-E1A0-59F3-0DF1-9E167F41D16F}"/>
              </a:ext>
            </a:extLst>
          </p:cNvPr>
          <p:cNvSpPr txBox="1"/>
          <p:nvPr/>
        </p:nvSpPr>
        <p:spPr>
          <a:xfrm>
            <a:off x="1762626" y="4955523"/>
            <a:ext cx="5943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altLang="zh-CN" sz="105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Ref</a:t>
            </a:r>
            <a:r>
              <a:rPr lang="zh-CN" altLang="en-US" sz="105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" altLang="zh-CN" sz="105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Sci Sin-Phys Mech Astron, 2025, 55</a:t>
            </a:r>
            <a:r>
              <a:rPr lang="en-US" altLang="zh-CN" sz="105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(11)</a:t>
            </a:r>
            <a:r>
              <a:rPr lang="en" altLang="zh-CN" sz="105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111018 </a:t>
            </a:r>
            <a:endParaRPr lang="en" altLang="zh-CN" sz="32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35957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15886</TotalTime>
  <Words>2085</Words>
  <Application>Microsoft Macintosh PowerPoint</Application>
  <PresentationFormat>Affichage à l'écran (16:9)</PresentationFormat>
  <Paragraphs>388</Paragraphs>
  <Slides>26</Slides>
  <Notes>8</Notes>
  <HiddenSlides>0</HiddenSlides>
  <MMClips>0</MMClips>
  <ScaleCrop>false</ScaleCrop>
  <HeadingPairs>
    <vt:vector size="8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43" baseType="lpstr">
      <vt:lpstr>等线</vt:lpstr>
      <vt:lpstr>Microsoft YaHei</vt:lpstr>
      <vt:lpstr>方正兰亭细黑_GBK</vt:lpstr>
      <vt:lpstr>Aptos</vt:lpstr>
      <vt:lpstr>Arial</vt:lpstr>
      <vt:lpstr>Arial Black</vt:lpstr>
      <vt:lpstr>Calibri</vt:lpstr>
      <vt:lpstr>Calibri Light</vt:lpstr>
      <vt:lpstr>Cambria Math</vt:lpstr>
      <vt:lpstr>Century Schoolbook</vt:lpstr>
      <vt:lpstr>Helvetica</vt:lpstr>
      <vt:lpstr>Helvetica Neue Medium</vt:lpstr>
      <vt:lpstr>Symbol</vt:lpstr>
      <vt:lpstr>Times New Roman</vt:lpstr>
      <vt:lpstr>Wingdings</vt:lpstr>
      <vt:lpstr>Office 主题​​</vt:lpstr>
      <vt:lpstr>Acrobat Document</vt:lpstr>
      <vt:lpstr> China Jinping Underground Laboratory (CJPL)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CDEX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Development of µTPC Micromegas for Directional Detection of Rare Events :  D2S2 (MIMAC)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文翰 代</dc:creator>
  <cp:lastModifiedBy>Microsoft Office User</cp:lastModifiedBy>
  <cp:revision>1276</cp:revision>
  <dcterms:created xsi:type="dcterms:W3CDTF">2024-09-03T08:06:34Z</dcterms:created>
  <dcterms:modified xsi:type="dcterms:W3CDTF">2026-07-01T12:20:07Z</dcterms:modified>
</cp:coreProperties>
</file>