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9334788" r:id="rId2"/>
    <p:sldId id="2146448379" r:id="rId3"/>
    <p:sldId id="9334870" r:id="rId4"/>
    <p:sldId id="2146448372" r:id="rId5"/>
    <p:sldId id="2146448380" r:id="rId6"/>
    <p:sldId id="2146448404" r:id="rId7"/>
    <p:sldId id="2146448405" r:id="rId8"/>
    <p:sldId id="2146448403" r:id="rId9"/>
    <p:sldId id="2146448392" r:id="rId10"/>
    <p:sldId id="2146448393" r:id="rId11"/>
    <p:sldId id="2146448395" r:id="rId12"/>
    <p:sldId id="2146448397" r:id="rId13"/>
    <p:sldId id="2146448396" r:id="rId14"/>
    <p:sldId id="2146448398" r:id="rId15"/>
    <p:sldId id="2146448399" r:id="rId16"/>
    <p:sldId id="2146448400" r:id="rId17"/>
    <p:sldId id="2146448381" r:id="rId18"/>
    <p:sldId id="15741949" r:id="rId19"/>
    <p:sldId id="2146448377" r:id="rId20"/>
    <p:sldId id="28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D7A7"/>
    <a:srgbClr val="00B0F0"/>
    <a:srgbClr val="FFFFFF"/>
    <a:srgbClr val="CCEFDC"/>
    <a:srgbClr val="FF0000"/>
    <a:srgbClr val="00B050"/>
    <a:srgbClr val="B8B8B8"/>
    <a:srgbClr val="DCE8E9"/>
    <a:srgbClr val="F1E4D8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82603" autoAdjust="0"/>
  </p:normalViewPr>
  <p:slideViewPr>
    <p:cSldViewPr snapToGrid="0" snapToObjects="1">
      <p:cViewPr varScale="1">
        <p:scale>
          <a:sx n="99" d="100"/>
          <a:sy n="99" d="100"/>
        </p:scale>
        <p:origin x="1392" y="192"/>
      </p:cViewPr>
      <p:guideLst>
        <p:guide orient="horz" pos="2160"/>
        <p:guide pos="3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9" d="100"/>
          <a:sy n="69" d="100"/>
        </p:scale>
        <p:origin x="2508" y="5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DDEC3-4410-4A7B-A08D-B4E398522276}" type="doc">
      <dgm:prSet loTypeId="urn:microsoft.com/office/officeart/2005/8/layout/hierarchy3#3" loCatId="hierarchy" qsTypeId="urn:microsoft.com/office/officeart/2005/8/quickstyle/simple1#5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F970B406-3137-445F-A047-960BE6F8F548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dirty="0">
              <a:latin typeface="Arial" panose="020B0604020202020204" pitchFamily="34" charset="0"/>
              <a:cs typeface="Arial" panose="020B0604020202020204" pitchFamily="34" charset="0"/>
            </a:rPr>
            <a:t>Data Model</a:t>
          </a:r>
          <a:endParaRPr lang="zh-CN" alt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920FC-ADF2-43FC-8D66-AB16E15737FC}" type="parTrans" cxnId="{C8DA54B6-4414-4909-B62B-7A590715E573}">
      <dgm:prSet/>
      <dgm:spPr/>
      <dgm:t>
        <a:bodyPr/>
        <a:lstStyle/>
        <a:p>
          <a:endParaRPr lang="en-US" sz="1400"/>
        </a:p>
      </dgm:t>
    </dgm:pt>
    <dgm:pt modelId="{A6DBE21A-0230-45DE-A17E-9E9D78667511}" type="sibTrans" cxnId="{C8DA54B6-4414-4909-B62B-7A590715E573}">
      <dgm:prSet/>
      <dgm:spPr/>
      <dgm:t>
        <a:bodyPr/>
        <a:lstStyle/>
        <a:p>
          <a:endParaRPr lang="en-US" sz="1400"/>
        </a:p>
      </dgm:t>
    </dgm:pt>
    <dgm:pt modelId="{2199E590-A466-443A-B43D-5CA7DA30B3AC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Experiment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gm:t>
    </dgm:pt>
    <dgm:pt modelId="{0F1D7D4E-BD8E-43C1-8F99-ED496D7A9BB4}" type="parTrans" cxnId="{D4EB4D5E-91E2-4513-8B01-7B75871CCF71}">
      <dgm:prSet/>
      <dgm:spPr/>
      <dgm:t>
        <a:bodyPr/>
        <a:lstStyle/>
        <a:p>
          <a:endParaRPr lang="en-US" sz="1400"/>
        </a:p>
      </dgm:t>
    </dgm:pt>
    <dgm:pt modelId="{49BEF6ED-1342-41F0-807C-53E1906472B9}" type="sibTrans" cxnId="{D4EB4D5E-91E2-4513-8B01-7B75871CCF71}">
      <dgm:prSet/>
      <dgm:spPr/>
      <dgm:t>
        <a:bodyPr/>
        <a:lstStyle/>
        <a:p>
          <a:endParaRPr lang="en-US" sz="1400"/>
        </a:p>
      </dgm:t>
    </dgm:pt>
    <dgm:pt modelId="{6410EC4E-6AA5-4F68-930B-680495E49A0B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Metadata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gm:t>
    </dgm:pt>
    <dgm:pt modelId="{23807AB1-DC98-4728-B950-3E60934BA7E7}" type="parTrans" cxnId="{04C6C114-7DD7-46E9-9979-6E811561A056}">
      <dgm:prSet/>
      <dgm:spPr/>
      <dgm:t>
        <a:bodyPr/>
        <a:lstStyle/>
        <a:p>
          <a:endParaRPr lang="en-US" sz="1400"/>
        </a:p>
      </dgm:t>
    </dgm:pt>
    <dgm:pt modelId="{B19E9109-E222-453D-A601-BD15100C2B8F}" type="sibTrans" cxnId="{04C6C114-7DD7-46E9-9979-6E811561A056}">
      <dgm:prSet/>
      <dgm:spPr/>
      <dgm:t>
        <a:bodyPr/>
        <a:lstStyle/>
        <a:p>
          <a:endParaRPr lang="en-US" sz="1400"/>
        </a:p>
      </dgm:t>
    </dgm:pt>
    <dgm:pt modelId="{BA99965A-2D40-4D79-8990-EDFF24C85EE8}" type="pres">
      <dgm:prSet presAssocID="{8C3DDEC3-4410-4A7B-A08D-B4E39852227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7F4677-56D9-46C1-8D8A-E79069C61FEF}" type="pres">
      <dgm:prSet presAssocID="{F970B406-3137-445F-A047-960BE6F8F548}" presName="root" presStyleCnt="0"/>
      <dgm:spPr/>
    </dgm:pt>
    <dgm:pt modelId="{A0242BD7-40EC-4B30-A4E6-F6CADB9C4AF7}" type="pres">
      <dgm:prSet presAssocID="{F970B406-3137-445F-A047-960BE6F8F548}" presName="rootComposite" presStyleCnt="0"/>
      <dgm:spPr/>
    </dgm:pt>
    <dgm:pt modelId="{F7165120-5FFC-451F-A676-9DCAA5026EF0}" type="pres">
      <dgm:prSet presAssocID="{F970B406-3137-445F-A047-960BE6F8F548}" presName="rootText" presStyleLbl="node1" presStyleIdx="0" presStyleCnt="1" custScaleY="51635"/>
      <dgm:spPr/>
    </dgm:pt>
    <dgm:pt modelId="{76A4EA41-4C04-4672-9E66-C332C13D0A8A}" type="pres">
      <dgm:prSet presAssocID="{F970B406-3137-445F-A047-960BE6F8F548}" presName="rootConnector" presStyleLbl="node1" presStyleIdx="0" presStyleCnt="1"/>
      <dgm:spPr/>
    </dgm:pt>
    <dgm:pt modelId="{F8EA77B5-FD36-4D9F-8881-E02597338EBD}" type="pres">
      <dgm:prSet presAssocID="{F970B406-3137-445F-A047-960BE6F8F548}" presName="childShape" presStyleCnt="0"/>
      <dgm:spPr/>
    </dgm:pt>
    <dgm:pt modelId="{A8F86FA2-285E-4466-A13D-4ECC369B5275}" type="pres">
      <dgm:prSet presAssocID="{0F1D7D4E-BD8E-43C1-8F99-ED496D7A9BB4}" presName="Name13" presStyleLbl="parChTrans1D2" presStyleIdx="0" presStyleCnt="2"/>
      <dgm:spPr/>
    </dgm:pt>
    <dgm:pt modelId="{8402CCB8-5F3F-4B37-9533-2CEF8B977F02}" type="pres">
      <dgm:prSet presAssocID="{2199E590-A466-443A-B43D-5CA7DA30B3AC}" presName="childText" presStyleLbl="bgAcc1" presStyleIdx="0" presStyleCnt="2" custScaleY="68754">
        <dgm:presLayoutVars>
          <dgm:bulletEnabled val="1"/>
        </dgm:presLayoutVars>
      </dgm:prSet>
      <dgm:spPr/>
    </dgm:pt>
    <dgm:pt modelId="{6FC5009F-DE3F-4EA7-8B97-755BF90691C6}" type="pres">
      <dgm:prSet presAssocID="{23807AB1-DC98-4728-B950-3E60934BA7E7}" presName="Name13" presStyleLbl="parChTrans1D2" presStyleIdx="1" presStyleCnt="2"/>
      <dgm:spPr/>
    </dgm:pt>
    <dgm:pt modelId="{8ED2A45B-0F28-4738-BACC-E7567F498BC0}" type="pres">
      <dgm:prSet presAssocID="{6410EC4E-6AA5-4F68-930B-680495E49A0B}" presName="childText" presStyleLbl="bgAcc1" presStyleIdx="1" presStyleCnt="2" custScaleY="47626">
        <dgm:presLayoutVars>
          <dgm:bulletEnabled val="1"/>
        </dgm:presLayoutVars>
      </dgm:prSet>
      <dgm:spPr/>
    </dgm:pt>
  </dgm:ptLst>
  <dgm:cxnLst>
    <dgm:cxn modelId="{04C6C114-7DD7-46E9-9979-6E811561A056}" srcId="{F970B406-3137-445F-A047-960BE6F8F548}" destId="{6410EC4E-6AA5-4F68-930B-680495E49A0B}" srcOrd="1" destOrd="0" parTransId="{23807AB1-DC98-4728-B950-3E60934BA7E7}" sibTransId="{B19E9109-E222-453D-A601-BD15100C2B8F}"/>
    <dgm:cxn modelId="{D3033A58-9F17-424B-ABDD-3B72CFCA9E0E}" type="presOf" srcId="{F970B406-3137-445F-A047-960BE6F8F548}" destId="{76A4EA41-4C04-4672-9E66-C332C13D0A8A}" srcOrd="2" destOrd="0" presId="urn:microsoft.com/office/officeart/2005/8/layout/hierarchy3#3"/>
    <dgm:cxn modelId="{D4EB4D5E-91E2-4513-8B01-7B75871CCF71}" srcId="{F970B406-3137-445F-A047-960BE6F8F548}" destId="{2199E590-A466-443A-B43D-5CA7DA30B3AC}" srcOrd="0" destOrd="0" parTransId="{0F1D7D4E-BD8E-43C1-8F99-ED496D7A9BB4}" sibTransId="{49BEF6ED-1342-41F0-807C-53E1906472B9}"/>
    <dgm:cxn modelId="{9005D560-88DF-4C39-8A3C-47BDAFA25A35}" type="presOf" srcId="{0F1D7D4E-BD8E-43C1-8F99-ED496D7A9BB4}" destId="{A8F86FA2-285E-4466-A13D-4ECC369B5275}" srcOrd="0" destOrd="0" presId="urn:microsoft.com/office/officeart/2005/8/layout/hierarchy3#3"/>
    <dgm:cxn modelId="{AA18247C-767A-4A5D-ABAB-BE4FD1666729}" type="presOf" srcId="{8C3DDEC3-4410-4A7B-A08D-B4E398522276}" destId="{BA99965A-2D40-4D79-8990-EDFF24C85EE8}" srcOrd="0" destOrd="0" presId="urn:microsoft.com/office/officeart/2005/8/layout/hierarchy3#3"/>
    <dgm:cxn modelId="{4AF146A4-629A-4EA3-9A09-EE0AAF91193E}" type="presOf" srcId="{F970B406-3137-445F-A047-960BE6F8F548}" destId="{F7165120-5FFC-451F-A676-9DCAA5026EF0}" srcOrd="1" destOrd="0" presId="urn:microsoft.com/office/officeart/2005/8/layout/hierarchy3#3"/>
    <dgm:cxn modelId="{C8DA54B6-4414-4909-B62B-7A590715E573}" srcId="{8C3DDEC3-4410-4A7B-A08D-B4E398522276}" destId="{F970B406-3137-445F-A047-960BE6F8F548}" srcOrd="0" destOrd="0" parTransId="{DE9920FC-ADF2-43FC-8D66-AB16E15737FC}" sibTransId="{A6DBE21A-0230-45DE-A17E-9E9D78667511}"/>
    <dgm:cxn modelId="{E21464BC-9757-4784-9103-EFA94E042011}" type="presOf" srcId="{23807AB1-DC98-4728-B950-3E60934BA7E7}" destId="{6FC5009F-DE3F-4EA7-8B97-755BF90691C6}" srcOrd="0" destOrd="0" presId="urn:microsoft.com/office/officeart/2005/8/layout/hierarchy3#3"/>
    <dgm:cxn modelId="{578F12BD-6B27-42A3-88B1-D0C9D06C7D29}" type="presOf" srcId="{2199E590-A466-443A-B43D-5CA7DA30B3AC}" destId="{8402CCB8-5F3F-4B37-9533-2CEF8B977F02}" srcOrd="0" destOrd="0" presId="urn:microsoft.com/office/officeart/2005/8/layout/hierarchy3#3"/>
    <dgm:cxn modelId="{2B3E91F4-03A1-4727-AB84-600792FBA6AA}" type="presOf" srcId="{F970B406-3137-445F-A047-960BE6F8F548}" destId="{A0242BD7-40EC-4B30-A4E6-F6CADB9C4AF7}" srcOrd="0" destOrd="0" presId="urn:microsoft.com/office/officeart/2005/8/layout/hierarchy3#3"/>
    <dgm:cxn modelId="{863B66F9-1100-4ADB-9721-186052F98079}" type="presOf" srcId="{6410EC4E-6AA5-4F68-930B-680495E49A0B}" destId="{8ED2A45B-0F28-4738-BACC-E7567F498BC0}" srcOrd="0" destOrd="0" presId="urn:microsoft.com/office/officeart/2005/8/layout/hierarchy3#3"/>
    <dgm:cxn modelId="{124174E6-9A0D-4D21-BFAC-F3C45E1CAF9D}" type="presParOf" srcId="{BA99965A-2D40-4D79-8990-EDFF24C85EE8}" destId="{687F4677-56D9-46C1-8D8A-E79069C61FEF}" srcOrd="0" destOrd="0" presId="urn:microsoft.com/office/officeart/2005/8/layout/hierarchy3#3"/>
    <dgm:cxn modelId="{DF424AA9-3253-456F-B5D6-DE87C9406C97}" type="presParOf" srcId="{687F4677-56D9-46C1-8D8A-E79069C61FEF}" destId="{A0242BD7-40EC-4B30-A4E6-F6CADB9C4AF7}" srcOrd="0" destOrd="0" presId="urn:microsoft.com/office/officeart/2005/8/layout/hierarchy3#3"/>
    <dgm:cxn modelId="{7D6EF3A5-311C-4423-BFB1-C34ED50108E4}" type="presParOf" srcId="{A0242BD7-40EC-4B30-A4E6-F6CADB9C4AF7}" destId="{F7165120-5FFC-451F-A676-9DCAA5026EF0}" srcOrd="0" destOrd="0" presId="urn:microsoft.com/office/officeart/2005/8/layout/hierarchy3#3"/>
    <dgm:cxn modelId="{7915D0DD-04C6-4CAF-A021-C1407A27F9B9}" type="presParOf" srcId="{A0242BD7-40EC-4B30-A4E6-F6CADB9C4AF7}" destId="{76A4EA41-4C04-4672-9E66-C332C13D0A8A}" srcOrd="1" destOrd="0" presId="urn:microsoft.com/office/officeart/2005/8/layout/hierarchy3#3"/>
    <dgm:cxn modelId="{8305D10E-B95A-4DBB-B611-6941FAA0F4E3}" type="presParOf" srcId="{687F4677-56D9-46C1-8D8A-E79069C61FEF}" destId="{F8EA77B5-FD36-4D9F-8881-E02597338EBD}" srcOrd="1" destOrd="0" presId="urn:microsoft.com/office/officeart/2005/8/layout/hierarchy3#3"/>
    <dgm:cxn modelId="{864483D4-8120-443C-9CA3-86E073B69B19}" type="presParOf" srcId="{F8EA77B5-FD36-4D9F-8881-E02597338EBD}" destId="{A8F86FA2-285E-4466-A13D-4ECC369B5275}" srcOrd="0" destOrd="0" presId="urn:microsoft.com/office/officeart/2005/8/layout/hierarchy3#3"/>
    <dgm:cxn modelId="{1E10002F-8ABE-4C18-BDC4-D96CB5FBD1A0}" type="presParOf" srcId="{F8EA77B5-FD36-4D9F-8881-E02597338EBD}" destId="{8402CCB8-5F3F-4B37-9533-2CEF8B977F02}" srcOrd="1" destOrd="0" presId="urn:microsoft.com/office/officeart/2005/8/layout/hierarchy3#3"/>
    <dgm:cxn modelId="{6E313C76-3891-40DA-BA9C-59D190D2FFBD}" type="presParOf" srcId="{F8EA77B5-FD36-4D9F-8881-E02597338EBD}" destId="{6FC5009F-DE3F-4EA7-8B97-755BF90691C6}" srcOrd="2" destOrd="0" presId="urn:microsoft.com/office/officeart/2005/8/layout/hierarchy3#3"/>
    <dgm:cxn modelId="{10C34C01-E620-4765-9C74-A7C256B846B9}" type="presParOf" srcId="{F8EA77B5-FD36-4D9F-8881-E02597338EBD}" destId="{8ED2A45B-0F28-4738-BACC-E7567F498BC0}" srcOrd="3" destOrd="0" presId="urn:microsoft.com/office/officeart/2005/8/layout/hierarchy3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3DDEC3-4410-4A7B-A08D-B4E398522276}" type="doc">
      <dgm:prSet loTypeId="urn:microsoft.com/office/officeart/2005/8/layout/hierarchy3#3" loCatId="hierarchy" qsTypeId="urn:microsoft.com/office/officeart/2005/8/quickstyle/simple1#5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F970B406-3137-445F-A047-960BE6F8F548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dirty="0">
              <a:latin typeface="Arial" panose="020B0604020202020204" pitchFamily="34" charset="0"/>
              <a:cs typeface="Arial" panose="020B0604020202020204" pitchFamily="34" charset="0"/>
            </a:rPr>
            <a:t>Data </a:t>
          </a:r>
          <a:r>
            <a:rPr lang="en-US" altLang="zh-CN" sz="1400" b="1" dirty="0">
              <a:solidFill>
                <a:prstClr val="white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Standard</a:t>
          </a:r>
          <a:endParaRPr lang="zh-CN" alt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920FC-ADF2-43FC-8D66-AB16E15737FC}" type="parTrans" cxnId="{C8DA54B6-4414-4909-B62B-7A590715E573}">
      <dgm:prSet/>
      <dgm:spPr/>
      <dgm:t>
        <a:bodyPr/>
        <a:lstStyle/>
        <a:p>
          <a:endParaRPr lang="en-US" sz="1400"/>
        </a:p>
      </dgm:t>
    </dgm:pt>
    <dgm:pt modelId="{A6DBE21A-0230-45DE-A17E-9E9D78667511}" type="sibTrans" cxnId="{C8DA54B6-4414-4909-B62B-7A590715E573}">
      <dgm:prSet/>
      <dgm:spPr/>
      <dgm:t>
        <a:bodyPr/>
        <a:lstStyle/>
        <a:p>
          <a:endParaRPr lang="en-US" sz="1400"/>
        </a:p>
      </dgm:t>
    </dgm:pt>
    <dgm:pt modelId="{2199E590-A466-443A-B43D-5CA7DA30B3AC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 Format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gm:t>
    </dgm:pt>
    <dgm:pt modelId="{0F1D7D4E-BD8E-43C1-8F99-ED496D7A9BB4}" type="parTrans" cxnId="{D4EB4D5E-91E2-4513-8B01-7B75871CCF71}">
      <dgm:prSet/>
      <dgm:spPr/>
      <dgm:t>
        <a:bodyPr/>
        <a:lstStyle/>
        <a:p>
          <a:endParaRPr lang="en-US" sz="1400"/>
        </a:p>
      </dgm:t>
    </dgm:pt>
    <dgm:pt modelId="{49BEF6ED-1342-41F0-807C-53E1906472B9}" type="sibTrans" cxnId="{D4EB4D5E-91E2-4513-8B01-7B75871CCF71}">
      <dgm:prSet/>
      <dgm:spPr/>
      <dgm:t>
        <a:bodyPr/>
        <a:lstStyle/>
        <a:p>
          <a:endParaRPr lang="en-US" sz="1400"/>
        </a:p>
      </dgm:t>
    </dgm:pt>
    <dgm:pt modelId="{6410EC4E-6AA5-4F68-930B-680495E49A0B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</a:t>
          </a:r>
          <a:r>
            <a:rPr lang="zh-CN" alt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 </a:t>
          </a: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Sharing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gm:t>
    </dgm:pt>
    <dgm:pt modelId="{23807AB1-DC98-4728-B950-3E60934BA7E7}" type="parTrans" cxnId="{04C6C114-7DD7-46E9-9979-6E811561A056}">
      <dgm:prSet/>
      <dgm:spPr/>
      <dgm:t>
        <a:bodyPr/>
        <a:lstStyle/>
        <a:p>
          <a:endParaRPr lang="en-US" sz="1400"/>
        </a:p>
      </dgm:t>
    </dgm:pt>
    <dgm:pt modelId="{B19E9109-E222-453D-A601-BD15100C2B8F}" type="sibTrans" cxnId="{04C6C114-7DD7-46E9-9979-6E811561A056}">
      <dgm:prSet/>
      <dgm:spPr/>
      <dgm:t>
        <a:bodyPr/>
        <a:lstStyle/>
        <a:p>
          <a:endParaRPr lang="en-US" sz="1400"/>
        </a:p>
      </dgm:t>
    </dgm:pt>
    <dgm:pt modelId="{BA99965A-2D40-4D79-8990-EDFF24C85EE8}" type="pres">
      <dgm:prSet presAssocID="{8C3DDEC3-4410-4A7B-A08D-B4E39852227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7F4677-56D9-46C1-8D8A-E79069C61FEF}" type="pres">
      <dgm:prSet presAssocID="{F970B406-3137-445F-A047-960BE6F8F548}" presName="root" presStyleCnt="0"/>
      <dgm:spPr/>
    </dgm:pt>
    <dgm:pt modelId="{A0242BD7-40EC-4B30-A4E6-F6CADB9C4AF7}" type="pres">
      <dgm:prSet presAssocID="{F970B406-3137-445F-A047-960BE6F8F548}" presName="rootComposite" presStyleCnt="0"/>
      <dgm:spPr/>
    </dgm:pt>
    <dgm:pt modelId="{F7165120-5FFC-451F-A676-9DCAA5026EF0}" type="pres">
      <dgm:prSet presAssocID="{F970B406-3137-445F-A047-960BE6F8F548}" presName="rootText" presStyleLbl="node1" presStyleIdx="0" presStyleCnt="1" custScaleY="51635"/>
      <dgm:spPr/>
    </dgm:pt>
    <dgm:pt modelId="{76A4EA41-4C04-4672-9E66-C332C13D0A8A}" type="pres">
      <dgm:prSet presAssocID="{F970B406-3137-445F-A047-960BE6F8F548}" presName="rootConnector" presStyleLbl="node1" presStyleIdx="0" presStyleCnt="1"/>
      <dgm:spPr/>
    </dgm:pt>
    <dgm:pt modelId="{F8EA77B5-FD36-4D9F-8881-E02597338EBD}" type="pres">
      <dgm:prSet presAssocID="{F970B406-3137-445F-A047-960BE6F8F548}" presName="childShape" presStyleCnt="0"/>
      <dgm:spPr/>
    </dgm:pt>
    <dgm:pt modelId="{A8F86FA2-285E-4466-A13D-4ECC369B5275}" type="pres">
      <dgm:prSet presAssocID="{0F1D7D4E-BD8E-43C1-8F99-ED496D7A9BB4}" presName="Name13" presStyleLbl="parChTrans1D2" presStyleIdx="0" presStyleCnt="2"/>
      <dgm:spPr/>
    </dgm:pt>
    <dgm:pt modelId="{8402CCB8-5F3F-4B37-9533-2CEF8B977F02}" type="pres">
      <dgm:prSet presAssocID="{2199E590-A466-443A-B43D-5CA7DA30B3AC}" presName="childText" presStyleLbl="bgAcc1" presStyleIdx="0" presStyleCnt="2" custScaleY="46967">
        <dgm:presLayoutVars>
          <dgm:bulletEnabled val="1"/>
        </dgm:presLayoutVars>
      </dgm:prSet>
      <dgm:spPr/>
    </dgm:pt>
    <dgm:pt modelId="{6FC5009F-DE3F-4EA7-8B97-755BF90691C6}" type="pres">
      <dgm:prSet presAssocID="{23807AB1-DC98-4728-B950-3E60934BA7E7}" presName="Name13" presStyleLbl="parChTrans1D2" presStyleIdx="1" presStyleCnt="2"/>
      <dgm:spPr/>
    </dgm:pt>
    <dgm:pt modelId="{8ED2A45B-0F28-4738-BACC-E7567F498BC0}" type="pres">
      <dgm:prSet presAssocID="{6410EC4E-6AA5-4F68-930B-680495E49A0B}" presName="childText" presStyleLbl="bgAcc1" presStyleIdx="1" presStyleCnt="2" custScaleY="69077">
        <dgm:presLayoutVars>
          <dgm:bulletEnabled val="1"/>
        </dgm:presLayoutVars>
      </dgm:prSet>
      <dgm:spPr/>
    </dgm:pt>
  </dgm:ptLst>
  <dgm:cxnLst>
    <dgm:cxn modelId="{04C6C114-7DD7-46E9-9979-6E811561A056}" srcId="{F970B406-3137-445F-A047-960BE6F8F548}" destId="{6410EC4E-6AA5-4F68-930B-680495E49A0B}" srcOrd="1" destOrd="0" parTransId="{23807AB1-DC98-4728-B950-3E60934BA7E7}" sibTransId="{B19E9109-E222-453D-A601-BD15100C2B8F}"/>
    <dgm:cxn modelId="{D3033A58-9F17-424B-ABDD-3B72CFCA9E0E}" type="presOf" srcId="{F970B406-3137-445F-A047-960BE6F8F548}" destId="{76A4EA41-4C04-4672-9E66-C332C13D0A8A}" srcOrd="1" destOrd="0" presId="urn:microsoft.com/office/officeart/2005/8/layout/hierarchy3#3"/>
    <dgm:cxn modelId="{D4EB4D5E-91E2-4513-8B01-7B75871CCF71}" srcId="{F970B406-3137-445F-A047-960BE6F8F548}" destId="{2199E590-A466-443A-B43D-5CA7DA30B3AC}" srcOrd="0" destOrd="0" parTransId="{0F1D7D4E-BD8E-43C1-8F99-ED496D7A9BB4}" sibTransId="{49BEF6ED-1342-41F0-807C-53E1906472B9}"/>
    <dgm:cxn modelId="{9005D560-88DF-4C39-8A3C-47BDAFA25A35}" type="presOf" srcId="{0F1D7D4E-BD8E-43C1-8F99-ED496D7A9BB4}" destId="{A8F86FA2-285E-4466-A13D-4ECC369B5275}" srcOrd="0" destOrd="0" presId="urn:microsoft.com/office/officeart/2005/8/layout/hierarchy3#3"/>
    <dgm:cxn modelId="{AA18247C-767A-4A5D-ABAB-BE4FD1666729}" type="presOf" srcId="{8C3DDEC3-4410-4A7B-A08D-B4E398522276}" destId="{BA99965A-2D40-4D79-8990-EDFF24C85EE8}" srcOrd="0" destOrd="0" presId="urn:microsoft.com/office/officeart/2005/8/layout/hierarchy3#3"/>
    <dgm:cxn modelId="{4AF146A4-629A-4EA3-9A09-EE0AAF91193E}" type="presOf" srcId="{F970B406-3137-445F-A047-960BE6F8F548}" destId="{F7165120-5FFC-451F-A676-9DCAA5026EF0}" srcOrd="0" destOrd="0" presId="urn:microsoft.com/office/officeart/2005/8/layout/hierarchy3#3"/>
    <dgm:cxn modelId="{C8DA54B6-4414-4909-B62B-7A590715E573}" srcId="{8C3DDEC3-4410-4A7B-A08D-B4E398522276}" destId="{F970B406-3137-445F-A047-960BE6F8F548}" srcOrd="0" destOrd="0" parTransId="{DE9920FC-ADF2-43FC-8D66-AB16E15737FC}" sibTransId="{A6DBE21A-0230-45DE-A17E-9E9D78667511}"/>
    <dgm:cxn modelId="{E21464BC-9757-4784-9103-EFA94E042011}" type="presOf" srcId="{23807AB1-DC98-4728-B950-3E60934BA7E7}" destId="{6FC5009F-DE3F-4EA7-8B97-755BF90691C6}" srcOrd="0" destOrd="0" presId="urn:microsoft.com/office/officeart/2005/8/layout/hierarchy3#3"/>
    <dgm:cxn modelId="{578F12BD-6B27-42A3-88B1-D0C9D06C7D29}" type="presOf" srcId="{2199E590-A466-443A-B43D-5CA7DA30B3AC}" destId="{8402CCB8-5F3F-4B37-9533-2CEF8B977F02}" srcOrd="0" destOrd="0" presId="urn:microsoft.com/office/officeart/2005/8/layout/hierarchy3#3"/>
    <dgm:cxn modelId="{863B66F9-1100-4ADB-9721-186052F98079}" type="presOf" srcId="{6410EC4E-6AA5-4F68-930B-680495E49A0B}" destId="{8ED2A45B-0F28-4738-BACC-E7567F498BC0}" srcOrd="0" destOrd="0" presId="urn:microsoft.com/office/officeart/2005/8/layout/hierarchy3#3"/>
    <dgm:cxn modelId="{124174E6-9A0D-4D21-BFAC-F3C45E1CAF9D}" type="presParOf" srcId="{BA99965A-2D40-4D79-8990-EDFF24C85EE8}" destId="{687F4677-56D9-46C1-8D8A-E79069C61FEF}" srcOrd="0" destOrd="0" presId="urn:microsoft.com/office/officeart/2005/8/layout/hierarchy3#3"/>
    <dgm:cxn modelId="{DF424AA9-3253-456F-B5D6-DE87C9406C97}" type="presParOf" srcId="{687F4677-56D9-46C1-8D8A-E79069C61FEF}" destId="{A0242BD7-40EC-4B30-A4E6-F6CADB9C4AF7}" srcOrd="0" destOrd="0" presId="urn:microsoft.com/office/officeart/2005/8/layout/hierarchy3#3"/>
    <dgm:cxn modelId="{7D6EF3A5-311C-4423-BFB1-C34ED50108E4}" type="presParOf" srcId="{A0242BD7-40EC-4B30-A4E6-F6CADB9C4AF7}" destId="{F7165120-5FFC-451F-A676-9DCAA5026EF0}" srcOrd="0" destOrd="0" presId="urn:microsoft.com/office/officeart/2005/8/layout/hierarchy3#3"/>
    <dgm:cxn modelId="{7915D0DD-04C6-4CAF-A021-C1407A27F9B9}" type="presParOf" srcId="{A0242BD7-40EC-4B30-A4E6-F6CADB9C4AF7}" destId="{76A4EA41-4C04-4672-9E66-C332C13D0A8A}" srcOrd="1" destOrd="0" presId="urn:microsoft.com/office/officeart/2005/8/layout/hierarchy3#3"/>
    <dgm:cxn modelId="{8305D10E-B95A-4DBB-B611-6941FAA0F4E3}" type="presParOf" srcId="{687F4677-56D9-46C1-8D8A-E79069C61FEF}" destId="{F8EA77B5-FD36-4D9F-8881-E02597338EBD}" srcOrd="1" destOrd="0" presId="urn:microsoft.com/office/officeart/2005/8/layout/hierarchy3#3"/>
    <dgm:cxn modelId="{864483D4-8120-443C-9CA3-86E073B69B19}" type="presParOf" srcId="{F8EA77B5-FD36-4D9F-8881-E02597338EBD}" destId="{A8F86FA2-285E-4466-A13D-4ECC369B5275}" srcOrd="0" destOrd="0" presId="urn:microsoft.com/office/officeart/2005/8/layout/hierarchy3#3"/>
    <dgm:cxn modelId="{1E10002F-8ABE-4C18-BDC4-D96CB5FBD1A0}" type="presParOf" srcId="{F8EA77B5-FD36-4D9F-8881-E02597338EBD}" destId="{8402CCB8-5F3F-4B37-9533-2CEF8B977F02}" srcOrd="1" destOrd="0" presId="urn:microsoft.com/office/officeart/2005/8/layout/hierarchy3#3"/>
    <dgm:cxn modelId="{6E313C76-3891-40DA-BA9C-59D190D2FFBD}" type="presParOf" srcId="{F8EA77B5-FD36-4D9F-8881-E02597338EBD}" destId="{6FC5009F-DE3F-4EA7-8B97-755BF90691C6}" srcOrd="2" destOrd="0" presId="urn:microsoft.com/office/officeart/2005/8/layout/hierarchy3#3"/>
    <dgm:cxn modelId="{10C34C01-E620-4765-9C74-A7C256B846B9}" type="presParOf" srcId="{F8EA77B5-FD36-4D9F-8881-E02597338EBD}" destId="{8ED2A45B-0F28-4738-BACC-E7567F498BC0}" srcOrd="3" destOrd="0" presId="urn:microsoft.com/office/officeart/2005/8/layout/hierarchy3#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65120-5FFC-451F-A676-9DCAA5026EF0}">
      <dsp:nvSpPr>
        <dsp:cNvPr id="0" name=""/>
        <dsp:cNvSpPr/>
      </dsp:nvSpPr>
      <dsp:spPr>
        <a:xfrm>
          <a:off x="0" y="258816"/>
          <a:ext cx="1690743" cy="436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Arial" panose="020B0604020202020204" pitchFamily="34" charset="0"/>
              <a:cs typeface="Arial" panose="020B0604020202020204" pitchFamily="34" charset="0"/>
            </a:rPr>
            <a:t>Data Model</a:t>
          </a:r>
          <a:endParaRPr lang="zh-CN" alt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85" y="271601"/>
        <a:ext cx="1665173" cy="410937"/>
      </dsp:txXfrm>
    </dsp:sp>
    <dsp:sp modelId="{A8F86FA2-285E-4466-A13D-4ECC369B5275}">
      <dsp:nvSpPr>
        <dsp:cNvPr id="0" name=""/>
        <dsp:cNvSpPr/>
      </dsp:nvSpPr>
      <dsp:spPr>
        <a:xfrm>
          <a:off x="169074" y="695323"/>
          <a:ext cx="169074" cy="501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956"/>
              </a:lnTo>
              <a:lnTo>
                <a:pt x="169074" y="5019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2CCB8-5F3F-4B37-9533-2CEF8B977F02}">
      <dsp:nvSpPr>
        <dsp:cNvPr id="0" name=""/>
        <dsp:cNvSpPr/>
      </dsp:nvSpPr>
      <dsp:spPr>
        <a:xfrm>
          <a:off x="338148" y="906666"/>
          <a:ext cx="1352594" cy="5812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Experiment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sp:txBody>
      <dsp:txXfrm>
        <a:off x="355172" y="923690"/>
        <a:ext cx="1318546" cy="547178"/>
      </dsp:txXfrm>
    </dsp:sp>
    <dsp:sp modelId="{6FC5009F-DE3F-4EA7-8B97-755BF90691C6}">
      <dsp:nvSpPr>
        <dsp:cNvPr id="0" name=""/>
        <dsp:cNvSpPr/>
      </dsp:nvSpPr>
      <dsp:spPr>
        <a:xfrm>
          <a:off x="169074" y="695323"/>
          <a:ext cx="169074" cy="1205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220"/>
              </a:lnTo>
              <a:lnTo>
                <a:pt x="169074" y="12052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2A45B-0F28-4738-BACC-E7567F498BC0}">
      <dsp:nvSpPr>
        <dsp:cNvPr id="0" name=""/>
        <dsp:cNvSpPr/>
      </dsp:nvSpPr>
      <dsp:spPr>
        <a:xfrm>
          <a:off x="338148" y="1699236"/>
          <a:ext cx="1352594" cy="402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Metadata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sp:txBody>
      <dsp:txXfrm>
        <a:off x="349940" y="1711028"/>
        <a:ext cx="1329010" cy="3790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65120-5FFC-451F-A676-9DCAA5026EF0}">
      <dsp:nvSpPr>
        <dsp:cNvPr id="0" name=""/>
        <dsp:cNvSpPr/>
      </dsp:nvSpPr>
      <dsp:spPr>
        <a:xfrm>
          <a:off x="0" y="260236"/>
          <a:ext cx="1690743" cy="436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Arial" panose="020B0604020202020204" pitchFamily="34" charset="0"/>
              <a:cs typeface="Arial" panose="020B0604020202020204" pitchFamily="34" charset="0"/>
            </a:rPr>
            <a:t>Data </a:t>
          </a:r>
          <a:r>
            <a:rPr lang="en-US" altLang="zh-CN" sz="1400" b="1" kern="1200" dirty="0">
              <a:solidFill>
                <a:prstClr val="white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Standard</a:t>
          </a:r>
          <a:endParaRPr lang="zh-CN" alt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85" y="273021"/>
        <a:ext cx="1665173" cy="410937"/>
      </dsp:txXfrm>
    </dsp:sp>
    <dsp:sp modelId="{A8F86FA2-285E-4466-A13D-4ECC369B5275}">
      <dsp:nvSpPr>
        <dsp:cNvPr id="0" name=""/>
        <dsp:cNvSpPr/>
      </dsp:nvSpPr>
      <dsp:spPr>
        <a:xfrm>
          <a:off x="169074" y="696743"/>
          <a:ext cx="169074" cy="40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9865"/>
              </a:lnTo>
              <a:lnTo>
                <a:pt x="169074" y="4098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2CCB8-5F3F-4B37-9533-2CEF8B977F02}">
      <dsp:nvSpPr>
        <dsp:cNvPr id="0" name=""/>
        <dsp:cNvSpPr/>
      </dsp:nvSpPr>
      <dsp:spPr>
        <a:xfrm>
          <a:off x="338148" y="908086"/>
          <a:ext cx="1352594" cy="3970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 Format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sp:txBody>
      <dsp:txXfrm>
        <a:off x="349777" y="919715"/>
        <a:ext cx="1329336" cy="373787"/>
      </dsp:txXfrm>
    </dsp:sp>
    <dsp:sp modelId="{6FC5009F-DE3F-4EA7-8B97-755BF90691C6}">
      <dsp:nvSpPr>
        <dsp:cNvPr id="0" name=""/>
        <dsp:cNvSpPr/>
      </dsp:nvSpPr>
      <dsp:spPr>
        <a:xfrm>
          <a:off x="169074" y="696743"/>
          <a:ext cx="169074" cy="1111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1710"/>
              </a:lnTo>
              <a:lnTo>
                <a:pt x="169074" y="11117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2A45B-0F28-4738-BACC-E7567F498BC0}">
      <dsp:nvSpPr>
        <dsp:cNvPr id="0" name=""/>
        <dsp:cNvSpPr/>
      </dsp:nvSpPr>
      <dsp:spPr>
        <a:xfrm>
          <a:off x="338148" y="1516475"/>
          <a:ext cx="1352594" cy="583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Data</a:t>
          </a:r>
          <a:r>
            <a:rPr lang="zh-CN" alt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 </a:t>
          </a:r>
          <a:r>
            <a:rPr lang="en-US" altLang="zh-CN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rPr>
            <a:t>Sharing</a:t>
          </a:r>
          <a:endParaRPr lang="zh-CN" altLang="en-US" sz="14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等线"/>
            <a:cs typeface="Arial" panose="020B0604020202020204" pitchFamily="34" charset="0"/>
          </a:endParaRPr>
        </a:p>
      </dsp:txBody>
      <dsp:txXfrm>
        <a:off x="355252" y="1533579"/>
        <a:ext cx="1318386" cy="549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#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linDir" val="fromT"/>
              <dgm:param type="chAlign" val="l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#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linDir" val="fromT"/>
              <dgm:param type="chAlign" val="l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C996B-4679-4BF2-8E12-FB74ABDDCA86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EF453-8871-4AB5-B239-45C98CE1DF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4FC95-5870-7B48-A299-40F578AD21C8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361C2-44BF-C44C-81EE-E4BFADE101F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Hello, everyone, I’m Hu Peng, from computing center of IHEP. The title my presentation is “</a:t>
            </a:r>
            <a:r>
              <a:rPr lang="en-US" altLang="zh-CN" sz="12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High-Quality Scientific Data Ecosystem for HEP Facility</a:t>
            </a:r>
            <a:r>
              <a:rPr lang="en-US" altLang="zh-CN" dirty="0"/>
              <a:t>”.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Besides, we have developed a data MCP service for smart Q&amp;A.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It allows users to get their data using natural language.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Currently, this MCP service is being integrated into the NRS data analysis agent</a:t>
            </a:r>
            <a:r>
              <a:rPr lang="en-US" altLang="zh-CN" dirty="0"/>
              <a:t>.</a:t>
            </a:r>
            <a:endParaRPr lang="en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And we plan to integrate it into more agents, including the Dr. Sci Synchrotron agent.</a:t>
            </a: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90569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Next is the simulation and data system.</a:t>
            </a:r>
            <a:r>
              <a:rPr lang="en-US" altLang="zh-CN" dirty="0"/>
              <a:t> </a:t>
            </a:r>
            <a:r>
              <a:rPr lang="en" altLang="zh-CN" dirty="0"/>
              <a:t>It features a simulation workflow framework. </a:t>
            </a:r>
          </a:p>
          <a:p>
            <a:r>
              <a:rPr lang="en" altLang="zh-CN" dirty="0"/>
              <a:t>Users don't need to worry about underlying resources like </a:t>
            </a:r>
            <a:r>
              <a:rPr lang="en" altLang="zh-CN" dirty="0" err="1"/>
              <a:t>Slurm</a:t>
            </a:r>
            <a:r>
              <a:rPr lang="en" altLang="zh-CN" dirty="0"/>
              <a:t>. Everything runs automatically, and they can monitor it in the real time.</a:t>
            </a:r>
          </a:p>
          <a:p>
            <a:r>
              <a:rPr lang="en" altLang="zh-CN" dirty="0"/>
              <a:t>all of the simulation data and metadata are managed—including the input parameters, workflows, </a:t>
            </a:r>
            <a:r>
              <a:rPr lang="en" altLang="zh-CN" dirty="0" err="1"/>
              <a:t>slurm</a:t>
            </a:r>
            <a:r>
              <a:rPr lang="en" altLang="zh-CN" dirty="0"/>
              <a:t> job and the</a:t>
            </a:r>
            <a:r>
              <a:rPr lang="zh-CN" altLang="en-US" dirty="0"/>
              <a:t> </a:t>
            </a:r>
            <a:r>
              <a:rPr lang="en" altLang="zh-CN" dirty="0"/>
              <a:t>final results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17794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This system manages over 800 TB of simulation data. It already supports SANS and band structure simulations.</a:t>
            </a:r>
          </a:p>
          <a:p>
            <a:r>
              <a:rPr lang="en" altLang="zh-CN" dirty="0"/>
              <a:t>And, we are adapting it for BESIII as well.</a:t>
            </a:r>
          </a:p>
          <a:p>
            <a:r>
              <a:rPr lang="en" altLang="zh-CN" b="0" dirty="0"/>
              <a:t>For the users, they can use our GUI web pages, and they can also use APIs and MCP services. </a:t>
            </a:r>
          </a:p>
          <a:p>
            <a:r>
              <a:rPr lang="en" altLang="zh-CN" dirty="0"/>
              <a:t>This makes it very easy to integrate into other data analysis software and ai agents.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6527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With the rapid development of large language models, the domain knowledge bases are crucial because they can reduce hallucinations; </a:t>
            </a:r>
          </a:p>
          <a:p>
            <a:r>
              <a:rPr lang="en" altLang="zh-CN" dirty="0"/>
              <a:t>To achieve this, we develop the solutions for RAG and knowledge graphs. </a:t>
            </a:r>
          </a:p>
          <a:p>
            <a:r>
              <a:rPr lang="en" altLang="zh-CN" dirty="0"/>
              <a:t>Also, we use LLMs to extract knowledge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data</a:t>
            </a:r>
            <a:r>
              <a:rPr lang="en" altLang="zh-CN" dirty="0"/>
              <a:t> from scientific papers. It helps get extra data to complement the experiment results.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77745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We adapt the open-source </a:t>
            </a:r>
            <a:r>
              <a:rPr lang="en" altLang="zh-CN" dirty="0" err="1"/>
              <a:t>RAGFlow</a:t>
            </a:r>
            <a:r>
              <a:rPr lang="en" altLang="zh-CN" dirty="0"/>
              <a:t> framework to build our own RAG platform. </a:t>
            </a:r>
          </a:p>
          <a:p>
            <a:r>
              <a:rPr lang="en" altLang="zh-CN" dirty="0"/>
              <a:t>Users can upload their own documents, call LLM </a:t>
            </a:r>
            <a:r>
              <a:rPr lang="en" altLang="zh-CN" dirty="0" err="1"/>
              <a:t>api</a:t>
            </a:r>
            <a:r>
              <a:rPr lang="en" altLang="zh-CN" dirty="0"/>
              <a:t> from our own AI platform, and build their own knowledge base.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05001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To build the knowledge graph, we proposed an LLM-based framework.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It puts each step into a single pipeline—from text processing, knowledge extraction, knowledge fusion and graph storage.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This converts the complex scientific papers into structured and machine-readable knowledge.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Using this framework, we built the knowledge graph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BESIII</a:t>
            </a:r>
            <a:r>
              <a:rPr lang="en" altLang="zh-CN" dirty="0"/>
              <a:t>. And next, we will build more</a:t>
            </a:r>
            <a:r>
              <a:rPr lang="zh-CN" altLang="en-US" dirty="0"/>
              <a:t> </a:t>
            </a:r>
            <a:r>
              <a:rPr lang="en" altLang="zh-CN" dirty="0"/>
              <a:t>knowledge graphs for other facilities.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4696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b="0" dirty="0"/>
              <a:t>For structured knowledge extraction, we designed a general prompt template and extraction framework. The prompt template consists of the role, field, and constraint.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b="0" dirty="0"/>
              <a:t>Based on this, we successfully built two datasets from scientific literature. One is a neutron experiment dataset for CSNS. And another one is a shale structure dataset. </a:t>
            </a:r>
            <a:endParaRPr kumimoji="1" lang="en-US" altLang="zh-CN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b="0" dirty="0"/>
              <a:t>Also, this framework has already been applied to SIOM, CAS.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88320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Finally, it‘s the summary and plan.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60067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Currently, we have successfully built the initial version of the data ecosystem for HEP facility.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Next, we will keep focusing on data applications and continue to perfect this system.</a:t>
            </a: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" altLang="zh-CN" dirty="0"/>
              <a:t>Another plan is to make the system much more intelligent.</a:t>
            </a: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43578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My</a:t>
            </a:r>
            <a:r>
              <a:rPr lang="zh-CN" altLang="en-US" dirty="0"/>
              <a:t> </a:t>
            </a:r>
            <a:r>
              <a:rPr lang="en-US" altLang="zh-CN" dirty="0"/>
              <a:t>presentation is divided into these sections. F</a:t>
            </a:r>
            <a:r>
              <a:rPr lang="en" altLang="zh-CN" dirty="0" err="1"/>
              <a:t>irst</a:t>
            </a:r>
            <a:r>
              <a:rPr lang="en" altLang="zh-CN" dirty="0"/>
              <a:t>, I’ll start with the background.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2500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4CFEC-4CF8-43BE-A25B-23F20ED9BAE7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880"/>
              </a:lnSpc>
            </a:pPr>
            <a:r>
              <a:rPr kumimoji="1" lang="en-US" altLang="zh-CN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There are many high energy physics facilities in IHEP. Such as BESIII, LHAASO, BSRF, and HEPS.</a:t>
            </a:r>
          </a:p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Naturally,</a:t>
            </a:r>
            <a:r>
              <a:rPr kumimoji="1" lang="en-US" altLang="zh-CN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the experiment data is the core output of these facilities. And we are facing a massive amount of the experiment data.</a:t>
            </a:r>
          </a:p>
          <a:p>
            <a:pPr>
              <a:lnSpc>
                <a:spcPts val="2880"/>
              </a:lnSpc>
            </a:pPr>
            <a:r>
              <a:rPr kumimoji="1" lang="en-US" altLang="zh-CN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Such as, after construction of CSNS-II, it will produce about 2 PB of raw data each year.</a:t>
            </a:r>
          </a:p>
          <a:p>
            <a:pPr>
              <a:lnSpc>
                <a:spcPts val="2880"/>
              </a:lnSpc>
            </a:pPr>
            <a:r>
              <a:rPr kumimoji="1" lang="en-US" altLang="zh-CN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kumimoji="1" lang="zh-CN" altLang="en-US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HEPS will produce nearly 300 PB of raw data each year.</a:t>
            </a:r>
          </a:p>
          <a:p>
            <a:pPr>
              <a:lnSpc>
                <a:spcPts val="2880"/>
              </a:lnSpc>
            </a:pPr>
            <a:r>
              <a:rPr lang="en" altLang="zh-CN" dirty="0"/>
              <a:t>Therefore, improving the data usage efficiency is crucial to accelerating scientific research.</a:t>
            </a:r>
            <a:endParaRPr kumimoji="1" lang="en-US" altLang="zh-CN" sz="1200" b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ECC56-4E42-CADB-B572-2A359175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447EC3A-26FD-11E2-1A55-B0DD45033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7D92A7C-A7BD-7E04-ED12-AD12AEF4E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On top of experimental data</a:t>
            </a:r>
            <a:r>
              <a:rPr lang="en-US" altLang="zh-CN" dirty="0"/>
              <a:t>, </a:t>
            </a:r>
            <a:r>
              <a:rPr lang="en" altLang="zh-CN" dirty="0"/>
              <a:t>these facilities also includes a large amount of simulation text</a:t>
            </a:r>
            <a:r>
              <a:rPr lang="zh-CN" altLang="en-US" dirty="0"/>
              <a:t> </a:t>
            </a:r>
            <a:r>
              <a:rPr lang="en" altLang="zh-CN" dirty="0"/>
              <a:t>and text data.</a:t>
            </a:r>
          </a:p>
          <a:p>
            <a:r>
              <a:rPr lang="en" altLang="zh-CN" dirty="0"/>
              <a:t>Specifically, simulation methods like Monte Carlo, first-principles, and molecular dynamics generate data that we can combine and compare with experiment results.</a:t>
            </a:r>
          </a:p>
          <a:p>
            <a:r>
              <a:rPr lang="en" altLang="zh-CN" dirty="0"/>
              <a:t> The text data, such as operation manuals and experimental logs, can be utilized to build knowledge bases for AI applications. </a:t>
            </a:r>
          </a:p>
          <a:p>
            <a:r>
              <a:rPr lang="en" altLang="zh-CN" dirty="0"/>
              <a:t>As a result, there is a shift in data </a:t>
            </a:r>
            <a:r>
              <a:rPr lang="en-US" altLang="zh-CN" dirty="0"/>
              <a:t>usage,</a:t>
            </a:r>
            <a:r>
              <a:rPr lang="en" altLang="zh-CN" dirty="0"/>
              <a:t> evolving from long-term storage toward full-lifecycle management to build a multi-type data ecosystem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scientific</a:t>
            </a:r>
            <a:r>
              <a:rPr lang="zh-CN" altLang="en-US" dirty="0"/>
              <a:t> </a:t>
            </a:r>
            <a:r>
              <a:rPr lang="en-US" altLang="zh-CN" dirty="0"/>
              <a:t>research.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BF9FBE-1C3D-BA33-0F1A-02C6B7711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9758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Next</a:t>
            </a:r>
            <a:r>
              <a:rPr lang="en" altLang="zh-CN" dirty="0"/>
              <a:t>, I‘d like to introduce our data ecosystem, taking HEPS as a prime</a:t>
            </a:r>
            <a:r>
              <a:rPr lang="zh-CN" altLang="en-US" dirty="0"/>
              <a:t> </a:t>
            </a:r>
            <a:r>
              <a:rPr lang="en" altLang="zh-CN" dirty="0"/>
              <a:t>example.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2814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2F30F-7099-9DC8-D85E-4C70508CE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7A20088-1361-652C-ED30-3DF3A2D01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75F78E7-8D2D-2261-D48B-20C596F99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First, on the data</a:t>
            </a:r>
            <a:r>
              <a:rPr lang="zh-CN" altLang="en-US" dirty="0"/>
              <a:t> </a:t>
            </a:r>
            <a:r>
              <a:rPr lang="en" altLang="zh-CN" dirty="0"/>
              <a:t>policy side, we use HDF5 as the unified format for all raw data. </a:t>
            </a:r>
          </a:p>
          <a:p>
            <a:r>
              <a:rPr lang="en" altLang="zh-CN" dirty="0"/>
              <a:t>We also define comprehensive scientific</a:t>
            </a:r>
            <a:r>
              <a:rPr lang="zh-CN" altLang="en-US" dirty="0"/>
              <a:t> </a:t>
            </a:r>
            <a:r>
              <a:rPr lang="en" altLang="zh-CN" dirty="0"/>
              <a:t>metadata—including samples, beamlines, and experimental methodologies. </a:t>
            </a:r>
          </a:p>
          <a:p>
            <a:r>
              <a:rPr lang="en" altLang="zh-CN" dirty="0"/>
              <a:t>To</a:t>
            </a:r>
            <a:r>
              <a:rPr lang="zh-CN" altLang="en-US" dirty="0"/>
              <a:t> </a:t>
            </a:r>
            <a:r>
              <a:rPr lang="en" altLang="zh-CN" dirty="0"/>
              <a:t>support open science, this data is opened up for public sharing and reuse after two years.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E811E7-7812-2661-4DDD-C12224637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8773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D3A73-593D-D5CE-7E46-C9E2A0EE8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9BD5F3-1366-3E46-389F-D31AA3B564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008DFF9-822E-6E37-8E45-8BFE0C916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Next, we built a full-lifecycle experimental data management system, and we’ve successfully extended it to cover both simulation and text data.</a:t>
            </a:r>
            <a:endParaRPr lang="e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AEB03A-BCB8-2B02-4AD8-731996D16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81686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1DE83-F3B6-2AA5-C7D1-3E7CBA317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DDB5EE-FD79-4C85-ED43-AB9110344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1030AF-3158-3013-467C-AC5B037B3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" altLang="zh-CN" dirty="0"/>
              <a:t>For simulation data, we’ve developed a workflow system to run simulations. </a:t>
            </a:r>
          </a:p>
          <a:p>
            <a:pPr rtl="0"/>
            <a:r>
              <a:rPr lang="en" altLang="zh-CN" dirty="0"/>
              <a:t>Together with the data management system, it forms a unified simulation and data framework. </a:t>
            </a:r>
          </a:p>
          <a:p>
            <a:pPr rtl="0"/>
            <a:r>
              <a:rPr lang="en" altLang="zh-CN" dirty="0"/>
              <a:t>As for text data, we built a knowledge base system to create various repositories</a:t>
            </a:r>
            <a:r>
              <a:rPr lang="zh-CN" altLang="en-US" dirty="0"/>
              <a:t> </a:t>
            </a:r>
            <a:r>
              <a:rPr lang="en-US" altLang="zh-CN" dirty="0"/>
              <a:t>through</a:t>
            </a:r>
            <a:r>
              <a:rPr lang="zh-CN" altLang="en-US" dirty="0"/>
              <a:t> </a:t>
            </a:r>
            <a:r>
              <a:rPr lang="en" altLang="zh-CN" dirty="0"/>
              <a:t>RAG, knowledge graphs, and data extraction. </a:t>
            </a:r>
          </a:p>
          <a:p>
            <a:pPr rtl="0"/>
            <a:r>
              <a:rPr lang="en" altLang="zh-CN" dirty="0"/>
              <a:t>Next, I will introduce</a:t>
            </a:r>
            <a:r>
              <a:rPr lang="zh-CN" altLang="en-US" dirty="0"/>
              <a:t> </a:t>
            </a:r>
            <a:r>
              <a:rPr lang="en" altLang="zh-CN" dirty="0"/>
              <a:t>these systems one by one.</a:t>
            </a:r>
            <a:endParaRPr lang="e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4A970B-27CD-9EBC-C417-B649129DA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1393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dirty="0"/>
              <a:t>For data</a:t>
            </a:r>
            <a:r>
              <a:rPr lang="zh-CN" altLang="en-US" dirty="0"/>
              <a:t> </a:t>
            </a:r>
            <a:r>
              <a:rPr lang="en-US" altLang="zh-CN" dirty="0"/>
              <a:t>management</a:t>
            </a:r>
            <a:r>
              <a:rPr lang="en" altLang="zh-CN" dirty="0"/>
              <a:t>, we have developed a</a:t>
            </a:r>
            <a:r>
              <a:rPr lang="zh-CN" altLang="en-US" dirty="0"/>
              <a:t> </a:t>
            </a:r>
            <a:r>
              <a:rPr lang="en-US" altLang="zh-CN" dirty="0"/>
              <a:t>framework</a:t>
            </a:r>
            <a:r>
              <a:rPr lang="zh-CN" altLang="en-US" dirty="0"/>
              <a:t> </a:t>
            </a:r>
            <a:r>
              <a:rPr lang="en-US" altLang="zh-CN" dirty="0"/>
              <a:t>called</a:t>
            </a:r>
            <a:r>
              <a:rPr lang="zh-CN" altLang="en-US" dirty="0"/>
              <a:t> </a:t>
            </a:r>
            <a:r>
              <a:rPr lang="en" altLang="zh-CN" dirty="0"/>
              <a:t>DOMAS.</a:t>
            </a:r>
          </a:p>
          <a:p>
            <a:r>
              <a:rPr lang="en" altLang="zh-CN" dirty="0"/>
              <a:t>It consists of several modules: metadata catalogue, message processing, data transfer, services, and a file scanner. </a:t>
            </a:r>
          </a:p>
          <a:p>
            <a:r>
              <a:rPr lang="en" altLang="zh-CN" dirty="0"/>
              <a:t>In short, the control system and file scanner send out the data generation messages.</a:t>
            </a:r>
          </a:p>
          <a:p>
            <a:r>
              <a:rPr lang="en" altLang="zh-CN" dirty="0"/>
              <a:t>Then the message processing system handle these messages, writing metadata into the database, and transfer data files to central storage and tape storage, </a:t>
            </a:r>
          </a:p>
          <a:p>
            <a:r>
              <a:rPr lang="en" altLang="zh-CN" dirty="0"/>
              <a:t>finally, users can get the data via data services.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361C2-44BF-C44C-81EE-E4BFADE101FF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186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6902" y="136525"/>
            <a:ext cx="8740936" cy="59563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1" y="821645"/>
            <a:ext cx="12192000" cy="87076"/>
            <a:chOff x="0" y="821645"/>
            <a:chExt cx="9191194" cy="135018"/>
          </a:xfrm>
        </p:grpSpPr>
        <p:grpSp>
          <p:nvGrpSpPr>
            <p:cNvPr id="7" name="组合 6"/>
            <p:cNvGrpSpPr/>
            <p:nvPr/>
          </p:nvGrpSpPr>
          <p:grpSpPr>
            <a:xfrm>
              <a:off x="0" y="836712"/>
              <a:ext cx="9191194" cy="110437"/>
              <a:chOff x="0" y="836712"/>
              <a:chExt cx="9191194" cy="110437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922847" y="836712"/>
                <a:ext cx="8268347" cy="110436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0" y="836713"/>
                <a:ext cx="975360" cy="110436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</p:grpSp>
        <p:cxnSp>
          <p:nvCxnSpPr>
            <p:cNvPr id="8" name="直接连接符 10"/>
            <p:cNvCxnSpPr/>
            <p:nvPr/>
          </p:nvCxnSpPr>
          <p:spPr>
            <a:xfrm flipV="1">
              <a:off x="975360" y="821645"/>
              <a:ext cx="0" cy="13501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4087" y="116632"/>
            <a:ext cx="658457" cy="71135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0992544" y="314855"/>
            <a:ext cx="593874" cy="39956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1625240" y="264193"/>
            <a:ext cx="447424" cy="447424"/>
          </a:xfrm>
          <a:prstGeom prst="rect">
            <a:avLst/>
          </a:prstGeom>
        </p:spPr>
      </p:pic>
      <p:sp>
        <p:nvSpPr>
          <p:cNvPr id="14" name="内容占位符 2"/>
          <p:cNvSpPr>
            <a:spLocks noGrp="1"/>
          </p:cNvSpPr>
          <p:nvPr>
            <p:ph idx="1"/>
          </p:nvPr>
        </p:nvSpPr>
        <p:spPr>
          <a:xfrm>
            <a:off x="646901" y="1905864"/>
            <a:ext cx="10967855" cy="4351338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>
            <a:spLocks noGrp="1"/>
          </p:cNvSpPr>
          <p:nvPr>
            <p:ph type="title" hasCustomPrompt="1"/>
          </p:nvPr>
        </p:nvSpPr>
        <p:spPr>
          <a:xfrm>
            <a:off x="1558637" y="105353"/>
            <a:ext cx="10515600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0" hasCustomPrompt="1"/>
          </p:nvPr>
        </p:nvSpPr>
        <p:spPr>
          <a:xfrm>
            <a:off x="2439365" y="2046723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1" hasCustomPrompt="1"/>
          </p:nvPr>
        </p:nvSpPr>
        <p:spPr>
          <a:xfrm>
            <a:off x="3270057" y="2046722"/>
            <a:ext cx="63182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6" name="文本占位符 10"/>
          <p:cNvSpPr>
            <a:spLocks noGrp="1"/>
          </p:cNvSpPr>
          <p:nvPr>
            <p:ph type="body" sz="quarter" idx="12" hasCustomPrompt="1"/>
          </p:nvPr>
        </p:nvSpPr>
        <p:spPr>
          <a:xfrm>
            <a:off x="2439365" y="2864141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8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3270057" y="2864140"/>
            <a:ext cx="63182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9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2439365" y="3681558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1" name="文本占位符 1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057" y="3681556"/>
            <a:ext cx="6318251" cy="56197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22" name="文本占位符 10"/>
          <p:cNvSpPr>
            <a:spLocks noGrp="1"/>
          </p:cNvSpPr>
          <p:nvPr>
            <p:ph type="body" sz="quarter" idx="16" hasCustomPrompt="1"/>
          </p:nvPr>
        </p:nvSpPr>
        <p:spPr>
          <a:xfrm>
            <a:off x="2439365" y="4498974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4" name="文本占位符 14"/>
          <p:cNvSpPr>
            <a:spLocks noGrp="1"/>
          </p:cNvSpPr>
          <p:nvPr>
            <p:ph type="body" sz="quarter" idx="17" hasCustomPrompt="1"/>
          </p:nvPr>
        </p:nvSpPr>
        <p:spPr>
          <a:xfrm>
            <a:off x="3270057" y="4498973"/>
            <a:ext cx="63182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7313372" y="6496436"/>
            <a:ext cx="4687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IHEPCC</a:t>
            </a:r>
            <a:r>
              <a:rPr lang="zh-CN" altLang="en-US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&amp;</a:t>
            </a:r>
            <a:r>
              <a:rPr lang="zh-CN" altLang="en-US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HEPSCC</a:t>
            </a:r>
            <a:r>
              <a:rPr lang="zh-CN" altLang="en-US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&amp;</a:t>
            </a:r>
            <a:r>
              <a:rPr lang="zh-CN" altLang="en-US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Rockwell Extra Bold" panose="02060903040505020403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NHEPSDC</a:t>
            </a:r>
            <a:endParaRPr lang="zh-CN" altLang="en-US" sz="1400" b="1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C351-7C53-49FF-B4C3-870B9E55DA0D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/>
              <a:t>Tittle here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95D8-7546-4F97-9E86-55CD1BFC3EF2}" type="datetime1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401" y="6438900"/>
            <a:ext cx="3992171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zh-CN" altLang="en-US"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04656" y="6438900"/>
            <a:ext cx="1802924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zh-CN" altLang="en-US" sz="1000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FDE30C-18EA-4774-9EE2-06A2032AE512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7452" y="6438900"/>
            <a:ext cx="2661448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zh-CN" altLang="en-US" sz="1000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菱形 42"/>
          <p:cNvSpPr/>
          <p:nvPr/>
        </p:nvSpPr>
        <p:spPr>
          <a:xfrm>
            <a:off x="6389020" y="6379860"/>
            <a:ext cx="826581" cy="400110"/>
          </a:xfrm>
          <a:prstGeom prst="diamon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08" y="0"/>
            <a:ext cx="1206778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1" lang="en-US" altLang="zh-CN"/>
              <a:t>&lt;#1&gt;</a:t>
            </a:r>
            <a:endParaRPr kumimoji="1" lang="zh-CN" altLang="en-US"/>
          </a:p>
        </p:txBody>
      </p:sp>
      <p:sp>
        <p:nvSpPr>
          <p:cNvPr id="5" name="Slide Number Placeholder 5"/>
          <p:cNvSpPr txBox="1"/>
          <p:nvPr userDrawn="1"/>
        </p:nvSpPr>
        <p:spPr>
          <a:xfrm>
            <a:off x="10311534" y="6433915"/>
            <a:ext cx="1796516" cy="4213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lang="zh-CN" altLang="en-US" sz="2000" kern="120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71D156-31C7-4A0D-88C3-08F7D3EE48DA}" type="slidenum">
              <a:rPr lang="en-US" altLang="zh-CN" sz="16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zh-CN" altLang="en-US" sz="16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7191C-2472-EA47-B391-FFDBDF87DDE9}" type="datetimeFigureOut">
              <a:rPr kumimoji="1" lang="zh-CN" altLang="en-US" smtClean="0"/>
              <a:t>2026/7/2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9E610-3B44-C341-BBCC-712DDD187989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10311534" y="6433915"/>
            <a:ext cx="1796516" cy="4213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lang="zh-CN" altLang="en-US" sz="2000" kern="120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71D156-31C7-4A0D-88C3-08F7D3EE48DA}" type="slidenum">
              <a:rPr lang="en-US" altLang="zh-CN" sz="16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zh-CN" altLang="en-US" sz="1600" b="1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hyperlink" Target="https://note.ihep.ac.cn/0tsSJDucRZmCGCD8YtHNMg" TargetMode="Externa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ragflow.ihep.ac.cn/" TargetMode="External"/><Relationship Id="rId5" Type="http://schemas.openxmlformats.org/officeDocument/2006/relationships/hyperlink" Target="https://ragflow.io/" TargetMode="Externa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jpe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5" Type="http://schemas.openxmlformats.org/officeDocument/2006/relationships/image" Target="../media/image55.jpe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microsoft.com/office/2007/relationships/diagramDrawing" Target="../diagrams/drawing2.xml"/><Relationship Id="rId3" Type="http://schemas.openxmlformats.org/officeDocument/2006/relationships/diagramData" Target="../diagrams/data1.xml"/><Relationship Id="rId21" Type="http://schemas.openxmlformats.org/officeDocument/2006/relationships/image" Target="../media/image21.png"/><Relationship Id="rId7" Type="http://schemas.microsoft.com/office/2007/relationships/diagramDrawing" Target="../diagrams/drawing1.xml"/><Relationship Id="rId12" Type="http://schemas.openxmlformats.org/officeDocument/2006/relationships/image" Target="../media/image17.png"/><Relationship Id="rId17" Type="http://schemas.openxmlformats.org/officeDocument/2006/relationships/diagramColors" Target="../diagrams/colors2.xml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6" Type="http://schemas.openxmlformats.org/officeDocument/2006/relationships/diagramQuickStyle" Target="../diagrams/quickStyle2.xml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png"/><Relationship Id="rId24" Type="http://schemas.openxmlformats.org/officeDocument/2006/relationships/image" Target="../media/image24.png"/><Relationship Id="rId5" Type="http://schemas.openxmlformats.org/officeDocument/2006/relationships/diagramQuickStyle" Target="../diagrams/quickStyle1.xml"/><Relationship Id="rId15" Type="http://schemas.openxmlformats.org/officeDocument/2006/relationships/diagramLayout" Target="../diagrams/layout2.xml"/><Relationship Id="rId23" Type="http://schemas.openxmlformats.org/officeDocument/2006/relationships/image" Target="../media/image23.png"/><Relationship Id="rId10" Type="http://schemas.openxmlformats.org/officeDocument/2006/relationships/image" Target="../media/image15.png"/><Relationship Id="rId19" Type="http://schemas.openxmlformats.org/officeDocument/2006/relationships/image" Target="../media/image1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Relationship Id="rId14" Type="http://schemas.openxmlformats.org/officeDocument/2006/relationships/diagramData" Target="../diagrams/data2.xml"/><Relationship Id="rId2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E365970-6F1D-B7A3-0389-E658D4C7D84E}"/>
              </a:ext>
            </a:extLst>
          </p:cNvPr>
          <p:cNvSpPr/>
          <p:nvPr/>
        </p:nvSpPr>
        <p:spPr>
          <a:xfrm>
            <a:off x="0" y="3631747"/>
            <a:ext cx="12192000" cy="3230941"/>
          </a:xfrm>
          <a:prstGeom prst="roundRect">
            <a:avLst>
              <a:gd name="adj" fmla="val 0"/>
            </a:avLst>
          </a:prstGeom>
          <a:gradFill>
            <a:gsLst>
              <a:gs pos="46000">
                <a:srgbClr val="ECEFF5">
                  <a:alpha val="95000"/>
                </a:srgbClr>
              </a:gs>
              <a:gs pos="0">
                <a:schemeClr val="accent1">
                  <a:lumMod val="5000"/>
                  <a:lumOff val="95000"/>
                  <a:alpha val="7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BD19D3F2-B93A-6E17-6145-37B862DF5D15}"/>
              </a:ext>
            </a:extLst>
          </p:cNvPr>
          <p:cNvSpPr/>
          <p:nvPr/>
        </p:nvSpPr>
        <p:spPr>
          <a:xfrm>
            <a:off x="-1" y="-6004"/>
            <a:ext cx="12182681" cy="12044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1B259B0C-B28D-E59D-53D6-E898A0CC9CDC}"/>
              </a:ext>
            </a:extLst>
          </p:cNvPr>
          <p:cNvSpPr txBox="1"/>
          <p:nvPr/>
        </p:nvSpPr>
        <p:spPr>
          <a:xfrm>
            <a:off x="147294" y="3848498"/>
            <a:ext cx="11849809" cy="103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High-Quality Scientific Data Ecosystem </a:t>
            </a:r>
          </a:p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for HEP Facility</a:t>
            </a:r>
            <a:endParaRPr lang="zh-CN" altLang="en-US" sz="3600" b="1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4BB44B7-0DED-FB27-B188-B81DE0FBC4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6945" y="80518"/>
            <a:ext cx="867861" cy="93758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1F2D47A-1AE9-8937-1E40-9FEFE8F8C9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63" t="13092" r="64184" b="10171"/>
          <a:stretch>
            <a:fillRect/>
          </a:stretch>
        </p:blipFill>
        <p:spPr>
          <a:xfrm>
            <a:off x="1348737" y="284592"/>
            <a:ext cx="1006843" cy="67742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FE515C1-A2A9-DF86-17E5-D00D483EF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355" y="315270"/>
            <a:ext cx="619468" cy="619468"/>
          </a:xfrm>
          <a:prstGeom prst="rect">
            <a:avLst/>
          </a:prstGeom>
        </p:spPr>
      </p:pic>
      <p:sp>
        <p:nvSpPr>
          <p:cNvPr id="16" name="副标题 2">
            <a:extLst>
              <a:ext uri="{FF2B5EF4-FFF2-40B4-BE49-F238E27FC236}">
                <a16:creationId xmlns:a16="http://schemas.microsoft.com/office/drawing/2014/main" id="{F2FA1D7D-A97D-F0D5-5652-CCE027C2A431}"/>
              </a:ext>
            </a:extLst>
          </p:cNvPr>
          <p:cNvSpPr>
            <a:spLocks noGrp="1"/>
          </p:cNvSpPr>
          <p:nvPr/>
        </p:nvSpPr>
        <p:spPr>
          <a:xfrm>
            <a:off x="342701" y="5358164"/>
            <a:ext cx="11080211" cy="118456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rgbClr val="A40000"/>
                </a:solidFill>
                <a:latin typeface="+mn-lt"/>
                <a:ea typeface="黑体" panose="02010609060101010101" pitchFamily="49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Peng HU,</a:t>
            </a: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Hao HU,</a:t>
            </a: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 err="1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Fazhi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QI, etc.</a:t>
            </a:r>
          </a:p>
          <a:p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Computing Center, Institute of High Energy Physics, CAS</a:t>
            </a:r>
          </a:p>
          <a:p>
            <a:pPr>
              <a:spcBef>
                <a:spcPts val="2000"/>
              </a:spcBef>
            </a:pPr>
            <a:r>
              <a:rPr lang="en-US" altLang="zh-CN" sz="1800" b="1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Jul. 2, 2026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A5F23DE-20BF-12E2-5743-517CEB4002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1" r="902"/>
          <a:stretch>
            <a:fillRect/>
          </a:stretch>
        </p:blipFill>
        <p:spPr>
          <a:xfrm>
            <a:off x="5269230" y="33563"/>
            <a:ext cx="6839482" cy="1133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0" y="136525"/>
            <a:ext cx="9256907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Smart Data Service</a:t>
            </a:r>
            <a:endParaRPr kumimoji="1" lang="zh-CN" altLang="en-US" dirty="0"/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0C656AAE-CDBE-CCCE-CD2E-FFB81A4501F5}"/>
              </a:ext>
            </a:extLst>
          </p:cNvPr>
          <p:cNvSpPr txBox="1"/>
          <p:nvPr/>
        </p:nvSpPr>
        <p:spPr>
          <a:xfrm>
            <a:off x="8422340" y="3950167"/>
            <a:ext cx="3483651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</a:rPr>
              <a:t>Documentation for Data Service APIs, MCP Services &amp; Agents: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hlinkClick r:id="rId5"/>
              </a:rPr>
              <a:t>https://note.ihep.ac.cn/0tsSJDucRZmCGCD8YtHNMg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E9268B70-D0D2-96C8-B4FA-5B3593B5E675}"/>
              </a:ext>
            </a:extLst>
          </p:cNvPr>
          <p:cNvSpPr txBox="1"/>
          <p:nvPr/>
        </p:nvSpPr>
        <p:spPr>
          <a:xfrm>
            <a:off x="286007" y="1016013"/>
            <a:ext cx="5289550" cy="4979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Data MCP Service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1">
            <a:extLst>
              <a:ext uri="{FF2B5EF4-FFF2-40B4-BE49-F238E27FC236}">
                <a16:creationId xmlns:a16="http://schemas.microsoft.com/office/drawing/2014/main" id="{1E60B762-7BDB-318B-5C91-AA6F1097EDF2}"/>
              </a:ext>
            </a:extLst>
          </p:cNvPr>
          <p:cNvSpPr txBox="1"/>
          <p:nvPr/>
        </p:nvSpPr>
        <p:spPr>
          <a:xfrm>
            <a:off x="8422341" y="1513970"/>
            <a:ext cx="3483651" cy="23539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Current: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Integrated into </a:t>
            </a:r>
            <a:r>
              <a:rPr lang="en-US" altLang="zh-CN" sz="20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NRS Data Analysis Agent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Future: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More Data </a:t>
            </a:r>
            <a:r>
              <a:rPr lang="en-US" altLang="zh-CN" sz="20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Analysis Agents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&amp; </a:t>
            </a:r>
            <a:r>
              <a:rPr lang="en-US" altLang="zh-CN" sz="20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Dr. Sai Synchrotron Agent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Will Be Integrated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文本框 10">
            <a:extLst>
              <a:ext uri="{FF2B5EF4-FFF2-40B4-BE49-F238E27FC236}">
                <a16:creationId xmlns:a16="http://schemas.microsoft.com/office/drawing/2014/main" id="{32158ACF-92A8-7D30-C7CC-FAB7C887A879}"/>
              </a:ext>
            </a:extLst>
          </p:cNvPr>
          <p:cNvSpPr txBox="1"/>
          <p:nvPr/>
        </p:nvSpPr>
        <p:spPr>
          <a:xfrm>
            <a:off x="166974" y="6223638"/>
            <a:ext cx="11858052" cy="461665"/>
          </a:xfrm>
          <a:prstGeom prst="rect">
            <a:avLst/>
          </a:prstGeom>
          <a:noFill/>
          <a:ln w="25400">
            <a:solidFill>
              <a:srgbClr val="ED7D31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Data Service is Becoming More Intelligent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" name="20260514154753-胡鹏的快速会议（1）-视频-1">
            <a:hlinkClick r:id="" action="ppaction://media"/>
            <a:extLst>
              <a:ext uri="{FF2B5EF4-FFF2-40B4-BE49-F238E27FC236}">
                <a16:creationId xmlns:a16="http://schemas.microsoft.com/office/drawing/2014/main" id="{0C10E724-0E6B-DD65-5A4E-1F04EC8413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7708" y="1596869"/>
            <a:ext cx="8165427" cy="408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5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矩形 134">
            <a:extLst>
              <a:ext uri="{FF2B5EF4-FFF2-40B4-BE49-F238E27FC236}">
                <a16:creationId xmlns:a16="http://schemas.microsoft.com/office/drawing/2014/main" id="{42001B24-4D5B-1AF0-D359-5D72761BF499}"/>
              </a:ext>
            </a:extLst>
          </p:cNvPr>
          <p:cNvSpPr/>
          <p:nvPr/>
        </p:nvSpPr>
        <p:spPr>
          <a:xfrm>
            <a:off x="7865662" y="958945"/>
            <a:ext cx="4018668" cy="2729680"/>
          </a:xfrm>
          <a:prstGeom prst="rect">
            <a:avLst/>
          </a:prstGeom>
          <a:solidFill>
            <a:schemeClr val="accent2">
              <a:alpha val="3000"/>
            </a:schemeClr>
          </a:solidFill>
          <a:ln w="25400">
            <a:solidFill>
              <a:schemeClr val="accent2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BF8933B5-9712-0750-D99C-80659B823315}"/>
              </a:ext>
            </a:extLst>
          </p:cNvPr>
          <p:cNvSpPr/>
          <p:nvPr/>
        </p:nvSpPr>
        <p:spPr>
          <a:xfrm>
            <a:off x="263610" y="958945"/>
            <a:ext cx="7428391" cy="5317060"/>
          </a:xfrm>
          <a:prstGeom prst="rect">
            <a:avLst/>
          </a:prstGeom>
          <a:solidFill>
            <a:srgbClr val="00B050">
              <a:alpha val="3000"/>
            </a:srgbClr>
          </a:solidFill>
          <a:ln w="25400">
            <a:solidFill>
              <a:srgbClr val="00B050">
                <a:alpha val="2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63612" y="136525"/>
            <a:ext cx="7056070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Simulation &amp; Data System</a:t>
            </a:r>
            <a:endParaRPr lang="zh-CN" altLang="en-US" dirty="0"/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389A3771-7C1C-A424-CA10-FA631F639E80}"/>
              </a:ext>
            </a:extLst>
          </p:cNvPr>
          <p:cNvSpPr/>
          <p:nvPr/>
        </p:nvSpPr>
        <p:spPr>
          <a:xfrm>
            <a:off x="263612" y="6316705"/>
            <a:ext cx="11620720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Integrate Full-Lifecycle Simulation Data into Data System for HEP Facilities</a:t>
            </a:r>
          </a:p>
        </p:txBody>
      </p:sp>
      <p:sp>
        <p:nvSpPr>
          <p:cNvPr id="133" name="文本框 132">
            <a:extLst>
              <a:ext uri="{FF2B5EF4-FFF2-40B4-BE49-F238E27FC236}">
                <a16:creationId xmlns:a16="http://schemas.microsoft.com/office/drawing/2014/main" id="{1D6514DF-1055-B38A-DB53-815B5A482EC6}"/>
              </a:ext>
            </a:extLst>
          </p:cNvPr>
          <p:cNvSpPr txBox="1"/>
          <p:nvPr/>
        </p:nvSpPr>
        <p:spPr>
          <a:xfrm>
            <a:off x="1207743" y="5442838"/>
            <a:ext cx="53918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Framework for Simulation &amp; Data System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文本框 11">
            <a:extLst>
              <a:ext uri="{FF2B5EF4-FFF2-40B4-BE49-F238E27FC236}">
                <a16:creationId xmlns:a16="http://schemas.microsoft.com/office/drawing/2014/main" id="{E3BA3F8E-0633-D2EC-3C51-37CEC254CA22}"/>
              </a:ext>
            </a:extLst>
          </p:cNvPr>
          <p:cNvSpPr txBox="1"/>
          <p:nvPr/>
        </p:nvSpPr>
        <p:spPr>
          <a:xfrm>
            <a:off x="7865663" y="1031800"/>
            <a:ext cx="4018667" cy="12772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Comprehensive Scientific Metadata: </a:t>
            </a:r>
          </a:p>
          <a:p>
            <a:pPr>
              <a:spcBef>
                <a:spcPts val="600"/>
              </a:spcBef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Software &amp; Versions, Input Params, Processes, Results, etc.</a:t>
            </a:r>
            <a:endParaRPr lang="en-US" altLang="zh-CN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7851AFCF-7B82-FC88-C108-9718212B2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3" y="1140341"/>
            <a:ext cx="7576689" cy="422885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17D5E3D-F8B8-A042-E592-141BE8348075}"/>
              </a:ext>
            </a:extLst>
          </p:cNvPr>
          <p:cNvSpPr txBox="1"/>
          <p:nvPr/>
        </p:nvSpPr>
        <p:spPr>
          <a:xfrm>
            <a:off x="7865663" y="2516821"/>
            <a:ext cx="4167118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Distributed Simulation Job Scheduling: </a:t>
            </a:r>
          </a:p>
          <a:p>
            <a:pPr>
              <a:spcBef>
                <a:spcPts val="600"/>
              </a:spcBef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HPC, Software Environments, </a:t>
            </a:r>
            <a:r>
              <a:rPr lang="en-US" altLang="zh-CN" dirty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Slurm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D001846-A359-5CAA-248D-588F101CD1C4}"/>
              </a:ext>
            </a:extLst>
          </p:cNvPr>
          <p:cNvGrpSpPr/>
          <p:nvPr/>
        </p:nvGrpSpPr>
        <p:grpSpPr>
          <a:xfrm>
            <a:off x="7749513" y="3753331"/>
            <a:ext cx="4296603" cy="2498668"/>
            <a:chOff x="539856" y="2585877"/>
            <a:chExt cx="5859341" cy="340747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F966C38-11B6-B6AD-711F-740A907E6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" t="1658" b="3263"/>
            <a:stretch>
              <a:fillRect/>
            </a:stretch>
          </p:blipFill>
          <p:spPr>
            <a:xfrm>
              <a:off x="847860" y="2585877"/>
              <a:ext cx="5458009" cy="3407470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ABFA456-6EC0-327F-86A9-57DA393B7C30}"/>
                </a:ext>
              </a:extLst>
            </p:cNvPr>
            <p:cNvSpPr/>
            <p:nvPr/>
          </p:nvSpPr>
          <p:spPr>
            <a:xfrm>
              <a:off x="539856" y="2732135"/>
              <a:ext cx="899110" cy="326121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282FA644-3463-5E15-1EC8-CCF4409E4F95}"/>
                </a:ext>
              </a:extLst>
            </p:cNvPr>
            <p:cNvSpPr/>
            <p:nvPr/>
          </p:nvSpPr>
          <p:spPr>
            <a:xfrm>
              <a:off x="4739217" y="2732135"/>
              <a:ext cx="1659980" cy="326121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30C12925-FE77-5815-C39C-4014F46BDC12}"/>
              </a:ext>
            </a:extLst>
          </p:cNvPr>
          <p:cNvSpPr txBox="1"/>
          <p:nvPr/>
        </p:nvSpPr>
        <p:spPr>
          <a:xfrm>
            <a:off x="9500158" y="3779916"/>
            <a:ext cx="136447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</a:t>
            </a:r>
          </a:p>
          <a:p>
            <a:pPr algn="ctr"/>
            <a:r>
              <a:rPr lang="en-US" altLang="zh-CN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zh-CN" altLang="en-US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16CF41D-226C-1C37-9F3E-755194DB7279}"/>
              </a:ext>
            </a:extLst>
          </p:cNvPr>
          <p:cNvSpPr txBox="1"/>
          <p:nvPr/>
        </p:nvSpPr>
        <p:spPr>
          <a:xfrm>
            <a:off x="8408822" y="5605668"/>
            <a:ext cx="137730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</a:p>
          <a:p>
            <a:pPr algn="ctr"/>
            <a:r>
              <a:rPr lang="en-US" altLang="zh-CN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</a:t>
            </a:r>
            <a:endParaRPr lang="zh-CN" altLang="en-US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00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2" y="136525"/>
            <a:ext cx="7056070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Simulation &amp; Data System</a:t>
            </a:r>
            <a:endParaRPr lang="zh-CN" altLang="en-US" dirty="0"/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389A3771-7C1C-A424-CA10-FA631F639E80}"/>
              </a:ext>
            </a:extLst>
          </p:cNvPr>
          <p:cNvSpPr/>
          <p:nvPr/>
        </p:nvSpPr>
        <p:spPr>
          <a:xfrm>
            <a:off x="263611" y="6316705"/>
            <a:ext cx="11693577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Efficient, Low-Cost Solution for Simulation Data Generation &amp; Management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F558581-AB43-37C6-D758-60C29D045D68}"/>
              </a:ext>
            </a:extLst>
          </p:cNvPr>
          <p:cNvSpPr/>
          <p:nvPr/>
        </p:nvSpPr>
        <p:spPr>
          <a:xfrm>
            <a:off x="263774" y="3492539"/>
            <a:ext cx="11609861" cy="2464584"/>
          </a:xfrm>
          <a:prstGeom prst="roundRect">
            <a:avLst>
              <a:gd name="adj" fmla="val 7082"/>
            </a:avLst>
          </a:prstGeom>
          <a:solidFill>
            <a:schemeClr val="tx1">
              <a:lumMod val="50000"/>
              <a:lumOff val="50000"/>
              <a:alpha val="1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6">
            <a:extLst>
              <a:ext uri="{FF2B5EF4-FFF2-40B4-BE49-F238E27FC236}">
                <a16:creationId xmlns:a16="http://schemas.microsoft.com/office/drawing/2014/main" id="{E195B5C9-0B10-DDFE-51BE-B1F96A1F49A9}"/>
              </a:ext>
            </a:extLst>
          </p:cNvPr>
          <p:cNvSpPr txBox="1"/>
          <p:nvPr/>
        </p:nvSpPr>
        <p:spPr>
          <a:xfrm>
            <a:off x="86519" y="5495458"/>
            <a:ext cx="3718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 1: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Select, Edit &amp; Submit </a:t>
            </a: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SANS Simulation Workflow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图片 32" descr="图形用户界面, 文本, 应用程序, 聊天或短信&#10;&#10;描述已自动生成">
            <a:extLst>
              <a:ext uri="{FF2B5EF4-FFF2-40B4-BE49-F238E27FC236}">
                <a16:creationId xmlns:a16="http://schemas.microsoft.com/office/drawing/2014/main" id="{8BC07DA8-C621-8408-D0E3-B2927F44E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510" y="3892129"/>
            <a:ext cx="3013271" cy="1557421"/>
          </a:xfrm>
          <a:prstGeom prst="rect">
            <a:avLst/>
          </a:prstGeom>
        </p:spPr>
      </p:pic>
      <p:sp>
        <p:nvSpPr>
          <p:cNvPr id="34" name="文本框 47">
            <a:extLst>
              <a:ext uri="{FF2B5EF4-FFF2-40B4-BE49-F238E27FC236}">
                <a16:creationId xmlns:a16="http://schemas.microsoft.com/office/drawing/2014/main" id="{78DE1BC6-DCC6-D4BB-7B14-06415CD293CD}"/>
              </a:ext>
            </a:extLst>
          </p:cNvPr>
          <p:cNvSpPr txBox="1"/>
          <p:nvPr/>
        </p:nvSpPr>
        <p:spPr>
          <a:xfrm>
            <a:off x="4155885" y="5495458"/>
            <a:ext cx="3718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 2: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Monitor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 Workflow </a:t>
            </a: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&amp;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Slurm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Job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48">
            <a:extLst>
              <a:ext uri="{FF2B5EF4-FFF2-40B4-BE49-F238E27FC236}">
                <a16:creationId xmlns:a16="http://schemas.microsoft.com/office/drawing/2014/main" id="{35DDC7B7-6D6A-D36C-3092-296CE19D8BFA}"/>
              </a:ext>
            </a:extLst>
          </p:cNvPr>
          <p:cNvSpPr txBox="1"/>
          <p:nvPr/>
        </p:nvSpPr>
        <p:spPr>
          <a:xfrm>
            <a:off x="8855669" y="5495458"/>
            <a:ext cx="2839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 3: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Full-Life Cycle Simulation Data Management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图片 35" descr="图示&#10;&#10;描述已自动生成">
            <a:extLst>
              <a:ext uri="{FF2B5EF4-FFF2-40B4-BE49-F238E27FC236}">
                <a16:creationId xmlns:a16="http://schemas.microsoft.com/office/drawing/2014/main" id="{11876305-0088-52A1-C0D5-A1E48E00F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2" y="3892128"/>
            <a:ext cx="3013271" cy="1557421"/>
          </a:xfrm>
          <a:prstGeom prst="rect">
            <a:avLst/>
          </a:prstGeom>
        </p:spPr>
      </p:pic>
      <p:sp>
        <p:nvSpPr>
          <p:cNvPr id="37" name="箭头: 右 36">
            <a:extLst>
              <a:ext uri="{FF2B5EF4-FFF2-40B4-BE49-F238E27FC236}">
                <a16:creationId xmlns:a16="http://schemas.microsoft.com/office/drawing/2014/main" id="{3A520583-C5EF-54F9-12D4-EF1219AAF561}"/>
              </a:ext>
            </a:extLst>
          </p:cNvPr>
          <p:cNvSpPr/>
          <p:nvPr/>
        </p:nvSpPr>
        <p:spPr>
          <a:xfrm>
            <a:off x="3745638" y="4573029"/>
            <a:ext cx="493014" cy="195618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8" name="箭头: 右 37">
            <a:extLst>
              <a:ext uri="{FF2B5EF4-FFF2-40B4-BE49-F238E27FC236}">
                <a16:creationId xmlns:a16="http://schemas.microsoft.com/office/drawing/2014/main" id="{D179554D-067A-CA90-9A90-544184C78C3F}"/>
              </a:ext>
            </a:extLst>
          </p:cNvPr>
          <p:cNvSpPr/>
          <p:nvPr/>
        </p:nvSpPr>
        <p:spPr>
          <a:xfrm>
            <a:off x="7780734" y="4573029"/>
            <a:ext cx="493014" cy="195618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0" name="文本框 24">
            <a:extLst>
              <a:ext uri="{FF2B5EF4-FFF2-40B4-BE49-F238E27FC236}">
                <a16:creationId xmlns:a16="http://schemas.microsoft.com/office/drawing/2014/main" id="{2C77BB63-663C-42B9-0227-7BF37077640C}"/>
              </a:ext>
            </a:extLst>
          </p:cNvPr>
          <p:cNvSpPr txBox="1"/>
          <p:nvPr/>
        </p:nvSpPr>
        <p:spPr>
          <a:xfrm>
            <a:off x="325946" y="3523057"/>
            <a:ext cx="2565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User Usage (GUI)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352C764F-D860-53CA-C276-A4F95DA4B8B3}"/>
              </a:ext>
            </a:extLst>
          </p:cNvPr>
          <p:cNvSpPr/>
          <p:nvPr/>
        </p:nvSpPr>
        <p:spPr>
          <a:xfrm>
            <a:off x="221391" y="1029419"/>
            <a:ext cx="3648723" cy="2160266"/>
          </a:xfrm>
          <a:prstGeom prst="roundRect">
            <a:avLst>
              <a:gd name="adj" fmla="val 7082"/>
            </a:avLst>
          </a:prstGeom>
          <a:solidFill>
            <a:schemeClr val="accent5">
              <a:alpha val="1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943A9A4F-17B8-7E94-ABB5-1A0F29D8B8CD}"/>
              </a:ext>
            </a:extLst>
          </p:cNvPr>
          <p:cNvSpPr/>
          <p:nvPr/>
        </p:nvSpPr>
        <p:spPr>
          <a:xfrm>
            <a:off x="4271638" y="1035009"/>
            <a:ext cx="3648723" cy="1700066"/>
          </a:xfrm>
          <a:prstGeom prst="roundRect">
            <a:avLst>
              <a:gd name="adj" fmla="val 7082"/>
            </a:avLst>
          </a:prstGeom>
          <a:solidFill>
            <a:schemeClr val="accent5">
              <a:alpha val="1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F0DB57F0-0CDF-C7AA-6781-0FAFBF4464AD}"/>
              </a:ext>
            </a:extLst>
          </p:cNvPr>
          <p:cNvSpPr/>
          <p:nvPr/>
        </p:nvSpPr>
        <p:spPr>
          <a:xfrm>
            <a:off x="8321885" y="1028224"/>
            <a:ext cx="3648723" cy="2160265"/>
          </a:xfrm>
          <a:prstGeom prst="roundRect">
            <a:avLst>
              <a:gd name="adj" fmla="val 7082"/>
            </a:avLst>
          </a:prstGeom>
          <a:solidFill>
            <a:schemeClr val="accent5">
              <a:alpha val="1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59">
            <a:extLst>
              <a:ext uri="{FF2B5EF4-FFF2-40B4-BE49-F238E27FC236}">
                <a16:creationId xmlns:a16="http://schemas.microsoft.com/office/drawing/2014/main" id="{FC734EC8-C326-BACA-FFA2-DDB6A0EF7957}"/>
              </a:ext>
            </a:extLst>
          </p:cNvPr>
          <p:cNvSpPr txBox="1"/>
          <p:nvPr/>
        </p:nvSpPr>
        <p:spPr>
          <a:xfrm>
            <a:off x="203820" y="1072062"/>
            <a:ext cx="37544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Manage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data </a:t>
            </a:r>
          </a:p>
          <a:p>
            <a:pPr algn="l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over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TB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zh-CN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CrySol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– SAXS simulation data</a:t>
            </a:r>
            <a:endParaRPr lang="en-US" altLang="zh-CN" sz="16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VASP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– Electronic structure simulation data including band structures and density of states</a:t>
            </a:r>
            <a:endParaRPr lang="en-US" altLang="zh-CN" sz="16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Neutron Cinema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– SANS simulation data</a:t>
            </a:r>
            <a:endParaRPr lang="en-US" altLang="zh-CN" sz="120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48" name="连接符: 肘形 47">
            <a:extLst>
              <a:ext uri="{FF2B5EF4-FFF2-40B4-BE49-F238E27FC236}">
                <a16:creationId xmlns:a16="http://schemas.microsoft.com/office/drawing/2014/main" id="{96593B6D-01C9-4B25-A529-82D1823D4756}"/>
              </a:ext>
            </a:extLst>
          </p:cNvPr>
          <p:cNvCxnSpPr>
            <a:cxnSpLocks/>
            <a:endCxn id="49" idx="1"/>
          </p:cNvCxnSpPr>
          <p:nvPr/>
        </p:nvCxnSpPr>
        <p:spPr>
          <a:xfrm rot="16200000" flipH="1">
            <a:off x="4930431" y="2662672"/>
            <a:ext cx="464738" cy="437532"/>
          </a:xfrm>
          <a:prstGeom prst="bentConnector2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594B32B8-5261-C288-7A8E-37DB9D4FCC6A}"/>
              </a:ext>
            </a:extLst>
          </p:cNvPr>
          <p:cNvSpPr/>
          <p:nvPr/>
        </p:nvSpPr>
        <p:spPr>
          <a:xfrm>
            <a:off x="5381566" y="2908980"/>
            <a:ext cx="2254617" cy="409654"/>
          </a:xfrm>
          <a:prstGeom prst="roundRect">
            <a:avLst>
              <a:gd name="adj" fmla="val 7082"/>
            </a:avLst>
          </a:prstGeom>
          <a:solidFill>
            <a:schemeClr val="accent2">
              <a:alpha val="1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BESIII Data Management System under construction</a:t>
            </a:r>
            <a:endParaRPr lang="zh-CN" altLang="en-US" sz="11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59">
            <a:extLst>
              <a:ext uri="{FF2B5EF4-FFF2-40B4-BE49-F238E27FC236}">
                <a16:creationId xmlns:a16="http://schemas.microsoft.com/office/drawing/2014/main" id="{A2FCB45A-FFB7-FCCC-6E5B-1F00BEC11C7B}"/>
              </a:ext>
            </a:extLst>
          </p:cNvPr>
          <p:cNvSpPr txBox="1"/>
          <p:nvPr/>
        </p:nvSpPr>
        <p:spPr>
          <a:xfrm>
            <a:off x="4346011" y="1072062"/>
            <a:ext cx="36261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workflows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are already supported: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CSNS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: NC-SANS simulation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HEPS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: VASP-BS/DOS simulation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BESIII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: MC simulation (under integration)</a:t>
            </a:r>
            <a:endParaRPr lang="en-US" altLang="zh-CN" sz="110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4" name="文本框 59">
            <a:extLst>
              <a:ext uri="{FF2B5EF4-FFF2-40B4-BE49-F238E27FC236}">
                <a16:creationId xmlns:a16="http://schemas.microsoft.com/office/drawing/2014/main" id="{1DF72AB6-9ED9-1262-ADD6-8B2747CDA4A0}"/>
              </a:ext>
            </a:extLst>
          </p:cNvPr>
          <p:cNvSpPr txBox="1"/>
          <p:nvPr/>
        </p:nvSpPr>
        <p:spPr>
          <a:xfrm>
            <a:off x="8373660" y="1072062"/>
            <a:ext cx="349997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access modes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are supported: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General users: 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web pages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Professional users: 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APIs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interfaces for high-throughput simulations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Intelligent Q&amp;A and agents: 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MCP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services</a:t>
            </a:r>
            <a:endParaRPr lang="en-US" altLang="zh-CN" sz="1050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6695B4C7-2585-1FDF-6B78-C7EBB2C995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670" y="4654745"/>
            <a:ext cx="1611078" cy="800917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86C136A7-912A-1E40-6937-4E6321CDF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7984" y="3593080"/>
            <a:ext cx="2762672" cy="1088954"/>
          </a:xfrm>
          <a:prstGeom prst="rect">
            <a:avLst/>
          </a:prstGeom>
        </p:spPr>
      </p:pic>
      <p:pic>
        <p:nvPicPr>
          <p:cNvPr id="60" name="图片 59" descr="图表, 直方图&#10;&#10;描述已自动生成">
            <a:extLst>
              <a:ext uri="{FF2B5EF4-FFF2-40B4-BE49-F238E27FC236}">
                <a16:creationId xmlns:a16="http://schemas.microsoft.com/office/drawing/2014/main" id="{2507778A-7EB9-0BB9-B987-1D1BE5824A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657" y="4676173"/>
            <a:ext cx="1238126" cy="82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35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2" y="136525"/>
            <a:ext cx="7056070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Knowledge Base System</a:t>
            </a:r>
            <a:endParaRPr lang="zh-CN" altLang="en-US" dirty="0"/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389A3771-7C1C-A424-CA10-FA631F639E80}"/>
              </a:ext>
            </a:extLst>
          </p:cNvPr>
          <p:cNvSpPr/>
          <p:nvPr/>
        </p:nvSpPr>
        <p:spPr>
          <a:xfrm>
            <a:off x="263611" y="6316705"/>
            <a:ext cx="11693577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Knowledge Base System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1358B80-298F-DECE-2B2B-D907A1A1DC9F}"/>
              </a:ext>
            </a:extLst>
          </p:cNvPr>
          <p:cNvGrpSpPr/>
          <p:nvPr/>
        </p:nvGrpSpPr>
        <p:grpSpPr>
          <a:xfrm>
            <a:off x="263610" y="1011873"/>
            <a:ext cx="7085969" cy="5173027"/>
            <a:chOff x="5790242" y="1073866"/>
            <a:chExt cx="6250758" cy="45632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02DA064-2F74-2E9B-49B3-889A4BA84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0242" y="1073866"/>
              <a:ext cx="6250758" cy="4563291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049E16E-3C3E-0BF6-B570-789AF8893762}"/>
                </a:ext>
              </a:extLst>
            </p:cNvPr>
            <p:cNvSpPr txBox="1"/>
            <p:nvPr/>
          </p:nvSpPr>
          <p:spPr>
            <a:xfrm>
              <a:off x="7913583" y="1138518"/>
              <a:ext cx="200407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Base System</a:t>
              </a:r>
              <a:endParaRPr lang="zh-CN" altLang="en-US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文本框 11">
            <a:extLst>
              <a:ext uri="{FF2B5EF4-FFF2-40B4-BE49-F238E27FC236}">
                <a16:creationId xmlns:a16="http://schemas.microsoft.com/office/drawing/2014/main" id="{9AA02DA6-51DF-AEBD-4BAB-304A8834A973}"/>
              </a:ext>
            </a:extLst>
          </p:cNvPr>
          <p:cNvSpPr txBox="1"/>
          <p:nvPr/>
        </p:nvSpPr>
        <p:spPr>
          <a:xfrm>
            <a:off x="7971807" y="1242169"/>
            <a:ext cx="3863878" cy="48930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RAG/Vector Database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Knowledge Graph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Reduce LLM Hallucinations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Knowledge/Data Extraction 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Complement exp data</a:t>
            </a:r>
          </a:p>
        </p:txBody>
      </p:sp>
      <p:sp>
        <p:nvSpPr>
          <p:cNvPr id="2" name="下箭头 1">
            <a:extLst>
              <a:ext uri="{FF2B5EF4-FFF2-40B4-BE49-F238E27FC236}">
                <a16:creationId xmlns:a16="http://schemas.microsoft.com/office/drawing/2014/main" id="{5959AB80-4775-D7AB-220A-60BCFF5E2C06}"/>
              </a:ext>
            </a:extLst>
          </p:cNvPr>
          <p:cNvSpPr/>
          <p:nvPr/>
        </p:nvSpPr>
        <p:spPr>
          <a:xfrm>
            <a:off x="9517487" y="4932607"/>
            <a:ext cx="239149" cy="5924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下箭头 2">
            <a:extLst>
              <a:ext uri="{FF2B5EF4-FFF2-40B4-BE49-F238E27FC236}">
                <a16:creationId xmlns:a16="http://schemas.microsoft.com/office/drawing/2014/main" id="{67639B87-ED06-547E-3D23-46E9A35DD3CF}"/>
              </a:ext>
            </a:extLst>
          </p:cNvPr>
          <p:cNvSpPr/>
          <p:nvPr/>
        </p:nvSpPr>
        <p:spPr>
          <a:xfrm>
            <a:off x="9517487" y="2305317"/>
            <a:ext cx="239149" cy="5924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062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1" y="136525"/>
            <a:ext cx="8813153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Knowledge Base System——RAG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6CB5BCB-9F44-733C-4E8A-DD730B36835A}"/>
              </a:ext>
            </a:extLst>
          </p:cNvPr>
          <p:cNvSpPr txBox="1"/>
          <p:nvPr/>
        </p:nvSpPr>
        <p:spPr>
          <a:xfrm>
            <a:off x="177799" y="953931"/>
            <a:ext cx="11548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AI Knowledge Base (from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RAGFlow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https://ragflow.ihep.ac.cn/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 descr="图形用户界面, 网站&#10;&#10;AI 生成的内容可能不正确。">
            <a:extLst>
              <a:ext uri="{FF2B5EF4-FFF2-40B4-BE49-F238E27FC236}">
                <a16:creationId xmlns:a16="http://schemas.microsoft.com/office/drawing/2014/main" id="{7C132C2B-D020-5B77-2CB6-BDF7A5CAF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799" y="2038672"/>
            <a:ext cx="5664714" cy="3087119"/>
          </a:xfrm>
          <a:prstGeom prst="rect">
            <a:avLst/>
          </a:prstGeom>
        </p:spPr>
      </p:pic>
      <p:pic>
        <p:nvPicPr>
          <p:cNvPr id="6" name="知识库指导视频.a226fc49">
            <a:hlinkClick r:id="" action="ppaction://media"/>
            <a:extLst>
              <a:ext uri="{FF2B5EF4-FFF2-40B4-BE49-F238E27FC236}">
                <a16:creationId xmlns:a16="http://schemas.microsoft.com/office/drawing/2014/main" id="{126D14BE-9CE5-411C-6F60-E91B4ABF75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15860" y="1918952"/>
            <a:ext cx="5721808" cy="422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5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5CC5F291-8F40-463B-0ED3-BC7728F92F14}"/>
              </a:ext>
            </a:extLst>
          </p:cNvPr>
          <p:cNvSpPr/>
          <p:nvPr/>
        </p:nvSpPr>
        <p:spPr>
          <a:xfrm>
            <a:off x="57084" y="3951975"/>
            <a:ext cx="7503809" cy="2817122"/>
          </a:xfrm>
          <a:prstGeom prst="rect">
            <a:avLst/>
          </a:prstGeom>
          <a:solidFill>
            <a:schemeClr val="accent5">
              <a:alpha val="3000"/>
            </a:schemeClr>
          </a:solidFill>
          <a:ln w="25400">
            <a:solidFill>
              <a:schemeClr val="accent5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标题 1"/>
          <p:cNvSpPr txBox="1"/>
          <p:nvPr/>
        </p:nvSpPr>
        <p:spPr>
          <a:xfrm>
            <a:off x="263611" y="136525"/>
            <a:ext cx="8813153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Knowledge Base System——KG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A0A0AF6-50EE-425A-FD70-B9764E686D11}"/>
              </a:ext>
            </a:extLst>
          </p:cNvPr>
          <p:cNvSpPr/>
          <p:nvPr/>
        </p:nvSpPr>
        <p:spPr>
          <a:xfrm>
            <a:off x="7653828" y="966654"/>
            <a:ext cx="4495310" cy="5802443"/>
          </a:xfrm>
          <a:prstGeom prst="rect">
            <a:avLst/>
          </a:prstGeom>
          <a:solidFill>
            <a:schemeClr val="accent5">
              <a:alpha val="3000"/>
            </a:schemeClr>
          </a:solidFill>
          <a:ln w="25400">
            <a:solidFill>
              <a:schemeClr val="accent5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7D60D80-D985-7264-1B52-784CF8CF5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031" y="1232709"/>
            <a:ext cx="4307970" cy="262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7">
            <a:extLst>
              <a:ext uri="{FF2B5EF4-FFF2-40B4-BE49-F238E27FC236}">
                <a16:creationId xmlns:a16="http://schemas.microsoft.com/office/drawing/2014/main" id="{AF118544-5E2D-A5E3-E1E0-8C2BCC38CAC9}"/>
              </a:ext>
            </a:extLst>
          </p:cNvPr>
          <p:cNvSpPr/>
          <p:nvPr/>
        </p:nvSpPr>
        <p:spPr>
          <a:xfrm>
            <a:off x="63598" y="966654"/>
            <a:ext cx="7513245" cy="288036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5240" dist="50800" dir="2700000" algn="bl" rotWithShape="0">
              <a:srgbClr val="94A3B8">
                <a:alpha val="10000"/>
              </a:srgbClr>
            </a:outerShdw>
          </a:effectLst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Text 18">
            <a:extLst>
              <a:ext uri="{FF2B5EF4-FFF2-40B4-BE49-F238E27FC236}">
                <a16:creationId xmlns:a16="http://schemas.microsoft.com/office/drawing/2014/main" id="{0ECC5FD2-C742-B9FF-9CDF-B65942ECEC5E}"/>
              </a:ext>
            </a:extLst>
          </p:cNvPr>
          <p:cNvSpPr/>
          <p:nvPr/>
        </p:nvSpPr>
        <p:spPr>
          <a:xfrm>
            <a:off x="111260" y="1071685"/>
            <a:ext cx="7562923" cy="402337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Autofit/>
          </a:bodyPr>
          <a:lstStyle/>
          <a:p>
            <a:r>
              <a:rPr lang="en-US" altLang="zh-CN" sz="1700" b="1" dirty="0">
                <a:solidFill>
                  <a:srgbClr val="0F172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 LLM-based Framework for KG Construction by Knowledge Extraction</a:t>
            </a:r>
            <a:endParaRPr lang="en-US" sz="17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Shape 20">
            <a:extLst>
              <a:ext uri="{FF2B5EF4-FFF2-40B4-BE49-F238E27FC236}">
                <a16:creationId xmlns:a16="http://schemas.microsoft.com/office/drawing/2014/main" id="{898ACCA4-CDC8-28D6-6112-7EB58866639A}"/>
              </a:ext>
            </a:extLst>
          </p:cNvPr>
          <p:cNvSpPr/>
          <p:nvPr/>
        </p:nvSpPr>
        <p:spPr>
          <a:xfrm>
            <a:off x="171999" y="1557801"/>
            <a:ext cx="133502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89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94A3B8">
                <a:alpha val="14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3E5ED48-20D3-2779-58C2-1A4DE7F21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151" y="1667529"/>
            <a:ext cx="347472" cy="347472"/>
          </a:xfrm>
          <a:prstGeom prst="rect">
            <a:avLst/>
          </a:prstGeom>
        </p:spPr>
      </p:pic>
      <p:sp>
        <p:nvSpPr>
          <p:cNvPr id="13" name="Text 21">
            <a:extLst>
              <a:ext uri="{FF2B5EF4-FFF2-40B4-BE49-F238E27FC236}">
                <a16:creationId xmlns:a16="http://schemas.microsoft.com/office/drawing/2014/main" id="{C5B2A3DB-A077-3274-A945-5039B165F862}"/>
              </a:ext>
            </a:extLst>
          </p:cNvPr>
          <p:cNvSpPr/>
          <p:nvPr/>
        </p:nvSpPr>
        <p:spPr>
          <a:xfrm>
            <a:off x="599971" y="1667529"/>
            <a:ext cx="83390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DC2626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Literature</a:t>
            </a:r>
            <a:endParaRPr lang="en-US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22">
            <a:extLst>
              <a:ext uri="{FF2B5EF4-FFF2-40B4-BE49-F238E27FC236}">
                <a16:creationId xmlns:a16="http://schemas.microsoft.com/office/drawing/2014/main" id="{8C7893CF-CF29-100F-6A01-D581A3F10345}"/>
              </a:ext>
            </a:extLst>
          </p:cNvPr>
          <p:cNvSpPr/>
          <p:nvPr/>
        </p:nvSpPr>
        <p:spPr>
          <a:xfrm>
            <a:off x="592623" y="1896129"/>
            <a:ext cx="841248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PDF / TXT / MD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23">
            <a:extLst>
              <a:ext uri="{FF2B5EF4-FFF2-40B4-BE49-F238E27FC236}">
                <a16:creationId xmlns:a16="http://schemas.microsoft.com/office/drawing/2014/main" id="{36277B6A-05BF-ECCA-0F5A-5452CA7E495C}"/>
              </a:ext>
            </a:extLst>
          </p:cNvPr>
          <p:cNvSpPr/>
          <p:nvPr/>
        </p:nvSpPr>
        <p:spPr>
          <a:xfrm>
            <a:off x="1543599" y="1557801"/>
            <a:ext cx="133502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89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94A3B8">
                <a:alpha val="14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E7624729-FD69-7A9B-AADC-72F0CBA4A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6751" y="1667529"/>
            <a:ext cx="347472" cy="347472"/>
          </a:xfrm>
          <a:prstGeom prst="rect">
            <a:avLst/>
          </a:prstGeom>
        </p:spPr>
      </p:pic>
      <p:sp>
        <p:nvSpPr>
          <p:cNvPr id="17" name="Text 24">
            <a:extLst>
              <a:ext uri="{FF2B5EF4-FFF2-40B4-BE49-F238E27FC236}">
                <a16:creationId xmlns:a16="http://schemas.microsoft.com/office/drawing/2014/main" id="{54FBCF25-5379-24AE-ECF8-941BB592B234}"/>
              </a:ext>
            </a:extLst>
          </p:cNvPr>
          <p:cNvSpPr/>
          <p:nvPr/>
        </p:nvSpPr>
        <p:spPr>
          <a:xfrm>
            <a:off x="1973367" y="1667529"/>
            <a:ext cx="786384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97316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Text Processing</a:t>
            </a:r>
            <a:endParaRPr lang="en-US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5">
            <a:extLst>
              <a:ext uri="{FF2B5EF4-FFF2-40B4-BE49-F238E27FC236}">
                <a16:creationId xmlns:a16="http://schemas.microsoft.com/office/drawing/2014/main" id="{9A03E011-5021-96EA-8126-582485D67EE9}"/>
              </a:ext>
            </a:extLst>
          </p:cNvPr>
          <p:cNvSpPr/>
          <p:nvPr/>
        </p:nvSpPr>
        <p:spPr>
          <a:xfrm>
            <a:off x="1964223" y="1908238"/>
            <a:ext cx="836058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Section Segmentation/ Cleaning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26">
            <a:extLst>
              <a:ext uri="{FF2B5EF4-FFF2-40B4-BE49-F238E27FC236}">
                <a16:creationId xmlns:a16="http://schemas.microsoft.com/office/drawing/2014/main" id="{AEC5449C-6EDE-DADF-6B47-AFEF366E8698}"/>
              </a:ext>
            </a:extLst>
          </p:cNvPr>
          <p:cNvSpPr/>
          <p:nvPr/>
        </p:nvSpPr>
        <p:spPr>
          <a:xfrm>
            <a:off x="2915199" y="1557801"/>
            <a:ext cx="133502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89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94A3B8">
                <a:alpha val="14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0" name="Text 27">
            <a:extLst>
              <a:ext uri="{FF2B5EF4-FFF2-40B4-BE49-F238E27FC236}">
                <a16:creationId xmlns:a16="http://schemas.microsoft.com/office/drawing/2014/main" id="{6B1C9FAB-507B-BF5E-232D-97914471229D}"/>
              </a:ext>
            </a:extLst>
          </p:cNvPr>
          <p:cNvSpPr/>
          <p:nvPr/>
        </p:nvSpPr>
        <p:spPr>
          <a:xfrm>
            <a:off x="3390686" y="1667529"/>
            <a:ext cx="851875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7C3AED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LLM Extraction</a:t>
            </a:r>
            <a:endParaRPr lang="en-US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28">
            <a:extLst>
              <a:ext uri="{FF2B5EF4-FFF2-40B4-BE49-F238E27FC236}">
                <a16:creationId xmlns:a16="http://schemas.microsoft.com/office/drawing/2014/main" id="{D0F4C901-72D5-43A4-A4AB-1A903CC5DEA0}"/>
              </a:ext>
            </a:extLst>
          </p:cNvPr>
          <p:cNvSpPr/>
          <p:nvPr/>
        </p:nvSpPr>
        <p:spPr>
          <a:xfrm>
            <a:off x="3390687" y="1896129"/>
            <a:ext cx="786384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Entity/Relation/Evidence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29">
            <a:extLst>
              <a:ext uri="{FF2B5EF4-FFF2-40B4-BE49-F238E27FC236}">
                <a16:creationId xmlns:a16="http://schemas.microsoft.com/office/drawing/2014/main" id="{38EFD726-53B9-1F96-AA3B-12383DE744B6}"/>
              </a:ext>
            </a:extLst>
          </p:cNvPr>
          <p:cNvSpPr/>
          <p:nvPr/>
        </p:nvSpPr>
        <p:spPr>
          <a:xfrm>
            <a:off x="4286799" y="1557801"/>
            <a:ext cx="133502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89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94A3B8">
                <a:alpha val="14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3" name="Text 30">
            <a:extLst>
              <a:ext uri="{FF2B5EF4-FFF2-40B4-BE49-F238E27FC236}">
                <a16:creationId xmlns:a16="http://schemas.microsoft.com/office/drawing/2014/main" id="{EE8AFBBB-F5A8-3376-9EF1-215A324092C6}"/>
              </a:ext>
            </a:extLst>
          </p:cNvPr>
          <p:cNvSpPr/>
          <p:nvPr/>
        </p:nvSpPr>
        <p:spPr>
          <a:xfrm>
            <a:off x="4936023" y="1662957"/>
            <a:ext cx="786384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0596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Neo4j Graph</a:t>
            </a:r>
          </a:p>
        </p:txBody>
      </p:sp>
      <p:sp>
        <p:nvSpPr>
          <p:cNvPr id="24" name="Text 31">
            <a:extLst>
              <a:ext uri="{FF2B5EF4-FFF2-40B4-BE49-F238E27FC236}">
                <a16:creationId xmlns:a16="http://schemas.microsoft.com/office/drawing/2014/main" id="{FDB67490-4F26-761F-34CF-46A2376E1633}"/>
              </a:ext>
            </a:extLst>
          </p:cNvPr>
          <p:cNvSpPr/>
          <p:nvPr/>
        </p:nvSpPr>
        <p:spPr>
          <a:xfrm>
            <a:off x="4936023" y="1882907"/>
            <a:ext cx="611431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Node/Edge/Paragraph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32">
            <a:extLst>
              <a:ext uri="{FF2B5EF4-FFF2-40B4-BE49-F238E27FC236}">
                <a16:creationId xmlns:a16="http://schemas.microsoft.com/office/drawing/2014/main" id="{E84442E6-35BA-97EF-C65A-0D8296F19117}"/>
              </a:ext>
            </a:extLst>
          </p:cNvPr>
          <p:cNvSpPr/>
          <p:nvPr/>
        </p:nvSpPr>
        <p:spPr>
          <a:xfrm>
            <a:off x="5658399" y="1557801"/>
            <a:ext cx="133502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89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94A3B8">
                <a:alpha val="14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6" name="Text 33">
            <a:extLst>
              <a:ext uri="{FF2B5EF4-FFF2-40B4-BE49-F238E27FC236}">
                <a16:creationId xmlns:a16="http://schemas.microsoft.com/office/drawing/2014/main" id="{C8B75049-30AA-09BC-DC61-271DC245C09A}"/>
              </a:ext>
            </a:extLst>
          </p:cNvPr>
          <p:cNvSpPr/>
          <p:nvPr/>
        </p:nvSpPr>
        <p:spPr>
          <a:xfrm>
            <a:off x="6207039" y="1667529"/>
            <a:ext cx="71570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2563EB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Smart APP</a:t>
            </a:r>
            <a:endParaRPr lang="en-US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34">
            <a:extLst>
              <a:ext uri="{FF2B5EF4-FFF2-40B4-BE49-F238E27FC236}">
                <a16:creationId xmlns:a16="http://schemas.microsoft.com/office/drawing/2014/main" id="{F26AE62F-F82D-7DB9-6CE8-F821968E85FE}"/>
              </a:ext>
            </a:extLst>
          </p:cNvPr>
          <p:cNvSpPr/>
          <p:nvPr/>
        </p:nvSpPr>
        <p:spPr>
          <a:xfrm>
            <a:off x="6194435" y="1896129"/>
            <a:ext cx="786384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Q&amp;A/Agent/</a:t>
            </a:r>
          </a:p>
          <a:p>
            <a:pPr marL="0" indent="0" algn="l">
              <a:buNone/>
            </a:pPr>
            <a:r>
              <a:rPr lang="en-US" sz="900" b="1" dirty="0">
                <a:solidFill>
                  <a:srgbClr val="47556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Reasoning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35">
            <a:extLst>
              <a:ext uri="{FF2B5EF4-FFF2-40B4-BE49-F238E27FC236}">
                <a16:creationId xmlns:a16="http://schemas.microsoft.com/office/drawing/2014/main" id="{99CB9D98-9292-5892-61DC-56A942923A49}"/>
              </a:ext>
            </a:extLst>
          </p:cNvPr>
          <p:cNvSpPr/>
          <p:nvPr/>
        </p:nvSpPr>
        <p:spPr>
          <a:xfrm>
            <a:off x="1525311" y="1914417"/>
            <a:ext cx="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Shape 36">
            <a:extLst>
              <a:ext uri="{FF2B5EF4-FFF2-40B4-BE49-F238E27FC236}">
                <a16:creationId xmlns:a16="http://schemas.microsoft.com/office/drawing/2014/main" id="{15D5AD17-95A1-7616-4AE9-621567D1AD82}"/>
              </a:ext>
            </a:extLst>
          </p:cNvPr>
          <p:cNvSpPr/>
          <p:nvPr/>
        </p:nvSpPr>
        <p:spPr>
          <a:xfrm>
            <a:off x="2896911" y="1914417"/>
            <a:ext cx="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Shape 37">
            <a:extLst>
              <a:ext uri="{FF2B5EF4-FFF2-40B4-BE49-F238E27FC236}">
                <a16:creationId xmlns:a16="http://schemas.microsoft.com/office/drawing/2014/main" id="{4DA4E7DB-868D-4087-0684-D189D98D905C}"/>
              </a:ext>
            </a:extLst>
          </p:cNvPr>
          <p:cNvSpPr/>
          <p:nvPr/>
        </p:nvSpPr>
        <p:spPr>
          <a:xfrm>
            <a:off x="4268511" y="1914417"/>
            <a:ext cx="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Shape 38">
            <a:extLst>
              <a:ext uri="{FF2B5EF4-FFF2-40B4-BE49-F238E27FC236}">
                <a16:creationId xmlns:a16="http://schemas.microsoft.com/office/drawing/2014/main" id="{0A4B087C-E376-B1D3-8C05-9E3E59FFF694}"/>
              </a:ext>
            </a:extLst>
          </p:cNvPr>
          <p:cNvSpPr/>
          <p:nvPr/>
        </p:nvSpPr>
        <p:spPr>
          <a:xfrm>
            <a:off x="5640111" y="1914417"/>
            <a:ext cx="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2" name="Image 6" descr="preencoded.png">
            <a:extLst>
              <a:ext uri="{FF2B5EF4-FFF2-40B4-BE49-F238E27FC236}">
                <a16:creationId xmlns:a16="http://schemas.microsoft.com/office/drawing/2014/main" id="{3E43CCAA-EDD2-F734-D7A2-D66FBCDA81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0287" y="2643219"/>
            <a:ext cx="1225296" cy="877824"/>
          </a:xfrm>
          <a:prstGeom prst="rect">
            <a:avLst/>
          </a:prstGeom>
        </p:spPr>
      </p:pic>
      <p:sp>
        <p:nvSpPr>
          <p:cNvPr id="33" name="Text 39">
            <a:extLst>
              <a:ext uri="{FF2B5EF4-FFF2-40B4-BE49-F238E27FC236}">
                <a16:creationId xmlns:a16="http://schemas.microsoft.com/office/drawing/2014/main" id="{0F72A752-6255-E044-12AF-151ECBD9F7FE}"/>
              </a:ext>
            </a:extLst>
          </p:cNvPr>
          <p:cNvSpPr/>
          <p:nvPr/>
        </p:nvSpPr>
        <p:spPr>
          <a:xfrm>
            <a:off x="1629726" y="2643218"/>
            <a:ext cx="3054096" cy="368725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Evidence Graph: </a:t>
            </a: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Entity–Relation–Entity with Source Paragraph Provenance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40">
            <a:extLst>
              <a:ext uri="{FF2B5EF4-FFF2-40B4-BE49-F238E27FC236}">
                <a16:creationId xmlns:a16="http://schemas.microsoft.com/office/drawing/2014/main" id="{1AD91A83-F4B8-7B7A-E68E-5C7F666E1679}"/>
              </a:ext>
            </a:extLst>
          </p:cNvPr>
          <p:cNvSpPr/>
          <p:nvPr/>
        </p:nvSpPr>
        <p:spPr>
          <a:xfrm>
            <a:off x="1635780" y="3063843"/>
            <a:ext cx="2834640" cy="67485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Each relation preserves its provenance information, including the </a:t>
            </a:r>
            <a:r>
              <a:rPr lang="en-US" sz="1100" dirty="0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paper</a:t>
            </a: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100" dirty="0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section</a:t>
            </a: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100" dirty="0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paragraph</a:t>
            </a: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and </a:t>
            </a:r>
            <a:r>
              <a:rPr lang="en-US" sz="1100" dirty="0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link</a:t>
            </a: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to prevent unsupported answers and reduce hallucinations.</a:t>
            </a:r>
          </a:p>
        </p:txBody>
      </p:sp>
      <p:pic>
        <p:nvPicPr>
          <p:cNvPr id="35" name="Image 7" descr="preencoded.png">
            <a:extLst>
              <a:ext uri="{FF2B5EF4-FFF2-40B4-BE49-F238E27FC236}">
                <a16:creationId xmlns:a16="http://schemas.microsoft.com/office/drawing/2014/main" id="{1454EA50-2A31-E45A-A99E-8F16797B1E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25127" y="2631232"/>
            <a:ext cx="731520" cy="731520"/>
          </a:xfrm>
          <a:prstGeom prst="rect">
            <a:avLst/>
          </a:prstGeom>
        </p:spPr>
      </p:pic>
      <p:sp>
        <p:nvSpPr>
          <p:cNvPr id="36" name="Text 41">
            <a:extLst>
              <a:ext uri="{FF2B5EF4-FFF2-40B4-BE49-F238E27FC236}">
                <a16:creationId xmlns:a16="http://schemas.microsoft.com/office/drawing/2014/main" id="{D79F14B6-B008-78A9-ED13-52852B7E1EB0}"/>
              </a:ext>
            </a:extLst>
          </p:cNvPr>
          <p:cNvSpPr/>
          <p:nvPr/>
        </p:nvSpPr>
        <p:spPr>
          <a:xfrm>
            <a:off x="5402366" y="2648903"/>
            <a:ext cx="2008949" cy="21945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Scientific Problem Discovery:</a:t>
            </a:r>
          </a:p>
        </p:txBody>
      </p:sp>
      <p:sp>
        <p:nvSpPr>
          <p:cNvPr id="37" name="Text 42">
            <a:extLst>
              <a:ext uri="{FF2B5EF4-FFF2-40B4-BE49-F238E27FC236}">
                <a16:creationId xmlns:a16="http://schemas.microsoft.com/office/drawing/2014/main" id="{907C8A16-1123-6512-93D7-7A9AC7175AA9}"/>
              </a:ext>
            </a:extLst>
          </p:cNvPr>
          <p:cNvSpPr/>
          <p:nvPr/>
        </p:nvSpPr>
        <p:spPr>
          <a:xfrm>
            <a:off x="5417689" y="3081635"/>
            <a:ext cx="1993626" cy="571501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uncovering contradictions, uncertainties, and future experimental directions</a:t>
            </a: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A603DC75-7C33-805F-5CF9-953F0645C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1757" y="1737963"/>
            <a:ext cx="418947" cy="36430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B1F272C-D4CF-9942-BDBE-7716E6F390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97159" y="1793352"/>
            <a:ext cx="611431" cy="25031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0FBF315F-E6D6-636D-FD51-AC0619B7F0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6644" y="1746736"/>
            <a:ext cx="317453" cy="325593"/>
          </a:xfrm>
          <a:prstGeom prst="rect">
            <a:avLst/>
          </a:prstGeom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9E085539-3570-3704-A9BA-4579164B6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941" y="4181731"/>
            <a:ext cx="4444197" cy="252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箭头: 下 41">
            <a:extLst>
              <a:ext uri="{FF2B5EF4-FFF2-40B4-BE49-F238E27FC236}">
                <a16:creationId xmlns:a16="http://schemas.microsoft.com/office/drawing/2014/main" id="{81F3D455-A0BA-CB36-EA39-52C039EBB57F}"/>
              </a:ext>
            </a:extLst>
          </p:cNvPr>
          <p:cNvSpPr/>
          <p:nvPr/>
        </p:nvSpPr>
        <p:spPr>
          <a:xfrm>
            <a:off x="9755533" y="3927214"/>
            <a:ext cx="198966" cy="2545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DE2AF85-A307-F667-5E49-81D358C50D9A}"/>
              </a:ext>
            </a:extLst>
          </p:cNvPr>
          <p:cNvSpPr txBox="1"/>
          <p:nvPr/>
        </p:nvSpPr>
        <p:spPr>
          <a:xfrm>
            <a:off x="7701031" y="90957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KG for BESIII Facility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CE9051D-116E-9455-286D-B3DF0D2265AB}"/>
              </a:ext>
            </a:extLst>
          </p:cNvPr>
          <p:cNvSpPr txBox="1"/>
          <p:nvPr/>
        </p:nvSpPr>
        <p:spPr>
          <a:xfrm>
            <a:off x="7701031" y="5120497"/>
            <a:ext cx="181112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Smart Q&amp;A</a:t>
            </a:r>
          </a:p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With BESIII KG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24E0ED7C-AB0F-6EB6-C9DA-69214254E67D}"/>
              </a:ext>
            </a:extLst>
          </p:cNvPr>
          <p:cNvSpPr txBox="1"/>
          <p:nvPr/>
        </p:nvSpPr>
        <p:spPr>
          <a:xfrm>
            <a:off x="63598" y="4219200"/>
            <a:ext cx="15531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Future: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HEPS KG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CSNS KG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Astrophysics KG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 descr="图片包含 图示&#10;&#10;描述已自动生成">
            <a:extLst>
              <a:ext uri="{FF2B5EF4-FFF2-40B4-BE49-F238E27FC236}">
                <a16:creationId xmlns:a16="http://schemas.microsoft.com/office/drawing/2014/main" id="{BE5C15AE-C872-BA38-199E-A67A20DE8C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02684" y="4011189"/>
            <a:ext cx="6003671" cy="269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25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1" y="136525"/>
            <a:ext cx="10296813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Knowledge Base System——Extraction</a:t>
            </a:r>
            <a:endParaRPr lang="zh-CN" altLang="en-US" dirty="0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BCEBB2B4-B211-8314-517C-9E962055456A}"/>
              </a:ext>
            </a:extLst>
          </p:cNvPr>
          <p:cNvSpPr/>
          <p:nvPr/>
        </p:nvSpPr>
        <p:spPr>
          <a:xfrm>
            <a:off x="4025409" y="969100"/>
            <a:ext cx="3125099" cy="2051788"/>
          </a:xfrm>
          <a:prstGeom prst="roundRect">
            <a:avLst>
              <a:gd name="adj" fmla="val 3455"/>
            </a:avLst>
          </a:prstGeom>
          <a:solidFill>
            <a:schemeClr val="tx1">
              <a:lumMod val="50000"/>
              <a:lumOff val="50000"/>
              <a:alpha val="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0CB9F957-C2F8-E4FC-5506-C428589C27DF}"/>
              </a:ext>
            </a:extLst>
          </p:cNvPr>
          <p:cNvSpPr/>
          <p:nvPr/>
        </p:nvSpPr>
        <p:spPr>
          <a:xfrm>
            <a:off x="7233342" y="969099"/>
            <a:ext cx="4722714" cy="5222453"/>
          </a:xfrm>
          <a:prstGeom prst="roundRect">
            <a:avLst>
              <a:gd name="adj" fmla="val 2981"/>
            </a:avLst>
          </a:prstGeom>
          <a:solidFill>
            <a:schemeClr val="tx1">
              <a:lumMod val="50000"/>
              <a:lumOff val="50000"/>
              <a:alpha val="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descr="图形用户界面, 文本, 应用程序&#10;&#10;描述已自动生成">
            <a:extLst>
              <a:ext uri="{FF2B5EF4-FFF2-40B4-BE49-F238E27FC236}">
                <a16:creationId xmlns:a16="http://schemas.microsoft.com/office/drawing/2014/main" id="{E6CDFDB8-3CB0-C682-7AF6-577D9804B0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5"/>
          <a:stretch>
            <a:fillRect/>
          </a:stretch>
        </p:blipFill>
        <p:spPr>
          <a:xfrm>
            <a:off x="7401211" y="1447176"/>
            <a:ext cx="4410586" cy="2238371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32BB626-6878-291F-0227-981439C322EE}"/>
              </a:ext>
            </a:extLst>
          </p:cNvPr>
          <p:cNvSpPr/>
          <p:nvPr/>
        </p:nvSpPr>
        <p:spPr>
          <a:xfrm>
            <a:off x="206838" y="3104325"/>
            <a:ext cx="6943670" cy="3087232"/>
          </a:xfrm>
          <a:prstGeom prst="roundRect">
            <a:avLst>
              <a:gd name="adj" fmla="val 2734"/>
            </a:avLst>
          </a:prstGeom>
          <a:solidFill>
            <a:schemeClr val="tx1">
              <a:lumMod val="50000"/>
              <a:lumOff val="50000"/>
              <a:alpha val="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68B3376A-5EEE-FB43-4A87-C90F6EE60479}"/>
              </a:ext>
            </a:extLst>
          </p:cNvPr>
          <p:cNvSpPr/>
          <p:nvPr/>
        </p:nvSpPr>
        <p:spPr>
          <a:xfrm>
            <a:off x="207365" y="969100"/>
            <a:ext cx="3767850" cy="2051788"/>
          </a:xfrm>
          <a:prstGeom prst="roundRect">
            <a:avLst>
              <a:gd name="adj" fmla="val 4220"/>
            </a:avLst>
          </a:prstGeom>
          <a:solidFill>
            <a:schemeClr val="tx1">
              <a:lumMod val="50000"/>
              <a:lumOff val="50000"/>
              <a:alpha val="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5">
            <a:extLst>
              <a:ext uri="{FF2B5EF4-FFF2-40B4-BE49-F238E27FC236}">
                <a16:creationId xmlns:a16="http://schemas.microsoft.com/office/drawing/2014/main" id="{2F1BE6D1-22D7-95D1-B774-894609F0B7A8}"/>
              </a:ext>
            </a:extLst>
          </p:cNvPr>
          <p:cNvSpPr txBox="1"/>
          <p:nvPr/>
        </p:nvSpPr>
        <p:spPr>
          <a:xfrm>
            <a:off x="215596" y="956923"/>
            <a:ext cx="3665553" cy="412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General Prompt Template:</a:t>
            </a:r>
          </a:p>
        </p:txBody>
      </p:sp>
      <p:sp>
        <p:nvSpPr>
          <p:cNvPr id="52" name="文本框 13">
            <a:extLst>
              <a:ext uri="{FF2B5EF4-FFF2-40B4-BE49-F238E27FC236}">
                <a16:creationId xmlns:a16="http://schemas.microsoft.com/office/drawing/2014/main" id="{02092D38-A7CC-2BE9-577D-C71D8D4FD060}"/>
              </a:ext>
            </a:extLst>
          </p:cNvPr>
          <p:cNvSpPr txBox="1"/>
          <p:nvPr/>
        </p:nvSpPr>
        <p:spPr>
          <a:xfrm>
            <a:off x="232554" y="3104325"/>
            <a:ext cx="4557560" cy="412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Extraction Framework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Text 4">
            <a:extLst>
              <a:ext uri="{FF2B5EF4-FFF2-40B4-BE49-F238E27FC236}">
                <a16:creationId xmlns:a16="http://schemas.microsoft.com/office/drawing/2014/main" id="{F53E7594-2465-FEB1-62CB-FC488FF22BD1}"/>
              </a:ext>
            </a:extLst>
          </p:cNvPr>
          <p:cNvSpPr/>
          <p:nvPr/>
        </p:nvSpPr>
        <p:spPr>
          <a:xfrm>
            <a:off x="7308692" y="955395"/>
            <a:ext cx="4577729" cy="17947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23">
            <a:extLst>
              <a:ext uri="{FF2B5EF4-FFF2-40B4-BE49-F238E27FC236}">
                <a16:creationId xmlns:a16="http://schemas.microsoft.com/office/drawing/2014/main" id="{6E9FEC09-EF48-7ED3-40E7-44B733AA6AF7}"/>
              </a:ext>
            </a:extLst>
          </p:cNvPr>
          <p:cNvSpPr txBox="1"/>
          <p:nvPr/>
        </p:nvSpPr>
        <p:spPr>
          <a:xfrm>
            <a:off x="8939613" y="1447176"/>
            <a:ext cx="3022175" cy="6582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CSNS Neutron Experiment Characterization Dataset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26">
            <a:extLst>
              <a:ext uri="{FF2B5EF4-FFF2-40B4-BE49-F238E27FC236}">
                <a16:creationId xmlns:a16="http://schemas.microsoft.com/office/drawing/2014/main" id="{E0C56E8D-CB06-A4D4-7B0C-C25865442D7B}"/>
              </a:ext>
            </a:extLst>
          </p:cNvPr>
          <p:cNvSpPr txBox="1"/>
          <p:nvPr/>
        </p:nvSpPr>
        <p:spPr>
          <a:xfrm>
            <a:off x="7358886" y="973611"/>
            <a:ext cx="3910148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Develop 2 Dataset:</a:t>
            </a:r>
          </a:p>
        </p:txBody>
      </p:sp>
      <p:pic>
        <p:nvPicPr>
          <p:cNvPr id="56" name="图片 55">
            <a:extLst>
              <a:ext uri="{FF2B5EF4-FFF2-40B4-BE49-F238E27FC236}">
                <a16:creationId xmlns:a16="http://schemas.microsoft.com/office/drawing/2014/main" id="{0F561797-9EA1-2EFA-3956-0A44D66D3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179" y="3752201"/>
            <a:ext cx="4410586" cy="2278689"/>
          </a:xfrm>
          <a:prstGeom prst="rect">
            <a:avLst/>
          </a:prstGeom>
        </p:spPr>
      </p:pic>
      <p:sp>
        <p:nvSpPr>
          <p:cNvPr id="57" name="文本框 31">
            <a:extLst>
              <a:ext uri="{FF2B5EF4-FFF2-40B4-BE49-F238E27FC236}">
                <a16:creationId xmlns:a16="http://schemas.microsoft.com/office/drawing/2014/main" id="{FA8943BF-F4DD-C01A-99B0-F1774065A091}"/>
              </a:ext>
            </a:extLst>
          </p:cNvPr>
          <p:cNvSpPr txBox="1"/>
          <p:nvPr/>
        </p:nvSpPr>
        <p:spPr>
          <a:xfrm>
            <a:off x="9060843" y="3824902"/>
            <a:ext cx="2917405" cy="6582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Shale Structure – Neutron Scattering Dataset</a:t>
            </a: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68CFAB13-727E-F7F8-3202-CF6E6F475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6962" y="1355886"/>
            <a:ext cx="2987505" cy="1632235"/>
          </a:xfrm>
          <a:prstGeom prst="rect">
            <a:avLst/>
          </a:prstGeom>
        </p:spPr>
      </p:pic>
      <p:sp>
        <p:nvSpPr>
          <p:cNvPr id="59" name="文本框 7">
            <a:extLst>
              <a:ext uri="{FF2B5EF4-FFF2-40B4-BE49-F238E27FC236}">
                <a16:creationId xmlns:a16="http://schemas.microsoft.com/office/drawing/2014/main" id="{EB7800A4-F983-2ED6-9F1D-73AE8DD40AE4}"/>
              </a:ext>
            </a:extLst>
          </p:cNvPr>
          <p:cNvSpPr txBox="1"/>
          <p:nvPr/>
        </p:nvSpPr>
        <p:spPr>
          <a:xfrm>
            <a:off x="4025408" y="956923"/>
            <a:ext cx="3175293" cy="412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Apply to SIOM, CAS</a:t>
            </a:r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5E82AB93-770B-74C2-E9F9-F89626CE67D1}"/>
              </a:ext>
            </a:extLst>
          </p:cNvPr>
          <p:cNvSpPr/>
          <p:nvPr/>
        </p:nvSpPr>
        <p:spPr>
          <a:xfrm>
            <a:off x="263611" y="6316705"/>
            <a:ext cx="11693577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Knowledge Extraction Framework &amp; Application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04C5C94-36F2-7E90-E7FD-348B976D77B4}"/>
              </a:ext>
            </a:extLst>
          </p:cNvPr>
          <p:cNvGrpSpPr/>
          <p:nvPr/>
        </p:nvGrpSpPr>
        <p:grpSpPr>
          <a:xfrm>
            <a:off x="461705" y="3502668"/>
            <a:ext cx="6222430" cy="2688884"/>
            <a:chOff x="363747" y="1270760"/>
            <a:chExt cx="3513510" cy="1710765"/>
          </a:xfrm>
        </p:grpSpPr>
        <p:pic>
          <p:nvPicPr>
            <p:cNvPr id="5" name="图片 4" descr="图示&#10;&#10;描述已自动生成">
              <a:extLst>
                <a:ext uri="{FF2B5EF4-FFF2-40B4-BE49-F238E27FC236}">
                  <a16:creationId xmlns:a16="http://schemas.microsoft.com/office/drawing/2014/main" id="{BBCE7FAB-5D6E-6BF8-6EE9-57F296CCB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3747" y="1270760"/>
              <a:ext cx="3513510" cy="1710765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AC1A9BF-EF1B-C651-40F1-13EE01CA81F5}"/>
                </a:ext>
              </a:extLst>
            </p:cNvPr>
            <p:cNvSpPr/>
            <p:nvPr/>
          </p:nvSpPr>
          <p:spPr>
            <a:xfrm>
              <a:off x="3670930" y="2793307"/>
              <a:ext cx="180363" cy="155196"/>
            </a:xfrm>
            <a:prstGeom prst="rect">
              <a:avLst/>
            </a:prstGeom>
            <a:solidFill>
              <a:srgbClr val="BED7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Image 0" descr="/mnt/data/thesis_extract/word/media/image21.png">
            <a:extLst>
              <a:ext uri="{FF2B5EF4-FFF2-40B4-BE49-F238E27FC236}">
                <a16:creationId xmlns:a16="http://schemas.microsoft.com/office/drawing/2014/main" id="{9882328B-DB46-C291-CD30-4ACC51D4E4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579" y="1382007"/>
            <a:ext cx="1142899" cy="1491573"/>
          </a:xfrm>
          <a:prstGeom prst="rect">
            <a:avLst/>
          </a:prstGeom>
        </p:spPr>
      </p:pic>
      <p:sp>
        <p:nvSpPr>
          <p:cNvPr id="10" name="文本框 5">
            <a:extLst>
              <a:ext uri="{FF2B5EF4-FFF2-40B4-BE49-F238E27FC236}">
                <a16:creationId xmlns:a16="http://schemas.microsoft.com/office/drawing/2014/main" id="{D2BD6F8A-4A19-E00B-E57F-5DFFC0FFD271}"/>
              </a:ext>
            </a:extLst>
          </p:cNvPr>
          <p:cNvSpPr txBox="1"/>
          <p:nvPr/>
        </p:nvSpPr>
        <p:spPr>
          <a:xfrm>
            <a:off x="1672151" y="1571903"/>
            <a:ext cx="2006522" cy="111177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Role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Field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Constraint</a:t>
            </a:r>
          </a:p>
        </p:txBody>
      </p:sp>
    </p:spTree>
    <p:extLst>
      <p:ext uri="{BB962C8B-B14F-4D97-AF65-F5344CB8AC3E}">
        <p14:creationId xmlns:p14="http://schemas.microsoft.com/office/powerpoint/2010/main" val="1178468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58637" y="442628"/>
            <a:ext cx="10515600" cy="663575"/>
          </a:xfrm>
        </p:spPr>
        <p:txBody>
          <a:bodyPr/>
          <a:lstStyle/>
          <a:p>
            <a:r>
              <a:rPr lang="en-US" altLang="zh-CN" dirty="0"/>
              <a:t>Outline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762550" y="1948297"/>
            <a:ext cx="817033" cy="561975"/>
          </a:xfrm>
        </p:spPr>
        <p:txBody>
          <a:bodyPr anchor="ctr">
            <a:normAutofit/>
          </a:bodyPr>
          <a:lstStyle/>
          <a:p>
            <a:r>
              <a:rPr lang="en-US" altLang="zh-CN" sz="3200" dirty="0"/>
              <a:t>1</a:t>
            </a:r>
            <a:endParaRPr lang="zh-CN" altLang="en-US" sz="32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>
          <a:xfrm>
            <a:off x="2593242" y="1948296"/>
            <a:ext cx="7655851" cy="561974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zh-CN" altLang="en-US" dirty="0"/>
              <a:t>    </a:t>
            </a:r>
            <a:r>
              <a:rPr lang="en-US" altLang="zh-CN" dirty="0"/>
              <a:t>Background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1762550" y="2828237"/>
            <a:ext cx="817033" cy="561975"/>
          </a:xfrm>
        </p:spPr>
        <p:txBody>
          <a:bodyPr anchor="ctr"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2593242" y="2828236"/>
            <a:ext cx="7655851" cy="561974"/>
          </a:xfrm>
          <a:solidFill>
            <a:srgbClr val="F5F5F5"/>
          </a:solidFill>
          <a:ln w="19050"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/>
          <a:p>
            <a:r>
              <a:rPr lang="zh-CN" altLang="en-US"/>
              <a:t>    </a:t>
            </a:r>
            <a:r>
              <a:rPr lang="en-US" altLang="zh-CN"/>
              <a:t>Data </a:t>
            </a:r>
            <a:r>
              <a:rPr lang="en-US" altLang="zh-CN" dirty="0"/>
              <a:t>Ecosystem</a:t>
            </a:r>
            <a:endParaRPr lang="zh-CN" altLang="en-US" dirty="0"/>
          </a:p>
        </p:txBody>
      </p:sp>
      <p:sp>
        <p:nvSpPr>
          <p:cNvPr id="9" name="文本占位符 4"/>
          <p:cNvSpPr txBox="1"/>
          <p:nvPr/>
        </p:nvSpPr>
        <p:spPr>
          <a:xfrm>
            <a:off x="1762550" y="3635250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0" name="文本占位符 5"/>
          <p:cNvSpPr txBox="1"/>
          <p:nvPr/>
        </p:nvSpPr>
        <p:spPr>
          <a:xfrm>
            <a:off x="2593242" y="3635249"/>
            <a:ext cx="7655851" cy="561974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aseline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CN" altLang="en-US" dirty="0"/>
              <a:t>    </a:t>
            </a:r>
            <a:r>
              <a:rPr lang="en-US" altLang="zh-CN" dirty="0"/>
              <a:t>Summary &amp; Plan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6201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9598" y="965934"/>
            <a:ext cx="11679979" cy="3351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 Ecosystem for HEP Facility has been Preliminary Established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Multi-Source Data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Facility Experiment, Simulation &amp; Text Data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Strategy &amp; Standard: 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 Model/Metadata, Storage/</a:t>
            </a:r>
            <a:r>
              <a:rPr lang="it-IT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Usage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Strategy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For Experiment Data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Data Management System, DOMAS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For Simulation Data: 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 &amp; Data System, DOMAS/Workflow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For Text Data: </a:t>
            </a:r>
            <a:r>
              <a:rPr lang="it-IT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Knowledge Base System, DOMAS/RAG/KG/Extraction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263610" y="136525"/>
            <a:ext cx="11705967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Summary &amp; Plan</a:t>
            </a:r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E1DD74A-F9D6-8433-75C1-6D5F85C6954E}"/>
              </a:ext>
            </a:extLst>
          </p:cNvPr>
          <p:cNvSpPr txBox="1"/>
          <p:nvPr/>
        </p:nvSpPr>
        <p:spPr>
          <a:xfrm>
            <a:off x="289598" y="4759423"/>
            <a:ext cx="9675253" cy="1689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Plan: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zh-CN" sz="2400" b="1" dirty="0" err="1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Keep</a:t>
            </a: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it-IT" altLang="zh-CN" sz="2400" b="1" dirty="0" err="1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focusing</a:t>
            </a: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on data </a:t>
            </a:r>
            <a:r>
              <a:rPr lang="it-IT" altLang="zh-CN" sz="2400" b="1" dirty="0" err="1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applications</a:t>
            </a:r>
            <a:endParaRPr lang="it-IT" altLang="zh-CN" sz="2400" b="1" dirty="0">
              <a:solidFill>
                <a:srgbClr val="0A5D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Perfect data </a:t>
            </a:r>
            <a:r>
              <a:rPr lang="it-IT" altLang="zh-CN" sz="2400" b="1" dirty="0" err="1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ecosystem</a:t>
            </a:r>
            <a:endParaRPr lang="it-IT" altLang="zh-CN" sz="2400" b="1" dirty="0">
              <a:solidFill>
                <a:srgbClr val="0A5D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263610" y="136525"/>
            <a:ext cx="9740261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Plan: Towards Intelligent System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73C26EF-9D26-4266-52AE-DDDBED06EEA4}"/>
              </a:ext>
            </a:extLst>
          </p:cNvPr>
          <p:cNvSpPr txBox="1"/>
          <p:nvPr/>
        </p:nvSpPr>
        <p:spPr>
          <a:xfrm>
            <a:off x="289598" y="965934"/>
            <a:ext cx="11841442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Integrate Simulation, Analysis Agent / Pipeline</a:t>
            </a:r>
            <a:r>
              <a:rPr lang="zh-CN" altLang="en-US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it-IT" altLang="zh-CN" sz="2400" b="1" dirty="0">
              <a:solidFill>
                <a:srgbClr val="0A5D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it-IT" altLang="zh-CN" sz="2400" b="1" dirty="0">
                <a:solidFill>
                  <a:srgbClr val="0A5D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Smart Data Service</a:t>
            </a:r>
          </a:p>
        </p:txBody>
      </p:sp>
      <p:pic>
        <p:nvPicPr>
          <p:cNvPr id="4" name="图片 3" descr="图片包含 日程表&#10;&#10;描述已自动生成">
            <a:extLst>
              <a:ext uri="{FF2B5EF4-FFF2-40B4-BE49-F238E27FC236}">
                <a16:creationId xmlns:a16="http://schemas.microsoft.com/office/drawing/2014/main" id="{987BBB82-1129-474D-AC69-CD24D538FF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40" b="4836"/>
          <a:stretch/>
        </p:blipFill>
        <p:spPr>
          <a:xfrm>
            <a:off x="263610" y="2229442"/>
            <a:ext cx="11501791" cy="412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0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58637" y="442628"/>
            <a:ext cx="10515600" cy="663575"/>
          </a:xfrm>
        </p:spPr>
        <p:txBody>
          <a:bodyPr/>
          <a:lstStyle/>
          <a:p>
            <a:r>
              <a:rPr lang="en-US" altLang="zh-CN" dirty="0"/>
              <a:t>Outline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762550" y="1948297"/>
            <a:ext cx="817033" cy="561975"/>
          </a:xfrm>
        </p:spPr>
        <p:txBody>
          <a:bodyPr anchor="ctr">
            <a:normAutofit/>
          </a:bodyPr>
          <a:lstStyle/>
          <a:p>
            <a:r>
              <a:rPr lang="en-US" altLang="zh-CN" sz="3200" dirty="0"/>
              <a:t>1</a:t>
            </a:r>
            <a:endParaRPr lang="zh-CN" altLang="en-US" sz="32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>
          <a:xfrm>
            <a:off x="2593242" y="1948296"/>
            <a:ext cx="7655851" cy="561974"/>
          </a:xfrm>
          <a:solidFill>
            <a:srgbClr val="FFC000"/>
          </a:solidFill>
          <a:ln w="19050"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/>
          <a:p>
            <a:r>
              <a:rPr lang="zh-CN" altLang="en-US"/>
              <a:t>    </a:t>
            </a:r>
            <a:r>
              <a:rPr lang="en-US" altLang="zh-CN" dirty="0"/>
              <a:t>Background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1762550" y="2828237"/>
            <a:ext cx="817033" cy="561975"/>
          </a:xfrm>
        </p:spPr>
        <p:txBody>
          <a:bodyPr anchor="ctr"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2593242" y="2828236"/>
            <a:ext cx="76558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/>
          <a:p>
            <a:r>
              <a:rPr lang="zh-CN" altLang="en-US"/>
              <a:t>    </a:t>
            </a:r>
            <a:r>
              <a:rPr lang="en-US" altLang="zh-CN"/>
              <a:t>Data </a:t>
            </a:r>
            <a:r>
              <a:rPr lang="en-US" altLang="zh-CN" dirty="0"/>
              <a:t>Ecosystem</a:t>
            </a:r>
            <a:endParaRPr lang="zh-CN" altLang="en-US" dirty="0"/>
          </a:p>
        </p:txBody>
      </p:sp>
      <p:sp>
        <p:nvSpPr>
          <p:cNvPr id="9" name="文本占位符 4"/>
          <p:cNvSpPr txBox="1"/>
          <p:nvPr/>
        </p:nvSpPr>
        <p:spPr>
          <a:xfrm>
            <a:off x="1762550" y="3635250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0" name="文本占位符 5"/>
          <p:cNvSpPr txBox="1"/>
          <p:nvPr/>
        </p:nvSpPr>
        <p:spPr>
          <a:xfrm>
            <a:off x="2593242" y="3635249"/>
            <a:ext cx="76558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    </a:t>
            </a:r>
            <a:r>
              <a:rPr lang="en-US" altLang="zh-CN" dirty="0"/>
              <a:t>Summary &amp; Plan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8723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在公园里&#10;&#10;中度可信度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78" t="12703" r="49589"/>
          <a:stretch>
            <a:fillRect/>
          </a:stretch>
        </p:blipFill>
        <p:spPr>
          <a:xfrm>
            <a:off x="0" y="0"/>
            <a:ext cx="42037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5675105" y="2601413"/>
            <a:ext cx="5068978" cy="584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Thanks for Your Listening!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1"/>
    </mc:Choice>
    <mc:Fallback xmlns="">
      <p:transition spd="slow" advTm="512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0193" y="136525"/>
            <a:ext cx="7816750" cy="595630"/>
          </a:xfrm>
        </p:spPr>
        <p:txBody>
          <a:bodyPr/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HEP Facilities &amp; Exp. Data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909931" y="2488317"/>
            <a:ext cx="1800000" cy="1060563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6314151" y="1937948"/>
            <a:ext cx="5583835" cy="42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80"/>
              </a:lnSpc>
            </a:pP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Neutron Data (CSNS)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79706" y="4624499"/>
            <a:ext cx="1800000" cy="1060563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2449320" y="1094989"/>
            <a:ext cx="9742679" cy="656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High Energy Physics (HEP) facilities generate massive volumes of raw experimental data each year, which constitute one of the core outputs of these facilities.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8799" y="1234435"/>
            <a:ext cx="218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HEP Facilities</a:t>
            </a:r>
            <a:endParaRPr lang="zh-CN" altLang="en-US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238305" y="1112341"/>
            <a:ext cx="0" cy="61748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圆角 21"/>
          <p:cNvSpPr/>
          <p:nvPr/>
        </p:nvSpPr>
        <p:spPr>
          <a:xfrm>
            <a:off x="6233375" y="1933575"/>
            <a:ext cx="5666664" cy="4143787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3" name="矩形: 圆角 42"/>
          <p:cNvSpPr/>
          <p:nvPr/>
        </p:nvSpPr>
        <p:spPr>
          <a:xfrm>
            <a:off x="250192" y="1933574"/>
            <a:ext cx="5666664" cy="4143787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6" name="矩形: 圆角 45"/>
          <p:cNvSpPr/>
          <p:nvPr/>
        </p:nvSpPr>
        <p:spPr>
          <a:xfrm>
            <a:off x="250193" y="6244216"/>
            <a:ext cx="11647793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Massive Amount of Raw Experiment Data of HEP Facilities</a:t>
            </a:r>
            <a:endParaRPr lang="zh-CN" altLang="en-US" sz="2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316204" y="4060713"/>
            <a:ext cx="5583835" cy="42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80"/>
              </a:lnSpc>
            </a:pP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Photon Data (BSRF, HEPS)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8818808" y="2726989"/>
            <a:ext cx="307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CSNS-II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~2 PB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of raw experiment data per year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818808" y="4777202"/>
            <a:ext cx="307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HEPS: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~300 PB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of raw experiment data per year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ED6957D4-7114-BF3A-73BF-B58B6B28B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95" y="2488317"/>
            <a:ext cx="1917325" cy="128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7049274-4759-7B6D-297F-9F72318E6E04}"/>
              </a:ext>
            </a:extLst>
          </p:cNvPr>
          <p:cNvSpPr txBox="1"/>
          <p:nvPr/>
        </p:nvSpPr>
        <p:spPr>
          <a:xfrm>
            <a:off x="372738" y="1937948"/>
            <a:ext cx="5583835" cy="42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80"/>
              </a:lnSpc>
            </a:pP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Particle Physics Data (BEPC, BESIII)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F4FC0BC-1402-B07F-1956-2EE0ED4253E0}"/>
              </a:ext>
            </a:extLst>
          </p:cNvPr>
          <p:cNvSpPr txBox="1"/>
          <p:nvPr/>
        </p:nvSpPr>
        <p:spPr>
          <a:xfrm>
            <a:off x="374791" y="4060713"/>
            <a:ext cx="5583835" cy="42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80"/>
              </a:lnSpc>
            </a:pPr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Astrophysical Data (LHAASO, HXMT)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3A74E6D-38B2-EFC5-B60D-010A6C775495}"/>
              </a:ext>
            </a:extLst>
          </p:cNvPr>
          <p:cNvSpPr txBox="1"/>
          <p:nvPr/>
        </p:nvSpPr>
        <p:spPr>
          <a:xfrm>
            <a:off x="2643499" y="2726989"/>
            <a:ext cx="307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BESIII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~750 TB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of raw experiment data per year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36CF0B2A-1281-2720-1F5C-E8EFFC7ADF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995" y="4653774"/>
            <a:ext cx="1917325" cy="1078495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1C21924-87FB-3826-BE76-E703E12E9D82}"/>
              </a:ext>
            </a:extLst>
          </p:cNvPr>
          <p:cNvSpPr txBox="1"/>
          <p:nvPr/>
        </p:nvSpPr>
        <p:spPr>
          <a:xfrm>
            <a:off x="2643499" y="4869855"/>
            <a:ext cx="307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LHAASO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~750 TB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of raw experiment data per year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12362-F12A-19C5-1C17-35DBD906B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17EC1DA2-09D7-E08D-5FF2-832CED2168D1}"/>
              </a:ext>
            </a:extLst>
          </p:cNvPr>
          <p:cNvSpPr txBox="1"/>
          <p:nvPr/>
        </p:nvSpPr>
        <p:spPr>
          <a:xfrm>
            <a:off x="8732571" y="1298009"/>
            <a:ext cx="3459429" cy="17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BESIII/LHAASO: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Monte</a:t>
            </a:r>
            <a:r>
              <a:rPr lang="en-US" altLang="zh-CN" dirty="0"/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Carlo Simulation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HEPS/BSRF/CSNS: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First-principle Calculation, Molecular Dynamics Simulation…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6F05C46-A17E-BA12-CEC0-BA7B85EA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9" y="183629"/>
            <a:ext cx="11309158" cy="595630"/>
          </a:xfrm>
        </p:spPr>
        <p:txBody>
          <a:bodyPr/>
          <a:lstStyle/>
          <a:p>
            <a:pPr marL="0" indent="0"/>
            <a:r>
              <a:rPr kumimoji="1" dirty="0"/>
              <a:t>Data </a:t>
            </a:r>
            <a:r>
              <a:rPr kumimoji="1" lang="en-US" dirty="0"/>
              <a:t>Usage</a:t>
            </a:r>
            <a:endParaRPr kumimoji="1" lang="zh-CN" altLang="en-US" dirty="0"/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id="{E312666C-6A0A-48BB-C64A-D676E86F56B4}"/>
              </a:ext>
            </a:extLst>
          </p:cNvPr>
          <p:cNvSpPr/>
          <p:nvPr/>
        </p:nvSpPr>
        <p:spPr>
          <a:xfrm>
            <a:off x="250191" y="6320529"/>
            <a:ext cx="11649847" cy="473895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0" name="文本框 44">
            <a:extLst>
              <a:ext uri="{FF2B5EF4-FFF2-40B4-BE49-F238E27FC236}">
                <a16:creationId xmlns:a16="http://schemas.microsoft.com/office/drawing/2014/main" id="{DF361D88-F9EA-76C2-6A31-2653F376D227}"/>
              </a:ext>
            </a:extLst>
          </p:cNvPr>
          <p:cNvSpPr txBox="1"/>
          <p:nvPr/>
        </p:nvSpPr>
        <p:spPr>
          <a:xfrm>
            <a:off x="1155151" y="6346720"/>
            <a:ext cx="261142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88950">
              <a:lnSpc>
                <a:spcPct val="9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Data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Preservation</a:t>
            </a:r>
            <a:endParaRPr lang="zh-CN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1" name="箭头: 右 80">
            <a:extLst>
              <a:ext uri="{FF2B5EF4-FFF2-40B4-BE49-F238E27FC236}">
                <a16:creationId xmlns:a16="http://schemas.microsoft.com/office/drawing/2014/main" id="{7F41065B-DCAE-917E-4245-26C12F36153D}"/>
              </a:ext>
            </a:extLst>
          </p:cNvPr>
          <p:cNvSpPr/>
          <p:nvPr/>
        </p:nvSpPr>
        <p:spPr>
          <a:xfrm>
            <a:off x="3863290" y="6486030"/>
            <a:ext cx="589085" cy="146111"/>
          </a:xfrm>
          <a:prstGeom prst="rightArrow">
            <a:avLst>
              <a:gd name="adj1" fmla="val 50000"/>
              <a:gd name="adj2" fmla="val 11318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44">
            <a:extLst>
              <a:ext uri="{FF2B5EF4-FFF2-40B4-BE49-F238E27FC236}">
                <a16:creationId xmlns:a16="http://schemas.microsoft.com/office/drawing/2014/main" id="{C7A16953-4A38-758B-589B-0160D074FE95}"/>
              </a:ext>
            </a:extLst>
          </p:cNvPr>
          <p:cNvSpPr txBox="1"/>
          <p:nvPr/>
        </p:nvSpPr>
        <p:spPr>
          <a:xfrm>
            <a:off x="4549089" y="6346720"/>
            <a:ext cx="261142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88950">
              <a:lnSpc>
                <a:spcPct val="9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Data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Management</a:t>
            </a:r>
            <a:endParaRPr lang="zh-CN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3" name="箭头: 右 82">
            <a:extLst>
              <a:ext uri="{FF2B5EF4-FFF2-40B4-BE49-F238E27FC236}">
                <a16:creationId xmlns:a16="http://schemas.microsoft.com/office/drawing/2014/main" id="{EA7AFD62-8937-25C1-C90D-B8CCFEDC9CF8}"/>
              </a:ext>
            </a:extLst>
          </p:cNvPr>
          <p:cNvSpPr/>
          <p:nvPr/>
        </p:nvSpPr>
        <p:spPr>
          <a:xfrm>
            <a:off x="7257228" y="6486030"/>
            <a:ext cx="589085" cy="146111"/>
          </a:xfrm>
          <a:prstGeom prst="rightArrow">
            <a:avLst>
              <a:gd name="adj1" fmla="val 50000"/>
              <a:gd name="adj2" fmla="val 11318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文本框 44">
            <a:extLst>
              <a:ext uri="{FF2B5EF4-FFF2-40B4-BE49-F238E27FC236}">
                <a16:creationId xmlns:a16="http://schemas.microsoft.com/office/drawing/2014/main" id="{517C3386-2BD1-82C4-B558-8AC3D2DB68A6}"/>
              </a:ext>
            </a:extLst>
          </p:cNvPr>
          <p:cNvSpPr txBox="1"/>
          <p:nvPr/>
        </p:nvSpPr>
        <p:spPr>
          <a:xfrm>
            <a:off x="7943027" y="6346720"/>
            <a:ext cx="261142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88950">
              <a:lnSpc>
                <a:spcPct val="9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Data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Ecosystem</a:t>
            </a:r>
            <a:endParaRPr lang="zh-CN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 descr="图形用户界面, 应用程序&#10;&#10;描述已自动生成">
            <a:extLst>
              <a:ext uri="{FF2B5EF4-FFF2-40B4-BE49-F238E27FC236}">
                <a16:creationId xmlns:a16="http://schemas.microsoft.com/office/drawing/2014/main" id="{96AEF698-68F1-AA47-D389-D89189083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2"/>
          <a:stretch/>
        </p:blipFill>
        <p:spPr>
          <a:xfrm>
            <a:off x="172178" y="944760"/>
            <a:ext cx="8560393" cy="5350757"/>
          </a:xfrm>
          <a:prstGeom prst="rect">
            <a:avLst/>
          </a:prstGeom>
        </p:spPr>
      </p:pic>
      <p:sp>
        <p:nvSpPr>
          <p:cNvPr id="4" name="文本框 44">
            <a:extLst>
              <a:ext uri="{FF2B5EF4-FFF2-40B4-BE49-F238E27FC236}">
                <a16:creationId xmlns:a16="http://schemas.microsoft.com/office/drawing/2014/main" id="{159A4EA5-CC15-A53A-B901-A4FA0DF91BED}"/>
              </a:ext>
            </a:extLst>
          </p:cNvPr>
          <p:cNvSpPr txBox="1"/>
          <p:nvPr/>
        </p:nvSpPr>
        <p:spPr>
          <a:xfrm>
            <a:off x="7529053" y="3795378"/>
            <a:ext cx="50302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2400" b="1" dirty="0">
                <a:solidFill>
                  <a:srgbClr val="0A5D97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Text</a:t>
            </a:r>
            <a:endParaRPr lang="zh-CN" altLang="en-US" sz="2400" b="1" dirty="0">
              <a:solidFill>
                <a:srgbClr val="0A5D97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4">
            <a:extLst>
              <a:ext uri="{FF2B5EF4-FFF2-40B4-BE49-F238E27FC236}">
                <a16:creationId xmlns:a16="http://schemas.microsoft.com/office/drawing/2014/main" id="{1BF509D8-140A-7911-475E-B41FDB78847A}"/>
              </a:ext>
            </a:extLst>
          </p:cNvPr>
          <p:cNvSpPr txBox="1"/>
          <p:nvPr/>
        </p:nvSpPr>
        <p:spPr>
          <a:xfrm>
            <a:off x="7720206" y="914148"/>
            <a:ext cx="503027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2400" b="1" dirty="0">
                <a:solidFill>
                  <a:srgbClr val="0A5D97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Simulation Data</a:t>
            </a:r>
            <a:endParaRPr lang="zh-CN" altLang="en-US" sz="2400" b="1" dirty="0">
              <a:solidFill>
                <a:srgbClr val="0A5D97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D5FAAE-6889-B77B-AE70-8738C2EE74F1}"/>
              </a:ext>
            </a:extLst>
          </p:cNvPr>
          <p:cNvSpPr txBox="1"/>
          <p:nvPr/>
        </p:nvSpPr>
        <p:spPr>
          <a:xfrm>
            <a:off x="8732571" y="4220110"/>
            <a:ext cx="3459429" cy="17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Equipment: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Operation Manual &amp; Log Files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User: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Application &amp; Log Files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Scientific Literature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09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58637" y="442628"/>
            <a:ext cx="10515600" cy="663575"/>
          </a:xfrm>
        </p:spPr>
        <p:txBody>
          <a:bodyPr/>
          <a:lstStyle/>
          <a:p>
            <a:r>
              <a:rPr lang="en-US" altLang="zh-CN" dirty="0"/>
              <a:t>Outline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762550" y="1948297"/>
            <a:ext cx="817033" cy="561975"/>
          </a:xfrm>
        </p:spPr>
        <p:txBody>
          <a:bodyPr anchor="ctr">
            <a:normAutofit/>
          </a:bodyPr>
          <a:lstStyle/>
          <a:p>
            <a:r>
              <a:rPr lang="en-US" altLang="zh-CN" sz="3200" dirty="0"/>
              <a:t>1</a:t>
            </a:r>
            <a:endParaRPr lang="zh-CN" altLang="en-US" sz="32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>
          <a:xfrm>
            <a:off x="2593242" y="1948296"/>
            <a:ext cx="7655851" cy="561974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zh-CN" altLang="en-US" dirty="0"/>
              <a:t>    </a:t>
            </a:r>
            <a:r>
              <a:rPr lang="en-US" altLang="zh-CN" dirty="0"/>
              <a:t>Background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1762550" y="2828237"/>
            <a:ext cx="817033" cy="561975"/>
          </a:xfrm>
        </p:spPr>
        <p:txBody>
          <a:bodyPr anchor="ctr"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2593242" y="2828236"/>
            <a:ext cx="7655851" cy="561974"/>
          </a:xfrm>
          <a:solidFill>
            <a:srgbClr val="FFC000"/>
          </a:solidFill>
          <a:ln w="19050"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/>
          <a:p>
            <a:r>
              <a:rPr lang="zh-CN" altLang="en-US" dirty="0"/>
              <a:t>    </a:t>
            </a:r>
            <a:r>
              <a:rPr lang="en-US" altLang="zh-CN" dirty="0"/>
              <a:t>Data Ecosystem</a:t>
            </a:r>
            <a:endParaRPr lang="zh-CN" altLang="en-US" dirty="0"/>
          </a:p>
        </p:txBody>
      </p:sp>
      <p:sp>
        <p:nvSpPr>
          <p:cNvPr id="9" name="文本占位符 4"/>
          <p:cNvSpPr txBox="1"/>
          <p:nvPr/>
        </p:nvSpPr>
        <p:spPr>
          <a:xfrm>
            <a:off x="1762550" y="3635250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0" name="文本占位符 5"/>
          <p:cNvSpPr txBox="1"/>
          <p:nvPr/>
        </p:nvSpPr>
        <p:spPr>
          <a:xfrm>
            <a:off x="2593242" y="3635249"/>
            <a:ext cx="76558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    </a:t>
            </a:r>
            <a:r>
              <a:rPr lang="en-US" altLang="zh-CN" dirty="0"/>
              <a:t>Summary &amp; Plan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653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8C28A-9FF1-B808-F103-64DB16014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>
            <a:extLst>
              <a:ext uri="{FF2B5EF4-FFF2-40B4-BE49-F238E27FC236}">
                <a16:creationId xmlns:a16="http://schemas.microsoft.com/office/drawing/2014/main" id="{F76945A5-21CE-5543-1DFB-0B21C8D85D12}"/>
              </a:ext>
            </a:extLst>
          </p:cNvPr>
          <p:cNvSpPr txBox="1"/>
          <p:nvPr/>
        </p:nvSpPr>
        <p:spPr>
          <a:xfrm>
            <a:off x="263612" y="136525"/>
            <a:ext cx="10542134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it-IT" altLang="zh-CN" dirty="0"/>
              <a:t>Archtecture of Data </a:t>
            </a:r>
            <a:r>
              <a:rPr kumimoji="1" lang="it-IT" altLang="zh-CN" dirty="0" err="1"/>
              <a:t>Ecosystem</a:t>
            </a:r>
            <a:r>
              <a:rPr kumimoji="1" lang="en-US" altLang="zh-CN" dirty="0"/>
              <a:t>——HEPS</a:t>
            </a:r>
            <a:endParaRPr lang="zh-CN" altLang="en-US" dirty="0"/>
          </a:p>
        </p:txBody>
      </p:sp>
      <p:sp>
        <p:nvSpPr>
          <p:cNvPr id="64" name="圆角矩形 10">
            <a:extLst>
              <a:ext uri="{FF2B5EF4-FFF2-40B4-BE49-F238E27FC236}">
                <a16:creationId xmlns:a16="http://schemas.microsoft.com/office/drawing/2014/main" id="{419056F1-AF55-6EAB-5855-C182F2505C31}"/>
              </a:ext>
            </a:extLst>
          </p:cNvPr>
          <p:cNvSpPr/>
          <p:nvPr/>
        </p:nvSpPr>
        <p:spPr>
          <a:xfrm>
            <a:off x="2983793" y="1103030"/>
            <a:ext cx="6081539" cy="509718"/>
          </a:xfrm>
          <a:prstGeom prst="roundRect">
            <a:avLst>
              <a:gd name="adj" fmla="val 7439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2540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Strategy &amp; Policy</a:t>
            </a:r>
            <a:endParaRPr kumimoji="1" lang="zh-CN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Diagram 2">
            <a:extLst>
              <a:ext uri="{FF2B5EF4-FFF2-40B4-BE49-F238E27FC236}">
                <a16:creationId xmlns:a16="http://schemas.microsoft.com/office/drawing/2014/main" id="{820DA5DE-F990-F7B6-F0EE-0BBAC5639C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9232090"/>
              </p:ext>
            </p:extLst>
          </p:nvPr>
        </p:nvGraphicFramePr>
        <p:xfrm>
          <a:off x="6404064" y="2244882"/>
          <a:ext cx="1690743" cy="2360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6">
            <a:extLst>
              <a:ext uri="{FF2B5EF4-FFF2-40B4-BE49-F238E27FC236}">
                <a16:creationId xmlns:a16="http://schemas.microsoft.com/office/drawing/2014/main" id="{6BE2E841-0B39-B3C5-3BDF-1B4CEA1CB7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303" y="3258996"/>
            <a:ext cx="1750060" cy="555625"/>
          </a:xfrm>
          <a:prstGeom prst="rect">
            <a:avLst/>
          </a:prstGeom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FCEB52F2-0F2A-FDC5-5E6E-376D869E25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6303" y="3878937"/>
            <a:ext cx="976630" cy="653415"/>
          </a:xfrm>
          <a:prstGeom prst="rect">
            <a:avLst/>
          </a:prstGeom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6DD28D4B-4648-16BB-2319-2386298149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3768" y="2262400"/>
            <a:ext cx="1218565" cy="929640"/>
          </a:xfrm>
          <a:prstGeom prst="rect">
            <a:avLst/>
          </a:prstGeom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D6503D65-533A-8984-FAE1-0883C53E98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35518" y="2319808"/>
            <a:ext cx="1466215" cy="783590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1C1599CC-44DF-181F-D2A9-E06AFC2AC5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9548" y="3192040"/>
            <a:ext cx="1498600" cy="642620"/>
          </a:xfrm>
          <a:prstGeom prst="rect">
            <a:avLst/>
          </a:prstGeom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4FA9E3D9-9121-6E11-B0A7-556A117D53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3967" y="3878936"/>
            <a:ext cx="976630" cy="653415"/>
          </a:xfrm>
          <a:prstGeom prst="rect">
            <a:avLst/>
          </a:prstGeom>
        </p:spPr>
      </p:pic>
      <p:graphicFrame>
        <p:nvGraphicFramePr>
          <p:cNvPr id="23" name="Diagram 2">
            <a:extLst>
              <a:ext uri="{FF2B5EF4-FFF2-40B4-BE49-F238E27FC236}">
                <a16:creationId xmlns:a16="http://schemas.microsoft.com/office/drawing/2014/main" id="{46C12700-D066-D70E-A11A-32F0FFB99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4153441"/>
              </p:ext>
            </p:extLst>
          </p:nvPr>
        </p:nvGraphicFramePr>
        <p:xfrm>
          <a:off x="445435" y="2470170"/>
          <a:ext cx="1690743" cy="2360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24" name="Picture 18">
            <a:extLst>
              <a:ext uri="{FF2B5EF4-FFF2-40B4-BE49-F238E27FC236}">
                <a16:creationId xmlns:a16="http://schemas.microsoft.com/office/drawing/2014/main" id="{F92ED2F6-BD4E-2120-1749-A49C71F88F2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53432" y="2435926"/>
            <a:ext cx="1077595" cy="568960"/>
          </a:xfrm>
          <a:prstGeom prst="rect">
            <a:avLst/>
          </a:prstGeom>
        </p:spPr>
      </p:pic>
      <p:pic>
        <p:nvPicPr>
          <p:cNvPr id="66" name="Picture 19">
            <a:extLst>
              <a:ext uri="{FF2B5EF4-FFF2-40B4-BE49-F238E27FC236}">
                <a16:creationId xmlns:a16="http://schemas.microsoft.com/office/drawing/2014/main" id="{6287E032-ABC0-17FF-35D4-BBE153E6728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99618" y="3092035"/>
            <a:ext cx="879475" cy="1014730"/>
          </a:xfrm>
          <a:prstGeom prst="rect">
            <a:avLst/>
          </a:prstGeom>
        </p:spPr>
      </p:pic>
      <p:pic>
        <p:nvPicPr>
          <p:cNvPr id="69" name="Picture 20">
            <a:extLst>
              <a:ext uri="{FF2B5EF4-FFF2-40B4-BE49-F238E27FC236}">
                <a16:creationId xmlns:a16="http://schemas.microsoft.com/office/drawing/2014/main" id="{BEDF36A2-9FF0-BC1D-CC5E-6806BDD156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44705" y="2311237"/>
            <a:ext cx="1337945" cy="782955"/>
          </a:xfrm>
          <a:prstGeom prst="rect">
            <a:avLst/>
          </a:prstGeom>
        </p:spPr>
      </p:pic>
      <p:pic>
        <p:nvPicPr>
          <p:cNvPr id="77" name="Picture 21">
            <a:extLst>
              <a:ext uri="{FF2B5EF4-FFF2-40B4-BE49-F238E27FC236}">
                <a16:creationId xmlns:a16="http://schemas.microsoft.com/office/drawing/2014/main" id="{8A26A59D-6679-F90C-B066-66E5994EE5C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18047" y="3177391"/>
            <a:ext cx="1191260" cy="793115"/>
          </a:xfrm>
          <a:prstGeom prst="rect">
            <a:avLst/>
          </a:prstGeom>
        </p:spPr>
      </p:pic>
      <p:pic>
        <p:nvPicPr>
          <p:cNvPr id="79" name="Picture 22">
            <a:extLst>
              <a:ext uri="{FF2B5EF4-FFF2-40B4-BE49-F238E27FC236}">
                <a16:creationId xmlns:a16="http://schemas.microsoft.com/office/drawing/2014/main" id="{029FB77D-2F42-F1BB-AFDC-1489E674427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76503" y="4263241"/>
            <a:ext cx="964565" cy="722630"/>
          </a:xfrm>
          <a:prstGeom prst="rect">
            <a:avLst/>
          </a:prstGeom>
        </p:spPr>
      </p:pic>
      <p:pic>
        <p:nvPicPr>
          <p:cNvPr id="80" name="Picture 25">
            <a:extLst>
              <a:ext uri="{FF2B5EF4-FFF2-40B4-BE49-F238E27FC236}">
                <a16:creationId xmlns:a16="http://schemas.microsoft.com/office/drawing/2014/main" id="{537DA54B-4D19-BA2D-B46D-3D6CB8286D7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39650" y="4294342"/>
            <a:ext cx="913130" cy="638175"/>
          </a:xfrm>
          <a:prstGeom prst="rect">
            <a:avLst/>
          </a:prstGeom>
        </p:spPr>
      </p:pic>
      <p:sp>
        <p:nvSpPr>
          <p:cNvPr id="81" name="矩形: 圆角 104">
            <a:extLst>
              <a:ext uri="{FF2B5EF4-FFF2-40B4-BE49-F238E27FC236}">
                <a16:creationId xmlns:a16="http://schemas.microsoft.com/office/drawing/2014/main" id="{591CB530-DC7A-8C9E-7028-2ADED0D05B31}"/>
              </a:ext>
            </a:extLst>
          </p:cNvPr>
          <p:cNvSpPr/>
          <p:nvPr/>
        </p:nvSpPr>
        <p:spPr>
          <a:xfrm>
            <a:off x="263612" y="2239002"/>
            <a:ext cx="5858353" cy="2838504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2" name="矩形: 圆角 105">
            <a:extLst>
              <a:ext uri="{FF2B5EF4-FFF2-40B4-BE49-F238E27FC236}">
                <a16:creationId xmlns:a16="http://schemas.microsoft.com/office/drawing/2014/main" id="{D2D6B314-B5EF-DCE1-6F9E-E2EBB2C9B4FF}"/>
              </a:ext>
            </a:extLst>
          </p:cNvPr>
          <p:cNvSpPr/>
          <p:nvPr/>
        </p:nvSpPr>
        <p:spPr>
          <a:xfrm>
            <a:off x="6222242" y="2239002"/>
            <a:ext cx="5706800" cy="2379996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0FFDBE86-F8AB-0F26-44B3-E313BB50322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47786" y="2320443"/>
            <a:ext cx="1497401" cy="78295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C5968E9-0F23-20E3-D9C7-492CF18E2A1B}"/>
              </a:ext>
            </a:extLst>
          </p:cNvPr>
          <p:cNvSpPr txBox="1"/>
          <p:nvPr/>
        </p:nvSpPr>
        <p:spPr>
          <a:xfrm>
            <a:off x="4902888" y="454004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3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F286D-1220-3594-4FAC-3E3EC615C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>
            <a:extLst>
              <a:ext uri="{FF2B5EF4-FFF2-40B4-BE49-F238E27FC236}">
                <a16:creationId xmlns:a16="http://schemas.microsoft.com/office/drawing/2014/main" id="{C64DCFFC-EA07-1E97-1501-12C39327ECC5}"/>
              </a:ext>
            </a:extLst>
          </p:cNvPr>
          <p:cNvSpPr txBox="1"/>
          <p:nvPr/>
        </p:nvSpPr>
        <p:spPr>
          <a:xfrm>
            <a:off x="263612" y="136525"/>
            <a:ext cx="10542134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it-IT" altLang="zh-CN" dirty="0"/>
              <a:t>Archtecture of Data </a:t>
            </a:r>
            <a:r>
              <a:rPr kumimoji="1" lang="it-IT" altLang="zh-CN" dirty="0" err="1"/>
              <a:t>Ecosystem</a:t>
            </a:r>
            <a:r>
              <a:rPr kumimoji="1" lang="en-US" altLang="zh-CN" dirty="0"/>
              <a:t>——HEPS</a:t>
            </a:r>
            <a:endParaRPr lang="zh-CN" altLang="en-US" dirty="0"/>
          </a:p>
        </p:txBody>
      </p:sp>
      <p:sp>
        <p:nvSpPr>
          <p:cNvPr id="64" name="圆角矩形 10">
            <a:extLst>
              <a:ext uri="{FF2B5EF4-FFF2-40B4-BE49-F238E27FC236}">
                <a16:creationId xmlns:a16="http://schemas.microsoft.com/office/drawing/2014/main" id="{E0ADC0B1-3487-F973-AD7A-DE33E84DB3F9}"/>
              </a:ext>
            </a:extLst>
          </p:cNvPr>
          <p:cNvSpPr/>
          <p:nvPr/>
        </p:nvSpPr>
        <p:spPr>
          <a:xfrm>
            <a:off x="2983793" y="1103030"/>
            <a:ext cx="6081539" cy="509718"/>
          </a:xfrm>
          <a:prstGeom prst="roundRect">
            <a:avLst>
              <a:gd name="adj" fmla="val 7439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2540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Strategy &amp; Policy</a:t>
            </a:r>
            <a:endParaRPr kumimoji="1" lang="zh-CN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圆角矩形 60">
            <a:extLst>
              <a:ext uri="{FF2B5EF4-FFF2-40B4-BE49-F238E27FC236}">
                <a16:creationId xmlns:a16="http://schemas.microsoft.com/office/drawing/2014/main" id="{225B0B8F-D789-E49B-E4D5-188769AAF2EF}"/>
              </a:ext>
            </a:extLst>
          </p:cNvPr>
          <p:cNvSpPr/>
          <p:nvPr/>
        </p:nvSpPr>
        <p:spPr>
          <a:xfrm>
            <a:off x="2983793" y="1916108"/>
            <a:ext cx="6081539" cy="1834472"/>
          </a:xfrm>
          <a:prstGeom prst="roundRect">
            <a:avLst>
              <a:gd name="adj" fmla="val 7439"/>
            </a:avLst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" name="圆角矩形 32">
            <a:extLst>
              <a:ext uri="{FF2B5EF4-FFF2-40B4-BE49-F238E27FC236}">
                <a16:creationId xmlns:a16="http://schemas.microsoft.com/office/drawing/2014/main" id="{AAA32B50-0402-9743-73EE-253698D3410C}"/>
              </a:ext>
            </a:extLst>
          </p:cNvPr>
          <p:cNvSpPr/>
          <p:nvPr/>
        </p:nvSpPr>
        <p:spPr>
          <a:xfrm>
            <a:off x="3084411" y="1977764"/>
            <a:ext cx="5896948" cy="1707501"/>
          </a:xfrm>
          <a:prstGeom prst="roundRect">
            <a:avLst>
              <a:gd name="adj" fmla="val 7439"/>
            </a:avLst>
          </a:prstGeom>
          <a:solidFill>
            <a:srgbClr val="0A6EC1"/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4" name="圆角矩形 35">
            <a:extLst>
              <a:ext uri="{FF2B5EF4-FFF2-40B4-BE49-F238E27FC236}">
                <a16:creationId xmlns:a16="http://schemas.microsoft.com/office/drawing/2014/main" id="{00445F49-0ED1-4AB0-E2EC-B86F40F1677B}"/>
              </a:ext>
            </a:extLst>
          </p:cNvPr>
          <p:cNvSpPr/>
          <p:nvPr/>
        </p:nvSpPr>
        <p:spPr>
          <a:xfrm>
            <a:off x="3195496" y="2390842"/>
            <a:ext cx="5711218" cy="1232767"/>
          </a:xfrm>
          <a:prstGeom prst="roundRect">
            <a:avLst>
              <a:gd name="adj" fmla="val 7439"/>
            </a:avLst>
          </a:prstGeom>
          <a:solidFill>
            <a:schemeClr val="bg1"/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49EAC4E-3093-C5D3-D7A9-D102427D1E49}"/>
              </a:ext>
            </a:extLst>
          </p:cNvPr>
          <p:cNvSpPr txBox="1"/>
          <p:nvPr/>
        </p:nvSpPr>
        <p:spPr>
          <a:xfrm>
            <a:off x="4574416" y="1999637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HEPS Data Management</a:t>
            </a:r>
            <a:endParaRPr kumimoji="1" lang="zh-CN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F11C111-9348-24E7-6A02-9706034BBB4E}"/>
              </a:ext>
            </a:extLst>
          </p:cNvPr>
          <p:cNvSpPr/>
          <p:nvPr/>
        </p:nvSpPr>
        <p:spPr>
          <a:xfrm>
            <a:off x="3261694" y="2506548"/>
            <a:ext cx="1544214" cy="335903"/>
          </a:xfrm>
          <a:prstGeom prst="rect">
            <a:avLst/>
          </a:prstGeom>
          <a:solidFill>
            <a:srgbClr val="E475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86EA6A9-C0D8-1DE6-C2FB-C488D862CFF4}"/>
              </a:ext>
            </a:extLst>
          </p:cNvPr>
          <p:cNvSpPr/>
          <p:nvPr/>
        </p:nvSpPr>
        <p:spPr>
          <a:xfrm>
            <a:off x="3261694" y="2842238"/>
            <a:ext cx="1544214" cy="712397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6E3B2F9-50CB-CCAF-6FBD-20F44178417B}"/>
              </a:ext>
            </a:extLst>
          </p:cNvPr>
          <p:cNvSpPr/>
          <p:nvPr/>
        </p:nvSpPr>
        <p:spPr>
          <a:xfrm>
            <a:off x="7493148" y="2506548"/>
            <a:ext cx="1352939" cy="335903"/>
          </a:xfrm>
          <a:prstGeom prst="rect">
            <a:avLst/>
          </a:prstGeom>
          <a:solidFill>
            <a:srgbClr val="2C8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00E1894-684D-3537-E031-48F13EF634CE}"/>
              </a:ext>
            </a:extLst>
          </p:cNvPr>
          <p:cNvSpPr/>
          <p:nvPr/>
        </p:nvSpPr>
        <p:spPr>
          <a:xfrm>
            <a:off x="7493148" y="2842238"/>
            <a:ext cx="1352939" cy="712397"/>
          </a:xfrm>
          <a:prstGeom prst="rect">
            <a:avLst/>
          </a:prstGeom>
          <a:solidFill>
            <a:srgbClr val="2C8A8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</a:t>
            </a:r>
            <a:endParaRPr kumimoji="1" lang="zh-CN" alt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4A9300-86D5-CDAA-6320-1A1EB900DB7D}"/>
              </a:ext>
            </a:extLst>
          </p:cNvPr>
          <p:cNvSpPr/>
          <p:nvPr/>
        </p:nvSpPr>
        <p:spPr>
          <a:xfrm>
            <a:off x="4873608" y="2506548"/>
            <a:ext cx="2544896" cy="33590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Experiment Data</a:t>
            </a:r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62634B3-5BF7-1E44-61AD-68B7195977C9}"/>
              </a:ext>
            </a:extLst>
          </p:cNvPr>
          <p:cNvSpPr/>
          <p:nvPr/>
        </p:nvSpPr>
        <p:spPr>
          <a:xfrm>
            <a:off x="4873608" y="2842238"/>
            <a:ext cx="2544896" cy="712397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2EB606FB-3030-44CB-0D9C-64EE450B02B0}"/>
              </a:ext>
            </a:extLst>
          </p:cNvPr>
          <p:cNvCxnSpPr/>
          <p:nvPr/>
        </p:nvCxnSpPr>
        <p:spPr>
          <a:xfrm>
            <a:off x="5605484" y="3210958"/>
            <a:ext cx="66783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AB2D5588-010D-BA8B-6327-FB4165C7BCC7}"/>
              </a:ext>
            </a:extLst>
          </p:cNvPr>
          <p:cNvSpPr txBox="1"/>
          <p:nvPr/>
        </p:nvSpPr>
        <p:spPr>
          <a:xfrm>
            <a:off x="5525248" y="2780138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1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  <a:p>
            <a:r>
              <a:rPr kumimoji="1" lang="en-US" altLang="zh-CN" sz="11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endParaRPr kumimoji="1" lang="zh-CN" altLang="en-US" sz="11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图片 21" descr="图标&#10;&#10;AI 生成的内容可能不正确。">
            <a:extLst>
              <a:ext uri="{FF2B5EF4-FFF2-40B4-BE49-F238E27FC236}">
                <a16:creationId xmlns:a16="http://schemas.microsoft.com/office/drawing/2014/main" id="{672C3068-A791-EE4C-5C10-E232B5BAE1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915" y="3227800"/>
            <a:ext cx="302755" cy="302755"/>
          </a:xfrm>
          <a:prstGeom prst="rect">
            <a:avLst/>
          </a:prstGeom>
        </p:spPr>
      </p:pic>
      <p:pic>
        <p:nvPicPr>
          <p:cNvPr id="25" name="图片 24" descr="图标&#10;&#10;AI 生成的内容可能不正确。">
            <a:extLst>
              <a:ext uri="{FF2B5EF4-FFF2-40B4-BE49-F238E27FC236}">
                <a16:creationId xmlns:a16="http://schemas.microsoft.com/office/drawing/2014/main" id="{0AFFE134-D757-CC50-9091-6D8F3A8D7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33" y="2985302"/>
            <a:ext cx="398624" cy="398624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377F6C49-00A5-CBE2-F3F5-F7F5871DD86A}"/>
              </a:ext>
            </a:extLst>
          </p:cNvPr>
          <p:cNvSpPr txBox="1"/>
          <p:nvPr/>
        </p:nvSpPr>
        <p:spPr>
          <a:xfrm>
            <a:off x="3223204" y="2535894"/>
            <a:ext cx="1621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Data</a:t>
            </a:r>
            <a:endParaRPr kumimoji="1" lang="zh-CN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 descr="形状&#10;&#10;AI 生成的内容可能不正确。">
            <a:extLst>
              <a:ext uri="{FF2B5EF4-FFF2-40B4-BE49-F238E27FC236}">
                <a16:creationId xmlns:a16="http://schemas.microsoft.com/office/drawing/2014/main" id="{54CCA363-087B-4532-9BA4-14739483D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06" y="3037908"/>
            <a:ext cx="310578" cy="310578"/>
          </a:xfrm>
          <a:prstGeom prst="rect">
            <a:avLst/>
          </a:prstGeom>
        </p:spPr>
      </p:pic>
      <p:sp>
        <p:nvSpPr>
          <p:cNvPr id="28" name="圆角矩形 10">
            <a:extLst>
              <a:ext uri="{FF2B5EF4-FFF2-40B4-BE49-F238E27FC236}">
                <a16:creationId xmlns:a16="http://schemas.microsoft.com/office/drawing/2014/main" id="{9EC20F3A-2934-25F2-072C-AFE41725C636}"/>
              </a:ext>
            </a:extLst>
          </p:cNvPr>
          <p:cNvSpPr/>
          <p:nvPr/>
        </p:nvSpPr>
        <p:spPr>
          <a:xfrm>
            <a:off x="2983793" y="1103030"/>
            <a:ext cx="6081539" cy="509718"/>
          </a:xfrm>
          <a:prstGeom prst="roundRect">
            <a:avLst>
              <a:gd name="adj" fmla="val 7439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2540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Strategy &amp; Policy</a:t>
            </a:r>
            <a:endParaRPr kumimoji="1" lang="zh-CN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直线箭头连接符 87">
            <a:extLst>
              <a:ext uri="{FF2B5EF4-FFF2-40B4-BE49-F238E27FC236}">
                <a16:creationId xmlns:a16="http://schemas.microsoft.com/office/drawing/2014/main" id="{D7DD1F4E-4BCC-19F0-2B12-8D6DDD928A9F}"/>
              </a:ext>
            </a:extLst>
          </p:cNvPr>
          <p:cNvCxnSpPr>
            <a:cxnSpLocks/>
          </p:cNvCxnSpPr>
          <p:nvPr/>
        </p:nvCxnSpPr>
        <p:spPr>
          <a:xfrm>
            <a:off x="6000448" y="1535964"/>
            <a:ext cx="0" cy="463673"/>
          </a:xfrm>
          <a:prstGeom prst="straightConnector1">
            <a:avLst/>
          </a:prstGeom>
          <a:ln w="25400">
            <a:solidFill>
              <a:srgbClr val="0A6E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50F3A477-3CB3-612B-432A-9C7EAAB1E17F}"/>
              </a:ext>
            </a:extLst>
          </p:cNvPr>
          <p:cNvSpPr txBox="1"/>
          <p:nvPr/>
        </p:nvSpPr>
        <p:spPr>
          <a:xfrm>
            <a:off x="4829148" y="3065208"/>
            <a:ext cx="26639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Raw Data</a:t>
            </a:r>
            <a:r>
              <a:rPr kumimoji="1" lang="zh-CN" alt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Processed Data</a:t>
            </a:r>
            <a:endParaRPr kumimoji="1"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0CA2BB2-16F2-A11A-86B3-4B27A8262042}"/>
              </a:ext>
            </a:extLst>
          </p:cNvPr>
          <p:cNvSpPr txBox="1"/>
          <p:nvPr/>
        </p:nvSpPr>
        <p:spPr>
          <a:xfrm>
            <a:off x="6315431" y="3297353"/>
            <a:ext cx="11419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Full Life Cycle</a:t>
            </a:r>
            <a:endParaRPr kumimoji="1"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3B425D76-3DC1-4044-3D82-AA279A3287F0}"/>
              </a:ext>
            </a:extLst>
          </p:cNvPr>
          <p:cNvSpPr txBox="1"/>
          <p:nvPr/>
        </p:nvSpPr>
        <p:spPr>
          <a:xfrm>
            <a:off x="3491320" y="2962364"/>
            <a:ext cx="13691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Life Cycle</a:t>
            </a:r>
          </a:p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Data</a:t>
            </a:r>
            <a:endParaRPr kumimoji="1" lang="zh-CN" alt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D431-102E-952B-26C8-B1B649881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>
            <a:extLst>
              <a:ext uri="{FF2B5EF4-FFF2-40B4-BE49-F238E27FC236}">
                <a16:creationId xmlns:a16="http://schemas.microsoft.com/office/drawing/2014/main" id="{FBC1AF6C-4D32-B525-C54D-B0F6354243E9}"/>
              </a:ext>
            </a:extLst>
          </p:cNvPr>
          <p:cNvSpPr txBox="1"/>
          <p:nvPr/>
        </p:nvSpPr>
        <p:spPr>
          <a:xfrm>
            <a:off x="263612" y="136525"/>
            <a:ext cx="10542134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it-IT" altLang="zh-CN" dirty="0"/>
              <a:t>Archtecture of Data </a:t>
            </a:r>
            <a:r>
              <a:rPr kumimoji="1" lang="it-IT" altLang="zh-CN" dirty="0" err="1"/>
              <a:t>Ecosystem</a:t>
            </a:r>
            <a:r>
              <a:rPr kumimoji="1" lang="en-US" altLang="zh-CN" dirty="0"/>
              <a:t>——HEPS</a:t>
            </a:r>
            <a:endParaRPr lang="zh-CN" altLang="en-US" dirty="0"/>
          </a:p>
        </p:txBody>
      </p:sp>
      <p:sp>
        <p:nvSpPr>
          <p:cNvPr id="33" name="圆角矩形 68">
            <a:extLst>
              <a:ext uri="{FF2B5EF4-FFF2-40B4-BE49-F238E27FC236}">
                <a16:creationId xmlns:a16="http://schemas.microsoft.com/office/drawing/2014/main" id="{4F1D6EE7-0172-54A5-4EFD-F9EFE6C60BF2}"/>
              </a:ext>
            </a:extLst>
          </p:cNvPr>
          <p:cNvSpPr/>
          <p:nvPr/>
        </p:nvSpPr>
        <p:spPr>
          <a:xfrm>
            <a:off x="9538812" y="2036549"/>
            <a:ext cx="1931437" cy="2341984"/>
          </a:xfrm>
          <a:prstGeom prst="roundRect">
            <a:avLst>
              <a:gd name="adj" fmla="val 7439"/>
            </a:avLst>
          </a:prstGeom>
          <a:solidFill>
            <a:srgbClr val="2C8A8D">
              <a:alpha val="10000"/>
            </a:srgbClr>
          </a:solidFill>
          <a:ln w="25400">
            <a:solidFill>
              <a:srgbClr val="2C8A8D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4" name="圆角矩形 60">
            <a:extLst>
              <a:ext uri="{FF2B5EF4-FFF2-40B4-BE49-F238E27FC236}">
                <a16:creationId xmlns:a16="http://schemas.microsoft.com/office/drawing/2014/main" id="{5F5E3229-077F-6B41-7FBA-7684D9B62290}"/>
              </a:ext>
            </a:extLst>
          </p:cNvPr>
          <p:cNvSpPr/>
          <p:nvPr/>
        </p:nvSpPr>
        <p:spPr>
          <a:xfrm>
            <a:off x="2983793" y="1916108"/>
            <a:ext cx="6081539" cy="1834472"/>
          </a:xfrm>
          <a:prstGeom prst="roundRect">
            <a:avLst>
              <a:gd name="adj" fmla="val 7439"/>
            </a:avLst>
          </a:prstGeom>
          <a:solidFill>
            <a:srgbClr val="00B0F0">
              <a:alpha val="20000"/>
            </a:srgbClr>
          </a:solidFill>
          <a:ln w="254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pic>
        <p:nvPicPr>
          <p:cNvPr id="35" name="图片 34" descr="文本&#10;&#10;AI 生成的内容可能不正确。">
            <a:extLst>
              <a:ext uri="{FF2B5EF4-FFF2-40B4-BE49-F238E27FC236}">
                <a16:creationId xmlns:a16="http://schemas.microsoft.com/office/drawing/2014/main" id="{BA25A67E-88E1-D878-ED24-66AC070AD1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27" t="28354" b="14200"/>
          <a:stretch>
            <a:fillRect/>
          </a:stretch>
        </p:blipFill>
        <p:spPr>
          <a:xfrm>
            <a:off x="9658122" y="2724794"/>
            <a:ext cx="1697049" cy="1491434"/>
          </a:xfrm>
          <a:prstGeom prst="rect">
            <a:avLst/>
          </a:prstGeom>
        </p:spPr>
      </p:pic>
      <p:sp>
        <p:nvSpPr>
          <p:cNvPr id="36" name="圆角矩形 32">
            <a:extLst>
              <a:ext uri="{FF2B5EF4-FFF2-40B4-BE49-F238E27FC236}">
                <a16:creationId xmlns:a16="http://schemas.microsoft.com/office/drawing/2014/main" id="{45230168-9E9D-EAE6-6E5E-C64671BC7D68}"/>
              </a:ext>
            </a:extLst>
          </p:cNvPr>
          <p:cNvSpPr/>
          <p:nvPr/>
        </p:nvSpPr>
        <p:spPr>
          <a:xfrm>
            <a:off x="3084411" y="1977764"/>
            <a:ext cx="5896948" cy="1707501"/>
          </a:xfrm>
          <a:prstGeom prst="roundRect">
            <a:avLst>
              <a:gd name="adj" fmla="val 7439"/>
            </a:avLst>
          </a:prstGeom>
          <a:solidFill>
            <a:srgbClr val="0A6EC1"/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圆角矩形 35">
            <a:extLst>
              <a:ext uri="{FF2B5EF4-FFF2-40B4-BE49-F238E27FC236}">
                <a16:creationId xmlns:a16="http://schemas.microsoft.com/office/drawing/2014/main" id="{5E9933BC-4B3F-8FB7-D2C4-D47AB1343FE9}"/>
              </a:ext>
            </a:extLst>
          </p:cNvPr>
          <p:cNvSpPr/>
          <p:nvPr/>
        </p:nvSpPr>
        <p:spPr>
          <a:xfrm>
            <a:off x="3195496" y="2390842"/>
            <a:ext cx="5711218" cy="1232767"/>
          </a:xfrm>
          <a:prstGeom prst="roundRect">
            <a:avLst>
              <a:gd name="adj" fmla="val 7439"/>
            </a:avLst>
          </a:prstGeom>
          <a:solidFill>
            <a:schemeClr val="bg1"/>
          </a:solidFill>
          <a:ln w="254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D51D6C6-7904-3307-EFCD-5B13DC34BFFC}"/>
              </a:ext>
            </a:extLst>
          </p:cNvPr>
          <p:cNvSpPr/>
          <p:nvPr/>
        </p:nvSpPr>
        <p:spPr>
          <a:xfrm>
            <a:off x="3261694" y="2506548"/>
            <a:ext cx="1544214" cy="335903"/>
          </a:xfrm>
          <a:prstGeom prst="rect">
            <a:avLst/>
          </a:prstGeom>
          <a:solidFill>
            <a:srgbClr val="E475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F7C7EAB-2365-FFF3-92EA-898CC0590806}"/>
              </a:ext>
            </a:extLst>
          </p:cNvPr>
          <p:cNvSpPr/>
          <p:nvPr/>
        </p:nvSpPr>
        <p:spPr>
          <a:xfrm>
            <a:off x="3261694" y="2842238"/>
            <a:ext cx="1544214" cy="712397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B7BB2AA-B52F-B513-D7F5-B7DA89A66845}"/>
              </a:ext>
            </a:extLst>
          </p:cNvPr>
          <p:cNvSpPr/>
          <p:nvPr/>
        </p:nvSpPr>
        <p:spPr>
          <a:xfrm>
            <a:off x="7493148" y="2506548"/>
            <a:ext cx="1352939" cy="335903"/>
          </a:xfrm>
          <a:prstGeom prst="rect">
            <a:avLst/>
          </a:prstGeom>
          <a:solidFill>
            <a:srgbClr val="2C8A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D106B40-EAC5-6B78-CCFE-574756211C1C}"/>
              </a:ext>
            </a:extLst>
          </p:cNvPr>
          <p:cNvSpPr/>
          <p:nvPr/>
        </p:nvSpPr>
        <p:spPr>
          <a:xfrm>
            <a:off x="7493148" y="2842238"/>
            <a:ext cx="1352939" cy="712397"/>
          </a:xfrm>
          <a:prstGeom prst="rect">
            <a:avLst/>
          </a:prstGeom>
          <a:solidFill>
            <a:srgbClr val="2C8A8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</a:t>
            </a:r>
            <a:endParaRPr kumimoji="1" lang="zh-CN" alt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DB3DAAAE-EBF7-804E-F236-31DBB8F58630}"/>
              </a:ext>
            </a:extLst>
          </p:cNvPr>
          <p:cNvSpPr/>
          <p:nvPr/>
        </p:nvSpPr>
        <p:spPr>
          <a:xfrm>
            <a:off x="4873608" y="2506548"/>
            <a:ext cx="2544896" cy="33590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Experiment Data</a:t>
            </a:r>
            <a:endParaRPr kumimoji="1"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274DA0B-72DC-F409-D3B1-97305F17C252}"/>
              </a:ext>
            </a:extLst>
          </p:cNvPr>
          <p:cNvSpPr/>
          <p:nvPr/>
        </p:nvSpPr>
        <p:spPr>
          <a:xfrm>
            <a:off x="4873608" y="2842238"/>
            <a:ext cx="2544896" cy="712397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直线箭头连接符 44">
            <a:extLst>
              <a:ext uri="{FF2B5EF4-FFF2-40B4-BE49-F238E27FC236}">
                <a16:creationId xmlns:a16="http://schemas.microsoft.com/office/drawing/2014/main" id="{9A58F64A-5ACD-AB54-2257-65A2F608535C}"/>
              </a:ext>
            </a:extLst>
          </p:cNvPr>
          <p:cNvCxnSpPr/>
          <p:nvPr/>
        </p:nvCxnSpPr>
        <p:spPr>
          <a:xfrm>
            <a:off x="5605484" y="3210958"/>
            <a:ext cx="66783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>
            <a:extLst>
              <a:ext uri="{FF2B5EF4-FFF2-40B4-BE49-F238E27FC236}">
                <a16:creationId xmlns:a16="http://schemas.microsoft.com/office/drawing/2014/main" id="{99BDF5E7-67B3-42C3-53E2-8C852FD00850}"/>
              </a:ext>
            </a:extLst>
          </p:cNvPr>
          <p:cNvSpPr txBox="1"/>
          <p:nvPr/>
        </p:nvSpPr>
        <p:spPr>
          <a:xfrm>
            <a:off x="5525248" y="2780138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1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  <a:p>
            <a:r>
              <a:rPr kumimoji="1" lang="en-US" altLang="zh-CN" sz="11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endParaRPr kumimoji="1" lang="zh-CN" altLang="en-US" sz="11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图片 46" descr="图标&#10;&#10;AI 生成的内容可能不正确。">
            <a:extLst>
              <a:ext uri="{FF2B5EF4-FFF2-40B4-BE49-F238E27FC236}">
                <a16:creationId xmlns:a16="http://schemas.microsoft.com/office/drawing/2014/main" id="{21FDB1D3-56BC-57BA-B771-D75886AEFA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915" y="3227800"/>
            <a:ext cx="302755" cy="302755"/>
          </a:xfrm>
          <a:prstGeom prst="rect">
            <a:avLst/>
          </a:prstGeom>
        </p:spPr>
      </p:pic>
      <p:pic>
        <p:nvPicPr>
          <p:cNvPr id="48" name="图片 47" descr="图标&#10;&#10;AI 生成的内容可能不正确。">
            <a:extLst>
              <a:ext uri="{FF2B5EF4-FFF2-40B4-BE49-F238E27FC236}">
                <a16:creationId xmlns:a16="http://schemas.microsoft.com/office/drawing/2014/main" id="{B897BBF3-3361-1381-3130-D90C324F66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33" y="2985302"/>
            <a:ext cx="398624" cy="39862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8002B811-2D4C-57A3-0065-73986A867EEF}"/>
              </a:ext>
            </a:extLst>
          </p:cNvPr>
          <p:cNvSpPr txBox="1"/>
          <p:nvPr/>
        </p:nvSpPr>
        <p:spPr>
          <a:xfrm>
            <a:off x="3223204" y="2535894"/>
            <a:ext cx="16211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Data</a:t>
            </a:r>
            <a:endParaRPr kumimoji="1" lang="zh-CN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图片 49" descr="形状&#10;&#10;AI 生成的内容可能不正确。">
            <a:extLst>
              <a:ext uri="{FF2B5EF4-FFF2-40B4-BE49-F238E27FC236}">
                <a16:creationId xmlns:a16="http://schemas.microsoft.com/office/drawing/2014/main" id="{0AC54036-7F00-7866-AA95-23613F488E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06" y="3037908"/>
            <a:ext cx="310578" cy="310578"/>
          </a:xfrm>
          <a:prstGeom prst="rect">
            <a:avLst/>
          </a:prstGeom>
        </p:spPr>
      </p:pic>
      <p:sp>
        <p:nvSpPr>
          <p:cNvPr id="51" name="圆角矩形 59">
            <a:extLst>
              <a:ext uri="{FF2B5EF4-FFF2-40B4-BE49-F238E27FC236}">
                <a16:creationId xmlns:a16="http://schemas.microsoft.com/office/drawing/2014/main" id="{EA12B9B6-B365-0DA4-2E51-BE7F6E218BC5}"/>
              </a:ext>
            </a:extLst>
          </p:cNvPr>
          <p:cNvSpPr/>
          <p:nvPr/>
        </p:nvSpPr>
        <p:spPr>
          <a:xfrm>
            <a:off x="600085" y="2036549"/>
            <a:ext cx="1931437" cy="2341984"/>
          </a:xfrm>
          <a:prstGeom prst="roundRect">
            <a:avLst>
              <a:gd name="adj" fmla="val 7439"/>
            </a:avLst>
          </a:prstGeom>
          <a:solidFill>
            <a:srgbClr val="E37A2B">
              <a:alpha val="10000"/>
            </a:srgbClr>
          </a:solidFill>
          <a:ln w="25400">
            <a:solidFill>
              <a:srgbClr val="E37A2B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任意形状 66">
            <a:extLst>
              <a:ext uri="{FF2B5EF4-FFF2-40B4-BE49-F238E27FC236}">
                <a16:creationId xmlns:a16="http://schemas.microsoft.com/office/drawing/2014/main" id="{3FF2F686-786B-BA5E-38AD-4D151C9818B6}"/>
              </a:ext>
            </a:extLst>
          </p:cNvPr>
          <p:cNvSpPr/>
          <p:nvPr/>
        </p:nvSpPr>
        <p:spPr>
          <a:xfrm>
            <a:off x="600085" y="2037731"/>
            <a:ext cx="1931437" cy="484347"/>
          </a:xfrm>
          <a:custGeom>
            <a:avLst/>
            <a:gdLst>
              <a:gd name="csX0" fmla="*/ 120080 w 1614195"/>
              <a:gd name="csY0" fmla="*/ 0 h 353129"/>
              <a:gd name="csX1" fmla="*/ 1494115 w 1614195"/>
              <a:gd name="csY1" fmla="*/ 0 h 353129"/>
              <a:gd name="csX2" fmla="*/ 1614195 w 1614195"/>
              <a:gd name="csY2" fmla="*/ 120080 h 353129"/>
              <a:gd name="csX3" fmla="*/ 1614195 w 1614195"/>
              <a:gd name="csY3" fmla="*/ 353129 h 353129"/>
              <a:gd name="csX4" fmla="*/ 0 w 1614195"/>
              <a:gd name="csY4" fmla="*/ 353129 h 353129"/>
              <a:gd name="csX5" fmla="*/ 0 w 1614195"/>
              <a:gd name="csY5" fmla="*/ 120080 h 353129"/>
              <a:gd name="csX6" fmla="*/ 120080 w 1614195"/>
              <a:gd name="csY6" fmla="*/ 0 h 3531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14195" h="353129">
                <a:moveTo>
                  <a:pt x="120080" y="0"/>
                </a:moveTo>
                <a:lnTo>
                  <a:pt x="1494115" y="0"/>
                </a:lnTo>
                <a:cubicBezTo>
                  <a:pt x="1560433" y="0"/>
                  <a:pt x="1614195" y="53762"/>
                  <a:pt x="1614195" y="120080"/>
                </a:cubicBezTo>
                <a:lnTo>
                  <a:pt x="1614195" y="353129"/>
                </a:lnTo>
                <a:lnTo>
                  <a:pt x="0" y="353129"/>
                </a:lnTo>
                <a:lnTo>
                  <a:pt x="0" y="120080"/>
                </a:lnTo>
                <a:cubicBezTo>
                  <a:pt x="0" y="53762"/>
                  <a:pt x="53762" y="0"/>
                  <a:pt x="120080" y="0"/>
                </a:cubicBezTo>
                <a:close/>
              </a:path>
            </a:pathLst>
          </a:custGeom>
          <a:solidFill>
            <a:srgbClr val="E37A2B">
              <a:alpha val="30000"/>
            </a:srgbClr>
          </a:solidFill>
          <a:ln w="25400">
            <a:solidFill>
              <a:srgbClr val="E37A2B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&amp; Data System</a:t>
            </a:r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图片 52" descr="文本&#10;&#10;AI 生成的内容可能不正确。">
            <a:extLst>
              <a:ext uri="{FF2B5EF4-FFF2-40B4-BE49-F238E27FC236}">
                <a16:creationId xmlns:a16="http://schemas.microsoft.com/office/drawing/2014/main" id="{E264F152-93C4-E3D1-5700-A27F2F72A6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26876" r="79632" b="14728"/>
          <a:stretch>
            <a:fillRect/>
          </a:stretch>
        </p:blipFill>
        <p:spPr>
          <a:xfrm>
            <a:off x="691684" y="2675773"/>
            <a:ext cx="1770940" cy="1533876"/>
          </a:xfrm>
          <a:prstGeom prst="rect">
            <a:avLst/>
          </a:prstGeom>
        </p:spPr>
      </p:pic>
      <p:sp>
        <p:nvSpPr>
          <p:cNvPr id="54" name="任意形状 69">
            <a:extLst>
              <a:ext uri="{FF2B5EF4-FFF2-40B4-BE49-F238E27FC236}">
                <a16:creationId xmlns:a16="http://schemas.microsoft.com/office/drawing/2014/main" id="{712B1C3F-27E9-D0FF-EC1A-3BD1183F0CC0}"/>
              </a:ext>
            </a:extLst>
          </p:cNvPr>
          <p:cNvSpPr/>
          <p:nvPr/>
        </p:nvSpPr>
        <p:spPr>
          <a:xfrm>
            <a:off x="9538812" y="2037731"/>
            <a:ext cx="1931437" cy="484347"/>
          </a:xfrm>
          <a:custGeom>
            <a:avLst/>
            <a:gdLst>
              <a:gd name="csX0" fmla="*/ 120080 w 1614195"/>
              <a:gd name="csY0" fmla="*/ 0 h 353129"/>
              <a:gd name="csX1" fmla="*/ 1494115 w 1614195"/>
              <a:gd name="csY1" fmla="*/ 0 h 353129"/>
              <a:gd name="csX2" fmla="*/ 1614195 w 1614195"/>
              <a:gd name="csY2" fmla="*/ 120080 h 353129"/>
              <a:gd name="csX3" fmla="*/ 1614195 w 1614195"/>
              <a:gd name="csY3" fmla="*/ 353129 h 353129"/>
              <a:gd name="csX4" fmla="*/ 0 w 1614195"/>
              <a:gd name="csY4" fmla="*/ 353129 h 353129"/>
              <a:gd name="csX5" fmla="*/ 0 w 1614195"/>
              <a:gd name="csY5" fmla="*/ 120080 h 353129"/>
              <a:gd name="csX6" fmla="*/ 120080 w 1614195"/>
              <a:gd name="csY6" fmla="*/ 0 h 3531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14195" h="353129">
                <a:moveTo>
                  <a:pt x="120080" y="0"/>
                </a:moveTo>
                <a:lnTo>
                  <a:pt x="1494115" y="0"/>
                </a:lnTo>
                <a:cubicBezTo>
                  <a:pt x="1560433" y="0"/>
                  <a:pt x="1614195" y="53762"/>
                  <a:pt x="1614195" y="120080"/>
                </a:cubicBezTo>
                <a:lnTo>
                  <a:pt x="1614195" y="353129"/>
                </a:lnTo>
                <a:lnTo>
                  <a:pt x="0" y="353129"/>
                </a:lnTo>
                <a:lnTo>
                  <a:pt x="0" y="120080"/>
                </a:lnTo>
                <a:cubicBezTo>
                  <a:pt x="0" y="53762"/>
                  <a:pt x="53762" y="0"/>
                  <a:pt x="120080" y="0"/>
                </a:cubicBezTo>
                <a:close/>
              </a:path>
            </a:pathLst>
          </a:custGeom>
          <a:solidFill>
            <a:srgbClr val="2C8A8D">
              <a:alpha val="50000"/>
            </a:srgbClr>
          </a:solidFill>
          <a:ln w="25400">
            <a:solidFill>
              <a:srgbClr val="2C8A8D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Base System</a:t>
            </a:r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线箭头连接符 72">
            <a:extLst>
              <a:ext uri="{FF2B5EF4-FFF2-40B4-BE49-F238E27FC236}">
                <a16:creationId xmlns:a16="http://schemas.microsoft.com/office/drawing/2014/main" id="{9A20DD1D-34AD-7568-6CB0-10083E59886D}"/>
              </a:ext>
            </a:extLst>
          </p:cNvPr>
          <p:cNvCxnSpPr>
            <a:cxnSpLocks/>
            <a:stCxn id="40" idx="1"/>
            <a:endCxn id="51" idx="3"/>
          </p:cNvCxnSpPr>
          <p:nvPr/>
        </p:nvCxnSpPr>
        <p:spPr>
          <a:xfrm flipH="1">
            <a:off x="2531522" y="3198437"/>
            <a:ext cx="730172" cy="9104"/>
          </a:xfrm>
          <a:prstGeom prst="straightConnector1">
            <a:avLst/>
          </a:prstGeom>
          <a:ln w="25400">
            <a:solidFill>
              <a:srgbClr val="E47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肘形连接符 74">
            <a:extLst>
              <a:ext uri="{FF2B5EF4-FFF2-40B4-BE49-F238E27FC236}">
                <a16:creationId xmlns:a16="http://schemas.microsoft.com/office/drawing/2014/main" id="{88E32B77-928F-9585-9E9A-004425C456AD}"/>
              </a:ext>
            </a:extLst>
          </p:cNvPr>
          <p:cNvCxnSpPr/>
          <p:nvPr/>
        </p:nvCxnSpPr>
        <p:spPr>
          <a:xfrm rot="10800000" flipV="1">
            <a:off x="2510313" y="3554633"/>
            <a:ext cx="1523488" cy="441650"/>
          </a:xfrm>
          <a:prstGeom prst="bentConnector3">
            <a:avLst>
              <a:gd name="adj1" fmla="val 1118"/>
            </a:avLst>
          </a:prstGeom>
          <a:ln w="25400">
            <a:solidFill>
              <a:srgbClr val="E47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连接符 83">
            <a:extLst>
              <a:ext uri="{FF2B5EF4-FFF2-40B4-BE49-F238E27FC236}">
                <a16:creationId xmlns:a16="http://schemas.microsoft.com/office/drawing/2014/main" id="{C3440EA8-0661-69D3-C33B-4FD6654D9E8B}"/>
              </a:ext>
            </a:extLst>
          </p:cNvPr>
          <p:cNvCxnSpPr>
            <a:cxnSpLocks/>
            <a:stCxn id="42" idx="2"/>
          </p:cNvCxnSpPr>
          <p:nvPr/>
        </p:nvCxnSpPr>
        <p:spPr>
          <a:xfrm rot="16200000" flipH="1">
            <a:off x="8633390" y="3090863"/>
            <a:ext cx="441651" cy="1369194"/>
          </a:xfrm>
          <a:prstGeom prst="bentConnector2">
            <a:avLst/>
          </a:prstGeom>
          <a:ln w="25400">
            <a:solidFill>
              <a:srgbClr val="2C8A8D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线箭头连接符 90">
            <a:extLst>
              <a:ext uri="{FF2B5EF4-FFF2-40B4-BE49-F238E27FC236}">
                <a16:creationId xmlns:a16="http://schemas.microsoft.com/office/drawing/2014/main" id="{268E44C3-16EA-6306-2397-EAD3A78D11F7}"/>
              </a:ext>
            </a:extLst>
          </p:cNvPr>
          <p:cNvCxnSpPr>
            <a:cxnSpLocks/>
            <a:stCxn id="42" idx="3"/>
            <a:endCxn id="33" idx="1"/>
          </p:cNvCxnSpPr>
          <p:nvPr/>
        </p:nvCxnSpPr>
        <p:spPr>
          <a:xfrm>
            <a:off x="8846087" y="3198437"/>
            <a:ext cx="692725" cy="9104"/>
          </a:xfrm>
          <a:prstGeom prst="straightConnector1">
            <a:avLst/>
          </a:prstGeom>
          <a:ln w="25400">
            <a:solidFill>
              <a:srgbClr val="2C8A8D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圆角矩形 10">
            <a:extLst>
              <a:ext uri="{FF2B5EF4-FFF2-40B4-BE49-F238E27FC236}">
                <a16:creationId xmlns:a16="http://schemas.microsoft.com/office/drawing/2014/main" id="{A88C407F-E36B-AA32-92A0-EB66CFE21727}"/>
              </a:ext>
            </a:extLst>
          </p:cNvPr>
          <p:cNvSpPr/>
          <p:nvPr/>
        </p:nvSpPr>
        <p:spPr>
          <a:xfrm>
            <a:off x="2983793" y="1103030"/>
            <a:ext cx="6081539" cy="509718"/>
          </a:xfrm>
          <a:prstGeom prst="roundRect">
            <a:avLst>
              <a:gd name="adj" fmla="val 7439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25400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Strategy &amp; Policy</a:t>
            </a:r>
            <a:endParaRPr kumimoji="1" lang="zh-CN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直线箭头连接符 87">
            <a:extLst>
              <a:ext uri="{FF2B5EF4-FFF2-40B4-BE49-F238E27FC236}">
                <a16:creationId xmlns:a16="http://schemas.microsoft.com/office/drawing/2014/main" id="{6C54ECB3-9A1B-DB22-5462-5A6C78366193}"/>
              </a:ext>
            </a:extLst>
          </p:cNvPr>
          <p:cNvCxnSpPr>
            <a:cxnSpLocks/>
          </p:cNvCxnSpPr>
          <p:nvPr/>
        </p:nvCxnSpPr>
        <p:spPr>
          <a:xfrm>
            <a:off x="6000448" y="1535964"/>
            <a:ext cx="0" cy="463673"/>
          </a:xfrm>
          <a:prstGeom prst="straightConnector1">
            <a:avLst/>
          </a:prstGeom>
          <a:ln w="25400">
            <a:solidFill>
              <a:srgbClr val="0A6E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>
            <a:extLst>
              <a:ext uri="{FF2B5EF4-FFF2-40B4-BE49-F238E27FC236}">
                <a16:creationId xmlns:a16="http://schemas.microsoft.com/office/drawing/2014/main" id="{AD7E511E-14E0-47DA-6F57-5EB69A3F8B6A}"/>
              </a:ext>
            </a:extLst>
          </p:cNvPr>
          <p:cNvSpPr txBox="1"/>
          <p:nvPr/>
        </p:nvSpPr>
        <p:spPr>
          <a:xfrm>
            <a:off x="4829148" y="3065208"/>
            <a:ext cx="26639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Raw Data</a:t>
            </a:r>
            <a:r>
              <a:rPr kumimoji="1" lang="zh-CN" alt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Processed Data</a:t>
            </a:r>
            <a:endParaRPr kumimoji="1"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96E57057-D7CF-374C-35FC-CD9F3019AD52}"/>
              </a:ext>
            </a:extLst>
          </p:cNvPr>
          <p:cNvSpPr txBox="1"/>
          <p:nvPr/>
        </p:nvSpPr>
        <p:spPr>
          <a:xfrm>
            <a:off x="6315431" y="3297353"/>
            <a:ext cx="11419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Full Life Cycle</a:t>
            </a:r>
            <a:endParaRPr kumimoji="1"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083BCDB-EE16-8B40-DCC4-0757C6FA7BF4}"/>
              </a:ext>
            </a:extLst>
          </p:cNvPr>
          <p:cNvSpPr/>
          <p:nvPr/>
        </p:nvSpPr>
        <p:spPr>
          <a:xfrm>
            <a:off x="674196" y="3297353"/>
            <a:ext cx="907986" cy="254859"/>
          </a:xfrm>
          <a:prstGeom prst="rect">
            <a:avLst/>
          </a:prstGeom>
          <a:solidFill>
            <a:srgbClr val="FFF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HPC</a:t>
            </a:r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251D5AC-F38D-7DB8-35D7-6DE59E1451BF}"/>
              </a:ext>
            </a:extLst>
          </p:cNvPr>
          <p:cNvSpPr/>
          <p:nvPr/>
        </p:nvSpPr>
        <p:spPr>
          <a:xfrm>
            <a:off x="674196" y="3961744"/>
            <a:ext cx="1009037" cy="215600"/>
          </a:xfrm>
          <a:prstGeom prst="rect">
            <a:avLst/>
          </a:prstGeom>
          <a:solidFill>
            <a:srgbClr val="FFF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endParaRPr kumimoji="1" lang="zh-CN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5757FFA-563F-457D-CC28-50DA13E3B599}"/>
              </a:ext>
            </a:extLst>
          </p:cNvPr>
          <p:cNvSpPr/>
          <p:nvPr/>
        </p:nvSpPr>
        <p:spPr>
          <a:xfrm>
            <a:off x="1507596" y="3961743"/>
            <a:ext cx="1009037" cy="254485"/>
          </a:xfrm>
          <a:prstGeom prst="rect">
            <a:avLst/>
          </a:prstGeom>
          <a:solidFill>
            <a:srgbClr val="FFF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</a:t>
            </a: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516C5CA-29D6-1085-9976-D109A742B9B2}"/>
              </a:ext>
            </a:extLst>
          </p:cNvPr>
          <p:cNvSpPr/>
          <p:nvPr/>
        </p:nvSpPr>
        <p:spPr>
          <a:xfrm>
            <a:off x="10346134" y="2810723"/>
            <a:ext cx="1009037" cy="254485"/>
          </a:xfrm>
          <a:prstGeom prst="rect">
            <a:avLst/>
          </a:prstGeom>
          <a:solidFill>
            <a:srgbClr val="E4F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2632953-E51A-A1AF-F081-4BC5F7960BCF}"/>
              </a:ext>
            </a:extLst>
          </p:cNvPr>
          <p:cNvSpPr/>
          <p:nvPr/>
        </p:nvSpPr>
        <p:spPr>
          <a:xfrm>
            <a:off x="10346134" y="3342207"/>
            <a:ext cx="1009037" cy="343058"/>
          </a:xfrm>
          <a:prstGeom prst="rect">
            <a:avLst/>
          </a:prstGeom>
          <a:solidFill>
            <a:srgbClr val="E4F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 &amp; KG</a:t>
            </a: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259E18DC-86C2-CB81-C4FF-5CA83C64A37F}"/>
              </a:ext>
            </a:extLst>
          </p:cNvPr>
          <p:cNvSpPr/>
          <p:nvPr/>
        </p:nvSpPr>
        <p:spPr>
          <a:xfrm>
            <a:off x="10346134" y="3753285"/>
            <a:ext cx="1009037" cy="424058"/>
          </a:xfrm>
          <a:prstGeom prst="rect">
            <a:avLst/>
          </a:prstGeom>
          <a:solidFill>
            <a:srgbClr val="E4F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Q&amp;A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7C123E36-7001-727C-9176-BF7D47B4FDAA}"/>
              </a:ext>
            </a:extLst>
          </p:cNvPr>
          <p:cNvSpPr txBox="1"/>
          <p:nvPr/>
        </p:nvSpPr>
        <p:spPr>
          <a:xfrm>
            <a:off x="3491320" y="2962364"/>
            <a:ext cx="13691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Life Cycle</a:t>
            </a:r>
          </a:p>
          <a:p>
            <a:pPr algn="r"/>
            <a:r>
              <a:rPr kumimoji="1" lang="en-US" altLang="zh-CN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Data</a:t>
            </a:r>
            <a:endParaRPr kumimoji="1" lang="zh-CN" alt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45E9D27-25CF-35AB-1B59-8C35713EBE44}"/>
              </a:ext>
            </a:extLst>
          </p:cNvPr>
          <p:cNvSpPr txBox="1"/>
          <p:nvPr/>
        </p:nvSpPr>
        <p:spPr>
          <a:xfrm>
            <a:off x="4574416" y="1999637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HEPS Data Management</a:t>
            </a:r>
            <a:endParaRPr kumimoji="1" lang="zh-CN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78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263612" y="136525"/>
            <a:ext cx="8154248" cy="595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kumimoji="1" lang="en-US" altLang="zh-CN" dirty="0"/>
              <a:t>Data Management</a:t>
            </a:r>
            <a:endParaRPr lang="zh-CN" altLang="en-US" dirty="0"/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389A3771-7C1C-A424-CA10-FA631F639E80}"/>
              </a:ext>
            </a:extLst>
          </p:cNvPr>
          <p:cNvSpPr/>
          <p:nvPr/>
        </p:nvSpPr>
        <p:spPr>
          <a:xfrm>
            <a:off x="263611" y="6316705"/>
            <a:ext cx="11693577" cy="477260"/>
          </a:xfrm>
          <a:prstGeom prst="roundRect">
            <a:avLst>
              <a:gd name="adj" fmla="val 2063"/>
            </a:avLst>
          </a:prstGeom>
          <a:noFill/>
          <a:ln w="25400">
            <a:solidFill>
              <a:srgbClr val="2F88B9">
                <a:alpha val="40000"/>
              </a:srgb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DOMAS framework serves as the foundation for data management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ED63260-1881-6DC6-E6AE-05D95D7A425A}"/>
              </a:ext>
            </a:extLst>
          </p:cNvPr>
          <p:cNvSpPr txBox="1"/>
          <p:nvPr/>
        </p:nvSpPr>
        <p:spPr>
          <a:xfrm>
            <a:off x="8370069" y="1180046"/>
            <a:ext cx="2670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">
              <a:tabLst>
                <a:tab pos="447675" algn="l"/>
              </a:tabLst>
            </a:pPr>
            <a:r>
              <a:rPr lang="en-US" altLang="zh-CN" sz="1600" b="1" kern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Core modules: 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Metadata Catalogue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Message Processing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Data Transfer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Data Service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File Scanner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BC252F7-C6F4-3178-84AB-209C04504AF8}"/>
              </a:ext>
            </a:extLst>
          </p:cNvPr>
          <p:cNvSpPr txBox="1"/>
          <p:nvPr/>
        </p:nvSpPr>
        <p:spPr>
          <a:xfrm>
            <a:off x="288965" y="987432"/>
            <a:ext cx="5506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DOMAS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Framework for Data Management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AB9C8C4-0F1A-148A-8B3D-39E171EC96B0}"/>
              </a:ext>
            </a:extLst>
          </p:cNvPr>
          <p:cNvSpPr txBox="1"/>
          <p:nvPr/>
        </p:nvSpPr>
        <p:spPr>
          <a:xfrm>
            <a:off x="8370069" y="2976235"/>
            <a:ext cx="38219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">
              <a:tabLst>
                <a:tab pos="447675" algn="l"/>
              </a:tabLst>
            </a:pPr>
            <a:r>
              <a:rPr lang="en-US" altLang="zh-CN" sz="1600" b="1" kern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Characterization: </a:t>
            </a:r>
            <a:endParaRPr lang="en-US" altLang="zh-CN" sz="1600" b="1" kern="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it-IT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E-scale big data storage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it-IT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Complex metadata management</a:t>
            </a:r>
          </a:p>
          <a:p>
            <a:pPr marL="366712" indent="-285750"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en-US" altLang="zh-CN" sz="1600" b="1" kern="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Standardized data formats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3285A7A-852F-C685-C752-142033AFA6E8}"/>
              </a:ext>
            </a:extLst>
          </p:cNvPr>
          <p:cNvSpPr txBox="1"/>
          <p:nvPr/>
        </p:nvSpPr>
        <p:spPr>
          <a:xfrm>
            <a:off x="8417860" y="4261749"/>
            <a:ext cx="3539328" cy="92333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0962">
              <a:tabLst>
                <a:tab pos="447675" algn="l"/>
              </a:tabLst>
            </a:pPr>
            <a:r>
              <a:rPr lang="en-US" altLang="zh-CN" sz="1800" kern="0" dirty="0">
                <a:latin typeface="Arial" panose="020B0604020202020204" pitchFamily="34" charset="0"/>
                <a:cs typeface="Arial" panose="020B0604020202020204" pitchFamily="34" charset="0"/>
              </a:rPr>
              <a:t>Apply to </a:t>
            </a:r>
            <a:r>
              <a:rPr lang="en-US" altLang="zh-CN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several HEP facilities </a:t>
            </a:r>
            <a:r>
              <a:rPr lang="en-US" altLang="zh-CN" sz="1800" kern="0" dirty="0">
                <a:latin typeface="Arial" panose="020B0604020202020204" pitchFamily="34" charset="0"/>
                <a:cs typeface="Arial" panose="020B0604020202020204" pitchFamily="34" charset="0"/>
              </a:rPr>
              <a:t>in China: </a:t>
            </a:r>
            <a:r>
              <a:rPr lang="en-US" altLang="zh-CN" sz="18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BSRF, CSNS, HEPS, WNS, </a:t>
            </a:r>
            <a:r>
              <a:rPr lang="en-US" altLang="zh-CN" sz="1800" b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AliCPT</a:t>
            </a:r>
            <a:endParaRPr lang="en-US" altLang="zh-CN" sz="1800" b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 descr="图形用户界面&#10;&#10;描述已自动生成">
            <a:extLst>
              <a:ext uri="{FF2B5EF4-FFF2-40B4-BE49-F238E27FC236}">
                <a16:creationId xmlns:a16="http://schemas.microsoft.com/office/drawing/2014/main" id="{53F8A1EE-0B16-1A20-E5E0-EFA8823E7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5" y="1466145"/>
            <a:ext cx="7969683" cy="451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4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4740</TotalTime>
  <Words>1956</Words>
  <Application>Microsoft Macintosh PowerPoint</Application>
  <PresentationFormat>宽屏</PresentationFormat>
  <Paragraphs>290</Paragraphs>
  <Slides>20</Slides>
  <Notes>20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等线</vt:lpstr>
      <vt:lpstr>微软雅黑</vt:lpstr>
      <vt:lpstr>Arial</vt:lpstr>
      <vt:lpstr>Calibri</vt:lpstr>
      <vt:lpstr>Rockwell Extra Bold</vt:lpstr>
      <vt:lpstr>Times New Roman</vt:lpstr>
      <vt:lpstr>Wingdings</vt:lpstr>
      <vt:lpstr>Office 主题​​</vt:lpstr>
      <vt:lpstr>PowerPoint 演示文稿</vt:lpstr>
      <vt:lpstr>Outline</vt:lpstr>
      <vt:lpstr>HEP Facilities &amp; Exp. Data</vt:lpstr>
      <vt:lpstr>Data Usage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Outline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 正德</dc:creator>
  <cp:lastModifiedBy>鹏 胡</cp:lastModifiedBy>
  <cp:revision>459</cp:revision>
  <dcterms:created xsi:type="dcterms:W3CDTF">2025-10-31T06:43:37Z</dcterms:created>
  <dcterms:modified xsi:type="dcterms:W3CDTF">2026-07-02T11:48:07Z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2052-0.0.0.0</vt:lpwstr>
  </property>
</Properties>
</file>