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57483701" r:id="rId1"/>
    <p:sldMasterId id="2157483708" r:id="rId2"/>
  </p:sldMasterIdLst>
  <p:notesMasterIdLst>
    <p:notesMasterId r:id="rId28"/>
  </p:notesMasterIdLst>
  <p:sldIdLst>
    <p:sldId id="256" r:id="rId3"/>
    <p:sldId id="13425" r:id="rId4"/>
    <p:sldId id="13426" r:id="rId5"/>
    <p:sldId id="259" r:id="rId6"/>
    <p:sldId id="13427" r:id="rId7"/>
    <p:sldId id="1486" r:id="rId8"/>
    <p:sldId id="21481" r:id="rId9"/>
    <p:sldId id="13428" r:id="rId10"/>
    <p:sldId id="262" r:id="rId11"/>
    <p:sldId id="263" r:id="rId12"/>
    <p:sldId id="264" r:id="rId13"/>
    <p:sldId id="265" r:id="rId14"/>
    <p:sldId id="266" r:id="rId15"/>
    <p:sldId id="267" r:id="rId16"/>
    <p:sldId id="268" r:id="rId17"/>
    <p:sldId id="13423" r:id="rId18"/>
    <p:sldId id="269" r:id="rId19"/>
    <p:sldId id="270" r:id="rId20"/>
    <p:sldId id="13413" r:id="rId21"/>
    <p:sldId id="272" r:id="rId22"/>
    <p:sldId id="273" r:id="rId23"/>
    <p:sldId id="274" r:id="rId24"/>
    <p:sldId id="21480" r:id="rId25"/>
    <p:sldId id="1737" r:id="rId26"/>
    <p:sldId id="1739" r:id="rId27"/>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L="457200"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L="914400"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L="1371600"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L="1828800"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L="2286000"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L="2743200"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L="3200400"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L="3657600"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AF2"/>
    <a:srgbClr val="005DA2"/>
    <a:srgbClr val="97BC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11"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Welcome. Today, I will present the vision of the Institute of High Energy Physics, or IHEP, of the Chinese Academy of Sciences. We will explore our strategic goals, core research areas, and future directions as we continue to push the frontiers of fundamental science.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8333"/>
              </a:lnSpc>
            </a:pPr>
            <a:r>
              <a:rPr lang="en-US" sz="1400" b="0" i="0" u="none" strike="noStrike">
                <a:solidFill>
                  <a:srgbClr val="000000"/>
                </a:solidFill>
                <a:latin typeface="Times New Roman"/>
                <a:ea typeface="Times New Roman"/>
                <a:cs typeface="Times New Roman"/>
                <a:sym typeface="Times New Roman"/>
              </a:rPr>
              <a:t>Seventh, we focus on advancing the frontiers of accelerator science. This includes developing next-generation accelerator technologies, such as high-gradient superconducting cavities and novel acceleration concepts like wakefield acceleration. Our goal is to enhance the performance of existing facilities and explore new applications in energy, medicine, and national security, ensuring that the Institute of High Energy Physics remains at the forefront of accelerator technology.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8333"/>
              </a:lnSpc>
            </a:pPr>
            <a:r>
              <a:rPr lang="en-US" sz="1400" b="0" i="0" u="none" strike="noStrike">
                <a:solidFill>
                  <a:srgbClr val="000000"/>
                </a:solidFill>
                <a:latin typeface="Times New Roman"/>
                <a:ea typeface="Times New Roman"/>
                <a:cs typeface="Times New Roman"/>
                <a:sym typeface="Times New Roman"/>
              </a:rPr>
              <a:t>This slide focuses on applying high-energy physics for societal benefit. Our goal is to leverage these capabilities for breakthroughs in medical, environmental, and security fields. Major tasks include developing advanced radiation detection for medicine, applying accelerator tech for environmental and resource work, and building intelligent systems for national security. Expected outcomes are verifying high-purity medical isotopes (≥99%) and developing leading nuclear tech for heritage protection, detection, and imaging, achieving industrialization. Strategically, this builds a high-tech medical industry and drives upgrades in manufacturing, environment, and security sectors, ultimately serving people's livelihood and national security.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8333"/>
              </a:lnSpc>
            </a:pPr>
            <a:r>
              <a:rPr lang="en-US" sz="1400" b="0" i="0" u="none" strike="noStrike">
                <a:solidFill>
                  <a:srgbClr val="000000"/>
                </a:solidFill>
                <a:latin typeface="Times New Roman"/>
                <a:ea typeface="Times New Roman"/>
                <a:cs typeface="Times New Roman"/>
                <a:sym typeface="Times New Roman"/>
              </a:rPr>
              <a:t>This direction focuses on AI and big data applications in large-scale facilities. We aim to integrate real-time computing with intelligent algorithms to unlock massive data's value. Key research includes AI algorithms for real-time data processing, big data analysis for scientific datasets, and intelligent accelerator optimization. Expected outcomes are DrSai (the first particle physics intelligent system), a PB-level AI-Ready dataset, and the world's first intelligent light/neutron source facility. Our core vision is to promote "data-algorithm-model-tool" integration and lead the intelligent leap in high-energy physics research.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600" b="0" i="0" u="none" strike="noStrike">
                <a:solidFill>
                  <a:srgbClr val="000000"/>
                </a:solidFill>
                <a:latin typeface="Times New Roman"/>
                <a:ea typeface="Times New Roman"/>
                <a:cs typeface="Times New Roman"/>
                <a:sym typeface="Times New Roman"/>
              </a:rPr>
              <a:t>Beyond our core five-year plan, we are also exploring several frontier directions and future technologies that will shape the next generation of high energy physics research. These represent our long-term vision and commitment to exploring new frontiers.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8333"/>
              </a:lnSpc>
            </a:pPr>
            <a:r>
              <a:rPr lang="en-US" sz="1400" b="0" i="0" u="none" strike="noStrike">
                <a:solidFill>
                  <a:srgbClr val="000000"/>
                </a:solidFill>
                <a:latin typeface="Times New Roman"/>
                <a:ea typeface="Times New Roman"/>
                <a:cs typeface="Times New Roman"/>
                <a:sym typeface="Times New Roman"/>
              </a:rPr>
              <a:t>This slide outlines our strategic goals in Higgs boson research. We aim to prepare for future Higgs factories (e.g., CEPC) for precision measurements, search for rare decay channels to test the Standard Model, and use Higgs physics to explore new physics beyond the Standard Model, addressing dark matter and cosmic origin mysteries. The expected output includes discovering double Higgs production and rare decays, advancing our understanding of mass origin.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1EBA5-B5AF-2429-254F-F00A75EE48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8C912-5009-1BD8-CAC6-58835E5474E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F144B1DE-5E15-0156-8767-9DBF29FCEC3D}"/>
              </a:ext>
            </a:extLst>
          </p:cNvPr>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418631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8333"/>
              </a:lnSpc>
            </a:pPr>
            <a:r>
              <a:rPr lang="en-US" sz="1400" b="0" i="0" u="none" strike="noStrike">
                <a:solidFill>
                  <a:srgbClr val="000000"/>
                </a:solidFill>
                <a:latin typeface="Arial"/>
                <a:ea typeface="Arial"/>
                <a:cs typeface="Arial"/>
                <a:sym typeface="Arial"/>
              </a:rPr>
              <a:t>We are envisioning the next generation of light sources, focusing on exploring concepts with enhanced time/spectral resolution and brightness to support the Southern Light Source. We will advance accelerator physics, develop new insertion devices and optical systems for upgrades, and provide core technical reserves for national big science projects like the Southern Light Source. The expected outcomes include completing design schemes for oscillator-type and gamma-ray sources, and achieving international leadership in compact advanced light sources R&amp;D.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8333"/>
              </a:lnSpc>
            </a:pPr>
            <a:r>
              <a:rPr lang="en-US" sz="1400" b="0" i="0" u="none" strike="noStrike">
                <a:solidFill>
                  <a:srgbClr val="000000"/>
                </a:solidFill>
                <a:latin typeface="Arial"/>
                <a:ea typeface="Arial"/>
                <a:cs typeface="Arial"/>
                <a:sym typeface="Arial"/>
              </a:rPr>
              <a:t>This slide highlights the intersection of quantum technologies with fundamental physics. We focus on three key directions: applying quantum sensors for ultra-high-precision measurements in particle physics and cosmology, developing lattice QCD quantum computing algorithms to solve strong interaction simulation problems, and building secure quantum communication systems for trusted data transfer. The expected outputs include experimental verification of quantum platforms for core physical processes, breakthroughs in key detector technologies (TES/KID/SQUID) with modular integration, and galaxy-scale weak lensing observations to improve Hubble constant measurement precision to better than 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600" b="0" i="0" u="none" strike="noStrike">
                <a:solidFill>
                  <a:srgbClr val="000000"/>
                </a:solidFill>
                <a:latin typeface="微软雅黑"/>
                <a:ea typeface="微软雅黑"/>
                <a:cs typeface="微软雅黑"/>
                <a:sym typeface="微软雅黑"/>
              </a:rPr>
              <a:t>We are also pushing the frontiers of multi-messenger astronomy by focusing on MeV photons and high-energy neutrinos. These are crucial messengers from the most extreme events in the universe. Our goal is to develop new detection technologies to open a new window on the high-energy universe.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212508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Looking ahead to our 15th Five-Year Plan, our goal is to establish IHEP as a world-leading research center. To achieve this, we have identified nine key research directions. These directions cover the full spectrum of our activities, from the study of fundamental particles to the application of our technologies for societal benefit.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600" b="0" i="0" u="none" strike="noStrike">
                <a:solidFill>
                  <a:srgbClr val="000000"/>
                </a:solidFill>
                <a:latin typeface="Times New Roman"/>
                <a:ea typeface="Times New Roman"/>
                <a:cs typeface="Times New Roman"/>
                <a:sym typeface="Times New Roman"/>
              </a:rPr>
              <a:t>Beyond our core five-year plan, we are also exploring several frontier directions and future technologies that will shape the next generation of high energy physics research. These represent our long-term vision and commitment to exploring new frontiers.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56074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82701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90763" y="512763"/>
            <a:ext cx="4562475" cy="2566987"/>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4EA1CAF-F3E5-4995-B5A9-F6F823E8D197}" type="slidenum">
              <a:rPr lang="zh-CN" altLang="en-US" smtClean="0"/>
              <a:t>8</a:t>
            </a:fld>
            <a:endParaRPr lang="zh-CN" altLang="en-US"/>
          </a:p>
        </p:txBody>
      </p:sp>
    </p:spTree>
    <p:extLst>
      <p:ext uri="{BB962C8B-B14F-4D97-AF65-F5344CB8AC3E}">
        <p14:creationId xmlns:p14="http://schemas.microsoft.com/office/powerpoint/2010/main" val="955753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600" b="0" i="0" u="none" strike="noStrike">
                <a:solidFill>
                  <a:srgbClr val="000000"/>
                </a:solidFill>
                <a:latin typeface="微软雅黑"/>
                <a:ea typeface="微软雅黑"/>
                <a:cs typeface="微软雅黑"/>
                <a:sym typeface="微软雅黑"/>
              </a:rPr>
              <a:t>Our third direction is cosmic ray and gamma-ray astronomy with LHAASO. This groundbreaking observatory has already discovered dozens of PeVatrons, sources of the highest-energy photons ever detected. Our goals are to understand the origin of these cosmic rays, operate the LACT array, and prepare for the HERD mission in space.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600" b="0" i="0" u="none" strike="noStrike" dirty="0">
              <a:solidFill>
                <a:srgbClr val="000000"/>
              </a:solidFill>
              <a:latin typeface="微软雅黑"/>
              <a:ea typeface="微软雅黑"/>
              <a:cs typeface="微软雅黑"/>
              <a:sym typeface="微软雅黑"/>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600" b="0" i="0" u="none" strike="noStrike" dirty="0">
              <a:solidFill>
                <a:srgbClr val="000000"/>
              </a:solidFill>
              <a:latin typeface="微软雅黑"/>
              <a:ea typeface="微软雅黑"/>
              <a:cs typeface="微软雅黑"/>
              <a:sym typeface="微软雅黑"/>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8333"/>
              </a:lnSpc>
            </a:pPr>
            <a:endParaRPr lang="en-US" sz="1400" b="0" i="0" u="none" strike="noStrike" dirty="0">
              <a:solidFill>
                <a:srgbClr val="000000"/>
              </a:solidFill>
              <a:latin typeface="Times New Roman"/>
              <a:ea typeface="Times New Roman"/>
              <a:cs typeface="Times New Roman"/>
              <a:sym typeface="Times New Roman"/>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56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p:spPr>
        <p:txBody>
          <a:bodyPr lIns="91418" tIns="45709" rIns="91418" bIns="45709"/>
          <a:lstStyle>
            <a:lvl1pPr algn="l">
              <a:defRPr sz="3600" b="1"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1186160" y="284491"/>
            <a:ext cx="873840" cy="392310"/>
          </a:xfrm>
        </p:spPr>
        <p:txBody>
          <a:bodyPr lIns="91418" tIns="45709" rIns="91418" bIns="45709"/>
          <a:lstStyle>
            <a:lvl1pPr>
              <a:defRPr sz="1600"/>
            </a:lvl1pPr>
          </a:lstStyle>
          <a:p>
            <a:fld id="{E077DA78-E013-4A8C-AD75-63A150561B10}" type="slidenum">
              <a:rPr lang="zh-CN" altLang="en-US" smtClean="0">
                <a:solidFill>
                  <a:prstClr val="black">
                    <a:tint val="75000"/>
                  </a:prstClr>
                </a:solidFill>
              </a:rPr>
              <a:pPr/>
              <a:t>‹N°›</a:t>
            </a:fld>
            <a:endParaRPr lang="zh-CN" altLang="en-US" dirty="0">
              <a:solidFill>
                <a:prstClr val="black">
                  <a:tint val="75000"/>
                </a:prstClr>
              </a:solidFill>
            </a:endParaRPr>
          </a:p>
        </p:txBody>
      </p:sp>
      <p:cxnSp>
        <p:nvCxnSpPr>
          <p:cNvPr id="9" name="直接连接符 8"/>
          <p:cNvCxnSpPr/>
          <p:nvPr userDrawn="1"/>
        </p:nvCxnSpPr>
        <p:spPr>
          <a:xfrm>
            <a:off x="1054457" y="811417"/>
            <a:ext cx="11132828" cy="0"/>
          </a:xfrm>
          <a:prstGeom prst="line">
            <a:avLst/>
          </a:prstGeom>
          <a:ln w="158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文本占位符 2">
            <a:extLst>
              <a:ext uri="{FF2B5EF4-FFF2-40B4-BE49-F238E27FC236}">
                <a16:creationId xmlns:a16="http://schemas.microsoft.com/office/drawing/2014/main" id="{7918572F-142C-4521-A20F-057039961475}"/>
              </a:ext>
            </a:extLst>
          </p:cNvPr>
          <p:cNvSpPr>
            <a:spLocks noGrp="1"/>
          </p:cNvSpPr>
          <p:nvPr>
            <p:ph idx="1"/>
            <p:custDataLst>
              <p:tags r:id="rId1"/>
            </p:custDataLst>
          </p:nvPr>
        </p:nvSpPr>
        <p:spPr>
          <a:xfrm>
            <a:off x="338360" y="961398"/>
            <a:ext cx="11279266" cy="5388907"/>
          </a:xfrm>
          <a:prstGeom prst="rect">
            <a:avLst/>
          </a:prstGeom>
        </p:spPr>
        <p:txBody>
          <a:bodyPr vert="horz" wrap="square" lIns="90170" tIns="46990" rIns="90170" bIns="46990" rtlCol="0">
            <a:normAutofit/>
          </a:bodyPr>
          <a:lstStyle>
            <a:lvl1pPr marL="288000" indent="-288000">
              <a:lnSpc>
                <a:spcPct val="100000"/>
              </a:lnSpc>
              <a:spcBef>
                <a:spcPts val="600"/>
              </a:spcBef>
              <a:spcAft>
                <a:spcPts val="0"/>
              </a:spcAft>
              <a:buSzPct val="75000"/>
              <a:buFont typeface="Wingdings" panose="05000000000000000000" pitchFamily="2" charset="2"/>
              <a:buChar char="u"/>
              <a:defRPr sz="2400" b="1" spc="0" baseline="0">
                <a:solidFill>
                  <a:srgbClr val="005DA2"/>
                </a:solidFill>
                <a:latin typeface="Times New Roman" panose="02020603050405020304" pitchFamily="18" charset="0"/>
                <a:ea typeface="微软雅黑" panose="020B0503020204020204" pitchFamily="34" charset="-122"/>
              </a:defRPr>
            </a:lvl1pPr>
            <a:lvl2pPr marL="720000" indent="-288000">
              <a:lnSpc>
                <a:spcPct val="100000"/>
              </a:lnSpc>
              <a:spcBef>
                <a:spcPts val="600"/>
              </a:spcBef>
              <a:spcAft>
                <a:spcPts val="0"/>
              </a:spcAft>
              <a:buFont typeface="Wingdings" panose="05000000000000000000" pitchFamily="2" charset="2"/>
              <a:buChar char=""/>
              <a:defRPr sz="2000" spc="0" baseline="0">
                <a:latin typeface="Times New Roman" panose="02020603050405020304" pitchFamily="18" charset="0"/>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dirty="0"/>
              <a:t>编辑母版文本样式</a:t>
            </a:r>
          </a:p>
          <a:p>
            <a:pPr lvl="1"/>
            <a:r>
              <a:rPr lang="zh-CN" altLang="en-US" dirty="0"/>
              <a:t>第二级</a:t>
            </a:r>
          </a:p>
        </p:txBody>
      </p:sp>
      <p:pic>
        <p:nvPicPr>
          <p:cNvPr id="8" name="图片 7">
            <a:extLst>
              <a:ext uri="{FF2B5EF4-FFF2-40B4-BE49-F238E27FC236}">
                <a16:creationId xmlns:a16="http://schemas.microsoft.com/office/drawing/2014/main" id="{F11E1D56-3EE4-445E-B790-BCBDA53F81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675" y="122350"/>
            <a:ext cx="975500" cy="659545"/>
          </a:xfrm>
          <a:prstGeom prst="rect">
            <a:avLst/>
          </a:prstGeom>
        </p:spPr>
      </p:pic>
    </p:spTree>
    <p:extLst>
      <p:ext uri="{BB962C8B-B14F-4D97-AF65-F5344CB8AC3E}">
        <p14:creationId xmlns:p14="http://schemas.microsoft.com/office/powerpoint/2010/main" val="384531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Tree>
    <p:extLst>
      <p:ext uri="{BB962C8B-B14F-4D97-AF65-F5344CB8AC3E}">
        <p14:creationId xmlns:p14="http://schemas.microsoft.com/office/powerpoint/2010/main" val="563992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Tree>
    <p:extLst>
      <p:ext uri="{BB962C8B-B14F-4D97-AF65-F5344CB8AC3E}">
        <p14:creationId xmlns:p14="http://schemas.microsoft.com/office/powerpoint/2010/main" val="943123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p:spPr>
        <p:txBody>
          <a:bodyPr lIns="91418" tIns="45709" rIns="91418" bIns="45709"/>
          <a:lstStyle>
            <a:lvl1pPr algn="l">
              <a:defRPr sz="3600" b="1" spc="0"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1424592" y="284491"/>
            <a:ext cx="635408" cy="392310"/>
          </a:xfrm>
        </p:spPr>
        <p:txBody>
          <a:bodyPr lIns="91418" tIns="45709" rIns="91418" bIns="45709"/>
          <a:lstStyle>
            <a:lvl1pPr>
              <a:defRPr sz="1600">
                <a:solidFill>
                  <a:srgbClr val="005DA2"/>
                </a:solidFill>
              </a:defRPr>
            </a:lvl1pPr>
          </a:lstStyle>
          <a:p>
            <a:pPr>
              <a:defRPr/>
            </a:pPr>
            <a:fld id="{586222F3-B96D-4942-8F83-CEF8049B163C}" type="slidenum">
              <a:rPr lang="zh-CN" altLang="en-US" smtClean="0"/>
              <a:pPr>
                <a:defRPr/>
              </a:pPr>
              <a:t>‹N°›</a:t>
            </a:fld>
            <a:endParaRPr lang="zh-CN" altLang="en-US" dirty="0"/>
          </a:p>
        </p:txBody>
      </p:sp>
      <p:cxnSp>
        <p:nvCxnSpPr>
          <p:cNvPr id="9" name="直接连接符 8"/>
          <p:cNvCxnSpPr/>
          <p:nvPr/>
        </p:nvCxnSpPr>
        <p:spPr>
          <a:xfrm>
            <a:off x="1054457" y="811417"/>
            <a:ext cx="11132828" cy="0"/>
          </a:xfrm>
          <a:prstGeom prst="line">
            <a:avLst/>
          </a:prstGeom>
          <a:ln w="158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文本占位符 2">
            <a:extLst>
              <a:ext uri="{FF2B5EF4-FFF2-40B4-BE49-F238E27FC236}">
                <a16:creationId xmlns:a16="http://schemas.microsoft.com/office/drawing/2014/main" id="{7918572F-142C-4521-A20F-057039961475}"/>
              </a:ext>
            </a:extLst>
          </p:cNvPr>
          <p:cNvSpPr>
            <a:spLocks noGrp="1"/>
          </p:cNvSpPr>
          <p:nvPr>
            <p:ph idx="1"/>
            <p:custDataLst>
              <p:tags r:id="rId1"/>
            </p:custDataLst>
          </p:nvPr>
        </p:nvSpPr>
        <p:spPr>
          <a:xfrm>
            <a:off x="338360" y="961398"/>
            <a:ext cx="11279266" cy="5388907"/>
          </a:xfrm>
          <a:prstGeom prst="rect">
            <a:avLst/>
          </a:prstGeom>
        </p:spPr>
        <p:txBody>
          <a:bodyPr vert="horz" wrap="square" lIns="90170" tIns="46990" rIns="90170" bIns="46990" rtlCol="0">
            <a:normAutofit/>
          </a:bodyPr>
          <a:lstStyle>
            <a:lvl1pPr marL="288000" indent="-288000">
              <a:lnSpc>
                <a:spcPct val="100000"/>
              </a:lnSpc>
              <a:spcBef>
                <a:spcPts val="600"/>
              </a:spcBef>
              <a:spcAft>
                <a:spcPts val="0"/>
              </a:spcAft>
              <a:buSzPct val="75000"/>
              <a:buFont typeface="Wingdings" panose="05000000000000000000" pitchFamily="2" charset="2"/>
              <a:buChar char="u"/>
              <a:defRPr sz="2400" b="1" spc="0" baseline="0">
                <a:solidFill>
                  <a:srgbClr val="005DA2"/>
                </a:solidFill>
                <a:latin typeface="Times New Roman" panose="02020603050405020304" pitchFamily="18" charset="0"/>
                <a:ea typeface="微软雅黑" panose="020B0503020204020204" pitchFamily="34" charset="-122"/>
              </a:defRPr>
            </a:lvl1pPr>
            <a:lvl2pPr marL="720000" indent="-288000">
              <a:lnSpc>
                <a:spcPct val="100000"/>
              </a:lnSpc>
              <a:spcBef>
                <a:spcPts val="600"/>
              </a:spcBef>
              <a:spcAft>
                <a:spcPts val="0"/>
              </a:spcAft>
              <a:buFont typeface="Wingdings" panose="05000000000000000000" pitchFamily="2" charset="2"/>
              <a:buChar char=""/>
              <a:defRPr sz="2000" spc="0" baseline="0">
                <a:latin typeface="Times New Roman" panose="02020603050405020304" pitchFamily="18" charset="0"/>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dirty="0"/>
              <a:t>编辑母版文本样式</a:t>
            </a:r>
          </a:p>
          <a:p>
            <a:pPr lvl="1"/>
            <a:r>
              <a:rPr lang="zh-CN" altLang="en-US" dirty="0"/>
              <a:t>第二级</a:t>
            </a:r>
          </a:p>
        </p:txBody>
      </p:sp>
      <p:pic>
        <p:nvPicPr>
          <p:cNvPr id="7" name="图片 6">
            <a:extLst>
              <a:ext uri="{FF2B5EF4-FFF2-40B4-BE49-F238E27FC236}">
                <a16:creationId xmlns:a16="http://schemas.microsoft.com/office/drawing/2014/main" id="{BA9238BF-4CDC-46AF-ACB2-9E8331F60CB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675" y="122350"/>
            <a:ext cx="975500" cy="659545"/>
          </a:xfrm>
          <a:prstGeom prst="rect">
            <a:avLst/>
          </a:prstGeom>
        </p:spPr>
      </p:pic>
    </p:spTree>
    <p:extLst>
      <p:ext uri="{BB962C8B-B14F-4D97-AF65-F5344CB8AC3E}">
        <p14:creationId xmlns:p14="http://schemas.microsoft.com/office/powerpoint/2010/main" val="156181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E7A5A8-68B7-4AB7-A49D-93CAFF19883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A0F134B-7C4F-43D8-9A48-A62D0BB9A43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4911C2B-C39F-45F3-AB00-568B06589D04}"/>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FDED0458-1DD6-476C-AE71-75B92545767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BB6C39F-72E3-4486-96B9-1E5C99D4F19B}"/>
              </a:ext>
            </a:extLst>
          </p:cNvPr>
          <p:cNvSpPr>
            <a:spLocks noGrp="1"/>
          </p:cNvSpPr>
          <p:nvPr>
            <p:ph type="sldNum" sz="quarter" idx="12"/>
          </p:nvPr>
        </p:nvSpPr>
        <p:spPr/>
        <p:txBody>
          <a:bodyPr/>
          <a:lstStyle/>
          <a:p>
            <a:fld id="{B0878C6D-0A74-4879-B426-73F2B2DA0B44}" type="slidenum">
              <a:rPr lang="zh-CN" altLang="en-US" smtClean="0"/>
              <a:t>‹N°›</a:t>
            </a:fld>
            <a:endParaRPr lang="zh-CN" altLang="en-US"/>
          </a:p>
        </p:txBody>
      </p:sp>
    </p:spTree>
    <p:extLst>
      <p:ext uri="{BB962C8B-B14F-4D97-AF65-F5344CB8AC3E}">
        <p14:creationId xmlns:p14="http://schemas.microsoft.com/office/powerpoint/2010/main" val="1239437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1657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slideLayout" Target="../slideLayouts/slideLayout6.xml"/><Relationship Id="rId7" Type="http://schemas.openxmlformats.org/officeDocument/2006/relationships/tags" Target="../tags/tag7.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ags" Target="../tags/tag6.xml"/><Relationship Id="rId5"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5"/>
            </p:custDataLst>
          </p:nvPr>
        </p:nvSpPr>
        <p:spPr>
          <a:xfrm>
            <a:off x="669881" y="191368"/>
            <a:ext cx="10852237" cy="770030"/>
          </a:xfrm>
          <a:prstGeom prst="rect">
            <a:avLst/>
          </a:prstGeom>
        </p:spPr>
        <p:txBody>
          <a:bodyPr vert="horz" wrap="square" lIns="90170" tIns="46990" rIns="90170" bIns="4699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6"/>
            </p:custDataLst>
          </p:nvPr>
        </p:nvSpPr>
        <p:spPr>
          <a:xfrm>
            <a:off x="669882" y="961398"/>
            <a:ext cx="10852237" cy="5388907"/>
          </a:xfrm>
          <a:prstGeom prst="rect">
            <a:avLst/>
          </a:prstGeom>
        </p:spPr>
        <p:txBody>
          <a:bodyPr vert="horz" wrap="square" lIns="90170" tIns="46990" rIns="90170" bIns="46990" rtlCol="0">
            <a:normAutofit/>
          </a:bodyPr>
          <a:lstStyle/>
          <a:p>
            <a:pPr marL="288000" lvl="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pPr>
            <a:r>
              <a:rPr lang="zh-CN" altLang="en-US" dirty="0"/>
              <a:t>单击此处编辑母版文本样式</a:t>
            </a:r>
          </a:p>
          <a:p>
            <a:pPr marL="720000" lvl="1"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pPr>
            <a:r>
              <a:rPr lang="zh-CN" altLang="en-US" dirty="0"/>
              <a:t>第二级</a:t>
            </a:r>
          </a:p>
        </p:txBody>
      </p:sp>
      <p:sp>
        <p:nvSpPr>
          <p:cNvPr id="6" name="灯片编号占位符 5"/>
          <p:cNvSpPr>
            <a:spLocks noGrp="1"/>
          </p:cNvSpPr>
          <p:nvPr>
            <p:ph type="sldNum" sz="quarter" idx="4"/>
            <p:custDataLst>
              <p:tags r:id="rId7"/>
            </p:custDataLst>
          </p:nvPr>
        </p:nvSpPr>
        <p:spPr>
          <a:xfrm>
            <a:off x="11358880" y="360000"/>
            <a:ext cx="701120" cy="341040"/>
          </a:xfrm>
          <a:prstGeom prst="rect">
            <a:avLst/>
          </a:prstGeom>
        </p:spPr>
        <p:txBody>
          <a:bodyPr vert="horz" wrap="square" lIns="91440" tIns="45720" rIns="91440" bIns="45720" rtlCol="0" anchor="ctr">
            <a:noAutofit/>
          </a:bodyPr>
          <a:lstStyle>
            <a:lvl1pPr algn="r">
              <a:defRPr sz="1600">
                <a:solidFill>
                  <a:schemeClr val="tx1">
                    <a:tint val="75000"/>
                  </a:schemeClr>
                </a:solidFill>
                <a:latin typeface="微软雅黑" panose="020B0503020204020204" pitchFamily="34" charset="-122"/>
                <a:ea typeface="微软雅黑" panose="020B0503020204020204" pitchFamily="34" charset="-122"/>
              </a:defRPr>
            </a:lvl1pPr>
          </a:lstStyle>
          <a:p>
            <a:fld id="{49AE70B2-8BF9-45C0-BB95-33D1B9D3A854}" type="slidenum">
              <a:rPr lang="zh-CN" altLang="en-US" smtClean="0">
                <a:solidFill>
                  <a:prstClr val="black">
                    <a:tint val="75000"/>
                  </a:prstClr>
                </a:solidFill>
              </a:rPr>
              <a:pPr/>
              <a:t>‹N°›</a:t>
            </a:fld>
            <a:endParaRPr lang="zh-CN" altLang="en-US" dirty="0">
              <a:solidFill>
                <a:prstClr val="black">
                  <a:tint val="75000"/>
                </a:prstClr>
              </a:solidFill>
            </a:endParaRPr>
          </a:p>
        </p:txBody>
      </p:sp>
      <p:sp>
        <p:nvSpPr>
          <p:cNvPr id="7" name="KSO_TEMPLATE" hidden="1"/>
          <p:cNvSpPr/>
          <p:nvPr>
            <p:custDataLst>
              <p:tags r:id="rId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3860595138"/>
      </p:ext>
    </p:extLst>
  </p:cSld>
  <p:clrMap bg1="lt1" tx1="dk1" bg2="lt2" tx2="dk2" accent1="accent1" accent2="accent2" accent3="accent3" accent4="accent4" accent5="accent5" accent6="accent6" hlink="hlink" folHlink="folHlink"/>
  <p:sldLayoutIdLst>
    <p:sldLayoutId id="2157483706" r:id="rId1"/>
    <p:sldLayoutId id="2157483702" r:id="rId2"/>
    <p:sldLayoutId id="2157483707" r:id="rId3"/>
  </p:sldLayoutIdLst>
  <p:hf hdr="0" ftr="0" dt="0"/>
  <p:txStyles>
    <p:titleStyle>
      <a:lvl1pPr algn="l" defTabSz="914400" rtl="0" eaLnBrk="1" fontAlgn="auto" latinLnBrk="0" hangingPunct="1">
        <a:lnSpc>
          <a:spcPct val="100000"/>
        </a:lnSpc>
        <a:spcBef>
          <a:spcPct val="0"/>
        </a:spcBef>
        <a:buNone/>
        <a:defRPr lang="zh-CN" altLang="en-US" sz="3600" b="1" u="none" strike="noStrike" kern="120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lang="zh-CN" altLang="en-US" sz="2400" b="1" u="none" strike="noStrike" kern="1200" cap="none" spc="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774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1200" cap="none" spc="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6"/>
            </p:custDataLst>
          </p:nvPr>
        </p:nvSpPr>
        <p:spPr>
          <a:xfrm>
            <a:off x="669881" y="191368"/>
            <a:ext cx="10852237" cy="770030"/>
          </a:xfrm>
          <a:prstGeom prst="rect">
            <a:avLst/>
          </a:prstGeom>
        </p:spPr>
        <p:txBody>
          <a:bodyPr vert="horz" wrap="square" lIns="90170" tIns="46990" rIns="90170" bIns="4699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7"/>
            </p:custDataLst>
          </p:nvPr>
        </p:nvSpPr>
        <p:spPr>
          <a:xfrm>
            <a:off x="669882" y="961398"/>
            <a:ext cx="10852237" cy="5388907"/>
          </a:xfrm>
          <a:prstGeom prst="rect">
            <a:avLst/>
          </a:prstGeom>
        </p:spPr>
        <p:txBody>
          <a:bodyPr vert="horz" wrap="square" lIns="90170" tIns="46990" rIns="90170" bIns="46990" rtlCol="0">
            <a:normAutofit/>
          </a:bodyPr>
          <a:lstStyle/>
          <a:p>
            <a:pPr marL="288000" lvl="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pPr>
            <a:r>
              <a:rPr lang="en-US" altLang="zh-CN" dirty="0"/>
              <a:t>English Bullet</a:t>
            </a:r>
            <a:endParaRPr lang="zh-CN" altLang="en-US" dirty="0"/>
          </a:p>
          <a:p>
            <a:pPr marL="720000" lvl="1"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
              <a:tabLst>
                <a:tab pos="1609725" algn="l"/>
              </a:tabLst>
            </a:pPr>
            <a:r>
              <a:rPr lang="en-US" altLang="zh-CN" dirty="0"/>
              <a:t>test</a:t>
            </a:r>
            <a:endParaRPr lang="zh-CN" altLang="en-US" dirty="0"/>
          </a:p>
        </p:txBody>
      </p:sp>
      <p:sp>
        <p:nvSpPr>
          <p:cNvPr id="6" name="灯片编号占位符 5"/>
          <p:cNvSpPr>
            <a:spLocks noGrp="1"/>
          </p:cNvSpPr>
          <p:nvPr>
            <p:ph type="sldNum" sz="quarter" idx="4"/>
            <p:custDataLst>
              <p:tags r:id="rId8"/>
            </p:custDataLst>
          </p:nvPr>
        </p:nvSpPr>
        <p:spPr>
          <a:xfrm>
            <a:off x="11358880" y="360000"/>
            <a:ext cx="701120" cy="341040"/>
          </a:xfrm>
          <a:prstGeom prst="rect">
            <a:avLst/>
          </a:prstGeom>
        </p:spPr>
        <p:txBody>
          <a:bodyPr vert="horz" wrap="square" lIns="91440" tIns="45720" rIns="91440" bIns="45720" rtlCol="0" anchor="ctr">
            <a:noAutofit/>
          </a:bodyPr>
          <a:lstStyle>
            <a:lvl1pPr algn="r">
              <a:defRPr sz="1600" b="0" i="0">
                <a:solidFill>
                  <a:srgbClr val="005DA2"/>
                </a:solidFill>
                <a:latin typeface="微软雅黑" panose="020B0503020204020204" pitchFamily="34" charset="-122"/>
                <a:ea typeface="微软雅黑" panose="020B0503020204020204" pitchFamily="34" charset="-122"/>
              </a:defRPr>
            </a:lvl1pPr>
          </a:lstStyle>
          <a:p>
            <a:pPr>
              <a:defRPr/>
            </a:pPr>
            <a:fld id="{586222F3-B96D-4942-8F83-CEF8049B163C}" type="slidenum">
              <a:rPr lang="zh-CN" altLang="en-US" smtClean="0"/>
              <a:pPr>
                <a:defRPr/>
              </a:pPr>
              <a:t>‹N°›</a:t>
            </a:fld>
            <a:endParaRPr lang="zh-CN" altLang="en-US" dirty="0"/>
          </a:p>
        </p:txBody>
      </p:sp>
      <p:sp>
        <p:nvSpPr>
          <p:cNvPr id="7" name="KSO_TEMPLATE" hidden="1"/>
          <p:cNvSpPr/>
          <p:nvPr>
            <p:custDataLst>
              <p:tags r:id="rId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1403683319"/>
      </p:ext>
    </p:extLst>
  </p:cSld>
  <p:clrMap bg1="lt1" tx1="dk1" bg2="lt2" tx2="dk2" accent1="accent1" accent2="accent2" accent3="accent3" accent4="accent4" accent5="accent5" accent6="accent6" hlink="hlink" folHlink="folHlink"/>
  <p:sldLayoutIdLst>
    <p:sldLayoutId id="2157483709" r:id="rId1"/>
    <p:sldLayoutId id="2157483710" r:id="rId2"/>
    <p:sldLayoutId id="2157483711" r:id="rId3"/>
    <p:sldLayoutId id="2157483712" r:id="rId4"/>
  </p:sldLayoutIdLst>
  <p:hf hdr="0" ftr="0" dt="0"/>
  <p:txStyles>
    <p:titleStyle>
      <a:lvl1pPr algn="l" defTabSz="914400" rtl="0" eaLnBrk="1" fontAlgn="auto" latinLnBrk="0" hangingPunct="1">
        <a:lnSpc>
          <a:spcPct val="100000"/>
        </a:lnSpc>
        <a:spcBef>
          <a:spcPct val="0"/>
        </a:spcBef>
        <a:buNone/>
        <a:defRPr lang="zh-CN" altLang="en-US" sz="3600" b="1" u="none" strike="noStrike" kern="120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774900" indent="-342900" algn="l" defTabSz="914400" rtl="0" eaLnBrk="1" fontAlgn="auto" latinLnBrk="0" hangingPunct="1">
        <a:lnSpc>
          <a:spcPct val="130000"/>
        </a:lnSpc>
        <a:spcBef>
          <a:spcPts val="0"/>
        </a:spcBef>
        <a:spcAft>
          <a:spcPts val="1000"/>
        </a:spcAft>
        <a:buFont typeface="Wingdings" panose="05000000000000000000" pitchFamily="2" charset="2"/>
        <a:buChar char="u"/>
        <a:defRPr lang="zh-CN" altLang="en-US" sz="2400" b="1" u="none" strike="noStrike" kern="1200" cap="none" spc="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342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1200" cap="none" spc="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17" Type="http://schemas.openxmlformats.org/officeDocument/2006/relationships/image" Target="../media/image16.jpeg"/><Relationship Id="rId2" Type="http://schemas.openxmlformats.org/officeDocument/2006/relationships/notesSlide" Target="../notesSlides/notesSlide1.xml"/><Relationship Id="rId16"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jpeg"/></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jpeg"/></Relationships>
</file>

<file path=ppt/slides/_rels/slide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rsai.ihep.ac.cn/" TargetMode="External"/><Relationship Id="rId7" Type="http://schemas.openxmlformats.org/officeDocument/2006/relationships/image" Target="../media/image180.png"/><Relationship Id="rId2" Type="http://schemas.openxmlformats.org/officeDocument/2006/relationships/image" Target="../media/image67.png"/><Relationship Id="rId1" Type="http://schemas.openxmlformats.org/officeDocument/2006/relationships/slideLayout" Target="../slideLayouts/slideLayout5.xml"/><Relationship Id="rId6" Type="http://schemas.openxmlformats.org/officeDocument/2006/relationships/hyperlink" Target="https://journal.hep.com.cn/fop/EN/10.15302/frontphys.2026.096401" TargetMode="External"/><Relationship Id="rId5" Type="http://schemas.openxmlformats.org/officeDocument/2006/relationships/image" Target="../media/image68.jpg"/><Relationship Id="rId4" Type="http://schemas.openxmlformats.org/officeDocument/2006/relationships/hyperlink" Target="https://indico.cern.ch/event/1291157/contributions/5889603/"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0.jpeg"/></Relationships>
</file>

<file path=ppt/slides/_rels/slide1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2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3" Type="http://schemas.openxmlformats.org/officeDocument/2006/relationships/tags" Target="../tags/tag46.xml"/><Relationship Id="rId18" Type="http://schemas.openxmlformats.org/officeDocument/2006/relationships/tags" Target="../tags/tag51.xml"/><Relationship Id="rId26" Type="http://schemas.openxmlformats.org/officeDocument/2006/relationships/image" Target="../media/image89.jpeg"/><Relationship Id="rId3" Type="http://schemas.openxmlformats.org/officeDocument/2006/relationships/tags" Target="../tags/tag36.xml"/><Relationship Id="rId21" Type="http://schemas.openxmlformats.org/officeDocument/2006/relationships/image" Target="../media/image84.jpeg"/><Relationship Id="rId34" Type="http://schemas.openxmlformats.org/officeDocument/2006/relationships/image" Target="../media/image97.jpeg"/><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5" Type="http://schemas.openxmlformats.org/officeDocument/2006/relationships/image" Target="../media/image88.jpeg"/><Relationship Id="rId33" Type="http://schemas.openxmlformats.org/officeDocument/2006/relationships/image" Target="../media/image96.jpeg"/><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slideLayout" Target="../slideLayouts/slideLayout3.xml"/><Relationship Id="rId29" Type="http://schemas.openxmlformats.org/officeDocument/2006/relationships/image" Target="../media/image92.png"/><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image" Target="../media/image87.png"/><Relationship Id="rId32" Type="http://schemas.openxmlformats.org/officeDocument/2006/relationships/image" Target="../media/image95.jpeg"/><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image" Target="../media/image86.png"/><Relationship Id="rId28" Type="http://schemas.openxmlformats.org/officeDocument/2006/relationships/image" Target="../media/image91.jpeg"/><Relationship Id="rId10" Type="http://schemas.openxmlformats.org/officeDocument/2006/relationships/tags" Target="../tags/tag43.xml"/><Relationship Id="rId19" Type="http://schemas.openxmlformats.org/officeDocument/2006/relationships/tags" Target="../tags/tag52.xml"/><Relationship Id="rId31" Type="http://schemas.openxmlformats.org/officeDocument/2006/relationships/image" Target="../media/image94.jpeg"/><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image" Target="../media/image85.png"/><Relationship Id="rId27" Type="http://schemas.openxmlformats.org/officeDocument/2006/relationships/image" Target="../media/image90.jpeg"/><Relationship Id="rId30" Type="http://schemas.openxmlformats.org/officeDocument/2006/relationships/image" Target="../media/image93.jpeg"/><Relationship Id="rId35" Type="http://schemas.openxmlformats.org/officeDocument/2006/relationships/image" Target="../media/image98.jpeg"/><Relationship Id="rId8" Type="http://schemas.openxmlformats.org/officeDocument/2006/relationships/tags" Target="../tags/tag41.xml"/></Relationships>
</file>

<file path=ppt/slides/_rels/slide3.xml.rels><?xml version="1.0" encoding="UTF-8" standalone="yes"?>
<Relationships xmlns="http://schemas.openxmlformats.org/package/2006/relationships"><Relationship Id="rId13" Type="http://schemas.openxmlformats.org/officeDocument/2006/relationships/tags" Target="../tags/tag23.xml"/><Relationship Id="rId18" Type="http://schemas.openxmlformats.org/officeDocument/2006/relationships/tags" Target="../tags/tag28.xml"/><Relationship Id="rId26" Type="http://schemas.openxmlformats.org/officeDocument/2006/relationships/image" Target="../media/image22.jpeg"/><Relationship Id="rId21" Type="http://schemas.openxmlformats.org/officeDocument/2006/relationships/tags" Target="../tags/tag31.xml"/><Relationship Id="rId34" Type="http://schemas.openxmlformats.org/officeDocument/2006/relationships/image" Target="../media/image30.jpeg"/><Relationship Id="rId7" Type="http://schemas.openxmlformats.org/officeDocument/2006/relationships/tags" Target="../tags/tag17.xml"/><Relationship Id="rId12" Type="http://schemas.openxmlformats.org/officeDocument/2006/relationships/tags" Target="../tags/tag22.xml"/><Relationship Id="rId17" Type="http://schemas.openxmlformats.org/officeDocument/2006/relationships/tags" Target="../tags/tag27.xml"/><Relationship Id="rId25" Type="http://schemas.openxmlformats.org/officeDocument/2006/relationships/image" Target="../media/image21.jpeg"/><Relationship Id="rId33" Type="http://schemas.openxmlformats.org/officeDocument/2006/relationships/image" Target="../media/image29.png"/><Relationship Id="rId2" Type="http://schemas.openxmlformats.org/officeDocument/2006/relationships/tags" Target="../tags/tag12.xml"/><Relationship Id="rId16" Type="http://schemas.openxmlformats.org/officeDocument/2006/relationships/tags" Target="../tags/tag26.xml"/><Relationship Id="rId20" Type="http://schemas.openxmlformats.org/officeDocument/2006/relationships/tags" Target="../tags/tag30.xml"/><Relationship Id="rId29" Type="http://schemas.openxmlformats.org/officeDocument/2006/relationships/image" Target="../media/image25.jpe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tags" Target="../tags/tag21.xml"/><Relationship Id="rId24" Type="http://schemas.openxmlformats.org/officeDocument/2006/relationships/slideLayout" Target="../slideLayouts/slideLayout2.xml"/><Relationship Id="rId32" Type="http://schemas.openxmlformats.org/officeDocument/2006/relationships/image" Target="../media/image28.png"/><Relationship Id="rId37" Type="http://schemas.openxmlformats.org/officeDocument/2006/relationships/image" Target="../media/image33.png"/><Relationship Id="rId5" Type="http://schemas.openxmlformats.org/officeDocument/2006/relationships/tags" Target="../tags/tag15.xml"/><Relationship Id="rId15" Type="http://schemas.openxmlformats.org/officeDocument/2006/relationships/tags" Target="../tags/tag25.xml"/><Relationship Id="rId23" Type="http://schemas.openxmlformats.org/officeDocument/2006/relationships/tags" Target="../tags/tag33.xml"/><Relationship Id="rId28" Type="http://schemas.openxmlformats.org/officeDocument/2006/relationships/image" Target="../media/image24.jpeg"/><Relationship Id="rId36" Type="http://schemas.openxmlformats.org/officeDocument/2006/relationships/image" Target="../media/image32.png"/><Relationship Id="rId10" Type="http://schemas.openxmlformats.org/officeDocument/2006/relationships/tags" Target="../tags/tag20.xml"/><Relationship Id="rId19" Type="http://schemas.openxmlformats.org/officeDocument/2006/relationships/tags" Target="../tags/tag29.xml"/><Relationship Id="rId31" Type="http://schemas.openxmlformats.org/officeDocument/2006/relationships/image" Target="../media/image27.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tags" Target="../tags/tag24.xml"/><Relationship Id="rId22" Type="http://schemas.openxmlformats.org/officeDocument/2006/relationships/tags" Target="../tags/tag32.xml"/><Relationship Id="rId27" Type="http://schemas.openxmlformats.org/officeDocument/2006/relationships/image" Target="../media/image23.jpeg"/><Relationship Id="rId30" Type="http://schemas.openxmlformats.org/officeDocument/2006/relationships/image" Target="../media/image26.jpeg"/><Relationship Id="rId35" Type="http://schemas.openxmlformats.org/officeDocument/2006/relationships/image" Target="../media/image31.jpeg"/><Relationship Id="rId8" Type="http://schemas.openxmlformats.org/officeDocument/2006/relationships/tags" Target="../tags/tag18.xml"/><Relationship Id="rId3" Type="http://schemas.openxmlformats.org/officeDocument/2006/relationships/tags" Target="../tags/tag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jpeg"/></Relationships>
</file>

<file path=ppt/slides/_rels/slide8.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png"/><Relationship Id="rId12"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jpeg"/><Relationship Id="rId10" Type="http://schemas.openxmlformats.org/officeDocument/2006/relationships/image" Target="../media/image53.jpeg"/><Relationship Id="rId4" Type="http://schemas.openxmlformats.org/officeDocument/2006/relationships/image" Target="../media/image47.jpeg"/><Relationship Id="rId9" Type="http://schemas.openxmlformats.org/officeDocument/2006/relationships/image" Target="../media/image52.jpeg"/></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25400" y="3225800"/>
            <a:ext cx="4737100" cy="2057400"/>
          </a:xfrm>
          <a:prstGeom prst="roundRect">
            <a:avLst>
              <a:gd name="adj" fmla="val 0"/>
            </a:avLst>
          </a:prstGeom>
          <a:gradFill rotWithShape="0">
            <a:gsLst>
              <a:gs pos="30000">
                <a:srgbClr val="0060EA">
                  <a:alpha val="100000"/>
                </a:srgbClr>
              </a:gs>
              <a:gs pos="100000">
                <a:srgbClr val="00C0FA">
                  <a:alpha val="100000"/>
                </a:srgbClr>
              </a:gs>
            </a:gsLst>
            <a:lin ang="2700000"/>
          </a:gra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flipV="1">
            <a:off x="-25400" y="5295900"/>
            <a:ext cx="4737100" cy="88900"/>
          </a:xfrm>
          <a:prstGeom prst="roundRect">
            <a:avLst>
              <a:gd name="adj" fmla="val 0"/>
            </a:avLst>
          </a:prstGeom>
          <a:solidFill>
            <a:srgbClr val="EDAB6D">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6553200" y="3149600"/>
            <a:ext cx="5613400" cy="88900"/>
          </a:xfrm>
          <a:prstGeom prst="roundRect">
            <a:avLst>
              <a:gd name="adj" fmla="val 0"/>
            </a:avLst>
          </a:prstGeom>
          <a:solidFill>
            <a:srgbClr val="EDAB6D">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5" name="Picture 5"/>
          <p:cNvPicPr>
            <a:picLocks noChangeAspect="1"/>
          </p:cNvPicPr>
          <p:nvPr/>
        </p:nvPicPr>
        <p:blipFill>
          <a:blip r:embed="rId3"/>
          <a:srcRect/>
          <a:stretch>
            <a:fillRect/>
          </a:stretch>
        </p:blipFill>
        <p:spPr>
          <a:xfrm>
            <a:off x="4800600" y="4635500"/>
            <a:ext cx="1219200" cy="673100"/>
          </a:xfrm>
          <a:prstGeom prst="rect">
            <a:avLst/>
          </a:prstGeom>
          <a:noFill/>
          <a:ln w="25400" cap="flat" cmpd="sng">
            <a:noFill/>
            <a:prstDash val="solid"/>
            <a:round/>
          </a:ln>
        </p:spPr>
      </p:pic>
      <p:pic>
        <p:nvPicPr>
          <p:cNvPr id="6" name="Picture 6"/>
          <p:cNvPicPr>
            <a:picLocks noChangeAspect="1"/>
          </p:cNvPicPr>
          <p:nvPr/>
        </p:nvPicPr>
        <p:blipFill>
          <a:blip r:embed="rId4"/>
          <a:srcRect/>
          <a:stretch>
            <a:fillRect/>
          </a:stretch>
        </p:blipFill>
        <p:spPr>
          <a:xfrm>
            <a:off x="4800600" y="3924300"/>
            <a:ext cx="1219200" cy="673100"/>
          </a:xfrm>
          <a:prstGeom prst="rect">
            <a:avLst/>
          </a:prstGeom>
          <a:noFill/>
          <a:ln w="25400" cap="flat" cmpd="sng">
            <a:noFill/>
            <a:prstDash val="solid"/>
            <a:round/>
          </a:ln>
        </p:spPr>
      </p:pic>
      <p:pic>
        <p:nvPicPr>
          <p:cNvPr id="7" name="Picture 7"/>
          <p:cNvPicPr>
            <a:picLocks noChangeAspect="1"/>
          </p:cNvPicPr>
          <p:nvPr/>
        </p:nvPicPr>
        <p:blipFill>
          <a:blip r:embed="rId5"/>
          <a:srcRect/>
          <a:stretch>
            <a:fillRect/>
          </a:stretch>
        </p:blipFill>
        <p:spPr>
          <a:xfrm>
            <a:off x="6045200" y="4610100"/>
            <a:ext cx="1219200" cy="685800"/>
          </a:xfrm>
          <a:prstGeom prst="rect">
            <a:avLst/>
          </a:prstGeom>
          <a:noFill/>
          <a:ln w="25400" cap="flat" cmpd="sng">
            <a:noFill/>
            <a:prstDash val="solid"/>
            <a:round/>
          </a:ln>
        </p:spPr>
      </p:pic>
      <p:pic>
        <p:nvPicPr>
          <p:cNvPr id="8" name="Picture 8"/>
          <p:cNvPicPr>
            <a:picLocks noChangeAspect="1"/>
          </p:cNvPicPr>
          <p:nvPr/>
        </p:nvPicPr>
        <p:blipFill>
          <a:blip r:embed="rId6"/>
          <a:srcRect/>
          <a:stretch>
            <a:fillRect/>
          </a:stretch>
        </p:blipFill>
        <p:spPr>
          <a:xfrm>
            <a:off x="9766300" y="3238500"/>
            <a:ext cx="1028700" cy="660400"/>
          </a:xfrm>
          <a:prstGeom prst="rect">
            <a:avLst/>
          </a:prstGeom>
          <a:noFill/>
          <a:ln w="25400" cap="flat" cmpd="sng">
            <a:noFill/>
            <a:prstDash val="solid"/>
            <a:round/>
          </a:ln>
        </p:spPr>
      </p:pic>
      <p:pic>
        <p:nvPicPr>
          <p:cNvPr id="9" name="Picture 9"/>
          <p:cNvPicPr>
            <a:picLocks noChangeAspect="1"/>
          </p:cNvPicPr>
          <p:nvPr/>
        </p:nvPicPr>
        <p:blipFill>
          <a:blip r:embed="rId7"/>
          <a:srcRect/>
          <a:stretch>
            <a:fillRect/>
          </a:stretch>
        </p:blipFill>
        <p:spPr>
          <a:xfrm>
            <a:off x="9779000" y="3924300"/>
            <a:ext cx="1016000" cy="673100"/>
          </a:xfrm>
          <a:prstGeom prst="rect">
            <a:avLst/>
          </a:prstGeom>
          <a:noFill/>
          <a:ln w="25400" cap="flat" cmpd="sng">
            <a:noFill/>
            <a:prstDash val="solid"/>
            <a:round/>
          </a:ln>
        </p:spPr>
      </p:pic>
      <p:pic>
        <p:nvPicPr>
          <p:cNvPr id="10" name="Picture 10"/>
          <p:cNvPicPr>
            <a:picLocks noChangeAspect="1"/>
          </p:cNvPicPr>
          <p:nvPr/>
        </p:nvPicPr>
        <p:blipFill>
          <a:blip r:embed="rId8"/>
          <a:srcRect/>
          <a:stretch>
            <a:fillRect/>
          </a:stretch>
        </p:blipFill>
        <p:spPr>
          <a:xfrm>
            <a:off x="8534400" y="46101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1" name="Picture 11"/>
          <p:cNvPicPr>
            <a:picLocks noChangeAspect="1"/>
          </p:cNvPicPr>
          <p:nvPr/>
        </p:nvPicPr>
        <p:blipFill>
          <a:blip r:embed="rId9"/>
          <a:srcRect/>
          <a:stretch>
            <a:fillRect/>
          </a:stretch>
        </p:blipFill>
        <p:spPr>
          <a:xfrm>
            <a:off x="8534400" y="32258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2" name="Picture 12"/>
          <p:cNvPicPr>
            <a:picLocks noChangeAspect="1"/>
          </p:cNvPicPr>
          <p:nvPr/>
        </p:nvPicPr>
        <p:blipFill>
          <a:blip r:embed="rId10"/>
          <a:srcRect/>
          <a:stretch>
            <a:fillRect/>
          </a:stretch>
        </p:blipFill>
        <p:spPr>
          <a:xfrm>
            <a:off x="8534400" y="39243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3" name="Picture 13"/>
          <p:cNvPicPr>
            <a:picLocks noChangeAspect="1"/>
          </p:cNvPicPr>
          <p:nvPr/>
        </p:nvPicPr>
        <p:blipFill>
          <a:blip r:embed="rId11"/>
          <a:srcRect/>
          <a:stretch>
            <a:fillRect/>
          </a:stretch>
        </p:blipFill>
        <p:spPr>
          <a:xfrm>
            <a:off x="7289800" y="39243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4" name="Picture 14"/>
          <p:cNvPicPr>
            <a:picLocks noChangeAspect="1"/>
          </p:cNvPicPr>
          <p:nvPr/>
        </p:nvPicPr>
        <p:blipFill>
          <a:blip r:embed="rId12"/>
          <a:srcRect/>
          <a:stretch>
            <a:fillRect/>
          </a:stretch>
        </p:blipFill>
        <p:spPr>
          <a:xfrm>
            <a:off x="6045200" y="39243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5" name="Picture 15"/>
          <p:cNvPicPr>
            <a:picLocks noChangeAspect="1"/>
          </p:cNvPicPr>
          <p:nvPr/>
        </p:nvPicPr>
        <p:blipFill>
          <a:blip r:embed="rId13"/>
          <a:srcRect/>
          <a:stretch>
            <a:fillRect/>
          </a:stretch>
        </p:blipFill>
        <p:spPr>
          <a:xfrm>
            <a:off x="4800600" y="32258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6" name="Picture 16"/>
          <p:cNvPicPr>
            <a:picLocks noChangeAspect="1"/>
          </p:cNvPicPr>
          <p:nvPr/>
        </p:nvPicPr>
        <p:blipFill>
          <a:blip r:embed="rId14"/>
          <a:srcRect/>
          <a:stretch>
            <a:fillRect/>
          </a:stretch>
        </p:blipFill>
        <p:spPr>
          <a:xfrm>
            <a:off x="7289800" y="32258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7" name="Picture 17"/>
          <p:cNvPicPr>
            <a:picLocks noChangeAspect="1"/>
          </p:cNvPicPr>
          <p:nvPr/>
        </p:nvPicPr>
        <p:blipFill>
          <a:blip r:embed="rId15"/>
          <a:srcRect t="56" b="56"/>
          <a:stretch>
            <a:fillRect/>
          </a:stretch>
        </p:blipFill>
        <p:spPr>
          <a:xfrm>
            <a:off x="6045200" y="3225800"/>
            <a:ext cx="1206500" cy="673100"/>
          </a:xfrm>
          <a:prstGeom prst="rect">
            <a:avLst/>
          </a:prstGeom>
          <a:gradFill rotWithShape="1">
            <a:gsLst>
              <a:gs pos="0">
                <a:srgbClr val="CA4848">
                  <a:alpha val="100000"/>
                </a:srgbClr>
              </a:gs>
              <a:gs pos="50000">
                <a:srgbClr val="C30000">
                  <a:alpha val="100000"/>
                </a:srgbClr>
              </a:gs>
              <a:gs pos="100000">
                <a:srgbClr val="AD0000">
                  <a:alpha val="100000"/>
                </a:srgbClr>
              </a:gs>
            </a:gsLst>
            <a:lin ang="5400000"/>
          </a:gradFill>
          <a:ln w="25400" cap="flat" cmpd="sng">
            <a:noFill/>
            <a:prstDash val="solid"/>
            <a:round/>
          </a:ln>
        </p:spPr>
      </p:pic>
      <p:pic>
        <p:nvPicPr>
          <p:cNvPr id="18" name="Picture 18"/>
          <p:cNvPicPr>
            <a:picLocks noChangeAspect="1"/>
          </p:cNvPicPr>
          <p:nvPr/>
        </p:nvPicPr>
        <p:blipFill>
          <a:blip r:embed="rId16"/>
          <a:srcRect/>
          <a:stretch>
            <a:fillRect/>
          </a:stretch>
        </p:blipFill>
        <p:spPr>
          <a:xfrm>
            <a:off x="7289800" y="4610100"/>
            <a:ext cx="1219200" cy="673100"/>
          </a:xfrm>
          <a:prstGeom prst="rect">
            <a:avLst/>
          </a:prstGeom>
          <a:noFill/>
          <a:ln w="25400" cap="flat" cmpd="sng">
            <a:noFill/>
            <a:prstDash val="solid"/>
            <a:round/>
          </a:ln>
        </p:spPr>
      </p:pic>
      <p:pic>
        <p:nvPicPr>
          <p:cNvPr id="19" name="Picture 19"/>
          <p:cNvPicPr>
            <a:picLocks noChangeAspect="1"/>
          </p:cNvPicPr>
          <p:nvPr/>
        </p:nvPicPr>
        <p:blipFill>
          <a:blip r:embed="rId17"/>
          <a:srcRect/>
          <a:stretch>
            <a:fillRect/>
          </a:stretch>
        </p:blipFill>
        <p:spPr>
          <a:xfrm>
            <a:off x="9766300" y="4610100"/>
            <a:ext cx="1028700" cy="685800"/>
          </a:xfrm>
          <a:prstGeom prst="rect">
            <a:avLst/>
          </a:prstGeom>
          <a:noFill/>
          <a:ln w="25400" cap="flat" cmpd="sng">
            <a:noFill/>
            <a:prstDash val="solid"/>
            <a:round/>
          </a:ln>
        </p:spPr>
      </p:pic>
      <p:sp>
        <p:nvSpPr>
          <p:cNvPr id="20" name="AutoShape 20"/>
          <p:cNvSpPr/>
          <p:nvPr/>
        </p:nvSpPr>
        <p:spPr>
          <a:xfrm>
            <a:off x="10845800" y="3238500"/>
            <a:ext cx="1346200" cy="2057400"/>
          </a:xfrm>
          <a:prstGeom prst="roundRect">
            <a:avLst>
              <a:gd name="adj" fmla="val 0"/>
            </a:avLst>
          </a:prstGeom>
          <a:gradFill rotWithShape="0">
            <a:gsLst>
              <a:gs pos="0">
                <a:srgbClr val="0060EA">
                  <a:alpha val="100000"/>
                </a:srgbClr>
              </a:gs>
              <a:gs pos="100000">
                <a:srgbClr val="00C0FA">
                  <a:alpha val="100000"/>
                </a:srgbClr>
              </a:gs>
            </a:gsLst>
            <a:lin ang="16680000"/>
          </a:gradFill>
          <a:ln w="25400" cap="flat" cmpd="sng">
            <a:noFill/>
            <a:prstDash val="solid"/>
            <a:round/>
          </a:ln>
        </p:spPr>
        <p:txBody>
          <a:bodyPr vert="horz" wrap="square" lIns="63500" tIns="63500" rIns="63500" bIns="63500" rtlCol="0" anchor="ctr"/>
          <a:lstStyle/>
          <a:p>
            <a:pPr algn="ctr">
              <a:defRPr/>
            </a:pPr>
            <a:endParaRPr/>
          </a:p>
        </p:txBody>
      </p:sp>
      <p:sp>
        <p:nvSpPr>
          <p:cNvPr id="21" name="AutoShape 21"/>
          <p:cNvSpPr/>
          <p:nvPr/>
        </p:nvSpPr>
        <p:spPr>
          <a:xfrm>
            <a:off x="139781" y="1016000"/>
            <a:ext cx="11951266" cy="1612900"/>
          </a:xfrm>
          <a:prstGeom prst="rect">
            <a:avLst/>
          </a:prstGeom>
          <a:noFill/>
          <a:ln w="12700" cap="flat" cmpd="sng">
            <a:noFill/>
            <a:prstDash val="solid"/>
            <a:round/>
          </a:ln>
        </p:spPr>
        <p:txBody>
          <a:bodyPr vert="horz" wrap="square" lIns="127000" tIns="63500" rIns="127000" bIns="63500" rtlCol="0" anchor="ctr" anchorCtr="0"/>
          <a:lstStyle/>
          <a:p>
            <a:pPr marL="0" indent="0" algn="ctr">
              <a:lnSpc>
                <a:spcPct val="100000"/>
              </a:lnSpc>
              <a:defRPr/>
            </a:pPr>
            <a:r>
              <a:rPr lang="en-US" sz="13800" b="1" i="0" u="none" strike="noStrike" dirty="0">
                <a:solidFill>
                  <a:srgbClr val="053C80"/>
                </a:solidFill>
                <a:latin typeface="Times New Roman"/>
                <a:ea typeface="Times New Roman"/>
                <a:cs typeface="Times New Roman"/>
                <a:sym typeface="Times New Roman"/>
              </a:rPr>
              <a:t>IHEP Vision</a:t>
            </a:r>
            <a:endParaRPr lang="en-US" sz="4800" dirty="0"/>
          </a:p>
        </p:txBody>
      </p:sp>
      <p:sp>
        <p:nvSpPr>
          <p:cNvPr id="22" name="AutoShape 22"/>
          <p:cNvSpPr/>
          <p:nvPr/>
        </p:nvSpPr>
        <p:spPr>
          <a:xfrm>
            <a:off x="1004270" y="5626100"/>
            <a:ext cx="10005659" cy="952500"/>
          </a:xfrm>
          <a:prstGeom prst="rect">
            <a:avLst/>
          </a:prstGeom>
          <a:noFill/>
          <a:ln w="12700" cap="flat" cmpd="sng">
            <a:noFill/>
            <a:prstDash val="solid"/>
            <a:round/>
          </a:ln>
        </p:spPr>
        <p:txBody>
          <a:bodyPr vert="horz" wrap="square" lIns="127000" tIns="63500" rIns="127000" bIns="63500" rtlCol="0" anchor="ctr" anchorCtr="0"/>
          <a:lstStyle/>
          <a:p>
            <a:pPr marL="0" indent="0" algn="r">
              <a:lnSpc>
                <a:spcPct val="100000"/>
              </a:lnSpc>
              <a:spcBef>
                <a:spcPts val="1200"/>
              </a:spcBef>
              <a:defRPr/>
            </a:pPr>
            <a:r>
              <a:rPr lang="en-US" altLang="zh-CN" sz="2400" b="1" i="0" u="none" strike="noStrike" dirty="0">
                <a:solidFill>
                  <a:srgbClr val="053C80"/>
                </a:solidFill>
                <a:latin typeface="Times New Roman"/>
                <a:ea typeface="Times New Roman"/>
                <a:cs typeface="Times New Roman"/>
                <a:sym typeface="Times New Roman"/>
              </a:rPr>
              <a:t>Jun Cao (IHEP)</a:t>
            </a:r>
          </a:p>
          <a:p>
            <a:pPr marL="0" indent="0" algn="r">
              <a:lnSpc>
                <a:spcPct val="100000"/>
              </a:lnSpc>
              <a:spcBef>
                <a:spcPts val="1200"/>
              </a:spcBef>
              <a:defRPr/>
            </a:pPr>
            <a:r>
              <a:rPr lang="en-US" sz="2400" b="1" dirty="0">
                <a:solidFill>
                  <a:srgbClr val="053C80"/>
                </a:solidFill>
                <a:latin typeface="Times New Roman"/>
                <a:cs typeface="Times New Roman"/>
                <a:sym typeface="Times New Roman"/>
              </a:rPr>
              <a:t>17</a:t>
            </a:r>
            <a:r>
              <a:rPr lang="en-US" sz="2400" b="1" baseline="30000" dirty="0">
                <a:solidFill>
                  <a:srgbClr val="053C80"/>
                </a:solidFill>
                <a:latin typeface="Times New Roman"/>
                <a:cs typeface="Times New Roman"/>
                <a:sym typeface="Times New Roman"/>
              </a:rPr>
              <a:t>th</a:t>
            </a:r>
            <a:r>
              <a:rPr lang="en-US" sz="2400" b="1" dirty="0">
                <a:solidFill>
                  <a:srgbClr val="053C80"/>
                </a:solidFill>
                <a:latin typeface="Times New Roman"/>
                <a:cs typeface="Times New Roman"/>
                <a:sym typeface="Times New Roman"/>
              </a:rPr>
              <a:t> FCPPN/L </a:t>
            </a:r>
            <a:r>
              <a:rPr lang="en-US" altLang="zh-CN" sz="2400" b="1" dirty="0">
                <a:solidFill>
                  <a:srgbClr val="053C80"/>
                </a:solidFill>
                <a:latin typeface="Times New Roman"/>
                <a:cs typeface="Times New Roman"/>
                <a:sym typeface="Times New Roman"/>
              </a:rPr>
              <a:t>Workshop, Lyon, France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6" name="AutoShape 6"/>
          <p:cNvSpPr/>
          <p:nvPr/>
        </p:nvSpPr>
        <p:spPr>
          <a:xfrm>
            <a:off x="1217258" y="63500"/>
            <a:ext cx="10974741" cy="762000"/>
          </a:xfrm>
          <a:prstGeom prst="rect">
            <a:avLst/>
          </a:prstGeom>
          <a:noFill/>
          <a:ln w="12700" cap="flat" cmpd="sng">
            <a:noFill/>
            <a:prstDash val="solid"/>
            <a:round/>
          </a:ln>
        </p:spPr>
        <p:txBody>
          <a:bodyPr vert="horz" wrap="square" lIns="63500" tIns="25400" rIns="63500" bIns="25400" rtlCol="0" anchor="ctr" anchorCtr="0"/>
          <a:lstStyle/>
          <a:p>
            <a:pPr marL="0" indent="0" algn="ctr">
              <a:lnSpc>
                <a:spcPct val="83333"/>
              </a:lnSpc>
              <a:defRPr/>
            </a:pPr>
            <a:r>
              <a:rPr lang="en-US" sz="3000" b="1" i="0" u="none" strike="noStrike" dirty="0">
                <a:solidFill>
                  <a:schemeClr val="tx2"/>
                </a:solidFill>
                <a:latin typeface="Times New Roman"/>
                <a:ea typeface="Times New Roman"/>
                <a:cs typeface="Times New Roman"/>
                <a:sym typeface="Times New Roman"/>
              </a:rPr>
              <a:t>Probing the Extremes of Gravity: Compact Objects and </a:t>
            </a:r>
            <a:r>
              <a:rPr lang="en-US" sz="3000" b="1" i="0" u="none" strike="noStrike" dirty="0" err="1">
                <a:solidFill>
                  <a:schemeClr val="tx2"/>
                </a:solidFill>
                <a:latin typeface="Times New Roman"/>
                <a:ea typeface="Times New Roman"/>
                <a:cs typeface="Times New Roman"/>
                <a:sym typeface="Times New Roman"/>
              </a:rPr>
              <a:t>Cosology</a:t>
            </a:r>
            <a:endParaRPr lang="en-US" sz="1100" dirty="0">
              <a:solidFill>
                <a:schemeClr val="tx2"/>
              </a:solidFill>
            </a:endParaRPr>
          </a:p>
        </p:txBody>
      </p:sp>
      <p:sp>
        <p:nvSpPr>
          <p:cNvPr id="7" name="AutoShape 7"/>
          <p:cNvSpPr/>
          <p:nvPr/>
        </p:nvSpPr>
        <p:spPr>
          <a:xfrm>
            <a:off x="254000" y="1143000"/>
            <a:ext cx="4572000" cy="1841500"/>
          </a:xfrm>
          <a:prstGeom prst="roundRect">
            <a:avLst>
              <a:gd name="adj" fmla="val 0"/>
            </a:avLst>
          </a:prstGeom>
          <a:noFill/>
          <a:ln w="25400" cap="flat" cmpd="sng">
            <a:noFill/>
            <a:prstDash val="solid"/>
            <a:round/>
          </a:ln>
        </p:spPr>
        <p:txBody>
          <a:bodyPr vert="horz" wrap="square" lIns="127000" tIns="101600" rIns="127000" bIns="101600" rtlCol="0" anchor="t" anchorCtr="0"/>
          <a:lstStyle/>
          <a:p>
            <a:pPr marL="50800" indent="0" algn="l">
              <a:lnSpc>
                <a:spcPct val="100000"/>
              </a:lnSpc>
              <a:defRPr/>
            </a:pPr>
            <a:r>
              <a:rPr lang="en-US" sz="2000" b="1" i="0" u="none" strike="noStrike" dirty="0">
                <a:solidFill>
                  <a:srgbClr val="005DA2"/>
                </a:solidFill>
                <a:latin typeface="Times New Roman"/>
                <a:ea typeface="Times New Roman"/>
                <a:cs typeface="Times New Roman"/>
                <a:sym typeface="Times New Roman"/>
              </a:rPr>
              <a:t>Leveraging Facilities</a:t>
            </a:r>
            <a:endParaRPr lang="en-US" sz="2000" dirty="0"/>
          </a:p>
          <a:p>
            <a:pPr marL="50800" indent="0" algn="just">
              <a:lnSpc>
                <a:spcPct val="108333"/>
              </a:lnSpc>
              <a:spcBef>
                <a:spcPts val="600"/>
              </a:spcBef>
            </a:pPr>
            <a:r>
              <a:rPr lang="en-US" sz="2000" b="0" i="0" u="none" strike="noStrike" dirty="0">
                <a:solidFill>
                  <a:srgbClr val="000000"/>
                </a:solidFill>
                <a:latin typeface="Times New Roman"/>
                <a:ea typeface="Times New Roman"/>
                <a:cs typeface="Times New Roman"/>
                <a:sym typeface="Times New Roman"/>
              </a:rPr>
              <a:t>Leveraging Insight-HXMT, GECAM, eXTP, and HERD to explore the physics of extreme celestial bodies and unravel the nature of spacetime and cosmic expansion.</a:t>
            </a:r>
          </a:p>
        </p:txBody>
      </p:sp>
      <p:sp>
        <p:nvSpPr>
          <p:cNvPr id="8" name="AutoShape 8"/>
          <p:cNvSpPr/>
          <p:nvPr/>
        </p:nvSpPr>
        <p:spPr>
          <a:xfrm>
            <a:off x="165605" y="4191000"/>
            <a:ext cx="9271000" cy="2413000"/>
          </a:xfrm>
          <a:prstGeom prst="roundRect">
            <a:avLst>
              <a:gd name="adj" fmla="val 0"/>
            </a:avLst>
          </a:prstGeom>
          <a:noFill/>
          <a:ln w="12700" cap="flat" cmpd="sng">
            <a:solidFill>
              <a:srgbClr val="367ECE">
                <a:alpha val="100000"/>
              </a:srgbClr>
            </a:solidFill>
            <a:prstDash val="dash"/>
            <a:miter lim="10000000"/>
          </a:ln>
        </p:spPr>
        <p:txBody>
          <a:bodyPr vert="horz" wrap="square" lIns="127000" tIns="101600" rIns="127000" bIns="101600" rtlCol="0" anchor="t" anchorCtr="0"/>
          <a:lstStyle>
            <a:lvl1pPr marL="558800" indent="-177800"/>
            <a:lvl2pPr marL="1016000" indent="-177800"/>
            <a:lvl3pPr marL="1473200" indent="-177800"/>
            <a:lvl4pPr marL="1930400" indent="-177800"/>
            <a:lvl5pPr marL="2387600" indent="-177800"/>
            <a:lvl6pPr marL="2844800" indent="-177800"/>
            <a:lvl7pPr marL="3302000" indent="-177800"/>
            <a:lvl8pPr marL="3759200" indent="-177800"/>
            <a:lvl9pPr marL="4216400" indent="-177800"/>
          </a:lstStyle>
          <a:p>
            <a:pPr marL="76200" indent="0" algn="l">
              <a:lnSpc>
                <a:spcPct val="100000"/>
              </a:lnSpc>
              <a:spcBef>
                <a:spcPts val="400"/>
              </a:spcBef>
              <a:defRPr/>
            </a:pPr>
            <a:r>
              <a:rPr lang="en-US" sz="2000" b="1" i="0" u="none" strike="noStrike" dirty="0">
                <a:solidFill>
                  <a:srgbClr val="005DA2"/>
                </a:solidFill>
                <a:latin typeface="Times New Roman"/>
                <a:ea typeface="Times New Roman"/>
                <a:cs typeface="Times New Roman"/>
                <a:sym typeface="Times New Roman"/>
              </a:rPr>
              <a:t>Expected Outcomes</a:t>
            </a:r>
            <a:endParaRPr lang="en-US" sz="2000" dirty="0"/>
          </a:p>
          <a:p>
            <a:pPr marL="381000" indent="-152400" algn="just">
              <a:lnSpc>
                <a:spcPct val="108333"/>
              </a:lnSpc>
              <a:spcBef>
                <a:spcPts val="600"/>
              </a:spcBef>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Develop the eXTP payload and precisely measure the fundamental parameters of black hole and neutron star systems.</a:t>
            </a:r>
          </a:p>
          <a:p>
            <a:pPr marL="381000" indent="-152400" algn="just">
              <a:lnSpc>
                <a:spcPct val="108333"/>
              </a:lnSpc>
              <a:spcBef>
                <a:spcPts val="600"/>
              </a:spcBef>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Break through stellar astronomy geometric distance measurement techniques for an independent measurement of the Hubble constant.</a:t>
            </a:r>
          </a:p>
          <a:p>
            <a:pPr marL="381000" indent="-152400" algn="just">
              <a:lnSpc>
                <a:spcPct val="108333"/>
              </a:lnSpc>
              <a:spcBef>
                <a:spcPts val="600"/>
              </a:spcBef>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Conduct </a:t>
            </a:r>
            <a:r>
              <a:rPr lang="en-US" sz="2000" b="0" i="0" u="none" strike="noStrike" dirty="0">
                <a:solidFill>
                  <a:srgbClr val="C00000"/>
                </a:solidFill>
                <a:latin typeface="Times New Roman"/>
                <a:ea typeface="Times New Roman"/>
                <a:cs typeface="Times New Roman"/>
                <a:sym typeface="Times New Roman"/>
              </a:rPr>
              <a:t>CMB sky observations in the northern sky.</a:t>
            </a:r>
          </a:p>
        </p:txBody>
      </p:sp>
      <p:sp>
        <p:nvSpPr>
          <p:cNvPr id="11" name="AutoShape 11"/>
          <p:cNvSpPr/>
          <p:nvPr/>
        </p:nvSpPr>
        <p:spPr>
          <a:xfrm>
            <a:off x="5041900" y="1142999"/>
            <a:ext cx="4521200" cy="2859771"/>
          </a:xfrm>
          <a:prstGeom prst="roundRect">
            <a:avLst>
              <a:gd name="adj" fmla="val 0"/>
            </a:avLst>
          </a:prstGeom>
          <a:noFill/>
          <a:ln w="12700" cap="flat" cmpd="sng">
            <a:solidFill>
              <a:srgbClr val="367ECE">
                <a:alpha val="100000"/>
              </a:srgbClr>
            </a:solidFill>
            <a:prstDash val="dash"/>
            <a:miter lim="10000000"/>
          </a:ln>
        </p:spPr>
        <p:txBody>
          <a:bodyPr vert="horz" wrap="square" lIns="127000" tIns="101600" rIns="127000" bIns="101600" rtlCol="0" anchor="t" anchorCtr="0"/>
          <a:lstStyle>
            <a:lvl1pPr marL="558800" indent="-177800"/>
            <a:lvl2pPr marL="1016000" indent="-177800"/>
            <a:lvl3pPr marL="1473200" indent="-177800"/>
            <a:lvl4pPr marL="1930400" indent="-177800"/>
            <a:lvl5pPr marL="2387600" indent="-177800"/>
            <a:lvl6pPr marL="2844800" indent="-177800"/>
            <a:lvl7pPr marL="3302000" indent="-177800"/>
            <a:lvl8pPr marL="3759200" indent="-177800"/>
            <a:lvl9pPr marL="4216400" indent="-177800"/>
          </a:lstStyle>
          <a:p>
            <a:pPr marL="76200" indent="0">
              <a:lnSpc>
                <a:spcPct val="100000"/>
              </a:lnSpc>
              <a:spcBef>
                <a:spcPts val="400"/>
              </a:spcBef>
              <a:defRPr/>
            </a:pPr>
            <a:r>
              <a:rPr lang="en-US" sz="2000" b="1" i="0" u="none" strike="noStrike" dirty="0">
                <a:solidFill>
                  <a:srgbClr val="005DA2"/>
                </a:solidFill>
                <a:latin typeface="Times New Roman"/>
                <a:ea typeface="Times New Roman"/>
                <a:cs typeface="Times New Roman"/>
                <a:sym typeface="Times New Roman"/>
              </a:rPr>
              <a:t>Key Scientific Goals</a:t>
            </a:r>
            <a:endParaRPr lang="en-US" sz="2000" dirty="0"/>
          </a:p>
          <a:p>
            <a:pPr marL="381000" indent="-152400">
              <a:lnSpc>
                <a:spcPct val="108333"/>
              </a:lnSpc>
              <a:spcBef>
                <a:spcPts val="600"/>
              </a:spcBef>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Study the physics of neutron stars and black holes via X-ray/gamma-ray emissions.</a:t>
            </a:r>
          </a:p>
          <a:p>
            <a:pPr marL="381000" indent="-152400">
              <a:lnSpc>
                <a:spcPct val="108333"/>
              </a:lnSpc>
              <a:spcBef>
                <a:spcPts val="600"/>
              </a:spcBef>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Measure gamma-ray burst polarization to explore extreme physics and spacetime properties.</a:t>
            </a:r>
          </a:p>
        </p:txBody>
      </p:sp>
      <p:sp>
        <p:nvSpPr>
          <p:cNvPr id="14" name="AutoShape 14"/>
          <p:cNvSpPr/>
          <p:nvPr/>
        </p:nvSpPr>
        <p:spPr>
          <a:xfrm>
            <a:off x="9690100" y="952500"/>
            <a:ext cx="2489200" cy="5651500"/>
          </a:xfrm>
          <a:prstGeom prst="roundRect">
            <a:avLst>
              <a:gd name="adj" fmla="val 0"/>
            </a:avLst>
          </a:prstGeom>
          <a:gradFill rotWithShape="1">
            <a:gsLst>
              <a:gs pos="0">
                <a:srgbClr val="1E3E77">
                  <a:alpha val="100000"/>
                </a:srgbClr>
              </a:gs>
              <a:gs pos="50000">
                <a:srgbClr val="2F5CAC">
                  <a:alpha val="100000"/>
                </a:srgbClr>
              </a:gs>
              <a:gs pos="100000">
                <a:srgbClr val="3A6FCE">
                  <a:alpha val="100000"/>
                </a:srgbClr>
              </a:gs>
            </a:gsLst>
            <a:lin ang="5400000"/>
          </a:gradFill>
          <a:ln w="12700" cap="flat" cmpd="sng">
            <a:solidFill>
              <a:srgbClr val="2F528F">
                <a:alpha val="100000"/>
              </a:srgbClr>
            </a:solidFill>
            <a:prstDash val="solid"/>
            <a:miter lim="8000000"/>
          </a:ln>
        </p:spPr>
        <p:txBody>
          <a:bodyPr vert="horz" wrap="square" lIns="0" tIns="0" rIns="0" bIns="0" rtlCol="0" anchor="ctr" anchorCtr="0"/>
          <a:lstStyle/>
          <a:p>
            <a:pPr algn="ctr">
              <a:defRPr/>
            </a:pPr>
            <a:endParaRPr/>
          </a:p>
        </p:txBody>
      </p:sp>
      <p:sp>
        <p:nvSpPr>
          <p:cNvPr id="15" name="AutoShape 15"/>
          <p:cNvSpPr/>
          <p:nvPr/>
        </p:nvSpPr>
        <p:spPr>
          <a:xfrm>
            <a:off x="10820400" y="3771900"/>
            <a:ext cx="88900" cy="88900"/>
          </a:xfrm>
          <a:prstGeom prst="roundRect">
            <a:avLst>
              <a:gd name="adj" fmla="val 0"/>
            </a:avLst>
          </a:prstGeom>
          <a:solidFill>
            <a:srgbClr val="FFFFFF">
              <a:alpha val="50000"/>
            </a:srgbClr>
          </a:solidFill>
          <a:ln w="25400" cap="flat" cmpd="sng">
            <a:noFill/>
            <a:prstDash val="solid"/>
            <a:round/>
          </a:ln>
        </p:spPr>
        <p:txBody>
          <a:bodyPr vert="horz" wrap="square" lIns="0" tIns="0" rIns="0" bIns="0" rtlCol="0" anchor="ctr" anchorCtr="0"/>
          <a:lstStyle/>
          <a:p>
            <a:pPr algn="ctr">
              <a:defRPr/>
            </a:pPr>
            <a:endParaRPr/>
          </a:p>
        </p:txBody>
      </p:sp>
      <p:sp>
        <p:nvSpPr>
          <p:cNvPr id="16" name="AutoShape 16"/>
          <p:cNvSpPr/>
          <p:nvPr/>
        </p:nvSpPr>
        <p:spPr>
          <a:xfrm>
            <a:off x="10947400" y="3771900"/>
            <a:ext cx="88900" cy="88900"/>
          </a:xfrm>
          <a:prstGeom prst="roundRect">
            <a:avLst>
              <a:gd name="adj" fmla="val 0"/>
            </a:avLst>
          </a:prstGeom>
          <a:solidFill>
            <a:srgbClr val="FFFFFF">
              <a:alpha val="30000"/>
            </a:srgbClr>
          </a:solidFill>
          <a:ln w="25400" cap="flat" cmpd="sng">
            <a:noFill/>
            <a:prstDash val="solid"/>
            <a:round/>
          </a:ln>
        </p:spPr>
        <p:txBody>
          <a:bodyPr vert="horz" wrap="square" lIns="0" tIns="0" rIns="0" bIns="0" rtlCol="0" anchor="ctr" anchorCtr="0"/>
          <a:lstStyle/>
          <a:p>
            <a:pPr algn="ctr">
              <a:defRPr/>
            </a:pPr>
            <a:endParaRPr/>
          </a:p>
        </p:txBody>
      </p:sp>
      <p:sp>
        <p:nvSpPr>
          <p:cNvPr id="17" name="AutoShape 17"/>
          <p:cNvSpPr/>
          <p:nvPr/>
        </p:nvSpPr>
        <p:spPr>
          <a:xfrm>
            <a:off x="11074400" y="3771900"/>
            <a:ext cx="88900" cy="88900"/>
          </a:xfrm>
          <a:prstGeom prst="roundRect">
            <a:avLst>
              <a:gd name="adj" fmla="val 0"/>
            </a:avLst>
          </a:prstGeom>
          <a:solidFill>
            <a:srgbClr val="FFFFFF">
              <a:alpha val="10000"/>
            </a:srgbClr>
          </a:solidFill>
          <a:ln w="25400" cap="flat" cmpd="sng">
            <a:noFill/>
            <a:prstDash val="solid"/>
            <a:round/>
          </a:ln>
        </p:spPr>
        <p:txBody>
          <a:bodyPr vert="horz" wrap="square" lIns="0" tIns="0" rIns="0" bIns="0" rtlCol="0" anchor="ctr" anchorCtr="0"/>
          <a:lstStyle/>
          <a:p>
            <a:pPr algn="ctr">
              <a:defRPr/>
            </a:pPr>
            <a:endParaRPr/>
          </a:p>
        </p:txBody>
      </p:sp>
      <p:pic>
        <p:nvPicPr>
          <p:cNvPr id="18" name="Picture 18"/>
          <p:cNvPicPr>
            <a:picLocks noChangeAspect="1"/>
          </p:cNvPicPr>
          <p:nvPr/>
        </p:nvPicPr>
        <p:blipFill>
          <a:blip r:embed="rId3"/>
          <a:srcRect/>
          <a:stretch>
            <a:fillRect/>
          </a:stretch>
        </p:blipFill>
        <p:spPr>
          <a:xfrm>
            <a:off x="9817100" y="3429000"/>
            <a:ext cx="2298700" cy="1092200"/>
          </a:xfrm>
          <a:prstGeom prst="rect">
            <a:avLst/>
          </a:prstGeom>
          <a:noFill/>
          <a:ln w="25400" cap="flat" cmpd="sng">
            <a:noFill/>
            <a:prstDash val="solid"/>
            <a:round/>
          </a:ln>
        </p:spPr>
      </p:pic>
      <p:pic>
        <p:nvPicPr>
          <p:cNvPr id="19" name="Picture 19"/>
          <p:cNvPicPr>
            <a:picLocks noChangeAspect="1"/>
          </p:cNvPicPr>
          <p:nvPr/>
        </p:nvPicPr>
        <p:blipFill>
          <a:blip r:embed="rId4"/>
          <a:srcRect/>
          <a:stretch>
            <a:fillRect/>
          </a:stretch>
        </p:blipFill>
        <p:spPr>
          <a:xfrm>
            <a:off x="9715500" y="4889500"/>
            <a:ext cx="2413000" cy="1524000"/>
          </a:xfrm>
          <a:prstGeom prst="rect">
            <a:avLst/>
          </a:prstGeom>
          <a:noFill/>
          <a:ln w="25400" cap="flat" cmpd="sng">
            <a:noFill/>
            <a:prstDash val="solid"/>
            <a:round/>
          </a:ln>
        </p:spPr>
      </p:pic>
      <p:sp>
        <p:nvSpPr>
          <p:cNvPr id="20" name="AutoShape 20"/>
          <p:cNvSpPr/>
          <p:nvPr/>
        </p:nvSpPr>
        <p:spPr>
          <a:xfrm>
            <a:off x="10782300" y="5626100"/>
            <a:ext cx="1295400" cy="698500"/>
          </a:xfrm>
          <a:prstGeom prst="roundRect">
            <a:avLst>
              <a:gd name="adj" fmla="val 0"/>
            </a:avLst>
          </a:prstGeom>
          <a:noFill/>
          <a:ln w="25400" cap="flat" cmpd="sng">
            <a:noFill/>
            <a:prstDash val="solid"/>
            <a:round/>
          </a:ln>
        </p:spPr>
        <p:txBody>
          <a:bodyPr vert="horz" wrap="square" lIns="0" tIns="0" rIns="0" bIns="0" rtlCol="0" anchor="ctr" anchorCtr="0"/>
          <a:lstStyle/>
          <a:p>
            <a:pPr algn="ctr">
              <a:defRPr/>
            </a:pPr>
            <a:endParaRPr/>
          </a:p>
        </p:txBody>
      </p:sp>
      <p:pic>
        <p:nvPicPr>
          <p:cNvPr id="21" name="Picture 21"/>
          <p:cNvPicPr>
            <a:picLocks noChangeAspect="1"/>
          </p:cNvPicPr>
          <p:nvPr/>
        </p:nvPicPr>
        <p:blipFill>
          <a:blip r:embed="rId5"/>
          <a:srcRect/>
          <a:stretch>
            <a:fillRect/>
          </a:stretch>
        </p:blipFill>
        <p:spPr>
          <a:xfrm>
            <a:off x="10452100" y="1016000"/>
            <a:ext cx="1574800" cy="1016000"/>
          </a:xfrm>
          <a:prstGeom prst="rect">
            <a:avLst/>
          </a:prstGeom>
          <a:noFill/>
          <a:ln w="25400" cap="flat" cmpd="sng">
            <a:noFill/>
            <a:prstDash val="solid"/>
            <a:round/>
          </a:ln>
        </p:spPr>
      </p:pic>
      <p:pic>
        <p:nvPicPr>
          <p:cNvPr id="22" name="Picture 22"/>
          <p:cNvPicPr>
            <a:picLocks noChangeAspect="1"/>
          </p:cNvPicPr>
          <p:nvPr/>
        </p:nvPicPr>
        <p:blipFill>
          <a:blip r:embed="rId6"/>
          <a:srcRect/>
          <a:stretch>
            <a:fillRect/>
          </a:stretch>
        </p:blipFill>
        <p:spPr>
          <a:xfrm>
            <a:off x="9715500" y="2095500"/>
            <a:ext cx="2413000" cy="1206500"/>
          </a:xfrm>
          <a:prstGeom prst="rect">
            <a:avLst/>
          </a:prstGeom>
          <a:noFill/>
          <a:ln w="25400" cap="flat" cmpd="sng">
            <a:noFill/>
            <a:prstDash val="solid"/>
            <a:round/>
          </a:ln>
        </p:spPr>
      </p:pic>
      <p:sp>
        <p:nvSpPr>
          <p:cNvPr id="23" name="AutoShape 23"/>
          <p:cNvSpPr/>
          <p:nvPr/>
        </p:nvSpPr>
        <p:spPr>
          <a:xfrm>
            <a:off x="10134600" y="2946400"/>
            <a:ext cx="1270000" cy="304800"/>
          </a:xfrm>
          <a:prstGeom prst="rect">
            <a:avLst/>
          </a:prstGeom>
          <a:noFill/>
          <a:ln w="12700" cap="flat" cmpd="sng">
            <a:noFill/>
            <a:prstDash val="solid"/>
            <a:round/>
          </a:ln>
        </p:spPr>
        <p:txBody>
          <a:bodyPr vert="horz" wrap="square" lIns="50800" tIns="25400" rIns="50800" bIns="25400" rtlCol="0" anchor="ctr" anchorCtr="0"/>
          <a:lstStyle/>
          <a:p>
            <a:pPr marL="0" indent="0" algn="ctr">
              <a:lnSpc>
                <a:spcPct val="91666"/>
              </a:lnSpc>
              <a:defRPr/>
            </a:pPr>
            <a:r>
              <a:rPr lang="en-US" sz="1300" b="1" i="0" u="none" strike="noStrike">
                <a:solidFill>
                  <a:srgbClr val="FFFFFF"/>
                </a:solidFill>
                <a:latin typeface="Times New Roman"/>
                <a:ea typeface="Times New Roman"/>
                <a:cs typeface="Times New Roman"/>
                <a:sym typeface="Times New Roman"/>
              </a:rPr>
              <a:t>GECAM</a:t>
            </a:r>
            <a:endParaRPr lang="en-US" sz="1100"/>
          </a:p>
        </p:txBody>
      </p:sp>
      <p:sp>
        <p:nvSpPr>
          <p:cNvPr id="24" name="AutoShape 24"/>
          <p:cNvSpPr/>
          <p:nvPr/>
        </p:nvSpPr>
        <p:spPr>
          <a:xfrm>
            <a:off x="9906000" y="1752600"/>
            <a:ext cx="1778000" cy="304800"/>
          </a:xfrm>
          <a:prstGeom prst="rect">
            <a:avLst/>
          </a:prstGeom>
          <a:noFill/>
          <a:ln w="12700" cap="flat" cmpd="sng">
            <a:noFill/>
            <a:prstDash val="solid"/>
            <a:round/>
          </a:ln>
        </p:spPr>
        <p:txBody>
          <a:bodyPr vert="horz" wrap="square" lIns="50800" tIns="25400" rIns="50800" bIns="25400" rtlCol="0" anchor="ctr" anchorCtr="0"/>
          <a:lstStyle/>
          <a:p>
            <a:pPr marL="0" indent="0" algn="ctr">
              <a:lnSpc>
                <a:spcPct val="91666"/>
              </a:lnSpc>
              <a:defRPr/>
            </a:pPr>
            <a:r>
              <a:rPr lang="en-US" sz="1300" b="1" i="0" u="none" strike="noStrike">
                <a:solidFill>
                  <a:srgbClr val="FFFFFF"/>
                </a:solidFill>
                <a:latin typeface="Times New Roman"/>
                <a:ea typeface="Times New Roman"/>
                <a:cs typeface="Times New Roman"/>
                <a:sym typeface="Times New Roman"/>
              </a:rPr>
              <a:t>Insight-HXMT</a:t>
            </a:r>
            <a:endParaRPr lang="en-US" sz="1100"/>
          </a:p>
        </p:txBody>
      </p:sp>
      <p:sp>
        <p:nvSpPr>
          <p:cNvPr id="25" name="AutoShape 25"/>
          <p:cNvSpPr/>
          <p:nvPr/>
        </p:nvSpPr>
        <p:spPr>
          <a:xfrm>
            <a:off x="10134600" y="4165600"/>
            <a:ext cx="1270000" cy="304800"/>
          </a:xfrm>
          <a:prstGeom prst="rect">
            <a:avLst/>
          </a:prstGeom>
          <a:noFill/>
          <a:ln w="12700" cap="flat" cmpd="sng">
            <a:noFill/>
            <a:prstDash val="solid"/>
            <a:round/>
          </a:ln>
        </p:spPr>
        <p:txBody>
          <a:bodyPr vert="horz" wrap="square" lIns="50800" tIns="25400" rIns="50800" bIns="25400" rtlCol="0" anchor="ctr" anchorCtr="0"/>
          <a:lstStyle/>
          <a:p>
            <a:pPr marL="0" indent="0" algn="ctr">
              <a:lnSpc>
                <a:spcPct val="91666"/>
              </a:lnSpc>
              <a:defRPr/>
            </a:pPr>
            <a:r>
              <a:rPr lang="en-US" sz="1300" b="1" i="0" u="none" strike="noStrike">
                <a:solidFill>
                  <a:srgbClr val="FFFFFF"/>
                </a:solidFill>
                <a:latin typeface="Times New Roman"/>
                <a:ea typeface="Times New Roman"/>
                <a:cs typeface="Times New Roman"/>
                <a:sym typeface="Times New Roman"/>
              </a:rPr>
              <a:t>eXTP</a:t>
            </a:r>
            <a:endParaRPr lang="en-US" sz="1100"/>
          </a:p>
        </p:txBody>
      </p:sp>
      <p:sp>
        <p:nvSpPr>
          <p:cNvPr id="26" name="AutoShape 26"/>
          <p:cNvSpPr/>
          <p:nvPr/>
        </p:nvSpPr>
        <p:spPr>
          <a:xfrm>
            <a:off x="9753600" y="6413500"/>
            <a:ext cx="2286000" cy="381000"/>
          </a:xfrm>
          <a:prstGeom prst="rect">
            <a:avLst/>
          </a:prstGeom>
          <a:noFill/>
          <a:ln w="12700" cap="flat" cmpd="sng">
            <a:noFill/>
            <a:prstDash val="solid"/>
            <a:round/>
          </a:ln>
        </p:spPr>
        <p:txBody>
          <a:bodyPr vert="horz" wrap="square" lIns="50800" tIns="25400" rIns="50800" bIns="25400" rtlCol="0" anchor="ctr" anchorCtr="0"/>
          <a:lstStyle/>
          <a:p>
            <a:pPr marL="0" indent="0" algn="ctr">
              <a:lnSpc>
                <a:spcPct val="91666"/>
              </a:lnSpc>
              <a:defRPr/>
            </a:pPr>
            <a:r>
              <a:rPr lang="en-US" sz="1200" b="1" i="0" u="none" strike="noStrike">
                <a:solidFill>
                  <a:srgbClr val="FFFFFF"/>
                </a:solidFill>
                <a:latin typeface="Times New Roman"/>
                <a:ea typeface="Times New Roman"/>
                <a:cs typeface="Times New Roman"/>
                <a:sym typeface="Times New Roman"/>
              </a:rPr>
              <a:t>High-Energy Astrophysics Cluster</a:t>
            </a:r>
            <a:endParaRPr lang="en-US" sz="1100"/>
          </a:p>
        </p:txBody>
      </p:sp>
      <p:sp>
        <p:nvSpPr>
          <p:cNvPr id="28" name="AutoShape 28"/>
          <p:cNvSpPr/>
          <p:nvPr/>
        </p:nvSpPr>
        <p:spPr>
          <a:xfrm>
            <a:off x="11430000" y="6540500"/>
            <a:ext cx="762000" cy="317500"/>
          </a:xfrm>
          <a:prstGeom prst="rect">
            <a:avLst/>
          </a:prstGeom>
          <a:noFill/>
          <a:ln w="12700" cap="flat" cmpd="sng">
            <a:noFill/>
            <a:prstDash val="solid"/>
            <a:round/>
          </a:ln>
        </p:spPr>
        <p:txBody>
          <a:bodyPr vert="horz" wrap="square" lIns="50800" tIns="25400" rIns="50800" bIns="25400" rtlCol="0" anchor="ctr" anchorCtr="0"/>
          <a:lstStyle/>
          <a:p>
            <a:pPr marL="0" indent="0" algn="r">
              <a:lnSpc>
                <a:spcPct val="91666"/>
              </a:lnSpc>
              <a:defRPr/>
            </a:pPr>
            <a:r>
              <a:rPr lang="en-US" sz="1200" b="0" i="0" u="none" strike="noStrike">
                <a:solidFill>
                  <a:srgbClr val="898989"/>
                </a:solidFill>
                <a:latin typeface="Times New Roman"/>
                <a:ea typeface="Times New Roman"/>
                <a:cs typeface="Times New Roman"/>
                <a:sym typeface="Times New Roman"/>
              </a:rPr>
              <a:t>04</a:t>
            </a:r>
            <a:endParaRPr lang="en-US" sz="1100"/>
          </a:p>
        </p:txBody>
      </p:sp>
      <p:sp>
        <p:nvSpPr>
          <p:cNvPr id="29" name="AutoShape 29"/>
          <p:cNvSpPr/>
          <p:nvPr/>
        </p:nvSpPr>
        <p:spPr>
          <a:xfrm>
            <a:off x="9715500" y="4470400"/>
            <a:ext cx="889000" cy="381000"/>
          </a:xfrm>
          <a:prstGeom prst="rect">
            <a:avLst/>
          </a:prstGeom>
          <a:solidFill>
            <a:srgbClr val="FFFF99">
              <a:alpha val="40000"/>
            </a:srgbClr>
          </a:solidFill>
          <a:ln w="12700" cap="flat" cmpd="sng">
            <a:solidFill>
              <a:srgbClr val="000000">
                <a:alpha val="60000"/>
              </a:srgbClr>
            </a:solidFill>
            <a:prstDash val="solid"/>
            <a:miter lim="10000000"/>
          </a:ln>
        </p:spPr>
        <p:txBody>
          <a:bodyPr vert="horz" wrap="square" lIns="76200" tIns="38100" rIns="76200" bIns="38100" rtlCol="0" anchor="t" anchorCtr="0"/>
          <a:lstStyle/>
          <a:p>
            <a:pPr marL="0" indent="0" algn="l">
              <a:lnSpc>
                <a:spcPct val="91666"/>
              </a:lnSpc>
              <a:defRPr/>
            </a:pPr>
            <a:r>
              <a:rPr lang="en-US" sz="1600" b="1" i="0" u="none" strike="noStrike">
                <a:solidFill>
                  <a:srgbClr val="C00000"/>
                </a:solidFill>
                <a:latin typeface="Times New Roman"/>
                <a:ea typeface="Times New Roman"/>
                <a:cs typeface="Times New Roman"/>
                <a:sym typeface="Times New Roman"/>
              </a:rPr>
              <a:t>2030+</a:t>
            </a:r>
            <a:endParaRPr lang="en-US" sz="1100"/>
          </a:p>
        </p:txBody>
      </p:sp>
      <p:sp>
        <p:nvSpPr>
          <p:cNvPr id="30" name="AutoShape 30"/>
          <p:cNvSpPr/>
          <p:nvPr/>
        </p:nvSpPr>
        <p:spPr>
          <a:xfrm>
            <a:off x="10896600" y="4876800"/>
            <a:ext cx="1397000" cy="381000"/>
          </a:xfrm>
          <a:prstGeom prst="rect">
            <a:avLst/>
          </a:prstGeom>
          <a:solidFill>
            <a:srgbClr val="FFFF99">
              <a:alpha val="40000"/>
            </a:srgbClr>
          </a:solidFill>
          <a:ln w="12700" cap="flat" cmpd="sng">
            <a:noFill/>
            <a:prstDash val="solid"/>
            <a:round/>
          </a:ln>
        </p:spPr>
        <p:txBody>
          <a:bodyPr vert="horz" wrap="square" lIns="76200" tIns="38100" rIns="76200" bIns="38100" rtlCol="0" anchor="t" anchorCtr="0"/>
          <a:lstStyle/>
          <a:p>
            <a:pPr marL="0" indent="0" algn="l">
              <a:lnSpc>
                <a:spcPct val="91666"/>
              </a:lnSpc>
              <a:defRPr/>
            </a:pPr>
            <a:r>
              <a:rPr lang="en-US" sz="1600" b="1" i="0" u="none" strike="noStrike">
                <a:solidFill>
                  <a:srgbClr val="C00000"/>
                </a:solidFill>
                <a:latin typeface="Times New Roman"/>
                <a:ea typeface="Times New Roman"/>
                <a:cs typeface="Times New Roman"/>
                <a:sym typeface="Times New Roman"/>
              </a:rPr>
              <a:t>2025</a:t>
            </a:r>
            <a:r>
              <a:rPr lang="en-US" sz="1400" b="1" i="0" u="none" strike="noStrike">
                <a:solidFill>
                  <a:srgbClr val="C00000"/>
                </a:solidFill>
                <a:latin typeface="Times New Roman"/>
                <a:ea typeface="Times New Roman"/>
                <a:cs typeface="Times New Roman"/>
                <a:sym typeface="Times New Roman"/>
              </a:rPr>
              <a:t>Phase</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254000" y="2804298"/>
            <a:ext cx="5461000" cy="2851659"/>
          </a:xfrm>
          <a:prstGeom prst="roundRect">
            <a:avLst>
              <a:gd name="adj" fmla="val 0"/>
            </a:avLst>
          </a:prstGeom>
          <a:noFill/>
          <a:ln w="12700" cap="flat" cmpd="sng">
            <a:solidFill>
              <a:srgbClr val="367ECE">
                <a:alpha val="100000"/>
              </a:srgbClr>
            </a:solidFill>
            <a:prstDash val="dash"/>
            <a:miter lim="10000000"/>
          </a:ln>
        </p:spPr>
        <p:txBody>
          <a:bodyPr vert="horz" wrap="square" lIns="127000" tIns="76200" rIns="127000" bIns="76200" rtlCol="0" anchor="t" anchorCtr="0"/>
          <a:lstStyle>
            <a:lvl1pPr marL="431800" indent="-177800"/>
            <a:lvl2pPr marL="889000" indent="-177800"/>
            <a:lvl3pPr marL="1346200" indent="-177800"/>
            <a:lvl4pPr marL="1803400" indent="-177800"/>
            <a:lvl5pPr marL="2260600" indent="-177800"/>
            <a:lvl6pPr marL="2717800" indent="-177800"/>
            <a:lvl7pPr marL="3175000" indent="-177800"/>
            <a:lvl8pPr marL="3632200" indent="-177800"/>
            <a:lvl9pPr marL="4089400" indent="-177800"/>
          </a:lstStyle>
          <a:p>
            <a:pPr marL="76200" indent="0" algn="l">
              <a:lnSpc>
                <a:spcPct val="100000"/>
              </a:lnSpc>
              <a:spcAft>
                <a:spcPts val="400"/>
              </a:spcAft>
              <a:defRPr/>
            </a:pPr>
            <a:r>
              <a:rPr lang="en-US" sz="2000" b="1" i="0" u="none" strike="noStrike" dirty="0">
                <a:solidFill>
                  <a:srgbClr val="005DA2"/>
                </a:solidFill>
                <a:latin typeface="Times New Roman"/>
                <a:ea typeface="Times New Roman"/>
                <a:cs typeface="Times New Roman"/>
                <a:sym typeface="Times New Roman"/>
              </a:rPr>
              <a:t>Expected Achievements &amp; Applications</a:t>
            </a:r>
            <a:endParaRPr lang="en-US" sz="2000" dirty="0"/>
          </a:p>
          <a:p>
            <a:pPr marL="431800" indent="-177800" algn="l">
              <a:lnSpc>
                <a:spcPct val="100000"/>
              </a:lnSpc>
              <a:spcAft>
                <a:spcPts val="300"/>
              </a:spcAft>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HEPS reaches its design specifications</a:t>
            </a:r>
          </a:p>
          <a:p>
            <a:pPr marL="431800" indent="-177800" algn="l">
              <a:lnSpc>
                <a:spcPct val="100000"/>
              </a:lnSpc>
              <a:spcAft>
                <a:spcPts val="300"/>
              </a:spcAft>
              <a:buClr>
                <a:srgbClr val="1F2329"/>
              </a:buClr>
              <a:buFont typeface="Arial"/>
              <a:buChar char="•"/>
            </a:pPr>
            <a:r>
              <a:rPr lang="en-US" sz="2000" b="1" i="0" u="none" strike="noStrike" dirty="0">
                <a:solidFill>
                  <a:srgbClr val="C00000"/>
                </a:solidFill>
                <a:latin typeface="Times New Roman"/>
                <a:ea typeface="Times New Roman"/>
                <a:cs typeface="Times New Roman"/>
                <a:sym typeface="Times New Roman"/>
              </a:rPr>
              <a:t>Completes Phase II beamline construction.</a:t>
            </a:r>
          </a:p>
          <a:p>
            <a:pPr>
              <a:spcAft>
                <a:spcPts val="300"/>
              </a:spcAft>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Conduct research on aero-engine blade </a:t>
            </a:r>
            <a:r>
              <a:rPr lang="en-US" sz="2000" dirty="0">
                <a:solidFill>
                  <a:srgbClr val="1F2329"/>
                </a:solidFill>
                <a:latin typeface="Times New Roman"/>
                <a:cs typeface="Times New Roman"/>
                <a:sym typeface="Times New Roman"/>
              </a:rPr>
              <a:t>inspection (6 MeV HE light source,</a:t>
            </a:r>
            <a:r>
              <a:rPr lang="zh-CN" altLang="en-US" sz="2000" dirty="0">
                <a:solidFill>
                  <a:srgbClr val="1F2329"/>
                </a:solidFill>
                <a:latin typeface="Times New Roman"/>
                <a:cs typeface="Times New Roman"/>
                <a:sym typeface="Times New Roman"/>
              </a:rPr>
              <a:t> </a:t>
            </a:r>
            <a:r>
              <a:rPr lang="en-US" altLang="zh-CN" sz="2000" dirty="0">
                <a:solidFill>
                  <a:srgbClr val="1F2329"/>
                </a:solidFill>
                <a:latin typeface="Times New Roman"/>
                <a:cs typeface="Times New Roman"/>
                <a:sym typeface="Times New Roman"/>
              </a:rPr>
              <a:t>high</a:t>
            </a:r>
            <a:r>
              <a:rPr lang="zh-CN" altLang="en-US" sz="2000" dirty="0">
                <a:solidFill>
                  <a:srgbClr val="1F2329"/>
                </a:solidFill>
                <a:latin typeface="Times New Roman"/>
                <a:cs typeface="Times New Roman"/>
                <a:sym typeface="Times New Roman"/>
              </a:rPr>
              <a:t> </a:t>
            </a:r>
            <a:r>
              <a:rPr lang="en-US" altLang="zh-CN" sz="2000" dirty="0">
                <a:solidFill>
                  <a:srgbClr val="1F2329"/>
                </a:solidFill>
                <a:latin typeface="Times New Roman"/>
                <a:cs typeface="Times New Roman"/>
                <a:sym typeface="Times New Roman"/>
              </a:rPr>
              <a:t>value</a:t>
            </a:r>
            <a:r>
              <a:rPr lang="zh-CN" altLang="en-US" sz="2000" dirty="0">
                <a:solidFill>
                  <a:srgbClr val="1F2329"/>
                </a:solidFill>
                <a:latin typeface="Times New Roman"/>
                <a:cs typeface="Times New Roman"/>
                <a:sym typeface="Times New Roman"/>
              </a:rPr>
              <a:t> </a:t>
            </a:r>
            <a:r>
              <a:rPr lang="en-US" altLang="zh-CN" sz="2000" dirty="0">
                <a:solidFill>
                  <a:srgbClr val="1F2329"/>
                </a:solidFill>
                <a:latin typeface="Times New Roman"/>
                <a:cs typeface="Times New Roman"/>
                <a:sym typeface="Times New Roman"/>
              </a:rPr>
              <a:t>for</a:t>
            </a:r>
            <a:r>
              <a:rPr lang="zh-CN" altLang="en-US" sz="2000" dirty="0">
                <a:solidFill>
                  <a:srgbClr val="1F2329"/>
                </a:solidFill>
                <a:latin typeface="Times New Roman"/>
                <a:cs typeface="Times New Roman"/>
                <a:sym typeface="Times New Roman"/>
              </a:rPr>
              <a:t> </a:t>
            </a:r>
            <a:r>
              <a:rPr lang="en-US" altLang="zh-CN" sz="2000" dirty="0">
                <a:solidFill>
                  <a:srgbClr val="1F2329"/>
                </a:solidFill>
                <a:latin typeface="Times New Roman"/>
                <a:cs typeface="Times New Roman"/>
              </a:rPr>
              <a:t>commercial aviation</a:t>
            </a:r>
            <a:r>
              <a:rPr lang="en-US" sz="2000" b="0" i="0" u="none" strike="noStrike" dirty="0">
                <a:solidFill>
                  <a:srgbClr val="1F2329"/>
                </a:solidFill>
                <a:latin typeface="Times New Roman"/>
                <a:ea typeface="Times New Roman"/>
                <a:cs typeface="Times New Roman"/>
                <a:sym typeface="Times New Roman"/>
              </a:rPr>
              <a:t>) and solid-state batteries</a:t>
            </a:r>
          </a:p>
          <a:p>
            <a:pPr marL="431800" indent="-177800" algn="l">
              <a:lnSpc>
                <a:spcPct val="100000"/>
              </a:lnSpc>
              <a:spcAft>
                <a:spcPts val="300"/>
              </a:spcAft>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Verify key technologies for next-generation storage ring light sources.</a:t>
            </a:r>
          </a:p>
        </p:txBody>
      </p:sp>
      <p:sp>
        <p:nvSpPr>
          <p:cNvPr id="6" name="AutoShape 6"/>
          <p:cNvSpPr/>
          <p:nvPr/>
        </p:nvSpPr>
        <p:spPr>
          <a:xfrm>
            <a:off x="60220" y="6013240"/>
            <a:ext cx="11684000" cy="752702"/>
          </a:xfrm>
          <a:prstGeom prst="roundRect">
            <a:avLst>
              <a:gd name="adj" fmla="val 0"/>
            </a:avLst>
          </a:prstGeom>
          <a:solidFill>
            <a:srgbClr val="FBEEE2">
              <a:alpha val="100000"/>
            </a:srgbClr>
          </a:solidFill>
          <a:ln w="25400" cap="flat" cmpd="sng">
            <a:noFill/>
            <a:prstDash val="solid"/>
            <a:round/>
          </a:ln>
        </p:spPr>
        <p:txBody>
          <a:bodyPr vert="horz" wrap="square" lIns="88900" tIns="50800" rIns="88900" bIns="50800" rtlCol="0" anchor="ctr" anchorCtr="0"/>
          <a:lstStyle/>
          <a:p>
            <a:pPr marL="76200" indent="0" algn="ctr">
              <a:lnSpc>
                <a:spcPct val="100000"/>
              </a:lnSpc>
              <a:defRPr/>
            </a:pPr>
            <a:r>
              <a:rPr lang="en-US" sz="2000" b="1" i="0" u="none" strike="noStrike" dirty="0">
                <a:solidFill>
                  <a:srgbClr val="005DA2"/>
                </a:solidFill>
                <a:latin typeface="Times New Roman"/>
                <a:ea typeface="Times New Roman"/>
                <a:cs typeface="Times New Roman"/>
                <a:sym typeface="Times New Roman"/>
              </a:rPr>
              <a:t>Building a World-Class Photon Science Center</a:t>
            </a:r>
            <a:br>
              <a:rPr lang="en-US" sz="2000" b="1" dirty="0">
                <a:solidFill>
                  <a:srgbClr val="005DA2"/>
                </a:solidFill>
                <a:latin typeface="Times New Roman"/>
                <a:ea typeface="Times New Roman"/>
                <a:cs typeface="Times New Roman"/>
                <a:sym typeface="Times New Roman"/>
              </a:rPr>
            </a:br>
            <a:r>
              <a:rPr lang="en-US" sz="2000" b="1" i="0" u="none" strike="noStrike" dirty="0">
                <a:solidFill>
                  <a:srgbClr val="1F2329"/>
                </a:solidFill>
                <a:latin typeface="Times New Roman"/>
                <a:ea typeface="Times New Roman"/>
                <a:cs typeface="Times New Roman"/>
                <a:sym typeface="Times New Roman"/>
              </a:rPr>
              <a:t>Driving frontier exploration and industrial upgrading with extreme light sources.</a:t>
            </a:r>
            <a:endParaRPr lang="en-US" sz="2000" dirty="0"/>
          </a:p>
        </p:txBody>
      </p:sp>
      <p:sp>
        <p:nvSpPr>
          <p:cNvPr id="7" name="AutoShape 7"/>
          <p:cNvSpPr/>
          <p:nvPr/>
        </p:nvSpPr>
        <p:spPr>
          <a:xfrm>
            <a:off x="127000" y="889000"/>
            <a:ext cx="11938000" cy="889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endParaRPr lang="en-US" sz="1100" dirty="0"/>
          </a:p>
        </p:txBody>
      </p:sp>
      <p:sp>
        <p:nvSpPr>
          <p:cNvPr id="8" name="AutoShape 8"/>
          <p:cNvSpPr/>
          <p:nvPr/>
        </p:nvSpPr>
        <p:spPr>
          <a:xfrm>
            <a:off x="254000" y="1153299"/>
            <a:ext cx="5715000" cy="1524000"/>
          </a:xfrm>
          <a:prstGeom prst="rect">
            <a:avLst/>
          </a:prstGeom>
          <a:noFill/>
          <a:ln w="12700" cap="flat" cmpd="sng">
            <a:noFill/>
            <a:prstDash val="solid"/>
            <a:round/>
          </a:ln>
        </p:spPr>
        <p:txBody>
          <a:bodyPr vert="horz" wrap="square" lIns="88900" tIns="76200" rIns="88900" bIns="76200" rtlCol="0" anchor="t" anchorCtr="0"/>
          <a:lstStyle/>
          <a:p>
            <a:pPr marL="76200" indent="0" algn="l">
              <a:lnSpc>
                <a:spcPct val="100000"/>
              </a:lnSpc>
              <a:defRPr/>
            </a:pPr>
            <a:r>
              <a:rPr lang="en-US" sz="2000" b="1" i="0" u="none" strike="noStrike" dirty="0">
                <a:solidFill>
                  <a:srgbClr val="005DA2"/>
                </a:solidFill>
                <a:latin typeface="Times New Roman"/>
                <a:ea typeface="Times New Roman"/>
                <a:cs typeface="Times New Roman"/>
                <a:sym typeface="Times New Roman"/>
              </a:rPr>
              <a:t>Facility: </a:t>
            </a:r>
            <a:r>
              <a:rPr lang="en-US" sz="2000" b="0" i="0" u="none" strike="noStrike" dirty="0">
                <a:solidFill>
                  <a:srgbClr val="1F2329"/>
                </a:solidFill>
                <a:latin typeface="Times New Roman"/>
                <a:ea typeface="Times New Roman"/>
                <a:cs typeface="Times New Roman"/>
                <a:sym typeface="Times New Roman"/>
              </a:rPr>
              <a:t>HEPS, a world-class high-performance synchrotron radiation light source, providing a "super microscope" for cutting-edge interdisciplinary research.</a:t>
            </a:r>
            <a:endParaRPr lang="en-US" sz="2000" dirty="0"/>
          </a:p>
        </p:txBody>
      </p:sp>
      <p:sp>
        <p:nvSpPr>
          <p:cNvPr id="9" name="AutoShape 9"/>
          <p:cNvSpPr/>
          <p:nvPr/>
        </p:nvSpPr>
        <p:spPr>
          <a:xfrm>
            <a:off x="5910294" y="3629714"/>
            <a:ext cx="6108111" cy="2339286"/>
          </a:xfrm>
          <a:prstGeom prst="roundRect">
            <a:avLst>
              <a:gd name="adj" fmla="val 0"/>
            </a:avLst>
          </a:prstGeom>
          <a:noFill/>
          <a:ln w="12700" cap="flat" cmpd="sng">
            <a:solidFill>
              <a:srgbClr val="367ECE">
                <a:alpha val="100000"/>
              </a:srgbClr>
            </a:solidFill>
            <a:prstDash val="dash"/>
            <a:miter lim="10000000"/>
          </a:ln>
        </p:spPr>
        <p:txBody>
          <a:bodyPr vert="horz" wrap="square" lIns="127000" tIns="76200" rIns="127000" bIns="76200" rtlCol="0" anchor="t" anchorCtr="0"/>
          <a:lstStyle>
            <a:lvl1pPr marL="431800" indent="-177800"/>
            <a:lvl2pPr marL="889000" indent="-177800"/>
            <a:lvl3pPr marL="1346200" indent="-177800"/>
            <a:lvl4pPr marL="1803400" indent="-177800"/>
            <a:lvl5pPr marL="2260600" indent="-177800"/>
            <a:lvl6pPr marL="2717800" indent="-177800"/>
            <a:lvl7pPr marL="3175000" indent="-177800"/>
            <a:lvl8pPr marL="3632200" indent="-177800"/>
            <a:lvl9pPr marL="4089400" indent="-177800"/>
          </a:lstStyle>
          <a:p>
            <a:pPr marL="76200" indent="0" algn="l">
              <a:lnSpc>
                <a:spcPct val="100000"/>
              </a:lnSpc>
              <a:spcBef>
                <a:spcPts val="400"/>
              </a:spcBef>
              <a:defRPr/>
            </a:pPr>
            <a:r>
              <a:rPr lang="en-US" sz="2000" b="1" i="0" u="none" strike="noStrike" dirty="0">
                <a:solidFill>
                  <a:srgbClr val="005DA2"/>
                </a:solidFill>
                <a:latin typeface="Times New Roman"/>
                <a:ea typeface="Times New Roman"/>
                <a:cs typeface="Times New Roman"/>
                <a:sym typeface="Times New Roman"/>
              </a:rPr>
              <a:t>Core Research &amp; Technology Development</a:t>
            </a:r>
            <a:endParaRPr lang="en-US" sz="2000" dirty="0"/>
          </a:p>
          <a:p>
            <a:pPr marL="431800" indent="-177800" algn="l">
              <a:lnSpc>
                <a:spcPct val="100000"/>
              </a:lnSpc>
              <a:spcBef>
                <a:spcPts val="300"/>
              </a:spcBef>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Improve high-brightness X-ray technology to support multidisciplinary research.</a:t>
            </a:r>
          </a:p>
          <a:p>
            <a:pPr marL="431800" indent="-177800" algn="l">
              <a:lnSpc>
                <a:spcPct val="100000"/>
              </a:lnSpc>
              <a:spcBef>
                <a:spcPts val="300"/>
              </a:spcBef>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Develop advanced X-ray optical components, detectors, and experimental methods.</a:t>
            </a:r>
          </a:p>
          <a:p>
            <a:pPr marL="431800" indent="-177800" algn="l">
              <a:lnSpc>
                <a:spcPct val="100000"/>
              </a:lnSpc>
              <a:spcBef>
                <a:spcPts val="300"/>
              </a:spcBef>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Achieve atomic-level imaging and characterization of matter with ultra-high precision.</a:t>
            </a:r>
          </a:p>
        </p:txBody>
      </p:sp>
      <p:pic>
        <p:nvPicPr>
          <p:cNvPr id="12" name="Picture 12"/>
          <p:cNvPicPr>
            <a:picLocks noChangeAspect="1"/>
          </p:cNvPicPr>
          <p:nvPr/>
        </p:nvPicPr>
        <p:blipFill>
          <a:blip r:embed="rId3"/>
          <a:srcRect t="22159" b="22159"/>
          <a:stretch>
            <a:fillRect/>
          </a:stretch>
        </p:blipFill>
        <p:spPr>
          <a:xfrm>
            <a:off x="6350000" y="1153299"/>
            <a:ext cx="5080000" cy="1778000"/>
          </a:xfrm>
          <a:prstGeom prst="rect">
            <a:avLst/>
          </a:prstGeom>
          <a:noFill/>
          <a:ln w="25400" cap="flat" cmpd="sng">
            <a:noFill/>
            <a:prstDash val="solid"/>
            <a:round/>
          </a:ln>
        </p:spPr>
      </p:pic>
      <p:sp>
        <p:nvSpPr>
          <p:cNvPr id="13" name="AutoShape 13"/>
          <p:cNvSpPr/>
          <p:nvPr/>
        </p:nvSpPr>
        <p:spPr>
          <a:xfrm>
            <a:off x="9144000" y="7302500"/>
            <a:ext cx="2743200" cy="254000"/>
          </a:xfrm>
          <a:prstGeom prst="rect">
            <a:avLst/>
          </a:prstGeom>
          <a:noFill/>
          <a:ln w="12700" cap="flat" cmpd="sng">
            <a:noFill/>
            <a:prstDash val="solid"/>
            <a:round/>
          </a:ln>
        </p:spPr>
        <p:txBody>
          <a:bodyPr vert="horz" wrap="square" lIns="88900" tIns="25400" rIns="88900" bIns="25400" rtlCol="0" anchor="ctr" anchorCtr="0"/>
          <a:lstStyle/>
          <a:p>
            <a:pPr marL="0" indent="0" algn="r">
              <a:lnSpc>
                <a:spcPct val="91666"/>
              </a:lnSpc>
              <a:defRPr/>
            </a:pPr>
            <a:r>
              <a:rPr lang="en-US" sz="1200" b="0" i="0" u="none" strike="noStrike">
                <a:solidFill>
                  <a:srgbClr val="898989"/>
                </a:solidFill>
                <a:latin typeface="Times New Roman"/>
                <a:ea typeface="Times New Roman"/>
                <a:cs typeface="Times New Roman"/>
                <a:sym typeface="Times New Roman"/>
              </a:rPr>
              <a:t>05</a:t>
            </a:r>
            <a:endParaRPr lang="en-US" sz="1100"/>
          </a:p>
        </p:txBody>
      </p:sp>
      <p:sp>
        <p:nvSpPr>
          <p:cNvPr id="14" name="AutoShape 14"/>
          <p:cNvSpPr/>
          <p:nvPr/>
        </p:nvSpPr>
        <p:spPr>
          <a:xfrm>
            <a:off x="6350000" y="3058299"/>
            <a:ext cx="5080000" cy="508000"/>
          </a:xfrm>
          <a:prstGeom prst="rect">
            <a:avLst/>
          </a:prstGeom>
          <a:solidFill>
            <a:srgbClr val="FFF9C4">
              <a:alpha val="100000"/>
            </a:srgbClr>
          </a:solidFill>
          <a:ln w="12700" cap="flat" cmpd="sng">
            <a:noFill/>
            <a:prstDash val="solid"/>
            <a:round/>
          </a:ln>
        </p:spPr>
        <p:txBody>
          <a:bodyPr vert="horz" wrap="square" lIns="127000" tIns="50800" rIns="127000" bIns="50800" rtlCol="0" anchor="ctr" anchorCtr="0"/>
          <a:lstStyle/>
          <a:p>
            <a:pPr marL="0" indent="0" algn="l">
              <a:lnSpc>
                <a:spcPct val="100000"/>
              </a:lnSpc>
              <a:defRPr/>
            </a:pPr>
            <a:r>
              <a:rPr lang="en-US" sz="1800" b="1" i="0" u="none" strike="noStrike">
                <a:solidFill>
                  <a:srgbClr val="0052A0"/>
                </a:solidFill>
                <a:latin typeface="Times New Roman"/>
                <a:ea typeface="Times New Roman"/>
                <a:cs typeface="Times New Roman"/>
                <a:sym typeface="Times New Roman"/>
              </a:rPr>
              <a:t>2026: Fully Open &amp; Shared</a:t>
            </a:r>
            <a:endParaRPr lang="en-US" sz="1100"/>
          </a:p>
        </p:txBody>
      </p:sp>
      <p:sp>
        <p:nvSpPr>
          <p:cNvPr id="17" name="标题 16">
            <a:extLst>
              <a:ext uri="{FF2B5EF4-FFF2-40B4-BE49-F238E27FC236}">
                <a16:creationId xmlns:a16="http://schemas.microsoft.com/office/drawing/2014/main" id="{E2E51EB7-8C21-472C-A22B-0A049AAC1C38}"/>
              </a:ext>
            </a:extLst>
          </p:cNvPr>
          <p:cNvSpPr>
            <a:spLocks noGrp="1"/>
          </p:cNvSpPr>
          <p:nvPr>
            <p:ph type="title"/>
          </p:nvPr>
        </p:nvSpPr>
        <p:spPr/>
        <p:txBody>
          <a:bodyPr/>
          <a:lstStyle/>
          <a:p>
            <a:r>
              <a:rPr lang="en-US" altLang="zh-CN" sz="3600" b="1" i="0" u="none" strike="noStrike" dirty="0">
                <a:solidFill>
                  <a:srgbClr val="005DA2"/>
                </a:solidFill>
                <a:latin typeface="Times New Roman"/>
                <a:ea typeface="Times New Roman"/>
                <a:cs typeface="Times New Roman"/>
                <a:sym typeface="Times New Roman"/>
              </a:rPr>
              <a:t>The Power of Light: HEPS for Multidisciplinary</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279400" y="1032990"/>
            <a:ext cx="11684000" cy="1016000"/>
          </a:xfrm>
          <a:prstGeom prst="roundRect">
            <a:avLst>
              <a:gd name="adj" fmla="val 0"/>
            </a:avLst>
          </a:prstGeom>
          <a:noFill/>
          <a:ln w="25400" cap="flat" cmpd="sng">
            <a:noFill/>
            <a:prstDash val="solid"/>
            <a:round/>
          </a:ln>
        </p:spPr>
        <p:txBody>
          <a:bodyPr vert="horz" wrap="square" lIns="88900" tIns="50800" rIns="88900" bIns="50800" rtlCol="0" anchor="ctr" anchorCtr="0"/>
          <a:lstStyle/>
          <a:p>
            <a:pPr marL="76200" indent="0" algn="l">
              <a:lnSpc>
                <a:spcPct val="100000"/>
              </a:lnSpc>
              <a:defRPr/>
            </a:pPr>
            <a:r>
              <a:rPr lang="en-US" sz="2400" b="1" i="0" u="none" strike="noStrike" dirty="0">
                <a:solidFill>
                  <a:srgbClr val="333333"/>
                </a:solidFill>
                <a:latin typeface="Times New Roman"/>
                <a:ea typeface="Times New Roman"/>
                <a:cs typeface="Times New Roman"/>
                <a:sym typeface="Times New Roman"/>
              </a:rPr>
              <a:t>Facility: </a:t>
            </a:r>
            <a:r>
              <a:rPr lang="en-US" sz="2400" b="0" i="0" u="none" strike="noStrike" dirty="0">
                <a:solidFill>
                  <a:srgbClr val="333333"/>
                </a:solidFill>
                <a:latin typeface="Times New Roman"/>
                <a:ea typeface="Times New Roman"/>
                <a:cs typeface="Times New Roman"/>
                <a:sym typeface="Times New Roman"/>
              </a:rPr>
              <a:t>Using neutrons as a probe to explore the microscopic world of matter, driving innovation from basic science to industrial upgrading.</a:t>
            </a:r>
            <a:endParaRPr lang="en-US" sz="2400" dirty="0"/>
          </a:p>
        </p:txBody>
      </p:sp>
      <p:sp>
        <p:nvSpPr>
          <p:cNvPr id="6" name="AutoShape 6"/>
          <p:cNvSpPr/>
          <p:nvPr/>
        </p:nvSpPr>
        <p:spPr>
          <a:xfrm>
            <a:off x="0" y="825500"/>
            <a:ext cx="12192000" cy="889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endParaRPr lang="en-US" sz="1100" dirty="0"/>
          </a:p>
        </p:txBody>
      </p:sp>
      <p:sp>
        <p:nvSpPr>
          <p:cNvPr id="7" name="AutoShape 7"/>
          <p:cNvSpPr/>
          <p:nvPr/>
        </p:nvSpPr>
        <p:spPr>
          <a:xfrm>
            <a:off x="279400" y="2175989"/>
            <a:ext cx="5588000" cy="4503369"/>
          </a:xfrm>
          <a:prstGeom prst="roundRect">
            <a:avLst>
              <a:gd name="adj" fmla="val 0"/>
            </a:avLst>
          </a:prstGeom>
          <a:noFill/>
          <a:ln w="12700" cap="flat" cmpd="sng">
            <a:solidFill>
              <a:srgbClr val="367ECE">
                <a:alpha val="100000"/>
              </a:srgbClr>
            </a:solidFill>
            <a:prstDash val="dash"/>
            <a:miter lim="10000000"/>
          </a:ln>
        </p:spPr>
        <p:txBody>
          <a:bodyPr vert="horz" wrap="square" lIns="101600" tIns="76200" rIns="101600" bIns="76200" rtlCol="0" anchor="t" anchorCtr="0"/>
          <a:lstStyle>
            <a:lvl1pPr marL="330200" indent="-203200"/>
            <a:lvl2pPr marL="787400" indent="-203200"/>
            <a:lvl3pPr marL="1244600" indent="-203200"/>
            <a:lvl4pPr marL="1701800" indent="-203200"/>
            <a:lvl5pPr marL="2159000" indent="-203200"/>
            <a:lvl6pPr marL="2616200" indent="-203200"/>
            <a:lvl7pPr marL="3073400" indent="-203200"/>
            <a:lvl8pPr marL="3530600" indent="-203200"/>
            <a:lvl9pPr marL="3987800" indent="-203200"/>
          </a:lstStyle>
          <a:p>
            <a:pPr marL="0" indent="0" algn="l">
              <a:lnSpc>
                <a:spcPct val="100000"/>
              </a:lnSpc>
              <a:spcBef>
                <a:spcPts val="400"/>
              </a:spcBef>
              <a:defRPr/>
            </a:pPr>
            <a:r>
              <a:rPr lang="en-US" sz="2000" b="1" i="0" u="none" strike="noStrike" dirty="0">
                <a:solidFill>
                  <a:srgbClr val="0052A0"/>
                </a:solidFill>
                <a:latin typeface="Times New Roman"/>
                <a:ea typeface="Times New Roman"/>
                <a:cs typeface="Times New Roman"/>
                <a:sym typeface="Times New Roman"/>
              </a:rPr>
              <a:t>Expected Achievements &amp; Applications</a:t>
            </a:r>
            <a:endParaRPr lang="en-US" sz="2000" dirty="0"/>
          </a:p>
          <a:p>
            <a:pPr marL="330200" indent="-2032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Fully construct and operate CSNS-II efficiently, achieving world-leading performance in pulsed spallation neutron sources.</a:t>
            </a:r>
          </a:p>
          <a:p>
            <a:pPr marL="330200" indent="-2032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In high-end manufacturing, nuclear data, and new energy sources, achieve a series of major results supporting industries</a:t>
            </a:r>
          </a:p>
          <a:p>
            <a:pPr marL="330200" indent="-2032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Achieve breakthroughs in applied technology research for life sciences and large biological macromolecule structure determination.</a:t>
            </a:r>
          </a:p>
        </p:txBody>
      </p:sp>
      <p:pic>
        <p:nvPicPr>
          <p:cNvPr id="9" name="Picture 9"/>
          <p:cNvPicPr>
            <a:picLocks noChangeAspect="1"/>
          </p:cNvPicPr>
          <p:nvPr/>
        </p:nvPicPr>
        <p:blipFill>
          <a:blip r:embed="rId3"/>
          <a:srcRect/>
          <a:stretch>
            <a:fillRect/>
          </a:stretch>
        </p:blipFill>
        <p:spPr>
          <a:xfrm>
            <a:off x="6350000" y="5133997"/>
            <a:ext cx="5334000" cy="1143000"/>
          </a:xfrm>
          <a:prstGeom prst="rect">
            <a:avLst/>
          </a:prstGeom>
          <a:noFill/>
          <a:ln w="25400" cap="flat" cmpd="sng">
            <a:noFill/>
            <a:prstDash val="solid"/>
            <a:round/>
          </a:ln>
        </p:spPr>
      </p:pic>
      <p:sp>
        <p:nvSpPr>
          <p:cNvPr id="10" name="AutoShape 10"/>
          <p:cNvSpPr/>
          <p:nvPr/>
        </p:nvSpPr>
        <p:spPr>
          <a:xfrm>
            <a:off x="6223000" y="2175990"/>
            <a:ext cx="5740400" cy="2795682"/>
          </a:xfrm>
          <a:prstGeom prst="roundRect">
            <a:avLst>
              <a:gd name="adj" fmla="val 0"/>
            </a:avLst>
          </a:prstGeom>
          <a:noFill/>
          <a:ln w="12700" cap="flat" cmpd="sng">
            <a:solidFill>
              <a:srgbClr val="367ECE">
                <a:alpha val="100000"/>
              </a:srgbClr>
            </a:solidFill>
            <a:prstDash val="dash"/>
            <a:miter lim="10000000"/>
          </a:ln>
        </p:spPr>
        <p:txBody>
          <a:bodyPr vert="horz" wrap="square" lIns="101600" tIns="76200" rIns="101600" bIns="76200" rtlCol="0" anchor="t" anchorCtr="0"/>
          <a:lstStyle>
            <a:lvl1pPr marL="330200" indent="-203200"/>
            <a:lvl2pPr marL="787400" indent="-203200"/>
            <a:lvl3pPr marL="1244600" indent="-203200"/>
            <a:lvl4pPr marL="1701800" indent="-203200"/>
            <a:lvl5pPr marL="2159000" indent="-203200"/>
            <a:lvl6pPr marL="2616200" indent="-203200"/>
            <a:lvl7pPr marL="3073400" indent="-203200"/>
            <a:lvl8pPr marL="3530600" indent="-203200"/>
            <a:lvl9pPr marL="3987800" indent="-203200"/>
          </a:lstStyle>
          <a:p>
            <a:pPr marL="0" indent="0" algn="l">
              <a:lnSpc>
                <a:spcPct val="100000"/>
              </a:lnSpc>
              <a:spcBef>
                <a:spcPts val="400"/>
              </a:spcBef>
              <a:defRPr/>
            </a:pPr>
            <a:r>
              <a:rPr lang="en-US" sz="2000" b="1" i="0" u="none" strike="noStrike" dirty="0">
                <a:solidFill>
                  <a:srgbClr val="0052A0"/>
                </a:solidFill>
                <a:latin typeface="Times New Roman"/>
                <a:ea typeface="Times New Roman"/>
                <a:cs typeface="Times New Roman"/>
                <a:sym typeface="Times New Roman"/>
              </a:rPr>
              <a:t>Core Research &amp; Development</a:t>
            </a:r>
            <a:endParaRPr lang="en-US" sz="2000" dirty="0"/>
          </a:p>
          <a:p>
            <a:pPr marL="330200" indent="-2032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Explore the structure and dynamics of high-temperature superconductors, quantum materials, and biological macromolecules.</a:t>
            </a:r>
          </a:p>
          <a:p>
            <a:pPr marL="330200" indent="-2032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Develop key technologies for high-resolution neutron scattering spectrometers and detectors.</a:t>
            </a:r>
          </a:p>
          <a:p>
            <a:pPr marL="330200" indent="-2032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Promote the industrial application of advanced photon source technologies and new energy materials.</a:t>
            </a:r>
          </a:p>
        </p:txBody>
      </p:sp>
      <p:sp>
        <p:nvSpPr>
          <p:cNvPr id="12" name="标题 11">
            <a:extLst>
              <a:ext uri="{FF2B5EF4-FFF2-40B4-BE49-F238E27FC236}">
                <a16:creationId xmlns:a16="http://schemas.microsoft.com/office/drawing/2014/main" id="{00909B85-D095-41FB-BC42-9B79F68B7295}"/>
              </a:ext>
            </a:extLst>
          </p:cNvPr>
          <p:cNvSpPr>
            <a:spLocks noGrp="1"/>
          </p:cNvSpPr>
          <p:nvPr>
            <p:ph type="title"/>
          </p:nvPr>
        </p:nvSpPr>
        <p:spPr/>
        <p:txBody>
          <a:bodyPr/>
          <a:lstStyle/>
          <a:p>
            <a:r>
              <a:rPr lang="en-US" altLang="zh-CN" sz="3200" dirty="0"/>
              <a:t>Probing the Inner Structure of Matter </a:t>
            </a:r>
            <a:r>
              <a:rPr lang="en-US" altLang="zh-CN" dirty="0"/>
              <a:t>with CSNS</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231376" y="901578"/>
            <a:ext cx="10858500" cy="889000"/>
          </a:xfrm>
          <a:prstGeom prst="rect">
            <a:avLst/>
          </a:prstGeom>
          <a:noFill/>
          <a:ln w="12700" cap="flat" cmpd="sng">
            <a:noFill/>
            <a:prstDash val="solid"/>
            <a:round/>
          </a:ln>
        </p:spPr>
        <p:txBody>
          <a:bodyPr vert="horz" wrap="square" lIns="127000" tIns="63500" rIns="127000" bIns="63500" rtlCol="0" anchor="ctr" anchorCtr="0"/>
          <a:lstStyle/>
          <a:p>
            <a:pPr marL="0" indent="0" algn="ctr">
              <a:lnSpc>
                <a:spcPct val="91666"/>
              </a:lnSpc>
              <a:defRPr/>
            </a:pPr>
            <a:endParaRPr lang="en-US" sz="2000" dirty="0"/>
          </a:p>
        </p:txBody>
      </p:sp>
      <p:sp>
        <p:nvSpPr>
          <p:cNvPr id="6" name="AutoShape 6"/>
          <p:cNvSpPr/>
          <p:nvPr/>
        </p:nvSpPr>
        <p:spPr>
          <a:xfrm>
            <a:off x="7051443" y="1178455"/>
            <a:ext cx="4699000" cy="2981762"/>
          </a:xfrm>
          <a:prstGeom prst="roundRect">
            <a:avLst>
              <a:gd name="adj" fmla="val 0"/>
            </a:avLst>
          </a:prstGeom>
          <a:noFill/>
          <a:ln w="12700" cap="flat" cmpd="sng">
            <a:solidFill>
              <a:srgbClr val="367ECE">
                <a:alpha val="100000"/>
              </a:srgbClr>
            </a:solidFill>
            <a:prstDash val="dash"/>
            <a:miter lim="10000000"/>
          </a:ln>
        </p:spPr>
        <p:txBody>
          <a:bodyPr vert="horz" wrap="square" lIns="152400" tIns="127000" rIns="152400" bIns="127000" rtlCol="0" anchor="t" anchorCtr="0"/>
          <a:lstStyle>
            <a:lvl1pPr marL="444500" indent="-190500"/>
            <a:lvl2pPr marL="901700" indent="-190500"/>
            <a:lvl3pPr marL="1358900" indent="-190500"/>
            <a:lvl4pPr marL="1816100" indent="-190500"/>
            <a:lvl5pPr marL="2273300" indent="-190500"/>
            <a:lvl6pPr marL="2730500" indent="-190500"/>
            <a:lvl7pPr marL="3187700" indent="-190500"/>
            <a:lvl8pPr marL="3644900" indent="-190500"/>
            <a:lvl9pPr marL="4102100" indent="-190500"/>
          </a:lstStyle>
          <a:p>
            <a:pPr marL="50800" indent="0" algn="l">
              <a:lnSpc>
                <a:spcPct val="108333"/>
              </a:lnSpc>
              <a:spcBef>
                <a:spcPts val="600"/>
              </a:spcBef>
              <a:defRPr/>
            </a:pPr>
            <a:r>
              <a:rPr lang="en-US" sz="2000" b="1" i="0" u="none" strike="noStrike" dirty="0">
                <a:solidFill>
                  <a:srgbClr val="005DA2"/>
                </a:solidFill>
                <a:latin typeface="Times New Roman"/>
                <a:ea typeface="Times New Roman"/>
                <a:cs typeface="Times New Roman"/>
                <a:sym typeface="Times New Roman"/>
              </a:rPr>
              <a:t>Core Research Directions</a:t>
            </a:r>
            <a:endParaRPr lang="en-US" sz="2000" dirty="0"/>
          </a:p>
          <a:p>
            <a:pPr marL="254000" indent="-127000" algn="l">
              <a:lnSpc>
                <a:spcPct val="108333"/>
              </a:lnSpc>
              <a:spcBef>
                <a:spcPts val="600"/>
              </a:spcBef>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Develop high-gradient superconducting and advanced beam diagnostic technologies.</a:t>
            </a:r>
          </a:p>
          <a:p>
            <a:pPr marL="254000" indent="-127000" algn="l">
              <a:lnSpc>
                <a:spcPct val="108333"/>
              </a:lnSpc>
              <a:spcBef>
                <a:spcPts val="600"/>
              </a:spcBef>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Explore the application of accelerators in energy, medical, and national security fields.</a:t>
            </a:r>
          </a:p>
        </p:txBody>
      </p:sp>
      <p:sp>
        <p:nvSpPr>
          <p:cNvPr id="7" name="AutoShape 7"/>
          <p:cNvSpPr/>
          <p:nvPr/>
        </p:nvSpPr>
        <p:spPr>
          <a:xfrm>
            <a:off x="320443" y="1028578"/>
            <a:ext cx="6350000" cy="1524000"/>
          </a:xfrm>
          <a:prstGeom prst="roundRect">
            <a:avLst>
              <a:gd name="adj" fmla="val 0"/>
            </a:avLst>
          </a:prstGeom>
          <a:noFill/>
          <a:ln w="25400" cap="flat" cmpd="sng">
            <a:noFill/>
            <a:prstDash val="solid"/>
            <a:round/>
          </a:ln>
        </p:spPr>
        <p:txBody>
          <a:bodyPr vert="horz" wrap="square" lIns="127000" tIns="101600" rIns="127000" bIns="101600" rtlCol="0" anchor="ctr" anchorCtr="0"/>
          <a:lstStyle/>
          <a:p>
            <a:pPr marL="50800" indent="0" algn="l">
              <a:lnSpc>
                <a:spcPct val="108333"/>
              </a:lnSpc>
              <a:defRPr/>
            </a:pPr>
            <a:r>
              <a:rPr lang="en-US" sz="2000" b="1" i="0" u="none" strike="noStrike" dirty="0" err="1">
                <a:solidFill>
                  <a:srgbClr val="000000"/>
                </a:solidFill>
                <a:latin typeface="Times New Roman"/>
                <a:ea typeface="Times New Roman"/>
                <a:cs typeface="Times New Roman"/>
                <a:sym typeface="Times New Roman"/>
              </a:rPr>
              <a:t>Goal:</a:t>
            </a:r>
            <a:r>
              <a:rPr lang="en-US" sz="2000" b="0" i="0" u="none" strike="noStrike" dirty="0" err="1">
                <a:solidFill>
                  <a:srgbClr val="000000"/>
                </a:solidFill>
                <a:latin typeface="Times New Roman"/>
                <a:ea typeface="Times New Roman"/>
                <a:cs typeface="Times New Roman"/>
                <a:sym typeface="Times New Roman"/>
              </a:rPr>
              <a:t>Develop</a:t>
            </a:r>
            <a:r>
              <a:rPr lang="en-US" sz="2000" b="0" i="0" u="none" strike="noStrike" dirty="0">
                <a:solidFill>
                  <a:srgbClr val="000000"/>
                </a:solidFill>
                <a:latin typeface="Times New Roman"/>
                <a:ea typeface="Times New Roman"/>
                <a:cs typeface="Times New Roman"/>
                <a:sym typeface="Times New Roman"/>
              </a:rPr>
              <a:t> advanced accelerator technologies to build a world-leading advanced particle accelerator technology system.</a:t>
            </a:r>
            <a:endParaRPr lang="en-US" sz="2000" dirty="0"/>
          </a:p>
        </p:txBody>
      </p:sp>
      <p:sp>
        <p:nvSpPr>
          <p:cNvPr id="8" name="AutoShape 8"/>
          <p:cNvSpPr/>
          <p:nvPr/>
        </p:nvSpPr>
        <p:spPr>
          <a:xfrm>
            <a:off x="409510" y="2500515"/>
            <a:ext cx="6350000" cy="3682281"/>
          </a:xfrm>
          <a:prstGeom prst="roundRect">
            <a:avLst>
              <a:gd name="adj" fmla="val 0"/>
            </a:avLst>
          </a:prstGeom>
          <a:noFill/>
          <a:ln w="12700" cap="flat" cmpd="sng">
            <a:solidFill>
              <a:srgbClr val="367ECE">
                <a:alpha val="100000"/>
              </a:srgbClr>
            </a:solidFill>
            <a:prstDash val="dash"/>
            <a:miter lim="10000000"/>
          </a:ln>
        </p:spPr>
        <p:txBody>
          <a:bodyPr vert="horz" wrap="square" lIns="152400" tIns="127000" rIns="152400" bIns="127000" rtlCol="0" anchor="t" anchorCtr="0"/>
          <a:lstStyle>
            <a:lvl1pPr marL="431800" indent="-177800"/>
            <a:lvl2pPr marL="889000" indent="-177800"/>
            <a:lvl3pPr marL="1346200" indent="-177800"/>
            <a:lvl4pPr marL="1803400" indent="-177800"/>
            <a:lvl5pPr marL="2260600" indent="-177800"/>
            <a:lvl6pPr marL="2717800" indent="-177800"/>
            <a:lvl7pPr marL="3175000" indent="-177800"/>
            <a:lvl8pPr marL="3632200" indent="-177800"/>
            <a:lvl9pPr marL="4089400" indent="-177800"/>
          </a:lstStyle>
          <a:p>
            <a:pPr marL="50800" indent="0" algn="l">
              <a:lnSpc>
                <a:spcPct val="108333"/>
              </a:lnSpc>
              <a:spcAft>
                <a:spcPts val="800"/>
              </a:spcAft>
              <a:defRPr/>
            </a:pPr>
            <a:r>
              <a:rPr lang="en-US" sz="2000" b="1" i="0" u="none" strike="noStrike" dirty="0">
                <a:solidFill>
                  <a:srgbClr val="005DA2"/>
                </a:solidFill>
                <a:latin typeface="Times New Roman"/>
                <a:ea typeface="Times New Roman"/>
                <a:cs typeface="Times New Roman"/>
                <a:sym typeface="Times New Roman"/>
              </a:rPr>
              <a:t>Expected Breakthroughs</a:t>
            </a:r>
            <a:endParaRPr lang="en-US" sz="2000" dirty="0"/>
          </a:p>
          <a:p>
            <a:pPr marL="254000" indent="-127000" algn="l">
              <a:lnSpc>
                <a:spcPct val="108333"/>
              </a:lnSpc>
              <a:spcAft>
                <a:spcPts val="600"/>
              </a:spcAft>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Achieve key technological breakthroughs in wakefield acceleration and beam-driven cascaded wakefield acceleration.</a:t>
            </a:r>
          </a:p>
          <a:p>
            <a:pPr marL="254000" indent="-127000" algn="l">
              <a:lnSpc>
                <a:spcPct val="108333"/>
              </a:lnSpc>
              <a:spcAft>
                <a:spcPts val="600"/>
              </a:spcAft>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Build an autonomous and controllable intelligent physical modeling and simulation software system.</a:t>
            </a:r>
          </a:p>
          <a:p>
            <a:pPr marL="254000" indent="-127000" algn="l">
              <a:lnSpc>
                <a:spcPct val="108333"/>
              </a:lnSpc>
              <a:spcAft>
                <a:spcPts val="600"/>
              </a:spcAft>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Comprehensively enhance the operational efficiency and reliability of large scientific facilities.</a:t>
            </a:r>
          </a:p>
        </p:txBody>
      </p:sp>
      <p:sp>
        <p:nvSpPr>
          <p:cNvPr id="10" name="AutoShape 10"/>
          <p:cNvSpPr/>
          <p:nvPr/>
        </p:nvSpPr>
        <p:spPr>
          <a:xfrm>
            <a:off x="7051443" y="4607455"/>
            <a:ext cx="4699000" cy="1270000"/>
          </a:xfrm>
          <a:prstGeom prst="rect">
            <a:avLst/>
          </a:prstGeom>
          <a:solidFill>
            <a:srgbClr val="FFFF99">
              <a:alpha val="100000"/>
            </a:srgbClr>
          </a:solidFill>
          <a:ln w="12700" cap="flat" cmpd="sng">
            <a:noFill/>
            <a:prstDash val="solid"/>
            <a:round/>
          </a:ln>
        </p:spPr>
        <p:txBody>
          <a:bodyPr vert="horz" wrap="square" lIns="127000" tIns="127000" rIns="127000" bIns="127000" rtlCol="0" anchor="ctr" anchorCtr="0"/>
          <a:lstStyle/>
          <a:p>
            <a:pPr marL="0" indent="0" algn="ctr">
              <a:lnSpc>
                <a:spcPct val="108333"/>
              </a:lnSpc>
              <a:defRPr/>
            </a:pPr>
            <a:r>
              <a:rPr lang="en-US" sz="2000" b="1" i="0" u="none" strike="noStrike" dirty="0">
                <a:solidFill>
                  <a:srgbClr val="C00000"/>
                </a:solidFill>
                <a:latin typeface="Times New Roman"/>
                <a:ea typeface="Times New Roman"/>
                <a:cs typeface="Times New Roman"/>
                <a:sym typeface="Times New Roman"/>
              </a:rPr>
              <a:t>2026: Build a new-generation accelerator technology verification experimental platform</a:t>
            </a:r>
            <a:endParaRPr lang="en-US" sz="2000" dirty="0"/>
          </a:p>
        </p:txBody>
      </p:sp>
      <p:sp>
        <p:nvSpPr>
          <p:cNvPr id="11" name="标题 10">
            <a:extLst>
              <a:ext uri="{FF2B5EF4-FFF2-40B4-BE49-F238E27FC236}">
                <a16:creationId xmlns:a16="http://schemas.microsoft.com/office/drawing/2014/main" id="{DF167D19-08C0-4F77-8100-FCDDD0740823}"/>
              </a:ext>
            </a:extLst>
          </p:cNvPr>
          <p:cNvSpPr>
            <a:spLocks noGrp="1"/>
          </p:cNvSpPr>
          <p:nvPr>
            <p:ph type="title"/>
          </p:nvPr>
        </p:nvSpPr>
        <p:spPr/>
        <p:txBody>
          <a:bodyPr/>
          <a:lstStyle/>
          <a:p>
            <a:r>
              <a:rPr lang="en-US" altLang="zh-CN" dirty="0"/>
              <a:t>Advancing the Frontiers of Accelerator Science</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381000" y="5969000"/>
            <a:ext cx="11430000" cy="635000"/>
          </a:xfrm>
          <a:prstGeom prst="roundRect">
            <a:avLst>
              <a:gd name="adj" fmla="val 0"/>
            </a:avLst>
          </a:prstGeom>
          <a:solidFill>
            <a:srgbClr val="F5F5F5">
              <a:alpha val="100000"/>
            </a:srgbClr>
          </a:solidFill>
          <a:ln w="25400" cap="flat" cmpd="sng">
            <a:noFill/>
            <a:prstDash val="solid"/>
            <a:round/>
          </a:ln>
        </p:spPr>
        <p:txBody>
          <a:bodyPr vert="horz" wrap="square" lIns="127000" tIns="63500" rIns="127000" bIns="63500" rtlCol="0" anchor="ctr" anchorCtr="0"/>
          <a:lstStyle/>
          <a:p>
            <a:pPr marL="0" indent="0" algn="ctr">
              <a:lnSpc>
                <a:spcPct val="100000"/>
              </a:lnSpc>
              <a:defRPr/>
            </a:pPr>
            <a:r>
              <a:rPr lang="en-US" sz="2000" b="1" i="0" u="none" strike="noStrike" dirty="0">
                <a:solidFill>
                  <a:srgbClr val="004B93"/>
                </a:solidFill>
                <a:latin typeface="Times New Roman"/>
                <a:ea typeface="Times New Roman"/>
                <a:cs typeface="Times New Roman"/>
                <a:sym typeface="Times New Roman"/>
              </a:rPr>
              <a:t>Science for the People, Innovation for Empowerment</a:t>
            </a:r>
            <a:endParaRPr lang="en-US" dirty="0"/>
          </a:p>
        </p:txBody>
      </p:sp>
      <p:sp>
        <p:nvSpPr>
          <p:cNvPr id="6" name="AutoShape 6"/>
          <p:cNvSpPr/>
          <p:nvPr/>
        </p:nvSpPr>
        <p:spPr>
          <a:xfrm>
            <a:off x="-574375" y="6731000"/>
            <a:ext cx="12192000" cy="889000"/>
          </a:xfrm>
          <a:prstGeom prst="rect">
            <a:avLst/>
          </a:prstGeom>
          <a:noFill/>
          <a:ln w="12700" cap="flat" cmpd="sng">
            <a:noFill/>
            <a:prstDash val="solid"/>
            <a:round/>
          </a:ln>
        </p:spPr>
        <p:txBody>
          <a:bodyPr vert="horz" wrap="square" lIns="127000" tIns="63500" rIns="127000" bIns="63500" rtlCol="0" anchor="ctr" anchorCtr="0"/>
          <a:lstStyle/>
          <a:p>
            <a:pPr marL="0" indent="0" algn="ctr">
              <a:lnSpc>
                <a:spcPct val="91666"/>
              </a:lnSpc>
              <a:defRPr/>
            </a:pPr>
            <a:endParaRPr lang="en-US" sz="1100" dirty="0"/>
          </a:p>
        </p:txBody>
      </p:sp>
      <p:sp>
        <p:nvSpPr>
          <p:cNvPr id="7" name="AutoShape 7"/>
          <p:cNvSpPr/>
          <p:nvPr/>
        </p:nvSpPr>
        <p:spPr>
          <a:xfrm>
            <a:off x="6985000" y="1270000"/>
            <a:ext cx="4826000" cy="3048000"/>
          </a:xfrm>
          <a:prstGeom prst="roundRect">
            <a:avLst>
              <a:gd name="adj" fmla="val 0"/>
            </a:avLst>
          </a:prstGeom>
          <a:noFill/>
          <a:ln w="25400" cap="flat" cmpd="sng">
            <a:noFill/>
            <a:prstDash val="solid"/>
            <a:round/>
          </a:ln>
        </p:spPr>
        <p:txBody>
          <a:bodyPr vert="horz" wrap="square" lIns="127000" tIns="63500" rIns="127000" bIns="63500" rtlCol="0" anchor="t" anchorCtr="0"/>
          <a:lstStyle>
            <a:lvl1pPr marL="393700" indent="-203200"/>
            <a:lvl2pPr marL="850900" indent="-203200"/>
            <a:lvl3pPr marL="1308100" indent="-203200"/>
            <a:lvl4pPr marL="1765300" indent="-203200"/>
            <a:lvl5pPr marL="2222500" indent="-203200"/>
            <a:lvl6pPr marL="2679700" indent="-203200"/>
            <a:lvl7pPr marL="3136900" indent="-203200"/>
            <a:lvl8pPr marL="3594100" indent="-203200"/>
            <a:lvl9pPr marL="4051300" indent="-203200"/>
          </a:lstStyle>
          <a:p>
            <a:pPr marL="63500" indent="0" algn="l">
              <a:lnSpc>
                <a:spcPct val="100000"/>
              </a:lnSpc>
              <a:defRPr/>
            </a:pPr>
            <a:r>
              <a:rPr lang="en-US" sz="2000" b="1" i="0" u="none" strike="noStrike" dirty="0">
                <a:solidFill>
                  <a:srgbClr val="004B93"/>
                </a:solidFill>
                <a:latin typeface="Times New Roman"/>
                <a:ea typeface="Times New Roman"/>
                <a:cs typeface="Times New Roman"/>
                <a:sym typeface="Times New Roman"/>
              </a:rPr>
              <a:t>Major Research Tasks:</a:t>
            </a:r>
            <a:endParaRPr lang="en-US" sz="2000" dirty="0"/>
          </a:p>
          <a:p>
            <a:pPr marL="190500" indent="-1270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Develop advanced radiation detection technology to aid medical diagnosis and treatment.</a:t>
            </a:r>
          </a:p>
          <a:p>
            <a:pPr marL="190500" indent="-1270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Apply accelerator technology and nuclear methods for environmental monitoring and resource exploration.</a:t>
            </a:r>
          </a:p>
        </p:txBody>
      </p:sp>
      <p:sp>
        <p:nvSpPr>
          <p:cNvPr id="8" name="AutoShape 8"/>
          <p:cNvSpPr/>
          <p:nvPr/>
        </p:nvSpPr>
        <p:spPr>
          <a:xfrm>
            <a:off x="381000" y="2667000"/>
            <a:ext cx="6350000" cy="1905000"/>
          </a:xfrm>
          <a:prstGeom prst="roundRect">
            <a:avLst>
              <a:gd name="adj" fmla="val 0"/>
            </a:avLst>
          </a:prstGeom>
          <a:noFill/>
          <a:ln w="25400" cap="flat" cmpd="sng">
            <a:noFill/>
            <a:prstDash val="solid"/>
            <a:round/>
          </a:ln>
        </p:spPr>
        <p:txBody>
          <a:bodyPr vert="horz" wrap="square" lIns="127000" tIns="63500" rIns="127000" bIns="63500" rtlCol="0" anchor="t" anchorCtr="0"/>
          <a:lstStyle>
            <a:lvl1pPr marL="393700" indent="-203200"/>
            <a:lvl2pPr marL="850900" indent="-203200"/>
            <a:lvl3pPr marL="1308100" indent="-203200"/>
            <a:lvl4pPr marL="1765300" indent="-203200"/>
            <a:lvl5pPr marL="2222500" indent="-203200"/>
            <a:lvl6pPr marL="2679700" indent="-203200"/>
            <a:lvl7pPr marL="3136900" indent="-203200"/>
            <a:lvl8pPr marL="3594100" indent="-203200"/>
            <a:lvl9pPr marL="4051300" indent="-203200"/>
          </a:lstStyle>
          <a:p>
            <a:pPr marL="63500" indent="0" algn="l">
              <a:lnSpc>
                <a:spcPct val="100000"/>
              </a:lnSpc>
              <a:spcAft>
                <a:spcPts val="500"/>
              </a:spcAft>
              <a:defRPr/>
            </a:pPr>
            <a:r>
              <a:rPr lang="en-US" sz="2000" b="1" i="0" u="none" strike="noStrike" dirty="0">
                <a:solidFill>
                  <a:srgbClr val="004B93"/>
                </a:solidFill>
                <a:latin typeface="Times New Roman"/>
                <a:ea typeface="Times New Roman"/>
                <a:cs typeface="Times New Roman"/>
                <a:sym typeface="Times New Roman"/>
              </a:rPr>
              <a:t>Expected Outcomes: From Lab to Application</a:t>
            </a:r>
            <a:endParaRPr lang="en-US" sz="2000" dirty="0"/>
          </a:p>
          <a:p>
            <a:pPr marL="190500" indent="-127000" algn="l">
              <a:lnSpc>
                <a:spcPct val="100000"/>
              </a:lnSpc>
              <a:spcAft>
                <a:spcPts val="300"/>
              </a:spcAft>
              <a:buClr>
                <a:srgbClr val="333333"/>
              </a:buClr>
              <a:buChar char="•"/>
            </a:pPr>
            <a:r>
              <a:rPr lang="en-US" sz="2000" b="0" i="0" u="none" strike="noStrike" dirty="0">
                <a:solidFill>
                  <a:srgbClr val="333333"/>
                </a:solidFill>
                <a:latin typeface="Times New Roman"/>
                <a:ea typeface="Times New Roman"/>
                <a:cs typeface="Times New Roman"/>
                <a:sym typeface="Times New Roman"/>
              </a:rPr>
              <a:t>Verify key medical isotopes with radionuclide purity</a:t>
            </a:r>
            <a:r>
              <a:rPr lang="en-US" sz="2000" b="1" i="0" u="none" strike="noStrike" dirty="0">
                <a:solidFill>
                  <a:srgbClr val="C00000"/>
                </a:solidFill>
                <a:latin typeface="Times New Roman"/>
                <a:ea typeface="Times New Roman"/>
                <a:cs typeface="Times New Roman"/>
                <a:sym typeface="Times New Roman"/>
              </a:rPr>
              <a:t>≥99%</a:t>
            </a:r>
            <a:r>
              <a:rPr lang="en-US" sz="2000" b="0" i="0" u="none" strike="noStrike" dirty="0">
                <a:solidFill>
                  <a:srgbClr val="333333"/>
                </a:solidFill>
                <a:latin typeface="Times New Roman"/>
                <a:ea typeface="Times New Roman"/>
                <a:cs typeface="Times New Roman"/>
                <a:sym typeface="Times New Roman"/>
              </a:rPr>
              <a:t>.</a:t>
            </a:r>
          </a:p>
          <a:p>
            <a:pPr marL="190500" indent="-127000" algn="l">
              <a:lnSpc>
                <a:spcPct val="100000"/>
              </a:lnSpc>
              <a:buClr>
                <a:srgbClr val="333333"/>
              </a:buClr>
              <a:buChar char="•"/>
            </a:pPr>
            <a:r>
              <a:rPr lang="en-US" sz="2000" b="0" i="0" u="none" strike="noStrike" dirty="0">
                <a:solidFill>
                  <a:srgbClr val="333333"/>
                </a:solidFill>
                <a:latin typeface="Times New Roman"/>
                <a:ea typeface="Times New Roman"/>
                <a:cs typeface="Times New Roman"/>
                <a:sym typeface="Times New Roman"/>
              </a:rPr>
              <a:t>Develop leading-edge nuclear technology for </a:t>
            </a:r>
            <a:r>
              <a:rPr lang="en-US" sz="2000" b="0" i="0" u="none" strike="noStrike" dirty="0">
                <a:solidFill>
                  <a:srgbClr val="C00000"/>
                </a:solidFill>
                <a:latin typeface="Times New Roman"/>
                <a:ea typeface="Times New Roman"/>
                <a:cs typeface="Times New Roman"/>
                <a:sym typeface="Times New Roman"/>
              </a:rPr>
              <a:t>heritage protection</a:t>
            </a:r>
            <a:r>
              <a:rPr lang="en-US" sz="2000" b="0" i="0" u="none" strike="noStrike" dirty="0">
                <a:solidFill>
                  <a:srgbClr val="333333"/>
                </a:solidFill>
                <a:latin typeface="Times New Roman"/>
                <a:ea typeface="Times New Roman"/>
                <a:cs typeface="Times New Roman"/>
                <a:sym typeface="Times New Roman"/>
              </a:rPr>
              <a:t>, high-sensitivity detection, and </a:t>
            </a:r>
            <a:r>
              <a:rPr lang="en-US" sz="2000" b="0" i="0" u="none" strike="noStrike" dirty="0">
                <a:solidFill>
                  <a:srgbClr val="C00000"/>
                </a:solidFill>
                <a:latin typeface="Times New Roman"/>
                <a:ea typeface="Times New Roman"/>
                <a:cs typeface="Times New Roman"/>
                <a:sym typeface="Times New Roman"/>
              </a:rPr>
              <a:t>imaging</a:t>
            </a:r>
            <a:r>
              <a:rPr lang="en-US" sz="2000" b="0" i="0" u="none" strike="noStrike" dirty="0">
                <a:solidFill>
                  <a:srgbClr val="333333"/>
                </a:solidFill>
                <a:latin typeface="Times New Roman"/>
                <a:ea typeface="Times New Roman"/>
                <a:cs typeface="Times New Roman"/>
                <a:sym typeface="Times New Roman"/>
              </a:rPr>
              <a:t>, achieving industrialization.</a:t>
            </a:r>
          </a:p>
        </p:txBody>
      </p:sp>
      <p:pic>
        <p:nvPicPr>
          <p:cNvPr id="10" name="Picture 10"/>
          <p:cNvPicPr>
            <a:picLocks noChangeAspect="1"/>
          </p:cNvPicPr>
          <p:nvPr/>
        </p:nvPicPr>
        <p:blipFill>
          <a:blip r:embed="rId3"/>
          <a:srcRect/>
          <a:stretch>
            <a:fillRect/>
          </a:stretch>
        </p:blipFill>
        <p:spPr>
          <a:xfrm>
            <a:off x="7112000" y="4572000"/>
            <a:ext cx="1016000" cy="1079500"/>
          </a:xfrm>
          <a:prstGeom prst="rect">
            <a:avLst/>
          </a:prstGeom>
          <a:noFill/>
          <a:ln w="25400" cap="flat" cmpd="sng">
            <a:noFill/>
            <a:prstDash val="solid"/>
            <a:round/>
          </a:ln>
        </p:spPr>
      </p:pic>
      <p:pic>
        <p:nvPicPr>
          <p:cNvPr id="11" name="Picture 11"/>
          <p:cNvPicPr>
            <a:picLocks noChangeAspect="1"/>
          </p:cNvPicPr>
          <p:nvPr/>
        </p:nvPicPr>
        <p:blipFill>
          <a:blip r:embed="rId4"/>
          <a:srcRect/>
          <a:stretch>
            <a:fillRect/>
          </a:stretch>
        </p:blipFill>
        <p:spPr>
          <a:xfrm>
            <a:off x="8255000" y="4699000"/>
            <a:ext cx="1270000" cy="635000"/>
          </a:xfrm>
          <a:prstGeom prst="rect">
            <a:avLst/>
          </a:prstGeom>
          <a:noFill/>
          <a:ln w="25400" cap="flat" cmpd="sng">
            <a:noFill/>
            <a:prstDash val="solid"/>
            <a:round/>
          </a:ln>
        </p:spPr>
      </p:pic>
      <p:pic>
        <p:nvPicPr>
          <p:cNvPr id="12" name="Picture 12"/>
          <p:cNvPicPr>
            <a:picLocks noChangeAspect="1"/>
          </p:cNvPicPr>
          <p:nvPr/>
        </p:nvPicPr>
        <p:blipFill>
          <a:blip r:embed="rId5"/>
          <a:srcRect/>
          <a:stretch>
            <a:fillRect/>
          </a:stretch>
        </p:blipFill>
        <p:spPr>
          <a:xfrm>
            <a:off x="9652000" y="4699000"/>
            <a:ext cx="1270000" cy="698500"/>
          </a:xfrm>
          <a:prstGeom prst="rect">
            <a:avLst/>
          </a:prstGeom>
          <a:noFill/>
          <a:ln w="25400" cap="flat" cmpd="sng">
            <a:noFill/>
            <a:prstDash val="solid"/>
            <a:round/>
          </a:ln>
        </p:spPr>
      </p:pic>
      <p:sp>
        <p:nvSpPr>
          <p:cNvPr id="13" name="AutoShape 13"/>
          <p:cNvSpPr/>
          <p:nvPr/>
        </p:nvSpPr>
        <p:spPr>
          <a:xfrm>
            <a:off x="381000" y="1143000"/>
            <a:ext cx="6350000" cy="1397000"/>
          </a:xfrm>
          <a:prstGeom prst="roundRect">
            <a:avLst>
              <a:gd name="adj" fmla="val 0"/>
            </a:avLst>
          </a:prstGeom>
          <a:noFill/>
          <a:ln w="25400" cap="flat" cmpd="sng">
            <a:noFill/>
            <a:prstDash val="solid"/>
            <a:round/>
          </a:ln>
        </p:spPr>
        <p:txBody>
          <a:bodyPr vert="horz" wrap="square" lIns="127000" tIns="63500" rIns="127000" bIns="63500" rtlCol="0" anchor="ctr" anchorCtr="0"/>
          <a:lstStyle/>
          <a:p>
            <a:pPr marL="63500" indent="0" algn="l">
              <a:lnSpc>
                <a:spcPct val="100000"/>
              </a:lnSpc>
              <a:defRPr/>
            </a:pPr>
            <a:r>
              <a:rPr lang="en-US" sz="2000" b="1" i="0" u="none" strike="noStrike" dirty="0">
                <a:solidFill>
                  <a:srgbClr val="004B93"/>
                </a:solidFill>
                <a:latin typeface="Times New Roman"/>
                <a:ea typeface="Times New Roman"/>
                <a:cs typeface="Times New Roman"/>
                <a:sym typeface="Times New Roman"/>
              </a:rPr>
              <a:t>Goal: </a:t>
            </a:r>
            <a:r>
              <a:rPr lang="en-US" sz="2000" b="0" i="0" u="none" strike="noStrike" dirty="0">
                <a:solidFill>
                  <a:srgbClr val="333333"/>
                </a:solidFill>
                <a:latin typeface="Times New Roman"/>
                <a:ea typeface="Times New Roman"/>
                <a:cs typeface="Times New Roman"/>
                <a:sym typeface="Times New Roman"/>
              </a:rPr>
              <a:t>Leverage high-energy physics capabilities to drive technological breakthroughs in medical, environmental, and safety fields.</a:t>
            </a:r>
            <a:endParaRPr lang="en-US" sz="2000" dirty="0"/>
          </a:p>
        </p:txBody>
      </p:sp>
      <p:sp>
        <p:nvSpPr>
          <p:cNvPr id="14" name="AutoShape 14"/>
          <p:cNvSpPr/>
          <p:nvPr/>
        </p:nvSpPr>
        <p:spPr>
          <a:xfrm>
            <a:off x="11176000" y="6667500"/>
            <a:ext cx="762000" cy="254000"/>
          </a:xfrm>
          <a:prstGeom prst="rect">
            <a:avLst/>
          </a:prstGeom>
          <a:noFill/>
          <a:ln w="12700" cap="flat" cmpd="sng">
            <a:noFill/>
            <a:prstDash val="solid"/>
            <a:round/>
          </a:ln>
        </p:spPr>
        <p:txBody>
          <a:bodyPr vert="horz" wrap="square" lIns="50800" tIns="25400" rIns="50800" bIns="25400" rtlCol="0" anchor="ctr" anchorCtr="0"/>
          <a:lstStyle/>
          <a:p>
            <a:pPr marL="0" indent="0" algn="r">
              <a:lnSpc>
                <a:spcPct val="91666"/>
              </a:lnSpc>
              <a:defRPr/>
            </a:pPr>
            <a:r>
              <a:rPr lang="en-US" sz="1200" b="0" i="0" u="none" strike="noStrike">
                <a:solidFill>
                  <a:srgbClr val="787878"/>
                </a:solidFill>
                <a:latin typeface="Times New Roman"/>
                <a:ea typeface="Times New Roman"/>
                <a:cs typeface="Times New Roman"/>
                <a:sym typeface="Times New Roman"/>
              </a:rPr>
              <a:t>08</a:t>
            </a:r>
            <a:endParaRPr lang="en-US" sz="1100"/>
          </a:p>
        </p:txBody>
      </p:sp>
      <p:sp>
        <p:nvSpPr>
          <p:cNvPr id="15" name="标题 14">
            <a:extLst>
              <a:ext uri="{FF2B5EF4-FFF2-40B4-BE49-F238E27FC236}">
                <a16:creationId xmlns:a16="http://schemas.microsoft.com/office/drawing/2014/main" id="{67728FF0-A817-4D68-81EE-4B33EF84B414}"/>
              </a:ext>
            </a:extLst>
          </p:cNvPr>
          <p:cNvSpPr>
            <a:spLocks noGrp="1"/>
          </p:cNvSpPr>
          <p:nvPr>
            <p:ph type="title"/>
          </p:nvPr>
        </p:nvSpPr>
        <p:spPr/>
        <p:txBody>
          <a:bodyPr/>
          <a:lstStyle/>
          <a:p>
            <a:r>
              <a:rPr lang="en-US" altLang="zh-CN" sz="3200" dirty="0"/>
              <a:t>Applying High-Energy Physics for Societal Benefit</a:t>
            </a:r>
            <a:endParaRPr lang="zh-CN" alt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6" name="AutoShape 6"/>
          <p:cNvSpPr/>
          <p:nvPr/>
        </p:nvSpPr>
        <p:spPr>
          <a:xfrm>
            <a:off x="-241300" y="1143000"/>
            <a:ext cx="12153900" cy="762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endParaRPr lang="en-US" sz="1100" dirty="0"/>
          </a:p>
        </p:txBody>
      </p:sp>
      <p:sp>
        <p:nvSpPr>
          <p:cNvPr id="7" name="AutoShape 7"/>
          <p:cNvSpPr/>
          <p:nvPr/>
        </p:nvSpPr>
        <p:spPr>
          <a:xfrm>
            <a:off x="8005541" y="1049138"/>
            <a:ext cx="3833298" cy="2908300"/>
          </a:xfrm>
          <a:prstGeom prst="roundRect">
            <a:avLst>
              <a:gd name="adj" fmla="val 0"/>
            </a:avLst>
          </a:prstGeom>
          <a:noFill/>
          <a:ln w="12700" cap="flat" cmpd="sng">
            <a:solidFill>
              <a:srgbClr val="367ECE">
                <a:alpha val="100000"/>
              </a:srgbClr>
            </a:solidFill>
            <a:prstDash val="dash"/>
            <a:miter lim="10000000"/>
          </a:ln>
        </p:spPr>
        <p:txBody>
          <a:bodyPr vert="horz" wrap="square" lIns="127000" tIns="101600" rIns="127000" bIns="101600" rtlCol="0" anchor="t" anchorCtr="0"/>
          <a:lstStyle>
            <a:lvl1pPr marL="457200" indent="-203200"/>
            <a:lvl2pPr marL="914400" indent="-203200"/>
            <a:lvl3pPr marL="1371600" indent="-203200"/>
            <a:lvl4pPr marL="1828800" indent="-203200"/>
            <a:lvl5pPr marL="2286000" indent="-203200"/>
            <a:lvl6pPr marL="2743200" indent="-203200"/>
            <a:lvl7pPr marL="3200400" indent="-203200"/>
            <a:lvl8pPr marL="3657600" indent="-203200"/>
            <a:lvl9pPr marL="4114800" indent="-203200"/>
          </a:lstStyle>
          <a:p>
            <a:pPr marL="76200" indent="0" algn="l">
              <a:lnSpc>
                <a:spcPct val="100000"/>
              </a:lnSpc>
              <a:spcAft>
                <a:spcPts val="600"/>
              </a:spcAft>
              <a:defRPr/>
            </a:pPr>
            <a:r>
              <a:rPr lang="en-US" sz="2400" b="1" i="0" u="none" strike="noStrike" dirty="0">
                <a:solidFill>
                  <a:srgbClr val="005DA2"/>
                </a:solidFill>
                <a:latin typeface="Times New Roman"/>
                <a:ea typeface="Times New Roman"/>
                <a:cs typeface="Times New Roman"/>
                <a:sym typeface="Times New Roman"/>
              </a:rPr>
              <a:t>Key Research Points</a:t>
            </a:r>
            <a:endParaRPr lang="en-US" sz="1100" dirty="0"/>
          </a:p>
          <a:p>
            <a:pPr marL="254000" indent="-127000" algn="l">
              <a:lnSpc>
                <a:spcPct val="100000"/>
              </a:lnSpc>
              <a:buClr>
                <a:srgbClr val="1F2329"/>
              </a:buClr>
              <a:buFont typeface="Arial"/>
              <a:buChar char="•"/>
            </a:pPr>
            <a:r>
              <a:rPr lang="en-US" sz="1600" b="0" i="0" u="none" strike="noStrike" dirty="0">
                <a:solidFill>
                  <a:srgbClr val="1F2329"/>
                </a:solidFill>
                <a:latin typeface="Times New Roman"/>
                <a:ea typeface="Times New Roman"/>
                <a:cs typeface="Times New Roman"/>
                <a:sym typeface="Times New Roman"/>
              </a:rPr>
              <a:t>Research AI algorithms for real-time experimental data processing and utilization.</a:t>
            </a:r>
          </a:p>
          <a:p>
            <a:pPr marL="254000" indent="-127000" algn="l">
              <a:lnSpc>
                <a:spcPct val="100000"/>
              </a:lnSpc>
              <a:buClr>
                <a:srgbClr val="1F2329"/>
              </a:buClr>
              <a:buFont typeface="Arial"/>
              <a:buChar char="•"/>
            </a:pPr>
            <a:r>
              <a:rPr lang="en-US" sz="1600" b="0" i="0" u="none" strike="noStrike" dirty="0">
                <a:solidFill>
                  <a:srgbClr val="1F2329"/>
                </a:solidFill>
                <a:latin typeface="Times New Roman"/>
                <a:ea typeface="Times New Roman"/>
                <a:cs typeface="Times New Roman"/>
                <a:sym typeface="Times New Roman"/>
              </a:rPr>
              <a:t>Apply big data analysis to efficiently manage and mine massive scientific datasets.</a:t>
            </a:r>
          </a:p>
          <a:p>
            <a:pPr marL="254000" indent="-127000" algn="l">
              <a:lnSpc>
                <a:spcPct val="100000"/>
              </a:lnSpc>
              <a:buClr>
                <a:srgbClr val="1F2329"/>
              </a:buClr>
              <a:buFont typeface="Arial"/>
              <a:buChar char="•"/>
            </a:pPr>
            <a:r>
              <a:rPr lang="en-US" sz="1600" b="0" i="0" u="none" strike="noStrike" dirty="0">
                <a:solidFill>
                  <a:srgbClr val="1F2329"/>
                </a:solidFill>
                <a:latin typeface="Times New Roman"/>
                <a:ea typeface="Times New Roman"/>
                <a:cs typeface="Times New Roman"/>
                <a:sym typeface="Times New Roman"/>
              </a:rPr>
              <a:t>Optimize accelerator operation with intelligence to improve performance and reliability.</a:t>
            </a:r>
          </a:p>
        </p:txBody>
      </p:sp>
      <p:sp>
        <p:nvSpPr>
          <p:cNvPr id="10" name="AutoShape 10"/>
          <p:cNvSpPr/>
          <p:nvPr/>
        </p:nvSpPr>
        <p:spPr>
          <a:xfrm>
            <a:off x="353161" y="2348910"/>
            <a:ext cx="7210320" cy="2413589"/>
          </a:xfrm>
          <a:prstGeom prst="roundRect">
            <a:avLst>
              <a:gd name="adj" fmla="val 0"/>
            </a:avLst>
          </a:prstGeom>
          <a:noFill/>
          <a:ln w="12700" cap="flat" cmpd="sng">
            <a:solidFill>
              <a:srgbClr val="367ECE">
                <a:alpha val="100000"/>
              </a:srgbClr>
            </a:solidFill>
            <a:prstDash val="dash"/>
            <a:miter lim="10000000"/>
          </a:ln>
        </p:spPr>
        <p:txBody>
          <a:bodyPr vert="horz" wrap="square" lIns="127000" tIns="101600" rIns="127000" bIns="101600" rtlCol="0" anchor="t" anchorCtr="0"/>
          <a:lstStyle>
            <a:lvl1pPr marL="520700" indent="-203200"/>
            <a:lvl2pPr marL="977900" indent="-203200"/>
            <a:lvl3pPr marL="1435100" indent="-203200"/>
            <a:lvl4pPr marL="1892300" indent="-203200"/>
            <a:lvl5pPr marL="2349500" indent="-203200"/>
            <a:lvl6pPr marL="2806700" indent="-203200"/>
            <a:lvl7pPr marL="3263900" indent="-203200"/>
            <a:lvl8pPr marL="3721100" indent="-203200"/>
            <a:lvl9pPr marL="4178300" indent="-203200"/>
          </a:lstStyle>
          <a:p>
            <a:pPr marL="76200" indent="0" algn="l">
              <a:lnSpc>
                <a:spcPct val="100000"/>
              </a:lnSpc>
              <a:spcAft>
                <a:spcPts val="600"/>
              </a:spcAft>
              <a:defRPr/>
            </a:pPr>
            <a:r>
              <a:rPr lang="en-US" sz="2200" b="1" i="0" u="none" strike="noStrike" dirty="0">
                <a:solidFill>
                  <a:srgbClr val="005DA2"/>
                </a:solidFill>
                <a:latin typeface="Times New Roman"/>
                <a:ea typeface="Times New Roman"/>
                <a:cs typeface="Times New Roman"/>
                <a:sym typeface="Times New Roman"/>
              </a:rPr>
              <a:t>Expected Outcomes</a:t>
            </a:r>
            <a:endParaRPr lang="en-US" sz="1100" dirty="0"/>
          </a:p>
          <a:p>
            <a:pPr marL="317500" indent="-152400" algn="l">
              <a:lnSpc>
                <a:spcPct val="100000"/>
              </a:lnSpc>
              <a:spcAft>
                <a:spcPts val="300"/>
              </a:spcAft>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Build </a:t>
            </a:r>
            <a:r>
              <a:rPr lang="en-US" sz="2000" b="0" i="0" u="none" strike="noStrike" dirty="0" err="1">
                <a:solidFill>
                  <a:srgbClr val="1F2329"/>
                </a:solidFill>
                <a:latin typeface="Times New Roman"/>
                <a:ea typeface="Times New Roman"/>
                <a:cs typeface="Times New Roman"/>
                <a:sym typeface="Times New Roman"/>
              </a:rPr>
              <a:t>DrSai</a:t>
            </a:r>
            <a:r>
              <a:rPr lang="en-US" sz="2000" b="0" i="0" u="none" strike="noStrike" dirty="0">
                <a:solidFill>
                  <a:srgbClr val="1F2329"/>
                </a:solidFill>
                <a:latin typeface="Times New Roman"/>
                <a:ea typeface="Times New Roman"/>
                <a:cs typeface="Times New Roman"/>
                <a:sym typeface="Times New Roman"/>
              </a:rPr>
              <a:t>, the world's first intelligent system for particle physics, capable of full-process intelligent control.</a:t>
            </a:r>
          </a:p>
          <a:p>
            <a:pPr marL="317500" indent="-152400" algn="l">
              <a:lnSpc>
                <a:spcPct val="100000"/>
              </a:lnSpc>
              <a:spcAft>
                <a:spcPts val="300"/>
              </a:spcAft>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Construct a PB-level high-quality AI-Ready scientific dataset and lay a solid foundation for intelligent infrastructure.</a:t>
            </a:r>
          </a:p>
          <a:p>
            <a:pPr marL="317500" indent="-152400" algn="l">
              <a:lnSpc>
                <a:spcPct val="100000"/>
              </a:lnSpc>
              <a:spcAft>
                <a:spcPts val="300"/>
              </a:spcAft>
              <a:buClr>
                <a:srgbClr val="1F2329"/>
              </a:buClr>
              <a:buFont typeface="Arial"/>
              <a:buChar char="•"/>
            </a:pPr>
            <a:r>
              <a:rPr lang="en-US" sz="2000" b="0" i="0" u="none" strike="noStrike" dirty="0">
                <a:solidFill>
                  <a:srgbClr val="1F2329"/>
                </a:solidFill>
                <a:latin typeface="Times New Roman"/>
                <a:ea typeface="Times New Roman"/>
                <a:cs typeface="Times New Roman"/>
                <a:sym typeface="Times New Roman"/>
              </a:rPr>
              <a:t>Build the world's first intelligent software and hardware facility for light/neutron sources.</a:t>
            </a:r>
          </a:p>
        </p:txBody>
      </p:sp>
      <p:pic>
        <p:nvPicPr>
          <p:cNvPr id="14" name="Picture 14"/>
          <p:cNvPicPr>
            <a:picLocks noChangeAspect="1"/>
          </p:cNvPicPr>
          <p:nvPr/>
        </p:nvPicPr>
        <p:blipFill>
          <a:blip r:embed="rId3"/>
          <a:srcRect/>
          <a:stretch>
            <a:fillRect/>
          </a:stretch>
        </p:blipFill>
        <p:spPr>
          <a:xfrm>
            <a:off x="8774438" y="4020938"/>
            <a:ext cx="1948062" cy="1948062"/>
          </a:xfrm>
          <a:prstGeom prst="rect">
            <a:avLst/>
          </a:prstGeom>
          <a:noFill/>
          <a:ln w="25400" cap="flat" cmpd="sng">
            <a:noFill/>
            <a:prstDash val="solid"/>
            <a:round/>
          </a:ln>
        </p:spPr>
      </p:pic>
      <p:sp>
        <p:nvSpPr>
          <p:cNvPr id="15" name="AutoShape 15"/>
          <p:cNvSpPr/>
          <p:nvPr/>
        </p:nvSpPr>
        <p:spPr>
          <a:xfrm>
            <a:off x="279400" y="1143000"/>
            <a:ext cx="6388100" cy="1397000"/>
          </a:xfrm>
          <a:prstGeom prst="roundRect">
            <a:avLst>
              <a:gd name="adj" fmla="val 0"/>
            </a:avLst>
          </a:prstGeom>
          <a:noFill/>
          <a:ln w="25400" cap="flat" cmpd="sng">
            <a:noFill/>
            <a:prstDash val="solid"/>
            <a:round/>
          </a:ln>
        </p:spPr>
        <p:txBody>
          <a:bodyPr vert="horz" wrap="square" lIns="101600" tIns="76200" rIns="101600" bIns="76200" rtlCol="0" anchor="ctr" anchorCtr="0"/>
          <a:lstStyle/>
          <a:p>
            <a:pPr marL="76200" indent="0" algn="l">
              <a:lnSpc>
                <a:spcPct val="100000"/>
              </a:lnSpc>
              <a:defRPr/>
            </a:pPr>
            <a:r>
              <a:rPr lang="en-US" sz="2400" b="1" i="0" u="none" strike="noStrike" dirty="0" err="1">
                <a:solidFill>
                  <a:srgbClr val="000000"/>
                </a:solidFill>
                <a:latin typeface="Times New Roman"/>
                <a:ea typeface="Times New Roman"/>
                <a:cs typeface="Times New Roman"/>
                <a:sym typeface="Times New Roman"/>
              </a:rPr>
              <a:t>Goal:</a:t>
            </a:r>
            <a:r>
              <a:rPr lang="en-US" sz="1800" b="0" i="0" u="none" strike="noStrike" dirty="0" err="1">
                <a:solidFill>
                  <a:srgbClr val="333333"/>
                </a:solidFill>
                <a:latin typeface="Times New Roman"/>
                <a:ea typeface="Times New Roman"/>
                <a:cs typeface="Times New Roman"/>
                <a:sym typeface="Times New Roman"/>
              </a:rPr>
              <a:t>Integrate</a:t>
            </a:r>
            <a:r>
              <a:rPr lang="en-US" sz="1800" b="0" i="0" u="none" strike="noStrike" dirty="0">
                <a:solidFill>
                  <a:srgbClr val="333333"/>
                </a:solidFill>
                <a:latin typeface="Times New Roman"/>
                <a:ea typeface="Times New Roman"/>
                <a:cs typeface="Times New Roman"/>
                <a:sym typeface="Times New Roman"/>
              </a:rPr>
              <a:t> real-time computing with intelligent algorithms to unlock the high-value scientific potential of massive data.</a:t>
            </a:r>
            <a:endParaRPr lang="en-US" sz="1100" dirty="0"/>
          </a:p>
        </p:txBody>
      </p:sp>
      <p:sp>
        <p:nvSpPr>
          <p:cNvPr id="16" name="AutoShape 16"/>
          <p:cNvSpPr/>
          <p:nvPr/>
        </p:nvSpPr>
        <p:spPr>
          <a:xfrm>
            <a:off x="9448800" y="6540500"/>
            <a:ext cx="2743200" cy="304800"/>
          </a:xfrm>
          <a:prstGeom prst="rect">
            <a:avLst/>
          </a:prstGeom>
          <a:noFill/>
          <a:ln w="12700" cap="flat" cmpd="sng">
            <a:noFill/>
            <a:prstDash val="solid"/>
            <a:round/>
          </a:ln>
        </p:spPr>
        <p:txBody>
          <a:bodyPr vert="horz" wrap="square" lIns="88900" tIns="25400" rIns="88900" bIns="25400" rtlCol="0" anchor="ctr" anchorCtr="0"/>
          <a:lstStyle/>
          <a:p>
            <a:pPr marL="0" indent="0" algn="r">
              <a:lnSpc>
                <a:spcPct val="100000"/>
              </a:lnSpc>
              <a:defRPr/>
            </a:pPr>
            <a:r>
              <a:rPr lang="en-US" sz="1400" b="0" i="0" u="none" strike="noStrike">
                <a:solidFill>
                  <a:srgbClr val="898989"/>
                </a:solidFill>
                <a:latin typeface="Times New Roman"/>
                <a:ea typeface="Times New Roman"/>
                <a:cs typeface="Times New Roman"/>
                <a:sym typeface="Times New Roman"/>
              </a:rPr>
              <a:t>09</a:t>
            </a:r>
            <a:endParaRPr lang="en-US" sz="1100"/>
          </a:p>
        </p:txBody>
      </p:sp>
      <p:sp>
        <p:nvSpPr>
          <p:cNvPr id="17" name="标题 16">
            <a:extLst>
              <a:ext uri="{FF2B5EF4-FFF2-40B4-BE49-F238E27FC236}">
                <a16:creationId xmlns:a16="http://schemas.microsoft.com/office/drawing/2014/main" id="{490ABC83-568A-477C-90F9-9EE14881BEDE}"/>
              </a:ext>
            </a:extLst>
          </p:cNvPr>
          <p:cNvSpPr>
            <a:spLocks noGrp="1"/>
          </p:cNvSpPr>
          <p:nvPr>
            <p:ph type="title"/>
          </p:nvPr>
        </p:nvSpPr>
        <p:spPr/>
        <p:txBody>
          <a:bodyPr/>
          <a:lstStyle/>
          <a:p>
            <a:r>
              <a:rPr lang="en-US" altLang="zh-CN" dirty="0"/>
              <a:t>AI and Big Data</a:t>
            </a:r>
            <a:endParaRPr lang="zh-CN"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 name="picture 14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21600000">
            <a:off x="105918" y="122682"/>
            <a:ext cx="975360" cy="659128"/>
          </a:xfrm>
          <a:prstGeom prst="rect">
            <a:avLst/>
          </a:prstGeom>
        </p:spPr>
      </p:pic>
      <p:sp>
        <p:nvSpPr>
          <p:cNvPr id="144" name="path 144"/>
          <p:cNvSpPr/>
          <p:nvPr/>
        </p:nvSpPr>
        <p:spPr>
          <a:xfrm>
            <a:off x="1054608" y="807720"/>
            <a:ext cx="11132826" cy="7620"/>
          </a:xfrm>
          <a:custGeom>
            <a:avLst/>
            <a:gdLst/>
            <a:ahLst/>
            <a:cxnLst/>
            <a:rect l="0" t="0" r="0" b="0"/>
            <a:pathLst>
              <a:path w="35064" h="23">
                <a:moveTo>
                  <a:pt x="0" y="11"/>
                </a:moveTo>
                <a:lnTo>
                  <a:pt x="35064" y="11"/>
                </a:lnTo>
              </a:path>
            </a:pathLst>
          </a:custGeom>
          <a:noFill/>
          <a:ln w="15240" cap="flat">
            <a:solidFill>
              <a:srgbClr val="0070C0"/>
            </a:solidFill>
            <a:prstDash val="solid"/>
            <a:miter lim="800000"/>
          </a:ln>
        </p:spPr>
        <p:txBody>
          <a:bodyPr rtlCol="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45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19" name="textbox 128">
            <a:extLst>
              <a:ext uri="{FF2B5EF4-FFF2-40B4-BE49-F238E27FC236}">
                <a16:creationId xmlns:a16="http://schemas.microsoft.com/office/drawing/2014/main" id="{83954992-F031-4C2E-AAE1-2996DC0E2F91}"/>
              </a:ext>
            </a:extLst>
          </p:cNvPr>
          <p:cNvSpPr/>
          <p:nvPr/>
        </p:nvSpPr>
        <p:spPr>
          <a:xfrm>
            <a:off x="1954337" y="-66939"/>
            <a:ext cx="9754768" cy="516014"/>
          </a:xfrm>
          <a:prstGeom prst="rect">
            <a:avLst/>
          </a:prstGeom>
          <a:noFill/>
          <a:ln w="0" cap="flat">
            <a:noFill/>
            <a:prstDash val="solid"/>
            <a:miter lim="0"/>
          </a:ln>
        </p:spPr>
        <p:txBody>
          <a:bodyPr vert="horz" wrap="square" lIns="0" tIns="0" rIns="0" bIns="0"/>
          <a:lstStyle/>
          <a:p>
            <a:pPr marL="0" marR="0" lvl="0" indent="0" algn="l" defTabSz="914400" rtl="0" eaLnBrk="0" fontAlgn="base" latinLnBrk="0" hangingPunct="1">
              <a:lnSpc>
                <a:spcPct val="56000"/>
              </a:lnSpc>
              <a:spcBef>
                <a:spcPct val="0"/>
              </a:spcBef>
              <a:spcAft>
                <a:spcPct val="0"/>
              </a:spcAft>
              <a:buClrTx/>
              <a:buSzTx/>
              <a:buFontTx/>
              <a:buNone/>
              <a:tabLst/>
              <a:defRPr/>
            </a:pPr>
            <a:endParaRPr kumimoji="0" sz="3000" b="0" i="0" u="none" strike="noStrike" kern="1200" cap="none" spc="0" normalizeH="0" baseline="0" noProof="0" dirty="0">
              <a:ln>
                <a:noFill/>
              </a:ln>
              <a:solidFill>
                <a:srgbClr val="071F65"/>
              </a:solidFill>
              <a:effectLst/>
              <a:uLnTx/>
              <a:uFillTx/>
              <a:latin typeface="Arial" panose="020B0604020202020204"/>
              <a:ea typeface="Arial" panose="020B0604020202020204"/>
              <a:cs typeface="Arial" panose="020B0604020202020204"/>
            </a:endParaRPr>
          </a:p>
        </p:txBody>
      </p:sp>
      <p:sp>
        <p:nvSpPr>
          <p:cNvPr id="22" name="文本框 21">
            <a:extLst>
              <a:ext uri="{FF2B5EF4-FFF2-40B4-BE49-F238E27FC236}">
                <a16:creationId xmlns:a16="http://schemas.microsoft.com/office/drawing/2014/main" id="{6FBAA628-22DB-440A-9DD4-FB156652D736}"/>
              </a:ext>
            </a:extLst>
          </p:cNvPr>
          <p:cNvSpPr txBox="1"/>
          <p:nvPr/>
        </p:nvSpPr>
        <p:spPr>
          <a:xfrm>
            <a:off x="256145" y="2677941"/>
            <a:ext cx="6120680" cy="4093428"/>
          </a:xfrm>
          <a:prstGeom prst="rect">
            <a:avLst/>
          </a:prstGeom>
          <a:solidFill>
            <a:srgbClr val="FFFFCC"/>
          </a:solidFill>
        </p:spPr>
        <p:txBody>
          <a:bodyPr wrap="square">
            <a:spAutoFit/>
          </a:bodyPr>
          <a:lstStyle>
            <a:defPPr>
              <a:defRPr lang="en-US"/>
            </a:defPPr>
            <a:lvl1pPr>
              <a:defRPr kumimoji="1" sz="1600">
                <a:solidFill>
                  <a:srgbClr val="071F65"/>
                </a:solidFill>
                <a:latin typeface="Times New Roman" panose="02020603050405020304" pitchFamily="18" charset="0"/>
                <a:cs typeface="Times New Roman" panose="02020603050405020304" pitchFamily="18" charset="0"/>
              </a:defRPr>
            </a:lvl1pPr>
          </a:lstStyle>
          <a:p>
            <a:pPr marL="288000" marR="0" lvl="0" indent="-288000" algn="l" defTabSz="914400" rtl="0" eaLnBrk="1" fontAlgn="auto" latinLnBrk="0" hangingPunct="1">
              <a:lnSpc>
                <a:spcPct val="100000"/>
              </a:lnSpc>
              <a:spcBef>
                <a:spcPts val="0"/>
              </a:spcBef>
              <a:spcAft>
                <a:spcPts val="0"/>
              </a:spcAft>
              <a:buClrTx/>
              <a:buSzPct val="75000"/>
              <a:buFont typeface="Wingdings" panose="05000000000000000000" pitchFamily="2" charset="2"/>
              <a:buChar char="u"/>
              <a:tabLst/>
              <a:defRPr/>
            </a:pPr>
            <a:r>
              <a:rPr kumimoji="1" lang="en-US" altLang="zh-CN" sz="2000" b="1" i="0" u="none" strike="noStrike" kern="0" cap="none" spc="0" normalizeH="0" baseline="0" noProof="0" dirty="0">
                <a:ln>
                  <a:noFill/>
                </a:ln>
                <a:solidFill>
                  <a:srgbClr val="005DA2"/>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2023.07: Working Group formed at IHEP</a:t>
            </a:r>
          </a:p>
          <a:p>
            <a:pPr marL="288000" marR="0" lvl="0" indent="-288000" algn="l" defTabSz="914400" rtl="0" eaLnBrk="1" fontAlgn="auto" latinLnBrk="0" hangingPunct="1">
              <a:lnSpc>
                <a:spcPct val="100000"/>
              </a:lnSpc>
              <a:spcBef>
                <a:spcPts val="0"/>
              </a:spcBef>
              <a:spcAft>
                <a:spcPts val="0"/>
              </a:spcAft>
              <a:buClrTx/>
              <a:buSzPct val="75000"/>
              <a:buFont typeface="Wingdings" panose="05000000000000000000" pitchFamily="2" charset="2"/>
              <a:buChar char="u"/>
              <a:tabLst/>
              <a:defRPr/>
            </a:pPr>
            <a:r>
              <a:rPr kumimoji="1" lang="en-US" altLang="zh-CN" sz="2000" b="1" i="0" u="none" strike="noStrike" kern="0" cap="none" spc="0" normalizeH="0" baseline="0" noProof="0" dirty="0">
                <a:ln>
                  <a:noFill/>
                </a:ln>
                <a:solidFill>
                  <a:srgbClr val="005DA2"/>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2024.07: Version 1, proof-of-concept</a:t>
            </a: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3">
                  <a:extLst>
                    <a:ext uri="{A12FA001-AC4F-418D-AE19-62706E023703}">
                      <ahyp:hlinkClr xmlns:ahyp="http://schemas.microsoft.com/office/drawing/2018/hyperlinkcolor" val="tx"/>
                    </a:ext>
                  </a:extLst>
                </a:hlinkClick>
              </a:rPr>
              <a:t>https://drsai.ihep.ac.cn</a:t>
            </a: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hlinkClick r:id="rId4">
                  <a:extLst>
                    <a:ext uri="{A12FA001-AC4F-418D-AE19-62706E023703}">
                      <ahyp:hlinkClr xmlns:ahyp="http://schemas.microsoft.com/office/drawing/2018/hyperlinkcolor" val="tx"/>
                    </a:ext>
                  </a:extLst>
                </a:hlinkClick>
              </a:rPr>
              <a:t>talk at ICHEP2024</a:t>
            </a:r>
            <a:endPar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8000" marR="0" lvl="0" indent="-288000" algn="l" defTabSz="914400" rtl="0" eaLnBrk="1" fontAlgn="auto" latinLnBrk="0" hangingPunct="1">
              <a:lnSpc>
                <a:spcPct val="100000"/>
              </a:lnSpc>
              <a:spcBef>
                <a:spcPts val="0"/>
              </a:spcBef>
              <a:spcAft>
                <a:spcPts val="0"/>
              </a:spcAft>
              <a:buClrTx/>
              <a:buSzPct val="75000"/>
              <a:buFont typeface="Wingdings" panose="05000000000000000000" pitchFamily="2" charset="2"/>
              <a:buChar char="u"/>
              <a:tabLst/>
              <a:defRPr/>
            </a:pPr>
            <a:r>
              <a:rPr kumimoji="1" lang="en-US" altLang="zh-CN" sz="2000" b="1" i="0" u="none" strike="noStrike" kern="0" cap="none" spc="0" normalizeH="0" baseline="0" noProof="0" dirty="0">
                <a:ln>
                  <a:noFill/>
                </a:ln>
                <a:solidFill>
                  <a:srgbClr val="005DA2"/>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2025.07: Version 2, prototype</a:t>
            </a: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Simple analysis with prior knowledge</a:t>
            </a: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Validated by 10 analyses of J/psi decays</a:t>
            </a:r>
          </a:p>
          <a:p>
            <a:pPr marL="288000" marR="0" lvl="0" indent="-288000" algn="l" defTabSz="914400" rtl="0" eaLnBrk="1" fontAlgn="auto" latinLnBrk="0" hangingPunct="1">
              <a:lnSpc>
                <a:spcPct val="100000"/>
              </a:lnSpc>
              <a:spcBef>
                <a:spcPts val="0"/>
              </a:spcBef>
              <a:spcAft>
                <a:spcPts val="0"/>
              </a:spcAft>
              <a:buClrTx/>
              <a:buSzPct val="75000"/>
              <a:buFont typeface="Wingdings" panose="05000000000000000000" pitchFamily="2" charset="2"/>
              <a:buChar char="u"/>
              <a:tabLst/>
              <a:defRPr/>
            </a:pPr>
            <a:r>
              <a:rPr kumimoji="1" lang="en-US" altLang="zh-CN" sz="2000" b="1" i="0" u="none" strike="noStrike" kern="0" cap="none" spc="0" normalizeH="0" baseline="0" noProof="0" dirty="0">
                <a:ln>
                  <a:noFill/>
                </a:ln>
                <a:solidFill>
                  <a:srgbClr val="005DA2"/>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2026.07: </a:t>
            </a:r>
            <a:r>
              <a:rPr kumimoji="1" lang="en-US" altLang="zh-CN" sz="20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Release the first practical </a:t>
            </a:r>
            <a:r>
              <a:rPr kumimoji="1" lang="en-US" altLang="zh-CN" sz="2000" b="1" i="0" u="none" strike="noStrike" kern="0" cap="none" spc="0" normalizeH="0" baseline="0" noProof="0" dirty="0" err="1">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Dr.Sai</a:t>
            </a:r>
            <a:endParaRPr kumimoji="1" lang="en-US" altLang="zh-CN" sz="20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Scalable: </a:t>
            </a:r>
            <a:r>
              <a:rPr kumimoji="0" lang="en-US" altLang="zh-CN" sz="1800" b="0"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automatic DSL extraction </a:t>
            </a: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from papers by AI</a:t>
            </a: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Continuously Learning: </a:t>
            </a:r>
            <a:r>
              <a:rPr kumimoji="0" lang="en-US" altLang="zh-CN" sz="1800" b="0"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expert feedback </a:t>
            </a: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standardized and stored as knowledge</a:t>
            </a: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0"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Several real analyses ongoing at BESIII</a:t>
            </a:r>
          </a:p>
          <a:p>
            <a:pPr marL="576000" marR="0" lvl="1" indent="-2880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1"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Extend to: </a:t>
            </a:r>
            <a:r>
              <a:rPr kumimoji="0" lang="en-US" altLang="zh-CN" sz="1800" b="1" i="0" u="none" strike="noStrike" kern="120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JUNO data production</a:t>
            </a:r>
            <a:r>
              <a:rPr kumimoji="0" lang="en-US" altLang="zh-CN" sz="1800" b="1"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1800" b="1"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ATLAS DQM</a:t>
            </a:r>
            <a:r>
              <a:rPr kumimoji="0" lang="en-US" altLang="zh-CN" sz="1800" b="1"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1800" b="1" i="0" u="none" strike="noStrike" kern="120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CMS </a:t>
            </a:r>
            <a:r>
              <a:rPr kumimoji="0" lang="en-US" altLang="zh-CN" sz="1800" b="1" i="0" u="none" strike="noStrike" kern="1200" cap="none" spc="0" normalizeH="0" baseline="0" noProof="0" dirty="0" err="1">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ntuple</a:t>
            </a:r>
            <a:r>
              <a:rPr kumimoji="0" lang="en-US" altLang="zh-CN" sz="1800" b="1" i="0" u="none" strike="noStrike" kern="120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 analysis</a:t>
            </a:r>
            <a:r>
              <a:rPr kumimoji="0" lang="en-US" altLang="zh-CN" sz="1800" b="1" i="0" u="none" strike="noStrike" kern="1200" cap="none" spc="0" normalizeH="0" baseline="0" noProof="0" dirty="0">
                <a:ln>
                  <a:noFill/>
                </a:ln>
                <a:solidFill>
                  <a:srgbClr val="00FF00">
                    <a:lumMod val="50000"/>
                  </a:srgbClr>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1800" b="1"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neutron/light source analyses</a:t>
            </a:r>
            <a:endParaRPr kumimoji="0" lang="zh-CN" altLang="en-US" sz="1800" b="1" i="0" u="none" strike="noStrike" kern="120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3" name="文本框 22">
            <a:extLst>
              <a:ext uri="{FF2B5EF4-FFF2-40B4-BE49-F238E27FC236}">
                <a16:creationId xmlns:a16="http://schemas.microsoft.com/office/drawing/2014/main" id="{47BA7327-34AD-4812-A834-0073C656034E}"/>
              </a:ext>
            </a:extLst>
          </p:cNvPr>
          <p:cNvSpPr txBox="1"/>
          <p:nvPr/>
        </p:nvSpPr>
        <p:spPr>
          <a:xfrm>
            <a:off x="351789" y="956565"/>
            <a:ext cx="11737304" cy="830997"/>
          </a:xfrm>
          <a:prstGeom prst="rect">
            <a:avLst/>
          </a:prstGeom>
          <a:noFill/>
        </p:spPr>
        <p:txBody>
          <a:bodyPr wrap="square">
            <a:spAutoFit/>
          </a:bodyPr>
          <a:lstStyle/>
          <a:p>
            <a:pPr marL="6668" marR="0" lvl="0" indent="0" algn="l" defTabSz="914400" rtl="0" eaLnBrk="0" fontAlgn="base" latinLnBrk="0" hangingPunct="1">
              <a:lnSpc>
                <a:spcPct val="100000"/>
              </a:lnSpc>
              <a:spcBef>
                <a:spcPts val="300"/>
              </a:spcBef>
              <a:spcAft>
                <a:spcPts val="300"/>
              </a:spcAft>
              <a:buClrTx/>
              <a:buSzPct val="75000"/>
              <a:buFontTx/>
              <a:buNone/>
              <a:tabLst/>
              <a:defRPr/>
            </a:pPr>
            <a:r>
              <a:rPr kumimoji="0" lang="en-US" altLang="zh-CN" sz="2400" b="1" i="0" u="none" strike="noStrike" kern="0" cap="none" spc="0" normalizeH="0" baseline="0" noProof="0" dirty="0" err="1">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Dr.Sai</a:t>
            </a:r>
            <a:r>
              <a:rPr kumimoji="0" lang="en-US" altLang="zh-CN" sz="24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400" b="0" i="0" u="none" strike="noStrike" kern="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 pioneering autonomous physics discovery at </a:t>
            </a:r>
            <a:r>
              <a:rPr kumimoji="0" lang="en-US" altLang="zh-CN" sz="24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BESIII (and beyond) </a:t>
            </a:r>
            <a:r>
              <a:rPr kumimoji="0" lang="en-US" altLang="zh-CN" sz="2400" b="0" i="0" u="none" strike="noStrike" kern="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through Agentic AI</a:t>
            </a:r>
            <a:endParaRPr kumimoji="0" lang="en-US" altLang="zh-CN" sz="20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 name="标题 1">
            <a:extLst>
              <a:ext uri="{FF2B5EF4-FFF2-40B4-BE49-F238E27FC236}">
                <a16:creationId xmlns:a16="http://schemas.microsoft.com/office/drawing/2014/main" id="{9CAD62D8-EBF5-45D1-B42F-668E28F42367}"/>
              </a:ext>
            </a:extLst>
          </p:cNvPr>
          <p:cNvSpPr>
            <a:spLocks noGrp="1"/>
          </p:cNvSpPr>
          <p:nvPr>
            <p:ph type="title"/>
          </p:nvPr>
        </p:nvSpPr>
        <p:spPr/>
        <p:txBody>
          <a:bodyPr/>
          <a:lstStyle/>
          <a:p>
            <a:r>
              <a:rPr lang="en-US" altLang="zh-CN" dirty="0" err="1">
                <a:solidFill>
                  <a:srgbClr val="C00000"/>
                </a:solidFill>
              </a:rPr>
              <a:t>Dr.Sai</a:t>
            </a:r>
            <a:r>
              <a:rPr lang="en-US" altLang="zh-CN" dirty="0"/>
              <a:t>:</a:t>
            </a:r>
            <a:r>
              <a:rPr lang="zh-CN" altLang="en-US" dirty="0"/>
              <a:t> </a:t>
            </a:r>
            <a:r>
              <a:rPr lang="en-US" altLang="zh-CN" dirty="0"/>
              <a:t>AI Agent for Big Science Data Analysis</a:t>
            </a:r>
            <a:endParaRPr lang="zh-CN" altLang="en-US" dirty="0"/>
          </a:p>
        </p:txBody>
      </p:sp>
      <p:pic>
        <p:nvPicPr>
          <p:cNvPr id="20" name="图片 19">
            <a:extLst>
              <a:ext uri="{FF2B5EF4-FFF2-40B4-BE49-F238E27FC236}">
                <a16:creationId xmlns:a16="http://schemas.microsoft.com/office/drawing/2014/main" id="{B125DB97-3CC2-4BC2-807C-8AA0DE6C78E2}"/>
              </a:ext>
            </a:extLst>
          </p:cNvPr>
          <p:cNvPicPr/>
          <p:nvPr/>
        </p:nvPicPr>
        <p:blipFill>
          <a:blip r:embed="rId5"/>
          <a:stretch>
            <a:fillRect/>
          </a:stretch>
        </p:blipFill>
        <p:spPr>
          <a:xfrm>
            <a:off x="6506135" y="2686290"/>
            <a:ext cx="5483956" cy="3609734"/>
          </a:xfrm>
          <a:prstGeom prst="rect">
            <a:avLst/>
          </a:prstGeom>
        </p:spPr>
      </p:pic>
      <p:sp>
        <p:nvSpPr>
          <p:cNvPr id="3" name="文本框 2">
            <a:extLst>
              <a:ext uri="{FF2B5EF4-FFF2-40B4-BE49-F238E27FC236}">
                <a16:creationId xmlns:a16="http://schemas.microsoft.com/office/drawing/2014/main" id="{F88B26F9-9197-C7CE-4394-7FFBC25A1E5E}"/>
              </a:ext>
            </a:extLst>
          </p:cNvPr>
          <p:cNvSpPr txBox="1"/>
          <p:nvPr/>
        </p:nvSpPr>
        <p:spPr>
          <a:xfrm>
            <a:off x="8009035" y="6401860"/>
            <a:ext cx="3256020"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zh-CN" sz="1600" b="0" i="0" u="none" strike="noStrike" kern="1200" cap="none" spc="0" normalizeH="0" baseline="0" noProof="0" dirty="0">
                <a:ln>
                  <a:noFill/>
                </a:ln>
                <a:solidFill>
                  <a:srgbClr val="005DA2"/>
                </a:solidFill>
                <a:effectLst/>
                <a:uLnTx/>
                <a:uFillTx/>
                <a:latin typeface="Arial" panose="020B0604020202020204" pitchFamily="34" charset="0"/>
                <a:ea typeface="宋体" panose="02010600030101010101" pitchFamily="2" charset="-122"/>
                <a:cs typeface="+mn-cs"/>
                <a:hlinkClick r:id="rId6">
                  <a:extLst>
                    <a:ext uri="{A12FA001-AC4F-418D-AE19-62706E023703}">
                      <ahyp:hlinkClr xmlns:ahyp="http://schemas.microsoft.com/office/drawing/2018/hyperlinkcolor" val="tx"/>
                    </a:ext>
                  </a:extLst>
                </a:hlinkClick>
              </a:rPr>
              <a:t>Front. Phys., 2026, 21(9): 096401</a:t>
            </a:r>
            <a:endParaRPr kumimoji="0" lang="zh-CN" altLang="en-US" sz="1600" b="0" i="0" u="none" strike="noStrike" kern="1200" cap="none" spc="0" normalizeH="0" baseline="0" noProof="0" dirty="0">
              <a:ln>
                <a:noFill/>
              </a:ln>
              <a:solidFill>
                <a:srgbClr val="005DA2"/>
              </a:solidFill>
              <a:effectLst/>
              <a:uLnTx/>
              <a:uFillTx/>
              <a:latin typeface="Arial" panose="020B0604020202020204" pitchFamily="34" charset="0"/>
              <a:ea typeface="宋体" panose="02010600030101010101" pitchFamily="2" charset="-122"/>
              <a:cs typeface="+mn-cs"/>
            </a:endParaRPr>
          </a:p>
        </p:txBody>
      </p:sp>
      <p:sp>
        <p:nvSpPr>
          <p:cNvPr id="4" name="文本框 3">
            <a:extLst>
              <a:ext uri="{FF2B5EF4-FFF2-40B4-BE49-F238E27FC236}">
                <a16:creationId xmlns:a16="http://schemas.microsoft.com/office/drawing/2014/main" id="{6F2ED43E-E62B-A80D-A9AF-FE41077AA6BE}"/>
              </a:ext>
            </a:extLst>
          </p:cNvPr>
          <p:cNvSpPr txBox="1"/>
          <p:nvPr/>
        </p:nvSpPr>
        <p:spPr>
          <a:xfrm>
            <a:off x="602796" y="2298358"/>
            <a:ext cx="3057247"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err="1">
                <a:ln>
                  <a:noFill/>
                </a:ln>
                <a:solidFill>
                  <a:srgbClr val="000000"/>
                </a:solidFill>
                <a:effectLst/>
                <a:uLnTx/>
                <a:uFillTx/>
                <a:latin typeface="Arial" panose="020B0604020202020204" pitchFamily="34" charset="0"/>
                <a:ea typeface="宋体" panose="02010600030101010101" pitchFamily="2" charset="-122"/>
                <a:cs typeface="+mn-cs"/>
              </a:rPr>
              <a:t>DeepSeek</a:t>
            </a: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 (</a:t>
            </a:r>
            <a:r>
              <a:rPr kumimoji="0" lang="en-US" altLang="zh-CN" sz="1600" b="0" i="0" u="none" strike="noStrike" kern="1200" cap="none" spc="0" normalizeH="0" baseline="0" noProof="0" dirty="0" err="1">
                <a:ln>
                  <a:noFill/>
                </a:ln>
                <a:solidFill>
                  <a:srgbClr val="000000"/>
                </a:solidFill>
                <a:effectLst/>
                <a:uLnTx/>
                <a:uFillTx/>
                <a:latin typeface="Arial" panose="020B0604020202020204" pitchFamily="34" charset="0"/>
                <a:ea typeface="宋体" panose="02010600030101010101" pitchFamily="2" charset="-122"/>
                <a:cs typeface="+mn-cs"/>
              </a:rPr>
              <a:t>Qwen</a:t>
            </a: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/GPT/Gemini)</a:t>
            </a:r>
            <a:endPar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p:cxnSp>
        <p:nvCxnSpPr>
          <p:cNvPr id="6" name="直接箭头连接符 5">
            <a:extLst>
              <a:ext uri="{FF2B5EF4-FFF2-40B4-BE49-F238E27FC236}">
                <a16:creationId xmlns:a16="http://schemas.microsoft.com/office/drawing/2014/main" id="{35D74525-BE68-E306-2703-BF9EB85862A6}"/>
              </a:ext>
            </a:extLst>
          </p:cNvPr>
          <p:cNvCxnSpPr>
            <a:cxnSpLocks/>
          </p:cNvCxnSpPr>
          <p:nvPr/>
        </p:nvCxnSpPr>
        <p:spPr>
          <a:xfrm>
            <a:off x="2279576" y="1876931"/>
            <a:ext cx="0" cy="45858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9" name="连接符: 肘形 8">
            <a:extLst>
              <a:ext uri="{FF2B5EF4-FFF2-40B4-BE49-F238E27FC236}">
                <a16:creationId xmlns:a16="http://schemas.microsoft.com/office/drawing/2014/main" id="{E3C3EB75-C045-03B9-16A2-B398717A3FCF}"/>
              </a:ext>
            </a:extLst>
          </p:cNvPr>
          <p:cNvCxnSpPr>
            <a:cxnSpLocks/>
          </p:cNvCxnSpPr>
          <p:nvPr/>
        </p:nvCxnSpPr>
        <p:spPr>
          <a:xfrm>
            <a:off x="3006006" y="1876931"/>
            <a:ext cx="785739" cy="452233"/>
          </a:xfrm>
          <a:prstGeom prst="bentConnector3">
            <a:avLst>
              <a:gd name="adj1" fmla="val 1378"/>
            </a:avLst>
          </a:prstGeom>
          <a:ln w="19050">
            <a:tailEnd type="triangle"/>
          </a:ln>
        </p:spPr>
        <p:style>
          <a:lnRef idx="1">
            <a:schemeClr val="dk1"/>
          </a:lnRef>
          <a:fillRef idx="0">
            <a:schemeClr val="dk1"/>
          </a:fillRef>
          <a:effectRef idx="0">
            <a:schemeClr val="dk1"/>
          </a:effectRef>
          <a:fontRef idx="minor">
            <a:schemeClr val="tx1"/>
          </a:fontRef>
        </p:style>
      </p:cxnSp>
      <p:sp>
        <p:nvSpPr>
          <p:cNvPr id="12" name="文本框 11">
            <a:extLst>
              <a:ext uri="{FF2B5EF4-FFF2-40B4-BE49-F238E27FC236}">
                <a16:creationId xmlns:a16="http://schemas.microsoft.com/office/drawing/2014/main" id="{FEB14DCE-F30C-2B13-0977-3F0D384A2A61}"/>
              </a:ext>
            </a:extLst>
          </p:cNvPr>
          <p:cNvSpPr txBox="1"/>
          <p:nvPr/>
        </p:nvSpPr>
        <p:spPr>
          <a:xfrm>
            <a:off x="3791745" y="2204864"/>
            <a:ext cx="6387326"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HPC, BESIII Offline Software System, </a:t>
            </a:r>
            <a:r>
              <a:rPr kumimoji="0" lang="en-US" altLang="zh-CN" sz="1600" b="0" i="0" u="none" strike="noStrike" kern="1200" cap="none" spc="0" normalizeH="0" baseline="0" noProof="0" dirty="0" err="1">
                <a:ln>
                  <a:noFill/>
                </a:ln>
                <a:solidFill>
                  <a:srgbClr val="000000"/>
                </a:solidFill>
                <a:effectLst/>
                <a:uLnTx/>
                <a:uFillTx/>
                <a:latin typeface="Arial" panose="020B0604020202020204" pitchFamily="34" charset="0"/>
                <a:ea typeface="宋体" panose="02010600030101010101" pitchFamily="2" charset="-122"/>
                <a:cs typeface="+mn-cs"/>
              </a:rPr>
              <a:t>HTCondor</a:t>
            </a: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 CERN ROOT, etc.</a:t>
            </a:r>
            <a:endPar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p:cxnSp>
        <p:nvCxnSpPr>
          <p:cNvPr id="13" name="直接箭头连接符 12">
            <a:extLst>
              <a:ext uri="{FF2B5EF4-FFF2-40B4-BE49-F238E27FC236}">
                <a16:creationId xmlns:a16="http://schemas.microsoft.com/office/drawing/2014/main" id="{CC61D874-B67C-A914-07CF-DE9FBE48A220}"/>
              </a:ext>
            </a:extLst>
          </p:cNvPr>
          <p:cNvCxnSpPr>
            <a:cxnSpLocks/>
          </p:cNvCxnSpPr>
          <p:nvPr/>
        </p:nvCxnSpPr>
        <p:spPr>
          <a:xfrm>
            <a:off x="5735960" y="1742690"/>
            <a:ext cx="432048"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5" name="文本框 14">
            <a:extLst>
              <a:ext uri="{FF2B5EF4-FFF2-40B4-BE49-F238E27FC236}">
                <a16:creationId xmlns:a16="http://schemas.microsoft.com/office/drawing/2014/main" id="{F30B9EC3-71B6-2DE7-A1CD-FE7E2C49BD84}"/>
              </a:ext>
            </a:extLst>
          </p:cNvPr>
          <p:cNvSpPr txBox="1"/>
          <p:nvPr/>
        </p:nvSpPr>
        <p:spPr>
          <a:xfrm>
            <a:off x="4416705" y="1916832"/>
            <a:ext cx="6558206"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Previous analyses, “Skills” + Domain-Specific-Language (DSL) + RAG</a:t>
            </a:r>
            <a:endPar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p:cxnSp>
        <p:nvCxnSpPr>
          <p:cNvPr id="24" name="连接符: 肘形 23">
            <a:extLst>
              <a:ext uri="{FF2B5EF4-FFF2-40B4-BE49-F238E27FC236}">
                <a16:creationId xmlns:a16="http://schemas.microsoft.com/office/drawing/2014/main" id="{19302C66-A948-4668-E96B-09B0A7E5D6C1}"/>
              </a:ext>
            </a:extLst>
          </p:cNvPr>
          <p:cNvCxnSpPr>
            <a:cxnSpLocks/>
            <a:endCxn id="15" idx="1"/>
          </p:cNvCxnSpPr>
          <p:nvPr/>
        </p:nvCxnSpPr>
        <p:spPr>
          <a:xfrm>
            <a:off x="3949819" y="1901038"/>
            <a:ext cx="466886" cy="185071"/>
          </a:xfrm>
          <a:prstGeom prst="bentConnector3">
            <a:avLst>
              <a:gd name="adj1" fmla="val 50000"/>
            </a:avLst>
          </a:prstGeom>
          <a:ln w="19050">
            <a:tailEnd type="triangle"/>
          </a:ln>
        </p:spPr>
        <p:style>
          <a:lnRef idx="1">
            <a:schemeClr val="dk1"/>
          </a:lnRef>
          <a:fillRef idx="0">
            <a:schemeClr val="dk1"/>
          </a:fillRef>
          <a:effectRef idx="0">
            <a:schemeClr val="dk1"/>
          </a:effectRef>
          <a:fontRef idx="minor">
            <a:schemeClr val="tx1"/>
          </a:fontRef>
        </p:style>
      </p:cxnSp>
      <p:sp>
        <p:nvSpPr>
          <p:cNvPr id="31" name="文本框 30">
            <a:extLst>
              <a:ext uri="{FF2B5EF4-FFF2-40B4-BE49-F238E27FC236}">
                <a16:creationId xmlns:a16="http://schemas.microsoft.com/office/drawing/2014/main" id="{2E73D313-3E71-48F9-9A93-E182F0DBAD8B}"/>
              </a:ext>
            </a:extLst>
          </p:cNvPr>
          <p:cNvSpPr txBox="1"/>
          <p:nvPr/>
        </p:nvSpPr>
        <p:spPr>
          <a:xfrm>
            <a:off x="6168008" y="1556792"/>
            <a:ext cx="5806398"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Autonomous for simple cases; Collaborative for complex ones</a:t>
            </a:r>
            <a:endPar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AF524D44-78B3-487A-9FC2-A1B8E5DD3A63}"/>
                  </a:ext>
                </a:extLst>
              </p:cNvPr>
              <p:cNvSpPr txBox="1"/>
              <p:nvPr/>
            </p:nvSpPr>
            <p:spPr>
              <a:xfrm>
                <a:off x="917762" y="1535668"/>
                <a:ext cx="5806398" cy="369332"/>
              </a:xfrm>
              <a:prstGeom prst="rect">
                <a:avLst/>
              </a:prstGeom>
              <a:noFill/>
            </p:spPr>
            <p:txBody>
              <a:bodyPr wrap="square">
                <a:spAutoFit/>
              </a:bodyPr>
              <a:lstStyle/>
              <a:p>
                <a:pPr marL="6668" marR="0" lvl="0" indent="0" algn="l" defTabSz="914400" rtl="0" eaLnBrk="0" fontAlgn="base" latinLnBrk="0" hangingPunct="1">
                  <a:lnSpc>
                    <a:spcPct val="100000"/>
                  </a:lnSpc>
                  <a:spcBef>
                    <a:spcPts val="300"/>
                  </a:spcBef>
                  <a:spcAft>
                    <a:spcPts val="300"/>
                  </a:spcAft>
                  <a:buClrTx/>
                  <a:buSzPct val="75000"/>
                  <a:buFontTx/>
                  <a:buNone/>
                  <a:tabLst/>
                  <a:defRPr/>
                </a:pPr>
                <a:r>
                  <a:rPr kumimoji="0" lang="en-US" altLang="zh-CN" sz="1800" b="1" i="0" u="none" strike="noStrike" kern="0" cap="none" spc="0" normalizeH="0" baseline="0" noProof="0" dirty="0" err="1">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Dr.Sai</a:t>
                </a:r>
                <a:r>
                  <a:rPr kumimoji="0" lang="en-US" altLang="zh-CN" sz="18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a:rPr kumimoji="0" lang="en-US" altLang="zh-CN" sz="1800" b="0" i="1" u="none" strike="noStrike" kern="0" cap="none" spc="0" normalizeH="0" baseline="0" noProof="0" smtClean="0">
                        <a:ln>
                          <a:noFill/>
                        </a:ln>
                        <a:solidFill>
                          <a:srgbClr val="005DA2"/>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oMath>
                </a14:m>
                <a:r>
                  <a:rPr kumimoji="0" lang="en-US" altLang="zh-CN" sz="1800" b="0" i="0" u="none" strike="noStrike" kern="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18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LLM</a:t>
                </a:r>
                <a:r>
                  <a:rPr kumimoji="0" lang="en-US" altLang="zh-CN" sz="1800" b="0" i="0" u="none" strike="noStrike" kern="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 + </a:t>
                </a:r>
                <a:r>
                  <a:rPr kumimoji="0" lang="en-US" altLang="zh-CN" sz="18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Tools</a:t>
                </a:r>
                <a:r>
                  <a:rPr kumimoji="0" lang="en-US" altLang="zh-CN" sz="1800" b="0" i="0" u="none" strike="noStrike" kern="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 + </a:t>
                </a:r>
                <a:r>
                  <a:rPr kumimoji="0" lang="en-US" altLang="zh-CN" sz="18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Knowledge</a:t>
                </a:r>
                <a:r>
                  <a:rPr kumimoji="0" lang="en-US" altLang="zh-CN" sz="1800" b="0" i="0" u="none" strike="noStrike" kern="0" cap="none" spc="0" normalizeH="0" baseline="0" noProof="0" dirty="0">
                    <a:ln>
                      <a:noFill/>
                    </a:ln>
                    <a:solidFill>
                      <a:srgbClr val="005DA2"/>
                    </a:solidFill>
                    <a:effectLst/>
                    <a:uLnTx/>
                    <a:uFillTx/>
                    <a:latin typeface="Times New Roman" panose="02020603050405020304" pitchFamily="18" charset="0"/>
                    <a:ea typeface="宋体" panose="02010600030101010101" pitchFamily="2" charset="-122"/>
                    <a:cs typeface="Times New Roman" panose="02020603050405020304" pitchFamily="18" charset="0"/>
                  </a:rPr>
                  <a:t> + </a:t>
                </a:r>
                <a:r>
                  <a:rPr kumimoji="0" lang="en-US" altLang="zh-CN" sz="1800" b="1" i="0" u="none" strike="noStrike" kern="0" cap="none" spc="0" normalizeH="0" baseline="0" noProof="0" dirty="0">
                    <a:ln>
                      <a:noFill/>
                    </a:ln>
                    <a:solidFill>
                      <a:srgbClr val="C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Strategy</a:t>
                </a:r>
              </a:p>
            </p:txBody>
          </p:sp>
        </mc:Choice>
        <mc:Fallback xmlns="">
          <p:sp>
            <p:nvSpPr>
              <p:cNvPr id="21" name="文本框 20">
                <a:extLst>
                  <a:ext uri="{FF2B5EF4-FFF2-40B4-BE49-F238E27FC236}">
                    <a16:creationId xmlns:a16="http://schemas.microsoft.com/office/drawing/2014/main" id="{AF524D44-78B3-487A-9FC2-A1B8E5DD3A63}"/>
                  </a:ext>
                </a:extLst>
              </p:cNvPr>
              <p:cNvSpPr txBox="1">
                <a:spLocks noRot="1" noChangeAspect="1" noMove="1" noResize="1" noEditPoints="1" noAdjustHandles="1" noChangeArrowheads="1" noChangeShapeType="1" noTextEdit="1"/>
              </p:cNvSpPr>
              <p:nvPr/>
            </p:nvSpPr>
            <p:spPr>
              <a:xfrm>
                <a:off x="917762" y="1535668"/>
                <a:ext cx="5806398" cy="369332"/>
              </a:xfrm>
              <a:prstGeom prst="rect">
                <a:avLst/>
              </a:prstGeom>
              <a:blipFill>
                <a:blip r:embed="rId7"/>
                <a:stretch>
                  <a:fillRect l="-840" t="-9836" b="-2459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01276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406400" y="2070100"/>
            <a:ext cx="5384800" cy="3175000"/>
          </a:xfrm>
          <a:prstGeom prst="rect">
            <a:avLst/>
          </a:prstGeom>
          <a:noFill/>
          <a:ln w="25400" cap="flat" cmpd="sng">
            <a:noFill/>
            <a:prstDash val="solid"/>
            <a:round/>
          </a:ln>
        </p:spPr>
      </p:pic>
      <p:sp>
        <p:nvSpPr>
          <p:cNvPr id="3" name="AutoShape 3"/>
          <p:cNvSpPr/>
          <p:nvPr/>
        </p:nvSpPr>
        <p:spPr>
          <a:xfrm>
            <a:off x="6273800" y="-12700"/>
            <a:ext cx="5943600" cy="6870700"/>
          </a:xfrm>
          <a:prstGeom prst="roundRect">
            <a:avLst>
              <a:gd name="adj" fmla="val 0"/>
            </a:avLst>
          </a:prstGeom>
          <a:solidFill>
            <a:srgbClr val="0070C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787400" y="1282700"/>
            <a:ext cx="4572000" cy="2501900"/>
          </a:xfrm>
          <a:prstGeom prst="roundRect">
            <a:avLst>
              <a:gd name="adj" fmla="val 0"/>
            </a:avLst>
          </a:prstGeom>
          <a:solidFill>
            <a:srgbClr val="C3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914400" y="1524000"/>
            <a:ext cx="4318000" cy="2032000"/>
          </a:xfrm>
          <a:prstGeom prst="rect">
            <a:avLst/>
          </a:prstGeom>
          <a:noFill/>
          <a:ln w="12700" cap="flat" cmpd="sng">
            <a:noFill/>
            <a:prstDash val="solid"/>
            <a:round/>
          </a:ln>
        </p:spPr>
        <p:txBody>
          <a:bodyPr vert="horz" wrap="square" lIns="101600" tIns="101600" rIns="101600" bIns="101600" rtlCol="0" anchor="ctr" anchorCtr="0"/>
          <a:lstStyle/>
          <a:p>
            <a:pPr marL="0" indent="0" algn="ctr">
              <a:lnSpc>
                <a:spcPct val="100000"/>
              </a:lnSpc>
              <a:defRPr/>
            </a:pPr>
            <a:r>
              <a:rPr lang="en-US" sz="3600" b="1" i="0" u="none" strike="noStrike">
                <a:solidFill>
                  <a:srgbClr val="FFFFFF"/>
                </a:solidFill>
                <a:latin typeface="Times New Roman"/>
                <a:ea typeface="Times New Roman"/>
                <a:cs typeface="Times New Roman"/>
                <a:sym typeface="Times New Roman"/>
              </a:rPr>
              <a:t>Frontier Directions</a:t>
            </a:r>
            <a:br>
              <a:rPr lang="en-US" sz="3600" b="1" i="0" u="none" strike="noStrike">
                <a:solidFill>
                  <a:srgbClr val="FFFFFF"/>
                </a:solidFill>
                <a:latin typeface="Times New Roman"/>
                <a:ea typeface="Times New Roman"/>
                <a:cs typeface="Times New Roman"/>
                <a:sym typeface="Times New Roman"/>
              </a:rPr>
            </a:br>
            <a:r>
              <a:rPr lang="en-US" sz="3600" b="1" i="0" u="none" strike="noStrike">
                <a:solidFill>
                  <a:srgbClr val="FFFFFF"/>
                </a:solidFill>
                <a:latin typeface="Times New Roman"/>
                <a:ea typeface="Times New Roman"/>
                <a:cs typeface="Times New Roman"/>
                <a:sym typeface="Times New Roman"/>
              </a:rPr>
              <a:t>and Future Technologies</a:t>
            </a:r>
            <a:endParaRPr lang="en-US" sz="1100"/>
          </a:p>
        </p:txBody>
      </p:sp>
      <p:pic>
        <p:nvPicPr>
          <p:cNvPr id="6" name="Picture 6"/>
          <p:cNvPicPr>
            <a:picLocks noChangeAspect="1"/>
          </p:cNvPicPr>
          <p:nvPr/>
        </p:nvPicPr>
        <p:blipFill>
          <a:blip r:embed="rId4"/>
          <a:srcRect/>
          <a:stretch>
            <a:fillRect/>
          </a:stretch>
        </p:blipFill>
        <p:spPr>
          <a:xfrm>
            <a:off x="6273800" y="2717800"/>
            <a:ext cx="1816100" cy="1384300"/>
          </a:xfrm>
          <a:prstGeom prst="rect">
            <a:avLst/>
          </a:prstGeom>
          <a:noFill/>
          <a:ln w="25400" cap="flat" cmpd="sng">
            <a:noFill/>
            <a:prstDash val="solid"/>
            <a:round/>
          </a:ln>
        </p:spPr>
      </p:pic>
      <p:pic>
        <p:nvPicPr>
          <p:cNvPr id="7" name="Picture 7"/>
          <p:cNvPicPr>
            <a:picLocks noChangeAspect="1"/>
          </p:cNvPicPr>
          <p:nvPr/>
        </p:nvPicPr>
        <p:blipFill>
          <a:blip r:embed="rId5"/>
          <a:srcRect/>
          <a:stretch>
            <a:fillRect/>
          </a:stretch>
        </p:blipFill>
        <p:spPr>
          <a:xfrm>
            <a:off x="8242300" y="2717800"/>
            <a:ext cx="1816100" cy="1384300"/>
          </a:xfrm>
          <a:prstGeom prst="rect">
            <a:avLst/>
          </a:prstGeom>
          <a:noFill/>
          <a:ln w="25400" cap="flat" cmpd="sng">
            <a:noFill/>
            <a:prstDash val="solid"/>
            <a:round/>
          </a:ln>
        </p:spPr>
      </p:pic>
      <p:pic>
        <p:nvPicPr>
          <p:cNvPr id="8" name="Picture 8"/>
          <p:cNvPicPr>
            <a:picLocks noChangeAspect="1"/>
          </p:cNvPicPr>
          <p:nvPr/>
        </p:nvPicPr>
        <p:blipFill>
          <a:blip r:embed="rId6"/>
          <a:srcRect/>
          <a:stretch>
            <a:fillRect/>
          </a:stretch>
        </p:blipFill>
        <p:spPr>
          <a:xfrm>
            <a:off x="10223500" y="2717800"/>
            <a:ext cx="1739900" cy="1384300"/>
          </a:xfrm>
          <a:prstGeom prst="rect">
            <a:avLst/>
          </a:prstGeom>
          <a:noFill/>
          <a:ln w="25400" cap="flat" cmpd="sng">
            <a:noFill/>
            <a:prstDash val="solid"/>
            <a:round/>
          </a:ln>
        </p:spPr>
      </p:pic>
      <p:pic>
        <p:nvPicPr>
          <p:cNvPr id="9" name="Picture 9"/>
          <p:cNvPicPr>
            <a:picLocks noChangeAspect="1"/>
          </p:cNvPicPr>
          <p:nvPr/>
        </p:nvPicPr>
        <p:blipFill>
          <a:blip r:embed="rId7"/>
          <a:srcRect/>
          <a:stretch>
            <a:fillRect/>
          </a:stretch>
        </p:blipFill>
        <p:spPr>
          <a:xfrm>
            <a:off x="6273800" y="4216400"/>
            <a:ext cx="1816100" cy="1371600"/>
          </a:xfrm>
          <a:prstGeom prst="rect">
            <a:avLst/>
          </a:prstGeom>
          <a:noFill/>
          <a:ln w="25400" cap="flat" cmpd="sng">
            <a:noFill/>
            <a:prstDash val="solid"/>
            <a:round/>
          </a:ln>
        </p:spPr>
      </p:pic>
      <p:pic>
        <p:nvPicPr>
          <p:cNvPr id="10" name="Picture 10"/>
          <p:cNvPicPr>
            <a:picLocks noChangeAspect="1"/>
          </p:cNvPicPr>
          <p:nvPr/>
        </p:nvPicPr>
        <p:blipFill>
          <a:blip r:embed="rId8"/>
          <a:srcRect/>
          <a:stretch>
            <a:fillRect/>
          </a:stretch>
        </p:blipFill>
        <p:spPr>
          <a:xfrm>
            <a:off x="8242300" y="4216400"/>
            <a:ext cx="1816100" cy="1333500"/>
          </a:xfrm>
          <a:prstGeom prst="rect">
            <a:avLst/>
          </a:prstGeom>
          <a:noFill/>
          <a:ln w="25400" cap="flat" cmpd="sng">
            <a:noFill/>
            <a:prstDash val="solid"/>
            <a:round/>
          </a:ln>
        </p:spPr>
      </p:pic>
      <p:pic>
        <p:nvPicPr>
          <p:cNvPr id="11" name="Picture 11"/>
          <p:cNvPicPr>
            <a:picLocks noChangeAspect="1"/>
          </p:cNvPicPr>
          <p:nvPr/>
        </p:nvPicPr>
        <p:blipFill>
          <a:blip r:embed="rId9"/>
          <a:srcRect/>
          <a:stretch>
            <a:fillRect/>
          </a:stretch>
        </p:blipFill>
        <p:spPr>
          <a:xfrm>
            <a:off x="10223500" y="4216400"/>
            <a:ext cx="1739900" cy="1320800"/>
          </a:xfrm>
          <a:prstGeom prst="rect">
            <a:avLst/>
          </a:prstGeom>
          <a:noFill/>
          <a:ln w="25400" cap="flat" cmpd="sng">
            <a:noFill/>
            <a:prstDash val="solid"/>
            <a:rou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1136649" y="1092200"/>
            <a:ext cx="12204700" cy="889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endParaRPr lang="en-US" sz="1100" dirty="0"/>
          </a:p>
        </p:txBody>
      </p:sp>
      <p:pic>
        <p:nvPicPr>
          <p:cNvPr id="6" name="Picture 6"/>
          <p:cNvPicPr>
            <a:picLocks noChangeAspect="1"/>
          </p:cNvPicPr>
          <p:nvPr/>
        </p:nvPicPr>
        <p:blipFill>
          <a:blip r:embed="rId3"/>
          <a:srcRect/>
          <a:stretch>
            <a:fillRect/>
          </a:stretch>
        </p:blipFill>
        <p:spPr>
          <a:xfrm>
            <a:off x="7226300" y="1358900"/>
            <a:ext cx="4483100" cy="2819400"/>
          </a:xfrm>
          <a:prstGeom prst="rect">
            <a:avLst/>
          </a:prstGeom>
          <a:noFill/>
          <a:ln w="25400" cap="flat" cmpd="sng">
            <a:noFill/>
            <a:prstDash val="solid"/>
            <a:round/>
          </a:ln>
        </p:spPr>
      </p:pic>
      <p:sp>
        <p:nvSpPr>
          <p:cNvPr id="7" name="AutoShape 7"/>
          <p:cNvSpPr/>
          <p:nvPr/>
        </p:nvSpPr>
        <p:spPr>
          <a:xfrm>
            <a:off x="7759700" y="2984500"/>
            <a:ext cx="1016000" cy="508000"/>
          </a:xfrm>
          <a:prstGeom prst="rect">
            <a:avLst/>
          </a:prstGeom>
          <a:solidFill>
            <a:srgbClr val="FFFFFF">
              <a:alpha val="90000"/>
            </a:srgbClr>
          </a:solidFill>
          <a:ln w="12700" cap="flat" cmpd="sng">
            <a:noFill/>
            <a:prstDash val="solid"/>
            <a:round/>
          </a:ln>
        </p:spPr>
        <p:txBody>
          <a:bodyPr vert="horz" wrap="square" lIns="63500" tIns="38100" rIns="63500" bIns="38100" rtlCol="0" anchor="ctr" anchorCtr="0"/>
          <a:lstStyle/>
          <a:p>
            <a:pPr marL="0" indent="0" algn="ctr">
              <a:lnSpc>
                <a:spcPct val="91666"/>
              </a:lnSpc>
              <a:defRPr/>
            </a:pPr>
            <a:r>
              <a:rPr lang="en-US" sz="1200" b="1" i="0" u="none" strike="noStrike">
                <a:solidFill>
                  <a:srgbClr val="FF0000"/>
                </a:solidFill>
                <a:latin typeface="Times New Roman"/>
                <a:ea typeface="Times New Roman"/>
                <a:cs typeface="Times New Roman"/>
                <a:sym typeface="Times New Roman"/>
              </a:rPr>
              <a:t>CERN/LHC</a:t>
            </a:r>
            <a:endParaRPr lang="en-US" sz="1100"/>
          </a:p>
          <a:p>
            <a:pPr marL="0" indent="0" algn="ctr">
              <a:lnSpc>
                <a:spcPct val="91666"/>
              </a:lnSpc>
            </a:pPr>
            <a:r>
              <a:rPr lang="en-US" sz="1200" b="1" i="0" u="none" strike="noStrike">
                <a:solidFill>
                  <a:srgbClr val="FF0000"/>
                </a:solidFill>
                <a:latin typeface="Times New Roman"/>
                <a:ea typeface="Times New Roman"/>
                <a:cs typeface="Times New Roman"/>
                <a:sym typeface="Times New Roman"/>
              </a:rPr>
              <a:t>27 km</a:t>
            </a:r>
          </a:p>
        </p:txBody>
      </p:sp>
      <p:cxnSp>
        <p:nvCxnSpPr>
          <p:cNvPr id="8" name="Connector 8"/>
          <p:cNvCxnSpPr/>
          <p:nvPr/>
        </p:nvCxnSpPr>
        <p:spPr>
          <a:xfrm rot="4363133">
            <a:off x="8189384" y="3441932"/>
            <a:ext cx="169439" cy="12700"/>
          </a:xfrm>
          <a:prstGeom prst="line">
            <a:avLst/>
          </a:prstGeom>
          <a:solidFill>
            <a:srgbClr val="DEE0E3">
              <a:alpha val="100000"/>
            </a:srgbClr>
          </a:solidFill>
          <a:ln w="50800" cap="sq" cmpd="sng">
            <a:solidFill>
              <a:srgbClr val="FF0000">
                <a:alpha val="100000"/>
              </a:srgbClr>
            </a:solidFill>
            <a:prstDash val="solid"/>
            <a:round/>
            <a:headEnd type="none" w="med" len="med"/>
            <a:tailEnd type="triangle" w="med" len="med"/>
          </a:ln>
        </p:spPr>
      </p:cxnSp>
      <p:pic>
        <p:nvPicPr>
          <p:cNvPr id="9" name="Picture 9"/>
          <p:cNvPicPr>
            <a:picLocks noChangeAspect="1"/>
          </p:cNvPicPr>
          <p:nvPr/>
        </p:nvPicPr>
        <p:blipFill>
          <a:blip r:embed="rId4"/>
          <a:srcRect/>
          <a:stretch>
            <a:fillRect/>
          </a:stretch>
        </p:blipFill>
        <p:spPr>
          <a:xfrm>
            <a:off x="10299700" y="3022600"/>
            <a:ext cx="1308100" cy="914400"/>
          </a:xfrm>
          <a:prstGeom prst="rect">
            <a:avLst/>
          </a:prstGeom>
          <a:noFill/>
          <a:ln w="25400" cap="flat" cmpd="sng">
            <a:noFill/>
            <a:prstDash val="solid"/>
            <a:round/>
          </a:ln>
        </p:spPr>
      </p:pic>
      <p:sp>
        <p:nvSpPr>
          <p:cNvPr id="10" name="AutoShape 10"/>
          <p:cNvSpPr/>
          <p:nvPr/>
        </p:nvSpPr>
        <p:spPr>
          <a:xfrm>
            <a:off x="10617200" y="3708400"/>
            <a:ext cx="1270000" cy="381000"/>
          </a:xfrm>
          <a:prstGeom prst="roundRect">
            <a:avLst>
              <a:gd name="adj" fmla="val 0"/>
            </a:avLst>
          </a:prstGeom>
          <a:noFill/>
          <a:ln w="25400" cap="flat" cmpd="sng">
            <a:noFill/>
            <a:prstDash val="solid"/>
            <a:round/>
          </a:ln>
        </p:spPr>
        <p:txBody>
          <a:bodyPr vert="horz" wrap="square" lIns="63500" tIns="38100" rIns="63500" bIns="38100" rtlCol="0" anchor="t" anchorCtr="0"/>
          <a:lstStyle/>
          <a:p>
            <a:pPr marL="0" indent="0" algn="l">
              <a:lnSpc>
                <a:spcPct val="91666"/>
              </a:lnSpc>
              <a:defRPr/>
            </a:pPr>
            <a:r>
              <a:rPr lang="en-US" sz="1100" b="1" i="0" u="none" strike="noStrike">
                <a:solidFill>
                  <a:srgbClr val="FFFFFF"/>
                </a:solidFill>
                <a:latin typeface="Times New Roman"/>
                <a:ea typeface="Times New Roman"/>
                <a:cs typeface="Times New Roman"/>
                <a:sym typeface="Times New Roman"/>
              </a:rPr>
              <a:t>LHC Accelerator</a:t>
            </a:r>
            <a:endParaRPr lang="en-US" sz="1100"/>
          </a:p>
        </p:txBody>
      </p:sp>
      <p:pic>
        <p:nvPicPr>
          <p:cNvPr id="11" name="Picture 11"/>
          <p:cNvPicPr>
            <a:picLocks noChangeAspect="1"/>
          </p:cNvPicPr>
          <p:nvPr/>
        </p:nvPicPr>
        <p:blipFill>
          <a:blip r:embed="rId5"/>
          <a:srcRect/>
          <a:stretch>
            <a:fillRect/>
          </a:stretch>
        </p:blipFill>
        <p:spPr>
          <a:xfrm>
            <a:off x="10223500" y="1562100"/>
            <a:ext cx="1397000" cy="762000"/>
          </a:xfrm>
          <a:prstGeom prst="rect">
            <a:avLst/>
          </a:prstGeom>
          <a:noFill/>
          <a:ln w="25400" cap="flat" cmpd="sng">
            <a:noFill/>
            <a:prstDash val="solid"/>
            <a:round/>
          </a:ln>
        </p:spPr>
      </p:pic>
      <p:pic>
        <p:nvPicPr>
          <p:cNvPr id="12" name="Picture 12"/>
          <p:cNvPicPr>
            <a:picLocks noChangeAspect="1"/>
          </p:cNvPicPr>
          <p:nvPr/>
        </p:nvPicPr>
        <p:blipFill>
          <a:blip r:embed="rId6"/>
          <a:srcRect/>
          <a:stretch>
            <a:fillRect/>
          </a:stretch>
        </p:blipFill>
        <p:spPr>
          <a:xfrm>
            <a:off x="8775700" y="1600200"/>
            <a:ext cx="1346200" cy="698500"/>
          </a:xfrm>
          <a:prstGeom prst="rect">
            <a:avLst/>
          </a:prstGeom>
          <a:noFill/>
          <a:ln w="25400" cap="flat" cmpd="sng">
            <a:noFill/>
            <a:prstDash val="solid"/>
            <a:round/>
          </a:ln>
        </p:spPr>
      </p:pic>
      <p:pic>
        <p:nvPicPr>
          <p:cNvPr id="13" name="Picture 13"/>
          <p:cNvPicPr>
            <a:picLocks noChangeAspect="1"/>
          </p:cNvPicPr>
          <p:nvPr/>
        </p:nvPicPr>
        <p:blipFill>
          <a:blip r:embed="rId7"/>
          <a:srcRect/>
          <a:stretch>
            <a:fillRect/>
          </a:stretch>
        </p:blipFill>
        <p:spPr>
          <a:xfrm>
            <a:off x="7264400" y="1917700"/>
            <a:ext cx="1346200" cy="863600"/>
          </a:xfrm>
          <a:prstGeom prst="rect">
            <a:avLst/>
          </a:prstGeom>
          <a:noFill/>
          <a:ln w="25400" cap="flat" cmpd="sng">
            <a:noFill/>
            <a:prstDash val="solid"/>
            <a:round/>
          </a:ln>
        </p:spPr>
      </p:pic>
      <p:sp>
        <p:nvSpPr>
          <p:cNvPr id="14" name="AutoShape 14"/>
          <p:cNvSpPr/>
          <p:nvPr/>
        </p:nvSpPr>
        <p:spPr>
          <a:xfrm>
            <a:off x="393700" y="4802573"/>
            <a:ext cx="8140700" cy="1397000"/>
          </a:xfrm>
          <a:prstGeom prst="roundRect">
            <a:avLst>
              <a:gd name="adj" fmla="val 0"/>
            </a:avLst>
          </a:prstGeom>
          <a:noFill/>
          <a:ln w="12700" cap="flat" cmpd="sng">
            <a:solidFill>
              <a:srgbClr val="367ECE">
                <a:alpha val="100000"/>
              </a:srgbClr>
            </a:solidFill>
            <a:prstDash val="dash"/>
            <a:miter lim="10000000"/>
          </a:ln>
        </p:spPr>
        <p:txBody>
          <a:bodyPr vert="horz" wrap="square" lIns="101600" tIns="76200" rIns="101600" bIns="76200" rtlCol="0" anchor="t" anchorCtr="0"/>
          <a:lstStyle/>
          <a:p>
            <a:pPr marL="76200" indent="0" algn="l">
              <a:lnSpc>
                <a:spcPct val="100000"/>
              </a:lnSpc>
              <a:spcAft>
                <a:spcPts val="600"/>
              </a:spcAft>
              <a:defRPr/>
            </a:pPr>
            <a:r>
              <a:rPr lang="en-US" sz="2400" b="1" i="0" u="none" strike="noStrike" dirty="0">
                <a:solidFill>
                  <a:srgbClr val="005DA2"/>
                </a:solidFill>
                <a:latin typeface="Times New Roman"/>
                <a:ea typeface="Times New Roman"/>
                <a:cs typeface="Times New Roman"/>
                <a:sym typeface="Times New Roman"/>
              </a:rPr>
              <a:t>Expected Output</a:t>
            </a:r>
            <a:endParaRPr lang="en-US" sz="1100" dirty="0"/>
          </a:p>
          <a:p>
            <a:pPr marL="76200" indent="0" algn="just">
              <a:lnSpc>
                <a:spcPct val="100000"/>
              </a:lnSpc>
            </a:pPr>
            <a:r>
              <a:rPr lang="en-US" sz="2000" b="0" i="0" u="none" strike="noStrike" dirty="0">
                <a:solidFill>
                  <a:srgbClr val="000000"/>
                </a:solidFill>
                <a:latin typeface="Times New Roman"/>
                <a:ea typeface="Times New Roman"/>
                <a:cs typeface="Times New Roman"/>
                <a:sym typeface="Times New Roman"/>
              </a:rPr>
              <a:t>Discover evidence for the </a:t>
            </a:r>
            <a:r>
              <a:rPr lang="en-US" sz="2000" b="1" i="0" u="none" strike="noStrike" dirty="0">
                <a:solidFill>
                  <a:srgbClr val="005DA2"/>
                </a:solidFill>
                <a:latin typeface="Times New Roman"/>
                <a:ea typeface="Times New Roman"/>
                <a:cs typeface="Times New Roman"/>
                <a:sym typeface="Times New Roman"/>
              </a:rPr>
              <a:t>double Higgs production </a:t>
            </a:r>
            <a:r>
              <a:rPr lang="en-US" sz="2000" b="0" i="0" u="none" strike="noStrike" dirty="0">
                <a:solidFill>
                  <a:srgbClr val="000000"/>
                </a:solidFill>
                <a:latin typeface="Times New Roman"/>
                <a:ea typeface="Times New Roman"/>
                <a:cs typeface="Times New Roman"/>
                <a:sym typeface="Times New Roman"/>
              </a:rPr>
              <a:t>process, observe </a:t>
            </a:r>
            <a:r>
              <a:rPr lang="en-US" sz="2000" b="1" i="0" u="none" strike="noStrike" dirty="0">
                <a:solidFill>
                  <a:srgbClr val="005DA2"/>
                </a:solidFill>
                <a:latin typeface="Times New Roman"/>
                <a:ea typeface="Times New Roman"/>
                <a:cs typeface="Times New Roman"/>
                <a:sym typeface="Times New Roman"/>
              </a:rPr>
              <a:t>rare decay processes </a:t>
            </a:r>
            <a:r>
              <a:rPr lang="en-US" sz="2000" b="0" i="0" u="none" strike="noStrike" dirty="0">
                <a:solidFill>
                  <a:srgbClr val="000000"/>
                </a:solidFill>
                <a:latin typeface="Times New Roman"/>
                <a:ea typeface="Times New Roman"/>
                <a:cs typeface="Times New Roman"/>
                <a:sym typeface="Times New Roman"/>
              </a:rPr>
              <a:t>of the Higgs boson, and make pioneering contributions to revealing its nature and the origin of mass in the universe.</a:t>
            </a:r>
          </a:p>
        </p:txBody>
      </p:sp>
      <p:sp>
        <p:nvSpPr>
          <p:cNvPr id="17" name="AutoShape 17"/>
          <p:cNvSpPr/>
          <p:nvPr/>
        </p:nvSpPr>
        <p:spPr>
          <a:xfrm>
            <a:off x="393700" y="1206500"/>
            <a:ext cx="6642100" cy="3619500"/>
          </a:xfrm>
          <a:prstGeom prst="rect">
            <a:avLst/>
          </a:prstGeom>
          <a:noFill/>
          <a:ln w="12700" cap="flat" cmpd="sng">
            <a:noFill/>
            <a:prstDash val="solid"/>
            <a:round/>
          </a:ln>
        </p:spPr>
        <p:txBody>
          <a:bodyPr vert="horz" wrap="square" lIns="88900" tIns="50800" rIns="88900" bIns="50800" rtlCol="0" anchor="t" anchorCtr="0"/>
          <a:lstStyle>
            <a:lvl1pPr marL="596900" indent="-254000"/>
            <a:lvl2pPr marL="1054100" indent="-254000"/>
            <a:lvl3pPr marL="1511300" indent="-254000"/>
            <a:lvl4pPr marL="1968500" indent="-254000"/>
            <a:lvl5pPr marL="2425700" indent="-254000"/>
            <a:lvl6pPr marL="2882900" indent="-254000"/>
            <a:lvl7pPr marL="3340100" indent="-254000"/>
            <a:lvl8pPr marL="3797300" indent="-254000"/>
            <a:lvl9pPr marL="4254500" indent="-254000"/>
          </a:lstStyle>
          <a:p>
            <a:pPr marL="342900" indent="-342900" algn="l">
              <a:lnSpc>
                <a:spcPct val="100000"/>
              </a:lnSpc>
              <a:buClr>
                <a:srgbClr val="000000"/>
              </a:buClr>
              <a:buFont typeface="Arial"/>
              <a:buChar char="•"/>
              <a:defRPr/>
            </a:pPr>
            <a:r>
              <a:rPr lang="en-US" sz="2000" b="0" i="0" u="none" strike="noStrike" dirty="0">
                <a:solidFill>
                  <a:srgbClr val="000000"/>
                </a:solidFill>
                <a:latin typeface="Times New Roman"/>
                <a:ea typeface="Times New Roman"/>
                <a:cs typeface="Times New Roman"/>
                <a:sym typeface="Times New Roman"/>
              </a:rPr>
              <a:t>Higgs physics at ATLAS and CMS</a:t>
            </a:r>
          </a:p>
          <a:p>
            <a:pPr marL="342900" indent="-342900" algn="l">
              <a:lnSpc>
                <a:spcPct val="100000"/>
              </a:lnSpc>
              <a:buClr>
                <a:srgbClr val="000000"/>
              </a:buClr>
              <a:buFont typeface="Arial"/>
              <a:buChar char="•"/>
              <a:defRPr/>
            </a:pPr>
            <a:r>
              <a:rPr lang="en-US" sz="2000" dirty="0">
                <a:latin typeface="Times New Roman"/>
                <a:ea typeface="Times New Roman"/>
                <a:cs typeface="Times New Roman"/>
                <a:sym typeface="Times New Roman"/>
              </a:rPr>
              <a:t>Hadron Spectroscopy and CPV at LHCb</a:t>
            </a:r>
          </a:p>
          <a:p>
            <a:pPr marL="342900" indent="-342900" algn="l">
              <a:lnSpc>
                <a:spcPct val="100000"/>
              </a:lnSpc>
              <a:buClr>
                <a:srgbClr val="000000"/>
              </a:buClr>
              <a:buFont typeface="Arial"/>
              <a:buChar char="•"/>
              <a:defRPr/>
            </a:pPr>
            <a:r>
              <a:rPr lang="en-US" sz="2000" b="0" i="0" u="none" strike="noStrike" dirty="0">
                <a:solidFill>
                  <a:srgbClr val="000000"/>
                </a:solidFill>
                <a:latin typeface="Times New Roman"/>
                <a:ea typeface="Times New Roman"/>
                <a:cs typeface="Times New Roman"/>
                <a:sym typeface="Times New Roman"/>
              </a:rPr>
              <a:t>Detector R&amp;D</a:t>
            </a:r>
            <a:endParaRPr lang="en-US" sz="2000" dirty="0">
              <a:latin typeface="Times New Roman"/>
              <a:ea typeface="Times New Roman"/>
              <a:cs typeface="Times New Roman"/>
              <a:sym typeface="Times New Roman"/>
            </a:endParaRPr>
          </a:p>
          <a:p>
            <a:pPr marL="800100" lvl="1" indent="-342900">
              <a:buFont typeface="Arial"/>
              <a:buChar char="•"/>
              <a:defRPr/>
            </a:pPr>
            <a:r>
              <a:rPr lang="en-US" sz="2000" dirty="0">
                <a:latin typeface="Times New Roman"/>
                <a:ea typeface="Times New Roman"/>
                <a:cs typeface="Times New Roman"/>
                <a:sym typeface="Times New Roman"/>
              </a:rPr>
              <a:t>HL-LHC upgrade</a:t>
            </a:r>
          </a:p>
          <a:p>
            <a:pPr marL="800100" lvl="1" indent="-342900">
              <a:buFont typeface="Arial"/>
              <a:buChar char="•"/>
              <a:defRPr/>
            </a:pPr>
            <a:r>
              <a:rPr lang="en-US" sz="2000" dirty="0">
                <a:latin typeface="Times New Roman"/>
                <a:ea typeface="Times New Roman"/>
                <a:cs typeface="Times New Roman"/>
                <a:sym typeface="Times New Roman"/>
              </a:rPr>
              <a:t>ATLAS </a:t>
            </a:r>
            <a:r>
              <a:rPr lang="en-US" sz="2000" b="0" i="0" u="none" strike="noStrike" dirty="0">
                <a:solidFill>
                  <a:srgbClr val="000000"/>
                </a:solidFill>
                <a:latin typeface="Times New Roman"/>
                <a:ea typeface="Times New Roman"/>
                <a:cs typeface="Times New Roman"/>
                <a:sym typeface="Times New Roman"/>
              </a:rPr>
              <a:t>ITK and HGTD</a:t>
            </a:r>
          </a:p>
          <a:p>
            <a:pPr marL="800100" lvl="1" indent="-342900">
              <a:buFont typeface="Arial"/>
              <a:buChar char="•"/>
              <a:defRPr/>
            </a:pPr>
            <a:r>
              <a:rPr lang="en-US" sz="2000" dirty="0">
                <a:latin typeface="Times New Roman"/>
                <a:ea typeface="Times New Roman"/>
                <a:cs typeface="Times New Roman"/>
                <a:sym typeface="Times New Roman"/>
              </a:rPr>
              <a:t>CMS Calorimeter and muon trigger electronics</a:t>
            </a:r>
          </a:p>
          <a:p>
            <a:pPr marL="800100" lvl="1" indent="-342900">
              <a:buFont typeface="Arial"/>
              <a:buChar char="•"/>
              <a:defRPr/>
            </a:pPr>
            <a:r>
              <a:rPr lang="en-US" sz="2000" b="0" i="0" u="none" strike="noStrike" dirty="0">
                <a:solidFill>
                  <a:srgbClr val="000000"/>
                </a:solidFill>
                <a:latin typeface="Times New Roman"/>
                <a:ea typeface="Times New Roman"/>
                <a:cs typeface="Times New Roman"/>
                <a:sym typeface="Times New Roman"/>
              </a:rPr>
              <a:t>LHCb UT</a:t>
            </a:r>
          </a:p>
          <a:p>
            <a:pPr marL="800100" lvl="1" indent="-342900">
              <a:buFont typeface="Arial"/>
              <a:buChar char="•"/>
              <a:defRPr/>
            </a:pPr>
            <a:endParaRPr lang="en-US" sz="2000" b="0" i="0" u="none" strike="noStrike" dirty="0">
              <a:solidFill>
                <a:srgbClr val="000000"/>
              </a:solidFill>
              <a:latin typeface="Times New Roman"/>
              <a:ea typeface="Times New Roman"/>
              <a:cs typeface="Times New Roman"/>
              <a:sym typeface="Times New Roman"/>
            </a:endParaRPr>
          </a:p>
        </p:txBody>
      </p:sp>
      <p:pic>
        <p:nvPicPr>
          <p:cNvPr id="18" name="Picture 18"/>
          <p:cNvPicPr>
            <a:picLocks noChangeAspect="1"/>
          </p:cNvPicPr>
          <p:nvPr/>
        </p:nvPicPr>
        <p:blipFill>
          <a:blip r:embed="rId8"/>
          <a:srcRect/>
          <a:stretch>
            <a:fillRect/>
          </a:stretch>
        </p:blipFill>
        <p:spPr>
          <a:xfrm>
            <a:off x="8801100" y="4318000"/>
            <a:ext cx="2895600" cy="2387600"/>
          </a:xfrm>
          <a:prstGeom prst="rect">
            <a:avLst/>
          </a:prstGeom>
          <a:noFill/>
          <a:ln w="25400" cap="flat" cmpd="sng">
            <a:noFill/>
            <a:prstDash val="solid"/>
            <a:round/>
          </a:ln>
        </p:spPr>
      </p:pic>
      <p:sp>
        <p:nvSpPr>
          <p:cNvPr id="19" name="AutoShape 19"/>
          <p:cNvSpPr/>
          <p:nvPr/>
        </p:nvSpPr>
        <p:spPr>
          <a:xfrm>
            <a:off x="8801100" y="4318000"/>
            <a:ext cx="2895600" cy="2400300"/>
          </a:xfrm>
          <a:prstGeom prst="roundRect">
            <a:avLst>
              <a:gd name="adj" fmla="val 0"/>
            </a:avLst>
          </a:prstGeom>
          <a:solidFill>
            <a:srgbClr val="0000FF">
              <a:alpha val="38000"/>
            </a:srgbClr>
          </a:solidFill>
          <a:ln w="12700" cap="flat" cmpd="sng">
            <a:solidFill>
              <a:srgbClr val="000000">
                <a:alpha val="100000"/>
              </a:srgbClr>
            </a:solidFill>
            <a:prstDash val="solid"/>
            <a:round/>
          </a:ln>
        </p:spPr>
        <p:txBody>
          <a:bodyPr vert="horz" wrap="square" lIns="63500" tIns="63500" rIns="63500" bIns="63500" rtlCol="0" anchor="ctr"/>
          <a:lstStyle/>
          <a:p>
            <a:pPr algn="ctr">
              <a:defRPr/>
            </a:pPr>
            <a:endParaRPr/>
          </a:p>
        </p:txBody>
      </p:sp>
      <p:sp>
        <p:nvSpPr>
          <p:cNvPr id="20" name="AutoShape 20"/>
          <p:cNvSpPr/>
          <p:nvPr/>
        </p:nvSpPr>
        <p:spPr>
          <a:xfrm>
            <a:off x="9829800" y="5029200"/>
            <a:ext cx="965200" cy="977900"/>
          </a:xfrm>
          <a:prstGeom prst="ellipse">
            <a:avLst/>
          </a:prstGeom>
          <a:solidFill>
            <a:srgbClr val="BDD7EE">
              <a:alpha val="32000"/>
            </a:srgbClr>
          </a:solidFill>
          <a:ln w="63500" cap="flat" cmpd="sng">
            <a:solidFill>
              <a:srgbClr val="FFFF00">
                <a:alpha val="100000"/>
              </a:srgbClr>
            </a:solidFill>
            <a:prstDash val="solid"/>
            <a:round/>
          </a:ln>
        </p:spPr>
        <p:txBody>
          <a:bodyPr vert="horz" wrap="square" lIns="63500" tIns="63500" rIns="63500" bIns="63500" rtlCol="0" anchor="ctr"/>
          <a:lstStyle/>
          <a:p>
            <a:pPr algn="ctr">
              <a:defRPr/>
            </a:pPr>
            <a:endParaRPr/>
          </a:p>
        </p:txBody>
      </p:sp>
      <p:sp>
        <p:nvSpPr>
          <p:cNvPr id="21" name="AutoShape 21"/>
          <p:cNvSpPr/>
          <p:nvPr/>
        </p:nvSpPr>
        <p:spPr>
          <a:xfrm>
            <a:off x="9677400" y="5118100"/>
            <a:ext cx="1270000" cy="508000"/>
          </a:xfrm>
          <a:prstGeom prst="rect">
            <a:avLst/>
          </a:prstGeom>
          <a:noFill/>
          <a:ln w="12700" cap="flat" cmpd="sng">
            <a:noFill/>
            <a:prstDash val="solid"/>
            <a:round/>
          </a:ln>
        </p:spPr>
        <p:txBody>
          <a:bodyPr vert="horz" wrap="square" lIns="50800" tIns="25400" rIns="50800" bIns="25400" rtlCol="0" anchor="ctr" anchorCtr="0"/>
          <a:lstStyle/>
          <a:p>
            <a:pPr marL="0" indent="0" algn="ctr">
              <a:lnSpc>
                <a:spcPct val="91666"/>
              </a:lnSpc>
              <a:defRPr/>
            </a:pPr>
            <a:r>
              <a:rPr lang="en-US" sz="1400" b="1" i="0" u="none" strike="noStrike">
                <a:solidFill>
                  <a:srgbClr val="000000"/>
                </a:solidFill>
                <a:latin typeface="Times New Roman"/>
                <a:ea typeface="Times New Roman"/>
                <a:cs typeface="Times New Roman"/>
                <a:sym typeface="Times New Roman"/>
              </a:rPr>
              <a:t>Higgs</a:t>
            </a:r>
            <a:endParaRPr lang="en-US" sz="1100"/>
          </a:p>
          <a:p>
            <a:pPr marL="0" indent="0" algn="ctr">
              <a:lnSpc>
                <a:spcPct val="91666"/>
              </a:lnSpc>
            </a:pPr>
            <a:r>
              <a:rPr lang="en-US" sz="1400" b="1" i="0" u="none" strike="noStrike">
                <a:solidFill>
                  <a:srgbClr val="000000"/>
                </a:solidFill>
                <a:latin typeface="Times New Roman"/>
                <a:ea typeface="Times New Roman"/>
                <a:cs typeface="Times New Roman"/>
                <a:sym typeface="Times New Roman"/>
              </a:rPr>
              <a:t>Particle</a:t>
            </a:r>
          </a:p>
        </p:txBody>
      </p:sp>
      <p:sp>
        <p:nvSpPr>
          <p:cNvPr id="22" name="AutoShape 22"/>
          <p:cNvSpPr/>
          <p:nvPr/>
        </p:nvSpPr>
        <p:spPr>
          <a:xfrm>
            <a:off x="9448800" y="6451600"/>
            <a:ext cx="2743200" cy="381000"/>
          </a:xfrm>
          <a:prstGeom prst="rect">
            <a:avLst/>
          </a:prstGeom>
          <a:noFill/>
          <a:ln w="12700" cap="flat" cmpd="sng">
            <a:noFill/>
            <a:prstDash val="solid"/>
            <a:round/>
          </a:ln>
        </p:spPr>
        <p:txBody>
          <a:bodyPr vert="horz" wrap="square" lIns="63500" tIns="38100" rIns="63500" bIns="38100" rtlCol="0" anchor="ctr" anchorCtr="0"/>
          <a:lstStyle/>
          <a:p>
            <a:pPr marL="0" indent="0" algn="r">
              <a:lnSpc>
                <a:spcPct val="100000"/>
              </a:lnSpc>
              <a:defRPr/>
            </a:pPr>
            <a:r>
              <a:rPr lang="en-US" sz="1200" b="0" i="0" u="none" strike="noStrike">
                <a:solidFill>
                  <a:srgbClr val="646464"/>
                </a:solidFill>
                <a:latin typeface="Times New Roman"/>
                <a:ea typeface="Times New Roman"/>
                <a:cs typeface="Times New Roman"/>
                <a:sym typeface="Times New Roman"/>
              </a:rPr>
              <a:t>15</a:t>
            </a:r>
            <a:endParaRPr lang="en-US" sz="1100"/>
          </a:p>
        </p:txBody>
      </p:sp>
      <p:sp>
        <p:nvSpPr>
          <p:cNvPr id="23" name="标题 22">
            <a:extLst>
              <a:ext uri="{FF2B5EF4-FFF2-40B4-BE49-F238E27FC236}">
                <a16:creationId xmlns:a16="http://schemas.microsoft.com/office/drawing/2014/main" id="{3509D57B-0243-445C-9D03-86699770635A}"/>
              </a:ext>
            </a:extLst>
          </p:cNvPr>
          <p:cNvSpPr>
            <a:spLocks noGrp="1"/>
          </p:cNvSpPr>
          <p:nvPr>
            <p:ph type="title"/>
          </p:nvPr>
        </p:nvSpPr>
        <p:spPr/>
        <p:txBody>
          <a:bodyPr/>
          <a:lstStyle/>
          <a:p>
            <a:r>
              <a:rPr lang="en-US" altLang="zh-CN" dirty="0"/>
              <a:t>Deciphering the Higgs Boson: The Key to Mass</a:t>
            </a:r>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E807A-75ED-1607-CAB7-23A583F50452}"/>
            </a:ext>
          </a:extLst>
        </p:cNvPr>
        <p:cNvGrpSpPr/>
        <p:nvPr/>
      </p:nvGrpSpPr>
      <p:grpSpPr>
        <a:xfrm>
          <a:off x="0" y="0"/>
          <a:ext cx="0" cy="0"/>
          <a:chOff x="0" y="0"/>
          <a:chExt cx="0" cy="0"/>
        </a:xfrm>
      </p:grpSpPr>
      <p:sp>
        <p:nvSpPr>
          <p:cNvPr id="71682" name="标题 1">
            <a:extLst>
              <a:ext uri="{FF2B5EF4-FFF2-40B4-BE49-F238E27FC236}">
                <a16:creationId xmlns:a16="http://schemas.microsoft.com/office/drawing/2014/main" id="{AABC30E7-4AF7-44B1-85C6-F1B463D23051}"/>
              </a:ext>
            </a:extLst>
          </p:cNvPr>
          <p:cNvSpPr>
            <a:spLocks noGrp="1"/>
          </p:cNvSpPr>
          <p:nvPr>
            <p:ph type="title"/>
          </p:nvPr>
        </p:nvSpPr>
        <p:spPr/>
        <p:txBody>
          <a:bodyPr/>
          <a:lstStyle/>
          <a:p>
            <a:r>
              <a:rPr lang="en-US" altLang="zh-CN" dirty="0"/>
              <a:t>CEPC</a:t>
            </a:r>
          </a:p>
        </p:txBody>
      </p:sp>
      <p:sp>
        <p:nvSpPr>
          <p:cNvPr id="71683" name="内容占位符 1">
            <a:extLst>
              <a:ext uri="{FF2B5EF4-FFF2-40B4-BE49-F238E27FC236}">
                <a16:creationId xmlns:a16="http://schemas.microsoft.com/office/drawing/2014/main" id="{30A6B970-9A21-FAE8-A5A1-AE4A7FD22716}"/>
              </a:ext>
            </a:extLst>
          </p:cNvPr>
          <p:cNvSpPr>
            <a:spLocks noGrp="1"/>
          </p:cNvSpPr>
          <p:nvPr>
            <p:ph idx="1"/>
          </p:nvPr>
        </p:nvSpPr>
        <p:spPr>
          <a:xfrm>
            <a:off x="335359" y="944134"/>
            <a:ext cx="11610293" cy="3514354"/>
          </a:xfrm>
        </p:spPr>
        <p:txBody>
          <a:bodyPr>
            <a:noAutofit/>
          </a:bodyPr>
          <a:lstStyle/>
          <a:p>
            <a:pPr>
              <a:spcBef>
                <a:spcPts val="0"/>
              </a:spcBef>
              <a:spcAft>
                <a:spcPts val="600"/>
              </a:spcAft>
            </a:pPr>
            <a:r>
              <a:rPr lang="en-US" altLang="zh-CN" sz="2000" dirty="0">
                <a:cs typeface="Times New Roman" panose="02020603050405020304" pitchFamily="18" charset="0"/>
              </a:rPr>
              <a:t>IHEP will </a:t>
            </a:r>
            <a:r>
              <a:rPr lang="en-US" altLang="zh-CN" sz="2000" dirty="0">
                <a:solidFill>
                  <a:srgbClr val="C00000"/>
                </a:solidFill>
                <a:cs typeface="Times New Roman" panose="02020603050405020304" pitchFamily="18" charset="0"/>
              </a:rPr>
              <a:t>continue to pursue </a:t>
            </a:r>
            <a:r>
              <a:rPr lang="en-US" altLang="zh-CN" sz="2000" dirty="0">
                <a:cs typeface="Times New Roman" panose="02020603050405020304" pitchFamily="18" charset="0"/>
              </a:rPr>
              <a:t>energy frontier particle physics research and technology development</a:t>
            </a:r>
          </a:p>
          <a:p>
            <a:pPr>
              <a:spcBef>
                <a:spcPts val="0"/>
              </a:spcBef>
              <a:spcAft>
                <a:spcPts val="600"/>
              </a:spcAft>
            </a:pPr>
            <a:r>
              <a:rPr lang="en-US" altLang="zh-CN" sz="2000" b="0" dirty="0">
                <a:cs typeface="Times New Roman" panose="02020603050405020304" pitchFamily="18" charset="0"/>
              </a:rPr>
              <a:t>CEPC is continuing the </a:t>
            </a:r>
            <a:r>
              <a:rPr lang="en-US" altLang="zh-CN" sz="2000" dirty="0">
                <a:cs typeface="Times New Roman" panose="02020603050405020304" pitchFamily="18" charset="0"/>
              </a:rPr>
              <a:t>EDR activities </a:t>
            </a:r>
            <a:r>
              <a:rPr lang="en-US" altLang="zh-CN" sz="2000" b="0" dirty="0">
                <a:cs typeface="Times New Roman" panose="02020603050405020304" pitchFamily="18" charset="0"/>
              </a:rPr>
              <a:t>both for accelerator and detector. Site geological study completed in Apr. 2026</a:t>
            </a:r>
          </a:p>
          <a:p>
            <a:pPr>
              <a:spcBef>
                <a:spcPts val="0"/>
              </a:spcBef>
              <a:spcAft>
                <a:spcPts val="600"/>
              </a:spcAft>
            </a:pPr>
            <a:r>
              <a:rPr lang="en-US" altLang="zh-CN" sz="2000" dirty="0">
                <a:solidFill>
                  <a:srgbClr val="C00000"/>
                </a:solidFill>
                <a:cs typeface="Times New Roman" panose="02020603050405020304" pitchFamily="18" charset="0"/>
              </a:rPr>
              <a:t>Accelerator EDR </a:t>
            </a:r>
            <a:r>
              <a:rPr lang="en-US" altLang="zh-CN" sz="2000" b="0" dirty="0">
                <a:cs typeface="Times New Roman" panose="02020603050405020304" pitchFamily="18" charset="0"/>
              </a:rPr>
              <a:t>(2024-2027). IARC2026 meeting will be held in Sep. 2026. </a:t>
            </a:r>
            <a:r>
              <a:rPr lang="en-US" altLang="zh-CN" sz="2000" dirty="0">
                <a:cs typeface="Times New Roman" panose="02020603050405020304" pitchFamily="18" charset="0"/>
              </a:rPr>
              <a:t>Expected progress </a:t>
            </a:r>
            <a:r>
              <a:rPr lang="en-US" altLang="zh-CN" sz="2000" b="0" dirty="0">
                <a:cs typeface="Times New Roman" panose="02020603050405020304" pitchFamily="18" charset="0"/>
              </a:rPr>
              <a:t>includes</a:t>
            </a:r>
          </a:p>
          <a:p>
            <a:pPr marL="538163" lvl="1" indent="-271463">
              <a:spcBef>
                <a:spcPts val="0"/>
              </a:spcBef>
              <a:spcAft>
                <a:spcPts val="600"/>
              </a:spcAft>
            </a:pPr>
            <a:r>
              <a:rPr lang="en-US" altLang="zh-CN" dirty="0">
                <a:ea typeface="宋体" panose="02010600030101010101" pitchFamily="2" charset="-122"/>
                <a:cs typeface="Times New Roman" panose="02020603050405020304" pitchFamily="18" charset="0"/>
              </a:rPr>
              <a:t>BEPCII </a:t>
            </a:r>
            <a:r>
              <a:rPr lang="en-US" altLang="zh-CN" b="1" dirty="0">
                <a:solidFill>
                  <a:srgbClr val="C00000"/>
                </a:solidFill>
                <a:ea typeface="宋体" panose="02010600030101010101" pitchFamily="2" charset="-122"/>
                <a:cs typeface="Times New Roman" panose="02020603050405020304" pitchFamily="18" charset="0"/>
              </a:rPr>
              <a:t>injector-based plasma wakefield </a:t>
            </a:r>
            <a:r>
              <a:rPr lang="en-US" altLang="zh-CN" dirty="0">
                <a:ea typeface="宋体" panose="02010600030101010101" pitchFamily="2" charset="-122"/>
                <a:cs typeface="Times New Roman" panose="02020603050405020304" pitchFamily="18" charset="0"/>
              </a:rPr>
              <a:t>accelerator test facility for </a:t>
            </a:r>
            <a:r>
              <a:rPr lang="en-US" altLang="zh-CN" dirty="0">
                <a:solidFill>
                  <a:srgbClr val="C00000"/>
                </a:solidFill>
                <a:ea typeface="宋体" panose="02010600030101010101" pitchFamily="2" charset="-122"/>
                <a:cs typeface="Times New Roman" panose="02020603050405020304" pitchFamily="18" charset="0"/>
              </a:rPr>
              <a:t>CEPC injector </a:t>
            </a:r>
            <a:r>
              <a:rPr lang="en-US" altLang="zh-CN" dirty="0">
                <a:ea typeface="宋体" panose="02010600030101010101" pitchFamily="2" charset="-122"/>
                <a:cs typeface="Times New Roman" panose="02020603050405020304" pitchFamily="18" charset="0"/>
              </a:rPr>
              <a:t>and future linear colliders. The first beam available to excite plasma experiments </a:t>
            </a:r>
            <a:r>
              <a:rPr lang="en-US" altLang="zh-CN" b="1" dirty="0">
                <a:solidFill>
                  <a:srgbClr val="C00000"/>
                </a:solidFill>
                <a:ea typeface="宋体" panose="02010600030101010101" pitchFamily="2" charset="-122"/>
                <a:cs typeface="Times New Roman" panose="02020603050405020304" pitchFamily="18" charset="0"/>
              </a:rPr>
              <a:t>will start in April 2026</a:t>
            </a:r>
          </a:p>
          <a:p>
            <a:pPr marL="538163" lvl="1" indent="-271463">
              <a:spcBef>
                <a:spcPts val="0"/>
              </a:spcBef>
              <a:spcAft>
                <a:spcPts val="600"/>
              </a:spcAft>
            </a:pPr>
            <a:r>
              <a:rPr lang="en-US" altLang="zh-CN" dirty="0">
                <a:ea typeface="宋体" panose="02010600030101010101" pitchFamily="2" charset="-122"/>
                <a:cs typeface="Times New Roman" panose="02020603050405020304" pitchFamily="18" charset="0"/>
              </a:rPr>
              <a:t>Booster magnet and vac chamber NEG coating </a:t>
            </a:r>
            <a:r>
              <a:rPr lang="en-US" altLang="zh-CN" dirty="0">
                <a:solidFill>
                  <a:srgbClr val="C00000"/>
                </a:solidFill>
                <a:ea typeface="宋体" panose="02010600030101010101" pitchFamily="2" charset="-122"/>
                <a:cs typeface="Times New Roman" panose="02020603050405020304" pitchFamily="18" charset="0"/>
              </a:rPr>
              <a:t>automatic fabrication lines </a:t>
            </a:r>
            <a:r>
              <a:rPr lang="en-US" altLang="zh-CN" dirty="0">
                <a:ea typeface="宋体" panose="02010600030101010101" pitchFamily="2" charset="-122"/>
                <a:cs typeface="Times New Roman" panose="02020603050405020304" pitchFamily="18" charset="0"/>
              </a:rPr>
              <a:t>completed by </a:t>
            </a:r>
            <a:r>
              <a:rPr lang="en-US" altLang="zh-CN" dirty="0">
                <a:solidFill>
                  <a:srgbClr val="C00000"/>
                </a:solidFill>
                <a:ea typeface="宋体" panose="02010600030101010101" pitchFamily="2" charset="-122"/>
                <a:cs typeface="Times New Roman" panose="02020603050405020304" pitchFamily="18" charset="0"/>
              </a:rPr>
              <a:t>June 2026</a:t>
            </a:r>
          </a:p>
          <a:p>
            <a:pPr marL="538163" lvl="1" indent="-271463">
              <a:spcBef>
                <a:spcPts val="0"/>
              </a:spcBef>
              <a:spcAft>
                <a:spcPts val="600"/>
              </a:spcAft>
            </a:pPr>
            <a:r>
              <a:rPr lang="en-US" altLang="zh-CN" dirty="0">
                <a:cs typeface="Times New Roman" panose="02020603050405020304" pitchFamily="18" charset="0"/>
              </a:rPr>
              <a:t>High efficiency </a:t>
            </a:r>
            <a:r>
              <a:rPr lang="en-US" altLang="zh-CN" dirty="0">
                <a:solidFill>
                  <a:srgbClr val="C00000"/>
                </a:solidFill>
                <a:cs typeface="Times New Roman" panose="02020603050405020304" pitchFamily="18" charset="0"/>
              </a:rPr>
              <a:t>energy recovery klystron</a:t>
            </a:r>
            <a:r>
              <a:rPr lang="en-US" altLang="zh-CN" dirty="0">
                <a:cs typeface="Times New Roman" panose="02020603050405020304" pitchFamily="18" charset="0"/>
              </a:rPr>
              <a:t> with </a:t>
            </a:r>
            <a:r>
              <a:rPr lang="en-US" altLang="zh-CN" dirty="0">
                <a:solidFill>
                  <a:srgbClr val="C00000"/>
                </a:solidFill>
                <a:cs typeface="Times New Roman" panose="02020603050405020304" pitchFamily="18" charset="0"/>
              </a:rPr>
              <a:t>85%</a:t>
            </a:r>
            <a:r>
              <a:rPr lang="en-US" altLang="zh-CN" dirty="0">
                <a:cs typeface="Times New Roman" panose="02020603050405020304" pitchFamily="18" charset="0"/>
              </a:rPr>
              <a:t> efficiency will be fabricated by the </a:t>
            </a:r>
            <a:r>
              <a:rPr lang="en-US" altLang="zh-CN" dirty="0">
                <a:solidFill>
                  <a:srgbClr val="C00000"/>
                </a:solidFill>
                <a:cs typeface="Times New Roman" panose="02020603050405020304" pitchFamily="18" charset="0"/>
              </a:rPr>
              <a:t>end of 2026</a:t>
            </a:r>
          </a:p>
          <a:p>
            <a:pPr marL="538163" lvl="1" indent="-271463">
              <a:spcBef>
                <a:spcPts val="0"/>
              </a:spcBef>
              <a:spcAft>
                <a:spcPts val="600"/>
              </a:spcAft>
            </a:pPr>
            <a:r>
              <a:rPr lang="en-US" altLang="zh-CN" dirty="0" err="1">
                <a:ea typeface="宋体" panose="02010600030101010101" pitchFamily="2" charset="-122"/>
                <a:cs typeface="Times New Roman" panose="02020603050405020304" pitchFamily="18" charset="0"/>
              </a:rPr>
              <a:t>SppC</a:t>
            </a:r>
            <a:r>
              <a:rPr lang="en-US" altLang="zh-CN" dirty="0">
                <a:ea typeface="宋体" panose="02010600030101010101" pitchFamily="2" charset="-122"/>
                <a:cs typeface="Times New Roman" panose="02020603050405020304" pitchFamily="18" charset="0"/>
              </a:rPr>
              <a:t> </a:t>
            </a:r>
            <a:r>
              <a:rPr lang="en-US" altLang="zh-CN" dirty="0">
                <a:solidFill>
                  <a:srgbClr val="C00000"/>
                </a:solidFill>
                <a:ea typeface="宋体" panose="02010600030101010101" pitchFamily="2" charset="-122"/>
                <a:cs typeface="Times New Roman" panose="02020603050405020304" pitchFamily="18" charset="0"/>
              </a:rPr>
              <a:t>Iron-Based Superconducting</a:t>
            </a:r>
            <a:r>
              <a:rPr lang="en-US" altLang="zh-CN" dirty="0">
                <a:ea typeface="宋体" panose="02010600030101010101" pitchFamily="2" charset="-122"/>
                <a:cs typeface="Times New Roman" panose="02020603050405020304" pitchFamily="18" charset="0"/>
              </a:rPr>
              <a:t> high field magnets development is ongoing. </a:t>
            </a:r>
          </a:p>
        </p:txBody>
      </p:sp>
      <p:sp>
        <p:nvSpPr>
          <p:cNvPr id="3" name="灯片编号占位符 2">
            <a:extLst>
              <a:ext uri="{FF2B5EF4-FFF2-40B4-BE49-F238E27FC236}">
                <a16:creationId xmlns:a16="http://schemas.microsoft.com/office/drawing/2014/main" id="{EA04D480-3E40-172C-24BD-FC0A8037F79C}"/>
              </a:ext>
            </a:extLst>
          </p:cNvPr>
          <p:cNvSpPr>
            <a:spLocks noGrp="1"/>
          </p:cNvSpPr>
          <p:nvPr>
            <p:ph type="sldNum" sz="quarter" idx="12"/>
          </p:nvPr>
        </p:nvSpPr>
        <p:spPr/>
        <p:txBody>
          <a:bodyPr/>
          <a:lstStyle/>
          <a:p>
            <a:pPr>
              <a:defRPr/>
            </a:pPr>
            <a:fld id="{ACE037BA-5493-4FF1-911D-2764F375B633}" type="slidenum">
              <a:rPr lang="zh-CN" altLang="en-US" smtClean="0"/>
              <a:pPr>
                <a:defRPr/>
              </a:pPr>
              <a:t>19</a:t>
            </a:fld>
            <a:endParaRPr lang="en-US" altLang="zh-CN" dirty="0">
              <a:ea typeface="黑体" panose="02010609060101010101" pitchFamily="49" charset="-122"/>
            </a:endParaRPr>
          </a:p>
        </p:txBody>
      </p:sp>
      <p:pic>
        <p:nvPicPr>
          <p:cNvPr id="15" name="图片 14">
            <a:extLst>
              <a:ext uri="{FF2B5EF4-FFF2-40B4-BE49-F238E27FC236}">
                <a16:creationId xmlns:a16="http://schemas.microsoft.com/office/drawing/2014/main" id="{CAB6BD91-BF1B-BA1B-DDB1-370152E10A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526" y="4471758"/>
            <a:ext cx="3448467" cy="1996765"/>
          </a:xfrm>
          <a:prstGeom prst="rect">
            <a:avLst/>
          </a:prstGeom>
        </p:spPr>
      </p:pic>
      <p:sp>
        <p:nvSpPr>
          <p:cNvPr id="23" name="文本框 22">
            <a:extLst>
              <a:ext uri="{FF2B5EF4-FFF2-40B4-BE49-F238E27FC236}">
                <a16:creationId xmlns:a16="http://schemas.microsoft.com/office/drawing/2014/main" id="{2661AC6E-D892-BF28-37BE-D664E370AE57}"/>
              </a:ext>
            </a:extLst>
          </p:cNvPr>
          <p:cNvSpPr txBox="1"/>
          <p:nvPr/>
        </p:nvSpPr>
        <p:spPr>
          <a:xfrm>
            <a:off x="153788" y="6373509"/>
            <a:ext cx="3471528" cy="461665"/>
          </a:xfrm>
          <a:prstGeom prst="rect">
            <a:avLst/>
          </a:prstGeom>
          <a:solidFill>
            <a:srgbClr val="FFFFFF"/>
          </a:solidFill>
        </p:spPr>
        <p:txBody>
          <a:bodyPr wrap="none" rtlCol="0">
            <a:spAutoFit/>
          </a:bodyPr>
          <a:lstStyle/>
          <a:p>
            <a:pPr algn="ctr"/>
            <a:r>
              <a:rPr lang="en-US" altLang="zh-CN" sz="1200" b="1" dirty="0"/>
              <a:t>CEPC booster magnet Automatic fabrication </a:t>
            </a:r>
          </a:p>
          <a:p>
            <a:pPr algn="ctr"/>
            <a:r>
              <a:rPr lang="en-US" altLang="zh-CN" sz="1200" b="1" dirty="0"/>
              <a:t>line will be completed </a:t>
            </a:r>
            <a:r>
              <a:rPr lang="en-US" altLang="zh-CN" sz="1200" b="1" dirty="0">
                <a:solidFill>
                  <a:srgbClr val="FF0000"/>
                </a:solidFill>
              </a:rPr>
              <a:t>by May,2026 </a:t>
            </a:r>
            <a:endParaRPr lang="zh-CN" altLang="en-US" sz="1200" b="1" dirty="0">
              <a:solidFill>
                <a:srgbClr val="FF0000"/>
              </a:solidFill>
            </a:endParaRPr>
          </a:p>
        </p:txBody>
      </p:sp>
      <p:sp>
        <p:nvSpPr>
          <p:cNvPr id="26" name="文本框 25">
            <a:extLst>
              <a:ext uri="{FF2B5EF4-FFF2-40B4-BE49-F238E27FC236}">
                <a16:creationId xmlns:a16="http://schemas.microsoft.com/office/drawing/2014/main" id="{859A26A4-99EA-7A40-1640-5BCFA35FF642}"/>
              </a:ext>
            </a:extLst>
          </p:cNvPr>
          <p:cNvSpPr txBox="1"/>
          <p:nvPr/>
        </p:nvSpPr>
        <p:spPr>
          <a:xfrm>
            <a:off x="4028717" y="6373509"/>
            <a:ext cx="3618298" cy="461665"/>
          </a:xfrm>
          <a:prstGeom prst="rect">
            <a:avLst/>
          </a:prstGeom>
          <a:solidFill>
            <a:srgbClr val="FFFFFF"/>
          </a:solidFill>
        </p:spPr>
        <p:txBody>
          <a:bodyPr wrap="none" rtlCol="0">
            <a:spAutoFit/>
          </a:bodyPr>
          <a:lstStyle/>
          <a:p>
            <a:pPr algn="ctr"/>
            <a:r>
              <a:rPr lang="en-US" altLang="zh-CN" sz="1200" b="1" dirty="0"/>
              <a:t>CEPC vacuum chamber NEG coating </a:t>
            </a:r>
          </a:p>
          <a:p>
            <a:pPr algn="ctr"/>
            <a:r>
              <a:rPr lang="en-US" altLang="zh-CN" sz="1200" b="1" dirty="0"/>
              <a:t>fabrication line will be completed </a:t>
            </a:r>
            <a:r>
              <a:rPr lang="en-US" altLang="zh-CN" sz="1200" b="1" dirty="0">
                <a:solidFill>
                  <a:srgbClr val="FF0000"/>
                </a:solidFill>
              </a:rPr>
              <a:t>by June 2026</a:t>
            </a:r>
            <a:endParaRPr lang="zh-CN" altLang="en-US" sz="1200" b="1" dirty="0">
              <a:solidFill>
                <a:srgbClr val="FF0000"/>
              </a:solidFill>
            </a:endParaRPr>
          </a:p>
        </p:txBody>
      </p:sp>
      <p:sp>
        <p:nvSpPr>
          <p:cNvPr id="27" name="文本框 26">
            <a:extLst>
              <a:ext uri="{FF2B5EF4-FFF2-40B4-BE49-F238E27FC236}">
                <a16:creationId xmlns:a16="http://schemas.microsoft.com/office/drawing/2014/main" id="{665AA885-4794-B329-CF85-7BAAFF95AD6C}"/>
              </a:ext>
            </a:extLst>
          </p:cNvPr>
          <p:cNvSpPr txBox="1"/>
          <p:nvPr/>
        </p:nvSpPr>
        <p:spPr>
          <a:xfrm>
            <a:off x="8028228" y="6373509"/>
            <a:ext cx="3917424" cy="461665"/>
          </a:xfrm>
          <a:prstGeom prst="rect">
            <a:avLst/>
          </a:prstGeom>
          <a:noFill/>
        </p:spPr>
        <p:txBody>
          <a:bodyPr wrap="square" rtlCol="0">
            <a:spAutoFit/>
          </a:bodyPr>
          <a:lstStyle/>
          <a:p>
            <a:pPr algn="ctr"/>
            <a:r>
              <a:rPr lang="en-US" altLang="zh-CN" sz="1200" b="1" dirty="0"/>
              <a:t>CEPC various klystrons all will be completed </a:t>
            </a:r>
          </a:p>
          <a:p>
            <a:pPr algn="ctr"/>
            <a:r>
              <a:rPr lang="en-US" altLang="zh-CN" sz="1200" b="1" dirty="0">
                <a:solidFill>
                  <a:srgbClr val="FF0000"/>
                </a:solidFill>
              </a:rPr>
              <a:t>by the end of 2026  </a:t>
            </a:r>
            <a:endParaRPr lang="zh-CN" altLang="en-US" sz="1200" b="1" dirty="0">
              <a:solidFill>
                <a:srgbClr val="FF0000"/>
              </a:solidFill>
            </a:endParaRPr>
          </a:p>
        </p:txBody>
      </p:sp>
      <p:pic>
        <p:nvPicPr>
          <p:cNvPr id="29" name="图片 28">
            <a:extLst>
              <a:ext uri="{FF2B5EF4-FFF2-40B4-BE49-F238E27FC236}">
                <a16:creationId xmlns:a16="http://schemas.microsoft.com/office/drawing/2014/main" id="{1C5441B7-689A-AA67-95D2-FCF40FE092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03226" y="4357727"/>
            <a:ext cx="3567429" cy="2012773"/>
          </a:xfrm>
          <a:prstGeom prst="rect">
            <a:avLst/>
          </a:prstGeom>
        </p:spPr>
      </p:pic>
      <p:pic>
        <p:nvPicPr>
          <p:cNvPr id="4" name="图片 3">
            <a:extLst>
              <a:ext uri="{FF2B5EF4-FFF2-40B4-BE49-F238E27FC236}">
                <a16:creationId xmlns:a16="http://schemas.microsoft.com/office/drawing/2014/main" id="{5031CE8F-D1D3-D476-FC54-0D6E877655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41395" y="4329225"/>
            <a:ext cx="3567429" cy="2022198"/>
          </a:xfrm>
          <a:prstGeom prst="rect">
            <a:avLst/>
          </a:prstGeom>
        </p:spPr>
      </p:pic>
    </p:spTree>
    <p:extLst>
      <p:ext uri="{BB962C8B-B14F-4D97-AF65-F5344CB8AC3E}">
        <p14:creationId xmlns:p14="http://schemas.microsoft.com/office/powerpoint/2010/main" val="2511842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982E71-A97E-4DDC-A49B-FE8EE879B376}"/>
              </a:ext>
            </a:extLst>
          </p:cNvPr>
          <p:cNvSpPr>
            <a:spLocks noGrp="1"/>
          </p:cNvSpPr>
          <p:nvPr>
            <p:ph type="title"/>
          </p:nvPr>
        </p:nvSpPr>
        <p:spPr/>
        <p:txBody>
          <a:bodyPr/>
          <a:lstStyle/>
          <a:p>
            <a:r>
              <a:rPr lang="en-US" altLang="zh-CN" sz="3600" b="1" i="0" dirty="0">
                <a:latin typeface="+mj-lt"/>
                <a:ea typeface="微软雅黑" panose="020B0503020204020204" pitchFamily="34" charset="-122"/>
                <a:cs typeface="Arial" panose="020B0604020202020204" pitchFamily="34" charset="0"/>
              </a:rPr>
              <a:t>Overview of IHEP</a:t>
            </a:r>
            <a:endParaRPr lang="zh-CN" altLang="en-US" dirty="0"/>
          </a:p>
        </p:txBody>
      </p:sp>
      <p:sp>
        <p:nvSpPr>
          <p:cNvPr id="3" name="灯片编号占位符 2">
            <a:extLst>
              <a:ext uri="{FF2B5EF4-FFF2-40B4-BE49-F238E27FC236}">
                <a16:creationId xmlns:a16="http://schemas.microsoft.com/office/drawing/2014/main" id="{C4609CDE-1518-4B17-AC63-EAA6DEFA596C}"/>
              </a:ext>
            </a:extLst>
          </p:cNvPr>
          <p:cNvSpPr>
            <a:spLocks noGrp="1"/>
          </p:cNvSpPr>
          <p:nvPr>
            <p:ph type="sldNum" sz="quarter" idx="12"/>
          </p:nvPr>
        </p:nvSpPr>
        <p:spPr/>
        <p:txBody>
          <a:bodyPr/>
          <a:lstStyle/>
          <a:p>
            <a:pPr>
              <a:defRPr/>
            </a:pPr>
            <a:fld id="{586222F3-B96D-4942-8F83-CEF8049B163C}" type="slidenum">
              <a:rPr lang="zh-CN" altLang="en-US" sz="2000" smtClean="0"/>
              <a:pPr>
                <a:defRPr/>
              </a:pPr>
              <a:t>2</a:t>
            </a:fld>
            <a:endParaRPr lang="zh-CN" altLang="en-US" sz="2000" dirty="0"/>
          </a:p>
        </p:txBody>
      </p:sp>
      <p:sp>
        <p:nvSpPr>
          <p:cNvPr id="6" name="内容占位符 5">
            <a:extLst>
              <a:ext uri="{FF2B5EF4-FFF2-40B4-BE49-F238E27FC236}">
                <a16:creationId xmlns:a16="http://schemas.microsoft.com/office/drawing/2014/main" id="{DD9ED8A4-396A-4453-9982-DC52EBC51288}"/>
              </a:ext>
            </a:extLst>
          </p:cNvPr>
          <p:cNvSpPr>
            <a:spLocks noGrp="1"/>
          </p:cNvSpPr>
          <p:nvPr>
            <p:ph idx="1"/>
          </p:nvPr>
        </p:nvSpPr>
        <p:spPr>
          <a:xfrm>
            <a:off x="482077" y="976442"/>
            <a:ext cx="11580624" cy="519360"/>
          </a:xfrm>
        </p:spPr>
        <p:txBody>
          <a:bodyPr>
            <a:normAutofit/>
          </a:bodyPr>
          <a:lstStyle/>
          <a:p>
            <a:pPr marL="0" indent="0">
              <a:buNone/>
            </a:pPr>
            <a:r>
              <a:rPr lang="en-US" altLang="zh-CN" dirty="0"/>
              <a:t>4 campuses and several sites, 1530 employees, 230 postdocs, 780 students, 3.5b RMB/y</a:t>
            </a:r>
          </a:p>
          <a:p>
            <a:endParaRPr lang="zh-CN" altLang="en-US" dirty="0"/>
          </a:p>
        </p:txBody>
      </p:sp>
      <p:sp>
        <p:nvSpPr>
          <p:cNvPr id="24" name="TextBox 1">
            <a:extLst>
              <a:ext uri="{FF2B5EF4-FFF2-40B4-BE49-F238E27FC236}">
                <a16:creationId xmlns:a16="http://schemas.microsoft.com/office/drawing/2014/main" id="{16F612F7-EB3A-4DD4-BDB7-95E70E0E5E44}"/>
              </a:ext>
            </a:extLst>
          </p:cNvPr>
          <p:cNvSpPr txBox="1"/>
          <p:nvPr/>
        </p:nvSpPr>
        <p:spPr>
          <a:xfrm>
            <a:off x="551384" y="1657119"/>
            <a:ext cx="2232248" cy="400110"/>
          </a:xfrm>
          <a:prstGeom prst="rect">
            <a:avLst/>
          </a:prstGeom>
          <a:solidFill>
            <a:srgbClr val="005DA2"/>
          </a:solidFill>
          <a:effectLst>
            <a:outerShdw blurRad="50800" dist="38100" dir="2700000" algn="tl" rotWithShape="0">
              <a:prstClr val="black">
                <a:alpha val="40000"/>
              </a:prstClr>
            </a:outerShdw>
          </a:effectLst>
        </p:spPr>
        <p:txBody>
          <a:bodyPr wrap="square" rtlCol="0">
            <a:spAutoFit/>
          </a:bodyPr>
          <a:lstStyle/>
          <a:p>
            <a:pPr algn="ctr" defTabSz="2439035"/>
            <a:r>
              <a:rPr lang="en-US" altLang="zh-CN" sz="2000" b="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Particle Physics</a:t>
            </a:r>
            <a:endParaRPr lang="zh-CN" altLang="en-US" sz="2000" b="1" dirty="0">
              <a:solidFill>
                <a:srgbClr val="FFFF00"/>
              </a:solidFill>
              <a:latin typeface="Times New Roman" panose="02020603050405020304" pitchFamily="18" charset="0"/>
              <a:cs typeface="Times New Roman" panose="02020603050405020304" pitchFamily="18" charset="0"/>
            </a:endParaRPr>
          </a:p>
        </p:txBody>
      </p:sp>
      <p:pic>
        <p:nvPicPr>
          <p:cNvPr id="25" name="图片 24" descr="北京正负电子对撞机上的大型探测器——北京谱仪III.jpg">
            <a:extLst>
              <a:ext uri="{FF2B5EF4-FFF2-40B4-BE49-F238E27FC236}">
                <a16:creationId xmlns:a16="http://schemas.microsoft.com/office/drawing/2014/main" id="{0602BCBE-71C2-40D7-8D88-F3BD6616318F}"/>
              </a:ext>
            </a:extLst>
          </p:cNvPr>
          <p:cNvPicPr/>
          <p:nvPr/>
        </p:nvPicPr>
        <p:blipFill>
          <a:blip r:embed="rId2" cstate="screen"/>
          <a:stretch>
            <a:fillRect/>
          </a:stretch>
        </p:blipFill>
        <p:spPr>
          <a:xfrm>
            <a:off x="3283710" y="2085072"/>
            <a:ext cx="2524258" cy="1610097"/>
          </a:xfrm>
          <a:prstGeom prst="rect">
            <a:avLst/>
          </a:prstGeom>
          <a:solidFill>
            <a:srgbClr val="2D2D8A">
              <a:lumMod val="50000"/>
            </a:srgbClr>
          </a:solidFill>
          <a:ln w="19050">
            <a:noFill/>
          </a:ln>
          <a:effectLst>
            <a:outerShdw blurRad="50800" dist="38100" dir="2700000" algn="tl" rotWithShape="0">
              <a:prstClr val="black">
                <a:alpha val="40000"/>
              </a:prstClr>
            </a:outerShdw>
          </a:effectLst>
        </p:spPr>
      </p:pic>
      <p:pic>
        <p:nvPicPr>
          <p:cNvPr id="27" name="图片 26">
            <a:extLst>
              <a:ext uri="{FF2B5EF4-FFF2-40B4-BE49-F238E27FC236}">
                <a16:creationId xmlns:a16="http://schemas.microsoft.com/office/drawing/2014/main" id="{F0D3D81F-8495-4AF4-A481-088418921CA5}"/>
              </a:ext>
            </a:extLst>
          </p:cNvPr>
          <p:cNvPicPr>
            <a:picLocks noChangeAspect="1"/>
          </p:cNvPicPr>
          <p:nvPr/>
        </p:nvPicPr>
        <p:blipFill rotWithShape="1">
          <a:blip r:embed="rId3" cstate="screen"/>
          <a:srcRect/>
          <a:stretch>
            <a:fillRect/>
          </a:stretch>
        </p:blipFill>
        <p:spPr>
          <a:xfrm>
            <a:off x="9303212" y="2203659"/>
            <a:ext cx="2697444" cy="1472524"/>
          </a:xfrm>
          <a:prstGeom prst="rect">
            <a:avLst/>
          </a:prstGeom>
          <a:effectLst>
            <a:outerShdw blurRad="50800" dist="38100" dir="2700000" algn="tl" rotWithShape="0">
              <a:prstClr val="black">
                <a:alpha val="40000"/>
              </a:prstClr>
            </a:outerShdw>
          </a:effectLst>
        </p:spPr>
      </p:pic>
      <p:pic>
        <p:nvPicPr>
          <p:cNvPr id="30" name="Picture 6">
            <a:extLst>
              <a:ext uri="{FF2B5EF4-FFF2-40B4-BE49-F238E27FC236}">
                <a16:creationId xmlns:a16="http://schemas.microsoft.com/office/drawing/2014/main" id="{3B414525-CCEB-4A38-847D-8AFDAAFD51D3}"/>
              </a:ext>
            </a:extLst>
          </p:cNvPr>
          <p:cNvPicPr>
            <a:picLocks noChangeAspect="1" noChangeArrowheads="1"/>
          </p:cNvPicPr>
          <p:nvPr/>
        </p:nvPicPr>
        <p:blipFill rotWithShape="1">
          <a:blip r:embed="rId4" cstate="screen"/>
          <a:srcRect l="21051" t="1553" r="433" b="-1553"/>
          <a:stretch>
            <a:fillRect/>
          </a:stretch>
        </p:blipFill>
        <p:spPr bwMode="auto">
          <a:xfrm>
            <a:off x="9323839" y="4487808"/>
            <a:ext cx="2676816" cy="150225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 descr="http://english.ihep.cas.cn/appendix/pic/20190111/201901111337353926.png">
            <a:extLst>
              <a:ext uri="{FF2B5EF4-FFF2-40B4-BE49-F238E27FC236}">
                <a16:creationId xmlns:a16="http://schemas.microsoft.com/office/drawing/2014/main" id="{64CF42BD-1EA9-4EB8-B809-8E1062FF74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190" t="13442" r="16389" b="19571"/>
          <a:stretch>
            <a:fillRect/>
          </a:stretch>
        </p:blipFill>
        <p:spPr bwMode="auto">
          <a:xfrm>
            <a:off x="3309374" y="4477894"/>
            <a:ext cx="2498593" cy="151216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EE413F8C-60E6-48F7-8EF1-E676F1A844DE}"/>
              </a:ext>
            </a:extLst>
          </p:cNvPr>
          <p:cNvSpPr txBox="1"/>
          <p:nvPr/>
        </p:nvSpPr>
        <p:spPr>
          <a:xfrm>
            <a:off x="340892" y="6209631"/>
            <a:ext cx="1985616" cy="400110"/>
          </a:xfrm>
          <a:prstGeom prst="rect">
            <a:avLst/>
          </a:prstGeom>
          <a:noFill/>
        </p:spPr>
        <p:txBody>
          <a:bodyPr wrap="square" rtlCol="0">
            <a:spAutoFit/>
          </a:bodyPr>
          <a:lstStyle/>
          <a:p>
            <a:pPr defTabSz="2439035"/>
            <a:r>
              <a:rPr lang="en-US" altLang="zh-CN" sz="2000" dirty="0">
                <a:solidFill>
                  <a:prstClr val="black"/>
                </a:solidFill>
                <a:latin typeface="Times New Roman" panose="02020603050405020304" pitchFamily="18" charset="0"/>
                <a:cs typeface="Times New Roman" panose="02020603050405020304" pitchFamily="18" charset="0"/>
              </a:rPr>
              <a:t>Also: </a:t>
            </a:r>
            <a:endParaRPr lang="zh-CN" altLang="en-US" sz="2000" dirty="0">
              <a:solidFill>
                <a:prstClr val="black"/>
              </a:solidFill>
              <a:latin typeface="Times New Roman" panose="02020603050405020304" pitchFamily="18" charset="0"/>
              <a:cs typeface="Times New Roman" panose="02020603050405020304" pitchFamily="18" charset="0"/>
            </a:endParaRPr>
          </a:p>
        </p:txBody>
      </p:sp>
      <p:cxnSp>
        <p:nvCxnSpPr>
          <p:cNvPr id="39" name="直接箭头连接符 38">
            <a:extLst>
              <a:ext uri="{FF2B5EF4-FFF2-40B4-BE49-F238E27FC236}">
                <a16:creationId xmlns:a16="http://schemas.microsoft.com/office/drawing/2014/main" id="{60A71CEF-796D-4227-A2E1-D04317A5DF3B}"/>
              </a:ext>
            </a:extLst>
          </p:cNvPr>
          <p:cNvCxnSpPr>
            <a:cxnSpLocks/>
          </p:cNvCxnSpPr>
          <p:nvPr/>
        </p:nvCxnSpPr>
        <p:spPr>
          <a:xfrm>
            <a:off x="264669" y="3833367"/>
            <a:ext cx="11607273" cy="0"/>
          </a:xfrm>
          <a:prstGeom prst="straightConnector1">
            <a:avLst/>
          </a:prstGeom>
          <a:ln w="28575">
            <a:solidFill>
              <a:srgbClr val="005DA2"/>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40" name="直接箭头连接符 39">
            <a:extLst>
              <a:ext uri="{FF2B5EF4-FFF2-40B4-BE49-F238E27FC236}">
                <a16:creationId xmlns:a16="http://schemas.microsoft.com/office/drawing/2014/main" id="{84911918-3FA3-49E4-B64F-5CA36B00FECB}"/>
              </a:ext>
            </a:extLst>
          </p:cNvPr>
          <p:cNvCxnSpPr>
            <a:cxnSpLocks/>
          </p:cNvCxnSpPr>
          <p:nvPr/>
        </p:nvCxnSpPr>
        <p:spPr>
          <a:xfrm flipH="1" flipV="1">
            <a:off x="5968449" y="1601119"/>
            <a:ext cx="1" cy="4653270"/>
          </a:xfrm>
          <a:prstGeom prst="straightConnector1">
            <a:avLst/>
          </a:prstGeom>
          <a:ln w="28575">
            <a:solidFill>
              <a:srgbClr val="005DA2"/>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42" name="内容占位符 3">
            <a:extLst>
              <a:ext uri="{FF2B5EF4-FFF2-40B4-BE49-F238E27FC236}">
                <a16:creationId xmlns:a16="http://schemas.microsoft.com/office/drawing/2014/main" id="{EBEB0ACB-436E-47DE-B71B-5CE8FAA94EA7}"/>
              </a:ext>
            </a:extLst>
          </p:cNvPr>
          <p:cNvSpPr txBox="1">
            <a:spLocks/>
          </p:cNvSpPr>
          <p:nvPr/>
        </p:nvSpPr>
        <p:spPr>
          <a:xfrm>
            <a:off x="153648" y="2204319"/>
            <a:ext cx="3317590" cy="1990106"/>
          </a:xfrm>
          <a:prstGeom prst="rect">
            <a:avLst/>
          </a:prstGeom>
        </p:spPr>
        <p:txBody>
          <a:bodyPr vert="horz" wrap="square" lIns="90170" tIns="46990" rIns="90170" bIns="46990" rtlCol="0">
            <a:noAutofit/>
          </a:bodyPr>
          <a:lstStyle>
            <a:lvl1pPr marL="28800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defRPr lang="zh-CN" altLang="en-US" sz="2400" b="1" u="none" strike="noStrike" kern="120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defRPr lang="zh-CN" altLang="en-US" sz="2000" u="none" strike="noStrike" kern="120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800" b="0" dirty="0">
                <a:solidFill>
                  <a:schemeClr val="tx1"/>
                </a:solidFill>
              </a:rPr>
              <a:t>Tau-Charm (BEPCII/BESIII)</a:t>
            </a:r>
          </a:p>
          <a:p>
            <a:r>
              <a:rPr lang="en-US" altLang="zh-CN" sz="1800" b="0" dirty="0">
                <a:solidFill>
                  <a:schemeClr val="tx1"/>
                </a:solidFill>
              </a:rPr>
              <a:t>Neutrino (Daya Bay, JUNO)</a:t>
            </a:r>
          </a:p>
          <a:p>
            <a:r>
              <a:rPr lang="en-US" altLang="zh-CN" sz="1800" b="0" dirty="0">
                <a:solidFill>
                  <a:schemeClr val="tx1"/>
                </a:solidFill>
              </a:rPr>
              <a:t>Higgs (LHC, CEPC)</a:t>
            </a:r>
          </a:p>
          <a:p>
            <a:r>
              <a:rPr lang="en-US" altLang="zh-CN" sz="1800" b="0" dirty="0">
                <a:solidFill>
                  <a:schemeClr val="tx1"/>
                </a:solidFill>
              </a:rPr>
              <a:t>Theoretical physics</a:t>
            </a:r>
          </a:p>
        </p:txBody>
      </p:sp>
      <p:sp>
        <p:nvSpPr>
          <p:cNvPr id="43" name="TextBox 1">
            <a:extLst>
              <a:ext uri="{FF2B5EF4-FFF2-40B4-BE49-F238E27FC236}">
                <a16:creationId xmlns:a16="http://schemas.microsoft.com/office/drawing/2014/main" id="{1F8CFF8D-1AED-4462-A16B-49A3028B1F94}"/>
              </a:ext>
            </a:extLst>
          </p:cNvPr>
          <p:cNvSpPr txBox="1"/>
          <p:nvPr/>
        </p:nvSpPr>
        <p:spPr>
          <a:xfrm>
            <a:off x="6328808" y="1656167"/>
            <a:ext cx="2969258" cy="400110"/>
          </a:xfrm>
          <a:prstGeom prst="rect">
            <a:avLst/>
          </a:prstGeom>
          <a:solidFill>
            <a:srgbClr val="005DA2"/>
          </a:solidFill>
          <a:effectLst>
            <a:outerShdw blurRad="50800" dist="38100" dir="2700000" algn="tl" rotWithShape="0">
              <a:prstClr val="black">
                <a:alpha val="40000"/>
              </a:prstClr>
            </a:outerShdw>
          </a:effectLst>
        </p:spPr>
        <p:txBody>
          <a:bodyPr wrap="square" rtlCol="0">
            <a:spAutoFit/>
          </a:bodyPr>
          <a:lstStyle/>
          <a:p>
            <a:pPr algn="ctr" defTabSz="2439035"/>
            <a:r>
              <a:rPr lang="en-US" altLang="zh-CN" sz="2000" b="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Particle Astrophysics</a:t>
            </a:r>
          </a:p>
        </p:txBody>
      </p:sp>
      <p:sp>
        <p:nvSpPr>
          <p:cNvPr id="44" name="内容占位符 3">
            <a:extLst>
              <a:ext uri="{FF2B5EF4-FFF2-40B4-BE49-F238E27FC236}">
                <a16:creationId xmlns:a16="http://schemas.microsoft.com/office/drawing/2014/main" id="{90DF61D5-27F0-4C8E-BBC4-0DE258724DEE}"/>
              </a:ext>
            </a:extLst>
          </p:cNvPr>
          <p:cNvSpPr txBox="1">
            <a:spLocks/>
          </p:cNvSpPr>
          <p:nvPr/>
        </p:nvSpPr>
        <p:spPr>
          <a:xfrm>
            <a:off x="5968448" y="2204318"/>
            <a:ext cx="3329618" cy="1471863"/>
          </a:xfrm>
          <a:prstGeom prst="rect">
            <a:avLst/>
          </a:prstGeom>
        </p:spPr>
        <p:txBody>
          <a:bodyPr vert="horz" wrap="square" lIns="90170" tIns="46990" rIns="90170" bIns="46990" rtlCol="0">
            <a:noAutofit/>
          </a:bodyPr>
          <a:lstStyle>
            <a:lvl1pPr marL="28800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defRPr lang="zh-CN" altLang="en-US" sz="2400" b="1" u="none" strike="noStrike" kern="120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defRPr lang="zh-CN" altLang="en-US" sz="2000" u="none" strike="noStrike" kern="120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800" b="0" dirty="0">
                <a:solidFill>
                  <a:schemeClr val="tx1"/>
                </a:solidFill>
              </a:rPr>
              <a:t>X-rays in space (HXMT, eXTP)</a:t>
            </a:r>
          </a:p>
          <a:p>
            <a:r>
              <a:rPr lang="en-US" altLang="zh-CN" sz="1800" b="0" dirty="0">
                <a:solidFill>
                  <a:schemeClr val="tx1"/>
                </a:solidFill>
              </a:rPr>
              <a:t>Cosmic-rays (LHAASO, HERD)</a:t>
            </a:r>
          </a:p>
          <a:p>
            <a:r>
              <a:rPr lang="en-US" altLang="zh-CN" sz="1800" b="0" dirty="0">
                <a:solidFill>
                  <a:schemeClr val="tx1"/>
                </a:solidFill>
              </a:rPr>
              <a:t>CMB detection(AliCPT-1)</a:t>
            </a:r>
          </a:p>
        </p:txBody>
      </p:sp>
      <p:sp>
        <p:nvSpPr>
          <p:cNvPr id="49" name="内容占位符 3">
            <a:extLst>
              <a:ext uri="{FF2B5EF4-FFF2-40B4-BE49-F238E27FC236}">
                <a16:creationId xmlns:a16="http://schemas.microsoft.com/office/drawing/2014/main" id="{5B39C802-9AC0-4244-8FC8-F23377C27676}"/>
              </a:ext>
            </a:extLst>
          </p:cNvPr>
          <p:cNvSpPr txBox="1">
            <a:spLocks/>
          </p:cNvSpPr>
          <p:nvPr/>
        </p:nvSpPr>
        <p:spPr>
          <a:xfrm>
            <a:off x="6096000" y="4501239"/>
            <a:ext cx="3317590" cy="1466250"/>
          </a:xfrm>
          <a:prstGeom prst="rect">
            <a:avLst/>
          </a:prstGeom>
        </p:spPr>
        <p:txBody>
          <a:bodyPr vert="horz" wrap="square" lIns="90170" tIns="46990" rIns="90170" bIns="46990" rtlCol="0">
            <a:noAutofit/>
          </a:bodyPr>
          <a:lstStyle>
            <a:lvl1pPr marL="28800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defRPr lang="zh-CN" altLang="en-US" sz="2400" b="1" u="none" strike="noStrike" kern="120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defRPr lang="zh-CN" altLang="en-US" sz="2000" u="none" strike="noStrike" kern="120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800" b="0" dirty="0">
                <a:solidFill>
                  <a:schemeClr val="tx1"/>
                </a:solidFill>
              </a:rPr>
              <a:t>Design and construction of </a:t>
            </a:r>
            <a:r>
              <a:rPr lang="en-US" altLang="zh-CN" sz="1800" b="0" dirty="0" err="1">
                <a:solidFill>
                  <a:schemeClr val="tx1"/>
                </a:solidFill>
              </a:rPr>
              <a:t>e+e</a:t>
            </a:r>
            <a:r>
              <a:rPr lang="en-US" altLang="zh-CN" sz="1800" b="0" dirty="0">
                <a:solidFill>
                  <a:schemeClr val="tx1"/>
                </a:solidFill>
              </a:rPr>
              <a:t>- collider (BEPC, CEPC)</a:t>
            </a:r>
          </a:p>
          <a:p>
            <a:r>
              <a:rPr lang="en-US" altLang="zh-CN" sz="1800" b="0" dirty="0">
                <a:solidFill>
                  <a:schemeClr val="tx1"/>
                </a:solidFill>
              </a:rPr>
              <a:t>Proton accelerator</a:t>
            </a:r>
          </a:p>
          <a:p>
            <a:r>
              <a:rPr lang="en-US" altLang="zh-CN" sz="1800" b="0" dirty="0">
                <a:solidFill>
                  <a:schemeClr val="tx1"/>
                </a:solidFill>
              </a:rPr>
              <a:t>Electron accelerator</a:t>
            </a:r>
          </a:p>
        </p:txBody>
      </p:sp>
      <p:sp>
        <p:nvSpPr>
          <p:cNvPr id="50" name="TextBox 1">
            <a:extLst>
              <a:ext uri="{FF2B5EF4-FFF2-40B4-BE49-F238E27FC236}">
                <a16:creationId xmlns:a16="http://schemas.microsoft.com/office/drawing/2014/main" id="{AFEDDD57-5532-4A34-8BE8-7C3BB1880AC6}"/>
              </a:ext>
            </a:extLst>
          </p:cNvPr>
          <p:cNvSpPr txBox="1"/>
          <p:nvPr/>
        </p:nvSpPr>
        <p:spPr>
          <a:xfrm>
            <a:off x="551384" y="4004973"/>
            <a:ext cx="3371583" cy="400110"/>
          </a:xfrm>
          <a:prstGeom prst="rect">
            <a:avLst/>
          </a:prstGeom>
          <a:solidFill>
            <a:srgbClr val="005DA2"/>
          </a:solidFill>
          <a:effectLst>
            <a:outerShdw blurRad="50800" dist="38100" dir="2700000" algn="tl" rotWithShape="0">
              <a:prstClr val="black">
                <a:alpha val="40000"/>
              </a:prstClr>
            </a:outerShdw>
          </a:effectLst>
        </p:spPr>
        <p:txBody>
          <a:bodyPr wrap="square" rtlCol="0">
            <a:spAutoFit/>
          </a:bodyPr>
          <a:lstStyle/>
          <a:p>
            <a:pPr algn="ctr" defTabSz="2439035"/>
            <a:r>
              <a:rPr lang="en-US" altLang="zh-CN" sz="2000" b="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Multi-Disciplinary Research</a:t>
            </a:r>
          </a:p>
        </p:txBody>
      </p:sp>
      <p:sp>
        <p:nvSpPr>
          <p:cNvPr id="51" name="内容占位符 3">
            <a:extLst>
              <a:ext uri="{FF2B5EF4-FFF2-40B4-BE49-F238E27FC236}">
                <a16:creationId xmlns:a16="http://schemas.microsoft.com/office/drawing/2014/main" id="{52F4E040-772D-4A27-8132-6AD1CAA9C082}"/>
              </a:ext>
            </a:extLst>
          </p:cNvPr>
          <p:cNvSpPr txBox="1">
            <a:spLocks/>
          </p:cNvSpPr>
          <p:nvPr/>
        </p:nvSpPr>
        <p:spPr>
          <a:xfrm>
            <a:off x="153647" y="4593129"/>
            <a:ext cx="3299741" cy="1414042"/>
          </a:xfrm>
          <a:prstGeom prst="rect">
            <a:avLst/>
          </a:prstGeom>
        </p:spPr>
        <p:txBody>
          <a:bodyPr vert="horz" wrap="square" lIns="90170" tIns="46990" rIns="90170" bIns="46990" rtlCol="0">
            <a:noAutofit/>
          </a:bodyPr>
          <a:lstStyle>
            <a:lvl1pPr marL="28800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defRPr lang="zh-CN" altLang="en-US" sz="2400" b="1" u="none" strike="noStrike" kern="120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defRPr lang="zh-CN" altLang="en-US" sz="2000" u="none" strike="noStrike" kern="120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800" b="0" dirty="0">
                <a:solidFill>
                  <a:schemeClr val="tx1"/>
                </a:solidFill>
              </a:rPr>
              <a:t>Light source (BSRF, HEPS)</a:t>
            </a:r>
          </a:p>
          <a:p>
            <a:r>
              <a:rPr lang="en-US" altLang="zh-CN" sz="1800" b="0" dirty="0">
                <a:solidFill>
                  <a:schemeClr val="tx1"/>
                </a:solidFill>
              </a:rPr>
              <a:t>Neutron source ( CSNS)</a:t>
            </a:r>
          </a:p>
          <a:p>
            <a:r>
              <a:rPr lang="en-US" altLang="zh-CN" sz="1800" b="0" dirty="0">
                <a:solidFill>
                  <a:schemeClr val="tx1"/>
                </a:solidFill>
              </a:rPr>
              <a:t>Nuclear technology for trace analysis, Radiochemistry, etc.</a:t>
            </a:r>
          </a:p>
          <a:p>
            <a:pPr marL="0" indent="0">
              <a:buNone/>
            </a:pPr>
            <a:endParaRPr lang="en-US" altLang="zh-CN" sz="1800" b="0" dirty="0">
              <a:solidFill>
                <a:schemeClr val="tx1"/>
              </a:solidFill>
            </a:endParaRPr>
          </a:p>
        </p:txBody>
      </p:sp>
      <p:cxnSp>
        <p:nvCxnSpPr>
          <p:cNvPr id="52" name="直接箭头连接符 51">
            <a:extLst>
              <a:ext uri="{FF2B5EF4-FFF2-40B4-BE49-F238E27FC236}">
                <a16:creationId xmlns:a16="http://schemas.microsoft.com/office/drawing/2014/main" id="{6AAB5684-7DA6-4006-B0B4-A380CDA416C3}"/>
              </a:ext>
            </a:extLst>
          </p:cNvPr>
          <p:cNvCxnSpPr>
            <a:cxnSpLocks/>
          </p:cNvCxnSpPr>
          <p:nvPr/>
        </p:nvCxnSpPr>
        <p:spPr>
          <a:xfrm>
            <a:off x="335360" y="6137623"/>
            <a:ext cx="11536582" cy="0"/>
          </a:xfrm>
          <a:prstGeom prst="straightConnector1">
            <a:avLst/>
          </a:prstGeom>
          <a:ln w="28575">
            <a:solidFill>
              <a:srgbClr val="005DA2"/>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55" name="TextBox 1">
            <a:extLst>
              <a:ext uri="{FF2B5EF4-FFF2-40B4-BE49-F238E27FC236}">
                <a16:creationId xmlns:a16="http://schemas.microsoft.com/office/drawing/2014/main" id="{D4E0B74C-F943-4A8B-A552-94E044674906}"/>
              </a:ext>
            </a:extLst>
          </p:cNvPr>
          <p:cNvSpPr txBox="1"/>
          <p:nvPr/>
        </p:nvSpPr>
        <p:spPr>
          <a:xfrm>
            <a:off x="6369859" y="3977383"/>
            <a:ext cx="3317589" cy="400110"/>
          </a:xfrm>
          <a:prstGeom prst="rect">
            <a:avLst/>
          </a:prstGeom>
          <a:solidFill>
            <a:srgbClr val="005DA2"/>
          </a:solidFill>
          <a:effectLst>
            <a:outerShdw blurRad="50800" dist="38100" dir="2700000" algn="tl" rotWithShape="0">
              <a:prstClr val="black">
                <a:alpha val="40000"/>
              </a:prstClr>
            </a:outerShdw>
          </a:effectLst>
        </p:spPr>
        <p:txBody>
          <a:bodyPr wrap="square" rtlCol="0">
            <a:spAutoFit/>
          </a:bodyPr>
          <a:lstStyle/>
          <a:p>
            <a:pPr algn="ctr" defTabSz="2439035"/>
            <a:r>
              <a:rPr lang="en-US" altLang="zh-CN" sz="2000" b="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Accelerator Physics &amp; Tech.</a:t>
            </a:r>
          </a:p>
        </p:txBody>
      </p:sp>
      <p:sp>
        <p:nvSpPr>
          <p:cNvPr id="56" name="TextBox 1">
            <a:extLst>
              <a:ext uri="{FF2B5EF4-FFF2-40B4-BE49-F238E27FC236}">
                <a16:creationId xmlns:a16="http://schemas.microsoft.com/office/drawing/2014/main" id="{A0584539-89E9-4757-963D-F01D70FD8327}"/>
              </a:ext>
            </a:extLst>
          </p:cNvPr>
          <p:cNvSpPr txBox="1"/>
          <p:nvPr/>
        </p:nvSpPr>
        <p:spPr>
          <a:xfrm>
            <a:off x="1349228" y="6243849"/>
            <a:ext cx="3317589" cy="400110"/>
          </a:xfrm>
          <a:prstGeom prst="rect">
            <a:avLst/>
          </a:prstGeom>
          <a:solidFill>
            <a:srgbClr val="005DA2"/>
          </a:solidFill>
          <a:effectLst>
            <a:outerShdw blurRad="50800" dist="38100" dir="2700000" algn="tl" rotWithShape="0">
              <a:prstClr val="black">
                <a:alpha val="40000"/>
              </a:prstClr>
            </a:outerShdw>
          </a:effectLst>
        </p:spPr>
        <p:txBody>
          <a:bodyPr wrap="square" rtlCol="0">
            <a:spAutoFit/>
          </a:bodyPr>
          <a:lstStyle/>
          <a:p>
            <a:pPr algn="ctr" defTabSz="2439035"/>
            <a:r>
              <a:rPr lang="en-US" altLang="zh-CN" sz="2000" b="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Computing Tech.</a:t>
            </a:r>
          </a:p>
        </p:txBody>
      </p:sp>
      <p:sp>
        <p:nvSpPr>
          <p:cNvPr id="57" name="TextBox 1">
            <a:extLst>
              <a:ext uri="{FF2B5EF4-FFF2-40B4-BE49-F238E27FC236}">
                <a16:creationId xmlns:a16="http://schemas.microsoft.com/office/drawing/2014/main" id="{BC58DB02-12D7-4B54-A83C-B266AD1AEF41}"/>
              </a:ext>
            </a:extLst>
          </p:cNvPr>
          <p:cNvSpPr txBox="1"/>
          <p:nvPr/>
        </p:nvSpPr>
        <p:spPr>
          <a:xfrm>
            <a:off x="6096000" y="6209631"/>
            <a:ext cx="4938188" cy="400110"/>
          </a:xfrm>
          <a:prstGeom prst="rect">
            <a:avLst/>
          </a:prstGeom>
          <a:solidFill>
            <a:srgbClr val="005DA2"/>
          </a:solidFill>
          <a:effectLst>
            <a:outerShdw blurRad="50800" dist="38100" dir="2700000" algn="tl" rotWithShape="0">
              <a:prstClr val="black">
                <a:alpha val="40000"/>
              </a:prstClr>
            </a:outerShdw>
          </a:effectLst>
        </p:spPr>
        <p:txBody>
          <a:bodyPr wrap="square" rtlCol="0">
            <a:spAutoFit/>
          </a:bodyPr>
          <a:lstStyle/>
          <a:p>
            <a:pPr algn="ctr" defTabSz="2439035"/>
            <a:r>
              <a:rPr lang="en-US" altLang="zh-CN" sz="2000" b="1" dirty="0">
                <a:solidFill>
                  <a:srgbClr val="FFFF00"/>
                </a:solidFill>
                <a:latin typeface="Times New Roman" panose="02020603050405020304" pitchFamily="18" charset="0"/>
                <a:ea typeface="Cambria Math" panose="02040503050406030204" pitchFamily="18" charset="0"/>
                <a:cs typeface="Times New Roman" panose="02020603050405020304" pitchFamily="18" charset="0"/>
              </a:rPr>
              <a:t>Applications and Technology Transfer</a:t>
            </a:r>
          </a:p>
        </p:txBody>
      </p:sp>
    </p:spTree>
    <p:extLst>
      <p:ext uri="{BB962C8B-B14F-4D97-AF65-F5344CB8AC3E}">
        <p14:creationId xmlns:p14="http://schemas.microsoft.com/office/powerpoint/2010/main" val="38392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1107500" y="1079500"/>
            <a:ext cx="12192000" cy="762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endParaRPr lang="en-US" sz="1100" dirty="0"/>
          </a:p>
        </p:txBody>
      </p:sp>
      <p:sp>
        <p:nvSpPr>
          <p:cNvPr id="6" name="AutoShape 6"/>
          <p:cNvSpPr/>
          <p:nvPr/>
        </p:nvSpPr>
        <p:spPr>
          <a:xfrm>
            <a:off x="177800" y="5060950"/>
            <a:ext cx="11176000" cy="1536700"/>
          </a:xfrm>
          <a:prstGeom prst="roundRect">
            <a:avLst>
              <a:gd name="adj" fmla="val 0"/>
            </a:avLst>
          </a:prstGeom>
          <a:noFill/>
          <a:ln w="12700" cap="flat" cmpd="sng">
            <a:solidFill>
              <a:srgbClr val="367ECE">
                <a:alpha val="100000"/>
              </a:srgbClr>
            </a:solidFill>
            <a:prstDash val="dash"/>
            <a:miter lim="10000000"/>
          </a:ln>
        </p:spPr>
        <p:txBody>
          <a:bodyPr vert="horz" wrap="square" lIns="152400" tIns="101600" rIns="152400" bIns="101600" rtlCol="0" anchor="t" anchorCtr="0"/>
          <a:lstStyle>
            <a:lvl1pPr marL="736600" indent="-228600"/>
            <a:lvl2pPr marL="1193800" indent="-228600"/>
            <a:lvl3pPr marL="1651000" indent="-228600"/>
            <a:lvl4pPr marL="2108200" indent="-228600"/>
            <a:lvl5pPr marL="2565400" indent="-228600"/>
            <a:lvl6pPr marL="3022600" indent="-228600"/>
            <a:lvl7pPr marL="3479800" indent="-228600"/>
            <a:lvl8pPr marL="3937000" indent="-228600"/>
            <a:lvl9pPr marL="4394200" indent="-228600"/>
          </a:lstStyle>
          <a:p>
            <a:pPr marL="190500" indent="0" algn="l">
              <a:lnSpc>
                <a:spcPct val="100000"/>
              </a:lnSpc>
              <a:spcAft>
                <a:spcPts val="600"/>
              </a:spcAft>
              <a:defRPr/>
            </a:pPr>
            <a:r>
              <a:rPr lang="en-US" sz="2400" b="1" i="0" u="none" strike="noStrike" dirty="0">
                <a:solidFill>
                  <a:srgbClr val="005DA2"/>
                </a:solidFill>
                <a:latin typeface="Times New Roman"/>
                <a:ea typeface="Times New Roman"/>
                <a:cs typeface="Times New Roman"/>
                <a:sym typeface="Times New Roman"/>
              </a:rPr>
              <a:t>Expected Output</a:t>
            </a:r>
            <a:endParaRPr lang="en-US" sz="1100" dirty="0"/>
          </a:p>
          <a:p>
            <a:pPr marL="508000" indent="-254000" algn="just">
              <a:lnSpc>
                <a:spcPct val="100000"/>
              </a:lnSpc>
              <a:buClr>
                <a:srgbClr val="000000"/>
              </a:buClr>
              <a:buFont typeface="Arial"/>
              <a:buChar char="•"/>
            </a:pPr>
            <a:r>
              <a:rPr lang="en-US" sz="1800" b="0" i="0" u="none" strike="noStrike" dirty="0">
                <a:solidFill>
                  <a:srgbClr val="000000"/>
                </a:solidFill>
                <a:latin typeface="Times New Roman"/>
                <a:ea typeface="Times New Roman"/>
                <a:cs typeface="Times New Roman"/>
                <a:sym typeface="Times New Roman"/>
              </a:rPr>
              <a:t>Complete the overall design scheme for an oscillator-type light source based on a storage ring regular straight section and a design scheme for an ultra-high flux 5-100MeV gamma-ray source.</a:t>
            </a:r>
          </a:p>
          <a:p>
            <a:pPr marL="508000" indent="-254000" algn="just">
              <a:lnSpc>
                <a:spcPct val="100000"/>
              </a:lnSpc>
              <a:buClr>
                <a:srgbClr val="000000"/>
              </a:buClr>
              <a:buFont typeface="Arial"/>
              <a:buChar char="•"/>
            </a:pPr>
            <a:r>
              <a:rPr lang="en-US" sz="1800" b="0" i="0" u="none" strike="noStrike" dirty="0">
                <a:solidFill>
                  <a:srgbClr val="000000"/>
                </a:solidFill>
                <a:latin typeface="Times New Roman"/>
                <a:ea typeface="Times New Roman"/>
                <a:cs typeface="Times New Roman"/>
                <a:sym typeface="Times New Roman"/>
              </a:rPr>
              <a:t>Achieve international leadership in the R&amp;D and application of compact advanced light sources.</a:t>
            </a:r>
          </a:p>
        </p:txBody>
      </p:sp>
      <p:sp>
        <p:nvSpPr>
          <p:cNvPr id="9" name="AutoShape 9"/>
          <p:cNvSpPr/>
          <p:nvPr/>
        </p:nvSpPr>
        <p:spPr>
          <a:xfrm>
            <a:off x="317500" y="1154018"/>
            <a:ext cx="7112000" cy="3722782"/>
          </a:xfrm>
          <a:prstGeom prst="rect">
            <a:avLst/>
          </a:prstGeom>
          <a:noFill/>
          <a:ln w="12700" cap="flat" cmpd="sng">
            <a:noFill/>
            <a:prstDash val="solid"/>
            <a:round/>
          </a:ln>
        </p:spPr>
        <p:txBody>
          <a:bodyPr vert="horz" wrap="square" lIns="127000" tIns="101600" rIns="127000" bIns="101600" rtlCol="0" anchor="t" anchorCtr="0"/>
          <a:lstStyle>
            <a:lvl1pPr marL="635000" indent="-254000"/>
            <a:lvl2pPr marL="1092200" indent="-254000"/>
            <a:lvl3pPr marL="1549400" indent="-254000"/>
            <a:lvl4pPr marL="2006600" indent="-254000"/>
            <a:lvl5pPr marL="2463800" indent="-254000"/>
            <a:lvl6pPr marL="2921000" indent="-254000"/>
            <a:lvl7pPr marL="3378200" indent="-254000"/>
            <a:lvl8pPr marL="3835400" indent="-254000"/>
            <a:lvl9pPr marL="4292600" indent="-254000"/>
          </a:lstStyle>
          <a:p>
            <a:pPr marL="381000" indent="-254000" algn="just">
              <a:lnSpc>
                <a:spcPct val="108333"/>
              </a:lnSpc>
              <a:buClr>
                <a:srgbClr val="000000"/>
              </a:buClr>
              <a:buFont typeface="Arial"/>
              <a:buChar char="•"/>
              <a:defRPr/>
            </a:pPr>
            <a:r>
              <a:rPr lang="en-US" sz="2000" b="0" i="0" u="none" strike="noStrike" dirty="0">
                <a:solidFill>
                  <a:srgbClr val="000000"/>
                </a:solidFill>
                <a:latin typeface="Times New Roman"/>
                <a:ea typeface="Times New Roman"/>
                <a:cs typeface="Times New Roman"/>
                <a:sym typeface="Times New Roman"/>
              </a:rPr>
              <a:t>Explore the feasibility of a new generation of light sources with significantly improved time resolution, spectral resolution, and brightness, providing strong support for the Southern Light Source project.</a:t>
            </a:r>
            <a:endParaRPr lang="en-US" sz="1100" dirty="0"/>
          </a:p>
          <a:p>
            <a:pPr marL="381000" indent="-254000" algn="just">
              <a:lnSpc>
                <a:spcPct val="108333"/>
              </a:lnSpc>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Advance accelerator physics and light source technology, develop new types of insertion devices and precision optical systems, and lay the engineering foundation for light source upgrades.</a:t>
            </a:r>
          </a:p>
          <a:p>
            <a:pPr marL="381000" indent="-254000" algn="just">
              <a:lnSpc>
                <a:spcPct val="108333"/>
              </a:lnSpc>
              <a:buClr>
                <a:srgbClr val="000000"/>
              </a:buClr>
              <a:buFont typeface="Arial"/>
              <a:buChar char="•"/>
            </a:pPr>
            <a:r>
              <a:rPr lang="en-US" sz="2000" b="0" i="0" u="none" strike="noStrike" dirty="0">
                <a:solidFill>
                  <a:srgbClr val="000000"/>
                </a:solidFill>
                <a:latin typeface="Times New Roman"/>
                <a:ea typeface="Times New Roman"/>
                <a:cs typeface="Times New Roman"/>
                <a:sym typeface="Times New Roman"/>
              </a:rPr>
              <a:t>Respond to major national scientific and technological needs, providing core technical reserves and support for future devices such as the Southern Light Source.</a:t>
            </a:r>
          </a:p>
        </p:txBody>
      </p:sp>
      <p:pic>
        <p:nvPicPr>
          <p:cNvPr id="10" name="Picture 10"/>
          <p:cNvPicPr>
            <a:picLocks noChangeAspect="1"/>
          </p:cNvPicPr>
          <p:nvPr/>
        </p:nvPicPr>
        <p:blipFill>
          <a:blip r:embed="rId3"/>
          <a:srcRect l="963" r="963"/>
          <a:stretch>
            <a:fillRect/>
          </a:stretch>
        </p:blipFill>
        <p:spPr>
          <a:xfrm>
            <a:off x="7429500" y="1524000"/>
            <a:ext cx="4318000" cy="1905000"/>
          </a:xfrm>
          <a:prstGeom prst="rect">
            <a:avLst/>
          </a:prstGeom>
          <a:noFill/>
          <a:ln w="25400" cap="flat" cmpd="sng">
            <a:noFill/>
            <a:prstDash val="solid"/>
            <a:round/>
          </a:ln>
        </p:spPr>
      </p:pic>
      <p:sp>
        <p:nvSpPr>
          <p:cNvPr id="11" name="AutoShape 11"/>
          <p:cNvSpPr/>
          <p:nvPr/>
        </p:nvSpPr>
        <p:spPr>
          <a:xfrm>
            <a:off x="7429500" y="3556000"/>
            <a:ext cx="4318000" cy="381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sz="1600" b="0" i="0" u="none" strike="noStrike">
                <a:solidFill>
                  <a:srgbClr val="000000"/>
                </a:solidFill>
                <a:latin typeface="Times New Roman"/>
                <a:ea typeface="Times New Roman"/>
                <a:cs typeface="Times New Roman"/>
                <a:sym typeface="Times New Roman"/>
              </a:rPr>
              <a:t>Next-Gen Light Source (ERL-FEL) Conceptual Layout</a:t>
            </a:r>
            <a:endParaRPr lang="en-US" sz="1100"/>
          </a:p>
        </p:txBody>
      </p:sp>
      <p:sp>
        <p:nvSpPr>
          <p:cNvPr id="12" name="AutoShape 12"/>
          <p:cNvSpPr/>
          <p:nvPr/>
        </p:nvSpPr>
        <p:spPr>
          <a:xfrm>
            <a:off x="9271000" y="6413500"/>
            <a:ext cx="2743200" cy="368300"/>
          </a:xfrm>
          <a:prstGeom prst="rect">
            <a:avLst/>
          </a:prstGeom>
          <a:noFill/>
          <a:ln w="12700" cap="flat" cmpd="sng">
            <a:noFill/>
            <a:prstDash val="solid"/>
            <a:round/>
          </a:ln>
        </p:spPr>
        <p:txBody>
          <a:bodyPr vert="horz" wrap="square" lIns="88900" tIns="50800" rIns="88900" bIns="50800" rtlCol="0" anchor="ctr" anchorCtr="0"/>
          <a:lstStyle/>
          <a:p>
            <a:pPr marL="0" indent="0" algn="r">
              <a:lnSpc>
                <a:spcPct val="100000"/>
              </a:lnSpc>
              <a:defRPr/>
            </a:pPr>
            <a:r>
              <a:rPr lang="en-US" sz="1200" b="0" i="0" u="none" strike="noStrike">
                <a:solidFill>
                  <a:srgbClr val="898989"/>
                </a:solidFill>
                <a:latin typeface="Times New Roman"/>
                <a:ea typeface="Times New Roman"/>
                <a:cs typeface="Times New Roman"/>
                <a:sym typeface="Times New Roman"/>
              </a:rPr>
              <a:t>17</a:t>
            </a:r>
            <a:endParaRPr lang="en-US" sz="1100"/>
          </a:p>
        </p:txBody>
      </p:sp>
      <p:sp>
        <p:nvSpPr>
          <p:cNvPr id="13" name="标题 12">
            <a:extLst>
              <a:ext uri="{FF2B5EF4-FFF2-40B4-BE49-F238E27FC236}">
                <a16:creationId xmlns:a16="http://schemas.microsoft.com/office/drawing/2014/main" id="{555BBA18-3560-4056-938C-65408CBCBCF0}"/>
              </a:ext>
            </a:extLst>
          </p:cNvPr>
          <p:cNvSpPr>
            <a:spLocks noGrp="1"/>
          </p:cNvSpPr>
          <p:nvPr>
            <p:ph type="title"/>
          </p:nvPr>
        </p:nvSpPr>
        <p:spPr/>
        <p:txBody>
          <a:bodyPr/>
          <a:lstStyle/>
          <a:p>
            <a:r>
              <a:rPr lang="en-US" altLang="zh-CN" sz="3200" dirty="0"/>
              <a:t>Envisioning the Next Generation of Light Sources</a:t>
            </a:r>
            <a:endParaRPr lang="zh-CN"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781177" y="752013"/>
            <a:ext cx="12192000" cy="889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endParaRPr lang="en-US" sz="1100" dirty="0"/>
          </a:p>
        </p:txBody>
      </p:sp>
      <p:sp>
        <p:nvSpPr>
          <p:cNvPr id="6" name="AutoShape 6"/>
          <p:cNvSpPr/>
          <p:nvPr/>
        </p:nvSpPr>
        <p:spPr>
          <a:xfrm>
            <a:off x="571500" y="4807959"/>
            <a:ext cx="11176000" cy="1905000"/>
          </a:xfrm>
          <a:prstGeom prst="roundRect">
            <a:avLst>
              <a:gd name="adj" fmla="val 0"/>
            </a:avLst>
          </a:prstGeom>
          <a:noFill/>
          <a:ln w="12700" cap="flat" cmpd="sng">
            <a:solidFill>
              <a:srgbClr val="367ECE">
                <a:alpha val="100000"/>
              </a:srgbClr>
            </a:solidFill>
            <a:prstDash val="dash"/>
            <a:miter lim="10000000"/>
          </a:ln>
        </p:spPr>
        <p:txBody>
          <a:bodyPr vert="horz" wrap="square" lIns="127000" tIns="76200" rIns="127000" bIns="76200" rtlCol="0" anchor="t" anchorCtr="0"/>
          <a:lstStyle>
            <a:lvl1pPr marL="609600" indent="-228600"/>
            <a:lvl2pPr marL="1066800" indent="-228600"/>
            <a:lvl3pPr marL="1524000" indent="-228600"/>
            <a:lvl4pPr marL="1981200" indent="-228600"/>
            <a:lvl5pPr marL="2438400" indent="-228600"/>
            <a:lvl6pPr marL="2895600" indent="-228600"/>
            <a:lvl7pPr marL="3352800" indent="-228600"/>
            <a:lvl8pPr marL="3810000" indent="-228600"/>
            <a:lvl9pPr marL="4267200" indent="-228600"/>
          </a:lstStyle>
          <a:p>
            <a:pPr marL="63500" indent="0" algn="l">
              <a:lnSpc>
                <a:spcPct val="100000"/>
              </a:lnSpc>
              <a:spcAft>
                <a:spcPts val="600"/>
              </a:spcAft>
              <a:defRPr/>
            </a:pPr>
            <a:r>
              <a:rPr lang="en-US" sz="2400" b="1" i="0" u="none" strike="noStrike" dirty="0">
                <a:solidFill>
                  <a:srgbClr val="005DA2"/>
                </a:solidFill>
                <a:latin typeface="Times New Roman"/>
                <a:ea typeface="Times New Roman"/>
                <a:cs typeface="Times New Roman"/>
                <a:sym typeface="Times New Roman"/>
              </a:rPr>
              <a:t>Expected Output</a:t>
            </a:r>
            <a:endParaRPr lang="en-US" sz="1100" dirty="0"/>
          </a:p>
          <a:p>
            <a:pPr marL="381000" indent="-254000" algn="just">
              <a:lnSpc>
                <a:spcPct val="100000"/>
              </a:lnSpc>
              <a:buClr>
                <a:srgbClr val="333333"/>
              </a:buClr>
              <a:buFont typeface="Arial"/>
              <a:buChar char="•"/>
            </a:pPr>
            <a:r>
              <a:rPr lang="en-US" sz="1800" b="0" i="0" u="none" strike="noStrike" dirty="0">
                <a:solidFill>
                  <a:srgbClr val="333333"/>
                </a:solidFill>
                <a:latin typeface="Times New Roman"/>
                <a:ea typeface="Times New Roman"/>
                <a:cs typeface="Times New Roman"/>
                <a:sym typeface="Times New Roman"/>
              </a:rPr>
              <a:t>Complete the experimental verification of the quantum platform for at least one core physical process, establishing a precise mapping system between experiment and theory.</a:t>
            </a:r>
          </a:p>
          <a:p>
            <a:pPr marL="381000" indent="-254000" algn="just">
              <a:lnSpc>
                <a:spcPct val="100000"/>
              </a:lnSpc>
              <a:buClr>
                <a:srgbClr val="333333"/>
              </a:buClr>
              <a:buFont typeface="Arial"/>
              <a:buChar char="•"/>
            </a:pPr>
            <a:r>
              <a:rPr lang="en-US" sz="1800" b="0" i="0" u="none" strike="noStrike" dirty="0">
                <a:solidFill>
                  <a:srgbClr val="333333"/>
                </a:solidFill>
                <a:latin typeface="Times New Roman"/>
                <a:ea typeface="Times New Roman"/>
                <a:cs typeface="Times New Roman"/>
                <a:sym typeface="Times New Roman"/>
              </a:rPr>
              <a:t>Achieve breakthroughs </a:t>
            </a:r>
            <a:r>
              <a:rPr lang="en-US" sz="1800" b="0" i="0" u="none" strike="noStrike" dirty="0" err="1">
                <a:solidFill>
                  <a:srgbClr val="333333"/>
                </a:solidFill>
                <a:latin typeface="Times New Roman"/>
                <a:ea typeface="Times New Roman"/>
                <a:cs typeface="Times New Roman"/>
                <a:sym typeface="Times New Roman"/>
              </a:rPr>
              <a:t>in</a:t>
            </a:r>
            <a:r>
              <a:rPr lang="en-US" sz="1800" b="1" i="0" u="none" strike="noStrike" dirty="0" err="1">
                <a:solidFill>
                  <a:srgbClr val="C00000"/>
                </a:solidFill>
                <a:latin typeface="Times New Roman"/>
                <a:ea typeface="Times New Roman"/>
                <a:cs typeface="Times New Roman"/>
                <a:sym typeface="Times New Roman"/>
              </a:rPr>
              <a:t>TES</a:t>
            </a:r>
            <a:r>
              <a:rPr lang="en-US" sz="1800" b="1" i="0" u="none" strike="noStrike" dirty="0">
                <a:solidFill>
                  <a:srgbClr val="C00000"/>
                </a:solidFill>
                <a:latin typeface="Times New Roman"/>
                <a:ea typeface="Times New Roman"/>
                <a:cs typeface="Times New Roman"/>
                <a:sym typeface="Times New Roman"/>
              </a:rPr>
              <a:t>/KID/SQUID </a:t>
            </a:r>
            <a:r>
              <a:rPr lang="en-US" sz="1800" b="1" i="0" u="none" strike="noStrike" dirty="0" err="1">
                <a:solidFill>
                  <a:srgbClr val="C00000"/>
                </a:solidFill>
                <a:latin typeface="Times New Roman"/>
                <a:ea typeface="Times New Roman"/>
                <a:cs typeface="Times New Roman"/>
                <a:sym typeface="Times New Roman"/>
              </a:rPr>
              <a:t>technologies</a:t>
            </a:r>
            <a:r>
              <a:rPr lang="en-US" sz="1800" b="0" i="0" u="none" strike="noStrike" dirty="0" err="1">
                <a:solidFill>
                  <a:srgbClr val="333333"/>
                </a:solidFill>
                <a:latin typeface="Times New Roman"/>
                <a:ea typeface="Times New Roman"/>
                <a:cs typeface="Times New Roman"/>
                <a:sym typeface="Times New Roman"/>
              </a:rPr>
              <a:t>and</a:t>
            </a:r>
            <a:r>
              <a:rPr lang="en-US" sz="1800" b="0" i="0" u="none" strike="noStrike" dirty="0">
                <a:solidFill>
                  <a:srgbClr val="333333"/>
                </a:solidFill>
                <a:latin typeface="Times New Roman"/>
                <a:ea typeface="Times New Roman"/>
                <a:cs typeface="Times New Roman"/>
                <a:sym typeface="Times New Roman"/>
              </a:rPr>
              <a:t> realize modular integration; achieve galaxy-scale weak lensing observations on a kilometer-scale quantum-enhanced optical array, with Hubble constant measurement precision </a:t>
            </a:r>
            <a:r>
              <a:rPr lang="en-US" sz="1800" b="1" i="0" u="none" strike="noStrike" dirty="0">
                <a:solidFill>
                  <a:srgbClr val="C00000"/>
                </a:solidFill>
                <a:latin typeface="Times New Roman"/>
                <a:ea typeface="Times New Roman"/>
                <a:cs typeface="Times New Roman"/>
                <a:sym typeface="Times New Roman"/>
              </a:rPr>
              <a:t>better than 1%</a:t>
            </a:r>
            <a:r>
              <a:rPr lang="en-US" sz="1800" b="0" i="0" u="none" strike="noStrike" dirty="0">
                <a:solidFill>
                  <a:srgbClr val="333333"/>
                </a:solidFill>
                <a:latin typeface="Times New Roman"/>
                <a:ea typeface="Times New Roman"/>
                <a:cs typeface="Times New Roman"/>
                <a:sym typeface="Times New Roman"/>
              </a:rPr>
              <a:t>.</a:t>
            </a:r>
          </a:p>
        </p:txBody>
      </p:sp>
      <p:sp>
        <p:nvSpPr>
          <p:cNvPr id="9" name="AutoShape 9"/>
          <p:cNvSpPr/>
          <p:nvPr/>
        </p:nvSpPr>
        <p:spPr>
          <a:xfrm>
            <a:off x="317500" y="1123025"/>
            <a:ext cx="6858000" cy="3048000"/>
          </a:xfrm>
          <a:prstGeom prst="rect">
            <a:avLst/>
          </a:prstGeom>
          <a:noFill/>
          <a:ln w="12700" cap="flat" cmpd="sng">
            <a:noFill/>
            <a:prstDash val="solid"/>
            <a:round/>
          </a:ln>
        </p:spPr>
        <p:txBody>
          <a:bodyPr vert="horz" wrap="square" lIns="101600" tIns="76200" rIns="101600" bIns="76200" rtlCol="0" anchor="t" anchorCtr="0"/>
          <a:lstStyle>
            <a:lvl1pPr marL="571500" indent="-254000"/>
            <a:lvl2pPr marL="1028700" indent="-254000"/>
            <a:lvl3pPr marL="1485900" indent="-254000"/>
            <a:lvl4pPr marL="1943100" indent="-254000"/>
            <a:lvl5pPr marL="2400300" indent="-254000"/>
            <a:lvl6pPr marL="2857500" indent="-254000"/>
            <a:lvl7pPr marL="3314700" indent="-254000"/>
            <a:lvl8pPr marL="3771900" indent="-254000"/>
            <a:lvl9pPr marL="4229100" indent="-254000"/>
          </a:lstStyle>
          <a:p>
            <a:pPr marL="317500" indent="-254000" algn="just">
              <a:lnSpc>
                <a:spcPct val="100000"/>
              </a:lnSpc>
              <a:buClr>
                <a:srgbClr val="333333"/>
              </a:buClr>
              <a:buFont typeface="Arial"/>
              <a:buChar char="•"/>
              <a:defRPr/>
            </a:pPr>
            <a:r>
              <a:rPr lang="en-US" sz="2000" b="0" i="0" u="none" strike="noStrike" dirty="0">
                <a:solidFill>
                  <a:srgbClr val="333333"/>
                </a:solidFill>
                <a:latin typeface="Times New Roman"/>
                <a:ea typeface="Times New Roman"/>
                <a:cs typeface="Times New Roman"/>
                <a:sym typeface="Times New Roman"/>
              </a:rPr>
              <a:t>Explore the application of </a:t>
            </a:r>
            <a:r>
              <a:rPr lang="en-US" sz="2000" b="1" i="0" u="none" strike="noStrike" dirty="0">
                <a:solidFill>
                  <a:srgbClr val="005DA2"/>
                </a:solidFill>
                <a:latin typeface="Times New Roman"/>
                <a:ea typeface="Times New Roman"/>
                <a:cs typeface="Times New Roman"/>
                <a:sym typeface="Times New Roman"/>
              </a:rPr>
              <a:t>quantum sensors (e.g., atom interferometers)</a:t>
            </a:r>
            <a:r>
              <a:rPr lang="en-US" sz="2000" b="0" i="0" u="none" strike="noStrike" dirty="0">
                <a:solidFill>
                  <a:srgbClr val="333333"/>
                </a:solidFill>
                <a:latin typeface="Times New Roman"/>
                <a:ea typeface="Times New Roman"/>
                <a:cs typeface="Times New Roman"/>
                <a:sym typeface="Times New Roman"/>
              </a:rPr>
              <a:t>in ultra-high-precision measurements in particle physics and cosmology, refreshing the precision of fundamental physical constant measurements.</a:t>
            </a:r>
            <a:endParaRPr lang="en-US" sz="1100" dirty="0"/>
          </a:p>
          <a:p>
            <a:pPr marL="317500" indent="-254000" algn="just">
              <a:lnSpc>
                <a:spcPct val="100000"/>
              </a:lnSpc>
              <a:buClr>
                <a:srgbClr val="333333"/>
              </a:buClr>
              <a:buFont typeface="Arial"/>
              <a:buChar char="•"/>
            </a:pPr>
            <a:r>
              <a:rPr lang="en-US" sz="2000" b="0" i="0" u="none" strike="noStrike" dirty="0">
                <a:solidFill>
                  <a:srgbClr val="333333"/>
                </a:solidFill>
                <a:latin typeface="Times New Roman"/>
                <a:ea typeface="Times New Roman"/>
                <a:cs typeface="Times New Roman"/>
                <a:sym typeface="Times New Roman"/>
              </a:rPr>
              <a:t>Tackle </a:t>
            </a:r>
            <a:r>
              <a:rPr lang="en-US" sz="2000" b="0" i="0" u="none" strike="noStrike" dirty="0" err="1">
                <a:solidFill>
                  <a:srgbClr val="333333"/>
                </a:solidFill>
                <a:latin typeface="Times New Roman"/>
                <a:ea typeface="Times New Roman"/>
                <a:cs typeface="Times New Roman"/>
                <a:sym typeface="Times New Roman"/>
              </a:rPr>
              <a:t>the</a:t>
            </a:r>
            <a:r>
              <a:rPr lang="en-US" sz="2000" b="1" i="0" u="none" strike="noStrike" dirty="0" err="1">
                <a:solidFill>
                  <a:srgbClr val="005DA2"/>
                </a:solidFill>
                <a:latin typeface="Times New Roman"/>
                <a:ea typeface="Times New Roman"/>
                <a:cs typeface="Times New Roman"/>
                <a:sym typeface="Times New Roman"/>
              </a:rPr>
              <a:t>quantum</a:t>
            </a:r>
            <a:r>
              <a:rPr lang="en-US" sz="2000" b="1" i="0" u="none" strike="noStrike" dirty="0">
                <a:solidFill>
                  <a:srgbClr val="005DA2"/>
                </a:solidFill>
                <a:latin typeface="Times New Roman"/>
                <a:ea typeface="Times New Roman"/>
                <a:cs typeface="Times New Roman"/>
                <a:sym typeface="Times New Roman"/>
              </a:rPr>
              <a:t> computing algorithm for lattice QCD</a:t>
            </a:r>
            <a:r>
              <a:rPr lang="en-US" sz="2000" b="0" i="0" u="none" strike="noStrike" dirty="0">
                <a:solidFill>
                  <a:srgbClr val="333333"/>
                </a:solidFill>
                <a:latin typeface="Times New Roman"/>
                <a:ea typeface="Times New Roman"/>
                <a:cs typeface="Times New Roman"/>
                <a:sym typeface="Times New Roman"/>
              </a:rPr>
              <a:t>, solving the simulation problem of strong interactions and empowering the analysis and processing of massive experimental data.</a:t>
            </a:r>
          </a:p>
          <a:p>
            <a:pPr marL="317500" indent="-254000" algn="just">
              <a:lnSpc>
                <a:spcPct val="100000"/>
              </a:lnSpc>
              <a:buClr>
                <a:srgbClr val="333333"/>
              </a:buClr>
              <a:buFont typeface="Arial"/>
              <a:buChar char="•"/>
            </a:pPr>
            <a:r>
              <a:rPr lang="en-US" sz="2000" b="0" i="0" u="none" strike="noStrike" dirty="0">
                <a:solidFill>
                  <a:srgbClr val="333333"/>
                </a:solidFill>
                <a:latin typeface="Times New Roman"/>
                <a:ea typeface="Times New Roman"/>
                <a:cs typeface="Times New Roman"/>
                <a:sym typeface="Times New Roman"/>
              </a:rPr>
              <a:t>Build a</a:t>
            </a:r>
            <a:r>
              <a:rPr lang="en-US" sz="2000" b="1" i="0" u="none" strike="noStrike" dirty="0">
                <a:solidFill>
                  <a:srgbClr val="005DA2"/>
                </a:solidFill>
                <a:latin typeface="Times New Roman"/>
                <a:ea typeface="Times New Roman"/>
                <a:cs typeface="Times New Roman"/>
                <a:sym typeface="Times New Roman"/>
              </a:rPr>
              <a:t>high-security quantum communication encryption </a:t>
            </a:r>
            <a:r>
              <a:rPr lang="en-US" sz="2000" b="1" i="0" u="none" strike="noStrike" dirty="0" err="1">
                <a:solidFill>
                  <a:srgbClr val="005DA2"/>
                </a:solidFill>
                <a:latin typeface="Times New Roman"/>
                <a:ea typeface="Times New Roman"/>
                <a:cs typeface="Times New Roman"/>
                <a:sym typeface="Times New Roman"/>
              </a:rPr>
              <a:t>system</a:t>
            </a:r>
            <a:r>
              <a:rPr lang="en-US" sz="2000" b="0" i="0" u="none" strike="noStrike" dirty="0" err="1">
                <a:solidFill>
                  <a:srgbClr val="333333"/>
                </a:solidFill>
                <a:latin typeface="Times New Roman"/>
                <a:ea typeface="Times New Roman"/>
                <a:cs typeface="Times New Roman"/>
                <a:sym typeface="Times New Roman"/>
              </a:rPr>
              <a:t>to</a:t>
            </a:r>
            <a:r>
              <a:rPr lang="en-US" sz="2000" b="0" i="0" u="none" strike="noStrike" dirty="0">
                <a:solidFill>
                  <a:srgbClr val="333333"/>
                </a:solidFill>
                <a:latin typeface="Times New Roman"/>
                <a:ea typeface="Times New Roman"/>
                <a:cs typeface="Times New Roman"/>
                <a:sym typeface="Times New Roman"/>
              </a:rPr>
              <a:t> realize trustworthy transmission and privacy protection of scientific research data across national boundaries and sites.</a:t>
            </a:r>
          </a:p>
        </p:txBody>
      </p:sp>
      <p:pic>
        <p:nvPicPr>
          <p:cNvPr id="10" name="Picture 10"/>
          <p:cNvPicPr>
            <a:picLocks noChangeAspect="1"/>
          </p:cNvPicPr>
          <p:nvPr/>
        </p:nvPicPr>
        <p:blipFill>
          <a:blip r:embed="rId3"/>
          <a:srcRect l="7772" r="4145"/>
          <a:stretch>
            <a:fillRect/>
          </a:stretch>
        </p:blipFill>
        <p:spPr>
          <a:xfrm>
            <a:off x="7302500" y="1587500"/>
            <a:ext cx="2159000" cy="2590800"/>
          </a:xfrm>
          <a:prstGeom prst="rect">
            <a:avLst/>
          </a:prstGeom>
          <a:noFill/>
          <a:ln w="25400" cap="flat" cmpd="sng">
            <a:noFill/>
            <a:prstDash val="solid"/>
            <a:round/>
          </a:ln>
        </p:spPr>
      </p:pic>
      <p:pic>
        <p:nvPicPr>
          <p:cNvPr id="11" name="Picture 11"/>
          <p:cNvPicPr>
            <a:picLocks noChangeAspect="1"/>
          </p:cNvPicPr>
          <p:nvPr/>
        </p:nvPicPr>
        <p:blipFill>
          <a:blip r:embed="rId4"/>
          <a:srcRect/>
          <a:stretch>
            <a:fillRect/>
          </a:stretch>
        </p:blipFill>
        <p:spPr>
          <a:xfrm>
            <a:off x="9588500" y="1778000"/>
            <a:ext cx="2159000" cy="2133600"/>
          </a:xfrm>
          <a:prstGeom prst="rect">
            <a:avLst/>
          </a:prstGeom>
          <a:noFill/>
          <a:ln w="25400" cap="flat" cmpd="sng">
            <a:noFill/>
            <a:prstDash val="solid"/>
            <a:round/>
          </a:ln>
        </p:spPr>
      </p:pic>
      <p:sp>
        <p:nvSpPr>
          <p:cNvPr id="12" name="AutoShape 12"/>
          <p:cNvSpPr/>
          <p:nvPr/>
        </p:nvSpPr>
        <p:spPr>
          <a:xfrm>
            <a:off x="9448800" y="6489700"/>
            <a:ext cx="2743200" cy="368300"/>
          </a:xfrm>
          <a:prstGeom prst="rect">
            <a:avLst/>
          </a:prstGeom>
          <a:noFill/>
          <a:ln w="12700" cap="flat" cmpd="sng">
            <a:noFill/>
            <a:prstDash val="solid"/>
            <a:round/>
          </a:ln>
        </p:spPr>
        <p:txBody>
          <a:bodyPr vert="horz" wrap="square" lIns="88900" tIns="50800" rIns="88900" bIns="50800" rtlCol="0" anchor="ctr" anchorCtr="0"/>
          <a:lstStyle/>
          <a:p>
            <a:pPr marL="0" indent="0" algn="r">
              <a:lnSpc>
                <a:spcPct val="100000"/>
              </a:lnSpc>
              <a:defRPr/>
            </a:pPr>
            <a:r>
              <a:rPr lang="en-US" sz="1200" b="0" i="0" u="none" strike="noStrike">
                <a:solidFill>
                  <a:srgbClr val="898989"/>
                </a:solidFill>
                <a:latin typeface="Times New Roman"/>
                <a:ea typeface="Times New Roman"/>
                <a:cs typeface="Times New Roman"/>
                <a:sym typeface="Times New Roman"/>
              </a:rPr>
              <a:t>18</a:t>
            </a:r>
            <a:endParaRPr lang="en-US" sz="1100"/>
          </a:p>
        </p:txBody>
      </p:sp>
      <p:sp>
        <p:nvSpPr>
          <p:cNvPr id="13" name="标题 12">
            <a:extLst>
              <a:ext uri="{FF2B5EF4-FFF2-40B4-BE49-F238E27FC236}">
                <a16:creationId xmlns:a16="http://schemas.microsoft.com/office/drawing/2014/main" id="{4B59F1C1-2D20-4415-98BD-527CC9CF78A6}"/>
              </a:ext>
            </a:extLst>
          </p:cNvPr>
          <p:cNvSpPr>
            <a:spLocks noGrp="1"/>
          </p:cNvSpPr>
          <p:nvPr>
            <p:ph type="title"/>
          </p:nvPr>
        </p:nvSpPr>
        <p:spPr/>
        <p:txBody>
          <a:bodyPr/>
          <a:lstStyle/>
          <a:p>
            <a:r>
              <a:rPr lang="en-US" altLang="zh-CN" sz="3200" dirty="0"/>
              <a:t>Interfacing Quantum Tech with Fundamental Physics</a:t>
            </a:r>
            <a:endParaRPr lang="zh-CN" alt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968901" y="1483461"/>
            <a:ext cx="12192000" cy="889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endParaRPr lang="en-US" sz="1100" dirty="0"/>
          </a:p>
        </p:txBody>
      </p:sp>
      <p:sp>
        <p:nvSpPr>
          <p:cNvPr id="6" name="AutoShape 6"/>
          <p:cNvSpPr/>
          <p:nvPr/>
        </p:nvSpPr>
        <p:spPr>
          <a:xfrm>
            <a:off x="508000" y="4953000"/>
            <a:ext cx="11176000" cy="1778000"/>
          </a:xfrm>
          <a:prstGeom prst="roundRect">
            <a:avLst>
              <a:gd name="adj" fmla="val 0"/>
            </a:avLst>
          </a:prstGeom>
          <a:noFill/>
          <a:ln w="12700" cap="flat" cmpd="sng">
            <a:solidFill>
              <a:srgbClr val="367ECE">
                <a:alpha val="100000"/>
              </a:srgbClr>
            </a:solidFill>
            <a:prstDash val="solid"/>
            <a:miter lim="10000000"/>
          </a:ln>
        </p:spPr>
        <p:txBody>
          <a:bodyPr vert="horz" wrap="square" lIns="190500" tIns="101600" rIns="190500" bIns="101600" rtlCol="0" anchor="t" anchorCtr="0"/>
          <a:lstStyle>
            <a:lvl1pPr marL="609600" indent="-228600"/>
            <a:lvl2pPr marL="1066800" indent="-228600"/>
            <a:lvl3pPr marL="1524000" indent="-228600"/>
            <a:lvl4pPr marL="1981200" indent="-228600"/>
            <a:lvl5pPr marL="2438400" indent="-228600"/>
            <a:lvl6pPr marL="2895600" indent="-228600"/>
            <a:lvl7pPr marL="3352800" indent="-228600"/>
            <a:lvl8pPr marL="3810000" indent="-228600"/>
            <a:lvl9pPr marL="4267200" indent="-228600"/>
          </a:lstStyle>
          <a:p>
            <a:pPr marL="0" indent="0" algn="l">
              <a:lnSpc>
                <a:spcPct val="100000"/>
              </a:lnSpc>
              <a:spcAft>
                <a:spcPts val="600"/>
              </a:spcAft>
              <a:defRPr/>
            </a:pPr>
            <a:r>
              <a:rPr lang="en-US" sz="2400" b="1" i="0" u="none" strike="noStrike" dirty="0">
                <a:solidFill>
                  <a:srgbClr val="005DA2"/>
                </a:solidFill>
                <a:latin typeface="Times New Roman"/>
                <a:ea typeface="Times New Roman"/>
                <a:cs typeface="Times New Roman"/>
                <a:sym typeface="Times New Roman"/>
              </a:rPr>
              <a:t>Expected Scientific Output:</a:t>
            </a:r>
            <a:endParaRPr lang="en-US" sz="1100" dirty="0"/>
          </a:p>
          <a:p>
            <a:pPr marL="381000" indent="-254000" algn="just">
              <a:lnSpc>
                <a:spcPct val="100000"/>
              </a:lnSpc>
              <a:buClr>
                <a:srgbClr val="333333"/>
              </a:buClr>
              <a:buFont typeface="Arial"/>
              <a:buChar char="•"/>
            </a:pPr>
            <a:r>
              <a:rPr lang="en-US" sz="1800" b="0" i="0" u="none" strike="noStrike" dirty="0">
                <a:solidFill>
                  <a:srgbClr val="333333"/>
                </a:solidFill>
                <a:latin typeface="Times New Roman"/>
                <a:ea typeface="Times New Roman"/>
                <a:cs typeface="Times New Roman"/>
                <a:sym typeface="Times New Roman"/>
              </a:rPr>
              <a:t>Realize TES array technology for pixelated 511keV photon detection, achieving an ultra-high energy resolution of better than one part in a thousand.</a:t>
            </a:r>
          </a:p>
          <a:p>
            <a:pPr marL="381000" indent="-254000" algn="just">
              <a:lnSpc>
                <a:spcPct val="100000"/>
              </a:lnSpc>
              <a:buClr>
                <a:srgbClr val="333333"/>
              </a:buClr>
              <a:buFont typeface="Arial"/>
              <a:buChar char="•"/>
            </a:pPr>
            <a:r>
              <a:rPr lang="en-US" sz="1800" b="0" i="0" u="none" strike="noStrike" dirty="0">
                <a:solidFill>
                  <a:srgbClr val="333333"/>
                </a:solidFill>
                <a:latin typeface="Times New Roman"/>
                <a:ea typeface="Times New Roman"/>
                <a:cs typeface="Times New Roman"/>
                <a:sym typeface="Times New Roman"/>
              </a:rPr>
              <a:t>Complete the key technology research and principle verification for the next-generation neutrino astronomy observation device.</a:t>
            </a:r>
          </a:p>
        </p:txBody>
      </p:sp>
      <p:sp>
        <p:nvSpPr>
          <p:cNvPr id="7" name="AutoShape 7"/>
          <p:cNvSpPr/>
          <p:nvPr/>
        </p:nvSpPr>
        <p:spPr>
          <a:xfrm>
            <a:off x="392943" y="1132701"/>
            <a:ext cx="6350000" cy="3302000"/>
          </a:xfrm>
          <a:prstGeom prst="rect">
            <a:avLst/>
          </a:prstGeom>
          <a:noFill/>
          <a:ln w="12700" cap="flat" cmpd="sng">
            <a:noFill/>
            <a:prstDash val="solid"/>
            <a:round/>
          </a:ln>
        </p:spPr>
        <p:txBody>
          <a:bodyPr vert="horz" wrap="square" lIns="127000" tIns="101600" rIns="127000" bIns="101600" rtlCol="0" anchor="t" anchorCtr="0"/>
          <a:lstStyle>
            <a:lvl1pPr marL="571500" indent="-254000"/>
            <a:lvl2pPr marL="1028700" indent="-254000"/>
            <a:lvl3pPr marL="1485900" indent="-254000"/>
            <a:lvl4pPr marL="1943100" indent="-254000"/>
            <a:lvl5pPr marL="2400300" indent="-254000"/>
            <a:lvl6pPr marL="2857500" indent="-254000"/>
            <a:lvl7pPr marL="3314700" indent="-254000"/>
            <a:lvl8pPr marL="3771900" indent="-254000"/>
            <a:lvl9pPr marL="4229100" indent="-254000"/>
          </a:lstStyle>
          <a:p>
            <a:pPr marL="317500" indent="-254000" algn="just">
              <a:lnSpc>
                <a:spcPct val="100000"/>
              </a:lnSpc>
              <a:buClr>
                <a:srgbClr val="005DA2"/>
              </a:buClr>
              <a:buFont typeface="Arial"/>
              <a:buChar char="•"/>
              <a:defRPr/>
            </a:pPr>
            <a:r>
              <a:rPr lang="en-US" sz="2000" b="1" i="0" u="none" strike="noStrike" dirty="0">
                <a:solidFill>
                  <a:srgbClr val="005DA2"/>
                </a:solidFill>
                <a:latin typeface="Times New Roman"/>
                <a:ea typeface="Times New Roman"/>
                <a:cs typeface="Times New Roman"/>
                <a:sym typeface="Times New Roman"/>
              </a:rPr>
              <a:t>Innovate detector experimental </a:t>
            </a:r>
            <a:r>
              <a:rPr lang="en-US" sz="2000" b="1" i="0" u="none" strike="noStrike" dirty="0" err="1">
                <a:solidFill>
                  <a:srgbClr val="005DA2"/>
                </a:solidFill>
                <a:latin typeface="Times New Roman"/>
                <a:ea typeface="Times New Roman"/>
                <a:cs typeface="Times New Roman"/>
                <a:sym typeface="Times New Roman"/>
              </a:rPr>
              <a:t>design:</a:t>
            </a:r>
            <a:r>
              <a:rPr lang="en-US" sz="2000" b="0" i="0" u="none" strike="noStrike" dirty="0" err="1">
                <a:solidFill>
                  <a:srgbClr val="333333"/>
                </a:solidFill>
                <a:latin typeface="Times New Roman"/>
                <a:ea typeface="Times New Roman"/>
                <a:cs typeface="Times New Roman"/>
                <a:sym typeface="Times New Roman"/>
              </a:rPr>
              <a:t>develop</a:t>
            </a:r>
            <a:r>
              <a:rPr lang="en-US" sz="2000" b="0" i="0" u="none" strike="noStrike" dirty="0">
                <a:solidFill>
                  <a:srgbClr val="333333"/>
                </a:solidFill>
                <a:latin typeface="Times New Roman"/>
                <a:ea typeface="Times New Roman"/>
                <a:cs typeface="Times New Roman"/>
                <a:sym typeface="Times New Roman"/>
              </a:rPr>
              <a:t> new observation methods for MeV gamma-ray lines and high-energy neutrinos, breaking through the sensitivity bottleneck of traditional detection technology and building a high-sensitivity observation system for exploring the extreme universe.</a:t>
            </a:r>
            <a:endParaRPr lang="en-US" sz="1100" dirty="0"/>
          </a:p>
          <a:p>
            <a:pPr marL="317500" indent="-254000" algn="just">
              <a:lnSpc>
                <a:spcPct val="100000"/>
              </a:lnSpc>
              <a:buClr>
                <a:srgbClr val="005DA2"/>
              </a:buClr>
              <a:buFont typeface="Arial"/>
              <a:buChar char="•"/>
            </a:pPr>
            <a:r>
              <a:rPr lang="en-US" sz="2000" b="1" i="0" u="none" strike="noStrike" dirty="0">
                <a:solidFill>
                  <a:srgbClr val="005DA2"/>
                </a:solidFill>
                <a:latin typeface="Times New Roman"/>
                <a:ea typeface="Times New Roman"/>
                <a:cs typeface="Times New Roman"/>
                <a:sym typeface="Times New Roman"/>
              </a:rPr>
              <a:t>Decipher extreme </a:t>
            </a:r>
            <a:r>
              <a:rPr lang="en-US" sz="2000" b="1" i="0" u="none" strike="noStrike" dirty="0" err="1">
                <a:solidFill>
                  <a:srgbClr val="005DA2"/>
                </a:solidFill>
                <a:latin typeface="Times New Roman"/>
                <a:ea typeface="Times New Roman"/>
                <a:cs typeface="Times New Roman"/>
                <a:sym typeface="Times New Roman"/>
              </a:rPr>
              <a:t>astrophysics:</a:t>
            </a:r>
            <a:r>
              <a:rPr lang="en-US" sz="2000" b="0" i="0" u="none" strike="noStrike" dirty="0" err="1">
                <a:solidFill>
                  <a:srgbClr val="333333"/>
                </a:solidFill>
                <a:latin typeface="Times New Roman"/>
                <a:ea typeface="Times New Roman"/>
                <a:cs typeface="Times New Roman"/>
                <a:sym typeface="Times New Roman"/>
              </a:rPr>
              <a:t>using</a:t>
            </a:r>
            <a:r>
              <a:rPr lang="en-US" sz="2000" b="0" i="0" u="none" strike="noStrike" dirty="0">
                <a:solidFill>
                  <a:srgbClr val="333333"/>
                </a:solidFill>
                <a:latin typeface="Times New Roman"/>
                <a:ea typeface="Times New Roman"/>
                <a:cs typeface="Times New Roman"/>
                <a:sym typeface="Times New Roman"/>
              </a:rPr>
              <a:t> these two new messengers to decode the physical secrets of extreme processes such as black hole accretion and gamma-ray bursts, exploring frontier scientific issues such as the origin of cosmic rays and the evolution of compact celestial bodies.</a:t>
            </a:r>
          </a:p>
        </p:txBody>
      </p:sp>
      <p:pic>
        <p:nvPicPr>
          <p:cNvPr id="8" name="Picture 8"/>
          <p:cNvPicPr>
            <a:picLocks noChangeAspect="1"/>
          </p:cNvPicPr>
          <p:nvPr/>
        </p:nvPicPr>
        <p:blipFill>
          <a:blip r:embed="rId3"/>
          <a:srcRect/>
          <a:stretch>
            <a:fillRect/>
          </a:stretch>
        </p:blipFill>
        <p:spPr>
          <a:xfrm>
            <a:off x="7239000" y="1778000"/>
            <a:ext cx="4318000" cy="2540000"/>
          </a:xfrm>
          <a:prstGeom prst="rect">
            <a:avLst/>
          </a:prstGeom>
          <a:noFill/>
          <a:ln w="25400" cap="flat" cmpd="sng">
            <a:noFill/>
            <a:prstDash val="solid"/>
            <a:round/>
          </a:ln>
        </p:spPr>
      </p:pic>
      <p:sp>
        <p:nvSpPr>
          <p:cNvPr id="9" name="AutoShape 9"/>
          <p:cNvSpPr/>
          <p:nvPr/>
        </p:nvSpPr>
        <p:spPr>
          <a:xfrm>
            <a:off x="10414000" y="6540500"/>
            <a:ext cx="1270000" cy="381000"/>
          </a:xfrm>
          <a:prstGeom prst="rect">
            <a:avLst/>
          </a:prstGeom>
          <a:noFill/>
          <a:ln w="12700" cap="flat" cmpd="sng">
            <a:noFill/>
            <a:prstDash val="solid"/>
            <a:round/>
          </a:ln>
        </p:spPr>
        <p:txBody>
          <a:bodyPr vert="horz" wrap="square" lIns="88900" tIns="50800" rIns="88900" bIns="50800" rtlCol="0" anchor="ctr" anchorCtr="0"/>
          <a:lstStyle/>
          <a:p>
            <a:pPr marL="0" indent="0" algn="r">
              <a:lnSpc>
                <a:spcPct val="100000"/>
              </a:lnSpc>
              <a:defRPr/>
            </a:pPr>
            <a:r>
              <a:rPr lang="en-US" sz="1400" b="0" i="0" u="none" strike="noStrike">
                <a:solidFill>
                  <a:srgbClr val="646464"/>
                </a:solidFill>
                <a:latin typeface="Times New Roman"/>
                <a:ea typeface="Times New Roman"/>
                <a:cs typeface="Times New Roman"/>
                <a:sym typeface="Times New Roman"/>
              </a:rPr>
              <a:t>19</a:t>
            </a:r>
            <a:endParaRPr lang="en-US" sz="1100"/>
          </a:p>
        </p:txBody>
      </p:sp>
      <p:sp>
        <p:nvSpPr>
          <p:cNvPr id="10" name="标题 9">
            <a:extLst>
              <a:ext uri="{FF2B5EF4-FFF2-40B4-BE49-F238E27FC236}">
                <a16:creationId xmlns:a16="http://schemas.microsoft.com/office/drawing/2014/main" id="{3495CAA5-51EE-4FA5-816F-5432AC6BC670}"/>
              </a:ext>
            </a:extLst>
          </p:cNvPr>
          <p:cNvSpPr>
            <a:spLocks noGrp="1"/>
          </p:cNvSpPr>
          <p:nvPr>
            <p:ph type="title"/>
          </p:nvPr>
        </p:nvSpPr>
        <p:spPr/>
        <p:txBody>
          <a:bodyPr/>
          <a:lstStyle/>
          <a:p>
            <a:r>
              <a:rPr lang="en-US" altLang="zh-CN" sz="2800" dirty="0"/>
              <a:t>Multi-Messenger Astronomy</a:t>
            </a:r>
            <a:r>
              <a:rPr lang="en-US" altLang="zh-CN" sz="2400" dirty="0"/>
              <a:t>: The MeV and UHE neutrino Frontiers</a:t>
            </a:r>
            <a:endParaRPr lang="zh-CN" alt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1"/>
          <p:cNvSpPr>
            <a:spLocks noGrp="1"/>
          </p:cNvSpPr>
          <p:nvPr>
            <p:ph type="title"/>
          </p:nvPr>
        </p:nvSpPr>
        <p:spPr/>
        <p:txBody>
          <a:bodyPr/>
          <a:lstStyle/>
          <a:p>
            <a:r>
              <a:rPr lang="en-US" altLang="zh-CN" dirty="0"/>
              <a:t>BEPCII – Further Upgrade</a:t>
            </a:r>
            <a:endParaRPr lang="zh-CN" altLang="en-US" dirty="0"/>
          </a:p>
        </p:txBody>
      </p:sp>
      <p:sp>
        <p:nvSpPr>
          <p:cNvPr id="2" name="灯片编号占位符 1">
            <a:extLst>
              <a:ext uri="{FF2B5EF4-FFF2-40B4-BE49-F238E27FC236}">
                <a16:creationId xmlns:a16="http://schemas.microsoft.com/office/drawing/2014/main" id="{215116D8-4524-4D89-94B8-9E2FC07038C1}"/>
              </a:ext>
            </a:extLst>
          </p:cNvPr>
          <p:cNvSpPr>
            <a:spLocks noGrp="1"/>
          </p:cNvSpPr>
          <p:nvPr>
            <p:ph type="sldNum" sz="quarter" idx="12"/>
          </p:nvPr>
        </p:nvSpPr>
        <p:spPr/>
        <p:txBody>
          <a:bodyPr/>
          <a:lstStyle/>
          <a:p>
            <a:pPr>
              <a:defRPr/>
            </a:pPr>
            <a:fld id="{ACE037BA-5493-4FF1-911D-2764F375B633}" type="slidenum">
              <a:rPr lang="zh-CN" altLang="en-US" smtClean="0"/>
              <a:pPr>
                <a:defRPr/>
              </a:pPr>
              <a:t>23</a:t>
            </a:fld>
            <a:endParaRPr lang="en-US" altLang="zh-CN" dirty="0">
              <a:ea typeface="黑体" panose="02010609060101010101" pitchFamily="49" charset="-122"/>
            </a:endParaRPr>
          </a:p>
        </p:txBody>
      </p:sp>
      <p:pic>
        <p:nvPicPr>
          <p:cNvPr id="16" name="图片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2000" y="3284984"/>
            <a:ext cx="5952936" cy="3425703"/>
          </a:xfrm>
          <a:prstGeom prst="rect">
            <a:avLst/>
          </a:prstGeom>
        </p:spPr>
      </p:pic>
      <p:sp>
        <p:nvSpPr>
          <p:cNvPr id="17" name="文本框 16"/>
          <p:cNvSpPr txBox="1"/>
          <p:nvPr/>
        </p:nvSpPr>
        <p:spPr>
          <a:xfrm>
            <a:off x="2676828" y="2216662"/>
            <a:ext cx="3312367" cy="1077218"/>
          </a:xfrm>
          <a:prstGeom prst="rect">
            <a:avLst/>
          </a:prstGeom>
          <a:noFill/>
          <a:ln>
            <a:solidFill>
              <a:schemeClr val="tx1"/>
            </a:solidFill>
          </a:ln>
        </p:spPr>
        <p:txBody>
          <a:bodyPr wrap="square" rtlCol="0">
            <a:spAutoFit/>
          </a:bodyPr>
          <a:lstStyle/>
          <a:p>
            <a:pPr>
              <a:spcBef>
                <a:spcPts val="600"/>
              </a:spcBef>
            </a:pPr>
            <a:r>
              <a:rPr lang="en-US" altLang="zh-CN" b="1" dirty="0">
                <a:solidFill>
                  <a:schemeClr val="tx2"/>
                </a:solidFill>
                <a:latin typeface="Times New Roman" panose="02020603050405020304" pitchFamily="18" charset="0"/>
                <a:cs typeface="Times New Roman" panose="02020603050405020304" pitchFamily="18" charset="0"/>
              </a:rPr>
              <a:t>--- Future upgrade (Crab Waist) </a:t>
            </a:r>
            <a:endParaRPr lang="zh-CN" altLang="en-US" b="1" dirty="0">
              <a:solidFill>
                <a:schemeClr val="tx2"/>
              </a:solidFill>
              <a:latin typeface="Times New Roman" panose="02020603050405020304" pitchFamily="18" charset="0"/>
              <a:ea typeface="微软雅黑" panose="020B0503020204020204" pitchFamily="34" charset="-122"/>
              <a:cs typeface="Times New Roman" panose="02020603050405020304" pitchFamily="18" charset="0"/>
            </a:endParaRPr>
          </a:p>
          <a:p>
            <a:pPr>
              <a:spcBef>
                <a:spcPts val="600"/>
              </a:spcBef>
            </a:pPr>
            <a:r>
              <a:rPr lang="en-US" altLang="zh-CN" b="1" dirty="0">
                <a:solidFill>
                  <a:schemeClr val="accent1">
                    <a:lumMod val="50000"/>
                  </a:schemeClr>
                </a:solidFill>
                <a:latin typeface="Times New Roman" panose="02020603050405020304" pitchFamily="18" charset="0"/>
                <a:cs typeface="Times New Roman" panose="02020603050405020304" pitchFamily="18" charset="0"/>
              </a:rPr>
              <a:t>--- BEPCII-Upgrade (Present)</a:t>
            </a:r>
          </a:p>
          <a:p>
            <a:pPr>
              <a:spcBef>
                <a:spcPts val="600"/>
              </a:spcBef>
            </a:pPr>
            <a:r>
              <a:rPr lang="en-US" altLang="zh-CN" b="1" dirty="0">
                <a:solidFill>
                  <a:srgbClr val="C00000"/>
                </a:solidFill>
                <a:latin typeface="Times New Roman" panose="02020603050405020304" pitchFamily="18" charset="0"/>
                <a:cs typeface="Times New Roman" panose="02020603050405020304" pitchFamily="18" charset="0"/>
              </a:rPr>
              <a:t>--- BEPCII</a:t>
            </a:r>
          </a:p>
        </p:txBody>
      </p:sp>
      <mc:AlternateContent xmlns:mc="http://schemas.openxmlformats.org/markup-compatibility/2006" xmlns:a14="http://schemas.microsoft.com/office/drawing/2010/main">
        <mc:Choice Requires="a14">
          <p:graphicFrame>
            <p:nvGraphicFramePr>
              <p:cNvPr id="18" name="表格 17">
                <a:extLst>
                  <a:ext uri="{FF2B5EF4-FFF2-40B4-BE49-F238E27FC236}">
                    <a16:creationId xmlns:a16="http://schemas.microsoft.com/office/drawing/2014/main" id="{E4343A67-9304-4240-884D-45A5A6CFBDC6}"/>
                  </a:ext>
                </a:extLst>
              </p:cNvPr>
              <p:cNvGraphicFramePr>
                <a:graphicFrameLocks noGrp="1"/>
              </p:cNvGraphicFramePr>
              <p:nvPr/>
            </p:nvGraphicFramePr>
            <p:xfrm>
              <a:off x="6168007" y="1700808"/>
              <a:ext cx="5891993" cy="4881947"/>
            </p:xfrm>
            <a:graphic>
              <a:graphicData uri="http://schemas.openxmlformats.org/drawingml/2006/table">
                <a:tbl>
                  <a:tblPr firstRow="1" bandRow="1"/>
                  <a:tblGrid>
                    <a:gridCol w="2808313">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1571512">
                      <a:extLst>
                        <a:ext uri="{9D8B030D-6E8A-4147-A177-3AD203B41FA5}">
                          <a16:colId xmlns:a16="http://schemas.microsoft.com/office/drawing/2014/main" val="20002"/>
                        </a:ext>
                      </a:extLst>
                    </a:gridCol>
                  </a:tblGrid>
                  <a:tr h="432048">
                    <a:tc>
                      <a:txBody>
                        <a:bodyPr/>
                        <a:lstStyle>
                          <a:lvl1pPr marL="0" algn="l" defTabSz="914400" rtl="0" eaLnBrk="1" latinLnBrk="0" hangingPunct="1">
                            <a:defRPr sz="1800" b="1" kern="1200">
                              <a:solidFill>
                                <a:schemeClr val="lt1"/>
                              </a:solidFill>
                              <a:latin typeface="Arial"/>
                              <a:ea typeface="微软雅黑"/>
                            </a:defRPr>
                          </a:lvl1pPr>
                          <a:lvl2pPr marL="457200" algn="l" defTabSz="914400" rtl="0" eaLnBrk="1" latinLnBrk="0" hangingPunct="1">
                            <a:defRPr sz="1800" b="1" kern="1200">
                              <a:solidFill>
                                <a:schemeClr val="lt1"/>
                              </a:solidFill>
                              <a:latin typeface="Arial"/>
                              <a:ea typeface="微软雅黑"/>
                            </a:defRPr>
                          </a:lvl2pPr>
                          <a:lvl3pPr marL="914400" algn="l" defTabSz="914400" rtl="0" eaLnBrk="1" latinLnBrk="0" hangingPunct="1">
                            <a:defRPr sz="1800" b="1" kern="1200">
                              <a:solidFill>
                                <a:schemeClr val="lt1"/>
                              </a:solidFill>
                              <a:latin typeface="Arial"/>
                              <a:ea typeface="微软雅黑"/>
                            </a:defRPr>
                          </a:lvl3pPr>
                          <a:lvl4pPr marL="1371600" algn="l" defTabSz="914400" rtl="0" eaLnBrk="1" latinLnBrk="0" hangingPunct="1">
                            <a:defRPr sz="1800" b="1" kern="1200">
                              <a:solidFill>
                                <a:schemeClr val="lt1"/>
                              </a:solidFill>
                              <a:latin typeface="Arial"/>
                              <a:ea typeface="微软雅黑"/>
                            </a:defRPr>
                          </a:lvl4pPr>
                          <a:lvl5pPr marL="1828800" algn="l" defTabSz="914400" rtl="0" eaLnBrk="1" latinLnBrk="0" hangingPunct="1">
                            <a:defRPr sz="1800" b="1" kern="1200">
                              <a:solidFill>
                                <a:schemeClr val="lt1"/>
                              </a:solidFill>
                              <a:latin typeface="Arial"/>
                              <a:ea typeface="微软雅黑"/>
                            </a:defRPr>
                          </a:lvl5pPr>
                          <a:lvl6pPr marL="2286000" algn="l" defTabSz="914400" rtl="0" eaLnBrk="1" latinLnBrk="0" hangingPunct="1">
                            <a:defRPr sz="1800" b="1" kern="1200">
                              <a:solidFill>
                                <a:schemeClr val="lt1"/>
                              </a:solidFill>
                              <a:latin typeface="Arial"/>
                              <a:ea typeface="微软雅黑"/>
                            </a:defRPr>
                          </a:lvl6pPr>
                          <a:lvl7pPr marL="2743200" algn="l" defTabSz="914400" rtl="0" eaLnBrk="1" latinLnBrk="0" hangingPunct="1">
                            <a:defRPr sz="1800" b="1" kern="1200">
                              <a:solidFill>
                                <a:schemeClr val="lt1"/>
                              </a:solidFill>
                              <a:latin typeface="Arial"/>
                              <a:ea typeface="微软雅黑"/>
                            </a:defRPr>
                          </a:lvl7pPr>
                          <a:lvl8pPr marL="3200400" algn="l" defTabSz="914400" rtl="0" eaLnBrk="1" latinLnBrk="0" hangingPunct="1">
                            <a:defRPr sz="1800" b="1" kern="1200">
                              <a:solidFill>
                                <a:schemeClr val="lt1"/>
                              </a:solidFill>
                              <a:latin typeface="Arial"/>
                              <a:ea typeface="微软雅黑"/>
                            </a:defRPr>
                          </a:lvl8pPr>
                          <a:lvl9pPr marL="3657600" algn="l" defTabSz="914400" rtl="0" eaLnBrk="1" latinLnBrk="0" hangingPunct="1">
                            <a:defRPr sz="1800" b="1" kern="1200">
                              <a:solidFill>
                                <a:schemeClr val="lt1"/>
                              </a:solidFill>
                              <a:latin typeface="Arial"/>
                              <a:ea typeface="微软雅黑"/>
                            </a:defRPr>
                          </a:lvl9pPr>
                        </a:lstStyle>
                        <a:p>
                          <a:pPr algn="just"/>
                          <a:endParaRPr lang="zh-CN" sz="1600" kern="100" dirty="0">
                            <a:effectLst/>
                            <a:latin typeface="Times New Roman" panose="02020603050405020304" pitchFamily="18"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74CB"/>
                        </a:solidFill>
                      </a:tcPr>
                    </a:tc>
                    <a:tc>
                      <a:txBody>
                        <a:bodyPr/>
                        <a:lstStyle>
                          <a:lvl1pPr marL="0" algn="l" defTabSz="914400" rtl="0" eaLnBrk="1" latinLnBrk="0" hangingPunct="1">
                            <a:defRPr sz="1800" b="1" kern="1200">
                              <a:solidFill>
                                <a:schemeClr val="lt1"/>
                              </a:solidFill>
                              <a:latin typeface="Arial"/>
                              <a:ea typeface="微软雅黑"/>
                            </a:defRPr>
                          </a:lvl1pPr>
                          <a:lvl2pPr marL="457200" algn="l" defTabSz="914400" rtl="0" eaLnBrk="1" latinLnBrk="0" hangingPunct="1">
                            <a:defRPr sz="1800" b="1" kern="1200">
                              <a:solidFill>
                                <a:schemeClr val="lt1"/>
                              </a:solidFill>
                              <a:latin typeface="Arial"/>
                              <a:ea typeface="微软雅黑"/>
                            </a:defRPr>
                          </a:lvl2pPr>
                          <a:lvl3pPr marL="914400" algn="l" defTabSz="914400" rtl="0" eaLnBrk="1" latinLnBrk="0" hangingPunct="1">
                            <a:defRPr sz="1800" b="1" kern="1200">
                              <a:solidFill>
                                <a:schemeClr val="lt1"/>
                              </a:solidFill>
                              <a:latin typeface="Arial"/>
                              <a:ea typeface="微软雅黑"/>
                            </a:defRPr>
                          </a:lvl3pPr>
                          <a:lvl4pPr marL="1371600" algn="l" defTabSz="914400" rtl="0" eaLnBrk="1" latinLnBrk="0" hangingPunct="1">
                            <a:defRPr sz="1800" b="1" kern="1200">
                              <a:solidFill>
                                <a:schemeClr val="lt1"/>
                              </a:solidFill>
                              <a:latin typeface="Arial"/>
                              <a:ea typeface="微软雅黑"/>
                            </a:defRPr>
                          </a:lvl4pPr>
                          <a:lvl5pPr marL="1828800" algn="l" defTabSz="914400" rtl="0" eaLnBrk="1" latinLnBrk="0" hangingPunct="1">
                            <a:defRPr sz="1800" b="1" kern="1200">
                              <a:solidFill>
                                <a:schemeClr val="lt1"/>
                              </a:solidFill>
                              <a:latin typeface="Arial"/>
                              <a:ea typeface="微软雅黑"/>
                            </a:defRPr>
                          </a:lvl5pPr>
                          <a:lvl6pPr marL="2286000" algn="l" defTabSz="914400" rtl="0" eaLnBrk="1" latinLnBrk="0" hangingPunct="1">
                            <a:defRPr sz="1800" b="1" kern="1200">
                              <a:solidFill>
                                <a:schemeClr val="lt1"/>
                              </a:solidFill>
                              <a:latin typeface="Arial"/>
                              <a:ea typeface="微软雅黑"/>
                            </a:defRPr>
                          </a:lvl6pPr>
                          <a:lvl7pPr marL="2743200" algn="l" defTabSz="914400" rtl="0" eaLnBrk="1" latinLnBrk="0" hangingPunct="1">
                            <a:defRPr sz="1800" b="1" kern="1200">
                              <a:solidFill>
                                <a:schemeClr val="lt1"/>
                              </a:solidFill>
                              <a:latin typeface="Arial"/>
                              <a:ea typeface="微软雅黑"/>
                            </a:defRPr>
                          </a:lvl7pPr>
                          <a:lvl8pPr marL="3200400" algn="l" defTabSz="914400" rtl="0" eaLnBrk="1" latinLnBrk="0" hangingPunct="1">
                            <a:defRPr sz="1800" b="1" kern="1200">
                              <a:solidFill>
                                <a:schemeClr val="lt1"/>
                              </a:solidFill>
                              <a:latin typeface="Arial"/>
                              <a:ea typeface="微软雅黑"/>
                            </a:defRPr>
                          </a:lvl8pPr>
                          <a:lvl9pPr marL="3657600" algn="l" defTabSz="914400" rtl="0" eaLnBrk="1" latinLnBrk="0" hangingPunct="1">
                            <a:defRPr sz="1800" b="1" kern="1200">
                              <a:solidFill>
                                <a:schemeClr val="lt1"/>
                              </a:solidFill>
                              <a:latin typeface="Arial"/>
                              <a:ea typeface="微软雅黑"/>
                            </a:defRPr>
                          </a:lvl9pPr>
                        </a:lstStyle>
                        <a:p>
                          <a:pPr marL="0" algn="ctr" defTabSz="914400" rtl="0" eaLnBrk="1" latinLnBrk="0" hangingPunct="1">
                            <a:spcBef>
                              <a:spcPts val="0"/>
                            </a:spcBef>
                            <a:spcAft>
                              <a:spcPts val="0"/>
                            </a:spcAft>
                          </a:pPr>
                          <a:r>
                            <a:rPr lang="en-US" altLang="zh-CN" sz="1600" b="1"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BEPCII</a:t>
                          </a:r>
                        </a:p>
                      </a:txBody>
                      <a:tcPr marL="68580" marR="68580" marT="0" marB="0"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74C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BEPCII-CW</a:t>
                          </a:r>
                        </a:p>
                      </a:txBody>
                      <a:tcPr marL="68580" marR="68580" marT="0" marB="0" anchor="ctr" anchorCtr="1">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solidFill>
                      </a:tcPr>
                    </a:tc>
                    <a:extLst>
                      <a:ext uri="{0D108BD9-81ED-4DB2-BD59-A6C34878D82A}">
                        <a16:rowId xmlns:a16="http://schemas.microsoft.com/office/drawing/2014/main" val="10000"/>
                      </a:ext>
                    </a:extLst>
                  </a:tr>
                  <a:tr h="256088">
                    <a:tc>
                      <a:txBody>
                        <a:body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Circumference [m]</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gridSpan="2">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237</a:t>
                          </a:r>
                          <a:endParaRPr lang="zh-CN" altLang="en-US" sz="1400" kern="100" dirty="0">
                            <a:solidFill>
                              <a:schemeClr val="dk1"/>
                            </a:solidFill>
                            <a:effectLst/>
                            <a:latin typeface="+mn-lt"/>
                            <a:ea typeface="+mn-ea"/>
                            <a:cs typeface="+mn-cs"/>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hMerge="1">
                      <a:txBody>
                        <a:bodyPr/>
                        <a:lstStyle/>
                        <a:p>
                          <a:endParaRPr lang="zh-CN" altLang="en-US"/>
                        </a:p>
                      </a:txBody>
                      <a:tcPr/>
                    </a:tc>
                    <a:extLst>
                      <a:ext uri="{0D108BD9-81ED-4DB2-BD59-A6C34878D82A}">
                        <a16:rowId xmlns:a16="http://schemas.microsoft.com/office/drawing/2014/main" val="662564046"/>
                      </a:ext>
                    </a:extLst>
                  </a:tr>
                  <a:tr h="256088">
                    <a:tc>
                      <a:txBody>
                        <a:body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Optimization</a:t>
                          </a:r>
                          <a:r>
                            <a:rPr lang="en-US" altLang="zh-CN" sz="1400" b="0" kern="100" baseline="0" dirty="0">
                              <a:solidFill>
                                <a:srgbClr val="000000"/>
                              </a:solidFill>
                              <a:effectLst/>
                              <a:latin typeface="+mn-lt"/>
                              <a:ea typeface="宋体" panose="02010600030101010101" pitchFamily="2" charset="-122"/>
                              <a:cs typeface="Times New Roman" panose="02020603050405020304" pitchFamily="18" charset="0"/>
                            </a:rPr>
                            <a:t> beam energy [GeV]</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gridSpan="2">
                      <a:txBody>
                        <a:bodyPr/>
                        <a:lstStyle/>
                        <a:p>
                          <a:pPr marL="0" algn="ctr" defTabSz="914400" rtl="0" eaLnBrk="1" latinLnBrk="0" hangingPunct="1">
                            <a:spcBef>
                              <a:spcPts val="600"/>
                            </a:spcBef>
                            <a:spcAft>
                              <a:spcPts val="300"/>
                            </a:spcAft>
                          </a:pPr>
                          <a:r>
                            <a:rPr lang="en-US" altLang="zh-CN" sz="1600" b="1" kern="100" dirty="0">
                              <a:solidFill>
                                <a:srgbClr val="3333FF"/>
                              </a:solidFill>
                              <a:effectLst/>
                              <a:latin typeface="+mn-lt"/>
                              <a:ea typeface="+mn-ea"/>
                              <a:cs typeface="+mn-cs"/>
                            </a:rPr>
                            <a:t>1.89</a:t>
                          </a:r>
                          <a:endParaRPr lang="zh-CN" altLang="en-US" sz="1600" b="1" kern="100" dirty="0">
                            <a:solidFill>
                              <a:srgbClr val="3333FF"/>
                            </a:solidFill>
                            <a:effectLst/>
                            <a:latin typeface="+mn-lt"/>
                            <a:ea typeface="+mn-ea"/>
                            <a:cs typeface="+mn-cs"/>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hMerge="1">
                      <a:txBody>
                        <a:bodyPr/>
                        <a:lstStyle/>
                        <a:p>
                          <a:endParaRPr lang="zh-CN" altLang="en-US"/>
                        </a:p>
                      </a:txBody>
                      <a:tcPr/>
                    </a:tc>
                    <a:extLst>
                      <a:ext uri="{0D108BD9-81ED-4DB2-BD59-A6C34878D82A}">
                        <a16:rowId xmlns:a16="http://schemas.microsoft.com/office/drawing/2014/main" val="10009"/>
                      </a:ext>
                    </a:extLst>
                  </a:tr>
                  <a:tr h="256088">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sz="1400" b="0" kern="100" dirty="0">
                              <a:effectLst/>
                              <a:latin typeface="+mn-lt"/>
                            </a:rPr>
                            <a:t>Peak</a:t>
                          </a:r>
                          <a:r>
                            <a:rPr lang="en-US" sz="1400" b="0" kern="100" baseline="0" dirty="0">
                              <a:effectLst/>
                              <a:latin typeface="+mn-lt"/>
                            </a:rPr>
                            <a:t> luminosity</a:t>
                          </a:r>
                          <a:r>
                            <a:rPr lang="en-US" sz="1400" b="0" kern="100" dirty="0">
                              <a:effectLst/>
                              <a:latin typeface="+mn-lt"/>
                            </a:rPr>
                            <a:t> </a:t>
                          </a:r>
                          <a:r>
                            <a:rPr lang="en-US" sz="1400" b="0" kern="100" dirty="0">
                              <a:effectLst/>
                            </a:rPr>
                            <a:t>[</a:t>
                          </a:r>
                          <a14:m>
                            <m:oMath xmlns:m="http://schemas.openxmlformats.org/officeDocument/2006/math">
                              <m:sSup>
                                <m:sSupPr>
                                  <m:ctrlPr>
                                    <a:rPr lang="zh-CN" sz="1400" b="0" i="1" kern="100">
                                      <a:effectLst/>
                                      <a:latin typeface="Cambria Math" panose="02040503050406030204" pitchFamily="18" charset="0"/>
                                    </a:rPr>
                                  </m:ctrlPr>
                                </m:sSupPr>
                                <m:e>
                                  <m:r>
                                    <a:rPr lang="en-US" sz="1400" b="0" i="1" kern="100">
                                      <a:effectLst/>
                                      <a:latin typeface="Cambria Math" panose="02040503050406030204" pitchFamily="18" charset="0"/>
                                    </a:rPr>
                                    <m:t>10</m:t>
                                  </m:r>
                                </m:e>
                                <m:sup>
                                  <m:r>
                                    <a:rPr lang="en-US" sz="1400" b="0" i="1" kern="100">
                                      <a:effectLst/>
                                      <a:latin typeface="Cambria Math" panose="02040503050406030204" pitchFamily="18" charset="0"/>
                                    </a:rPr>
                                    <m:t>3</m:t>
                                  </m:r>
                                  <m:r>
                                    <a:rPr lang="en-US" sz="1400" b="0" i="1" kern="100" smtClean="0">
                                      <a:effectLst/>
                                      <a:latin typeface="Cambria Math" panose="02040503050406030204" pitchFamily="18" charset="0"/>
                                    </a:rPr>
                                    <m:t>3</m:t>
                                  </m:r>
                                </m:sup>
                              </m:sSup>
                              <m:r>
                                <m:rPr>
                                  <m:sty m:val="p"/>
                                </m:rPr>
                                <a:rPr lang="en-US" sz="1400" b="0" i="1" kern="100">
                                  <a:effectLst/>
                                  <a:latin typeface="Cambria Math" panose="02040503050406030204" pitchFamily="18" charset="0"/>
                                </a:rPr>
                                <m:t>c</m:t>
                              </m:r>
                              <m:sSup>
                                <m:sSupPr>
                                  <m:ctrlPr>
                                    <a:rPr lang="zh-CN" sz="1400" b="0" i="1" kern="100">
                                      <a:effectLst/>
                                      <a:latin typeface="Cambria Math" panose="02040503050406030204" pitchFamily="18" charset="0"/>
                                    </a:rPr>
                                  </m:ctrlPr>
                                </m:sSupPr>
                                <m:e>
                                  <m:r>
                                    <a:rPr lang="en-US" sz="1400" b="0" i="1" kern="100">
                                      <a:effectLst/>
                                      <a:latin typeface="Cambria Math" panose="02040503050406030204" pitchFamily="18" charset="0"/>
                                    </a:rPr>
                                    <m:t>𝑚</m:t>
                                  </m:r>
                                </m:e>
                                <m:sup>
                                  <m:r>
                                    <a:rPr lang="en-US" sz="1400" b="0" kern="100">
                                      <a:effectLst/>
                                      <a:latin typeface="Cambria Math" panose="02040503050406030204" pitchFamily="18" charset="0"/>
                                    </a:rPr>
                                    <m:t>−</m:t>
                                  </m:r>
                                  <m:r>
                                    <a:rPr lang="en-US" sz="1400" b="0" i="1" kern="100">
                                      <a:effectLst/>
                                      <a:latin typeface="Cambria Math" panose="02040503050406030204" pitchFamily="18" charset="0"/>
                                    </a:rPr>
                                    <m:t>2</m:t>
                                  </m:r>
                                </m:sup>
                              </m:sSup>
                              <m:sSup>
                                <m:sSupPr>
                                  <m:ctrlPr>
                                    <a:rPr lang="zh-CN" sz="1400" b="0" i="1" kern="100">
                                      <a:effectLst/>
                                      <a:latin typeface="Cambria Math" panose="02040503050406030204" pitchFamily="18" charset="0"/>
                                    </a:rPr>
                                  </m:ctrlPr>
                                </m:sSupPr>
                                <m:e>
                                  <m:r>
                                    <a:rPr lang="en-US" sz="1400" b="0" i="1" kern="100">
                                      <a:effectLst/>
                                      <a:latin typeface="Cambria Math" panose="02040503050406030204" pitchFamily="18" charset="0"/>
                                    </a:rPr>
                                    <m:t>𝑠</m:t>
                                  </m:r>
                                </m:e>
                                <m:sup>
                                  <m:r>
                                    <a:rPr lang="en-US" sz="1400" b="0" kern="100">
                                      <a:effectLst/>
                                      <a:latin typeface="Cambria Math" panose="02040503050406030204" pitchFamily="18" charset="0"/>
                                    </a:rPr>
                                    <m:t>−</m:t>
                                  </m:r>
                                  <m:r>
                                    <a:rPr lang="en-US" sz="1400" b="0" i="1" kern="100">
                                      <a:effectLst/>
                                      <a:latin typeface="Cambria Math" panose="02040503050406030204" pitchFamily="18" charset="0"/>
                                    </a:rPr>
                                    <m:t>1</m:t>
                                  </m:r>
                                </m:sup>
                              </m:sSup>
                            </m:oMath>
                          </a14:m>
                          <a:r>
                            <a:rPr lang="en-US" sz="1400" b="0" kern="100" dirty="0">
                              <a:effectLst/>
                            </a:rPr>
                            <a:t>]</a:t>
                          </a:r>
                          <a:endParaRPr lang="zh-CN" sz="1400" b="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800" b="1" kern="100" dirty="0">
                              <a:solidFill>
                                <a:srgbClr val="FF0000"/>
                              </a:solidFill>
                              <a:effectLst/>
                              <a:latin typeface="+mn-lt"/>
                              <a:ea typeface="+mn-ea"/>
                              <a:cs typeface="+mn-cs"/>
                            </a:rPr>
                            <a:t>1</a:t>
                          </a:r>
                          <a:endParaRPr lang="zh-CN" altLang="en-US" sz="1800" b="1" kern="100" dirty="0">
                            <a:solidFill>
                              <a:srgbClr val="FF0000"/>
                            </a:solidFill>
                            <a:effectLst/>
                            <a:latin typeface="+mn-lt"/>
                            <a:ea typeface="+mn-ea"/>
                            <a:cs typeface="+mn-cs"/>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algn="ctr">
                            <a:spcBef>
                              <a:spcPts val="600"/>
                            </a:spcBef>
                            <a:spcAft>
                              <a:spcPts val="300"/>
                            </a:spcAft>
                          </a:pPr>
                          <a:r>
                            <a:rPr lang="en-US" altLang="zh-CN" sz="1800" b="1" kern="100" dirty="0">
                              <a:solidFill>
                                <a:srgbClr val="FF0000"/>
                              </a:solidFill>
                              <a:effectLst/>
                              <a:latin typeface="+mn-lt"/>
                              <a:ea typeface="宋体" panose="02010600030101010101" pitchFamily="2" charset="-122"/>
                              <a:cs typeface="Times New Roman" panose="02020603050405020304" pitchFamily="18" charset="0"/>
                            </a:rPr>
                            <a:t>10</a:t>
                          </a:r>
                          <a:endParaRPr lang="zh-CN" sz="1800" b="1" kern="100" dirty="0">
                            <a:solidFill>
                              <a:srgbClr val="FF0000"/>
                            </a:solidFill>
                            <a:effectLst/>
                            <a:latin typeface="+mn-lt"/>
                            <a:ea typeface="宋体" panose="02010600030101010101" pitchFamily="2" charset="-122"/>
                            <a:cs typeface="Times New Roman" panose="02020603050405020304" pitchFamily="18" charset="0"/>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val="10001"/>
                      </a:ext>
                    </a:extLst>
                  </a:tr>
                  <a:tr h="256088">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buNone/>
                          </a:pPr>
                          <a14:m>
                            <m:oMath xmlns:m="http://schemas.openxmlformats.org/officeDocument/2006/math">
                              <m:sSubSup>
                                <m:sSubSupPr>
                                  <m:ctrlPr>
                                    <a:rPr lang="zh-CN" sz="1400" b="0" i="1" kern="100">
                                      <a:effectLst/>
                                      <a:latin typeface="Cambria Math" panose="02040503050406030204" pitchFamily="18" charset="0"/>
                                    </a:rPr>
                                  </m:ctrlPr>
                                </m:sSubSupPr>
                                <m:e>
                                  <m:r>
                                    <a:rPr lang="en-US" sz="1400" b="0" i="1" kern="100">
                                      <a:effectLst/>
                                      <a:latin typeface="Cambria Math" panose="02040503050406030204" pitchFamily="18" charset="0"/>
                                    </a:rPr>
                                    <m:t>𝛽</m:t>
                                  </m:r>
                                </m:e>
                                <m:sub>
                                  <m:r>
                                    <a:rPr lang="en-US" sz="1400" b="0" i="1" kern="100">
                                      <a:effectLst/>
                                      <a:latin typeface="Cambria Math" panose="02040503050406030204" pitchFamily="18" charset="0"/>
                                    </a:rPr>
                                    <m:t>𝑥</m:t>
                                  </m:r>
                                </m:sub>
                                <m:sup>
                                  <m:r>
                                    <a:rPr lang="en-US" sz="1400" b="0" kern="100">
                                      <a:effectLst/>
                                      <a:latin typeface="Cambria Math" panose="02040503050406030204" pitchFamily="18" charset="0"/>
                                    </a:rPr>
                                    <m:t>∗</m:t>
                                  </m:r>
                                </m:sup>
                              </m:sSubSup>
                              <m:r>
                                <a:rPr lang="en-US" sz="1400" b="0" kern="100">
                                  <a:effectLst/>
                                  <a:latin typeface="Cambria Math" panose="02040503050406030204" pitchFamily="18" charset="0"/>
                                </a:rPr>
                                <m:t>/</m:t>
                              </m:r>
                              <m:sSubSup>
                                <m:sSubSupPr>
                                  <m:ctrlPr>
                                    <a:rPr lang="zh-CN" sz="1400" b="0" i="1" kern="100">
                                      <a:effectLst/>
                                      <a:latin typeface="Cambria Math" panose="02040503050406030204" pitchFamily="18" charset="0"/>
                                    </a:rPr>
                                  </m:ctrlPr>
                                </m:sSubSupPr>
                                <m:e>
                                  <m:r>
                                    <a:rPr lang="en-US" sz="1400" b="0" i="1" kern="100">
                                      <a:effectLst/>
                                      <a:latin typeface="Cambria Math" panose="02040503050406030204" pitchFamily="18" charset="0"/>
                                    </a:rPr>
                                    <m:t>𝛽</m:t>
                                  </m:r>
                                </m:e>
                                <m:sub>
                                  <m:r>
                                    <a:rPr lang="en-US" sz="1400" b="0" i="1" kern="100">
                                      <a:effectLst/>
                                      <a:latin typeface="Cambria Math" panose="02040503050406030204" pitchFamily="18" charset="0"/>
                                    </a:rPr>
                                    <m:t>𝑦</m:t>
                                  </m:r>
                                </m:sub>
                                <m:sup>
                                  <m:r>
                                    <a:rPr lang="en-US" sz="1400" b="0" kern="100">
                                      <a:effectLst/>
                                      <a:latin typeface="Cambria Math" panose="02040503050406030204" pitchFamily="18" charset="0"/>
                                    </a:rPr>
                                    <m:t>∗</m:t>
                                  </m:r>
                                </m:sup>
                              </m:sSubSup>
                            </m:oMath>
                          </a14:m>
                          <a:r>
                            <a:rPr lang="en-US" sz="1400" b="0" kern="100" dirty="0">
                              <a:effectLst/>
                              <a:sym typeface="+mn-ea"/>
                            </a:rPr>
                            <a:t> [m]</a:t>
                          </a:r>
                          <a:endParaRPr lang="zh-CN" altLang="en-US" sz="1400" b="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1/0.0135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SG" sz="1400" kern="100">
                              <a:solidFill>
                                <a:schemeClr val="tx1"/>
                              </a:solidFill>
                              <a:effectLst/>
                            </a:rPr>
                            <a:t>0.15/0.005</a:t>
                          </a:r>
                          <a:endParaRPr lang="zh-CN" altLang="zh-SG"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02"/>
                      </a:ext>
                    </a:extLst>
                  </a:tr>
                  <a:tr h="256088">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latin typeface="+mn-lt"/>
                            </a:rPr>
                            <a:t>Total current </a:t>
                          </a:r>
                          <a:r>
                            <a:rPr lang="en-US" sz="1400" kern="100" dirty="0">
                              <a:effectLst/>
                            </a:rPr>
                            <a:t>[mA]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910</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b="0" kern="100" dirty="0">
                              <a:solidFill>
                                <a:schemeClr val="tx1"/>
                              </a:solidFill>
                              <a:effectLst/>
                              <a:latin typeface="+mn-lt"/>
                              <a:ea typeface="+mn-ea"/>
                              <a:cs typeface="+mn-cs"/>
                            </a:rPr>
                            <a:t>1500</a:t>
                          </a:r>
                          <a:endParaRPr lang="zh-CN" altLang="en-US" sz="1400" b="0" kern="100" dirty="0">
                            <a:solidFill>
                              <a:schemeClr val="tx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val="10003"/>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latin typeface="+mn-lt"/>
                            </a:rPr>
                            <a:t>Bunch current </a:t>
                          </a:r>
                          <a:r>
                            <a:rPr lang="en-US" altLang="zh-CN" sz="1400" kern="100" dirty="0">
                              <a:effectLst/>
                            </a:rPr>
                            <a:t>[mA]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8.3</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chemeClr val="dk1"/>
                              </a:solidFill>
                              <a:effectLst/>
                              <a:latin typeface="+mn-lt"/>
                              <a:ea typeface="+mn-ea"/>
                              <a:cs typeface="+mn-cs"/>
                            </a:rPr>
                            <a:t>12.5</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04"/>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Bunch number</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110</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b="0" kern="100">
                              <a:solidFill>
                                <a:schemeClr val="dk1"/>
                              </a:solidFill>
                              <a:effectLst/>
                              <a:latin typeface="+mn-lt"/>
                              <a:ea typeface="+mn-ea"/>
                              <a:cs typeface="+mn-cs"/>
                            </a:rPr>
                            <a:t>120</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val="10005"/>
                      </a:ext>
                    </a:extLst>
                  </a:tr>
                  <a:tr h="274955">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latin typeface="+mn-lt"/>
                            </a:rPr>
                            <a:t>Beam-beam</a:t>
                          </a:r>
                          <a:r>
                            <a:rPr lang="en-US" altLang="zh-CN" sz="1400" kern="100" baseline="0" dirty="0">
                              <a:effectLst/>
                              <a:latin typeface="+mn-lt"/>
                            </a:rPr>
                            <a:t> para.</a:t>
                          </a:r>
                          <a:r>
                            <a:rPr lang="en-US" altLang="zh-CN" sz="1400" kern="100" dirty="0">
                              <a:effectLst/>
                              <a:latin typeface="+mn-lt"/>
                            </a:rPr>
                            <a:t>   </a:t>
                          </a:r>
                          <a14:m>
                            <m:oMath xmlns:m="http://schemas.openxmlformats.org/officeDocument/2006/math">
                              <m:sSub>
                                <m:sSubPr>
                                  <m:ctrlPr>
                                    <a:rPr lang="zh-CN" altLang="zh-SG" sz="1400" i="1" kern="100" smtClean="0">
                                      <a:effectLst/>
                                      <a:latin typeface="Cambria Math" panose="02040503050406030204" pitchFamily="18" charset="0"/>
                                    </a:rPr>
                                  </m:ctrlPr>
                                </m:sSubPr>
                                <m:e>
                                  <m:r>
                                    <a:rPr lang="en-US" altLang="zh-SG" sz="1400" kern="100">
                                      <a:effectLst/>
                                      <a:latin typeface="Cambria Math" panose="02040503050406030204" pitchFamily="18" charset="0"/>
                                    </a:rPr>
                                    <m:t>𝝃</m:t>
                                  </m:r>
                                </m:e>
                                <m:sub>
                                  <m:r>
                                    <a:rPr lang="en-US" altLang="zh-SG" sz="1400" b="0" i="1" kern="100" smtClean="0">
                                      <a:effectLst/>
                                      <a:latin typeface="Cambria Math" panose="02040503050406030204" pitchFamily="18" charset="0"/>
                                    </a:rPr>
                                    <m:t>𝑥</m:t>
                                  </m:r>
                                </m:sub>
                              </m:sSub>
                            </m:oMath>
                          </a14:m>
                          <a:r>
                            <a:rPr lang="en-US" altLang="zh-CN" sz="1400" kern="100" dirty="0">
                              <a:effectLst/>
                            </a:rPr>
                            <a:t>/</a:t>
                          </a:r>
                          <a:r>
                            <a:rPr lang="zh-CN" sz="1400" kern="100" dirty="0">
                              <a:effectLst/>
                            </a:rPr>
                            <a:t>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𝝃</m:t>
                                  </m:r>
                                </m:e>
                                <m:sub>
                                  <m:r>
                                    <a:rPr lang="en-US" sz="1400" kern="100">
                                      <a:effectLst/>
                                      <a:latin typeface="Cambria Math" panose="02040503050406030204" pitchFamily="18" charset="0"/>
                                    </a:rPr>
                                    <m:t>𝒚</m:t>
                                  </m:r>
                                  <m:r>
                                    <a:rPr lang="en-US" sz="1400" kern="100">
                                      <a:effectLst/>
                                      <a:latin typeface="Cambria Math" panose="02040503050406030204" pitchFamily="18" charset="0"/>
                                    </a:rPr>
                                    <m:t>,</m:t>
                                  </m:r>
                                  <m:r>
                                    <a:rPr lang="en-US" sz="1400" kern="100">
                                      <a:effectLst/>
                                      <a:latin typeface="Cambria Math" panose="02040503050406030204" pitchFamily="18" charset="0"/>
                                    </a:rPr>
                                    <m:t>𝐥𝐮𝐦</m:t>
                                  </m:r>
                                </m:sub>
                              </m:sSub>
                            </m:oMath>
                          </a14:m>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0.029/0.04</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0.01/0.088</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06"/>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latin typeface="+mn-lt"/>
                            </a:rPr>
                            <a:t>Emittance</a:t>
                          </a:r>
                          <a:r>
                            <a:rPr lang="en-US" altLang="zh-CN" sz="1400" kern="100" dirty="0">
                              <a:effectLst/>
                            </a:rPr>
                            <a:t> </a:t>
                          </a:r>
                          <a:r>
                            <a:rPr lang="en-US" sz="1400" kern="100" dirty="0">
                              <a:effectLst/>
                            </a:rPr>
                            <a:t>[</a:t>
                          </a:r>
                          <a:r>
                            <a:rPr lang="en-US" sz="1400" kern="100" dirty="0" err="1">
                              <a:effectLst/>
                            </a:rPr>
                            <a:t>nmrad</a:t>
                          </a:r>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120/0.6</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kern="100">
                              <a:solidFill>
                                <a:schemeClr val="tx1"/>
                              </a:solidFill>
                              <a:effectLst/>
                              <a:sym typeface="+mn-ea"/>
                            </a:rPr>
                            <a:t>55/0.193</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val="10007"/>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Damping time </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400" b="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ms</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24.7/24.7/12.3</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a:effectLst/>
                              <a:sym typeface="+mn-ea"/>
                            </a:rPr>
                            <a:t>13.9/14.6/7.45</a:t>
                          </a:r>
                          <a:endParaRPr lang="zh-CN" altLang="en-US" sz="140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08"/>
                      </a:ext>
                    </a:extLst>
                  </a:tr>
                  <a:tr h="296545">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rPr>
                            <a:t> Longitudinal</a:t>
                          </a:r>
                          <a:r>
                            <a:rPr lang="en-US" altLang="zh-CN" sz="1400" kern="100" baseline="0" dirty="0">
                              <a:effectLst/>
                            </a:rPr>
                            <a:t> tune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𝝂</m:t>
                                  </m:r>
                                </m:e>
                                <m:sub>
                                  <m:r>
                                    <a:rPr lang="en-US" sz="1400" kern="100">
                                      <a:effectLst/>
                                      <a:latin typeface="Cambria Math" panose="02040503050406030204" pitchFamily="18" charset="0"/>
                                    </a:rPr>
                                    <m:t>𝒔</m:t>
                                  </m:r>
                                </m:sub>
                              </m:sSub>
                            </m:oMath>
                          </a14:m>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0.032</a:t>
                          </a:r>
                          <a:endParaRPr lang="zh-CN" altLang="en-US" sz="140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0.040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10"/>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a:solidFill>
                                <a:srgbClr val="000000"/>
                              </a:solidFill>
                              <a:effectLst/>
                              <a:latin typeface="+mn-lt"/>
                              <a:ea typeface="+mn-ea"/>
                              <a:cs typeface="Times New Roman" panose="02020603050405020304" pitchFamily="18" charset="0"/>
                            </a:rPr>
                            <a:t>Natural energy spread [%]</a:t>
                          </a:r>
                          <a:endParaRPr lang="zh-CN" altLang="en-US" sz="1400" b="0" kern="100" dirty="0">
                            <a:solidFill>
                              <a:srgbClr val="000000"/>
                            </a:solidFill>
                            <a:effectLst/>
                            <a:latin typeface="+mn-lt"/>
                            <a:ea typeface="+mn-ea"/>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b="0" kern="100">
                              <a:solidFill>
                                <a:schemeClr val="dk1"/>
                              </a:solidFill>
                              <a:effectLst/>
                              <a:latin typeface="+mn-lt"/>
                              <a:ea typeface="+mn-ea"/>
                              <a:cs typeface="+mn-cs"/>
                            </a:rPr>
                            <a:t>0.082</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val="10011"/>
                      </a:ext>
                    </a:extLst>
                  </a:tr>
                  <a:tr h="268086">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i="0" kern="100" dirty="0">
                              <a:effectLst/>
                              <a:latin typeface="+mn-lt"/>
                            </a:rPr>
                            <a:t>Natural</a:t>
                          </a:r>
                          <a:r>
                            <a:rPr lang="en-US" altLang="zh-CN" sz="1400" i="0" kern="100" baseline="0" dirty="0">
                              <a:effectLst/>
                              <a:latin typeface="+mn-lt"/>
                            </a:rPr>
                            <a:t> bunch length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𝝈</m:t>
                                  </m:r>
                                </m:e>
                                <m:sub>
                                  <m:r>
                                    <a:rPr lang="en-US" sz="1400" kern="100">
                                      <a:effectLst/>
                                      <a:latin typeface="Cambria Math" panose="02040503050406030204" pitchFamily="18" charset="0"/>
                                    </a:rPr>
                                    <m:t>𝒛</m:t>
                                  </m:r>
                                  <m:r>
                                    <a:rPr lang="en-US" sz="1400" kern="100">
                                      <a:effectLst/>
                                      <a:latin typeface="Cambria Math" panose="02040503050406030204" pitchFamily="18" charset="0"/>
                                    </a:rPr>
                                    <m:t>,</m:t>
                                  </m:r>
                                  <m:r>
                                    <a:rPr lang="en-US" sz="1400" kern="100">
                                      <a:effectLst/>
                                      <a:latin typeface="Cambria Math" panose="02040503050406030204" pitchFamily="18" charset="0"/>
                                    </a:rPr>
                                    <m:t>𝟎</m:t>
                                  </m:r>
                                </m:sub>
                              </m:sSub>
                            </m:oMath>
                          </a14:m>
                          <a:r>
                            <a:rPr lang="en-US" sz="1400" kern="100" dirty="0">
                              <a:effectLst/>
                            </a:rPr>
                            <a:t> [mm]</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13.3</a:t>
                          </a:r>
                          <a:endParaRPr lang="en-US" alt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12"/>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i="0" kern="100" dirty="0">
                              <a:effectLst/>
                              <a:latin typeface="+mn-lt"/>
                            </a:rPr>
                            <a:t>Bunch length</a:t>
                          </a:r>
                          <a:r>
                            <a:rPr lang="en-US" altLang="zh-CN" sz="1400" i="0" kern="100" baseline="0" dirty="0">
                              <a:effectLst/>
                              <a:latin typeface="+mn-lt"/>
                            </a:rPr>
                            <a:t> </a:t>
                          </a:r>
                          <a14:m>
                            <m:oMath xmlns:m="http://schemas.openxmlformats.org/officeDocument/2006/math">
                              <m:sSub>
                                <m:sSubPr>
                                  <m:ctrlPr>
                                    <a:rPr lang="zh-CN" sz="1400" i="1" kern="100">
                                      <a:effectLst/>
                                      <a:latin typeface="Cambria Math" panose="02040503050406030204" pitchFamily="18" charset="0"/>
                                    </a:rPr>
                                  </m:ctrlPr>
                                </m:sSubPr>
                                <m:e>
                                  <m:r>
                                    <a:rPr lang="en-US" sz="1400" kern="100">
                                      <a:effectLst/>
                                      <a:latin typeface="Cambria Math" panose="02040503050406030204" pitchFamily="18" charset="0"/>
                                    </a:rPr>
                                    <m:t>𝝈</m:t>
                                  </m:r>
                                </m:e>
                                <m:sub>
                                  <m:r>
                                    <a:rPr lang="en-US" sz="1400" kern="100">
                                      <a:effectLst/>
                                      <a:latin typeface="Cambria Math" panose="02040503050406030204" pitchFamily="18" charset="0"/>
                                    </a:rPr>
                                    <m:t>𝒛</m:t>
                                  </m:r>
                                </m:sub>
                              </m:sSub>
                            </m:oMath>
                          </a14:m>
                          <a:r>
                            <a:rPr lang="en-US" sz="1400" kern="100" dirty="0">
                              <a:effectLst/>
                            </a:rPr>
                            <a:t> [mm]</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13.5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val="10013"/>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solidFill>
                                <a:schemeClr val="dk1"/>
                              </a:solidFill>
                              <a:effectLst/>
                              <a:latin typeface="+mn-lt"/>
                              <a:ea typeface="+mn-ea"/>
                              <a:cs typeface="+mn-cs"/>
                            </a:rPr>
                            <a:t>Half crossing angle [</a:t>
                          </a:r>
                          <a:r>
                            <a:rPr lang="en-US" altLang="zh-CN" sz="1400" kern="100" dirty="0" err="1">
                              <a:solidFill>
                                <a:schemeClr val="dk1"/>
                              </a:solidFill>
                              <a:effectLst/>
                              <a:latin typeface="+mn-lt"/>
                              <a:ea typeface="+mn-ea"/>
                              <a:cs typeface="+mn-cs"/>
                            </a:rPr>
                            <a:t>mrad</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18.1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14"/>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err="1">
                              <a:solidFill>
                                <a:srgbClr val="000000"/>
                              </a:solidFill>
                              <a:effectLst/>
                              <a:latin typeface="+mn-lt"/>
                              <a:ea typeface="+mn-ea"/>
                              <a:cs typeface="Times New Roman" panose="02020603050405020304" pitchFamily="18" charset="0"/>
                            </a:rPr>
                            <a:t>Piwinski</a:t>
                          </a:r>
                          <a:r>
                            <a:rPr lang="en-US" altLang="zh-CN" sz="1400" b="0" kern="100" dirty="0">
                              <a:solidFill>
                                <a:srgbClr val="000000"/>
                              </a:solidFill>
                              <a:effectLst/>
                              <a:latin typeface="+mn-lt"/>
                              <a:ea typeface="+mn-ea"/>
                              <a:cs typeface="Times New Roman" panose="02020603050405020304" pitchFamily="18" charset="0"/>
                            </a:rPr>
                            <a:t> angle</a:t>
                          </a:r>
                          <a:endParaRPr lang="zh-CN" sz="1400" b="0" kern="100" dirty="0">
                            <a:solidFill>
                              <a:srgbClr val="000000"/>
                            </a:solidFill>
                            <a:effectLst/>
                            <a:latin typeface="+mn-lt"/>
                            <a:ea typeface="+mn-ea"/>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0.47</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3.19</a:t>
                          </a: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val="10015"/>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buNone/>
                          </a:pPr>
                          <a:r>
                            <a:rPr lang="en-US" altLang="zh-CN" sz="1400" b="0" kern="100" dirty="0">
                              <a:solidFill>
                                <a:schemeClr val="tx1"/>
                              </a:solidFill>
                              <a:effectLst/>
                              <a:latin typeface="+mn-lt"/>
                              <a:ea typeface="+mn-ea"/>
                              <a:cs typeface="Times New Roman" panose="02020603050405020304" pitchFamily="18" charset="0"/>
                            </a:rPr>
                            <a:t>Tune</a:t>
                          </a:r>
                          <a:endParaRPr lang="zh-CN" altLang="en-US" sz="1400" b="0" kern="100" dirty="0">
                            <a:solidFill>
                              <a:schemeClr val="tx1"/>
                            </a:solidFill>
                            <a:effectLst/>
                            <a:latin typeface="+mn-lt"/>
                            <a:ea typeface="+mn-ea"/>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buNone/>
                          </a:pPr>
                          <a:r>
                            <a:rPr lang="en-US" altLang="zh-CN" sz="1400" kern="100" dirty="0">
                              <a:solidFill>
                                <a:schemeClr val="tx1"/>
                              </a:solidFill>
                              <a:effectLst/>
                              <a:latin typeface="+mn-lt"/>
                              <a:ea typeface="+mn-ea"/>
                              <a:cs typeface="+mn-cs"/>
                            </a:rPr>
                            <a:t>7.509/5.575</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buNone/>
                          </a:pPr>
                          <a:r>
                            <a:rPr lang="en-US" altLang="zh-CN" sz="1400" dirty="0">
                              <a:solidFill>
                                <a:schemeClr val="tx1"/>
                              </a:solidFill>
                              <a:sym typeface="+mn-ea"/>
                            </a:rPr>
                            <a:t>8.550/7.576</a:t>
                          </a:r>
                          <a:endParaRPr lang="en-US" altLang="zh-CN" sz="1400" b="0" kern="100" dirty="0">
                            <a:solidFill>
                              <a:schemeClr val="tx1"/>
                            </a:solidFill>
                            <a:effectLst/>
                            <a:latin typeface="+mn-lt"/>
                            <a:ea typeface="宋体" panose="02010600030101010101" pitchFamily="2" charset="-122"/>
                            <a:cs typeface="Times New Roman" panose="02020603050405020304" pitchFamily="18" charset="0"/>
                            <a:sym typeface="+mn-ea"/>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val="10016"/>
                      </a:ext>
                    </a:extLst>
                  </a:tr>
                </a:tbl>
              </a:graphicData>
            </a:graphic>
          </p:graphicFrame>
        </mc:Choice>
        <mc:Fallback xmlns="">
          <p:graphicFrame>
            <p:nvGraphicFramePr>
              <p:cNvPr id="18" name="表格 17">
                <a:extLst>
                  <a:ext uri="{FF2B5EF4-FFF2-40B4-BE49-F238E27FC236}">
                    <a16:creationId xmlns:a16="http://schemas.microsoft.com/office/drawing/2014/main" xmlns:a14="http://schemas.microsoft.com/office/drawing/2010/main" xmlns="" id="{E4343A67-9304-4240-884D-45A5A6CFBDC6}"/>
                  </a:ext>
                </a:extLst>
              </p:cNvPr>
              <p:cNvGraphicFramePr>
                <a:graphicFrameLocks noGrp="1"/>
              </p:cNvGraphicFramePr>
              <p:nvPr>
                <p:extLst>
                  <p:ext uri="{D42A27DB-BD31-4B8C-83A1-F6EECF244321}">
                    <p14:modId xmlns:p14="http://schemas.microsoft.com/office/powerpoint/2010/main" val="2459262429"/>
                  </p:ext>
                </p:extLst>
              </p:nvPr>
            </p:nvGraphicFramePr>
            <p:xfrm>
              <a:off x="6168007" y="1700808"/>
              <a:ext cx="5891993" cy="4881947"/>
            </p:xfrm>
            <a:graphic>
              <a:graphicData uri="http://schemas.openxmlformats.org/drawingml/2006/table">
                <a:tbl>
                  <a:tblPr firstRow="1" bandRow="1"/>
                  <a:tblGrid>
                    <a:gridCol w="2808313">
                      <a:extLst>
                        <a:ext uri="{9D8B030D-6E8A-4147-A177-3AD203B41FA5}">
                          <a16:colId xmlns:a16="http://schemas.microsoft.com/office/drawing/2014/main" xmlns:a14="http://schemas.microsoft.com/office/drawing/2010/main" xmlns="" val="20000"/>
                        </a:ext>
                      </a:extLst>
                    </a:gridCol>
                    <a:gridCol w="1512168">
                      <a:extLst>
                        <a:ext uri="{9D8B030D-6E8A-4147-A177-3AD203B41FA5}">
                          <a16:colId xmlns:a16="http://schemas.microsoft.com/office/drawing/2014/main" xmlns:a14="http://schemas.microsoft.com/office/drawing/2010/main" xmlns="" val="20001"/>
                        </a:ext>
                      </a:extLst>
                    </a:gridCol>
                    <a:gridCol w="1571512"/>
                  </a:tblGrid>
                  <a:tr h="432048">
                    <a:tc>
                      <a:txBody>
                        <a:bodyPr/>
                        <a:lstStyle>
                          <a:lvl1pPr marL="0" algn="l" defTabSz="914400" rtl="0" eaLnBrk="1" latinLnBrk="0" hangingPunct="1">
                            <a:defRPr sz="1800" b="1" kern="1200">
                              <a:solidFill>
                                <a:schemeClr val="lt1"/>
                              </a:solidFill>
                              <a:latin typeface="Arial"/>
                              <a:ea typeface="微软雅黑"/>
                            </a:defRPr>
                          </a:lvl1pPr>
                          <a:lvl2pPr marL="457200" algn="l" defTabSz="914400" rtl="0" eaLnBrk="1" latinLnBrk="0" hangingPunct="1">
                            <a:defRPr sz="1800" b="1" kern="1200">
                              <a:solidFill>
                                <a:schemeClr val="lt1"/>
                              </a:solidFill>
                              <a:latin typeface="Arial"/>
                              <a:ea typeface="微软雅黑"/>
                            </a:defRPr>
                          </a:lvl2pPr>
                          <a:lvl3pPr marL="914400" algn="l" defTabSz="914400" rtl="0" eaLnBrk="1" latinLnBrk="0" hangingPunct="1">
                            <a:defRPr sz="1800" b="1" kern="1200">
                              <a:solidFill>
                                <a:schemeClr val="lt1"/>
                              </a:solidFill>
                              <a:latin typeface="Arial"/>
                              <a:ea typeface="微软雅黑"/>
                            </a:defRPr>
                          </a:lvl3pPr>
                          <a:lvl4pPr marL="1371600" algn="l" defTabSz="914400" rtl="0" eaLnBrk="1" latinLnBrk="0" hangingPunct="1">
                            <a:defRPr sz="1800" b="1" kern="1200">
                              <a:solidFill>
                                <a:schemeClr val="lt1"/>
                              </a:solidFill>
                              <a:latin typeface="Arial"/>
                              <a:ea typeface="微软雅黑"/>
                            </a:defRPr>
                          </a:lvl4pPr>
                          <a:lvl5pPr marL="1828800" algn="l" defTabSz="914400" rtl="0" eaLnBrk="1" latinLnBrk="0" hangingPunct="1">
                            <a:defRPr sz="1800" b="1" kern="1200">
                              <a:solidFill>
                                <a:schemeClr val="lt1"/>
                              </a:solidFill>
                              <a:latin typeface="Arial"/>
                              <a:ea typeface="微软雅黑"/>
                            </a:defRPr>
                          </a:lvl5pPr>
                          <a:lvl6pPr marL="2286000" algn="l" defTabSz="914400" rtl="0" eaLnBrk="1" latinLnBrk="0" hangingPunct="1">
                            <a:defRPr sz="1800" b="1" kern="1200">
                              <a:solidFill>
                                <a:schemeClr val="lt1"/>
                              </a:solidFill>
                              <a:latin typeface="Arial"/>
                              <a:ea typeface="微软雅黑"/>
                            </a:defRPr>
                          </a:lvl6pPr>
                          <a:lvl7pPr marL="2743200" algn="l" defTabSz="914400" rtl="0" eaLnBrk="1" latinLnBrk="0" hangingPunct="1">
                            <a:defRPr sz="1800" b="1" kern="1200">
                              <a:solidFill>
                                <a:schemeClr val="lt1"/>
                              </a:solidFill>
                              <a:latin typeface="Arial"/>
                              <a:ea typeface="微软雅黑"/>
                            </a:defRPr>
                          </a:lvl7pPr>
                          <a:lvl8pPr marL="3200400" algn="l" defTabSz="914400" rtl="0" eaLnBrk="1" latinLnBrk="0" hangingPunct="1">
                            <a:defRPr sz="1800" b="1" kern="1200">
                              <a:solidFill>
                                <a:schemeClr val="lt1"/>
                              </a:solidFill>
                              <a:latin typeface="Arial"/>
                              <a:ea typeface="微软雅黑"/>
                            </a:defRPr>
                          </a:lvl8pPr>
                          <a:lvl9pPr marL="3657600" algn="l" defTabSz="914400" rtl="0" eaLnBrk="1" latinLnBrk="0" hangingPunct="1">
                            <a:defRPr sz="1800" b="1" kern="1200">
                              <a:solidFill>
                                <a:schemeClr val="lt1"/>
                              </a:solidFill>
                              <a:latin typeface="Arial"/>
                              <a:ea typeface="微软雅黑"/>
                            </a:defRPr>
                          </a:lvl9pPr>
                        </a:lstStyle>
                        <a:p>
                          <a:pPr algn="just"/>
                          <a:endParaRPr lang="zh-CN" sz="1600" kern="100" dirty="0">
                            <a:effectLst/>
                            <a:latin typeface="Times New Roman" panose="02020603050405020304" pitchFamily="18"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74CB"/>
                        </a:solidFill>
                      </a:tcPr>
                    </a:tc>
                    <a:tc>
                      <a:txBody>
                        <a:bodyPr/>
                        <a:lstStyle>
                          <a:lvl1pPr marL="0" algn="l" defTabSz="914400" rtl="0" eaLnBrk="1" latinLnBrk="0" hangingPunct="1">
                            <a:defRPr sz="1800" b="1" kern="1200">
                              <a:solidFill>
                                <a:schemeClr val="lt1"/>
                              </a:solidFill>
                              <a:latin typeface="Arial"/>
                              <a:ea typeface="微软雅黑"/>
                            </a:defRPr>
                          </a:lvl1pPr>
                          <a:lvl2pPr marL="457200" algn="l" defTabSz="914400" rtl="0" eaLnBrk="1" latinLnBrk="0" hangingPunct="1">
                            <a:defRPr sz="1800" b="1" kern="1200">
                              <a:solidFill>
                                <a:schemeClr val="lt1"/>
                              </a:solidFill>
                              <a:latin typeface="Arial"/>
                              <a:ea typeface="微软雅黑"/>
                            </a:defRPr>
                          </a:lvl2pPr>
                          <a:lvl3pPr marL="914400" algn="l" defTabSz="914400" rtl="0" eaLnBrk="1" latinLnBrk="0" hangingPunct="1">
                            <a:defRPr sz="1800" b="1" kern="1200">
                              <a:solidFill>
                                <a:schemeClr val="lt1"/>
                              </a:solidFill>
                              <a:latin typeface="Arial"/>
                              <a:ea typeface="微软雅黑"/>
                            </a:defRPr>
                          </a:lvl3pPr>
                          <a:lvl4pPr marL="1371600" algn="l" defTabSz="914400" rtl="0" eaLnBrk="1" latinLnBrk="0" hangingPunct="1">
                            <a:defRPr sz="1800" b="1" kern="1200">
                              <a:solidFill>
                                <a:schemeClr val="lt1"/>
                              </a:solidFill>
                              <a:latin typeface="Arial"/>
                              <a:ea typeface="微软雅黑"/>
                            </a:defRPr>
                          </a:lvl4pPr>
                          <a:lvl5pPr marL="1828800" algn="l" defTabSz="914400" rtl="0" eaLnBrk="1" latinLnBrk="0" hangingPunct="1">
                            <a:defRPr sz="1800" b="1" kern="1200">
                              <a:solidFill>
                                <a:schemeClr val="lt1"/>
                              </a:solidFill>
                              <a:latin typeface="Arial"/>
                              <a:ea typeface="微软雅黑"/>
                            </a:defRPr>
                          </a:lvl5pPr>
                          <a:lvl6pPr marL="2286000" algn="l" defTabSz="914400" rtl="0" eaLnBrk="1" latinLnBrk="0" hangingPunct="1">
                            <a:defRPr sz="1800" b="1" kern="1200">
                              <a:solidFill>
                                <a:schemeClr val="lt1"/>
                              </a:solidFill>
                              <a:latin typeface="Arial"/>
                              <a:ea typeface="微软雅黑"/>
                            </a:defRPr>
                          </a:lvl6pPr>
                          <a:lvl7pPr marL="2743200" algn="l" defTabSz="914400" rtl="0" eaLnBrk="1" latinLnBrk="0" hangingPunct="1">
                            <a:defRPr sz="1800" b="1" kern="1200">
                              <a:solidFill>
                                <a:schemeClr val="lt1"/>
                              </a:solidFill>
                              <a:latin typeface="Arial"/>
                              <a:ea typeface="微软雅黑"/>
                            </a:defRPr>
                          </a:lvl7pPr>
                          <a:lvl8pPr marL="3200400" algn="l" defTabSz="914400" rtl="0" eaLnBrk="1" latinLnBrk="0" hangingPunct="1">
                            <a:defRPr sz="1800" b="1" kern="1200">
                              <a:solidFill>
                                <a:schemeClr val="lt1"/>
                              </a:solidFill>
                              <a:latin typeface="Arial"/>
                              <a:ea typeface="微软雅黑"/>
                            </a:defRPr>
                          </a:lvl8pPr>
                          <a:lvl9pPr marL="3657600" algn="l" defTabSz="914400" rtl="0" eaLnBrk="1" latinLnBrk="0" hangingPunct="1">
                            <a:defRPr sz="1800" b="1" kern="1200">
                              <a:solidFill>
                                <a:schemeClr val="lt1"/>
                              </a:solidFill>
                              <a:latin typeface="Arial"/>
                              <a:ea typeface="微软雅黑"/>
                            </a:defRPr>
                          </a:lvl9pPr>
                        </a:lstStyle>
                        <a:p>
                          <a:pPr marL="0" algn="ctr" defTabSz="914400" rtl="0" eaLnBrk="1" latinLnBrk="0" hangingPunct="1">
                            <a:spcBef>
                              <a:spcPts val="0"/>
                            </a:spcBef>
                            <a:spcAft>
                              <a:spcPts val="0"/>
                            </a:spcAft>
                          </a:pPr>
                          <a:r>
                            <a:rPr lang="en-US" altLang="zh-CN" sz="1600" b="1" kern="100" dirty="0" smtClean="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BEPCII</a:t>
                          </a:r>
                          <a:endParaRPr lang="en-US" altLang="zh-CN" sz="1600" b="1"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nchorCtr="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74C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1" kern="100" dirty="0" smtClean="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BEPCII-CW</a:t>
                          </a:r>
                        </a:p>
                      </a:txBody>
                      <a:tcPr marL="68580" marR="68580" marT="0" marB="0" anchor="ctr" anchorCtr="1">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solidFill>
                      </a:tcPr>
                    </a:tc>
                    <a:extLst>
                      <a:ext uri="{0D108BD9-81ED-4DB2-BD59-A6C34878D82A}">
                        <a16:rowId xmlns:a16="http://schemas.microsoft.com/office/drawing/2014/main" xmlns:a14="http://schemas.microsoft.com/office/drawing/2010/main" xmlns="" val="10000"/>
                      </a:ext>
                    </a:extLst>
                  </a:tr>
                  <a:tr h="256088">
                    <a:tc>
                      <a:txBody>
                        <a:body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Circumference [m]</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gridSpan="2">
                      <a:txBody>
                        <a:body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237</a:t>
                          </a:r>
                          <a:endParaRPr lang="zh-CN" altLang="en-US" sz="1400" kern="100" dirty="0">
                            <a:solidFill>
                              <a:schemeClr val="dk1"/>
                            </a:solidFill>
                            <a:effectLst/>
                            <a:latin typeface="+mn-lt"/>
                            <a:ea typeface="+mn-ea"/>
                            <a:cs typeface="+mn-cs"/>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hMerge="1">
                      <a:txBody>
                        <a:bodyPr/>
                        <a:lstStyle/>
                        <a:p>
                          <a:endParaRPr lang="zh-CN" altLang="en-US"/>
                        </a:p>
                      </a:txBody>
                      <a:tcPr/>
                    </a:tc>
                    <a:extLst>
                      <a:ext uri="{0D108BD9-81ED-4DB2-BD59-A6C34878D82A}">
                        <a16:rowId xmlns:a16="http://schemas.microsoft.com/office/drawing/2014/main" xmlns:a14="http://schemas.microsoft.com/office/drawing/2010/main" xmlns="" val="662564046"/>
                      </a:ext>
                    </a:extLst>
                  </a:tr>
                  <a:tr h="256088">
                    <a:tc>
                      <a:txBody>
                        <a:bodyPr/>
                        <a:lstStyle/>
                        <a:p>
                          <a:pPr algn="l">
                            <a:spcBef>
                              <a:spcPts val="600"/>
                            </a:spcBef>
                            <a:spcAft>
                              <a:spcPts val="300"/>
                            </a:spcAft>
                          </a:pPr>
                          <a:r>
                            <a:rPr lang="en-US" altLang="zh-CN" sz="1400" b="0" kern="100" dirty="0" smtClean="0">
                              <a:solidFill>
                                <a:srgbClr val="000000"/>
                              </a:solidFill>
                              <a:effectLst/>
                              <a:latin typeface="+mn-lt"/>
                              <a:ea typeface="宋体" panose="02010600030101010101" pitchFamily="2" charset="-122"/>
                              <a:cs typeface="Times New Roman" panose="02020603050405020304" pitchFamily="18" charset="0"/>
                            </a:rPr>
                            <a:t>Optimization</a:t>
                          </a:r>
                          <a:r>
                            <a:rPr lang="en-US" altLang="zh-CN" sz="1400" b="0" kern="100" baseline="0" dirty="0" smtClean="0">
                              <a:solidFill>
                                <a:srgbClr val="000000"/>
                              </a:solidFill>
                              <a:effectLst/>
                              <a:latin typeface="+mn-lt"/>
                              <a:ea typeface="宋体" panose="02010600030101010101" pitchFamily="2" charset="-122"/>
                              <a:cs typeface="Times New Roman" panose="02020603050405020304" pitchFamily="18" charset="0"/>
                            </a:rPr>
                            <a:t> beam energy [GeV]</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gridSpan="2">
                      <a:txBody>
                        <a:bodyPr/>
                        <a:lstStyle/>
                        <a:p>
                          <a:pPr marL="0" algn="ctr" defTabSz="914400" rtl="0" eaLnBrk="1" latinLnBrk="0" hangingPunct="1">
                            <a:spcBef>
                              <a:spcPts val="600"/>
                            </a:spcBef>
                            <a:spcAft>
                              <a:spcPts val="300"/>
                            </a:spcAft>
                          </a:pPr>
                          <a:r>
                            <a:rPr lang="en-US" altLang="zh-CN" sz="1600" b="1" kern="100" dirty="0" smtClean="0">
                              <a:solidFill>
                                <a:srgbClr val="3333FF"/>
                              </a:solidFill>
                              <a:effectLst/>
                              <a:latin typeface="+mn-lt"/>
                              <a:ea typeface="+mn-ea"/>
                              <a:cs typeface="+mn-cs"/>
                            </a:rPr>
                            <a:t>1.89</a:t>
                          </a:r>
                          <a:endParaRPr lang="zh-CN" altLang="en-US" sz="1600" b="1" kern="100" dirty="0">
                            <a:solidFill>
                              <a:srgbClr val="3333FF"/>
                            </a:solidFill>
                            <a:effectLst/>
                            <a:latin typeface="+mn-lt"/>
                            <a:ea typeface="+mn-ea"/>
                            <a:cs typeface="+mn-cs"/>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tc hMerge="1">
                      <a:txBody>
                        <a:bodyPr/>
                        <a:lstStyle/>
                        <a:p>
                          <a:endParaRPr lang="zh-CN" altLang="en-US"/>
                        </a:p>
                      </a:txBody>
                      <a:tcPr/>
                    </a:tc>
                  </a:tr>
                  <a:tr h="274320">
                    <a:tc>
                      <a:txBody>
                        <a:bodyPr/>
                        <a:lstStyle/>
                        <a:p>
                          <a:endParaRPr lang="zh-CN"/>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0">
                          <a:blip r:embed="rId4"/>
                          <a:stretch>
                            <a:fillRect l="-217" t="-348889" r="-110846" b="-1360000"/>
                          </a:stretch>
                        </a:blip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800" b="1" kern="100" dirty="0">
                              <a:solidFill>
                                <a:srgbClr val="FF0000"/>
                              </a:solidFill>
                              <a:effectLst/>
                              <a:latin typeface="+mn-lt"/>
                              <a:ea typeface="+mn-ea"/>
                              <a:cs typeface="+mn-cs"/>
                            </a:rPr>
                            <a:t>1</a:t>
                          </a:r>
                          <a:endParaRPr lang="zh-CN" altLang="en-US" sz="1800" b="1" kern="100" dirty="0">
                            <a:solidFill>
                              <a:srgbClr val="FF0000"/>
                            </a:solidFill>
                            <a:effectLst/>
                            <a:latin typeface="+mn-lt"/>
                            <a:ea typeface="+mn-ea"/>
                            <a:cs typeface="+mn-cs"/>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algn="ctr">
                            <a:spcBef>
                              <a:spcPts val="600"/>
                            </a:spcBef>
                            <a:spcAft>
                              <a:spcPts val="300"/>
                            </a:spcAft>
                          </a:pPr>
                          <a:r>
                            <a:rPr lang="en-US" altLang="zh-CN" sz="1800" b="1" kern="100" dirty="0" smtClean="0">
                              <a:solidFill>
                                <a:srgbClr val="FF0000"/>
                              </a:solidFill>
                              <a:effectLst/>
                              <a:latin typeface="+mn-lt"/>
                              <a:ea typeface="宋体" panose="02010600030101010101" pitchFamily="2" charset="-122"/>
                              <a:cs typeface="Times New Roman" panose="02020603050405020304" pitchFamily="18" charset="0"/>
                            </a:rPr>
                            <a:t>10</a:t>
                          </a:r>
                          <a:endParaRPr lang="zh-CN" sz="1800" b="1" kern="100" dirty="0">
                            <a:solidFill>
                              <a:srgbClr val="FF0000"/>
                            </a:solidFill>
                            <a:effectLst/>
                            <a:latin typeface="+mn-lt"/>
                            <a:ea typeface="宋体" panose="02010600030101010101" pitchFamily="2" charset="-122"/>
                            <a:cs typeface="Times New Roman" panose="02020603050405020304" pitchFamily="18" charset="0"/>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xmlns:a14="http://schemas.microsoft.com/office/drawing/2010/main" xmlns="" val="10001"/>
                      </a:ext>
                    </a:extLst>
                  </a:tr>
                  <a:tr h="256088">
                    <a:tc>
                      <a:txBody>
                        <a:bodyPr/>
                        <a:lstStyle/>
                        <a:p>
                          <a:endParaRPr lang="zh-CN"/>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0">
                          <a:blip r:embed="rId4"/>
                          <a:stretch>
                            <a:fillRect l="-217" t="-480952" r="-110846" b="-1357143"/>
                          </a:stretch>
                        </a:blip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1/0.0135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SG" sz="1400" kern="100">
                              <a:solidFill>
                                <a:schemeClr val="tx1"/>
                              </a:solidFill>
                              <a:effectLst/>
                            </a:rPr>
                            <a:t>0.15/0.005</a:t>
                          </a:r>
                          <a:endParaRPr lang="zh-CN" altLang="zh-SG" sz="14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02"/>
                      </a:ext>
                    </a:extLst>
                  </a:tr>
                  <a:tr h="256088">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latin typeface="+mn-lt"/>
                            </a:rPr>
                            <a:t>Total current </a:t>
                          </a:r>
                          <a:r>
                            <a:rPr lang="en-US" sz="1400" kern="100" dirty="0">
                              <a:effectLst/>
                            </a:rPr>
                            <a:t>[mA]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910</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b="0" kern="100" dirty="0">
                              <a:solidFill>
                                <a:schemeClr val="tx1"/>
                              </a:solidFill>
                              <a:effectLst/>
                              <a:latin typeface="+mn-lt"/>
                              <a:ea typeface="+mn-ea"/>
                              <a:cs typeface="+mn-cs"/>
                            </a:rPr>
                            <a:t>1500</a:t>
                          </a:r>
                          <a:endParaRPr lang="zh-CN" altLang="en-US" sz="1400" b="0" kern="100" dirty="0">
                            <a:solidFill>
                              <a:schemeClr val="tx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xmlns:a14="http://schemas.microsoft.com/office/drawing/2010/main" xmlns="" val="10003"/>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latin typeface="+mn-lt"/>
                            </a:rPr>
                            <a:t>Bunch current </a:t>
                          </a:r>
                          <a:r>
                            <a:rPr lang="en-US" altLang="zh-CN" sz="1400" kern="100" dirty="0">
                              <a:effectLst/>
                            </a:rPr>
                            <a:t>[mA]</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8.3</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chemeClr val="dk1"/>
                              </a:solidFill>
                              <a:effectLst/>
                              <a:latin typeface="+mn-lt"/>
                              <a:ea typeface="+mn-ea"/>
                              <a:cs typeface="+mn-cs"/>
                            </a:rPr>
                            <a:t>12.5</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04"/>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Bunch number</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110</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b="0" kern="100">
                              <a:solidFill>
                                <a:schemeClr val="dk1"/>
                              </a:solidFill>
                              <a:effectLst/>
                              <a:latin typeface="+mn-lt"/>
                              <a:ea typeface="+mn-ea"/>
                              <a:cs typeface="+mn-cs"/>
                            </a:rPr>
                            <a:t>120</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xmlns:a14="http://schemas.microsoft.com/office/drawing/2010/main" xmlns="" val="10005"/>
                      </a:ext>
                    </a:extLst>
                  </a:tr>
                  <a:tr h="274955">
                    <a:tc>
                      <a:txBody>
                        <a:bodyPr/>
                        <a:lstStyle/>
                        <a:p>
                          <a:endParaRPr lang="zh-CN"/>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0">
                          <a:blip r:embed="rId4"/>
                          <a:stretch>
                            <a:fillRect l="-217" t="-822222" r="-110846" b="-886667"/>
                          </a:stretch>
                        </a:blip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0.029/0.04</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0.01/0.088</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06"/>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effectLst/>
                              <a:latin typeface="+mn-lt"/>
                            </a:rPr>
                            <a:t>Emittance</a:t>
                          </a:r>
                          <a:r>
                            <a:rPr lang="en-US" altLang="zh-CN" sz="1400" kern="100" dirty="0">
                              <a:effectLst/>
                            </a:rPr>
                            <a:t> </a:t>
                          </a:r>
                          <a:r>
                            <a:rPr lang="en-US" sz="1400" kern="100" dirty="0">
                              <a:effectLst/>
                            </a:rPr>
                            <a:t>[</a:t>
                          </a:r>
                          <a:r>
                            <a:rPr lang="en-US" sz="1400" kern="100" dirty="0" err="1">
                              <a:effectLst/>
                            </a:rPr>
                            <a:t>nmrad</a:t>
                          </a:r>
                          <a:r>
                            <a:rPr lang="en-US" sz="1400" kern="100" dirty="0">
                              <a:effectLst/>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120/0.6</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kern="100">
                              <a:solidFill>
                                <a:schemeClr val="tx1"/>
                              </a:solidFill>
                              <a:effectLst/>
                              <a:sym typeface="+mn-ea"/>
                            </a:rPr>
                            <a:t>55/0.193</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xmlns:a14="http://schemas.microsoft.com/office/drawing/2010/main" xmlns="" val="10007"/>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Damping time </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400" b="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ms</a:t>
                          </a:r>
                          <a:r>
                            <a:rPr lang="en-US" alt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4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24.7/24.7/12.3</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marL="0" marR="0" lvl="0" indent="0" algn="ctr" defTabSz="914400" rtl="0" eaLnBrk="1" fontAlgn="auto" latinLnBrk="0" hangingPunct="1">
                            <a:lnSpc>
                              <a:spcPct val="100000"/>
                            </a:lnSpc>
                            <a:spcBef>
                              <a:spcPts val="600"/>
                            </a:spcBef>
                            <a:spcAft>
                              <a:spcPts val="300"/>
                            </a:spcAft>
                            <a:buClrTx/>
                            <a:buSzTx/>
                            <a:buFontTx/>
                            <a:buNone/>
                            <a:defRPr/>
                          </a:pPr>
                          <a:r>
                            <a:rPr lang="en-US" altLang="zh-CN" sz="1400" kern="100">
                              <a:effectLst/>
                              <a:sym typeface="+mn-ea"/>
                            </a:rPr>
                            <a:t>13.9/14.6/7.45</a:t>
                          </a:r>
                          <a:endParaRPr lang="zh-CN" altLang="en-US" sz="140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08"/>
                      </a:ext>
                    </a:extLst>
                  </a:tr>
                  <a:tr h="296545">
                    <a:tc>
                      <a:txBody>
                        <a:bodyPr/>
                        <a:lstStyle/>
                        <a:p>
                          <a:endParaRPr lang="zh-CN"/>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blipFill rotWithShape="0">
                          <a:blip r:embed="rId4"/>
                          <a:stretch>
                            <a:fillRect l="-217" t="-1041667" r="-110846" b="-554167"/>
                          </a:stretch>
                        </a:blip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0.032</a:t>
                          </a:r>
                          <a:endParaRPr lang="zh-CN" altLang="en-US" sz="140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0.040</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10"/>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a:solidFill>
                                <a:srgbClr val="000000"/>
                              </a:solidFill>
                              <a:effectLst/>
                              <a:latin typeface="+mn-lt"/>
                              <a:ea typeface="+mn-ea"/>
                              <a:cs typeface="Times New Roman" panose="02020603050405020304" pitchFamily="18" charset="0"/>
                            </a:rPr>
                            <a:t>Natural energy spread [%]</a:t>
                          </a:r>
                          <a:endParaRPr lang="zh-CN" altLang="en-US" sz="1400" b="0" kern="100" dirty="0">
                            <a:solidFill>
                              <a:srgbClr val="000000"/>
                            </a:solidFill>
                            <a:effectLst/>
                            <a:latin typeface="+mn-lt"/>
                            <a:ea typeface="+mn-ea"/>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0.05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marL="0" algn="ctr" defTabSz="914400" rtl="0" eaLnBrk="1" latinLnBrk="0" hangingPunct="1">
                            <a:spcBef>
                              <a:spcPts val="600"/>
                            </a:spcBef>
                            <a:spcAft>
                              <a:spcPts val="300"/>
                            </a:spcAft>
                          </a:pPr>
                          <a:r>
                            <a:rPr lang="en-US" altLang="zh-CN" sz="1400" b="0" kern="100">
                              <a:solidFill>
                                <a:schemeClr val="dk1"/>
                              </a:solidFill>
                              <a:effectLst/>
                              <a:latin typeface="+mn-lt"/>
                              <a:ea typeface="+mn-ea"/>
                              <a:cs typeface="+mn-cs"/>
                            </a:rPr>
                            <a:t>0.082</a:t>
                          </a:r>
                          <a:endParaRPr lang="zh-CN" altLang="en-US" sz="1400" b="0" kern="100" dirty="0">
                            <a:solidFill>
                              <a:schemeClr val="dk1"/>
                            </a:solidFill>
                            <a:effectLst/>
                            <a:latin typeface="+mn-lt"/>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xmlns:a14="http://schemas.microsoft.com/office/drawing/2010/main" xmlns="" val="10011"/>
                      </a:ext>
                    </a:extLst>
                  </a:tr>
                  <a:tr h="268086">
                    <a:tc>
                      <a:txBody>
                        <a:bodyPr/>
                        <a:lstStyle/>
                        <a:p>
                          <a:endParaRPr lang="zh-CN"/>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0">
                          <a:blip r:embed="rId4"/>
                          <a:stretch>
                            <a:fillRect l="-217" t="-1340909" r="-110846" b="-409091"/>
                          </a:stretch>
                        </a:blip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13.3</a:t>
                          </a:r>
                          <a:endParaRPr lang="en-US" alt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12"/>
                      </a:ext>
                    </a:extLst>
                  </a:tr>
                  <a:tr h="256849">
                    <a:tc>
                      <a:txBody>
                        <a:bodyPr/>
                        <a:lstStyle/>
                        <a:p>
                          <a:endParaRPr lang="zh-CN"/>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rotWithShape="0">
                          <a:blip r:embed="rId4"/>
                          <a:stretch>
                            <a:fillRect l="-217" t="-1474419" r="-110846" b="-318605"/>
                          </a:stretch>
                        </a:blip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13.5</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16</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xmlns:a14="http://schemas.microsoft.com/office/drawing/2010/main" xmlns="" val="10013"/>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kern="100" dirty="0">
                              <a:solidFill>
                                <a:schemeClr val="dk1"/>
                              </a:solidFill>
                              <a:effectLst/>
                              <a:latin typeface="+mn-lt"/>
                              <a:ea typeface="+mn-ea"/>
                              <a:cs typeface="+mn-cs"/>
                            </a:rPr>
                            <a:t>Half crossing angle [</a:t>
                          </a:r>
                          <a:r>
                            <a:rPr lang="en-US" altLang="zh-CN" sz="1400" kern="100" dirty="0" err="1">
                              <a:solidFill>
                                <a:schemeClr val="dk1"/>
                              </a:solidFill>
                              <a:effectLst/>
                              <a:latin typeface="+mn-lt"/>
                              <a:ea typeface="+mn-ea"/>
                              <a:cs typeface="+mn-cs"/>
                            </a:rPr>
                            <a:t>mrad</a:t>
                          </a:r>
                          <a:r>
                            <a:rPr lang="en-US" altLang="zh-CN" sz="1400" kern="100" dirty="0">
                              <a:solidFill>
                                <a:schemeClr val="dk1"/>
                              </a:solidFill>
                              <a:effectLst/>
                              <a:latin typeface="+mn-lt"/>
                              <a:ea typeface="+mn-ea"/>
                              <a:cs typeface="+mn-cs"/>
                            </a:rPr>
                            <a:t>]</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11</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pPr>
                          <a:r>
                            <a:rPr lang="en-US" altLang="zh-CN" sz="1400" b="0" kern="100">
                              <a:solidFill>
                                <a:srgbClr val="000000"/>
                              </a:solidFill>
                              <a:effectLst/>
                              <a:latin typeface="+mn-lt"/>
                              <a:ea typeface="宋体" panose="02010600030101010101" pitchFamily="2" charset="-122"/>
                              <a:cs typeface="Times New Roman" panose="02020603050405020304" pitchFamily="18" charset="0"/>
                            </a:rPr>
                            <a:t>18.1</a:t>
                          </a:r>
                          <a:endParaRPr lang="zh-CN" sz="1400" b="0" kern="100" dirty="0">
                            <a:solidFill>
                              <a:srgbClr val="000000"/>
                            </a:solidFill>
                            <a:effectLst/>
                            <a:latin typeface="+mn-lt"/>
                            <a:ea typeface="宋体" panose="02010600030101010101" pitchFamily="2" charset="-122"/>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14"/>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pPr>
                          <a:r>
                            <a:rPr lang="en-US" altLang="zh-CN" sz="1400" b="0" kern="100" dirty="0" err="1">
                              <a:solidFill>
                                <a:srgbClr val="000000"/>
                              </a:solidFill>
                              <a:effectLst/>
                              <a:latin typeface="+mn-lt"/>
                              <a:ea typeface="+mn-ea"/>
                              <a:cs typeface="Times New Roman" panose="02020603050405020304" pitchFamily="18" charset="0"/>
                            </a:rPr>
                            <a:t>Piwinski</a:t>
                          </a:r>
                          <a:r>
                            <a:rPr lang="en-US" altLang="zh-CN" sz="1400" b="0" kern="100" dirty="0">
                              <a:solidFill>
                                <a:srgbClr val="000000"/>
                              </a:solidFill>
                              <a:effectLst/>
                              <a:latin typeface="+mn-lt"/>
                              <a:ea typeface="+mn-ea"/>
                              <a:cs typeface="Times New Roman" panose="02020603050405020304" pitchFamily="18" charset="0"/>
                            </a:rPr>
                            <a:t> angle</a:t>
                          </a:r>
                          <a:endParaRPr lang="zh-CN" sz="1400" b="0" kern="100" dirty="0">
                            <a:solidFill>
                              <a:srgbClr val="000000"/>
                            </a:solidFill>
                            <a:effectLst/>
                            <a:latin typeface="+mn-lt"/>
                            <a:ea typeface="+mn-ea"/>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pPr>
                          <a:r>
                            <a:rPr lang="en-US" altLang="zh-CN" sz="1400" kern="100" dirty="0">
                              <a:solidFill>
                                <a:schemeClr val="dk1"/>
                              </a:solidFill>
                              <a:effectLst/>
                              <a:latin typeface="+mn-lt"/>
                              <a:ea typeface="+mn-ea"/>
                              <a:cs typeface="+mn-cs"/>
                            </a:rPr>
                            <a:t>0.47</a:t>
                          </a:r>
                          <a:endParaRPr lang="zh-CN" altLang="en-US" sz="1400" kern="100" dirty="0">
                            <a:solidFill>
                              <a:schemeClr val="dk1"/>
                            </a:solidFill>
                            <a:effectLst/>
                            <a:latin typeface="+mn-lt"/>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40000"/>
                          </a:srgbClr>
                        </a:solidFill>
                      </a:tcPr>
                    </a:tc>
                    <a:tc>
                      <a:txBody>
                        <a:bodyPr/>
                        <a:lstStyle/>
                        <a:p>
                          <a:pPr algn="ctr">
                            <a:spcBef>
                              <a:spcPts val="600"/>
                            </a:spcBef>
                            <a:spcAft>
                              <a:spcPts val="300"/>
                            </a:spcAft>
                          </a:pPr>
                          <a:r>
                            <a:rPr lang="en-US" altLang="zh-CN" sz="1400" b="0" kern="100" dirty="0">
                              <a:solidFill>
                                <a:srgbClr val="000000"/>
                              </a:solidFill>
                              <a:effectLst/>
                              <a:latin typeface="+mn-lt"/>
                              <a:ea typeface="宋体" panose="02010600030101010101" pitchFamily="2" charset="-122"/>
                              <a:cs typeface="Times New Roman" panose="02020603050405020304" pitchFamily="18" charset="0"/>
                            </a:rPr>
                            <a:t>3.19</a:t>
                          </a: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874CB">
                            <a:tint val="40000"/>
                          </a:srgbClr>
                        </a:solidFill>
                      </a:tcPr>
                    </a:tc>
                    <a:extLst>
                      <a:ext uri="{0D108BD9-81ED-4DB2-BD59-A6C34878D82A}">
                        <a16:rowId xmlns:a16="http://schemas.microsoft.com/office/drawing/2014/main" xmlns:a14="http://schemas.microsoft.com/office/drawing/2010/main" xmlns="" val="10015"/>
                      </a:ext>
                    </a:extLst>
                  </a:tr>
                  <a:tr h="256849">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algn="l">
                            <a:spcBef>
                              <a:spcPts val="600"/>
                            </a:spcBef>
                            <a:spcAft>
                              <a:spcPts val="300"/>
                            </a:spcAft>
                            <a:buNone/>
                          </a:pPr>
                          <a:r>
                            <a:rPr lang="en-US" altLang="zh-CN" sz="1400" b="0" kern="100" dirty="0" smtClean="0">
                              <a:solidFill>
                                <a:schemeClr val="tx1"/>
                              </a:solidFill>
                              <a:effectLst/>
                              <a:latin typeface="+mn-lt"/>
                              <a:ea typeface="+mn-ea"/>
                              <a:cs typeface="Times New Roman" panose="02020603050405020304" pitchFamily="18" charset="0"/>
                            </a:rPr>
                            <a:t>Tune</a:t>
                          </a:r>
                          <a:endParaRPr lang="zh-CN" altLang="en-US" sz="1400" b="0" kern="100" dirty="0">
                            <a:solidFill>
                              <a:schemeClr val="tx1"/>
                            </a:solidFill>
                            <a:effectLst/>
                            <a:latin typeface="+mn-lt"/>
                            <a:ea typeface="+mn-ea"/>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lvl1pPr marL="0" algn="l" defTabSz="914400" rtl="0" eaLnBrk="1" latinLnBrk="0" hangingPunct="1">
                            <a:defRPr sz="1800" kern="1200">
                              <a:solidFill>
                                <a:schemeClr val="dk1"/>
                              </a:solidFill>
                              <a:latin typeface="Arial"/>
                              <a:ea typeface="微软雅黑"/>
                            </a:defRPr>
                          </a:lvl1pPr>
                          <a:lvl2pPr marL="457200" algn="l" defTabSz="914400" rtl="0" eaLnBrk="1" latinLnBrk="0" hangingPunct="1">
                            <a:defRPr sz="1800" kern="1200">
                              <a:solidFill>
                                <a:schemeClr val="dk1"/>
                              </a:solidFill>
                              <a:latin typeface="Arial"/>
                              <a:ea typeface="微软雅黑"/>
                            </a:defRPr>
                          </a:lvl2pPr>
                          <a:lvl3pPr marL="914400" algn="l" defTabSz="914400" rtl="0" eaLnBrk="1" latinLnBrk="0" hangingPunct="1">
                            <a:defRPr sz="1800" kern="1200">
                              <a:solidFill>
                                <a:schemeClr val="dk1"/>
                              </a:solidFill>
                              <a:latin typeface="Arial"/>
                              <a:ea typeface="微软雅黑"/>
                            </a:defRPr>
                          </a:lvl3pPr>
                          <a:lvl4pPr marL="1371600" algn="l" defTabSz="914400" rtl="0" eaLnBrk="1" latinLnBrk="0" hangingPunct="1">
                            <a:defRPr sz="1800" kern="1200">
                              <a:solidFill>
                                <a:schemeClr val="dk1"/>
                              </a:solidFill>
                              <a:latin typeface="Arial"/>
                              <a:ea typeface="微软雅黑"/>
                            </a:defRPr>
                          </a:lvl4pPr>
                          <a:lvl5pPr marL="1828800" algn="l" defTabSz="914400" rtl="0" eaLnBrk="1" latinLnBrk="0" hangingPunct="1">
                            <a:defRPr sz="1800" kern="1200">
                              <a:solidFill>
                                <a:schemeClr val="dk1"/>
                              </a:solidFill>
                              <a:latin typeface="Arial"/>
                              <a:ea typeface="微软雅黑"/>
                            </a:defRPr>
                          </a:lvl5pPr>
                          <a:lvl6pPr marL="2286000" algn="l" defTabSz="914400" rtl="0" eaLnBrk="1" latinLnBrk="0" hangingPunct="1">
                            <a:defRPr sz="1800" kern="1200">
                              <a:solidFill>
                                <a:schemeClr val="dk1"/>
                              </a:solidFill>
                              <a:latin typeface="Arial"/>
                              <a:ea typeface="微软雅黑"/>
                            </a:defRPr>
                          </a:lvl6pPr>
                          <a:lvl7pPr marL="2743200" algn="l" defTabSz="914400" rtl="0" eaLnBrk="1" latinLnBrk="0" hangingPunct="1">
                            <a:defRPr sz="1800" kern="1200">
                              <a:solidFill>
                                <a:schemeClr val="dk1"/>
                              </a:solidFill>
                              <a:latin typeface="Arial"/>
                              <a:ea typeface="微软雅黑"/>
                            </a:defRPr>
                          </a:lvl7pPr>
                          <a:lvl8pPr marL="3200400" algn="l" defTabSz="914400" rtl="0" eaLnBrk="1" latinLnBrk="0" hangingPunct="1">
                            <a:defRPr sz="1800" kern="1200">
                              <a:solidFill>
                                <a:schemeClr val="dk1"/>
                              </a:solidFill>
                              <a:latin typeface="Arial"/>
                              <a:ea typeface="微软雅黑"/>
                            </a:defRPr>
                          </a:lvl8pPr>
                          <a:lvl9pPr marL="3657600" algn="l" defTabSz="914400" rtl="0" eaLnBrk="1" latinLnBrk="0" hangingPunct="1">
                            <a:defRPr sz="1800" kern="1200">
                              <a:solidFill>
                                <a:schemeClr val="dk1"/>
                              </a:solidFill>
                              <a:latin typeface="Arial"/>
                              <a:ea typeface="微软雅黑"/>
                            </a:defRPr>
                          </a:lvl9pPr>
                        </a:lstStyle>
                        <a:p>
                          <a:pPr marL="0" algn="ctr" defTabSz="914400" rtl="0" eaLnBrk="1" latinLnBrk="0" hangingPunct="1">
                            <a:spcBef>
                              <a:spcPts val="600"/>
                            </a:spcBef>
                            <a:spcAft>
                              <a:spcPts val="300"/>
                            </a:spcAft>
                            <a:buNone/>
                          </a:pPr>
                          <a:r>
                            <a:rPr lang="en-US" altLang="zh-CN" sz="1400" kern="100" dirty="0">
                              <a:solidFill>
                                <a:schemeClr val="tx1"/>
                              </a:solidFill>
                              <a:effectLst/>
                              <a:latin typeface="+mn-lt"/>
                              <a:ea typeface="+mn-ea"/>
                              <a:cs typeface="+mn-cs"/>
                            </a:rPr>
                            <a:t>7.509/5.575</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tc>
                      <a:txBody>
                        <a:bodyPr/>
                        <a:lstStyle/>
                        <a:p>
                          <a:pPr algn="ctr">
                            <a:spcBef>
                              <a:spcPts val="600"/>
                            </a:spcBef>
                            <a:spcAft>
                              <a:spcPts val="300"/>
                            </a:spcAft>
                            <a:buNone/>
                          </a:pPr>
                          <a:r>
                            <a:rPr lang="en-US" altLang="zh-CN" sz="1400" dirty="0">
                              <a:solidFill>
                                <a:schemeClr val="tx1"/>
                              </a:solidFill>
                              <a:sym typeface="+mn-ea"/>
                            </a:rPr>
                            <a:t>8.550/7.576</a:t>
                          </a:r>
                          <a:endParaRPr lang="en-US" altLang="zh-CN" sz="1400" b="0" kern="100" dirty="0">
                            <a:solidFill>
                              <a:schemeClr val="tx1"/>
                            </a:solidFill>
                            <a:effectLst/>
                            <a:latin typeface="+mn-lt"/>
                            <a:ea typeface="宋体" panose="02010600030101010101" pitchFamily="2" charset="-122"/>
                            <a:cs typeface="Times New Roman" panose="02020603050405020304" pitchFamily="18" charset="0"/>
                            <a:sym typeface="+mn-ea"/>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874CB">
                            <a:tint val="20000"/>
                          </a:srgbClr>
                        </a:solidFill>
                      </a:tcPr>
                    </a:tc>
                    <a:extLst>
                      <a:ext uri="{0D108BD9-81ED-4DB2-BD59-A6C34878D82A}">
                        <a16:rowId xmlns:a16="http://schemas.microsoft.com/office/drawing/2014/main" xmlns:a14="http://schemas.microsoft.com/office/drawing/2010/main" xmlns="" val="10016"/>
                      </a:ext>
                    </a:extLst>
                  </a:tr>
                </a:tbl>
              </a:graphicData>
            </a:graphic>
          </p:graphicFrame>
        </mc:Fallback>
      </mc:AlternateContent>
      <p:sp>
        <p:nvSpPr>
          <p:cNvPr id="3" name="矩形 2"/>
          <p:cNvSpPr/>
          <p:nvPr/>
        </p:nvSpPr>
        <p:spPr>
          <a:xfrm>
            <a:off x="6378012" y="944077"/>
            <a:ext cx="5544616" cy="707886"/>
          </a:xfrm>
          <a:prstGeom prst="rect">
            <a:avLst/>
          </a:prstGeom>
        </p:spPr>
        <p:txBody>
          <a:bodyPr wrap="square">
            <a:spAutoFit/>
          </a:bodyPr>
          <a:lstStyle/>
          <a:p>
            <a:pPr algn="ctr"/>
            <a:r>
              <a:rPr lang="en-US" altLang="zh-CN" sz="2000" b="1" dirty="0">
                <a:latin typeface="Times New Roman" panose="02020603050405020304" pitchFamily="18" charset="0"/>
                <a:cs typeface="Times New Roman" panose="02020603050405020304" pitchFamily="18" charset="0"/>
              </a:rPr>
              <a:t>  Comparison of main parameters </a:t>
            </a:r>
          </a:p>
          <a:p>
            <a:pPr algn="ctr"/>
            <a:r>
              <a:rPr lang="en-US" altLang="zh-CN" sz="2000" b="1" dirty="0">
                <a:latin typeface="Times New Roman" panose="02020603050405020304" pitchFamily="18" charset="0"/>
                <a:cs typeface="Times New Roman" panose="02020603050405020304" pitchFamily="18" charset="0"/>
              </a:rPr>
              <a:t>between BEPCII and BEPCII-CW</a:t>
            </a:r>
            <a:endParaRPr lang="zh-CN" altLang="en-US" sz="2000" b="1" dirty="0">
              <a:latin typeface="Times New Roman" panose="02020603050405020304" pitchFamily="18" charset="0"/>
              <a:cs typeface="Times New Roman" panose="02020603050405020304" pitchFamily="18" charset="0"/>
            </a:endParaRPr>
          </a:p>
        </p:txBody>
      </p:sp>
      <p:sp>
        <p:nvSpPr>
          <p:cNvPr id="9" name="内容占位符 2">
            <a:extLst>
              <a:ext uri="{FF2B5EF4-FFF2-40B4-BE49-F238E27FC236}">
                <a16:creationId xmlns:a16="http://schemas.microsoft.com/office/drawing/2014/main" id="{02D1A327-111C-486D-9E12-F52B47278905}"/>
              </a:ext>
            </a:extLst>
          </p:cNvPr>
          <p:cNvSpPr>
            <a:spLocks noGrp="1"/>
          </p:cNvSpPr>
          <p:nvPr>
            <p:ph idx="1"/>
          </p:nvPr>
        </p:nvSpPr>
        <p:spPr>
          <a:xfrm>
            <a:off x="233411" y="1052736"/>
            <a:ext cx="5739372" cy="1077862"/>
          </a:xfrm>
        </p:spPr>
        <p:txBody>
          <a:bodyPr>
            <a:normAutofit fontScale="92500" lnSpcReduction="20000"/>
          </a:bodyPr>
          <a:lstStyle/>
          <a:p>
            <a:pPr>
              <a:spcBef>
                <a:spcPts val="1200"/>
              </a:spcBef>
            </a:pPr>
            <a:r>
              <a:rPr lang="en-US" altLang="zh-CN" kern="0" dirty="0">
                <a:solidFill>
                  <a:schemeClr val="tx2"/>
                </a:solidFill>
              </a:rPr>
              <a:t>Upgrade consideration: </a:t>
            </a:r>
            <a:r>
              <a:rPr lang="en-US" altLang="zh-CN" kern="0" dirty="0">
                <a:solidFill>
                  <a:srgbClr val="C00000"/>
                </a:solidFill>
              </a:rPr>
              <a:t>Crab Waist </a:t>
            </a:r>
            <a:r>
              <a:rPr lang="en-US" altLang="zh-CN" kern="0" dirty="0">
                <a:solidFill>
                  <a:schemeClr val="tx2"/>
                </a:solidFill>
              </a:rPr>
              <a:t>scheme to increase the peak luminosity by </a:t>
            </a:r>
            <a:r>
              <a:rPr lang="en-US" altLang="zh-CN" kern="0" dirty="0">
                <a:solidFill>
                  <a:srgbClr val="C00000"/>
                </a:solidFill>
              </a:rPr>
              <a:t>10 times</a:t>
            </a:r>
            <a:r>
              <a:rPr lang="en-US" altLang="zh-CN" kern="0" dirty="0">
                <a:solidFill>
                  <a:schemeClr val="tx2"/>
                </a:solidFill>
              </a:rPr>
              <a:t>.</a:t>
            </a:r>
          </a:p>
          <a:p>
            <a:pPr>
              <a:spcBef>
                <a:spcPts val="1200"/>
              </a:spcBef>
            </a:pPr>
            <a:r>
              <a:rPr lang="en-US" altLang="zh-CN" kern="0" dirty="0">
                <a:solidFill>
                  <a:schemeClr val="tx2"/>
                </a:solidFill>
              </a:rPr>
              <a:t>Design is ongoing.</a:t>
            </a:r>
          </a:p>
        </p:txBody>
      </p:sp>
    </p:spTree>
    <p:extLst>
      <p:ext uri="{BB962C8B-B14F-4D97-AF65-F5344CB8AC3E}">
        <p14:creationId xmlns:p14="http://schemas.microsoft.com/office/powerpoint/2010/main" val="1600896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A12CDF-26F7-400A-A70C-678100DDCC71}"/>
              </a:ext>
            </a:extLst>
          </p:cNvPr>
          <p:cNvSpPr>
            <a:spLocks noGrp="1"/>
          </p:cNvSpPr>
          <p:nvPr>
            <p:ph type="title"/>
          </p:nvPr>
        </p:nvSpPr>
        <p:spPr/>
        <p:txBody>
          <a:bodyPr/>
          <a:lstStyle/>
          <a:p>
            <a:r>
              <a:rPr lang="en-US" altLang="zh-CN" dirty="0"/>
              <a:t>Roadmap of IHEP (To be updated)</a:t>
            </a:r>
            <a:endParaRPr lang="zh-CN" altLang="en-US" dirty="0"/>
          </a:p>
        </p:txBody>
      </p:sp>
      <p:sp>
        <p:nvSpPr>
          <p:cNvPr id="3" name="灯片编号占位符 2">
            <a:extLst>
              <a:ext uri="{FF2B5EF4-FFF2-40B4-BE49-F238E27FC236}">
                <a16:creationId xmlns:a16="http://schemas.microsoft.com/office/drawing/2014/main" id="{D1150FED-9DC3-4E43-A6FF-E6DDD41D2F2A}"/>
              </a:ext>
            </a:extLst>
          </p:cNvPr>
          <p:cNvSpPr>
            <a:spLocks noGrp="1"/>
          </p:cNvSpPr>
          <p:nvPr>
            <p:ph type="sldNum" sz="quarter" idx="12"/>
          </p:nvPr>
        </p:nvSpPr>
        <p:spPr/>
        <p:txBody>
          <a:bodyPr/>
          <a:lstStyle/>
          <a:p>
            <a:pPr>
              <a:defRPr/>
            </a:pPr>
            <a:fld id="{586222F3-B96D-4942-8F83-CEF8049B163C}" type="slidenum">
              <a:rPr lang="zh-CN" altLang="en-US" smtClean="0"/>
              <a:pPr>
                <a:defRPr/>
              </a:pPr>
              <a:t>24</a:t>
            </a:fld>
            <a:endParaRPr lang="zh-CN" altLang="en-US" dirty="0"/>
          </a:p>
        </p:txBody>
      </p:sp>
      <p:pic>
        <p:nvPicPr>
          <p:cNvPr id="5" name="图片 4">
            <a:extLst>
              <a:ext uri="{FF2B5EF4-FFF2-40B4-BE49-F238E27FC236}">
                <a16:creationId xmlns:a16="http://schemas.microsoft.com/office/drawing/2014/main" id="{649E1CA6-FA9D-4B56-819C-99968DAD949F}"/>
              </a:ext>
            </a:extLst>
          </p:cNvPr>
          <p:cNvPicPr>
            <a:picLocks noChangeAspect="1"/>
          </p:cNvPicPr>
          <p:nvPr/>
        </p:nvPicPr>
        <p:blipFill>
          <a:blip r:embed="rId2"/>
          <a:stretch>
            <a:fillRect/>
          </a:stretch>
        </p:blipFill>
        <p:spPr>
          <a:xfrm>
            <a:off x="1487488" y="1031772"/>
            <a:ext cx="9505056" cy="5726588"/>
          </a:xfrm>
          <a:prstGeom prst="rect">
            <a:avLst/>
          </a:prstGeom>
        </p:spPr>
      </p:pic>
    </p:spTree>
    <p:extLst>
      <p:ext uri="{BB962C8B-B14F-4D97-AF65-F5344CB8AC3E}">
        <p14:creationId xmlns:p14="http://schemas.microsoft.com/office/powerpoint/2010/main" val="2692987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55D8988B-1B6F-4D24-98D8-298A8905A47A}"/>
              </a:ext>
            </a:extLst>
          </p:cNvPr>
          <p:cNvSpPr>
            <a:spLocks noGrp="1"/>
          </p:cNvSpPr>
          <p:nvPr>
            <p:ph type="ctrTitle"/>
          </p:nvPr>
        </p:nvSpPr>
        <p:spPr>
          <a:xfrm>
            <a:off x="479376" y="224746"/>
            <a:ext cx="10831713" cy="2387600"/>
          </a:xfrm>
        </p:spPr>
        <p:txBody>
          <a:bodyPr/>
          <a:lstStyle/>
          <a:p>
            <a:pPr marL="0" marR="0" lvl="0" indent="0" algn="ctr" defTabSz="914400" rtl="0" eaLnBrk="1" fontAlgn="auto" latinLnBrk="0" hangingPunct="1">
              <a:lnSpc>
                <a:spcPct val="124000"/>
              </a:lnSpc>
              <a:spcBef>
                <a:spcPts val="0"/>
              </a:spcBef>
              <a:spcAft>
                <a:spcPts val="0"/>
              </a:spcAft>
              <a:buClrTx/>
              <a:buSzTx/>
              <a:buFontTx/>
              <a:buNone/>
              <a:defRPr/>
            </a:pPr>
            <a:r>
              <a:rPr kumimoji="0" lang="en-US" altLang="zh-CN" sz="4800" b="1" i="0" u="none" strike="noStrike" kern="1200" cap="none" spc="0" normalizeH="0" baseline="0" noProof="0" dirty="0">
                <a:ln>
                  <a:noFill/>
                </a:ln>
                <a:effectLst/>
                <a:uLnTx/>
                <a:uFillTx/>
                <a:latin typeface="+mj-lt"/>
                <a:ea typeface="等线" panose="02010600030101010101" pitchFamily="2" charset="-122"/>
                <a:cs typeface="+mn-cs"/>
              </a:rPr>
              <a:t>Thanks!</a:t>
            </a:r>
            <a:endParaRPr lang="zh-CN" altLang="en-US" sz="2800" dirty="0">
              <a:latin typeface="+mj-lt"/>
            </a:endParaRPr>
          </a:p>
        </p:txBody>
      </p:sp>
      <p:sp>
        <p:nvSpPr>
          <p:cNvPr id="4" name="副标题 3">
            <a:extLst>
              <a:ext uri="{FF2B5EF4-FFF2-40B4-BE49-F238E27FC236}">
                <a16:creationId xmlns:a16="http://schemas.microsoft.com/office/drawing/2014/main" id="{21CACE52-991D-4965-A81E-E96F1E053016}"/>
              </a:ext>
            </a:extLst>
          </p:cNvPr>
          <p:cNvSpPr>
            <a:spLocks noGrp="1"/>
          </p:cNvSpPr>
          <p:nvPr>
            <p:ph type="subTitle" idx="1"/>
          </p:nvPr>
        </p:nvSpPr>
        <p:spPr>
          <a:xfrm>
            <a:off x="2717696" y="5581447"/>
            <a:ext cx="9144000" cy="678534"/>
          </a:xfrm>
        </p:spPr>
        <p:txBody>
          <a:bodyPr>
            <a:normAutofit fontScale="77500" lnSpcReduction="20000"/>
          </a:bodyPr>
          <a:lstStyle/>
          <a:p>
            <a:pPr marL="0" marR="0" lvl="0" indent="0" algn="r" defTabSz="914400" rtl="0" eaLnBrk="1" fontAlgn="auto" latinLnBrk="0" hangingPunct="1">
              <a:lnSpc>
                <a:spcPct val="124000"/>
              </a:lnSpc>
              <a:spcBef>
                <a:spcPts val="0"/>
              </a:spcBef>
              <a:spcAft>
                <a:spcPts val="0"/>
              </a:spcAft>
              <a:buClrTx/>
              <a:buSzTx/>
              <a:buFontTx/>
              <a:buNone/>
              <a:defRPr/>
            </a:pPr>
            <a:r>
              <a:rPr kumimoji="0" lang="en-US" altLang="zh-CN" sz="2400" b="1" i="0" u="none" strike="noStrike" kern="1200" cap="none" spc="0" normalizeH="0" baseline="0" noProof="0" dirty="0">
                <a:ln>
                  <a:noFill/>
                </a:ln>
                <a:effectLst/>
                <a:uLnTx/>
                <a:uFillTx/>
                <a:latin typeface="+mj-lt"/>
                <a:ea typeface="OPPOSans-R" panose="00020600040101010101" charset="-122"/>
                <a:cs typeface="+mn-cs"/>
              </a:rPr>
              <a:t>Institute of High Energy Physics, Chinese Academy of Sciences</a:t>
            </a:r>
          </a:p>
          <a:p>
            <a:pPr marL="0" marR="0" lvl="0" indent="0" algn="r" defTabSz="914400" rtl="0" eaLnBrk="1" fontAlgn="auto" latinLnBrk="0" hangingPunct="1">
              <a:lnSpc>
                <a:spcPct val="124000"/>
              </a:lnSpc>
              <a:spcBef>
                <a:spcPts val="0"/>
              </a:spcBef>
              <a:spcAft>
                <a:spcPts val="0"/>
              </a:spcAft>
              <a:buClrTx/>
              <a:buSzTx/>
              <a:buFontTx/>
              <a:buNone/>
              <a:defRPr/>
            </a:pPr>
            <a:r>
              <a:rPr lang="en-US" altLang="zh-CN" sz="2400" b="1" dirty="0">
                <a:latin typeface="+mj-lt"/>
                <a:ea typeface="OPPOSans-R" panose="00020600040101010101" charset="-122"/>
              </a:rPr>
              <a:t>2026</a:t>
            </a:r>
            <a:endParaRPr kumimoji="0" lang="zh-CN" altLang="en-US" sz="1200" b="1" i="0" u="none" strike="noStrike" kern="1200" cap="none" spc="0" normalizeH="0" baseline="0" noProof="0" dirty="0">
              <a:ln>
                <a:noFill/>
              </a:ln>
              <a:effectLst/>
              <a:uLnTx/>
              <a:uFillTx/>
              <a:latin typeface="+mj-lt"/>
              <a:ea typeface="等线" panose="02010600030101010101" pitchFamily="2" charset="-122"/>
              <a:cs typeface="+mn-cs"/>
            </a:endParaRPr>
          </a:p>
        </p:txBody>
      </p:sp>
      <p:grpSp>
        <p:nvGrpSpPr>
          <p:cNvPr id="5" name="组合 4">
            <a:extLst>
              <a:ext uri="{FF2B5EF4-FFF2-40B4-BE49-F238E27FC236}">
                <a16:creationId xmlns:a16="http://schemas.microsoft.com/office/drawing/2014/main" id="{7E9E5295-2264-4EA2-8D9F-C16D18D24E29}"/>
              </a:ext>
            </a:extLst>
          </p:cNvPr>
          <p:cNvGrpSpPr/>
          <p:nvPr/>
        </p:nvGrpSpPr>
        <p:grpSpPr>
          <a:xfrm>
            <a:off x="0" y="2992512"/>
            <a:ext cx="12209176" cy="2236688"/>
            <a:chOff x="-8" y="634"/>
            <a:chExt cx="20071" cy="3651"/>
          </a:xfrm>
        </p:grpSpPr>
        <p:sp>
          <p:nvSpPr>
            <p:cNvPr id="6" name="矩形 5">
              <a:extLst>
                <a:ext uri="{FF2B5EF4-FFF2-40B4-BE49-F238E27FC236}">
                  <a16:creationId xmlns:a16="http://schemas.microsoft.com/office/drawing/2014/main" id="{0F74BB52-56FB-43A9-9621-F4819F3EDC95}"/>
                </a:ext>
              </a:extLst>
            </p:cNvPr>
            <p:cNvSpPr/>
            <p:nvPr/>
          </p:nvSpPr>
          <p:spPr>
            <a:xfrm>
              <a:off x="-8" y="766"/>
              <a:ext cx="7781" cy="3368"/>
            </a:xfrm>
            <a:prstGeom prst="rect">
              <a:avLst/>
            </a:prstGeom>
            <a:gradFill flip="none">
              <a:gsLst>
                <a:gs pos="30000">
                  <a:srgbClr val="0060EA"/>
                </a:gs>
                <a:gs pos="100000">
                  <a:srgbClr val="00C0FA"/>
                </a:gs>
              </a:gsLst>
              <a:lin ang="2700000" scaled="0"/>
            </a:gradFill>
          </p:spPr>
          <p:style>
            <a:lnRef idx="0">
              <a:srgbClr val="FFFFFF"/>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711D458E-7B92-4DA0-9F1B-2E6B14C80E4F}"/>
                </a:ext>
              </a:extLst>
            </p:cNvPr>
            <p:cNvSpPr/>
            <p:nvPr userDrawn="1">
              <p:custDataLst>
                <p:tags r:id="rId1"/>
              </p:custDataLst>
            </p:nvPr>
          </p:nvSpPr>
          <p:spPr>
            <a:xfrm flipV="1">
              <a:off x="-8" y="4133"/>
              <a:ext cx="7781" cy="152"/>
            </a:xfrm>
            <a:prstGeom prst="rect">
              <a:avLst/>
            </a:prstGeom>
            <a:solidFill>
              <a:schemeClr val="accent5"/>
            </a:solidFill>
            <a:ln>
              <a:headEnd type="none" w="med" len="med"/>
              <a:tailEnd type="none" w="med" len="med"/>
            </a:ln>
          </p:spPr>
          <p:style>
            <a:lnRef idx="0">
              <a:srgbClr val="FFFFFF"/>
            </a:lnRef>
            <a:fillRef idx="1">
              <a:schemeClr val="accent1"/>
            </a:fillRef>
            <a:effectRef idx="0">
              <a:srgbClr val="FFFFFF"/>
            </a:effectRef>
            <a:fontRef idx="minor">
              <a:schemeClr val="lt1"/>
            </a:fontRef>
          </p:style>
          <p:txBody>
            <a:bodyPr vert="horz" wrap="square" lIns="91440" tIns="45720" rIns="91440" bIns="45720" numCol="1" anchor="t" anchorCtr="0" compatLnSpc="1"/>
            <a:lstStyle/>
            <a:p>
              <a:pPr marL="0" marR="0" indent="0" algn="l" defTabSz="914400" rtl="0" eaLnBrk="1" fontAlgn="base" latinLnBrk="0" hangingPunct="1">
                <a:spcBef>
                  <a:spcPct val="0"/>
                </a:spcBef>
                <a:spcAft>
                  <a:spcPct val="0"/>
                </a:spcAft>
                <a:buClrTx/>
                <a:buSzTx/>
                <a:buFont typeface="Arial" panose="020B0604020202020204" pitchFamily="34" charset="0"/>
                <a:buNone/>
              </a:pPr>
              <a:endParaRPr kumimoji="0" lang="zh-CN" altLang="en-US" sz="180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 name="矩形 7">
              <a:extLst>
                <a:ext uri="{FF2B5EF4-FFF2-40B4-BE49-F238E27FC236}">
                  <a16:creationId xmlns:a16="http://schemas.microsoft.com/office/drawing/2014/main" id="{DCCD2CFA-7D6F-4056-AB59-AF9397CF734D}"/>
                </a:ext>
              </a:extLst>
            </p:cNvPr>
            <p:cNvSpPr/>
            <p:nvPr userDrawn="1">
              <p:custDataLst>
                <p:tags r:id="rId2"/>
              </p:custDataLst>
            </p:nvPr>
          </p:nvSpPr>
          <p:spPr>
            <a:xfrm>
              <a:off x="10802" y="634"/>
              <a:ext cx="9233" cy="138"/>
            </a:xfrm>
            <a:prstGeom prst="rect">
              <a:avLst/>
            </a:prstGeom>
            <a:solidFill>
              <a:schemeClr val="accent5"/>
            </a:solidFill>
            <a:ln>
              <a:headEnd type="none" w="med" len="med"/>
              <a:tailEnd type="none" w="med" len="med"/>
            </a:ln>
          </p:spPr>
          <p:style>
            <a:lnRef idx="0">
              <a:srgbClr val="FFFFFF"/>
            </a:lnRef>
            <a:fillRef idx="1">
              <a:schemeClr val="accent1"/>
            </a:fillRef>
            <a:effectRef idx="0">
              <a:srgbClr val="FFFFFF"/>
            </a:effectRef>
            <a:fontRef idx="minor">
              <a:schemeClr val="lt1"/>
            </a:fontRef>
          </p:style>
          <p:txBody>
            <a:bodyPr vert="horz" wrap="square" lIns="91440" tIns="45720" rIns="91440" bIns="45720" numCol="1" anchor="t" anchorCtr="0" compatLnSpc="1"/>
            <a:lstStyle/>
            <a:p>
              <a:pPr marL="0" marR="0" indent="0" algn="l" defTabSz="914400" rtl="0" eaLnBrk="1" fontAlgn="base" latinLnBrk="0" hangingPunct="1">
                <a:spcBef>
                  <a:spcPct val="0"/>
                </a:spcBef>
                <a:spcAft>
                  <a:spcPct val="0"/>
                </a:spcAft>
                <a:buClrTx/>
                <a:buSzTx/>
                <a:buFont typeface="Arial" panose="020B0604020202020204" pitchFamily="34" charset="0"/>
                <a:buNone/>
              </a:pPr>
              <a:endParaRPr kumimoji="0" lang="zh-CN" altLang="en-US" sz="180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nvGrpSpPr>
            <p:cNvPr id="9" name="组合 8">
              <a:extLst>
                <a:ext uri="{FF2B5EF4-FFF2-40B4-BE49-F238E27FC236}">
                  <a16:creationId xmlns:a16="http://schemas.microsoft.com/office/drawing/2014/main" id="{B5DF79AC-C2B9-4FAC-B5F8-7C63E5023EFF}"/>
                </a:ext>
              </a:extLst>
            </p:cNvPr>
            <p:cNvGrpSpPr/>
            <p:nvPr/>
          </p:nvGrpSpPr>
          <p:grpSpPr>
            <a:xfrm>
              <a:off x="7924" y="765"/>
              <a:ext cx="9855" cy="3386"/>
              <a:chOff x="1995" y="775"/>
              <a:chExt cx="13948" cy="4333"/>
            </a:xfrm>
          </p:grpSpPr>
          <p:grpSp>
            <p:nvGrpSpPr>
              <p:cNvPr id="11" name="组合 10">
                <a:extLst>
                  <a:ext uri="{FF2B5EF4-FFF2-40B4-BE49-F238E27FC236}">
                    <a16:creationId xmlns:a16="http://schemas.microsoft.com/office/drawing/2014/main" id="{01B70035-96D6-41E2-9EF5-E67876E1932B}"/>
                  </a:ext>
                </a:extLst>
              </p:cNvPr>
              <p:cNvGrpSpPr/>
              <p:nvPr>
                <p:custDataLst>
                  <p:tags r:id="rId4"/>
                </p:custDataLst>
              </p:nvPr>
            </p:nvGrpSpPr>
            <p:grpSpPr>
              <a:xfrm>
                <a:off x="1995" y="775"/>
                <a:ext cx="13948" cy="4333"/>
                <a:chOff x="343" y="894"/>
                <a:chExt cx="19237" cy="8942"/>
              </a:xfrm>
            </p:grpSpPr>
            <p:pic>
              <p:nvPicPr>
                <p:cNvPr id="13" name="图片 12">
                  <a:extLst>
                    <a:ext uri="{FF2B5EF4-FFF2-40B4-BE49-F238E27FC236}">
                      <a16:creationId xmlns:a16="http://schemas.microsoft.com/office/drawing/2014/main" id="{8D992149-B827-44A0-B7CB-3B66410EF398}"/>
                    </a:ext>
                  </a:extLst>
                </p:cNvPr>
                <p:cNvPicPr>
                  <a:picLocks noChangeAspect="1"/>
                </p:cNvPicPr>
                <p:nvPr>
                  <p:custDataLst>
                    <p:tags r:id="rId6"/>
                  </p:custDataLst>
                </p:nvPr>
              </p:nvPicPr>
              <p:blipFill>
                <a:blip r:embed="rId21" cstate="email">
                  <a:extLst>
                    <a:ext uri="{28A0092B-C50C-407E-A947-70E740481C1C}">
                      <a14:useLocalDpi xmlns:a14="http://schemas.microsoft.com/office/drawing/2010/main"/>
                    </a:ext>
                  </a:extLst>
                </a:blip>
                <a:srcRect/>
                <a:stretch>
                  <a:fillRect/>
                </a:stretch>
              </p:blipFill>
              <p:spPr>
                <a:xfrm>
                  <a:off x="343" y="6950"/>
                  <a:ext cx="3922" cy="2886"/>
                </a:xfrm>
                <a:prstGeom prst="rect">
                  <a:avLst/>
                </a:prstGeom>
              </p:spPr>
            </p:pic>
            <p:pic>
              <p:nvPicPr>
                <p:cNvPr id="14" name="图片 13">
                  <a:extLst>
                    <a:ext uri="{FF2B5EF4-FFF2-40B4-BE49-F238E27FC236}">
                      <a16:creationId xmlns:a16="http://schemas.microsoft.com/office/drawing/2014/main" id="{8198E72E-3DD3-4EA1-84B7-C68CAA1C1D08}"/>
                    </a:ext>
                  </a:extLst>
                </p:cNvPr>
                <p:cNvPicPr>
                  <a:picLocks noChangeAspect="1"/>
                </p:cNvPicPr>
                <p:nvPr>
                  <p:custDataLst>
                    <p:tags r:id="rId7"/>
                  </p:custDataLst>
                </p:nvPr>
              </p:nvPicPr>
              <p:blipFill>
                <a:blip r:embed="rId22" cstate="email">
                  <a:extLst>
                    <a:ext uri="{28A0092B-C50C-407E-A947-70E740481C1C}">
                      <a14:useLocalDpi xmlns:a14="http://schemas.microsoft.com/office/drawing/2010/main"/>
                    </a:ext>
                  </a:extLst>
                </a:blip>
                <a:stretch>
                  <a:fillRect/>
                </a:stretch>
              </p:blipFill>
              <p:spPr>
                <a:xfrm>
                  <a:off x="343" y="3880"/>
                  <a:ext cx="3915" cy="2884"/>
                </a:xfrm>
                <a:prstGeom prst="rect">
                  <a:avLst/>
                </a:prstGeom>
              </p:spPr>
            </p:pic>
            <p:pic>
              <p:nvPicPr>
                <p:cNvPr id="15" name="Picture 2" descr="http://english.ihep.cas.cn/appendix/pic/20180510/201805101535056170.png">
                  <a:extLst>
                    <a:ext uri="{FF2B5EF4-FFF2-40B4-BE49-F238E27FC236}">
                      <a16:creationId xmlns:a16="http://schemas.microsoft.com/office/drawing/2014/main" id="{9DE221A3-6BB1-40C3-9154-2FD783CB7693}"/>
                    </a:ext>
                  </a:extLst>
                </p:cNvPr>
                <p:cNvPicPr>
                  <a:picLocks noChangeAspect="1" noChangeArrowheads="1"/>
                </p:cNvPicPr>
                <p:nvPr>
                  <p:custDataLst>
                    <p:tags r:id="rId8"/>
                  </p:custDataLst>
                </p:nvPr>
              </p:nvPicPr>
              <p:blipFill>
                <a:blip r:embed="rId23" cstate="email">
                  <a:extLst>
                    <a:ext uri="{28A0092B-C50C-407E-A947-70E740481C1C}">
                      <a14:useLocalDpi xmlns:a14="http://schemas.microsoft.com/office/drawing/2010/main"/>
                    </a:ext>
                  </a:extLst>
                </a:blip>
                <a:srcRect/>
                <a:stretch>
                  <a:fillRect/>
                </a:stretch>
              </p:blipFill>
              <p:spPr bwMode="auto">
                <a:xfrm>
                  <a:off x="4330" y="6866"/>
                  <a:ext cx="3922" cy="2969"/>
                </a:xfrm>
                <a:prstGeom prst="rect">
                  <a:avLst/>
                </a:prstGeom>
                <a:noFill/>
                <a:extLst>
                  <a:ext uri="{909E8E84-426E-40DD-AFC4-6F175D3DCCD1}">
                    <a14:hiddenFill xmlns:a14="http://schemas.microsoft.com/office/drawing/2010/main">
                      <a:solidFill>
                        <a:srgbClr val="FFFFFF"/>
                      </a:solidFill>
                    </a14:hiddenFill>
                  </a:ext>
                </a:extLst>
              </p:spPr>
            </p:pic>
            <p:pic>
              <p:nvPicPr>
                <p:cNvPr id="16" name="图片 15">
                  <a:extLst>
                    <a:ext uri="{FF2B5EF4-FFF2-40B4-BE49-F238E27FC236}">
                      <a16:creationId xmlns:a16="http://schemas.microsoft.com/office/drawing/2014/main" id="{27A1136A-5836-40AA-A71A-5C59E221061A}"/>
                    </a:ext>
                  </a:extLst>
                </p:cNvPr>
                <p:cNvPicPr>
                  <a:picLocks noChangeAspect="1"/>
                </p:cNvPicPr>
                <p:nvPr>
                  <p:custDataLst>
                    <p:tags r:id="rId9"/>
                  </p:custDataLst>
                </p:nvPr>
              </p:nvPicPr>
              <p:blipFill>
                <a:blip r:embed="rId24" cstate="email">
                  <a:extLst>
                    <a:ext uri="{28A0092B-C50C-407E-A947-70E740481C1C}">
                      <a14:useLocalDpi xmlns:a14="http://schemas.microsoft.com/office/drawing/2010/main"/>
                    </a:ext>
                  </a:extLst>
                </a:blip>
                <a:stretch>
                  <a:fillRect/>
                </a:stretch>
              </p:blipFill>
              <p:spPr>
                <a:xfrm>
                  <a:off x="16282" y="915"/>
                  <a:ext cx="3298" cy="2867"/>
                </a:xfrm>
                <a:prstGeom prst="rect">
                  <a:avLst/>
                </a:prstGeom>
              </p:spPr>
            </p:pic>
            <p:pic>
              <p:nvPicPr>
                <p:cNvPr id="17" name="图片 16">
                  <a:extLst>
                    <a:ext uri="{FF2B5EF4-FFF2-40B4-BE49-F238E27FC236}">
                      <a16:creationId xmlns:a16="http://schemas.microsoft.com/office/drawing/2014/main" id="{9BABB201-9B4C-4E4A-B3E8-B86CA4823320}"/>
                    </a:ext>
                  </a:extLst>
                </p:cNvPr>
                <p:cNvPicPr>
                  <a:picLocks noChangeAspect="1"/>
                </p:cNvPicPr>
                <p:nvPr>
                  <p:custDataLst>
                    <p:tags r:id="rId10"/>
                  </p:custDataLst>
                </p:nvPr>
              </p:nvPicPr>
              <p:blipFill>
                <a:blip r:embed="rId25" cstate="email">
                  <a:extLst>
                    <a:ext uri="{28A0092B-C50C-407E-A947-70E740481C1C}">
                      <a14:useLocalDpi xmlns:a14="http://schemas.microsoft.com/office/drawing/2010/main"/>
                    </a:ext>
                  </a:extLst>
                </a:blip>
                <a:stretch>
                  <a:fillRect/>
                </a:stretch>
              </p:blipFill>
              <p:spPr>
                <a:xfrm>
                  <a:off x="16300" y="3880"/>
                  <a:ext cx="3280" cy="2883"/>
                </a:xfrm>
                <a:prstGeom prst="rect">
                  <a:avLst/>
                </a:prstGeom>
              </p:spPr>
            </p:pic>
            <p:pic>
              <p:nvPicPr>
                <p:cNvPr id="18" name="Picture 2" descr="E:\阿里文档\X_宣传\照片\观测仓外景1210.jpg">
                  <a:extLst>
                    <a:ext uri="{FF2B5EF4-FFF2-40B4-BE49-F238E27FC236}">
                      <a16:creationId xmlns:a16="http://schemas.microsoft.com/office/drawing/2014/main" id="{561C9AFB-0E2E-40FD-96B1-030889097426}"/>
                    </a:ext>
                  </a:extLst>
                </p:cNvPr>
                <p:cNvPicPr>
                  <a:picLocks noChangeAspect="1" noChangeArrowheads="1"/>
                </p:cNvPicPr>
                <p:nvPr>
                  <p:custDataLst>
                    <p:tags r:id="rId11"/>
                  </p:custDataLst>
                </p:nvPr>
              </p:nvPicPr>
              <p:blipFill>
                <a:blip r:embed="rId26" cstate="email">
                  <a:extLst>
                    <a:ext uri="{28A0092B-C50C-407E-A947-70E740481C1C}">
                      <a14:useLocalDpi xmlns:a14="http://schemas.microsoft.com/office/drawing/2010/main"/>
                    </a:ext>
                  </a:extLst>
                </a:blip>
                <a:srcRect/>
                <a:stretch>
                  <a:fillRect/>
                </a:stretch>
              </p:blipFill>
              <p:spPr bwMode="auto">
                <a:xfrm>
                  <a:off x="12307" y="6865"/>
                  <a:ext cx="3886" cy="2885"/>
                </a:xfrm>
                <a:prstGeom prst="rect">
                  <a:avLst/>
                </a:prstGeom>
                <a:extLst>
                  <a:ext uri="{909E8E84-426E-40DD-AFC4-6F175D3DCCD1}">
                    <a14:hiddenFill xmlns:a14="http://schemas.microsoft.com/office/drawing/2010/main">
                      <a:solidFill>
                        <a:srgbClr val="FFFFFF"/>
                      </a:solidFill>
                    </a14:hiddenFill>
                  </a:ext>
                </a:extLst>
              </p:spPr>
              <p:style>
                <a:lnRef idx="0">
                  <a:srgbClr val="FFFFFF"/>
                </a:lnRef>
                <a:fillRef idx="3">
                  <a:schemeClr val="accent1"/>
                </a:fillRef>
                <a:effectRef idx="0">
                  <a:srgbClr val="FFFFFF"/>
                </a:effectRef>
                <a:fontRef idx="minor">
                  <a:schemeClr val="lt1"/>
                </a:fontRef>
              </p:style>
            </p:pic>
            <p:pic>
              <p:nvPicPr>
                <p:cNvPr id="19" name="图片 18">
                  <a:extLst>
                    <a:ext uri="{FF2B5EF4-FFF2-40B4-BE49-F238E27FC236}">
                      <a16:creationId xmlns:a16="http://schemas.microsoft.com/office/drawing/2014/main" id="{6027194A-EABD-4CF2-A86D-7033B2B9FADC}"/>
                    </a:ext>
                  </a:extLst>
                </p:cNvPr>
                <p:cNvPicPr/>
                <p:nvPr>
                  <p:custDataLst>
                    <p:tags r:id="rId12"/>
                  </p:custDataLst>
                </p:nvPr>
              </p:nvPicPr>
              <p:blipFill>
                <a:blip r:embed="rId27" cstate="email">
                  <a:extLst>
                    <a:ext uri="{28A0092B-C50C-407E-A947-70E740481C1C}">
                      <a14:useLocalDpi xmlns:a14="http://schemas.microsoft.com/office/drawing/2010/main"/>
                    </a:ext>
                  </a:extLst>
                </a:blip>
                <a:srcRect/>
                <a:stretch>
                  <a:fillRect/>
                </a:stretch>
              </p:blipFill>
              <p:spPr>
                <a:xfrm>
                  <a:off x="12306" y="895"/>
                  <a:ext cx="3886" cy="2885"/>
                </a:xfrm>
                <a:prstGeom prst="rect">
                  <a:avLst/>
                </a:prstGeom>
              </p:spPr>
              <p:style>
                <a:lnRef idx="0">
                  <a:srgbClr val="FFFFFF"/>
                </a:lnRef>
                <a:fillRef idx="3">
                  <a:schemeClr val="accent1"/>
                </a:fillRef>
                <a:effectRef idx="0">
                  <a:srgbClr val="FFFFFF"/>
                </a:effectRef>
                <a:fontRef idx="minor">
                  <a:schemeClr val="lt1"/>
                </a:fontRef>
              </p:style>
            </p:pic>
            <p:pic>
              <p:nvPicPr>
                <p:cNvPr id="20" name="图片 19">
                  <a:extLst>
                    <a:ext uri="{FF2B5EF4-FFF2-40B4-BE49-F238E27FC236}">
                      <a16:creationId xmlns:a16="http://schemas.microsoft.com/office/drawing/2014/main" id="{701F259C-2DB0-469F-910F-B6B660DFCF32}"/>
                    </a:ext>
                  </a:extLst>
                </p:cNvPr>
                <p:cNvPicPr/>
                <p:nvPr>
                  <p:custDataLst>
                    <p:tags r:id="rId13"/>
                  </p:custDataLst>
                </p:nvPr>
              </p:nvPicPr>
              <p:blipFill>
                <a:blip r:embed="rId28" cstate="email">
                  <a:extLst>
                    <a:ext uri="{28A0092B-C50C-407E-A947-70E740481C1C}">
                      <a14:useLocalDpi xmlns:a14="http://schemas.microsoft.com/office/drawing/2010/main"/>
                    </a:ext>
                  </a:extLst>
                </a:blip>
                <a:srcRect/>
                <a:stretch>
                  <a:fillRect/>
                </a:stretch>
              </p:blipFill>
              <p:spPr>
                <a:xfrm>
                  <a:off x="12312" y="3880"/>
                  <a:ext cx="3886" cy="2885"/>
                </a:xfrm>
                <a:prstGeom prst="rect">
                  <a:avLst/>
                </a:prstGeom>
              </p:spPr>
              <p:style>
                <a:lnRef idx="0">
                  <a:srgbClr val="FFFFFF"/>
                </a:lnRef>
                <a:fillRef idx="3">
                  <a:schemeClr val="accent1"/>
                </a:fillRef>
                <a:effectRef idx="0">
                  <a:srgbClr val="FFFFFF"/>
                </a:effectRef>
                <a:fontRef idx="minor">
                  <a:schemeClr val="lt1"/>
                </a:fontRef>
              </p:style>
            </p:pic>
            <p:pic>
              <p:nvPicPr>
                <p:cNvPr id="21" name="图片 20">
                  <a:extLst>
                    <a:ext uri="{FF2B5EF4-FFF2-40B4-BE49-F238E27FC236}">
                      <a16:creationId xmlns:a16="http://schemas.microsoft.com/office/drawing/2014/main" id="{43D278BE-0659-4200-913D-B286C6DD3948}"/>
                    </a:ext>
                  </a:extLst>
                </p:cNvPr>
                <p:cNvPicPr>
                  <a:picLocks noChangeAspect="1"/>
                </p:cNvPicPr>
                <p:nvPr>
                  <p:custDataLst>
                    <p:tags r:id="rId14"/>
                  </p:custDataLst>
                </p:nvPr>
              </p:nvPicPr>
              <p:blipFill rotWithShape="1">
                <a:blip r:embed="rId29" cstate="email">
                  <a:extLst>
                    <a:ext uri="{28A0092B-C50C-407E-A947-70E740481C1C}">
                      <a14:useLocalDpi xmlns:a14="http://schemas.microsoft.com/office/drawing/2010/main"/>
                    </a:ext>
                  </a:extLst>
                </a:blip>
                <a:srcRect/>
                <a:stretch>
                  <a:fillRect/>
                </a:stretch>
              </p:blipFill>
              <p:spPr>
                <a:xfrm>
                  <a:off x="8324" y="3881"/>
                  <a:ext cx="3886" cy="2885"/>
                </a:xfrm>
                <a:prstGeom prst="rect">
                  <a:avLst/>
                </a:prstGeom>
              </p:spPr>
              <p:style>
                <a:lnRef idx="0">
                  <a:srgbClr val="FFFFFF"/>
                </a:lnRef>
                <a:fillRef idx="3">
                  <a:schemeClr val="accent1"/>
                </a:fillRef>
                <a:effectRef idx="0">
                  <a:srgbClr val="FFFFFF"/>
                </a:effectRef>
                <a:fontRef idx="minor">
                  <a:schemeClr val="lt1"/>
                </a:fontRef>
              </p:style>
            </p:pic>
            <p:pic>
              <p:nvPicPr>
                <p:cNvPr id="22" name="图片 21">
                  <a:extLst>
                    <a:ext uri="{FF2B5EF4-FFF2-40B4-BE49-F238E27FC236}">
                      <a16:creationId xmlns:a16="http://schemas.microsoft.com/office/drawing/2014/main" id="{338FF4EE-A983-4C63-B3A7-55F6B1CC93CF}"/>
                    </a:ext>
                  </a:extLst>
                </p:cNvPr>
                <p:cNvPicPr>
                  <a:picLocks noChangeAspect="1"/>
                </p:cNvPicPr>
                <p:nvPr>
                  <p:custDataLst>
                    <p:tags r:id="rId15"/>
                  </p:custDataLst>
                </p:nvPr>
              </p:nvPicPr>
              <p:blipFill rotWithShape="1">
                <a:blip r:embed="rId30" cstate="email">
                  <a:extLst>
                    <a:ext uri="{28A0092B-C50C-407E-A947-70E740481C1C}">
                      <a14:useLocalDpi xmlns:a14="http://schemas.microsoft.com/office/drawing/2010/main"/>
                    </a:ext>
                  </a:extLst>
                </a:blip>
                <a:srcRect/>
                <a:stretch>
                  <a:fillRect/>
                </a:stretch>
              </p:blipFill>
              <p:spPr>
                <a:xfrm>
                  <a:off x="4336" y="3880"/>
                  <a:ext cx="3886" cy="2885"/>
                </a:xfrm>
                <a:prstGeom prst="rect">
                  <a:avLst/>
                </a:prstGeom>
              </p:spPr>
              <p:style>
                <a:lnRef idx="0">
                  <a:srgbClr val="FFFFFF"/>
                </a:lnRef>
                <a:fillRef idx="3">
                  <a:schemeClr val="accent1"/>
                </a:fillRef>
                <a:effectRef idx="0">
                  <a:srgbClr val="FFFFFF"/>
                </a:effectRef>
                <a:fontRef idx="minor">
                  <a:schemeClr val="lt1"/>
                </a:fontRef>
              </p:style>
            </p:pic>
            <p:pic>
              <p:nvPicPr>
                <p:cNvPr id="23" name="图片 22">
                  <a:extLst>
                    <a:ext uri="{FF2B5EF4-FFF2-40B4-BE49-F238E27FC236}">
                      <a16:creationId xmlns:a16="http://schemas.microsoft.com/office/drawing/2014/main" id="{B4067049-F581-4269-8121-077794049A2F}"/>
                    </a:ext>
                  </a:extLst>
                </p:cNvPr>
                <p:cNvPicPr>
                  <a:picLocks noChangeAspect="1"/>
                </p:cNvPicPr>
                <p:nvPr>
                  <p:custDataLst>
                    <p:tags r:id="rId16"/>
                  </p:custDataLst>
                </p:nvPr>
              </p:nvPicPr>
              <p:blipFill>
                <a:blip r:embed="rId31" cstate="email">
                  <a:extLst>
                    <a:ext uri="{28A0092B-C50C-407E-A947-70E740481C1C}">
                      <a14:useLocalDpi xmlns:a14="http://schemas.microsoft.com/office/drawing/2010/main"/>
                    </a:ext>
                  </a:extLst>
                </a:blip>
                <a:srcRect/>
                <a:stretch>
                  <a:fillRect/>
                </a:stretch>
              </p:blipFill>
              <p:spPr>
                <a:xfrm>
                  <a:off x="348" y="895"/>
                  <a:ext cx="3886" cy="2885"/>
                </a:xfrm>
                <a:prstGeom prst="rect">
                  <a:avLst/>
                </a:prstGeom>
              </p:spPr>
              <p:style>
                <a:lnRef idx="0">
                  <a:srgbClr val="FFFFFF"/>
                </a:lnRef>
                <a:fillRef idx="3">
                  <a:schemeClr val="accent1"/>
                </a:fillRef>
                <a:effectRef idx="0">
                  <a:srgbClr val="FFFFFF"/>
                </a:effectRef>
                <a:fontRef idx="minor">
                  <a:schemeClr val="lt1"/>
                </a:fontRef>
              </p:style>
            </p:pic>
            <p:pic>
              <p:nvPicPr>
                <p:cNvPr id="24" name="图片 23">
                  <a:extLst>
                    <a:ext uri="{FF2B5EF4-FFF2-40B4-BE49-F238E27FC236}">
                      <a16:creationId xmlns:a16="http://schemas.microsoft.com/office/drawing/2014/main" id="{7B980DA0-0BD6-4235-9E70-6C8B08EEB3BA}"/>
                    </a:ext>
                  </a:extLst>
                </p:cNvPr>
                <p:cNvPicPr>
                  <a:picLocks noChangeAspect="1"/>
                </p:cNvPicPr>
                <p:nvPr>
                  <p:custDataLst>
                    <p:tags r:id="rId17"/>
                  </p:custDataLst>
                </p:nvPr>
              </p:nvPicPr>
              <p:blipFill>
                <a:blip r:embed="rId32" cstate="email">
                  <a:extLst>
                    <a:ext uri="{28A0092B-C50C-407E-A947-70E740481C1C}">
                      <a14:useLocalDpi xmlns:a14="http://schemas.microsoft.com/office/drawing/2010/main"/>
                    </a:ext>
                  </a:extLst>
                </a:blip>
                <a:srcRect/>
                <a:stretch>
                  <a:fillRect/>
                </a:stretch>
              </p:blipFill>
              <p:spPr>
                <a:xfrm>
                  <a:off x="8320" y="896"/>
                  <a:ext cx="3886" cy="2885"/>
                </a:xfrm>
                <a:prstGeom prst="rect">
                  <a:avLst/>
                </a:prstGeom>
              </p:spPr>
              <p:style>
                <a:lnRef idx="0">
                  <a:srgbClr val="FFFFFF"/>
                </a:lnRef>
                <a:fillRef idx="3">
                  <a:schemeClr val="accent1"/>
                </a:fillRef>
                <a:effectRef idx="0">
                  <a:srgbClr val="FFFFFF"/>
                </a:effectRef>
                <a:fontRef idx="minor">
                  <a:schemeClr val="lt1"/>
                </a:fontRef>
              </p:style>
            </p:pic>
            <p:pic>
              <p:nvPicPr>
                <p:cNvPr id="25" name="图片 24" descr="20190611-高能同步辐射光源-鸟瞰">
                  <a:extLst>
                    <a:ext uri="{FF2B5EF4-FFF2-40B4-BE49-F238E27FC236}">
                      <a16:creationId xmlns:a16="http://schemas.microsoft.com/office/drawing/2014/main" id="{B15A5A4E-9F91-4157-889C-247F6038A15D}"/>
                    </a:ext>
                  </a:extLst>
                </p:cNvPr>
                <p:cNvPicPr>
                  <a:picLocks noChangeAspect="1"/>
                </p:cNvPicPr>
                <p:nvPr>
                  <p:custDataLst>
                    <p:tags r:id="rId18"/>
                  </p:custDataLst>
                </p:nvPr>
              </p:nvPicPr>
              <p:blipFill>
                <a:blip r:embed="rId33" cstate="email">
                  <a:extLst>
                    <a:ext uri="{28A0092B-C50C-407E-A947-70E740481C1C}">
                      <a14:useLocalDpi xmlns:a14="http://schemas.microsoft.com/office/drawing/2010/main"/>
                    </a:ext>
                  </a:extLst>
                </a:blip>
                <a:srcRect/>
                <a:stretch>
                  <a:fillRect/>
                </a:stretch>
              </p:blipFill>
              <p:spPr>
                <a:xfrm>
                  <a:off x="4334" y="894"/>
                  <a:ext cx="3886" cy="2885"/>
                </a:xfrm>
                <a:prstGeom prst="rect">
                  <a:avLst/>
                </a:prstGeom>
              </p:spPr>
              <p:style>
                <a:lnRef idx="0">
                  <a:srgbClr val="FFFFFF"/>
                </a:lnRef>
                <a:fillRef idx="3">
                  <a:schemeClr val="accent1"/>
                </a:fillRef>
                <a:effectRef idx="0">
                  <a:srgbClr val="FFFFFF"/>
                </a:effectRef>
                <a:fontRef idx="minor">
                  <a:schemeClr val="lt1"/>
                </a:fontRef>
              </p:style>
            </p:pic>
            <p:pic>
              <p:nvPicPr>
                <p:cNvPr id="26" name="图片 25">
                  <a:extLst>
                    <a:ext uri="{FF2B5EF4-FFF2-40B4-BE49-F238E27FC236}">
                      <a16:creationId xmlns:a16="http://schemas.microsoft.com/office/drawing/2014/main" id="{84A42D17-67EE-4DA7-B04D-AA27233DCF29}"/>
                    </a:ext>
                  </a:extLst>
                </p:cNvPr>
                <p:cNvPicPr>
                  <a:picLocks noChangeAspect="1"/>
                </p:cNvPicPr>
                <p:nvPr>
                  <p:custDataLst>
                    <p:tags r:id="rId19"/>
                  </p:custDataLst>
                </p:nvPr>
              </p:nvPicPr>
              <p:blipFill>
                <a:blip r:embed="rId34" cstate="email">
                  <a:extLst>
                    <a:ext uri="{28A0092B-C50C-407E-A947-70E740481C1C}">
                      <a14:useLocalDpi xmlns:a14="http://schemas.microsoft.com/office/drawing/2010/main"/>
                    </a:ext>
                  </a:extLst>
                </a:blip>
                <a:stretch>
                  <a:fillRect/>
                </a:stretch>
              </p:blipFill>
              <p:spPr>
                <a:xfrm>
                  <a:off x="8321" y="6866"/>
                  <a:ext cx="3917" cy="2925"/>
                </a:xfrm>
                <a:prstGeom prst="rect">
                  <a:avLst/>
                </a:prstGeom>
                <a:ln>
                  <a:noFill/>
                </a:ln>
                <a:effectLst/>
              </p:spPr>
            </p:pic>
          </p:grpSp>
          <p:pic>
            <p:nvPicPr>
              <p:cNvPr id="12" name="图片 11" descr="环形正负电子对撞机">
                <a:extLst>
                  <a:ext uri="{FF2B5EF4-FFF2-40B4-BE49-F238E27FC236}">
                    <a16:creationId xmlns:a16="http://schemas.microsoft.com/office/drawing/2014/main" id="{22753076-991C-4D57-BAE0-135BA5D8890C}"/>
                  </a:ext>
                </a:extLst>
              </p:cNvPr>
              <p:cNvPicPr>
                <a:picLocks noChangeAspect="1"/>
              </p:cNvPicPr>
              <p:nvPr>
                <p:custDataLst>
                  <p:tags r:id="rId5"/>
                </p:custDataLst>
              </p:nvPr>
            </p:nvPicPr>
            <p:blipFill rotWithShape="1">
              <a:blip r:embed="rId35" cstate="email">
                <a:extLst>
                  <a:ext uri="{28A0092B-C50C-407E-A947-70E740481C1C}">
                    <a14:useLocalDpi xmlns:a14="http://schemas.microsoft.com/office/drawing/2010/main"/>
                  </a:ext>
                </a:extLst>
              </a:blip>
              <a:srcRect/>
              <a:stretch>
                <a:fillRect/>
              </a:stretch>
            </p:blipFill>
            <p:spPr>
              <a:xfrm>
                <a:off x="13540" y="3671"/>
                <a:ext cx="2403" cy="1437"/>
              </a:xfrm>
              <a:prstGeom prst="rect">
                <a:avLst/>
              </a:prstGeom>
              <a:ln>
                <a:noFill/>
              </a:ln>
              <a:effectLst/>
            </p:spPr>
          </p:pic>
        </p:grpSp>
        <p:sp>
          <p:nvSpPr>
            <p:cNvPr id="10" name="矩形 9">
              <a:extLst>
                <a:ext uri="{FF2B5EF4-FFF2-40B4-BE49-F238E27FC236}">
                  <a16:creationId xmlns:a16="http://schemas.microsoft.com/office/drawing/2014/main" id="{A434BD78-3EB2-4A85-B48B-1961F8B34FFE}"/>
                </a:ext>
              </a:extLst>
            </p:cNvPr>
            <p:cNvSpPr/>
            <p:nvPr>
              <p:custDataLst>
                <p:tags r:id="rId3"/>
              </p:custDataLst>
            </p:nvPr>
          </p:nvSpPr>
          <p:spPr>
            <a:xfrm>
              <a:off x="17854" y="773"/>
              <a:ext cx="2209" cy="3349"/>
            </a:xfrm>
            <a:prstGeom prst="rect">
              <a:avLst/>
            </a:prstGeom>
            <a:gradFill>
              <a:gsLst>
                <a:gs pos="0">
                  <a:srgbClr val="0060EA"/>
                </a:gs>
                <a:gs pos="100000">
                  <a:srgbClr val="00C0FA"/>
                </a:gs>
              </a:gsLst>
              <a:lin ang="16680000" scaled="0"/>
            </a:gradFill>
          </p:spPr>
          <p:style>
            <a:lnRef idx="0">
              <a:srgbClr val="FFFFFF"/>
            </a:lnRef>
            <a:fillRef idx="1">
              <a:schemeClr val="accent1"/>
            </a:fillRef>
            <a:effectRef idx="0">
              <a:srgbClr val="FFFFFF"/>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41777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75000"/>
          </a:schemeClr>
        </a:solidFill>
        <a:effectLst/>
      </p:bgPr>
    </p:bg>
    <p:spTree>
      <p:nvGrpSpPr>
        <p:cNvPr id="1" name=""/>
        <p:cNvGrpSpPr/>
        <p:nvPr/>
      </p:nvGrpSpPr>
      <p:grpSpPr>
        <a:xfrm>
          <a:off x="0" y="0"/>
          <a:ext cx="0" cy="0"/>
          <a:chOff x="0" y="0"/>
          <a:chExt cx="0" cy="0"/>
        </a:xfrm>
      </p:grpSpPr>
      <p:cxnSp>
        <p:nvCxnSpPr>
          <p:cNvPr id="32" name="直接连接符 31"/>
          <p:cNvCxnSpPr/>
          <p:nvPr>
            <p:custDataLst>
              <p:tags r:id="rId1"/>
            </p:custDataLst>
          </p:nvPr>
        </p:nvCxnSpPr>
        <p:spPr>
          <a:xfrm>
            <a:off x="7508240" y="3721100"/>
            <a:ext cx="494665" cy="0"/>
          </a:xfrm>
          <a:prstGeom prst="line">
            <a:avLst/>
          </a:prstGeom>
          <a:ln>
            <a:solidFill>
              <a:schemeClr val="bg1"/>
            </a:solidFill>
            <a:headEnd type="none" w="med" len="med"/>
            <a:tailEnd type="none" w="med" len="med"/>
          </a:ln>
        </p:spPr>
        <p:style>
          <a:lnRef idx="3">
            <a:schemeClr val="accent1"/>
          </a:lnRef>
          <a:fillRef idx="0">
            <a:srgbClr val="FFFFFF"/>
          </a:fillRef>
          <a:effectRef idx="0">
            <a:srgbClr val="FFFFFF"/>
          </a:effectRef>
          <a:fontRef idx="minor">
            <a:schemeClr val="tx1"/>
          </a:fontRef>
        </p:style>
      </p:cxnSp>
      <p:sp>
        <p:nvSpPr>
          <p:cNvPr id="5" name="标题 4"/>
          <p:cNvSpPr>
            <a:spLocks noGrp="1"/>
          </p:cNvSpPr>
          <p:nvPr>
            <p:ph type="title"/>
            <p:custDataLst>
              <p:tags r:id="rId2"/>
            </p:custDataLst>
          </p:nvPr>
        </p:nvSpPr>
        <p:spPr>
          <a:xfrm>
            <a:off x="82550" y="92058"/>
            <a:ext cx="11535076" cy="659643"/>
          </a:xfrm>
        </p:spPr>
        <p:txBody>
          <a:bodyPr>
            <a:normAutofit/>
          </a:bodyPr>
          <a:lstStyle/>
          <a:p>
            <a:pPr algn="l"/>
            <a:r>
              <a:rPr lang="en-US" altLang="zh-CN" sz="3600" b="1" spc="0" dirty="0">
                <a:solidFill>
                  <a:schemeClr val="bg2"/>
                </a:solidFill>
                <a:effectLst/>
                <a:cs typeface="Arial" panose="020B0604020202020204" pitchFamily="34" charset="0"/>
              </a:rPr>
              <a:t>IHEP Large Science Facilities </a:t>
            </a:r>
          </a:p>
        </p:txBody>
      </p:sp>
      <p:pic>
        <p:nvPicPr>
          <p:cNvPr id="4" name="图片 3"/>
          <p:cNvPicPr>
            <a:picLocks noChangeAspect="1"/>
          </p:cNvPicPr>
          <p:nvPr/>
        </p:nvPicPr>
        <p:blipFill>
          <a:blip r:embed="rId25" cstate="screen">
            <a:clrChange>
              <a:clrFrom>
                <a:srgbClr val="FFFFFF">
                  <a:alpha val="100000"/>
                </a:srgbClr>
              </a:clrFrom>
              <a:clrTo>
                <a:srgbClr val="FFFFFF">
                  <a:alpha val="100000"/>
                  <a:alpha val="0"/>
                </a:srgbClr>
              </a:clrTo>
            </a:clrChange>
            <a:extLst>
              <a:ext uri="{28A0092B-C50C-407E-A947-70E740481C1C}">
                <a14:useLocalDpi xmlns:a14="http://schemas.microsoft.com/office/drawing/2010/main"/>
              </a:ext>
            </a:extLst>
          </a:blip>
          <a:srcRect/>
          <a:stretch>
            <a:fillRect/>
          </a:stretch>
        </p:blipFill>
        <p:spPr>
          <a:xfrm>
            <a:off x="820102" y="3155"/>
            <a:ext cx="9123045" cy="6702425"/>
          </a:xfrm>
          <a:prstGeom prst="rect">
            <a:avLst/>
          </a:prstGeom>
        </p:spPr>
      </p:pic>
      <p:cxnSp>
        <p:nvCxnSpPr>
          <p:cNvPr id="7" name="直接箭头连接符 6"/>
          <p:cNvCxnSpPr/>
          <p:nvPr/>
        </p:nvCxnSpPr>
        <p:spPr>
          <a:xfrm>
            <a:off x="7180580" y="2200275"/>
            <a:ext cx="2384425" cy="10160"/>
          </a:xfrm>
          <a:prstGeom prst="straightConnector1">
            <a:avLst/>
          </a:prstGeom>
          <a:ln>
            <a:solidFill>
              <a:schemeClr val="tx2">
                <a:lumMod val="20000"/>
                <a:lumOff val="80000"/>
              </a:schemeClr>
            </a:solidFill>
            <a:headEnd type="none" w="med" len="med"/>
            <a:tailEnd type="arrow" w="med" len="med"/>
          </a:ln>
        </p:spPr>
        <p:style>
          <a:lnRef idx="3">
            <a:schemeClr val="accent1"/>
          </a:lnRef>
          <a:fillRef idx="0">
            <a:srgbClr val="FFFFFF"/>
          </a:fillRef>
          <a:effectRef idx="0">
            <a:srgbClr val="FFFFFF"/>
          </a:effectRef>
          <a:fontRef idx="minor">
            <a:schemeClr val="tx1"/>
          </a:fontRef>
        </p:style>
      </p:cxnSp>
      <p:sp>
        <p:nvSpPr>
          <p:cNvPr id="8" name="矩形 7"/>
          <p:cNvSpPr/>
          <p:nvPr>
            <p:custDataLst>
              <p:tags r:id="rId3"/>
            </p:custDataLst>
          </p:nvPr>
        </p:nvSpPr>
        <p:spPr>
          <a:xfrm>
            <a:off x="8398511" y="1828835"/>
            <a:ext cx="3759200" cy="763200"/>
          </a:xfrm>
          <a:prstGeom prst="rect">
            <a:avLst/>
          </a:prstGeom>
          <a:solidFill>
            <a:srgbClr val="3B5686"/>
          </a:solidFill>
          <a:ln w="9525" cap="flat" cmpd="sng" algn="ctr">
            <a:noFill/>
            <a:prstDash val="solid"/>
            <a:round/>
            <a:headEnd type="none" w="med" len="med"/>
            <a:tailEnd type="none" w="med" len="med"/>
          </a:ln>
        </p:spPr>
        <p:txBody>
          <a:bodyPr vert="horz" wrap="square" lIns="91440" tIns="45720" rIns="91440" bIns="45720" numCol="1" anchor="ctr"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FFC000"/>
                </a:solidFill>
                <a:effectLst/>
                <a:uLnTx/>
                <a:uFillTx/>
                <a:latin typeface="Arial" panose="020B0604020202020204" pitchFamily="34" charset="0"/>
                <a:ea typeface="宋体" panose="02010600030101010101" pitchFamily="2" charset="-122"/>
                <a:cs typeface="Arial" panose="020B0604020202020204" pitchFamily="34" charset="0"/>
              </a:rPr>
              <a:t>Huairou Campus</a:t>
            </a:r>
            <a:endParaRPr kumimoji="0" lang="zh-CN" altLang="en-US" sz="2000" b="1" i="0" u="none" strike="noStrike" kern="1200" cap="none" spc="0" normalizeH="0" baseline="0" noProof="0" dirty="0">
              <a:ln>
                <a:noFill/>
              </a:ln>
              <a:solidFill>
                <a:srgbClr val="FFC000"/>
              </a:solidFill>
              <a:effectLst/>
              <a:uLnTx/>
              <a:uFillTx/>
              <a:latin typeface="Arial" panose="020B0604020202020204" pitchFamily="34" charset="0"/>
              <a:ea typeface="宋体" panose="02010600030101010101" pitchFamily="2" charset="-122"/>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HEPS</a:t>
            </a:r>
            <a:r>
              <a:rPr kumimoji="0" lang="en-US" altLang="zh-CN" sz="24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 </a:t>
            </a:r>
            <a:r>
              <a:rPr kumimoji="0" lang="zh-CN" alt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High Energy Photon Source</a:t>
            </a:r>
            <a:endParaRPr kumimoji="0" lang="en-US" altLang="zh-CN"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p:txBody>
      </p:sp>
      <p:cxnSp>
        <p:nvCxnSpPr>
          <p:cNvPr id="9" name="直接箭头连接符 8"/>
          <p:cNvCxnSpPr/>
          <p:nvPr>
            <p:custDataLst>
              <p:tags r:id="rId4"/>
            </p:custDataLst>
          </p:nvPr>
        </p:nvCxnSpPr>
        <p:spPr>
          <a:xfrm>
            <a:off x="6363352" y="2988013"/>
            <a:ext cx="2936875" cy="10160"/>
          </a:xfrm>
          <a:prstGeom prst="straightConnector1">
            <a:avLst/>
          </a:prstGeom>
          <a:ln>
            <a:solidFill>
              <a:schemeClr val="tx2">
                <a:lumMod val="20000"/>
                <a:lumOff val="80000"/>
              </a:schemeClr>
            </a:solidFill>
            <a:headEnd type="none" w="med" len="med"/>
            <a:tailEnd type="arrow" w="med" len="med"/>
          </a:ln>
        </p:spPr>
        <p:style>
          <a:lnRef idx="3">
            <a:schemeClr val="accent1"/>
          </a:lnRef>
          <a:fillRef idx="0">
            <a:srgbClr val="FFFFFF"/>
          </a:fillRef>
          <a:effectRef idx="0">
            <a:srgbClr val="FFFFFF"/>
          </a:effectRef>
          <a:fontRef idx="minor">
            <a:schemeClr val="tx1"/>
          </a:fontRef>
        </p:style>
      </p:cxnSp>
      <p:sp>
        <p:nvSpPr>
          <p:cNvPr id="100" name="文本框 99"/>
          <p:cNvSpPr txBox="1"/>
          <p:nvPr>
            <p:custDataLst>
              <p:tags r:id="rId5"/>
            </p:custDataLst>
          </p:nvPr>
        </p:nvSpPr>
        <p:spPr>
          <a:xfrm>
            <a:off x="8060532" y="2727346"/>
            <a:ext cx="4100195" cy="769441"/>
          </a:xfrm>
          <a:prstGeom prst="rect">
            <a:avLst/>
          </a:prstGeom>
          <a:solidFill>
            <a:srgbClr val="3B5686"/>
          </a:solid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Arial" panose="020B0604020202020204" pitchFamily="34" charset="0"/>
              </a:rPr>
              <a:t>IHEP,</a:t>
            </a:r>
            <a:r>
              <a:rPr kumimoji="0" lang="zh-CN" altLang="en-US" sz="24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Arial" panose="020B0604020202020204" pitchFamily="34" charset="0"/>
              </a:rPr>
              <a:t> </a:t>
            </a:r>
            <a:r>
              <a:rPr kumimoji="0" lang="en-US" altLang="zh-CN" sz="24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Arial" panose="020B0604020202020204" pitchFamily="34" charset="0"/>
              </a:rPr>
              <a:t>Beijing Campus</a:t>
            </a:r>
            <a:endPar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BEPC</a:t>
            </a:r>
            <a:r>
              <a:rPr kumimoji="0" lang="en-US" sz="20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 </a:t>
            </a:r>
            <a:r>
              <a:rPr kumimoji="0" 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Beijing Electron-Positron Collider</a:t>
            </a:r>
            <a:endParaRPr kumimoji="0" lang="en-US" alt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p:txBody>
      </p:sp>
      <p:pic>
        <p:nvPicPr>
          <p:cNvPr id="10" name="图片 9" descr="BEPCII鸟瞰图"/>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5279692" y="2493949"/>
            <a:ext cx="1437353" cy="1080000"/>
          </a:xfrm>
          <a:prstGeom prst="rect">
            <a:avLst/>
          </a:prstGeom>
          <a:ln w="19050">
            <a:solidFill>
              <a:schemeClr val="tx2">
                <a:lumMod val="20000"/>
                <a:lumOff val="80000"/>
              </a:schemeClr>
            </a:solidFill>
          </a:ln>
        </p:spPr>
      </p:pic>
      <p:pic>
        <p:nvPicPr>
          <p:cNvPr id="90" name="图片 89" descr="羊八井国际宇宙线观测站"/>
          <p:cNvPicPr>
            <a:picLocks noChangeAspect="1"/>
          </p:cNvPicPr>
          <p:nvPr>
            <p:custDataLst>
              <p:tags r:id="rId6"/>
            </p:custDataLst>
          </p:nvPr>
        </p:nvPicPr>
        <p:blipFill>
          <a:blip r:embed="rId27" cstate="screen"/>
          <a:srcRect/>
          <a:stretch>
            <a:fillRect/>
          </a:stretch>
        </p:blipFill>
        <p:spPr>
          <a:xfrm>
            <a:off x="2752724" y="3177387"/>
            <a:ext cx="959485" cy="718185"/>
          </a:xfrm>
          <a:prstGeom prst="rect">
            <a:avLst/>
          </a:prstGeom>
          <a:ln>
            <a:solidFill>
              <a:schemeClr val="tx2">
                <a:lumMod val="20000"/>
                <a:lumOff val="80000"/>
              </a:schemeClr>
            </a:solidFill>
          </a:ln>
          <a:effectLst/>
        </p:spPr>
      </p:pic>
      <p:sp>
        <p:nvSpPr>
          <p:cNvPr id="12" name="文本框 11"/>
          <p:cNvSpPr txBox="1"/>
          <p:nvPr>
            <p:custDataLst>
              <p:tags r:id="rId7"/>
            </p:custDataLst>
          </p:nvPr>
        </p:nvSpPr>
        <p:spPr>
          <a:xfrm>
            <a:off x="82548" y="2493949"/>
            <a:ext cx="3629661" cy="607085"/>
          </a:xfrm>
          <a:prstGeom prst="rect">
            <a:avLst/>
          </a:prstGeom>
          <a:solidFill>
            <a:schemeClr val="bg2">
              <a:lumMod val="75000"/>
            </a:schemeClr>
          </a:solidFill>
        </p:spPr>
        <p:txBody>
          <a:bodyPr wrap="square" lIns="90000" rIns="90000" rtlCol="0" anchor="t">
            <a:noAutofit/>
          </a:bodyPr>
          <a:lstStyle/>
          <a:p>
            <a:pPr marL="0" marR="0" lvl="1" indent="0" algn="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YBJ</a:t>
            </a:r>
            <a:r>
              <a:rPr kumimoji="0" sz="20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a:t>
            </a:r>
            <a:r>
              <a:rPr kumimoji="0" lang="en-US" altLang="zh-CN" sz="20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t>
            </a:r>
            <a:r>
              <a:rPr kumimoji="0" lang="en-US" altLang="zh-CN" sz="20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ea"/>
              </a:rPr>
              <a:t>retired</a:t>
            </a:r>
            <a:r>
              <a:rPr kumimoji="0" lang="en-US" altLang="zh-CN" sz="20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t>
            </a:r>
          </a:p>
          <a:p>
            <a:pPr marL="0" marR="0" lvl="1" indent="0" algn="r" defTabSz="9144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International Cosmic Ray</a:t>
            </a: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 </a:t>
            </a:r>
            <a:r>
              <a:rPr kumimoji="0" sz="16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Observatory</a:t>
            </a:r>
          </a:p>
        </p:txBody>
      </p:sp>
      <p:cxnSp>
        <p:nvCxnSpPr>
          <p:cNvPr id="15" name="肘形连接符 14"/>
          <p:cNvCxnSpPr/>
          <p:nvPr/>
        </p:nvCxnSpPr>
        <p:spPr>
          <a:xfrm flipV="1">
            <a:off x="3575685" y="4354195"/>
            <a:ext cx="920750" cy="910590"/>
          </a:xfrm>
          <a:prstGeom prst="bentConnector3">
            <a:avLst>
              <a:gd name="adj1" fmla="val 109379"/>
            </a:avLst>
          </a:prstGeom>
          <a:solidFill>
            <a:schemeClr val="accent1"/>
          </a:solidFill>
          <a:ln w="19050" cap="flat" cmpd="sng" algn="ctr">
            <a:solidFill>
              <a:schemeClr val="tx2">
                <a:lumMod val="20000"/>
                <a:lumOff val="80000"/>
              </a:schemeClr>
            </a:solidFill>
            <a:prstDash val="solid"/>
            <a:round/>
            <a:headEnd type="none" w="med" len="med"/>
            <a:tailEnd type="none" w="med" len="med"/>
          </a:ln>
        </p:spPr>
      </p:cxnSp>
      <p:pic>
        <p:nvPicPr>
          <p:cNvPr id="91" name="图片 90" descr="高海拔宇宙线观测站"/>
          <p:cNvPicPr>
            <a:picLocks noChangeAspect="1"/>
          </p:cNvPicPr>
          <p:nvPr>
            <p:custDataLst>
              <p:tags r:id="rId8"/>
            </p:custDataLst>
          </p:nvPr>
        </p:nvPicPr>
        <p:blipFill>
          <a:blip r:embed="rId28" cstate="screen"/>
          <a:srcRect/>
          <a:stretch>
            <a:fillRect/>
          </a:stretch>
        </p:blipFill>
        <p:spPr>
          <a:xfrm>
            <a:off x="4203065" y="4019015"/>
            <a:ext cx="936808" cy="720000"/>
          </a:xfrm>
          <a:prstGeom prst="rect">
            <a:avLst/>
          </a:prstGeom>
          <a:ln w="12700">
            <a:solidFill>
              <a:schemeClr val="tx2">
                <a:lumMod val="20000"/>
                <a:lumOff val="80000"/>
              </a:schemeClr>
            </a:solidFill>
          </a:ln>
          <a:effectLst/>
        </p:spPr>
      </p:pic>
      <p:sp>
        <p:nvSpPr>
          <p:cNvPr id="14" name="文本框 13"/>
          <p:cNvSpPr txBox="1"/>
          <p:nvPr>
            <p:custDataLst>
              <p:tags r:id="rId9"/>
            </p:custDataLst>
          </p:nvPr>
        </p:nvSpPr>
        <p:spPr>
          <a:xfrm>
            <a:off x="820102" y="4786105"/>
            <a:ext cx="4284028" cy="720000"/>
          </a:xfrm>
          <a:prstGeom prst="rect">
            <a:avLst/>
          </a:prstGeom>
          <a:solidFill>
            <a:srgbClr val="3B5686"/>
          </a:solidFill>
          <a:ln w="9525">
            <a:noFill/>
          </a:ln>
        </p:spPr>
        <p:txBody>
          <a:bodyPr wrap="square" lIns="90000" rIns="900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LHAASO</a:t>
            </a:r>
            <a:r>
              <a:rPr kumimoji="0" lang="en-US" altLang="zh-CN" sz="24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Large High-Altitude Air Shower Observatory</a:t>
            </a:r>
            <a:endParaRPr kumimoji="0" lang="en-US" alt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p:txBody>
      </p:sp>
      <p:pic>
        <p:nvPicPr>
          <p:cNvPr id="89" name="图片 88" descr="阿里"/>
          <p:cNvPicPr>
            <a:picLocks noChangeAspect="1"/>
          </p:cNvPicPr>
          <p:nvPr>
            <p:custDataLst>
              <p:tags r:id="rId10"/>
            </p:custDataLst>
          </p:nvPr>
        </p:nvPicPr>
        <p:blipFill>
          <a:blip r:embed="rId29" cstate="screen">
            <a:extLst>
              <a:ext uri="{28A0092B-C50C-407E-A947-70E740481C1C}">
                <a14:useLocalDpi xmlns:a14="http://schemas.microsoft.com/office/drawing/2010/main"/>
              </a:ext>
            </a:extLst>
          </a:blip>
          <a:srcRect/>
          <a:stretch>
            <a:fillRect/>
          </a:stretch>
        </p:blipFill>
        <p:spPr>
          <a:xfrm>
            <a:off x="3079567" y="3980285"/>
            <a:ext cx="960120" cy="719455"/>
          </a:xfrm>
          <a:prstGeom prst="rect">
            <a:avLst/>
          </a:prstGeom>
          <a:ln w="12700">
            <a:solidFill>
              <a:schemeClr val="tx2">
                <a:lumMod val="20000"/>
                <a:lumOff val="80000"/>
              </a:schemeClr>
            </a:solidFill>
          </a:ln>
          <a:effectLst/>
        </p:spPr>
      </p:pic>
      <p:sp>
        <p:nvSpPr>
          <p:cNvPr id="13" name="文本框 12"/>
          <p:cNvSpPr txBox="1"/>
          <p:nvPr>
            <p:custDataLst>
              <p:tags r:id="rId11"/>
            </p:custDataLst>
          </p:nvPr>
        </p:nvSpPr>
        <p:spPr>
          <a:xfrm>
            <a:off x="1" y="3971925"/>
            <a:ext cx="3079566" cy="720000"/>
          </a:xfrm>
          <a:prstGeom prst="rect">
            <a:avLst/>
          </a:prstGeom>
          <a:solidFill>
            <a:srgbClr val="3B5686"/>
          </a:solidFill>
          <a:ln w="9525">
            <a:noFill/>
          </a:ln>
        </p:spPr>
        <p:txBody>
          <a:bodyPr wrap="square"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AliCPT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Ali CMB Polarization Telescope</a:t>
            </a:r>
            <a:endParaRPr kumimoji="0" lang="en-US" alt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p:txBody>
      </p:sp>
      <p:cxnSp>
        <p:nvCxnSpPr>
          <p:cNvPr id="21" name="肘形连接符 20"/>
          <p:cNvCxnSpPr/>
          <p:nvPr>
            <p:custDataLst>
              <p:tags r:id="rId12"/>
            </p:custDataLst>
          </p:nvPr>
        </p:nvCxnSpPr>
        <p:spPr>
          <a:xfrm rot="10800000">
            <a:off x="6475730" y="5449570"/>
            <a:ext cx="1208405" cy="803275"/>
          </a:xfrm>
          <a:prstGeom prst="bentConnector3">
            <a:avLst>
              <a:gd name="adj1" fmla="val 90909"/>
            </a:avLst>
          </a:prstGeom>
          <a:solidFill>
            <a:schemeClr val="accent1"/>
          </a:solidFill>
          <a:ln w="19050" cap="flat" cmpd="sng" algn="ctr">
            <a:solidFill>
              <a:schemeClr val="tx2">
                <a:lumMod val="20000"/>
                <a:lumOff val="80000"/>
              </a:schemeClr>
            </a:solidFill>
            <a:prstDash val="solid"/>
            <a:round/>
            <a:headEnd type="none" w="med" len="med"/>
            <a:tailEnd type="none" w="med" len="med"/>
          </a:ln>
        </p:spPr>
      </p:cxnSp>
      <p:cxnSp>
        <p:nvCxnSpPr>
          <p:cNvPr id="22" name="直接箭头连接符 21"/>
          <p:cNvCxnSpPr/>
          <p:nvPr>
            <p:custDataLst>
              <p:tags r:id="rId13"/>
            </p:custDataLst>
          </p:nvPr>
        </p:nvCxnSpPr>
        <p:spPr>
          <a:xfrm>
            <a:off x="7258050" y="5439410"/>
            <a:ext cx="649605" cy="0"/>
          </a:xfrm>
          <a:prstGeom prst="straightConnector1">
            <a:avLst/>
          </a:prstGeom>
          <a:ln>
            <a:solidFill>
              <a:schemeClr val="tx2">
                <a:lumMod val="20000"/>
                <a:lumOff val="80000"/>
              </a:schemeClr>
            </a:solidFill>
            <a:headEnd type="none" w="med" len="med"/>
            <a:tailEnd type="arrow" w="med" len="med"/>
          </a:ln>
        </p:spPr>
        <p:style>
          <a:lnRef idx="3">
            <a:schemeClr val="accent1"/>
          </a:lnRef>
          <a:fillRef idx="0">
            <a:srgbClr val="FFFFFF"/>
          </a:fillRef>
          <a:effectRef idx="0">
            <a:srgbClr val="FFFFFF"/>
          </a:effectRef>
          <a:fontRef idx="minor">
            <a:schemeClr val="tx1"/>
          </a:fontRef>
        </p:style>
      </p:cxnSp>
      <p:sp>
        <p:nvSpPr>
          <p:cNvPr id="18" name="文本框 17"/>
          <p:cNvSpPr txBox="1"/>
          <p:nvPr>
            <p:custDataLst>
              <p:tags r:id="rId14"/>
            </p:custDataLst>
          </p:nvPr>
        </p:nvSpPr>
        <p:spPr>
          <a:xfrm>
            <a:off x="609601" y="5699760"/>
            <a:ext cx="4419006" cy="720000"/>
          </a:xfrm>
          <a:prstGeom prst="rect">
            <a:avLst/>
          </a:prstGeom>
          <a:solidFill>
            <a:srgbClr val="3B5686"/>
          </a:solidFill>
          <a:ln w="9525">
            <a:noFill/>
          </a:ln>
        </p:spPr>
        <p:txBody>
          <a:bodyPr wrap="square"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JUNO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Jiangmen Underground Neutrino Observatory</a:t>
            </a:r>
            <a:endParaRPr kumimoji="0" lang="en-US" alt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7" name="文本框 16"/>
          <p:cNvSpPr txBox="1"/>
          <p:nvPr>
            <p:custDataLst>
              <p:tags r:id="rId15"/>
            </p:custDataLst>
          </p:nvPr>
        </p:nvSpPr>
        <p:spPr>
          <a:xfrm>
            <a:off x="7890994" y="4944305"/>
            <a:ext cx="3745159" cy="597952"/>
          </a:xfrm>
          <a:prstGeom prst="rect">
            <a:avLst/>
          </a:prstGeom>
          <a:solidFill>
            <a:schemeClr val="bg2">
              <a:lumMod val="75000"/>
            </a:schemeClr>
          </a:solidFill>
        </p:spPr>
        <p:txBody>
          <a:bodyPr wrap="square"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Daya Bay </a:t>
            </a:r>
            <a:r>
              <a:rPr kumimoji="0" lang="en-US" altLang="zh-CN" sz="20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t>
            </a:r>
            <a:r>
              <a:rPr kumimoji="0" lang="en-US" altLang="zh-CN" sz="20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ea"/>
              </a:rPr>
              <a:t>retired)</a:t>
            </a:r>
            <a:endParaRPr kumimoji="0" lang="en-US" altLang="zh-CN" sz="24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sym typeface="+mn-ea"/>
              </a:rPr>
              <a:t>Daya Bay r</a:t>
            </a:r>
            <a:r>
              <a:rPr kumimoji="0" lang="en-US" altLang="zh-CN" sz="1600" b="0"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eactor Neutrino Experiment</a:t>
            </a:r>
          </a:p>
        </p:txBody>
      </p:sp>
      <p:pic>
        <p:nvPicPr>
          <p:cNvPr id="72" name="图片 71" descr="大亚湾中微子实验"/>
          <p:cNvPicPr>
            <a:picLocks noChangeAspect="1"/>
          </p:cNvPicPr>
          <p:nvPr>
            <p:custDataLst>
              <p:tags r:id="rId16"/>
            </p:custDataLst>
          </p:nvPr>
        </p:nvPicPr>
        <p:blipFill>
          <a:blip r:embed="rId30" cstate="screen">
            <a:extLst>
              <a:ext uri="{28A0092B-C50C-407E-A947-70E740481C1C}">
                <a14:useLocalDpi xmlns:a14="http://schemas.microsoft.com/office/drawing/2010/main"/>
              </a:ext>
            </a:extLst>
          </a:blip>
          <a:srcRect/>
          <a:stretch>
            <a:fillRect/>
          </a:stretch>
        </p:blipFill>
        <p:spPr>
          <a:xfrm>
            <a:off x="6811325" y="4835325"/>
            <a:ext cx="1039811" cy="778075"/>
          </a:xfrm>
          <a:prstGeom prst="rect">
            <a:avLst/>
          </a:prstGeom>
          <a:ln>
            <a:solidFill>
              <a:schemeClr val="tx2">
                <a:lumMod val="20000"/>
                <a:lumOff val="80000"/>
              </a:schemeClr>
            </a:solidFill>
          </a:ln>
          <a:effectLst/>
        </p:spPr>
      </p:pic>
      <p:sp>
        <p:nvSpPr>
          <p:cNvPr id="27" name="文本框 26"/>
          <p:cNvSpPr txBox="1"/>
          <p:nvPr/>
        </p:nvSpPr>
        <p:spPr>
          <a:xfrm>
            <a:off x="82549" y="1612232"/>
            <a:ext cx="3982085" cy="718184"/>
          </a:xfrm>
          <a:prstGeom prst="rect">
            <a:avLst/>
          </a:prstGeom>
          <a:solidFill>
            <a:srgbClr val="3B5686"/>
          </a:solidFill>
          <a:ln w="9525">
            <a:noFill/>
          </a:ln>
        </p:spPr>
        <p:txBody>
          <a:bodyPr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HXMT</a:t>
            </a:r>
            <a:endParaRPr kumimoji="0" lang="en-US" altLang="en-US" sz="16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Insight Hard X-ray Modulation Telescope </a:t>
            </a:r>
          </a:p>
        </p:txBody>
      </p:sp>
      <p:pic>
        <p:nvPicPr>
          <p:cNvPr id="25" name="图片 24"/>
          <p:cNvPicPr>
            <a:picLocks noChangeAspect="1"/>
          </p:cNvPicPr>
          <p:nvPr>
            <p:custDataLst>
              <p:tags r:id="rId17"/>
            </p:custDataLst>
          </p:nvPr>
        </p:nvPicPr>
        <p:blipFill>
          <a:blip r:embed="rId31" cstate="screen">
            <a:extLst>
              <a:ext uri="{28A0092B-C50C-407E-A947-70E740481C1C}">
                <a14:useLocalDpi xmlns:a14="http://schemas.microsoft.com/office/drawing/2010/main"/>
              </a:ext>
            </a:extLst>
          </a:blip>
          <a:stretch>
            <a:fillRect/>
          </a:stretch>
        </p:blipFill>
        <p:spPr>
          <a:xfrm>
            <a:off x="4064000" y="1451229"/>
            <a:ext cx="1238250" cy="928370"/>
          </a:xfrm>
          <a:prstGeom prst="rect">
            <a:avLst/>
          </a:prstGeom>
        </p:spPr>
      </p:pic>
      <p:cxnSp>
        <p:nvCxnSpPr>
          <p:cNvPr id="30" name="直接连接符 29"/>
          <p:cNvCxnSpPr>
            <a:cxnSpLocks/>
            <a:endCxn id="28" idx="1"/>
          </p:cNvCxnSpPr>
          <p:nvPr/>
        </p:nvCxnSpPr>
        <p:spPr>
          <a:xfrm>
            <a:off x="6213013" y="1290031"/>
            <a:ext cx="1179645" cy="150699"/>
          </a:xfrm>
          <a:prstGeom prst="line">
            <a:avLst/>
          </a:prstGeom>
          <a:ln>
            <a:solidFill>
              <a:schemeClr val="tx2">
                <a:lumMod val="20000"/>
                <a:lumOff val="80000"/>
              </a:schemeClr>
            </a:solidFill>
            <a:headEnd type="none" w="med" len="med"/>
            <a:tailEnd type="none" w="med" len="med"/>
          </a:ln>
        </p:spPr>
        <p:style>
          <a:lnRef idx="3">
            <a:schemeClr val="accent1"/>
          </a:lnRef>
          <a:fillRef idx="0">
            <a:srgbClr val="FFFFFF"/>
          </a:fillRef>
          <a:effectRef idx="0">
            <a:srgbClr val="FFFFFF"/>
          </a:effectRef>
          <a:fontRef idx="minor">
            <a:schemeClr val="tx1"/>
          </a:fontRef>
        </p:style>
      </p:cxnSp>
      <p:sp>
        <p:nvSpPr>
          <p:cNvPr id="28" name="文本框 27"/>
          <p:cNvSpPr txBox="1"/>
          <p:nvPr/>
        </p:nvSpPr>
        <p:spPr>
          <a:xfrm>
            <a:off x="7392658" y="1117564"/>
            <a:ext cx="4765053" cy="646331"/>
          </a:xfrm>
          <a:prstGeom prst="rect">
            <a:avLst/>
          </a:prstGeom>
          <a:solidFill>
            <a:srgbClr val="3B5686"/>
          </a:solid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GECAM</a:t>
            </a:r>
            <a:endParaRPr kumimoji="0" lang="en-US" altLang="zh-CN"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Gravitational wave EM Counterpart All-sky Monitor</a:t>
            </a:r>
            <a:endParaRPr kumimoji="0" lang="en-US" alt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p:txBody>
      </p:sp>
      <p:pic>
        <p:nvPicPr>
          <p:cNvPr id="40" name="图片 39"/>
          <p:cNvPicPr>
            <a:picLocks noChangeAspect="1"/>
          </p:cNvPicPr>
          <p:nvPr>
            <p:custDataLst>
              <p:tags r:id="rId18"/>
            </p:custDataLst>
          </p:nvPr>
        </p:nvPicPr>
        <p:blipFill>
          <a:blip r:embed="rId32" cstate="screen">
            <a:extLst>
              <a:ext uri="{28A0092B-C50C-407E-A947-70E740481C1C}">
                <a14:useLocalDpi xmlns:a14="http://schemas.microsoft.com/office/drawing/2010/main"/>
              </a:ext>
            </a:extLst>
          </a:blip>
          <a:stretch>
            <a:fillRect/>
          </a:stretch>
        </p:blipFill>
        <p:spPr>
          <a:xfrm>
            <a:off x="6729889" y="3200247"/>
            <a:ext cx="993140" cy="695325"/>
          </a:xfrm>
          <a:prstGeom prst="rect">
            <a:avLst/>
          </a:prstGeom>
          <a:ln>
            <a:solidFill>
              <a:schemeClr val="bg1"/>
            </a:solidFill>
          </a:ln>
        </p:spPr>
      </p:pic>
      <p:sp>
        <p:nvSpPr>
          <p:cNvPr id="31" name="文本框 30"/>
          <p:cNvSpPr txBox="1"/>
          <p:nvPr>
            <p:custDataLst>
              <p:tags r:id="rId19"/>
            </p:custDataLst>
          </p:nvPr>
        </p:nvSpPr>
        <p:spPr>
          <a:xfrm>
            <a:off x="8091804" y="3636674"/>
            <a:ext cx="2393315" cy="584703"/>
          </a:xfrm>
          <a:prstGeom prst="rect">
            <a:avLst/>
          </a:prstGeom>
          <a:solidFill>
            <a:srgbClr val="3B5686"/>
          </a:solidFill>
          <a:ln w="9525">
            <a:noFill/>
          </a:ln>
        </p:spPr>
        <p:txBody>
          <a:bodyPr wrap="square" anchor="ctr" anchorCtr="0">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solidFill>
                <a:effectLst/>
                <a:uLnTx/>
                <a:uFillTx/>
                <a:latin typeface="Arial" panose="020B0604020202020204" pitchFamily="34" charset="0"/>
                <a:ea typeface="宋体" panose="02010600030101010101" pitchFamily="2" charset="-122"/>
                <a:cs typeface="Arial" panose="020B0604020202020204" pitchFamily="34" charset="0"/>
              </a:rPr>
              <a:t>Jinan Campus</a:t>
            </a:r>
            <a:endParaRPr kumimoji="0" lang="en-US" altLang="en-US" sz="2000" b="1" i="0" u="none" strike="noStrike" kern="1200" cap="none" spc="0" normalizeH="0" baseline="0" noProof="0" dirty="0">
              <a:ln>
                <a:noFill/>
              </a:ln>
              <a:solidFill>
                <a:srgbClr val="FFC000"/>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9" name="文本框 18"/>
          <p:cNvSpPr txBox="1"/>
          <p:nvPr>
            <p:custDataLst>
              <p:tags r:id="rId20"/>
            </p:custDataLst>
          </p:nvPr>
        </p:nvSpPr>
        <p:spPr>
          <a:xfrm>
            <a:off x="7162165" y="5808671"/>
            <a:ext cx="4178300" cy="761365"/>
          </a:xfrm>
          <a:prstGeom prst="rect">
            <a:avLst/>
          </a:prstGeom>
          <a:solidFill>
            <a:srgbClr val="3B5686"/>
          </a:solidFill>
          <a:ln w="9525">
            <a:noFill/>
          </a:ln>
        </p:spPr>
        <p:txBody>
          <a:bodyPr wrap="square" anchor="ctr" anchorCtr="0">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C000"/>
                </a:solidFill>
                <a:effectLst/>
                <a:uLnTx/>
                <a:uFillTx/>
                <a:latin typeface="Arial" panose="020B0604020202020204" pitchFamily="34" charset="0"/>
                <a:ea typeface="宋体" panose="02010600030101010101" pitchFamily="2" charset="-122"/>
                <a:cs typeface="Arial" panose="020B0604020202020204" pitchFamily="34" charset="0"/>
              </a:rPr>
              <a:t>Dongguan Campus</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CSNS</a:t>
            </a:r>
            <a:r>
              <a:rPr kumimoji="0" lang="en-US" altLang="en-US" sz="20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 </a:t>
            </a:r>
            <a:r>
              <a:rPr kumimoji="0" lang="en-US" altLang="en-US" sz="16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China Spallation Neutron Source</a:t>
            </a:r>
          </a:p>
        </p:txBody>
      </p:sp>
      <p:pic>
        <p:nvPicPr>
          <p:cNvPr id="26" name="图片 25"/>
          <p:cNvPicPr>
            <a:picLocks noChangeAspect="1"/>
          </p:cNvPicPr>
          <p:nvPr>
            <p:custDataLst>
              <p:tags r:id="rId21"/>
            </p:custDataLst>
          </p:nvPr>
        </p:nvPicPr>
        <p:blipFill>
          <a:blip r:embed="rId33" cstate="screen">
            <a:extLst>
              <a:ext uri="{28A0092B-C50C-407E-A947-70E740481C1C}">
                <a14:useLocalDpi xmlns:a14="http://schemas.microsoft.com/office/drawing/2010/main"/>
              </a:ext>
            </a:extLst>
          </a:blip>
          <a:stretch>
            <a:fillRect/>
          </a:stretch>
        </p:blipFill>
        <p:spPr>
          <a:xfrm>
            <a:off x="4425315" y="495935"/>
            <a:ext cx="1979295" cy="1188085"/>
          </a:xfrm>
          <a:prstGeom prst="rect">
            <a:avLst/>
          </a:prstGeom>
        </p:spPr>
      </p:pic>
      <p:pic>
        <p:nvPicPr>
          <p:cNvPr id="33" name="图片 32"/>
          <p:cNvPicPr>
            <a:picLocks noChangeAspect="1"/>
          </p:cNvPicPr>
          <p:nvPr/>
        </p:nvPicPr>
        <p:blipFill rotWithShape="1">
          <a:blip r:embed="rId34" cstate="screen">
            <a:extLst>
              <a:ext uri="{28A0092B-C50C-407E-A947-70E740481C1C}">
                <a14:useLocalDpi xmlns:a14="http://schemas.microsoft.com/office/drawing/2010/main"/>
              </a:ext>
            </a:extLst>
          </a:blip>
          <a:srcRect/>
          <a:stretch>
            <a:fillRect/>
          </a:stretch>
        </p:blipFill>
        <p:spPr>
          <a:xfrm>
            <a:off x="6410947" y="1779022"/>
            <a:ext cx="1026318" cy="720000"/>
          </a:xfrm>
          <a:prstGeom prst="rect">
            <a:avLst/>
          </a:prstGeom>
          <a:ln w="12700" cmpd="sng">
            <a:solidFill>
              <a:schemeClr val="bg1"/>
            </a:solidFill>
            <a:prstDash val="solid"/>
          </a:ln>
        </p:spPr>
      </p:pic>
      <p:pic>
        <p:nvPicPr>
          <p:cNvPr id="34" name="图片 33"/>
          <p:cNvPicPr>
            <a:picLocks noChangeAspect="1"/>
          </p:cNvPicPr>
          <p:nvPr>
            <p:custDataLst>
              <p:tags r:id="rId22"/>
            </p:custDataLst>
          </p:nvPr>
        </p:nvPicPr>
        <p:blipFill>
          <a:blip r:embed="rId35" cstate="screen">
            <a:extLst>
              <a:ext uri="{28A0092B-C50C-407E-A947-70E740481C1C}">
                <a14:useLocalDpi xmlns:a14="http://schemas.microsoft.com/office/drawing/2010/main"/>
              </a:ext>
            </a:extLst>
          </a:blip>
          <a:stretch>
            <a:fillRect/>
          </a:stretch>
        </p:blipFill>
        <p:spPr>
          <a:xfrm>
            <a:off x="5079364" y="5664497"/>
            <a:ext cx="1048385" cy="761365"/>
          </a:xfrm>
          <a:prstGeom prst="rect">
            <a:avLst/>
          </a:prstGeom>
          <a:ln>
            <a:solidFill>
              <a:schemeClr val="bg1"/>
            </a:solidFill>
          </a:ln>
        </p:spPr>
      </p:pic>
      <p:pic>
        <p:nvPicPr>
          <p:cNvPr id="35" name="Picture 1"/>
          <p:cNvPicPr>
            <a:picLocks noChangeAspect="1"/>
          </p:cNvPicPr>
          <p:nvPr>
            <p:custDataLst>
              <p:tags r:id="rId23"/>
            </p:custDataLst>
          </p:nvPr>
        </p:nvPicPr>
        <p:blipFill>
          <a:blip r:embed="rId36" cstate="screen">
            <a:extLst>
              <a:ext uri="{28A0092B-C50C-407E-A947-70E740481C1C}">
                <a14:useLocalDpi xmlns:a14="http://schemas.microsoft.com/office/drawing/2010/main"/>
              </a:ext>
            </a:extLst>
          </a:blip>
          <a:stretch>
            <a:fillRect/>
          </a:stretch>
        </p:blipFill>
        <p:spPr>
          <a:xfrm>
            <a:off x="5807024" y="4833917"/>
            <a:ext cx="1005303" cy="803277"/>
          </a:xfrm>
          <a:prstGeom prst="rect">
            <a:avLst/>
          </a:prstGeom>
          <a:ln>
            <a:solidFill>
              <a:schemeClr val="bg1"/>
            </a:solidFill>
          </a:ln>
        </p:spPr>
      </p:pic>
      <p:pic>
        <p:nvPicPr>
          <p:cNvPr id="36" name="图片 35">
            <a:extLst>
              <a:ext uri="{FF2B5EF4-FFF2-40B4-BE49-F238E27FC236}">
                <a16:creationId xmlns:a16="http://schemas.microsoft.com/office/drawing/2014/main" id="{D5070CFB-E57B-4D06-97B1-6F013F1BCE9D}"/>
              </a:ext>
            </a:extLst>
          </p:cNvPr>
          <p:cNvPicPr>
            <a:picLocks noChangeAspect="1"/>
          </p:cNvPicPr>
          <p:nvPr/>
        </p:nvPicPr>
        <p:blipFill>
          <a:blip r:embed="rId37" cstate="email"/>
          <a:stretch>
            <a:fillRect/>
          </a:stretch>
        </p:blipFill>
        <p:spPr>
          <a:xfrm>
            <a:off x="3778800" y="699105"/>
            <a:ext cx="1238250" cy="773416"/>
          </a:xfrm>
          <a:prstGeom prst="rect">
            <a:avLst/>
          </a:prstGeom>
        </p:spPr>
      </p:pic>
      <p:sp>
        <p:nvSpPr>
          <p:cNvPr id="39" name="文本框 46">
            <a:extLst>
              <a:ext uri="{FF2B5EF4-FFF2-40B4-BE49-F238E27FC236}">
                <a16:creationId xmlns:a16="http://schemas.microsoft.com/office/drawing/2014/main" id="{E48F7F60-7064-4B06-9D92-AEEE0062D714}"/>
              </a:ext>
            </a:extLst>
          </p:cNvPr>
          <p:cNvSpPr txBox="1"/>
          <p:nvPr/>
        </p:nvSpPr>
        <p:spPr>
          <a:xfrm>
            <a:off x="11824" y="798791"/>
            <a:ext cx="3982085" cy="552647"/>
          </a:xfrm>
          <a:prstGeom prst="rect">
            <a:avLst/>
          </a:prstGeom>
          <a:solidFill>
            <a:srgbClr val="3B5686"/>
          </a:solidFill>
          <a:ln w="9525">
            <a:noFill/>
          </a:ln>
        </p:spPr>
        <p:txBody>
          <a:bodyPr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eXTP</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rPr>
              <a:t>Enhanced X-ray Timing and Polarimetry mission</a:t>
            </a:r>
            <a:endParaRPr kumimoji="0" lang="en-US" altLang="en-US" sz="1400" b="0" i="0" u="none" strike="noStrike" kern="1200" cap="none" spc="0" normalizeH="0" baseline="0" noProof="0" dirty="0">
              <a:ln>
                <a:noFill/>
              </a:ln>
              <a:solidFill>
                <a:srgbClr val="FFFFCC"/>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41" name="文本框 46">
            <a:extLst>
              <a:ext uri="{FF2B5EF4-FFF2-40B4-BE49-F238E27FC236}">
                <a16:creationId xmlns:a16="http://schemas.microsoft.com/office/drawing/2014/main" id="{D8CEC5EF-6DB3-4B32-A511-CD6E6110B521}"/>
              </a:ext>
            </a:extLst>
          </p:cNvPr>
          <p:cNvSpPr txBox="1"/>
          <p:nvPr/>
        </p:nvSpPr>
        <p:spPr>
          <a:xfrm>
            <a:off x="5128087" y="1431984"/>
            <a:ext cx="914083" cy="464059"/>
          </a:xfrm>
          <a:prstGeom prst="rect">
            <a:avLst/>
          </a:prstGeom>
          <a:solidFill>
            <a:srgbClr val="3B5686"/>
          </a:solidFill>
          <a:ln w="9525">
            <a:noFill/>
          </a:ln>
        </p:spPr>
        <p:txBody>
          <a:bodyPr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FF00"/>
                </a:solidFill>
                <a:effectLst/>
                <a:uLnTx/>
                <a:uFillTx/>
                <a:latin typeface="Arial" panose="020B0604020202020204" pitchFamily="34" charset="0"/>
                <a:ea typeface="宋体" panose="02010600030101010101" pitchFamily="2" charset="-122"/>
                <a:cs typeface="Arial" panose="020B0604020202020204" pitchFamily="34" charset="0"/>
              </a:rPr>
              <a:t>HERD</a:t>
            </a:r>
            <a:endParaRPr kumimoji="0" lang="en-US" altLang="en-US" sz="1400" b="0" i="0" u="none" strike="noStrike" kern="1200" cap="none" spc="0" normalizeH="0" baseline="0" noProof="0" dirty="0">
              <a:ln>
                <a:noFill/>
              </a:ln>
              <a:solidFill>
                <a:srgbClr val="FFFF00"/>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7" name="文本框 36">
            <a:extLst>
              <a:ext uri="{FF2B5EF4-FFF2-40B4-BE49-F238E27FC236}">
                <a16:creationId xmlns:a16="http://schemas.microsoft.com/office/drawing/2014/main" id="{0B9978F3-14B0-46AB-807E-04D6480DB9CF}"/>
              </a:ext>
            </a:extLst>
          </p:cNvPr>
          <p:cNvSpPr txBox="1"/>
          <p:nvPr/>
        </p:nvSpPr>
        <p:spPr>
          <a:xfrm>
            <a:off x="9166657" y="223958"/>
            <a:ext cx="2721955" cy="784830"/>
          </a:xfrm>
          <a:prstGeom prst="rect">
            <a:avLst/>
          </a:prstGeom>
          <a:solidFill>
            <a:schemeClr val="accent3">
              <a:lumMod val="75000"/>
            </a:schemeClr>
          </a:solidFill>
          <a:ln w="9525">
            <a:noFill/>
          </a:ln>
        </p:spPr>
        <p:txBody>
          <a:bodyPr wrap="square">
            <a:spAutoFit/>
          </a:bodyPr>
          <a:lstStyle/>
          <a:p>
            <a:pPr>
              <a:spcBef>
                <a:spcPts val="600"/>
              </a:spcBef>
              <a:buClrTx/>
              <a:defRPr/>
            </a:pPr>
            <a:r>
              <a:rPr lang="en-US" altLang="zh-CN" sz="2000" b="1" kern="1200" dirty="0">
                <a:solidFill>
                  <a:srgbClr val="FFFF00"/>
                </a:solidFill>
                <a:latin typeface="Arial" panose="020B0604020202020204" pitchFamily="34" charset="0"/>
                <a:ea typeface="宋体" panose="02010600030101010101" pitchFamily="2" charset="-122"/>
                <a:cs typeface="Arial" panose="020B0604020202020204" pitchFamily="34" charset="0"/>
              </a:rPr>
              <a:t>SVOM/GRM, EP/FXT</a:t>
            </a:r>
          </a:p>
          <a:p>
            <a:pPr>
              <a:spcBef>
                <a:spcPts val="600"/>
              </a:spcBef>
              <a:buClrTx/>
              <a:defRPr/>
            </a:pPr>
            <a:r>
              <a:rPr lang="en-US" altLang="en-US" sz="2000" b="1" kern="1200" dirty="0">
                <a:solidFill>
                  <a:srgbClr val="FFFF00"/>
                </a:solidFill>
                <a:latin typeface="Arial" panose="020B0604020202020204" pitchFamily="34" charset="0"/>
                <a:ea typeface="宋体" panose="02010600030101010101" pitchFamily="2" charset="-122"/>
                <a:cs typeface="Arial" panose="020B0604020202020204" pitchFamily="34" charset="0"/>
              </a:rPr>
              <a:t>CEPC, SAPS, HUNT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7" name="AutoShape 7"/>
          <p:cNvSpPr/>
          <p:nvPr/>
        </p:nvSpPr>
        <p:spPr>
          <a:xfrm>
            <a:off x="9245600" y="6477000"/>
            <a:ext cx="2705100" cy="317500"/>
          </a:xfrm>
          <a:prstGeom prst="rect">
            <a:avLst/>
          </a:prstGeom>
          <a:noFill/>
          <a:ln w="12700" cap="flat" cmpd="sng">
            <a:noFill/>
            <a:prstDash val="solid"/>
            <a:round/>
          </a:ln>
        </p:spPr>
        <p:txBody>
          <a:bodyPr vert="horz" wrap="square" lIns="88900" tIns="50800" rIns="88900" bIns="50800" rtlCol="0" anchor="ctr" anchorCtr="0"/>
          <a:lstStyle/>
          <a:p>
            <a:pPr marL="0" indent="0" algn="r">
              <a:lnSpc>
                <a:spcPct val="100000"/>
              </a:lnSpc>
              <a:defRPr/>
            </a:pPr>
            <a:r>
              <a:rPr lang="en-US" sz="1600" b="0" i="0" u="none" strike="noStrike">
                <a:solidFill>
                  <a:srgbClr val="898989"/>
                </a:solidFill>
                <a:latin typeface="Times New Roman"/>
                <a:ea typeface="Times New Roman"/>
                <a:cs typeface="Times New Roman"/>
                <a:sym typeface="Times New Roman"/>
              </a:rPr>
              <a:t>4</a:t>
            </a:r>
            <a:endParaRPr lang="en-US" sz="1100"/>
          </a:p>
        </p:txBody>
      </p:sp>
      <p:graphicFrame>
        <p:nvGraphicFramePr>
          <p:cNvPr id="8" name="Table 8"/>
          <p:cNvGraphicFramePr>
            <a:graphicFrameLocks noGrp="1"/>
          </p:cNvGraphicFramePr>
          <p:nvPr>
            <p:extLst>
              <p:ext uri="{D42A27DB-BD31-4B8C-83A1-F6EECF244321}">
                <p14:modId xmlns:p14="http://schemas.microsoft.com/office/powerpoint/2010/main" val="1002131674"/>
              </p:ext>
            </p:extLst>
          </p:nvPr>
        </p:nvGraphicFramePr>
        <p:xfrm>
          <a:off x="761572" y="1080700"/>
          <a:ext cx="10789129" cy="952500"/>
        </p:xfrm>
        <a:graphic>
          <a:graphicData uri="http://schemas.openxmlformats.org/drawingml/2006/table">
            <a:tbl>
              <a:tblPr>
                <a:effectLst/>
              </a:tblPr>
              <a:tblGrid>
                <a:gridCol w="10789129">
                  <a:extLst>
                    <a:ext uri="{9D8B030D-6E8A-4147-A177-3AD203B41FA5}">
                      <a16:colId xmlns:a16="http://schemas.microsoft.com/office/drawing/2014/main" val="20000"/>
                    </a:ext>
                  </a:extLst>
                </a:gridCol>
              </a:tblGrid>
              <a:tr h="952500">
                <a:tc>
                  <a:txBody>
                    <a:bodyPr/>
                    <a:lstStyle/>
                    <a:p>
                      <a:pPr marL="0" indent="0" algn="l">
                        <a:lnSpc>
                          <a:spcPct val="100000"/>
                        </a:lnSpc>
                        <a:defRPr/>
                      </a:pPr>
                      <a:r>
                        <a:rPr lang="en-US" sz="2400" b="1" i="0" u="none" strike="noStrike" dirty="0">
                          <a:solidFill>
                            <a:srgbClr val="FFFFFF"/>
                          </a:solidFill>
                          <a:latin typeface="Times New Roman"/>
                          <a:ea typeface="Times New Roman"/>
                          <a:cs typeface="Times New Roman"/>
                          <a:sym typeface="Times New Roman"/>
                        </a:rPr>
                        <a:t>Becoming one of the world's leading </a:t>
                      </a:r>
                      <a:r>
                        <a:rPr lang="en-US" sz="2400" b="1" i="0" u="none" strike="noStrike" dirty="0">
                          <a:solidFill>
                            <a:srgbClr val="FFC000"/>
                          </a:solidFill>
                          <a:latin typeface="Times New Roman"/>
                          <a:ea typeface="Times New Roman"/>
                          <a:cs typeface="Times New Roman"/>
                          <a:sym typeface="Times New Roman"/>
                        </a:rPr>
                        <a:t>particle physics</a:t>
                      </a:r>
                      <a:r>
                        <a:rPr lang="en-US" sz="2400" b="1" i="0" u="none" strike="noStrike" dirty="0">
                          <a:solidFill>
                            <a:srgbClr val="FFFFFF"/>
                          </a:solidFill>
                          <a:latin typeface="Times New Roman"/>
                          <a:ea typeface="Times New Roman"/>
                          <a:cs typeface="Times New Roman"/>
                          <a:sym typeface="Times New Roman"/>
                        </a:rPr>
                        <a:t> research centers, and</a:t>
                      </a:r>
                      <a:br>
                        <a:rPr lang="en-US" sz="2400" b="1" i="0" u="none" strike="noStrike" dirty="0">
                          <a:solidFill>
                            <a:srgbClr val="FFFFFF"/>
                          </a:solidFill>
                          <a:latin typeface="Times New Roman"/>
                          <a:ea typeface="Times New Roman"/>
                          <a:cs typeface="Times New Roman"/>
                          <a:sym typeface="Times New Roman"/>
                        </a:rPr>
                      </a:br>
                      <a:r>
                        <a:rPr lang="en-US" sz="2400" b="1" i="0" u="none" strike="noStrike" dirty="0">
                          <a:solidFill>
                            <a:srgbClr val="FFFFFF"/>
                          </a:solidFill>
                          <a:latin typeface="Times New Roman"/>
                          <a:ea typeface="Times New Roman"/>
                          <a:cs typeface="Times New Roman"/>
                          <a:sym typeface="Times New Roman"/>
                        </a:rPr>
                        <a:t>a large, world-class, comprehensive </a:t>
                      </a:r>
                      <a:r>
                        <a:rPr lang="en-US" sz="2400" b="1" i="0" u="none" strike="noStrike" dirty="0">
                          <a:solidFill>
                            <a:srgbClr val="FFC000"/>
                          </a:solidFill>
                          <a:latin typeface="Times New Roman"/>
                          <a:ea typeface="Times New Roman"/>
                          <a:cs typeface="Times New Roman"/>
                          <a:sym typeface="Times New Roman"/>
                        </a:rPr>
                        <a:t>multidisciplinary research base</a:t>
                      </a:r>
                      <a:endParaRPr lang="en-US" sz="1200" dirty="0">
                        <a:solidFill>
                          <a:srgbClr val="FFC000"/>
                        </a:solidFill>
                      </a:endParaRPr>
                    </a:p>
                  </a:txBody>
                  <a:tcPr marL="88900" marR="889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bl>
          </a:graphicData>
        </a:graphic>
      </p:graphicFrame>
      <p:graphicFrame>
        <p:nvGraphicFramePr>
          <p:cNvPr id="10" name="Table 10"/>
          <p:cNvGraphicFramePr>
            <a:graphicFrameLocks noGrp="1"/>
          </p:cNvGraphicFramePr>
          <p:nvPr>
            <p:extLst>
              <p:ext uri="{D42A27DB-BD31-4B8C-83A1-F6EECF244321}">
                <p14:modId xmlns:p14="http://schemas.microsoft.com/office/powerpoint/2010/main" val="1711204906"/>
              </p:ext>
            </p:extLst>
          </p:nvPr>
        </p:nvGraphicFramePr>
        <p:xfrm>
          <a:off x="767131" y="2113484"/>
          <a:ext cx="10783570" cy="4293135"/>
        </p:xfrm>
        <a:graphic>
          <a:graphicData uri="http://schemas.openxmlformats.org/drawingml/2006/table">
            <a:tbl>
              <a:tblPr>
                <a:effectLst/>
              </a:tblPr>
              <a:tblGrid>
                <a:gridCol w="2137003">
                  <a:extLst>
                    <a:ext uri="{9D8B030D-6E8A-4147-A177-3AD203B41FA5}">
                      <a16:colId xmlns:a16="http://schemas.microsoft.com/office/drawing/2014/main" val="20000"/>
                    </a:ext>
                  </a:extLst>
                </a:gridCol>
                <a:gridCol w="4710989">
                  <a:extLst>
                    <a:ext uri="{9D8B030D-6E8A-4147-A177-3AD203B41FA5}">
                      <a16:colId xmlns:a16="http://schemas.microsoft.com/office/drawing/2014/main" val="20001"/>
                    </a:ext>
                  </a:extLst>
                </a:gridCol>
                <a:gridCol w="3935578">
                  <a:extLst>
                    <a:ext uri="{9D8B030D-6E8A-4147-A177-3AD203B41FA5}">
                      <a16:colId xmlns:a16="http://schemas.microsoft.com/office/drawing/2014/main" val="20002"/>
                    </a:ext>
                  </a:extLst>
                </a:gridCol>
              </a:tblGrid>
              <a:tr h="390285">
                <a:tc>
                  <a:txBody>
                    <a:bodyPr/>
                    <a:lstStyle/>
                    <a:p>
                      <a:pPr marL="0" indent="0" algn="ctr" defTabSz="914400" rtl="0" eaLnBrk="1" latinLnBrk="0" hangingPunct="1">
                        <a:lnSpc>
                          <a:spcPct val="91666"/>
                        </a:lnSpc>
                        <a:defRPr/>
                      </a:pPr>
                      <a:r>
                        <a:rPr lang="en-US" sz="2000" b="1" i="0" u="none" strike="noStrike" kern="1200" dirty="0">
                          <a:solidFill>
                            <a:srgbClr val="FFFFFF"/>
                          </a:solidFill>
                          <a:latin typeface="Times New Roman" panose="02020603050405020304" pitchFamily="18" charset="0"/>
                          <a:cs typeface="Times New Roman" panose="02020603050405020304" pitchFamily="18" charset="0"/>
                          <a:sym typeface="Times New Roman"/>
                        </a:rPr>
                        <a:t>Area</a:t>
                      </a:r>
                      <a:endParaRPr lang="en-US" sz="2000" b="1" i="0" u="none" strike="noStrike" kern="1200" dirty="0">
                        <a:solidFill>
                          <a:srgbClr val="FFFFFF"/>
                        </a:solidFill>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indent="0" algn="ctr" defTabSz="914400" rtl="0" eaLnBrk="1" latinLnBrk="0" hangingPunct="1">
                        <a:lnSpc>
                          <a:spcPct val="91666"/>
                        </a:lnSpc>
                        <a:defRPr/>
                      </a:pPr>
                      <a:r>
                        <a:rPr lang="en-US" sz="2000" b="1" i="0" u="none" strike="noStrike" kern="1200" dirty="0">
                          <a:solidFill>
                            <a:srgbClr val="FFFFFF"/>
                          </a:solidFill>
                          <a:latin typeface="Times New Roman" panose="02020603050405020304" pitchFamily="18" charset="0"/>
                          <a:ea typeface="Times New Roman"/>
                          <a:cs typeface="Times New Roman" panose="02020603050405020304" pitchFamily="18" charset="0"/>
                          <a:sym typeface="Times New Roman"/>
                        </a:rPr>
                        <a:t>Priorities (9)</a:t>
                      </a:r>
                      <a:endParaRPr lang="en-US" sz="2000" b="1" i="0" u="none" strike="noStrike" kern="1200" dirty="0">
                        <a:solidFill>
                          <a:srgbClr val="FFFFFF"/>
                        </a:solidFill>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marL="0" indent="0" algn="ctr" defTabSz="914400" rtl="0" eaLnBrk="1" latinLnBrk="0" hangingPunct="1">
                        <a:lnSpc>
                          <a:spcPct val="91666"/>
                        </a:lnSpc>
                        <a:defRPr/>
                      </a:pPr>
                      <a:r>
                        <a:rPr lang="en-US" sz="2000" b="1" i="0" u="none" strike="noStrike" kern="1200" dirty="0">
                          <a:solidFill>
                            <a:srgbClr val="FFFFFF"/>
                          </a:solidFill>
                          <a:latin typeface="Times New Roman" panose="02020603050405020304" pitchFamily="18" charset="0"/>
                          <a:ea typeface="Times New Roman"/>
                          <a:cs typeface="Times New Roman" panose="02020603050405020304" pitchFamily="18" charset="0"/>
                          <a:sym typeface="Times New Roman"/>
                        </a:rPr>
                        <a:t>Future Frontier/Tech (6)</a:t>
                      </a:r>
                      <a:endParaRPr lang="en-US" sz="2000" b="1" i="0" u="none" strike="noStrike" kern="1200" dirty="0">
                        <a:solidFill>
                          <a:srgbClr val="FFFFFF"/>
                        </a:solidFill>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90285">
                <a:tc rowSpan="3">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Particle Physics</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Physics in the Charm Energy Region</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Higgs Physics</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90285">
                <a:tc vMerge="1">
                  <a:txBody>
                    <a:bodyPr/>
                    <a:lstStyle/>
                    <a:p>
                      <a:pPr marL="0" indent="0" algn="ctr">
                        <a:lnSpc>
                          <a:spcPct val="91666"/>
                        </a:lnSpc>
                        <a:defRPr/>
                      </a:pPr>
                      <a:endParaRPr lang="en-US" sz="1100" dirty="0"/>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Neutrino Physics</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CEPC Accelerator and Detector</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90285">
                <a:tc vMerge="1">
                  <a:txBody>
                    <a:bodyPr/>
                    <a:lstStyle/>
                    <a:p>
                      <a:pPr marL="0" indent="0" algn="ctr">
                        <a:lnSpc>
                          <a:spcPct val="91666"/>
                        </a:lnSpc>
                        <a:defRPr/>
                      </a:pPr>
                      <a:endParaRPr lang="en-US" sz="1100" dirty="0"/>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BEPCII-UP</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784837"/>
                  </a:ext>
                </a:extLst>
              </a:tr>
              <a:tr h="390285">
                <a:tc rowSpan="2">
                  <a:txBody>
                    <a:bodyPr/>
                    <a:lstStyle/>
                    <a:p>
                      <a:pPr marL="0" indent="0" algn="ctr">
                        <a:lnSpc>
                          <a:spcPct val="91666"/>
                        </a:lnSpc>
                        <a:defRPr/>
                      </a:pPr>
                      <a:r>
                        <a:rPr lang="en-US" sz="2000" b="0" i="0" u="none" strike="noStrike" dirty="0">
                          <a:solidFill>
                            <a:srgbClr val="000000"/>
                          </a:solidFill>
                          <a:latin typeface="Times New Roman" panose="02020603050405020304" pitchFamily="18" charset="0"/>
                          <a:ea typeface="Times New Roman"/>
                          <a:cs typeface="Times New Roman" panose="02020603050405020304" pitchFamily="18" charset="0"/>
                          <a:sym typeface="Times New Roman"/>
                        </a:rPr>
                        <a:t>Astrophysics</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Cosmic Ray &amp; UHE Gamma-ray Astro.</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MeV Gamma and UHE neutrino</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90285">
                <a:tc vMerge="1">
                  <a:txBody>
                    <a:bodyPr/>
                    <a:lstStyle/>
                    <a:p>
                      <a:pPr marL="0" indent="0" algn="ctr">
                        <a:lnSpc>
                          <a:spcPct val="91666"/>
                        </a:lnSpc>
                        <a:defRPr/>
                      </a:pPr>
                      <a:endParaRPr lang="en-US" sz="1100" dirty="0"/>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Compact Objects &amp; Cosmology</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90285">
                <a:tc rowSpan="2">
                  <a:txBody>
                    <a:bodyPr/>
                    <a:lstStyle/>
                    <a:p>
                      <a:pPr marL="0" marR="0" lvl="0" indent="0" algn="ctr" defTabSz="914400" rtl="0" eaLnBrk="1" fontAlgn="auto" latinLnBrk="0" hangingPunct="1">
                        <a:lnSpc>
                          <a:spcPct val="91666"/>
                        </a:lnSpc>
                        <a:spcBef>
                          <a:spcPts val="0"/>
                        </a:spcBef>
                        <a:spcAft>
                          <a:spcPts val="0"/>
                        </a:spcAft>
                        <a:buClrTx/>
                        <a:buSzTx/>
                        <a:buFontTx/>
                        <a:buNone/>
                        <a:tabLst/>
                        <a:defRPr/>
                      </a:pPr>
                      <a:r>
                        <a:rPr lang="en-US" altLang="zh-CN" sz="2000" b="0" i="0" u="none" strike="noStrike" kern="1200" dirty="0">
                          <a:solidFill>
                            <a:srgbClr val="000000"/>
                          </a:solidFill>
                          <a:latin typeface="Times New Roman" panose="02020603050405020304" pitchFamily="18" charset="0"/>
                          <a:ea typeface="Cambria Math" panose="02040503050406030204" pitchFamily="18" charset="0"/>
                          <a:cs typeface="Times New Roman" panose="02020603050405020304" pitchFamily="18" charset="0"/>
                        </a:rPr>
                        <a:t>Multi-Disciplinary Research</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Photon Science, Tech &amp; Apps</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Future Advanced light </a:t>
                      </a:r>
                      <a:r>
                        <a:rPr lang="en-US" altLang="zh-CN" sz="2000" dirty="0">
                          <a:latin typeface="Times New Roman" panose="02020603050405020304" pitchFamily="18" charset="0"/>
                          <a:cs typeface="Times New Roman" panose="02020603050405020304" pitchFamily="18" charset="0"/>
                        </a:rPr>
                        <a:t>source</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90285">
                <a:tc vMerge="1">
                  <a:txBody>
                    <a:bodyPr/>
                    <a:lstStyle/>
                    <a:p>
                      <a:pPr marL="0" indent="0" algn="ctr">
                        <a:lnSpc>
                          <a:spcPct val="91666"/>
                        </a:lnSpc>
                        <a:defRPr/>
                      </a:pPr>
                      <a:endParaRPr lang="en-US" sz="2000" dirty="0"/>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Neutron Science, Tech &amp; Apps</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90285">
                <a:tc>
                  <a:txBody>
                    <a:bodyPr/>
                    <a:lstStyle/>
                    <a:p>
                      <a:pPr marL="0" indent="0" algn="ctr">
                        <a:lnSpc>
                          <a:spcPct val="91666"/>
                        </a:lnSpc>
                        <a:defRPr/>
                      </a:pPr>
                      <a:r>
                        <a:rPr lang="en-US" altLang="zh-CN"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Accelerator</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Accelerator Key Technologies</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90285">
                <a:tc>
                  <a:txBody>
                    <a:bodyPr/>
                    <a:lstStyle/>
                    <a:p>
                      <a:pPr marL="0" indent="0" algn="ctr">
                        <a:lnSpc>
                          <a:spcPct val="91666"/>
                        </a:lnSpc>
                        <a:defRPr/>
                      </a:pPr>
                      <a:r>
                        <a:rPr lang="en-US" altLang="zh-CN"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Applications</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Applications of Radiation Tech</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90285">
                <a:tc>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AI and Quantum</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ct val="91666"/>
                        </a:lnSpc>
                        <a:defRPr/>
                      </a:pPr>
                      <a:r>
                        <a:rPr lang="en-US" sz="2000" b="0" i="0" u="none" strike="noStrike" dirty="0">
                          <a:solidFill>
                            <a:srgbClr val="0D0D0D"/>
                          </a:solidFill>
                          <a:latin typeface="Times New Roman" panose="02020603050405020304" pitchFamily="18" charset="0"/>
                          <a:ea typeface="Times New Roman"/>
                          <a:cs typeface="Times New Roman" panose="02020603050405020304" pitchFamily="18" charset="0"/>
                          <a:sym typeface="Times New Roman"/>
                        </a:rPr>
                        <a:t>AI on Large-Scale Facilities</a:t>
                      </a:r>
                      <a:endParaRPr lang="en-US" sz="2000" dirty="0">
                        <a:latin typeface="Times New Roman" panose="02020603050405020304" pitchFamily="18" charset="0"/>
                        <a:cs typeface="Times New Roman" panose="02020603050405020304" pitchFamily="18" charset="0"/>
                      </a:endParaRP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lnSpc>
                          <a:spcPct val="91666"/>
                        </a:lnSpc>
                        <a:defRPr/>
                      </a:pPr>
                      <a:r>
                        <a:rPr lang="en-US" sz="2000" dirty="0">
                          <a:latin typeface="Times New Roman" panose="02020603050405020304" pitchFamily="18" charset="0"/>
                          <a:cs typeface="Times New Roman" panose="02020603050405020304" pitchFamily="18" charset="0"/>
                        </a:rPr>
                        <a:t>Quantum Tech.</a:t>
                      </a:r>
                    </a:p>
                  </a:txBody>
                  <a:tcPr marL="63500" marR="63500" marT="25400" marB="254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1" name="标题 10">
            <a:extLst>
              <a:ext uri="{FF2B5EF4-FFF2-40B4-BE49-F238E27FC236}">
                <a16:creationId xmlns:a16="http://schemas.microsoft.com/office/drawing/2014/main" id="{72C2D448-A897-43D3-8125-352EE5775E48}"/>
              </a:ext>
            </a:extLst>
          </p:cNvPr>
          <p:cNvSpPr>
            <a:spLocks noGrp="1"/>
          </p:cNvSpPr>
          <p:nvPr>
            <p:ph type="title"/>
          </p:nvPr>
        </p:nvSpPr>
        <p:spPr>
          <a:xfrm>
            <a:off x="1346200" y="92058"/>
            <a:ext cx="10271425" cy="659643"/>
          </a:xfrm>
        </p:spPr>
        <p:txBody>
          <a:bodyPr/>
          <a:lstStyle/>
          <a:p>
            <a:r>
              <a:rPr lang="en-US" altLang="zh-CN" sz="3600" b="1" i="0" u="none" strike="noStrike" dirty="0">
                <a:solidFill>
                  <a:schemeClr val="tx2"/>
                </a:solidFill>
                <a:latin typeface="Times New Roman"/>
                <a:ea typeface="Times New Roman"/>
                <a:cs typeface="Times New Roman"/>
                <a:sym typeface="Times New Roman"/>
              </a:rPr>
              <a:t>IHEP's 15th Five-Year Plan (2026-2030)</a:t>
            </a:r>
            <a:endParaRPr lang="zh-CN" altLang="en-US" dirty="0">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406400" y="2070100"/>
            <a:ext cx="5384800" cy="3175000"/>
          </a:xfrm>
          <a:prstGeom prst="rect">
            <a:avLst/>
          </a:prstGeom>
          <a:noFill/>
          <a:ln w="25400" cap="flat" cmpd="sng">
            <a:noFill/>
            <a:prstDash val="solid"/>
            <a:round/>
          </a:ln>
        </p:spPr>
      </p:pic>
      <p:sp>
        <p:nvSpPr>
          <p:cNvPr id="3" name="AutoShape 3"/>
          <p:cNvSpPr/>
          <p:nvPr/>
        </p:nvSpPr>
        <p:spPr>
          <a:xfrm>
            <a:off x="6273800" y="-12700"/>
            <a:ext cx="5943600" cy="6870700"/>
          </a:xfrm>
          <a:prstGeom prst="roundRect">
            <a:avLst>
              <a:gd name="adj" fmla="val 0"/>
            </a:avLst>
          </a:prstGeom>
          <a:solidFill>
            <a:srgbClr val="0070C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787400" y="1282700"/>
            <a:ext cx="4572000" cy="2501900"/>
          </a:xfrm>
          <a:prstGeom prst="roundRect">
            <a:avLst>
              <a:gd name="adj" fmla="val 0"/>
            </a:avLst>
          </a:prstGeom>
          <a:solidFill>
            <a:srgbClr val="C3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914400" y="1524000"/>
            <a:ext cx="4318000" cy="2032000"/>
          </a:xfrm>
          <a:prstGeom prst="rect">
            <a:avLst/>
          </a:prstGeom>
          <a:noFill/>
          <a:ln w="12700" cap="flat" cmpd="sng">
            <a:noFill/>
            <a:prstDash val="solid"/>
            <a:round/>
          </a:ln>
        </p:spPr>
        <p:txBody>
          <a:bodyPr vert="horz" wrap="square" lIns="101600" tIns="101600" rIns="101600" bIns="101600" rtlCol="0" anchor="ctr" anchorCtr="0"/>
          <a:lstStyle/>
          <a:p>
            <a:pPr marL="0" indent="0" algn="ctr">
              <a:lnSpc>
                <a:spcPct val="100000"/>
              </a:lnSpc>
              <a:defRPr/>
            </a:pPr>
            <a:r>
              <a:rPr lang="en-US" sz="3600" b="1" i="0" u="none" strike="noStrike" dirty="0">
                <a:solidFill>
                  <a:srgbClr val="FFFFFF"/>
                </a:solidFill>
                <a:latin typeface="Times New Roman"/>
                <a:ea typeface="Times New Roman"/>
                <a:cs typeface="Times New Roman"/>
                <a:sym typeface="Times New Roman"/>
              </a:rPr>
              <a:t>Priorities </a:t>
            </a:r>
            <a:br>
              <a:rPr lang="en-US" sz="3600" b="1" i="0" u="none" strike="noStrike" dirty="0">
                <a:solidFill>
                  <a:srgbClr val="FFFFFF"/>
                </a:solidFill>
                <a:latin typeface="Times New Roman"/>
                <a:ea typeface="Times New Roman"/>
                <a:cs typeface="Times New Roman"/>
                <a:sym typeface="Times New Roman"/>
              </a:rPr>
            </a:br>
            <a:r>
              <a:rPr lang="en-US" sz="3600" b="1" i="0" u="none" strike="noStrike" dirty="0">
                <a:solidFill>
                  <a:srgbClr val="FFFFFF"/>
                </a:solidFill>
                <a:latin typeface="Times New Roman"/>
                <a:ea typeface="Times New Roman"/>
                <a:cs typeface="Times New Roman"/>
                <a:sym typeface="Times New Roman"/>
              </a:rPr>
              <a:t>in 15</a:t>
            </a:r>
            <a:r>
              <a:rPr lang="en-US" sz="3600" b="1" i="0" u="none" strike="noStrike" baseline="30000" dirty="0">
                <a:solidFill>
                  <a:srgbClr val="FFFFFF"/>
                </a:solidFill>
                <a:latin typeface="Times New Roman"/>
                <a:ea typeface="Times New Roman"/>
                <a:cs typeface="Times New Roman"/>
                <a:sym typeface="Times New Roman"/>
              </a:rPr>
              <a:t>th</a:t>
            </a:r>
            <a:r>
              <a:rPr lang="en-US" sz="3600" b="1" i="0" u="none" strike="noStrike" dirty="0">
                <a:solidFill>
                  <a:srgbClr val="FFFFFF"/>
                </a:solidFill>
                <a:latin typeface="Times New Roman"/>
                <a:ea typeface="Times New Roman"/>
                <a:cs typeface="Times New Roman"/>
                <a:sym typeface="Times New Roman"/>
              </a:rPr>
              <a:t> FYP</a:t>
            </a:r>
            <a:endParaRPr lang="en-US" sz="1100" dirty="0"/>
          </a:p>
        </p:txBody>
      </p:sp>
      <p:pic>
        <p:nvPicPr>
          <p:cNvPr id="6" name="Picture 6"/>
          <p:cNvPicPr>
            <a:picLocks noChangeAspect="1"/>
          </p:cNvPicPr>
          <p:nvPr/>
        </p:nvPicPr>
        <p:blipFill>
          <a:blip r:embed="rId4"/>
          <a:srcRect/>
          <a:stretch>
            <a:fillRect/>
          </a:stretch>
        </p:blipFill>
        <p:spPr>
          <a:xfrm>
            <a:off x="6273800" y="2717800"/>
            <a:ext cx="1816100" cy="1384300"/>
          </a:xfrm>
          <a:prstGeom prst="rect">
            <a:avLst/>
          </a:prstGeom>
          <a:noFill/>
          <a:ln w="25400" cap="flat" cmpd="sng">
            <a:noFill/>
            <a:prstDash val="solid"/>
            <a:round/>
          </a:ln>
        </p:spPr>
      </p:pic>
      <p:pic>
        <p:nvPicPr>
          <p:cNvPr id="7" name="Picture 7"/>
          <p:cNvPicPr>
            <a:picLocks noChangeAspect="1"/>
          </p:cNvPicPr>
          <p:nvPr/>
        </p:nvPicPr>
        <p:blipFill>
          <a:blip r:embed="rId5"/>
          <a:srcRect/>
          <a:stretch>
            <a:fillRect/>
          </a:stretch>
        </p:blipFill>
        <p:spPr>
          <a:xfrm>
            <a:off x="8242300" y="2717800"/>
            <a:ext cx="1816100" cy="1384300"/>
          </a:xfrm>
          <a:prstGeom prst="rect">
            <a:avLst/>
          </a:prstGeom>
          <a:noFill/>
          <a:ln w="25400" cap="flat" cmpd="sng">
            <a:noFill/>
            <a:prstDash val="solid"/>
            <a:round/>
          </a:ln>
        </p:spPr>
      </p:pic>
      <p:pic>
        <p:nvPicPr>
          <p:cNvPr id="8" name="Picture 8"/>
          <p:cNvPicPr>
            <a:picLocks noChangeAspect="1"/>
          </p:cNvPicPr>
          <p:nvPr/>
        </p:nvPicPr>
        <p:blipFill>
          <a:blip r:embed="rId6"/>
          <a:srcRect/>
          <a:stretch>
            <a:fillRect/>
          </a:stretch>
        </p:blipFill>
        <p:spPr>
          <a:xfrm>
            <a:off x="10223500" y="2717800"/>
            <a:ext cx="1739900" cy="1384300"/>
          </a:xfrm>
          <a:prstGeom prst="rect">
            <a:avLst/>
          </a:prstGeom>
          <a:noFill/>
          <a:ln w="25400" cap="flat" cmpd="sng">
            <a:noFill/>
            <a:prstDash val="solid"/>
            <a:round/>
          </a:ln>
        </p:spPr>
      </p:pic>
      <p:pic>
        <p:nvPicPr>
          <p:cNvPr id="9" name="Picture 9"/>
          <p:cNvPicPr>
            <a:picLocks noChangeAspect="1"/>
          </p:cNvPicPr>
          <p:nvPr/>
        </p:nvPicPr>
        <p:blipFill>
          <a:blip r:embed="rId7"/>
          <a:srcRect/>
          <a:stretch>
            <a:fillRect/>
          </a:stretch>
        </p:blipFill>
        <p:spPr>
          <a:xfrm>
            <a:off x="6273800" y="4216400"/>
            <a:ext cx="1816100" cy="1371600"/>
          </a:xfrm>
          <a:prstGeom prst="rect">
            <a:avLst/>
          </a:prstGeom>
          <a:noFill/>
          <a:ln w="25400" cap="flat" cmpd="sng">
            <a:noFill/>
            <a:prstDash val="solid"/>
            <a:round/>
          </a:ln>
        </p:spPr>
      </p:pic>
      <p:pic>
        <p:nvPicPr>
          <p:cNvPr id="10" name="Picture 10"/>
          <p:cNvPicPr>
            <a:picLocks noChangeAspect="1"/>
          </p:cNvPicPr>
          <p:nvPr/>
        </p:nvPicPr>
        <p:blipFill>
          <a:blip r:embed="rId8"/>
          <a:srcRect/>
          <a:stretch>
            <a:fillRect/>
          </a:stretch>
        </p:blipFill>
        <p:spPr>
          <a:xfrm>
            <a:off x="8242300" y="4216400"/>
            <a:ext cx="1816100" cy="1333500"/>
          </a:xfrm>
          <a:prstGeom prst="rect">
            <a:avLst/>
          </a:prstGeom>
          <a:noFill/>
          <a:ln w="25400" cap="flat" cmpd="sng">
            <a:noFill/>
            <a:prstDash val="solid"/>
            <a:round/>
          </a:ln>
        </p:spPr>
      </p:pic>
      <p:pic>
        <p:nvPicPr>
          <p:cNvPr id="11" name="Picture 11"/>
          <p:cNvPicPr>
            <a:picLocks noChangeAspect="1"/>
          </p:cNvPicPr>
          <p:nvPr/>
        </p:nvPicPr>
        <p:blipFill>
          <a:blip r:embed="rId9"/>
          <a:srcRect/>
          <a:stretch>
            <a:fillRect/>
          </a:stretch>
        </p:blipFill>
        <p:spPr>
          <a:xfrm>
            <a:off x="10223500" y="4216400"/>
            <a:ext cx="1739900" cy="1320800"/>
          </a:xfrm>
          <a:prstGeom prst="rect">
            <a:avLst/>
          </a:prstGeom>
          <a:noFill/>
          <a:ln w="25400" cap="flat" cmpd="sng">
            <a:noFill/>
            <a:prstDash val="solid"/>
            <a:round/>
          </a:ln>
        </p:spPr>
      </p:pic>
    </p:spTree>
    <p:extLst>
      <p:ext uri="{BB962C8B-B14F-4D97-AF65-F5344CB8AC3E}">
        <p14:creationId xmlns:p14="http://schemas.microsoft.com/office/powerpoint/2010/main" val="756396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B6D8F7-C4C7-442E-8689-C1F3D18DA8D8}"/>
              </a:ext>
            </a:extLst>
          </p:cNvPr>
          <p:cNvSpPr>
            <a:spLocks noGrp="1"/>
          </p:cNvSpPr>
          <p:nvPr>
            <p:ph type="title"/>
          </p:nvPr>
        </p:nvSpPr>
        <p:spPr/>
        <p:txBody>
          <a:bodyPr/>
          <a:lstStyle/>
          <a:p>
            <a:r>
              <a:rPr lang="en-US" altLang="zh-CN" b="1" dirty="0">
                <a:latin typeface="+mj-lt"/>
                <a:ea typeface="Microsoft YaHei" panose="020B0503020204020204" pitchFamily="34" charset="-122"/>
                <a:cs typeface="Arial" panose="020B0604020202020204" pitchFamily="34" charset="0"/>
              </a:rPr>
              <a:t>Hadron Physics at BEPCII/BESIII</a:t>
            </a:r>
            <a:endParaRPr lang="zh-CN" altLang="en-US" dirty="0">
              <a:latin typeface="+mj-lt"/>
            </a:endParaRPr>
          </a:p>
        </p:txBody>
      </p:sp>
      <p:sp>
        <p:nvSpPr>
          <p:cNvPr id="3" name="灯片编号占位符 2">
            <a:extLst>
              <a:ext uri="{FF2B5EF4-FFF2-40B4-BE49-F238E27FC236}">
                <a16:creationId xmlns:a16="http://schemas.microsoft.com/office/drawing/2014/main" id="{69F48B2A-F5FD-432E-8C8E-8BA2DD96B034}"/>
              </a:ext>
            </a:extLst>
          </p:cNvPr>
          <p:cNvSpPr>
            <a:spLocks noGrp="1"/>
          </p:cNvSpPr>
          <p:nvPr>
            <p:ph type="sldNum" sz="quarter" idx="12"/>
          </p:nvPr>
        </p:nvSpPr>
        <p:spPr/>
        <p:txBody>
          <a:bodyPr/>
          <a:lstStyle/>
          <a:p>
            <a:pPr>
              <a:defRPr/>
            </a:pPr>
            <a:fld id="{586222F3-B96D-4942-8F83-CEF8049B163C}" type="slidenum">
              <a:rPr lang="zh-CN" altLang="en-US" smtClean="0"/>
              <a:pPr>
                <a:defRPr/>
              </a:pPr>
              <a:t>6</a:t>
            </a:fld>
            <a:endParaRPr lang="zh-CN" altLang="en-US" dirty="0"/>
          </a:p>
        </p:txBody>
      </p:sp>
      <p:sp>
        <p:nvSpPr>
          <p:cNvPr id="5" name="内容占位符 3">
            <a:extLst>
              <a:ext uri="{FF2B5EF4-FFF2-40B4-BE49-F238E27FC236}">
                <a16:creationId xmlns:a16="http://schemas.microsoft.com/office/drawing/2014/main" id="{22D41916-C1FB-47B7-A06E-A6D5E6B29AA2}"/>
              </a:ext>
            </a:extLst>
          </p:cNvPr>
          <p:cNvSpPr txBox="1">
            <a:spLocks/>
          </p:cNvSpPr>
          <p:nvPr/>
        </p:nvSpPr>
        <p:spPr>
          <a:xfrm>
            <a:off x="411165" y="1036223"/>
            <a:ext cx="7725247" cy="5679084"/>
          </a:xfrm>
          <a:prstGeom prst="rect">
            <a:avLst/>
          </a:prstGeom>
        </p:spPr>
        <p:txBody>
          <a:bodyPr vert="horz" wrap="square" lIns="90170" tIns="46990" rIns="90170" bIns="46990" rtlCol="0">
            <a:noAutofit/>
          </a:bodyPr>
          <a:lstStyle>
            <a:lvl1pPr marL="28800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defRPr lang="zh-CN" altLang="en-US" sz="2400" b="1" u="none" strike="noStrike" kern="120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defRPr lang="zh-CN" altLang="en-US" sz="2000" u="none" strike="noStrike" kern="120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000" b="0" dirty="0">
                <a:solidFill>
                  <a:schemeClr val="tx1"/>
                </a:solidFill>
              </a:rPr>
              <a:t>The state-of-the-art facilities for hadron physics  (2009--2030)</a:t>
            </a:r>
          </a:p>
          <a:p>
            <a:r>
              <a:rPr lang="en-US" altLang="zh-CN" sz="2000" b="0" dirty="0">
                <a:solidFill>
                  <a:schemeClr val="tx1"/>
                </a:solidFill>
              </a:rPr>
              <a:t>For hadron physics and precision test of the Standard Model</a:t>
            </a:r>
          </a:p>
          <a:p>
            <a:r>
              <a:rPr lang="en-US" altLang="zh-CN" sz="2000" b="0" dirty="0">
                <a:solidFill>
                  <a:schemeClr val="tx1"/>
                </a:solidFill>
              </a:rPr>
              <a:t>A new </a:t>
            </a:r>
            <a:r>
              <a:rPr lang="en-US" altLang="zh-CN" sz="2000" b="0" dirty="0">
                <a:solidFill>
                  <a:srgbClr val="C00000"/>
                </a:solidFill>
              </a:rPr>
              <a:t>upgrade</a:t>
            </a:r>
            <a:r>
              <a:rPr lang="en-US" altLang="zh-CN" sz="2000" b="0" dirty="0">
                <a:solidFill>
                  <a:schemeClr val="tx1"/>
                </a:solidFill>
              </a:rPr>
              <a:t> completed in 2024-2025</a:t>
            </a:r>
          </a:p>
          <a:p>
            <a:pPr marL="0" indent="0">
              <a:buNone/>
            </a:pPr>
            <a:r>
              <a:rPr lang="en-US" altLang="zh-CN" sz="2000" b="0" dirty="0">
                <a:solidFill>
                  <a:schemeClr val="tx1"/>
                </a:solidFill>
              </a:rPr>
              <a:t>    </a:t>
            </a:r>
            <a:r>
              <a:rPr lang="en-US" altLang="zh-CN" sz="2000" dirty="0"/>
              <a:t>-- Luminosity increased by a factor of 3 @4.7 GeV</a:t>
            </a:r>
          </a:p>
          <a:p>
            <a:pPr marL="0" indent="0">
              <a:buNone/>
            </a:pPr>
            <a:r>
              <a:rPr lang="en-US" altLang="zh-CN" sz="2000" dirty="0"/>
              <a:t>    -- Maximum beam energy from 2.45 to 2.8 GeV</a:t>
            </a:r>
          </a:p>
          <a:p>
            <a:r>
              <a:rPr lang="en-US" altLang="zh-CN" sz="2000" dirty="0">
                <a:solidFill>
                  <a:srgbClr val="C00000"/>
                </a:solidFill>
              </a:rPr>
              <a:t>The BESIII Collaboration </a:t>
            </a:r>
            <a:r>
              <a:rPr lang="en-US" altLang="zh-CN" sz="2000" b="0" dirty="0">
                <a:solidFill>
                  <a:schemeClr val="tx1"/>
                </a:solidFill>
              </a:rPr>
              <a:t>consists of more than 700 members from 86 institutions in 16 countries, in which ~130 members from outside of China</a:t>
            </a:r>
          </a:p>
          <a:p>
            <a:r>
              <a:rPr lang="en-US" altLang="zh-CN" sz="2000" b="0" dirty="0">
                <a:solidFill>
                  <a:srgbClr val="C00000"/>
                </a:solidFill>
              </a:rPr>
              <a:t>More than 700 papers published</a:t>
            </a:r>
          </a:p>
          <a:p>
            <a:r>
              <a:rPr lang="en-US" altLang="zh-CN" sz="2000" dirty="0">
                <a:solidFill>
                  <a:srgbClr val="C00000"/>
                </a:solidFill>
              </a:rPr>
              <a:t>Focus in 15</a:t>
            </a:r>
            <a:r>
              <a:rPr lang="en-US" altLang="zh-CN" sz="2000" baseline="30000" dirty="0">
                <a:solidFill>
                  <a:srgbClr val="C00000"/>
                </a:solidFill>
              </a:rPr>
              <a:t>th</a:t>
            </a:r>
            <a:r>
              <a:rPr lang="en-US" altLang="zh-CN" sz="2000" dirty="0">
                <a:solidFill>
                  <a:srgbClr val="C00000"/>
                </a:solidFill>
              </a:rPr>
              <a:t> FYP on Glueball, hybrid, and exotic hadron physics. </a:t>
            </a:r>
          </a:p>
          <a:p>
            <a:r>
              <a:rPr lang="en-US" altLang="zh-CN" sz="2000" b="0" dirty="0">
                <a:solidFill>
                  <a:schemeClr val="tx1"/>
                </a:solidFill>
              </a:rPr>
              <a:t>Expected Outcomes</a:t>
            </a:r>
          </a:p>
          <a:p>
            <a:pPr lvl="1"/>
            <a:r>
              <a:rPr lang="en-US" altLang="zh-CN" b="0" dirty="0">
                <a:solidFill>
                  <a:schemeClr val="tx1"/>
                </a:solidFill>
              </a:rPr>
              <a:t>Achieve breakthroughs in exotic hadrons and quantum states.</a:t>
            </a:r>
          </a:p>
          <a:p>
            <a:pPr lvl="1"/>
            <a:r>
              <a:rPr lang="en-US" altLang="zh-CN" b="0" dirty="0">
                <a:solidFill>
                  <a:schemeClr val="tx1"/>
                </a:solidFill>
              </a:rPr>
              <a:t>Production and decay properties of hadrons.</a:t>
            </a:r>
          </a:p>
          <a:p>
            <a:pPr lvl="1"/>
            <a:r>
              <a:rPr lang="en-US" altLang="zh-CN" b="0" dirty="0">
                <a:solidFill>
                  <a:schemeClr val="tx1"/>
                </a:solidFill>
              </a:rPr>
              <a:t>Measure CP violation in heavy meson decays with ultra-high precision.</a:t>
            </a:r>
          </a:p>
          <a:p>
            <a:pPr lvl="1"/>
            <a:endParaRPr lang="en-US" altLang="zh-CN" b="0" dirty="0">
              <a:solidFill>
                <a:schemeClr val="tx1"/>
              </a:solidFill>
            </a:endParaRPr>
          </a:p>
          <a:p>
            <a:endParaRPr lang="en-US" altLang="zh-CN" sz="2000" b="0" dirty="0">
              <a:solidFill>
                <a:schemeClr val="tx1"/>
              </a:solidFill>
            </a:endParaRPr>
          </a:p>
        </p:txBody>
      </p:sp>
      <p:pic>
        <p:nvPicPr>
          <p:cNvPr id="8" name="Picture 2" descr="http://english.ihep.cas.cn/appendix/pic/20180510/201805101535056170.png">
            <a:extLst>
              <a:ext uri="{FF2B5EF4-FFF2-40B4-BE49-F238E27FC236}">
                <a16:creationId xmlns:a16="http://schemas.microsoft.com/office/drawing/2014/main" id="{2999892B-B3AE-4F3A-A752-2BADB58F25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8208" y="917523"/>
            <a:ext cx="3931347" cy="20803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a:extLst>
              <a:ext uri="{FF2B5EF4-FFF2-40B4-BE49-F238E27FC236}">
                <a16:creationId xmlns:a16="http://schemas.microsoft.com/office/drawing/2014/main" id="{620947DB-EF7C-42F0-9CFB-D50A35C0401C}"/>
              </a:ext>
            </a:extLst>
          </p:cNvPr>
          <p:cNvPicPr>
            <a:picLocks noChangeAspect="1"/>
          </p:cNvPicPr>
          <p:nvPr/>
        </p:nvPicPr>
        <p:blipFill>
          <a:blip r:embed="rId3"/>
          <a:srcRect/>
          <a:stretch>
            <a:fillRect/>
          </a:stretch>
        </p:blipFill>
        <p:spPr>
          <a:xfrm>
            <a:off x="8020625" y="3383862"/>
            <a:ext cx="3931347" cy="2437915"/>
          </a:xfrm>
          <a:prstGeom prst="rect">
            <a:avLst/>
          </a:prstGeom>
          <a:noFill/>
          <a:ln w="25400" cap="flat" cmpd="sng">
            <a:noFill/>
            <a:prstDash val="solid"/>
            <a:round/>
          </a:ln>
        </p:spPr>
      </p:pic>
      <p:sp>
        <p:nvSpPr>
          <p:cNvPr id="12" name="AutoShape 17">
            <a:extLst>
              <a:ext uri="{FF2B5EF4-FFF2-40B4-BE49-F238E27FC236}">
                <a16:creationId xmlns:a16="http://schemas.microsoft.com/office/drawing/2014/main" id="{8D482C59-2548-4AEC-BF70-2E813A27CC20}"/>
              </a:ext>
            </a:extLst>
          </p:cNvPr>
          <p:cNvSpPr/>
          <p:nvPr/>
        </p:nvSpPr>
        <p:spPr>
          <a:xfrm>
            <a:off x="8193027" y="5826717"/>
            <a:ext cx="3866973" cy="762000"/>
          </a:xfrm>
          <a:prstGeom prst="rect">
            <a:avLst/>
          </a:prstGeom>
          <a:solidFill>
            <a:srgbClr val="FFF8DC">
              <a:alpha val="100000"/>
            </a:srgbClr>
          </a:solidFill>
          <a:ln w="12700" cap="flat" cmpd="sng">
            <a:noFill/>
            <a:prstDash val="solid"/>
            <a:round/>
          </a:ln>
        </p:spPr>
        <p:txBody>
          <a:bodyPr vert="horz" wrap="square" lIns="101600" tIns="76200" rIns="101600" bIns="76200" rtlCol="0" anchor="ctr" anchorCtr="0"/>
          <a:lstStyle/>
          <a:p>
            <a:pPr marL="0" indent="0" algn="l">
              <a:lnSpc>
                <a:spcPct val="100000"/>
              </a:lnSpc>
              <a:defRPr/>
            </a:pPr>
            <a:r>
              <a:rPr lang="en-US" sz="2000" b="1" i="0" u="none" strike="noStrike" dirty="0">
                <a:solidFill>
                  <a:srgbClr val="B40404"/>
                </a:solidFill>
                <a:latin typeface="Times New Roman"/>
                <a:ea typeface="Times New Roman"/>
                <a:cs typeface="Times New Roman"/>
                <a:sym typeface="Times New Roman"/>
              </a:rPr>
              <a:t>Upgrade 2024-2025, reached </a:t>
            </a:r>
            <a:r>
              <a:rPr lang="en-US" sz="2000" b="1" i="0" u="none" strike="noStrike" dirty="0" err="1">
                <a:solidFill>
                  <a:srgbClr val="B40404"/>
                </a:solidFill>
                <a:latin typeface="Times New Roman"/>
                <a:ea typeface="Times New Roman"/>
                <a:cs typeface="Times New Roman"/>
                <a:sym typeface="Times New Roman"/>
              </a:rPr>
              <a:t>Lumi</a:t>
            </a:r>
            <a:r>
              <a:rPr lang="en-US" sz="2000" b="1" i="0" u="none" strike="noStrike" dirty="0">
                <a:solidFill>
                  <a:srgbClr val="B40404"/>
                </a:solidFill>
                <a:latin typeface="Times New Roman"/>
                <a:ea typeface="Times New Roman"/>
                <a:cs typeface="Times New Roman"/>
                <a:sym typeface="Times New Roman"/>
              </a:rPr>
              <a:t> goal in 2026 (x3</a:t>
            </a:r>
            <a:r>
              <a:rPr lang="zh-CN" altLang="en-US" sz="2000" b="1" i="0" u="none" strike="noStrike" dirty="0">
                <a:solidFill>
                  <a:srgbClr val="B40404"/>
                </a:solidFill>
                <a:latin typeface="Times New Roman"/>
                <a:ea typeface="Times New Roman"/>
                <a:cs typeface="Times New Roman"/>
                <a:sym typeface="Times New Roman"/>
              </a:rPr>
              <a:t>）</a:t>
            </a:r>
            <a:endParaRPr lang="en-US" sz="2000" dirty="0"/>
          </a:p>
        </p:txBody>
      </p:sp>
    </p:spTree>
    <p:extLst>
      <p:ext uri="{BB962C8B-B14F-4D97-AF65-F5344CB8AC3E}">
        <p14:creationId xmlns:p14="http://schemas.microsoft.com/office/powerpoint/2010/main" val="1916754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标题 1"/>
          <p:cNvSpPr>
            <a:spLocks noGrp="1"/>
          </p:cNvSpPr>
          <p:nvPr>
            <p:ph type="title"/>
          </p:nvPr>
        </p:nvSpPr>
        <p:spPr/>
        <p:txBody>
          <a:bodyPr/>
          <a:lstStyle/>
          <a:p>
            <a:r>
              <a:rPr lang="en-US" altLang="zh-CN" dirty="0"/>
              <a:t>Jiangmen Underground Neutrino Observatory</a:t>
            </a:r>
          </a:p>
        </p:txBody>
      </p:sp>
      <p:sp>
        <p:nvSpPr>
          <p:cNvPr id="2" name="灯片编号占位符 1">
            <a:extLst>
              <a:ext uri="{FF2B5EF4-FFF2-40B4-BE49-F238E27FC236}">
                <a16:creationId xmlns:a16="http://schemas.microsoft.com/office/drawing/2014/main" id="{1B9971FD-3B0C-4224-BC7A-BBF06C6D9841}"/>
              </a:ext>
            </a:extLst>
          </p:cNvPr>
          <p:cNvSpPr>
            <a:spLocks noGrp="1"/>
          </p:cNvSpPr>
          <p:nvPr>
            <p:ph type="sldNum" sz="quarter" idx="12"/>
          </p:nvPr>
        </p:nvSpPr>
        <p:spPr/>
        <p:txBody>
          <a:bodyPr/>
          <a:lstStyle/>
          <a:p>
            <a:pPr>
              <a:defRPr/>
            </a:pPr>
            <a:fld id="{ACE037BA-5493-4FF1-911D-2764F375B633}" type="slidenum">
              <a:rPr lang="zh-CN" altLang="en-US" smtClean="0"/>
              <a:pPr>
                <a:defRPr/>
              </a:pPr>
              <a:t>7</a:t>
            </a:fld>
            <a:endParaRPr lang="en-US" altLang="zh-CN" dirty="0">
              <a:ea typeface="黑体" panose="02010609060101010101" pitchFamily="49" charset="-122"/>
            </a:endParaRPr>
          </a:p>
        </p:txBody>
      </p:sp>
      <p:sp>
        <p:nvSpPr>
          <p:cNvPr id="10" name="内容占位符 9">
            <a:extLst>
              <a:ext uri="{FF2B5EF4-FFF2-40B4-BE49-F238E27FC236}">
                <a16:creationId xmlns:a16="http://schemas.microsoft.com/office/drawing/2014/main" id="{281ABB6D-D71B-47C2-BDE6-1705B332D850}"/>
              </a:ext>
            </a:extLst>
          </p:cNvPr>
          <p:cNvSpPr>
            <a:spLocks noGrp="1"/>
          </p:cNvSpPr>
          <p:nvPr>
            <p:ph idx="1"/>
          </p:nvPr>
        </p:nvSpPr>
        <p:spPr>
          <a:xfrm>
            <a:off x="624015" y="908720"/>
            <a:ext cx="11088609" cy="5112568"/>
          </a:xfrm>
        </p:spPr>
        <p:txBody>
          <a:bodyPr>
            <a:normAutofit/>
          </a:bodyPr>
          <a:lstStyle/>
          <a:p>
            <a:pPr eaLnBrk="0" fontAlgn="base">
              <a:spcBef>
                <a:spcPts val="300"/>
              </a:spcBef>
            </a:pPr>
            <a:r>
              <a:rPr lang="en-US" altLang="zh-CN" sz="2000" kern="0" dirty="0">
                <a:solidFill>
                  <a:srgbClr val="C00000"/>
                </a:solidFill>
                <a:ea typeface="宋体" panose="02010600030101010101" pitchFamily="2" charset="-122"/>
                <a:cs typeface="Times New Roman" panose="02020603050405020304" pitchFamily="18" charset="0"/>
              </a:rPr>
              <a:t>JUNO</a:t>
            </a:r>
            <a:r>
              <a:rPr lang="en-US" altLang="zh-CN" sz="2000" kern="0" dirty="0">
                <a:solidFill>
                  <a:schemeClr val="tx2"/>
                </a:solidFill>
                <a:ea typeface="宋体" panose="02010600030101010101" pitchFamily="2" charset="-122"/>
                <a:cs typeface="Times New Roman" panose="02020603050405020304" pitchFamily="18" charset="0"/>
              </a:rPr>
              <a:t>, a 20 kton liquid Scintillator detector at 700 m underground</a:t>
            </a:r>
          </a:p>
          <a:p>
            <a:pPr lvl="1">
              <a:spcBef>
                <a:spcPts val="300"/>
              </a:spcBef>
            </a:pPr>
            <a:r>
              <a:rPr lang="en-US" altLang="zh-CN" dirty="0">
                <a:solidFill>
                  <a:schemeClr val="tx2"/>
                </a:solidFill>
              </a:rPr>
              <a:t>Aug. 26, 2025 data taking; Nov. 19 first results </a:t>
            </a:r>
            <a:r>
              <a:rPr lang="en-US" altLang="zh-CN" dirty="0">
                <a:solidFill>
                  <a:schemeClr val="tx2"/>
                </a:solidFill>
                <a:sym typeface="Wingdings" panose="05000000000000000000" pitchFamily="2" charset="2"/>
              </a:rPr>
              <a:t> the</a:t>
            </a:r>
            <a:r>
              <a:rPr lang="en-US" altLang="zh-CN" dirty="0">
                <a:solidFill>
                  <a:schemeClr val="tx2"/>
                </a:solidFill>
              </a:rPr>
              <a:t> most precise sin</a:t>
            </a:r>
            <a:r>
              <a:rPr lang="en-US" altLang="zh-CN" baseline="30000" dirty="0">
                <a:solidFill>
                  <a:schemeClr val="tx2"/>
                </a:solidFill>
              </a:rPr>
              <a:t>2</a:t>
            </a:r>
            <a:r>
              <a:rPr lang="el-GR" altLang="zh-CN" dirty="0">
                <a:solidFill>
                  <a:schemeClr val="tx2"/>
                </a:solidFill>
              </a:rPr>
              <a:t>θ</a:t>
            </a:r>
            <a:r>
              <a:rPr lang="en-US" altLang="zh-CN" baseline="-25000" dirty="0">
                <a:solidFill>
                  <a:schemeClr val="tx2"/>
                </a:solidFill>
              </a:rPr>
              <a:t>12</a:t>
            </a:r>
            <a:r>
              <a:rPr lang="en-US" altLang="zh-CN" dirty="0">
                <a:solidFill>
                  <a:schemeClr val="tx2"/>
                </a:solidFill>
              </a:rPr>
              <a:t>,</a:t>
            </a:r>
            <a:r>
              <a:rPr lang="zh-CN" altLang="en-US" dirty="0">
                <a:solidFill>
                  <a:schemeClr val="tx2"/>
                </a:solidFill>
              </a:rPr>
              <a:t> </a:t>
            </a:r>
            <a:r>
              <a:rPr lang="el-GR" altLang="zh-CN" dirty="0">
                <a:solidFill>
                  <a:schemeClr val="tx2"/>
                </a:solidFill>
              </a:rPr>
              <a:t>Δ</a:t>
            </a:r>
            <a:r>
              <a:rPr lang="en-US" altLang="zh-CN" dirty="0">
                <a:solidFill>
                  <a:schemeClr val="tx2"/>
                </a:solidFill>
              </a:rPr>
              <a:t>m</a:t>
            </a:r>
            <a:r>
              <a:rPr lang="en-US" altLang="zh-CN" baseline="30000" dirty="0">
                <a:solidFill>
                  <a:schemeClr val="tx2"/>
                </a:solidFill>
              </a:rPr>
              <a:t>2</a:t>
            </a:r>
            <a:r>
              <a:rPr lang="en-US" altLang="zh-CN" baseline="-25000" dirty="0">
                <a:solidFill>
                  <a:schemeClr val="tx2"/>
                </a:solidFill>
              </a:rPr>
              <a:t>21 </a:t>
            </a:r>
            <a:r>
              <a:rPr lang="en-US" altLang="zh-CN" dirty="0">
                <a:solidFill>
                  <a:schemeClr val="tx2"/>
                </a:solidFill>
              </a:rPr>
              <a:t>measurement</a:t>
            </a:r>
          </a:p>
          <a:p>
            <a:pPr marR="0" lvl="1">
              <a:spcBef>
                <a:spcPts val="300"/>
              </a:spcBef>
              <a:buClr>
                <a:schemeClr val="tx2"/>
              </a:buClr>
              <a:buSzPct val="100000"/>
              <a:defRPr/>
            </a:pPr>
            <a:r>
              <a:rPr lang="en-US" altLang="zh-CN" dirty="0">
                <a:solidFill>
                  <a:srgbClr val="005DA2"/>
                </a:solidFill>
              </a:rPr>
              <a:t>Jun. 2026: Precision of solar oscillation parameters improved by a factor of 1.3-1.5</a:t>
            </a:r>
          </a:p>
          <a:p>
            <a:pPr marR="0" lvl="1">
              <a:spcBef>
                <a:spcPts val="300"/>
              </a:spcBef>
              <a:buClr>
                <a:schemeClr val="tx2"/>
              </a:buClr>
              <a:buSzPct val="100000"/>
              <a:defRPr/>
            </a:pPr>
            <a:r>
              <a:rPr lang="en-US" altLang="zh-CN" dirty="0">
                <a:solidFill>
                  <a:srgbClr val="005DA2"/>
                </a:solidFill>
              </a:rPr>
              <a:t>First measurement on </a:t>
            </a:r>
            <a:r>
              <a:rPr lang="el-GR" altLang="zh-CN" dirty="0">
                <a:solidFill>
                  <a:srgbClr val="005DA2"/>
                </a:solidFill>
              </a:rPr>
              <a:t>Δ</a:t>
            </a:r>
            <a:r>
              <a:rPr lang="en-US" altLang="zh-CN" dirty="0">
                <a:solidFill>
                  <a:srgbClr val="005DA2"/>
                </a:solidFill>
              </a:rPr>
              <a:t>m</a:t>
            </a:r>
            <a:r>
              <a:rPr lang="en-US" altLang="zh-CN" baseline="30000" dirty="0">
                <a:solidFill>
                  <a:srgbClr val="005DA2"/>
                </a:solidFill>
              </a:rPr>
              <a:t>2</a:t>
            </a:r>
            <a:r>
              <a:rPr lang="en-US" altLang="zh-CN" baseline="-25000" dirty="0">
                <a:solidFill>
                  <a:srgbClr val="005DA2"/>
                </a:solidFill>
              </a:rPr>
              <a:t>31</a:t>
            </a:r>
            <a:r>
              <a:rPr lang="en-US" altLang="zh-CN" dirty="0">
                <a:solidFill>
                  <a:srgbClr val="005DA2"/>
                </a:solidFill>
              </a:rPr>
              <a:t> </a:t>
            </a:r>
            <a:r>
              <a:rPr lang="en-US" altLang="zh-CN" dirty="0">
                <a:solidFill>
                  <a:srgbClr val="C00000"/>
                </a:solidFill>
              </a:rPr>
              <a:t>favors Normal Ordering at ~2.3</a:t>
            </a:r>
            <a:r>
              <a:rPr lang="el-GR" altLang="zh-CN" dirty="0">
                <a:solidFill>
                  <a:srgbClr val="C00000"/>
                </a:solidFill>
              </a:rPr>
              <a:t>σ</a:t>
            </a:r>
            <a:r>
              <a:rPr lang="en-US" altLang="zh-CN" dirty="0">
                <a:solidFill>
                  <a:srgbClr val="C00000"/>
                </a:solidFill>
              </a:rPr>
              <a:t> </a:t>
            </a:r>
            <a:r>
              <a:rPr lang="en-US" altLang="zh-CN" dirty="0">
                <a:solidFill>
                  <a:srgbClr val="005DA2"/>
                </a:solidFill>
              </a:rPr>
              <a:t>with </a:t>
            </a:r>
            <a:r>
              <a:rPr lang="en-US" altLang="zh-CN" dirty="0" err="1">
                <a:solidFill>
                  <a:srgbClr val="005DA2"/>
                </a:solidFill>
              </a:rPr>
              <a:t>NuFit</a:t>
            </a:r>
            <a:r>
              <a:rPr lang="en-US" altLang="zh-CN" dirty="0">
                <a:solidFill>
                  <a:srgbClr val="005DA2"/>
                </a:solidFill>
              </a:rPr>
              <a:t> constraint </a:t>
            </a:r>
            <a:endParaRPr lang="en-US" altLang="zh-CN" dirty="0">
              <a:solidFill>
                <a:srgbClr val="C00000"/>
              </a:solidFill>
            </a:endParaRPr>
          </a:p>
          <a:p>
            <a:pPr>
              <a:spcBef>
                <a:spcPts val="300"/>
              </a:spcBef>
            </a:pPr>
            <a:r>
              <a:rPr lang="en-US" altLang="zh-CN" sz="2000" dirty="0"/>
              <a:t>JUNO-TAO, a ton-level low-temperature liquid scintillator detector</a:t>
            </a:r>
          </a:p>
          <a:p>
            <a:pPr lvl="1">
              <a:spcBef>
                <a:spcPts val="300"/>
              </a:spcBef>
            </a:pPr>
            <a:r>
              <a:rPr lang="en-US" altLang="zh-CN" dirty="0">
                <a:solidFill>
                  <a:srgbClr val="005DA2"/>
                </a:solidFill>
              </a:rPr>
              <a:t>Data taking started since </a:t>
            </a:r>
            <a:r>
              <a:rPr lang="en-US" altLang="zh-CN" dirty="0">
                <a:solidFill>
                  <a:srgbClr val="C00000"/>
                </a:solidFill>
              </a:rPr>
              <a:t>Feb. 15, 2026</a:t>
            </a:r>
            <a:r>
              <a:rPr lang="en-US" altLang="zh-CN" dirty="0">
                <a:solidFill>
                  <a:srgbClr val="005DA2"/>
                </a:solidFill>
              </a:rPr>
              <a:t>, light yield </a:t>
            </a:r>
            <a:r>
              <a:rPr lang="en-US" altLang="zh-CN" dirty="0">
                <a:solidFill>
                  <a:srgbClr val="C00000"/>
                </a:solidFill>
              </a:rPr>
              <a:t>~ 4,000 p.e./MeV </a:t>
            </a:r>
            <a:r>
              <a:rPr lang="en-US" altLang="zh-CN" dirty="0">
                <a:solidFill>
                  <a:srgbClr val="005DA2"/>
                </a:solidFill>
              </a:rPr>
              <a:t>(JUNO 1780 p.e./MeV)</a:t>
            </a:r>
          </a:p>
          <a:p>
            <a:pPr>
              <a:spcBef>
                <a:spcPts val="300"/>
              </a:spcBef>
            </a:pPr>
            <a:r>
              <a:rPr lang="en-US" altLang="zh-CN" sz="2000" dirty="0">
                <a:solidFill>
                  <a:srgbClr val="C00000"/>
                </a:solidFill>
              </a:rPr>
              <a:t>Key Scientific Goals in 15</a:t>
            </a:r>
            <a:r>
              <a:rPr lang="en-US" altLang="zh-CN" sz="2000" baseline="30000" dirty="0">
                <a:solidFill>
                  <a:srgbClr val="C00000"/>
                </a:solidFill>
              </a:rPr>
              <a:t>th</a:t>
            </a:r>
            <a:r>
              <a:rPr lang="en-US" altLang="zh-CN" sz="2000" dirty="0">
                <a:solidFill>
                  <a:srgbClr val="C00000"/>
                </a:solidFill>
              </a:rPr>
              <a:t> FYP</a:t>
            </a:r>
          </a:p>
          <a:p>
            <a:pPr lvl="1">
              <a:spcBef>
                <a:spcPts val="300"/>
              </a:spcBef>
            </a:pPr>
            <a:r>
              <a:rPr lang="en-US" altLang="zh-CN" sz="2000" dirty="0">
                <a:solidFill>
                  <a:schemeClr val="tx2"/>
                </a:solidFill>
              </a:rPr>
              <a:t>Determine the neutrino mass ordering with high precision.</a:t>
            </a:r>
          </a:p>
          <a:p>
            <a:pPr lvl="1">
              <a:spcBef>
                <a:spcPts val="300"/>
              </a:spcBef>
            </a:pPr>
            <a:r>
              <a:rPr lang="en-US" altLang="zh-CN" sz="2000" dirty="0">
                <a:solidFill>
                  <a:schemeClr val="tx2"/>
                </a:solidFill>
              </a:rPr>
              <a:t>Precisely measure oscillation parameters and search for new physics</a:t>
            </a:r>
            <a:r>
              <a:rPr lang="en-US" altLang="zh-CN" sz="2000" dirty="0"/>
              <a:t>.</a:t>
            </a:r>
          </a:p>
          <a:p>
            <a:pPr marL="76200" indent="0" algn="l">
              <a:lnSpc>
                <a:spcPct val="91666"/>
              </a:lnSpc>
              <a:defRPr/>
            </a:pPr>
            <a:endParaRPr lang="en-US" altLang="zh-CN" sz="2000" dirty="0"/>
          </a:p>
        </p:txBody>
      </p:sp>
      <p:pic>
        <p:nvPicPr>
          <p:cNvPr id="9" name="图片 8">
            <a:extLst>
              <a:ext uri="{FF2B5EF4-FFF2-40B4-BE49-F238E27FC236}">
                <a16:creationId xmlns:a16="http://schemas.microsoft.com/office/drawing/2014/main" id="{C5EA4D22-AD02-4AE7-AE7A-46FF01F650BA}"/>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23392" y="4304868"/>
            <a:ext cx="3557362" cy="2520000"/>
          </a:xfrm>
          <a:prstGeom prst="rect">
            <a:avLst/>
          </a:prstGeom>
        </p:spPr>
      </p:pic>
      <p:pic>
        <p:nvPicPr>
          <p:cNvPr id="11" name="图片 10">
            <a:extLst>
              <a:ext uri="{FF2B5EF4-FFF2-40B4-BE49-F238E27FC236}">
                <a16:creationId xmlns:a16="http://schemas.microsoft.com/office/drawing/2014/main" id="{B9119F91-E334-4C95-A2A2-FCA54E360B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95800" y="4289103"/>
            <a:ext cx="4480000" cy="2520000"/>
          </a:xfrm>
          <a:prstGeom prst="rect">
            <a:avLst/>
          </a:prstGeom>
        </p:spPr>
      </p:pic>
      <p:pic>
        <p:nvPicPr>
          <p:cNvPr id="12" name="Picture 2" descr="https://www.ihep.cas.cn/xwdt2022/rd/202606/W020260611320963251623_ORIGIN.png">
            <a:extLst>
              <a:ext uri="{FF2B5EF4-FFF2-40B4-BE49-F238E27FC236}">
                <a16:creationId xmlns:a16="http://schemas.microsoft.com/office/drawing/2014/main" id="{89633EDB-94B1-4CF4-BDD1-3EAD477763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6199" y="3992497"/>
            <a:ext cx="2156897" cy="28655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7B211C-22D8-4C70-B31F-394BE29F2BAE}"/>
              </a:ext>
            </a:extLst>
          </p:cNvPr>
          <p:cNvSpPr>
            <a:spLocks noGrp="1"/>
          </p:cNvSpPr>
          <p:nvPr>
            <p:ph type="title"/>
          </p:nvPr>
        </p:nvSpPr>
        <p:spPr/>
        <p:txBody>
          <a:bodyPr/>
          <a:lstStyle/>
          <a:p>
            <a:r>
              <a:rPr lang="en-US" altLang="zh-CN" dirty="0"/>
              <a:t>Particle Physics (Experimental Physics Center)</a:t>
            </a:r>
            <a:endParaRPr lang="zh-CN" altLang="en-US" dirty="0"/>
          </a:p>
        </p:txBody>
      </p:sp>
      <p:sp>
        <p:nvSpPr>
          <p:cNvPr id="3" name="灯片编号占位符 2">
            <a:extLst>
              <a:ext uri="{FF2B5EF4-FFF2-40B4-BE49-F238E27FC236}">
                <a16:creationId xmlns:a16="http://schemas.microsoft.com/office/drawing/2014/main" id="{B72B50B6-1281-4644-AF26-E4A6799D3F51}"/>
              </a:ext>
            </a:extLst>
          </p:cNvPr>
          <p:cNvSpPr>
            <a:spLocks noGrp="1"/>
          </p:cNvSpPr>
          <p:nvPr>
            <p:ph type="sldNum" sz="quarter" idx="12"/>
          </p:nvPr>
        </p:nvSpPr>
        <p:spPr/>
        <p:txBody>
          <a:bodyPr/>
          <a:lstStyle/>
          <a:p>
            <a:fld id="{E077DA78-E013-4A8C-AD75-63A150561B10}" type="slidenum">
              <a:rPr lang="zh-CN" altLang="en-US" smtClean="0">
                <a:solidFill>
                  <a:prstClr val="black">
                    <a:tint val="75000"/>
                  </a:prstClr>
                </a:solidFill>
              </a:rPr>
              <a:pPr/>
              <a:t>8</a:t>
            </a:fld>
            <a:endParaRPr lang="zh-CN" altLang="en-US">
              <a:solidFill>
                <a:prstClr val="black">
                  <a:tint val="75000"/>
                </a:prstClr>
              </a:solidFill>
            </a:endParaRPr>
          </a:p>
        </p:txBody>
      </p:sp>
      <p:sp>
        <p:nvSpPr>
          <p:cNvPr id="5" name="内容占位符 5">
            <a:extLst>
              <a:ext uri="{FF2B5EF4-FFF2-40B4-BE49-F238E27FC236}">
                <a16:creationId xmlns:a16="http://schemas.microsoft.com/office/drawing/2014/main" id="{62AF37BF-3B9E-45AD-BFEE-B31E248F9415}"/>
              </a:ext>
            </a:extLst>
          </p:cNvPr>
          <p:cNvSpPr txBox="1">
            <a:spLocks/>
          </p:cNvSpPr>
          <p:nvPr/>
        </p:nvSpPr>
        <p:spPr>
          <a:xfrm>
            <a:off x="78769" y="2700000"/>
            <a:ext cx="3721869" cy="948352"/>
          </a:xfrm>
          <a:prstGeom prst="rect">
            <a:avLst/>
          </a:prstGeom>
        </p:spPr>
        <p:txBody>
          <a:bodyPr vert="horz" wrap="square" lIns="90170" tIns="46990" rIns="90170" bIns="46990" rtlCol="0">
            <a:noAutofit/>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spcAft>
                <a:spcPts val="0"/>
              </a:spcAft>
              <a:buClr>
                <a:srgbClr val="FF9900"/>
              </a:buClr>
              <a:buSzPct val="70000"/>
              <a:buNone/>
            </a:pPr>
            <a:r>
              <a:rPr lang="en-US" altLang="zh-CN" sz="2400" b="1" kern="0" spc="0" dirty="0">
                <a:solidFill>
                  <a:srgbClr val="C00000"/>
                </a:solidFill>
                <a:latin typeface="Times New Roman" panose="02020603050405020304" pitchFamily="18" charset="0"/>
                <a:ea typeface="微软雅黑" panose="020B0503020204020204" pitchFamily="34" charset="-122"/>
              </a:rPr>
              <a:t>Charm Physics </a:t>
            </a:r>
            <a:r>
              <a:rPr lang="en-US" altLang="zh-CN" sz="2000" b="1" kern="0" spc="0" dirty="0">
                <a:solidFill>
                  <a:schemeClr val="tx2"/>
                </a:solidFill>
                <a:latin typeface="Times New Roman" panose="02020603050405020304" pitchFamily="18" charset="0"/>
                <a:ea typeface="微软雅黑" panose="020B0503020204020204" pitchFamily="34" charset="-122"/>
              </a:rPr>
              <a:t>(39 FTE)</a:t>
            </a:r>
            <a:endParaRPr lang="zh-CN" altLang="en-US" sz="2000" b="1" kern="0" spc="0" dirty="0">
              <a:solidFill>
                <a:schemeClr val="tx2"/>
              </a:solidFill>
              <a:latin typeface="Times New Roman" panose="02020603050405020304" pitchFamily="18" charset="0"/>
              <a:ea typeface="微软雅黑" panose="020B0503020204020204" pitchFamily="34" charset="-122"/>
            </a:endParaRPr>
          </a:p>
          <a:p>
            <a:pPr marL="0" indent="0" algn="ctr">
              <a:lnSpc>
                <a:spcPct val="100000"/>
              </a:lnSpc>
              <a:spcBef>
                <a:spcPts val="600"/>
              </a:spcBef>
              <a:spcAft>
                <a:spcPts val="0"/>
              </a:spcAft>
              <a:buClr>
                <a:srgbClr val="FF9900"/>
              </a:buClr>
              <a:buSzPct val="70000"/>
              <a:buNone/>
            </a:pPr>
            <a:r>
              <a:rPr lang="en-US" altLang="zh-CN" sz="2000" b="1" kern="0" spc="0" dirty="0">
                <a:solidFill>
                  <a:srgbClr val="005DA2"/>
                </a:solidFill>
                <a:latin typeface="Times New Roman" panose="02020603050405020304" pitchFamily="18" charset="0"/>
                <a:ea typeface="微软雅黑" panose="020B0503020204020204" pitchFamily="34" charset="-122"/>
              </a:rPr>
              <a:t>BESIII</a:t>
            </a:r>
            <a:r>
              <a:rPr lang="en-US" altLang="zh-CN" sz="1800" b="1" kern="0" spc="0" dirty="0">
                <a:solidFill>
                  <a:srgbClr val="005DA2"/>
                </a:solidFill>
                <a:latin typeface="Times New Roman" panose="02020603050405020304" pitchFamily="18" charset="0"/>
                <a:ea typeface="微软雅黑" panose="020B0503020204020204" pitchFamily="34" charset="-122"/>
              </a:rPr>
              <a:t>, </a:t>
            </a:r>
            <a:r>
              <a:rPr lang="en-US" altLang="zh-CN" kern="0" spc="0" dirty="0" err="1">
                <a:solidFill>
                  <a:schemeClr val="accent1">
                    <a:lumMod val="50000"/>
                  </a:schemeClr>
                </a:solidFill>
                <a:latin typeface="Times New Roman" panose="02020603050405020304" pitchFamily="18" charset="0"/>
                <a:ea typeface="微软雅黑" panose="020B0503020204020204" pitchFamily="34" charset="-122"/>
              </a:rPr>
              <a:t>BelleII</a:t>
            </a:r>
            <a:r>
              <a:rPr lang="en-US" altLang="zh-CN" kern="0" spc="0" dirty="0">
                <a:solidFill>
                  <a:schemeClr val="accent1">
                    <a:lumMod val="50000"/>
                  </a:schemeClr>
                </a:solidFill>
                <a:latin typeface="Times New Roman" panose="02020603050405020304" pitchFamily="18" charset="0"/>
                <a:ea typeface="微软雅黑" panose="020B0503020204020204" pitchFamily="34" charset="-122"/>
              </a:rPr>
              <a:t>, PANDA, </a:t>
            </a:r>
            <a:r>
              <a:rPr lang="en-US" altLang="zh-CN" kern="0" spc="0" dirty="0" err="1">
                <a:solidFill>
                  <a:schemeClr val="accent1">
                    <a:lumMod val="50000"/>
                  </a:schemeClr>
                </a:solidFill>
                <a:latin typeface="Times New Roman" panose="02020603050405020304" pitchFamily="18" charset="0"/>
                <a:ea typeface="微软雅黑" panose="020B0503020204020204" pitchFamily="34" charset="-122"/>
              </a:rPr>
              <a:t>GlueX</a:t>
            </a:r>
            <a:endParaRPr lang="en-US" altLang="zh-CN" sz="2000" kern="0" spc="0" dirty="0">
              <a:solidFill>
                <a:schemeClr val="accent1">
                  <a:lumMod val="50000"/>
                </a:schemeClr>
              </a:solidFill>
              <a:latin typeface="Times New Roman" panose="02020603050405020304" pitchFamily="18" charset="0"/>
              <a:ea typeface="微软雅黑" panose="020B0503020204020204" pitchFamily="34" charset="-122"/>
            </a:endParaRPr>
          </a:p>
        </p:txBody>
      </p:sp>
      <p:sp>
        <p:nvSpPr>
          <p:cNvPr id="8" name="内容占位符 5">
            <a:extLst>
              <a:ext uri="{FF2B5EF4-FFF2-40B4-BE49-F238E27FC236}">
                <a16:creationId xmlns:a16="http://schemas.microsoft.com/office/drawing/2014/main" id="{25CE0D84-F9E3-4532-A399-71DD63E3B02F}"/>
              </a:ext>
            </a:extLst>
          </p:cNvPr>
          <p:cNvSpPr txBox="1">
            <a:spLocks/>
          </p:cNvSpPr>
          <p:nvPr/>
        </p:nvSpPr>
        <p:spPr bwMode="auto">
          <a:xfrm>
            <a:off x="3515360" y="2700000"/>
            <a:ext cx="4876003"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9900"/>
              </a:buClr>
              <a:buSzPct val="75000"/>
              <a:buFont typeface="Wingdings" panose="05000000000000000000" pitchFamily="2" charset="2"/>
              <a:buChar char="u"/>
              <a:defRPr sz="2800">
                <a:solidFill>
                  <a:schemeClr val="accent1">
                    <a:lumMod val="75000"/>
                  </a:schemeClr>
                </a:solidFill>
                <a:latin typeface="微软雅黑" pitchFamily="34" charset="-122"/>
                <a:ea typeface="微软雅黑" pitchFamily="34" charset="-122"/>
                <a:cs typeface="+mn-cs"/>
              </a:defRPr>
            </a:lvl1pPr>
            <a:lvl2pPr marL="742950" indent="-285750" algn="l" rtl="0" eaLnBrk="0" fontAlgn="base" hangingPunct="0">
              <a:spcBef>
                <a:spcPct val="20000"/>
              </a:spcBef>
              <a:spcAft>
                <a:spcPct val="0"/>
              </a:spcAft>
              <a:buClr>
                <a:srgbClr val="CC0099"/>
              </a:buClr>
              <a:buSzPct val="100000"/>
              <a:buFont typeface="Wingdings" panose="05000000000000000000" pitchFamily="2" charset="2"/>
              <a:buChar char="ð"/>
              <a:defRPr sz="2400">
                <a:solidFill>
                  <a:schemeClr val="accent3">
                    <a:lumMod val="50000"/>
                  </a:schemeClr>
                </a:solidFill>
                <a:latin typeface="微软雅黑" pitchFamily="34" charset="-122"/>
                <a:ea typeface="微软雅黑" pitchFamily="34" charset="-122"/>
              </a:defRPr>
            </a:lvl2pPr>
            <a:lvl3pPr marL="1143000" indent="-228600" algn="l" rtl="0" eaLnBrk="0" fontAlgn="base" hangingPunct="0">
              <a:spcBef>
                <a:spcPct val="20000"/>
              </a:spcBef>
              <a:spcAft>
                <a:spcPct val="0"/>
              </a:spcAft>
              <a:buChar char="•"/>
              <a:defRPr sz="2400">
                <a:solidFill>
                  <a:srgbClr val="003399"/>
                </a:solidFill>
                <a:latin typeface="+mn-lt"/>
                <a:ea typeface="+mn-ea"/>
              </a:defRPr>
            </a:lvl3pPr>
            <a:lvl4pPr marL="1600200" indent="-228600" algn="l" rtl="0" eaLnBrk="0" fontAlgn="base" hangingPunct="0">
              <a:spcBef>
                <a:spcPct val="20000"/>
              </a:spcBef>
              <a:spcAft>
                <a:spcPct val="0"/>
              </a:spcAft>
              <a:buChar char="–"/>
              <a:defRPr sz="2800">
                <a:solidFill>
                  <a:srgbClr val="003399"/>
                </a:solidFill>
                <a:latin typeface="+mn-lt"/>
                <a:ea typeface="+mn-ea"/>
              </a:defRPr>
            </a:lvl4pPr>
            <a:lvl5pPr marL="2057400" indent="-228600" algn="l" rtl="0" eaLnBrk="0" fontAlgn="base" hangingPunct="0">
              <a:spcBef>
                <a:spcPct val="20000"/>
              </a:spcBef>
              <a:spcAft>
                <a:spcPct val="0"/>
              </a:spcAft>
              <a:buChar char="»"/>
              <a:defRPr sz="2800">
                <a:solidFill>
                  <a:srgbClr val="003399"/>
                </a:solidFill>
                <a:latin typeface="+mn-lt"/>
                <a:ea typeface="+mn-ea"/>
              </a:defRPr>
            </a:lvl5pPr>
            <a:lvl6pPr marL="2514600" indent="-228600" algn="l" rtl="0" fontAlgn="base">
              <a:spcBef>
                <a:spcPct val="20000"/>
              </a:spcBef>
              <a:spcAft>
                <a:spcPct val="0"/>
              </a:spcAft>
              <a:buChar char="»"/>
              <a:defRPr sz="2800">
                <a:solidFill>
                  <a:srgbClr val="003399"/>
                </a:solidFill>
                <a:latin typeface="+mn-lt"/>
                <a:ea typeface="+mn-ea"/>
              </a:defRPr>
            </a:lvl6pPr>
            <a:lvl7pPr marL="2971800" indent="-228600" algn="l" rtl="0" fontAlgn="base">
              <a:spcBef>
                <a:spcPct val="20000"/>
              </a:spcBef>
              <a:spcAft>
                <a:spcPct val="0"/>
              </a:spcAft>
              <a:buChar char="»"/>
              <a:defRPr sz="2800">
                <a:solidFill>
                  <a:srgbClr val="003399"/>
                </a:solidFill>
                <a:latin typeface="+mn-lt"/>
                <a:ea typeface="+mn-ea"/>
              </a:defRPr>
            </a:lvl7pPr>
            <a:lvl8pPr marL="3429000" indent="-228600" algn="l" rtl="0" fontAlgn="base">
              <a:spcBef>
                <a:spcPct val="20000"/>
              </a:spcBef>
              <a:spcAft>
                <a:spcPct val="0"/>
              </a:spcAft>
              <a:buChar char="»"/>
              <a:defRPr sz="2800">
                <a:solidFill>
                  <a:srgbClr val="003399"/>
                </a:solidFill>
                <a:latin typeface="+mn-lt"/>
                <a:ea typeface="+mn-ea"/>
              </a:defRPr>
            </a:lvl8pPr>
            <a:lvl9pPr marL="3886200" indent="-228600" algn="l" rtl="0" fontAlgn="base">
              <a:spcBef>
                <a:spcPct val="20000"/>
              </a:spcBef>
              <a:spcAft>
                <a:spcPct val="0"/>
              </a:spcAft>
              <a:buChar char="»"/>
              <a:defRPr sz="2800">
                <a:solidFill>
                  <a:srgbClr val="003399"/>
                </a:solidFill>
                <a:latin typeface="+mn-lt"/>
                <a:ea typeface="+mn-ea"/>
              </a:defRPr>
            </a:lvl9pPr>
          </a:lstStyle>
          <a:p>
            <a:pPr marL="0" indent="0" algn="ctr" eaLnBrk="1" fontAlgn="auto" hangingPunct="1">
              <a:spcBef>
                <a:spcPts val="600"/>
              </a:spcBef>
              <a:spcAft>
                <a:spcPts val="0"/>
              </a:spcAft>
              <a:buSzPct val="70000"/>
              <a:buNone/>
            </a:pPr>
            <a:r>
              <a:rPr lang="en-US" altLang="zh-CN" sz="2400" b="1" kern="0" dirty="0">
                <a:solidFill>
                  <a:srgbClr val="C00000"/>
                </a:solidFill>
                <a:latin typeface="Times New Roman" panose="02020603050405020304" pitchFamily="18" charset="0"/>
              </a:rPr>
              <a:t>Neutrino Physics</a:t>
            </a:r>
            <a:r>
              <a:rPr lang="en-US" altLang="zh-CN" sz="2000" b="1" kern="0" dirty="0">
                <a:solidFill>
                  <a:schemeClr val="tx2"/>
                </a:solidFill>
                <a:latin typeface="Times New Roman" panose="02020603050405020304" pitchFamily="18" charset="0"/>
              </a:rPr>
              <a:t> (60 FTE)</a:t>
            </a:r>
            <a:endParaRPr lang="en-US" altLang="zh-CN" sz="2400" b="1" kern="0" dirty="0">
              <a:solidFill>
                <a:schemeClr val="tx2"/>
              </a:solidFill>
              <a:latin typeface="Times New Roman" panose="02020603050405020304" pitchFamily="18" charset="0"/>
            </a:endParaRPr>
          </a:p>
          <a:p>
            <a:pPr marL="0" indent="0" algn="ctr" eaLnBrk="1" fontAlgn="auto" hangingPunct="1">
              <a:spcBef>
                <a:spcPts val="600"/>
              </a:spcBef>
              <a:spcAft>
                <a:spcPts val="0"/>
              </a:spcAft>
              <a:buSzPct val="70000"/>
              <a:buNone/>
            </a:pPr>
            <a:r>
              <a:rPr lang="en-US" altLang="zh-CN" sz="2000" b="1" kern="0" dirty="0">
                <a:solidFill>
                  <a:srgbClr val="005DA2"/>
                </a:solidFill>
                <a:latin typeface="Times New Roman" panose="02020603050405020304" pitchFamily="18" charset="0"/>
              </a:rPr>
              <a:t>Daya Bay, JUNO</a:t>
            </a:r>
            <a:r>
              <a:rPr lang="en-US" altLang="zh-CN" sz="1600" kern="0" dirty="0">
                <a:solidFill>
                  <a:schemeClr val="accent1">
                    <a:lumMod val="50000"/>
                  </a:schemeClr>
                </a:solidFill>
                <a:latin typeface="Times New Roman" panose="02020603050405020304" pitchFamily="18" charset="0"/>
              </a:rPr>
              <a:t>, EXO,</a:t>
            </a:r>
            <a:r>
              <a:rPr lang="zh-CN" altLang="en-US" sz="1600" kern="0" dirty="0">
                <a:solidFill>
                  <a:schemeClr val="accent1">
                    <a:lumMod val="50000"/>
                  </a:schemeClr>
                </a:solidFill>
                <a:latin typeface="Times New Roman" panose="02020603050405020304" pitchFamily="18" charset="0"/>
              </a:rPr>
              <a:t> </a:t>
            </a:r>
            <a:r>
              <a:rPr lang="en-US" altLang="zh-CN" sz="1600" kern="0" dirty="0" err="1">
                <a:solidFill>
                  <a:schemeClr val="accent1">
                    <a:lumMod val="50000"/>
                  </a:schemeClr>
                </a:solidFill>
                <a:latin typeface="Times New Roman" panose="02020603050405020304" pitchFamily="18" charset="0"/>
              </a:rPr>
              <a:t>DarkSide</a:t>
            </a:r>
            <a:r>
              <a:rPr lang="en-US" altLang="zh-CN" sz="1600" kern="0" dirty="0">
                <a:solidFill>
                  <a:schemeClr val="accent1">
                    <a:lumMod val="50000"/>
                  </a:schemeClr>
                </a:solidFill>
                <a:latin typeface="Times New Roman" panose="02020603050405020304" pitchFamily="18" charset="0"/>
              </a:rPr>
              <a:t>, COMET</a:t>
            </a:r>
            <a:endParaRPr lang="en-US" altLang="zh-CN" sz="2000" kern="0" dirty="0">
              <a:solidFill>
                <a:schemeClr val="accent1">
                  <a:lumMod val="50000"/>
                </a:schemeClr>
              </a:solidFill>
              <a:latin typeface="Times New Roman" panose="02020603050405020304" pitchFamily="18" charset="0"/>
            </a:endParaRPr>
          </a:p>
        </p:txBody>
      </p:sp>
      <p:sp>
        <p:nvSpPr>
          <p:cNvPr id="9" name="内容占位符 5">
            <a:extLst>
              <a:ext uri="{FF2B5EF4-FFF2-40B4-BE49-F238E27FC236}">
                <a16:creationId xmlns:a16="http://schemas.microsoft.com/office/drawing/2014/main" id="{3429DB25-FD46-459D-A599-79AA6918CD25}"/>
              </a:ext>
            </a:extLst>
          </p:cNvPr>
          <p:cNvSpPr txBox="1">
            <a:spLocks/>
          </p:cNvSpPr>
          <p:nvPr/>
        </p:nvSpPr>
        <p:spPr bwMode="auto">
          <a:xfrm>
            <a:off x="8138160" y="2700000"/>
            <a:ext cx="3882604"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FF9900"/>
              </a:buClr>
              <a:buSzPct val="75000"/>
              <a:buFont typeface="Wingdings" panose="05000000000000000000" pitchFamily="2" charset="2"/>
              <a:buChar char="u"/>
              <a:defRPr sz="2800">
                <a:solidFill>
                  <a:schemeClr val="accent1">
                    <a:lumMod val="75000"/>
                  </a:schemeClr>
                </a:solidFill>
                <a:latin typeface="微软雅黑" pitchFamily="34" charset="-122"/>
                <a:ea typeface="微软雅黑" pitchFamily="34" charset="-122"/>
                <a:cs typeface="+mn-cs"/>
              </a:defRPr>
            </a:lvl1pPr>
            <a:lvl2pPr marL="742950" indent="-285750" algn="l" rtl="0" eaLnBrk="0" fontAlgn="base" hangingPunct="0">
              <a:spcBef>
                <a:spcPct val="20000"/>
              </a:spcBef>
              <a:spcAft>
                <a:spcPct val="0"/>
              </a:spcAft>
              <a:buClr>
                <a:srgbClr val="CC0099"/>
              </a:buClr>
              <a:buSzPct val="100000"/>
              <a:buFont typeface="Wingdings" panose="05000000000000000000" pitchFamily="2" charset="2"/>
              <a:buChar char="ð"/>
              <a:defRPr sz="2400">
                <a:solidFill>
                  <a:schemeClr val="accent3">
                    <a:lumMod val="50000"/>
                  </a:schemeClr>
                </a:solidFill>
                <a:latin typeface="微软雅黑" pitchFamily="34" charset="-122"/>
                <a:ea typeface="微软雅黑" pitchFamily="34" charset="-122"/>
              </a:defRPr>
            </a:lvl2pPr>
            <a:lvl3pPr marL="1143000" indent="-228600" algn="l" rtl="0" eaLnBrk="0" fontAlgn="base" hangingPunct="0">
              <a:spcBef>
                <a:spcPct val="20000"/>
              </a:spcBef>
              <a:spcAft>
                <a:spcPct val="0"/>
              </a:spcAft>
              <a:buChar char="•"/>
              <a:defRPr sz="2400">
                <a:solidFill>
                  <a:srgbClr val="003399"/>
                </a:solidFill>
                <a:latin typeface="+mn-lt"/>
                <a:ea typeface="+mn-ea"/>
              </a:defRPr>
            </a:lvl3pPr>
            <a:lvl4pPr marL="1600200" indent="-228600" algn="l" rtl="0" eaLnBrk="0" fontAlgn="base" hangingPunct="0">
              <a:spcBef>
                <a:spcPct val="20000"/>
              </a:spcBef>
              <a:spcAft>
                <a:spcPct val="0"/>
              </a:spcAft>
              <a:buChar char="–"/>
              <a:defRPr sz="2800">
                <a:solidFill>
                  <a:srgbClr val="003399"/>
                </a:solidFill>
                <a:latin typeface="+mn-lt"/>
                <a:ea typeface="+mn-ea"/>
              </a:defRPr>
            </a:lvl4pPr>
            <a:lvl5pPr marL="2057400" indent="-228600" algn="l" rtl="0" eaLnBrk="0" fontAlgn="base" hangingPunct="0">
              <a:spcBef>
                <a:spcPct val="20000"/>
              </a:spcBef>
              <a:spcAft>
                <a:spcPct val="0"/>
              </a:spcAft>
              <a:buChar char="»"/>
              <a:defRPr sz="2800">
                <a:solidFill>
                  <a:srgbClr val="003399"/>
                </a:solidFill>
                <a:latin typeface="+mn-lt"/>
                <a:ea typeface="+mn-ea"/>
              </a:defRPr>
            </a:lvl5pPr>
            <a:lvl6pPr marL="2514600" indent="-228600" algn="l" rtl="0" fontAlgn="base">
              <a:spcBef>
                <a:spcPct val="20000"/>
              </a:spcBef>
              <a:spcAft>
                <a:spcPct val="0"/>
              </a:spcAft>
              <a:buChar char="»"/>
              <a:defRPr sz="2800">
                <a:solidFill>
                  <a:srgbClr val="003399"/>
                </a:solidFill>
                <a:latin typeface="+mn-lt"/>
                <a:ea typeface="+mn-ea"/>
              </a:defRPr>
            </a:lvl6pPr>
            <a:lvl7pPr marL="2971800" indent="-228600" algn="l" rtl="0" fontAlgn="base">
              <a:spcBef>
                <a:spcPct val="20000"/>
              </a:spcBef>
              <a:spcAft>
                <a:spcPct val="0"/>
              </a:spcAft>
              <a:buChar char="»"/>
              <a:defRPr sz="2800">
                <a:solidFill>
                  <a:srgbClr val="003399"/>
                </a:solidFill>
                <a:latin typeface="+mn-lt"/>
                <a:ea typeface="+mn-ea"/>
              </a:defRPr>
            </a:lvl7pPr>
            <a:lvl8pPr marL="3429000" indent="-228600" algn="l" rtl="0" fontAlgn="base">
              <a:spcBef>
                <a:spcPct val="20000"/>
              </a:spcBef>
              <a:spcAft>
                <a:spcPct val="0"/>
              </a:spcAft>
              <a:buChar char="»"/>
              <a:defRPr sz="2800">
                <a:solidFill>
                  <a:srgbClr val="003399"/>
                </a:solidFill>
                <a:latin typeface="+mn-lt"/>
                <a:ea typeface="+mn-ea"/>
              </a:defRPr>
            </a:lvl8pPr>
            <a:lvl9pPr marL="3886200" indent="-228600" algn="l" rtl="0" fontAlgn="base">
              <a:spcBef>
                <a:spcPct val="20000"/>
              </a:spcBef>
              <a:spcAft>
                <a:spcPct val="0"/>
              </a:spcAft>
              <a:buChar char="»"/>
              <a:defRPr sz="2800">
                <a:solidFill>
                  <a:srgbClr val="003399"/>
                </a:solidFill>
                <a:latin typeface="+mn-lt"/>
                <a:ea typeface="+mn-ea"/>
              </a:defRPr>
            </a:lvl9pPr>
          </a:lstStyle>
          <a:p>
            <a:pPr marL="0" indent="0" algn="ctr" eaLnBrk="1" fontAlgn="auto" hangingPunct="1">
              <a:spcBef>
                <a:spcPts val="600"/>
              </a:spcBef>
              <a:spcAft>
                <a:spcPts val="0"/>
              </a:spcAft>
              <a:buSzPct val="70000"/>
              <a:buNone/>
            </a:pPr>
            <a:r>
              <a:rPr lang="en-US" altLang="zh-CN" sz="2400" b="1" kern="0" dirty="0">
                <a:solidFill>
                  <a:srgbClr val="C00000"/>
                </a:solidFill>
                <a:latin typeface="Times New Roman" panose="02020603050405020304" pitchFamily="18" charset="0"/>
              </a:rPr>
              <a:t>High Energy Frontier</a:t>
            </a:r>
            <a:r>
              <a:rPr lang="en-US" altLang="zh-CN" sz="2000" b="1" kern="0" dirty="0">
                <a:solidFill>
                  <a:schemeClr val="tx2"/>
                </a:solidFill>
                <a:latin typeface="Times New Roman" panose="02020603050405020304" pitchFamily="18" charset="0"/>
              </a:rPr>
              <a:t> (54)</a:t>
            </a:r>
            <a:endParaRPr lang="en-US" altLang="zh-CN" sz="2400" b="1" kern="0" dirty="0">
              <a:solidFill>
                <a:schemeClr val="tx2"/>
              </a:solidFill>
              <a:latin typeface="Times New Roman" panose="02020603050405020304" pitchFamily="18" charset="0"/>
            </a:endParaRPr>
          </a:p>
          <a:p>
            <a:pPr marL="0" indent="0" algn="ctr" eaLnBrk="1" fontAlgn="auto" hangingPunct="1">
              <a:spcBef>
                <a:spcPts val="600"/>
              </a:spcBef>
              <a:spcAft>
                <a:spcPts val="0"/>
              </a:spcAft>
              <a:buSzPct val="70000"/>
              <a:buNone/>
            </a:pPr>
            <a:r>
              <a:rPr lang="en-US" altLang="zh-CN" sz="2000" b="1" kern="0" dirty="0">
                <a:solidFill>
                  <a:srgbClr val="005DA2"/>
                </a:solidFill>
                <a:latin typeface="Times New Roman" panose="02020603050405020304" pitchFamily="18" charset="0"/>
              </a:rPr>
              <a:t>CEPC</a:t>
            </a:r>
            <a:r>
              <a:rPr lang="en-US" altLang="zh-CN" sz="1600" kern="0" dirty="0">
                <a:solidFill>
                  <a:schemeClr val="accent1">
                    <a:lumMod val="50000"/>
                  </a:schemeClr>
                </a:solidFill>
                <a:latin typeface="Times New Roman" panose="02020603050405020304" pitchFamily="18" charset="0"/>
              </a:rPr>
              <a:t>, LHC (ATLAS/CMS/</a:t>
            </a:r>
            <a:r>
              <a:rPr lang="en-US" altLang="zh-CN" sz="1600" kern="0" dirty="0" err="1">
                <a:solidFill>
                  <a:schemeClr val="accent1">
                    <a:lumMod val="50000"/>
                  </a:schemeClr>
                </a:solidFill>
                <a:latin typeface="Times New Roman" panose="02020603050405020304" pitchFamily="18" charset="0"/>
              </a:rPr>
              <a:t>LHCb</a:t>
            </a:r>
            <a:r>
              <a:rPr lang="en-US" altLang="zh-CN" sz="1600" kern="0" dirty="0">
                <a:solidFill>
                  <a:schemeClr val="accent1">
                    <a:lumMod val="50000"/>
                  </a:schemeClr>
                </a:solidFill>
                <a:latin typeface="Times New Roman" panose="02020603050405020304" pitchFamily="18" charset="0"/>
              </a:rPr>
              <a:t>)</a:t>
            </a:r>
            <a:endParaRPr lang="en-US" altLang="zh-CN" sz="2000" kern="0" dirty="0">
              <a:solidFill>
                <a:schemeClr val="accent1">
                  <a:lumMod val="50000"/>
                </a:schemeClr>
              </a:solidFill>
              <a:latin typeface="Times New Roman" panose="02020603050405020304" pitchFamily="18" charset="0"/>
            </a:endParaRPr>
          </a:p>
        </p:txBody>
      </p:sp>
      <p:pic>
        <p:nvPicPr>
          <p:cNvPr id="10" name="Picture 5">
            <a:extLst>
              <a:ext uri="{FF2B5EF4-FFF2-40B4-BE49-F238E27FC236}">
                <a16:creationId xmlns:a16="http://schemas.microsoft.com/office/drawing/2014/main" id="{E9F00FB1-70C6-4810-9A49-9BACD63FF00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00631" y="897158"/>
            <a:ext cx="3165354" cy="833590"/>
          </a:xfrm>
          <a:prstGeom prst="rect">
            <a:avLst/>
          </a:prstGeom>
        </p:spPr>
      </p:pic>
      <p:pic>
        <p:nvPicPr>
          <p:cNvPr id="11" name="Picture 2" descr="https://lssf.cas.cn/lssf/bjzfdzdzj/xwdt/200511/W020160104537930493974.jpg">
            <a:extLst>
              <a:ext uri="{FF2B5EF4-FFF2-40B4-BE49-F238E27FC236}">
                <a16:creationId xmlns:a16="http://schemas.microsoft.com/office/drawing/2014/main" id="{A1E5D538-CC20-473E-BBD2-1E0F5928A90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36175" y="3740230"/>
            <a:ext cx="2158082" cy="162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内容占位符 3">
            <a:extLst>
              <a:ext uri="{FF2B5EF4-FFF2-40B4-BE49-F238E27FC236}">
                <a16:creationId xmlns:a16="http://schemas.microsoft.com/office/drawing/2014/main" id="{DAC9688B-33E1-49EF-930E-FFED856BBF7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002552" y="3767849"/>
            <a:ext cx="2163857" cy="1620000"/>
          </a:xfrm>
          <a:prstGeom prst="rect">
            <a:avLst/>
          </a:prstGeom>
        </p:spPr>
      </p:pic>
      <p:pic>
        <p:nvPicPr>
          <p:cNvPr id="13" name="图片 12">
            <a:extLst>
              <a:ext uri="{FF2B5EF4-FFF2-40B4-BE49-F238E27FC236}">
                <a16:creationId xmlns:a16="http://schemas.microsoft.com/office/drawing/2014/main" id="{5AE10A48-9883-4197-9DAD-CAC0684F162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29231" y="3745606"/>
            <a:ext cx="3270566" cy="1620000"/>
          </a:xfrm>
          <a:prstGeom prst="rect">
            <a:avLst/>
          </a:prstGeom>
        </p:spPr>
      </p:pic>
      <p:pic>
        <p:nvPicPr>
          <p:cNvPr id="14" name="图片 13">
            <a:extLst>
              <a:ext uri="{FF2B5EF4-FFF2-40B4-BE49-F238E27FC236}">
                <a16:creationId xmlns:a16="http://schemas.microsoft.com/office/drawing/2014/main" id="{E3E97D0F-1032-436A-BA9B-2AF8627A804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26289" y="3767849"/>
            <a:ext cx="2849856" cy="1620000"/>
          </a:xfrm>
          <a:prstGeom prst="rect">
            <a:avLst/>
          </a:prstGeom>
        </p:spPr>
      </p:pic>
      <p:sp>
        <p:nvSpPr>
          <p:cNvPr id="17" name="文本框 16">
            <a:extLst>
              <a:ext uri="{FF2B5EF4-FFF2-40B4-BE49-F238E27FC236}">
                <a16:creationId xmlns:a16="http://schemas.microsoft.com/office/drawing/2014/main" id="{5A1AD411-BFEF-470C-A10A-E00450438030}"/>
              </a:ext>
            </a:extLst>
          </p:cNvPr>
          <p:cNvSpPr txBox="1"/>
          <p:nvPr/>
        </p:nvSpPr>
        <p:spPr>
          <a:xfrm>
            <a:off x="5651788" y="5420548"/>
            <a:ext cx="3396539" cy="400110"/>
          </a:xfrm>
          <a:prstGeom prst="rect">
            <a:avLst/>
          </a:prstGeom>
          <a:noFill/>
        </p:spPr>
        <p:txBody>
          <a:bodyPr wrap="square" rtlCol="0">
            <a:spAutoFit/>
          </a:bodyPr>
          <a:lstStyle/>
          <a:p>
            <a:pPr algn="ctr" fontAlgn="base">
              <a:spcBef>
                <a:spcPts val="600"/>
              </a:spcBef>
              <a:spcAft>
                <a:spcPct val="0"/>
              </a:spcAft>
              <a:buClr>
                <a:srgbClr val="FF9900"/>
              </a:buClr>
              <a:buSzPct val="70000"/>
            </a:pPr>
            <a:r>
              <a:rPr lang="en-US" altLang="zh-CN" sz="2000" b="1" kern="0" dirty="0">
                <a:solidFill>
                  <a:srgbClr val="C00000"/>
                </a:solidFill>
                <a:latin typeface="Times New Roman" panose="02020603050405020304" pitchFamily="18" charset="0"/>
                <a:ea typeface="微软雅黑" pitchFamily="34" charset="-122"/>
              </a:rPr>
              <a:t>Trigger, DAQ, DCS </a:t>
            </a:r>
            <a:r>
              <a:rPr lang="en-US" altLang="zh-CN" sz="2000" b="1" kern="0" dirty="0">
                <a:solidFill>
                  <a:srgbClr val="005DA2"/>
                </a:solidFill>
                <a:latin typeface="Times New Roman" panose="02020603050405020304" pitchFamily="18" charset="0"/>
                <a:ea typeface="微软雅黑" pitchFamily="34" charset="-122"/>
              </a:rPr>
              <a:t>(14 FTE)</a:t>
            </a:r>
            <a:endParaRPr lang="zh-CN" altLang="en-US" sz="2000" b="1" kern="0" dirty="0">
              <a:solidFill>
                <a:srgbClr val="005DA2"/>
              </a:solidFill>
              <a:latin typeface="Times New Roman" panose="02020603050405020304" pitchFamily="18" charset="0"/>
              <a:ea typeface="微软雅黑" pitchFamily="34" charset="-122"/>
            </a:endParaRPr>
          </a:p>
        </p:txBody>
      </p:sp>
      <p:sp>
        <p:nvSpPr>
          <p:cNvPr id="18" name="文本框 17">
            <a:extLst>
              <a:ext uri="{FF2B5EF4-FFF2-40B4-BE49-F238E27FC236}">
                <a16:creationId xmlns:a16="http://schemas.microsoft.com/office/drawing/2014/main" id="{CBA58D87-8094-4449-A52F-5219BA525348}"/>
              </a:ext>
            </a:extLst>
          </p:cNvPr>
          <p:cNvSpPr txBox="1"/>
          <p:nvPr/>
        </p:nvSpPr>
        <p:spPr>
          <a:xfrm>
            <a:off x="9133821" y="5420548"/>
            <a:ext cx="2434792" cy="400110"/>
          </a:xfrm>
          <a:prstGeom prst="rect">
            <a:avLst/>
          </a:prstGeom>
          <a:noFill/>
        </p:spPr>
        <p:txBody>
          <a:bodyPr wrap="square" rtlCol="0">
            <a:spAutoFit/>
          </a:bodyPr>
          <a:lstStyle/>
          <a:p>
            <a:pPr algn="ctr" fontAlgn="base">
              <a:spcBef>
                <a:spcPts val="600"/>
              </a:spcBef>
              <a:spcAft>
                <a:spcPct val="0"/>
              </a:spcAft>
              <a:buClr>
                <a:srgbClr val="FF9900"/>
              </a:buClr>
              <a:buSzPct val="70000"/>
            </a:pPr>
            <a:r>
              <a:rPr lang="en-US" altLang="zh-CN" sz="2000" b="1" kern="0" dirty="0">
                <a:solidFill>
                  <a:srgbClr val="C00000"/>
                </a:solidFill>
                <a:latin typeface="Times New Roman" panose="02020603050405020304" pitchFamily="18" charset="0"/>
                <a:ea typeface="微软雅黑" pitchFamily="34" charset="-122"/>
              </a:rPr>
              <a:t>Software</a:t>
            </a:r>
            <a:r>
              <a:rPr lang="en-US" altLang="zh-CN" sz="2000" b="1" kern="0" dirty="0">
                <a:solidFill>
                  <a:srgbClr val="005DA2"/>
                </a:solidFill>
                <a:latin typeface="Times New Roman" panose="02020603050405020304" pitchFamily="18" charset="0"/>
                <a:ea typeface="微软雅黑" pitchFamily="34" charset="-122"/>
              </a:rPr>
              <a:t> (25 FTE)</a:t>
            </a:r>
          </a:p>
        </p:txBody>
      </p:sp>
      <p:cxnSp>
        <p:nvCxnSpPr>
          <p:cNvPr id="19" name="直接连接符 18">
            <a:extLst>
              <a:ext uri="{FF2B5EF4-FFF2-40B4-BE49-F238E27FC236}">
                <a16:creationId xmlns:a16="http://schemas.microsoft.com/office/drawing/2014/main" id="{50BDD578-0EB0-4CD0-B75A-3B7A01224014}"/>
              </a:ext>
            </a:extLst>
          </p:cNvPr>
          <p:cNvCxnSpPr/>
          <p:nvPr/>
        </p:nvCxnSpPr>
        <p:spPr>
          <a:xfrm>
            <a:off x="215757" y="3632074"/>
            <a:ext cx="11897474" cy="0"/>
          </a:xfrm>
          <a:prstGeom prst="line">
            <a:avLst/>
          </a:prstGeom>
          <a:ln w="22225">
            <a:solidFill>
              <a:srgbClr val="0070C0"/>
            </a:solidFill>
          </a:ln>
        </p:spPr>
        <p:style>
          <a:lnRef idx="1">
            <a:schemeClr val="accent1"/>
          </a:lnRef>
          <a:fillRef idx="0">
            <a:schemeClr val="accent1"/>
          </a:fillRef>
          <a:effectRef idx="0">
            <a:schemeClr val="accent1"/>
          </a:effectRef>
          <a:fontRef idx="minor">
            <a:schemeClr val="tx1"/>
          </a:fontRef>
        </p:style>
      </p:cxnSp>
      <p:pic>
        <p:nvPicPr>
          <p:cNvPr id="24" name="图片 23">
            <a:extLst>
              <a:ext uri="{FF2B5EF4-FFF2-40B4-BE49-F238E27FC236}">
                <a16:creationId xmlns:a16="http://schemas.microsoft.com/office/drawing/2014/main" id="{D8D623B8-EC03-4DFD-A96A-7AE31652313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4523" y="900000"/>
            <a:ext cx="2689621" cy="1800000"/>
          </a:xfrm>
          <a:prstGeom prst="rect">
            <a:avLst/>
          </a:prstGeom>
        </p:spPr>
      </p:pic>
      <p:pic>
        <p:nvPicPr>
          <p:cNvPr id="25" name="Picture 2" descr="D:\科普\精选照片\EH3_4_detector_diamond_IMG_2019.jpg">
            <a:extLst>
              <a:ext uri="{FF2B5EF4-FFF2-40B4-BE49-F238E27FC236}">
                <a16:creationId xmlns:a16="http://schemas.microsoft.com/office/drawing/2014/main" id="{BE0A194B-6AE8-40CF-9DF8-50C65B0917E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74000" y="1001600"/>
            <a:ext cx="216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图片 25">
            <a:extLst>
              <a:ext uri="{FF2B5EF4-FFF2-40B4-BE49-F238E27FC236}">
                <a16:creationId xmlns:a16="http://schemas.microsoft.com/office/drawing/2014/main" id="{A8D9E698-B8E6-4F8F-9EE0-92561FCBAC0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834000" y="1001600"/>
            <a:ext cx="2429998" cy="1620000"/>
          </a:xfrm>
          <a:prstGeom prst="rect">
            <a:avLst/>
          </a:prstGeom>
        </p:spPr>
      </p:pic>
      <p:pic>
        <p:nvPicPr>
          <p:cNvPr id="27" name="Picture 5">
            <a:extLst>
              <a:ext uri="{FF2B5EF4-FFF2-40B4-BE49-F238E27FC236}">
                <a16:creationId xmlns:a16="http://schemas.microsoft.com/office/drawing/2014/main" id="{B012869E-7C71-481C-AF0A-A4D072A894F2}"/>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3922" b="94853" l="1762" r="96748">
                        <a14:foregroundMark x1="30285" y1="18873" x2="18428" y2="16422"/>
                        <a14:foregroundMark x1="19038" y1="18873" x2="6369" y2="18873"/>
                        <a14:foregroundMark x1="16463" y1="14216" x2="2236" y2="9804"/>
                        <a14:foregroundMark x1="30962" y1="3922" x2="12060" y2="3922"/>
                        <a14:foregroundMark x1="9282" y1="70098" x2="2236" y2="69608"/>
                        <a14:foregroundMark x1="12669" y1="83333" x2="1829" y2="85049"/>
                        <a14:foregroundMark x1="25271" y1="94853" x2="16667" y2="92402"/>
                        <a14:foregroundMark x1="38753" y1="90196" x2="26491" y2="90196"/>
                        <a14:foregroundMark x1="86856" y1="89706" x2="42073" y2="91912"/>
                        <a14:foregroundMark x1="96748" y1="82843" x2="88550" y2="87500"/>
                        <a14:backgroundMark x1="21477" y1="4902" x2="21477" y2="4902"/>
                        <a14:backgroundMark x1="35908" y1="9559" x2="35908" y2="9559"/>
                        <a14:backgroundMark x1="25000" y1="5637" x2="25000" y2="5637"/>
                        <a14:backgroundMark x1="14228" y1="5637" x2="5081" y2="5147"/>
                        <a14:backgroundMark x1="27913" y1="7353" x2="31098" y2="7353"/>
                        <a14:backgroundMark x1="15379" y1="5637" x2="25610" y2="6127"/>
                        <a14:backgroundMark x1="17480" y1="980" x2="27913" y2="3186"/>
                        <a14:backgroundMark x1="15515" y1="1471" x2="19106" y2="3922"/>
                        <a14:backgroundMark x1="28523" y1="2696" x2="30962" y2="2696"/>
                        <a14:backgroundMark x1="2846" y1="5147" x2="7046" y2="7843"/>
                      </a14:backgroundRemoval>
                    </a14:imgEffect>
                  </a14:imgLayer>
                </a14:imgProps>
              </a:ext>
              <a:ext uri="{28A0092B-C50C-407E-A947-70E740481C1C}">
                <a14:useLocalDpi xmlns:a14="http://schemas.microsoft.com/office/drawing/2010/main"/>
              </a:ext>
            </a:extLst>
          </a:blip>
          <a:srcRect l="12066" t="26016" r="6423" b="7281"/>
          <a:stretch/>
        </p:blipFill>
        <p:spPr>
          <a:xfrm>
            <a:off x="8450065" y="1817928"/>
            <a:ext cx="3466485" cy="938698"/>
          </a:xfrm>
          <a:prstGeom prst="rect">
            <a:avLst/>
          </a:prstGeom>
          <a:gradFill>
            <a:gsLst>
              <a:gs pos="77000">
                <a:srgbClr val="97BFF4"/>
              </a:gs>
              <a:gs pos="0">
                <a:schemeClr val="bg1"/>
              </a:gs>
              <a:gs pos="100000">
                <a:srgbClr val="3884E9"/>
              </a:gs>
            </a:gsLst>
            <a:lin ang="5400000" scaled="0"/>
          </a:gradFill>
        </p:spPr>
      </p:pic>
      <p:sp>
        <p:nvSpPr>
          <p:cNvPr id="28" name="内容占位符 5">
            <a:extLst>
              <a:ext uri="{FF2B5EF4-FFF2-40B4-BE49-F238E27FC236}">
                <a16:creationId xmlns:a16="http://schemas.microsoft.com/office/drawing/2014/main" id="{7BB0C43B-8157-4998-91AA-83B7A551C911}"/>
              </a:ext>
            </a:extLst>
          </p:cNvPr>
          <p:cNvSpPr txBox="1">
            <a:spLocks/>
          </p:cNvSpPr>
          <p:nvPr/>
        </p:nvSpPr>
        <p:spPr>
          <a:xfrm>
            <a:off x="475484" y="5420548"/>
            <a:ext cx="2079464" cy="461666"/>
          </a:xfrm>
          <a:prstGeom prst="rect">
            <a:avLst/>
          </a:prstGeom>
        </p:spPr>
        <p:txBody>
          <a:bodyPr vert="horz" wrap="square" lIns="90170" tIns="46990" rIns="90170" bIns="46990" rtlCol="0">
            <a:noAutofit/>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spcAft>
                <a:spcPts val="0"/>
              </a:spcAft>
              <a:buClr>
                <a:srgbClr val="FF9900"/>
              </a:buClr>
              <a:buSzPct val="70000"/>
              <a:buNone/>
            </a:pPr>
            <a:r>
              <a:rPr lang="en-US" altLang="zh-CN" sz="2000" b="1" kern="0" spc="0" dirty="0">
                <a:solidFill>
                  <a:srgbClr val="C00000"/>
                </a:solidFill>
                <a:latin typeface="Times New Roman" panose="02020603050405020304" pitchFamily="18" charset="0"/>
                <a:ea typeface="微软雅黑" panose="020B0503020204020204" pitchFamily="34" charset="-122"/>
              </a:rPr>
              <a:t>Detector </a:t>
            </a:r>
            <a:r>
              <a:rPr lang="en-US" altLang="zh-CN" sz="2000" b="1" kern="0" spc="0" dirty="0">
                <a:solidFill>
                  <a:srgbClr val="005DA2"/>
                </a:solidFill>
                <a:latin typeface="Times New Roman" panose="02020603050405020304" pitchFamily="18" charset="0"/>
                <a:ea typeface="微软雅黑" panose="020B0503020204020204" pitchFamily="34" charset="-122"/>
              </a:rPr>
              <a:t>(48 FTE)</a:t>
            </a:r>
          </a:p>
        </p:txBody>
      </p:sp>
      <p:sp>
        <p:nvSpPr>
          <p:cNvPr id="29" name="内容占位符 5">
            <a:extLst>
              <a:ext uri="{FF2B5EF4-FFF2-40B4-BE49-F238E27FC236}">
                <a16:creationId xmlns:a16="http://schemas.microsoft.com/office/drawing/2014/main" id="{B3529BC3-60B7-4D21-B701-649C75D05D96}"/>
              </a:ext>
            </a:extLst>
          </p:cNvPr>
          <p:cNvSpPr txBox="1">
            <a:spLocks/>
          </p:cNvSpPr>
          <p:nvPr/>
        </p:nvSpPr>
        <p:spPr>
          <a:xfrm>
            <a:off x="2927648" y="5420548"/>
            <a:ext cx="2490096" cy="461666"/>
          </a:xfrm>
          <a:prstGeom prst="rect">
            <a:avLst/>
          </a:prstGeom>
        </p:spPr>
        <p:txBody>
          <a:bodyPr vert="horz" wrap="square" lIns="90170" tIns="46990" rIns="90170" bIns="46990" rtlCol="0">
            <a:noAutofit/>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600"/>
              </a:spcBef>
              <a:spcAft>
                <a:spcPts val="0"/>
              </a:spcAft>
              <a:buClr>
                <a:srgbClr val="FF9900"/>
              </a:buClr>
              <a:buSzPct val="70000"/>
              <a:buNone/>
            </a:pPr>
            <a:r>
              <a:rPr lang="en-US" altLang="zh-CN" sz="2000" b="1" kern="0" spc="0" dirty="0">
                <a:solidFill>
                  <a:srgbClr val="C00000"/>
                </a:solidFill>
                <a:latin typeface="Times New Roman" panose="02020603050405020304" pitchFamily="18" charset="0"/>
                <a:ea typeface="微软雅黑" panose="020B0503020204020204" pitchFamily="34" charset="-122"/>
              </a:rPr>
              <a:t>Electronics</a:t>
            </a:r>
            <a:r>
              <a:rPr lang="en-US" altLang="zh-CN" sz="2000" b="1" kern="0" spc="0" dirty="0">
                <a:solidFill>
                  <a:srgbClr val="005DA2"/>
                </a:solidFill>
                <a:latin typeface="Times New Roman" panose="02020603050405020304" pitchFamily="18" charset="0"/>
                <a:ea typeface="微软雅黑" panose="020B0503020204020204" pitchFamily="34" charset="-122"/>
              </a:rPr>
              <a:t> (24 FTE</a:t>
            </a:r>
            <a:r>
              <a:rPr lang="zh-CN" altLang="en-US" sz="2000" b="1" kern="0" spc="0" dirty="0">
                <a:solidFill>
                  <a:srgbClr val="005DA2"/>
                </a:solidFill>
                <a:latin typeface="Times New Roman" panose="02020603050405020304" pitchFamily="18" charset="0"/>
                <a:ea typeface="微软雅黑" panose="020B0503020204020204" pitchFamily="34" charset="-122"/>
              </a:rPr>
              <a:t>）</a:t>
            </a:r>
            <a:endParaRPr lang="en-US" altLang="zh-CN" sz="2000" b="1" kern="0" spc="0" dirty="0">
              <a:solidFill>
                <a:srgbClr val="005DA2"/>
              </a:solidFill>
              <a:latin typeface="Times New Roman" panose="02020603050405020304" pitchFamily="18" charset="0"/>
              <a:ea typeface="微软雅黑" panose="020B0503020204020204" pitchFamily="34" charset="-122"/>
            </a:endParaRPr>
          </a:p>
        </p:txBody>
      </p:sp>
      <p:cxnSp>
        <p:nvCxnSpPr>
          <p:cNvPr id="30" name="直接连接符 29">
            <a:extLst>
              <a:ext uri="{FF2B5EF4-FFF2-40B4-BE49-F238E27FC236}">
                <a16:creationId xmlns:a16="http://schemas.microsoft.com/office/drawing/2014/main" id="{B430876D-E17D-4765-972B-A13035BB386C}"/>
              </a:ext>
            </a:extLst>
          </p:cNvPr>
          <p:cNvCxnSpPr/>
          <p:nvPr/>
        </p:nvCxnSpPr>
        <p:spPr>
          <a:xfrm>
            <a:off x="195437" y="5908142"/>
            <a:ext cx="11897474" cy="0"/>
          </a:xfrm>
          <a:prstGeom prst="line">
            <a:avLst/>
          </a:prstGeom>
          <a:ln w="22225">
            <a:solidFill>
              <a:srgbClr val="0070C0"/>
            </a:solidFill>
          </a:ln>
        </p:spPr>
        <p:style>
          <a:lnRef idx="1">
            <a:schemeClr val="accent1"/>
          </a:lnRef>
          <a:fillRef idx="0">
            <a:schemeClr val="accent1"/>
          </a:fillRef>
          <a:effectRef idx="0">
            <a:schemeClr val="accent1"/>
          </a:effectRef>
          <a:fontRef idx="minor">
            <a:schemeClr val="tx1"/>
          </a:fontRef>
        </p:style>
      </p:cxnSp>
      <p:sp>
        <p:nvSpPr>
          <p:cNvPr id="31" name="矩形 30">
            <a:extLst>
              <a:ext uri="{FF2B5EF4-FFF2-40B4-BE49-F238E27FC236}">
                <a16:creationId xmlns:a16="http://schemas.microsoft.com/office/drawing/2014/main" id="{D63E2C61-BF02-4AC8-9816-2ABE178DAA9F}"/>
              </a:ext>
            </a:extLst>
          </p:cNvPr>
          <p:cNvSpPr/>
          <p:nvPr/>
        </p:nvSpPr>
        <p:spPr>
          <a:xfrm>
            <a:off x="195436" y="5996501"/>
            <a:ext cx="11917795" cy="769441"/>
          </a:xfrm>
          <a:prstGeom prst="rect">
            <a:avLst/>
          </a:prstGeom>
        </p:spPr>
        <p:txBody>
          <a:bodyPr wrap="square">
            <a:spAutoFit/>
          </a:bodyPr>
          <a:lstStyle/>
          <a:p>
            <a:pPr algn="ctr"/>
            <a:r>
              <a:rPr lang="en-US" altLang="zh-CN" sz="2000" kern="0" dirty="0">
                <a:solidFill>
                  <a:srgbClr val="005DA2"/>
                </a:solidFill>
                <a:latin typeface="Times New Roman" panose="02020603050405020304" pitchFamily="18" charset="0"/>
                <a:ea typeface="微软雅黑" pitchFamily="34" charset="-122"/>
              </a:rPr>
              <a:t>Complete chain of design, construction, and operation of large-scale experiments, R&amp;D of advanced technology</a:t>
            </a:r>
          </a:p>
          <a:p>
            <a:pPr algn="ctr"/>
            <a:r>
              <a:rPr lang="en-US" altLang="zh-CN" sz="2400" b="1" kern="0" dirty="0">
                <a:solidFill>
                  <a:srgbClr val="C00000"/>
                </a:solidFill>
                <a:latin typeface="Times New Roman" panose="02020603050405020304" pitchFamily="18" charset="0"/>
                <a:ea typeface="微软雅黑" pitchFamily="34" charset="-122"/>
              </a:rPr>
              <a:t>177 staff, 408 temporary </a:t>
            </a:r>
            <a:r>
              <a:rPr lang="en-US" altLang="zh-CN" sz="2400" b="1" kern="0" dirty="0">
                <a:solidFill>
                  <a:srgbClr val="005DA2"/>
                </a:solidFill>
                <a:latin typeface="Times New Roman" panose="02020603050405020304" pitchFamily="18" charset="0"/>
                <a:ea typeface="微软雅黑" pitchFamily="34" charset="-122"/>
              </a:rPr>
              <a:t>(including postdoc, students),</a:t>
            </a:r>
            <a:r>
              <a:rPr lang="zh-CN" altLang="en-US" sz="2400" b="1" kern="0" dirty="0">
                <a:solidFill>
                  <a:srgbClr val="005DA2"/>
                </a:solidFill>
                <a:latin typeface="Times New Roman" panose="02020603050405020304" pitchFamily="18" charset="0"/>
                <a:ea typeface="微软雅黑" pitchFamily="34" charset="-122"/>
              </a:rPr>
              <a:t> </a:t>
            </a:r>
            <a:r>
              <a:rPr lang="en-US" altLang="zh-CN" sz="2400" b="1" kern="0" dirty="0">
                <a:solidFill>
                  <a:srgbClr val="005DA2"/>
                </a:solidFill>
                <a:latin typeface="Times New Roman" panose="02020603050405020304" pitchFamily="18" charset="0"/>
                <a:ea typeface="微软雅黑" pitchFamily="34" charset="-122"/>
              </a:rPr>
              <a:t>totaled</a:t>
            </a:r>
            <a:r>
              <a:rPr lang="zh-CN" altLang="en-US" sz="2400" b="1" kern="0" dirty="0">
                <a:solidFill>
                  <a:srgbClr val="005DA2"/>
                </a:solidFill>
                <a:latin typeface="Times New Roman" panose="02020603050405020304" pitchFamily="18" charset="0"/>
                <a:ea typeface="微软雅黑" pitchFamily="34" charset="-122"/>
              </a:rPr>
              <a:t> </a:t>
            </a:r>
            <a:r>
              <a:rPr lang="en-US" altLang="zh-CN" sz="2400" b="1" kern="0" dirty="0">
                <a:solidFill>
                  <a:srgbClr val="005DA2"/>
                </a:solidFill>
                <a:latin typeface="Times New Roman" panose="02020603050405020304" pitchFamily="18" charset="0"/>
                <a:ea typeface="微软雅黑" pitchFamily="34" charset="-122"/>
              </a:rPr>
              <a:t>585 people</a:t>
            </a:r>
            <a:endParaRPr lang="en-US" altLang="zh-CN" sz="2000" kern="0" dirty="0">
              <a:solidFill>
                <a:srgbClr val="005DA2"/>
              </a:solidFill>
              <a:latin typeface="Times New Roman" panose="02020603050405020304" pitchFamily="18" charset="0"/>
              <a:ea typeface="微软雅黑" pitchFamily="34" charset="-122"/>
            </a:endParaRPr>
          </a:p>
        </p:txBody>
      </p:sp>
    </p:spTree>
    <p:extLst>
      <p:ext uri="{BB962C8B-B14F-4D97-AF65-F5344CB8AC3E}">
        <p14:creationId xmlns:p14="http://schemas.microsoft.com/office/powerpoint/2010/main" val="3692493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FBFB">
            <a:alpha val="100000"/>
          </a:srgbClr>
        </a:solidFill>
        <a:effectLst/>
      </p:bgPr>
    </p:bg>
    <p:spTree>
      <p:nvGrpSpPr>
        <p:cNvPr id="1" name=""/>
        <p:cNvGrpSpPr/>
        <p:nvPr/>
      </p:nvGrpSpPr>
      <p:grpSpPr>
        <a:xfrm>
          <a:off x="0" y="0"/>
          <a:ext cx="0" cy="0"/>
          <a:chOff x="0" y="0"/>
          <a:chExt cx="0" cy="0"/>
        </a:xfrm>
      </p:grpSpPr>
      <p:sp>
        <p:nvSpPr>
          <p:cNvPr id="5" name="AutoShape 5"/>
          <p:cNvSpPr/>
          <p:nvPr/>
        </p:nvSpPr>
        <p:spPr>
          <a:xfrm>
            <a:off x="7153801" y="1141612"/>
            <a:ext cx="4826000" cy="1905000"/>
          </a:xfrm>
          <a:prstGeom prst="roundRect">
            <a:avLst>
              <a:gd name="adj" fmla="val 0"/>
            </a:avLst>
          </a:prstGeom>
          <a:noFill/>
          <a:ln w="12700" cap="flat" cmpd="sng">
            <a:solidFill>
              <a:srgbClr val="367ECE">
                <a:alpha val="100000"/>
              </a:srgbClr>
            </a:solidFill>
            <a:prstDash val="dash"/>
            <a:miter lim="10000000"/>
          </a:ln>
        </p:spPr>
        <p:txBody>
          <a:bodyPr vert="horz" wrap="square" lIns="101600" tIns="101600" rIns="101600" bIns="101600" rtlCol="0" anchor="t" anchorCtr="0"/>
          <a:lstStyle>
            <a:lvl1pPr marL="533400" indent="-228600"/>
            <a:lvl2pPr marL="990600" indent="-228600"/>
            <a:lvl3pPr marL="1447800" indent="-228600"/>
            <a:lvl4pPr marL="1905000" indent="-228600"/>
            <a:lvl5pPr marL="2362200" indent="-228600"/>
            <a:lvl6pPr marL="2819400" indent="-228600"/>
            <a:lvl7pPr marL="3276600" indent="-228600"/>
            <a:lvl8pPr marL="3733800" indent="-228600"/>
            <a:lvl9pPr marL="4191000" indent="-228600"/>
          </a:lstStyle>
          <a:p>
            <a:pPr marL="76200" indent="0" algn="l">
              <a:lnSpc>
                <a:spcPct val="100000"/>
              </a:lnSpc>
              <a:defRPr/>
            </a:pPr>
            <a:r>
              <a:rPr lang="en-US" sz="2400" b="1" i="0" u="none" strike="noStrike" dirty="0">
                <a:solidFill>
                  <a:srgbClr val="005DA2"/>
                </a:solidFill>
                <a:latin typeface="Times New Roman"/>
                <a:ea typeface="Times New Roman"/>
                <a:cs typeface="Times New Roman"/>
                <a:sym typeface="Times New Roman"/>
              </a:rPr>
              <a:t>Key Research Goals:</a:t>
            </a:r>
            <a:endParaRPr lang="en-US" sz="1100" dirty="0"/>
          </a:p>
          <a:p>
            <a:pPr marL="304800" indent="-152400" algn="l">
              <a:lnSpc>
                <a:spcPct val="100000"/>
              </a:lnSpc>
              <a:buClr>
                <a:srgbClr val="333333"/>
              </a:buClr>
              <a:buFont typeface="Arial"/>
              <a:buChar char="•"/>
            </a:pPr>
            <a:r>
              <a:rPr lang="en-US" sz="2000" b="0" i="0" u="none" strike="noStrike" dirty="0">
                <a:solidFill>
                  <a:srgbClr val="333333"/>
                </a:solidFill>
                <a:latin typeface="Times New Roman"/>
                <a:ea typeface="Times New Roman"/>
                <a:cs typeface="Times New Roman"/>
                <a:sym typeface="Times New Roman"/>
              </a:rPr>
              <a:t>Detect ultra-high-energy gamma-rays and map the universe.</a:t>
            </a:r>
          </a:p>
          <a:p>
            <a:pPr marL="304800" indent="-152400" algn="l">
              <a:lnSpc>
                <a:spcPct val="100000"/>
              </a:lnSpc>
              <a:buClr>
                <a:srgbClr val="333333"/>
              </a:buClr>
              <a:buFont typeface="Arial"/>
              <a:buChar char="•"/>
            </a:pPr>
            <a:r>
              <a:rPr lang="en-US" sz="2000" b="0" i="0" u="none" strike="noStrike" dirty="0">
                <a:solidFill>
                  <a:srgbClr val="333333"/>
                </a:solidFill>
                <a:latin typeface="Times New Roman"/>
                <a:ea typeface="Times New Roman"/>
                <a:cs typeface="Times New Roman"/>
                <a:sym typeface="Times New Roman"/>
              </a:rPr>
              <a:t>Locate particle accelerators and solve the mystery of their origin.</a:t>
            </a:r>
          </a:p>
        </p:txBody>
      </p:sp>
      <p:sp>
        <p:nvSpPr>
          <p:cNvPr id="8" name="AutoShape 8"/>
          <p:cNvSpPr/>
          <p:nvPr/>
        </p:nvSpPr>
        <p:spPr>
          <a:xfrm>
            <a:off x="0" y="63500"/>
            <a:ext cx="12192000" cy="889000"/>
          </a:xfrm>
          <a:prstGeom prst="rect">
            <a:avLst/>
          </a:prstGeom>
          <a:noFill/>
          <a:ln w="12700" cap="flat" cmpd="sng">
            <a:noFill/>
            <a:prstDash val="solid"/>
            <a:round/>
          </a:ln>
        </p:spPr>
        <p:txBody>
          <a:bodyPr vert="horz" wrap="square" lIns="88900" tIns="50800" rIns="88900" bIns="50800" rtlCol="0" anchor="ctr" anchorCtr="0"/>
          <a:lstStyle/>
          <a:p>
            <a:pPr marL="0" indent="0" algn="ctr">
              <a:lnSpc>
                <a:spcPct val="91666"/>
              </a:lnSpc>
              <a:defRPr/>
            </a:pPr>
            <a:r>
              <a:rPr lang="en-US" sz="3600" b="1" i="0" u="none" strike="noStrike" dirty="0">
                <a:solidFill>
                  <a:schemeClr val="tx2"/>
                </a:solidFill>
                <a:latin typeface="Times New Roman"/>
                <a:ea typeface="Times New Roman"/>
                <a:cs typeface="Times New Roman"/>
                <a:sym typeface="Times New Roman"/>
              </a:rPr>
              <a:t>Exploring the Extreme Universe with LHAASO</a:t>
            </a:r>
            <a:endParaRPr lang="en-US" sz="1100" dirty="0">
              <a:solidFill>
                <a:schemeClr val="tx2"/>
              </a:solidFill>
            </a:endParaRPr>
          </a:p>
        </p:txBody>
      </p:sp>
      <p:sp>
        <p:nvSpPr>
          <p:cNvPr id="9" name="AutoShape 9"/>
          <p:cNvSpPr/>
          <p:nvPr/>
        </p:nvSpPr>
        <p:spPr>
          <a:xfrm>
            <a:off x="393700" y="1143000"/>
            <a:ext cx="6350000" cy="1778000"/>
          </a:xfrm>
          <a:prstGeom prst="roundRect">
            <a:avLst>
              <a:gd name="adj" fmla="val 0"/>
            </a:avLst>
          </a:prstGeom>
          <a:noFill/>
          <a:ln w="25400" cap="flat" cmpd="sng">
            <a:noFill/>
            <a:prstDash val="solid"/>
            <a:round/>
          </a:ln>
        </p:spPr>
        <p:txBody>
          <a:bodyPr vert="horz" wrap="square" lIns="101600" tIns="101600" rIns="101600" bIns="101600" rtlCol="0" anchor="ctr" anchorCtr="0"/>
          <a:lstStyle/>
          <a:p>
            <a:pPr marL="76200" indent="0" algn="l">
              <a:lnSpc>
                <a:spcPct val="100000"/>
              </a:lnSpc>
              <a:defRPr/>
            </a:pPr>
            <a:r>
              <a:rPr lang="en-US" sz="2400" b="1" i="0" u="none" strike="noStrike" dirty="0">
                <a:solidFill>
                  <a:srgbClr val="005DA2"/>
                </a:solidFill>
                <a:latin typeface="Times New Roman"/>
                <a:ea typeface="Times New Roman"/>
                <a:cs typeface="Times New Roman"/>
                <a:sym typeface="Times New Roman"/>
              </a:rPr>
              <a:t>Facility: </a:t>
            </a:r>
            <a:r>
              <a:rPr lang="en-US" sz="2400" b="0" i="0" u="none" strike="noStrike" dirty="0">
                <a:solidFill>
                  <a:srgbClr val="333333"/>
                </a:solidFill>
                <a:latin typeface="Times New Roman"/>
                <a:ea typeface="Times New Roman"/>
                <a:cs typeface="Times New Roman"/>
                <a:sym typeface="Times New Roman"/>
              </a:rPr>
              <a:t>LHAASO, the world's premier cosmic ray observatory, unlocking the century-old mystery of the origin of cosmic rays.</a:t>
            </a:r>
            <a:endParaRPr lang="en-US" sz="1100" dirty="0"/>
          </a:p>
        </p:txBody>
      </p:sp>
      <p:pic>
        <p:nvPicPr>
          <p:cNvPr id="10" name="Picture 10"/>
          <p:cNvPicPr>
            <a:picLocks noChangeAspect="1"/>
          </p:cNvPicPr>
          <p:nvPr/>
        </p:nvPicPr>
        <p:blipFill>
          <a:blip r:embed="rId3"/>
          <a:srcRect/>
          <a:stretch>
            <a:fillRect/>
          </a:stretch>
        </p:blipFill>
        <p:spPr>
          <a:xfrm>
            <a:off x="9398000" y="3302000"/>
            <a:ext cx="2286000" cy="1016000"/>
          </a:xfrm>
          <a:prstGeom prst="rect">
            <a:avLst/>
          </a:prstGeom>
          <a:noFill/>
          <a:ln w="25400" cap="flat" cmpd="sng">
            <a:noFill/>
            <a:prstDash val="solid"/>
            <a:round/>
          </a:ln>
        </p:spPr>
      </p:pic>
      <p:sp>
        <p:nvSpPr>
          <p:cNvPr id="11" name="AutoShape 11"/>
          <p:cNvSpPr/>
          <p:nvPr/>
        </p:nvSpPr>
        <p:spPr>
          <a:xfrm>
            <a:off x="9398000" y="4381500"/>
            <a:ext cx="2286000" cy="381000"/>
          </a:xfrm>
          <a:prstGeom prst="roundRect">
            <a:avLst>
              <a:gd name="adj" fmla="val 0"/>
            </a:avLst>
          </a:prstGeom>
          <a:noFill/>
          <a:ln w="25400" cap="flat" cmpd="sng">
            <a:noFill/>
            <a:prstDash val="solid"/>
            <a:round/>
          </a:ln>
        </p:spPr>
        <p:txBody>
          <a:bodyPr vert="horz" wrap="square" lIns="50800" tIns="25400" rIns="50800" bIns="25400" rtlCol="0" anchor="ctr" anchorCtr="0"/>
          <a:lstStyle/>
          <a:p>
            <a:pPr marL="0" indent="0" algn="ctr">
              <a:lnSpc>
                <a:spcPct val="91666"/>
              </a:lnSpc>
              <a:defRPr/>
            </a:pPr>
            <a:r>
              <a:rPr lang="en-US" sz="1400" b="0" i="0" u="none" strike="noStrike">
                <a:solidFill>
                  <a:srgbClr val="595959"/>
                </a:solidFill>
                <a:latin typeface="Times New Roman"/>
                <a:ea typeface="Times New Roman"/>
                <a:cs typeface="Times New Roman"/>
                <a:sym typeface="Times New Roman"/>
              </a:rPr>
              <a:t>LHAASO Observatory</a:t>
            </a:r>
            <a:endParaRPr lang="en-US" sz="1100"/>
          </a:p>
        </p:txBody>
      </p:sp>
      <p:pic>
        <p:nvPicPr>
          <p:cNvPr id="12" name="Picture 12"/>
          <p:cNvPicPr>
            <a:picLocks noChangeAspect="1"/>
          </p:cNvPicPr>
          <p:nvPr/>
        </p:nvPicPr>
        <p:blipFill>
          <a:blip r:embed="rId4"/>
          <a:srcRect/>
          <a:stretch>
            <a:fillRect/>
          </a:stretch>
        </p:blipFill>
        <p:spPr>
          <a:xfrm>
            <a:off x="9398000" y="4826000"/>
            <a:ext cx="2286000" cy="889000"/>
          </a:xfrm>
          <a:prstGeom prst="rect">
            <a:avLst/>
          </a:prstGeom>
          <a:noFill/>
          <a:ln w="25400" cap="flat" cmpd="sng">
            <a:noFill/>
            <a:prstDash val="solid"/>
            <a:round/>
          </a:ln>
        </p:spPr>
      </p:pic>
      <p:sp>
        <p:nvSpPr>
          <p:cNvPr id="13" name="AutoShape 13"/>
          <p:cNvSpPr/>
          <p:nvPr/>
        </p:nvSpPr>
        <p:spPr>
          <a:xfrm>
            <a:off x="9398000" y="5778500"/>
            <a:ext cx="2286000" cy="381000"/>
          </a:xfrm>
          <a:prstGeom prst="roundRect">
            <a:avLst>
              <a:gd name="adj" fmla="val 0"/>
            </a:avLst>
          </a:prstGeom>
          <a:noFill/>
          <a:ln w="25400" cap="flat" cmpd="sng">
            <a:noFill/>
            <a:prstDash val="solid"/>
            <a:round/>
          </a:ln>
        </p:spPr>
        <p:txBody>
          <a:bodyPr vert="horz" wrap="square" lIns="50800" tIns="25400" rIns="50800" bIns="25400" rtlCol="0" anchor="ctr" anchorCtr="0"/>
          <a:lstStyle/>
          <a:p>
            <a:pPr marL="0" indent="0" algn="ctr">
              <a:lnSpc>
                <a:spcPct val="91666"/>
              </a:lnSpc>
              <a:defRPr/>
            </a:pPr>
            <a:r>
              <a:rPr lang="en-US" sz="1400" b="0" i="0" u="none" strike="noStrike">
                <a:solidFill>
                  <a:srgbClr val="595959"/>
                </a:solidFill>
                <a:latin typeface="Times New Roman"/>
                <a:ea typeface="Times New Roman"/>
                <a:cs typeface="Times New Roman"/>
                <a:sym typeface="Times New Roman"/>
              </a:rPr>
              <a:t>LACT Array</a:t>
            </a:r>
            <a:endParaRPr lang="en-US" sz="1100"/>
          </a:p>
        </p:txBody>
      </p:sp>
      <p:sp>
        <p:nvSpPr>
          <p:cNvPr id="14" name="AutoShape 14"/>
          <p:cNvSpPr/>
          <p:nvPr/>
        </p:nvSpPr>
        <p:spPr>
          <a:xfrm>
            <a:off x="381000" y="3174999"/>
            <a:ext cx="8636000" cy="3177355"/>
          </a:xfrm>
          <a:prstGeom prst="roundRect">
            <a:avLst>
              <a:gd name="adj" fmla="val 0"/>
            </a:avLst>
          </a:prstGeom>
          <a:noFill/>
          <a:ln w="12700" cap="flat" cmpd="sng">
            <a:solidFill>
              <a:srgbClr val="367ECE">
                <a:alpha val="100000"/>
              </a:srgbClr>
            </a:solidFill>
            <a:prstDash val="dash"/>
            <a:miter lim="10000000"/>
          </a:ln>
        </p:spPr>
        <p:txBody>
          <a:bodyPr vert="horz" wrap="square" lIns="101600" tIns="101600" rIns="101600" bIns="101600" rtlCol="0" anchor="t" anchorCtr="0"/>
          <a:lstStyle>
            <a:lvl2pPr marL="635000" indent="-228600"/>
            <a:lvl3pPr marL="1092200" indent="-228600"/>
            <a:lvl4pPr marL="1549400" indent="-228600"/>
            <a:lvl5pPr marL="2006600" indent="-228600"/>
            <a:lvl6pPr marL="2463800" indent="-228600"/>
            <a:lvl7pPr marL="2921000" indent="-228600"/>
            <a:lvl8pPr marL="3378200" indent="-228600"/>
            <a:lvl9pPr marL="3835400" indent="-228600"/>
          </a:lstStyle>
          <a:p>
            <a:pPr marL="76200" indent="0" algn="l">
              <a:lnSpc>
                <a:spcPct val="100000"/>
              </a:lnSpc>
              <a:spcAft>
                <a:spcPts val="800"/>
              </a:spcAft>
              <a:defRPr/>
            </a:pPr>
            <a:r>
              <a:rPr lang="en-US" sz="2400" b="1" i="0" u="none" strike="noStrike" dirty="0">
                <a:solidFill>
                  <a:srgbClr val="005DA2"/>
                </a:solidFill>
                <a:latin typeface="Times New Roman"/>
                <a:ea typeface="Times New Roman"/>
                <a:cs typeface="Times New Roman"/>
                <a:sym typeface="Times New Roman"/>
              </a:rPr>
              <a:t>Key Scientific Output &amp; Goals:</a:t>
            </a:r>
            <a:endParaRPr lang="en-US" sz="1100" dirty="0"/>
          </a:p>
          <a:p>
            <a:pPr marL="406400" lvl="1" indent="-203200" algn="l">
              <a:lnSpc>
                <a:spcPct val="100000"/>
              </a:lnSpc>
              <a:spcAft>
                <a:spcPts val="600"/>
              </a:spcAft>
              <a:buClr>
                <a:srgbClr val="333333"/>
              </a:buClr>
              <a:buFont typeface="Arial"/>
              <a:buChar char="•"/>
            </a:pPr>
            <a:r>
              <a:rPr lang="en-US" sz="2400" b="0" i="0" u="none" strike="noStrike" dirty="0">
                <a:solidFill>
                  <a:srgbClr val="333333"/>
                </a:solidFill>
                <a:latin typeface="Times New Roman"/>
                <a:ea typeface="Times New Roman"/>
                <a:cs typeface="Times New Roman"/>
                <a:sym typeface="Times New Roman"/>
              </a:rPr>
              <a:t>Discover and resolve PeV cosmic accelerators, revealing their acceleration mechanisms.</a:t>
            </a:r>
          </a:p>
          <a:p>
            <a:pPr marL="406400" lvl="1" indent="-203200" algn="l">
              <a:lnSpc>
                <a:spcPct val="100000"/>
              </a:lnSpc>
              <a:spcAft>
                <a:spcPts val="600"/>
              </a:spcAft>
              <a:buClr>
                <a:srgbClr val="333333"/>
              </a:buClr>
              <a:buFont typeface="Arial"/>
              <a:buChar char="•"/>
            </a:pPr>
            <a:r>
              <a:rPr lang="en-US" sz="2400" b="0" i="0" u="none" strike="noStrike" dirty="0">
                <a:solidFill>
                  <a:srgbClr val="333333"/>
                </a:solidFill>
                <a:latin typeface="Times New Roman"/>
                <a:ea typeface="Times New Roman"/>
                <a:cs typeface="Times New Roman"/>
                <a:sym typeface="Times New Roman"/>
              </a:rPr>
              <a:t>Operate LACT for high-precision, full-sky monitoring of ultra-high-energy gamma-rays.</a:t>
            </a:r>
          </a:p>
          <a:p>
            <a:pPr marL="406400" lvl="1" indent="-203200" algn="l">
              <a:lnSpc>
                <a:spcPct val="100000"/>
              </a:lnSpc>
              <a:spcAft>
                <a:spcPts val="600"/>
              </a:spcAft>
              <a:buClr>
                <a:srgbClr val="333333"/>
              </a:buClr>
              <a:buFont typeface="Arial"/>
              <a:buChar char="•"/>
            </a:pPr>
            <a:r>
              <a:rPr lang="en-US" sz="2400" b="0" i="0" u="none" strike="noStrike" dirty="0">
                <a:solidFill>
                  <a:srgbClr val="333333"/>
                </a:solidFill>
                <a:latin typeface="Times New Roman"/>
                <a:ea typeface="Times New Roman"/>
                <a:cs typeface="Times New Roman"/>
                <a:sym typeface="Times New Roman"/>
              </a:rPr>
              <a:t>Develop, launch, and operate the </a:t>
            </a:r>
            <a:r>
              <a:rPr lang="en-US" sz="2400" b="0" i="0" u="none" strike="noStrike" dirty="0">
                <a:solidFill>
                  <a:srgbClr val="C00000"/>
                </a:solidFill>
                <a:latin typeface="Times New Roman"/>
                <a:ea typeface="Times New Roman"/>
                <a:cs typeface="Times New Roman"/>
                <a:sym typeface="Times New Roman"/>
              </a:rPr>
              <a:t>HERD</a:t>
            </a:r>
            <a:r>
              <a:rPr lang="en-US" sz="2400" b="0" i="0" u="none" strike="noStrike" dirty="0">
                <a:solidFill>
                  <a:srgbClr val="333333"/>
                </a:solidFill>
                <a:latin typeface="Times New Roman"/>
                <a:ea typeface="Times New Roman"/>
                <a:cs typeface="Times New Roman"/>
                <a:sym typeface="Times New Roman"/>
              </a:rPr>
              <a:t> instrument on China's space station.</a:t>
            </a:r>
          </a:p>
        </p:txBody>
      </p:sp>
      <p:sp>
        <p:nvSpPr>
          <p:cNvPr id="18" name="AutoShape 18"/>
          <p:cNvSpPr/>
          <p:nvPr/>
        </p:nvSpPr>
        <p:spPr>
          <a:xfrm>
            <a:off x="9271000" y="6223000"/>
            <a:ext cx="2743200" cy="254000"/>
          </a:xfrm>
          <a:prstGeom prst="rect">
            <a:avLst/>
          </a:prstGeom>
          <a:noFill/>
          <a:ln w="12700" cap="flat" cmpd="sng">
            <a:noFill/>
            <a:prstDash val="solid"/>
            <a:round/>
          </a:ln>
        </p:spPr>
        <p:txBody>
          <a:bodyPr vert="horz" wrap="square" lIns="50800" tIns="25400" rIns="50800" bIns="25400" rtlCol="0" anchor="ctr" anchorCtr="0"/>
          <a:lstStyle/>
          <a:p>
            <a:pPr marL="0" indent="0" algn="r">
              <a:lnSpc>
                <a:spcPct val="91666"/>
              </a:lnSpc>
              <a:defRPr/>
            </a:pPr>
            <a:r>
              <a:rPr lang="en-US" sz="1200" b="0" i="0" u="none" strike="noStrike">
                <a:solidFill>
                  <a:srgbClr val="898989"/>
                </a:solidFill>
                <a:latin typeface="Times New Roman"/>
                <a:ea typeface="Times New Roman"/>
                <a:cs typeface="Times New Roman"/>
                <a:sym typeface="Times New Roman"/>
              </a:rPr>
              <a:t>03</a:t>
            </a:r>
            <a:endParaRPr lang="en-US" sz="110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3596,&quot;width&quot;:6894}"/>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477.5556052808233,&quot;width&quot;:9646}"/>
</p:tagLst>
</file>

<file path=ppt/tags/tag3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22.8635734072022,&quot;width&quot;:1700.7081397841778}"/>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74939654195,&quot;width&quot;:2009.3009317488863}"/>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1.9921204528705,&quot;width&quot;:2008.7886163659825}"/>
</p:tagLst>
</file>

<file path=ppt/tags/tag4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24.176354238756,&quot;width&quot;:2009.3009317488863}"/>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85.5552736956934,&quot;width&quot;:1690.6407635826938}"/>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1.6134824083306,&quot;width&quot;:1680.3944559246168}"/>
</p:tagLst>
</file>

<file path=ppt/tags/tag4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92.3707584974102,&quot;width&quot;:1990.857577964348}"/>
  <p:tag name="KSO_WM_FULL_TEXT_BEAUTIFY_COPY_ID" val="1026"/>
  <p:tag name="KSO_WM_BEAUTIFY_FLAG" val=""/>
  <p:tag name="KSO_WM_UNIT_PLACING_PICTURE_USER_RELATIVERECTANGLE" val="{&quot;bottom&quot;:0,&quot;left&quot;:0,&quot;right&quot;:0,&quot;top&quot;:0}"/>
  <p:tag name="KSO_WM_UNIT_PLACING_PICTURE_COLLAGE_RELATIVERECTANGLE" val="{&quot;bottom&quot;:0.0020871118416660875,&quot;left&quot;:0,&quot;right&quot;:0,&quot;top&quot;:0.0020871118416660875}"/>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20871118416660875,&quot;left&quot;:0,&quot;right&quot;:0,&quot;top&quot;:0.0020871118416660875}"/>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04482776612783179,&quot;left&quot;:0,&quot;right&quot;:0,&quot;top&quot;:0.0004482776612783179}"/>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06985,&quot;right&quot;:0.07756,&quot;top&quot;:0}"/>
  <p:tag name="KSO_WM_UNIT_PLACING_PICTURE_COLLAGE_RELATIVERECTANGLE" val="{&quot;bottom&quot;:0,&quot;left&quot;:0.06806309035435108,&quot;right&quot;:0.0757730903543511,&quot;top&quot;:0}"/>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40826,&quot;left&quot;:0.0015,&quot;right&quot;:0,&quot;top&quot;:0.07101}"/>
  <p:tag name="KSO_WM_UNIT_PLACING_PICTURE_COLLAGE_RELATIVERECTANGLE" val="{&quot;bottom&quot;:0.40895732022965525,&quot;left&quot;:0,&quot;right&quot;:0,&quot;top&quot;:0.07170732022965527}"/>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20871118416660875,&quot;left&quot;:0,&quot;right&quot;:0,&quot;top&quot;:0.0020871118416660875}"/>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21917,&quot;left&quot;:0,&quot;right&quot;:0,&quot;top&quot;:0.3201}"/>
  <p:tag name="KSO_WM_UNIT_PLACING_PICTURE_COLLAGE_RELATIVERECTANGLE" val="{&quot;bottom&quot;:0.22013159503881077,&quot;left&quot;:0,&quot;right&quot;:0,&quot;top&quot;:0.32106159503881077}"/>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06644348886139446,&quot;left&quot;:0,&quot;right&quot;:0,&quot;top&quot;:0.0006644348886139446}"/>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107.5162802790035,&quot;width&quot;:2006.739354834367}"/>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heme/theme1.xml><?xml version="1.0" encoding="utf-8"?>
<a:theme xmlns:a="http://schemas.openxmlformats.org/drawingml/2006/main" name="7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演示文稿2" id="{97E25B72-A30C-4C66-AFEE-7B2040BA5858}" vid="{EA769005-4F0F-4FDB-8C54-4F07E4AAC707}"/>
    </a:ext>
  </a:extLst>
</a:theme>
</file>

<file path=ppt/theme/theme2.xml><?xml version="1.0" encoding="utf-8"?>
<a:theme xmlns:a="http://schemas.openxmlformats.org/drawingml/2006/main" name="6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演示文稿2" id="{97E25B72-A30C-4C66-AFEE-7B2040BA5858}" vid="{EA769005-4F0F-4FDB-8C54-4F07E4AAC707}"/>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TotalTime>
  <Words>3493</Words>
  <Application>Microsoft Office PowerPoint</Application>
  <PresentationFormat>Grand écran</PresentationFormat>
  <Paragraphs>389</Paragraphs>
  <Slides>25</Slides>
  <Notes>19</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25</vt:i4>
      </vt:variant>
    </vt:vector>
  </HeadingPairs>
  <TitlesOfParts>
    <vt:vector size="34" baseType="lpstr">
      <vt:lpstr>微软雅黑</vt:lpstr>
      <vt:lpstr>黑体</vt:lpstr>
      <vt:lpstr>宋体</vt:lpstr>
      <vt:lpstr>Arial</vt:lpstr>
      <vt:lpstr>Cambria Math</vt:lpstr>
      <vt:lpstr>Times New Roman</vt:lpstr>
      <vt:lpstr>Wingdings</vt:lpstr>
      <vt:lpstr>7_Office 主题​​</vt:lpstr>
      <vt:lpstr>6_Office 主题​​</vt:lpstr>
      <vt:lpstr>Présentation PowerPoint</vt:lpstr>
      <vt:lpstr>Overview of IHEP</vt:lpstr>
      <vt:lpstr>IHEP Large Science Facilities </vt:lpstr>
      <vt:lpstr>IHEP's 15th Five-Year Plan (2026-2030)</vt:lpstr>
      <vt:lpstr>Présentation PowerPoint</vt:lpstr>
      <vt:lpstr>Hadron Physics at BEPCII/BESIII</vt:lpstr>
      <vt:lpstr>Jiangmen Underground Neutrino Observatory</vt:lpstr>
      <vt:lpstr>Particle Physics (Experimental Physics Center)</vt:lpstr>
      <vt:lpstr>Présentation PowerPoint</vt:lpstr>
      <vt:lpstr>Présentation PowerPoint</vt:lpstr>
      <vt:lpstr>The Power of Light: HEPS for Multidisciplinary</vt:lpstr>
      <vt:lpstr>Probing the Inner Structure of Matter with CSNS</vt:lpstr>
      <vt:lpstr>Advancing the Frontiers of Accelerator Science</vt:lpstr>
      <vt:lpstr>Applying High-Energy Physics for Societal Benefit</vt:lpstr>
      <vt:lpstr>AI and Big Data</vt:lpstr>
      <vt:lpstr>Dr.Sai: AI Agent for Big Science Data Analysis</vt:lpstr>
      <vt:lpstr>Présentation PowerPoint</vt:lpstr>
      <vt:lpstr>Deciphering the Higgs Boson: The Key to Mass</vt:lpstr>
      <vt:lpstr>CEPC</vt:lpstr>
      <vt:lpstr>Envisioning the Next Generation of Light Sources</vt:lpstr>
      <vt:lpstr>Interfacing Quantum Tech with Fundamental Physics</vt:lpstr>
      <vt:lpstr>Multi-Messenger Astronomy: The MeV and UHE neutrino Frontiers</vt:lpstr>
      <vt:lpstr>BEPCII – Further Upgrade</vt:lpstr>
      <vt:lpstr>Roadmap of IHEP (To be updated)</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Jun Cao</dc:creator>
  <cp:lastModifiedBy>Susan Gascon</cp:lastModifiedBy>
  <cp:revision>14</cp:revision>
  <dcterms:modified xsi:type="dcterms:W3CDTF">2026-07-01T06:58:12Z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{"Label":"1","ContentProducer":"001191110102MACQD9K64010000","ProduceID":"7657304656243608767","ReservedCode1":"","ContentPropagator":"","PropagateID":"","ReservedCode2":""}</vt:lpwstr>
  </property>
</Properties>
</file>