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971" r:id="rId2"/>
    <p:sldId id="593" r:id="rId3"/>
    <p:sldId id="2249" r:id="rId4"/>
    <p:sldId id="2247" r:id="rId5"/>
    <p:sldId id="2245" r:id="rId6"/>
    <p:sldId id="2201" r:id="rId7"/>
    <p:sldId id="258" r:id="rId8"/>
    <p:sldId id="1169" r:id="rId9"/>
    <p:sldId id="266" r:id="rId10"/>
    <p:sldId id="2235" r:id="rId11"/>
    <p:sldId id="285" r:id="rId12"/>
    <p:sldId id="2236" r:id="rId13"/>
    <p:sldId id="2202" r:id="rId14"/>
    <p:sldId id="892" r:id="rId15"/>
    <p:sldId id="280" r:id="rId16"/>
    <p:sldId id="2240" r:id="rId17"/>
    <p:sldId id="281" r:id="rId18"/>
    <p:sldId id="2238" r:id="rId19"/>
    <p:sldId id="2241" r:id="rId20"/>
    <p:sldId id="2242" r:id="rId21"/>
    <p:sldId id="2244" r:id="rId22"/>
    <p:sldId id="2239" r:id="rId23"/>
    <p:sldId id="2214" r:id="rId24"/>
    <p:sldId id="2248" r:id="rId25"/>
    <p:sldId id="2250" r:id="rId26"/>
    <p:sldId id="2243" r:id="rId27"/>
    <p:sldId id="2246" r:id="rId28"/>
    <p:sldId id="2219" r:id="rId29"/>
    <p:sldId id="2218" r:id="rId30"/>
    <p:sldId id="2221" r:id="rId31"/>
    <p:sldId id="1241" r:id="rId32"/>
    <p:sldId id="263" r:id="rId33"/>
  </p:sldIdLst>
  <p:sldSz cx="12192000" cy="6858000"/>
  <p:notesSz cx="6858000" cy="9144000"/>
  <p:defaultTextStyle>
    <a:defPPr>
      <a:defRPr lang="zh-S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125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SG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3B666-0723-4A82-80BB-910C31928E93}" type="datetimeFigureOut">
              <a:rPr lang="zh-SG" altLang="en-US" smtClean="0"/>
              <a:t>29/6/2026</a:t>
            </a:fld>
            <a:endParaRPr lang="zh-SG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SG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SG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15AC5-5648-4E75-847A-B86CF0B17783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1313822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1288" y="747713"/>
            <a:ext cx="6642100" cy="3735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364" name="灯片编号占位符 3"/>
          <p:cNvSpPr txBox="1">
            <a:spLocks noGrp="1"/>
          </p:cNvSpPr>
          <p:nvPr/>
        </p:nvSpPr>
        <p:spPr bwMode="auto">
          <a:xfrm>
            <a:off x="3919087" y="9466316"/>
            <a:ext cx="2998173" cy="49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2" tIns="46151" rIns="92302" bIns="46151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4BA0C5F-0A4D-47FC-A336-386BA2830660}" type="slidenum">
              <a:rPr lang="zh-CN" altLang="en-US"/>
              <a:pPr algn="r" eaLnBrk="1" hangingPunct="1">
                <a:spcBef>
                  <a:spcPct val="0"/>
                </a:spcBef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491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SG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D15AC5-5648-4E75-847A-B86CF0B17783}" type="slidenum">
              <a:rPr lang="zh-SG" altLang="en-US" smtClean="0"/>
              <a:t>5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673885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40E60-E9AB-403F-A838-2A7C057E5C8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029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This slide summarizes the six core components of our research program. Each item represents a key measurement designed to address fundamental questions in hadron physics, from nucleon structure at threshold to the spectroscopy of vector mesons and strange baryons. Collectively, these measurements will provide a comprehensive and high-precision dataset for testing QCD and addressing the muon g-2 anomaly.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26428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SG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3966E7-4D8D-48EE-AC5A-73CA0D295B44}" type="slidenum">
              <a:rPr lang="zh-SG" altLang="en-US" smtClean="0"/>
              <a:t>24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151852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F362F4-1B51-4AF4-9CAC-FAEE32058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EEE52C8-8563-47DB-ABBB-2AFBEE68F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SG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12A72C-CAF1-440D-87FD-AAFD34B0A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55C688-DB12-4F11-BF7F-1FF782DF3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DC9A04-F124-4414-943C-D4D4CFBCE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6112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5748D-86E9-4235-B2A7-09C630A7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0148CF7-BE7A-4622-8414-0F454B6DDE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B2CB70-E17F-47AD-A716-B3FEA3012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B5EFF5-9466-4481-A9A7-A1ECF40E7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ED367D7-4951-4FC5-B8BB-8509057F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25955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FF5D529-C1F6-4E0D-A6FD-283A381989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08AA196-085B-49F8-8D95-D9B195E42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767DD7-2FE6-45F9-883C-099A0F0EE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BA34C8-951E-488B-BB97-6F695B284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CBE821-37A1-485A-9C4B-94ABA5FA7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3248693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流程图: 手动输入 10"/>
          <p:cNvSpPr/>
          <p:nvPr userDrawn="1"/>
        </p:nvSpPr>
        <p:spPr>
          <a:xfrm rot="16200000">
            <a:off x="11567649" y="6097123"/>
            <a:ext cx="365126" cy="883576"/>
          </a:xfrm>
          <a:prstGeom prst="flowChartManualInp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0"/>
            <a:ext cx="1238250" cy="7239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0" y="723900"/>
            <a:ext cx="1238250" cy="152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238250" y="723900"/>
            <a:ext cx="10953750" cy="152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10953750" cy="723900"/>
          </a:xfrm>
        </p:spPr>
        <p:txBody>
          <a:bodyPr anchor="b">
            <a:normAutofit/>
          </a:bodyPr>
          <a:lstStyle>
            <a:lvl1pPr marL="0" indent="0">
              <a:buNone/>
              <a:defRPr sz="3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67160" y="6356348"/>
            <a:ext cx="524838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473069F2-1BFE-4A2E-B6D1-533E36529D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0" name="内容占位符 2"/>
          <p:cNvSpPr>
            <a:spLocks noGrp="1"/>
          </p:cNvSpPr>
          <p:nvPr>
            <p:ph sz="quarter" idx="14"/>
          </p:nvPr>
        </p:nvSpPr>
        <p:spPr>
          <a:xfrm>
            <a:off x="933450" y="1066800"/>
            <a:ext cx="10374974" cy="5143500"/>
          </a:xfrm>
        </p:spPr>
        <p:txBody>
          <a:bodyPr/>
          <a:lstStyle>
            <a:lvl1pPr marL="0" indent="0">
              <a:lnSpc>
                <a:spcPct val="150000"/>
              </a:lnSpc>
              <a:spcAft>
                <a:spcPts val="600"/>
              </a:spcAft>
              <a:buNone/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lnSpc>
                <a:spcPct val="150000"/>
              </a:lnSpc>
              <a:spcAft>
                <a:spcPts val="600"/>
              </a:spcAft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7718"/>
            <a:ext cx="2209800" cy="49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82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67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9B8BE3-7BB1-43D3-97F8-1793312E3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F0F62F-B8D3-47E0-AC5F-DE243B5B0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CECF13-0371-4763-BBCF-5FE4FFD8C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A372D9-5ECB-4C6E-AF97-0409C03FB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98FA35-2A0B-4143-9087-40E97E21B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337582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B3975A-9DA4-45CB-981F-226B425D1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32D373-0FB3-41FD-A905-164250B6D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83D3C0-C53B-4930-92E8-12C57B2F3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48464-3D6E-4940-8A7E-55D29989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EC5ACA-9335-4E8C-9602-5EF0603A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4163256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097B59-94F2-4B7B-9E3A-824FC4ADB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08587E-386B-4B15-BB86-47977243DC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702C21B-14FE-405C-B2B4-657D5211A4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5D9AFE-42DD-4200-A523-E20BAF142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DDA4CA-3B06-4267-9242-B9AB1ED40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5801275-8EDE-4AC3-8C6F-8EB9DF3CF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391542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95B02D-6599-48E6-AB48-809C951D1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A4B4661-F3B5-4060-A6BF-11BABA9AB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F9FAD8D-B1DD-4804-BE5F-3A38541186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1AF96BC-7842-4C92-A070-52DE6F9F28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056F436-08C5-4444-A6F8-10F06C3A4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CD8E836-A53F-4200-B407-188326928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48E1BE1-6490-4EAA-8F6A-465D46E8F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A0B0257-71D0-49DA-82E0-9CCD2D19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301010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6B8A2A-8D02-4F79-99B6-751FC9E92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4B4AED-A118-4E99-9B83-711450B39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AB9FA57-F144-4CBA-807A-F6BCECC52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D6A62A9-32E4-4D2F-B5BC-517FA445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226494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64C88C7-BBE5-4406-A7D2-BB2ED187F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87AE807-F8BD-49CB-A08E-DAC48C999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224DE0-ADD0-4786-940D-1DACBD49F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427821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F21DE6-33A4-44AD-970A-2A94DF5EB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F657A2-DF36-45F9-BC71-83EB512BB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33F8A60-1C62-4CD7-8F96-1FBC613E3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A545952-AA33-480C-BF37-C0CECCF53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4D6F16-1FA7-4F53-BA7E-1F8852310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C3B53D-7D86-4FDA-9BDE-B985D0D78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380936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06AF12-2946-4AAF-B663-408E7278E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9858D09-0E0B-4D69-BFFF-355D175355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SG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190942-659A-4429-B5C9-DF5A034AE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612C18-0153-4C2E-8007-B34695DF6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FD79A89-B716-409F-91A6-22FD1348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SG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5561B9-EFC5-4E32-9680-7292523A7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238714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D2184FB-AF25-49BD-9900-D9A93C856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SG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3AFD87-3D1D-4255-ACAD-E4DB3F136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SG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CEF6EE-5997-43E7-8AB2-D8A1AB1A2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SG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7E4024-F3BE-420A-B1D1-722CAABE2B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SG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012BC9-381E-4EAB-9675-577018C1F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487D1-AFF7-469E-A9A9-A691AD202641}" type="slidenum">
              <a:rPr lang="zh-SG" altLang="en-US" smtClean="0"/>
              <a:t>‹#›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304203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S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9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79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7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77.png"/><Relationship Id="rId5" Type="http://schemas.openxmlformats.org/officeDocument/2006/relationships/tags" Target="../tags/tag5.xml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8854" y="270546"/>
            <a:ext cx="12231082" cy="3795154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54000"/>
                </a:srgbClr>
              </a:gs>
              <a:gs pos="22000">
                <a:srgbClr val="0070C0">
                  <a:shade val="67500"/>
                  <a:satMod val="115000"/>
                </a:srgbClr>
              </a:gs>
              <a:gs pos="72000">
                <a:srgbClr val="0070C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60" dirty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545" y="1277585"/>
            <a:ext cx="11677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chemeClr val="bg1"/>
                </a:solidFill>
                <a:latin typeface="+mn-ea"/>
              </a:rPr>
              <a:t>Feasibility study of  future BEPCII upgrade with crab waist scheme </a:t>
            </a:r>
          </a:p>
        </p:txBody>
      </p:sp>
      <p:sp>
        <p:nvSpPr>
          <p:cNvPr id="11" name="object 7"/>
          <p:cNvSpPr txBox="1"/>
          <p:nvPr/>
        </p:nvSpPr>
        <p:spPr>
          <a:xfrm>
            <a:off x="767643" y="4215756"/>
            <a:ext cx="10196333" cy="1368836"/>
          </a:xfrm>
          <a:prstGeom prst="rect">
            <a:avLst/>
          </a:prstGeom>
        </p:spPr>
        <p:txBody>
          <a:bodyPr vert="horz" wrap="square" lIns="0" tIns="197358" rIns="0" bIns="0" rtlCol="0"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US" altLang="zh-CN" sz="3200" b="1" dirty="0">
                <a:solidFill>
                  <a:srgbClr val="001F5F"/>
                </a:solidFill>
                <a:latin typeface="+mn-ea"/>
                <a:cs typeface="微软雅黑" panose="020B0503020204020204" pitchFamily="34" charset="-122"/>
              </a:rPr>
              <a:t>Dou Wang (IHEP)</a:t>
            </a:r>
          </a:p>
          <a:p>
            <a:pPr algn="ctr">
              <a:spcBef>
                <a:spcPts val="2400"/>
              </a:spcBef>
            </a:pPr>
            <a:r>
              <a:rPr lang="en-US" sz="2400" spc="6" dirty="0">
                <a:solidFill>
                  <a:srgbClr val="001F5F"/>
                </a:solidFill>
                <a:latin typeface="+mn-ea"/>
                <a:cs typeface="微软雅黑" panose="020B0503020204020204" pitchFamily="34" charset="-122"/>
              </a:rPr>
              <a:t>On behalf of BEPCII-UP team</a:t>
            </a:r>
            <a:endParaRPr sz="2400" dirty="0">
              <a:latin typeface="+mn-ea"/>
              <a:cs typeface="微软雅黑" panose="020B0503020204020204" pitchFamily="34" charset="-12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4E107DF-C341-40B2-9672-92C7B3394828}"/>
              </a:ext>
            </a:extLst>
          </p:cNvPr>
          <p:cNvCxnSpPr>
            <a:cxnSpLocks/>
          </p:cNvCxnSpPr>
          <p:nvPr/>
        </p:nvCxnSpPr>
        <p:spPr>
          <a:xfrm>
            <a:off x="578224" y="6310087"/>
            <a:ext cx="1090556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6B4D950A-88BF-4A65-BFF1-69A6BFEF7C1E}"/>
              </a:ext>
            </a:extLst>
          </p:cNvPr>
          <p:cNvSpPr txBox="1"/>
          <p:nvPr/>
        </p:nvSpPr>
        <p:spPr>
          <a:xfrm>
            <a:off x="482010" y="6359468"/>
            <a:ext cx="108455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</a:rPr>
              <a:t>17th FCPPN/L Workshop 2026                                           June 29-July 3, 2026                                                              Lyon - France            </a:t>
            </a:r>
            <a:endParaRPr lang="en-US" altLang="zh-CN" sz="1400" dirty="0"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7F14874-8E73-429E-8349-84B9386AA1A9}"/>
              </a:ext>
            </a:extLst>
          </p:cNvPr>
          <p:cNvSpPr txBox="1">
            <a:spLocks noChangeArrowheads="1"/>
          </p:cNvSpPr>
          <p:nvPr/>
        </p:nvSpPr>
        <p:spPr>
          <a:xfrm>
            <a:off x="1590138" y="136358"/>
            <a:ext cx="9762379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 of luminosity upgrade with CW@1.89GeV</a:t>
            </a: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677F9285-DAD6-4FDB-A872-1CBBCB3C80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62275" y="2746375"/>
          <a:ext cx="6111875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5" name="公式" r:id="rId3" imgW="6451560" imgH="901440" progId="Equation.3">
                  <p:embed/>
                </p:oleObj>
              </mc:Choice>
              <mc:Fallback>
                <p:oleObj name="公式" r:id="rId3" imgW="6451560" imgH="901440" progId="Equation.3">
                  <p:embed/>
                  <p:pic>
                    <p:nvPicPr>
                      <p:cNvPr id="13967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2275" y="2746375"/>
                        <a:ext cx="6111875" cy="9255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33CC33"/>
                          </a:gs>
                        </a:gsLst>
                        <a:path path="shape">
                          <a:fillToRect l="50000" t="50000" r="50000" b="50000"/>
                        </a:path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8162CA52-0253-4009-A9DC-84E20411E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1090" y="4313238"/>
            <a:ext cx="3809398" cy="616158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CW:</a:t>
            </a:r>
            <a:r>
              <a:rPr kumimoji="1" lang="en-US" altLang="zh-CN" sz="2200" b="1" i="1" u="none" strike="noStrike" kern="1200" cap="none" spc="0" normalizeH="0" baseline="0" noProof="0" dirty="0" err="1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Symbol" pitchFamily="18" charset="2"/>
                <a:ea typeface="等线" panose="02010600030101010101" pitchFamily="2" charset="-122"/>
                <a:cs typeface="+mn-cs"/>
              </a:rPr>
              <a:t>b</a:t>
            </a:r>
            <a:r>
              <a:rPr kumimoji="1" lang="en-US" altLang="zh-CN" sz="2200" b="1" i="0" u="none" strike="noStrike" kern="1200" cap="none" spc="0" normalizeH="0" baseline="-10000" noProof="0" dirty="0" err="1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y</a:t>
            </a:r>
            <a:r>
              <a:rPr kumimoji="1" lang="en-US" altLang="zh-CN" sz="2200" b="1" i="0" u="none" strike="noStrike" kern="1200" cap="none" spc="0" normalizeH="0" baseline="3000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*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Symbol" pitchFamily="18" charset="2"/>
                <a:ea typeface="等线" panose="02010600030101010101" pitchFamily="2" charset="-122"/>
                <a:cs typeface="+mn-cs"/>
              </a:rPr>
              <a:t> 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=13.5mm 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itchFamily="2" charset="2"/>
              </a:rPr>
              <a:t>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Monotype Sorts" pitchFamily="2" charset="2"/>
              </a:rPr>
              <a:t> 5mm</a:t>
            </a:r>
            <a:endParaRPr kumimoji="1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  <a:sym typeface="Monotype Sorts" pitchFamily="2" charset="2"/>
            </a:endParaRPr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D7052DA4-701A-4307-BBFF-6A7861A570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95490" y="3733799"/>
            <a:ext cx="281709" cy="533581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1864EA54-7C17-497E-A23F-1B401935A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364" y="5294521"/>
            <a:ext cx="9012391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(L</a:t>
            </a:r>
            <a:r>
              <a:rPr kumimoji="1" lang="en-US" altLang="zh-CN" sz="2800" b="1" i="0" u="none" strike="noStrike" kern="1200" cap="none" spc="0" normalizeH="0" baseline="-1400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CW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/ L</a:t>
            </a:r>
            <a:r>
              <a:rPr kumimoji="1" lang="en-US" altLang="zh-CN" sz="2800" b="1" i="0" u="none" strike="noStrike" kern="1200" cap="none" spc="0" normalizeH="0" baseline="-1400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BEPCII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)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=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(13.5/5)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  <a:sym typeface="Symbol" pitchFamily="18" charset="2"/>
              </a:rPr>
              <a:t>(0.09/0.04)  (12.5/7.5)=10.1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L</a:t>
            </a:r>
            <a:r>
              <a:rPr kumimoji="1" lang="en-US" altLang="zh-CN" sz="2800" b="1" i="0" u="none" strike="noStrike" kern="1200" cap="none" spc="0" normalizeH="0" baseline="-14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BEPCII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=1.0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Symbol" pitchFamily="18" charset="2"/>
              </a:rPr>
              <a:t>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10 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33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cm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-2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s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-1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  <a:sym typeface="Wingdings" pitchFamily="2" charset="2"/>
              </a:rPr>
              <a:t>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L</a:t>
            </a:r>
            <a:r>
              <a:rPr kumimoji="1" lang="en-US" altLang="zh-CN" sz="2800" b="1" i="0" u="none" strike="noStrike" kern="1200" cap="none" spc="0" normalizeH="0" baseline="-14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CW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 ~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10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Symbol" pitchFamily="18" charset="2"/>
              </a:rPr>
              <a:t>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10 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33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cm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-2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s</a:t>
            </a:r>
            <a:r>
              <a:rPr kumimoji="1" lang="en-US" altLang="zh-CN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-1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"/>
                <a:cs typeface="+mn-cs"/>
              </a:rPr>
              <a:t> 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AD4B658-AF37-4A80-863C-2A700E8EC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1295400"/>
            <a:ext cx="8275700" cy="7620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Monotype Sorts" pitchFamily="2" charset="2"/>
              </a:rPr>
              <a:t>CW: small 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Symbol" pitchFamily="18" charset="2"/>
                <a:ea typeface="等线" panose="02010600030101010101" pitchFamily="2" charset="-122"/>
                <a:cs typeface="+mn-cs"/>
                <a:sym typeface="Monotype Sorts" pitchFamily="2" charset="2"/>
              </a:rPr>
              <a:t>e</a:t>
            </a:r>
            <a:r>
              <a:rPr kumimoji="1" lang="en-US" altLang="zh-CN" sz="2200" b="1" i="0" u="none" strike="noStrike" kern="120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Monotype Sorts" pitchFamily="2" charset="2"/>
              </a:rPr>
              <a:t>x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Monotype Sorts" pitchFamily="2" charset="2"/>
              </a:rPr>
              <a:t> &amp; DW: </a:t>
            </a:r>
            <a:r>
              <a:rPr kumimoji="1" lang="en-US" altLang="zh-CN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I</a:t>
            </a:r>
            <a:r>
              <a:rPr kumimoji="1" lang="en-US" altLang="zh-CN" sz="2200" b="1" i="0" u="none" strike="noStrike" kern="1200" cap="none" spc="0" normalizeH="0" baseline="-25000" noProof="0" dirty="0" err="1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b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=7.5mA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itchFamily="2" charset="2"/>
              </a:rPr>
              <a:t> 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itchFamily="2" charset="2"/>
              </a:rPr>
              <a:t>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itchFamily="2" charset="2"/>
              </a:rPr>
              <a:t> </a:t>
            </a:r>
            <a:r>
              <a:rPr kumimoji="1" lang="en-US" altLang="zh-CN" sz="2200" b="1" dirty="0">
                <a:solidFill>
                  <a:srgbClr val="996600"/>
                </a:solidFill>
                <a:latin typeface="Calibri" panose="020F0502020204030204"/>
                <a:ea typeface="等线" panose="02010600030101010101" pitchFamily="2" charset="-122"/>
                <a:sym typeface="Wingdings" pitchFamily="2" charset="2"/>
              </a:rPr>
              <a:t>12.5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mA, </a:t>
            </a:r>
            <a:r>
              <a:rPr kumimoji="1" lang="en-US" altLang="zh-CN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Symbol" pitchFamily="18" charset="2"/>
                <a:ea typeface="等线" panose="02010600030101010101" pitchFamily="2" charset="-122"/>
                <a:cs typeface="+mn-cs"/>
              </a:rPr>
              <a:t>x</a:t>
            </a:r>
            <a:r>
              <a:rPr kumimoji="1" lang="en-US" altLang="zh-CN" sz="2200" b="1" i="0" u="none" strike="noStrike" kern="1200" cap="none" spc="0" normalizeH="0" baseline="-10000" noProof="0" dirty="0" err="1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y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=0.04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itchFamily="2" charset="2"/>
              </a:rPr>
              <a:t> 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itchFamily="2" charset="2"/>
              </a:rPr>
              <a:t>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itchFamily="2" charset="2"/>
              </a:rPr>
              <a:t> </a:t>
            </a: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0.09</a:t>
            </a:r>
            <a:endParaRPr kumimoji="1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  <a:sym typeface="Monotype Sorts" pitchFamily="2" charset="2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6BD374B9-3177-41FB-9E73-57A4C64248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05800" y="2057400"/>
            <a:ext cx="674688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Line 13">
            <a:extLst>
              <a:ext uri="{FF2B5EF4-FFF2-40B4-BE49-F238E27FC236}">
                <a16:creationId xmlns:a16="http://schemas.microsoft.com/office/drawing/2014/main" id="{C4A97D49-7719-45E6-9100-ABA8FFCD14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86600" y="2057400"/>
            <a:ext cx="1219200" cy="6858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灯片编号占位符 11">
            <a:extLst>
              <a:ext uri="{FF2B5EF4-FFF2-40B4-BE49-F238E27FC236}">
                <a16:creationId xmlns:a16="http://schemas.microsoft.com/office/drawing/2014/main" id="{43F4FC99-B7E7-4D1E-806C-82542EECE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3067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62D79ED-68E5-4C6D-B2AB-E970979E2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11</a:t>
            </a:fld>
            <a:endParaRPr lang="zh-SG" altLang="en-US"/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1DFDD588-59F5-4A49-8A4D-8E0A9519FE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12745" y="0"/>
            <a:ext cx="10763250" cy="725487"/>
          </a:xfrm>
        </p:spPr>
        <p:txBody>
          <a:bodyPr>
            <a:normAutofit/>
          </a:bodyPr>
          <a:lstStyle/>
          <a:p>
            <a:pPr algn="ctr"/>
            <a:r>
              <a:rPr lang="en-US" altLang="zh-SG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1.89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GeV BEPCII crab waist parameters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3.0T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wiggler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SG" alt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表格 8">
                <a:extLst>
                  <a:ext uri="{FF2B5EF4-FFF2-40B4-BE49-F238E27FC236}">
                    <a16:creationId xmlns:a16="http://schemas.microsoft.com/office/drawing/2014/main" id="{E4343A67-9304-4240-884D-45A5A6CFBDC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4567044"/>
                  </p:ext>
                </p:extLst>
              </p:nvPr>
            </p:nvGraphicFramePr>
            <p:xfrm>
              <a:off x="1679090" y="1197382"/>
              <a:ext cx="8190773" cy="4992108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31067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936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0333">
                      <a:extLst>
                        <a:ext uri="{9D8B030D-6E8A-4147-A177-3AD203B41FA5}">
                          <a16:colId xmlns:a16="http://schemas.microsoft.com/office/drawing/2014/main" val="3055608836"/>
                        </a:ext>
                      </a:extLst>
                    </a:gridCol>
                  </a:tblGrid>
                  <a:tr h="471968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just"/>
                          <a:endParaRPr lang="zh-CN" sz="1600" kern="1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altLang="zh-CN" sz="1600" b="1" i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altLang="zh-CN" sz="1600" b="1" kern="100" baseline="-25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0</a:t>
                          </a:r>
                          <a:r>
                            <a:rPr lang="en-US" altLang="zh-CN" sz="1600" b="1" kern="100" baseline="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=1E33cm</a:t>
                          </a:r>
                          <a:r>
                            <a:rPr lang="en-US" altLang="zh-CN" sz="1600" b="1" kern="100" baseline="30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-2</a:t>
                          </a:r>
                          <a:r>
                            <a:rPr lang="en-US" altLang="zh-CN" sz="1600" b="1" kern="100" baseline="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s</a:t>
                          </a:r>
                          <a:r>
                            <a:rPr lang="en-US" altLang="zh-CN" sz="1600" b="1" kern="100" baseline="30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-1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altLang="en-US" sz="1600" b="1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altLang="zh-SG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CW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        </a:t>
                          </a:r>
                        </a:p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(10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</a:t>
                          </a:r>
                          <a:r>
                            <a:rPr lang="en-US" altLang="zh-CN" sz="1600" b="1" i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altLang="zh-CN" sz="1600" b="1" kern="100" baseline="-25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0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altLang="en-US" sz="1600" b="1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7200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56088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Circumference [m]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237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62564046"/>
                      </a:ext>
                    </a:extLst>
                  </a:tr>
                  <a:tr h="256088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b="0" kern="100" dirty="0">
                              <a:effectLst/>
                              <a:latin typeface="+mn-lt"/>
                            </a:rPr>
                            <a:t>Peak</a:t>
                          </a:r>
                          <a:r>
                            <a:rPr lang="en-US" sz="1400" b="0" kern="100" baseline="0" dirty="0">
                              <a:effectLst/>
                              <a:latin typeface="+mn-lt"/>
                            </a:rPr>
                            <a:t> luminosity</a:t>
                          </a:r>
                          <a:r>
                            <a:rPr lang="en-US" sz="1400" b="0" kern="100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US" sz="1400" b="0" kern="100" dirty="0">
                              <a:effectLst/>
                            </a:rPr>
                            <a:t>[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zh-CN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1400" b="0" i="1" kern="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n-US" sz="1400" b="0" i="1" kern="100">
                                  <a:effectLst/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  <m:sSup>
                                <m:sSupPr>
                                  <m:ctrlPr>
                                    <a:rPr lang="zh-CN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1400" b="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b="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 b="0" kern="100" dirty="0">
                              <a:effectLst/>
                            </a:rPr>
                            <a:t>]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10.9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56088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zh-CN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sz="1400" b="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en-US" sz="1400" b="0" kern="100">
                                  <a:effectLst/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Sup>
                                <m:sSubSupPr>
                                  <m:ctrlPr>
                                    <a:rPr lang="zh-CN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1400" b="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sz="1400" b="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400" b="0" kern="100" dirty="0">
                              <a:effectLst/>
                              <a:sym typeface="+mn-ea"/>
                            </a:rPr>
                            <a:t> [m]</a:t>
                          </a:r>
                          <a:endParaRPr lang="zh-CN" altLang="en-US" sz="1400" b="0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1/0.0135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SG" sz="1400" kern="100">
                              <a:solidFill>
                                <a:srgbClr val="C00000"/>
                              </a:solidFill>
                              <a:effectLst/>
                            </a:rPr>
                            <a:t>0.15/0.005</a:t>
                          </a:r>
                          <a:endParaRPr lang="zh-CN" altLang="zh-SG" sz="1400" b="1" kern="100" dirty="0">
                            <a:solidFill>
                              <a:srgbClr val="C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56088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Total current </a:t>
                          </a:r>
                          <a:r>
                            <a:rPr lang="en-US" sz="1400" kern="100" dirty="0">
                              <a:effectLst/>
                            </a:rPr>
                            <a:t>[mA]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910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C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1500</a:t>
                          </a:r>
                          <a:endParaRPr lang="zh-CN" altLang="en-US" sz="1400" b="0" kern="100" dirty="0">
                            <a:solidFill>
                              <a:srgbClr val="C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Bunch current </a:t>
                          </a:r>
                          <a:r>
                            <a:rPr lang="en-US" altLang="zh-CN" sz="1400" kern="100" dirty="0">
                              <a:effectLst/>
                            </a:rPr>
                            <a:t>[mA]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8.3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12.5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Bunch number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110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120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749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Beam-beam</a:t>
                          </a:r>
                          <a:r>
                            <a:rPr lang="en-US" altLang="zh-CN" sz="1400" kern="100" baseline="0" dirty="0">
                              <a:effectLst/>
                              <a:latin typeface="+mn-lt"/>
                            </a:rPr>
                            <a:t> para.</a:t>
                          </a: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zh-SG" sz="1400" i="1" kern="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SG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𝝃</m:t>
                                  </m:r>
                                </m:e>
                                <m:sub>
                                  <m:r>
                                    <a:rPr lang="en-US" altLang="zh-SG" sz="1400" b="0" i="1" kern="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400" kern="100" dirty="0">
                              <a:effectLst/>
                            </a:rPr>
                            <a:t>/</a:t>
                          </a:r>
                          <a:r>
                            <a:rPr lang="zh-CN" sz="1400" kern="100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𝝃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𝐥𝐮𝐦</m:t>
                                  </m:r>
                                </m:sub>
                              </m:sSub>
                            </m:oMath>
                          </a14:m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0.029/0.04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0.01/0.088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Emittance</a:t>
                          </a:r>
                          <a:r>
                            <a:rPr lang="en-US" altLang="zh-CN" sz="1400" kern="100" dirty="0">
                              <a:effectLst/>
                            </a:rPr>
                            <a:t> </a:t>
                          </a:r>
                          <a:r>
                            <a:rPr lang="en-US" sz="1400" kern="100" dirty="0">
                              <a:effectLst/>
                            </a:rPr>
                            <a:t>[</a:t>
                          </a:r>
                          <a:r>
                            <a:rPr lang="en-US" sz="1400" kern="100" dirty="0" err="1">
                              <a:effectLst/>
                            </a:rPr>
                            <a:t>nmrad</a:t>
                          </a:r>
                          <a:r>
                            <a:rPr lang="en-US" sz="1400" kern="100" dirty="0">
                              <a:effectLst/>
                            </a:rPr>
                            <a:t>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120/0.6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>
                              <a:solidFill>
                                <a:schemeClr val="tx1"/>
                              </a:solidFill>
                              <a:effectLst/>
                              <a:sym typeface="+mn-ea"/>
                            </a:rPr>
                            <a:t>55/0.193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Damping time </a:t>
                          </a:r>
                          <a:r>
                            <a:rPr lang="en-US" altLang="zh-CN" sz="14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[</a:t>
                          </a:r>
                          <a:r>
                            <a:rPr lang="en-US" altLang="zh-CN" sz="1400" b="0" kern="100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ms</a:t>
                          </a:r>
                          <a:r>
                            <a:rPr lang="en-US" altLang="zh-CN" sz="14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24.7/24.7/12.3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kern="100">
                              <a:effectLst/>
                              <a:sym typeface="+mn-ea"/>
                            </a:rPr>
                            <a:t>13.9/14.6/7.45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Coupling </a:t>
                          </a:r>
                          <a:r>
                            <a:rPr lang="en-US" altLang="zh-CN" sz="1400" kern="100" dirty="0" err="1">
                              <a:effectLst/>
                              <a:latin typeface="+mn-lt"/>
                            </a:rPr>
                            <a:t>facter</a:t>
                          </a:r>
                          <a:r>
                            <a:rPr lang="en-US" sz="1400" kern="100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US" sz="1400" kern="100" dirty="0">
                              <a:effectLst/>
                            </a:rPr>
                            <a:t>[%]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0.35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9654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</a:rPr>
                            <a:t> Longitudinal</a:t>
                          </a:r>
                          <a:r>
                            <a:rPr lang="en-US" altLang="zh-CN" sz="1400" kern="100" baseline="0" dirty="0">
                              <a:effectLst/>
                            </a:rPr>
                            <a:t> tune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𝝂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oMath>
                          </a14:m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0.032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0.040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Natural energy spread [%]</a:t>
                          </a:r>
                          <a:endParaRPr lang="zh-CN" altLang="en-US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0.082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26808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i="0" kern="100" dirty="0">
                              <a:effectLst/>
                              <a:latin typeface="+mn-lt"/>
                            </a:rPr>
                            <a:t>Natural</a:t>
                          </a:r>
                          <a:r>
                            <a:rPr lang="en-US" altLang="zh-CN" sz="1400" i="0" kern="100" baseline="0" dirty="0">
                              <a:effectLst/>
                              <a:latin typeface="+mn-lt"/>
                            </a:rPr>
                            <a:t> bunch length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kern="100" dirty="0">
                              <a:effectLst/>
                            </a:rPr>
                            <a:t> [mm]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11.5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13.3</a:t>
                          </a:r>
                          <a:endParaRPr lang="en-US" alt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i="0" kern="100" dirty="0">
                              <a:effectLst/>
                              <a:latin typeface="+mn-lt"/>
                            </a:rPr>
                            <a:t>Bunch length</a:t>
                          </a:r>
                          <a:r>
                            <a:rPr lang="en-US" altLang="zh-CN" sz="1400" i="0" kern="100" baseline="0" dirty="0">
                              <a:effectLst/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kern="100" dirty="0">
                              <a:effectLst/>
                            </a:rPr>
                            <a:t> [mm]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13.5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Half crossing angle [</a:t>
                          </a:r>
                          <a:r>
                            <a:rPr lang="en-US" altLang="zh-CN" sz="1400" kern="1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mrad</a:t>
                          </a: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18.1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 err="1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Piwinski</a:t>
                          </a: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 angle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0.47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3.19</a:t>
                          </a:r>
                          <a:endParaRPr lang="en-US" alt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None/>
                          </a:pPr>
                          <a:r>
                            <a:rPr lang="en-US" altLang="zh-CN" sz="1400" b="0" kern="1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Working point</a:t>
                          </a:r>
                          <a:endParaRPr lang="zh-CN" altLang="en-US" sz="1400" b="0" kern="1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None/>
                          </a:pPr>
                          <a:r>
                            <a:rPr lang="en-US" altLang="zh-CN" sz="1400" kern="1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7.509/5.575</a:t>
                          </a: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sym typeface="+mn-ea"/>
                            </a:rPr>
                            <a:t>8.550/7.576</a:t>
                          </a:r>
                          <a:endParaRPr lang="en-US" altLang="zh-CN" sz="1400" b="0" kern="1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表格 8">
                <a:extLst>
                  <a:ext uri="{FF2B5EF4-FFF2-40B4-BE49-F238E27FC236}">
                    <a16:creationId xmlns:a16="http://schemas.microsoft.com/office/drawing/2014/main" id="{E4343A67-9304-4240-884D-45A5A6CFBDC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4567044"/>
                  </p:ext>
                </p:extLst>
              </p:nvPr>
            </p:nvGraphicFramePr>
            <p:xfrm>
              <a:off x="1679090" y="1197382"/>
              <a:ext cx="8190773" cy="4992108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31067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936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0333">
                      <a:extLst>
                        <a:ext uri="{9D8B030D-6E8A-4147-A177-3AD203B41FA5}">
                          <a16:colId xmlns:a16="http://schemas.microsoft.com/office/drawing/2014/main" val="3055608836"/>
                        </a:ext>
                      </a:extLst>
                    </a:gridCol>
                  </a:tblGrid>
                  <a:tr h="55968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just"/>
                          <a:endParaRPr lang="zh-CN" sz="1600" kern="1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altLang="zh-CN" sz="1600" b="1" i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altLang="zh-CN" sz="1600" b="1" kern="100" baseline="-25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0</a:t>
                          </a:r>
                          <a:r>
                            <a:rPr lang="en-US" altLang="zh-CN" sz="1600" b="1" kern="100" baseline="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=1E33cm</a:t>
                          </a:r>
                          <a:r>
                            <a:rPr lang="en-US" altLang="zh-CN" sz="1600" b="1" kern="100" baseline="30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-2</a:t>
                          </a:r>
                          <a:r>
                            <a:rPr lang="en-US" altLang="zh-CN" sz="1600" b="1" kern="100" baseline="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s</a:t>
                          </a:r>
                          <a:r>
                            <a:rPr lang="en-US" altLang="zh-CN" sz="1600" b="1" kern="100" baseline="30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-1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altLang="en-US" sz="1600" b="1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altLang="zh-SG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CW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        </a:t>
                          </a:r>
                        </a:p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(10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</a:t>
                          </a:r>
                          <a:r>
                            <a:rPr lang="en-US" altLang="zh-CN" sz="1600" b="1" i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altLang="zh-CN" sz="1600" b="1" kern="100" baseline="-25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0</a:t>
                          </a:r>
                          <a:r>
                            <a:rPr lang="en-US" altLang="zh-CN" sz="1600" b="1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altLang="en-US" sz="1600" b="1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7200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56088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Circumference [m]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237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62564046"/>
                      </a:ext>
                    </a:extLst>
                  </a:tr>
                  <a:tr h="256088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6" t="-342857" r="-164510" b="-155714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10.9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56088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6" t="-442857" r="-164510" b="-145714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1/0.0135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SG" sz="1400" kern="100">
                              <a:solidFill>
                                <a:srgbClr val="C00000"/>
                              </a:solidFill>
                              <a:effectLst/>
                            </a:rPr>
                            <a:t>0.15/0.005</a:t>
                          </a:r>
                          <a:endParaRPr lang="zh-CN" altLang="zh-SG" sz="1400" b="1" kern="100" dirty="0">
                            <a:solidFill>
                              <a:srgbClr val="C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56088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Total current </a:t>
                          </a:r>
                          <a:r>
                            <a:rPr lang="en-US" sz="1400" kern="100" dirty="0">
                              <a:effectLst/>
                            </a:rPr>
                            <a:t>[mA]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910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C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1500</a:t>
                          </a:r>
                          <a:endParaRPr lang="zh-CN" altLang="en-US" sz="1400" b="0" kern="100" dirty="0">
                            <a:solidFill>
                              <a:srgbClr val="C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Bunch current </a:t>
                          </a:r>
                          <a:r>
                            <a:rPr lang="en-US" altLang="zh-CN" sz="1400" kern="100" dirty="0">
                              <a:effectLst/>
                            </a:rPr>
                            <a:t>[mA]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8.3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12.5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Bunch number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110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120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6" t="-788889" r="-164510" b="-97777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0.029/0.04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0.01/0.088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Emittance</a:t>
                          </a:r>
                          <a:r>
                            <a:rPr lang="en-US" altLang="zh-CN" sz="1400" kern="100" dirty="0">
                              <a:effectLst/>
                            </a:rPr>
                            <a:t> </a:t>
                          </a:r>
                          <a:r>
                            <a:rPr lang="en-US" sz="1400" kern="100" dirty="0">
                              <a:effectLst/>
                            </a:rPr>
                            <a:t>[</a:t>
                          </a:r>
                          <a:r>
                            <a:rPr lang="en-US" sz="1400" kern="100" dirty="0" err="1">
                              <a:effectLst/>
                            </a:rPr>
                            <a:t>nmrad</a:t>
                          </a:r>
                          <a:r>
                            <a:rPr lang="en-US" sz="1400" kern="100" dirty="0">
                              <a:effectLst/>
                            </a:rPr>
                            <a:t>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120/0.6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>
                              <a:solidFill>
                                <a:schemeClr val="tx1"/>
                              </a:solidFill>
                              <a:effectLst/>
                              <a:sym typeface="+mn-ea"/>
                            </a:rPr>
                            <a:t>55/0.193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Damping time </a:t>
                          </a:r>
                          <a:r>
                            <a:rPr lang="en-US" altLang="zh-CN" sz="14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[</a:t>
                          </a:r>
                          <a:r>
                            <a:rPr lang="en-US" altLang="zh-CN" sz="1400" b="0" kern="100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ms</a:t>
                          </a:r>
                          <a:r>
                            <a:rPr lang="en-US" altLang="zh-CN" sz="14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24.7/24.7/12.3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kern="100">
                              <a:effectLst/>
                              <a:sym typeface="+mn-ea"/>
                            </a:rPr>
                            <a:t>13.9/14.6/7.45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  <a:latin typeface="+mn-lt"/>
                            </a:rPr>
                            <a:t>Coupling </a:t>
                          </a:r>
                          <a:r>
                            <a:rPr lang="en-US" altLang="zh-CN" sz="1400" kern="100" dirty="0" err="1">
                              <a:effectLst/>
                              <a:latin typeface="+mn-lt"/>
                            </a:rPr>
                            <a:t>facter</a:t>
                          </a:r>
                          <a:r>
                            <a:rPr lang="en-US" sz="1400" kern="100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US" sz="1400" kern="100" dirty="0">
                              <a:effectLst/>
                            </a:rPr>
                            <a:t>[%]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0.35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96545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6" t="-1073469" r="-164510" b="-54081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0.032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0.040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Natural energy spread [%]</a:t>
                          </a:r>
                          <a:endParaRPr lang="zh-CN" altLang="en-US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0.082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268086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6" t="-1402273" r="-164510" b="-40681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11.5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13.3</a:t>
                          </a:r>
                          <a:endParaRPr lang="en-US" alt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256849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6" t="-1573810" r="-164510" b="-32619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13.5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Half crossing angle [</a:t>
                          </a:r>
                          <a:r>
                            <a:rPr lang="en-US" altLang="zh-CN" sz="1400" kern="1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mrad</a:t>
                          </a: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18.1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 err="1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Piwinski</a:t>
                          </a: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 angle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0.47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3.19</a:t>
                          </a:r>
                          <a:endParaRPr lang="en-US" alt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  <a:tr h="25684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None/>
                          </a:pPr>
                          <a:r>
                            <a:rPr lang="en-US" altLang="zh-CN" sz="1400" b="0" kern="1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Working point</a:t>
                          </a:r>
                          <a:endParaRPr lang="zh-CN" altLang="en-US" sz="1400" b="0" kern="1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Arial"/>
                              <a:ea typeface="微软雅黑"/>
                            </a:defRPr>
                          </a:lvl9pPr>
                        </a:lstStyle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None/>
                          </a:pPr>
                          <a:r>
                            <a:rPr lang="en-US" altLang="zh-CN" sz="1400" kern="1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7.509/5.575</a:t>
                          </a:r>
                        </a:p>
                      </a:txBody>
                      <a:tcPr marL="68580" marR="68580" marT="0" marB="0"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None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sym typeface="+mn-ea"/>
                            </a:rPr>
                            <a:t>8.550/7.576</a:t>
                          </a:r>
                          <a:endParaRPr lang="en-US" altLang="zh-CN" sz="1400" b="0" kern="1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ap="flat" cmpd="sng" algn="ctr">
                          <a:solidFill>
                            <a:sysClr val="window" lastClr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874CB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矩形 1">
            <a:extLst>
              <a:ext uri="{FF2B5EF4-FFF2-40B4-BE49-F238E27FC236}">
                <a16:creationId xmlns:a16="http://schemas.microsoft.com/office/drawing/2014/main" id="{AABF7C47-3002-4394-9867-F4C3EB014289}"/>
              </a:ext>
            </a:extLst>
          </p:cNvPr>
          <p:cNvSpPr/>
          <p:nvPr/>
        </p:nvSpPr>
        <p:spPr>
          <a:xfrm>
            <a:off x="4736518" y="1951347"/>
            <a:ext cx="5152199" cy="339365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1581495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5548FC3-6DB6-407F-AD7D-D45A0079FC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249" y="0"/>
            <a:ext cx="9349539" cy="723900"/>
          </a:xfrm>
        </p:spPr>
        <p:txBody>
          <a:bodyPr>
            <a:normAutofit/>
          </a:bodyPr>
          <a:lstStyle/>
          <a:p>
            <a:pPr algn="ctr"/>
            <a:r>
              <a:rPr lang="en-US" altLang="zh-SG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Beam-beam simulation</a:t>
            </a:r>
            <a:endParaRPr lang="zh-SG" altLang="en-US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19F027B-EE9F-40BF-98E4-79DBA2D52F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335"/>
          <a:stretch/>
        </p:blipFill>
        <p:spPr>
          <a:xfrm>
            <a:off x="505160" y="1670672"/>
            <a:ext cx="5572506" cy="34558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B3466B2-225F-4418-87AD-24FA50B4B4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25"/>
          <a:stretch/>
        </p:blipFill>
        <p:spPr>
          <a:xfrm>
            <a:off x="5846221" y="1639508"/>
            <a:ext cx="5655968" cy="339313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28611CD-3685-4AF8-B3B7-56ED581F3AA0}"/>
              </a:ext>
            </a:extLst>
          </p:cNvPr>
          <p:cNvSpPr txBox="1"/>
          <p:nvPr/>
        </p:nvSpPr>
        <p:spPr>
          <a:xfrm>
            <a:off x="1876926" y="1223784"/>
            <a:ext cx="317633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SG" dirty="0"/>
              <a:t>Luminosity vs. bunch current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4A43E12-52C5-45E9-90C1-E0D2605A369D}"/>
              </a:ext>
            </a:extLst>
          </p:cNvPr>
          <p:cNvSpPr txBox="1"/>
          <p:nvPr/>
        </p:nvSpPr>
        <p:spPr>
          <a:xfrm>
            <a:off x="7171966" y="1197429"/>
            <a:ext cx="392458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SG" dirty="0"/>
              <a:t>Beam-beam para. vs. bunch current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29CA972-767B-4C26-AB18-DC4293FE3C5E}"/>
              </a:ext>
            </a:extLst>
          </p:cNvPr>
          <p:cNvSpPr txBox="1"/>
          <p:nvPr/>
        </p:nvSpPr>
        <p:spPr>
          <a:xfrm>
            <a:off x="1690516" y="5282556"/>
            <a:ext cx="901337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SG" sz="2800" dirty="0">
                <a:solidFill>
                  <a:srgbClr val="C00000"/>
                </a:solidFill>
              </a:rPr>
              <a:t>Total current is fixed at 1.5A with different bunch current.</a:t>
            </a:r>
            <a:endParaRPr lang="zh-SG" altLang="en-US" sz="2800" dirty="0">
              <a:solidFill>
                <a:srgbClr val="C00000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6018966-40B3-46FE-A201-1EA61E83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168D448-FBD7-458E-AE1E-F837ED9D2445}"/>
              </a:ext>
            </a:extLst>
          </p:cNvPr>
          <p:cNvSpPr txBox="1"/>
          <p:nvPr/>
        </p:nvSpPr>
        <p:spPr>
          <a:xfrm>
            <a:off x="2724345" y="6023728"/>
            <a:ext cx="6202839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SG" sz="2000" dirty="0"/>
              <a:t>BEPCII: bunch current </a:t>
            </a:r>
            <a:r>
              <a:rPr lang="en-US" altLang="zh-SG" sz="2000" dirty="0" err="1"/>
              <a:t>I</a:t>
            </a:r>
            <a:r>
              <a:rPr lang="en-US" altLang="zh-SG" sz="2000" baseline="-25000" dirty="0" err="1"/>
              <a:t>b</a:t>
            </a:r>
            <a:r>
              <a:rPr lang="en-US" altLang="zh-SG" sz="2000" dirty="0"/>
              <a:t>=8.3mA, total current I=910mA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D093EED-4001-4880-9E4A-288B46BF6469}"/>
              </a:ext>
            </a:extLst>
          </p:cNvPr>
          <p:cNvSpPr txBox="1"/>
          <p:nvPr/>
        </p:nvSpPr>
        <p:spPr>
          <a:xfrm>
            <a:off x="3054484" y="2937753"/>
            <a:ext cx="1634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sz="16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altLang="zh-SG" sz="1600" baseline="-25000" dirty="0" err="1">
                <a:solidFill>
                  <a:schemeClr val="accent5">
                    <a:lumMod val="75000"/>
                  </a:schemeClr>
                </a:solidFill>
              </a:rPr>
              <a:t>b</a:t>
            </a:r>
            <a:r>
              <a:rPr lang="en-US" altLang="zh-SG" sz="1600" dirty="0">
                <a:solidFill>
                  <a:schemeClr val="accent5">
                    <a:lumMod val="75000"/>
                  </a:schemeClr>
                </a:solidFill>
              </a:rPr>
              <a:t>=12.5mA</a:t>
            </a:r>
            <a:endParaRPr lang="zh-SG" alt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104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74CF884-1DB1-42B1-B3CC-BE1AC8C71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13</a:t>
            </a:fld>
            <a:endParaRPr lang="zh-SG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2993DEF-2397-4CC4-A36D-8199ABBE46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1989" y="118548"/>
            <a:ext cx="11291888" cy="576263"/>
          </a:xfrm>
        </p:spPr>
        <p:txBody>
          <a:bodyPr>
            <a:noAutofit/>
          </a:bodyPr>
          <a:lstStyle/>
          <a:p>
            <a:pPr algn="ctr">
              <a:spcBef>
                <a:spcPts val="1000"/>
              </a:spcBef>
            </a:pPr>
            <a:r>
              <a:rPr lang="en-US" altLang="zh-SG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Lower energy parameters @ 1.55GeV/ 1.0GeV/0.5GeV</a:t>
            </a:r>
            <a:endParaRPr lang="zh-SG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963F4FA3-B19F-4802-8EE7-71330EC20F5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1570836"/>
                  </p:ext>
                </p:extLst>
              </p:nvPr>
            </p:nvGraphicFramePr>
            <p:xfrm>
              <a:off x="1215637" y="982299"/>
              <a:ext cx="9875038" cy="52014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50412">
                      <a:extLst>
                        <a:ext uri="{9D8B030D-6E8A-4147-A177-3AD203B41FA5}">
                          <a16:colId xmlns:a16="http://schemas.microsoft.com/office/drawing/2014/main" val="2361338136"/>
                        </a:ext>
                      </a:extLst>
                    </a:gridCol>
                    <a:gridCol w="2450969">
                      <a:extLst>
                        <a:ext uri="{9D8B030D-6E8A-4147-A177-3AD203B41FA5}">
                          <a16:colId xmlns:a16="http://schemas.microsoft.com/office/drawing/2014/main" val="249317654"/>
                        </a:ext>
                      </a:extLst>
                    </a:gridCol>
                    <a:gridCol w="2460396">
                      <a:extLst>
                        <a:ext uri="{9D8B030D-6E8A-4147-A177-3AD203B41FA5}">
                          <a16:colId xmlns:a16="http://schemas.microsoft.com/office/drawing/2014/main" val="2381475470"/>
                        </a:ext>
                      </a:extLst>
                    </a:gridCol>
                    <a:gridCol w="2413261">
                      <a:extLst>
                        <a:ext uri="{9D8B030D-6E8A-4147-A177-3AD203B41FA5}">
                          <a16:colId xmlns:a16="http://schemas.microsoft.com/office/drawing/2014/main" val="1989101880"/>
                        </a:ext>
                      </a:extLst>
                    </a:gridCol>
                  </a:tblGrid>
                  <a:tr h="673573">
                    <a:tc>
                      <a:txBody>
                        <a:bodyPr/>
                        <a:lstStyle/>
                        <a:p>
                          <a:pPr algn="just"/>
                          <a:endParaRPr lang="zh-CN" sz="1600" kern="1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SG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-crab</a:t>
                          </a:r>
                          <a:r>
                            <a:rPr lang="zh-CN" altLang="en-US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waist-3.6T</a:t>
                          </a:r>
                        </a:p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(1.55GeV )</a:t>
                          </a:r>
                          <a:endParaRPr lang="zh-CN" altLang="zh-SG" sz="16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SG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-crab</a:t>
                          </a:r>
                          <a:r>
                            <a:rPr lang="zh-CN" altLang="en-US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waist-3.6T</a:t>
                          </a:r>
                        </a:p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(1.0GeV )</a:t>
                          </a:r>
                          <a:endParaRPr lang="zh-CN" altLang="zh-SG" sz="16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SG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-crab</a:t>
                          </a:r>
                          <a:r>
                            <a:rPr lang="zh-CN" altLang="en-US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waist-3.6T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(0.5GeV ) </a:t>
                          </a:r>
                          <a:endParaRPr lang="zh-CN" altLang="zh-SG" sz="16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1866588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RF voltage [MV]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</a:rPr>
                            <a:t>1.5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1.0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656816392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SR power/beam [kW]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107.4 (43.1 </a:t>
                          </a: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in arc</a:t>
                          </a: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19.5 </a:t>
                          </a: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(4.5 in arc)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1.4  (0.1 in arc)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39643139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Total current [mA]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795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464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160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04657986"/>
                      </a:ext>
                    </a:extLst>
                  </a:tr>
                  <a:tr h="366552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Peak</a:t>
                          </a:r>
                          <a:r>
                            <a:rPr lang="en-US" sz="1400" kern="100" baseline="0" dirty="0">
                              <a:effectLst/>
                            </a:rPr>
                            <a:t> luminosity</a:t>
                          </a:r>
                          <a:r>
                            <a:rPr lang="en-US" sz="1400" kern="100" dirty="0">
                              <a:effectLst/>
                            </a:rPr>
                            <a:t> [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1400" b="0" i="1" kern="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kern="100">
                                  <a:effectLst/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  <m:sSup>
                                <m:sSup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𝐦</m:t>
                                  </m:r>
                                </m:e>
                                <m:sup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𝐬</m:t>
                                  </m:r>
                                </m:e>
                                <m:sup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 kern="100" dirty="0">
                              <a:effectLst/>
                            </a:rPr>
                            <a:t>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50</a:t>
                          </a:r>
                          <a:endParaRPr lang="zh-CN" sz="1400" b="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11</a:t>
                          </a:r>
                          <a:endParaRPr lang="zh-CN" altLang="en-US" sz="140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sz="1400" b="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80113182"/>
                      </a:ext>
                    </a:extLst>
                  </a:tr>
                  <a:tr h="261328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𝜷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  <m:sup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en-US" sz="1400" kern="100">
                                  <a:effectLst/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Sup>
                                <m:sSubSup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𝜷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  <m:sup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400" kern="100" dirty="0">
                              <a:effectLst/>
                            </a:rPr>
                            <a:t> [m]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0.15/0.005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SG" sz="1400" kern="100" dirty="0">
                              <a:effectLst/>
                            </a:rPr>
                            <a:t>0.15/0.005</a:t>
                          </a:r>
                          <a:endParaRPr lang="zh-CN" altLang="zh-SG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SG" sz="1400" kern="100" dirty="0">
                              <a:effectLst/>
                            </a:rPr>
                            <a:t>0.15/0.005</a:t>
                          </a:r>
                          <a:endParaRPr lang="zh-CN" altLang="zh-SG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80836358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</a:rPr>
                            <a:t>Bunch current [mA]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6.6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3.9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0.9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97739065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Bunch number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120</a:t>
                          </a:r>
                          <a:endParaRPr lang="zh-CN" altLang="en-US" sz="140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120</a:t>
                          </a:r>
                          <a:endParaRPr lang="zh-CN" altLang="en-US" sz="140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180</a:t>
                          </a:r>
                          <a:endParaRPr lang="zh-CN" altLang="en-US" sz="1400" b="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644568076"/>
                      </a:ext>
                    </a:extLst>
                  </a:tr>
                  <a:tr h="261328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i="0" kern="100" dirty="0">
                              <a:effectLst/>
                              <a:latin typeface="+mn-lt"/>
                            </a:rPr>
                            <a:t>Beam-beam</a:t>
                          </a:r>
                          <a:r>
                            <a:rPr lang="en-US" altLang="zh-CN" sz="1400" i="0" kern="100" baseline="0" dirty="0">
                              <a:effectLst/>
                              <a:latin typeface="+mn-lt"/>
                            </a:rPr>
                            <a:t> para.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zh-SG" sz="1400" i="1" kern="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SG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𝝃</m:t>
                                  </m:r>
                                </m:e>
                                <m:sub>
                                  <m:r>
                                    <a:rPr lang="en-US" altLang="zh-SG" sz="1400" b="0" i="1" kern="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400" kern="100" dirty="0">
                              <a:effectLst/>
                            </a:rPr>
                            <a:t>/</a:t>
                          </a:r>
                          <a:r>
                            <a:rPr lang="zh-CN" sz="1400" kern="100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𝝃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𝐥𝐮𝐦</m:t>
                                  </m:r>
                                </m:sub>
                              </m:sSub>
                            </m:oMath>
                          </a14:m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0.006/0.102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0.005/0.089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0.006/0.09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9140391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Emittance [</a:t>
                          </a:r>
                          <a:r>
                            <a:rPr lang="en-US" sz="1400" kern="100" dirty="0" err="1">
                              <a:effectLst/>
                            </a:rPr>
                            <a:t>nmrad</a:t>
                          </a:r>
                          <a:r>
                            <a:rPr lang="en-US" sz="1400" kern="100" dirty="0">
                              <a:effectLst/>
                            </a:rPr>
                            <a:t>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27/0.095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12.5/0.1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3.3/0.052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99339335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Damping time [</a:t>
                          </a:r>
                          <a:r>
                            <a:rPr lang="en-US" altLang="zh-CN" sz="1400" b="0" kern="100" dirty="0" err="1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ms</a:t>
                          </a: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18/18/9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37.7/37.7/19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93/93/47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8022132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Coupling factor [%]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0.35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0.8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1.6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49193598"/>
                      </a:ext>
                    </a:extLst>
                  </a:tr>
                  <a:tr h="276788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i="0" kern="100" baseline="0" dirty="0">
                              <a:effectLst/>
                              <a:latin typeface="+mn-lt"/>
                            </a:rPr>
                            <a:t>Longitudinal tune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𝝂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oMath>
                          </a14:m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0.032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0.044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0.059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6260337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Bucket Height [%]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0.35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0.8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1.6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71761600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Natural energy spread [%]</a:t>
                          </a:r>
                          <a:endParaRPr lang="zh-CN" altLang="en-US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0.086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0.076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0.014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19740449"/>
                      </a:ext>
                    </a:extLst>
                  </a:tr>
                  <a:tr h="249858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</a:rPr>
                            <a:t>Natural</a:t>
                          </a:r>
                          <a:r>
                            <a:rPr lang="en-US" altLang="zh-CN" sz="1400" kern="100" baseline="0" dirty="0">
                              <a:effectLst/>
                            </a:rPr>
                            <a:t> bunch length</a:t>
                          </a:r>
                          <a:r>
                            <a:rPr lang="zh-CN" sz="1400" kern="100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kern="100" dirty="0">
                              <a:effectLst/>
                            </a:rPr>
                            <a:t> [cm]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1.77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1.8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1.1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92537838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</a:rPr>
                            <a:t>Bunch</a:t>
                          </a:r>
                          <a:r>
                            <a:rPr lang="en-US" altLang="zh-CN" sz="1400" kern="100" baseline="0" dirty="0">
                              <a:effectLst/>
                            </a:rPr>
                            <a:t> length</a:t>
                          </a:r>
                          <a:r>
                            <a:rPr lang="zh-CN" sz="1400" kern="100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400" i="1" kern="1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en-US" sz="14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kern="100" dirty="0">
                              <a:effectLst/>
                            </a:rPr>
                            <a:t> [cm]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1.86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zh-CN" sz="1400" b="0" kern="1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48032007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Half crossing angle</a:t>
                          </a:r>
                          <a:r>
                            <a:rPr lang="zh-CN" altLang="en-US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[</a:t>
                          </a:r>
                          <a:r>
                            <a:rPr lang="en-US" altLang="zh-CN" sz="1400" kern="1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mrad</a:t>
                          </a: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18.1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18.1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18.1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38383639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 err="1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Piwinski</a:t>
                          </a: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 angle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5.3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7.9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9.8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1292014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963F4FA3-B19F-4802-8EE7-71330EC20F5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1570836"/>
                  </p:ext>
                </p:extLst>
              </p:nvPr>
            </p:nvGraphicFramePr>
            <p:xfrm>
              <a:off x="1215637" y="982299"/>
              <a:ext cx="9875038" cy="52014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50412">
                      <a:extLst>
                        <a:ext uri="{9D8B030D-6E8A-4147-A177-3AD203B41FA5}">
                          <a16:colId xmlns:a16="http://schemas.microsoft.com/office/drawing/2014/main" val="2361338136"/>
                        </a:ext>
                      </a:extLst>
                    </a:gridCol>
                    <a:gridCol w="2450969">
                      <a:extLst>
                        <a:ext uri="{9D8B030D-6E8A-4147-A177-3AD203B41FA5}">
                          <a16:colId xmlns:a16="http://schemas.microsoft.com/office/drawing/2014/main" val="249317654"/>
                        </a:ext>
                      </a:extLst>
                    </a:gridCol>
                    <a:gridCol w="2460396">
                      <a:extLst>
                        <a:ext uri="{9D8B030D-6E8A-4147-A177-3AD203B41FA5}">
                          <a16:colId xmlns:a16="http://schemas.microsoft.com/office/drawing/2014/main" val="2381475470"/>
                        </a:ext>
                      </a:extLst>
                    </a:gridCol>
                    <a:gridCol w="2413261">
                      <a:extLst>
                        <a:ext uri="{9D8B030D-6E8A-4147-A177-3AD203B41FA5}">
                          <a16:colId xmlns:a16="http://schemas.microsoft.com/office/drawing/2014/main" val="1989101880"/>
                        </a:ext>
                      </a:extLst>
                    </a:gridCol>
                  </a:tblGrid>
                  <a:tr h="673573">
                    <a:tc>
                      <a:txBody>
                        <a:bodyPr/>
                        <a:lstStyle/>
                        <a:p>
                          <a:pPr algn="just"/>
                          <a:endParaRPr lang="zh-CN" sz="1600" kern="1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SG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-crab</a:t>
                          </a:r>
                          <a:r>
                            <a:rPr lang="zh-CN" altLang="en-US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waist-3.6T</a:t>
                          </a:r>
                        </a:p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(1.55GeV )</a:t>
                          </a:r>
                          <a:endParaRPr lang="zh-CN" altLang="zh-SG" sz="16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SG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-crab</a:t>
                          </a:r>
                          <a:r>
                            <a:rPr lang="zh-CN" altLang="en-US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waist-3.6T</a:t>
                          </a:r>
                        </a:p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(1.0GeV )</a:t>
                          </a:r>
                          <a:endParaRPr lang="zh-CN" altLang="zh-SG" sz="16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SG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BEPCII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-crab</a:t>
                          </a:r>
                          <a:r>
                            <a:rPr lang="zh-CN" altLang="en-US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waist-3.6T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kern="1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(0.5GeV ) </a:t>
                          </a:r>
                          <a:endParaRPr lang="zh-CN" altLang="zh-SG" sz="16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1866588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RF voltage [MV]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</a:rPr>
                            <a:t>1.5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1.0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656816392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SR power/beam [kW]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107.4 (43.1 </a:t>
                          </a: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in arc</a:t>
                          </a: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19.5 </a:t>
                          </a: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(4.5 in arc)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1.4  (0.1 in arc)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39643139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Total current [mA]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795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464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160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04657986"/>
                      </a:ext>
                    </a:extLst>
                  </a:tr>
                  <a:tr h="366552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39" t="-398333" r="-287828" b="-96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50</a:t>
                          </a:r>
                          <a:endParaRPr lang="zh-CN" sz="1400" b="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11</a:t>
                          </a:r>
                          <a:endParaRPr lang="zh-CN" altLang="en-US" sz="140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sz="1400" b="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80113182"/>
                      </a:ext>
                    </a:extLst>
                  </a:tr>
                  <a:tr h="261328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39" t="-695349" r="-287828" b="-1244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0.15/0.005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SG" sz="1400" kern="100" dirty="0">
                              <a:effectLst/>
                            </a:rPr>
                            <a:t>0.15/0.005</a:t>
                          </a:r>
                          <a:endParaRPr lang="zh-CN" altLang="zh-SG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SG" sz="1400" kern="100" dirty="0">
                              <a:effectLst/>
                            </a:rPr>
                            <a:t>0.15/0.005</a:t>
                          </a:r>
                          <a:endParaRPr lang="zh-CN" altLang="zh-SG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80836358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effectLst/>
                            </a:rPr>
                            <a:t>Bunch current [mA]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6.6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3.9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0.9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97739065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Bunch number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120</a:t>
                          </a:r>
                          <a:endParaRPr lang="zh-CN" altLang="en-US" sz="140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120</a:t>
                          </a:r>
                          <a:endParaRPr lang="zh-CN" altLang="en-US" sz="140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180</a:t>
                          </a:r>
                          <a:endParaRPr lang="zh-CN" altLang="en-US" sz="1400" b="0" kern="100" dirty="0">
                            <a:solidFill>
                              <a:srgbClr val="FF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644568076"/>
                      </a:ext>
                    </a:extLst>
                  </a:tr>
                  <a:tr h="261328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39" t="-976744" r="-287828" b="-9627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0.006/0.102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0.005/0.089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0.006/0.09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9140391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Emittance [</a:t>
                          </a:r>
                          <a:r>
                            <a:rPr lang="en-US" sz="1400" kern="100" dirty="0" err="1">
                              <a:effectLst/>
                            </a:rPr>
                            <a:t>nmrad</a:t>
                          </a:r>
                          <a:r>
                            <a:rPr lang="en-US" sz="1400" kern="100" dirty="0">
                              <a:effectLst/>
                            </a:rPr>
                            <a:t>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27/0.095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12.5/0.1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3.3/0.052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99339335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Damping time [</a:t>
                          </a:r>
                          <a:r>
                            <a:rPr lang="en-US" altLang="zh-CN" sz="1400" b="0" kern="100" dirty="0" err="1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ms</a:t>
                          </a: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18/18/9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37.7/37.7/19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93/93/47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8022132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Coupling factor [%]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0.35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0.8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1.6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49193598"/>
                      </a:ext>
                    </a:extLst>
                  </a:tr>
                  <a:tr h="276788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39" t="-1291111" r="-287828" b="-55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0.032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0.044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0.059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6260337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Bucket Height [%]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0.35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0.8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1.6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71761600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Natural energy spread [%]</a:t>
                          </a:r>
                          <a:endParaRPr lang="zh-CN" altLang="en-US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0.086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0.076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0.014</a:t>
                          </a:r>
                          <a:endParaRPr lang="zh-CN" altLang="en-US" sz="1400" b="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19740449"/>
                      </a:ext>
                    </a:extLst>
                  </a:tr>
                  <a:tr h="249858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39" t="-1719512" r="-287828" b="-3195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1.77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1.8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1.1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92537838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endParaRPr lang="zh-SG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39" t="-1912821" r="-287828" b="-235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1.86</a:t>
                          </a:r>
                          <a:endParaRPr lang="zh-CN" sz="1400" b="1" kern="1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zh-CN" sz="1400" b="0" kern="1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48032007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Half crossing angle</a:t>
                          </a:r>
                          <a:r>
                            <a:rPr lang="zh-CN" altLang="en-US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[</a:t>
                          </a:r>
                          <a:r>
                            <a:rPr lang="en-US" altLang="zh-CN" sz="1400" kern="1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mrad</a:t>
                          </a: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18.1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18.1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18.1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38383639"/>
                      </a:ext>
                    </a:extLst>
                  </a:tr>
                  <a:tr h="239384">
                    <a:tc>
                      <a:txBody>
                        <a:bodyPr/>
                        <a:lstStyle/>
                        <a:p>
                          <a:pPr algn="l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 err="1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Piwinski</a:t>
                          </a: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Times New Roman" panose="02020603050405020304" pitchFamily="18" charset="0"/>
                            </a:rPr>
                            <a:t> angle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5.3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kern="1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7.9</a:t>
                          </a:r>
                          <a:endParaRPr lang="zh-CN" altLang="en-US" sz="1400" kern="1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6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altLang="zh-CN" sz="1400" b="0" kern="1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9.8</a:t>
                          </a:r>
                          <a:endParaRPr lang="zh-CN" sz="1400" b="0" kern="1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1292014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矩形 5">
            <a:extLst>
              <a:ext uri="{FF2B5EF4-FFF2-40B4-BE49-F238E27FC236}">
                <a16:creationId xmlns:a16="http://schemas.microsoft.com/office/drawing/2014/main" id="{399F6AD3-4006-4653-B510-A75D7DDF6BBD}"/>
              </a:ext>
            </a:extLst>
          </p:cNvPr>
          <p:cNvSpPr/>
          <p:nvPr/>
        </p:nvSpPr>
        <p:spPr>
          <a:xfrm>
            <a:off x="3737113" y="2345634"/>
            <a:ext cx="7362908" cy="36576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D91048E-2C73-4942-8177-A82E54A2855C}"/>
              </a:ext>
            </a:extLst>
          </p:cNvPr>
          <p:cNvSpPr txBox="1"/>
          <p:nvPr/>
        </p:nvSpPr>
        <p:spPr>
          <a:xfrm>
            <a:off x="1812898" y="6241285"/>
            <a:ext cx="9255318" cy="33855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altLang="zh-SG" sz="1600" dirty="0"/>
              <a:t>To test luminosity performance at various </a:t>
            </a:r>
            <a:r>
              <a:rPr lang="en-US" altLang="zh-SG" sz="1600" dirty="0" err="1"/>
              <a:t>Piwinski</a:t>
            </a:r>
            <a:r>
              <a:rPr lang="en-US" altLang="zh-SG" sz="1600" dirty="0"/>
              <a:t> angles </a:t>
            </a:r>
            <a:r>
              <a:rPr lang="en-US" altLang="zh-S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zh-SG" sz="1600" dirty="0"/>
              <a:t>b-b parameters &amp; CW commissioning experience.</a:t>
            </a:r>
            <a:endParaRPr lang="zh-SG" altLang="en-US" sz="16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D4C1AA3-C17A-4FBE-A96D-33ED1B1A361A}"/>
              </a:ext>
            </a:extLst>
          </p:cNvPr>
          <p:cNvSpPr/>
          <p:nvPr/>
        </p:nvSpPr>
        <p:spPr>
          <a:xfrm>
            <a:off x="3778201" y="5925047"/>
            <a:ext cx="7362908" cy="29287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2062989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灯片编号占位符 12">
            <a:extLst>
              <a:ext uri="{FF2B5EF4-FFF2-40B4-BE49-F238E27FC236}">
                <a16:creationId xmlns:a16="http://schemas.microsoft.com/office/drawing/2014/main" id="{D9AC48A0-49D7-43C6-AAD1-0D8A6A973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14</a:t>
            </a:fld>
            <a:endParaRPr lang="zh-SG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08F08A7-E313-4799-9967-8C59BE42FD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94094" y="75414"/>
            <a:ext cx="10515600" cy="738188"/>
          </a:xfrm>
        </p:spPr>
        <p:txBody>
          <a:bodyPr/>
          <a:lstStyle/>
          <a:p>
            <a:pPr algn="ctr"/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 comparison@1.89GeV (1m/15mm → 0.15m/</a:t>
            </a:r>
            <a:r>
              <a:rPr lang="en-US" altLang="zh-SG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mm)</a:t>
            </a:r>
            <a:endParaRPr lang="zh-SG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箭头: 右 9">
            <a:extLst>
              <a:ext uri="{FF2B5EF4-FFF2-40B4-BE49-F238E27FC236}">
                <a16:creationId xmlns:a16="http://schemas.microsoft.com/office/drawing/2014/main" id="{AF2A0E0D-3ED4-48B2-B325-C8290D11950F}"/>
              </a:ext>
            </a:extLst>
          </p:cNvPr>
          <p:cNvSpPr/>
          <p:nvPr/>
        </p:nvSpPr>
        <p:spPr>
          <a:xfrm>
            <a:off x="5967108" y="2951605"/>
            <a:ext cx="389964" cy="1748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2D7EBEB-84C6-485B-A8AB-A731535060F5}"/>
              </a:ext>
            </a:extLst>
          </p:cNvPr>
          <p:cNvSpPr txBox="1"/>
          <p:nvPr/>
        </p:nvSpPr>
        <p:spPr>
          <a:xfrm>
            <a:off x="2770701" y="1084890"/>
            <a:ext cx="85939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SG" dirty="0"/>
              <a:t>BEPCII</a:t>
            </a:r>
            <a:endParaRPr lang="zh-SG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E4E918F-E0B3-498D-8D07-369CE3C5D161}"/>
              </a:ext>
            </a:extLst>
          </p:cNvPr>
          <p:cNvSpPr txBox="1"/>
          <p:nvPr/>
        </p:nvSpPr>
        <p:spPr>
          <a:xfrm>
            <a:off x="8407125" y="1112121"/>
            <a:ext cx="123188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SG" dirty="0"/>
              <a:t>BEPCII-CW</a:t>
            </a:r>
            <a:endParaRPr lang="zh-SG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2211CC3-14A4-41DE-8088-9F058A9B44AB}"/>
              </a:ext>
            </a:extLst>
          </p:cNvPr>
          <p:cNvSpPr txBox="1"/>
          <p:nvPr/>
        </p:nvSpPr>
        <p:spPr>
          <a:xfrm>
            <a:off x="1122182" y="5389057"/>
            <a:ext cx="10338756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interaction region design has already taken into account the boundaries of the BESIII detector and the accelerator geometry.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upgrade is localized to approximately ±23 meters on either side of IR.</a:t>
            </a:r>
            <a:endParaRPr lang="zh-SG" altLang="en-US" b="1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A7243A-E4FB-4D3C-B433-29D691344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87" t="23546" r="23083"/>
          <a:stretch/>
        </p:blipFill>
        <p:spPr>
          <a:xfrm>
            <a:off x="501888" y="1660064"/>
            <a:ext cx="5321396" cy="35874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002EB73-8716-4C13-A636-38AF6F4D7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115" y="1670671"/>
            <a:ext cx="5022563" cy="3471970"/>
          </a:xfrm>
          <a:prstGeom prst="rect">
            <a:avLst/>
          </a:prstGeom>
        </p:spPr>
      </p:pic>
      <p:sp>
        <p:nvSpPr>
          <p:cNvPr id="20" name="箭头: 下 19">
            <a:extLst>
              <a:ext uri="{FF2B5EF4-FFF2-40B4-BE49-F238E27FC236}">
                <a16:creationId xmlns:a16="http://schemas.microsoft.com/office/drawing/2014/main" id="{1AEBD315-45A2-440C-8DA6-51B002351AD4}"/>
              </a:ext>
            </a:extLst>
          </p:cNvPr>
          <p:cNvSpPr/>
          <p:nvPr/>
        </p:nvSpPr>
        <p:spPr>
          <a:xfrm>
            <a:off x="7720836" y="3932608"/>
            <a:ext cx="89377" cy="3850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21" name="箭头: 下 20">
            <a:extLst>
              <a:ext uri="{FF2B5EF4-FFF2-40B4-BE49-F238E27FC236}">
                <a16:creationId xmlns:a16="http://schemas.microsoft.com/office/drawing/2014/main" id="{DE20549F-64F6-4FB0-987A-8E1B7F1ECCFD}"/>
              </a:ext>
            </a:extLst>
          </p:cNvPr>
          <p:cNvSpPr/>
          <p:nvPr/>
        </p:nvSpPr>
        <p:spPr>
          <a:xfrm>
            <a:off x="10540809" y="3920004"/>
            <a:ext cx="89377" cy="3850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57764DF-8E77-42DA-B7C1-01873D29301D}"/>
              </a:ext>
            </a:extLst>
          </p:cNvPr>
          <p:cNvSpPr txBox="1"/>
          <p:nvPr/>
        </p:nvSpPr>
        <p:spPr>
          <a:xfrm>
            <a:off x="8470232" y="3327591"/>
            <a:ext cx="1354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SG" dirty="0"/>
              <a:t>Crab sext.</a:t>
            </a:r>
            <a:endParaRPr lang="zh-SG" altLang="en-US" dirty="0"/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30E3ADC5-623F-40C6-BC62-05754D7D6E11}"/>
              </a:ext>
            </a:extLst>
          </p:cNvPr>
          <p:cNvCxnSpPr/>
          <p:nvPr/>
        </p:nvCxnSpPr>
        <p:spPr>
          <a:xfrm flipH="1">
            <a:off x="7885841" y="3630099"/>
            <a:ext cx="584391" cy="220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2DE9F58F-CCE0-430B-A8B3-42EEBC2C1262}"/>
              </a:ext>
            </a:extLst>
          </p:cNvPr>
          <p:cNvCxnSpPr/>
          <p:nvPr/>
        </p:nvCxnSpPr>
        <p:spPr>
          <a:xfrm>
            <a:off x="9742141" y="3616349"/>
            <a:ext cx="721895" cy="302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8EA969C1-04BE-41C1-B72B-574C2FE14C8A}"/>
              </a:ext>
            </a:extLst>
          </p:cNvPr>
          <p:cNvSpPr txBox="1"/>
          <p:nvPr/>
        </p:nvSpPr>
        <p:spPr>
          <a:xfrm>
            <a:off x="8316214" y="4960186"/>
            <a:ext cx="2369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Phase=(0.5,0.75)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1332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1E9DC0D-68B7-4DE6-A3F3-BC5762E6E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15</a:t>
            </a:fld>
            <a:endParaRPr lang="zh-SG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007097" y="-83564"/>
            <a:ext cx="10515600" cy="1073150"/>
          </a:xfrm>
        </p:spPr>
        <p:txBody>
          <a:bodyPr>
            <a:normAutofit/>
          </a:bodyPr>
          <a:lstStyle/>
          <a:p>
            <a:pPr algn="ctr"/>
            <a:r>
              <a:rPr lang="en-US" altLang="zh-SG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Geometry changes in the interaction region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D1807A7-977D-4122-8729-F7D1173ACFC8}"/>
              </a:ext>
            </a:extLst>
          </p:cNvPr>
          <p:cNvSpPr txBox="1"/>
          <p:nvPr/>
        </p:nvSpPr>
        <p:spPr>
          <a:xfrm>
            <a:off x="1624617" y="1098143"/>
            <a:ext cx="9187928" cy="7848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SG" sz="2000" b="0" i="0" dirty="0">
                <a:solidFill>
                  <a:srgbClr val="C00000"/>
                </a:solidFill>
                <a:effectLst/>
                <a:latin typeface="quote-cjk-patch"/>
              </a:rPr>
              <a:t>The Geometry difference from BEPCII is localized in ±23 meters region.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SG" sz="2000" dirty="0">
                <a:solidFill>
                  <a:srgbClr val="C00000"/>
                </a:solidFill>
              </a:rPr>
              <a:t>The new accelerator geometry does not conflict with the existing BEPCII tunnel.</a:t>
            </a:r>
            <a:endParaRPr kumimoji="0" lang="zh-SG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0E9885C-59D0-42BB-A4E9-0B4CCDD12311}"/>
              </a:ext>
            </a:extLst>
          </p:cNvPr>
          <p:cNvSpPr txBox="1"/>
          <p:nvPr/>
        </p:nvSpPr>
        <p:spPr>
          <a:xfrm>
            <a:off x="2983025" y="6115482"/>
            <a:ext cx="615875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SG" dirty="0"/>
              <a:t>Half crossing angle=18.1 </a:t>
            </a:r>
            <a:r>
              <a:rPr lang="en-US" altLang="zh-SG" dirty="0" err="1"/>
              <a:t>mrad</a:t>
            </a:r>
            <a:r>
              <a:rPr lang="en-US" altLang="zh-SG" dirty="0"/>
              <a:t> (11mrad @BEPCII/BEPCII</a:t>
            </a:r>
            <a:r>
              <a:rPr lang="zh-CN" altLang="en-US" dirty="0"/>
              <a:t> </a:t>
            </a:r>
            <a:r>
              <a:rPr lang="en-US" altLang="zh-CN" dirty="0"/>
              <a:t>U</a:t>
            </a:r>
            <a:r>
              <a:rPr lang="en-US" altLang="zh-SG" dirty="0"/>
              <a:t>)</a:t>
            </a:r>
            <a:endParaRPr lang="zh-SG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F0E6CEA-07CE-4212-A7AF-F5EE035A30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73"/>
          <a:stretch/>
        </p:blipFill>
        <p:spPr>
          <a:xfrm>
            <a:off x="2347378" y="1923069"/>
            <a:ext cx="7093753" cy="377543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D780F4D-5E67-4A6E-9225-6F1DBD0C4154}"/>
              </a:ext>
            </a:extLst>
          </p:cNvPr>
          <p:cNvSpPr txBox="1"/>
          <p:nvPr/>
        </p:nvSpPr>
        <p:spPr>
          <a:xfrm>
            <a:off x="5561814" y="5674936"/>
            <a:ext cx="114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/>
              <a:t>X (m)</a:t>
            </a:r>
            <a:endParaRPr lang="zh-SG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CD003E1-0F59-4986-BCE4-730CA0F34F55}"/>
              </a:ext>
            </a:extLst>
          </p:cNvPr>
          <p:cNvSpPr txBox="1"/>
          <p:nvPr/>
        </p:nvSpPr>
        <p:spPr>
          <a:xfrm>
            <a:off x="1611984" y="2931736"/>
            <a:ext cx="650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/>
              <a:t>Y (m)</a:t>
            </a:r>
            <a:endParaRPr lang="zh-SG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F2534E6-2BEA-4C59-BEFC-5E76D7238311}"/>
              </a:ext>
            </a:extLst>
          </p:cNvPr>
          <p:cNvSpPr txBox="1"/>
          <p:nvPr/>
        </p:nvSpPr>
        <p:spPr>
          <a:xfrm>
            <a:off x="2838616" y="2115046"/>
            <a:ext cx="421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SG" dirty="0"/>
              <a:t>IP</a:t>
            </a:r>
            <a:endParaRPr lang="zh-SG" altLang="en-US" dirty="0"/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9F9C351A-1652-4BFA-A983-EE28FEF271CA}"/>
              </a:ext>
            </a:extLst>
          </p:cNvPr>
          <p:cNvCxnSpPr/>
          <p:nvPr/>
        </p:nvCxnSpPr>
        <p:spPr>
          <a:xfrm flipH="1">
            <a:off x="2663687" y="2409245"/>
            <a:ext cx="246490" cy="206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219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23C58C99-E420-4E35-85F4-22212ABF860C}"/>
              </a:ext>
            </a:extLst>
          </p:cNvPr>
          <p:cNvSpPr/>
          <p:nvPr/>
        </p:nvSpPr>
        <p:spPr>
          <a:xfrm>
            <a:off x="626675" y="121448"/>
            <a:ext cx="1126863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BEPCII-CW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SG" sz="36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Asymmetric IR design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8BB7C90-F24A-4F1A-B620-2FCFF934AD1B}"/>
              </a:ext>
            </a:extLst>
          </p:cNvPr>
          <p:cNvSpPr txBox="1"/>
          <p:nvPr/>
        </p:nvSpPr>
        <p:spPr>
          <a:xfrm>
            <a:off x="855090" y="5856778"/>
            <a:ext cx="961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sz="2400" b="1" dirty="0">
                <a:solidFill>
                  <a:srgbClr val="C00000"/>
                </a:solidFill>
              </a:rPr>
              <a:t>No</a:t>
            </a:r>
            <a:r>
              <a:rPr lang="zh-CN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</a:rPr>
              <a:t>direct SR light from the upstream will hit the central Beryllium pipe.</a:t>
            </a:r>
            <a:endParaRPr lang="zh-SG" altLang="en-US" sz="2400" dirty="0">
              <a:solidFill>
                <a:srgbClr val="C00000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BBC4FC4-0614-403C-A797-F4C01CD7C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16</a:t>
            </a:fld>
            <a:endParaRPr lang="zh-SG" altLang="en-US"/>
          </a:p>
        </p:txBody>
      </p:sp>
      <p:sp>
        <p:nvSpPr>
          <p:cNvPr id="65" name="文本框 3">
            <a:extLst>
              <a:ext uri="{FF2B5EF4-FFF2-40B4-BE49-F238E27FC236}">
                <a16:creationId xmlns:a16="http://schemas.microsoft.com/office/drawing/2014/main" id="{4571E423-E9C1-4004-844A-3E223380A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45" y="1199255"/>
            <a:ext cx="10818821" cy="4127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413"/>
              </a:spcBef>
              <a:defRPr sz="3200">
                <a:solidFill>
                  <a:schemeClr val="tx1"/>
                </a:solidFill>
                <a:latin typeface="Liberation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等线" panose="02010600030101010101" pitchFamily="2" charset="-122"/>
              </a:rPr>
              <a:t>BII-CW</a:t>
            </a:r>
            <a:r>
              <a:rPr lang="zh-CN" altLang="en-US" sz="2000" b="1" dirty="0">
                <a:latin typeface="等线" panose="02010600030101010101" pitchFamily="2" charset="-122"/>
              </a:rPr>
              <a:t>（</a:t>
            </a:r>
            <a:r>
              <a:rPr lang="en-US" altLang="zh-CN" sz="2000" b="1" dirty="0">
                <a:latin typeface="等线" panose="02010600030101010101" pitchFamily="2" charset="-122"/>
              </a:rPr>
              <a:t>1.89GeV</a:t>
            </a:r>
            <a:r>
              <a:rPr lang="zh-CN" altLang="en-US" sz="2000" b="1" dirty="0">
                <a:latin typeface="等线" panose="02010600030101010101" pitchFamily="2" charset="-122"/>
              </a:rPr>
              <a:t>）</a:t>
            </a:r>
            <a:r>
              <a:rPr lang="en-US" altLang="zh-CN" sz="2000" b="1" dirty="0">
                <a:latin typeface="等线" panose="02010600030101010101" pitchFamily="2" charset="-122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altLang="zh-CN" sz="1800" dirty="0">
                <a:latin typeface="等线" panose="02010600030101010101" pitchFamily="2" charset="-122"/>
              </a:rPr>
              <a:t>       QD(single aperture):</a:t>
            </a:r>
            <a:r>
              <a:rPr lang="en-US" altLang="zh-CN" sz="1800" dirty="0">
                <a:solidFill>
                  <a:srgbClr val="FF0000"/>
                </a:solidFill>
                <a:latin typeface="等线" panose="02010600030101010101" pitchFamily="2" charset="-122"/>
              </a:rPr>
              <a:t>  B’= 21.5 T/m  &amp;  B=0.34 T </a:t>
            </a:r>
          </a:p>
          <a:p>
            <a:pPr>
              <a:spcBef>
                <a:spcPts val="600"/>
              </a:spcBef>
            </a:pPr>
            <a:r>
              <a:rPr lang="en-US" altLang="zh-CN" sz="1800" dirty="0">
                <a:latin typeface="等线" panose="02010600030101010101" pitchFamily="2" charset="-122"/>
              </a:rPr>
              <a:t>       QF(twin aperture):</a:t>
            </a:r>
            <a:r>
              <a:rPr lang="en-US" altLang="zh-CN" sz="1800" dirty="0">
                <a:solidFill>
                  <a:srgbClr val="FF0000"/>
                </a:solidFill>
                <a:latin typeface="等线" panose="02010600030101010101" pitchFamily="2" charset="-122"/>
              </a:rPr>
              <a:t>   B’=21.0 T/m</a:t>
            </a: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1693" dirty="0">
              <a:solidFill>
                <a:srgbClr val="FF0000"/>
              </a:solidFill>
              <a:latin typeface="等线" panose="02010600030101010101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8775055-4244-4DE3-818E-04C33D94764B}"/>
              </a:ext>
            </a:extLst>
          </p:cNvPr>
          <p:cNvSpPr txBox="1"/>
          <p:nvPr/>
        </p:nvSpPr>
        <p:spPr>
          <a:xfrm>
            <a:off x="6352118" y="1150970"/>
            <a:ext cx="5002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C00000"/>
                </a:solidFill>
              </a:rPr>
              <a:t>The new IR SC quadrupole magnet will replace the existing SCQ.</a:t>
            </a:r>
            <a:endParaRPr lang="zh-SG" altLang="en-US" sz="2400" dirty="0">
              <a:solidFill>
                <a:srgbClr val="C0000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F713A69-4357-40BD-8454-923D3959B6B5}"/>
              </a:ext>
            </a:extLst>
          </p:cNvPr>
          <p:cNvSpPr txBox="1"/>
          <p:nvPr/>
        </p:nvSpPr>
        <p:spPr>
          <a:xfrm>
            <a:off x="6774243" y="2032448"/>
            <a:ext cx="471319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altLang="zh-CN" sz="1600" dirty="0">
                <a:solidFill>
                  <a:srgbClr val="002060"/>
                </a:solidFill>
              </a:rPr>
              <a:t>BEPCII</a:t>
            </a:r>
            <a:r>
              <a:rPr lang="zh-CN" altLang="en-US" sz="1600" dirty="0">
                <a:solidFill>
                  <a:srgbClr val="002060"/>
                </a:solidFill>
              </a:rPr>
              <a:t>：</a:t>
            </a:r>
            <a:r>
              <a:rPr lang="en-US" altLang="zh-CN" sz="1600" dirty="0">
                <a:solidFill>
                  <a:srgbClr val="002060"/>
                </a:solidFill>
              </a:rPr>
              <a:t>QD </a:t>
            </a:r>
            <a:r>
              <a:rPr lang="zh-CN" altLang="en-US" sz="1600" dirty="0">
                <a:solidFill>
                  <a:srgbClr val="002060"/>
                </a:solidFill>
              </a:rPr>
              <a:t>（</a:t>
            </a:r>
            <a:r>
              <a:rPr lang="en-US" altLang="zh-CN" sz="1600" dirty="0">
                <a:solidFill>
                  <a:srgbClr val="002060"/>
                </a:solidFill>
              </a:rPr>
              <a:t>single</a:t>
            </a:r>
            <a:r>
              <a:rPr lang="zh-CN" altLang="en-US" sz="1600" dirty="0">
                <a:solidFill>
                  <a:srgbClr val="002060"/>
                </a:solidFill>
              </a:rPr>
              <a:t> </a:t>
            </a:r>
            <a:r>
              <a:rPr lang="en-US" altLang="zh-CN" sz="1600" dirty="0">
                <a:solidFill>
                  <a:srgbClr val="002060"/>
                </a:solidFill>
              </a:rPr>
              <a:t>aperture</a:t>
            </a:r>
            <a:r>
              <a:rPr lang="zh-CN" altLang="en-US" sz="1600" dirty="0">
                <a:solidFill>
                  <a:srgbClr val="002060"/>
                </a:solidFill>
              </a:rPr>
              <a:t>）</a:t>
            </a:r>
            <a:endParaRPr lang="en-US" altLang="zh-CN" sz="1600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altLang="zh-CN" sz="1600" dirty="0">
                <a:solidFill>
                  <a:srgbClr val="002060"/>
                </a:solidFill>
              </a:rPr>
              <a:t>BEPCII-CW</a:t>
            </a:r>
            <a:r>
              <a:rPr lang="zh-CN" altLang="en-US" sz="1600" dirty="0">
                <a:solidFill>
                  <a:srgbClr val="002060"/>
                </a:solidFill>
              </a:rPr>
              <a:t>：</a:t>
            </a:r>
            <a:r>
              <a:rPr lang="en-US" altLang="zh-CN" sz="1600" dirty="0">
                <a:solidFill>
                  <a:srgbClr val="002060"/>
                </a:solidFill>
              </a:rPr>
              <a:t>QD </a:t>
            </a:r>
            <a:r>
              <a:rPr lang="zh-CN" altLang="en-US" sz="1600" dirty="0">
                <a:solidFill>
                  <a:srgbClr val="002060"/>
                </a:solidFill>
              </a:rPr>
              <a:t>（</a:t>
            </a:r>
            <a:r>
              <a:rPr lang="en-US" altLang="zh-CN" sz="1600" dirty="0">
                <a:solidFill>
                  <a:srgbClr val="002060"/>
                </a:solidFill>
              </a:rPr>
              <a:t> single</a:t>
            </a:r>
            <a:r>
              <a:rPr lang="zh-CN" altLang="en-US" sz="1600" dirty="0">
                <a:solidFill>
                  <a:srgbClr val="002060"/>
                </a:solidFill>
              </a:rPr>
              <a:t> </a:t>
            </a:r>
            <a:r>
              <a:rPr lang="en-US" altLang="zh-CN" sz="1600" dirty="0">
                <a:solidFill>
                  <a:srgbClr val="002060"/>
                </a:solidFill>
              </a:rPr>
              <a:t>aperture </a:t>
            </a:r>
            <a:r>
              <a:rPr lang="zh-CN" altLang="en-US" sz="1600" dirty="0">
                <a:solidFill>
                  <a:srgbClr val="002060"/>
                </a:solidFill>
              </a:rPr>
              <a:t>）</a:t>
            </a:r>
            <a:r>
              <a:rPr lang="en-US" altLang="zh-CN" sz="1600" dirty="0">
                <a:solidFill>
                  <a:srgbClr val="002060"/>
                </a:solidFill>
              </a:rPr>
              <a:t>+ QF</a:t>
            </a:r>
            <a:r>
              <a:rPr lang="zh-CN" altLang="en-US" sz="1600" dirty="0">
                <a:solidFill>
                  <a:srgbClr val="002060"/>
                </a:solidFill>
              </a:rPr>
              <a:t>（</a:t>
            </a:r>
            <a:r>
              <a:rPr lang="en-US" altLang="zh-CN" sz="1600" dirty="0">
                <a:solidFill>
                  <a:srgbClr val="002060"/>
                </a:solidFill>
              </a:rPr>
              <a:t>double aperture</a:t>
            </a:r>
            <a:r>
              <a:rPr lang="zh-CN" altLang="en-US" sz="1600" dirty="0">
                <a:solidFill>
                  <a:srgbClr val="002060"/>
                </a:solidFill>
              </a:rPr>
              <a:t>）</a:t>
            </a:r>
            <a:endParaRPr lang="zh-SG" altLang="en-US" sz="1600" dirty="0">
              <a:solidFill>
                <a:srgbClr val="002060"/>
              </a:solidFill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0F2346B9-53B8-486E-8AAB-9032FB87A25F}"/>
              </a:ext>
            </a:extLst>
          </p:cNvPr>
          <p:cNvSpPr/>
          <p:nvPr/>
        </p:nvSpPr>
        <p:spPr>
          <a:xfrm>
            <a:off x="6257988" y="1110628"/>
            <a:ext cx="4975411" cy="189652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34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CC4FB0B-3417-4399-9339-C8EF507AFFF3}"/>
              </a:ext>
            </a:extLst>
          </p:cNvPr>
          <p:cNvSpPr txBox="1"/>
          <p:nvPr/>
        </p:nvSpPr>
        <p:spPr>
          <a:xfrm>
            <a:off x="728767" y="2440691"/>
            <a:ext cx="564817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b="1" dirty="0"/>
              <a:t>Correcting coils to cancel the alignment error</a:t>
            </a:r>
            <a:r>
              <a:rPr lang="zh-CN" altLang="en-US" sz="2000" b="1" dirty="0"/>
              <a:t>：</a:t>
            </a:r>
            <a:endParaRPr lang="en-US" altLang="zh-CN" sz="2000" b="1" dirty="0"/>
          </a:p>
          <a:p>
            <a:r>
              <a:rPr lang="en-US" altLang="zh-SG" dirty="0"/>
              <a:t>        -- </a:t>
            </a:r>
            <a:r>
              <a:rPr lang="en-US" altLang="zh-CN" dirty="0"/>
              <a:t>skew quad &amp; correctors</a:t>
            </a:r>
            <a:endParaRPr lang="zh-SG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5BB98C9-A272-4448-A6CE-4D9123A95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399" y="3083165"/>
            <a:ext cx="9175275" cy="2840982"/>
          </a:xfrm>
          <a:prstGeom prst="rect">
            <a:avLst/>
          </a:prstGeom>
        </p:spPr>
      </p:pic>
      <p:sp>
        <p:nvSpPr>
          <p:cNvPr id="15" name="弧形 14">
            <a:extLst>
              <a:ext uri="{FF2B5EF4-FFF2-40B4-BE49-F238E27FC236}">
                <a16:creationId xmlns:a16="http://schemas.microsoft.com/office/drawing/2014/main" id="{06DC43F2-F6C7-41C9-9B8D-36800D32B1DA}"/>
              </a:ext>
            </a:extLst>
          </p:cNvPr>
          <p:cNvSpPr/>
          <p:nvPr/>
        </p:nvSpPr>
        <p:spPr>
          <a:xfrm rot="21080837">
            <a:off x="8747786" y="3540444"/>
            <a:ext cx="424878" cy="754144"/>
          </a:xfrm>
          <a:prstGeom prst="arc">
            <a:avLst>
              <a:gd name="adj1" fmla="val 16050619"/>
              <a:gd name="adj2" fmla="val 430265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44" name="弧形 43">
            <a:extLst>
              <a:ext uri="{FF2B5EF4-FFF2-40B4-BE49-F238E27FC236}">
                <a16:creationId xmlns:a16="http://schemas.microsoft.com/office/drawing/2014/main" id="{DF64712B-5620-4307-83BF-2A7680C50A5D}"/>
              </a:ext>
            </a:extLst>
          </p:cNvPr>
          <p:cNvSpPr/>
          <p:nvPr/>
        </p:nvSpPr>
        <p:spPr>
          <a:xfrm rot="906080">
            <a:off x="9048400" y="4212476"/>
            <a:ext cx="187083" cy="395127"/>
          </a:xfrm>
          <a:prstGeom prst="arc">
            <a:avLst>
              <a:gd name="adj1" fmla="val 16351826"/>
              <a:gd name="adj2" fmla="val 430265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5401784B-5C7D-4B15-9C65-3B82C0818771}"/>
              </a:ext>
            </a:extLst>
          </p:cNvPr>
          <p:cNvCxnSpPr>
            <a:cxnSpLocks/>
          </p:cNvCxnSpPr>
          <p:nvPr/>
        </p:nvCxnSpPr>
        <p:spPr>
          <a:xfrm flipH="1" flipV="1">
            <a:off x="7927943" y="4637989"/>
            <a:ext cx="933253" cy="1885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A2FA92C0-68A4-4B88-BC73-7FB419FB794C}"/>
              </a:ext>
            </a:extLst>
          </p:cNvPr>
          <p:cNvCxnSpPr/>
          <p:nvPr/>
        </p:nvCxnSpPr>
        <p:spPr>
          <a:xfrm flipV="1">
            <a:off x="7777114" y="3308808"/>
            <a:ext cx="1008668" cy="348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FEBF0394-4F52-42D5-9B73-0D7D0985F59D}"/>
              </a:ext>
            </a:extLst>
          </p:cNvPr>
          <p:cNvSpPr txBox="1"/>
          <p:nvPr/>
        </p:nvSpPr>
        <p:spPr>
          <a:xfrm>
            <a:off x="9964132" y="3412504"/>
            <a:ext cx="133860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SG" dirty="0"/>
              <a:t>Exit angle: 106.3mrad</a:t>
            </a:r>
            <a:endParaRPr lang="zh-SG" altLang="en-US" dirty="0"/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20F0E890-D3F2-434D-A622-42CD0F42655F}"/>
              </a:ext>
            </a:extLst>
          </p:cNvPr>
          <p:cNvCxnSpPr/>
          <p:nvPr/>
        </p:nvCxnSpPr>
        <p:spPr>
          <a:xfrm flipH="1">
            <a:off x="9398524" y="3714161"/>
            <a:ext cx="452486" cy="84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>
            <a:extLst>
              <a:ext uri="{FF2B5EF4-FFF2-40B4-BE49-F238E27FC236}">
                <a16:creationId xmlns:a16="http://schemas.microsoft.com/office/drawing/2014/main" id="{6E2AD7E7-1BCB-42A8-B541-3A45632B9005}"/>
              </a:ext>
            </a:extLst>
          </p:cNvPr>
          <p:cNvSpPr txBox="1"/>
          <p:nvPr/>
        </p:nvSpPr>
        <p:spPr>
          <a:xfrm>
            <a:off x="10144812" y="4441597"/>
            <a:ext cx="140302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SG" sz="1600" dirty="0"/>
              <a:t>Incident angle: 29.3mrad</a:t>
            </a:r>
            <a:endParaRPr lang="zh-SG" altLang="en-US" sz="1600" dirty="0"/>
          </a:p>
        </p:txBody>
      </p: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98ACBF6B-3E4C-4F42-BCFE-7571FD90504B}"/>
              </a:ext>
            </a:extLst>
          </p:cNvPr>
          <p:cNvCxnSpPr>
            <a:cxnSpLocks/>
          </p:cNvCxnSpPr>
          <p:nvPr/>
        </p:nvCxnSpPr>
        <p:spPr>
          <a:xfrm flipH="1" flipV="1">
            <a:off x="9634195" y="4524866"/>
            <a:ext cx="388069" cy="1052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BE153052-181A-4496-B7AF-FC1A2B60F366}"/>
              </a:ext>
            </a:extLst>
          </p:cNvPr>
          <p:cNvSpPr txBox="1"/>
          <p:nvPr/>
        </p:nvSpPr>
        <p:spPr>
          <a:xfrm>
            <a:off x="8179597" y="4738485"/>
            <a:ext cx="669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/>
              <a:t>e+</a:t>
            </a:r>
            <a:endParaRPr lang="zh-SG" altLang="en-US" dirty="0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36AF35BE-28CC-41CE-8073-A9FB349FAAA3}"/>
              </a:ext>
            </a:extLst>
          </p:cNvPr>
          <p:cNvSpPr txBox="1"/>
          <p:nvPr/>
        </p:nvSpPr>
        <p:spPr>
          <a:xfrm>
            <a:off x="7957793" y="3150123"/>
            <a:ext cx="669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/>
              <a:t>e-</a:t>
            </a:r>
            <a:endParaRPr lang="zh-SG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15CFE33-83DC-426A-A16F-788505711BE6}"/>
              </a:ext>
            </a:extLst>
          </p:cNvPr>
          <p:cNvSpPr txBox="1"/>
          <p:nvPr/>
        </p:nvSpPr>
        <p:spPr>
          <a:xfrm>
            <a:off x="9239416" y="4484536"/>
            <a:ext cx="357809" cy="763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SG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EC01998-6111-42E0-A3BC-171A693E033C}"/>
              </a:ext>
            </a:extLst>
          </p:cNvPr>
          <p:cNvSpPr txBox="1"/>
          <p:nvPr/>
        </p:nvSpPr>
        <p:spPr>
          <a:xfrm>
            <a:off x="9002203" y="3094384"/>
            <a:ext cx="571168" cy="3326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SG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176158162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C54B6197-AE6C-41E5-A22F-F4835D739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17</a:t>
            </a:fld>
            <a:endParaRPr lang="zh-SG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144660" y="-72397"/>
            <a:ext cx="10515600" cy="1006475"/>
          </a:xfrm>
        </p:spPr>
        <p:txBody>
          <a:bodyPr>
            <a:normAutofit/>
          </a:bodyPr>
          <a:lstStyle/>
          <a:p>
            <a:pPr algn="ctr"/>
            <a:r>
              <a:rPr lang="en-US" altLang="zh-SG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Insertion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SC</a:t>
            </a:r>
            <a:r>
              <a:rPr lang="en-US" altLang="zh-SG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wiggler at inj. region of inner ring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1D4B555-9265-4C25-9813-4C08E7F73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61" y="2739983"/>
            <a:ext cx="4631603" cy="349486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618D0BA-7C55-4136-9A28-2CADA1ABE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358" y="2736129"/>
            <a:ext cx="4455755" cy="356245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A7B7388-5BC6-431B-B7BF-F54DE4415665}"/>
              </a:ext>
            </a:extLst>
          </p:cNvPr>
          <p:cNvSpPr/>
          <p:nvPr/>
        </p:nvSpPr>
        <p:spPr>
          <a:xfrm>
            <a:off x="1299164" y="1114308"/>
            <a:ext cx="7114640" cy="9679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000" dirty="0">
                <a:solidFill>
                  <a:prstClr val="black"/>
                </a:solidFill>
              </a:rPr>
              <a:t>Increase SR damping </a:t>
            </a:r>
            <a:r>
              <a:rPr lang="en-US" altLang="zh-CN" sz="2000" dirty="0">
                <a:solidFill>
                  <a:prstClr val="black"/>
                </a:solidFill>
                <a:cs typeface="Times New Roman" panose="02020603050405020304" pitchFamily="18" charset="0"/>
              </a:rPr>
              <a:t>→ smaller emittance, larger </a:t>
            </a:r>
            <a:r>
              <a:rPr lang="en-US" altLang="zh-CN" sz="2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Piwinski</a:t>
            </a:r>
            <a:r>
              <a:rPr lang="en-US" altLang="zh-CN" sz="2000" dirty="0">
                <a:solidFill>
                  <a:prstClr val="black"/>
                </a:solidFill>
                <a:cs typeface="Times New Roman" panose="02020603050405020304" pitchFamily="18" charset="0"/>
              </a:rPr>
              <a:t> angle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等线" panose="02010600030101010101" pitchFamily="2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000" dirty="0">
                <a:solidFill>
                  <a:prstClr val="black"/>
                </a:solidFill>
                <a:cs typeface="Times New Roman" panose="02020603050405020304" pitchFamily="18" charset="0"/>
              </a:rPr>
              <a:t>shorter damping time</a:t>
            </a: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  <a:cs typeface="Times New Roman" panose="02020603050405020304" pitchFamily="18" charset="0"/>
              </a:rPr>
              <a:t>→  higher beam-beam limit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箭头: 右 3">
            <a:extLst>
              <a:ext uri="{FF2B5EF4-FFF2-40B4-BE49-F238E27FC236}">
                <a16:creationId xmlns:a16="http://schemas.microsoft.com/office/drawing/2014/main" id="{ED1D1397-6614-4EB4-B792-87EAD134CF71}"/>
              </a:ext>
            </a:extLst>
          </p:cNvPr>
          <p:cNvSpPr/>
          <p:nvPr/>
        </p:nvSpPr>
        <p:spPr>
          <a:xfrm>
            <a:off x="5573806" y="3018865"/>
            <a:ext cx="605117" cy="1949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SG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5FFA094-B7AB-42AF-BED9-5A3C0AD19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6081" y="998271"/>
            <a:ext cx="2218766" cy="162033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87C61F7-B995-4AD1-95D8-8947948CF353}"/>
              </a:ext>
            </a:extLst>
          </p:cNvPr>
          <p:cNvSpPr txBox="1"/>
          <p:nvPr/>
        </p:nvSpPr>
        <p:spPr>
          <a:xfrm>
            <a:off x="1452280" y="3301253"/>
            <a:ext cx="383241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SG" altLang="en-US" sz="8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D15A4A4-CA1C-48DA-9F1F-DB48BEA30EE4}"/>
              </a:ext>
            </a:extLst>
          </p:cNvPr>
          <p:cNvSpPr txBox="1"/>
          <p:nvPr/>
        </p:nvSpPr>
        <p:spPr>
          <a:xfrm>
            <a:off x="6526304" y="3319183"/>
            <a:ext cx="369346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SG" altLang="en-US" sz="8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4C01B39-0A99-4AA4-BF4B-6104EDDAF7AE}"/>
              </a:ext>
            </a:extLst>
          </p:cNvPr>
          <p:cNvSpPr txBox="1"/>
          <p:nvPr/>
        </p:nvSpPr>
        <p:spPr>
          <a:xfrm>
            <a:off x="3146611" y="6185647"/>
            <a:ext cx="1196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/>
              <a:t>BEPCII</a:t>
            </a:r>
            <a:endParaRPr lang="zh-SG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BB32828-977C-4FCF-A84F-68E3220F25EF}"/>
              </a:ext>
            </a:extLst>
          </p:cNvPr>
          <p:cNvSpPr txBox="1"/>
          <p:nvPr/>
        </p:nvSpPr>
        <p:spPr>
          <a:xfrm>
            <a:off x="7985311" y="6230470"/>
            <a:ext cx="1196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/>
              <a:t>BEPCII-CW</a:t>
            </a:r>
            <a:endParaRPr lang="zh-SG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EFDFD58-FE52-426E-A0F2-952863EFB02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2" y="2167726"/>
            <a:ext cx="5024454" cy="42410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E150682C-D101-4DDA-B008-DCAF3C571E92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5524216" y="3192379"/>
            <a:ext cx="2817680" cy="10958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>
            <a:extLst>
              <a:ext uri="{FF2B5EF4-FFF2-40B4-BE49-F238E27FC236}">
                <a16:creationId xmlns:a16="http://schemas.microsoft.com/office/drawing/2014/main" id="{194580D9-E481-4ACE-8C8A-1A5DD2E715FF}"/>
              </a:ext>
            </a:extLst>
          </p:cNvPr>
          <p:cNvSpPr/>
          <p:nvPr/>
        </p:nvSpPr>
        <p:spPr>
          <a:xfrm>
            <a:off x="5069305" y="4090737"/>
            <a:ext cx="168442" cy="4491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EF3612BF-F9F1-461C-869A-B0A4AEA4C215}"/>
              </a:ext>
            </a:extLst>
          </p:cNvPr>
          <p:cNvSpPr/>
          <p:nvPr/>
        </p:nvSpPr>
        <p:spPr>
          <a:xfrm>
            <a:off x="794084" y="4130842"/>
            <a:ext cx="136358" cy="4491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EA71A703-3792-4B05-B56E-3889F0FD78DD}"/>
              </a:ext>
            </a:extLst>
          </p:cNvPr>
          <p:cNvCxnSpPr>
            <a:cxnSpLocks/>
          </p:cNvCxnSpPr>
          <p:nvPr/>
        </p:nvCxnSpPr>
        <p:spPr>
          <a:xfrm flipH="1">
            <a:off x="978568" y="3152274"/>
            <a:ext cx="7275096" cy="11790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33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CF65448-32F4-44E3-826E-7DA708088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362" y="1687813"/>
            <a:ext cx="4204331" cy="3888141"/>
          </a:xfrm>
          <a:prstGeom prst="rect">
            <a:avLst/>
          </a:prstGeom>
        </p:spPr>
      </p:pic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718C3467-CFB8-41BC-82BC-08A80B404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18</a:t>
            </a:fld>
            <a:endParaRPr lang="zh-SG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E55AEDF-890B-47E9-ACC8-EDB338B9FE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1938" y="-137049"/>
            <a:ext cx="10515600" cy="1162050"/>
          </a:xfrm>
        </p:spPr>
        <p:txBody>
          <a:bodyPr>
            <a:normAutofit/>
          </a:bodyPr>
          <a:lstStyle/>
          <a:p>
            <a:pPr algn="ctr"/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Whole ring lattice &amp; dynamic aperture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*=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0.15m/5mm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SG" altLang="en-US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63FDC2D-17A2-4AA1-9C6C-F82E45B4C2B1}"/>
              </a:ext>
            </a:extLst>
          </p:cNvPr>
          <p:cNvSpPr txBox="1"/>
          <p:nvPr/>
        </p:nvSpPr>
        <p:spPr>
          <a:xfrm>
            <a:off x="7157422" y="1221111"/>
            <a:ext cx="29645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62% crab + 3T wiggler</a:t>
            </a:r>
            <a:endParaRPr kumimoji="0" lang="zh-SG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94BBE6C-7640-4CD2-B185-EF273085C1F8}"/>
              </a:ext>
            </a:extLst>
          </p:cNvPr>
          <p:cNvSpPr txBox="1"/>
          <p:nvPr/>
        </p:nvSpPr>
        <p:spPr>
          <a:xfrm>
            <a:off x="1853450" y="5563498"/>
            <a:ext cx="60948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Working point: </a:t>
            </a:r>
            <a:r>
              <a:rPr kumimoji="0" lang="en-US" altLang="zh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8.55/7.58</a:t>
            </a:r>
            <a:endParaRPr kumimoji="0" lang="zh-SG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2D23653-CCB8-46FD-96C3-A9E5DAED202D}"/>
              </a:ext>
            </a:extLst>
          </p:cNvPr>
          <p:cNvSpPr txBox="1"/>
          <p:nvPr/>
        </p:nvSpPr>
        <p:spPr>
          <a:xfrm>
            <a:off x="6287674" y="4867072"/>
            <a:ext cx="4864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DA requirement by injection @1.89GeV</a:t>
            </a:r>
            <a:endParaRPr lang="zh-SG" altLang="en-US" sz="20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03C62E0-61EB-4B23-8200-AE7CD72499A8}"/>
              </a:ext>
            </a:extLst>
          </p:cNvPr>
          <p:cNvSpPr txBox="1"/>
          <p:nvPr/>
        </p:nvSpPr>
        <p:spPr>
          <a:xfrm>
            <a:off x="7203845" y="5211065"/>
            <a:ext cx="3979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Without DR:</a:t>
            </a:r>
            <a:r>
              <a:rPr lang="en-US" altLang="zh-CN" dirty="0">
                <a:solidFill>
                  <a:srgbClr val="0000FF"/>
                </a:solidFill>
              </a:rPr>
              <a:t>  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14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Symbol" panose="05050102010706020507" pitchFamily="18" charset="2"/>
              </a:rPr>
              <a:t>s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x,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136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Symbol" panose="05050102010706020507" pitchFamily="18" charset="2"/>
              </a:rPr>
              <a:t>s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y (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sym typeface="Symbol" panose="05050102010706020507" pitchFamily="18" charset="2"/>
              </a:rPr>
              <a:t>y= 0.0035x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r>
              <a:rPr lang="en-US" altLang="zh-CN" dirty="0"/>
              <a:t>With DR :</a:t>
            </a:r>
            <a:r>
              <a:rPr lang="en-US" altLang="zh-CN" dirty="0">
                <a:solidFill>
                  <a:srgbClr val="0000FF"/>
                </a:solidFill>
              </a:rPr>
              <a:t>  10.5</a:t>
            </a:r>
            <a:r>
              <a:rPr lang="en-US" altLang="zh-CN" dirty="0">
                <a:solidFill>
                  <a:srgbClr val="0000FF"/>
                </a:solidFill>
                <a:latin typeface="Symbol" panose="05050102010706020507" pitchFamily="18" charset="2"/>
              </a:rPr>
              <a:t>s</a:t>
            </a:r>
            <a:r>
              <a:rPr lang="en-US" altLang="zh-CN" dirty="0">
                <a:solidFill>
                  <a:srgbClr val="0000FF"/>
                </a:solidFill>
              </a:rPr>
              <a:t>x,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47</a:t>
            </a:r>
            <a:r>
              <a:rPr lang="en-US" altLang="zh-CN" dirty="0">
                <a:solidFill>
                  <a:srgbClr val="0000FF"/>
                </a:solidFill>
                <a:latin typeface="Symbol" panose="05050102010706020507" pitchFamily="18" charset="2"/>
              </a:rPr>
              <a:t>s</a:t>
            </a:r>
            <a:r>
              <a:rPr lang="en-US" altLang="zh-CN" dirty="0">
                <a:solidFill>
                  <a:srgbClr val="0000FF"/>
                </a:solidFill>
              </a:rPr>
              <a:t>y </a:t>
            </a:r>
            <a:r>
              <a:rPr lang="en-US" altLang="zh-CN" dirty="0">
                <a:solidFill>
                  <a:srgbClr val="0000FF"/>
                </a:solidFill>
                <a:latin typeface="Symbol" panose="05050102010706020507" pitchFamily="18" charset="2"/>
              </a:rPr>
              <a:t>(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y= 0.0035x</a:t>
            </a:r>
            <a:r>
              <a:rPr lang="en-US" altLang="zh-CN" dirty="0">
                <a:solidFill>
                  <a:srgbClr val="0000FF"/>
                </a:solidFill>
                <a:latin typeface="Symbol" panose="05050102010706020507" pitchFamily="18" charset="2"/>
              </a:rPr>
              <a:t>)</a:t>
            </a:r>
          </a:p>
        </p:txBody>
      </p:sp>
      <p:sp>
        <p:nvSpPr>
          <p:cNvPr id="21" name="左大括号 20">
            <a:extLst>
              <a:ext uri="{FF2B5EF4-FFF2-40B4-BE49-F238E27FC236}">
                <a16:creationId xmlns:a16="http://schemas.microsoft.com/office/drawing/2014/main" id="{2306EAD9-5E2C-429D-95EE-CD11974B2931}"/>
              </a:ext>
            </a:extLst>
          </p:cNvPr>
          <p:cNvSpPr/>
          <p:nvPr/>
        </p:nvSpPr>
        <p:spPr>
          <a:xfrm>
            <a:off x="7068114" y="5351227"/>
            <a:ext cx="104209" cy="4246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6A73653-CF2B-405E-A66D-39203A4667E5}"/>
              </a:ext>
            </a:extLst>
          </p:cNvPr>
          <p:cNvSpPr txBox="1"/>
          <p:nvPr/>
        </p:nvSpPr>
        <p:spPr>
          <a:xfrm>
            <a:off x="634728" y="1191093"/>
            <a:ext cx="6199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sz="2000" dirty="0"/>
              <a:t>No</a:t>
            </a:r>
            <a:r>
              <a:rPr lang="zh-CN" altLang="en-US" sz="2000" dirty="0"/>
              <a:t> </a:t>
            </a:r>
            <a:r>
              <a:rPr lang="en-US" altLang="zh-CN" sz="2000" dirty="0"/>
              <a:t>local</a:t>
            </a:r>
            <a:r>
              <a:rPr lang="zh-CN" altLang="en-US" sz="2000" dirty="0"/>
              <a:t> </a:t>
            </a:r>
            <a:r>
              <a:rPr lang="en-US" altLang="zh-CN" sz="2000" dirty="0"/>
              <a:t>chromaticity correction due to limited space.</a:t>
            </a:r>
            <a:endParaRPr lang="zh-SG" altLang="en-US" sz="20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E8337FC-B928-472E-89F6-4BA7F5AA3439}"/>
              </a:ext>
            </a:extLst>
          </p:cNvPr>
          <p:cNvSpPr txBox="1"/>
          <p:nvPr/>
        </p:nvSpPr>
        <p:spPr>
          <a:xfrm>
            <a:off x="1426707" y="6067692"/>
            <a:ext cx="8867363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sz="2000" dirty="0"/>
              <a:t>Damping ring supports the achievement of the crab waist's high-luminosity goal.</a:t>
            </a:r>
            <a:endParaRPr lang="zh-SG" altLang="en-US" sz="2000" b="1" dirty="0">
              <a:solidFill>
                <a:srgbClr val="C00000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583514C-4BAF-43E4-8DE8-DDD0E79178BF}"/>
              </a:ext>
            </a:extLst>
          </p:cNvPr>
          <p:cNvSpPr txBox="1"/>
          <p:nvPr/>
        </p:nvSpPr>
        <p:spPr>
          <a:xfrm>
            <a:off x="4430597" y="3469064"/>
            <a:ext cx="6787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sz="1100" dirty="0"/>
              <a:t>wiggler</a:t>
            </a:r>
            <a:endParaRPr lang="zh-SG" altLang="en-US" sz="110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89FC426-6565-4DAD-98D3-54246FA74D30}"/>
              </a:ext>
            </a:extLst>
          </p:cNvPr>
          <p:cNvSpPr txBox="1"/>
          <p:nvPr/>
        </p:nvSpPr>
        <p:spPr>
          <a:xfrm>
            <a:off x="3178403" y="4677266"/>
            <a:ext cx="384929" cy="2616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SG" sz="1100" dirty="0"/>
              <a:t>IR</a:t>
            </a:r>
            <a:endParaRPr lang="zh-SG" altLang="en-US" sz="11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F209E6A-9A0B-4DA2-9F8E-2C2740A1F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679" y="1688506"/>
            <a:ext cx="5199451" cy="389216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D6FB88B-3FA2-4ED0-A62B-0E3F55A81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393" y="1798194"/>
            <a:ext cx="4788055" cy="300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1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BC9F3FD-3B4A-4069-AADF-47BD20FB79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9913659" cy="723900"/>
          </a:xfrm>
        </p:spPr>
        <p:txBody>
          <a:bodyPr/>
          <a:lstStyle/>
          <a:p>
            <a:pPr algn="ctr"/>
            <a:r>
              <a:rPr lang="en-US" altLang="zh-SG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IR SCQ </a:t>
            </a:r>
            <a:endParaRPr lang="zh-SG" altLang="en-US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DCB05B2-6AF2-4195-8A71-8DC3C9C0762C}"/>
              </a:ext>
            </a:extLst>
          </p:cNvPr>
          <p:cNvSpPr txBox="1"/>
          <p:nvPr/>
        </p:nvSpPr>
        <p:spPr>
          <a:xfrm>
            <a:off x="647380" y="992322"/>
            <a:ext cx="5960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ea typeface="宋体" panose="02010600030101010101" pitchFamily="2" charset="-122"/>
                <a:cs typeface="Times New Roman" panose="02020603050405020304" pitchFamily="18" charset="0"/>
              </a:rPr>
              <a:t>Magnet</a:t>
            </a:r>
            <a:r>
              <a:rPr lang="zh-CN" altLang="en-US" sz="2400" b="1" dirty="0"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ea typeface="宋体" panose="02010600030101010101" pitchFamily="2" charset="-122"/>
                <a:cs typeface="Times New Roman" panose="02020603050405020304" pitchFamily="18" charset="0"/>
              </a:rPr>
              <a:t>baseline</a:t>
            </a:r>
            <a:r>
              <a:rPr lang="zh-CN" altLang="en-US" sz="2400" b="1" dirty="0"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SG" sz="2400" b="1" dirty="0" err="1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NbTi</a:t>
            </a:r>
            <a:r>
              <a:rPr lang="en-US" altLang="zh-SG" sz="2400" b="1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 technology</a:t>
            </a:r>
            <a:endParaRPr lang="zh-SG" altLang="en-US" sz="2400" b="1" dirty="0">
              <a:solidFill>
                <a:schemeClr val="accent2">
                  <a:lumMod val="75000"/>
                </a:schemeClr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27E2A6C-1758-47F9-AEE9-B8B800FA28BD}"/>
              </a:ext>
            </a:extLst>
          </p:cNvPr>
          <p:cNvSpPr txBox="1"/>
          <p:nvPr/>
        </p:nvSpPr>
        <p:spPr>
          <a:xfrm>
            <a:off x="1157765" y="1635343"/>
            <a:ext cx="3178566" cy="687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ts val="236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QD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S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serpentine winding</a:t>
            </a:r>
            <a:endParaRPr lang="en-US" altLang="zh-S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ts val="236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QF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CCT</a:t>
            </a:r>
            <a:endParaRPr lang="en-US" altLang="zh-CN" sz="1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6356531-7D4D-41F4-92EE-6D7B0DCBB2D6}"/>
              </a:ext>
            </a:extLst>
          </p:cNvPr>
          <p:cNvSpPr txBox="1"/>
          <p:nvPr/>
        </p:nvSpPr>
        <p:spPr>
          <a:xfrm>
            <a:off x="6400896" y="937332"/>
            <a:ext cx="527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SG" sz="2400" b="1" dirty="0">
                <a:ea typeface="宋体" panose="02010600030101010101" pitchFamily="2" charset="-122"/>
                <a:cs typeface="Times New Roman" panose="02020603050405020304" pitchFamily="18" charset="0"/>
              </a:rPr>
              <a:t>Separate cryomodule for QD &amp; QF</a:t>
            </a:r>
            <a:endParaRPr lang="zh-SG" altLang="en-US" sz="2400" b="1" dirty="0"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DF63DCA4-EA10-4DA3-B038-00A49623D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19</a:t>
            </a:fld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9FB0ECE-4C51-43DA-B9B8-6957A8925D7D}"/>
              </a:ext>
            </a:extLst>
          </p:cNvPr>
          <p:cNvSpPr txBox="1"/>
          <p:nvPr/>
        </p:nvSpPr>
        <p:spPr>
          <a:xfrm>
            <a:off x="620201" y="3864334"/>
            <a:ext cx="403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SG" sz="2400" b="1" dirty="0"/>
              <a:t>SCQ experience on BEPCII-U</a:t>
            </a:r>
            <a:endParaRPr lang="zh-SG" altLang="en-US" sz="2400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8327EC0-4685-4F21-B159-D562BB90BD61}"/>
              </a:ext>
            </a:extLst>
          </p:cNvPr>
          <p:cNvSpPr txBox="1"/>
          <p:nvPr/>
        </p:nvSpPr>
        <p:spPr>
          <a:xfrm>
            <a:off x="1089330" y="4341412"/>
            <a:ext cx="37212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SG" sz="1600" dirty="0"/>
              <a:t>Two SCQ was produced by IHEP, installed on BEPCII-U in 2025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SG" sz="1600" dirty="0">
                <a:solidFill>
                  <a:srgbClr val="C00000"/>
                </a:solidFill>
              </a:rPr>
              <a:t>The first domestically produced SCQ with operation.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R=190mm</a:t>
            </a:r>
            <a:r>
              <a:rPr lang="zh-CN" altLang="en-US" sz="16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16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B’=25T/m @ 2.8GeV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Anti-solenoid: 2.85T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192CA42-6654-4DE8-8434-9671578D0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166" y="3560657"/>
            <a:ext cx="2263458" cy="111471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56B371F-59D2-4502-BD2A-B791F2FA053C}"/>
              </a:ext>
            </a:extLst>
          </p:cNvPr>
          <p:cNvSpPr txBox="1"/>
          <p:nvPr/>
        </p:nvSpPr>
        <p:spPr>
          <a:xfrm>
            <a:off x="5693134" y="4540195"/>
            <a:ext cx="1256305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SG" sz="1400" dirty="0"/>
              <a:t>BEPCII-U SCQ</a:t>
            </a:r>
            <a:endParaRPr lang="zh-SG" altLang="en-US" sz="14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40E57BA-92FD-4AAD-83D6-E67301B44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026" y="4346353"/>
            <a:ext cx="2954164" cy="21886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0FA3E71-9A63-46AE-AE38-0B7F408B7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101" y="4922691"/>
            <a:ext cx="2686888" cy="1589426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D776AF26-BAC3-4E50-A139-3AAE9FB053A6}"/>
              </a:ext>
            </a:extLst>
          </p:cNvPr>
          <p:cNvSpPr txBox="1"/>
          <p:nvPr/>
        </p:nvSpPr>
        <p:spPr>
          <a:xfrm>
            <a:off x="9394466" y="5297758"/>
            <a:ext cx="14749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SG" sz="1400" dirty="0">
                <a:solidFill>
                  <a:schemeClr val="bg1"/>
                </a:solidFill>
              </a:rPr>
              <a:t>Winding machine</a:t>
            </a:r>
            <a:endParaRPr lang="zh-SG" altLang="en-US" sz="1400" dirty="0">
              <a:solidFill>
                <a:schemeClr val="bg1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4283D57B-1BB0-4131-A362-401D49115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62" y="2472341"/>
            <a:ext cx="3131659" cy="130566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335B113-9DA7-47C6-BA7C-4A79E637A4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08"/>
          <a:stretch/>
        </p:blipFill>
        <p:spPr>
          <a:xfrm>
            <a:off x="6017504" y="1401439"/>
            <a:ext cx="5514533" cy="192220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4397583-5118-489D-887C-4132EB63A4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9073" y="3115642"/>
            <a:ext cx="3062368" cy="12439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633BD51-7A97-49F8-A299-BD36411EBA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04"/>
          <a:stretch/>
        </p:blipFill>
        <p:spPr>
          <a:xfrm>
            <a:off x="4406846" y="2544417"/>
            <a:ext cx="1644636" cy="101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03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/>
          </p:cNvSpPr>
          <p:nvPr/>
        </p:nvSpPr>
        <p:spPr bwMode="auto">
          <a:xfrm>
            <a:off x="1181844" y="1306011"/>
            <a:ext cx="10285792" cy="442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571500" indent="-5715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altLang="zh-CN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Crab waist scheme being considered for BEPCII</a:t>
            </a:r>
          </a:p>
          <a:p>
            <a:pPr marL="571500" indent="-5715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altLang="zh-CN" sz="3600" b="1" dirty="0">
                <a:solidFill>
                  <a:srgbClr val="C00000"/>
                </a:solidFill>
                <a:latin typeface="+mn-lt"/>
                <a:ea typeface="楷体_GB2312" pitchFamily="49" charset="-122"/>
                <a:cs typeface="Times New Roman" panose="02020603050405020304" pitchFamily="18" charset="0"/>
              </a:rPr>
              <a:t>Benefits to BESIII Physics with CW</a:t>
            </a:r>
          </a:p>
          <a:p>
            <a:pPr marL="571500" indent="-5715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altLang="zh-CN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Design and development of BEPCII with CW (intended for a future upgrade)</a:t>
            </a:r>
          </a:p>
          <a:p>
            <a:pPr marL="571500" indent="-5715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altLang="zh-CN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Possible international collaborations</a:t>
            </a:r>
          </a:p>
          <a:p>
            <a:pPr marL="571500" indent="-5715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altLang="zh-CN" sz="3600" b="1" dirty="0">
                <a:solidFill>
                  <a:srgbClr val="CC0000"/>
                </a:solidFill>
                <a:latin typeface="+mn-lt"/>
                <a:ea typeface="楷体_GB2312" pitchFamily="49" charset="-122"/>
              </a:rPr>
              <a:t>Summary</a:t>
            </a:r>
            <a:endParaRPr lang="zh-CN" altLang="en-US" sz="3600" b="1" dirty="0">
              <a:solidFill>
                <a:srgbClr val="CC0000"/>
              </a:solidFill>
              <a:latin typeface="+mn-lt"/>
              <a:ea typeface="楷体_GB2312" pitchFamily="49" charset="-122"/>
            </a:endParaRP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4116119" y="0"/>
            <a:ext cx="3048562" cy="92937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zh-CN" altLang="en-US" sz="5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5BCAE79-CE91-4206-B916-D8DC11672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9923559"/>
      </p:ext>
    </p:extLst>
  </p:cSld>
  <p:clrMapOvr>
    <a:masterClrMapping/>
  </p:clrMapOvr>
  <p:transition advTm="18855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B569CCE-33AC-412F-BA68-39DD1339A9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9904232" cy="723900"/>
          </a:xfrm>
        </p:spPr>
        <p:txBody>
          <a:bodyPr/>
          <a:lstStyle/>
          <a:p>
            <a:pPr algn="ctr"/>
            <a:r>
              <a:rPr lang="en-US" altLang="zh-SG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SC wiggler</a:t>
            </a:r>
            <a:endParaRPr lang="zh-SG" altLang="en-US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77090D5-A2C2-43E1-8F4D-FC37E788D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0195" y="1244338"/>
            <a:ext cx="3130612" cy="3828266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FEEA65C9-125F-46FE-90E0-93091BB853EE}"/>
              </a:ext>
            </a:extLst>
          </p:cNvPr>
          <p:cNvSpPr txBox="1"/>
          <p:nvPr/>
        </p:nvSpPr>
        <p:spPr>
          <a:xfrm>
            <a:off x="9238268" y="5212181"/>
            <a:ext cx="221529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SG" dirty="0"/>
              <a:t>Cryostat based on the compact cryocooler</a:t>
            </a:r>
            <a:endParaRPr lang="zh-SG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B3ED8AF-184D-414A-BEB5-31515B1A2C69}"/>
              </a:ext>
            </a:extLst>
          </p:cNvPr>
          <p:cNvSpPr txBox="1"/>
          <p:nvPr/>
        </p:nvSpPr>
        <p:spPr>
          <a:xfrm>
            <a:off x="671660" y="972300"/>
            <a:ext cx="6094428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6000" marR="0" lvl="0" indent="-396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SCW250</a:t>
            </a:r>
            <a:r>
              <a:rPr lang="zh-CN" altLang="en-US" sz="2400" b="1" dirty="0">
                <a:solidFill>
                  <a:srgbClr val="3366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3366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main</a:t>
            </a:r>
            <a:r>
              <a:rPr lang="zh-CN" altLang="en-US" sz="2400" b="1" dirty="0">
                <a:solidFill>
                  <a:srgbClr val="3366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3366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parameters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λu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= 250 mm, L=4m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Gap = 64 mm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B = 3.6 T (Max: 4.4T)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90246309-77D3-4037-A878-78FF9EEDD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669" y="1008670"/>
            <a:ext cx="2261391" cy="227570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4893469F-1932-4F06-87A4-F3C1259C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709" y="1456300"/>
            <a:ext cx="2705865" cy="1837782"/>
          </a:xfrm>
          <a:prstGeom prst="rect">
            <a:avLst/>
          </a:prstGeom>
        </p:spPr>
      </p:pic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7E8F13AD-CBFE-4B5A-A6DD-AD2DC68CE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20</a:t>
            </a:fld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2518DB1-18A9-40E2-91C8-C189703BD5D6}"/>
              </a:ext>
            </a:extLst>
          </p:cNvPr>
          <p:cNvSpPr txBox="1"/>
          <p:nvPr/>
        </p:nvSpPr>
        <p:spPr>
          <a:xfrm>
            <a:off x="671659" y="3157137"/>
            <a:ext cx="61132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6000" marR="0" lvl="0" indent="-396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3W1 experience on BEPCII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327672B-5452-4D39-B5FF-BB130D1AD555}"/>
              </a:ext>
            </a:extLst>
          </p:cNvPr>
          <p:cNvSpPr txBox="1"/>
          <p:nvPr/>
        </p:nvSpPr>
        <p:spPr>
          <a:xfrm>
            <a:off x="1081378" y="3721210"/>
            <a:ext cx="372121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S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3W1 was produced by IHEP, installed on BEPCII in 2019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SG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domestically produced SC wiggler with operation.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λu</a:t>
            </a:r>
            <a:r>
              <a:rPr lang="en-US" altLang="zh-CN" sz="1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190mm</a:t>
            </a:r>
            <a:r>
              <a:rPr lang="zh-CN" altLang="en-US" sz="1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1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L=1.36m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Gap= 68mm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B= 2.6T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579BE14-F341-4BDD-82EB-516A6AF016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1431" y="3375615"/>
            <a:ext cx="3298222" cy="252396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0472472-BA51-4138-9287-AED9BE3B7FBD}"/>
              </a:ext>
            </a:extLst>
          </p:cNvPr>
          <p:cNvSpPr txBox="1"/>
          <p:nvPr/>
        </p:nvSpPr>
        <p:spPr>
          <a:xfrm>
            <a:off x="5359179" y="5971429"/>
            <a:ext cx="249671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SG" dirty="0"/>
              <a:t>3W1 in BEPCII tunnel</a:t>
            </a:r>
            <a:endParaRPr lang="zh-SG" altLang="en-US" dirty="0"/>
          </a:p>
        </p:txBody>
      </p:sp>
    </p:spTree>
    <p:extLst>
      <p:ext uri="{BB962C8B-B14F-4D97-AF65-F5344CB8AC3E}">
        <p14:creationId xmlns:p14="http://schemas.microsoft.com/office/powerpoint/2010/main" val="358228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ECC9E7F-FB37-4639-B08C-67727FBEE5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9742501" cy="723900"/>
          </a:xfrm>
        </p:spPr>
        <p:txBody>
          <a:bodyPr/>
          <a:lstStyle/>
          <a:p>
            <a:pPr algn="ctr"/>
            <a:r>
              <a:rPr lang="en-US" altLang="zh-SG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Wiggler synchrotron radiation absorber</a:t>
            </a:r>
            <a:endParaRPr lang="zh-SG" altLang="en-US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DBE96B1-DF76-40BD-B6C2-1E40D8910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21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9129B70-7144-4B57-9BBE-EFE659B54A36}"/>
              </a:ext>
            </a:extLst>
          </p:cNvPr>
          <p:cNvSpPr txBox="1"/>
          <p:nvPr/>
        </p:nvSpPr>
        <p:spPr>
          <a:xfrm>
            <a:off x="1120260" y="1745610"/>
            <a:ext cx="778190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SG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2-stage absorber (with vertical beveled surface)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SR power</a:t>
            </a:r>
            <a:r>
              <a:rPr lang="zh-CN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~142kw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2BCD49C-92E9-4CD3-A899-13FC36181258}"/>
              </a:ext>
            </a:extLst>
          </p:cNvPr>
          <p:cNvSpPr txBox="1"/>
          <p:nvPr/>
        </p:nvSpPr>
        <p:spPr>
          <a:xfrm>
            <a:off x="644055" y="922598"/>
            <a:ext cx="10551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SG" sz="2400" dirty="0"/>
              <a:t>Strong SR power downstream of wiggler may destroy the accelerator equipment, locally absorbed with a dedicated absorber.</a:t>
            </a:r>
            <a:endParaRPr lang="zh-SG" altLang="en-US" sz="24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EFF7FA4-1A04-4F18-82F6-B53CD4E4A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009" y="1762460"/>
            <a:ext cx="2271759" cy="430438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B37A240-89B9-42C1-95C7-77CA9520794C}"/>
              </a:ext>
            </a:extLst>
          </p:cNvPr>
          <p:cNvSpPr txBox="1"/>
          <p:nvPr/>
        </p:nvSpPr>
        <p:spPr>
          <a:xfrm>
            <a:off x="7415271" y="3800723"/>
            <a:ext cx="731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SR</a:t>
            </a:r>
          </a:p>
          <a:p>
            <a:r>
              <a:rPr lang="en-US" altLang="zh-CN" dirty="0"/>
              <a:t>light</a:t>
            </a:r>
            <a:endParaRPr lang="zh-CN" altLang="en-US" dirty="0"/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64C6F88C-A299-4037-B448-382E954F5A08}"/>
              </a:ext>
            </a:extLst>
          </p:cNvPr>
          <p:cNvCxnSpPr/>
          <p:nvPr/>
        </p:nvCxnSpPr>
        <p:spPr>
          <a:xfrm>
            <a:off x="10540133" y="3713259"/>
            <a:ext cx="2464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BB80B203-C2BD-4CCF-B5F4-7F8B6DE30F24}"/>
              </a:ext>
            </a:extLst>
          </p:cNvPr>
          <p:cNvCxnSpPr/>
          <p:nvPr/>
        </p:nvCxnSpPr>
        <p:spPr>
          <a:xfrm>
            <a:off x="10540134" y="4603805"/>
            <a:ext cx="270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6393F4E5-41D7-4C2A-BA25-934821B8D86A}"/>
              </a:ext>
            </a:extLst>
          </p:cNvPr>
          <p:cNvCxnSpPr>
            <a:cxnSpLocks/>
          </p:cNvCxnSpPr>
          <p:nvPr/>
        </p:nvCxnSpPr>
        <p:spPr>
          <a:xfrm>
            <a:off x="10651451" y="3784822"/>
            <a:ext cx="0" cy="7474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D0942D17-7A5C-40C7-9FD7-0E8743C6CF35}"/>
              </a:ext>
            </a:extLst>
          </p:cNvPr>
          <p:cNvCxnSpPr/>
          <p:nvPr/>
        </p:nvCxnSpPr>
        <p:spPr>
          <a:xfrm>
            <a:off x="10533506" y="2108421"/>
            <a:ext cx="2464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5390676C-F719-4580-AB22-463DA4F903DB}"/>
              </a:ext>
            </a:extLst>
          </p:cNvPr>
          <p:cNvCxnSpPr/>
          <p:nvPr/>
        </p:nvCxnSpPr>
        <p:spPr>
          <a:xfrm>
            <a:off x="10533507" y="2998967"/>
            <a:ext cx="270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75B9D1C0-A503-4744-AEA9-6A5BB6E417D1}"/>
              </a:ext>
            </a:extLst>
          </p:cNvPr>
          <p:cNvCxnSpPr>
            <a:cxnSpLocks/>
          </p:cNvCxnSpPr>
          <p:nvPr/>
        </p:nvCxnSpPr>
        <p:spPr>
          <a:xfrm>
            <a:off x="10644824" y="2179984"/>
            <a:ext cx="0" cy="7474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F4DC39EC-1DA8-40F5-8010-18A7DCC2E7DC}"/>
              </a:ext>
            </a:extLst>
          </p:cNvPr>
          <p:cNvSpPr txBox="1"/>
          <p:nvPr/>
        </p:nvSpPr>
        <p:spPr>
          <a:xfrm>
            <a:off x="10715062" y="3999506"/>
            <a:ext cx="787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sz="1400" dirty="0"/>
              <a:t>Stage 1</a:t>
            </a:r>
            <a:endParaRPr lang="zh-SG" altLang="en-US" sz="1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B904879-763B-48DE-9FD1-0A9898902B29}"/>
              </a:ext>
            </a:extLst>
          </p:cNvPr>
          <p:cNvSpPr txBox="1"/>
          <p:nvPr/>
        </p:nvSpPr>
        <p:spPr>
          <a:xfrm>
            <a:off x="10676631" y="2386717"/>
            <a:ext cx="787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sz="1400" dirty="0"/>
              <a:t>Stage 2</a:t>
            </a:r>
            <a:endParaRPr lang="zh-SG" altLang="en-US" sz="1400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8B0A26D4-342E-470D-A935-834CFB506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07" y="4708055"/>
            <a:ext cx="3524082" cy="16609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18BC67D-5E21-4663-B16A-9B73F0F48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5051" y="5234212"/>
            <a:ext cx="2456954" cy="129271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E707C72-D5B7-4806-86EE-13030347A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8521" y="2100397"/>
            <a:ext cx="3836966" cy="1198133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65BB86A5-E837-4A98-AC99-924E63DAD2DC}"/>
              </a:ext>
            </a:extLst>
          </p:cNvPr>
          <p:cNvSpPr txBox="1"/>
          <p:nvPr/>
        </p:nvSpPr>
        <p:spPr>
          <a:xfrm>
            <a:off x="5417898" y="3230279"/>
            <a:ext cx="155209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SG" sz="1400" dirty="0"/>
              <a:t>Beveled structure</a:t>
            </a:r>
            <a:endParaRPr lang="en-US" sz="1400" dirty="0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BD42BDBD-0F4A-47C7-A2B1-1399F5E537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6" y="2844471"/>
            <a:ext cx="3324203" cy="1860443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B1EBDA31-7D79-43D6-B7AD-2E0A9519CD8A}"/>
              </a:ext>
            </a:extLst>
          </p:cNvPr>
          <p:cNvSpPr txBox="1"/>
          <p:nvPr/>
        </p:nvSpPr>
        <p:spPr>
          <a:xfrm>
            <a:off x="1959950" y="2784097"/>
            <a:ext cx="126678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SG" sz="1400" dirty="0"/>
              <a:t>Thermal load</a:t>
            </a:r>
            <a:endParaRPr lang="en-US" sz="1400" dirty="0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2745023F-6823-408D-B270-0F25BDD03B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531" y="3543975"/>
            <a:ext cx="2900176" cy="162313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8BC5E528-2503-46FE-BDB9-09700F0E95F0}"/>
              </a:ext>
            </a:extLst>
          </p:cNvPr>
          <p:cNvSpPr txBox="1"/>
          <p:nvPr/>
        </p:nvSpPr>
        <p:spPr>
          <a:xfrm>
            <a:off x="6093456" y="4403613"/>
            <a:ext cx="1226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SG" sz="1400" dirty="0"/>
              <a:t>Temperature distribution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C4D0C88-C629-447C-9431-B7C15C2EA87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90" t="32899" r="93706" b="7818"/>
          <a:stretch/>
        </p:blipFill>
        <p:spPr>
          <a:xfrm>
            <a:off x="7934133" y="2952283"/>
            <a:ext cx="336945" cy="2953287"/>
          </a:xfrm>
          <a:prstGeom prst="rect">
            <a:avLst/>
          </a:prstGeom>
        </p:spPr>
      </p:pic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73F4F7BB-BEEB-414D-867C-F40DC306784F}"/>
              </a:ext>
            </a:extLst>
          </p:cNvPr>
          <p:cNvCxnSpPr>
            <a:cxnSpLocks/>
          </p:cNvCxnSpPr>
          <p:nvPr/>
        </p:nvCxnSpPr>
        <p:spPr>
          <a:xfrm flipV="1">
            <a:off x="6882533" y="4937761"/>
            <a:ext cx="2321781" cy="779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8284E3A9-E16F-4F9E-8BD5-676F57036228}"/>
              </a:ext>
            </a:extLst>
          </p:cNvPr>
          <p:cNvCxnSpPr>
            <a:cxnSpLocks/>
          </p:cNvCxnSpPr>
          <p:nvPr/>
        </p:nvCxnSpPr>
        <p:spPr>
          <a:xfrm flipV="1">
            <a:off x="4242700" y="4245997"/>
            <a:ext cx="5009322" cy="1343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7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0AC4DB3C-58A6-41A5-BEDB-F6DCD4134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058" y="4111647"/>
            <a:ext cx="10140382" cy="169006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9434B62C-2D13-474E-A5BB-2CC57545F254}"/>
              </a:ext>
            </a:extLst>
          </p:cNvPr>
          <p:cNvSpPr txBox="1"/>
          <p:nvPr/>
        </p:nvSpPr>
        <p:spPr>
          <a:xfrm>
            <a:off x="1132258" y="83014"/>
            <a:ext cx="9807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BEPCII </a:t>
            </a:r>
            <a:r>
              <a:rPr lang="en-US" altLang="zh-CN" sz="36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Linac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upgrade with damping ring</a:t>
            </a:r>
            <a:endParaRPr lang="zh-SG" alt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2198FCF-3D15-42F4-9A4C-0F2051E19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22</a:t>
            </a:fld>
            <a:endParaRPr lang="zh-SG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3AFC65D-4DC3-419F-91C6-345E49C2B708}"/>
              </a:ext>
            </a:extLst>
          </p:cNvPr>
          <p:cNvSpPr txBox="1"/>
          <p:nvPr/>
        </p:nvSpPr>
        <p:spPr>
          <a:xfrm>
            <a:off x="770021" y="1149148"/>
            <a:ext cx="6375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Damping ring reduces the emittance of </a:t>
            </a:r>
            <a:r>
              <a:rPr lang="en-US" altLang="zh-CN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linac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injector — new highlight</a:t>
            </a:r>
            <a:endParaRPr lang="zh-SG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A69BC3C-21F8-46CA-BB8B-145D0896FDB5}"/>
              </a:ext>
            </a:extLst>
          </p:cNvPr>
          <p:cNvSpPr txBox="1"/>
          <p:nvPr/>
        </p:nvSpPr>
        <p:spPr>
          <a:xfrm>
            <a:off x="1043858" y="2097546"/>
            <a:ext cx="4106129" cy="1432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0000"/>
              </a:lnSpc>
              <a:buFont typeface="+mj-lt"/>
              <a:buAutoNum type="alphaLcParenR"/>
            </a:pP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High luminosity operation @1.89GeV.</a:t>
            </a:r>
            <a:endParaRPr lang="en-US" altLang="zh-CN" sz="16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buFont typeface="+mj-lt"/>
              <a:buAutoNum type="alphaLcParenR"/>
            </a:pP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Explore </a:t>
            </a:r>
            <a:r>
              <a:rPr lang="en-US" altLang="zh-CN" sz="16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physic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SG" sz="16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SG" sz="16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R scan</a:t>
            </a:r>
            <a:r>
              <a:rPr lang="zh-CN" altLang="zh-SG" sz="16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16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at low energy region.</a:t>
            </a:r>
            <a:endParaRPr lang="zh-CN" altLang="zh-SG" sz="16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buFont typeface="+mj-lt"/>
              <a:buAutoNum type="alphaLcParenR"/>
            </a:pP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Improve performance of PWFA TF.</a:t>
            </a:r>
            <a:endParaRPr lang="zh-CN" altLang="zh-SG" sz="16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buFont typeface="+mj-lt"/>
              <a:buAutoNum type="alphaLcParenR"/>
            </a:pP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Top up </a:t>
            </a: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injection @</a:t>
            </a:r>
            <a:r>
              <a:rPr lang="en-US" altLang="zh-SG" sz="16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1.89GeV</a:t>
            </a:r>
            <a:r>
              <a:rPr lang="en-US" altLang="zh-SG" sz="16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can be tested.</a:t>
            </a:r>
            <a:endParaRPr lang="zh-CN" altLang="zh-SG" sz="1600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382705B-4CE0-4812-B28E-15C809870842}"/>
              </a:ext>
            </a:extLst>
          </p:cNvPr>
          <p:cNvSpPr txBox="1"/>
          <p:nvPr/>
        </p:nvSpPr>
        <p:spPr>
          <a:xfrm>
            <a:off x="889621" y="5461513"/>
            <a:ext cx="6340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Feasible in space based on the preliminary lattice design</a:t>
            </a:r>
            <a:endParaRPr lang="zh-SG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E394C46-7F8B-4EB6-B27D-1578179B1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587" y="2126519"/>
            <a:ext cx="2417010" cy="181275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E32476-400A-4282-A6C6-ED1754B25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0049" y="3021391"/>
            <a:ext cx="1446245" cy="10846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068C62B-52EF-4C26-BC53-DED5555DC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4092" y="929968"/>
            <a:ext cx="2796014" cy="2097012"/>
          </a:xfrm>
          <a:prstGeom prst="rect">
            <a:avLst/>
          </a:prstGeom>
        </p:spPr>
      </p:pic>
      <p:sp>
        <p:nvSpPr>
          <p:cNvPr id="19" name="箭头: 右 18">
            <a:extLst>
              <a:ext uri="{FF2B5EF4-FFF2-40B4-BE49-F238E27FC236}">
                <a16:creationId xmlns:a16="http://schemas.microsoft.com/office/drawing/2014/main" id="{77189402-BE27-4DA6-BCFA-CC4ACF3D634A}"/>
              </a:ext>
            </a:extLst>
          </p:cNvPr>
          <p:cNvSpPr/>
          <p:nvPr/>
        </p:nvSpPr>
        <p:spPr>
          <a:xfrm rot="8051668">
            <a:off x="6647445" y="2271598"/>
            <a:ext cx="1351756" cy="14819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4930165-97CE-4502-A2B6-6E91022B85E0}"/>
              </a:ext>
            </a:extLst>
          </p:cNvPr>
          <p:cNvSpPr txBox="1"/>
          <p:nvPr/>
        </p:nvSpPr>
        <p:spPr>
          <a:xfrm>
            <a:off x="7233415" y="1492510"/>
            <a:ext cx="1333148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SG" sz="1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Damping ring </a:t>
            </a:r>
            <a:endParaRPr lang="zh-SG" altLang="en-US" sz="1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E947568-58C3-4742-8ED0-9E0788B25797}"/>
              </a:ext>
            </a:extLst>
          </p:cNvPr>
          <p:cNvSpPr txBox="1"/>
          <p:nvPr/>
        </p:nvSpPr>
        <p:spPr>
          <a:xfrm>
            <a:off x="3255880" y="4190109"/>
            <a:ext cx="196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>
                <a:solidFill>
                  <a:srgbClr val="002060"/>
                </a:solidFill>
              </a:rPr>
              <a:t>~ 34m @200MeV</a:t>
            </a:r>
            <a:endParaRPr lang="zh-SG" altLang="en-US" dirty="0">
              <a:solidFill>
                <a:srgbClr val="002060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11ED411-579F-4EDE-9E8C-F555AEE9DA14}"/>
              </a:ext>
            </a:extLst>
          </p:cNvPr>
          <p:cNvSpPr txBox="1"/>
          <p:nvPr/>
        </p:nvSpPr>
        <p:spPr>
          <a:xfrm>
            <a:off x="3124864" y="5915770"/>
            <a:ext cx="2329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/>
              <a:t>(tunnel width: 3.5m)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A7C4A97-AAB3-4207-86DB-331F120651F3}"/>
              </a:ext>
            </a:extLst>
          </p:cNvPr>
          <p:cNvSpPr txBox="1"/>
          <p:nvPr/>
        </p:nvSpPr>
        <p:spPr>
          <a:xfrm>
            <a:off x="7580061" y="5612524"/>
            <a:ext cx="845031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400" dirty="0"/>
              <a:t>PWFA TF</a:t>
            </a:r>
            <a:endParaRPr lang="zh-SG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5946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7BDD9A5-1252-42AE-B606-581A6E8F2A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07"/>
          <a:stretch/>
        </p:blipFill>
        <p:spPr>
          <a:xfrm>
            <a:off x="7839635" y="4089385"/>
            <a:ext cx="3968668" cy="224204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EE7AE9-D5CF-40E2-91F5-90D35D5F4D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95" t="3508" r="11596" b="20348"/>
          <a:stretch/>
        </p:blipFill>
        <p:spPr>
          <a:xfrm>
            <a:off x="430304" y="1166600"/>
            <a:ext cx="4331368" cy="2995265"/>
          </a:xfrm>
          <a:prstGeom prst="rect">
            <a:avLst/>
          </a:prstGeom>
        </p:spPr>
      </p:pic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667D1D0D-280F-4FA9-BC36-2B5BC2174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0404" y="6356348"/>
            <a:ext cx="524838" cy="365125"/>
          </a:xfrm>
        </p:spPr>
        <p:txBody>
          <a:bodyPr/>
          <a:lstStyle/>
          <a:p>
            <a:fld id="{897A9F77-7186-41CC-A2AC-3F3D1E346AEF}" type="slidenum">
              <a:rPr lang="zh-SG" altLang="en-US" smtClean="0"/>
              <a:t>23</a:t>
            </a:fld>
            <a:endParaRPr lang="zh-SG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36CD7E9-DABB-400B-8F06-CC103EC748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472" y="105758"/>
            <a:ext cx="10515600" cy="590931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damping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ring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lattice</a:t>
            </a:r>
            <a:endParaRPr lang="zh-SG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A0D3FEC-E01A-4DD3-8B75-1D84A6F76F8A}"/>
              </a:ext>
            </a:extLst>
          </p:cNvPr>
          <p:cNvSpPr txBox="1"/>
          <p:nvPr/>
        </p:nvSpPr>
        <p:spPr>
          <a:xfrm>
            <a:off x="2105763" y="2272316"/>
            <a:ext cx="1761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B0=1.3T</a:t>
            </a:r>
            <a:endParaRPr lang="zh-SG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94416ED-67DA-4081-AE0C-BBEACA874E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18" r="7997" b="19835"/>
          <a:stretch/>
        </p:blipFill>
        <p:spPr>
          <a:xfrm>
            <a:off x="7507705" y="1227222"/>
            <a:ext cx="4186990" cy="285476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D9C306E-7207-48B8-ADE6-6467D5F91B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06" t="3944" r="8157" b="19693"/>
          <a:stretch/>
        </p:blipFill>
        <p:spPr>
          <a:xfrm>
            <a:off x="4470918" y="1556084"/>
            <a:ext cx="3365647" cy="221381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85E6E633-D4F1-4B9D-8256-BDFDE000F5A3}"/>
              </a:ext>
            </a:extLst>
          </p:cNvPr>
          <p:cNvSpPr txBox="1"/>
          <p:nvPr/>
        </p:nvSpPr>
        <p:spPr>
          <a:xfrm>
            <a:off x="1026834" y="4244744"/>
            <a:ext cx="2416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b="1" dirty="0"/>
              <a:t>Combined</a:t>
            </a:r>
            <a:r>
              <a:rPr lang="zh-CN" altLang="en-US" b="1" dirty="0"/>
              <a:t> </a:t>
            </a:r>
            <a:r>
              <a:rPr lang="en-US" altLang="zh-CN" b="1" dirty="0"/>
              <a:t>magnets</a:t>
            </a:r>
            <a:r>
              <a:rPr lang="zh-CN" altLang="en-US" b="1" dirty="0"/>
              <a:t> </a:t>
            </a:r>
            <a:r>
              <a:rPr lang="en-US" altLang="zh-CN" dirty="0"/>
              <a:t>– compact structure</a:t>
            </a:r>
            <a:endParaRPr lang="zh-SG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8F9CC1A-0E3A-4830-9DB7-515370AB5773}"/>
              </a:ext>
            </a:extLst>
          </p:cNvPr>
          <p:cNvSpPr txBox="1"/>
          <p:nvPr/>
        </p:nvSpPr>
        <p:spPr>
          <a:xfrm>
            <a:off x="1283228" y="4899820"/>
            <a:ext cx="2173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B+QD+SD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QF+SF</a:t>
            </a:r>
            <a:endParaRPr lang="zh-SG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84049E64-1A51-44BA-959C-DED2887DF9A1}"/>
              </a:ext>
            </a:extLst>
          </p:cNvPr>
          <p:cNvSpPr txBox="1"/>
          <p:nvPr/>
        </p:nvSpPr>
        <p:spPr>
          <a:xfrm>
            <a:off x="1002771" y="5570003"/>
            <a:ext cx="31716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SG" dirty="0"/>
              <a:t>DA </a:t>
            </a:r>
            <a:r>
              <a:rPr lang="en-US" altLang="zh-CN" dirty="0"/>
              <a:t>requirement</a:t>
            </a:r>
            <a:r>
              <a:rPr lang="en-US" altLang="zh-SG" dirty="0"/>
              <a:t> (blue ellipse): 2 times of e+ inj. beam size</a:t>
            </a:r>
            <a:endParaRPr lang="zh-SG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29B20D1-956D-46DE-B90D-6D352A7EF6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9646" y="4070255"/>
            <a:ext cx="4035905" cy="235071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C6D196A-D1B0-4418-AE5B-CEEE39D01CE6}"/>
              </a:ext>
            </a:extLst>
          </p:cNvPr>
          <p:cNvSpPr txBox="1"/>
          <p:nvPr/>
        </p:nvSpPr>
        <p:spPr>
          <a:xfrm>
            <a:off x="2117912" y="2857500"/>
            <a:ext cx="72614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SG" altLang="en-US" sz="1400" i="1" dirty="0">
                <a:sym typeface="Symbol" panose="05050102010706020507" pitchFamily="18" charset="2"/>
              </a:rPr>
              <a:t></a:t>
            </a:r>
            <a:r>
              <a:rPr lang="en-US" altLang="zh-CN" sz="1400" i="1" baseline="-25000" dirty="0">
                <a:sym typeface="Symbol" panose="05050102010706020507" pitchFamily="18" charset="2"/>
              </a:rPr>
              <a:t>x</a:t>
            </a:r>
            <a:r>
              <a:rPr lang="en-US" altLang="zh-CN" sz="1400" dirty="0">
                <a:sym typeface="Symbol" panose="05050102010706020507" pitchFamily="18" charset="2"/>
              </a:rPr>
              <a:t>=63</a:t>
            </a:r>
          </a:p>
          <a:p>
            <a:r>
              <a:rPr lang="zh-SG" altLang="en-US" sz="1400" i="1" dirty="0">
                <a:sym typeface="Symbol" panose="05050102010706020507" pitchFamily="18" charset="2"/>
              </a:rPr>
              <a:t></a:t>
            </a:r>
            <a:r>
              <a:rPr lang="en-US" altLang="zh-CN" sz="1400" i="1" baseline="-25000" dirty="0">
                <a:sym typeface="Symbol" panose="05050102010706020507" pitchFamily="18" charset="2"/>
              </a:rPr>
              <a:t>y</a:t>
            </a:r>
            <a:r>
              <a:rPr lang="en-US" altLang="zh-CN" sz="1400" dirty="0">
                <a:sym typeface="Symbol" panose="05050102010706020507" pitchFamily="18" charset="2"/>
              </a:rPr>
              <a:t>=46</a:t>
            </a:r>
            <a:endParaRPr lang="zh-SG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18736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C692224-D78B-4A28-BFAB-AAA9E2392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9"/>
          <a:stretch/>
        </p:blipFill>
        <p:spPr>
          <a:xfrm>
            <a:off x="657726" y="1223599"/>
            <a:ext cx="10435389" cy="3300275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0A434D5-3C4C-4F27-AC8C-8E96D2734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24</a:t>
            </a:fld>
            <a:endParaRPr lang="zh-SG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BDF0B67-D694-4142-8174-F94FB59397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3468" y="0"/>
            <a:ext cx="10515600" cy="731520"/>
          </a:xfrm>
        </p:spPr>
        <p:txBody>
          <a:bodyPr>
            <a:normAutofit/>
          </a:bodyPr>
          <a:lstStyle/>
          <a:p>
            <a:pPr algn="ctr"/>
            <a:r>
              <a:rPr lang="en-US" altLang="zh-SG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Damping ring survey</a:t>
            </a:r>
            <a:endParaRPr lang="zh-SG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4F00099-08B5-499F-94AB-94E9F7FCC2B3}"/>
              </a:ext>
            </a:extLst>
          </p:cNvPr>
          <p:cNvSpPr txBox="1"/>
          <p:nvPr/>
        </p:nvSpPr>
        <p:spPr>
          <a:xfrm>
            <a:off x="5735818" y="1756053"/>
            <a:ext cx="1897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Beam direction</a:t>
            </a:r>
            <a:endParaRPr lang="zh-SG" altLang="en-US" dirty="0"/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DEA68D98-0EAB-420E-8D12-CB2CE6471C9B}"/>
              </a:ext>
            </a:extLst>
          </p:cNvPr>
          <p:cNvCxnSpPr/>
          <p:nvPr/>
        </p:nvCxnSpPr>
        <p:spPr>
          <a:xfrm>
            <a:off x="5037221" y="2269958"/>
            <a:ext cx="2815390" cy="0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1F5337F4-BBC8-46A1-8805-47CD4AADFAD9}"/>
              </a:ext>
            </a:extLst>
          </p:cNvPr>
          <p:cNvCxnSpPr>
            <a:cxnSpLocks/>
          </p:cNvCxnSpPr>
          <p:nvPr/>
        </p:nvCxnSpPr>
        <p:spPr>
          <a:xfrm>
            <a:off x="11093116" y="2480807"/>
            <a:ext cx="0" cy="6917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72EC8A4B-6A85-4FDC-94C1-2B4E501C08C6}"/>
              </a:ext>
            </a:extLst>
          </p:cNvPr>
          <p:cNvSpPr txBox="1"/>
          <p:nvPr/>
        </p:nvSpPr>
        <p:spPr>
          <a:xfrm>
            <a:off x="11070588" y="2646668"/>
            <a:ext cx="601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sz="1200" b="1" dirty="0"/>
              <a:t>2.6</a:t>
            </a:r>
            <a:r>
              <a:rPr lang="en-US" altLang="zh-CN" sz="1200" b="1" dirty="0"/>
              <a:t>m</a:t>
            </a:r>
            <a:endParaRPr lang="zh-SG" altLang="en-US" sz="1200" b="1" dirty="0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E21512AF-8E28-4D2E-98FA-240A3332972D}"/>
              </a:ext>
            </a:extLst>
          </p:cNvPr>
          <p:cNvSpPr/>
          <p:nvPr/>
        </p:nvSpPr>
        <p:spPr>
          <a:xfrm>
            <a:off x="6464968" y="2443610"/>
            <a:ext cx="385011" cy="224589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8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CBBE76A-66E3-46A7-B803-3E3DBD66B76F}"/>
              </a:ext>
            </a:extLst>
          </p:cNvPr>
          <p:cNvSpPr txBox="1"/>
          <p:nvPr/>
        </p:nvSpPr>
        <p:spPr>
          <a:xfrm>
            <a:off x="6469847" y="2650172"/>
            <a:ext cx="622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RF</a:t>
            </a:r>
            <a:endParaRPr lang="zh-SG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FEBDC03-B9FA-4FC4-B393-BD50E7E99E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68"/>
          <a:stretch/>
        </p:blipFill>
        <p:spPr>
          <a:xfrm>
            <a:off x="585537" y="4432406"/>
            <a:ext cx="10513387" cy="2192984"/>
          </a:xfrm>
          <a:prstGeom prst="rect">
            <a:avLst/>
          </a:prstGeom>
        </p:spPr>
      </p:pic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F4A0800E-DADE-4242-BB2E-7EC47E2F1C00}"/>
              </a:ext>
            </a:extLst>
          </p:cNvPr>
          <p:cNvCxnSpPr/>
          <p:nvPr/>
        </p:nvCxnSpPr>
        <p:spPr>
          <a:xfrm>
            <a:off x="2319618" y="3173506"/>
            <a:ext cx="524435" cy="1815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07E22F55-6226-4449-9F76-A807FC0BF981}"/>
              </a:ext>
            </a:extLst>
          </p:cNvPr>
          <p:cNvCxnSpPr/>
          <p:nvPr/>
        </p:nvCxnSpPr>
        <p:spPr>
          <a:xfrm flipV="1">
            <a:off x="2286000" y="2359959"/>
            <a:ext cx="497541" cy="309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1BBDDF0C-0355-4DF3-B907-CEA60E402525}"/>
              </a:ext>
            </a:extLst>
          </p:cNvPr>
          <p:cNvCxnSpPr>
            <a:cxnSpLocks/>
          </p:cNvCxnSpPr>
          <p:nvPr/>
        </p:nvCxnSpPr>
        <p:spPr>
          <a:xfrm flipV="1">
            <a:off x="8691282" y="3240742"/>
            <a:ext cx="600635" cy="14567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C6BF347F-1C9A-45BE-A64B-5BEAB314BB9B}"/>
              </a:ext>
            </a:extLst>
          </p:cNvPr>
          <p:cNvCxnSpPr>
            <a:cxnSpLocks/>
          </p:cNvCxnSpPr>
          <p:nvPr/>
        </p:nvCxnSpPr>
        <p:spPr>
          <a:xfrm>
            <a:off x="8765241" y="2283759"/>
            <a:ext cx="614083" cy="3720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B964D787-7A37-43E5-8049-F2579A894AD4}"/>
              </a:ext>
            </a:extLst>
          </p:cNvPr>
          <p:cNvSpPr txBox="1"/>
          <p:nvPr/>
        </p:nvSpPr>
        <p:spPr>
          <a:xfrm>
            <a:off x="2265829" y="2245659"/>
            <a:ext cx="416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e-</a:t>
            </a:r>
            <a:endParaRPr lang="zh-SG" altLang="en-US" sz="1400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47A64B35-6436-4E04-B89B-04E3C9DC042D}"/>
              </a:ext>
            </a:extLst>
          </p:cNvPr>
          <p:cNvSpPr txBox="1"/>
          <p:nvPr/>
        </p:nvSpPr>
        <p:spPr>
          <a:xfrm>
            <a:off x="9027458" y="2196353"/>
            <a:ext cx="416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e-</a:t>
            </a:r>
            <a:endParaRPr lang="zh-SG" altLang="en-US" sz="1400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BC6C52AA-CC7B-46C1-85F5-158CDDC9959B}"/>
              </a:ext>
            </a:extLst>
          </p:cNvPr>
          <p:cNvSpPr txBox="1"/>
          <p:nvPr/>
        </p:nvSpPr>
        <p:spPr>
          <a:xfrm>
            <a:off x="2337546" y="3258671"/>
            <a:ext cx="416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e+</a:t>
            </a:r>
            <a:endParaRPr lang="zh-SG" altLang="en-US" sz="1400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6629BDDB-8689-4962-9F2B-71085072D032}"/>
              </a:ext>
            </a:extLst>
          </p:cNvPr>
          <p:cNvSpPr txBox="1"/>
          <p:nvPr/>
        </p:nvSpPr>
        <p:spPr>
          <a:xfrm>
            <a:off x="8884023" y="3296771"/>
            <a:ext cx="416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e+</a:t>
            </a:r>
            <a:endParaRPr lang="zh-SG" altLang="en-US" sz="14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54C96EC-55AB-4685-8CAC-18644040921A}"/>
              </a:ext>
            </a:extLst>
          </p:cNvPr>
          <p:cNvSpPr txBox="1"/>
          <p:nvPr/>
        </p:nvSpPr>
        <p:spPr>
          <a:xfrm>
            <a:off x="2735248" y="4476584"/>
            <a:ext cx="6981247" cy="40011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SG" sz="2000" dirty="0"/>
              <a:t>BEPCII operation will not be disrupted during DR commissioning.</a:t>
            </a:r>
            <a:endParaRPr lang="zh-SG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82706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83DE6AD-CB51-4DDA-B71E-B2864883FC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9192216" cy="723900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altLang="zh-CN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 panose="05050102010706020507" pitchFamily="18" charset="2"/>
              </a:rPr>
              <a:t>Possible collaborations</a:t>
            </a:r>
            <a:endParaRPr lang="zh-SG" altLang="en-US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6818C1C-B897-43BD-8CDE-9B5E64795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DA4CCB0-AB84-47B0-8A07-4B66A9223898}"/>
              </a:ext>
            </a:extLst>
          </p:cNvPr>
          <p:cNvSpPr txBox="1"/>
          <p:nvPr/>
        </p:nvSpPr>
        <p:spPr>
          <a:xfrm>
            <a:off x="1355833" y="1286466"/>
            <a:ext cx="9572822" cy="436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zh-SG" sz="24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Tunning  &amp; Operation related with crab waist scheme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zh-SG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Beam-beam simulations based on APES</a:t>
            </a:r>
            <a:endParaRPr lang="en-GB" altLang="zh-SG" sz="24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SG" sz="2400" kern="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IP luminosity feedback and fast luminosity monitoring technics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SG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ML-AI algorithms and realistic modelling (digital twins)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SG" sz="2400" kern="1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</a:t>
            </a:r>
            <a:r>
              <a:rPr lang="en-US" altLang="zh-SG" sz="2400" kern="1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onochromatization</a:t>
            </a:r>
            <a:r>
              <a:rPr lang="en-US" altLang="zh-SG" sz="2400" kern="1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scheme on BEPCII/CEPC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zh-SG" sz="24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Background &amp; MDI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zh-SG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Upgrading injection systems (damping ring, PWFA injector)</a:t>
            </a:r>
            <a:endParaRPr lang="zh-SG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595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4CFDB3C-8EA4-44AF-8BA4-740F782913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9451746" cy="723900"/>
          </a:xfrm>
        </p:spPr>
        <p:txBody>
          <a:bodyPr>
            <a:normAutofit/>
          </a:bodyPr>
          <a:lstStyle/>
          <a:p>
            <a:pPr algn="ctr"/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Summary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F7D6131-9DF2-4427-98BE-E1406F429B9F}"/>
              </a:ext>
            </a:extLst>
          </p:cNvPr>
          <p:cNvSpPr txBox="1"/>
          <p:nvPr/>
        </p:nvSpPr>
        <p:spPr>
          <a:xfrm>
            <a:off x="993647" y="1016091"/>
            <a:ext cx="10178591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SG" sz="2400" dirty="0">
                <a:solidFill>
                  <a:srgbClr val="002060"/>
                </a:solidFill>
              </a:rPr>
              <a:t>A preliminary design for the BEPCII Crab-Waist upgrade has been presented.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SG" sz="2400" dirty="0">
                <a:solidFill>
                  <a:srgbClr val="002060"/>
                </a:solidFill>
              </a:rPr>
              <a:t>Initial feasible approaches to addressing the key technical challenges have been identified.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SG" sz="2400" dirty="0">
                <a:solidFill>
                  <a:srgbClr val="002060"/>
                </a:solidFill>
              </a:rPr>
              <a:t>The crab waist upgrade may enhance the performance (×10, enabling low energy operation) of the BEPCII.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SG" sz="2400" dirty="0">
                <a:solidFill>
                  <a:srgbClr val="002060"/>
                </a:solidFill>
              </a:rPr>
              <a:t>Gaining valuable experience on crab waist scheme which is vital for future circular </a:t>
            </a:r>
            <a:r>
              <a:rPr lang="en-US" altLang="zh-SG" sz="2400" dirty="0" err="1">
                <a:solidFill>
                  <a:srgbClr val="002060"/>
                </a:solidFill>
              </a:rPr>
              <a:t>e+e</a:t>
            </a:r>
            <a:r>
              <a:rPr lang="en-US" altLang="zh-SG" sz="2400" dirty="0">
                <a:solidFill>
                  <a:srgbClr val="002060"/>
                </a:solidFill>
              </a:rPr>
              <a:t>- colliders.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SG" sz="2400" dirty="0">
                <a:solidFill>
                  <a:srgbClr val="002060"/>
                </a:solidFill>
              </a:rPr>
              <a:t>We are working on …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C88A461-C4C3-462A-8C53-4B5827357B1C}"/>
              </a:ext>
            </a:extLst>
          </p:cNvPr>
          <p:cNvSpPr txBox="1"/>
          <p:nvPr/>
        </p:nvSpPr>
        <p:spPr>
          <a:xfrm>
            <a:off x="1376313" y="4609708"/>
            <a:ext cx="961533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SG" b="1" dirty="0"/>
              <a:t>Accelerator physics</a:t>
            </a:r>
            <a:r>
              <a:rPr lang="en-US" altLang="zh-SG" dirty="0"/>
              <a:t>: error effects, DA, beam-beam effect, lattice optimization at different energy, beam lifetime, background, luminosity tuning, damping ring design, clock/timing …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SG" b="1" dirty="0"/>
              <a:t>Key technology</a:t>
            </a:r>
            <a:r>
              <a:rPr lang="en-US" altLang="zh-SG" dirty="0"/>
              <a:t>: IR SC quadrupole (incl. installation/alignment), SC wiggler, wiggler SR absorber …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SG" b="1" dirty="0"/>
              <a:t>Detector</a:t>
            </a:r>
            <a:r>
              <a:rPr lang="en-US" altLang="zh-SG" dirty="0"/>
              <a:t>: possible improvement</a:t>
            </a:r>
            <a:endParaRPr lang="zh-SG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FB56B64-5ADE-4F87-85E4-0C5E067B76E4}"/>
              </a:ext>
            </a:extLst>
          </p:cNvPr>
          <p:cNvSpPr txBox="1"/>
          <p:nvPr/>
        </p:nvSpPr>
        <p:spPr>
          <a:xfrm>
            <a:off x="6994690" y="5863473"/>
            <a:ext cx="2865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zh-SG" alt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EE46FED3-8ABF-450B-9CE9-8A750E35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1204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1AF87A9-AA7E-4555-9198-2D6FB0E2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487D1-AFF7-469E-A9A9-A691AD202641}" type="slidenum">
              <a:rPr lang="zh-SG" altLang="en-US" smtClean="0"/>
              <a:t>27</a:t>
            </a:fld>
            <a:endParaRPr lang="zh-SG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C00D6A1-E178-443C-BAFA-31F0D663B67A}"/>
              </a:ext>
            </a:extLst>
          </p:cNvPr>
          <p:cNvSpPr txBox="1"/>
          <p:nvPr/>
        </p:nvSpPr>
        <p:spPr>
          <a:xfrm>
            <a:off x="3657600" y="2300141"/>
            <a:ext cx="4647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SG" sz="7200" dirty="0">
                <a:solidFill>
                  <a:srgbClr val="002060"/>
                </a:solidFill>
              </a:rPr>
              <a:t>Back up</a:t>
            </a:r>
            <a:endParaRPr lang="zh-SG" altLang="en-US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699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A31BF9B-9CA7-4DA5-BF85-B081B1B5BD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37"/>
          <a:stretch/>
        </p:blipFill>
        <p:spPr>
          <a:xfrm>
            <a:off x="134471" y="1015253"/>
            <a:ext cx="11849100" cy="532572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14D6877-B925-43DF-AE80-A63838929C98}"/>
              </a:ext>
            </a:extLst>
          </p:cNvPr>
          <p:cNvSpPr txBox="1"/>
          <p:nvPr/>
        </p:nvSpPr>
        <p:spPr>
          <a:xfrm>
            <a:off x="1808629" y="114301"/>
            <a:ext cx="9123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World's highest luminosity </a:t>
            </a:r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@</a:t>
            </a:r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 </a:t>
            </a:r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GeV 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B1DE008-F771-4DD7-A935-206A1D67A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28</a:t>
            </a:fld>
            <a:endParaRPr lang="zh-SG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B03FA7A-5BFA-4405-9055-FC8321E4E90C}"/>
              </a:ext>
            </a:extLst>
          </p:cNvPr>
          <p:cNvSpPr txBox="1"/>
          <p:nvPr/>
        </p:nvSpPr>
        <p:spPr>
          <a:xfrm>
            <a:off x="1304365" y="5950324"/>
            <a:ext cx="334831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SG" dirty="0">
                <a:solidFill>
                  <a:srgbClr val="C00000"/>
                </a:solidFill>
              </a:rPr>
              <a:t>Our goal: 1×10</a:t>
            </a:r>
            <a:r>
              <a:rPr lang="en-US" altLang="zh-SG" baseline="30000" dirty="0">
                <a:solidFill>
                  <a:srgbClr val="C00000"/>
                </a:solidFill>
              </a:rPr>
              <a:t>33 </a:t>
            </a:r>
            <a:r>
              <a:rPr lang="pt-BR" altLang="zh-SG" sz="1800" b="0" dirty="0">
                <a:solidFill>
                  <a:srgbClr val="C00000"/>
                </a:solidFill>
                <a:effectLst/>
                <a:latin typeface="MicrosoftYaHei-Bold"/>
              </a:rPr>
              <a:t>cm</a:t>
            </a:r>
            <a:r>
              <a:rPr lang="pt-BR" altLang="zh-SG" sz="1800" b="0" baseline="30000" dirty="0">
                <a:solidFill>
                  <a:srgbClr val="C00000"/>
                </a:solidFill>
                <a:effectLst/>
                <a:latin typeface="MicrosoftYaHei-Bold"/>
              </a:rPr>
              <a:t>-2</a:t>
            </a:r>
            <a:r>
              <a:rPr lang="pt-BR" altLang="zh-SG" sz="1800" b="0" dirty="0">
                <a:solidFill>
                  <a:srgbClr val="C00000"/>
                </a:solidFill>
                <a:effectLst/>
                <a:latin typeface="MicrosoftYaHei-Bold"/>
              </a:rPr>
              <a:t> s</a:t>
            </a:r>
            <a:r>
              <a:rPr lang="pt-BR" altLang="zh-SG" sz="1800" b="0" baseline="30000" dirty="0">
                <a:solidFill>
                  <a:srgbClr val="C00000"/>
                </a:solidFill>
                <a:effectLst/>
                <a:latin typeface="MicrosoftYaHei-Bold"/>
              </a:rPr>
              <a:t>-1 </a:t>
            </a:r>
            <a:r>
              <a:rPr lang="pt-BR" altLang="zh-SG" sz="1800" b="0" dirty="0">
                <a:solidFill>
                  <a:srgbClr val="C00000"/>
                </a:solidFill>
                <a:effectLst/>
                <a:latin typeface="MicrosoftYaHei-Bold"/>
              </a:rPr>
              <a:t>@1GeV</a:t>
            </a:r>
            <a:endParaRPr lang="zh-SG" altLang="en-US" dirty="0">
              <a:solidFill>
                <a:srgbClr val="C00000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29C4C14-4C5B-4F67-899F-38261556D6FB}"/>
              </a:ext>
            </a:extLst>
          </p:cNvPr>
          <p:cNvSpPr txBox="1"/>
          <p:nvPr/>
        </p:nvSpPr>
        <p:spPr>
          <a:xfrm>
            <a:off x="3972495" y="6409180"/>
            <a:ext cx="6501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Ref: I</a:t>
            </a:r>
            <a:r>
              <a:rPr lang="en-US" altLang="zh-CN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SG" sz="1600" dirty="0" err="1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Logashenko</a:t>
            </a:r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@</a:t>
            </a:r>
            <a:r>
              <a:rPr lang="en-US" altLang="zh-SG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FTCF2025</a:t>
            </a:r>
            <a:r>
              <a:rPr lang="zh-CN" alt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SG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November 24, 2025</a:t>
            </a:r>
            <a:r>
              <a:rPr lang="zh-CN" alt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SG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516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EAA478-794B-4935-8A56-7E9F77AA8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290" b="12295"/>
          <a:stretch/>
        </p:blipFill>
        <p:spPr>
          <a:xfrm>
            <a:off x="0" y="981635"/>
            <a:ext cx="12192000" cy="405949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12ED825-B31C-4737-BB0F-C83447C17A3F}"/>
              </a:ext>
            </a:extLst>
          </p:cNvPr>
          <p:cNvSpPr txBox="1"/>
          <p:nvPr/>
        </p:nvSpPr>
        <p:spPr>
          <a:xfrm>
            <a:off x="2238936" y="121024"/>
            <a:ext cx="7711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Russia's Next Plan </a:t>
            </a:r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VEPP-6)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449B2C0-84E6-4C8C-8DAF-1438B15A7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29</a:t>
            </a:fld>
            <a:endParaRPr lang="zh-SG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69A9AFD-9997-4EE2-A283-E23D6CE05E7B}"/>
              </a:ext>
            </a:extLst>
          </p:cNvPr>
          <p:cNvSpPr txBox="1"/>
          <p:nvPr/>
        </p:nvSpPr>
        <p:spPr>
          <a:xfrm>
            <a:off x="1714792" y="5311237"/>
            <a:ext cx="5903259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sz="2400" dirty="0">
                <a:solidFill>
                  <a:srgbClr val="C00000"/>
                </a:solidFill>
              </a:rPr>
              <a:t>BEPCII-CW plan is highly similar to VEPP-6.</a:t>
            </a:r>
            <a:endParaRPr lang="zh-SG" altLang="en-US" sz="2400" dirty="0">
              <a:solidFill>
                <a:srgbClr val="C00000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76940A4-6356-47A1-9440-D4E3EBD26AEB}"/>
              </a:ext>
            </a:extLst>
          </p:cNvPr>
          <p:cNvSpPr txBox="1"/>
          <p:nvPr/>
        </p:nvSpPr>
        <p:spPr>
          <a:xfrm>
            <a:off x="3797567" y="6274008"/>
            <a:ext cx="6501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Ref: I</a:t>
            </a:r>
            <a:r>
              <a:rPr lang="en-US" altLang="zh-CN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SG" sz="1600" dirty="0" err="1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Logashenko</a:t>
            </a:r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@</a:t>
            </a:r>
            <a:r>
              <a:rPr lang="en-US" altLang="zh-SG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FTCF2025</a:t>
            </a:r>
            <a:r>
              <a:rPr lang="zh-CN" alt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SG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November 24, 2025</a:t>
            </a:r>
            <a:r>
              <a:rPr lang="zh-CN" alt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SG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578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7A56389-E001-44DB-9D6A-D2242B3988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0424" y="0"/>
            <a:ext cx="10953750" cy="723900"/>
          </a:xfrm>
        </p:spPr>
        <p:txBody>
          <a:bodyPr/>
          <a:lstStyle/>
          <a:p>
            <a:pPr algn="ctr"/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BEPCII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C59F8AE-159E-4080-AFDE-B4F2C175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2519666-01B5-496C-B377-14B66B2D3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14" y="1884577"/>
            <a:ext cx="4722915" cy="433463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740DAB9-0075-4B74-BA9C-84B897041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769" y="1524439"/>
            <a:ext cx="4416485" cy="122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F2C56DD-0A1E-411B-8D30-D41234AE1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414" y="3129566"/>
            <a:ext cx="4447598" cy="1139780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F51D7FD4-1BCB-4AB4-97B8-D6B2A35AEAC8}"/>
              </a:ext>
            </a:extLst>
          </p:cNvPr>
          <p:cNvSpPr/>
          <p:nvPr/>
        </p:nvSpPr>
        <p:spPr>
          <a:xfrm>
            <a:off x="2321977" y="1789218"/>
            <a:ext cx="1538714" cy="633473"/>
          </a:xfrm>
          <a:prstGeom prst="ellipse">
            <a:avLst/>
          </a:prstGeom>
          <a:solidFill>
            <a:schemeClr val="accent1">
              <a:lumMod val="20000"/>
              <a:lumOff val="80000"/>
              <a:alpha val="22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0354FAA-AB0A-48E8-96CD-3121D7008DF5}"/>
              </a:ext>
            </a:extLst>
          </p:cNvPr>
          <p:cNvSpPr txBox="1"/>
          <p:nvPr/>
        </p:nvSpPr>
        <p:spPr>
          <a:xfrm>
            <a:off x="542431" y="941687"/>
            <a:ext cx="6033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BEPCII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ring </a:t>
            </a:r>
            <a:r>
              <a:rPr lang="en-US" altLang="zh-C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e+e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collider  (2005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SG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B84DEC4-01A5-4999-916B-DD8C1730391F}"/>
              </a:ext>
            </a:extLst>
          </p:cNvPr>
          <p:cNvSpPr txBox="1"/>
          <p:nvPr/>
        </p:nvSpPr>
        <p:spPr>
          <a:xfrm>
            <a:off x="2488669" y="5410989"/>
            <a:ext cx="1404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i="1" dirty="0">
                <a:sym typeface="Symbol" panose="05050102010706020507" pitchFamily="18" charset="2"/>
              </a:rPr>
              <a:t></a:t>
            </a:r>
            <a:r>
              <a:rPr lang="en-US" altLang="zh-SG" i="1" baseline="-25000" dirty="0">
                <a:sym typeface="Symbol" panose="05050102010706020507" pitchFamily="18" charset="2"/>
              </a:rPr>
              <a:t>h </a:t>
            </a:r>
            <a:r>
              <a:rPr lang="en-US" altLang="zh-SG" dirty="0">
                <a:sym typeface="Symbol" panose="05050102010706020507" pitchFamily="18" charset="2"/>
              </a:rPr>
              <a:t>=</a:t>
            </a:r>
            <a:r>
              <a:rPr lang="en-US" altLang="zh-SG" dirty="0"/>
              <a:t>11mrad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C8B9FE0-8511-40DD-B69B-857F383FD10E}"/>
              </a:ext>
            </a:extLst>
          </p:cNvPr>
          <p:cNvSpPr txBox="1"/>
          <p:nvPr/>
        </p:nvSpPr>
        <p:spPr>
          <a:xfrm>
            <a:off x="6084472" y="1058284"/>
            <a:ext cx="6375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S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upgraded at high energy (2021~2025)</a:t>
            </a:r>
            <a:endParaRPr lang="zh-SG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7AD621BC-4F2C-44E9-BA35-FCCF48C31B2C}"/>
              </a:ext>
            </a:extLst>
          </p:cNvPr>
          <p:cNvCxnSpPr>
            <a:cxnSpLocks/>
          </p:cNvCxnSpPr>
          <p:nvPr/>
        </p:nvCxnSpPr>
        <p:spPr>
          <a:xfrm flipV="1">
            <a:off x="4006392" y="1925392"/>
            <a:ext cx="1943647" cy="54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DDC3BA39-51E1-4FD3-877D-8C17A8081DC8}"/>
              </a:ext>
            </a:extLst>
          </p:cNvPr>
          <p:cNvCxnSpPr>
            <a:cxnSpLocks/>
          </p:cNvCxnSpPr>
          <p:nvPr/>
        </p:nvCxnSpPr>
        <p:spPr>
          <a:xfrm flipH="1" flipV="1">
            <a:off x="3934158" y="2272397"/>
            <a:ext cx="2189746" cy="998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FCF79E7C-9351-46A9-B1CE-7A2E59CA6844}"/>
              </a:ext>
            </a:extLst>
          </p:cNvPr>
          <p:cNvSpPr/>
          <p:nvPr/>
        </p:nvSpPr>
        <p:spPr>
          <a:xfrm>
            <a:off x="8590210" y="4749267"/>
            <a:ext cx="244054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000" indent="-3960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CN" sz="16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3 </a:t>
            </a:r>
            <a:r>
              <a:rPr lang="en-US" altLang="zh-CN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@ 2.35GeV</a:t>
            </a:r>
          </a:p>
          <a:p>
            <a:pPr marL="396000" indent="-396000"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Max. beam energy: </a:t>
            </a:r>
            <a:r>
              <a:rPr lang="en-US" altLang="zh-CN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华文仿宋" panose="02010600040101010101" pitchFamily="2" charset="-122"/>
              </a:rPr>
              <a:t>2.47GeV </a:t>
            </a:r>
            <a:r>
              <a:rPr lang="en-US" altLang="zh-CN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→ </a:t>
            </a:r>
            <a:r>
              <a:rPr lang="en-US" altLang="zh-CN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华文仿宋" panose="02010600040101010101" pitchFamily="2" charset="-122"/>
              </a:rPr>
              <a:t>2.80GeV</a:t>
            </a:r>
            <a:endParaRPr lang="zh-CN" altLang="en-US" sz="160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B81FEBF-20E1-44D9-9D95-4984E3F7180C}"/>
              </a:ext>
            </a:extLst>
          </p:cNvPr>
          <p:cNvSpPr txBox="1"/>
          <p:nvPr/>
        </p:nvSpPr>
        <p:spPr>
          <a:xfrm>
            <a:off x="2611225" y="2545241"/>
            <a:ext cx="1197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/>
              <a:t>C</a:t>
            </a:r>
            <a:r>
              <a:rPr lang="en-US" altLang="zh-SG" baseline="-25000" dirty="0"/>
              <a:t>0</a:t>
            </a:r>
            <a:r>
              <a:rPr lang="en-US" altLang="zh-SG" dirty="0"/>
              <a:t>=237m</a:t>
            </a:r>
            <a:endParaRPr lang="zh-SG" altLang="en-US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4525930-0938-4115-956F-66CE902DDE99}"/>
              </a:ext>
            </a:extLst>
          </p:cNvPr>
          <p:cNvSpPr txBox="1"/>
          <p:nvPr/>
        </p:nvSpPr>
        <p:spPr>
          <a:xfrm>
            <a:off x="961533" y="1395172"/>
            <a:ext cx="3205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0.92GeV~2.47GeV</a:t>
            </a:r>
            <a:endParaRPr lang="zh-SG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图片 20">
            <a:extLst>
              <a:ext uri="{FF2B5EF4-FFF2-40B4-BE49-F238E27FC236}">
                <a16:creationId xmlns:a16="http://schemas.microsoft.com/office/drawing/2014/main" id="{DB46F0F1-64BC-4D88-8219-0180ABF19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6308" y="32682730"/>
            <a:ext cx="3430080" cy="213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形 32" descr="复选标记 纯色填充">
            <a:extLst>
              <a:ext uri="{FF2B5EF4-FFF2-40B4-BE49-F238E27FC236}">
                <a16:creationId xmlns:a16="http://schemas.microsoft.com/office/drawing/2014/main" id="{82F5C938-D68B-455B-B835-77965F90D1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63913" y="4796337"/>
            <a:ext cx="318155" cy="31815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788F1C38-001D-48A6-A9BE-1AE8D7588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3331" y="4501165"/>
            <a:ext cx="3160915" cy="179016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EA95A9A-CB25-46C6-8DA3-34E505F2AA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964" y="3010911"/>
            <a:ext cx="3487494" cy="2243669"/>
          </a:xfrm>
          <a:prstGeom prst="rect">
            <a:avLst/>
          </a:prstGeom>
        </p:spPr>
      </p:pic>
      <p:sp>
        <p:nvSpPr>
          <p:cNvPr id="4" name="箭头: 下 3">
            <a:extLst>
              <a:ext uri="{FF2B5EF4-FFF2-40B4-BE49-F238E27FC236}">
                <a16:creationId xmlns:a16="http://schemas.microsoft.com/office/drawing/2014/main" id="{86922AD3-DA91-4868-89C9-E5A4B8D764A3}"/>
              </a:ext>
            </a:extLst>
          </p:cNvPr>
          <p:cNvSpPr/>
          <p:nvPr/>
        </p:nvSpPr>
        <p:spPr>
          <a:xfrm>
            <a:off x="8493617" y="2807593"/>
            <a:ext cx="188418" cy="2314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992B9E7-F65D-4ECB-A6C5-FA0EF14D24E3}"/>
              </a:ext>
            </a:extLst>
          </p:cNvPr>
          <p:cNvSpPr/>
          <p:nvPr/>
        </p:nvSpPr>
        <p:spPr>
          <a:xfrm>
            <a:off x="8558011" y="4597758"/>
            <a:ext cx="2711003" cy="1365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341403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BEA7C9D-EA9A-410B-9750-B3D70E4E6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51"/>
          <a:stretch/>
        </p:blipFill>
        <p:spPr>
          <a:xfrm>
            <a:off x="510988" y="1720320"/>
            <a:ext cx="7441555" cy="451947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9992814-4E58-4D5A-9935-09A640F468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388"/>
          <a:stretch/>
        </p:blipFill>
        <p:spPr>
          <a:xfrm>
            <a:off x="4404932" y="1781736"/>
            <a:ext cx="7699662" cy="461359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4CA329D-41F0-45E1-B8EB-11F931A4A393}"/>
              </a:ext>
            </a:extLst>
          </p:cNvPr>
          <p:cNvSpPr txBox="1"/>
          <p:nvPr/>
        </p:nvSpPr>
        <p:spPr>
          <a:xfrm>
            <a:off x="1956545" y="80682"/>
            <a:ext cx="7920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DA</a:t>
            </a:r>
            <a:r>
              <a:rPr lang="el-GR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NE’s </a:t>
            </a:r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experience </a:t>
            </a:r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@ 0.5GeV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563CBDE-4BC2-46D0-A56F-7CF7633C37FD}"/>
              </a:ext>
            </a:extLst>
          </p:cNvPr>
          <p:cNvSpPr txBox="1"/>
          <p:nvPr/>
        </p:nvSpPr>
        <p:spPr>
          <a:xfrm>
            <a:off x="1095935" y="1143001"/>
            <a:ext cx="9036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Highest luminosity</a:t>
            </a:r>
            <a:r>
              <a:rPr lang="zh-CN" altLang="en-US" sz="2000" b="1" dirty="0"/>
              <a:t>：</a:t>
            </a:r>
            <a:r>
              <a:rPr lang="pt-BR" altLang="zh-SG" sz="2000" b="1" dirty="0">
                <a:solidFill>
                  <a:srgbClr val="0F34A6"/>
                </a:solidFill>
                <a:effectLst/>
                <a:latin typeface="MicrosoftYaHei-Bold"/>
              </a:rPr>
              <a:t> </a:t>
            </a:r>
            <a:r>
              <a:rPr lang="pt-BR" altLang="zh-SG" sz="2000" b="0" dirty="0">
                <a:solidFill>
                  <a:srgbClr val="0F34A6"/>
                </a:solidFill>
                <a:effectLst/>
                <a:latin typeface="MicrosoftYaHei-Bold"/>
              </a:rPr>
              <a:t>4.5</a:t>
            </a:r>
            <a:r>
              <a:rPr lang="pt-BR" altLang="zh-SG" sz="2000" b="1" dirty="0">
                <a:solidFill>
                  <a:srgbClr val="0F34A6"/>
                </a:solidFill>
                <a:effectLst/>
                <a:latin typeface="SymbolMT"/>
              </a:rPr>
              <a:t>×</a:t>
            </a:r>
            <a:r>
              <a:rPr lang="pt-BR" altLang="zh-SG" sz="2000" b="0" dirty="0">
                <a:solidFill>
                  <a:srgbClr val="0F34A6"/>
                </a:solidFill>
                <a:effectLst/>
                <a:latin typeface="MicrosoftYaHei-Bold"/>
              </a:rPr>
              <a:t>10</a:t>
            </a:r>
            <a:r>
              <a:rPr lang="pt-BR" altLang="zh-SG" sz="2000" b="0" baseline="30000" dirty="0">
                <a:solidFill>
                  <a:srgbClr val="0F34A6"/>
                </a:solidFill>
                <a:effectLst/>
                <a:latin typeface="MicrosoftYaHei-Bold"/>
              </a:rPr>
              <a:t>32</a:t>
            </a:r>
            <a:r>
              <a:rPr lang="pt-BR" altLang="zh-SG" sz="2000" b="0" dirty="0">
                <a:solidFill>
                  <a:srgbClr val="0F34A6"/>
                </a:solidFill>
                <a:effectLst/>
                <a:latin typeface="MicrosoftYaHei-Bold"/>
              </a:rPr>
              <a:t> cm</a:t>
            </a:r>
            <a:r>
              <a:rPr lang="pt-BR" altLang="zh-SG" sz="2000" b="0" baseline="30000" dirty="0">
                <a:solidFill>
                  <a:srgbClr val="0F34A6"/>
                </a:solidFill>
                <a:effectLst/>
                <a:latin typeface="MicrosoftYaHei-Bold"/>
              </a:rPr>
              <a:t>-2</a:t>
            </a:r>
            <a:r>
              <a:rPr lang="pt-BR" altLang="zh-SG" sz="2000" b="0" dirty="0">
                <a:solidFill>
                  <a:srgbClr val="0F34A6"/>
                </a:solidFill>
                <a:effectLst/>
                <a:latin typeface="MicrosoftYaHei-Bold"/>
              </a:rPr>
              <a:t> s</a:t>
            </a:r>
            <a:r>
              <a:rPr lang="pt-BR" altLang="zh-SG" sz="2000" b="0" baseline="30000" dirty="0">
                <a:solidFill>
                  <a:srgbClr val="0F34A6"/>
                </a:solidFill>
                <a:effectLst/>
                <a:latin typeface="MicrosoftYaHei-Bold"/>
              </a:rPr>
              <a:t>-1</a:t>
            </a:r>
            <a:r>
              <a:rPr lang="zh-CN" altLang="en-US" sz="2000" b="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2000" b="1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Circumference</a:t>
            </a:r>
            <a:r>
              <a:rPr lang="zh-CN" altLang="en-US" sz="2000" b="1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2000" b="1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98m</a:t>
            </a:r>
            <a:r>
              <a:rPr lang="pt-BR" altLang="zh-SG" sz="2000" b="1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SG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A3A0F12-669C-4B25-9117-137F4AF2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30</a:t>
            </a:fld>
            <a:endParaRPr lang="zh-SG" altLang="en-US"/>
          </a:p>
        </p:txBody>
      </p:sp>
    </p:spTree>
    <p:extLst>
      <p:ext uri="{BB962C8B-B14F-4D97-AF65-F5344CB8AC3E}">
        <p14:creationId xmlns:p14="http://schemas.microsoft.com/office/powerpoint/2010/main" val="262826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t>31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idx="4294967295"/>
          </p:nvPr>
        </p:nvSpPr>
        <p:spPr>
          <a:xfrm>
            <a:off x="564542" y="106321"/>
            <a:ext cx="10515600" cy="630238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Beam-beam simulations with lattice</a:t>
            </a:r>
          </a:p>
        </p:txBody>
      </p:sp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1244600" y="1311275"/>
            <a:ext cx="9941560" cy="4948555"/>
            <a:chOff x="-1381" y="1315"/>
            <a:chExt cx="15656" cy="7793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3878" y="2156"/>
              <a:ext cx="3952" cy="281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3717" y="5781"/>
              <a:ext cx="4246" cy="3019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317" y="5183"/>
              <a:ext cx="4958" cy="392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214" y="1315"/>
              <a:ext cx="4975" cy="3938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-1238" y="2156"/>
              <a:ext cx="4480" cy="2811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-1381" y="5781"/>
              <a:ext cx="4575" cy="2871"/>
            </a:xfrm>
            <a:prstGeom prst="rect">
              <a:avLst/>
            </a:prstGeom>
          </p:spPr>
        </p:pic>
      </p:grp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11455" y="2250440"/>
            <a:ext cx="15201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/>
              <a:t>bpr.ZXv4.lat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171450" y="4388485"/>
            <a:ext cx="16135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/>
              <a:t>bpr.ZXv10.lat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481830" y="1033145"/>
            <a:ext cx="24472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BEAMBEAM : emity=416nm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63525" y="1172845"/>
            <a:ext cx="26244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weak strong+ lattice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1F217E2-D8B4-4B03-B466-981405D1A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F0F4-65DF-4A4F-8F4A-17D24249CE9C}" type="slidenum">
              <a:rPr lang="zh-SG" altLang="en-US" smtClean="0"/>
              <a:t>32</a:t>
            </a:fld>
            <a:endParaRPr lang="zh-SG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685676" y="0"/>
            <a:ext cx="8229600" cy="62071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Damping ring parameters</a:t>
            </a:r>
            <a:endParaRPr lang="zh-CN" alt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48774" y="6105283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Fast Kicker: 14 ns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(bottom width)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EB9F509-E950-43C8-9D12-1F8DF266A0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16" t="27702" r="34634" b="12825"/>
          <a:stretch/>
        </p:blipFill>
        <p:spPr>
          <a:xfrm>
            <a:off x="7684168" y="1082842"/>
            <a:ext cx="3152274" cy="231006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260975C-F68D-4903-8168-073C35006F96}"/>
              </a:ext>
            </a:extLst>
          </p:cNvPr>
          <p:cNvSpPr txBox="1"/>
          <p:nvPr/>
        </p:nvSpPr>
        <p:spPr>
          <a:xfrm>
            <a:off x="7772959" y="3420587"/>
            <a:ext cx="2999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RF cavity</a:t>
            </a:r>
            <a:r>
              <a:rPr lang="zh-CN" altLang="en-US" sz="1800" dirty="0"/>
              <a:t>：</a:t>
            </a:r>
            <a:r>
              <a:rPr lang="en-US" altLang="zh-CN" sz="1800" dirty="0"/>
              <a:t>1.5m*0.6m*0.6m</a:t>
            </a:r>
            <a:endParaRPr lang="zh-SG" altLang="en-US" dirty="0"/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60132C80-2012-4C79-9A06-784F68F1C8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320914"/>
              </p:ext>
            </p:extLst>
          </p:nvPr>
        </p:nvGraphicFramePr>
        <p:xfrm>
          <a:off x="1475874" y="662256"/>
          <a:ext cx="5456516" cy="6060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3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405">
                  <a:extLst>
                    <a:ext uri="{9D8B030D-6E8A-4147-A177-3AD203B41FA5}">
                      <a16:colId xmlns:a16="http://schemas.microsoft.com/office/drawing/2014/main" val="971511554"/>
                    </a:ext>
                  </a:extLst>
                </a:gridCol>
                <a:gridCol w="794285">
                  <a:extLst>
                    <a:ext uri="{9D8B030D-6E8A-4147-A177-3AD203B41FA5}">
                      <a16:colId xmlns:a16="http://schemas.microsoft.com/office/drawing/2014/main" val="2423234919"/>
                    </a:ext>
                  </a:extLst>
                </a:gridCol>
                <a:gridCol w="167538">
                  <a:extLst>
                    <a:ext uri="{9D8B030D-6E8A-4147-A177-3AD203B41FA5}">
                      <a16:colId xmlns:a16="http://schemas.microsoft.com/office/drawing/2014/main" val="4001568706"/>
                    </a:ext>
                  </a:extLst>
                </a:gridCol>
                <a:gridCol w="957281">
                  <a:extLst>
                    <a:ext uri="{9D8B030D-6E8A-4147-A177-3AD203B41FA5}">
                      <a16:colId xmlns:a16="http://schemas.microsoft.com/office/drawing/2014/main" val="2037893223"/>
                    </a:ext>
                  </a:extLst>
                </a:gridCol>
              </a:tblGrid>
              <a:tr h="312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/>
                        <a:t>DR</a:t>
                      </a:r>
                      <a:r>
                        <a:rPr lang="en-US" altLang="zh-CN" sz="1600" baseline="0" dirty="0"/>
                        <a:t> V2.0</a:t>
                      </a:r>
                      <a:endParaRPr lang="zh-CN" altLang="en-US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600" dirty="0"/>
                        <a:t>Collision</a:t>
                      </a:r>
                      <a:r>
                        <a:rPr lang="zh-CN" altLang="en-US" sz="1600" dirty="0"/>
                        <a:t> </a:t>
                      </a:r>
                      <a:r>
                        <a:rPr lang="en-US" altLang="zh-CN" sz="1600" dirty="0"/>
                        <a:t>mode</a:t>
                      </a:r>
                      <a:endParaRPr lang="zh-CN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600" dirty="0"/>
                        <a:t>PWFA</a:t>
                      </a:r>
                      <a:r>
                        <a:rPr lang="zh-CN" altLang="en-US" sz="1600" dirty="0"/>
                        <a:t> </a:t>
                      </a:r>
                      <a:r>
                        <a:rPr lang="en-US" altLang="zh-CN" sz="1600" dirty="0"/>
                        <a:t>TF</a:t>
                      </a:r>
                      <a:endParaRPr lang="zh-CN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e-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e+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e-</a:t>
                      </a:r>
                      <a:endParaRPr lang="zh-CN" altLang="en-US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e+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974360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Energy (MeV)</a:t>
                      </a:r>
                      <a:endParaRPr lang="zh-CN" altLang="en-US" sz="1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200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Circumference </a:t>
                      </a:r>
                      <a:r>
                        <a:rPr lang="zh-CN" altLang="en-US" sz="1400" dirty="0"/>
                        <a:t>（</a:t>
                      </a:r>
                      <a:r>
                        <a:rPr lang="en-US" altLang="zh-CN" sz="1400" dirty="0"/>
                        <a:t>m</a:t>
                      </a:r>
                      <a:r>
                        <a:rPr lang="zh-CN" altLang="en-US" sz="1400" dirty="0"/>
                        <a:t>）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34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Bunch charge (</a:t>
                      </a:r>
                      <a:r>
                        <a:rPr lang="en-US" altLang="zh-CN" sz="1400" dirty="0" err="1"/>
                        <a:t>nC</a:t>
                      </a:r>
                      <a:r>
                        <a:rPr lang="en-US" altLang="zh-CN" sz="1400" dirty="0"/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0.07 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>
                          <a:solidFill>
                            <a:srgbClr val="FF0000"/>
                          </a:solidFill>
                        </a:rPr>
                        <a:t>1~2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0.5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515879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Repetition </a:t>
                      </a:r>
                      <a:r>
                        <a:rPr lang="zh-CN" altLang="en-US" sz="1400" dirty="0"/>
                        <a:t>（</a:t>
                      </a:r>
                      <a:r>
                        <a:rPr lang="en-US" altLang="zh-CN" sz="1400" dirty="0"/>
                        <a:t>Hz</a:t>
                      </a:r>
                      <a:r>
                        <a:rPr lang="zh-CN" altLang="en-US" sz="1400" dirty="0"/>
                        <a:t>）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50</a:t>
                      </a:r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4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335105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Bunch number</a:t>
                      </a:r>
                      <a:endParaRPr lang="zh-CN" altLang="en-US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Bending radius (m)</a:t>
                      </a:r>
                      <a:endParaRPr lang="zh-CN" altLang="en-US" sz="1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0.51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B0 (T)</a:t>
                      </a:r>
                      <a:endParaRPr lang="zh-CN" altLang="en-US" sz="1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1.3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U0 (</a:t>
                      </a:r>
                      <a:r>
                        <a:rPr lang="en-US" altLang="zh-CN" sz="1400" dirty="0" err="1"/>
                        <a:t>keV</a:t>
                      </a:r>
                      <a:r>
                        <a:rPr lang="en-US" altLang="zh-CN" sz="1400" dirty="0"/>
                        <a:t>/turn)</a:t>
                      </a:r>
                      <a:endParaRPr lang="zh-CN" altLang="en-US" sz="1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0.28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6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Damping time x/y/z (</a:t>
                      </a:r>
                      <a:r>
                        <a:rPr lang="en-US" altLang="zh-CN" sz="1400" dirty="0" err="1"/>
                        <a:t>ms</a:t>
                      </a:r>
                      <a:r>
                        <a:rPr lang="en-US" altLang="zh-CN" sz="1400" dirty="0"/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68/163/266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ym typeface="Symbol"/>
                        </a:rPr>
                        <a:t></a:t>
                      </a:r>
                      <a:r>
                        <a:rPr lang="en-US" altLang="zh-CN" sz="1400" dirty="0">
                          <a:sym typeface="Symbol"/>
                        </a:rPr>
                        <a:t>0 (%)</a:t>
                      </a:r>
                      <a:endParaRPr lang="zh-CN" altLang="en-US" sz="1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0.044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sym typeface="Symbol"/>
                        </a:rPr>
                        <a:t></a:t>
                      </a:r>
                      <a:r>
                        <a:rPr lang="en-US" altLang="zh-CN" sz="1400" dirty="0">
                          <a:sym typeface="Symbol"/>
                        </a:rPr>
                        <a:t>0 (</a:t>
                      </a:r>
                      <a:r>
                        <a:rPr lang="en-US" altLang="zh-CN" sz="1400" dirty="0" err="1">
                          <a:sym typeface="Symbol"/>
                        </a:rPr>
                        <a:t>mm.mrad</a:t>
                      </a:r>
                      <a:r>
                        <a:rPr lang="en-US" altLang="zh-CN" sz="1400" dirty="0">
                          <a:sym typeface="Symbol"/>
                        </a:rPr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4.5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err="1"/>
                        <a:t>Inj</a:t>
                      </a:r>
                      <a:r>
                        <a:rPr lang="en-US" altLang="zh-CN" sz="1400" dirty="0"/>
                        <a:t> </a:t>
                      </a:r>
                      <a:r>
                        <a:rPr lang="en-US" altLang="zh-CN" sz="1400" dirty="0">
                          <a:sym typeface="Symbol"/>
                        </a:rPr>
                        <a:t>z (</a:t>
                      </a:r>
                      <a:r>
                        <a:rPr lang="en-US" altLang="zh-CN" sz="1400" dirty="0"/>
                        <a:t>mm</a:t>
                      </a:r>
                      <a:r>
                        <a:rPr lang="en-US" altLang="zh-CN" sz="1400" dirty="0">
                          <a:sym typeface="Symbol"/>
                        </a:rPr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1.39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    1.66 </a:t>
                      </a:r>
                      <a:endParaRPr lang="zh-SG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altLang="zh-CN" sz="1400" dirty="0"/>
                        <a:t>      1.39</a:t>
                      </a:r>
                      <a:endParaRPr lang="zh-SG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1.66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Extract</a:t>
                      </a:r>
                      <a:r>
                        <a:rPr lang="en-US" altLang="zh-CN" sz="1400" baseline="0" dirty="0"/>
                        <a:t> </a:t>
                      </a:r>
                      <a:r>
                        <a:rPr lang="en-US" altLang="zh-CN" sz="1400" dirty="0">
                          <a:sym typeface="Symbol"/>
                        </a:rPr>
                        <a:t>z (</a:t>
                      </a:r>
                      <a:r>
                        <a:rPr lang="en-US" altLang="zh-CN" sz="1400" dirty="0"/>
                        <a:t>mm</a:t>
                      </a:r>
                      <a:r>
                        <a:rPr lang="en-US" altLang="zh-CN" sz="1400" dirty="0">
                          <a:sym typeface="Symbol"/>
                        </a:rPr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2.0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2.0</a:t>
                      </a:r>
                      <a:endParaRPr lang="zh-CN" altLang="en-US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2.1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2.1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ym typeface="Symbol"/>
                        </a:rPr>
                        <a:t></a:t>
                      </a:r>
                      <a:r>
                        <a:rPr lang="en-US" altLang="zh-CN" sz="1400" dirty="0" err="1">
                          <a:sym typeface="Symbol"/>
                        </a:rPr>
                        <a:t>inj</a:t>
                      </a:r>
                      <a:r>
                        <a:rPr lang="en-US" altLang="zh-CN" sz="1400" dirty="0">
                          <a:sym typeface="Symbol"/>
                        </a:rPr>
                        <a:t> (</a:t>
                      </a:r>
                      <a:r>
                        <a:rPr lang="en-US" altLang="zh-CN" sz="1400" dirty="0" err="1">
                          <a:sym typeface="Symbol"/>
                        </a:rPr>
                        <a:t>mm.mrad</a:t>
                      </a:r>
                      <a:r>
                        <a:rPr lang="en-US" altLang="zh-CN" sz="1400" dirty="0">
                          <a:sym typeface="Symbol"/>
                        </a:rPr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500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/>
                        <a:t>2500</a:t>
                      </a:r>
                      <a:endParaRPr lang="zh-CN" altLang="en-US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500</a:t>
                      </a:r>
                      <a:endParaRPr lang="zh-CN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altLang="zh-CN" sz="1400"/>
                        <a:t>2500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/>
                        <a:t>2500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sym typeface="Symbol"/>
                        </a:rPr>
                        <a:t></a:t>
                      </a:r>
                      <a:r>
                        <a:rPr lang="en-US" altLang="zh-CN" sz="1400" dirty="0" err="1">
                          <a:sym typeface="Symbol"/>
                        </a:rPr>
                        <a:t>ext</a:t>
                      </a:r>
                      <a:r>
                        <a:rPr lang="en-US" altLang="zh-CN" sz="1400" dirty="0">
                          <a:sym typeface="Symbol"/>
                        </a:rPr>
                        <a:t> x/y (</a:t>
                      </a:r>
                      <a:r>
                        <a:rPr lang="en-US" altLang="zh-CN" sz="1400" dirty="0" err="1">
                          <a:sym typeface="Symbol"/>
                        </a:rPr>
                        <a:t>mm.mrad</a:t>
                      </a:r>
                      <a:r>
                        <a:rPr lang="en-US" altLang="zh-CN" sz="1400" dirty="0">
                          <a:sym typeface="Symbol"/>
                        </a:rPr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37/16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9/50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47/5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altLang="zh-CN" sz="1400">
                          <a:solidFill>
                            <a:srgbClr val="FF0000"/>
                          </a:solidFill>
                        </a:rPr>
                        <a:t>18/9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FF0000"/>
                          </a:solidFill>
                        </a:rPr>
                        <a:t>21/3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ym typeface="Symbol"/>
                        </a:rPr>
                        <a:t></a:t>
                      </a:r>
                      <a:r>
                        <a:rPr lang="en-US" altLang="zh-CN" sz="1400" dirty="0" err="1">
                          <a:sym typeface="Symbol"/>
                        </a:rPr>
                        <a:t>inj</a:t>
                      </a:r>
                      <a:r>
                        <a:rPr lang="en-US" altLang="zh-CN" sz="1400" dirty="0">
                          <a:sym typeface="Symbol"/>
                        </a:rPr>
                        <a:t> /</a:t>
                      </a:r>
                      <a:r>
                        <a:rPr lang="zh-CN" altLang="en-US" sz="1400" dirty="0">
                          <a:sym typeface="Symbol"/>
                        </a:rPr>
                        <a:t></a:t>
                      </a:r>
                      <a:r>
                        <a:rPr lang="en-US" altLang="zh-CN" sz="1400" dirty="0" err="1">
                          <a:sym typeface="Symbol"/>
                        </a:rPr>
                        <a:t>ext</a:t>
                      </a:r>
                      <a:r>
                        <a:rPr lang="en-US" altLang="zh-CN" sz="1400" dirty="0">
                          <a:sym typeface="Symbol"/>
                        </a:rPr>
                        <a:t> (%)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dirty="0"/>
                        <a:t>0.5/0.10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dirty="0"/>
                        <a:t>0.9 /0.13</a:t>
                      </a:r>
                      <a:endParaRPr lang="zh-CN" altLang="en-US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dirty="0"/>
                        <a:t>0.5 /0.044</a:t>
                      </a:r>
                      <a:endParaRPr lang="zh-CN" altLang="en-US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dirty="0"/>
                        <a:t>0.9 /0.024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dirty="0"/>
                        <a:t>0.9 /0.044</a:t>
                      </a:r>
                      <a:endParaRPr lang="zh-CN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6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Storage time</a:t>
                      </a:r>
                      <a:r>
                        <a:rPr lang="en-US" altLang="zh-CN" sz="1400" baseline="0" dirty="0"/>
                        <a:t> (</a:t>
                      </a:r>
                      <a:r>
                        <a:rPr lang="en-US" altLang="zh-CN" sz="1400" baseline="0" dirty="0" err="1"/>
                        <a:t>ms</a:t>
                      </a:r>
                      <a:r>
                        <a:rPr lang="en-US" altLang="zh-CN" sz="1400" baseline="0" dirty="0"/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300 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&gt;1000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SG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F514B1BA-D70F-490B-AFA7-69B9A78E4565}"/>
              </a:ext>
            </a:extLst>
          </p:cNvPr>
          <p:cNvGraphicFramePr>
            <a:graphicFrameLocks noGrp="1"/>
          </p:cNvGraphicFramePr>
          <p:nvPr/>
        </p:nvGraphicFramePr>
        <p:xfrm>
          <a:off x="7324835" y="3971683"/>
          <a:ext cx="424847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RF parameters</a:t>
                      </a:r>
                      <a:endParaRPr lang="zh-CN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RF</a:t>
                      </a:r>
                      <a:r>
                        <a:rPr lang="en-US" altLang="zh-CN" sz="1600" baseline="0" dirty="0"/>
                        <a:t> frequency (MHz)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/>
                        <a:t>500</a:t>
                      </a:r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RF voltage</a:t>
                      </a:r>
                      <a:r>
                        <a:rPr lang="en-US" altLang="zh-CN" sz="1600" baseline="0" dirty="0"/>
                        <a:t> (MV)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/>
                        <a:t>1.6</a:t>
                      </a:r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ym typeface="Symbol"/>
                        </a:rPr>
                        <a:t>Energy acceptance by RF(%)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/>
                        <a:t>3.9</a:t>
                      </a:r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/>
                        <a:t>harmonic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/>
                        <a:t>56</a:t>
                      </a:r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80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730A2E3-319B-4B95-A578-4818C34799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8933272" cy="723900"/>
          </a:xfrm>
        </p:spPr>
        <p:txBody>
          <a:bodyPr/>
          <a:lstStyle/>
          <a:p>
            <a:pPr algn="ctr"/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Why crab waist?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6A60306-6180-4F1A-B513-837FCD534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1F50D83-C046-4221-AFE3-FDEBA9AF9B54}"/>
              </a:ext>
            </a:extLst>
          </p:cNvPr>
          <p:cNvSpPr txBox="1"/>
          <p:nvPr/>
        </p:nvSpPr>
        <p:spPr>
          <a:xfrm>
            <a:off x="1077012" y="4520401"/>
            <a:ext cx="53992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sz="2400" dirty="0"/>
              <a:t>Crab waist is the preferred scheme for achieving high luminosity in next-generation colliders (</a:t>
            </a:r>
            <a:r>
              <a:rPr lang="en-US" altLang="zh-SG" sz="2400" dirty="0" err="1"/>
              <a:t>SuperKEKB</a:t>
            </a:r>
            <a:r>
              <a:rPr lang="en-US" altLang="zh-SG" sz="2400" dirty="0"/>
              <a:t>, CEPC, FCC, STCF…).</a:t>
            </a:r>
            <a:endParaRPr lang="zh-SG" altLang="en-US" sz="24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9F8EB05-49E3-49DC-A4BB-54D611DD51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64" t="13806"/>
          <a:stretch/>
        </p:blipFill>
        <p:spPr>
          <a:xfrm>
            <a:off x="6991847" y="1753385"/>
            <a:ext cx="4954281" cy="408352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890536-1F56-42AC-9D04-20C58E8B0C87}"/>
              </a:ext>
            </a:extLst>
          </p:cNvPr>
          <p:cNvSpPr txBox="1"/>
          <p:nvPr/>
        </p:nvSpPr>
        <p:spPr>
          <a:xfrm>
            <a:off x="7147874" y="988972"/>
            <a:ext cx="495614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SG" sz="1600" dirty="0"/>
              <a:t>Test of “Crab-Waist” Collisions at the DA Φ NE Φ Factory,</a:t>
            </a:r>
            <a:r>
              <a:rPr lang="en-US" altLang="zh-SG" sz="1600" b="0" i="0" dirty="0">
                <a:solidFill>
                  <a:srgbClr val="3A3A3A"/>
                </a:solidFill>
                <a:effectLst/>
                <a:latin typeface="Source Sans Pro" panose="020B0503030403020204" pitchFamily="34" charset="0"/>
              </a:rPr>
              <a:t> Physical review letters, 2010, Vol.104 (17), Article 174801</a:t>
            </a:r>
            <a:endParaRPr lang="zh-SG" altLang="en-US" sz="16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5A2E0EC-4AE1-4B4C-9AB1-7B75E804741E}"/>
              </a:ext>
            </a:extLst>
          </p:cNvPr>
          <p:cNvSpPr txBox="1"/>
          <p:nvPr/>
        </p:nvSpPr>
        <p:spPr>
          <a:xfrm>
            <a:off x="1105292" y="1086142"/>
            <a:ext cx="54840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sz="2400" dirty="0"/>
              <a:t>The Crab Waist collision concept was first tested and successfully demonstrated at DAFNE in Italy.</a:t>
            </a:r>
            <a:endParaRPr lang="zh-SG" altLang="en-US" sz="2400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B71B4CC-02E0-4CC6-AD5A-51D2D8FD6A4B}"/>
              </a:ext>
            </a:extLst>
          </p:cNvPr>
          <p:cNvSpPr txBox="1"/>
          <p:nvPr/>
        </p:nvSpPr>
        <p:spPr>
          <a:xfrm>
            <a:off x="1095867" y="2478408"/>
            <a:ext cx="54463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sz="2400" dirty="0"/>
              <a:t>Crab waist has the potential to significantly enhance luminosity.</a:t>
            </a:r>
            <a:endParaRPr lang="zh-SG" altLang="en-US" sz="24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969A353-9B59-498C-A7AA-74BA0AEE1C28}"/>
              </a:ext>
            </a:extLst>
          </p:cNvPr>
          <p:cNvSpPr txBox="1"/>
          <p:nvPr/>
        </p:nvSpPr>
        <p:spPr>
          <a:xfrm>
            <a:off x="1809946" y="3355942"/>
            <a:ext cx="2488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dirty="0">
                <a:solidFill>
                  <a:srgbClr val="002060"/>
                </a:solidFill>
              </a:rPr>
              <a:t>Large </a:t>
            </a:r>
            <a:r>
              <a:rPr lang="en-US" altLang="zh-SG" dirty="0" err="1">
                <a:solidFill>
                  <a:srgbClr val="002060"/>
                </a:solidFill>
              </a:rPr>
              <a:t>Piwinski</a:t>
            </a:r>
            <a:r>
              <a:rPr lang="en-US" altLang="zh-SG" dirty="0">
                <a:solidFill>
                  <a:srgbClr val="002060"/>
                </a:solidFill>
              </a:rPr>
              <a:t>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dirty="0">
                <a:solidFill>
                  <a:srgbClr val="002060"/>
                </a:solidFill>
              </a:rPr>
              <a:t>Small </a:t>
            </a:r>
            <a:r>
              <a:rPr lang="en-US" altLang="zh-SG" dirty="0" err="1">
                <a:solidFill>
                  <a:srgbClr val="002060"/>
                </a:solidFill>
              </a:rPr>
              <a:t>betay</a:t>
            </a:r>
            <a:r>
              <a:rPr lang="en-US" altLang="zh-SG" dirty="0">
                <a:solidFill>
                  <a:srgbClr val="002060"/>
                </a:solidFill>
              </a:rPr>
              <a:t>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SG" dirty="0">
                <a:solidFill>
                  <a:srgbClr val="002060"/>
                </a:solidFill>
              </a:rPr>
              <a:t>Crab </a:t>
            </a:r>
            <a:r>
              <a:rPr lang="en-US" altLang="zh-SG" dirty="0" err="1">
                <a:solidFill>
                  <a:srgbClr val="002060"/>
                </a:solidFill>
              </a:rPr>
              <a:t>sext</a:t>
            </a:r>
            <a:r>
              <a:rPr lang="en-US" altLang="zh-CN" dirty="0" err="1">
                <a:solidFill>
                  <a:srgbClr val="002060"/>
                </a:solidFill>
              </a:rPr>
              <a:t>u</a:t>
            </a:r>
            <a:r>
              <a:rPr lang="en-US" altLang="zh-SG" dirty="0" err="1">
                <a:solidFill>
                  <a:srgbClr val="002060"/>
                </a:solidFill>
              </a:rPr>
              <a:t>poles</a:t>
            </a:r>
            <a:endParaRPr lang="zh-SG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979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4965528-1CD1-46E9-858E-28DF23FF1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013" y="3981986"/>
            <a:ext cx="10859288" cy="2348303"/>
          </a:xfrm>
          <a:prstGeom prst="rect">
            <a:avLst/>
          </a:prstGeom>
        </p:spPr>
      </p:pic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C2021401-4AF1-44CC-BB51-9B864D83F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5</a:t>
            </a:fld>
            <a:endParaRPr lang="zh-SG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D4D12F2-6F0B-477B-B25C-67A281E772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9029" y="-66954"/>
            <a:ext cx="10515600" cy="885825"/>
          </a:xfrm>
        </p:spPr>
        <p:txBody>
          <a:bodyPr/>
          <a:lstStyle/>
          <a:p>
            <a:pPr algn="ctr"/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BEPCII crab waist scheme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24B342F4-A51A-4F1F-9618-6A8E16DAD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644" y="3498786"/>
            <a:ext cx="2710403" cy="88585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DB48281-BA0D-4563-8CEE-01B9222B7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549896" y="1471517"/>
            <a:ext cx="2977544" cy="633179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6DB51C5-13AD-4CF7-B3A3-ACF72D50C7FD}"/>
              </a:ext>
            </a:extLst>
          </p:cNvPr>
          <p:cNvSpPr txBox="1"/>
          <p:nvPr/>
        </p:nvSpPr>
        <p:spPr>
          <a:xfrm>
            <a:off x="1132615" y="1078318"/>
            <a:ext cx="1477056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pitchFamily="2" charset="-122"/>
              </a:rPr>
              <a:t>BEPCII/U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pitchFamily="2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4C4D46F-E5EA-496F-B14F-B2DB62D4DBA9}"/>
              </a:ext>
            </a:extLst>
          </p:cNvPr>
          <p:cNvSpPr txBox="1"/>
          <p:nvPr/>
        </p:nvSpPr>
        <p:spPr>
          <a:xfrm>
            <a:off x="1033652" y="3081266"/>
            <a:ext cx="19664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pitchFamily="2" charset="-122"/>
              </a:rPr>
              <a:t>BEPCII crab waist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pitchFamily="2" charset="-122"/>
            </a:endParaRPr>
          </a:p>
        </p:txBody>
      </p:sp>
      <p:sp>
        <p:nvSpPr>
          <p:cNvPr id="26" name="箭头: 下 25">
            <a:extLst>
              <a:ext uri="{FF2B5EF4-FFF2-40B4-BE49-F238E27FC236}">
                <a16:creationId xmlns:a16="http://schemas.microsoft.com/office/drawing/2014/main" id="{90C7345C-DC56-49BD-89BC-BC9223A56FC1}"/>
              </a:ext>
            </a:extLst>
          </p:cNvPr>
          <p:cNvSpPr/>
          <p:nvPr/>
        </p:nvSpPr>
        <p:spPr>
          <a:xfrm>
            <a:off x="1847497" y="2275579"/>
            <a:ext cx="227480" cy="45596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CE4AD6D-41D2-4604-B0C6-8CC1126CA180}"/>
              </a:ext>
            </a:extLst>
          </p:cNvPr>
          <p:cNvSpPr txBox="1"/>
          <p:nvPr/>
        </p:nvSpPr>
        <p:spPr>
          <a:xfrm>
            <a:off x="8468263" y="1505130"/>
            <a:ext cx="3004158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1.  IR</a:t>
            </a:r>
            <a:r>
              <a:rPr lang="en-US" altLang="zh-SG" sz="2000" dirty="0">
                <a:solidFill>
                  <a:srgbClr val="FF0000"/>
                </a:solidFill>
              </a:rPr>
              <a:t>: crab waist collision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7E324181-5C28-4CF0-871D-EFCE0A250A87}"/>
              </a:ext>
            </a:extLst>
          </p:cNvPr>
          <p:cNvSpPr txBox="1"/>
          <p:nvPr/>
        </p:nvSpPr>
        <p:spPr>
          <a:xfrm>
            <a:off x="7345162" y="2472458"/>
            <a:ext cx="277922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 anchorCtr="0">
            <a:spAutoFit/>
          </a:bodyPr>
          <a:lstStyle/>
          <a:p>
            <a:r>
              <a:rPr lang="en-US" altLang="zh-CN" sz="2000" dirty="0">
                <a:solidFill>
                  <a:srgbClr val="0070C0"/>
                </a:solidFill>
              </a:rPr>
              <a:t>2. Inner ring Inj. region</a:t>
            </a:r>
            <a:r>
              <a:rPr lang="en-US" altLang="zh-SG" sz="2000" dirty="0">
                <a:solidFill>
                  <a:srgbClr val="0070C0"/>
                </a:solidFill>
              </a:rPr>
              <a:t>: </a:t>
            </a:r>
            <a:r>
              <a:rPr lang="en-US" altLang="zh-CN" sz="2000" dirty="0">
                <a:solidFill>
                  <a:srgbClr val="0070C0"/>
                </a:solidFill>
              </a:rPr>
              <a:t>insert</a:t>
            </a:r>
            <a:r>
              <a:rPr lang="en-US" altLang="zh-SG" sz="2000" dirty="0">
                <a:solidFill>
                  <a:srgbClr val="0070C0"/>
                </a:solidFill>
              </a:rPr>
              <a:t> wigglers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98555347-B69C-402E-BA86-1D85EDA969B1}"/>
              </a:ext>
            </a:extLst>
          </p:cNvPr>
          <p:cNvSpPr txBox="1"/>
          <p:nvPr/>
        </p:nvSpPr>
        <p:spPr>
          <a:xfrm>
            <a:off x="3936839" y="2754851"/>
            <a:ext cx="235084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 anchorCtr="0">
            <a:spAutoFit/>
          </a:bodyPr>
          <a:lstStyle/>
          <a:p>
            <a:r>
              <a:rPr lang="en-US" altLang="zh-CN" sz="2000" dirty="0">
                <a:solidFill>
                  <a:srgbClr val="7030A0"/>
                </a:solidFill>
              </a:rPr>
              <a:t>3. </a:t>
            </a:r>
            <a:r>
              <a:rPr lang="en-US" altLang="zh-CN" sz="2000" dirty="0" err="1">
                <a:solidFill>
                  <a:srgbClr val="7030A0"/>
                </a:solidFill>
              </a:rPr>
              <a:t>Linac</a:t>
            </a:r>
            <a:r>
              <a:rPr lang="en-US" altLang="zh-CN" sz="2000" dirty="0">
                <a:solidFill>
                  <a:srgbClr val="7030A0"/>
                </a:solidFill>
              </a:rPr>
              <a:t>: Compact damping ring</a:t>
            </a:r>
            <a:endParaRPr lang="zh-SG" altLang="en-US" sz="2000" dirty="0"/>
          </a:p>
        </p:txBody>
      </p:sp>
      <p:sp>
        <p:nvSpPr>
          <p:cNvPr id="34" name="流程图: 接点 33">
            <a:extLst>
              <a:ext uri="{FF2B5EF4-FFF2-40B4-BE49-F238E27FC236}">
                <a16:creationId xmlns:a16="http://schemas.microsoft.com/office/drawing/2014/main" id="{80D8C96A-C316-4416-9F90-F1A261DFC570}"/>
              </a:ext>
            </a:extLst>
          </p:cNvPr>
          <p:cNvSpPr/>
          <p:nvPr/>
        </p:nvSpPr>
        <p:spPr>
          <a:xfrm>
            <a:off x="11100550" y="4873788"/>
            <a:ext cx="527901" cy="556181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78CF40BD-423B-4837-8711-680991C53D7D}"/>
              </a:ext>
            </a:extLst>
          </p:cNvPr>
          <p:cNvCxnSpPr>
            <a:cxnSpLocks/>
          </p:cNvCxnSpPr>
          <p:nvPr/>
        </p:nvCxnSpPr>
        <p:spPr>
          <a:xfrm>
            <a:off x="10256363" y="2026763"/>
            <a:ext cx="924542" cy="28605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流程图: 接点 36">
            <a:extLst>
              <a:ext uri="{FF2B5EF4-FFF2-40B4-BE49-F238E27FC236}">
                <a16:creationId xmlns:a16="http://schemas.microsoft.com/office/drawing/2014/main" id="{62AF35EF-1716-4634-96D6-0A599102A0DA}"/>
              </a:ext>
            </a:extLst>
          </p:cNvPr>
          <p:cNvSpPr/>
          <p:nvPr/>
        </p:nvSpPr>
        <p:spPr>
          <a:xfrm>
            <a:off x="9963364" y="3965238"/>
            <a:ext cx="527901" cy="235671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sp>
        <p:nvSpPr>
          <p:cNvPr id="38" name="流程图: 接点 37">
            <a:extLst>
              <a:ext uri="{FF2B5EF4-FFF2-40B4-BE49-F238E27FC236}">
                <a16:creationId xmlns:a16="http://schemas.microsoft.com/office/drawing/2014/main" id="{50A104DA-F93E-4DF7-9CEA-224DC9074B36}"/>
              </a:ext>
            </a:extLst>
          </p:cNvPr>
          <p:cNvSpPr/>
          <p:nvPr/>
        </p:nvSpPr>
        <p:spPr>
          <a:xfrm>
            <a:off x="10081762" y="6107538"/>
            <a:ext cx="527901" cy="235671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/>
          </a:p>
        </p:txBody>
      </p: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BA30ABDE-BDC0-497A-B19D-7A78BCB03215}"/>
              </a:ext>
            </a:extLst>
          </p:cNvPr>
          <p:cNvCxnSpPr>
            <a:cxnSpLocks/>
          </p:cNvCxnSpPr>
          <p:nvPr/>
        </p:nvCxnSpPr>
        <p:spPr>
          <a:xfrm>
            <a:off x="9144000" y="3252247"/>
            <a:ext cx="933319" cy="6512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691FB512-0776-4AD0-BC82-75431AF8FD22}"/>
              </a:ext>
            </a:extLst>
          </p:cNvPr>
          <p:cNvCxnSpPr>
            <a:cxnSpLocks/>
          </p:cNvCxnSpPr>
          <p:nvPr/>
        </p:nvCxnSpPr>
        <p:spPr>
          <a:xfrm>
            <a:off x="8880049" y="3233394"/>
            <a:ext cx="1373843" cy="27953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9779FBA7-9718-46B1-94C2-19FB441E8EC1}"/>
              </a:ext>
            </a:extLst>
          </p:cNvPr>
          <p:cNvCxnSpPr>
            <a:cxnSpLocks/>
          </p:cNvCxnSpPr>
          <p:nvPr/>
        </p:nvCxnSpPr>
        <p:spPr>
          <a:xfrm flipH="1">
            <a:off x="4168403" y="3572629"/>
            <a:ext cx="590248" cy="9615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436A4AE5-5041-4F4C-BCE9-F4DA991CAC54}"/>
              </a:ext>
            </a:extLst>
          </p:cNvPr>
          <p:cNvSpPr txBox="1"/>
          <p:nvPr/>
        </p:nvSpPr>
        <p:spPr>
          <a:xfrm>
            <a:off x="4039879" y="1087266"/>
            <a:ext cx="4085193" cy="96795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SG" sz="2000" dirty="0">
                <a:solidFill>
                  <a:schemeClr val="accent5">
                    <a:lumMod val="50000"/>
                  </a:schemeClr>
                </a:solidFill>
                <a:ea typeface="宋体" panose="02010600030101010101" pitchFamily="2" charset="-122"/>
              </a:rPr>
              <a:t>Design study supported by IHEP Innovation funding since 2025.</a:t>
            </a:r>
            <a:endParaRPr lang="zh-SG" altLang="en-US" sz="2000" dirty="0">
              <a:solidFill>
                <a:schemeClr val="accent5">
                  <a:lumMod val="50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1DC8F3E-EF6D-42FF-AB9F-CA57BB22B152}"/>
              </a:ext>
            </a:extLst>
          </p:cNvPr>
          <p:cNvSpPr txBox="1"/>
          <p:nvPr/>
        </p:nvSpPr>
        <p:spPr>
          <a:xfrm>
            <a:off x="7586367" y="6035040"/>
            <a:ext cx="845031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400" dirty="0"/>
              <a:t>PWFA TF</a:t>
            </a:r>
            <a:endParaRPr lang="zh-SG" altLang="en-US" sz="1400" dirty="0"/>
          </a:p>
        </p:txBody>
      </p:sp>
    </p:spTree>
    <p:extLst>
      <p:ext uri="{BB962C8B-B14F-4D97-AF65-F5344CB8AC3E}">
        <p14:creationId xmlns:p14="http://schemas.microsoft.com/office/powerpoint/2010/main" val="94408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A8190DC-EE30-4116-93CA-2336B599D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6</a:t>
            </a:fld>
            <a:endParaRPr lang="zh-SG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46F9832-67DF-417F-81D3-F0ED0CF3F4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48018" y="-87406"/>
            <a:ext cx="10515600" cy="1047750"/>
          </a:xfrm>
        </p:spPr>
        <p:txBody>
          <a:bodyPr/>
          <a:lstStyle/>
          <a:p>
            <a:pPr algn="ctr"/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BEPCII crab waist performance outlook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DD08B12-D9DD-4F46-8E05-9D1C329AEFDA}"/>
              </a:ext>
            </a:extLst>
          </p:cNvPr>
          <p:cNvSpPr txBox="1"/>
          <p:nvPr/>
        </p:nvSpPr>
        <p:spPr>
          <a:xfrm>
            <a:off x="7834595" y="2204881"/>
            <a:ext cx="383073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zh-SG" dirty="0"/>
              <a:t>The specifications at each energy are very preliminary.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zh-SG" dirty="0"/>
              <a:t>Parameters and lattice design need to be carefully optimized for each energy. 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zh-SG" dirty="0"/>
              <a:t>Accelerator design is focusing on 1.89 GeV firstly.</a:t>
            </a:r>
            <a:endParaRPr lang="zh-SG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BA39C90-67E2-4034-8CBE-53D6AD7B30C1}"/>
              </a:ext>
            </a:extLst>
          </p:cNvPr>
          <p:cNvSpPr txBox="1"/>
          <p:nvPr/>
        </p:nvSpPr>
        <p:spPr>
          <a:xfrm>
            <a:off x="2051436" y="5772648"/>
            <a:ext cx="7863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SG" sz="2400" dirty="0">
                <a:solidFill>
                  <a:srgbClr val="C00000"/>
                </a:solidFill>
              </a:rPr>
              <a:t>Luminosity may increase by ×10 below 1.89GeV,.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SG" sz="2400" dirty="0">
                <a:solidFill>
                  <a:srgbClr val="C00000"/>
                </a:solidFill>
              </a:rPr>
              <a:t>Operation below 1GeV is enabled</a:t>
            </a:r>
            <a:endParaRPr lang="zh-SG" altLang="en-US" sz="2400" dirty="0">
              <a:solidFill>
                <a:srgbClr val="C0000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92BD2A0-A072-430C-9A71-A0CA7A48E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92" y="1123210"/>
            <a:ext cx="6917636" cy="456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50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E2B1300C-63DD-42A1-9AFD-CA7DDE3DE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59" y="1457633"/>
            <a:ext cx="11116481" cy="4451340"/>
          </a:xfrm>
          <a:prstGeom prst="rect">
            <a:avLst/>
          </a:prstGeom>
        </p:spPr>
      </p:pic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B25476A-B602-432F-AE6B-A5A0C3BFF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9378203" cy="723900"/>
          </a:xfrm>
        </p:spPr>
        <p:txBody>
          <a:bodyPr/>
          <a:lstStyle/>
          <a:p>
            <a:pPr algn="ctr"/>
            <a:r>
              <a:rPr lang="en-US" altLang="zh-SG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e+e</a:t>
            </a:r>
            <a:r>
              <a:rPr lang="en-US" altLang="zh-SG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colliders at a glance</a:t>
            </a:r>
            <a:endParaRPr lang="zh-SG" alt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FD9BCD3-0DCA-41F2-893B-6BCC9F7A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9F77-7186-41CC-A2AC-3F3D1E346AEF}" type="slidenum">
              <a:rPr lang="zh-SG" altLang="en-US" smtClean="0"/>
              <a:t>7</a:t>
            </a:fld>
            <a:endParaRPr lang="zh-SG" altLang="en-US"/>
          </a:p>
        </p:txBody>
      </p:sp>
      <p:sp>
        <p:nvSpPr>
          <p:cNvPr id="5" name="五角星 4"/>
          <p:cNvSpPr/>
          <p:nvPr/>
        </p:nvSpPr>
        <p:spPr>
          <a:xfrm>
            <a:off x="4607856" y="3683483"/>
            <a:ext cx="251011" cy="26894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五角星 5"/>
          <p:cNvSpPr/>
          <p:nvPr/>
        </p:nvSpPr>
        <p:spPr>
          <a:xfrm>
            <a:off x="6096000" y="3453203"/>
            <a:ext cx="251011" cy="26894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五角星 6"/>
          <p:cNvSpPr/>
          <p:nvPr/>
        </p:nvSpPr>
        <p:spPr>
          <a:xfrm>
            <a:off x="6929718" y="3148402"/>
            <a:ext cx="251011" cy="26894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五角星 7"/>
          <p:cNvSpPr/>
          <p:nvPr/>
        </p:nvSpPr>
        <p:spPr>
          <a:xfrm>
            <a:off x="7386919" y="2960142"/>
            <a:ext cx="251011" cy="26894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>
            <a:cxnSpLocks/>
          </p:cNvCxnSpPr>
          <p:nvPr/>
        </p:nvCxnSpPr>
        <p:spPr>
          <a:xfrm flipV="1">
            <a:off x="4793876" y="3587673"/>
            <a:ext cx="1427629" cy="257175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6221505" y="3282872"/>
            <a:ext cx="833718" cy="30480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7055223" y="3094612"/>
            <a:ext cx="457201" cy="18826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边形 18"/>
          <p:cNvSpPr/>
          <p:nvPr/>
        </p:nvSpPr>
        <p:spPr>
          <a:xfrm>
            <a:off x="8005482" y="3527726"/>
            <a:ext cx="123265" cy="108695"/>
          </a:xfrm>
          <a:prstGeom prst="hex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直接连接符 20"/>
          <p:cNvCxnSpPr>
            <a:cxnSpLocks/>
          </p:cNvCxnSpPr>
          <p:nvPr/>
        </p:nvCxnSpPr>
        <p:spPr>
          <a:xfrm>
            <a:off x="7510182" y="3098537"/>
            <a:ext cx="484094" cy="423582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0FD92E70-2A29-4333-9EA7-CA741DEF5427}"/>
              </a:ext>
            </a:extLst>
          </p:cNvPr>
          <p:cNvSpPr txBox="1"/>
          <p:nvPr/>
        </p:nvSpPr>
        <p:spPr>
          <a:xfrm>
            <a:off x="3805518" y="6154738"/>
            <a:ext cx="6501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Ref: I</a:t>
            </a:r>
            <a:r>
              <a:rPr lang="en-US" altLang="zh-CN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SG" sz="1600" dirty="0" err="1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Logashenko</a:t>
            </a:r>
            <a:r>
              <a:rPr lang="en-US" altLang="zh-SG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@</a:t>
            </a:r>
            <a:r>
              <a:rPr lang="en-US" altLang="zh-SG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FTCF2025</a:t>
            </a:r>
            <a:r>
              <a:rPr lang="zh-CN" alt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SG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November 24, 2025</a:t>
            </a:r>
            <a:r>
              <a:rPr lang="zh-CN" alt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SG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5ECE005B-8F4A-4C59-BE7B-0C828CD0A069}"/>
              </a:ext>
            </a:extLst>
          </p:cNvPr>
          <p:cNvCxnSpPr>
            <a:cxnSpLocks/>
          </p:cNvCxnSpPr>
          <p:nvPr/>
        </p:nvCxnSpPr>
        <p:spPr>
          <a:xfrm>
            <a:off x="7611036" y="2654784"/>
            <a:ext cx="1149723" cy="114300"/>
          </a:xfrm>
          <a:prstGeom prst="line">
            <a:avLst/>
          </a:prstGeom>
          <a:ln w="22225">
            <a:prstDash val="dash"/>
            <a:miter lim="800000"/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711EE4C0-4204-4D28-9F0E-1C8AE0887516}"/>
              </a:ext>
            </a:extLst>
          </p:cNvPr>
          <p:cNvCxnSpPr>
            <a:cxnSpLocks/>
          </p:cNvCxnSpPr>
          <p:nvPr/>
        </p:nvCxnSpPr>
        <p:spPr>
          <a:xfrm flipH="1">
            <a:off x="6992471" y="2648060"/>
            <a:ext cx="605118" cy="316006"/>
          </a:xfrm>
          <a:prstGeom prst="line">
            <a:avLst/>
          </a:prstGeom>
          <a:ln w="22225">
            <a:prstDash val="dash"/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8037120A-580A-4B1D-9784-87888799F3E7}"/>
              </a:ext>
            </a:extLst>
          </p:cNvPr>
          <p:cNvCxnSpPr>
            <a:cxnSpLocks/>
          </p:cNvCxnSpPr>
          <p:nvPr/>
        </p:nvCxnSpPr>
        <p:spPr>
          <a:xfrm flipH="1">
            <a:off x="6145306" y="2970790"/>
            <a:ext cx="847165" cy="255494"/>
          </a:xfrm>
          <a:prstGeom prst="line">
            <a:avLst/>
          </a:prstGeom>
          <a:ln w="22225">
            <a:prstDash val="dash"/>
            <a:headEnd type="none" w="med" len="med"/>
            <a:tailEnd type="oval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4EB0FE4B-0685-41DE-831F-0431BD70AF67}"/>
              </a:ext>
            </a:extLst>
          </p:cNvPr>
          <p:cNvSpPr txBox="1"/>
          <p:nvPr/>
        </p:nvSpPr>
        <p:spPr>
          <a:xfrm>
            <a:off x="6232711" y="2735466"/>
            <a:ext cx="860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sz="1600" b="1" dirty="0"/>
              <a:t>STCF</a:t>
            </a:r>
            <a:endParaRPr lang="zh-SG" altLang="en-US" sz="1600" b="1" dirty="0"/>
          </a:p>
        </p:txBody>
      </p:sp>
      <p:sp>
        <p:nvSpPr>
          <p:cNvPr id="33" name="流程图: 接点 32">
            <a:extLst>
              <a:ext uri="{FF2B5EF4-FFF2-40B4-BE49-F238E27FC236}">
                <a16:creationId xmlns:a16="http://schemas.microsoft.com/office/drawing/2014/main" id="{78E80564-FEA5-4E4C-B44F-501BDDA5C5E9}"/>
              </a:ext>
            </a:extLst>
          </p:cNvPr>
          <p:cNvSpPr/>
          <p:nvPr/>
        </p:nvSpPr>
        <p:spPr>
          <a:xfrm>
            <a:off x="7577417" y="2634611"/>
            <a:ext cx="53788" cy="4571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29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内容占位符 4">
            <a:extLst>
              <a:ext uri="{FF2B5EF4-FFF2-40B4-BE49-F238E27FC236}">
                <a16:creationId xmlns:a16="http://schemas.microsoft.com/office/drawing/2014/main" id="{12A5B75E-7A8F-5E4A-9B38-D90468B6A3C6}"/>
              </a:ext>
            </a:extLst>
          </p:cNvPr>
          <p:cNvSpPr txBox="1">
            <a:spLocks/>
          </p:cNvSpPr>
          <p:nvPr/>
        </p:nvSpPr>
        <p:spPr>
          <a:xfrm>
            <a:off x="1613737" y="868408"/>
            <a:ext cx="8949642" cy="5769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FD612AF-5012-4EA3-E8AB-E768A82556A2}"/>
              </a:ext>
            </a:extLst>
          </p:cNvPr>
          <p:cNvSpPr txBox="1">
            <a:spLocks/>
          </p:cNvSpPr>
          <p:nvPr/>
        </p:nvSpPr>
        <p:spPr>
          <a:xfrm>
            <a:off x="1533427" y="282806"/>
            <a:ext cx="9144000" cy="8731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800"/>
              </a:spcAft>
            </a:pPr>
            <a:r>
              <a:rPr lang="en-US" altLang="zh-CN" sz="16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Poppins"/>
              </a:rPr>
              <a:t>Benefits to BESIII Physics with CW</a:t>
            </a:r>
            <a:endParaRPr lang="en-US" altLang="zh-CN" sz="16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800"/>
              </a:spcAft>
            </a:pPr>
            <a:r>
              <a:rPr lang="en-US" altLang="zh-CN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Charm</a:t>
            </a:r>
            <a:r>
              <a:rPr lang="zh-CN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</a:t>
            </a:r>
            <a:r>
              <a:rPr lang="zh-CN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zh-CN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x10</a:t>
            </a:r>
            <a:r>
              <a:rPr lang="zh-CN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zh-CN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zh-CN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3.77</a:t>
            </a:r>
            <a:r>
              <a:rPr lang="zh-CN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GeV</a:t>
            </a:r>
            <a:r>
              <a:rPr lang="zh-CN" altLang="en-US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4">
                <a:extLst>
                  <a:ext uri="{FF2B5EF4-FFF2-40B4-BE49-F238E27FC236}">
                    <a16:creationId xmlns:a16="http://schemas.microsoft.com/office/drawing/2014/main" id="{37698251-61F4-A943-98EC-8CD4F874B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7749" y="1226466"/>
                <a:ext cx="8949642" cy="57698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CW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upgrade: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0.1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1">
                        <a:latin typeface="Cambria Math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m:t>D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2000" b="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Arial" panose="020B0604020202020204" pitchFamily="34" charset="0"/>
                          </a:rPr>
                          <m:t>D</m:t>
                        </m:r>
                      </m:e>
                    </m:acc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pair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Wingdings" pitchFamily="2" charset="2"/>
                  </a:rPr>
                  <a:t>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Wingdings" pitchFamily="2" charset="2"/>
                  </a:rPr>
                  <a:t> 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1">
                        <a:latin typeface="Cambria Math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m:t>D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2000" b="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Arial" panose="020B0604020202020204" pitchFamily="34" charset="0"/>
                          </a:rPr>
                          <m:t>D</m:t>
                        </m:r>
                      </m:e>
                    </m:acc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pair</a:t>
                </a:r>
              </a:p>
              <a:p>
                <a:pPr>
                  <a:lnSpc>
                    <a:spcPct val="1000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Physics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topics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  <a:buFont typeface="Wingdings" pitchFamily="2" charset="2"/>
                  <a:buChar char="ü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ure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leptonic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decay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of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meson</m:t>
                    </m:r>
                  </m:oMath>
                </a14:m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precision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measurement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of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cd</m:t>
                        </m:r>
                      </m:sub>
                    </m:sSub>
                    <m: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sz="1600" b="0" i="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 b="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b="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cs</m:t>
                        </m:r>
                      </m:sub>
                    </m:sSub>
                    <m:r>
                      <a:rPr lang="en-US" altLang="zh-CN" sz="1600" b="0" i="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decay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constants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search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for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lepton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flavor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violation,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en-US" altLang="zh-CN" sz="160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  <a:buFont typeface="Wingdings" pitchFamily="2" charset="2"/>
                  <a:buChar char="ü"/>
                </a:pP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Semi-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leptonic</m:t>
                    </m:r>
                    <m:r>
                      <a:rPr lang="zh-CN" altLang="en-US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decay</m:t>
                    </m:r>
                    <m:r>
                      <a:rPr lang="zh-CN" altLang="en-US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of</m:t>
                    </m:r>
                    <m:r>
                      <a:rPr lang="zh-CN" altLang="en-US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zh-CN" altLang="en-US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meson</m:t>
                    </m:r>
                    <m: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precision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measurement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of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cd</m:t>
                        </m:r>
                      </m:sub>
                    </m:sSub>
                    <m: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sz="1600" b="0" i="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 b="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b="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cs</m:t>
                        </m:r>
                      </m:sub>
                    </m:sSub>
                    <m:r>
                      <a:rPr lang="en-US" altLang="zh-CN" sz="1600" b="0" i="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search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LFV,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and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light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hadron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spectroscopy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studies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en-US" altLang="zh-CN" sz="160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  <a:buFont typeface="Wingdings" pitchFamily="2" charset="2"/>
                  <a:buChar char="ü"/>
                </a:pPr>
                <a14:m>
                  <m:oMath xmlns:m="http://schemas.openxmlformats.org/officeDocument/2006/math"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Hadron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decays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of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altLang="zh-CN" sz="1600" b="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zh-CN" alt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meson</m:t>
                    </m:r>
                  </m:oMath>
                </a14:m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CP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violation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，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strong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phase,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Quantum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entanglement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en-US" altLang="zh-CN" sz="160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  <a:buFont typeface="Wingdings" pitchFamily="2" charset="2"/>
                  <a:buChar char="ü"/>
                </a:pP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New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physics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searches: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rare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decay,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radiative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decay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invisible particles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FCNC,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en-US" altLang="zh-CN" sz="160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  <a:buFont typeface="Wingdings" pitchFamily="2" charset="2"/>
                  <a:buChar char="ü"/>
                </a:pP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zh-CN" altLang="en-US" sz="1600" dirty="0">
                    <a:latin typeface="Times New Roman" panose="02020603050405020304" pitchFamily="18" charset="0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en-US" altLang="zh-CN" sz="160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buFont typeface="Wingdings" pitchFamily="2" charset="2"/>
                  <a:buChar char="Ø"/>
                </a:pPr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buFont typeface="Wingdings" pitchFamily="2" charset="2"/>
                  <a:buChar char="Ø"/>
                </a:pPr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内容占位符 4">
                <a:extLst>
                  <a:ext uri="{FF2B5EF4-FFF2-40B4-BE49-F238E27FC236}">
                    <a16:creationId xmlns:a16="http://schemas.microsoft.com/office/drawing/2014/main" id="{37698251-61F4-A943-98EC-8CD4F874B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749" y="1226466"/>
                <a:ext cx="8949642" cy="5769815"/>
              </a:xfrm>
              <a:prstGeom prst="rect">
                <a:avLst/>
              </a:prstGeom>
              <a:blipFill>
                <a:blip r:embed="rId3"/>
                <a:stretch>
                  <a:fillRect l="-613" t="-528"/>
                </a:stretch>
              </a:blipFill>
            </p:spPr>
            <p:txBody>
              <a:bodyPr/>
              <a:lstStyle/>
              <a:p>
                <a:r>
                  <a:rPr lang="zh-SG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3EB8F919-F463-4603-0C88-71C8673452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76" y="4045386"/>
            <a:ext cx="7772400" cy="24646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951ACB8-299D-496F-979A-50C0CC84BBA2}"/>
              </a:ext>
            </a:extLst>
          </p:cNvPr>
          <p:cNvSpPr txBox="1"/>
          <p:nvPr/>
        </p:nvSpPr>
        <p:spPr>
          <a:xfrm>
            <a:off x="10114058" y="985962"/>
            <a:ext cx="1934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 err="1"/>
              <a:t>Haibo</a:t>
            </a:r>
            <a:r>
              <a:rPr lang="en-US" altLang="zh-SG" dirty="0"/>
              <a:t> Li, Gang Li</a:t>
            </a:r>
            <a:endParaRPr lang="zh-SG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79CB72-7997-4F32-88D1-37AAF8EBC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11267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974522" y="81909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Poppins"/>
              </a:rPr>
              <a:t>Benefits to BESIII Physics with CW</a:t>
            </a:r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080000" cy="1397000"/>
          </a:xfrm>
          <a:prstGeom prst="roundRect">
            <a:avLst>
              <a:gd name="adj" fmla="val 9090"/>
            </a:avLst>
          </a:prstGeom>
          <a:solidFill>
            <a:schemeClr val="accent2">
              <a:lumMod val="60000"/>
              <a:lumOff val="40000"/>
              <a:alpha val="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5494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498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chemeClr val="accent5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Nucleon Form Factors near Threshold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952500" y="1879600"/>
            <a:ext cx="469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Energy Range: 1.7 - 2.0 GeV</a:t>
            </a:r>
            <a:endParaRPr lang="en-US" sz="1100" dirty="0">
              <a:solidFill>
                <a:srgbClr val="C00000"/>
              </a:solidFill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952500" y="21844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Measurement of 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e+e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- → 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ppbar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nnbar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cross sections and extraction of nucleon form factors.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2984500"/>
            <a:ext cx="5080000" cy="1397000"/>
          </a:xfrm>
          <a:prstGeom prst="roundRect">
            <a:avLst>
              <a:gd name="adj" fmla="val 9090"/>
            </a:avLst>
          </a:prstGeom>
          <a:solidFill>
            <a:schemeClr val="accent2">
              <a:lumMod val="60000"/>
              <a:lumOff val="40000"/>
              <a:alpha val="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31369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97000" y="30861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chemeClr val="accent5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High-Precision R-Scan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952500" y="3467100"/>
            <a:ext cx="469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Energy Range: 1.0 - 2.0 GeV (Precision &lt; 5%)</a:t>
            </a:r>
            <a:endParaRPr lang="en-US" sz="1100" dirty="0">
              <a:solidFill>
                <a:srgbClr val="C00000"/>
              </a:solidFill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952500" y="37719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Precision measurement of the R value (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Symbol" pitchFamily="2" charset="2"/>
                <a:ea typeface="Poppins"/>
                <a:cs typeface="Poppins"/>
                <a:sym typeface="Poppins"/>
              </a:rPr>
              <a:t>s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_had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Symbol" pitchFamily="2" charset="2"/>
                <a:ea typeface="Poppins"/>
                <a:cs typeface="Poppins"/>
                <a:sym typeface="Poppins"/>
              </a:rPr>
              <a:t>s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_mumu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) in the center-of-mass energy region.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762000" y="4572000"/>
            <a:ext cx="5080000" cy="1397000"/>
          </a:xfrm>
          <a:prstGeom prst="roundRect">
            <a:avLst>
              <a:gd name="adj" fmla="val 9090"/>
            </a:avLst>
          </a:prstGeom>
          <a:solidFill>
            <a:schemeClr val="accent2">
              <a:lumMod val="60000"/>
              <a:lumOff val="40000"/>
              <a:alpha val="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47244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397000" y="4673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chemeClr val="accent5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Exclusive Hadronic Cross Sections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952500" y="5054600"/>
            <a:ext cx="469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Energy Range: 1.0 - 2.0 GeV</a:t>
            </a:r>
            <a:endParaRPr lang="en-US" sz="1100" dirty="0">
              <a:solidFill>
                <a:srgbClr val="C00000"/>
              </a:solidFill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952500" y="53594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Measurement of exclusive channels (e.g., pipi, KK, 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LambdabarLambda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) and their form factors.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350000" y="1397000"/>
            <a:ext cx="5080000" cy="1397000"/>
          </a:xfrm>
          <a:prstGeom prst="roundRect">
            <a:avLst>
              <a:gd name="adj" fmla="val 9090"/>
            </a:avLst>
          </a:prstGeom>
          <a:solidFill>
            <a:schemeClr val="accent2">
              <a:lumMod val="60000"/>
              <a:lumOff val="40000"/>
              <a:alpha val="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40500" y="15494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985000" y="1498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chemeClr val="accent5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Strange Hadron Physics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6540500" y="1879600"/>
            <a:ext cx="469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Energy Range: 1.5 - 3.0 GeV</a:t>
            </a:r>
            <a:endParaRPr lang="en-US" sz="1100" dirty="0">
              <a:solidFill>
                <a:srgbClr val="C00000"/>
              </a:solidFill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540500" y="21844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Precision study of hadrons containing strange quarks (e.g.,  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Symbol" pitchFamily="2" charset="2"/>
                <a:ea typeface="Poppins"/>
                <a:cs typeface="Poppins"/>
                <a:sym typeface="Poppins"/>
              </a:rPr>
              <a:t>L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Symbol" pitchFamily="2" charset="2"/>
                <a:ea typeface="Poppins"/>
                <a:cs typeface="Poppins"/>
                <a:sym typeface="Poppins"/>
              </a:rPr>
              <a:t>S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Symbol" pitchFamily="2" charset="2"/>
                <a:ea typeface="Poppins"/>
                <a:cs typeface="Poppins"/>
                <a:sym typeface="Poppins"/>
              </a:rPr>
              <a:t>X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6350000" y="2984500"/>
            <a:ext cx="5080000" cy="1397000"/>
          </a:xfrm>
          <a:prstGeom prst="roundRect">
            <a:avLst>
              <a:gd name="adj" fmla="val 9090"/>
            </a:avLst>
          </a:prstGeom>
          <a:solidFill>
            <a:schemeClr val="accent2">
              <a:lumMod val="60000"/>
              <a:lumOff val="40000"/>
              <a:alpha val="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40500" y="3136900"/>
            <a:ext cx="304800" cy="3048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985000" y="30861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chemeClr val="accent5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phi Vector Meson Line Shape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6540500" y="3467100"/>
            <a:ext cx="469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Energy Range: 0.9 - 1.3 GeV</a:t>
            </a:r>
            <a:endParaRPr lang="en-US" sz="1100" dirty="0">
              <a:solidFill>
                <a:srgbClr val="C00000"/>
              </a:solidFill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6540500" y="37719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Detailed line shape scan of the phi(1020)  meson in the specified region.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6350000" y="4572000"/>
            <a:ext cx="5080000" cy="1397000"/>
          </a:xfrm>
          <a:prstGeom prst="roundRect">
            <a:avLst>
              <a:gd name="adj" fmla="val 9090"/>
            </a:avLst>
          </a:prstGeom>
          <a:solidFill>
            <a:schemeClr val="accent2">
              <a:lumMod val="60000"/>
              <a:lumOff val="40000"/>
              <a:alpha val="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40500" y="4724400"/>
            <a:ext cx="304800" cy="3048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6985000" y="4673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chemeClr val="accent5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rho-omega  Scan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6540500" y="5054600"/>
            <a:ext cx="469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Energy Range: 0.4 - 1.0 GeV</a:t>
            </a:r>
            <a:endParaRPr lang="en-US" sz="1100" dirty="0">
              <a:solidFill>
                <a:srgbClr val="C00000"/>
              </a:solidFill>
            </a:endParaRPr>
          </a:p>
        </p:txBody>
      </p:sp>
      <p:sp>
        <p:nvSpPr>
          <p:cNvPr id="34" name="AutoShape 34"/>
          <p:cNvSpPr/>
          <p:nvPr/>
        </p:nvSpPr>
        <p:spPr>
          <a:xfrm>
            <a:off x="6540500" y="53594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Precision scan focusing on the 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e+e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- → </a:t>
            </a:r>
            <a:r>
              <a:rPr lang="en-US" sz="1200" b="0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pi+pi</a:t>
            </a:r>
            <a:r>
              <a:rPr lang="en-US" sz="12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- cross section measurement.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3" name="灯片编号占位符 42">
            <a:extLst>
              <a:ext uri="{FF2B5EF4-FFF2-40B4-BE49-F238E27FC236}">
                <a16:creationId xmlns:a16="http://schemas.microsoft.com/office/drawing/2014/main" id="{E6D5696F-DC4A-4315-9E53-7217BC68D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AD32588-9F7A-4E74-9681-1CDE157F1E17}"/>
              </a:ext>
            </a:extLst>
          </p:cNvPr>
          <p:cNvSpPr txBox="1"/>
          <p:nvPr/>
        </p:nvSpPr>
        <p:spPr>
          <a:xfrm>
            <a:off x="10257183" y="919974"/>
            <a:ext cx="1934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SG" dirty="0" err="1"/>
              <a:t>Haibo</a:t>
            </a:r>
            <a:r>
              <a:rPr lang="en-US" altLang="zh-SG" dirty="0"/>
              <a:t> Li, Gang Li</a:t>
            </a:r>
            <a:endParaRPr lang="zh-SG" altLang="en-US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B58E0694-68F8-4A46-A79B-E7BB77CCA7BD}"/>
              </a:ext>
            </a:extLst>
          </p:cNvPr>
          <p:cNvSpPr txBox="1"/>
          <p:nvPr/>
        </p:nvSpPr>
        <p:spPr>
          <a:xfrm>
            <a:off x="2924665" y="875851"/>
            <a:ext cx="6113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SG" sz="20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Physics potential at low energy region</a:t>
            </a:r>
          </a:p>
        </p:txBody>
      </p:sp>
    </p:spTree>
    <p:extLst>
      <p:ext uri="{BB962C8B-B14F-4D97-AF65-F5344CB8AC3E}">
        <p14:creationId xmlns:p14="http://schemas.microsoft.com/office/powerpoint/2010/main" val="28924037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5,&quot;left&quot;:13.5,&quot;top&quot;:84.65,&quot;width&quot;:905.4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5,&quot;left&quot;:13.5,&quot;top&quot;:84.65,&quot;width&quot;:905.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5,&quot;left&quot;:13.5,&quot;top&quot;:84.65,&quot;width&quot;:905.4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2.15,&quot;left&quot;:101.55,&quot;top&quot;:146.55,&quot;width&quot;:770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5,&quot;left&quot;:13.5,&quot;top&quot;:84.65,&quot;width&quot;:905.4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5,&quot;left&quot;:13.5,&quot;top&quot;:84.65,&quot;width&quot;:905.4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5,&quot;left&quot;:13.5,&quot;top&quot;:84.65,&quot;width&quot;:905.4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65,&quot;left&quot;:13.5,&quot;top&quot;:84.65,&quot;width&quot;:905.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4842</TotalTime>
  <Words>2285</Words>
  <Application>Microsoft Office PowerPoint</Application>
  <PresentationFormat>宽屏</PresentationFormat>
  <Paragraphs>490</Paragraphs>
  <Slides>32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0" baseType="lpstr">
      <vt:lpstr>MicrosoftYaHei-Bold</vt:lpstr>
      <vt:lpstr>Monotype Sorts</vt:lpstr>
      <vt:lpstr>quote-cjk-patch</vt:lpstr>
      <vt:lpstr>SymbolMT</vt:lpstr>
      <vt:lpstr>等线</vt:lpstr>
      <vt:lpstr>宋体</vt:lpstr>
      <vt:lpstr>微软雅黑</vt:lpstr>
      <vt:lpstr>Arial</vt:lpstr>
      <vt:lpstr>Calibri</vt:lpstr>
      <vt:lpstr>Calibri Light</vt:lpstr>
      <vt:lpstr>Cambria Math</vt:lpstr>
      <vt:lpstr>Poppins</vt:lpstr>
      <vt:lpstr>Source Sans Pro</vt:lpstr>
      <vt:lpstr>Symbol</vt:lpstr>
      <vt:lpstr>Times New Roman</vt:lpstr>
      <vt:lpstr>Wingdings</vt:lpstr>
      <vt:lpstr>Office 主题​​</vt:lpstr>
      <vt:lpstr>公式</vt:lpstr>
      <vt:lpstr>PowerPoint 演示文稿</vt:lpstr>
      <vt:lpstr>PowerPoint 演示文稿</vt:lpstr>
      <vt:lpstr>PowerPoint 演示文稿</vt:lpstr>
      <vt:lpstr>PowerPoint 演示文稿</vt:lpstr>
      <vt:lpstr>BEPCII crab waist scheme</vt:lpstr>
      <vt:lpstr>BEPCII crab waist performance outlook</vt:lpstr>
      <vt:lpstr>PowerPoint 演示文稿</vt:lpstr>
      <vt:lpstr>PowerPoint 演示文稿</vt:lpstr>
      <vt:lpstr>PowerPoint 演示文稿</vt:lpstr>
      <vt:lpstr>PowerPoint 演示文稿</vt:lpstr>
      <vt:lpstr>1.89GeV BEPCII crab waist parameters（w. 3.0T wiggler）</vt:lpstr>
      <vt:lpstr>PowerPoint 演示文稿</vt:lpstr>
      <vt:lpstr>Lower energy parameters @ 1.55GeV/ 1.0GeV/0.5GeV</vt:lpstr>
      <vt:lpstr>IR comparison@1.89GeV (1m/15mm → 0.15m/5mm)</vt:lpstr>
      <vt:lpstr>Geometry changes in the interaction region</vt:lpstr>
      <vt:lpstr>PowerPoint 演示文稿</vt:lpstr>
      <vt:lpstr>Insertion of SC wiggler at inj. region of inner ring</vt:lpstr>
      <vt:lpstr> Whole ring lattice &amp; dynamic aperture（*=0.15m/5mm）</vt:lpstr>
      <vt:lpstr>PowerPoint 演示文稿</vt:lpstr>
      <vt:lpstr>PowerPoint 演示文稿</vt:lpstr>
      <vt:lpstr>PowerPoint 演示文稿</vt:lpstr>
      <vt:lpstr>PowerPoint 演示文稿</vt:lpstr>
      <vt:lpstr>Preliminary damping ring lattice</vt:lpstr>
      <vt:lpstr>Damping ring survey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Beam-beam simulations with lattice</vt:lpstr>
      <vt:lpstr>Damping ring parameters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Dou</dc:creator>
  <cp:lastModifiedBy>Dou</cp:lastModifiedBy>
  <cp:revision>293</cp:revision>
  <dcterms:created xsi:type="dcterms:W3CDTF">2026-03-19T08:54:49Z</dcterms:created>
  <dcterms:modified xsi:type="dcterms:W3CDTF">2026-06-30T00:31:42Z</dcterms:modified>
</cp:coreProperties>
</file>