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1571" r:id="rId2"/>
    <p:sldId id="1196" r:id="rId3"/>
    <p:sldId id="1226" r:id="rId4"/>
    <p:sldId id="1363" r:id="rId5"/>
    <p:sldId id="1570" r:id="rId6"/>
    <p:sldId id="1239" r:id="rId7"/>
    <p:sldId id="1171" r:id="rId8"/>
    <p:sldId id="263" r:id="rId9"/>
    <p:sldId id="1499" r:id="rId10"/>
    <p:sldId id="1507" r:id="rId11"/>
    <p:sldId id="1398" r:id="rId12"/>
    <p:sldId id="1543" r:id="rId13"/>
    <p:sldId id="1568" r:id="rId14"/>
    <p:sldId id="1545" r:id="rId15"/>
    <p:sldId id="1548" r:id="rId16"/>
    <p:sldId id="276" r:id="rId17"/>
    <p:sldId id="1576" r:id="rId18"/>
    <p:sldId id="1577" r:id="rId19"/>
    <p:sldId id="1579" r:id="rId20"/>
    <p:sldId id="1580" r:id="rId21"/>
    <p:sldId id="1373" r:id="rId22"/>
    <p:sldId id="1547" r:id="rId23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沙 鹏" initials="沙" lastIdx="1" clrIdx="0">
    <p:extLst>
      <p:ext uri="{19B8F6BF-5375-455C-9EA6-DF929625EA0E}">
        <p15:presenceInfo xmlns:p15="http://schemas.microsoft.com/office/powerpoint/2012/main" userId="b8608ec0e979a9e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37E961"/>
    <a:srgbClr val="FFFFFF"/>
    <a:srgbClr val="0070C0"/>
    <a:srgbClr val="00A249"/>
    <a:srgbClr val="003399"/>
    <a:srgbClr val="4D8357"/>
    <a:srgbClr val="FDCC6D"/>
    <a:srgbClr val="E6E6E6"/>
    <a:srgbClr val="005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中度样式 4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7853C-536D-4A76-A0AE-DD22124D55A5}" styleName="主题样式 1 - 强调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主题样式 1 - 强调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中度样式 1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中度样式 1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浅色样式 3 - 强调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浅色样式 3 - 强调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浅色样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浅色样式 1 - 强调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浅色样式 3 - 强调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930" autoAdjust="0"/>
    <p:restoredTop sz="94267" autoAdjust="0"/>
  </p:normalViewPr>
  <p:slideViewPr>
    <p:cSldViewPr>
      <p:cViewPr>
        <p:scale>
          <a:sx n="129" d="100"/>
          <a:sy n="129" d="100"/>
        </p:scale>
        <p:origin x="1576" y="65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9182"/>
    </p:cViewPr>
  </p:sorterViewPr>
  <p:notesViewPr>
    <p:cSldViewPr>
      <p:cViewPr varScale="1">
        <p:scale>
          <a:sx n="87" d="100"/>
          <a:sy n="87" d="100"/>
        </p:scale>
        <p:origin x="35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3D6EDC-5B19-574A-BC27-D0725A1222F8}" type="doc">
      <dgm:prSet loTypeId="urn:microsoft.com/office/officeart/2005/8/layout/chevron1" loCatId="" qsTypeId="urn:microsoft.com/office/officeart/2005/8/quickstyle/simple1" qsCatId="simple" csTypeId="urn:microsoft.com/office/officeart/2005/8/colors/accent1_2" csCatId="accent1" phldr="1"/>
      <dgm:spPr/>
    </dgm:pt>
    <dgm:pt modelId="{2DDBD66F-B6BB-B04D-868A-403564788BC2}">
      <dgm:prSet phldrT="[Text]" custT="1"/>
      <dgm:spPr/>
      <dgm:t>
        <a:bodyPr/>
        <a:lstStyle/>
        <a:p>
          <a:r>
            <a:rPr lang="en-GB" sz="2200"/>
            <a:t>2024.7</a:t>
          </a:r>
        </a:p>
      </dgm:t>
    </dgm:pt>
    <dgm:pt modelId="{3B900BB6-9BFB-FD40-8F51-27D332C0C531}" type="parTrans" cxnId="{EB52C2A7-87BC-4546-B91B-8286304EF5C6}">
      <dgm:prSet/>
      <dgm:spPr/>
      <dgm:t>
        <a:bodyPr/>
        <a:lstStyle/>
        <a:p>
          <a:endParaRPr lang="en-GB"/>
        </a:p>
      </dgm:t>
    </dgm:pt>
    <dgm:pt modelId="{70ECAA19-0FEB-CB4A-BC60-F189060C8D24}" type="sibTrans" cxnId="{EB52C2A7-87BC-4546-B91B-8286304EF5C6}">
      <dgm:prSet/>
      <dgm:spPr/>
      <dgm:t>
        <a:bodyPr/>
        <a:lstStyle/>
        <a:p>
          <a:endParaRPr lang="en-GB"/>
        </a:p>
      </dgm:t>
    </dgm:pt>
    <dgm:pt modelId="{780304E1-D880-F04F-B354-735EF3394CBB}">
      <dgm:prSet phldrT="[Text]" custT="1"/>
      <dgm:spPr/>
      <dgm:t>
        <a:bodyPr/>
        <a:lstStyle/>
        <a:p>
          <a:r>
            <a:rPr lang="en-GB" sz="2200" dirty="0"/>
            <a:t>2025.</a:t>
          </a:r>
          <a:r>
            <a:rPr lang="en-US" altLang="zh-CN" sz="2200" dirty="0"/>
            <a:t>5</a:t>
          </a:r>
          <a:endParaRPr lang="en-GB" sz="2200" dirty="0"/>
        </a:p>
      </dgm:t>
    </dgm:pt>
    <dgm:pt modelId="{3D89AE3E-0ADB-2B49-B618-C611DF8CFBA6}" type="parTrans" cxnId="{3F6C0B5A-D5D4-774B-AB1D-07B57F449FE1}">
      <dgm:prSet/>
      <dgm:spPr/>
      <dgm:t>
        <a:bodyPr/>
        <a:lstStyle/>
        <a:p>
          <a:endParaRPr lang="en-GB"/>
        </a:p>
      </dgm:t>
    </dgm:pt>
    <dgm:pt modelId="{AD97F1BC-4F0B-124B-B807-6591B4F1076E}" type="sibTrans" cxnId="{3F6C0B5A-D5D4-774B-AB1D-07B57F449FE1}">
      <dgm:prSet/>
      <dgm:spPr/>
      <dgm:t>
        <a:bodyPr/>
        <a:lstStyle/>
        <a:p>
          <a:endParaRPr lang="en-GB"/>
        </a:p>
      </dgm:t>
    </dgm:pt>
    <dgm:pt modelId="{E34F0FDE-E4E6-1042-ABC7-20E16F499EA8}">
      <dgm:prSet phldrT="[Text]" custT="1"/>
      <dgm:spPr/>
      <dgm:t>
        <a:bodyPr/>
        <a:lstStyle/>
        <a:p>
          <a:r>
            <a:rPr lang="en-GB" sz="2200" dirty="0"/>
            <a:t>202</a:t>
          </a:r>
          <a:r>
            <a:rPr lang="en-US" altLang="zh-CN" sz="2200" dirty="0"/>
            <a:t>6</a:t>
          </a:r>
          <a:r>
            <a:rPr lang="en-GB" sz="2200" dirty="0"/>
            <a:t>.</a:t>
          </a:r>
          <a:r>
            <a:rPr lang="en-US" altLang="zh-CN" sz="2200" dirty="0"/>
            <a:t>5</a:t>
          </a:r>
          <a:endParaRPr lang="en-GB" sz="2200" dirty="0"/>
        </a:p>
      </dgm:t>
    </dgm:pt>
    <dgm:pt modelId="{7B3BCAAC-0D9C-8347-AF30-0AF35FBB517F}" type="parTrans" cxnId="{0D57D927-E323-6742-9CA5-0DAB39F56A74}">
      <dgm:prSet/>
      <dgm:spPr/>
      <dgm:t>
        <a:bodyPr/>
        <a:lstStyle/>
        <a:p>
          <a:endParaRPr lang="en-GB"/>
        </a:p>
      </dgm:t>
    </dgm:pt>
    <dgm:pt modelId="{150CFBEA-9181-3749-BB45-01A2BB45F244}" type="sibTrans" cxnId="{0D57D927-E323-6742-9CA5-0DAB39F56A74}">
      <dgm:prSet/>
      <dgm:spPr/>
      <dgm:t>
        <a:bodyPr/>
        <a:lstStyle/>
        <a:p>
          <a:endParaRPr lang="en-GB"/>
        </a:p>
      </dgm:t>
    </dgm:pt>
    <dgm:pt modelId="{6EC83D1C-6B3A-2A46-A1EE-D9E0DD37C9DD}" type="pres">
      <dgm:prSet presAssocID="{6D3D6EDC-5B19-574A-BC27-D0725A1222F8}" presName="Name0" presStyleCnt="0">
        <dgm:presLayoutVars>
          <dgm:dir/>
          <dgm:animLvl val="lvl"/>
          <dgm:resizeHandles val="exact"/>
        </dgm:presLayoutVars>
      </dgm:prSet>
      <dgm:spPr/>
    </dgm:pt>
    <dgm:pt modelId="{72F84CFB-F272-7046-9B12-7070CBC49D70}" type="pres">
      <dgm:prSet presAssocID="{2DDBD66F-B6BB-B04D-868A-403564788BC2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751A6AE8-A3CB-994D-9E13-6F82727DF77B}" type="pres">
      <dgm:prSet presAssocID="{70ECAA19-0FEB-CB4A-BC60-F189060C8D24}" presName="parTxOnlySpace" presStyleCnt="0"/>
      <dgm:spPr/>
    </dgm:pt>
    <dgm:pt modelId="{50B94D99-5964-CE4C-9B13-053802FBD9CD}" type="pres">
      <dgm:prSet presAssocID="{780304E1-D880-F04F-B354-735EF3394CBB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D579AF51-E8E2-A542-A757-C05AA43E1A0E}" type="pres">
      <dgm:prSet presAssocID="{AD97F1BC-4F0B-124B-B807-6591B4F1076E}" presName="parTxOnlySpace" presStyleCnt="0"/>
      <dgm:spPr/>
    </dgm:pt>
    <dgm:pt modelId="{0D5CCF99-4405-E841-B49A-0C6BF326CCA7}" type="pres">
      <dgm:prSet presAssocID="{E34F0FDE-E4E6-1042-ABC7-20E16F499EA8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0D57D927-E323-6742-9CA5-0DAB39F56A74}" srcId="{6D3D6EDC-5B19-574A-BC27-D0725A1222F8}" destId="{E34F0FDE-E4E6-1042-ABC7-20E16F499EA8}" srcOrd="2" destOrd="0" parTransId="{7B3BCAAC-0D9C-8347-AF30-0AF35FBB517F}" sibTransId="{150CFBEA-9181-3749-BB45-01A2BB45F244}"/>
    <dgm:cxn modelId="{BC51C23E-F22A-E649-97BA-4D8086470D79}" type="presOf" srcId="{2DDBD66F-B6BB-B04D-868A-403564788BC2}" destId="{72F84CFB-F272-7046-9B12-7070CBC49D70}" srcOrd="0" destOrd="0" presId="urn:microsoft.com/office/officeart/2005/8/layout/chevron1"/>
    <dgm:cxn modelId="{BE0C7B44-80F2-634B-9AB6-B0E6E8D6BF2F}" type="presOf" srcId="{E34F0FDE-E4E6-1042-ABC7-20E16F499EA8}" destId="{0D5CCF99-4405-E841-B49A-0C6BF326CCA7}" srcOrd="0" destOrd="0" presId="urn:microsoft.com/office/officeart/2005/8/layout/chevron1"/>
    <dgm:cxn modelId="{3F6C0B5A-D5D4-774B-AB1D-07B57F449FE1}" srcId="{6D3D6EDC-5B19-574A-BC27-D0725A1222F8}" destId="{780304E1-D880-F04F-B354-735EF3394CBB}" srcOrd="1" destOrd="0" parTransId="{3D89AE3E-0ADB-2B49-B618-C611DF8CFBA6}" sibTransId="{AD97F1BC-4F0B-124B-B807-6591B4F1076E}"/>
    <dgm:cxn modelId="{CD6A0A8A-A2FF-B141-97F0-6201A9022417}" type="presOf" srcId="{780304E1-D880-F04F-B354-735EF3394CBB}" destId="{50B94D99-5964-CE4C-9B13-053802FBD9CD}" srcOrd="0" destOrd="0" presId="urn:microsoft.com/office/officeart/2005/8/layout/chevron1"/>
    <dgm:cxn modelId="{6E328B99-E872-AF4B-ACF9-1FCA0D3CC21A}" type="presOf" srcId="{6D3D6EDC-5B19-574A-BC27-D0725A1222F8}" destId="{6EC83D1C-6B3A-2A46-A1EE-D9E0DD37C9DD}" srcOrd="0" destOrd="0" presId="urn:microsoft.com/office/officeart/2005/8/layout/chevron1"/>
    <dgm:cxn modelId="{EB52C2A7-87BC-4546-B91B-8286304EF5C6}" srcId="{6D3D6EDC-5B19-574A-BC27-D0725A1222F8}" destId="{2DDBD66F-B6BB-B04D-868A-403564788BC2}" srcOrd="0" destOrd="0" parTransId="{3B900BB6-9BFB-FD40-8F51-27D332C0C531}" sibTransId="{70ECAA19-0FEB-CB4A-BC60-F189060C8D24}"/>
    <dgm:cxn modelId="{0D63E85C-E2C4-6941-9F2B-C08F215FA055}" type="presParOf" srcId="{6EC83D1C-6B3A-2A46-A1EE-D9E0DD37C9DD}" destId="{72F84CFB-F272-7046-9B12-7070CBC49D70}" srcOrd="0" destOrd="0" presId="urn:microsoft.com/office/officeart/2005/8/layout/chevron1"/>
    <dgm:cxn modelId="{3CD87772-069B-AA47-A7B3-ED3AE3D0C7A8}" type="presParOf" srcId="{6EC83D1C-6B3A-2A46-A1EE-D9E0DD37C9DD}" destId="{751A6AE8-A3CB-994D-9E13-6F82727DF77B}" srcOrd="1" destOrd="0" presId="urn:microsoft.com/office/officeart/2005/8/layout/chevron1"/>
    <dgm:cxn modelId="{88ECA424-A640-E546-8B01-B6B1F14F1A1F}" type="presParOf" srcId="{6EC83D1C-6B3A-2A46-A1EE-D9E0DD37C9DD}" destId="{50B94D99-5964-CE4C-9B13-053802FBD9CD}" srcOrd="2" destOrd="0" presId="urn:microsoft.com/office/officeart/2005/8/layout/chevron1"/>
    <dgm:cxn modelId="{A6F9A337-B9EA-FD47-AEF9-09164F952ADF}" type="presParOf" srcId="{6EC83D1C-6B3A-2A46-A1EE-D9E0DD37C9DD}" destId="{D579AF51-E8E2-A542-A757-C05AA43E1A0E}" srcOrd="3" destOrd="0" presId="urn:microsoft.com/office/officeart/2005/8/layout/chevron1"/>
    <dgm:cxn modelId="{4FD8DE47-1B8A-3348-A3D7-8BA1E8BAD1B1}" type="presParOf" srcId="{6EC83D1C-6B3A-2A46-A1EE-D9E0DD37C9DD}" destId="{0D5CCF99-4405-E841-B49A-0C6BF326CCA7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F84CFB-F272-7046-9B12-7070CBC49D70}">
      <dsp:nvSpPr>
        <dsp:cNvPr id="0" name=""/>
        <dsp:cNvSpPr/>
      </dsp:nvSpPr>
      <dsp:spPr>
        <a:xfrm>
          <a:off x="1738" y="0"/>
          <a:ext cx="2118045" cy="43088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2024.7</a:t>
          </a:r>
        </a:p>
      </dsp:txBody>
      <dsp:txXfrm>
        <a:off x="217182" y="0"/>
        <a:ext cx="1687158" cy="430887"/>
      </dsp:txXfrm>
    </dsp:sp>
    <dsp:sp modelId="{50B94D99-5964-CE4C-9B13-053802FBD9CD}">
      <dsp:nvSpPr>
        <dsp:cNvPr id="0" name=""/>
        <dsp:cNvSpPr/>
      </dsp:nvSpPr>
      <dsp:spPr>
        <a:xfrm>
          <a:off x="1907979" y="0"/>
          <a:ext cx="2118045" cy="43088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2025.</a:t>
          </a:r>
          <a:r>
            <a:rPr lang="en-US" altLang="zh-CN" sz="2200" kern="1200" dirty="0"/>
            <a:t>5</a:t>
          </a:r>
          <a:endParaRPr lang="en-GB" sz="2200" kern="1200" dirty="0"/>
        </a:p>
      </dsp:txBody>
      <dsp:txXfrm>
        <a:off x="2123423" y="0"/>
        <a:ext cx="1687158" cy="430887"/>
      </dsp:txXfrm>
    </dsp:sp>
    <dsp:sp modelId="{0D5CCF99-4405-E841-B49A-0C6BF326CCA7}">
      <dsp:nvSpPr>
        <dsp:cNvPr id="0" name=""/>
        <dsp:cNvSpPr/>
      </dsp:nvSpPr>
      <dsp:spPr>
        <a:xfrm>
          <a:off x="3814220" y="0"/>
          <a:ext cx="2118045" cy="43088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202</a:t>
          </a:r>
          <a:r>
            <a:rPr lang="en-US" altLang="zh-CN" sz="2200" kern="1200" dirty="0"/>
            <a:t>6</a:t>
          </a:r>
          <a:r>
            <a:rPr lang="en-GB" sz="2200" kern="1200" dirty="0"/>
            <a:t>.</a:t>
          </a:r>
          <a:r>
            <a:rPr lang="en-US" altLang="zh-CN" sz="2200" kern="1200" dirty="0"/>
            <a:t>5</a:t>
          </a:r>
          <a:endParaRPr lang="en-GB" sz="2200" kern="1200" dirty="0"/>
        </a:p>
      </dsp:txBody>
      <dsp:txXfrm>
        <a:off x="4029664" y="0"/>
        <a:ext cx="1687158" cy="4308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9E6D00-2C1C-47F1-8495-043F093F9ED6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5A05AE-EECD-457A-A033-312F4EB81B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8617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A3E0D183-6031-4C32-B44B-14746A336CF0}" type="datetimeFigureOut">
              <a:rPr lang="zh-CN" altLang="en-US" smtClean="0"/>
              <a:pPr/>
              <a:t>2026/6/30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03A1DF17-A28C-4D46-829F-D8D110C0931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9462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8489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21308" y="1718148"/>
            <a:ext cx="10363200" cy="1470025"/>
          </a:xfrm>
        </p:spPr>
        <p:txBody>
          <a:bodyPr>
            <a:noAutofit/>
          </a:bodyPr>
          <a:lstStyle>
            <a:lvl1pPr>
              <a:defRPr lang="zh-CN" altLang="en-US" sz="6600" b="1" kern="1200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5400" stA="30000" endPos="30000" dist="50800" dir="5400000" sy="-100000" algn="bl" rotWithShape="0"/>
                </a:effectLst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B2B-8DAF-4635-9F01-0B9C458933E3}" type="datetime1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6750024"/>
            <a:ext cx="12192000" cy="10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9" name="矩形 8"/>
          <p:cNvSpPr/>
          <p:nvPr userDrawn="1"/>
        </p:nvSpPr>
        <p:spPr>
          <a:xfrm>
            <a:off x="2476476" y="6750024"/>
            <a:ext cx="9715525" cy="108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0" name="矩形 9"/>
          <p:cNvSpPr/>
          <p:nvPr userDrawn="1"/>
        </p:nvSpPr>
        <p:spPr>
          <a:xfrm>
            <a:off x="-1" y="0"/>
            <a:ext cx="12192000" cy="216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1" name="矩形 10"/>
          <p:cNvSpPr/>
          <p:nvPr userDrawn="1"/>
        </p:nvSpPr>
        <p:spPr>
          <a:xfrm>
            <a:off x="9239272" y="-2"/>
            <a:ext cx="2952728" cy="216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</p:spTree>
    <p:extLst>
      <p:ext uri="{BB962C8B-B14F-4D97-AF65-F5344CB8AC3E}">
        <p14:creationId xmlns:p14="http://schemas.microsoft.com/office/powerpoint/2010/main" val="179179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285861"/>
            <a:ext cx="10972800" cy="4840303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800" b="0" baseline="0">
                <a:latin typeface="Arial" panose="020B0604020202020204" pitchFamily="34" charset="0"/>
                <a:ea typeface="微软雅黑" pitchFamily="34" charset="-122"/>
              </a:defRPr>
            </a:lvl1pPr>
            <a:lvl2pPr>
              <a:defRPr sz="2400" baseline="0">
                <a:latin typeface="Arial" panose="020B0604020202020204" pitchFamily="34" charset="0"/>
                <a:ea typeface="微软雅黑" pitchFamily="34" charset="-122"/>
              </a:defRPr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B315D-5845-4E10-96EE-900B6420E4E9}" type="datetime1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6712" y="142852"/>
            <a:ext cx="10763325" cy="725470"/>
          </a:xfrm>
        </p:spPr>
        <p:txBody>
          <a:bodyPr>
            <a:normAutofit/>
          </a:bodyPr>
          <a:lstStyle>
            <a:lvl1pPr algn="l">
              <a:defRPr sz="3000" b="1" baseline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微软雅黑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5" name="矩形 14"/>
          <p:cNvSpPr/>
          <p:nvPr userDrawn="1"/>
        </p:nvSpPr>
        <p:spPr>
          <a:xfrm>
            <a:off x="0" y="6750024"/>
            <a:ext cx="12192000" cy="10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6" name="矩形 15"/>
          <p:cNvSpPr/>
          <p:nvPr userDrawn="1"/>
        </p:nvSpPr>
        <p:spPr>
          <a:xfrm>
            <a:off x="2476476" y="6750024"/>
            <a:ext cx="9715525" cy="108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8" name="矩形 17"/>
          <p:cNvSpPr/>
          <p:nvPr userDrawn="1"/>
        </p:nvSpPr>
        <p:spPr>
          <a:xfrm>
            <a:off x="-1" y="937526"/>
            <a:ext cx="12192000" cy="10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3" name="矩形 22"/>
          <p:cNvSpPr/>
          <p:nvPr userDrawn="1"/>
        </p:nvSpPr>
        <p:spPr>
          <a:xfrm>
            <a:off x="0" y="0"/>
            <a:ext cx="285709" cy="91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D2C3-E4EE-4507-8B92-8AE7B7B616F4}" type="datetime1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92942-8651-4956-B7C0-A7B74FFC6096}" type="datetime1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52FA-C358-4F70-9CE8-3E41459FCE3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9675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1CE2C9-0858-40D0-852F-2215466EB8FC}" type="datetime1">
              <a:rPr lang="zh-CN" altLang="en-US" smtClean="0"/>
              <a:t>2026/6/30</a:t>
            </a:fld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50" r:id="rId2"/>
    <p:sldLayoutId id="2147483655" r:id="rId3"/>
    <p:sldLayoutId id="2147483674" r:id="rId4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2.png"/><Relationship Id="rId4" Type="http://schemas.openxmlformats.org/officeDocument/2006/relationships/image" Target="../media/image5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ndico.in2p3.fr/event/20053/contributions/137901/attachments/83995/125193/Gudrid_marseille.pdf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cern.ch/event/1552126/contributions/7126084/attachments/3290897/5884533/FCCee-InjectPol.FCC-week.JW.June2026.pdf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ndico.cern.ch/event/1552126/contributions/7113531/attachments/3289711/5881847/FCC-260608_FCC_Status_Benedikt.pdf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5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2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8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26.png"/><Relationship Id="rId4" Type="http://schemas.openxmlformats.org/officeDocument/2006/relationships/image" Target="../media/image19.png"/><Relationship Id="rId9" Type="http://schemas.microsoft.com/office/2007/relationships/diagramDrawing" Target="../diagrams/drawing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3"/>
          <p:cNvSpPr txBox="1">
            <a:spLocks/>
          </p:cNvSpPr>
          <p:nvPr/>
        </p:nvSpPr>
        <p:spPr>
          <a:xfrm>
            <a:off x="1692720" y="2534729"/>
            <a:ext cx="8627534" cy="1326319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3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C00000"/>
                </a:solidFill>
              </a:rPr>
              <a:t>Collaborative</a:t>
            </a:r>
            <a:r>
              <a:rPr lang="zh-CN" altLang="en-US" dirty="0">
                <a:solidFill>
                  <a:srgbClr val="C00000"/>
                </a:solidFill>
              </a:rPr>
              <a:t> </a:t>
            </a:r>
            <a:r>
              <a:rPr lang="en-US" altLang="zh-CN" dirty="0">
                <a:solidFill>
                  <a:srgbClr val="C00000"/>
                </a:solidFill>
              </a:rPr>
              <a:t>study</a:t>
            </a:r>
            <a:r>
              <a:rPr lang="zh-CN" altLang="en-US" dirty="0">
                <a:solidFill>
                  <a:srgbClr val="C00000"/>
                </a:solidFill>
              </a:rPr>
              <a:t> </a:t>
            </a:r>
            <a:r>
              <a:rPr lang="en-US" altLang="zh-CN" dirty="0">
                <a:solidFill>
                  <a:srgbClr val="C00000"/>
                </a:solidFill>
              </a:rPr>
              <a:t>on</a:t>
            </a:r>
            <a:r>
              <a:rPr lang="zh-CN" altLang="en-US" dirty="0">
                <a:solidFill>
                  <a:srgbClr val="C00000"/>
                </a:solidFill>
              </a:rPr>
              <a:t> </a:t>
            </a:r>
            <a:r>
              <a:rPr lang="en-US" altLang="zh-CN" dirty="0">
                <a:solidFill>
                  <a:srgbClr val="C00000"/>
                </a:solidFill>
              </a:rPr>
              <a:t>Compton</a:t>
            </a:r>
            <a:r>
              <a:rPr lang="zh-CN" altLang="en-US" dirty="0">
                <a:solidFill>
                  <a:srgbClr val="C00000"/>
                </a:solidFill>
              </a:rPr>
              <a:t> </a:t>
            </a:r>
            <a:r>
              <a:rPr lang="en-US" altLang="zh-CN" dirty="0">
                <a:solidFill>
                  <a:srgbClr val="C00000"/>
                </a:solidFill>
              </a:rPr>
              <a:t>Polarimetry</a:t>
            </a:r>
            <a:r>
              <a:rPr lang="zh-CN" altLang="en-US" dirty="0">
                <a:solidFill>
                  <a:srgbClr val="C00000"/>
                </a:solidFill>
              </a:rPr>
              <a:t> </a:t>
            </a:r>
            <a:r>
              <a:rPr lang="en-US" altLang="zh-CN" dirty="0">
                <a:solidFill>
                  <a:srgbClr val="C00000"/>
                </a:solidFill>
              </a:rPr>
              <a:t>for</a:t>
            </a:r>
            <a:r>
              <a:rPr lang="zh-CN" altLang="en-US" dirty="0">
                <a:solidFill>
                  <a:srgbClr val="C00000"/>
                </a:solidFill>
              </a:rPr>
              <a:t> </a:t>
            </a:r>
            <a:r>
              <a:rPr lang="en-US" altLang="zh-CN" dirty="0">
                <a:solidFill>
                  <a:srgbClr val="C00000"/>
                </a:solidFill>
              </a:rPr>
              <a:t>future</a:t>
            </a:r>
            <a:r>
              <a:rPr lang="zh-CN" altLang="en-US" dirty="0">
                <a:solidFill>
                  <a:srgbClr val="C00000"/>
                </a:solidFill>
              </a:rPr>
              <a:t> </a:t>
            </a:r>
            <a:r>
              <a:rPr lang="en-US" altLang="zh-CN" dirty="0">
                <a:solidFill>
                  <a:srgbClr val="C00000"/>
                </a:solidFill>
              </a:rPr>
              <a:t>colliders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7">
            <a:extLst>
              <a:ext uri="{FF2B5EF4-FFF2-40B4-BE49-F238E27FC236}">
                <a16:creationId xmlns:a16="http://schemas.microsoft.com/office/drawing/2014/main" id="{785816F2-AEF2-4FFE-A0DA-84B4490709A4}"/>
              </a:ext>
            </a:extLst>
          </p:cNvPr>
          <p:cNvSpPr txBox="1"/>
          <p:nvPr/>
        </p:nvSpPr>
        <p:spPr>
          <a:xfrm>
            <a:off x="2054612" y="4198149"/>
            <a:ext cx="7938759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Zhe</a:t>
            </a:r>
            <a:r>
              <a:rPr lang="zh-CN" altLang="en-US" sz="2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Duan</a:t>
            </a:r>
            <a:r>
              <a:rPr lang="zh-CN" altLang="en-US" sz="2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and</a:t>
            </a:r>
            <a:r>
              <a:rPr lang="zh-CN" altLang="en-US" sz="2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Aur</a:t>
            </a:r>
            <a:r>
              <a:rPr lang="en-HK" sz="2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lien</a:t>
            </a:r>
            <a:r>
              <a:rPr lang="zh-CN" altLang="en-US" sz="2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Martens</a:t>
            </a:r>
            <a:r>
              <a:rPr lang="zh-CN" altLang="en-US" sz="2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 </a:t>
            </a:r>
            <a:endParaRPr lang="en-US" altLang="zh-CN" sz="2800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  <a:p>
            <a:pPr algn="ctr"/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on</a:t>
            </a:r>
            <a:r>
              <a:rPr lang="zh-CN" altLang="en-US" sz="2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behalf</a:t>
            </a:r>
            <a:r>
              <a:rPr lang="zh-CN" altLang="en-US" sz="2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of</a:t>
            </a:r>
            <a:r>
              <a:rPr lang="zh-CN" altLang="en-US" sz="2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IHEP-IJCLab</a:t>
            </a:r>
            <a:r>
              <a:rPr lang="zh-CN" altLang="en-US" sz="2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team</a:t>
            </a:r>
          </a:p>
          <a:p>
            <a:pPr algn="ctr">
              <a:spcBef>
                <a:spcPts val="600"/>
              </a:spcBef>
            </a:pPr>
            <a:endParaRPr lang="en-US" altLang="zh-CN" sz="2800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5" y="6457890"/>
            <a:ext cx="12191365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</a:rPr>
              <a:t>29</a:t>
            </a:r>
            <a:r>
              <a:rPr lang="zh-CN" altLang="en-US" dirty="0">
                <a:solidFill>
                  <a:schemeClr val="bg1"/>
                </a:solidFill>
              </a:rPr>
              <a:t> </a:t>
            </a:r>
            <a:r>
              <a:rPr lang="en-US" altLang="zh-CN" dirty="0">
                <a:solidFill>
                  <a:schemeClr val="bg1"/>
                </a:solidFill>
              </a:rPr>
              <a:t>June-3</a:t>
            </a:r>
            <a:r>
              <a:rPr lang="zh-CN" altLang="en-US" dirty="0">
                <a:solidFill>
                  <a:schemeClr val="bg1"/>
                </a:solidFill>
              </a:rPr>
              <a:t> </a:t>
            </a:r>
            <a:r>
              <a:rPr lang="en-US" altLang="zh-CN" dirty="0">
                <a:solidFill>
                  <a:schemeClr val="bg1"/>
                </a:solidFill>
              </a:rPr>
              <a:t>July,</a:t>
            </a:r>
            <a:r>
              <a:rPr lang="zh-CN" altLang="en-US" dirty="0">
                <a:solidFill>
                  <a:schemeClr val="bg1"/>
                </a:solidFill>
              </a:rPr>
              <a:t> </a:t>
            </a:r>
            <a:r>
              <a:rPr lang="en-US" altLang="zh-CN" dirty="0">
                <a:solidFill>
                  <a:schemeClr val="bg1"/>
                </a:solidFill>
              </a:rPr>
              <a:t>2026,</a:t>
            </a:r>
            <a:r>
              <a:rPr lang="zh-CN" altLang="en-US" dirty="0">
                <a:solidFill>
                  <a:schemeClr val="bg1"/>
                </a:solidFill>
              </a:rPr>
              <a:t> </a:t>
            </a:r>
            <a:r>
              <a:rPr lang="en-US" altLang="zh-CN" dirty="0">
                <a:solidFill>
                  <a:schemeClr val="bg1"/>
                </a:solidFill>
              </a:rPr>
              <a:t>17</a:t>
            </a:r>
            <a:r>
              <a:rPr lang="en-US" altLang="zh-CN" baseline="30000" dirty="0">
                <a:solidFill>
                  <a:schemeClr val="bg1"/>
                </a:solidFill>
              </a:rPr>
              <a:t>th</a:t>
            </a:r>
            <a:r>
              <a:rPr lang="zh-CN" altLang="en-US" dirty="0">
                <a:solidFill>
                  <a:schemeClr val="bg1"/>
                </a:solidFill>
              </a:rPr>
              <a:t> </a:t>
            </a:r>
            <a:r>
              <a:rPr lang="en-US" altLang="zh-CN" dirty="0">
                <a:solidFill>
                  <a:schemeClr val="bg1"/>
                </a:solidFill>
              </a:rPr>
              <a:t>FCPPN/L Workshop,</a:t>
            </a:r>
            <a:r>
              <a:rPr lang="zh-CN" altLang="en-US" dirty="0">
                <a:solidFill>
                  <a:schemeClr val="bg1"/>
                </a:solidFill>
              </a:rPr>
              <a:t> </a:t>
            </a:r>
            <a:r>
              <a:rPr lang="en-US" altLang="zh-CN" dirty="0">
                <a:solidFill>
                  <a:schemeClr val="bg1"/>
                </a:solidFill>
              </a:rPr>
              <a:t>Lyon,</a:t>
            </a:r>
            <a:r>
              <a:rPr lang="zh-CN" altLang="en-US" dirty="0">
                <a:solidFill>
                  <a:schemeClr val="bg1"/>
                </a:solidFill>
              </a:rPr>
              <a:t> </a:t>
            </a:r>
            <a:r>
              <a:rPr lang="en-US" altLang="zh-CN" dirty="0">
                <a:solidFill>
                  <a:schemeClr val="bg1"/>
                </a:solidFill>
              </a:rPr>
              <a:t>France,</a:t>
            </a:r>
            <a:r>
              <a:rPr lang="zh-CN" altLang="en-US" dirty="0">
                <a:solidFill>
                  <a:schemeClr val="bg1"/>
                </a:solidFill>
              </a:rPr>
              <a:t> </a:t>
            </a:r>
            <a:r>
              <a:rPr lang="en-US" altLang="zh-CN" dirty="0">
                <a:solidFill>
                  <a:schemeClr val="bg1"/>
                </a:solidFill>
              </a:rPr>
              <a:t>email: duanz@ihep.ac.cn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52FA-C358-4F70-9CE8-3E41459FCE36}" type="slidenum">
              <a:rPr lang="zh-CN" altLang="en-US" smtClean="0"/>
              <a:t>1</a:t>
            </a:fld>
            <a:endParaRPr lang="zh-CN" alt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317A4F8-375E-6F82-E9BF-E30A1964D6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0" y="5909"/>
            <a:ext cx="1867622" cy="141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AC0A931-0DB6-10B4-BB2D-D315A7B2D3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426"/>
            <a:ext cx="3885676" cy="830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326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32"/>
    </mc:Choice>
    <mc:Fallback xmlns="">
      <p:transition spd="slow" advTm="23732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6553F89-81E0-AE30-93C2-0FA382735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000" y="150157"/>
            <a:ext cx="11906000" cy="725470"/>
          </a:xfrm>
        </p:spPr>
        <p:txBody>
          <a:bodyPr>
            <a:noAutofit/>
          </a:bodyPr>
          <a:lstStyle/>
          <a:p>
            <a:r>
              <a:rPr lang="en-US" altLang="zh-CN" sz="4000"/>
              <a:t>More</a:t>
            </a:r>
            <a:r>
              <a:rPr lang="zh-CN" altLang="en-US" sz="4000"/>
              <a:t> </a:t>
            </a:r>
            <a:r>
              <a:rPr lang="en-US" altLang="zh-CN" sz="4000"/>
              <a:t>on</a:t>
            </a:r>
            <a:r>
              <a:rPr lang="zh-CN" altLang="en-US" sz="4000"/>
              <a:t> </a:t>
            </a:r>
            <a:r>
              <a:rPr lang="en-US" altLang="zh-CN" sz="4000"/>
              <a:t>collaboration</a:t>
            </a:r>
            <a:endParaRPr lang="en-US" sz="4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8C77DE-A916-D864-8B22-C88FF281B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10</a:t>
            </a:fld>
            <a:endParaRPr lang="zh-CN" altLang="en-US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20DA7099-02F7-75A8-A7A6-D23A1EFB2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344" y="1235277"/>
            <a:ext cx="11391056" cy="480705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2400" dirty="0"/>
              <a:t>Personnel exchanges</a:t>
            </a:r>
          </a:p>
          <a:p>
            <a:pPr lvl="1"/>
            <a:r>
              <a:rPr lang="en-US" sz="2200" dirty="0"/>
              <a:t>April 2024:  visit of Zhe Duan to IJCLab</a:t>
            </a:r>
          </a:p>
          <a:p>
            <a:pPr lvl="1"/>
            <a:r>
              <a:rPr lang="en-US" sz="2200" dirty="0"/>
              <a:t>December 2024: visit of Aurelien Martens to IHEP</a:t>
            </a:r>
          </a:p>
          <a:p>
            <a:pPr lvl="1"/>
            <a:r>
              <a:rPr lang="en-US" altLang="zh-CN" sz="2200" dirty="0"/>
              <a:t>April</a:t>
            </a:r>
            <a:r>
              <a:rPr lang="zh-CN" altLang="en-US" sz="2200" dirty="0"/>
              <a:t> </a:t>
            </a:r>
            <a:r>
              <a:rPr lang="en-US" altLang="zh-CN" sz="2200" dirty="0"/>
              <a:t>2026:</a:t>
            </a:r>
            <a:r>
              <a:rPr lang="zh-CN" altLang="en-US" sz="2200" dirty="0"/>
              <a:t> </a:t>
            </a:r>
            <a:r>
              <a:rPr lang="en-US" sz="2200" dirty="0"/>
              <a:t>1-month visit</a:t>
            </a:r>
            <a:r>
              <a:rPr lang="zh-CN" altLang="en-US" sz="2200" dirty="0"/>
              <a:t> </a:t>
            </a:r>
            <a:r>
              <a:rPr lang="en-US" altLang="zh-CN" sz="2200" dirty="0"/>
              <a:t>of</a:t>
            </a:r>
            <a:r>
              <a:rPr lang="zh-CN" altLang="en-US" sz="2200" dirty="0"/>
              <a:t> </a:t>
            </a:r>
            <a:r>
              <a:rPr lang="en-US" altLang="zh-CN" sz="2200" dirty="0"/>
              <a:t>a</a:t>
            </a:r>
            <a:r>
              <a:rPr lang="zh-CN" altLang="en-US" sz="2200" dirty="0"/>
              <a:t> </a:t>
            </a:r>
            <a:r>
              <a:rPr lang="en-US" altLang="zh-CN" sz="2200" dirty="0"/>
              <a:t>student</a:t>
            </a:r>
            <a:r>
              <a:rPr lang="zh-CN" altLang="en-US" sz="2200" dirty="0"/>
              <a:t> </a:t>
            </a:r>
            <a:r>
              <a:rPr lang="en-US" sz="2200" dirty="0"/>
              <a:t>to </a:t>
            </a:r>
            <a:r>
              <a:rPr lang="en-US" altLang="zh-CN" sz="2200" dirty="0"/>
              <a:t>IHEP,</a:t>
            </a:r>
            <a:r>
              <a:rPr lang="zh-CN" altLang="en-US" sz="2200" dirty="0"/>
              <a:t> </a:t>
            </a:r>
            <a:r>
              <a:rPr lang="en-US" altLang="zh-CN" sz="2200" dirty="0"/>
              <a:t>supported</a:t>
            </a:r>
            <a:r>
              <a:rPr lang="zh-CN" altLang="en-US" sz="2200" dirty="0"/>
              <a:t> </a:t>
            </a:r>
            <a:r>
              <a:rPr lang="en-US" altLang="zh-CN" sz="2200" dirty="0"/>
              <a:t>by</a:t>
            </a:r>
            <a:r>
              <a:rPr lang="zh-CN" altLang="en-US" sz="2200" dirty="0"/>
              <a:t> </a:t>
            </a:r>
            <a:r>
              <a:rPr lang="en-US" sz="2200" dirty="0"/>
              <a:t>“</a:t>
            </a:r>
            <a:r>
              <a:rPr lang="en-US" sz="2200" dirty="0">
                <a:solidFill>
                  <a:srgbClr val="0000FF"/>
                </a:solidFill>
              </a:rPr>
              <a:t>CAS </a:t>
            </a:r>
            <a:r>
              <a:rPr lang="en-US" altLang="zh-CN" sz="2200" dirty="0">
                <a:solidFill>
                  <a:srgbClr val="0000FF"/>
                </a:solidFill>
              </a:rPr>
              <a:t>International</a:t>
            </a:r>
            <a:r>
              <a:rPr lang="en-US" sz="2200" dirty="0">
                <a:solidFill>
                  <a:srgbClr val="0000FF"/>
                </a:solidFill>
              </a:rPr>
              <a:t> Visiting Student Program</a:t>
            </a:r>
            <a:r>
              <a:rPr lang="en-US" sz="2200" dirty="0"/>
              <a:t>”</a:t>
            </a:r>
          </a:p>
          <a:p>
            <a:pPr marL="457200" lvl="1" indent="0">
              <a:buNone/>
            </a:pPr>
            <a:endParaRPr lang="en-US" sz="2400" dirty="0"/>
          </a:p>
          <a:p>
            <a:pPr>
              <a:spcBef>
                <a:spcPts val="600"/>
              </a:spcBef>
            </a:pPr>
            <a:r>
              <a:rPr lang="en-US" sz="2400" dirty="0"/>
              <a:t>Joint funding acquisition</a:t>
            </a:r>
          </a:p>
          <a:p>
            <a:pPr lvl="1">
              <a:spcBef>
                <a:spcPts val="600"/>
              </a:spcBef>
            </a:pPr>
            <a:r>
              <a:rPr lang="en-US" altLang="zh-CN" dirty="0"/>
              <a:t>2025</a:t>
            </a:r>
            <a:r>
              <a:rPr lang="zh-CN" altLang="en-US" dirty="0"/>
              <a:t> </a:t>
            </a:r>
            <a:r>
              <a:rPr lang="en-HK" dirty="0"/>
              <a:t>“PHC Cai </a:t>
            </a:r>
            <a:r>
              <a:rPr lang="en-HK" dirty="0" err="1"/>
              <a:t>Yuanpei</a:t>
            </a:r>
            <a:r>
              <a:rPr lang="zh-CN" altLang="en-US" dirty="0"/>
              <a:t> </a:t>
            </a:r>
            <a:r>
              <a:rPr lang="en-US" altLang="zh-CN" dirty="0"/>
              <a:t>--</a:t>
            </a:r>
            <a:r>
              <a:rPr lang="zh-CN" altLang="en-US" dirty="0"/>
              <a:t> </a:t>
            </a:r>
            <a:r>
              <a:rPr lang="en-US" altLang="zh-CN" dirty="0"/>
              <a:t>Project</a:t>
            </a:r>
            <a:r>
              <a:rPr lang="en-HK" dirty="0"/>
              <a:t>”</a:t>
            </a:r>
            <a:r>
              <a:rPr lang="en-US" altLang="zh-CN" dirty="0"/>
              <a:t>,</a:t>
            </a:r>
            <a:r>
              <a:rPr lang="zh-CN" altLang="en-US" dirty="0"/>
              <a:t> </a:t>
            </a:r>
            <a:r>
              <a:rPr lang="en-US" altLang="zh-CN" dirty="0">
                <a:solidFill>
                  <a:srgbClr val="0000FF"/>
                </a:solidFill>
              </a:rPr>
              <a:t>approved</a:t>
            </a:r>
          </a:p>
          <a:p>
            <a:pPr lvl="2">
              <a:spcBef>
                <a:spcPts val="600"/>
              </a:spcBef>
            </a:pPr>
            <a:r>
              <a:rPr lang="en-US" altLang="zh-CN" dirty="0"/>
              <a:t>IHEP:</a:t>
            </a:r>
            <a:r>
              <a:rPr lang="zh-CN" altLang="en-US" dirty="0"/>
              <a:t>   </a:t>
            </a:r>
            <a:r>
              <a:rPr lang="en-US" altLang="zh-CN" dirty="0"/>
              <a:t>6-month</a:t>
            </a:r>
            <a:r>
              <a:rPr lang="zh-CN" altLang="en-US" dirty="0"/>
              <a:t> </a:t>
            </a:r>
            <a:r>
              <a:rPr lang="en-US" altLang="zh-CN" dirty="0"/>
              <a:t>visit</a:t>
            </a:r>
            <a:r>
              <a:rPr lang="zh-CN" altLang="en-US" dirty="0"/>
              <a:t> </a:t>
            </a:r>
            <a:r>
              <a:rPr lang="en-US" altLang="zh-CN" dirty="0"/>
              <a:t>of</a:t>
            </a:r>
            <a:r>
              <a:rPr lang="zh-CN" altLang="en-US" dirty="0"/>
              <a:t> </a:t>
            </a:r>
            <a:r>
              <a:rPr lang="en-US" altLang="zh-CN" dirty="0"/>
              <a:t>a</a:t>
            </a:r>
            <a:r>
              <a:rPr lang="zh-CN" altLang="en-US" dirty="0"/>
              <a:t> </a:t>
            </a:r>
            <a:r>
              <a:rPr lang="en-US" altLang="zh-CN" dirty="0"/>
              <a:t>PhD</a:t>
            </a:r>
            <a:r>
              <a:rPr lang="zh-CN" altLang="en-US" dirty="0"/>
              <a:t> </a:t>
            </a:r>
            <a:r>
              <a:rPr lang="en-US" altLang="zh-CN" dirty="0"/>
              <a:t>student,</a:t>
            </a:r>
            <a:r>
              <a:rPr lang="zh-CN" altLang="en-US" dirty="0"/>
              <a:t> </a:t>
            </a:r>
            <a:r>
              <a:rPr lang="en-US" altLang="zh-CN" dirty="0"/>
              <a:t>3-month</a:t>
            </a:r>
            <a:r>
              <a:rPr lang="zh-CN" altLang="en-US" dirty="0"/>
              <a:t> </a:t>
            </a:r>
            <a:r>
              <a:rPr lang="en-US" altLang="zh-CN" dirty="0"/>
              <a:t>visit</a:t>
            </a:r>
            <a:r>
              <a:rPr lang="zh-CN" altLang="en-US" dirty="0"/>
              <a:t> </a:t>
            </a:r>
            <a:r>
              <a:rPr lang="en-US" altLang="zh-CN" dirty="0"/>
              <a:t>of</a:t>
            </a:r>
            <a:r>
              <a:rPr lang="zh-CN" altLang="en-US" dirty="0"/>
              <a:t> </a:t>
            </a:r>
            <a:r>
              <a:rPr lang="en-US" altLang="zh-CN" dirty="0"/>
              <a:t>a</a:t>
            </a:r>
            <a:r>
              <a:rPr lang="zh-CN" altLang="en-US" dirty="0"/>
              <a:t> </a:t>
            </a:r>
            <a:r>
              <a:rPr lang="en-US" altLang="zh-CN" dirty="0"/>
              <a:t>staff</a:t>
            </a:r>
            <a:r>
              <a:rPr lang="zh-CN" altLang="en-US" dirty="0"/>
              <a:t> </a:t>
            </a:r>
            <a:r>
              <a:rPr lang="en-US" altLang="zh-CN" dirty="0"/>
              <a:t>to</a:t>
            </a:r>
            <a:r>
              <a:rPr lang="zh-CN" altLang="en-US" dirty="0"/>
              <a:t> </a:t>
            </a:r>
            <a:r>
              <a:rPr lang="en-US" altLang="zh-CN" dirty="0"/>
              <a:t>IJCLab</a:t>
            </a:r>
          </a:p>
          <a:p>
            <a:pPr lvl="2">
              <a:spcBef>
                <a:spcPts val="600"/>
              </a:spcBef>
            </a:pPr>
            <a:r>
              <a:rPr lang="en-US" altLang="zh-CN" dirty="0"/>
              <a:t>IJCLab:</a:t>
            </a:r>
            <a:r>
              <a:rPr lang="zh-CN" altLang="en-US" dirty="0"/>
              <a:t>   </a:t>
            </a:r>
            <a:r>
              <a:rPr lang="en-US" altLang="zh-CN" dirty="0"/>
              <a:t>awaiting</a:t>
            </a:r>
            <a:r>
              <a:rPr lang="zh-CN" altLang="en-US" dirty="0"/>
              <a:t> </a:t>
            </a:r>
            <a:r>
              <a:rPr lang="en-US" altLang="zh-CN" dirty="0"/>
              <a:t>official</a:t>
            </a:r>
            <a:r>
              <a:rPr lang="zh-CN" altLang="en-US" dirty="0"/>
              <a:t> </a:t>
            </a:r>
            <a:r>
              <a:rPr lang="en-US" altLang="zh-CN" dirty="0"/>
              <a:t>budget</a:t>
            </a:r>
            <a:r>
              <a:rPr lang="zh-CN" altLang="en-US" dirty="0"/>
              <a:t> </a:t>
            </a:r>
            <a:r>
              <a:rPr lang="en-US" altLang="zh-CN" dirty="0"/>
              <a:t>notification</a:t>
            </a:r>
          </a:p>
          <a:p>
            <a:pPr lvl="2">
              <a:spcBef>
                <a:spcPts val="600"/>
              </a:spcBef>
            </a:pPr>
            <a:endParaRPr lang="en-US" dirty="0">
              <a:solidFill>
                <a:srgbClr val="0000FF"/>
              </a:solidFill>
            </a:endParaRPr>
          </a:p>
          <a:p>
            <a:pPr lvl="1">
              <a:spcBef>
                <a:spcPts val="600"/>
              </a:spcBef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2E3388-B621-8162-B475-DD9AB68AEC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7429"/>
            <a:ext cx="3885676" cy="830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162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A84C0BD-1895-A229-F5D0-FBED62B3A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600" dirty="0"/>
              <a:t>Compton</a:t>
            </a:r>
            <a:r>
              <a:rPr lang="zh-CN" altLang="en-US" sz="3600" dirty="0"/>
              <a:t> </a:t>
            </a:r>
            <a:r>
              <a:rPr lang="en-US" altLang="zh-CN" sz="3600" dirty="0"/>
              <a:t>polarimeter</a:t>
            </a:r>
            <a:r>
              <a:rPr lang="zh-CN" altLang="en-US" sz="3600" dirty="0"/>
              <a:t> </a:t>
            </a:r>
            <a:r>
              <a:rPr lang="en-US" altLang="zh-CN" sz="3600" dirty="0"/>
              <a:t>@</a:t>
            </a:r>
            <a:r>
              <a:rPr lang="zh-CN" altLang="en-US" sz="3600" dirty="0"/>
              <a:t> </a:t>
            </a:r>
            <a:r>
              <a:rPr lang="en-US" altLang="zh-CN" sz="3600" dirty="0"/>
              <a:t>BEPCII</a:t>
            </a:r>
            <a:endParaRPr lang="en-US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01E234-670C-B388-6E20-A7A447F84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11</a:t>
            </a:fld>
            <a:endParaRPr lang="zh-CN" altLang="en-US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168671E7-3E02-A410-142C-5DCADB0D415F}"/>
              </a:ext>
            </a:extLst>
          </p:cNvPr>
          <p:cNvSpPr txBox="1">
            <a:spLocks/>
          </p:cNvSpPr>
          <p:nvPr/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5E9139-A00B-4B2A-98A6-095DC08F1345}" type="slidenum">
              <a:rPr lang="zh-CN" altLang="en-US" smtClean="0"/>
              <a:pPr/>
              <a:t>11</a:t>
            </a:fld>
            <a:endParaRPr lang="zh-CN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97FBC7-FB8E-0675-0B41-BDB014A8D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433" y="4405115"/>
            <a:ext cx="2790056" cy="21020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EC9F90F-4744-9EDB-42F4-B592174614D7}"/>
              </a:ext>
            </a:extLst>
          </p:cNvPr>
          <p:cNvSpPr txBox="1"/>
          <p:nvPr/>
        </p:nvSpPr>
        <p:spPr>
          <a:xfrm>
            <a:off x="335360" y="4067780"/>
            <a:ext cx="3438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prototype of</a:t>
            </a:r>
            <a:r>
              <a:rPr lang="zh-CN" altLang="en-US" dirty="0">
                <a:solidFill>
                  <a:srgbClr val="0000FF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CEPC vertex detector</a:t>
            </a:r>
            <a:endParaRPr lang="en-US" dirty="0">
              <a:solidFill>
                <a:srgbClr val="0000FF"/>
              </a:solidFill>
              <a:latin typeface="Times New Roman" panose="02020603050405020304" pitchFamily="18" charset="0"/>
              <a:ea typeface="SimHei" panose="02010609060101010101" pitchFamily="49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EEF05DCF-5BBF-890D-22AD-5513865C07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5071694"/>
              </p:ext>
            </p:extLst>
          </p:nvPr>
        </p:nvGraphicFramePr>
        <p:xfrm>
          <a:off x="4511824" y="4148545"/>
          <a:ext cx="7263713" cy="219456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421328">
                  <a:extLst>
                    <a:ext uri="{9D8B030D-6E8A-4147-A177-3AD203B41FA5}">
                      <a16:colId xmlns:a16="http://schemas.microsoft.com/office/drawing/2014/main" val="614101063"/>
                    </a:ext>
                  </a:extLst>
                </a:gridCol>
                <a:gridCol w="5842385">
                  <a:extLst>
                    <a:ext uri="{9D8B030D-6E8A-4147-A177-3AD203B41FA5}">
                      <a16:colId xmlns:a16="http://schemas.microsoft.com/office/drawing/2014/main" val="2404389837"/>
                    </a:ext>
                  </a:extLst>
                </a:gridCol>
              </a:tblGrid>
              <a:tr h="228143">
                <a:tc>
                  <a:txBody>
                    <a:bodyPr/>
                    <a:lstStyle/>
                    <a:p>
                      <a:r>
                        <a:rPr lang="en-US" sz="1800" b="0"/>
                        <a:t>Location</a:t>
                      </a:r>
                      <a:endParaRPr lang="en-US" sz="1800" b="0"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b="0" dirty="0"/>
                        <a:t>beamline and experimental hall of 4W2 wiggler</a:t>
                      </a:r>
                      <a:endParaRPr lang="en-US" sz="1800" b="0" dirty="0"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1054758"/>
                  </a:ext>
                </a:extLst>
              </a:tr>
              <a:tr h="360878">
                <a:tc>
                  <a:txBody>
                    <a:bodyPr/>
                    <a:lstStyle/>
                    <a:p>
                      <a:r>
                        <a:rPr lang="en-US" sz="1800"/>
                        <a:t>Laser</a:t>
                      </a:r>
                      <a:endParaRPr lang="en-US" sz="1800"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532nm,</a:t>
                      </a:r>
                      <a:r>
                        <a:rPr lang="zh-CN" altLang="en-US" sz="1800" dirty="0"/>
                        <a:t> </a:t>
                      </a:r>
                      <a:r>
                        <a:rPr lang="en-US" altLang="zh-CN" sz="1800" dirty="0"/>
                        <a:t>4.5</a:t>
                      </a:r>
                      <a:r>
                        <a:rPr lang="zh-CN" altLang="en-US" sz="1800" dirty="0"/>
                        <a:t> </a:t>
                      </a:r>
                      <a:r>
                        <a:rPr lang="en-US" altLang="zh-CN" sz="1800" dirty="0"/>
                        <a:t>kHz,</a:t>
                      </a:r>
                      <a:r>
                        <a:rPr lang="zh-CN" altLang="en-US" sz="1800" dirty="0"/>
                        <a:t> </a:t>
                      </a:r>
                      <a:r>
                        <a:rPr lang="en-US" altLang="zh-CN" sz="1800" dirty="0"/>
                        <a:t>2</a:t>
                      </a:r>
                      <a:r>
                        <a:rPr lang="zh-CN" altLang="en-US" sz="1800" dirty="0"/>
                        <a:t> </a:t>
                      </a:r>
                      <a:r>
                        <a:rPr lang="en-US" altLang="zh-CN" sz="1800" dirty="0" err="1"/>
                        <a:t>mJ</a:t>
                      </a:r>
                      <a:r>
                        <a:rPr lang="en-US" altLang="zh-CN" sz="1800" dirty="0"/>
                        <a:t>,</a:t>
                      </a:r>
                      <a:r>
                        <a:rPr lang="zh-CN" altLang="en-US" sz="1800" dirty="0"/>
                        <a:t> </a:t>
                      </a:r>
                      <a:r>
                        <a:rPr lang="en-US" altLang="zh-CN" sz="1800" dirty="0"/>
                        <a:t>1</a:t>
                      </a:r>
                      <a:r>
                        <a:rPr lang="zh-CN" altLang="en-US" sz="1800" dirty="0"/>
                        <a:t> </a:t>
                      </a:r>
                      <a:r>
                        <a:rPr lang="en-US" altLang="zh-CN" sz="1800" dirty="0"/>
                        <a:t>ns</a:t>
                      </a:r>
                      <a:endParaRPr lang="en-US" sz="1800" dirty="0"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1470827"/>
                  </a:ext>
                </a:extLst>
              </a:tr>
              <a:tr h="228143">
                <a:tc>
                  <a:txBody>
                    <a:bodyPr/>
                    <a:lstStyle/>
                    <a:p>
                      <a:r>
                        <a:rPr lang="en-US" sz="1800"/>
                        <a:t>Observable</a:t>
                      </a:r>
                      <a:endParaRPr lang="en-US" sz="1800"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/>
                        <a:t>Vertical asymmetry of backscattered</a:t>
                      </a:r>
                      <a:r>
                        <a:rPr lang="en-HK" altLang="zh-CN" sz="1800"/>
                        <a:t> </a:t>
                      </a:r>
                      <a:r>
                        <a:rPr lang="el-GR" altLang="zh-CN" sz="1800"/>
                        <a:t>γ</a:t>
                      </a:r>
                      <a:r>
                        <a:rPr lang="zh-CN" altLang="en-US" sz="1800"/>
                        <a:t> </a:t>
                      </a:r>
                      <a:r>
                        <a:rPr lang="en-US" altLang="zh-CN" sz="1800"/>
                        <a:t>(up to 180 MeV)</a:t>
                      </a:r>
                      <a:r>
                        <a:rPr lang="zh-CN" altLang="en-US" sz="1800"/>
                        <a:t> </a:t>
                      </a:r>
                      <a:endParaRPr lang="en-US" sz="1800"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7565028"/>
                  </a:ext>
                </a:extLst>
              </a:tr>
              <a:tr h="228143">
                <a:tc>
                  <a:txBody>
                    <a:bodyPr/>
                    <a:lstStyle/>
                    <a:p>
                      <a:r>
                        <a:rPr lang="en-US" sz="1800"/>
                        <a:t>Detector</a:t>
                      </a:r>
                      <a:endParaRPr lang="en-US" sz="1800"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Pb </a:t>
                      </a:r>
                      <a:r>
                        <a:rPr lang="en-US" altLang="zh-CN" sz="1800" dirty="0"/>
                        <a:t>converter</a:t>
                      </a:r>
                      <a:r>
                        <a:rPr lang="en-US" sz="1800" dirty="0"/>
                        <a:t> + silicon pixel detector</a:t>
                      </a:r>
                      <a:endParaRPr lang="en-US" sz="1800" dirty="0"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2209516"/>
                  </a:ext>
                </a:extLst>
              </a:tr>
              <a:tr h="228143">
                <a:tc>
                  <a:txBody>
                    <a:bodyPr/>
                    <a:lstStyle/>
                    <a:p>
                      <a:r>
                        <a:rPr lang="en-US" sz="1800"/>
                        <a:t>Signal</a:t>
                      </a:r>
                      <a:endParaRPr lang="en-US" sz="1800"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backscattered </a:t>
                      </a:r>
                      <a:r>
                        <a:rPr lang="el-GR" sz="1800" dirty="0"/>
                        <a:t>γ</a:t>
                      </a:r>
                      <a:r>
                        <a:rPr lang="en-US" sz="1800" dirty="0"/>
                        <a:t>   ~ 20kHz/mA/W</a:t>
                      </a:r>
                      <a:endParaRPr lang="en-US" sz="1800" dirty="0"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780209"/>
                  </a:ext>
                </a:extLst>
              </a:tr>
              <a:tr h="228143">
                <a:tc>
                  <a:txBody>
                    <a:bodyPr/>
                    <a:lstStyle/>
                    <a:p>
                      <a:r>
                        <a:rPr lang="en-US" sz="1800"/>
                        <a:t>Background</a:t>
                      </a:r>
                      <a:endParaRPr lang="en-US" sz="1800"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bremsstrahlung </a:t>
                      </a:r>
                      <a:r>
                        <a:rPr lang="el-GR" sz="1800" dirty="0"/>
                        <a:t>γ</a:t>
                      </a:r>
                      <a:r>
                        <a:rPr lang="en-US" sz="1800" dirty="0"/>
                        <a:t>  ~ 1kHz/mA</a:t>
                      </a:r>
                      <a:endParaRPr lang="en-US" sz="1800" dirty="0"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831532"/>
                  </a:ext>
                </a:extLst>
              </a:tr>
            </a:tbl>
          </a:graphicData>
        </a:graphic>
      </p:graphicFrame>
      <p:sp>
        <p:nvSpPr>
          <p:cNvPr id="23" name="Slide Number Placeholder 3">
            <a:extLst>
              <a:ext uri="{FF2B5EF4-FFF2-40B4-BE49-F238E27FC236}">
                <a16:creationId xmlns:a16="http://schemas.microsoft.com/office/drawing/2014/main" id="{C8C7985A-2CEE-2614-0034-965B0568FE1B}"/>
              </a:ext>
            </a:extLst>
          </p:cNvPr>
          <p:cNvSpPr txBox="1">
            <a:spLocks/>
          </p:cNvSpPr>
          <p:nvPr/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5E9139-A00B-4B2A-98A6-095DC08F1345}" type="slidenum">
              <a:rPr lang="zh-CN" altLang="en-US" smtClean="0"/>
              <a:pPr/>
              <a:t>11</a:t>
            </a:fld>
            <a:endParaRPr lang="zh-CN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3631999-F8C6-D3FB-0414-86614C65006C}"/>
              </a:ext>
            </a:extLst>
          </p:cNvPr>
          <p:cNvSpPr txBox="1"/>
          <p:nvPr/>
        </p:nvSpPr>
        <p:spPr>
          <a:xfrm>
            <a:off x="4727848" y="6352719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00FF"/>
                </a:solidFill>
              </a:rPr>
              <a:t>Expected performance: ~1%</a:t>
            </a:r>
            <a:r>
              <a:rPr lang="zh-CN" altLang="en-US" b="1" dirty="0">
                <a:solidFill>
                  <a:srgbClr val="0000FF"/>
                </a:solidFill>
              </a:rPr>
              <a:t> </a:t>
            </a:r>
            <a:r>
              <a:rPr lang="en-US" altLang="zh-CN" b="1" dirty="0">
                <a:solidFill>
                  <a:srgbClr val="0000FF"/>
                </a:solidFill>
              </a:rPr>
              <a:t>statistical</a:t>
            </a:r>
            <a:r>
              <a:rPr lang="zh-CN" altLang="en-US" b="1" dirty="0">
                <a:solidFill>
                  <a:srgbClr val="0000FF"/>
                </a:solidFill>
              </a:rPr>
              <a:t> </a:t>
            </a:r>
            <a:r>
              <a:rPr lang="en-US" altLang="zh-CN" b="1" dirty="0">
                <a:solidFill>
                  <a:srgbClr val="0000FF"/>
                </a:solidFill>
              </a:rPr>
              <a:t>uncertainty</a:t>
            </a:r>
            <a:r>
              <a:rPr lang="zh-CN" altLang="en-US" b="1" dirty="0">
                <a:solidFill>
                  <a:srgbClr val="0000FF"/>
                </a:solidFill>
              </a:rPr>
              <a:t> </a:t>
            </a:r>
            <a:r>
              <a:rPr lang="en-US" altLang="zh-CN" b="1" dirty="0">
                <a:solidFill>
                  <a:srgbClr val="0000FF"/>
                </a:solidFill>
              </a:rPr>
              <a:t>in</a:t>
            </a:r>
            <a:r>
              <a:rPr lang="zh-CN" altLang="en-US" b="1" dirty="0">
                <a:solidFill>
                  <a:srgbClr val="0000FF"/>
                </a:solidFill>
              </a:rPr>
              <a:t> </a:t>
            </a:r>
            <a:r>
              <a:rPr lang="en-US" altLang="zh-CN" b="1" dirty="0">
                <a:solidFill>
                  <a:srgbClr val="0000FF"/>
                </a:solidFill>
              </a:rPr>
              <a:t>~</a:t>
            </a:r>
            <a:r>
              <a:rPr lang="zh-CN" altLang="en-US" b="1" dirty="0">
                <a:solidFill>
                  <a:srgbClr val="0000FF"/>
                </a:solidFill>
              </a:rPr>
              <a:t> </a:t>
            </a:r>
            <a:r>
              <a:rPr lang="en-US" altLang="zh-CN" b="1" dirty="0">
                <a:solidFill>
                  <a:srgbClr val="0000FF"/>
                </a:solidFill>
              </a:rPr>
              <a:t>20</a:t>
            </a:r>
            <a:r>
              <a:rPr lang="zh-CN" altLang="en-US" b="1" dirty="0">
                <a:solidFill>
                  <a:srgbClr val="0000FF"/>
                </a:solidFill>
              </a:rPr>
              <a:t> </a:t>
            </a:r>
            <a:r>
              <a:rPr lang="en-US" altLang="zh-CN" b="1" dirty="0">
                <a:solidFill>
                  <a:srgbClr val="0000FF"/>
                </a:solidFill>
              </a:rPr>
              <a:t>sec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66573B-F6CA-BAD3-B5E6-38A2352D7401}"/>
              </a:ext>
            </a:extLst>
          </p:cNvPr>
          <p:cNvSpPr txBox="1"/>
          <p:nvPr/>
        </p:nvSpPr>
        <p:spPr>
          <a:xfrm>
            <a:off x="954402" y="6498521"/>
            <a:ext cx="17755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rgbClr val="0000FF"/>
                </a:solidFill>
              </a:rPr>
              <a:t>Time</a:t>
            </a:r>
            <a:r>
              <a:rPr lang="zh-CN" altLang="en-US" sz="1600" b="1" dirty="0">
                <a:solidFill>
                  <a:srgbClr val="0000FF"/>
                </a:solidFill>
              </a:rPr>
              <a:t> </a:t>
            </a:r>
            <a:r>
              <a:rPr lang="en-US" altLang="zh-CN" sz="1600" b="1" dirty="0">
                <a:solidFill>
                  <a:srgbClr val="0000FF"/>
                </a:solidFill>
              </a:rPr>
              <a:t>step:</a:t>
            </a:r>
            <a:r>
              <a:rPr lang="zh-CN" altLang="en-US" sz="1600" b="1" dirty="0">
                <a:solidFill>
                  <a:srgbClr val="0000FF"/>
                </a:solidFill>
              </a:rPr>
              <a:t> </a:t>
            </a:r>
            <a:r>
              <a:rPr lang="en-US" altLang="zh-CN" sz="1600" b="1" dirty="0">
                <a:solidFill>
                  <a:srgbClr val="0000FF"/>
                </a:solidFill>
              </a:rPr>
              <a:t>50</a:t>
            </a:r>
            <a:r>
              <a:rPr lang="zh-CN" altLang="en-US" sz="1600" b="1" dirty="0">
                <a:solidFill>
                  <a:srgbClr val="0000FF"/>
                </a:solidFill>
              </a:rPr>
              <a:t> </a:t>
            </a:r>
            <a:r>
              <a:rPr lang="en-US" altLang="zh-CN" sz="1600" b="1" dirty="0">
                <a:solidFill>
                  <a:srgbClr val="0000FF"/>
                </a:solidFill>
              </a:rPr>
              <a:t>ns</a:t>
            </a:r>
            <a:endParaRPr lang="en-US" b="1" dirty="0">
              <a:solidFill>
                <a:srgbClr val="0000FF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4C6B16-A2F9-A64B-CA3B-9B2CFD68E2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029" y="1164457"/>
            <a:ext cx="7263713" cy="274722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F46F410-FF6F-B713-1F36-58ECB1056A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86" y="1061713"/>
            <a:ext cx="3078873" cy="3013539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D331C78-E183-7BD0-8AE2-AB8E03C01B6C}"/>
              </a:ext>
            </a:extLst>
          </p:cNvPr>
          <p:cNvCxnSpPr/>
          <p:nvPr/>
        </p:nvCxnSpPr>
        <p:spPr>
          <a:xfrm flipV="1">
            <a:off x="2729922" y="2708920"/>
            <a:ext cx="1878107" cy="72008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24407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AC5257-F1D4-D003-C221-4D3546ADA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600" dirty="0"/>
              <a:t>Overall</a:t>
            </a:r>
            <a:r>
              <a:rPr lang="zh-CN" altLang="en-US" sz="3600" dirty="0"/>
              <a:t> </a:t>
            </a:r>
            <a:r>
              <a:rPr lang="en-US" altLang="zh-CN" sz="3600" dirty="0"/>
              <a:t>progress</a:t>
            </a:r>
            <a:endParaRPr lang="en-US" sz="3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5990E1-0B53-C45A-2959-2ED697B4A865}"/>
              </a:ext>
            </a:extLst>
          </p:cNvPr>
          <p:cNvSpPr txBox="1"/>
          <p:nvPr/>
        </p:nvSpPr>
        <p:spPr>
          <a:xfrm>
            <a:off x="227348" y="6298516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plastic scintillator + PMT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9FA4ED-92C3-5F16-AD40-618B02B19F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43" y="3774298"/>
            <a:ext cx="2610493" cy="2287690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50E2784-143C-C380-B2D4-9381569C3945}"/>
              </a:ext>
            </a:extLst>
          </p:cNvPr>
          <p:cNvCxnSpPr>
            <a:cxnSpLocks/>
            <a:endCxn id="8" idx="2"/>
          </p:cNvCxnSpPr>
          <p:nvPr/>
        </p:nvCxnSpPr>
        <p:spPr>
          <a:xfrm flipH="1" flipV="1">
            <a:off x="1514390" y="6061988"/>
            <a:ext cx="30034" cy="2365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DB923854-205D-23DC-3C1B-947025D95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4166120"/>
            <a:ext cx="4041897" cy="220213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1B86AD4-0159-DB70-D8A3-497BB0FDCC9E}"/>
              </a:ext>
            </a:extLst>
          </p:cNvPr>
          <p:cNvSpPr txBox="1"/>
          <p:nvPr/>
        </p:nvSpPr>
        <p:spPr>
          <a:xfrm>
            <a:off x="3575720" y="4444365"/>
            <a:ext cx="2125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Causality between laser &amp; signal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B5E56BF-4E4D-2B15-25D4-0D388AE88B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103" y="4260102"/>
            <a:ext cx="3916305" cy="210815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AA0948A-A74D-CE27-C312-8AE0C4CF9698}"/>
              </a:ext>
            </a:extLst>
          </p:cNvPr>
          <p:cNvSpPr txBox="1"/>
          <p:nvPr/>
        </p:nvSpPr>
        <p:spPr>
          <a:xfrm>
            <a:off x="8184232" y="4400744"/>
            <a:ext cx="21255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Correlation between signal intensity and laser power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BB2F11B-0D3D-FE0E-6935-3C131B6027B4}"/>
              </a:ext>
            </a:extLst>
          </p:cNvPr>
          <p:cNvSpPr txBox="1"/>
          <p:nvPr/>
        </p:nvSpPr>
        <p:spPr>
          <a:xfrm>
            <a:off x="3454401" y="6425916"/>
            <a:ext cx="797400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0000FF"/>
                </a:solidFill>
              </a:rPr>
              <a:t>M. Su et al., Status report toward implementation of a Compton polarimeter at BEPCII arXiv:2605.09001</a:t>
            </a:r>
            <a:endParaRPr lang="en-US" sz="1400" dirty="0">
              <a:solidFill>
                <a:srgbClr val="0000FF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376EB9B-1B2A-E321-3DC3-2851D26BCF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70" y="1151461"/>
            <a:ext cx="10620506" cy="262283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B16A3EB-272D-FB80-971D-5C7FAFBC889E}"/>
              </a:ext>
            </a:extLst>
          </p:cNvPr>
          <p:cNvSpPr txBox="1"/>
          <p:nvPr/>
        </p:nvSpPr>
        <p:spPr>
          <a:xfrm>
            <a:off x="9500120" y="1178168"/>
            <a:ext cx="1800200" cy="738664"/>
          </a:xfrm>
          <a:prstGeom prst="rect">
            <a:avLst/>
          </a:prstGeom>
          <a:solidFill>
            <a:schemeClr val="bg1"/>
          </a:solidFill>
          <a:ln>
            <a:solidFill>
              <a:srgbClr val="37E96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00FF"/>
                </a:solidFill>
              </a:rPr>
              <a:t>Signature</a:t>
            </a:r>
            <a:r>
              <a:rPr lang="zh-CN" altLang="en-US" sz="1400" b="1" dirty="0">
                <a:solidFill>
                  <a:srgbClr val="0000FF"/>
                </a:solidFill>
              </a:rPr>
              <a:t> </a:t>
            </a:r>
            <a:r>
              <a:rPr lang="en-US" altLang="zh-CN" sz="1400" b="1" dirty="0">
                <a:solidFill>
                  <a:srgbClr val="0000FF"/>
                </a:solidFill>
              </a:rPr>
              <a:t>of</a:t>
            </a:r>
            <a:r>
              <a:rPr lang="zh-CN" altLang="en-US" sz="1400" b="1" dirty="0">
                <a:solidFill>
                  <a:srgbClr val="0000FF"/>
                </a:solidFill>
              </a:rPr>
              <a:t> </a:t>
            </a:r>
            <a:r>
              <a:rPr lang="en-US" altLang="zh-CN" sz="1400" b="1" dirty="0">
                <a:solidFill>
                  <a:srgbClr val="0000FF"/>
                </a:solidFill>
              </a:rPr>
              <a:t>polarization</a:t>
            </a:r>
            <a:r>
              <a:rPr lang="zh-CN" altLang="en-US" sz="1400" b="1" dirty="0">
                <a:solidFill>
                  <a:srgbClr val="0000FF"/>
                </a:solidFill>
              </a:rPr>
              <a:t> </a:t>
            </a:r>
            <a:r>
              <a:rPr lang="en-US" altLang="zh-CN" sz="1400" b="1" dirty="0">
                <a:solidFill>
                  <a:srgbClr val="0000FF"/>
                </a:solidFill>
              </a:rPr>
              <a:t>build-up</a:t>
            </a:r>
            <a:r>
              <a:rPr lang="zh-CN" altLang="en-US" sz="1400" b="1" dirty="0">
                <a:solidFill>
                  <a:srgbClr val="0000FF"/>
                </a:solidFill>
              </a:rPr>
              <a:t> </a:t>
            </a:r>
            <a:r>
              <a:rPr lang="en-US" altLang="zh-CN" sz="1400" b="1" dirty="0">
                <a:solidFill>
                  <a:srgbClr val="0000FF"/>
                </a:solidFill>
              </a:rPr>
              <a:t>observed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EF80F1-7079-59EA-1B40-D7F07A5E6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32227"/>
            <a:ext cx="2844800" cy="365125"/>
          </a:xfrm>
        </p:spPr>
        <p:txBody>
          <a:bodyPr/>
          <a:lstStyle/>
          <a:p>
            <a:fld id="{F15E9139-A00B-4B2A-98A6-095DC08F1345}" type="slidenum">
              <a:rPr lang="zh-CN" altLang="en-US" smtClean="0"/>
              <a:pPr/>
              <a:t>12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0147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76DCF9F-F430-41C9-5932-BDACE698A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600" dirty="0"/>
              <a:t>Experiment</a:t>
            </a:r>
            <a:r>
              <a:rPr lang="zh-CN" altLang="en-US" sz="3600" dirty="0"/>
              <a:t> </a:t>
            </a:r>
            <a:r>
              <a:rPr lang="en-US" altLang="zh-CN" sz="3600" dirty="0"/>
              <a:t>setup</a:t>
            </a:r>
            <a:endParaRPr lang="en-US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9134A7-4EFC-E291-D97F-38346458F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13</a:t>
            </a:fld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059E32-424C-B682-E767-A9DA7BBEE2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496" y="1057166"/>
            <a:ext cx="8208912" cy="5699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715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8">
            <a:extLst>
              <a:ext uri="{FF2B5EF4-FFF2-40B4-BE49-F238E27FC236}">
                <a16:creationId xmlns:a16="http://schemas.microsoft.com/office/drawing/2014/main" id="{7FF8F33D-21B9-E6D4-AEAC-EBAC14F516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6901" y="4094007"/>
            <a:ext cx="4513722" cy="262114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47E65D-CE1C-06F9-7326-5B827189CE0A}"/>
              </a:ext>
            </a:extLst>
          </p:cNvPr>
          <p:cNvSpPr txBox="1"/>
          <p:nvPr/>
        </p:nvSpPr>
        <p:spPr>
          <a:xfrm>
            <a:off x="8517021" y="4578254"/>
            <a:ext cx="1320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0000FF"/>
                </a:solidFill>
              </a:rPr>
              <a:t>signal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786267-6DD4-2116-A194-A46F5CE84FF3}"/>
              </a:ext>
            </a:extLst>
          </p:cNvPr>
          <p:cNvSpPr txBox="1"/>
          <p:nvPr/>
        </p:nvSpPr>
        <p:spPr>
          <a:xfrm>
            <a:off x="9177399" y="5067080"/>
            <a:ext cx="1320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background</a:t>
            </a:r>
            <a:endParaRPr lang="en-US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D1E481E-3069-3F5F-0046-E52889077017}"/>
              </a:ext>
            </a:extLst>
          </p:cNvPr>
          <p:cNvCxnSpPr>
            <a:cxnSpLocks/>
          </p:cNvCxnSpPr>
          <p:nvPr/>
        </p:nvCxnSpPr>
        <p:spPr>
          <a:xfrm flipH="1">
            <a:off x="8156981" y="4762920"/>
            <a:ext cx="3600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D71C016-F38A-4066-2C34-7D89144CB99C}"/>
              </a:ext>
            </a:extLst>
          </p:cNvPr>
          <p:cNvCxnSpPr>
            <a:cxnSpLocks/>
          </p:cNvCxnSpPr>
          <p:nvPr/>
        </p:nvCxnSpPr>
        <p:spPr>
          <a:xfrm>
            <a:off x="9837778" y="5395931"/>
            <a:ext cx="0" cy="5911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63DDE1C4-BD4B-7EBA-731F-DAF29D11BC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64" y="2617741"/>
            <a:ext cx="4155825" cy="1358635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EB3946D-E813-7E78-7DBE-85BB7D4E99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74" y="1084821"/>
            <a:ext cx="10972800" cy="1200543"/>
          </a:xfrm>
        </p:spPr>
        <p:txBody>
          <a:bodyPr>
            <a:normAutofit fontScale="92500" lnSpcReduction="10000"/>
          </a:bodyPr>
          <a:lstStyle/>
          <a:p>
            <a:r>
              <a:rPr lang="en-US" altLang="zh-CN" sz="2400" dirty="0"/>
              <a:t>The</a:t>
            </a:r>
            <a:r>
              <a:rPr lang="zh-CN" altLang="en-US" sz="2400" dirty="0"/>
              <a:t> </a:t>
            </a:r>
            <a:r>
              <a:rPr lang="en-US" altLang="zh-CN" sz="2400" dirty="0"/>
              <a:t>pulsed</a:t>
            </a:r>
            <a:r>
              <a:rPr lang="zh-CN" altLang="en-US" sz="2400" dirty="0"/>
              <a:t> </a:t>
            </a:r>
            <a:r>
              <a:rPr lang="en-US" altLang="zh-CN" sz="2400" dirty="0"/>
              <a:t>nature</a:t>
            </a:r>
            <a:r>
              <a:rPr lang="zh-CN" altLang="en-US" sz="2400" dirty="0"/>
              <a:t> </a:t>
            </a:r>
            <a:r>
              <a:rPr lang="en-US" altLang="zh-CN" sz="2400" dirty="0"/>
              <a:t>of</a:t>
            </a:r>
            <a:r>
              <a:rPr lang="zh-CN" altLang="en-US" sz="2400" dirty="0"/>
              <a:t> </a:t>
            </a:r>
            <a:r>
              <a:rPr lang="en-US" altLang="zh-CN" sz="2400" dirty="0"/>
              <a:t>gamma</a:t>
            </a:r>
            <a:r>
              <a:rPr lang="zh-CN" altLang="en-US" sz="2400" dirty="0"/>
              <a:t> </a:t>
            </a:r>
            <a:r>
              <a:rPr lang="en-US" altLang="zh-CN" sz="2400" dirty="0"/>
              <a:t>signal</a:t>
            </a:r>
            <a:r>
              <a:rPr lang="zh-CN" altLang="en-US" sz="2400" dirty="0"/>
              <a:t> </a:t>
            </a:r>
            <a:r>
              <a:rPr lang="en-US" altLang="zh-CN" sz="2400" dirty="0"/>
              <a:t>essential</a:t>
            </a:r>
            <a:r>
              <a:rPr lang="zh-CN" altLang="en-US" sz="2400" dirty="0"/>
              <a:t> </a:t>
            </a:r>
            <a:r>
              <a:rPr lang="en-US" altLang="zh-CN" sz="2400" dirty="0"/>
              <a:t>to</a:t>
            </a:r>
            <a:r>
              <a:rPr lang="zh-CN" altLang="en-US" sz="2400" dirty="0"/>
              <a:t> </a:t>
            </a:r>
            <a:r>
              <a:rPr lang="en-US" altLang="zh-CN" sz="2400" dirty="0"/>
              <a:t>improve</a:t>
            </a:r>
            <a:r>
              <a:rPr lang="zh-CN" altLang="en-US" sz="2400" dirty="0"/>
              <a:t> </a:t>
            </a:r>
            <a:r>
              <a:rPr lang="en-US" altLang="zh-CN" sz="2400" dirty="0"/>
              <a:t>signal-noise</a:t>
            </a:r>
            <a:r>
              <a:rPr lang="zh-CN" altLang="en-US" sz="2400" dirty="0"/>
              <a:t> </a:t>
            </a:r>
            <a:r>
              <a:rPr lang="en-US" altLang="zh-CN" sz="2400" dirty="0"/>
              <a:t>ratio</a:t>
            </a:r>
            <a:endParaRPr lang="en-HK" altLang="zh-CN" sz="2400" dirty="0"/>
          </a:p>
          <a:p>
            <a:pPr lvl="1"/>
            <a:r>
              <a:rPr lang="en-US" altLang="zh-CN" sz="2000" dirty="0"/>
              <a:t>TaichuPix</a:t>
            </a:r>
            <a:r>
              <a:rPr lang="zh-CN" altLang="en-US" sz="2000" dirty="0"/>
              <a:t> </a:t>
            </a:r>
            <a:r>
              <a:rPr lang="en-US" altLang="zh-CN" sz="2000" dirty="0"/>
              <a:t>detector</a:t>
            </a:r>
            <a:r>
              <a:rPr lang="zh-CN" altLang="en-US" sz="2000" dirty="0"/>
              <a:t> </a:t>
            </a:r>
            <a:r>
              <a:rPr lang="en-US" altLang="zh-CN" sz="2000" dirty="0"/>
              <a:t>in</a:t>
            </a:r>
            <a:r>
              <a:rPr lang="zh-CN" altLang="en-US" sz="2000" dirty="0"/>
              <a:t> </a:t>
            </a:r>
            <a:r>
              <a:rPr lang="en-US" altLang="zh-CN" sz="2000" dirty="0"/>
              <a:t>triggerless</a:t>
            </a:r>
            <a:r>
              <a:rPr lang="zh-CN" altLang="en-US" sz="2000" dirty="0"/>
              <a:t> </a:t>
            </a:r>
            <a:r>
              <a:rPr lang="en-US" altLang="zh-CN" sz="2000" dirty="0"/>
              <a:t>mode</a:t>
            </a:r>
            <a:r>
              <a:rPr lang="zh-CN" altLang="en-US" sz="2000" dirty="0"/>
              <a:t> </a:t>
            </a:r>
            <a:endParaRPr lang="en-US" altLang="zh-CN" sz="2000" dirty="0"/>
          </a:p>
          <a:p>
            <a:pPr lvl="1"/>
            <a:r>
              <a:rPr lang="en-US" altLang="zh-CN" sz="2000" dirty="0">
                <a:solidFill>
                  <a:srgbClr val="0000FF"/>
                </a:solidFill>
              </a:rPr>
              <a:t>Synchronized</a:t>
            </a:r>
            <a:r>
              <a:rPr lang="zh-CN" altLang="en-US" sz="2000" dirty="0">
                <a:solidFill>
                  <a:srgbClr val="0000FF"/>
                </a:solidFill>
              </a:rPr>
              <a:t> </a:t>
            </a:r>
            <a:r>
              <a:rPr lang="en-US" altLang="zh-CN" sz="2000" dirty="0">
                <a:solidFill>
                  <a:srgbClr val="0000FF"/>
                </a:solidFill>
              </a:rPr>
              <a:t>dual</a:t>
            </a:r>
            <a:r>
              <a:rPr lang="zh-CN" altLang="en-US" sz="2000" dirty="0">
                <a:solidFill>
                  <a:srgbClr val="0000FF"/>
                </a:solidFill>
              </a:rPr>
              <a:t> </a:t>
            </a:r>
            <a:r>
              <a:rPr lang="en-US" altLang="zh-CN" sz="2000" dirty="0">
                <a:solidFill>
                  <a:srgbClr val="0000FF"/>
                </a:solidFill>
              </a:rPr>
              <a:t>TaichuPix</a:t>
            </a:r>
            <a:r>
              <a:rPr lang="zh-CN" altLang="en-US" sz="2000" dirty="0">
                <a:solidFill>
                  <a:srgbClr val="0000FF"/>
                </a:solidFill>
              </a:rPr>
              <a:t> </a:t>
            </a:r>
            <a:r>
              <a:rPr lang="en-US" altLang="zh-CN" sz="2000" dirty="0">
                <a:solidFill>
                  <a:srgbClr val="0000FF"/>
                </a:solidFill>
              </a:rPr>
              <a:t>detectors</a:t>
            </a:r>
            <a:r>
              <a:rPr lang="zh-CN" altLang="en-US" sz="2000" dirty="0">
                <a:solidFill>
                  <a:srgbClr val="0000FF"/>
                </a:solidFill>
              </a:rPr>
              <a:t> </a:t>
            </a:r>
            <a:r>
              <a:rPr lang="en-US" altLang="zh-CN" sz="2000" dirty="0"/>
              <a:t>to</a:t>
            </a:r>
            <a:r>
              <a:rPr lang="zh-CN" altLang="en-US" sz="2000" dirty="0"/>
              <a:t> </a:t>
            </a:r>
            <a:r>
              <a:rPr lang="en-US" altLang="zh-CN" sz="2000" dirty="0"/>
              <a:t>facilitate</a:t>
            </a:r>
            <a:r>
              <a:rPr lang="zh-CN" altLang="en-US" sz="2000" dirty="0"/>
              <a:t> </a:t>
            </a:r>
            <a:r>
              <a:rPr lang="en-US" altLang="zh-CN" sz="2000" dirty="0"/>
              <a:t>laser</a:t>
            </a:r>
            <a:r>
              <a:rPr lang="zh-CN" altLang="en-US" sz="2000" dirty="0"/>
              <a:t> </a:t>
            </a:r>
            <a:r>
              <a:rPr lang="en-US" altLang="zh-CN" sz="2000" dirty="0"/>
              <a:t>tagging</a:t>
            </a:r>
            <a:r>
              <a:rPr lang="zh-CN" altLang="en-US" sz="2000" dirty="0"/>
              <a:t> </a:t>
            </a:r>
            <a:r>
              <a:rPr lang="en-US" altLang="zh-CN" sz="2000" dirty="0"/>
              <a:t>in</a:t>
            </a:r>
            <a:r>
              <a:rPr lang="zh-CN" altLang="en-US" sz="2000" dirty="0"/>
              <a:t> </a:t>
            </a:r>
            <a:r>
              <a:rPr lang="en-US" altLang="zh-CN" sz="2000" dirty="0"/>
              <a:t>offline</a:t>
            </a:r>
            <a:r>
              <a:rPr lang="zh-CN" altLang="en-US" sz="2000" dirty="0"/>
              <a:t> </a:t>
            </a:r>
            <a:r>
              <a:rPr lang="en-US" altLang="zh-CN" sz="2000" dirty="0"/>
              <a:t>analysis</a:t>
            </a:r>
            <a:endParaRPr lang="en-US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F5AC530-4A18-C1BB-FF16-048DAFD04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Laser</a:t>
            </a:r>
            <a:r>
              <a:rPr lang="zh-CN" altLang="en-US" dirty="0"/>
              <a:t> </a:t>
            </a:r>
            <a:r>
              <a:rPr lang="en-US" altLang="zh-CN" dirty="0"/>
              <a:t>tagging</a:t>
            </a:r>
            <a:r>
              <a:rPr lang="zh-CN" altLang="en-US" dirty="0"/>
              <a:t> </a:t>
            </a:r>
            <a:r>
              <a:rPr lang="en-US" altLang="zh-CN" dirty="0"/>
              <a:t>with</a:t>
            </a:r>
            <a:r>
              <a:rPr lang="zh-CN" altLang="en-US" dirty="0"/>
              <a:t> </a:t>
            </a:r>
            <a:r>
              <a:rPr lang="en-US" altLang="zh-CN" dirty="0"/>
              <a:t>dual</a:t>
            </a:r>
            <a:r>
              <a:rPr lang="zh-CN" altLang="en-US" dirty="0"/>
              <a:t> </a:t>
            </a:r>
            <a:r>
              <a:rPr lang="en-US" altLang="zh-CN" dirty="0"/>
              <a:t>TaichuPix</a:t>
            </a:r>
            <a:r>
              <a:rPr lang="zh-CN" altLang="en-US" dirty="0"/>
              <a:t> </a:t>
            </a:r>
            <a:r>
              <a:rPr lang="en-US" altLang="zh-CN" dirty="0"/>
              <a:t>detectors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BF4438-1413-4FA0-F948-CBD179D6F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14</a:t>
            </a:fld>
            <a:endParaRPr lang="zh-CN" altLang="en-US"/>
          </a:p>
        </p:txBody>
      </p:sp>
      <p:pic>
        <p:nvPicPr>
          <p:cNvPr id="5" name="内容占位符 174">
            <a:extLst>
              <a:ext uri="{FF2B5EF4-FFF2-40B4-BE49-F238E27FC236}">
                <a16:creationId xmlns:a16="http://schemas.microsoft.com/office/drawing/2014/main" id="{FECA89EA-516C-89FA-8184-D5FAB105B6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52" y="3037048"/>
            <a:ext cx="7066326" cy="350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9966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EB3946D-E813-7E78-7DBE-85BB7D4E99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911" y="1227180"/>
            <a:ext cx="6681186" cy="1270870"/>
          </a:xfrm>
        </p:spPr>
        <p:txBody>
          <a:bodyPr>
            <a:normAutofit/>
          </a:bodyPr>
          <a:lstStyle/>
          <a:p>
            <a:pPr lvl="1"/>
            <a:r>
              <a:rPr lang="en-US" altLang="zh-CN" sz="2000" dirty="0"/>
              <a:t>Gamma</a:t>
            </a:r>
            <a:r>
              <a:rPr lang="zh-CN" altLang="en-US" sz="2000" dirty="0"/>
              <a:t> </a:t>
            </a:r>
            <a:r>
              <a:rPr lang="en-US" altLang="zh-CN" sz="2000" dirty="0"/>
              <a:t>distribution</a:t>
            </a:r>
            <a:r>
              <a:rPr lang="zh-CN" altLang="en-US" sz="2000" dirty="0"/>
              <a:t> </a:t>
            </a:r>
            <a:r>
              <a:rPr lang="en-US" altLang="zh-CN" sz="2000" dirty="0"/>
              <a:t>perturbed</a:t>
            </a:r>
            <a:r>
              <a:rPr lang="zh-CN" altLang="en-US" sz="2000" dirty="0"/>
              <a:t> </a:t>
            </a:r>
            <a:r>
              <a:rPr lang="en-US" altLang="zh-CN" sz="2000" dirty="0"/>
              <a:t>by</a:t>
            </a:r>
            <a:r>
              <a:rPr lang="zh-CN" altLang="en-US" sz="2000" dirty="0"/>
              <a:t> </a:t>
            </a:r>
            <a:r>
              <a:rPr lang="en-US" altLang="zh-CN" sz="2000" dirty="0"/>
              <a:t>e-</a:t>
            </a:r>
            <a:r>
              <a:rPr lang="zh-CN" altLang="en-US" sz="2000" dirty="0"/>
              <a:t> </a:t>
            </a:r>
            <a:r>
              <a:rPr lang="en-US" altLang="zh-CN" sz="2000" dirty="0"/>
              <a:t>beam</a:t>
            </a:r>
            <a:r>
              <a:rPr lang="zh-CN" altLang="en-US" sz="2000" dirty="0"/>
              <a:t> </a:t>
            </a:r>
            <a:r>
              <a:rPr lang="en-US" altLang="zh-CN" sz="2000" dirty="0"/>
              <a:t>motion</a:t>
            </a:r>
          </a:p>
          <a:p>
            <a:pPr lvl="1"/>
            <a:r>
              <a:rPr lang="en-US" altLang="zh-CN" sz="2000" dirty="0"/>
              <a:t>Laser</a:t>
            </a:r>
            <a:r>
              <a:rPr lang="zh-CN" altLang="en-US" sz="2000" dirty="0"/>
              <a:t> </a:t>
            </a:r>
            <a:r>
              <a:rPr lang="en-US" altLang="zh-CN" sz="2000" dirty="0"/>
              <a:t>helicity</a:t>
            </a:r>
            <a:r>
              <a:rPr lang="zh-CN" altLang="en-US" sz="2000" dirty="0"/>
              <a:t> </a:t>
            </a:r>
            <a:r>
              <a:rPr lang="en-US" altLang="zh-CN" sz="2000" dirty="0"/>
              <a:t>flipped at</a:t>
            </a:r>
            <a:r>
              <a:rPr lang="zh-CN" altLang="en-US" sz="2000" dirty="0"/>
              <a:t> </a:t>
            </a:r>
            <a:r>
              <a:rPr lang="en-US" altLang="zh-CN" sz="2000" dirty="0"/>
              <a:t>10</a:t>
            </a:r>
            <a:r>
              <a:rPr lang="zh-CN" altLang="en-US" sz="2000" dirty="0"/>
              <a:t> </a:t>
            </a:r>
            <a:r>
              <a:rPr lang="en-US" altLang="zh-CN" sz="2000" dirty="0"/>
              <a:t>Hz,</a:t>
            </a:r>
            <a:r>
              <a:rPr lang="zh-CN" altLang="en-US" sz="2000" dirty="0"/>
              <a:t> </a:t>
            </a:r>
            <a:r>
              <a:rPr lang="en-US" altLang="zh-CN" sz="2000" dirty="0"/>
              <a:t>tagged by</a:t>
            </a:r>
            <a:r>
              <a:rPr lang="zh-CN" altLang="en-US" sz="2000" dirty="0"/>
              <a:t> </a:t>
            </a:r>
            <a:r>
              <a:rPr lang="en-US" altLang="zh-CN" sz="2000" dirty="0"/>
              <a:t>the</a:t>
            </a:r>
            <a:r>
              <a:rPr lang="zh-CN" altLang="en-US" sz="2000" dirty="0"/>
              <a:t> </a:t>
            </a:r>
            <a:r>
              <a:rPr lang="en-US" altLang="zh-CN" sz="2000" dirty="0"/>
              <a:t>laser</a:t>
            </a:r>
            <a:r>
              <a:rPr lang="zh-CN" altLang="en-US" sz="2000" dirty="0"/>
              <a:t> </a:t>
            </a:r>
            <a:r>
              <a:rPr lang="en-US" altLang="zh-CN" sz="2000" dirty="0"/>
              <a:t>spot</a:t>
            </a:r>
            <a:r>
              <a:rPr lang="zh-CN" altLang="en-US" sz="2000" dirty="0"/>
              <a:t> </a:t>
            </a:r>
            <a:r>
              <a:rPr lang="en-US" altLang="zh-CN" sz="2000" dirty="0"/>
              <a:t>location on</a:t>
            </a:r>
            <a:r>
              <a:rPr lang="zh-CN" altLang="en-US" sz="2000" dirty="0"/>
              <a:t> </a:t>
            </a:r>
            <a:r>
              <a:rPr lang="en-US" altLang="zh-CN" sz="2000" dirty="0"/>
              <a:t>the detector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F5AC530-4A18-C1BB-FF16-048DAFD04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sz="3200" dirty="0"/>
              <a:t>Mitigate</a:t>
            </a:r>
            <a:r>
              <a:rPr lang="zh-CN" altLang="en-US" sz="3200" dirty="0"/>
              <a:t> </a:t>
            </a:r>
            <a:r>
              <a:rPr lang="en-US" altLang="zh-CN" sz="3200" dirty="0"/>
              <a:t>the</a:t>
            </a:r>
            <a:r>
              <a:rPr lang="zh-CN" altLang="en-US" sz="3200" dirty="0"/>
              <a:t> </a:t>
            </a:r>
            <a:r>
              <a:rPr lang="en-US" altLang="zh-CN" sz="3200" dirty="0"/>
              <a:t>influence</a:t>
            </a:r>
            <a:r>
              <a:rPr lang="zh-CN" altLang="en-US" sz="3200" dirty="0"/>
              <a:t> </a:t>
            </a:r>
            <a:r>
              <a:rPr lang="en-US" altLang="zh-CN" sz="3200" dirty="0"/>
              <a:t>of</a:t>
            </a:r>
            <a:r>
              <a:rPr lang="zh-CN" altLang="en-US" sz="3200" dirty="0"/>
              <a:t> </a:t>
            </a:r>
            <a:r>
              <a:rPr lang="en-US" altLang="zh-CN" sz="3200" dirty="0"/>
              <a:t>electron</a:t>
            </a:r>
            <a:r>
              <a:rPr lang="zh-CN" altLang="en-US" sz="3200" dirty="0"/>
              <a:t> </a:t>
            </a:r>
            <a:r>
              <a:rPr lang="en-US" altLang="zh-CN" sz="3200" dirty="0"/>
              <a:t>beam</a:t>
            </a:r>
            <a:r>
              <a:rPr lang="zh-CN" altLang="en-US" sz="3200" dirty="0"/>
              <a:t> </a:t>
            </a:r>
            <a:r>
              <a:rPr lang="en-US" altLang="zh-CN" sz="3200" dirty="0"/>
              <a:t>orbit</a:t>
            </a:r>
            <a:r>
              <a:rPr lang="zh-CN" altLang="en-US" sz="3200" dirty="0"/>
              <a:t> </a:t>
            </a:r>
            <a:r>
              <a:rPr lang="en-US" altLang="zh-CN" sz="3200" dirty="0"/>
              <a:t>drift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BF4438-1413-4FA0-F948-CBD179D6F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15</a:t>
            </a:fld>
            <a:endParaRPr lang="zh-CN" altLang="en-US"/>
          </a:p>
        </p:txBody>
      </p:sp>
      <p:pic>
        <p:nvPicPr>
          <p:cNvPr id="11" name="内容占位符 174">
            <a:extLst>
              <a:ext uri="{FF2B5EF4-FFF2-40B4-BE49-F238E27FC236}">
                <a16:creationId xmlns:a16="http://schemas.microsoft.com/office/drawing/2014/main" id="{42CDB258-98C1-9B2F-EDBC-86B4209A7C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4734" y="2878646"/>
            <a:ext cx="7617318" cy="3780084"/>
          </a:xfrm>
          <a:prstGeom prst="rect">
            <a:avLst/>
          </a:prstGeom>
        </p:spPr>
      </p:pic>
      <p:pic>
        <p:nvPicPr>
          <p:cNvPr id="12" name="图片 180">
            <a:extLst>
              <a:ext uri="{FF2B5EF4-FFF2-40B4-BE49-F238E27FC236}">
                <a16:creationId xmlns:a16="http://schemas.microsoft.com/office/drawing/2014/main" id="{37048387-5D9B-E5E3-E0D0-C037093E2B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393" b="705"/>
          <a:stretch>
            <a:fillRect/>
          </a:stretch>
        </p:blipFill>
        <p:spPr>
          <a:xfrm>
            <a:off x="305590" y="5025810"/>
            <a:ext cx="3054106" cy="1715558"/>
          </a:xfrm>
          <a:prstGeom prst="rect">
            <a:avLst/>
          </a:prstGeom>
        </p:spPr>
      </p:pic>
      <p:pic>
        <p:nvPicPr>
          <p:cNvPr id="15" name="图片 182">
            <a:extLst>
              <a:ext uri="{FF2B5EF4-FFF2-40B4-BE49-F238E27FC236}">
                <a16:creationId xmlns:a16="http://schemas.microsoft.com/office/drawing/2014/main" id="{14FA706B-B135-5DB1-FAED-1CD0BA5A8E0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260" b="682"/>
          <a:stretch>
            <a:fillRect/>
          </a:stretch>
        </p:blipFill>
        <p:spPr>
          <a:xfrm>
            <a:off x="305590" y="3065089"/>
            <a:ext cx="3054106" cy="1627853"/>
          </a:xfrm>
          <a:prstGeom prst="rect">
            <a:avLst/>
          </a:prstGeom>
        </p:spPr>
      </p:pic>
      <p:sp>
        <p:nvSpPr>
          <p:cNvPr id="16" name="矩形 176">
            <a:extLst>
              <a:ext uri="{FF2B5EF4-FFF2-40B4-BE49-F238E27FC236}">
                <a16:creationId xmlns:a16="http://schemas.microsoft.com/office/drawing/2014/main" id="{53BEC736-1626-E799-585C-762DA14D861B}"/>
              </a:ext>
            </a:extLst>
          </p:cNvPr>
          <p:cNvSpPr/>
          <p:nvPr/>
        </p:nvSpPr>
        <p:spPr>
          <a:xfrm>
            <a:off x="1634257" y="3076664"/>
            <a:ext cx="849854" cy="6325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矩形 177">
            <a:extLst>
              <a:ext uri="{FF2B5EF4-FFF2-40B4-BE49-F238E27FC236}">
                <a16:creationId xmlns:a16="http://schemas.microsoft.com/office/drawing/2014/main" id="{E0B45296-1038-56CC-128D-C11088E6BA2B}"/>
              </a:ext>
            </a:extLst>
          </p:cNvPr>
          <p:cNvSpPr/>
          <p:nvPr/>
        </p:nvSpPr>
        <p:spPr>
          <a:xfrm>
            <a:off x="1759407" y="3662324"/>
            <a:ext cx="849854" cy="6325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8" name="文本框 189">
            <a:extLst>
              <a:ext uri="{FF2B5EF4-FFF2-40B4-BE49-F238E27FC236}">
                <a16:creationId xmlns:a16="http://schemas.microsoft.com/office/drawing/2014/main" id="{B4F85D98-AF61-A948-207E-DCF562C36DDC}"/>
              </a:ext>
            </a:extLst>
          </p:cNvPr>
          <p:cNvSpPr txBox="1"/>
          <p:nvPr/>
        </p:nvSpPr>
        <p:spPr>
          <a:xfrm>
            <a:off x="1065832" y="2695725"/>
            <a:ext cx="1689904" cy="3385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Chip</a:t>
            </a:r>
            <a:r>
              <a:rPr kumimoji="1" lang="zh-CN" alt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zh-C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1" lang="zh-CN" alt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zh-C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kumimoji="1" lang="zh-CN" alt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zh-C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Laser</a:t>
            </a:r>
            <a:endParaRPr kumimoji="1" lang="zh-CN" altLang="en-US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文本框 190">
            <a:extLst>
              <a:ext uri="{FF2B5EF4-FFF2-40B4-BE49-F238E27FC236}">
                <a16:creationId xmlns:a16="http://schemas.microsoft.com/office/drawing/2014/main" id="{FEC2CAE4-E09B-FE1A-8AD0-AA55260411E0}"/>
              </a:ext>
            </a:extLst>
          </p:cNvPr>
          <p:cNvSpPr txBox="1"/>
          <p:nvPr/>
        </p:nvSpPr>
        <p:spPr>
          <a:xfrm>
            <a:off x="1065832" y="4656446"/>
            <a:ext cx="1689904" cy="3385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Chip</a:t>
            </a:r>
            <a:r>
              <a:rPr kumimoji="1" lang="zh-CN" alt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zh-C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1" lang="zh-CN" alt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zh-C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kumimoji="1" lang="zh-CN" alt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zh-CN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Gamma</a:t>
            </a:r>
            <a:endParaRPr kumimoji="1" lang="zh-CN" altLang="en-US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Circular Arrow 21">
            <a:extLst>
              <a:ext uri="{FF2B5EF4-FFF2-40B4-BE49-F238E27FC236}">
                <a16:creationId xmlns:a16="http://schemas.microsoft.com/office/drawing/2014/main" id="{3AAB55A3-723F-3604-F0D6-FC056895B799}"/>
              </a:ext>
            </a:extLst>
          </p:cNvPr>
          <p:cNvSpPr/>
          <p:nvPr/>
        </p:nvSpPr>
        <p:spPr>
          <a:xfrm rot="5972200">
            <a:off x="994425" y="3150483"/>
            <a:ext cx="458911" cy="504056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0684342"/>
              <a:gd name="adj5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Curved Up Arrow 22">
            <a:extLst>
              <a:ext uri="{FF2B5EF4-FFF2-40B4-BE49-F238E27FC236}">
                <a16:creationId xmlns:a16="http://schemas.microsoft.com/office/drawing/2014/main" id="{EFB3E36A-1C1D-E5A2-F772-F8E03D5914B3}"/>
              </a:ext>
            </a:extLst>
          </p:cNvPr>
          <p:cNvSpPr/>
          <p:nvPr/>
        </p:nvSpPr>
        <p:spPr>
          <a:xfrm rot="5400000">
            <a:off x="1084243" y="3901036"/>
            <a:ext cx="432048" cy="262083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图片 3">
            <a:extLst>
              <a:ext uri="{FF2B5EF4-FFF2-40B4-BE49-F238E27FC236}">
                <a16:creationId xmlns:a16="http://schemas.microsoft.com/office/drawing/2014/main" id="{3F9827F2-6A31-32B0-07C5-01CC2211E8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4912" y="1089993"/>
            <a:ext cx="4597488" cy="175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4034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内容占位符 5">
            <a:extLst>
              <a:ext uri="{FF2B5EF4-FFF2-40B4-BE49-F238E27FC236}">
                <a16:creationId xmlns:a16="http://schemas.microsoft.com/office/drawing/2014/main" id="{3AD3D795-0873-34B9-EB9B-6F7BA29D16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1" t="52941" r="49900" b="9447"/>
          <a:stretch>
            <a:fillRect/>
          </a:stretch>
        </p:blipFill>
        <p:spPr>
          <a:xfrm>
            <a:off x="5040575" y="2459038"/>
            <a:ext cx="3177464" cy="180728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7616683-8775-A559-C0FB-426D3A4046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3" b="713"/>
          <a:stretch/>
        </p:blipFill>
        <p:spPr>
          <a:xfrm>
            <a:off x="5037100" y="4231473"/>
            <a:ext cx="3180939" cy="1786803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97AB4221-D03D-CAFA-481A-FD4C015D1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Data analysis chain</a:t>
            </a:r>
            <a:endParaRPr kumimoji="1" lang="zh-CN" altLang="en-US" dirty="0"/>
          </a:p>
        </p:txBody>
      </p:sp>
      <p:pic>
        <p:nvPicPr>
          <p:cNvPr id="14" name="Picture 102">
            <a:extLst>
              <a:ext uri="{FF2B5EF4-FFF2-40B4-BE49-F238E27FC236}">
                <a16:creationId xmlns:a16="http://schemas.microsoft.com/office/drawing/2014/main" id="{4558FB8B-80A8-3165-5708-AF9D62960B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17" y="1045735"/>
            <a:ext cx="3780034" cy="4738008"/>
          </a:xfrm>
          <a:prstGeom prst="rect">
            <a:avLst/>
          </a:prstGeom>
        </p:spPr>
      </p:pic>
      <p:sp>
        <p:nvSpPr>
          <p:cNvPr id="16" name="TextBox 104">
            <a:extLst>
              <a:ext uri="{FF2B5EF4-FFF2-40B4-BE49-F238E27FC236}">
                <a16:creationId xmlns:a16="http://schemas.microsoft.com/office/drawing/2014/main" id="{33467899-FDBD-29F1-F36E-2ECDDC7422A9}"/>
              </a:ext>
            </a:extLst>
          </p:cNvPr>
          <p:cNvSpPr txBox="1"/>
          <p:nvPr/>
        </p:nvSpPr>
        <p:spPr>
          <a:xfrm>
            <a:off x="6765591" y="1405339"/>
            <a:ext cx="3933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accent2"/>
                </a:solidFill>
              </a:rPr>
              <a:t>Denoising,</a:t>
            </a:r>
            <a:r>
              <a:rPr lang="zh-CN" altLang="en-US" b="1" dirty="0">
                <a:solidFill>
                  <a:schemeClr val="accent2"/>
                </a:solidFill>
              </a:rPr>
              <a:t> </a:t>
            </a:r>
            <a:r>
              <a:rPr lang="en-US" altLang="zh-CN" b="1" dirty="0">
                <a:solidFill>
                  <a:schemeClr val="accent2"/>
                </a:solidFill>
              </a:rPr>
              <a:t>triggering</a:t>
            </a:r>
            <a:r>
              <a:rPr lang="zh-CN" altLang="en-US" b="1" dirty="0">
                <a:solidFill>
                  <a:schemeClr val="accent2"/>
                </a:solidFill>
              </a:rPr>
              <a:t> </a:t>
            </a:r>
            <a:r>
              <a:rPr lang="en-US" altLang="zh-CN" b="1" dirty="0">
                <a:solidFill>
                  <a:schemeClr val="accent2"/>
                </a:solidFill>
              </a:rPr>
              <a:t>and grouping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17" name="TextBox 105">
            <a:extLst>
              <a:ext uri="{FF2B5EF4-FFF2-40B4-BE49-F238E27FC236}">
                <a16:creationId xmlns:a16="http://schemas.microsoft.com/office/drawing/2014/main" id="{E1DAC054-8CAA-127E-99CD-8677BF337B9B}"/>
              </a:ext>
            </a:extLst>
          </p:cNvPr>
          <p:cNvSpPr txBox="1"/>
          <p:nvPr/>
        </p:nvSpPr>
        <p:spPr>
          <a:xfrm>
            <a:off x="9552383" y="2186236"/>
            <a:ext cx="1702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432FF"/>
                </a:solidFill>
              </a:rPr>
              <a:t>Left helicity</a:t>
            </a:r>
            <a:endParaRPr lang="en-US" b="1" dirty="0">
              <a:solidFill>
                <a:srgbClr val="0432FF"/>
              </a:solidFill>
            </a:endParaRPr>
          </a:p>
        </p:txBody>
      </p:sp>
      <p:sp>
        <p:nvSpPr>
          <p:cNvPr id="19" name="TextBox 109">
            <a:extLst>
              <a:ext uri="{FF2B5EF4-FFF2-40B4-BE49-F238E27FC236}">
                <a16:creationId xmlns:a16="http://schemas.microsoft.com/office/drawing/2014/main" id="{CD2808BB-A465-26E1-2048-5F21211727E9}"/>
              </a:ext>
            </a:extLst>
          </p:cNvPr>
          <p:cNvSpPr txBox="1"/>
          <p:nvPr/>
        </p:nvSpPr>
        <p:spPr>
          <a:xfrm>
            <a:off x="5211759" y="2122256"/>
            <a:ext cx="211816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432FF"/>
                </a:solidFill>
              </a:rPr>
              <a:t>Raw hit</a:t>
            </a:r>
            <a:r>
              <a:rPr lang="zh-CN" altLang="en-US" b="1" dirty="0">
                <a:solidFill>
                  <a:srgbClr val="0432FF"/>
                </a:solidFill>
              </a:rPr>
              <a:t> </a:t>
            </a:r>
            <a:r>
              <a:rPr lang="en-US" altLang="zh-CN" b="1" dirty="0">
                <a:solidFill>
                  <a:srgbClr val="0432FF"/>
                </a:solidFill>
              </a:rPr>
              <a:t>map</a:t>
            </a:r>
            <a:endParaRPr lang="en-US" b="1" dirty="0">
              <a:solidFill>
                <a:srgbClr val="0432FF"/>
              </a:solidFill>
            </a:endParaRPr>
          </a:p>
        </p:txBody>
      </p:sp>
      <p:sp>
        <p:nvSpPr>
          <p:cNvPr id="21" name="TextBox 105">
            <a:extLst>
              <a:ext uri="{FF2B5EF4-FFF2-40B4-BE49-F238E27FC236}">
                <a16:creationId xmlns:a16="http://schemas.microsoft.com/office/drawing/2014/main" id="{F14DDD93-A0D3-A11E-49FD-7A3028EBF10F}"/>
              </a:ext>
            </a:extLst>
          </p:cNvPr>
          <p:cNvSpPr txBox="1"/>
          <p:nvPr/>
        </p:nvSpPr>
        <p:spPr>
          <a:xfrm>
            <a:off x="9556933" y="5783743"/>
            <a:ext cx="1702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432FF"/>
                </a:solidFill>
              </a:rPr>
              <a:t>Right helicity</a:t>
            </a:r>
            <a:endParaRPr lang="en-US" b="1" dirty="0">
              <a:solidFill>
                <a:srgbClr val="0432FF"/>
              </a:solidFill>
            </a:endParaRPr>
          </a:p>
        </p:txBody>
      </p:sp>
      <p:sp>
        <p:nvSpPr>
          <p:cNvPr id="22" name="灯片编号占位符 3">
            <a:extLst>
              <a:ext uri="{FF2B5EF4-FFF2-40B4-BE49-F238E27FC236}">
                <a16:creationId xmlns:a16="http://schemas.microsoft.com/office/drawing/2014/main" id="{D05294B6-ED32-0062-35F8-40E431A41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35E6AA04-323A-FF4C-99CC-484B94CA6236}" type="slidenum">
              <a:rPr kumimoji="1" lang="zh-CN" altLang="en-US" smtClean="0"/>
              <a:t>16</a:t>
            </a:fld>
            <a:endParaRPr kumimoji="1" lang="zh-CN" altLang="en-US"/>
          </a:p>
        </p:txBody>
      </p:sp>
      <p:sp>
        <p:nvSpPr>
          <p:cNvPr id="3" name="右箭头 2">
            <a:extLst>
              <a:ext uri="{FF2B5EF4-FFF2-40B4-BE49-F238E27FC236}">
                <a16:creationId xmlns:a16="http://schemas.microsoft.com/office/drawing/2014/main" id="{2E3031E8-3CBD-2855-0A35-8198F25E5CA9}"/>
              </a:ext>
            </a:extLst>
          </p:cNvPr>
          <p:cNvSpPr/>
          <p:nvPr/>
        </p:nvSpPr>
        <p:spPr>
          <a:xfrm>
            <a:off x="7961569" y="1891590"/>
            <a:ext cx="1617311" cy="570907"/>
          </a:xfrm>
          <a:prstGeom prst="rightArrow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A3372F1-2AAE-4F02-D3EC-9B314ED2DE12}"/>
              </a:ext>
            </a:extLst>
          </p:cNvPr>
          <p:cNvSpPr txBox="1"/>
          <p:nvPr/>
        </p:nvSpPr>
        <p:spPr>
          <a:xfrm>
            <a:off x="6007051" y="2459038"/>
            <a:ext cx="1159226" cy="2452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1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Chip</a:t>
            </a:r>
            <a:r>
              <a:rPr kumimoji="1" lang="zh-CN" altLang="en-US" sz="1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zh-CN" sz="1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1" lang="zh-CN" altLang="en-US" sz="1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zh-CN" sz="1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kumimoji="1" lang="zh-CN" altLang="en-US" sz="1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zh-CN" sz="1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Laser</a:t>
            </a:r>
            <a:endParaRPr kumimoji="1" lang="zh-CN" altLang="en-US" sz="1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E09A472-6529-3996-4232-7928B94539C0}"/>
              </a:ext>
            </a:extLst>
          </p:cNvPr>
          <p:cNvSpPr txBox="1"/>
          <p:nvPr/>
        </p:nvSpPr>
        <p:spPr>
          <a:xfrm>
            <a:off x="6007051" y="4231472"/>
            <a:ext cx="1159226" cy="2452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1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Chip</a:t>
            </a:r>
            <a:r>
              <a:rPr kumimoji="1" lang="zh-CN" altLang="en-US" sz="1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zh-CN" sz="1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1" lang="zh-CN" altLang="en-US" sz="1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zh-CN" sz="1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kumimoji="1" lang="zh-CN" altLang="en-US" sz="1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zh-CN" sz="1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Gamma</a:t>
            </a:r>
            <a:endParaRPr kumimoji="1" lang="zh-CN" altLang="en-US" sz="1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29">
                <a:extLst>
                  <a:ext uri="{FF2B5EF4-FFF2-40B4-BE49-F238E27FC236}">
                    <a16:creationId xmlns:a16="http://schemas.microsoft.com/office/drawing/2014/main" id="{94005234-4650-1567-B61E-DA78DA43674E}"/>
                  </a:ext>
                </a:extLst>
              </p:cNvPr>
              <p:cNvSpPr txBox="1"/>
              <p:nvPr/>
            </p:nvSpPr>
            <p:spPr>
              <a:xfrm>
                <a:off x="1001755" y="5783743"/>
                <a:ext cx="3438061" cy="617541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zh-CN" altLang="en-US" i="1" smtClean="0">
                        <a:latin typeface="Cambria Math" panose="02040503050406030204" pitchFamily="18" charset="0"/>
                      </a:rPr>
                      <m:t>∆</m:t>
                    </m:r>
                    <m:d>
                      <m:dPr>
                        <m:begChr m:val="⟨"/>
                        <m:endChr m:val="⟩"/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1" lang="zh-CN" alt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⟨"/>
                            <m:endChr m:val="⟩"/>
                            <m:ctrlPr>
                              <a:rPr kumimoji="1" lang="zh-CN" alt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zh-CN" alt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e>
                      <m:sub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kumimoji="1" lang="zh-CN" altLang="en-US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kumimoji="1" lang="zh-CN" alt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⟨"/>
                            <m:endChr m:val="⟩"/>
                            <m:ctrlPr>
                              <a:rPr kumimoji="1" lang="zh-CN" alt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zh-CN" alt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e>
                      <m:sub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kumimoji="1" lang="en-US" altLang="zh-CN" dirty="0"/>
                  <a:t>=|</a:t>
                </a:r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𝐿</m:t>
                        </m:r>
                      </m:sup>
                    </m:sSubSup>
                    <m:r>
                      <a:rPr lang="en-US" altLang="zh-CN" i="1">
                        <a:latin typeface="Cambria Math" panose="02040503050406030204" pitchFamily="18" charset="0"/>
                      </a:rPr>
                      <m:t>|</m:t>
                    </m:r>
                    <m:sSubSup>
                      <m:sSub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𝑒</m:t>
                        </m:r>
                      </m:sup>
                    </m:sSubSup>
                    <m:r>
                      <a:rPr kumimoji="1" lang="en-HK" altLang="zh-CN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kumimoji="1" lang="en-US" altLang="zh-CN" dirty="0"/>
                  <a:t>Y</a:t>
                </a:r>
                <a:r>
                  <a:rPr kumimoji="1" lang="zh-CN" altLang="en-US" dirty="0"/>
                  <a:t>，</a:t>
                </a:r>
                <a:endParaRPr kumimoji="1" lang="en-US" altLang="zh-CN" dirty="0"/>
              </a:p>
              <a:p>
                <a:r>
                  <a:rPr kumimoji="1" lang="en-HK" altLang="zh-CN" sz="2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HK" altLang="zh-CN" sz="20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kumimoji="1" lang="en-US" altLang="zh-CN" sz="2000" dirty="0"/>
                  <a:t>Y </a:t>
                </a:r>
                <a:r>
                  <a:rPr kumimoji="1" lang="zh-CN" altLang="en-US" sz="2000" dirty="0"/>
                  <a:t>～ </a:t>
                </a:r>
                <a:r>
                  <a:rPr kumimoji="1" lang="en-US" altLang="zh-CN" sz="2000" dirty="0"/>
                  <a:t>82um</a:t>
                </a:r>
                <a:r>
                  <a:rPr kumimoji="1" lang="zh-CN" altLang="en-US" sz="2000" dirty="0"/>
                  <a:t>～</a:t>
                </a:r>
                <a:r>
                  <a:rPr kumimoji="1" lang="en-US" altLang="zh-CN" sz="2000" dirty="0"/>
                  <a:t>3.3 pixel</a:t>
                </a:r>
                <a:endParaRPr kumimoji="1" lang="zh-CN" altLang="en-US" sz="2000" dirty="0"/>
              </a:p>
            </p:txBody>
          </p:sp>
        </mc:Choice>
        <mc:Fallback>
          <p:sp>
            <p:nvSpPr>
              <p:cNvPr id="11" name="文本框 29">
                <a:extLst>
                  <a:ext uri="{FF2B5EF4-FFF2-40B4-BE49-F238E27FC236}">
                    <a16:creationId xmlns:a16="http://schemas.microsoft.com/office/drawing/2014/main" id="{94005234-4650-1567-B61E-DA78DA4367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755" y="5783743"/>
                <a:ext cx="3438061" cy="617541"/>
              </a:xfrm>
              <a:prstGeom prst="rect">
                <a:avLst/>
              </a:prstGeom>
              <a:blipFill>
                <a:blip r:embed="rId5"/>
                <a:stretch>
                  <a:fillRect l="-2206" t="-14000" b="-2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>
            <a:extLst>
              <a:ext uri="{FF2B5EF4-FFF2-40B4-BE49-F238E27FC236}">
                <a16:creationId xmlns:a16="http://schemas.microsoft.com/office/drawing/2014/main" id="{480AC9FE-3599-4CF2-74C7-C1665FA1A3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067" y="2465064"/>
            <a:ext cx="2221994" cy="166649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31A78CE-3EBC-ADFA-1E0C-3A309D5195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2883" y="4267307"/>
            <a:ext cx="2153814" cy="1615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1247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C499B72-AA43-EBC3-63FF-64B8AB25E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How</a:t>
            </a:r>
            <a:r>
              <a:rPr lang="zh-CN" altLang="en-US" dirty="0"/>
              <a:t> </a:t>
            </a:r>
            <a:r>
              <a:rPr lang="en-US" altLang="zh-CN" dirty="0"/>
              <a:t>to</a:t>
            </a:r>
            <a:r>
              <a:rPr lang="zh-CN" altLang="en-US" dirty="0"/>
              <a:t> </a:t>
            </a:r>
            <a:r>
              <a:rPr lang="en-US" altLang="zh-CN" dirty="0"/>
              <a:t>verify</a:t>
            </a:r>
            <a:r>
              <a:rPr lang="zh-CN" altLang="en-US" dirty="0"/>
              <a:t> 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beam</a:t>
            </a:r>
            <a:r>
              <a:rPr lang="zh-CN" altLang="en-US" dirty="0"/>
              <a:t> </a:t>
            </a:r>
            <a:r>
              <a:rPr lang="en-US" altLang="zh-CN" dirty="0"/>
              <a:t>polarization</a:t>
            </a:r>
            <a:r>
              <a:rPr lang="zh-CN" altLang="en-US" dirty="0"/>
              <a:t> </a:t>
            </a:r>
            <a:r>
              <a:rPr lang="en-US" altLang="zh-CN" dirty="0"/>
              <a:t>measurement?</a:t>
            </a:r>
            <a:r>
              <a:rPr lang="zh-CN" altLang="en-US" dirty="0"/>
              <a:t>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7C15C1-010A-36E3-2824-2BEC4ED89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17</a:t>
            </a:fld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7CCB36-A540-FA78-A84E-DE866A746D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2420888"/>
            <a:ext cx="6447367" cy="42552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3B4ABD5-16EE-2660-F307-31D6B6998A78}"/>
              </a:ext>
            </a:extLst>
          </p:cNvPr>
          <p:cNvSpPr txBox="1"/>
          <p:nvPr/>
        </p:nvSpPr>
        <p:spPr>
          <a:xfrm>
            <a:off x="839416" y="1196752"/>
            <a:ext cx="897661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dirty="0">
                <a:solidFill>
                  <a:srgbClr val="0000FF"/>
                </a:solidFill>
              </a:rPr>
              <a:t>Different</a:t>
            </a:r>
            <a:r>
              <a:rPr lang="zh-CN" altLang="en-US" sz="2200" dirty="0">
                <a:solidFill>
                  <a:srgbClr val="0000FF"/>
                </a:solidFill>
              </a:rPr>
              <a:t> </a:t>
            </a:r>
            <a:r>
              <a:rPr lang="en-US" altLang="zh-CN" sz="2200" dirty="0">
                <a:solidFill>
                  <a:srgbClr val="0000FF"/>
                </a:solidFill>
              </a:rPr>
              <a:t>behavior</a:t>
            </a:r>
            <a:r>
              <a:rPr lang="zh-CN" altLang="en-US" sz="2200" dirty="0">
                <a:solidFill>
                  <a:srgbClr val="0000FF"/>
                </a:solidFill>
              </a:rPr>
              <a:t> </a:t>
            </a:r>
            <a:r>
              <a:rPr lang="en-US" altLang="zh-CN" sz="2200" dirty="0">
                <a:solidFill>
                  <a:srgbClr val="0000FF"/>
                </a:solidFill>
              </a:rPr>
              <a:t>in</a:t>
            </a:r>
            <a:r>
              <a:rPr lang="zh-CN" altLang="en-US" sz="2200" dirty="0">
                <a:solidFill>
                  <a:srgbClr val="0000FF"/>
                </a:solidFill>
              </a:rPr>
              <a:t> </a:t>
            </a:r>
            <a:r>
              <a:rPr lang="en-US" altLang="zh-CN" sz="2200" dirty="0">
                <a:solidFill>
                  <a:srgbClr val="0000FF"/>
                </a:solidFill>
              </a:rPr>
              <a:t>the</a:t>
            </a:r>
            <a:r>
              <a:rPr lang="zh-CN" altLang="en-US" sz="2200" dirty="0">
                <a:solidFill>
                  <a:srgbClr val="0000FF"/>
                </a:solidFill>
              </a:rPr>
              <a:t> </a:t>
            </a:r>
            <a:r>
              <a:rPr lang="en-US" altLang="zh-CN" sz="2200" dirty="0">
                <a:solidFill>
                  <a:srgbClr val="0000FF"/>
                </a:solidFill>
              </a:rPr>
              <a:t>beam polarization</a:t>
            </a:r>
            <a:r>
              <a:rPr lang="zh-CN" altLang="en-US" sz="2200" dirty="0">
                <a:solidFill>
                  <a:srgbClr val="0000FF"/>
                </a:solidFill>
              </a:rPr>
              <a:t> </a:t>
            </a:r>
            <a:r>
              <a:rPr lang="en-US" altLang="zh-CN" sz="2200" dirty="0">
                <a:solidFill>
                  <a:srgbClr val="0000FF"/>
                </a:solidFill>
              </a:rPr>
              <a:t>evolution: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rgbClr val="002060"/>
                </a:solidFill>
              </a:rPr>
              <a:t>Normal</a:t>
            </a:r>
            <a:r>
              <a:rPr lang="zh-CN" altLang="en-US" sz="2000" dirty="0">
                <a:solidFill>
                  <a:srgbClr val="002060"/>
                </a:solidFill>
              </a:rPr>
              <a:t> </a:t>
            </a:r>
            <a:r>
              <a:rPr lang="en-US" altLang="zh-CN" sz="2000" dirty="0">
                <a:solidFill>
                  <a:srgbClr val="002060"/>
                </a:solidFill>
              </a:rPr>
              <a:t>bunches</a:t>
            </a:r>
            <a:r>
              <a:rPr lang="zh-CN" altLang="en-US" sz="2000" dirty="0">
                <a:solidFill>
                  <a:srgbClr val="002060"/>
                </a:solidFill>
              </a:rPr>
              <a:t> </a:t>
            </a:r>
            <a:r>
              <a:rPr lang="en-US" altLang="zh-CN" sz="2000" dirty="0">
                <a:solidFill>
                  <a:srgbClr val="002060"/>
                </a:solidFill>
              </a:rPr>
              <a:t>in</a:t>
            </a:r>
            <a:r>
              <a:rPr lang="zh-CN" altLang="en-US" sz="2000" dirty="0">
                <a:solidFill>
                  <a:srgbClr val="002060"/>
                </a:solidFill>
              </a:rPr>
              <a:t> </a:t>
            </a:r>
            <a:r>
              <a:rPr lang="en-US" altLang="zh-CN" sz="2000" dirty="0">
                <a:solidFill>
                  <a:srgbClr val="002060"/>
                </a:solidFill>
              </a:rPr>
              <a:t>collision,</a:t>
            </a:r>
            <a:r>
              <a:rPr lang="zh-CN" altLang="en-US" sz="2000" dirty="0">
                <a:solidFill>
                  <a:srgbClr val="002060"/>
                </a:solidFill>
              </a:rPr>
              <a:t> </a:t>
            </a:r>
            <a:r>
              <a:rPr lang="en-US" altLang="zh-CN" sz="2000" dirty="0">
                <a:solidFill>
                  <a:srgbClr val="002060"/>
                </a:solidFill>
              </a:rPr>
              <a:t>refilled</a:t>
            </a:r>
            <a:r>
              <a:rPr lang="zh-CN" altLang="en-US" sz="2000" dirty="0">
                <a:solidFill>
                  <a:srgbClr val="002060"/>
                </a:solidFill>
              </a:rPr>
              <a:t> </a:t>
            </a:r>
            <a:r>
              <a:rPr lang="en-US" altLang="zh-CN" sz="2000" dirty="0">
                <a:solidFill>
                  <a:srgbClr val="002060"/>
                </a:solidFill>
              </a:rPr>
              <a:t>every</a:t>
            </a:r>
            <a:r>
              <a:rPr lang="zh-CN" altLang="en-US" sz="2000" dirty="0">
                <a:solidFill>
                  <a:srgbClr val="002060"/>
                </a:solidFill>
              </a:rPr>
              <a:t> </a:t>
            </a:r>
            <a:r>
              <a:rPr lang="en-US" altLang="zh-CN" sz="2000" dirty="0">
                <a:solidFill>
                  <a:srgbClr val="002060"/>
                </a:solidFill>
              </a:rPr>
              <a:t>70</a:t>
            </a:r>
            <a:r>
              <a:rPr lang="zh-CN" altLang="en-US" sz="2000" dirty="0">
                <a:solidFill>
                  <a:srgbClr val="002060"/>
                </a:solidFill>
              </a:rPr>
              <a:t> </a:t>
            </a:r>
            <a:r>
              <a:rPr lang="en-US" altLang="zh-CN" sz="2000" dirty="0">
                <a:solidFill>
                  <a:srgbClr val="002060"/>
                </a:solidFill>
              </a:rPr>
              <a:t>min,</a:t>
            </a:r>
            <a:r>
              <a:rPr lang="zh-CN" altLang="en-US" sz="2000" dirty="0">
                <a:solidFill>
                  <a:srgbClr val="002060"/>
                </a:solidFill>
              </a:rPr>
              <a:t>  </a:t>
            </a:r>
            <a:r>
              <a:rPr lang="en-US" altLang="zh-CN" sz="2000" dirty="0">
                <a:solidFill>
                  <a:srgbClr val="002060"/>
                </a:solidFill>
              </a:rPr>
              <a:t>polarization</a:t>
            </a:r>
            <a:r>
              <a:rPr lang="zh-CN" altLang="en-US" sz="2000" dirty="0">
                <a:solidFill>
                  <a:srgbClr val="002060"/>
                </a:solidFill>
              </a:rPr>
              <a:t> </a:t>
            </a:r>
            <a:r>
              <a:rPr lang="en-US" altLang="zh-CN" sz="2000" dirty="0">
                <a:solidFill>
                  <a:srgbClr val="002060"/>
                </a:solidFill>
              </a:rPr>
              <a:t>“saw-tooth”</a:t>
            </a:r>
            <a:r>
              <a:rPr lang="zh-CN" altLang="en-US" sz="2000" dirty="0"/>
              <a:t>  </a:t>
            </a:r>
            <a:endParaRPr lang="en-US" altLang="zh-CN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chemeClr val="accent6">
                    <a:lumMod val="75000"/>
                  </a:schemeClr>
                </a:solidFill>
              </a:rPr>
              <a:t>Non-colliding</a:t>
            </a:r>
            <a:r>
              <a:rPr lang="zh-CN" altLang="en-US" sz="20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zh-CN" sz="2000" dirty="0">
                <a:solidFill>
                  <a:schemeClr val="accent6">
                    <a:lumMod val="75000"/>
                  </a:schemeClr>
                </a:solidFill>
              </a:rPr>
              <a:t>pilot</a:t>
            </a:r>
            <a:r>
              <a:rPr lang="zh-CN" altLang="en-US" sz="20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zh-CN" sz="2000" dirty="0">
                <a:solidFill>
                  <a:schemeClr val="accent6">
                    <a:lumMod val="75000"/>
                  </a:schemeClr>
                </a:solidFill>
              </a:rPr>
              <a:t>bunches,</a:t>
            </a:r>
            <a:r>
              <a:rPr lang="zh-CN" altLang="en-US" sz="20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zh-CN" sz="2000" dirty="0">
                <a:solidFill>
                  <a:schemeClr val="accent6">
                    <a:lumMod val="75000"/>
                  </a:schemeClr>
                </a:solidFill>
              </a:rPr>
              <a:t>free</a:t>
            </a:r>
            <a:r>
              <a:rPr lang="zh-CN" altLang="en-US" sz="20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zh-CN" sz="2000" dirty="0">
                <a:solidFill>
                  <a:schemeClr val="accent6">
                    <a:lumMod val="75000"/>
                  </a:schemeClr>
                </a:solidFill>
              </a:rPr>
              <a:t>decay,</a:t>
            </a:r>
            <a:r>
              <a:rPr lang="zh-CN" altLang="en-US" sz="20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zh-CN" sz="2000" dirty="0">
                <a:solidFill>
                  <a:schemeClr val="accent6">
                    <a:lumMod val="75000"/>
                  </a:schemeClr>
                </a:solidFill>
              </a:rPr>
              <a:t>polarization</a:t>
            </a:r>
            <a:r>
              <a:rPr lang="zh-CN" altLang="en-US" sz="20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zh-CN" sz="2000" dirty="0">
                <a:solidFill>
                  <a:schemeClr val="accent6">
                    <a:lumMod val="75000"/>
                  </a:schemeClr>
                </a:solidFill>
              </a:rPr>
              <a:t>exponential</a:t>
            </a:r>
            <a:r>
              <a:rPr lang="zh-CN" altLang="en-US" sz="20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zh-CN" sz="2000" dirty="0">
                <a:solidFill>
                  <a:schemeClr val="accent6">
                    <a:lumMod val="75000"/>
                  </a:schemeClr>
                </a:solidFill>
              </a:rPr>
              <a:t>build-up</a:t>
            </a:r>
            <a:endParaRPr lang="en-US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3EE23E-10A5-68EA-3A43-1678894CE6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6190" y="4221088"/>
            <a:ext cx="4799811" cy="1569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2266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85F89EE-E603-B078-EA37-3471C5C6C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Signature of beam polarization build-up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F67C8F-7037-C0E8-FF30-F6CB45773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18</a:t>
            </a:fld>
            <a:endParaRPr lang="zh-CN" altLang="en-US"/>
          </a:p>
        </p:txBody>
      </p:sp>
      <p:pic>
        <p:nvPicPr>
          <p:cNvPr id="5" name="图片 3">
            <a:extLst>
              <a:ext uri="{FF2B5EF4-FFF2-40B4-BE49-F238E27FC236}">
                <a16:creationId xmlns:a16="http://schemas.microsoft.com/office/drawing/2014/main" id="{B65C8658-1F42-0076-5DC0-3082D152ACC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rcRect/>
          <a:stretch/>
        </p:blipFill>
        <p:spPr>
          <a:xfrm>
            <a:off x="191344" y="1904451"/>
            <a:ext cx="11591326" cy="48369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F5F4D7D-15AB-CAD2-85B9-173B3559D87B}"/>
              </a:ext>
            </a:extLst>
          </p:cNvPr>
          <p:cNvSpPr txBox="1"/>
          <p:nvPr/>
        </p:nvSpPr>
        <p:spPr>
          <a:xfrm>
            <a:off x="515380" y="1048506"/>
            <a:ext cx="11161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FF"/>
                </a:solidFill>
              </a:rPr>
              <a:t>Alternative measurements of the pilot bunch and normal bunches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rgbClr val="0000FF"/>
                </a:solidFill>
              </a:rPr>
              <a:t>Increase of asymmetry over time for pilot bunch, compared to the reference of normal bunches</a:t>
            </a:r>
            <a:endParaRPr lang="en-US" sz="2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2559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>
            <a:extLst>
              <a:ext uri="{FF2B5EF4-FFF2-40B4-BE49-F238E27FC236}">
                <a16:creationId xmlns:a16="http://schemas.microsoft.com/office/drawing/2014/main" id="{45C01DD5-42D9-774B-DB9B-48F7A915862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219425" y="1925282"/>
            <a:ext cx="11541405" cy="4816086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85F89EE-E603-B078-EA37-3471C5C6C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Signature of beam polarization build-up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F67C8F-7037-C0E8-FF30-F6CB45773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19</a:t>
            </a:fld>
            <a:endParaRPr lang="zh-CN" altLang="en-US"/>
          </a:p>
        </p:txBody>
      </p:sp>
      <p:pic>
        <p:nvPicPr>
          <p:cNvPr id="5" name="图片 3">
            <a:extLst>
              <a:ext uri="{FF2B5EF4-FFF2-40B4-BE49-F238E27FC236}">
                <a16:creationId xmlns:a16="http://schemas.microsoft.com/office/drawing/2014/main" id="{B65C8658-1F42-0076-5DC0-3082D152ACC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rcRect/>
          <a:stretch/>
        </p:blipFill>
        <p:spPr>
          <a:xfrm>
            <a:off x="191344" y="1906823"/>
            <a:ext cx="11541406" cy="48160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F5F4D7D-15AB-CAD2-85B9-173B3559D87B}"/>
              </a:ext>
            </a:extLst>
          </p:cNvPr>
          <p:cNvSpPr txBox="1"/>
          <p:nvPr/>
        </p:nvSpPr>
        <p:spPr>
          <a:xfrm>
            <a:off x="839416" y="1228690"/>
            <a:ext cx="11017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FF"/>
                </a:solidFill>
              </a:rPr>
              <a:t>Measured signal behavior differs from the background</a:t>
            </a:r>
          </a:p>
        </p:txBody>
      </p:sp>
    </p:spTree>
    <p:extLst>
      <p:ext uri="{BB962C8B-B14F-4D97-AF65-F5344CB8AC3E}">
        <p14:creationId xmlns:p14="http://schemas.microsoft.com/office/powerpoint/2010/main" val="2340883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1C891AE-CDAC-19AF-C70D-30A37B19C9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9542" y="3789040"/>
            <a:ext cx="2331124" cy="2804631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439EF67-FEA4-EE8C-9CED-789263817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512" y="1071226"/>
            <a:ext cx="11612144" cy="3032130"/>
          </a:xfrm>
        </p:spPr>
        <p:txBody>
          <a:bodyPr>
            <a:normAutofit fontScale="92500" lnSpcReduction="20000"/>
          </a:bodyPr>
          <a:lstStyle/>
          <a:p>
            <a:r>
              <a:rPr lang="en-US" altLang="zh-CN" sz="2400" dirty="0"/>
              <a:t>Precision</a:t>
            </a:r>
            <a:r>
              <a:rPr lang="zh-CN" altLang="en-US" sz="2400" dirty="0"/>
              <a:t> </a:t>
            </a:r>
            <a:r>
              <a:rPr lang="en-US" altLang="zh-CN" sz="2400" dirty="0"/>
              <a:t>beam</a:t>
            </a:r>
            <a:r>
              <a:rPr lang="zh-CN" altLang="en-US" sz="2400" dirty="0"/>
              <a:t> </a:t>
            </a:r>
            <a:r>
              <a:rPr lang="en-US" altLang="zh-CN" sz="2400" dirty="0"/>
              <a:t>energy</a:t>
            </a:r>
            <a:r>
              <a:rPr lang="zh-CN" altLang="en-US" sz="2400" dirty="0"/>
              <a:t> </a:t>
            </a:r>
            <a:r>
              <a:rPr lang="en-US" altLang="zh-CN" sz="2400" dirty="0"/>
              <a:t>calibration</a:t>
            </a:r>
            <a:r>
              <a:rPr lang="zh-CN" altLang="en-US" sz="2400" dirty="0"/>
              <a:t> </a:t>
            </a:r>
            <a:r>
              <a:rPr lang="en-US" altLang="zh-CN" sz="2400" dirty="0"/>
              <a:t>based</a:t>
            </a:r>
            <a:r>
              <a:rPr lang="zh-CN" altLang="en-US" sz="2400" dirty="0"/>
              <a:t> </a:t>
            </a:r>
            <a:r>
              <a:rPr lang="en-US" altLang="zh-CN" sz="2400" dirty="0"/>
              <a:t>on</a:t>
            </a:r>
            <a:r>
              <a:rPr lang="zh-CN" altLang="en-US" sz="2400" dirty="0"/>
              <a:t> </a:t>
            </a:r>
            <a:r>
              <a:rPr lang="en-US" altLang="zh-CN" sz="2200" dirty="0">
                <a:solidFill>
                  <a:srgbClr val="00B050"/>
                </a:solidFill>
              </a:rPr>
              <a:t>Resonant</a:t>
            </a:r>
            <a:r>
              <a:rPr lang="zh-CN" altLang="en-US" sz="2200" dirty="0">
                <a:solidFill>
                  <a:srgbClr val="00B050"/>
                </a:solidFill>
              </a:rPr>
              <a:t> </a:t>
            </a:r>
            <a:r>
              <a:rPr lang="en-US" altLang="zh-CN" sz="2200" dirty="0">
                <a:solidFill>
                  <a:srgbClr val="00B050"/>
                </a:solidFill>
              </a:rPr>
              <a:t>Depolarization</a:t>
            </a:r>
            <a:r>
              <a:rPr lang="zh-CN" altLang="en-US" sz="2200" dirty="0">
                <a:solidFill>
                  <a:srgbClr val="00B050"/>
                </a:solidFill>
              </a:rPr>
              <a:t> </a:t>
            </a:r>
            <a:r>
              <a:rPr lang="en-US" altLang="zh-CN" sz="2200" dirty="0">
                <a:solidFill>
                  <a:srgbClr val="00B050"/>
                </a:solidFill>
              </a:rPr>
              <a:t>(~1e-6 accuracy)</a:t>
            </a:r>
            <a:r>
              <a:rPr lang="zh-CN" altLang="en-US" sz="2200" dirty="0">
                <a:solidFill>
                  <a:srgbClr val="00B050"/>
                </a:solidFill>
              </a:rPr>
              <a:t> </a:t>
            </a:r>
            <a:endParaRPr lang="en-US" altLang="zh-CN" sz="2200" dirty="0">
              <a:solidFill>
                <a:srgbClr val="00B050"/>
              </a:solidFill>
            </a:endParaRPr>
          </a:p>
          <a:p>
            <a:pPr lvl="1"/>
            <a:r>
              <a:rPr lang="en-US" altLang="zh-CN" sz="2100" dirty="0"/>
              <a:t>Precision</a:t>
            </a:r>
            <a:r>
              <a:rPr lang="zh-CN" altLang="en-US" sz="2100" dirty="0"/>
              <a:t> </a:t>
            </a:r>
            <a:r>
              <a:rPr lang="en-US" altLang="zh-CN" sz="2100" dirty="0"/>
              <a:t>measurements</a:t>
            </a:r>
            <a:r>
              <a:rPr lang="zh-CN" altLang="en-US" sz="2100" dirty="0"/>
              <a:t> </a:t>
            </a:r>
            <a:r>
              <a:rPr lang="en-US" altLang="zh-CN" sz="2100" dirty="0"/>
              <a:t>of</a:t>
            </a:r>
            <a:r>
              <a:rPr lang="zh-CN" altLang="en-US" sz="2100" dirty="0"/>
              <a:t> </a:t>
            </a:r>
            <a:r>
              <a:rPr lang="en-US" altLang="zh-CN" sz="2100" dirty="0"/>
              <a:t>Z&amp;W</a:t>
            </a:r>
            <a:r>
              <a:rPr lang="zh-CN" altLang="en-US" sz="2100" dirty="0"/>
              <a:t> </a:t>
            </a:r>
            <a:r>
              <a:rPr lang="en-US" altLang="zh-CN" sz="2100" dirty="0"/>
              <a:t>mass</a:t>
            </a:r>
            <a:r>
              <a:rPr lang="zh-CN" altLang="en-US" sz="2100" dirty="0"/>
              <a:t> </a:t>
            </a:r>
            <a:r>
              <a:rPr lang="en-US" altLang="zh-CN" sz="1600" dirty="0"/>
              <a:t>(</a:t>
            </a:r>
            <a:r>
              <a:rPr lang="en-US" altLang="zh-CN" sz="1600" dirty="0">
                <a:solidFill>
                  <a:srgbClr val="0070C0"/>
                </a:solidFill>
              </a:rPr>
              <a:t>FCC</a:t>
            </a:r>
            <a:r>
              <a:rPr lang="zh-CN" altLang="en-US" sz="1600" dirty="0">
                <a:solidFill>
                  <a:srgbClr val="0070C0"/>
                </a:solidFill>
              </a:rPr>
              <a:t> </a:t>
            </a:r>
            <a:r>
              <a:rPr lang="en-US" altLang="zh-CN" sz="1600" dirty="0">
                <a:solidFill>
                  <a:srgbClr val="0070C0"/>
                </a:solidFill>
              </a:rPr>
              <a:t>EPOL,</a:t>
            </a:r>
            <a:r>
              <a:rPr lang="zh-CN" altLang="en-US" sz="1600" dirty="0">
                <a:solidFill>
                  <a:srgbClr val="0070C0"/>
                </a:solidFill>
              </a:rPr>
              <a:t> </a:t>
            </a:r>
            <a:r>
              <a:rPr lang="en-US" altLang="zh-CN" sz="1600" dirty="0">
                <a:solidFill>
                  <a:srgbClr val="0070C0"/>
                </a:solidFill>
              </a:rPr>
              <a:t>arXiv:1909.12245,</a:t>
            </a:r>
            <a:r>
              <a:rPr lang="zh-CN" altLang="en-US" sz="1600" dirty="0">
                <a:solidFill>
                  <a:srgbClr val="0070C0"/>
                </a:solidFill>
              </a:rPr>
              <a:t>  </a:t>
            </a:r>
            <a:r>
              <a:rPr lang="en-US" altLang="zh-CN" sz="1600" dirty="0">
                <a:solidFill>
                  <a:srgbClr val="0070C0"/>
                </a:solidFill>
              </a:rPr>
              <a:t>CDFII:</a:t>
            </a:r>
            <a:r>
              <a:rPr lang="zh-CN" altLang="en-US" sz="1600" dirty="0">
                <a:solidFill>
                  <a:srgbClr val="0070C0"/>
                </a:solidFill>
              </a:rPr>
              <a:t> </a:t>
            </a:r>
            <a:r>
              <a:rPr lang="en-US" altLang="zh-CN" sz="1600" dirty="0">
                <a:solidFill>
                  <a:srgbClr val="0070C0"/>
                </a:solidFill>
              </a:rPr>
              <a:t>Science</a:t>
            </a:r>
            <a:r>
              <a:rPr lang="zh-CN" altLang="en-US" sz="1600" dirty="0">
                <a:solidFill>
                  <a:srgbClr val="0070C0"/>
                </a:solidFill>
              </a:rPr>
              <a:t> </a:t>
            </a:r>
            <a:r>
              <a:rPr lang="en-US" altLang="zh-CN" sz="1600" dirty="0">
                <a:solidFill>
                  <a:srgbClr val="0070C0"/>
                </a:solidFill>
              </a:rPr>
              <a:t>376,</a:t>
            </a:r>
            <a:r>
              <a:rPr lang="zh-CN" altLang="en-US" sz="1600" dirty="0">
                <a:solidFill>
                  <a:srgbClr val="0070C0"/>
                </a:solidFill>
              </a:rPr>
              <a:t> </a:t>
            </a:r>
            <a:r>
              <a:rPr lang="en-US" altLang="zh-CN" sz="1600" dirty="0">
                <a:solidFill>
                  <a:srgbClr val="0070C0"/>
                </a:solidFill>
              </a:rPr>
              <a:t>6589</a:t>
            </a:r>
            <a:r>
              <a:rPr lang="en-US" altLang="zh-CN" sz="2000" dirty="0">
                <a:solidFill>
                  <a:srgbClr val="0070C0"/>
                </a:solidFill>
              </a:rPr>
              <a:t>)</a:t>
            </a:r>
            <a:endParaRPr lang="en-US" altLang="zh-CN" sz="2000" dirty="0"/>
          </a:p>
          <a:p>
            <a:pPr lvl="1">
              <a:spcAft>
                <a:spcPts val="1200"/>
              </a:spcAft>
            </a:pPr>
            <a:r>
              <a:rPr lang="en-US" altLang="zh-CN" sz="2100" dirty="0"/>
              <a:t>Fiducial</a:t>
            </a:r>
            <a:r>
              <a:rPr lang="zh-CN" altLang="en-US" sz="2100" dirty="0"/>
              <a:t> </a:t>
            </a:r>
            <a:r>
              <a:rPr lang="en-US" altLang="zh-CN" sz="2100" dirty="0"/>
              <a:t>for</a:t>
            </a:r>
            <a:r>
              <a:rPr lang="zh-CN" altLang="en-US" sz="2100" dirty="0"/>
              <a:t> </a:t>
            </a:r>
            <a:r>
              <a:rPr lang="en-US" altLang="zh-CN" sz="2100" dirty="0"/>
              <a:t>Higgs</a:t>
            </a:r>
            <a:r>
              <a:rPr lang="zh-CN" altLang="en-US" sz="2100" dirty="0"/>
              <a:t> </a:t>
            </a:r>
            <a:r>
              <a:rPr lang="en-US" altLang="zh-CN" sz="2100" dirty="0"/>
              <a:t>&amp;</a:t>
            </a:r>
            <a:r>
              <a:rPr lang="zh-CN" altLang="en-US" sz="2100" dirty="0"/>
              <a:t> </a:t>
            </a:r>
            <a:r>
              <a:rPr lang="en-US" altLang="zh-CN" sz="2100" dirty="0"/>
              <a:t>ttbar</a:t>
            </a:r>
            <a:r>
              <a:rPr lang="zh-CN" altLang="en-US" sz="2100" dirty="0"/>
              <a:t> </a:t>
            </a:r>
            <a:r>
              <a:rPr lang="en-US" altLang="zh-CN" sz="2100" dirty="0"/>
              <a:t>mass</a:t>
            </a:r>
            <a:r>
              <a:rPr lang="zh-CN" altLang="en-US" sz="2100" dirty="0"/>
              <a:t> </a:t>
            </a:r>
            <a:r>
              <a:rPr lang="en-US" altLang="zh-CN" sz="2100" dirty="0"/>
              <a:t>measurements</a:t>
            </a:r>
            <a:r>
              <a:rPr lang="zh-CN" altLang="en-US" sz="2100" dirty="0"/>
              <a:t> </a:t>
            </a:r>
            <a:r>
              <a:rPr lang="en-US" altLang="zh-CN" sz="1600" dirty="0"/>
              <a:t>(</a:t>
            </a:r>
            <a:r>
              <a:rPr lang="en-US" altLang="zh-CN" sz="1600" dirty="0">
                <a:solidFill>
                  <a:srgbClr val="0070C0"/>
                </a:solidFill>
              </a:rPr>
              <a:t>LEP2</a:t>
            </a:r>
            <a:r>
              <a:rPr lang="zh-CN" altLang="en-US" sz="1600" dirty="0">
                <a:solidFill>
                  <a:srgbClr val="0070C0"/>
                </a:solidFill>
              </a:rPr>
              <a:t> </a:t>
            </a:r>
            <a:r>
              <a:rPr lang="en-US" altLang="zh-CN" sz="1600" dirty="0">
                <a:solidFill>
                  <a:srgbClr val="0070C0"/>
                </a:solidFill>
              </a:rPr>
              <a:t>CM</a:t>
            </a:r>
            <a:r>
              <a:rPr lang="zh-CN" altLang="en-US" sz="1600" dirty="0">
                <a:solidFill>
                  <a:srgbClr val="0070C0"/>
                </a:solidFill>
              </a:rPr>
              <a:t> </a:t>
            </a:r>
            <a:r>
              <a:rPr lang="en-US" altLang="zh-CN" sz="1600" dirty="0">
                <a:solidFill>
                  <a:srgbClr val="0070C0"/>
                </a:solidFill>
              </a:rPr>
              <a:t>energy</a:t>
            </a:r>
            <a:r>
              <a:rPr lang="zh-CN" altLang="en-US" sz="1600" dirty="0">
                <a:solidFill>
                  <a:srgbClr val="0070C0"/>
                </a:solidFill>
              </a:rPr>
              <a:t> </a:t>
            </a:r>
            <a:r>
              <a:rPr lang="en-US" altLang="zh-CN" sz="1600" dirty="0">
                <a:solidFill>
                  <a:srgbClr val="0070C0"/>
                </a:solidFill>
              </a:rPr>
              <a:t>evaluation</a:t>
            </a:r>
            <a:r>
              <a:rPr lang="zh-CN" altLang="en-US" sz="1600" dirty="0">
                <a:solidFill>
                  <a:srgbClr val="0070C0"/>
                </a:solidFill>
              </a:rPr>
              <a:t> </a:t>
            </a:r>
            <a:r>
              <a:rPr lang="en-US" altLang="zh-CN" sz="1600" dirty="0">
                <a:solidFill>
                  <a:srgbClr val="0070C0"/>
                </a:solidFill>
              </a:rPr>
              <a:t>above</a:t>
            </a:r>
            <a:r>
              <a:rPr lang="zh-CN" altLang="en-US" sz="1600" dirty="0">
                <a:solidFill>
                  <a:srgbClr val="0070C0"/>
                </a:solidFill>
              </a:rPr>
              <a:t> </a:t>
            </a:r>
            <a:r>
              <a:rPr lang="en-US" altLang="zh-CN" sz="1600" dirty="0">
                <a:solidFill>
                  <a:srgbClr val="0070C0"/>
                </a:solidFill>
              </a:rPr>
              <a:t>80</a:t>
            </a:r>
            <a:r>
              <a:rPr lang="zh-CN" altLang="en-US" sz="1600" dirty="0">
                <a:solidFill>
                  <a:srgbClr val="0070C0"/>
                </a:solidFill>
              </a:rPr>
              <a:t> </a:t>
            </a:r>
            <a:r>
              <a:rPr lang="en-US" altLang="zh-CN" sz="1600" dirty="0">
                <a:solidFill>
                  <a:srgbClr val="0070C0"/>
                </a:solidFill>
              </a:rPr>
              <a:t>GeV,</a:t>
            </a:r>
            <a:r>
              <a:rPr lang="zh-CN" altLang="en-US" sz="1600" dirty="0">
                <a:solidFill>
                  <a:srgbClr val="0070C0"/>
                </a:solidFill>
              </a:rPr>
              <a:t> </a:t>
            </a:r>
            <a:r>
              <a:rPr lang="en-US" altLang="zh-CN" sz="1600" dirty="0">
                <a:solidFill>
                  <a:srgbClr val="0070C0"/>
                </a:solidFill>
              </a:rPr>
              <a:t>arXiv:9901002,</a:t>
            </a:r>
            <a:r>
              <a:rPr lang="en-US" altLang="zh-CN" sz="2000" dirty="0">
                <a:solidFill>
                  <a:srgbClr val="0070C0"/>
                </a:solidFill>
              </a:rPr>
              <a:t>)</a:t>
            </a:r>
          </a:p>
          <a:p>
            <a:r>
              <a:rPr lang="en-US" altLang="zh-CN" sz="2400" dirty="0"/>
              <a:t>Requirements:</a:t>
            </a:r>
          </a:p>
          <a:p>
            <a:pPr lvl="1"/>
            <a:r>
              <a:rPr lang="en-US" altLang="zh-CN" sz="2100" dirty="0"/>
              <a:t>Transverse Compton</a:t>
            </a:r>
            <a:r>
              <a:rPr lang="zh-CN" altLang="en-US" sz="2100" dirty="0"/>
              <a:t> </a:t>
            </a:r>
            <a:r>
              <a:rPr lang="en-US" altLang="zh-CN" sz="2100" dirty="0"/>
              <a:t>polarimeter: </a:t>
            </a:r>
            <a:r>
              <a:rPr lang="en-US" altLang="zh-CN" sz="2100" b="1" dirty="0">
                <a:solidFill>
                  <a:srgbClr val="FF0000"/>
                </a:solidFill>
              </a:rPr>
              <a:t>statistical uncertainty ~1%/second</a:t>
            </a:r>
          </a:p>
          <a:p>
            <a:pPr lvl="1"/>
            <a:r>
              <a:rPr lang="en-US" altLang="zh-CN" sz="2100" dirty="0"/>
              <a:t>RF</a:t>
            </a:r>
            <a:r>
              <a:rPr lang="zh-CN" altLang="en-US" sz="2100" dirty="0"/>
              <a:t> </a:t>
            </a:r>
            <a:r>
              <a:rPr lang="en-US" altLang="zh-CN" sz="2100" dirty="0"/>
              <a:t>depolarizer: </a:t>
            </a:r>
            <a:r>
              <a:rPr lang="en-US" altLang="zh-CN" sz="2100" dirty="0">
                <a:solidFill>
                  <a:srgbClr val="FF0000"/>
                </a:solidFill>
              </a:rPr>
              <a:t>specs similar to</a:t>
            </a:r>
            <a:r>
              <a:rPr lang="zh-CN" altLang="en-US" sz="2100" dirty="0">
                <a:solidFill>
                  <a:srgbClr val="FF0000"/>
                </a:solidFill>
              </a:rPr>
              <a:t> </a:t>
            </a:r>
            <a:r>
              <a:rPr lang="en-US" altLang="zh-CN" sz="2100" dirty="0">
                <a:solidFill>
                  <a:srgbClr val="FF0000"/>
                </a:solidFill>
              </a:rPr>
              <a:t>bunch-by-bunch</a:t>
            </a:r>
            <a:r>
              <a:rPr lang="zh-CN" altLang="en-US" sz="2100" dirty="0">
                <a:solidFill>
                  <a:srgbClr val="FF0000"/>
                </a:solidFill>
              </a:rPr>
              <a:t> </a:t>
            </a:r>
            <a:r>
              <a:rPr lang="en-US" altLang="zh-CN" sz="2100" dirty="0">
                <a:solidFill>
                  <a:srgbClr val="FF0000"/>
                </a:solidFill>
              </a:rPr>
              <a:t>feedback</a:t>
            </a:r>
            <a:r>
              <a:rPr lang="zh-CN" altLang="en-US" sz="2100" dirty="0">
                <a:solidFill>
                  <a:srgbClr val="FF0000"/>
                </a:solidFill>
              </a:rPr>
              <a:t> </a:t>
            </a:r>
            <a:r>
              <a:rPr lang="en-US" altLang="zh-CN" sz="2100" dirty="0">
                <a:solidFill>
                  <a:srgbClr val="FF0000"/>
                </a:solidFill>
              </a:rPr>
              <a:t>kicker</a:t>
            </a:r>
          </a:p>
          <a:p>
            <a:pPr lvl="1"/>
            <a:r>
              <a:rPr lang="en-US" altLang="zh-CN" sz="2100" dirty="0">
                <a:solidFill>
                  <a:srgbClr val="0000FF"/>
                </a:solidFill>
              </a:rPr>
              <a:t>RD measurements every ~ 10 mins</a:t>
            </a:r>
            <a:endParaRPr lang="en-US" altLang="zh-CN" sz="2100" dirty="0">
              <a:solidFill>
                <a:srgbClr val="FF0000"/>
              </a:solidFill>
            </a:endParaRPr>
          </a:p>
          <a:p>
            <a:pPr lvl="1"/>
            <a:r>
              <a:rPr lang="en-US" altLang="zh-CN" sz="2100" b="1" dirty="0">
                <a:solidFill>
                  <a:srgbClr val="0000FF"/>
                </a:solidFill>
              </a:rPr>
              <a:t>At</a:t>
            </a:r>
            <a:r>
              <a:rPr lang="zh-CN" altLang="en-US" sz="2100" b="1" dirty="0">
                <a:solidFill>
                  <a:srgbClr val="0000FF"/>
                </a:solidFill>
              </a:rPr>
              <a:t> </a:t>
            </a:r>
            <a:r>
              <a:rPr lang="en-US" altLang="zh-CN" sz="2100" b="1" dirty="0">
                <a:solidFill>
                  <a:srgbClr val="0000FF"/>
                </a:solidFill>
              </a:rPr>
              <a:t>least</a:t>
            </a:r>
            <a:r>
              <a:rPr lang="zh-CN" altLang="en-US" sz="2100" b="1" dirty="0">
                <a:solidFill>
                  <a:srgbClr val="0000FF"/>
                </a:solidFill>
              </a:rPr>
              <a:t> </a:t>
            </a:r>
            <a:r>
              <a:rPr lang="en-US" altLang="zh-CN" sz="2100" b="1" dirty="0">
                <a:solidFill>
                  <a:srgbClr val="0000FF"/>
                </a:solidFill>
              </a:rPr>
              <a:t>5%~10%</a:t>
            </a:r>
            <a:r>
              <a:rPr lang="zh-CN" altLang="en-US" sz="2100" b="1" dirty="0">
                <a:solidFill>
                  <a:srgbClr val="0000FF"/>
                </a:solidFill>
              </a:rPr>
              <a:t> </a:t>
            </a:r>
            <a:r>
              <a:rPr lang="en-US" altLang="zh-CN" sz="2100" b="1" dirty="0">
                <a:solidFill>
                  <a:srgbClr val="0000FF"/>
                </a:solidFill>
              </a:rPr>
              <a:t>vertical</a:t>
            </a:r>
            <a:r>
              <a:rPr lang="zh-CN" altLang="en-US" sz="2100" b="1" dirty="0">
                <a:solidFill>
                  <a:srgbClr val="0000FF"/>
                </a:solidFill>
              </a:rPr>
              <a:t> </a:t>
            </a:r>
            <a:r>
              <a:rPr lang="en-US" altLang="zh-CN" sz="2100" b="1" dirty="0">
                <a:solidFill>
                  <a:srgbClr val="0000FF"/>
                </a:solidFill>
              </a:rPr>
              <a:t>polarization</a:t>
            </a:r>
            <a:r>
              <a:rPr lang="zh-CN" altLang="en-US" sz="2100" b="1" dirty="0">
                <a:solidFill>
                  <a:srgbClr val="0000FF"/>
                </a:solidFill>
              </a:rPr>
              <a:t> </a:t>
            </a:r>
            <a:r>
              <a:rPr lang="en-US" altLang="zh-CN" sz="2100" b="1" dirty="0">
                <a:solidFill>
                  <a:srgbClr val="0000FF"/>
                </a:solidFill>
              </a:rPr>
              <a:t>for</a:t>
            </a:r>
            <a:r>
              <a:rPr lang="zh-CN" altLang="en-US" sz="2100" b="1" dirty="0">
                <a:solidFill>
                  <a:srgbClr val="0000FF"/>
                </a:solidFill>
              </a:rPr>
              <a:t> </a:t>
            </a:r>
            <a:r>
              <a:rPr lang="en-US" altLang="zh-CN" sz="2100" b="1" dirty="0">
                <a:solidFill>
                  <a:srgbClr val="0000FF"/>
                </a:solidFill>
              </a:rPr>
              <a:t>e+/e-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6A40D76-E526-4FF0-03EB-D06DEE702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Polarized</a:t>
            </a:r>
            <a:r>
              <a:rPr lang="zh-CN" altLang="en-US" dirty="0"/>
              <a:t> </a:t>
            </a:r>
            <a:r>
              <a:rPr lang="en-US" altLang="zh-CN" dirty="0"/>
              <a:t>beams</a:t>
            </a:r>
            <a:r>
              <a:rPr lang="zh-CN" altLang="en-US" dirty="0"/>
              <a:t> </a:t>
            </a:r>
            <a:r>
              <a:rPr lang="en-US" altLang="zh-CN" dirty="0"/>
              <a:t>@</a:t>
            </a:r>
            <a:r>
              <a:rPr lang="zh-CN" altLang="en-US" dirty="0"/>
              <a:t> </a:t>
            </a:r>
            <a:r>
              <a:rPr lang="en-US" altLang="zh-CN" dirty="0"/>
              <a:t>CEPC: transverse polarization</a:t>
            </a:r>
            <a:r>
              <a:rPr lang="zh-CN" altLang="en-US" dirty="0"/>
              <a:t>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986BC0-8DF9-14E0-09C9-1309DAC22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83654" y="6356350"/>
            <a:ext cx="2844800" cy="365125"/>
          </a:xfrm>
        </p:spPr>
        <p:txBody>
          <a:bodyPr/>
          <a:lstStyle/>
          <a:p>
            <a:fld id="{F15E9139-A00B-4B2A-98A6-095DC08F1345}" type="slidenum">
              <a:rPr lang="zh-CN" altLang="en-US" smtClean="0"/>
              <a:pPr/>
              <a:t>2</a:t>
            </a:fld>
            <a:endParaRPr lang="zh-CN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06D693B-F21F-C46B-6671-1C328723BF7D}"/>
              </a:ext>
            </a:extLst>
          </p:cNvPr>
          <p:cNvSpPr txBox="1"/>
          <p:nvPr/>
        </p:nvSpPr>
        <p:spPr>
          <a:xfrm>
            <a:off x="4983852" y="6538913"/>
            <a:ext cx="25694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3399"/>
                </a:solidFill>
              </a:rPr>
              <a:t>LEP: Z. Phys. C 66, 45-62 (1995).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179AFF-B08E-8B56-9C97-87457D051EBD}"/>
              </a:ext>
            </a:extLst>
          </p:cNvPr>
          <p:cNvSpPr txBox="1"/>
          <p:nvPr/>
        </p:nvSpPr>
        <p:spPr>
          <a:xfrm>
            <a:off x="8928047" y="2284385"/>
            <a:ext cx="338784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solidFill>
                  <a:srgbClr val="0070C0"/>
                </a:solidFill>
              </a:rPr>
              <a:t>CEPC</a:t>
            </a:r>
            <a:r>
              <a:rPr lang="zh-CN" altLang="en-US" sz="1600" dirty="0">
                <a:solidFill>
                  <a:srgbClr val="0070C0"/>
                </a:solidFill>
              </a:rPr>
              <a:t> </a:t>
            </a:r>
            <a:r>
              <a:rPr lang="en-US" altLang="zh-CN" sz="1600" dirty="0">
                <a:solidFill>
                  <a:srgbClr val="0070C0"/>
                </a:solidFill>
              </a:rPr>
              <a:t>Z&amp;W</a:t>
            </a:r>
            <a:r>
              <a:rPr lang="zh-CN" altLang="en-US" sz="1600" dirty="0">
                <a:solidFill>
                  <a:srgbClr val="0070C0"/>
                </a:solidFill>
              </a:rPr>
              <a:t> </a:t>
            </a:r>
            <a:r>
              <a:rPr lang="en-US" altLang="zh-CN" sz="1600" dirty="0">
                <a:solidFill>
                  <a:srgbClr val="0070C0"/>
                </a:solidFill>
              </a:rPr>
              <a:t>mass,</a:t>
            </a:r>
            <a:r>
              <a:rPr lang="zh-CN" altLang="en-US" sz="1600" dirty="0">
                <a:solidFill>
                  <a:srgbClr val="0070C0"/>
                </a:solidFill>
              </a:rPr>
              <a:t> </a:t>
            </a:r>
            <a:r>
              <a:rPr lang="en-US" altLang="zh-CN" sz="1600" dirty="0">
                <a:solidFill>
                  <a:srgbClr val="0070C0"/>
                </a:solidFill>
              </a:rPr>
              <a:t>CDR</a:t>
            </a:r>
            <a:r>
              <a:rPr lang="zh-CN" altLang="en-US" sz="1600" dirty="0">
                <a:solidFill>
                  <a:srgbClr val="0070C0"/>
                </a:solidFill>
              </a:rPr>
              <a:t> </a:t>
            </a:r>
            <a:r>
              <a:rPr lang="en-US" altLang="zh-CN" sz="1600" dirty="0">
                <a:solidFill>
                  <a:srgbClr val="0070C0"/>
                </a:solidFill>
              </a:rPr>
              <a:t>2019</a:t>
            </a:r>
          </a:p>
          <a:p>
            <a:r>
              <a:rPr lang="en-US" altLang="zh-CN" sz="1600" dirty="0">
                <a:solidFill>
                  <a:srgbClr val="0070C0"/>
                </a:solidFill>
              </a:rPr>
              <a:t>CEPC</a:t>
            </a:r>
            <a:r>
              <a:rPr lang="zh-CN" altLang="en-US" sz="1600" dirty="0">
                <a:solidFill>
                  <a:srgbClr val="0070C0"/>
                </a:solidFill>
              </a:rPr>
              <a:t> </a:t>
            </a:r>
            <a:r>
              <a:rPr lang="en-US" altLang="zh-CN" sz="1600" dirty="0">
                <a:solidFill>
                  <a:srgbClr val="0070C0"/>
                </a:solidFill>
              </a:rPr>
              <a:t>W</a:t>
            </a:r>
            <a:r>
              <a:rPr lang="zh-CN" altLang="en-US" sz="1600" dirty="0">
                <a:solidFill>
                  <a:srgbClr val="0070C0"/>
                </a:solidFill>
              </a:rPr>
              <a:t> </a:t>
            </a:r>
            <a:r>
              <a:rPr lang="en-US" altLang="zh-CN" sz="1600" dirty="0">
                <a:solidFill>
                  <a:srgbClr val="0070C0"/>
                </a:solidFill>
              </a:rPr>
              <a:t>mass:</a:t>
            </a:r>
            <a:r>
              <a:rPr lang="zh-CN" altLang="en-US" sz="1600" dirty="0">
                <a:solidFill>
                  <a:srgbClr val="0070C0"/>
                </a:solidFill>
              </a:rPr>
              <a:t> </a:t>
            </a:r>
            <a:r>
              <a:rPr lang="en-US" altLang="zh-CN" sz="1600" dirty="0">
                <a:solidFill>
                  <a:srgbClr val="0070C0"/>
                </a:solidFill>
              </a:rPr>
              <a:t>EJPC</a:t>
            </a:r>
            <a:r>
              <a:rPr lang="zh-CN" altLang="en-US" sz="1600" dirty="0">
                <a:solidFill>
                  <a:srgbClr val="0070C0"/>
                </a:solidFill>
              </a:rPr>
              <a:t> </a:t>
            </a:r>
            <a:r>
              <a:rPr lang="en-US" altLang="zh-CN" sz="1600" dirty="0">
                <a:solidFill>
                  <a:srgbClr val="0070C0"/>
                </a:solidFill>
              </a:rPr>
              <a:t>80,</a:t>
            </a:r>
            <a:r>
              <a:rPr lang="zh-CN" altLang="en-US" sz="1600" dirty="0">
                <a:solidFill>
                  <a:srgbClr val="0070C0"/>
                </a:solidFill>
              </a:rPr>
              <a:t> </a:t>
            </a:r>
            <a:r>
              <a:rPr lang="en-US" altLang="zh-CN" sz="1600" dirty="0">
                <a:solidFill>
                  <a:srgbClr val="0070C0"/>
                </a:solidFill>
              </a:rPr>
              <a:t>66</a:t>
            </a:r>
            <a:r>
              <a:rPr lang="zh-CN" altLang="en-US" sz="1600" dirty="0">
                <a:solidFill>
                  <a:srgbClr val="0070C0"/>
                </a:solidFill>
              </a:rPr>
              <a:t> </a:t>
            </a:r>
            <a:r>
              <a:rPr lang="en-US" altLang="zh-CN" sz="1600" dirty="0">
                <a:solidFill>
                  <a:srgbClr val="0070C0"/>
                </a:solidFill>
              </a:rPr>
              <a:t>(2020)</a:t>
            </a:r>
          </a:p>
          <a:p>
            <a:r>
              <a:rPr lang="en-US" altLang="zh-CN" sz="1600" dirty="0">
                <a:solidFill>
                  <a:srgbClr val="0070C0"/>
                </a:solidFill>
              </a:rPr>
              <a:t>CEPC</a:t>
            </a:r>
            <a:r>
              <a:rPr lang="zh-CN" altLang="en-US" sz="1600" dirty="0">
                <a:solidFill>
                  <a:srgbClr val="0070C0"/>
                </a:solidFill>
              </a:rPr>
              <a:t> </a:t>
            </a:r>
            <a:r>
              <a:rPr lang="en-US" altLang="zh-CN" sz="1600" dirty="0">
                <a:solidFill>
                  <a:srgbClr val="0070C0"/>
                </a:solidFill>
              </a:rPr>
              <a:t>ttbar,</a:t>
            </a:r>
            <a:r>
              <a:rPr lang="zh-CN" altLang="en-US" sz="1600" dirty="0">
                <a:solidFill>
                  <a:srgbClr val="0070C0"/>
                </a:solidFill>
              </a:rPr>
              <a:t> </a:t>
            </a:r>
            <a:r>
              <a:rPr lang="en-US" altLang="zh-CN" sz="1600" dirty="0">
                <a:solidFill>
                  <a:srgbClr val="0070C0"/>
                </a:solidFill>
              </a:rPr>
              <a:t>arXiv:2207.12177</a:t>
            </a:r>
            <a:endParaRPr lang="en-US" sz="1600" dirty="0"/>
          </a:p>
        </p:txBody>
      </p:sp>
      <p:pic>
        <p:nvPicPr>
          <p:cNvPr id="8" name="图片 4" descr="spinPrecession.gif">
            <a:extLst>
              <a:ext uri="{FF2B5EF4-FFF2-40B4-BE49-F238E27FC236}">
                <a16:creationId xmlns:a16="http://schemas.microsoft.com/office/drawing/2014/main" id="{CA3CD4AA-441A-F623-7769-CB92506EF2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0" y="4505311"/>
            <a:ext cx="3030017" cy="1414008"/>
          </a:xfrm>
          <a:prstGeom prst="rect">
            <a:avLst/>
          </a:prstGeom>
        </p:spPr>
      </p:pic>
      <p:sp>
        <p:nvSpPr>
          <p:cNvPr id="11" name="Rounded Rectangle 4">
            <a:extLst>
              <a:ext uri="{FF2B5EF4-FFF2-40B4-BE49-F238E27FC236}">
                <a16:creationId xmlns:a16="http://schemas.microsoft.com/office/drawing/2014/main" id="{C796E3C9-0C04-5605-B349-1047FFFBB532}"/>
              </a:ext>
            </a:extLst>
          </p:cNvPr>
          <p:cNvSpPr/>
          <p:nvPr/>
        </p:nvSpPr>
        <p:spPr>
          <a:xfrm>
            <a:off x="2276208" y="5622448"/>
            <a:ext cx="469525" cy="1215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506AB1B2-6F75-FDA3-F9EF-5DAE96A3F214}"/>
              </a:ext>
            </a:extLst>
          </p:cNvPr>
          <p:cNvSpPr txBox="1"/>
          <p:nvPr/>
        </p:nvSpPr>
        <p:spPr>
          <a:xfrm>
            <a:off x="1960057" y="5700138"/>
            <a:ext cx="1487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432FF"/>
                </a:solidFill>
              </a:rPr>
              <a:t>polarimeter</a:t>
            </a:r>
          </a:p>
        </p:txBody>
      </p:sp>
      <p:sp>
        <p:nvSpPr>
          <p:cNvPr id="15" name="Rounded Rectangle 6">
            <a:extLst>
              <a:ext uri="{FF2B5EF4-FFF2-40B4-BE49-F238E27FC236}">
                <a16:creationId xmlns:a16="http://schemas.microsoft.com/office/drawing/2014/main" id="{D35A5345-B77A-2FFE-D906-925266BD16CD}"/>
              </a:ext>
            </a:extLst>
          </p:cNvPr>
          <p:cNvSpPr/>
          <p:nvPr/>
        </p:nvSpPr>
        <p:spPr>
          <a:xfrm>
            <a:off x="3500344" y="5239954"/>
            <a:ext cx="127800" cy="2762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104225DD-AD55-53F1-41C3-4F332002420D}"/>
              </a:ext>
            </a:extLst>
          </p:cNvPr>
          <p:cNvSpPr/>
          <p:nvPr/>
        </p:nvSpPr>
        <p:spPr>
          <a:xfrm>
            <a:off x="1728872" y="5487350"/>
            <a:ext cx="123151" cy="127059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5">
            <a:extLst>
              <a:ext uri="{FF2B5EF4-FFF2-40B4-BE49-F238E27FC236}">
                <a16:creationId xmlns:a16="http://schemas.microsoft.com/office/drawing/2014/main" id="{7E894C8D-0807-3910-C97C-5A1D7C83E55D}"/>
              </a:ext>
            </a:extLst>
          </p:cNvPr>
          <p:cNvSpPr/>
          <p:nvPr/>
        </p:nvSpPr>
        <p:spPr>
          <a:xfrm>
            <a:off x="3092392" y="5005171"/>
            <a:ext cx="123151" cy="127059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29620285-3366-067C-BE28-E27EE87C9524}"/>
              </a:ext>
            </a:extLst>
          </p:cNvPr>
          <p:cNvSpPr txBox="1"/>
          <p:nvPr/>
        </p:nvSpPr>
        <p:spPr>
          <a:xfrm>
            <a:off x="1003976" y="5601519"/>
            <a:ext cx="14732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IP/detector</a:t>
            </a:r>
            <a:endParaRPr lang="zh-CN" altLang="en-US" sz="1400" dirty="0"/>
          </a:p>
        </p:txBody>
      </p:sp>
      <p:sp>
        <p:nvSpPr>
          <p:cNvPr id="19" name="文本框 17">
            <a:extLst>
              <a:ext uri="{FF2B5EF4-FFF2-40B4-BE49-F238E27FC236}">
                <a16:creationId xmlns:a16="http://schemas.microsoft.com/office/drawing/2014/main" id="{5601478B-C219-8A1C-D08A-5615EADDF013}"/>
              </a:ext>
            </a:extLst>
          </p:cNvPr>
          <p:cNvSpPr txBox="1"/>
          <p:nvPr/>
        </p:nvSpPr>
        <p:spPr>
          <a:xfrm>
            <a:off x="2930456" y="4713273"/>
            <a:ext cx="14732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IP/detector</a:t>
            </a:r>
            <a:endParaRPr lang="zh-CN" altLang="en-US" sz="1400" dirty="0"/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49D4C820-E36F-8E19-9840-A8E67C50A873}"/>
              </a:ext>
            </a:extLst>
          </p:cNvPr>
          <p:cNvSpPr txBox="1"/>
          <p:nvPr/>
        </p:nvSpPr>
        <p:spPr>
          <a:xfrm>
            <a:off x="3250283" y="5567106"/>
            <a:ext cx="1487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FF0000"/>
                </a:solidFill>
              </a:rPr>
              <a:t>depolarizer</a:t>
            </a:r>
            <a:endParaRPr lang="en-US" sz="14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8A67055-13D4-B188-3BCE-06A319401968}"/>
                  </a:ext>
                </a:extLst>
              </p:cNvPr>
              <p:cNvSpPr txBox="1"/>
              <p:nvPr/>
            </p:nvSpPr>
            <p:spPr>
              <a:xfrm>
                <a:off x="8346113" y="5867980"/>
                <a:ext cx="4728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altLang="zh-CN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altLang="zh-CN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𝑃</m:t>
                          </m:r>
                        </m:e>
                        <m:sub>
                          <m:r>
                            <a:rPr kumimoji="0" lang="en-US" altLang="zh-CN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𝑍</m:t>
                          </m:r>
                        </m:sub>
                      </m:sSub>
                    </m:oMath>
                  </m:oMathPara>
                </a14:m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8A67055-13D4-B188-3BCE-06A3194019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6113" y="5867980"/>
                <a:ext cx="472885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椭圆 1">
            <a:extLst>
              <a:ext uri="{FF2B5EF4-FFF2-40B4-BE49-F238E27FC236}">
                <a16:creationId xmlns:a16="http://schemas.microsoft.com/office/drawing/2014/main" id="{403E18EE-F633-1C62-341E-8FAA4E5C3515}"/>
              </a:ext>
            </a:extLst>
          </p:cNvPr>
          <p:cNvSpPr/>
          <p:nvPr/>
        </p:nvSpPr>
        <p:spPr>
          <a:xfrm>
            <a:off x="7851681" y="4547076"/>
            <a:ext cx="2611447" cy="129614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23" name="直接箭头连接符 13">
            <a:extLst>
              <a:ext uri="{FF2B5EF4-FFF2-40B4-BE49-F238E27FC236}">
                <a16:creationId xmlns:a16="http://schemas.microsoft.com/office/drawing/2014/main" id="{6BFB3111-2C7A-148F-4A33-ED2B3BE51AAB}"/>
              </a:ext>
            </a:extLst>
          </p:cNvPr>
          <p:cNvCxnSpPr>
            <a:stCxn id="22" idx="3"/>
          </p:cNvCxnSpPr>
          <p:nvPr/>
        </p:nvCxnSpPr>
        <p:spPr>
          <a:xfrm>
            <a:off x="8234119" y="5653404"/>
            <a:ext cx="572825" cy="333832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15">
            <a:extLst>
              <a:ext uri="{FF2B5EF4-FFF2-40B4-BE49-F238E27FC236}">
                <a16:creationId xmlns:a16="http://schemas.microsoft.com/office/drawing/2014/main" id="{1EE097FB-0D3C-4739-85F9-F17DD7FDBC0B}"/>
              </a:ext>
            </a:extLst>
          </p:cNvPr>
          <p:cNvCxnSpPr/>
          <p:nvPr/>
        </p:nvCxnSpPr>
        <p:spPr>
          <a:xfrm flipV="1">
            <a:off x="8249525" y="5330780"/>
            <a:ext cx="492433" cy="322624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箭头连接符 17">
            <a:extLst>
              <a:ext uri="{FF2B5EF4-FFF2-40B4-BE49-F238E27FC236}">
                <a16:creationId xmlns:a16="http://schemas.microsoft.com/office/drawing/2014/main" id="{A6DF4B23-5056-2AB8-92F1-AEAE03B7A3E7}"/>
              </a:ext>
            </a:extLst>
          </p:cNvPr>
          <p:cNvCxnSpPr/>
          <p:nvPr/>
        </p:nvCxnSpPr>
        <p:spPr>
          <a:xfrm flipV="1">
            <a:off x="8249525" y="5114756"/>
            <a:ext cx="0" cy="538648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2DEA483-D8DB-ED70-AEFC-5132F40F5107}"/>
                  </a:ext>
                </a:extLst>
              </p:cNvPr>
              <p:cNvSpPr txBox="1"/>
              <p:nvPr/>
            </p:nvSpPr>
            <p:spPr>
              <a:xfrm>
                <a:off x="8683654" y="5155719"/>
                <a:ext cx="48000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altLang="zh-CN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altLang="zh-CN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𝑃</m:t>
                          </m:r>
                        </m:e>
                        <m:sub>
                          <m:r>
                            <a:rPr kumimoji="0" lang="en-US" altLang="zh-CN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𝑋</m:t>
                          </m:r>
                        </m:sub>
                      </m:sSub>
                    </m:oMath>
                  </m:oMathPara>
                </a14:m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2DEA483-D8DB-ED70-AEFC-5132F40F51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3654" y="5155719"/>
                <a:ext cx="480003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B73F1F4-3C72-78D6-7E2F-B56ED8729585}"/>
                  </a:ext>
                </a:extLst>
              </p:cNvPr>
              <p:cNvSpPr txBox="1"/>
              <p:nvPr/>
            </p:nvSpPr>
            <p:spPr>
              <a:xfrm>
                <a:off x="8108868" y="4770942"/>
                <a:ext cx="4744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altLang="zh-CN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altLang="zh-CN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𝑃</m:t>
                          </m:r>
                        </m:e>
                        <m:sub>
                          <m:r>
                            <a:rPr kumimoji="0" lang="en-US" altLang="zh-CN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𝑌</m:t>
                          </m:r>
                        </m:sub>
                      </m:sSub>
                    </m:oMath>
                  </m:oMathPara>
                </a14:m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B73F1F4-3C72-78D6-7E2F-B56ED87295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8868" y="4770942"/>
                <a:ext cx="474489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直接箭头连接符 22">
            <a:extLst>
              <a:ext uri="{FF2B5EF4-FFF2-40B4-BE49-F238E27FC236}">
                <a16:creationId xmlns:a16="http://schemas.microsoft.com/office/drawing/2014/main" id="{A31F845D-C96E-69C0-AACD-9D58502CF7C5}"/>
              </a:ext>
            </a:extLst>
          </p:cNvPr>
          <p:cNvCxnSpPr>
            <a:stCxn id="22" idx="4"/>
          </p:cNvCxnSpPr>
          <p:nvPr/>
        </p:nvCxnSpPr>
        <p:spPr>
          <a:xfrm flipV="1">
            <a:off x="9157405" y="5820320"/>
            <a:ext cx="153595" cy="22900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椭圆 23">
            <a:extLst>
              <a:ext uri="{FF2B5EF4-FFF2-40B4-BE49-F238E27FC236}">
                <a16:creationId xmlns:a16="http://schemas.microsoft.com/office/drawing/2014/main" id="{0B50E440-D990-260B-1837-71DFBF263CDE}"/>
              </a:ext>
            </a:extLst>
          </p:cNvPr>
          <p:cNvSpPr/>
          <p:nvPr/>
        </p:nvSpPr>
        <p:spPr>
          <a:xfrm rot="1029004">
            <a:off x="8189042" y="5627196"/>
            <a:ext cx="120966" cy="719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90188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447D9355-32E8-C474-5228-759C6033B2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1112211"/>
            <a:ext cx="3787805" cy="237626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0290642-2CC9-E1C8-B5EA-0D284BF01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Measured asymmetry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5D94C4-D8DB-DAE2-3E7F-6B3B4784B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20</a:t>
            </a:fld>
            <a:endParaRPr lang="zh-CN" altLang="en-US"/>
          </a:p>
        </p:txBody>
      </p:sp>
      <p:pic>
        <p:nvPicPr>
          <p:cNvPr id="5" name="图片 18">
            <a:extLst>
              <a:ext uri="{FF2B5EF4-FFF2-40B4-BE49-F238E27FC236}">
                <a16:creationId xmlns:a16="http://schemas.microsoft.com/office/drawing/2014/main" id="{A9F0BBC8-D43F-BA0B-03D4-82BF7473DB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253684" y="3089141"/>
            <a:ext cx="3315940" cy="1809681"/>
          </a:xfrm>
          <a:prstGeom prst="rect">
            <a:avLst/>
          </a:prstGeom>
        </p:spPr>
      </p:pic>
      <p:pic>
        <p:nvPicPr>
          <p:cNvPr id="6" name="图片 26">
            <a:extLst>
              <a:ext uri="{FF2B5EF4-FFF2-40B4-BE49-F238E27FC236}">
                <a16:creationId xmlns:a16="http://schemas.microsoft.com/office/drawing/2014/main" id="{10F96840-55C9-14B2-11E0-B75F5FB075A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261862" y="4941168"/>
            <a:ext cx="3315940" cy="18096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974CB54-CE84-E0F8-0D71-24DAA7440E8E}"/>
              </a:ext>
            </a:extLst>
          </p:cNvPr>
          <p:cNvSpPr txBox="1"/>
          <p:nvPr/>
        </p:nvSpPr>
        <p:spPr>
          <a:xfrm>
            <a:off x="3994227" y="3499005"/>
            <a:ext cx="2008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Pilot bunch </a:t>
            </a:r>
          </a:p>
          <a:p>
            <a:r>
              <a:rPr lang="en-US" dirty="0">
                <a:solidFill>
                  <a:srgbClr val="FF0000"/>
                </a:solidFill>
              </a:rPr>
              <a:t>Signal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ACA56F-1EAF-0A32-7F32-F1117E8F09C0}"/>
              </a:ext>
            </a:extLst>
          </p:cNvPr>
          <p:cNvSpPr txBox="1"/>
          <p:nvPr/>
        </p:nvSpPr>
        <p:spPr>
          <a:xfrm>
            <a:off x="3994227" y="5061470"/>
            <a:ext cx="2008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Pilot bunch Background</a:t>
            </a:r>
          </a:p>
        </p:txBody>
      </p:sp>
      <p:pic>
        <p:nvPicPr>
          <p:cNvPr id="9" name="图片 14">
            <a:extLst>
              <a:ext uri="{FF2B5EF4-FFF2-40B4-BE49-F238E27FC236}">
                <a16:creationId xmlns:a16="http://schemas.microsoft.com/office/drawing/2014/main" id="{38517EE3-0C8A-ADAD-AA80-AC7FFF611AD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645651" y="3058040"/>
            <a:ext cx="3332296" cy="1818606"/>
          </a:xfrm>
          <a:prstGeom prst="rect">
            <a:avLst/>
          </a:prstGeom>
        </p:spPr>
      </p:pic>
      <p:pic>
        <p:nvPicPr>
          <p:cNvPr id="10" name="图片 30">
            <a:extLst>
              <a:ext uri="{FF2B5EF4-FFF2-40B4-BE49-F238E27FC236}">
                <a16:creationId xmlns:a16="http://schemas.microsoft.com/office/drawing/2014/main" id="{C90A02CE-7D0A-1BBD-11F9-47317F2EAE6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645651" y="4941168"/>
            <a:ext cx="3315939" cy="180968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6478B93-B2E2-72E7-54CD-2CA10635237A}"/>
              </a:ext>
            </a:extLst>
          </p:cNvPr>
          <p:cNvSpPr txBox="1"/>
          <p:nvPr/>
        </p:nvSpPr>
        <p:spPr>
          <a:xfrm>
            <a:off x="6003135" y="2729414"/>
            <a:ext cx="3070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Just after injection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2F8EEF-AD63-78E7-16EB-781D83252EC1}"/>
              </a:ext>
            </a:extLst>
          </p:cNvPr>
          <p:cNvSpPr txBox="1"/>
          <p:nvPr/>
        </p:nvSpPr>
        <p:spPr>
          <a:xfrm>
            <a:off x="9238553" y="2697633"/>
            <a:ext cx="3070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~3 hours after injection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92517ED-3228-AACB-91C6-932D1C8A9AA5}"/>
              </a:ext>
            </a:extLst>
          </p:cNvPr>
          <p:cNvCxnSpPr/>
          <p:nvPr/>
        </p:nvCxnSpPr>
        <p:spPr>
          <a:xfrm>
            <a:off x="1847528" y="980728"/>
            <a:ext cx="0" cy="2376264"/>
          </a:xfrm>
          <a:prstGeom prst="line">
            <a:avLst/>
          </a:prstGeom>
          <a:ln w="158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7B335C9-DB35-887F-5D40-BFDC6994C76C}"/>
              </a:ext>
            </a:extLst>
          </p:cNvPr>
          <p:cNvCxnSpPr/>
          <p:nvPr/>
        </p:nvCxnSpPr>
        <p:spPr>
          <a:xfrm>
            <a:off x="2999656" y="1052736"/>
            <a:ext cx="0" cy="2376264"/>
          </a:xfrm>
          <a:prstGeom prst="line">
            <a:avLst/>
          </a:prstGeom>
          <a:ln w="158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F453ABB2-47AD-89DD-E442-A164C04743E7}"/>
              </a:ext>
            </a:extLst>
          </p:cNvPr>
          <p:cNvSpPr txBox="1"/>
          <p:nvPr/>
        </p:nvSpPr>
        <p:spPr>
          <a:xfrm>
            <a:off x="4655841" y="1766326"/>
            <a:ext cx="6250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B050"/>
                </a:solidFill>
              </a:rPr>
              <a:t>Theoretical</a:t>
            </a:r>
            <a:r>
              <a:rPr lang="zh-CN" altLang="en-US" b="1" dirty="0">
                <a:solidFill>
                  <a:srgbClr val="00B050"/>
                </a:solidFill>
              </a:rPr>
              <a:t> </a:t>
            </a:r>
            <a:r>
              <a:rPr lang="en-US" altLang="zh-CN" b="1" dirty="0">
                <a:solidFill>
                  <a:srgbClr val="00B050"/>
                </a:solidFill>
              </a:rPr>
              <a:t>asymmetry</a:t>
            </a:r>
            <a:r>
              <a:rPr lang="zh-CN" altLang="en-US" b="1" dirty="0">
                <a:solidFill>
                  <a:srgbClr val="00B050"/>
                </a:solidFill>
              </a:rPr>
              <a:t> </a:t>
            </a:r>
            <a:r>
              <a:rPr lang="en-US" altLang="zh-CN" b="1" dirty="0">
                <a:solidFill>
                  <a:srgbClr val="00B050"/>
                </a:solidFill>
              </a:rPr>
              <a:t>for</a:t>
            </a:r>
            <a:r>
              <a:rPr lang="zh-CN" altLang="en-US" b="1" dirty="0">
                <a:solidFill>
                  <a:srgbClr val="00B050"/>
                </a:solidFill>
              </a:rPr>
              <a:t> </a:t>
            </a:r>
            <a:r>
              <a:rPr lang="en-US" altLang="zh-CN" b="1" dirty="0">
                <a:solidFill>
                  <a:srgbClr val="00B050"/>
                </a:solidFill>
              </a:rPr>
              <a:t>100%</a:t>
            </a:r>
            <a:r>
              <a:rPr lang="zh-CN" altLang="en-US" b="1" dirty="0">
                <a:solidFill>
                  <a:srgbClr val="00B050"/>
                </a:solidFill>
              </a:rPr>
              <a:t> </a:t>
            </a:r>
            <a:r>
              <a:rPr lang="en-US" altLang="zh-CN" b="1" dirty="0">
                <a:solidFill>
                  <a:srgbClr val="00B050"/>
                </a:solidFill>
              </a:rPr>
              <a:t>electron</a:t>
            </a:r>
            <a:r>
              <a:rPr lang="zh-CN" altLang="en-US" b="1" dirty="0">
                <a:solidFill>
                  <a:srgbClr val="00B050"/>
                </a:solidFill>
              </a:rPr>
              <a:t> </a:t>
            </a:r>
            <a:r>
              <a:rPr lang="en-US" altLang="zh-CN" b="1" dirty="0">
                <a:solidFill>
                  <a:srgbClr val="00B050"/>
                </a:solidFill>
              </a:rPr>
              <a:t>&amp;</a:t>
            </a:r>
            <a:r>
              <a:rPr lang="zh-CN" altLang="en-US" b="1" dirty="0">
                <a:solidFill>
                  <a:srgbClr val="00B050"/>
                </a:solidFill>
              </a:rPr>
              <a:t> </a:t>
            </a:r>
            <a:r>
              <a:rPr lang="en-US" altLang="zh-CN" b="1" dirty="0">
                <a:solidFill>
                  <a:srgbClr val="00B050"/>
                </a:solidFill>
              </a:rPr>
              <a:t>laser</a:t>
            </a:r>
            <a:r>
              <a:rPr lang="zh-CN" altLang="en-US" b="1" dirty="0">
                <a:solidFill>
                  <a:srgbClr val="00B050"/>
                </a:solidFill>
              </a:rPr>
              <a:t> </a:t>
            </a:r>
            <a:r>
              <a:rPr lang="en-US" altLang="zh-CN" b="1" dirty="0">
                <a:solidFill>
                  <a:srgbClr val="00B050"/>
                </a:solidFill>
              </a:rPr>
              <a:t>polarization</a:t>
            </a:r>
            <a:endParaRPr lang="en-US" b="1" dirty="0">
              <a:solidFill>
                <a:srgbClr val="00B050"/>
              </a:solidFill>
            </a:endParaRP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CCE0753-FC0D-2C8D-2B6A-2F7F953E59A0}"/>
              </a:ext>
            </a:extLst>
          </p:cNvPr>
          <p:cNvCxnSpPr>
            <a:cxnSpLocks/>
          </p:cNvCxnSpPr>
          <p:nvPr/>
        </p:nvCxnSpPr>
        <p:spPr>
          <a:xfrm flipH="1">
            <a:off x="3431704" y="2006023"/>
            <a:ext cx="1120201" cy="2708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CABEAD64-F829-3AC3-6787-A4E073B9D4EA}"/>
              </a:ext>
            </a:extLst>
          </p:cNvPr>
          <p:cNvSpPr txBox="1"/>
          <p:nvPr/>
        </p:nvSpPr>
        <p:spPr>
          <a:xfrm>
            <a:off x="6456040" y="2317736"/>
            <a:ext cx="5951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Measured</a:t>
            </a:r>
            <a:r>
              <a:rPr lang="zh-CN" altLang="en-US" dirty="0"/>
              <a:t> </a:t>
            </a:r>
            <a:r>
              <a:rPr lang="en-US" altLang="zh-CN" dirty="0"/>
              <a:t>asymmetry</a:t>
            </a:r>
            <a:r>
              <a:rPr lang="zh-CN" altLang="en-US" dirty="0"/>
              <a:t> </a:t>
            </a:r>
            <a:r>
              <a:rPr lang="en-US" altLang="zh-CN" dirty="0"/>
              <a:t>for</a:t>
            </a:r>
            <a:r>
              <a:rPr lang="zh-CN" altLang="en-US" dirty="0"/>
              <a:t> </a:t>
            </a:r>
            <a:r>
              <a:rPr lang="en-US" altLang="zh-CN" dirty="0"/>
              <a:t>different</a:t>
            </a:r>
            <a:r>
              <a:rPr lang="zh-CN" altLang="en-US" dirty="0"/>
              <a:t> </a:t>
            </a:r>
            <a:r>
              <a:rPr lang="en-US" altLang="zh-CN" dirty="0"/>
              <a:t>conditions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6BCA132-5342-76B9-C30A-386D12EE78C6}"/>
                  </a:ext>
                </a:extLst>
              </p:cNvPr>
              <p:cNvSpPr txBox="1"/>
              <p:nvPr/>
            </p:nvSpPr>
            <p:spPr>
              <a:xfrm>
                <a:off x="5849819" y="1129389"/>
                <a:ext cx="4604690" cy="6133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2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200" b="0" i="1" dirty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CN" sz="2200" b="0" i="1" dirty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  <m:r>
                          <a:rPr lang="en-US" altLang="zh-CN" sz="2200" b="0" i="1" dirty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2200" b="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200" b="0" i="1" dirty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CN" sz="2200" b="0" i="1" dirty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200" i="1" dirty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CN" sz="2200" i="1" dirty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  <m:r>
                          <a:rPr lang="en-US" altLang="zh-CN" sz="2200" b="0" i="1" dirty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200" i="1" dirty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CN" sz="2200" i="1" dirty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b>
                        </m:sSub>
                      </m:den>
                    </m:f>
                    <m:r>
                      <a:rPr lang="en-US" altLang="zh-CN" sz="2200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200" b="0" i="1" dirty="0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altLang="zh-CN" sz="2200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200" dirty="0"/>
                  <a:t>=</a:t>
                </a:r>
                <a14:m>
                  <m:oMath xmlns:m="http://schemas.openxmlformats.org/officeDocument/2006/math">
                    <m:r>
                      <a:rPr lang="en-US" altLang="zh-CN" sz="2200">
                        <a:latin typeface="Cambria Math" panose="02040503050406030204" pitchFamily="18" charset="0"/>
                      </a:rPr>
                      <m:t>|</m:t>
                    </m:r>
                    <m:sSubSup>
                      <m:sSubSupPr>
                        <m:ctrlPr>
                          <a:rPr lang="en-US" altLang="zh-CN" sz="2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2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CN" sz="2200" i="1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  <m:sup>
                        <m:r>
                          <a:rPr lang="en-US" altLang="zh-CN" sz="2200" i="1">
                            <a:latin typeface="Cambria Math" panose="02040503050406030204" pitchFamily="18" charset="0"/>
                          </a:rPr>
                          <m:t>𝐿</m:t>
                        </m:r>
                      </m:sup>
                    </m:sSubSup>
                    <m:r>
                      <a:rPr lang="en-US" altLang="zh-CN" sz="2200" i="1">
                        <a:latin typeface="Cambria Math" panose="02040503050406030204" pitchFamily="18" charset="0"/>
                      </a:rPr>
                      <m:t>|</m:t>
                    </m:r>
                    <m:sSubSup>
                      <m:sSubSupPr>
                        <m:ctrlPr>
                          <a:rPr lang="en-US" altLang="zh-CN" sz="22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2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CN" sz="22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  <m:sup>
                        <m:r>
                          <a:rPr lang="en-US" altLang="zh-CN" sz="2200" i="1">
                            <a:latin typeface="Cambria Math" panose="02040503050406030204" pitchFamily="18" charset="0"/>
                          </a:rPr>
                          <m:t>𝑒</m:t>
                        </m:r>
                      </m:sup>
                    </m:sSubSup>
                    <m:sSub>
                      <m:sSubPr>
                        <m:ctrlPr>
                          <a:rPr lang="en-US" altLang="zh-CN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2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zh-CN" sz="22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US" altLang="zh-CN" sz="2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2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altLang="zh-CN" sz="2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sz="2200" dirty="0"/>
                  <a:t> </a:t>
                </a:r>
                <a:endParaRPr lang="en-US" sz="2200" dirty="0"/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6BCA132-5342-76B9-C30A-386D12EE78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9819" y="1129389"/>
                <a:ext cx="4604690" cy="61330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64EA96AA-C603-6A06-48ED-33A54D635726}"/>
              </a:ext>
            </a:extLst>
          </p:cNvPr>
          <p:cNvSpPr txBox="1"/>
          <p:nvPr/>
        </p:nvSpPr>
        <p:spPr>
          <a:xfrm>
            <a:off x="214053" y="3797219"/>
            <a:ext cx="3551873" cy="23083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Larger</a:t>
            </a:r>
            <a:r>
              <a:rPr lang="zh-CN" altLang="en-US" dirty="0"/>
              <a:t> </a:t>
            </a:r>
            <a:r>
              <a:rPr lang="en-US" altLang="zh-CN" dirty="0"/>
              <a:t>asymmetry</a:t>
            </a:r>
            <a:r>
              <a:rPr lang="zh-CN" altLang="en-US" dirty="0"/>
              <a:t> </a:t>
            </a:r>
            <a:r>
              <a:rPr lang="en-US" altLang="zh-CN" dirty="0"/>
              <a:t>for</a:t>
            </a:r>
            <a:r>
              <a:rPr lang="zh-CN" altLang="en-US" dirty="0"/>
              <a:t> </a:t>
            </a:r>
            <a:r>
              <a:rPr lang="en-US" altLang="zh-CN" dirty="0"/>
              <a:t>pilot</a:t>
            </a:r>
            <a:r>
              <a:rPr lang="zh-CN" altLang="en-US" dirty="0"/>
              <a:t> </a:t>
            </a:r>
            <a:r>
              <a:rPr lang="en-US" altLang="zh-CN" dirty="0"/>
              <a:t>bunch</a:t>
            </a:r>
            <a:r>
              <a:rPr lang="zh-CN" altLang="en-US" dirty="0"/>
              <a:t> </a:t>
            </a:r>
            <a:r>
              <a:rPr lang="en-US" altLang="zh-CN" dirty="0"/>
              <a:t>signal</a:t>
            </a:r>
            <a:r>
              <a:rPr lang="zh-CN" altLang="en-US" dirty="0"/>
              <a:t> </a:t>
            </a:r>
            <a:r>
              <a:rPr lang="en-US" altLang="zh-CN" dirty="0"/>
              <a:t>3</a:t>
            </a:r>
            <a:r>
              <a:rPr lang="zh-CN" altLang="en-US" dirty="0"/>
              <a:t> </a:t>
            </a:r>
            <a:r>
              <a:rPr lang="en-US" altLang="zh-CN" dirty="0"/>
              <a:t>hours</a:t>
            </a:r>
            <a:r>
              <a:rPr lang="zh-CN" altLang="en-US" dirty="0"/>
              <a:t> </a:t>
            </a:r>
            <a:r>
              <a:rPr lang="en-US" altLang="zh-CN" dirty="0"/>
              <a:t>after</a:t>
            </a:r>
            <a:r>
              <a:rPr lang="zh-CN" altLang="en-US" dirty="0"/>
              <a:t> </a:t>
            </a:r>
            <a:r>
              <a:rPr lang="en-US" altLang="zh-CN" dirty="0"/>
              <a:t>injection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Measured</a:t>
            </a:r>
            <a:r>
              <a:rPr lang="zh-CN" altLang="en-US" dirty="0"/>
              <a:t> </a:t>
            </a:r>
            <a:r>
              <a:rPr lang="en-US" altLang="zh-CN" dirty="0"/>
              <a:t>shape</a:t>
            </a:r>
            <a:r>
              <a:rPr lang="zh-CN" altLang="en-US" dirty="0"/>
              <a:t> </a:t>
            </a:r>
            <a:r>
              <a:rPr lang="en-US" altLang="zh-CN" dirty="0"/>
              <a:t>not</a:t>
            </a:r>
            <a:r>
              <a:rPr lang="zh-CN" altLang="en-US" dirty="0"/>
              <a:t> </a:t>
            </a:r>
            <a:r>
              <a:rPr lang="en-US" altLang="zh-CN" dirty="0"/>
              <a:t>yet</a:t>
            </a:r>
            <a:r>
              <a:rPr lang="zh-CN" altLang="en-US" dirty="0"/>
              <a:t> </a:t>
            </a:r>
            <a:r>
              <a:rPr lang="en-US" altLang="zh-CN" dirty="0"/>
              <a:t>match</a:t>
            </a:r>
            <a:r>
              <a:rPr lang="zh-CN" altLang="en-US" dirty="0"/>
              <a:t> </a:t>
            </a:r>
            <a:r>
              <a:rPr lang="en-US" altLang="zh-CN" dirty="0"/>
              <a:t>theoretical</a:t>
            </a:r>
            <a:r>
              <a:rPr lang="zh-CN" altLang="en-US" dirty="0"/>
              <a:t> </a:t>
            </a:r>
            <a:r>
              <a:rPr lang="en-US" altLang="zh-CN" dirty="0"/>
              <a:t>shape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Need</a:t>
            </a:r>
            <a:r>
              <a:rPr lang="zh-CN" altLang="en-US" dirty="0"/>
              <a:t> </a:t>
            </a:r>
            <a:r>
              <a:rPr lang="en-US" altLang="zh-CN" dirty="0"/>
              <a:t>to</a:t>
            </a:r>
            <a:r>
              <a:rPr lang="zh-CN" altLang="en-US" dirty="0"/>
              <a:t> </a:t>
            </a:r>
            <a:r>
              <a:rPr lang="en-US" altLang="zh-CN" dirty="0"/>
              <a:t>better</a:t>
            </a:r>
            <a:r>
              <a:rPr lang="zh-CN" altLang="en-US" dirty="0"/>
              <a:t> </a:t>
            </a:r>
            <a:r>
              <a:rPr lang="en-US" altLang="zh-CN" dirty="0"/>
              <a:t>understand</a:t>
            </a:r>
            <a:r>
              <a:rPr lang="zh-CN" altLang="en-US" dirty="0"/>
              <a:t> </a:t>
            </a:r>
            <a:r>
              <a:rPr lang="en-US" altLang="zh-CN" dirty="0"/>
              <a:t>potential</a:t>
            </a:r>
            <a:r>
              <a:rPr lang="zh-CN" altLang="en-US" dirty="0"/>
              <a:t> </a:t>
            </a:r>
            <a:r>
              <a:rPr lang="en-US" altLang="zh-CN" dirty="0"/>
              <a:t>sources</a:t>
            </a:r>
            <a:r>
              <a:rPr lang="zh-CN" altLang="en-US" dirty="0"/>
              <a:t> </a:t>
            </a:r>
            <a:r>
              <a:rPr lang="en-US" altLang="zh-CN" dirty="0"/>
              <a:t>of</a:t>
            </a:r>
            <a:r>
              <a:rPr lang="zh-CN" altLang="en-US" dirty="0"/>
              <a:t> </a:t>
            </a:r>
            <a:r>
              <a:rPr lang="en-US" altLang="zh-CN" dirty="0"/>
              <a:t>helicity-correlated</a:t>
            </a:r>
            <a:r>
              <a:rPr lang="zh-CN" altLang="en-US" dirty="0"/>
              <a:t> </a:t>
            </a:r>
            <a:r>
              <a:rPr lang="en-US" altLang="zh-CN" dirty="0"/>
              <a:t>asymmetry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1410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9F1E9C1-5B66-DCB8-6E1D-3389BCC90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463427"/>
            <a:ext cx="5803540" cy="4202039"/>
          </a:xfrm>
        </p:spPr>
        <p:txBody>
          <a:bodyPr>
            <a:normAutofit/>
          </a:bodyPr>
          <a:lstStyle/>
          <a:p>
            <a:r>
              <a:rPr lang="en-US" altLang="zh-CN" sz="2000" dirty="0"/>
              <a:t>Direct</a:t>
            </a:r>
            <a:r>
              <a:rPr lang="en-HK" sz="2000" dirty="0"/>
              <a:t> </a:t>
            </a:r>
            <a:r>
              <a:rPr lang="en-US" altLang="zh-CN" sz="2000" dirty="0"/>
              <a:t>synergy</a:t>
            </a:r>
            <a:r>
              <a:rPr lang="zh-CN" altLang="en-US" sz="2000" dirty="0"/>
              <a:t> </a:t>
            </a:r>
            <a:r>
              <a:rPr lang="en-US" altLang="zh-CN" sz="2000" dirty="0"/>
              <a:t>on</a:t>
            </a:r>
            <a:r>
              <a:rPr lang="zh-CN" altLang="en-US" sz="2000" dirty="0"/>
              <a:t> </a:t>
            </a:r>
            <a:r>
              <a:rPr lang="en-US" altLang="zh-CN" sz="2000" dirty="0"/>
              <a:t>beam</a:t>
            </a:r>
            <a:r>
              <a:rPr lang="zh-CN" altLang="en-US" sz="2000" dirty="0"/>
              <a:t> </a:t>
            </a:r>
            <a:r>
              <a:rPr lang="en-HK" sz="2000" dirty="0"/>
              <a:t>polarization studies </a:t>
            </a:r>
            <a:r>
              <a:rPr lang="en-US" altLang="zh-CN" sz="2000" dirty="0"/>
              <a:t>between</a:t>
            </a:r>
            <a:r>
              <a:rPr lang="zh-CN" altLang="en-US" sz="2000" dirty="0"/>
              <a:t> </a:t>
            </a:r>
            <a:r>
              <a:rPr lang="en-US" altLang="zh-CN" sz="2000" dirty="0"/>
              <a:t>CEPC</a:t>
            </a:r>
            <a:r>
              <a:rPr lang="zh-CN" altLang="en-US" sz="2000" dirty="0"/>
              <a:t> </a:t>
            </a:r>
            <a:r>
              <a:rPr lang="en-US" altLang="zh-CN" sz="2000" dirty="0"/>
              <a:t>and</a:t>
            </a:r>
            <a:r>
              <a:rPr lang="en-HK" sz="2000" dirty="0"/>
              <a:t> FCC-</a:t>
            </a:r>
            <a:r>
              <a:rPr lang="en-HK" sz="2000" dirty="0" err="1"/>
              <a:t>ee</a:t>
            </a:r>
            <a:endParaRPr lang="en-HK" sz="2000" dirty="0"/>
          </a:p>
          <a:p>
            <a:r>
              <a:rPr lang="en-HK" sz="2000" dirty="0"/>
              <a:t>BEPCII provides an operating collider test bed</a:t>
            </a:r>
          </a:p>
          <a:p>
            <a:r>
              <a:rPr lang="en-HK" sz="2000" dirty="0"/>
              <a:t>Compton polarimeter </a:t>
            </a:r>
            <a:r>
              <a:rPr lang="en-US" altLang="zh-CN" sz="2000" dirty="0"/>
              <a:t>has</a:t>
            </a:r>
            <a:r>
              <a:rPr lang="zh-CN" altLang="en-US" sz="2000" dirty="0"/>
              <a:t> </a:t>
            </a:r>
            <a:r>
              <a:rPr lang="en-US" altLang="zh-CN" sz="2000" dirty="0"/>
              <a:t>observed</a:t>
            </a:r>
            <a:r>
              <a:rPr lang="zh-CN" altLang="en-US" sz="2000" dirty="0"/>
              <a:t> </a:t>
            </a:r>
            <a:r>
              <a:rPr lang="en-US" altLang="zh-CN" sz="2000" dirty="0"/>
              <a:t>signature</a:t>
            </a:r>
            <a:r>
              <a:rPr lang="zh-CN" altLang="en-US" sz="2000" dirty="0"/>
              <a:t> </a:t>
            </a:r>
            <a:r>
              <a:rPr lang="en-US" altLang="zh-CN" sz="2000" dirty="0"/>
              <a:t>of</a:t>
            </a:r>
            <a:r>
              <a:rPr lang="zh-CN" altLang="en-US" sz="2000" dirty="0"/>
              <a:t> </a:t>
            </a:r>
            <a:r>
              <a:rPr lang="en-US" altLang="zh-CN" sz="2000" dirty="0"/>
              <a:t>beam</a:t>
            </a:r>
            <a:r>
              <a:rPr lang="zh-CN" altLang="en-US" sz="2000" dirty="0"/>
              <a:t> </a:t>
            </a:r>
            <a:r>
              <a:rPr lang="en-US" altLang="zh-CN" sz="2000" dirty="0"/>
              <a:t>polarization</a:t>
            </a:r>
            <a:r>
              <a:rPr lang="zh-CN" altLang="en-US" sz="2000" dirty="0"/>
              <a:t> </a:t>
            </a:r>
            <a:r>
              <a:rPr lang="en-US" altLang="zh-CN" sz="2000" dirty="0"/>
              <a:t>build-up</a:t>
            </a:r>
            <a:endParaRPr lang="en-HK" sz="2000" dirty="0"/>
          </a:p>
          <a:p>
            <a:r>
              <a:rPr lang="en-US" altLang="zh-CN" sz="2000" dirty="0"/>
              <a:t>More</a:t>
            </a:r>
            <a:r>
              <a:rPr lang="zh-CN" altLang="en-US" sz="2000" dirty="0"/>
              <a:t> </a:t>
            </a:r>
            <a:r>
              <a:rPr lang="en-US" altLang="zh-CN" sz="2000" dirty="0"/>
              <a:t>refined</a:t>
            </a:r>
            <a:r>
              <a:rPr lang="zh-CN" altLang="en-US" sz="2000" dirty="0"/>
              <a:t> </a:t>
            </a:r>
            <a:r>
              <a:rPr lang="en-US" altLang="zh-CN" sz="2000" dirty="0"/>
              <a:t>error</a:t>
            </a:r>
            <a:r>
              <a:rPr lang="zh-CN" altLang="en-US" sz="2000" dirty="0"/>
              <a:t> </a:t>
            </a:r>
            <a:r>
              <a:rPr lang="en-US" altLang="zh-CN" sz="2000" dirty="0"/>
              <a:t>analysis</a:t>
            </a:r>
            <a:r>
              <a:rPr lang="zh-CN" altLang="en-US" sz="2000" dirty="0"/>
              <a:t> </a:t>
            </a:r>
            <a:r>
              <a:rPr lang="en-US" altLang="zh-CN" sz="2000" dirty="0"/>
              <a:t>and</a:t>
            </a:r>
            <a:r>
              <a:rPr lang="zh-CN" altLang="en-US" sz="2000" dirty="0"/>
              <a:t> </a:t>
            </a:r>
            <a:r>
              <a:rPr lang="en-US" altLang="zh-CN" sz="2000" dirty="0"/>
              <a:t>improvement</a:t>
            </a:r>
            <a:r>
              <a:rPr lang="zh-CN" altLang="en-US" sz="2000" dirty="0"/>
              <a:t> </a:t>
            </a:r>
            <a:r>
              <a:rPr lang="en-US" altLang="zh-CN" sz="2000" dirty="0"/>
              <a:t>of</a:t>
            </a:r>
            <a:r>
              <a:rPr lang="zh-CN" altLang="en-US" sz="2000" dirty="0"/>
              <a:t> </a:t>
            </a:r>
            <a:r>
              <a:rPr lang="en-US" altLang="zh-CN" sz="2000" dirty="0"/>
              <a:t>the</a:t>
            </a:r>
            <a:r>
              <a:rPr lang="zh-CN" altLang="en-US" sz="2000" dirty="0"/>
              <a:t> </a:t>
            </a:r>
            <a:r>
              <a:rPr lang="en-US" altLang="zh-CN" sz="2000" dirty="0"/>
              <a:t>instruments</a:t>
            </a:r>
            <a:r>
              <a:rPr lang="zh-CN" altLang="en-US" sz="2000" dirty="0"/>
              <a:t> </a:t>
            </a:r>
            <a:r>
              <a:rPr lang="en-US" altLang="zh-CN" sz="2000" dirty="0"/>
              <a:t>are</a:t>
            </a:r>
            <a:r>
              <a:rPr lang="zh-CN" altLang="en-US" sz="2000" dirty="0"/>
              <a:t> </a:t>
            </a:r>
            <a:r>
              <a:rPr lang="en-US" altLang="zh-CN" sz="2000" dirty="0"/>
              <a:t>planned</a:t>
            </a:r>
          </a:p>
          <a:p>
            <a:pPr lvl="1"/>
            <a:r>
              <a:rPr lang="en-US" altLang="zh-CN" sz="1600" dirty="0"/>
              <a:t>Calibration</a:t>
            </a:r>
            <a:r>
              <a:rPr lang="zh-CN" altLang="en-US" sz="1600" dirty="0"/>
              <a:t> </a:t>
            </a:r>
            <a:r>
              <a:rPr lang="en-US" altLang="zh-CN" sz="1600" dirty="0"/>
              <a:t>of</a:t>
            </a:r>
            <a:r>
              <a:rPr lang="zh-CN" altLang="en-US" sz="1600" dirty="0"/>
              <a:t> </a:t>
            </a:r>
            <a:r>
              <a:rPr lang="en-US" altLang="zh-CN" sz="1600" dirty="0"/>
              <a:t>the</a:t>
            </a:r>
            <a:r>
              <a:rPr lang="zh-CN" altLang="en-US" sz="1600" dirty="0"/>
              <a:t> </a:t>
            </a:r>
            <a:r>
              <a:rPr lang="en-US" altLang="zh-CN" sz="1600" dirty="0"/>
              <a:t>analyzing</a:t>
            </a:r>
            <a:r>
              <a:rPr lang="zh-CN" altLang="en-US" sz="1600" dirty="0"/>
              <a:t> </a:t>
            </a:r>
            <a:r>
              <a:rPr lang="en-US" altLang="zh-CN" sz="1600" dirty="0"/>
              <a:t>power</a:t>
            </a:r>
          </a:p>
          <a:p>
            <a:pPr lvl="1"/>
            <a:r>
              <a:rPr lang="en-US" altLang="zh-CN" sz="1600" dirty="0"/>
              <a:t>Sources</a:t>
            </a:r>
            <a:r>
              <a:rPr lang="zh-CN" altLang="en-US" sz="1600" dirty="0"/>
              <a:t> </a:t>
            </a:r>
            <a:r>
              <a:rPr lang="en-US" altLang="zh-CN" sz="1600" dirty="0"/>
              <a:t>of</a:t>
            </a:r>
            <a:r>
              <a:rPr lang="zh-CN" altLang="en-US" sz="1600" dirty="0"/>
              <a:t> </a:t>
            </a:r>
            <a:r>
              <a:rPr lang="en-US" altLang="zh-CN" sz="1600" dirty="0"/>
              <a:t>helicity</a:t>
            </a:r>
            <a:r>
              <a:rPr lang="zh-CN" altLang="en-US" sz="1600" dirty="0"/>
              <a:t> </a:t>
            </a:r>
            <a:r>
              <a:rPr lang="en-US" altLang="zh-CN" sz="1600" dirty="0"/>
              <a:t>correlated</a:t>
            </a:r>
            <a:r>
              <a:rPr lang="zh-CN" altLang="en-US" sz="1600" dirty="0"/>
              <a:t> </a:t>
            </a:r>
            <a:r>
              <a:rPr lang="en-US" altLang="zh-CN" sz="1600" dirty="0"/>
              <a:t>asymmetry</a:t>
            </a:r>
          </a:p>
          <a:p>
            <a:pPr lvl="1"/>
            <a:r>
              <a:rPr lang="en-US" altLang="zh-CN" sz="1600" dirty="0"/>
              <a:t>External</a:t>
            </a:r>
            <a:r>
              <a:rPr lang="zh-CN" altLang="en-US" sz="1600" dirty="0"/>
              <a:t> </a:t>
            </a:r>
            <a:r>
              <a:rPr lang="en-US" altLang="zh-CN" sz="1600" dirty="0"/>
              <a:t>trigger</a:t>
            </a:r>
            <a:r>
              <a:rPr lang="zh-CN" altLang="en-US" sz="1600" dirty="0"/>
              <a:t> </a:t>
            </a:r>
            <a:r>
              <a:rPr lang="en-US" altLang="zh-CN" sz="1600" dirty="0"/>
              <a:t>to</a:t>
            </a:r>
            <a:r>
              <a:rPr lang="zh-CN" altLang="en-US" sz="1600" dirty="0"/>
              <a:t> </a:t>
            </a:r>
            <a:r>
              <a:rPr lang="en-US" altLang="zh-CN" sz="1600" dirty="0"/>
              <a:t>detector</a:t>
            </a:r>
          </a:p>
          <a:p>
            <a:pPr lvl="1"/>
            <a:r>
              <a:rPr lang="en-US" altLang="zh-CN" sz="1600" dirty="0"/>
              <a:t>Real-time</a:t>
            </a:r>
            <a:r>
              <a:rPr lang="zh-CN" altLang="en-US" sz="1600" dirty="0"/>
              <a:t> </a:t>
            </a:r>
            <a:r>
              <a:rPr lang="en-US" altLang="zh-CN" sz="1600" dirty="0"/>
              <a:t>beam</a:t>
            </a:r>
            <a:r>
              <a:rPr lang="zh-CN" altLang="en-US" sz="1600" dirty="0"/>
              <a:t> </a:t>
            </a:r>
            <a:r>
              <a:rPr lang="en-US" altLang="zh-CN" sz="1600" dirty="0"/>
              <a:t>polarization</a:t>
            </a:r>
            <a:r>
              <a:rPr lang="zh-CN" altLang="en-US" sz="1600" dirty="0"/>
              <a:t> </a:t>
            </a:r>
            <a:r>
              <a:rPr lang="en-US" altLang="zh-CN" sz="1600" dirty="0"/>
              <a:t>measurement</a:t>
            </a:r>
            <a:endParaRPr lang="en-HK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5E5E474-7C10-D162-F8AA-495E69D78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Summary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84C9FB-2685-AEEE-E6BB-2A4080EF3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21</a:t>
            </a:fld>
            <a:endParaRPr lang="zh-CN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BE672E-8B7A-C6F8-02B3-C24341AF78EB}"/>
              </a:ext>
            </a:extLst>
          </p:cNvPr>
          <p:cNvSpPr txBox="1"/>
          <p:nvPr/>
        </p:nvSpPr>
        <p:spPr>
          <a:xfrm>
            <a:off x="2175464" y="5889541"/>
            <a:ext cx="8070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sz="2800" dirty="0">
                <a:solidFill>
                  <a:srgbClr val="FF0000"/>
                </a:solidFill>
              </a:rPr>
              <a:t>International collaboration is highly </a:t>
            </a:r>
            <a:r>
              <a:rPr lang="en-US" altLang="zh-CN" sz="2800" dirty="0">
                <a:solidFill>
                  <a:srgbClr val="FF0000"/>
                </a:solidFill>
              </a:rPr>
              <a:t>beneficial!</a:t>
            </a:r>
            <a:endParaRPr lang="en-US" sz="2800" b="1" dirty="0">
              <a:solidFill>
                <a:srgbClr val="FF0000"/>
              </a:solidFill>
              <a:latin typeface="Ayuthaya" pitchFamily="2" charset="-34"/>
              <a:ea typeface="Ayuthaya" pitchFamily="2" charset="-34"/>
              <a:cs typeface="Ayuthaya" pitchFamily="2" charset="-34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CF90990-C93D-5D71-6825-03F3FAA2DD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924" y="1470730"/>
            <a:ext cx="5698417" cy="4202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3102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F185E24-E7A7-19F2-37A4-6C848E9EE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986" y="1063239"/>
            <a:ext cx="10972800" cy="1669486"/>
          </a:xfrm>
        </p:spPr>
        <p:txBody>
          <a:bodyPr>
            <a:normAutofit/>
          </a:bodyPr>
          <a:lstStyle/>
          <a:p>
            <a:r>
              <a:rPr lang="en-US" altLang="zh-CN" sz="2200" dirty="0"/>
              <a:t>Driven</a:t>
            </a:r>
            <a:r>
              <a:rPr lang="zh-CN" altLang="en-US" sz="2200" dirty="0"/>
              <a:t> </a:t>
            </a:r>
            <a:r>
              <a:rPr lang="en-US" altLang="zh-CN" sz="2200" dirty="0"/>
              <a:t>by</a:t>
            </a:r>
            <a:r>
              <a:rPr lang="zh-CN" altLang="en-US" sz="2200" dirty="0"/>
              <a:t> </a:t>
            </a:r>
            <a:r>
              <a:rPr lang="en-US" altLang="zh-CN" sz="2200" dirty="0"/>
              <a:t>the</a:t>
            </a:r>
            <a:r>
              <a:rPr lang="zh-CN" altLang="en-US" sz="2200" dirty="0"/>
              <a:t> </a:t>
            </a:r>
            <a:r>
              <a:rPr lang="en-US" altLang="zh-CN" sz="2200" dirty="0"/>
              <a:t>need</a:t>
            </a:r>
            <a:r>
              <a:rPr lang="zh-CN" altLang="en-US" sz="2200" dirty="0"/>
              <a:t> </a:t>
            </a:r>
            <a:r>
              <a:rPr lang="en-US" altLang="zh-CN" sz="2200" dirty="0"/>
              <a:t>to</a:t>
            </a:r>
            <a:r>
              <a:rPr lang="zh-CN" altLang="en-US" sz="2200" dirty="0"/>
              <a:t> </a:t>
            </a:r>
            <a:r>
              <a:rPr lang="en-US" altLang="zh-CN" sz="2200" dirty="0"/>
              <a:t>improve</a:t>
            </a:r>
            <a:r>
              <a:rPr lang="zh-CN" altLang="en-US" sz="2200" dirty="0"/>
              <a:t> </a:t>
            </a:r>
            <a:r>
              <a:rPr lang="en-US" altLang="zh-CN" sz="2200" dirty="0"/>
              <a:t>laser</a:t>
            </a:r>
            <a:r>
              <a:rPr lang="zh-CN" altLang="en-US" sz="2200" dirty="0"/>
              <a:t> </a:t>
            </a:r>
            <a:r>
              <a:rPr lang="en-US" altLang="zh-CN" sz="2200" dirty="0"/>
              <a:t>focusing</a:t>
            </a:r>
          </a:p>
          <a:p>
            <a:pPr lvl="1"/>
            <a:r>
              <a:rPr lang="en-US" altLang="zh-CN" sz="2000" dirty="0"/>
              <a:t>Replace</a:t>
            </a:r>
            <a:r>
              <a:rPr lang="zh-CN" altLang="en-US" sz="2000" dirty="0"/>
              <a:t> </a:t>
            </a:r>
            <a:r>
              <a:rPr lang="en-US" altLang="zh-CN" sz="2000" dirty="0"/>
              <a:t>the</a:t>
            </a:r>
            <a:r>
              <a:rPr lang="zh-CN" altLang="en-US" sz="2000" dirty="0"/>
              <a:t> </a:t>
            </a:r>
            <a:r>
              <a:rPr lang="en-US" altLang="zh-CN" sz="2000" dirty="0">
                <a:solidFill>
                  <a:srgbClr val="00B050"/>
                </a:solidFill>
              </a:rPr>
              <a:t>in-vacuum</a:t>
            </a:r>
            <a:r>
              <a:rPr lang="zh-CN" altLang="en-US" sz="2000" dirty="0">
                <a:solidFill>
                  <a:srgbClr val="00B050"/>
                </a:solidFill>
              </a:rPr>
              <a:t> </a:t>
            </a:r>
            <a:r>
              <a:rPr lang="en-US" altLang="zh-CN" sz="2000" dirty="0">
                <a:solidFill>
                  <a:srgbClr val="00B050"/>
                </a:solidFill>
              </a:rPr>
              <a:t>mirror</a:t>
            </a:r>
            <a:r>
              <a:rPr lang="zh-CN" altLang="en-US" sz="2000" dirty="0">
                <a:solidFill>
                  <a:srgbClr val="00B050"/>
                </a:solidFill>
              </a:rPr>
              <a:t> </a:t>
            </a:r>
            <a:r>
              <a:rPr lang="en-US" altLang="zh-CN" sz="2000" dirty="0"/>
              <a:t>with</a:t>
            </a:r>
            <a:r>
              <a:rPr lang="zh-CN" altLang="en-US" sz="2000" dirty="0"/>
              <a:t> </a:t>
            </a:r>
            <a:r>
              <a:rPr lang="en-US" altLang="zh-CN" sz="2000" dirty="0">
                <a:solidFill>
                  <a:srgbClr val="0000FF"/>
                </a:solidFill>
              </a:rPr>
              <a:t>diamond</a:t>
            </a:r>
            <a:r>
              <a:rPr lang="zh-CN" altLang="en-US" sz="2000" dirty="0">
                <a:solidFill>
                  <a:srgbClr val="0000FF"/>
                </a:solidFill>
              </a:rPr>
              <a:t> </a:t>
            </a:r>
            <a:r>
              <a:rPr lang="en-US" altLang="zh-CN" sz="2000" dirty="0">
                <a:solidFill>
                  <a:srgbClr val="0000FF"/>
                </a:solidFill>
              </a:rPr>
              <a:t>window</a:t>
            </a:r>
            <a:r>
              <a:rPr lang="zh-CN" altLang="en-US" sz="2000" dirty="0">
                <a:solidFill>
                  <a:srgbClr val="0000FF"/>
                </a:solidFill>
              </a:rPr>
              <a:t> </a:t>
            </a:r>
            <a:r>
              <a:rPr lang="en-US" altLang="zh-CN" sz="2000" dirty="0">
                <a:solidFill>
                  <a:srgbClr val="0000FF"/>
                </a:solidFill>
              </a:rPr>
              <a:t>&amp;</a:t>
            </a:r>
            <a:r>
              <a:rPr lang="zh-CN" altLang="en-US" sz="2000" dirty="0">
                <a:solidFill>
                  <a:srgbClr val="0000FF"/>
                </a:solidFill>
              </a:rPr>
              <a:t> </a:t>
            </a:r>
            <a:r>
              <a:rPr lang="en-US" altLang="zh-CN" sz="2000" dirty="0">
                <a:solidFill>
                  <a:srgbClr val="0000FF"/>
                </a:solidFill>
              </a:rPr>
              <a:t>in-air</a:t>
            </a:r>
            <a:r>
              <a:rPr lang="zh-CN" altLang="en-US" sz="2000" dirty="0">
                <a:solidFill>
                  <a:srgbClr val="0000FF"/>
                </a:solidFill>
              </a:rPr>
              <a:t> </a:t>
            </a:r>
            <a:r>
              <a:rPr lang="en-US" altLang="zh-CN" sz="2000" dirty="0">
                <a:solidFill>
                  <a:srgbClr val="0000FF"/>
                </a:solidFill>
              </a:rPr>
              <a:t>reflector</a:t>
            </a:r>
          </a:p>
          <a:p>
            <a:pPr lvl="1"/>
            <a:r>
              <a:rPr lang="en-US" altLang="zh-CN" sz="2000" dirty="0">
                <a:solidFill>
                  <a:srgbClr val="FF0000"/>
                </a:solidFill>
              </a:rPr>
              <a:t>Easier</a:t>
            </a:r>
            <a:r>
              <a:rPr lang="zh-CN" altLang="en-US" sz="2000" dirty="0">
                <a:solidFill>
                  <a:srgbClr val="FF0000"/>
                </a:solidFill>
              </a:rPr>
              <a:t> </a:t>
            </a:r>
            <a:r>
              <a:rPr lang="en-US" altLang="zh-CN" sz="2000" dirty="0">
                <a:solidFill>
                  <a:srgbClr val="FF0000"/>
                </a:solidFill>
              </a:rPr>
              <a:t>maintenance,</a:t>
            </a:r>
            <a:r>
              <a:rPr lang="zh-CN" altLang="en-US" sz="2000" dirty="0">
                <a:solidFill>
                  <a:srgbClr val="FF0000"/>
                </a:solidFill>
              </a:rPr>
              <a:t> </a:t>
            </a:r>
            <a:r>
              <a:rPr lang="en-US" altLang="zh-CN" sz="2000" dirty="0">
                <a:solidFill>
                  <a:srgbClr val="FF0000"/>
                </a:solidFill>
              </a:rPr>
              <a:t>less</a:t>
            </a:r>
            <a:r>
              <a:rPr lang="zh-CN" altLang="en-US" sz="2000" dirty="0">
                <a:solidFill>
                  <a:srgbClr val="FF0000"/>
                </a:solidFill>
              </a:rPr>
              <a:t> </a:t>
            </a:r>
            <a:r>
              <a:rPr lang="en-US" altLang="zh-CN" sz="2000" dirty="0">
                <a:solidFill>
                  <a:srgbClr val="FF0000"/>
                </a:solidFill>
              </a:rPr>
              <a:t>material</a:t>
            </a:r>
            <a:r>
              <a:rPr lang="zh-CN" altLang="en-US" sz="2000" dirty="0">
                <a:solidFill>
                  <a:srgbClr val="FF0000"/>
                </a:solidFill>
              </a:rPr>
              <a:t> </a:t>
            </a:r>
            <a:r>
              <a:rPr lang="en-US" altLang="zh-CN" sz="2000" dirty="0">
                <a:solidFill>
                  <a:srgbClr val="FF0000"/>
                </a:solidFill>
              </a:rPr>
              <a:t>in</a:t>
            </a:r>
            <a:r>
              <a:rPr lang="zh-CN" altLang="en-US" sz="2000" dirty="0">
                <a:solidFill>
                  <a:srgbClr val="FF0000"/>
                </a:solidFill>
              </a:rPr>
              <a:t> </a:t>
            </a:r>
            <a:r>
              <a:rPr lang="en-US" altLang="zh-CN" sz="2000" dirty="0">
                <a:solidFill>
                  <a:srgbClr val="FF0000"/>
                </a:solidFill>
              </a:rPr>
              <a:t>gamma</a:t>
            </a:r>
            <a:r>
              <a:rPr lang="zh-CN" altLang="en-US" sz="2000" dirty="0">
                <a:solidFill>
                  <a:srgbClr val="FF0000"/>
                </a:solidFill>
              </a:rPr>
              <a:t> </a:t>
            </a:r>
            <a:r>
              <a:rPr lang="en-US" altLang="zh-CN" sz="2000" dirty="0">
                <a:solidFill>
                  <a:srgbClr val="FF0000"/>
                </a:solidFill>
              </a:rPr>
              <a:t>pathway</a:t>
            </a:r>
            <a:endParaRPr lang="en-HK" altLang="zh-CN" sz="2000" dirty="0">
              <a:solidFill>
                <a:srgbClr val="FF0000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C18D106-B697-5C10-EB39-0B69A526E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dirty="0"/>
              <a:t>New</a:t>
            </a:r>
            <a:r>
              <a:rPr lang="zh-CN" altLang="en-US" sz="3200" dirty="0"/>
              <a:t> </a:t>
            </a:r>
            <a:r>
              <a:rPr lang="en-US" altLang="zh-CN" sz="3200" dirty="0"/>
              <a:t>solution</a:t>
            </a:r>
            <a:r>
              <a:rPr lang="zh-CN" altLang="en-US" sz="3200" dirty="0"/>
              <a:t> </a:t>
            </a:r>
            <a:r>
              <a:rPr lang="en-US" altLang="zh-CN" sz="3200" dirty="0"/>
              <a:t>to</a:t>
            </a:r>
            <a:r>
              <a:rPr lang="zh-CN" altLang="en-US" sz="3200" dirty="0"/>
              <a:t> </a:t>
            </a:r>
            <a:r>
              <a:rPr lang="en-US" altLang="zh-CN" sz="3200" dirty="0"/>
              <a:t>the</a:t>
            </a:r>
            <a:r>
              <a:rPr lang="zh-CN" altLang="en-US" sz="3200" dirty="0"/>
              <a:t> </a:t>
            </a:r>
            <a:r>
              <a:rPr lang="en-US" altLang="zh-CN" sz="3200" dirty="0"/>
              <a:t>laser-vacuum</a:t>
            </a:r>
            <a:r>
              <a:rPr lang="zh-CN" altLang="en-US" sz="3200" dirty="0"/>
              <a:t> </a:t>
            </a:r>
            <a:r>
              <a:rPr lang="en-US" altLang="zh-CN" sz="3200" dirty="0"/>
              <a:t>insertion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052BD5-ED03-5F16-88B9-4AD709022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22</a:t>
            </a:fld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775FCF-C46A-AF32-F1ED-0C0EB5DD93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12" y="2635193"/>
            <a:ext cx="4933933" cy="16694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187528-2F44-331B-DD85-2A1E953A5D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16" y="4609659"/>
            <a:ext cx="3913838" cy="21021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6A9A7CD-CFEF-B01E-4B1C-209C23F2DF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506" y="2641076"/>
            <a:ext cx="5012379" cy="17977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CE9C86B-31AF-E43E-33D7-D0F17F5BAD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706" y="5197113"/>
            <a:ext cx="2479807" cy="129266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3042D11-BB46-56E7-8453-B48776027315}"/>
              </a:ext>
            </a:extLst>
          </p:cNvPr>
          <p:cNvSpPr txBox="1"/>
          <p:nvPr/>
        </p:nvSpPr>
        <p:spPr>
          <a:xfrm>
            <a:off x="6494952" y="4437999"/>
            <a:ext cx="43979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</a:rPr>
              <a:t>Employ a single crystal diamond window with water cooling to </a:t>
            </a:r>
            <a:r>
              <a:rPr lang="en-US" altLang="zh-CN" sz="1600" dirty="0">
                <a:solidFill>
                  <a:srgbClr val="0000FF"/>
                </a:solidFill>
              </a:rPr>
              <a:t>seal</a:t>
            </a:r>
            <a:r>
              <a:rPr lang="zh-CN" altLang="en-US" sz="1600" dirty="0">
                <a:solidFill>
                  <a:srgbClr val="0000FF"/>
                </a:solidFill>
              </a:rPr>
              <a:t> </a:t>
            </a:r>
            <a:r>
              <a:rPr lang="en-US" altLang="zh-CN" sz="1600" dirty="0">
                <a:solidFill>
                  <a:srgbClr val="0000FF"/>
                </a:solidFill>
              </a:rPr>
              <a:t>the</a:t>
            </a:r>
            <a:r>
              <a:rPr lang="zh-CN" altLang="en-US" sz="1600" dirty="0">
                <a:solidFill>
                  <a:srgbClr val="0000FF"/>
                </a:solidFill>
              </a:rPr>
              <a:t> </a:t>
            </a:r>
            <a:r>
              <a:rPr lang="en-US" altLang="zh-CN" sz="1600" dirty="0">
                <a:solidFill>
                  <a:srgbClr val="0000FF"/>
                </a:solidFill>
              </a:rPr>
              <a:t>vacuum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25E556-7162-3103-B90C-FF49C88BE560}"/>
              </a:ext>
            </a:extLst>
          </p:cNvPr>
          <p:cNvSpPr txBox="1"/>
          <p:nvPr/>
        </p:nvSpPr>
        <p:spPr>
          <a:xfrm>
            <a:off x="1818839" y="4247290"/>
            <a:ext cx="37509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rgbClr val="FF0000"/>
                </a:solidFill>
              </a:rPr>
              <a:t>borrowed</a:t>
            </a:r>
            <a:r>
              <a:rPr lang="zh-CN" altLang="en-US" sz="1600" dirty="0">
                <a:solidFill>
                  <a:srgbClr val="FF0000"/>
                </a:solidFill>
              </a:rPr>
              <a:t> </a:t>
            </a:r>
            <a:r>
              <a:rPr lang="en-US" altLang="zh-CN" sz="1600" dirty="0">
                <a:solidFill>
                  <a:srgbClr val="FF0000"/>
                </a:solidFill>
              </a:rPr>
              <a:t>from</a:t>
            </a:r>
            <a:r>
              <a:rPr lang="zh-CN" altLang="en-US" sz="1600" dirty="0">
                <a:solidFill>
                  <a:srgbClr val="FF0000"/>
                </a:solidFill>
              </a:rPr>
              <a:t> </a:t>
            </a:r>
            <a:r>
              <a:rPr lang="en-US" altLang="zh-CN" sz="1600" dirty="0">
                <a:solidFill>
                  <a:srgbClr val="FF0000"/>
                </a:solidFill>
              </a:rPr>
              <a:t>BEMS (BINP &amp; IHEP)</a:t>
            </a:r>
            <a:endParaRPr lang="en-US" sz="1600" dirty="0">
              <a:solidFill>
                <a:srgbClr val="FF00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D7B96C3-2F78-911A-FA43-6F01013068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1507" y="5017338"/>
            <a:ext cx="2088232" cy="164802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BE0C846-AA0C-E4FE-9536-F7256E140F2E}"/>
              </a:ext>
            </a:extLst>
          </p:cNvPr>
          <p:cNvSpPr txBox="1"/>
          <p:nvPr/>
        </p:nvSpPr>
        <p:spPr>
          <a:xfrm>
            <a:off x="9231256" y="5203323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chemeClr val="bg1"/>
                </a:solidFill>
              </a:rPr>
              <a:t>measured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467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439EF67-FEA4-EE8C-9CED-789263817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573" y="1067904"/>
            <a:ext cx="12191599" cy="2388449"/>
          </a:xfrm>
        </p:spPr>
        <p:txBody>
          <a:bodyPr>
            <a:normAutofit/>
          </a:bodyPr>
          <a:lstStyle/>
          <a:p>
            <a:r>
              <a:rPr lang="en-US" altLang="zh-CN" sz="2000" dirty="0"/>
              <a:t>Measuring</a:t>
            </a:r>
            <a:r>
              <a:rPr lang="zh-CN" altLang="en-US" sz="2000" dirty="0"/>
              <a:t> </a:t>
            </a:r>
            <a:r>
              <a:rPr lang="en-US" altLang="zh-CN" sz="2000" dirty="0"/>
              <a:t>weak mixing angle from A</a:t>
            </a:r>
            <a:r>
              <a:rPr lang="en-US" altLang="zh-CN" sz="2000" baseline="-25000" dirty="0"/>
              <a:t>FB</a:t>
            </a:r>
            <a:r>
              <a:rPr lang="en-US" altLang="zh-CN" sz="2000" dirty="0"/>
              <a:t>, A</a:t>
            </a:r>
            <a:r>
              <a:rPr lang="en-US" altLang="zh-CN" sz="2000" baseline="-25000" dirty="0"/>
              <a:t>LR</a:t>
            </a:r>
            <a:r>
              <a:rPr lang="zh-CN" altLang="en-US" sz="2000" baseline="-25000" dirty="0"/>
              <a:t> </a:t>
            </a:r>
            <a:r>
              <a:rPr lang="en-US" altLang="zh-CN" sz="2000" dirty="0"/>
              <a:t>@</a:t>
            </a:r>
            <a:r>
              <a:rPr lang="zh-CN" altLang="en-US" sz="2000" dirty="0"/>
              <a:t> </a:t>
            </a:r>
            <a:r>
              <a:rPr lang="en-US" altLang="zh-CN" sz="2000" dirty="0"/>
              <a:t>Z-pole</a:t>
            </a:r>
            <a:r>
              <a:rPr lang="zh-CN" altLang="en-US" sz="2000" dirty="0"/>
              <a:t> </a:t>
            </a:r>
            <a:r>
              <a:rPr lang="en-US" altLang="zh-CN" sz="2000" b="1" dirty="0">
                <a:solidFill>
                  <a:srgbClr val="FF0000"/>
                </a:solidFill>
              </a:rPr>
              <a:t>in</a:t>
            </a:r>
            <a:r>
              <a:rPr lang="zh-CN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</a:rPr>
              <a:t>the</a:t>
            </a:r>
            <a:r>
              <a:rPr lang="zh-CN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</a:rPr>
              <a:t>same</a:t>
            </a:r>
            <a:r>
              <a:rPr lang="zh-CN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</a:rPr>
              <a:t>experiment</a:t>
            </a:r>
            <a:endParaRPr lang="en-US" altLang="zh-CN" sz="2000" b="1" baseline="-25000" dirty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endParaRPr lang="en-US" altLang="zh-CN" sz="2000" dirty="0">
              <a:solidFill>
                <a:srgbClr val="0000FF"/>
              </a:solidFill>
            </a:endParaRPr>
          </a:p>
          <a:p>
            <a:pPr lvl="1"/>
            <a:endParaRPr lang="en-US" altLang="zh-CN" sz="18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6A40D76-E526-4FF0-03EB-D06DEE702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Polarized</a:t>
            </a:r>
            <a:r>
              <a:rPr lang="zh-CN" altLang="en-US" dirty="0"/>
              <a:t> </a:t>
            </a:r>
            <a:r>
              <a:rPr lang="en-US" altLang="zh-CN" dirty="0"/>
              <a:t>beams</a:t>
            </a:r>
            <a:r>
              <a:rPr lang="zh-CN" altLang="en-US" dirty="0"/>
              <a:t> </a:t>
            </a:r>
            <a:r>
              <a:rPr lang="en-US" altLang="zh-CN" dirty="0"/>
              <a:t>@</a:t>
            </a:r>
            <a:r>
              <a:rPr lang="zh-CN" altLang="en-US" dirty="0"/>
              <a:t> </a:t>
            </a:r>
            <a:r>
              <a:rPr lang="en-US" altLang="zh-CN" dirty="0"/>
              <a:t>CEPC: longitudinal polarization</a:t>
            </a:r>
            <a:r>
              <a:rPr lang="zh-CN" altLang="en-US" dirty="0"/>
              <a:t>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986BC0-8DF9-14E0-09C9-1309DAC22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3</a:t>
            </a:fld>
            <a:endParaRPr lang="zh-CN" alt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100B68E-D48C-5F98-B753-05AB93BA08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313" y="3274873"/>
            <a:ext cx="4998316" cy="29447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FE3D39B-7C6F-2DEE-A572-F9140EC50B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11" y="1587163"/>
            <a:ext cx="9208731" cy="54364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11FC649-B0AB-3D1A-F10B-15BF0594A8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17" y="2204865"/>
            <a:ext cx="8305003" cy="58212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0A21A8E-B7FB-B960-88A4-D2EECD21B8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3398593"/>
            <a:ext cx="4896544" cy="26118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65CD44-EF47-256E-BE08-4DE1A3D418F0}"/>
              </a:ext>
            </a:extLst>
          </p:cNvPr>
          <p:cNvSpPr txBox="1"/>
          <p:nvPr/>
        </p:nvSpPr>
        <p:spPr>
          <a:xfrm>
            <a:off x="417625" y="6065730"/>
            <a:ext cx="53135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>
                <a:solidFill>
                  <a:srgbClr val="0000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G.</a:t>
            </a:r>
            <a:r>
              <a:rPr lang="zh-CN" altLang="en-US" sz="1400">
                <a:solidFill>
                  <a:srgbClr val="0000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altLang="zh-CN" sz="1400">
                <a:solidFill>
                  <a:srgbClr val="0000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Moortgat-Pick’s</a:t>
            </a:r>
            <a:r>
              <a:rPr lang="zh-CN" altLang="en-US" sz="1400">
                <a:solidFill>
                  <a:srgbClr val="0000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altLang="zh-CN" sz="1400">
                <a:solidFill>
                  <a:srgbClr val="0000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talk</a:t>
            </a:r>
            <a:r>
              <a:rPr lang="zh-CN" altLang="en-US" sz="1400">
                <a:solidFill>
                  <a:srgbClr val="0000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altLang="zh-CN" sz="1400">
                <a:solidFill>
                  <a:srgbClr val="0000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</a:t>
            </a:r>
            <a:r>
              <a:rPr lang="zh-CN" altLang="en-US" sz="1400">
                <a:solidFill>
                  <a:srgbClr val="0000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altLang="zh-CN" sz="1400">
                <a:solidFill>
                  <a:srgbClr val="0000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CEPC</a:t>
            </a:r>
            <a:r>
              <a:rPr lang="zh-CN" altLang="en-US" sz="1400">
                <a:solidFill>
                  <a:srgbClr val="0000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altLang="zh-CN" sz="1400">
                <a:solidFill>
                  <a:srgbClr val="0000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Workshop</a:t>
            </a:r>
            <a:r>
              <a:rPr lang="zh-CN" altLang="en-US" sz="1400">
                <a:solidFill>
                  <a:srgbClr val="0000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altLang="zh-CN" sz="1400">
                <a:solidFill>
                  <a:srgbClr val="0000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</a:t>
            </a:r>
            <a:r>
              <a:rPr lang="zh-CN" altLang="en-US" sz="1400">
                <a:solidFill>
                  <a:srgbClr val="0000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altLang="zh-CN" sz="1400">
                <a:solidFill>
                  <a:srgbClr val="0000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zh-CN" altLang="en-US" sz="1400">
                <a:solidFill>
                  <a:srgbClr val="0000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altLang="zh-CN" sz="1400">
                <a:solidFill>
                  <a:srgbClr val="0000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Marseille,</a:t>
            </a:r>
            <a:r>
              <a:rPr lang="zh-CN" altLang="en-US" sz="1400">
                <a:solidFill>
                  <a:srgbClr val="0000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altLang="zh-CN" sz="1400">
                <a:solidFill>
                  <a:srgbClr val="0000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2024 April</a:t>
            </a:r>
            <a:r>
              <a:rPr lang="zh-CN" altLang="en-US" sz="1400">
                <a:solidFill>
                  <a:srgbClr val="00B05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en-US" sz="1400">
              <a:solidFill>
                <a:srgbClr val="00B05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8F9D552-B212-D97E-DBA6-812C451A0F03}"/>
                  </a:ext>
                </a:extLst>
              </p:cNvPr>
              <p:cNvSpPr txBox="1"/>
              <p:nvPr/>
            </p:nvSpPr>
            <p:spPr>
              <a:xfrm>
                <a:off x="6129599" y="6187074"/>
                <a:ext cx="581885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S</a:t>
                </a:r>
                <a:r>
                  <a:rPr lang="en-US" altLang="zh-CN" sz="1600" dirty="0"/>
                  <a:t>olenoid</a:t>
                </a:r>
                <a:r>
                  <a:rPr lang="zh-CN" altLang="en-US" sz="1600" dirty="0"/>
                  <a:t> </a:t>
                </a:r>
                <a:r>
                  <a:rPr lang="en-US" altLang="zh-CN" sz="1600" dirty="0"/>
                  <a:t>s</a:t>
                </a:r>
                <a:r>
                  <a:rPr lang="en-US" sz="1600" dirty="0"/>
                  <a:t>pin rotators around each I</a:t>
                </a:r>
                <a:r>
                  <a:rPr lang="en-US" altLang="zh-CN" sz="1600" dirty="0"/>
                  <a:t>P</a:t>
                </a:r>
                <a:r>
                  <a:rPr lang="en-US" sz="1600" dirty="0"/>
                  <a:t> </a:t>
                </a:r>
                <a:r>
                  <a:rPr lang="en-US" altLang="zh-CN" sz="1600" b="1" dirty="0">
                    <a:solidFill>
                      <a:srgbClr val="0000FF"/>
                    </a:solidFill>
                  </a:rPr>
                  <a:t>(~400</a:t>
                </a:r>
                <a:r>
                  <a:rPr lang="zh-CN" altLang="en-US" sz="1600" b="1" dirty="0">
                    <a:solidFill>
                      <a:srgbClr val="0000FF"/>
                    </a:solidFill>
                  </a:rPr>
                  <a:t> </a:t>
                </a:r>
                <a:r>
                  <a:rPr lang="en-US" altLang="zh-CN" sz="1600" b="1" dirty="0">
                    <a:solidFill>
                      <a:srgbClr val="0000FF"/>
                    </a:solidFill>
                  </a:rPr>
                  <a:t>T</a:t>
                </a:r>
                <a14:m>
                  <m:oMath xmlns:m="http://schemas.openxmlformats.org/officeDocument/2006/math">
                    <m:r>
                      <a:rPr lang="zh-CN" altLang="en-US" sz="1600" b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altLang="zh-CN" sz="1600" b="1" dirty="0">
                    <a:solidFill>
                      <a:srgbClr val="0000FF"/>
                    </a:solidFill>
                  </a:rPr>
                  <a:t>m</a:t>
                </a:r>
                <a:r>
                  <a:rPr lang="zh-CN" altLang="en-US" sz="1600" b="1" dirty="0">
                    <a:solidFill>
                      <a:srgbClr val="0000FF"/>
                    </a:solidFill>
                  </a:rPr>
                  <a:t> </a:t>
                </a:r>
                <a:r>
                  <a:rPr lang="en-US" altLang="zh-CN" sz="1600" b="1" dirty="0">
                    <a:solidFill>
                      <a:srgbClr val="0000FF"/>
                    </a:solidFill>
                  </a:rPr>
                  <a:t>per</a:t>
                </a:r>
                <a:r>
                  <a:rPr lang="zh-CN" altLang="en-US" sz="1600" b="1" dirty="0">
                    <a:solidFill>
                      <a:srgbClr val="0000FF"/>
                    </a:solidFill>
                  </a:rPr>
                  <a:t> </a:t>
                </a:r>
                <a:r>
                  <a:rPr lang="en-US" altLang="zh-CN" sz="1600" b="1" dirty="0">
                    <a:solidFill>
                      <a:srgbClr val="0000FF"/>
                    </a:solidFill>
                  </a:rPr>
                  <a:t>IP</a:t>
                </a:r>
                <a:r>
                  <a:rPr lang="zh-CN" altLang="en-US" sz="1600" b="1" dirty="0">
                    <a:solidFill>
                      <a:srgbClr val="0000FF"/>
                    </a:solidFill>
                  </a:rPr>
                  <a:t> </a:t>
                </a:r>
                <a:r>
                  <a:rPr lang="en-US" altLang="zh-CN" sz="1600" b="1" dirty="0">
                    <a:solidFill>
                      <a:srgbClr val="0000FF"/>
                    </a:solidFill>
                  </a:rPr>
                  <a:t>per</a:t>
                </a:r>
                <a:r>
                  <a:rPr lang="zh-CN" altLang="en-US" sz="1600" b="1" dirty="0">
                    <a:solidFill>
                      <a:srgbClr val="0000FF"/>
                    </a:solidFill>
                  </a:rPr>
                  <a:t> </a:t>
                </a:r>
                <a:r>
                  <a:rPr lang="en-US" altLang="zh-CN" sz="1600" b="1" dirty="0">
                    <a:solidFill>
                      <a:srgbClr val="0000FF"/>
                    </a:solidFill>
                  </a:rPr>
                  <a:t>ring</a:t>
                </a:r>
                <a:r>
                  <a:rPr lang="en-US" altLang="zh-CN" sz="1600" dirty="0"/>
                  <a:t>)</a:t>
                </a:r>
                <a:endParaRPr lang="en-US" sz="16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8F9D552-B212-D97E-DBA6-812C451A0F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9599" y="6187074"/>
                <a:ext cx="5818856" cy="338554"/>
              </a:xfrm>
              <a:prstGeom prst="rect">
                <a:avLst/>
              </a:prstGeom>
              <a:blipFill>
                <a:blip r:embed="rId7"/>
                <a:stretch>
                  <a:fillRect l="-436" t="-7407"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7B2542AE-4482-2559-28A2-19AF96BC8925}"/>
              </a:ext>
            </a:extLst>
          </p:cNvPr>
          <p:cNvSpPr txBox="1"/>
          <p:nvPr/>
        </p:nvSpPr>
        <p:spPr>
          <a:xfrm>
            <a:off x="6766469" y="6397961"/>
            <a:ext cx="61694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solidFill>
                  <a:srgbClr val="003399"/>
                </a:solidFill>
              </a:rPr>
              <a:t>(</a:t>
            </a:r>
            <a:r>
              <a:rPr lang="en-US" altLang="zh-CN" sz="1400" dirty="0">
                <a:solidFill>
                  <a:srgbClr val="003399"/>
                </a:solidFill>
              </a:rPr>
              <a:t>Xia</a:t>
            </a:r>
            <a:r>
              <a:rPr lang="zh-CN" altLang="en-US" sz="1400" dirty="0">
                <a:solidFill>
                  <a:srgbClr val="003399"/>
                </a:solidFill>
              </a:rPr>
              <a:t> </a:t>
            </a:r>
            <a:r>
              <a:rPr lang="en-US" altLang="zh-CN" sz="1400" dirty="0">
                <a:solidFill>
                  <a:srgbClr val="003399"/>
                </a:solidFill>
              </a:rPr>
              <a:t>et</a:t>
            </a:r>
            <a:r>
              <a:rPr lang="zh-CN" altLang="en-US" sz="1400" dirty="0">
                <a:solidFill>
                  <a:srgbClr val="003399"/>
                </a:solidFill>
              </a:rPr>
              <a:t> </a:t>
            </a:r>
            <a:r>
              <a:rPr lang="en-US" altLang="zh-CN" sz="1400" dirty="0">
                <a:solidFill>
                  <a:srgbClr val="003399"/>
                </a:solidFill>
              </a:rPr>
              <a:t>al,</a:t>
            </a:r>
            <a:r>
              <a:rPr lang="zh-CN" altLang="en-US" sz="1400" dirty="0">
                <a:solidFill>
                  <a:srgbClr val="003399"/>
                </a:solidFill>
              </a:rPr>
              <a:t> </a:t>
            </a:r>
            <a:r>
              <a:rPr lang="en-US" altLang="zh-CN" sz="1400" dirty="0">
                <a:solidFill>
                  <a:srgbClr val="003399"/>
                </a:solidFill>
              </a:rPr>
              <a:t>RDTM</a:t>
            </a:r>
            <a:r>
              <a:rPr lang="zh-CN" altLang="en-US" sz="1400" dirty="0">
                <a:solidFill>
                  <a:srgbClr val="003399"/>
                </a:solidFill>
              </a:rPr>
              <a:t> </a:t>
            </a:r>
            <a:r>
              <a:rPr lang="en-US" altLang="zh-CN" sz="1400" dirty="0">
                <a:solidFill>
                  <a:srgbClr val="003399"/>
                </a:solidFill>
              </a:rPr>
              <a:t>6,</a:t>
            </a:r>
            <a:r>
              <a:rPr lang="zh-CN" altLang="en-US" sz="1400" dirty="0">
                <a:solidFill>
                  <a:srgbClr val="003399"/>
                </a:solidFill>
              </a:rPr>
              <a:t> </a:t>
            </a:r>
            <a:r>
              <a:rPr lang="en-US" altLang="zh-CN" sz="1400" dirty="0">
                <a:solidFill>
                  <a:srgbClr val="003399"/>
                </a:solidFill>
              </a:rPr>
              <a:t>490, 2022</a:t>
            </a:r>
            <a:r>
              <a:rPr lang="en-US" altLang="zh-CN" sz="1800" dirty="0">
                <a:solidFill>
                  <a:srgbClr val="003399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28128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2B27A42-0FFF-8118-F2BD-117FAE277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7920" y="2140709"/>
            <a:ext cx="5684568" cy="1125915"/>
          </a:xfrm>
        </p:spPr>
        <p:txBody>
          <a:bodyPr>
            <a:normAutofit/>
          </a:bodyPr>
          <a:lstStyle/>
          <a:p>
            <a:r>
              <a:rPr lang="en-US" sz="1800" dirty="0"/>
              <a:t>Polarized source</a:t>
            </a:r>
          </a:p>
          <a:p>
            <a:pPr lvl="1"/>
            <a:r>
              <a:rPr lang="en-US" sz="1600" dirty="0"/>
              <a:t>P</a:t>
            </a:r>
            <a:r>
              <a:rPr lang="en-US" altLang="zh-CN" sz="1600" dirty="0"/>
              <a:t>olarized</a:t>
            </a:r>
            <a:r>
              <a:rPr lang="zh-CN" altLang="en-US" sz="1600" dirty="0"/>
              <a:t> </a:t>
            </a:r>
            <a:r>
              <a:rPr lang="en-US" altLang="zh-CN" sz="1600" dirty="0"/>
              <a:t>e-</a:t>
            </a:r>
            <a:r>
              <a:rPr lang="zh-CN" altLang="en-US" sz="1600" dirty="0"/>
              <a:t> </a:t>
            </a:r>
            <a:r>
              <a:rPr lang="en-US" altLang="zh-CN" sz="1600" dirty="0"/>
              <a:t>source (</a:t>
            </a:r>
            <a:r>
              <a:rPr lang="en-US" altLang="zh-CN" sz="1600" dirty="0">
                <a:solidFill>
                  <a:srgbClr val="FF0000"/>
                </a:solidFill>
              </a:rPr>
              <a:t>&gt;85% polarization</a:t>
            </a:r>
            <a:r>
              <a:rPr lang="en-US" altLang="zh-CN" sz="1600" dirty="0"/>
              <a:t>)</a:t>
            </a:r>
            <a:endParaRPr lang="en-US" sz="1600" dirty="0"/>
          </a:p>
          <a:p>
            <a:pPr lvl="1"/>
            <a:r>
              <a:rPr lang="en-US" sz="1600" dirty="0"/>
              <a:t>e+ damping/polarizing ring (</a:t>
            </a:r>
            <a:r>
              <a:rPr lang="en-US" sz="1600" dirty="0">
                <a:solidFill>
                  <a:srgbClr val="FF0000"/>
                </a:solidFill>
              </a:rPr>
              <a:t>&gt;20% polarization</a:t>
            </a:r>
            <a:r>
              <a:rPr lang="en-US" sz="1600" dirty="0"/>
              <a:t>)</a:t>
            </a:r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CFA5D89-DF6E-5FE2-BC26-BF5678699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Injecting</a:t>
            </a:r>
            <a:r>
              <a:rPr lang="zh-CN" altLang="en-US" dirty="0"/>
              <a:t> </a:t>
            </a:r>
            <a:r>
              <a:rPr lang="en-US" altLang="zh-CN" dirty="0"/>
              <a:t>polarized</a:t>
            </a:r>
            <a:r>
              <a:rPr lang="zh-CN" altLang="en-US" dirty="0"/>
              <a:t> </a:t>
            </a:r>
            <a:r>
              <a:rPr lang="en-US" altLang="zh-CN" dirty="0"/>
              <a:t>beams</a:t>
            </a:r>
            <a:r>
              <a:rPr lang="zh-CN" altLang="en-US" dirty="0"/>
              <a:t> </a:t>
            </a:r>
            <a:r>
              <a:rPr lang="en-US" altLang="zh-CN" dirty="0"/>
              <a:t>from</a:t>
            </a:r>
            <a:r>
              <a:rPr lang="zh-CN" altLang="en-US" dirty="0"/>
              <a:t> 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source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EC11BA-7F75-D47B-127E-8AAF7B1AD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4</a:t>
            </a:fld>
            <a:endParaRPr lang="zh-CN" altLang="en-US"/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7A244118-2346-324F-E48F-E5AC65276808}"/>
              </a:ext>
            </a:extLst>
          </p:cNvPr>
          <p:cNvSpPr txBox="1">
            <a:spLocks/>
          </p:cNvSpPr>
          <p:nvPr/>
        </p:nvSpPr>
        <p:spPr>
          <a:xfrm>
            <a:off x="6287920" y="3356651"/>
            <a:ext cx="5684568" cy="120032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800" b="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Booster</a:t>
            </a:r>
          </a:p>
          <a:p>
            <a:pPr lvl="1"/>
            <a:r>
              <a:rPr lang="en-US" altLang="zh-CN" sz="1900" dirty="0"/>
              <a:t>free</a:t>
            </a:r>
            <a:r>
              <a:rPr lang="zh-CN" altLang="en-US" sz="1900" dirty="0"/>
              <a:t> </a:t>
            </a:r>
            <a:r>
              <a:rPr lang="en-US" altLang="zh-CN" sz="1900" dirty="0"/>
              <a:t>from</a:t>
            </a:r>
            <a:r>
              <a:rPr lang="zh-CN" altLang="en-US" sz="1900" dirty="0"/>
              <a:t> </a:t>
            </a:r>
            <a:r>
              <a:rPr lang="en-US" sz="1900" dirty="0"/>
              <a:t>intrinsic spin resonance</a:t>
            </a:r>
            <a:r>
              <a:rPr lang="en-US" altLang="zh-CN" sz="1900" dirty="0"/>
              <a:t>s</a:t>
            </a:r>
          </a:p>
          <a:p>
            <a:pPr lvl="1"/>
            <a:r>
              <a:rPr lang="en-US" sz="1900" b="1" dirty="0">
                <a:solidFill>
                  <a:srgbClr val="FF0000"/>
                </a:solidFill>
              </a:rPr>
              <a:t>polarization can be well maintained for Z &amp; W </a:t>
            </a:r>
          </a:p>
          <a:p>
            <a:pPr lvl="1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DAF8A8B-FD10-94C3-4581-A9C8507C1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12" y="1561727"/>
            <a:ext cx="5884619" cy="363804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D51B463-6CDF-3332-8F64-18A2A2665EF6}"/>
              </a:ext>
            </a:extLst>
          </p:cNvPr>
          <p:cNvSpPr txBox="1"/>
          <p:nvPr/>
        </p:nvSpPr>
        <p:spPr>
          <a:xfrm>
            <a:off x="6731393" y="4509120"/>
            <a:ext cx="500489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solidFill>
                  <a:srgbClr val="0070C0"/>
                </a:solidFill>
              </a:rPr>
              <a:t>T. Chen, Z. </a:t>
            </a:r>
            <a:r>
              <a:rPr lang="en-US" altLang="zh-CN" sz="1400" dirty="0" err="1">
                <a:solidFill>
                  <a:srgbClr val="0070C0"/>
                </a:solidFill>
              </a:rPr>
              <a:t>Duan</a:t>
            </a:r>
            <a:r>
              <a:rPr lang="en-US" altLang="zh-CN" sz="1400" dirty="0">
                <a:solidFill>
                  <a:srgbClr val="0070C0"/>
                </a:solidFill>
              </a:rPr>
              <a:t>, D. H. Ji, D. Wang, Phys. Rev. Accel. Beams, 26, 051003 (2023).</a:t>
            </a:r>
            <a:endParaRPr lang="en-US" sz="1400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08DB44-68FE-E5C3-08E9-A580E67D028F}"/>
              </a:ext>
            </a:extLst>
          </p:cNvPr>
          <p:cNvSpPr txBox="1"/>
          <p:nvPr/>
        </p:nvSpPr>
        <p:spPr>
          <a:xfrm>
            <a:off x="455712" y="5731955"/>
            <a:ext cx="112805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0000FF"/>
                </a:solidFill>
              </a:rPr>
              <a:t>Consistent</a:t>
            </a:r>
            <a:r>
              <a:rPr lang="zh-CN" altLang="en-US" dirty="0">
                <a:solidFill>
                  <a:srgbClr val="0000FF"/>
                </a:solidFill>
              </a:rPr>
              <a:t> </a:t>
            </a:r>
            <a:r>
              <a:rPr lang="en-US" altLang="zh-CN" dirty="0">
                <a:solidFill>
                  <a:srgbClr val="0000FF"/>
                </a:solidFill>
              </a:rPr>
              <a:t>results</a:t>
            </a:r>
            <a:r>
              <a:rPr lang="zh-CN" altLang="en-US" dirty="0">
                <a:solidFill>
                  <a:srgbClr val="0000FF"/>
                </a:solidFill>
              </a:rPr>
              <a:t> </a:t>
            </a:r>
            <a:r>
              <a:rPr lang="en-US" altLang="zh-CN" dirty="0">
                <a:solidFill>
                  <a:srgbClr val="0000FF"/>
                </a:solidFill>
              </a:rPr>
              <a:t>in</a:t>
            </a:r>
            <a:r>
              <a:rPr lang="zh-CN" altLang="en-US" dirty="0">
                <a:solidFill>
                  <a:srgbClr val="0000FF"/>
                </a:solidFill>
              </a:rPr>
              <a:t> </a:t>
            </a:r>
            <a:r>
              <a:rPr lang="en-US" altLang="zh-CN" dirty="0">
                <a:solidFill>
                  <a:srgbClr val="0000FF"/>
                </a:solidFill>
              </a:rPr>
              <a:t>recent</a:t>
            </a:r>
            <a:r>
              <a:rPr lang="zh-CN" altLang="en-US" dirty="0">
                <a:solidFill>
                  <a:srgbClr val="0000FF"/>
                </a:solidFill>
              </a:rPr>
              <a:t> </a:t>
            </a:r>
            <a:r>
              <a:rPr lang="en-US" altLang="zh-CN" dirty="0">
                <a:solidFill>
                  <a:srgbClr val="0000FF"/>
                </a:solidFill>
              </a:rPr>
              <a:t>FCC-</a:t>
            </a:r>
            <a:r>
              <a:rPr lang="en-US" altLang="zh-CN" dirty="0" err="1">
                <a:solidFill>
                  <a:srgbClr val="0000FF"/>
                </a:solidFill>
              </a:rPr>
              <a:t>ee</a:t>
            </a:r>
            <a:r>
              <a:rPr lang="zh-CN" altLang="en-US" dirty="0">
                <a:solidFill>
                  <a:srgbClr val="0000FF"/>
                </a:solidFill>
              </a:rPr>
              <a:t> </a:t>
            </a:r>
            <a:r>
              <a:rPr lang="en-US" altLang="zh-CN" dirty="0">
                <a:solidFill>
                  <a:srgbClr val="0000FF"/>
                </a:solidFill>
              </a:rPr>
              <a:t>studies</a:t>
            </a:r>
            <a:r>
              <a:rPr lang="zh-CN" altLang="en-US" dirty="0">
                <a:solidFill>
                  <a:srgbClr val="0000FF"/>
                </a:solidFill>
              </a:rPr>
              <a:t> </a:t>
            </a:r>
            <a:r>
              <a:rPr lang="en-US" altLang="zh-CN" dirty="0">
                <a:solidFill>
                  <a:srgbClr val="0000FF"/>
                </a:solidFill>
              </a:rPr>
              <a:t>(</a:t>
            </a:r>
            <a:r>
              <a:rPr lang="en-US" altLang="zh-CN" dirty="0">
                <a:solidFill>
                  <a:srgbClr val="37E96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J.</a:t>
            </a:r>
            <a:r>
              <a:rPr lang="zh-CN" altLang="en-US" dirty="0">
                <a:solidFill>
                  <a:srgbClr val="37E96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altLang="zh-CN" dirty="0">
                <a:solidFill>
                  <a:srgbClr val="37E96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Wenninger,</a:t>
            </a:r>
            <a:r>
              <a:rPr lang="zh-CN" altLang="en-US" dirty="0">
                <a:solidFill>
                  <a:srgbClr val="37E96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HK" dirty="0">
                <a:solidFill>
                  <a:srgbClr val="37E96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Polarization transport to the collider ring</a:t>
            </a:r>
            <a:r>
              <a:rPr lang="en-US" altLang="zh-CN" dirty="0">
                <a:solidFill>
                  <a:srgbClr val="37E96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</a:t>
            </a:r>
            <a:r>
              <a:rPr lang="zh-CN" altLang="en-US" dirty="0">
                <a:solidFill>
                  <a:srgbClr val="37E96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altLang="zh-CN" dirty="0">
                <a:solidFill>
                  <a:srgbClr val="37E96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FCC</a:t>
            </a:r>
            <a:r>
              <a:rPr lang="zh-CN" altLang="en-US" dirty="0">
                <a:solidFill>
                  <a:srgbClr val="37E96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altLang="zh-CN" dirty="0">
                <a:solidFill>
                  <a:srgbClr val="37E96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Week</a:t>
            </a:r>
            <a:r>
              <a:rPr lang="zh-CN" altLang="en-US" dirty="0">
                <a:solidFill>
                  <a:srgbClr val="37E96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altLang="zh-CN" dirty="0">
                <a:solidFill>
                  <a:srgbClr val="37E96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2026</a:t>
            </a:r>
            <a:r>
              <a:rPr lang="en-US" altLang="zh-CN" dirty="0">
                <a:solidFill>
                  <a:srgbClr val="0000FF"/>
                </a:solidFill>
              </a:rPr>
              <a:t>)</a:t>
            </a:r>
          </a:p>
          <a:p>
            <a:r>
              <a:rPr lang="en-US" altLang="zh-CN" dirty="0">
                <a:solidFill>
                  <a:srgbClr val="0000FF"/>
                </a:solidFill>
              </a:rPr>
              <a:t>Injecting</a:t>
            </a:r>
            <a:r>
              <a:rPr lang="zh-CN" altLang="en-US" dirty="0">
                <a:solidFill>
                  <a:srgbClr val="0000FF"/>
                </a:solidFill>
              </a:rPr>
              <a:t> </a:t>
            </a:r>
            <a:r>
              <a:rPr lang="en-US" altLang="zh-CN" dirty="0">
                <a:solidFill>
                  <a:srgbClr val="0000FF"/>
                </a:solidFill>
              </a:rPr>
              <a:t>polarized</a:t>
            </a:r>
            <a:r>
              <a:rPr lang="zh-CN" altLang="en-US" dirty="0">
                <a:solidFill>
                  <a:srgbClr val="0000FF"/>
                </a:solidFill>
              </a:rPr>
              <a:t> </a:t>
            </a:r>
            <a:r>
              <a:rPr lang="en-US" altLang="zh-CN" dirty="0">
                <a:solidFill>
                  <a:srgbClr val="0000FF"/>
                </a:solidFill>
              </a:rPr>
              <a:t>beams</a:t>
            </a:r>
            <a:r>
              <a:rPr lang="zh-CN" altLang="en-US" dirty="0">
                <a:solidFill>
                  <a:srgbClr val="0000FF"/>
                </a:solidFill>
              </a:rPr>
              <a:t> </a:t>
            </a:r>
            <a:r>
              <a:rPr lang="en-US" altLang="zh-CN" dirty="0">
                <a:solidFill>
                  <a:srgbClr val="0000FF"/>
                </a:solidFill>
              </a:rPr>
              <a:t>is</a:t>
            </a:r>
            <a:r>
              <a:rPr lang="zh-CN" altLang="en-US" dirty="0">
                <a:solidFill>
                  <a:srgbClr val="0000FF"/>
                </a:solidFill>
              </a:rPr>
              <a:t> </a:t>
            </a:r>
            <a:r>
              <a:rPr lang="en-US" altLang="zh-CN" dirty="0">
                <a:solidFill>
                  <a:srgbClr val="0000FF"/>
                </a:solidFill>
              </a:rPr>
              <a:t>under</a:t>
            </a:r>
            <a:r>
              <a:rPr lang="zh-CN" altLang="en-US" dirty="0">
                <a:solidFill>
                  <a:srgbClr val="0000FF"/>
                </a:solidFill>
              </a:rPr>
              <a:t> </a:t>
            </a:r>
            <a:r>
              <a:rPr lang="en-US" altLang="zh-CN" dirty="0">
                <a:solidFill>
                  <a:srgbClr val="0000FF"/>
                </a:solidFill>
              </a:rPr>
              <a:t>study</a:t>
            </a:r>
            <a:r>
              <a:rPr lang="zh-CN" altLang="en-US" dirty="0">
                <a:solidFill>
                  <a:srgbClr val="0000FF"/>
                </a:solidFill>
              </a:rPr>
              <a:t> </a:t>
            </a:r>
            <a:r>
              <a:rPr lang="en-US" altLang="zh-CN" dirty="0">
                <a:solidFill>
                  <a:srgbClr val="0000FF"/>
                </a:solidFill>
              </a:rPr>
              <a:t>for</a:t>
            </a:r>
            <a:r>
              <a:rPr lang="zh-CN" altLang="en-US" dirty="0">
                <a:solidFill>
                  <a:srgbClr val="0000FF"/>
                </a:solidFill>
              </a:rPr>
              <a:t> </a:t>
            </a:r>
            <a:r>
              <a:rPr lang="en-US" altLang="zh-CN" dirty="0">
                <a:solidFill>
                  <a:srgbClr val="0000FF"/>
                </a:solidFill>
              </a:rPr>
              <a:t>FCC-</a:t>
            </a:r>
            <a:r>
              <a:rPr lang="en-US" altLang="zh-CN" dirty="0" err="1">
                <a:solidFill>
                  <a:srgbClr val="0000FF"/>
                </a:solidFill>
              </a:rPr>
              <a:t>ee</a:t>
            </a:r>
            <a:r>
              <a:rPr lang="zh-CN" altLang="en-US" dirty="0">
                <a:solidFill>
                  <a:srgbClr val="0000FF"/>
                </a:solidFill>
              </a:rPr>
              <a:t> </a:t>
            </a:r>
            <a:r>
              <a:rPr lang="en-US" altLang="zh-CN" dirty="0">
                <a:solidFill>
                  <a:srgbClr val="0000FF"/>
                </a:solidFill>
              </a:rPr>
              <a:t>in</a:t>
            </a:r>
            <a:r>
              <a:rPr lang="zh-CN" altLang="en-US" dirty="0">
                <a:solidFill>
                  <a:srgbClr val="0000FF"/>
                </a:solidFill>
              </a:rPr>
              <a:t> </a:t>
            </a:r>
            <a:r>
              <a:rPr lang="en-US" altLang="zh-CN" dirty="0">
                <a:solidFill>
                  <a:srgbClr val="0000FF"/>
                </a:solidFill>
              </a:rPr>
              <a:t>the</a:t>
            </a:r>
            <a:r>
              <a:rPr lang="zh-CN" altLang="en-US" dirty="0">
                <a:solidFill>
                  <a:srgbClr val="0000FF"/>
                </a:solidFill>
              </a:rPr>
              <a:t> </a:t>
            </a:r>
            <a:r>
              <a:rPr lang="en-US" altLang="zh-CN" dirty="0">
                <a:solidFill>
                  <a:srgbClr val="0000FF"/>
                </a:solidFill>
              </a:rPr>
              <a:t>Reference</a:t>
            </a:r>
            <a:r>
              <a:rPr lang="zh-CN" altLang="en-US" dirty="0">
                <a:solidFill>
                  <a:srgbClr val="0000FF"/>
                </a:solidFill>
              </a:rPr>
              <a:t> </a:t>
            </a:r>
            <a:r>
              <a:rPr lang="en-US" altLang="zh-CN" dirty="0">
                <a:solidFill>
                  <a:srgbClr val="0000FF"/>
                </a:solidFill>
              </a:rPr>
              <a:t>Design</a:t>
            </a:r>
            <a:r>
              <a:rPr lang="zh-CN" altLang="en-US" dirty="0">
                <a:solidFill>
                  <a:srgbClr val="0000FF"/>
                </a:solidFill>
              </a:rPr>
              <a:t> </a:t>
            </a:r>
            <a:r>
              <a:rPr lang="en-US" altLang="zh-CN" dirty="0">
                <a:solidFill>
                  <a:srgbClr val="0000FF"/>
                </a:solidFill>
              </a:rPr>
              <a:t>Phase</a:t>
            </a:r>
            <a:r>
              <a:rPr lang="zh-CN" altLang="en-US" dirty="0">
                <a:solidFill>
                  <a:srgbClr val="0000FF"/>
                </a:solidFill>
              </a:rPr>
              <a:t> </a:t>
            </a:r>
            <a:r>
              <a:rPr lang="en-US" altLang="zh-CN" dirty="0">
                <a:solidFill>
                  <a:srgbClr val="0000FF"/>
                </a:solidFill>
              </a:rPr>
              <a:t>(</a:t>
            </a:r>
            <a:r>
              <a:rPr lang="en-US" altLang="zh-CN" dirty="0">
                <a:solidFill>
                  <a:srgbClr val="37E96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M.</a:t>
            </a:r>
            <a:r>
              <a:rPr lang="zh-CN" altLang="en-US" dirty="0">
                <a:solidFill>
                  <a:srgbClr val="37E96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altLang="zh-CN" dirty="0">
                <a:solidFill>
                  <a:srgbClr val="37E96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Benedikt,</a:t>
            </a:r>
            <a:r>
              <a:rPr lang="zh-CN" altLang="en-US" dirty="0">
                <a:solidFill>
                  <a:srgbClr val="37E96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altLang="zh-CN" dirty="0">
                <a:solidFill>
                  <a:srgbClr val="37E96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FCC</a:t>
            </a:r>
            <a:r>
              <a:rPr lang="zh-CN" altLang="en-US" dirty="0">
                <a:solidFill>
                  <a:srgbClr val="37E96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altLang="zh-CN" dirty="0">
                <a:solidFill>
                  <a:srgbClr val="37E96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Status</a:t>
            </a:r>
            <a:r>
              <a:rPr lang="zh-CN" altLang="en-US" dirty="0">
                <a:solidFill>
                  <a:srgbClr val="37E96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altLang="zh-CN" dirty="0">
                <a:solidFill>
                  <a:srgbClr val="37E96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and</a:t>
            </a:r>
            <a:r>
              <a:rPr lang="zh-CN" altLang="en-US" dirty="0">
                <a:solidFill>
                  <a:srgbClr val="37E96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altLang="zh-CN" dirty="0">
                <a:solidFill>
                  <a:srgbClr val="37E96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Plans</a:t>
            </a:r>
            <a:r>
              <a:rPr lang="zh-CN" altLang="en-US" dirty="0">
                <a:solidFill>
                  <a:srgbClr val="37E96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altLang="zh-CN" dirty="0">
                <a:solidFill>
                  <a:srgbClr val="37E96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</a:t>
            </a:r>
            <a:r>
              <a:rPr lang="zh-CN" altLang="en-US" dirty="0">
                <a:solidFill>
                  <a:srgbClr val="37E96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altLang="zh-CN" dirty="0">
                <a:solidFill>
                  <a:srgbClr val="37E96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Reference</a:t>
            </a:r>
            <a:r>
              <a:rPr lang="zh-CN" altLang="en-US" dirty="0">
                <a:solidFill>
                  <a:srgbClr val="37E96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altLang="zh-CN" dirty="0">
                <a:solidFill>
                  <a:srgbClr val="37E96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Design</a:t>
            </a:r>
            <a:r>
              <a:rPr lang="zh-CN" altLang="en-US" dirty="0">
                <a:solidFill>
                  <a:srgbClr val="37E96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altLang="zh-CN" dirty="0" err="1">
                <a:solidFill>
                  <a:srgbClr val="37E96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Phase</a:t>
            </a:r>
            <a:r>
              <a:rPr lang="en-US" altLang="zh-CN" dirty="0" err="1">
                <a:solidFill>
                  <a:srgbClr val="37E961"/>
                </a:solidFill>
              </a:rPr>
              <a:t>,FCC</a:t>
            </a:r>
            <a:r>
              <a:rPr lang="zh-CN" altLang="en-US" dirty="0">
                <a:solidFill>
                  <a:srgbClr val="37E961"/>
                </a:solidFill>
              </a:rPr>
              <a:t> </a:t>
            </a:r>
            <a:r>
              <a:rPr lang="en-US" altLang="zh-CN" dirty="0">
                <a:solidFill>
                  <a:srgbClr val="37E961"/>
                </a:solidFill>
              </a:rPr>
              <a:t>Week</a:t>
            </a:r>
            <a:r>
              <a:rPr lang="zh-CN" altLang="en-US" dirty="0">
                <a:solidFill>
                  <a:srgbClr val="37E961"/>
                </a:solidFill>
              </a:rPr>
              <a:t> </a:t>
            </a:r>
            <a:r>
              <a:rPr lang="en-US" altLang="zh-CN" dirty="0">
                <a:solidFill>
                  <a:srgbClr val="37E961"/>
                </a:solidFill>
              </a:rPr>
              <a:t>2026</a:t>
            </a:r>
            <a:r>
              <a:rPr lang="en-US" altLang="zh-CN" dirty="0">
                <a:solidFill>
                  <a:srgbClr val="0000FF"/>
                </a:solidFill>
              </a:rPr>
              <a:t>)</a:t>
            </a:r>
            <a:r>
              <a:rPr lang="zh-CN" altLang="en-US" dirty="0">
                <a:solidFill>
                  <a:srgbClr val="0000FF"/>
                </a:solidFill>
              </a:rPr>
              <a:t> </a:t>
            </a:r>
            <a:endParaRPr lang="en-HK" altLang="zh-CN" dirty="0">
              <a:solidFill>
                <a:srgbClr val="0000FF"/>
              </a:solidFill>
            </a:endParaRPr>
          </a:p>
          <a:p>
            <a:endParaRPr lang="en-US" altLang="zh-CN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260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F66C4AB-662E-F803-15F2-92CD89424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R&amp;D items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569CF6-E7EB-14A9-BB42-B701E6A16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5</a:t>
            </a:fld>
            <a:endParaRPr lang="zh-CN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5A10AA-D001-A0C8-821E-C1282A9E86BB}"/>
              </a:ext>
            </a:extLst>
          </p:cNvPr>
          <p:cNvSpPr txBox="1"/>
          <p:nvPr/>
        </p:nvSpPr>
        <p:spPr>
          <a:xfrm>
            <a:off x="765248" y="1217193"/>
            <a:ext cx="10947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</a:rPr>
              <a:t>The operating </a:t>
            </a:r>
            <a:r>
              <a:rPr lang="en-US" altLang="zh-CN" sz="2400" dirty="0">
                <a:solidFill>
                  <a:srgbClr val="0000FF"/>
                </a:solidFill>
              </a:rPr>
              <a:t>e+e-</a:t>
            </a:r>
            <a:r>
              <a:rPr lang="zh-CN" altLang="en-US" sz="2400" dirty="0">
                <a:solidFill>
                  <a:srgbClr val="0000FF"/>
                </a:solidFill>
              </a:rPr>
              <a:t> </a:t>
            </a:r>
            <a:r>
              <a:rPr lang="en-US" sz="2400" dirty="0">
                <a:solidFill>
                  <a:srgbClr val="0000FF"/>
                </a:solidFill>
              </a:rPr>
              <a:t>double-ring collider BEPCII is an ideal test bed of beam polarization R&amp;D for future colliders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85176F9-D45D-F59A-5DDB-E85CE63087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48" y="2380220"/>
            <a:ext cx="10785982" cy="331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996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ED8DBD3-3D71-579D-A0DA-A29B787517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04251" y="3999714"/>
            <a:ext cx="4433100" cy="256424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007FD90-9EEA-B359-8C8A-0ED7CDB8F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Compton polarimeter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89EFFE-EAA6-E5D1-1D64-E812232D6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6</a:t>
            </a:fld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9A365B-D48E-4BE4-280B-C7FCA46D95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94" y="1158299"/>
            <a:ext cx="5811405" cy="206669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026D1F4-DE35-3657-EF26-DFBEAE54AB3D}"/>
                  </a:ext>
                </a:extLst>
              </p:cNvPr>
              <p:cNvSpPr txBox="1"/>
              <p:nvPr/>
            </p:nvSpPr>
            <p:spPr>
              <a:xfrm>
                <a:off x="194659" y="4505411"/>
                <a:ext cx="6323320" cy="761747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0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altLang="zh-CN" sz="20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num>
                        <m:den>
                          <m:r>
                            <a:rPr lang="en-US" altLang="zh-CN" sz="2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𝑑𝑥𝑑</m:t>
                          </m:r>
                          <m:r>
                            <a:rPr lang="en-US" altLang="zh-CN" sz="2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den>
                      </m:f>
                      <m:r>
                        <a:rPr lang="en-US" altLang="zh-CN" sz="2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𝑢𝑛𝑝</m:t>
                          </m:r>
                        </m:sub>
                      </m:sSub>
                      <m:r>
                        <a:rPr lang="en-US" altLang="zh-CN" sz="2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(1+</m:t>
                      </m:r>
                      <m:r>
                        <a:rPr lang="en-US" altLang="zh-CN" sz="2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altLang="zh-CN" sz="2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Sup>
                        <m:sSubSupPr>
                          <m:ctrlPr>
                            <a:rPr lang="en-US" altLang="zh-CN" sz="2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zh-CN" sz="2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sup>
                      </m:sSubSup>
                      <m:r>
                        <a:rPr lang="en-US" altLang="zh-CN" sz="2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Sup>
                        <m:sSubSupPr>
                          <m:ctrlPr>
                            <a:rPr lang="en-US" altLang="zh-CN" sz="20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zh-CN" sz="2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sup>
                      </m:sSubSup>
                      <m:r>
                        <a:rPr lang="en-US" altLang="zh-CN" sz="2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)− </m:t>
                      </m:r>
                      <m:sSubSup>
                        <m:sSubSupPr>
                          <m:ctrlPr>
                            <a:rPr lang="en-US" altLang="zh-CN" sz="2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US" altLang="zh-CN" sz="2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sup>
                      </m:sSubSup>
                      <m:r>
                        <a:rPr lang="en-US" altLang="zh-CN" sz="2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sSubSup>
                        <m:sSubSupPr>
                          <m:ctrlPr>
                            <a:rPr lang="en-US" altLang="zh-CN" sz="2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  <m:sup>
                          <m:r>
                            <a:rPr lang="en-US" altLang="zh-CN" sz="2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p>
                      </m:sSubSup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altLang="zh-CN" sz="2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altLang="zh-CN" sz="2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CN" sz="2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p>
                      </m:sSubSup>
                      <m:sSub>
                        <m:sSubPr>
                          <m:ctrlPr>
                            <a:rPr lang="en-US" altLang="zh-CN" sz="2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func>
                        <m:funcPr>
                          <m:ctrlPr>
                            <a:rPr lang="en-US" altLang="zh-CN" sz="20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CN" sz="2000" i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altLang="zh-CN" sz="20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</m:func>
                      <m:r>
                        <a:rPr lang="en-US" altLang="zh-CN" sz="2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])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026D1F4-DE35-3657-EF26-DFBEAE54AB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659" y="4505411"/>
                <a:ext cx="6323320" cy="761747"/>
              </a:xfrm>
              <a:prstGeom prst="rect">
                <a:avLst/>
              </a:prstGeom>
              <a:blipFill>
                <a:blip r:embed="rId4"/>
                <a:stretch>
                  <a:fillRect b="-8065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BBB0F561-2913-F969-2247-2BCC0CFA4AF1}"/>
              </a:ext>
            </a:extLst>
          </p:cNvPr>
          <p:cNvSpPr txBox="1"/>
          <p:nvPr/>
        </p:nvSpPr>
        <p:spPr>
          <a:xfrm>
            <a:off x="7937057" y="3756584"/>
            <a:ext cx="3050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00A249"/>
                </a:solidFill>
              </a:rPr>
              <a:t>Eb=45.6</a:t>
            </a:r>
            <a:r>
              <a:rPr lang="zh-CN" altLang="en-US" dirty="0">
                <a:solidFill>
                  <a:srgbClr val="00A249"/>
                </a:solidFill>
              </a:rPr>
              <a:t> </a:t>
            </a:r>
            <a:r>
              <a:rPr lang="en-US" altLang="zh-CN" dirty="0">
                <a:solidFill>
                  <a:srgbClr val="00A249"/>
                </a:solidFill>
              </a:rPr>
              <a:t>GeV,</a:t>
            </a:r>
            <a:r>
              <a:rPr lang="zh-CN" altLang="en-US" dirty="0">
                <a:solidFill>
                  <a:srgbClr val="00A249"/>
                </a:solidFill>
              </a:rPr>
              <a:t> </a:t>
            </a:r>
            <a:r>
              <a:rPr lang="el-GR" altLang="zh-CN" dirty="0">
                <a:solidFill>
                  <a:srgbClr val="00A249"/>
                </a:solidFill>
              </a:rPr>
              <a:t>λ</a:t>
            </a:r>
            <a:r>
              <a:rPr lang="en-US" altLang="zh-CN" dirty="0">
                <a:solidFill>
                  <a:srgbClr val="00A249"/>
                </a:solidFill>
              </a:rPr>
              <a:t>laser=515</a:t>
            </a:r>
            <a:r>
              <a:rPr lang="zh-CN" altLang="en-US" dirty="0">
                <a:solidFill>
                  <a:srgbClr val="00A249"/>
                </a:solidFill>
              </a:rPr>
              <a:t> </a:t>
            </a:r>
            <a:r>
              <a:rPr lang="en-US" altLang="zh-CN" dirty="0">
                <a:solidFill>
                  <a:srgbClr val="00A249"/>
                </a:solidFill>
              </a:rPr>
              <a:t>nm</a:t>
            </a:r>
            <a:endParaRPr lang="en-US" dirty="0">
              <a:solidFill>
                <a:srgbClr val="00A249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1E92A1-0574-FFDF-CC40-B94B798B0E9A}"/>
              </a:ext>
            </a:extLst>
          </p:cNvPr>
          <p:cNvSpPr txBox="1"/>
          <p:nvPr/>
        </p:nvSpPr>
        <p:spPr>
          <a:xfrm>
            <a:off x="479376" y="1116584"/>
            <a:ext cx="44722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 err="1">
                <a:solidFill>
                  <a:srgbClr val="003399"/>
                </a:solidFill>
              </a:rPr>
              <a:t>Muchnoi</a:t>
            </a:r>
            <a:r>
              <a:rPr lang="en-US" altLang="zh-CN" sz="1600" b="1" dirty="0">
                <a:solidFill>
                  <a:srgbClr val="003399"/>
                </a:solidFill>
              </a:rPr>
              <a:t>, FCC-</a:t>
            </a:r>
            <a:r>
              <a:rPr lang="en-US" altLang="zh-CN" sz="1600" b="1" dirty="0" err="1">
                <a:solidFill>
                  <a:srgbClr val="003399"/>
                </a:solidFill>
              </a:rPr>
              <a:t>ee</a:t>
            </a:r>
            <a:r>
              <a:rPr lang="zh-CN" altLang="en-US" sz="1600" b="1" dirty="0">
                <a:solidFill>
                  <a:srgbClr val="003399"/>
                </a:solidFill>
              </a:rPr>
              <a:t> </a:t>
            </a:r>
            <a:r>
              <a:rPr lang="en-US" altLang="zh-CN" sz="1600" b="1" dirty="0">
                <a:solidFill>
                  <a:srgbClr val="003399"/>
                </a:solidFill>
              </a:rPr>
              <a:t>polarimeter,</a:t>
            </a:r>
            <a:r>
              <a:rPr lang="zh-CN" altLang="en-US" sz="1600" b="1" dirty="0">
                <a:solidFill>
                  <a:srgbClr val="003399"/>
                </a:solidFill>
              </a:rPr>
              <a:t> </a:t>
            </a:r>
            <a:r>
              <a:rPr lang="en-US" altLang="zh-CN" sz="1600" b="1" dirty="0">
                <a:solidFill>
                  <a:srgbClr val="003399"/>
                </a:solidFill>
              </a:rPr>
              <a:t>arXiv:1803.09595</a:t>
            </a:r>
            <a:endParaRPr lang="en-US" altLang="zh-CN" b="1" dirty="0">
              <a:solidFill>
                <a:srgbClr val="003399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6EAAE5B-7FE6-9FEB-F83D-03AB8A6FEB3D}"/>
              </a:ext>
            </a:extLst>
          </p:cNvPr>
          <p:cNvSpPr txBox="1"/>
          <p:nvPr/>
        </p:nvSpPr>
        <p:spPr>
          <a:xfrm>
            <a:off x="1063972" y="5723964"/>
            <a:ext cx="2664296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dirty="0"/>
              <a:t>Left-right (</a:t>
            </a:r>
            <a:r>
              <a:rPr lang="en-US" dirty="0"/>
              <a:t>Counting rate</a:t>
            </a:r>
            <a:r>
              <a:rPr lang="en-US" altLang="zh-CN" dirty="0"/>
              <a:t>)</a:t>
            </a:r>
            <a:r>
              <a:rPr lang="en-US" dirty="0"/>
              <a:t> asymmetr</a:t>
            </a:r>
            <a:r>
              <a:rPr lang="en-US" altLang="zh-CN" dirty="0"/>
              <a:t>y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E71FFF-7E85-D9DB-E6FA-9AE2A66BA0D4}"/>
              </a:ext>
            </a:extLst>
          </p:cNvPr>
          <p:cNvSpPr txBox="1"/>
          <p:nvPr/>
        </p:nvSpPr>
        <p:spPr>
          <a:xfrm>
            <a:off x="4079776" y="5723964"/>
            <a:ext cx="3069524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dirty="0"/>
              <a:t>Up-down (</a:t>
            </a:r>
            <a:r>
              <a:rPr lang="en-US" dirty="0"/>
              <a:t>Spatial distribution</a:t>
            </a:r>
            <a:r>
              <a:rPr lang="en-US" altLang="zh-CN" dirty="0"/>
              <a:t>)</a:t>
            </a:r>
            <a:r>
              <a:rPr lang="zh-CN" altLang="en-US" dirty="0"/>
              <a:t> </a:t>
            </a:r>
            <a:r>
              <a:rPr lang="en-US" dirty="0"/>
              <a:t>asymmetry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7769B56-4AD9-2749-6E40-9F3038519FF8}"/>
              </a:ext>
            </a:extLst>
          </p:cNvPr>
          <p:cNvCxnSpPr>
            <a:cxnSpLocks/>
            <a:endCxn id="13" idx="0"/>
          </p:cNvCxnSpPr>
          <p:nvPr/>
        </p:nvCxnSpPr>
        <p:spPr>
          <a:xfrm flipH="1">
            <a:off x="2396120" y="5092227"/>
            <a:ext cx="1892409" cy="6317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CD9D7CE-DE5D-3C6A-FB29-1BC224BC6C73}"/>
              </a:ext>
            </a:extLst>
          </p:cNvPr>
          <p:cNvCxnSpPr>
            <a:cxnSpLocks/>
            <a:endCxn id="14" idx="0"/>
          </p:cNvCxnSpPr>
          <p:nvPr/>
        </p:nvCxnSpPr>
        <p:spPr>
          <a:xfrm flipH="1">
            <a:off x="5614538" y="5092227"/>
            <a:ext cx="6139" cy="6317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58E07A95-F818-E4C4-0263-F6645C2394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299" y="1635611"/>
            <a:ext cx="4761004" cy="157301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DBC8A0A-A228-FE65-5B61-7DE7071DBC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5263" y="1376994"/>
            <a:ext cx="1104900" cy="22987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B686040C-ACE5-8E22-1F51-509DFD64C05B}"/>
              </a:ext>
            </a:extLst>
          </p:cNvPr>
          <p:cNvSpPr txBox="1"/>
          <p:nvPr/>
        </p:nvSpPr>
        <p:spPr>
          <a:xfrm>
            <a:off x="2605528" y="3644270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linear</a:t>
            </a:r>
          </a:p>
          <a:p>
            <a:r>
              <a:rPr 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polarization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FB3FF18-82E0-B16B-5F0B-1701F26031FE}"/>
              </a:ext>
            </a:extLst>
          </p:cNvPr>
          <p:cNvSpPr txBox="1"/>
          <p:nvPr/>
        </p:nvSpPr>
        <p:spPr>
          <a:xfrm>
            <a:off x="3802631" y="3666233"/>
            <a:ext cx="20053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circular polarization (</a:t>
            </a:r>
            <a:r>
              <a:rPr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helicity adjustable)</a:t>
            </a:r>
            <a:endParaRPr lang="en-US" sz="14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6D63F89-A948-DCF9-5AA0-6E5A377B5D81}"/>
              </a:ext>
            </a:extLst>
          </p:cNvPr>
          <p:cNvCxnSpPr/>
          <p:nvPr/>
        </p:nvCxnSpPr>
        <p:spPr>
          <a:xfrm>
            <a:off x="2999656" y="4233271"/>
            <a:ext cx="0" cy="4198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7892327C-8686-1CFE-B754-45E98710B802}"/>
              </a:ext>
            </a:extLst>
          </p:cNvPr>
          <p:cNvCxnSpPr>
            <a:cxnSpLocks/>
          </p:cNvCxnSpPr>
          <p:nvPr/>
        </p:nvCxnSpPr>
        <p:spPr>
          <a:xfrm flipH="1">
            <a:off x="3935760" y="4206297"/>
            <a:ext cx="144016" cy="4468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C8FB582-E339-1A92-6C31-57F73C47E123}"/>
                  </a:ext>
                </a:extLst>
              </p:cNvPr>
              <p:cNvSpPr txBox="1"/>
              <p:nvPr/>
            </p:nvSpPr>
            <p:spPr>
              <a:xfrm>
                <a:off x="1919536" y="6356350"/>
                <a:ext cx="2520280" cy="3745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Sup>
                          <m:sSubSupPr>
                            <m:ctrlPr>
                              <a:rPr lang="en-US" altLang="zh-CN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CN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CN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zh-CN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p>
                        </m:sSubSup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Sup>
                          <m:sSubSupPr>
                            <m:ctrlPr>
                              <a:rPr lang="en-US" altLang="zh-CN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CN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altLang="zh-CN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p>
                        </m:sSubSup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dirty="0">
                    <a:solidFill>
                      <a:schemeClr val="tx1"/>
                    </a:solidFill>
                  </a:rPr>
                  <a:t>+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Sup>
                          <m:sSubSupPr>
                            <m:ctrlPr>
                              <a:rPr lang="en-US" altLang="zh-CN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CN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  <m:sup>
                            <m:r>
                              <a:rPr lang="en-US" altLang="zh-CN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p>
                        </m:sSubSup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dirty="0">
                    <a:solidFill>
                      <a:schemeClr val="tx1"/>
                    </a:solidFill>
                  </a:rPr>
                  <a:t>=1</a:t>
                </a:r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C8FB582-E339-1A92-6C31-57F73C47E1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6356350"/>
                <a:ext cx="2520280" cy="374590"/>
              </a:xfrm>
              <a:prstGeom prst="rect">
                <a:avLst/>
              </a:prstGeom>
              <a:blipFill>
                <a:blip r:embed="rId7"/>
                <a:stretch>
                  <a:fillRect l="-1005" t="-666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38A5DFA9-5E1D-F438-62B5-BEC6163E618E}"/>
              </a:ext>
            </a:extLst>
          </p:cNvPr>
          <p:cNvSpPr txBox="1"/>
          <p:nvPr/>
        </p:nvSpPr>
        <p:spPr>
          <a:xfrm>
            <a:off x="8112224" y="6455576"/>
            <a:ext cx="30243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scattered </a:t>
            </a:r>
            <a:r>
              <a:rPr lang="el-GR" altLang="zh-CN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γ</a:t>
            </a:r>
            <a:r>
              <a:rPr lang="en-US" altLang="zh-CN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energy/Compton edge</a:t>
            </a:r>
            <a:endParaRPr lang="en-US" sz="16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284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3E1ED1E-94EE-04F0-AB8F-6AC85247C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711" y="1540891"/>
            <a:ext cx="11247040" cy="5128469"/>
          </a:xfrm>
        </p:spPr>
        <p:txBody>
          <a:bodyPr>
            <a:normAutofit/>
          </a:bodyPr>
          <a:lstStyle/>
          <a:p>
            <a:r>
              <a:rPr lang="en-US" altLang="zh-CN" sz="2400" dirty="0"/>
              <a:t>3D Compton polarimeter</a:t>
            </a:r>
          </a:p>
          <a:p>
            <a:pPr lvl="1"/>
            <a:r>
              <a:rPr lang="en-US" altLang="zh-CN" sz="1900" dirty="0"/>
              <a:t>vertical polarimeter for pilot bunches (RD):   ~1%/~10s</a:t>
            </a:r>
          </a:p>
          <a:p>
            <a:pPr lvl="1"/>
            <a:r>
              <a:rPr lang="en-US" altLang="zh-CN" sz="1900" dirty="0"/>
              <a:t>longitudinal/radial polarimeter for colliding bunches:  ~0.1%</a:t>
            </a:r>
          </a:p>
          <a:p>
            <a:pPr lvl="1"/>
            <a:r>
              <a:rPr lang="en-US" altLang="zh-CN" sz="1900" dirty="0"/>
              <a:t>coverage of Z, W and even Higgs energies</a:t>
            </a:r>
          </a:p>
          <a:p>
            <a:pPr lvl="1"/>
            <a:r>
              <a:rPr lang="en-US" altLang="zh-CN" sz="1900" dirty="0"/>
              <a:t>7 * 24 robust operation</a:t>
            </a:r>
          </a:p>
          <a:p>
            <a:pPr lvl="1"/>
            <a:endParaRPr lang="en-US" altLang="zh-CN" sz="1900" dirty="0"/>
          </a:p>
          <a:p>
            <a:r>
              <a:rPr lang="en-US" sz="2400" dirty="0"/>
              <a:t>Experiments in ope</a:t>
            </a:r>
            <a:r>
              <a:rPr lang="en-US" altLang="zh-CN" sz="2400" dirty="0"/>
              <a:t>rating</a:t>
            </a:r>
            <a:r>
              <a:rPr lang="en-US" sz="2400" dirty="0"/>
              <a:t> machines would help address key systematic uncertainty sources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advanced pixel detector  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laser polarization control and measurements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dirty="0"/>
              <a:t>helicity</a:t>
            </a:r>
            <a:r>
              <a:rPr lang="zh-CN" altLang="en-US" sz="2000" dirty="0"/>
              <a:t> </a:t>
            </a:r>
            <a:r>
              <a:rPr lang="en-US" altLang="zh-CN" sz="2000" dirty="0"/>
              <a:t>correlated</a:t>
            </a:r>
            <a:r>
              <a:rPr lang="zh-CN" altLang="en-US" sz="2000" dirty="0"/>
              <a:t> </a:t>
            </a:r>
            <a:r>
              <a:rPr lang="en-US" altLang="zh-CN" sz="2000" dirty="0"/>
              <a:t>asymmetries</a:t>
            </a:r>
            <a:endParaRPr lang="en-US" altLang="zh-CN" dirty="0"/>
          </a:p>
          <a:p>
            <a:endParaRPr lang="en-US" altLang="zh-CN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632C274-B92C-9397-661E-30F63EB56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Compton</a:t>
            </a:r>
            <a:r>
              <a:rPr lang="zh-CN" altLang="en-US" dirty="0"/>
              <a:t> </a:t>
            </a:r>
            <a:r>
              <a:rPr lang="en-US" altLang="zh-CN" dirty="0"/>
              <a:t>polarimetry</a:t>
            </a:r>
            <a:r>
              <a:rPr lang="zh-CN" altLang="en-US" dirty="0"/>
              <a:t> </a:t>
            </a:r>
            <a:r>
              <a:rPr lang="en-US" altLang="zh-CN" dirty="0"/>
              <a:t>requirements</a:t>
            </a:r>
            <a:r>
              <a:rPr lang="zh-CN" altLang="en-US" dirty="0"/>
              <a:t> </a:t>
            </a:r>
            <a:r>
              <a:rPr lang="en-US" altLang="zh-CN" dirty="0"/>
              <a:t>for</a:t>
            </a:r>
            <a:r>
              <a:rPr lang="zh-CN" altLang="en-US" dirty="0"/>
              <a:t> </a:t>
            </a:r>
            <a:r>
              <a:rPr lang="en-US" altLang="zh-CN" dirty="0"/>
              <a:t>future</a:t>
            </a:r>
            <a:r>
              <a:rPr lang="zh-CN" altLang="en-US" dirty="0"/>
              <a:t> </a:t>
            </a:r>
            <a:r>
              <a:rPr lang="en-US" altLang="zh-CN" dirty="0"/>
              <a:t>colliders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DDB708-D940-5B04-54A6-CBC9049C7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5838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4348C0-FBA0-C067-7C67-178CE69FF4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1194" y="3223052"/>
            <a:ext cx="4559605" cy="3198418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DE958E6F-07A7-EE2C-3385-6256BC3F8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12" y="142852"/>
            <a:ext cx="11525288" cy="725470"/>
          </a:xfrm>
        </p:spPr>
        <p:txBody>
          <a:bodyPr>
            <a:noAutofit/>
          </a:bodyPr>
          <a:lstStyle/>
          <a:p>
            <a:r>
              <a:rPr lang="en-US" altLang="zh-CN" sz="3400" dirty="0"/>
              <a:t>BEPCII</a:t>
            </a:r>
            <a:r>
              <a:rPr lang="zh-CN" altLang="en-US" sz="3400" dirty="0"/>
              <a:t> </a:t>
            </a:r>
            <a:r>
              <a:rPr lang="en-US" altLang="zh-CN" sz="3400" dirty="0"/>
              <a:t>and beam polarization</a:t>
            </a:r>
            <a:endParaRPr lang="en-US" sz="3400" dirty="0"/>
          </a:p>
        </p:txBody>
      </p:sp>
      <p:pic>
        <p:nvPicPr>
          <p:cNvPr id="13" name="图片 7">
            <a:extLst>
              <a:ext uri="{FF2B5EF4-FFF2-40B4-BE49-F238E27FC236}">
                <a16:creationId xmlns:a16="http://schemas.microsoft.com/office/drawing/2014/main" id="{4D0137E5-49EB-49BF-399A-978809031B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716" y="2264052"/>
            <a:ext cx="3449694" cy="24376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968766-05F4-082C-A7B5-8B70531051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54" y="2156579"/>
            <a:ext cx="2523391" cy="2327511"/>
          </a:xfrm>
          <a:prstGeom prst="rect">
            <a:avLst/>
          </a:prstGeom>
        </p:spPr>
      </p:pic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93B1BEEE-08AE-67F7-6344-4BD895EDD6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4766906"/>
              </p:ext>
            </p:extLst>
          </p:nvPr>
        </p:nvGraphicFramePr>
        <p:xfrm>
          <a:off x="339184" y="5424935"/>
          <a:ext cx="5934005" cy="430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258EE4FA-DA5D-FCF6-5526-B16519C967D7}"/>
              </a:ext>
            </a:extLst>
          </p:cNvPr>
          <p:cNvSpPr txBox="1"/>
          <p:nvPr/>
        </p:nvSpPr>
        <p:spPr>
          <a:xfrm>
            <a:off x="283929" y="4835081"/>
            <a:ext cx="2448272" cy="36933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/>
              <a:t>Start tunnel installation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A848BFA-D286-C52B-A634-F7BC8BA791F2}"/>
              </a:ext>
            </a:extLst>
          </p:cNvPr>
          <p:cNvSpPr txBox="1"/>
          <p:nvPr/>
        </p:nvSpPr>
        <p:spPr>
          <a:xfrm>
            <a:off x="2042845" y="6052138"/>
            <a:ext cx="3041056" cy="36933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dirty="0"/>
              <a:t>SR</a:t>
            </a:r>
            <a:r>
              <a:rPr lang="zh-CN" altLang="en-US" dirty="0"/>
              <a:t> </a:t>
            </a:r>
            <a:r>
              <a:rPr lang="en-US" altLang="zh-CN" dirty="0"/>
              <a:t>commissioning</a:t>
            </a:r>
            <a:r>
              <a:rPr lang="zh-CN" altLang="en-US" dirty="0"/>
              <a:t> </a:t>
            </a:r>
            <a:r>
              <a:rPr lang="en-US" altLang="zh-CN" dirty="0"/>
              <a:t>@</a:t>
            </a:r>
            <a:r>
              <a:rPr lang="zh-CN" altLang="en-US" dirty="0"/>
              <a:t> </a:t>
            </a:r>
            <a:r>
              <a:rPr lang="en-US" altLang="zh-CN" dirty="0"/>
              <a:t>1.84</a:t>
            </a:r>
            <a:r>
              <a:rPr lang="zh-CN" altLang="en-US" dirty="0"/>
              <a:t> </a:t>
            </a:r>
            <a:r>
              <a:rPr lang="en-US" altLang="zh-CN" dirty="0"/>
              <a:t>GeV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C532F7B-13EB-9B05-6907-E0477B538C41}"/>
                  </a:ext>
                </a:extLst>
              </p:cNvPr>
              <p:cNvSpPr txBox="1"/>
              <p:nvPr/>
            </p:nvSpPr>
            <p:spPr>
              <a:xfrm>
                <a:off x="3587698" y="4859287"/>
                <a:ext cx="2963199" cy="369332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/>
                  <a:t>1.1</a:t>
                </a:r>
                <a14:m>
                  <m:oMath xmlns:m="http://schemas.openxmlformats.org/officeDocument/2006/math">
                    <m:r>
                      <a:rPr lang="en-US" altLang="zh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CN" dirty="0"/>
                  <a:t>10</a:t>
                </a:r>
                <a:r>
                  <a:rPr lang="en-US" altLang="zh-CN" baseline="30000" dirty="0"/>
                  <a:t>33</a:t>
                </a:r>
                <a:r>
                  <a:rPr lang="en-US" altLang="zh-CN" dirty="0"/>
                  <a:t>cm</a:t>
                </a:r>
                <a:r>
                  <a:rPr lang="en-US" altLang="zh-CN" baseline="30000" dirty="0"/>
                  <a:t>-2</a:t>
                </a:r>
                <a:r>
                  <a:rPr lang="en-US" altLang="zh-CN" dirty="0"/>
                  <a:t>s</a:t>
                </a:r>
                <a:r>
                  <a:rPr lang="en-US" altLang="zh-CN" baseline="30000" dirty="0"/>
                  <a:t>-1</a:t>
                </a:r>
                <a:r>
                  <a:rPr lang="zh-CN" altLang="en-US" dirty="0"/>
                  <a:t> </a:t>
                </a:r>
                <a:r>
                  <a:rPr lang="en-US" altLang="zh-CN" dirty="0"/>
                  <a:t>@</a:t>
                </a:r>
                <a:r>
                  <a:rPr lang="zh-CN" altLang="en-US" dirty="0"/>
                  <a:t> </a:t>
                </a:r>
                <a:r>
                  <a:rPr lang="en-US" altLang="zh-CN" dirty="0"/>
                  <a:t>2.35</a:t>
                </a:r>
                <a:r>
                  <a:rPr lang="zh-CN" altLang="en-US" dirty="0"/>
                  <a:t> </a:t>
                </a:r>
                <a:r>
                  <a:rPr lang="en-US" altLang="zh-CN" dirty="0"/>
                  <a:t>GeV</a:t>
                </a:r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C532F7B-13EB-9B05-6907-E0477B538C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7698" y="4859287"/>
                <a:ext cx="2963199" cy="369332"/>
              </a:xfrm>
              <a:prstGeom prst="rect">
                <a:avLst/>
              </a:prstGeom>
              <a:blipFill>
                <a:blip r:embed="rId10"/>
                <a:stretch>
                  <a:fillRect l="-1702" t="-6452" b="-22581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Down Arrow 15">
            <a:extLst>
              <a:ext uri="{FF2B5EF4-FFF2-40B4-BE49-F238E27FC236}">
                <a16:creationId xmlns:a16="http://schemas.microsoft.com/office/drawing/2014/main" id="{52B641F1-DB26-32D4-0CE1-819AB6C727C9}"/>
              </a:ext>
            </a:extLst>
          </p:cNvPr>
          <p:cNvSpPr/>
          <p:nvPr/>
        </p:nvSpPr>
        <p:spPr>
          <a:xfrm rot="10800000">
            <a:off x="1392737" y="5254736"/>
            <a:ext cx="115328" cy="1701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>
            <a:extLst>
              <a:ext uri="{FF2B5EF4-FFF2-40B4-BE49-F238E27FC236}">
                <a16:creationId xmlns:a16="http://schemas.microsoft.com/office/drawing/2014/main" id="{5EE0284B-7996-844C-A99C-09D43F7F0D45}"/>
              </a:ext>
            </a:extLst>
          </p:cNvPr>
          <p:cNvSpPr/>
          <p:nvPr/>
        </p:nvSpPr>
        <p:spPr>
          <a:xfrm>
            <a:off x="3505709" y="5843193"/>
            <a:ext cx="115328" cy="1701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wn Arrow 17">
            <a:extLst>
              <a:ext uri="{FF2B5EF4-FFF2-40B4-BE49-F238E27FC236}">
                <a16:creationId xmlns:a16="http://schemas.microsoft.com/office/drawing/2014/main" id="{23570EE8-562E-BA87-85F7-483D78F6A876}"/>
              </a:ext>
            </a:extLst>
          </p:cNvPr>
          <p:cNvSpPr/>
          <p:nvPr/>
        </p:nvSpPr>
        <p:spPr>
          <a:xfrm rot="10800000">
            <a:off x="5035480" y="5269378"/>
            <a:ext cx="115328" cy="1701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ontent Placeholder 1">
            <a:extLst>
              <a:ext uri="{FF2B5EF4-FFF2-40B4-BE49-F238E27FC236}">
                <a16:creationId xmlns:a16="http://schemas.microsoft.com/office/drawing/2014/main" id="{C8C63F17-45F0-F705-6754-16AD321A9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24" y="1106963"/>
            <a:ext cx="11422752" cy="1031836"/>
          </a:xfrm>
        </p:spPr>
        <p:txBody>
          <a:bodyPr>
            <a:normAutofit fontScale="92500" lnSpcReduction="20000"/>
          </a:bodyPr>
          <a:lstStyle/>
          <a:p>
            <a:r>
              <a:rPr lang="en-HK" sz="2000" dirty="0"/>
              <a:t>BEPCII is in a high-luminosity upgrade phase </a:t>
            </a:r>
          </a:p>
          <a:p>
            <a:r>
              <a:rPr lang="en-US" altLang="zh-CN" sz="2000" dirty="0"/>
              <a:t>e+/e-</a:t>
            </a:r>
            <a:r>
              <a:rPr lang="zh-CN" altLang="en-US" sz="2000" dirty="0"/>
              <a:t> </a:t>
            </a:r>
            <a:r>
              <a:rPr lang="en-US" altLang="zh-CN" sz="2000" dirty="0"/>
              <a:t>beams</a:t>
            </a:r>
            <a:r>
              <a:rPr lang="zh-CN" altLang="en-US" sz="2000" dirty="0"/>
              <a:t> </a:t>
            </a:r>
            <a:r>
              <a:rPr lang="en-HK" sz="2000" dirty="0"/>
              <a:t>naturally develops sizable </a:t>
            </a:r>
            <a:r>
              <a:rPr lang="en-US" altLang="zh-CN" sz="2000" dirty="0"/>
              <a:t>vertical</a:t>
            </a:r>
            <a:r>
              <a:rPr lang="en-HK" sz="2000" dirty="0"/>
              <a:t> polarization during operation, making it a realistic test environment</a:t>
            </a:r>
            <a:endParaRPr lang="en-US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C3C330-E2C1-239F-ED25-DA2F525A6EEC}"/>
              </a:ext>
            </a:extLst>
          </p:cNvPr>
          <p:cNvSpPr txBox="1"/>
          <p:nvPr/>
        </p:nvSpPr>
        <p:spPr>
          <a:xfrm>
            <a:off x="7398800" y="2576721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Simulated vertical polarization 1 hour after injection</a:t>
            </a:r>
            <a:endParaRPr lang="en-US" dirty="0">
              <a:solidFill>
                <a:srgbClr val="0000FF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09CC3A95-FA30-A59B-976A-7E6591A12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76243"/>
            <a:ext cx="2844800" cy="365125"/>
          </a:xfrm>
        </p:spPr>
        <p:txBody>
          <a:bodyPr/>
          <a:lstStyle/>
          <a:p>
            <a:fld id="{F15E9139-A00B-4B2A-98A6-095DC08F1345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5326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6553F89-81E0-AE30-93C2-0FA382735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000" y="150157"/>
            <a:ext cx="11906000" cy="725470"/>
          </a:xfrm>
        </p:spPr>
        <p:txBody>
          <a:bodyPr>
            <a:noAutofit/>
          </a:bodyPr>
          <a:lstStyle/>
          <a:p>
            <a:r>
              <a:rPr lang="en-US" altLang="zh-CN" sz="3600" dirty="0"/>
              <a:t>Collaboration</a:t>
            </a:r>
            <a:r>
              <a:rPr lang="zh-CN" altLang="en-US" sz="3600" dirty="0"/>
              <a:t> </a:t>
            </a:r>
            <a:r>
              <a:rPr lang="en-US" altLang="zh-CN" sz="3600" dirty="0"/>
              <a:t>on</a:t>
            </a:r>
            <a:r>
              <a:rPr lang="zh-CN" altLang="en-US" sz="3600" dirty="0"/>
              <a:t> </a:t>
            </a:r>
            <a:r>
              <a:rPr lang="en-US" altLang="zh-CN" sz="3600" dirty="0"/>
              <a:t>Compton</a:t>
            </a:r>
            <a:r>
              <a:rPr lang="zh-CN" altLang="en-US" sz="3600" dirty="0"/>
              <a:t> </a:t>
            </a:r>
            <a:r>
              <a:rPr lang="en-US" altLang="zh-CN" sz="3600" dirty="0"/>
              <a:t>polarimetry</a:t>
            </a:r>
            <a:endParaRPr lang="en-US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8C77DE-A916-D864-8B22-C88FF281B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9</a:t>
            </a:fld>
            <a:endParaRPr lang="zh-CN" altLang="en-US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20DA7099-02F7-75A8-A7A6-D23A1EFB2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344" y="1340767"/>
            <a:ext cx="12000656" cy="4582519"/>
          </a:xfrm>
        </p:spPr>
        <p:txBody>
          <a:bodyPr>
            <a:noAutofit/>
          </a:bodyPr>
          <a:lstStyle/>
          <a:p>
            <a:r>
              <a:rPr lang="en-US" sz="2200" dirty="0"/>
              <a:t>FCPPN</a:t>
            </a:r>
            <a:r>
              <a:rPr lang="en-US" altLang="zh-CN" sz="2200" dirty="0"/>
              <a:t>/L</a:t>
            </a:r>
            <a:r>
              <a:rPr lang="en-US" sz="2200" dirty="0"/>
              <a:t> grant </a:t>
            </a:r>
            <a:r>
              <a:rPr lang="en-US" altLang="zh-CN" sz="2200" dirty="0"/>
              <a:t>in</a:t>
            </a:r>
            <a:r>
              <a:rPr lang="en-US" sz="2200" dirty="0"/>
              <a:t> 2024</a:t>
            </a:r>
            <a:r>
              <a:rPr lang="zh-CN" altLang="en-US" sz="2200" dirty="0"/>
              <a:t> </a:t>
            </a:r>
            <a:r>
              <a:rPr lang="en-US" altLang="zh-CN" sz="2200" dirty="0"/>
              <a:t>and</a:t>
            </a:r>
            <a:r>
              <a:rPr lang="zh-CN" altLang="en-US" sz="2200" dirty="0"/>
              <a:t> </a:t>
            </a:r>
            <a:r>
              <a:rPr lang="en-US" altLang="zh-CN" sz="2200" dirty="0"/>
              <a:t>2025</a:t>
            </a:r>
            <a:r>
              <a:rPr lang="en-US" sz="2200" dirty="0"/>
              <a:t>:  Future Collider Compton Polarimeter</a:t>
            </a:r>
          </a:p>
          <a:p>
            <a:r>
              <a:rPr lang="en-US" sz="2200" dirty="0"/>
              <a:t>Team member</a:t>
            </a:r>
          </a:p>
          <a:p>
            <a:pPr lvl="1"/>
            <a:r>
              <a:rPr lang="en-US" altLang="zh-CN" sz="2200" dirty="0"/>
              <a:t>IJCLab:  A. Martens (Leader), F. </a:t>
            </a:r>
            <a:r>
              <a:rPr lang="en-US" altLang="zh-CN" sz="2200" dirty="0" err="1"/>
              <a:t>Zomer</a:t>
            </a:r>
            <a:r>
              <a:rPr lang="en-US" altLang="zh-CN" sz="2200" dirty="0"/>
              <a:t>, D.  </a:t>
            </a:r>
            <a:r>
              <a:rPr lang="en-US" altLang="zh-CN" sz="2200" dirty="0" err="1"/>
              <a:t>Nutarelli</a:t>
            </a:r>
            <a:r>
              <a:rPr lang="en-US" altLang="zh-CN" sz="2200" dirty="0"/>
              <a:t>, </a:t>
            </a:r>
            <a:r>
              <a:rPr lang="en-US" altLang="zh-CN" sz="2200" dirty="0">
                <a:solidFill>
                  <a:srgbClr val="00A249"/>
                </a:solidFill>
              </a:rPr>
              <a:t>F. </a:t>
            </a:r>
            <a:r>
              <a:rPr lang="en-US" altLang="zh-CN" sz="2200" dirty="0" err="1">
                <a:solidFill>
                  <a:srgbClr val="00A249"/>
                </a:solidFill>
              </a:rPr>
              <a:t>Mawas</a:t>
            </a:r>
            <a:r>
              <a:rPr lang="en-US" altLang="zh-CN" sz="2200" dirty="0"/>
              <a:t>, </a:t>
            </a:r>
            <a:r>
              <a:rPr lang="en-US" altLang="zh-CN" sz="2200" dirty="0">
                <a:solidFill>
                  <a:schemeClr val="accent6">
                    <a:lumMod val="75000"/>
                  </a:schemeClr>
                </a:solidFill>
              </a:rPr>
              <a:t>J. </a:t>
            </a:r>
            <a:r>
              <a:rPr lang="en-US" altLang="zh-CN" sz="2200" dirty="0" err="1">
                <a:solidFill>
                  <a:schemeClr val="accent6">
                    <a:lumMod val="75000"/>
                  </a:schemeClr>
                </a:solidFill>
              </a:rPr>
              <a:t>Tamazirt</a:t>
            </a:r>
            <a:r>
              <a:rPr lang="en-US" altLang="zh-CN" sz="22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zh-CN" sz="2200" dirty="0" err="1"/>
              <a:t>etc</a:t>
            </a:r>
            <a:endParaRPr lang="en-US" altLang="zh-CN" sz="2200" dirty="0"/>
          </a:p>
          <a:p>
            <a:pPr lvl="2"/>
            <a:r>
              <a:rPr lang="en-US" altLang="zh-CN" sz="2200" dirty="0"/>
              <a:t>Laser</a:t>
            </a:r>
            <a:r>
              <a:rPr lang="zh-CN" altLang="en-US" sz="2200" dirty="0"/>
              <a:t> </a:t>
            </a:r>
            <a:r>
              <a:rPr lang="en-US" altLang="zh-CN" sz="2200" dirty="0"/>
              <a:t>technology,</a:t>
            </a:r>
            <a:r>
              <a:rPr lang="zh-CN" altLang="en-US" sz="2200" dirty="0"/>
              <a:t> </a:t>
            </a:r>
            <a:r>
              <a:rPr lang="en-US" altLang="zh-CN" sz="2200" dirty="0"/>
              <a:t>performance</a:t>
            </a:r>
            <a:r>
              <a:rPr lang="zh-CN" altLang="en-US" sz="2200" dirty="0"/>
              <a:t> </a:t>
            </a:r>
            <a:r>
              <a:rPr lang="en-US" altLang="zh-CN" sz="2200" dirty="0"/>
              <a:t>simulations</a:t>
            </a:r>
            <a:r>
              <a:rPr lang="zh-CN" altLang="en-US" sz="2200" dirty="0"/>
              <a:t> </a:t>
            </a:r>
            <a:r>
              <a:rPr lang="en-US" altLang="zh-CN" sz="2200" dirty="0"/>
              <a:t>&amp;</a:t>
            </a:r>
            <a:r>
              <a:rPr lang="zh-CN" altLang="en-US" sz="2200" dirty="0"/>
              <a:t> </a:t>
            </a:r>
            <a:r>
              <a:rPr lang="en-US" altLang="zh-CN" sz="2200" dirty="0"/>
              <a:t>data</a:t>
            </a:r>
            <a:r>
              <a:rPr lang="zh-CN" altLang="en-US" sz="2200" dirty="0"/>
              <a:t> </a:t>
            </a:r>
            <a:r>
              <a:rPr lang="en-US" altLang="zh-CN" sz="2200" dirty="0"/>
              <a:t>analysis</a:t>
            </a:r>
            <a:r>
              <a:rPr lang="zh-CN" altLang="en-US" sz="2200" dirty="0"/>
              <a:t> </a:t>
            </a:r>
            <a:r>
              <a:rPr lang="en-US" altLang="zh-CN" sz="2200" dirty="0" err="1"/>
              <a:t>etc</a:t>
            </a:r>
            <a:endParaRPr lang="en-US" altLang="zh-CN" sz="2200" dirty="0"/>
          </a:p>
          <a:p>
            <a:pPr lvl="1"/>
            <a:r>
              <a:rPr lang="en-US" altLang="zh-CN" sz="2200" dirty="0"/>
              <a:t>IHEP:    </a:t>
            </a:r>
            <a:r>
              <a:rPr lang="zh-CN" altLang="en-US" sz="2200" dirty="0"/>
              <a:t> </a:t>
            </a:r>
            <a:r>
              <a:rPr lang="en-US" altLang="zh-CN" sz="2200" dirty="0"/>
              <a:t>Z. Duan (Leader), Zhijun Liang, </a:t>
            </a:r>
            <a:r>
              <a:rPr lang="en-US" altLang="zh-CN" sz="2200" dirty="0" err="1"/>
              <a:t>Guangyi</a:t>
            </a:r>
            <a:r>
              <a:rPr lang="en-US" altLang="zh-CN" sz="2200" dirty="0"/>
              <a:t> Tang, </a:t>
            </a:r>
            <a:r>
              <a:rPr lang="en-US" altLang="zh-CN" sz="2200" dirty="0" err="1"/>
              <a:t>Dechong</a:t>
            </a:r>
            <a:r>
              <a:rPr lang="en-US" altLang="zh-CN" sz="2200" dirty="0"/>
              <a:t> Zhu, </a:t>
            </a:r>
            <a:r>
              <a:rPr lang="en-US" altLang="zh-CN" sz="2200" dirty="0" err="1">
                <a:solidFill>
                  <a:schemeClr val="accent6">
                    <a:lumMod val="75000"/>
                  </a:schemeClr>
                </a:solidFill>
              </a:rPr>
              <a:t>Mengyu</a:t>
            </a:r>
            <a:r>
              <a:rPr lang="en-US" altLang="zh-CN" sz="22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zh-CN" sz="2200" dirty="0" err="1">
                <a:solidFill>
                  <a:schemeClr val="accent6">
                    <a:lumMod val="75000"/>
                  </a:schemeClr>
                </a:solidFill>
              </a:rPr>
              <a:t>Su</a:t>
            </a:r>
            <a:r>
              <a:rPr lang="en-US" altLang="zh-CN" sz="22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zh-CN" sz="2200" dirty="0" err="1"/>
              <a:t>etc</a:t>
            </a:r>
            <a:endParaRPr lang="en-US" altLang="zh-CN" sz="2200" dirty="0"/>
          </a:p>
          <a:p>
            <a:pPr lvl="2"/>
            <a:r>
              <a:rPr lang="en-US" altLang="zh-CN" sz="2200" dirty="0"/>
              <a:t>Machine</a:t>
            </a:r>
            <a:r>
              <a:rPr lang="zh-CN" altLang="en-US" sz="2200" dirty="0"/>
              <a:t> </a:t>
            </a:r>
            <a:r>
              <a:rPr lang="en-US" altLang="zh-CN" sz="2200" dirty="0"/>
              <a:t>implementation,</a:t>
            </a:r>
            <a:r>
              <a:rPr lang="zh-CN" altLang="en-US" sz="2200" dirty="0"/>
              <a:t> </a:t>
            </a:r>
            <a:r>
              <a:rPr lang="en-US" altLang="zh-CN" sz="2200" dirty="0"/>
              <a:t>detector</a:t>
            </a:r>
            <a:r>
              <a:rPr lang="zh-CN" altLang="en-US" sz="2200" dirty="0"/>
              <a:t> </a:t>
            </a:r>
            <a:r>
              <a:rPr lang="en-US" altLang="zh-CN" sz="2200" dirty="0"/>
              <a:t>technology</a:t>
            </a:r>
            <a:r>
              <a:rPr lang="zh-CN" altLang="en-US" sz="2200" dirty="0"/>
              <a:t> </a:t>
            </a:r>
            <a:r>
              <a:rPr lang="en-US" altLang="zh-CN" sz="2200" dirty="0"/>
              <a:t>and</a:t>
            </a:r>
            <a:r>
              <a:rPr lang="zh-CN" altLang="en-US" sz="2200" dirty="0"/>
              <a:t> </a:t>
            </a:r>
            <a:r>
              <a:rPr lang="en-US" altLang="zh-CN" sz="2200" dirty="0"/>
              <a:t>beam</a:t>
            </a:r>
            <a:r>
              <a:rPr lang="zh-CN" altLang="en-US" sz="2200" dirty="0"/>
              <a:t> </a:t>
            </a:r>
            <a:r>
              <a:rPr lang="en-US" altLang="zh-CN" sz="2200" dirty="0"/>
              <a:t>commissioning</a:t>
            </a:r>
            <a:r>
              <a:rPr lang="zh-CN" altLang="en-US" sz="2200" dirty="0"/>
              <a:t> </a:t>
            </a:r>
            <a:r>
              <a:rPr lang="en-US" altLang="zh-CN" sz="2200" dirty="0" err="1"/>
              <a:t>etc</a:t>
            </a:r>
            <a:endParaRPr lang="en-US" sz="2200" dirty="0"/>
          </a:p>
          <a:p>
            <a:pPr>
              <a:spcBef>
                <a:spcPts val="600"/>
              </a:spcBef>
            </a:pPr>
            <a:r>
              <a:rPr lang="en-US" sz="2200" dirty="0"/>
              <a:t>Research goal</a:t>
            </a:r>
          </a:p>
          <a:p>
            <a:pPr lvl="1"/>
            <a:r>
              <a:rPr lang="en-US" sz="2200" dirty="0">
                <a:solidFill>
                  <a:srgbClr val="0000FF"/>
                </a:solidFill>
              </a:rPr>
              <a:t>demonstrate a Compton polarimeter at BEPCII</a:t>
            </a:r>
          </a:p>
          <a:p>
            <a:pPr lvl="1"/>
            <a:r>
              <a:rPr lang="en-US" sz="2200" dirty="0"/>
              <a:t>design &amp; analysis of Compton polarimeters for FCC-</a:t>
            </a:r>
            <a:r>
              <a:rPr lang="en-US" sz="2200" dirty="0" err="1"/>
              <a:t>ee</a:t>
            </a:r>
            <a:r>
              <a:rPr lang="en-US" sz="2200" dirty="0"/>
              <a:t>/CEPC</a:t>
            </a:r>
          </a:p>
          <a:p>
            <a:pPr>
              <a:spcBef>
                <a:spcPts val="600"/>
              </a:spcBef>
            </a:pPr>
            <a:r>
              <a:rPr lang="en-US" sz="2200" dirty="0"/>
              <a:t>Bi-weekly Zoom meeting, joint training of graduate students</a:t>
            </a:r>
            <a:r>
              <a:rPr lang="en-US" altLang="zh-CN" sz="2200" dirty="0"/>
              <a:t>.</a:t>
            </a:r>
            <a:r>
              <a:rPr lang="zh-CN" altLang="en-US" sz="2200" dirty="0"/>
              <a:t> </a:t>
            </a:r>
            <a:endParaRPr lang="en-HK" altLang="zh-CN" sz="2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2E3388-B621-8162-B475-DD9AB68AEC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7429"/>
            <a:ext cx="3885676" cy="830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7281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101268</TotalTime>
  <Words>1328</Words>
  <Application>Microsoft Macintosh PowerPoint</Application>
  <PresentationFormat>Widescreen</PresentationFormat>
  <Paragraphs>200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等线</vt:lpstr>
      <vt:lpstr>微软雅黑</vt:lpstr>
      <vt:lpstr>Arial</vt:lpstr>
      <vt:lpstr>Arial Black</vt:lpstr>
      <vt:lpstr>Ayuthaya</vt:lpstr>
      <vt:lpstr>Calibri</vt:lpstr>
      <vt:lpstr>Cambria Math</vt:lpstr>
      <vt:lpstr>Times New Roman</vt:lpstr>
      <vt:lpstr>Wingdings</vt:lpstr>
      <vt:lpstr>Office 主题</vt:lpstr>
      <vt:lpstr>PowerPoint Presentation</vt:lpstr>
      <vt:lpstr>Polarized beams @ CEPC: transverse polarization </vt:lpstr>
      <vt:lpstr>Polarized beams @ CEPC: longitudinal polarization </vt:lpstr>
      <vt:lpstr>Injecting polarized beams from the source</vt:lpstr>
      <vt:lpstr>R&amp;D items</vt:lpstr>
      <vt:lpstr>Introduction to Compton polarimeter</vt:lpstr>
      <vt:lpstr>Compton polarimetry requirements for future colliders</vt:lpstr>
      <vt:lpstr>BEPCII and beam polarization</vt:lpstr>
      <vt:lpstr>Collaboration on Compton polarimetry</vt:lpstr>
      <vt:lpstr>More on collaboration</vt:lpstr>
      <vt:lpstr>Compton polarimeter @ BEPCII</vt:lpstr>
      <vt:lpstr>Overall progress</vt:lpstr>
      <vt:lpstr>Experiment setup</vt:lpstr>
      <vt:lpstr>Laser tagging with dual TaichuPix detectors</vt:lpstr>
      <vt:lpstr>Mitigate the influence of electron beam orbit drift</vt:lpstr>
      <vt:lpstr>Data analysis chain</vt:lpstr>
      <vt:lpstr>How to verify the beam polarization measurement? </vt:lpstr>
      <vt:lpstr>Signature of beam polarization build-up</vt:lpstr>
      <vt:lpstr>Signature of beam polarization build-up</vt:lpstr>
      <vt:lpstr>Measured asymmetry</vt:lpstr>
      <vt:lpstr>Summary</vt:lpstr>
      <vt:lpstr>New solution to the laser-vacuum insertion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vivi</dc:creator>
  <cp:lastModifiedBy>ZHE DUAN</cp:lastModifiedBy>
  <cp:revision>5627</cp:revision>
  <cp:lastPrinted>2026-06-10T08:47:40Z</cp:lastPrinted>
  <dcterms:created xsi:type="dcterms:W3CDTF">2012-09-04T11:33:36Z</dcterms:created>
  <dcterms:modified xsi:type="dcterms:W3CDTF">2026-06-30T14:47:25Z</dcterms:modified>
</cp:coreProperties>
</file>