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394" r:id="rId2"/>
    <p:sldId id="1381" r:id="rId3"/>
    <p:sldId id="1383" r:id="rId4"/>
    <p:sldId id="1792" r:id="rId5"/>
    <p:sldId id="1810" r:id="rId6"/>
    <p:sldId id="1811" r:id="rId7"/>
    <p:sldId id="1821" r:id="rId8"/>
    <p:sldId id="1389" r:id="rId9"/>
    <p:sldId id="1431" r:id="rId10"/>
    <p:sldId id="1433" r:id="rId11"/>
    <p:sldId id="1816" r:id="rId12"/>
    <p:sldId id="1815" r:id="rId13"/>
    <p:sldId id="1817" r:id="rId14"/>
    <p:sldId id="1818" r:id="rId15"/>
    <p:sldId id="1819" r:id="rId16"/>
    <p:sldId id="1778" r:id="rId17"/>
    <p:sldId id="1802" r:id="rId18"/>
    <p:sldId id="1820" r:id="rId19"/>
    <p:sldId id="1804" r:id="rId20"/>
    <p:sldId id="1822" r:id="rId21"/>
  </p:sldIdLst>
  <p:sldSz cx="12192000" cy="6858000"/>
  <p:notesSz cx="7102475" cy="10233025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A000"/>
    <a:srgbClr val="FFAA00"/>
    <a:srgbClr val="FF66CC"/>
    <a:srgbClr val="CAD8FE"/>
    <a:srgbClr val="FFC9CF"/>
    <a:srgbClr val="FEF6E6"/>
    <a:srgbClr val="FDE8BD"/>
    <a:srgbClr val="CA7F04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848" autoAdjust="0"/>
  </p:normalViewPr>
  <p:slideViewPr>
    <p:cSldViewPr snapToGrid="0">
      <p:cViewPr varScale="1">
        <p:scale>
          <a:sx n="74" d="100"/>
          <a:sy n="74" d="100"/>
        </p:scale>
        <p:origin x="340" y="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0208"/>
    </p:cViewPr>
  </p:sorterViewPr>
  <p:notesViewPr>
    <p:cSldViewPr snapToGrid="0">
      <p:cViewPr varScale="1">
        <p:scale>
          <a:sx n="63" d="100"/>
          <a:sy n="63" d="100"/>
        </p:scale>
        <p:origin x="-2922" y="-102"/>
      </p:cViewPr>
      <p:guideLst>
        <p:guide orient="horz" pos="3222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47775" cy="52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19" tIns="46958" rIns="93919" bIns="46958" numCol="1" anchor="t" anchorCtr="0" compatLnSpc="1">
            <a:prstTxWarp prst="textNoShape">
              <a:avLst/>
            </a:prstTxWarp>
          </a:bodyPr>
          <a:lstStyle>
            <a:lvl1pPr algn="l" defTabSz="93964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40406" y="0"/>
            <a:ext cx="3044599" cy="52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19" tIns="46958" rIns="93919" bIns="46958" numCol="1" anchor="t" anchorCtr="0" compatLnSpc="1">
            <a:prstTxWarp prst="textNoShape">
              <a:avLst/>
            </a:prstTxWarp>
          </a:bodyPr>
          <a:lstStyle>
            <a:lvl1pPr algn="r" defTabSz="93964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12406"/>
            <a:ext cx="3047775" cy="52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19" tIns="46958" rIns="93919" bIns="46958" numCol="1" anchor="b" anchorCtr="0" compatLnSpc="1">
            <a:prstTxWarp prst="textNoShape">
              <a:avLst/>
            </a:prstTxWarp>
          </a:bodyPr>
          <a:lstStyle>
            <a:lvl1pPr algn="l" defTabSz="93964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40406" y="9712406"/>
            <a:ext cx="3044599" cy="52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19" tIns="46958" rIns="93919" bIns="46958" numCol="1" anchor="b" anchorCtr="0" compatLnSpc="1">
            <a:prstTxWarp prst="textNoShape">
              <a:avLst/>
            </a:prstTxWarp>
          </a:bodyPr>
          <a:lstStyle>
            <a:lvl1pPr algn="r" defTabSz="939648">
              <a:defRPr sz="1300">
                <a:latin typeface="Times New Roman" pitchFamily="18" charset="0"/>
              </a:defRPr>
            </a:lvl1pPr>
          </a:lstStyle>
          <a:p>
            <a:fld id="{A6461454-041A-4602-A673-7F12D6DCF443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05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7951" cy="5110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19" tIns="46958" rIns="93919" bIns="46958" numCol="1" anchor="t" anchorCtr="0" compatLnSpc="1">
            <a:prstTxWarp prst="textNoShape">
              <a:avLst/>
            </a:prstTxWarp>
          </a:bodyPr>
          <a:lstStyle>
            <a:lvl1pPr algn="l" defTabSz="93964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526" y="0"/>
            <a:ext cx="3077951" cy="5110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19" tIns="46958" rIns="93919" bIns="46958" numCol="1" anchor="t" anchorCtr="0" compatLnSpc="1">
            <a:prstTxWarp prst="textNoShape">
              <a:avLst/>
            </a:prstTxWarp>
          </a:bodyPr>
          <a:lstStyle>
            <a:lvl1pPr algn="r" defTabSz="93964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8163" y="4860172"/>
            <a:ext cx="5206152" cy="460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19" tIns="46958" rIns="93919" bIns="46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930"/>
            <a:ext cx="3077951" cy="5110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19" tIns="46958" rIns="93919" bIns="46958" numCol="1" anchor="b" anchorCtr="0" compatLnSpc="1">
            <a:prstTxWarp prst="textNoShape">
              <a:avLst/>
            </a:prstTxWarp>
          </a:bodyPr>
          <a:lstStyle>
            <a:lvl1pPr algn="l" defTabSz="93964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526" y="9721930"/>
            <a:ext cx="3077951" cy="5110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19" tIns="46958" rIns="93919" bIns="46958" numCol="1" anchor="b" anchorCtr="0" compatLnSpc="1">
            <a:prstTxWarp prst="textNoShape">
              <a:avLst/>
            </a:prstTxWarp>
          </a:bodyPr>
          <a:lstStyle>
            <a:lvl1pPr algn="r" defTabSz="939648">
              <a:defRPr sz="1300">
                <a:latin typeface="Times New Roman" pitchFamily="18" charset="0"/>
              </a:defRPr>
            </a:lvl1pPr>
          </a:lstStyle>
          <a:p>
            <a:fld id="{741F9F67-E606-4518-84A1-D178E62D50EA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95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9399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690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705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685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564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137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964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6763"/>
            <a:ext cx="6824663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6712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6763"/>
            <a:ext cx="6824663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7550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6763"/>
            <a:ext cx="6824663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2874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6763"/>
            <a:ext cx="6824663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212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43747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6763"/>
            <a:ext cx="6824663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082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5571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6139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449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874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136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765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28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7E3B2-C190-4376-92D5-A128456156DE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B7E74-E957-4E43-8B75-16BACAB9E62F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686800" y="227020"/>
            <a:ext cx="2590800" cy="5868987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27020"/>
            <a:ext cx="7569200" cy="58689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29324-8F20-42D3-A41E-A2EFFFE874F2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9451" y="227013"/>
            <a:ext cx="7418916" cy="6096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914400" y="63150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15075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150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DFA426B8-E622-4BAD-A3BC-06065D6C7B58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SzPct val="100000"/>
              <a:buFont typeface="Helvetica" panose="020B0604020202020204" pitchFamily="34" charset="0"/>
              <a:buChar char="●"/>
              <a:defRPr/>
            </a:lvl1pPr>
            <a:lvl2pPr marL="742950" indent="-285750">
              <a:buFont typeface="Helvetica" panose="020B0604020202020204" pitchFamily="34" charset="0"/>
              <a:buChar char="●"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Virgo News; collaboration meeting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EA370C-994A-4F4F-AC43-9A142D7F7601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460A6-44F3-4C05-B646-4C66C179280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32E7F-09B2-4EBA-8869-DE0961D1D82F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55BEC-CAFD-45BB-9E25-E3C906652ECB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1DF27-FA8F-480B-92CC-C56557DCBB74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C2BD1-D098-48CA-953D-EF8E7114DCD8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8BE37-A3D3-4951-8415-83F2EE0B64F4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ja-JP"/>
              <a:t>FCPPN, June 30th 2026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2EA72E-4271-4982-8B26-8EF3615A7870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4127" y="6315075"/>
            <a:ext cx="301413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hlink"/>
                </a:solidFill>
                <a:latin typeface="+mn-lt"/>
              </a:defRPr>
            </a:lvl1pPr>
          </a:lstStyle>
          <a:p>
            <a:r>
              <a:rPr lang="fr-FR" altLang="ja-JP"/>
              <a:t>FCPPN, June 30th 2026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15075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hlink"/>
                </a:solidFill>
                <a:latin typeface="+mn-lt"/>
              </a:defRPr>
            </a:lvl1pPr>
          </a:lstStyle>
          <a:p>
            <a:r>
              <a:rPr lang="en-US"/>
              <a:t>Virgo News; collaboration meeting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15075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hlink"/>
                </a:solidFill>
                <a:latin typeface="+mn-lt"/>
              </a:defRPr>
            </a:lvl1pPr>
          </a:lstStyle>
          <a:p>
            <a:fld id="{B221E3BD-3CD6-4FBC-B49E-0C391D71ED02}" type="slidenum">
              <a:rPr lang="en-US"/>
              <a:pPr/>
              <a:t>‹N°›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49451" y="227013"/>
            <a:ext cx="741891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5907622" y="6484938"/>
            <a:ext cx="37676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240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5973238" y="3189288"/>
            <a:ext cx="47201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240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5973235" y="3108325"/>
            <a:ext cx="698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2400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14822" y="962025"/>
            <a:ext cx="12177183" cy="38100"/>
          </a:xfrm>
          <a:prstGeom prst="rect">
            <a:avLst/>
          </a:prstGeom>
          <a:solidFill>
            <a:srgbClr val="CC0099"/>
          </a:solidFill>
          <a:ln w="9525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2400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14822" y="6276975"/>
            <a:ext cx="12177183" cy="25400"/>
          </a:xfrm>
          <a:prstGeom prst="rect">
            <a:avLst/>
          </a:prstGeom>
          <a:solidFill>
            <a:srgbClr val="CC0099"/>
          </a:solidFill>
          <a:ln w="9525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2400"/>
          </a:p>
        </p:txBody>
      </p:sp>
      <p:pic>
        <p:nvPicPr>
          <p:cNvPr id="3" name="Picture 2"/>
          <p:cNvPicPr>
            <a:picLocks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75496" y="144201"/>
            <a:ext cx="1652588" cy="690563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275099" y="516465"/>
            <a:ext cx="304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chemeClr val="tx1">
                    <a:lumMod val="50000"/>
                  </a:schemeClr>
                </a:solidFill>
              </a:rPr>
              <a:t>+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615" y="96537"/>
            <a:ext cx="783385" cy="7833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l"/>
        <a:defRPr sz="2400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Font typeface="Monotype Sorts" pitchFamily="2" charset="2"/>
        <a:buChar char="u"/>
        <a:defRPr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16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Char char="–"/>
        <a:defRPr sz="16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5.png"/><Relationship Id="rId7" Type="http://schemas.openxmlformats.org/officeDocument/2006/relationships/image" Target="../media/image1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2B7E-2B9D-4315-B57D-4A5F30D605A2}" type="slidenum">
              <a:rPr lang="en-US"/>
              <a:pPr/>
              <a:t>1</a:t>
            </a:fld>
            <a:endParaRPr lang="en-US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77773"/>
            <a:ext cx="12192000" cy="760413"/>
          </a:xfrm>
        </p:spPr>
        <p:txBody>
          <a:bodyPr/>
          <a:lstStyle/>
          <a:p>
            <a:r>
              <a:rPr lang="en-US" sz="4000" b="1" dirty="0"/>
              <a:t>Towards third generation ground-based </a:t>
            </a:r>
            <a:br>
              <a:rPr lang="en-US" sz="4000" b="1" dirty="0"/>
            </a:br>
            <a:r>
              <a:rPr lang="en-US" sz="4000" b="1" dirty="0"/>
              <a:t>gravitational wave detectors</a:t>
            </a:r>
            <a:endParaRPr lang="en-US" sz="2800" b="1" dirty="0"/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2756" y="3520830"/>
            <a:ext cx="8726488" cy="1080114"/>
          </a:xfrm>
        </p:spPr>
        <p:txBody>
          <a:bodyPr/>
          <a:lstStyle/>
          <a:p>
            <a:pPr algn="ctr">
              <a:buNone/>
            </a:pPr>
            <a:r>
              <a:rPr lang="it-IT" sz="1800" dirty="0">
                <a:solidFill>
                  <a:schemeClr val="tx2"/>
                </a:solidFill>
              </a:rPr>
              <a:t>Raffaele Flaminio</a:t>
            </a:r>
          </a:p>
          <a:p>
            <a:pPr algn="ctr">
              <a:buNone/>
            </a:pPr>
            <a:endParaRPr lang="it-IT" sz="18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it-IT" sz="1800" dirty="0">
                <a:solidFill>
                  <a:schemeClr val="tx2"/>
                </a:solidFill>
              </a:rPr>
              <a:t>CNRS/LAPP, Annecy, France</a:t>
            </a:r>
          </a:p>
          <a:p>
            <a:pPr algn="ctr">
              <a:buNone/>
            </a:pPr>
            <a:endParaRPr lang="it-IT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FCPPN, June 30th 2026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10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78346" y="226253"/>
            <a:ext cx="8923056" cy="609600"/>
          </a:xfrm>
        </p:spPr>
        <p:txBody>
          <a:bodyPr/>
          <a:lstStyle/>
          <a:p>
            <a:r>
              <a:rPr lang="en-US" sz="4400" dirty="0"/>
              <a:t>Quantum noise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pPr lvl="2"/>
            <a:endParaRPr lang="en-US" dirty="0"/>
          </a:p>
          <a:p>
            <a:r>
              <a:rPr lang="en-US" dirty="0"/>
              <a:t>Quantum noise = </a:t>
            </a:r>
            <a:br>
              <a:rPr lang="en-US" dirty="0"/>
            </a:br>
            <a:r>
              <a:rPr lang="en-US" dirty="0"/>
              <a:t>Shot noise + Radiation Pressure noise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Solutions to reduce quantum noise</a:t>
            </a:r>
          </a:p>
          <a:p>
            <a:pPr lvl="1"/>
            <a:r>
              <a:rPr lang="en-US" dirty="0"/>
              <a:t>Reduce optical losses (=better mirrors)</a:t>
            </a:r>
          </a:p>
          <a:p>
            <a:pPr lvl="1"/>
            <a:r>
              <a:rPr lang="en-US" dirty="0"/>
              <a:t>Increase the mirror mass (currently 40 kg)</a:t>
            </a:r>
          </a:p>
          <a:p>
            <a:pPr lvl="1"/>
            <a:r>
              <a:rPr lang="en-US" dirty="0"/>
              <a:t>Improve efficiency of squeezed vacuum states </a:t>
            </a:r>
            <a:br>
              <a:rPr lang="en-US" dirty="0"/>
            </a:br>
            <a:r>
              <a:rPr lang="en-US" dirty="0"/>
              <a:t>(already used, reduces shot noise by ~2)</a:t>
            </a:r>
          </a:p>
          <a:p>
            <a:pPr lvl="1"/>
            <a:r>
              <a:rPr lang="en-US" dirty="0"/>
              <a:t>Longer arm length</a:t>
            </a:r>
          </a:p>
        </p:txBody>
      </p:sp>
      <p:pic>
        <p:nvPicPr>
          <p:cNvPr id="572439" name="Picture 5">
            <a:extLst>
              <a:ext uri="{FF2B5EF4-FFF2-40B4-BE49-F238E27FC236}">
                <a16:creationId xmlns:a16="http://schemas.microsoft.com/office/drawing/2014/main" id="{EFE832C9-2972-9437-1E43-50D4795A3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629" y="1528912"/>
            <a:ext cx="5913438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2440" name="Text Box 6">
            <a:extLst>
              <a:ext uri="{FF2B5EF4-FFF2-40B4-BE49-F238E27FC236}">
                <a16:creationId xmlns:a16="http://schemas.microsoft.com/office/drawing/2014/main" id="{141F75DD-64F8-9DC5-F835-54246DB59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312" y="2462362"/>
            <a:ext cx="955711" cy="2769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ja-JP" sz="1200" b="1" dirty="0" err="1">
                <a:solidFill>
                  <a:srgbClr val="0000FF"/>
                </a:solidFill>
                <a:ea typeface="ＭＳ Ｐゴシック" pitchFamily="50" charset="-128"/>
              </a:rPr>
              <a:t>shot</a:t>
            </a:r>
            <a:r>
              <a:rPr lang="de-DE" altLang="ja-JP" sz="1200" b="1" dirty="0">
                <a:solidFill>
                  <a:srgbClr val="0000FF"/>
                </a:solidFill>
                <a:ea typeface="ＭＳ Ｐゴシック" pitchFamily="50" charset="-128"/>
              </a:rPr>
              <a:t> </a:t>
            </a:r>
            <a:r>
              <a:rPr lang="de-DE" altLang="ja-JP" sz="1200" b="1" dirty="0" err="1">
                <a:solidFill>
                  <a:srgbClr val="0000FF"/>
                </a:solidFill>
                <a:ea typeface="ＭＳ Ｐゴシック" pitchFamily="50" charset="-128"/>
              </a:rPr>
              <a:t>noise</a:t>
            </a:r>
            <a:endParaRPr lang="de-DE" altLang="ja-JP" sz="1200" b="1" dirty="0">
              <a:solidFill>
                <a:srgbClr val="0000FF"/>
              </a:solidFill>
              <a:ea typeface="ＭＳ Ｐゴシック" pitchFamily="50" charset="-128"/>
            </a:endParaRPr>
          </a:p>
        </p:txBody>
      </p:sp>
      <p:sp>
        <p:nvSpPr>
          <p:cNvPr id="572441" name="Text Box 7">
            <a:extLst>
              <a:ext uri="{FF2B5EF4-FFF2-40B4-BE49-F238E27FC236}">
                <a16:creationId xmlns:a16="http://schemas.microsoft.com/office/drawing/2014/main" id="{0C574335-DB0E-75C8-214F-3F94C2193197}"/>
              </a:ext>
            </a:extLst>
          </p:cNvPr>
          <p:cNvSpPr txBox="1">
            <a:spLocks noChangeArrowheads="1"/>
          </p:cNvSpPr>
          <p:nvPr/>
        </p:nvSpPr>
        <p:spPr bwMode="auto">
          <a:xfrm rot="3412222">
            <a:off x="7200015" y="3826431"/>
            <a:ext cx="1972014" cy="2769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ja-JP" sz="1200" b="1" dirty="0" err="1">
                <a:solidFill>
                  <a:srgbClr val="0000FF"/>
                </a:solidFill>
                <a:ea typeface="ＭＳ Ｐゴシック" pitchFamily="50" charset="-128"/>
              </a:rPr>
              <a:t>radiation</a:t>
            </a:r>
            <a:r>
              <a:rPr lang="de-DE" altLang="ja-JP" sz="1200" b="1" dirty="0">
                <a:solidFill>
                  <a:srgbClr val="0000FF"/>
                </a:solidFill>
                <a:ea typeface="ＭＳ Ｐゴシック" pitchFamily="50" charset="-128"/>
              </a:rPr>
              <a:t> </a:t>
            </a:r>
            <a:r>
              <a:rPr lang="de-DE" altLang="ja-JP" sz="1200" b="1" dirty="0" err="1">
                <a:solidFill>
                  <a:srgbClr val="0000FF"/>
                </a:solidFill>
                <a:ea typeface="ＭＳ Ｐゴシック" pitchFamily="50" charset="-128"/>
              </a:rPr>
              <a:t>pressure</a:t>
            </a:r>
            <a:r>
              <a:rPr lang="de-DE" altLang="ja-JP" sz="1200" b="1" dirty="0">
                <a:solidFill>
                  <a:srgbClr val="0000FF"/>
                </a:solidFill>
                <a:ea typeface="ＭＳ Ｐゴシック" pitchFamily="50" charset="-128"/>
              </a:rPr>
              <a:t> </a:t>
            </a:r>
            <a:r>
              <a:rPr lang="de-DE" altLang="ja-JP" sz="1200" b="1" dirty="0" err="1">
                <a:solidFill>
                  <a:srgbClr val="0000FF"/>
                </a:solidFill>
                <a:ea typeface="ＭＳ Ｐゴシック" pitchFamily="50" charset="-128"/>
              </a:rPr>
              <a:t>noise</a:t>
            </a:r>
            <a:endParaRPr lang="de-DE" altLang="ja-JP" sz="1200" b="1" dirty="0">
              <a:solidFill>
                <a:srgbClr val="0000FF"/>
              </a:solidFill>
              <a:ea typeface="ＭＳ Ｐゴシック" pitchFamily="50" charset="-128"/>
            </a:endParaRPr>
          </a:p>
        </p:txBody>
      </p:sp>
      <p:sp>
        <p:nvSpPr>
          <p:cNvPr id="572442" name="Text Box 9">
            <a:extLst>
              <a:ext uri="{FF2B5EF4-FFF2-40B4-BE49-F238E27FC236}">
                <a16:creationId xmlns:a16="http://schemas.microsoft.com/office/drawing/2014/main" id="{8BCABEF4-FDDD-A197-CB64-78FDEDCC3EF7}"/>
              </a:ext>
            </a:extLst>
          </p:cNvPr>
          <p:cNvSpPr txBox="1">
            <a:spLocks noChangeArrowheads="1"/>
          </p:cNvSpPr>
          <p:nvPr/>
        </p:nvSpPr>
        <p:spPr bwMode="auto">
          <a:xfrm rot="2283508">
            <a:off x="9491742" y="4481662"/>
            <a:ext cx="1889125" cy="2778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ja-JP" sz="1200" b="1">
                <a:solidFill>
                  <a:srgbClr val="FF0000"/>
                </a:solidFill>
                <a:ea typeface="ＭＳ Ｐゴシック" pitchFamily="50" charset="-128"/>
              </a:rPr>
              <a:t>standard quantum limit</a:t>
            </a:r>
          </a:p>
        </p:txBody>
      </p:sp>
      <p:sp>
        <p:nvSpPr>
          <p:cNvPr id="572443" name="Text Box 10">
            <a:extLst>
              <a:ext uri="{FF2B5EF4-FFF2-40B4-BE49-F238E27FC236}">
                <a16:creationId xmlns:a16="http://schemas.microsoft.com/office/drawing/2014/main" id="{E7294316-1B78-5204-2332-1F24B9F9B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0929" y="3529162"/>
            <a:ext cx="2138363" cy="4619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altLang="ja-JP" sz="1200" b="1" dirty="0" err="1">
                <a:solidFill>
                  <a:srgbClr val="D60093"/>
                </a:solidFill>
                <a:ea typeface="ＭＳ Ｐゴシック" pitchFamily="50" charset="-128"/>
              </a:rPr>
              <a:t>shot</a:t>
            </a:r>
            <a:r>
              <a:rPr lang="de-DE" altLang="ja-JP" sz="1200" b="1" dirty="0">
                <a:solidFill>
                  <a:srgbClr val="D60093"/>
                </a:solidFill>
                <a:ea typeface="ＭＳ Ｐゴシック" pitchFamily="50" charset="-128"/>
              </a:rPr>
              <a:t> </a:t>
            </a:r>
            <a:r>
              <a:rPr lang="de-DE" altLang="ja-JP" sz="1200" b="1" dirty="0" err="1">
                <a:solidFill>
                  <a:srgbClr val="D60093"/>
                </a:solidFill>
                <a:ea typeface="ＭＳ Ｐゴシック" pitchFamily="50" charset="-128"/>
              </a:rPr>
              <a:t>noise</a:t>
            </a:r>
            <a:r>
              <a:rPr lang="de-DE" altLang="ja-JP" sz="1200" b="1" dirty="0">
                <a:solidFill>
                  <a:srgbClr val="D60093"/>
                </a:solidFill>
                <a:ea typeface="ＭＳ Ｐゴシック" pitchFamily="50" charset="-128"/>
              </a:rPr>
              <a:t> </a:t>
            </a:r>
            <a:r>
              <a:rPr lang="de-DE" altLang="ja-JP" sz="1200" b="1" dirty="0" err="1">
                <a:solidFill>
                  <a:srgbClr val="D60093"/>
                </a:solidFill>
                <a:ea typeface="ＭＳ Ｐゴシック" pitchFamily="50" charset="-128"/>
              </a:rPr>
              <a:t>with</a:t>
            </a:r>
            <a:r>
              <a:rPr lang="de-DE" altLang="ja-JP" sz="1200" b="1" dirty="0">
                <a:solidFill>
                  <a:srgbClr val="D60093"/>
                </a:solidFill>
                <a:ea typeface="ＭＳ Ｐゴシック" pitchFamily="50" charset="-128"/>
              </a:rPr>
              <a:t> </a:t>
            </a:r>
          </a:p>
          <a:p>
            <a:pPr algn="ctr" eaLnBrk="1" hangingPunct="1"/>
            <a:r>
              <a:rPr lang="de-DE" altLang="ja-JP" sz="1200" b="1" dirty="0">
                <a:solidFill>
                  <a:srgbClr val="D60093"/>
                </a:solidFill>
                <a:ea typeface="ＭＳ Ｐゴシック" pitchFamily="50" charset="-128"/>
              </a:rPr>
              <a:t>100x </a:t>
            </a:r>
            <a:r>
              <a:rPr lang="de-DE" altLang="ja-JP" sz="1200" b="1" dirty="0" err="1">
                <a:solidFill>
                  <a:srgbClr val="D60093"/>
                </a:solidFill>
                <a:ea typeface="ＭＳ Ｐゴシック" pitchFamily="50" charset="-128"/>
              </a:rPr>
              <a:t>increased</a:t>
            </a:r>
            <a:r>
              <a:rPr lang="de-DE" altLang="ja-JP" sz="1200" b="1" dirty="0">
                <a:solidFill>
                  <a:srgbClr val="D60093"/>
                </a:solidFill>
                <a:ea typeface="ＭＳ Ｐゴシック" pitchFamily="50" charset="-128"/>
              </a:rPr>
              <a:t> laserpower</a:t>
            </a:r>
          </a:p>
        </p:txBody>
      </p:sp>
      <p:sp>
        <p:nvSpPr>
          <p:cNvPr id="572444" name="Line 14">
            <a:extLst>
              <a:ext uri="{FF2B5EF4-FFF2-40B4-BE49-F238E27FC236}">
                <a16:creationId xmlns:a16="http://schemas.microsoft.com/office/drawing/2014/main" id="{B4E470EA-3DDF-322F-58C6-A2F4B9F51B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85329" y="4418162"/>
            <a:ext cx="0" cy="450850"/>
          </a:xfrm>
          <a:prstGeom prst="line">
            <a:avLst/>
          </a:prstGeom>
          <a:noFill/>
          <a:ln w="12700">
            <a:noFill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45" name="Line 15">
            <a:extLst>
              <a:ext uri="{FF2B5EF4-FFF2-40B4-BE49-F238E27FC236}">
                <a16:creationId xmlns:a16="http://schemas.microsoft.com/office/drawing/2014/main" id="{9625A225-9CD9-68D0-9CB5-6BF0248E6A04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79" y="2729062"/>
            <a:ext cx="0" cy="449263"/>
          </a:xfrm>
          <a:prstGeom prst="line">
            <a:avLst/>
          </a:prstGeom>
          <a:noFill/>
          <a:ln w="12700">
            <a:noFill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72446" name="Object 3">
            <a:extLst>
              <a:ext uri="{FF2B5EF4-FFF2-40B4-BE49-F238E27FC236}">
                <a16:creationId xmlns:a16="http://schemas.microsoft.com/office/drawing/2014/main" id="{45A56A44-78DC-82B3-CE10-84D18134D3AE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005666481"/>
              </p:ext>
            </p:extLst>
          </p:nvPr>
        </p:nvGraphicFramePr>
        <p:xfrm>
          <a:off x="8985329" y="4418162"/>
          <a:ext cx="495300" cy="2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4" imgW="380880" imgH="215640" progId="Equation.3">
                  <p:embed/>
                </p:oleObj>
              </mc:Choice>
              <mc:Fallback>
                <p:oleObj name="Formel" r:id="rId4" imgW="380880" imgH="215640" progId="Equation.3">
                  <p:embed/>
                  <p:pic>
                    <p:nvPicPr>
                      <p:cNvPr id="117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329" y="4418162"/>
                        <a:ext cx="495300" cy="28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2447" name="Object 4">
            <a:extLst>
              <a:ext uri="{FF2B5EF4-FFF2-40B4-BE49-F238E27FC236}">
                <a16:creationId xmlns:a16="http://schemas.microsoft.com/office/drawing/2014/main" id="{5BCFE9B1-F732-06C6-443E-57552F2706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9425089"/>
              </p:ext>
            </p:extLst>
          </p:nvPr>
        </p:nvGraphicFramePr>
        <p:xfrm>
          <a:off x="9340929" y="2729062"/>
          <a:ext cx="63023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6" imgW="482400" imgH="253800" progId="Equation.3">
                  <p:embed/>
                </p:oleObj>
              </mc:Choice>
              <mc:Fallback>
                <p:oleObj name="Formel" r:id="rId6" imgW="482400" imgH="253800" progId="Equation.3">
                  <p:embed/>
                  <p:pic>
                    <p:nvPicPr>
                      <p:cNvPr id="11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0929" y="2729062"/>
                        <a:ext cx="630238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2448" name="Line 24">
            <a:extLst>
              <a:ext uri="{FF2B5EF4-FFF2-40B4-BE49-F238E27FC236}">
                <a16:creationId xmlns:a16="http://schemas.microsoft.com/office/drawing/2014/main" id="{DF64B735-AADF-EA48-E1ED-25CAA9AE8B37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0829" y="3262462"/>
            <a:ext cx="1588" cy="720725"/>
          </a:xfrm>
          <a:prstGeom prst="line">
            <a:avLst/>
          </a:prstGeom>
          <a:noFill/>
          <a:ln w="25400">
            <a:noFill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72449" name="Object 5">
            <a:extLst>
              <a:ext uri="{FF2B5EF4-FFF2-40B4-BE49-F238E27FC236}">
                <a16:creationId xmlns:a16="http://schemas.microsoft.com/office/drawing/2014/main" id="{741778E0-BB46-FC98-98F7-3AE16C1DB8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386790"/>
              </p:ext>
            </p:extLst>
          </p:nvPr>
        </p:nvGraphicFramePr>
        <p:xfrm>
          <a:off x="8585279" y="3618062"/>
          <a:ext cx="363538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8" imgW="279360" imgH="139680" progId="Equation.3">
                  <p:embed/>
                </p:oleObj>
              </mc:Choice>
              <mc:Fallback>
                <p:oleObj name="Formel" r:id="rId8" imgW="279360" imgH="139680" progId="Equation.3">
                  <p:embed/>
                  <p:pic>
                    <p:nvPicPr>
                      <p:cNvPr id="12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5279" y="3618062"/>
                        <a:ext cx="363538" cy="180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4119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11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Main competing noises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Two families of noise</a:t>
            </a:r>
          </a:p>
          <a:p>
            <a:endParaRPr lang="en-US" dirty="0"/>
          </a:p>
          <a:p>
            <a:r>
              <a:rPr lang="en-US" dirty="0"/>
              <a:t>Sensing noises</a:t>
            </a:r>
          </a:p>
          <a:p>
            <a:pPr lvl="1"/>
            <a:r>
              <a:rPr lang="en-US" dirty="0"/>
              <a:t>Noises due to the sensing without any mirror displacement</a:t>
            </a:r>
          </a:p>
          <a:p>
            <a:pPr lvl="1"/>
            <a:r>
              <a:rPr lang="en-US" dirty="0"/>
              <a:t>Shot noise, Laser noises, Electronic readout noise …</a:t>
            </a:r>
          </a:p>
          <a:p>
            <a:pPr lvl="1"/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Displacement noises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Noises producing a real displacement of the mirror</a:t>
            </a:r>
          </a:p>
          <a:p>
            <a:pPr lvl="1"/>
            <a:r>
              <a:rPr lang="en-US" u="sng" dirty="0">
                <a:solidFill>
                  <a:srgbClr val="FF0000"/>
                </a:solidFill>
              </a:rPr>
              <a:t>Thermal noise</a:t>
            </a:r>
            <a:r>
              <a:rPr lang="en-US" dirty="0">
                <a:solidFill>
                  <a:srgbClr val="FF0000"/>
                </a:solidFill>
              </a:rPr>
              <a:t>, Mirror position control noise, Seismic noise, ….</a:t>
            </a:r>
          </a:p>
        </p:txBody>
      </p:sp>
    </p:spTree>
    <p:extLst>
      <p:ext uri="{BB962C8B-B14F-4D97-AF65-F5344CB8AC3E}">
        <p14:creationId xmlns:p14="http://schemas.microsoft.com/office/powerpoint/2010/main" val="1587533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12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Thermal noise: mirrors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Thermal noise: thermal vibration of the mirror and its suspension</a:t>
            </a:r>
          </a:p>
          <a:p>
            <a:endParaRPr lang="en-US" dirty="0"/>
          </a:p>
          <a:p>
            <a:r>
              <a:rPr lang="en-US" dirty="0"/>
              <a:t>Mirrors made of:</a:t>
            </a:r>
          </a:p>
          <a:p>
            <a:pPr lvl="1"/>
            <a:r>
              <a:rPr lang="en-US" dirty="0"/>
              <a:t>40 kg fused silica cylinders (substrate)</a:t>
            </a:r>
          </a:p>
          <a:p>
            <a:pPr lvl="1"/>
            <a:r>
              <a:rPr lang="en-US" dirty="0"/>
              <a:t>Multi layers coatings to provide high reflectivity at the laser wavelength</a:t>
            </a:r>
          </a:p>
          <a:p>
            <a:r>
              <a:rPr lang="en-US" dirty="0"/>
              <a:t>Coatings are the main contributors to the mirror thermal noise</a:t>
            </a:r>
          </a:p>
          <a:p>
            <a:endParaRPr lang="en-US" dirty="0"/>
          </a:p>
          <a:p>
            <a:r>
              <a:rPr lang="en-US" dirty="0"/>
              <a:t>Solutions:</a:t>
            </a:r>
          </a:p>
          <a:p>
            <a:pPr lvl="1"/>
            <a:r>
              <a:rPr lang="en-US" dirty="0"/>
              <a:t>Coatings with lower thermal noise (=lower mechanical losses)</a:t>
            </a:r>
          </a:p>
          <a:p>
            <a:pPr lvl="1"/>
            <a:r>
              <a:rPr lang="en-US" dirty="0"/>
              <a:t>Larger beams (=noise averaging)</a:t>
            </a:r>
          </a:p>
          <a:p>
            <a:pPr lvl="1"/>
            <a:r>
              <a:rPr lang="en-US" dirty="0"/>
              <a:t>Lower temperature (=less thermal excitation)</a:t>
            </a:r>
          </a:p>
          <a:p>
            <a:pPr lvl="2"/>
            <a:r>
              <a:rPr lang="en-US" dirty="0"/>
              <a:t>Requires to change mirror material and laser wavelength</a:t>
            </a:r>
          </a:p>
          <a:p>
            <a:pPr lvl="1"/>
            <a:r>
              <a:rPr lang="en-US" dirty="0"/>
              <a:t>Longer arm length (=increase S/N ratio)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FCE4C972-7098-0772-DE70-6B29B3D80AB8}"/>
              </a:ext>
            </a:extLst>
          </p:cNvPr>
          <p:cNvGrpSpPr>
            <a:grpSpLocks/>
          </p:cNvGrpSpPr>
          <p:nvPr/>
        </p:nvGrpSpPr>
        <p:grpSpPr bwMode="auto">
          <a:xfrm>
            <a:off x="9437087" y="1513690"/>
            <a:ext cx="2008188" cy="2468563"/>
            <a:chOff x="337" y="1170"/>
            <a:chExt cx="1581" cy="1944"/>
          </a:xfrm>
        </p:grpSpPr>
        <p:sp>
          <p:nvSpPr>
            <p:cNvPr id="3" name="Line 14">
              <a:extLst>
                <a:ext uri="{FF2B5EF4-FFF2-40B4-BE49-F238E27FC236}">
                  <a16:creationId xmlns:a16="http://schemas.microsoft.com/office/drawing/2014/main" id="{EC732F7C-012E-9D09-4F66-4F44672C774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681" y="1170"/>
              <a:ext cx="0" cy="143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Oval 15">
              <a:extLst>
                <a:ext uri="{FF2B5EF4-FFF2-40B4-BE49-F238E27FC236}">
                  <a16:creationId xmlns:a16="http://schemas.microsoft.com/office/drawing/2014/main" id="{FBF747DA-B6B6-B290-E4F6-B9B2D7B5CAD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731930">
              <a:off x="996" y="2254"/>
              <a:ext cx="805" cy="916"/>
            </a:xfrm>
            <a:prstGeom prst="ellipse">
              <a:avLst/>
            </a:prstGeom>
            <a:solidFill>
              <a:srgbClr val="3399FF"/>
            </a:solidFill>
            <a:ln w="12700" cap="sq">
              <a:round/>
              <a:headEnd type="none" w="sm" len="sm"/>
              <a:tailEnd type="none" w="sm" len="sm"/>
            </a:ln>
            <a:effectLst/>
            <a:scene3d>
              <a:camera prst="legacyObliqueTopRight">
                <a:rot lat="600000" lon="18300000" rev="0"/>
              </a:camera>
              <a:lightRig rig="legacyFlat2" dir="t"/>
            </a:scene3d>
            <a:sp3d extrusionH="608000" prstMaterial="legacyMatte">
              <a:bevelT w="13500" h="13500" prst="angle"/>
              <a:bevelB w="13500" h="13500" prst="angle"/>
              <a:extrusionClr>
                <a:srgbClr val="3399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Line 16">
              <a:extLst>
                <a:ext uri="{FF2B5EF4-FFF2-40B4-BE49-F238E27FC236}">
                  <a16:creationId xmlns:a16="http://schemas.microsoft.com/office/drawing/2014/main" id="{1375F5DA-1ECC-DE9F-CC3F-CD73A965189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941" y="1618"/>
              <a:ext cx="0" cy="143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17">
              <a:extLst>
                <a:ext uri="{FF2B5EF4-FFF2-40B4-BE49-F238E27FC236}">
                  <a16:creationId xmlns:a16="http://schemas.microsoft.com/office/drawing/2014/main" id="{16EBE5FC-2703-54C2-5273-71901757F3F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37" y="1588"/>
              <a:ext cx="1197" cy="87"/>
            </a:xfrm>
            <a:prstGeom prst="rect">
              <a:avLst/>
            </a:prstGeom>
            <a:solidFill>
              <a:schemeClr val="accent1"/>
            </a:solidFill>
            <a:ln w="12700" cap="sq">
              <a:miter lim="800000"/>
              <a:headEnd type="none" w="sm" len="sm"/>
              <a:tailEnd type="none" w="sm" len="sm"/>
            </a:ln>
            <a:effectLst/>
            <a:scene3d>
              <a:camera prst="legacyObliqueTopRight">
                <a:rot lat="900000" lon="2100000" rev="0"/>
              </a:camera>
              <a:lightRig rig="legacyFlat3" dir="b"/>
            </a:scene3d>
            <a:sp3d extrusionH="1370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8E94B383-932A-8FA5-1EED-20741B37A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" y="1940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19">
              <a:extLst>
                <a:ext uri="{FF2B5EF4-FFF2-40B4-BE49-F238E27FC236}">
                  <a16:creationId xmlns:a16="http://schemas.microsoft.com/office/drawing/2014/main" id="{EE67D6E9-C681-F4FA-EB64-164B286A73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81" y="1964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FEB8B00E-8E16-62FE-76AF-D172D523943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9" y="1948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21">
              <a:extLst>
                <a:ext uri="{FF2B5EF4-FFF2-40B4-BE49-F238E27FC236}">
                  <a16:creationId xmlns:a16="http://schemas.microsoft.com/office/drawing/2014/main" id="{2D56057E-8440-EE84-18C3-509EC6D5D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" y="1842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id="{6E12D20A-F9B1-C9D5-3EC0-EE3B556DAB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23" y="1866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23">
              <a:extLst>
                <a:ext uri="{FF2B5EF4-FFF2-40B4-BE49-F238E27FC236}">
                  <a16:creationId xmlns:a16="http://schemas.microsoft.com/office/drawing/2014/main" id="{A148E9D7-9308-3D3D-4247-8F653030533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71" y="1850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7EB6F3DF-D14B-656E-BE4A-F0991EF56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" y="2733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25">
              <a:extLst>
                <a:ext uri="{FF2B5EF4-FFF2-40B4-BE49-F238E27FC236}">
                  <a16:creationId xmlns:a16="http://schemas.microsoft.com/office/drawing/2014/main" id="{C5CA4A48-D4D7-BEFC-B61C-92D7BC4D122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2" y="2757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03B5D0F2-8CE6-40F7-4EEE-634EF9DB3A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0" y="2741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3A75C3EC-23E3-4A26-096C-969CD3F1298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07" y="1837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A98CD62B-EEC0-D9AF-7DAB-0EF1689B5CCC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809" y="1861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80B43ED7-8B5C-6D94-6454-F80F746B41D3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755" y="1845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9BCB9BC0-AE78-BF5E-1F43-F91F41BC14D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85" y="1941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D6596EDD-01A6-28DB-8ECD-DDE5ECD40C93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087" y="1965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9F9C8953-7460-90A3-7467-5526A5196DD3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033" y="1949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33">
              <a:extLst>
                <a:ext uri="{FF2B5EF4-FFF2-40B4-BE49-F238E27FC236}">
                  <a16:creationId xmlns:a16="http://schemas.microsoft.com/office/drawing/2014/main" id="{BDF21B4D-09AC-ABEF-D8EA-C8639AEE8FD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99" y="2420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34">
              <a:extLst>
                <a:ext uri="{FF2B5EF4-FFF2-40B4-BE49-F238E27FC236}">
                  <a16:creationId xmlns:a16="http://schemas.microsoft.com/office/drawing/2014/main" id="{AE3F7B6E-4F2E-53AC-FFB4-6E304E30CB84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901" y="2444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35">
              <a:extLst>
                <a:ext uri="{FF2B5EF4-FFF2-40B4-BE49-F238E27FC236}">
                  <a16:creationId xmlns:a16="http://schemas.microsoft.com/office/drawing/2014/main" id="{D5C90D76-AAEB-F9BF-E59A-E6CCB6ABB588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847" y="2428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7" name="Picture 24" descr="input mirror">
            <a:extLst>
              <a:ext uri="{FF2B5EF4-FFF2-40B4-BE49-F238E27FC236}">
                <a16:creationId xmlns:a16="http://schemas.microsoft.com/office/drawing/2014/main" id="{BEB0C738-2F3F-0A75-4203-06C9603FB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43" y="4341829"/>
            <a:ext cx="3348466" cy="247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638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13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Thermal noise: suspensions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Thermal noise: thermal vibration of the mirror and </a:t>
            </a:r>
            <a:r>
              <a:rPr lang="en-US" u="sng" dirty="0"/>
              <a:t>its suspension</a:t>
            </a:r>
          </a:p>
          <a:p>
            <a:endParaRPr lang="en-US" dirty="0"/>
          </a:p>
          <a:p>
            <a:r>
              <a:rPr lang="en-US" dirty="0"/>
              <a:t>Mirror suspension wires</a:t>
            </a:r>
          </a:p>
          <a:p>
            <a:pPr lvl="1"/>
            <a:r>
              <a:rPr lang="en-US" dirty="0"/>
              <a:t>Friction in the wires + Temperature → Mirror displacement</a:t>
            </a:r>
          </a:p>
          <a:p>
            <a:pPr lvl="1"/>
            <a:r>
              <a:rPr lang="en-US" dirty="0"/>
              <a:t>Monolithic suspensions made of fused silica</a:t>
            </a:r>
          </a:p>
          <a:p>
            <a:pPr lvl="1"/>
            <a:endParaRPr lang="en-US" dirty="0"/>
          </a:p>
          <a:p>
            <a:r>
              <a:rPr lang="en-US" dirty="0"/>
              <a:t>Solutions:</a:t>
            </a:r>
          </a:p>
          <a:p>
            <a:pPr lvl="1"/>
            <a:r>
              <a:rPr lang="en-US" dirty="0"/>
              <a:t>Wires with less internal friction</a:t>
            </a:r>
          </a:p>
          <a:p>
            <a:pPr lvl="1"/>
            <a:r>
              <a:rPr lang="en-US" dirty="0"/>
              <a:t>Longer pendulum</a:t>
            </a:r>
          </a:p>
          <a:p>
            <a:pPr lvl="1"/>
            <a:r>
              <a:rPr lang="en-US" dirty="0"/>
              <a:t>Larger mirror mass</a:t>
            </a:r>
          </a:p>
          <a:p>
            <a:pPr lvl="1"/>
            <a:r>
              <a:rPr lang="en-US" dirty="0"/>
              <a:t>Lower temperature (=less thermal excitation)</a:t>
            </a:r>
          </a:p>
          <a:p>
            <a:pPr lvl="2"/>
            <a:r>
              <a:rPr lang="en-US" dirty="0"/>
              <a:t>Requires to change mirror material and laser wavelength</a:t>
            </a:r>
          </a:p>
          <a:p>
            <a:pPr lvl="2"/>
            <a:r>
              <a:rPr lang="en-US" dirty="0"/>
              <a:t>Cryogenic vibrations (silent cryogenics needed) </a:t>
            </a:r>
          </a:p>
          <a:p>
            <a:pPr lvl="1"/>
            <a:r>
              <a:rPr lang="en-US" dirty="0"/>
              <a:t>Longer arm length</a:t>
            </a:r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BDE52FEF-8C2E-D1C5-0BDF-FF9DFE7E90F2}"/>
              </a:ext>
            </a:extLst>
          </p:cNvPr>
          <p:cNvGrpSpPr>
            <a:grpSpLocks/>
          </p:cNvGrpSpPr>
          <p:nvPr/>
        </p:nvGrpSpPr>
        <p:grpSpPr bwMode="auto">
          <a:xfrm>
            <a:off x="9437087" y="1513690"/>
            <a:ext cx="2008188" cy="2468563"/>
            <a:chOff x="337" y="1170"/>
            <a:chExt cx="1581" cy="1944"/>
          </a:xfrm>
        </p:grpSpPr>
        <p:sp>
          <p:nvSpPr>
            <p:cNvPr id="3" name="Line 14">
              <a:extLst>
                <a:ext uri="{FF2B5EF4-FFF2-40B4-BE49-F238E27FC236}">
                  <a16:creationId xmlns:a16="http://schemas.microsoft.com/office/drawing/2014/main" id="{C797D620-4C5D-B6C8-D7B8-76463499E89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681" y="1170"/>
              <a:ext cx="0" cy="143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Oval 15">
              <a:extLst>
                <a:ext uri="{FF2B5EF4-FFF2-40B4-BE49-F238E27FC236}">
                  <a16:creationId xmlns:a16="http://schemas.microsoft.com/office/drawing/2014/main" id="{7EFD2373-A8FB-461B-D6C6-545F38E486E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731930">
              <a:off x="996" y="2254"/>
              <a:ext cx="805" cy="916"/>
            </a:xfrm>
            <a:prstGeom prst="ellipse">
              <a:avLst/>
            </a:prstGeom>
            <a:solidFill>
              <a:srgbClr val="3399FF"/>
            </a:solidFill>
            <a:ln w="12700" cap="sq">
              <a:round/>
              <a:headEnd type="none" w="sm" len="sm"/>
              <a:tailEnd type="none" w="sm" len="sm"/>
            </a:ln>
            <a:effectLst/>
            <a:scene3d>
              <a:camera prst="legacyObliqueTopRight">
                <a:rot lat="600000" lon="18300000" rev="0"/>
              </a:camera>
              <a:lightRig rig="legacyFlat2" dir="t"/>
            </a:scene3d>
            <a:sp3d extrusionH="608000" prstMaterial="legacyMatte">
              <a:bevelT w="13500" h="13500" prst="angle"/>
              <a:bevelB w="13500" h="13500" prst="angle"/>
              <a:extrusionClr>
                <a:srgbClr val="3399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Line 16">
              <a:extLst>
                <a:ext uri="{FF2B5EF4-FFF2-40B4-BE49-F238E27FC236}">
                  <a16:creationId xmlns:a16="http://schemas.microsoft.com/office/drawing/2014/main" id="{AC6E73E5-9265-19EE-B7BF-BB7A3F1D397E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941" y="1618"/>
              <a:ext cx="0" cy="143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17">
              <a:extLst>
                <a:ext uri="{FF2B5EF4-FFF2-40B4-BE49-F238E27FC236}">
                  <a16:creationId xmlns:a16="http://schemas.microsoft.com/office/drawing/2014/main" id="{D9AD7020-9E1E-208A-AD2E-B2FC93C5C16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37" y="1588"/>
              <a:ext cx="1197" cy="87"/>
            </a:xfrm>
            <a:prstGeom prst="rect">
              <a:avLst/>
            </a:prstGeom>
            <a:solidFill>
              <a:schemeClr val="accent1"/>
            </a:solidFill>
            <a:ln w="12700" cap="sq">
              <a:miter lim="800000"/>
              <a:headEnd type="none" w="sm" len="sm"/>
              <a:tailEnd type="none" w="sm" len="sm"/>
            </a:ln>
            <a:effectLst/>
            <a:scene3d>
              <a:camera prst="legacyObliqueTopRight">
                <a:rot lat="900000" lon="2100000" rev="0"/>
              </a:camera>
              <a:lightRig rig="legacyFlat3" dir="b"/>
            </a:scene3d>
            <a:sp3d extrusionH="1370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B88979C4-0E64-3C91-3AA0-C76BF9E2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" y="1940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19">
              <a:extLst>
                <a:ext uri="{FF2B5EF4-FFF2-40B4-BE49-F238E27FC236}">
                  <a16:creationId xmlns:a16="http://schemas.microsoft.com/office/drawing/2014/main" id="{842F2648-FDF4-FEE2-446A-31DA7FF928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81" y="1964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A9AA29C8-A86B-1992-D554-4C6C0A0899F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9" y="1948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21">
              <a:extLst>
                <a:ext uri="{FF2B5EF4-FFF2-40B4-BE49-F238E27FC236}">
                  <a16:creationId xmlns:a16="http://schemas.microsoft.com/office/drawing/2014/main" id="{7F73F5AD-3DEC-D6D5-BC09-488571189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" y="1842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id="{589917BB-5B6C-5A20-27F1-D4DCA0ABD60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23" y="1866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23">
              <a:extLst>
                <a:ext uri="{FF2B5EF4-FFF2-40B4-BE49-F238E27FC236}">
                  <a16:creationId xmlns:a16="http://schemas.microsoft.com/office/drawing/2014/main" id="{506A5723-03AE-86FD-F205-C8E5D2E12B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71" y="1850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5D83DBE7-F155-1A6B-F2D7-77290E04E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" y="2733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25">
              <a:extLst>
                <a:ext uri="{FF2B5EF4-FFF2-40B4-BE49-F238E27FC236}">
                  <a16:creationId xmlns:a16="http://schemas.microsoft.com/office/drawing/2014/main" id="{3667FC0B-66F7-E4A2-0472-0B504661B6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2" y="2757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6A2564C0-232F-6DAC-8092-C47FF5D4E6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0" y="2741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0302BE7A-F355-C6F1-EA16-3BE72A87F58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07" y="1837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4A3216AD-581A-88A0-CD7D-2EB6E4069652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809" y="1861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F36AA597-CF53-89E6-722C-41C8DD7CA3A0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755" y="1845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D8A27EE8-08AE-E569-2AD0-92B8B640449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85" y="1941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84CDBEE4-DC01-21DF-F345-6BF5297E4B24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087" y="1965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32C705D0-7C39-5AE3-37DE-59E962D336AA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033" y="1949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33">
              <a:extLst>
                <a:ext uri="{FF2B5EF4-FFF2-40B4-BE49-F238E27FC236}">
                  <a16:creationId xmlns:a16="http://schemas.microsoft.com/office/drawing/2014/main" id="{A0645D29-DE36-2EA5-68B0-40B93F4A1BD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99" y="2420"/>
              <a:ext cx="31" cy="18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34">
              <a:extLst>
                <a:ext uri="{FF2B5EF4-FFF2-40B4-BE49-F238E27FC236}">
                  <a16:creationId xmlns:a16="http://schemas.microsoft.com/office/drawing/2014/main" id="{218FAC90-2BEC-5794-0BA4-00BE5FA016E4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901" y="2444"/>
              <a:ext cx="17" cy="104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35">
              <a:extLst>
                <a:ext uri="{FF2B5EF4-FFF2-40B4-BE49-F238E27FC236}">
                  <a16:creationId xmlns:a16="http://schemas.microsoft.com/office/drawing/2014/main" id="{7BBCFBC8-75ED-488F-287D-2563B50CF9E1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847" y="2428"/>
              <a:ext cx="23" cy="138"/>
            </a:xfrm>
            <a:custGeom>
              <a:avLst/>
              <a:gdLst>
                <a:gd name="T0" fmla="*/ 31 w 31"/>
                <a:gd name="T1" fmla="*/ 0 h 188"/>
                <a:gd name="T2" fmla="*/ 0 w 31"/>
                <a:gd name="T3" fmla="*/ 94 h 188"/>
                <a:gd name="T4" fmla="*/ 31 w 31"/>
                <a:gd name="T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88">
                  <a:moveTo>
                    <a:pt x="31" y="0"/>
                  </a:moveTo>
                  <a:cubicBezTo>
                    <a:pt x="15" y="31"/>
                    <a:pt x="0" y="63"/>
                    <a:pt x="0" y="94"/>
                  </a:cubicBezTo>
                  <a:cubicBezTo>
                    <a:pt x="0" y="125"/>
                    <a:pt x="23" y="171"/>
                    <a:pt x="31" y="188"/>
                  </a:cubicBez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50" name="Image 49">
            <a:extLst>
              <a:ext uri="{FF2B5EF4-FFF2-40B4-BE49-F238E27FC236}">
                <a16:creationId xmlns:a16="http://schemas.microsoft.com/office/drawing/2014/main" id="{8260C928-CC6F-F033-8C7F-EDC4F3AC42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9" t="-1" b="257"/>
          <a:stretch/>
        </p:blipFill>
        <p:spPr>
          <a:xfrm>
            <a:off x="7078554" y="1972464"/>
            <a:ext cx="2578278" cy="3806334"/>
          </a:xfrm>
          <a:prstGeom prst="rect">
            <a:avLst/>
          </a:prstGeom>
        </p:spPr>
      </p:pic>
      <p:pic>
        <p:nvPicPr>
          <p:cNvPr id="51" name="Picture 6">
            <a:extLst>
              <a:ext uri="{FF2B5EF4-FFF2-40B4-BE49-F238E27FC236}">
                <a16:creationId xmlns:a16="http://schemas.microsoft.com/office/drawing/2014/main" id="{1B4B0411-6F3E-36DB-79D2-6D54A72F2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6202" y="4407548"/>
            <a:ext cx="2496426" cy="18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97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14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The Cosmic Explorer approach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Present technology but bigger (~10 times LIGO)</a:t>
            </a:r>
          </a:p>
          <a:p>
            <a:pPr lvl="1"/>
            <a:r>
              <a:rPr lang="en-US" dirty="0"/>
              <a:t>On surface</a:t>
            </a:r>
          </a:p>
          <a:p>
            <a:pPr lvl="1"/>
            <a:r>
              <a:rPr lang="en-US" dirty="0"/>
              <a:t>10x Longer arm length (40 km)</a:t>
            </a:r>
          </a:p>
          <a:p>
            <a:pPr lvl="1"/>
            <a:r>
              <a:rPr lang="en-US" dirty="0"/>
              <a:t>11x Larger mirrors (440 kg) made of silica</a:t>
            </a:r>
          </a:p>
          <a:p>
            <a:pPr lvl="1"/>
            <a:r>
              <a:rPr lang="en-US" dirty="0"/>
              <a:t>3.5x Longer last stage pendulum (2 m)</a:t>
            </a:r>
          </a:p>
          <a:p>
            <a:pPr lvl="1"/>
            <a:r>
              <a:rPr lang="en-US" dirty="0"/>
              <a:t>2x Larger beam size (12 cm radius)</a:t>
            </a:r>
          </a:p>
          <a:p>
            <a:pPr lvl="1"/>
            <a:r>
              <a:rPr lang="en-US" dirty="0"/>
              <a:t>4x Laser power in the arms (1.5 MW)</a:t>
            </a:r>
          </a:p>
          <a:p>
            <a:pPr lvl="1"/>
            <a:r>
              <a:rPr lang="en-US" dirty="0"/>
              <a:t>Same laser wavelength</a:t>
            </a:r>
          </a:p>
          <a:p>
            <a:pPr lvl="1"/>
            <a:r>
              <a:rPr lang="en-US" dirty="0"/>
              <a:t>Newtonian noise reduction (x2 to x10)</a:t>
            </a:r>
          </a:p>
          <a:p>
            <a:pPr lvl="1"/>
            <a:r>
              <a:rPr lang="en-US" dirty="0"/>
              <a:t>Under discussion:</a:t>
            </a:r>
          </a:p>
          <a:p>
            <a:pPr lvl="2"/>
            <a:r>
              <a:rPr lang="en-US" dirty="0"/>
              <a:t>2 observatories 40 km &amp; 20 km or 1 observatory 40 km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D8FFE7-7012-613D-1B50-A53AD783F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875" y="4117975"/>
            <a:ext cx="3981450" cy="26543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1B834BF-0AC8-0AB1-1BCA-25B978029F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8587"/>
          <a:stretch/>
        </p:blipFill>
        <p:spPr>
          <a:xfrm>
            <a:off x="7348251" y="1202176"/>
            <a:ext cx="4843748" cy="276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54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15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The Einstein Telescope approach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Two detectors: one for high frequencies (ET-HF) and one for low frequencies (ET-LF)</a:t>
            </a:r>
          </a:p>
          <a:p>
            <a:pPr lvl="1"/>
            <a:r>
              <a:rPr lang="en-US" dirty="0"/>
              <a:t>Underground</a:t>
            </a:r>
          </a:p>
          <a:p>
            <a:pPr lvl="1"/>
            <a:r>
              <a:rPr lang="en-US" dirty="0"/>
              <a:t>2.5x or 3.8x longer arm length (10 or 15 km)</a:t>
            </a:r>
          </a:p>
          <a:p>
            <a:pPr lvl="1"/>
            <a:r>
              <a:rPr lang="en-US" dirty="0"/>
              <a:t>ET-HF similar to CE but shorter and 8x power in the arms (3MW)</a:t>
            </a:r>
          </a:p>
          <a:p>
            <a:pPr lvl="1"/>
            <a:r>
              <a:rPr lang="en-US" dirty="0"/>
              <a:t>ET-LF</a:t>
            </a:r>
          </a:p>
          <a:p>
            <a:pPr lvl="2"/>
            <a:r>
              <a:rPr lang="en-US" dirty="0"/>
              <a:t>Cryogenic</a:t>
            </a:r>
          </a:p>
          <a:p>
            <a:pPr lvl="2"/>
            <a:r>
              <a:rPr lang="en-US" dirty="0"/>
              <a:t>Low laser power (only 15 kW)</a:t>
            </a:r>
          </a:p>
          <a:p>
            <a:pPr lvl="2"/>
            <a:r>
              <a:rPr lang="en-US" dirty="0"/>
              <a:t>Sapphire or Silicon mirrors (200 kg)</a:t>
            </a:r>
          </a:p>
          <a:p>
            <a:pPr lvl="2"/>
            <a:r>
              <a:rPr lang="en-US" dirty="0"/>
              <a:t>1.5 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 or 2 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 laser wavelength</a:t>
            </a:r>
          </a:p>
          <a:p>
            <a:pPr lvl="1"/>
            <a:r>
              <a:rPr lang="en-US" dirty="0"/>
              <a:t>Under discussion:</a:t>
            </a:r>
          </a:p>
          <a:p>
            <a:pPr lvl="2"/>
            <a:r>
              <a:rPr lang="en-US" dirty="0"/>
              <a:t> 2L’s i.e. two separated observatories (as LIGO) </a:t>
            </a:r>
            <a:br>
              <a:rPr lang="en-US" dirty="0"/>
            </a:br>
            <a:r>
              <a:rPr lang="en-US" dirty="0"/>
              <a:t>or 1 triangle i.e. three nested observatories</a:t>
            </a:r>
          </a:p>
        </p:txBody>
      </p:sp>
      <p:pic>
        <p:nvPicPr>
          <p:cNvPr id="4" name="Image 7">
            <a:extLst>
              <a:ext uri="{FF2B5EF4-FFF2-40B4-BE49-F238E27FC236}">
                <a16:creationId xmlns:a16="http://schemas.microsoft.com/office/drawing/2014/main" id="{F6162B97-1A56-62B6-E7A0-7870D10F14F7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395240" y="4603841"/>
            <a:ext cx="3582360" cy="226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7CD481-3FD0-5769-CA56-E4CFB9A99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199" y="5066965"/>
            <a:ext cx="4393541" cy="17053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AED083F-300A-BF60-A05C-D798A8502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4655" y="1527451"/>
            <a:ext cx="3878410" cy="297287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EFBDD50-FC0E-2508-CE92-3BCD6C5238D4}"/>
              </a:ext>
            </a:extLst>
          </p:cNvPr>
          <p:cNvSpPr txBox="1"/>
          <p:nvPr/>
        </p:nvSpPr>
        <p:spPr>
          <a:xfrm>
            <a:off x="11120479" y="1906437"/>
            <a:ext cx="782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- ET-LF</a:t>
            </a:r>
          </a:p>
          <a:p>
            <a:r>
              <a:rPr lang="en-US" sz="1400" dirty="0">
                <a:solidFill>
                  <a:srgbClr val="FFC000"/>
                </a:solidFill>
              </a:rPr>
              <a:t>- ET-HF</a:t>
            </a:r>
          </a:p>
        </p:txBody>
      </p:sp>
      <p:sp>
        <p:nvSpPr>
          <p:cNvPr id="12" name="Accolade fermante 11">
            <a:extLst>
              <a:ext uri="{FF2B5EF4-FFF2-40B4-BE49-F238E27FC236}">
                <a16:creationId xmlns:a16="http://schemas.microsoft.com/office/drawing/2014/main" id="{A63382A7-9888-EFE7-1A2D-35655F7239FB}"/>
              </a:ext>
            </a:extLst>
          </p:cNvPr>
          <p:cNvSpPr/>
          <p:nvPr/>
        </p:nvSpPr>
        <p:spPr bwMode="auto">
          <a:xfrm>
            <a:off x="4364966" y="2812211"/>
            <a:ext cx="353683" cy="1138687"/>
          </a:xfrm>
          <a:prstGeom prst="rightBrac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rebuchet MS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4D236C7-00A9-CD61-26AE-72DEBA605B32}"/>
              </a:ext>
            </a:extLst>
          </p:cNvPr>
          <p:cNvSpPr txBox="1"/>
          <p:nvPr/>
        </p:nvSpPr>
        <p:spPr>
          <a:xfrm>
            <a:off x="4737290" y="3068920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/>
              <a:t>Technologies </a:t>
            </a:r>
          </a:p>
          <a:p>
            <a:pPr algn="l"/>
            <a:r>
              <a:rPr lang="en-US" sz="1400" dirty="0"/>
              <a:t>to be developed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6BE10D2-5227-7852-C37A-6E68DDE6C802}"/>
              </a:ext>
            </a:extLst>
          </p:cNvPr>
          <p:cNvSpPr txBox="1"/>
          <p:nvPr/>
        </p:nvSpPr>
        <p:spPr>
          <a:xfrm>
            <a:off x="1109915" y="4819604"/>
            <a:ext cx="30877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“L”= interferometer with orthogonal arms</a:t>
            </a:r>
          </a:p>
        </p:txBody>
      </p:sp>
    </p:spTree>
    <p:extLst>
      <p:ext uri="{BB962C8B-B14F-4D97-AF65-F5344CB8AC3E}">
        <p14:creationId xmlns:p14="http://schemas.microsoft.com/office/powerpoint/2010/main" val="2241520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16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0600" y="216314"/>
            <a:ext cx="9569097" cy="609600"/>
          </a:xfrm>
        </p:spPr>
        <p:txBody>
          <a:bodyPr/>
          <a:lstStyle/>
          <a:p>
            <a:r>
              <a:rPr lang="en-US" sz="4400" dirty="0"/>
              <a:t>3G detectors in the 40’s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2000" cy="5188378"/>
          </a:xfrm>
        </p:spPr>
        <p:txBody>
          <a:bodyPr>
            <a:normAutofit/>
          </a:bodyPr>
          <a:lstStyle/>
          <a:p>
            <a:r>
              <a:rPr lang="en-US" dirty="0"/>
              <a:t>A world wide network made of O(10 km) scale long detectors</a:t>
            </a:r>
          </a:p>
          <a:p>
            <a:pPr lvl="1"/>
            <a:r>
              <a:rPr lang="en-US" dirty="0"/>
              <a:t>Cosmic Explorer in the US</a:t>
            </a:r>
          </a:p>
          <a:p>
            <a:pPr lvl="2"/>
            <a:r>
              <a:rPr lang="en-US" dirty="0"/>
              <a:t>One or two L’s</a:t>
            </a:r>
          </a:p>
          <a:p>
            <a:pPr lvl="1"/>
            <a:r>
              <a:rPr lang="en-US" dirty="0"/>
              <a:t>Einstein Telescope in Europe</a:t>
            </a:r>
          </a:p>
          <a:p>
            <a:pPr lvl="2"/>
            <a:r>
              <a:rPr lang="en-US" dirty="0"/>
              <a:t>One triangle or two L’s</a:t>
            </a:r>
          </a:p>
          <a:p>
            <a:pPr lvl="1"/>
            <a:r>
              <a:rPr lang="en-US" dirty="0"/>
              <a:t>A third long detector in Asia would certainly improve the</a:t>
            </a:r>
            <a:br>
              <a:rPr lang="en-US" dirty="0"/>
            </a:br>
            <a:r>
              <a:rPr lang="en-US" dirty="0"/>
              <a:t>network capability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2" descr="https://mattsko.files.wordpress.com/2012/08/can3.jpg">
            <a:extLst>
              <a:ext uri="{FF2B5EF4-FFF2-40B4-BE49-F238E27FC236}">
                <a16:creationId xmlns:a16="http://schemas.microsoft.com/office/drawing/2014/main" id="{CE2B6DB0-D7BB-482C-9CD3-C2968838A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986" y="1768723"/>
            <a:ext cx="4082711" cy="408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20">
            <a:extLst>
              <a:ext uri="{FF2B5EF4-FFF2-40B4-BE49-F238E27FC236}">
                <a16:creationId xmlns:a16="http://schemas.microsoft.com/office/drawing/2014/main" id="{77259FC2-B71E-41D0-A9B0-A925DF3BC5D1}"/>
              </a:ext>
            </a:extLst>
          </p:cNvPr>
          <p:cNvGrpSpPr/>
          <p:nvPr/>
        </p:nvGrpSpPr>
        <p:grpSpPr>
          <a:xfrm>
            <a:off x="7833965" y="3342904"/>
            <a:ext cx="182880" cy="182880"/>
            <a:chOff x="5891841" y="1226265"/>
            <a:chExt cx="182880" cy="182880"/>
          </a:xfrm>
        </p:grpSpPr>
        <p:cxnSp>
          <p:nvCxnSpPr>
            <p:cNvPr id="19" name="Straight Connector 21">
              <a:extLst>
                <a:ext uri="{FF2B5EF4-FFF2-40B4-BE49-F238E27FC236}">
                  <a16:creationId xmlns:a16="http://schemas.microsoft.com/office/drawing/2014/main" id="{8AC1AD69-FC1F-4C07-96AF-87E3252BABD7}"/>
                </a:ext>
              </a:extLst>
            </p:cNvPr>
            <p:cNvCxnSpPr/>
            <p:nvPr/>
          </p:nvCxnSpPr>
          <p:spPr bwMode="auto">
            <a:xfrm>
              <a:off x="5909094" y="1226265"/>
              <a:ext cx="0" cy="18288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0" name="Straight Connector 22">
              <a:extLst>
                <a:ext uri="{FF2B5EF4-FFF2-40B4-BE49-F238E27FC236}">
                  <a16:creationId xmlns:a16="http://schemas.microsoft.com/office/drawing/2014/main" id="{987E2A6B-5F2A-4F8E-B8D2-7C88A57F266C}"/>
                </a:ext>
              </a:extLst>
            </p:cNvPr>
            <p:cNvCxnSpPr/>
            <p:nvPr/>
          </p:nvCxnSpPr>
          <p:spPr bwMode="auto">
            <a:xfrm>
              <a:off x="5891841" y="1388854"/>
              <a:ext cx="182880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60150CA-DED7-4301-AA34-A721A8AE9DD3}"/>
              </a:ext>
            </a:extLst>
          </p:cNvPr>
          <p:cNvSpPr/>
          <p:nvPr/>
        </p:nvSpPr>
        <p:spPr>
          <a:xfrm>
            <a:off x="5535174" y="5010922"/>
            <a:ext cx="20377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dirty="0"/>
              <a:t>Image: Earth seen </a:t>
            </a:r>
            <a:br>
              <a:rPr lang="en-US" sz="1600" dirty="0"/>
            </a:br>
            <a:r>
              <a:rPr lang="en-US" sz="1600" dirty="0"/>
              <a:t>from the North Pole</a:t>
            </a:r>
          </a:p>
        </p:txBody>
      </p:sp>
      <p:grpSp>
        <p:nvGrpSpPr>
          <p:cNvPr id="22" name="Group 20">
            <a:extLst>
              <a:ext uri="{FF2B5EF4-FFF2-40B4-BE49-F238E27FC236}">
                <a16:creationId xmlns:a16="http://schemas.microsoft.com/office/drawing/2014/main" id="{43D149BF-D033-4D62-8CEE-85573F4960AC}"/>
              </a:ext>
            </a:extLst>
          </p:cNvPr>
          <p:cNvGrpSpPr/>
          <p:nvPr/>
        </p:nvGrpSpPr>
        <p:grpSpPr>
          <a:xfrm>
            <a:off x="9595889" y="5086718"/>
            <a:ext cx="182880" cy="182880"/>
            <a:chOff x="5891841" y="1226265"/>
            <a:chExt cx="182880" cy="182880"/>
          </a:xfrm>
        </p:grpSpPr>
        <p:cxnSp>
          <p:nvCxnSpPr>
            <p:cNvPr id="23" name="Straight Connector 21">
              <a:extLst>
                <a:ext uri="{FF2B5EF4-FFF2-40B4-BE49-F238E27FC236}">
                  <a16:creationId xmlns:a16="http://schemas.microsoft.com/office/drawing/2014/main" id="{FEBCB24D-26A4-412E-B04D-687151F54EFF}"/>
                </a:ext>
              </a:extLst>
            </p:cNvPr>
            <p:cNvCxnSpPr/>
            <p:nvPr/>
          </p:nvCxnSpPr>
          <p:spPr bwMode="auto">
            <a:xfrm>
              <a:off x="5909094" y="1226265"/>
              <a:ext cx="0" cy="18288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4" name="Straight Connector 22">
              <a:extLst>
                <a:ext uri="{FF2B5EF4-FFF2-40B4-BE49-F238E27FC236}">
                  <a16:creationId xmlns:a16="http://schemas.microsoft.com/office/drawing/2014/main" id="{E967E035-1A05-4A44-8081-A9D25AA378D9}"/>
                </a:ext>
              </a:extLst>
            </p:cNvPr>
            <p:cNvCxnSpPr/>
            <p:nvPr/>
          </p:nvCxnSpPr>
          <p:spPr bwMode="auto">
            <a:xfrm>
              <a:off x="5891841" y="1388854"/>
              <a:ext cx="182880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EDDDC6A1-722C-E663-FF2D-3ED8DCEFA353}"/>
              </a:ext>
            </a:extLst>
          </p:cNvPr>
          <p:cNvSpPr txBox="1"/>
          <p:nvPr/>
        </p:nvSpPr>
        <p:spPr>
          <a:xfrm>
            <a:off x="4309281" y="1847078"/>
            <a:ext cx="30877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“L”= interferometer with orthogonal arms</a:t>
            </a:r>
          </a:p>
        </p:txBody>
      </p:sp>
    </p:spTree>
    <p:extLst>
      <p:ext uri="{BB962C8B-B14F-4D97-AF65-F5344CB8AC3E}">
        <p14:creationId xmlns:p14="http://schemas.microsoft.com/office/powerpoint/2010/main" val="379148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17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0600" y="216314"/>
            <a:ext cx="9569097" cy="609600"/>
          </a:xfrm>
        </p:spPr>
        <p:txBody>
          <a:bodyPr/>
          <a:lstStyle/>
          <a:p>
            <a:r>
              <a:rPr lang="en-US" sz="4400" dirty="0"/>
              <a:t>Zheng Heng telescope (ZT)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2000" cy="5188378"/>
          </a:xfrm>
        </p:spPr>
        <p:txBody>
          <a:bodyPr>
            <a:normAutofit/>
          </a:bodyPr>
          <a:lstStyle/>
          <a:p>
            <a:r>
              <a:rPr lang="en-US" dirty="0"/>
              <a:t>Proposal for a ground-based detector in China</a:t>
            </a:r>
          </a:p>
          <a:p>
            <a:pPr lvl="1"/>
            <a:r>
              <a:rPr lang="en-US" dirty="0"/>
              <a:t>Still in a very early phase</a:t>
            </a:r>
          </a:p>
          <a:p>
            <a:endParaRPr 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76C1515-9424-4021-B60E-8CD0BEC34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45" y="1945178"/>
            <a:ext cx="10335362" cy="491282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32259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18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2782" y="216314"/>
            <a:ext cx="9569097" cy="609600"/>
          </a:xfrm>
        </p:spPr>
        <p:txBody>
          <a:bodyPr/>
          <a:lstStyle/>
          <a:p>
            <a:r>
              <a:rPr lang="en-US" sz="4400" dirty="0"/>
              <a:t>BNU 12m kHz GW detector prototype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2000" cy="51883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CB3F9A-3CC7-424E-952D-F808776116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39"/>
          <a:stretch/>
        </p:blipFill>
        <p:spPr>
          <a:xfrm>
            <a:off x="474182" y="1044439"/>
            <a:ext cx="11243635" cy="572783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37083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19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2782" y="216314"/>
            <a:ext cx="9569097" cy="609600"/>
          </a:xfrm>
        </p:spPr>
        <p:txBody>
          <a:bodyPr/>
          <a:lstStyle/>
          <a:p>
            <a:r>
              <a:rPr lang="en-US" sz="4400" dirty="0"/>
              <a:t>France-China collaborations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2000" cy="5188378"/>
          </a:xfrm>
        </p:spPr>
        <p:txBody>
          <a:bodyPr>
            <a:normAutofit/>
          </a:bodyPr>
          <a:lstStyle/>
          <a:p>
            <a:r>
              <a:rPr lang="en-US" dirty="0"/>
              <a:t>N.B. Collaborations focused on instrumentation development</a:t>
            </a:r>
          </a:p>
          <a:p>
            <a:r>
              <a:rPr lang="en-US" dirty="0"/>
              <a:t>Optics technology</a:t>
            </a:r>
          </a:p>
          <a:p>
            <a:pPr lvl="1"/>
            <a:r>
              <a:rPr lang="en-US" dirty="0"/>
              <a:t>Development of a new output mode-cleaner for Virgo-</a:t>
            </a:r>
            <a:r>
              <a:rPr lang="en-US" dirty="0" err="1"/>
              <a:t>nEXT</a:t>
            </a:r>
            <a:r>
              <a:rPr lang="en-US" dirty="0"/>
              <a:t> and for the BNU prototype (LAPP-BNU)</a:t>
            </a:r>
          </a:p>
          <a:p>
            <a:pPr lvl="2"/>
            <a:r>
              <a:rPr lang="en-US" dirty="0"/>
              <a:t>Two visits of a BNU student to LAPP in 2024-2025 (10 months). New visit possible in 2026.</a:t>
            </a:r>
          </a:p>
          <a:p>
            <a:pPr lvl="2"/>
            <a:r>
              <a:rPr lang="en-US" dirty="0"/>
              <a:t>1.5 month visit from LAPP to BNU in 2025. Funding requested for 2026.</a:t>
            </a:r>
          </a:p>
          <a:p>
            <a:pPr lvl="1"/>
            <a:r>
              <a:rPr lang="en-US" dirty="0"/>
              <a:t>Thermal Deformation Reduction in High-Power Interferometry with Higher-Order Laser Modes (APC-HNAS)</a:t>
            </a:r>
          </a:p>
          <a:p>
            <a:pPr lvl="2"/>
            <a:r>
              <a:rPr lang="en-US" dirty="0"/>
              <a:t>Paper submitted</a:t>
            </a:r>
          </a:p>
          <a:p>
            <a:r>
              <a:rPr lang="en-US" dirty="0"/>
              <a:t>Quantum noise reduction</a:t>
            </a:r>
          </a:p>
          <a:p>
            <a:pPr lvl="1"/>
            <a:r>
              <a:rPr lang="en-US" dirty="0"/>
              <a:t>Frequency dependent squeezing (10 dB) for future detectors (APC-HNAS-BNU)</a:t>
            </a:r>
          </a:p>
          <a:p>
            <a:pPr lvl="2"/>
            <a:r>
              <a:rPr lang="en-US" dirty="0"/>
              <a:t>Master thesis of a BNU student  at APC in 2025</a:t>
            </a:r>
          </a:p>
          <a:p>
            <a:pPr lvl="2"/>
            <a:r>
              <a:rPr lang="en-US" dirty="0"/>
              <a:t>Chinese postdoc at APC chairing the filter cavity design for ET-HF</a:t>
            </a:r>
          </a:p>
          <a:p>
            <a:pPr lvl="2"/>
            <a:r>
              <a:rPr lang="en-US" dirty="0"/>
              <a:t>Investigate mode matching sensing and control strategy using machine learning (paper accepted)</a:t>
            </a:r>
          </a:p>
          <a:p>
            <a:r>
              <a:rPr lang="en-US" dirty="0"/>
              <a:t>Data acquisition</a:t>
            </a:r>
          </a:p>
          <a:p>
            <a:pPr lvl="1"/>
            <a:r>
              <a:rPr lang="en-US" dirty="0"/>
              <a:t>Possible installation of Virgo-like DAQ in HNAS (LAPP-HNAS)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876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2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18025" y="196435"/>
            <a:ext cx="9412359" cy="609600"/>
          </a:xfrm>
        </p:spPr>
        <p:txBody>
          <a:bodyPr/>
          <a:lstStyle/>
          <a:p>
            <a:r>
              <a:rPr lang="en-US" sz="4400" dirty="0"/>
              <a:t>Outline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Short introduction to GW detection</a:t>
            </a:r>
          </a:p>
          <a:p>
            <a:r>
              <a:rPr lang="en-US" dirty="0"/>
              <a:t>Noises in GW detectors (selection of)</a:t>
            </a:r>
          </a:p>
          <a:p>
            <a:r>
              <a:rPr lang="en-US" dirty="0"/>
              <a:t>The Cosmic Explorer and Einstein Telescope approach to noise reduction</a:t>
            </a:r>
          </a:p>
          <a:p>
            <a:r>
              <a:rPr lang="en-US" dirty="0"/>
              <a:t>The Chinese effort and present collaboration within FCPPN</a:t>
            </a:r>
          </a:p>
          <a:p>
            <a:r>
              <a:rPr lang="en-US" dirty="0"/>
              <a:t>Conclusion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515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20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2782" y="216314"/>
            <a:ext cx="9569097" cy="609600"/>
          </a:xfrm>
        </p:spPr>
        <p:txBody>
          <a:bodyPr/>
          <a:lstStyle/>
          <a:p>
            <a:r>
              <a:rPr lang="en-US" sz="4400" dirty="0"/>
              <a:t>Summary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2000" cy="5188378"/>
          </a:xfrm>
        </p:spPr>
        <p:txBody>
          <a:bodyPr>
            <a:normAutofit/>
          </a:bodyPr>
          <a:lstStyle/>
          <a:p>
            <a:r>
              <a:rPr lang="en-US" dirty="0"/>
              <a:t>Third generation GW detectors have strong discovery potential</a:t>
            </a:r>
          </a:p>
          <a:p>
            <a:pPr lvl="1"/>
            <a:r>
              <a:rPr lang="en-US" dirty="0"/>
              <a:t>e.g. Can observe the first black holes</a:t>
            </a:r>
          </a:p>
          <a:p>
            <a:r>
              <a:rPr lang="en-US" dirty="0"/>
              <a:t>Europe and the US have plans to build new infrastructures devoted to GW</a:t>
            </a:r>
          </a:p>
          <a:p>
            <a:pPr lvl="1"/>
            <a:r>
              <a:rPr lang="en-US" dirty="0"/>
              <a:t>Best sensitivity improved by one order of magnitude</a:t>
            </a:r>
          </a:p>
          <a:p>
            <a:pPr lvl="1"/>
            <a:r>
              <a:rPr lang="en-US" dirty="0"/>
              <a:t>Bandwidth extended below 10 Hz</a:t>
            </a:r>
          </a:p>
          <a:p>
            <a:pPr lvl="1"/>
            <a:r>
              <a:rPr lang="en-US" dirty="0"/>
              <a:t>CE and ET have different approaches to the goal</a:t>
            </a:r>
          </a:p>
          <a:p>
            <a:r>
              <a:rPr lang="en-US" dirty="0"/>
              <a:t>China is developing a plan for a 25 km long interferometer</a:t>
            </a:r>
          </a:p>
          <a:p>
            <a:pPr lvl="1"/>
            <a:r>
              <a:rPr lang="en-US" dirty="0"/>
              <a:t>Focus on high frequencies</a:t>
            </a:r>
          </a:p>
          <a:p>
            <a:r>
              <a:rPr lang="en-US" dirty="0"/>
              <a:t>A collaboration started between the Chinese team working on GW ground based detector and two IN2P3 groups</a:t>
            </a:r>
          </a:p>
          <a:p>
            <a:pPr lvl="1"/>
            <a:r>
              <a:rPr lang="en-US" dirty="0"/>
              <a:t>Focus on instrumentation 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234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3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Gravitational waves effect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Oscillations of space-time curvature</a:t>
            </a:r>
          </a:p>
          <a:p>
            <a:pPr lvl="1"/>
            <a:r>
              <a:rPr lang="en-US" dirty="0" err="1"/>
              <a:t>Quadrupolar</a:t>
            </a:r>
            <a:r>
              <a:rPr lang="en-US" dirty="0"/>
              <a:t> wave</a:t>
            </a:r>
          </a:p>
          <a:p>
            <a:pPr lvl="1"/>
            <a:r>
              <a:rPr lang="en-US" dirty="0"/>
              <a:t>Tidal force</a:t>
            </a:r>
          </a:p>
          <a:p>
            <a:pPr lvl="1"/>
            <a:r>
              <a:rPr lang="en-US" dirty="0"/>
              <a:t>Wave amplitude h</a:t>
            </a:r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Two polarizations</a:t>
            </a:r>
          </a:p>
          <a:p>
            <a:endParaRPr lang="en-US" dirty="0"/>
          </a:p>
        </p:txBody>
      </p:sp>
      <p:pic>
        <p:nvPicPr>
          <p:cNvPr id="11" name="Picture 17" descr="h_plus-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94" y="1463176"/>
            <a:ext cx="4368818" cy="436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"/>
              <p:cNvSpPr txBox="1"/>
              <p:nvPr/>
            </p:nvSpPr>
            <p:spPr>
              <a:xfrm>
                <a:off x="1532758" y="2725200"/>
                <a:ext cx="12419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58" y="2725200"/>
                <a:ext cx="1241943" cy="369332"/>
              </a:xfrm>
              <a:prstGeom prst="rect">
                <a:avLst/>
              </a:prstGeom>
              <a:blipFill>
                <a:blip r:embed="rId4"/>
                <a:stretch>
                  <a:fillRect l="-8333" r="-490" b="-98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79" y="4382104"/>
            <a:ext cx="3630468" cy="135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709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4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Gravitational wave detection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The principle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US" dirty="0"/>
              <a:t>Gravitational wave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US" dirty="0"/>
              <a:t>	↓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US" dirty="0"/>
              <a:t>Mirror displacement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US" dirty="0"/>
              <a:t>	↓ 		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US" dirty="0"/>
              <a:t>Light phase shift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US" dirty="0"/>
              <a:t>	↓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US" dirty="0"/>
              <a:t>Light power variation</a:t>
            </a:r>
          </a:p>
          <a:p>
            <a:endParaRPr lang="en-US" dirty="0"/>
          </a:p>
          <a:p>
            <a:r>
              <a:rPr lang="en-US" dirty="0"/>
              <a:t>The devil is in the details</a:t>
            </a:r>
          </a:p>
          <a:p>
            <a:pPr lvl="1"/>
            <a:r>
              <a:rPr lang="en-US" dirty="0"/>
              <a:t> </a:t>
            </a:r>
          </a:p>
          <a:p>
            <a:pPr lvl="1"/>
            <a:r>
              <a:rPr lang="en-US" dirty="0"/>
              <a:t>With 3 km arm length</a:t>
            </a:r>
            <a:br>
              <a:rPr lang="en-US" dirty="0"/>
            </a:br>
            <a:r>
              <a:rPr lang="en-US" dirty="0"/>
              <a:t>displacement ~10</a:t>
            </a:r>
            <a:r>
              <a:rPr lang="en-US" baseline="30000" dirty="0"/>
              <a:t>-18</a:t>
            </a:r>
            <a:r>
              <a:rPr lang="en-US" dirty="0"/>
              <a:t> m</a:t>
            </a:r>
          </a:p>
          <a:p>
            <a:pPr lvl="1"/>
            <a:r>
              <a:rPr lang="en-US" dirty="0"/>
              <a:t>Arm length is the key parameter</a:t>
            </a:r>
          </a:p>
          <a:p>
            <a:pPr lvl="1"/>
            <a:r>
              <a:rPr lang="en-US" dirty="0"/>
              <a:t>It sets the interferometer class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9" name="vlc-record-2020-06-30-10h22m28s-Interferometer Animation.m4v-">
            <a:hlinkClick r:id="" action="ppaction://media"/>
            <a:extLst>
              <a:ext uri="{FF2B5EF4-FFF2-40B4-BE49-F238E27FC236}">
                <a16:creationId xmlns:a16="http://schemas.microsoft.com/office/drawing/2014/main" id="{9114D5B8-000E-4236-ABC9-903B6EE367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9393" y="1320012"/>
            <a:ext cx="7972607" cy="44845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E8224BE-F73D-FF18-FA69-B8910A4D46A5}"/>
                  </a:ext>
                </a:extLst>
              </p:cNvPr>
              <p:cNvSpPr txBox="1"/>
              <p:nvPr/>
            </p:nvSpPr>
            <p:spPr>
              <a:xfrm>
                <a:off x="879250" y="4243451"/>
                <a:ext cx="12419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E8224BE-F73D-FF18-FA69-B8910A4D4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250" y="4243451"/>
                <a:ext cx="1241943" cy="369332"/>
              </a:xfrm>
              <a:prstGeom prst="rect">
                <a:avLst/>
              </a:prstGeom>
              <a:blipFill>
                <a:blip r:embed="rId6"/>
                <a:stretch>
                  <a:fillRect l="-8333" r="-490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567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5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Sensitivity: nowadays and future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Floor noise as a function of frequency → Astrophysical reach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F75FF7C-4703-3EF2-9256-383933EEB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431" y="1512274"/>
            <a:ext cx="4161183" cy="462353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2C1196-6E73-9D01-3CC8-F15F368A0F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62" y="2446772"/>
            <a:ext cx="6688260" cy="303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5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6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Main competing noises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Two families of noise</a:t>
            </a:r>
          </a:p>
          <a:p>
            <a:endParaRPr lang="en-US" dirty="0"/>
          </a:p>
          <a:p>
            <a:r>
              <a:rPr lang="en-US" dirty="0"/>
              <a:t>Sensing noises</a:t>
            </a:r>
          </a:p>
          <a:p>
            <a:pPr lvl="1"/>
            <a:r>
              <a:rPr lang="en-US" dirty="0"/>
              <a:t>Noises due to the sensing without any mirror displacement</a:t>
            </a:r>
          </a:p>
          <a:p>
            <a:pPr lvl="1"/>
            <a:r>
              <a:rPr lang="en-US" dirty="0"/>
              <a:t>Shot noise, Laser noises, Electronic readout noise, …</a:t>
            </a:r>
          </a:p>
          <a:p>
            <a:pPr lvl="1"/>
            <a:endParaRPr lang="en-US" dirty="0"/>
          </a:p>
          <a:p>
            <a:r>
              <a:rPr lang="en-US" dirty="0"/>
              <a:t>Displacement noises</a:t>
            </a:r>
          </a:p>
          <a:p>
            <a:pPr lvl="1"/>
            <a:r>
              <a:rPr lang="en-US" dirty="0"/>
              <a:t>Noises producing a real displacement of the mirror</a:t>
            </a:r>
          </a:p>
          <a:p>
            <a:pPr lvl="1"/>
            <a:r>
              <a:rPr lang="en-US" dirty="0"/>
              <a:t>Thermal noise, Mirror position control noise, Seismic noise, ….</a:t>
            </a:r>
          </a:p>
        </p:txBody>
      </p:sp>
    </p:spTree>
    <p:extLst>
      <p:ext uri="{BB962C8B-B14F-4D97-AF65-F5344CB8AC3E}">
        <p14:creationId xmlns:p14="http://schemas.microsoft.com/office/powerpoint/2010/main" val="1289212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ja-JP"/>
              <a:t>FCPPN, June 30th 2026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7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415" y="196435"/>
            <a:ext cx="9412359" cy="609600"/>
          </a:xfrm>
        </p:spPr>
        <p:txBody>
          <a:bodyPr/>
          <a:lstStyle/>
          <a:p>
            <a:r>
              <a:rPr lang="en-US" sz="4400" dirty="0"/>
              <a:t>Main competing noises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/>
          </a:bodyPr>
          <a:lstStyle/>
          <a:p>
            <a:r>
              <a:rPr lang="en-US" dirty="0"/>
              <a:t>Two families of noise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Sensing noises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Noises due to the sensing without any mirror displacement</a:t>
            </a:r>
          </a:p>
          <a:p>
            <a:pPr lvl="1"/>
            <a:r>
              <a:rPr lang="en-US" u="sng" dirty="0">
                <a:solidFill>
                  <a:srgbClr val="FF0000"/>
                </a:solidFill>
              </a:rPr>
              <a:t>Shot noise</a:t>
            </a:r>
            <a:r>
              <a:rPr lang="en-US" dirty="0">
                <a:solidFill>
                  <a:srgbClr val="FF0000"/>
                </a:solidFill>
              </a:rPr>
              <a:t>, Laser noises, Electronic readout noise …</a:t>
            </a:r>
          </a:p>
          <a:p>
            <a:pPr lvl="1"/>
            <a:endParaRPr lang="en-US" dirty="0"/>
          </a:p>
          <a:p>
            <a:r>
              <a:rPr lang="en-US" dirty="0"/>
              <a:t>Displacement noises</a:t>
            </a:r>
          </a:p>
          <a:p>
            <a:pPr lvl="1"/>
            <a:r>
              <a:rPr lang="en-US" dirty="0"/>
              <a:t>Noises producing a real displacement of the mirror</a:t>
            </a:r>
          </a:p>
          <a:p>
            <a:pPr lvl="1"/>
            <a:r>
              <a:rPr lang="en-US" dirty="0"/>
              <a:t>Thermal noise, Mirror position control noise, Seismic noise, ….</a:t>
            </a:r>
          </a:p>
        </p:txBody>
      </p:sp>
    </p:spTree>
    <p:extLst>
      <p:ext uri="{BB962C8B-B14F-4D97-AF65-F5344CB8AC3E}">
        <p14:creationId xmlns:p14="http://schemas.microsoft.com/office/powerpoint/2010/main" val="2700811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FCPPN, June 30th 2026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8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78346" y="226253"/>
            <a:ext cx="8923056" cy="609600"/>
          </a:xfrm>
        </p:spPr>
        <p:txBody>
          <a:bodyPr/>
          <a:lstStyle/>
          <a:p>
            <a:r>
              <a:rPr lang="en-US" sz="4400" dirty="0"/>
              <a:t>Shot noise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12191999" cy="51883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Measurement of flux of photons reaching the photodetector</a:t>
            </a:r>
          </a:p>
          <a:p>
            <a:pPr lvl="1"/>
            <a:r>
              <a:rPr lang="en-US" dirty="0"/>
              <a:t>Shot noise</a:t>
            </a:r>
          </a:p>
          <a:p>
            <a:pPr lvl="1"/>
            <a:endParaRPr lang="en-US" dirty="0"/>
          </a:p>
          <a:p>
            <a:r>
              <a:rPr lang="en-US" dirty="0"/>
              <a:t>Signal</a:t>
            </a:r>
          </a:p>
          <a:p>
            <a:pPr lvl="1"/>
            <a:r>
              <a:rPr lang="en-US" dirty="0"/>
              <a:t>Phase shift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Noise</a:t>
            </a:r>
          </a:p>
          <a:p>
            <a:pPr lvl="1"/>
            <a:r>
              <a:rPr lang="en-US" dirty="0"/>
              <a:t>Heisenberg principle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Signal &gt; Noise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Sensitivity improve when:</a:t>
            </a:r>
          </a:p>
          <a:p>
            <a:pPr lvl="1"/>
            <a:r>
              <a:rPr lang="en-US" dirty="0"/>
              <a:t>Arm length L ↑</a:t>
            </a:r>
          </a:p>
          <a:p>
            <a:pPr lvl="1"/>
            <a:r>
              <a:rPr lang="en-US" dirty="0"/>
              <a:t>Laser power P ↑ </a:t>
            </a: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70"/>
          <a:stretch/>
        </p:blipFill>
        <p:spPr>
          <a:xfrm>
            <a:off x="8101535" y="3713146"/>
            <a:ext cx="3666658" cy="3144854"/>
          </a:xfrm>
          <a:prstGeom prst="rect">
            <a:avLst/>
          </a:prstGeom>
        </p:spPr>
      </p:pic>
      <p:pic>
        <p:nvPicPr>
          <p:cNvPr id="7" name="Michelson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96222" y="1666169"/>
            <a:ext cx="4058728" cy="3319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466298" y="2037523"/>
                <a:ext cx="1892056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298" y="2037523"/>
                <a:ext cx="1892056" cy="6924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3221197" y="3071417"/>
                <a:ext cx="1473609" cy="7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197" y="3071417"/>
                <a:ext cx="1473609" cy="7629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2887499" y="4076647"/>
                <a:ext cx="2247025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fr-F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ℏ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499" y="4076647"/>
                <a:ext cx="2247025" cy="10911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4977546" y="3160512"/>
            <a:ext cx="1560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 = number of </a:t>
            </a:r>
            <a:br>
              <a:rPr lang="en-GB" sz="1600" dirty="0"/>
            </a:br>
            <a:r>
              <a:rPr lang="en-GB" sz="1600" dirty="0"/>
              <a:t>photons used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640035" y="2236203"/>
            <a:ext cx="20906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Symbol" panose="05050102010706020507" pitchFamily="18" charset="2"/>
              </a:rPr>
              <a:t>l</a:t>
            </a:r>
            <a:r>
              <a:rPr lang="en-GB" sz="1600" dirty="0"/>
              <a:t> = laser wavelength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439837" y="4554030"/>
            <a:ext cx="16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P = laser power</a:t>
            </a:r>
          </a:p>
        </p:txBody>
      </p:sp>
    </p:spTree>
    <p:extLst>
      <p:ext uri="{BB962C8B-B14F-4D97-AF65-F5344CB8AC3E}">
        <p14:creationId xmlns:p14="http://schemas.microsoft.com/office/powerpoint/2010/main" val="242997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FCPPN, June 30th 2026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F071-3826-4336-B2EC-1732CD9A0875}" type="slidenum">
              <a:rPr lang="fr-FR"/>
              <a:pPr/>
              <a:t>9</a:t>
            </a:fld>
            <a:endParaRPr lang="fr-FR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92370" y="226253"/>
            <a:ext cx="9709032" cy="609600"/>
          </a:xfrm>
        </p:spPr>
        <p:txBody>
          <a:bodyPr/>
          <a:lstStyle/>
          <a:p>
            <a:r>
              <a:rPr lang="en-US" sz="4400" dirty="0"/>
              <a:t>Optical amplification and its limitations</a:t>
            </a:r>
          </a:p>
        </p:txBody>
      </p:sp>
      <p:pic>
        <p:nvPicPr>
          <p:cNvPr id="7" name="Picture 8" descr="C:\My Documents\clermont24novembre\itf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519" y="2612783"/>
            <a:ext cx="537527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Groupe 50">
            <a:extLst>
              <a:ext uri="{FF2B5EF4-FFF2-40B4-BE49-F238E27FC236}">
                <a16:creationId xmlns:a16="http://schemas.microsoft.com/office/drawing/2014/main" id="{65361F9C-B796-B6A2-11C4-07B74E3171CC}"/>
              </a:ext>
            </a:extLst>
          </p:cNvPr>
          <p:cNvGrpSpPr/>
          <p:nvPr/>
        </p:nvGrpSpPr>
        <p:grpSpPr>
          <a:xfrm>
            <a:off x="6625889" y="2301633"/>
            <a:ext cx="5365750" cy="3424237"/>
            <a:chOff x="6625889" y="2301633"/>
            <a:chExt cx="5365750" cy="3424237"/>
          </a:xfrm>
        </p:grpSpPr>
        <p:pic>
          <p:nvPicPr>
            <p:cNvPr id="9" name="Picture 22" descr="C:\My Documents\clermont24novembre\VIRGO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5889" y="2703270"/>
              <a:ext cx="5365750" cy="302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 Box 23"/>
            <p:cNvSpPr txBox="1">
              <a:spLocks noChangeArrowheads="1"/>
            </p:cNvSpPr>
            <p:nvPr/>
          </p:nvSpPr>
          <p:spPr bwMode="auto">
            <a:xfrm>
              <a:off x="8610264" y="2301633"/>
              <a:ext cx="12763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accent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fr-FR" sz="1800" dirty="0" err="1">
                  <a:solidFill>
                    <a:schemeClr val="accent2"/>
                  </a:solidFill>
                </a:rPr>
                <a:t>Fabry</a:t>
              </a:r>
              <a:r>
                <a:rPr lang="en-US" altLang="fr-FR" sz="1800" dirty="0">
                  <a:solidFill>
                    <a:schemeClr val="accent2"/>
                  </a:solidFill>
                </a:rPr>
                <a:t>-Perot</a:t>
              </a:r>
            </a:p>
          </p:txBody>
        </p:sp>
        <p:sp>
          <p:nvSpPr>
            <p:cNvPr id="11" name="Line 25"/>
            <p:cNvSpPr>
              <a:spLocks noChangeShapeType="1"/>
            </p:cNvSpPr>
            <p:nvPr/>
          </p:nvSpPr>
          <p:spPr bwMode="auto">
            <a:xfrm flipH="1">
              <a:off x="7867314" y="2703270"/>
              <a:ext cx="1336675" cy="882650"/>
            </a:xfrm>
            <a:prstGeom prst="line">
              <a:avLst/>
            </a:prstGeom>
            <a:noFill/>
            <a:ln w="12700" cap="sq">
              <a:solidFill>
                <a:schemeClr val="accent2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26"/>
            <p:cNvSpPr>
              <a:spLocks noChangeShapeType="1"/>
            </p:cNvSpPr>
            <p:nvPr/>
          </p:nvSpPr>
          <p:spPr bwMode="auto">
            <a:xfrm>
              <a:off x="9203989" y="2703270"/>
              <a:ext cx="1595438" cy="882650"/>
            </a:xfrm>
            <a:prstGeom prst="line">
              <a:avLst/>
            </a:prstGeom>
            <a:noFill/>
            <a:ln w="12700" cap="sq">
              <a:solidFill>
                <a:schemeClr val="accent2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8997615" y="4776545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fr-FR" sz="1800">
                <a:solidFill>
                  <a:srgbClr val="FF0000"/>
                </a:solidFill>
              </a:rPr>
              <a:t>P’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CFD963DB-AD75-063D-33AC-726DA48447F2}"/>
              </a:ext>
            </a:extLst>
          </p:cNvPr>
          <p:cNvGrpSpPr/>
          <p:nvPr/>
        </p:nvGrpSpPr>
        <p:grpSpPr>
          <a:xfrm>
            <a:off x="8876512" y="5124434"/>
            <a:ext cx="1572316" cy="1001484"/>
            <a:chOff x="8876512" y="5124434"/>
            <a:chExt cx="1572316" cy="1001484"/>
          </a:xfrm>
        </p:grpSpPr>
        <p:sp>
          <p:nvSpPr>
            <p:cNvPr id="13" name="Text Box 24"/>
            <p:cNvSpPr txBox="1">
              <a:spLocks noChangeArrowheads="1"/>
            </p:cNvSpPr>
            <p:nvPr/>
          </p:nvSpPr>
          <p:spPr bwMode="auto">
            <a:xfrm>
              <a:off x="9280428" y="5484568"/>
              <a:ext cx="116840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accent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fr-FR" sz="1800" dirty="0">
                  <a:solidFill>
                    <a:srgbClr val="FF0000"/>
                  </a:solidFill>
                </a:rPr>
                <a:t>Recycling </a:t>
              </a:r>
            </a:p>
            <a:p>
              <a:pPr algn="ctr"/>
              <a:r>
                <a:rPr lang="en-US" altLang="fr-FR" sz="1800" dirty="0">
                  <a:solidFill>
                    <a:srgbClr val="FF0000"/>
                  </a:solidFill>
                </a:rPr>
                <a:t>mirror</a:t>
              </a:r>
            </a:p>
          </p:txBody>
        </p:sp>
        <p:sp>
          <p:nvSpPr>
            <p:cNvPr id="15" name="Line 31"/>
            <p:cNvSpPr>
              <a:spLocks noChangeShapeType="1"/>
            </p:cNvSpPr>
            <p:nvPr/>
          </p:nvSpPr>
          <p:spPr bwMode="auto">
            <a:xfrm flipH="1" flipV="1">
              <a:off x="8876512" y="5124434"/>
              <a:ext cx="430213" cy="493713"/>
            </a:xfrm>
            <a:prstGeom prst="line">
              <a:avLst/>
            </a:prstGeom>
            <a:noFill/>
            <a:ln w="12700" cap="sq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8210214" y="5192470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fr-FR" sz="1800"/>
              <a:t>P</a:t>
            </a: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7518064" y="3819283"/>
            <a:ext cx="3238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fr-FR" sz="1800" dirty="0"/>
              <a:t>L</a:t>
            </a:r>
          </a:p>
        </p:txBody>
      </p:sp>
      <p:sp>
        <p:nvSpPr>
          <p:cNvPr id="18" name="Text Box 30"/>
          <p:cNvSpPr txBox="1">
            <a:spLocks noChangeArrowheads="1"/>
          </p:cNvSpPr>
          <p:nvPr/>
        </p:nvSpPr>
        <p:spPr bwMode="auto">
          <a:xfrm>
            <a:off x="10882883" y="3752153"/>
            <a:ext cx="3238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fr-FR" sz="1800" dirty="0"/>
              <a:t>L</a:t>
            </a:r>
          </a:p>
        </p:txBody>
      </p:sp>
      <p:sp>
        <p:nvSpPr>
          <p:cNvPr id="5724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53396"/>
            <a:ext cx="7509219" cy="5188378"/>
          </a:xfrm>
        </p:spPr>
        <p:txBody>
          <a:bodyPr>
            <a:normAutofit/>
          </a:bodyPr>
          <a:lstStyle/>
          <a:p>
            <a:r>
              <a:rPr lang="en-US" dirty="0"/>
              <a:t>Optical Amplification of signal</a:t>
            </a:r>
          </a:p>
          <a:p>
            <a:pPr lvl="1"/>
            <a:r>
              <a:rPr lang="en-US" dirty="0" err="1"/>
              <a:t>Fabry</a:t>
            </a:r>
            <a:r>
              <a:rPr lang="en-US" dirty="0"/>
              <a:t>-Perot cavities in the arms</a:t>
            </a:r>
          </a:p>
          <a:p>
            <a:pPr lvl="2"/>
            <a:r>
              <a:rPr lang="en-US" dirty="0"/>
              <a:t>Increase equivalent arm length</a:t>
            </a:r>
          </a:p>
          <a:p>
            <a:pPr lvl="2"/>
            <a:r>
              <a:rPr lang="en-US" dirty="0"/>
              <a:t>Limitation?</a:t>
            </a:r>
          </a:p>
          <a:p>
            <a:pPr lvl="3"/>
            <a:r>
              <a:rPr lang="en-US" dirty="0"/>
              <a:t>Optical losses in the arms </a:t>
            </a:r>
          </a:p>
          <a:p>
            <a:pPr lvl="3"/>
            <a:r>
              <a:rPr lang="en-US" dirty="0"/>
              <a:t>Cavity finesse ↑ </a:t>
            </a:r>
            <a:r>
              <a:rPr lang="en-US" dirty="0">
                <a:sym typeface="Symbol" panose="05050102010706020507" pitchFamily="18" charset="2"/>
              </a:rPr>
              <a:t></a:t>
            </a:r>
            <a:r>
              <a:rPr lang="en-US" dirty="0"/>
              <a:t> Detector bandwidth </a:t>
            </a:r>
            <a:r>
              <a:rPr lang="en-US" dirty="0">
                <a:sym typeface="Symbol" panose="05050102010706020507" pitchFamily="18" charset="2"/>
              </a:rPr>
              <a:t></a:t>
            </a:r>
            <a:endParaRPr lang="en-US" dirty="0"/>
          </a:p>
          <a:p>
            <a:pPr lvl="1"/>
            <a:r>
              <a:rPr lang="en-US" dirty="0"/>
              <a:t>Power recycling</a:t>
            </a:r>
          </a:p>
          <a:p>
            <a:pPr lvl="2"/>
            <a:r>
              <a:rPr lang="en-US" dirty="0"/>
              <a:t>Increase effective laser power</a:t>
            </a:r>
          </a:p>
          <a:p>
            <a:pPr lvl="2"/>
            <a:r>
              <a:rPr lang="en-US" dirty="0"/>
              <a:t>Limitation?</a:t>
            </a:r>
          </a:p>
          <a:p>
            <a:pPr lvl="3"/>
            <a:r>
              <a:rPr lang="en-US" dirty="0"/>
              <a:t>Optical losses in the arms</a:t>
            </a:r>
          </a:p>
          <a:p>
            <a:pPr lvl="3"/>
            <a:r>
              <a:rPr lang="en-US" dirty="0"/>
              <a:t>Radiation pressure noise</a:t>
            </a:r>
          </a:p>
          <a:p>
            <a:r>
              <a:rPr lang="en-US" dirty="0"/>
              <a:t>Radiation pressure noise</a:t>
            </a:r>
          </a:p>
          <a:p>
            <a:pPr lvl="2"/>
            <a:r>
              <a:rPr lang="en-US" dirty="0"/>
              <a:t>Due to fluctuations of number of photons impinging on the mirrors</a:t>
            </a:r>
          </a:p>
          <a:p>
            <a:pPr lvl="2"/>
            <a:r>
              <a:rPr lang="en-US" dirty="0"/>
              <a:t>Increases with power stored in the arms </a:t>
            </a:r>
          </a:p>
          <a:p>
            <a:pPr lvl="2"/>
            <a:r>
              <a:rPr lang="en-US" dirty="0"/>
              <a:t>An example of the “Heisenberg microscope”</a:t>
            </a:r>
          </a:p>
          <a:p>
            <a:pPr lvl="3"/>
            <a:r>
              <a:rPr lang="en-US" dirty="0"/>
              <a:t>More photons → more sensitivity → more perturbations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198520" y="5120141"/>
                <a:ext cx="1527854" cy="728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1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sz="1400" i="0">
                                  <a:latin typeface="Cambria Math" panose="02040503050406030204" pitchFamily="18" charset="0"/>
                                </a:rPr>
                                <m:t>ℏ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US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520" y="5120141"/>
                <a:ext cx="1527854" cy="7288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e 1">
            <a:extLst>
              <a:ext uri="{FF2B5EF4-FFF2-40B4-BE49-F238E27FC236}">
                <a16:creationId xmlns:a16="http://schemas.microsoft.com/office/drawing/2014/main" id="{46120B27-39DA-D340-B1D6-9917039D14E0}"/>
              </a:ext>
            </a:extLst>
          </p:cNvPr>
          <p:cNvGrpSpPr/>
          <p:nvPr/>
        </p:nvGrpSpPr>
        <p:grpSpPr>
          <a:xfrm>
            <a:off x="6547665" y="3011911"/>
            <a:ext cx="5400538" cy="1626690"/>
            <a:chOff x="6547665" y="3011911"/>
            <a:chExt cx="5400538" cy="162669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75FB76FB-3283-F6AA-6960-18360543A314}"/>
                </a:ext>
              </a:extLst>
            </p:cNvPr>
            <p:cNvGrpSpPr/>
            <p:nvPr/>
          </p:nvGrpSpPr>
          <p:grpSpPr>
            <a:xfrm>
              <a:off x="6547665" y="3011911"/>
              <a:ext cx="5400538" cy="604662"/>
              <a:chOff x="3506299" y="2127327"/>
              <a:chExt cx="5400538" cy="604662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E8D22A74-BBF7-6CCF-EF8A-C08324F87437}"/>
                  </a:ext>
                </a:extLst>
              </p:cNvPr>
              <p:cNvGrpSpPr/>
              <p:nvPr/>
            </p:nvGrpSpPr>
            <p:grpSpPr>
              <a:xfrm>
                <a:off x="8348424" y="2127327"/>
                <a:ext cx="418512" cy="353607"/>
                <a:chOff x="8348424" y="2127327"/>
                <a:chExt cx="418512" cy="353607"/>
              </a:xfrm>
            </p:grpSpPr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1EF8FC47-7092-2563-7432-37A1C1A7D26C}"/>
                    </a:ext>
                  </a:extLst>
                </p:cNvPr>
                <p:cNvSpPr/>
                <p:nvPr/>
              </p:nvSpPr>
              <p:spPr bwMode="auto">
                <a:xfrm rot="13797397">
                  <a:off x="8457116" y="2171115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49" name="Arc 48">
                  <a:extLst>
                    <a:ext uri="{FF2B5EF4-FFF2-40B4-BE49-F238E27FC236}">
                      <a16:creationId xmlns:a16="http://schemas.microsoft.com/office/drawing/2014/main" id="{4BEA5DBA-5772-0A86-FC64-C239D2D36939}"/>
                    </a:ext>
                  </a:extLst>
                </p:cNvPr>
                <p:cNvSpPr/>
                <p:nvPr/>
              </p:nvSpPr>
              <p:spPr bwMode="auto">
                <a:xfrm rot="13797397">
                  <a:off x="8342772" y="2132979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50" name="Arc 49">
                  <a:extLst>
                    <a:ext uri="{FF2B5EF4-FFF2-40B4-BE49-F238E27FC236}">
                      <a16:creationId xmlns:a16="http://schemas.microsoft.com/office/drawing/2014/main" id="{70F1A2C2-9C91-4878-7BC4-954F26819B24}"/>
                    </a:ext>
                  </a:extLst>
                </p:cNvPr>
                <p:cNvSpPr/>
                <p:nvPr/>
              </p:nvSpPr>
              <p:spPr bwMode="auto">
                <a:xfrm rot="13797397">
                  <a:off x="8399944" y="2152047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F451ECB-9FBE-4758-9BD5-C9AF515B9FA8}"/>
                  </a:ext>
                </a:extLst>
              </p:cNvPr>
              <p:cNvGrpSpPr/>
              <p:nvPr/>
            </p:nvGrpSpPr>
            <p:grpSpPr>
              <a:xfrm rot="16200000">
                <a:off x="8520778" y="2345929"/>
                <a:ext cx="418512" cy="353607"/>
                <a:chOff x="8500824" y="2279727"/>
                <a:chExt cx="418512" cy="353607"/>
              </a:xfrm>
            </p:grpSpPr>
            <p:sp>
              <p:nvSpPr>
                <p:cNvPr id="45" name="Arc 44">
                  <a:extLst>
                    <a:ext uri="{FF2B5EF4-FFF2-40B4-BE49-F238E27FC236}">
                      <a16:creationId xmlns:a16="http://schemas.microsoft.com/office/drawing/2014/main" id="{AC1A13FC-F6D8-716A-2402-6C36F4B6BD52}"/>
                    </a:ext>
                  </a:extLst>
                </p:cNvPr>
                <p:cNvSpPr/>
                <p:nvPr/>
              </p:nvSpPr>
              <p:spPr bwMode="auto">
                <a:xfrm rot="13797397">
                  <a:off x="8609516" y="2323515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46" name="Arc 45">
                  <a:extLst>
                    <a:ext uri="{FF2B5EF4-FFF2-40B4-BE49-F238E27FC236}">
                      <a16:creationId xmlns:a16="http://schemas.microsoft.com/office/drawing/2014/main" id="{7DA7A376-4D66-C568-A591-3BE8955B0B6A}"/>
                    </a:ext>
                  </a:extLst>
                </p:cNvPr>
                <p:cNvSpPr/>
                <p:nvPr/>
              </p:nvSpPr>
              <p:spPr bwMode="auto">
                <a:xfrm rot="13797397">
                  <a:off x="8552344" y="2304447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47" name="Arc 46">
                  <a:extLst>
                    <a:ext uri="{FF2B5EF4-FFF2-40B4-BE49-F238E27FC236}">
                      <a16:creationId xmlns:a16="http://schemas.microsoft.com/office/drawing/2014/main" id="{329193CB-ED4C-7E66-A8BD-02BA982C1A2F}"/>
                    </a:ext>
                  </a:extLst>
                </p:cNvPr>
                <p:cNvSpPr/>
                <p:nvPr/>
              </p:nvSpPr>
              <p:spPr bwMode="auto">
                <a:xfrm rot="13797397">
                  <a:off x="8495172" y="2285379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grpSp>
            <p:nvGrpSpPr>
              <p:cNvPr id="37" name="Groupe 36">
                <a:extLst>
                  <a:ext uri="{FF2B5EF4-FFF2-40B4-BE49-F238E27FC236}">
                    <a16:creationId xmlns:a16="http://schemas.microsoft.com/office/drawing/2014/main" id="{0DB579E9-7FC3-C19E-6250-76257CE597F2}"/>
                  </a:ext>
                </a:extLst>
              </p:cNvPr>
              <p:cNvGrpSpPr/>
              <p:nvPr/>
            </p:nvGrpSpPr>
            <p:grpSpPr>
              <a:xfrm rot="9204996">
                <a:off x="3827108" y="2146394"/>
                <a:ext cx="418512" cy="353607"/>
                <a:chOff x="8500824" y="2279727"/>
                <a:chExt cx="418512" cy="353607"/>
              </a:xfrm>
            </p:grpSpPr>
            <p:sp>
              <p:nvSpPr>
                <p:cNvPr id="42" name="Arc 41">
                  <a:extLst>
                    <a:ext uri="{FF2B5EF4-FFF2-40B4-BE49-F238E27FC236}">
                      <a16:creationId xmlns:a16="http://schemas.microsoft.com/office/drawing/2014/main" id="{9B92C011-4AE8-76C3-FF0A-2042810EA39F}"/>
                    </a:ext>
                  </a:extLst>
                </p:cNvPr>
                <p:cNvSpPr/>
                <p:nvPr/>
              </p:nvSpPr>
              <p:spPr bwMode="auto">
                <a:xfrm rot="13797397">
                  <a:off x="8609516" y="2323515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43" name="Arc 42">
                  <a:extLst>
                    <a:ext uri="{FF2B5EF4-FFF2-40B4-BE49-F238E27FC236}">
                      <a16:creationId xmlns:a16="http://schemas.microsoft.com/office/drawing/2014/main" id="{3FEF1469-F461-30BF-0549-19A3EDC55CBF}"/>
                    </a:ext>
                  </a:extLst>
                </p:cNvPr>
                <p:cNvSpPr/>
                <p:nvPr/>
              </p:nvSpPr>
              <p:spPr bwMode="auto">
                <a:xfrm rot="13797397">
                  <a:off x="8552344" y="2304447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44" name="Arc 43">
                  <a:extLst>
                    <a:ext uri="{FF2B5EF4-FFF2-40B4-BE49-F238E27FC236}">
                      <a16:creationId xmlns:a16="http://schemas.microsoft.com/office/drawing/2014/main" id="{66C30E27-42A4-0172-2C4E-55908BE57160}"/>
                    </a:ext>
                  </a:extLst>
                </p:cNvPr>
                <p:cNvSpPr/>
                <p:nvPr/>
              </p:nvSpPr>
              <p:spPr bwMode="auto">
                <a:xfrm rot="13797397">
                  <a:off x="8495172" y="2285379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grpSp>
            <p:nvGrpSpPr>
              <p:cNvPr id="38" name="Groupe 37">
                <a:extLst>
                  <a:ext uri="{FF2B5EF4-FFF2-40B4-BE49-F238E27FC236}">
                    <a16:creationId xmlns:a16="http://schemas.microsoft.com/office/drawing/2014/main" id="{902CF623-5EFF-C7F1-4622-8BE17C803470}"/>
                  </a:ext>
                </a:extLst>
              </p:cNvPr>
              <p:cNvGrpSpPr/>
              <p:nvPr/>
            </p:nvGrpSpPr>
            <p:grpSpPr>
              <a:xfrm rot="288252">
                <a:off x="3506299" y="2238016"/>
                <a:ext cx="418512" cy="353607"/>
                <a:chOff x="8500824" y="2279727"/>
                <a:chExt cx="418512" cy="353607"/>
              </a:xfrm>
            </p:grpSpPr>
            <p:sp>
              <p:nvSpPr>
                <p:cNvPr id="39" name="Arc 38">
                  <a:extLst>
                    <a:ext uri="{FF2B5EF4-FFF2-40B4-BE49-F238E27FC236}">
                      <a16:creationId xmlns:a16="http://schemas.microsoft.com/office/drawing/2014/main" id="{45CF1CCF-009B-80A2-B943-ED140954CC4E}"/>
                    </a:ext>
                  </a:extLst>
                </p:cNvPr>
                <p:cNvSpPr/>
                <p:nvPr/>
              </p:nvSpPr>
              <p:spPr bwMode="auto">
                <a:xfrm rot="13797397">
                  <a:off x="8609516" y="2323515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40" name="Arc 39">
                  <a:extLst>
                    <a:ext uri="{FF2B5EF4-FFF2-40B4-BE49-F238E27FC236}">
                      <a16:creationId xmlns:a16="http://schemas.microsoft.com/office/drawing/2014/main" id="{58AD2C72-A98F-4D6F-D5D0-609A790E7232}"/>
                    </a:ext>
                  </a:extLst>
                </p:cNvPr>
                <p:cNvSpPr/>
                <p:nvPr/>
              </p:nvSpPr>
              <p:spPr bwMode="auto">
                <a:xfrm rot="13797397">
                  <a:off x="8552344" y="2304447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41" name="Arc 40">
                  <a:extLst>
                    <a:ext uri="{FF2B5EF4-FFF2-40B4-BE49-F238E27FC236}">
                      <a16:creationId xmlns:a16="http://schemas.microsoft.com/office/drawing/2014/main" id="{D54D0495-1396-4155-6A4F-792E9290C031}"/>
                    </a:ext>
                  </a:extLst>
                </p:cNvPr>
                <p:cNvSpPr/>
                <p:nvPr/>
              </p:nvSpPr>
              <p:spPr bwMode="auto">
                <a:xfrm rot="13797397">
                  <a:off x="8495172" y="2285379"/>
                  <a:ext cx="315471" cy="304168"/>
                </a:xfrm>
                <a:prstGeom prst="arc">
                  <a:avLst/>
                </a:pr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E6360818-4C30-D408-655B-FEC55AC2F485}"/>
                </a:ext>
              </a:extLst>
            </p:cNvPr>
            <p:cNvGrpSpPr/>
            <p:nvPr/>
          </p:nvGrpSpPr>
          <p:grpSpPr>
            <a:xfrm>
              <a:off x="9611874" y="4033939"/>
              <a:ext cx="418512" cy="353607"/>
              <a:chOff x="8348424" y="2127327"/>
              <a:chExt cx="418512" cy="353607"/>
            </a:xfrm>
          </p:grpSpPr>
          <p:sp>
            <p:nvSpPr>
              <p:cNvPr id="31" name="Arc 30">
                <a:extLst>
                  <a:ext uri="{FF2B5EF4-FFF2-40B4-BE49-F238E27FC236}">
                    <a16:creationId xmlns:a16="http://schemas.microsoft.com/office/drawing/2014/main" id="{991C30D9-5B62-F3CA-5B7F-E4624E0FD982}"/>
                  </a:ext>
                </a:extLst>
              </p:cNvPr>
              <p:cNvSpPr/>
              <p:nvPr/>
            </p:nvSpPr>
            <p:spPr bwMode="auto">
              <a:xfrm rot="13797397">
                <a:off x="8457116" y="2171115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Arc 31">
                <a:extLst>
                  <a:ext uri="{FF2B5EF4-FFF2-40B4-BE49-F238E27FC236}">
                    <a16:creationId xmlns:a16="http://schemas.microsoft.com/office/drawing/2014/main" id="{603C772B-E1C1-2AF2-276F-514465D4722A}"/>
                  </a:ext>
                </a:extLst>
              </p:cNvPr>
              <p:cNvSpPr/>
              <p:nvPr/>
            </p:nvSpPr>
            <p:spPr bwMode="auto">
              <a:xfrm rot="13797397">
                <a:off x="8342772" y="2132979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Arc 32">
                <a:extLst>
                  <a:ext uri="{FF2B5EF4-FFF2-40B4-BE49-F238E27FC236}">
                    <a16:creationId xmlns:a16="http://schemas.microsoft.com/office/drawing/2014/main" id="{6B78738E-7DD3-C38B-E57E-8676B5F4BAC1}"/>
                  </a:ext>
                </a:extLst>
              </p:cNvPr>
              <p:cNvSpPr/>
              <p:nvPr/>
            </p:nvSpPr>
            <p:spPr bwMode="auto">
              <a:xfrm rot="13797397">
                <a:off x="8399944" y="2152047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</p:grpSp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EC521747-5AF5-416F-0F2B-3BB5742E35F8}"/>
                </a:ext>
              </a:extLst>
            </p:cNvPr>
            <p:cNvGrpSpPr/>
            <p:nvPr/>
          </p:nvGrpSpPr>
          <p:grpSpPr>
            <a:xfrm rot="16200000">
              <a:off x="9784228" y="4252541"/>
              <a:ext cx="418512" cy="353607"/>
              <a:chOff x="8500824" y="2279727"/>
              <a:chExt cx="418512" cy="353607"/>
            </a:xfrm>
          </p:grpSpPr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F8AC8140-55A8-67B8-01FB-659C93DCDF35}"/>
                  </a:ext>
                </a:extLst>
              </p:cNvPr>
              <p:cNvSpPr/>
              <p:nvPr/>
            </p:nvSpPr>
            <p:spPr bwMode="auto">
              <a:xfrm rot="13797397">
                <a:off x="8609516" y="2323515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id="{15CC5FB1-F32E-A261-5096-B3802288008C}"/>
                  </a:ext>
                </a:extLst>
              </p:cNvPr>
              <p:cNvSpPr/>
              <p:nvPr/>
            </p:nvSpPr>
            <p:spPr bwMode="auto">
              <a:xfrm rot="13797397">
                <a:off x="8552344" y="2304447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Arc 29">
                <a:extLst>
                  <a:ext uri="{FF2B5EF4-FFF2-40B4-BE49-F238E27FC236}">
                    <a16:creationId xmlns:a16="http://schemas.microsoft.com/office/drawing/2014/main" id="{B1A55286-5A9E-AA78-289E-CA206E21CE80}"/>
                  </a:ext>
                </a:extLst>
              </p:cNvPr>
              <p:cNvSpPr/>
              <p:nvPr/>
            </p:nvSpPr>
            <p:spPr bwMode="auto">
              <a:xfrm rot="13797397">
                <a:off x="8495172" y="2285379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6B28A5CE-19A2-3CA4-50A9-4D3BEF596B52}"/>
                </a:ext>
              </a:extLst>
            </p:cNvPr>
            <p:cNvGrpSpPr/>
            <p:nvPr/>
          </p:nvGrpSpPr>
          <p:grpSpPr>
            <a:xfrm rot="9204996">
              <a:off x="8667256" y="4050785"/>
              <a:ext cx="418512" cy="353607"/>
              <a:chOff x="8500824" y="2279727"/>
              <a:chExt cx="418512" cy="353607"/>
            </a:xfrm>
          </p:grpSpPr>
          <p:sp>
            <p:nvSpPr>
              <p:cNvPr id="25" name="Arc 24">
                <a:extLst>
                  <a:ext uri="{FF2B5EF4-FFF2-40B4-BE49-F238E27FC236}">
                    <a16:creationId xmlns:a16="http://schemas.microsoft.com/office/drawing/2014/main" id="{78F511AE-2767-A9E7-A3F9-3988BC788EE8}"/>
                  </a:ext>
                </a:extLst>
              </p:cNvPr>
              <p:cNvSpPr/>
              <p:nvPr/>
            </p:nvSpPr>
            <p:spPr bwMode="auto">
              <a:xfrm rot="13797397">
                <a:off x="8609516" y="2323515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Arc 25">
                <a:extLst>
                  <a:ext uri="{FF2B5EF4-FFF2-40B4-BE49-F238E27FC236}">
                    <a16:creationId xmlns:a16="http://schemas.microsoft.com/office/drawing/2014/main" id="{03F788C5-5621-CC6D-B2BA-F1D55C2368A7}"/>
                  </a:ext>
                </a:extLst>
              </p:cNvPr>
              <p:cNvSpPr/>
              <p:nvPr/>
            </p:nvSpPr>
            <p:spPr bwMode="auto">
              <a:xfrm rot="13797397">
                <a:off x="8552344" y="2304447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Arc 26">
                <a:extLst>
                  <a:ext uri="{FF2B5EF4-FFF2-40B4-BE49-F238E27FC236}">
                    <a16:creationId xmlns:a16="http://schemas.microsoft.com/office/drawing/2014/main" id="{1C3990F5-D096-0C7B-F87B-555170F0D526}"/>
                  </a:ext>
                </a:extLst>
              </p:cNvPr>
              <p:cNvSpPr/>
              <p:nvPr/>
            </p:nvSpPr>
            <p:spPr bwMode="auto">
              <a:xfrm rot="13797397">
                <a:off x="8495172" y="2285379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5F0016B0-0D95-01DC-72E7-6A8B4C5FEE29}"/>
                </a:ext>
              </a:extLst>
            </p:cNvPr>
            <p:cNvGrpSpPr/>
            <p:nvPr/>
          </p:nvGrpSpPr>
          <p:grpSpPr>
            <a:xfrm rot="288252">
              <a:off x="8346447" y="4142407"/>
              <a:ext cx="418512" cy="353607"/>
              <a:chOff x="8500824" y="2279727"/>
              <a:chExt cx="418512" cy="353607"/>
            </a:xfrm>
          </p:grpSpPr>
          <p:sp>
            <p:nvSpPr>
              <p:cNvPr id="22" name="Arc 21">
                <a:extLst>
                  <a:ext uri="{FF2B5EF4-FFF2-40B4-BE49-F238E27FC236}">
                    <a16:creationId xmlns:a16="http://schemas.microsoft.com/office/drawing/2014/main" id="{83003C4D-B9E7-1EAA-6A17-E9CE0CD78615}"/>
                  </a:ext>
                </a:extLst>
              </p:cNvPr>
              <p:cNvSpPr/>
              <p:nvPr/>
            </p:nvSpPr>
            <p:spPr bwMode="auto">
              <a:xfrm rot="13797397">
                <a:off x="8609516" y="2323515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Arc 22">
                <a:extLst>
                  <a:ext uri="{FF2B5EF4-FFF2-40B4-BE49-F238E27FC236}">
                    <a16:creationId xmlns:a16="http://schemas.microsoft.com/office/drawing/2014/main" id="{9BB2EF7A-7180-98D4-D10F-D7EED5CBA649}"/>
                  </a:ext>
                </a:extLst>
              </p:cNvPr>
              <p:cNvSpPr/>
              <p:nvPr/>
            </p:nvSpPr>
            <p:spPr bwMode="auto">
              <a:xfrm rot="13797397">
                <a:off x="8552344" y="2304447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Arc 23">
                <a:extLst>
                  <a:ext uri="{FF2B5EF4-FFF2-40B4-BE49-F238E27FC236}">
                    <a16:creationId xmlns:a16="http://schemas.microsoft.com/office/drawing/2014/main" id="{E0F4E986-2B25-CE72-B6B8-E2FDD25662DE}"/>
                  </a:ext>
                </a:extLst>
              </p:cNvPr>
              <p:cNvSpPr/>
              <p:nvPr/>
            </p:nvSpPr>
            <p:spPr bwMode="auto">
              <a:xfrm rot="13797397">
                <a:off x="8495172" y="2285379"/>
                <a:ext cx="315471" cy="304168"/>
              </a:xfrm>
              <a:prstGeom prst="arc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536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2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2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2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72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2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2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2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2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2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72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2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2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724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24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24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72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2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2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724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24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24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724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24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724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724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24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24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724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24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24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724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724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724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24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724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724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724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24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24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724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724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724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7242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7242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7242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theme/theme1.xml><?xml version="1.0" encoding="utf-8"?>
<a:theme xmlns:a="http://schemas.openxmlformats.org/drawingml/2006/main" name="VirgoNews">
  <a:themeElements>
    <a:clrScheme name="">
      <a:dk1>
        <a:srgbClr val="114FFB"/>
      </a:dk1>
      <a:lt1>
        <a:srgbClr val="FFFFFF"/>
      </a:lt1>
      <a:dk2>
        <a:srgbClr val="000000"/>
      </a:dk2>
      <a:lt2>
        <a:srgbClr val="CECECE"/>
      </a:lt2>
      <a:accent1>
        <a:srgbClr val="D49FFF"/>
      </a:accent1>
      <a:accent2>
        <a:srgbClr val="618FFD"/>
      </a:accent2>
      <a:accent3>
        <a:srgbClr val="FFFFFF"/>
      </a:accent3>
      <a:accent4>
        <a:srgbClr val="0D42D6"/>
      </a:accent4>
      <a:accent5>
        <a:srgbClr val="E6CDFF"/>
      </a:accent5>
      <a:accent6>
        <a:srgbClr val="5781E5"/>
      </a:accent6>
      <a:hlink>
        <a:srgbClr val="009688"/>
      </a:hlink>
      <a:folHlink>
        <a:srgbClr val="DADADA"/>
      </a:folHlink>
    </a:clrScheme>
    <a:fontScheme name="VirgoNews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VirgoNews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rgoNew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rgoNews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rgoNews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rgoNews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rgoNews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rgoNews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Office\Modèles\Modèles de présentation\ANGLES.POT</Template>
  <TotalTime>243672</TotalTime>
  <Words>1325</Words>
  <Application>Microsoft Office PowerPoint</Application>
  <PresentationFormat>Grand écran</PresentationFormat>
  <Paragraphs>271</Paragraphs>
  <Slides>20</Slides>
  <Notes>20</Notes>
  <HiddenSlides>0</HiddenSlides>
  <MMClips>2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9" baseType="lpstr">
      <vt:lpstr>ＭＳ Ｐゴシック</vt:lpstr>
      <vt:lpstr>Cambria Math</vt:lpstr>
      <vt:lpstr>Helvetica</vt:lpstr>
      <vt:lpstr>Monotype Sorts</vt:lpstr>
      <vt:lpstr>Symbol</vt:lpstr>
      <vt:lpstr>Times New Roman</vt:lpstr>
      <vt:lpstr>Trebuchet MS</vt:lpstr>
      <vt:lpstr>VirgoNews</vt:lpstr>
      <vt:lpstr>Formel</vt:lpstr>
      <vt:lpstr>Towards third generation ground-based  gravitational wave detectors</vt:lpstr>
      <vt:lpstr>Outline</vt:lpstr>
      <vt:lpstr>Gravitational waves effect</vt:lpstr>
      <vt:lpstr>Gravitational wave detection</vt:lpstr>
      <vt:lpstr>Sensitivity: nowadays and future</vt:lpstr>
      <vt:lpstr>Main competing noises</vt:lpstr>
      <vt:lpstr>Main competing noises</vt:lpstr>
      <vt:lpstr>Shot noise</vt:lpstr>
      <vt:lpstr>Optical amplification and its limitations</vt:lpstr>
      <vt:lpstr>Quantum noise</vt:lpstr>
      <vt:lpstr>Main competing noises</vt:lpstr>
      <vt:lpstr>Thermal noise: mirrors</vt:lpstr>
      <vt:lpstr>Thermal noise: suspensions</vt:lpstr>
      <vt:lpstr>The Cosmic Explorer approach</vt:lpstr>
      <vt:lpstr>The Einstein Telescope approach</vt:lpstr>
      <vt:lpstr>3G detectors in the 40’s</vt:lpstr>
      <vt:lpstr>Zheng Heng telescope (ZT)</vt:lpstr>
      <vt:lpstr>BNU 12m kHz GW detector prototype</vt:lpstr>
      <vt:lpstr>France-China collaborations</vt:lpstr>
      <vt:lpstr>Summary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Raffaele Flaminio</dc:creator>
  <cp:lastModifiedBy>Raffaele FLAMINIO</cp:lastModifiedBy>
  <cp:revision>3304</cp:revision>
  <cp:lastPrinted>2025-10-21T04:41:25Z</cp:lastPrinted>
  <dcterms:created xsi:type="dcterms:W3CDTF">1999-10-14T15:47:11Z</dcterms:created>
  <dcterms:modified xsi:type="dcterms:W3CDTF">2026-06-30T12:07:58Z</dcterms:modified>
</cp:coreProperties>
</file>