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0"/>
  </p:notesMasterIdLst>
  <p:handoutMasterIdLst>
    <p:handoutMasterId r:id="rId21"/>
  </p:handoutMasterIdLst>
  <p:sldIdLst>
    <p:sldId id="256" r:id="rId2"/>
    <p:sldId id="1992" r:id="rId3"/>
    <p:sldId id="1991" r:id="rId4"/>
    <p:sldId id="1993" r:id="rId5"/>
    <p:sldId id="1970" r:id="rId6"/>
    <p:sldId id="1977" r:id="rId7"/>
    <p:sldId id="1975" r:id="rId8"/>
    <p:sldId id="1978" r:id="rId9"/>
    <p:sldId id="1979" r:id="rId10"/>
    <p:sldId id="1985" r:id="rId11"/>
    <p:sldId id="1974" r:id="rId12"/>
    <p:sldId id="1984" r:id="rId13"/>
    <p:sldId id="1986" r:id="rId14"/>
    <p:sldId id="1987" r:id="rId15"/>
    <p:sldId id="1983" r:id="rId16"/>
    <p:sldId id="1980" r:id="rId17"/>
    <p:sldId id="1981" r:id="rId18"/>
    <p:sldId id="1982" r:id="rId19"/>
  </p:sldIdLst>
  <p:sldSz cx="9144000" cy="5143500" type="screen16x9"/>
  <p:notesSz cx="6858000" cy="9144000"/>
  <p:defaultTextStyle>
    <a:defPPr>
      <a:defRPr lang="fr-FR"/>
    </a:defPPr>
    <a:lvl1pPr marL="0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7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6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2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2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ilisateur de Microsoft Office" initials="Office" lastIdx="1" clrIdx="0"/>
  <p:cmAuthor id="2" name="Utilisateur de Microsoft Office" initials="Office [2]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D4BE"/>
    <a:srgbClr val="C200D8"/>
    <a:srgbClr val="E32962"/>
    <a:srgbClr val="76D6FF"/>
    <a:srgbClr val="C4E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17"/>
    <p:restoredTop sz="96327"/>
  </p:normalViewPr>
  <p:slideViewPr>
    <p:cSldViewPr snapToGrid="0" snapToObjects="1">
      <p:cViewPr varScale="1">
        <p:scale>
          <a:sx n="190" d="100"/>
          <a:sy n="190" d="100"/>
        </p:scale>
        <p:origin x="608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3144"/>
    </p:cViewPr>
  </p:sorterViewPr>
  <p:notesViewPr>
    <p:cSldViewPr snapToGrid="0" snapToObjects="1">
      <p:cViewPr varScale="1">
        <p:scale>
          <a:sx n="108" d="100"/>
          <a:sy n="108" d="100"/>
        </p:scale>
        <p:origin x="41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96376-E71A-4942-A452-29D43CC7888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031A72-CDD1-0E4F-B5BD-66FA3A5AD5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62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42454-72C6-C049-83CE-EB6862BB40BD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72188-33C4-4346-813F-CCE8AB8D18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614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7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6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2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2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676400"/>
            <a:ext cx="6858000" cy="1497980"/>
          </a:xfrm>
        </p:spPr>
        <p:txBody>
          <a:bodyPr anchor="ctr" anchorCtr="1"/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593108"/>
            <a:ext cx="6858000" cy="322326"/>
          </a:xfrm>
        </p:spPr>
        <p:txBody>
          <a:bodyPr>
            <a:normAutofit/>
          </a:bodyPr>
          <a:lstStyle>
            <a:lvl1pPr marL="0" indent="0" algn="r">
              <a:buNone/>
              <a:defRPr sz="1200" b="0" i="1" baseline="0">
                <a:solidFill>
                  <a:schemeClr val="bg2">
                    <a:lumMod val="50000"/>
                  </a:schemeClr>
                </a:solidFill>
                <a:latin typeface="Aganè Light" charset="0"/>
                <a:ea typeface="Aganè Light" charset="0"/>
                <a:cs typeface="Aganè Light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Patrick Robbe, </a:t>
            </a:r>
            <a:r>
              <a:rPr lang="fr-FR" dirty="0" err="1"/>
              <a:t>IJCLab</a:t>
            </a:r>
            <a:r>
              <a:rPr lang="fr-FR" dirty="0"/>
              <a:t> Orsay,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14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2022" y="273844"/>
            <a:ext cx="1809641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1886" y="273844"/>
            <a:ext cx="64269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97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73844"/>
            <a:ext cx="8339328" cy="9240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27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73844"/>
            <a:ext cx="8339328" cy="9240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336" y="1297577"/>
            <a:ext cx="4112514" cy="333514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97577"/>
            <a:ext cx="4112514" cy="333514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0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6" y="273844"/>
            <a:ext cx="8349778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1886" y="1260872"/>
            <a:ext cx="4106296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886" y="1878806"/>
            <a:ext cx="4106296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4112514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4112514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88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28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6" y="342900"/>
            <a:ext cx="3187133" cy="102434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2434" y="342900"/>
            <a:ext cx="5049229" cy="429005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1886" y="1489166"/>
            <a:ext cx="3187133" cy="314379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2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177" y="342900"/>
            <a:ext cx="3195842" cy="108530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75017" y="342901"/>
            <a:ext cx="5066647" cy="4307476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3177" y="1543050"/>
            <a:ext cx="3195842" cy="31073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92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16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336" y="273844"/>
            <a:ext cx="8339328" cy="92402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C4E4ED"/>
              </a:gs>
              <a:gs pos="100000">
                <a:schemeClr val="bg1"/>
              </a:gs>
            </a:gsLst>
            <a:lin ang="0" scaled="0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298448"/>
            <a:ext cx="8339328" cy="333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84264" y="473392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ileron" charset="0"/>
                <a:ea typeface="Aileron" charset="0"/>
                <a:cs typeface="Aileron" charset="0"/>
              </a:defRPr>
            </a:lvl1pPr>
          </a:lstStyle>
          <a:p>
            <a:fld id="{76C469FD-F6FD-0649-A221-1E17ECBCC29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57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ileron SemiBold" charset="0"/>
          <a:ea typeface="Aileron SemiBold" charset="0"/>
          <a:cs typeface="Aileron SemiBold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493553"/>
            <a:ext cx="6858000" cy="1331258"/>
          </a:xfrm>
        </p:spPr>
        <p:txBody>
          <a:bodyPr>
            <a:normAutofit/>
          </a:bodyPr>
          <a:lstStyle/>
          <a:p>
            <a:r>
              <a:rPr lang="fr-FR" dirty="0" err="1"/>
              <a:t>B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dirty="0" err="1"/>
              <a:t>studies</a:t>
            </a:r>
            <a:r>
              <a:rPr lang="fr-FR" dirty="0"/>
              <a:t> and upgrade of ECAL for </a:t>
            </a:r>
            <a:r>
              <a:rPr lang="fr-FR" dirty="0" err="1"/>
              <a:t>LHCb</a:t>
            </a:r>
            <a:r>
              <a:rPr lang="fr-FR" dirty="0"/>
              <a:t> </a:t>
            </a:r>
            <a:endParaRPr lang="en-US" dirty="0"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2757" y="4646340"/>
            <a:ext cx="7478486" cy="276527"/>
          </a:xfrm>
        </p:spPr>
        <p:txBody>
          <a:bodyPr>
            <a:normAutofit lnSpcReduction="10000"/>
          </a:bodyPr>
          <a:lstStyle/>
          <a:p>
            <a:r>
              <a:rPr lang="en-US" sz="1400" dirty="0">
                <a:latin typeface="Source Sans Pro" panose="020B0503030403020204" pitchFamily="34" charset="77"/>
              </a:rPr>
              <a:t>Patrick Robbe, </a:t>
            </a:r>
            <a:r>
              <a:rPr lang="en-US" sz="1400" dirty="0" err="1">
                <a:latin typeface="Source Sans Pro" panose="020B0503030403020204" pitchFamily="34" charset="77"/>
              </a:rPr>
              <a:t>IJCLab</a:t>
            </a:r>
            <a:r>
              <a:rPr lang="en-US" sz="1400" dirty="0">
                <a:latin typeface="Source Sans Pro" panose="020B0503030403020204" pitchFamily="34" charset="77"/>
              </a:rPr>
              <a:t> Orsay, 29 June 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6456D6-0C71-34C6-F191-78B678502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359" y="29925"/>
            <a:ext cx="5604641" cy="110890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3B4B5F-E9C5-0DCE-E186-C5A25617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318643"/>
            <a:ext cx="4692490" cy="118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16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DA6AD2-C9F5-330C-1900-DC3DA8F06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measurement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B97C14-6C8E-C876-8300-CA683BD8C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10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E0D238-217F-294B-C565-BDF088A0A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7663"/>
            <a:ext cx="9029823" cy="136010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BCC8CFF-66BC-318D-04AA-FE07C8AF6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479" y="1812487"/>
            <a:ext cx="6819041" cy="151852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824C6FE-6076-EE4D-3E55-543244D25A4D}"/>
              </a:ext>
            </a:extLst>
          </p:cNvPr>
          <p:cNvSpPr txBox="1"/>
          <p:nvPr/>
        </p:nvSpPr>
        <p:spPr>
          <a:xfrm>
            <a:off x="599090" y="1311171"/>
            <a:ext cx="7207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Pile-up = several proton-proton collisions when the beam cross each other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C4896D-45AE-F22A-121A-64B1B56B2FC1}"/>
              </a:ext>
            </a:extLst>
          </p:cNvPr>
          <p:cNvSpPr txBox="1"/>
          <p:nvPr/>
        </p:nvSpPr>
        <p:spPr>
          <a:xfrm>
            <a:off x="7281951" y="3686674"/>
            <a:ext cx="480901" cy="2308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GB" sz="1500" b="1" i="1" dirty="0">
                <a:solidFill>
                  <a:srgbClr val="C00000"/>
                </a:solidFill>
                <a:latin typeface="Source Sans Pro" panose="020B0503030403020204" pitchFamily="34" charset="77"/>
              </a:rPr>
              <a:t>~15ps</a:t>
            </a:r>
          </a:p>
        </p:txBody>
      </p:sp>
    </p:spTree>
    <p:extLst>
      <p:ext uri="{BB962C8B-B14F-4D97-AF65-F5344CB8AC3E}">
        <p14:creationId xmlns:p14="http://schemas.microsoft.com/office/powerpoint/2010/main" val="3316410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BDFA4A-3F88-3B89-BA2D-1B260E782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measurement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04D5AE-2F21-5C79-8622-CC95AC0B9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1126208"/>
            <a:ext cx="8339328" cy="3778049"/>
          </a:xfrm>
        </p:spPr>
        <p:txBody>
          <a:bodyPr>
            <a:normAutofit/>
          </a:bodyPr>
          <a:lstStyle/>
          <a:p>
            <a:r>
              <a:rPr lang="en-GB" sz="1600" dirty="0"/>
              <a:t>A dedicated ASIC (Application-specific integrated circuit), SPIDER, is developed for the time measurement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GB" sz="1600" dirty="0"/>
          </a:p>
          <a:p>
            <a:r>
              <a:rPr lang="en-GB" sz="1600" dirty="0"/>
              <a:t>Requirements for timing electronics</a:t>
            </a:r>
          </a:p>
          <a:p>
            <a:pPr lvl="1"/>
            <a:r>
              <a:rPr lang="en-GB" sz="1400" dirty="0"/>
              <a:t>Time measurement in range E</a:t>
            </a:r>
            <a:r>
              <a:rPr lang="en-GB" sz="1400" baseline="-25000" dirty="0"/>
              <a:t>T</a:t>
            </a:r>
            <a:r>
              <a:rPr lang="en-GB" sz="1400" dirty="0"/>
              <a:t> = [50 MeV - 5 GeV]</a:t>
            </a:r>
          </a:p>
          <a:p>
            <a:pPr lvl="1"/>
            <a:r>
              <a:rPr lang="en-GB" sz="1400" dirty="0"/>
              <a:t>Time resolution target </a:t>
            </a:r>
            <a:r>
              <a:rPr lang="en-GB" sz="1400" b="1" i="1" dirty="0">
                <a:solidFill>
                  <a:schemeClr val="accent1">
                    <a:lumMod val="75000"/>
                  </a:schemeClr>
                </a:solidFill>
              </a:rPr>
              <a:t>15 </a:t>
            </a:r>
            <a:r>
              <a:rPr lang="en-GB" sz="1400" b="1" i="1" dirty="0" err="1">
                <a:solidFill>
                  <a:schemeClr val="accent1">
                    <a:lumMod val="75000"/>
                  </a:schemeClr>
                </a:solidFill>
              </a:rPr>
              <a:t>ps</a:t>
            </a:r>
            <a:r>
              <a:rPr lang="en-GB" sz="1400" dirty="0"/>
              <a:t> for E</a:t>
            </a:r>
            <a:r>
              <a:rPr lang="en-GB" sz="1400" baseline="-25000" dirty="0"/>
              <a:t>T</a:t>
            </a:r>
            <a:r>
              <a:rPr lang="en-GB" sz="1400" dirty="0"/>
              <a:t> = [1-5 GeV] (for the entire detector)</a:t>
            </a:r>
          </a:p>
          <a:p>
            <a:pPr lvl="1"/>
            <a:r>
              <a:rPr lang="en-GB" sz="1400" dirty="0"/>
              <a:t>Below 1GeV, time resolution as low as permitted by input signal and noise</a:t>
            </a:r>
          </a:p>
          <a:p>
            <a:pPr lvl="1"/>
            <a:r>
              <a:rPr lang="en-GB" sz="1400" dirty="0"/>
              <a:t>PMT signal rise time between 1.5 ns and 4 ns (R&amp;D ongoing)</a:t>
            </a:r>
          </a:p>
          <a:p>
            <a:pPr lvl="1"/>
            <a:r>
              <a:rPr lang="en-GB" sz="1400" dirty="0"/>
              <a:t>Max occupancy up to ~30% per channel</a:t>
            </a:r>
          </a:p>
          <a:p>
            <a:endParaRPr lang="en-GB" sz="17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2ECB65-1C0F-6F9A-76F5-507CD096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12964" y="4869656"/>
            <a:ext cx="2057400" cy="273844"/>
          </a:xfrm>
        </p:spPr>
        <p:txBody>
          <a:bodyPr/>
          <a:lstStyle/>
          <a:p>
            <a:fld id="{76C469FD-F6FD-0649-A221-1E17ECBCC294}" type="slidenum">
              <a:rPr lang="fr-FR" smtClean="0"/>
              <a:t>11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861E81-59AE-E8F3-3AA2-BA5CAB8D2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910" y="1422287"/>
            <a:ext cx="3823464" cy="9974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EC9816-D390-D74E-0D9C-4188FE639253}"/>
              </a:ext>
            </a:extLst>
          </p:cNvPr>
          <p:cNvSpPr txBox="1"/>
          <p:nvPr/>
        </p:nvSpPr>
        <p:spPr>
          <a:xfrm>
            <a:off x="5516592" y="2230689"/>
            <a:ext cx="736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SPIDER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A36B1-98C6-2C1F-B095-C50B8E3A4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01" y="3931920"/>
            <a:ext cx="8046431" cy="11967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CFF802-6C60-DEB7-5ACA-3DF3A5FDCA85}"/>
              </a:ext>
            </a:extLst>
          </p:cNvPr>
          <p:cNvSpPr/>
          <p:nvPr/>
        </p:nvSpPr>
        <p:spPr>
          <a:xfrm>
            <a:off x="4106487" y="4904257"/>
            <a:ext cx="4643993" cy="237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0A3413A-BB95-A4DC-9543-0364231855D6}"/>
              </a:ext>
            </a:extLst>
          </p:cNvPr>
          <p:cNvSpPr txBox="1"/>
          <p:nvPr/>
        </p:nvSpPr>
        <p:spPr>
          <a:xfrm>
            <a:off x="5408861" y="1380074"/>
            <a:ext cx="965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ICECAL65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87AABF4-6987-41CB-083A-9AA53016C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592" y="260758"/>
            <a:ext cx="3499945" cy="77722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785B4C1-BA1C-584E-958D-AD11C6C28EDD}"/>
              </a:ext>
            </a:extLst>
          </p:cNvPr>
          <p:cNvSpPr txBox="1"/>
          <p:nvPr/>
        </p:nvSpPr>
        <p:spPr>
          <a:xfrm>
            <a:off x="6373869" y="-51885"/>
            <a:ext cx="4887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5">
                    <a:lumMod val="75000"/>
                  </a:schemeClr>
                </a:solidFill>
              </a:rPr>
              <a:t>[arXiv:2512:17355]</a:t>
            </a:r>
          </a:p>
        </p:txBody>
      </p:sp>
    </p:spTree>
    <p:extLst>
      <p:ext uri="{BB962C8B-B14F-4D97-AF65-F5344CB8AC3E}">
        <p14:creationId xmlns:p14="http://schemas.microsoft.com/office/powerpoint/2010/main" val="3145702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1A3EE2-5453-8B01-F955-6A9B9591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37" y="135730"/>
            <a:ext cx="8339328" cy="924020"/>
          </a:xfrm>
        </p:spPr>
        <p:txBody>
          <a:bodyPr/>
          <a:lstStyle/>
          <a:p>
            <a:r>
              <a:rPr lang="en-GB" dirty="0"/>
              <a:t>SPIDER – Swift Pipelined Digitizer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CC8218-1E5D-9C6C-CF4C-DAE170EDD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12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35F8A4-8227-4BE0-DE10-6F214D9AB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96" y="1059751"/>
            <a:ext cx="8663218" cy="40837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B19ED7A-BC8D-E138-3A51-678B9E68461D}"/>
              </a:ext>
            </a:extLst>
          </p:cNvPr>
          <p:cNvSpPr txBox="1"/>
          <p:nvPr/>
        </p:nvSpPr>
        <p:spPr>
          <a:xfrm>
            <a:off x="7170028" y="0"/>
            <a:ext cx="1973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5">
                    <a:lumMod val="75000"/>
                  </a:schemeClr>
                </a:solidFill>
              </a:rPr>
              <a:t>[arXiv:2512:17355]</a:t>
            </a:r>
          </a:p>
        </p:txBody>
      </p:sp>
    </p:spTree>
    <p:extLst>
      <p:ext uri="{BB962C8B-B14F-4D97-AF65-F5344CB8AC3E}">
        <p14:creationId xmlns:p14="http://schemas.microsoft.com/office/powerpoint/2010/main" val="4123448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20490E-1049-3FA8-722D-5DEDECEB0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90965"/>
            <a:ext cx="8339328" cy="924020"/>
          </a:xfrm>
        </p:spPr>
        <p:txBody>
          <a:bodyPr/>
          <a:lstStyle/>
          <a:p>
            <a:r>
              <a:rPr lang="en-GB" dirty="0"/>
              <a:t>SPIDER architecture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8FC595-9AB4-6AC1-3ED3-CC3BD0377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22FD238-5761-0E7E-3537-BFDE68C70F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42"/>
          <a:stretch>
            <a:fillRect/>
          </a:stretch>
        </p:blipFill>
        <p:spPr>
          <a:xfrm>
            <a:off x="213550" y="1088967"/>
            <a:ext cx="8656131" cy="405453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20630D4-7E3F-75A0-99C9-9E20898E594E}"/>
              </a:ext>
            </a:extLst>
          </p:cNvPr>
          <p:cNvSpPr txBox="1"/>
          <p:nvPr/>
        </p:nvSpPr>
        <p:spPr>
          <a:xfrm>
            <a:off x="6373869" y="-51885"/>
            <a:ext cx="1973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5">
                    <a:lumMod val="75000"/>
                  </a:schemeClr>
                </a:solidFill>
              </a:rPr>
              <a:t>[arXiv:2512:17355]</a:t>
            </a:r>
          </a:p>
        </p:txBody>
      </p:sp>
    </p:spTree>
    <p:extLst>
      <p:ext uri="{BB962C8B-B14F-4D97-AF65-F5344CB8AC3E}">
        <p14:creationId xmlns:p14="http://schemas.microsoft.com/office/powerpoint/2010/main" val="1601721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94900-25CF-FC05-5997-87EC6E2CD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SPIDER tests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F32825-582B-DBB6-F1AB-3776CFC4C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First prototype produced in 2025 is functional</a:t>
            </a:r>
          </a:p>
          <a:p>
            <a:r>
              <a:rPr lang="en-GB" dirty="0"/>
              <a:t>Giving expecting performances and used in test beams with </a:t>
            </a:r>
            <a:r>
              <a:rPr lang="en-GB" dirty="0" err="1"/>
              <a:t>PicoCal</a:t>
            </a:r>
            <a:r>
              <a:rPr lang="en-GB" dirty="0"/>
              <a:t> prototypes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8E99CB-3C29-E0FB-5B09-B78CAD0EB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14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2C3C96-9729-777E-46A8-1EB94AE27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172" y="396820"/>
            <a:ext cx="2700492" cy="114905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56A1AF-33FB-25B6-8EE0-C18D152B1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481" y="2226283"/>
            <a:ext cx="3448703" cy="28499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75B780-D511-E307-E66A-E0493A9B01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88"/>
          <a:stretch>
            <a:fillRect/>
          </a:stretch>
        </p:blipFill>
        <p:spPr>
          <a:xfrm>
            <a:off x="74816" y="2398837"/>
            <a:ext cx="5345082" cy="260893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B5D6C0C0-1F99-3324-0697-6D24B2CA4748}"/>
              </a:ext>
            </a:extLst>
          </p:cNvPr>
          <p:cNvSpPr/>
          <p:nvPr/>
        </p:nvSpPr>
        <p:spPr>
          <a:xfrm>
            <a:off x="6359237" y="3283713"/>
            <a:ext cx="781396" cy="73505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59C0898-77B5-2297-2807-30831D47352F}"/>
              </a:ext>
            </a:extLst>
          </p:cNvPr>
          <p:cNvSpPr txBox="1"/>
          <p:nvPr/>
        </p:nvSpPr>
        <p:spPr>
          <a:xfrm>
            <a:off x="6373869" y="-51885"/>
            <a:ext cx="1973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5">
                    <a:lumMod val="75000"/>
                  </a:schemeClr>
                </a:solidFill>
              </a:rPr>
              <a:t>[arXiv:2512:17355]</a:t>
            </a:r>
          </a:p>
        </p:txBody>
      </p:sp>
    </p:spTree>
    <p:extLst>
      <p:ext uri="{BB962C8B-B14F-4D97-AF65-F5344CB8AC3E}">
        <p14:creationId xmlns:p14="http://schemas.microsoft.com/office/powerpoint/2010/main" val="2977091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1648E5-AF02-928F-C8FD-FC8EBBD5D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6913A2-1198-78FC-2970-ED9402C79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1298448"/>
            <a:ext cx="5131361" cy="370932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1950"/>
              </a:spcBef>
            </a:pPr>
            <a:r>
              <a:rPr lang="en-GB" sz="1800" dirty="0"/>
              <a:t>New measurements of </a:t>
            </a:r>
            <a:r>
              <a:rPr lang="en-GB" sz="1800" i="1" dirty="0" err="1"/>
              <a:t>B</a:t>
            </a:r>
            <a:r>
              <a:rPr lang="en-GB" sz="1800" i="1" baseline="-25000" dirty="0" err="1"/>
              <a:t>c</a:t>
            </a:r>
            <a:r>
              <a:rPr lang="en-GB" sz="1800" baseline="30000" dirty="0"/>
              <a:t>+</a:t>
            </a:r>
            <a:r>
              <a:rPr lang="en-GB" sz="1800" dirty="0"/>
              <a:t> decay modes: large step forward expected with Run 3 dataset.</a:t>
            </a:r>
          </a:p>
          <a:p>
            <a:pPr>
              <a:lnSpc>
                <a:spcPct val="110000"/>
              </a:lnSpc>
              <a:spcBef>
                <a:spcPts val="1950"/>
              </a:spcBef>
            </a:pPr>
            <a:r>
              <a:rPr lang="en-GB" sz="1800" dirty="0"/>
              <a:t>New calorimeter is under design for LHCb Upgrade 2 and the difficult environment during Run 5 of the LHC.</a:t>
            </a:r>
          </a:p>
          <a:p>
            <a:pPr>
              <a:lnSpc>
                <a:spcPct val="110000"/>
              </a:lnSpc>
              <a:spcBef>
                <a:spcPts val="1950"/>
              </a:spcBef>
            </a:pPr>
            <a:r>
              <a:rPr lang="en-GB" sz="1800" dirty="0"/>
              <a:t>Intense R&amp;D phase to have modules and electronics allowing to sustain radiation, have higher granularity and perform precise time measurements.</a:t>
            </a:r>
          </a:p>
          <a:p>
            <a:pPr>
              <a:lnSpc>
                <a:spcPct val="110000"/>
              </a:lnSpc>
              <a:spcBef>
                <a:spcPts val="1950"/>
              </a:spcBef>
            </a:pPr>
            <a:r>
              <a:rPr lang="en-GB" sz="1800" dirty="0"/>
              <a:t>A large part of the new </a:t>
            </a:r>
            <a:r>
              <a:rPr lang="en-GB" sz="1800" dirty="0" err="1"/>
              <a:t>PicoCal</a:t>
            </a:r>
            <a:r>
              <a:rPr lang="en-GB" sz="1800" dirty="0"/>
              <a:t> modules will be installed already in 2029-2030 to operate during Run 4 (2030-2033) and will be kept for Run 5 (2036-2041).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6CE4A0-7303-671A-DB9E-F72B8CB02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15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780439E-8B56-6E38-E918-2D1895E0E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697" y="1773621"/>
            <a:ext cx="3543110" cy="272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49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4DDB7D-458B-BBDF-A3D9-250F84F74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217363"/>
            <a:ext cx="8339328" cy="924020"/>
          </a:xfrm>
        </p:spPr>
        <p:txBody>
          <a:bodyPr/>
          <a:lstStyle/>
          <a:p>
            <a:r>
              <a:rPr lang="en-GB" dirty="0"/>
              <a:t>R&amp;D – Lead prototypes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0BEB47-726F-1F15-989C-077CC964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655272-77E6-B411-8061-D8D22745B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32" y="1141383"/>
            <a:ext cx="8591892" cy="392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99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B56F7-6D07-F251-0E5A-708D3F6B7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R&amp;D – Shashlik modules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3490A0-81CE-26D1-8BB8-FAA6B1FBD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C7FCFB-BECF-FD5E-F680-356523EB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50" y="1202056"/>
            <a:ext cx="8339327" cy="381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57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F5153A-4892-0384-B495-76250F4F3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17F907-0F36-9414-C1B9-93D62B811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18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35323A-7F73-DCF3-3F52-830E4190D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957" y="1650857"/>
            <a:ext cx="7582712" cy="349264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DE177EC-9A93-2310-C6AA-8BE33C39C5FF}"/>
              </a:ext>
            </a:extLst>
          </p:cNvPr>
          <p:cNvSpPr txBox="1"/>
          <p:nvPr/>
        </p:nvSpPr>
        <p:spPr>
          <a:xfrm>
            <a:off x="407021" y="1239694"/>
            <a:ext cx="8544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Expected performances of </a:t>
            </a:r>
            <a:r>
              <a:rPr lang="en-GB" dirty="0" err="1"/>
              <a:t>PicoCal</a:t>
            </a:r>
            <a:r>
              <a:rPr lang="en-GB" dirty="0"/>
              <a:t> are estimated with simulation for decays with photons</a:t>
            </a:r>
          </a:p>
        </p:txBody>
      </p:sp>
    </p:spTree>
    <p:extLst>
      <p:ext uri="{BB962C8B-B14F-4D97-AF65-F5344CB8AC3E}">
        <p14:creationId xmlns:p14="http://schemas.microsoft.com/office/powerpoint/2010/main" val="243270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E11801-8CB4-76FF-9F0D-9422426F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46025"/>
            <a:ext cx="8339328" cy="924020"/>
          </a:xfrm>
        </p:spPr>
        <p:txBody>
          <a:bodyPr/>
          <a:lstStyle/>
          <a:p>
            <a:r>
              <a:rPr lang="en-GB" dirty="0"/>
              <a:t>Study of the </a:t>
            </a:r>
            <a:r>
              <a:rPr lang="en-GB" i="1" dirty="0" err="1"/>
              <a:t>B</a:t>
            </a:r>
            <a:r>
              <a:rPr lang="en-GB" baseline="-25000" dirty="0" err="1"/>
              <a:t>c</a:t>
            </a:r>
            <a:r>
              <a:rPr lang="en-GB" baseline="30000" dirty="0"/>
              <a:t>+</a:t>
            </a:r>
            <a:r>
              <a:rPr lang="en-GB" dirty="0"/>
              <a:t> meson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E85803-2BC6-B303-1669-59D05B311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1" y="1136691"/>
            <a:ext cx="6558140" cy="3711206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/>
              <a:t>Heavy quarkonium:</a:t>
            </a:r>
            <a:r>
              <a:rPr lang="en-GB" dirty="0"/>
              <a:t> ideal system to probe QCD both theoretically and experimentally, well-studied</a:t>
            </a:r>
          </a:p>
          <a:p>
            <a:r>
              <a:rPr lang="en-GB" dirty="0"/>
              <a:t>𝑩</a:t>
            </a:r>
            <a:r>
              <a:rPr lang="en-GB" baseline="-25000" dirty="0"/>
              <a:t>𝒄</a:t>
            </a:r>
            <a:r>
              <a:rPr lang="en-GB" baseline="30000" dirty="0"/>
              <a:t>+</a:t>
            </a:r>
            <a:r>
              <a:rPr lang="en-GB" dirty="0"/>
              <a:t> meson: a unique system in standard model</a:t>
            </a:r>
          </a:p>
          <a:p>
            <a:pPr lvl="1"/>
            <a:r>
              <a:rPr lang="en-GB" dirty="0"/>
              <a:t>Nonrelativistic system composed two different heavy quarks (𝒃𝒄) with a mass of ~6.27 GeV</a:t>
            </a:r>
          </a:p>
          <a:p>
            <a:pPr lvl="1"/>
            <a:r>
              <a:rPr lang="en-GB" dirty="0"/>
              <a:t>It can decay only via the weak interaction, providing unique opportunities to extract information on both QCD dynamics and weak interactions.</a:t>
            </a:r>
          </a:p>
          <a:p>
            <a:pPr lvl="1"/>
            <a:r>
              <a:rPr lang="en-GB" dirty="0"/>
              <a:t>Decay time (~0.5 </a:t>
            </a:r>
            <a:r>
              <a:rPr lang="en-GB" dirty="0" err="1"/>
              <a:t>ps</a:t>
            </a:r>
            <a:r>
              <a:rPr lang="en-GB" dirty="0"/>
              <a:t>) three times shorter than 𝑩</a:t>
            </a:r>
            <a:r>
              <a:rPr lang="en-GB" baseline="30000" dirty="0"/>
              <a:t>+</a:t>
            </a:r>
            <a:r>
              <a:rPr lang="en-GB" dirty="0"/>
              <a:t>, longer than </a:t>
            </a:r>
            <a:r>
              <a:rPr lang="en-GB" dirty="0" err="1"/>
              <a:t>quarkonia</a:t>
            </a:r>
            <a:endParaRPr lang="en-GB" dirty="0"/>
          </a:p>
          <a:p>
            <a:r>
              <a:rPr lang="en-GB" dirty="0"/>
              <a:t>Limited knowledge experimentally: </a:t>
            </a:r>
          </a:p>
          <a:p>
            <a:pPr lvl="1"/>
            <a:r>
              <a:rPr lang="en-GB" dirty="0"/>
              <a:t>Not produced in current </a:t>
            </a:r>
            <a:r>
              <a:rPr lang="en-GB" i="1" dirty="0" err="1"/>
              <a:t>e</a:t>
            </a:r>
            <a:r>
              <a:rPr lang="en-GB" baseline="30000" dirty="0" err="1"/>
              <a:t>+</a:t>
            </a:r>
            <a:r>
              <a:rPr lang="en-GB" i="1" dirty="0" err="1"/>
              <a:t>e</a:t>
            </a:r>
            <a:r>
              <a:rPr lang="en-GB" baseline="30000" dirty="0"/>
              <a:t>-</a:t>
            </a:r>
            <a:r>
              <a:rPr lang="en-GB" dirty="0"/>
              <a:t> colliders</a:t>
            </a:r>
          </a:p>
          <a:p>
            <a:pPr lvl="1"/>
            <a:r>
              <a:rPr lang="en-GB" dirty="0"/>
              <a:t>Suppressed in hadronic colliders</a:t>
            </a:r>
          </a:p>
          <a:p>
            <a:r>
              <a:rPr lang="en-GB" dirty="0"/>
              <a:t>Leading role of LHCb in the study of the </a:t>
            </a:r>
            <a:r>
              <a:rPr lang="en-GB" dirty="0" err="1"/>
              <a:t>B</a:t>
            </a:r>
            <a:r>
              <a:rPr lang="en-GB" baseline="-25000" dirty="0" err="1"/>
              <a:t>c</a:t>
            </a:r>
            <a:r>
              <a:rPr lang="en-GB" baseline="30000" dirty="0"/>
              <a:t>+</a:t>
            </a:r>
            <a:r>
              <a:rPr lang="en-GB" dirty="0"/>
              <a:t> meson</a:t>
            </a:r>
          </a:p>
          <a:p>
            <a:pPr lvl="1"/>
            <a:r>
              <a:rPr lang="en-GB" dirty="0"/>
              <a:t>Dominating precision for mass and lifetime measurements</a:t>
            </a:r>
          </a:p>
          <a:p>
            <a:pPr lvl="1"/>
            <a:r>
              <a:rPr lang="en-GB" dirty="0"/>
              <a:t>Observation of new decay modes</a:t>
            </a:r>
          </a:p>
          <a:p>
            <a:pPr lvl="1"/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9A2146-E924-5076-83C0-969CA56D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2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168804-D6EA-F8CA-4D10-FF2F6B568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849" y="3606192"/>
            <a:ext cx="2948151" cy="13306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405B56-6604-D908-F184-C51FD307A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689" y="61791"/>
            <a:ext cx="2569779" cy="328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23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B009F2-4788-2A45-6E8F-A053A59C0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of </a:t>
            </a:r>
            <a:r>
              <a:rPr lang="en-GB" i="1" dirty="0" err="1"/>
              <a:t>B</a:t>
            </a:r>
            <a:r>
              <a:rPr lang="en-GB" baseline="-25000" dirty="0" err="1"/>
              <a:t>c</a:t>
            </a:r>
            <a:r>
              <a:rPr lang="en-GB" baseline="30000" dirty="0"/>
              <a:t>+</a:t>
            </a:r>
            <a:r>
              <a:rPr lang="en-GB" dirty="0"/>
              <a:t> → </a:t>
            </a:r>
            <a:r>
              <a:rPr lang="en-GB" i="1" dirty="0"/>
              <a:t>D</a:t>
            </a:r>
            <a:r>
              <a:rPr lang="en-GB" dirty="0"/>
              <a:t> </a:t>
            </a:r>
            <a:r>
              <a:rPr lang="en-GB" i="1" dirty="0"/>
              <a:t>h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i="1" dirty="0"/>
              <a:t>h</a:t>
            </a:r>
            <a:r>
              <a:rPr lang="en-GB" baseline="30000" dirty="0"/>
              <a:t>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A89806-EE02-7747-3D9E-EFED8518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3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2A5A4C-E59A-5BD0-3E65-7278C3FF5EF5}"/>
              </a:ext>
            </a:extLst>
          </p:cNvPr>
          <p:cNvSpPr txBox="1"/>
          <p:nvPr/>
        </p:nvSpPr>
        <p:spPr>
          <a:xfrm>
            <a:off x="6684264" y="34141"/>
            <a:ext cx="24090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u="sng" dirty="0">
                <a:solidFill>
                  <a:srgbClr val="0070C0"/>
                </a:solidFill>
              </a:rPr>
              <a:t>[Phys. Rev. Lett. 136 (2026) 021804]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4F04DD-A235-541C-35C0-65365A7AF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42" y="1663262"/>
            <a:ext cx="8735716" cy="296211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FA390FA-72DE-72F9-CDD4-7DD0C2F62B30}"/>
              </a:ext>
            </a:extLst>
          </p:cNvPr>
          <p:cNvSpPr txBox="1"/>
          <p:nvPr/>
        </p:nvSpPr>
        <p:spPr>
          <a:xfrm>
            <a:off x="0" y="1197864"/>
            <a:ext cx="9251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Source Sans Pro" panose="020B0503030403020204" pitchFamily="34" charset="77"/>
              </a:rPr>
              <a:t>Investigate the role of </a:t>
            </a:r>
            <a:r>
              <a:rPr lang="en-GB" sz="1600" dirty="0" err="1">
                <a:latin typeface="Source Sans Pro" panose="020B0503030403020204" pitchFamily="34" charset="77"/>
              </a:rPr>
              <a:t>annihiliation</a:t>
            </a:r>
            <a:r>
              <a:rPr lang="en-GB" sz="1600" dirty="0">
                <a:latin typeface="Source Sans Pro" panose="020B0503030403020204" pitchFamily="34" charset="77"/>
              </a:rPr>
              <a:t> processes in </a:t>
            </a:r>
            <a:r>
              <a:rPr lang="en-GB" sz="1600" i="1" dirty="0" err="1">
                <a:latin typeface="Source Sans Pro" panose="020B0503030403020204" pitchFamily="34" charset="77"/>
              </a:rPr>
              <a:t>B</a:t>
            </a:r>
            <a:r>
              <a:rPr lang="en-GB" sz="1600" baseline="-25000" dirty="0" err="1">
                <a:latin typeface="Source Sans Pro" panose="020B0503030403020204" pitchFamily="34" charset="77"/>
              </a:rPr>
              <a:t>c</a:t>
            </a:r>
            <a:r>
              <a:rPr lang="en-GB" sz="1600" baseline="30000" dirty="0">
                <a:latin typeface="Source Sans Pro" panose="020B0503030403020204" pitchFamily="34" charset="77"/>
              </a:rPr>
              <a:t>+</a:t>
            </a:r>
            <a:r>
              <a:rPr lang="en-GB" sz="1600" dirty="0">
                <a:latin typeface="Source Sans Pro" panose="020B0503030403020204" pitchFamily="34" charset="77"/>
              </a:rPr>
              <a:t> decays, observed to be dominant in </a:t>
            </a:r>
            <a:r>
              <a:rPr lang="en-GB" sz="1600" i="1" dirty="0" err="1">
                <a:latin typeface="Source Sans Pro" panose="020B0503030403020204" pitchFamily="34" charset="77"/>
              </a:rPr>
              <a:t>B</a:t>
            </a:r>
            <a:r>
              <a:rPr lang="en-GB" sz="1600" baseline="-25000" dirty="0" err="1">
                <a:latin typeface="Source Sans Pro" panose="020B0503030403020204" pitchFamily="34" charset="77"/>
              </a:rPr>
              <a:t>c</a:t>
            </a:r>
            <a:r>
              <a:rPr lang="en-GB" sz="1600" baseline="30000" dirty="0">
                <a:latin typeface="Source Sans Pro" panose="020B0503030403020204" pitchFamily="34" charset="77"/>
              </a:rPr>
              <a:t>+</a:t>
            </a:r>
            <a:r>
              <a:rPr lang="en-GB" sz="1600" dirty="0"/>
              <a:t>→</a:t>
            </a:r>
            <a:r>
              <a:rPr lang="en-GB" sz="1600" i="1" dirty="0">
                <a:latin typeface="Source Sans Pro" panose="020B0503030403020204" pitchFamily="34" charset="77"/>
              </a:rPr>
              <a:t>DX</a:t>
            </a:r>
            <a:r>
              <a:rPr lang="en-GB" sz="1600" dirty="0">
                <a:latin typeface="Source Sans Pro" panose="020B0503030403020204" pitchFamily="34" charset="77"/>
              </a:rPr>
              <a:t> decays.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79AF9E-8527-F76D-4139-4ABFA0FC2527}"/>
              </a:ext>
            </a:extLst>
          </p:cNvPr>
          <p:cNvSpPr/>
          <p:nvPr/>
        </p:nvSpPr>
        <p:spPr>
          <a:xfrm>
            <a:off x="5785945" y="3287110"/>
            <a:ext cx="2286000" cy="152137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88FBBE-0A47-2203-41F2-FE1B9284627A}"/>
              </a:ext>
            </a:extLst>
          </p:cNvPr>
          <p:cNvSpPr txBox="1"/>
          <p:nvPr/>
        </p:nvSpPr>
        <p:spPr>
          <a:xfrm>
            <a:off x="6275561" y="4823104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Annihilation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12C7DD-F16C-3148-1EF4-2D26A6A69C3E}"/>
              </a:ext>
            </a:extLst>
          </p:cNvPr>
          <p:cNvSpPr txBox="1"/>
          <p:nvPr/>
        </p:nvSpPr>
        <p:spPr>
          <a:xfrm>
            <a:off x="1828803" y="216895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R=</a:t>
            </a:r>
          </a:p>
        </p:txBody>
      </p:sp>
    </p:spTree>
    <p:extLst>
      <p:ext uri="{BB962C8B-B14F-4D97-AF65-F5344CB8AC3E}">
        <p14:creationId xmlns:p14="http://schemas.microsoft.com/office/powerpoint/2010/main" val="266291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9A9DB1-C103-BB31-2DDA-763FA08DA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84614"/>
            <a:ext cx="8339328" cy="924020"/>
          </a:xfrm>
        </p:spPr>
        <p:txBody>
          <a:bodyPr/>
          <a:lstStyle/>
          <a:p>
            <a:r>
              <a:rPr lang="en-GB" dirty="0"/>
              <a:t>Observation of </a:t>
            </a:r>
            <a:r>
              <a:rPr lang="en-GB" i="1" dirty="0" err="1"/>
              <a:t>B</a:t>
            </a:r>
            <a:r>
              <a:rPr lang="en-GB" baseline="-25000" dirty="0" err="1"/>
              <a:t>c</a:t>
            </a:r>
            <a:r>
              <a:rPr lang="en-GB" baseline="30000" dirty="0"/>
              <a:t>+</a:t>
            </a:r>
            <a:r>
              <a:rPr lang="en-GB" dirty="0"/>
              <a:t> → </a:t>
            </a:r>
            <a:r>
              <a:rPr lang="en-GB" i="1" dirty="0"/>
              <a:t>D</a:t>
            </a:r>
            <a:r>
              <a:rPr lang="en-GB" dirty="0"/>
              <a:t> </a:t>
            </a:r>
            <a:r>
              <a:rPr lang="en-GB" i="1" dirty="0"/>
              <a:t>h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i="1" dirty="0"/>
              <a:t>h</a:t>
            </a:r>
            <a:r>
              <a:rPr lang="en-GB" baseline="30000" dirty="0"/>
              <a:t>-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009822-2F7E-A294-5003-457020584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4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2FC669-EF6B-26C1-E51D-5500707A2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4" y="1551387"/>
            <a:ext cx="8985752" cy="28926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267FCB-A1FA-0973-54DB-83B7A8849CB2}"/>
              </a:ext>
            </a:extLst>
          </p:cNvPr>
          <p:cNvSpPr txBox="1"/>
          <p:nvPr/>
        </p:nvSpPr>
        <p:spPr>
          <a:xfrm>
            <a:off x="2885090" y="10086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Source Sans Pro" panose="020B0503030403020204" pitchFamily="34" charset="77"/>
              </a:rPr>
              <a:t>Analysis using Run 1</a:t>
            </a:r>
            <a:r>
              <a:rPr lang="en-GB" dirty="0">
                <a:latin typeface="Source Sans Pro" panose="020B0503030403020204" pitchFamily="34" charset="77"/>
              </a:rPr>
              <a:t>+2 data = 9 fb</a:t>
            </a:r>
            <a:r>
              <a:rPr lang="en-GB" baseline="30000" dirty="0">
                <a:latin typeface="Source Sans Pro" panose="020B0503030403020204" pitchFamily="34" charset="77"/>
              </a:rPr>
              <a:t>-1</a:t>
            </a:r>
            <a:endParaRPr lang="en-GB" sz="1800" baseline="30000" dirty="0">
              <a:latin typeface="Source Sans Pro" panose="020B0503030403020204" pitchFamily="34" charset="77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197055C-CF03-E744-4CBB-8A186E1C0FE1}"/>
              </a:ext>
            </a:extLst>
          </p:cNvPr>
          <p:cNvSpPr txBox="1"/>
          <p:nvPr/>
        </p:nvSpPr>
        <p:spPr>
          <a:xfrm>
            <a:off x="6684264" y="34141"/>
            <a:ext cx="24090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u="sng" dirty="0">
                <a:solidFill>
                  <a:srgbClr val="0070C0"/>
                </a:solidFill>
              </a:rPr>
              <a:t>[Phys. Rev. Lett. 136 (2026) 021804]</a:t>
            </a:r>
          </a:p>
        </p:txBody>
      </p:sp>
    </p:spTree>
    <p:extLst>
      <p:ext uri="{BB962C8B-B14F-4D97-AF65-F5344CB8AC3E}">
        <p14:creationId xmlns:p14="http://schemas.microsoft.com/office/powerpoint/2010/main" val="4092082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C43720-4C2E-546E-22AB-EA7D99524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81360"/>
            <a:ext cx="8339328" cy="924020"/>
          </a:xfrm>
        </p:spPr>
        <p:txBody>
          <a:bodyPr/>
          <a:lstStyle/>
          <a:p>
            <a:r>
              <a:rPr lang="en-GB" dirty="0"/>
              <a:t>Calorimeter for Upgrade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819825-C9AC-309C-9225-AD7B12D3A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1005380"/>
            <a:ext cx="8339328" cy="4246972"/>
          </a:xfrm>
        </p:spPr>
        <p:txBody>
          <a:bodyPr>
            <a:normAutofit/>
          </a:bodyPr>
          <a:lstStyle/>
          <a:p>
            <a:r>
              <a:rPr lang="en-GB" sz="1800" dirty="0"/>
              <a:t>LHCb is designing a new detector to replace the current one: ”LHCb Upgrade 2” which will start taking data in 2036.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It will contain an electromagnetic calorimeter: </a:t>
            </a:r>
            <a:r>
              <a:rPr lang="en-GB" sz="1800" dirty="0" err="1"/>
              <a:t>PicoCal</a:t>
            </a:r>
            <a:r>
              <a:rPr lang="en-GB" sz="1800" dirty="0"/>
              <a:t>, new detector built by institutes from China, France, CERN, Italy, Spain, USA, Kazakhstan.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CC15965-252D-E424-08E6-4F444F2D9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5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5BD6A1-7F85-69B3-0915-8E43092AC5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3"/>
          <a:stretch>
            <a:fillRect/>
          </a:stretch>
        </p:blipFill>
        <p:spPr>
          <a:xfrm>
            <a:off x="1592800" y="1538363"/>
            <a:ext cx="3409556" cy="18687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C2BA3EA-0880-6DC2-FF5D-41232B60ABCA}"/>
              </a:ext>
            </a:extLst>
          </p:cNvPr>
          <p:cNvSpPr/>
          <p:nvPr/>
        </p:nvSpPr>
        <p:spPr>
          <a:xfrm>
            <a:off x="3602421" y="1508310"/>
            <a:ext cx="244366" cy="1584434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B0EF791-6A4E-7403-75B8-6197862FFE00}"/>
              </a:ext>
            </a:extLst>
          </p:cNvPr>
          <p:cNvCxnSpPr>
            <a:cxnSpLocks/>
          </p:cNvCxnSpPr>
          <p:nvPr/>
        </p:nvCxnSpPr>
        <p:spPr>
          <a:xfrm flipH="1" flipV="1">
            <a:off x="3748682" y="3085233"/>
            <a:ext cx="1548533" cy="29647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A74FF194-1C2B-887D-EDC6-E4CD35AB3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381" y="1590630"/>
            <a:ext cx="2301688" cy="14946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648FE81-E876-3FE5-D614-437549DAA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145" y="3910205"/>
            <a:ext cx="5305096" cy="121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1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49290-0CAB-8D3E-3214-F26ABBABB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Electromagnetic Calorimeter in LHCb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4C86A13C-510F-329A-D29C-D68BD7EEE3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772" y="1298757"/>
                <a:ext cx="5911754" cy="3844743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Optimised for </a:t>
                </a:r>
                <a:r>
                  <a:rPr lang="en-GB" b="1" dirty="0">
                    <a:solidFill>
                      <a:schemeClr val="accent1">
                        <a:lumMod val="75000"/>
                      </a:schemeClr>
                    </a:solidFill>
                    <a:latin typeface="Symbol" pitchFamily="2" charset="2"/>
                  </a:rPr>
                  <a:t>g</a:t>
                </a:r>
                <a:r>
                  <a:rPr lang="en-GB" dirty="0"/>
                  <a:t> and </a:t>
                </a:r>
                <a:r>
                  <a:rPr lang="en-GB" b="1" dirty="0">
                    <a:solidFill>
                      <a:schemeClr val="accent1">
                        <a:lumMod val="75000"/>
                      </a:schemeClr>
                    </a:solidFill>
                    <a:latin typeface="Symbol" pitchFamily="2" charset="2"/>
                  </a:rPr>
                  <a:t>p</a:t>
                </a:r>
                <a:r>
                  <a:rPr lang="en-GB" b="1" baseline="30000" dirty="0">
                    <a:solidFill>
                      <a:schemeClr val="accent1">
                        <a:lumMod val="75000"/>
                      </a:schemeClr>
                    </a:solidFill>
                  </a:rPr>
                  <a:t>0</a:t>
                </a:r>
                <a:r>
                  <a:rPr lang="en-GB" dirty="0"/>
                  <a:t>(→</a:t>
                </a:r>
                <a:r>
                  <a:rPr lang="en-GB" dirty="0">
                    <a:latin typeface="Symbol" pitchFamily="2" charset="2"/>
                  </a:rPr>
                  <a:t>g g)</a:t>
                </a:r>
                <a:r>
                  <a:rPr lang="en-GB" dirty="0">
                    <a:latin typeface="Source Sans Pro" panose="020B0503030403020204" pitchFamily="34" charset="77"/>
                  </a:rPr>
                  <a:t> identification for energies between 1 and 100 GeV</a:t>
                </a:r>
              </a:p>
              <a:p>
                <a:r>
                  <a:rPr lang="en-GB" dirty="0">
                    <a:latin typeface="Source Sans Pro" panose="020B0503030403020204" pitchFamily="34" charset="77"/>
                  </a:rPr>
                  <a:t>Energy resolution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d>
                      </m:num>
                      <m:den>
                        <m: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den>
                    </m:f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rad>
                      </m:den>
                    </m:f>
                    <m:r>
                      <a:rPr lang="en-GB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⊕</m:t>
                    </m:r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en-GB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GB" dirty="0"/>
                  <a:t>For operation at luminosity during Upgrade 2 (1x10</a:t>
                </a:r>
                <a:r>
                  <a:rPr lang="en-GB" baseline="30000" dirty="0"/>
                  <a:t>34</a:t>
                </a:r>
                <a:r>
                  <a:rPr lang="en-GB" dirty="0"/>
                  <a:t> cm</a:t>
                </a:r>
                <a:r>
                  <a:rPr lang="en-GB" baseline="30000" dirty="0"/>
                  <a:t>-2</a:t>
                </a:r>
                <a:r>
                  <a:rPr lang="en-GB" dirty="0"/>
                  <a:t> s</a:t>
                </a:r>
                <a:r>
                  <a:rPr lang="en-GB" baseline="30000" dirty="0"/>
                  <a:t>-1</a:t>
                </a:r>
                <a:r>
                  <a:rPr lang="en-GB" dirty="0"/>
                  <a:t>) it is required to:</a:t>
                </a:r>
              </a:p>
              <a:p>
                <a:pPr lvl="1"/>
                <a:r>
                  <a:rPr lang="en-GB" dirty="0"/>
                  <a:t>Sustain </a:t>
                </a:r>
                <a:r>
                  <a:rPr lang="en-GB" b="1" dirty="0">
                    <a:solidFill>
                      <a:schemeClr val="accent1">
                        <a:lumMod val="75000"/>
                      </a:schemeClr>
                    </a:solidFill>
                  </a:rPr>
                  <a:t>radiation</a:t>
                </a:r>
                <a:r>
                  <a:rPr lang="en-GB" dirty="0"/>
                  <a:t> dose up to 1 </a:t>
                </a:r>
                <a:r>
                  <a:rPr lang="en-GB" dirty="0" err="1"/>
                  <a:t>MGy</a:t>
                </a:r>
                <a:r>
                  <a:rPr lang="en-GB" dirty="0"/>
                  <a:t> and                     6x10</a:t>
                </a:r>
                <a:r>
                  <a:rPr lang="en-GB" baseline="30000" dirty="0"/>
                  <a:t>15</a:t>
                </a:r>
                <a:r>
                  <a:rPr lang="en-GB" dirty="0"/>
                  <a:t> </a:t>
                </a:r>
                <a:r>
                  <a:rPr lang="en-GB" dirty="0" err="1"/>
                  <a:t>neq</a:t>
                </a:r>
                <a:r>
                  <a:rPr lang="en-GB" dirty="0"/>
                  <a:t>/cm</a:t>
                </a:r>
                <a:r>
                  <a:rPr lang="en-GB" baseline="30000" dirty="0"/>
                  <a:t>2</a:t>
                </a:r>
                <a:r>
                  <a:rPr lang="en-GB" dirty="0"/>
                  <a:t> in the </a:t>
                </a:r>
                <a:r>
                  <a:rPr lang="en-GB" dirty="0" err="1"/>
                  <a:t>center</a:t>
                </a:r>
                <a:endParaRPr lang="en-GB" dirty="0"/>
              </a:p>
              <a:p>
                <a:pPr lvl="1"/>
                <a:r>
                  <a:rPr lang="en-GB" dirty="0"/>
                  <a:t>Measure </a:t>
                </a:r>
                <a:r>
                  <a:rPr lang="en-GB" b="1" dirty="0">
                    <a:solidFill>
                      <a:schemeClr val="accent1">
                        <a:lumMod val="75000"/>
                      </a:schemeClr>
                    </a:solidFill>
                  </a:rPr>
                  <a:t>time</a:t>
                </a:r>
                <a:r>
                  <a:rPr lang="en-GB" dirty="0"/>
                  <a:t> of arrival of particles with precision of 15ps (for the entire data processing chain)</a:t>
                </a:r>
              </a:p>
              <a:p>
                <a:pPr lvl="1"/>
                <a:r>
                  <a:rPr lang="en-GB" dirty="0"/>
                  <a:t>Have high </a:t>
                </a:r>
                <a:r>
                  <a:rPr lang="en-GB" b="1" dirty="0">
                    <a:solidFill>
                      <a:schemeClr val="accent1">
                        <a:lumMod val="75000"/>
                      </a:schemeClr>
                    </a:solidFill>
                  </a:rPr>
                  <a:t>granularity</a:t>
                </a:r>
                <a:r>
                  <a:rPr lang="en-GB" dirty="0"/>
                  <a:t> on the </a:t>
                </a:r>
                <a:r>
                  <a:rPr lang="en-GB" dirty="0" err="1"/>
                  <a:t>center</a:t>
                </a:r>
                <a:r>
                  <a:rPr lang="en-GB" dirty="0"/>
                  <a:t> with denser absorber</a:t>
                </a:r>
              </a:p>
              <a:p>
                <a:pPr lvl="1"/>
                <a:r>
                  <a:rPr lang="en-GB" b="1" dirty="0">
                    <a:solidFill>
                      <a:schemeClr val="accent1">
                        <a:lumMod val="75000"/>
                      </a:schemeClr>
                    </a:solidFill>
                  </a:rPr>
                  <a:t>Segment</a:t>
                </a:r>
                <a:r>
                  <a:rPr lang="en-GB" dirty="0"/>
                  <a:t> longitudinally for particle identification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4C86A13C-510F-329A-D29C-D68BD7EEE3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772" y="1298757"/>
                <a:ext cx="5911754" cy="3844743"/>
              </a:xfrm>
              <a:blipFill>
                <a:blip r:embed="rId2"/>
                <a:stretch>
                  <a:fillRect l="-1073" t="-2303" b="-1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7E91B4-1014-FD46-1BD2-5AA41BBD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E04B12-3F56-525A-D7D3-726C55C31A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088"/>
          <a:stretch>
            <a:fillRect/>
          </a:stretch>
        </p:blipFill>
        <p:spPr>
          <a:xfrm>
            <a:off x="6114565" y="3054569"/>
            <a:ext cx="2933663" cy="20889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79DD55-63B6-ACEE-3D05-05D93B8F8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565" y="1232047"/>
            <a:ext cx="2781120" cy="182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48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798B64-270E-42A5-B3A4-D2073148A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66" y="273844"/>
            <a:ext cx="8497298" cy="924020"/>
          </a:xfrm>
        </p:spPr>
        <p:txBody>
          <a:bodyPr/>
          <a:lstStyle/>
          <a:p>
            <a:r>
              <a:rPr lang="en-GB" dirty="0"/>
              <a:t>LHCb </a:t>
            </a:r>
            <a:r>
              <a:rPr lang="en-GB" dirty="0" err="1"/>
              <a:t>PicoCal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5D368E-9B02-62C7-74F5-6C869D09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52C3AA-EBA7-E839-BF4A-13297CA0C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42" b="37684"/>
          <a:stretch>
            <a:fillRect/>
          </a:stretch>
        </p:blipFill>
        <p:spPr>
          <a:xfrm>
            <a:off x="25209" y="1145298"/>
            <a:ext cx="6704601" cy="244415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AB47E2-6CDB-612D-9DC4-E4DC650B6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28" y="3773470"/>
            <a:ext cx="4106917" cy="127010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27DB1B-762A-C959-A663-ED708A39F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456" y="3699360"/>
            <a:ext cx="3382663" cy="14183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6EA448-E2DD-B0E3-52E1-AD6200436C52}"/>
              </a:ext>
            </a:extLst>
          </p:cNvPr>
          <p:cNvSpPr/>
          <p:nvPr/>
        </p:nvSpPr>
        <p:spPr>
          <a:xfrm>
            <a:off x="8318756" y="4843836"/>
            <a:ext cx="225363" cy="273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266341-106C-D652-EAA3-7D08FD3F7DE0}"/>
              </a:ext>
            </a:extLst>
          </p:cNvPr>
          <p:cNvSpPr txBox="1"/>
          <p:nvPr/>
        </p:nvSpPr>
        <p:spPr>
          <a:xfrm>
            <a:off x="4366045" y="1381885"/>
            <a:ext cx="297228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(GAGG = Gadolinium Aluminium Gallium Garnet)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B7246D-DF4E-6559-168D-287D6BEF3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8334" y="830431"/>
            <a:ext cx="1356270" cy="10717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703FC50-B32D-E982-C9E1-FF6F3FBDE9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640" t="26856" r="1640" b="-19808"/>
          <a:stretch>
            <a:fillRect/>
          </a:stretch>
        </p:blipFill>
        <p:spPr>
          <a:xfrm>
            <a:off x="7338334" y="1906326"/>
            <a:ext cx="1045852" cy="12644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B64FC91-A0CE-3D82-413D-38E7AB854E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334" y="2904193"/>
            <a:ext cx="1248712" cy="75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37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DE53D2-0F3D-C599-3240-9025652C8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5620"/>
            <a:ext cx="8339328" cy="924020"/>
          </a:xfrm>
        </p:spPr>
        <p:txBody>
          <a:bodyPr/>
          <a:lstStyle/>
          <a:p>
            <a:r>
              <a:rPr lang="en-GB" dirty="0"/>
              <a:t>R&amp;D - Tungsten prototypes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2AA7B24-5719-08FF-EE9C-E140FD039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8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5A4AA4-0A33-0A47-D1C7-B8FFA70D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38" y="939640"/>
            <a:ext cx="7703378" cy="41368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8FC6A1-E822-6790-6008-89D4B30CD1DF}"/>
              </a:ext>
            </a:extLst>
          </p:cNvPr>
          <p:cNvSpPr/>
          <p:nvPr/>
        </p:nvSpPr>
        <p:spPr>
          <a:xfrm>
            <a:off x="701566" y="1024443"/>
            <a:ext cx="5210503" cy="591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53807B-A7EA-B9AD-0344-CD2A84771B64}"/>
              </a:ext>
            </a:extLst>
          </p:cNvPr>
          <p:cNvSpPr/>
          <p:nvPr/>
        </p:nvSpPr>
        <p:spPr>
          <a:xfrm>
            <a:off x="8232837" y="4484989"/>
            <a:ext cx="186558" cy="591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080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570FC7-A315-5911-0B57-08ED7CCE9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R&amp;D – Tungsten prototype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5CA946-CE98-4DE4-7AE1-5E4E6A1F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69FD-F6FD-0649-A221-1E17ECBCC294}" type="slidenum">
              <a:rPr lang="fr-FR" smtClean="0"/>
              <a:t>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739AB8-07C0-AF10-2527-79523551C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32" y="1257199"/>
            <a:ext cx="8079891" cy="38114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4E5FB9-EC96-EE33-AB50-718F74FBD9C7}"/>
              </a:ext>
            </a:extLst>
          </p:cNvPr>
          <p:cNvSpPr/>
          <p:nvPr/>
        </p:nvSpPr>
        <p:spPr>
          <a:xfrm>
            <a:off x="299546" y="1197864"/>
            <a:ext cx="8229600" cy="28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869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LHCb" id="{17B565CF-8BB3-3B45-8C79-BC071B7A821A}" vid="{7BFEF971-A27B-1242-896B-E489171C5BA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65669</TotalTime>
  <Words>686</Words>
  <Application>Microsoft Macintosh PowerPoint</Application>
  <PresentationFormat>Affichage à l'écran (16:9)</PresentationFormat>
  <Paragraphs>92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8" baseType="lpstr">
      <vt:lpstr>Aganè Light</vt:lpstr>
      <vt:lpstr>Aileron</vt:lpstr>
      <vt:lpstr>Aileron SemiBold</vt:lpstr>
      <vt:lpstr>Arial</vt:lpstr>
      <vt:lpstr>Calibri</vt:lpstr>
      <vt:lpstr>Cambria Math</vt:lpstr>
      <vt:lpstr>GILL SANS SEMIBOLD</vt:lpstr>
      <vt:lpstr>Source Sans Pro</vt:lpstr>
      <vt:lpstr>Symbol</vt:lpstr>
      <vt:lpstr>Thème Office</vt:lpstr>
      <vt:lpstr>Bc studies and upgrade of ECAL for LHCb </vt:lpstr>
      <vt:lpstr>Study of the Bc+ meson</vt:lpstr>
      <vt:lpstr>Observation of Bc+ → D h+ h-</vt:lpstr>
      <vt:lpstr>Observation of Bc+ → D h+ h-</vt:lpstr>
      <vt:lpstr>Calorimeter for Upgrade 2</vt:lpstr>
      <vt:lpstr>Electromagnetic Calorimeter in LHCb</vt:lpstr>
      <vt:lpstr>LHCb PicoCal</vt:lpstr>
      <vt:lpstr>R&amp;D - Tungsten prototypes</vt:lpstr>
      <vt:lpstr>R&amp;D – Tungsten prototype</vt:lpstr>
      <vt:lpstr>Time measurement</vt:lpstr>
      <vt:lpstr>Time measurement</vt:lpstr>
      <vt:lpstr>SPIDER – Swift Pipelined Digitizer </vt:lpstr>
      <vt:lpstr>SPIDER architecture </vt:lpstr>
      <vt:lpstr>SPIDER tests</vt:lpstr>
      <vt:lpstr>Conclusions</vt:lpstr>
      <vt:lpstr>R&amp;D – Lead prototypes</vt:lpstr>
      <vt:lpstr>R&amp;D – Shashlik modules</vt:lpstr>
      <vt:lpstr>Performances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Running a flavour experiment at the LHC</dc:title>
  <dc:creator>Patrick Robbe</dc:creator>
  <cp:lastModifiedBy>Patrick Robbe</cp:lastModifiedBy>
  <cp:revision>2258</cp:revision>
  <cp:lastPrinted>2018-05-19T23:31:06Z</cp:lastPrinted>
  <dcterms:created xsi:type="dcterms:W3CDTF">2022-07-04T11:45:39Z</dcterms:created>
  <dcterms:modified xsi:type="dcterms:W3CDTF">2026-06-29T07:34:07Z</dcterms:modified>
</cp:coreProperties>
</file>