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26"/>
  </p:notesMasterIdLst>
  <p:sldIdLst>
    <p:sldId id="428" r:id="rId2"/>
    <p:sldId id="269" r:id="rId3"/>
    <p:sldId id="2039377754" r:id="rId4"/>
    <p:sldId id="357" r:id="rId5"/>
    <p:sldId id="2039377755" r:id="rId6"/>
    <p:sldId id="426" r:id="rId7"/>
    <p:sldId id="264" r:id="rId8"/>
    <p:sldId id="454" r:id="rId9"/>
    <p:sldId id="2039377739" r:id="rId10"/>
    <p:sldId id="2039377756" r:id="rId11"/>
    <p:sldId id="256" r:id="rId12"/>
    <p:sldId id="2039377740" r:id="rId13"/>
    <p:sldId id="258" r:id="rId14"/>
    <p:sldId id="259" r:id="rId15"/>
    <p:sldId id="265" r:id="rId16"/>
    <p:sldId id="260" r:id="rId17"/>
    <p:sldId id="262" r:id="rId18"/>
    <p:sldId id="2039377757" r:id="rId19"/>
    <p:sldId id="2039377747" r:id="rId20"/>
    <p:sldId id="2039377749" r:id="rId21"/>
    <p:sldId id="1145" r:id="rId22"/>
    <p:sldId id="281" r:id="rId23"/>
    <p:sldId id="273" r:id="rId24"/>
    <p:sldId id="291" r:id="rId2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C00000"/>
    <a:srgbClr val="63891F"/>
    <a:srgbClr val="FFC000"/>
    <a:srgbClr val="6076B4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15" autoAdjust="0"/>
    <p:restoredTop sz="94660"/>
  </p:normalViewPr>
  <p:slideViewPr>
    <p:cSldViewPr>
      <p:cViewPr varScale="1">
        <p:scale>
          <a:sx n="88" d="100"/>
          <a:sy n="88" d="100"/>
        </p:scale>
        <p:origin x="326" y="7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90" d="100"/>
          <a:sy n="90" d="100"/>
        </p:scale>
        <p:origin x="-3642" y="-11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ielli\Downloads\newboard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ielli\Downloads\newboard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zh-CN" sz="168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Efficiency vs. applied voltage under irradiation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Source OFF</c:f>
              <c:strCache>
                <c:ptCount val="1"/>
                <c:pt idx="0">
                  <c:v>Source OFF</c:v>
                </c:pt>
              </c:strCache>
            </c:strRef>
          </c:tx>
          <c:spPr>
            <a:ln w="25400" cap="rnd" cmpd="sng" algn="ctr">
              <a:noFill/>
              <a:prstDash val="solid"/>
              <a:round/>
            </a:ln>
          </c:spPr>
          <c:xVal>
            <c:numRef>
              <c:f>Sheet1!$A$66:$A$78</c:f>
              <c:numCache>
                <c:formatCode>General</c:formatCode>
                <c:ptCount val="13"/>
                <c:pt idx="0">
                  <c:v>8600</c:v>
                </c:pt>
                <c:pt idx="1">
                  <c:v>8800</c:v>
                </c:pt>
                <c:pt idx="2">
                  <c:v>9000</c:v>
                </c:pt>
                <c:pt idx="3">
                  <c:v>9200</c:v>
                </c:pt>
                <c:pt idx="4">
                  <c:v>9400</c:v>
                </c:pt>
                <c:pt idx="5">
                  <c:v>9500</c:v>
                </c:pt>
                <c:pt idx="6">
                  <c:v>9600</c:v>
                </c:pt>
                <c:pt idx="7">
                  <c:v>9700</c:v>
                </c:pt>
                <c:pt idx="8">
                  <c:v>9800</c:v>
                </c:pt>
                <c:pt idx="9">
                  <c:v>10000</c:v>
                </c:pt>
                <c:pt idx="10">
                  <c:v>10100</c:v>
                </c:pt>
                <c:pt idx="11">
                  <c:v>10200</c:v>
                </c:pt>
                <c:pt idx="12">
                  <c:v>10300</c:v>
                </c:pt>
              </c:numCache>
            </c:numRef>
          </c:xVal>
          <c:yVal>
            <c:numRef>
              <c:f>Sheet1!$C$66:$C$78</c:f>
              <c:numCache>
                <c:formatCode>0.00</c:formatCode>
                <c:ptCount val="13"/>
                <c:pt idx="0">
                  <c:v>5.2631578947368403E-3</c:v>
                </c:pt>
                <c:pt idx="1">
                  <c:v>3.2698675496688701E-2</c:v>
                </c:pt>
                <c:pt idx="2">
                  <c:v>0.18818240205523401</c:v>
                </c:pt>
                <c:pt idx="3">
                  <c:v>0.53731967384486701</c:v>
                </c:pt>
                <c:pt idx="4">
                  <c:v>0.78350092345577704</c:v>
                </c:pt>
                <c:pt idx="5">
                  <c:v>0.86971904266389199</c:v>
                </c:pt>
                <c:pt idx="6">
                  <c:v>0.91312539250575697</c:v>
                </c:pt>
                <c:pt idx="7">
                  <c:v>0.94194756554307102</c:v>
                </c:pt>
                <c:pt idx="8">
                  <c:v>0.96980351602895598</c:v>
                </c:pt>
                <c:pt idx="9">
                  <c:v>0.98979374867106096</c:v>
                </c:pt>
                <c:pt idx="10">
                  <c:v>0.99347826086956503</c:v>
                </c:pt>
                <c:pt idx="11">
                  <c:v>0.987936507936508</c:v>
                </c:pt>
                <c:pt idx="12">
                  <c:v>0.98559198162455597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41FD-4823-AAD1-BAF8BA34A87B}"/>
            </c:ext>
          </c:extLst>
        </c:ser>
        <c:ser>
          <c:idx val="2"/>
          <c:order val="1"/>
          <c:tx>
            <c:strRef>
              <c:f>ABS 10</c:f>
              <c:strCache>
                <c:ptCount val="1"/>
                <c:pt idx="0">
                  <c:v>ABS 10</c:v>
                </c:pt>
              </c:strCache>
            </c:strRef>
          </c:tx>
          <c:spPr>
            <a:ln w="25400" cap="rnd" cmpd="sng" algn="ctr">
              <a:noFill/>
              <a:prstDash val="solid"/>
              <a:round/>
            </a:ln>
            <a:effectLst/>
          </c:spPr>
          <c:xVal>
            <c:numRef>
              <c:f>Sheet1!$A$109:$A$119</c:f>
              <c:numCache>
                <c:formatCode>General</c:formatCode>
                <c:ptCount val="11"/>
                <c:pt idx="0">
                  <c:v>9000</c:v>
                </c:pt>
                <c:pt idx="1">
                  <c:v>9200</c:v>
                </c:pt>
                <c:pt idx="2">
                  <c:v>9400</c:v>
                </c:pt>
                <c:pt idx="3">
                  <c:v>9600</c:v>
                </c:pt>
                <c:pt idx="4">
                  <c:v>9800</c:v>
                </c:pt>
                <c:pt idx="5">
                  <c:v>10000</c:v>
                </c:pt>
                <c:pt idx="6">
                  <c:v>10100</c:v>
                </c:pt>
                <c:pt idx="7">
                  <c:v>10200</c:v>
                </c:pt>
                <c:pt idx="8">
                  <c:v>10300</c:v>
                </c:pt>
                <c:pt idx="9">
                  <c:v>10500</c:v>
                </c:pt>
                <c:pt idx="10">
                  <c:v>10800</c:v>
                </c:pt>
              </c:numCache>
            </c:numRef>
          </c:xVal>
          <c:yVal>
            <c:numRef>
              <c:f>Sheet1!$C$109:$C$119</c:f>
              <c:numCache>
                <c:formatCode>0.00</c:formatCode>
                <c:ptCount val="11"/>
                <c:pt idx="0">
                  <c:v>5.6129529683885897E-2</c:v>
                </c:pt>
                <c:pt idx="1">
                  <c:v>0.28468163641956301</c:v>
                </c:pt>
                <c:pt idx="2">
                  <c:v>0.57446158545898895</c:v>
                </c:pt>
                <c:pt idx="3">
                  <c:v>0.76922292473995502</c:v>
                </c:pt>
                <c:pt idx="4">
                  <c:v>0.89225169006760296</c:v>
                </c:pt>
                <c:pt idx="5">
                  <c:v>0.94895473919220596</c:v>
                </c:pt>
                <c:pt idx="6">
                  <c:v>0.96377826696017599</c:v>
                </c:pt>
                <c:pt idx="7">
                  <c:v>0.97097387648884004</c:v>
                </c:pt>
                <c:pt idx="8">
                  <c:v>0.97376611827478898</c:v>
                </c:pt>
                <c:pt idx="9">
                  <c:v>0.97706559839759599</c:v>
                </c:pt>
                <c:pt idx="10">
                  <c:v>0.98069843796637102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41FD-4823-AAD1-BAF8BA34A87B}"/>
            </c:ext>
          </c:extLst>
        </c:ser>
        <c:ser>
          <c:idx val="3"/>
          <c:order val="2"/>
          <c:tx>
            <c:strRef>
              <c:f>ABS 3.3</c:f>
              <c:strCache>
                <c:ptCount val="1"/>
                <c:pt idx="0">
                  <c:v>ABS 3.3</c:v>
                </c:pt>
              </c:strCache>
            </c:strRef>
          </c:tx>
          <c:spPr>
            <a:ln w="25400" cap="rnd" cmpd="sng" algn="ctr">
              <a:noFill/>
              <a:prstDash val="solid"/>
              <a:round/>
            </a:ln>
            <a:effectLst/>
          </c:spPr>
          <c:xVal>
            <c:numRef>
              <c:f>Sheet1!$A$128:$A$141</c:f>
              <c:numCache>
                <c:formatCode>General</c:formatCode>
                <c:ptCount val="14"/>
                <c:pt idx="0">
                  <c:v>9000</c:v>
                </c:pt>
                <c:pt idx="1">
                  <c:v>9200</c:v>
                </c:pt>
                <c:pt idx="2">
                  <c:v>9400</c:v>
                </c:pt>
                <c:pt idx="3">
                  <c:v>9600</c:v>
                </c:pt>
                <c:pt idx="4">
                  <c:v>9800</c:v>
                </c:pt>
                <c:pt idx="5">
                  <c:v>10000</c:v>
                </c:pt>
                <c:pt idx="6">
                  <c:v>10100</c:v>
                </c:pt>
                <c:pt idx="7">
                  <c:v>10200</c:v>
                </c:pt>
                <c:pt idx="8">
                  <c:v>10300</c:v>
                </c:pt>
                <c:pt idx="9">
                  <c:v>10400</c:v>
                </c:pt>
                <c:pt idx="10">
                  <c:v>10500</c:v>
                </c:pt>
                <c:pt idx="11">
                  <c:v>10600</c:v>
                </c:pt>
                <c:pt idx="12">
                  <c:v>10700</c:v>
                </c:pt>
                <c:pt idx="13">
                  <c:v>10800</c:v>
                </c:pt>
              </c:numCache>
            </c:numRef>
          </c:xVal>
          <c:yVal>
            <c:numRef>
              <c:f>Sheet1!$C$128:$C$141</c:f>
              <c:numCache>
                <c:formatCode>0.00</c:formatCode>
                <c:ptCount val="14"/>
                <c:pt idx="0">
                  <c:v>2.5553385416666699E-2</c:v>
                </c:pt>
                <c:pt idx="1">
                  <c:v>7.4023820292477005E-2</c:v>
                </c:pt>
                <c:pt idx="2">
                  <c:v>0.23130990415335501</c:v>
                </c:pt>
                <c:pt idx="3">
                  <c:v>0.48297462255059398</c:v>
                </c:pt>
                <c:pt idx="4">
                  <c:v>0.67625476959201603</c:v>
                </c:pt>
                <c:pt idx="5">
                  <c:v>0.81954153796130702</c:v>
                </c:pt>
                <c:pt idx="6">
                  <c:v>0.86819957920048096</c:v>
                </c:pt>
                <c:pt idx="7">
                  <c:v>0.89805602326649303</c:v>
                </c:pt>
                <c:pt idx="8">
                  <c:v>0.93917509228053297</c:v>
                </c:pt>
                <c:pt idx="9">
                  <c:v>0.93353520060560202</c:v>
                </c:pt>
                <c:pt idx="10">
                  <c:v>0.94206204379561997</c:v>
                </c:pt>
                <c:pt idx="11">
                  <c:v>0.95985511620887398</c:v>
                </c:pt>
                <c:pt idx="12">
                  <c:v>0.96430778739184198</c:v>
                </c:pt>
                <c:pt idx="13">
                  <c:v>0.95808202653799801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41FD-4823-AAD1-BAF8BA34A87B}"/>
            </c:ext>
          </c:extLst>
        </c:ser>
        <c:ser>
          <c:idx val="4"/>
          <c:order val="3"/>
          <c:tx>
            <c:strRef>
              <c:f>ABS 2.2</c:f>
              <c:strCache>
                <c:ptCount val="1"/>
                <c:pt idx="0">
                  <c:v>ABS 2.2</c:v>
                </c:pt>
              </c:strCache>
            </c:strRef>
          </c:tx>
          <c:spPr>
            <a:ln w="25400" cap="rnd" cmpd="sng" algn="ctr">
              <a:noFill/>
              <a:prstDash val="solid"/>
              <a:round/>
            </a:ln>
            <a:effectLst/>
          </c:spPr>
          <c:xVal>
            <c:numRef>
              <c:f>Sheet1!$A$146:$A$158</c:f>
              <c:numCache>
                <c:formatCode>General</c:formatCode>
                <c:ptCount val="13"/>
                <c:pt idx="0">
                  <c:v>9000</c:v>
                </c:pt>
                <c:pt idx="1">
                  <c:v>9400</c:v>
                </c:pt>
                <c:pt idx="2">
                  <c:v>9800</c:v>
                </c:pt>
                <c:pt idx="3">
                  <c:v>10000</c:v>
                </c:pt>
                <c:pt idx="4">
                  <c:v>10100</c:v>
                </c:pt>
                <c:pt idx="5">
                  <c:v>10200</c:v>
                </c:pt>
                <c:pt idx="6">
                  <c:v>10300</c:v>
                </c:pt>
                <c:pt idx="7">
                  <c:v>10400</c:v>
                </c:pt>
                <c:pt idx="8">
                  <c:v>10500</c:v>
                </c:pt>
                <c:pt idx="9">
                  <c:v>10600</c:v>
                </c:pt>
                <c:pt idx="10">
                  <c:v>10800</c:v>
                </c:pt>
                <c:pt idx="11">
                  <c:v>11000</c:v>
                </c:pt>
                <c:pt idx="12">
                  <c:v>11200</c:v>
                </c:pt>
              </c:numCache>
            </c:numRef>
          </c:xVal>
          <c:yVal>
            <c:numRef>
              <c:f>Sheet1!$C$146:$C$158</c:f>
              <c:numCache>
                <c:formatCode>0.00</c:formatCode>
                <c:ptCount val="13"/>
                <c:pt idx="0">
                  <c:v>1.6929287667665101E-2</c:v>
                </c:pt>
                <c:pt idx="1">
                  <c:v>0.13030628694250401</c:v>
                </c:pt>
                <c:pt idx="2">
                  <c:v>0.55024300538552495</c:v>
                </c:pt>
                <c:pt idx="3">
                  <c:v>0.72062941725563401</c:v>
                </c:pt>
                <c:pt idx="4">
                  <c:v>0.78367677494825905</c:v>
                </c:pt>
                <c:pt idx="5">
                  <c:v>0.83603896103896103</c:v>
                </c:pt>
                <c:pt idx="6">
                  <c:v>0.87683556025929399</c:v>
                </c:pt>
                <c:pt idx="7">
                  <c:v>0.89754207854662005</c:v>
                </c:pt>
                <c:pt idx="8">
                  <c:v>0.92601774530271397</c:v>
                </c:pt>
                <c:pt idx="9">
                  <c:v>0.93160486943592602</c:v>
                </c:pt>
                <c:pt idx="10">
                  <c:v>0.95114636097040794</c:v>
                </c:pt>
                <c:pt idx="11">
                  <c:v>0.95419447716267503</c:v>
                </c:pt>
                <c:pt idx="12">
                  <c:v>0.960233297985154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41FD-4823-AAD1-BAF8BA34A87B}"/>
            </c:ext>
          </c:extLst>
        </c:ser>
        <c:ser>
          <c:idx val="9"/>
          <c:order val="4"/>
          <c:tx>
            <c:strRef>
              <c:f>ABS 1</c:f>
              <c:strCache>
                <c:ptCount val="1"/>
                <c:pt idx="0">
                  <c:v>ABS 1</c:v>
                </c:pt>
              </c:strCache>
            </c:strRef>
          </c:tx>
          <c:spPr>
            <a:ln w="25400" cap="rnd" cmpd="sng" algn="ctr">
              <a:noFill/>
              <a:prstDash val="solid"/>
              <a:round/>
            </a:ln>
            <a:effectLst/>
          </c:spPr>
          <c:marker>
            <c:symbol val="diamond"/>
            <c:size val="6"/>
            <c:spPr>
              <a:solidFill>
                <a:schemeClr val="accent4">
                  <a:lumMod val="60000"/>
                </a:schemeClr>
              </a:solidFill>
              <a:ln w="9525" cap="flat" cmpd="sng" algn="ctr">
                <a:solidFill>
                  <a:schemeClr val="accent4">
                    <a:lumMod val="60000"/>
                  </a:schemeClr>
                </a:solidFill>
                <a:prstDash val="solid"/>
                <a:round/>
              </a:ln>
              <a:effectLst/>
            </c:spPr>
          </c:marker>
          <c:xVal>
            <c:numRef>
              <c:f>Sheet1!$A$161:$A$173</c:f>
              <c:numCache>
                <c:formatCode>General</c:formatCode>
                <c:ptCount val="13"/>
                <c:pt idx="0">
                  <c:v>9000</c:v>
                </c:pt>
                <c:pt idx="1">
                  <c:v>9400</c:v>
                </c:pt>
                <c:pt idx="2">
                  <c:v>9800</c:v>
                </c:pt>
                <c:pt idx="3">
                  <c:v>10200</c:v>
                </c:pt>
                <c:pt idx="4">
                  <c:v>10400</c:v>
                </c:pt>
                <c:pt idx="5">
                  <c:v>10600</c:v>
                </c:pt>
                <c:pt idx="6">
                  <c:v>10800</c:v>
                </c:pt>
                <c:pt idx="7">
                  <c:v>11000</c:v>
                </c:pt>
                <c:pt idx="8">
                  <c:v>11200</c:v>
                </c:pt>
                <c:pt idx="9">
                  <c:v>11400</c:v>
                </c:pt>
                <c:pt idx="10">
                  <c:v>11600</c:v>
                </c:pt>
                <c:pt idx="11">
                  <c:v>11800</c:v>
                </c:pt>
                <c:pt idx="12">
                  <c:v>12000</c:v>
                </c:pt>
              </c:numCache>
            </c:numRef>
          </c:xVal>
          <c:yVal>
            <c:numRef>
              <c:f>Sheet1!$C$161:$C$173</c:f>
              <c:numCache>
                <c:formatCode>0.00</c:formatCode>
                <c:ptCount val="13"/>
                <c:pt idx="0">
                  <c:v>5.1891143911439097E-3</c:v>
                </c:pt>
                <c:pt idx="1">
                  <c:v>3.0798389007344201E-2</c:v>
                </c:pt>
                <c:pt idx="2">
                  <c:v>0.138163337666942</c:v>
                </c:pt>
                <c:pt idx="3">
                  <c:v>0.47341115434500602</c:v>
                </c:pt>
                <c:pt idx="4">
                  <c:v>0.62446950406208301</c:v>
                </c:pt>
                <c:pt idx="5">
                  <c:v>0.75441882242771896</c:v>
                </c:pt>
                <c:pt idx="6">
                  <c:v>0.82042085126733599</c:v>
                </c:pt>
                <c:pt idx="7">
                  <c:v>0.88264999398821697</c:v>
                </c:pt>
                <c:pt idx="8">
                  <c:v>0.90326828684305005</c:v>
                </c:pt>
                <c:pt idx="9">
                  <c:v>0.92113488819427702</c:v>
                </c:pt>
                <c:pt idx="10">
                  <c:v>0.927514097744361</c:v>
                </c:pt>
                <c:pt idx="11">
                  <c:v>0.93872037332678404</c:v>
                </c:pt>
                <c:pt idx="12">
                  <c:v>0.92884569234461201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4-41FD-4823-AAD1-BAF8BA34A8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26945264"/>
        <c:axId val="426946096"/>
      </c:scatterChart>
      <c:valAx>
        <c:axId val="426945264"/>
        <c:scaling>
          <c:orientation val="minMax"/>
          <c:min val="80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olid"/>
              <a:round/>
            </a:ln>
            <a:effectLst/>
          </c:spPr>
        </c:majorGridlines>
        <c:title>
          <c:tx>
            <c:rich>
              <a:bodyPr rot="0" spcFirstLastPara="0" vertOverflow="ellipsis" vert="horz" wrap="square" anchor="ctr" anchorCtr="1"/>
              <a:lstStyle/>
              <a:p>
                <a:pPr>
                  <a:defRPr lang="zh-CN"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/>
                  <a:t>Applied Voltage (V)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prstDash val="solid"/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426946096"/>
        <c:crosses val="autoZero"/>
        <c:crossBetween val="midCat"/>
      </c:valAx>
      <c:valAx>
        <c:axId val="426946096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olid"/>
              <a:round/>
            </a:ln>
            <a:effectLst/>
          </c:spPr>
        </c:majorGridlines>
        <c:title>
          <c:tx>
            <c:rich>
              <a:bodyPr rot="-5400000" spcFirstLastPara="0" vertOverflow="ellipsis" vert="horz" wrap="square" anchor="ctr" anchorCtr="1"/>
              <a:lstStyle/>
              <a:p>
                <a:pPr>
                  <a:defRPr lang="zh-CN"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/>
                  <a:t>Efficiency</a:t>
                </a:r>
              </a:p>
            </c:rich>
          </c:tx>
          <c:overlay val="0"/>
        </c:title>
        <c:numFmt formatCode="0.0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prstDash val="solid"/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426945264"/>
        <c:crosses val="autoZero"/>
        <c:crossBetween val="midCat"/>
      </c:valAx>
    </c:plotArea>
    <c:legend>
      <c:legendPos val="t"/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zh-CN"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zh-CN"/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e8237021-c15e-4436-8231-c98c65b1cbd0}"/>
      </c:ext>
    </c:extLst>
  </c:chart>
  <c:txPr>
    <a:bodyPr/>
    <a:lstStyle/>
    <a:p>
      <a:pPr>
        <a:defRPr lang="zh-CN" sz="1400"/>
      </a:pPr>
      <a:endParaRPr lang="zh-CN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zh-CN" sz="168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Efficiency vs. Effective voltage under irradiation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126413364679243"/>
          <c:y val="0.18754238399276801"/>
          <c:w val="0.82540523671020005"/>
          <c:h val="0.65984015502307602"/>
        </c:manualLayout>
      </c:layout>
      <c:scatterChart>
        <c:scatterStyle val="lineMarker"/>
        <c:varyColors val="0"/>
        <c:ser>
          <c:idx val="0"/>
          <c:order val="0"/>
          <c:tx>
            <c:strRef>
              <c:f>Source Off</c:f>
              <c:strCache>
                <c:ptCount val="1"/>
                <c:pt idx="0">
                  <c:v>Source Off</c:v>
                </c:pt>
              </c:strCache>
            </c:strRef>
          </c:tx>
          <c:spPr>
            <a:ln w="25400" cap="rnd" cmpd="sng" algn="ctr">
              <a:noFill/>
              <a:prstDash val="solid"/>
              <a:round/>
            </a:ln>
          </c:spPr>
          <c:xVal>
            <c:numRef>
              <c:f>Sheet1!$B$66:$B$78</c:f>
              <c:numCache>
                <c:formatCode>General</c:formatCode>
                <c:ptCount val="13"/>
                <c:pt idx="0">
                  <c:v>8597.7199999999993</c:v>
                </c:pt>
                <c:pt idx="1">
                  <c:v>8797.15</c:v>
                </c:pt>
                <c:pt idx="2">
                  <c:v>8997.15</c:v>
                </c:pt>
                <c:pt idx="3">
                  <c:v>9197.15</c:v>
                </c:pt>
                <c:pt idx="4">
                  <c:v>9396.58</c:v>
                </c:pt>
                <c:pt idx="5">
                  <c:v>9496.58</c:v>
                </c:pt>
                <c:pt idx="6">
                  <c:v>9596.58</c:v>
                </c:pt>
                <c:pt idx="7">
                  <c:v>9696.58</c:v>
                </c:pt>
                <c:pt idx="8">
                  <c:v>9796.2950000000001</c:v>
                </c:pt>
                <c:pt idx="9">
                  <c:v>9995.7250000000004</c:v>
                </c:pt>
                <c:pt idx="10">
                  <c:v>10095.44</c:v>
                </c:pt>
                <c:pt idx="11">
                  <c:v>10195.44</c:v>
                </c:pt>
                <c:pt idx="12">
                  <c:v>10295.155000000001</c:v>
                </c:pt>
              </c:numCache>
            </c:numRef>
          </c:xVal>
          <c:yVal>
            <c:numRef>
              <c:f>Sheet1!$C$66:$C$78</c:f>
              <c:numCache>
                <c:formatCode>0.00</c:formatCode>
                <c:ptCount val="13"/>
                <c:pt idx="0">
                  <c:v>5.2631578947368403E-3</c:v>
                </c:pt>
                <c:pt idx="1">
                  <c:v>3.2698675496688701E-2</c:v>
                </c:pt>
                <c:pt idx="2">
                  <c:v>0.18818240205523401</c:v>
                </c:pt>
                <c:pt idx="3">
                  <c:v>0.53731967384486701</c:v>
                </c:pt>
                <c:pt idx="4">
                  <c:v>0.78350092345577704</c:v>
                </c:pt>
                <c:pt idx="5">
                  <c:v>0.86971904266389199</c:v>
                </c:pt>
                <c:pt idx="6">
                  <c:v>0.91312539250575697</c:v>
                </c:pt>
                <c:pt idx="7">
                  <c:v>0.94194756554307102</c:v>
                </c:pt>
                <c:pt idx="8">
                  <c:v>0.96980351602895598</c:v>
                </c:pt>
                <c:pt idx="9">
                  <c:v>0.98979374867106096</c:v>
                </c:pt>
                <c:pt idx="10">
                  <c:v>0.99347826086956503</c:v>
                </c:pt>
                <c:pt idx="11">
                  <c:v>0.987936507936508</c:v>
                </c:pt>
                <c:pt idx="12">
                  <c:v>0.98559198162455597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A660-44DB-9971-CA8609D227C3}"/>
            </c:ext>
          </c:extLst>
        </c:ser>
        <c:ser>
          <c:idx val="2"/>
          <c:order val="1"/>
          <c:tx>
            <c:strRef>
              <c:f>ABS 10</c:f>
              <c:strCache>
                <c:ptCount val="1"/>
                <c:pt idx="0">
                  <c:v>ABS 10</c:v>
                </c:pt>
              </c:strCache>
            </c:strRef>
          </c:tx>
          <c:spPr>
            <a:ln w="25400" cap="rnd" cmpd="sng" algn="ctr">
              <a:noFill/>
              <a:prstDash val="solid"/>
              <a:round/>
            </a:ln>
            <a:effectLst/>
          </c:spPr>
          <c:xVal>
            <c:numRef>
              <c:f>Sheet1!$B$109:$B$119</c:f>
              <c:numCache>
                <c:formatCode>General</c:formatCode>
                <c:ptCount val="11"/>
                <c:pt idx="0">
                  <c:v>8902.8150000000005</c:v>
                </c:pt>
                <c:pt idx="1">
                  <c:v>9064.625</c:v>
                </c:pt>
                <c:pt idx="2">
                  <c:v>9224.1550000000007</c:v>
                </c:pt>
                <c:pt idx="3">
                  <c:v>9386.25</c:v>
                </c:pt>
                <c:pt idx="4">
                  <c:v>9543.5</c:v>
                </c:pt>
                <c:pt idx="5">
                  <c:v>9699.61</c:v>
                </c:pt>
                <c:pt idx="6">
                  <c:v>9777.9500000000007</c:v>
                </c:pt>
                <c:pt idx="7">
                  <c:v>9850.59</c:v>
                </c:pt>
                <c:pt idx="8">
                  <c:v>9920.9500000000007</c:v>
                </c:pt>
                <c:pt idx="9">
                  <c:v>10055.4</c:v>
                </c:pt>
                <c:pt idx="10">
                  <c:v>10235.700000000001</c:v>
                </c:pt>
              </c:numCache>
            </c:numRef>
          </c:xVal>
          <c:yVal>
            <c:numRef>
              <c:f>Sheet1!$C$109:$C$119</c:f>
              <c:numCache>
                <c:formatCode>0.00</c:formatCode>
                <c:ptCount val="11"/>
                <c:pt idx="0">
                  <c:v>5.6129529683885897E-2</c:v>
                </c:pt>
                <c:pt idx="1">
                  <c:v>0.28468163641956301</c:v>
                </c:pt>
                <c:pt idx="2">
                  <c:v>0.57446158545898895</c:v>
                </c:pt>
                <c:pt idx="3">
                  <c:v>0.76922292473995502</c:v>
                </c:pt>
                <c:pt idx="4">
                  <c:v>0.89225169006760296</c:v>
                </c:pt>
                <c:pt idx="5">
                  <c:v>0.94895473919220596</c:v>
                </c:pt>
                <c:pt idx="6">
                  <c:v>0.96377826696017599</c:v>
                </c:pt>
                <c:pt idx="7">
                  <c:v>0.97097387648884004</c:v>
                </c:pt>
                <c:pt idx="8">
                  <c:v>0.97376611827478898</c:v>
                </c:pt>
                <c:pt idx="9">
                  <c:v>0.97706559839759599</c:v>
                </c:pt>
                <c:pt idx="10">
                  <c:v>0.98069843796637102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A660-44DB-9971-CA8609D227C3}"/>
            </c:ext>
          </c:extLst>
        </c:ser>
        <c:ser>
          <c:idx val="3"/>
          <c:order val="2"/>
          <c:tx>
            <c:strRef>
              <c:f>ABS 3.3</c:f>
              <c:strCache>
                <c:ptCount val="1"/>
                <c:pt idx="0">
                  <c:v>ABS 3.3</c:v>
                </c:pt>
              </c:strCache>
            </c:strRef>
          </c:tx>
          <c:spPr>
            <a:ln w="25400" cap="rnd" cmpd="sng" algn="ctr">
              <a:noFill/>
              <a:prstDash val="solid"/>
              <a:round/>
            </a:ln>
            <a:effectLst/>
          </c:spPr>
          <c:xVal>
            <c:numRef>
              <c:f>Sheet1!$B$128:$B$141</c:f>
              <c:numCache>
                <c:formatCode>General</c:formatCode>
                <c:ptCount val="14"/>
                <c:pt idx="0">
                  <c:v>8803.35</c:v>
                </c:pt>
                <c:pt idx="1">
                  <c:v>8932.1</c:v>
                </c:pt>
                <c:pt idx="2">
                  <c:v>9065.6949999999997</c:v>
                </c:pt>
                <c:pt idx="3">
                  <c:v>9192.4500000000007</c:v>
                </c:pt>
                <c:pt idx="4">
                  <c:v>9317.4950000000008</c:v>
                </c:pt>
                <c:pt idx="5">
                  <c:v>9437.125</c:v>
                </c:pt>
                <c:pt idx="6">
                  <c:v>9495.7999999999993</c:v>
                </c:pt>
                <c:pt idx="7">
                  <c:v>9555.9</c:v>
                </c:pt>
                <c:pt idx="8">
                  <c:v>9613.15</c:v>
                </c:pt>
                <c:pt idx="9">
                  <c:v>9667.5499999999993</c:v>
                </c:pt>
                <c:pt idx="10">
                  <c:v>9721.9500000000007</c:v>
                </c:pt>
                <c:pt idx="11">
                  <c:v>9776.35</c:v>
                </c:pt>
                <c:pt idx="12">
                  <c:v>9825.0499999999993</c:v>
                </c:pt>
                <c:pt idx="13">
                  <c:v>9873.75</c:v>
                </c:pt>
              </c:numCache>
            </c:numRef>
          </c:xVal>
          <c:yVal>
            <c:numRef>
              <c:f>Sheet1!$C$128:$C$141</c:f>
              <c:numCache>
                <c:formatCode>0.00</c:formatCode>
                <c:ptCount val="14"/>
                <c:pt idx="0">
                  <c:v>2.5553385416666699E-2</c:v>
                </c:pt>
                <c:pt idx="1">
                  <c:v>7.4023820292477005E-2</c:v>
                </c:pt>
                <c:pt idx="2">
                  <c:v>0.23130990415335501</c:v>
                </c:pt>
                <c:pt idx="3">
                  <c:v>0.48297462255059398</c:v>
                </c:pt>
                <c:pt idx="4">
                  <c:v>0.67625476959201603</c:v>
                </c:pt>
                <c:pt idx="5">
                  <c:v>0.81954153796130702</c:v>
                </c:pt>
                <c:pt idx="6">
                  <c:v>0.86819957920048096</c:v>
                </c:pt>
                <c:pt idx="7">
                  <c:v>0.89805602326649303</c:v>
                </c:pt>
                <c:pt idx="8">
                  <c:v>0.93917509228053297</c:v>
                </c:pt>
                <c:pt idx="9">
                  <c:v>0.93353520060560202</c:v>
                </c:pt>
                <c:pt idx="10">
                  <c:v>0.94206204379561997</c:v>
                </c:pt>
                <c:pt idx="11">
                  <c:v>0.95985511620887398</c:v>
                </c:pt>
                <c:pt idx="12">
                  <c:v>0.96430778739184198</c:v>
                </c:pt>
                <c:pt idx="13">
                  <c:v>0.95808202653799801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A660-44DB-9971-CA8609D227C3}"/>
            </c:ext>
          </c:extLst>
        </c:ser>
        <c:ser>
          <c:idx val="4"/>
          <c:order val="3"/>
          <c:tx>
            <c:strRef>
              <c:f>ABS 2.2</c:f>
              <c:strCache>
                <c:ptCount val="1"/>
                <c:pt idx="0">
                  <c:v>ABS 2.2</c:v>
                </c:pt>
              </c:strCache>
            </c:strRef>
          </c:tx>
          <c:spPr>
            <a:ln w="25400" cap="rnd" cmpd="sng" algn="ctr">
              <a:noFill/>
              <a:prstDash val="solid"/>
              <a:round/>
            </a:ln>
            <a:effectLst/>
          </c:spPr>
          <c:xVal>
            <c:numRef>
              <c:f>Sheet1!$B$146:$B$158</c:f>
              <c:numCache>
                <c:formatCode>General</c:formatCode>
                <c:ptCount val="13"/>
                <c:pt idx="0">
                  <c:v>8807.0550000000003</c:v>
                </c:pt>
                <c:pt idx="1">
                  <c:v>9015.25</c:v>
                </c:pt>
                <c:pt idx="2">
                  <c:v>9255.65</c:v>
                </c:pt>
                <c:pt idx="3">
                  <c:v>9360.1749999999993</c:v>
                </c:pt>
                <c:pt idx="4">
                  <c:v>9418.85</c:v>
                </c:pt>
                <c:pt idx="5">
                  <c:v>9470.4</c:v>
                </c:pt>
                <c:pt idx="6">
                  <c:v>9520.5249999999996</c:v>
                </c:pt>
                <c:pt idx="7">
                  <c:v>9573.5</c:v>
                </c:pt>
                <c:pt idx="8">
                  <c:v>9622.2000000000007</c:v>
                </c:pt>
                <c:pt idx="9">
                  <c:v>9674.6049999999996</c:v>
                </c:pt>
                <c:pt idx="10">
                  <c:v>9765.4500000000007</c:v>
                </c:pt>
                <c:pt idx="11">
                  <c:v>9845.75</c:v>
                </c:pt>
                <c:pt idx="12">
                  <c:v>9917.5</c:v>
                </c:pt>
              </c:numCache>
            </c:numRef>
          </c:xVal>
          <c:yVal>
            <c:numRef>
              <c:f>Sheet1!$C$146:$C$158</c:f>
              <c:numCache>
                <c:formatCode>0.00</c:formatCode>
                <c:ptCount val="13"/>
                <c:pt idx="0">
                  <c:v>1.6929287667665101E-2</c:v>
                </c:pt>
                <c:pt idx="1">
                  <c:v>0.13030628694250401</c:v>
                </c:pt>
                <c:pt idx="2">
                  <c:v>0.55024300538552495</c:v>
                </c:pt>
                <c:pt idx="3">
                  <c:v>0.72062941725563401</c:v>
                </c:pt>
                <c:pt idx="4">
                  <c:v>0.78367677494825905</c:v>
                </c:pt>
                <c:pt idx="5">
                  <c:v>0.83603896103896103</c:v>
                </c:pt>
                <c:pt idx="6">
                  <c:v>0.87683556025929399</c:v>
                </c:pt>
                <c:pt idx="7">
                  <c:v>0.89754207854662005</c:v>
                </c:pt>
                <c:pt idx="8">
                  <c:v>0.92601774530271397</c:v>
                </c:pt>
                <c:pt idx="9">
                  <c:v>0.93160486943592602</c:v>
                </c:pt>
                <c:pt idx="10">
                  <c:v>0.95114636097040794</c:v>
                </c:pt>
                <c:pt idx="11">
                  <c:v>0.95419447716267503</c:v>
                </c:pt>
                <c:pt idx="12">
                  <c:v>0.960233297985154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A660-44DB-9971-CA8609D227C3}"/>
            </c:ext>
          </c:extLst>
        </c:ser>
        <c:ser>
          <c:idx val="9"/>
          <c:order val="4"/>
          <c:tx>
            <c:strRef>
              <c:f>ABS 1</c:f>
              <c:strCache>
                <c:ptCount val="1"/>
                <c:pt idx="0">
                  <c:v>ABS 1</c:v>
                </c:pt>
              </c:strCache>
            </c:strRef>
          </c:tx>
          <c:spPr>
            <a:ln w="25400" cap="rnd" cmpd="sng" algn="ctr">
              <a:noFill/>
              <a:prstDash val="solid"/>
              <a:round/>
            </a:ln>
            <a:effectLst/>
          </c:spPr>
          <c:marker>
            <c:symbol val="diamond"/>
            <c:size val="6"/>
            <c:spPr>
              <a:solidFill>
                <a:schemeClr val="accent4">
                  <a:lumMod val="60000"/>
                </a:schemeClr>
              </a:solidFill>
              <a:ln w="9525" cap="flat" cmpd="sng" algn="ctr">
                <a:solidFill>
                  <a:schemeClr val="accent4">
                    <a:lumMod val="60000"/>
                  </a:schemeClr>
                </a:solidFill>
                <a:prstDash val="solid"/>
                <a:round/>
              </a:ln>
              <a:effectLst/>
            </c:spPr>
          </c:marker>
          <c:xVal>
            <c:numRef>
              <c:f>Sheet1!$B$161:$B$173</c:f>
              <c:numCache>
                <c:formatCode>General</c:formatCode>
                <c:ptCount val="13"/>
                <c:pt idx="0">
                  <c:v>8706.4500000000007</c:v>
                </c:pt>
                <c:pt idx="1">
                  <c:v>8887</c:v>
                </c:pt>
                <c:pt idx="2">
                  <c:v>9076.1</c:v>
                </c:pt>
                <c:pt idx="3">
                  <c:v>9233.85</c:v>
                </c:pt>
                <c:pt idx="4">
                  <c:v>9308.4500000000007</c:v>
                </c:pt>
                <c:pt idx="5">
                  <c:v>9374.5</c:v>
                </c:pt>
                <c:pt idx="6">
                  <c:v>9437.7000000000007</c:v>
                </c:pt>
                <c:pt idx="7">
                  <c:v>9503.75</c:v>
                </c:pt>
                <c:pt idx="8">
                  <c:v>9547</c:v>
                </c:pt>
                <c:pt idx="9">
                  <c:v>9598.7999999999993</c:v>
                </c:pt>
                <c:pt idx="10">
                  <c:v>9636.35</c:v>
                </c:pt>
                <c:pt idx="11">
                  <c:v>9662.5</c:v>
                </c:pt>
                <c:pt idx="12">
                  <c:v>9685.7999999999993</c:v>
                </c:pt>
              </c:numCache>
            </c:numRef>
          </c:xVal>
          <c:yVal>
            <c:numRef>
              <c:f>Sheet1!$C$161:$C$173</c:f>
              <c:numCache>
                <c:formatCode>0.00</c:formatCode>
                <c:ptCount val="13"/>
                <c:pt idx="0">
                  <c:v>5.1891143911439097E-3</c:v>
                </c:pt>
                <c:pt idx="1">
                  <c:v>3.0798389007344201E-2</c:v>
                </c:pt>
                <c:pt idx="2">
                  <c:v>0.138163337666942</c:v>
                </c:pt>
                <c:pt idx="3">
                  <c:v>0.47341115434500602</c:v>
                </c:pt>
                <c:pt idx="4">
                  <c:v>0.62446950406208301</c:v>
                </c:pt>
                <c:pt idx="5">
                  <c:v>0.75441882242771896</c:v>
                </c:pt>
                <c:pt idx="6">
                  <c:v>0.82042085126733599</c:v>
                </c:pt>
                <c:pt idx="7">
                  <c:v>0.88264999398821697</c:v>
                </c:pt>
                <c:pt idx="8">
                  <c:v>0.90326828684305005</c:v>
                </c:pt>
                <c:pt idx="9">
                  <c:v>0.92113488819427702</c:v>
                </c:pt>
                <c:pt idx="10">
                  <c:v>0.927514097744361</c:v>
                </c:pt>
                <c:pt idx="11">
                  <c:v>0.93872037332678404</c:v>
                </c:pt>
                <c:pt idx="12">
                  <c:v>0.92884569234461201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4-A660-44DB-9971-CA8609D227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26945264"/>
        <c:axId val="426946096"/>
      </c:scatterChart>
      <c:valAx>
        <c:axId val="426945264"/>
        <c:scaling>
          <c:orientation val="minMax"/>
          <c:min val="80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olid"/>
              <a:round/>
            </a:ln>
            <a:effectLst/>
          </c:spPr>
        </c:majorGridlines>
        <c:title>
          <c:tx>
            <c:rich>
              <a:bodyPr rot="0" spcFirstLastPara="0" vertOverflow="ellipsis" vert="horz" wrap="square" anchor="ctr" anchorCtr="1"/>
              <a:lstStyle/>
              <a:p>
                <a:pPr>
                  <a:defRPr lang="zh-CN"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/>
                  <a:t>V_gas (V-I*R)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prstDash val="solid"/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426946096"/>
        <c:crosses val="autoZero"/>
        <c:crossBetween val="midCat"/>
      </c:valAx>
      <c:valAx>
        <c:axId val="426946096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olid"/>
              <a:round/>
            </a:ln>
            <a:effectLst/>
          </c:spPr>
        </c:majorGridlines>
        <c:title>
          <c:tx>
            <c:rich>
              <a:bodyPr rot="-5400000" spcFirstLastPara="0" vertOverflow="ellipsis" vert="horz" wrap="square" anchor="ctr" anchorCtr="1"/>
              <a:lstStyle/>
              <a:p>
                <a:pPr>
                  <a:defRPr lang="zh-CN"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/>
                  <a:t>Efficiency</a:t>
                </a:r>
              </a:p>
            </c:rich>
          </c:tx>
          <c:overlay val="0"/>
        </c:title>
        <c:numFmt formatCode="0.0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prstDash val="solid"/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426945264"/>
        <c:crosses val="autoZero"/>
        <c:crossBetween val="midCat"/>
      </c:valAx>
    </c:plotArea>
    <c:legend>
      <c:legendPos val="t"/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zh-CN"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zh-CN"/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9c5e9d53-1880-40b7-8837-0e634794dcd8}"/>
      </c:ext>
    </c:extLst>
  </c:chart>
  <c:txPr>
    <a:bodyPr/>
    <a:lstStyle/>
    <a:p>
      <a:pPr>
        <a:defRPr lang="zh-CN" sz="1400"/>
      </a:pPr>
      <a:endParaRPr lang="zh-CN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A4DCCB-52C4-444D-845A-0BC80ED64372}" type="datetimeFigureOut">
              <a:rPr lang="zh-CN" altLang="en-US" smtClean="0"/>
              <a:t>2026/7/2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C97A1F-9446-4016-9558-2B0FF21ADFF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83594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C97A1F-9446-4016-9558-2B0FF21ADFFE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49121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C97A1F-9446-4016-9558-2B0FF21ADFFE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21442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C97A1F-9446-4016-9558-2B0FF21ADFFE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41115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9BDFBD-9049-43A4-A767-28ED85BE40A9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652488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C97A1F-9446-4016-9558-2B0FF21ADFFE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891736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C97A1F-9446-4016-9558-2B0FF21ADFFE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35715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C97A1F-9446-4016-9558-2B0FF21ADFFE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82301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9BDFBD-9049-43A4-A767-28ED85BE40A9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652488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609601"/>
            <a:ext cx="103632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4953000"/>
            <a:ext cx="85344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2021/8/18</a:t>
            </a:r>
            <a:endParaRPr lang="zh-CN" alt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2021/8/18</a:t>
            </a:r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2021/8/18</a:t>
            </a:r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175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Calibri" panose="020F0502020204030204"/>
                <a:cs typeface="Calibri" panose="020F0502020204030204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917" y="1577340"/>
            <a:ext cx="5306282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2150" y="1577340"/>
            <a:ext cx="5306282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A8A8A"/>
                </a:solidFill>
                <a:latin typeface="Calibri" panose="020F0502020204030204"/>
                <a:cs typeface="Calibri" panose="020F0502020204030204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  <p:extLst>
      <p:ext uri="{BB962C8B-B14F-4D97-AF65-F5344CB8AC3E}">
        <p14:creationId xmlns:p14="http://schemas.microsoft.com/office/powerpoint/2010/main" val="1217028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908720"/>
          </a:xfrm>
        </p:spPr>
        <p:txBody>
          <a:bodyPr/>
          <a:lstStyle>
            <a:lvl1pPr algn="l">
              <a:defRPr sz="4000"/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2021/8/18</a:t>
            </a:r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887755" y="6381329"/>
            <a:ext cx="3797300" cy="365125"/>
          </a:xfrm>
        </p:spPr>
        <p:txBody>
          <a:bodyPr/>
          <a:lstStyle>
            <a:lvl1pPr>
              <a:defRPr lang="zh-CN" altLang="en-US" b="1" smtClean="0">
                <a:effectLst/>
              </a:defRPr>
            </a:lvl1pPr>
          </a:lstStyle>
          <a:p>
            <a:endParaRPr lang="zh-CN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  <p:pic>
        <p:nvPicPr>
          <p:cNvPr id="7" name="Picture 2" descr="D:\Users\zhang\Documents\work\COMET\logo\COMET_Fullcolor_RGB-1.png">
            <a:extLst>
              <a:ext uri="{FF2B5EF4-FFF2-40B4-BE49-F238E27FC236}">
                <a16:creationId xmlns:a16="http://schemas.microsoft.com/office/drawing/2014/main" id="{DAB10EB0-AF0C-4B72-BA39-E90934E47B3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4459" y="-121704"/>
            <a:ext cx="2172640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1371601"/>
            <a:ext cx="103632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4068764"/>
            <a:ext cx="103632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2021/8/18</a:t>
            </a:r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Oval 6"/>
          <p:cNvSpPr/>
          <p:nvPr/>
        </p:nvSpPr>
        <p:spPr>
          <a:xfrm>
            <a:off x="5994400" y="3924300"/>
            <a:ext cx="113029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Oval 7"/>
          <p:cNvSpPr/>
          <p:nvPr/>
        </p:nvSpPr>
        <p:spPr>
          <a:xfrm>
            <a:off x="6261100" y="3924300"/>
            <a:ext cx="113029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Oval 8"/>
          <p:cNvSpPr/>
          <p:nvPr/>
        </p:nvSpPr>
        <p:spPr>
          <a:xfrm>
            <a:off x="5728971" y="3924300"/>
            <a:ext cx="113029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0" name="Picture 2" descr="D:\Users\zhang\Documents\work\COMET\logo\COMET_Fullcolor_RGB-1.png">
            <a:extLst>
              <a:ext uri="{FF2B5EF4-FFF2-40B4-BE49-F238E27FC236}">
                <a16:creationId xmlns:a16="http://schemas.microsoft.com/office/drawing/2014/main" id="{BD4035EB-8DC0-47BC-BF23-E0452E41B8D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4459" y="-121704"/>
            <a:ext cx="2172640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2021/8/18</a:t>
            </a:r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487680" y="1600200"/>
            <a:ext cx="5388864" cy="452628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pic>
        <p:nvPicPr>
          <p:cNvPr id="8" name="Picture 2" descr="D:\Users\zhang\Documents\work\COMET\logo\COMET_Fullcolor_RGB-1.png">
            <a:extLst>
              <a:ext uri="{FF2B5EF4-FFF2-40B4-BE49-F238E27FC236}">
                <a16:creationId xmlns:a16="http://schemas.microsoft.com/office/drawing/2014/main" id="{E6B686DF-DB0A-4B6F-B31C-D83824F7569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4459" y="-121704"/>
            <a:ext cx="2172640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5386917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7601" y="1600200"/>
            <a:ext cx="5389033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2021/8/18</a:t>
            </a:r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12848"/>
            <a:ext cx="5388864" cy="391363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6230112" y="2212849"/>
            <a:ext cx="5388864" cy="3913187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2021/8/18</a:t>
            </a:r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2021/8/18</a:t>
            </a:r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76117" y="266700"/>
            <a:ext cx="4011084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8850" y="273051"/>
            <a:ext cx="66611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876117" y="2438401"/>
            <a:ext cx="4011084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2021/8/18</a:t>
            </a:r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9435" y="228600"/>
            <a:ext cx="7615765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10835" y="1143000"/>
            <a:ext cx="8072965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9435" y="5810250"/>
            <a:ext cx="7615765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2021/8/18</a:t>
            </a:r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05273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484463" y="6356351"/>
            <a:ext cx="2781300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r>
              <a:rPr lang="en-US" altLang="zh-CN"/>
              <a:t>2021/8/18</a:t>
            </a:r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78887" y="6356351"/>
            <a:ext cx="3797300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91038" y="6356351"/>
            <a:ext cx="749300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Oval 6"/>
          <p:cNvSpPr/>
          <p:nvPr/>
        </p:nvSpPr>
        <p:spPr>
          <a:xfrm>
            <a:off x="11277014" y="6499384"/>
            <a:ext cx="113029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758826" y="6499384"/>
            <a:ext cx="113029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9" name="Picture 2" descr="D:\Users\zhang\Documents\work\COMET\logo\COMET_Fullcolor_RGB-1.png">
            <a:extLst>
              <a:ext uri="{FF2B5EF4-FFF2-40B4-BE49-F238E27FC236}">
                <a16:creationId xmlns:a16="http://schemas.microsoft.com/office/drawing/2014/main" id="{6114A808-018E-4452-BADA-600E6FAA72A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4459" y="-121704"/>
            <a:ext cx="2172640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hf hdr="0" ftr="0" dt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40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4" Type="http://schemas.openxmlformats.org/officeDocument/2006/relationships/chart" Target="../charts/char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1.png"/><Relationship Id="rId4" Type="http://schemas.openxmlformats.org/officeDocument/2006/relationships/image" Target="../media/image4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5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emf"/><Relationship Id="rId4" Type="http://schemas.openxmlformats.org/officeDocument/2006/relationships/image" Target="../media/image14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18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1424" y="330641"/>
            <a:ext cx="9953223" cy="1181994"/>
          </a:xfrm>
        </p:spPr>
        <p:txBody>
          <a:bodyPr>
            <a:normAutofit fontScale="90000"/>
          </a:bodyPr>
          <a:lstStyle/>
          <a:p>
            <a:r>
              <a:rPr lang="zh-CN" altLang="zh-CN" sz="4000" b="1" dirty="0">
                <a:effectLst/>
              </a:rPr>
              <a:t>COMET activities between China and France: Tracking and CRV</a:t>
            </a:r>
            <a:endParaRPr lang="zh-CN" altLang="en-US" sz="2400" b="1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991544" y="1988840"/>
            <a:ext cx="8401124" cy="2400672"/>
          </a:xfrm>
        </p:spPr>
        <p:txBody>
          <a:bodyPr>
            <a:normAutofit/>
          </a:bodyPr>
          <a:lstStyle/>
          <a:p>
            <a:r>
              <a:rPr lang="en-US" altLang="zh-CN" sz="3200" b="1" dirty="0">
                <a:ea typeface="华文楷体" panose="02010600040101010101" pitchFamily="2" charset="-122"/>
              </a:rPr>
              <a:t>Ye YUAN </a:t>
            </a:r>
          </a:p>
          <a:p>
            <a:r>
              <a:rPr lang="en-US" altLang="zh-CN" sz="2600" b="1" dirty="0">
                <a:ea typeface="华文楷体" panose="02010600040101010101" pitchFamily="2" charset="-122"/>
              </a:rPr>
              <a:t>IHEP</a:t>
            </a:r>
          </a:p>
          <a:p>
            <a:endParaRPr lang="en-US" altLang="zh-CN" sz="2600" b="1" dirty="0">
              <a:ea typeface="华文楷体" panose="02010600040101010101" pitchFamily="2" charset="-122"/>
            </a:endParaRPr>
          </a:p>
          <a:p>
            <a:r>
              <a:rPr lang="en-US" altLang="zh-CN" sz="3000" dirty="0">
                <a:ea typeface="华文楷体" panose="02010600040101010101" pitchFamily="2" charset="-122"/>
              </a:rPr>
              <a:t>2026-7-2</a:t>
            </a:r>
            <a:endParaRPr lang="en-US" altLang="zh-CN" sz="3500" dirty="0"/>
          </a:p>
          <a:p>
            <a:endParaRPr lang="zh-CN" altLang="en-US" sz="2000" dirty="0"/>
          </a:p>
        </p:txBody>
      </p:sp>
      <p:pic>
        <p:nvPicPr>
          <p:cNvPr id="4" name="Picture 2" descr="D:\Users\zhang\Documents\work\COMET\logo\COMET_Fullcolor_RGB-1.png">
            <a:extLst>
              <a:ext uri="{FF2B5EF4-FFF2-40B4-BE49-F238E27FC236}">
                <a16:creationId xmlns:a16="http://schemas.microsoft.com/office/drawing/2014/main" id="{C8378DDA-D043-4621-AA46-3DBEC20FF8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4512" y="44624"/>
            <a:ext cx="1629480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图片 5" descr="17th FCPPN/L Workshop, Lyon, France">
            <a:extLst>
              <a:ext uri="{FF2B5EF4-FFF2-40B4-BE49-F238E27FC236}">
                <a16:creationId xmlns:a16="http://schemas.microsoft.com/office/drawing/2014/main" id="{D0D097DD-23B2-5C70-758A-DE9BF207CA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4491980"/>
            <a:ext cx="12192000" cy="2366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6654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F6BE16D9-B611-C609-C2F9-EB83C98EB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10</a:t>
            </a:fld>
            <a:endParaRPr lang="zh-CN" altLang="en-US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161E0A91-6078-3009-8F94-B32CD4743B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416" y="1556792"/>
            <a:ext cx="10191521" cy="5232330"/>
          </a:xfrm>
          <a:prstGeom prst="rect">
            <a:avLst/>
          </a:prstGeom>
        </p:spPr>
      </p:pic>
      <p:sp>
        <p:nvSpPr>
          <p:cNvPr id="5" name="标题 1">
            <a:extLst>
              <a:ext uri="{FF2B5EF4-FFF2-40B4-BE49-F238E27FC236}">
                <a16:creationId xmlns:a16="http://schemas.microsoft.com/office/drawing/2014/main" id="{76A29104-254D-ACC7-51AF-FCBE364A6B43}"/>
              </a:ext>
            </a:extLst>
          </p:cNvPr>
          <p:cNvSpPr txBox="1">
            <a:spLocks/>
          </p:cNvSpPr>
          <p:nvPr/>
        </p:nvSpPr>
        <p:spPr>
          <a:xfrm>
            <a:off x="609600" y="51461"/>
            <a:ext cx="10972800" cy="90872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zh-CN" altLang="zh-CN" sz="2400" dirty="0">
                <a:effectLst/>
              </a:rPr>
              <a:t>Classical "Hough Transform" for the Track finding in stereo drif</a:t>
            </a:r>
            <a:r>
              <a:rPr lang="en-US" altLang="zh-CN" sz="2400" dirty="0">
                <a:effectLst/>
              </a:rPr>
              <a:t>t </a:t>
            </a:r>
            <a:r>
              <a:rPr lang="zh-CN" altLang="zh-CN" sz="2400" dirty="0">
                <a:effectLst/>
              </a:rPr>
              <a:t>chamber and link to Apollonius De Pergas’s Problem</a:t>
            </a:r>
            <a:r>
              <a:rPr lang="zh-CN" altLang="zh-CN" sz="2400" dirty="0"/>
              <a:t> </a:t>
            </a:r>
            <a:br>
              <a:rPr lang="zh-CN" altLang="zh-CN" dirty="0"/>
            </a:b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390814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585216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24384"/>
            <a:ext cx="11460480" cy="536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733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GPU-based Apollonius residuals as edge features for CGConv GNN track finding in COMET </a:t>
            </a:r>
            <a:r>
              <a:rPr lang="en-US" sz="1333" b="1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work in progress</a:t>
            </a:r>
            <a:endParaRPr lang="en-US" sz="1733" dirty="0"/>
          </a:p>
        </p:txBody>
      </p:sp>
      <p:sp>
        <p:nvSpPr>
          <p:cNvPr id="4" name="Text 2"/>
          <p:cNvSpPr/>
          <p:nvPr/>
        </p:nvSpPr>
        <p:spPr>
          <a:xfrm>
            <a:off x="304800" y="755904"/>
            <a:ext cx="6583680" cy="9509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600" b="1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GNN node classification (CGConv [arXiv:1710.10324]) on 8-hypothesis expanded graph</a:t>
            </a:r>
            <a:endParaRPr lang="en-US" sz="1600" dirty="0"/>
          </a:p>
          <a:p>
            <a:r>
              <a:rPr lang="en-US" sz="1600" b="1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Task: </a:t>
            </a:r>
            <a:r>
              <a:rPr lang="en-US" sz="160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identify the correct hypothesis among 8 + reject background </a:t>
            </a:r>
            <a:r>
              <a:rPr lang="en-US" sz="1333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</a:t>
            </a:r>
            <a:r>
              <a:rPr lang="en-US" sz="1333" b="1" i="1" dirty="0">
                <a:solidFill>
                  <a:srgbClr val="CC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Implemented in Julia</a:t>
            </a:r>
            <a:r>
              <a:rPr lang="en-US" sz="1333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)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04800" y="1767840"/>
            <a:ext cx="6583680" cy="499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457189" indent="-457189">
              <a:spcAft>
                <a:spcPts val="267"/>
              </a:spcAft>
              <a:buSzPct val="100000"/>
              <a:buChar char="•"/>
            </a:pPr>
            <a:r>
              <a:rPr lang="en-US" sz="1600" b="1" dirty="0">
                <a:solidFill>
                  <a:srgbClr val="27AE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Phase A — Graph construction &amp; APO pruning</a:t>
            </a:r>
            <a:endParaRPr lang="en-US" sz="1600" dirty="0"/>
          </a:p>
          <a:p>
            <a:pPr marL="914377" lvl="1" indent="-457189">
              <a:spcAft>
                <a:spcPts val="267"/>
              </a:spcAft>
              <a:buSzPct val="100000"/>
              <a:buChar char="•"/>
            </a:pPr>
            <a:r>
              <a:rPr lang="en-US" sz="16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KNN (K=8), each hit → 8 nodes (drift distance sign × turn × lambda sign) → ~3000 nodes/graph</a:t>
            </a:r>
            <a:endParaRPr lang="en-US" sz="1600" dirty="0"/>
          </a:p>
          <a:p>
            <a:pPr marL="914377" lvl="1" indent="-457189">
              <a:spcAft>
                <a:spcPts val="133"/>
              </a:spcAft>
              <a:buSzPct val="100000"/>
              <a:buChar char="•"/>
            </a:pPr>
            <a:r>
              <a:rPr lang="en-US" sz="16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Apollonius [arXiv:2401.04576] edge residuals: edge (2 hits) + 4 random neighbors; parallel fits (x_c, y_c, R, z₀, |λ|) via LM GPU → residual-based 12D edge features</a:t>
            </a:r>
            <a:endParaRPr lang="en-US" sz="1600" dirty="0"/>
          </a:p>
          <a:p>
            <a:pPr marL="1371566" lvl="2" indent="-457189">
              <a:spcAft>
                <a:spcPts val="267"/>
              </a:spcAft>
              <a:buSzPct val="100000"/>
              <a:buChar char="•"/>
            </a:pPr>
            <a:r>
              <a:rPr lang="en-US" sz="1600" b="1" dirty="0">
                <a:solidFill>
                  <a:srgbClr val="CC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~90 ms/hit, L40S @ Jupyter-CC-IN2P3</a:t>
            </a:r>
            <a:endParaRPr lang="en-US" sz="1600" dirty="0"/>
          </a:p>
          <a:p>
            <a:pPr marL="914377" lvl="1" indent="-457189">
              <a:buSzPct val="100000"/>
              <a:buChar char="•"/>
            </a:pPr>
            <a:r>
              <a:rPr lang="en-US" sz="16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Top-K=6 pruning: keep 6 best edges per node (by residual)</a:t>
            </a:r>
            <a:endParaRPr lang="en-US" sz="1600" dirty="0"/>
          </a:p>
          <a:p>
            <a:pPr marL="457189" indent="-457189">
              <a:spcBef>
                <a:spcPts val="533"/>
              </a:spcBef>
              <a:spcAft>
                <a:spcPts val="267"/>
              </a:spcAft>
              <a:buSzPct val="100000"/>
              <a:buChar char="•"/>
            </a:pPr>
            <a:r>
              <a:rPr lang="en-US" sz="1600" b="1" dirty="0">
                <a:solidFill>
                  <a:srgbClr val="2980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Phase B — CGConv training (10D nodes, 12D edges)</a:t>
            </a:r>
            <a:endParaRPr lang="en-US" sz="1600" dirty="0"/>
          </a:p>
          <a:p>
            <a:pPr marL="914377" lvl="1" indent="-457189">
              <a:buSzPct val="100000"/>
              <a:buChar char="•"/>
            </a:pPr>
            <a:r>
              <a:rPr lang="en-US" sz="16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CGConv blocks + skip + GroupNorm, 3 losses (node BCE + edge BCE + ranking)</a:t>
            </a:r>
            <a:endParaRPr lang="en-US" sz="1600" dirty="0"/>
          </a:p>
          <a:p>
            <a:pPr marL="457189" indent="-457189">
              <a:spcBef>
                <a:spcPts val="533"/>
              </a:spcBef>
              <a:spcAft>
                <a:spcPts val="267"/>
              </a:spcAft>
              <a:buSzPct val="100000"/>
              <a:buChar char="•"/>
            </a:pPr>
            <a:r>
              <a:rPr lang="en-US" sz="1600" b="1" dirty="0">
                <a:solidFill>
                  <a:srgbClr val="E67E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Phase C — Gumbel top-k refinement [arXiv:1903.06059]</a:t>
            </a:r>
            <a:endParaRPr lang="en-US" sz="1600" dirty="0"/>
          </a:p>
          <a:p>
            <a:pPr marL="914377" lvl="1" indent="-457189">
              <a:buSzPct val="100000"/>
              <a:buChar char="•"/>
            </a:pPr>
            <a:r>
              <a:rPr lang="en-US" sz="16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Hit-level prediction → Gumbel resampling (~30 ms/hit) → warm-start retraining</a:t>
            </a:r>
            <a:endParaRPr lang="en-US" sz="1600" dirty="0"/>
          </a:p>
          <a:p>
            <a:pPr marL="457189" indent="-457189">
              <a:spcBef>
                <a:spcPts val="533"/>
              </a:spcBef>
              <a:spcAft>
                <a:spcPts val="267"/>
              </a:spcAft>
              <a:buSzPct val="100000"/>
              <a:buChar char="•"/>
            </a:pPr>
            <a:r>
              <a:rPr lang="en-US" sz="1600" b="1" dirty="0">
                <a:solidFill>
                  <a:srgbClr val="D354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Preliminary results — reduced subset: all signal + 50% background hits</a:t>
            </a:r>
            <a:endParaRPr lang="en-US" sz="1600" dirty="0"/>
          </a:p>
          <a:p>
            <a:pPr marL="914377" lvl="1" indent="-457189">
              <a:buSzPct val="100000"/>
              <a:buChar char="•"/>
            </a:pPr>
            <a:r>
              <a:rPr lang="en-US" sz="16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Helix / ICEDUST (training: 2k / 8k graphs) — turn accuracy: ~94% / ~73%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304800" y="6522720"/>
            <a:ext cx="2438400" cy="243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67" i="1" dirty="0">
                <a:solidFill>
                  <a:srgbClr val="9999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W. da Silva</a:t>
            </a:r>
            <a:endParaRPr lang="en-US" sz="1067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010400" y="670560"/>
            <a:ext cx="4998720" cy="585216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7010400" y="6608064"/>
            <a:ext cx="4998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i="1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Performance vs. threshold curves — accuracy per parameter, efficiency &amp; purity</a:t>
            </a:r>
            <a:endParaRPr lang="en-US" sz="800" dirty="0"/>
          </a:p>
        </p:txBody>
      </p:sp>
      <p:sp>
        <p:nvSpPr>
          <p:cNvPr id="9" name="Shape 6"/>
          <p:cNvSpPr/>
          <p:nvPr/>
        </p:nvSpPr>
        <p:spPr>
          <a:xfrm>
            <a:off x="6949440" y="670560"/>
            <a:ext cx="0" cy="6096000"/>
          </a:xfrm>
          <a:prstGeom prst="line">
            <a:avLst/>
          </a:prstGeom>
          <a:noFill/>
          <a:ln w="6350">
            <a:solidFill>
              <a:srgbClr val="CCCCCC"/>
            </a:solidFill>
            <a:prstDash val="solid"/>
          </a:ln>
        </p:spPr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id="{D6877281-0C26-BA99-BCE5-EF6B6F01FFE4}"/>
              </a:ext>
            </a:extLst>
          </p:cNvPr>
          <p:cNvSpPr txBox="1">
            <a:spLocks/>
          </p:cNvSpPr>
          <p:nvPr/>
        </p:nvSpPr>
        <p:spPr>
          <a:xfrm>
            <a:off x="11146738" y="6566312"/>
            <a:ext cx="349862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lang="en-US" altLang="zh-CN" spc="-50" smtClean="0"/>
              <a:pPr marL="38100">
                <a:lnSpc>
                  <a:spcPts val="1240"/>
                </a:lnSpc>
              </a:pPr>
              <a:t>11</a:t>
            </a:fld>
            <a:endParaRPr lang="en-US" altLang="zh-CN" spc="-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标题 1">
            <a:extLst>
              <a:ext uri="{FF2B5EF4-FFF2-40B4-BE49-F238E27FC236}">
                <a16:creationId xmlns:a16="http://schemas.microsoft.com/office/drawing/2014/main" id="{87A25355-A8EC-47FC-B505-DE6E5C37D343}"/>
              </a:ext>
            </a:extLst>
          </p:cNvPr>
          <p:cNvSpPr txBox="1">
            <a:spLocks/>
          </p:cNvSpPr>
          <p:nvPr/>
        </p:nvSpPr>
        <p:spPr>
          <a:xfrm>
            <a:off x="609600" y="0"/>
            <a:ext cx="10972800" cy="90872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altLang="zh-CN" dirty="0"/>
              <a:t>CRV</a:t>
            </a:r>
            <a:endParaRPr lang="zh-CN" altLang="en-US" dirty="0"/>
          </a:p>
        </p:txBody>
      </p:sp>
      <p:sp>
        <p:nvSpPr>
          <p:cNvPr id="22" name="内容占位符 21">
            <a:extLst>
              <a:ext uri="{FF2B5EF4-FFF2-40B4-BE49-F238E27FC236}">
                <a16:creationId xmlns:a16="http://schemas.microsoft.com/office/drawing/2014/main" id="{7A31CAC9-807F-4425-8843-27C40FEF423C}"/>
              </a:ext>
            </a:extLst>
          </p:cNvPr>
          <p:cNvSpPr txBox="1">
            <a:spLocks/>
          </p:cNvSpPr>
          <p:nvPr/>
        </p:nvSpPr>
        <p:spPr>
          <a:xfrm>
            <a:off x="208730" y="964626"/>
            <a:ext cx="9581583" cy="37444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altLang="zh-CN" dirty="0">
                <a:latin typeface="楷体" panose="02010609060101010101" pitchFamily="49" charset="-122"/>
                <a:ea typeface="楷体" panose="02010609060101010101" pitchFamily="49" charset="-122"/>
              </a:rPr>
              <a:t>China</a:t>
            </a:r>
            <a:r>
              <a:rPr lang="zh-CN" altLang="en-US" dirty="0"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en-US" altLang="zh-CN" dirty="0">
                <a:latin typeface="楷体" panose="02010609060101010101" pitchFamily="49" charset="-122"/>
                <a:ea typeface="楷体" panose="02010609060101010101" pitchFamily="49" charset="-122"/>
              </a:rPr>
              <a:t>France</a:t>
            </a:r>
            <a:r>
              <a:rPr lang="zh-CN" altLang="en-US" dirty="0"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en-US" altLang="zh-CN" dirty="0">
                <a:latin typeface="楷体" panose="02010609060101010101" pitchFamily="49" charset="-122"/>
                <a:ea typeface="楷体" panose="02010609060101010101" pitchFamily="49" charset="-122"/>
              </a:rPr>
              <a:t>Georgia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altLang="zh-CN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zh-CN" dirty="0">
                <a:latin typeface="楷体" panose="02010609060101010101" pitchFamily="49" charset="-122"/>
                <a:ea typeface="楷体" panose="02010609060101010101" pitchFamily="49" charset="-122"/>
              </a:rPr>
              <a:t>RPCs from ARGO-YBJ </a:t>
            </a:r>
          </a:p>
          <a:p>
            <a:pPr marL="0" indent="0">
              <a:buNone/>
            </a:pPr>
            <a:r>
              <a:rPr lang="en-US" altLang="zh-CN" dirty="0">
                <a:latin typeface="楷体" panose="02010609060101010101" pitchFamily="49" charset="-122"/>
                <a:ea typeface="楷体" panose="02010609060101010101" pitchFamily="49" charset="-122"/>
              </a:rPr>
              <a:t>for left &amp; right sides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23" name="图片 22">
            <a:extLst>
              <a:ext uri="{FF2B5EF4-FFF2-40B4-BE49-F238E27FC236}">
                <a16:creationId xmlns:a16="http://schemas.microsoft.com/office/drawing/2014/main" id="{A56D034D-01D3-4C66-BF1E-E125DBD42F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4232" y="4020159"/>
            <a:ext cx="2378244" cy="2055705"/>
          </a:xfrm>
          <a:prstGeom prst="rect">
            <a:avLst/>
          </a:prstGeom>
        </p:spPr>
      </p:pic>
      <p:cxnSp>
        <p:nvCxnSpPr>
          <p:cNvPr id="41" name="直接箭头连接符 40">
            <a:extLst>
              <a:ext uri="{FF2B5EF4-FFF2-40B4-BE49-F238E27FC236}">
                <a16:creationId xmlns:a16="http://schemas.microsoft.com/office/drawing/2014/main" id="{7D53060D-2E46-4289-9E9D-192B73C5B94F}"/>
              </a:ext>
            </a:extLst>
          </p:cNvPr>
          <p:cNvCxnSpPr/>
          <p:nvPr/>
        </p:nvCxnSpPr>
        <p:spPr>
          <a:xfrm flipH="1" flipV="1">
            <a:off x="8297516" y="5843710"/>
            <a:ext cx="368755" cy="32760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接箭头连接符 41">
            <a:extLst>
              <a:ext uri="{FF2B5EF4-FFF2-40B4-BE49-F238E27FC236}">
                <a16:creationId xmlns:a16="http://schemas.microsoft.com/office/drawing/2014/main" id="{8A951054-23C7-4F3C-A7C9-5A78F816E4B9}"/>
              </a:ext>
            </a:extLst>
          </p:cNvPr>
          <p:cNvCxnSpPr>
            <a:cxnSpLocks/>
          </p:cNvCxnSpPr>
          <p:nvPr/>
        </p:nvCxnSpPr>
        <p:spPr>
          <a:xfrm flipH="1" flipV="1">
            <a:off x="8341081" y="5787804"/>
            <a:ext cx="1655468" cy="188684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文本框 42">
            <a:extLst>
              <a:ext uri="{FF2B5EF4-FFF2-40B4-BE49-F238E27FC236}">
                <a16:creationId xmlns:a16="http://schemas.microsoft.com/office/drawing/2014/main" id="{616FF6C2-F22E-4E6E-AEE9-EADAE10ED862}"/>
              </a:ext>
            </a:extLst>
          </p:cNvPr>
          <p:cNvSpPr txBox="1"/>
          <p:nvPr/>
        </p:nvSpPr>
        <p:spPr>
          <a:xfrm>
            <a:off x="8680662" y="5921976"/>
            <a:ext cx="10246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solidFill>
                  <a:srgbClr val="FF0000"/>
                </a:solidFill>
              </a:rPr>
              <a:t>ARGO RPC</a:t>
            </a:r>
            <a:endParaRPr lang="zh-CN" altLang="en-US" sz="1400" dirty="0">
              <a:solidFill>
                <a:srgbClr val="FF0000"/>
              </a:solidFill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5EAFE116-BE1A-7ED9-0527-0C43EAC0B2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1772" y="-99392"/>
            <a:ext cx="6895238" cy="3895238"/>
          </a:xfrm>
          <a:prstGeom prst="rect">
            <a:avLst/>
          </a:prstGeom>
        </p:spPr>
      </p:pic>
      <p:sp>
        <p:nvSpPr>
          <p:cNvPr id="5" name="object 5">
            <a:extLst>
              <a:ext uri="{FF2B5EF4-FFF2-40B4-BE49-F238E27FC236}">
                <a16:creationId xmlns:a16="http://schemas.microsoft.com/office/drawing/2014/main" id="{4326C5F2-FD2A-186D-8E3F-FAC614A7B11C}"/>
              </a:ext>
            </a:extLst>
          </p:cNvPr>
          <p:cNvSpPr txBox="1">
            <a:spLocks/>
          </p:cNvSpPr>
          <p:nvPr/>
        </p:nvSpPr>
        <p:spPr>
          <a:xfrm>
            <a:off x="11146738" y="6566312"/>
            <a:ext cx="349862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lang="en-US" altLang="zh-CN" spc="-50" smtClean="0"/>
              <a:pPr marL="38100">
                <a:lnSpc>
                  <a:spcPts val="1240"/>
                </a:lnSpc>
              </a:pPr>
              <a:t>12</a:t>
            </a:fld>
            <a:endParaRPr lang="en-US" altLang="zh-CN" spc="-50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BE23C8A8-D07E-6F3E-6D45-6AD11182977A}"/>
              </a:ext>
            </a:extLst>
          </p:cNvPr>
          <p:cNvSpPr txBox="1"/>
          <p:nvPr/>
        </p:nvSpPr>
        <p:spPr>
          <a:xfrm>
            <a:off x="208730" y="2918288"/>
            <a:ext cx="6758508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zh-CN" altLang="zh-CN" sz="1800" dirty="0"/>
              <a:t>COMET </a:t>
            </a:r>
            <a:r>
              <a:rPr lang="en-US" altLang="zh-CN" sz="1800" dirty="0"/>
              <a:t>side CRV</a:t>
            </a: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zh-CN" sz="1800" dirty="0"/>
              <a:t>Haibo LI (IHEP)</a:t>
            </a: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zh-CN" sz="1800" dirty="0"/>
              <a:t>Ye YUAN (IHEP) </a:t>
            </a:r>
            <a:endParaRPr lang="en-US" altLang="zh-CN" sz="1800" dirty="0"/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zh-CN" sz="1800" dirty="0"/>
              <a:t>Zhaoke ZHANG (IHEP)</a:t>
            </a:r>
            <a:endParaRPr lang="en-US" altLang="zh-CN" sz="1800" dirty="0"/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CN" dirty="0"/>
              <a:t>Zhe Ning(IHEP)</a:t>
            </a: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CN" sz="1800" dirty="0"/>
              <a:t>Xiaoshan Jiang(IHEP)</a:t>
            </a: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CN" sz="1800" dirty="0"/>
              <a:t>Jingzhou Zhao(IHEP)</a:t>
            </a: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CN" dirty="0" err="1"/>
              <a:t>Shenjian</a:t>
            </a:r>
            <a:r>
              <a:rPr lang="en-US" altLang="zh-CN" dirty="0"/>
              <a:t> Chen(NJU)</a:t>
            </a:r>
            <a:endParaRPr lang="en-US" altLang="zh-CN" sz="1800" dirty="0"/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CN" sz="1800" dirty="0"/>
              <a:t>Maxime </a:t>
            </a:r>
            <a:r>
              <a:rPr lang="en-US" altLang="zh-CN" sz="1800" dirty="0" err="1"/>
              <a:t>Gouzevich</a:t>
            </a:r>
            <a:r>
              <a:rPr lang="en-US" altLang="zh-CN" sz="1800" dirty="0"/>
              <a:t> (IP2I-Lyon)</a:t>
            </a: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CN" dirty="0"/>
              <a:t>Cristina </a:t>
            </a:r>
            <a:r>
              <a:rPr lang="en-US" altLang="zh-CN" dirty="0" err="1"/>
              <a:t>Carloganu</a:t>
            </a:r>
            <a:r>
              <a:rPr lang="en-US" altLang="zh-CN" dirty="0"/>
              <a:t> (TYL, CNRS&amp;KEK)</a:t>
            </a:r>
            <a:endParaRPr lang="zh-CN" altLang="zh-CN" sz="1800" dirty="0"/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zh-CN" dirty="0"/>
              <a:t>G. Aielli: University and INFN Roma Tor Vergata, Italy</a:t>
            </a: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zh-CN" dirty="0"/>
              <a:t>R. Cardarelli: University and INFN Roma Tor Vergata, Italy</a:t>
            </a: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zh-CN" dirty="0"/>
              <a:t>S. Simsek: Istinye University, Istanbul, Turkey</a:t>
            </a:r>
          </a:p>
        </p:txBody>
      </p:sp>
    </p:spTree>
    <p:extLst>
      <p:ext uri="{BB962C8B-B14F-4D97-AF65-F5344CB8AC3E}">
        <p14:creationId xmlns:p14="http://schemas.microsoft.com/office/powerpoint/2010/main" val="27401274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381000" y="152400"/>
            <a:ext cx="352044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5" dirty="0"/>
              <a:t>ARGO-RPC</a:t>
            </a:r>
            <a:r>
              <a:rPr lang="it-IT" spc="-25" dirty="0"/>
              <a:t>s</a:t>
            </a:r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381000" y="866321"/>
            <a:ext cx="5866891" cy="2035173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253365" indent="-227965">
              <a:spcBef>
                <a:spcPts val="770"/>
              </a:spcBef>
              <a:buFont typeface="Arial" panose="020B0604020202020204"/>
              <a:buChar char="•"/>
              <a:tabLst>
                <a:tab pos="253365" algn="l"/>
              </a:tabLst>
            </a:pPr>
            <a:r>
              <a:rPr lang="en-GB" sz="2400" dirty="0">
                <a:latin typeface="Calibri" panose="020F0502020204030204"/>
                <a:cs typeface="Calibri" panose="020F0502020204030204"/>
              </a:rPr>
              <a:t>1836</a:t>
            </a:r>
            <a:r>
              <a:rPr lang="en-GB" sz="2400" spc="-85" dirty="0">
                <a:latin typeface="Calibri" panose="020F0502020204030204"/>
                <a:cs typeface="Calibri" panose="020F0502020204030204"/>
              </a:rPr>
              <a:t> </a:t>
            </a:r>
            <a:r>
              <a:rPr lang="en-GB" sz="2400" dirty="0">
                <a:latin typeface="Calibri" panose="020F0502020204030204"/>
                <a:cs typeface="Calibri" panose="020F0502020204030204"/>
              </a:rPr>
              <a:t>RPCs</a:t>
            </a:r>
            <a:r>
              <a:rPr lang="en-GB" sz="2400" spc="-90" dirty="0">
                <a:latin typeface="Calibri" panose="020F0502020204030204"/>
                <a:cs typeface="Calibri" panose="020F0502020204030204"/>
              </a:rPr>
              <a:t> </a:t>
            </a:r>
            <a:r>
              <a:rPr lang="it-IT" sz="2400" dirty="0">
                <a:latin typeface="Calibri" panose="020F0502020204030204"/>
                <a:cs typeface="Calibri" panose="020F0502020204030204"/>
              </a:rPr>
              <a:t>have been operated in the </a:t>
            </a:r>
            <a:r>
              <a:rPr sz="2400" spc="-55" dirty="0">
                <a:latin typeface="Calibri" panose="020F0502020204030204"/>
                <a:cs typeface="Calibri" panose="020F0502020204030204"/>
              </a:rPr>
              <a:t>ARGO-</a:t>
            </a:r>
            <a:r>
              <a:rPr sz="2400" dirty="0">
                <a:latin typeface="Calibri" panose="020F0502020204030204"/>
                <a:cs typeface="Calibri" panose="020F0502020204030204"/>
              </a:rPr>
              <a:t>YBJ</a:t>
            </a:r>
            <a:r>
              <a:rPr lang="it-IT" sz="2400" dirty="0">
                <a:latin typeface="Calibri" panose="020F0502020204030204"/>
                <a:cs typeface="Calibri" panose="020F0502020204030204"/>
              </a:rPr>
              <a:t> experiment</a:t>
            </a:r>
            <a:r>
              <a:rPr sz="24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2400" dirty="0">
                <a:latin typeface="Calibri" panose="020F0502020204030204"/>
                <a:cs typeface="Calibri" panose="020F0502020204030204"/>
              </a:rPr>
              <a:t>in</a:t>
            </a:r>
            <a:r>
              <a:rPr sz="24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2400" spc="-10" dirty="0">
                <a:latin typeface="Calibri" panose="020F0502020204030204"/>
                <a:cs typeface="Calibri" panose="020F0502020204030204"/>
              </a:rPr>
              <a:t>Tibet</a:t>
            </a:r>
            <a:r>
              <a:rPr lang="it-IT" sz="2400" spc="-10" dirty="0">
                <a:latin typeface="Calibri" panose="020F0502020204030204"/>
                <a:cs typeface="Calibri" panose="020F0502020204030204"/>
              </a:rPr>
              <a:t> </a:t>
            </a:r>
            <a:r>
              <a:rPr lang="en-GB" sz="2400" dirty="0">
                <a:latin typeface="Calibri" panose="020F0502020204030204"/>
                <a:cs typeface="Calibri" panose="020F0502020204030204"/>
              </a:rPr>
              <a:t>covering</a:t>
            </a:r>
            <a:r>
              <a:rPr lang="en-GB" sz="2400" spc="-85" dirty="0">
                <a:latin typeface="Calibri" panose="020F0502020204030204"/>
                <a:cs typeface="Calibri" panose="020F0502020204030204"/>
              </a:rPr>
              <a:t> </a:t>
            </a:r>
            <a:r>
              <a:rPr lang="en-GB" sz="2400" dirty="0">
                <a:latin typeface="Calibri" panose="020F0502020204030204"/>
                <a:cs typeface="Calibri" panose="020F0502020204030204"/>
              </a:rPr>
              <a:t>~</a:t>
            </a:r>
            <a:r>
              <a:rPr lang="en-GB" sz="2400" spc="-90" dirty="0">
                <a:latin typeface="Calibri" panose="020F0502020204030204"/>
                <a:cs typeface="Calibri" panose="020F0502020204030204"/>
              </a:rPr>
              <a:t> </a:t>
            </a:r>
            <a:r>
              <a:rPr lang="en-GB" sz="2400" dirty="0">
                <a:latin typeface="Calibri" panose="020F0502020204030204"/>
                <a:cs typeface="Calibri" panose="020F0502020204030204"/>
              </a:rPr>
              <a:t>6700</a:t>
            </a:r>
            <a:r>
              <a:rPr lang="en-GB" sz="2400" spc="-85" dirty="0">
                <a:latin typeface="Calibri" panose="020F0502020204030204"/>
                <a:cs typeface="Calibri" panose="020F0502020204030204"/>
              </a:rPr>
              <a:t> </a:t>
            </a:r>
            <a:r>
              <a:rPr lang="en-GB" sz="2400" spc="-25" dirty="0">
                <a:latin typeface="Calibri" panose="020F0502020204030204"/>
                <a:cs typeface="Calibri" panose="020F0502020204030204"/>
              </a:rPr>
              <a:t>m</a:t>
            </a:r>
            <a:r>
              <a:rPr lang="en-GB" sz="2000" spc="-37" baseline="30000" dirty="0">
                <a:latin typeface="Calibri" panose="020F0502020204030204"/>
                <a:cs typeface="Calibri" panose="020F0502020204030204"/>
              </a:rPr>
              <a:t>2</a:t>
            </a:r>
            <a:endParaRPr sz="2400" dirty="0">
              <a:latin typeface="Calibri" panose="020F0502020204030204"/>
              <a:cs typeface="Calibri" panose="020F0502020204030204"/>
            </a:endParaRPr>
          </a:p>
          <a:p>
            <a:pPr marL="253365" indent="-227965">
              <a:spcBef>
                <a:spcPts val="670"/>
              </a:spcBef>
              <a:buFont typeface="Arial" panose="020B0604020202020204"/>
              <a:buChar char="•"/>
              <a:tabLst>
                <a:tab pos="253365" algn="l"/>
              </a:tabLst>
            </a:pPr>
            <a:r>
              <a:rPr lang="en-GB" sz="2400" dirty="0">
                <a:latin typeface="Calibri" panose="020F0502020204030204"/>
                <a:cs typeface="Calibri" panose="020F0502020204030204"/>
              </a:rPr>
              <a:t>Covering</a:t>
            </a:r>
            <a:r>
              <a:rPr lang="en-GB" sz="2400" spc="-85" dirty="0">
                <a:latin typeface="Calibri" panose="020F0502020204030204"/>
                <a:cs typeface="Calibri" panose="020F0502020204030204"/>
              </a:rPr>
              <a:t> </a:t>
            </a:r>
            <a:r>
              <a:rPr lang="en-GB" sz="2400" dirty="0">
                <a:latin typeface="Calibri" panose="020F0502020204030204"/>
                <a:cs typeface="Calibri" panose="020F0502020204030204"/>
              </a:rPr>
              <a:t>~</a:t>
            </a:r>
            <a:r>
              <a:rPr lang="en-GB" sz="2400" spc="-90" dirty="0">
                <a:latin typeface="Calibri" panose="020F0502020204030204"/>
                <a:cs typeface="Calibri" panose="020F0502020204030204"/>
              </a:rPr>
              <a:t> </a:t>
            </a:r>
            <a:r>
              <a:rPr lang="en-GB" sz="2400" dirty="0">
                <a:latin typeface="Calibri" panose="020F0502020204030204"/>
                <a:cs typeface="Calibri" panose="020F0502020204030204"/>
              </a:rPr>
              <a:t>6700</a:t>
            </a:r>
            <a:r>
              <a:rPr lang="en-GB" sz="2400" spc="-85" dirty="0">
                <a:latin typeface="Calibri" panose="020F0502020204030204"/>
                <a:cs typeface="Calibri" panose="020F0502020204030204"/>
              </a:rPr>
              <a:t> </a:t>
            </a:r>
            <a:r>
              <a:rPr lang="en-GB" sz="2400" spc="-25" dirty="0">
                <a:latin typeface="Calibri" panose="020F0502020204030204"/>
                <a:cs typeface="Calibri" panose="020F0502020204030204"/>
              </a:rPr>
              <a:t>m</a:t>
            </a:r>
            <a:r>
              <a:rPr lang="en-GB" sz="2000" spc="-37" baseline="30000" dirty="0">
                <a:latin typeface="Calibri" panose="020F0502020204030204"/>
                <a:cs typeface="Calibri" panose="020F0502020204030204"/>
              </a:rPr>
              <a:t>2</a:t>
            </a:r>
            <a:r>
              <a:rPr lang="en-GB" sz="2000" baseline="30000" dirty="0">
                <a:latin typeface="Calibri" panose="020F0502020204030204"/>
                <a:cs typeface="Calibri" panose="020F0502020204030204"/>
              </a:rPr>
              <a:t>  </a:t>
            </a:r>
            <a:r>
              <a:rPr lang="en-GB" sz="2400" dirty="0">
                <a:latin typeface="Calibri" panose="020F0502020204030204"/>
                <a:cs typeface="Calibri" panose="020F0502020204030204"/>
              </a:rPr>
              <a:t>t</a:t>
            </a:r>
            <a:r>
              <a:rPr sz="2400" dirty="0">
                <a:latin typeface="Calibri" panose="020F0502020204030204"/>
                <a:cs typeface="Calibri" panose="020F0502020204030204"/>
              </a:rPr>
              <a:t>he</a:t>
            </a:r>
            <a:r>
              <a:rPr sz="2400" spc="-60" dirty="0">
                <a:latin typeface="Calibri" panose="020F0502020204030204"/>
                <a:cs typeface="Calibri" panose="020F0502020204030204"/>
              </a:rPr>
              <a:t> </a:t>
            </a:r>
            <a:r>
              <a:rPr sz="2400" dirty="0">
                <a:latin typeface="Calibri" panose="020F0502020204030204"/>
                <a:cs typeface="Calibri" panose="020F0502020204030204"/>
              </a:rPr>
              <a:t>RPCs</a:t>
            </a:r>
            <a:r>
              <a:rPr sz="2400" spc="-60" dirty="0">
                <a:latin typeface="Calibri" panose="020F0502020204030204"/>
                <a:cs typeface="Calibri" panose="020F0502020204030204"/>
              </a:rPr>
              <a:t> </a:t>
            </a:r>
            <a:r>
              <a:rPr sz="2400" dirty="0">
                <a:latin typeface="Calibri" panose="020F0502020204030204"/>
                <a:cs typeface="Calibri" panose="020F0502020204030204"/>
              </a:rPr>
              <a:t>are</a:t>
            </a:r>
            <a:r>
              <a:rPr sz="2400" spc="-60" dirty="0">
                <a:latin typeface="Calibri" panose="020F0502020204030204"/>
                <a:cs typeface="Calibri" panose="020F0502020204030204"/>
              </a:rPr>
              <a:t> </a:t>
            </a:r>
            <a:r>
              <a:rPr sz="2400" dirty="0">
                <a:latin typeface="Calibri" panose="020F0502020204030204"/>
                <a:cs typeface="Calibri" panose="020F0502020204030204"/>
              </a:rPr>
              <a:t>used</a:t>
            </a:r>
            <a:r>
              <a:rPr sz="2400" spc="-60" dirty="0">
                <a:latin typeface="Calibri" panose="020F0502020204030204"/>
                <a:cs typeface="Calibri" panose="020F0502020204030204"/>
              </a:rPr>
              <a:t> </a:t>
            </a:r>
            <a:r>
              <a:rPr sz="2400" dirty="0">
                <a:latin typeface="Calibri" panose="020F0502020204030204"/>
                <a:cs typeface="Calibri" panose="020F0502020204030204"/>
              </a:rPr>
              <a:t>as</a:t>
            </a:r>
            <a:r>
              <a:rPr sz="2400" spc="-60" dirty="0">
                <a:latin typeface="Calibri" panose="020F0502020204030204"/>
                <a:cs typeface="Calibri" panose="020F0502020204030204"/>
              </a:rPr>
              <a:t> </a:t>
            </a:r>
            <a:r>
              <a:rPr sz="2400" dirty="0">
                <a:latin typeface="Calibri" panose="020F0502020204030204"/>
                <a:cs typeface="Calibri" panose="020F0502020204030204"/>
              </a:rPr>
              <a:t>a</a:t>
            </a:r>
            <a:r>
              <a:rPr sz="2400" spc="-55" dirty="0">
                <a:latin typeface="Calibri" panose="020F0502020204030204"/>
                <a:cs typeface="Calibri" panose="020F0502020204030204"/>
              </a:rPr>
              <a:t> </a:t>
            </a:r>
            <a:r>
              <a:rPr lang="it-IT" sz="2400" spc="-55" dirty="0">
                <a:latin typeface="Calibri" panose="020F0502020204030204"/>
                <a:cs typeface="Calibri" panose="020F0502020204030204"/>
              </a:rPr>
              <a:t>cosmic ray </a:t>
            </a:r>
            <a:r>
              <a:rPr sz="2400" dirty="0">
                <a:latin typeface="Calibri" panose="020F0502020204030204"/>
                <a:cs typeface="Calibri" panose="020F0502020204030204"/>
              </a:rPr>
              <a:t>telescope</a:t>
            </a:r>
            <a:r>
              <a:rPr sz="2400" spc="-60" dirty="0">
                <a:latin typeface="Calibri" panose="020F0502020204030204"/>
                <a:cs typeface="Calibri" panose="020F0502020204030204"/>
              </a:rPr>
              <a:t> </a:t>
            </a:r>
            <a:r>
              <a:rPr sz="2400" dirty="0">
                <a:latin typeface="Calibri" panose="020F0502020204030204"/>
                <a:cs typeface="Calibri" panose="020F0502020204030204"/>
              </a:rPr>
              <a:t>for</a:t>
            </a:r>
            <a:r>
              <a:rPr sz="2400" spc="-65" dirty="0">
                <a:latin typeface="Calibri" panose="020F0502020204030204"/>
                <a:cs typeface="Calibri" panose="020F0502020204030204"/>
              </a:rPr>
              <a:t> </a:t>
            </a:r>
            <a:r>
              <a:rPr sz="2400" spc="-25" dirty="0">
                <a:latin typeface="Calibri" panose="020F0502020204030204"/>
                <a:cs typeface="Calibri" panose="020F0502020204030204"/>
              </a:rPr>
              <a:t>gamma-</a:t>
            </a:r>
            <a:r>
              <a:rPr sz="2400" dirty="0">
                <a:latin typeface="Calibri" panose="020F0502020204030204"/>
                <a:cs typeface="Calibri" panose="020F0502020204030204"/>
              </a:rPr>
              <a:t>ray</a:t>
            </a:r>
            <a:r>
              <a:rPr sz="2400" spc="-60" dirty="0">
                <a:latin typeface="Calibri" panose="020F0502020204030204"/>
                <a:cs typeface="Calibri" panose="020F0502020204030204"/>
              </a:rPr>
              <a:t> </a:t>
            </a:r>
            <a:r>
              <a:rPr sz="2400" spc="-10" dirty="0">
                <a:latin typeface="Calibri" panose="020F0502020204030204"/>
                <a:cs typeface="Calibri" panose="020F0502020204030204"/>
              </a:rPr>
              <a:t>astronomy</a:t>
            </a:r>
            <a:endParaRPr sz="2400" dirty="0">
              <a:latin typeface="Calibri" panose="020F0502020204030204"/>
              <a:cs typeface="Calibri" panose="020F0502020204030204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9600" y="2930398"/>
            <a:ext cx="5465165" cy="3283204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sldNum" sz="quarter" idx="4294967295"/>
          </p:nvPr>
        </p:nvSpPr>
        <p:spPr>
          <a:xfrm>
            <a:off x="11146738" y="6566312"/>
            <a:ext cx="349862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50" dirty="0"/>
              <a:t>13</a:t>
            </a:fld>
            <a:endParaRPr spc="-50" dirty="0"/>
          </a:p>
        </p:txBody>
      </p:sp>
      <p:sp>
        <p:nvSpPr>
          <p:cNvPr id="10" name="object 3"/>
          <p:cNvSpPr txBox="1"/>
          <p:nvPr/>
        </p:nvSpPr>
        <p:spPr>
          <a:xfrm>
            <a:off x="6247891" y="609600"/>
            <a:ext cx="5866891" cy="2304477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253365" indent="-227965">
              <a:spcBef>
                <a:spcPts val="770"/>
              </a:spcBef>
              <a:buFont typeface="Arial" panose="020B0604020202020204"/>
              <a:buChar char="•"/>
              <a:tabLst>
                <a:tab pos="253365" algn="l"/>
              </a:tabLst>
            </a:pPr>
            <a:r>
              <a:rPr lang="it-IT" sz="2400" dirty="0">
                <a:latin typeface="Calibri" panose="020F0502020204030204"/>
                <a:cs typeface="Calibri" panose="020F0502020204030204"/>
              </a:rPr>
              <a:t>Single layer chambers </a:t>
            </a:r>
            <a:r>
              <a:rPr lang="it-IT" sz="2400" dirty="0">
                <a:latin typeface="Calibri" panose="020F0502020204030204"/>
                <a:cs typeface="Calibri" panose="020F0502020204030204"/>
                <a:sym typeface="Wingdings" panose="05000000000000000000" pitchFamily="2" charset="2"/>
              </a:rPr>
              <a:t> </a:t>
            </a:r>
            <a:r>
              <a:rPr lang="it-IT" sz="2400" dirty="0">
                <a:latin typeface="Calibri" panose="020F0502020204030204"/>
                <a:cs typeface="Calibri" panose="020F0502020204030204"/>
              </a:rPr>
              <a:t>Efficiency = 98%</a:t>
            </a:r>
            <a:endParaRPr sz="2400" dirty="0">
              <a:latin typeface="Calibri" panose="020F0502020204030204"/>
              <a:cs typeface="Calibri" panose="020F0502020204030204"/>
            </a:endParaRPr>
          </a:p>
          <a:p>
            <a:pPr marL="253365" indent="-227965">
              <a:spcBef>
                <a:spcPts val="670"/>
              </a:spcBef>
              <a:buFont typeface="Arial" panose="020B0604020202020204"/>
              <a:buChar char="•"/>
              <a:tabLst>
                <a:tab pos="253365" algn="l"/>
              </a:tabLst>
            </a:pPr>
            <a:r>
              <a:rPr lang="it-IT" sz="2400" dirty="0">
                <a:latin typeface="Calibri" panose="020F0502020204030204"/>
                <a:cs typeface="Calibri" panose="020F0502020204030204"/>
              </a:rPr>
              <a:t>Time resolution 1 ns</a:t>
            </a:r>
          </a:p>
          <a:p>
            <a:pPr marL="253365" indent="-227965">
              <a:spcBef>
                <a:spcPts val="670"/>
              </a:spcBef>
              <a:buFont typeface="Arial" panose="020B0604020202020204"/>
              <a:buChar char="•"/>
              <a:tabLst>
                <a:tab pos="253365" algn="l"/>
              </a:tabLst>
            </a:pPr>
            <a:r>
              <a:rPr lang="it-IT" sz="2400" dirty="0">
                <a:latin typeface="Calibri" panose="020F0502020204030204"/>
                <a:cs typeface="Calibri" panose="020F0502020204030204"/>
              </a:rPr>
              <a:t>Internal segmentation 80 strips 7x62 cm^2</a:t>
            </a:r>
          </a:p>
          <a:p>
            <a:pPr marL="253365" indent="-227965">
              <a:spcBef>
                <a:spcPts val="670"/>
              </a:spcBef>
              <a:buFont typeface="Arial" panose="020B0604020202020204"/>
              <a:buChar char="•"/>
              <a:tabLst>
                <a:tab pos="253365" algn="l"/>
              </a:tabLst>
            </a:pPr>
            <a:r>
              <a:rPr lang="it-IT" sz="2400" dirty="0">
                <a:latin typeface="Calibri" panose="020F0502020204030204"/>
                <a:cs typeface="Calibri" panose="020F0502020204030204"/>
              </a:rPr>
              <a:t>Dead area about 1%</a:t>
            </a:r>
          </a:p>
          <a:p>
            <a:pPr marL="253365" indent="-227965">
              <a:spcBef>
                <a:spcPts val="670"/>
              </a:spcBef>
              <a:buFont typeface="Arial" panose="020B0604020202020204"/>
              <a:buChar char="•"/>
              <a:tabLst>
                <a:tab pos="253365" algn="l"/>
              </a:tabLst>
            </a:pPr>
            <a:r>
              <a:rPr lang="it-IT" sz="2400" dirty="0">
                <a:latin typeface="Calibri" panose="020F0502020204030204"/>
                <a:cs typeface="Calibri" panose="020F0502020204030204"/>
              </a:rPr>
              <a:t>Originally operated in str</a:t>
            </a:r>
            <a:r>
              <a:rPr lang="en-US" altLang="zh-CN" sz="2400" dirty="0">
                <a:latin typeface="Calibri" panose="020F0502020204030204"/>
                <a:cs typeface="Calibri" panose="020F0502020204030204"/>
              </a:rPr>
              <a:t>e</a:t>
            </a:r>
            <a:r>
              <a:rPr lang="it-IT" sz="2400" dirty="0">
                <a:latin typeface="Calibri" panose="020F0502020204030204"/>
                <a:cs typeface="Calibri" panose="020F0502020204030204"/>
              </a:rPr>
              <a:t>amer mode</a:t>
            </a:r>
            <a:endParaRPr sz="2400" dirty="0">
              <a:latin typeface="Calibri" panose="020F0502020204030204"/>
              <a:cs typeface="Calibri" panose="020F0502020204030204"/>
            </a:endParaRPr>
          </a:p>
        </p:txBody>
      </p:sp>
      <p:pic>
        <p:nvPicPr>
          <p:cNvPr id="6" name="object 1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248400" y="2939671"/>
            <a:ext cx="4176000" cy="3283204"/>
          </a:xfrm>
          <a:prstGeom prst="rect">
            <a:avLst/>
          </a:prstGeom>
        </p:spPr>
      </p:pic>
      <p:pic>
        <p:nvPicPr>
          <p:cNvPr id="20" name="object 4"/>
          <p:cNvPicPr/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53199" y="3714832"/>
            <a:ext cx="3429001" cy="1600199"/>
          </a:xfrm>
          <a:prstGeom prst="rect">
            <a:avLst/>
          </a:prstGeom>
        </p:spPr>
      </p:pic>
      <p:grpSp>
        <p:nvGrpSpPr>
          <p:cNvPr id="22" name="Group 21"/>
          <p:cNvGrpSpPr/>
          <p:nvPr/>
        </p:nvGrpSpPr>
        <p:grpSpPr>
          <a:xfrm>
            <a:off x="6587615" y="3683275"/>
            <a:ext cx="2965960" cy="1655248"/>
            <a:chOff x="6587615" y="3585011"/>
            <a:chExt cx="2965960" cy="1655248"/>
          </a:xfrm>
        </p:grpSpPr>
        <p:sp>
          <p:nvSpPr>
            <p:cNvPr id="23" name="object 17"/>
            <p:cNvSpPr txBox="1"/>
            <p:nvPr/>
          </p:nvSpPr>
          <p:spPr>
            <a:xfrm>
              <a:off x="6587615" y="4311951"/>
              <a:ext cx="1400175" cy="212879"/>
            </a:xfrm>
            <a:prstGeom prst="rect">
              <a:avLst/>
            </a:prstGeom>
            <a:solidFill>
              <a:srgbClr val="FFFF00"/>
            </a:solidFill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lang="it-IT" sz="1300" spc="-10" dirty="0">
                  <a:solidFill>
                    <a:srgbClr val="FF0000"/>
                  </a:solidFill>
                  <a:latin typeface="Calibri" panose="020F0502020204030204"/>
                  <a:cs typeface="Calibri" panose="020F0502020204030204"/>
                </a:rPr>
                <a:t>Width 1.25m</a:t>
              </a:r>
              <a:endParaRPr sz="1300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</a:endParaRPr>
            </a:p>
          </p:txBody>
        </p:sp>
        <p:cxnSp>
          <p:nvCxnSpPr>
            <p:cNvPr id="24" name="Straight Arrow Connector 23"/>
            <p:cNvCxnSpPr/>
            <p:nvPr/>
          </p:nvCxnSpPr>
          <p:spPr>
            <a:xfrm flipV="1">
              <a:off x="6890295" y="3585011"/>
              <a:ext cx="0" cy="609600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/>
            <p:nvPr/>
          </p:nvCxnSpPr>
          <p:spPr>
            <a:xfrm>
              <a:off x="6882412" y="4630659"/>
              <a:ext cx="0" cy="609600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object 17"/>
            <p:cNvSpPr txBox="1"/>
            <p:nvPr/>
          </p:nvSpPr>
          <p:spPr>
            <a:xfrm>
              <a:off x="8153400" y="4311951"/>
              <a:ext cx="1400175" cy="228268"/>
            </a:xfrm>
            <a:prstGeom prst="rect">
              <a:avLst/>
            </a:prstGeom>
            <a:solidFill>
              <a:srgbClr val="FFFF00"/>
            </a:solidFill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400" spc="-10" dirty="0">
                  <a:solidFill>
                    <a:srgbClr val="FF0000"/>
                  </a:solidFill>
                  <a:latin typeface="Calibri" panose="020F0502020204030204"/>
                  <a:cs typeface="Calibri" panose="020F0502020204030204"/>
                </a:rPr>
                <a:t>Weight</a:t>
              </a:r>
              <a:r>
                <a:rPr sz="1400" spc="-40" dirty="0">
                  <a:solidFill>
                    <a:srgbClr val="FF0000"/>
                  </a:solidFill>
                  <a:latin typeface="Calibri" panose="020F0502020204030204"/>
                  <a:cs typeface="Calibri" panose="020F0502020204030204"/>
                </a:rPr>
                <a:t> </a:t>
              </a:r>
              <a:r>
                <a:rPr sz="1400" dirty="0">
                  <a:solidFill>
                    <a:srgbClr val="FF0000"/>
                  </a:solidFill>
                  <a:latin typeface="Calibri" panose="020F0502020204030204"/>
                  <a:cs typeface="Calibri" panose="020F0502020204030204"/>
                </a:rPr>
                <a:t>~</a:t>
              </a:r>
              <a:r>
                <a:rPr sz="1400" spc="-35" dirty="0">
                  <a:solidFill>
                    <a:srgbClr val="FF0000"/>
                  </a:solidFill>
                  <a:latin typeface="Calibri" panose="020F0502020204030204"/>
                  <a:cs typeface="Calibri" panose="020F0502020204030204"/>
                </a:rPr>
                <a:t> </a:t>
              </a:r>
              <a:r>
                <a:rPr sz="1400" dirty="0">
                  <a:solidFill>
                    <a:srgbClr val="FF0000"/>
                  </a:solidFill>
                  <a:latin typeface="Calibri" panose="020F0502020204030204"/>
                  <a:cs typeface="Calibri" panose="020F0502020204030204"/>
                </a:rPr>
                <a:t>60</a:t>
              </a:r>
              <a:r>
                <a:rPr sz="1400" spc="-30" dirty="0">
                  <a:solidFill>
                    <a:srgbClr val="FF0000"/>
                  </a:solidFill>
                  <a:latin typeface="Calibri" panose="020F0502020204030204"/>
                  <a:cs typeface="Calibri" panose="020F0502020204030204"/>
                </a:rPr>
                <a:t> </a:t>
              </a:r>
              <a:r>
                <a:rPr sz="1400" spc="-25" dirty="0">
                  <a:solidFill>
                    <a:srgbClr val="FF0000"/>
                  </a:solidFill>
                  <a:latin typeface="Calibri" panose="020F0502020204030204"/>
                  <a:cs typeface="Calibri" panose="020F0502020204030204"/>
                </a:rPr>
                <a:t>kg</a:t>
              </a:r>
              <a:endParaRPr sz="1400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10624095" y="2944785"/>
            <a:ext cx="914648" cy="3278090"/>
            <a:chOff x="10855784" y="2930398"/>
            <a:chExt cx="914648" cy="3278090"/>
          </a:xfrm>
        </p:grpSpPr>
        <p:pic>
          <p:nvPicPr>
            <p:cNvPr id="7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855784" y="2930398"/>
              <a:ext cx="914648" cy="3278090"/>
            </a:xfrm>
            <a:prstGeom prst="rect">
              <a:avLst/>
            </a:prstGeom>
          </p:spPr>
        </p:pic>
        <p:sp>
          <p:nvSpPr>
            <p:cNvPr id="8" name="object 16"/>
            <p:cNvSpPr txBox="1"/>
            <p:nvPr/>
          </p:nvSpPr>
          <p:spPr>
            <a:xfrm>
              <a:off x="10855784" y="4876800"/>
              <a:ext cx="914648" cy="166712"/>
            </a:xfrm>
            <a:prstGeom prst="rect">
              <a:avLst/>
            </a:prstGeom>
            <a:solidFill>
              <a:srgbClr val="FFFF00"/>
            </a:solidFill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000" dirty="0">
                  <a:latin typeface="Calibri" panose="020F0502020204030204"/>
                  <a:cs typeface="Calibri" panose="020F0502020204030204"/>
                </a:rPr>
                <a:t>Thickness</a:t>
              </a:r>
              <a:r>
                <a:rPr sz="1000" spc="-50" dirty="0">
                  <a:latin typeface="Calibri" panose="020F0502020204030204"/>
                  <a:cs typeface="Calibri" panose="020F0502020204030204"/>
                </a:rPr>
                <a:t> </a:t>
              </a:r>
              <a:r>
                <a:rPr sz="1000" dirty="0">
                  <a:latin typeface="Calibri" panose="020F0502020204030204"/>
                  <a:cs typeface="Calibri" panose="020F0502020204030204"/>
                </a:rPr>
                <a:t>50</a:t>
              </a:r>
              <a:r>
                <a:rPr sz="1000" spc="-50" dirty="0">
                  <a:latin typeface="Calibri" panose="020F0502020204030204"/>
                  <a:cs typeface="Calibri" panose="020F0502020204030204"/>
                </a:rPr>
                <a:t> </a:t>
              </a:r>
              <a:r>
                <a:rPr sz="1000" spc="-25" dirty="0">
                  <a:latin typeface="Calibri" panose="020F0502020204030204"/>
                  <a:cs typeface="Calibri" panose="020F0502020204030204"/>
                </a:rPr>
                <a:t>mm</a:t>
              </a:r>
              <a:endParaRPr sz="1000" dirty="0">
                <a:latin typeface="Calibri" panose="020F0502020204030204"/>
                <a:cs typeface="Calibri" panose="020F0502020204030204"/>
              </a:endParaRPr>
            </a:p>
          </p:txBody>
        </p:sp>
        <p:sp>
          <p:nvSpPr>
            <p:cNvPr id="27" name="Right Arrow 26"/>
            <p:cNvSpPr/>
            <p:nvPr/>
          </p:nvSpPr>
          <p:spPr>
            <a:xfrm>
              <a:off x="11049000" y="4414006"/>
              <a:ext cx="152400" cy="143358"/>
            </a:xfrm>
            <a:prstGeom prst="rightArrow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Right Arrow 27"/>
            <p:cNvSpPr/>
            <p:nvPr/>
          </p:nvSpPr>
          <p:spPr>
            <a:xfrm rot="10800000">
              <a:off x="11353800" y="4417758"/>
              <a:ext cx="152400" cy="143358"/>
            </a:xfrm>
            <a:prstGeom prst="rightArrow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1" name="矩形 10">
            <a:extLst>
              <a:ext uri="{FF2B5EF4-FFF2-40B4-BE49-F238E27FC236}">
                <a16:creationId xmlns:a16="http://schemas.microsoft.com/office/drawing/2014/main" id="{235B6B0D-2FAA-9B31-A5A9-52245EAC3C95}"/>
              </a:ext>
            </a:extLst>
          </p:cNvPr>
          <p:cNvSpPr/>
          <p:nvPr/>
        </p:nvSpPr>
        <p:spPr>
          <a:xfrm>
            <a:off x="6672064" y="5751638"/>
            <a:ext cx="3528392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Thanks help from JUNO</a:t>
            </a:r>
          </a:p>
          <a:p>
            <a:endParaRPr lang="en-US" altLang="zh-CN" sz="1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381000" y="152400"/>
            <a:ext cx="6858000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pc="-25" dirty="0"/>
              <a:t>From streamer to avalanche</a:t>
            </a:r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381000" y="866321"/>
            <a:ext cx="5866891" cy="5207836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253365" indent="-227965">
              <a:spcBef>
                <a:spcPts val="770"/>
              </a:spcBef>
              <a:buFont typeface="Arial" panose="020B0604020202020204"/>
              <a:buChar char="•"/>
              <a:tabLst>
                <a:tab pos="253365" algn="l"/>
              </a:tabLst>
            </a:pPr>
            <a:r>
              <a:rPr lang="it-IT" sz="2400" dirty="0">
                <a:latin typeface="Calibri" panose="020F0502020204030204"/>
                <a:cs typeface="Calibri" panose="020F0502020204030204"/>
              </a:rPr>
              <a:t>The streamer mode was adopted in ARGO to allow analog estimation of the simultaneous hit multiplicity</a:t>
            </a:r>
          </a:p>
          <a:p>
            <a:pPr marL="253365" lvl="1" indent="-227965">
              <a:spcBef>
                <a:spcPts val="770"/>
              </a:spcBef>
              <a:buFont typeface="Arial" panose="020B0604020202020204"/>
              <a:buChar char="•"/>
              <a:tabLst>
                <a:tab pos="253365" algn="l"/>
              </a:tabLst>
            </a:pPr>
            <a:r>
              <a:rPr lang="it-IT" sz="2400" dirty="0">
                <a:latin typeface="Calibri" panose="020F0502020204030204"/>
                <a:cs typeface="Calibri" panose="020F0502020204030204"/>
              </a:rPr>
              <a:t>It is easy to operate but it limits the chamber effective rate capability to a few tens of Hz/cm^2</a:t>
            </a:r>
          </a:p>
          <a:p>
            <a:pPr marL="253365" indent="-227965">
              <a:spcBef>
                <a:spcPts val="770"/>
              </a:spcBef>
              <a:buFont typeface="Arial" panose="020B0604020202020204"/>
              <a:buChar char="•"/>
              <a:tabLst>
                <a:tab pos="253365" algn="l"/>
              </a:tabLst>
            </a:pPr>
            <a:r>
              <a:rPr lang="it-IT" sz="2400" dirty="0">
                <a:latin typeface="Calibri" panose="020F0502020204030204"/>
                <a:cs typeface="Calibri" panose="020F0502020204030204"/>
              </a:rPr>
              <a:t>The chamber built-in amplifier and discriminator are the same designed for the ATLAS RPC system, which is operated in avalanche mode, and adapted to the large streamer signals by a resistive divider.</a:t>
            </a:r>
          </a:p>
          <a:p>
            <a:pPr marL="253365" indent="-227965">
              <a:spcBef>
                <a:spcPts val="770"/>
              </a:spcBef>
              <a:buFont typeface="Arial" panose="020B0604020202020204"/>
              <a:buChar char="•"/>
              <a:tabLst>
                <a:tab pos="253365" algn="l"/>
              </a:tabLst>
            </a:pPr>
            <a:r>
              <a:rPr lang="it-IT" sz="2400" dirty="0">
                <a:latin typeface="Calibri" panose="020F0502020204030204"/>
                <a:cs typeface="Calibri" panose="020F0502020204030204"/>
              </a:rPr>
              <a:t>We modified an ARGO chamber removing the divider, and enabling avalanche mode.</a:t>
            </a:r>
            <a:endParaRPr sz="2400" dirty="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4294967295"/>
          </p:nvPr>
        </p:nvSpPr>
        <p:spPr>
          <a:xfrm>
            <a:off x="11146738" y="6578817"/>
            <a:ext cx="205846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50" dirty="0"/>
              <a:t>14</a:t>
            </a:fld>
            <a:endParaRPr spc="-5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91"/>
          <a:stretch>
            <a:fillRect/>
          </a:stretch>
        </p:blipFill>
        <p:spPr>
          <a:xfrm rot="5400000">
            <a:off x="6690737" y="1386464"/>
            <a:ext cx="6550921" cy="377799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0" y="1295400"/>
            <a:ext cx="1095575" cy="2371375"/>
          </a:xfrm>
          <a:prstGeom prst="rect">
            <a:avLst/>
          </a:prstGeom>
        </p:spPr>
      </p:pic>
      <p:sp>
        <p:nvSpPr>
          <p:cNvPr id="12" name="Left Arrow 11"/>
          <p:cNvSpPr/>
          <p:nvPr/>
        </p:nvSpPr>
        <p:spPr>
          <a:xfrm>
            <a:off x="9372600" y="3342422"/>
            <a:ext cx="457200" cy="238977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Argon Scan </a:t>
            </a:r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4830" y="2080260"/>
            <a:ext cx="5155565" cy="398907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937250" y="2249170"/>
            <a:ext cx="4815205" cy="3138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/>
              <a:t>Temperature: 26.1 ℃</a:t>
            </a:r>
          </a:p>
          <a:p>
            <a:r>
              <a:rPr lang="en-US" altLang="zh-CN"/>
              <a:t>Humidity</a:t>
            </a:r>
            <a:r>
              <a:rPr lang="zh-CN" altLang="en-US"/>
              <a:t>：</a:t>
            </a:r>
            <a:r>
              <a:rPr lang="en-US" altLang="zh-CN"/>
              <a:t> 66.1%</a:t>
            </a:r>
          </a:p>
          <a:p>
            <a:endParaRPr lang="en-US" altLang="zh-CN"/>
          </a:p>
          <a:p>
            <a:r>
              <a:rPr lang="en-US" altLang="zh-CN"/>
              <a:t>Measure from 1000V after passing pure argon gas at a flow rate of approximately 0.15L/min for 3 hours</a:t>
            </a:r>
          </a:p>
          <a:p>
            <a:endParaRPr lang="en-US" altLang="zh-CN"/>
          </a:p>
          <a:p>
            <a:r>
              <a:rPr lang="en-US" altLang="zh-CN"/>
              <a:t>Formula ρ= R*S/</a:t>
            </a:r>
            <a:r>
              <a:rPr lang="zh-CN" altLang="en-US"/>
              <a:t>（</a:t>
            </a:r>
            <a:r>
              <a:rPr lang="en-US" altLang="zh-CN"/>
              <a:t>L*2</a:t>
            </a:r>
            <a:r>
              <a:rPr lang="zh-CN" altLang="en-US"/>
              <a:t>）</a:t>
            </a:r>
          </a:p>
          <a:p>
            <a:r>
              <a:rPr lang="en-US" altLang="zh-CN"/>
              <a:t>S = 1.25m * 2.80m L = 2mm</a:t>
            </a:r>
          </a:p>
          <a:p>
            <a:endParaRPr lang="en-US" altLang="zh-CN"/>
          </a:p>
          <a:p>
            <a:endParaRPr lang="en-US" altLang="zh-CN"/>
          </a:p>
        </p:txBody>
      </p:sp>
      <p:sp>
        <p:nvSpPr>
          <p:cNvPr id="3" name="object 5">
            <a:extLst>
              <a:ext uri="{FF2B5EF4-FFF2-40B4-BE49-F238E27FC236}">
                <a16:creationId xmlns:a16="http://schemas.microsoft.com/office/drawing/2014/main" id="{4B3F6449-6A09-C4C8-8C42-19927D2555AC}"/>
              </a:ext>
            </a:extLst>
          </p:cNvPr>
          <p:cNvSpPr txBox="1">
            <a:spLocks/>
          </p:cNvSpPr>
          <p:nvPr/>
        </p:nvSpPr>
        <p:spPr>
          <a:xfrm>
            <a:off x="11146738" y="6566312"/>
            <a:ext cx="349862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lang="en-US" altLang="zh-CN" spc="-50" smtClean="0"/>
              <a:pPr marL="38100">
                <a:lnSpc>
                  <a:spcPts val="1240"/>
                </a:lnSpc>
              </a:pPr>
              <a:t>15</a:t>
            </a:fld>
            <a:endParaRPr lang="en-US" altLang="zh-CN" spc="-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457200" y="223536"/>
            <a:ext cx="352044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75" dirty="0"/>
              <a:t>Tests</a:t>
            </a:r>
            <a:r>
              <a:rPr spc="-100" dirty="0"/>
              <a:t> </a:t>
            </a:r>
            <a:r>
              <a:rPr dirty="0"/>
              <a:t>in</a:t>
            </a:r>
            <a:r>
              <a:rPr spc="-95" dirty="0"/>
              <a:t> </a:t>
            </a:r>
            <a:r>
              <a:rPr spc="-20" dirty="0"/>
              <a:t>GIF++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half" idx="3"/>
          </p:nvPr>
        </p:nvSpPr>
        <p:spPr>
          <a:xfrm>
            <a:off x="7132651" y="879381"/>
            <a:ext cx="4953000" cy="5059847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000" dirty="0"/>
              <a:t>Chamber readout through a special receiver designed by R. </a:t>
            </a:r>
            <a:r>
              <a:rPr lang="en-GB" sz="2000" dirty="0" err="1"/>
              <a:t>Cardarelli</a:t>
            </a:r>
            <a:endParaRPr lang="en-GB" sz="20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000" dirty="0"/>
              <a:t>Provides in output TTL signals of individual strips and fast-OR of 8 strips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000" dirty="0"/>
              <a:t>We used the TTL signal after conversion in a NIM logic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000" dirty="0"/>
              <a:t>Signals are discriminated and reformed to cleanout after-pulses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000" dirty="0"/>
              <a:t>Single counts and coincidences with external scintillators </a:t>
            </a:r>
            <a:r>
              <a:rPr lang="en-GB" sz="2000" dirty="0" err="1"/>
              <a:t>scintillators</a:t>
            </a:r>
            <a:r>
              <a:rPr lang="en-GB" sz="2000" dirty="0"/>
              <a:t> are recorded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000" dirty="0"/>
              <a:t>Threshold set in a conservative way to be immune from the noise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400" dirty="0"/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xfrm>
            <a:off x="11360150" y="6356350"/>
            <a:ext cx="749300" cy="365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50" dirty="0"/>
              <a:t>16</a:t>
            </a:fld>
            <a:endParaRPr spc="-50" dirty="0"/>
          </a:p>
        </p:txBody>
      </p:sp>
      <p:pic>
        <p:nvPicPr>
          <p:cNvPr id="3" name="object 3"/>
          <p:cNvPicPr/>
          <p:nvPr/>
        </p:nvPicPr>
        <p:blipFill rotWithShape="1">
          <a:blip r:embed="rId2" cstate="print"/>
          <a:srcRect l="28079" t="25333" r="34985"/>
          <a:stretch>
            <a:fillRect/>
          </a:stretch>
        </p:blipFill>
        <p:spPr>
          <a:xfrm>
            <a:off x="3602715" y="3834342"/>
            <a:ext cx="3196001" cy="292946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7208" y="848910"/>
            <a:ext cx="3851014" cy="288713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60" t="10617" r="19456" b="14815"/>
          <a:stretch>
            <a:fillRect/>
          </a:stretch>
        </p:blipFill>
        <p:spPr>
          <a:xfrm>
            <a:off x="457200" y="3834343"/>
            <a:ext cx="3092672" cy="2887132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678" y="-315416"/>
            <a:ext cx="7924800" cy="914400"/>
          </a:xfrm>
        </p:spPr>
        <p:txBody>
          <a:bodyPr/>
          <a:lstStyle/>
          <a:p>
            <a:r>
              <a:rPr lang="en-GB" dirty="0"/>
              <a:t>Efficiency under irradiation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478162985"/>
              </p:ext>
            </p:extLst>
          </p:nvPr>
        </p:nvGraphicFramePr>
        <p:xfrm>
          <a:off x="407368" y="476672"/>
          <a:ext cx="5391680" cy="43072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ontent Placeholder 5"/>
          <p:cNvGraphicFramePr>
            <a:graphicFrameLocks noGrp="1"/>
          </p:cNvGraphicFramePr>
          <p:nvPr>
            <p:ph sz="half" idx="3"/>
            <p:extLst>
              <p:ext uri="{D42A27DB-BD31-4B8C-83A1-F6EECF244321}">
                <p14:modId xmlns:p14="http://schemas.microsoft.com/office/powerpoint/2010/main" val="1682481916"/>
              </p:ext>
            </p:extLst>
          </p:nvPr>
        </p:nvGraphicFramePr>
        <p:xfrm>
          <a:off x="6088732" y="598984"/>
          <a:ext cx="5486401" cy="43072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Content Placeholder 11"/>
          <p:cNvSpPr txBox="1"/>
          <p:nvPr/>
        </p:nvSpPr>
        <p:spPr>
          <a:xfrm>
            <a:off x="495021" y="4616059"/>
            <a:ext cx="5486401" cy="18805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</a:pPr>
            <a:r>
              <a:rPr lang="en-GB" sz="1800" dirty="0"/>
              <a:t>Efficiency is limited by:</a:t>
            </a:r>
          </a:p>
          <a:p>
            <a:pPr marL="457200" indent="-457200">
              <a:spcBef>
                <a:spcPts val="600"/>
              </a:spcBef>
            </a:pPr>
            <a:r>
              <a:rPr lang="en-GB" sz="1800" dirty="0"/>
              <a:t>Electrode resistivity (voltage drop)</a:t>
            </a:r>
          </a:p>
          <a:p>
            <a:pPr marL="457200" indent="-457200">
              <a:spcBef>
                <a:spcPts val="600"/>
              </a:spcBef>
            </a:pPr>
            <a:r>
              <a:rPr lang="en-GB" sz="1800" dirty="0"/>
              <a:t>Discriminator Threshold (to reject </a:t>
            </a:r>
            <a:r>
              <a:rPr lang="en-GB" sz="1800" dirty="0" err="1"/>
              <a:t>r.f</a:t>
            </a:r>
            <a:r>
              <a:rPr lang="en-GB" sz="1800" dirty="0"/>
              <a:t>. noise)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GB" sz="1800" dirty="0"/>
              <a:t>Performance can be further improved by:</a:t>
            </a:r>
          </a:p>
          <a:p>
            <a:pPr marL="457200" indent="-457200">
              <a:spcBef>
                <a:spcPts val="600"/>
              </a:spcBef>
            </a:pPr>
            <a:r>
              <a:rPr lang="en-GB" sz="1800" dirty="0"/>
              <a:t>Adding a capacitance to increase the signal duration</a:t>
            </a:r>
          </a:p>
          <a:p>
            <a:pPr marL="457200" indent="-457200">
              <a:spcBef>
                <a:spcPts val="600"/>
              </a:spcBef>
            </a:pPr>
            <a:r>
              <a:rPr lang="en-GB" sz="1800" dirty="0"/>
              <a:t>Improve the Faraday cage to lower the threshold</a:t>
            </a:r>
          </a:p>
        </p:txBody>
      </p:sp>
      <p:sp>
        <p:nvSpPr>
          <p:cNvPr id="8" name="Content Placeholder 11"/>
          <p:cNvSpPr txBox="1"/>
          <p:nvPr/>
        </p:nvSpPr>
        <p:spPr>
          <a:xfrm>
            <a:off x="6210578" y="4865358"/>
            <a:ext cx="5486401" cy="16312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dirty="0"/>
              <a:t>Calculation of the electrode Resistivity</a:t>
            </a:r>
          </a:p>
          <a:p>
            <a:pPr marL="457200" indent="-457200"/>
            <a:r>
              <a:rPr lang="en-GB" sz="1800" dirty="0"/>
              <a:t>For R=2.85 M</a:t>
            </a:r>
            <a:r>
              <a:rPr lang="en-GB" sz="1800" dirty="0">
                <a:latin typeface="Symbol" panose="05050102010706020507" pitchFamily="18" charset="2"/>
              </a:rPr>
              <a:t>W</a:t>
            </a:r>
            <a:r>
              <a:rPr lang="en-GB" sz="1800" dirty="0"/>
              <a:t> the Efficiency vs. V-I*R for different filter absorption factors  become invariant  </a:t>
            </a:r>
          </a:p>
          <a:p>
            <a:pPr marL="457200" indent="-457200"/>
            <a:r>
              <a:rPr lang="en-GB" sz="1800" dirty="0">
                <a:latin typeface="Symbol" panose="05050102010706020507" pitchFamily="18" charset="2"/>
              </a:rPr>
              <a:t>r</a:t>
            </a:r>
            <a:r>
              <a:rPr lang="en-GB" sz="1800" dirty="0"/>
              <a:t>=R*S/d=2.8*10</a:t>
            </a:r>
            <a:r>
              <a:rPr lang="en-GB" sz="1800" baseline="30000" dirty="0"/>
              <a:t>11</a:t>
            </a:r>
            <a:r>
              <a:rPr lang="en-GB" sz="1800" dirty="0"/>
              <a:t> </a:t>
            </a:r>
            <a:r>
              <a:rPr lang="en-GB" sz="1800" dirty="0">
                <a:latin typeface="Symbol" panose="05050102010706020507" pitchFamily="18" charset="2"/>
              </a:rPr>
              <a:t>W </a:t>
            </a:r>
            <a:r>
              <a:rPr lang="en-GB" sz="1800" dirty="0"/>
              <a:t>cm</a:t>
            </a:r>
          </a:p>
          <a:p>
            <a:pPr marL="457200" indent="-457200"/>
            <a:r>
              <a:rPr lang="en-GB" sz="1800" dirty="0"/>
              <a:t>The chamber is behaving as expected</a:t>
            </a:r>
          </a:p>
        </p:txBody>
      </p:sp>
      <p:sp>
        <p:nvSpPr>
          <p:cNvPr id="3" name="object 5">
            <a:extLst>
              <a:ext uri="{FF2B5EF4-FFF2-40B4-BE49-F238E27FC236}">
                <a16:creationId xmlns:a16="http://schemas.microsoft.com/office/drawing/2014/main" id="{A660E2C0-EAA7-57C4-AE2C-613AC034790E}"/>
              </a:ext>
            </a:extLst>
          </p:cNvPr>
          <p:cNvSpPr txBox="1">
            <a:spLocks/>
          </p:cNvSpPr>
          <p:nvPr/>
        </p:nvSpPr>
        <p:spPr>
          <a:xfrm>
            <a:off x="11375852" y="6496574"/>
            <a:ext cx="349862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lang="en-US" altLang="zh-CN" spc="-50" smtClean="0"/>
              <a:pPr marL="38100">
                <a:lnSpc>
                  <a:spcPts val="1240"/>
                </a:lnSpc>
              </a:pPr>
              <a:t>17</a:t>
            </a:fld>
            <a:endParaRPr lang="en-US" altLang="zh-CN" spc="-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Summary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Fruitful collaboration between China &amp; France for COMET, thanks</a:t>
            </a:r>
          </a:p>
          <a:p>
            <a:pPr marL="0" indent="0">
              <a:buNone/>
            </a:pPr>
            <a:r>
              <a:rPr lang="en-GB" dirty="0"/>
              <a:t>    FCPPN/L</a:t>
            </a:r>
          </a:p>
          <a:p>
            <a:r>
              <a:rPr lang="en-GB" dirty="0"/>
              <a:t>Well improve of tracking, result is promising</a:t>
            </a:r>
          </a:p>
          <a:p>
            <a:r>
              <a:rPr lang="en-GB" dirty="0"/>
              <a:t>RPC successfully tested under GIF++ photons and with a muon beam </a:t>
            </a:r>
          </a:p>
          <a:p>
            <a:r>
              <a:rPr lang="zh-CN" altLang="zh-CN" dirty="0"/>
              <a:t>Efficiency above 90% up to at least 150Hz/cm^2, higher counting rate and more accurate measurement will be done in the next coming test beam at the GIF++</a:t>
            </a:r>
            <a:r>
              <a:rPr lang="en-US" altLang="zh-CN" dirty="0"/>
              <a:t> this month</a:t>
            </a:r>
            <a:endParaRPr lang="en-GB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EA01095-A0EA-4685-B0B8-0FB4DC315B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996952"/>
            <a:ext cx="10972800" cy="1052736"/>
          </a:xfrm>
        </p:spPr>
        <p:txBody>
          <a:bodyPr/>
          <a:lstStyle/>
          <a:p>
            <a:r>
              <a:rPr lang="en-US" altLang="zh-CN" dirty="0"/>
              <a:t>Backup</a:t>
            </a:r>
            <a:endParaRPr lang="zh-CN" altLang="en-US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2C8FB1C9-CCF9-470B-8E8E-4B51FC102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30596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06053"/>
            <a:ext cx="1352550" cy="1390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152650" y="53591"/>
            <a:ext cx="7886700" cy="1325563"/>
          </a:xfrm>
        </p:spPr>
        <p:txBody>
          <a:bodyPr>
            <a:normAutofit/>
          </a:bodyPr>
          <a:lstStyle/>
          <a:p>
            <a:pPr>
              <a:lnSpc>
                <a:spcPts val="4000"/>
              </a:lnSpc>
            </a:pPr>
            <a:r>
              <a:rPr lang="en-US" altLang="zh-CN" dirty="0"/>
              <a:t>COMET</a:t>
            </a:r>
            <a:br>
              <a:rPr lang="en-US" altLang="zh-CN" dirty="0"/>
            </a:br>
            <a:r>
              <a:rPr lang="en-US" altLang="zh-CN" sz="3600" dirty="0"/>
              <a:t>(</a:t>
            </a:r>
            <a:r>
              <a:rPr lang="en-US" altLang="zh-CN" sz="3600" b="1" dirty="0" err="1"/>
              <a:t>CO</a:t>
            </a:r>
            <a:r>
              <a:rPr lang="en-US" altLang="zh-CN" sz="3600" dirty="0" err="1"/>
              <a:t>herent</a:t>
            </a:r>
            <a:r>
              <a:rPr lang="en-US" altLang="zh-CN" sz="3600" dirty="0"/>
              <a:t> </a:t>
            </a:r>
            <a:r>
              <a:rPr lang="en-US" altLang="zh-CN" sz="3600" b="1" dirty="0"/>
              <a:t>M</a:t>
            </a:r>
            <a:r>
              <a:rPr lang="en-US" altLang="zh-CN" sz="3600" dirty="0"/>
              <a:t>uon </a:t>
            </a:r>
            <a:r>
              <a:rPr lang="en-US" altLang="zh-CN" sz="3600" b="1" dirty="0"/>
              <a:t>E</a:t>
            </a:r>
            <a:r>
              <a:rPr lang="en-US" altLang="zh-CN" sz="3600" dirty="0"/>
              <a:t>lectron </a:t>
            </a:r>
            <a:r>
              <a:rPr lang="en-US" altLang="zh-CN" sz="3600" b="1" dirty="0"/>
              <a:t>T</a:t>
            </a:r>
            <a:r>
              <a:rPr lang="en-US" altLang="zh-CN" sz="3600" dirty="0"/>
              <a:t>ransition) 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703512" y="1522940"/>
            <a:ext cx="10839449" cy="69351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CN" dirty="0">
                <a:latin typeface="楷体" panose="02010609060101010101" pitchFamily="49" charset="-122"/>
                <a:ea typeface="楷体" panose="02010609060101010101" pitchFamily="49" charset="-122"/>
              </a:rPr>
              <a:t>@J-PARC,Japan. Search for Charged Lepton Flavor Violation(CLFV)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2411" y="1993347"/>
            <a:ext cx="5911756" cy="4656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五角星 3"/>
          <p:cNvSpPr/>
          <p:nvPr/>
        </p:nvSpPr>
        <p:spPr>
          <a:xfrm>
            <a:off x="849947" y="2100486"/>
            <a:ext cx="144016" cy="96763"/>
          </a:xfrm>
          <a:prstGeom prst="star5">
            <a:avLst/>
          </a:prstGeom>
          <a:solidFill>
            <a:schemeClr val="accent6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78EB5E8A-25D3-4B2B-BAEE-A4D582F13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2</a:t>
            </a:fld>
            <a:endParaRPr lang="zh-CN" altLang="en-US"/>
          </a:p>
        </p:txBody>
      </p:sp>
      <p:sp>
        <p:nvSpPr>
          <p:cNvPr id="8" name="下箭头 27">
            <a:extLst>
              <a:ext uri="{FF2B5EF4-FFF2-40B4-BE49-F238E27FC236}">
                <a16:creationId xmlns:a16="http://schemas.microsoft.com/office/drawing/2014/main" id="{BC453730-EFE3-1169-8EA7-74203ADBCC5C}"/>
              </a:ext>
            </a:extLst>
          </p:cNvPr>
          <p:cNvSpPr/>
          <p:nvPr/>
        </p:nvSpPr>
        <p:spPr>
          <a:xfrm rot="17153509" flipH="1">
            <a:off x="1424770" y="1821629"/>
            <a:ext cx="269450" cy="1124888"/>
          </a:xfrm>
          <a:prstGeom prst="down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图片 5">
            <a:extLst>
              <a:ext uri="{FF2B5EF4-FFF2-40B4-BE49-F238E27FC236}">
                <a16:creationId xmlns:a16="http://schemas.microsoft.com/office/drawing/2014/main" id="{B15E2C1A-D1F1-E709-8016-DAAC96191DE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562" r="8263"/>
          <a:stretch/>
        </p:blipFill>
        <p:spPr>
          <a:xfrm>
            <a:off x="8083961" y="2906872"/>
            <a:ext cx="3905057" cy="2428188"/>
          </a:xfrm>
          <a:prstGeom prst="rect">
            <a:avLst/>
          </a:prstGeom>
        </p:spPr>
      </p:pic>
      <p:sp>
        <p:nvSpPr>
          <p:cNvPr id="11" name="下箭头 27">
            <a:extLst>
              <a:ext uri="{FF2B5EF4-FFF2-40B4-BE49-F238E27FC236}">
                <a16:creationId xmlns:a16="http://schemas.microsoft.com/office/drawing/2014/main" id="{5845AB0A-91B0-5219-0776-1AC65F0D85B7}"/>
              </a:ext>
            </a:extLst>
          </p:cNvPr>
          <p:cNvSpPr/>
          <p:nvPr/>
        </p:nvSpPr>
        <p:spPr>
          <a:xfrm rot="15155280" flipH="1">
            <a:off x="7119869" y="3658283"/>
            <a:ext cx="179556" cy="3547692"/>
          </a:xfrm>
          <a:prstGeom prst="down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47992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50000">
              <a:schemeClr val="bg1">
                <a:tint val="80000"/>
                <a:satMod val="250000"/>
              </a:schemeClr>
            </a:gs>
            <a:gs pos="76000">
              <a:schemeClr val="bg1">
                <a:tint val="90000"/>
                <a:shade val="90000"/>
                <a:satMod val="200000"/>
              </a:schemeClr>
            </a:gs>
            <a:gs pos="92000">
              <a:schemeClr val="bg1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2C032-9A84-454D-A7B4-C9367E883E3A}" type="slidenum">
              <a:rPr lang="en-GB" smtClean="0">
                <a:solidFill>
                  <a:prstClr val="black">
                    <a:tint val="75000"/>
                  </a:prstClr>
                </a:solidFill>
                <a:latin typeface="Century Gothic"/>
              </a:rPr>
              <a:pPr/>
              <a:t>20</a:t>
            </a:fld>
            <a:endParaRPr lang="en-GB" dirty="0">
              <a:solidFill>
                <a:prstClr val="black">
                  <a:tint val="75000"/>
                </a:prstClr>
              </a:solidFill>
              <a:latin typeface="Century Gothic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10972800" cy="908050"/>
          </a:xfrm>
        </p:spPr>
        <p:txBody>
          <a:bodyPr>
            <a:normAutofit/>
          </a:bodyPr>
          <a:lstStyle/>
          <a:p>
            <a:r>
              <a:rPr lang="zh-CN" altLang="en-US" dirty="0"/>
              <a:t>验证实验：</a:t>
            </a:r>
            <a:r>
              <a:rPr lang="en-US" altLang="zh-CN" dirty="0"/>
              <a:t>MUSIC @2011</a:t>
            </a:r>
            <a:endParaRPr lang="zh-CN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8312" y="1600201"/>
            <a:ext cx="6540133" cy="389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2820" y="1307571"/>
            <a:ext cx="3002823" cy="1866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980270" y="6145406"/>
            <a:ext cx="36093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/>
              <a:t>传统方法</a:t>
            </a:r>
            <a:r>
              <a:rPr lang="en-US" altLang="zh-CN" sz="2000" dirty="0">
                <a:solidFill>
                  <a:srgbClr val="FF0000"/>
                </a:solidFill>
              </a:rPr>
              <a:t>1000</a:t>
            </a:r>
            <a:r>
              <a:rPr lang="zh-CN" altLang="en-US" sz="2000" dirty="0"/>
              <a:t>倍的俘获效率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5438" y="3173941"/>
            <a:ext cx="2735362" cy="1315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729031" y="4614333"/>
            <a:ext cx="21932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10</a:t>
            </a:r>
            <a:r>
              <a:rPr lang="en-US" altLang="zh-CN" baseline="30000" dirty="0"/>
              <a:t>8</a:t>
            </a:r>
            <a:r>
              <a:rPr lang="en-US" altLang="zh-CN" dirty="0"/>
              <a:t>/s for 1MW @PSI</a:t>
            </a:r>
            <a:endParaRPr lang="zh-CN" altLang="en-US" dirty="0"/>
          </a:p>
        </p:txBody>
      </p:sp>
      <p:sp>
        <p:nvSpPr>
          <p:cNvPr id="3" name="矩形 2"/>
          <p:cNvSpPr/>
          <p:nvPr/>
        </p:nvSpPr>
        <p:spPr>
          <a:xfrm>
            <a:off x="2207568" y="5661248"/>
            <a:ext cx="31547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zh-CN" altLang="en-US" sz="2000" dirty="0"/>
              <a:t>大接受度，宽动量区间</a:t>
            </a:r>
            <a:endParaRPr lang="zh-CN" altLang="en-US" sz="2000" dirty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281E97BF-E98F-B384-FEBC-7E1FD6695132}"/>
              </a:ext>
            </a:extLst>
          </p:cNvPr>
          <p:cNvSpPr txBox="1"/>
          <p:nvPr/>
        </p:nvSpPr>
        <p:spPr>
          <a:xfrm>
            <a:off x="5715707" y="5452908"/>
            <a:ext cx="6197048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800" dirty="0"/>
              <a:t>打开了通往单事例灵敏度</a:t>
            </a:r>
            <a:endParaRPr lang="en-US" altLang="zh-CN" sz="2800" dirty="0"/>
          </a:p>
          <a:p>
            <a:pPr algn="ctr"/>
            <a:r>
              <a:rPr lang="en-US" altLang="zh-CN" sz="2800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Helvetica Neue"/>
              </a:rPr>
              <a:t>10</a:t>
            </a:r>
            <a:r>
              <a:rPr lang="en-US" altLang="zh-CN" sz="2800" baseline="30000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Helvetica Neue"/>
              </a:rPr>
              <a:t>-17 </a:t>
            </a:r>
          </a:p>
          <a:p>
            <a:pPr algn="ctr"/>
            <a:r>
              <a:rPr lang="en-US" altLang="zh-CN" sz="2800" dirty="0"/>
              <a:t>mu-e </a:t>
            </a:r>
            <a:r>
              <a:rPr lang="zh-CN" altLang="en-US" sz="2800" dirty="0"/>
              <a:t>转换实验的大门</a:t>
            </a:r>
          </a:p>
        </p:txBody>
      </p:sp>
      <p:sp>
        <p:nvSpPr>
          <p:cNvPr id="11" name="下箭头 27">
            <a:extLst>
              <a:ext uri="{FF2B5EF4-FFF2-40B4-BE49-F238E27FC236}">
                <a16:creationId xmlns:a16="http://schemas.microsoft.com/office/drawing/2014/main" id="{AEC2F818-27EB-5801-8ED9-638B150464A6}"/>
              </a:ext>
            </a:extLst>
          </p:cNvPr>
          <p:cNvSpPr/>
          <p:nvPr/>
        </p:nvSpPr>
        <p:spPr>
          <a:xfrm rot="16200000" flipH="1">
            <a:off x="5957807" y="5359142"/>
            <a:ext cx="268131" cy="1304398"/>
          </a:xfrm>
          <a:prstGeom prst="down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962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4">
            <a:extLst>
              <a:ext uri="{FF2B5EF4-FFF2-40B4-BE49-F238E27FC236}">
                <a16:creationId xmlns:a16="http://schemas.microsoft.com/office/drawing/2014/main" id="{D03F1CAB-7A0A-486F-8EF7-822E9457952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1906" y="-221455"/>
            <a:ext cx="3587080" cy="25359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D6C656F-7C2A-45D5-8A70-20D3170AF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Model independent approach: EFT</a:t>
            </a:r>
            <a:endParaRPr lang="zh-CN" alt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8B8D499-7B05-404A-BDC4-128D00D3C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6D8F4-F2B2-4F20-8ED1-2DC5ABFEF29E}" type="slidenum">
              <a:rPr lang="zh-CN" altLang="en-US" smtClean="0"/>
              <a:t>21</a:t>
            </a:fld>
            <a:endParaRPr lang="zh-CN" alt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DB563D9-713E-4BAA-A130-F886ACA7D96C}"/>
              </a:ext>
            </a:extLst>
          </p:cNvPr>
          <p:cNvSpPr/>
          <p:nvPr/>
        </p:nvSpPr>
        <p:spPr>
          <a:xfrm rot="5400000">
            <a:off x="10417406" y="2907022"/>
            <a:ext cx="29162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altLang="zh-CN" dirty="0" err="1">
                <a:solidFill>
                  <a:srgbClr val="131413"/>
                </a:solidFill>
                <a:latin typeface="+mj-lt"/>
              </a:rPr>
              <a:t>Eur</a:t>
            </a:r>
            <a:r>
              <a:rPr lang="fr-FR" altLang="zh-CN" dirty="0">
                <a:solidFill>
                  <a:srgbClr val="131413"/>
                </a:solidFill>
                <a:latin typeface="+mj-lt"/>
              </a:rPr>
              <a:t>. Phys. J. C (2022) 82:836</a:t>
            </a:r>
            <a:endParaRPr lang="zh-CN" altLang="en-US" dirty="0"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93051F8-216F-4A13-BA1B-E65481CFDADF}"/>
                  </a:ext>
                </a:extLst>
              </p:cNvPr>
              <p:cNvSpPr txBox="1"/>
              <p:nvPr/>
            </p:nvSpPr>
            <p:spPr>
              <a:xfrm>
                <a:off x="6859111" y="6356350"/>
                <a:ext cx="439049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4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1400" i="1" dirty="0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altLang="zh-CN" sz="1400" b="0" i="1" dirty="0" smtClean="0">
                            <a:latin typeface="Cambria Math" panose="02040503050406030204" pitchFamily="18" charset="0"/>
                          </a:rPr>
                          <m:t>𝐷</m:t>
                        </m:r>
                      </m:sub>
                    </m:sSub>
                  </m:oMath>
                </a14:m>
                <a:r>
                  <a:rPr lang="zh-CN" altLang="en-US" sz="1400" dirty="0"/>
                  <a:t> </a:t>
                </a:r>
                <a:r>
                  <a:rPr lang="en-US" altLang="zh-CN" sz="1400" dirty="0"/>
                  <a:t>parameterizes the relative magnitude of dipole and</a:t>
                </a:r>
              </a:p>
              <a:p>
                <a:r>
                  <a:rPr lang="en-US" altLang="zh-CN" sz="1400" dirty="0"/>
                  <a:t>four-fermion coefficients</a:t>
                </a:r>
                <a:endParaRPr lang="zh-CN" altLang="en-US" sz="14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93051F8-216F-4A13-BA1B-E65481CFDA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9111" y="6356350"/>
                <a:ext cx="4390497" cy="523220"/>
              </a:xfrm>
              <a:prstGeom prst="rect">
                <a:avLst/>
              </a:prstGeom>
              <a:blipFill>
                <a:blip r:embed="rId3"/>
                <a:stretch>
                  <a:fillRect l="-417" t="-2326" b="-1046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Picture 15">
            <a:extLst>
              <a:ext uri="{FF2B5EF4-FFF2-40B4-BE49-F238E27FC236}">
                <a16:creationId xmlns:a16="http://schemas.microsoft.com/office/drawing/2014/main" id="{2967DDCE-0C36-4B0D-A49D-694CE64107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6969" y="1408922"/>
            <a:ext cx="4970901" cy="502330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EA33131F-DA19-463A-A6A2-AF3FA77DF8E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06058" y="1690688"/>
                <a:ext cx="6020911" cy="4351338"/>
              </a:xfrm>
            </p:spPr>
            <p:txBody>
              <a:bodyPr/>
              <a:lstStyle/>
              <a:p>
                <a:r>
                  <a:rPr lang="en-US" altLang="zh-CN" dirty="0">
                    <a:ea typeface="Cambria Math"/>
                  </a:rPr>
                  <a:t>Extend SM in effective field theory with </a:t>
                </a:r>
                <a:r>
                  <a:rPr lang="en-US" altLang="zh-CN" dirty="0"/>
                  <a:t>higher dimension operators</a:t>
                </a:r>
                <a:r>
                  <a:rPr lang="en-US" altLang="zh-CN" dirty="0">
                    <a:ea typeface="Cambria Math"/>
                  </a:rPr>
                  <a:t>:</a:t>
                </a:r>
                <a:r>
                  <a:rPr lang="en-US" altLang="zh-CN" sz="1800" dirty="0">
                    <a:solidFill>
                      <a:prstClr val="black"/>
                    </a:solidFill>
                    <a:latin typeface="Times New Roman"/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ℒ</m:t>
                    </m:r>
                    <m:r>
                      <a:rPr lang="en-US" altLang="zh-CN" i="1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altLang="zh-CN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ℒ</m:t>
                        </m:r>
                      </m:e>
                      <m:sub>
                        <m:r>
                          <a:rPr lang="en-US" altLang="zh-CN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𝑆𝑀</m:t>
                        </m:r>
                      </m:sub>
                    </m:sSub>
                    <m:r>
                      <a:rPr lang="en-US" altLang="zh-CN" i="1">
                        <a:solidFill>
                          <a:prstClr val="black"/>
                        </a:solidFill>
                        <a:latin typeface="Cambria Math"/>
                      </a:rPr>
                      <m:t>+</m:t>
                    </m:r>
                    <m:nary>
                      <m:naryPr>
                        <m:chr m:val="∑"/>
                        <m:supHide m:val="on"/>
                        <m:ctrlPr>
                          <a:rPr lang="en-US" altLang="zh-CN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altLang="zh-CN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𝑛</m:t>
                        </m:r>
                        <m:r>
                          <a:rPr lang="en-US" altLang="zh-CN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≥1</m:t>
                        </m:r>
                      </m:sub>
                      <m:sup/>
                      <m:e>
                        <m:f>
                          <m:fPr>
                            <m:ctrlPr>
                              <a:rPr lang="en-US" altLang="zh-CN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altLang="zh-CN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sSub>
                                  <m:sSubPr>
                                    <m:ctrlPr>
                                      <a:rPr lang="en-US" altLang="zh-CN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i="1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n-US" altLang="zh-CN" i="1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</a:rPr>
                                      <m:t>𝑖𝑗</m:t>
                                    </m:r>
                                  </m:sub>
                                </m:sSub>
                              </m:e>
                              <m:sup>
                                <m:r>
                                  <a:rPr lang="en-US" altLang="zh-CN" i="1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4+</m:t>
                                </m:r>
                                <m:r>
                                  <a:rPr lang="en-US" altLang="zh-CN" i="1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𝑛</m:t>
                                </m:r>
                              </m:sup>
                            </m:sSup>
                          </m:num>
                          <m:den>
                            <m:sSup>
                              <m:sSupPr>
                                <m:ctrlPr>
                                  <a:rPr lang="en-US" altLang="zh-CN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l-GR" altLang="zh-CN" i="1">
                                    <a:solidFill>
                                      <a:prstClr val="black"/>
                                    </a:solidFill>
                                    <a:latin typeface="Cambria Math"/>
                                    <a:ea typeface="Cambria Math"/>
                                  </a:rPr>
                                  <m:t>Λ</m:t>
                                </m:r>
                              </m:e>
                              <m:sup>
                                <m:r>
                                  <a:rPr lang="en-US" altLang="zh-CN" i="1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𝑛</m:t>
                                </m:r>
                              </m:sup>
                            </m:sSup>
                          </m:den>
                        </m:f>
                        <m:sSup>
                          <m:sSupPr>
                            <m:ctrlPr>
                              <a:rPr lang="en-US" altLang="zh-CN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zh-CN" altLang="en-US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𝒪</m:t>
                            </m:r>
                          </m:e>
                          <m:sup>
                            <m:r>
                              <a:rPr lang="en-US" altLang="zh-CN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4+</m:t>
                            </m:r>
                            <m:r>
                              <a:rPr lang="en-US" altLang="zh-CN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𝑛</m:t>
                            </m:r>
                          </m:sup>
                        </m:sSup>
                      </m:e>
                    </m:nary>
                  </m:oMath>
                </a14:m>
                <a:endParaRPr lang="zh-CN" altLang="en-US" dirty="0"/>
              </a:p>
              <a:p>
                <a:r>
                  <a:rPr lang="en-US" altLang="zh-CN" dirty="0"/>
                  <a:t>CLFV can be introduced from dim-6: </a:t>
                </a:r>
                <a14:m>
                  <m:oMath xmlns:m="http://schemas.openxmlformats.org/officeDocument/2006/math">
                    <m:r>
                      <a:rPr lang="en-US" altLang="zh-CN" i="1" smtClean="0">
                        <a:solidFill>
                          <a:schemeClr val="tx1"/>
                        </a:solidFill>
                        <a:latin typeface="Cambria Math"/>
                      </a:rPr>
                      <m:t>𝐵𝑟</m:t>
                    </m:r>
                    <m:r>
                      <a:rPr lang="en-US" altLang="zh-CN" i="1" smtClean="0">
                        <a:solidFill>
                          <a:schemeClr val="tx1"/>
                        </a:solidFill>
                        <a:latin typeface="Cambria Math"/>
                      </a:rPr>
                      <m:t>~</m:t>
                    </m:r>
                    <m:f>
                      <m:fPr>
                        <m:ctrlP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i="1">
                            <a:solidFill>
                              <a:schemeClr val="tx1"/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altLang="zh-CN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l-GR" altLang="zh-CN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Λ</m:t>
                            </m:r>
                          </m:e>
                          <m:sup>
                            <m:r>
                              <a:rPr lang="en-US" altLang="zh-CN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4</m:t>
                            </m:r>
                          </m:sup>
                        </m:sSup>
                      </m:den>
                    </m:f>
                  </m:oMath>
                </a14:m>
                <a:endParaRPr lang="zh-CN" altLang="en-US" dirty="0">
                  <a:solidFill>
                    <a:srgbClr val="FF0000"/>
                  </a:solidFill>
                </a:endParaRPr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zh-CN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Λ</m:t>
                    </m:r>
                    <m:r>
                      <a:rPr lang="el-GR" altLang="zh-CN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CN" dirty="0"/>
                  <a:t>can reach </a:t>
                </a:r>
                <a14:m>
                  <m:oMath xmlns:m="http://schemas.openxmlformats.org/officeDocument/2006/math">
                    <m:r>
                      <a:rPr lang="zh-CN" altLang="en-US" i="1" smtClean="0">
                        <a:latin typeface="Cambria Math" panose="02040503050406030204" pitchFamily="18" charset="0"/>
                      </a:rPr>
                      <m:t>𝒪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~</m:t>
                    </m:r>
                    <m:sSup>
                      <m:sSup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zh-CN" altLang="en-US" dirty="0"/>
                  <a:t> </a:t>
                </a:r>
                <a:r>
                  <a:rPr lang="en-US" altLang="zh-CN" dirty="0" err="1"/>
                  <a:t>TeV</a:t>
                </a:r>
                <a:r>
                  <a:rPr lang="en-US" altLang="zh-CN" dirty="0"/>
                  <a:t>!</a:t>
                </a:r>
              </a:p>
              <a:p>
                <a:pPr lvl="1"/>
                <a:r>
                  <a:rPr lang="en-US" altLang="zh-CN" dirty="0"/>
                  <a:t>Good complementation to direct searches for new physics.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EA33131F-DA19-463A-A6A2-AF3FA77DF8E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06058" y="1690688"/>
                <a:ext cx="6020911" cy="4351338"/>
              </a:xfrm>
              <a:blipFill>
                <a:blip r:embed="rId5"/>
                <a:stretch>
                  <a:fillRect l="-1822" t="-2521" r="-344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648933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60" t="12471" r="1" b="9516"/>
          <a:stretch/>
        </p:blipFill>
        <p:spPr bwMode="auto">
          <a:xfrm>
            <a:off x="6172708" y="3450705"/>
            <a:ext cx="4492407" cy="3065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31504" y="188640"/>
            <a:ext cx="8229600" cy="936104"/>
          </a:xfrm>
        </p:spPr>
        <p:txBody>
          <a:bodyPr>
            <a:normAutofit/>
          </a:bodyPr>
          <a:lstStyle/>
          <a:p>
            <a:r>
              <a:rPr lang="en-US" altLang="zh-CN" sz="3600" dirty="0"/>
              <a:t>COMET Phase-I background study</a:t>
            </a:r>
            <a:endParaRPr lang="zh-CN" altLang="en-US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内容占位符 2"/>
              <p:cNvSpPr>
                <a:spLocks noGrp="1"/>
              </p:cNvSpPr>
              <p:nvPr>
                <p:ph idx="1"/>
              </p:nvPr>
            </p:nvSpPr>
            <p:spPr>
              <a:xfrm>
                <a:off x="1559496" y="1124745"/>
                <a:ext cx="4824536" cy="4032448"/>
              </a:xfrm>
            </p:spPr>
            <p:txBody>
              <a:bodyPr>
                <a:normAutofit/>
              </a:bodyPr>
              <a:lstStyle/>
              <a:p>
                <a:pPr marL="285750" indent="-285750"/>
                <a:r>
                  <a:rPr lang="en-US" altLang="zh-CN" sz="1800" dirty="0"/>
                  <a:t>The optimization of COMET</a:t>
                </a:r>
                <a:r>
                  <a:rPr lang="zh-CN" altLang="en-US" sz="1800" dirty="0"/>
                  <a:t> </a:t>
                </a:r>
                <a:r>
                  <a:rPr lang="en-US" altLang="zh-CN" sz="1800" dirty="0"/>
                  <a:t>Phase I is finished. Detailed performance is estimated with Monte Carlo studies. TDR was published</a:t>
                </a:r>
              </a:p>
              <a:p>
                <a:pPr marL="685800" lvl="1"/>
                <a:r>
                  <a:rPr lang="en-US" altLang="zh-CN" sz="1800" dirty="0"/>
                  <a:t>Sensitivity:</a:t>
                </a:r>
              </a:p>
              <a:p>
                <a:pPr marL="1085850" lvl="2"/>
                <a:r>
                  <a:rPr lang="en-US" altLang="zh-CN" dirty="0"/>
                  <a:t>Total acceptance of signal is </a:t>
                </a:r>
                <a:r>
                  <a:rPr lang="en-US" altLang="zh-CN" b="1" dirty="0">
                    <a:solidFill>
                      <a:srgbClr val="0000FF"/>
                    </a:solidFill>
                  </a:rPr>
                  <a:t>0.041</a:t>
                </a:r>
              </a:p>
              <a:p>
                <a:pPr marL="1085850" lvl="2"/>
                <a:r>
                  <a:rPr lang="en-US" altLang="zh-CN" dirty="0"/>
                  <a:t>Can reach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/>
                      </a:rPr>
                      <m:t>3</m:t>
                    </m:r>
                    <m:r>
                      <a:rPr lang="en-US" altLang="zh-CN" i="1">
                        <a:latin typeface="Cambria Math"/>
                        <a:ea typeface="Cambria Math"/>
                      </a:rPr>
                      <m:t>×</m:t>
                    </m:r>
                    <m:sSup>
                      <m:sSupPr>
                        <m:ctrlPr>
                          <a:rPr lang="en-US" altLang="zh-CN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en-US" altLang="zh-CN" i="1">
                            <a:latin typeface="Cambria Math"/>
                            <a:ea typeface="Cambria Math"/>
                          </a:rPr>
                          <m:t>10</m:t>
                        </m:r>
                      </m:e>
                      <m:sup>
                        <m:r>
                          <a:rPr lang="en-US" altLang="zh-CN" i="1">
                            <a:latin typeface="Cambria Math"/>
                            <a:ea typeface="Cambria Math"/>
                          </a:rPr>
                          <m:t>−15</m:t>
                        </m:r>
                      </m:sup>
                    </m:sSup>
                  </m:oMath>
                </a14:m>
                <a:r>
                  <a:rPr lang="en-US" altLang="zh-CN" dirty="0"/>
                  <a:t> SES in 150 days.</a:t>
                </a:r>
              </a:p>
              <a:p>
                <a:pPr marL="685800" lvl="1"/>
                <a:r>
                  <a:rPr lang="en-US" altLang="zh-CN" sz="1800" dirty="0"/>
                  <a:t>Background:</a:t>
                </a:r>
              </a:p>
              <a:p>
                <a:pPr marL="1085850" lvl="2"/>
                <a:r>
                  <a:rPr lang="en-US" altLang="zh-CN" sz="1400" dirty="0"/>
                  <a:t>With 99.99%</a:t>
                </a:r>
                <a:r>
                  <a:rPr lang="zh-CN" altLang="en-US" sz="1400" dirty="0"/>
                  <a:t> </a:t>
                </a:r>
                <a:r>
                  <a:rPr lang="en-US" altLang="zh-CN" sz="1400" dirty="0"/>
                  <a:t>CRV</a:t>
                </a:r>
                <a:r>
                  <a:rPr lang="zh-CN" altLang="en-US" sz="1400" dirty="0"/>
                  <a:t> </a:t>
                </a:r>
                <a:r>
                  <a:rPr lang="en-US" altLang="zh-CN" sz="1400" dirty="0"/>
                  <a:t>total expected background is </a:t>
                </a:r>
                <a:r>
                  <a:rPr lang="en-US" altLang="zh-CN" sz="1400" b="1" dirty="0">
                    <a:solidFill>
                      <a:srgbClr val="0000FF"/>
                    </a:solidFill>
                  </a:rPr>
                  <a:t>0.032</a:t>
                </a:r>
              </a:p>
              <a:p>
                <a:pPr marL="685800" lvl="1"/>
                <a:r>
                  <a:rPr lang="en-US" altLang="zh-CN" sz="1800" dirty="0"/>
                  <a:t>Trigger rate:</a:t>
                </a:r>
              </a:p>
              <a:p>
                <a:pPr marL="1085850" lvl="2"/>
                <a:r>
                  <a:rPr lang="en-US" altLang="zh-CN" dirty="0"/>
                  <a:t>Average trigger rate ~10kHz (after trigger with drift chamber hits)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6" name="内容占位符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59496" y="1124745"/>
                <a:ext cx="4824536" cy="4032448"/>
              </a:xfrm>
              <a:blipFill>
                <a:blip r:embed="rId4"/>
                <a:stretch>
                  <a:fillRect l="-885" t="-908" r="-37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图片 7" descr="CDC3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783632" y="4983669"/>
            <a:ext cx="2339752" cy="1514693"/>
          </a:xfrm>
          <a:prstGeom prst="rect">
            <a:avLst/>
          </a:prstGeom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4032" y="1412776"/>
            <a:ext cx="3960440" cy="1739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A5CFC74C-3CDA-419F-8B25-4AC7FB3E4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18346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981200" y="116632"/>
            <a:ext cx="8229600" cy="1143000"/>
          </a:xfrm>
        </p:spPr>
        <p:txBody>
          <a:bodyPr/>
          <a:lstStyle/>
          <a:p>
            <a:r>
              <a:rPr lang="en-US" altLang="zh-CN" dirty="0"/>
              <a:t>Overview of COMET Phase-I</a:t>
            </a:r>
            <a:endParaRPr lang="zh-CN" alt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600" y="1052736"/>
            <a:ext cx="6696744" cy="36186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矩形 7"/>
          <p:cNvSpPr/>
          <p:nvPr/>
        </p:nvSpPr>
        <p:spPr>
          <a:xfrm>
            <a:off x="1847528" y="4892968"/>
            <a:ext cx="87129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dirty="0"/>
              <a:t>1. Proton on production targets and produce </a:t>
            </a:r>
            <a:r>
              <a:rPr lang="en-US" altLang="zh-CN" sz="2400" dirty="0" err="1"/>
              <a:t>pions</a:t>
            </a:r>
            <a:endParaRPr lang="en-US" altLang="zh-CN" sz="2400" dirty="0"/>
          </a:p>
          <a:p>
            <a:r>
              <a:rPr lang="en-US" altLang="zh-CN" sz="2400" dirty="0"/>
              <a:t>2. </a:t>
            </a:r>
            <a:r>
              <a:rPr lang="en-US" altLang="zh-CN" sz="2400" dirty="0" err="1"/>
              <a:t>Pions</a:t>
            </a:r>
            <a:r>
              <a:rPr lang="en-US" altLang="zh-CN" sz="2400" dirty="0"/>
              <a:t> decay to </a:t>
            </a:r>
            <a:r>
              <a:rPr lang="en-US" altLang="zh-CN" sz="2400" dirty="0" err="1"/>
              <a:t>muons</a:t>
            </a:r>
            <a:r>
              <a:rPr lang="en-US" altLang="zh-CN" sz="2400" dirty="0"/>
              <a:t>  and transported to detector sections</a:t>
            </a:r>
          </a:p>
          <a:p>
            <a:r>
              <a:rPr lang="en-US" altLang="zh-CN" sz="2400" dirty="0"/>
              <a:t>3. </a:t>
            </a:r>
            <a:r>
              <a:rPr lang="en-US" altLang="zh-CN" sz="2400" dirty="0" err="1"/>
              <a:t>Muons</a:t>
            </a:r>
            <a:r>
              <a:rPr lang="en-US" altLang="zh-CN" sz="2400" dirty="0"/>
              <a:t> stopped and decay in the stopping  target</a:t>
            </a:r>
            <a:endParaRPr lang="zh-CN" altLang="en-US" sz="2400" dirty="0">
              <a:ea typeface="华文仿宋"/>
              <a:cs typeface="华文仿宋"/>
            </a:endParaRP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11868B40-CA8C-4B5F-8AFD-FD0920FA25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374717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COMET Proton Beam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631504" y="1340769"/>
            <a:ext cx="8640960" cy="4525963"/>
          </a:xfrm>
        </p:spPr>
        <p:txBody>
          <a:bodyPr>
            <a:normAutofit/>
          </a:bodyPr>
          <a:lstStyle/>
          <a:p>
            <a:r>
              <a:rPr lang="en-US" altLang="zh-CN" dirty="0">
                <a:ea typeface="华文仿宋"/>
                <a:cs typeface="华文仿宋"/>
              </a:rPr>
              <a:t>3kW proton prompt beam: </a:t>
            </a:r>
          </a:p>
          <a:p>
            <a:pPr lvl="1"/>
            <a:r>
              <a:rPr lang="en-US" altLang="zh-CN" dirty="0">
                <a:ea typeface="华文仿宋"/>
                <a:cs typeface="华文仿宋"/>
              </a:rPr>
              <a:t>~ 10</a:t>
            </a:r>
            <a:r>
              <a:rPr lang="en-US" altLang="zh-CN" baseline="32000" dirty="0">
                <a:ea typeface="华文仿宋"/>
                <a:cs typeface="华文仿宋"/>
              </a:rPr>
              <a:t>19</a:t>
            </a:r>
            <a:r>
              <a:rPr lang="en-US" altLang="zh-CN" dirty="0">
                <a:ea typeface="华文仿宋"/>
                <a:cs typeface="华文仿宋"/>
              </a:rPr>
              <a:t> protons on pion targets (in</a:t>
            </a:r>
            <a:r>
              <a:rPr lang="en-US" altLang="zh-CN" dirty="0"/>
              <a:t> 150 days running time</a:t>
            </a:r>
            <a:r>
              <a:rPr lang="en-US" altLang="zh-CN" dirty="0">
                <a:ea typeface="华文仿宋"/>
                <a:cs typeface="华文仿宋"/>
              </a:rPr>
              <a:t>)</a:t>
            </a:r>
          </a:p>
          <a:p>
            <a:r>
              <a:rPr lang="en-US" altLang="zh-CN" dirty="0"/>
              <a:t>Bunch structure of proton beam</a:t>
            </a:r>
            <a:r>
              <a:rPr lang="zh-CN" altLang="en-US" dirty="0"/>
              <a:t>􀁍</a:t>
            </a:r>
            <a:endParaRPr lang="en-US" altLang="zh-CN" dirty="0"/>
          </a:p>
          <a:p>
            <a:pPr lvl="1"/>
            <a:r>
              <a:rPr lang="en-US" altLang="zh-CN" dirty="0"/>
              <a:t>Bunch size ~ 10</a:t>
            </a:r>
            <a:r>
              <a:rPr lang="en-US" altLang="zh-CN" baseline="30000" dirty="0"/>
              <a:t>7 </a:t>
            </a:r>
            <a:r>
              <a:rPr lang="en-US" altLang="zh-CN" dirty="0"/>
              <a:t>POT</a:t>
            </a:r>
          </a:p>
          <a:p>
            <a:pPr lvl="1"/>
            <a:r>
              <a:rPr lang="en-US" altLang="zh-CN" dirty="0"/>
              <a:t>Bunch spill/width ~100ns</a:t>
            </a:r>
          </a:p>
          <a:p>
            <a:pPr lvl="1"/>
            <a:r>
              <a:rPr lang="en-US" altLang="zh-CN" dirty="0"/>
              <a:t>Extinction factor 3x10</a:t>
            </a:r>
            <a:r>
              <a:rPr lang="en-US" altLang="zh-CN" baseline="30000" dirty="0"/>
              <a:t>-11</a:t>
            </a:r>
          </a:p>
          <a:p>
            <a:pPr lvl="1"/>
            <a:r>
              <a:rPr lang="en-US" altLang="zh-CN" dirty="0"/>
              <a:t>Bunch separation time = 1170</a:t>
            </a:r>
            <a:r>
              <a:rPr lang="en-US" altLang="zh-CN" i="1" dirty="0"/>
              <a:t>ns</a:t>
            </a:r>
            <a:r>
              <a:rPr lang="en-US" altLang="zh-CN" dirty="0"/>
              <a:t>.</a:t>
            </a:r>
            <a:r>
              <a:rPr lang="zh-CN" altLang="en-US" sz="2000" dirty="0"/>
              <a:t>􀀁􀀸􀁊􀁏􀁅􀁐􀁘</a:t>
            </a:r>
            <a:endParaRPr lang="en-US" altLang="zh-CN" sz="2000" dirty="0">
              <a:ea typeface="华文仿宋"/>
              <a:cs typeface="华文仿宋"/>
            </a:endParaRPr>
          </a:p>
          <a:p>
            <a:endParaRPr lang="zh-CN" altLang="en-US" dirty="0"/>
          </a:p>
        </p:txBody>
      </p:sp>
      <p:sp>
        <p:nvSpPr>
          <p:cNvPr id="9" name="矩形 8"/>
          <p:cNvSpPr/>
          <p:nvPr/>
        </p:nvSpPr>
        <p:spPr>
          <a:xfrm>
            <a:off x="6440191" y="6197242"/>
            <a:ext cx="410554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dirty="0"/>
              <a:t>Time structure of proton beam bunch</a:t>
            </a:r>
            <a:endParaRPr lang="zh-CN" altLang="en-US" sz="1600" dirty="0"/>
          </a:p>
        </p:txBody>
      </p:sp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507" y="4141060"/>
            <a:ext cx="3223444" cy="19758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4" name="组合 13"/>
          <p:cNvGrpSpPr/>
          <p:nvPr/>
        </p:nvGrpSpPr>
        <p:grpSpPr>
          <a:xfrm>
            <a:off x="6108773" y="3085125"/>
            <a:ext cx="4163692" cy="3224197"/>
            <a:chOff x="3652984" y="2355324"/>
            <a:chExt cx="5941745" cy="4095038"/>
          </a:xfrm>
        </p:grpSpPr>
        <p:sp>
          <p:nvSpPr>
            <p:cNvPr id="59" name="Shape"/>
            <p:cNvSpPr/>
            <p:nvPr/>
          </p:nvSpPr>
          <p:spPr>
            <a:xfrm>
              <a:off x="8255099" y="3406561"/>
              <a:ext cx="340244" cy="21392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587"/>
                  </a:moveTo>
                  <a:cubicBezTo>
                    <a:pt x="543" y="18722"/>
                    <a:pt x="1206" y="15858"/>
                    <a:pt x="1988" y="12995"/>
                  </a:cubicBezTo>
                  <a:cubicBezTo>
                    <a:pt x="2387" y="11536"/>
                    <a:pt x="2817" y="10078"/>
                    <a:pt x="3351" y="8621"/>
                  </a:cubicBezTo>
                  <a:cubicBezTo>
                    <a:pt x="3762" y="7503"/>
                    <a:pt x="4234" y="6386"/>
                    <a:pt x="4779" y="5270"/>
                  </a:cubicBezTo>
                  <a:cubicBezTo>
                    <a:pt x="5030" y="4757"/>
                    <a:pt x="5296" y="4244"/>
                    <a:pt x="5608" y="3732"/>
                  </a:cubicBezTo>
                  <a:cubicBezTo>
                    <a:pt x="5972" y="3135"/>
                    <a:pt x="6398" y="2540"/>
                    <a:pt x="7057" y="1956"/>
                  </a:cubicBezTo>
                  <a:cubicBezTo>
                    <a:pt x="7393" y="1658"/>
                    <a:pt x="7789" y="1363"/>
                    <a:pt x="8191" y="1069"/>
                  </a:cubicBezTo>
                  <a:cubicBezTo>
                    <a:pt x="8471" y="864"/>
                    <a:pt x="8754" y="659"/>
                    <a:pt x="9083" y="458"/>
                  </a:cubicBezTo>
                  <a:cubicBezTo>
                    <a:pt x="9373" y="280"/>
                    <a:pt x="9749" y="96"/>
                    <a:pt x="10540" y="24"/>
                  </a:cubicBezTo>
                  <a:cubicBezTo>
                    <a:pt x="10667" y="12"/>
                    <a:pt x="10802" y="4"/>
                    <a:pt x="10939" y="0"/>
                  </a:cubicBezTo>
                  <a:cubicBezTo>
                    <a:pt x="11146" y="18"/>
                    <a:pt x="11335" y="45"/>
                    <a:pt x="11493" y="79"/>
                  </a:cubicBezTo>
                  <a:cubicBezTo>
                    <a:pt x="11895" y="167"/>
                    <a:pt x="12057" y="289"/>
                    <a:pt x="12202" y="409"/>
                  </a:cubicBezTo>
                  <a:cubicBezTo>
                    <a:pt x="13418" y="1413"/>
                    <a:pt x="14153" y="2440"/>
                    <a:pt x="14777" y="3470"/>
                  </a:cubicBezTo>
                  <a:cubicBezTo>
                    <a:pt x="15284" y="4307"/>
                    <a:pt x="15719" y="5146"/>
                    <a:pt x="16146" y="5986"/>
                  </a:cubicBezTo>
                  <a:cubicBezTo>
                    <a:pt x="16590" y="6857"/>
                    <a:pt x="17026" y="7728"/>
                    <a:pt x="17436" y="8599"/>
                  </a:cubicBezTo>
                  <a:cubicBezTo>
                    <a:pt x="19470" y="12922"/>
                    <a:pt x="20858" y="17258"/>
                    <a:pt x="21600" y="21600"/>
                  </a:cubicBezTo>
                  <a:lnTo>
                    <a:pt x="0" y="21587"/>
                  </a:lnTo>
                  <a:close/>
                </a:path>
              </a:pathLst>
            </a:custGeom>
            <a:solidFill>
              <a:srgbClr val="00B0F0">
                <a:alpha val="59888"/>
              </a:srgbClr>
            </a:solidFill>
            <a:ln w="12700">
              <a:solidFill>
                <a:srgbClr val="000000">
                  <a:alpha val="59888"/>
                </a:srgbClr>
              </a:solidFill>
              <a:miter lim="400000"/>
            </a:ln>
          </p:spPr>
          <p:txBody>
            <a:bodyPr lIns="50800" tIns="50800" rIns="50800" bIns="50800" anchor="ctr"/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  <a:lvl2pPr marL="0" marR="0" indent="2286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2pPr>
              <a:lvl3pPr marL="0" marR="0" indent="4572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3pPr>
              <a:lvl4pPr marL="0" marR="0" indent="6858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4pPr>
              <a:lvl5pPr marL="0" marR="0" indent="9144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5pPr>
              <a:lvl6pPr marL="0" marR="0" indent="11430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6pPr>
              <a:lvl7pPr marL="0" marR="0" indent="13716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7pPr>
              <a:lvl8pPr marL="0" marR="0" indent="16002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8pPr>
              <a:lvl9pPr marL="0" marR="0" indent="18288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9pPr>
            </a:lstStyle>
            <a:p>
              <a:pPr>
                <a:defRPr sz="2200" b="0">
                  <a:solidFill>
                    <a:srgbClr val="FFFFFF"/>
                  </a:solidFill>
                  <a:latin typeface="ヒラギノ角ゴ ProN W3"/>
                  <a:ea typeface="ヒラギノ角ゴ ProN W3"/>
                  <a:cs typeface="ヒラギノ角ゴ ProN W3"/>
                  <a:sym typeface="ヒラギノ角ゴ ProN W3"/>
                </a:defRPr>
              </a:pPr>
              <a:endParaRPr sz="1100">
                <a:latin typeface="+mn-lt"/>
              </a:endParaRPr>
            </a:p>
          </p:txBody>
        </p:sp>
        <p:sp>
          <p:nvSpPr>
            <p:cNvPr id="40" name="Line"/>
            <p:cNvSpPr/>
            <p:nvPr/>
          </p:nvSpPr>
          <p:spPr>
            <a:xfrm flipV="1">
              <a:off x="4133639" y="3555398"/>
              <a:ext cx="1" cy="1978792"/>
            </a:xfrm>
            <a:prstGeom prst="line">
              <a:avLst/>
            </a:prstGeom>
            <a:ln w="25400">
              <a:solidFill>
                <a:srgbClr val="000000"/>
              </a:solidFill>
              <a:miter lim="400000"/>
              <a:tailEnd type="triangle"/>
            </a:ln>
          </p:spPr>
          <p:txBody>
            <a:bodyPr lIns="50800" tIns="50800" rIns="50800" bIns="50800" anchor="ctr"/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  <a:lvl2pPr marL="0" marR="0" indent="2286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2pPr>
              <a:lvl3pPr marL="0" marR="0" indent="4572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3pPr>
              <a:lvl4pPr marL="0" marR="0" indent="6858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4pPr>
              <a:lvl5pPr marL="0" marR="0" indent="9144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5pPr>
              <a:lvl6pPr marL="0" marR="0" indent="11430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6pPr>
              <a:lvl7pPr marL="0" marR="0" indent="13716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7pPr>
              <a:lvl8pPr marL="0" marR="0" indent="16002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8pPr>
              <a:lvl9pPr marL="0" marR="0" indent="18288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9pPr>
            </a:lstStyle>
            <a:p>
              <a:pPr>
                <a:defRPr sz="2200" b="0">
                  <a:solidFill>
                    <a:srgbClr val="FFFFFF"/>
                  </a:solidFill>
                  <a:latin typeface="ヒラギノ角ゴ ProN W3"/>
                  <a:ea typeface="ヒラギノ角ゴ ProN W3"/>
                  <a:cs typeface="ヒラギノ角ゴ ProN W3"/>
                  <a:sym typeface="ヒラギノ角ゴ ProN W3"/>
                </a:defRPr>
              </a:pPr>
              <a:endParaRPr sz="1100">
                <a:latin typeface="+mn-lt"/>
              </a:endParaRPr>
            </a:p>
          </p:txBody>
        </p:sp>
        <p:sp>
          <p:nvSpPr>
            <p:cNvPr id="41" name="Prompt Background"/>
            <p:cNvSpPr txBox="1"/>
            <p:nvPr/>
          </p:nvSpPr>
          <p:spPr>
            <a:xfrm>
              <a:off x="4044573" y="2355324"/>
              <a:ext cx="1381679" cy="34530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xmlns:lc="http://schemas.openxmlformats.org/drawingml/2006/lockedCanvas" val="1"/>
              </a:ext>
            </a:extLst>
          </p:spPr>
          <p:txBody>
            <a:bodyPr wrap="none" lIns="50800" tIns="50800" rIns="50800" bIns="50800" anchor="ctr">
              <a:sp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  <a:lvl2pPr marL="0" marR="0" indent="2286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2pPr>
              <a:lvl3pPr marL="0" marR="0" indent="4572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3pPr>
              <a:lvl4pPr marL="0" marR="0" indent="6858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4pPr>
              <a:lvl5pPr marL="0" marR="0" indent="9144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5pPr>
              <a:lvl6pPr marL="0" marR="0" indent="11430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6pPr>
              <a:lvl7pPr marL="0" marR="0" indent="13716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7pPr>
              <a:lvl8pPr marL="0" marR="0" indent="16002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8pPr>
              <a:lvl9pPr marL="0" marR="0" indent="18288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9pPr>
            </a:lstStyle>
            <a:p>
              <a:r>
                <a:rPr sz="1100" dirty="0">
                  <a:latin typeface="+mn-lt"/>
                </a:rPr>
                <a:t>Prompt </a:t>
              </a:r>
              <a:r>
                <a:rPr lang="en-US" sz="1100" dirty="0">
                  <a:latin typeface="+mn-lt"/>
                </a:rPr>
                <a:t>beam</a:t>
              </a:r>
              <a:endParaRPr sz="1100" dirty="0">
                <a:latin typeface="+mn-lt"/>
              </a:endParaRPr>
            </a:p>
          </p:txBody>
        </p:sp>
        <p:sp>
          <p:nvSpPr>
            <p:cNvPr id="42" name="number of particles"/>
            <p:cNvSpPr txBox="1"/>
            <p:nvPr/>
          </p:nvSpPr>
          <p:spPr>
            <a:xfrm rot="16200000">
              <a:off x="2981682" y="4130065"/>
              <a:ext cx="1730571" cy="387967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xmlns:lc="http://schemas.openxmlformats.org/drawingml/2006/lockedCanvas" val="1"/>
              </a:ext>
            </a:extLst>
          </p:spPr>
          <p:txBody>
            <a:bodyPr wrap="none" lIns="50800" tIns="50800" rIns="50800" bIns="50800" anchor="ctr">
              <a:sp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  <a:lvl2pPr marL="0" marR="0" indent="2286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2pPr>
              <a:lvl3pPr marL="0" marR="0" indent="4572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3pPr>
              <a:lvl4pPr marL="0" marR="0" indent="6858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4pPr>
              <a:lvl5pPr marL="0" marR="0" indent="9144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5pPr>
              <a:lvl6pPr marL="0" marR="0" indent="11430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6pPr>
              <a:lvl7pPr marL="0" marR="0" indent="13716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7pPr>
              <a:lvl8pPr marL="0" marR="0" indent="16002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8pPr>
              <a:lvl9pPr marL="0" marR="0" indent="18288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9pPr>
            </a:lstStyle>
            <a:p>
              <a:r>
                <a:rPr sz="1100">
                  <a:latin typeface="+mn-lt"/>
                </a:rPr>
                <a:t>number of particles</a:t>
              </a:r>
            </a:p>
          </p:txBody>
        </p:sp>
        <p:sp>
          <p:nvSpPr>
            <p:cNvPr id="44" name="Shape"/>
            <p:cNvSpPr/>
            <p:nvPr/>
          </p:nvSpPr>
          <p:spPr>
            <a:xfrm>
              <a:off x="4597239" y="3399338"/>
              <a:ext cx="340244" cy="21392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587"/>
                  </a:moveTo>
                  <a:cubicBezTo>
                    <a:pt x="543" y="18722"/>
                    <a:pt x="1206" y="15858"/>
                    <a:pt x="1988" y="12995"/>
                  </a:cubicBezTo>
                  <a:cubicBezTo>
                    <a:pt x="2387" y="11536"/>
                    <a:pt x="2817" y="10078"/>
                    <a:pt x="3351" y="8621"/>
                  </a:cubicBezTo>
                  <a:cubicBezTo>
                    <a:pt x="3762" y="7503"/>
                    <a:pt x="4234" y="6386"/>
                    <a:pt x="4779" y="5270"/>
                  </a:cubicBezTo>
                  <a:cubicBezTo>
                    <a:pt x="5030" y="4757"/>
                    <a:pt x="5296" y="4244"/>
                    <a:pt x="5608" y="3732"/>
                  </a:cubicBezTo>
                  <a:cubicBezTo>
                    <a:pt x="5972" y="3135"/>
                    <a:pt x="6398" y="2540"/>
                    <a:pt x="7057" y="1956"/>
                  </a:cubicBezTo>
                  <a:cubicBezTo>
                    <a:pt x="7393" y="1658"/>
                    <a:pt x="7789" y="1363"/>
                    <a:pt x="8191" y="1069"/>
                  </a:cubicBezTo>
                  <a:cubicBezTo>
                    <a:pt x="8471" y="864"/>
                    <a:pt x="8754" y="659"/>
                    <a:pt x="9083" y="458"/>
                  </a:cubicBezTo>
                  <a:cubicBezTo>
                    <a:pt x="9373" y="280"/>
                    <a:pt x="9749" y="96"/>
                    <a:pt x="10540" y="24"/>
                  </a:cubicBezTo>
                  <a:cubicBezTo>
                    <a:pt x="10667" y="12"/>
                    <a:pt x="10802" y="4"/>
                    <a:pt x="10939" y="0"/>
                  </a:cubicBezTo>
                  <a:cubicBezTo>
                    <a:pt x="11146" y="18"/>
                    <a:pt x="11335" y="45"/>
                    <a:pt x="11493" y="79"/>
                  </a:cubicBezTo>
                  <a:cubicBezTo>
                    <a:pt x="11895" y="167"/>
                    <a:pt x="12057" y="289"/>
                    <a:pt x="12202" y="409"/>
                  </a:cubicBezTo>
                  <a:cubicBezTo>
                    <a:pt x="13418" y="1413"/>
                    <a:pt x="14153" y="2440"/>
                    <a:pt x="14777" y="3470"/>
                  </a:cubicBezTo>
                  <a:cubicBezTo>
                    <a:pt x="15284" y="4307"/>
                    <a:pt x="15719" y="5146"/>
                    <a:pt x="16146" y="5986"/>
                  </a:cubicBezTo>
                  <a:cubicBezTo>
                    <a:pt x="16590" y="6857"/>
                    <a:pt x="17026" y="7728"/>
                    <a:pt x="17436" y="8599"/>
                  </a:cubicBezTo>
                  <a:cubicBezTo>
                    <a:pt x="19470" y="12922"/>
                    <a:pt x="20858" y="17258"/>
                    <a:pt x="21600" y="21600"/>
                  </a:cubicBezTo>
                  <a:lnTo>
                    <a:pt x="0" y="21587"/>
                  </a:lnTo>
                  <a:close/>
                </a:path>
              </a:pathLst>
            </a:custGeom>
            <a:solidFill>
              <a:srgbClr val="00B0F0">
                <a:alpha val="59794"/>
              </a:srgbClr>
            </a:solidFill>
            <a:ln w="12700">
              <a:solidFill>
                <a:srgbClr val="000000">
                  <a:alpha val="59794"/>
                </a:srgbClr>
              </a:solidFill>
              <a:miter lim="400000"/>
            </a:ln>
          </p:spPr>
          <p:txBody>
            <a:bodyPr lIns="50800" tIns="50800" rIns="50800" bIns="50800" anchor="ctr"/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  <a:lvl2pPr marL="0" marR="0" indent="2286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2pPr>
              <a:lvl3pPr marL="0" marR="0" indent="4572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3pPr>
              <a:lvl4pPr marL="0" marR="0" indent="6858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4pPr>
              <a:lvl5pPr marL="0" marR="0" indent="9144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5pPr>
              <a:lvl6pPr marL="0" marR="0" indent="11430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6pPr>
              <a:lvl7pPr marL="0" marR="0" indent="13716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7pPr>
              <a:lvl8pPr marL="0" marR="0" indent="16002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8pPr>
              <a:lvl9pPr marL="0" marR="0" indent="18288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9pPr>
            </a:lstStyle>
            <a:p>
              <a:pPr>
                <a:defRPr sz="2200" b="0">
                  <a:solidFill>
                    <a:srgbClr val="FFFFFF"/>
                  </a:solidFill>
                  <a:latin typeface="ヒラギノ角ゴ ProN W3"/>
                  <a:ea typeface="ヒラギノ角ゴ ProN W3"/>
                  <a:cs typeface="ヒラギノ角ゴ ProN W3"/>
                  <a:sym typeface="ヒラギノ角ゴ ProN W3"/>
                </a:defRPr>
              </a:pPr>
              <a:endParaRPr sz="1100">
                <a:latin typeface="+mn-lt"/>
              </a:endParaRPr>
            </a:p>
          </p:txBody>
        </p:sp>
        <p:sp>
          <p:nvSpPr>
            <p:cNvPr id="43" name="Shape"/>
            <p:cNvSpPr/>
            <p:nvPr/>
          </p:nvSpPr>
          <p:spPr>
            <a:xfrm>
              <a:off x="4601959" y="4342221"/>
              <a:ext cx="4762071" cy="11995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85" extrusionOk="0">
                  <a:moveTo>
                    <a:pt x="0" y="21465"/>
                  </a:moveTo>
                  <a:cubicBezTo>
                    <a:pt x="141" y="17797"/>
                    <a:pt x="336" y="14136"/>
                    <a:pt x="584" y="10485"/>
                  </a:cubicBezTo>
                  <a:cubicBezTo>
                    <a:pt x="715" y="8558"/>
                    <a:pt x="861" y="6634"/>
                    <a:pt x="987" y="4706"/>
                  </a:cubicBezTo>
                  <a:cubicBezTo>
                    <a:pt x="1042" y="3846"/>
                    <a:pt x="1094" y="2985"/>
                    <a:pt x="1164" y="2129"/>
                  </a:cubicBezTo>
                  <a:cubicBezTo>
                    <a:pt x="1221" y="1431"/>
                    <a:pt x="1291" y="736"/>
                    <a:pt x="1372" y="46"/>
                  </a:cubicBezTo>
                  <a:cubicBezTo>
                    <a:pt x="1455" y="-9"/>
                    <a:pt x="1545" y="-15"/>
                    <a:pt x="1630" y="29"/>
                  </a:cubicBezTo>
                  <a:cubicBezTo>
                    <a:pt x="1798" y="117"/>
                    <a:pt x="1900" y="354"/>
                    <a:pt x="2009" y="585"/>
                  </a:cubicBezTo>
                  <a:cubicBezTo>
                    <a:pt x="2105" y="787"/>
                    <a:pt x="2214" y="989"/>
                    <a:pt x="2317" y="1187"/>
                  </a:cubicBezTo>
                  <a:cubicBezTo>
                    <a:pt x="2634" y="1795"/>
                    <a:pt x="2948" y="2406"/>
                    <a:pt x="3278" y="2993"/>
                  </a:cubicBezTo>
                  <a:cubicBezTo>
                    <a:pt x="4063" y="4392"/>
                    <a:pt x="4929" y="5650"/>
                    <a:pt x="5863" y="6748"/>
                  </a:cubicBezTo>
                  <a:cubicBezTo>
                    <a:pt x="6430" y="7274"/>
                    <a:pt x="7013" y="7754"/>
                    <a:pt x="7607" y="8184"/>
                  </a:cubicBezTo>
                  <a:cubicBezTo>
                    <a:pt x="8568" y="8880"/>
                    <a:pt x="9559" y="9445"/>
                    <a:pt x="10557" y="9965"/>
                  </a:cubicBezTo>
                  <a:cubicBezTo>
                    <a:pt x="12154" y="10798"/>
                    <a:pt x="13771" y="11515"/>
                    <a:pt x="15404" y="12116"/>
                  </a:cubicBezTo>
                  <a:cubicBezTo>
                    <a:pt x="16443" y="12443"/>
                    <a:pt x="17486" y="12734"/>
                    <a:pt x="18532" y="12989"/>
                  </a:cubicBezTo>
                  <a:cubicBezTo>
                    <a:pt x="19552" y="13237"/>
                    <a:pt x="20575" y="13450"/>
                    <a:pt x="21600" y="13629"/>
                  </a:cubicBezTo>
                  <a:lnTo>
                    <a:pt x="21563" y="21585"/>
                  </a:lnTo>
                  <a:lnTo>
                    <a:pt x="0" y="21465"/>
                  </a:lnTo>
                  <a:close/>
                </a:path>
              </a:pathLst>
            </a:custGeom>
            <a:solidFill>
              <a:srgbClr val="FF99FF">
                <a:alpha val="59216"/>
              </a:srgbClr>
            </a:solidFill>
            <a:ln w="12700">
              <a:solidFill>
                <a:srgbClr val="000000">
                  <a:alpha val="59585"/>
                </a:srgbClr>
              </a:solidFill>
              <a:miter lim="400000"/>
            </a:ln>
          </p:spPr>
          <p:txBody>
            <a:bodyPr lIns="50800" tIns="50800" rIns="50800" bIns="50800" anchor="ctr"/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  <a:lvl2pPr marL="0" marR="0" indent="2286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2pPr>
              <a:lvl3pPr marL="0" marR="0" indent="4572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3pPr>
              <a:lvl4pPr marL="0" marR="0" indent="6858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4pPr>
              <a:lvl5pPr marL="0" marR="0" indent="9144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5pPr>
              <a:lvl6pPr marL="0" marR="0" indent="11430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6pPr>
              <a:lvl7pPr marL="0" marR="0" indent="13716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7pPr>
              <a:lvl8pPr marL="0" marR="0" indent="16002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8pPr>
              <a:lvl9pPr marL="0" marR="0" indent="18288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9pPr>
            </a:lstStyle>
            <a:p>
              <a:pPr>
                <a:defRPr sz="2200" b="0">
                  <a:solidFill>
                    <a:srgbClr val="FFFFFF"/>
                  </a:solidFill>
                  <a:latin typeface="ヒラギノ角ゴ ProN W3"/>
                  <a:ea typeface="ヒラギノ角ゴ ProN W3"/>
                  <a:cs typeface="ヒラギノ角ゴ ProN W3"/>
                  <a:sym typeface="ヒラギノ角ゴ ProN W3"/>
                </a:defRPr>
              </a:pPr>
              <a:endParaRPr sz="1100">
                <a:latin typeface="+mn-lt"/>
              </a:endParaRPr>
            </a:p>
          </p:txBody>
        </p:sp>
        <p:sp>
          <p:nvSpPr>
            <p:cNvPr id="45" name="Shape"/>
            <p:cNvSpPr/>
            <p:nvPr/>
          </p:nvSpPr>
          <p:spPr>
            <a:xfrm>
              <a:off x="4464424" y="3180681"/>
              <a:ext cx="88256" cy="23590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587"/>
                  </a:moveTo>
                  <a:cubicBezTo>
                    <a:pt x="543" y="18722"/>
                    <a:pt x="1206" y="15858"/>
                    <a:pt x="1988" y="12995"/>
                  </a:cubicBezTo>
                  <a:cubicBezTo>
                    <a:pt x="2387" y="11536"/>
                    <a:pt x="2817" y="10078"/>
                    <a:pt x="3351" y="8621"/>
                  </a:cubicBezTo>
                  <a:cubicBezTo>
                    <a:pt x="3762" y="7503"/>
                    <a:pt x="4234" y="6386"/>
                    <a:pt x="4779" y="5270"/>
                  </a:cubicBezTo>
                  <a:cubicBezTo>
                    <a:pt x="5030" y="4757"/>
                    <a:pt x="5296" y="4244"/>
                    <a:pt x="5608" y="3732"/>
                  </a:cubicBezTo>
                  <a:cubicBezTo>
                    <a:pt x="5972" y="3135"/>
                    <a:pt x="6398" y="2540"/>
                    <a:pt x="7057" y="1956"/>
                  </a:cubicBezTo>
                  <a:cubicBezTo>
                    <a:pt x="7393" y="1658"/>
                    <a:pt x="7789" y="1363"/>
                    <a:pt x="8191" y="1069"/>
                  </a:cubicBezTo>
                  <a:cubicBezTo>
                    <a:pt x="8471" y="864"/>
                    <a:pt x="8754" y="659"/>
                    <a:pt x="9083" y="458"/>
                  </a:cubicBezTo>
                  <a:cubicBezTo>
                    <a:pt x="9373" y="280"/>
                    <a:pt x="9749" y="96"/>
                    <a:pt x="10540" y="24"/>
                  </a:cubicBezTo>
                  <a:cubicBezTo>
                    <a:pt x="10667" y="12"/>
                    <a:pt x="10802" y="4"/>
                    <a:pt x="10939" y="0"/>
                  </a:cubicBezTo>
                  <a:cubicBezTo>
                    <a:pt x="11146" y="18"/>
                    <a:pt x="11335" y="45"/>
                    <a:pt x="11493" y="79"/>
                  </a:cubicBezTo>
                  <a:cubicBezTo>
                    <a:pt x="11895" y="167"/>
                    <a:pt x="12057" y="289"/>
                    <a:pt x="12202" y="409"/>
                  </a:cubicBezTo>
                  <a:cubicBezTo>
                    <a:pt x="13418" y="1413"/>
                    <a:pt x="14153" y="2440"/>
                    <a:pt x="14777" y="3470"/>
                  </a:cubicBezTo>
                  <a:cubicBezTo>
                    <a:pt x="15284" y="4307"/>
                    <a:pt x="15719" y="5146"/>
                    <a:pt x="16146" y="5986"/>
                  </a:cubicBezTo>
                  <a:cubicBezTo>
                    <a:pt x="16590" y="6857"/>
                    <a:pt x="17026" y="7728"/>
                    <a:pt x="17436" y="8599"/>
                  </a:cubicBezTo>
                  <a:cubicBezTo>
                    <a:pt x="19470" y="12922"/>
                    <a:pt x="20858" y="17258"/>
                    <a:pt x="21600" y="21600"/>
                  </a:cubicBezTo>
                  <a:lnTo>
                    <a:pt x="0" y="21587"/>
                  </a:lnTo>
                  <a:close/>
                </a:path>
              </a:pathLst>
            </a:custGeom>
            <a:solidFill>
              <a:srgbClr val="FFFFFF"/>
            </a:solidFill>
            <a:ln w="12700">
              <a:solidFill>
                <a:srgbClr val="000000"/>
              </a:solidFill>
              <a:miter lim="400000"/>
            </a:ln>
          </p:spPr>
          <p:txBody>
            <a:bodyPr lIns="50800" tIns="50800" rIns="50800" bIns="50800" anchor="ctr"/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  <a:lvl2pPr marL="0" marR="0" indent="2286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2pPr>
              <a:lvl3pPr marL="0" marR="0" indent="4572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3pPr>
              <a:lvl4pPr marL="0" marR="0" indent="6858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4pPr>
              <a:lvl5pPr marL="0" marR="0" indent="9144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5pPr>
              <a:lvl6pPr marL="0" marR="0" indent="11430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6pPr>
              <a:lvl7pPr marL="0" marR="0" indent="13716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7pPr>
              <a:lvl8pPr marL="0" marR="0" indent="16002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8pPr>
              <a:lvl9pPr marL="0" marR="0" indent="18288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9pPr>
            </a:lstStyle>
            <a:p>
              <a:pPr>
                <a:defRPr sz="2200" b="0">
                  <a:solidFill>
                    <a:srgbClr val="FFFFFF"/>
                  </a:solidFill>
                  <a:latin typeface="ヒラギノ角ゴ ProN W3"/>
                  <a:ea typeface="ヒラギノ角ゴ ProN W3"/>
                  <a:cs typeface="ヒラギノ角ゴ ProN W3"/>
                  <a:sym typeface="ヒラギノ角ゴ ProN W3"/>
                </a:defRPr>
              </a:pPr>
              <a:endParaRPr sz="1100">
                <a:latin typeface="+mn-lt"/>
              </a:endParaRPr>
            </a:p>
          </p:txBody>
        </p:sp>
        <p:sp>
          <p:nvSpPr>
            <p:cNvPr id="46" name="Proton Pulse"/>
            <p:cNvSpPr txBox="1"/>
            <p:nvPr/>
          </p:nvSpPr>
          <p:spPr>
            <a:xfrm rot="16200000">
              <a:off x="3761901" y="3656342"/>
              <a:ext cx="1170681" cy="387967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xmlns:lc="http://schemas.openxmlformats.org/drawingml/2006/lockedCanvas" val="1"/>
              </a:ext>
            </a:extLst>
          </p:spPr>
          <p:txBody>
            <a:bodyPr wrap="none" lIns="50800" tIns="50800" rIns="50800" bIns="50800" anchor="ctr">
              <a:sp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  <a:lvl2pPr marL="0" marR="0" indent="2286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2pPr>
              <a:lvl3pPr marL="0" marR="0" indent="4572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3pPr>
              <a:lvl4pPr marL="0" marR="0" indent="6858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4pPr>
              <a:lvl5pPr marL="0" marR="0" indent="9144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5pPr>
              <a:lvl6pPr marL="0" marR="0" indent="11430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6pPr>
              <a:lvl7pPr marL="0" marR="0" indent="13716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7pPr>
              <a:lvl8pPr marL="0" marR="0" indent="16002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8pPr>
              <a:lvl9pPr marL="0" marR="0" indent="18288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9pPr>
            </a:lstStyle>
            <a:p>
              <a:r>
                <a:rPr sz="1100">
                  <a:latin typeface="+mn-lt"/>
                </a:rPr>
                <a:t>Proton Pulse</a:t>
              </a:r>
            </a:p>
          </p:txBody>
        </p:sp>
        <p:sp>
          <p:nvSpPr>
            <p:cNvPr id="47" name="Delayed electrons (DIO)"/>
            <p:cNvSpPr txBox="1"/>
            <p:nvPr/>
          </p:nvSpPr>
          <p:spPr>
            <a:xfrm>
              <a:off x="5252398" y="2904065"/>
              <a:ext cx="2388197" cy="34530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xmlns:lc="http://schemas.openxmlformats.org/drawingml/2006/lockedCanvas" val="1"/>
              </a:ext>
            </a:extLst>
          </p:spPr>
          <p:txBody>
            <a:bodyPr wrap="none" lIns="50800" tIns="50800" rIns="50800" bIns="50800" anchor="ctr">
              <a:sp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  <a:lvl2pPr marL="0" marR="0" indent="2286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2pPr>
              <a:lvl3pPr marL="0" marR="0" indent="4572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3pPr>
              <a:lvl4pPr marL="0" marR="0" indent="6858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4pPr>
              <a:lvl5pPr marL="0" marR="0" indent="9144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5pPr>
              <a:lvl6pPr marL="0" marR="0" indent="11430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6pPr>
              <a:lvl7pPr marL="0" marR="0" indent="13716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7pPr>
              <a:lvl8pPr marL="0" marR="0" indent="16002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8pPr>
              <a:lvl9pPr marL="0" marR="0" indent="18288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9pPr>
            </a:lstStyle>
            <a:p>
              <a:r>
                <a:rPr sz="1100" dirty="0">
                  <a:latin typeface="+mn-lt"/>
                </a:rPr>
                <a:t>Delayed electrons (DIO)</a:t>
              </a:r>
            </a:p>
          </p:txBody>
        </p:sp>
        <p:sp>
          <p:nvSpPr>
            <p:cNvPr id="48" name="Time Window…"/>
            <p:cNvSpPr txBox="1"/>
            <p:nvPr/>
          </p:nvSpPr>
          <p:spPr>
            <a:xfrm>
              <a:off x="6109666" y="3499681"/>
              <a:ext cx="1669908" cy="540753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xmlns:lc="http://schemas.openxmlformats.org/drawingml/2006/lockedCanvas" val="1"/>
              </a:ext>
            </a:extLst>
          </p:spPr>
          <p:txBody>
            <a:bodyPr wrap="none" lIns="50800" tIns="50800" rIns="50800" bIns="50800" anchor="ctr">
              <a:sp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  <a:lvl2pPr marL="0" marR="0" indent="2286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2pPr>
              <a:lvl3pPr marL="0" marR="0" indent="4572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3pPr>
              <a:lvl4pPr marL="0" marR="0" indent="6858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4pPr>
              <a:lvl5pPr marL="0" marR="0" indent="9144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5pPr>
              <a:lvl6pPr marL="0" marR="0" indent="11430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6pPr>
              <a:lvl7pPr marL="0" marR="0" indent="13716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7pPr>
              <a:lvl8pPr marL="0" marR="0" indent="16002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8pPr>
              <a:lvl9pPr marL="0" marR="0" indent="18288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9pPr>
            </a:lstStyle>
            <a:p>
              <a:pPr algn="l">
                <a:defRPr sz="2000" b="0">
                  <a:latin typeface="ヒラギノ角ゴ ProN W6"/>
                  <a:ea typeface="ヒラギノ角ゴ ProN W6"/>
                  <a:cs typeface="ヒラギノ角ゴ ProN W6"/>
                  <a:sym typeface="ヒラギノ角ゴ ProN W6"/>
                </a:defRPr>
              </a:pPr>
              <a:r>
                <a:rPr sz="1050" dirty="0">
                  <a:latin typeface="+mn-lt"/>
                </a:rPr>
                <a:t>Time Window</a:t>
              </a:r>
            </a:p>
            <a:p>
              <a:pPr algn="l">
                <a:defRPr sz="2000" b="0">
                  <a:latin typeface="ヒラギノ角ゴ ProN W6"/>
                  <a:ea typeface="ヒラギノ角ゴ ProN W6"/>
                  <a:cs typeface="ヒラギノ角ゴ ProN W6"/>
                  <a:sym typeface="ヒラギノ角ゴ ProN W6"/>
                </a:defRPr>
              </a:pPr>
              <a:r>
                <a:rPr sz="1050" dirty="0">
                  <a:latin typeface="+mn-lt"/>
                </a:rPr>
                <a:t>  for Signal Search</a:t>
              </a:r>
            </a:p>
          </p:txBody>
        </p:sp>
        <p:sp>
          <p:nvSpPr>
            <p:cNvPr id="49" name="Line"/>
            <p:cNvSpPr/>
            <p:nvPr/>
          </p:nvSpPr>
          <p:spPr>
            <a:xfrm>
              <a:off x="4464136" y="5675335"/>
              <a:ext cx="2145766" cy="1"/>
            </a:xfrm>
            <a:prstGeom prst="line">
              <a:avLst/>
            </a:prstGeom>
            <a:ln w="25400">
              <a:solidFill>
                <a:srgbClr val="000000"/>
              </a:solidFill>
              <a:miter lim="400000"/>
              <a:headEnd type="triangle"/>
              <a:tailEnd type="triangle"/>
            </a:ln>
          </p:spPr>
          <p:txBody>
            <a:bodyPr lIns="50800" tIns="50800" rIns="50800" bIns="50800" anchor="ctr"/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  <a:lvl2pPr marL="0" marR="0" indent="2286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2pPr>
              <a:lvl3pPr marL="0" marR="0" indent="4572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3pPr>
              <a:lvl4pPr marL="0" marR="0" indent="6858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4pPr>
              <a:lvl5pPr marL="0" marR="0" indent="9144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5pPr>
              <a:lvl6pPr marL="0" marR="0" indent="11430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6pPr>
              <a:lvl7pPr marL="0" marR="0" indent="13716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7pPr>
              <a:lvl8pPr marL="0" marR="0" indent="16002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8pPr>
              <a:lvl9pPr marL="0" marR="0" indent="18288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9pPr>
            </a:lstStyle>
            <a:p>
              <a:pPr>
                <a:defRPr sz="2200" b="0">
                  <a:solidFill>
                    <a:srgbClr val="FFFFFF"/>
                  </a:solidFill>
                  <a:latin typeface="ヒラギノ角ゴ ProN W3"/>
                  <a:ea typeface="ヒラギノ角ゴ ProN W3"/>
                  <a:cs typeface="ヒラギノ角ゴ ProN W3"/>
                  <a:sym typeface="ヒラギノ角ゴ ProN W3"/>
                </a:defRPr>
              </a:pPr>
              <a:endParaRPr sz="1100">
                <a:latin typeface="+mn-lt"/>
              </a:endParaRPr>
            </a:p>
          </p:txBody>
        </p:sp>
        <p:sp>
          <p:nvSpPr>
            <p:cNvPr id="50" name="700 ns"/>
            <p:cNvSpPr txBox="1"/>
            <p:nvPr/>
          </p:nvSpPr>
          <p:spPr>
            <a:xfrm>
              <a:off x="5181307" y="5680486"/>
              <a:ext cx="711427" cy="34530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xmlns:lc="http://schemas.openxmlformats.org/drawingml/2006/lockedCanvas" val="1"/>
              </a:ext>
            </a:extLst>
          </p:spPr>
          <p:txBody>
            <a:bodyPr wrap="none" lIns="50800" tIns="50800" rIns="50800" bIns="50800" anchor="ctr">
              <a:sp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  <a:lvl2pPr marL="0" marR="0" indent="2286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2pPr>
              <a:lvl3pPr marL="0" marR="0" indent="4572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3pPr>
              <a:lvl4pPr marL="0" marR="0" indent="6858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4pPr>
              <a:lvl5pPr marL="0" marR="0" indent="9144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5pPr>
              <a:lvl6pPr marL="0" marR="0" indent="11430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6pPr>
              <a:lvl7pPr marL="0" marR="0" indent="13716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7pPr>
              <a:lvl8pPr marL="0" marR="0" indent="16002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8pPr>
              <a:lvl9pPr marL="0" marR="0" indent="18288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9pPr>
            </a:lstStyle>
            <a:p>
              <a:r>
                <a:rPr sz="1100">
                  <a:latin typeface="+mn-lt"/>
                </a:rPr>
                <a:t>700 ns</a:t>
              </a:r>
            </a:p>
          </p:txBody>
        </p:sp>
        <p:sp>
          <p:nvSpPr>
            <p:cNvPr id="51" name="Rectangle"/>
            <p:cNvSpPr/>
            <p:nvPr/>
          </p:nvSpPr>
          <p:spPr>
            <a:xfrm>
              <a:off x="6650433" y="4537316"/>
              <a:ext cx="1425894" cy="996874"/>
            </a:xfrm>
            <a:prstGeom prst="rect">
              <a:avLst/>
            </a:prstGeom>
            <a:solidFill>
              <a:schemeClr val="accent6">
                <a:lumMod val="75000"/>
                <a:alpha val="78000"/>
              </a:schemeClr>
            </a:solidFill>
            <a:ln w="12700">
              <a:miter lim="400000"/>
            </a:ln>
          </p:spPr>
          <p:txBody>
            <a:bodyPr lIns="50800" tIns="50800" rIns="50800" bIns="50800" anchor="ctr"/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  <a:lvl2pPr marL="0" marR="0" indent="2286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2pPr>
              <a:lvl3pPr marL="0" marR="0" indent="4572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3pPr>
              <a:lvl4pPr marL="0" marR="0" indent="6858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4pPr>
              <a:lvl5pPr marL="0" marR="0" indent="9144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5pPr>
              <a:lvl6pPr marL="0" marR="0" indent="11430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6pPr>
              <a:lvl7pPr marL="0" marR="0" indent="13716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7pPr>
              <a:lvl8pPr marL="0" marR="0" indent="16002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8pPr>
              <a:lvl9pPr marL="0" marR="0" indent="18288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9pPr>
            </a:lstStyle>
            <a:p>
              <a:pPr>
                <a:defRPr sz="2200" b="0">
                  <a:solidFill>
                    <a:srgbClr val="FFFFFF"/>
                  </a:solidFill>
                  <a:latin typeface="ヒラギノ角ゴ ProN W3"/>
                  <a:ea typeface="ヒラギノ角ゴ ProN W3"/>
                  <a:cs typeface="ヒラギノ角ゴ ProN W3"/>
                  <a:sym typeface="ヒラギノ角ゴ ProN W3"/>
                </a:defRPr>
              </a:pPr>
              <a:endParaRPr sz="1100">
                <a:latin typeface="+mn-lt"/>
              </a:endParaRPr>
            </a:p>
          </p:txBody>
        </p:sp>
        <p:sp>
          <p:nvSpPr>
            <p:cNvPr id="52" name="Line"/>
            <p:cNvSpPr/>
            <p:nvPr/>
          </p:nvSpPr>
          <p:spPr>
            <a:xfrm flipV="1">
              <a:off x="8062038" y="4482360"/>
              <a:ext cx="1" cy="1328016"/>
            </a:xfrm>
            <a:prstGeom prst="line">
              <a:avLst/>
            </a:prstGeom>
            <a:ln w="38100">
              <a:solidFill>
                <a:srgbClr val="000000"/>
              </a:solidFill>
              <a:miter lim="400000"/>
            </a:ln>
          </p:spPr>
          <p:txBody>
            <a:bodyPr lIns="50800" tIns="50800" rIns="50800" bIns="50800" anchor="ctr"/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  <a:lvl2pPr marL="0" marR="0" indent="2286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2pPr>
              <a:lvl3pPr marL="0" marR="0" indent="4572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3pPr>
              <a:lvl4pPr marL="0" marR="0" indent="6858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4pPr>
              <a:lvl5pPr marL="0" marR="0" indent="9144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5pPr>
              <a:lvl6pPr marL="0" marR="0" indent="11430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6pPr>
              <a:lvl7pPr marL="0" marR="0" indent="13716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7pPr>
              <a:lvl8pPr marL="0" marR="0" indent="16002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8pPr>
              <a:lvl9pPr marL="0" marR="0" indent="18288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9pPr>
            </a:lstStyle>
            <a:p>
              <a:pPr>
                <a:defRPr sz="2200" b="0">
                  <a:solidFill>
                    <a:srgbClr val="FFFFFF"/>
                  </a:solidFill>
                  <a:latin typeface="ヒラギノ角ゴ ProN W3"/>
                  <a:ea typeface="ヒラギノ角ゴ ProN W3"/>
                  <a:cs typeface="ヒラギノ角ゴ ProN W3"/>
                  <a:sym typeface="ヒラギノ角ゴ ProN W3"/>
                </a:defRPr>
              </a:pPr>
              <a:endParaRPr sz="1100">
                <a:latin typeface="+mn-lt"/>
              </a:endParaRPr>
            </a:p>
          </p:txBody>
        </p:sp>
        <p:sp>
          <p:nvSpPr>
            <p:cNvPr id="53" name="Line"/>
            <p:cNvSpPr/>
            <p:nvPr/>
          </p:nvSpPr>
          <p:spPr>
            <a:xfrm flipV="1">
              <a:off x="6665203" y="4482360"/>
              <a:ext cx="1" cy="1320801"/>
            </a:xfrm>
            <a:prstGeom prst="line">
              <a:avLst/>
            </a:prstGeom>
            <a:ln w="38100">
              <a:solidFill>
                <a:srgbClr val="000000"/>
              </a:solidFill>
              <a:miter lim="400000"/>
            </a:ln>
          </p:spPr>
          <p:txBody>
            <a:bodyPr lIns="50800" tIns="50800" rIns="50800" bIns="50800" anchor="ctr"/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  <a:lvl2pPr marL="0" marR="0" indent="2286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2pPr>
              <a:lvl3pPr marL="0" marR="0" indent="4572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3pPr>
              <a:lvl4pPr marL="0" marR="0" indent="6858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4pPr>
              <a:lvl5pPr marL="0" marR="0" indent="9144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5pPr>
              <a:lvl6pPr marL="0" marR="0" indent="11430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6pPr>
              <a:lvl7pPr marL="0" marR="0" indent="13716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7pPr>
              <a:lvl8pPr marL="0" marR="0" indent="16002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8pPr>
              <a:lvl9pPr marL="0" marR="0" indent="18288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9pPr>
            </a:lstStyle>
            <a:p>
              <a:pPr>
                <a:defRPr sz="2200" b="0">
                  <a:solidFill>
                    <a:srgbClr val="FFFFFF"/>
                  </a:solidFill>
                  <a:latin typeface="ヒラギノ角ゴ ProN W3"/>
                  <a:ea typeface="ヒラギノ角ゴ ProN W3"/>
                  <a:cs typeface="ヒラギノ角ゴ ProN W3"/>
                  <a:sym typeface="ヒラギノ角ゴ ProN W3"/>
                </a:defRPr>
              </a:pPr>
              <a:endParaRPr sz="1100">
                <a:latin typeface="+mn-lt"/>
              </a:endParaRPr>
            </a:p>
          </p:txBody>
        </p:sp>
        <p:sp>
          <p:nvSpPr>
            <p:cNvPr id="54" name="Line"/>
            <p:cNvSpPr/>
            <p:nvPr/>
          </p:nvSpPr>
          <p:spPr>
            <a:xfrm flipV="1">
              <a:off x="5119105" y="3406560"/>
              <a:ext cx="570815" cy="1306710"/>
            </a:xfrm>
            <a:prstGeom prst="line">
              <a:avLst/>
            </a:prstGeom>
            <a:ln w="12700">
              <a:solidFill>
                <a:srgbClr val="000000"/>
              </a:solidFill>
              <a:miter lim="400000"/>
            </a:ln>
          </p:spPr>
          <p:txBody>
            <a:bodyPr lIns="50800" tIns="50800" rIns="50800" bIns="50800" anchor="ctr"/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  <a:lvl2pPr marL="0" marR="0" indent="2286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2pPr>
              <a:lvl3pPr marL="0" marR="0" indent="4572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3pPr>
              <a:lvl4pPr marL="0" marR="0" indent="6858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4pPr>
              <a:lvl5pPr marL="0" marR="0" indent="9144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5pPr>
              <a:lvl6pPr marL="0" marR="0" indent="11430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6pPr>
              <a:lvl7pPr marL="0" marR="0" indent="13716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7pPr>
              <a:lvl8pPr marL="0" marR="0" indent="16002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8pPr>
              <a:lvl9pPr marL="0" marR="0" indent="18288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9pPr>
            </a:lstStyle>
            <a:p>
              <a:pPr>
                <a:defRPr sz="2200" b="0">
                  <a:solidFill>
                    <a:srgbClr val="FFFFFF"/>
                  </a:solidFill>
                  <a:latin typeface="ヒラギノ角ゴ ProN W3"/>
                  <a:ea typeface="ヒラギノ角ゴ ProN W3"/>
                  <a:cs typeface="ヒラギノ角ゴ ProN W3"/>
                  <a:sym typeface="ヒラギノ角ゴ ProN W3"/>
                </a:defRPr>
              </a:pPr>
              <a:endParaRPr sz="1100">
                <a:latin typeface="+mn-lt"/>
              </a:endParaRPr>
            </a:p>
          </p:txBody>
        </p:sp>
        <p:sp>
          <p:nvSpPr>
            <p:cNvPr id="55" name="Line"/>
            <p:cNvSpPr/>
            <p:nvPr/>
          </p:nvSpPr>
          <p:spPr>
            <a:xfrm>
              <a:off x="7206027" y="4121548"/>
              <a:ext cx="115333" cy="480999"/>
            </a:xfrm>
            <a:prstGeom prst="line">
              <a:avLst/>
            </a:prstGeom>
            <a:ln w="12700">
              <a:solidFill>
                <a:srgbClr val="000000"/>
              </a:solidFill>
              <a:miter lim="400000"/>
            </a:ln>
          </p:spPr>
          <p:txBody>
            <a:bodyPr lIns="50800" tIns="50800" rIns="50800" bIns="50800" anchor="ctr"/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  <a:lvl2pPr marL="0" marR="0" indent="2286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2pPr>
              <a:lvl3pPr marL="0" marR="0" indent="4572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3pPr>
              <a:lvl4pPr marL="0" marR="0" indent="6858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4pPr>
              <a:lvl5pPr marL="0" marR="0" indent="9144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5pPr>
              <a:lvl6pPr marL="0" marR="0" indent="11430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6pPr>
              <a:lvl7pPr marL="0" marR="0" indent="13716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7pPr>
              <a:lvl8pPr marL="0" marR="0" indent="16002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8pPr>
              <a:lvl9pPr marL="0" marR="0" indent="18288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9pPr>
            </a:lstStyle>
            <a:p>
              <a:pPr>
                <a:defRPr sz="2200" b="0">
                  <a:solidFill>
                    <a:srgbClr val="FFFFFF"/>
                  </a:solidFill>
                  <a:latin typeface="ヒラギノ角ゴ ProN W3"/>
                  <a:ea typeface="ヒラギノ角ゴ ProN W3"/>
                  <a:cs typeface="ヒラギノ角ゴ ProN W3"/>
                  <a:sym typeface="ヒラギノ角ゴ ProN W3"/>
                </a:defRPr>
              </a:pPr>
              <a:endParaRPr sz="1100">
                <a:latin typeface="+mn-lt"/>
              </a:endParaRPr>
            </a:p>
          </p:txBody>
        </p:sp>
        <p:sp>
          <p:nvSpPr>
            <p:cNvPr id="56" name="Shape"/>
            <p:cNvSpPr/>
            <p:nvPr/>
          </p:nvSpPr>
          <p:spPr>
            <a:xfrm>
              <a:off x="8127045" y="3181872"/>
              <a:ext cx="88256" cy="23590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587"/>
                  </a:moveTo>
                  <a:cubicBezTo>
                    <a:pt x="543" y="18722"/>
                    <a:pt x="1206" y="15858"/>
                    <a:pt x="1988" y="12995"/>
                  </a:cubicBezTo>
                  <a:cubicBezTo>
                    <a:pt x="2387" y="11536"/>
                    <a:pt x="2817" y="10078"/>
                    <a:pt x="3351" y="8621"/>
                  </a:cubicBezTo>
                  <a:cubicBezTo>
                    <a:pt x="3762" y="7503"/>
                    <a:pt x="4234" y="6386"/>
                    <a:pt x="4779" y="5270"/>
                  </a:cubicBezTo>
                  <a:cubicBezTo>
                    <a:pt x="5030" y="4757"/>
                    <a:pt x="5296" y="4244"/>
                    <a:pt x="5608" y="3732"/>
                  </a:cubicBezTo>
                  <a:cubicBezTo>
                    <a:pt x="5972" y="3135"/>
                    <a:pt x="6398" y="2540"/>
                    <a:pt x="7057" y="1956"/>
                  </a:cubicBezTo>
                  <a:cubicBezTo>
                    <a:pt x="7393" y="1658"/>
                    <a:pt x="7789" y="1363"/>
                    <a:pt x="8191" y="1069"/>
                  </a:cubicBezTo>
                  <a:cubicBezTo>
                    <a:pt x="8471" y="864"/>
                    <a:pt x="8754" y="659"/>
                    <a:pt x="9083" y="458"/>
                  </a:cubicBezTo>
                  <a:cubicBezTo>
                    <a:pt x="9373" y="280"/>
                    <a:pt x="9749" y="96"/>
                    <a:pt x="10540" y="24"/>
                  </a:cubicBezTo>
                  <a:cubicBezTo>
                    <a:pt x="10667" y="12"/>
                    <a:pt x="10802" y="4"/>
                    <a:pt x="10939" y="0"/>
                  </a:cubicBezTo>
                  <a:cubicBezTo>
                    <a:pt x="11146" y="18"/>
                    <a:pt x="11335" y="45"/>
                    <a:pt x="11493" y="79"/>
                  </a:cubicBezTo>
                  <a:cubicBezTo>
                    <a:pt x="11895" y="167"/>
                    <a:pt x="12057" y="289"/>
                    <a:pt x="12202" y="409"/>
                  </a:cubicBezTo>
                  <a:cubicBezTo>
                    <a:pt x="13418" y="1413"/>
                    <a:pt x="14153" y="2440"/>
                    <a:pt x="14777" y="3470"/>
                  </a:cubicBezTo>
                  <a:cubicBezTo>
                    <a:pt x="15284" y="4307"/>
                    <a:pt x="15719" y="5146"/>
                    <a:pt x="16146" y="5986"/>
                  </a:cubicBezTo>
                  <a:cubicBezTo>
                    <a:pt x="16590" y="6857"/>
                    <a:pt x="17026" y="7728"/>
                    <a:pt x="17436" y="8599"/>
                  </a:cubicBezTo>
                  <a:cubicBezTo>
                    <a:pt x="19470" y="12922"/>
                    <a:pt x="20858" y="17258"/>
                    <a:pt x="21600" y="21600"/>
                  </a:cubicBezTo>
                  <a:lnTo>
                    <a:pt x="0" y="21587"/>
                  </a:lnTo>
                  <a:close/>
                </a:path>
              </a:pathLst>
            </a:custGeom>
            <a:solidFill>
              <a:srgbClr val="FFFFFF"/>
            </a:solidFill>
            <a:ln w="12700">
              <a:solidFill>
                <a:srgbClr val="000000"/>
              </a:solidFill>
              <a:miter lim="400000"/>
            </a:ln>
          </p:spPr>
          <p:txBody>
            <a:bodyPr lIns="50800" tIns="50800" rIns="50800" bIns="50800" anchor="ctr"/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  <a:lvl2pPr marL="0" marR="0" indent="2286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2pPr>
              <a:lvl3pPr marL="0" marR="0" indent="4572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3pPr>
              <a:lvl4pPr marL="0" marR="0" indent="6858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4pPr>
              <a:lvl5pPr marL="0" marR="0" indent="9144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5pPr>
              <a:lvl6pPr marL="0" marR="0" indent="11430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6pPr>
              <a:lvl7pPr marL="0" marR="0" indent="13716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7pPr>
              <a:lvl8pPr marL="0" marR="0" indent="16002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8pPr>
              <a:lvl9pPr marL="0" marR="0" indent="18288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9pPr>
            </a:lstStyle>
            <a:p>
              <a:pPr>
                <a:defRPr sz="2200" b="0">
                  <a:solidFill>
                    <a:srgbClr val="FFFFFF"/>
                  </a:solidFill>
                  <a:latin typeface="ヒラギノ角ゴ ProN W3"/>
                  <a:ea typeface="ヒラギノ角ゴ ProN W3"/>
                  <a:cs typeface="ヒラギノ角ゴ ProN W3"/>
                  <a:sym typeface="ヒラギノ角ゴ ProN W3"/>
                </a:defRPr>
              </a:pPr>
              <a:endParaRPr sz="1100">
                <a:latin typeface="+mn-lt"/>
              </a:endParaRPr>
            </a:p>
          </p:txBody>
        </p:sp>
        <p:sp>
          <p:nvSpPr>
            <p:cNvPr id="57" name="Line"/>
            <p:cNvSpPr/>
            <p:nvPr/>
          </p:nvSpPr>
          <p:spPr>
            <a:xfrm>
              <a:off x="4464376" y="6099644"/>
              <a:ext cx="3789984" cy="1"/>
            </a:xfrm>
            <a:prstGeom prst="line">
              <a:avLst/>
            </a:prstGeom>
            <a:ln w="25400">
              <a:solidFill>
                <a:srgbClr val="000000"/>
              </a:solidFill>
              <a:miter lim="400000"/>
              <a:headEnd type="triangle"/>
              <a:tailEnd type="triangle"/>
            </a:ln>
          </p:spPr>
          <p:txBody>
            <a:bodyPr lIns="50800" tIns="50800" rIns="50800" bIns="50800" anchor="ctr"/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  <a:lvl2pPr marL="0" marR="0" indent="2286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2pPr>
              <a:lvl3pPr marL="0" marR="0" indent="4572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3pPr>
              <a:lvl4pPr marL="0" marR="0" indent="6858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4pPr>
              <a:lvl5pPr marL="0" marR="0" indent="9144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5pPr>
              <a:lvl6pPr marL="0" marR="0" indent="11430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6pPr>
              <a:lvl7pPr marL="0" marR="0" indent="13716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7pPr>
              <a:lvl8pPr marL="0" marR="0" indent="16002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8pPr>
              <a:lvl9pPr marL="0" marR="0" indent="18288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9pPr>
            </a:lstStyle>
            <a:p>
              <a:pPr>
                <a:defRPr sz="2200" b="0">
                  <a:solidFill>
                    <a:srgbClr val="FFFFFF"/>
                  </a:solidFill>
                  <a:latin typeface="ヒラギノ角ゴ ProN W3"/>
                  <a:ea typeface="ヒラギノ角ゴ ProN W3"/>
                  <a:cs typeface="ヒラギノ角ゴ ProN W3"/>
                  <a:sym typeface="ヒラギノ角ゴ ProN W3"/>
                </a:defRPr>
              </a:pPr>
              <a:endParaRPr sz="1100">
                <a:latin typeface="+mn-lt"/>
              </a:endParaRPr>
            </a:p>
          </p:txBody>
        </p:sp>
        <p:sp>
          <p:nvSpPr>
            <p:cNvPr id="58" name="Line"/>
            <p:cNvSpPr/>
            <p:nvPr/>
          </p:nvSpPr>
          <p:spPr>
            <a:xfrm flipH="1" flipV="1">
              <a:off x="4583188" y="2675590"/>
              <a:ext cx="172036" cy="849473"/>
            </a:xfrm>
            <a:prstGeom prst="line">
              <a:avLst/>
            </a:prstGeom>
            <a:ln w="12700">
              <a:solidFill>
                <a:srgbClr val="000000"/>
              </a:solidFill>
              <a:miter lim="400000"/>
            </a:ln>
          </p:spPr>
          <p:txBody>
            <a:bodyPr lIns="50800" tIns="50800" rIns="50800" bIns="50800" anchor="ctr"/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  <a:lvl2pPr marL="0" marR="0" indent="2286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2pPr>
              <a:lvl3pPr marL="0" marR="0" indent="4572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3pPr>
              <a:lvl4pPr marL="0" marR="0" indent="6858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4pPr>
              <a:lvl5pPr marL="0" marR="0" indent="9144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5pPr>
              <a:lvl6pPr marL="0" marR="0" indent="11430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6pPr>
              <a:lvl7pPr marL="0" marR="0" indent="13716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7pPr>
              <a:lvl8pPr marL="0" marR="0" indent="16002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8pPr>
              <a:lvl9pPr marL="0" marR="0" indent="18288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9pPr>
            </a:lstStyle>
            <a:p>
              <a:pPr>
                <a:defRPr sz="2200" b="0">
                  <a:solidFill>
                    <a:srgbClr val="FFFFFF"/>
                  </a:solidFill>
                  <a:latin typeface="ヒラギノ角ゴ ProN W3"/>
                  <a:ea typeface="ヒラギノ角ゴ ProN W3"/>
                  <a:cs typeface="ヒラギノ角ゴ ProN W3"/>
                  <a:sym typeface="ヒラギノ角ゴ ProN W3"/>
                </a:defRPr>
              </a:pPr>
              <a:endParaRPr sz="1100">
                <a:latin typeface="+mn-lt"/>
              </a:endParaRPr>
            </a:p>
          </p:txBody>
        </p:sp>
        <p:sp>
          <p:nvSpPr>
            <p:cNvPr id="60" name="time"/>
            <p:cNvSpPr txBox="1"/>
            <p:nvPr/>
          </p:nvSpPr>
          <p:spPr>
            <a:xfrm>
              <a:off x="8936341" y="5614383"/>
              <a:ext cx="558163" cy="34530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xmlns:lc="http://schemas.openxmlformats.org/drawingml/2006/lockedCanvas" val="1"/>
              </a:ext>
            </a:extLst>
          </p:spPr>
          <p:txBody>
            <a:bodyPr wrap="none" lIns="50800" tIns="50800" rIns="50800" bIns="50800" anchor="ctr">
              <a:sp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  <a:lvl2pPr marL="0" marR="0" indent="2286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2pPr>
              <a:lvl3pPr marL="0" marR="0" indent="4572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3pPr>
              <a:lvl4pPr marL="0" marR="0" indent="6858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4pPr>
              <a:lvl5pPr marL="0" marR="0" indent="9144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5pPr>
              <a:lvl6pPr marL="0" marR="0" indent="11430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6pPr>
              <a:lvl7pPr marL="0" marR="0" indent="13716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7pPr>
              <a:lvl8pPr marL="0" marR="0" indent="16002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8pPr>
              <a:lvl9pPr marL="0" marR="0" indent="18288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9pPr>
            </a:lstStyle>
            <a:p>
              <a:r>
                <a:rPr sz="1100">
                  <a:latin typeface="+mn-lt"/>
                </a:rPr>
                <a:t>time</a:t>
              </a:r>
            </a:p>
          </p:txBody>
        </p:sp>
        <p:sp>
          <p:nvSpPr>
            <p:cNvPr id="61" name="1.17μs"/>
            <p:cNvSpPr txBox="1"/>
            <p:nvPr/>
          </p:nvSpPr>
          <p:spPr>
            <a:xfrm>
              <a:off x="5452872" y="6105062"/>
              <a:ext cx="722864" cy="34530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xmlns:lc="http://schemas.openxmlformats.org/drawingml/2006/lockedCanvas" val="1"/>
              </a:ext>
            </a:extLst>
          </p:spPr>
          <p:txBody>
            <a:bodyPr wrap="none" lIns="50800" tIns="50800" rIns="50800" bIns="50800" anchor="ctr">
              <a:sp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  <a:lvl2pPr marL="0" marR="0" indent="2286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2pPr>
              <a:lvl3pPr marL="0" marR="0" indent="4572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3pPr>
              <a:lvl4pPr marL="0" marR="0" indent="6858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4pPr>
              <a:lvl5pPr marL="0" marR="0" indent="9144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5pPr>
              <a:lvl6pPr marL="0" marR="0" indent="11430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6pPr>
              <a:lvl7pPr marL="0" marR="0" indent="13716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7pPr>
              <a:lvl8pPr marL="0" marR="0" indent="16002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8pPr>
              <a:lvl9pPr marL="0" marR="0" indent="18288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9pPr>
            </a:lstStyle>
            <a:p>
              <a:r>
                <a:rPr sz="1100">
                  <a:latin typeface="+mn-lt"/>
                </a:rPr>
                <a:t>1.17μs</a:t>
              </a:r>
            </a:p>
          </p:txBody>
        </p:sp>
        <p:sp>
          <p:nvSpPr>
            <p:cNvPr id="62" name="Line"/>
            <p:cNvSpPr/>
            <p:nvPr/>
          </p:nvSpPr>
          <p:spPr>
            <a:xfrm>
              <a:off x="4120939" y="5546889"/>
              <a:ext cx="5473790" cy="1"/>
            </a:xfrm>
            <a:prstGeom prst="line">
              <a:avLst/>
            </a:prstGeom>
            <a:ln w="25400">
              <a:solidFill>
                <a:srgbClr val="000000"/>
              </a:solidFill>
              <a:miter lim="400000"/>
              <a:tailEnd type="triangle"/>
            </a:ln>
          </p:spPr>
          <p:txBody>
            <a:bodyPr lIns="50800" tIns="50800" rIns="50800" bIns="50800" anchor="ctr"/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  <a:lvl2pPr marL="0" marR="0" indent="2286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2pPr>
              <a:lvl3pPr marL="0" marR="0" indent="4572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3pPr>
              <a:lvl4pPr marL="0" marR="0" indent="6858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4pPr>
              <a:lvl5pPr marL="0" marR="0" indent="9144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5pPr>
              <a:lvl6pPr marL="0" marR="0" indent="11430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6pPr>
              <a:lvl7pPr marL="0" marR="0" indent="13716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7pPr>
              <a:lvl8pPr marL="0" marR="0" indent="16002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8pPr>
              <a:lvl9pPr marL="0" marR="0" indent="182880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9pPr>
            </a:lstStyle>
            <a:p>
              <a:pPr>
                <a:defRPr sz="2200" b="0">
                  <a:solidFill>
                    <a:srgbClr val="FFFFFF"/>
                  </a:solidFill>
                  <a:latin typeface="ヒラギノ角ゴ ProN W3"/>
                  <a:ea typeface="ヒラギノ角ゴ ProN W3"/>
                  <a:cs typeface="ヒラギノ角ゴ ProN W3"/>
                  <a:sym typeface="ヒラギノ角ゴ ProN W3"/>
                </a:defRPr>
              </a:pPr>
              <a:endParaRPr sz="1100">
                <a:latin typeface="+mn-lt"/>
              </a:endParaRPr>
            </a:p>
          </p:txBody>
        </p:sp>
      </p:grp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9F73FE3-147E-4C74-A4D9-D12FF1D66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317777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5D99D5AD-7B0F-161D-C780-776A53719E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3</a:t>
            </a:fld>
            <a:endParaRPr lang="zh-CN" altLang="en-US"/>
          </a:p>
        </p:txBody>
      </p:sp>
      <p:pic>
        <p:nvPicPr>
          <p:cNvPr id="4" name="Picture 32">
            <a:extLst>
              <a:ext uri="{FF2B5EF4-FFF2-40B4-BE49-F238E27FC236}">
                <a16:creationId xmlns:a16="http://schemas.microsoft.com/office/drawing/2014/main" id="{C4D172BD-45C0-1439-42B3-41DEF60F28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6160" y="444082"/>
            <a:ext cx="4528555" cy="1688774"/>
          </a:xfrm>
          <a:prstGeom prst="rect">
            <a:avLst/>
          </a:prstGeom>
        </p:spPr>
      </p:pic>
      <p:sp>
        <p:nvSpPr>
          <p:cNvPr id="6" name="Rectangle 9">
            <a:extLst>
              <a:ext uri="{FF2B5EF4-FFF2-40B4-BE49-F238E27FC236}">
                <a16:creationId xmlns:a16="http://schemas.microsoft.com/office/drawing/2014/main" id="{2CA7D7F0-3D74-A800-EBA4-E2D9402B8306}"/>
              </a:ext>
            </a:extLst>
          </p:cNvPr>
          <p:cNvSpPr/>
          <p:nvPr/>
        </p:nvSpPr>
        <p:spPr>
          <a:xfrm>
            <a:off x="7541367" y="2638888"/>
            <a:ext cx="46805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dirty="0"/>
              <a:t>43 institutes, ~200 collaborators</a:t>
            </a:r>
            <a:endParaRPr lang="zh-CN" altLang="en-US" sz="2400" dirty="0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64AE25FF-09F7-AB8A-8E6C-0AC8834BB4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64252" y="3606585"/>
            <a:ext cx="4927748" cy="2472716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B74C87B3-797C-27BA-2771-E8C14AFF2C6A}"/>
              </a:ext>
            </a:extLst>
          </p:cNvPr>
          <p:cNvSpPr txBox="1"/>
          <p:nvPr/>
        </p:nvSpPr>
        <p:spPr>
          <a:xfrm>
            <a:off x="9885" y="151179"/>
            <a:ext cx="9065059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b="0" i="0" u="none" strike="noStrike" baseline="0" dirty="0">
                <a:solidFill>
                  <a:srgbClr val="000000"/>
                </a:solidFill>
              </a:rPr>
              <a:t>COMET collaboration</a:t>
            </a:r>
          </a:p>
          <a:p>
            <a:endParaRPr lang="en-US" altLang="zh-CN" sz="2000" b="0" i="0" u="none" strike="noStrike" baseline="0" dirty="0">
              <a:solidFill>
                <a:srgbClr val="000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l"/>
            </a:pPr>
            <a:r>
              <a:rPr lang="en-US" altLang="zh-CN" sz="2000" b="0" i="0" u="none" strike="noStrike" baseline="0" dirty="0">
                <a:solidFill>
                  <a:srgbClr val="000000"/>
                </a:solidFill>
              </a:rPr>
              <a:t>Spokes person: Masaharu Aoki (The University of Osaka)</a:t>
            </a:r>
          </a:p>
          <a:p>
            <a:r>
              <a:rPr lang="en-US" altLang="zh-CN" sz="2000" b="0" i="0" u="none" strike="noStrike" baseline="0" dirty="0">
                <a:solidFill>
                  <a:srgbClr val="000000"/>
                </a:solidFill>
              </a:rPr>
              <a:t>     Co-spokes person :  Ye YUAN(IHEP)</a:t>
            </a:r>
          </a:p>
          <a:p>
            <a:endParaRPr lang="en-US" altLang="zh-CN" sz="2000" b="0" i="0" u="none" strike="noStrike" baseline="0" dirty="0">
              <a:solidFill>
                <a:srgbClr val="000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l"/>
            </a:pPr>
            <a:r>
              <a:rPr lang="zh-CN" altLang="zh-CN" sz="2000" dirty="0"/>
              <a:t>6 Chinese institutes :</a:t>
            </a:r>
          </a:p>
          <a:p>
            <a:r>
              <a:rPr lang="zh-CN" altLang="zh-CN" sz="2000" dirty="0"/>
              <a:t>Institute of High Energy Physics (IHEP), Beijing</a:t>
            </a:r>
          </a:p>
          <a:p>
            <a:r>
              <a:rPr lang="zh-CN" altLang="zh-CN" sz="2000" dirty="0"/>
              <a:t>Institute of Modern Physics (IMP), Lanzhou</a:t>
            </a:r>
          </a:p>
          <a:p>
            <a:r>
              <a:rPr lang="zh-CN" altLang="zh-CN" sz="2000" dirty="0"/>
              <a:t>Nanjing University, Nanjing</a:t>
            </a:r>
          </a:p>
          <a:p>
            <a:r>
              <a:rPr lang="zh-CN" altLang="zh-CN" sz="2000" dirty="0"/>
              <a:t>Peking University, Beijing</a:t>
            </a:r>
          </a:p>
          <a:p>
            <a:r>
              <a:rPr lang="zh-CN" altLang="zh-CN" sz="2000" dirty="0"/>
              <a:t>Zhengzhou University</a:t>
            </a:r>
          </a:p>
          <a:p>
            <a:r>
              <a:rPr lang="zh-CN" altLang="zh-CN" sz="2000" dirty="0"/>
              <a:t>Sun Yat-sen University, Guangzhou</a:t>
            </a:r>
            <a:endParaRPr lang="en-US" altLang="zh-CN" sz="2000" dirty="0"/>
          </a:p>
          <a:p>
            <a:endParaRPr lang="zh-CN" altLang="zh-CN" sz="2000" dirty="0"/>
          </a:p>
          <a:p>
            <a:pPr marL="342900" indent="-342900">
              <a:buFont typeface="Wingdings" panose="05000000000000000000" pitchFamily="2" charset="2"/>
              <a:buChar char="l"/>
            </a:pPr>
            <a:r>
              <a:rPr lang="en-US" altLang="zh-CN" sz="2000" dirty="0"/>
              <a:t>6</a:t>
            </a:r>
            <a:r>
              <a:rPr lang="zh-CN" altLang="zh-CN" sz="2000" dirty="0"/>
              <a:t> French institutes</a:t>
            </a:r>
          </a:p>
          <a:p>
            <a:r>
              <a:rPr lang="zh-CN" altLang="zh-CN" sz="2000" dirty="0"/>
              <a:t>Laboratory of Nuclear and High Energy Physics(LPNHE, Paris</a:t>
            </a:r>
            <a:r>
              <a:rPr lang="en-US" altLang="zh-CN" sz="2000" dirty="0"/>
              <a:t>)</a:t>
            </a:r>
            <a:endParaRPr lang="zh-CN" altLang="zh-CN" sz="2000" dirty="0"/>
          </a:p>
          <a:p>
            <a:r>
              <a:rPr lang="zh-CN" altLang="zh-CN" sz="2000" dirty="0"/>
              <a:t>Laboratoire de Physique Corpusculaire, Caen(LPC-Caen)</a:t>
            </a:r>
          </a:p>
          <a:p>
            <a:r>
              <a:rPr lang="zh-CN" altLang="zh-CN" sz="2000" dirty="0"/>
              <a:t>LPC, Clermont-Ferrand</a:t>
            </a:r>
          </a:p>
          <a:p>
            <a:r>
              <a:rPr lang="zh-CN" altLang="zh-CN" sz="2000" dirty="0"/>
              <a:t>Institut de Physique des 2 Infinis de Lyon (IP2I)</a:t>
            </a:r>
          </a:p>
          <a:p>
            <a:r>
              <a:rPr lang="zh-CN" altLang="zh-CN" sz="2000" dirty="0"/>
              <a:t>CC-IN2P3, Lyon</a:t>
            </a:r>
            <a:endParaRPr lang="en-US" altLang="zh-CN" sz="2000" dirty="0"/>
          </a:p>
          <a:p>
            <a:r>
              <a:rPr lang="en-US" altLang="zh-CN" sz="2000" dirty="0"/>
              <a:t>Toshiko Yuasa Laboratory (CNRS&amp;KEK)</a:t>
            </a:r>
            <a:br>
              <a:rPr lang="zh-CN" altLang="zh-CN" sz="2000" dirty="0"/>
            </a:br>
            <a:endParaRPr lang="zh-CN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4994946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1464" y="4218279"/>
            <a:ext cx="9144000" cy="1987826"/>
          </a:xfrm>
          <a:prstGeom prst="rect">
            <a:avLst/>
          </a:prstGeom>
        </p:spPr>
      </p:pic>
      <p:pic>
        <p:nvPicPr>
          <p:cNvPr id="10" name="Picture 4" descr="C:\Users\Chen\Dropbox\W_Works\20170726_HPW\cLFV_SM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0731" y="1144877"/>
            <a:ext cx="3124335" cy="1735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99456" y="376123"/>
            <a:ext cx="10657184" cy="696747"/>
          </a:xfrm>
        </p:spPr>
        <p:txBody>
          <a:bodyPr>
            <a:normAutofit fontScale="90000"/>
          </a:bodyPr>
          <a:lstStyle/>
          <a:p>
            <a:r>
              <a:rPr lang="en-US" altLang="zh-CN" sz="3600" dirty="0"/>
              <a:t>Charged Lepton Flavor Violation</a:t>
            </a:r>
            <a:endParaRPr lang="zh-CN" altLang="en-US" dirty="0"/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6335" y="1407310"/>
            <a:ext cx="3755759" cy="2755558"/>
          </a:xfrm>
          <a:prstGeom prst="rect">
            <a:avLst/>
          </a:prstGeom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0731" y="3219608"/>
            <a:ext cx="3363651" cy="659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椭圆 4"/>
          <p:cNvSpPr/>
          <p:nvPr/>
        </p:nvSpPr>
        <p:spPr>
          <a:xfrm>
            <a:off x="9380518" y="3275019"/>
            <a:ext cx="794447" cy="539689"/>
          </a:xfrm>
          <a:prstGeom prst="ellipse">
            <a:avLst/>
          </a:prstGeom>
          <a:solidFill>
            <a:srgbClr val="C00000">
              <a:alpha val="30196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8E88E4F3-A539-4D62-935D-6C86FAC9AA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12926" y="6011020"/>
            <a:ext cx="7835602" cy="690661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zh-CN" sz="320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An extremely sensitive probe to New Physics</a:t>
            </a:r>
            <a:endParaRPr lang="zh-CN" altLang="en-US" sz="3200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A3A805A9-9471-44C8-851B-6057E46940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99646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6276616" y="896649"/>
            <a:ext cx="5724040" cy="3676782"/>
          </a:xfrm>
        </p:spPr>
        <p:txBody>
          <a:bodyPr>
            <a:normAutofit/>
          </a:bodyPr>
          <a:lstStyle/>
          <a:p>
            <a:pPr marL="0" indent="0" eaLnBrk="0" fontAlgn="base" hangingPunct="0">
              <a:spcAft>
                <a:spcPct val="0"/>
              </a:spcAft>
              <a:buNone/>
            </a:pPr>
            <a:r>
              <a:rPr lang="en-US" altLang="zh-CN" sz="2000" b="1" kern="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ＭＳ Ｐゴシック" pitchFamily="-112" charset="-128"/>
              </a:rPr>
              <a:t>Current limit</a:t>
            </a:r>
            <a:r>
              <a:rPr lang="zh-CN" altLang="en-US" sz="2000" b="1" kern="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ＭＳ Ｐゴシック" pitchFamily="-112" charset="-128"/>
              </a:rPr>
              <a:t>：</a:t>
            </a:r>
            <a:r>
              <a:rPr lang="en-US" sz="2000" b="1" kern="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ＭＳ Ｐゴシック" pitchFamily="-112" charset="-128"/>
              </a:rPr>
              <a:t>	</a:t>
            </a:r>
          </a:p>
          <a:p>
            <a:pPr marL="0" indent="0" eaLnBrk="0" fontAlgn="base" hangingPunct="0">
              <a:spcAft>
                <a:spcPct val="0"/>
              </a:spcAft>
              <a:buNone/>
            </a:pPr>
            <a:r>
              <a:rPr lang="en-US" sz="2000" b="1" kern="0" dirty="0">
                <a:solidFill>
                  <a:srgbClr val="000000"/>
                </a:solidFill>
                <a:ea typeface="ＭＳ Ｐゴシック" pitchFamily="-112" charset="-128"/>
                <a:cs typeface="ＭＳ Ｐゴシック" pitchFamily="-112" charset="-128"/>
              </a:rPr>
              <a:t>     </a:t>
            </a:r>
            <a:endParaRPr lang="en-US" sz="2000" b="1" kern="0" dirty="0">
              <a:solidFill>
                <a:srgbClr val="008000"/>
              </a:solidFill>
              <a:ea typeface="ＭＳ Ｐゴシック" pitchFamily="-112" charset="-128"/>
              <a:cs typeface="ＭＳ Ｐゴシック" pitchFamily="-112" charset="-128"/>
            </a:endParaRPr>
          </a:p>
          <a:p>
            <a:pPr eaLnBrk="0" fontAlgn="base" hangingPunct="0">
              <a:spcAft>
                <a:spcPct val="0"/>
              </a:spcAft>
            </a:pPr>
            <a:endParaRPr lang="en-US" sz="2000" b="1" kern="0" dirty="0">
              <a:solidFill>
                <a:srgbClr val="008000"/>
              </a:solidFill>
              <a:ea typeface="ＭＳ Ｐゴシック" pitchFamily="-112" charset="-128"/>
              <a:cs typeface="ＭＳ Ｐゴシック" pitchFamily="-112" charset="-128"/>
            </a:endParaRPr>
          </a:p>
          <a:p>
            <a:pPr eaLnBrk="0" fontAlgn="base" hangingPunct="0">
              <a:spcAft>
                <a:spcPct val="0"/>
              </a:spcAft>
            </a:pPr>
            <a:endParaRPr lang="en-US" sz="2000" b="1" kern="0" dirty="0">
              <a:solidFill>
                <a:srgbClr val="008000"/>
              </a:solidFill>
              <a:ea typeface="ＭＳ Ｐゴシック" pitchFamily="-112" charset="-128"/>
              <a:cs typeface="ＭＳ Ｐゴシック" pitchFamily="-112" charset="-128"/>
            </a:endParaRPr>
          </a:p>
          <a:p>
            <a:pPr eaLnBrk="0" fontAlgn="base" hangingPunct="0">
              <a:spcAft>
                <a:spcPct val="0"/>
              </a:spcAft>
            </a:pPr>
            <a:endParaRPr lang="en-US" sz="2000" b="1" kern="0" dirty="0">
              <a:solidFill>
                <a:srgbClr val="008000"/>
              </a:solidFill>
              <a:ea typeface="ＭＳ Ｐゴシック" pitchFamily="-112" charset="-128"/>
              <a:cs typeface="ＭＳ Ｐゴシック" pitchFamily="-112" charset="-128"/>
            </a:endParaRPr>
          </a:p>
          <a:p>
            <a:pPr eaLnBrk="0" fontAlgn="base" hangingPunct="0">
              <a:spcAft>
                <a:spcPct val="0"/>
              </a:spcAft>
            </a:pPr>
            <a:endParaRPr lang="en-US" sz="2000" b="1" kern="0" dirty="0">
              <a:solidFill>
                <a:srgbClr val="008000"/>
              </a:solidFill>
              <a:ea typeface="ＭＳ Ｐゴシック" pitchFamily="-112" charset="-128"/>
              <a:cs typeface="ＭＳ Ｐゴシック" pitchFamily="-112" charset="-128"/>
            </a:endParaRPr>
          </a:p>
          <a:p>
            <a:pPr marL="0" indent="0" eaLnBrk="0" fontAlgn="base" hangingPunct="0">
              <a:spcAft>
                <a:spcPct val="0"/>
              </a:spcAft>
              <a:buNone/>
            </a:pPr>
            <a:endParaRPr lang="en-US" sz="2000" b="1" kern="0" dirty="0">
              <a:solidFill>
                <a:srgbClr val="008000"/>
              </a:solidFill>
              <a:ea typeface="ＭＳ Ｐゴシック" pitchFamily="-112" charset="-128"/>
              <a:cs typeface="ＭＳ Ｐゴシック" pitchFamily="-112" charset="-128"/>
            </a:endParaRPr>
          </a:p>
          <a:p>
            <a:pPr eaLnBrk="0" fontAlgn="base" hangingPunct="0">
              <a:spcAft>
                <a:spcPct val="0"/>
              </a:spcAft>
            </a:pPr>
            <a:r>
              <a:rPr lang="en-US" sz="2000" b="1" kern="0" dirty="0">
                <a:solidFill>
                  <a:srgbClr val="008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ＭＳ Ｐゴシック" pitchFamily="-112" charset="-128"/>
              </a:rPr>
              <a:t> </a:t>
            </a:r>
            <a:r>
              <a:rPr lang="en-US" altLang="zh-CN" sz="2000" dirty="0"/>
              <a:t>To an unprecedent sensitivity </a:t>
            </a:r>
            <a:r>
              <a:rPr lang="en-US" altLang="zh-CN" sz="2000" b="1" kern="0" dirty="0">
                <a:solidFill>
                  <a:srgbClr val="008000"/>
                </a:solidFill>
                <a:ea typeface="ＭＳ Ｐゴシック" pitchFamily="-112" charset="-128"/>
                <a:cs typeface="ＭＳ Ｐゴシック" pitchFamily="-112" charset="-128"/>
              </a:rPr>
              <a:t>~</a:t>
            </a:r>
            <a:r>
              <a:rPr lang="en-US" sz="2000" b="1" kern="0" dirty="0">
                <a:solidFill>
                  <a:srgbClr val="008000"/>
                </a:solidFill>
                <a:ea typeface="ＭＳ Ｐゴシック" pitchFamily="-112" charset="-128"/>
                <a:cs typeface="ＭＳ Ｐゴシック" pitchFamily="-112" charset="-128"/>
              </a:rPr>
              <a:t>10</a:t>
            </a:r>
            <a:r>
              <a:rPr lang="en-US" sz="2000" b="1" kern="0" baseline="30000" dirty="0">
                <a:solidFill>
                  <a:srgbClr val="008000"/>
                </a:solidFill>
                <a:ea typeface="ＭＳ Ｐゴシック" pitchFamily="-112" charset="-128"/>
                <a:cs typeface="ＭＳ Ｐゴシック" pitchFamily="-112" charset="-128"/>
              </a:rPr>
              <a:t>-17 </a:t>
            </a:r>
            <a:endParaRPr lang="en-US" sz="1600" b="1" kern="0" baseline="30000" dirty="0">
              <a:solidFill>
                <a:srgbClr val="008000"/>
              </a:solidFill>
              <a:ea typeface="ＭＳ Ｐゴシック" pitchFamily="-112" charset="-128"/>
              <a:cs typeface="ＭＳ Ｐゴシック" pitchFamily="-112" charset="-128"/>
            </a:endParaRPr>
          </a:p>
          <a:p>
            <a:pPr marL="0" indent="0">
              <a:buNone/>
            </a:pPr>
            <a:endParaRPr lang="en-US" sz="2000" b="1" dirty="0">
              <a:solidFill>
                <a:srgbClr val="FF0000"/>
              </a:solidFill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E9D1651-B984-426F-A27C-772D5E814DFC}"/>
              </a:ext>
            </a:extLst>
          </p:cNvPr>
          <p:cNvGrpSpPr/>
          <p:nvPr/>
        </p:nvGrpSpPr>
        <p:grpSpPr>
          <a:xfrm>
            <a:off x="287230" y="1055021"/>
            <a:ext cx="5258017" cy="3518410"/>
            <a:chOff x="0" y="2895601"/>
            <a:chExt cx="5258017" cy="3518410"/>
          </a:xfrm>
        </p:grpSpPr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600" y="2971800"/>
              <a:ext cx="5029417" cy="3442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Rectangle 8"/>
            <p:cNvSpPr/>
            <p:nvPr/>
          </p:nvSpPr>
          <p:spPr>
            <a:xfrm>
              <a:off x="2790933" y="5117068"/>
              <a:ext cx="101906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kern="0" dirty="0">
                  <a:solidFill>
                    <a:srgbClr val="FF0000"/>
                  </a:solidFill>
                  <a:ea typeface="ＭＳ Ｐゴシック" pitchFamily="-112" charset="-128"/>
                  <a:cs typeface="ＭＳ Ｐゴシック" pitchFamily="-112" charset="-128"/>
                </a:rPr>
                <a:t>x10,000 </a:t>
              </a:r>
            </a:p>
          </p:txBody>
        </p:sp>
        <p:sp>
          <p:nvSpPr>
            <p:cNvPr id="10" name="Rectangle 9"/>
            <p:cNvSpPr/>
            <p:nvPr/>
          </p:nvSpPr>
          <p:spPr>
            <a:xfrm rot="16200000">
              <a:off x="-270326" y="3165927"/>
              <a:ext cx="817652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dirty="0">
                  <a:latin typeface="Arial" pitchFamily="34" charset="0"/>
                  <a:cs typeface="Arial" pitchFamily="34" charset="0"/>
                  <a:sym typeface="Arial Bold" charset="0"/>
                </a:rPr>
                <a:t>90% C.L.</a:t>
              </a:r>
              <a:endParaRPr lang="en-US" sz="1200" dirty="0"/>
            </a:p>
          </p:txBody>
        </p:sp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6828FFDA-EFBA-4980-8AEB-3BCEBD54BD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37207" y="5102173"/>
            <a:ext cx="2362518" cy="121726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1B2FC07-BA03-4016-87EB-E0EB801B53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63583" y="5047551"/>
            <a:ext cx="1974142" cy="1482203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E7CF0D22-9BEF-4F96-B346-DCB47569E556}"/>
              </a:ext>
            </a:extLst>
          </p:cNvPr>
          <p:cNvSpPr/>
          <p:nvPr/>
        </p:nvSpPr>
        <p:spPr>
          <a:xfrm>
            <a:off x="9264352" y="4653136"/>
            <a:ext cx="1624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kern="0" dirty="0">
                <a:solidFill>
                  <a:srgbClr val="008000"/>
                </a:solidFill>
                <a:ea typeface="ＭＳ Ｐゴシック" pitchFamily="-112" charset="-128"/>
                <a:cs typeface="ＭＳ Ｐゴシック" pitchFamily="-112" charset="-128"/>
              </a:rPr>
              <a:t>Mu2e @FNAL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7004396-4E50-43F5-B7E0-397F2C4DCAFA}"/>
              </a:ext>
            </a:extLst>
          </p:cNvPr>
          <p:cNvSpPr/>
          <p:nvPr/>
        </p:nvSpPr>
        <p:spPr>
          <a:xfrm>
            <a:off x="6619365" y="4678219"/>
            <a:ext cx="17219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kern="0" dirty="0">
                <a:solidFill>
                  <a:srgbClr val="008000"/>
                </a:solidFill>
                <a:ea typeface="ＭＳ Ｐゴシック" pitchFamily="-112" charset="-128"/>
                <a:cs typeface="ＭＳ Ｐゴシック" pitchFamily="-112" charset="-128"/>
              </a:rPr>
              <a:t>COMET @KEK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28" name="下箭头 27"/>
          <p:cNvSpPr/>
          <p:nvPr/>
        </p:nvSpPr>
        <p:spPr>
          <a:xfrm>
            <a:off x="7320136" y="4049031"/>
            <a:ext cx="123812" cy="468052"/>
          </a:xfrm>
          <a:prstGeom prst="down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矩形 28"/>
          <p:cNvSpPr/>
          <p:nvPr/>
        </p:nvSpPr>
        <p:spPr>
          <a:xfrm>
            <a:off x="3897692" y="2334659"/>
            <a:ext cx="1457055" cy="51413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100" dirty="0"/>
              <a:t>Reboot:</a:t>
            </a:r>
          </a:p>
          <a:p>
            <a:pPr algn="ctr"/>
            <a:r>
              <a:rPr lang="en-US" altLang="zh-CN" sz="1100" dirty="0"/>
              <a:t>a leap with 4 orders of magnitude</a:t>
            </a:r>
            <a:endParaRPr lang="zh-CN" altLang="en-US" sz="1100" dirty="0"/>
          </a:p>
        </p:txBody>
      </p:sp>
      <p:pic>
        <p:nvPicPr>
          <p:cNvPr id="30" name="brunopontecorvo.jpg"/>
          <p:cNvPicPr/>
          <p:nvPr/>
        </p:nvPicPr>
        <p:blipFill>
          <a:blip r:embed="rId6"/>
          <a:stretch>
            <a:fillRect/>
          </a:stretch>
        </p:blipFill>
        <p:spPr>
          <a:xfrm>
            <a:off x="1217957" y="2766612"/>
            <a:ext cx="997206" cy="1136650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31" name="下箭头 30"/>
          <p:cNvSpPr/>
          <p:nvPr/>
        </p:nvSpPr>
        <p:spPr>
          <a:xfrm rot="10800000">
            <a:off x="1289056" y="1573154"/>
            <a:ext cx="123812" cy="599037"/>
          </a:xfrm>
          <a:prstGeom prst="down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Shape 427"/>
          <p:cNvSpPr/>
          <p:nvPr/>
        </p:nvSpPr>
        <p:spPr>
          <a:xfrm>
            <a:off x="1164364" y="3878183"/>
            <a:ext cx="1416807" cy="18466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numCol="1" anchor="b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200" dirty="0" err="1">
                <a:solidFill>
                  <a:schemeClr val="tx1"/>
                </a:solidFill>
              </a:rPr>
              <a:t>Pontecorvo</a:t>
            </a:r>
            <a:r>
              <a:rPr sz="1200" dirty="0">
                <a:solidFill>
                  <a:schemeClr val="tx1"/>
                </a:solidFill>
              </a:rPr>
              <a:t> in 1947</a:t>
            </a:r>
          </a:p>
        </p:txBody>
      </p:sp>
      <p:sp>
        <p:nvSpPr>
          <p:cNvPr id="33" name="右箭头 32"/>
          <p:cNvSpPr/>
          <p:nvPr/>
        </p:nvSpPr>
        <p:spPr>
          <a:xfrm rot="10800000">
            <a:off x="1732540" y="1326547"/>
            <a:ext cx="536518" cy="72008"/>
          </a:xfrm>
          <a:prstGeom prst="rightArrow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右箭头 33"/>
          <p:cNvSpPr/>
          <p:nvPr/>
        </p:nvSpPr>
        <p:spPr>
          <a:xfrm rot="10800000">
            <a:off x="2048502" y="1686587"/>
            <a:ext cx="536518" cy="72008"/>
          </a:xfrm>
          <a:prstGeom prst="rightArrow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TextBox 34"/>
          <p:cNvSpPr txBox="1"/>
          <p:nvPr/>
        </p:nvSpPr>
        <p:spPr>
          <a:xfrm>
            <a:off x="2347390" y="1226342"/>
            <a:ext cx="16734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rgbClr val="0070C0"/>
                </a:solidFill>
              </a:rPr>
              <a:t>Cosmic ray </a:t>
            </a:r>
            <a:r>
              <a:rPr lang="en-US" altLang="zh-CN" sz="1400" dirty="0" err="1">
                <a:solidFill>
                  <a:srgbClr val="0070C0"/>
                </a:solidFill>
              </a:rPr>
              <a:t>muon</a:t>
            </a:r>
            <a:endParaRPr lang="zh-CN" altLang="en-US" sz="1400" dirty="0">
              <a:solidFill>
                <a:srgbClr val="0070C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697119" y="1562504"/>
            <a:ext cx="16425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rgbClr val="7030A0"/>
                </a:solidFill>
              </a:rPr>
              <a:t>Accelerator </a:t>
            </a:r>
            <a:r>
              <a:rPr lang="en-US" altLang="zh-CN" sz="1400" dirty="0" err="1">
                <a:solidFill>
                  <a:srgbClr val="7030A0"/>
                </a:solidFill>
              </a:rPr>
              <a:t>muon</a:t>
            </a:r>
            <a:endParaRPr lang="zh-CN" altLang="en-US" sz="1400" dirty="0">
              <a:solidFill>
                <a:srgbClr val="7030A0"/>
              </a:solidFill>
            </a:endParaRPr>
          </a:p>
        </p:txBody>
      </p:sp>
      <p:cxnSp>
        <p:nvCxnSpPr>
          <p:cNvPr id="37" name="直接箭头连接符 36"/>
          <p:cNvCxnSpPr/>
          <p:nvPr/>
        </p:nvCxnSpPr>
        <p:spPr>
          <a:xfrm>
            <a:off x="1434048" y="1326548"/>
            <a:ext cx="3262556" cy="2118947"/>
          </a:xfrm>
          <a:prstGeom prst="straightConnector1">
            <a:avLst/>
          </a:prstGeom>
          <a:ln>
            <a:solidFill>
              <a:srgbClr val="0070C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3150788" y="2098005"/>
            <a:ext cx="10730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rgbClr val="0070C0"/>
                </a:solidFill>
              </a:rPr>
              <a:t>x100 per decade</a:t>
            </a:r>
            <a:endParaRPr lang="zh-CN" altLang="en-US" sz="1200" dirty="0">
              <a:solidFill>
                <a:srgbClr val="0070C0"/>
              </a:solidFill>
            </a:endParaRP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F137B579-B69C-4FC9-BA0C-762C07834F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5</a:t>
            </a:fld>
            <a:endParaRPr lang="zh-CN" altLang="en-US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48A7B67C-89C4-4D87-887B-A62F23161CD5}"/>
              </a:ext>
            </a:extLst>
          </p:cNvPr>
          <p:cNvSpPr txBox="1"/>
          <p:nvPr/>
        </p:nvSpPr>
        <p:spPr>
          <a:xfrm>
            <a:off x="6563583" y="1865685"/>
            <a:ext cx="3730508" cy="830997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altLang="zh-CN" sz="2400" b="1" dirty="0"/>
              <a:t>MEG II </a:t>
            </a:r>
            <a:r>
              <a:rPr lang="en-US" altLang="zh-CN" sz="2400" b="1" kern="0" dirty="0">
                <a:solidFill>
                  <a:srgbClr val="FF0000"/>
                </a:solidFill>
                <a:ea typeface="ＭＳ Ｐゴシック" pitchFamily="-112" charset="-128"/>
                <a:cs typeface="ＭＳ Ｐゴシック" pitchFamily="-112" charset="-128"/>
              </a:rPr>
              <a:t>&lt;1.5x10</a:t>
            </a:r>
            <a:r>
              <a:rPr lang="en-US" altLang="zh-CN" sz="2400" b="1" kern="0" baseline="30000" dirty="0">
                <a:solidFill>
                  <a:srgbClr val="FF0000"/>
                </a:solidFill>
                <a:ea typeface="ＭＳ Ｐゴシック" pitchFamily="-112" charset="-128"/>
                <a:cs typeface="ＭＳ Ｐゴシック" pitchFamily="-112" charset="-128"/>
              </a:rPr>
              <a:t>-13 </a:t>
            </a:r>
            <a:r>
              <a:rPr lang="en-US" altLang="zh-CN" b="1" kern="0" dirty="0">
                <a:solidFill>
                  <a:srgbClr val="FF0000"/>
                </a:solidFill>
                <a:ea typeface="ＭＳ Ｐゴシック" pitchFamily="-112" charset="-128"/>
                <a:cs typeface="ＭＳ Ｐゴシック" pitchFamily="-112" charset="-128"/>
              </a:rPr>
              <a:t>(90%C.L.)</a:t>
            </a:r>
            <a:r>
              <a:rPr lang="en-US" altLang="zh-CN" sz="2000" b="1" dirty="0"/>
              <a:t> </a:t>
            </a:r>
          </a:p>
          <a:p>
            <a:r>
              <a:rPr lang="en-US" altLang="zh-CN" sz="2000" b="1" dirty="0"/>
              <a:t>                </a:t>
            </a:r>
            <a:r>
              <a:rPr lang="en-US" altLang="zh-CN" sz="2400" b="1" dirty="0"/>
              <a:t>2025-04-23</a:t>
            </a:r>
            <a:endParaRPr lang="zh-CN" altLang="en-US" sz="2000" b="1" dirty="0"/>
          </a:p>
        </p:txBody>
      </p:sp>
      <p:sp>
        <p:nvSpPr>
          <p:cNvPr id="39" name="下箭头 27">
            <a:extLst>
              <a:ext uri="{FF2B5EF4-FFF2-40B4-BE49-F238E27FC236}">
                <a16:creationId xmlns:a16="http://schemas.microsoft.com/office/drawing/2014/main" id="{94284FA2-DCD1-4910-AED3-AF845E7914BC}"/>
              </a:ext>
            </a:extLst>
          </p:cNvPr>
          <p:cNvSpPr/>
          <p:nvPr/>
        </p:nvSpPr>
        <p:spPr>
          <a:xfrm rot="5400000">
            <a:off x="5551380" y="3109524"/>
            <a:ext cx="45719" cy="1404752"/>
          </a:xfrm>
          <a:prstGeom prst="down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下箭头 27">
            <a:extLst>
              <a:ext uri="{FF2B5EF4-FFF2-40B4-BE49-F238E27FC236}">
                <a16:creationId xmlns:a16="http://schemas.microsoft.com/office/drawing/2014/main" id="{A7FBC97D-70E6-4037-9976-10713F40986A}"/>
              </a:ext>
            </a:extLst>
          </p:cNvPr>
          <p:cNvSpPr/>
          <p:nvPr/>
        </p:nvSpPr>
        <p:spPr>
          <a:xfrm>
            <a:off x="4097230" y="3239854"/>
            <a:ext cx="123812" cy="468052"/>
          </a:xfrm>
          <a:prstGeom prst="down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1072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9" grpId="0" animBg="1"/>
      <p:bldP spid="4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09843" y="100416"/>
            <a:ext cx="8229600" cy="936104"/>
          </a:xfrm>
          <a:ln>
            <a:noFill/>
          </a:ln>
        </p:spPr>
        <p:txBody>
          <a:bodyPr>
            <a:normAutofit fontScale="90000"/>
          </a:bodyPr>
          <a:lstStyle/>
          <a:p>
            <a:r>
              <a:rPr lang="en-US" altLang="zh-CN" b="1" dirty="0"/>
              <a:t>M</a:t>
            </a:r>
            <a:r>
              <a:rPr lang="en-US" altLang="zh-CN" dirty="0"/>
              <a:t>uon </a:t>
            </a:r>
            <a:r>
              <a:rPr lang="en-US" altLang="zh-CN" b="1" dirty="0"/>
              <a:t>E</a:t>
            </a:r>
            <a:r>
              <a:rPr lang="en-US" altLang="zh-CN" dirty="0"/>
              <a:t>lectron </a:t>
            </a:r>
            <a:r>
              <a:rPr lang="en-US" altLang="zh-CN" b="1" dirty="0"/>
              <a:t>T</a:t>
            </a:r>
            <a:r>
              <a:rPr lang="en-US" altLang="zh-CN" dirty="0"/>
              <a:t>ransition </a:t>
            </a:r>
            <a:r>
              <a:rPr lang="en-US" altLang="en-US" dirty="0">
                <a:latin typeface="Helvetica" panose="020B0604020202020204" pitchFamily="34" charset="0"/>
                <a:sym typeface="Symbol" panose="05050102010706020507" pitchFamily="18" charset="2"/>
              </a:rPr>
              <a:t></a:t>
            </a:r>
            <a:r>
              <a:rPr lang="en-US" altLang="zh-CN" dirty="0"/>
              <a:t>N → </a:t>
            </a:r>
            <a:r>
              <a:rPr lang="en-US" altLang="zh-CN" dirty="0" err="1"/>
              <a:t>eN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902576" y="4878080"/>
            <a:ext cx="5040560" cy="3534631"/>
          </a:xfrm>
        </p:spPr>
        <p:txBody>
          <a:bodyPr>
            <a:normAutofit/>
          </a:bodyPr>
          <a:lstStyle/>
          <a:p>
            <a:r>
              <a:rPr lang="zh-CN" altLang="zh-CN" dirty="0"/>
              <a:t>Mono-energetic electron</a:t>
            </a:r>
            <a:r>
              <a:rPr lang="zh-CN" altLang="zh-CN" sz="2800" dirty="0"/>
              <a:t>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：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indent="0">
              <a:buNone/>
            </a:pPr>
            <a:r>
              <a:rPr lang="en-US" altLang="zh-CN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Simple and</a:t>
            </a:r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en-US" altLang="zh-CN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clean signal</a:t>
            </a: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384" y="1268760"/>
            <a:ext cx="4027488" cy="453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asted7111.pdf"/>
          <p:cNvPicPr/>
          <p:nvPr/>
        </p:nvPicPr>
        <p:blipFill>
          <a:blip r:embed="rId4"/>
          <a:stretch>
            <a:fillRect/>
          </a:stretch>
        </p:blipFill>
        <p:spPr>
          <a:xfrm>
            <a:off x="6424643" y="1752312"/>
            <a:ext cx="3528392" cy="576064"/>
          </a:xfrm>
          <a:prstGeom prst="rect">
            <a:avLst/>
          </a:prstGeom>
          <a:ln w="12700">
            <a:miter lim="400000"/>
          </a:ln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Shape 598"/>
              <p:cNvSpPr/>
              <p:nvPr/>
            </p:nvSpPr>
            <p:spPr>
              <a:xfrm>
                <a:off x="6352634" y="1056384"/>
                <a:ext cx="3919829" cy="615553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0" tIns="0" rIns="0" bIns="0" anchor="b">
                <a:spAutoFit/>
              </a:bodyPr>
              <a:lstStyle>
                <a:lvl1pPr>
                  <a:defRPr sz="300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</a:lstStyle>
              <a:p>
                <a:pPr lvl="0">
                  <a:defRPr sz="1800">
                    <a:solidFill>
                      <a:srgbClr val="000000"/>
                    </a:solidFill>
                  </a:defRPr>
                </a:pPr>
                <a14:m>
                  <m:oMath xmlns:m="http://schemas.openxmlformats.org/officeDocument/2006/math">
                    <m:r>
                      <a:rPr lang="zh-CN" altLang="en-US" sz="2000" i="1" dirty="0">
                        <a:latin typeface="Cambria Math"/>
                      </a:rPr>
                      <m:t>𝜇</m:t>
                    </m:r>
                    <m:r>
                      <a:rPr lang="en-US" altLang="zh-CN" sz="2000" i="1" dirty="0">
                        <a:latin typeface="Cambria Math"/>
                      </a:rPr>
                      <m:t>−</m:t>
                    </m:r>
                    <m:r>
                      <a:rPr lang="en-US" altLang="zh-CN" sz="2000" i="1" dirty="0">
                        <a:latin typeface="Cambria Math"/>
                      </a:rPr>
                      <m:t>𝑒</m:t>
                    </m:r>
                  </m:oMath>
                </a14:m>
                <a:r>
                  <a:rPr lang="en-US" sz="2000" dirty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2000" dirty="0">
                    <a:solidFill>
                      <a:schemeClr val="tx1"/>
                    </a:solidFill>
                    <a:latin typeface="楷体" panose="02010609060101010101" pitchFamily="49" charset="-122"/>
                    <a:ea typeface="楷体" panose="02010609060101010101" pitchFamily="49" charset="-122"/>
                  </a:rPr>
                  <a:t>transition: </a:t>
                </a:r>
                <a:r>
                  <a:rPr lang="en-US" altLang="zh-CN" sz="2000" dirty="0">
                    <a:solidFill>
                      <a:schemeClr val="tx1"/>
                    </a:solidFill>
                    <a:latin typeface="楷体" panose="02010609060101010101" pitchFamily="49" charset="-122"/>
                    <a:ea typeface="楷体" panose="02010609060101010101" pitchFamily="49" charset="-122"/>
                  </a:rPr>
                  <a:t>neutrino-less muon nuclear capture</a:t>
                </a:r>
                <a:endParaRPr sz="2000" dirty="0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</mc:Choice>
        <mc:Fallback>
          <p:sp>
            <p:nvSpPr>
              <p:cNvPr id="8" name="Shape 59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2634" y="1056384"/>
                <a:ext cx="3919829" cy="615553"/>
              </a:xfrm>
              <a:prstGeom prst="rect">
                <a:avLst/>
              </a:prstGeom>
              <a:blipFill>
                <a:blip r:embed="rId5"/>
                <a:stretch>
                  <a:fillRect l="-3888" t="-13861" r="-4821" b="-25743"/>
                </a:stretch>
              </a:blipFill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="" xmlns:a14="http://schemas.microsoft.com/office/drawing/2010/main" val="1"/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6424643" y="2434229"/>
            <a:ext cx="39964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CLFV</a:t>
            </a:r>
            <a:r>
              <a:rPr lang="zh-CN" altLang="en-US" dirty="0">
                <a:solidFill>
                  <a:srgbClr val="FF0000"/>
                </a:solidFill>
              </a:rPr>
              <a:t> </a:t>
            </a:r>
            <a:r>
              <a:rPr lang="en-US" altLang="zh-CN" dirty="0">
                <a:solidFill>
                  <a:srgbClr val="FF0000"/>
                </a:solidFill>
              </a:rPr>
              <a:t>here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3" name="右箭头 12"/>
          <p:cNvSpPr/>
          <p:nvPr/>
        </p:nvSpPr>
        <p:spPr>
          <a:xfrm rot="20312742" flipV="1">
            <a:off x="3194746" y="2406656"/>
            <a:ext cx="3114569" cy="81818"/>
          </a:xfrm>
          <a:prstGeom prst="rightArrow">
            <a:avLst>
              <a:gd name="adj1" fmla="val 0"/>
              <a:gd name="adj2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EE58067-B93F-4F14-A2F2-D111A7CCC2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6</a:t>
            </a:fld>
            <a:endParaRPr lang="zh-CN" altLang="en-US"/>
          </a:p>
        </p:txBody>
      </p:sp>
      <p:pic>
        <p:nvPicPr>
          <p:cNvPr id="10" name="Image" descr="Image">
            <a:extLst>
              <a:ext uri="{FF2B5EF4-FFF2-40B4-BE49-F238E27FC236}">
                <a16:creationId xmlns:a16="http://schemas.microsoft.com/office/drawing/2014/main" id="{9708F1EA-D844-497E-B0B1-AC5D0D75504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5089" t="6519" r="4416" b="3259"/>
          <a:stretch>
            <a:fillRect/>
          </a:stretch>
        </p:blipFill>
        <p:spPr>
          <a:xfrm>
            <a:off x="6798803" y="2938413"/>
            <a:ext cx="3154232" cy="179609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1210232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6744072" y="1959945"/>
            <a:ext cx="4228375" cy="2952328"/>
            <a:chOff x="-180528" y="1124744"/>
            <a:chExt cx="7573788" cy="5400600"/>
          </a:xfrm>
        </p:grpSpPr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80528" y="1124744"/>
              <a:ext cx="7573788" cy="5400600"/>
            </a:xfrm>
            <a:prstGeom prst="rect">
              <a:avLst/>
            </a:prstGeom>
          </p:spPr>
        </p:pic>
        <p:sp>
          <p:nvSpPr>
            <p:cNvPr id="12" name="平行四边形 11"/>
            <p:cNvSpPr/>
            <p:nvPr/>
          </p:nvSpPr>
          <p:spPr>
            <a:xfrm rot="720000">
              <a:off x="492316" y="2424669"/>
              <a:ext cx="1986444" cy="1572201"/>
            </a:xfrm>
            <a:prstGeom prst="parallelogram">
              <a:avLst>
                <a:gd name="adj" fmla="val 33110"/>
              </a:avLst>
            </a:prstGeom>
            <a:solidFill>
              <a:srgbClr val="C00000">
                <a:alpha val="20000"/>
              </a:srgbClr>
            </a:solidFill>
            <a:ln w="63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平行四边形 15"/>
            <p:cNvSpPr/>
            <p:nvPr/>
          </p:nvSpPr>
          <p:spPr>
            <a:xfrm rot="720000">
              <a:off x="3756" y="4179370"/>
              <a:ext cx="4066718" cy="1236638"/>
            </a:xfrm>
            <a:prstGeom prst="parallelogram">
              <a:avLst>
                <a:gd name="adj" fmla="val 33110"/>
              </a:avLst>
            </a:prstGeom>
            <a:solidFill>
              <a:srgbClr val="FFC000">
                <a:alpha val="20000"/>
              </a:srgbClr>
            </a:solidFill>
            <a:ln w="63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平行四边形 16"/>
            <p:cNvSpPr/>
            <p:nvPr/>
          </p:nvSpPr>
          <p:spPr>
            <a:xfrm rot="720000">
              <a:off x="3156806" y="2735152"/>
              <a:ext cx="3628894" cy="2006930"/>
            </a:xfrm>
            <a:prstGeom prst="parallelogram">
              <a:avLst>
                <a:gd name="adj" fmla="val 16091"/>
              </a:avLst>
            </a:prstGeom>
            <a:solidFill>
              <a:srgbClr val="63891F">
                <a:alpha val="30196"/>
              </a:srgbClr>
            </a:solidFill>
            <a:ln w="635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979184" y="5004470"/>
            <a:ext cx="4413161" cy="17014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1800" b="1" dirty="0">
                <a:latin typeface="楷体" panose="02010609060101010101" pitchFamily="49" charset="-122"/>
                <a:ea typeface="楷体" panose="02010609060101010101" pitchFamily="49" charset="-122"/>
              </a:rPr>
              <a:t>Phase- II </a:t>
            </a:r>
          </a:p>
          <a:p>
            <a:pPr marL="0" indent="0">
              <a:buNone/>
            </a:pPr>
            <a:r>
              <a:rPr lang="en-US" altLang="zh-CN" sz="1800" b="1" dirty="0">
                <a:latin typeface="楷体" panose="02010609060101010101" pitchFamily="49" charset="-122"/>
                <a:ea typeface="楷体" panose="02010609060101010101" pitchFamily="49" charset="-122"/>
              </a:rPr>
              <a:t>Improve another two orders of magnitude to </a:t>
            </a:r>
            <a:r>
              <a:rPr lang="en-US" altLang="zh-CN" sz="1600" b="1" dirty="0">
                <a:solidFill>
                  <a:srgbClr val="0000FF"/>
                </a:solidFill>
                <a:latin typeface="+mn-ea"/>
              </a:rPr>
              <a:t>2</a:t>
            </a:r>
            <a:r>
              <a:rPr lang="en-US" altLang="zh-CN" sz="1600" b="1" i="1" dirty="0">
                <a:solidFill>
                  <a:srgbClr val="0000FF"/>
                </a:solidFill>
                <a:latin typeface="+mn-ea"/>
              </a:rPr>
              <a:t>.6</a:t>
            </a:r>
            <a:r>
              <a:rPr lang="en-US" altLang="zh-CN" sz="1600" b="1" dirty="0">
                <a:solidFill>
                  <a:srgbClr val="0000FF"/>
                </a:solidFill>
                <a:latin typeface="+mn-ea"/>
              </a:rPr>
              <a:t>×10</a:t>
            </a:r>
            <a:r>
              <a:rPr lang="zh-CN" altLang="en-US" sz="1600" b="1" baseline="30000" dirty="0">
                <a:solidFill>
                  <a:srgbClr val="0000FF"/>
                </a:solidFill>
                <a:latin typeface="+mn-ea"/>
              </a:rPr>
              <a:t>−</a:t>
            </a:r>
            <a:r>
              <a:rPr lang="en-US" altLang="zh-CN" sz="1600" b="1" baseline="30000" dirty="0">
                <a:solidFill>
                  <a:srgbClr val="0000FF"/>
                </a:solidFill>
                <a:latin typeface="+mn-ea"/>
              </a:rPr>
              <a:t>17</a:t>
            </a:r>
            <a:endParaRPr lang="zh-CN" altLang="en-US" sz="1600" baseline="30000" dirty="0">
              <a:latin typeface="+mn-ea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127448" y="4999239"/>
            <a:ext cx="37444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楷体" panose="02010609060101010101" pitchFamily="49" charset="-122"/>
                <a:ea typeface="楷体" panose="02010609060101010101" pitchFamily="49" charset="-122"/>
              </a:rPr>
              <a:t>Phase- I </a:t>
            </a:r>
          </a:p>
          <a:p>
            <a:r>
              <a:rPr lang="en-US" altLang="zh-CN" b="1" dirty="0">
                <a:latin typeface="楷体" panose="02010609060101010101" pitchFamily="49" charset="-122"/>
                <a:ea typeface="楷体" panose="02010609060101010101" pitchFamily="49" charset="-122"/>
              </a:rPr>
              <a:t>1. Analyze beam background</a:t>
            </a:r>
            <a:endParaRPr lang="en-US" altLang="zh-CN" sz="14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b="1" dirty="0">
                <a:latin typeface="楷体" panose="02010609060101010101" pitchFamily="49" charset="-122"/>
                <a:ea typeface="楷体" panose="02010609060101010101" pitchFamily="49" charset="-122"/>
              </a:rPr>
              <a:t>2. Search for mu e transition by CDC to </a:t>
            </a:r>
            <a:r>
              <a:rPr lang="en-US" altLang="zh-CN" sz="1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3.1×10</a:t>
            </a:r>
            <a:r>
              <a:rPr lang="zh-CN" altLang="en-US" sz="1400" b="1" baseline="30000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−</a:t>
            </a:r>
            <a:r>
              <a:rPr lang="en-US" altLang="zh-CN" sz="1400" b="1" baseline="30000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15</a:t>
            </a:r>
            <a:endParaRPr lang="zh-CN" altLang="en-US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" name="右箭头 6"/>
          <p:cNvSpPr/>
          <p:nvPr/>
        </p:nvSpPr>
        <p:spPr>
          <a:xfrm>
            <a:off x="5375921" y="3717032"/>
            <a:ext cx="864096" cy="2936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33" r="26920"/>
          <a:stretch/>
        </p:blipFill>
        <p:spPr>
          <a:xfrm>
            <a:off x="1005508" y="1959945"/>
            <a:ext cx="3967209" cy="3044103"/>
          </a:xfrm>
          <a:prstGeom prst="rect">
            <a:avLst/>
          </a:prstGeom>
        </p:spPr>
      </p:pic>
      <p:sp>
        <p:nvSpPr>
          <p:cNvPr id="8" name="灯片编号占位符 7">
            <a:extLst>
              <a:ext uri="{FF2B5EF4-FFF2-40B4-BE49-F238E27FC236}">
                <a16:creationId xmlns:a16="http://schemas.microsoft.com/office/drawing/2014/main" id="{2F7A0050-A9F1-45E0-BA94-F0EC558BD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7</a:t>
            </a:fld>
            <a:endParaRPr lang="zh-CN" altLang="en-US"/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0D5BC8BD-1A0B-4FA3-9D06-7E21F311CB43}"/>
              </a:ext>
            </a:extLst>
          </p:cNvPr>
          <p:cNvSpPr txBox="1"/>
          <p:nvPr/>
        </p:nvSpPr>
        <p:spPr>
          <a:xfrm>
            <a:off x="443183" y="396892"/>
            <a:ext cx="1094785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Key problem of single-sensitive high precise experiment: </a:t>
            </a:r>
          </a:p>
          <a:p>
            <a:r>
              <a:rPr lang="en-US" altLang="zh-CN" sz="2400" kern="1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Suppress and exclude background</a:t>
            </a:r>
          </a:p>
          <a:p>
            <a:r>
              <a:rPr lang="en-US" altLang="zh-CN" sz="2400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The fundamental principle from the beginning of COMET design</a:t>
            </a:r>
          </a:p>
          <a:p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4177549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022C2FF-178D-4B41-A0B3-DDEB6E2DCB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latin typeface="楷体" panose="02010609060101010101" pitchFamily="49" charset="-122"/>
                <a:ea typeface="楷体" panose="02010609060101010101" pitchFamily="49" charset="-122"/>
              </a:rPr>
              <a:t>Collaboration between China &amp; France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14DA4764-49F8-486C-989D-7F1D89FD0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8</a:t>
            </a:fld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D887E635-E070-483E-B743-F771AD6DA8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4729" y="2517255"/>
            <a:ext cx="3471550" cy="2559214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B9490499-C6C1-48C0-A02D-B41A94C083EF}"/>
              </a:ext>
            </a:extLst>
          </p:cNvPr>
          <p:cNvSpPr/>
          <p:nvPr/>
        </p:nvSpPr>
        <p:spPr>
          <a:xfrm>
            <a:off x="911424" y="892492"/>
            <a:ext cx="11033774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Two key background excluding problems to achieve Phase-I physics goal</a:t>
            </a:r>
          </a:p>
          <a:p>
            <a:endParaRPr lang="en-US" altLang="zh-CN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1. Physics background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                 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2. Cosmic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ray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background</a:t>
            </a:r>
          </a:p>
          <a:p>
            <a:endParaRPr lang="en-US" altLang="zh-CN" sz="1400" dirty="0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2A74FCC7-F29E-4A4F-9753-A93CA17F76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8625" y="2871398"/>
            <a:ext cx="1698699" cy="344287"/>
          </a:xfrm>
          <a:prstGeom prst="rect">
            <a:avLst/>
          </a:prstGeom>
        </p:spPr>
      </p:pic>
      <p:pic>
        <p:nvPicPr>
          <p:cNvPr id="13" name="pasted7111.pdf">
            <a:extLst>
              <a:ext uri="{FF2B5EF4-FFF2-40B4-BE49-F238E27FC236}">
                <a16:creationId xmlns:a16="http://schemas.microsoft.com/office/drawing/2014/main" id="{62D65C03-7F22-4849-8837-03D7C85D3C6B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3570993" y="2730808"/>
            <a:ext cx="1864625" cy="422302"/>
          </a:xfrm>
          <a:prstGeom prst="rect">
            <a:avLst/>
          </a:prstGeom>
          <a:ln w="12700">
            <a:miter lim="400000"/>
          </a:ln>
        </p:spPr>
      </p:pic>
      <p:cxnSp>
        <p:nvCxnSpPr>
          <p:cNvPr id="15" name="直接箭头连接符 14">
            <a:extLst>
              <a:ext uri="{FF2B5EF4-FFF2-40B4-BE49-F238E27FC236}">
                <a16:creationId xmlns:a16="http://schemas.microsoft.com/office/drawing/2014/main" id="{0D8C609A-CBCF-4671-8993-1B1DD0856F1E}"/>
              </a:ext>
            </a:extLst>
          </p:cNvPr>
          <p:cNvCxnSpPr>
            <a:cxnSpLocks/>
          </p:cNvCxnSpPr>
          <p:nvPr/>
        </p:nvCxnSpPr>
        <p:spPr>
          <a:xfrm flipH="1">
            <a:off x="3570993" y="3165327"/>
            <a:ext cx="648072" cy="648072"/>
          </a:xfrm>
          <a:prstGeom prst="straightConnector1">
            <a:avLst/>
          </a:prstGeom>
          <a:ln w="66675">
            <a:solidFill>
              <a:schemeClr val="accent1">
                <a:shade val="95000"/>
                <a:satMod val="10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箭头连接符 17">
            <a:extLst>
              <a:ext uri="{FF2B5EF4-FFF2-40B4-BE49-F238E27FC236}">
                <a16:creationId xmlns:a16="http://schemas.microsoft.com/office/drawing/2014/main" id="{AD733CDF-F82C-483B-ABF3-1E25B4C5E362}"/>
              </a:ext>
            </a:extLst>
          </p:cNvPr>
          <p:cNvCxnSpPr>
            <a:cxnSpLocks/>
          </p:cNvCxnSpPr>
          <p:nvPr/>
        </p:nvCxnSpPr>
        <p:spPr>
          <a:xfrm>
            <a:off x="962155" y="3093319"/>
            <a:ext cx="1168678" cy="576064"/>
          </a:xfrm>
          <a:prstGeom prst="straightConnector1">
            <a:avLst/>
          </a:prstGeom>
          <a:ln w="66675">
            <a:solidFill>
              <a:schemeClr val="accent1">
                <a:shade val="95000"/>
                <a:satMod val="10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内容占位符 21">
            <a:extLst>
              <a:ext uri="{FF2B5EF4-FFF2-40B4-BE49-F238E27FC236}">
                <a16:creationId xmlns:a16="http://schemas.microsoft.com/office/drawing/2014/main" id="{EC49EDA1-A865-4CD3-AE8D-0BD34D874B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4191" y="5607134"/>
            <a:ext cx="5040560" cy="16668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High quality drift chamber reconstruction</a:t>
            </a:r>
          </a:p>
        </p:txBody>
      </p:sp>
      <p:pic>
        <p:nvPicPr>
          <p:cNvPr id="24" name="Picture 6">
            <a:extLst>
              <a:ext uri="{FF2B5EF4-FFF2-40B4-BE49-F238E27FC236}">
                <a16:creationId xmlns:a16="http://schemas.microsoft.com/office/drawing/2014/main" id="{7FEB248A-6DE2-4302-BD15-ACF7104CA2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5026" y="2175988"/>
            <a:ext cx="4840842" cy="3431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6" name="直接箭头连接符 25">
            <a:extLst>
              <a:ext uri="{FF2B5EF4-FFF2-40B4-BE49-F238E27FC236}">
                <a16:creationId xmlns:a16="http://schemas.microsoft.com/office/drawing/2014/main" id="{4D0A5D30-8013-4CC3-BBC1-88688C28BC59}"/>
              </a:ext>
            </a:extLst>
          </p:cNvPr>
          <p:cNvCxnSpPr/>
          <p:nvPr/>
        </p:nvCxnSpPr>
        <p:spPr>
          <a:xfrm flipH="1">
            <a:off x="10270831" y="3441930"/>
            <a:ext cx="649705" cy="354932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文本框 26">
            <a:extLst>
              <a:ext uri="{FF2B5EF4-FFF2-40B4-BE49-F238E27FC236}">
                <a16:creationId xmlns:a16="http://schemas.microsoft.com/office/drawing/2014/main" id="{BE64D690-F3AA-4A31-ADD4-04774042278C}"/>
              </a:ext>
            </a:extLst>
          </p:cNvPr>
          <p:cNvSpPr txBox="1"/>
          <p:nvPr/>
        </p:nvSpPr>
        <p:spPr>
          <a:xfrm rot="20062115">
            <a:off x="10493976" y="3471156"/>
            <a:ext cx="8531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>
                <a:solidFill>
                  <a:srgbClr val="00B050"/>
                </a:solidFill>
              </a:rPr>
              <a:t>muon</a:t>
            </a:r>
            <a:endParaRPr lang="zh-CN" altLang="en-US" sz="1200" dirty="0">
              <a:solidFill>
                <a:srgbClr val="00B050"/>
              </a:solidFill>
            </a:endParaRP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F4B3B037-0E89-4568-A5D9-C9ED24A035CB}"/>
              </a:ext>
            </a:extLst>
          </p:cNvPr>
          <p:cNvSpPr txBox="1"/>
          <p:nvPr/>
        </p:nvSpPr>
        <p:spPr>
          <a:xfrm rot="21439047">
            <a:off x="6705738" y="4581503"/>
            <a:ext cx="13660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Sneak</a:t>
            </a:r>
            <a:r>
              <a:rPr lang="zh-CN" altLang="en-US" dirty="0">
                <a:solidFill>
                  <a:srgbClr val="FF0000"/>
                </a:solidFill>
              </a:rPr>
              <a:t> </a:t>
            </a:r>
            <a:r>
              <a:rPr lang="en-US" altLang="zh-CN" dirty="0">
                <a:solidFill>
                  <a:srgbClr val="FF0000"/>
                </a:solidFill>
              </a:rPr>
              <a:t>track</a:t>
            </a:r>
            <a:endParaRPr lang="zh-CN" altLang="en-US" dirty="0">
              <a:solidFill>
                <a:srgbClr val="FF0000"/>
              </a:solidFill>
            </a:endParaRPr>
          </a:p>
        </p:txBody>
      </p:sp>
      <p:cxnSp>
        <p:nvCxnSpPr>
          <p:cNvPr id="29" name="直接箭头连接符 28">
            <a:extLst>
              <a:ext uri="{FF2B5EF4-FFF2-40B4-BE49-F238E27FC236}">
                <a16:creationId xmlns:a16="http://schemas.microsoft.com/office/drawing/2014/main" id="{7E1E58A8-1CDB-4EB9-82A4-747463B344A7}"/>
              </a:ext>
            </a:extLst>
          </p:cNvPr>
          <p:cNvCxnSpPr>
            <a:cxnSpLocks/>
            <a:stCxn id="28" idx="3"/>
          </p:cNvCxnSpPr>
          <p:nvPr/>
        </p:nvCxnSpPr>
        <p:spPr>
          <a:xfrm flipV="1">
            <a:off x="8071070" y="4133272"/>
            <a:ext cx="545210" cy="60092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内容占位符 21">
            <a:extLst>
              <a:ext uri="{FF2B5EF4-FFF2-40B4-BE49-F238E27FC236}">
                <a16:creationId xmlns:a16="http://schemas.microsoft.com/office/drawing/2014/main" id="{712980E8-9945-41B7-87E6-917D697C14EF}"/>
              </a:ext>
            </a:extLst>
          </p:cNvPr>
          <p:cNvSpPr txBox="1">
            <a:spLocks/>
          </p:cNvSpPr>
          <p:nvPr/>
        </p:nvSpPr>
        <p:spPr>
          <a:xfrm>
            <a:off x="6417250" y="5763940"/>
            <a:ext cx="5544616" cy="14405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altLang="zh-CN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High efficiency cosmic ray veto(CRV)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01098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022C2FF-178D-4B41-A0B3-DDEB6E2DCB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latin typeface="楷体" panose="02010609060101010101" pitchFamily="49" charset="-122"/>
                <a:ea typeface="楷体" panose="02010609060101010101" pitchFamily="49" charset="-122"/>
              </a:rPr>
              <a:t>Tracking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14DA4764-49F8-486C-989D-7F1D89FD0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9</a:t>
            </a:fld>
            <a:endParaRPr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B9490499-C6C1-48C0-A02D-B41A94C083EF}"/>
              </a:ext>
            </a:extLst>
          </p:cNvPr>
          <p:cNvSpPr/>
          <p:nvPr/>
        </p:nvSpPr>
        <p:spPr>
          <a:xfrm>
            <a:off x="111154" y="1018047"/>
            <a:ext cx="11033774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CDC of COMET Phase- I </a:t>
            </a:r>
          </a:p>
          <a:p>
            <a:pPr marL="342900" indent="-342900">
              <a:buAutoNum type="arabicPeriod"/>
            </a:pP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All stereo wires introduce track seed challenge</a:t>
            </a:r>
          </a:p>
          <a:p>
            <a:pPr marL="342900" indent="-342900">
              <a:buAutoNum type="arabicPeriod"/>
            </a:pP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High occupancy up to 50%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far above normally &lt;20%</a:t>
            </a:r>
          </a:p>
          <a:p>
            <a:endParaRPr lang="en-US" altLang="zh-CN" sz="1400" dirty="0"/>
          </a:p>
        </p:txBody>
      </p:sp>
      <p:sp>
        <p:nvSpPr>
          <p:cNvPr id="22" name="内容占位符 21">
            <a:extLst>
              <a:ext uri="{FF2B5EF4-FFF2-40B4-BE49-F238E27FC236}">
                <a16:creationId xmlns:a16="http://schemas.microsoft.com/office/drawing/2014/main" id="{EC49EDA1-A865-4CD3-AE8D-0BD34D874B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081" y="2611935"/>
            <a:ext cx="6624736" cy="374441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zh-CN" altLang="zh-CN" sz="2000" dirty="0"/>
              <a:t>COMET Track Finding and Fitting (FCPPN Team)</a:t>
            </a:r>
          </a:p>
          <a:p>
            <a:r>
              <a:rPr lang="zh-CN" altLang="zh-CN" sz="2000" dirty="0"/>
              <a:t>Haibo LI (IHEP)</a:t>
            </a:r>
          </a:p>
          <a:p>
            <a:r>
              <a:rPr lang="zh-CN" altLang="zh-CN" sz="2000" dirty="0"/>
              <a:t>Ye YUAN (IHEP) </a:t>
            </a:r>
            <a:endParaRPr lang="en-US" altLang="zh-CN" sz="2000" dirty="0"/>
          </a:p>
          <a:p>
            <a:r>
              <a:rPr lang="zh-CN" altLang="zh-CN" sz="2000" dirty="0"/>
              <a:t>Yao ZHANG (IHEP)</a:t>
            </a:r>
          </a:p>
          <a:p>
            <a:r>
              <a:rPr lang="zh-CN" altLang="zh-CN" sz="2000" dirty="0"/>
              <a:t>Zhaoke ZHANG (IHEP)</a:t>
            </a:r>
            <a:endParaRPr lang="en-US" altLang="zh-CN" sz="2000" dirty="0"/>
          </a:p>
          <a:p>
            <a:r>
              <a:rPr lang="en-US" altLang="zh-CN" sz="2000" dirty="0" err="1"/>
              <a:t>Liangwen</a:t>
            </a:r>
            <a:r>
              <a:rPr lang="en-US" altLang="zh-CN" sz="2000" dirty="0"/>
              <a:t> CHEN(IMP)</a:t>
            </a:r>
          </a:p>
          <a:p>
            <a:r>
              <a:rPr lang="en-US" altLang="zh-CN" sz="2000" dirty="0"/>
              <a:t>Pei YU(IMP)</a:t>
            </a:r>
            <a:endParaRPr lang="zh-CN" altLang="zh-CN" sz="2000" dirty="0"/>
          </a:p>
          <a:p>
            <a:r>
              <a:rPr lang="zh-CN" altLang="zh-CN" sz="2000" dirty="0"/>
              <a:t>Wilfrid da SILVA (LPNHE-Paris)</a:t>
            </a:r>
          </a:p>
          <a:p>
            <a:r>
              <a:rPr lang="zh-CN" altLang="zh-CN" sz="2000" dirty="0"/>
              <a:t>Luigi DELBUONO (LPNHE-Paris)</a:t>
            </a:r>
          </a:p>
          <a:p>
            <a:r>
              <a:rPr lang="zh-CN" altLang="zh-CN" sz="2000" dirty="0"/>
              <a:t>Patrice LEBRUN (IP2I-Lyon)</a:t>
            </a:r>
          </a:p>
          <a:p>
            <a:r>
              <a:rPr lang="zh-CN" altLang="zh-CN" sz="2000" dirty="0"/>
              <a:t>Jean-Claude ANGELIQUE (LPC-Caen) </a:t>
            </a:r>
            <a:br>
              <a:rPr lang="zh-CN" altLang="zh-CN" dirty="0"/>
            </a:br>
            <a:endParaRPr lang="en-US" altLang="zh-CN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endParaRPr lang="zh-CN" altLang="en-US" dirty="0"/>
          </a:p>
        </p:txBody>
      </p:sp>
      <p:pic>
        <p:nvPicPr>
          <p:cNvPr id="19" name="Picture 16">
            <a:extLst>
              <a:ext uri="{FF2B5EF4-FFF2-40B4-BE49-F238E27FC236}">
                <a16:creationId xmlns:a16="http://schemas.microsoft.com/office/drawing/2014/main" id="{4ECE28A9-F9B9-4863-AAF0-CC9746D2D6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8128" y="2611935"/>
            <a:ext cx="3456384" cy="3976843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7CF2C241-F639-7227-E14D-2BC678652A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9717" y="0"/>
            <a:ext cx="3081321" cy="2438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35081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主管人员">
  <a:themeElements>
    <a:clrScheme name="主管人员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主管人员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主管人员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13095</TotalTime>
  <Words>1640</Words>
  <Application>Microsoft Office PowerPoint</Application>
  <PresentationFormat>宽屏</PresentationFormat>
  <Paragraphs>255</Paragraphs>
  <Slides>24</Slides>
  <Notes>9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39" baseType="lpstr">
      <vt:lpstr>ＭＳ Ｐゴシック</vt:lpstr>
      <vt:lpstr>华文仿宋</vt:lpstr>
      <vt:lpstr>华文楷体</vt:lpstr>
      <vt:lpstr>楷体</vt:lpstr>
      <vt:lpstr>Arial</vt:lpstr>
      <vt:lpstr>Calibri</vt:lpstr>
      <vt:lpstr>Cambria Math</vt:lpstr>
      <vt:lpstr>Century Gothic</vt:lpstr>
      <vt:lpstr>Courier New</vt:lpstr>
      <vt:lpstr>Helvetica</vt:lpstr>
      <vt:lpstr>Palatino Linotype</vt:lpstr>
      <vt:lpstr>Symbol</vt:lpstr>
      <vt:lpstr>Times New Roman</vt:lpstr>
      <vt:lpstr>Wingdings</vt:lpstr>
      <vt:lpstr>主管人员</vt:lpstr>
      <vt:lpstr>COMET activities between China and France: Tracking and CRV</vt:lpstr>
      <vt:lpstr>COMET (COherent Muon Electron Transition) </vt:lpstr>
      <vt:lpstr>PowerPoint 演示文稿</vt:lpstr>
      <vt:lpstr>Charged Lepton Flavor Violation</vt:lpstr>
      <vt:lpstr>PowerPoint 演示文稿</vt:lpstr>
      <vt:lpstr>Muon Electron Transition N → eN</vt:lpstr>
      <vt:lpstr>PowerPoint 演示文稿</vt:lpstr>
      <vt:lpstr>Collaboration between China &amp; France</vt:lpstr>
      <vt:lpstr>Tracking</vt:lpstr>
      <vt:lpstr>PowerPoint 演示文稿</vt:lpstr>
      <vt:lpstr>PowerPoint 演示文稿</vt:lpstr>
      <vt:lpstr>PowerPoint 演示文稿</vt:lpstr>
      <vt:lpstr>ARGO-RPCs</vt:lpstr>
      <vt:lpstr>From streamer to avalanche</vt:lpstr>
      <vt:lpstr>Argon Scan </vt:lpstr>
      <vt:lpstr>Tests in GIF++</vt:lpstr>
      <vt:lpstr>Efficiency under irradiation</vt:lpstr>
      <vt:lpstr>Summary</vt:lpstr>
      <vt:lpstr>Backup</vt:lpstr>
      <vt:lpstr>验证实验：MUSIC @2011</vt:lpstr>
      <vt:lpstr>Model independent approach: EFT</vt:lpstr>
      <vt:lpstr>COMET Phase-I background study</vt:lpstr>
      <vt:lpstr>Overview of COMET Phase-I</vt:lpstr>
      <vt:lpstr>COMET Proton Beam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Charged Lepton Flavor Violation Search at COMET</dc:title>
  <dc:creator>yuany</dc:creator>
  <cp:lastModifiedBy>野 袁</cp:lastModifiedBy>
  <cp:revision>1356</cp:revision>
  <dcterms:created xsi:type="dcterms:W3CDTF">2018-06-12T03:28:26Z</dcterms:created>
  <dcterms:modified xsi:type="dcterms:W3CDTF">2026-07-02T06:34:46Z</dcterms:modified>
</cp:coreProperties>
</file>