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21"/>
  </p:notesMasterIdLst>
  <p:sldIdLst>
    <p:sldId id="286" r:id="rId2"/>
    <p:sldId id="692" r:id="rId3"/>
    <p:sldId id="691" r:id="rId4"/>
    <p:sldId id="695" r:id="rId5"/>
    <p:sldId id="696" r:id="rId6"/>
    <p:sldId id="693" r:id="rId7"/>
    <p:sldId id="697" r:id="rId8"/>
    <p:sldId id="700" r:id="rId9"/>
    <p:sldId id="702" r:id="rId10"/>
    <p:sldId id="703" r:id="rId11"/>
    <p:sldId id="705" r:id="rId12"/>
    <p:sldId id="684" r:id="rId13"/>
    <p:sldId id="701" r:id="rId14"/>
    <p:sldId id="694" r:id="rId15"/>
    <p:sldId id="261" r:id="rId16"/>
    <p:sldId id="660" r:id="rId17"/>
    <p:sldId id="673" r:id="rId18"/>
    <p:sldId id="664" r:id="rId19"/>
    <p:sldId id="699" r:id="rId20"/>
  </p:sldIdLst>
  <p:sldSz cx="9144000" cy="5143500" type="screen16x9"/>
  <p:notesSz cx="6858000" cy="9144000"/>
  <p:defaultTextStyle>
    <a:defPPr>
      <a:defRPr lang="en-FR"/>
    </a:defPPr>
    <a:lvl1pPr marL="0" algn="l" defTabSz="685722" rtl="0" eaLnBrk="1" latinLnBrk="0" hangingPunct="1">
      <a:defRPr sz="1350" kern="1200">
        <a:solidFill>
          <a:schemeClr val="tx1"/>
        </a:solidFill>
        <a:latin typeface="+mn-lt"/>
        <a:ea typeface="+mn-ea"/>
        <a:cs typeface="+mn-cs"/>
      </a:defRPr>
    </a:lvl1pPr>
    <a:lvl2pPr marL="342861" algn="l" defTabSz="685722" rtl="0" eaLnBrk="1" latinLnBrk="0" hangingPunct="1">
      <a:defRPr sz="1350" kern="1200">
        <a:solidFill>
          <a:schemeClr val="tx1"/>
        </a:solidFill>
        <a:latin typeface="+mn-lt"/>
        <a:ea typeface="+mn-ea"/>
        <a:cs typeface="+mn-cs"/>
      </a:defRPr>
    </a:lvl2pPr>
    <a:lvl3pPr marL="685722" algn="l" defTabSz="685722" rtl="0" eaLnBrk="1" latinLnBrk="0" hangingPunct="1">
      <a:defRPr sz="1350" kern="1200">
        <a:solidFill>
          <a:schemeClr val="tx1"/>
        </a:solidFill>
        <a:latin typeface="+mn-lt"/>
        <a:ea typeface="+mn-ea"/>
        <a:cs typeface="+mn-cs"/>
      </a:defRPr>
    </a:lvl3pPr>
    <a:lvl4pPr marL="1028583" algn="l" defTabSz="685722" rtl="0" eaLnBrk="1" latinLnBrk="0" hangingPunct="1">
      <a:defRPr sz="1350" kern="1200">
        <a:solidFill>
          <a:schemeClr val="tx1"/>
        </a:solidFill>
        <a:latin typeface="+mn-lt"/>
        <a:ea typeface="+mn-ea"/>
        <a:cs typeface="+mn-cs"/>
      </a:defRPr>
    </a:lvl4pPr>
    <a:lvl5pPr marL="1371444" algn="l" defTabSz="685722" rtl="0" eaLnBrk="1" latinLnBrk="0" hangingPunct="1">
      <a:defRPr sz="1350" kern="1200">
        <a:solidFill>
          <a:schemeClr val="tx1"/>
        </a:solidFill>
        <a:latin typeface="+mn-lt"/>
        <a:ea typeface="+mn-ea"/>
        <a:cs typeface="+mn-cs"/>
      </a:defRPr>
    </a:lvl5pPr>
    <a:lvl6pPr marL="1714305" algn="l" defTabSz="685722" rtl="0" eaLnBrk="1" latinLnBrk="0" hangingPunct="1">
      <a:defRPr sz="1350" kern="1200">
        <a:solidFill>
          <a:schemeClr val="tx1"/>
        </a:solidFill>
        <a:latin typeface="+mn-lt"/>
        <a:ea typeface="+mn-ea"/>
        <a:cs typeface="+mn-cs"/>
      </a:defRPr>
    </a:lvl6pPr>
    <a:lvl7pPr marL="2057166" algn="l" defTabSz="685722" rtl="0" eaLnBrk="1" latinLnBrk="0" hangingPunct="1">
      <a:defRPr sz="1350" kern="1200">
        <a:solidFill>
          <a:schemeClr val="tx1"/>
        </a:solidFill>
        <a:latin typeface="+mn-lt"/>
        <a:ea typeface="+mn-ea"/>
        <a:cs typeface="+mn-cs"/>
      </a:defRPr>
    </a:lvl7pPr>
    <a:lvl8pPr marL="2400027" algn="l" defTabSz="685722" rtl="0" eaLnBrk="1" latinLnBrk="0" hangingPunct="1">
      <a:defRPr sz="1350" kern="1200">
        <a:solidFill>
          <a:schemeClr val="tx1"/>
        </a:solidFill>
        <a:latin typeface="+mn-lt"/>
        <a:ea typeface="+mn-ea"/>
        <a:cs typeface="+mn-cs"/>
      </a:defRPr>
    </a:lvl8pPr>
    <a:lvl9pPr marL="2742888" algn="l" defTabSz="685722"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0593"/>
    <p:restoredTop sz="96405"/>
  </p:normalViewPr>
  <p:slideViewPr>
    <p:cSldViewPr snapToGrid="0" snapToObjects="1">
      <p:cViewPr varScale="1">
        <p:scale>
          <a:sx n="135" d="100"/>
          <a:sy n="135" d="100"/>
        </p:scale>
        <p:origin x="184" y="816"/>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oleObject" Target="file:////Users/diaconu/work/computing/DPHEP/DPHEP%20BLUE/INSPIRE_SEARCH_datapreservation_opendata_2024_UPDATE2026.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diaconu/work/computing/DPHEP/DPHEP%20BLUE/DPHEP%20WORKSHOP%202026/registrations(1).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diaconu/work/computing/DPHEP/DPHEP%20BLUE/DPHEP_WORKSHOPS_PARTICIPATION.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GB" sz="1800" b="1" dirty="0" err="1"/>
              <a:t>Inspirehep</a:t>
            </a:r>
            <a:r>
              <a:rPr lang="en-GB" sz="1800" b="1" baseline="0" dirty="0"/>
              <a:t> Search March 2026</a:t>
            </a:r>
            <a:endParaRPr lang="en-GB" sz="1800" b="1" dirty="0"/>
          </a:p>
        </c:rich>
      </c:tx>
      <c:overlay val="0"/>
      <c:spPr>
        <a:noFill/>
        <a:ln>
          <a:noFill/>
        </a:ln>
        <a:effectLst/>
      </c:spPr>
      <c:txPr>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endParaRPr lang="en-FR"/>
        </a:p>
      </c:txPr>
    </c:title>
    <c:autoTitleDeleted val="0"/>
    <c:plotArea>
      <c:layout>
        <c:manualLayout>
          <c:layoutTarget val="inner"/>
          <c:xMode val="edge"/>
          <c:yMode val="edge"/>
          <c:x val="5.2264111920343914E-2"/>
          <c:y val="0.14797254329344015"/>
          <c:w val="0.92709798939297694"/>
          <c:h val="0.66167933514376565"/>
        </c:manualLayout>
      </c:layout>
      <c:barChart>
        <c:barDir val="col"/>
        <c:grouping val="clustered"/>
        <c:varyColors val="0"/>
        <c:ser>
          <c:idx val="0"/>
          <c:order val="0"/>
          <c:tx>
            <c:strRef>
              <c:f>Sheet1!$B$2</c:f>
              <c:strCache>
                <c:ptCount val="1"/>
                <c:pt idx="0">
                  <c:v>find t "data preservation"
45 results</c:v>
                </c:pt>
              </c:strCache>
            </c:strRef>
          </c:tx>
          <c:spPr>
            <a:solidFill>
              <a:schemeClr val="accent1"/>
            </a:solidFill>
            <a:ln>
              <a:noFill/>
            </a:ln>
            <a:effectLst/>
          </c:spPr>
          <c:invertIfNegative val="0"/>
          <c:cat>
            <c:numRef>
              <c:f>Sheet1!$A$3:$A$21</c:f>
              <c:numCache>
                <c:formatCode>General</c:formatCode>
                <c:ptCount val="19"/>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pt idx="17">
                  <c:v>2025</c:v>
                </c:pt>
                <c:pt idx="18">
                  <c:v>2026</c:v>
                </c:pt>
              </c:numCache>
            </c:numRef>
          </c:cat>
          <c:val>
            <c:numRef>
              <c:f>Sheet1!$B$3:$B$21</c:f>
              <c:numCache>
                <c:formatCode>General</c:formatCode>
                <c:ptCount val="19"/>
                <c:pt idx="0">
                  <c:v>2</c:v>
                </c:pt>
                <c:pt idx="1">
                  <c:v>4</c:v>
                </c:pt>
                <c:pt idx="2">
                  <c:v>2</c:v>
                </c:pt>
                <c:pt idx="3">
                  <c:v>4</c:v>
                </c:pt>
                <c:pt idx="4">
                  <c:v>8</c:v>
                </c:pt>
                <c:pt idx="5">
                  <c:v>3</c:v>
                </c:pt>
                <c:pt idx="6">
                  <c:v>2</c:v>
                </c:pt>
                <c:pt idx="7">
                  <c:v>5</c:v>
                </c:pt>
                <c:pt idx="8">
                  <c:v>1</c:v>
                </c:pt>
                <c:pt idx="9">
                  <c:v>1</c:v>
                </c:pt>
                <c:pt idx="10">
                  <c:v>3</c:v>
                </c:pt>
                <c:pt idx="11">
                  <c:v>1</c:v>
                </c:pt>
                <c:pt idx="12">
                  <c:v>1</c:v>
                </c:pt>
                <c:pt idx="13">
                  <c:v>0</c:v>
                </c:pt>
                <c:pt idx="14">
                  <c:v>1</c:v>
                </c:pt>
                <c:pt idx="15">
                  <c:v>1</c:v>
                </c:pt>
                <c:pt idx="16">
                  <c:v>0</c:v>
                </c:pt>
                <c:pt idx="17">
                  <c:v>5</c:v>
                </c:pt>
                <c:pt idx="18">
                  <c:v>1</c:v>
                </c:pt>
              </c:numCache>
            </c:numRef>
          </c:val>
          <c:extLst>
            <c:ext xmlns:c16="http://schemas.microsoft.com/office/drawing/2014/chart" uri="{C3380CC4-5D6E-409C-BE32-E72D297353CC}">
              <c16:uniqueId val="{00000000-8DF5-1448-A225-C78463FF09EA}"/>
            </c:ext>
          </c:extLst>
        </c:ser>
        <c:ser>
          <c:idx val="1"/>
          <c:order val="1"/>
          <c:tx>
            <c:strRef>
              <c:f>Sheet1!$C$2</c:f>
              <c:strCache>
                <c:ptCount val="1"/>
                <c:pt idx="0">
                  <c:v>find t "open data"
81 results</c:v>
                </c:pt>
              </c:strCache>
            </c:strRef>
          </c:tx>
          <c:spPr>
            <a:solidFill>
              <a:schemeClr val="accent2"/>
            </a:solidFill>
            <a:ln>
              <a:noFill/>
            </a:ln>
            <a:effectLst/>
          </c:spPr>
          <c:invertIfNegative val="0"/>
          <c:cat>
            <c:numRef>
              <c:f>Sheet1!$A$3:$A$21</c:f>
              <c:numCache>
                <c:formatCode>General</c:formatCode>
                <c:ptCount val="19"/>
                <c:pt idx="0">
                  <c:v>2008</c:v>
                </c:pt>
                <c:pt idx="1">
                  <c:v>2009</c:v>
                </c:pt>
                <c:pt idx="2">
                  <c:v>2010</c:v>
                </c:pt>
                <c:pt idx="3">
                  <c:v>2011</c:v>
                </c:pt>
                <c:pt idx="4">
                  <c:v>2012</c:v>
                </c:pt>
                <c:pt idx="5">
                  <c:v>2013</c:v>
                </c:pt>
                <c:pt idx="6">
                  <c:v>2014</c:v>
                </c:pt>
                <c:pt idx="7">
                  <c:v>2015</c:v>
                </c:pt>
                <c:pt idx="8">
                  <c:v>2016</c:v>
                </c:pt>
                <c:pt idx="9">
                  <c:v>2017</c:v>
                </c:pt>
                <c:pt idx="10">
                  <c:v>2018</c:v>
                </c:pt>
                <c:pt idx="11">
                  <c:v>2019</c:v>
                </c:pt>
                <c:pt idx="12">
                  <c:v>2020</c:v>
                </c:pt>
                <c:pt idx="13">
                  <c:v>2021</c:v>
                </c:pt>
                <c:pt idx="14">
                  <c:v>2022</c:v>
                </c:pt>
                <c:pt idx="15">
                  <c:v>2023</c:v>
                </c:pt>
                <c:pt idx="16">
                  <c:v>2024</c:v>
                </c:pt>
                <c:pt idx="17">
                  <c:v>2025</c:v>
                </c:pt>
                <c:pt idx="18">
                  <c:v>2026</c:v>
                </c:pt>
              </c:numCache>
            </c:numRef>
          </c:cat>
          <c:val>
            <c:numRef>
              <c:f>Sheet1!$C$3:$C$21</c:f>
              <c:numCache>
                <c:formatCode>General</c:formatCode>
                <c:ptCount val="19"/>
                <c:pt idx="0">
                  <c:v>0</c:v>
                </c:pt>
                <c:pt idx="1">
                  <c:v>0</c:v>
                </c:pt>
                <c:pt idx="2">
                  <c:v>0</c:v>
                </c:pt>
                <c:pt idx="3">
                  <c:v>0</c:v>
                </c:pt>
                <c:pt idx="4">
                  <c:v>0</c:v>
                </c:pt>
                <c:pt idx="5">
                  <c:v>1</c:v>
                </c:pt>
                <c:pt idx="6">
                  <c:v>0</c:v>
                </c:pt>
                <c:pt idx="7">
                  <c:v>1</c:v>
                </c:pt>
                <c:pt idx="8">
                  <c:v>2</c:v>
                </c:pt>
                <c:pt idx="9">
                  <c:v>6</c:v>
                </c:pt>
                <c:pt idx="10">
                  <c:v>2</c:v>
                </c:pt>
                <c:pt idx="11">
                  <c:v>6</c:v>
                </c:pt>
                <c:pt idx="12">
                  <c:v>8</c:v>
                </c:pt>
                <c:pt idx="13">
                  <c:v>14</c:v>
                </c:pt>
                <c:pt idx="14">
                  <c:v>6</c:v>
                </c:pt>
                <c:pt idx="15">
                  <c:v>11</c:v>
                </c:pt>
                <c:pt idx="16">
                  <c:v>6</c:v>
                </c:pt>
                <c:pt idx="17">
                  <c:v>18</c:v>
                </c:pt>
                <c:pt idx="18">
                  <c:v>0</c:v>
                </c:pt>
              </c:numCache>
            </c:numRef>
          </c:val>
          <c:extLst>
            <c:ext xmlns:c16="http://schemas.microsoft.com/office/drawing/2014/chart" uri="{C3380CC4-5D6E-409C-BE32-E72D297353CC}">
              <c16:uniqueId val="{00000001-8DF5-1448-A225-C78463FF09EA}"/>
            </c:ext>
          </c:extLst>
        </c:ser>
        <c:dLbls>
          <c:showLegendKey val="0"/>
          <c:showVal val="0"/>
          <c:showCatName val="0"/>
          <c:showSerName val="0"/>
          <c:showPercent val="0"/>
          <c:showBubbleSize val="0"/>
        </c:dLbls>
        <c:gapWidth val="219"/>
        <c:axId val="311773072"/>
        <c:axId val="877449504"/>
      </c:barChart>
      <c:catAx>
        <c:axId val="311773072"/>
        <c:scaling>
          <c:orientation val="minMax"/>
        </c:scaling>
        <c:delete val="1"/>
        <c:axPos val="b"/>
        <c:numFmt formatCode="General" sourceLinked="1"/>
        <c:majorTickMark val="none"/>
        <c:minorTickMark val="none"/>
        <c:tickLblPos val="nextTo"/>
        <c:crossAx val="877449504"/>
        <c:crosses val="autoZero"/>
        <c:auto val="1"/>
        <c:lblAlgn val="ctr"/>
        <c:lblOffset val="100"/>
        <c:noMultiLvlLbl val="0"/>
      </c:catAx>
      <c:valAx>
        <c:axId val="87744950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FR"/>
          </a:p>
        </c:txPr>
        <c:crossAx val="311773072"/>
        <c:crosses val="autoZero"/>
        <c:crossBetween val="between"/>
      </c:valAx>
      <c:spPr>
        <a:noFill/>
        <a:ln>
          <a:noFill/>
        </a:ln>
        <a:effectLst/>
      </c:spPr>
    </c:plotArea>
    <c:legend>
      <c:legendPos val="b"/>
      <c:layout>
        <c:manualLayout>
          <c:xMode val="edge"/>
          <c:yMode val="edge"/>
          <c:x val="5.6376179994386266E-2"/>
          <c:y val="0.15021738833772297"/>
          <c:w val="0.91876290791981208"/>
          <c:h val="0.2118770725583046"/>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lumMod val="65000"/>
                  <a:lumOff val="35000"/>
                </a:schemeClr>
              </a:solidFill>
              <a:latin typeface="+mn-lt"/>
              <a:ea typeface="+mn-ea"/>
              <a:cs typeface="+mn-cs"/>
            </a:defRPr>
          </a:pPr>
          <a:endParaRPr lang="en-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960" b="1" i="0" u="none" strike="noStrike" kern="1200" cap="all" baseline="0">
                <a:solidFill>
                  <a:schemeClr val="tx1">
                    <a:lumMod val="65000"/>
                    <a:lumOff val="35000"/>
                  </a:schemeClr>
                </a:solidFill>
                <a:latin typeface="+mn-lt"/>
                <a:ea typeface="+mn-ea"/>
                <a:cs typeface="+mn-cs"/>
              </a:defRPr>
            </a:pPr>
            <a:r>
              <a:rPr lang="en-US"/>
              <a:t>Participants DPHEP 5th Workshop </a:t>
            </a:r>
          </a:p>
          <a:p>
            <a:pPr>
              <a:defRPr/>
            </a:pPr>
            <a:r>
              <a:rPr lang="en-US"/>
              <a:t>CERN March 5-6 2026</a:t>
            </a:r>
          </a:p>
        </c:rich>
      </c:tx>
      <c:overlay val="0"/>
      <c:spPr>
        <a:noFill/>
        <a:ln>
          <a:noFill/>
        </a:ln>
        <a:effectLst/>
      </c:spPr>
      <c:txPr>
        <a:bodyPr rot="0" spcFirstLastPara="1" vertOverflow="ellipsis" vert="horz" wrap="square" anchor="ctr" anchorCtr="1"/>
        <a:lstStyle/>
        <a:p>
          <a:pPr>
            <a:defRPr sz="960" b="1" i="0" u="none" strike="noStrike" kern="1200" cap="all" baseline="0">
              <a:solidFill>
                <a:schemeClr val="tx1">
                  <a:lumMod val="65000"/>
                  <a:lumOff val="35000"/>
                </a:schemeClr>
              </a:solidFill>
              <a:latin typeface="+mn-lt"/>
              <a:ea typeface="+mn-ea"/>
              <a:cs typeface="+mn-cs"/>
            </a:defRPr>
          </a:pPr>
          <a:endParaRPr lang="en-FR"/>
        </a:p>
      </c:txPr>
    </c:title>
    <c:autoTitleDeleted val="0"/>
    <c:plotArea>
      <c:layout/>
      <c:pieChart>
        <c:varyColors val="1"/>
        <c:ser>
          <c:idx val="0"/>
          <c:order val="0"/>
          <c:tx>
            <c:strRef>
              <c:f>Sheet1!$J$1</c:f>
              <c:strCache>
                <c:ptCount val="1"/>
                <c:pt idx="0">
                  <c:v>Count</c:v>
                </c:pt>
              </c:strCache>
            </c:strRef>
          </c:tx>
          <c:dPt>
            <c:idx val="0"/>
            <c:bubble3D val="0"/>
            <c:spPr>
              <a:solidFill>
                <a:schemeClr val="accent1"/>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1-981E-6E48-B0C3-9F90F08619E5}"/>
              </c:ext>
            </c:extLst>
          </c:dPt>
          <c:dPt>
            <c:idx val="1"/>
            <c:bubble3D val="0"/>
            <c:spPr>
              <a:solidFill>
                <a:schemeClr val="accent2"/>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3-981E-6E48-B0C3-9F90F08619E5}"/>
              </c:ext>
            </c:extLst>
          </c:dPt>
          <c:dPt>
            <c:idx val="2"/>
            <c:bubble3D val="0"/>
            <c:spPr>
              <a:solidFill>
                <a:schemeClr val="accent3"/>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5-981E-6E48-B0C3-9F90F08619E5}"/>
              </c:ext>
            </c:extLst>
          </c:dPt>
          <c:dPt>
            <c:idx val="3"/>
            <c:bubble3D val="0"/>
            <c:spPr>
              <a:solidFill>
                <a:schemeClr val="accent4"/>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7-981E-6E48-B0C3-9F90F08619E5}"/>
              </c:ext>
            </c:extLst>
          </c:dPt>
          <c:dPt>
            <c:idx val="4"/>
            <c:bubble3D val="0"/>
            <c:spPr>
              <a:solidFill>
                <a:schemeClr val="accent5"/>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9-981E-6E48-B0C3-9F90F08619E5}"/>
              </c:ext>
            </c:extLst>
          </c:dPt>
          <c:dPt>
            <c:idx val="5"/>
            <c:bubble3D val="0"/>
            <c:spPr>
              <a:solidFill>
                <a:schemeClr val="accent6"/>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B-981E-6E48-B0C3-9F90F08619E5}"/>
              </c:ext>
            </c:extLst>
          </c:dPt>
          <c:dPt>
            <c:idx val="6"/>
            <c:bubble3D val="0"/>
            <c:spPr>
              <a:solidFill>
                <a:schemeClr val="accent1">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D-981E-6E48-B0C3-9F90F08619E5}"/>
              </c:ext>
            </c:extLst>
          </c:dPt>
          <c:dPt>
            <c:idx val="7"/>
            <c:bubble3D val="0"/>
            <c:spPr>
              <a:solidFill>
                <a:schemeClr val="accent2">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0F-981E-6E48-B0C3-9F90F08619E5}"/>
              </c:ext>
            </c:extLst>
          </c:dPt>
          <c:dPt>
            <c:idx val="8"/>
            <c:bubble3D val="0"/>
            <c:spPr>
              <a:solidFill>
                <a:schemeClr val="accent3">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1-981E-6E48-B0C3-9F90F08619E5}"/>
              </c:ext>
            </c:extLst>
          </c:dPt>
          <c:dPt>
            <c:idx val="9"/>
            <c:bubble3D val="0"/>
            <c:spPr>
              <a:solidFill>
                <a:schemeClr val="accent4">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3-981E-6E48-B0C3-9F90F08619E5}"/>
              </c:ext>
            </c:extLst>
          </c:dPt>
          <c:dPt>
            <c:idx val="10"/>
            <c:bubble3D val="0"/>
            <c:spPr>
              <a:solidFill>
                <a:schemeClr val="accent5">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5-981E-6E48-B0C3-9F90F08619E5}"/>
              </c:ext>
            </c:extLst>
          </c:dPt>
          <c:dPt>
            <c:idx val="11"/>
            <c:bubble3D val="0"/>
            <c:spPr>
              <a:solidFill>
                <a:schemeClr val="accent6">
                  <a:lumMod val="6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7-981E-6E48-B0C3-9F90F08619E5}"/>
              </c:ext>
            </c:extLst>
          </c:dPt>
          <c:dPt>
            <c:idx val="12"/>
            <c:bubble3D val="0"/>
            <c:spPr>
              <a:solidFill>
                <a:schemeClr val="accent1">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9-981E-6E48-B0C3-9F90F08619E5}"/>
              </c:ext>
            </c:extLst>
          </c:dPt>
          <c:dPt>
            <c:idx val="13"/>
            <c:bubble3D val="0"/>
            <c:spPr>
              <a:solidFill>
                <a:schemeClr val="accent2">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B-981E-6E48-B0C3-9F90F08619E5}"/>
              </c:ext>
            </c:extLst>
          </c:dPt>
          <c:dPt>
            <c:idx val="14"/>
            <c:bubble3D val="0"/>
            <c:spPr>
              <a:solidFill>
                <a:schemeClr val="accent3">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D-981E-6E48-B0C3-9F90F08619E5}"/>
              </c:ext>
            </c:extLst>
          </c:dPt>
          <c:dPt>
            <c:idx val="15"/>
            <c:bubble3D val="0"/>
            <c:spPr>
              <a:solidFill>
                <a:schemeClr val="accent4">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1F-981E-6E48-B0C3-9F90F08619E5}"/>
              </c:ext>
            </c:extLst>
          </c:dPt>
          <c:dPt>
            <c:idx val="16"/>
            <c:bubble3D val="0"/>
            <c:spPr>
              <a:solidFill>
                <a:schemeClr val="accent5">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1-981E-6E48-B0C3-9F90F08619E5}"/>
              </c:ext>
            </c:extLst>
          </c:dPt>
          <c:dPt>
            <c:idx val="17"/>
            <c:bubble3D val="0"/>
            <c:spPr>
              <a:solidFill>
                <a:schemeClr val="accent6">
                  <a:lumMod val="80000"/>
                  <a:lumOff val="2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3-981E-6E48-B0C3-9F90F08619E5}"/>
              </c:ext>
            </c:extLst>
          </c:dPt>
          <c:dPt>
            <c:idx val="18"/>
            <c:bubble3D val="0"/>
            <c:spPr>
              <a:solidFill>
                <a:schemeClr val="accent1">
                  <a:lumMod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5-981E-6E48-B0C3-9F90F08619E5}"/>
              </c:ext>
            </c:extLst>
          </c:dPt>
          <c:dPt>
            <c:idx val="19"/>
            <c:bubble3D val="0"/>
            <c:spPr>
              <a:solidFill>
                <a:schemeClr val="accent2">
                  <a:lumMod val="80000"/>
                </a:schemeClr>
              </a:solidFill>
              <a:ln>
                <a:noFill/>
              </a:ln>
              <a:effectLst>
                <a:outerShdw blurRad="63500" sx="102000" sy="102000" algn="ctr" rotWithShape="0">
                  <a:prstClr val="black">
                    <a:alpha val="20000"/>
                  </a:prstClr>
                </a:outerShdw>
              </a:effectLst>
            </c:spPr>
            <c:extLst>
              <c:ext xmlns:c16="http://schemas.microsoft.com/office/drawing/2014/chart" uri="{C3380CC4-5D6E-409C-BE32-E72D297353CC}">
                <c16:uniqueId val="{00000027-981E-6E48-B0C3-9F90F08619E5}"/>
              </c:ext>
            </c:extLst>
          </c:dPt>
          <c:dLbls>
            <c:dLbl>
              <c:idx val="0"/>
              <c:layout>
                <c:manualLayout>
                  <c:x val="-2.4081131870350526E-2"/>
                  <c:y val="-1.6107382550335621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1"/>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81E-6E48-B0C3-9F90F08619E5}"/>
                </c:ext>
              </c:extLst>
            </c:dLbl>
            <c:dLbl>
              <c:idx val="1"/>
              <c:layout>
                <c:manualLayout>
                  <c:x val="-3.9447731755425514E-3"/>
                  <c:y val="-2.6845637583892717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2"/>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81E-6E48-B0C3-9F90F08619E5}"/>
                </c:ext>
              </c:extLst>
            </c:dLbl>
            <c:dLbl>
              <c:idx val="2"/>
              <c:spPr>
                <a:noFill/>
                <a:ln>
                  <a:noFill/>
                </a:ln>
                <a:effectLst/>
              </c:spPr>
              <c:txPr>
                <a:bodyPr rot="0" spcFirstLastPara="1" vertOverflow="ellipsis" vert="horz" wrap="square" anchor="ctr" anchorCtr="1"/>
                <a:lstStyle/>
                <a:p>
                  <a:pPr>
                    <a:defRPr sz="800" b="1" i="0" u="none" strike="noStrike" kern="1200" spc="0" baseline="0">
                      <a:solidFill>
                        <a:schemeClr val="accent3"/>
                      </a:solidFill>
                      <a:latin typeface="+mn-lt"/>
                      <a:ea typeface="+mn-ea"/>
                      <a:cs typeface="+mn-cs"/>
                    </a:defRPr>
                  </a:pPr>
                  <a:endParaRPr lang="en-FR"/>
                </a:p>
              </c:txPr>
              <c:dLblPos val="outEnd"/>
              <c:showLegendKey val="0"/>
              <c:showVal val="0"/>
              <c:showCatName val="1"/>
              <c:showSerName val="0"/>
              <c:showPercent val="0"/>
              <c:showBubbleSize val="0"/>
              <c:extLst>
                <c:ext xmlns:c16="http://schemas.microsoft.com/office/drawing/2014/chart" uri="{C3380CC4-5D6E-409C-BE32-E72D297353CC}">
                  <c16:uniqueId val="{00000005-981E-6E48-B0C3-9F90F08619E5}"/>
                </c:ext>
              </c:extLst>
            </c:dLbl>
            <c:dLbl>
              <c:idx val="3"/>
              <c:spPr>
                <a:noFill/>
                <a:ln>
                  <a:noFill/>
                </a:ln>
                <a:effectLst/>
              </c:spPr>
              <c:txPr>
                <a:bodyPr rot="0" spcFirstLastPara="1" vertOverflow="ellipsis" vert="horz" wrap="square" anchor="ctr" anchorCtr="1"/>
                <a:lstStyle/>
                <a:p>
                  <a:pPr>
                    <a:defRPr sz="800" b="1" i="0" u="none" strike="noStrike" kern="1200" spc="0" baseline="0">
                      <a:solidFill>
                        <a:schemeClr val="accent4"/>
                      </a:solidFill>
                      <a:latin typeface="+mn-lt"/>
                      <a:ea typeface="+mn-ea"/>
                      <a:cs typeface="+mn-cs"/>
                    </a:defRPr>
                  </a:pPr>
                  <a:endParaRPr lang="en-FR"/>
                </a:p>
              </c:txPr>
              <c:dLblPos val="outEnd"/>
              <c:showLegendKey val="0"/>
              <c:showVal val="0"/>
              <c:showCatName val="1"/>
              <c:showSerName val="0"/>
              <c:showPercent val="0"/>
              <c:showBubbleSize val="0"/>
              <c:extLst>
                <c:ext xmlns:c16="http://schemas.microsoft.com/office/drawing/2014/chart" uri="{C3380CC4-5D6E-409C-BE32-E72D297353CC}">
                  <c16:uniqueId val="{00000007-981E-6E48-B0C3-9F90F08619E5}"/>
                </c:ext>
              </c:extLst>
            </c:dLbl>
            <c:dLbl>
              <c:idx val="4"/>
              <c:layout>
                <c:manualLayout>
                  <c:x val="-4.3392504930966469E-2"/>
                  <c:y val="-2.4161073825503455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5"/>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81E-6E48-B0C3-9F90F08619E5}"/>
                </c:ext>
              </c:extLst>
            </c:dLbl>
            <c:dLbl>
              <c:idx val="5"/>
              <c:layout>
                <c:manualLayout>
                  <c:x val="-6.5088757396449717E-2"/>
                  <c:y val="3.2214765100671144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6"/>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981E-6E48-B0C3-9F90F08619E5}"/>
                </c:ext>
              </c:extLst>
            </c:dLbl>
            <c:dLbl>
              <c:idx val="6"/>
              <c:layout>
                <c:manualLayout>
                  <c:x val="-8.8757396449704137E-2"/>
                  <c:y val="9.9328859060402688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1">
                          <a:lumMod val="6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981E-6E48-B0C3-9F90F08619E5}"/>
                </c:ext>
              </c:extLst>
            </c:dLbl>
            <c:dLbl>
              <c:idx val="7"/>
              <c:layout>
                <c:manualLayout>
                  <c:x val="-9.6646942800788949E-2"/>
                  <c:y val="0.13691275167785225"/>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2">
                          <a:lumMod val="6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F-981E-6E48-B0C3-9F90F08619E5}"/>
                </c:ext>
              </c:extLst>
            </c:dLbl>
            <c:dLbl>
              <c:idx val="8"/>
              <c:layout>
                <c:manualLayout>
                  <c:x val="-8.6785009861932938E-2"/>
                  <c:y val="8.590604026845633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3">
                          <a:lumMod val="6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1-981E-6E48-B0C3-9F90F08619E5}"/>
                </c:ext>
              </c:extLst>
            </c:dLbl>
            <c:dLbl>
              <c:idx val="9"/>
              <c:layout>
                <c:manualLayout>
                  <c:x val="-0.1222879684418146"/>
                  <c:y val="7.2483221476510012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4">
                          <a:lumMod val="6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3-981E-6E48-B0C3-9F90F08619E5}"/>
                </c:ext>
              </c:extLst>
            </c:dLbl>
            <c:dLbl>
              <c:idx val="10"/>
              <c:layout>
                <c:manualLayout>
                  <c:x val="-0.13214990138067062"/>
                  <c:y val="3.2214765100671089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5">
                          <a:lumMod val="6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5-981E-6E48-B0C3-9F90F08619E5}"/>
                </c:ext>
              </c:extLst>
            </c:dLbl>
            <c:dLbl>
              <c:idx val="11"/>
              <c:layout>
                <c:manualLayout>
                  <c:x val="-0.11045364891518737"/>
                  <c:y val="1.342281879194626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6">
                          <a:lumMod val="6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7-981E-6E48-B0C3-9F90F08619E5}"/>
                </c:ext>
              </c:extLst>
            </c:dLbl>
            <c:dLbl>
              <c:idx val="12"/>
              <c:layout>
                <c:manualLayout>
                  <c:x val="-0.14792899408284024"/>
                  <c:y val="-1.0738255033557072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1">
                          <a:lumMod val="80000"/>
                          <a:lumOff val="2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9-981E-6E48-B0C3-9F90F08619E5}"/>
                </c:ext>
              </c:extLst>
            </c:dLbl>
            <c:dLbl>
              <c:idx val="13"/>
              <c:layout>
                <c:manualLayout>
                  <c:x val="-0.19132149901380671"/>
                  <c:y val="-4.0268456375838951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2">
                          <a:lumMod val="80000"/>
                          <a:lumOff val="2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B-981E-6E48-B0C3-9F90F08619E5}"/>
                </c:ext>
              </c:extLst>
            </c:dLbl>
            <c:dLbl>
              <c:idx val="14"/>
              <c:layout>
                <c:manualLayout>
                  <c:x val="-0.18343195266272189"/>
                  <c:y val="-6.7114093959731544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3">
                          <a:lumMod val="80000"/>
                          <a:lumOff val="2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D-981E-6E48-B0C3-9F90F08619E5}"/>
                </c:ext>
              </c:extLst>
            </c:dLbl>
            <c:dLbl>
              <c:idx val="15"/>
              <c:layout>
                <c:manualLayout>
                  <c:x val="-8.6785009861932938E-2"/>
                  <c:y val="-6.7114093959731544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4">
                          <a:lumMod val="80000"/>
                          <a:lumOff val="2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F-981E-6E48-B0C3-9F90F08619E5}"/>
                </c:ext>
              </c:extLst>
            </c:dLbl>
            <c:dLbl>
              <c:idx val="16"/>
              <c:layout>
                <c:manualLayout>
                  <c:x val="3.3530571992110451E-2"/>
                  <c:y val="1.0738255033557022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5">
                          <a:lumMod val="80000"/>
                          <a:lumOff val="2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1-981E-6E48-B0C3-9F90F08619E5}"/>
                </c:ext>
              </c:extLst>
            </c:dLbl>
            <c:dLbl>
              <c:idx val="17"/>
              <c:layout>
                <c:manualLayout>
                  <c:x val="-2.9585798816568046E-2"/>
                  <c:y val="-2.1476510067114117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6">
                          <a:lumMod val="80000"/>
                          <a:lumOff val="2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3-981E-6E48-B0C3-9F90F08619E5}"/>
                </c:ext>
              </c:extLst>
            </c:dLbl>
            <c:dLbl>
              <c:idx val="18"/>
              <c:layout>
                <c:manualLayout>
                  <c:x val="-7.889546351084813E-3"/>
                  <c:y val="-1.8791946308724831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1">
                          <a:lumMod val="8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5-981E-6E48-B0C3-9F90F08619E5}"/>
                </c:ext>
              </c:extLst>
            </c:dLbl>
            <c:dLbl>
              <c:idx val="19"/>
              <c:layout>
                <c:manualLayout>
                  <c:x val="7.8895463510848127E-2"/>
                  <c:y val="-2.6845637583892616E-3"/>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2">
                          <a:lumMod val="8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7-981E-6E48-B0C3-9F90F08619E5}"/>
                </c:ext>
              </c:extLst>
            </c:dLbl>
            <c:dLbl>
              <c:idx val="20"/>
              <c:layout>
                <c:manualLayout>
                  <c:x val="6.1143984220907298E-2"/>
                  <c:y val="-2.1476510067114093E-2"/>
                </c:manualLayout>
              </c:layout>
              <c:spPr>
                <a:noFill/>
                <a:ln>
                  <a:noFill/>
                </a:ln>
                <a:effectLst/>
              </c:spPr>
              <c:txPr>
                <a:bodyPr rot="0" spcFirstLastPara="1" vertOverflow="ellipsis" vert="horz" wrap="square" anchor="ctr" anchorCtr="1"/>
                <a:lstStyle/>
                <a:p>
                  <a:pPr>
                    <a:defRPr sz="800" b="1" i="0" u="none" strike="noStrike" kern="1200" spc="0" baseline="0">
                      <a:solidFill>
                        <a:schemeClr val="accent3">
                          <a:lumMod val="80000"/>
                        </a:schemeClr>
                      </a:solidFill>
                      <a:latin typeface="+mn-lt"/>
                      <a:ea typeface="+mn-ea"/>
                      <a:cs typeface="+mn-cs"/>
                    </a:defRPr>
                  </a:pPr>
                  <a:endParaRPr lang="en-FR"/>
                </a:p>
              </c:txPr>
              <c:dLblPos val="bestFi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28-981E-6E48-B0C3-9F90F08619E5}"/>
                </c:ext>
              </c:extLst>
            </c:dLbl>
            <c:spPr>
              <a:noFill/>
              <a:ln>
                <a:noFill/>
              </a:ln>
              <a:effectLst/>
            </c:spPr>
            <c:txPr>
              <a:bodyPr rot="0" spcFirstLastPara="1" vertOverflow="ellipsis" vert="horz" wrap="square" anchor="ctr" anchorCtr="1"/>
              <a:lstStyle/>
              <a:p>
                <a:pPr>
                  <a:defRPr sz="800" b="1" i="0" u="none" strike="noStrike" kern="1200" spc="0" baseline="0">
                    <a:solidFill>
                      <a:schemeClr val="accent1"/>
                    </a:solidFill>
                    <a:latin typeface="+mn-lt"/>
                    <a:ea typeface="+mn-ea"/>
                    <a:cs typeface="+mn-cs"/>
                  </a:defRPr>
                </a:pPr>
                <a:endParaRPr lang="en-FR"/>
              </a:p>
            </c:tx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Sheet1!$I$2:$I$21</c:f>
              <c:strCache>
                <c:ptCount val="20"/>
                <c:pt idx="0">
                  <c:v>Switzerland</c:v>
                </c:pt>
                <c:pt idx="1">
                  <c:v>United States</c:v>
                </c:pt>
                <c:pt idx="2">
                  <c:v>France</c:v>
                </c:pt>
                <c:pt idx="3">
                  <c:v>Italy</c:v>
                </c:pt>
                <c:pt idx="4">
                  <c:v>Germany</c:v>
                </c:pt>
                <c:pt idx="5">
                  <c:v>United Kingdom</c:v>
                </c:pt>
                <c:pt idx="6">
                  <c:v>China</c:v>
                </c:pt>
                <c:pt idx="7">
                  <c:v>Canada</c:v>
                </c:pt>
                <c:pt idx="8">
                  <c:v>Morocco</c:v>
                </c:pt>
                <c:pt idx="9">
                  <c:v>Finland</c:v>
                </c:pt>
                <c:pt idx="10">
                  <c:v>Ukraine</c:v>
                </c:pt>
                <c:pt idx="11">
                  <c:v>Uganda</c:v>
                </c:pt>
                <c:pt idx="12">
                  <c:v>Brazil</c:v>
                </c:pt>
                <c:pt idx="13">
                  <c:v>Japan</c:v>
                </c:pt>
                <c:pt idx="14">
                  <c:v>Hungary</c:v>
                </c:pt>
                <c:pt idx="15">
                  <c:v>Czech Republic</c:v>
                </c:pt>
                <c:pt idx="16">
                  <c:v>Austria</c:v>
                </c:pt>
                <c:pt idx="17">
                  <c:v>Slovenia</c:v>
                </c:pt>
                <c:pt idx="18">
                  <c:v>Poland</c:v>
                </c:pt>
                <c:pt idx="19">
                  <c:v>Iran</c:v>
                </c:pt>
              </c:strCache>
            </c:strRef>
          </c:cat>
          <c:val>
            <c:numRef>
              <c:f>Sheet1!$J$2:$J$21</c:f>
              <c:numCache>
                <c:formatCode>General</c:formatCode>
                <c:ptCount val="20"/>
                <c:pt idx="0">
                  <c:v>16</c:v>
                </c:pt>
                <c:pt idx="1">
                  <c:v>15</c:v>
                </c:pt>
                <c:pt idx="2">
                  <c:v>10</c:v>
                </c:pt>
                <c:pt idx="3">
                  <c:v>7</c:v>
                </c:pt>
                <c:pt idx="4">
                  <c:v>7</c:v>
                </c:pt>
                <c:pt idx="5">
                  <c:v>5</c:v>
                </c:pt>
                <c:pt idx="6">
                  <c:v>6</c:v>
                </c:pt>
                <c:pt idx="7">
                  <c:v>1</c:v>
                </c:pt>
                <c:pt idx="8">
                  <c:v>1</c:v>
                </c:pt>
                <c:pt idx="9">
                  <c:v>1</c:v>
                </c:pt>
                <c:pt idx="10">
                  <c:v>1</c:v>
                </c:pt>
                <c:pt idx="11">
                  <c:v>1</c:v>
                </c:pt>
                <c:pt idx="12">
                  <c:v>1</c:v>
                </c:pt>
                <c:pt idx="13">
                  <c:v>1</c:v>
                </c:pt>
                <c:pt idx="14">
                  <c:v>1</c:v>
                </c:pt>
                <c:pt idx="15">
                  <c:v>1</c:v>
                </c:pt>
                <c:pt idx="16">
                  <c:v>2</c:v>
                </c:pt>
                <c:pt idx="17">
                  <c:v>2</c:v>
                </c:pt>
                <c:pt idx="18">
                  <c:v>2</c:v>
                </c:pt>
                <c:pt idx="19">
                  <c:v>1</c:v>
                </c:pt>
              </c:numCache>
            </c:numRef>
          </c:val>
          <c:extLst>
            <c:ext xmlns:c16="http://schemas.microsoft.com/office/drawing/2014/chart" uri="{C3380CC4-5D6E-409C-BE32-E72D297353CC}">
              <c16:uniqueId val="{00000029-981E-6E48-B0C3-9F90F08619E5}"/>
            </c:ext>
          </c:extLst>
        </c:ser>
        <c:dLbls>
          <c:dLblPos val="outEnd"/>
          <c:showLegendKey val="0"/>
          <c:showVal val="0"/>
          <c:showCatName val="1"/>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pPr>
      <a:endParaRPr lang="en-F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just">
              <a:defRPr sz="1080" b="0" i="0" u="none" strike="noStrike" kern="1200" spc="0" baseline="0">
                <a:solidFill>
                  <a:schemeClr val="tx1">
                    <a:lumMod val="65000"/>
                    <a:lumOff val="35000"/>
                  </a:schemeClr>
                </a:solidFill>
                <a:latin typeface="+mn-lt"/>
                <a:ea typeface="+mn-ea"/>
                <a:cs typeface="+mn-cs"/>
              </a:defRPr>
            </a:pPr>
            <a:r>
              <a:rPr lang="en-US"/>
              <a:t>DPHEP Workshops  </a:t>
            </a:r>
          </a:p>
          <a:p>
            <a:pPr algn="just">
              <a:defRPr/>
            </a:pPr>
            <a:r>
              <a:rPr lang="en-US"/>
              <a:t>Participants</a:t>
            </a:r>
          </a:p>
        </c:rich>
      </c:tx>
      <c:layout>
        <c:manualLayout>
          <c:xMode val="edge"/>
          <c:yMode val="edge"/>
          <c:x val="0.16035534113271521"/>
          <c:y val="2.0797967357898125E-2"/>
        </c:manualLayout>
      </c:layout>
      <c:overlay val="0"/>
      <c:spPr>
        <a:noFill/>
        <a:ln>
          <a:noFill/>
        </a:ln>
        <a:effectLst/>
      </c:spPr>
      <c:txPr>
        <a:bodyPr rot="0" spcFirstLastPara="1" vertOverflow="ellipsis" vert="horz" wrap="square" anchor="ctr" anchorCtr="1"/>
        <a:lstStyle/>
        <a:p>
          <a:pPr algn="just">
            <a:defRPr sz="1080" b="0" i="0" u="none" strike="noStrike" kern="1200" spc="0" baseline="0">
              <a:solidFill>
                <a:schemeClr val="tx1">
                  <a:lumMod val="65000"/>
                  <a:lumOff val="35000"/>
                </a:schemeClr>
              </a:solidFill>
              <a:latin typeface="+mn-lt"/>
              <a:ea typeface="+mn-ea"/>
              <a:cs typeface="+mn-cs"/>
            </a:defRPr>
          </a:pPr>
          <a:endParaRPr lang="en-FR"/>
        </a:p>
      </c:txPr>
    </c:title>
    <c:autoTitleDeleted val="0"/>
    <c:plotArea>
      <c:layout>
        <c:manualLayout>
          <c:layoutTarget val="inner"/>
          <c:xMode val="edge"/>
          <c:yMode val="edge"/>
          <c:x val="0.1193536381035636"/>
          <c:y val="5.9666306309427077E-2"/>
          <c:w val="0.92585742621866918"/>
          <c:h val="0.8136797619923678"/>
        </c:manualLayout>
      </c:layout>
      <c:barChart>
        <c:barDir val="col"/>
        <c:grouping val="clustered"/>
        <c:varyColors val="0"/>
        <c:ser>
          <c:idx val="0"/>
          <c:order val="0"/>
          <c:tx>
            <c:strRef>
              <c:f>Sheet1!$A$2</c:f>
              <c:strCache>
                <c:ptCount val="1"/>
                <c:pt idx="0">
                  <c:v>DPHEP Workshop Participants</c:v>
                </c:pt>
              </c:strCache>
            </c:strRef>
          </c:tx>
          <c:spPr>
            <a:solidFill>
              <a:schemeClr val="accent1"/>
            </a:solidFill>
            <a:ln>
              <a:noFill/>
            </a:ln>
            <a:effectLst/>
          </c:spPr>
          <c:invertIfNegative val="0"/>
          <c:dPt>
            <c:idx val="0"/>
            <c:invertIfNegative val="0"/>
            <c:bubble3D val="0"/>
            <c:spPr>
              <a:solidFill>
                <a:srgbClr val="00B0F0"/>
              </a:solidFill>
              <a:ln>
                <a:noFill/>
              </a:ln>
              <a:effectLst/>
            </c:spPr>
            <c:extLst>
              <c:ext xmlns:c16="http://schemas.microsoft.com/office/drawing/2014/chart" uri="{C3380CC4-5D6E-409C-BE32-E72D297353CC}">
                <c16:uniqueId val="{00000001-CC29-4149-AD00-7DE9FAA8C5D9}"/>
              </c:ext>
            </c:extLst>
          </c:dPt>
          <c:dPt>
            <c:idx val="1"/>
            <c:invertIfNegative val="0"/>
            <c:bubble3D val="0"/>
            <c:spPr>
              <a:solidFill>
                <a:srgbClr val="00B0F0"/>
              </a:solidFill>
              <a:ln>
                <a:noFill/>
              </a:ln>
              <a:effectLst/>
            </c:spPr>
            <c:extLst>
              <c:ext xmlns:c16="http://schemas.microsoft.com/office/drawing/2014/chart" uri="{C3380CC4-5D6E-409C-BE32-E72D297353CC}">
                <c16:uniqueId val="{00000003-CC29-4149-AD00-7DE9FAA8C5D9}"/>
              </c:ext>
            </c:extLst>
          </c:dPt>
          <c:dPt>
            <c:idx val="2"/>
            <c:invertIfNegative val="0"/>
            <c:bubble3D val="0"/>
            <c:spPr>
              <a:solidFill>
                <a:srgbClr val="00B0F0"/>
              </a:solidFill>
              <a:ln>
                <a:noFill/>
              </a:ln>
              <a:effectLst/>
            </c:spPr>
            <c:extLst>
              <c:ext xmlns:c16="http://schemas.microsoft.com/office/drawing/2014/chart" uri="{C3380CC4-5D6E-409C-BE32-E72D297353CC}">
                <c16:uniqueId val="{00000005-CC29-4149-AD00-7DE9FAA8C5D9}"/>
              </c:ext>
            </c:extLst>
          </c:dPt>
          <c:dPt>
            <c:idx val="3"/>
            <c:invertIfNegative val="0"/>
            <c:bubble3D val="0"/>
            <c:spPr>
              <a:solidFill>
                <a:srgbClr val="00B0F0"/>
              </a:solidFill>
              <a:ln>
                <a:noFill/>
              </a:ln>
              <a:effectLst/>
            </c:spPr>
            <c:extLst>
              <c:ext xmlns:c16="http://schemas.microsoft.com/office/drawing/2014/chart" uri="{C3380CC4-5D6E-409C-BE32-E72D297353CC}">
                <c16:uniqueId val="{00000007-CC29-4149-AD00-7DE9FAA8C5D9}"/>
              </c:ext>
            </c:extLst>
          </c:dPt>
          <c:dPt>
            <c:idx val="8"/>
            <c:invertIfNegative val="0"/>
            <c:bubble3D val="0"/>
            <c:spPr>
              <a:solidFill>
                <a:schemeClr val="accent2">
                  <a:lumMod val="75000"/>
                </a:schemeClr>
              </a:solidFill>
              <a:ln>
                <a:noFill/>
              </a:ln>
              <a:effectLst/>
            </c:spPr>
            <c:extLst>
              <c:ext xmlns:c16="http://schemas.microsoft.com/office/drawing/2014/chart" uri="{C3380CC4-5D6E-409C-BE32-E72D297353CC}">
                <c16:uniqueId val="{00000009-CC29-4149-AD00-7DE9FAA8C5D9}"/>
              </c:ext>
            </c:extLst>
          </c:dPt>
          <c:cat>
            <c:strRef>
              <c:f>Sheet1!$B$1:$J$1</c:f>
              <c:strCache>
                <c:ptCount val="9"/>
                <c:pt idx="0">
                  <c:v>2009 Kick-off</c:v>
                </c:pt>
                <c:pt idx="1">
                  <c:v>2009 CERN </c:v>
                </c:pt>
                <c:pt idx="2">
                  <c:v>2011 FNAL</c:v>
                </c:pt>
                <c:pt idx="3">
                  <c:v>2012 Marseille</c:v>
                </c:pt>
                <c:pt idx="4">
                  <c:v>2015 DPHEP 1</c:v>
                </c:pt>
                <c:pt idx="5">
                  <c:v>2018 DPHEP2</c:v>
                </c:pt>
                <c:pt idx="6">
                  <c:v>2021 DPHEP 3</c:v>
                </c:pt>
                <c:pt idx="7">
                  <c:v>2024 DPHEP 4</c:v>
                </c:pt>
                <c:pt idx="8">
                  <c:v>2026 DPHEP 5</c:v>
                </c:pt>
              </c:strCache>
            </c:strRef>
          </c:cat>
          <c:val>
            <c:numRef>
              <c:f>Sheet1!$B$2:$J$2</c:f>
              <c:numCache>
                <c:formatCode>General</c:formatCode>
                <c:ptCount val="9"/>
                <c:pt idx="0">
                  <c:v>47</c:v>
                </c:pt>
                <c:pt idx="1">
                  <c:v>34</c:v>
                </c:pt>
                <c:pt idx="2">
                  <c:v>46</c:v>
                </c:pt>
                <c:pt idx="3">
                  <c:v>37</c:v>
                </c:pt>
                <c:pt idx="4">
                  <c:v>26</c:v>
                </c:pt>
                <c:pt idx="5">
                  <c:v>36</c:v>
                </c:pt>
                <c:pt idx="6">
                  <c:v>50</c:v>
                </c:pt>
                <c:pt idx="7">
                  <c:v>42</c:v>
                </c:pt>
                <c:pt idx="8">
                  <c:v>76</c:v>
                </c:pt>
              </c:numCache>
            </c:numRef>
          </c:val>
          <c:extLst>
            <c:ext xmlns:c16="http://schemas.microsoft.com/office/drawing/2014/chart" uri="{C3380CC4-5D6E-409C-BE32-E72D297353CC}">
              <c16:uniqueId val="{0000000A-CC29-4149-AD00-7DE9FAA8C5D9}"/>
            </c:ext>
          </c:extLst>
        </c:ser>
        <c:dLbls>
          <c:showLegendKey val="0"/>
          <c:showVal val="0"/>
          <c:showCatName val="0"/>
          <c:showSerName val="0"/>
          <c:showPercent val="0"/>
          <c:showBubbleSize val="0"/>
        </c:dLbls>
        <c:gapWidth val="81"/>
        <c:axId val="1967437760"/>
        <c:axId val="1967439392"/>
      </c:barChart>
      <c:catAx>
        <c:axId val="19674377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FR"/>
          </a:p>
        </c:txPr>
        <c:crossAx val="1967439392"/>
        <c:crosses val="autoZero"/>
        <c:auto val="1"/>
        <c:lblAlgn val="ctr"/>
        <c:lblOffset val="100"/>
        <c:noMultiLvlLbl val="0"/>
      </c:catAx>
      <c:valAx>
        <c:axId val="196743939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FR"/>
          </a:p>
        </c:txPr>
        <c:crossAx val="1967437760"/>
        <c:crosses val="autoZero"/>
        <c:crossBetween val="between"/>
        <c:majorUnit val="10"/>
        <c:minorUnit val="1"/>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900"/>
      </a:pPr>
      <a:endParaRPr lang="en-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6259CC2-D390-2743-BBC8-91E041C33BA4}" type="datetimeFigureOut">
              <a:rPr lang="en-FR" smtClean="0"/>
              <a:t>01/07/2026</a:t>
            </a:fld>
            <a:endParaRPr lang="en-F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8C2435-EA22-EA48-9150-C045EE75715A}" type="slidenum">
              <a:rPr lang="en-FR" smtClean="0"/>
              <a:t>‹#›</a:t>
            </a:fld>
            <a:endParaRPr lang="en-FR"/>
          </a:p>
        </p:txBody>
      </p:sp>
    </p:spTree>
    <p:extLst>
      <p:ext uri="{BB962C8B-B14F-4D97-AF65-F5344CB8AC3E}">
        <p14:creationId xmlns:p14="http://schemas.microsoft.com/office/powerpoint/2010/main" val="4144880271"/>
      </p:ext>
    </p:extLst>
  </p:cSld>
  <p:clrMap bg1="lt1" tx1="dk1" bg2="lt2" tx2="dk2" accent1="accent1" accent2="accent2" accent3="accent3" accent4="accent4" accent5="accent5" accent6="accent6" hlink="hlink" folHlink="folHlink"/>
  <p:notesStyle>
    <a:lvl1pPr marL="0" algn="l" defTabSz="685722" rtl="0" eaLnBrk="1" latinLnBrk="0" hangingPunct="1">
      <a:defRPr sz="900" kern="1200">
        <a:solidFill>
          <a:schemeClr val="tx1"/>
        </a:solidFill>
        <a:latin typeface="+mn-lt"/>
        <a:ea typeface="+mn-ea"/>
        <a:cs typeface="+mn-cs"/>
      </a:defRPr>
    </a:lvl1pPr>
    <a:lvl2pPr marL="342861" algn="l" defTabSz="685722" rtl="0" eaLnBrk="1" latinLnBrk="0" hangingPunct="1">
      <a:defRPr sz="900" kern="1200">
        <a:solidFill>
          <a:schemeClr val="tx1"/>
        </a:solidFill>
        <a:latin typeface="+mn-lt"/>
        <a:ea typeface="+mn-ea"/>
        <a:cs typeface="+mn-cs"/>
      </a:defRPr>
    </a:lvl2pPr>
    <a:lvl3pPr marL="685722" algn="l" defTabSz="685722" rtl="0" eaLnBrk="1" latinLnBrk="0" hangingPunct="1">
      <a:defRPr sz="900" kern="1200">
        <a:solidFill>
          <a:schemeClr val="tx1"/>
        </a:solidFill>
        <a:latin typeface="+mn-lt"/>
        <a:ea typeface="+mn-ea"/>
        <a:cs typeface="+mn-cs"/>
      </a:defRPr>
    </a:lvl3pPr>
    <a:lvl4pPr marL="1028583" algn="l" defTabSz="685722" rtl="0" eaLnBrk="1" latinLnBrk="0" hangingPunct="1">
      <a:defRPr sz="900" kern="1200">
        <a:solidFill>
          <a:schemeClr val="tx1"/>
        </a:solidFill>
        <a:latin typeface="+mn-lt"/>
        <a:ea typeface="+mn-ea"/>
        <a:cs typeface="+mn-cs"/>
      </a:defRPr>
    </a:lvl4pPr>
    <a:lvl5pPr marL="1371444" algn="l" defTabSz="685722" rtl="0" eaLnBrk="1" latinLnBrk="0" hangingPunct="1">
      <a:defRPr sz="900" kern="1200">
        <a:solidFill>
          <a:schemeClr val="tx1"/>
        </a:solidFill>
        <a:latin typeface="+mn-lt"/>
        <a:ea typeface="+mn-ea"/>
        <a:cs typeface="+mn-cs"/>
      </a:defRPr>
    </a:lvl5pPr>
    <a:lvl6pPr marL="1714305" algn="l" defTabSz="685722" rtl="0" eaLnBrk="1" latinLnBrk="0" hangingPunct="1">
      <a:defRPr sz="900" kern="1200">
        <a:solidFill>
          <a:schemeClr val="tx1"/>
        </a:solidFill>
        <a:latin typeface="+mn-lt"/>
        <a:ea typeface="+mn-ea"/>
        <a:cs typeface="+mn-cs"/>
      </a:defRPr>
    </a:lvl6pPr>
    <a:lvl7pPr marL="2057166" algn="l" defTabSz="685722" rtl="0" eaLnBrk="1" latinLnBrk="0" hangingPunct="1">
      <a:defRPr sz="900" kern="1200">
        <a:solidFill>
          <a:schemeClr val="tx1"/>
        </a:solidFill>
        <a:latin typeface="+mn-lt"/>
        <a:ea typeface="+mn-ea"/>
        <a:cs typeface="+mn-cs"/>
      </a:defRPr>
    </a:lvl7pPr>
    <a:lvl8pPr marL="2400027" algn="l" defTabSz="685722" rtl="0" eaLnBrk="1" latinLnBrk="0" hangingPunct="1">
      <a:defRPr sz="900" kern="1200">
        <a:solidFill>
          <a:schemeClr val="tx1"/>
        </a:solidFill>
        <a:latin typeface="+mn-lt"/>
        <a:ea typeface="+mn-ea"/>
        <a:cs typeface="+mn-cs"/>
      </a:defRPr>
    </a:lvl8pPr>
    <a:lvl9pPr marL="2742888" algn="l" defTabSz="685722"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4F672C3D-F24E-FD40-ABD5-3BC7CAB080E4}" type="slidenum">
              <a:rPr lang="en-GB"/>
              <a:pPr>
                <a:defRPr/>
              </a:pPr>
              <a:t>1</a:t>
            </a:fld>
            <a:endParaRPr lang="en-GB"/>
          </a:p>
        </p:txBody>
      </p:sp>
      <p:sp>
        <p:nvSpPr>
          <p:cNvPr id="894978" name="Rectangle 2"/>
          <p:cNvSpPr>
            <a:spLocks noGrp="1" noRot="1" noChangeAspect="1" noChangeArrowheads="1" noTextEdit="1"/>
          </p:cNvSpPr>
          <p:nvPr>
            <p:ph type="sldImg"/>
          </p:nvPr>
        </p:nvSpPr>
        <p:spPr>
          <a:xfrm>
            <a:off x="685800" y="1143000"/>
            <a:ext cx="5486400" cy="3086100"/>
          </a:xfrm>
          <a:ln/>
          <a:extLst>
            <a:ext uri="{FAA26D3D-D897-4be2-8F04-BA451C77F1D7}">
              <ma14:placeholderFlag xmlns="" xmlns:ma14="http://schemas.microsoft.com/office/mac/drawingml/2011/main" val="1"/>
            </a:ext>
          </a:extLst>
        </p:spPr>
      </p:sp>
      <p:sp>
        <p:nvSpPr>
          <p:cNvPr id="894979" name="Rectangle 3"/>
          <p:cNvSpPr>
            <a:spLocks noGrp="1" noChangeArrowheads="1"/>
          </p:cNvSpPr>
          <p:nvPr>
            <p:ph type="body" idx="1"/>
          </p:nvPr>
        </p:nvSpPr>
        <p:spPr/>
        <p:txBody>
          <a:bodyPr/>
          <a:lstStyle/>
          <a:p>
            <a:pPr eaLnBrk="1" hangingPunct="1">
              <a:defRPr/>
            </a:pPr>
            <a:endParaRPr lang="fr-FR">
              <a:cs typeface="+mn-cs"/>
            </a:endParaRPr>
          </a:p>
        </p:txBody>
      </p:sp>
    </p:spTree>
    <p:extLst>
      <p:ext uri="{BB962C8B-B14F-4D97-AF65-F5344CB8AC3E}">
        <p14:creationId xmlns:p14="http://schemas.microsoft.com/office/powerpoint/2010/main" val="41054683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342898" indent="0" algn="ctr">
              <a:buNone/>
              <a:defRPr>
                <a:solidFill>
                  <a:schemeClr val="tx1">
                    <a:tint val="75000"/>
                  </a:schemeClr>
                </a:solidFill>
              </a:defRPr>
            </a:lvl2pPr>
            <a:lvl3pPr marL="685796" indent="0" algn="ctr">
              <a:buNone/>
              <a:defRPr>
                <a:solidFill>
                  <a:schemeClr val="tx1">
                    <a:tint val="75000"/>
                  </a:schemeClr>
                </a:solidFill>
              </a:defRPr>
            </a:lvl3pPr>
            <a:lvl4pPr marL="1028694" indent="0" algn="ctr">
              <a:buNone/>
              <a:defRPr>
                <a:solidFill>
                  <a:schemeClr val="tx1">
                    <a:tint val="75000"/>
                  </a:schemeClr>
                </a:solidFill>
              </a:defRPr>
            </a:lvl4pPr>
            <a:lvl5pPr marL="1371592" indent="0" algn="ctr">
              <a:buNone/>
              <a:defRPr>
                <a:solidFill>
                  <a:schemeClr val="tx1">
                    <a:tint val="75000"/>
                  </a:schemeClr>
                </a:solidFill>
              </a:defRPr>
            </a:lvl5pPr>
            <a:lvl6pPr marL="1714490" indent="0" algn="ctr">
              <a:buNone/>
              <a:defRPr>
                <a:solidFill>
                  <a:schemeClr val="tx1">
                    <a:tint val="75000"/>
                  </a:schemeClr>
                </a:solidFill>
              </a:defRPr>
            </a:lvl6pPr>
            <a:lvl7pPr marL="2057388" indent="0" algn="ctr">
              <a:buNone/>
              <a:defRPr>
                <a:solidFill>
                  <a:schemeClr val="tx1">
                    <a:tint val="75000"/>
                  </a:schemeClr>
                </a:solidFill>
              </a:defRPr>
            </a:lvl7pPr>
            <a:lvl8pPr marL="2400286" indent="0" algn="ctr">
              <a:buNone/>
              <a:defRPr>
                <a:solidFill>
                  <a:schemeClr val="tx1">
                    <a:tint val="75000"/>
                  </a:schemeClr>
                </a:solidFill>
              </a:defRPr>
            </a:lvl8pPr>
            <a:lvl9pPr marL="274318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3066C-7D9C-43AE-863C-B082BB6A9375}" type="slidenum">
              <a:rPr lang="en-US" smtClean="0"/>
              <a:t>‹#›</a:t>
            </a:fld>
            <a:endParaRPr lang="en-US"/>
          </a:p>
        </p:txBody>
      </p:sp>
    </p:spTree>
    <p:extLst>
      <p:ext uri="{BB962C8B-B14F-4D97-AF65-F5344CB8AC3E}">
        <p14:creationId xmlns:p14="http://schemas.microsoft.com/office/powerpoint/2010/main" val="17370008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3066C-7D9C-43AE-863C-B082BB6A9375}" type="slidenum">
              <a:rPr lang="en-US" smtClean="0"/>
              <a:t>‹#›</a:t>
            </a:fld>
            <a:endParaRPr lang="en-US"/>
          </a:p>
        </p:txBody>
      </p:sp>
    </p:spTree>
    <p:extLst>
      <p:ext uri="{BB962C8B-B14F-4D97-AF65-F5344CB8AC3E}">
        <p14:creationId xmlns:p14="http://schemas.microsoft.com/office/powerpoint/2010/main" val="2319070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3066C-7D9C-43AE-863C-B082BB6A9375}" type="slidenum">
              <a:rPr lang="en-US" smtClean="0"/>
              <a:t>‹#›</a:t>
            </a:fld>
            <a:endParaRPr lang="en-US"/>
          </a:p>
        </p:txBody>
      </p:sp>
    </p:spTree>
    <p:extLst>
      <p:ext uri="{BB962C8B-B14F-4D97-AF65-F5344CB8AC3E}">
        <p14:creationId xmlns:p14="http://schemas.microsoft.com/office/powerpoint/2010/main" val="3787178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3066C-7D9C-43AE-863C-B082BB6A9375}" type="slidenum">
              <a:rPr lang="en-US" smtClean="0"/>
              <a:t>‹#›</a:t>
            </a:fld>
            <a:endParaRPr lang="en-US"/>
          </a:p>
        </p:txBody>
      </p:sp>
    </p:spTree>
    <p:extLst>
      <p:ext uri="{BB962C8B-B14F-4D97-AF65-F5344CB8AC3E}">
        <p14:creationId xmlns:p14="http://schemas.microsoft.com/office/powerpoint/2010/main" val="1089282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3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1500">
                <a:solidFill>
                  <a:schemeClr val="tx1">
                    <a:tint val="75000"/>
                  </a:schemeClr>
                </a:solidFill>
              </a:defRPr>
            </a:lvl1pPr>
            <a:lvl2pPr marL="342898" indent="0">
              <a:buNone/>
              <a:defRPr sz="1350">
                <a:solidFill>
                  <a:schemeClr val="tx1">
                    <a:tint val="75000"/>
                  </a:schemeClr>
                </a:solidFill>
              </a:defRPr>
            </a:lvl2pPr>
            <a:lvl3pPr marL="685796" indent="0">
              <a:buNone/>
              <a:defRPr sz="1200">
                <a:solidFill>
                  <a:schemeClr val="tx1">
                    <a:tint val="75000"/>
                  </a:schemeClr>
                </a:solidFill>
              </a:defRPr>
            </a:lvl3pPr>
            <a:lvl4pPr marL="1028694" indent="0">
              <a:buNone/>
              <a:defRPr sz="1050">
                <a:solidFill>
                  <a:schemeClr val="tx1">
                    <a:tint val="75000"/>
                  </a:schemeClr>
                </a:solidFill>
              </a:defRPr>
            </a:lvl4pPr>
            <a:lvl5pPr marL="1371592" indent="0">
              <a:buNone/>
              <a:defRPr sz="1050">
                <a:solidFill>
                  <a:schemeClr val="tx1">
                    <a:tint val="75000"/>
                  </a:schemeClr>
                </a:solidFill>
              </a:defRPr>
            </a:lvl5pPr>
            <a:lvl6pPr marL="1714490" indent="0">
              <a:buNone/>
              <a:defRPr sz="1050">
                <a:solidFill>
                  <a:schemeClr val="tx1">
                    <a:tint val="75000"/>
                  </a:schemeClr>
                </a:solidFill>
              </a:defRPr>
            </a:lvl6pPr>
            <a:lvl7pPr marL="2057388" indent="0">
              <a:buNone/>
              <a:defRPr sz="1050">
                <a:solidFill>
                  <a:schemeClr val="tx1">
                    <a:tint val="75000"/>
                  </a:schemeClr>
                </a:solidFill>
              </a:defRPr>
            </a:lvl7pPr>
            <a:lvl8pPr marL="2400286" indent="0">
              <a:buNone/>
              <a:defRPr sz="1050">
                <a:solidFill>
                  <a:schemeClr val="tx1">
                    <a:tint val="75000"/>
                  </a:schemeClr>
                </a:solidFill>
              </a:defRPr>
            </a:lvl8pPr>
            <a:lvl9pPr marL="2743185"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CC3066C-7D9C-43AE-863C-B082BB6A9375}" type="slidenum">
              <a:rPr lang="en-US" smtClean="0"/>
              <a:t>‹#›</a:t>
            </a:fld>
            <a:endParaRPr lang="en-US"/>
          </a:p>
        </p:txBody>
      </p:sp>
    </p:spTree>
    <p:extLst>
      <p:ext uri="{BB962C8B-B14F-4D97-AF65-F5344CB8AC3E}">
        <p14:creationId xmlns:p14="http://schemas.microsoft.com/office/powerpoint/2010/main" val="3974516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C3066C-7D9C-43AE-863C-B082BB6A9375}" type="slidenum">
              <a:rPr lang="en-US" smtClean="0"/>
              <a:t>‹#›</a:t>
            </a:fld>
            <a:endParaRPr lang="en-US"/>
          </a:p>
        </p:txBody>
      </p:sp>
    </p:spTree>
    <p:extLst>
      <p:ext uri="{BB962C8B-B14F-4D97-AF65-F5344CB8AC3E}">
        <p14:creationId xmlns:p14="http://schemas.microsoft.com/office/powerpoint/2010/main" val="28436570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1800" b="1"/>
            </a:lvl1pPr>
            <a:lvl2pPr marL="342898" indent="0">
              <a:buNone/>
              <a:defRPr sz="1500" b="1"/>
            </a:lvl2pPr>
            <a:lvl3pPr marL="685796" indent="0">
              <a:buNone/>
              <a:defRPr sz="1350" b="1"/>
            </a:lvl3pPr>
            <a:lvl4pPr marL="1028694" indent="0">
              <a:buNone/>
              <a:defRPr sz="1200" b="1"/>
            </a:lvl4pPr>
            <a:lvl5pPr marL="1371592" indent="0">
              <a:buNone/>
              <a:defRPr sz="1200" b="1"/>
            </a:lvl5pPr>
            <a:lvl6pPr marL="1714490" indent="0">
              <a:buNone/>
              <a:defRPr sz="1200" b="1"/>
            </a:lvl6pPr>
            <a:lvl7pPr marL="2057388" indent="0">
              <a:buNone/>
              <a:defRPr sz="1200" b="1"/>
            </a:lvl7pPr>
            <a:lvl8pPr marL="2400286" indent="0">
              <a:buNone/>
              <a:defRPr sz="1200" b="1"/>
            </a:lvl8pPr>
            <a:lvl9pPr marL="2743185"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151335"/>
            <a:ext cx="4041775" cy="479822"/>
          </a:xfrm>
        </p:spPr>
        <p:txBody>
          <a:bodyPr anchor="b"/>
          <a:lstStyle>
            <a:lvl1pPr marL="0" indent="0">
              <a:buNone/>
              <a:defRPr sz="1800" b="1"/>
            </a:lvl1pPr>
            <a:lvl2pPr marL="342898" indent="0">
              <a:buNone/>
              <a:defRPr sz="1500" b="1"/>
            </a:lvl2pPr>
            <a:lvl3pPr marL="685796" indent="0">
              <a:buNone/>
              <a:defRPr sz="1350" b="1"/>
            </a:lvl3pPr>
            <a:lvl4pPr marL="1028694" indent="0">
              <a:buNone/>
              <a:defRPr sz="1200" b="1"/>
            </a:lvl4pPr>
            <a:lvl5pPr marL="1371592" indent="0">
              <a:buNone/>
              <a:defRPr sz="1200" b="1"/>
            </a:lvl5pPr>
            <a:lvl6pPr marL="1714490" indent="0">
              <a:buNone/>
              <a:defRPr sz="1200" b="1"/>
            </a:lvl6pPr>
            <a:lvl7pPr marL="2057388" indent="0">
              <a:buNone/>
              <a:defRPr sz="1200" b="1"/>
            </a:lvl7pPr>
            <a:lvl8pPr marL="2400286" indent="0">
              <a:buNone/>
              <a:defRPr sz="1200" b="1"/>
            </a:lvl8pPr>
            <a:lvl9pPr marL="2743185"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7" y="1631156"/>
            <a:ext cx="4041775" cy="2963466"/>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CC3066C-7D9C-43AE-863C-B082BB6A9375}" type="slidenum">
              <a:rPr lang="en-US" smtClean="0"/>
              <a:t>‹#›</a:t>
            </a:fld>
            <a:endParaRPr lang="en-US"/>
          </a:p>
        </p:txBody>
      </p:sp>
    </p:spTree>
    <p:extLst>
      <p:ext uri="{BB962C8B-B14F-4D97-AF65-F5344CB8AC3E}">
        <p14:creationId xmlns:p14="http://schemas.microsoft.com/office/powerpoint/2010/main" val="29425660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CC3066C-7D9C-43AE-863C-B082BB6A9375}" type="slidenum">
              <a:rPr lang="en-US" smtClean="0"/>
              <a:t>‹#›</a:t>
            </a:fld>
            <a:endParaRPr lang="en-US"/>
          </a:p>
        </p:txBody>
      </p:sp>
    </p:spTree>
    <p:extLst>
      <p:ext uri="{BB962C8B-B14F-4D97-AF65-F5344CB8AC3E}">
        <p14:creationId xmlns:p14="http://schemas.microsoft.com/office/powerpoint/2010/main" val="4265034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CC3066C-7D9C-43AE-863C-B082BB6A9375}" type="slidenum">
              <a:rPr lang="en-US" smtClean="0"/>
              <a:t>‹#›</a:t>
            </a:fld>
            <a:endParaRPr lang="en-US"/>
          </a:p>
        </p:txBody>
      </p:sp>
    </p:spTree>
    <p:extLst>
      <p:ext uri="{BB962C8B-B14F-4D97-AF65-F5344CB8AC3E}">
        <p14:creationId xmlns:p14="http://schemas.microsoft.com/office/powerpoint/2010/main" val="34561355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04787"/>
            <a:ext cx="3008313" cy="871538"/>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1" y="204790"/>
            <a:ext cx="5111750" cy="438983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076327"/>
            <a:ext cx="3008313" cy="3518297"/>
          </a:xfrm>
        </p:spPr>
        <p:txBody>
          <a:bodyPr/>
          <a:lstStyle>
            <a:lvl1pPr marL="0" indent="0">
              <a:buNone/>
              <a:defRPr sz="1050"/>
            </a:lvl1pPr>
            <a:lvl2pPr marL="342898" indent="0">
              <a:buNone/>
              <a:defRPr sz="900"/>
            </a:lvl2pPr>
            <a:lvl3pPr marL="685796" indent="0">
              <a:buNone/>
              <a:defRPr sz="750"/>
            </a:lvl3pPr>
            <a:lvl4pPr marL="1028694" indent="0">
              <a:buNone/>
              <a:defRPr sz="675"/>
            </a:lvl4pPr>
            <a:lvl5pPr marL="1371592" indent="0">
              <a:buNone/>
              <a:defRPr sz="675"/>
            </a:lvl5pPr>
            <a:lvl6pPr marL="1714490" indent="0">
              <a:buNone/>
              <a:defRPr sz="675"/>
            </a:lvl6pPr>
            <a:lvl7pPr marL="2057388" indent="0">
              <a:buNone/>
              <a:defRPr sz="675"/>
            </a:lvl7pPr>
            <a:lvl8pPr marL="2400286" indent="0">
              <a:buNone/>
              <a:defRPr sz="675"/>
            </a:lvl8pPr>
            <a:lvl9pPr marL="2743185"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C3066C-7D9C-43AE-863C-B082BB6A9375}" type="slidenum">
              <a:rPr lang="en-US" smtClean="0"/>
              <a:t>‹#›</a:t>
            </a:fld>
            <a:endParaRPr lang="en-US"/>
          </a:p>
        </p:txBody>
      </p:sp>
    </p:spTree>
    <p:extLst>
      <p:ext uri="{BB962C8B-B14F-4D97-AF65-F5344CB8AC3E}">
        <p14:creationId xmlns:p14="http://schemas.microsoft.com/office/powerpoint/2010/main" val="1911797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898" indent="0">
              <a:buNone/>
              <a:defRPr sz="2100"/>
            </a:lvl2pPr>
            <a:lvl3pPr marL="685796" indent="0">
              <a:buNone/>
              <a:defRPr sz="1800"/>
            </a:lvl3pPr>
            <a:lvl4pPr marL="1028694" indent="0">
              <a:buNone/>
              <a:defRPr sz="1500"/>
            </a:lvl4pPr>
            <a:lvl5pPr marL="1371592" indent="0">
              <a:buNone/>
              <a:defRPr sz="1500"/>
            </a:lvl5pPr>
            <a:lvl6pPr marL="1714490" indent="0">
              <a:buNone/>
              <a:defRPr sz="1500"/>
            </a:lvl6pPr>
            <a:lvl7pPr marL="2057388" indent="0">
              <a:buNone/>
              <a:defRPr sz="1500"/>
            </a:lvl7pPr>
            <a:lvl8pPr marL="2400286" indent="0">
              <a:buNone/>
              <a:defRPr sz="1500"/>
            </a:lvl8pPr>
            <a:lvl9pPr marL="2743185" indent="0">
              <a:buNone/>
              <a:defRPr sz="15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050"/>
            </a:lvl1pPr>
            <a:lvl2pPr marL="342898" indent="0">
              <a:buNone/>
              <a:defRPr sz="900"/>
            </a:lvl2pPr>
            <a:lvl3pPr marL="685796" indent="0">
              <a:buNone/>
              <a:defRPr sz="750"/>
            </a:lvl3pPr>
            <a:lvl4pPr marL="1028694" indent="0">
              <a:buNone/>
              <a:defRPr sz="675"/>
            </a:lvl4pPr>
            <a:lvl5pPr marL="1371592" indent="0">
              <a:buNone/>
              <a:defRPr sz="675"/>
            </a:lvl5pPr>
            <a:lvl6pPr marL="1714490" indent="0">
              <a:buNone/>
              <a:defRPr sz="675"/>
            </a:lvl6pPr>
            <a:lvl7pPr marL="2057388" indent="0">
              <a:buNone/>
              <a:defRPr sz="675"/>
            </a:lvl7pPr>
            <a:lvl8pPr marL="2400286" indent="0">
              <a:buNone/>
              <a:defRPr sz="675"/>
            </a:lvl8pPr>
            <a:lvl9pPr marL="2743185"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CC3066C-7D9C-43AE-863C-B082BB6A9375}" type="slidenum">
              <a:rPr lang="en-US" smtClean="0"/>
              <a:t>‹#›</a:t>
            </a:fld>
            <a:endParaRPr lang="en-US"/>
          </a:p>
        </p:txBody>
      </p:sp>
    </p:spTree>
    <p:extLst>
      <p:ext uri="{BB962C8B-B14F-4D97-AF65-F5344CB8AC3E}">
        <p14:creationId xmlns:p14="http://schemas.microsoft.com/office/powerpoint/2010/main" val="1794942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CC3066C-7D9C-43AE-863C-B082BB6A9375}" type="slidenum">
              <a:rPr lang="en-US" smtClean="0"/>
              <a:t>‹#›</a:t>
            </a:fld>
            <a:endParaRPr lang="en-US"/>
          </a:p>
        </p:txBody>
      </p:sp>
    </p:spTree>
    <p:extLst>
      <p:ext uri="{BB962C8B-B14F-4D97-AF65-F5344CB8AC3E}">
        <p14:creationId xmlns:p14="http://schemas.microsoft.com/office/powerpoint/2010/main" val="15593414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p:txStyles>
    <p:titleStyle>
      <a:lvl1pPr algn="ctr" defTabSz="685796" rtl="0" eaLnBrk="1" latinLnBrk="0" hangingPunct="1">
        <a:spcBef>
          <a:spcPct val="0"/>
        </a:spcBef>
        <a:buNone/>
        <a:defRPr sz="3300" b="0" kern="1200">
          <a:solidFill>
            <a:srgbClr val="0070C0"/>
          </a:solidFill>
          <a:latin typeface="+mj-lt"/>
          <a:ea typeface="+mj-ea"/>
          <a:cs typeface="+mj-cs"/>
        </a:defRPr>
      </a:lvl1pPr>
    </p:titleStyle>
    <p:bodyStyle>
      <a:lvl1pPr marL="257174" indent="-257174" algn="l" defTabSz="685796" rtl="0" eaLnBrk="1" latinLnBrk="0" hangingPunct="1">
        <a:spcBef>
          <a:spcPct val="20000"/>
        </a:spcBef>
        <a:buFont typeface="Arial" pitchFamily="34" charset="0"/>
        <a:buChar char="•"/>
        <a:defRPr sz="2400" kern="1200">
          <a:solidFill>
            <a:srgbClr val="002060"/>
          </a:solidFill>
          <a:latin typeface="+mn-lt"/>
          <a:ea typeface="+mn-ea"/>
          <a:cs typeface="+mn-cs"/>
        </a:defRPr>
      </a:lvl1pPr>
      <a:lvl2pPr marL="557210" indent="-214312" algn="l" defTabSz="685796" rtl="0" eaLnBrk="1" latinLnBrk="0" hangingPunct="1">
        <a:spcBef>
          <a:spcPct val="20000"/>
        </a:spcBef>
        <a:buFont typeface="Arial" pitchFamily="34" charset="0"/>
        <a:buChar char="–"/>
        <a:defRPr sz="2100" kern="1200">
          <a:solidFill>
            <a:srgbClr val="0070C0"/>
          </a:solidFill>
          <a:latin typeface="+mn-lt"/>
          <a:ea typeface="+mn-ea"/>
          <a:cs typeface="+mn-cs"/>
        </a:defRPr>
      </a:lvl2pPr>
      <a:lvl3pPr marL="857245" indent="-171449" algn="l" defTabSz="685796" rtl="0" eaLnBrk="1" latinLnBrk="0" hangingPunct="1">
        <a:spcBef>
          <a:spcPct val="20000"/>
        </a:spcBef>
        <a:buFont typeface="Arial" pitchFamily="34" charset="0"/>
        <a:buChar char="•"/>
        <a:defRPr sz="1800" kern="1200">
          <a:solidFill>
            <a:srgbClr val="00B050"/>
          </a:solidFill>
          <a:latin typeface="+mn-lt"/>
          <a:ea typeface="+mn-ea"/>
          <a:cs typeface="+mn-cs"/>
        </a:defRPr>
      </a:lvl3pPr>
      <a:lvl4pPr marL="1200143" indent="-171449" algn="l" defTabSz="685796"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41" indent="-171449" algn="l" defTabSz="685796"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39" indent="-171449" algn="l" defTabSz="685796"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37" indent="-171449" algn="l" defTabSz="685796"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35" indent="-171449" algn="l" defTabSz="685796"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33" indent="-171449" algn="l" defTabSz="685796"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96" rtl="0" eaLnBrk="1" latinLnBrk="0" hangingPunct="1">
        <a:defRPr sz="1350" kern="1200">
          <a:solidFill>
            <a:schemeClr val="tx1"/>
          </a:solidFill>
          <a:latin typeface="+mn-lt"/>
          <a:ea typeface="+mn-ea"/>
          <a:cs typeface="+mn-cs"/>
        </a:defRPr>
      </a:lvl1pPr>
      <a:lvl2pPr marL="342898" algn="l" defTabSz="685796" rtl="0" eaLnBrk="1" latinLnBrk="0" hangingPunct="1">
        <a:defRPr sz="1350" kern="1200">
          <a:solidFill>
            <a:schemeClr val="tx1"/>
          </a:solidFill>
          <a:latin typeface="+mn-lt"/>
          <a:ea typeface="+mn-ea"/>
          <a:cs typeface="+mn-cs"/>
        </a:defRPr>
      </a:lvl2pPr>
      <a:lvl3pPr marL="685796" algn="l" defTabSz="685796" rtl="0" eaLnBrk="1" latinLnBrk="0" hangingPunct="1">
        <a:defRPr sz="1350" kern="1200">
          <a:solidFill>
            <a:schemeClr val="tx1"/>
          </a:solidFill>
          <a:latin typeface="+mn-lt"/>
          <a:ea typeface="+mn-ea"/>
          <a:cs typeface="+mn-cs"/>
        </a:defRPr>
      </a:lvl3pPr>
      <a:lvl4pPr marL="1028694" algn="l" defTabSz="685796" rtl="0" eaLnBrk="1" latinLnBrk="0" hangingPunct="1">
        <a:defRPr sz="1350" kern="1200">
          <a:solidFill>
            <a:schemeClr val="tx1"/>
          </a:solidFill>
          <a:latin typeface="+mn-lt"/>
          <a:ea typeface="+mn-ea"/>
          <a:cs typeface="+mn-cs"/>
        </a:defRPr>
      </a:lvl4pPr>
      <a:lvl5pPr marL="1371592" algn="l" defTabSz="685796" rtl="0" eaLnBrk="1" latinLnBrk="0" hangingPunct="1">
        <a:defRPr sz="1350" kern="1200">
          <a:solidFill>
            <a:schemeClr val="tx1"/>
          </a:solidFill>
          <a:latin typeface="+mn-lt"/>
          <a:ea typeface="+mn-ea"/>
          <a:cs typeface="+mn-cs"/>
        </a:defRPr>
      </a:lvl5pPr>
      <a:lvl6pPr marL="1714490" algn="l" defTabSz="685796" rtl="0" eaLnBrk="1" latinLnBrk="0" hangingPunct="1">
        <a:defRPr sz="1350" kern="1200">
          <a:solidFill>
            <a:schemeClr val="tx1"/>
          </a:solidFill>
          <a:latin typeface="+mn-lt"/>
          <a:ea typeface="+mn-ea"/>
          <a:cs typeface="+mn-cs"/>
        </a:defRPr>
      </a:lvl6pPr>
      <a:lvl7pPr marL="2057388" algn="l" defTabSz="685796" rtl="0" eaLnBrk="1" latinLnBrk="0" hangingPunct="1">
        <a:defRPr sz="1350" kern="1200">
          <a:solidFill>
            <a:schemeClr val="tx1"/>
          </a:solidFill>
          <a:latin typeface="+mn-lt"/>
          <a:ea typeface="+mn-ea"/>
          <a:cs typeface="+mn-cs"/>
        </a:defRPr>
      </a:lvl7pPr>
      <a:lvl8pPr marL="2400286" algn="l" defTabSz="685796" rtl="0" eaLnBrk="1" latinLnBrk="0" hangingPunct="1">
        <a:defRPr sz="1350" kern="1200">
          <a:solidFill>
            <a:schemeClr val="tx1"/>
          </a:solidFill>
          <a:latin typeface="+mn-lt"/>
          <a:ea typeface="+mn-ea"/>
          <a:cs typeface="+mn-cs"/>
        </a:defRPr>
      </a:lvl8pPr>
      <a:lvl9pPr marL="2743185" algn="l" defTabSz="685796"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hyperlink" Target="arxiv:0912.0255" TargetMode="External"/><Relationship Id="rId7" Type="http://schemas.openxmlformats.org/officeDocument/2006/relationships/hyperlink" Target="https://arxiv.org/abs/1512.02019" TargetMode="External"/><Relationship Id="rId12"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arxiv.org/abs/2302.03583" TargetMode="External"/><Relationship Id="rId11" Type="http://schemas.openxmlformats.org/officeDocument/2006/relationships/image" Target="../media/image5.png"/><Relationship Id="rId5" Type="http://schemas.openxmlformats.org/officeDocument/2006/relationships/image" Target="../media/image1.png"/><Relationship Id="rId15" Type="http://schemas.openxmlformats.org/officeDocument/2006/relationships/image" Target="../media/image9.png"/><Relationship Id="rId10" Type="http://schemas.openxmlformats.org/officeDocument/2006/relationships/image" Target="../media/image4.png"/><Relationship Id="rId4" Type="http://schemas.openxmlformats.org/officeDocument/2006/relationships/hyperlink" Target="arxiv:1205.4667" TargetMode="External"/><Relationship Id="rId9" Type="http://schemas.openxmlformats.org/officeDocument/2006/relationships/image" Target="../media/image3.png"/><Relationship Id="rId1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18" Type="http://schemas.openxmlformats.org/officeDocument/2006/relationships/image" Target="../media/image60.png"/><Relationship Id="rId3" Type="http://schemas.openxmlformats.org/officeDocument/2006/relationships/image" Target="../media/image45.png"/><Relationship Id="rId21" Type="http://schemas.openxmlformats.org/officeDocument/2006/relationships/image" Target="../media/image63.png"/><Relationship Id="rId7" Type="http://schemas.openxmlformats.org/officeDocument/2006/relationships/image" Target="../media/image49.png"/><Relationship Id="rId12" Type="http://schemas.openxmlformats.org/officeDocument/2006/relationships/image" Target="../media/image54.png"/><Relationship Id="rId17" Type="http://schemas.openxmlformats.org/officeDocument/2006/relationships/image" Target="../media/image59.png"/><Relationship Id="rId2" Type="http://schemas.openxmlformats.org/officeDocument/2006/relationships/image" Target="../media/image44.png"/><Relationship Id="rId16" Type="http://schemas.openxmlformats.org/officeDocument/2006/relationships/image" Target="../media/image58.png"/><Relationship Id="rId20" Type="http://schemas.openxmlformats.org/officeDocument/2006/relationships/image" Target="../media/image62.png"/><Relationship Id="rId1" Type="http://schemas.openxmlformats.org/officeDocument/2006/relationships/slideLayout" Target="../slideLayouts/slideLayout2.xml"/><Relationship Id="rId6" Type="http://schemas.openxmlformats.org/officeDocument/2006/relationships/image" Target="../media/image48.png"/><Relationship Id="rId11" Type="http://schemas.openxmlformats.org/officeDocument/2006/relationships/image" Target="../media/image53.png"/><Relationship Id="rId5" Type="http://schemas.openxmlformats.org/officeDocument/2006/relationships/image" Target="../media/image47.png"/><Relationship Id="rId15" Type="http://schemas.openxmlformats.org/officeDocument/2006/relationships/image" Target="../media/image57.png"/><Relationship Id="rId10" Type="http://schemas.openxmlformats.org/officeDocument/2006/relationships/image" Target="../media/image52.png"/><Relationship Id="rId19" Type="http://schemas.openxmlformats.org/officeDocument/2006/relationships/image" Target="../media/image61.png"/><Relationship Id="rId4" Type="http://schemas.openxmlformats.org/officeDocument/2006/relationships/image" Target="../media/image46.png"/><Relationship Id="rId9" Type="http://schemas.openxmlformats.org/officeDocument/2006/relationships/image" Target="../media/image51.png"/><Relationship Id="rId14" Type="http://schemas.openxmlformats.org/officeDocument/2006/relationships/image" Target="../media/image56.png"/><Relationship Id="rId22" Type="http://schemas.openxmlformats.org/officeDocument/2006/relationships/image" Target="../media/image6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arxiv.org/abs/1512.02019"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https://inspirehep.net/literature/2906107" TargetMode="External"/><Relationship Id="rId3" Type="http://schemas.openxmlformats.org/officeDocument/2006/relationships/image" Target="../media/image11.png"/><Relationship Id="rId7" Type="http://schemas.openxmlformats.org/officeDocument/2006/relationships/hyperlink" Target="https://inspirehep.net/conferences/2838772" TargetMode="External"/><Relationship Id="rId12"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hyperlink" Target="https://inspirehep.net/literature?q=collaboration:DPHEP" TargetMode="External"/><Relationship Id="rId11" Type="http://schemas.openxmlformats.org/officeDocument/2006/relationships/image" Target="../media/image13.png"/><Relationship Id="rId5" Type="http://schemas.openxmlformats.org/officeDocument/2006/relationships/hyperlink" Target="https://inspirehep.net/literature/3065657" TargetMode="External"/><Relationship Id="rId10" Type="http://schemas.openxmlformats.org/officeDocument/2006/relationships/hyperlink" Target="https://pos.sissa.it/485/570/" TargetMode="External"/><Relationship Id="rId4" Type="http://schemas.openxmlformats.org/officeDocument/2006/relationships/image" Target="../media/image12.png"/><Relationship Id="rId9" Type="http://schemas.openxmlformats.org/officeDocument/2006/relationships/hyperlink" Target="https://arxiv.org/abs/2503.23619"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s://cerncourier.com/wp-content/uploads/2025/09/CCSepOct25_DATA_publications.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s://arxiv.org/abs/2504.00256" TargetMode="External"/><Relationship Id="rId5" Type="http://schemas.openxmlformats.org/officeDocument/2006/relationships/hyperlink" Target="https://inspirehep.net/literature?q=collaboration:LHC%20Reinterpretation%20Forum" TargetMode="External"/><Relationship Id="rId4" Type="http://schemas.openxmlformats.org/officeDocument/2006/relationships/hyperlink" Target="https://inspirehep.net/literature/2906665"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hyperlink" Target="https://cds.cern.ch/record/2950671" TargetMode="External"/><Relationship Id="rId7" Type="http://schemas.openxmlformats.org/officeDocument/2006/relationships/image" Target="../media/image24.png"/><Relationship Id="rId2" Type="http://schemas.openxmlformats.org/officeDocument/2006/relationships/hyperlink" Target="https://cds.cern.ch/record/2944678?ln=fr" TargetMode="Externa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chart" Target="../charts/chart3.xml"/><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40.png"/><Relationship Id="rId3" Type="http://schemas.openxmlformats.org/officeDocument/2006/relationships/image" Target="../media/image30.png"/><Relationship Id="rId7" Type="http://schemas.openxmlformats.org/officeDocument/2006/relationships/image" Target="../media/image34.png"/><Relationship Id="rId12" Type="http://schemas.openxmlformats.org/officeDocument/2006/relationships/image" Target="../media/image39.png"/><Relationship Id="rId2" Type="http://schemas.openxmlformats.org/officeDocument/2006/relationships/image" Target="../media/image29.png"/><Relationship Id="rId16"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33.png"/><Relationship Id="rId11" Type="http://schemas.openxmlformats.org/officeDocument/2006/relationships/image" Target="../media/image38.png"/><Relationship Id="rId5" Type="http://schemas.openxmlformats.org/officeDocument/2006/relationships/image" Target="../media/image32.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png"/><Relationship Id="rId14" Type="http://schemas.openxmlformats.org/officeDocument/2006/relationships/image" Target="../media/image4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826" name="Rectangle 1026"/>
          <p:cNvSpPr>
            <a:spLocks noGrp="1" noChangeArrowheads="1"/>
          </p:cNvSpPr>
          <p:nvPr>
            <p:ph type="title"/>
          </p:nvPr>
        </p:nvSpPr>
        <p:spPr>
          <a:xfrm>
            <a:off x="442664" y="224741"/>
            <a:ext cx="8229600" cy="857250"/>
          </a:xfrm>
        </p:spPr>
        <p:txBody>
          <a:bodyPr>
            <a:normAutofit/>
          </a:bodyPr>
          <a:lstStyle/>
          <a:p>
            <a:pPr eaLnBrk="1" hangingPunct="1">
              <a:defRPr/>
            </a:pPr>
            <a:r>
              <a:rPr lang="en-GB" dirty="0">
                <a:cs typeface="+mj-cs"/>
              </a:rPr>
              <a:t>DPHEP Collaboration </a:t>
            </a:r>
          </a:p>
        </p:txBody>
      </p:sp>
      <p:grpSp>
        <p:nvGrpSpPr>
          <p:cNvPr id="4" name="Group 3">
            <a:extLst>
              <a:ext uri="{FF2B5EF4-FFF2-40B4-BE49-F238E27FC236}">
                <a16:creationId xmlns:a16="http://schemas.microsoft.com/office/drawing/2014/main" id="{3BE6C124-DEA4-C045-8EDC-8944AF95A2C2}"/>
              </a:ext>
            </a:extLst>
          </p:cNvPr>
          <p:cNvGrpSpPr/>
          <p:nvPr/>
        </p:nvGrpSpPr>
        <p:grpSpPr>
          <a:xfrm>
            <a:off x="345611" y="1502436"/>
            <a:ext cx="6165552" cy="2916888"/>
            <a:chOff x="607158" y="1998500"/>
            <a:chExt cx="7425998" cy="3237262"/>
          </a:xfrm>
        </p:grpSpPr>
        <p:sp>
          <p:nvSpPr>
            <p:cNvPr id="19459" name="Rectangle 1"/>
            <p:cNvSpPr>
              <a:spLocks noChangeArrowheads="1"/>
            </p:cNvSpPr>
            <p:nvPr/>
          </p:nvSpPr>
          <p:spPr bwMode="auto">
            <a:xfrm>
              <a:off x="607158" y="2643790"/>
              <a:ext cx="1450350" cy="2869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none">
              <a:spAutoFit/>
            </a:bodyPr>
            <a:lstStyle/>
            <a:p>
              <a:pPr defTabSz="326229">
                <a:lnSpc>
                  <a:spcPct val="90000"/>
                </a:lnSpc>
                <a:spcAft>
                  <a:spcPct val="50000"/>
                </a:spcAft>
                <a:buClr>
                  <a:srgbClr val="F28E00"/>
                </a:buClr>
              </a:pPr>
              <a:r>
                <a:rPr lang="en-US" sz="1200" dirty="0">
                  <a:solidFill>
                    <a:srgbClr val="000080"/>
                  </a:solidFill>
                  <a:hlinkClick r:id="rId3"/>
                </a:rPr>
                <a:t>arXiv:0912.0255</a:t>
              </a:r>
              <a:endParaRPr lang="en-US" sz="1200" dirty="0">
                <a:solidFill>
                  <a:srgbClr val="000080"/>
                </a:solidFill>
              </a:endParaRPr>
            </a:p>
          </p:txBody>
        </p:sp>
        <p:sp>
          <p:nvSpPr>
            <p:cNvPr id="8" name="Rectangle 14">
              <a:extLst>
                <a:ext uri="{FF2B5EF4-FFF2-40B4-BE49-F238E27FC236}">
                  <a16:creationId xmlns:a16="http://schemas.microsoft.com/office/drawing/2014/main" id="{BA2E7DE7-8A2F-9345-B036-8392DFD9341E}"/>
                </a:ext>
              </a:extLst>
            </p:cNvPr>
            <p:cNvSpPr>
              <a:spLocks noChangeArrowheads="1"/>
            </p:cNvSpPr>
            <p:nvPr/>
          </p:nvSpPr>
          <p:spPr bwMode="auto">
            <a:xfrm>
              <a:off x="2312481" y="2677812"/>
              <a:ext cx="1662059" cy="263871"/>
            </a:xfrm>
            <a:prstGeom prst="rect">
              <a:avLst/>
            </a:prstGeom>
            <a:noFill/>
            <a:ln>
              <a:noFill/>
            </a:ln>
            <a:effectLst/>
          </p:spPr>
          <p:txBody>
            <a:bodyPr wrap="square">
              <a:spAutoFit/>
            </a:bodyPr>
            <a:lstStyle/>
            <a:p>
              <a:pPr algn="ctr" eaLnBrk="1" hangingPunct="1">
                <a:lnSpc>
                  <a:spcPct val="90000"/>
                </a:lnSpc>
                <a:spcAft>
                  <a:spcPct val="50000"/>
                </a:spcAft>
                <a:buClr>
                  <a:srgbClr val="F28E00"/>
                </a:buClr>
                <a:buFont typeface="Arial Black" charset="0"/>
                <a:buNone/>
                <a:defRPr/>
              </a:pPr>
              <a:r>
                <a:rPr lang="en-US" sz="1050" dirty="0">
                  <a:latin typeface="Arial"/>
                  <a:cs typeface="Arial"/>
                </a:rPr>
                <a:t>  </a:t>
              </a:r>
              <a:r>
                <a:rPr lang="en-US" sz="1050" dirty="0">
                  <a:latin typeface="Arial"/>
                  <a:cs typeface="Arial"/>
                  <a:hlinkClick r:id="rId4"/>
                </a:rPr>
                <a:t>arXiv:1205.4667 </a:t>
              </a:r>
              <a:endParaRPr lang="en-GB" sz="1050" dirty="0">
                <a:latin typeface="Arial"/>
                <a:cs typeface="Arial"/>
              </a:endParaRPr>
            </a:p>
          </p:txBody>
        </p:sp>
        <p:pic>
          <p:nvPicPr>
            <p:cNvPr id="15" name="Picture 14">
              <a:extLst>
                <a:ext uri="{FF2B5EF4-FFF2-40B4-BE49-F238E27FC236}">
                  <a16:creationId xmlns:a16="http://schemas.microsoft.com/office/drawing/2014/main" id="{190376FC-9906-D34A-8948-A319165025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5720" y="2939153"/>
              <a:ext cx="1636338" cy="2271088"/>
            </a:xfrm>
            <a:prstGeom prst="rect">
              <a:avLst/>
            </a:prstGeom>
            <a:ln>
              <a:solidFill>
                <a:schemeClr val="accent2"/>
              </a:solidFill>
            </a:ln>
          </p:spPr>
        </p:pic>
        <p:sp>
          <p:nvSpPr>
            <p:cNvPr id="10" name="Rectangle 9">
              <a:extLst>
                <a:ext uri="{FF2B5EF4-FFF2-40B4-BE49-F238E27FC236}">
                  <a16:creationId xmlns:a16="http://schemas.microsoft.com/office/drawing/2014/main" id="{B49C75F7-249D-3144-A26A-D7A95EE92A20}"/>
                </a:ext>
              </a:extLst>
            </p:cNvPr>
            <p:cNvSpPr/>
            <p:nvPr/>
          </p:nvSpPr>
          <p:spPr>
            <a:xfrm>
              <a:off x="6364237" y="2604703"/>
              <a:ext cx="1587431" cy="307423"/>
            </a:xfrm>
            <a:prstGeom prst="rect">
              <a:avLst/>
            </a:prstGeom>
          </p:spPr>
          <p:txBody>
            <a:bodyPr wrap="none">
              <a:spAutoFit/>
            </a:bodyPr>
            <a:lstStyle/>
            <a:p>
              <a:r>
                <a:rPr lang="en-GB" sz="1200" dirty="0">
                  <a:hlinkClick r:id="rId6"/>
                </a:rPr>
                <a:t>arXiv: 2302.03583</a:t>
              </a:r>
              <a:endParaRPr lang="en-GB" sz="1200" dirty="0"/>
            </a:p>
          </p:txBody>
        </p:sp>
        <p:sp>
          <p:nvSpPr>
            <p:cNvPr id="11" name="Rectangle 10">
              <a:extLst>
                <a:ext uri="{FF2B5EF4-FFF2-40B4-BE49-F238E27FC236}">
                  <a16:creationId xmlns:a16="http://schemas.microsoft.com/office/drawing/2014/main" id="{98E581C4-2600-5E4D-80F3-A6ABB809F55C}"/>
                </a:ext>
              </a:extLst>
            </p:cNvPr>
            <p:cNvSpPr/>
            <p:nvPr/>
          </p:nvSpPr>
          <p:spPr>
            <a:xfrm>
              <a:off x="4429526" y="2618444"/>
              <a:ext cx="1587431" cy="307423"/>
            </a:xfrm>
            <a:prstGeom prst="rect">
              <a:avLst/>
            </a:prstGeom>
          </p:spPr>
          <p:txBody>
            <a:bodyPr wrap="none">
              <a:spAutoFit/>
            </a:bodyPr>
            <a:lstStyle/>
            <a:p>
              <a:r>
                <a:rPr lang="en-GB" sz="1200" dirty="0">
                  <a:hlinkClick r:id="rId7"/>
                </a:rPr>
                <a:t>arXiv: 1512.02019</a:t>
              </a:r>
              <a:endParaRPr lang="en-GB" sz="1200" dirty="0"/>
            </a:p>
          </p:txBody>
        </p:sp>
        <p:pic>
          <p:nvPicPr>
            <p:cNvPr id="13" name="Picture 12">
              <a:extLst>
                <a:ext uri="{FF2B5EF4-FFF2-40B4-BE49-F238E27FC236}">
                  <a16:creationId xmlns:a16="http://schemas.microsoft.com/office/drawing/2014/main" id="{00D16348-C8AF-E346-9271-8C7155F782C3}"/>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390307" y="2947378"/>
              <a:ext cx="1642849" cy="2288383"/>
            </a:xfrm>
            <a:prstGeom prst="rect">
              <a:avLst/>
            </a:prstGeom>
            <a:ln w="53975">
              <a:solidFill>
                <a:srgbClr val="FF0000"/>
              </a:solidFill>
            </a:ln>
          </p:spPr>
        </p:pic>
        <p:pic>
          <p:nvPicPr>
            <p:cNvPr id="17" name="Picture 16">
              <a:extLst>
                <a:ext uri="{FF2B5EF4-FFF2-40B4-BE49-F238E27FC236}">
                  <a16:creationId xmlns:a16="http://schemas.microsoft.com/office/drawing/2014/main" id="{C9205CAC-7959-3A46-8C8B-5AD354FC67F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96585" y="2905557"/>
              <a:ext cx="1615895" cy="2271087"/>
            </a:xfrm>
            <a:prstGeom prst="rect">
              <a:avLst/>
            </a:prstGeom>
            <a:ln>
              <a:solidFill>
                <a:srgbClr val="00B0F0"/>
              </a:solidFill>
            </a:ln>
          </p:spPr>
        </p:pic>
        <p:pic>
          <p:nvPicPr>
            <p:cNvPr id="22" name="Picture 21">
              <a:extLst>
                <a:ext uri="{FF2B5EF4-FFF2-40B4-BE49-F238E27FC236}">
                  <a16:creationId xmlns:a16="http://schemas.microsoft.com/office/drawing/2014/main" id="{EF43C879-14D7-C04E-A4AA-1130930557A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4473374" y="2939154"/>
              <a:ext cx="1635618" cy="2296608"/>
            </a:xfrm>
            <a:prstGeom prst="rect">
              <a:avLst/>
            </a:prstGeom>
            <a:ln>
              <a:solidFill>
                <a:schemeClr val="accent5"/>
              </a:solidFill>
            </a:ln>
          </p:spPr>
        </p:pic>
        <p:sp>
          <p:nvSpPr>
            <p:cNvPr id="18" name="TextBox 17">
              <a:extLst>
                <a:ext uri="{FF2B5EF4-FFF2-40B4-BE49-F238E27FC236}">
                  <a16:creationId xmlns:a16="http://schemas.microsoft.com/office/drawing/2014/main" id="{71858B0E-3479-0542-9293-3E7B4377C981}"/>
                </a:ext>
              </a:extLst>
            </p:cNvPr>
            <p:cNvSpPr txBox="1"/>
            <p:nvPr/>
          </p:nvSpPr>
          <p:spPr>
            <a:xfrm>
              <a:off x="663924" y="2014594"/>
              <a:ext cx="786186" cy="582894"/>
            </a:xfrm>
            <a:prstGeom prst="rect">
              <a:avLst/>
            </a:prstGeom>
            <a:noFill/>
          </p:spPr>
          <p:txBody>
            <a:bodyPr wrap="none" rtlCol="0">
              <a:spAutoFit/>
            </a:bodyPr>
            <a:lstStyle/>
            <a:p>
              <a:r>
                <a:rPr lang="en-FR" sz="1800" b="1" dirty="0"/>
                <a:t>2009</a:t>
              </a:r>
            </a:p>
            <a:p>
              <a:r>
                <a:rPr lang="en-FR" sz="1013" dirty="0"/>
                <a:t>LoI</a:t>
              </a:r>
              <a:endParaRPr lang="en-FR" sz="1800" dirty="0"/>
            </a:p>
          </p:txBody>
        </p:sp>
        <p:sp>
          <p:nvSpPr>
            <p:cNvPr id="24" name="TextBox 23">
              <a:extLst>
                <a:ext uri="{FF2B5EF4-FFF2-40B4-BE49-F238E27FC236}">
                  <a16:creationId xmlns:a16="http://schemas.microsoft.com/office/drawing/2014/main" id="{6AA6F54A-76BB-464D-BFBA-6857DD324E80}"/>
                </a:ext>
              </a:extLst>
            </p:cNvPr>
            <p:cNvSpPr txBox="1"/>
            <p:nvPr/>
          </p:nvSpPr>
          <p:spPr>
            <a:xfrm>
              <a:off x="2433284" y="1998500"/>
              <a:ext cx="882721" cy="582894"/>
            </a:xfrm>
            <a:prstGeom prst="rect">
              <a:avLst/>
            </a:prstGeom>
            <a:noFill/>
          </p:spPr>
          <p:txBody>
            <a:bodyPr wrap="none" rtlCol="0">
              <a:spAutoFit/>
            </a:bodyPr>
            <a:lstStyle/>
            <a:p>
              <a:r>
                <a:rPr lang="en-FR" sz="1800" dirty="0"/>
                <a:t> </a:t>
              </a:r>
              <a:r>
                <a:rPr lang="en-FR" sz="1800" b="1" dirty="0"/>
                <a:t>2012</a:t>
              </a:r>
            </a:p>
            <a:p>
              <a:r>
                <a:rPr lang="en-FR" sz="1013" dirty="0"/>
                <a:t>  Blueprint</a:t>
              </a:r>
              <a:endParaRPr lang="en-FR" sz="1800" dirty="0"/>
            </a:p>
          </p:txBody>
        </p:sp>
        <p:sp>
          <p:nvSpPr>
            <p:cNvPr id="25" name="TextBox 24">
              <a:extLst>
                <a:ext uri="{FF2B5EF4-FFF2-40B4-BE49-F238E27FC236}">
                  <a16:creationId xmlns:a16="http://schemas.microsoft.com/office/drawing/2014/main" id="{7B25EEE7-9FF9-B548-9619-026A369C3C48}"/>
                </a:ext>
              </a:extLst>
            </p:cNvPr>
            <p:cNvSpPr txBox="1"/>
            <p:nvPr/>
          </p:nvSpPr>
          <p:spPr>
            <a:xfrm>
              <a:off x="4435704" y="2034505"/>
              <a:ext cx="1438766" cy="582894"/>
            </a:xfrm>
            <a:prstGeom prst="rect">
              <a:avLst/>
            </a:prstGeom>
            <a:noFill/>
          </p:spPr>
          <p:txBody>
            <a:bodyPr wrap="none" rtlCol="0">
              <a:spAutoFit/>
            </a:bodyPr>
            <a:lstStyle/>
            <a:p>
              <a:r>
                <a:rPr lang="en-FR" sz="1800" b="1" dirty="0"/>
                <a:t>2015</a:t>
              </a:r>
            </a:p>
            <a:p>
              <a:r>
                <a:rPr lang="en-FR" sz="1013" dirty="0"/>
                <a:t>Collaboration MoU</a:t>
              </a:r>
              <a:endParaRPr lang="en-FR" sz="1800" dirty="0"/>
            </a:p>
          </p:txBody>
        </p:sp>
        <p:sp>
          <p:nvSpPr>
            <p:cNvPr id="26" name="TextBox 25">
              <a:extLst>
                <a:ext uri="{FF2B5EF4-FFF2-40B4-BE49-F238E27FC236}">
                  <a16:creationId xmlns:a16="http://schemas.microsoft.com/office/drawing/2014/main" id="{9373A2D8-D971-6A4F-9D0D-9F3C2B10EA7F}"/>
                </a:ext>
              </a:extLst>
            </p:cNvPr>
            <p:cNvSpPr txBox="1"/>
            <p:nvPr/>
          </p:nvSpPr>
          <p:spPr>
            <a:xfrm>
              <a:off x="6538570" y="2092656"/>
              <a:ext cx="1135645" cy="582894"/>
            </a:xfrm>
            <a:prstGeom prst="rect">
              <a:avLst/>
            </a:prstGeom>
            <a:noFill/>
          </p:spPr>
          <p:txBody>
            <a:bodyPr wrap="none" rtlCol="0">
              <a:spAutoFit/>
            </a:bodyPr>
            <a:lstStyle/>
            <a:p>
              <a:r>
                <a:rPr lang="en-FR" sz="1800" b="1" dirty="0"/>
                <a:t>2023</a:t>
              </a:r>
            </a:p>
            <a:p>
              <a:r>
                <a:rPr lang="en-FR" sz="1013" dirty="0"/>
                <a:t>Decade report</a:t>
              </a:r>
              <a:endParaRPr lang="en-FR" sz="1800" dirty="0"/>
            </a:p>
          </p:txBody>
        </p:sp>
      </p:grpSp>
      <p:grpSp>
        <p:nvGrpSpPr>
          <p:cNvPr id="3" name="Group 2">
            <a:extLst>
              <a:ext uri="{FF2B5EF4-FFF2-40B4-BE49-F238E27FC236}">
                <a16:creationId xmlns:a16="http://schemas.microsoft.com/office/drawing/2014/main" id="{AAC8964F-0C34-BB4D-AC8A-BA9E6E92F376}"/>
              </a:ext>
            </a:extLst>
          </p:cNvPr>
          <p:cNvGrpSpPr/>
          <p:nvPr/>
        </p:nvGrpSpPr>
        <p:grpSpPr>
          <a:xfrm>
            <a:off x="110139" y="72774"/>
            <a:ext cx="2341318" cy="1485446"/>
            <a:chOff x="8815592" y="6091819"/>
            <a:chExt cx="5914520" cy="3387536"/>
          </a:xfrm>
        </p:grpSpPr>
        <p:sp>
          <p:nvSpPr>
            <p:cNvPr id="28" name="ZoneTexte 9">
              <a:extLst>
                <a:ext uri="{FF2B5EF4-FFF2-40B4-BE49-F238E27FC236}">
                  <a16:creationId xmlns:a16="http://schemas.microsoft.com/office/drawing/2014/main" id="{85BE071C-B543-9F4F-9C99-5D41D6C882F0}"/>
                </a:ext>
              </a:extLst>
            </p:cNvPr>
            <p:cNvSpPr txBox="1"/>
            <p:nvPr/>
          </p:nvSpPr>
          <p:spPr>
            <a:xfrm>
              <a:off x="12275081" y="6091819"/>
              <a:ext cx="2455031" cy="430886"/>
            </a:xfrm>
            <a:prstGeom prst="rect">
              <a:avLst/>
            </a:prstGeom>
            <a:noFill/>
          </p:spPr>
          <p:txBody>
            <a:bodyPr wrap="none" rtlCol="0">
              <a:spAutoFit/>
            </a:bodyPr>
            <a:lstStyle/>
            <a:p>
              <a:r>
                <a:rPr lang="fr-FR" sz="1500" b="1" dirty="0">
                  <a:latin typeface="American Typewriter"/>
                  <a:cs typeface="American Typewriter"/>
                </a:rPr>
                <a:t>http://</a:t>
              </a:r>
              <a:r>
                <a:rPr lang="fr-FR" sz="1500" b="1" dirty="0" err="1">
                  <a:latin typeface="American Typewriter"/>
                  <a:cs typeface="American Typewriter"/>
                </a:rPr>
                <a:t>dphep.org</a:t>
              </a:r>
              <a:endParaRPr lang="fr-FR" sz="1500" b="1" dirty="0">
                <a:latin typeface="American Typewriter"/>
                <a:cs typeface="American Typewriter"/>
              </a:endParaRPr>
            </a:p>
          </p:txBody>
        </p:sp>
        <p:pic>
          <p:nvPicPr>
            <p:cNvPr id="29" name="Image 7" descr="Screen Shot 2013-10-08 at 9.13.36 AM.png">
              <a:extLst>
                <a:ext uri="{FF2B5EF4-FFF2-40B4-BE49-F238E27FC236}">
                  <a16:creationId xmlns:a16="http://schemas.microsoft.com/office/drawing/2014/main" id="{7DD24BA9-510A-FD45-9F32-8CFD6C8B7EE6}"/>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815592" y="6257968"/>
              <a:ext cx="3389138" cy="2050219"/>
            </a:xfrm>
            <a:prstGeom prst="rect">
              <a:avLst/>
            </a:prstGeom>
          </p:spPr>
        </p:pic>
        <p:pic>
          <p:nvPicPr>
            <p:cNvPr id="30" name="Picture 29">
              <a:extLst>
                <a:ext uri="{FF2B5EF4-FFF2-40B4-BE49-F238E27FC236}">
                  <a16:creationId xmlns:a16="http://schemas.microsoft.com/office/drawing/2014/main" id="{D89306F9-923A-9E49-A5C6-7CC02BEC174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8815592" y="8442322"/>
              <a:ext cx="2545944" cy="1037033"/>
            </a:xfrm>
            <a:prstGeom prst="rect">
              <a:avLst/>
            </a:prstGeom>
          </p:spPr>
        </p:pic>
        <p:pic>
          <p:nvPicPr>
            <p:cNvPr id="31" name="Picture 30">
              <a:extLst>
                <a:ext uri="{FF2B5EF4-FFF2-40B4-BE49-F238E27FC236}">
                  <a16:creationId xmlns:a16="http://schemas.microsoft.com/office/drawing/2014/main" id="{76107801-0AC4-5B4A-8D11-D547BB9F72F0}"/>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809574" y="8430623"/>
              <a:ext cx="533400" cy="508000"/>
            </a:xfrm>
            <a:prstGeom prst="rect">
              <a:avLst/>
            </a:prstGeom>
          </p:spPr>
        </p:pic>
      </p:grpSp>
      <p:cxnSp>
        <p:nvCxnSpPr>
          <p:cNvPr id="6" name="Straight Arrow Connector 5">
            <a:extLst>
              <a:ext uri="{FF2B5EF4-FFF2-40B4-BE49-F238E27FC236}">
                <a16:creationId xmlns:a16="http://schemas.microsoft.com/office/drawing/2014/main" id="{CE130898-8901-E84A-A86F-FFFC45B3C420}"/>
              </a:ext>
            </a:extLst>
          </p:cNvPr>
          <p:cNvCxnSpPr/>
          <p:nvPr/>
        </p:nvCxnSpPr>
        <p:spPr>
          <a:xfrm>
            <a:off x="1449055" y="1688828"/>
            <a:ext cx="4610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B29A20A2-2052-914A-9C3F-1BF3084FED6F}"/>
              </a:ext>
            </a:extLst>
          </p:cNvPr>
          <p:cNvCxnSpPr/>
          <p:nvPr/>
        </p:nvCxnSpPr>
        <p:spPr>
          <a:xfrm>
            <a:off x="2960770" y="1704214"/>
            <a:ext cx="4610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7148E7E0-4E7C-CA42-B414-864E56A323F2}"/>
              </a:ext>
            </a:extLst>
          </p:cNvPr>
          <p:cNvCxnSpPr/>
          <p:nvPr/>
        </p:nvCxnSpPr>
        <p:spPr>
          <a:xfrm>
            <a:off x="4557464" y="1724876"/>
            <a:ext cx="4610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8217453-A889-4F44-9889-FF4F42B3FD3A}"/>
              </a:ext>
            </a:extLst>
          </p:cNvPr>
          <p:cNvSpPr/>
          <p:nvPr/>
        </p:nvSpPr>
        <p:spPr>
          <a:xfrm>
            <a:off x="4507656" y="4582641"/>
            <a:ext cx="2553712" cy="336118"/>
          </a:xfrm>
          <a:prstGeom prst="rect">
            <a:avLst/>
          </a:prstGeom>
        </p:spPr>
        <p:txBody>
          <a:bodyPr wrap="none">
            <a:spAutoFit/>
          </a:bodyPr>
          <a:lstStyle/>
          <a:p>
            <a:r>
              <a:rPr lang="en-GB" sz="1584" b="1" dirty="0">
                <a:highlight>
                  <a:srgbClr val="FFFF00"/>
                </a:highlight>
              </a:rPr>
              <a:t>Eur. Phys. J. C 83, 795 (2023)</a:t>
            </a:r>
            <a:endParaRPr lang="en-FR" sz="1584" b="1" dirty="0">
              <a:highlight>
                <a:srgbClr val="FFFF00"/>
              </a:highlight>
            </a:endParaRPr>
          </a:p>
        </p:txBody>
      </p:sp>
      <p:sp>
        <p:nvSpPr>
          <p:cNvPr id="2" name="TextBox 1">
            <a:extLst>
              <a:ext uri="{FF2B5EF4-FFF2-40B4-BE49-F238E27FC236}">
                <a16:creationId xmlns:a16="http://schemas.microsoft.com/office/drawing/2014/main" id="{D2CED63C-F54E-4B48-AB5F-A6E47392896F}"/>
              </a:ext>
            </a:extLst>
          </p:cNvPr>
          <p:cNvSpPr txBox="1"/>
          <p:nvPr/>
        </p:nvSpPr>
        <p:spPr>
          <a:xfrm>
            <a:off x="5483190" y="1008727"/>
            <a:ext cx="2553712" cy="507831"/>
          </a:xfrm>
          <a:prstGeom prst="rect">
            <a:avLst/>
          </a:prstGeom>
          <a:noFill/>
        </p:spPr>
        <p:txBody>
          <a:bodyPr wrap="square" rtlCol="0">
            <a:spAutoFit/>
          </a:bodyPr>
          <a:lstStyle/>
          <a:p>
            <a:r>
              <a:rPr lang="en-FR" dirty="0">
                <a:highlight>
                  <a:srgbClr val="FFFF00"/>
                </a:highlight>
              </a:rPr>
              <a:t>ICFA Panel  2024: DPHEP joined ICFA Data Lifecycle Panel</a:t>
            </a:r>
          </a:p>
        </p:txBody>
      </p:sp>
      <p:pic>
        <p:nvPicPr>
          <p:cNvPr id="7" name="Picture 6">
            <a:extLst>
              <a:ext uri="{FF2B5EF4-FFF2-40B4-BE49-F238E27FC236}">
                <a16:creationId xmlns:a16="http://schemas.microsoft.com/office/drawing/2014/main" id="{17E37AF7-E568-6F4A-8644-306CB7971CC7}"/>
              </a:ext>
            </a:extLst>
          </p:cNvPr>
          <p:cNvPicPr>
            <a:picLocks noChangeAspect="1"/>
          </p:cNvPicPr>
          <p:nvPr/>
        </p:nvPicPr>
        <p:blipFill>
          <a:blip r:embed="rId14"/>
          <a:stretch>
            <a:fillRect/>
          </a:stretch>
        </p:blipFill>
        <p:spPr>
          <a:xfrm>
            <a:off x="6744729" y="2354775"/>
            <a:ext cx="1722321" cy="2139765"/>
          </a:xfrm>
          <a:prstGeom prst="rect">
            <a:avLst/>
          </a:prstGeom>
          <a:ln>
            <a:solidFill>
              <a:schemeClr val="accent1"/>
            </a:solidFill>
          </a:ln>
        </p:spPr>
      </p:pic>
      <p:sp>
        <p:nvSpPr>
          <p:cNvPr id="34" name="TextBox 33">
            <a:extLst>
              <a:ext uri="{FF2B5EF4-FFF2-40B4-BE49-F238E27FC236}">
                <a16:creationId xmlns:a16="http://schemas.microsoft.com/office/drawing/2014/main" id="{756E2DEA-1F2C-5441-BF8A-3BF45080F360}"/>
              </a:ext>
            </a:extLst>
          </p:cNvPr>
          <p:cNvSpPr txBox="1"/>
          <p:nvPr/>
        </p:nvSpPr>
        <p:spPr>
          <a:xfrm>
            <a:off x="7145311" y="1587274"/>
            <a:ext cx="891591" cy="802207"/>
          </a:xfrm>
          <a:prstGeom prst="rect">
            <a:avLst/>
          </a:prstGeom>
          <a:noFill/>
        </p:spPr>
        <p:txBody>
          <a:bodyPr wrap="none" rtlCol="0">
            <a:spAutoFit/>
          </a:bodyPr>
          <a:lstStyle/>
          <a:p>
            <a:r>
              <a:rPr lang="en-FR" sz="1800" b="1" dirty="0"/>
              <a:t>2026</a:t>
            </a:r>
          </a:p>
          <a:p>
            <a:r>
              <a:rPr lang="en-FR" sz="1013" dirty="0"/>
              <a:t>Global report</a:t>
            </a:r>
          </a:p>
          <a:p>
            <a:endParaRPr lang="en-FR" sz="1800" dirty="0"/>
          </a:p>
        </p:txBody>
      </p:sp>
      <p:cxnSp>
        <p:nvCxnSpPr>
          <p:cNvPr id="35" name="Straight Arrow Connector 34">
            <a:extLst>
              <a:ext uri="{FF2B5EF4-FFF2-40B4-BE49-F238E27FC236}">
                <a16:creationId xmlns:a16="http://schemas.microsoft.com/office/drawing/2014/main" id="{34B0C28B-C033-544A-B09E-8A5706F194CE}"/>
              </a:ext>
            </a:extLst>
          </p:cNvPr>
          <p:cNvCxnSpPr/>
          <p:nvPr/>
        </p:nvCxnSpPr>
        <p:spPr>
          <a:xfrm>
            <a:off x="6443507" y="1771456"/>
            <a:ext cx="4610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B4483245-610A-DB4C-A766-C7AE154FB96A}"/>
              </a:ext>
            </a:extLst>
          </p:cNvPr>
          <p:cNvSpPr/>
          <p:nvPr/>
        </p:nvSpPr>
        <p:spPr>
          <a:xfrm>
            <a:off x="6850144" y="2042145"/>
            <a:ext cx="1211550" cy="276999"/>
          </a:xfrm>
          <a:prstGeom prst="rect">
            <a:avLst/>
          </a:prstGeom>
        </p:spPr>
        <p:txBody>
          <a:bodyPr wrap="none">
            <a:spAutoFit/>
          </a:bodyPr>
          <a:lstStyle/>
          <a:p>
            <a:r>
              <a:rPr lang="en-GB" sz="1200" dirty="0" err="1"/>
              <a:t>Arxiv</a:t>
            </a:r>
            <a:r>
              <a:rPr lang="en-GB" sz="1200" dirty="0"/>
              <a:t>: submitted</a:t>
            </a:r>
          </a:p>
        </p:txBody>
      </p:sp>
      <p:pic>
        <p:nvPicPr>
          <p:cNvPr id="14" name="Picture 13">
            <a:extLst>
              <a:ext uri="{FF2B5EF4-FFF2-40B4-BE49-F238E27FC236}">
                <a16:creationId xmlns:a16="http://schemas.microsoft.com/office/drawing/2014/main" id="{F0CE9659-C42D-D64A-BF26-7595D44611FF}"/>
              </a:ext>
            </a:extLst>
          </p:cNvPr>
          <p:cNvPicPr>
            <a:picLocks noChangeAspect="1"/>
          </p:cNvPicPr>
          <p:nvPr/>
        </p:nvPicPr>
        <p:blipFill>
          <a:blip r:embed="rId15"/>
          <a:stretch>
            <a:fillRect/>
          </a:stretch>
        </p:blipFill>
        <p:spPr>
          <a:xfrm>
            <a:off x="7996785" y="49988"/>
            <a:ext cx="1147215" cy="1147215"/>
          </a:xfrm>
          <a:prstGeom prst="rect">
            <a:avLst/>
          </a:prstGeom>
        </p:spPr>
      </p:pic>
    </p:spTree>
    <p:extLst>
      <p:ext uri="{BB962C8B-B14F-4D97-AF65-F5344CB8AC3E}">
        <p14:creationId xmlns:p14="http://schemas.microsoft.com/office/powerpoint/2010/main" val="15070411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F4DE7-28E6-D543-8D2F-2FFEABD90DB8}"/>
              </a:ext>
            </a:extLst>
          </p:cNvPr>
          <p:cNvSpPr>
            <a:spLocks noGrp="1"/>
          </p:cNvSpPr>
          <p:nvPr>
            <p:ph type="title"/>
          </p:nvPr>
        </p:nvSpPr>
        <p:spPr/>
        <p:txBody>
          <a:bodyPr/>
          <a:lstStyle/>
          <a:p>
            <a:endParaRPr lang="en-FR"/>
          </a:p>
        </p:txBody>
      </p:sp>
      <p:sp>
        <p:nvSpPr>
          <p:cNvPr id="3" name="Content Placeholder 2">
            <a:extLst>
              <a:ext uri="{FF2B5EF4-FFF2-40B4-BE49-F238E27FC236}">
                <a16:creationId xmlns:a16="http://schemas.microsoft.com/office/drawing/2014/main" id="{1D8F97B1-384C-AB44-9659-E903440D33D4}"/>
              </a:ext>
            </a:extLst>
          </p:cNvPr>
          <p:cNvSpPr>
            <a:spLocks noGrp="1"/>
          </p:cNvSpPr>
          <p:nvPr>
            <p:ph idx="1"/>
          </p:nvPr>
        </p:nvSpPr>
        <p:spPr/>
        <p:txBody>
          <a:bodyPr/>
          <a:lstStyle/>
          <a:p>
            <a:endParaRPr lang="en-FR"/>
          </a:p>
        </p:txBody>
      </p:sp>
      <p:sp>
        <p:nvSpPr>
          <p:cNvPr id="4" name="Date Placeholder 3">
            <a:extLst>
              <a:ext uri="{FF2B5EF4-FFF2-40B4-BE49-F238E27FC236}">
                <a16:creationId xmlns:a16="http://schemas.microsoft.com/office/drawing/2014/main" id="{FB27A43A-DB0A-A34B-906B-EFE4892C1035}"/>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C6BEA21E-9176-4F43-8B71-F21C908EEE73}"/>
              </a:ext>
            </a:extLst>
          </p:cNvPr>
          <p:cNvSpPr>
            <a:spLocks noGrp="1"/>
          </p:cNvSpPr>
          <p:nvPr>
            <p:ph type="sldNum" sz="quarter" idx="12"/>
          </p:nvPr>
        </p:nvSpPr>
        <p:spPr/>
        <p:txBody>
          <a:bodyPr/>
          <a:lstStyle/>
          <a:p>
            <a:fld id="{BCC3066C-7D9C-43AE-863C-B082BB6A9375}" type="slidenum">
              <a:rPr lang="en-US" smtClean="0"/>
              <a:t>10</a:t>
            </a:fld>
            <a:endParaRPr lang="en-US"/>
          </a:p>
        </p:txBody>
      </p:sp>
      <p:pic>
        <p:nvPicPr>
          <p:cNvPr id="6" name="Picture 5">
            <a:extLst>
              <a:ext uri="{FF2B5EF4-FFF2-40B4-BE49-F238E27FC236}">
                <a16:creationId xmlns:a16="http://schemas.microsoft.com/office/drawing/2014/main" id="{09F04E7B-7859-474F-B73D-6EE246B378E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027197" y="3898359"/>
            <a:ext cx="2013206" cy="1133405"/>
          </a:xfrm>
          <a:prstGeom prst="rect">
            <a:avLst/>
          </a:prstGeom>
        </p:spPr>
      </p:pic>
      <p:grpSp>
        <p:nvGrpSpPr>
          <p:cNvPr id="7" name="Group 6">
            <a:extLst>
              <a:ext uri="{FF2B5EF4-FFF2-40B4-BE49-F238E27FC236}">
                <a16:creationId xmlns:a16="http://schemas.microsoft.com/office/drawing/2014/main" id="{7988F4E4-1CC7-6145-A59B-3D3F69ACC847}"/>
              </a:ext>
            </a:extLst>
          </p:cNvPr>
          <p:cNvGrpSpPr/>
          <p:nvPr/>
        </p:nvGrpSpPr>
        <p:grpSpPr>
          <a:xfrm>
            <a:off x="2469343" y="2529689"/>
            <a:ext cx="1844667" cy="1180476"/>
            <a:chOff x="5018599" y="10078810"/>
            <a:chExt cx="1666232" cy="938656"/>
          </a:xfrm>
        </p:grpSpPr>
        <p:pic>
          <p:nvPicPr>
            <p:cNvPr id="8" name="Picture 7">
              <a:extLst>
                <a:ext uri="{FF2B5EF4-FFF2-40B4-BE49-F238E27FC236}">
                  <a16:creationId xmlns:a16="http://schemas.microsoft.com/office/drawing/2014/main" id="{73530F2F-7AD4-C840-B256-DEBF9B9A575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18599" y="10078810"/>
              <a:ext cx="1666232" cy="938656"/>
            </a:xfrm>
            <a:prstGeom prst="rect">
              <a:avLst/>
            </a:prstGeom>
          </p:spPr>
        </p:pic>
        <p:pic>
          <p:nvPicPr>
            <p:cNvPr id="9" name="Picture 8">
              <a:extLst>
                <a:ext uri="{FF2B5EF4-FFF2-40B4-BE49-F238E27FC236}">
                  <a16:creationId xmlns:a16="http://schemas.microsoft.com/office/drawing/2014/main" id="{930E5607-D7BB-1B4A-A66D-5CAC4B686FE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071832" y="10224561"/>
              <a:ext cx="682481" cy="382479"/>
            </a:xfrm>
            <a:prstGeom prst="rect">
              <a:avLst/>
            </a:prstGeom>
          </p:spPr>
        </p:pic>
      </p:grpSp>
      <p:pic>
        <p:nvPicPr>
          <p:cNvPr id="10" name="Picture 9">
            <a:extLst>
              <a:ext uri="{FF2B5EF4-FFF2-40B4-BE49-F238E27FC236}">
                <a16:creationId xmlns:a16="http://schemas.microsoft.com/office/drawing/2014/main" id="{DD8D8BC6-1018-D34A-9682-572C093A6A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1561" y="3797161"/>
            <a:ext cx="2069531" cy="1170155"/>
          </a:xfrm>
          <a:prstGeom prst="rect">
            <a:avLst/>
          </a:prstGeom>
        </p:spPr>
      </p:pic>
      <p:grpSp>
        <p:nvGrpSpPr>
          <p:cNvPr id="11" name="Group 10">
            <a:extLst>
              <a:ext uri="{FF2B5EF4-FFF2-40B4-BE49-F238E27FC236}">
                <a16:creationId xmlns:a16="http://schemas.microsoft.com/office/drawing/2014/main" id="{D87E5B1B-CFA9-4343-96CD-29A7AE05EB9D}"/>
              </a:ext>
            </a:extLst>
          </p:cNvPr>
          <p:cNvGrpSpPr/>
          <p:nvPr/>
        </p:nvGrpSpPr>
        <p:grpSpPr>
          <a:xfrm>
            <a:off x="121562" y="64519"/>
            <a:ext cx="2033294" cy="1290312"/>
            <a:chOff x="8036016" y="1150247"/>
            <a:chExt cx="1774374" cy="995652"/>
          </a:xfrm>
        </p:grpSpPr>
        <p:pic>
          <p:nvPicPr>
            <p:cNvPr id="12" name="Picture 11">
              <a:extLst>
                <a:ext uri="{FF2B5EF4-FFF2-40B4-BE49-F238E27FC236}">
                  <a16:creationId xmlns:a16="http://schemas.microsoft.com/office/drawing/2014/main" id="{41B1710B-256E-3D49-9CFF-175B49189DD1}"/>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36016" y="1150247"/>
              <a:ext cx="1774374" cy="995652"/>
            </a:xfrm>
            <a:prstGeom prst="rect">
              <a:avLst/>
            </a:prstGeom>
          </p:spPr>
        </p:pic>
        <p:pic>
          <p:nvPicPr>
            <p:cNvPr id="13" name="Picture 12">
              <a:extLst>
                <a:ext uri="{FF2B5EF4-FFF2-40B4-BE49-F238E27FC236}">
                  <a16:creationId xmlns:a16="http://schemas.microsoft.com/office/drawing/2014/main" id="{75D6EB29-A590-DC48-9DEC-83EEDBBAE68A}"/>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255357" y="1150248"/>
              <a:ext cx="497771" cy="278052"/>
            </a:xfrm>
            <a:prstGeom prst="rect">
              <a:avLst/>
            </a:prstGeom>
          </p:spPr>
        </p:pic>
      </p:grpSp>
      <p:pic>
        <p:nvPicPr>
          <p:cNvPr id="14" name="Picture 13">
            <a:extLst>
              <a:ext uri="{FF2B5EF4-FFF2-40B4-BE49-F238E27FC236}">
                <a16:creationId xmlns:a16="http://schemas.microsoft.com/office/drawing/2014/main" id="{2C7CE1F6-24FD-7E43-BFE1-0498B0DC6B2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03597" y="1414433"/>
            <a:ext cx="2051259" cy="1148071"/>
          </a:xfrm>
          <a:prstGeom prst="rect">
            <a:avLst/>
          </a:prstGeom>
        </p:spPr>
      </p:pic>
      <p:pic>
        <p:nvPicPr>
          <p:cNvPr id="15" name="Picture 14">
            <a:extLst>
              <a:ext uri="{FF2B5EF4-FFF2-40B4-BE49-F238E27FC236}">
                <a16:creationId xmlns:a16="http://schemas.microsoft.com/office/drawing/2014/main" id="{B41A9DED-EE3B-8A4A-83CB-6500637A81E4}"/>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7125137" y="146377"/>
            <a:ext cx="1911453" cy="1087976"/>
          </a:xfrm>
          <a:prstGeom prst="rect">
            <a:avLst/>
          </a:prstGeom>
        </p:spPr>
      </p:pic>
      <p:pic>
        <p:nvPicPr>
          <p:cNvPr id="16" name="Picture 15">
            <a:extLst>
              <a:ext uri="{FF2B5EF4-FFF2-40B4-BE49-F238E27FC236}">
                <a16:creationId xmlns:a16="http://schemas.microsoft.com/office/drawing/2014/main" id="{39A5DECE-D1AC-8946-A7E6-856587E099A3}"/>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796882" y="1335765"/>
            <a:ext cx="1975624" cy="1117733"/>
          </a:xfrm>
          <a:prstGeom prst="rect">
            <a:avLst/>
          </a:prstGeom>
        </p:spPr>
      </p:pic>
      <p:pic>
        <p:nvPicPr>
          <p:cNvPr id="17" name="Picture 16">
            <a:extLst>
              <a:ext uri="{FF2B5EF4-FFF2-40B4-BE49-F238E27FC236}">
                <a16:creationId xmlns:a16="http://schemas.microsoft.com/office/drawing/2014/main" id="{1D0C2EE6-E06B-1D42-9EF2-CD02C71AB279}"/>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7033718" y="1166819"/>
            <a:ext cx="1789075" cy="945833"/>
          </a:xfrm>
          <a:prstGeom prst="rect">
            <a:avLst/>
          </a:prstGeom>
        </p:spPr>
      </p:pic>
      <p:pic>
        <p:nvPicPr>
          <p:cNvPr id="18" name="Picture 17">
            <a:extLst>
              <a:ext uri="{FF2B5EF4-FFF2-40B4-BE49-F238E27FC236}">
                <a16:creationId xmlns:a16="http://schemas.microsoft.com/office/drawing/2014/main" id="{006E04E3-2AA7-AD43-86B6-A279D1CF3C3E}"/>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391457" y="1248940"/>
            <a:ext cx="2034913" cy="1153752"/>
          </a:xfrm>
          <a:prstGeom prst="rect">
            <a:avLst/>
          </a:prstGeom>
        </p:spPr>
      </p:pic>
      <p:pic>
        <p:nvPicPr>
          <p:cNvPr id="19" name="Picture 18">
            <a:extLst>
              <a:ext uri="{FF2B5EF4-FFF2-40B4-BE49-F238E27FC236}">
                <a16:creationId xmlns:a16="http://schemas.microsoft.com/office/drawing/2014/main" id="{A37F7551-2E16-E14E-AB5E-C01C920D9B8E}"/>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86688" y="2607405"/>
            <a:ext cx="1975624" cy="1084522"/>
          </a:xfrm>
          <a:prstGeom prst="rect">
            <a:avLst/>
          </a:prstGeom>
        </p:spPr>
      </p:pic>
      <p:pic>
        <p:nvPicPr>
          <p:cNvPr id="20" name="Picture 19">
            <a:extLst>
              <a:ext uri="{FF2B5EF4-FFF2-40B4-BE49-F238E27FC236}">
                <a16:creationId xmlns:a16="http://schemas.microsoft.com/office/drawing/2014/main" id="{4664AA67-988F-FD4A-A06F-52815045FEBB}"/>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4739560" y="31914"/>
            <a:ext cx="2118011" cy="1168240"/>
          </a:xfrm>
          <a:prstGeom prst="rect">
            <a:avLst/>
          </a:prstGeom>
        </p:spPr>
      </p:pic>
      <p:pic>
        <p:nvPicPr>
          <p:cNvPr id="21" name="Picture 20">
            <a:extLst>
              <a:ext uri="{FF2B5EF4-FFF2-40B4-BE49-F238E27FC236}">
                <a16:creationId xmlns:a16="http://schemas.microsoft.com/office/drawing/2014/main" id="{B7E12F91-4217-484F-9218-C201532E8B2F}"/>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2496368" y="36164"/>
            <a:ext cx="1975625" cy="1087976"/>
          </a:xfrm>
          <a:prstGeom prst="rect">
            <a:avLst/>
          </a:prstGeom>
        </p:spPr>
      </p:pic>
      <p:grpSp>
        <p:nvGrpSpPr>
          <p:cNvPr id="22" name="Group 21">
            <a:extLst>
              <a:ext uri="{FF2B5EF4-FFF2-40B4-BE49-F238E27FC236}">
                <a16:creationId xmlns:a16="http://schemas.microsoft.com/office/drawing/2014/main" id="{9C438E89-661B-9049-B83E-521AF9431E55}"/>
              </a:ext>
            </a:extLst>
          </p:cNvPr>
          <p:cNvGrpSpPr/>
          <p:nvPr/>
        </p:nvGrpSpPr>
        <p:grpSpPr>
          <a:xfrm>
            <a:off x="4790202" y="2496544"/>
            <a:ext cx="1975624" cy="1315481"/>
            <a:chOff x="2092456" y="9653103"/>
            <a:chExt cx="1785210" cy="989928"/>
          </a:xfrm>
        </p:grpSpPr>
        <p:pic>
          <p:nvPicPr>
            <p:cNvPr id="23" name="Picture 22">
              <a:extLst>
                <a:ext uri="{FF2B5EF4-FFF2-40B4-BE49-F238E27FC236}">
                  <a16:creationId xmlns:a16="http://schemas.microsoft.com/office/drawing/2014/main" id="{0B32FE37-4E65-6B4F-8529-7A772F156F64}"/>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2092456" y="9653103"/>
              <a:ext cx="1774374" cy="989928"/>
            </a:xfrm>
            <a:prstGeom prst="rect">
              <a:avLst/>
            </a:prstGeom>
          </p:spPr>
        </p:pic>
        <p:pic>
          <p:nvPicPr>
            <p:cNvPr id="24" name="Picture 23">
              <a:extLst>
                <a:ext uri="{FF2B5EF4-FFF2-40B4-BE49-F238E27FC236}">
                  <a16:creationId xmlns:a16="http://schemas.microsoft.com/office/drawing/2014/main" id="{31DC0C22-8C11-704E-AC88-E3EC3CA6B3AA}"/>
                </a:ext>
              </a:extLst>
            </p:cNvPr>
            <p:cNvPicPr>
              <a:picLocks noChangeAspect="1"/>
            </p:cNvPicPr>
            <p:nvPr/>
          </p:nvPicPr>
          <p:blipFill>
            <a:blip r:embed="rId17" cstate="screen">
              <a:extLst>
                <a:ext uri="{28A0092B-C50C-407E-A947-70E740481C1C}">
                  <a14:useLocalDpi xmlns:a14="http://schemas.microsoft.com/office/drawing/2010/main"/>
                </a:ext>
              </a:extLst>
            </a:blip>
            <a:stretch>
              <a:fillRect/>
            </a:stretch>
          </p:blipFill>
          <p:spPr>
            <a:xfrm>
              <a:off x="3495535" y="10370795"/>
              <a:ext cx="382131" cy="132009"/>
            </a:xfrm>
            <a:prstGeom prst="rect">
              <a:avLst/>
            </a:prstGeom>
          </p:spPr>
        </p:pic>
      </p:grpSp>
      <p:grpSp>
        <p:nvGrpSpPr>
          <p:cNvPr id="25" name="Group 24">
            <a:extLst>
              <a:ext uri="{FF2B5EF4-FFF2-40B4-BE49-F238E27FC236}">
                <a16:creationId xmlns:a16="http://schemas.microsoft.com/office/drawing/2014/main" id="{80CBBF4B-8C65-234D-9C0F-E2FDE73605B1}"/>
              </a:ext>
            </a:extLst>
          </p:cNvPr>
          <p:cNvGrpSpPr/>
          <p:nvPr/>
        </p:nvGrpSpPr>
        <p:grpSpPr>
          <a:xfrm>
            <a:off x="7027198" y="2368434"/>
            <a:ext cx="2013206" cy="1180476"/>
            <a:chOff x="4215362" y="11068203"/>
            <a:chExt cx="1774374" cy="993483"/>
          </a:xfrm>
        </p:grpSpPr>
        <p:pic>
          <p:nvPicPr>
            <p:cNvPr id="26" name="Picture 25">
              <a:extLst>
                <a:ext uri="{FF2B5EF4-FFF2-40B4-BE49-F238E27FC236}">
                  <a16:creationId xmlns:a16="http://schemas.microsoft.com/office/drawing/2014/main" id="{8B3C5A3D-1D6A-E04A-B102-6EE5296A6E49}"/>
                </a:ext>
              </a:extLst>
            </p:cNvPr>
            <p:cNvPicPr>
              <a:picLocks noChangeAspect="1"/>
            </p:cNvPicPr>
            <p:nvPr/>
          </p:nvPicPr>
          <p:blipFill>
            <a:blip r:embed="rId18" cstate="screen">
              <a:extLst>
                <a:ext uri="{28A0092B-C50C-407E-A947-70E740481C1C}">
                  <a14:useLocalDpi xmlns:a14="http://schemas.microsoft.com/office/drawing/2010/main"/>
                </a:ext>
              </a:extLst>
            </a:blip>
            <a:stretch>
              <a:fillRect/>
            </a:stretch>
          </p:blipFill>
          <p:spPr>
            <a:xfrm>
              <a:off x="4215362" y="11068203"/>
              <a:ext cx="1774374" cy="993483"/>
            </a:xfrm>
            <a:prstGeom prst="rect">
              <a:avLst/>
            </a:prstGeom>
          </p:spPr>
        </p:pic>
        <p:pic>
          <p:nvPicPr>
            <p:cNvPr id="27" name="Picture 26">
              <a:extLst>
                <a:ext uri="{FF2B5EF4-FFF2-40B4-BE49-F238E27FC236}">
                  <a16:creationId xmlns:a16="http://schemas.microsoft.com/office/drawing/2014/main" id="{52FEA5A3-BC01-914E-925E-A5904621AAAC}"/>
                </a:ext>
              </a:extLst>
            </p:cNvPr>
            <p:cNvPicPr>
              <a:picLocks noChangeAspect="1"/>
            </p:cNvPicPr>
            <p:nvPr/>
          </p:nvPicPr>
          <p:blipFill>
            <a:blip r:embed="rId19" cstate="screen">
              <a:extLst>
                <a:ext uri="{28A0092B-C50C-407E-A947-70E740481C1C}">
                  <a14:useLocalDpi xmlns:a14="http://schemas.microsoft.com/office/drawing/2010/main"/>
                </a:ext>
              </a:extLst>
            </a:blip>
            <a:stretch>
              <a:fillRect/>
            </a:stretch>
          </p:blipFill>
          <p:spPr>
            <a:xfrm>
              <a:off x="4328294" y="11542478"/>
              <a:ext cx="613226" cy="346627"/>
            </a:xfrm>
            <a:prstGeom prst="rect">
              <a:avLst/>
            </a:prstGeom>
          </p:spPr>
        </p:pic>
      </p:grpSp>
      <p:pic>
        <p:nvPicPr>
          <p:cNvPr id="28" name="Picture 27">
            <a:extLst>
              <a:ext uri="{FF2B5EF4-FFF2-40B4-BE49-F238E27FC236}">
                <a16:creationId xmlns:a16="http://schemas.microsoft.com/office/drawing/2014/main" id="{CFFDCC47-2488-4249-9702-BACF3C2A58E4}"/>
              </a:ext>
            </a:extLst>
          </p:cNvPr>
          <p:cNvPicPr>
            <a:picLocks noChangeAspect="1"/>
          </p:cNvPicPr>
          <p:nvPr/>
        </p:nvPicPr>
        <p:blipFill>
          <a:blip r:embed="rId20" cstate="screen">
            <a:extLst>
              <a:ext uri="{28A0092B-C50C-407E-A947-70E740481C1C}">
                <a14:useLocalDpi xmlns:a14="http://schemas.microsoft.com/office/drawing/2010/main"/>
              </a:ext>
            </a:extLst>
          </a:blip>
          <a:stretch>
            <a:fillRect/>
          </a:stretch>
        </p:blipFill>
        <p:spPr>
          <a:xfrm>
            <a:off x="3659315" y="3812026"/>
            <a:ext cx="1398209" cy="1092163"/>
          </a:xfrm>
          <a:prstGeom prst="rect">
            <a:avLst/>
          </a:prstGeom>
        </p:spPr>
      </p:pic>
      <p:pic>
        <p:nvPicPr>
          <p:cNvPr id="29" name="Picture 28">
            <a:extLst>
              <a:ext uri="{FF2B5EF4-FFF2-40B4-BE49-F238E27FC236}">
                <a16:creationId xmlns:a16="http://schemas.microsoft.com/office/drawing/2014/main" id="{79167821-F48C-774F-9376-5C9EFF422E23}"/>
              </a:ext>
            </a:extLst>
          </p:cNvPr>
          <p:cNvPicPr>
            <a:picLocks noChangeAspect="1"/>
          </p:cNvPicPr>
          <p:nvPr/>
        </p:nvPicPr>
        <p:blipFill>
          <a:blip r:embed="rId21" cstate="screen">
            <a:extLst>
              <a:ext uri="{28A0092B-C50C-407E-A947-70E740481C1C}">
                <a14:useLocalDpi xmlns:a14="http://schemas.microsoft.com/office/drawing/2010/main"/>
              </a:ext>
            </a:extLst>
          </a:blip>
          <a:stretch>
            <a:fillRect/>
          </a:stretch>
        </p:blipFill>
        <p:spPr>
          <a:xfrm>
            <a:off x="2275972" y="3868379"/>
            <a:ext cx="1399765" cy="1101293"/>
          </a:xfrm>
          <a:prstGeom prst="rect">
            <a:avLst/>
          </a:prstGeom>
        </p:spPr>
      </p:pic>
      <p:pic>
        <p:nvPicPr>
          <p:cNvPr id="30" name="Picture 29">
            <a:extLst>
              <a:ext uri="{FF2B5EF4-FFF2-40B4-BE49-F238E27FC236}">
                <a16:creationId xmlns:a16="http://schemas.microsoft.com/office/drawing/2014/main" id="{4DC27D79-33CE-A145-97DE-9D79D42FCDAF}"/>
              </a:ext>
            </a:extLst>
          </p:cNvPr>
          <p:cNvPicPr>
            <a:picLocks noChangeAspect="1"/>
          </p:cNvPicPr>
          <p:nvPr/>
        </p:nvPicPr>
        <p:blipFill>
          <a:blip r:embed="rId22" cstate="screen">
            <a:extLst>
              <a:ext uri="{28A0092B-C50C-407E-A947-70E740481C1C}">
                <a14:useLocalDpi xmlns:a14="http://schemas.microsoft.com/office/drawing/2010/main"/>
              </a:ext>
            </a:extLst>
          </a:blip>
          <a:stretch>
            <a:fillRect/>
          </a:stretch>
        </p:blipFill>
        <p:spPr>
          <a:xfrm>
            <a:off x="5074214" y="3770133"/>
            <a:ext cx="1732730" cy="1373367"/>
          </a:xfrm>
          <a:prstGeom prst="rect">
            <a:avLst/>
          </a:prstGeom>
        </p:spPr>
      </p:pic>
    </p:spTree>
    <p:extLst>
      <p:ext uri="{BB962C8B-B14F-4D97-AF65-F5344CB8AC3E}">
        <p14:creationId xmlns:p14="http://schemas.microsoft.com/office/powerpoint/2010/main" val="3318985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1CC5D-4CDA-D44C-88BD-BCAF46317AE7}"/>
              </a:ext>
            </a:extLst>
          </p:cNvPr>
          <p:cNvSpPr>
            <a:spLocks noGrp="1"/>
          </p:cNvSpPr>
          <p:nvPr>
            <p:ph type="title"/>
          </p:nvPr>
        </p:nvSpPr>
        <p:spPr>
          <a:xfrm>
            <a:off x="457200" y="-65988"/>
            <a:ext cx="8229600" cy="857250"/>
          </a:xfrm>
        </p:spPr>
        <p:txBody>
          <a:bodyPr/>
          <a:lstStyle/>
          <a:p>
            <a:r>
              <a:rPr lang="en-GB" b="1" dirty="0"/>
              <a:t>Trends and pathways in DP</a:t>
            </a:r>
            <a:endParaRPr lang="en-FR" dirty="0"/>
          </a:p>
        </p:txBody>
      </p:sp>
      <p:sp>
        <p:nvSpPr>
          <p:cNvPr id="3" name="Content Placeholder 2">
            <a:extLst>
              <a:ext uri="{FF2B5EF4-FFF2-40B4-BE49-F238E27FC236}">
                <a16:creationId xmlns:a16="http://schemas.microsoft.com/office/drawing/2014/main" id="{5B847D25-27F0-864A-928A-68431AFC3DC6}"/>
              </a:ext>
            </a:extLst>
          </p:cNvPr>
          <p:cNvSpPr>
            <a:spLocks noGrp="1"/>
          </p:cNvSpPr>
          <p:nvPr>
            <p:ph idx="1"/>
          </p:nvPr>
        </p:nvSpPr>
        <p:spPr>
          <a:xfrm>
            <a:off x="457200" y="613900"/>
            <a:ext cx="8229600" cy="4330726"/>
          </a:xfrm>
        </p:spPr>
        <p:txBody>
          <a:bodyPr>
            <a:normAutofit fontScale="70000" lnSpcReduction="20000"/>
          </a:bodyPr>
          <a:lstStyle/>
          <a:p>
            <a:r>
              <a:rPr lang="en-GB" b="1" dirty="0">
                <a:solidFill>
                  <a:srgbClr val="FF0000"/>
                </a:solidFill>
              </a:rPr>
              <a:t>Preserved</a:t>
            </a:r>
            <a:r>
              <a:rPr lang="en-GB" b="1" dirty="0"/>
              <a:t> legacy </a:t>
            </a:r>
            <a:r>
              <a:rPr lang="en-GB" b="1" dirty="0">
                <a:solidFill>
                  <a:srgbClr val="FF0000"/>
                </a:solidFill>
              </a:rPr>
              <a:t>datasets</a:t>
            </a:r>
            <a:r>
              <a:rPr lang="en-GB" b="1" dirty="0"/>
              <a:t> continue to generate new scientific opportunities.</a:t>
            </a:r>
          </a:p>
          <a:p>
            <a:pPr lvl="1"/>
            <a:r>
              <a:rPr lang="en-GB" dirty="0"/>
              <a:t>Legacy data is proven to be </a:t>
            </a:r>
            <a:r>
              <a:rPr lang="en-GB" b="1" dirty="0">
                <a:solidFill>
                  <a:srgbClr val="FF0000"/>
                </a:solidFill>
              </a:rPr>
              <a:t>valuable resources </a:t>
            </a:r>
            <a:r>
              <a:rPr lang="en-GB" dirty="0"/>
              <a:t>for new physics analyses.</a:t>
            </a:r>
          </a:p>
          <a:p>
            <a:r>
              <a:rPr lang="en-GB" b="1" dirty="0">
                <a:solidFill>
                  <a:srgbClr val="FF0000"/>
                </a:solidFill>
              </a:rPr>
              <a:t>AI is </a:t>
            </a:r>
            <a:r>
              <a:rPr lang="en-GB" b="1" dirty="0"/>
              <a:t>reshaping data preservation</a:t>
            </a:r>
            <a:r>
              <a:rPr lang="en-GB" dirty="0"/>
              <a:t>, it becomes </a:t>
            </a:r>
            <a:r>
              <a:rPr lang="en-GB" b="1" dirty="0">
                <a:solidFill>
                  <a:srgbClr val="FF0000"/>
                </a:solidFill>
              </a:rPr>
              <a:t>standard for DP</a:t>
            </a:r>
            <a:r>
              <a:rPr lang="en-GB" dirty="0">
                <a:solidFill>
                  <a:srgbClr val="FF0000"/>
                </a:solidFill>
              </a:rPr>
              <a:t>. </a:t>
            </a:r>
          </a:p>
          <a:p>
            <a:pPr lvl="1"/>
            <a:r>
              <a:rPr lang="en-GB" dirty="0"/>
              <a:t>automation, discoverability, reproducibility. metadata extraction, workflow automation, and data lifecycle management.</a:t>
            </a:r>
          </a:p>
          <a:p>
            <a:pPr lvl="1"/>
            <a:r>
              <a:rPr lang="en-GB" dirty="0"/>
              <a:t>Modern software enables reanalysis of legacy datasets, demonstrating continued scientific value of preserved data.</a:t>
            </a:r>
            <a:endParaRPr lang="en-GB" dirty="0">
              <a:solidFill>
                <a:srgbClr val="FF0000"/>
              </a:solidFill>
            </a:endParaRPr>
          </a:p>
          <a:p>
            <a:r>
              <a:rPr lang="en-GB" b="1" dirty="0">
                <a:solidFill>
                  <a:srgbClr val="FF0000"/>
                </a:solidFill>
              </a:rPr>
              <a:t>Open Science </a:t>
            </a:r>
            <a:r>
              <a:rPr lang="en-GB" b="1" dirty="0"/>
              <a:t>has become a </a:t>
            </a:r>
            <a:r>
              <a:rPr lang="en-GB" b="1" dirty="0">
                <a:solidFill>
                  <a:srgbClr val="FF0000"/>
                </a:solidFill>
              </a:rPr>
              <a:t>central driver</a:t>
            </a:r>
            <a:r>
              <a:rPr lang="en-GB" dirty="0">
                <a:solidFill>
                  <a:srgbClr val="FF0000"/>
                </a:solidFill>
              </a:rPr>
              <a:t> </a:t>
            </a:r>
            <a:r>
              <a:rPr lang="en-GB" dirty="0"/>
              <a:t>of HEP data preservation.</a:t>
            </a:r>
          </a:p>
          <a:p>
            <a:pPr lvl="1"/>
            <a:r>
              <a:rPr lang="en-GB" dirty="0"/>
              <a:t>Strong progress in CERN Open Data implementation and FAIR-aligned preservation.</a:t>
            </a:r>
          </a:p>
          <a:p>
            <a:pPr lvl="1"/>
            <a:r>
              <a:rPr lang="en-GB" dirty="0"/>
              <a:t>Long-term preservation across LHC and legacy experiments (ALICE, ATLAS, CMS, </a:t>
            </a:r>
            <a:r>
              <a:rPr lang="en-GB" dirty="0" err="1"/>
              <a:t>LHCb</a:t>
            </a:r>
            <a:r>
              <a:rPr lang="en-GB" dirty="0"/>
              <a:t>, </a:t>
            </a:r>
            <a:r>
              <a:rPr lang="en-GB" dirty="0" err="1"/>
              <a:t>BaBar</a:t>
            </a:r>
            <a:r>
              <a:rPr lang="en-GB" dirty="0"/>
              <a:t>, OPAL, DELPHI, BESIII, JUNO, LHAASO).</a:t>
            </a:r>
          </a:p>
          <a:p>
            <a:pPr lvl="1"/>
            <a:r>
              <a:rPr lang="en-GB" dirty="0"/>
              <a:t>Cross-disciplinary initiatives (EOSC EDEN, REANA, CERN Preserve) strengthening reproducibility and interoperability.</a:t>
            </a:r>
          </a:p>
          <a:p>
            <a:r>
              <a:rPr lang="en-GB" b="1" dirty="0"/>
              <a:t>International collaboration and common standards are essential</a:t>
            </a:r>
            <a:r>
              <a:rPr lang="en-GB" dirty="0"/>
              <a:t> for sustainable preservation.</a:t>
            </a:r>
          </a:p>
          <a:p>
            <a:r>
              <a:rPr lang="en-GB" b="1" dirty="0">
                <a:solidFill>
                  <a:srgbClr val="00B050"/>
                </a:solidFill>
              </a:rPr>
              <a:t>Long-term investment remains critical</a:t>
            </a:r>
            <a:r>
              <a:rPr lang="en-GB" dirty="0">
                <a:solidFill>
                  <a:srgbClr val="00B050"/>
                </a:solidFill>
              </a:rPr>
              <a:t> to ensure continued accessibility and reuse of scientific data.</a:t>
            </a:r>
          </a:p>
          <a:p>
            <a:r>
              <a:rPr lang="en-GB" b="1" u="sng" dirty="0"/>
              <a:t>Vision: </a:t>
            </a:r>
            <a:r>
              <a:rPr lang="en-GB" u="sng" dirty="0"/>
              <a:t>Scientific data is a </a:t>
            </a:r>
            <a:r>
              <a:rPr lang="en-GB" b="1" u="sng" dirty="0"/>
              <a:t>strategic institutional asset</a:t>
            </a:r>
            <a:r>
              <a:rPr lang="en-GB" dirty="0"/>
              <a:t> </a:t>
            </a:r>
            <a:r>
              <a:rPr lang="en-GB" dirty="0">
                <a:solidFill>
                  <a:srgbClr val="FF0000"/>
                </a:solidFill>
              </a:rPr>
              <a:t>strengthening scientific excellence and Open Science leadership.</a:t>
            </a:r>
            <a:endParaRPr lang="en-GB" dirty="0">
              <a:solidFill>
                <a:srgbClr val="00B050"/>
              </a:solidFill>
            </a:endParaRPr>
          </a:p>
          <a:p>
            <a:endParaRPr lang="en-FR" dirty="0"/>
          </a:p>
        </p:txBody>
      </p:sp>
      <p:sp>
        <p:nvSpPr>
          <p:cNvPr id="4" name="Date Placeholder 3">
            <a:extLst>
              <a:ext uri="{FF2B5EF4-FFF2-40B4-BE49-F238E27FC236}">
                <a16:creationId xmlns:a16="http://schemas.microsoft.com/office/drawing/2014/main" id="{C0594BC1-22DA-3349-9967-57D9A85A692B}"/>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90EB2365-BF90-F946-9FF6-FDF16F82D1E8}"/>
              </a:ext>
            </a:extLst>
          </p:cNvPr>
          <p:cNvSpPr>
            <a:spLocks noGrp="1"/>
          </p:cNvSpPr>
          <p:nvPr>
            <p:ph type="sldNum" sz="quarter" idx="12"/>
          </p:nvPr>
        </p:nvSpPr>
        <p:spPr/>
        <p:txBody>
          <a:bodyPr/>
          <a:lstStyle/>
          <a:p>
            <a:fld id="{BCC3066C-7D9C-43AE-863C-B082BB6A9375}" type="slidenum">
              <a:rPr lang="en-US" smtClean="0"/>
              <a:t>11</a:t>
            </a:fld>
            <a:endParaRPr lang="en-US"/>
          </a:p>
        </p:txBody>
      </p:sp>
    </p:spTree>
    <p:extLst>
      <p:ext uri="{BB962C8B-B14F-4D97-AF65-F5344CB8AC3E}">
        <p14:creationId xmlns:p14="http://schemas.microsoft.com/office/powerpoint/2010/main" val="26590955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72EB7D-E7E5-C449-848E-F6FDB73BBD62}"/>
              </a:ext>
            </a:extLst>
          </p:cNvPr>
          <p:cNvSpPr>
            <a:spLocks noGrp="1"/>
          </p:cNvSpPr>
          <p:nvPr>
            <p:ph type="title"/>
          </p:nvPr>
        </p:nvSpPr>
        <p:spPr>
          <a:xfrm>
            <a:off x="457200" y="205978"/>
            <a:ext cx="8229600" cy="3286251"/>
          </a:xfrm>
        </p:spPr>
        <p:txBody>
          <a:bodyPr>
            <a:normAutofit/>
          </a:bodyPr>
          <a:lstStyle/>
          <a:p>
            <a:r>
              <a:rPr lang="en-FR" sz="8000" dirty="0"/>
              <a:t>bckp</a:t>
            </a:r>
          </a:p>
        </p:txBody>
      </p:sp>
      <p:sp>
        <p:nvSpPr>
          <p:cNvPr id="4" name="Date Placeholder 3">
            <a:extLst>
              <a:ext uri="{FF2B5EF4-FFF2-40B4-BE49-F238E27FC236}">
                <a16:creationId xmlns:a16="http://schemas.microsoft.com/office/drawing/2014/main" id="{53075F8A-15E8-4949-8B01-C76CC0118D19}"/>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C881D243-EDF8-CD42-B5FD-6250A51903E6}"/>
              </a:ext>
            </a:extLst>
          </p:cNvPr>
          <p:cNvSpPr>
            <a:spLocks noGrp="1"/>
          </p:cNvSpPr>
          <p:nvPr>
            <p:ph type="sldNum" sz="quarter" idx="12"/>
          </p:nvPr>
        </p:nvSpPr>
        <p:spPr/>
        <p:txBody>
          <a:bodyPr/>
          <a:lstStyle/>
          <a:p>
            <a:fld id="{BCC3066C-7D9C-43AE-863C-B082BB6A9375}" type="slidenum">
              <a:rPr lang="en-US" smtClean="0"/>
              <a:t>12</a:t>
            </a:fld>
            <a:endParaRPr lang="en-US"/>
          </a:p>
        </p:txBody>
      </p:sp>
    </p:spTree>
    <p:extLst>
      <p:ext uri="{BB962C8B-B14F-4D97-AF65-F5344CB8AC3E}">
        <p14:creationId xmlns:p14="http://schemas.microsoft.com/office/powerpoint/2010/main" val="6137644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8565D-5974-6B4A-9C21-BB624A0EBB4F}"/>
              </a:ext>
            </a:extLst>
          </p:cNvPr>
          <p:cNvSpPr>
            <a:spLocks noGrp="1"/>
          </p:cNvSpPr>
          <p:nvPr>
            <p:ph type="title"/>
          </p:nvPr>
        </p:nvSpPr>
        <p:spPr>
          <a:xfrm>
            <a:off x="457201" y="120250"/>
            <a:ext cx="6704293" cy="428625"/>
          </a:xfrm>
        </p:spPr>
        <p:txBody>
          <a:bodyPr>
            <a:normAutofit fontScale="90000"/>
          </a:bodyPr>
          <a:lstStyle/>
          <a:p>
            <a:r>
              <a:rPr lang="en-FR" dirty="0"/>
              <a:t>Agenda</a:t>
            </a:r>
          </a:p>
        </p:txBody>
      </p:sp>
      <p:sp>
        <p:nvSpPr>
          <p:cNvPr id="4" name="Date Placeholder 3">
            <a:extLst>
              <a:ext uri="{FF2B5EF4-FFF2-40B4-BE49-F238E27FC236}">
                <a16:creationId xmlns:a16="http://schemas.microsoft.com/office/drawing/2014/main" id="{395A4B10-24E2-654A-BFD1-E86E9E92EC31}"/>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A561DD58-AE13-734F-BF8F-FBE4206B7AEF}"/>
              </a:ext>
            </a:extLst>
          </p:cNvPr>
          <p:cNvSpPr>
            <a:spLocks noGrp="1"/>
          </p:cNvSpPr>
          <p:nvPr>
            <p:ph type="sldNum" sz="quarter" idx="12"/>
          </p:nvPr>
        </p:nvSpPr>
        <p:spPr/>
        <p:txBody>
          <a:bodyPr/>
          <a:lstStyle/>
          <a:p>
            <a:fld id="{BCC3066C-7D9C-43AE-863C-B082BB6A9375}" type="slidenum">
              <a:rPr lang="en-US" smtClean="0"/>
              <a:t>13</a:t>
            </a:fld>
            <a:endParaRPr lang="en-US"/>
          </a:p>
        </p:txBody>
      </p:sp>
      <p:graphicFrame>
        <p:nvGraphicFramePr>
          <p:cNvPr id="10" name="Content Placeholder 9">
            <a:extLst>
              <a:ext uri="{FF2B5EF4-FFF2-40B4-BE49-F238E27FC236}">
                <a16:creationId xmlns:a16="http://schemas.microsoft.com/office/drawing/2014/main" id="{D9A49B57-4979-064B-A280-52B9B4603D4F}"/>
              </a:ext>
            </a:extLst>
          </p:cNvPr>
          <p:cNvGraphicFramePr>
            <a:graphicFrameLocks noGrp="1"/>
          </p:cNvGraphicFramePr>
          <p:nvPr>
            <p:ph idx="1"/>
          </p:nvPr>
        </p:nvGraphicFramePr>
        <p:xfrm>
          <a:off x="182507" y="548875"/>
          <a:ext cx="4486313" cy="4273437"/>
        </p:xfrm>
        <a:graphic>
          <a:graphicData uri="http://schemas.openxmlformats.org/drawingml/2006/table">
            <a:tbl>
              <a:tblPr>
                <a:tableStyleId>{5C22544A-7EE6-4342-B048-85BDC9FD1C3A}</a:tableStyleId>
              </a:tblPr>
              <a:tblGrid>
                <a:gridCol w="411703">
                  <a:extLst>
                    <a:ext uri="{9D8B030D-6E8A-4147-A177-3AD203B41FA5}">
                      <a16:colId xmlns:a16="http://schemas.microsoft.com/office/drawing/2014/main" val="2812781577"/>
                    </a:ext>
                  </a:extLst>
                </a:gridCol>
                <a:gridCol w="1202318">
                  <a:extLst>
                    <a:ext uri="{9D8B030D-6E8A-4147-A177-3AD203B41FA5}">
                      <a16:colId xmlns:a16="http://schemas.microsoft.com/office/drawing/2014/main" val="3482342254"/>
                    </a:ext>
                  </a:extLst>
                </a:gridCol>
                <a:gridCol w="2872292">
                  <a:extLst>
                    <a:ext uri="{9D8B030D-6E8A-4147-A177-3AD203B41FA5}">
                      <a16:colId xmlns:a16="http://schemas.microsoft.com/office/drawing/2014/main" val="1327910697"/>
                    </a:ext>
                  </a:extLst>
                </a:gridCol>
              </a:tblGrid>
              <a:tr h="263787">
                <a:tc>
                  <a:txBody>
                    <a:bodyPr/>
                    <a:lstStyle/>
                    <a:p>
                      <a:pPr algn="r" fontAlgn="b"/>
                      <a:r>
                        <a:rPr lang="en-FR" sz="1100" u="none" strike="noStrike">
                          <a:effectLst/>
                        </a:rPr>
                        <a:t>14:00</a:t>
                      </a:r>
                      <a:endParaRPr lang="en-FR"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100" u="none" strike="noStrike">
                          <a:effectLst/>
                        </a:rPr>
                        <a:t>Simone Campana</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100" u="none" strike="noStrike">
                          <a:effectLst/>
                        </a:rPr>
                        <a:t>Welcome from CERN Management</a:t>
                      </a:r>
                      <a:endParaRPr lang="en-GB"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12423900"/>
                  </a:ext>
                </a:extLst>
              </a:tr>
              <a:tr h="263787">
                <a:tc>
                  <a:txBody>
                    <a:bodyPr/>
                    <a:lstStyle/>
                    <a:p>
                      <a:pPr algn="r" fontAlgn="b"/>
                      <a:r>
                        <a:rPr lang="en-FR" sz="1100" u="none" strike="noStrike">
                          <a:effectLst/>
                        </a:rPr>
                        <a:t>14:10</a:t>
                      </a:r>
                      <a:endParaRPr lang="en-FR"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100" u="none" strike="noStrike">
                          <a:effectLst/>
                        </a:rPr>
                        <a:t>Cristinel Diaconu</a:t>
                      </a:r>
                      <a:endParaRPr lang="en-GB"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en-GB" sz="1100" u="none" strike="noStrike" dirty="0">
                          <a:effectLst/>
                        </a:rPr>
                        <a:t>Workshop Introduction and Goals</a:t>
                      </a:r>
                      <a:endParaRPr lang="en-GB"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67340630"/>
                  </a:ext>
                </a:extLst>
              </a:tr>
              <a:tr h="300531">
                <a:tc>
                  <a:txBody>
                    <a:bodyPr/>
                    <a:lstStyle/>
                    <a:p>
                      <a:pPr algn="r" fontAlgn="b"/>
                      <a:r>
                        <a:rPr lang="en-FR" sz="1100" u="none" strike="noStrike" dirty="0">
                          <a:effectLst/>
                        </a:rPr>
                        <a:t>14:20</a:t>
                      </a:r>
                      <a:endParaRPr lang="en-FR" sz="1100" b="0" i="0" u="none" strike="noStrike" dirty="0">
                        <a:solidFill>
                          <a:srgbClr val="000000"/>
                        </a:solidFill>
                        <a:effectLst/>
                        <a:latin typeface="Calibri" panose="020F0502020204030204" pitchFamily="34" charset="0"/>
                      </a:endParaRPr>
                    </a:p>
                  </a:txBody>
                  <a:tcPr marL="9525" marR="9525" marT="9525" marB="0" anchor="b">
                    <a:solidFill>
                      <a:schemeClr val="bg2">
                        <a:lumMod val="90000"/>
                      </a:schemeClr>
                    </a:solidFill>
                  </a:tcPr>
                </a:tc>
                <a:tc>
                  <a:txBody>
                    <a:bodyPr/>
                    <a:lstStyle/>
                    <a:p>
                      <a:pPr algn="l" fontAlgn="b"/>
                      <a:r>
                        <a:rPr lang="en-GB" sz="1100" u="none" strike="noStrike">
                          <a:effectLst/>
                        </a:rPr>
                        <a:t>Ulrich Schwickerath</a:t>
                      </a:r>
                      <a:endParaRPr lang="en-GB" sz="1100" b="0" i="0" u="none" strike="noStrike">
                        <a:solidFill>
                          <a:srgbClr val="000000"/>
                        </a:solidFill>
                        <a:effectLst/>
                        <a:latin typeface="Calibri" panose="020F0502020204030204" pitchFamily="34" charset="0"/>
                      </a:endParaRPr>
                    </a:p>
                  </a:txBody>
                  <a:tcPr marL="9525" marR="9525" marT="9525" marB="0" anchor="b">
                    <a:solidFill>
                      <a:schemeClr val="bg2">
                        <a:lumMod val="90000"/>
                      </a:schemeClr>
                    </a:solidFill>
                  </a:tcPr>
                </a:tc>
                <a:tc>
                  <a:txBody>
                    <a:bodyPr/>
                    <a:lstStyle/>
                    <a:p>
                      <a:pPr algn="l" fontAlgn="b"/>
                      <a:r>
                        <a:rPr lang="en-GB" sz="1100" u="none" strike="noStrike" dirty="0">
                          <a:effectLst/>
                        </a:rPr>
                        <a:t>DPHEP greetings from the past: news around LEP</a:t>
                      </a:r>
                      <a:endParaRPr lang="en-GB" sz="1100" b="0" i="0" u="none" strike="noStrike" dirty="0">
                        <a:solidFill>
                          <a:srgbClr val="000000"/>
                        </a:solidFill>
                        <a:effectLst/>
                        <a:latin typeface="Calibri" panose="020F0502020204030204" pitchFamily="34" charset="0"/>
                      </a:endParaRPr>
                    </a:p>
                  </a:txBody>
                  <a:tcPr marL="9525" marR="9525" marT="9525" marB="0" anchor="b">
                    <a:solidFill>
                      <a:schemeClr val="bg2">
                        <a:lumMod val="90000"/>
                      </a:schemeClr>
                    </a:solidFill>
                  </a:tcPr>
                </a:tc>
                <a:extLst>
                  <a:ext uri="{0D108BD9-81ED-4DB2-BD59-A6C34878D82A}">
                    <a16:rowId xmlns:a16="http://schemas.microsoft.com/office/drawing/2014/main" val="501935328"/>
                  </a:ext>
                </a:extLst>
              </a:tr>
              <a:tr h="263787">
                <a:tc>
                  <a:txBody>
                    <a:bodyPr/>
                    <a:lstStyle/>
                    <a:p>
                      <a:pPr algn="r" fontAlgn="b"/>
                      <a:r>
                        <a:rPr lang="en-FR" sz="1100" u="none" strike="noStrike" dirty="0">
                          <a:effectLst/>
                        </a:rPr>
                        <a:t>14:40</a:t>
                      </a:r>
                      <a:endParaRPr lang="en-FR" sz="1100" b="0" i="0" u="none" strike="noStrike" dirty="0">
                        <a:solidFill>
                          <a:srgbClr val="000000"/>
                        </a:solidFill>
                        <a:effectLst/>
                        <a:latin typeface="Calibri" panose="020F0502020204030204" pitchFamily="34" charset="0"/>
                      </a:endParaRPr>
                    </a:p>
                  </a:txBody>
                  <a:tcPr marL="9525" marR="9525" marT="9525" marB="0" anchor="b">
                    <a:solidFill>
                      <a:schemeClr val="bg2">
                        <a:lumMod val="90000"/>
                      </a:schemeClr>
                    </a:solidFill>
                  </a:tcPr>
                </a:tc>
                <a:tc>
                  <a:txBody>
                    <a:bodyPr/>
                    <a:lstStyle/>
                    <a:p>
                      <a:pPr algn="l" fontAlgn="b"/>
                      <a:r>
                        <a:rPr lang="en-GB" sz="1100" u="none" strike="noStrike" dirty="0">
                          <a:effectLst/>
                        </a:rPr>
                        <a:t>Michal </a:t>
                      </a:r>
                      <a:r>
                        <a:rPr lang="en-GB" sz="1100" u="none" strike="noStrike" dirty="0" err="1">
                          <a:effectLst/>
                        </a:rPr>
                        <a:t>Lukeš</a:t>
                      </a:r>
                      <a:endParaRPr lang="en-GB" sz="1100" b="0" i="0" u="none" strike="noStrike" dirty="0">
                        <a:solidFill>
                          <a:srgbClr val="000000"/>
                        </a:solidFill>
                        <a:effectLst/>
                        <a:latin typeface="Calibri" panose="020F0502020204030204" pitchFamily="34" charset="0"/>
                      </a:endParaRPr>
                    </a:p>
                  </a:txBody>
                  <a:tcPr marL="9525" marR="9525" marT="9525" marB="0" anchor="b">
                    <a:solidFill>
                      <a:schemeClr val="bg2">
                        <a:lumMod val="90000"/>
                      </a:schemeClr>
                    </a:solidFill>
                  </a:tcPr>
                </a:tc>
                <a:tc>
                  <a:txBody>
                    <a:bodyPr/>
                    <a:lstStyle/>
                    <a:p>
                      <a:pPr algn="l" fontAlgn="b"/>
                      <a:r>
                        <a:rPr lang="en-GB" sz="1100" u="none" strike="noStrike">
                          <a:effectLst/>
                        </a:rPr>
                        <a:t>A New Repository for DELPHI Data</a:t>
                      </a:r>
                      <a:endParaRPr lang="en-GB" sz="1100" b="0" i="0" u="none" strike="noStrike">
                        <a:solidFill>
                          <a:srgbClr val="000000"/>
                        </a:solidFill>
                        <a:effectLst/>
                        <a:latin typeface="Calibri" panose="020F0502020204030204" pitchFamily="34" charset="0"/>
                      </a:endParaRPr>
                    </a:p>
                  </a:txBody>
                  <a:tcPr marL="9525" marR="9525" marT="9525" marB="0" anchor="b">
                    <a:solidFill>
                      <a:schemeClr val="bg2">
                        <a:lumMod val="90000"/>
                      </a:schemeClr>
                    </a:solidFill>
                  </a:tcPr>
                </a:tc>
                <a:extLst>
                  <a:ext uri="{0D108BD9-81ED-4DB2-BD59-A6C34878D82A}">
                    <a16:rowId xmlns:a16="http://schemas.microsoft.com/office/drawing/2014/main" val="3418305395"/>
                  </a:ext>
                </a:extLst>
              </a:tr>
              <a:tr h="263787">
                <a:tc>
                  <a:txBody>
                    <a:bodyPr/>
                    <a:lstStyle/>
                    <a:p>
                      <a:pPr algn="r" fontAlgn="b"/>
                      <a:r>
                        <a:rPr lang="en-FR" sz="1100" u="none" strike="noStrike">
                          <a:effectLst/>
                        </a:rPr>
                        <a:t>15:00</a:t>
                      </a:r>
                      <a:endParaRPr lang="en-FR" sz="1100" b="0" i="0" u="none" strike="noStrike">
                        <a:solidFill>
                          <a:srgbClr val="000000"/>
                        </a:solidFill>
                        <a:effectLst/>
                        <a:latin typeface="Calibri" panose="020F0502020204030204" pitchFamily="34" charset="0"/>
                      </a:endParaRPr>
                    </a:p>
                  </a:txBody>
                  <a:tcPr marL="9525" marR="9525" marT="9525" marB="0" anchor="b">
                    <a:solidFill>
                      <a:schemeClr val="bg2">
                        <a:lumMod val="90000"/>
                      </a:schemeClr>
                    </a:solidFill>
                  </a:tcPr>
                </a:tc>
                <a:tc>
                  <a:txBody>
                    <a:bodyPr/>
                    <a:lstStyle/>
                    <a:p>
                      <a:pPr algn="l" fontAlgn="b"/>
                      <a:r>
                        <a:rPr lang="en-GB" sz="1100" u="none" strike="noStrike">
                          <a:effectLst/>
                        </a:rPr>
                        <a:t>Luka Lambrecht</a:t>
                      </a:r>
                      <a:endParaRPr lang="en-GB" sz="1100" b="0" i="0" u="none" strike="noStrike">
                        <a:solidFill>
                          <a:srgbClr val="000000"/>
                        </a:solidFill>
                        <a:effectLst/>
                        <a:latin typeface="Calibri" panose="020F0502020204030204" pitchFamily="34" charset="0"/>
                      </a:endParaRPr>
                    </a:p>
                  </a:txBody>
                  <a:tcPr marL="9525" marR="9525" marT="9525" marB="0" anchor="b">
                    <a:solidFill>
                      <a:schemeClr val="bg2">
                        <a:lumMod val="90000"/>
                      </a:schemeClr>
                    </a:solidFill>
                  </a:tcPr>
                </a:tc>
                <a:tc>
                  <a:txBody>
                    <a:bodyPr/>
                    <a:lstStyle/>
                    <a:p>
                      <a:pPr algn="l" fontAlgn="b"/>
                      <a:r>
                        <a:rPr lang="en-GB" sz="1100" u="none" strike="noStrike">
                          <a:effectLst/>
                        </a:rPr>
                        <a:t>Advanced b-tagging with archived ALEPH data</a:t>
                      </a:r>
                      <a:endParaRPr lang="en-GB" sz="1100" b="0" i="0" u="none" strike="noStrike">
                        <a:solidFill>
                          <a:srgbClr val="000000"/>
                        </a:solidFill>
                        <a:effectLst/>
                        <a:latin typeface="Calibri" panose="020F0502020204030204" pitchFamily="34" charset="0"/>
                      </a:endParaRPr>
                    </a:p>
                  </a:txBody>
                  <a:tcPr marL="9525" marR="9525" marT="9525" marB="0" anchor="b">
                    <a:solidFill>
                      <a:schemeClr val="bg2">
                        <a:lumMod val="90000"/>
                      </a:schemeClr>
                    </a:solidFill>
                  </a:tcPr>
                </a:tc>
                <a:extLst>
                  <a:ext uri="{0D108BD9-81ED-4DB2-BD59-A6C34878D82A}">
                    <a16:rowId xmlns:a16="http://schemas.microsoft.com/office/drawing/2014/main" val="4063416658"/>
                  </a:ext>
                </a:extLst>
              </a:tr>
              <a:tr h="352425">
                <a:tc>
                  <a:txBody>
                    <a:bodyPr/>
                    <a:lstStyle/>
                    <a:p>
                      <a:pPr algn="r" fontAlgn="b"/>
                      <a:r>
                        <a:rPr lang="en-FR" sz="1100" u="none" strike="noStrike">
                          <a:effectLst/>
                        </a:rPr>
                        <a:t>15:20</a:t>
                      </a:r>
                      <a:endParaRPr lang="en-FR" sz="1100" b="0" i="0" u="none" strike="noStrike">
                        <a:solidFill>
                          <a:srgbClr val="000000"/>
                        </a:solidFill>
                        <a:effectLst/>
                        <a:latin typeface="Calibri" panose="020F0502020204030204" pitchFamily="34" charset="0"/>
                      </a:endParaRPr>
                    </a:p>
                  </a:txBody>
                  <a:tcPr marL="9525" marR="9525" marT="9525" marB="0" anchor="b">
                    <a:solidFill>
                      <a:schemeClr val="bg2">
                        <a:lumMod val="90000"/>
                      </a:schemeClr>
                    </a:solidFill>
                  </a:tcPr>
                </a:tc>
                <a:tc>
                  <a:txBody>
                    <a:bodyPr/>
                    <a:lstStyle/>
                    <a:p>
                      <a:pPr algn="l" fontAlgn="b"/>
                      <a:r>
                        <a:rPr lang="en-GB" sz="1100" u="none" strike="noStrike" dirty="0">
                          <a:effectLst/>
                        </a:rPr>
                        <a:t>Dietrich </a:t>
                      </a:r>
                      <a:r>
                        <a:rPr lang="en-GB" sz="1100" u="none" strike="noStrike" dirty="0" err="1">
                          <a:effectLst/>
                        </a:rPr>
                        <a:t>Liko</a:t>
                      </a:r>
                      <a:endParaRPr lang="en-GB" sz="1100" b="0" i="0" u="none" strike="noStrike" dirty="0">
                        <a:solidFill>
                          <a:srgbClr val="000000"/>
                        </a:solidFill>
                        <a:effectLst/>
                        <a:latin typeface="Calibri" panose="020F0502020204030204" pitchFamily="34" charset="0"/>
                      </a:endParaRPr>
                    </a:p>
                  </a:txBody>
                  <a:tcPr marL="9525" marR="9525" marT="9525" marB="0" anchor="b">
                    <a:solidFill>
                      <a:schemeClr val="bg2">
                        <a:lumMod val="90000"/>
                      </a:schemeClr>
                    </a:solidFill>
                  </a:tcPr>
                </a:tc>
                <a:tc>
                  <a:txBody>
                    <a:bodyPr/>
                    <a:lstStyle/>
                    <a:p>
                      <a:pPr algn="l" fontAlgn="b"/>
                      <a:r>
                        <a:rPr lang="en-GB" sz="1100" u="none" strike="noStrike" dirty="0">
                          <a:effectLst/>
                        </a:rPr>
                        <a:t>Converting DELPHI Legacy Open Data to the EDM4HEP Format</a:t>
                      </a:r>
                      <a:endParaRPr lang="en-GB" sz="1100" b="0" i="0" u="none" strike="noStrike" dirty="0">
                        <a:solidFill>
                          <a:srgbClr val="000000"/>
                        </a:solidFill>
                        <a:effectLst/>
                        <a:latin typeface="Calibri" panose="020F0502020204030204" pitchFamily="34" charset="0"/>
                      </a:endParaRPr>
                    </a:p>
                  </a:txBody>
                  <a:tcPr marL="9525" marR="9525" marT="9525" marB="0" anchor="b">
                    <a:solidFill>
                      <a:schemeClr val="bg2">
                        <a:lumMod val="90000"/>
                      </a:schemeClr>
                    </a:solidFill>
                  </a:tcPr>
                </a:tc>
                <a:extLst>
                  <a:ext uri="{0D108BD9-81ED-4DB2-BD59-A6C34878D82A}">
                    <a16:rowId xmlns:a16="http://schemas.microsoft.com/office/drawing/2014/main" val="1735922844"/>
                  </a:ext>
                </a:extLst>
              </a:tr>
              <a:tr h="352425">
                <a:tc>
                  <a:txBody>
                    <a:bodyPr/>
                    <a:lstStyle/>
                    <a:p>
                      <a:pPr algn="r" fontAlgn="b"/>
                      <a:r>
                        <a:rPr lang="en-FR" sz="1100" u="none" strike="noStrike">
                          <a:effectLst/>
                        </a:rPr>
                        <a:t>15:40</a:t>
                      </a:r>
                      <a:endParaRPr lang="en-FR" sz="1100" b="0" i="0" u="none" strike="noStrike">
                        <a:solidFill>
                          <a:srgbClr val="000000"/>
                        </a:solidFill>
                        <a:effectLst/>
                        <a:latin typeface="Calibri" panose="020F0502020204030204" pitchFamily="34" charset="0"/>
                      </a:endParaRPr>
                    </a:p>
                  </a:txBody>
                  <a:tcPr marL="9525" marR="9525" marT="9525" marB="0" anchor="b">
                    <a:solidFill>
                      <a:schemeClr val="bg2">
                        <a:lumMod val="90000"/>
                      </a:schemeClr>
                    </a:solidFill>
                  </a:tcPr>
                </a:tc>
                <a:tc>
                  <a:txBody>
                    <a:bodyPr/>
                    <a:lstStyle/>
                    <a:p>
                      <a:pPr algn="l" fontAlgn="b"/>
                      <a:r>
                        <a:rPr lang="en-GB" sz="1100" u="none" strike="noStrike">
                          <a:effectLst/>
                        </a:rPr>
                        <a:t>Graham Wilson</a:t>
                      </a:r>
                      <a:endParaRPr lang="en-GB" sz="1100" b="0" i="0" u="none" strike="noStrike">
                        <a:solidFill>
                          <a:srgbClr val="000000"/>
                        </a:solidFill>
                        <a:effectLst/>
                        <a:latin typeface="Calibri" panose="020F0502020204030204" pitchFamily="34" charset="0"/>
                      </a:endParaRPr>
                    </a:p>
                  </a:txBody>
                  <a:tcPr marL="9525" marR="9525" marT="9525" marB="0" anchor="b">
                    <a:solidFill>
                      <a:schemeClr val="bg2">
                        <a:lumMod val="90000"/>
                      </a:schemeClr>
                    </a:solidFill>
                  </a:tcPr>
                </a:tc>
                <a:tc>
                  <a:txBody>
                    <a:bodyPr/>
                    <a:lstStyle/>
                    <a:p>
                      <a:pPr algn="l" fontAlgn="b"/>
                      <a:r>
                        <a:rPr lang="en-GB" sz="1100" u="none" strike="noStrike" dirty="0">
                          <a:effectLst/>
                        </a:rPr>
                        <a:t>26 years on: Experience with OPAL Data Re-analysis</a:t>
                      </a:r>
                      <a:endParaRPr lang="en-GB" sz="1100" b="0" i="0" u="none" strike="noStrike" dirty="0">
                        <a:solidFill>
                          <a:srgbClr val="000000"/>
                        </a:solidFill>
                        <a:effectLst/>
                        <a:latin typeface="Calibri" panose="020F0502020204030204" pitchFamily="34" charset="0"/>
                      </a:endParaRPr>
                    </a:p>
                  </a:txBody>
                  <a:tcPr marL="9525" marR="9525" marT="9525" marB="0" anchor="b">
                    <a:solidFill>
                      <a:schemeClr val="bg2">
                        <a:lumMod val="90000"/>
                      </a:schemeClr>
                    </a:solidFill>
                  </a:tcPr>
                </a:tc>
                <a:extLst>
                  <a:ext uri="{0D108BD9-81ED-4DB2-BD59-A6C34878D82A}">
                    <a16:rowId xmlns:a16="http://schemas.microsoft.com/office/drawing/2014/main" val="1135291210"/>
                  </a:ext>
                </a:extLst>
              </a:tr>
              <a:tr h="239243">
                <a:tc>
                  <a:txBody>
                    <a:bodyPr/>
                    <a:lstStyle/>
                    <a:p>
                      <a:pPr algn="r" fontAlgn="b"/>
                      <a:r>
                        <a:rPr lang="en-FR" sz="1200" b="1" i="0" u="none" strike="noStrike" dirty="0">
                          <a:solidFill>
                            <a:schemeClr val="bg1"/>
                          </a:solidFill>
                          <a:effectLst/>
                          <a:latin typeface="Calibri" panose="020F0502020204030204" pitchFamily="34" charset="0"/>
                        </a:rPr>
                        <a:t>16:00</a:t>
                      </a:r>
                    </a:p>
                  </a:txBody>
                  <a:tcPr marL="9525" marR="9525" marT="9525" marB="0" anchor="b">
                    <a:solidFill>
                      <a:schemeClr val="accent6">
                        <a:lumMod val="50000"/>
                      </a:schemeClr>
                    </a:solidFill>
                  </a:tcPr>
                </a:tc>
                <a:tc>
                  <a:txBody>
                    <a:bodyPr/>
                    <a:lstStyle/>
                    <a:p>
                      <a:pPr algn="l" fontAlgn="b"/>
                      <a:r>
                        <a:rPr lang="en-GB" sz="1200" b="1" i="0" u="none" strike="noStrike" dirty="0">
                          <a:solidFill>
                            <a:schemeClr val="bg1"/>
                          </a:solidFill>
                          <a:effectLst/>
                          <a:latin typeface="Calibri" panose="020F0502020204030204" pitchFamily="34" charset="0"/>
                        </a:rPr>
                        <a:t>Coffee</a:t>
                      </a:r>
                    </a:p>
                  </a:txBody>
                  <a:tcPr marL="9525" marR="9525" marT="9525" marB="0" anchor="b">
                    <a:solidFill>
                      <a:schemeClr val="accent6">
                        <a:lumMod val="50000"/>
                      </a:schemeClr>
                    </a:solidFill>
                  </a:tcPr>
                </a:tc>
                <a:tc>
                  <a:txBody>
                    <a:bodyPr/>
                    <a:lstStyle/>
                    <a:p>
                      <a:pPr algn="l" fontAlgn="b"/>
                      <a:endParaRPr lang="en-GB" sz="1200" b="1" i="0" u="none" strike="noStrike" dirty="0">
                        <a:solidFill>
                          <a:schemeClr val="bg1"/>
                        </a:solidFill>
                        <a:effectLst/>
                        <a:latin typeface="Calibri" panose="020F0502020204030204" pitchFamily="34" charset="0"/>
                      </a:endParaRPr>
                    </a:p>
                  </a:txBody>
                  <a:tcPr marL="9525" marR="9525" marT="9525" marB="0" anchor="b">
                    <a:solidFill>
                      <a:schemeClr val="accent6">
                        <a:lumMod val="50000"/>
                      </a:schemeClr>
                    </a:solidFill>
                  </a:tcPr>
                </a:tc>
                <a:extLst>
                  <a:ext uri="{0D108BD9-81ED-4DB2-BD59-A6C34878D82A}">
                    <a16:rowId xmlns:a16="http://schemas.microsoft.com/office/drawing/2014/main" val="1429267138"/>
                  </a:ext>
                </a:extLst>
              </a:tr>
              <a:tr h="352425">
                <a:tc>
                  <a:txBody>
                    <a:bodyPr/>
                    <a:lstStyle/>
                    <a:p>
                      <a:pPr algn="r" fontAlgn="b"/>
                      <a:r>
                        <a:rPr lang="en-FR" sz="1100" u="none" strike="noStrike" dirty="0">
                          <a:effectLst/>
                        </a:rPr>
                        <a:t>16:15</a:t>
                      </a:r>
                      <a:endParaRPr lang="en-FR"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l" fontAlgn="b"/>
                      <a:r>
                        <a:rPr lang="en-GB" sz="1100" u="none" strike="noStrike" dirty="0">
                          <a:effectLst/>
                        </a:rPr>
                        <a:t>Thomas McCauley</a:t>
                      </a:r>
                      <a:endParaRPr lang="en-GB"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l" fontAlgn="b"/>
                      <a:r>
                        <a:rPr lang="en-GB" sz="1100" u="none" strike="noStrike" dirty="0">
                          <a:effectLst/>
                        </a:rPr>
                        <a:t>CMS Data Preservation and Open Access: status and plans</a:t>
                      </a:r>
                      <a:endParaRPr lang="en-GB"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extLst>
                  <a:ext uri="{0D108BD9-81ED-4DB2-BD59-A6C34878D82A}">
                    <a16:rowId xmlns:a16="http://schemas.microsoft.com/office/drawing/2014/main" val="4291438797"/>
                  </a:ext>
                </a:extLst>
              </a:tr>
              <a:tr h="263787">
                <a:tc>
                  <a:txBody>
                    <a:bodyPr/>
                    <a:lstStyle/>
                    <a:p>
                      <a:pPr algn="r" fontAlgn="b"/>
                      <a:r>
                        <a:rPr lang="en-FR" sz="1100" u="none" strike="noStrike">
                          <a:effectLst/>
                        </a:rPr>
                        <a:t>16:35</a:t>
                      </a:r>
                      <a:endParaRPr lang="en-FR" sz="11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l" fontAlgn="b"/>
                      <a:r>
                        <a:rPr lang="en-GB" sz="1100" u="none" strike="noStrike" dirty="0">
                          <a:effectLst/>
                        </a:rPr>
                        <a:t>Zach Marshall</a:t>
                      </a:r>
                      <a:endParaRPr lang="en-GB"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l" fontAlgn="b"/>
                      <a:r>
                        <a:rPr lang="en-GB" sz="1100" u="none" strike="noStrike">
                          <a:effectLst/>
                        </a:rPr>
                        <a:t>Status of Open and Preserved Data in ATLAS</a:t>
                      </a:r>
                      <a:endParaRPr lang="en-GB" sz="11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extLst>
                  <a:ext uri="{0D108BD9-81ED-4DB2-BD59-A6C34878D82A}">
                    <a16:rowId xmlns:a16="http://schemas.microsoft.com/office/drawing/2014/main" val="2542030491"/>
                  </a:ext>
                </a:extLst>
              </a:tr>
              <a:tr h="263787">
                <a:tc>
                  <a:txBody>
                    <a:bodyPr/>
                    <a:lstStyle/>
                    <a:p>
                      <a:pPr algn="r" fontAlgn="b"/>
                      <a:r>
                        <a:rPr lang="en-FR" sz="1100" u="none" strike="noStrike">
                          <a:effectLst/>
                        </a:rPr>
                        <a:t>16:55</a:t>
                      </a:r>
                      <a:endParaRPr lang="en-FR" sz="11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l" fontAlgn="b"/>
                      <a:r>
                        <a:rPr lang="en-GB" sz="1100" u="none" strike="noStrike" dirty="0">
                          <a:effectLst/>
                        </a:rPr>
                        <a:t>Dillon Fitzgerald</a:t>
                      </a:r>
                      <a:endParaRPr lang="en-GB"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l" fontAlgn="b"/>
                      <a:r>
                        <a:rPr lang="en-GB" sz="1100" u="none" strike="noStrike" dirty="0" err="1">
                          <a:effectLst/>
                        </a:rPr>
                        <a:t>LHCb</a:t>
                      </a:r>
                      <a:r>
                        <a:rPr lang="en-GB" sz="1100" u="none" strike="noStrike" dirty="0">
                          <a:effectLst/>
                        </a:rPr>
                        <a:t> Data Preservation and Open Data</a:t>
                      </a:r>
                      <a:endParaRPr lang="en-GB"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extLst>
                  <a:ext uri="{0D108BD9-81ED-4DB2-BD59-A6C34878D82A}">
                    <a16:rowId xmlns:a16="http://schemas.microsoft.com/office/drawing/2014/main" val="651345902"/>
                  </a:ext>
                </a:extLst>
              </a:tr>
              <a:tr h="477454">
                <a:tc>
                  <a:txBody>
                    <a:bodyPr/>
                    <a:lstStyle/>
                    <a:p>
                      <a:pPr algn="r" fontAlgn="b"/>
                      <a:r>
                        <a:rPr lang="en-FR" sz="1100" u="none" strike="noStrike">
                          <a:effectLst/>
                        </a:rPr>
                        <a:t>17:15</a:t>
                      </a:r>
                      <a:endParaRPr lang="en-FR" sz="11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l" fontAlgn="b"/>
                      <a:r>
                        <a:rPr lang="en-GB" sz="1100" u="none" strike="noStrike">
                          <a:effectLst/>
                        </a:rPr>
                        <a:t>David Dobrigkeit Chinellato</a:t>
                      </a:r>
                      <a:endParaRPr lang="en-GB" sz="1100" b="0" i="0" u="none" strike="noStrike">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tc>
                  <a:txBody>
                    <a:bodyPr/>
                    <a:lstStyle/>
                    <a:p>
                      <a:pPr algn="l" fontAlgn="b"/>
                      <a:r>
                        <a:rPr lang="en-GB" sz="1100" u="none" strike="noStrike" dirty="0">
                          <a:effectLst/>
                        </a:rPr>
                        <a:t>Long-term data preservation in ALICE: status and plans</a:t>
                      </a:r>
                      <a:endParaRPr lang="en-GB" sz="1100" b="0" i="0" u="none" strike="noStrike" dirty="0">
                        <a:solidFill>
                          <a:srgbClr val="000000"/>
                        </a:solidFill>
                        <a:effectLst/>
                        <a:latin typeface="Calibri" panose="020F0502020204030204" pitchFamily="34" charset="0"/>
                      </a:endParaRPr>
                    </a:p>
                  </a:txBody>
                  <a:tcPr marL="9525" marR="9525" marT="9525" marB="0" anchor="b">
                    <a:solidFill>
                      <a:schemeClr val="accent6">
                        <a:lumMod val="20000"/>
                        <a:lumOff val="80000"/>
                      </a:schemeClr>
                    </a:solidFill>
                  </a:tcPr>
                </a:tc>
                <a:extLst>
                  <a:ext uri="{0D108BD9-81ED-4DB2-BD59-A6C34878D82A}">
                    <a16:rowId xmlns:a16="http://schemas.microsoft.com/office/drawing/2014/main" val="1873728045"/>
                  </a:ext>
                </a:extLst>
              </a:tr>
              <a:tr h="263787">
                <a:tc>
                  <a:txBody>
                    <a:bodyPr/>
                    <a:lstStyle/>
                    <a:p>
                      <a:pPr algn="r" fontAlgn="b"/>
                      <a:r>
                        <a:rPr lang="en-FR" sz="1100" u="none" strike="noStrike" dirty="0">
                          <a:effectLst/>
                        </a:rPr>
                        <a:t>17:35</a:t>
                      </a:r>
                      <a:endParaRPr lang="en-FR" sz="1100" b="0" i="0" u="none" strike="noStrike" dirty="0">
                        <a:solidFill>
                          <a:srgbClr val="000000"/>
                        </a:solidFill>
                        <a:effectLst/>
                        <a:latin typeface="Calibri" panose="020F0502020204030204" pitchFamily="34" charset="0"/>
                      </a:endParaRPr>
                    </a:p>
                  </a:txBody>
                  <a:tcPr marL="9525" marR="9525" marT="9525" marB="0" anchor="b">
                    <a:solidFill>
                      <a:schemeClr val="accent5">
                        <a:lumMod val="20000"/>
                        <a:lumOff val="80000"/>
                      </a:schemeClr>
                    </a:solidFill>
                  </a:tcPr>
                </a:tc>
                <a:tc>
                  <a:txBody>
                    <a:bodyPr/>
                    <a:lstStyle/>
                    <a:p>
                      <a:pPr algn="l" fontAlgn="b"/>
                      <a:r>
                        <a:rPr lang="en-GB" sz="1100" u="none" strike="noStrike" dirty="0">
                          <a:effectLst/>
                        </a:rPr>
                        <a:t>Daniel </a:t>
                      </a:r>
                      <a:r>
                        <a:rPr lang="en-GB" sz="1100" u="none" strike="noStrike" dirty="0" err="1">
                          <a:effectLst/>
                        </a:rPr>
                        <a:t>Britzger</a:t>
                      </a:r>
                      <a:endParaRPr lang="en-GB" sz="1100" b="0" i="0" u="none" strike="noStrike" dirty="0">
                        <a:solidFill>
                          <a:srgbClr val="000000"/>
                        </a:solidFill>
                        <a:effectLst/>
                        <a:latin typeface="Calibri" panose="020F0502020204030204" pitchFamily="34" charset="0"/>
                      </a:endParaRPr>
                    </a:p>
                  </a:txBody>
                  <a:tcPr marL="9525" marR="9525" marT="9525" marB="0" anchor="b">
                    <a:solidFill>
                      <a:schemeClr val="accent5">
                        <a:lumMod val="20000"/>
                        <a:lumOff val="80000"/>
                      </a:schemeClr>
                    </a:solidFill>
                  </a:tcPr>
                </a:tc>
                <a:tc>
                  <a:txBody>
                    <a:bodyPr/>
                    <a:lstStyle/>
                    <a:p>
                      <a:pPr algn="l" fontAlgn="b"/>
                      <a:r>
                        <a:rPr lang="en-GB" sz="1100" u="none" strike="noStrike">
                          <a:effectLst/>
                        </a:rPr>
                        <a:t>Data preservation in the H1 experiment at HERA</a:t>
                      </a:r>
                      <a:endParaRPr lang="en-GB" sz="1100" b="0" i="0" u="none" strike="noStrike">
                        <a:solidFill>
                          <a:srgbClr val="000000"/>
                        </a:solidFill>
                        <a:effectLst/>
                        <a:latin typeface="Calibri" panose="020F0502020204030204" pitchFamily="34" charset="0"/>
                      </a:endParaRPr>
                    </a:p>
                  </a:txBody>
                  <a:tcPr marL="9525" marR="9525" marT="9525" marB="0" anchor="b">
                    <a:solidFill>
                      <a:schemeClr val="accent5">
                        <a:lumMod val="20000"/>
                        <a:lumOff val="80000"/>
                      </a:schemeClr>
                    </a:solidFill>
                  </a:tcPr>
                </a:tc>
                <a:extLst>
                  <a:ext uri="{0D108BD9-81ED-4DB2-BD59-A6C34878D82A}">
                    <a16:rowId xmlns:a16="http://schemas.microsoft.com/office/drawing/2014/main" val="3249324513"/>
                  </a:ext>
                </a:extLst>
              </a:tr>
              <a:tr h="352425">
                <a:tc>
                  <a:txBody>
                    <a:bodyPr/>
                    <a:lstStyle/>
                    <a:p>
                      <a:pPr algn="r" fontAlgn="b"/>
                      <a:r>
                        <a:rPr lang="en-FR" sz="1100" u="none" strike="noStrike">
                          <a:effectLst/>
                        </a:rPr>
                        <a:t>17:55</a:t>
                      </a:r>
                      <a:endParaRPr lang="en-FR" sz="1100" b="0" i="0" u="none" strike="noStrike">
                        <a:solidFill>
                          <a:srgbClr val="000000"/>
                        </a:solidFill>
                        <a:effectLst/>
                        <a:latin typeface="Calibri" panose="020F0502020204030204" pitchFamily="34" charset="0"/>
                      </a:endParaRPr>
                    </a:p>
                  </a:txBody>
                  <a:tcPr marL="9525" marR="9525" marT="9525" marB="0" anchor="b">
                    <a:solidFill>
                      <a:schemeClr val="accent5">
                        <a:lumMod val="20000"/>
                        <a:lumOff val="80000"/>
                      </a:schemeClr>
                    </a:solidFill>
                  </a:tcPr>
                </a:tc>
                <a:tc>
                  <a:txBody>
                    <a:bodyPr/>
                    <a:lstStyle/>
                    <a:p>
                      <a:pPr algn="l" fontAlgn="b"/>
                      <a:r>
                        <a:rPr lang="en-GB" sz="1100" u="none" strike="noStrike" dirty="0">
                          <a:effectLst/>
                        </a:rPr>
                        <a:t>Marcus Ebert</a:t>
                      </a:r>
                      <a:endParaRPr lang="en-GB" sz="1100" b="0" i="0" u="none" strike="noStrike" dirty="0">
                        <a:solidFill>
                          <a:srgbClr val="000000"/>
                        </a:solidFill>
                        <a:effectLst/>
                        <a:latin typeface="Calibri" panose="020F0502020204030204" pitchFamily="34" charset="0"/>
                      </a:endParaRPr>
                    </a:p>
                  </a:txBody>
                  <a:tcPr marL="9525" marR="9525" marT="9525" marB="0" anchor="b">
                    <a:solidFill>
                      <a:schemeClr val="accent5">
                        <a:lumMod val="20000"/>
                        <a:lumOff val="80000"/>
                      </a:schemeClr>
                    </a:solidFill>
                  </a:tcPr>
                </a:tc>
                <a:tc>
                  <a:txBody>
                    <a:bodyPr/>
                    <a:lstStyle/>
                    <a:p>
                      <a:pPr algn="l" fontAlgn="b"/>
                      <a:r>
                        <a:rPr lang="en-GB" sz="1100" u="none" strike="noStrike" dirty="0">
                          <a:effectLst/>
                        </a:rPr>
                        <a:t>Status of </a:t>
                      </a:r>
                      <a:r>
                        <a:rPr lang="en-GB" sz="1100" u="none" strike="noStrike" dirty="0" err="1">
                          <a:effectLst/>
                        </a:rPr>
                        <a:t>BaBar's</a:t>
                      </a:r>
                      <a:r>
                        <a:rPr lang="en-GB" sz="1100" u="none" strike="noStrike" dirty="0">
                          <a:effectLst/>
                        </a:rPr>
                        <a:t> Data and Analysis Preservation Efforts</a:t>
                      </a:r>
                      <a:endParaRPr lang="en-GB" sz="1100" b="0" i="0" u="none" strike="noStrike" dirty="0">
                        <a:solidFill>
                          <a:srgbClr val="000000"/>
                        </a:solidFill>
                        <a:effectLst/>
                        <a:latin typeface="Calibri" panose="020F0502020204030204" pitchFamily="34" charset="0"/>
                      </a:endParaRPr>
                    </a:p>
                  </a:txBody>
                  <a:tcPr marL="9525" marR="9525" marT="9525" marB="0" anchor="b">
                    <a:solidFill>
                      <a:schemeClr val="accent5">
                        <a:lumMod val="20000"/>
                        <a:lumOff val="80000"/>
                      </a:schemeClr>
                    </a:solidFill>
                  </a:tcPr>
                </a:tc>
                <a:extLst>
                  <a:ext uri="{0D108BD9-81ED-4DB2-BD59-A6C34878D82A}">
                    <a16:rowId xmlns:a16="http://schemas.microsoft.com/office/drawing/2014/main" val="4268683942"/>
                  </a:ext>
                </a:extLst>
              </a:tr>
            </a:tbl>
          </a:graphicData>
        </a:graphic>
      </p:graphicFrame>
      <p:graphicFrame>
        <p:nvGraphicFramePr>
          <p:cNvPr id="11" name="Table 10">
            <a:extLst>
              <a:ext uri="{FF2B5EF4-FFF2-40B4-BE49-F238E27FC236}">
                <a16:creationId xmlns:a16="http://schemas.microsoft.com/office/drawing/2014/main" id="{91E6DD72-3210-914E-9557-0BCBAD1DF2BA}"/>
              </a:ext>
            </a:extLst>
          </p:cNvPr>
          <p:cNvGraphicFramePr>
            <a:graphicFrameLocks noGrp="1"/>
          </p:cNvGraphicFramePr>
          <p:nvPr/>
        </p:nvGraphicFramePr>
        <p:xfrm>
          <a:off x="4731346" y="313281"/>
          <a:ext cx="4307372" cy="4545471"/>
        </p:xfrm>
        <a:graphic>
          <a:graphicData uri="http://schemas.openxmlformats.org/drawingml/2006/table">
            <a:tbl>
              <a:tblPr>
                <a:tableStyleId>{5C22544A-7EE6-4342-B048-85BDC9FD1C3A}</a:tableStyleId>
              </a:tblPr>
              <a:tblGrid>
                <a:gridCol w="395282">
                  <a:extLst>
                    <a:ext uri="{9D8B030D-6E8A-4147-A177-3AD203B41FA5}">
                      <a16:colId xmlns:a16="http://schemas.microsoft.com/office/drawing/2014/main" val="1233738"/>
                    </a:ext>
                  </a:extLst>
                </a:gridCol>
                <a:gridCol w="986010">
                  <a:extLst>
                    <a:ext uri="{9D8B030D-6E8A-4147-A177-3AD203B41FA5}">
                      <a16:colId xmlns:a16="http://schemas.microsoft.com/office/drawing/2014/main" val="2644275291"/>
                    </a:ext>
                  </a:extLst>
                </a:gridCol>
                <a:gridCol w="2926080">
                  <a:extLst>
                    <a:ext uri="{9D8B030D-6E8A-4147-A177-3AD203B41FA5}">
                      <a16:colId xmlns:a16="http://schemas.microsoft.com/office/drawing/2014/main" val="2126307267"/>
                    </a:ext>
                  </a:extLst>
                </a:gridCol>
              </a:tblGrid>
              <a:tr h="163071">
                <a:tc>
                  <a:txBody>
                    <a:bodyPr/>
                    <a:lstStyle/>
                    <a:p>
                      <a:pPr algn="r" fontAlgn="b"/>
                      <a:r>
                        <a:rPr lang="en-FR" sz="900" u="none" strike="noStrike" dirty="0">
                          <a:effectLst/>
                        </a:rPr>
                        <a:t>09:00</a:t>
                      </a:r>
                      <a:endParaRPr lang="en-FR" sz="900" b="0" i="0" u="none" strike="noStrike" dirty="0">
                        <a:solidFill>
                          <a:srgbClr val="000000"/>
                        </a:solidFill>
                        <a:effectLst/>
                        <a:latin typeface="Calibri" panose="020F0502020204030204" pitchFamily="34" charset="0"/>
                      </a:endParaRPr>
                    </a:p>
                  </a:txBody>
                  <a:tcPr marL="7526" marR="7526" marT="7526" marB="0" anchor="b">
                    <a:solidFill>
                      <a:schemeClr val="accent5">
                        <a:lumMod val="20000"/>
                        <a:lumOff val="80000"/>
                      </a:schemeClr>
                    </a:solidFill>
                  </a:tcPr>
                </a:tc>
                <a:tc>
                  <a:txBody>
                    <a:bodyPr/>
                    <a:lstStyle/>
                    <a:p>
                      <a:pPr algn="l" fontAlgn="b"/>
                      <a:r>
                        <a:rPr lang="en-GB" sz="900" u="none" strike="noStrike" dirty="0">
                          <a:effectLst/>
                        </a:rPr>
                        <a:t>Jamie Boyd</a:t>
                      </a:r>
                      <a:endParaRPr lang="en-GB" sz="900" b="0" i="0" u="none" strike="noStrike" dirty="0">
                        <a:solidFill>
                          <a:srgbClr val="000000"/>
                        </a:solidFill>
                        <a:effectLst/>
                        <a:latin typeface="Calibri" panose="020F0502020204030204" pitchFamily="34" charset="0"/>
                      </a:endParaRPr>
                    </a:p>
                  </a:txBody>
                  <a:tcPr marL="7526" marR="7526" marT="7526" marB="0" anchor="b">
                    <a:solidFill>
                      <a:schemeClr val="accent5">
                        <a:lumMod val="20000"/>
                        <a:lumOff val="80000"/>
                      </a:schemeClr>
                    </a:solidFill>
                  </a:tcPr>
                </a:tc>
                <a:tc>
                  <a:txBody>
                    <a:bodyPr/>
                    <a:lstStyle/>
                    <a:p>
                      <a:pPr algn="l" fontAlgn="b"/>
                      <a:r>
                        <a:rPr lang="en-GB" sz="900" u="none" strike="noStrike">
                          <a:effectLst/>
                        </a:rPr>
                        <a:t>CERN Open Data: Policy to implementation</a:t>
                      </a:r>
                      <a:endParaRPr lang="en-GB" sz="900" b="0" i="0" u="none" strike="noStrike">
                        <a:solidFill>
                          <a:srgbClr val="000000"/>
                        </a:solidFill>
                        <a:effectLst/>
                        <a:latin typeface="Calibri" panose="020F0502020204030204" pitchFamily="34" charset="0"/>
                      </a:endParaRPr>
                    </a:p>
                  </a:txBody>
                  <a:tcPr marL="7526" marR="7526" marT="7526" marB="0" anchor="b">
                    <a:solidFill>
                      <a:schemeClr val="accent5">
                        <a:lumMod val="20000"/>
                        <a:lumOff val="80000"/>
                      </a:schemeClr>
                    </a:solidFill>
                  </a:tcPr>
                </a:tc>
                <a:extLst>
                  <a:ext uri="{0D108BD9-81ED-4DB2-BD59-A6C34878D82A}">
                    <a16:rowId xmlns:a16="http://schemas.microsoft.com/office/drawing/2014/main" val="1141358680"/>
                  </a:ext>
                </a:extLst>
              </a:tr>
              <a:tr h="163071">
                <a:tc>
                  <a:txBody>
                    <a:bodyPr/>
                    <a:lstStyle/>
                    <a:p>
                      <a:pPr algn="r" fontAlgn="b"/>
                      <a:r>
                        <a:rPr lang="en-FR" sz="900" u="none" strike="noStrike" dirty="0">
                          <a:effectLst/>
                        </a:rPr>
                        <a:t>09:20</a:t>
                      </a:r>
                      <a:endParaRPr lang="en-FR" sz="900" b="0" i="0" u="none" strike="noStrike" dirty="0">
                        <a:solidFill>
                          <a:srgbClr val="000000"/>
                        </a:solidFill>
                        <a:effectLst/>
                        <a:latin typeface="Calibri" panose="020F0502020204030204" pitchFamily="34" charset="0"/>
                      </a:endParaRPr>
                    </a:p>
                  </a:txBody>
                  <a:tcPr marL="7526" marR="7526" marT="7526" marB="0" anchor="b">
                    <a:solidFill>
                      <a:schemeClr val="accent5">
                        <a:lumMod val="20000"/>
                        <a:lumOff val="80000"/>
                      </a:schemeClr>
                    </a:solidFill>
                  </a:tcPr>
                </a:tc>
                <a:tc>
                  <a:txBody>
                    <a:bodyPr/>
                    <a:lstStyle/>
                    <a:p>
                      <a:pPr algn="l" fontAlgn="b"/>
                      <a:r>
                        <a:rPr lang="en-GB" sz="900" u="none" strike="noStrike" dirty="0">
                          <a:effectLst/>
                        </a:rPr>
                        <a:t>Hao Hu</a:t>
                      </a:r>
                      <a:endParaRPr lang="en-GB" sz="900" b="0" i="0" u="none" strike="noStrike" dirty="0">
                        <a:solidFill>
                          <a:srgbClr val="000000"/>
                        </a:solidFill>
                        <a:effectLst/>
                        <a:latin typeface="Calibri" panose="020F0502020204030204" pitchFamily="34" charset="0"/>
                      </a:endParaRPr>
                    </a:p>
                  </a:txBody>
                  <a:tcPr marL="7526" marR="7526" marT="7526" marB="0" anchor="b">
                    <a:solidFill>
                      <a:schemeClr val="accent5">
                        <a:lumMod val="20000"/>
                        <a:lumOff val="80000"/>
                      </a:schemeClr>
                    </a:solidFill>
                  </a:tcPr>
                </a:tc>
                <a:tc>
                  <a:txBody>
                    <a:bodyPr/>
                    <a:lstStyle/>
                    <a:p>
                      <a:pPr algn="l" fontAlgn="b"/>
                      <a:r>
                        <a:rPr lang="en-GB" sz="900" u="none" strike="noStrike">
                          <a:effectLst/>
                        </a:rPr>
                        <a:t>Progress and Prospects for Data Preservation at IHEP</a:t>
                      </a:r>
                      <a:endParaRPr lang="en-GB" sz="900" b="0" i="0" u="none" strike="noStrike">
                        <a:solidFill>
                          <a:srgbClr val="000000"/>
                        </a:solidFill>
                        <a:effectLst/>
                        <a:latin typeface="Calibri" panose="020F0502020204030204" pitchFamily="34" charset="0"/>
                      </a:endParaRPr>
                    </a:p>
                  </a:txBody>
                  <a:tcPr marL="7526" marR="7526" marT="7526" marB="0" anchor="b">
                    <a:solidFill>
                      <a:schemeClr val="accent5">
                        <a:lumMod val="20000"/>
                        <a:lumOff val="80000"/>
                      </a:schemeClr>
                    </a:solidFill>
                  </a:tcPr>
                </a:tc>
                <a:extLst>
                  <a:ext uri="{0D108BD9-81ED-4DB2-BD59-A6C34878D82A}">
                    <a16:rowId xmlns:a16="http://schemas.microsoft.com/office/drawing/2014/main" val="181017441"/>
                  </a:ext>
                </a:extLst>
              </a:tr>
              <a:tr h="305361">
                <a:tc>
                  <a:txBody>
                    <a:bodyPr/>
                    <a:lstStyle/>
                    <a:p>
                      <a:pPr algn="r" fontAlgn="b"/>
                      <a:r>
                        <a:rPr lang="en-FR" sz="900" u="none" strike="noStrike">
                          <a:effectLst/>
                        </a:rPr>
                        <a:t>09:40</a:t>
                      </a:r>
                      <a:endParaRPr lang="en-FR" sz="900" b="0" i="0" u="none" strike="noStrike">
                        <a:solidFill>
                          <a:srgbClr val="000000"/>
                        </a:solidFill>
                        <a:effectLst/>
                        <a:latin typeface="Calibri" panose="020F0502020204030204" pitchFamily="34" charset="0"/>
                      </a:endParaRPr>
                    </a:p>
                  </a:txBody>
                  <a:tcPr marL="7526" marR="7526" marT="7526" marB="0" anchor="b">
                    <a:solidFill>
                      <a:schemeClr val="accent5">
                        <a:lumMod val="20000"/>
                        <a:lumOff val="80000"/>
                      </a:schemeClr>
                    </a:solidFill>
                  </a:tcPr>
                </a:tc>
                <a:tc>
                  <a:txBody>
                    <a:bodyPr/>
                    <a:lstStyle/>
                    <a:p>
                      <a:pPr algn="l" fontAlgn="b"/>
                      <a:r>
                        <a:rPr lang="en-GB" sz="900" u="none" strike="noStrike" dirty="0">
                          <a:effectLst/>
                        </a:rPr>
                        <a:t>Tomasz Procter</a:t>
                      </a:r>
                      <a:endParaRPr lang="en-GB" sz="900" b="0" i="0" u="none" strike="noStrike" dirty="0">
                        <a:solidFill>
                          <a:srgbClr val="000000"/>
                        </a:solidFill>
                        <a:effectLst/>
                        <a:latin typeface="Calibri" panose="020F0502020204030204" pitchFamily="34" charset="0"/>
                      </a:endParaRPr>
                    </a:p>
                  </a:txBody>
                  <a:tcPr marL="7526" marR="7526" marT="7526" marB="0" anchor="b">
                    <a:solidFill>
                      <a:schemeClr val="accent5">
                        <a:lumMod val="20000"/>
                        <a:lumOff val="80000"/>
                      </a:schemeClr>
                    </a:solidFill>
                  </a:tcPr>
                </a:tc>
                <a:tc>
                  <a:txBody>
                    <a:bodyPr/>
                    <a:lstStyle/>
                    <a:p>
                      <a:pPr algn="l" fontAlgn="b"/>
                      <a:r>
                        <a:rPr lang="en-GB" sz="900" u="none" strike="noStrike" dirty="0">
                          <a:effectLst/>
                        </a:rPr>
                        <a:t>Analysis Preservation as a Pillar of Long-Term Knowledge Reuse in HEP</a:t>
                      </a:r>
                      <a:endParaRPr lang="en-GB" sz="900" b="0" i="0" u="none" strike="noStrike" dirty="0">
                        <a:solidFill>
                          <a:srgbClr val="000000"/>
                        </a:solidFill>
                        <a:effectLst/>
                        <a:latin typeface="Calibri" panose="020F0502020204030204" pitchFamily="34" charset="0"/>
                      </a:endParaRPr>
                    </a:p>
                  </a:txBody>
                  <a:tcPr marL="7526" marR="7526" marT="7526" marB="0" anchor="b">
                    <a:solidFill>
                      <a:schemeClr val="accent5">
                        <a:lumMod val="20000"/>
                        <a:lumOff val="80000"/>
                      </a:schemeClr>
                    </a:solidFill>
                  </a:tcPr>
                </a:tc>
                <a:extLst>
                  <a:ext uri="{0D108BD9-81ED-4DB2-BD59-A6C34878D82A}">
                    <a16:rowId xmlns:a16="http://schemas.microsoft.com/office/drawing/2014/main" val="3308213617"/>
                  </a:ext>
                </a:extLst>
              </a:tr>
              <a:tr h="305361">
                <a:tc>
                  <a:txBody>
                    <a:bodyPr/>
                    <a:lstStyle/>
                    <a:p>
                      <a:pPr algn="r" fontAlgn="b"/>
                      <a:r>
                        <a:rPr lang="en-FR" sz="900" u="none" strike="noStrike" dirty="0">
                          <a:effectLst/>
                        </a:rPr>
                        <a:t>10:00</a:t>
                      </a:r>
                      <a:endParaRPr lang="en-FR" sz="900" b="0" i="0" u="none" strike="noStrike" dirty="0">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a:effectLst/>
                        </a:rPr>
                        <a:t>Wesley Middelbos</a:t>
                      </a:r>
                      <a:endParaRPr lang="en-GB" sz="900" b="0" i="0" u="none" strike="noStrike">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dirty="0">
                          <a:effectLst/>
                        </a:rPr>
                        <a:t>EOSC EDEN</a:t>
                      </a:r>
                      <a:endParaRPr lang="en-GB" sz="900" b="0" i="0" u="none" strike="noStrike" dirty="0">
                        <a:solidFill>
                          <a:srgbClr val="000000"/>
                        </a:solidFill>
                        <a:effectLst/>
                        <a:latin typeface="Calibri" panose="020F0502020204030204" pitchFamily="34" charset="0"/>
                      </a:endParaRPr>
                    </a:p>
                  </a:txBody>
                  <a:tcPr marL="7526" marR="7526" marT="7526" marB="0" anchor="b"/>
                </a:tc>
                <a:extLst>
                  <a:ext uri="{0D108BD9-81ED-4DB2-BD59-A6C34878D82A}">
                    <a16:rowId xmlns:a16="http://schemas.microsoft.com/office/drawing/2014/main" val="2761302198"/>
                  </a:ext>
                </a:extLst>
              </a:tr>
              <a:tr h="207951">
                <a:tc>
                  <a:txBody>
                    <a:bodyPr/>
                    <a:lstStyle/>
                    <a:p>
                      <a:pPr algn="r" fontAlgn="b"/>
                      <a:r>
                        <a:rPr lang="en-FR" sz="1100" b="1" i="0" u="none" strike="noStrike" dirty="0">
                          <a:solidFill>
                            <a:schemeClr val="bg1"/>
                          </a:solidFill>
                          <a:effectLst/>
                          <a:latin typeface="Calibri" panose="020F0502020204030204" pitchFamily="34" charset="0"/>
                        </a:rPr>
                        <a:t>10:20</a:t>
                      </a:r>
                    </a:p>
                  </a:txBody>
                  <a:tcPr marL="7526" marR="7526" marT="7526" marB="0" anchor="b">
                    <a:solidFill>
                      <a:schemeClr val="accent6">
                        <a:lumMod val="50000"/>
                      </a:schemeClr>
                    </a:solidFill>
                  </a:tcPr>
                </a:tc>
                <a:tc>
                  <a:txBody>
                    <a:bodyPr/>
                    <a:lstStyle/>
                    <a:p>
                      <a:pPr algn="l" fontAlgn="b"/>
                      <a:r>
                        <a:rPr lang="en-GB" sz="1100" b="1" i="0" u="none" strike="noStrike" dirty="0">
                          <a:solidFill>
                            <a:schemeClr val="bg1"/>
                          </a:solidFill>
                          <a:effectLst/>
                          <a:latin typeface="Calibri" panose="020F0502020204030204" pitchFamily="34" charset="0"/>
                        </a:rPr>
                        <a:t>Coffee</a:t>
                      </a:r>
                    </a:p>
                  </a:txBody>
                  <a:tcPr marL="7526" marR="7526" marT="7526" marB="0" anchor="b">
                    <a:solidFill>
                      <a:schemeClr val="accent6">
                        <a:lumMod val="50000"/>
                      </a:schemeClr>
                    </a:solidFill>
                  </a:tcPr>
                </a:tc>
                <a:tc>
                  <a:txBody>
                    <a:bodyPr/>
                    <a:lstStyle/>
                    <a:p>
                      <a:pPr algn="l" fontAlgn="b"/>
                      <a:endParaRPr lang="en-GB" sz="1100" b="1" i="0" u="none" strike="noStrike" dirty="0">
                        <a:solidFill>
                          <a:schemeClr val="bg1"/>
                        </a:solidFill>
                        <a:effectLst/>
                        <a:latin typeface="Calibri" panose="020F0502020204030204" pitchFamily="34" charset="0"/>
                      </a:endParaRPr>
                    </a:p>
                  </a:txBody>
                  <a:tcPr marL="7526" marR="7526" marT="7526" marB="0" anchor="b">
                    <a:solidFill>
                      <a:schemeClr val="accent6">
                        <a:lumMod val="50000"/>
                      </a:schemeClr>
                    </a:solidFill>
                  </a:tcPr>
                </a:tc>
                <a:extLst>
                  <a:ext uri="{0D108BD9-81ED-4DB2-BD59-A6C34878D82A}">
                    <a16:rowId xmlns:a16="http://schemas.microsoft.com/office/drawing/2014/main" val="380976299"/>
                  </a:ext>
                </a:extLst>
              </a:tr>
              <a:tr h="305361">
                <a:tc>
                  <a:txBody>
                    <a:bodyPr/>
                    <a:lstStyle/>
                    <a:p>
                      <a:pPr algn="r" fontAlgn="b"/>
                      <a:r>
                        <a:rPr lang="en-FR" sz="900" u="none" strike="noStrike" dirty="0">
                          <a:effectLst/>
                        </a:rPr>
                        <a:t>10:40</a:t>
                      </a:r>
                      <a:endParaRPr lang="en-FR" sz="900" b="0" i="0" u="none" strike="noStrike" dirty="0">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dirty="0">
                          <a:effectLst/>
                        </a:rPr>
                        <a:t>Alan Price</a:t>
                      </a:r>
                      <a:endParaRPr lang="en-GB" sz="900" b="0" i="0" u="none" strike="noStrike" dirty="0">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dirty="0">
                          <a:effectLst/>
                        </a:rPr>
                        <a:t>K4GeneratorsConfig: A Unified Approach to MC Generator Benchmarking</a:t>
                      </a:r>
                      <a:endParaRPr lang="en-GB" sz="900" b="0" i="0" u="none" strike="noStrike" dirty="0">
                        <a:solidFill>
                          <a:srgbClr val="000000"/>
                        </a:solidFill>
                        <a:effectLst/>
                        <a:latin typeface="Calibri" panose="020F0502020204030204" pitchFamily="34" charset="0"/>
                      </a:endParaRPr>
                    </a:p>
                  </a:txBody>
                  <a:tcPr marL="7526" marR="7526" marT="7526" marB="0" anchor="b"/>
                </a:tc>
                <a:extLst>
                  <a:ext uri="{0D108BD9-81ED-4DB2-BD59-A6C34878D82A}">
                    <a16:rowId xmlns:a16="http://schemas.microsoft.com/office/drawing/2014/main" val="2650570465"/>
                  </a:ext>
                </a:extLst>
              </a:tr>
              <a:tr h="163071">
                <a:tc>
                  <a:txBody>
                    <a:bodyPr/>
                    <a:lstStyle/>
                    <a:p>
                      <a:pPr algn="r" fontAlgn="b"/>
                      <a:r>
                        <a:rPr lang="en-FR" sz="900" u="none" strike="noStrike" dirty="0">
                          <a:effectLst/>
                        </a:rPr>
                        <a:t>11:00</a:t>
                      </a:r>
                      <a:endParaRPr lang="en-FR" sz="900" b="0" i="0" u="none" strike="noStrike" dirty="0">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a:effectLst/>
                        </a:rPr>
                        <a:t>Panna Liptak</a:t>
                      </a:r>
                      <a:endParaRPr lang="en-GB" sz="900" b="0" i="0" u="none" strike="noStrike">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dirty="0">
                          <a:effectLst/>
                        </a:rPr>
                        <a:t>CERN Preserve Platform</a:t>
                      </a:r>
                      <a:endParaRPr lang="en-GB" sz="900" b="0" i="0" u="none" strike="noStrike" dirty="0">
                        <a:solidFill>
                          <a:srgbClr val="000000"/>
                        </a:solidFill>
                        <a:effectLst/>
                        <a:latin typeface="Calibri" panose="020F0502020204030204" pitchFamily="34" charset="0"/>
                      </a:endParaRPr>
                    </a:p>
                  </a:txBody>
                  <a:tcPr marL="7526" marR="7526" marT="7526" marB="0" anchor="b"/>
                </a:tc>
                <a:extLst>
                  <a:ext uri="{0D108BD9-81ED-4DB2-BD59-A6C34878D82A}">
                    <a16:rowId xmlns:a16="http://schemas.microsoft.com/office/drawing/2014/main" val="3225335013"/>
                  </a:ext>
                </a:extLst>
              </a:tr>
              <a:tr h="163071">
                <a:tc>
                  <a:txBody>
                    <a:bodyPr/>
                    <a:lstStyle/>
                    <a:p>
                      <a:pPr algn="r" fontAlgn="b"/>
                      <a:r>
                        <a:rPr lang="en-FR" sz="900" u="none" strike="noStrike" dirty="0">
                          <a:effectLst/>
                        </a:rPr>
                        <a:t>11:20</a:t>
                      </a:r>
                      <a:endParaRPr lang="en-FR" sz="900" b="0" i="0" u="none" strike="noStrike" dirty="0">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a:effectLst/>
                        </a:rPr>
                        <a:t>Diana Rand</a:t>
                      </a:r>
                      <a:endParaRPr lang="en-GB" sz="900" b="0" i="0" u="none" strike="noStrike">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a:effectLst/>
                        </a:rPr>
                        <a:t>Providing Cold Storage in the CERN Open Data portal</a:t>
                      </a:r>
                      <a:endParaRPr lang="en-GB" sz="900" b="0" i="0" u="none" strike="noStrike">
                        <a:solidFill>
                          <a:srgbClr val="000000"/>
                        </a:solidFill>
                        <a:effectLst/>
                        <a:latin typeface="Calibri" panose="020F0502020204030204" pitchFamily="34" charset="0"/>
                      </a:endParaRPr>
                    </a:p>
                  </a:txBody>
                  <a:tcPr marL="7526" marR="7526" marT="7526" marB="0" anchor="b"/>
                </a:tc>
                <a:extLst>
                  <a:ext uri="{0D108BD9-81ED-4DB2-BD59-A6C34878D82A}">
                    <a16:rowId xmlns:a16="http://schemas.microsoft.com/office/drawing/2014/main" val="2042992109"/>
                  </a:ext>
                </a:extLst>
              </a:tr>
              <a:tr h="305361">
                <a:tc>
                  <a:txBody>
                    <a:bodyPr/>
                    <a:lstStyle/>
                    <a:p>
                      <a:pPr algn="r" fontAlgn="b"/>
                      <a:r>
                        <a:rPr lang="en-FR" sz="900" u="none" strike="noStrike" dirty="0">
                          <a:effectLst/>
                        </a:rPr>
                        <a:t>11:40</a:t>
                      </a:r>
                      <a:endParaRPr lang="en-FR" sz="900" b="0" i="0" u="none" strike="noStrike" dirty="0">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dirty="0">
                          <a:effectLst/>
                        </a:rPr>
                        <a:t>Tibor </a:t>
                      </a:r>
                      <a:r>
                        <a:rPr lang="en-GB" sz="900" u="none" strike="noStrike" dirty="0" err="1">
                          <a:effectLst/>
                        </a:rPr>
                        <a:t>Simko</a:t>
                      </a:r>
                      <a:endParaRPr lang="en-GB" sz="900" b="0" i="0" u="none" strike="noStrike" dirty="0">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dirty="0">
                          <a:effectLst/>
                        </a:rPr>
                        <a:t>Facilitating Open Data Reuse with REANA: From Scalable Workflows to AI-Assisted Analysis Authoring</a:t>
                      </a:r>
                      <a:endParaRPr lang="en-GB" sz="900" b="0" i="0" u="none" strike="noStrike" dirty="0">
                        <a:solidFill>
                          <a:srgbClr val="000000"/>
                        </a:solidFill>
                        <a:effectLst/>
                        <a:latin typeface="Calibri" panose="020F0502020204030204" pitchFamily="34" charset="0"/>
                      </a:endParaRPr>
                    </a:p>
                  </a:txBody>
                  <a:tcPr marL="7526" marR="7526" marT="7526" marB="0" anchor="b"/>
                </a:tc>
                <a:extLst>
                  <a:ext uri="{0D108BD9-81ED-4DB2-BD59-A6C34878D82A}">
                    <a16:rowId xmlns:a16="http://schemas.microsoft.com/office/drawing/2014/main" val="2503860636"/>
                  </a:ext>
                </a:extLst>
              </a:tr>
              <a:tr h="207828">
                <a:tc>
                  <a:txBody>
                    <a:bodyPr/>
                    <a:lstStyle/>
                    <a:p>
                      <a:pPr algn="r" fontAlgn="b"/>
                      <a:r>
                        <a:rPr lang="en-FR" sz="1100" b="1" i="0" u="none" strike="noStrike" dirty="0">
                          <a:solidFill>
                            <a:schemeClr val="bg1"/>
                          </a:solidFill>
                          <a:effectLst/>
                          <a:latin typeface="Calibri" panose="020F0502020204030204" pitchFamily="34" charset="0"/>
                        </a:rPr>
                        <a:t>12:00</a:t>
                      </a:r>
                    </a:p>
                  </a:txBody>
                  <a:tcPr marL="7526" marR="7526" marT="7526" marB="0" anchor="b">
                    <a:solidFill>
                      <a:schemeClr val="accent6">
                        <a:lumMod val="50000"/>
                      </a:schemeClr>
                    </a:solidFill>
                  </a:tcPr>
                </a:tc>
                <a:tc>
                  <a:txBody>
                    <a:bodyPr/>
                    <a:lstStyle/>
                    <a:p>
                      <a:pPr algn="l" fontAlgn="b"/>
                      <a:r>
                        <a:rPr lang="en-GB" sz="1100" b="1" i="0" u="none" strike="noStrike" dirty="0">
                          <a:solidFill>
                            <a:schemeClr val="bg1"/>
                          </a:solidFill>
                          <a:effectLst/>
                          <a:latin typeface="Calibri" panose="020F0502020204030204" pitchFamily="34" charset="0"/>
                        </a:rPr>
                        <a:t>   LUNCH</a:t>
                      </a:r>
                    </a:p>
                  </a:txBody>
                  <a:tcPr marL="7526" marR="7526" marT="7526" marB="0" anchor="b">
                    <a:solidFill>
                      <a:schemeClr val="accent6">
                        <a:lumMod val="50000"/>
                      </a:schemeClr>
                    </a:solidFill>
                  </a:tcPr>
                </a:tc>
                <a:tc>
                  <a:txBody>
                    <a:bodyPr/>
                    <a:lstStyle/>
                    <a:p>
                      <a:pPr algn="l" fontAlgn="b"/>
                      <a:endParaRPr lang="en-GB" sz="900" b="0" i="0" u="none" strike="noStrike" dirty="0">
                        <a:solidFill>
                          <a:schemeClr val="bg1"/>
                        </a:solidFill>
                        <a:effectLst/>
                        <a:latin typeface="Calibri" panose="020F0502020204030204" pitchFamily="34" charset="0"/>
                      </a:endParaRPr>
                    </a:p>
                  </a:txBody>
                  <a:tcPr marL="7526" marR="7526" marT="7526" marB="0" anchor="b">
                    <a:solidFill>
                      <a:schemeClr val="accent6">
                        <a:lumMod val="50000"/>
                      </a:schemeClr>
                    </a:solidFill>
                  </a:tcPr>
                </a:tc>
                <a:extLst>
                  <a:ext uri="{0D108BD9-81ED-4DB2-BD59-A6C34878D82A}">
                    <a16:rowId xmlns:a16="http://schemas.microsoft.com/office/drawing/2014/main" val="2008938488"/>
                  </a:ext>
                </a:extLst>
              </a:tr>
              <a:tr h="305361">
                <a:tc>
                  <a:txBody>
                    <a:bodyPr/>
                    <a:lstStyle/>
                    <a:p>
                      <a:pPr algn="r" fontAlgn="b"/>
                      <a:r>
                        <a:rPr lang="en-FR" sz="900" u="none" strike="noStrike" dirty="0">
                          <a:effectLst/>
                        </a:rPr>
                        <a:t>13:30</a:t>
                      </a:r>
                      <a:endParaRPr lang="en-FR" sz="900" b="0" i="0" u="none" strike="noStrike" dirty="0">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a:effectLst/>
                        </a:rPr>
                        <a:t>Emily Rensch</a:t>
                      </a:r>
                      <a:endParaRPr lang="en-GB" sz="900" b="0" i="0" u="none" strike="noStrike">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dirty="0">
                          <a:effectLst/>
                        </a:rPr>
                        <a:t>Using generative AI to extract dataset information from journal articles</a:t>
                      </a:r>
                      <a:endParaRPr lang="en-GB" sz="900" b="0" i="0" u="none" strike="noStrike" dirty="0">
                        <a:solidFill>
                          <a:srgbClr val="000000"/>
                        </a:solidFill>
                        <a:effectLst/>
                        <a:latin typeface="Calibri" panose="020F0502020204030204" pitchFamily="34" charset="0"/>
                      </a:endParaRPr>
                    </a:p>
                  </a:txBody>
                  <a:tcPr marL="7526" marR="7526" marT="7526" marB="0" anchor="b"/>
                </a:tc>
                <a:extLst>
                  <a:ext uri="{0D108BD9-81ED-4DB2-BD59-A6C34878D82A}">
                    <a16:rowId xmlns:a16="http://schemas.microsoft.com/office/drawing/2014/main" val="3281619777"/>
                  </a:ext>
                </a:extLst>
              </a:tr>
              <a:tr h="163071">
                <a:tc>
                  <a:txBody>
                    <a:bodyPr/>
                    <a:lstStyle/>
                    <a:p>
                      <a:pPr algn="r" fontAlgn="b"/>
                      <a:r>
                        <a:rPr lang="en-FR" sz="900" u="none" strike="noStrike" dirty="0">
                          <a:effectLst/>
                        </a:rPr>
                        <a:t>13:50</a:t>
                      </a:r>
                      <a:endParaRPr lang="en-FR" sz="900" b="0" i="0" u="none" strike="noStrike" dirty="0">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a:effectLst/>
                        </a:rPr>
                        <a:t>Matthew Bellis</a:t>
                      </a:r>
                      <a:endParaRPr lang="en-GB" sz="900" b="0" i="0" u="none" strike="noStrike">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dirty="0">
                          <a:effectLst/>
                        </a:rPr>
                        <a:t>From </a:t>
                      </a:r>
                      <a:r>
                        <a:rPr lang="en-GB" sz="900" u="none" strike="noStrike" dirty="0" err="1">
                          <a:effectLst/>
                        </a:rPr>
                        <a:t>tcl</a:t>
                      </a:r>
                      <a:r>
                        <a:rPr lang="en-GB" sz="900" u="none" strike="noStrike" dirty="0">
                          <a:effectLst/>
                        </a:rPr>
                        <a:t> to awkward: </a:t>
                      </a:r>
                      <a:r>
                        <a:rPr lang="en-GB" sz="900" u="none" strike="noStrike" dirty="0" err="1">
                          <a:effectLst/>
                        </a:rPr>
                        <a:t>analyzing</a:t>
                      </a:r>
                      <a:r>
                        <a:rPr lang="en-GB" sz="900" u="none" strike="noStrike" dirty="0">
                          <a:effectLst/>
                        </a:rPr>
                        <a:t> old data with new tools</a:t>
                      </a:r>
                      <a:endParaRPr lang="en-GB" sz="900" b="0" i="0" u="none" strike="noStrike" dirty="0">
                        <a:solidFill>
                          <a:srgbClr val="000000"/>
                        </a:solidFill>
                        <a:effectLst/>
                        <a:latin typeface="Calibri" panose="020F0502020204030204" pitchFamily="34" charset="0"/>
                      </a:endParaRPr>
                    </a:p>
                  </a:txBody>
                  <a:tcPr marL="7526" marR="7526" marT="7526" marB="0" anchor="b"/>
                </a:tc>
                <a:extLst>
                  <a:ext uri="{0D108BD9-81ED-4DB2-BD59-A6C34878D82A}">
                    <a16:rowId xmlns:a16="http://schemas.microsoft.com/office/drawing/2014/main" val="3603050777"/>
                  </a:ext>
                </a:extLst>
              </a:tr>
              <a:tr h="305361">
                <a:tc>
                  <a:txBody>
                    <a:bodyPr/>
                    <a:lstStyle/>
                    <a:p>
                      <a:pPr algn="r" fontAlgn="b"/>
                      <a:r>
                        <a:rPr lang="en-FR" sz="900" u="none" strike="noStrike" dirty="0">
                          <a:effectLst/>
                        </a:rPr>
                        <a:t>14:10</a:t>
                      </a:r>
                      <a:endParaRPr lang="en-FR" sz="900" b="0" i="0" u="none" strike="noStrike" dirty="0">
                        <a:solidFill>
                          <a:srgbClr val="000000"/>
                        </a:solidFill>
                        <a:effectLst/>
                        <a:latin typeface="Calibri" panose="020F0502020204030204" pitchFamily="34" charset="0"/>
                      </a:endParaRPr>
                    </a:p>
                  </a:txBody>
                  <a:tcPr marL="7526" marR="7526" marT="7526" marB="0" anchor="b">
                    <a:solidFill>
                      <a:schemeClr val="accent4">
                        <a:lumMod val="20000"/>
                        <a:lumOff val="80000"/>
                      </a:schemeClr>
                    </a:solidFill>
                  </a:tcPr>
                </a:tc>
                <a:tc>
                  <a:txBody>
                    <a:bodyPr/>
                    <a:lstStyle/>
                    <a:p>
                      <a:pPr algn="l" fontAlgn="b"/>
                      <a:r>
                        <a:rPr lang="en-GB" sz="900" u="none" strike="noStrike" dirty="0">
                          <a:effectLst/>
                        </a:rPr>
                        <a:t>Jerome LAURET</a:t>
                      </a:r>
                      <a:endParaRPr lang="en-GB" sz="900" b="0" i="0" u="none" strike="noStrike" dirty="0">
                        <a:solidFill>
                          <a:srgbClr val="000000"/>
                        </a:solidFill>
                        <a:effectLst/>
                        <a:latin typeface="Calibri" panose="020F0502020204030204" pitchFamily="34" charset="0"/>
                      </a:endParaRPr>
                    </a:p>
                  </a:txBody>
                  <a:tcPr marL="7526" marR="7526" marT="7526" marB="0" anchor="b">
                    <a:solidFill>
                      <a:schemeClr val="accent4">
                        <a:lumMod val="20000"/>
                        <a:lumOff val="80000"/>
                      </a:schemeClr>
                    </a:solidFill>
                  </a:tcPr>
                </a:tc>
                <a:tc>
                  <a:txBody>
                    <a:bodyPr/>
                    <a:lstStyle/>
                    <a:p>
                      <a:pPr algn="l" fontAlgn="b"/>
                      <a:r>
                        <a:rPr lang="en-GB" sz="900" u="none" strike="noStrike" dirty="0">
                          <a:effectLst/>
                        </a:rPr>
                        <a:t>A Holistic Approach to Data, Analysis, and Knowledge Preservation at BNL</a:t>
                      </a:r>
                      <a:endParaRPr lang="en-GB" sz="900" b="0" i="0" u="none" strike="noStrike" dirty="0">
                        <a:solidFill>
                          <a:srgbClr val="000000"/>
                        </a:solidFill>
                        <a:effectLst/>
                        <a:latin typeface="Calibri" panose="020F0502020204030204" pitchFamily="34" charset="0"/>
                      </a:endParaRPr>
                    </a:p>
                  </a:txBody>
                  <a:tcPr marL="7526" marR="7526" marT="7526" marB="0" anchor="b">
                    <a:solidFill>
                      <a:schemeClr val="accent4">
                        <a:lumMod val="20000"/>
                        <a:lumOff val="80000"/>
                      </a:schemeClr>
                    </a:solidFill>
                  </a:tcPr>
                </a:tc>
                <a:extLst>
                  <a:ext uri="{0D108BD9-81ED-4DB2-BD59-A6C34878D82A}">
                    <a16:rowId xmlns:a16="http://schemas.microsoft.com/office/drawing/2014/main" val="3292983984"/>
                  </a:ext>
                </a:extLst>
              </a:tr>
              <a:tr h="163071">
                <a:tc>
                  <a:txBody>
                    <a:bodyPr/>
                    <a:lstStyle/>
                    <a:p>
                      <a:pPr algn="r" fontAlgn="b"/>
                      <a:r>
                        <a:rPr lang="en-FR" sz="900" u="none" strike="noStrike">
                          <a:effectLst/>
                        </a:rPr>
                        <a:t>14:30</a:t>
                      </a:r>
                      <a:endParaRPr lang="en-FR" sz="900" b="0" i="0" u="none" strike="noStrike">
                        <a:solidFill>
                          <a:srgbClr val="000000"/>
                        </a:solidFill>
                        <a:effectLst/>
                        <a:latin typeface="Calibri" panose="020F0502020204030204" pitchFamily="34" charset="0"/>
                      </a:endParaRPr>
                    </a:p>
                  </a:txBody>
                  <a:tcPr marL="7526" marR="7526" marT="7526" marB="0" anchor="b">
                    <a:solidFill>
                      <a:schemeClr val="accent4">
                        <a:lumMod val="20000"/>
                        <a:lumOff val="80000"/>
                      </a:schemeClr>
                    </a:solidFill>
                  </a:tcPr>
                </a:tc>
                <a:tc>
                  <a:txBody>
                    <a:bodyPr/>
                    <a:lstStyle/>
                    <a:p>
                      <a:pPr algn="l" fontAlgn="b"/>
                      <a:r>
                        <a:rPr lang="en-GB" sz="900" u="none" strike="noStrike">
                          <a:effectLst/>
                        </a:rPr>
                        <a:t>Rik Gran</a:t>
                      </a:r>
                      <a:endParaRPr lang="en-GB" sz="900" b="0" i="0" u="none" strike="noStrike">
                        <a:solidFill>
                          <a:srgbClr val="000000"/>
                        </a:solidFill>
                        <a:effectLst/>
                        <a:latin typeface="Calibri" panose="020F0502020204030204" pitchFamily="34" charset="0"/>
                      </a:endParaRPr>
                    </a:p>
                  </a:txBody>
                  <a:tcPr marL="7526" marR="7526" marT="7526" marB="0" anchor="b">
                    <a:solidFill>
                      <a:schemeClr val="accent4">
                        <a:lumMod val="20000"/>
                        <a:lumOff val="80000"/>
                      </a:schemeClr>
                    </a:solidFill>
                  </a:tcPr>
                </a:tc>
                <a:tc>
                  <a:txBody>
                    <a:bodyPr/>
                    <a:lstStyle/>
                    <a:p>
                      <a:pPr algn="l" fontAlgn="b"/>
                      <a:r>
                        <a:rPr lang="en-GB" sz="900" u="none" strike="noStrike" dirty="0" err="1">
                          <a:effectLst/>
                        </a:rPr>
                        <a:t>MINERvA</a:t>
                      </a:r>
                      <a:r>
                        <a:rPr lang="en-GB" sz="900" u="none" strike="noStrike" dirty="0">
                          <a:effectLst/>
                        </a:rPr>
                        <a:t> neutrino experiment open data</a:t>
                      </a:r>
                      <a:endParaRPr lang="en-GB" sz="900" b="0" i="0" u="none" strike="noStrike" dirty="0">
                        <a:solidFill>
                          <a:srgbClr val="000000"/>
                        </a:solidFill>
                        <a:effectLst/>
                        <a:latin typeface="Calibri" panose="020F0502020204030204" pitchFamily="34" charset="0"/>
                      </a:endParaRPr>
                    </a:p>
                  </a:txBody>
                  <a:tcPr marL="7526" marR="7526" marT="7526" marB="0" anchor="b">
                    <a:solidFill>
                      <a:schemeClr val="accent4">
                        <a:lumMod val="20000"/>
                        <a:lumOff val="80000"/>
                      </a:schemeClr>
                    </a:solidFill>
                  </a:tcPr>
                </a:tc>
                <a:extLst>
                  <a:ext uri="{0D108BD9-81ED-4DB2-BD59-A6C34878D82A}">
                    <a16:rowId xmlns:a16="http://schemas.microsoft.com/office/drawing/2014/main" val="1365264002"/>
                  </a:ext>
                </a:extLst>
              </a:tr>
              <a:tr h="305361">
                <a:tc>
                  <a:txBody>
                    <a:bodyPr/>
                    <a:lstStyle/>
                    <a:p>
                      <a:pPr algn="r" fontAlgn="b"/>
                      <a:r>
                        <a:rPr lang="en-FR" sz="900" u="none" strike="noStrike">
                          <a:effectLst/>
                        </a:rPr>
                        <a:t>14:50</a:t>
                      </a:r>
                      <a:endParaRPr lang="en-FR" sz="900" b="0" i="0" u="none" strike="noStrike">
                        <a:solidFill>
                          <a:srgbClr val="000000"/>
                        </a:solidFill>
                        <a:effectLst/>
                        <a:latin typeface="Calibri" panose="020F0502020204030204" pitchFamily="34" charset="0"/>
                      </a:endParaRPr>
                    </a:p>
                  </a:txBody>
                  <a:tcPr marL="7526" marR="7526" marT="7526" marB="0" anchor="b">
                    <a:solidFill>
                      <a:schemeClr val="accent4">
                        <a:lumMod val="20000"/>
                        <a:lumOff val="80000"/>
                      </a:schemeClr>
                    </a:solidFill>
                  </a:tcPr>
                </a:tc>
                <a:tc>
                  <a:txBody>
                    <a:bodyPr/>
                    <a:lstStyle/>
                    <a:p>
                      <a:pPr algn="l" fontAlgn="b"/>
                      <a:r>
                        <a:rPr lang="en-GB" sz="900" u="none" strike="noStrike">
                          <a:effectLst/>
                        </a:rPr>
                        <a:t>Andrew Stephen Chisholm</a:t>
                      </a:r>
                      <a:endParaRPr lang="en-GB" sz="900" b="0" i="0" u="none" strike="noStrike">
                        <a:solidFill>
                          <a:srgbClr val="000000"/>
                        </a:solidFill>
                        <a:effectLst/>
                        <a:latin typeface="Calibri" panose="020F0502020204030204" pitchFamily="34" charset="0"/>
                      </a:endParaRPr>
                    </a:p>
                  </a:txBody>
                  <a:tcPr marL="7526" marR="7526" marT="7526" marB="0" anchor="b">
                    <a:solidFill>
                      <a:schemeClr val="accent4">
                        <a:lumMod val="20000"/>
                        <a:lumOff val="80000"/>
                      </a:schemeClr>
                    </a:solidFill>
                  </a:tcPr>
                </a:tc>
                <a:tc>
                  <a:txBody>
                    <a:bodyPr/>
                    <a:lstStyle/>
                    <a:p>
                      <a:pPr algn="l" fontAlgn="b"/>
                      <a:r>
                        <a:rPr lang="en-GB" sz="900" u="none" strike="noStrike" dirty="0">
                          <a:effectLst/>
                        </a:rPr>
                        <a:t>Digital preservation and reanalysis of raw photographic data from the CERN 2m bubble chamber</a:t>
                      </a:r>
                      <a:endParaRPr lang="en-GB" sz="900" b="0" i="0" u="none" strike="noStrike" dirty="0">
                        <a:solidFill>
                          <a:srgbClr val="000000"/>
                        </a:solidFill>
                        <a:effectLst/>
                        <a:latin typeface="Calibri" panose="020F0502020204030204" pitchFamily="34" charset="0"/>
                      </a:endParaRPr>
                    </a:p>
                  </a:txBody>
                  <a:tcPr marL="7526" marR="7526" marT="7526" marB="0" anchor="b">
                    <a:solidFill>
                      <a:schemeClr val="accent4">
                        <a:lumMod val="20000"/>
                        <a:lumOff val="80000"/>
                      </a:schemeClr>
                    </a:solidFill>
                  </a:tcPr>
                </a:tc>
                <a:extLst>
                  <a:ext uri="{0D108BD9-81ED-4DB2-BD59-A6C34878D82A}">
                    <a16:rowId xmlns:a16="http://schemas.microsoft.com/office/drawing/2014/main" val="121346836"/>
                  </a:ext>
                </a:extLst>
              </a:tr>
              <a:tr h="305361">
                <a:tc>
                  <a:txBody>
                    <a:bodyPr/>
                    <a:lstStyle/>
                    <a:p>
                      <a:pPr algn="r" fontAlgn="b"/>
                      <a:r>
                        <a:rPr lang="en-FR" sz="900" u="none" strike="noStrike">
                          <a:effectLst/>
                        </a:rPr>
                        <a:t>15:15</a:t>
                      </a:r>
                      <a:endParaRPr lang="en-FR" sz="900" b="0" i="0" u="none" strike="noStrike">
                        <a:solidFill>
                          <a:srgbClr val="000000"/>
                        </a:solidFill>
                        <a:effectLst/>
                        <a:latin typeface="Calibri" panose="020F0502020204030204" pitchFamily="34" charset="0"/>
                      </a:endParaRPr>
                    </a:p>
                  </a:txBody>
                  <a:tcPr marL="7526" marR="7526" marT="7526" marB="0" anchor="b">
                    <a:solidFill>
                      <a:schemeClr val="accent6">
                        <a:lumMod val="40000"/>
                        <a:lumOff val="60000"/>
                      </a:schemeClr>
                    </a:solidFill>
                  </a:tcPr>
                </a:tc>
                <a:tc>
                  <a:txBody>
                    <a:bodyPr/>
                    <a:lstStyle/>
                    <a:p>
                      <a:pPr algn="l" fontAlgn="b"/>
                      <a:r>
                        <a:rPr lang="en-GB" sz="900" u="none" strike="noStrike">
                          <a:effectLst/>
                        </a:rPr>
                        <a:t>Kati Lassila-Perini</a:t>
                      </a:r>
                      <a:endParaRPr lang="en-GB" sz="900" b="0" i="0" u="none" strike="noStrike">
                        <a:solidFill>
                          <a:srgbClr val="000000"/>
                        </a:solidFill>
                        <a:effectLst/>
                        <a:latin typeface="Calibri" panose="020F0502020204030204" pitchFamily="34" charset="0"/>
                      </a:endParaRPr>
                    </a:p>
                  </a:txBody>
                  <a:tcPr marL="7526" marR="7526" marT="7526" marB="0" anchor="b">
                    <a:solidFill>
                      <a:schemeClr val="accent6">
                        <a:lumMod val="40000"/>
                        <a:lumOff val="60000"/>
                      </a:schemeClr>
                    </a:solidFill>
                  </a:tcPr>
                </a:tc>
                <a:tc>
                  <a:txBody>
                    <a:bodyPr/>
                    <a:lstStyle/>
                    <a:p>
                      <a:pPr algn="l" fontAlgn="b"/>
                      <a:r>
                        <a:rPr lang="en-GB" sz="900" u="none" strike="noStrike" dirty="0">
                          <a:effectLst/>
                        </a:rPr>
                        <a:t>ICFA recommendations on data preservation and open science and their assessment</a:t>
                      </a:r>
                      <a:endParaRPr lang="en-GB" sz="900" b="0" i="0" u="none" strike="noStrike" dirty="0">
                        <a:solidFill>
                          <a:srgbClr val="000000"/>
                        </a:solidFill>
                        <a:effectLst/>
                        <a:latin typeface="Calibri" panose="020F0502020204030204" pitchFamily="34" charset="0"/>
                      </a:endParaRPr>
                    </a:p>
                  </a:txBody>
                  <a:tcPr marL="7526" marR="7526" marT="7526" marB="0" anchor="b">
                    <a:solidFill>
                      <a:schemeClr val="accent6">
                        <a:lumMod val="40000"/>
                        <a:lumOff val="60000"/>
                      </a:schemeClr>
                    </a:solidFill>
                  </a:tcPr>
                </a:tc>
                <a:extLst>
                  <a:ext uri="{0D108BD9-81ED-4DB2-BD59-A6C34878D82A}">
                    <a16:rowId xmlns:a16="http://schemas.microsoft.com/office/drawing/2014/main" val="438896813"/>
                  </a:ext>
                </a:extLst>
              </a:tr>
              <a:tr h="281846">
                <a:tc>
                  <a:txBody>
                    <a:bodyPr/>
                    <a:lstStyle/>
                    <a:p>
                      <a:pPr algn="r" fontAlgn="b"/>
                      <a:r>
                        <a:rPr lang="en-FR" sz="900" u="none" strike="noStrike">
                          <a:effectLst/>
                        </a:rPr>
                        <a:t>15:35</a:t>
                      </a:r>
                      <a:endParaRPr lang="en-FR" sz="900" b="0" i="0" u="none" strike="noStrike">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a:effectLst/>
                        </a:rPr>
                        <a:t>Cristinel Diaconu, Ulrich Schwickerath</a:t>
                      </a:r>
                      <a:endParaRPr lang="en-GB" sz="900" b="0" i="0" u="none" strike="noStrike">
                        <a:solidFill>
                          <a:srgbClr val="000000"/>
                        </a:solidFill>
                        <a:effectLst/>
                        <a:latin typeface="Calibri" panose="020F0502020204030204" pitchFamily="34" charset="0"/>
                      </a:endParaRPr>
                    </a:p>
                  </a:txBody>
                  <a:tcPr marL="7526" marR="7526" marT="7526" marB="0" anchor="b"/>
                </a:tc>
                <a:tc>
                  <a:txBody>
                    <a:bodyPr/>
                    <a:lstStyle/>
                    <a:p>
                      <a:pPr algn="l" fontAlgn="b"/>
                      <a:r>
                        <a:rPr lang="en-GB" sz="900" u="none" strike="noStrike" dirty="0">
                          <a:effectLst/>
                        </a:rPr>
                        <a:t>Closing</a:t>
                      </a:r>
                      <a:endParaRPr lang="en-GB" sz="900" b="0" i="0" u="none" strike="noStrike" dirty="0">
                        <a:solidFill>
                          <a:srgbClr val="000000"/>
                        </a:solidFill>
                        <a:effectLst/>
                        <a:latin typeface="Calibri" panose="020F0502020204030204" pitchFamily="34" charset="0"/>
                      </a:endParaRPr>
                    </a:p>
                  </a:txBody>
                  <a:tcPr marL="7526" marR="7526" marT="7526" marB="0" anchor="b"/>
                </a:tc>
                <a:extLst>
                  <a:ext uri="{0D108BD9-81ED-4DB2-BD59-A6C34878D82A}">
                    <a16:rowId xmlns:a16="http://schemas.microsoft.com/office/drawing/2014/main" val="4211694874"/>
                  </a:ext>
                </a:extLst>
              </a:tr>
              <a:tr h="144686">
                <a:tc>
                  <a:txBody>
                    <a:bodyPr/>
                    <a:lstStyle/>
                    <a:p>
                      <a:pPr algn="r" fontAlgn="b"/>
                      <a:endParaRPr lang="en-FR" sz="900" b="0" i="0" u="none" strike="noStrike" dirty="0">
                        <a:solidFill>
                          <a:srgbClr val="000000"/>
                        </a:solidFill>
                        <a:effectLst/>
                        <a:latin typeface="Calibri" panose="020F0502020204030204" pitchFamily="34" charset="0"/>
                      </a:endParaRPr>
                    </a:p>
                  </a:txBody>
                  <a:tcPr marL="7526" marR="7526" marT="7526" marB="0" anchor="b"/>
                </a:tc>
                <a:tc>
                  <a:txBody>
                    <a:bodyPr/>
                    <a:lstStyle/>
                    <a:p>
                      <a:pPr algn="l" fontAlgn="b"/>
                      <a:endParaRPr lang="en-GB" sz="900" b="0" i="0" u="none" strike="noStrike" dirty="0">
                        <a:solidFill>
                          <a:srgbClr val="000000"/>
                        </a:solidFill>
                        <a:effectLst/>
                        <a:latin typeface="Calibri" panose="020F0502020204030204" pitchFamily="34" charset="0"/>
                      </a:endParaRPr>
                    </a:p>
                  </a:txBody>
                  <a:tcPr marL="7526" marR="7526" marT="7526" marB="0" anchor="b"/>
                </a:tc>
                <a:tc>
                  <a:txBody>
                    <a:bodyPr/>
                    <a:lstStyle/>
                    <a:p>
                      <a:pPr algn="l" fontAlgn="b"/>
                      <a:endParaRPr lang="en-GB" sz="900" b="0" i="0" u="none" strike="noStrike" dirty="0">
                        <a:solidFill>
                          <a:srgbClr val="000000"/>
                        </a:solidFill>
                        <a:effectLst/>
                        <a:latin typeface="Calibri" panose="020F0502020204030204" pitchFamily="34" charset="0"/>
                      </a:endParaRPr>
                    </a:p>
                  </a:txBody>
                  <a:tcPr marL="7526" marR="7526" marT="7526" marB="0" anchor="b"/>
                </a:tc>
                <a:extLst>
                  <a:ext uri="{0D108BD9-81ED-4DB2-BD59-A6C34878D82A}">
                    <a16:rowId xmlns:a16="http://schemas.microsoft.com/office/drawing/2014/main" val="2191801471"/>
                  </a:ext>
                </a:extLst>
              </a:tr>
              <a:tr h="281846">
                <a:tc>
                  <a:txBody>
                    <a:bodyPr/>
                    <a:lstStyle/>
                    <a:p>
                      <a:pPr algn="r" fontAlgn="b"/>
                      <a:r>
                        <a:rPr lang="en-FR" sz="900" u="none" strike="noStrike" dirty="0">
                          <a:solidFill>
                            <a:schemeClr val="bg1">
                              <a:lumMod val="65000"/>
                            </a:schemeClr>
                          </a:solidFill>
                          <a:effectLst/>
                        </a:rPr>
                        <a:t>10:00</a:t>
                      </a:r>
                      <a:endParaRPr lang="en-FR" sz="900" b="0" i="0" u="none" strike="noStrike" dirty="0">
                        <a:solidFill>
                          <a:schemeClr val="bg1">
                            <a:lumMod val="65000"/>
                          </a:schemeClr>
                        </a:solidFill>
                        <a:effectLst/>
                        <a:latin typeface="Calibri" panose="020F0502020204030204" pitchFamily="34" charset="0"/>
                      </a:endParaRPr>
                    </a:p>
                  </a:txBody>
                  <a:tcPr marL="7526" marR="7526" marT="7526" marB="0" anchor="b"/>
                </a:tc>
                <a:tc>
                  <a:txBody>
                    <a:bodyPr/>
                    <a:lstStyle/>
                    <a:p>
                      <a:pPr algn="l" fontAlgn="b"/>
                      <a:r>
                        <a:rPr lang="en-GB" sz="900" u="none" strike="noStrike" dirty="0" err="1">
                          <a:solidFill>
                            <a:schemeClr val="bg1">
                              <a:lumMod val="65000"/>
                            </a:schemeClr>
                          </a:solidFill>
                          <a:effectLst/>
                        </a:rPr>
                        <a:t>Zhengde</a:t>
                      </a:r>
                      <a:r>
                        <a:rPr lang="en-GB" sz="900" u="none" strike="noStrike" dirty="0">
                          <a:solidFill>
                            <a:schemeClr val="bg1">
                              <a:lumMod val="65000"/>
                            </a:schemeClr>
                          </a:solidFill>
                          <a:effectLst/>
                        </a:rPr>
                        <a:t> Zhang</a:t>
                      </a:r>
                      <a:endParaRPr lang="en-GB" sz="900" b="0" i="0" u="none" strike="noStrike" dirty="0">
                        <a:solidFill>
                          <a:schemeClr val="bg1">
                            <a:lumMod val="65000"/>
                          </a:schemeClr>
                        </a:solidFill>
                        <a:effectLst/>
                        <a:latin typeface="Calibri" panose="020F0502020204030204" pitchFamily="34" charset="0"/>
                      </a:endParaRPr>
                    </a:p>
                  </a:txBody>
                  <a:tcPr marL="7526" marR="7526" marT="7526" marB="0" anchor="b"/>
                </a:tc>
                <a:tc>
                  <a:txBody>
                    <a:bodyPr/>
                    <a:lstStyle/>
                    <a:p>
                      <a:pPr algn="l" fontAlgn="b"/>
                      <a:r>
                        <a:rPr lang="en-GB" sz="900" u="none" strike="noStrike" dirty="0">
                          <a:solidFill>
                            <a:schemeClr val="bg1">
                              <a:lumMod val="65000"/>
                            </a:schemeClr>
                          </a:solidFill>
                          <a:effectLst/>
                        </a:rPr>
                        <a:t>Data </a:t>
                      </a:r>
                      <a:r>
                        <a:rPr lang="en-GB" sz="900" u="none" strike="noStrike" dirty="0" err="1">
                          <a:solidFill>
                            <a:schemeClr val="bg1">
                              <a:lumMod val="65000"/>
                            </a:schemeClr>
                          </a:solidFill>
                          <a:effectLst/>
                        </a:rPr>
                        <a:t>ORchestration</a:t>
                      </a:r>
                      <a:r>
                        <a:rPr lang="en-GB" sz="900" u="none" strike="noStrike" dirty="0">
                          <a:solidFill>
                            <a:schemeClr val="bg1">
                              <a:lumMod val="65000"/>
                            </a:schemeClr>
                          </a:solidFill>
                          <a:effectLst/>
                        </a:rPr>
                        <a:t> Agent (DORA) for AI-Ready Scientific Data in Large-Scale Facilities</a:t>
                      </a:r>
                      <a:endParaRPr lang="en-GB" sz="900" b="0" i="0" u="none" strike="noStrike" dirty="0">
                        <a:solidFill>
                          <a:schemeClr val="bg1">
                            <a:lumMod val="65000"/>
                          </a:schemeClr>
                        </a:solidFill>
                        <a:effectLst/>
                        <a:latin typeface="Calibri" panose="020F0502020204030204" pitchFamily="34" charset="0"/>
                      </a:endParaRPr>
                    </a:p>
                  </a:txBody>
                  <a:tcPr marL="7526" marR="7526" marT="7526" marB="0" anchor="b"/>
                </a:tc>
                <a:extLst>
                  <a:ext uri="{0D108BD9-81ED-4DB2-BD59-A6C34878D82A}">
                    <a16:rowId xmlns:a16="http://schemas.microsoft.com/office/drawing/2014/main" val="2375040059"/>
                  </a:ext>
                </a:extLst>
              </a:tr>
            </a:tbl>
          </a:graphicData>
        </a:graphic>
      </p:graphicFrame>
      <p:sp>
        <p:nvSpPr>
          <p:cNvPr id="12" name="TextBox 11">
            <a:extLst>
              <a:ext uri="{FF2B5EF4-FFF2-40B4-BE49-F238E27FC236}">
                <a16:creationId xmlns:a16="http://schemas.microsoft.com/office/drawing/2014/main" id="{113CCAFF-68A2-934C-A641-488BD0542176}"/>
              </a:ext>
            </a:extLst>
          </p:cNvPr>
          <p:cNvSpPr txBox="1"/>
          <p:nvPr/>
        </p:nvSpPr>
        <p:spPr>
          <a:xfrm>
            <a:off x="5027362" y="4858752"/>
            <a:ext cx="1927451" cy="369332"/>
          </a:xfrm>
          <a:prstGeom prst="rect">
            <a:avLst/>
          </a:prstGeom>
          <a:noFill/>
        </p:spPr>
        <p:txBody>
          <a:bodyPr wrap="none" rtlCol="0">
            <a:spAutoFit/>
          </a:bodyPr>
          <a:lstStyle/>
          <a:p>
            <a:r>
              <a:rPr lang="en-FR" sz="1800" dirty="0"/>
              <a:t>Cristi’s train 17h00</a:t>
            </a:r>
          </a:p>
        </p:txBody>
      </p:sp>
      <p:sp>
        <p:nvSpPr>
          <p:cNvPr id="13" name="TextBox 12">
            <a:extLst>
              <a:ext uri="{FF2B5EF4-FFF2-40B4-BE49-F238E27FC236}">
                <a16:creationId xmlns:a16="http://schemas.microsoft.com/office/drawing/2014/main" id="{C48E121F-445E-5045-8172-DF749CA32618}"/>
              </a:ext>
            </a:extLst>
          </p:cNvPr>
          <p:cNvSpPr txBox="1"/>
          <p:nvPr/>
        </p:nvSpPr>
        <p:spPr>
          <a:xfrm>
            <a:off x="957431" y="238743"/>
            <a:ext cx="1061316" cy="369332"/>
          </a:xfrm>
          <a:prstGeom prst="rect">
            <a:avLst/>
          </a:prstGeom>
          <a:noFill/>
        </p:spPr>
        <p:txBody>
          <a:bodyPr wrap="none" rtlCol="0">
            <a:spAutoFit/>
          </a:bodyPr>
          <a:lstStyle/>
          <a:p>
            <a:r>
              <a:rPr lang="en-FR" sz="1800" dirty="0"/>
              <a:t>March 5</a:t>
            </a:r>
            <a:r>
              <a:rPr lang="en-FR" sz="1400" baseline="30000" dirty="0"/>
              <a:t>th</a:t>
            </a:r>
            <a:endParaRPr lang="en-FR" sz="1800" baseline="30000" dirty="0"/>
          </a:p>
        </p:txBody>
      </p:sp>
      <p:sp>
        <p:nvSpPr>
          <p:cNvPr id="14" name="TextBox 13">
            <a:extLst>
              <a:ext uri="{FF2B5EF4-FFF2-40B4-BE49-F238E27FC236}">
                <a16:creationId xmlns:a16="http://schemas.microsoft.com/office/drawing/2014/main" id="{F901C3A8-EB76-AB47-92C5-930FF5422330}"/>
              </a:ext>
            </a:extLst>
          </p:cNvPr>
          <p:cNvSpPr txBox="1"/>
          <p:nvPr/>
        </p:nvSpPr>
        <p:spPr>
          <a:xfrm>
            <a:off x="6258041" y="36554"/>
            <a:ext cx="1143070" cy="369332"/>
          </a:xfrm>
          <a:prstGeom prst="rect">
            <a:avLst/>
          </a:prstGeom>
          <a:noFill/>
        </p:spPr>
        <p:txBody>
          <a:bodyPr wrap="none" rtlCol="0">
            <a:spAutoFit/>
          </a:bodyPr>
          <a:lstStyle/>
          <a:p>
            <a:r>
              <a:rPr lang="en-FR" sz="1800" dirty="0"/>
              <a:t>March 6</a:t>
            </a:r>
            <a:r>
              <a:rPr lang="en-FR" sz="1800" baseline="30000" dirty="0"/>
              <a:t>th</a:t>
            </a:r>
            <a:r>
              <a:rPr lang="en-FR" sz="1800" dirty="0"/>
              <a:t> </a:t>
            </a:r>
          </a:p>
        </p:txBody>
      </p:sp>
    </p:spTree>
    <p:extLst>
      <p:ext uri="{BB962C8B-B14F-4D97-AF65-F5344CB8AC3E}">
        <p14:creationId xmlns:p14="http://schemas.microsoft.com/office/powerpoint/2010/main" val="413792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08FD19-6919-E147-B30B-A882765D5E7A}"/>
              </a:ext>
            </a:extLst>
          </p:cNvPr>
          <p:cNvSpPr>
            <a:spLocks noGrp="1"/>
          </p:cNvSpPr>
          <p:nvPr>
            <p:ph type="title"/>
          </p:nvPr>
        </p:nvSpPr>
        <p:spPr/>
        <p:txBody>
          <a:bodyPr/>
          <a:lstStyle/>
          <a:p>
            <a:endParaRPr lang="en-FR"/>
          </a:p>
        </p:txBody>
      </p:sp>
      <p:pic>
        <p:nvPicPr>
          <p:cNvPr id="7" name="Content Placeholder 6">
            <a:extLst>
              <a:ext uri="{FF2B5EF4-FFF2-40B4-BE49-F238E27FC236}">
                <a16:creationId xmlns:a16="http://schemas.microsoft.com/office/drawing/2014/main" id="{FC3E9D1C-4865-AA44-AE45-C129B3433D15}"/>
              </a:ext>
            </a:extLst>
          </p:cNvPr>
          <p:cNvPicPr>
            <a:picLocks noGrp="1" noChangeAspect="1"/>
          </p:cNvPicPr>
          <p:nvPr>
            <p:ph idx="1"/>
          </p:nvPr>
        </p:nvPicPr>
        <p:blipFill>
          <a:blip r:embed="rId2"/>
          <a:stretch>
            <a:fillRect/>
          </a:stretch>
        </p:blipFill>
        <p:spPr>
          <a:xfrm>
            <a:off x="1150564" y="205979"/>
            <a:ext cx="6229182" cy="4506666"/>
          </a:xfrm>
        </p:spPr>
      </p:pic>
      <p:sp>
        <p:nvSpPr>
          <p:cNvPr id="4" name="Date Placeholder 3">
            <a:extLst>
              <a:ext uri="{FF2B5EF4-FFF2-40B4-BE49-F238E27FC236}">
                <a16:creationId xmlns:a16="http://schemas.microsoft.com/office/drawing/2014/main" id="{741A2F0F-6B9D-5542-8837-7F13C55C332E}"/>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099E9FBE-011C-E540-BA12-F2C483B3D954}"/>
              </a:ext>
            </a:extLst>
          </p:cNvPr>
          <p:cNvSpPr>
            <a:spLocks noGrp="1"/>
          </p:cNvSpPr>
          <p:nvPr>
            <p:ph type="sldNum" sz="quarter" idx="12"/>
          </p:nvPr>
        </p:nvSpPr>
        <p:spPr/>
        <p:txBody>
          <a:bodyPr/>
          <a:lstStyle/>
          <a:p>
            <a:fld id="{BCC3066C-7D9C-43AE-863C-B082BB6A9375}" type="slidenum">
              <a:rPr lang="en-US" smtClean="0"/>
              <a:t>14</a:t>
            </a:fld>
            <a:endParaRPr lang="en-US"/>
          </a:p>
        </p:txBody>
      </p:sp>
    </p:spTree>
    <p:extLst>
      <p:ext uri="{BB962C8B-B14F-4D97-AF65-F5344CB8AC3E}">
        <p14:creationId xmlns:p14="http://schemas.microsoft.com/office/powerpoint/2010/main" val="34281171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65090" y="-161369"/>
            <a:ext cx="8229600" cy="857250"/>
          </a:xfrm>
        </p:spPr>
        <p:txBody>
          <a:bodyPr>
            <a:normAutofit/>
          </a:bodyPr>
          <a:lstStyle/>
          <a:p>
            <a:r>
              <a:rPr lang="en-GB" sz="2400" dirty="0"/>
              <a:t>Data Preservation in High Energy Physics </a:t>
            </a:r>
            <a:endParaRPr lang="fr-FR" dirty="0">
              <a:solidFill>
                <a:srgbClr val="FF0000"/>
              </a:solidFill>
            </a:endParaRPr>
          </a:p>
        </p:txBody>
      </p:sp>
      <p:sp>
        <p:nvSpPr>
          <p:cNvPr id="3" name="Content Placeholder 2">
            <a:extLst>
              <a:ext uri="{FF2B5EF4-FFF2-40B4-BE49-F238E27FC236}">
                <a16:creationId xmlns:a16="http://schemas.microsoft.com/office/drawing/2014/main" id="{423E92A0-4A20-2F45-9A8D-42BB9C289586}"/>
              </a:ext>
            </a:extLst>
          </p:cNvPr>
          <p:cNvSpPr>
            <a:spLocks noGrp="1"/>
          </p:cNvSpPr>
          <p:nvPr>
            <p:ph idx="1"/>
          </p:nvPr>
        </p:nvSpPr>
        <p:spPr>
          <a:xfrm>
            <a:off x="457201" y="603115"/>
            <a:ext cx="8174648" cy="3991509"/>
          </a:xfrm>
        </p:spPr>
        <p:txBody>
          <a:bodyPr>
            <a:normAutofit fontScale="92500" lnSpcReduction="10000"/>
          </a:bodyPr>
          <a:lstStyle/>
          <a:p>
            <a:r>
              <a:rPr lang="en-FR" dirty="0"/>
              <a:t>W</a:t>
            </a:r>
            <a:r>
              <a:rPr lang="en-GB" dirty="0"/>
              <a:t>h</a:t>
            </a:r>
            <a:r>
              <a:rPr lang="en-FR" dirty="0"/>
              <a:t>at is “data”?</a:t>
            </a:r>
          </a:p>
          <a:p>
            <a:pPr lvl="1"/>
            <a:r>
              <a:rPr lang="en-GB" dirty="0"/>
              <a:t>n</a:t>
            </a:r>
            <a:r>
              <a:rPr lang="en-FR" dirty="0"/>
              <a:t>ot (only) : “files”</a:t>
            </a:r>
          </a:p>
          <a:p>
            <a:pPr lvl="1"/>
            <a:r>
              <a:rPr lang="en-GB" dirty="0"/>
              <a:t>but : “every </a:t>
            </a:r>
            <a:r>
              <a:rPr lang="en-GB" i="1" dirty="0"/>
              <a:t>digitally encoded </a:t>
            </a:r>
            <a:r>
              <a:rPr lang="en-GB" dirty="0"/>
              <a:t>information that was created as a result of planning, running and exploiting an experiment”</a:t>
            </a:r>
            <a:endParaRPr lang="en-FR" dirty="0"/>
          </a:p>
          <a:p>
            <a:r>
              <a:rPr lang="en-FR" dirty="0"/>
              <a:t>What is “preservation”?</a:t>
            </a:r>
          </a:p>
          <a:p>
            <a:pPr lvl="1"/>
            <a:r>
              <a:rPr lang="en-FR" dirty="0"/>
              <a:t>not: </a:t>
            </a:r>
            <a:r>
              <a:rPr lang="en-GB" dirty="0"/>
              <a:t>a freezer, a herbarium, a museum, an album, </a:t>
            </a:r>
            <a:r>
              <a:rPr lang="en-FR" dirty="0"/>
              <a:t>a cellar….</a:t>
            </a:r>
          </a:p>
          <a:p>
            <a:pPr lvl="1"/>
            <a:r>
              <a:rPr lang="en-FR" dirty="0"/>
              <a:t>but: </a:t>
            </a:r>
            <a:r>
              <a:rPr lang="en-GB" dirty="0"/>
              <a:t>the </a:t>
            </a:r>
            <a:r>
              <a:rPr lang="en-GB" b="1" dirty="0"/>
              <a:t>process</a:t>
            </a:r>
            <a:r>
              <a:rPr lang="en-GB" dirty="0"/>
              <a:t> of transforming a "high intensity/ rapidly changing " computing system into a "low intensity / slowly evolving"  computing system with conserving the capacity of extracting new science from the "data”. </a:t>
            </a:r>
          </a:p>
          <a:p>
            <a:pPr lvl="1"/>
            <a:r>
              <a:rPr lang="en-GB" dirty="0"/>
              <a:t>Requires clear plans and a long term organization</a:t>
            </a:r>
          </a:p>
          <a:p>
            <a:pPr lvl="2"/>
            <a:r>
              <a:rPr lang="en-GB" dirty="0"/>
              <a:t>Within each collaboration and at international level (DPHEP)</a:t>
            </a:r>
            <a:endParaRPr lang="en-FR" dirty="0"/>
          </a:p>
        </p:txBody>
      </p:sp>
      <p:sp>
        <p:nvSpPr>
          <p:cNvPr id="4" name="Espace réservé de la date 3"/>
          <p:cNvSpPr>
            <a:spLocks noGrp="1"/>
          </p:cNvSpPr>
          <p:nvPr>
            <p:ph type="dt" sz="half" idx="10"/>
          </p:nvPr>
        </p:nvSpPr>
        <p:spPr>
          <a:xfrm>
            <a:off x="457201" y="4767264"/>
            <a:ext cx="2384914" cy="273844"/>
          </a:xfrm>
        </p:spPr>
        <p:txBody>
          <a:bodyPr/>
          <a:lstStyle/>
          <a:p>
            <a:r>
              <a:rPr lang="fr-FR" dirty="0"/>
              <a:t>P5 </a:t>
            </a:r>
            <a:r>
              <a:rPr lang="fr-FR" dirty="0" err="1"/>
              <a:t>Town</a:t>
            </a:r>
            <a:r>
              <a:rPr lang="fr-FR" dirty="0"/>
              <a:t> Hall Meeting April 12, 2023 </a:t>
            </a:r>
          </a:p>
        </p:txBody>
      </p:sp>
      <p:sp>
        <p:nvSpPr>
          <p:cNvPr id="6" name="Espace réservé du numéro de diapositive 5"/>
          <p:cNvSpPr>
            <a:spLocks noGrp="1"/>
          </p:cNvSpPr>
          <p:nvPr>
            <p:ph type="sldNum" sz="quarter" idx="12"/>
          </p:nvPr>
        </p:nvSpPr>
        <p:spPr/>
        <p:txBody>
          <a:bodyPr/>
          <a:lstStyle/>
          <a:p>
            <a:fld id="{2F276DBA-A1FC-F74B-96D9-35104F3A9E3F}" type="slidenum">
              <a:rPr lang="fr-FR" smtClean="0"/>
              <a:t>15</a:t>
            </a:fld>
            <a:endParaRPr lang="fr-FR"/>
          </a:p>
        </p:txBody>
      </p:sp>
    </p:spTree>
    <p:extLst>
      <p:ext uri="{BB962C8B-B14F-4D97-AF65-F5344CB8AC3E}">
        <p14:creationId xmlns:p14="http://schemas.microsoft.com/office/powerpoint/2010/main" val="17097260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810BC-B19F-BC43-A747-432C816AC406}"/>
              </a:ext>
            </a:extLst>
          </p:cNvPr>
          <p:cNvSpPr>
            <a:spLocks noGrp="1"/>
          </p:cNvSpPr>
          <p:nvPr>
            <p:ph type="title"/>
          </p:nvPr>
        </p:nvSpPr>
        <p:spPr/>
        <p:txBody>
          <a:bodyPr/>
          <a:lstStyle/>
          <a:p>
            <a:r>
              <a:rPr lang="en-FR" dirty="0"/>
              <a:t>Guidance into data complexity</a:t>
            </a:r>
          </a:p>
        </p:txBody>
      </p:sp>
      <p:sp>
        <p:nvSpPr>
          <p:cNvPr id="3" name="Content Placeholder 2">
            <a:extLst>
              <a:ext uri="{FF2B5EF4-FFF2-40B4-BE49-F238E27FC236}">
                <a16:creationId xmlns:a16="http://schemas.microsoft.com/office/drawing/2014/main" id="{614AE095-8951-CD4C-B339-C70D7DA2439D}"/>
              </a:ext>
            </a:extLst>
          </p:cNvPr>
          <p:cNvSpPr>
            <a:spLocks noGrp="1"/>
          </p:cNvSpPr>
          <p:nvPr>
            <p:ph idx="1"/>
          </p:nvPr>
        </p:nvSpPr>
        <p:spPr>
          <a:xfrm>
            <a:off x="2286000" y="3649216"/>
            <a:ext cx="884641" cy="193441"/>
          </a:xfrm>
        </p:spPr>
        <p:txBody>
          <a:bodyPr>
            <a:normAutofit fontScale="77500" lnSpcReduction="20000"/>
          </a:bodyPr>
          <a:lstStyle/>
          <a:p>
            <a:pPr marL="0" indent="0">
              <a:buNone/>
            </a:pPr>
            <a:r>
              <a:rPr lang="en-FR" sz="1050" b="1" dirty="0"/>
              <a:t>CMS 2012</a:t>
            </a:r>
          </a:p>
        </p:txBody>
      </p:sp>
      <p:sp>
        <p:nvSpPr>
          <p:cNvPr id="4" name="Date Placeholder 3">
            <a:extLst>
              <a:ext uri="{FF2B5EF4-FFF2-40B4-BE49-F238E27FC236}">
                <a16:creationId xmlns:a16="http://schemas.microsoft.com/office/drawing/2014/main" id="{639642B1-5EDE-E342-8A52-01F59B847EDB}"/>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D97BAEDA-932B-3C42-8E39-B471327EF071}"/>
              </a:ext>
            </a:extLst>
          </p:cNvPr>
          <p:cNvSpPr>
            <a:spLocks noGrp="1"/>
          </p:cNvSpPr>
          <p:nvPr>
            <p:ph type="sldNum" sz="quarter" idx="12"/>
          </p:nvPr>
        </p:nvSpPr>
        <p:spPr/>
        <p:txBody>
          <a:bodyPr/>
          <a:lstStyle/>
          <a:p>
            <a:fld id="{BCC3066C-7D9C-43AE-863C-B082BB6A9375}" type="slidenum">
              <a:rPr lang="en-US" smtClean="0"/>
              <a:t>16</a:t>
            </a:fld>
            <a:endParaRPr lang="en-US"/>
          </a:p>
        </p:txBody>
      </p:sp>
      <p:graphicFrame>
        <p:nvGraphicFramePr>
          <p:cNvPr id="7" name="Group 133">
            <a:extLst>
              <a:ext uri="{FF2B5EF4-FFF2-40B4-BE49-F238E27FC236}">
                <a16:creationId xmlns:a16="http://schemas.microsoft.com/office/drawing/2014/main" id="{6D6BF3B7-A057-BD49-A65C-D9CF54CA678A}"/>
              </a:ext>
            </a:extLst>
          </p:cNvPr>
          <p:cNvGraphicFramePr>
            <a:graphicFrameLocks noGrp="1"/>
          </p:cNvGraphicFramePr>
          <p:nvPr/>
        </p:nvGraphicFramePr>
        <p:xfrm>
          <a:off x="2129586" y="1021225"/>
          <a:ext cx="4943061" cy="1764927"/>
        </p:xfrm>
        <a:graphic>
          <a:graphicData uri="http://schemas.openxmlformats.org/drawingml/2006/table">
            <a:tbl>
              <a:tblPr/>
              <a:tblGrid>
                <a:gridCol w="162560">
                  <a:extLst>
                    <a:ext uri="{9D8B030D-6E8A-4147-A177-3AD203B41FA5}">
                      <a16:colId xmlns:a16="http://schemas.microsoft.com/office/drawing/2014/main" val="20000"/>
                    </a:ext>
                  </a:extLst>
                </a:gridCol>
                <a:gridCol w="2070596">
                  <a:extLst>
                    <a:ext uri="{9D8B030D-6E8A-4147-A177-3AD203B41FA5}">
                      <a16:colId xmlns:a16="http://schemas.microsoft.com/office/drawing/2014/main" val="20001"/>
                    </a:ext>
                  </a:extLst>
                </a:gridCol>
                <a:gridCol w="1683426">
                  <a:extLst>
                    <a:ext uri="{9D8B030D-6E8A-4147-A177-3AD203B41FA5}">
                      <a16:colId xmlns:a16="http://schemas.microsoft.com/office/drawing/2014/main" val="20002"/>
                    </a:ext>
                  </a:extLst>
                </a:gridCol>
                <a:gridCol w="1026479">
                  <a:extLst>
                    <a:ext uri="{9D8B030D-6E8A-4147-A177-3AD203B41FA5}">
                      <a16:colId xmlns:a16="http://schemas.microsoft.com/office/drawing/2014/main" val="20003"/>
                    </a:ext>
                  </a:extLst>
                </a:gridCol>
              </a:tblGrid>
              <a:tr h="210094">
                <a:tc gridSpan="2">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1" i="0" u="none" strike="noStrike" cap="none" normalizeH="0" baseline="0" dirty="0">
                          <a:ln>
                            <a:noFill/>
                          </a:ln>
                          <a:solidFill>
                            <a:srgbClr val="000080"/>
                          </a:solidFill>
                          <a:effectLst/>
                          <a:latin typeface="Arial" charset="0"/>
                          <a:ea typeface="ＭＳ Ｐゴシック" charset="0"/>
                        </a:rPr>
                        <a:t>Preservation Model</a:t>
                      </a:r>
                    </a:p>
                  </a:txBody>
                  <a:tcPr marL="68580" marR="68580" marT="34295" marB="3429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GB"/>
                    </a:p>
                  </a:txBody>
                  <a:tcPr/>
                </a:tc>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1" i="0" u="none" strike="noStrike" cap="none" normalizeH="0" baseline="0" dirty="0">
                          <a:ln>
                            <a:noFill/>
                          </a:ln>
                          <a:solidFill>
                            <a:srgbClr val="000080"/>
                          </a:solidFill>
                          <a:effectLst/>
                          <a:latin typeface="Arial" charset="0"/>
                          <a:ea typeface="ＭＳ Ｐゴシック" charset="0"/>
                        </a:rPr>
                        <a:t>Use Case</a:t>
                      </a:r>
                    </a:p>
                  </a:txBody>
                  <a:tcPr marL="68580" marR="68580" marT="34295" marB="34295" anchor="ctr" horzOverflow="overflow">
                    <a:lnL w="1270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endParaRPr kumimoji="0" lang="en-GB" sz="900" b="1" i="0" u="none" strike="noStrike" cap="none" normalizeH="0" baseline="0" dirty="0">
                        <a:ln>
                          <a:noFill/>
                        </a:ln>
                        <a:solidFill>
                          <a:srgbClr val="000080"/>
                        </a:solidFill>
                        <a:effectLst/>
                        <a:latin typeface="Arial" charset="0"/>
                        <a:ea typeface="ＭＳ Ｐゴシック" charset="0"/>
                      </a:endParaRPr>
                    </a:p>
                  </a:txBody>
                  <a:tcPr marL="68580" marR="68580" marT="34295" marB="34295" anchor="ctr" horzOverflow="overflow">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28575"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49944">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0" i="0" u="none" strike="noStrike" cap="none" normalizeH="0" baseline="0" dirty="0">
                          <a:ln>
                            <a:noFill/>
                          </a:ln>
                          <a:solidFill>
                            <a:schemeClr val="tx1"/>
                          </a:solidFill>
                          <a:effectLst/>
                          <a:latin typeface="Arial" charset="0"/>
                          <a:ea typeface="ＭＳ Ｐゴシック" charset="0"/>
                        </a:rPr>
                        <a:t>1</a:t>
                      </a:r>
                    </a:p>
                  </a:txBody>
                  <a:tcPr marL="68580" marR="68580" marT="34295" marB="3429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8E00">
                        <a:lumMod val="20000"/>
                        <a:lumOff val="80000"/>
                      </a:srgbClr>
                    </a:solidFill>
                  </a:tcPr>
                </a:tc>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0" i="0" u="none" strike="noStrike" cap="none" normalizeH="0" baseline="0" dirty="0">
                          <a:ln>
                            <a:noFill/>
                          </a:ln>
                          <a:solidFill>
                            <a:schemeClr val="tx1"/>
                          </a:solidFill>
                          <a:effectLst/>
                          <a:latin typeface="Arial" charset="0"/>
                          <a:ea typeface="ＭＳ Ｐゴシック" charset="0"/>
                        </a:rPr>
                        <a:t>Provide additional documentation</a:t>
                      </a:r>
                    </a:p>
                  </a:txBody>
                  <a:tcPr marL="68580" marR="68580" marT="34295" marB="3429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8E00">
                        <a:lumMod val="20000"/>
                        <a:lumOff val="80000"/>
                      </a:srgbClr>
                    </a:solidFill>
                  </a:tcPr>
                </a:tc>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0" i="0" u="none" strike="noStrike" cap="none" normalizeH="0" baseline="0" dirty="0">
                          <a:ln>
                            <a:noFill/>
                          </a:ln>
                          <a:solidFill>
                            <a:schemeClr val="tx1"/>
                          </a:solidFill>
                          <a:effectLst/>
                          <a:latin typeface="Arial" charset="0"/>
                          <a:ea typeface="ＭＳ Ｐゴシック" charset="0"/>
                        </a:rPr>
                        <a:t>Publication related info search</a:t>
                      </a:r>
                    </a:p>
                  </a:txBody>
                  <a:tcPr marL="68580" marR="68580" marT="34295" marB="34295" anchor="ctr" horzOverflow="overflow">
                    <a:lnL w="1270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28E00">
                        <a:lumMod val="20000"/>
                        <a:lumOff val="80000"/>
                      </a:srgbClr>
                    </a:solidFill>
                  </a:tcPr>
                </a:tc>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1" i="0" u="none" strike="noStrike" cap="none" normalizeH="0" baseline="0" dirty="0">
                          <a:ln>
                            <a:noFill/>
                          </a:ln>
                          <a:solidFill>
                            <a:srgbClr val="000080"/>
                          </a:solidFill>
                          <a:effectLst/>
                          <a:latin typeface="Arial" charset="0"/>
                          <a:ea typeface="ＭＳ Ｐゴシック" charset="0"/>
                        </a:rPr>
                        <a:t>Documentation</a:t>
                      </a:r>
                    </a:p>
                  </a:txBody>
                  <a:tcPr marL="68580" marR="68580" marT="34295" marB="34295" anchor="ctr" horzOverflow="overflow">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28E00">
                        <a:lumMod val="20000"/>
                        <a:lumOff val="80000"/>
                      </a:srgbClr>
                    </a:solidFill>
                  </a:tcPr>
                </a:tc>
                <a:extLst>
                  <a:ext uri="{0D108BD9-81ED-4DB2-BD59-A6C34878D82A}">
                    <a16:rowId xmlns:a16="http://schemas.microsoft.com/office/drawing/2014/main" val="10001"/>
                  </a:ext>
                </a:extLst>
              </a:tr>
              <a:tr h="357110">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0" i="0" u="none" strike="noStrike" cap="none" normalizeH="0" baseline="0" dirty="0">
                          <a:ln>
                            <a:noFill/>
                          </a:ln>
                          <a:solidFill>
                            <a:schemeClr val="tx1"/>
                          </a:solidFill>
                          <a:effectLst/>
                          <a:latin typeface="Arial" charset="0"/>
                          <a:ea typeface="ＭＳ Ｐゴシック" charset="0"/>
                        </a:rPr>
                        <a:t>2</a:t>
                      </a:r>
                    </a:p>
                  </a:txBody>
                  <a:tcPr marL="68580" marR="68580" marT="34295" marB="3429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0" i="0" u="none" strike="noStrike" cap="none" normalizeH="0" baseline="0" dirty="0">
                          <a:ln>
                            <a:noFill/>
                          </a:ln>
                          <a:solidFill>
                            <a:schemeClr val="tx1"/>
                          </a:solidFill>
                          <a:effectLst/>
                          <a:latin typeface="Arial" charset="0"/>
                          <a:ea typeface="ＭＳ Ｐゴシック" charset="0"/>
                        </a:rPr>
                        <a:t>Preserve the data in a simplified format</a:t>
                      </a:r>
                    </a:p>
                  </a:txBody>
                  <a:tcPr marL="68580" marR="68580" marT="34295" marB="3429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0" i="0" u="none" strike="noStrike" cap="none" normalizeH="0" baseline="0" dirty="0">
                          <a:ln>
                            <a:noFill/>
                          </a:ln>
                          <a:solidFill>
                            <a:schemeClr val="tx1"/>
                          </a:solidFill>
                          <a:effectLst/>
                          <a:latin typeface="Arial" charset="0"/>
                          <a:ea typeface="ＭＳ Ｐゴシック" charset="0"/>
                        </a:rPr>
                        <a:t>Outreach, simple analyses</a:t>
                      </a:r>
                    </a:p>
                  </a:txBody>
                  <a:tcPr marL="68580" marR="68580" marT="34295" marB="34295" anchor="ctr" horzOverflow="overflow">
                    <a:lnL w="1270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lumMod val="85000"/>
                      </a:srgbClr>
                    </a:solidFill>
                  </a:tcPr>
                </a:tc>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1" i="0" u="none" strike="noStrike" cap="none" normalizeH="0" baseline="0" dirty="0">
                          <a:ln>
                            <a:noFill/>
                          </a:ln>
                          <a:solidFill>
                            <a:srgbClr val="000080"/>
                          </a:solidFill>
                          <a:effectLst/>
                          <a:latin typeface="Arial" charset="0"/>
                          <a:ea typeface="ＭＳ Ｐゴシック" charset="0"/>
                        </a:rPr>
                        <a:t>Outreach, reanalysis</a:t>
                      </a:r>
                    </a:p>
                  </a:txBody>
                  <a:tcPr marL="68580" marR="68580" marT="34295" marB="34295" anchor="ctr" horzOverflow="overflow">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a:noFill/>
                    </a:lnTlToBr>
                    <a:lnBlToTr>
                      <a:noFill/>
                    </a:lnBlToTr>
                    <a:solidFill>
                      <a:srgbClr val="FFFFFF">
                        <a:lumMod val="85000"/>
                      </a:srgbClr>
                    </a:solidFill>
                  </a:tcPr>
                </a:tc>
                <a:extLst>
                  <a:ext uri="{0D108BD9-81ED-4DB2-BD59-A6C34878D82A}">
                    <a16:rowId xmlns:a16="http://schemas.microsoft.com/office/drawing/2014/main" val="10002"/>
                  </a:ext>
                </a:extLst>
              </a:tr>
              <a:tr h="357158">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0" i="0" u="none" strike="noStrike" cap="none" normalizeH="0" baseline="0" dirty="0">
                          <a:ln>
                            <a:noFill/>
                          </a:ln>
                          <a:solidFill>
                            <a:schemeClr val="tx1"/>
                          </a:solidFill>
                          <a:effectLst/>
                          <a:latin typeface="Arial" charset="0"/>
                          <a:ea typeface="ＭＳ Ｐゴシック" charset="0"/>
                        </a:rPr>
                        <a:t>3</a:t>
                      </a:r>
                    </a:p>
                  </a:txBody>
                  <a:tcPr marL="68580" marR="68580" marT="34295" marB="3429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A5EB">
                        <a:lumMod val="40000"/>
                        <a:lumOff val="60000"/>
                      </a:srgbClr>
                    </a:solidFill>
                  </a:tcPr>
                </a:tc>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0" i="0" u="none" strike="noStrike" cap="none" normalizeH="0" baseline="0" dirty="0">
                          <a:ln>
                            <a:noFill/>
                          </a:ln>
                          <a:solidFill>
                            <a:schemeClr val="tx1"/>
                          </a:solidFill>
                          <a:effectLst/>
                          <a:latin typeface="Arial" charset="0"/>
                          <a:ea typeface="ＭＳ Ｐゴシック" charset="0"/>
                        </a:rPr>
                        <a:t>Preserve the analysis level software and data format</a:t>
                      </a:r>
                    </a:p>
                  </a:txBody>
                  <a:tcPr marL="68580" marR="68580" marT="34295" marB="3429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A5EB">
                        <a:lumMod val="40000"/>
                        <a:lumOff val="60000"/>
                      </a:srgbClr>
                    </a:solidFill>
                  </a:tcPr>
                </a:tc>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0" i="0" u="none" strike="noStrike" cap="none" normalizeH="0" baseline="0" dirty="0">
                          <a:ln>
                            <a:noFill/>
                          </a:ln>
                          <a:solidFill>
                            <a:schemeClr val="tx1"/>
                          </a:solidFill>
                          <a:effectLst/>
                          <a:latin typeface="Arial" charset="0"/>
                          <a:ea typeface="ＭＳ Ｐゴシック" charset="0"/>
                        </a:rPr>
                        <a:t>Full scientific analysis, based on the existing reconstruction</a:t>
                      </a:r>
                    </a:p>
                  </a:txBody>
                  <a:tcPr marL="68580" marR="68580" marT="34295" marB="34295" anchor="ctr" horzOverflow="overflow">
                    <a:lnL w="1270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00A5EB">
                        <a:lumMod val="40000"/>
                        <a:lumOff val="60000"/>
                      </a:srgbClr>
                    </a:solidFill>
                  </a:tcPr>
                </a:tc>
                <a:tc rowSpan="2">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1" i="0" u="none" strike="noStrike" cap="none" normalizeH="0" baseline="0" dirty="0">
                          <a:ln>
                            <a:noFill/>
                          </a:ln>
                          <a:solidFill>
                            <a:srgbClr val="000080"/>
                          </a:solidFill>
                          <a:effectLst/>
                          <a:latin typeface="Arial" charset="0"/>
                          <a:ea typeface="ＭＳ Ｐゴシック" charset="0"/>
                        </a:rPr>
                        <a:t>Technical Preservation Projects</a:t>
                      </a:r>
                    </a:p>
                  </a:txBody>
                  <a:tcPr marL="68580" marR="68580" marT="34295" marB="34295" anchor="ctr" horzOverflow="overflow">
                    <a:lnL w="12700" cap="flat" cmpd="sng" algn="ctr">
                      <a:solidFill>
                        <a:scrgbClr r="0" g="0" b="0"/>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noFill/>
                      <a:prstDash val="solid"/>
                      <a:round/>
                      <a:headEnd type="none" w="med" len="med"/>
                      <a:tailEnd type="none" w="med" len="med"/>
                    </a:lnB>
                    <a:lnTlToBr>
                      <a:noFill/>
                    </a:lnTlToBr>
                    <a:lnBlToTr>
                      <a:noFill/>
                    </a:lnBlToTr>
                    <a:solidFill>
                      <a:srgbClr val="00A5EB">
                        <a:lumMod val="40000"/>
                        <a:lumOff val="60000"/>
                      </a:srgbClr>
                    </a:solidFill>
                  </a:tcPr>
                </a:tc>
                <a:extLst>
                  <a:ext uri="{0D108BD9-81ED-4DB2-BD59-A6C34878D82A}">
                    <a16:rowId xmlns:a16="http://schemas.microsoft.com/office/drawing/2014/main" val="10003"/>
                  </a:ext>
                </a:extLst>
              </a:tr>
              <a:tr h="490621">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0" i="0" u="none" strike="noStrike" cap="none" normalizeH="0" baseline="0">
                          <a:ln>
                            <a:noFill/>
                          </a:ln>
                          <a:solidFill>
                            <a:schemeClr val="tx1"/>
                          </a:solidFill>
                          <a:effectLst/>
                          <a:latin typeface="Arial" charset="0"/>
                          <a:ea typeface="ＭＳ Ｐゴシック" charset="0"/>
                        </a:rPr>
                        <a:t>4</a:t>
                      </a:r>
                    </a:p>
                  </a:txBody>
                  <a:tcPr marL="68580" marR="68580" marT="34295" marB="3429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00A5EB">
                        <a:lumMod val="40000"/>
                        <a:lumOff val="60000"/>
                      </a:srgbClr>
                    </a:solidFill>
                  </a:tcPr>
                </a:tc>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0" i="0" u="none" strike="noStrike" cap="none" normalizeH="0" baseline="0" dirty="0">
                          <a:ln>
                            <a:noFill/>
                          </a:ln>
                          <a:solidFill>
                            <a:schemeClr val="tx1"/>
                          </a:solidFill>
                          <a:effectLst/>
                          <a:latin typeface="Arial" charset="0"/>
                          <a:ea typeface="ＭＳ Ｐゴシック" charset="0"/>
                        </a:rPr>
                        <a:t>Preserve the reconstruction and simulation software as well as the basic level data  </a:t>
                      </a:r>
                    </a:p>
                  </a:txBody>
                  <a:tcPr marL="68580" marR="68580" marT="34295" marB="34295"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00A5EB">
                        <a:lumMod val="40000"/>
                        <a:lumOff val="60000"/>
                      </a:srgbClr>
                    </a:solidFill>
                  </a:tcPr>
                </a:tc>
                <a:tc>
                  <a:txBody>
                    <a:bodyPr/>
                    <a:lstStyle>
                      <a:lvl1pPr marL="0" algn="l" defTabSz="914400" rtl="0" eaLnBrk="1" latinLnBrk="0" hangingPunct="1">
                        <a:defRPr sz="1800" kern="1200">
                          <a:solidFill>
                            <a:schemeClr val="tx1"/>
                          </a:solidFill>
                          <a:latin typeface="Arial"/>
                          <a:ea typeface="ＭＳ Ｐゴシック"/>
                        </a:defRPr>
                      </a:lvl1pPr>
                      <a:lvl2pPr marL="457200" algn="l" defTabSz="914400" rtl="0" eaLnBrk="1" latinLnBrk="0" hangingPunct="1">
                        <a:defRPr sz="1800" kern="1200">
                          <a:solidFill>
                            <a:schemeClr val="tx1"/>
                          </a:solidFill>
                          <a:latin typeface="Arial"/>
                          <a:ea typeface="ＭＳ Ｐゴシック"/>
                        </a:defRPr>
                      </a:lvl2pPr>
                      <a:lvl3pPr marL="914400" algn="l" defTabSz="914400" rtl="0" eaLnBrk="1" latinLnBrk="0" hangingPunct="1">
                        <a:defRPr sz="1800" kern="1200">
                          <a:solidFill>
                            <a:schemeClr val="tx1"/>
                          </a:solidFill>
                          <a:latin typeface="Arial"/>
                          <a:ea typeface="ＭＳ Ｐゴシック"/>
                        </a:defRPr>
                      </a:lvl3pPr>
                      <a:lvl4pPr marL="1371600" algn="l" defTabSz="914400" rtl="0" eaLnBrk="1" latinLnBrk="0" hangingPunct="1">
                        <a:defRPr sz="1800" kern="1200">
                          <a:solidFill>
                            <a:schemeClr val="tx1"/>
                          </a:solidFill>
                          <a:latin typeface="Arial"/>
                          <a:ea typeface="ＭＳ Ｐゴシック"/>
                        </a:defRPr>
                      </a:lvl4pPr>
                      <a:lvl5pPr marL="1828800" algn="l" defTabSz="914400" rtl="0" eaLnBrk="1" latinLnBrk="0" hangingPunct="1">
                        <a:defRPr sz="1800" kern="1200">
                          <a:solidFill>
                            <a:schemeClr val="tx1"/>
                          </a:solidFill>
                          <a:latin typeface="Arial"/>
                          <a:ea typeface="ＭＳ Ｐゴシック"/>
                        </a:defRPr>
                      </a:lvl5pPr>
                      <a:lvl6pPr marL="2286000" algn="l" defTabSz="914400" rtl="0" eaLnBrk="1" latinLnBrk="0" hangingPunct="1">
                        <a:defRPr sz="1800" kern="1200">
                          <a:solidFill>
                            <a:schemeClr val="tx1"/>
                          </a:solidFill>
                          <a:latin typeface="Arial"/>
                          <a:ea typeface="ＭＳ Ｐゴシック"/>
                        </a:defRPr>
                      </a:lvl6pPr>
                      <a:lvl7pPr marL="2743200" algn="l" defTabSz="914400" rtl="0" eaLnBrk="1" latinLnBrk="0" hangingPunct="1">
                        <a:defRPr sz="1800" kern="1200">
                          <a:solidFill>
                            <a:schemeClr val="tx1"/>
                          </a:solidFill>
                          <a:latin typeface="Arial"/>
                          <a:ea typeface="ＭＳ Ｐゴシック"/>
                        </a:defRPr>
                      </a:lvl7pPr>
                      <a:lvl8pPr marL="3200400" algn="l" defTabSz="914400" rtl="0" eaLnBrk="1" latinLnBrk="0" hangingPunct="1">
                        <a:defRPr sz="1800" kern="1200">
                          <a:solidFill>
                            <a:schemeClr val="tx1"/>
                          </a:solidFill>
                          <a:latin typeface="Arial"/>
                          <a:ea typeface="ＭＳ Ｐゴシック"/>
                        </a:defRPr>
                      </a:lvl8pPr>
                      <a:lvl9pPr marL="3657600" algn="l" defTabSz="914400" rtl="0" eaLnBrk="1" latinLnBrk="0" hangingPunct="1">
                        <a:defRPr sz="1800" kern="1200">
                          <a:solidFill>
                            <a:schemeClr val="tx1"/>
                          </a:solidFill>
                          <a:latin typeface="Arial"/>
                          <a:ea typeface="ＭＳ Ｐゴシック"/>
                        </a:defRPr>
                      </a:lvl9p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r>
                        <a:rPr kumimoji="0" lang="en-GB" sz="900" b="0" i="0" u="none" strike="noStrike" cap="none" normalizeH="0" baseline="0" dirty="0">
                          <a:ln>
                            <a:noFill/>
                          </a:ln>
                          <a:solidFill>
                            <a:schemeClr val="tx1"/>
                          </a:solidFill>
                          <a:effectLst/>
                          <a:latin typeface="Arial" charset="0"/>
                          <a:ea typeface="ＭＳ Ｐゴシック" charset="0"/>
                        </a:rPr>
                        <a:t>Retain the full potential of the experimental data</a:t>
                      </a:r>
                    </a:p>
                  </a:txBody>
                  <a:tcPr marL="68580" marR="68580" marT="34295" marB="34295" anchor="ctr" horzOverflow="overflow">
                    <a:lnL w="12700" cap="flat" cmpd="sng" algn="ctr">
                      <a:solidFill>
                        <a:srgbClr val="000000"/>
                      </a:solidFill>
                      <a:prstDash val="solid"/>
                      <a:round/>
                      <a:headEnd type="none" w="med" len="med"/>
                      <a:tailEnd type="none" w="med" len="med"/>
                    </a:lnL>
                    <a:lnR w="12700" cap="flat" cmpd="sng" algn="ctr">
                      <a:solidFill>
                        <a:scrgbClr r="0" g="0" b="0"/>
                      </a:solidFill>
                      <a:prstDash val="solid"/>
                      <a:round/>
                      <a:headEnd type="none" w="med" len="med"/>
                      <a:tailEnd type="none" w="med" len="med"/>
                    </a:lnR>
                    <a:lnT w="12700"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lnTlToBr>
                      <a:noFill/>
                    </a:lnTlToBr>
                    <a:lnBlToTr>
                      <a:noFill/>
                    </a:lnBlToTr>
                    <a:solidFill>
                      <a:srgbClr val="00A5EB">
                        <a:lumMod val="40000"/>
                        <a:lumOff val="60000"/>
                      </a:srgbClr>
                    </a:solidFill>
                  </a:tcPr>
                </a:tc>
                <a:tc vMerge="1">
                  <a:txBody>
                    <a:bodyPr/>
                    <a:lstStyle/>
                    <a:p>
                      <a:pPr marL="0" marR="0" lvl="0" indent="0" algn="l" defTabSz="914400" rtl="0" eaLnBrk="1" fontAlgn="base" latinLnBrk="0" hangingPunct="1">
                        <a:lnSpc>
                          <a:spcPct val="100000"/>
                        </a:lnSpc>
                        <a:spcBef>
                          <a:spcPct val="0"/>
                        </a:spcBef>
                        <a:spcAft>
                          <a:spcPct val="50000"/>
                        </a:spcAft>
                        <a:buClr>
                          <a:srgbClr val="F28E00"/>
                        </a:buClr>
                        <a:buSzTx/>
                        <a:buFont typeface="Arial Black" charset="0"/>
                        <a:buNone/>
                        <a:tabLst/>
                      </a:pPr>
                      <a:endParaRPr kumimoji="0" lang="en-GB" sz="1400" b="0" i="0" u="none" strike="noStrike" cap="none" normalizeH="0" baseline="0" dirty="0">
                        <a:ln>
                          <a:noFill/>
                        </a:ln>
                        <a:solidFill>
                          <a:schemeClr val="tx1"/>
                        </a:solidFill>
                        <a:effectLst/>
                        <a:latin typeface="Arial" charset="0"/>
                        <a:ea typeface="ＭＳ Ｐゴシック" charset="0"/>
                      </a:endParaRPr>
                    </a:p>
                  </a:txBody>
                  <a:tcPr marT="45727" marB="45727"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pic>
        <p:nvPicPr>
          <p:cNvPr id="14" name="Image 7" descr="Screen shot 2011-06-20 at 12.27.45 AM.png">
            <a:extLst>
              <a:ext uri="{FF2B5EF4-FFF2-40B4-BE49-F238E27FC236}">
                <a16:creationId xmlns:a16="http://schemas.microsoft.com/office/drawing/2014/main" id="{AF482D18-4820-5C4D-A989-E6F0E11F7F25}"/>
              </a:ext>
            </a:extLst>
          </p:cNvPr>
          <p:cNvPicPr>
            <a:picLocks noChangeAspect="1"/>
          </p:cNvPicPr>
          <p:nvPr/>
        </p:nvPicPr>
        <p:blipFill>
          <a:blip r:embed="rId2">
            <a:extLst>
              <a:ext uri="{28A0092B-C50C-407E-A947-70E740481C1C}">
                <a14:useLocalDpi xmlns:a14="http://schemas.microsoft.com/office/drawing/2010/main" val="0"/>
              </a:ext>
            </a:extLst>
          </a:blip>
          <a:srcRect r="1003"/>
          <a:stretch>
            <a:fillRect/>
          </a:stretch>
        </p:blipFill>
        <p:spPr bwMode="auto">
          <a:xfrm>
            <a:off x="3170641" y="2944232"/>
            <a:ext cx="3200399" cy="199328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1915215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9F8D8-BE72-B140-A8E0-B8FAE99379A8}"/>
              </a:ext>
            </a:extLst>
          </p:cNvPr>
          <p:cNvSpPr>
            <a:spLocks noGrp="1"/>
          </p:cNvSpPr>
          <p:nvPr>
            <p:ph type="title"/>
          </p:nvPr>
        </p:nvSpPr>
        <p:spPr/>
        <p:txBody>
          <a:bodyPr/>
          <a:lstStyle/>
          <a:p>
            <a:r>
              <a:rPr lang="en-FR" dirty="0"/>
              <a:t>A matter of collaboration as well</a:t>
            </a:r>
          </a:p>
        </p:txBody>
      </p:sp>
      <p:sp>
        <p:nvSpPr>
          <p:cNvPr id="3" name="Content Placeholder 2">
            <a:extLst>
              <a:ext uri="{FF2B5EF4-FFF2-40B4-BE49-F238E27FC236}">
                <a16:creationId xmlns:a16="http://schemas.microsoft.com/office/drawing/2014/main" id="{ACB0313F-7E3E-E141-8F62-E4C6FC648751}"/>
              </a:ext>
            </a:extLst>
          </p:cNvPr>
          <p:cNvSpPr>
            <a:spLocks noGrp="1"/>
          </p:cNvSpPr>
          <p:nvPr>
            <p:ph idx="1"/>
          </p:nvPr>
        </p:nvSpPr>
        <p:spPr>
          <a:xfrm>
            <a:off x="457200" y="862643"/>
            <a:ext cx="8229600" cy="3731981"/>
          </a:xfrm>
        </p:spPr>
        <p:txBody>
          <a:bodyPr>
            <a:normAutofit fontScale="62500" lnSpcReduction="20000"/>
          </a:bodyPr>
          <a:lstStyle/>
          <a:p>
            <a:r>
              <a:rPr lang="en-FR" dirty="0"/>
              <a:t>The supervision and knowledge transfer/capture is essential at long term</a:t>
            </a:r>
          </a:p>
          <a:p>
            <a:r>
              <a:rPr lang="en-FR" dirty="0"/>
              <a:t>Need to clarify the status and the rules</a:t>
            </a:r>
          </a:p>
          <a:p>
            <a:r>
              <a:rPr lang="en-GB" dirty="0"/>
              <a:t>Various stages of organisation can be defined:</a:t>
            </a:r>
          </a:p>
          <a:p>
            <a:endParaRPr lang="en-GB" dirty="0"/>
          </a:p>
          <a:p>
            <a:r>
              <a:rPr lang="en-GB" dirty="0"/>
              <a:t>0: DP Organisation during experiment proposal.</a:t>
            </a:r>
          </a:p>
          <a:p>
            <a:r>
              <a:rPr lang="en-GB" dirty="0"/>
              <a:t>1: DP Organisation during data taking.</a:t>
            </a:r>
          </a:p>
          <a:p>
            <a:r>
              <a:rPr lang="en-GB" dirty="0"/>
              <a:t>2: DP Organisation after data taking  and during analysis-only mode.</a:t>
            </a:r>
          </a:p>
          <a:p>
            <a:r>
              <a:rPr lang="en-GB" dirty="0">
                <a:solidFill>
                  <a:srgbClr val="0070C0"/>
                </a:solidFill>
              </a:rPr>
              <a:t>3: DP Organisation after the collaboration funding scheme. </a:t>
            </a:r>
          </a:p>
          <a:p>
            <a:r>
              <a:rPr lang="en-GB" dirty="0">
                <a:solidFill>
                  <a:srgbClr val="0070C0"/>
                </a:solidFill>
              </a:rPr>
              <a:t>4: DP Rescue organisational scheme. This organisation scheme is to be activated when:</a:t>
            </a:r>
          </a:p>
          <a:p>
            <a:pPr lvl="1"/>
            <a:r>
              <a:rPr lang="en-GB" dirty="0"/>
              <a:t>the host laboratory stops support and announce no long-term commitment. </a:t>
            </a:r>
          </a:p>
          <a:p>
            <a:pPr lvl="1"/>
            <a:r>
              <a:rPr lang="en-GB" dirty="0"/>
              <a:t>the official collaboration/data stewardship is stopped with no further plans (no step 3 is clearly defined).</a:t>
            </a:r>
          </a:p>
          <a:p>
            <a:endParaRPr lang="en-GB" dirty="0"/>
          </a:p>
          <a:p>
            <a:pPr marL="0" indent="0">
              <a:buNone/>
            </a:pPr>
            <a:r>
              <a:rPr lang="en-GB" dirty="0"/>
              <a:t>Remarks:</a:t>
            </a:r>
          </a:p>
          <a:p>
            <a:r>
              <a:rPr lang="en-GB" dirty="0">
                <a:solidFill>
                  <a:srgbClr val="FF0000"/>
                </a:solidFill>
              </a:rPr>
              <a:t>Taking no action == decommissioning (deleting) the data.</a:t>
            </a:r>
          </a:p>
          <a:p>
            <a:pPr lvl="1"/>
            <a:r>
              <a:rPr lang="en-GB" dirty="0"/>
              <a:t>“Securely” storing/freezing the files and the latest version of the software is certainly not a substitute for a preservation project. </a:t>
            </a:r>
          </a:p>
        </p:txBody>
      </p:sp>
      <p:sp>
        <p:nvSpPr>
          <p:cNvPr id="4" name="Date Placeholder 3">
            <a:extLst>
              <a:ext uri="{FF2B5EF4-FFF2-40B4-BE49-F238E27FC236}">
                <a16:creationId xmlns:a16="http://schemas.microsoft.com/office/drawing/2014/main" id="{BCF4BE4C-6FF7-9049-90A9-15A44CD4F2D4}"/>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0DC62A78-141F-2F41-B7E1-919E7A73B342}"/>
              </a:ext>
            </a:extLst>
          </p:cNvPr>
          <p:cNvSpPr>
            <a:spLocks noGrp="1"/>
          </p:cNvSpPr>
          <p:nvPr>
            <p:ph type="sldNum" sz="quarter" idx="12"/>
          </p:nvPr>
        </p:nvSpPr>
        <p:spPr/>
        <p:txBody>
          <a:bodyPr/>
          <a:lstStyle/>
          <a:p>
            <a:fld id="{BCC3066C-7D9C-43AE-863C-B082BB6A9375}" type="slidenum">
              <a:rPr lang="en-US" smtClean="0"/>
              <a:t>17</a:t>
            </a:fld>
            <a:endParaRPr lang="en-US"/>
          </a:p>
        </p:txBody>
      </p:sp>
    </p:spTree>
    <p:extLst>
      <p:ext uri="{BB962C8B-B14F-4D97-AF65-F5344CB8AC3E}">
        <p14:creationId xmlns:p14="http://schemas.microsoft.com/office/powerpoint/2010/main" val="35242347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97348-4B2B-2A42-89D7-4A61AD02385E}"/>
              </a:ext>
            </a:extLst>
          </p:cNvPr>
          <p:cNvSpPr>
            <a:spLocks noGrp="1"/>
          </p:cNvSpPr>
          <p:nvPr>
            <p:ph type="title"/>
          </p:nvPr>
        </p:nvSpPr>
        <p:spPr>
          <a:xfrm>
            <a:off x="457200" y="63863"/>
            <a:ext cx="8229600" cy="857250"/>
          </a:xfrm>
        </p:spPr>
        <p:txBody>
          <a:bodyPr/>
          <a:lstStyle/>
          <a:p>
            <a:r>
              <a:rPr lang="en-FR" dirty="0">
                <a:solidFill>
                  <a:srgbClr val="FF0000"/>
                </a:solidFill>
              </a:rPr>
              <a:t>C</a:t>
            </a:r>
            <a:r>
              <a:rPr lang="en-FR" dirty="0"/>
              <a:t>osts and </a:t>
            </a:r>
            <a:r>
              <a:rPr lang="en-FR" dirty="0">
                <a:solidFill>
                  <a:srgbClr val="FF0000"/>
                </a:solidFill>
              </a:rPr>
              <a:t>B</a:t>
            </a:r>
            <a:r>
              <a:rPr lang="en-FR" dirty="0"/>
              <a:t>enefits</a:t>
            </a:r>
          </a:p>
        </p:txBody>
      </p:sp>
      <p:sp>
        <p:nvSpPr>
          <p:cNvPr id="4" name="Date Placeholder 3">
            <a:extLst>
              <a:ext uri="{FF2B5EF4-FFF2-40B4-BE49-F238E27FC236}">
                <a16:creationId xmlns:a16="http://schemas.microsoft.com/office/drawing/2014/main" id="{E91B542D-D4B2-2746-89A5-CC98CE89651D}"/>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8E2003A0-23BA-5C4D-B276-2CC6B0491E44}"/>
              </a:ext>
            </a:extLst>
          </p:cNvPr>
          <p:cNvSpPr>
            <a:spLocks noGrp="1"/>
          </p:cNvSpPr>
          <p:nvPr>
            <p:ph type="sldNum" sz="quarter" idx="12"/>
          </p:nvPr>
        </p:nvSpPr>
        <p:spPr/>
        <p:txBody>
          <a:bodyPr/>
          <a:lstStyle/>
          <a:p>
            <a:fld id="{BCC3066C-7D9C-43AE-863C-B082BB6A9375}" type="slidenum">
              <a:rPr lang="en-US" smtClean="0"/>
              <a:t>18</a:t>
            </a:fld>
            <a:endParaRPr lang="en-US"/>
          </a:p>
        </p:txBody>
      </p:sp>
      <p:sp>
        <p:nvSpPr>
          <p:cNvPr id="7" name="Rectangle 6">
            <a:extLst>
              <a:ext uri="{FF2B5EF4-FFF2-40B4-BE49-F238E27FC236}">
                <a16:creationId xmlns:a16="http://schemas.microsoft.com/office/drawing/2014/main" id="{0436A023-2032-E147-8A47-F73535A54A23}"/>
              </a:ext>
            </a:extLst>
          </p:cNvPr>
          <p:cNvSpPr/>
          <p:nvPr/>
        </p:nvSpPr>
        <p:spPr>
          <a:xfrm>
            <a:off x="457201" y="796932"/>
            <a:ext cx="4042256" cy="4093428"/>
          </a:xfrm>
          <a:prstGeom prst="rect">
            <a:avLst/>
          </a:prstGeom>
        </p:spPr>
        <p:txBody>
          <a:bodyPr wrap="square">
            <a:spAutoFit/>
          </a:bodyPr>
          <a:lstStyle/>
          <a:p>
            <a:r>
              <a:rPr lang="en-GB" sz="1400" b="1" dirty="0">
                <a:latin typeface="Helvetica" pitchFamily="2" charset="0"/>
              </a:rPr>
              <a:t>C1. Host laboratories allocate person power and computing resources - specifically to DP.</a:t>
            </a:r>
          </a:p>
          <a:p>
            <a:r>
              <a:rPr lang="en-GB" sz="1100" i="1" dirty="0">
                <a:latin typeface="Helvetica" pitchFamily="2" charset="0"/>
              </a:rPr>
              <a:t>in % to the construction/operation costs</a:t>
            </a:r>
          </a:p>
          <a:p>
            <a:endParaRPr lang="en-GB" sz="1100" b="1" dirty="0">
              <a:latin typeface="Helvetica" pitchFamily="2" charset="0"/>
            </a:endParaRPr>
          </a:p>
          <a:p>
            <a:r>
              <a:rPr lang="en-GB" sz="1400" dirty="0">
                <a:solidFill>
                  <a:schemeClr val="bg1">
                    <a:lumMod val="50000"/>
                  </a:schemeClr>
                </a:solidFill>
                <a:latin typeface="Helvetica" pitchFamily="2" charset="0"/>
              </a:rPr>
              <a:t>C2. Collaborating laboratories participate in the effort: replicate or take over data and computing systems and provide technical assistance.</a:t>
            </a:r>
          </a:p>
          <a:p>
            <a:endParaRPr lang="en-GB" sz="1400" dirty="0">
              <a:solidFill>
                <a:schemeClr val="bg1">
                  <a:lumMod val="50000"/>
                </a:schemeClr>
              </a:solidFill>
              <a:latin typeface="Helvetica" pitchFamily="2" charset="0"/>
            </a:endParaRPr>
          </a:p>
          <a:p>
            <a:r>
              <a:rPr lang="en-GB" sz="1400" dirty="0">
                <a:solidFill>
                  <a:schemeClr val="bg1">
                    <a:lumMod val="50000"/>
                  </a:schemeClr>
                </a:solidFill>
                <a:latin typeface="Helvetica" pitchFamily="2" charset="0"/>
              </a:rPr>
              <a:t>C3. Researchers and engineers participate outside their main research area.</a:t>
            </a:r>
          </a:p>
          <a:p>
            <a:endParaRPr lang="en-GB" sz="1400" dirty="0">
              <a:solidFill>
                <a:schemeClr val="bg1">
                  <a:lumMod val="50000"/>
                </a:schemeClr>
              </a:solidFill>
              <a:latin typeface="Helvetica" pitchFamily="2" charset="0"/>
            </a:endParaRPr>
          </a:p>
          <a:p>
            <a:r>
              <a:rPr lang="en-GB" sz="1400" dirty="0">
                <a:solidFill>
                  <a:schemeClr val="bg1">
                    <a:lumMod val="50000"/>
                  </a:schemeClr>
                </a:solidFill>
                <a:latin typeface="Helvetica" pitchFamily="2" charset="0"/>
              </a:rPr>
              <a:t>C4. Innovative computing projects, including pluri-disciplinary open science initiatives, may</a:t>
            </a:r>
          </a:p>
          <a:p>
            <a:r>
              <a:rPr lang="en-GB" sz="1400" dirty="0">
                <a:solidFill>
                  <a:schemeClr val="bg1">
                    <a:lumMod val="50000"/>
                  </a:schemeClr>
                </a:solidFill>
                <a:latin typeface="Helvetica" pitchFamily="2" charset="0"/>
              </a:rPr>
              <a:t>offer attractive opportunities for data preservation and are therefore an indirect source of support.</a:t>
            </a:r>
          </a:p>
          <a:p>
            <a:endParaRPr lang="en-GB" sz="1400" dirty="0">
              <a:solidFill>
                <a:schemeClr val="bg1">
                  <a:lumMod val="50000"/>
                </a:schemeClr>
              </a:solidFill>
              <a:latin typeface="Helvetica" pitchFamily="2" charset="0"/>
            </a:endParaRPr>
          </a:p>
          <a:p>
            <a:r>
              <a:rPr lang="en-GB" sz="1400" dirty="0">
                <a:solidFill>
                  <a:schemeClr val="bg1">
                    <a:lumMod val="50000"/>
                  </a:schemeClr>
                </a:solidFill>
                <a:latin typeface="Helvetica" pitchFamily="2" charset="0"/>
              </a:rPr>
              <a:t>C5. The proximity of a follow-up experiment clearly helps in structuring and supporting a data preservation project.</a:t>
            </a:r>
          </a:p>
        </p:txBody>
      </p:sp>
      <p:sp>
        <p:nvSpPr>
          <p:cNvPr id="8" name="Rectangle 7">
            <a:extLst>
              <a:ext uri="{FF2B5EF4-FFF2-40B4-BE49-F238E27FC236}">
                <a16:creationId xmlns:a16="http://schemas.microsoft.com/office/drawing/2014/main" id="{3502FDBF-B5E7-B540-9C36-9045A4782313}"/>
              </a:ext>
            </a:extLst>
          </p:cNvPr>
          <p:cNvSpPr/>
          <p:nvPr/>
        </p:nvSpPr>
        <p:spPr>
          <a:xfrm>
            <a:off x="4499457" y="841405"/>
            <a:ext cx="4644544" cy="3108543"/>
          </a:xfrm>
          <a:prstGeom prst="rect">
            <a:avLst/>
          </a:prstGeom>
        </p:spPr>
        <p:txBody>
          <a:bodyPr wrap="square">
            <a:spAutoFit/>
          </a:bodyPr>
          <a:lstStyle/>
          <a:p>
            <a:r>
              <a:rPr lang="en-GB" sz="1400" b="1" dirty="0">
                <a:latin typeface="Helvetica" pitchFamily="2" charset="0"/>
              </a:rPr>
              <a:t>B1. New publications – counting here those executed with a strong involvement of the dedicated DP systems.</a:t>
            </a:r>
          </a:p>
          <a:p>
            <a:endParaRPr lang="en-GB" sz="1400" dirty="0">
              <a:latin typeface="Helvetica" pitchFamily="2" charset="0"/>
            </a:endParaRPr>
          </a:p>
          <a:p>
            <a:r>
              <a:rPr lang="en-GB" sz="1400" dirty="0">
                <a:solidFill>
                  <a:schemeClr val="bg1">
                    <a:lumMod val="50000"/>
                  </a:schemeClr>
                </a:solidFill>
                <a:latin typeface="Helvetica" pitchFamily="2" charset="0"/>
              </a:rPr>
              <a:t>B2. Publications made by other groups/people using the new publications produced at B1.</a:t>
            </a:r>
          </a:p>
          <a:p>
            <a:endParaRPr lang="en-GB" sz="1400" dirty="0">
              <a:solidFill>
                <a:schemeClr val="bg1">
                  <a:lumMod val="50000"/>
                </a:schemeClr>
              </a:solidFill>
              <a:latin typeface="Helvetica" pitchFamily="2" charset="0"/>
            </a:endParaRPr>
          </a:p>
          <a:p>
            <a:r>
              <a:rPr lang="en-GB" sz="1400" dirty="0">
                <a:solidFill>
                  <a:schemeClr val="bg1">
                    <a:lumMod val="50000"/>
                  </a:schemeClr>
                </a:solidFill>
                <a:latin typeface="Helvetica" pitchFamily="2" charset="0"/>
              </a:rPr>
              <a:t>B3. Preserving the scientific expertise and the leadership in the field of the experiment, possibly</a:t>
            </a:r>
          </a:p>
          <a:p>
            <a:r>
              <a:rPr lang="en-GB" sz="1400" dirty="0">
                <a:solidFill>
                  <a:schemeClr val="bg1">
                    <a:lumMod val="50000"/>
                  </a:schemeClr>
                </a:solidFill>
                <a:latin typeface="Helvetica" pitchFamily="2" charset="0"/>
              </a:rPr>
              <a:t>boosting the transition to a new experiment</a:t>
            </a:r>
          </a:p>
          <a:p>
            <a:endParaRPr lang="en-GB" sz="1400" dirty="0">
              <a:solidFill>
                <a:schemeClr val="bg1">
                  <a:lumMod val="50000"/>
                </a:schemeClr>
              </a:solidFill>
              <a:latin typeface="Helvetica" pitchFamily="2" charset="0"/>
            </a:endParaRPr>
          </a:p>
          <a:p>
            <a:r>
              <a:rPr lang="en-GB" sz="1400" dirty="0">
                <a:solidFill>
                  <a:schemeClr val="bg1">
                    <a:lumMod val="50000"/>
                  </a:schemeClr>
                </a:solidFill>
                <a:latin typeface="Helvetica" pitchFamily="2" charset="0"/>
              </a:rPr>
              <a:t>B4. Technology expertise in robust data preservation. Improved ability to plan for new experiments</a:t>
            </a:r>
          </a:p>
          <a:p>
            <a:r>
              <a:rPr lang="en-GB" sz="1400" dirty="0">
                <a:solidFill>
                  <a:schemeClr val="bg1">
                    <a:lumMod val="50000"/>
                  </a:schemeClr>
                </a:solidFill>
                <a:latin typeface="Helvetica" pitchFamily="2" charset="0"/>
              </a:rPr>
              <a:t>and preserve their scientific potential at long term.</a:t>
            </a:r>
          </a:p>
        </p:txBody>
      </p:sp>
      <p:sp>
        <p:nvSpPr>
          <p:cNvPr id="10" name="Content Placeholder 9">
            <a:extLst>
              <a:ext uri="{FF2B5EF4-FFF2-40B4-BE49-F238E27FC236}">
                <a16:creationId xmlns:a16="http://schemas.microsoft.com/office/drawing/2014/main" id="{6C0EDEEE-A205-9148-B611-E66D251824CB}"/>
              </a:ext>
            </a:extLst>
          </p:cNvPr>
          <p:cNvSpPr>
            <a:spLocks noGrp="1"/>
          </p:cNvSpPr>
          <p:nvPr>
            <p:ph idx="1"/>
          </p:nvPr>
        </p:nvSpPr>
        <p:spPr>
          <a:xfrm>
            <a:off x="4644546" y="4037367"/>
            <a:ext cx="6000750" cy="765572"/>
          </a:xfrm>
        </p:spPr>
        <p:txBody>
          <a:bodyPr/>
          <a:lstStyle/>
          <a:p>
            <a:r>
              <a:rPr lang="en-FR" dirty="0"/>
              <a:t> FoM = B1/C1  </a:t>
            </a:r>
          </a:p>
        </p:txBody>
      </p:sp>
    </p:spTree>
    <p:extLst>
      <p:ext uri="{BB962C8B-B14F-4D97-AF65-F5344CB8AC3E}">
        <p14:creationId xmlns:p14="http://schemas.microsoft.com/office/powerpoint/2010/main" val="696037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8D025-F728-434C-A693-151B0FD4D308}"/>
              </a:ext>
            </a:extLst>
          </p:cNvPr>
          <p:cNvSpPr>
            <a:spLocks noGrp="1"/>
          </p:cNvSpPr>
          <p:nvPr>
            <p:ph type="title"/>
          </p:nvPr>
        </p:nvSpPr>
        <p:spPr>
          <a:xfrm>
            <a:off x="457200" y="-95235"/>
            <a:ext cx="8229600" cy="857250"/>
          </a:xfrm>
        </p:spPr>
        <p:txBody>
          <a:bodyPr>
            <a:normAutofit/>
          </a:bodyPr>
          <a:lstStyle/>
          <a:p>
            <a:r>
              <a:rPr lang="en-FR" sz="2000" dirty="0"/>
              <a:t>DPHEP within ICFA minutes (2008- 2024)</a:t>
            </a:r>
          </a:p>
        </p:txBody>
      </p:sp>
      <p:sp>
        <p:nvSpPr>
          <p:cNvPr id="3" name="Content Placeholder 2">
            <a:extLst>
              <a:ext uri="{FF2B5EF4-FFF2-40B4-BE49-F238E27FC236}">
                <a16:creationId xmlns:a16="http://schemas.microsoft.com/office/drawing/2014/main" id="{37C52D1B-A906-9147-9BD8-13478B265898}"/>
              </a:ext>
            </a:extLst>
          </p:cNvPr>
          <p:cNvSpPr>
            <a:spLocks noGrp="1"/>
          </p:cNvSpPr>
          <p:nvPr>
            <p:ph idx="1"/>
          </p:nvPr>
        </p:nvSpPr>
        <p:spPr>
          <a:xfrm>
            <a:off x="457199" y="430306"/>
            <a:ext cx="8536193" cy="4610802"/>
          </a:xfrm>
        </p:spPr>
        <p:txBody>
          <a:bodyPr>
            <a:normAutofit fontScale="25000" lnSpcReduction="20000"/>
          </a:bodyPr>
          <a:lstStyle/>
          <a:p>
            <a:pPr marL="0" indent="0">
              <a:buNone/>
            </a:pPr>
            <a:br>
              <a:rPr lang="en-GB" sz="3200" b="1" dirty="0"/>
            </a:br>
            <a:r>
              <a:rPr lang="en-GB" sz="3200" b="1" dirty="0"/>
              <a:t>Sep 2008</a:t>
            </a:r>
            <a:r>
              <a:rPr lang="en-GB" sz="3200" dirty="0"/>
              <a:t>: phone discussion of a provisional Steering Committee on "Data persistency" (DESY, SLAC, FNAL, KEK, IHEP,...) then workshop at DESY in Jan. 2009 etc.</a:t>
            </a:r>
            <a:br>
              <a:rPr lang="en-GB" sz="3200" b="1" dirty="0"/>
            </a:br>
            <a:r>
              <a:rPr lang="en-GB" sz="3200" b="1" dirty="0"/>
              <a:t>Oct: 2008 ICFA Symposium</a:t>
            </a:r>
            <a:r>
              <a:rPr lang="en-GB" sz="3200" dirty="0"/>
              <a:t> in SLAC: Data Preservation in HEP is presented: the Study Group is mentioned for the first time.</a:t>
            </a:r>
            <a:br>
              <a:rPr lang="en-GB" sz="3200" dirty="0"/>
            </a:br>
            <a:r>
              <a:rPr lang="en-GB" sz="3200" b="1" dirty="0"/>
              <a:t>2009 Hamburg (Lepton-Photon)</a:t>
            </a:r>
            <a:r>
              <a:rPr lang="en-GB" sz="3200" dirty="0"/>
              <a:t> ICFA Meeting</a:t>
            </a:r>
          </a:p>
          <a:p>
            <a:pPr marL="0" indent="0">
              <a:buNone/>
            </a:pPr>
            <a:r>
              <a:rPr lang="en-GB" sz="3200" dirty="0"/>
              <a:t>Cristinel Diaconu presented (Attachment II) the outcome of an International Study Group which examined the case for, and possible mechanisms to carry out, preservation of data from particle physics experiments.  He made the request that ICFA:</a:t>
            </a:r>
          </a:p>
          <a:p>
            <a:pPr marL="0" indent="0">
              <a:buNone/>
            </a:pPr>
            <a:r>
              <a:rPr lang="en-GB" sz="3200" dirty="0"/>
              <a:t>·      Support data preservation in particle physics</a:t>
            </a:r>
            <a:br>
              <a:rPr lang="en-GB" sz="3200" dirty="0"/>
            </a:br>
            <a:r>
              <a:rPr lang="en-GB" sz="3200" dirty="0"/>
              <a:t>·      Endorse the International Study Group as an ICFA subgroup</a:t>
            </a:r>
            <a:br>
              <a:rPr lang="en-GB" sz="3200" dirty="0"/>
            </a:br>
            <a:r>
              <a:rPr lang="en-GB" sz="3200" dirty="0"/>
              <a:t>·      Nominate a Chair for the subgroup</a:t>
            </a:r>
            <a:br>
              <a:rPr lang="en-GB" sz="3200" dirty="0"/>
            </a:br>
            <a:r>
              <a:rPr lang="en-GB" sz="3200" dirty="0"/>
              <a:t>There was considerable discussion following Diaconu’s presentation, including which data should be included, who will be responsible for preserving the data, and considerations of who should have access to the data.</a:t>
            </a:r>
            <a:br>
              <a:rPr lang="en-GB" sz="3200" dirty="0"/>
            </a:br>
            <a:r>
              <a:rPr lang="en-GB" sz="3200" dirty="0"/>
              <a:t>ICFA approved the above requests, and agreed to Diaconu being Chair of the subgroup for the first year.</a:t>
            </a:r>
            <a:br>
              <a:rPr lang="en-GB" sz="3200" dirty="0"/>
            </a:br>
            <a:br>
              <a:rPr lang="en-GB" sz="3200" dirty="0"/>
            </a:br>
            <a:r>
              <a:rPr lang="en-GB" sz="3200" b="1" dirty="0"/>
              <a:t>2010 Paris (ICHEP) </a:t>
            </a:r>
            <a:r>
              <a:rPr lang="en-GB" sz="3200" dirty="0" err="1"/>
              <a:t>Cristi</a:t>
            </a:r>
            <a:r>
              <a:rPr lang="en-GB" sz="3200" dirty="0"/>
              <a:t> Diaconu (Attachment VI) described the 2009/1010 activities of the Data Preservation Study Group (including 4 workshops and 2 open symposia), and the current status of data preservation in the major collaborations. A Blueprint for Data Preservation in High-Energy Physics is in preparation, and it will give estimates of the resources needed. ICFA agreed to continue the mandate of the DPHEP Study Group and its Chair for 2010/2011.</a:t>
            </a:r>
            <a:br>
              <a:rPr lang="en-GB" sz="3200" dirty="0"/>
            </a:br>
            <a:br>
              <a:rPr lang="en-GB" sz="3200" dirty="0"/>
            </a:br>
            <a:r>
              <a:rPr lang="en-GB" sz="3200" b="1" dirty="0"/>
              <a:t>2012 Oxford </a:t>
            </a:r>
            <a:r>
              <a:rPr lang="en-GB" sz="3200" dirty="0"/>
              <a:t>Up to now, reported </a:t>
            </a:r>
            <a:r>
              <a:rPr lang="en-GB" sz="3200" dirty="0" err="1"/>
              <a:t>Cristi</a:t>
            </a:r>
            <a:r>
              <a:rPr lang="en-GB" sz="3200" dirty="0"/>
              <a:t> Diaconu (Attachment VI), there have been 5 workshops and 3 open community sessions on HEP data preservation, where the goal is the preservation of the full analysis capability of an experiment. Dedicated projects have started at DESY and SLAC, and </a:t>
            </a:r>
            <a:r>
              <a:rPr lang="en-GB" sz="3200" dirty="0" err="1"/>
              <a:t>BaBar</a:t>
            </a:r>
            <a:r>
              <a:rPr lang="en-GB" sz="3200" dirty="0"/>
              <a:t> is moving to “archival mode”. Discussions have started at LHC, and are intensifying at CDF and D0; LEP data may also be considered. Diaconu noted that ICFA endorsement of the Panel’s activities has been essential to its </a:t>
            </a:r>
            <a:r>
              <a:rPr lang="en-GB" sz="3200" dirty="0" err="1"/>
              <a:t>progress.Study</a:t>
            </a:r>
            <a:r>
              <a:rPr lang="en-GB" sz="3200" dirty="0"/>
              <a:t> Group on Data Preservation</a:t>
            </a:r>
            <a:br>
              <a:rPr lang="en-GB" sz="3200" dirty="0"/>
            </a:br>
            <a:br>
              <a:rPr lang="en-GB" sz="3200" dirty="0"/>
            </a:br>
            <a:r>
              <a:rPr lang="en-GB" sz="3200" b="1" dirty="0"/>
              <a:t>2013 Vancouver </a:t>
            </a:r>
            <a:r>
              <a:rPr lang="en-GB" sz="3200" dirty="0"/>
              <a:t>Jamie </a:t>
            </a:r>
            <a:r>
              <a:rPr lang="en-GB" sz="3200" dirty="0" err="1"/>
              <a:t>Shiers</a:t>
            </a:r>
            <a:r>
              <a:rPr lang="en-GB" sz="3200" dirty="0"/>
              <a:t> described the Study Group activities, and gave its priorities; the major urgent action is to preserve the full capacity to perform analysis on data from experiments that have completed data-taking. The DPHEP Blueprint was submitted to the European Strategy; the EU Commission has recommended access to, and preservation of, scientific information. CERN has proposed a DPHEP project management. </a:t>
            </a:r>
            <a:r>
              <a:rPr lang="en-GB" sz="3200" dirty="0" err="1"/>
              <a:t>Shiers</a:t>
            </a:r>
            <a:r>
              <a:rPr lang="en-GB" sz="3200" dirty="0"/>
              <a:t> noted the effort for data preservation is very </a:t>
            </a:r>
            <a:r>
              <a:rPr lang="en-GB" sz="3200" dirty="0" err="1"/>
              <a:t>scarse</a:t>
            </a:r>
            <a:r>
              <a:rPr lang="en-GB" sz="3200" dirty="0"/>
              <a:t>, but there are possibilities for future EU funding; failure to invest now would jeopardize the re-use of LEP data, as well as that of HERA, </a:t>
            </a:r>
            <a:r>
              <a:rPr lang="en-GB" sz="3200" dirty="0" err="1"/>
              <a:t>BaBar</a:t>
            </a:r>
            <a:r>
              <a:rPr lang="en-GB" sz="3200" dirty="0"/>
              <a:t>, </a:t>
            </a:r>
            <a:r>
              <a:rPr lang="en-GB" sz="3200" dirty="0" err="1"/>
              <a:t>Tevatron</a:t>
            </a:r>
            <a:r>
              <a:rPr lang="en-GB" sz="3200" dirty="0"/>
              <a:t>, </a:t>
            </a:r>
            <a:r>
              <a:rPr lang="en-GB" sz="3200" dirty="0" err="1"/>
              <a:t>etc.The</a:t>
            </a:r>
            <a:r>
              <a:rPr lang="en-GB" sz="3200" dirty="0"/>
              <a:t> DPHEP recommendations include adoption of the OAIS model for HEP long-term data preservation; ensure that sufficient resources exist through 2013/4 to reach the long-term solution; and a commitment is needed for true long-term data preservation. DPHEP believes that it would be useful for an ICFA Statement on data preservation, and a proposed Statement will be sent to ICFA members for their possible approval. </a:t>
            </a:r>
            <a:r>
              <a:rPr lang="en-GB" sz="3200" dirty="0" err="1"/>
              <a:t>Shiers</a:t>
            </a:r>
            <a:r>
              <a:rPr lang="en-GB" sz="3200" dirty="0"/>
              <a:t>’ presentation is in Attachment VIII. In the discussion that followed, </a:t>
            </a:r>
            <a:r>
              <a:rPr lang="en-GB" sz="3200" dirty="0" err="1"/>
              <a:t>Shiers</a:t>
            </a:r>
            <a:r>
              <a:rPr lang="en-GB" sz="3200" dirty="0"/>
              <a:t> said that DPHEP has been ongoing for five years, and CERN proposed to fund him as project manager for three years starting from 1 January 2013. He said that there is significant cooperation from other regions and experiments (</a:t>
            </a:r>
            <a:r>
              <a:rPr lang="en-GB" sz="3200" dirty="0" err="1"/>
              <a:t>Tevatron</a:t>
            </a:r>
            <a:r>
              <a:rPr lang="en-GB" sz="3200" dirty="0"/>
              <a:t>, Belle, etc.), but long term commitments are needed. It is not too early or too late for LHC experiments to think about data preservation, although it would have been better to consider this five years ago.</a:t>
            </a:r>
            <a:br>
              <a:rPr lang="en-GB" sz="3200" dirty="0"/>
            </a:br>
            <a:br>
              <a:rPr lang="en-GB" sz="3200" dirty="0"/>
            </a:br>
            <a:r>
              <a:rPr lang="en-GB" sz="3200" b="1" dirty="0"/>
              <a:t>2014 DESY </a:t>
            </a:r>
            <a:r>
              <a:rPr lang="en-GB" sz="3200" dirty="0"/>
              <a:t>Cristinel Diaconu said that the collaboration agreement on data preservation (which followed from the 2013 ICFA Statement) has been signed by CERN, and more signatures are hoped for in the coming year. There are dedicated preservation projects at SLAC, DESY and Fermilab, while data preservation is included in LHC experiment computing models. The dominant cost for data preservation is for personnel. Diaconu gave a work plan for 2014. His presentation is in Attachment IX.</a:t>
            </a:r>
            <a:br>
              <a:rPr lang="en-GB" sz="3200" dirty="0"/>
            </a:br>
            <a:br>
              <a:rPr lang="en-GB" sz="3200" dirty="0"/>
            </a:br>
            <a:r>
              <a:rPr lang="en-GB" sz="3200" b="1" dirty="0"/>
              <a:t>2017 Valencia </a:t>
            </a:r>
            <a:r>
              <a:rPr lang="en-GB" sz="3200" dirty="0"/>
              <a:t>Cristinel Diaconu reported on the DPHEP panel and showed the timeline, with the DPHEP group forming as an ICFA panel in 2009 to consolidation into the DPHEP project in 2012-­‐14, signing of the agreements in 2014 and leading to formation of the DPHEP collaboration.  He also showed activities of the collaboration since then.  Diaconu summarized the pre-­‐LHC experiments  data preservation from various HEP labs in the world, the scientific results from those and remarked that the transition from experiments-­‐driven to lab-­‐supported data preservation (DP) systems has been mostly accomplished,  but the DP system need to be supported.</a:t>
            </a:r>
            <a:br>
              <a:rPr lang="en-GB" sz="3200" dirty="0"/>
            </a:br>
            <a:r>
              <a:rPr lang="en-GB" sz="3200" dirty="0"/>
              <a:t>Diaconu then discussed LHC data preservation, which is now a specification in the computing models for Phase-­‐I/II upgrades.  The LHC open data service was launched in Nov. 2014 with the first large-­‐scale release of CMS data.  Major update is planned for 2017.  In addition, CERN analysis preservation (CAP) will save the materials and knowledge produced during analysis for future use.  </a:t>
            </a:r>
            <a:br>
              <a:rPr lang="en-GB" sz="3200" dirty="0"/>
            </a:br>
            <a:r>
              <a:rPr lang="en-GB" sz="3200" dirty="0"/>
              <a:t>Efforts are also underway for Interdisciplinary Data Preservation (collaborating  with Astrophysics, in particular).  The DPHEP project is also connecting with global and national initiatives for "Big-­‐data".</a:t>
            </a:r>
            <a:br>
              <a:rPr lang="en-GB" sz="3200" dirty="0"/>
            </a:br>
            <a:r>
              <a:rPr lang="en-GB" sz="3200" dirty="0"/>
              <a:t>Diaconu summarized DPHEP vision for 2020 and beyond, and said that providing a new ICFA mandate up to 2020 is beneficial to this activity.  A status report by DPHEP collaboration is available at </a:t>
            </a:r>
            <a:r>
              <a:rPr lang="en-GB" sz="3200" dirty="0">
                <a:hlinkClick r:id="rId2"/>
              </a:rPr>
              <a:t>http://arxiv.org/abs/1512.02019</a:t>
            </a:r>
            <a:r>
              <a:rPr lang="en-GB" sz="3200" dirty="0"/>
              <a:t>.</a:t>
            </a:r>
            <a:br>
              <a:rPr lang="en-GB" sz="3200" dirty="0"/>
            </a:br>
            <a:r>
              <a:rPr lang="en-GB" sz="3200" b="1" dirty="0"/>
              <a:t>2018 Cambridge </a:t>
            </a:r>
            <a:r>
              <a:rPr lang="en-GB" sz="3200" dirty="0"/>
              <a:t>presented but panels presentations were not summarized to minutes</a:t>
            </a:r>
          </a:p>
          <a:p>
            <a:pPr marL="0" indent="0">
              <a:buNone/>
            </a:pPr>
            <a:r>
              <a:rPr lang="en-GB" sz="3200" b="1" dirty="0"/>
              <a:t>2021: </a:t>
            </a:r>
            <a:r>
              <a:rPr lang="en-GB" sz="3200" dirty="0"/>
              <a:t>Panel mandate was extended for another 3 years</a:t>
            </a:r>
          </a:p>
          <a:p>
            <a:pPr marL="0" indent="0">
              <a:buNone/>
            </a:pPr>
            <a:r>
              <a:rPr lang="en-GB" sz="3200" b="1" dirty="0"/>
              <a:t>2024: </a:t>
            </a:r>
            <a:r>
              <a:rPr lang="en-GB" sz="3200" dirty="0"/>
              <a:t>DPHEP panel was merged in a new Data Lifecycle panel (chair Kati </a:t>
            </a:r>
            <a:r>
              <a:rPr lang="en-GB" sz="3200" dirty="0" err="1"/>
              <a:t>Lasilla</a:t>
            </a:r>
            <a:r>
              <a:rPr lang="en-GB" sz="3200" dirty="0"/>
              <a:t> </a:t>
            </a:r>
            <a:r>
              <a:rPr lang="en-GB" sz="3200" dirty="0" err="1"/>
              <a:t>Perrini</a:t>
            </a:r>
            <a:r>
              <a:rPr lang="en-GB" sz="3200" dirty="0"/>
              <a:t>)</a:t>
            </a:r>
          </a:p>
          <a:p>
            <a:pPr marL="0" indent="0">
              <a:buNone/>
            </a:pPr>
            <a:endParaRPr lang="en-FR" dirty="0"/>
          </a:p>
        </p:txBody>
      </p:sp>
      <p:sp>
        <p:nvSpPr>
          <p:cNvPr id="5" name="Slide Number Placeholder 4">
            <a:extLst>
              <a:ext uri="{FF2B5EF4-FFF2-40B4-BE49-F238E27FC236}">
                <a16:creationId xmlns:a16="http://schemas.microsoft.com/office/drawing/2014/main" id="{4A8B018A-C3FB-6944-A36D-33A8203C3CEA}"/>
              </a:ext>
            </a:extLst>
          </p:cNvPr>
          <p:cNvSpPr>
            <a:spLocks noGrp="1"/>
          </p:cNvSpPr>
          <p:nvPr>
            <p:ph type="sldNum" sz="quarter" idx="12"/>
          </p:nvPr>
        </p:nvSpPr>
        <p:spPr/>
        <p:txBody>
          <a:bodyPr/>
          <a:lstStyle/>
          <a:p>
            <a:fld id="{BCC3066C-7D9C-43AE-863C-B082BB6A9375}" type="slidenum">
              <a:rPr lang="en-US" smtClean="0"/>
              <a:t>19</a:t>
            </a:fld>
            <a:endParaRPr lang="en-US"/>
          </a:p>
        </p:txBody>
      </p:sp>
    </p:spTree>
    <p:extLst>
      <p:ext uri="{BB962C8B-B14F-4D97-AF65-F5344CB8AC3E}">
        <p14:creationId xmlns:p14="http://schemas.microsoft.com/office/powerpoint/2010/main" val="29144727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 name="Chart 19">
            <a:extLst>
              <a:ext uri="{FF2B5EF4-FFF2-40B4-BE49-F238E27FC236}">
                <a16:creationId xmlns:a16="http://schemas.microsoft.com/office/drawing/2014/main" id="{A54C2BBB-95BB-1C46-A530-252AB929C453}"/>
              </a:ext>
            </a:extLst>
          </p:cNvPr>
          <p:cNvGraphicFramePr>
            <a:graphicFrameLocks/>
          </p:cNvGraphicFramePr>
          <p:nvPr>
            <p:extLst>
              <p:ext uri="{D42A27DB-BD31-4B8C-83A1-F6EECF244321}">
                <p14:modId xmlns:p14="http://schemas.microsoft.com/office/powerpoint/2010/main" val="3423143874"/>
              </p:ext>
            </p:extLst>
          </p:nvPr>
        </p:nvGraphicFramePr>
        <p:xfrm>
          <a:off x="552301" y="901140"/>
          <a:ext cx="7759700" cy="3663950"/>
        </p:xfrm>
        <a:graphic>
          <a:graphicData uri="http://schemas.openxmlformats.org/drawingml/2006/chart">
            <c:chart xmlns:c="http://schemas.openxmlformats.org/drawingml/2006/chart" xmlns:r="http://schemas.openxmlformats.org/officeDocument/2006/relationships" r:id="rId2"/>
          </a:graphicData>
        </a:graphic>
      </p:graphicFrame>
      <p:sp>
        <p:nvSpPr>
          <p:cNvPr id="4" name="Date Placeholder 3">
            <a:extLst>
              <a:ext uri="{FF2B5EF4-FFF2-40B4-BE49-F238E27FC236}">
                <a16:creationId xmlns:a16="http://schemas.microsoft.com/office/drawing/2014/main" id="{BF488FB2-310C-764E-A716-73E41FB10B96}"/>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451800C1-626B-E749-967E-B96D5D56E0E5}"/>
              </a:ext>
            </a:extLst>
          </p:cNvPr>
          <p:cNvSpPr>
            <a:spLocks noGrp="1"/>
          </p:cNvSpPr>
          <p:nvPr>
            <p:ph type="sldNum" sz="quarter" idx="12"/>
          </p:nvPr>
        </p:nvSpPr>
        <p:spPr/>
        <p:txBody>
          <a:bodyPr/>
          <a:lstStyle/>
          <a:p>
            <a:fld id="{BCC3066C-7D9C-43AE-863C-B082BB6A9375}" type="slidenum">
              <a:rPr lang="en-US" smtClean="0"/>
              <a:t>2</a:t>
            </a:fld>
            <a:endParaRPr lang="en-US"/>
          </a:p>
        </p:txBody>
      </p:sp>
      <p:sp>
        <p:nvSpPr>
          <p:cNvPr id="6" name="Title 1">
            <a:extLst>
              <a:ext uri="{FF2B5EF4-FFF2-40B4-BE49-F238E27FC236}">
                <a16:creationId xmlns:a16="http://schemas.microsoft.com/office/drawing/2014/main" id="{CC907B9B-34E2-D749-B2BB-81AAFAB7BD67}"/>
              </a:ext>
            </a:extLst>
          </p:cNvPr>
          <p:cNvSpPr>
            <a:spLocks noGrp="1"/>
          </p:cNvSpPr>
          <p:nvPr>
            <p:ph type="title"/>
          </p:nvPr>
        </p:nvSpPr>
        <p:spPr/>
        <p:txBody>
          <a:bodyPr/>
          <a:lstStyle/>
          <a:p>
            <a:r>
              <a:rPr lang="en-FR" dirty="0"/>
              <a:t>Publications on open/data preservation</a:t>
            </a:r>
          </a:p>
        </p:txBody>
      </p:sp>
      <p:sp>
        <p:nvSpPr>
          <p:cNvPr id="15" name="TextBox 14">
            <a:extLst>
              <a:ext uri="{FF2B5EF4-FFF2-40B4-BE49-F238E27FC236}">
                <a16:creationId xmlns:a16="http://schemas.microsoft.com/office/drawing/2014/main" id="{7D85356D-C6FF-E24E-8303-562B0EA3AF5C}"/>
              </a:ext>
            </a:extLst>
          </p:cNvPr>
          <p:cNvSpPr txBox="1"/>
          <p:nvPr/>
        </p:nvSpPr>
        <p:spPr>
          <a:xfrm>
            <a:off x="7754315" y="861055"/>
            <a:ext cx="1344535" cy="715581"/>
          </a:xfrm>
          <a:prstGeom prst="rect">
            <a:avLst/>
          </a:prstGeom>
          <a:noFill/>
          <a:ln>
            <a:solidFill>
              <a:schemeClr val="accent1"/>
            </a:solidFill>
          </a:ln>
        </p:spPr>
        <p:txBody>
          <a:bodyPr wrap="none" rtlCol="0">
            <a:spAutoFit/>
          </a:bodyPr>
          <a:lstStyle/>
          <a:p>
            <a:r>
              <a:rPr lang="en-GB" dirty="0">
                <a:solidFill>
                  <a:srgbClr val="C00000"/>
                </a:solidFill>
              </a:rPr>
              <a:t>I</a:t>
            </a:r>
            <a:r>
              <a:rPr lang="en-FR" dirty="0">
                <a:solidFill>
                  <a:srgbClr val="C00000"/>
                </a:solidFill>
              </a:rPr>
              <a:t>n 2025: 2/3 are </a:t>
            </a:r>
          </a:p>
          <a:p>
            <a:r>
              <a:rPr lang="en-FR" dirty="0">
                <a:solidFill>
                  <a:srgbClr val="C00000"/>
                </a:solidFill>
              </a:rPr>
              <a:t>use cases of </a:t>
            </a:r>
          </a:p>
          <a:p>
            <a:r>
              <a:rPr lang="en-FR" dirty="0">
                <a:solidFill>
                  <a:srgbClr val="C00000"/>
                </a:solidFill>
              </a:rPr>
              <a:t>LHC open data </a:t>
            </a:r>
          </a:p>
        </p:txBody>
      </p:sp>
      <p:cxnSp>
        <p:nvCxnSpPr>
          <p:cNvPr id="17" name="Straight Arrow Connector 16">
            <a:extLst>
              <a:ext uri="{FF2B5EF4-FFF2-40B4-BE49-F238E27FC236}">
                <a16:creationId xmlns:a16="http://schemas.microsoft.com/office/drawing/2014/main" id="{AB5073F5-8347-AA4D-B289-7629854FC468}"/>
              </a:ext>
            </a:extLst>
          </p:cNvPr>
          <p:cNvCxnSpPr>
            <a:cxnSpLocks/>
          </p:cNvCxnSpPr>
          <p:nvPr/>
        </p:nvCxnSpPr>
        <p:spPr>
          <a:xfrm flipH="1">
            <a:off x="7620000" y="1063229"/>
            <a:ext cx="134315" cy="52570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4AF8DCD0-1DFC-8748-B1C9-20AB2FA8AE7C}"/>
              </a:ext>
            </a:extLst>
          </p:cNvPr>
          <p:cNvSpPr txBox="1"/>
          <p:nvPr/>
        </p:nvSpPr>
        <p:spPr>
          <a:xfrm>
            <a:off x="6133381" y="4140679"/>
            <a:ext cx="2206053" cy="300082"/>
          </a:xfrm>
          <a:prstGeom prst="rect">
            <a:avLst/>
          </a:prstGeom>
          <a:noFill/>
          <a:ln>
            <a:solidFill>
              <a:schemeClr val="accent1"/>
            </a:solidFill>
          </a:ln>
        </p:spPr>
        <p:txBody>
          <a:bodyPr wrap="none" rtlCol="0">
            <a:spAutoFit/>
          </a:bodyPr>
          <a:lstStyle/>
          <a:p>
            <a:r>
              <a:rPr lang="en-FR" b="1" dirty="0">
                <a:solidFill>
                  <a:schemeClr val="accent1">
                    <a:lumMod val="75000"/>
                  </a:schemeClr>
                </a:solidFill>
              </a:rPr>
              <a:t>DP Gain momentum in 2025</a:t>
            </a:r>
          </a:p>
        </p:txBody>
      </p:sp>
      <p:cxnSp>
        <p:nvCxnSpPr>
          <p:cNvPr id="7" name="Straight Arrow Connector 6">
            <a:extLst>
              <a:ext uri="{FF2B5EF4-FFF2-40B4-BE49-F238E27FC236}">
                <a16:creationId xmlns:a16="http://schemas.microsoft.com/office/drawing/2014/main" id="{2FAB290A-15E0-FE48-8B18-220006F5FB95}"/>
              </a:ext>
            </a:extLst>
          </p:cNvPr>
          <p:cNvCxnSpPr/>
          <p:nvPr/>
        </p:nvCxnSpPr>
        <p:spPr>
          <a:xfrm flipV="1">
            <a:off x="6849374" y="3692106"/>
            <a:ext cx="638354" cy="3881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3862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a:extLst>
              <a:ext uri="{FF2B5EF4-FFF2-40B4-BE49-F238E27FC236}">
                <a16:creationId xmlns:a16="http://schemas.microsoft.com/office/drawing/2014/main" id="{C0BBD1E9-9655-1B41-BE27-78C26E534133}"/>
              </a:ext>
            </a:extLst>
          </p:cNvPr>
          <p:cNvPicPr>
            <a:picLocks noChangeAspect="1"/>
          </p:cNvPicPr>
          <p:nvPr/>
        </p:nvPicPr>
        <p:blipFill>
          <a:blip r:embed="rId2"/>
          <a:stretch>
            <a:fillRect/>
          </a:stretch>
        </p:blipFill>
        <p:spPr>
          <a:xfrm>
            <a:off x="4156756" y="1487698"/>
            <a:ext cx="2437497" cy="3302027"/>
          </a:xfrm>
          <a:prstGeom prst="rect">
            <a:avLst/>
          </a:prstGeom>
        </p:spPr>
      </p:pic>
      <p:pic>
        <p:nvPicPr>
          <p:cNvPr id="18" name="Picture 17">
            <a:extLst>
              <a:ext uri="{FF2B5EF4-FFF2-40B4-BE49-F238E27FC236}">
                <a16:creationId xmlns:a16="http://schemas.microsoft.com/office/drawing/2014/main" id="{449DC75E-62D8-D142-B959-7A0D2BA10FB4}"/>
              </a:ext>
            </a:extLst>
          </p:cNvPr>
          <p:cNvPicPr>
            <a:picLocks noChangeAspect="1"/>
          </p:cNvPicPr>
          <p:nvPr/>
        </p:nvPicPr>
        <p:blipFill>
          <a:blip r:embed="rId3"/>
          <a:stretch>
            <a:fillRect/>
          </a:stretch>
        </p:blipFill>
        <p:spPr>
          <a:xfrm>
            <a:off x="234495" y="1714742"/>
            <a:ext cx="1772823" cy="2558804"/>
          </a:xfrm>
          <a:prstGeom prst="rect">
            <a:avLst/>
          </a:prstGeom>
        </p:spPr>
      </p:pic>
      <p:sp>
        <p:nvSpPr>
          <p:cNvPr id="2" name="Title 1">
            <a:extLst>
              <a:ext uri="{FF2B5EF4-FFF2-40B4-BE49-F238E27FC236}">
                <a16:creationId xmlns:a16="http://schemas.microsoft.com/office/drawing/2014/main" id="{949CF127-DE90-9B46-A2E3-870B0DB4A2BE}"/>
              </a:ext>
            </a:extLst>
          </p:cNvPr>
          <p:cNvSpPr>
            <a:spLocks noGrp="1"/>
          </p:cNvSpPr>
          <p:nvPr>
            <p:ph type="title"/>
          </p:nvPr>
        </p:nvSpPr>
        <p:spPr>
          <a:xfrm>
            <a:off x="474453" y="12344"/>
            <a:ext cx="8229600" cy="857250"/>
          </a:xfrm>
        </p:spPr>
        <p:txBody>
          <a:bodyPr/>
          <a:lstStyle/>
          <a:p>
            <a:r>
              <a:rPr lang="en-FR" dirty="0"/>
              <a:t>Publications DPHEP since Oct. 2024</a:t>
            </a:r>
          </a:p>
        </p:txBody>
      </p:sp>
      <p:sp>
        <p:nvSpPr>
          <p:cNvPr id="4" name="Date Placeholder 3">
            <a:extLst>
              <a:ext uri="{FF2B5EF4-FFF2-40B4-BE49-F238E27FC236}">
                <a16:creationId xmlns:a16="http://schemas.microsoft.com/office/drawing/2014/main" id="{0032E30A-4BE7-954C-B348-5C5205354622}"/>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B3D74786-CB42-5B40-8C16-1B43AD535B47}"/>
              </a:ext>
            </a:extLst>
          </p:cNvPr>
          <p:cNvSpPr>
            <a:spLocks noGrp="1"/>
          </p:cNvSpPr>
          <p:nvPr>
            <p:ph type="sldNum" sz="quarter" idx="12"/>
          </p:nvPr>
        </p:nvSpPr>
        <p:spPr/>
        <p:txBody>
          <a:bodyPr/>
          <a:lstStyle/>
          <a:p>
            <a:fld id="{BCC3066C-7D9C-43AE-863C-B082BB6A9375}" type="slidenum">
              <a:rPr lang="en-US" smtClean="0"/>
              <a:t>3</a:t>
            </a:fld>
            <a:endParaRPr lang="en-US"/>
          </a:p>
        </p:txBody>
      </p:sp>
      <p:pic>
        <p:nvPicPr>
          <p:cNvPr id="6" name="Picture 5">
            <a:extLst>
              <a:ext uri="{FF2B5EF4-FFF2-40B4-BE49-F238E27FC236}">
                <a16:creationId xmlns:a16="http://schemas.microsoft.com/office/drawing/2014/main" id="{16E7CDB8-5C71-F141-B724-0832969D7D58}"/>
              </a:ext>
            </a:extLst>
          </p:cNvPr>
          <p:cNvPicPr>
            <a:picLocks noChangeAspect="1"/>
          </p:cNvPicPr>
          <p:nvPr/>
        </p:nvPicPr>
        <p:blipFill>
          <a:blip r:embed="rId4"/>
          <a:stretch>
            <a:fillRect/>
          </a:stretch>
        </p:blipFill>
        <p:spPr>
          <a:xfrm>
            <a:off x="6775905" y="1620769"/>
            <a:ext cx="2133600" cy="2823795"/>
          </a:xfrm>
          <a:prstGeom prst="rect">
            <a:avLst/>
          </a:prstGeom>
        </p:spPr>
      </p:pic>
      <p:sp>
        <p:nvSpPr>
          <p:cNvPr id="7" name="Rectangle 6">
            <a:extLst>
              <a:ext uri="{FF2B5EF4-FFF2-40B4-BE49-F238E27FC236}">
                <a16:creationId xmlns:a16="http://schemas.microsoft.com/office/drawing/2014/main" id="{781F4ABB-3C00-9543-9375-704EF6B030C1}"/>
              </a:ext>
            </a:extLst>
          </p:cNvPr>
          <p:cNvSpPr/>
          <p:nvPr/>
        </p:nvSpPr>
        <p:spPr>
          <a:xfrm>
            <a:off x="256394" y="786230"/>
            <a:ext cx="1868878" cy="830997"/>
          </a:xfrm>
          <a:prstGeom prst="rect">
            <a:avLst/>
          </a:prstGeom>
        </p:spPr>
        <p:txBody>
          <a:bodyPr wrap="square">
            <a:spAutoFit/>
          </a:bodyPr>
          <a:lstStyle/>
          <a:p>
            <a:r>
              <a:rPr lang="en-GB" sz="800" dirty="0">
                <a:hlinkClick r:id="rId5"/>
              </a:rPr>
              <a:t>Data Preservation in High Energy Physics: A more than ten years perspective</a:t>
            </a:r>
            <a:r>
              <a:rPr lang="en-GB" sz="800" dirty="0"/>
              <a:t>, </a:t>
            </a:r>
            <a:r>
              <a:rPr lang="en-GB" sz="800" dirty="0">
                <a:hlinkClick r:id="rId6"/>
              </a:rPr>
              <a:t>DPHEP</a:t>
            </a:r>
            <a:r>
              <a:rPr lang="en-GB" sz="800" dirty="0"/>
              <a:t> Collaboration (Oct, 2025) </a:t>
            </a:r>
          </a:p>
          <a:p>
            <a:r>
              <a:rPr lang="en-GB" sz="800" dirty="0"/>
              <a:t>Published in: </a:t>
            </a:r>
            <a:r>
              <a:rPr lang="en-GB" sz="800" i="1" dirty="0"/>
              <a:t>EPJ Web Conf.</a:t>
            </a:r>
            <a:r>
              <a:rPr lang="en-GB" sz="800" dirty="0"/>
              <a:t> 337 (2025) 01033  Contribution to: </a:t>
            </a:r>
            <a:r>
              <a:rPr lang="en-GB" sz="800" dirty="0">
                <a:hlinkClick r:id="rId7"/>
              </a:rPr>
              <a:t>CHEP 2024</a:t>
            </a:r>
          </a:p>
        </p:txBody>
      </p:sp>
      <p:sp>
        <p:nvSpPr>
          <p:cNvPr id="8" name="Rectangle 7">
            <a:extLst>
              <a:ext uri="{FF2B5EF4-FFF2-40B4-BE49-F238E27FC236}">
                <a16:creationId xmlns:a16="http://schemas.microsoft.com/office/drawing/2014/main" id="{5A289BE3-7A77-974A-938B-AAAA792C0814}"/>
              </a:ext>
            </a:extLst>
          </p:cNvPr>
          <p:cNvSpPr/>
          <p:nvPr/>
        </p:nvSpPr>
        <p:spPr>
          <a:xfrm>
            <a:off x="2125272" y="902923"/>
            <a:ext cx="1649908" cy="584775"/>
          </a:xfrm>
          <a:prstGeom prst="rect">
            <a:avLst/>
          </a:prstGeom>
        </p:spPr>
        <p:txBody>
          <a:bodyPr wrap="square">
            <a:spAutoFit/>
          </a:bodyPr>
          <a:lstStyle/>
          <a:p>
            <a:r>
              <a:rPr lang="en-GB" sz="800" dirty="0">
                <a:hlinkClick r:id="rId8"/>
              </a:rPr>
              <a:t>Data Preservation in High Energy Physics</a:t>
            </a:r>
            <a:r>
              <a:rPr lang="en-GB" sz="800" dirty="0"/>
              <a:t>,  </a:t>
            </a:r>
            <a:r>
              <a:rPr lang="en-GB" sz="800" dirty="0">
                <a:hlinkClick r:id="rId6"/>
              </a:rPr>
              <a:t>DPHEP</a:t>
            </a:r>
            <a:r>
              <a:rPr lang="en-GB" sz="800" dirty="0"/>
              <a:t> (Mar 30, 2025) e-Print: </a:t>
            </a:r>
            <a:r>
              <a:rPr lang="en-GB" sz="800" dirty="0">
                <a:hlinkClick r:id="rId9"/>
              </a:rPr>
              <a:t>2503.23619</a:t>
            </a:r>
            <a:r>
              <a:rPr lang="en-GB" sz="800" dirty="0"/>
              <a:t> [hep-ex]</a:t>
            </a:r>
          </a:p>
          <a:p>
            <a:r>
              <a:rPr lang="en-GB" sz="800" dirty="0"/>
              <a:t>ESPP 2026 contribution</a:t>
            </a:r>
          </a:p>
        </p:txBody>
      </p:sp>
      <p:sp>
        <p:nvSpPr>
          <p:cNvPr id="9" name="Rectangle 8">
            <a:extLst>
              <a:ext uri="{FF2B5EF4-FFF2-40B4-BE49-F238E27FC236}">
                <a16:creationId xmlns:a16="http://schemas.microsoft.com/office/drawing/2014/main" id="{5B56F46A-7CCC-F54C-BDB1-21302B9F1512}"/>
              </a:ext>
            </a:extLst>
          </p:cNvPr>
          <p:cNvSpPr/>
          <p:nvPr/>
        </p:nvSpPr>
        <p:spPr>
          <a:xfrm>
            <a:off x="3775180" y="869594"/>
            <a:ext cx="1865597" cy="584775"/>
          </a:xfrm>
          <a:prstGeom prst="rect">
            <a:avLst/>
          </a:prstGeom>
        </p:spPr>
        <p:txBody>
          <a:bodyPr wrap="square">
            <a:spAutoFit/>
          </a:bodyPr>
          <a:lstStyle/>
          <a:p>
            <a:r>
              <a:rPr lang="en-GB" sz="800" dirty="0"/>
              <a:t>Data Preservation in High Energy Physics: a collaborative perspective </a:t>
            </a:r>
            <a:r>
              <a:rPr lang="en-GB" sz="800" dirty="0">
                <a:hlinkClick r:id="rId10"/>
              </a:rPr>
              <a:t>PoS(EPS-HEP2025)570</a:t>
            </a:r>
            <a:endParaRPr lang="en-GB" sz="800" dirty="0"/>
          </a:p>
          <a:p>
            <a:r>
              <a:rPr lang="en-GB" sz="800" dirty="0"/>
              <a:t>U. </a:t>
            </a:r>
            <a:r>
              <a:rPr lang="en-GB" sz="800" dirty="0" err="1"/>
              <a:t>Schwickerath</a:t>
            </a:r>
            <a:r>
              <a:rPr lang="en-GB" sz="800" dirty="0"/>
              <a:t> and C. Diaconu</a:t>
            </a:r>
          </a:p>
        </p:txBody>
      </p:sp>
      <p:pic>
        <p:nvPicPr>
          <p:cNvPr id="10" name="Picture 9">
            <a:extLst>
              <a:ext uri="{FF2B5EF4-FFF2-40B4-BE49-F238E27FC236}">
                <a16:creationId xmlns:a16="http://schemas.microsoft.com/office/drawing/2014/main" id="{D6A0F3D7-D408-FE42-87BA-E22B8CCA9210}"/>
              </a:ext>
            </a:extLst>
          </p:cNvPr>
          <p:cNvPicPr>
            <a:picLocks noChangeAspect="1"/>
          </p:cNvPicPr>
          <p:nvPr/>
        </p:nvPicPr>
        <p:blipFill>
          <a:blip r:embed="rId11"/>
          <a:stretch>
            <a:fillRect/>
          </a:stretch>
        </p:blipFill>
        <p:spPr>
          <a:xfrm>
            <a:off x="5576484" y="3952457"/>
            <a:ext cx="726973" cy="726973"/>
          </a:xfrm>
          <a:prstGeom prst="rect">
            <a:avLst/>
          </a:prstGeom>
        </p:spPr>
      </p:pic>
      <p:pic>
        <p:nvPicPr>
          <p:cNvPr id="16" name="Picture 15">
            <a:extLst>
              <a:ext uri="{FF2B5EF4-FFF2-40B4-BE49-F238E27FC236}">
                <a16:creationId xmlns:a16="http://schemas.microsoft.com/office/drawing/2014/main" id="{F838926B-8998-1244-BBFF-5BEAD2AE4709}"/>
              </a:ext>
            </a:extLst>
          </p:cNvPr>
          <p:cNvPicPr>
            <a:picLocks noChangeAspect="1"/>
          </p:cNvPicPr>
          <p:nvPr/>
        </p:nvPicPr>
        <p:blipFill>
          <a:blip r:embed="rId12"/>
          <a:stretch>
            <a:fillRect/>
          </a:stretch>
        </p:blipFill>
        <p:spPr>
          <a:xfrm>
            <a:off x="2029217" y="1617227"/>
            <a:ext cx="2229655" cy="2857658"/>
          </a:xfrm>
          <a:prstGeom prst="rect">
            <a:avLst/>
          </a:prstGeom>
        </p:spPr>
      </p:pic>
      <p:sp>
        <p:nvSpPr>
          <p:cNvPr id="25" name="TextBox 24">
            <a:extLst>
              <a:ext uri="{FF2B5EF4-FFF2-40B4-BE49-F238E27FC236}">
                <a16:creationId xmlns:a16="http://schemas.microsoft.com/office/drawing/2014/main" id="{4C9689DE-23C1-FD46-A579-6FB41BD5438F}"/>
              </a:ext>
            </a:extLst>
          </p:cNvPr>
          <p:cNvSpPr txBox="1"/>
          <p:nvPr/>
        </p:nvSpPr>
        <p:spPr>
          <a:xfrm>
            <a:off x="479955" y="4307874"/>
            <a:ext cx="989373" cy="300082"/>
          </a:xfrm>
          <a:prstGeom prst="rect">
            <a:avLst/>
          </a:prstGeom>
          <a:solidFill>
            <a:schemeClr val="accent3">
              <a:lumMod val="20000"/>
              <a:lumOff val="80000"/>
            </a:schemeClr>
          </a:solidFill>
        </p:spPr>
        <p:txBody>
          <a:bodyPr wrap="none" rtlCol="0">
            <a:spAutoFit/>
          </a:bodyPr>
          <a:lstStyle/>
          <a:p>
            <a:r>
              <a:rPr lang="en-FR" dirty="0"/>
              <a:t>CHEP 2024 </a:t>
            </a:r>
          </a:p>
        </p:txBody>
      </p:sp>
      <p:sp>
        <p:nvSpPr>
          <p:cNvPr id="26" name="TextBox 25">
            <a:extLst>
              <a:ext uri="{FF2B5EF4-FFF2-40B4-BE49-F238E27FC236}">
                <a16:creationId xmlns:a16="http://schemas.microsoft.com/office/drawing/2014/main" id="{3D5D63C4-4083-CD42-994B-379583CB54A0}"/>
              </a:ext>
            </a:extLst>
          </p:cNvPr>
          <p:cNvSpPr txBox="1"/>
          <p:nvPr/>
        </p:nvSpPr>
        <p:spPr>
          <a:xfrm>
            <a:off x="4373078" y="4174803"/>
            <a:ext cx="1203406" cy="300082"/>
          </a:xfrm>
          <a:prstGeom prst="rect">
            <a:avLst/>
          </a:prstGeom>
          <a:solidFill>
            <a:schemeClr val="accent3">
              <a:lumMod val="20000"/>
              <a:lumOff val="80000"/>
            </a:schemeClr>
          </a:solidFill>
        </p:spPr>
        <p:txBody>
          <a:bodyPr wrap="none" rtlCol="0">
            <a:spAutoFit/>
          </a:bodyPr>
          <a:lstStyle/>
          <a:p>
            <a:r>
              <a:rPr lang="en-FR" dirty="0"/>
              <a:t>EPS-HEP 2025 </a:t>
            </a:r>
          </a:p>
        </p:txBody>
      </p:sp>
      <p:sp>
        <p:nvSpPr>
          <p:cNvPr id="27" name="TextBox 26">
            <a:extLst>
              <a:ext uri="{FF2B5EF4-FFF2-40B4-BE49-F238E27FC236}">
                <a16:creationId xmlns:a16="http://schemas.microsoft.com/office/drawing/2014/main" id="{4027F2C1-A516-744F-B322-895DDF946EE6}"/>
              </a:ext>
            </a:extLst>
          </p:cNvPr>
          <p:cNvSpPr txBox="1"/>
          <p:nvPr/>
        </p:nvSpPr>
        <p:spPr>
          <a:xfrm>
            <a:off x="2425156" y="4252891"/>
            <a:ext cx="1080745" cy="507831"/>
          </a:xfrm>
          <a:prstGeom prst="rect">
            <a:avLst/>
          </a:prstGeom>
          <a:solidFill>
            <a:schemeClr val="accent3">
              <a:lumMod val="20000"/>
              <a:lumOff val="80000"/>
            </a:schemeClr>
          </a:solidFill>
        </p:spPr>
        <p:txBody>
          <a:bodyPr wrap="none" rtlCol="0">
            <a:spAutoFit/>
          </a:bodyPr>
          <a:lstStyle/>
          <a:p>
            <a:r>
              <a:rPr lang="en-FR" dirty="0"/>
              <a:t>ESPP 2026 </a:t>
            </a:r>
          </a:p>
          <a:p>
            <a:r>
              <a:rPr lang="en-FR" dirty="0"/>
              <a:t>Contribution</a:t>
            </a:r>
          </a:p>
        </p:txBody>
      </p:sp>
    </p:spTree>
    <p:extLst>
      <p:ext uri="{BB962C8B-B14F-4D97-AF65-F5344CB8AC3E}">
        <p14:creationId xmlns:p14="http://schemas.microsoft.com/office/powerpoint/2010/main" val="14486754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0543E-2202-1F49-BF37-8CB86951B00B}"/>
              </a:ext>
            </a:extLst>
          </p:cNvPr>
          <p:cNvSpPr>
            <a:spLocks noGrp="1"/>
          </p:cNvSpPr>
          <p:nvPr>
            <p:ph type="title"/>
          </p:nvPr>
        </p:nvSpPr>
        <p:spPr/>
        <p:txBody>
          <a:bodyPr/>
          <a:lstStyle/>
          <a:p>
            <a:r>
              <a:rPr lang="en-FR" dirty="0"/>
              <a:t>Overview</a:t>
            </a:r>
          </a:p>
        </p:txBody>
      </p:sp>
      <p:sp>
        <p:nvSpPr>
          <p:cNvPr id="3" name="Content Placeholder 2">
            <a:extLst>
              <a:ext uri="{FF2B5EF4-FFF2-40B4-BE49-F238E27FC236}">
                <a16:creationId xmlns:a16="http://schemas.microsoft.com/office/drawing/2014/main" id="{398E1056-0384-6744-95CD-4DE058504C50}"/>
              </a:ext>
            </a:extLst>
          </p:cNvPr>
          <p:cNvSpPr>
            <a:spLocks noGrp="1"/>
          </p:cNvSpPr>
          <p:nvPr>
            <p:ph idx="1"/>
          </p:nvPr>
        </p:nvSpPr>
        <p:spPr>
          <a:xfrm>
            <a:off x="457200" y="951444"/>
            <a:ext cx="8229600" cy="3815820"/>
          </a:xfrm>
        </p:spPr>
        <p:txBody>
          <a:bodyPr/>
          <a:lstStyle/>
          <a:p>
            <a:endParaRPr lang="en-FR" dirty="0"/>
          </a:p>
        </p:txBody>
      </p:sp>
      <p:sp>
        <p:nvSpPr>
          <p:cNvPr id="4" name="Date Placeholder 3">
            <a:extLst>
              <a:ext uri="{FF2B5EF4-FFF2-40B4-BE49-F238E27FC236}">
                <a16:creationId xmlns:a16="http://schemas.microsoft.com/office/drawing/2014/main" id="{5287BB83-9ACF-F54F-98BA-3F454B141FAE}"/>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B79F2F22-D106-F14F-A8CD-F709CB3B3D1C}"/>
              </a:ext>
            </a:extLst>
          </p:cNvPr>
          <p:cNvSpPr>
            <a:spLocks noGrp="1"/>
          </p:cNvSpPr>
          <p:nvPr>
            <p:ph type="sldNum" sz="quarter" idx="12"/>
          </p:nvPr>
        </p:nvSpPr>
        <p:spPr/>
        <p:txBody>
          <a:bodyPr/>
          <a:lstStyle/>
          <a:p>
            <a:fld id="{BCC3066C-7D9C-43AE-863C-B082BB6A9375}" type="slidenum">
              <a:rPr lang="en-US" smtClean="0"/>
              <a:t>4</a:t>
            </a:fld>
            <a:endParaRPr lang="en-US"/>
          </a:p>
        </p:txBody>
      </p:sp>
      <p:pic>
        <p:nvPicPr>
          <p:cNvPr id="6" name="Picture 5">
            <a:extLst>
              <a:ext uri="{FF2B5EF4-FFF2-40B4-BE49-F238E27FC236}">
                <a16:creationId xmlns:a16="http://schemas.microsoft.com/office/drawing/2014/main" id="{1FD480E3-6A10-2246-B6AF-7A9C13488B71}"/>
              </a:ext>
            </a:extLst>
          </p:cNvPr>
          <p:cNvPicPr>
            <a:picLocks noChangeAspect="1"/>
          </p:cNvPicPr>
          <p:nvPr/>
        </p:nvPicPr>
        <p:blipFill>
          <a:blip r:embed="rId2"/>
          <a:stretch>
            <a:fillRect/>
          </a:stretch>
        </p:blipFill>
        <p:spPr>
          <a:xfrm>
            <a:off x="127000" y="44450"/>
            <a:ext cx="8890000" cy="5054600"/>
          </a:xfrm>
          <a:prstGeom prst="rect">
            <a:avLst/>
          </a:prstGeom>
        </p:spPr>
      </p:pic>
      <p:pic>
        <p:nvPicPr>
          <p:cNvPr id="7" name="Content Placeholder 7">
            <a:extLst>
              <a:ext uri="{FF2B5EF4-FFF2-40B4-BE49-F238E27FC236}">
                <a16:creationId xmlns:a16="http://schemas.microsoft.com/office/drawing/2014/main" id="{AF688A64-999F-AD4D-A7BF-F57B5D9AF80A}"/>
              </a:ext>
            </a:extLst>
          </p:cNvPr>
          <p:cNvPicPr>
            <a:picLocks noChangeAspect="1"/>
          </p:cNvPicPr>
          <p:nvPr/>
        </p:nvPicPr>
        <p:blipFill>
          <a:blip r:embed="rId3"/>
          <a:stretch>
            <a:fillRect/>
          </a:stretch>
        </p:blipFill>
        <p:spPr>
          <a:xfrm>
            <a:off x="127000" y="4309876"/>
            <a:ext cx="1668042" cy="633855"/>
          </a:xfrm>
          <a:prstGeom prst="rect">
            <a:avLst/>
          </a:prstGeom>
        </p:spPr>
      </p:pic>
      <p:pic>
        <p:nvPicPr>
          <p:cNvPr id="9" name="Picture 8">
            <a:extLst>
              <a:ext uri="{FF2B5EF4-FFF2-40B4-BE49-F238E27FC236}">
                <a16:creationId xmlns:a16="http://schemas.microsoft.com/office/drawing/2014/main" id="{72D341B3-9AD1-4945-BC51-C995E469E94C}"/>
              </a:ext>
            </a:extLst>
          </p:cNvPr>
          <p:cNvPicPr>
            <a:picLocks noChangeAspect="1"/>
          </p:cNvPicPr>
          <p:nvPr/>
        </p:nvPicPr>
        <p:blipFill>
          <a:blip r:embed="rId4"/>
          <a:stretch>
            <a:fillRect/>
          </a:stretch>
        </p:blipFill>
        <p:spPr>
          <a:xfrm>
            <a:off x="127000" y="3926540"/>
            <a:ext cx="2689194" cy="404569"/>
          </a:xfrm>
          <a:prstGeom prst="rect">
            <a:avLst/>
          </a:prstGeom>
        </p:spPr>
      </p:pic>
    </p:spTree>
    <p:extLst>
      <p:ext uri="{BB962C8B-B14F-4D97-AF65-F5344CB8AC3E}">
        <p14:creationId xmlns:p14="http://schemas.microsoft.com/office/powerpoint/2010/main" val="565112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F68D7-07F1-3A4D-AA7E-542EB89F173A}"/>
              </a:ext>
            </a:extLst>
          </p:cNvPr>
          <p:cNvSpPr>
            <a:spLocks noGrp="1"/>
          </p:cNvSpPr>
          <p:nvPr>
            <p:ph type="title"/>
          </p:nvPr>
        </p:nvSpPr>
        <p:spPr/>
        <p:txBody>
          <a:bodyPr/>
          <a:lstStyle/>
          <a:p>
            <a:endParaRPr lang="en-FR"/>
          </a:p>
        </p:txBody>
      </p:sp>
      <p:pic>
        <p:nvPicPr>
          <p:cNvPr id="8" name="Content Placeholder 7">
            <a:extLst>
              <a:ext uri="{FF2B5EF4-FFF2-40B4-BE49-F238E27FC236}">
                <a16:creationId xmlns:a16="http://schemas.microsoft.com/office/drawing/2014/main" id="{B514D322-E47E-4948-B1CC-100304D9F0A2}"/>
              </a:ext>
            </a:extLst>
          </p:cNvPr>
          <p:cNvPicPr>
            <a:picLocks noGrp="1" noChangeAspect="1"/>
          </p:cNvPicPr>
          <p:nvPr>
            <p:ph idx="1"/>
          </p:nvPr>
        </p:nvPicPr>
        <p:blipFill>
          <a:blip r:embed="rId2"/>
          <a:stretch>
            <a:fillRect/>
          </a:stretch>
        </p:blipFill>
        <p:spPr>
          <a:xfrm>
            <a:off x="106968" y="653828"/>
            <a:ext cx="2714430" cy="1031482"/>
          </a:xfrm>
        </p:spPr>
      </p:pic>
      <p:sp>
        <p:nvSpPr>
          <p:cNvPr id="4" name="Date Placeholder 3">
            <a:extLst>
              <a:ext uri="{FF2B5EF4-FFF2-40B4-BE49-F238E27FC236}">
                <a16:creationId xmlns:a16="http://schemas.microsoft.com/office/drawing/2014/main" id="{5F7E8196-7231-4F49-B6B2-2689DF3BA43A}"/>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3FEA7514-27DA-B94F-B13C-E6D125749AFF}"/>
              </a:ext>
            </a:extLst>
          </p:cNvPr>
          <p:cNvSpPr>
            <a:spLocks noGrp="1"/>
          </p:cNvSpPr>
          <p:nvPr>
            <p:ph type="sldNum" sz="quarter" idx="12"/>
          </p:nvPr>
        </p:nvSpPr>
        <p:spPr/>
        <p:txBody>
          <a:bodyPr/>
          <a:lstStyle/>
          <a:p>
            <a:fld id="{BCC3066C-7D9C-43AE-863C-B082BB6A9375}" type="slidenum">
              <a:rPr lang="en-US" smtClean="0"/>
              <a:t>5</a:t>
            </a:fld>
            <a:endParaRPr lang="en-US"/>
          </a:p>
        </p:txBody>
      </p:sp>
      <p:pic>
        <p:nvPicPr>
          <p:cNvPr id="6" name="Picture 5">
            <a:extLst>
              <a:ext uri="{FF2B5EF4-FFF2-40B4-BE49-F238E27FC236}">
                <a16:creationId xmlns:a16="http://schemas.microsoft.com/office/drawing/2014/main" id="{D741E2E9-E252-EA49-BCAF-37DD3DD8A043}"/>
              </a:ext>
            </a:extLst>
          </p:cNvPr>
          <p:cNvPicPr>
            <a:picLocks noChangeAspect="1"/>
          </p:cNvPicPr>
          <p:nvPr/>
        </p:nvPicPr>
        <p:blipFill>
          <a:blip r:embed="rId3"/>
          <a:stretch>
            <a:fillRect/>
          </a:stretch>
        </p:blipFill>
        <p:spPr>
          <a:xfrm>
            <a:off x="3730970" y="74192"/>
            <a:ext cx="4154386" cy="4966916"/>
          </a:xfrm>
          <a:prstGeom prst="rect">
            <a:avLst/>
          </a:prstGeom>
        </p:spPr>
      </p:pic>
      <p:sp>
        <p:nvSpPr>
          <p:cNvPr id="11" name="Rectangle 10">
            <a:extLst>
              <a:ext uri="{FF2B5EF4-FFF2-40B4-BE49-F238E27FC236}">
                <a16:creationId xmlns:a16="http://schemas.microsoft.com/office/drawing/2014/main" id="{F1902A8A-946F-7241-93E3-4D6DDD234FE7}"/>
              </a:ext>
            </a:extLst>
          </p:cNvPr>
          <p:cNvSpPr/>
          <p:nvPr/>
        </p:nvSpPr>
        <p:spPr>
          <a:xfrm>
            <a:off x="257576" y="1830334"/>
            <a:ext cx="3313962" cy="2377574"/>
          </a:xfrm>
          <a:prstGeom prst="rect">
            <a:avLst/>
          </a:prstGeom>
        </p:spPr>
        <p:txBody>
          <a:bodyPr wrap="square">
            <a:spAutoFit/>
          </a:bodyPr>
          <a:lstStyle/>
          <a:p>
            <a:r>
              <a:rPr lang="en-GB" dirty="0">
                <a:hlinkClick r:id="rId4" tooltip="Credit: D De Biasio/M Rayner"/>
              </a:rPr>
              <a:t>Credit: D De Biasio/M Rayner</a:t>
            </a:r>
            <a:r>
              <a:rPr lang="en-GB" dirty="0"/>
              <a:t>  </a:t>
            </a:r>
            <a:r>
              <a:rPr lang="en-GB" b="1" dirty="0">
                <a:solidFill>
                  <a:srgbClr val="FF0000"/>
                </a:solidFill>
              </a:rPr>
              <a:t>(thanks a lot!)</a:t>
            </a:r>
          </a:p>
          <a:p>
            <a:endParaRPr lang="en-GB" dirty="0"/>
          </a:p>
          <a:p>
            <a:r>
              <a:rPr lang="en-GB" dirty="0"/>
              <a:t>The publication record at experiments associated with the DPHEP initiative. Data-taking periods of the relevant facilities are shaded, and the fraction of peer-reviewed articles published afterwards is indicated as a percentage for facilities that are not still operational. The data, which exclude conference proceedings, were extracted from Inspire-HEP on 31 July 2025.</a:t>
            </a:r>
          </a:p>
        </p:txBody>
      </p:sp>
      <p:pic>
        <p:nvPicPr>
          <p:cNvPr id="15" name="Picture 14">
            <a:extLst>
              <a:ext uri="{FF2B5EF4-FFF2-40B4-BE49-F238E27FC236}">
                <a16:creationId xmlns:a16="http://schemas.microsoft.com/office/drawing/2014/main" id="{702C50B9-B84D-9E4C-B266-894414D179E4}"/>
              </a:ext>
            </a:extLst>
          </p:cNvPr>
          <p:cNvPicPr>
            <a:picLocks noChangeAspect="1"/>
          </p:cNvPicPr>
          <p:nvPr/>
        </p:nvPicPr>
        <p:blipFill>
          <a:blip r:embed="rId5"/>
          <a:stretch>
            <a:fillRect/>
          </a:stretch>
        </p:blipFill>
        <p:spPr>
          <a:xfrm>
            <a:off x="266276" y="147741"/>
            <a:ext cx="3009908" cy="452818"/>
          </a:xfrm>
          <a:prstGeom prst="rect">
            <a:avLst/>
          </a:prstGeom>
        </p:spPr>
      </p:pic>
    </p:spTree>
    <p:extLst>
      <p:ext uri="{BB962C8B-B14F-4D97-AF65-F5344CB8AC3E}">
        <p14:creationId xmlns:p14="http://schemas.microsoft.com/office/powerpoint/2010/main" val="3633421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BBD964-F663-F946-A282-7635208A056E}"/>
              </a:ext>
            </a:extLst>
          </p:cNvPr>
          <p:cNvSpPr>
            <a:spLocks noGrp="1"/>
          </p:cNvSpPr>
          <p:nvPr>
            <p:ph type="title"/>
          </p:nvPr>
        </p:nvSpPr>
        <p:spPr/>
        <p:txBody>
          <a:bodyPr/>
          <a:lstStyle/>
          <a:p>
            <a:r>
              <a:rPr lang="en-FR" dirty="0"/>
              <a:t>Related and important publications</a:t>
            </a:r>
          </a:p>
        </p:txBody>
      </p:sp>
      <p:sp>
        <p:nvSpPr>
          <p:cNvPr id="4" name="Date Placeholder 3">
            <a:extLst>
              <a:ext uri="{FF2B5EF4-FFF2-40B4-BE49-F238E27FC236}">
                <a16:creationId xmlns:a16="http://schemas.microsoft.com/office/drawing/2014/main" id="{A14D184C-D2F5-5644-B63B-08FAEE26E8CC}"/>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DEF9567C-DB86-7C49-BDD4-A65A765057DC}"/>
              </a:ext>
            </a:extLst>
          </p:cNvPr>
          <p:cNvSpPr>
            <a:spLocks noGrp="1"/>
          </p:cNvSpPr>
          <p:nvPr>
            <p:ph type="sldNum" sz="quarter" idx="12"/>
          </p:nvPr>
        </p:nvSpPr>
        <p:spPr/>
        <p:txBody>
          <a:bodyPr/>
          <a:lstStyle/>
          <a:p>
            <a:fld id="{BCC3066C-7D9C-43AE-863C-B082BB6A9375}" type="slidenum">
              <a:rPr lang="en-US" smtClean="0"/>
              <a:t>6</a:t>
            </a:fld>
            <a:endParaRPr lang="en-US"/>
          </a:p>
        </p:txBody>
      </p:sp>
      <p:pic>
        <p:nvPicPr>
          <p:cNvPr id="7" name="Picture 6">
            <a:extLst>
              <a:ext uri="{FF2B5EF4-FFF2-40B4-BE49-F238E27FC236}">
                <a16:creationId xmlns:a16="http://schemas.microsoft.com/office/drawing/2014/main" id="{C836BB5B-43E8-4446-A5C3-279A13D6CF54}"/>
              </a:ext>
            </a:extLst>
          </p:cNvPr>
          <p:cNvPicPr>
            <a:picLocks noChangeAspect="1"/>
          </p:cNvPicPr>
          <p:nvPr/>
        </p:nvPicPr>
        <p:blipFill>
          <a:blip r:embed="rId2"/>
          <a:stretch>
            <a:fillRect/>
          </a:stretch>
        </p:blipFill>
        <p:spPr>
          <a:xfrm>
            <a:off x="916382" y="1203158"/>
            <a:ext cx="2883353" cy="3940342"/>
          </a:xfrm>
          <a:prstGeom prst="rect">
            <a:avLst/>
          </a:prstGeom>
        </p:spPr>
      </p:pic>
      <p:sp>
        <p:nvSpPr>
          <p:cNvPr id="8" name="Rectangle 7">
            <a:extLst>
              <a:ext uri="{FF2B5EF4-FFF2-40B4-BE49-F238E27FC236}">
                <a16:creationId xmlns:a16="http://schemas.microsoft.com/office/drawing/2014/main" id="{32D26981-066C-A14E-93C8-7026926E486F}"/>
              </a:ext>
            </a:extLst>
          </p:cNvPr>
          <p:cNvSpPr/>
          <p:nvPr/>
        </p:nvSpPr>
        <p:spPr>
          <a:xfrm>
            <a:off x="1375564" y="804238"/>
            <a:ext cx="2883353" cy="715581"/>
          </a:xfrm>
          <a:prstGeom prst="rect">
            <a:avLst/>
          </a:prstGeom>
          <a:solidFill>
            <a:schemeClr val="accent3">
              <a:lumMod val="20000"/>
              <a:lumOff val="80000"/>
            </a:schemeClr>
          </a:solidFill>
        </p:spPr>
        <p:txBody>
          <a:bodyPr wrap="square">
            <a:spAutoFit/>
          </a:bodyPr>
          <a:lstStyle/>
          <a:p>
            <a:r>
              <a:rPr lang="en-GB" dirty="0"/>
              <a:t>Data Lifecycle panel of the International Committee of Future Accelerators (ICFA)</a:t>
            </a:r>
            <a:endParaRPr lang="en-FR" dirty="0"/>
          </a:p>
        </p:txBody>
      </p:sp>
      <p:pic>
        <p:nvPicPr>
          <p:cNvPr id="10" name="Picture 9">
            <a:extLst>
              <a:ext uri="{FF2B5EF4-FFF2-40B4-BE49-F238E27FC236}">
                <a16:creationId xmlns:a16="http://schemas.microsoft.com/office/drawing/2014/main" id="{2E15E9DF-51D6-A441-BF76-6C836F0E6EF1}"/>
              </a:ext>
            </a:extLst>
          </p:cNvPr>
          <p:cNvPicPr>
            <a:picLocks noChangeAspect="1"/>
          </p:cNvPicPr>
          <p:nvPr/>
        </p:nvPicPr>
        <p:blipFill>
          <a:blip r:embed="rId3"/>
          <a:stretch>
            <a:fillRect/>
          </a:stretch>
        </p:blipFill>
        <p:spPr>
          <a:xfrm>
            <a:off x="4788851" y="1560948"/>
            <a:ext cx="2592237" cy="3618606"/>
          </a:xfrm>
          <a:prstGeom prst="rect">
            <a:avLst/>
          </a:prstGeom>
        </p:spPr>
      </p:pic>
      <p:sp>
        <p:nvSpPr>
          <p:cNvPr id="11" name="Rectangle 10">
            <a:extLst>
              <a:ext uri="{FF2B5EF4-FFF2-40B4-BE49-F238E27FC236}">
                <a16:creationId xmlns:a16="http://schemas.microsoft.com/office/drawing/2014/main" id="{04064B55-731C-5846-A50A-62737CD6D93B}"/>
              </a:ext>
            </a:extLst>
          </p:cNvPr>
          <p:cNvSpPr/>
          <p:nvPr/>
        </p:nvSpPr>
        <p:spPr>
          <a:xfrm>
            <a:off x="4788851" y="829240"/>
            <a:ext cx="2592236" cy="738664"/>
          </a:xfrm>
          <a:prstGeom prst="rect">
            <a:avLst/>
          </a:prstGeom>
          <a:solidFill>
            <a:schemeClr val="accent3">
              <a:lumMod val="20000"/>
              <a:lumOff val="80000"/>
            </a:schemeClr>
          </a:solidFill>
        </p:spPr>
        <p:txBody>
          <a:bodyPr wrap="square">
            <a:spAutoFit/>
          </a:bodyPr>
          <a:lstStyle/>
          <a:p>
            <a:r>
              <a:rPr lang="en-GB" sz="1050" dirty="0">
                <a:hlinkClick r:id="rId4"/>
              </a:rPr>
              <a:t>Reinterpretation and preservation of data and analyses in HEP</a:t>
            </a:r>
            <a:endParaRPr lang="en-GB" sz="1050" dirty="0"/>
          </a:p>
          <a:p>
            <a:r>
              <a:rPr lang="en-GB" sz="1050" dirty="0">
                <a:hlinkClick r:id="rId5"/>
              </a:rPr>
              <a:t>LHC Reinterpretation Forum</a:t>
            </a:r>
            <a:r>
              <a:rPr lang="en-GB" sz="1050" dirty="0"/>
              <a:t> (Mar 31, 2025)</a:t>
            </a:r>
          </a:p>
          <a:p>
            <a:r>
              <a:rPr lang="en-GB" sz="1050" dirty="0"/>
              <a:t>e-Print: </a:t>
            </a:r>
            <a:r>
              <a:rPr lang="en-GB" sz="1050" dirty="0">
                <a:hlinkClick r:id="rId6"/>
              </a:rPr>
              <a:t>2504.00256</a:t>
            </a:r>
            <a:r>
              <a:rPr lang="en-GB" sz="1050" dirty="0"/>
              <a:t> [hep-</a:t>
            </a:r>
            <a:r>
              <a:rPr lang="en-GB" sz="1050" dirty="0" err="1"/>
              <a:t>ph</a:t>
            </a:r>
            <a:r>
              <a:rPr lang="en-GB" sz="1050" dirty="0"/>
              <a:t>]</a:t>
            </a:r>
          </a:p>
        </p:txBody>
      </p:sp>
    </p:spTree>
    <p:extLst>
      <p:ext uri="{BB962C8B-B14F-4D97-AF65-F5344CB8AC3E}">
        <p14:creationId xmlns:p14="http://schemas.microsoft.com/office/powerpoint/2010/main" val="26352483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2FD77-237B-5C45-9D90-259FF3DF5C57}"/>
              </a:ext>
            </a:extLst>
          </p:cNvPr>
          <p:cNvSpPr>
            <a:spLocks noGrp="1"/>
          </p:cNvSpPr>
          <p:nvPr>
            <p:ph type="title"/>
          </p:nvPr>
        </p:nvSpPr>
        <p:spPr/>
        <p:txBody>
          <a:bodyPr/>
          <a:lstStyle/>
          <a:p>
            <a:r>
              <a:rPr lang="en-FR" dirty="0"/>
              <a:t>ESPP 2026</a:t>
            </a:r>
          </a:p>
        </p:txBody>
      </p:sp>
      <p:sp>
        <p:nvSpPr>
          <p:cNvPr id="3" name="Content Placeholder 2">
            <a:extLst>
              <a:ext uri="{FF2B5EF4-FFF2-40B4-BE49-F238E27FC236}">
                <a16:creationId xmlns:a16="http://schemas.microsoft.com/office/drawing/2014/main" id="{AEEBDC95-77AF-9144-B647-21E3D3B5EFE4}"/>
              </a:ext>
            </a:extLst>
          </p:cNvPr>
          <p:cNvSpPr>
            <a:spLocks noGrp="1"/>
          </p:cNvSpPr>
          <p:nvPr>
            <p:ph idx="1"/>
          </p:nvPr>
        </p:nvSpPr>
        <p:spPr>
          <a:xfrm>
            <a:off x="293990" y="732768"/>
            <a:ext cx="3157369" cy="660922"/>
          </a:xfrm>
        </p:spPr>
        <p:txBody>
          <a:bodyPr>
            <a:normAutofit fontScale="47500" lnSpcReduction="20000"/>
          </a:bodyPr>
          <a:lstStyle/>
          <a:p>
            <a:r>
              <a:rPr lang="en-GB" b="1" i="1" dirty="0" err="1"/>
              <a:t>Phhysics</a:t>
            </a:r>
            <a:r>
              <a:rPr lang="en-GB" b="1" i="1" dirty="0"/>
              <a:t> Briefing Book: </a:t>
            </a:r>
          </a:p>
          <a:p>
            <a:pPr lvl="1"/>
            <a:r>
              <a:rPr lang="en-GB" b="1" i="1" dirty="0">
                <a:hlinkClick r:id="rId2"/>
              </a:rPr>
              <a:t>https://cds.cern.ch/record/2944678?ln=fr</a:t>
            </a:r>
            <a:r>
              <a:rPr lang="en-GB" b="1" i="1" dirty="0"/>
              <a:t> </a:t>
            </a:r>
          </a:p>
          <a:p>
            <a:pPr lvl="1"/>
            <a:r>
              <a:rPr lang="en-GB" dirty="0"/>
              <a:t>arXiv:2511.03883 </a:t>
            </a:r>
          </a:p>
          <a:p>
            <a:pPr marL="342898" lvl="1" indent="0">
              <a:buNone/>
            </a:pPr>
            <a:endParaRPr lang="en-GB" b="1" i="1" dirty="0"/>
          </a:p>
        </p:txBody>
      </p:sp>
      <p:sp>
        <p:nvSpPr>
          <p:cNvPr id="4" name="Date Placeholder 3">
            <a:extLst>
              <a:ext uri="{FF2B5EF4-FFF2-40B4-BE49-F238E27FC236}">
                <a16:creationId xmlns:a16="http://schemas.microsoft.com/office/drawing/2014/main" id="{58ECF409-253C-674D-BEF7-1F1752EEBECB}"/>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C72837D1-E488-AE49-9931-3C4E8DAEA114}"/>
              </a:ext>
            </a:extLst>
          </p:cNvPr>
          <p:cNvSpPr>
            <a:spLocks noGrp="1"/>
          </p:cNvSpPr>
          <p:nvPr>
            <p:ph type="sldNum" sz="quarter" idx="12"/>
          </p:nvPr>
        </p:nvSpPr>
        <p:spPr/>
        <p:txBody>
          <a:bodyPr/>
          <a:lstStyle/>
          <a:p>
            <a:fld id="{BCC3066C-7D9C-43AE-863C-B082BB6A9375}" type="slidenum">
              <a:rPr lang="en-US" smtClean="0"/>
              <a:t>7</a:t>
            </a:fld>
            <a:endParaRPr lang="en-US"/>
          </a:p>
        </p:txBody>
      </p:sp>
      <p:sp>
        <p:nvSpPr>
          <p:cNvPr id="6" name="Content Placeholder 2">
            <a:extLst>
              <a:ext uri="{FF2B5EF4-FFF2-40B4-BE49-F238E27FC236}">
                <a16:creationId xmlns:a16="http://schemas.microsoft.com/office/drawing/2014/main" id="{C8B6E169-0031-AE48-AA1C-806DCEDE9B94}"/>
              </a:ext>
            </a:extLst>
          </p:cNvPr>
          <p:cNvSpPr txBox="1">
            <a:spLocks/>
          </p:cNvSpPr>
          <p:nvPr/>
        </p:nvSpPr>
        <p:spPr>
          <a:xfrm>
            <a:off x="4276375" y="984424"/>
            <a:ext cx="3157369" cy="660922"/>
          </a:xfrm>
          <a:prstGeom prst="rect">
            <a:avLst/>
          </a:prstGeom>
        </p:spPr>
        <p:txBody>
          <a:bodyPr vert="horz" lIns="91440" tIns="45720" rIns="91440" bIns="45720" rtlCol="0">
            <a:normAutofit fontScale="40000" lnSpcReduction="20000"/>
          </a:bodyPr>
          <a:lstStyle>
            <a:lvl1pPr marL="257174" indent="-257174" algn="l" defTabSz="685796" rtl="0" eaLnBrk="1" latinLnBrk="0" hangingPunct="1">
              <a:spcBef>
                <a:spcPct val="20000"/>
              </a:spcBef>
              <a:buFont typeface="Arial" pitchFamily="34" charset="0"/>
              <a:buChar char="•"/>
              <a:defRPr sz="2400" kern="1200">
                <a:solidFill>
                  <a:srgbClr val="002060"/>
                </a:solidFill>
                <a:latin typeface="+mn-lt"/>
                <a:ea typeface="+mn-ea"/>
                <a:cs typeface="+mn-cs"/>
              </a:defRPr>
            </a:lvl1pPr>
            <a:lvl2pPr marL="557210" indent="-214312" algn="l" defTabSz="685796" rtl="0" eaLnBrk="1" latinLnBrk="0" hangingPunct="1">
              <a:spcBef>
                <a:spcPct val="20000"/>
              </a:spcBef>
              <a:buFont typeface="Arial" pitchFamily="34" charset="0"/>
              <a:buChar char="–"/>
              <a:defRPr sz="2100" kern="1200">
                <a:solidFill>
                  <a:srgbClr val="0070C0"/>
                </a:solidFill>
                <a:latin typeface="+mn-lt"/>
                <a:ea typeface="+mn-ea"/>
                <a:cs typeface="+mn-cs"/>
              </a:defRPr>
            </a:lvl2pPr>
            <a:lvl3pPr marL="857245" indent="-171449" algn="l" defTabSz="685796" rtl="0" eaLnBrk="1" latinLnBrk="0" hangingPunct="1">
              <a:spcBef>
                <a:spcPct val="20000"/>
              </a:spcBef>
              <a:buFont typeface="Arial" pitchFamily="34" charset="0"/>
              <a:buChar char="•"/>
              <a:defRPr sz="1800" kern="1200">
                <a:solidFill>
                  <a:srgbClr val="00B050"/>
                </a:solidFill>
                <a:latin typeface="+mn-lt"/>
                <a:ea typeface="+mn-ea"/>
                <a:cs typeface="+mn-cs"/>
              </a:defRPr>
            </a:lvl3pPr>
            <a:lvl4pPr marL="1200143" indent="-171449" algn="l" defTabSz="685796"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41" indent="-171449" algn="l" defTabSz="685796"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39" indent="-171449" algn="l" defTabSz="685796"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37" indent="-171449" algn="l" defTabSz="685796"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35" indent="-171449" algn="l" defTabSz="685796"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33" indent="-171449" algn="l" defTabSz="685796"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lvl="1"/>
            <a:endParaRPr lang="en-GB" b="1" i="1" dirty="0"/>
          </a:p>
          <a:p>
            <a:r>
              <a:rPr lang="en-GB" b="1" i="1" dirty="0"/>
              <a:t>High-Level Recommendations </a:t>
            </a:r>
            <a:r>
              <a:rPr lang="en-GB" i="1" dirty="0"/>
              <a:t>summarised in a short Recommendation Document </a:t>
            </a:r>
            <a:endParaRPr lang="en-GB" dirty="0"/>
          </a:p>
          <a:p>
            <a:pPr lvl="1"/>
            <a:r>
              <a:rPr lang="en-GB" dirty="0">
                <a:hlinkClick r:id="rId3"/>
              </a:rPr>
              <a:t>https://cds.cern.ch/record/2950671</a:t>
            </a:r>
            <a:r>
              <a:rPr lang="en-GB" dirty="0"/>
              <a:t> </a:t>
            </a:r>
            <a:endParaRPr lang="en-FR" dirty="0"/>
          </a:p>
        </p:txBody>
      </p:sp>
      <p:pic>
        <p:nvPicPr>
          <p:cNvPr id="8" name="Picture 7">
            <a:extLst>
              <a:ext uri="{FF2B5EF4-FFF2-40B4-BE49-F238E27FC236}">
                <a16:creationId xmlns:a16="http://schemas.microsoft.com/office/drawing/2014/main" id="{3A50ED70-2F33-6D4D-93BE-76EE4C5C6EF0}"/>
              </a:ext>
            </a:extLst>
          </p:cNvPr>
          <p:cNvPicPr>
            <a:picLocks noChangeAspect="1"/>
          </p:cNvPicPr>
          <p:nvPr/>
        </p:nvPicPr>
        <p:blipFill>
          <a:blip r:embed="rId4"/>
          <a:stretch>
            <a:fillRect/>
          </a:stretch>
        </p:blipFill>
        <p:spPr>
          <a:xfrm>
            <a:off x="5855060" y="3389002"/>
            <a:ext cx="3288940" cy="1735627"/>
          </a:xfrm>
          <a:prstGeom prst="rect">
            <a:avLst/>
          </a:prstGeom>
        </p:spPr>
      </p:pic>
      <p:pic>
        <p:nvPicPr>
          <p:cNvPr id="12" name="Picture 11">
            <a:extLst>
              <a:ext uri="{FF2B5EF4-FFF2-40B4-BE49-F238E27FC236}">
                <a16:creationId xmlns:a16="http://schemas.microsoft.com/office/drawing/2014/main" id="{DCECC373-C1E9-5A4E-8841-E3E57912AF5E}"/>
              </a:ext>
            </a:extLst>
          </p:cNvPr>
          <p:cNvPicPr>
            <a:picLocks noChangeAspect="1"/>
          </p:cNvPicPr>
          <p:nvPr/>
        </p:nvPicPr>
        <p:blipFill>
          <a:blip r:embed="rId5"/>
          <a:stretch>
            <a:fillRect/>
          </a:stretch>
        </p:blipFill>
        <p:spPr>
          <a:xfrm>
            <a:off x="293990" y="1566022"/>
            <a:ext cx="2031907" cy="2953483"/>
          </a:xfrm>
          <a:prstGeom prst="rect">
            <a:avLst/>
          </a:prstGeom>
        </p:spPr>
      </p:pic>
      <p:pic>
        <p:nvPicPr>
          <p:cNvPr id="16" name="Picture 15">
            <a:extLst>
              <a:ext uri="{FF2B5EF4-FFF2-40B4-BE49-F238E27FC236}">
                <a16:creationId xmlns:a16="http://schemas.microsoft.com/office/drawing/2014/main" id="{9507F806-7578-E049-830F-D65B63FB6B41}"/>
              </a:ext>
            </a:extLst>
          </p:cNvPr>
          <p:cNvPicPr>
            <a:picLocks noChangeAspect="1"/>
          </p:cNvPicPr>
          <p:nvPr/>
        </p:nvPicPr>
        <p:blipFill>
          <a:blip r:embed="rId6"/>
          <a:stretch>
            <a:fillRect/>
          </a:stretch>
        </p:blipFill>
        <p:spPr>
          <a:xfrm>
            <a:off x="7115781" y="155713"/>
            <a:ext cx="2044355" cy="2820617"/>
          </a:xfrm>
          <a:prstGeom prst="rect">
            <a:avLst/>
          </a:prstGeom>
        </p:spPr>
      </p:pic>
      <p:pic>
        <p:nvPicPr>
          <p:cNvPr id="10" name="Picture 9">
            <a:extLst>
              <a:ext uri="{FF2B5EF4-FFF2-40B4-BE49-F238E27FC236}">
                <a16:creationId xmlns:a16="http://schemas.microsoft.com/office/drawing/2014/main" id="{BC9A0A92-6B1E-544C-BE1F-66C5419D65D8}"/>
              </a:ext>
            </a:extLst>
          </p:cNvPr>
          <p:cNvPicPr>
            <a:picLocks noChangeAspect="1"/>
          </p:cNvPicPr>
          <p:nvPr/>
        </p:nvPicPr>
        <p:blipFill>
          <a:blip r:embed="rId7"/>
          <a:stretch>
            <a:fillRect/>
          </a:stretch>
        </p:blipFill>
        <p:spPr>
          <a:xfrm>
            <a:off x="85078" y="2765745"/>
            <a:ext cx="6407726" cy="1319238"/>
          </a:xfrm>
          <a:prstGeom prst="rect">
            <a:avLst/>
          </a:prstGeom>
        </p:spPr>
      </p:pic>
      <p:pic>
        <p:nvPicPr>
          <p:cNvPr id="14" name="Picture 13">
            <a:extLst>
              <a:ext uri="{FF2B5EF4-FFF2-40B4-BE49-F238E27FC236}">
                <a16:creationId xmlns:a16="http://schemas.microsoft.com/office/drawing/2014/main" id="{4BB1647E-FE2F-0941-8BCB-01F15F6B3094}"/>
              </a:ext>
            </a:extLst>
          </p:cNvPr>
          <p:cNvPicPr>
            <a:picLocks noChangeAspect="1"/>
          </p:cNvPicPr>
          <p:nvPr/>
        </p:nvPicPr>
        <p:blipFill>
          <a:blip r:embed="rId8"/>
          <a:stretch>
            <a:fillRect/>
          </a:stretch>
        </p:blipFill>
        <p:spPr>
          <a:xfrm>
            <a:off x="2817808" y="1857724"/>
            <a:ext cx="6256565" cy="893795"/>
          </a:xfrm>
          <a:prstGeom prst="rect">
            <a:avLst/>
          </a:prstGeom>
        </p:spPr>
      </p:pic>
    </p:spTree>
    <p:extLst>
      <p:ext uri="{BB962C8B-B14F-4D97-AF65-F5344CB8AC3E}">
        <p14:creationId xmlns:p14="http://schemas.microsoft.com/office/powerpoint/2010/main" val="30610428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124FA8B-609C-EE4D-B8E5-3ABF9563D3D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48570" y="2630029"/>
            <a:ext cx="4316868" cy="2517729"/>
          </a:xfrm>
          <a:prstGeom prst="rect">
            <a:avLst/>
          </a:prstGeom>
        </p:spPr>
      </p:pic>
      <p:graphicFrame>
        <p:nvGraphicFramePr>
          <p:cNvPr id="11" name="Chart 10">
            <a:extLst>
              <a:ext uri="{FF2B5EF4-FFF2-40B4-BE49-F238E27FC236}">
                <a16:creationId xmlns:a16="http://schemas.microsoft.com/office/drawing/2014/main" id="{59441BA9-0114-AE44-A2DC-C97E50CE12F9}"/>
              </a:ext>
            </a:extLst>
          </p:cNvPr>
          <p:cNvGraphicFramePr>
            <a:graphicFrameLocks/>
          </p:cNvGraphicFramePr>
          <p:nvPr/>
        </p:nvGraphicFramePr>
        <p:xfrm>
          <a:off x="5851141" y="673699"/>
          <a:ext cx="3185210" cy="2253533"/>
        </p:xfrm>
        <a:graphic>
          <a:graphicData uri="http://schemas.openxmlformats.org/drawingml/2006/chart">
            <c:chart xmlns:c="http://schemas.openxmlformats.org/drawingml/2006/chart" xmlns:r="http://schemas.openxmlformats.org/officeDocument/2006/relationships" r:id="rId3"/>
          </a:graphicData>
        </a:graphic>
      </p:graphicFrame>
      <p:pic>
        <p:nvPicPr>
          <p:cNvPr id="10" name="Picture 9">
            <a:extLst>
              <a:ext uri="{FF2B5EF4-FFF2-40B4-BE49-F238E27FC236}">
                <a16:creationId xmlns:a16="http://schemas.microsoft.com/office/drawing/2014/main" id="{58DA64B9-09D7-5A46-9617-B753D14C29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268407" y="2958099"/>
            <a:ext cx="3614336" cy="2054075"/>
          </a:xfrm>
          <a:prstGeom prst="rect">
            <a:avLst/>
          </a:prstGeom>
        </p:spPr>
      </p:pic>
      <p:sp>
        <p:nvSpPr>
          <p:cNvPr id="3" name="Content Placeholder 2">
            <a:extLst>
              <a:ext uri="{FF2B5EF4-FFF2-40B4-BE49-F238E27FC236}">
                <a16:creationId xmlns:a16="http://schemas.microsoft.com/office/drawing/2014/main" id="{6D8BEEF3-18FD-B74D-B5D4-398233F30F25}"/>
              </a:ext>
            </a:extLst>
          </p:cNvPr>
          <p:cNvSpPr>
            <a:spLocks noGrp="1"/>
          </p:cNvSpPr>
          <p:nvPr>
            <p:ph idx="1"/>
          </p:nvPr>
        </p:nvSpPr>
        <p:spPr>
          <a:xfrm>
            <a:off x="348569" y="1147500"/>
            <a:ext cx="2743218" cy="1305930"/>
          </a:xfrm>
          <a:solidFill>
            <a:schemeClr val="accent3">
              <a:lumMod val="20000"/>
              <a:lumOff val="80000"/>
            </a:schemeClr>
          </a:solidFill>
        </p:spPr>
        <p:txBody>
          <a:bodyPr>
            <a:normAutofit fontScale="62500" lnSpcReduction="20000"/>
          </a:bodyPr>
          <a:lstStyle/>
          <a:p>
            <a:r>
              <a:rPr lang="en-FR" dirty="0"/>
              <a:t>High participation increasing interest</a:t>
            </a:r>
          </a:p>
          <a:p>
            <a:pPr lvl="1"/>
            <a:r>
              <a:rPr lang="en-FR" dirty="0"/>
              <a:t>76 registrants, 26 abstracts</a:t>
            </a:r>
          </a:p>
          <a:p>
            <a:r>
              <a:rPr lang="en-FR" dirty="0"/>
              <a:t>International coverage</a:t>
            </a:r>
          </a:p>
          <a:p>
            <a:r>
              <a:rPr lang="en-FR" dirty="0"/>
              <a:t>Representation of ”known” experiments and sites</a:t>
            </a:r>
          </a:p>
        </p:txBody>
      </p:sp>
      <p:sp>
        <p:nvSpPr>
          <p:cNvPr id="4" name="Date Placeholder 3">
            <a:extLst>
              <a:ext uri="{FF2B5EF4-FFF2-40B4-BE49-F238E27FC236}">
                <a16:creationId xmlns:a16="http://schemas.microsoft.com/office/drawing/2014/main" id="{B703F87B-794D-4E4E-A0FB-A8C35E556004}"/>
              </a:ext>
            </a:extLst>
          </p:cNvPr>
          <p:cNvSpPr>
            <a:spLocks noGrp="1"/>
          </p:cNvSpPr>
          <p:nvPr>
            <p:ph type="dt" sz="half" idx="10"/>
          </p:nvPr>
        </p:nvSpPr>
        <p:spPr/>
        <p:txBody>
          <a:bodyPr/>
          <a:lstStyle/>
          <a:p>
            <a:pPr defTabSz="685705"/>
            <a:endParaRPr lang="en-US">
              <a:solidFill>
                <a:prstClr val="black">
                  <a:tint val="75000"/>
                </a:prstClr>
              </a:solidFill>
              <a:latin typeface="Calibri"/>
            </a:endParaRPr>
          </a:p>
        </p:txBody>
      </p:sp>
      <p:sp>
        <p:nvSpPr>
          <p:cNvPr id="5" name="Slide Number Placeholder 4">
            <a:extLst>
              <a:ext uri="{FF2B5EF4-FFF2-40B4-BE49-F238E27FC236}">
                <a16:creationId xmlns:a16="http://schemas.microsoft.com/office/drawing/2014/main" id="{04036012-9FDE-0349-B7BA-07F86578FD22}"/>
              </a:ext>
            </a:extLst>
          </p:cNvPr>
          <p:cNvSpPr>
            <a:spLocks noGrp="1"/>
          </p:cNvSpPr>
          <p:nvPr>
            <p:ph type="sldNum" sz="quarter" idx="12"/>
          </p:nvPr>
        </p:nvSpPr>
        <p:spPr/>
        <p:txBody>
          <a:bodyPr/>
          <a:lstStyle/>
          <a:p>
            <a:pPr defTabSz="685705"/>
            <a:fld id="{BCC3066C-7D9C-43AE-863C-B082BB6A9375}" type="slidenum">
              <a:rPr lang="en-US">
                <a:solidFill>
                  <a:prstClr val="black">
                    <a:tint val="75000"/>
                  </a:prstClr>
                </a:solidFill>
                <a:latin typeface="Calibri"/>
              </a:rPr>
              <a:pPr defTabSz="685705"/>
              <a:t>8</a:t>
            </a:fld>
            <a:endParaRPr lang="en-US">
              <a:solidFill>
                <a:prstClr val="black">
                  <a:tint val="75000"/>
                </a:prstClr>
              </a:solidFill>
              <a:latin typeface="Calibri"/>
            </a:endParaRPr>
          </a:p>
        </p:txBody>
      </p:sp>
      <p:graphicFrame>
        <p:nvGraphicFramePr>
          <p:cNvPr id="7" name="Chart 6">
            <a:extLst>
              <a:ext uri="{FF2B5EF4-FFF2-40B4-BE49-F238E27FC236}">
                <a16:creationId xmlns:a16="http://schemas.microsoft.com/office/drawing/2014/main" id="{704F2949-0637-5B42-861A-1D4DF2BBB80C}"/>
              </a:ext>
            </a:extLst>
          </p:cNvPr>
          <p:cNvGraphicFramePr>
            <a:graphicFrameLocks/>
          </p:cNvGraphicFramePr>
          <p:nvPr>
            <p:extLst>
              <p:ext uri="{D42A27DB-BD31-4B8C-83A1-F6EECF244321}">
                <p14:modId xmlns:p14="http://schemas.microsoft.com/office/powerpoint/2010/main" val="4033956384"/>
              </p:ext>
            </p:extLst>
          </p:nvPr>
        </p:nvGraphicFramePr>
        <p:xfrm>
          <a:off x="3165944" y="645012"/>
          <a:ext cx="2611040" cy="2054075"/>
        </p:xfrm>
        <a:graphic>
          <a:graphicData uri="http://schemas.openxmlformats.org/drawingml/2006/chart">
            <c:chart xmlns:c="http://schemas.openxmlformats.org/drawingml/2006/chart" xmlns:r="http://schemas.openxmlformats.org/officeDocument/2006/relationships" r:id="rId5"/>
          </a:graphicData>
        </a:graphic>
      </p:graphicFrame>
      <p:pic>
        <p:nvPicPr>
          <p:cNvPr id="13" name="Picture 12">
            <a:extLst>
              <a:ext uri="{FF2B5EF4-FFF2-40B4-BE49-F238E27FC236}">
                <a16:creationId xmlns:a16="http://schemas.microsoft.com/office/drawing/2014/main" id="{8558C056-D51C-F942-862B-8557388DB5B4}"/>
              </a:ext>
            </a:extLst>
          </p:cNvPr>
          <p:cNvPicPr>
            <a:picLocks noChangeAspect="1"/>
          </p:cNvPicPr>
          <p:nvPr/>
        </p:nvPicPr>
        <p:blipFill>
          <a:blip r:embed="rId6"/>
          <a:stretch>
            <a:fillRect/>
          </a:stretch>
        </p:blipFill>
        <p:spPr>
          <a:xfrm>
            <a:off x="422725" y="53858"/>
            <a:ext cx="6838954" cy="1060038"/>
          </a:xfrm>
          <a:prstGeom prst="rect">
            <a:avLst/>
          </a:prstGeom>
        </p:spPr>
      </p:pic>
    </p:spTree>
    <p:extLst>
      <p:ext uri="{BB962C8B-B14F-4D97-AF65-F5344CB8AC3E}">
        <p14:creationId xmlns:p14="http://schemas.microsoft.com/office/powerpoint/2010/main" val="17297907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B67AAAEC-8A72-6341-AFF6-A4581D6ED13F}"/>
              </a:ext>
            </a:extLst>
          </p:cNvPr>
          <p:cNvSpPr>
            <a:spLocks noGrp="1"/>
          </p:cNvSpPr>
          <p:nvPr>
            <p:ph type="dt" sz="half" idx="10"/>
          </p:nvPr>
        </p:nvSpPr>
        <p:spPr>
          <a:xfrm>
            <a:off x="457200" y="4767267"/>
            <a:ext cx="2493926" cy="328874"/>
          </a:xfrm>
        </p:spPr>
        <p:txBody>
          <a:bodyPr/>
          <a:lstStyle/>
          <a:p>
            <a:endParaRPr lang="en-US"/>
          </a:p>
        </p:txBody>
      </p:sp>
      <p:sp>
        <p:nvSpPr>
          <p:cNvPr id="5" name="Slide Number Placeholder 4">
            <a:extLst>
              <a:ext uri="{FF2B5EF4-FFF2-40B4-BE49-F238E27FC236}">
                <a16:creationId xmlns:a16="http://schemas.microsoft.com/office/drawing/2014/main" id="{9D7618A8-F376-C14A-9AAF-DBB3B2EFEF98}"/>
              </a:ext>
            </a:extLst>
          </p:cNvPr>
          <p:cNvSpPr>
            <a:spLocks noGrp="1"/>
          </p:cNvSpPr>
          <p:nvPr>
            <p:ph type="sldNum" sz="quarter" idx="12"/>
          </p:nvPr>
        </p:nvSpPr>
        <p:spPr/>
        <p:txBody>
          <a:bodyPr/>
          <a:lstStyle/>
          <a:p>
            <a:fld id="{BCC3066C-7D9C-43AE-863C-B082BB6A9375}" type="slidenum">
              <a:rPr lang="en-US" smtClean="0"/>
              <a:t>9</a:t>
            </a:fld>
            <a:endParaRPr lang="en-US"/>
          </a:p>
        </p:txBody>
      </p:sp>
      <p:pic>
        <p:nvPicPr>
          <p:cNvPr id="6" name="Picture 5">
            <a:extLst>
              <a:ext uri="{FF2B5EF4-FFF2-40B4-BE49-F238E27FC236}">
                <a16:creationId xmlns:a16="http://schemas.microsoft.com/office/drawing/2014/main" id="{5FF5A7D2-0CE8-5046-B0BB-0538FEAE609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40749" y="2787927"/>
            <a:ext cx="2004772" cy="1120232"/>
          </a:xfrm>
          <a:prstGeom prst="rect">
            <a:avLst/>
          </a:prstGeom>
        </p:spPr>
      </p:pic>
      <p:pic>
        <p:nvPicPr>
          <p:cNvPr id="7" name="Picture 6">
            <a:extLst>
              <a:ext uri="{FF2B5EF4-FFF2-40B4-BE49-F238E27FC236}">
                <a16:creationId xmlns:a16="http://schemas.microsoft.com/office/drawing/2014/main" id="{1E44216E-BCAE-9B49-A5B5-DCA30D98201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074767" y="1555267"/>
            <a:ext cx="1935771" cy="1060952"/>
          </a:xfrm>
          <a:prstGeom prst="rect">
            <a:avLst/>
          </a:prstGeom>
        </p:spPr>
      </p:pic>
      <p:pic>
        <p:nvPicPr>
          <p:cNvPr id="8" name="Picture 7">
            <a:extLst>
              <a:ext uri="{FF2B5EF4-FFF2-40B4-BE49-F238E27FC236}">
                <a16:creationId xmlns:a16="http://schemas.microsoft.com/office/drawing/2014/main" id="{30926A32-0456-A746-9279-1F62782AFA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39626" y="2741516"/>
            <a:ext cx="1852041" cy="2116234"/>
          </a:xfrm>
          <a:prstGeom prst="rect">
            <a:avLst/>
          </a:prstGeom>
        </p:spPr>
      </p:pic>
      <p:pic>
        <p:nvPicPr>
          <p:cNvPr id="9" name="Picture 8">
            <a:extLst>
              <a:ext uri="{FF2B5EF4-FFF2-40B4-BE49-F238E27FC236}">
                <a16:creationId xmlns:a16="http://schemas.microsoft.com/office/drawing/2014/main" id="{FE119522-2737-1145-AB50-64DDF9AEB16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56427" y="2660802"/>
            <a:ext cx="2004772" cy="1105780"/>
          </a:xfrm>
          <a:prstGeom prst="rect">
            <a:avLst/>
          </a:prstGeom>
        </p:spPr>
      </p:pic>
      <p:pic>
        <p:nvPicPr>
          <p:cNvPr id="10" name="Picture 9">
            <a:extLst>
              <a:ext uri="{FF2B5EF4-FFF2-40B4-BE49-F238E27FC236}">
                <a16:creationId xmlns:a16="http://schemas.microsoft.com/office/drawing/2014/main" id="{05B32698-BBA0-2A4E-9482-492E2887C3D3}"/>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46826" y="1435143"/>
            <a:ext cx="1992020" cy="1211929"/>
          </a:xfrm>
          <a:prstGeom prst="rect">
            <a:avLst/>
          </a:prstGeom>
        </p:spPr>
      </p:pic>
      <p:pic>
        <p:nvPicPr>
          <p:cNvPr id="11" name="Picture 10">
            <a:extLst>
              <a:ext uri="{FF2B5EF4-FFF2-40B4-BE49-F238E27FC236}">
                <a16:creationId xmlns:a16="http://schemas.microsoft.com/office/drawing/2014/main" id="{056F10DE-A8EF-E34E-B88D-5CBE79260B15}"/>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46825" y="73946"/>
            <a:ext cx="1979793" cy="1211929"/>
          </a:xfrm>
          <a:prstGeom prst="rect">
            <a:avLst/>
          </a:prstGeom>
        </p:spPr>
      </p:pic>
      <p:pic>
        <p:nvPicPr>
          <p:cNvPr id="12" name="Picture 11">
            <a:extLst>
              <a:ext uri="{FF2B5EF4-FFF2-40B4-BE49-F238E27FC236}">
                <a16:creationId xmlns:a16="http://schemas.microsoft.com/office/drawing/2014/main" id="{C60A41C1-F709-7A4C-A08B-8BA8B01D4D8E}"/>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89002" y="3961387"/>
            <a:ext cx="2133600" cy="1170039"/>
          </a:xfrm>
          <a:prstGeom prst="rect">
            <a:avLst/>
          </a:prstGeom>
        </p:spPr>
      </p:pic>
      <p:pic>
        <p:nvPicPr>
          <p:cNvPr id="13" name="Picture 12">
            <a:extLst>
              <a:ext uri="{FF2B5EF4-FFF2-40B4-BE49-F238E27FC236}">
                <a16:creationId xmlns:a16="http://schemas.microsoft.com/office/drawing/2014/main" id="{0DA1699A-DD64-9948-B2C6-2C855E604F4D}"/>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070608" y="3887890"/>
            <a:ext cx="1949902" cy="1060952"/>
          </a:xfrm>
          <a:prstGeom prst="rect">
            <a:avLst/>
          </a:prstGeom>
        </p:spPr>
      </p:pic>
      <p:pic>
        <p:nvPicPr>
          <p:cNvPr id="14" name="Picture 13">
            <a:extLst>
              <a:ext uri="{FF2B5EF4-FFF2-40B4-BE49-F238E27FC236}">
                <a16:creationId xmlns:a16="http://schemas.microsoft.com/office/drawing/2014/main" id="{17845244-B471-274C-BBF6-001A1DEEDF1C}"/>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61692" y="3961387"/>
            <a:ext cx="2154741" cy="1174793"/>
          </a:xfrm>
          <a:prstGeom prst="rect">
            <a:avLst/>
          </a:prstGeom>
        </p:spPr>
      </p:pic>
      <p:pic>
        <p:nvPicPr>
          <p:cNvPr id="15" name="Picture 14">
            <a:extLst>
              <a:ext uri="{FF2B5EF4-FFF2-40B4-BE49-F238E27FC236}">
                <a16:creationId xmlns:a16="http://schemas.microsoft.com/office/drawing/2014/main" id="{D320E402-B8DF-BA49-8055-CDFDF7C44A75}"/>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5120249" y="105227"/>
            <a:ext cx="1830912" cy="1345946"/>
          </a:xfrm>
          <a:prstGeom prst="rect">
            <a:avLst/>
          </a:prstGeom>
        </p:spPr>
      </p:pic>
      <p:pic>
        <p:nvPicPr>
          <p:cNvPr id="16" name="Picture 15">
            <a:extLst>
              <a:ext uri="{FF2B5EF4-FFF2-40B4-BE49-F238E27FC236}">
                <a16:creationId xmlns:a16="http://schemas.microsoft.com/office/drawing/2014/main" id="{9BDF1669-DF45-6645-912C-E82420086E1A}"/>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662267" y="1405778"/>
            <a:ext cx="2267601" cy="1318979"/>
          </a:xfrm>
          <a:prstGeom prst="rect">
            <a:avLst/>
          </a:prstGeom>
        </p:spPr>
      </p:pic>
      <p:pic>
        <p:nvPicPr>
          <p:cNvPr id="17" name="Picture 16">
            <a:extLst>
              <a:ext uri="{FF2B5EF4-FFF2-40B4-BE49-F238E27FC236}">
                <a16:creationId xmlns:a16="http://schemas.microsoft.com/office/drawing/2014/main" id="{28B5D57F-7002-EC4E-9F32-D9E42AFF214D}"/>
              </a:ext>
            </a:extLst>
          </p:cNvPr>
          <p:cNvPicPr>
            <a:picLocks noChangeAspect="1"/>
          </p:cNvPicPr>
          <p:nvPr/>
        </p:nvPicPr>
        <p:blipFill>
          <a:blip r:embed="rId13" cstate="screen">
            <a:extLst>
              <a:ext uri="{28A0092B-C50C-407E-A947-70E740481C1C}">
                <a14:useLocalDpi xmlns:a14="http://schemas.microsoft.com/office/drawing/2010/main"/>
              </a:ext>
            </a:extLst>
          </a:blip>
          <a:stretch>
            <a:fillRect/>
          </a:stretch>
        </p:blipFill>
        <p:spPr>
          <a:xfrm>
            <a:off x="285304" y="1456225"/>
            <a:ext cx="2006287" cy="1100903"/>
          </a:xfrm>
          <a:prstGeom prst="rect">
            <a:avLst/>
          </a:prstGeom>
        </p:spPr>
      </p:pic>
      <p:pic>
        <p:nvPicPr>
          <p:cNvPr id="18" name="Picture 17">
            <a:extLst>
              <a:ext uri="{FF2B5EF4-FFF2-40B4-BE49-F238E27FC236}">
                <a16:creationId xmlns:a16="http://schemas.microsoft.com/office/drawing/2014/main" id="{2F7AFEF9-0326-E34F-9E98-EF7F17309F90}"/>
              </a:ext>
            </a:extLst>
          </p:cNvPr>
          <p:cNvPicPr>
            <a:picLocks noChangeAspect="1"/>
          </p:cNvPicPr>
          <p:nvPr/>
        </p:nvPicPr>
        <p:blipFill>
          <a:blip r:embed="rId14" cstate="screen">
            <a:extLst>
              <a:ext uri="{28A0092B-C50C-407E-A947-70E740481C1C}">
                <a14:useLocalDpi xmlns:a14="http://schemas.microsoft.com/office/drawing/2010/main"/>
              </a:ext>
            </a:extLst>
          </a:blip>
          <a:stretch>
            <a:fillRect/>
          </a:stretch>
        </p:blipFill>
        <p:spPr>
          <a:xfrm>
            <a:off x="2622610" y="73946"/>
            <a:ext cx="2414135" cy="1291793"/>
          </a:xfrm>
          <a:prstGeom prst="rect">
            <a:avLst/>
          </a:prstGeom>
        </p:spPr>
      </p:pic>
      <p:pic>
        <p:nvPicPr>
          <p:cNvPr id="19" name="Picture 18">
            <a:extLst>
              <a:ext uri="{FF2B5EF4-FFF2-40B4-BE49-F238E27FC236}">
                <a16:creationId xmlns:a16="http://schemas.microsoft.com/office/drawing/2014/main" id="{F6D0F2B5-2A55-3A4C-9267-0C72B12140B4}"/>
              </a:ext>
            </a:extLst>
          </p:cNvPr>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161692" y="114753"/>
            <a:ext cx="2251100" cy="1237797"/>
          </a:xfrm>
          <a:prstGeom prst="rect">
            <a:avLst/>
          </a:prstGeom>
        </p:spPr>
      </p:pic>
      <p:pic>
        <p:nvPicPr>
          <p:cNvPr id="20" name="Picture 19">
            <a:extLst>
              <a:ext uri="{FF2B5EF4-FFF2-40B4-BE49-F238E27FC236}">
                <a16:creationId xmlns:a16="http://schemas.microsoft.com/office/drawing/2014/main" id="{063E28BC-7A58-C34B-86EB-DB4DB31CDC51}"/>
              </a:ext>
            </a:extLst>
          </p:cNvPr>
          <p:cNvPicPr>
            <a:picLocks noChangeAspect="1"/>
          </p:cNvPicPr>
          <p:nvPr/>
        </p:nvPicPr>
        <p:blipFill>
          <a:blip r:embed="rId16" cstate="screen">
            <a:extLst>
              <a:ext uri="{28A0092B-C50C-407E-A947-70E740481C1C}">
                <a14:useLocalDpi xmlns:a14="http://schemas.microsoft.com/office/drawing/2010/main"/>
              </a:ext>
            </a:extLst>
          </a:blip>
          <a:stretch>
            <a:fillRect/>
          </a:stretch>
        </p:blipFill>
        <p:spPr>
          <a:xfrm>
            <a:off x="5070608" y="2691468"/>
            <a:ext cx="1898684" cy="1022510"/>
          </a:xfrm>
          <a:prstGeom prst="rect">
            <a:avLst/>
          </a:prstGeom>
        </p:spPr>
      </p:pic>
      <p:pic>
        <p:nvPicPr>
          <p:cNvPr id="21" name="Picture 20">
            <a:extLst>
              <a:ext uri="{FF2B5EF4-FFF2-40B4-BE49-F238E27FC236}">
                <a16:creationId xmlns:a16="http://schemas.microsoft.com/office/drawing/2014/main" id="{16DD7D6B-77B4-F243-8063-0406A28C8BDD}"/>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41807" y="2660802"/>
            <a:ext cx="2004772" cy="1105780"/>
          </a:xfrm>
          <a:prstGeom prst="rect">
            <a:avLst/>
          </a:prstGeom>
        </p:spPr>
      </p:pic>
    </p:spTree>
    <p:extLst>
      <p:ext uri="{BB962C8B-B14F-4D97-AF65-F5344CB8AC3E}">
        <p14:creationId xmlns:p14="http://schemas.microsoft.com/office/powerpoint/2010/main" val="3907268759"/>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6126</TotalTime>
  <Words>2577</Words>
  <Application>Microsoft Macintosh PowerPoint</Application>
  <PresentationFormat>On-screen Show (16:9)</PresentationFormat>
  <Paragraphs>283</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American Typewriter</vt:lpstr>
      <vt:lpstr>Arial</vt:lpstr>
      <vt:lpstr>Arial Black</vt:lpstr>
      <vt:lpstr>Calibri</vt:lpstr>
      <vt:lpstr>Helvetica</vt:lpstr>
      <vt:lpstr>1_Office Theme</vt:lpstr>
      <vt:lpstr>DPHEP Collaboration </vt:lpstr>
      <vt:lpstr>Publications on open/data preservation</vt:lpstr>
      <vt:lpstr>Publications DPHEP since Oct. 2024</vt:lpstr>
      <vt:lpstr>Overview</vt:lpstr>
      <vt:lpstr>PowerPoint Presentation</vt:lpstr>
      <vt:lpstr>Related and important publications</vt:lpstr>
      <vt:lpstr>ESPP 2026</vt:lpstr>
      <vt:lpstr>PowerPoint Presentation</vt:lpstr>
      <vt:lpstr>PowerPoint Presentation</vt:lpstr>
      <vt:lpstr>PowerPoint Presentation</vt:lpstr>
      <vt:lpstr>Trends and pathways in DP</vt:lpstr>
      <vt:lpstr>bckp</vt:lpstr>
      <vt:lpstr>Agenda</vt:lpstr>
      <vt:lpstr>PowerPoint Presentation</vt:lpstr>
      <vt:lpstr>Data Preservation in High Energy Physics </vt:lpstr>
      <vt:lpstr>Guidance into data complexity</vt:lpstr>
      <vt:lpstr>A matter of collaboration as well</vt:lpstr>
      <vt:lpstr>Costs and Benefits</vt:lpstr>
      <vt:lpstr>DPHEP within ICFA minutes (2008- 2024)</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Cristinel Diaconu</dc:creator>
  <cp:lastModifiedBy>Cristinel Diaconu</cp:lastModifiedBy>
  <cp:revision>89</cp:revision>
  <dcterms:created xsi:type="dcterms:W3CDTF">2023-03-28T14:22:27Z</dcterms:created>
  <dcterms:modified xsi:type="dcterms:W3CDTF">2026-07-01T16:40:09Z</dcterms:modified>
</cp:coreProperties>
</file>