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0"/>
  </p:notesMasterIdLst>
  <p:sldIdLst>
    <p:sldId id="256" r:id="rId3"/>
    <p:sldId id="258" r:id="rId4"/>
    <p:sldId id="260" r:id="rId5"/>
    <p:sldId id="261" r:id="rId6"/>
    <p:sldId id="695" r:id="rId7"/>
    <p:sldId id="696" r:id="rId8"/>
    <p:sldId id="263" r:id="rId9"/>
    <p:sldId id="442" r:id="rId10"/>
    <p:sldId id="1085" r:id="rId11"/>
    <p:sldId id="697" r:id="rId12"/>
    <p:sldId id="1063" r:id="rId13"/>
    <p:sldId id="698" r:id="rId14"/>
    <p:sldId id="266" r:id="rId15"/>
    <p:sldId id="269" r:id="rId16"/>
    <p:sldId id="270" r:id="rId17"/>
    <p:sldId id="271" r:id="rId18"/>
    <p:sldId id="1748" r:id="rId19"/>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457200"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L="914400"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L="1371600"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L="1828800"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L="2286000"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L="2743200"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L="3200400"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L="3657600"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35"/>
    <p:restoredTop sz="85714"/>
  </p:normalViewPr>
  <p:slideViewPr>
    <p:cSldViewPr snapToGrid="0">
      <p:cViewPr varScale="1">
        <p:scale>
          <a:sx n="102" d="100"/>
          <a:sy n="102" d="100"/>
        </p:scale>
        <p:origin x="1208" y="184"/>
      </p:cViewPr>
      <p:guideLst>
        <p:guide orient="horz" pos="1620"/>
        <p:guide pos="2880"/>
      </p:guideLst>
    </p:cSldViewPr>
  </p:slideViewPr>
  <p:notesTextViewPr>
    <p:cViewPr>
      <p:scale>
        <a:sx n="1" d="1"/>
        <a:sy n="1" d="1"/>
      </p:scale>
      <p:origin x="0" y="0"/>
    </p:cViewPr>
  </p:notesTextViewPr>
  <p:notesViewPr>
    <p:cSldViewPr snapToGrid="0">
      <p:cViewPr varScale="1">
        <p:scale>
          <a:sx n="91" d="100"/>
          <a:sy n="91" d="100"/>
        </p:scale>
        <p:origin x="39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03077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3366"/>
                </a:solidFill>
                <a:latin typeface="+mn-lt"/>
                <a:ea typeface="Noto Sans SC"/>
                <a:sym typeface="Noto Sans SC"/>
              </a:rPr>
              <a:t>The full datasets of the </a:t>
            </a:r>
            <a:r>
              <a:rPr lang="en-US" altLang="zh-CN" sz="1200" b="0" dirty="0" err="1">
                <a:solidFill>
                  <a:srgbClr val="003366"/>
                </a:solidFill>
                <a:latin typeface="+mn-lt"/>
                <a:ea typeface="Noto Sans SC"/>
                <a:sym typeface="Noto Sans SC"/>
              </a:rPr>
              <a:t>Daya</a:t>
            </a:r>
            <a:r>
              <a:rPr lang="en-US" altLang="zh-CN" sz="1200" b="0" dirty="0">
                <a:solidFill>
                  <a:srgbClr val="003366"/>
                </a:solidFill>
                <a:latin typeface="+mn-lt"/>
                <a:ea typeface="Noto Sans SC"/>
                <a:sym typeface="Noto Sans SC"/>
              </a:rPr>
              <a:t> Bay experiment was officially released by the collaboration in December 2025.</a:t>
            </a:r>
          </a:p>
          <a:p>
            <a:endParaRPr kumimoji="1" lang="zh-CN" altLang="en-US" dirty="0"/>
          </a:p>
        </p:txBody>
      </p:sp>
      <p:sp>
        <p:nvSpPr>
          <p:cNvPr id="4" name="灯片编号占位符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424487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 altLang="zh-CN" dirty="0"/>
              <a:t>IN</a:t>
            </a:r>
            <a:r>
              <a:rPr lang="en-US" altLang="zh-CN" dirty="0"/>
              <a:t>2P3</a:t>
            </a:r>
            <a:r>
              <a:rPr lang="en" altLang="zh-CN" dirty="0"/>
              <a:t> supports many of the world‘s flagship HEP experiments, including the LHC experiments, Belle II, and DUNE. Within DPHEP, IN2P3 contributes not only preserved datasets but also computing infrastructure, software preservation, reproducible analysis environments, and community standards, helping ensure that HEP data remain reusable</a:t>
            </a:r>
            <a:r>
              <a:rPr lang="zh-CN" altLang="en-US" dirty="0"/>
              <a:t> </a:t>
            </a:r>
            <a:r>
              <a:rPr lang="en-US" altLang="zh-CN" dirty="0"/>
              <a:t>and accessible for future research</a:t>
            </a:r>
            <a:r>
              <a:rPr lang="en" altLang="zh-CN" dirty="0"/>
              <a:t>.</a:t>
            </a: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4901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altLang="zh-CN" sz="1400" dirty="0">
                <a:solidFill>
                  <a:srgbClr val="374151"/>
                </a:solidFill>
                <a:latin typeface="Poppins"/>
                <a:ea typeface="Poppins"/>
                <a:cs typeface="Poppins"/>
                <a:sym typeface="Poppins"/>
              </a:rPr>
              <a:t>CERN Open Data gives a lot of good practice of LHC experiments. These open data supports more valuable</a:t>
            </a:r>
            <a:r>
              <a:rPr lang="zh-CN" altLang="en-US" sz="1400" dirty="0">
                <a:solidFill>
                  <a:srgbClr val="374151"/>
                </a:solidFill>
                <a:latin typeface="Poppins"/>
                <a:ea typeface="Poppins"/>
                <a:cs typeface="Poppins"/>
                <a:sym typeface="Poppins"/>
              </a:rPr>
              <a:t> </a:t>
            </a:r>
            <a:r>
              <a:rPr lang="en-US" altLang="zh-CN" sz="1400" dirty="0">
                <a:solidFill>
                  <a:srgbClr val="374151"/>
                </a:solidFill>
                <a:latin typeface="Poppins"/>
                <a:ea typeface="Poppins"/>
                <a:cs typeface="Poppins"/>
                <a:sym typeface="Poppins"/>
              </a:rPr>
              <a:t>publications</a:t>
            </a:r>
            <a:r>
              <a:rPr lang="zh-CN" altLang="en-US" sz="1400" dirty="0">
                <a:solidFill>
                  <a:srgbClr val="374151"/>
                </a:solidFill>
                <a:latin typeface="Poppins"/>
                <a:ea typeface="Poppins"/>
                <a:cs typeface="Poppins"/>
                <a:sym typeface="Poppins"/>
              </a:rPr>
              <a:t>。</a:t>
            </a:r>
            <a:r>
              <a:rPr lang="en-US" altLang="zh-CN" sz="1400" dirty="0">
                <a:solidFill>
                  <a:srgbClr val="374151"/>
                </a:solidFill>
                <a:latin typeface="Poppins"/>
                <a:ea typeface="Poppins"/>
                <a:cs typeface="Poppins"/>
                <a:sym typeface="Poppins"/>
              </a:rPr>
              <a:t>We hope that more and more experiments can join the open science and release </a:t>
            </a:r>
            <a:r>
              <a:rPr lang="en-US" altLang="zh-CN" sz="1400" dirty="0" err="1">
                <a:solidFill>
                  <a:srgbClr val="374151"/>
                </a:solidFill>
                <a:latin typeface="Poppins"/>
                <a:ea typeface="Poppins"/>
                <a:cs typeface="Poppins"/>
                <a:sym typeface="Poppins"/>
              </a:rPr>
              <a:t>opendata</a:t>
            </a:r>
            <a:r>
              <a:rPr lang="en-US" altLang="zh-CN" sz="1400" dirty="0">
                <a:solidFill>
                  <a:srgbClr val="374151"/>
                </a:solidFill>
                <a:latin typeface="Poppins"/>
                <a:ea typeface="Poppins"/>
                <a:cs typeface="Poppins"/>
                <a:sym typeface="Poppins"/>
              </a:rPr>
              <a:t> to HEP field and even the public.</a:t>
            </a: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Will be decommissioned in 2030. so the BESIII data preservation after its retirement requires more attention. besides these two, other experiments will be running for a long time. For these experiments,  we can formulate the data policy and apply DPHEP level 4 model to data preservation</a:t>
            </a:r>
            <a:r>
              <a:rPr lang="zh-CN" altLang="en-US" dirty="0"/>
              <a: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CE92B7-0882-48A0-95C5-39A8371B447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dirty="0"/>
              <a:t>High-energy physics experiments produce huge</a:t>
            </a:r>
            <a:r>
              <a:rPr lang="zh-CN" altLang="en-US" dirty="0"/>
              <a:t> </a:t>
            </a:r>
            <a:r>
              <a:rPr lang="en-US" altLang="zh-CN" dirty="0"/>
              <a:t>amount of valuable</a:t>
            </a:r>
            <a:r>
              <a:rPr lang="en" altLang="zh-CN" dirty="0"/>
              <a:t> data that cannot be reproduced.</a:t>
            </a:r>
            <a:r>
              <a:rPr lang="zh-CN" altLang="en-US" dirty="0"/>
              <a:t> </a:t>
            </a:r>
            <a:r>
              <a:rPr lang="en" altLang="zh-CN" dirty="0"/>
              <a:t>Preserving these data allows future scientists to verify results, perform new analysis, and get new scientific discoveries. </a:t>
            </a:r>
            <a:r>
              <a:rPr lang="en" altLang="zh-CN" b="0" i="0" u="none" strike="noStrike" dirty="0">
                <a:solidFill>
                  <a:srgbClr val="2A2B2E"/>
                </a:solidFill>
                <a:effectLst/>
                <a:latin typeface="PingFang SC" panose="020B0400000000000000" pitchFamily="34" charset="-122"/>
                <a:ea typeface="PingFang SC" panose="020B0400000000000000" pitchFamily="34" charset="-122"/>
              </a:rPr>
              <a:t>A relatively small investment in data preservation can bring significant returns</a:t>
            </a:r>
            <a:r>
              <a:rPr lang="zh-CN" altLang="en-US" b="0" i="0" u="none" strike="noStrike" dirty="0">
                <a:solidFill>
                  <a:srgbClr val="2A2B2E"/>
                </a:solidFill>
                <a:effectLst/>
                <a:latin typeface="PingFang SC" panose="020B0400000000000000" pitchFamily="34" charset="-122"/>
                <a:ea typeface="PingFang SC" panose="020B0400000000000000" pitchFamily="34" charset="-122"/>
              </a:rPr>
              <a:t> </a:t>
            </a:r>
            <a:r>
              <a:rPr lang="en-US" altLang="zh-CN" b="0" i="0" u="none" strike="noStrike" dirty="0">
                <a:solidFill>
                  <a:srgbClr val="2A2B2E"/>
                </a:solidFill>
                <a:effectLst/>
                <a:latin typeface="PingFang SC" panose="020B0400000000000000" pitchFamily="34" charset="-122"/>
                <a:ea typeface="PingFang SC" panose="020B0400000000000000" pitchFamily="34" charset="-122"/>
              </a:rPr>
              <a:t>on scientific output. </a:t>
            </a:r>
            <a:r>
              <a:rPr lang="en" altLang="zh-CN" dirty="0"/>
              <a:t>Therefore, data preservation should be considered from the very beginning, including not only the data itself, but also the software and documentation needed for future reuse.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400" b="0" i="0" u="none" strike="noStrike" dirty="0">
              <a:solidFill>
                <a:srgbClr val="000000"/>
              </a:solidFill>
            </a:endParaRPr>
          </a:p>
          <a:p>
            <a:pPr>
              <a:buFont typeface="Arial" panose="020B0604020202020204" pitchFamily="34" charset="0"/>
              <a:buChar char="•"/>
            </a:pPr>
            <a:r>
              <a:rPr lang="en" altLang="zh-CN" b="1" dirty="0"/>
              <a:t>Unique &amp; Massive:</a:t>
            </a:r>
            <a:r>
              <a:rPr lang="en" altLang="zh-CN" dirty="0"/>
              <a:t>​ HEP generates irreplaceable data at the Exabyte scale.</a:t>
            </a:r>
          </a:p>
          <a:p>
            <a:pPr>
              <a:buFont typeface="Arial" panose="020B0604020202020204" pitchFamily="34" charset="0"/>
              <a:buChar char="•"/>
            </a:pPr>
            <a:r>
              <a:rPr lang="en" altLang="zh-CN" b="1" dirty="0"/>
              <a:t>Huge Investment:</a:t>
            </a:r>
            <a:r>
              <a:rPr lang="en" altLang="zh-CN" dirty="0"/>
              <a:t>​ Billions of dollars and decades of effort are poured into these experiments.</a:t>
            </a:r>
          </a:p>
          <a:p>
            <a:pPr>
              <a:buFont typeface="Arial" panose="020B0604020202020204" pitchFamily="34" charset="0"/>
              <a:buChar char="•"/>
            </a:pPr>
            <a:r>
              <a:rPr lang="en" altLang="zh-CN" b="1" dirty="0"/>
              <a:t>Future Discoveries:</a:t>
            </a:r>
            <a:r>
              <a:rPr lang="en" altLang="zh-CN" dirty="0"/>
              <a:t>​ This data is the key to unlocking the universe's secrets.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 altLang="zh-CN" b="0" i="0" u="none" strike="noStrike" dirty="0">
                <a:solidFill>
                  <a:srgbClr val="2A2B2E"/>
                </a:solidFill>
                <a:effectLst/>
                <a:latin typeface="PingFang SC" panose="020B0400000000000000" pitchFamily="34" charset="-122"/>
                <a:ea typeface="PingFang SC" panose="020B0400000000000000" pitchFamily="34" charset="-122"/>
              </a:rPr>
              <a:t>DPHEP is such an international </a:t>
            </a:r>
            <a:r>
              <a:rPr lang="en-US" altLang="zh-CN" sz="1400" b="1" i="0" u="none" strike="noStrike" dirty="0">
                <a:solidFill>
                  <a:srgbClr val="1F2937"/>
                </a:solidFill>
                <a:latin typeface="Poppins"/>
                <a:ea typeface="Poppins"/>
                <a:cs typeface="Poppins"/>
                <a:sym typeface="Poppins"/>
              </a:rPr>
              <a:t>Collaborative</a:t>
            </a:r>
            <a:r>
              <a:rPr lang="en" altLang="zh-CN" b="0" i="0" u="none" strike="noStrike" dirty="0">
                <a:solidFill>
                  <a:srgbClr val="2A2B2E"/>
                </a:solidFill>
                <a:effectLst/>
                <a:latin typeface="PingFang SC" panose="020B0400000000000000" pitchFamily="34" charset="-122"/>
                <a:ea typeface="PingFang SC" panose="020B0400000000000000" pitchFamily="34" charset="-122"/>
              </a:rPr>
              <a:t> framework for the</a:t>
            </a:r>
            <a:r>
              <a:rPr lang="zh-CN" altLang="en-US" b="0" i="0" u="none" strike="noStrike" dirty="0">
                <a:solidFill>
                  <a:srgbClr val="2A2B2E"/>
                </a:solidFill>
                <a:effectLst/>
                <a:latin typeface="PingFang SC" panose="020B0400000000000000" pitchFamily="34" charset="-122"/>
                <a:ea typeface="PingFang SC" panose="020B0400000000000000" pitchFamily="34" charset="-122"/>
              </a:rPr>
              <a:t> </a:t>
            </a:r>
            <a:r>
              <a:rPr lang="en-US" altLang="zh-CN" b="0" i="0" u="none" strike="noStrike" dirty="0">
                <a:solidFill>
                  <a:srgbClr val="2A2B2E"/>
                </a:solidFill>
                <a:effectLst/>
                <a:latin typeface="PingFang SC" panose="020B0400000000000000" pitchFamily="34" charset="-122"/>
                <a:ea typeface="PingFang SC" panose="020B0400000000000000" pitchFamily="34" charset="-122"/>
              </a:rPr>
              <a:t>data</a:t>
            </a:r>
            <a:r>
              <a:rPr lang="en" altLang="zh-CN" b="0" i="0" u="none" strike="noStrike" dirty="0">
                <a:solidFill>
                  <a:srgbClr val="2A2B2E"/>
                </a:solidFill>
                <a:effectLst/>
                <a:latin typeface="PingFang SC" panose="020B0400000000000000" pitchFamily="34" charset="-122"/>
                <a:ea typeface="PingFang SC" panose="020B0400000000000000" pitchFamily="34" charset="-122"/>
              </a:rPr>
              <a:t> preservation of high-energy physics</a:t>
            </a:r>
            <a:r>
              <a:rPr lang="en-US" altLang="zh-CN" b="0" i="0" u="none" strike="noStrike" dirty="0">
                <a:solidFill>
                  <a:srgbClr val="2A2B2E"/>
                </a:solidFill>
                <a:effectLst/>
                <a:latin typeface="PingFang SC" panose="020B0400000000000000" pitchFamily="34" charset="-122"/>
                <a:ea typeface="PingFang SC" panose="020B0400000000000000" pitchFamily="34" charset="-122"/>
              </a:rPr>
              <a:t>.</a:t>
            </a:r>
            <a:r>
              <a:rPr lang="en" altLang="zh-CN" dirty="0"/>
              <a:t> It brings together experiments and institutes to share best practices, promote common preservation standards, and support sustainable infrastructures. Through workshops and international collaboration, DPHEP helps ensure that HEP data remain accessible and reusable for future research</a:t>
            </a:r>
            <a:r>
              <a:rPr lang="zh-CN" altLang="en-US" dirty="0"/>
              <a:t> </a:t>
            </a:r>
            <a:r>
              <a:rPr lang="en-US" altLang="zh-CN" dirty="0"/>
              <a:t>even when the experiments are retired</a:t>
            </a:r>
            <a:r>
              <a:rPr lang="en" altLang="zh-CN" dirty="0"/>
              <a:t>.</a:t>
            </a:r>
          </a:p>
          <a:p>
            <a:pPr marL="0" indent="0" algn="l">
              <a:lnSpc>
                <a:spcPct val="100000"/>
              </a:lnSpc>
            </a:pPr>
            <a:endParaRPr lang="en" sz="1400" b="0" i="0" u="none" strike="noStrike"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a:solidFill>
                  <a:srgbClr val="4B5563"/>
                </a:solidFill>
                <a:latin typeface="Poppins"/>
                <a:cs typeface="Poppins"/>
                <a:sym typeface="Poppins"/>
              </a:rPr>
              <a:t>DPHEP, originally focused on data preservation, now it</a:t>
            </a:r>
            <a:r>
              <a:rPr lang="zh-CN" altLang="en-US" sz="1400" dirty="0">
                <a:solidFill>
                  <a:srgbClr val="4B5563"/>
                </a:solidFill>
                <a:latin typeface="Poppins"/>
                <a:cs typeface="Poppins"/>
                <a:sym typeface="Poppins"/>
              </a:rPr>
              <a:t> </a:t>
            </a:r>
            <a:r>
              <a:rPr lang="en-US" altLang="zh-CN" sz="1400" dirty="0">
                <a:solidFill>
                  <a:srgbClr val="4B5563"/>
                </a:solidFill>
                <a:latin typeface="Poppins"/>
                <a:cs typeface="Poppins"/>
                <a:sym typeface="Poppins"/>
              </a:rPr>
              <a:t>takes full life-cycle, open</a:t>
            </a:r>
            <a:r>
              <a:rPr lang="zh-CN" altLang="en-US" sz="1400" dirty="0">
                <a:solidFill>
                  <a:srgbClr val="4B5563"/>
                </a:solidFill>
                <a:latin typeface="Poppins"/>
                <a:cs typeface="Poppins"/>
                <a:sym typeface="Poppins"/>
              </a:rPr>
              <a:t> </a:t>
            </a:r>
            <a:r>
              <a:rPr lang="en-US" altLang="zh-CN" sz="1400" dirty="0">
                <a:solidFill>
                  <a:srgbClr val="4B5563"/>
                </a:solidFill>
                <a:latin typeface="Poppins"/>
                <a:cs typeface="Poppins"/>
                <a:sym typeface="Poppins"/>
              </a:rPr>
              <a:t>science to HEP data.</a:t>
            </a:r>
          </a:p>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DPHEP has a very broad international collaboration. It brings together leading institutions from Europe, Asia, and beyond—CERN, DESY, KEK, and others. Notably, both IHEP from China and IN2P3 from France were among</a:t>
            </a:r>
            <a:r>
              <a:rPr lang="zh-CN" altLang="en-US" sz="1400" b="0" i="0" u="none" strike="noStrike" dirty="0">
                <a:solidFill>
                  <a:srgbClr val="000000"/>
                </a:solidFill>
              </a:rPr>
              <a:t> </a:t>
            </a:r>
            <a:r>
              <a:rPr lang="en-US" sz="1400" b="0" i="0" u="none" strike="noStrike" dirty="0">
                <a:solidFill>
                  <a:srgbClr val="000000"/>
                </a:solidFill>
              </a:rPr>
              <a:t>the original members. IHEP and IN2P3 collaborate from the very beginning, it ensures a truly global perspective in shaping the future of scientific data preservation.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r>
              <a:rPr kumimoji="1" lang="en-US" altLang="zh-CN" dirty="0"/>
              <a:t>Different color means the experiment are at</a:t>
            </a:r>
            <a:r>
              <a:rPr kumimoji="1" lang="zh-CN" altLang="en-US" dirty="0"/>
              <a:t> </a:t>
            </a:r>
            <a:r>
              <a:rPr kumimoji="1" lang="en-US" altLang="zh-CN" dirty="0"/>
              <a:t>different</a:t>
            </a:r>
            <a:r>
              <a:rPr kumimoji="1" lang="zh-CN" altLang="en-US" dirty="0"/>
              <a:t> </a:t>
            </a:r>
            <a:r>
              <a:rPr kumimoji="1" lang="en-US" altLang="zh-CN" dirty="0"/>
              <a:t>stage. </a:t>
            </a:r>
            <a:r>
              <a:rPr lang="en" altLang="zh-CN" b="0" i="0" u="none" strike="noStrike" dirty="0">
                <a:solidFill>
                  <a:srgbClr val="2A2B2E"/>
                </a:solidFill>
                <a:effectLst/>
                <a:latin typeface="PingFang SC" panose="020B0400000000000000" pitchFamily="34" charset="-122"/>
                <a:ea typeface="PingFang SC" panose="020B0400000000000000" pitchFamily="34" charset="-122"/>
              </a:rPr>
              <a:t>These experiments need more attention</a:t>
            </a:r>
          </a:p>
          <a:p>
            <a:endParaRPr lang="en-US" altLang="zh-CN" b="0" i="0" u="none" strike="noStrike" dirty="0">
              <a:solidFill>
                <a:srgbClr val="2A2B2E"/>
              </a:solidFill>
              <a:effectLst/>
              <a:latin typeface="PingFang SC" panose="020B0400000000000000" pitchFamily="34" charset="-122"/>
              <a:ea typeface="PingFang SC" panose="020B0400000000000000"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u="none" strike="noStrike" dirty="0">
                <a:solidFill>
                  <a:srgbClr val="2A2B2E"/>
                </a:solidFill>
                <a:effectLst/>
                <a:latin typeface="PingFang SC" panose="020B0400000000000000" pitchFamily="34" charset="-122"/>
                <a:ea typeface="PingFang SC" panose="020B0400000000000000" pitchFamily="34" charset="-122"/>
              </a:rPr>
              <a:t>Most of the experiments are using DPHEP </a:t>
            </a:r>
            <a:r>
              <a:rPr lang="en-US" altLang="zh-CN" sz="1200" b="1" dirty="0">
                <a:solidFill>
                  <a:srgbClr val="93C5FD"/>
                </a:solidFill>
                <a:latin typeface="Noto Sans CJK SC Regular" pitchFamily="34" charset="0"/>
                <a:ea typeface="Noto Sans CJK SC Regular" pitchFamily="34" charset="-122"/>
                <a:cs typeface="Noto Sans CJK SC Regular" pitchFamily="34" charset="-120"/>
              </a:rPr>
              <a:t>Level</a:t>
            </a:r>
            <a:r>
              <a:rPr lang="zh-CN" altLang="en-US" sz="1200" b="1" dirty="0">
                <a:solidFill>
                  <a:srgbClr val="93C5FD"/>
                </a:solidFill>
                <a:latin typeface="Noto Sans CJK SC Regular" pitchFamily="34" charset="0"/>
                <a:ea typeface="Noto Sans CJK SC Regular" pitchFamily="34" charset="-122"/>
                <a:cs typeface="Noto Sans CJK SC Regular" pitchFamily="34" charset="-120"/>
              </a:rPr>
              <a:t> </a:t>
            </a:r>
            <a:r>
              <a:rPr lang="en-US" altLang="zh-CN" sz="1200" b="1" dirty="0">
                <a:solidFill>
                  <a:srgbClr val="93C5FD"/>
                </a:solidFill>
                <a:latin typeface="Noto Sans CJK SC Regular" pitchFamily="34" charset="0"/>
                <a:ea typeface="Noto Sans CJK SC Regular" pitchFamily="34" charset="-122"/>
                <a:cs typeface="Noto Sans CJK SC Regular" pitchFamily="34" charset="-120"/>
              </a:rPr>
              <a:t>4 Preservation Model</a:t>
            </a:r>
            <a:r>
              <a:rPr lang="zh-CN" altLang="en-US" sz="1200" b="1" dirty="0">
                <a:solidFill>
                  <a:srgbClr val="93C5FD"/>
                </a:solidFill>
                <a:latin typeface="Noto Sans CJK SC Regular" pitchFamily="34" charset="0"/>
                <a:ea typeface="Noto Sans CJK SC Regular" pitchFamily="34" charset="-122"/>
                <a:cs typeface="Noto Sans CJK SC Regular" pitchFamily="34" charset="-120"/>
              </a:rPr>
              <a:t>，</a:t>
            </a:r>
            <a:r>
              <a:rPr lang="en-US" altLang="zh-CN" sz="1200" b="1" dirty="0">
                <a:solidFill>
                  <a:srgbClr val="93C5FD"/>
                </a:solidFill>
                <a:latin typeface="Noto Sans CJK SC Regular" pitchFamily="34" charset="0"/>
                <a:ea typeface="Noto Sans CJK SC Regular" pitchFamily="34" charset="-122"/>
                <a:cs typeface="Noto Sans CJK SC Regular" pitchFamily="34" charset="-120"/>
              </a:rPr>
              <a:t>not</a:t>
            </a:r>
            <a:r>
              <a:rPr lang="zh-CN" altLang="en-US" sz="1200" b="1" dirty="0">
                <a:solidFill>
                  <a:srgbClr val="93C5FD"/>
                </a:solidFill>
                <a:latin typeface="Noto Sans CJK SC Regular" pitchFamily="34" charset="0"/>
                <a:ea typeface="Noto Sans CJK SC Regular" pitchFamily="34" charset="-122"/>
                <a:cs typeface="Noto Sans CJK SC Regular" pitchFamily="34" charset="-120"/>
              </a:rPr>
              <a:t> </a:t>
            </a:r>
            <a:r>
              <a:rPr lang="en-US" altLang="zh-CN" sz="1200" b="1" dirty="0">
                <a:solidFill>
                  <a:srgbClr val="93C5FD"/>
                </a:solidFill>
                <a:latin typeface="Noto Sans CJK SC Regular" pitchFamily="34" charset="0"/>
                <a:ea typeface="Noto Sans CJK SC Regular" pitchFamily="34" charset="-122"/>
                <a:cs typeface="Noto Sans CJK SC Regular" pitchFamily="34" charset="-120"/>
              </a:rPr>
              <a:t>only the reconstructed data and analysis software are preserved, but also store the raw data and reconstruction/simulation software.</a:t>
            </a:r>
            <a:endParaRPr lang="en-US" altLang="zh-CN" sz="1200" dirty="0"/>
          </a:p>
          <a:p>
            <a:endParaRPr lang="en-US" altLang="zh-CN" b="0" i="0" u="none" strike="noStrike" dirty="0">
              <a:solidFill>
                <a:srgbClr val="2A2B2E"/>
              </a:solidFill>
              <a:effectLst/>
              <a:latin typeface="PingFang SC" panose="020B0400000000000000" pitchFamily="34" charset="-122"/>
              <a:ea typeface="PingFang SC" panose="020B0400000000000000" pitchFamily="34" charset="-122"/>
            </a:endParaRPr>
          </a:p>
        </p:txBody>
      </p:sp>
      <p:sp>
        <p:nvSpPr>
          <p:cNvPr id="4" name="灯片编号占位符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674064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zh-CN" dirty="0"/>
              <a:t>The shaded area shows publications during </a:t>
            </a:r>
            <a:r>
              <a:rPr lang="en" altLang="zh-CN" b="1" dirty="0"/>
              <a:t>the data-taking period of the experiment</a:t>
            </a:r>
            <a:r>
              <a:rPr kumimoji="1" lang="en" altLang="zh-CN" dirty="0"/>
              <a:t>. The unshaded area corresponds to publications based on analysis</a:t>
            </a:r>
            <a:r>
              <a:rPr kumimoji="1" lang="zh-CN" altLang="en-US" dirty="0"/>
              <a:t> </a:t>
            </a:r>
            <a:r>
              <a:rPr kumimoji="1" lang="en-US" altLang="zh-CN" dirty="0"/>
              <a:t>of preserved data</a:t>
            </a:r>
            <a:r>
              <a:rPr kumimoji="1" lang="en" altLang="zh-CN" dirty="0"/>
              <a:t>. This clearly indicates that the long-term data preservation is very essential for the continuing scientific output after an experiments ends.</a:t>
            </a:r>
            <a:endParaRPr kumimoji="1" lang="zh-CN" altLang="en-US" dirty="0"/>
          </a:p>
        </p:txBody>
      </p:sp>
      <p:sp>
        <p:nvSpPr>
          <p:cNvPr id="4" name="灯片编号占位符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597275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altLang="zh-CN" sz="1400" b="0" i="0" u="none" strike="noStrike" dirty="0">
                <a:solidFill>
                  <a:srgbClr val="000000"/>
                </a:solidFill>
              </a:rPr>
              <a:t>how does our Sino-French collaboration actually work in practice</a:t>
            </a:r>
          </a:p>
          <a:p>
            <a:pPr marL="0" indent="0" algn="l">
              <a:lnSpc>
                <a:spcPct val="100000"/>
              </a:lnSpc>
            </a:pPr>
            <a:r>
              <a:rPr lang="en-US" altLang="zh-CN" sz="1400" b="0" i="0" u="none" strike="noStrike" dirty="0">
                <a:solidFill>
                  <a:srgbClr val="000000"/>
                </a:solidFill>
              </a:rPr>
              <a:t>1.</a:t>
            </a:r>
            <a:r>
              <a:rPr lang="en-US" sz="1400" b="0" i="0" u="none" strike="noStrike" dirty="0">
                <a:solidFill>
                  <a:srgbClr val="000000"/>
                </a:solidFill>
              </a:rPr>
              <a:t>we started together. Both IHEP and CPPM are</a:t>
            </a:r>
            <a:r>
              <a:rPr lang="zh-CN" altLang="en-US" sz="1400" b="0" i="0" u="none" strike="noStrike" dirty="0">
                <a:solidFill>
                  <a:srgbClr val="000000"/>
                </a:solidFill>
              </a:rPr>
              <a:t> </a:t>
            </a:r>
            <a:r>
              <a:rPr lang="en-US" altLang="zh-CN" sz="1400" b="0" i="0" u="none" strike="noStrike" dirty="0">
                <a:solidFill>
                  <a:srgbClr val="000000"/>
                </a:solidFill>
              </a:rPr>
              <a:t>founding members of DPHEP. We</a:t>
            </a:r>
            <a:r>
              <a:rPr lang="zh-CN" altLang="en-US" sz="1400" b="0" i="0" u="none" strike="noStrike" dirty="0">
                <a:solidFill>
                  <a:srgbClr val="000000"/>
                </a:solidFill>
              </a:rPr>
              <a:t> </a:t>
            </a:r>
            <a:r>
              <a:rPr lang="en-US" altLang="zh-CN" sz="1400" b="0" i="0" u="none" strike="noStrike" dirty="0">
                <a:solidFill>
                  <a:srgbClr val="000000"/>
                </a:solidFill>
              </a:rPr>
              <a:t>have</a:t>
            </a:r>
            <a:r>
              <a:rPr lang="zh-CN" altLang="en-US" sz="1400" b="0" i="0" u="none" strike="noStrike" dirty="0">
                <a:solidFill>
                  <a:srgbClr val="000000"/>
                </a:solidFill>
              </a:rPr>
              <a:t> </a:t>
            </a:r>
            <a:r>
              <a:rPr lang="en-US" altLang="zh-CN" sz="1400" b="0" i="0" u="none" strike="noStrike" dirty="0">
                <a:solidFill>
                  <a:srgbClr val="000000"/>
                </a:solidFill>
              </a:rPr>
              <a:t>the trust and common goals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i="0" u="none" strike="noStrike" dirty="0">
                <a:solidFill>
                  <a:srgbClr val="000000"/>
                </a:solidFill>
              </a:rPr>
              <a:t>2.</a:t>
            </a:r>
            <a:r>
              <a:rPr lang="en" altLang="zh-CN" dirty="0"/>
              <a:t> As two major players, China</a:t>
            </a:r>
            <a:r>
              <a:rPr lang="zh-CN" altLang="en-US" dirty="0"/>
              <a:t> </a:t>
            </a:r>
            <a:r>
              <a:rPr lang="en-US" altLang="zh-CN" dirty="0"/>
              <a:t>and France</a:t>
            </a:r>
            <a:r>
              <a:rPr lang="en" altLang="zh-CN" dirty="0"/>
              <a:t> can have our joint voice to shape the future of data preservation policies and strategies.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dirty="0"/>
              <a:t>3. We co-authored key documents like the ICFA Best Practices — turning our partnership into something benefits the whole field</a:t>
            </a:r>
          </a:p>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IHEP constructs and operates quite a number of facilities and experiments, After joining DPHEP,</a:t>
            </a:r>
            <a:r>
              <a:rPr lang="en-US" altLang="zh-CN" sz="1200" dirty="0">
                <a:effectLst/>
                <a:latin typeface="Arial" panose="020B0604020202020204" pitchFamily="34" charset="0"/>
                <a:cs typeface="Arial" panose="020B0604020202020204" pitchFamily="34" charset="0"/>
              </a:rPr>
              <a:t> IHEP actively advances the long-term preservation of data, software, and knowledge associated with these experiments.</a:t>
            </a:r>
          </a:p>
          <a:p>
            <a:endParaRPr lang="zh-CN" altLang="en-US" dirty="0"/>
          </a:p>
        </p:txBody>
      </p:sp>
      <p:sp>
        <p:nvSpPr>
          <p:cNvPr id="4" name="灯片编号占位符 3"/>
          <p:cNvSpPr>
            <a:spLocks noGrp="1"/>
          </p:cNvSpPr>
          <p:nvPr>
            <p:ph type="sldNum" sz="quarter" idx="10"/>
          </p:nvPr>
        </p:nvSpPr>
        <p:spPr/>
        <p:txBody>
          <a:bodyPr/>
          <a:lstStyle/>
          <a:p>
            <a:fld id="{D1CE92B7-0882-48A0-95C5-39A8371B447B}"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r>
              <a:rPr lang="en-US" altLang="zh-CN" dirty="0"/>
              <a:t>We propose building a BESIII data ecosystem to enhance data preservation and reuse</a:t>
            </a:r>
            <a:endParaRPr lang="zh-CN" altLang="en-US" dirty="0"/>
          </a:p>
        </p:txBody>
      </p:sp>
      <p:sp>
        <p:nvSpPr>
          <p:cNvPr id="4" name="灯片编号占位符 3"/>
          <p:cNvSpPr>
            <a:spLocks noGrp="1"/>
          </p:cNvSpPr>
          <p:nvPr>
            <p:ph type="sldNum" sz="quarter" idx="5"/>
          </p:nvPr>
        </p:nvSpPr>
        <p:spPr/>
        <p:txBody>
          <a:bodyPr/>
          <a:lstStyle/>
          <a:p>
            <a:fld id="{0134D510-2205-3E41-A03C-99C7130309BB}" type="slidenum">
              <a:rPr kumimoji="1" lang="zh-CN" altLang="en-US" smtClean="0"/>
              <a:t>9</a:t>
            </a:fld>
            <a:endParaRPr kumimoji="1" lang="zh-CN" altLang="en-US"/>
          </a:p>
        </p:txBody>
      </p:sp>
    </p:spTree>
    <p:extLst>
      <p:ext uri="{BB962C8B-B14F-4D97-AF65-F5344CB8AC3E}">
        <p14:creationId xmlns:p14="http://schemas.microsoft.com/office/powerpoint/2010/main" val="418427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u="none" strike="noStrike" kern="0" cap="none" spc="0" normalizeH="0" baseline="0">
                <a:solidFill>
                  <a:srgbClr val="005DA2"/>
                </a:solidFill>
                <a:uFillTx/>
                <a:latin typeface="+mj-lt"/>
                <a:ea typeface="微软雅黑" panose="020B0503020204020204" charset="-122"/>
              </a:defRPr>
            </a:lvl1pPr>
          </a:lstStyle>
          <a:p>
            <a:r>
              <a:rPr lang="zh-CN" altLang="en-US" dirty="0"/>
              <a:t>单击此处编辑母版标题样式</a:t>
            </a:r>
          </a:p>
        </p:txBody>
      </p:sp>
    </p:spTree>
    <p:extLst>
      <p:ext uri="{BB962C8B-B14F-4D97-AF65-F5344CB8AC3E}">
        <p14:creationId xmlns:p14="http://schemas.microsoft.com/office/powerpoint/2010/main" val="2749493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1301015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u="none" strike="noStrike" kern="0" cap="none" spc="0" normalizeH="0" baseline="0">
                <a:solidFill>
                  <a:srgbClr val="005DA2"/>
                </a:solidFill>
                <a:uFillTx/>
                <a:latin typeface="+mj-lt"/>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t>‹#›</a:t>
            </a:fld>
            <a:endParaRPr lang="zh-CN" altLang="en-US">
              <a:solidFill>
                <a:prstClr val="black">
                  <a:tint val="75000"/>
                </a:prstClr>
              </a:solidFill>
            </a:endParaRPr>
          </a:p>
        </p:txBody>
      </p:sp>
      <p:cxnSp>
        <p:nvCxnSpPr>
          <p:cNvPr id="9" name="直接连接符 8"/>
          <p:cNvCxnSpPr/>
          <p:nvPr userDrawn="1"/>
        </p:nvCxnSpPr>
        <p:spPr>
          <a:xfrm>
            <a:off x="1054457" y="811417"/>
            <a:ext cx="11132828" cy="0"/>
          </a:xfrm>
          <a:prstGeom prst="line">
            <a:avLst/>
          </a:prstGeom>
          <a:ln w="15875">
            <a:solidFill>
              <a:srgbClr val="002060"/>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106384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5748370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 id="2157483700" r:id="rId2"/>
    <p:sldLayoutId id="215748370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cerncourier.com/wp-content/uploads/2025/09/CCSepOct25_DATA_publications.jpg"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757876"/>
            <a:ext cx="12192000" cy="6858000"/>
          </a:xfrm>
          <a:prstGeom prst="roundRect">
            <a:avLst>
              <a:gd name="adj" fmla="val 0"/>
            </a:avLst>
          </a:prstGeom>
          <a:solidFill>
            <a:srgbClr val="FFFFFF">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3" name="AutoShape 3"/>
          <p:cNvSpPr/>
          <p:nvPr/>
        </p:nvSpPr>
        <p:spPr>
          <a:xfrm>
            <a:off x="1016016" y="2857500"/>
            <a:ext cx="10160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dirty="0">
                <a:solidFill>
                  <a:srgbClr val="1F2937"/>
                </a:solidFill>
                <a:latin typeface="Poppins"/>
                <a:ea typeface="Poppins"/>
                <a:cs typeface="Poppins"/>
                <a:sym typeface="Poppins"/>
              </a:rPr>
              <a:t>Long Term Data Preservation </a:t>
            </a:r>
          </a:p>
          <a:p>
            <a:pPr marL="0" indent="0" algn="ctr">
              <a:lnSpc>
                <a:spcPct val="125000"/>
              </a:lnSpc>
              <a:defRPr/>
            </a:pPr>
            <a:r>
              <a:rPr lang="en-US" sz="4800" b="1" i="0" u="none" strike="noStrike" dirty="0">
                <a:solidFill>
                  <a:srgbClr val="1F2937"/>
                </a:solidFill>
                <a:latin typeface="Poppins"/>
                <a:ea typeface="Poppins"/>
                <a:cs typeface="Poppins"/>
                <a:sym typeface="Poppins"/>
              </a:rPr>
              <a:t>at FCPPN/L</a:t>
            </a:r>
            <a:endParaRPr lang="en-US" sz="1100" dirty="0"/>
          </a:p>
        </p:txBody>
      </p:sp>
      <p:cxnSp>
        <p:nvCxnSpPr>
          <p:cNvPr id="6" name="Connector 6"/>
          <p:cNvCxnSpPr/>
          <p:nvPr/>
        </p:nvCxnSpPr>
        <p:spPr>
          <a:xfrm rot="-4297">
            <a:off x="1016004" y="5454650"/>
            <a:ext cx="10160008" cy="12700"/>
          </a:xfrm>
          <a:prstGeom prst="straightConnector1">
            <a:avLst/>
          </a:prstGeom>
          <a:solidFill>
            <a:srgbClr val="DEE0E3">
              <a:alpha val="100000"/>
            </a:srgbClr>
          </a:solidFill>
          <a:ln w="12700" cap="flat" cmpd="sng">
            <a:solidFill>
              <a:srgbClr val="D1D5DB">
                <a:alpha val="100000"/>
              </a:srgbClr>
            </a:solidFill>
            <a:prstDash val="solid"/>
            <a:round/>
            <a:headEnd type="none" w="med" len="med"/>
            <a:tailEnd type="none" w="med" len="med"/>
          </a:ln>
        </p:spPr>
      </p:cxnSp>
      <p:sp>
        <p:nvSpPr>
          <p:cNvPr id="7" name="AutoShape 7"/>
          <p:cNvSpPr/>
          <p:nvPr/>
        </p:nvSpPr>
        <p:spPr>
          <a:xfrm>
            <a:off x="1813368" y="4965700"/>
            <a:ext cx="8565264"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dirty="0">
                <a:solidFill>
                  <a:srgbClr val="4B5563"/>
                </a:solidFill>
                <a:latin typeface="Poppins"/>
                <a:cs typeface="Poppins"/>
                <a:sym typeface="Poppins"/>
              </a:rPr>
              <a:t>Hao HU, Gang Chen (IHEP), </a:t>
            </a:r>
          </a:p>
          <a:p>
            <a:pPr marL="0" indent="0" algn="ctr">
              <a:lnSpc>
                <a:spcPct val="125000"/>
              </a:lnSpc>
              <a:defRPr/>
            </a:pPr>
            <a:r>
              <a:rPr lang="en-US" sz="3200" dirty="0" err="1">
                <a:solidFill>
                  <a:srgbClr val="4B5563"/>
                </a:solidFill>
                <a:latin typeface="Poppins"/>
                <a:cs typeface="Poppins"/>
                <a:sym typeface="Poppins"/>
              </a:rPr>
              <a:t>Cristinel</a:t>
            </a:r>
            <a:r>
              <a:rPr lang="en-US" sz="3200" dirty="0">
                <a:solidFill>
                  <a:srgbClr val="4B5563"/>
                </a:solidFill>
                <a:latin typeface="Poppins"/>
                <a:cs typeface="Poppins"/>
                <a:sym typeface="Poppins"/>
              </a:rPr>
              <a:t> Diaconu (CPPM)</a:t>
            </a:r>
            <a:endParaRPr lang="en-US" sz="2400" dirty="0"/>
          </a:p>
        </p:txBody>
      </p:sp>
      <p:pic>
        <p:nvPicPr>
          <p:cNvPr id="4" name="图片 3">
            <a:extLst>
              <a:ext uri="{FF2B5EF4-FFF2-40B4-BE49-F238E27FC236}">
                <a16:creationId xmlns:a16="http://schemas.microsoft.com/office/drawing/2014/main" id="{1A7554E5-38A4-3E4C-89CE-8412554464D0}"/>
              </a:ext>
            </a:extLst>
          </p:cNvPr>
          <p:cNvPicPr>
            <a:picLocks noChangeAspect="1"/>
          </p:cNvPicPr>
          <p:nvPr/>
        </p:nvPicPr>
        <p:blipFill>
          <a:blip r:embed="rId3"/>
          <a:stretch>
            <a:fillRect/>
          </a:stretch>
        </p:blipFill>
        <p:spPr>
          <a:xfrm>
            <a:off x="0" y="379634"/>
            <a:ext cx="12192000" cy="1847589"/>
          </a:xfrm>
          <a:prstGeom prst="rect">
            <a:avLst/>
          </a:prstGeom>
        </p:spPr>
      </p:pic>
      <p:sp>
        <p:nvSpPr>
          <p:cNvPr id="5" name="矩形 4">
            <a:extLst>
              <a:ext uri="{FF2B5EF4-FFF2-40B4-BE49-F238E27FC236}">
                <a16:creationId xmlns:a16="http://schemas.microsoft.com/office/drawing/2014/main" id="{78688DFA-3CF9-F441-A28F-3BFF6C6F4627}"/>
              </a:ext>
            </a:extLst>
          </p:cNvPr>
          <p:cNvSpPr/>
          <p:nvPr/>
        </p:nvSpPr>
        <p:spPr>
          <a:xfrm>
            <a:off x="0" y="379634"/>
            <a:ext cx="12192000" cy="1847589"/>
          </a:xfrm>
          <a:prstGeom prst="rect">
            <a:avLst/>
          </a:prstGeom>
          <a:solidFill>
            <a:schemeClr val="bg1">
              <a:alpha val="27802"/>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D8D8706B-E142-4638-9F24-3EB96E28BC26}"/>
              </a:ext>
            </a:extLst>
          </p:cNvPr>
          <p:cNvSpPr>
            <a:spLocks noGrp="1"/>
          </p:cNvSpPr>
          <p:nvPr>
            <p:ph type="title"/>
          </p:nvPr>
        </p:nvSpPr>
        <p:spPr>
          <a:xfrm>
            <a:off x="628649" y="273844"/>
            <a:ext cx="10783987" cy="994172"/>
          </a:xfrm>
        </p:spPr>
        <p:txBody>
          <a:bodyPr>
            <a:normAutofit/>
          </a:bodyPr>
          <a:lstStyle/>
          <a:p>
            <a:r>
              <a:rPr lang="en-US" altLang="zh-CN" sz="3600" b="1" dirty="0">
                <a:solidFill>
                  <a:srgbClr val="002060"/>
                </a:solidFill>
                <a:latin typeface=""/>
                <a:ea typeface="微软雅黑" panose="020B0503020204020204" charset="-122"/>
              </a:rPr>
              <a:t>Data preservation for experiments at IHEP</a:t>
            </a:r>
            <a:endParaRPr lang="zh-CN" altLang="en-US" dirty="0"/>
          </a:p>
        </p:txBody>
      </p:sp>
      <p:sp>
        <p:nvSpPr>
          <p:cNvPr id="5" name="文本占位符 4">
            <a:extLst>
              <a:ext uri="{FF2B5EF4-FFF2-40B4-BE49-F238E27FC236}">
                <a16:creationId xmlns:a16="http://schemas.microsoft.com/office/drawing/2014/main" id="{8304AFC3-DA8B-D557-4B27-EE3FF76C1BF9}"/>
              </a:ext>
            </a:extLst>
          </p:cNvPr>
          <p:cNvSpPr>
            <a:spLocks noGrp="1"/>
          </p:cNvSpPr>
          <p:nvPr>
            <p:ph type="body" idx="1"/>
          </p:nvPr>
        </p:nvSpPr>
        <p:spPr>
          <a:xfrm>
            <a:off x="628649" y="1201846"/>
            <a:ext cx="10116994" cy="2091230"/>
          </a:xfrm>
        </p:spPr>
        <p:txBody>
          <a:bodyPr>
            <a:normAutofit/>
          </a:bodyPr>
          <a:lstStyle/>
          <a:p>
            <a:pPr marL="0" indent="-342900">
              <a:lnSpc>
                <a:spcPct val="100000"/>
              </a:lnSpc>
              <a:spcBef>
                <a:spcPts val="0"/>
              </a:spcBef>
              <a:buClr>
                <a:srgbClr val="000000"/>
              </a:buClr>
              <a:buFont typeface="Arial"/>
              <a:buChar char="•"/>
            </a:pPr>
            <a:r>
              <a:rPr lang="en-US" altLang="zh-CN" sz="2400" b="1" dirty="0">
                <a:solidFill>
                  <a:srgbClr val="005DA2"/>
                </a:solidFill>
                <a:ea typeface="微软雅黑" panose="020B0503020204020204" charset="-122"/>
              </a:rPr>
              <a:t>BESIII Data Ecosystem Committee established in 2025</a:t>
            </a:r>
          </a:p>
          <a:p>
            <a:pPr marL="800100" lvl="1" indent="-342900">
              <a:lnSpc>
                <a:spcPct val="150000"/>
              </a:lnSpc>
              <a:spcBef>
                <a:spcPts val="0"/>
              </a:spcBef>
              <a:buFont typeface="Arial" panose="020B0604020202020204" pitchFamily="34" charset="0"/>
              <a:buChar char="•"/>
            </a:pPr>
            <a:r>
              <a:rPr lang="en-US" altLang="zh-CN" sz="2400" dirty="0"/>
              <a:t>Develop strategies and mechanisms to preserve the capacity to extract new science from the BESIII data in the long term.</a:t>
            </a:r>
          </a:p>
          <a:p>
            <a:pPr marL="342900" indent="-342900">
              <a:lnSpc>
                <a:spcPct val="150000"/>
              </a:lnSpc>
              <a:spcBef>
                <a:spcPts val="0"/>
              </a:spcBef>
              <a:buFont typeface="Arial" panose="020B0604020202020204" pitchFamily="34" charset="0"/>
              <a:buChar char="•"/>
            </a:pPr>
            <a:r>
              <a:rPr lang="en-US" altLang="zh-CN" sz="2400" dirty="0"/>
              <a:t>To build an AI-empowered data ecosystem </a:t>
            </a:r>
          </a:p>
        </p:txBody>
      </p:sp>
      <p:pic>
        <p:nvPicPr>
          <p:cNvPr id="2" name="图片 1">
            <a:extLst>
              <a:ext uri="{FF2B5EF4-FFF2-40B4-BE49-F238E27FC236}">
                <a16:creationId xmlns:a16="http://schemas.microsoft.com/office/drawing/2014/main" id="{36E2583E-6125-3D4A-B72A-89581E476842}"/>
              </a:ext>
            </a:extLst>
          </p:cNvPr>
          <p:cNvPicPr>
            <a:picLocks noChangeAspect="1"/>
          </p:cNvPicPr>
          <p:nvPr/>
        </p:nvPicPr>
        <p:blipFill>
          <a:blip r:embed="rId3"/>
          <a:stretch>
            <a:fillRect/>
          </a:stretch>
        </p:blipFill>
        <p:spPr>
          <a:xfrm>
            <a:off x="5927740" y="3697465"/>
            <a:ext cx="6503157" cy="2886691"/>
          </a:xfrm>
          <a:prstGeom prst="rect">
            <a:avLst/>
          </a:prstGeom>
        </p:spPr>
      </p:pic>
      <p:sp>
        <p:nvSpPr>
          <p:cNvPr id="8" name="文本框 7">
            <a:extLst>
              <a:ext uri="{FF2B5EF4-FFF2-40B4-BE49-F238E27FC236}">
                <a16:creationId xmlns:a16="http://schemas.microsoft.com/office/drawing/2014/main" id="{00FACC27-F2C2-314F-9B7E-211AD5E6C0B7}"/>
              </a:ext>
            </a:extLst>
          </p:cNvPr>
          <p:cNvSpPr txBox="1"/>
          <p:nvPr/>
        </p:nvSpPr>
        <p:spPr>
          <a:xfrm>
            <a:off x="1071949" y="3391079"/>
            <a:ext cx="6098058" cy="2343590"/>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altLang="zh-CN" sz="2000" dirty="0">
                <a:latin typeface="+mn-lt"/>
              </a:rPr>
              <a:t>A</a:t>
            </a:r>
            <a:r>
              <a:rPr lang="en-US" altLang="zh-CN" sz="2000" b="0" dirty="0">
                <a:latin typeface="+mn-lt"/>
              </a:rPr>
              <a:t>utomation of traditional analysis workflow with </a:t>
            </a:r>
            <a:r>
              <a:rPr lang="en-US" altLang="zh-CN" sz="2000" b="0" dirty="0" err="1">
                <a:latin typeface="+mn-lt"/>
              </a:rPr>
              <a:t>Dr.Sai</a:t>
            </a:r>
            <a:r>
              <a:rPr lang="en-US" altLang="zh-CN" sz="2000" b="0" dirty="0">
                <a:latin typeface="+mn-lt"/>
              </a:rPr>
              <a:t>-BESIII</a:t>
            </a:r>
          </a:p>
          <a:p>
            <a:pPr marL="342900" indent="-342900">
              <a:lnSpc>
                <a:spcPct val="150000"/>
              </a:lnSpc>
              <a:buFont typeface="Arial" panose="020B0604020202020204" pitchFamily="34" charset="0"/>
              <a:buChar char="•"/>
            </a:pPr>
            <a:r>
              <a:rPr lang="en-US" altLang="zh-CN" sz="2000" b="0" dirty="0">
                <a:latin typeface="+mn-lt"/>
              </a:rPr>
              <a:t>As a proof-of-concept: reproduce simple measurements (branching fractions of 10 J/</a:t>
            </a:r>
            <a:r>
              <a:rPr lang="en-US" altLang="zh-CN" sz="2000" b="0" dirty="0" err="1">
                <a:latin typeface="+mn-lt"/>
              </a:rPr>
              <a:t>ψ</a:t>
            </a:r>
            <a:r>
              <a:rPr lang="en-US" altLang="zh-CN" sz="2000" b="0" dirty="0">
                <a:latin typeface="+mn-lt"/>
              </a:rPr>
              <a:t> decay modes ) with limited prompts</a:t>
            </a:r>
          </a:p>
        </p:txBody>
      </p:sp>
    </p:spTree>
    <p:extLst>
      <p:ext uri="{BB962C8B-B14F-4D97-AF65-F5344CB8AC3E}">
        <p14:creationId xmlns:p14="http://schemas.microsoft.com/office/powerpoint/2010/main" val="321331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D8D8706B-E142-4638-9F24-3EB96E28BC26}"/>
              </a:ext>
            </a:extLst>
          </p:cNvPr>
          <p:cNvSpPr>
            <a:spLocks noGrp="1"/>
          </p:cNvSpPr>
          <p:nvPr>
            <p:ph type="title"/>
          </p:nvPr>
        </p:nvSpPr>
        <p:spPr>
          <a:xfrm>
            <a:off x="628649" y="273844"/>
            <a:ext cx="10783987" cy="994172"/>
          </a:xfrm>
        </p:spPr>
        <p:txBody>
          <a:bodyPr>
            <a:normAutofit/>
          </a:bodyPr>
          <a:lstStyle/>
          <a:p>
            <a:r>
              <a:rPr lang="en-US" altLang="zh-CN" sz="3600" b="1" dirty="0">
                <a:solidFill>
                  <a:srgbClr val="002060"/>
                </a:solidFill>
                <a:latin typeface=""/>
                <a:ea typeface="微软雅黑" panose="020B0503020204020204" charset="-122"/>
              </a:rPr>
              <a:t>Data preservation for experiments at IHEP</a:t>
            </a:r>
            <a:endParaRPr lang="zh-CN" altLang="en-US" dirty="0"/>
          </a:p>
        </p:txBody>
      </p:sp>
      <p:sp>
        <p:nvSpPr>
          <p:cNvPr id="5" name="文本占位符 4">
            <a:extLst>
              <a:ext uri="{FF2B5EF4-FFF2-40B4-BE49-F238E27FC236}">
                <a16:creationId xmlns:a16="http://schemas.microsoft.com/office/drawing/2014/main" id="{8304AFC3-DA8B-D557-4B27-EE3FF76C1BF9}"/>
              </a:ext>
            </a:extLst>
          </p:cNvPr>
          <p:cNvSpPr>
            <a:spLocks noGrp="1"/>
          </p:cNvSpPr>
          <p:nvPr>
            <p:ph type="body" idx="1"/>
          </p:nvPr>
        </p:nvSpPr>
        <p:spPr>
          <a:xfrm>
            <a:off x="628650" y="1369219"/>
            <a:ext cx="10783988" cy="5382310"/>
          </a:xfrm>
        </p:spPr>
        <p:txBody>
          <a:bodyPr>
            <a:normAutofit/>
          </a:bodyPr>
          <a:lstStyle/>
          <a:p>
            <a:pPr marL="342900" indent="-342900">
              <a:lnSpc>
                <a:spcPct val="160000"/>
              </a:lnSpc>
              <a:spcBef>
                <a:spcPts val="0"/>
              </a:spcBef>
              <a:buFont typeface="Arial" panose="020B0604020202020204" pitchFamily="34" charset="0"/>
              <a:buChar char="•"/>
            </a:pPr>
            <a:r>
              <a:rPr lang="en-US" altLang="zh-CN" sz="2400" dirty="0" err="1">
                <a:sym typeface="Noto Sans SC"/>
              </a:rPr>
              <a:t>Daya</a:t>
            </a:r>
            <a:r>
              <a:rPr lang="en-US" altLang="zh-CN" sz="2400" dirty="0">
                <a:sym typeface="Noto Sans SC"/>
              </a:rPr>
              <a:t> Bay</a:t>
            </a:r>
            <a:r>
              <a:rPr lang="zh-CN" altLang="en-US" sz="2400" dirty="0">
                <a:sym typeface="Noto Sans SC"/>
              </a:rPr>
              <a:t> </a:t>
            </a:r>
            <a:r>
              <a:rPr lang="en-US" altLang="zh-CN" sz="2400" dirty="0">
                <a:sym typeface="Noto Sans SC"/>
              </a:rPr>
              <a:t>Experiment </a:t>
            </a:r>
            <a:r>
              <a:rPr lang="en-US" altLang="zh-CN" sz="2400" dirty="0">
                <a:solidFill>
                  <a:schemeClr val="tx1"/>
                </a:solidFill>
                <a:ea typeface="Noto Sans SC"/>
                <a:sym typeface="Noto Sans SC"/>
              </a:rPr>
              <a:t>officially released the full datasets in December 2025.</a:t>
            </a:r>
          </a:p>
          <a:p>
            <a:pPr marL="800100" lvl="1" indent="-342900">
              <a:lnSpc>
                <a:spcPct val="160000"/>
              </a:lnSpc>
              <a:spcBef>
                <a:spcPts val="0"/>
              </a:spcBef>
              <a:buFont typeface="Arial" panose="020B0604020202020204" pitchFamily="34" charset="0"/>
              <a:buChar char="•"/>
            </a:pPr>
            <a:r>
              <a:rPr lang="en-US" altLang="zh-CN" sz="2000" dirty="0">
                <a:sym typeface="Noto Sans SC"/>
              </a:rPr>
              <a:t>Full transparency with public availability of dataset and analysis tools.</a:t>
            </a:r>
            <a:endParaRPr lang="en-US" altLang="zh-CN" sz="2400" dirty="0"/>
          </a:p>
          <a:p>
            <a:pPr marL="342900" indent="-342900">
              <a:lnSpc>
                <a:spcPct val="160000"/>
              </a:lnSpc>
              <a:spcBef>
                <a:spcPts val="0"/>
              </a:spcBef>
              <a:buFont typeface="Arial" panose="020B0604020202020204" pitchFamily="34" charset="0"/>
              <a:buChar char="•"/>
            </a:pPr>
            <a:r>
              <a:rPr lang="en-US" altLang="zh-CN" sz="2400" dirty="0">
                <a:sym typeface="Noto Sans SC"/>
              </a:rPr>
              <a:t>JUNO Collaboration developed a data policy for long-term preservation.</a:t>
            </a:r>
          </a:p>
          <a:p>
            <a:pPr marL="800100" lvl="1" indent="-342900">
              <a:lnSpc>
                <a:spcPct val="160000"/>
              </a:lnSpc>
              <a:spcBef>
                <a:spcPts val="0"/>
              </a:spcBef>
              <a:buFont typeface="Arial" panose="020B0604020202020204" pitchFamily="34" charset="0"/>
              <a:buChar char="•"/>
            </a:pPr>
            <a:r>
              <a:rPr lang="en-US" altLang="zh-CN" sz="2000" dirty="0">
                <a:sym typeface="Noto Sans SC"/>
              </a:rPr>
              <a:t>Raw data</a:t>
            </a:r>
            <a:r>
              <a:rPr lang="zh-CN" altLang="en-US" sz="2000" dirty="0">
                <a:sym typeface="Noto Sans SC"/>
              </a:rPr>
              <a:t> </a:t>
            </a:r>
            <a:r>
              <a:rPr lang="en-US" altLang="zh-CN" sz="2000" dirty="0">
                <a:sym typeface="Noto Sans SC"/>
              </a:rPr>
              <a:t>and reconstructed data are stored and distributed to all collaboration sites. </a:t>
            </a:r>
          </a:p>
          <a:p>
            <a:pPr marL="342900" indent="-342900">
              <a:lnSpc>
                <a:spcPct val="160000"/>
              </a:lnSpc>
              <a:spcBef>
                <a:spcPts val="0"/>
              </a:spcBef>
              <a:buFont typeface="Arial" panose="020B0604020202020204" pitchFamily="34" charset="0"/>
              <a:buChar char="•"/>
            </a:pPr>
            <a:r>
              <a:rPr lang="en-US" altLang="zh-CN" sz="2400" dirty="0"/>
              <a:t>The LHAASO collaboration is committed to preserve and open its data, at different levels of complexity, and to allow their re-use by a wide community.</a:t>
            </a:r>
          </a:p>
          <a:p>
            <a:pPr marL="342900" indent="-342900">
              <a:lnSpc>
                <a:spcPct val="160000"/>
              </a:lnSpc>
              <a:spcBef>
                <a:spcPts val="0"/>
              </a:spcBef>
              <a:buFont typeface="Arial" panose="020B0604020202020204" pitchFamily="34" charset="0"/>
              <a:buChar char="•"/>
            </a:pPr>
            <a:r>
              <a:rPr lang="en-US" altLang="zh-CN" sz="2400" dirty="0"/>
              <a:t>HEPS and CSNS are in the process of publishing their data policies, which will provide permanent storage for raw data and temporary storage for processed data.</a:t>
            </a:r>
          </a:p>
        </p:txBody>
      </p:sp>
    </p:spTree>
    <p:extLst>
      <p:ext uri="{BB962C8B-B14F-4D97-AF65-F5344CB8AC3E}">
        <p14:creationId xmlns:p14="http://schemas.microsoft.com/office/powerpoint/2010/main" val="306777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 altLang="zh-CN" sz="3600" b="1" dirty="0">
                <a:solidFill>
                  <a:srgbClr val="002060"/>
                </a:solidFill>
                <a:latin typeface=""/>
                <a:ea typeface="微软雅黑" panose="020B0503020204020204" charset="-122"/>
              </a:rPr>
              <a:t>IN2P3 Contributions to DPHEP</a:t>
            </a:r>
            <a:endParaRPr lang="en-US" sz="3600" b="1" dirty="0">
              <a:solidFill>
                <a:srgbClr val="002060"/>
              </a:solidFill>
              <a:latin typeface=""/>
              <a:ea typeface="微软雅黑" panose="020B0503020204020204" charset="-122"/>
            </a:endParaRPr>
          </a:p>
        </p:txBody>
      </p:sp>
      <p:sp>
        <p:nvSpPr>
          <p:cNvPr id="11" name="AutoShape 11"/>
          <p:cNvSpPr/>
          <p:nvPr/>
        </p:nvSpPr>
        <p:spPr>
          <a:xfrm>
            <a:off x="645610" y="1435100"/>
            <a:ext cx="10784390" cy="4914900"/>
          </a:xfrm>
          <a:prstGeom prst="rect">
            <a:avLst/>
          </a:prstGeom>
          <a:noFill/>
          <a:ln w="12700" cap="flat" cmpd="sng">
            <a:noFill/>
            <a:prstDash val="solid"/>
            <a:round/>
          </a:ln>
        </p:spPr>
        <p:txBody>
          <a:bodyPr vert="horz" wrap="square" lIns="0" tIns="0" rIns="0" bIns="0" rtlCol="0" anchor="t" anchorCtr="0"/>
          <a:lstStyle/>
          <a:p>
            <a:pPr>
              <a:lnSpc>
                <a:spcPct val="150000"/>
              </a:lnSpc>
            </a:pPr>
            <a:r>
              <a:rPr lang="en" altLang="zh-CN" sz="2400" dirty="0">
                <a:solidFill>
                  <a:srgbClr val="4B5563"/>
                </a:solidFill>
                <a:latin typeface=""/>
              </a:rPr>
              <a:t>Participation in Major </a:t>
            </a:r>
            <a:r>
              <a:rPr lang="en-US" altLang="zh-CN" sz="2400" dirty="0">
                <a:solidFill>
                  <a:srgbClr val="4B5563"/>
                </a:solidFill>
                <a:latin typeface=""/>
              </a:rPr>
              <a:t>flag</a:t>
            </a:r>
            <a:r>
              <a:rPr lang="en" altLang="zh-CN" sz="2400" dirty="0">
                <a:solidFill>
                  <a:srgbClr val="4B5563"/>
                </a:solidFill>
                <a:latin typeface=""/>
              </a:rPr>
              <a:t> Experiments</a:t>
            </a:r>
          </a:p>
          <a:p>
            <a:pPr lvl="1">
              <a:lnSpc>
                <a:spcPct val="150000"/>
              </a:lnSpc>
              <a:buFont typeface="Arial" panose="020B0604020202020204" pitchFamily="34" charset="0"/>
              <a:buChar char="•"/>
            </a:pPr>
            <a:r>
              <a:rPr lang="en" altLang="zh-CN" sz="2000" dirty="0">
                <a:solidFill>
                  <a:srgbClr val="4B5563"/>
                </a:solidFill>
                <a:latin typeface=""/>
              </a:rPr>
              <a:t>LHC experiments: ATLAS, CMS, </a:t>
            </a:r>
            <a:r>
              <a:rPr lang="en" altLang="zh-CN" sz="2000" dirty="0" err="1">
                <a:solidFill>
                  <a:srgbClr val="4B5563"/>
                </a:solidFill>
                <a:latin typeface=""/>
              </a:rPr>
              <a:t>LHCb</a:t>
            </a:r>
            <a:r>
              <a:rPr lang="en" altLang="zh-CN" sz="2000" dirty="0">
                <a:solidFill>
                  <a:srgbClr val="4B5563"/>
                </a:solidFill>
                <a:latin typeface=""/>
              </a:rPr>
              <a:t>, ALICE </a:t>
            </a:r>
          </a:p>
          <a:p>
            <a:pPr lvl="1">
              <a:lnSpc>
                <a:spcPct val="150000"/>
              </a:lnSpc>
              <a:buFont typeface="Arial" panose="020B0604020202020204" pitchFamily="34" charset="0"/>
              <a:buChar char="•"/>
            </a:pPr>
            <a:r>
              <a:rPr lang="en" altLang="zh-CN" sz="2000" dirty="0">
                <a:solidFill>
                  <a:srgbClr val="4B5563"/>
                </a:solidFill>
                <a:latin typeface=""/>
              </a:rPr>
              <a:t>Belle II: data management and analysis preservation </a:t>
            </a:r>
          </a:p>
          <a:p>
            <a:pPr lvl="1">
              <a:lnSpc>
                <a:spcPct val="150000"/>
              </a:lnSpc>
              <a:buFont typeface="Arial" panose="020B0604020202020204" pitchFamily="34" charset="0"/>
              <a:buChar char="•"/>
            </a:pPr>
            <a:r>
              <a:rPr lang="en" altLang="zh-CN" sz="2000" dirty="0">
                <a:solidFill>
                  <a:srgbClr val="4B5563"/>
                </a:solidFill>
                <a:latin typeface=""/>
              </a:rPr>
              <a:t>DUNE / </a:t>
            </a:r>
            <a:r>
              <a:rPr lang="en" altLang="zh-CN" sz="2000" dirty="0" err="1">
                <a:solidFill>
                  <a:srgbClr val="4B5563"/>
                </a:solidFill>
                <a:latin typeface=""/>
              </a:rPr>
              <a:t>ProtoDUNE</a:t>
            </a:r>
            <a:r>
              <a:rPr lang="en" altLang="zh-CN" sz="2000" dirty="0">
                <a:solidFill>
                  <a:srgbClr val="4B5563"/>
                </a:solidFill>
                <a:latin typeface=""/>
              </a:rPr>
              <a:t>: preservation of data, software, and workflows</a:t>
            </a:r>
          </a:p>
          <a:p>
            <a:pPr>
              <a:lnSpc>
                <a:spcPct val="150000"/>
              </a:lnSpc>
              <a:defRPr/>
            </a:pPr>
            <a:r>
              <a:rPr lang="en-US" sz="2400" dirty="0">
                <a:solidFill>
                  <a:srgbClr val="4B5563"/>
                </a:solidFill>
                <a:latin typeface=""/>
              </a:rPr>
              <a:t>CC-IN2P3 provides </a:t>
            </a:r>
            <a:r>
              <a:rPr lang="en-US" altLang="zh-CN" sz="2400" dirty="0">
                <a:solidFill>
                  <a:srgbClr val="4B5563"/>
                </a:solidFill>
                <a:latin typeface=""/>
              </a:rPr>
              <a:t>Computing &amp; Data Infrastructure</a:t>
            </a:r>
            <a:endParaRPr lang="en-US" sz="2400" dirty="0">
              <a:solidFill>
                <a:srgbClr val="4B5563"/>
              </a:solidFill>
              <a:latin typeface=""/>
            </a:endParaRPr>
          </a:p>
          <a:p>
            <a:pPr marL="800100" lvl="1" indent="-342900">
              <a:lnSpc>
                <a:spcPct val="150000"/>
              </a:lnSpc>
              <a:buFont typeface="Arial" panose="020B0604020202020204" pitchFamily="34" charset="0"/>
              <a:buChar char="•"/>
              <a:defRPr/>
            </a:pPr>
            <a:r>
              <a:rPr lang="en-US" sz="2000" dirty="0">
                <a:solidFill>
                  <a:srgbClr val="4B5563"/>
                </a:solidFill>
                <a:latin typeface=""/>
              </a:rPr>
              <a:t>Long-term data storage, d</a:t>
            </a:r>
            <a:r>
              <a:rPr lang="en-US" altLang="zh-CN" sz="2000" dirty="0">
                <a:solidFill>
                  <a:srgbClr val="4B5563"/>
                </a:solidFill>
                <a:latin typeface=""/>
              </a:rPr>
              <a:t>istributed data management </a:t>
            </a:r>
            <a:endParaRPr lang="en-US" sz="2000" dirty="0">
              <a:solidFill>
                <a:srgbClr val="4B5563"/>
              </a:solidFill>
              <a:latin typeface=""/>
            </a:endParaRPr>
          </a:p>
          <a:p>
            <a:pPr marL="800100" lvl="1" indent="-342900">
              <a:lnSpc>
                <a:spcPct val="150000"/>
              </a:lnSpc>
              <a:buFont typeface="Arial" panose="020B0604020202020204" pitchFamily="34" charset="0"/>
              <a:buChar char="•"/>
              <a:defRPr/>
            </a:pPr>
            <a:r>
              <a:rPr lang="en-US" sz="2000" dirty="0">
                <a:solidFill>
                  <a:srgbClr val="4B5563"/>
                </a:solidFill>
                <a:latin typeface=""/>
              </a:rPr>
              <a:t>Large-scale computing resources </a:t>
            </a:r>
          </a:p>
          <a:p>
            <a:pPr marL="800100" lvl="1" indent="-342900">
              <a:lnSpc>
                <a:spcPct val="150000"/>
              </a:lnSpc>
              <a:buFont typeface="Arial" panose="020B0604020202020204" pitchFamily="34" charset="0"/>
              <a:buChar char="•"/>
              <a:defRPr/>
            </a:pPr>
            <a:r>
              <a:rPr lang="en-US" sz="2000" dirty="0">
                <a:solidFill>
                  <a:srgbClr val="4B5563"/>
                </a:solidFill>
                <a:latin typeface=""/>
              </a:rPr>
              <a:t>Infrastructure for data archiving and re-analysis</a:t>
            </a:r>
          </a:p>
          <a:p>
            <a:pPr>
              <a:lnSpc>
                <a:spcPct val="108333"/>
              </a:lnSpc>
              <a:defRPr/>
            </a:pPr>
            <a:endParaRPr lang="en-US" sz="2000" dirty="0"/>
          </a:p>
        </p:txBody>
      </p:sp>
      <p:pic>
        <p:nvPicPr>
          <p:cNvPr id="4" name="图片 3">
            <a:extLst>
              <a:ext uri="{FF2B5EF4-FFF2-40B4-BE49-F238E27FC236}">
                <a16:creationId xmlns:a16="http://schemas.microsoft.com/office/drawing/2014/main" id="{8E822B2D-83F5-BB42-AD5E-3D036D16B3F7}"/>
              </a:ext>
            </a:extLst>
          </p:cNvPr>
          <p:cNvPicPr>
            <a:picLocks noChangeAspect="1"/>
          </p:cNvPicPr>
          <p:nvPr/>
        </p:nvPicPr>
        <p:blipFill>
          <a:blip r:embed="rId3"/>
          <a:stretch>
            <a:fillRect/>
          </a:stretch>
        </p:blipFill>
        <p:spPr>
          <a:xfrm>
            <a:off x="0" y="1435100"/>
            <a:ext cx="12192000" cy="5145852"/>
          </a:xfrm>
          <a:prstGeom prst="rect">
            <a:avLst/>
          </a:prstGeom>
        </p:spPr>
      </p:pic>
    </p:spTree>
    <p:extLst>
      <p:ext uri="{BB962C8B-B14F-4D97-AF65-F5344CB8AC3E}">
        <p14:creationId xmlns:p14="http://schemas.microsoft.com/office/powerpoint/2010/main" val="2527995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dirty="0">
                <a:solidFill>
                  <a:srgbClr val="1F2937"/>
                </a:solidFill>
                <a:latin typeface="Poppins"/>
                <a:ea typeface="Poppins"/>
                <a:cs typeface="Poppins"/>
                <a:sym typeface="Poppins"/>
              </a:rPr>
              <a:t>Future Trends: AI &amp; Open Science</a:t>
            </a:r>
            <a:endParaRPr lang="en-US" sz="1100" dirty="0"/>
          </a:p>
        </p:txBody>
      </p:sp>
      <p:sp>
        <p:nvSpPr>
          <p:cNvPr id="7" name="AutoShape 7"/>
          <p:cNvSpPr/>
          <p:nvPr/>
        </p:nvSpPr>
        <p:spPr>
          <a:xfrm>
            <a:off x="762000" y="1382486"/>
            <a:ext cx="7569201" cy="4967514"/>
          </a:xfrm>
          <a:prstGeom prst="rect">
            <a:avLst/>
          </a:prstGeom>
          <a:noFill/>
          <a:ln w="12700" cap="flat" cmpd="sng">
            <a:noFill/>
            <a:prstDash val="solid"/>
            <a:round/>
          </a:ln>
        </p:spPr>
        <p:txBody>
          <a:bodyPr vert="horz" wrap="square" lIns="0" tIns="0" rIns="0" bIns="0" rtlCol="0" anchor="t" anchorCtr="0"/>
          <a:lstStyle/>
          <a:p>
            <a:pPr marL="342900" indent="-342900" algn="l">
              <a:lnSpc>
                <a:spcPct val="150000"/>
              </a:lnSpc>
              <a:spcAft>
                <a:spcPts val="600"/>
              </a:spcAft>
              <a:buFont typeface="Arial" panose="020B0604020202020204" pitchFamily="34" charset="0"/>
              <a:buChar char="•"/>
              <a:defRPr/>
            </a:pPr>
            <a:r>
              <a:rPr lang="en-US" sz="2400" b="0" i="0" u="none" strike="noStrike" dirty="0">
                <a:solidFill>
                  <a:srgbClr val="374151"/>
                </a:solidFill>
                <a:latin typeface="Poppins"/>
                <a:ea typeface="Poppins"/>
                <a:cs typeface="Poppins"/>
                <a:sym typeface="Poppins"/>
              </a:rPr>
              <a:t>AI automates analysis workflows, prioritizes valuable data, and accelerates critical simulation and reconstruction processes.</a:t>
            </a:r>
          </a:p>
          <a:p>
            <a:pPr marL="342900" indent="-342900">
              <a:lnSpc>
                <a:spcPct val="150000"/>
              </a:lnSpc>
              <a:spcAft>
                <a:spcPts val="600"/>
              </a:spcAft>
              <a:buFont typeface="Arial" panose="020B0604020202020204" pitchFamily="34" charset="0"/>
              <a:buChar char="•"/>
              <a:defRPr/>
            </a:pPr>
            <a:r>
              <a:rPr lang="en-US" altLang="zh-CN" sz="2400" dirty="0">
                <a:solidFill>
                  <a:srgbClr val="374151"/>
                </a:solidFill>
                <a:latin typeface="Poppins"/>
                <a:ea typeface="Poppins"/>
                <a:cs typeface="Poppins"/>
                <a:sym typeface="Poppins"/>
              </a:rPr>
              <a:t>CERN Open Data gives a lot of good practice of LHC experiments. These open data supports more valuable</a:t>
            </a:r>
            <a:r>
              <a:rPr lang="zh-CN" altLang="en-US" sz="2400" dirty="0">
                <a:solidFill>
                  <a:srgbClr val="374151"/>
                </a:solidFill>
                <a:latin typeface="Poppins"/>
                <a:ea typeface="Poppins"/>
                <a:cs typeface="Poppins"/>
                <a:sym typeface="Poppins"/>
              </a:rPr>
              <a:t> </a:t>
            </a:r>
            <a:r>
              <a:rPr lang="en-US" altLang="zh-CN" sz="2400" dirty="0">
                <a:solidFill>
                  <a:srgbClr val="374151"/>
                </a:solidFill>
                <a:latin typeface="Poppins"/>
                <a:ea typeface="Poppins"/>
                <a:cs typeface="Poppins"/>
                <a:sym typeface="Poppins"/>
              </a:rPr>
              <a:t>publications. </a:t>
            </a:r>
          </a:p>
          <a:p>
            <a:pPr marL="342900" indent="-342900">
              <a:lnSpc>
                <a:spcPct val="150000"/>
              </a:lnSpc>
              <a:spcAft>
                <a:spcPts val="600"/>
              </a:spcAft>
              <a:buFont typeface="Arial" panose="020B0604020202020204" pitchFamily="34" charset="0"/>
              <a:buChar char="•"/>
              <a:defRPr/>
            </a:pPr>
            <a:r>
              <a:rPr lang="en-US" altLang="zh-CN" sz="2400" dirty="0">
                <a:solidFill>
                  <a:srgbClr val="374151"/>
                </a:solidFill>
                <a:latin typeface="Poppins"/>
                <a:ea typeface="Poppins"/>
                <a:cs typeface="Poppins"/>
                <a:sym typeface="Poppins"/>
              </a:rPr>
              <a:t>We hope that more and more experiments can join the open science and release open data to HEP field.</a:t>
            </a:r>
            <a:endParaRPr lang="en-US" altLang="zh-CN" sz="2400" dirty="0"/>
          </a:p>
        </p:txBody>
      </p:sp>
      <p:pic>
        <p:nvPicPr>
          <p:cNvPr id="14" name="Picture 14"/>
          <p:cNvPicPr>
            <a:picLocks noChangeAspect="1"/>
          </p:cNvPicPr>
          <p:nvPr/>
        </p:nvPicPr>
        <p:blipFill>
          <a:blip r:embed="rId3"/>
          <a:srcRect t="8132" b="8132"/>
          <a:stretch>
            <a:fillRect/>
          </a:stretch>
        </p:blipFill>
        <p:spPr>
          <a:xfrm>
            <a:off x="8331200" y="2678507"/>
            <a:ext cx="3635828" cy="2285378"/>
          </a:xfrm>
          <a:prstGeom prst="rect">
            <a:avLst/>
          </a:prstGeom>
          <a:noFill/>
          <a:ln w="12700" cap="flat" cmpd="sng">
            <a:solidFill>
              <a:srgbClr val="D1D5DB">
                <a:alpha val="100000"/>
              </a:srgbClr>
            </a:solidFill>
            <a:prstDash val="solid"/>
            <a:rou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Poppins"/>
                <a:ea typeface="Poppins"/>
                <a:cs typeface="Poppins"/>
                <a:sym typeface="Poppins"/>
              </a:rPr>
              <a:t>Future Outlook: Opportunities for Collaboration</a:t>
            </a:r>
            <a:endParaRPr lang="en-US" sz="1100"/>
          </a:p>
        </p:txBody>
      </p:sp>
      <p:sp>
        <p:nvSpPr>
          <p:cNvPr id="6" name="AutoShape 6"/>
          <p:cNvSpPr/>
          <p:nvPr/>
        </p:nvSpPr>
        <p:spPr>
          <a:xfrm>
            <a:off x="761999" y="1429657"/>
            <a:ext cx="10958945" cy="5203372"/>
          </a:xfrm>
          <a:prstGeom prst="rect">
            <a:avLst/>
          </a:prstGeom>
          <a:noFill/>
          <a:ln w="12700" cap="flat" cmpd="sng">
            <a:noFill/>
            <a:prstDash val="solid"/>
            <a:round/>
          </a:ln>
        </p:spPr>
        <p:txBody>
          <a:bodyPr vert="horz" wrap="square" lIns="0" tIns="0" rIns="0" bIns="0" rtlCol="0" anchor="t" anchorCtr="0"/>
          <a:lstStyle/>
          <a:p>
            <a:pPr marL="342900" indent="-342900" algn="l">
              <a:lnSpc>
                <a:spcPct val="150000"/>
              </a:lnSpc>
              <a:buFont typeface="Arial" panose="020B0604020202020204" pitchFamily="34" charset="0"/>
              <a:buChar char="•"/>
              <a:defRPr/>
            </a:pPr>
            <a:r>
              <a:rPr lang="en-US" sz="2400" b="1" i="0" u="none" strike="noStrike" dirty="0">
                <a:solidFill>
                  <a:srgbClr val="111827"/>
                </a:solidFill>
                <a:latin typeface="Poppins"/>
                <a:ea typeface="Poppins"/>
                <a:cs typeface="Poppins"/>
                <a:sym typeface="Poppins"/>
              </a:rPr>
              <a:t>Global Federated Data Preservation Network</a:t>
            </a:r>
          </a:p>
          <a:p>
            <a:pPr marL="800100" lvl="1" indent="-342900">
              <a:lnSpc>
                <a:spcPct val="150000"/>
              </a:lnSpc>
              <a:buFont typeface="Arial" panose="020B0604020202020204" pitchFamily="34" charset="0"/>
              <a:buChar char="•"/>
              <a:defRPr/>
            </a:pPr>
            <a:r>
              <a:rPr lang="en-US" altLang="zh-CN" sz="2000" dirty="0">
                <a:solidFill>
                  <a:srgbClr val="111827"/>
                </a:solidFill>
                <a:latin typeface="Poppins"/>
                <a:cs typeface="Poppins"/>
                <a:sym typeface="Poppins"/>
              </a:rPr>
              <a:t>Establish a federated network to share resources, backup critical datasets, and unify access interfaces for seamless collaboration.</a:t>
            </a:r>
            <a:endParaRPr lang="en-US" sz="2000" dirty="0"/>
          </a:p>
          <a:p>
            <a:pPr marL="342900" indent="-342900">
              <a:lnSpc>
                <a:spcPct val="150000"/>
              </a:lnSpc>
              <a:buFont typeface="Arial" panose="020B0604020202020204" pitchFamily="34" charset="0"/>
              <a:buChar char="•"/>
              <a:defRPr/>
            </a:pPr>
            <a:r>
              <a:rPr lang="en-US" altLang="zh-CN" sz="2400" b="1" dirty="0">
                <a:solidFill>
                  <a:srgbClr val="111827"/>
                </a:solidFill>
                <a:latin typeface="Poppins"/>
                <a:cs typeface="Poppins"/>
                <a:sym typeface="Poppins"/>
              </a:rPr>
              <a:t>Joint Development of New Technologies</a:t>
            </a:r>
          </a:p>
          <a:p>
            <a:pPr marL="800100" lvl="1" indent="-342900">
              <a:lnSpc>
                <a:spcPct val="150000"/>
              </a:lnSpc>
              <a:buFont typeface="Arial" panose="020B0604020202020204" pitchFamily="34" charset="0"/>
              <a:buChar char="•"/>
              <a:defRPr/>
            </a:pPr>
            <a:r>
              <a:rPr lang="en-US" altLang="zh-CN" sz="2000" dirty="0">
                <a:solidFill>
                  <a:srgbClr val="111827"/>
                </a:solidFill>
                <a:latin typeface="Poppins"/>
                <a:cs typeface="Poppins"/>
                <a:sym typeface="Poppins"/>
              </a:rPr>
              <a:t>R&amp;D for</a:t>
            </a:r>
            <a:r>
              <a:rPr lang="zh-CN" altLang="en-US" sz="2000" dirty="0">
                <a:solidFill>
                  <a:srgbClr val="111827"/>
                </a:solidFill>
                <a:latin typeface="Poppins"/>
                <a:cs typeface="Poppins"/>
                <a:sym typeface="Poppins"/>
              </a:rPr>
              <a:t> </a:t>
            </a:r>
            <a:r>
              <a:rPr lang="en-US" altLang="zh-CN" sz="2000" dirty="0">
                <a:solidFill>
                  <a:srgbClr val="111827"/>
                </a:solidFill>
                <a:latin typeface="Poppins"/>
                <a:cs typeface="Poppins"/>
                <a:sym typeface="Poppins"/>
              </a:rPr>
              <a:t>Data</a:t>
            </a:r>
            <a:r>
              <a:rPr lang="zh-CN" altLang="en-US" sz="2000" dirty="0">
                <a:solidFill>
                  <a:srgbClr val="111827"/>
                </a:solidFill>
                <a:latin typeface="Poppins"/>
                <a:cs typeface="Poppins"/>
                <a:sym typeface="Poppins"/>
              </a:rPr>
              <a:t> </a:t>
            </a:r>
            <a:r>
              <a:rPr lang="en-US" altLang="zh-CN" sz="2000" dirty="0">
                <a:solidFill>
                  <a:srgbClr val="111827"/>
                </a:solidFill>
                <a:latin typeface="Poppins"/>
                <a:cs typeface="Poppins"/>
                <a:sym typeface="Poppins"/>
              </a:rPr>
              <a:t>Agent, construction of</a:t>
            </a:r>
            <a:r>
              <a:rPr lang="zh-CN" altLang="en-US" sz="2000" dirty="0">
                <a:solidFill>
                  <a:srgbClr val="111827"/>
                </a:solidFill>
                <a:latin typeface="Poppins"/>
                <a:cs typeface="Poppins"/>
                <a:sym typeface="Poppins"/>
              </a:rPr>
              <a:t> </a:t>
            </a:r>
            <a:r>
              <a:rPr lang="en-US" altLang="zh-CN" sz="2000" dirty="0">
                <a:solidFill>
                  <a:srgbClr val="111827"/>
                </a:solidFill>
                <a:latin typeface="Poppins"/>
                <a:cs typeface="Poppins"/>
                <a:sym typeface="Poppins"/>
              </a:rPr>
              <a:t>HEP</a:t>
            </a:r>
            <a:r>
              <a:rPr lang="zh-CN" altLang="en-US" sz="2000" dirty="0">
                <a:solidFill>
                  <a:srgbClr val="111827"/>
                </a:solidFill>
                <a:latin typeface="Poppins"/>
                <a:cs typeface="Poppins"/>
                <a:sym typeface="Poppins"/>
              </a:rPr>
              <a:t> </a:t>
            </a:r>
            <a:r>
              <a:rPr lang="en-US" altLang="zh-CN" sz="2000" dirty="0">
                <a:solidFill>
                  <a:srgbClr val="111827"/>
                </a:solidFill>
                <a:latin typeface="Poppins"/>
                <a:cs typeface="Poppins"/>
                <a:sym typeface="Poppins"/>
              </a:rPr>
              <a:t>knowledge</a:t>
            </a:r>
            <a:r>
              <a:rPr lang="zh-CN" altLang="en-US" sz="2000" dirty="0">
                <a:solidFill>
                  <a:srgbClr val="111827"/>
                </a:solidFill>
                <a:latin typeface="Poppins"/>
                <a:cs typeface="Poppins"/>
                <a:sym typeface="Poppins"/>
              </a:rPr>
              <a:t> </a:t>
            </a:r>
            <a:r>
              <a:rPr lang="en-US" altLang="zh-CN" sz="2000" dirty="0">
                <a:solidFill>
                  <a:srgbClr val="111827"/>
                </a:solidFill>
                <a:latin typeface="Poppins"/>
                <a:cs typeface="Poppins"/>
                <a:sym typeface="Poppins"/>
              </a:rPr>
              <a:t>base.</a:t>
            </a:r>
          </a:p>
          <a:p>
            <a:pPr marL="800100" lvl="1" indent="-342900">
              <a:lnSpc>
                <a:spcPct val="150000"/>
              </a:lnSpc>
              <a:buFont typeface="Arial" panose="020B0604020202020204" pitchFamily="34" charset="0"/>
              <a:buChar char="•"/>
              <a:defRPr/>
            </a:pPr>
            <a:r>
              <a:rPr lang="en-US" altLang="zh-CN" sz="2000" dirty="0">
                <a:solidFill>
                  <a:srgbClr val="111827"/>
                </a:solidFill>
                <a:latin typeface="Poppins"/>
                <a:cs typeface="Poppins"/>
                <a:sym typeface="Poppins"/>
              </a:rPr>
              <a:t>Tools: AI-driven data compression, FPGA, computational storage etc.</a:t>
            </a:r>
          </a:p>
          <a:p>
            <a:pPr marL="342900" indent="-342900">
              <a:lnSpc>
                <a:spcPct val="150000"/>
              </a:lnSpc>
              <a:buFont typeface="Arial" panose="020B0604020202020204" pitchFamily="34" charset="0"/>
              <a:buChar char="•"/>
              <a:defRPr/>
            </a:pPr>
            <a:r>
              <a:rPr lang="en-US" altLang="zh-CN" sz="2400" b="1" dirty="0">
                <a:solidFill>
                  <a:srgbClr val="111827"/>
                </a:solidFill>
                <a:latin typeface="Poppins"/>
                <a:cs typeface="Poppins"/>
                <a:sym typeface="Poppins"/>
              </a:rPr>
              <a:t>Promoting Education and Training</a:t>
            </a:r>
          </a:p>
          <a:p>
            <a:pPr marL="800100" lvl="1" indent="-342900">
              <a:lnSpc>
                <a:spcPct val="150000"/>
              </a:lnSpc>
              <a:buFont typeface="Arial" panose="020B0604020202020204" pitchFamily="34" charset="0"/>
              <a:buChar char="•"/>
              <a:defRPr/>
            </a:pPr>
            <a:r>
              <a:rPr lang="en-US" altLang="zh-CN" sz="2000" dirty="0">
                <a:solidFill>
                  <a:srgbClr val="111827"/>
                </a:solidFill>
                <a:latin typeface="Poppins"/>
                <a:cs typeface="Poppins"/>
                <a:sym typeface="Poppins"/>
              </a:rPr>
              <a:t>Post Doctor, Ph. D…</a:t>
            </a:r>
          </a:p>
          <a:p>
            <a:pPr marL="800100" lvl="1" indent="-342900">
              <a:lnSpc>
                <a:spcPct val="150000"/>
              </a:lnSpc>
              <a:buFont typeface="Arial" panose="020B0604020202020204" pitchFamily="34" charset="0"/>
              <a:buChar char="•"/>
              <a:defRPr/>
            </a:pPr>
            <a:r>
              <a:rPr lang="en-US" altLang="zh-CN" sz="2000" dirty="0">
                <a:solidFill>
                  <a:srgbClr val="111827"/>
                </a:solidFill>
                <a:latin typeface="Poppins"/>
                <a:cs typeface="Poppins"/>
                <a:sym typeface="Poppins"/>
              </a:rPr>
              <a:t>Co-create specialized courses and training modules for early-career scientists.</a:t>
            </a:r>
            <a:endParaRPr lang="en-US" altLang="zh-CN" sz="2000" dirty="0">
              <a:solidFill>
                <a:srgbClr val="111827"/>
              </a:solidFill>
              <a:latin typeface="Poppins"/>
              <a:cs typeface="Poppins"/>
            </a:endParaRPr>
          </a:p>
          <a:p>
            <a:pPr>
              <a:lnSpc>
                <a:spcPct val="125000"/>
              </a:lnSpc>
              <a:defRPr/>
            </a:pPr>
            <a:endParaRPr lang="en-US" altLang="zh-CN" sz="2000" dirty="0">
              <a:solidFill>
                <a:srgbClr val="111827"/>
              </a:solidFill>
              <a:latin typeface="Poppins"/>
              <a:cs typeface="Poppins"/>
            </a:endParaRPr>
          </a:p>
          <a:p>
            <a:pPr>
              <a:lnSpc>
                <a:spcPct val="125000"/>
              </a:lnSpc>
              <a:defRPr/>
            </a:pPr>
            <a:endParaRPr lang="en-US" altLang="zh-CN" sz="800" dirty="0"/>
          </a:p>
          <a:p>
            <a:pPr marL="0" indent="0" algn="l">
              <a:lnSpc>
                <a:spcPct val="125000"/>
              </a:lnSpc>
              <a:defRPr/>
            </a:pP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Poppins"/>
                <a:ea typeface="Poppins"/>
                <a:cs typeface="Poppins"/>
                <a:sym typeface="Poppins"/>
              </a:rPr>
              <a:t>Conclusion</a:t>
            </a:r>
            <a:endParaRPr lang="en-US" sz="1100"/>
          </a:p>
        </p:txBody>
      </p:sp>
      <p:sp>
        <p:nvSpPr>
          <p:cNvPr id="6" name="AutoShape 6"/>
          <p:cNvSpPr/>
          <p:nvPr/>
        </p:nvSpPr>
        <p:spPr>
          <a:xfrm>
            <a:off x="952500" y="1549399"/>
            <a:ext cx="10477500" cy="4503057"/>
          </a:xfrm>
          <a:prstGeom prst="rect">
            <a:avLst/>
          </a:prstGeom>
          <a:noFill/>
          <a:ln w="12700" cap="flat" cmpd="sng">
            <a:noFill/>
            <a:prstDash val="solid"/>
            <a:round/>
          </a:ln>
        </p:spPr>
        <p:txBody>
          <a:bodyPr vert="horz" wrap="square" lIns="0" tIns="0" rIns="0" bIns="0" rtlCol="0" anchor="t" anchorCtr="0"/>
          <a:lstStyle/>
          <a:p>
            <a:pPr marL="342900" indent="-342900" algn="l">
              <a:lnSpc>
                <a:spcPct val="110000"/>
              </a:lnSpc>
              <a:buFont typeface="Arial" panose="020B0604020202020204" pitchFamily="34" charset="0"/>
              <a:buChar char="•"/>
              <a:defRPr/>
            </a:pPr>
            <a:r>
              <a:rPr lang="en-US" sz="2400" b="0" i="0" u="none" strike="noStrike" dirty="0">
                <a:solidFill>
                  <a:srgbClr val="4B5563"/>
                </a:solidFill>
                <a:latin typeface="Poppins"/>
                <a:ea typeface="Poppins"/>
                <a:cs typeface="Poppins"/>
                <a:sym typeface="Poppins"/>
              </a:rPr>
              <a:t>It is essential for maximizing scientific output and ensuring turning raw data into enduring knowledge assets.</a:t>
            </a:r>
          </a:p>
          <a:p>
            <a:pPr marL="342900" indent="-342900">
              <a:lnSpc>
                <a:spcPct val="110000"/>
              </a:lnSpc>
              <a:buFont typeface="Arial" panose="020B0604020202020204" pitchFamily="34" charset="0"/>
              <a:buChar char="•"/>
              <a:defRPr/>
            </a:pPr>
            <a:r>
              <a:rPr lang="en-US" altLang="zh-CN" sz="2400" dirty="0">
                <a:solidFill>
                  <a:srgbClr val="4B5563"/>
                </a:solidFill>
                <a:latin typeface="Poppins"/>
                <a:ea typeface="Poppins"/>
                <a:cs typeface="Poppins"/>
                <a:sym typeface="Poppins"/>
              </a:rPr>
              <a:t>Frameworks like DPHEP and the ICFA Panel provide the critical structure for global coordination, ensuring interoperability and shared standards across borders.</a:t>
            </a:r>
          </a:p>
          <a:p>
            <a:pPr marL="342900" indent="-342900">
              <a:lnSpc>
                <a:spcPct val="110000"/>
              </a:lnSpc>
              <a:buFont typeface="Arial" panose="020B0604020202020204" pitchFamily="34" charset="0"/>
              <a:buChar char="•"/>
              <a:defRPr/>
            </a:pPr>
            <a:r>
              <a:rPr lang="en-US" altLang="zh-CN" sz="2400" dirty="0">
                <a:solidFill>
                  <a:srgbClr val="4B5563"/>
                </a:solidFill>
                <a:latin typeface="Poppins"/>
                <a:ea typeface="Poppins"/>
                <a:cs typeface="Poppins"/>
                <a:sym typeface="Poppins"/>
              </a:rPr>
              <a:t>Joint efforts between IHEP and IN2P3 demonstrate a successful partnership in shaping strategy, aligning practices, and implementing robust data stewardship workflows.</a:t>
            </a:r>
          </a:p>
          <a:p>
            <a:pPr marL="342900" indent="-342900">
              <a:lnSpc>
                <a:spcPct val="110000"/>
              </a:lnSpc>
              <a:buFont typeface="Arial" panose="020B0604020202020204" pitchFamily="34" charset="0"/>
              <a:buChar char="•"/>
              <a:defRPr/>
            </a:pPr>
            <a:r>
              <a:rPr lang="en-US" altLang="zh-CN" sz="2400" dirty="0">
                <a:solidFill>
                  <a:srgbClr val="4B5563"/>
                </a:solidFill>
                <a:latin typeface="Poppins"/>
                <a:ea typeface="Poppins"/>
                <a:cs typeface="Poppins"/>
                <a:sym typeface="Poppins"/>
              </a:rPr>
              <a:t>AI and Open Science are the keys to unlocking the full potential of preserved data, enabling new discoveries and broader access for the global research community.</a:t>
            </a:r>
            <a:endParaRPr lang="en-US" altLang="zh-CN" sz="2400" dirty="0"/>
          </a:p>
          <a:p>
            <a:pPr marL="342900" indent="-342900">
              <a:lnSpc>
                <a:spcPct val="110000"/>
              </a:lnSpc>
              <a:buFont typeface="Arial" panose="020B0604020202020204" pitchFamily="34" charset="0"/>
              <a:buChar char="•"/>
              <a:defRPr/>
            </a:pPr>
            <a:endParaRPr lang="en-US" altLang="zh-CN" sz="2400" dirty="0"/>
          </a:p>
          <a:p>
            <a:pPr marL="342900" indent="-342900">
              <a:lnSpc>
                <a:spcPct val="110000"/>
              </a:lnSpc>
              <a:buFont typeface="Arial" panose="020B0604020202020204" pitchFamily="34" charset="0"/>
              <a:buChar char="•"/>
              <a:defRPr/>
            </a:pPr>
            <a:endParaRPr lang="en-US" altLang="zh-CN" sz="2400" dirty="0"/>
          </a:p>
          <a:p>
            <a:pPr marL="342900" indent="-342900" algn="l">
              <a:lnSpc>
                <a:spcPct val="110000"/>
              </a:lnSpc>
              <a:buFont typeface="Arial" panose="020B0604020202020204" pitchFamily="34" charset="0"/>
              <a:buChar char="•"/>
              <a:defRPr/>
            </a:pP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2794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1F2937"/>
                </a:solidFill>
                <a:latin typeface="Poppins"/>
                <a:ea typeface="Poppins"/>
                <a:cs typeface="Poppins"/>
                <a:sym typeface="Poppins"/>
              </a:rPr>
              <a:t>Thank You</a:t>
            </a:r>
            <a:endParaRPr lang="en-US" sz="1100"/>
          </a:p>
        </p:txBody>
      </p:sp>
      <p:sp>
        <p:nvSpPr>
          <p:cNvPr id="3" name="AutoShape 3"/>
          <p:cNvSpPr/>
          <p:nvPr/>
        </p:nvSpPr>
        <p:spPr>
          <a:xfrm>
            <a:off x="5334000" y="4191000"/>
            <a:ext cx="1524000" cy="50800"/>
          </a:xfrm>
          <a:prstGeom prst="roundRect">
            <a:avLst>
              <a:gd name="adj" fmla="val 0"/>
            </a:avLst>
          </a:prstGeom>
          <a:solidFill>
            <a:srgbClr val="1F2937">
              <a:alpha val="100000"/>
            </a:srgbClr>
          </a:solidFill>
          <a:ln w="25400" cap="flat" cmpd="sng">
            <a:noFill/>
            <a:prstDash val="solid"/>
            <a:round/>
          </a:ln>
        </p:spPr>
        <p:txBody>
          <a:bodyPr vert="horz" wrap="square" lIns="0" tIns="0" rIns="0" bIns="0" rtlCol="0" anchor="ctr" anchorCtr="0"/>
          <a:lstStyle/>
          <a:p>
            <a:pPr algn="ctr">
              <a:defRPr/>
            </a:pPr>
            <a:endParaRPr/>
          </a:p>
        </p:txBody>
      </p:sp>
      <p:pic>
        <p:nvPicPr>
          <p:cNvPr id="5" name="Picture 5"/>
          <p:cNvPicPr>
            <a:picLocks noChangeAspect="1"/>
          </p:cNvPicPr>
          <p:nvPr/>
        </p:nvPicPr>
        <p:blipFill>
          <a:blip r:embed="rId3"/>
          <a:stretch>
            <a:fillRect/>
          </a:stretch>
        </p:blipFill>
        <p:spPr>
          <a:xfrm>
            <a:off x="10668000" y="6190112"/>
            <a:ext cx="1524000" cy="6678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sz="4000" b="1" dirty="0">
                <a:solidFill>
                  <a:srgbClr val="002060"/>
                </a:solidFill>
                <a:effectLst/>
                <a:latin typeface="微软雅黑" panose="020B0503020204020204" charset="-122"/>
                <a:ea typeface="微软雅黑" panose="020B0503020204020204" charset="-122"/>
                <a:cs typeface="+mn-cs"/>
              </a:rPr>
              <a:t>Data Volume of major experiments</a:t>
            </a:r>
          </a:p>
        </p:txBody>
      </p:sp>
      <p:graphicFrame>
        <p:nvGraphicFramePr>
          <p:cNvPr id="4" name="表格 3"/>
          <p:cNvGraphicFramePr>
            <a:graphicFrameLocks noGrp="1"/>
          </p:cNvGraphicFramePr>
          <p:nvPr/>
        </p:nvGraphicFramePr>
        <p:xfrm>
          <a:off x="862027" y="2311986"/>
          <a:ext cx="10897756" cy="3695508"/>
        </p:xfrm>
        <a:graphic>
          <a:graphicData uri="http://schemas.openxmlformats.org/drawingml/2006/table">
            <a:tbl>
              <a:tblPr firstRow="1" firstCol="1"/>
              <a:tblGrid>
                <a:gridCol w="1874155">
                  <a:extLst>
                    <a:ext uri="{9D8B030D-6E8A-4147-A177-3AD203B41FA5}">
                      <a16:colId xmlns:a16="http://schemas.microsoft.com/office/drawing/2014/main" val="20000"/>
                    </a:ext>
                  </a:extLst>
                </a:gridCol>
                <a:gridCol w="2451272">
                  <a:extLst>
                    <a:ext uri="{9D8B030D-6E8A-4147-A177-3AD203B41FA5}">
                      <a16:colId xmlns:a16="http://schemas.microsoft.com/office/drawing/2014/main" val="20001"/>
                    </a:ext>
                  </a:extLst>
                </a:gridCol>
                <a:gridCol w="2451272">
                  <a:extLst>
                    <a:ext uri="{9D8B030D-6E8A-4147-A177-3AD203B41FA5}">
                      <a16:colId xmlns:a16="http://schemas.microsoft.com/office/drawing/2014/main" val="2324194701"/>
                    </a:ext>
                  </a:extLst>
                </a:gridCol>
                <a:gridCol w="1849894">
                  <a:extLst>
                    <a:ext uri="{9D8B030D-6E8A-4147-A177-3AD203B41FA5}">
                      <a16:colId xmlns:a16="http://schemas.microsoft.com/office/drawing/2014/main" val="20002"/>
                    </a:ext>
                  </a:extLst>
                </a:gridCol>
                <a:gridCol w="2271163">
                  <a:extLst>
                    <a:ext uri="{9D8B030D-6E8A-4147-A177-3AD203B41FA5}">
                      <a16:colId xmlns:a16="http://schemas.microsoft.com/office/drawing/2014/main" val="20003"/>
                    </a:ext>
                  </a:extLst>
                </a:gridCol>
              </a:tblGrid>
              <a:tr h="406400">
                <a:tc>
                  <a:txBody>
                    <a:bodyPr/>
                    <a:lstStyle/>
                    <a:p>
                      <a:pPr marL="0" indent="127000" algn="ctr" defTabSz="914400" rtl="0" eaLnBrk="1" latinLnBrk="0" hangingPunct="1">
                        <a:lnSpc>
                          <a:spcPct val="100000"/>
                        </a:lnSpc>
                        <a:spcAft>
                          <a:spcPts val="0"/>
                        </a:spcAft>
                      </a:pPr>
                      <a:r>
                        <a:rPr lang="en-US" sz="1800" b="1" kern="100" dirty="0">
                          <a:effectLst/>
                        </a:rPr>
                        <a:t>Research Area</a:t>
                      </a:r>
                    </a:p>
                  </a:txBody>
                  <a:tcPr marL="68580" marR="68580" marT="0" marB="0" anchor="ctr"/>
                </a:tc>
                <a:tc>
                  <a:txBody>
                    <a:bodyPr/>
                    <a:lstStyle/>
                    <a:p>
                      <a:pPr marL="0" indent="127000" algn="ctr" defTabSz="914400" rtl="0" eaLnBrk="1" latinLnBrk="0" hangingPunct="1">
                        <a:lnSpc>
                          <a:spcPct val="100000"/>
                        </a:lnSpc>
                        <a:spcAft>
                          <a:spcPts val="0"/>
                        </a:spcAft>
                      </a:pPr>
                      <a:r>
                        <a:rPr lang="en-US" sz="1800" b="1" kern="100" dirty="0">
                          <a:effectLst/>
                        </a:rPr>
                        <a:t>Experiments</a:t>
                      </a:r>
                    </a:p>
                    <a:p>
                      <a:pPr marL="0" indent="127000" algn="ctr" defTabSz="914400" rtl="0" eaLnBrk="1" latinLnBrk="0" hangingPunct="1">
                        <a:lnSpc>
                          <a:spcPct val="100000"/>
                        </a:lnSpc>
                        <a:spcAft>
                          <a:spcPts val="0"/>
                        </a:spcAft>
                      </a:pPr>
                      <a:r>
                        <a:rPr lang="en-US" sz="1800" b="1" kern="100" dirty="0">
                          <a:effectLst/>
                        </a:rPr>
                        <a:t>/Facilities</a:t>
                      </a: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indent="127000" algn="ctr" defTabSz="914400" rtl="0" eaLnBrk="1" latinLnBrk="0" hangingPunct="1">
                        <a:lnSpc>
                          <a:spcPct val="100000"/>
                        </a:lnSpc>
                        <a:spcAft>
                          <a:spcPts val="0"/>
                        </a:spcAft>
                      </a:pPr>
                      <a:r>
                        <a:rPr lang="en-US" altLang="zh-CN" b="1" dirty="0"/>
                        <a:t>Operation period</a:t>
                      </a:r>
                      <a:endParaRPr lang="en-US" sz="1800" b="1" kern="100" dirty="0">
                        <a:effectLst/>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indent="127000" algn="ctr" defTabSz="914400" rtl="0" eaLnBrk="1" latinLnBrk="0" hangingPunct="1">
                        <a:lnSpc>
                          <a:spcPct val="100000"/>
                        </a:lnSpc>
                        <a:spcAft>
                          <a:spcPts val="0"/>
                        </a:spcAft>
                      </a:pPr>
                      <a:r>
                        <a:rPr lang="en-US" sz="1800" b="1" kern="100" dirty="0">
                          <a:effectLst/>
                        </a:rPr>
                        <a:t>Storage</a:t>
                      </a:r>
                    </a:p>
                  </a:txBody>
                  <a:tcPr marL="68580" marR="68580" marT="0" marB="0" anchor="ctr"/>
                </a:tc>
                <a:tc>
                  <a:txBody>
                    <a:bodyPr/>
                    <a:lstStyle/>
                    <a:p>
                      <a:pPr marL="0" indent="127000" algn="ctr" defTabSz="914400" rtl="0" eaLnBrk="1" latinLnBrk="0" hangingPunct="1">
                        <a:lnSpc>
                          <a:spcPct val="100000"/>
                        </a:lnSpc>
                        <a:spcAft>
                          <a:spcPts val="0"/>
                        </a:spcAft>
                      </a:pPr>
                      <a:r>
                        <a:rPr lang="en-US" sz="1800" b="1" kern="100" dirty="0">
                          <a:effectLst/>
                        </a:rPr>
                        <a:t>Data produced</a:t>
                      </a:r>
                    </a:p>
                    <a:p>
                      <a:pPr marL="0" indent="127000" algn="ctr" defTabSz="914400" rtl="0" eaLnBrk="1" latinLnBrk="0" hangingPunct="1">
                        <a:lnSpc>
                          <a:spcPct val="100000"/>
                        </a:lnSpc>
                        <a:spcAft>
                          <a:spcPts val="0"/>
                        </a:spcAft>
                      </a:pPr>
                      <a:r>
                        <a:rPr lang="en-US" sz="1600" b="1" kern="100" dirty="0">
                          <a:effectLst/>
                        </a:rPr>
                        <a:t>(per year)</a:t>
                      </a:r>
                      <a:endParaRPr lang="en-US" sz="1800" b="1" kern="100" dirty="0">
                        <a:effectLst/>
                      </a:endParaRPr>
                    </a:p>
                  </a:txBody>
                  <a:tcPr marL="68580" marR="68580" marT="0" marB="0" anchor="ctr"/>
                </a:tc>
                <a:extLst>
                  <a:ext uri="{0D108BD9-81ED-4DB2-BD59-A6C34878D82A}">
                    <a16:rowId xmlns:a16="http://schemas.microsoft.com/office/drawing/2014/main" val="10000"/>
                  </a:ext>
                </a:extLst>
              </a:tr>
              <a:tr h="304800">
                <a:tc rowSpan="3">
                  <a:txBody>
                    <a:bodyPr/>
                    <a:lstStyle/>
                    <a:p>
                      <a:pPr marL="0" indent="127000" algn="ctr" defTabSz="914400" rtl="0" eaLnBrk="1" latinLnBrk="0" hangingPunct="1">
                        <a:lnSpc>
                          <a:spcPct val="100000"/>
                        </a:lnSpc>
                        <a:spcAft>
                          <a:spcPts val="0"/>
                        </a:spcAft>
                      </a:pPr>
                      <a:r>
                        <a:rPr lang="en-US" sz="1400" kern="100" dirty="0">
                          <a:effectLst/>
                        </a:rPr>
                        <a:t>Particle Physics</a:t>
                      </a:r>
                    </a:p>
                  </a:txBody>
                  <a:tcPr marL="68580" marR="68580" marT="0" marB="0" anchor="ctr">
                    <a:lnR w="12700" cap="flat" cmpd="sng" algn="ctr">
                      <a:solidFill>
                        <a:schemeClr val="tx1"/>
                      </a:solidFill>
                      <a:prstDash val="solid"/>
                      <a:round/>
                      <a:headEnd type="none" w="med" len="med"/>
                      <a:tailEnd type="none" w="med" len="med"/>
                    </a:lnR>
                  </a:tcPr>
                </a:tc>
                <a:tc>
                  <a:txBody>
                    <a:bodyPr/>
                    <a:lstStyle/>
                    <a:p>
                      <a:pPr marL="0" indent="127000" algn="ctr" defTabSz="914400" rtl="0" eaLnBrk="1" latinLnBrk="0" hangingPunct="1">
                        <a:lnSpc>
                          <a:spcPct val="100000"/>
                        </a:lnSpc>
                        <a:spcAft>
                          <a:spcPts val="0"/>
                        </a:spcAft>
                      </a:pPr>
                      <a:r>
                        <a:rPr lang="en-US" sz="1400" kern="100" dirty="0">
                          <a:effectLst/>
                        </a:rPr>
                        <a:t>BESIII(BEPCII)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127000" algn="ctr" defTabSz="914400" rtl="0" eaLnBrk="1" latinLnBrk="0" hangingPunct="1">
                        <a:lnSpc>
                          <a:spcPct val="100000"/>
                        </a:lnSpc>
                        <a:spcAft>
                          <a:spcPts val="0"/>
                        </a:spcAft>
                      </a:pPr>
                      <a:r>
                        <a:rPr lang="en-US" sz="1400" kern="100" dirty="0">
                          <a:effectLst/>
                        </a:rPr>
                        <a:t>2009-2030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127000" algn="ctr" defTabSz="914400" rtl="0" eaLnBrk="1" latinLnBrk="0" hangingPunct="1">
                        <a:lnSpc>
                          <a:spcPct val="100000"/>
                        </a:lnSpc>
                        <a:spcAft>
                          <a:spcPts val="0"/>
                        </a:spcAft>
                      </a:pPr>
                      <a:r>
                        <a:rPr lang="en-US" sz="1400" kern="100" dirty="0">
                          <a:effectLst/>
                        </a:rPr>
                        <a:t>10PB</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indent="127000" algn="ctr" defTabSz="914400" rtl="0" eaLnBrk="1" latinLnBrk="0" hangingPunct="1">
                        <a:lnSpc>
                          <a:spcPct val="100000"/>
                        </a:lnSpc>
                        <a:spcAft>
                          <a:spcPts val="0"/>
                        </a:spcAft>
                      </a:pPr>
                      <a:r>
                        <a:rPr lang="en-US" sz="1400" kern="100" dirty="0">
                          <a:effectLst/>
                        </a:rPr>
                        <a:t>750TB</a:t>
                      </a:r>
                    </a:p>
                  </a:txBody>
                  <a:tcPr marL="68580" marR="68580" marT="0" marB="0" anchor="ctr"/>
                </a:tc>
                <a:extLst>
                  <a:ext uri="{0D108BD9-81ED-4DB2-BD59-A6C34878D82A}">
                    <a16:rowId xmlns:a16="http://schemas.microsoft.com/office/drawing/2014/main" val="10002"/>
                  </a:ext>
                </a:extLst>
              </a:tr>
              <a:tr h="347318">
                <a:tc vMerge="1">
                  <a:txBody>
                    <a:bodyPr/>
                    <a:lstStyle/>
                    <a:p>
                      <a:endParaRPr lang="zh-CN"/>
                    </a:p>
                  </a:txBody>
                  <a:tcPr/>
                </a:tc>
                <a:tc>
                  <a:txBody>
                    <a:bodyPr/>
                    <a:lstStyle/>
                    <a:p>
                      <a:pPr marL="0" indent="127000" algn="ctr" defTabSz="914400" rtl="0" eaLnBrk="1" latinLnBrk="0" hangingPunct="1">
                        <a:lnSpc>
                          <a:spcPct val="100000"/>
                        </a:lnSpc>
                        <a:spcAft>
                          <a:spcPts val="0"/>
                        </a:spcAft>
                      </a:pPr>
                      <a:r>
                        <a:rPr lang="en-US" sz="1400" kern="100" dirty="0">
                          <a:effectLst/>
                        </a:rPr>
                        <a:t>JUNO</a:t>
                      </a: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indent="127000" algn="ctr" defTabSz="914400" rtl="0" eaLnBrk="1" latinLnBrk="0" hangingPunct="1">
                        <a:lnSpc>
                          <a:spcPct val="100000"/>
                        </a:lnSpc>
                        <a:spcAft>
                          <a:spcPts val="0"/>
                        </a:spcAft>
                      </a:pPr>
                      <a:r>
                        <a:rPr lang="en-US" sz="1400" kern="100" dirty="0">
                          <a:effectLst/>
                        </a:rPr>
                        <a:t>2025-2055</a:t>
                      </a: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indent="127000" algn="ctr" defTabSz="914400" rtl="0" eaLnBrk="1" latinLnBrk="0" hangingPunct="1">
                        <a:lnSpc>
                          <a:spcPct val="100000"/>
                        </a:lnSpc>
                        <a:spcAft>
                          <a:spcPts val="0"/>
                        </a:spcAft>
                      </a:pPr>
                      <a:r>
                        <a:rPr lang="en-US" sz="1400" kern="100" dirty="0">
                          <a:effectLst/>
                        </a:rPr>
                        <a:t>11PB</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3PB</a:t>
                      </a:r>
                    </a:p>
                  </a:txBody>
                  <a:tcPr marL="68580" marR="68580" marT="0" marB="0" anchor="ctr"/>
                </a:tc>
                <a:extLst>
                  <a:ext uri="{0D108BD9-81ED-4DB2-BD59-A6C34878D82A}">
                    <a16:rowId xmlns:a16="http://schemas.microsoft.com/office/drawing/2014/main" val="10003"/>
                  </a:ext>
                </a:extLst>
              </a:tr>
              <a:tr h="345782">
                <a:tc vMerge="1">
                  <a:txBody>
                    <a:bodyPr/>
                    <a:lstStyle/>
                    <a:p>
                      <a:pPr marL="0" indent="127000" algn="ctr" defTabSz="914400" rtl="0" eaLnBrk="1" latinLnBrk="0" hangingPunct="1">
                        <a:lnSpc>
                          <a:spcPct val="100000"/>
                        </a:lnSpc>
                        <a:spcAft>
                          <a:spcPts val="0"/>
                        </a:spcAft>
                      </a:pPr>
                      <a:endParaRPr lang="en-US" sz="1800" kern="100" dirty="0">
                        <a:effectLst/>
                      </a:endParaRP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DAYA BAY</a:t>
                      </a:r>
                    </a:p>
                  </a:txBody>
                  <a:tcPr marL="68580" marR="68580" marT="0" marB="0" anchor="ctr"/>
                </a:tc>
                <a:tc>
                  <a:txBody>
                    <a:bodyPr/>
                    <a:lstStyle/>
                    <a:p>
                      <a:pPr marL="0" indent="127000" algn="ctr" defTabSz="914400" rtl="0" eaLnBrk="1" latinLnBrk="0" hangingPunct="1">
                        <a:lnSpc>
                          <a:spcPct val="100000"/>
                        </a:lnSpc>
                        <a:spcAft>
                          <a:spcPts val="0"/>
                        </a:spcAft>
                      </a:pPr>
                      <a:r>
                        <a:rPr lang="en-US" altLang="zh-CN" sz="1400" kern="100" dirty="0">
                          <a:effectLst/>
                        </a:rPr>
                        <a:t>2011-2020(Retired)</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1.3PB</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a:t>
                      </a:r>
                    </a:p>
                  </a:txBody>
                  <a:tcPr marL="68580" marR="68580" marT="0" marB="0" anchor="ctr"/>
                </a:tc>
                <a:extLst>
                  <a:ext uri="{0D108BD9-81ED-4DB2-BD59-A6C34878D82A}">
                    <a16:rowId xmlns:a16="http://schemas.microsoft.com/office/drawing/2014/main" val="2576874824"/>
                  </a:ext>
                </a:extLst>
              </a:tr>
              <a:tr h="304800">
                <a:tc rowSpan="3">
                  <a:txBody>
                    <a:bodyPr/>
                    <a:lstStyle/>
                    <a:p>
                      <a:pPr marL="0" indent="127000" algn="ctr" defTabSz="914400" rtl="0" eaLnBrk="1" latinLnBrk="0" hangingPunct="1">
                        <a:lnSpc>
                          <a:spcPct val="100000"/>
                        </a:lnSpc>
                        <a:spcAft>
                          <a:spcPts val="0"/>
                        </a:spcAft>
                      </a:pPr>
                      <a:r>
                        <a:rPr lang="en-US" sz="1400" kern="100" dirty="0" err="1">
                          <a:effectLst/>
                        </a:rPr>
                        <a:t>Astroparticle</a:t>
                      </a:r>
                      <a:r>
                        <a:rPr lang="en-US" sz="1400" kern="100" dirty="0">
                          <a:effectLst/>
                        </a:rPr>
                        <a:t> Physics</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LHAASO</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2023-2043</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45PB</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10</a:t>
                      </a:r>
                      <a:r>
                        <a:rPr lang="en-US" altLang="zh-CN" sz="1400" kern="100" dirty="0">
                          <a:effectLst/>
                        </a:rPr>
                        <a:t>PB</a:t>
                      </a:r>
                      <a:endParaRPr lang="en-US" sz="1400" kern="100" dirty="0">
                        <a:effectLst/>
                      </a:endParaRPr>
                    </a:p>
                  </a:txBody>
                  <a:tcPr marL="68580" marR="68580" marT="0" marB="0" anchor="ctr"/>
                </a:tc>
                <a:extLst>
                  <a:ext uri="{0D108BD9-81ED-4DB2-BD59-A6C34878D82A}">
                    <a16:rowId xmlns:a16="http://schemas.microsoft.com/office/drawing/2014/main" val="10004"/>
                  </a:ext>
                </a:extLst>
              </a:tr>
              <a:tr h="391373">
                <a:tc vMerge="1">
                  <a:txBody>
                    <a:bodyPr/>
                    <a:lstStyle/>
                    <a:p>
                      <a:endParaRPr lang="zh-CN"/>
                    </a:p>
                  </a:txBody>
                  <a:tcPr/>
                </a:tc>
                <a:tc>
                  <a:txBody>
                    <a:bodyPr/>
                    <a:lstStyle/>
                    <a:p>
                      <a:pPr marL="0" indent="127000" algn="ctr" defTabSz="914400" rtl="0" eaLnBrk="1" latinLnBrk="0" hangingPunct="1">
                        <a:lnSpc>
                          <a:spcPct val="100000"/>
                        </a:lnSpc>
                        <a:spcAft>
                          <a:spcPts val="0"/>
                        </a:spcAft>
                      </a:pPr>
                      <a:r>
                        <a:rPr lang="en-US" sz="1400" kern="100" dirty="0">
                          <a:effectLst/>
                        </a:rPr>
                        <a:t>HXMT/GECAM/</a:t>
                      </a:r>
                      <a:r>
                        <a:rPr lang="en-US" sz="1400" kern="100" dirty="0" err="1">
                          <a:effectLst/>
                        </a:rPr>
                        <a:t>AliCPT</a:t>
                      </a:r>
                      <a:endParaRPr lang="en-US" sz="1400" kern="100" dirty="0">
                        <a:effectLst/>
                      </a:endParaRP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4.7PB</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500TB</a:t>
                      </a:r>
                    </a:p>
                  </a:txBody>
                  <a:tcPr marL="68580" marR="68580" marT="0" marB="0" anchor="ctr"/>
                </a:tc>
                <a:extLst>
                  <a:ext uri="{0D108BD9-81ED-4DB2-BD59-A6C34878D82A}">
                    <a16:rowId xmlns:a16="http://schemas.microsoft.com/office/drawing/2014/main" val="10005"/>
                  </a:ext>
                </a:extLst>
              </a:tr>
              <a:tr h="233595">
                <a:tc vMerge="1">
                  <a:txBody>
                    <a:bodyPr/>
                    <a:lstStyle/>
                    <a:p>
                      <a:pPr marL="0" indent="127000" algn="ctr" defTabSz="914400" rtl="0" eaLnBrk="1" latinLnBrk="0" hangingPunct="1">
                        <a:lnSpc>
                          <a:spcPct val="100000"/>
                        </a:lnSpc>
                        <a:spcAft>
                          <a:spcPts val="0"/>
                        </a:spcAft>
                      </a:pPr>
                      <a:endParaRPr lang="en-US" sz="1800" kern="100" dirty="0">
                        <a:effectLst/>
                      </a:endParaRP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HERD</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2027-2037</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140TB</a:t>
                      </a:r>
                    </a:p>
                  </a:txBody>
                  <a:tcPr marL="68580" marR="68580" marT="0" marB="0" anchor="ctr"/>
                </a:tc>
                <a:tc>
                  <a:txBody>
                    <a:bodyPr/>
                    <a:lstStyle/>
                    <a:p>
                      <a:pPr marL="0" indent="127000" algn="ctr" defTabSz="914400" rtl="0" eaLnBrk="1" latinLnBrk="0" hangingPunct="1">
                        <a:lnSpc>
                          <a:spcPct val="100000"/>
                        </a:lnSpc>
                        <a:spcAft>
                          <a:spcPts val="0"/>
                        </a:spcAft>
                      </a:pPr>
                      <a:r>
                        <a:rPr lang="en-US" sz="1400" kern="100" dirty="0">
                          <a:effectLst/>
                        </a:rPr>
                        <a:t>3PB</a:t>
                      </a:r>
                    </a:p>
                  </a:txBody>
                  <a:tcPr marL="68580" marR="68580" marT="0" marB="0" anchor="ctr"/>
                </a:tc>
                <a:extLst>
                  <a:ext uri="{0D108BD9-81ED-4DB2-BD59-A6C34878D82A}">
                    <a16:rowId xmlns:a16="http://schemas.microsoft.com/office/drawing/2014/main" val="2132093090"/>
                  </a:ext>
                </a:extLst>
              </a:tr>
              <a:tr h="609600">
                <a:tc rowSpan="2">
                  <a:txBody>
                    <a:bodyPr/>
                    <a:lstStyle/>
                    <a:p>
                      <a:pPr marL="0" indent="127000" algn="ctr" defTabSz="914400" rtl="0" eaLnBrk="1" latinLnBrk="0" hangingPunct="1">
                        <a:lnSpc>
                          <a:spcPct val="100000"/>
                        </a:lnSpc>
                        <a:spcAft>
                          <a:spcPts val="0"/>
                        </a:spcAft>
                      </a:pPr>
                      <a:r>
                        <a:rPr lang="en-US" altLang="zh-CN" sz="1400" kern="100" dirty="0">
                          <a:effectLst/>
                        </a:rPr>
                        <a:t>Light source</a:t>
                      </a:r>
                    </a:p>
                    <a:p>
                      <a:pPr marL="0" indent="127000" algn="ctr" defTabSz="914400" rtl="0" eaLnBrk="1" latinLnBrk="0" hangingPunct="1">
                        <a:lnSpc>
                          <a:spcPct val="100000"/>
                        </a:lnSpc>
                        <a:spcAft>
                          <a:spcPts val="0"/>
                        </a:spcAft>
                      </a:pPr>
                      <a:r>
                        <a:rPr lang="en-US" altLang="zh-CN" sz="1400" kern="100" dirty="0">
                          <a:effectLst/>
                        </a:rPr>
                        <a:t>/Neutron source</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altLang="zh-CN" sz="1400" kern="100" dirty="0">
                          <a:effectLst/>
                        </a:rPr>
                        <a:t>HEPS</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altLang="zh-CN" sz="1400" kern="100" dirty="0">
                          <a:effectLst/>
                        </a:rPr>
                        <a:t>2025-2055</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sz="1400" kern="100" dirty="0">
                          <a:effectLst/>
                        </a:rPr>
                        <a:t>400TB</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sz="1400" kern="100" dirty="0">
                          <a:effectLst/>
                        </a:rPr>
                        <a:t>&gt;300PB</a:t>
                      </a:r>
                    </a:p>
                  </a:txBody>
                  <a:tcPr marL="68580" marR="68580" marT="0" marB="0" anchor="ctr">
                    <a:noFill/>
                  </a:tcPr>
                </a:tc>
                <a:extLst>
                  <a:ext uri="{0D108BD9-81ED-4DB2-BD59-A6C34878D82A}">
                    <a16:rowId xmlns:a16="http://schemas.microsoft.com/office/drawing/2014/main" val="10007"/>
                  </a:ext>
                </a:extLst>
              </a:tr>
              <a:tr h="609600">
                <a:tc vMerge="1">
                  <a:txBody>
                    <a:bodyPr/>
                    <a:lstStyle/>
                    <a:p>
                      <a:pPr marL="0" marR="0" indent="127000" algn="ctr" defTabSz="914400" rtl="0" eaLnBrk="1" fontAlgn="auto" latinLnBrk="0" hangingPunct="1">
                        <a:lnSpc>
                          <a:spcPct val="100000"/>
                        </a:lnSpc>
                        <a:spcBef>
                          <a:spcPts val="0"/>
                        </a:spcBef>
                        <a:spcAft>
                          <a:spcPts val="0"/>
                        </a:spcAft>
                        <a:buClrTx/>
                        <a:buSzTx/>
                        <a:buFontTx/>
                        <a:buNone/>
                        <a:defRPr/>
                      </a:pPr>
                      <a:endParaRPr lang="en-US" sz="1800" kern="100" dirty="0">
                        <a:effectLst/>
                      </a:endParaRPr>
                    </a:p>
                  </a:txBody>
                  <a:tcPr marL="68580" marR="68580" marT="0" marB="0" anchor="ctr">
                    <a:solidFill>
                      <a:srgbClr val="C4D0E5"/>
                    </a:solidFill>
                  </a:tcPr>
                </a:tc>
                <a:tc>
                  <a:txBody>
                    <a:bodyPr/>
                    <a:lstStyle/>
                    <a:p>
                      <a:pPr marL="0" indent="127000" algn="ctr" defTabSz="914400" rtl="0" eaLnBrk="1" latinLnBrk="0" hangingPunct="1">
                        <a:lnSpc>
                          <a:spcPct val="100000"/>
                        </a:lnSpc>
                        <a:spcAft>
                          <a:spcPts val="0"/>
                        </a:spcAft>
                      </a:pPr>
                      <a:r>
                        <a:rPr lang="en-US" sz="1400" kern="100" dirty="0">
                          <a:effectLst/>
                        </a:rPr>
                        <a:t>CSNS</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sz="1400" kern="100" dirty="0">
                          <a:effectLst/>
                        </a:rPr>
                        <a:t>2018-2048</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sz="1400" kern="100" dirty="0">
                          <a:effectLst/>
                        </a:rPr>
                        <a:t>800TB</a:t>
                      </a:r>
                    </a:p>
                  </a:txBody>
                  <a:tcPr marL="68580" marR="68580" marT="0" marB="0" anchor="ctr">
                    <a:noFill/>
                  </a:tcPr>
                </a:tc>
                <a:tc>
                  <a:txBody>
                    <a:bodyPr/>
                    <a:lstStyle/>
                    <a:p>
                      <a:pPr marL="0" indent="127000" algn="ctr" defTabSz="914400" rtl="0" eaLnBrk="1" latinLnBrk="0" hangingPunct="1">
                        <a:lnSpc>
                          <a:spcPct val="100000"/>
                        </a:lnSpc>
                        <a:spcAft>
                          <a:spcPts val="0"/>
                        </a:spcAft>
                      </a:pPr>
                      <a:r>
                        <a:rPr lang="en-US" sz="1400" kern="100" dirty="0">
                          <a:effectLst/>
                        </a:rPr>
                        <a:t>1PB</a:t>
                      </a:r>
                    </a:p>
                  </a:txBody>
                  <a:tcPr marL="68580" marR="68580" marT="0" marB="0" anchor="ctr">
                    <a:noFill/>
                  </a:tcPr>
                </a:tc>
                <a:extLst>
                  <a:ext uri="{0D108BD9-81ED-4DB2-BD59-A6C34878D82A}">
                    <a16:rowId xmlns:a16="http://schemas.microsoft.com/office/drawing/2014/main" val="10008"/>
                  </a:ext>
                </a:extLst>
              </a:tr>
            </a:tbl>
          </a:graphicData>
        </a:graphic>
      </p:graphicFrame>
      <p:sp>
        <p:nvSpPr>
          <p:cNvPr id="3" name="灯片编号占位符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E70CBB-BA48-466C-9CEA-B796B2960959}" type="slidenum">
              <a:rPr kumimoji="0" lang="zh-CN" altLang="en-US" sz="10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6" name="文本框 5">
            <a:extLst>
              <a:ext uri="{FF2B5EF4-FFF2-40B4-BE49-F238E27FC236}">
                <a16:creationId xmlns:a16="http://schemas.microsoft.com/office/drawing/2014/main" id="{CDAA7C25-C9AC-4DD0-81A9-6C49782F01DF}"/>
              </a:ext>
            </a:extLst>
          </p:cNvPr>
          <p:cNvSpPr txBox="1"/>
          <p:nvPr/>
        </p:nvSpPr>
        <p:spPr>
          <a:xfrm>
            <a:off x="978724" y="877529"/>
            <a:ext cx="10781059" cy="830997"/>
          </a:xfrm>
          <a:prstGeom prst="rect">
            <a:avLst/>
          </a:prstGeom>
          <a:noFill/>
        </p:spPr>
        <p:txBody>
          <a:bodyPr wrap="square">
            <a:spAutoFit/>
          </a:bodyPr>
          <a:lstStyle/>
          <a:p>
            <a:pPr algn="just"/>
            <a:r>
              <a:rPr lang="en-US" altLang="zh-CN" sz="2400" kern="100" dirty="0">
                <a:solidFill>
                  <a:schemeClr val="tx1"/>
                </a:solidFill>
                <a:effectLst/>
                <a:latin typeface="+mn-lt"/>
                <a:ea typeface="+mn-ea"/>
              </a:rPr>
              <a:t>The data generated from these experiments are crucial for driving discoveries and innovations in high-energy physics and related fields.</a:t>
            </a:r>
            <a:endParaRPr lang="zh-CN" altLang="en-US" sz="1600" kern="100" dirty="0">
              <a:solidFill>
                <a:schemeClr val="tx1"/>
              </a:solidFill>
              <a:effectLst/>
              <a:latin typeface="+mn-lt"/>
              <a:ea typeface="+mn-ea"/>
            </a:endParaRPr>
          </a:p>
        </p:txBody>
      </p:sp>
      <p:sp>
        <p:nvSpPr>
          <p:cNvPr id="5" name="矩形 4">
            <a:extLst>
              <a:ext uri="{FF2B5EF4-FFF2-40B4-BE49-F238E27FC236}">
                <a16:creationId xmlns:a16="http://schemas.microsoft.com/office/drawing/2014/main" id="{62DE485F-79BE-4545-8F72-B93CED45766D}"/>
              </a:ext>
            </a:extLst>
          </p:cNvPr>
          <p:cNvSpPr/>
          <p:nvPr/>
        </p:nvSpPr>
        <p:spPr>
          <a:xfrm>
            <a:off x="2751151" y="2814193"/>
            <a:ext cx="4890052" cy="302149"/>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4E2A681C-EC0D-4415-9290-606872014960}"/>
              </a:ext>
            </a:extLst>
          </p:cNvPr>
          <p:cNvSpPr/>
          <p:nvPr/>
        </p:nvSpPr>
        <p:spPr>
          <a:xfrm>
            <a:off x="2751151" y="3540347"/>
            <a:ext cx="4890052" cy="358910"/>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100000"/>
            </a:srgbClr>
          </a:solidFill>
          <a:ln w="25400" cap="flat" cmpd="sng">
            <a:noFill/>
            <a:prstDash val="solid"/>
            <a:round/>
          </a:ln>
        </p:spPr>
        <p:txBody>
          <a:bodyPr vert="horz" wrap="square" lIns="0" tIns="0" rIns="0" bIns="0" rtlCol="0" anchor="t" anchorCtr="0"/>
          <a:lstStyle/>
          <a:p>
            <a:pPr algn="ctr">
              <a:defRPr/>
            </a:pPr>
            <a:endParaRPr dirty="0"/>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dirty="0">
                <a:solidFill>
                  <a:srgbClr val="1F2937"/>
                </a:solidFill>
                <a:latin typeface="Poppins"/>
                <a:ea typeface="Poppins"/>
                <a:cs typeface="Poppins"/>
                <a:sym typeface="Poppins"/>
              </a:rPr>
              <a:t>The Imperative of HEP Data Preservation</a:t>
            </a:r>
            <a:endParaRPr lang="en-US" sz="1100" dirty="0"/>
          </a:p>
        </p:txBody>
      </p:sp>
      <p:sp>
        <p:nvSpPr>
          <p:cNvPr id="8" name="AutoShape 8"/>
          <p:cNvSpPr/>
          <p:nvPr/>
        </p:nvSpPr>
        <p:spPr>
          <a:xfrm>
            <a:off x="762000" y="1531256"/>
            <a:ext cx="10980057" cy="4818744"/>
          </a:xfrm>
          <a:prstGeom prst="rect">
            <a:avLst/>
          </a:prstGeom>
          <a:noFill/>
          <a:ln w="12700" cap="flat" cmpd="sng">
            <a:noFill/>
            <a:prstDash val="solid"/>
            <a:round/>
          </a:ln>
        </p:spPr>
        <p:txBody>
          <a:bodyPr vert="horz" wrap="square" lIns="0" tIns="0" rIns="0" bIns="0" rtlCol="0" anchor="t" anchorCtr="0"/>
          <a:lstStyle/>
          <a:p>
            <a:pPr marL="342900" indent="-342900">
              <a:lnSpc>
                <a:spcPct val="110000"/>
              </a:lnSpc>
              <a:buFont typeface="Arial" panose="020B0604020202020204" pitchFamily="34" charset="0"/>
              <a:buChar char="•"/>
              <a:defRPr/>
            </a:pPr>
            <a:r>
              <a:rPr lang="en" altLang="zh-CN" sz="2400" b="1" dirty="0">
                <a:solidFill>
                  <a:srgbClr val="1F2937"/>
                </a:solidFill>
                <a:latin typeface="Poppins"/>
                <a:cs typeface="Poppins"/>
              </a:rPr>
              <a:t>Unique &amp; Irreplaceable Data</a:t>
            </a:r>
            <a:endParaRPr lang="en" altLang="zh-CN" sz="2400" b="1" dirty="0"/>
          </a:p>
          <a:p>
            <a:pPr lvl="1">
              <a:lnSpc>
                <a:spcPct val="110000"/>
              </a:lnSpc>
              <a:defRPr/>
            </a:pPr>
            <a:r>
              <a:rPr lang="en-US" sz="2000" b="0" i="0" u="none" strike="noStrike" dirty="0">
                <a:solidFill>
                  <a:srgbClr val="4B5563"/>
                </a:solidFill>
                <a:latin typeface="Poppins"/>
                <a:ea typeface="Poppins"/>
                <a:cs typeface="Poppins"/>
                <a:sym typeface="Poppins"/>
              </a:rPr>
              <a:t>HEP</a:t>
            </a:r>
            <a:r>
              <a:rPr lang="zh-CN" altLang="en-US" sz="2000" b="0" i="0" u="none" strike="noStrike" dirty="0">
                <a:solidFill>
                  <a:srgbClr val="4B5563"/>
                </a:solidFill>
                <a:latin typeface="Poppins"/>
                <a:ea typeface="Poppins"/>
                <a:cs typeface="Poppins"/>
                <a:sym typeface="Poppins"/>
              </a:rPr>
              <a:t> </a:t>
            </a:r>
            <a:r>
              <a:rPr lang="en-US" altLang="zh-CN" sz="2000" b="0" i="0" u="none" strike="noStrike" dirty="0">
                <a:solidFill>
                  <a:srgbClr val="4B5563"/>
                </a:solidFill>
                <a:latin typeface="Poppins"/>
                <a:ea typeface="Poppins"/>
                <a:cs typeface="Poppins"/>
                <a:sym typeface="Poppins"/>
              </a:rPr>
              <a:t>experiments</a:t>
            </a:r>
            <a:r>
              <a:rPr lang="en-US" sz="2000" b="0" i="0" u="none" strike="noStrike" dirty="0">
                <a:solidFill>
                  <a:srgbClr val="4B5563"/>
                </a:solidFill>
                <a:latin typeface="Poppins"/>
                <a:ea typeface="Poppins"/>
                <a:cs typeface="Poppins"/>
                <a:sym typeface="Poppins"/>
              </a:rPr>
              <a:t> generate irreplaceable data at the Exabyte scale. Preserving these data allows future scientists to verify results, perform new analysis, and get new scientific discoveries.</a:t>
            </a:r>
          </a:p>
          <a:p>
            <a:pPr lvl="1">
              <a:lnSpc>
                <a:spcPct val="110000"/>
              </a:lnSpc>
              <a:defRPr/>
            </a:pPr>
            <a:endParaRPr lang="en-US" sz="2000" b="0" i="0" u="none" strike="noStrike" dirty="0">
              <a:solidFill>
                <a:srgbClr val="4B5563"/>
              </a:solidFill>
              <a:latin typeface="Poppins"/>
              <a:ea typeface="Poppins"/>
              <a:cs typeface="Poppins"/>
              <a:sym typeface="Poppins"/>
            </a:endParaRPr>
          </a:p>
          <a:p>
            <a:pPr marL="342900" indent="-342900">
              <a:lnSpc>
                <a:spcPct val="110000"/>
              </a:lnSpc>
              <a:buFont typeface="Arial" panose="020B0604020202020204" pitchFamily="34" charset="0"/>
              <a:buChar char="•"/>
              <a:defRPr/>
            </a:pPr>
            <a:r>
              <a:rPr lang="en" altLang="zh-CN" sz="2400" b="1" dirty="0"/>
              <a:t>High Return on Investment​</a:t>
            </a:r>
          </a:p>
          <a:p>
            <a:pPr lvl="1">
              <a:lnSpc>
                <a:spcPct val="110000"/>
              </a:lnSpc>
              <a:defRPr/>
            </a:pPr>
            <a:r>
              <a:rPr lang="en" altLang="zh-CN" sz="2000" dirty="0">
                <a:solidFill>
                  <a:srgbClr val="4B5563"/>
                </a:solidFill>
                <a:latin typeface="Poppins"/>
                <a:cs typeface="Poppins"/>
              </a:rPr>
              <a:t>A modest investment in preservation maximizes the long-term scientific value of the original experiment.</a:t>
            </a:r>
          </a:p>
          <a:p>
            <a:pPr marL="342900" indent="-342900" algn="l">
              <a:lnSpc>
                <a:spcPct val="110000"/>
              </a:lnSpc>
              <a:buFont typeface="Arial" panose="020B0604020202020204" pitchFamily="34" charset="0"/>
              <a:buChar char="•"/>
              <a:defRPr/>
            </a:pPr>
            <a:endParaRPr lang="en-US" altLang="zh-CN" sz="2000" dirty="0">
              <a:solidFill>
                <a:srgbClr val="4B5563"/>
              </a:solidFill>
              <a:latin typeface="Poppins"/>
              <a:cs typeface="Poppins"/>
              <a:sym typeface="Poppins"/>
            </a:endParaRPr>
          </a:p>
          <a:p>
            <a:pPr marL="342900" indent="-342900">
              <a:lnSpc>
                <a:spcPct val="110000"/>
              </a:lnSpc>
              <a:buFont typeface="Arial" panose="020B0604020202020204" pitchFamily="34" charset="0"/>
              <a:buChar char="•"/>
              <a:defRPr/>
            </a:pPr>
            <a:r>
              <a:rPr lang="en-US" altLang="zh-CN" sz="2400" b="1" dirty="0"/>
              <a:t>Plan from the Beginning</a:t>
            </a:r>
          </a:p>
          <a:p>
            <a:pPr lvl="1">
              <a:lnSpc>
                <a:spcPct val="110000"/>
              </a:lnSpc>
              <a:defRPr/>
            </a:pPr>
            <a:r>
              <a:rPr lang="en-US" altLang="zh-CN" sz="2000" dirty="0">
                <a:solidFill>
                  <a:srgbClr val="4B5563"/>
                </a:solidFill>
                <a:latin typeface="Poppins"/>
                <a:ea typeface="Poppins"/>
                <a:cs typeface="Poppins"/>
                <a:sym typeface="Poppins"/>
              </a:rPr>
              <a:t>Data preservation must be integrated to</a:t>
            </a:r>
            <a:r>
              <a:rPr lang="zh-CN" altLang="en-US" sz="2000" dirty="0">
                <a:solidFill>
                  <a:srgbClr val="4B5563"/>
                </a:solidFill>
                <a:latin typeface="Poppins"/>
                <a:ea typeface="Poppins"/>
                <a:cs typeface="Poppins"/>
                <a:sym typeface="Poppins"/>
              </a:rPr>
              <a:t> </a:t>
            </a:r>
            <a:r>
              <a:rPr lang="en-US" altLang="zh-CN" sz="2000" dirty="0">
                <a:solidFill>
                  <a:srgbClr val="4B5563"/>
                </a:solidFill>
                <a:latin typeface="Poppins"/>
                <a:ea typeface="Poppins"/>
                <a:cs typeface="Poppins"/>
                <a:sym typeface="Poppins"/>
              </a:rPr>
              <a:t>experimental design from the very conception phase, including not only the data itself, but also the software and documentation needed for future reuse.</a:t>
            </a:r>
            <a:endParaRPr lang="en-US" altLang="zh-CN" sz="2000" dirty="0"/>
          </a:p>
          <a:p>
            <a:pPr marL="285750" indent="-285750" algn="l">
              <a:lnSpc>
                <a:spcPct val="110000"/>
              </a:lnSpc>
              <a:spcAft>
                <a:spcPts val="600"/>
              </a:spcAft>
              <a:buFont typeface="Arial" panose="020B0604020202020204" pitchFamily="34" charset="0"/>
              <a:buChar char="•"/>
              <a:defRPr/>
            </a:pPr>
            <a:endParaRPr lang="en-US" sz="1800" b="0" i="0" u="none" strike="noStrike" dirty="0">
              <a:solidFill>
                <a:srgbClr val="4B5563"/>
              </a:solidFill>
              <a:latin typeface="Poppins"/>
              <a:ea typeface="Poppins"/>
              <a:cs typeface="Poppins"/>
              <a:sym typeface="Poppins"/>
            </a:endParaRPr>
          </a:p>
          <a:p>
            <a:pPr>
              <a:lnSpc>
                <a:spcPct val="110000"/>
              </a:lnSpc>
              <a:spcAft>
                <a:spcPts val="600"/>
              </a:spcAft>
              <a:defRPr/>
            </a:pPr>
            <a:endParaRPr lang="en-US" sz="1800" dirty="0">
              <a:solidFill>
                <a:srgbClr val="4B5563"/>
              </a:solidFill>
              <a:latin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16040"/>
            <a:ext cx="12192000" cy="6858000"/>
          </a:xfrm>
          <a:prstGeom prst="roundRect">
            <a:avLst>
              <a:gd name="adj" fmla="val 0"/>
            </a:avLst>
          </a:prstGeom>
          <a:solidFill>
            <a:srgbClr val="FFFFFF">
              <a:alpha val="100000"/>
            </a:srgbClr>
          </a:solidFill>
          <a:ln w="25400" cap="flat" cmpd="sng">
            <a:noFill/>
            <a:prstDash val="solid"/>
            <a:round/>
          </a:ln>
        </p:spPr>
        <p:txBody>
          <a:bodyPr vert="horz" wrap="square" lIns="0" tIns="0" rIns="0" bIns="0" rtlCol="0" anchor="ctr" anchorCtr="0"/>
          <a:lstStyle/>
          <a:p>
            <a:pPr algn="ctr">
              <a:defRPr/>
            </a:pPr>
            <a:endParaRPr dirty="0"/>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dirty="0">
                <a:solidFill>
                  <a:srgbClr val="1F2937"/>
                </a:solidFill>
                <a:latin typeface="Poppins"/>
                <a:ea typeface="Poppins"/>
                <a:cs typeface="Poppins"/>
                <a:sym typeface="Poppins"/>
              </a:rPr>
              <a:t>International Collaborative Framework: DPHEP</a:t>
            </a:r>
            <a:endParaRPr lang="en-US" sz="1100" dirty="0"/>
          </a:p>
        </p:txBody>
      </p:sp>
      <p:sp>
        <p:nvSpPr>
          <p:cNvPr id="59" name="Text 2">
            <a:extLst>
              <a:ext uri="{FF2B5EF4-FFF2-40B4-BE49-F238E27FC236}">
                <a16:creationId xmlns:a16="http://schemas.microsoft.com/office/drawing/2014/main" id="{9776CC50-BDB4-D24C-83B7-DE0A3CDCA420}"/>
              </a:ext>
            </a:extLst>
          </p:cNvPr>
          <p:cNvSpPr/>
          <p:nvPr/>
        </p:nvSpPr>
        <p:spPr>
          <a:xfrm>
            <a:off x="791954" y="1065276"/>
            <a:ext cx="8046720" cy="365760"/>
          </a:xfrm>
          <a:prstGeom prst="rect">
            <a:avLst/>
          </a:prstGeom>
          <a:noFill/>
          <a:ln/>
        </p:spPr>
        <p:txBody>
          <a:bodyPr wrap="square" lIns="0" tIns="0" rIns="0" bIns="0" rtlCol="0" anchor="ctr"/>
          <a:lstStyle/>
          <a:p>
            <a:pPr marL="0" indent="0">
              <a:buNone/>
            </a:pPr>
            <a:r>
              <a:rPr lang="en-US" sz="1300" dirty="0">
                <a:solidFill>
                  <a:srgbClr val="475569"/>
                </a:solidFill>
                <a:latin typeface="Noto Sans CJK SC Regular" pitchFamily="34" charset="0"/>
                <a:ea typeface="Noto Sans CJK SC Regular" pitchFamily="34" charset="-122"/>
                <a:cs typeface="Noto Sans CJK SC Regular" pitchFamily="34" charset="-120"/>
              </a:rPr>
              <a:t>Data Preservation in High Energy Physics — an ICFA initiative</a:t>
            </a:r>
            <a:endParaRPr lang="en-US" sz="1300" dirty="0"/>
          </a:p>
        </p:txBody>
      </p:sp>
      <p:sp>
        <p:nvSpPr>
          <p:cNvPr id="60" name="Shape 3">
            <a:extLst>
              <a:ext uri="{FF2B5EF4-FFF2-40B4-BE49-F238E27FC236}">
                <a16:creationId xmlns:a16="http://schemas.microsoft.com/office/drawing/2014/main" id="{16DD51A4-A854-654D-97FC-760C11C2E1A5}"/>
              </a:ext>
            </a:extLst>
          </p:cNvPr>
          <p:cNvSpPr/>
          <p:nvPr/>
        </p:nvSpPr>
        <p:spPr>
          <a:xfrm>
            <a:off x="1485900" y="1680209"/>
            <a:ext cx="3291840" cy="1892809"/>
          </a:xfrm>
          <a:prstGeom prst="rect">
            <a:avLst/>
          </a:prstGeom>
          <a:solidFill>
            <a:srgbClr val="F8FAFC"/>
          </a:solidFill>
          <a:ln/>
          <a:effectLst>
            <a:outerShdw blurRad="50800" dist="12700" dir="8100000" algn="bl" rotWithShape="0">
              <a:srgbClr val="000000">
                <a:alpha val="6000"/>
              </a:srgbClr>
            </a:outerShdw>
          </a:effectLst>
        </p:spPr>
      </p:sp>
      <p:sp>
        <p:nvSpPr>
          <p:cNvPr id="61" name="Shape 4">
            <a:extLst>
              <a:ext uri="{FF2B5EF4-FFF2-40B4-BE49-F238E27FC236}">
                <a16:creationId xmlns:a16="http://schemas.microsoft.com/office/drawing/2014/main" id="{BB0FD49D-AEC7-9546-BF07-6B9523D0E991}"/>
              </a:ext>
            </a:extLst>
          </p:cNvPr>
          <p:cNvSpPr/>
          <p:nvPr/>
        </p:nvSpPr>
        <p:spPr>
          <a:xfrm>
            <a:off x="1485900" y="1680210"/>
            <a:ext cx="45719" cy="1967050"/>
          </a:xfrm>
          <a:prstGeom prst="rect">
            <a:avLst/>
          </a:prstGeom>
          <a:solidFill>
            <a:srgbClr val="38BDF8"/>
          </a:solidFill>
          <a:ln/>
        </p:spPr>
      </p:sp>
      <p:pic>
        <p:nvPicPr>
          <p:cNvPr id="62" name="Image 0" descr="preencoded.png">
            <a:extLst>
              <a:ext uri="{FF2B5EF4-FFF2-40B4-BE49-F238E27FC236}">
                <a16:creationId xmlns:a16="http://schemas.microsoft.com/office/drawing/2014/main" id="{180ECA11-E7D6-F342-AE19-0A517DA91DAC}"/>
              </a:ext>
            </a:extLst>
          </p:cNvPr>
          <p:cNvPicPr>
            <a:picLocks noChangeAspect="1"/>
          </p:cNvPicPr>
          <p:nvPr/>
        </p:nvPicPr>
        <p:blipFill>
          <a:blip r:embed="rId4"/>
          <a:stretch>
            <a:fillRect/>
          </a:stretch>
        </p:blipFill>
        <p:spPr>
          <a:xfrm>
            <a:off x="1714500" y="1908810"/>
            <a:ext cx="365760" cy="365760"/>
          </a:xfrm>
          <a:prstGeom prst="rect">
            <a:avLst/>
          </a:prstGeom>
        </p:spPr>
      </p:pic>
      <p:sp>
        <p:nvSpPr>
          <p:cNvPr id="63" name="Text 5">
            <a:extLst>
              <a:ext uri="{FF2B5EF4-FFF2-40B4-BE49-F238E27FC236}">
                <a16:creationId xmlns:a16="http://schemas.microsoft.com/office/drawing/2014/main" id="{E7E0F379-B34E-244B-B5E1-C53F25DECCE8}"/>
              </a:ext>
            </a:extLst>
          </p:cNvPr>
          <p:cNvSpPr/>
          <p:nvPr/>
        </p:nvSpPr>
        <p:spPr>
          <a:xfrm>
            <a:off x="2217420" y="1863090"/>
            <a:ext cx="2286000" cy="365760"/>
          </a:xfrm>
          <a:prstGeom prst="rect">
            <a:avLst/>
          </a:prstGeom>
          <a:noFill/>
          <a:ln/>
        </p:spPr>
        <p:txBody>
          <a:bodyPr wrap="square" lIns="0" tIns="0" rIns="0" bIns="0" rtlCol="0" anchor="ctr"/>
          <a:lstStyle/>
          <a:p>
            <a:pPr marL="0" indent="0">
              <a:buNone/>
            </a:pPr>
            <a:r>
              <a:rPr lang="en-US" sz="1800" b="1" dirty="0">
                <a:solidFill>
                  <a:srgbClr val="0F172A"/>
                </a:solidFill>
                <a:latin typeface="Noto Sans CJK SC Bold" pitchFamily="34" charset="0"/>
                <a:ea typeface="Noto Sans CJK SC Bold" pitchFamily="34" charset="-122"/>
                <a:cs typeface="Noto Sans CJK SC Bold" pitchFamily="34" charset="-120"/>
              </a:rPr>
              <a:t>Founded</a:t>
            </a:r>
            <a:endParaRPr lang="en-US" sz="1800" dirty="0"/>
          </a:p>
        </p:txBody>
      </p:sp>
      <p:sp>
        <p:nvSpPr>
          <p:cNvPr id="64" name="Text 6">
            <a:extLst>
              <a:ext uri="{FF2B5EF4-FFF2-40B4-BE49-F238E27FC236}">
                <a16:creationId xmlns:a16="http://schemas.microsoft.com/office/drawing/2014/main" id="{6DFB5E8B-ABC4-2F41-84B7-70DFBBA94773}"/>
              </a:ext>
            </a:extLst>
          </p:cNvPr>
          <p:cNvSpPr/>
          <p:nvPr/>
        </p:nvSpPr>
        <p:spPr>
          <a:xfrm>
            <a:off x="1783080" y="2218841"/>
            <a:ext cx="3063240" cy="1572038"/>
          </a:xfrm>
          <a:prstGeom prst="rect">
            <a:avLst/>
          </a:prstGeom>
          <a:noFill/>
          <a:ln/>
        </p:spPr>
        <p:txBody>
          <a:bodyPr wrap="square" lIns="0" tIns="0" rIns="0" bIns="0" rtlCol="0" anchor="ctr"/>
          <a:lstStyle/>
          <a:p>
            <a:pPr marL="285750" indent="-285750">
              <a:lnSpc>
                <a:spcPct val="120000"/>
              </a:lnSpc>
              <a:buFont typeface="Arial" panose="020B0604020202020204" pitchFamily="34" charset="0"/>
              <a:buChar char="•"/>
            </a:pPr>
            <a:r>
              <a:rPr lang="en-US" dirty="0">
                <a:solidFill>
                  <a:srgbClr val="4B5563"/>
                </a:solidFill>
                <a:latin typeface="Poppins"/>
                <a:cs typeface="Poppins"/>
              </a:rPr>
              <a:t>Established in 2009 by ICFA (International Committee for Future Accelerators)</a:t>
            </a:r>
          </a:p>
          <a:p>
            <a:pPr marL="285750" indent="-285750">
              <a:lnSpc>
                <a:spcPct val="120000"/>
              </a:lnSpc>
              <a:buFont typeface="Arial" panose="020B0604020202020204" pitchFamily="34" charset="0"/>
              <a:buChar char="•"/>
            </a:pPr>
            <a:r>
              <a:rPr lang="en-US" dirty="0">
                <a:solidFill>
                  <a:srgbClr val="4B5563"/>
                </a:solidFill>
                <a:latin typeface="Poppins"/>
                <a:cs typeface="Poppins"/>
              </a:rPr>
              <a:t>ICFA Panel 2024: DPHEP joined Data Lifecycle Panel</a:t>
            </a:r>
          </a:p>
        </p:txBody>
      </p:sp>
      <p:sp>
        <p:nvSpPr>
          <p:cNvPr id="65" name="Shape 7">
            <a:extLst>
              <a:ext uri="{FF2B5EF4-FFF2-40B4-BE49-F238E27FC236}">
                <a16:creationId xmlns:a16="http://schemas.microsoft.com/office/drawing/2014/main" id="{36B1EFD9-8CBE-C74D-A51B-1714F647C092}"/>
              </a:ext>
            </a:extLst>
          </p:cNvPr>
          <p:cNvSpPr/>
          <p:nvPr/>
        </p:nvSpPr>
        <p:spPr>
          <a:xfrm>
            <a:off x="1485900" y="4029486"/>
            <a:ext cx="3291840" cy="1417320"/>
          </a:xfrm>
          <a:prstGeom prst="rect">
            <a:avLst/>
          </a:prstGeom>
          <a:solidFill>
            <a:srgbClr val="F8FAFC"/>
          </a:solidFill>
          <a:ln/>
          <a:effectLst>
            <a:outerShdw blurRad="50800" dist="12700" dir="8100000" algn="bl" rotWithShape="0">
              <a:srgbClr val="000000">
                <a:alpha val="6000"/>
              </a:srgbClr>
            </a:outerShdw>
          </a:effectLst>
        </p:spPr>
      </p:sp>
      <p:sp>
        <p:nvSpPr>
          <p:cNvPr id="66" name="Shape 8">
            <a:extLst>
              <a:ext uri="{FF2B5EF4-FFF2-40B4-BE49-F238E27FC236}">
                <a16:creationId xmlns:a16="http://schemas.microsoft.com/office/drawing/2014/main" id="{1EA47027-C5ED-604F-B367-6691A6ADFC25}"/>
              </a:ext>
            </a:extLst>
          </p:cNvPr>
          <p:cNvSpPr/>
          <p:nvPr/>
        </p:nvSpPr>
        <p:spPr>
          <a:xfrm>
            <a:off x="1485900" y="4029486"/>
            <a:ext cx="54864" cy="1417320"/>
          </a:xfrm>
          <a:prstGeom prst="rect">
            <a:avLst/>
          </a:prstGeom>
          <a:solidFill>
            <a:srgbClr val="38BDF8"/>
          </a:solidFill>
          <a:ln/>
        </p:spPr>
      </p:sp>
      <p:pic>
        <p:nvPicPr>
          <p:cNvPr id="67" name="Image 1" descr="preencoded.png">
            <a:extLst>
              <a:ext uri="{FF2B5EF4-FFF2-40B4-BE49-F238E27FC236}">
                <a16:creationId xmlns:a16="http://schemas.microsoft.com/office/drawing/2014/main" id="{5A226091-3963-9642-BD04-0746397D18B8}"/>
              </a:ext>
            </a:extLst>
          </p:cNvPr>
          <p:cNvPicPr>
            <a:picLocks noChangeAspect="1"/>
          </p:cNvPicPr>
          <p:nvPr/>
        </p:nvPicPr>
        <p:blipFill>
          <a:blip r:embed="rId5"/>
          <a:stretch>
            <a:fillRect/>
          </a:stretch>
        </p:blipFill>
        <p:spPr>
          <a:xfrm>
            <a:off x="1714500" y="4258086"/>
            <a:ext cx="365760" cy="365760"/>
          </a:xfrm>
          <a:prstGeom prst="rect">
            <a:avLst/>
          </a:prstGeom>
        </p:spPr>
      </p:pic>
      <p:sp>
        <p:nvSpPr>
          <p:cNvPr id="68" name="Text 9">
            <a:extLst>
              <a:ext uri="{FF2B5EF4-FFF2-40B4-BE49-F238E27FC236}">
                <a16:creationId xmlns:a16="http://schemas.microsoft.com/office/drawing/2014/main" id="{6BE188F6-25AA-E145-9346-A0892DBE1585}"/>
              </a:ext>
            </a:extLst>
          </p:cNvPr>
          <p:cNvSpPr/>
          <p:nvPr/>
        </p:nvSpPr>
        <p:spPr>
          <a:xfrm>
            <a:off x="2217420" y="4212366"/>
            <a:ext cx="2286000" cy="365760"/>
          </a:xfrm>
          <a:prstGeom prst="rect">
            <a:avLst/>
          </a:prstGeom>
          <a:noFill/>
          <a:ln/>
        </p:spPr>
        <p:txBody>
          <a:bodyPr wrap="square" lIns="0" tIns="0" rIns="0" bIns="0" rtlCol="0" anchor="ctr"/>
          <a:lstStyle/>
          <a:p>
            <a:pPr marL="0" indent="0">
              <a:buNone/>
            </a:pPr>
            <a:r>
              <a:rPr lang="en-US" sz="1800" b="1" dirty="0">
                <a:solidFill>
                  <a:srgbClr val="0F172A"/>
                </a:solidFill>
                <a:latin typeface="Noto Sans CJK SC Bold" pitchFamily="34" charset="0"/>
                <a:ea typeface="Noto Sans CJK SC Bold" pitchFamily="34" charset="-122"/>
                <a:cs typeface="Noto Sans CJK SC Bold" pitchFamily="34" charset="-120"/>
              </a:rPr>
              <a:t>Mission</a:t>
            </a:r>
            <a:endParaRPr lang="en-US" sz="1800" dirty="0"/>
          </a:p>
        </p:txBody>
      </p:sp>
      <p:sp>
        <p:nvSpPr>
          <p:cNvPr id="69" name="Text 10">
            <a:extLst>
              <a:ext uri="{FF2B5EF4-FFF2-40B4-BE49-F238E27FC236}">
                <a16:creationId xmlns:a16="http://schemas.microsoft.com/office/drawing/2014/main" id="{D31F071A-B7E9-054C-94E1-DDC9A97F1833}"/>
              </a:ext>
            </a:extLst>
          </p:cNvPr>
          <p:cNvSpPr/>
          <p:nvPr/>
        </p:nvSpPr>
        <p:spPr>
          <a:xfrm>
            <a:off x="1714500" y="4715285"/>
            <a:ext cx="2907738" cy="778991"/>
          </a:xfrm>
          <a:prstGeom prst="rect">
            <a:avLst/>
          </a:prstGeom>
          <a:noFill/>
          <a:ln/>
        </p:spPr>
        <p:txBody>
          <a:bodyPr wrap="square" lIns="0" tIns="0" rIns="0" bIns="0" rtlCol="0" anchor="ctr"/>
          <a:lstStyle/>
          <a:p>
            <a:pPr>
              <a:lnSpc>
                <a:spcPct val="120000"/>
              </a:lnSpc>
            </a:pPr>
            <a:r>
              <a:rPr lang="en-US" dirty="0">
                <a:solidFill>
                  <a:srgbClr val="4B5563"/>
                </a:solidFill>
                <a:latin typeface="Poppins"/>
                <a:cs typeface="Poppins"/>
              </a:rPr>
              <a:t>Ensure long-term preservation of HEP data for future scientific reuse and open access</a:t>
            </a:r>
          </a:p>
        </p:txBody>
      </p:sp>
      <p:pic>
        <p:nvPicPr>
          <p:cNvPr id="70" name="Image 2" descr="preencoded.png">
            <a:extLst>
              <a:ext uri="{FF2B5EF4-FFF2-40B4-BE49-F238E27FC236}">
                <a16:creationId xmlns:a16="http://schemas.microsoft.com/office/drawing/2014/main" id="{37083C47-40F0-FE40-B3BD-DBA3A25FE7AA}"/>
              </a:ext>
            </a:extLst>
          </p:cNvPr>
          <p:cNvPicPr>
            <a:picLocks noChangeAspect="1"/>
          </p:cNvPicPr>
          <p:nvPr/>
        </p:nvPicPr>
        <p:blipFill>
          <a:blip r:embed="rId6"/>
          <a:stretch>
            <a:fillRect/>
          </a:stretch>
        </p:blipFill>
        <p:spPr>
          <a:xfrm>
            <a:off x="1580361" y="6519262"/>
            <a:ext cx="365760" cy="365760"/>
          </a:xfrm>
          <a:prstGeom prst="rect">
            <a:avLst/>
          </a:prstGeom>
        </p:spPr>
      </p:pic>
      <p:sp>
        <p:nvSpPr>
          <p:cNvPr id="71" name="Text 13">
            <a:extLst>
              <a:ext uri="{FF2B5EF4-FFF2-40B4-BE49-F238E27FC236}">
                <a16:creationId xmlns:a16="http://schemas.microsoft.com/office/drawing/2014/main" id="{26FCB8F2-7D84-6846-A087-875DE84A161D}"/>
              </a:ext>
            </a:extLst>
          </p:cNvPr>
          <p:cNvSpPr/>
          <p:nvPr/>
        </p:nvSpPr>
        <p:spPr>
          <a:xfrm>
            <a:off x="2083281" y="6473542"/>
            <a:ext cx="2286000" cy="365760"/>
          </a:xfrm>
          <a:prstGeom prst="rect">
            <a:avLst/>
          </a:prstGeom>
          <a:noFill/>
          <a:ln/>
        </p:spPr>
        <p:txBody>
          <a:bodyPr wrap="square" lIns="0" tIns="0" rIns="0" bIns="0" rtlCol="0" anchor="ctr"/>
          <a:lstStyle/>
          <a:p>
            <a:pPr marL="0" indent="0">
              <a:buNone/>
            </a:pPr>
            <a:r>
              <a:rPr lang="en-US" sz="1400" b="1" dirty="0">
                <a:solidFill>
                  <a:srgbClr val="0F172A"/>
                </a:solidFill>
                <a:latin typeface="Noto Sans CJK SC Bold" pitchFamily="34" charset="0"/>
                <a:ea typeface="Noto Sans CJK SC Bold" pitchFamily="34" charset="-122"/>
                <a:cs typeface="Noto Sans CJK SC Bold" pitchFamily="34" charset="-120"/>
              </a:rPr>
              <a:t>Governance</a:t>
            </a:r>
            <a:endParaRPr lang="en-US" sz="1400" dirty="0"/>
          </a:p>
        </p:txBody>
      </p:sp>
      <p:sp>
        <p:nvSpPr>
          <p:cNvPr id="72" name="Text 14">
            <a:extLst>
              <a:ext uri="{FF2B5EF4-FFF2-40B4-BE49-F238E27FC236}">
                <a16:creationId xmlns:a16="http://schemas.microsoft.com/office/drawing/2014/main" id="{3CD79D5C-5A59-EA46-BE46-5234EE4CB345}"/>
              </a:ext>
            </a:extLst>
          </p:cNvPr>
          <p:cNvSpPr/>
          <p:nvPr/>
        </p:nvSpPr>
        <p:spPr>
          <a:xfrm>
            <a:off x="1455683" y="5713809"/>
            <a:ext cx="2834640" cy="640080"/>
          </a:xfrm>
          <a:prstGeom prst="rect">
            <a:avLst/>
          </a:prstGeom>
          <a:noFill/>
          <a:ln/>
        </p:spPr>
        <p:txBody>
          <a:bodyPr wrap="square" lIns="0" tIns="0" rIns="0" bIns="0" rtlCol="0" anchor="ctr"/>
          <a:lstStyle/>
          <a:p>
            <a:pPr marL="0" indent="0">
              <a:lnSpc>
                <a:spcPct val="120000"/>
              </a:lnSpc>
              <a:buNone/>
            </a:pPr>
            <a:r>
              <a:rPr lang="en-US" sz="1000" dirty="0">
                <a:solidFill>
                  <a:srgbClr val="475569"/>
                </a:solidFill>
                <a:latin typeface="Noto Sans CJK SC Regular" pitchFamily="34" charset="0"/>
                <a:ea typeface="Noto Sans CJK SC Regular" pitchFamily="34" charset="-122"/>
                <a:cs typeface="Noto Sans CJK SC Regular" pitchFamily="34" charset="-120"/>
              </a:rPr>
              <a:t>Secretariat hosted at CERN; collaborative agreements signed by major laboratories worldwide</a:t>
            </a:r>
            <a:endParaRPr lang="en-US" sz="1000" dirty="0"/>
          </a:p>
        </p:txBody>
      </p:sp>
      <p:sp>
        <p:nvSpPr>
          <p:cNvPr id="73" name="Text 15">
            <a:extLst>
              <a:ext uri="{FF2B5EF4-FFF2-40B4-BE49-F238E27FC236}">
                <a16:creationId xmlns:a16="http://schemas.microsoft.com/office/drawing/2014/main" id="{F2AFD8CF-B13B-9F4C-BCAF-54924B043DE1}"/>
              </a:ext>
            </a:extLst>
          </p:cNvPr>
          <p:cNvSpPr/>
          <p:nvPr/>
        </p:nvSpPr>
        <p:spPr>
          <a:xfrm>
            <a:off x="5741670" y="1530477"/>
            <a:ext cx="4572000" cy="457200"/>
          </a:xfrm>
          <a:prstGeom prst="rect">
            <a:avLst/>
          </a:prstGeom>
          <a:noFill/>
          <a:ln/>
        </p:spPr>
        <p:txBody>
          <a:bodyPr wrap="square" lIns="0" tIns="0" rIns="0" bIns="0" rtlCol="0" anchor="ctr"/>
          <a:lstStyle/>
          <a:p>
            <a:pPr marL="0" indent="0">
              <a:buNone/>
            </a:pPr>
            <a:r>
              <a:rPr lang="en-US" sz="1800" b="1" dirty="0">
                <a:solidFill>
                  <a:srgbClr val="0F172A"/>
                </a:solidFill>
                <a:latin typeface="Noto Sans CJK SC Bold" pitchFamily="34" charset="0"/>
                <a:ea typeface="Noto Sans CJK SC Bold" pitchFamily="34" charset="-122"/>
                <a:cs typeface="Noto Sans CJK SC Bold" pitchFamily="34" charset="-120"/>
              </a:rPr>
              <a:t>Core Functions</a:t>
            </a:r>
            <a:endParaRPr lang="en-US" sz="1800" dirty="0"/>
          </a:p>
        </p:txBody>
      </p:sp>
      <p:sp>
        <p:nvSpPr>
          <p:cNvPr id="74" name="Shape 16">
            <a:extLst>
              <a:ext uri="{FF2B5EF4-FFF2-40B4-BE49-F238E27FC236}">
                <a16:creationId xmlns:a16="http://schemas.microsoft.com/office/drawing/2014/main" id="{8A9AC633-00EA-5642-8E3E-5BFDD7A1ECFE}"/>
              </a:ext>
            </a:extLst>
          </p:cNvPr>
          <p:cNvSpPr/>
          <p:nvPr/>
        </p:nvSpPr>
        <p:spPr>
          <a:xfrm>
            <a:off x="5741670" y="2015109"/>
            <a:ext cx="1097280" cy="36576"/>
          </a:xfrm>
          <a:prstGeom prst="rect">
            <a:avLst/>
          </a:prstGeom>
          <a:solidFill>
            <a:srgbClr val="38BDF8"/>
          </a:solidFill>
          <a:ln/>
        </p:spPr>
      </p:sp>
      <p:sp>
        <p:nvSpPr>
          <p:cNvPr id="75" name="Shape 17">
            <a:extLst>
              <a:ext uri="{FF2B5EF4-FFF2-40B4-BE49-F238E27FC236}">
                <a16:creationId xmlns:a16="http://schemas.microsoft.com/office/drawing/2014/main" id="{62CBB949-26FB-B643-91A1-8E086557E76A}"/>
              </a:ext>
            </a:extLst>
          </p:cNvPr>
          <p:cNvSpPr/>
          <p:nvPr/>
        </p:nvSpPr>
        <p:spPr>
          <a:xfrm>
            <a:off x="5741670" y="2279790"/>
            <a:ext cx="457200" cy="457200"/>
          </a:xfrm>
          <a:prstGeom prst="ellipse">
            <a:avLst/>
          </a:prstGeom>
          <a:solidFill>
            <a:srgbClr val="38BDF8"/>
          </a:solidFill>
          <a:ln/>
        </p:spPr>
      </p:sp>
      <p:sp>
        <p:nvSpPr>
          <p:cNvPr id="76" name="Text 18">
            <a:extLst>
              <a:ext uri="{FF2B5EF4-FFF2-40B4-BE49-F238E27FC236}">
                <a16:creationId xmlns:a16="http://schemas.microsoft.com/office/drawing/2014/main" id="{E1CBEE39-6C01-0D47-8247-B261914DAABF}"/>
              </a:ext>
            </a:extLst>
          </p:cNvPr>
          <p:cNvSpPr/>
          <p:nvPr/>
        </p:nvSpPr>
        <p:spPr>
          <a:xfrm>
            <a:off x="5741670" y="2279790"/>
            <a:ext cx="457200" cy="457200"/>
          </a:xfrm>
          <a:prstGeom prst="rect">
            <a:avLst/>
          </a:prstGeom>
          <a:noFill/>
          <a:ln/>
        </p:spPr>
        <p:txBody>
          <a:bodyPr wrap="square" lIns="0" tIns="0" rIns="0" bIns="0" rtlCol="0" anchor="ctr"/>
          <a:lstStyle/>
          <a:p>
            <a:pPr marL="0" indent="0" algn="ctr">
              <a:buNone/>
            </a:pPr>
            <a:r>
              <a:rPr lang="en-US" b="1" dirty="0">
                <a:solidFill>
                  <a:srgbClr val="FFFFFF"/>
                </a:solidFill>
                <a:latin typeface="Noto Sans CJK SC Bold" pitchFamily="34" charset="0"/>
                <a:ea typeface="Noto Sans CJK SC Bold" pitchFamily="34" charset="-122"/>
                <a:cs typeface="Noto Sans CJK SC Bold" pitchFamily="34" charset="-120"/>
              </a:rPr>
              <a:t>01</a:t>
            </a:r>
            <a:endParaRPr lang="en-US" dirty="0"/>
          </a:p>
        </p:txBody>
      </p:sp>
      <p:sp>
        <p:nvSpPr>
          <p:cNvPr id="77" name="Text 19">
            <a:extLst>
              <a:ext uri="{FF2B5EF4-FFF2-40B4-BE49-F238E27FC236}">
                <a16:creationId xmlns:a16="http://schemas.microsoft.com/office/drawing/2014/main" id="{A0BF18CD-E868-1049-A077-979C0F5322AF}"/>
              </a:ext>
            </a:extLst>
          </p:cNvPr>
          <p:cNvSpPr/>
          <p:nvPr/>
        </p:nvSpPr>
        <p:spPr>
          <a:xfrm>
            <a:off x="6336030" y="2224926"/>
            <a:ext cx="3749040" cy="292608"/>
          </a:xfrm>
          <a:prstGeom prst="rect">
            <a:avLst/>
          </a:prstGeom>
          <a:noFill/>
          <a:ln/>
        </p:spPr>
        <p:txBody>
          <a:bodyPr wrap="square" lIns="0" tIns="0" rIns="0" bIns="0" rtlCol="0" anchor="ctr"/>
          <a:lstStyle/>
          <a:p>
            <a:pPr marL="0" indent="0">
              <a:buNone/>
            </a:pPr>
            <a:r>
              <a:rPr lang="en-US" b="1" dirty="0">
                <a:solidFill>
                  <a:srgbClr val="0F172A"/>
                </a:solidFill>
                <a:latin typeface="Noto Sans CJK SC Bold" pitchFamily="34" charset="0"/>
                <a:ea typeface="Noto Sans CJK SC Bold" pitchFamily="34" charset="-122"/>
                <a:cs typeface="Noto Sans CJK SC Bold" pitchFamily="34" charset="-120"/>
              </a:rPr>
              <a:t>Define Preservation Levels</a:t>
            </a:r>
            <a:endParaRPr lang="en-US" dirty="0"/>
          </a:p>
        </p:txBody>
      </p:sp>
      <p:sp>
        <p:nvSpPr>
          <p:cNvPr id="78" name="Text 20">
            <a:extLst>
              <a:ext uri="{FF2B5EF4-FFF2-40B4-BE49-F238E27FC236}">
                <a16:creationId xmlns:a16="http://schemas.microsoft.com/office/drawing/2014/main" id="{64390673-0F19-3B49-BBAC-ADA7F665C0CE}"/>
              </a:ext>
            </a:extLst>
          </p:cNvPr>
          <p:cNvSpPr/>
          <p:nvPr/>
        </p:nvSpPr>
        <p:spPr>
          <a:xfrm>
            <a:off x="6336030" y="2517533"/>
            <a:ext cx="3749040" cy="542925"/>
          </a:xfrm>
          <a:prstGeom prst="rect">
            <a:avLst/>
          </a:prstGeom>
          <a:noFill/>
          <a:ln/>
        </p:spPr>
        <p:txBody>
          <a:bodyPr wrap="square" lIns="0" tIns="0" rIns="0" bIns="0" rtlCol="0" anchor="ctr"/>
          <a:lstStyle/>
          <a:p>
            <a:pPr marL="171450" indent="-171450">
              <a:lnSpc>
                <a:spcPct val="120000"/>
              </a:lnSpc>
              <a:buFont typeface="Arial" panose="020B0604020202020204" pitchFamily="34" charset="0"/>
              <a:buChar char="•"/>
            </a:pPr>
            <a:r>
              <a:rPr lang="en-US" sz="1050" dirty="0">
                <a:solidFill>
                  <a:srgbClr val="4B5563"/>
                </a:solidFill>
                <a:latin typeface="Poppins"/>
                <a:cs typeface="Poppins"/>
              </a:rPr>
              <a:t>Establish the DPHEP L1–L4 classification framework,</a:t>
            </a:r>
          </a:p>
          <a:p>
            <a:pPr marL="171450" indent="-171450">
              <a:lnSpc>
                <a:spcPct val="120000"/>
              </a:lnSpc>
              <a:buFont typeface="Arial" panose="020B0604020202020204" pitchFamily="34" charset="0"/>
              <a:buChar char="•"/>
            </a:pPr>
            <a:r>
              <a:rPr lang="en-US" sz="1050" dirty="0">
                <a:solidFill>
                  <a:srgbClr val="4B5563"/>
                </a:solidFill>
                <a:latin typeface="Poppins"/>
                <a:cs typeface="Poppins"/>
              </a:rPr>
              <a:t>providing a standardized framework for data preservation across experiments.</a:t>
            </a:r>
          </a:p>
        </p:txBody>
      </p:sp>
      <p:sp>
        <p:nvSpPr>
          <p:cNvPr id="79" name="Shape 21">
            <a:extLst>
              <a:ext uri="{FF2B5EF4-FFF2-40B4-BE49-F238E27FC236}">
                <a16:creationId xmlns:a16="http://schemas.microsoft.com/office/drawing/2014/main" id="{1316BA6D-4DA7-FB48-BD43-B9A6A58296B6}"/>
              </a:ext>
            </a:extLst>
          </p:cNvPr>
          <p:cNvSpPr/>
          <p:nvPr/>
        </p:nvSpPr>
        <p:spPr>
          <a:xfrm>
            <a:off x="5741670" y="3190060"/>
            <a:ext cx="457200" cy="457200"/>
          </a:xfrm>
          <a:prstGeom prst="ellipse">
            <a:avLst/>
          </a:prstGeom>
          <a:solidFill>
            <a:srgbClr val="38BDF8"/>
          </a:solidFill>
          <a:ln/>
        </p:spPr>
      </p:sp>
      <p:sp>
        <p:nvSpPr>
          <p:cNvPr id="80" name="Text 22">
            <a:extLst>
              <a:ext uri="{FF2B5EF4-FFF2-40B4-BE49-F238E27FC236}">
                <a16:creationId xmlns:a16="http://schemas.microsoft.com/office/drawing/2014/main" id="{3FC5D630-948B-B144-BF26-63191D2105EB}"/>
              </a:ext>
            </a:extLst>
          </p:cNvPr>
          <p:cNvSpPr/>
          <p:nvPr/>
        </p:nvSpPr>
        <p:spPr>
          <a:xfrm>
            <a:off x="5741670" y="3190060"/>
            <a:ext cx="457200" cy="457200"/>
          </a:xfrm>
          <a:prstGeom prst="rect">
            <a:avLst/>
          </a:prstGeom>
          <a:noFill/>
          <a:ln/>
        </p:spPr>
        <p:txBody>
          <a:bodyPr wrap="square" lIns="0" tIns="0" rIns="0" bIns="0" rtlCol="0" anchor="ctr"/>
          <a:lstStyle/>
          <a:p>
            <a:pPr marL="0" indent="0" algn="ctr">
              <a:buNone/>
            </a:pPr>
            <a:r>
              <a:rPr lang="en-US" b="1" dirty="0">
                <a:solidFill>
                  <a:srgbClr val="FFFFFF"/>
                </a:solidFill>
                <a:latin typeface="Noto Sans CJK SC Bold" pitchFamily="34" charset="0"/>
                <a:ea typeface="Noto Sans CJK SC Bold" pitchFamily="34" charset="-122"/>
                <a:cs typeface="Noto Sans CJK SC Bold" pitchFamily="34" charset="-120"/>
              </a:rPr>
              <a:t>02</a:t>
            </a:r>
            <a:endParaRPr lang="en-US" dirty="0"/>
          </a:p>
        </p:txBody>
      </p:sp>
      <p:sp>
        <p:nvSpPr>
          <p:cNvPr id="81" name="Text 23">
            <a:extLst>
              <a:ext uri="{FF2B5EF4-FFF2-40B4-BE49-F238E27FC236}">
                <a16:creationId xmlns:a16="http://schemas.microsoft.com/office/drawing/2014/main" id="{B6C3F444-9F37-6E47-8236-C0A72CF45AC2}"/>
              </a:ext>
            </a:extLst>
          </p:cNvPr>
          <p:cNvSpPr/>
          <p:nvPr/>
        </p:nvSpPr>
        <p:spPr>
          <a:xfrm>
            <a:off x="6336030" y="3135196"/>
            <a:ext cx="3749040" cy="292608"/>
          </a:xfrm>
          <a:prstGeom prst="rect">
            <a:avLst/>
          </a:prstGeom>
          <a:noFill/>
          <a:ln/>
        </p:spPr>
        <p:txBody>
          <a:bodyPr wrap="square" lIns="0" tIns="0" rIns="0" bIns="0" rtlCol="0" anchor="ctr"/>
          <a:lstStyle/>
          <a:p>
            <a:r>
              <a:rPr lang="en" altLang="zh-CN" b="1" dirty="0">
                <a:solidFill>
                  <a:srgbClr val="0F172A"/>
                </a:solidFill>
                <a:latin typeface="Noto Sans CJK SC Bold" pitchFamily="34" charset="0"/>
                <a:ea typeface="Noto Sans CJK SC Bold" pitchFamily="34" charset="-122"/>
              </a:rPr>
              <a:t>Community Coordination </a:t>
            </a:r>
          </a:p>
        </p:txBody>
      </p:sp>
      <p:sp>
        <p:nvSpPr>
          <p:cNvPr id="82" name="Text 24">
            <a:extLst>
              <a:ext uri="{FF2B5EF4-FFF2-40B4-BE49-F238E27FC236}">
                <a16:creationId xmlns:a16="http://schemas.microsoft.com/office/drawing/2014/main" id="{DE534AE8-02D9-4B41-819B-5360A713C74B}"/>
              </a:ext>
            </a:extLst>
          </p:cNvPr>
          <p:cNvSpPr/>
          <p:nvPr/>
        </p:nvSpPr>
        <p:spPr>
          <a:xfrm>
            <a:off x="6336030" y="3427803"/>
            <a:ext cx="4086606" cy="582617"/>
          </a:xfrm>
          <a:prstGeom prst="rect">
            <a:avLst/>
          </a:prstGeom>
          <a:noFill/>
          <a:ln/>
        </p:spPr>
        <p:txBody>
          <a:bodyPr wrap="square" lIns="0" tIns="0" rIns="0" bIns="0" rtlCol="0" anchor="ctr"/>
          <a:lstStyle/>
          <a:p>
            <a:pPr indent="-171450">
              <a:lnSpc>
                <a:spcPct val="120000"/>
              </a:lnSpc>
              <a:buFont typeface="Arial"/>
              <a:buChar char="•"/>
              <a:defRPr/>
            </a:pPr>
            <a:r>
              <a:rPr lang="en" altLang="zh-CN" sz="1050" dirty="0">
                <a:solidFill>
                  <a:srgbClr val="4B5563"/>
                </a:solidFill>
                <a:latin typeface="Poppins"/>
                <a:cs typeface="Poppins"/>
              </a:rPr>
              <a:t>Share best practices and preservation strategies </a:t>
            </a:r>
          </a:p>
          <a:p>
            <a:pPr indent="-171450">
              <a:lnSpc>
                <a:spcPct val="120000"/>
              </a:lnSpc>
              <a:buFont typeface="Arial"/>
              <a:buChar char="•"/>
              <a:defRPr/>
            </a:pPr>
            <a:r>
              <a:rPr lang="en" altLang="zh-CN" sz="1050" dirty="0">
                <a:solidFill>
                  <a:srgbClr val="4B5563"/>
                </a:solidFill>
                <a:latin typeface="Poppins"/>
                <a:cs typeface="Poppins"/>
              </a:rPr>
              <a:t>Foster collaboration across experiments and institutes </a:t>
            </a:r>
          </a:p>
        </p:txBody>
      </p:sp>
      <p:sp>
        <p:nvSpPr>
          <p:cNvPr id="83" name="Shape 25">
            <a:extLst>
              <a:ext uri="{FF2B5EF4-FFF2-40B4-BE49-F238E27FC236}">
                <a16:creationId xmlns:a16="http://schemas.microsoft.com/office/drawing/2014/main" id="{DB057A8E-25FB-B246-9873-C380C7CFBF63}"/>
              </a:ext>
            </a:extLst>
          </p:cNvPr>
          <p:cNvSpPr/>
          <p:nvPr/>
        </p:nvSpPr>
        <p:spPr>
          <a:xfrm>
            <a:off x="5741670" y="4147339"/>
            <a:ext cx="457200" cy="457200"/>
          </a:xfrm>
          <a:prstGeom prst="ellipse">
            <a:avLst/>
          </a:prstGeom>
          <a:solidFill>
            <a:srgbClr val="38BDF8"/>
          </a:solidFill>
          <a:ln/>
        </p:spPr>
      </p:sp>
      <p:sp>
        <p:nvSpPr>
          <p:cNvPr id="84" name="Text 26">
            <a:extLst>
              <a:ext uri="{FF2B5EF4-FFF2-40B4-BE49-F238E27FC236}">
                <a16:creationId xmlns:a16="http://schemas.microsoft.com/office/drawing/2014/main" id="{C61E0D41-CA74-FE4E-B954-EB0077F37539}"/>
              </a:ext>
            </a:extLst>
          </p:cNvPr>
          <p:cNvSpPr/>
          <p:nvPr/>
        </p:nvSpPr>
        <p:spPr>
          <a:xfrm>
            <a:off x="5741670" y="4147339"/>
            <a:ext cx="457200" cy="457200"/>
          </a:xfrm>
          <a:prstGeom prst="rect">
            <a:avLst/>
          </a:prstGeom>
          <a:noFill/>
          <a:ln/>
        </p:spPr>
        <p:txBody>
          <a:bodyPr wrap="square" lIns="0" tIns="0" rIns="0" bIns="0" rtlCol="0" anchor="ctr"/>
          <a:lstStyle/>
          <a:p>
            <a:pPr marL="0" indent="0" algn="ctr">
              <a:buNone/>
            </a:pPr>
            <a:r>
              <a:rPr lang="en-US" b="1" dirty="0">
                <a:solidFill>
                  <a:srgbClr val="FFFFFF"/>
                </a:solidFill>
                <a:latin typeface="Noto Sans CJK SC Bold" pitchFamily="34" charset="0"/>
                <a:ea typeface="Noto Sans CJK SC Bold" pitchFamily="34" charset="-122"/>
                <a:cs typeface="Noto Sans CJK SC Bold" pitchFamily="34" charset="-120"/>
              </a:rPr>
              <a:t>03</a:t>
            </a:r>
            <a:endParaRPr lang="en-US" dirty="0"/>
          </a:p>
        </p:txBody>
      </p:sp>
      <p:sp>
        <p:nvSpPr>
          <p:cNvPr id="85" name="Text 27">
            <a:extLst>
              <a:ext uri="{FF2B5EF4-FFF2-40B4-BE49-F238E27FC236}">
                <a16:creationId xmlns:a16="http://schemas.microsoft.com/office/drawing/2014/main" id="{9B3C0990-A082-9447-9A4E-2D4897B7BF60}"/>
              </a:ext>
            </a:extLst>
          </p:cNvPr>
          <p:cNvSpPr/>
          <p:nvPr/>
        </p:nvSpPr>
        <p:spPr>
          <a:xfrm>
            <a:off x="6336030" y="4092475"/>
            <a:ext cx="3749040" cy="292608"/>
          </a:xfrm>
          <a:prstGeom prst="rect">
            <a:avLst/>
          </a:prstGeom>
          <a:noFill/>
          <a:ln/>
        </p:spPr>
        <p:txBody>
          <a:bodyPr wrap="square" lIns="0" tIns="0" rIns="0" bIns="0" rtlCol="0" anchor="ctr"/>
          <a:lstStyle/>
          <a:p>
            <a:pPr>
              <a:defRPr/>
            </a:pPr>
            <a:r>
              <a:rPr lang="en" altLang="zh-CN" b="1" dirty="0">
                <a:solidFill>
                  <a:srgbClr val="0F172A"/>
                </a:solidFill>
                <a:latin typeface="Noto Sans CJK SC Bold" pitchFamily="34" charset="0"/>
                <a:ea typeface="Noto Sans CJK SC Bold" pitchFamily="34" charset="-122"/>
              </a:rPr>
              <a:t>Long-term Sustainability </a:t>
            </a:r>
          </a:p>
        </p:txBody>
      </p:sp>
      <p:sp>
        <p:nvSpPr>
          <p:cNvPr id="86" name="Text 28">
            <a:extLst>
              <a:ext uri="{FF2B5EF4-FFF2-40B4-BE49-F238E27FC236}">
                <a16:creationId xmlns:a16="http://schemas.microsoft.com/office/drawing/2014/main" id="{ACCCCA8E-9DEB-4D41-8F4A-BB892E82A954}"/>
              </a:ext>
            </a:extLst>
          </p:cNvPr>
          <p:cNvSpPr/>
          <p:nvPr/>
        </p:nvSpPr>
        <p:spPr>
          <a:xfrm>
            <a:off x="6336029" y="4385082"/>
            <a:ext cx="4703032" cy="772089"/>
          </a:xfrm>
          <a:prstGeom prst="rect">
            <a:avLst/>
          </a:prstGeom>
          <a:noFill/>
          <a:ln/>
        </p:spPr>
        <p:txBody>
          <a:bodyPr wrap="square" lIns="0" tIns="0" rIns="0" bIns="0" rtlCol="0" anchor="ctr"/>
          <a:lstStyle/>
          <a:p>
            <a:pPr indent="-171450">
              <a:lnSpc>
                <a:spcPct val="120000"/>
              </a:lnSpc>
              <a:buFont typeface="Arial"/>
              <a:buChar char="•"/>
              <a:defRPr/>
            </a:pPr>
            <a:r>
              <a:rPr lang="en" altLang="zh-CN" sz="1050" dirty="0">
                <a:solidFill>
                  <a:srgbClr val="4B5563"/>
                </a:solidFill>
                <a:latin typeface="Poppins"/>
                <a:cs typeface="Poppins"/>
              </a:rPr>
              <a:t>Promote sustainable data preservation beyond experiment lifecycles </a:t>
            </a:r>
          </a:p>
          <a:p>
            <a:pPr indent="-171450">
              <a:lnSpc>
                <a:spcPct val="120000"/>
              </a:lnSpc>
              <a:buFont typeface="Arial"/>
              <a:buChar char="•"/>
              <a:defRPr/>
            </a:pPr>
            <a:r>
              <a:rPr lang="en" altLang="zh-CN" sz="1050" dirty="0">
                <a:solidFill>
                  <a:srgbClr val="4B5563"/>
                </a:solidFill>
                <a:latin typeface="Poppins"/>
                <a:cs typeface="Poppins"/>
              </a:rPr>
              <a:t>Advocate for long-term institutional and funding support</a:t>
            </a:r>
            <a:r>
              <a:rPr lang="en" altLang="zh-CN" sz="1000" dirty="0">
                <a:solidFill>
                  <a:srgbClr val="1F2937"/>
                </a:solidFill>
                <a:latin typeface="Poppins"/>
                <a:cs typeface="Poppins"/>
              </a:rPr>
              <a:t> </a:t>
            </a:r>
          </a:p>
        </p:txBody>
      </p:sp>
      <p:sp>
        <p:nvSpPr>
          <p:cNvPr id="87" name="Shape 29">
            <a:extLst>
              <a:ext uri="{FF2B5EF4-FFF2-40B4-BE49-F238E27FC236}">
                <a16:creationId xmlns:a16="http://schemas.microsoft.com/office/drawing/2014/main" id="{146549CA-A1B1-1448-A78D-5FDA2BC81422}"/>
              </a:ext>
            </a:extLst>
          </p:cNvPr>
          <p:cNvSpPr/>
          <p:nvPr/>
        </p:nvSpPr>
        <p:spPr>
          <a:xfrm>
            <a:off x="5741670" y="5251762"/>
            <a:ext cx="457200" cy="457200"/>
          </a:xfrm>
          <a:prstGeom prst="ellipse">
            <a:avLst/>
          </a:prstGeom>
          <a:solidFill>
            <a:srgbClr val="38BDF8"/>
          </a:solidFill>
          <a:ln/>
        </p:spPr>
      </p:sp>
      <p:sp>
        <p:nvSpPr>
          <p:cNvPr id="88" name="Text 30">
            <a:extLst>
              <a:ext uri="{FF2B5EF4-FFF2-40B4-BE49-F238E27FC236}">
                <a16:creationId xmlns:a16="http://schemas.microsoft.com/office/drawing/2014/main" id="{4A4C8921-08D5-7A44-B5CE-E42154180D2C}"/>
              </a:ext>
            </a:extLst>
          </p:cNvPr>
          <p:cNvSpPr/>
          <p:nvPr/>
        </p:nvSpPr>
        <p:spPr>
          <a:xfrm>
            <a:off x="5741670" y="5251762"/>
            <a:ext cx="457200" cy="457200"/>
          </a:xfrm>
          <a:prstGeom prst="rect">
            <a:avLst/>
          </a:prstGeom>
          <a:noFill/>
          <a:ln/>
        </p:spPr>
        <p:txBody>
          <a:bodyPr wrap="square" lIns="0" tIns="0" rIns="0" bIns="0" rtlCol="0" anchor="ctr"/>
          <a:lstStyle/>
          <a:p>
            <a:pPr marL="0" indent="0" algn="ctr">
              <a:buNone/>
            </a:pPr>
            <a:r>
              <a:rPr lang="en-US" b="1" dirty="0">
                <a:solidFill>
                  <a:srgbClr val="FFFFFF"/>
                </a:solidFill>
                <a:latin typeface="Noto Sans CJK SC Bold" pitchFamily="34" charset="0"/>
                <a:ea typeface="Noto Sans CJK SC Bold" pitchFamily="34" charset="-122"/>
                <a:cs typeface="Noto Sans CJK SC Bold" pitchFamily="34" charset="-120"/>
              </a:rPr>
              <a:t>04</a:t>
            </a:r>
            <a:endParaRPr lang="en-US" dirty="0"/>
          </a:p>
        </p:txBody>
      </p:sp>
      <p:sp>
        <p:nvSpPr>
          <p:cNvPr id="89" name="Text 31">
            <a:extLst>
              <a:ext uri="{FF2B5EF4-FFF2-40B4-BE49-F238E27FC236}">
                <a16:creationId xmlns:a16="http://schemas.microsoft.com/office/drawing/2014/main" id="{666B53AB-A06A-CC44-A393-E1A461DE75DC}"/>
              </a:ext>
            </a:extLst>
          </p:cNvPr>
          <p:cNvSpPr/>
          <p:nvPr/>
        </p:nvSpPr>
        <p:spPr>
          <a:xfrm>
            <a:off x="6336030" y="5196898"/>
            <a:ext cx="3749040" cy="292608"/>
          </a:xfrm>
          <a:prstGeom prst="rect">
            <a:avLst/>
          </a:prstGeom>
          <a:noFill/>
          <a:ln/>
        </p:spPr>
        <p:txBody>
          <a:bodyPr wrap="square" lIns="0" tIns="0" rIns="0" bIns="0" rtlCol="0" anchor="ctr"/>
          <a:lstStyle/>
          <a:p>
            <a:pPr indent="0">
              <a:buFont typeface="Arial"/>
              <a:buNone/>
            </a:pPr>
            <a:r>
              <a:rPr lang="en-US" b="1" dirty="0">
                <a:solidFill>
                  <a:srgbClr val="0F172A"/>
                </a:solidFill>
                <a:latin typeface="Noto Sans CJK SC Bold" pitchFamily="34" charset="0"/>
                <a:ea typeface="Noto Sans CJK SC Bold" pitchFamily="34" charset="-122"/>
              </a:rPr>
              <a:t>Standards &amp; Infrastructure </a:t>
            </a:r>
          </a:p>
        </p:txBody>
      </p:sp>
      <p:sp>
        <p:nvSpPr>
          <p:cNvPr id="90" name="Text 32">
            <a:extLst>
              <a:ext uri="{FF2B5EF4-FFF2-40B4-BE49-F238E27FC236}">
                <a16:creationId xmlns:a16="http://schemas.microsoft.com/office/drawing/2014/main" id="{E0956F2A-984F-8145-8129-7A7DE3DAF109}"/>
              </a:ext>
            </a:extLst>
          </p:cNvPr>
          <p:cNvSpPr/>
          <p:nvPr/>
        </p:nvSpPr>
        <p:spPr>
          <a:xfrm>
            <a:off x="6336030" y="5489506"/>
            <a:ext cx="4563198" cy="726992"/>
          </a:xfrm>
          <a:prstGeom prst="rect">
            <a:avLst/>
          </a:prstGeom>
          <a:noFill/>
          <a:ln/>
        </p:spPr>
        <p:txBody>
          <a:bodyPr wrap="square" lIns="0" tIns="0" rIns="0" bIns="0" rtlCol="0" anchor="ctr"/>
          <a:lstStyle/>
          <a:p>
            <a:pPr indent="-171450">
              <a:lnSpc>
                <a:spcPct val="120000"/>
              </a:lnSpc>
              <a:buFont typeface="Arial"/>
              <a:buChar char="•"/>
              <a:defRPr/>
            </a:pPr>
            <a:r>
              <a:rPr lang="en" altLang="zh-CN" sz="1050" dirty="0">
                <a:solidFill>
                  <a:srgbClr val="4B5563"/>
                </a:solidFill>
                <a:latin typeface="Poppins"/>
                <a:cs typeface="Poppins"/>
              </a:rPr>
              <a:t>Encourage common preservation policies and standards </a:t>
            </a:r>
          </a:p>
          <a:p>
            <a:pPr indent="-171450">
              <a:lnSpc>
                <a:spcPct val="120000"/>
              </a:lnSpc>
              <a:buFont typeface="Arial"/>
              <a:buChar char="•"/>
              <a:defRPr/>
            </a:pPr>
            <a:r>
              <a:rPr lang="en" altLang="zh-CN" sz="1050" dirty="0">
                <a:solidFill>
                  <a:srgbClr val="4B5563"/>
                </a:solidFill>
                <a:latin typeface="Poppins"/>
                <a:cs typeface="Poppins"/>
              </a:rPr>
              <a:t>Support interoperable preservation infrastructures </a:t>
            </a:r>
          </a:p>
        </p:txBody>
      </p:sp>
      <p:sp>
        <p:nvSpPr>
          <p:cNvPr id="91" name="Shape 33">
            <a:extLst>
              <a:ext uri="{FF2B5EF4-FFF2-40B4-BE49-F238E27FC236}">
                <a16:creationId xmlns:a16="http://schemas.microsoft.com/office/drawing/2014/main" id="{14CB57BC-CD9A-2346-895C-C5E45DB1850D}"/>
              </a:ext>
            </a:extLst>
          </p:cNvPr>
          <p:cNvSpPr/>
          <p:nvPr/>
        </p:nvSpPr>
        <p:spPr>
          <a:xfrm>
            <a:off x="1181494" y="6496402"/>
            <a:ext cx="9144000" cy="342900"/>
          </a:xfrm>
          <a:prstGeom prst="rect">
            <a:avLst/>
          </a:prstGeom>
          <a:solidFill>
            <a:srgbClr val="0F172A"/>
          </a:solidFill>
          <a:ln/>
        </p:spPr>
      </p:sp>
      <p:sp>
        <p:nvSpPr>
          <p:cNvPr id="92" name="Text 34">
            <a:extLst>
              <a:ext uri="{FF2B5EF4-FFF2-40B4-BE49-F238E27FC236}">
                <a16:creationId xmlns:a16="http://schemas.microsoft.com/office/drawing/2014/main" id="{F4C42BB0-691D-3041-8FB4-87E11372B37B}"/>
              </a:ext>
            </a:extLst>
          </p:cNvPr>
          <p:cNvSpPr/>
          <p:nvPr/>
        </p:nvSpPr>
        <p:spPr>
          <a:xfrm>
            <a:off x="1300523" y="6484972"/>
            <a:ext cx="8229600" cy="342900"/>
          </a:xfrm>
          <a:prstGeom prst="rect">
            <a:avLst/>
          </a:prstGeom>
          <a:noFill/>
          <a:ln/>
        </p:spPr>
        <p:txBody>
          <a:bodyPr wrap="square" lIns="0" tIns="0" rIns="0" bIns="0" rtlCol="0" anchor="ctr"/>
          <a:lstStyle/>
          <a:p>
            <a:pPr marL="0" indent="0">
              <a:buNone/>
            </a:pPr>
            <a:r>
              <a:rPr lang="en-US" sz="900" dirty="0">
                <a:solidFill>
                  <a:srgbClr val="94A3B8"/>
                </a:solidFill>
                <a:latin typeface="Noto Sans CJK SC Regular" pitchFamily="34" charset="0"/>
                <a:ea typeface="Noto Sans CJK SC Regular" pitchFamily="34" charset="-122"/>
                <a:cs typeface="Noto Sans CJK SC Regular" pitchFamily="34" charset="-120"/>
              </a:rPr>
              <a:t>DPHEP Collaboration  ·  ICFA Initiative  ·  Founded 2008  ·  Secretariat: CERN</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482600"/>
            <a:ext cx="12192000" cy="6858000"/>
          </a:xfrm>
          <a:prstGeom prst="roundRect">
            <a:avLst>
              <a:gd name="adj" fmla="val 0"/>
            </a:avLst>
          </a:prstGeom>
          <a:solidFill>
            <a:srgbClr val="FFFFFF">
              <a:alpha val="0"/>
            </a:srgbClr>
          </a:solidFill>
          <a:ln w="25400" cap="flat" cmpd="sng">
            <a:noFill/>
            <a:prstDash val="solid"/>
            <a:round/>
          </a:ln>
        </p:spPr>
        <p:txBody>
          <a:bodyPr vert="horz" wrap="square" lIns="0" tIns="0" rIns="0" bIns="0" rtlCol="0" anchor="ctr" anchorCtr="0"/>
          <a:lstStyle/>
          <a:p>
            <a:pPr algn="ctr">
              <a:defRPr/>
            </a:pPr>
            <a:endParaRPr/>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11827"/>
                </a:solidFill>
                <a:latin typeface="Poppins"/>
                <a:ea typeface="Poppins"/>
                <a:cs typeface="Poppins"/>
                <a:sym typeface="Poppins"/>
              </a:rPr>
              <a:t>DPHEP: A Global Collaboration</a:t>
            </a:r>
            <a:endParaRPr lang="en-US" sz="1100"/>
          </a:p>
        </p:txBody>
      </p:sp>
      <p:sp>
        <p:nvSpPr>
          <p:cNvPr id="4" name="AutoShape 4"/>
          <p:cNvSpPr/>
          <p:nvPr/>
        </p:nvSpPr>
        <p:spPr>
          <a:xfrm>
            <a:off x="601884" y="1524000"/>
            <a:ext cx="10828116" cy="889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endParaRPr lang="en-US" sz="1800" b="0" i="0" u="none" strike="noStrike" dirty="0">
              <a:solidFill>
                <a:srgbClr val="374151"/>
              </a:solidFill>
              <a:latin typeface="Poppins"/>
              <a:ea typeface="Poppins"/>
              <a:cs typeface="Poppins"/>
              <a:sym typeface="Poppins"/>
            </a:endParaRPr>
          </a:p>
          <a:p>
            <a:pPr marL="0" indent="0" algn="l">
              <a:lnSpc>
                <a:spcPct val="116666"/>
              </a:lnSpc>
              <a:defRPr/>
            </a:pPr>
            <a:r>
              <a:rPr lang="en-US" sz="1800" b="0" i="0" u="none" strike="noStrike" dirty="0">
                <a:solidFill>
                  <a:srgbClr val="374151"/>
                </a:solidFill>
                <a:latin typeface="Poppins"/>
                <a:ea typeface="Poppins"/>
                <a:cs typeface="Poppins"/>
                <a:sym typeface="Poppins"/>
              </a:rPr>
              <a:t>DPHEP's strength lies in its broad international membership. The collaboration agreement, signed by major institutions worldwide, forms the backbone of this effort, uniting leading scientific organizations to advance the frontiers of data preservation in high-energy physics.</a:t>
            </a:r>
            <a:endParaRPr lang="en-US" dirty="0"/>
          </a:p>
        </p:txBody>
      </p:sp>
      <p:sp>
        <p:nvSpPr>
          <p:cNvPr id="6" name="AutoShape 6"/>
          <p:cNvSpPr/>
          <p:nvPr/>
        </p:nvSpPr>
        <p:spPr>
          <a:xfrm>
            <a:off x="762000" y="3048000"/>
            <a:ext cx="3429000" cy="2159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0" tIns="0" rIns="0" bIns="0" rtlCol="0" anchor="ctr" anchorCtr="0"/>
          <a:lstStyle/>
          <a:p>
            <a:pPr algn="ctr">
              <a:defRPr/>
            </a:pPr>
            <a:endParaRPr/>
          </a:p>
        </p:txBody>
      </p:sp>
      <p:sp>
        <p:nvSpPr>
          <p:cNvPr id="7" name="AutoShape 7"/>
          <p:cNvSpPr/>
          <p:nvPr/>
        </p:nvSpPr>
        <p:spPr>
          <a:xfrm>
            <a:off x="952500" y="3175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33333"/>
              </a:lnSpc>
              <a:defRPr/>
            </a:pPr>
            <a:r>
              <a:rPr lang="en-US" sz="1400" b="1" i="0" u="none" strike="noStrike" dirty="0">
                <a:solidFill>
                  <a:srgbClr val="111827"/>
                </a:solidFill>
                <a:latin typeface="Poppins"/>
                <a:ea typeface="Poppins"/>
                <a:cs typeface="Poppins"/>
                <a:sym typeface="Poppins"/>
              </a:rPr>
              <a:t>CERN</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4B5563"/>
                </a:solidFill>
                <a:latin typeface="Poppins"/>
                <a:ea typeface="Poppins"/>
                <a:cs typeface="Poppins"/>
                <a:sym typeface="Poppins"/>
              </a:rPr>
              <a:t>European Organization for Nuclear Research</a:t>
            </a:r>
            <a:endParaRPr lang="en-US" sz="1100" dirty="0"/>
          </a:p>
          <a:p>
            <a:pPr marL="0" indent="0" algn="l">
              <a:lnSpc>
                <a:spcPct val="133333"/>
              </a:lnSpc>
            </a:pPr>
            <a:r>
              <a:rPr lang="en-US" sz="1400" b="1" i="0" u="none" strike="noStrike" dirty="0">
                <a:solidFill>
                  <a:srgbClr val="111827"/>
                </a:solidFill>
                <a:latin typeface="Poppins"/>
                <a:ea typeface="Poppins"/>
                <a:cs typeface="Poppins"/>
                <a:sym typeface="Poppins"/>
              </a:rPr>
              <a:t>DESY</a:t>
            </a:r>
            <a:br>
              <a:rPr lang="en-US" sz="1600" b="0" i="0" u="none" strike="noStrike" dirty="0">
                <a:solidFill>
                  <a:srgbClr val="1F2329"/>
                </a:solidFill>
                <a:latin typeface="Poppins"/>
                <a:ea typeface="Poppins"/>
                <a:cs typeface="Poppins"/>
                <a:sym typeface="Poppins"/>
              </a:rPr>
            </a:br>
            <a:r>
              <a:rPr lang="en-US" sz="1200" b="0" i="0" u="none" strike="noStrike" dirty="0" err="1">
                <a:solidFill>
                  <a:srgbClr val="4B5563"/>
                </a:solidFill>
                <a:latin typeface="Poppins"/>
                <a:ea typeface="Poppins"/>
                <a:cs typeface="Poppins"/>
                <a:sym typeface="Poppins"/>
              </a:rPr>
              <a:t>Deutsches</a:t>
            </a:r>
            <a:r>
              <a:rPr lang="en-US" sz="1200" b="0" i="0" u="none" strike="noStrike" dirty="0">
                <a:solidFill>
                  <a:srgbClr val="4B5563"/>
                </a:solidFill>
                <a:latin typeface="Poppins"/>
                <a:ea typeface="Poppins"/>
                <a:cs typeface="Poppins"/>
                <a:sym typeface="Poppins"/>
              </a:rPr>
              <a:t> </a:t>
            </a:r>
            <a:r>
              <a:rPr lang="en-US" sz="1200" b="0" i="0" u="none" strike="noStrike" dirty="0" err="1">
                <a:solidFill>
                  <a:srgbClr val="4B5563"/>
                </a:solidFill>
                <a:latin typeface="Poppins"/>
                <a:ea typeface="Poppins"/>
                <a:cs typeface="Poppins"/>
                <a:sym typeface="Poppins"/>
              </a:rPr>
              <a:t>Elektronen</a:t>
            </a:r>
            <a:r>
              <a:rPr lang="en-US" sz="1200" b="0" i="0" u="none" strike="noStrike" dirty="0">
                <a:solidFill>
                  <a:srgbClr val="4B5563"/>
                </a:solidFill>
                <a:latin typeface="Poppins"/>
                <a:ea typeface="Poppins"/>
                <a:cs typeface="Poppins"/>
                <a:sym typeface="Poppins"/>
              </a:rPr>
              <a:t>-Synchrotron, Germany</a:t>
            </a:r>
          </a:p>
          <a:p>
            <a:pPr marL="0" indent="0" algn="l">
              <a:lnSpc>
                <a:spcPct val="133333"/>
              </a:lnSpc>
            </a:pPr>
            <a:r>
              <a:rPr lang="en-US" sz="1400" b="1" i="0" u="none" strike="noStrike" dirty="0">
                <a:solidFill>
                  <a:srgbClr val="111827"/>
                </a:solidFill>
                <a:latin typeface="Poppins"/>
                <a:ea typeface="Poppins"/>
                <a:cs typeface="Poppins"/>
                <a:sym typeface="Poppins"/>
              </a:rPr>
              <a:t>HIP</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4B5563"/>
                </a:solidFill>
                <a:latin typeface="Poppins"/>
                <a:ea typeface="Poppins"/>
                <a:cs typeface="Poppins"/>
                <a:sym typeface="Poppins"/>
              </a:rPr>
              <a:t>Helsinki Institute of Physics, Finland</a:t>
            </a:r>
          </a:p>
        </p:txBody>
      </p:sp>
      <p:sp>
        <p:nvSpPr>
          <p:cNvPr id="8" name="AutoShape 8"/>
          <p:cNvSpPr/>
          <p:nvPr/>
        </p:nvSpPr>
        <p:spPr>
          <a:xfrm>
            <a:off x="4381500" y="3048000"/>
            <a:ext cx="3429000" cy="2159000"/>
          </a:xfrm>
          <a:prstGeom prst="roundRect">
            <a:avLst>
              <a:gd name="adj" fmla="val 0"/>
            </a:avLst>
          </a:prstGeom>
          <a:solidFill>
            <a:srgbClr val="EFF6FF">
              <a:alpha val="100000"/>
            </a:srgbClr>
          </a:solidFill>
          <a:ln w="12700" cap="flat" cmpd="sng">
            <a:solidFill>
              <a:srgbClr val="3B82F6">
                <a:alpha val="70000"/>
              </a:srgbClr>
            </a:solidFill>
            <a:prstDash val="solid"/>
            <a:round/>
          </a:ln>
        </p:spPr>
        <p:txBody>
          <a:bodyPr vert="horz" wrap="square" lIns="0" tIns="0" rIns="0" bIns="0" rtlCol="0" anchor="ctr" anchorCtr="0"/>
          <a:lstStyle/>
          <a:p>
            <a:pPr algn="ctr">
              <a:defRPr/>
            </a:pPr>
            <a:endParaRPr/>
          </a:p>
        </p:txBody>
      </p:sp>
      <p:sp>
        <p:nvSpPr>
          <p:cNvPr id="9" name="AutoShape 9"/>
          <p:cNvSpPr/>
          <p:nvPr/>
        </p:nvSpPr>
        <p:spPr>
          <a:xfrm>
            <a:off x="4572000" y="3175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33333"/>
              </a:lnSpc>
              <a:defRPr/>
            </a:pPr>
            <a:r>
              <a:rPr lang="en-US" sz="1400" b="1" i="0" u="none" strike="noStrike" dirty="0">
                <a:solidFill>
                  <a:srgbClr val="1E40AF"/>
                </a:solidFill>
                <a:latin typeface="Poppins"/>
                <a:ea typeface="Poppins"/>
                <a:cs typeface="Poppins"/>
                <a:sym typeface="Poppins"/>
              </a:rPr>
              <a:t>IHEP (China)</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374151"/>
                </a:solidFill>
                <a:latin typeface="Poppins"/>
                <a:ea typeface="Poppins"/>
                <a:cs typeface="Poppins"/>
                <a:sym typeface="Poppins"/>
              </a:rPr>
              <a:t>Institute of High Energy Physics, a cornerstone member from Asia.</a:t>
            </a:r>
            <a:endParaRPr lang="en-US" sz="1100" dirty="0"/>
          </a:p>
          <a:p>
            <a:pPr marL="0" indent="0" algn="l">
              <a:lnSpc>
                <a:spcPct val="133333"/>
              </a:lnSpc>
            </a:pPr>
            <a:r>
              <a:rPr lang="en-US" sz="1400" b="1" i="0" u="none" strike="noStrike" dirty="0">
                <a:solidFill>
                  <a:srgbClr val="1E40AF"/>
                </a:solidFill>
                <a:latin typeface="Poppins"/>
                <a:ea typeface="Poppins"/>
                <a:cs typeface="Poppins"/>
                <a:sym typeface="Poppins"/>
              </a:rPr>
              <a:t>IN2P3 (France)</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374151"/>
                </a:solidFill>
                <a:latin typeface="Poppins"/>
                <a:ea typeface="Poppins"/>
                <a:cs typeface="Poppins"/>
                <a:sym typeface="Poppins"/>
              </a:rPr>
              <a:t>National Institute of Nuclear and Particle Physics, a key European partner.</a:t>
            </a:r>
          </a:p>
          <a:p>
            <a:pPr marL="0" indent="0" algn="l">
              <a:lnSpc>
                <a:spcPct val="133333"/>
              </a:lnSpc>
            </a:pPr>
            <a:r>
              <a:rPr lang="en-US" sz="1400" b="1" i="0" u="none" strike="noStrike" dirty="0">
                <a:solidFill>
                  <a:srgbClr val="111827"/>
                </a:solidFill>
                <a:latin typeface="Poppins"/>
                <a:ea typeface="Poppins"/>
                <a:cs typeface="Poppins"/>
                <a:sym typeface="Poppins"/>
              </a:rPr>
              <a:t>KEK</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4B5563"/>
                </a:solidFill>
                <a:latin typeface="Poppins"/>
                <a:ea typeface="Poppins"/>
                <a:cs typeface="Poppins"/>
                <a:sym typeface="Poppins"/>
              </a:rPr>
              <a:t>High Energy Accelerator Research Organization, Japan</a:t>
            </a:r>
          </a:p>
        </p:txBody>
      </p:sp>
      <p:sp>
        <p:nvSpPr>
          <p:cNvPr id="10" name="AutoShape 10"/>
          <p:cNvSpPr/>
          <p:nvPr/>
        </p:nvSpPr>
        <p:spPr>
          <a:xfrm>
            <a:off x="8001000" y="3048000"/>
            <a:ext cx="3429000" cy="2159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0" tIns="0" rIns="0" bIns="0" rtlCol="0" anchor="ctr" anchorCtr="0"/>
          <a:lstStyle/>
          <a:p>
            <a:pPr algn="ctr">
              <a:defRPr/>
            </a:pPr>
            <a:endParaRPr/>
          </a:p>
        </p:txBody>
      </p:sp>
      <p:sp>
        <p:nvSpPr>
          <p:cNvPr id="11" name="AutoShape 11"/>
          <p:cNvSpPr/>
          <p:nvPr/>
        </p:nvSpPr>
        <p:spPr>
          <a:xfrm>
            <a:off x="8191500" y="3175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33333"/>
              </a:lnSpc>
              <a:defRPr/>
            </a:pPr>
            <a:r>
              <a:rPr lang="en-US" sz="1400" b="1" i="0" u="none" strike="noStrike" dirty="0">
                <a:solidFill>
                  <a:srgbClr val="111827"/>
                </a:solidFill>
                <a:latin typeface="Poppins"/>
                <a:ea typeface="Poppins"/>
                <a:cs typeface="Poppins"/>
                <a:sym typeface="Poppins"/>
              </a:rPr>
              <a:t>MPP &amp; IPP</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4B5563"/>
                </a:solidFill>
                <a:latin typeface="Poppins"/>
                <a:ea typeface="Poppins"/>
                <a:cs typeface="Poppins"/>
                <a:sym typeface="Poppins"/>
              </a:rPr>
              <a:t>Max Planck Institutes for Physics and Plasma Physics, Germany</a:t>
            </a:r>
            <a:endParaRPr lang="en-US" sz="1100" dirty="0"/>
          </a:p>
          <a:p>
            <a:pPr marL="0" indent="0" algn="l">
              <a:lnSpc>
                <a:spcPct val="133333"/>
              </a:lnSpc>
            </a:pPr>
            <a:r>
              <a:rPr lang="en-US" sz="1400" b="1" i="0" u="none" strike="noStrike" dirty="0">
                <a:solidFill>
                  <a:srgbClr val="111827"/>
                </a:solidFill>
                <a:latin typeface="Poppins"/>
                <a:ea typeface="Poppins"/>
                <a:cs typeface="Poppins"/>
                <a:sym typeface="Poppins"/>
              </a:rPr>
              <a:t>STFC</a:t>
            </a:r>
            <a:br>
              <a:rPr lang="en-US" sz="1600" b="0" i="0" u="none" strike="noStrike" dirty="0">
                <a:solidFill>
                  <a:srgbClr val="1F2329"/>
                </a:solidFill>
                <a:latin typeface="Poppins"/>
                <a:ea typeface="Poppins"/>
                <a:cs typeface="Poppins"/>
                <a:sym typeface="Poppins"/>
              </a:rPr>
            </a:br>
            <a:r>
              <a:rPr lang="en-US" sz="1200" b="0" i="0" u="none" strike="noStrike" dirty="0">
                <a:solidFill>
                  <a:srgbClr val="4B5563"/>
                </a:solidFill>
                <a:latin typeface="Poppins"/>
                <a:ea typeface="Poppins"/>
                <a:cs typeface="Poppins"/>
                <a:sym typeface="Poppins"/>
              </a:rPr>
              <a:t>Science and Technology Facilities Council, United Kingdom</a:t>
            </a:r>
          </a:p>
        </p:txBody>
      </p:sp>
      <p:sp>
        <p:nvSpPr>
          <p:cNvPr id="14" name="AutoShape 14"/>
          <p:cNvSpPr/>
          <p:nvPr/>
        </p:nvSpPr>
        <p:spPr>
          <a:xfrm>
            <a:off x="762000" y="5562600"/>
            <a:ext cx="10668000" cy="8128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800" b="0" i="0" u="none" strike="noStrike" dirty="0">
                <a:solidFill>
                  <a:srgbClr val="374151"/>
                </a:solidFill>
                <a:latin typeface="Poppins"/>
                <a:ea typeface="Poppins"/>
                <a:cs typeface="Poppins"/>
                <a:sym typeface="Poppins"/>
              </a:rPr>
              <a:t>This diverse coalition underscores the central, foundational role played by </a:t>
            </a:r>
            <a:r>
              <a:rPr lang="en-US" sz="1800" b="1" i="0" u="none" strike="noStrike" dirty="0">
                <a:solidFill>
                  <a:srgbClr val="1E40AF"/>
                </a:solidFill>
                <a:latin typeface="Poppins"/>
                <a:ea typeface="Poppins"/>
                <a:cs typeface="Poppins"/>
                <a:sym typeface="Poppins"/>
              </a:rPr>
              <a:t>IHEP </a:t>
            </a:r>
            <a:r>
              <a:rPr lang="en-US" sz="1800" b="0" i="0" u="none" strike="noStrike" dirty="0">
                <a:solidFill>
                  <a:srgbClr val="374151"/>
                </a:solidFill>
                <a:latin typeface="Poppins"/>
                <a:ea typeface="Poppins"/>
                <a:cs typeface="Poppins"/>
                <a:sym typeface="Poppins"/>
              </a:rPr>
              <a:t>and </a:t>
            </a:r>
            <a:r>
              <a:rPr lang="en-US" sz="1800" b="1" i="0" u="none" strike="noStrike" dirty="0">
                <a:solidFill>
                  <a:srgbClr val="1E40AF"/>
                </a:solidFill>
                <a:latin typeface="Poppins"/>
                <a:ea typeface="Poppins"/>
                <a:cs typeface="Poppins"/>
                <a:sym typeface="Poppins"/>
              </a:rPr>
              <a:t>IN2P3 </a:t>
            </a:r>
            <a:r>
              <a:rPr lang="en-US" sz="1800" b="0" i="0" u="none" strike="noStrike" dirty="0">
                <a:solidFill>
                  <a:srgbClr val="374151"/>
                </a:solidFill>
                <a:latin typeface="Poppins"/>
                <a:ea typeface="Poppins"/>
                <a:cs typeface="Poppins"/>
                <a:sym typeface="Poppins"/>
              </a:rPr>
              <a:t>from the very beginning, ensuring a truly global perspective in shaping the future of scientific data preservation.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0543E-2202-1F49-BF37-8CB86951B00B}"/>
              </a:ext>
            </a:extLst>
          </p:cNvPr>
          <p:cNvSpPr>
            <a:spLocks noGrp="1"/>
          </p:cNvSpPr>
          <p:nvPr>
            <p:ph type="title"/>
          </p:nvPr>
        </p:nvSpPr>
        <p:spPr>
          <a:xfrm>
            <a:off x="628650" y="273844"/>
            <a:ext cx="11045486" cy="994172"/>
          </a:xfrm>
        </p:spPr>
        <p:txBody>
          <a:bodyPr>
            <a:normAutofit fontScale="90000"/>
          </a:bodyPr>
          <a:lstStyle/>
          <a:p>
            <a:r>
              <a:rPr lang="en-US" altLang="zh-CN" sz="3600" b="1" dirty="0">
                <a:solidFill>
                  <a:srgbClr val="1F2937"/>
                </a:solidFill>
                <a:latin typeface="Poppins"/>
                <a:ea typeface="Poppins"/>
                <a:cs typeface="Poppins"/>
                <a:sym typeface="Poppins"/>
              </a:rPr>
              <a:t>The Current Landscape of HEP Data Preservation</a:t>
            </a:r>
            <a:br>
              <a:rPr lang="en-US" altLang="zh-CN" sz="1200" dirty="0"/>
            </a:br>
            <a:endParaRPr lang="en-FR" dirty="0"/>
          </a:p>
        </p:txBody>
      </p:sp>
      <p:sp>
        <p:nvSpPr>
          <p:cNvPr id="5" name="Slide Number Placeholder 4">
            <a:extLst>
              <a:ext uri="{FF2B5EF4-FFF2-40B4-BE49-F238E27FC236}">
                <a16:creationId xmlns:a16="http://schemas.microsoft.com/office/drawing/2014/main" id="{B79F2F22-D106-F14F-A8CD-F709CB3B3D1C}"/>
              </a:ext>
            </a:extLst>
          </p:cNvPr>
          <p:cNvSpPr>
            <a:spLocks noGrp="1"/>
          </p:cNvSpPr>
          <p:nvPr>
            <p:ph type="sldNum" idx="12"/>
          </p:nvPr>
        </p:nvSpPr>
        <p:spPr/>
        <p:txBody>
          <a:bodyPr/>
          <a:lstStyle/>
          <a:p>
            <a:fld id="{BCC3066C-7D9C-43AE-863C-B082BB6A9375}" type="slidenum">
              <a:rPr lang="en-US" smtClean="0"/>
              <a:t>5</a:t>
            </a:fld>
            <a:endParaRPr lang="en-US"/>
          </a:p>
        </p:txBody>
      </p:sp>
      <p:pic>
        <p:nvPicPr>
          <p:cNvPr id="6" name="Picture 5">
            <a:extLst>
              <a:ext uri="{FF2B5EF4-FFF2-40B4-BE49-F238E27FC236}">
                <a16:creationId xmlns:a16="http://schemas.microsoft.com/office/drawing/2014/main" id="{1FD480E3-6A10-2246-B6AF-7A9C13488B71}"/>
              </a:ext>
            </a:extLst>
          </p:cNvPr>
          <p:cNvPicPr>
            <a:picLocks noChangeAspect="1"/>
          </p:cNvPicPr>
          <p:nvPr/>
        </p:nvPicPr>
        <p:blipFill>
          <a:blip r:embed="rId3"/>
          <a:stretch>
            <a:fillRect/>
          </a:stretch>
        </p:blipFill>
        <p:spPr>
          <a:xfrm>
            <a:off x="1134104" y="1083187"/>
            <a:ext cx="9923791" cy="5642384"/>
          </a:xfrm>
          <a:prstGeom prst="rect">
            <a:avLst/>
          </a:prstGeom>
        </p:spPr>
      </p:pic>
      <p:pic>
        <p:nvPicPr>
          <p:cNvPr id="9" name="Picture 8">
            <a:extLst>
              <a:ext uri="{FF2B5EF4-FFF2-40B4-BE49-F238E27FC236}">
                <a16:creationId xmlns:a16="http://schemas.microsoft.com/office/drawing/2014/main" id="{72D341B3-9AD1-4945-BC51-C995E469E94C}"/>
              </a:ext>
            </a:extLst>
          </p:cNvPr>
          <p:cNvPicPr>
            <a:picLocks noChangeAspect="1"/>
          </p:cNvPicPr>
          <p:nvPr/>
        </p:nvPicPr>
        <p:blipFill>
          <a:blip r:embed="rId4"/>
          <a:stretch>
            <a:fillRect/>
          </a:stretch>
        </p:blipFill>
        <p:spPr>
          <a:xfrm>
            <a:off x="1134104" y="5387620"/>
            <a:ext cx="2990556" cy="449906"/>
          </a:xfrm>
          <a:prstGeom prst="rect">
            <a:avLst/>
          </a:prstGeom>
        </p:spPr>
      </p:pic>
      <p:pic>
        <p:nvPicPr>
          <p:cNvPr id="10" name="Content Placeholder 7">
            <a:extLst>
              <a:ext uri="{FF2B5EF4-FFF2-40B4-BE49-F238E27FC236}">
                <a16:creationId xmlns:a16="http://schemas.microsoft.com/office/drawing/2014/main" id="{F4334D9D-0DAE-5E65-0152-9D4DA4737CC8}"/>
              </a:ext>
            </a:extLst>
          </p:cNvPr>
          <p:cNvPicPr>
            <a:picLocks noChangeAspect="1"/>
          </p:cNvPicPr>
          <p:nvPr/>
        </p:nvPicPr>
        <p:blipFill>
          <a:blip r:embed="rId5"/>
          <a:stretch>
            <a:fillRect/>
          </a:stretch>
        </p:blipFill>
        <p:spPr>
          <a:xfrm>
            <a:off x="1322115" y="5864479"/>
            <a:ext cx="2614533" cy="993521"/>
          </a:xfrm>
          <a:prstGeom prst="rect">
            <a:avLst/>
          </a:prstGeom>
        </p:spPr>
      </p:pic>
    </p:spTree>
    <p:extLst>
      <p:ext uri="{BB962C8B-B14F-4D97-AF65-F5344CB8AC3E}">
        <p14:creationId xmlns:p14="http://schemas.microsoft.com/office/powerpoint/2010/main" val="56511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F68D7-07F1-3A4D-AA7E-542EB89F173A}"/>
              </a:ext>
            </a:extLst>
          </p:cNvPr>
          <p:cNvSpPr>
            <a:spLocks noGrp="1"/>
          </p:cNvSpPr>
          <p:nvPr>
            <p:ph type="title"/>
          </p:nvPr>
        </p:nvSpPr>
        <p:spPr>
          <a:xfrm>
            <a:off x="1925135" y="273844"/>
            <a:ext cx="8341730" cy="994172"/>
          </a:xfrm>
        </p:spPr>
        <p:txBody>
          <a:bodyPr>
            <a:normAutofit/>
          </a:bodyPr>
          <a:lstStyle/>
          <a:p>
            <a:pPr algn="ctr"/>
            <a:r>
              <a:rPr lang="en-GB" altLang="zh-CN" sz="3600" dirty="0">
                <a:solidFill>
                  <a:srgbClr val="4B5563"/>
                </a:solidFill>
                <a:latin typeface="Poppins"/>
                <a:cs typeface="Poppins"/>
              </a:rPr>
              <a:t>Publication Record at Experiments</a:t>
            </a:r>
            <a:endParaRPr lang="en-FR"/>
          </a:p>
        </p:txBody>
      </p:sp>
      <p:pic>
        <p:nvPicPr>
          <p:cNvPr id="8" name="Content Placeholder 7">
            <a:extLst>
              <a:ext uri="{FF2B5EF4-FFF2-40B4-BE49-F238E27FC236}">
                <a16:creationId xmlns:a16="http://schemas.microsoft.com/office/drawing/2014/main" id="{B514D322-E47E-4948-B1CC-100304D9F0A2}"/>
              </a:ext>
            </a:extLst>
          </p:cNvPr>
          <p:cNvPicPr>
            <a:picLocks noGrp="1" noChangeAspect="1"/>
          </p:cNvPicPr>
          <p:nvPr>
            <p:ph idx="1"/>
          </p:nvPr>
        </p:nvPicPr>
        <p:blipFill>
          <a:blip r:embed="rId3"/>
          <a:stretch>
            <a:fillRect/>
          </a:stretch>
        </p:blipFill>
        <p:spPr>
          <a:xfrm>
            <a:off x="3783230" y="1099074"/>
            <a:ext cx="3170839" cy="1160413"/>
          </a:xfrm>
        </p:spPr>
      </p:pic>
      <p:sp>
        <p:nvSpPr>
          <p:cNvPr id="5" name="Slide Number Placeholder 4">
            <a:extLst>
              <a:ext uri="{FF2B5EF4-FFF2-40B4-BE49-F238E27FC236}">
                <a16:creationId xmlns:a16="http://schemas.microsoft.com/office/drawing/2014/main" id="{3FEA7514-27DA-B94F-B13C-E6D125749AFF}"/>
              </a:ext>
            </a:extLst>
          </p:cNvPr>
          <p:cNvSpPr>
            <a:spLocks noGrp="1"/>
          </p:cNvSpPr>
          <p:nvPr>
            <p:ph type="sldNum" sz="quarter" idx="12"/>
          </p:nvPr>
        </p:nvSpPr>
        <p:spPr/>
        <p:txBody>
          <a:bodyPr/>
          <a:lstStyle/>
          <a:p>
            <a:fld id="{BCC3066C-7D9C-43AE-863C-B082BB6A9375}" type="slidenum">
              <a:rPr lang="en-US" smtClean="0"/>
              <a:t>6</a:t>
            </a:fld>
            <a:endParaRPr lang="en-US"/>
          </a:p>
        </p:txBody>
      </p:sp>
      <p:pic>
        <p:nvPicPr>
          <p:cNvPr id="6" name="Picture 5">
            <a:extLst>
              <a:ext uri="{FF2B5EF4-FFF2-40B4-BE49-F238E27FC236}">
                <a16:creationId xmlns:a16="http://schemas.microsoft.com/office/drawing/2014/main" id="{D741E2E9-E252-EA49-BCAF-37DD3DD8A043}"/>
              </a:ext>
            </a:extLst>
          </p:cNvPr>
          <p:cNvPicPr>
            <a:picLocks noChangeAspect="1"/>
          </p:cNvPicPr>
          <p:nvPr/>
        </p:nvPicPr>
        <p:blipFill>
          <a:blip r:embed="rId4"/>
          <a:stretch>
            <a:fillRect/>
          </a:stretch>
        </p:blipFill>
        <p:spPr>
          <a:xfrm>
            <a:off x="7032854" y="1205743"/>
            <a:ext cx="4964277" cy="5652257"/>
          </a:xfrm>
          <a:prstGeom prst="rect">
            <a:avLst/>
          </a:prstGeom>
        </p:spPr>
      </p:pic>
      <p:sp>
        <p:nvSpPr>
          <p:cNvPr id="11" name="Rectangle 10">
            <a:extLst>
              <a:ext uri="{FF2B5EF4-FFF2-40B4-BE49-F238E27FC236}">
                <a16:creationId xmlns:a16="http://schemas.microsoft.com/office/drawing/2014/main" id="{F1902A8A-946F-7241-93E3-4D6DDD234FE7}"/>
              </a:ext>
            </a:extLst>
          </p:cNvPr>
          <p:cNvSpPr/>
          <p:nvPr/>
        </p:nvSpPr>
        <p:spPr>
          <a:xfrm>
            <a:off x="415274" y="2249011"/>
            <a:ext cx="6869946" cy="4091698"/>
          </a:xfrm>
          <a:prstGeom prst="rect">
            <a:avLst/>
          </a:prstGeom>
        </p:spPr>
        <p:txBody>
          <a:bodyPr wrap="square">
            <a:spAutoFit/>
          </a:bodyPr>
          <a:lstStyle/>
          <a:p>
            <a:r>
              <a:rPr lang="en-GB" sz="1867" dirty="0">
                <a:hlinkClick r:id="rId5" tooltip="Credit: D De Biasio/M Rayner"/>
              </a:rPr>
              <a:t>Credit: D De Biasio/M Rayner</a:t>
            </a:r>
            <a:endParaRPr lang="en-GB" sz="1867" dirty="0"/>
          </a:p>
          <a:p>
            <a:pPr marL="342900" indent="-342900">
              <a:lnSpc>
                <a:spcPct val="110000"/>
              </a:lnSpc>
              <a:buFont typeface="Arial" panose="020B0604020202020204" pitchFamily="34" charset="0"/>
              <a:buChar char="•"/>
              <a:defRPr/>
            </a:pPr>
            <a:r>
              <a:rPr lang="en-GB" sz="1800" dirty="0">
                <a:solidFill>
                  <a:srgbClr val="4B5563"/>
                </a:solidFill>
                <a:latin typeface="Poppins"/>
                <a:cs typeface="Poppins"/>
              </a:rPr>
              <a:t>The publication record at experiments associated with the DPHEP initiative. </a:t>
            </a:r>
          </a:p>
          <a:p>
            <a:pPr marL="800100" lvl="1" indent="-342900">
              <a:lnSpc>
                <a:spcPct val="110000"/>
              </a:lnSpc>
              <a:buFont typeface="Arial" panose="020B0604020202020204" pitchFamily="34" charset="0"/>
              <a:buChar char="•"/>
              <a:defRPr/>
            </a:pPr>
            <a:r>
              <a:rPr lang="en-GB" sz="1600" dirty="0">
                <a:solidFill>
                  <a:srgbClr val="4B5563"/>
                </a:solidFill>
                <a:latin typeface="Poppins"/>
                <a:cs typeface="Poppins"/>
              </a:rPr>
              <a:t>Data-taking periods of the relevant facilities are shaded.</a:t>
            </a:r>
          </a:p>
          <a:p>
            <a:pPr marL="800100" lvl="1" indent="-342900">
              <a:lnSpc>
                <a:spcPct val="110000"/>
              </a:lnSpc>
              <a:buFont typeface="Arial" panose="020B0604020202020204" pitchFamily="34" charset="0"/>
              <a:buChar char="•"/>
              <a:defRPr/>
            </a:pPr>
            <a:r>
              <a:rPr lang="en-GB" sz="1600" dirty="0">
                <a:solidFill>
                  <a:srgbClr val="4B5563"/>
                </a:solidFill>
                <a:latin typeface="Poppins"/>
                <a:cs typeface="Poppins"/>
              </a:rPr>
              <a:t>The fraction of peer-reviewed articles published afterwards is indicated as a percentage for facilities that are not still operational. </a:t>
            </a:r>
          </a:p>
          <a:p>
            <a:pPr marL="342900" indent="-342900">
              <a:lnSpc>
                <a:spcPct val="110000"/>
              </a:lnSpc>
              <a:buFont typeface="Arial" panose="020B0604020202020204" pitchFamily="34" charset="0"/>
              <a:buChar char="•"/>
              <a:defRPr/>
            </a:pPr>
            <a:r>
              <a:rPr lang="en-GB" sz="1800" dirty="0">
                <a:solidFill>
                  <a:srgbClr val="4B5563"/>
                </a:solidFill>
                <a:latin typeface="Poppins"/>
                <a:cs typeface="Poppins"/>
              </a:rPr>
              <a:t>The data, excluding conference proceedings, were extracted from Inspire-HEP on 31 July 2025.</a:t>
            </a:r>
          </a:p>
          <a:p>
            <a:pPr marL="342900" indent="-342900">
              <a:lnSpc>
                <a:spcPct val="110000"/>
              </a:lnSpc>
              <a:buFont typeface="Arial" panose="020B0604020202020204" pitchFamily="34" charset="0"/>
              <a:buChar char="•"/>
              <a:defRPr/>
            </a:pPr>
            <a:endParaRPr lang="en-GB" sz="2000" dirty="0">
              <a:solidFill>
                <a:srgbClr val="4B5563"/>
              </a:solidFill>
              <a:latin typeface="Poppins"/>
              <a:cs typeface="Poppins"/>
            </a:endParaRPr>
          </a:p>
          <a:p>
            <a:pPr>
              <a:lnSpc>
                <a:spcPct val="110000"/>
              </a:lnSpc>
              <a:defRPr/>
            </a:pPr>
            <a:r>
              <a:rPr kumimoji="1" lang="en" altLang="zh-CN" sz="2000" b="1" dirty="0"/>
              <a:t>It clearly indicates that the long-term data preservation is very essential for the continuing scientific output after an experiment</a:t>
            </a:r>
            <a:r>
              <a:rPr kumimoji="1" lang="zh-CN" altLang="en-US" sz="2000" b="1" dirty="0"/>
              <a:t> </a:t>
            </a:r>
            <a:r>
              <a:rPr kumimoji="1" lang="en-US" altLang="zh-CN" sz="2000" b="1" dirty="0"/>
              <a:t>is</a:t>
            </a:r>
            <a:r>
              <a:rPr kumimoji="1" lang="zh-CN" altLang="en-US" sz="2000" b="1" dirty="0"/>
              <a:t> </a:t>
            </a:r>
            <a:r>
              <a:rPr kumimoji="1" lang="en-US" altLang="zh-CN" sz="2000" b="1" dirty="0"/>
              <a:t>retired</a:t>
            </a:r>
            <a:r>
              <a:rPr kumimoji="1" lang="en" altLang="zh-CN" sz="2000" b="1" dirty="0"/>
              <a:t>.</a:t>
            </a:r>
            <a:endParaRPr lang="en-GB" sz="2400" b="1" dirty="0">
              <a:solidFill>
                <a:srgbClr val="4B5563"/>
              </a:solidFill>
              <a:latin typeface="Poppins"/>
              <a:cs typeface="Poppins"/>
            </a:endParaRPr>
          </a:p>
        </p:txBody>
      </p:sp>
      <p:pic>
        <p:nvPicPr>
          <p:cNvPr id="15" name="Picture 14">
            <a:extLst>
              <a:ext uri="{FF2B5EF4-FFF2-40B4-BE49-F238E27FC236}">
                <a16:creationId xmlns:a16="http://schemas.microsoft.com/office/drawing/2014/main" id="{702C50B9-B84D-9E4C-B266-894414D179E4}"/>
              </a:ext>
            </a:extLst>
          </p:cNvPr>
          <p:cNvPicPr>
            <a:picLocks noChangeAspect="1"/>
          </p:cNvPicPr>
          <p:nvPr/>
        </p:nvPicPr>
        <p:blipFill>
          <a:blip r:embed="rId6"/>
          <a:stretch>
            <a:fillRect/>
          </a:stretch>
        </p:blipFill>
        <p:spPr>
          <a:xfrm>
            <a:off x="429081" y="1510530"/>
            <a:ext cx="2992107" cy="450140"/>
          </a:xfrm>
          <a:prstGeom prst="rect">
            <a:avLst/>
          </a:prstGeom>
        </p:spPr>
      </p:pic>
    </p:spTree>
    <p:extLst>
      <p:ext uri="{BB962C8B-B14F-4D97-AF65-F5344CB8AC3E}">
        <p14:creationId xmlns:p14="http://schemas.microsoft.com/office/powerpoint/2010/main" val="3633421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dirty="0">
                <a:solidFill>
                  <a:srgbClr val="1F2937"/>
                </a:solidFill>
                <a:latin typeface="Poppins"/>
                <a:ea typeface="Poppins"/>
                <a:cs typeface="Poppins"/>
                <a:sym typeface="Poppins"/>
              </a:rPr>
              <a:t>Sino-French Collaboration in Action</a:t>
            </a:r>
            <a:endParaRPr lang="en-US" sz="1100" dirty="0"/>
          </a:p>
        </p:txBody>
      </p:sp>
      <p:sp>
        <p:nvSpPr>
          <p:cNvPr id="8" name="AutoShape 8"/>
          <p:cNvSpPr/>
          <p:nvPr/>
        </p:nvSpPr>
        <p:spPr>
          <a:xfrm>
            <a:off x="440113" y="1435100"/>
            <a:ext cx="10668001" cy="4914900"/>
          </a:xfrm>
          <a:prstGeom prst="rect">
            <a:avLst/>
          </a:prstGeom>
          <a:noFill/>
          <a:ln w="12700" cap="flat" cmpd="sng">
            <a:noFill/>
            <a:prstDash val="solid"/>
            <a:round/>
          </a:ln>
        </p:spPr>
        <p:txBody>
          <a:bodyPr vert="horz" wrap="square" lIns="0" tIns="0" rIns="0" bIns="0" rtlCol="0" anchor="t" anchorCtr="0"/>
          <a:lstStyle/>
          <a:p>
            <a:pPr marL="285750" indent="-285750" algn="l">
              <a:lnSpc>
                <a:spcPct val="116666"/>
              </a:lnSpc>
              <a:buFont typeface="Arial" panose="020B0604020202020204" pitchFamily="34" charset="0"/>
              <a:buChar char="•"/>
              <a:defRPr/>
            </a:pPr>
            <a:r>
              <a:rPr lang="en-US" sz="2000" b="0" i="0" u="none" strike="noStrike" dirty="0">
                <a:solidFill>
                  <a:srgbClr val="4B5563"/>
                </a:solidFill>
                <a:latin typeface="Poppins"/>
                <a:ea typeface="Poppins"/>
                <a:cs typeface="Poppins"/>
                <a:sym typeface="Poppins"/>
              </a:rPr>
              <a:t>IHEP and CPPM are founding signatories of the DPHEP collaboration. This shared origin establishes a solid strategic partnership rooted in mutual trust and aligned scientific goals.</a:t>
            </a:r>
            <a:endParaRPr lang="en-US" altLang="zh-CN" sz="2000" dirty="0">
              <a:solidFill>
                <a:srgbClr val="4B5563"/>
              </a:solidFill>
              <a:latin typeface="Poppins"/>
              <a:ea typeface="Poppins"/>
              <a:cs typeface="Poppins"/>
              <a:sym typeface="Poppins"/>
            </a:endParaRPr>
          </a:p>
          <a:p>
            <a:pPr marL="285750" indent="-285750">
              <a:lnSpc>
                <a:spcPct val="116666"/>
              </a:lnSpc>
              <a:buFont typeface="Arial" panose="020B0604020202020204" pitchFamily="34" charset="0"/>
              <a:buChar char="•"/>
              <a:defRPr/>
            </a:pPr>
            <a:r>
              <a:rPr lang="en-US" altLang="zh-CN" sz="2000" dirty="0">
                <a:solidFill>
                  <a:srgbClr val="4B5563"/>
                </a:solidFill>
                <a:latin typeface="Poppins"/>
                <a:ea typeface="Poppins"/>
                <a:cs typeface="Poppins"/>
                <a:sym typeface="Poppins"/>
              </a:rPr>
              <a:t>The partnership unites two major players in particle physics, creating a powerful, collaborative voice that shapes the future of data preservation policies and global scientific strategy at the highest levels.</a:t>
            </a:r>
            <a:endParaRPr lang="en-US" sz="2000" dirty="0"/>
          </a:p>
          <a:p>
            <a:pPr marL="342900" indent="-342900">
              <a:lnSpc>
                <a:spcPct val="116666"/>
              </a:lnSpc>
              <a:buFont typeface="Arial" panose="020B0604020202020204" pitchFamily="34" charset="0"/>
              <a:buChar char="•"/>
              <a:defRPr/>
            </a:pPr>
            <a:r>
              <a:rPr lang="en-US" altLang="zh-CN" sz="2000" dirty="0">
                <a:solidFill>
                  <a:srgbClr val="4B5563"/>
                </a:solidFill>
                <a:latin typeface="Poppins"/>
                <a:ea typeface="Poppins"/>
                <a:cs typeface="Poppins"/>
                <a:sym typeface="Poppins"/>
              </a:rPr>
              <a:t>Joint contributions to landmark documents like ICFA Best Practices Recommendations solidify the partnership's impact.</a:t>
            </a:r>
          </a:p>
        </p:txBody>
      </p:sp>
      <p:pic>
        <p:nvPicPr>
          <p:cNvPr id="5" name="图片 4">
            <a:extLst>
              <a:ext uri="{FF2B5EF4-FFF2-40B4-BE49-F238E27FC236}">
                <a16:creationId xmlns:a16="http://schemas.microsoft.com/office/drawing/2014/main" id="{2630FCD7-B5D1-AF41-ADD3-D39D7148F7AE}"/>
              </a:ext>
            </a:extLst>
          </p:cNvPr>
          <p:cNvPicPr>
            <a:picLocks noChangeAspect="1"/>
          </p:cNvPicPr>
          <p:nvPr/>
        </p:nvPicPr>
        <p:blipFill>
          <a:blip r:embed="rId4"/>
          <a:stretch>
            <a:fillRect/>
          </a:stretch>
        </p:blipFill>
        <p:spPr>
          <a:xfrm>
            <a:off x="7737058" y="4220076"/>
            <a:ext cx="3912999" cy="2518229"/>
          </a:xfrm>
          <a:prstGeom prst="rect">
            <a:avLst/>
          </a:prstGeom>
        </p:spPr>
      </p:pic>
      <p:pic>
        <p:nvPicPr>
          <p:cNvPr id="4" name="图片 3">
            <a:extLst>
              <a:ext uri="{FF2B5EF4-FFF2-40B4-BE49-F238E27FC236}">
                <a16:creationId xmlns:a16="http://schemas.microsoft.com/office/drawing/2014/main" id="{DD80FA6C-E18B-9847-A369-0BFED66FE5AB}"/>
              </a:ext>
            </a:extLst>
          </p:cNvPr>
          <p:cNvPicPr>
            <a:picLocks noChangeAspect="1"/>
          </p:cNvPicPr>
          <p:nvPr/>
        </p:nvPicPr>
        <p:blipFill>
          <a:blip r:embed="rId5"/>
          <a:stretch>
            <a:fillRect/>
          </a:stretch>
        </p:blipFill>
        <p:spPr>
          <a:xfrm>
            <a:off x="1351841" y="4295357"/>
            <a:ext cx="5550000" cy="24429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49" y="273844"/>
            <a:ext cx="10795564" cy="994172"/>
          </a:xfrm>
        </p:spPr>
        <p:txBody>
          <a:bodyPr>
            <a:normAutofit/>
          </a:bodyPr>
          <a:lstStyle/>
          <a:p>
            <a:pPr algn="ctr"/>
            <a:r>
              <a:rPr lang="en-US" altLang="zh-CN" sz="4000" b="1" dirty="0">
                <a:solidFill>
                  <a:srgbClr val="002060"/>
                </a:solidFill>
                <a:effectLst/>
                <a:latin typeface=""/>
                <a:ea typeface="微软雅黑" panose="020B0503020204020204" charset="-122"/>
                <a:cs typeface="+mn-cs"/>
              </a:rPr>
              <a:t>Data preservation </a:t>
            </a:r>
            <a:r>
              <a:rPr lang="en-US" altLang="zh-CN" sz="4000" b="1" dirty="0">
                <a:solidFill>
                  <a:srgbClr val="002060"/>
                </a:solidFill>
                <a:latin typeface=""/>
                <a:ea typeface="微软雅黑" panose="020B0503020204020204" charset="-122"/>
                <a:cs typeface="+mn-cs"/>
              </a:rPr>
              <a:t>for experiments at IHEP</a:t>
            </a:r>
          </a:p>
        </p:txBody>
      </p:sp>
      <p:sp>
        <p:nvSpPr>
          <p:cNvPr id="3" name="灯片编号占位符 2"/>
          <p:cNvSpPr>
            <a:spLocks noGrp="1"/>
          </p:cNvSpPr>
          <p:nvPr>
            <p:ph type="sldNum" idx="12"/>
          </p:nvPr>
        </p:nvSpPr>
        <p:spPr>
          <a:prstGeom prst="rect">
            <a:avLst/>
          </a:prstGeom>
        </p:spPr>
        <p:txBody>
          <a:bodyPr/>
          <a:lstStyle/>
          <a:p>
            <a:fld id="{40E70CBB-BA48-466C-9CEA-B796B2960959}" type="slidenum">
              <a:rPr lang="zh-CN" altLang="en-US" smtClean="0"/>
              <a:t>8</a:t>
            </a:fld>
            <a:endParaRPr lang="zh-CN" altLang="en-US" sz="1800">
              <a:solidFill>
                <a:schemeClr val="tx1"/>
              </a:solidFill>
            </a:endParaRPr>
          </a:p>
        </p:txBody>
      </p:sp>
      <p:sp>
        <p:nvSpPr>
          <p:cNvPr id="12" name="文本框 11">
            <a:extLst>
              <a:ext uri="{FF2B5EF4-FFF2-40B4-BE49-F238E27FC236}">
                <a16:creationId xmlns:a16="http://schemas.microsoft.com/office/drawing/2014/main" id="{C5520764-EAF5-4C3F-97F3-FF94B1EEEDFC}"/>
              </a:ext>
            </a:extLst>
          </p:cNvPr>
          <p:cNvSpPr txBox="1"/>
          <p:nvPr/>
        </p:nvSpPr>
        <p:spPr>
          <a:xfrm>
            <a:off x="373838" y="1497698"/>
            <a:ext cx="11305186" cy="743152"/>
          </a:xfrm>
          <a:prstGeom prst="rect">
            <a:avLst/>
          </a:prstGeom>
          <a:noFill/>
        </p:spPr>
        <p:txBody>
          <a:bodyPr wrap="square">
            <a:spAutoFit/>
          </a:bodyPr>
          <a:lstStyle/>
          <a:p>
            <a:pPr>
              <a:lnSpc>
                <a:spcPct val="110000"/>
              </a:lnSpc>
            </a:pPr>
            <a:r>
              <a:rPr lang="en-US" altLang="zh-CN" sz="2000" dirty="0">
                <a:effectLst/>
                <a:latin typeface="Arial" panose="020B0604020202020204" pitchFamily="34" charset="0"/>
                <a:cs typeface="Arial" panose="020B0604020202020204" pitchFamily="34" charset="0"/>
              </a:rPr>
              <a:t>IHEP actively advances the long-term preservation of data, software, and knowledge associated with these experiments.</a:t>
            </a:r>
          </a:p>
        </p:txBody>
      </p:sp>
      <p:pic>
        <p:nvPicPr>
          <p:cNvPr id="17" name="图片 16">
            <a:extLst>
              <a:ext uri="{FF2B5EF4-FFF2-40B4-BE49-F238E27FC236}">
                <a16:creationId xmlns:a16="http://schemas.microsoft.com/office/drawing/2014/main" id="{A240DE6D-809F-4A6C-AFF9-5F9649D7DD57}"/>
              </a:ext>
            </a:extLst>
          </p:cNvPr>
          <p:cNvPicPr>
            <a:picLocks noChangeAspect="1"/>
          </p:cNvPicPr>
          <p:nvPr/>
        </p:nvPicPr>
        <p:blipFill>
          <a:blip r:embed="rId3"/>
          <a:stretch>
            <a:fillRect/>
          </a:stretch>
        </p:blipFill>
        <p:spPr>
          <a:xfrm>
            <a:off x="1282967" y="2366035"/>
            <a:ext cx="6788886" cy="4005407"/>
          </a:xfrm>
          <a:prstGeom prst="rect">
            <a:avLst/>
          </a:prstGeom>
        </p:spPr>
      </p:pic>
      <p:sp>
        <p:nvSpPr>
          <p:cNvPr id="7" name="文本框 6">
            <a:extLst>
              <a:ext uri="{FF2B5EF4-FFF2-40B4-BE49-F238E27FC236}">
                <a16:creationId xmlns:a16="http://schemas.microsoft.com/office/drawing/2014/main" id="{4A55EAD5-5ED3-4E45-8F8B-0F01F8F8CD6A}"/>
              </a:ext>
            </a:extLst>
          </p:cNvPr>
          <p:cNvSpPr txBox="1"/>
          <p:nvPr/>
        </p:nvSpPr>
        <p:spPr>
          <a:xfrm>
            <a:off x="7764905" y="3592121"/>
            <a:ext cx="2068644" cy="307777"/>
          </a:xfrm>
          <a:prstGeom prst="rect">
            <a:avLst/>
          </a:prstGeom>
          <a:noFill/>
        </p:spPr>
        <p:txBody>
          <a:bodyPr wrap="square">
            <a:spAutoFit/>
          </a:bodyPr>
          <a:lstStyle/>
          <a:p>
            <a:pPr marL="0" indent="127000" algn="ctr" defTabSz="914400" rtl="0" eaLnBrk="1" latinLnBrk="0" hangingPunct="1">
              <a:lnSpc>
                <a:spcPct val="100000"/>
              </a:lnSpc>
              <a:spcAft>
                <a:spcPts val="0"/>
              </a:spcAft>
            </a:pPr>
            <a:r>
              <a:rPr lang="en-US" altLang="zh-CN" sz="1400" kern="100" dirty="0">
                <a:effectLst/>
              </a:rPr>
              <a:t>2011-2020(Retired)</a:t>
            </a:r>
          </a:p>
        </p:txBody>
      </p:sp>
      <p:sp>
        <p:nvSpPr>
          <p:cNvPr id="9" name="文本框 8">
            <a:extLst>
              <a:ext uri="{FF2B5EF4-FFF2-40B4-BE49-F238E27FC236}">
                <a16:creationId xmlns:a16="http://schemas.microsoft.com/office/drawing/2014/main" id="{7D710F30-F1C3-A841-973E-BD91DF3638EA}"/>
              </a:ext>
            </a:extLst>
          </p:cNvPr>
          <p:cNvSpPr txBox="1"/>
          <p:nvPr/>
        </p:nvSpPr>
        <p:spPr>
          <a:xfrm>
            <a:off x="7916515" y="2650488"/>
            <a:ext cx="1463249" cy="307777"/>
          </a:xfrm>
          <a:prstGeom prst="rect">
            <a:avLst/>
          </a:prstGeom>
          <a:noFill/>
        </p:spPr>
        <p:txBody>
          <a:bodyPr wrap="square">
            <a:spAutoFit/>
          </a:bodyPr>
          <a:lstStyle/>
          <a:p>
            <a:pPr marL="0" indent="127000" algn="ctr" defTabSz="914400" rtl="0" eaLnBrk="1" latinLnBrk="0" hangingPunct="1">
              <a:lnSpc>
                <a:spcPct val="100000"/>
              </a:lnSpc>
              <a:spcAft>
                <a:spcPts val="0"/>
              </a:spcAft>
            </a:pPr>
            <a:r>
              <a:rPr lang="en-US" altLang="zh-CN" sz="1400" kern="100" dirty="0">
                <a:effectLst/>
              </a:rPr>
              <a:t>2009-2030</a:t>
            </a:r>
          </a:p>
        </p:txBody>
      </p:sp>
      <p:sp>
        <p:nvSpPr>
          <p:cNvPr id="11" name="文本框 10">
            <a:extLst>
              <a:ext uri="{FF2B5EF4-FFF2-40B4-BE49-F238E27FC236}">
                <a16:creationId xmlns:a16="http://schemas.microsoft.com/office/drawing/2014/main" id="{1BE96FF7-5CCB-6F47-9CE2-53335E66E1E4}"/>
              </a:ext>
            </a:extLst>
          </p:cNvPr>
          <p:cNvSpPr txBox="1"/>
          <p:nvPr/>
        </p:nvSpPr>
        <p:spPr>
          <a:xfrm>
            <a:off x="7993174" y="4253094"/>
            <a:ext cx="1309930" cy="307777"/>
          </a:xfrm>
          <a:prstGeom prst="rect">
            <a:avLst/>
          </a:prstGeom>
          <a:noFill/>
        </p:spPr>
        <p:txBody>
          <a:bodyPr wrap="square">
            <a:spAutoFit/>
          </a:bodyPr>
          <a:lstStyle/>
          <a:p>
            <a:pPr marL="0" indent="127000" algn="ctr" defTabSz="914400" rtl="0" eaLnBrk="1" latinLnBrk="0" hangingPunct="1">
              <a:lnSpc>
                <a:spcPct val="100000"/>
              </a:lnSpc>
              <a:spcAft>
                <a:spcPts val="0"/>
              </a:spcAft>
            </a:pPr>
            <a:r>
              <a:rPr lang="en-US" altLang="zh-CN" sz="1400" kern="100" dirty="0">
                <a:effectLst/>
              </a:rPr>
              <a:t>2025-2055</a:t>
            </a:r>
          </a:p>
        </p:txBody>
      </p:sp>
      <p:sp>
        <p:nvSpPr>
          <p:cNvPr id="13" name="文本框 12">
            <a:extLst>
              <a:ext uri="{FF2B5EF4-FFF2-40B4-BE49-F238E27FC236}">
                <a16:creationId xmlns:a16="http://schemas.microsoft.com/office/drawing/2014/main" id="{BEB078D5-DF5D-3047-95AA-A29B3564D1E4}"/>
              </a:ext>
            </a:extLst>
          </p:cNvPr>
          <p:cNvSpPr txBox="1"/>
          <p:nvPr/>
        </p:nvSpPr>
        <p:spPr>
          <a:xfrm>
            <a:off x="7993174" y="5024391"/>
            <a:ext cx="1309930" cy="307777"/>
          </a:xfrm>
          <a:prstGeom prst="rect">
            <a:avLst/>
          </a:prstGeom>
          <a:noFill/>
        </p:spPr>
        <p:txBody>
          <a:bodyPr wrap="square">
            <a:spAutoFit/>
          </a:bodyPr>
          <a:lstStyle/>
          <a:p>
            <a:pPr marL="0" indent="127000" algn="ctr" defTabSz="914400" rtl="0" eaLnBrk="1" latinLnBrk="0" hangingPunct="1">
              <a:lnSpc>
                <a:spcPct val="100000"/>
              </a:lnSpc>
              <a:spcAft>
                <a:spcPts val="0"/>
              </a:spcAft>
            </a:pPr>
            <a:r>
              <a:rPr lang="en-US" altLang="zh-CN" sz="1400" kern="100" dirty="0">
                <a:effectLst/>
              </a:rPr>
              <a:t>2023-2043</a:t>
            </a:r>
          </a:p>
        </p:txBody>
      </p:sp>
      <p:sp>
        <p:nvSpPr>
          <p:cNvPr id="15" name="文本框 14">
            <a:extLst>
              <a:ext uri="{FF2B5EF4-FFF2-40B4-BE49-F238E27FC236}">
                <a16:creationId xmlns:a16="http://schemas.microsoft.com/office/drawing/2014/main" id="{CE54679A-AEEF-8B40-ABD8-8CC6F0F7C1D0}"/>
              </a:ext>
            </a:extLst>
          </p:cNvPr>
          <p:cNvSpPr txBox="1"/>
          <p:nvPr/>
        </p:nvSpPr>
        <p:spPr>
          <a:xfrm>
            <a:off x="7774107" y="5795689"/>
            <a:ext cx="2068644" cy="523220"/>
          </a:xfrm>
          <a:prstGeom prst="rect">
            <a:avLst/>
          </a:prstGeom>
          <a:noFill/>
        </p:spPr>
        <p:txBody>
          <a:bodyPr wrap="square">
            <a:spAutoFit/>
          </a:bodyPr>
          <a:lstStyle/>
          <a:p>
            <a:pPr marL="0" indent="127000" algn="ctr" defTabSz="914400" rtl="0" eaLnBrk="1" latinLnBrk="0" hangingPunct="1">
              <a:lnSpc>
                <a:spcPct val="100000"/>
              </a:lnSpc>
              <a:spcAft>
                <a:spcPts val="0"/>
              </a:spcAft>
            </a:pPr>
            <a:r>
              <a:rPr lang="en-US" altLang="zh-CN" sz="1400" kern="100" dirty="0">
                <a:effectLst/>
              </a:rPr>
              <a:t>HEPS</a:t>
            </a:r>
            <a:r>
              <a:rPr lang="zh-CN" altLang="en-US" sz="1400" kern="100" dirty="0">
                <a:effectLst/>
              </a:rPr>
              <a:t>：</a:t>
            </a:r>
            <a:r>
              <a:rPr lang="en-US" altLang="zh-CN" sz="1400" kern="100" dirty="0">
                <a:effectLst/>
              </a:rPr>
              <a:t>2025-2055</a:t>
            </a:r>
          </a:p>
          <a:p>
            <a:pPr indent="127000" algn="ctr"/>
            <a:r>
              <a:rPr lang="en-US" altLang="zh-CN" kern="100" dirty="0"/>
              <a:t>CSNS</a:t>
            </a:r>
            <a:r>
              <a:rPr lang="zh-CN" altLang="en-US" kern="100" dirty="0"/>
              <a:t>：</a:t>
            </a:r>
            <a:r>
              <a:rPr lang="en-US" altLang="zh-CN" sz="1400" kern="100" dirty="0">
                <a:effectLst/>
              </a:rPr>
              <a:t>2018-2048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1F9A4F-E4D3-4925-B6E3-D7C1FDAE7480}"/>
              </a:ext>
            </a:extLst>
          </p:cNvPr>
          <p:cNvSpPr>
            <a:spLocks noGrp="1"/>
          </p:cNvSpPr>
          <p:nvPr>
            <p:ph type="title"/>
          </p:nvPr>
        </p:nvSpPr>
        <p:spPr>
          <a:xfrm>
            <a:off x="312000" y="229125"/>
            <a:ext cx="11305625" cy="659643"/>
          </a:xfrm>
        </p:spPr>
        <p:txBody>
          <a:bodyPr>
            <a:noAutofit/>
          </a:bodyPr>
          <a:lstStyle/>
          <a:p>
            <a:r>
              <a:rPr lang="en-US" altLang="zh-CN" sz="2800" b="1" dirty="0">
                <a:solidFill>
                  <a:srgbClr val="002060"/>
                </a:solidFill>
                <a:latin typeface=""/>
                <a:ea typeface="微软雅黑" panose="020B0503020204020204" charset="-122"/>
              </a:rPr>
              <a:t>Data preservation for experiments at IHEP</a:t>
            </a:r>
            <a:endParaRPr lang="en-US" sz="2800" dirty="0">
              <a:latin typeface="+mn-lt"/>
            </a:endParaRPr>
          </a:p>
        </p:txBody>
      </p:sp>
      <p:grpSp>
        <p:nvGrpSpPr>
          <p:cNvPr id="19" name="组合 18">
            <a:extLst>
              <a:ext uri="{FF2B5EF4-FFF2-40B4-BE49-F238E27FC236}">
                <a16:creationId xmlns:a16="http://schemas.microsoft.com/office/drawing/2014/main" id="{5D871177-C5CF-4D38-85BC-27453C0E38F4}"/>
              </a:ext>
            </a:extLst>
          </p:cNvPr>
          <p:cNvGrpSpPr/>
          <p:nvPr/>
        </p:nvGrpSpPr>
        <p:grpSpPr>
          <a:xfrm>
            <a:off x="364415" y="3513105"/>
            <a:ext cx="11177419" cy="3126422"/>
            <a:chOff x="746760" y="2037854"/>
            <a:chExt cx="11087099" cy="3126422"/>
          </a:xfrm>
        </p:grpSpPr>
        <p:sp>
          <p:nvSpPr>
            <p:cNvPr id="5" name="矩形 4">
              <a:extLst>
                <a:ext uri="{FF2B5EF4-FFF2-40B4-BE49-F238E27FC236}">
                  <a16:creationId xmlns:a16="http://schemas.microsoft.com/office/drawing/2014/main" id="{24AC654B-AD4B-4E61-A3B9-25857189A568}"/>
                </a:ext>
              </a:extLst>
            </p:cNvPr>
            <p:cNvSpPr/>
            <p:nvPr/>
          </p:nvSpPr>
          <p:spPr>
            <a:xfrm>
              <a:off x="746760" y="2037854"/>
              <a:ext cx="6751320" cy="3126422"/>
            </a:xfrm>
            <a:prstGeom prst="rect">
              <a:avLst/>
            </a:prstGeom>
            <a:solidFill>
              <a:schemeClr val="accent1">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矩形 5">
              <a:extLst>
                <a:ext uri="{FF2B5EF4-FFF2-40B4-BE49-F238E27FC236}">
                  <a16:creationId xmlns:a16="http://schemas.microsoft.com/office/drawing/2014/main" id="{42FC7335-1845-44BB-8A83-13CBD9E7B8EB}"/>
                </a:ext>
              </a:extLst>
            </p:cNvPr>
            <p:cNvSpPr/>
            <p:nvPr/>
          </p:nvSpPr>
          <p:spPr>
            <a:xfrm>
              <a:off x="830580" y="3837126"/>
              <a:ext cx="3253740" cy="12115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本框 6">
              <a:extLst>
                <a:ext uri="{FF2B5EF4-FFF2-40B4-BE49-F238E27FC236}">
                  <a16:creationId xmlns:a16="http://schemas.microsoft.com/office/drawing/2014/main" id="{551BBC82-DB50-4F6D-B828-F0F155CD3B0F}"/>
                </a:ext>
              </a:extLst>
            </p:cNvPr>
            <p:cNvSpPr txBox="1"/>
            <p:nvPr/>
          </p:nvSpPr>
          <p:spPr>
            <a:xfrm>
              <a:off x="830580" y="3909933"/>
              <a:ext cx="3253740" cy="1138773"/>
            </a:xfrm>
            <a:prstGeom prst="rect">
              <a:avLst/>
            </a:prstGeom>
            <a:noFill/>
          </p:spPr>
          <p:txBody>
            <a:bodyPr wrap="square" rtlCol="0">
              <a:spAutoFit/>
            </a:bodyPr>
            <a:lstStyle/>
            <a:p>
              <a:pPr algn="ctr"/>
              <a:r>
                <a:rPr lang="en-US" sz="2000" b="1" dirty="0">
                  <a:solidFill>
                    <a:schemeClr val="bg1"/>
                  </a:solidFill>
                  <a:latin typeface="+mn-lt"/>
                </a:rPr>
                <a:t>Storage</a:t>
              </a:r>
            </a:p>
            <a:p>
              <a:pPr marL="285750" indent="-285750">
                <a:buFont typeface="Arial" panose="020B0604020202020204" pitchFamily="34" charset="0"/>
                <a:buChar char="•"/>
              </a:pPr>
              <a:r>
                <a:rPr lang="en-US" sz="1600" dirty="0">
                  <a:solidFill>
                    <a:schemeClr val="bg1"/>
                  </a:solidFill>
                  <a:latin typeface="+mn-lt"/>
                </a:rPr>
                <a:t>Composable</a:t>
              </a:r>
              <a:endParaRPr lang="en-US" altLang="zh-CN" sz="1600" dirty="0">
                <a:solidFill>
                  <a:schemeClr val="bg1"/>
                </a:solidFill>
                <a:latin typeface="+mn-lt"/>
              </a:endParaRPr>
            </a:p>
            <a:p>
              <a:pPr marL="285750" indent="-285750">
                <a:buFont typeface="Arial" panose="020B0604020202020204" pitchFamily="34" charset="0"/>
                <a:buChar char="•"/>
              </a:pPr>
              <a:r>
                <a:rPr lang="en-US" altLang="zh-CN" sz="1600" dirty="0">
                  <a:solidFill>
                    <a:schemeClr val="bg1"/>
                  </a:solidFill>
                  <a:latin typeface="+mn-lt"/>
                </a:rPr>
                <a:t>High-performance/hot data</a:t>
              </a:r>
            </a:p>
            <a:p>
              <a:pPr marL="285750" indent="-285750">
                <a:buFont typeface="Arial" panose="020B0604020202020204" pitchFamily="34" charset="0"/>
                <a:buChar char="•"/>
              </a:pPr>
              <a:r>
                <a:rPr lang="en-US" sz="1600" dirty="0">
                  <a:solidFill>
                    <a:schemeClr val="bg1"/>
                  </a:solidFill>
                  <a:latin typeface="+mn-lt"/>
                </a:rPr>
                <a:t>Stable/cold data</a:t>
              </a:r>
            </a:p>
          </p:txBody>
        </p:sp>
        <p:sp>
          <p:nvSpPr>
            <p:cNvPr id="8" name="矩形 7">
              <a:extLst>
                <a:ext uri="{FF2B5EF4-FFF2-40B4-BE49-F238E27FC236}">
                  <a16:creationId xmlns:a16="http://schemas.microsoft.com/office/drawing/2014/main" id="{06C35478-C1EF-453A-B3CC-31C7DC62D7F9}"/>
                </a:ext>
              </a:extLst>
            </p:cNvPr>
            <p:cNvSpPr/>
            <p:nvPr/>
          </p:nvSpPr>
          <p:spPr>
            <a:xfrm>
              <a:off x="830580" y="2553315"/>
              <a:ext cx="3253740" cy="12115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a:extLst>
                <a:ext uri="{FF2B5EF4-FFF2-40B4-BE49-F238E27FC236}">
                  <a16:creationId xmlns:a16="http://schemas.microsoft.com/office/drawing/2014/main" id="{921DF4CA-E12B-433D-9EE5-2AB013E41603}"/>
                </a:ext>
              </a:extLst>
            </p:cNvPr>
            <p:cNvSpPr txBox="1"/>
            <p:nvPr/>
          </p:nvSpPr>
          <p:spPr>
            <a:xfrm>
              <a:off x="830580" y="2626122"/>
              <a:ext cx="3253740" cy="1138773"/>
            </a:xfrm>
            <a:prstGeom prst="rect">
              <a:avLst/>
            </a:prstGeom>
            <a:noFill/>
          </p:spPr>
          <p:txBody>
            <a:bodyPr wrap="square" rtlCol="0">
              <a:spAutoFit/>
            </a:bodyPr>
            <a:lstStyle/>
            <a:p>
              <a:pPr algn="ctr"/>
              <a:r>
                <a:rPr lang="en-US" altLang="zh-CN" sz="2000" b="1" dirty="0">
                  <a:solidFill>
                    <a:schemeClr val="bg1"/>
                  </a:solidFill>
                  <a:latin typeface="+mn-lt"/>
                </a:rPr>
                <a:t>System services</a:t>
              </a:r>
              <a:endParaRPr lang="en-US" sz="2000" b="1" dirty="0">
                <a:solidFill>
                  <a:schemeClr val="bg1"/>
                </a:solidFill>
                <a:latin typeface="+mn-lt"/>
              </a:endParaRPr>
            </a:p>
            <a:p>
              <a:pPr marL="285750" indent="-285750">
                <a:buFont typeface="Arial" panose="020B0604020202020204" pitchFamily="34" charset="0"/>
                <a:buChar char="•"/>
              </a:pPr>
              <a:r>
                <a:rPr lang="en-US" altLang="zh-CN" sz="1600" dirty="0">
                  <a:solidFill>
                    <a:schemeClr val="bg1"/>
                  </a:solidFill>
                  <a:latin typeface="+mn-lt"/>
                </a:rPr>
                <a:t>Containers</a:t>
              </a:r>
            </a:p>
            <a:p>
              <a:pPr marL="285750" indent="-285750">
                <a:buFont typeface="Arial" panose="020B0604020202020204" pitchFamily="34" charset="0"/>
                <a:buChar char="•"/>
              </a:pPr>
              <a:r>
                <a:rPr lang="en-US" sz="1600" dirty="0">
                  <a:solidFill>
                    <a:schemeClr val="bg1"/>
                  </a:solidFill>
                  <a:latin typeface="+mn-lt"/>
                </a:rPr>
                <a:t>Orchestration</a:t>
              </a:r>
            </a:p>
            <a:p>
              <a:pPr marL="285750" indent="-285750">
                <a:buFont typeface="Arial" panose="020B0604020202020204" pitchFamily="34" charset="0"/>
                <a:buChar char="•"/>
              </a:pPr>
              <a:r>
                <a:rPr lang="en-US" altLang="zh-CN" sz="1600" dirty="0">
                  <a:solidFill>
                    <a:schemeClr val="bg1"/>
                  </a:solidFill>
                  <a:latin typeface="+mn-lt"/>
                </a:rPr>
                <a:t>User APIs</a:t>
              </a:r>
              <a:endParaRPr lang="en-US" sz="1600" dirty="0">
                <a:solidFill>
                  <a:schemeClr val="bg1"/>
                </a:solidFill>
                <a:latin typeface="+mn-lt"/>
              </a:endParaRPr>
            </a:p>
          </p:txBody>
        </p:sp>
        <p:sp>
          <p:nvSpPr>
            <p:cNvPr id="10" name="矩形 9">
              <a:extLst>
                <a:ext uri="{FF2B5EF4-FFF2-40B4-BE49-F238E27FC236}">
                  <a16:creationId xmlns:a16="http://schemas.microsoft.com/office/drawing/2014/main" id="{1672A6C5-543D-4FAF-9EAB-C866EFEE982E}"/>
                </a:ext>
              </a:extLst>
            </p:cNvPr>
            <p:cNvSpPr/>
            <p:nvPr/>
          </p:nvSpPr>
          <p:spPr>
            <a:xfrm>
              <a:off x="4164330" y="3837126"/>
              <a:ext cx="3253740" cy="12115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本框 10">
              <a:extLst>
                <a:ext uri="{FF2B5EF4-FFF2-40B4-BE49-F238E27FC236}">
                  <a16:creationId xmlns:a16="http://schemas.microsoft.com/office/drawing/2014/main" id="{22C35FFC-51C4-4BAD-8385-E1DE7272089F}"/>
                </a:ext>
              </a:extLst>
            </p:cNvPr>
            <p:cNvSpPr txBox="1"/>
            <p:nvPr/>
          </p:nvSpPr>
          <p:spPr>
            <a:xfrm>
              <a:off x="4164330" y="3909933"/>
              <a:ext cx="3253740" cy="1138773"/>
            </a:xfrm>
            <a:prstGeom prst="rect">
              <a:avLst/>
            </a:prstGeom>
            <a:noFill/>
          </p:spPr>
          <p:txBody>
            <a:bodyPr wrap="square" rtlCol="0">
              <a:spAutoFit/>
            </a:bodyPr>
            <a:lstStyle/>
            <a:p>
              <a:pPr algn="ctr"/>
              <a:r>
                <a:rPr lang="en-US" altLang="zh-CN" sz="2000" b="1" dirty="0">
                  <a:solidFill>
                    <a:schemeClr val="bg1"/>
                  </a:solidFill>
                  <a:latin typeface="+mn-lt"/>
                </a:rPr>
                <a:t>Computing</a:t>
              </a:r>
              <a:endParaRPr lang="en-US" sz="2000" b="1" dirty="0">
                <a:solidFill>
                  <a:schemeClr val="bg1"/>
                </a:solidFill>
                <a:latin typeface="+mn-lt"/>
              </a:endParaRPr>
            </a:p>
            <a:p>
              <a:pPr marL="285750" indent="-285750">
                <a:buFont typeface="Arial" panose="020B0604020202020204" pitchFamily="34" charset="0"/>
                <a:buChar char="•"/>
              </a:pPr>
              <a:r>
                <a:rPr lang="en-US" altLang="zh-CN" sz="1600" dirty="0">
                  <a:solidFill>
                    <a:schemeClr val="bg1"/>
                  </a:solidFill>
                  <a:latin typeface="+mn-lt"/>
                </a:rPr>
                <a:t>CPU standard units</a:t>
              </a:r>
            </a:p>
            <a:p>
              <a:pPr marL="285750" indent="-285750">
                <a:buFont typeface="Arial" panose="020B0604020202020204" pitchFamily="34" charset="0"/>
                <a:buChar char="•"/>
              </a:pPr>
              <a:r>
                <a:rPr lang="en-US" altLang="zh-CN" sz="1600" dirty="0">
                  <a:solidFill>
                    <a:schemeClr val="bg1"/>
                  </a:solidFill>
                  <a:latin typeface="+mn-lt"/>
                </a:rPr>
                <a:t>GPU standard units</a:t>
              </a:r>
            </a:p>
            <a:p>
              <a:pPr marL="285750" indent="-285750">
                <a:buFont typeface="Arial" panose="020B0604020202020204" pitchFamily="34" charset="0"/>
                <a:buChar char="•"/>
              </a:pPr>
              <a:r>
                <a:rPr lang="en-US" sz="1600" dirty="0">
                  <a:solidFill>
                    <a:schemeClr val="bg1"/>
                  </a:solidFill>
                  <a:latin typeface="+mn-lt"/>
                </a:rPr>
                <a:t>Dynamical configuration</a:t>
              </a:r>
            </a:p>
          </p:txBody>
        </p:sp>
        <p:sp>
          <p:nvSpPr>
            <p:cNvPr id="12" name="矩形 11">
              <a:extLst>
                <a:ext uri="{FF2B5EF4-FFF2-40B4-BE49-F238E27FC236}">
                  <a16:creationId xmlns:a16="http://schemas.microsoft.com/office/drawing/2014/main" id="{A25C6BD6-5208-4D80-89BC-703A077C2A94}"/>
                </a:ext>
              </a:extLst>
            </p:cNvPr>
            <p:cNvSpPr/>
            <p:nvPr/>
          </p:nvSpPr>
          <p:spPr>
            <a:xfrm>
              <a:off x="4164330" y="2553315"/>
              <a:ext cx="3253740" cy="12115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文本框 12">
              <a:extLst>
                <a:ext uri="{FF2B5EF4-FFF2-40B4-BE49-F238E27FC236}">
                  <a16:creationId xmlns:a16="http://schemas.microsoft.com/office/drawing/2014/main" id="{3AFE54C6-CA61-46C3-BB25-B162CD026F59}"/>
                </a:ext>
              </a:extLst>
            </p:cNvPr>
            <p:cNvSpPr txBox="1"/>
            <p:nvPr/>
          </p:nvSpPr>
          <p:spPr>
            <a:xfrm>
              <a:off x="4164330" y="2626122"/>
              <a:ext cx="3253740" cy="1138773"/>
            </a:xfrm>
            <a:prstGeom prst="rect">
              <a:avLst/>
            </a:prstGeom>
            <a:noFill/>
          </p:spPr>
          <p:txBody>
            <a:bodyPr wrap="square" rtlCol="0">
              <a:spAutoFit/>
            </a:bodyPr>
            <a:lstStyle/>
            <a:p>
              <a:pPr algn="ctr"/>
              <a:r>
                <a:rPr lang="en-US" altLang="zh-CN" sz="2000" b="1" dirty="0">
                  <a:solidFill>
                    <a:schemeClr val="bg1"/>
                  </a:solidFill>
                  <a:latin typeface="+mn-lt"/>
                </a:rPr>
                <a:t>Data services</a:t>
              </a:r>
            </a:p>
            <a:p>
              <a:pPr marL="285750" indent="-285750">
                <a:buFont typeface="Arial" panose="020B0604020202020204" pitchFamily="34" charset="0"/>
                <a:buChar char="•"/>
              </a:pPr>
              <a:r>
                <a:rPr lang="en-US" sz="1600" dirty="0">
                  <a:solidFill>
                    <a:schemeClr val="bg1"/>
                  </a:solidFill>
                  <a:latin typeface="+mn-lt"/>
                </a:rPr>
                <a:t>Data catalog</a:t>
              </a:r>
            </a:p>
            <a:p>
              <a:pPr marL="285750" indent="-285750">
                <a:buFont typeface="Arial" panose="020B0604020202020204" pitchFamily="34" charset="0"/>
                <a:buChar char="•"/>
              </a:pPr>
              <a:r>
                <a:rPr lang="en-US" altLang="zh-CN" sz="1600" dirty="0">
                  <a:solidFill>
                    <a:schemeClr val="bg1"/>
                  </a:solidFill>
                  <a:latin typeface="+mn-lt"/>
                </a:rPr>
                <a:t>Data m</a:t>
              </a:r>
              <a:r>
                <a:rPr lang="en-US" sz="1600" dirty="0">
                  <a:solidFill>
                    <a:schemeClr val="bg1"/>
                  </a:solidFill>
                  <a:latin typeface="+mn-lt"/>
                </a:rPr>
                <a:t>anagement</a:t>
              </a:r>
            </a:p>
            <a:p>
              <a:pPr marL="285750" indent="-285750">
                <a:buFont typeface="Arial" panose="020B0604020202020204" pitchFamily="34" charset="0"/>
                <a:buChar char="•"/>
              </a:pPr>
              <a:r>
                <a:rPr lang="en-US" altLang="zh-CN" sz="1600" dirty="0">
                  <a:solidFill>
                    <a:schemeClr val="bg1"/>
                  </a:solidFill>
                  <a:latin typeface="+mn-lt"/>
                </a:rPr>
                <a:t>S</a:t>
              </a:r>
              <a:r>
                <a:rPr lang="en-US" sz="1600" dirty="0">
                  <a:solidFill>
                    <a:schemeClr val="bg1"/>
                  </a:solidFill>
                  <a:latin typeface="+mn-lt"/>
                </a:rPr>
                <a:t>torage interface</a:t>
              </a:r>
            </a:p>
          </p:txBody>
        </p:sp>
        <p:sp>
          <p:nvSpPr>
            <p:cNvPr id="14" name="文本框 13">
              <a:extLst>
                <a:ext uri="{FF2B5EF4-FFF2-40B4-BE49-F238E27FC236}">
                  <a16:creationId xmlns:a16="http://schemas.microsoft.com/office/drawing/2014/main" id="{9A5089F0-16FA-4415-8CF9-4022EDEFC899}"/>
                </a:ext>
              </a:extLst>
            </p:cNvPr>
            <p:cNvSpPr txBox="1"/>
            <p:nvPr/>
          </p:nvSpPr>
          <p:spPr>
            <a:xfrm>
              <a:off x="2426344" y="2093289"/>
              <a:ext cx="3253740" cy="461665"/>
            </a:xfrm>
            <a:prstGeom prst="rect">
              <a:avLst/>
            </a:prstGeom>
            <a:noFill/>
          </p:spPr>
          <p:txBody>
            <a:bodyPr wrap="square" rtlCol="0">
              <a:spAutoFit/>
            </a:bodyPr>
            <a:lstStyle/>
            <a:p>
              <a:r>
                <a:rPr lang="en-US" sz="2400" b="1" dirty="0">
                  <a:latin typeface="+mn-lt"/>
                </a:rPr>
                <a:t>Technical Concept</a:t>
              </a:r>
            </a:p>
          </p:txBody>
        </p:sp>
        <p:sp>
          <p:nvSpPr>
            <p:cNvPr id="15" name="箭头: 左右 14">
              <a:extLst>
                <a:ext uri="{FF2B5EF4-FFF2-40B4-BE49-F238E27FC236}">
                  <a16:creationId xmlns:a16="http://schemas.microsoft.com/office/drawing/2014/main" id="{52062CEE-9B88-46CD-8450-F4CDEEFBF7F2}"/>
                </a:ext>
              </a:extLst>
            </p:cNvPr>
            <p:cNvSpPr/>
            <p:nvPr/>
          </p:nvSpPr>
          <p:spPr>
            <a:xfrm>
              <a:off x="7498080" y="3150216"/>
              <a:ext cx="422910" cy="426402"/>
            </a:xfrm>
            <a:prstGeom prst="leftRightArrow">
              <a:avLst>
                <a:gd name="adj1" fmla="val 42852"/>
                <a:gd name="adj2" fmla="val 30284"/>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矩形 15">
              <a:extLst>
                <a:ext uri="{FF2B5EF4-FFF2-40B4-BE49-F238E27FC236}">
                  <a16:creationId xmlns:a16="http://schemas.microsoft.com/office/drawing/2014/main" id="{DE68E11D-E9D9-4B3C-8AA4-145FB346B61A}"/>
                </a:ext>
              </a:extLst>
            </p:cNvPr>
            <p:cNvSpPr/>
            <p:nvPr/>
          </p:nvSpPr>
          <p:spPr>
            <a:xfrm>
              <a:off x="7920990" y="2687480"/>
              <a:ext cx="3912869" cy="15557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文本框 16">
              <a:extLst>
                <a:ext uri="{FF2B5EF4-FFF2-40B4-BE49-F238E27FC236}">
                  <a16:creationId xmlns:a16="http://schemas.microsoft.com/office/drawing/2014/main" id="{7EA57320-B4E0-490B-8876-88A1445382A5}"/>
                </a:ext>
              </a:extLst>
            </p:cNvPr>
            <p:cNvSpPr txBox="1"/>
            <p:nvPr/>
          </p:nvSpPr>
          <p:spPr>
            <a:xfrm>
              <a:off x="7920989" y="2700926"/>
              <a:ext cx="3912869" cy="1446550"/>
            </a:xfrm>
            <a:prstGeom prst="rect">
              <a:avLst/>
            </a:prstGeom>
            <a:noFill/>
          </p:spPr>
          <p:txBody>
            <a:bodyPr wrap="square" rtlCol="0">
              <a:spAutoFit/>
            </a:bodyPr>
            <a:lstStyle/>
            <a:p>
              <a:pPr algn="ctr"/>
              <a:r>
                <a:rPr lang="en-US" altLang="zh-CN" sz="2000" b="1" dirty="0">
                  <a:latin typeface="+mn-lt"/>
                </a:rPr>
                <a:t>Interface to National </a:t>
              </a:r>
              <a:r>
                <a:rPr lang="en-US" altLang="zh-CN" sz="2000" dirty="0">
                  <a:latin typeface="+mn-lt"/>
                </a:rPr>
                <a:t>D</a:t>
              </a:r>
              <a:r>
                <a:rPr lang="en-US" altLang="zh-CN" sz="2000" b="1" dirty="0">
                  <a:latin typeface="+mn-lt"/>
                </a:rPr>
                <a:t>ata </a:t>
              </a:r>
              <a:r>
                <a:rPr lang="en-US" altLang="zh-CN" sz="2000" dirty="0">
                  <a:latin typeface="+mn-lt"/>
                </a:rPr>
                <a:t>C</a:t>
              </a:r>
              <a:r>
                <a:rPr lang="en-US" altLang="zh-CN" sz="2000" b="1" dirty="0">
                  <a:latin typeface="+mn-lt"/>
                </a:rPr>
                <a:t>enter</a:t>
              </a:r>
              <a:endParaRPr lang="en-US" altLang="zh-CN" sz="2000" dirty="0">
                <a:latin typeface="+mn-lt"/>
              </a:endParaRPr>
            </a:p>
            <a:p>
              <a:pPr marL="285750" indent="-285750">
                <a:buFont typeface="Arial" panose="020B0604020202020204" pitchFamily="34" charset="0"/>
                <a:buChar char="•"/>
              </a:pPr>
              <a:r>
                <a:rPr lang="en-US" sz="1600" dirty="0">
                  <a:latin typeface="+mn-lt"/>
                </a:rPr>
                <a:t>APIs</a:t>
              </a:r>
            </a:p>
            <a:p>
              <a:pPr marL="285750" indent="-285750">
                <a:buFont typeface="Arial" panose="020B0604020202020204" pitchFamily="34" charset="0"/>
                <a:buChar char="•"/>
              </a:pPr>
              <a:r>
                <a:rPr lang="en-US" sz="1600" dirty="0">
                  <a:latin typeface="+mn-lt"/>
                </a:rPr>
                <a:t>Network</a:t>
              </a:r>
            </a:p>
            <a:p>
              <a:pPr marL="285750" indent="-285750">
                <a:buFont typeface="Arial" panose="020B0604020202020204" pitchFamily="34" charset="0"/>
                <a:buChar char="•"/>
              </a:pPr>
              <a:r>
                <a:rPr lang="en-US" sz="1600" dirty="0">
                  <a:latin typeface="+mn-lt"/>
                </a:rPr>
                <a:t>Infrastructure</a:t>
              </a:r>
            </a:p>
          </p:txBody>
        </p:sp>
      </p:grpSp>
      <p:sp>
        <p:nvSpPr>
          <p:cNvPr id="20" name="矩形 19">
            <a:extLst>
              <a:ext uri="{FF2B5EF4-FFF2-40B4-BE49-F238E27FC236}">
                <a16:creationId xmlns:a16="http://schemas.microsoft.com/office/drawing/2014/main" id="{74D0C66D-1E4C-47B1-BD07-F28095555175}"/>
              </a:ext>
            </a:extLst>
          </p:cNvPr>
          <p:cNvSpPr/>
          <p:nvPr/>
        </p:nvSpPr>
        <p:spPr>
          <a:xfrm>
            <a:off x="552450" y="1057536"/>
            <a:ext cx="10801350" cy="2369880"/>
          </a:xfrm>
          <a:prstGeom prst="rect">
            <a:avLst/>
          </a:prstGeom>
        </p:spPr>
        <p:txBody>
          <a:bodyPr wrap="square">
            <a:spAutoFit/>
          </a:bodyPr>
          <a:lstStyle/>
          <a:p>
            <a:r>
              <a:rPr kumimoji="0" lang="en-US" altLang="zh-CN" sz="2400" b="1" i="0" u="none" strike="noStrike" kern="0" cap="none" spc="0" normalizeH="0" baseline="0" noProof="0" dirty="0">
                <a:ln>
                  <a:noFill/>
                </a:ln>
                <a:solidFill>
                  <a:srgbClr val="005DA2"/>
                </a:solidFill>
                <a:effectLst/>
                <a:uLnTx/>
                <a:uFillTx/>
                <a:latin typeface="Arial"/>
                <a:ea typeface="微软雅黑" panose="020B0503020204020204" charset="-122"/>
                <a:cs typeface="Arial"/>
                <a:sym typeface="Arial"/>
              </a:rPr>
              <a:t>BESIII Data ecosystem </a:t>
            </a:r>
            <a:r>
              <a:rPr lang="en-US" altLang="zh-CN" sz="2400" b="1" dirty="0">
                <a:solidFill>
                  <a:srgbClr val="005DA2"/>
                </a:solidFill>
                <a:ea typeface="微软雅黑" panose="020B0503020204020204" charset="-122"/>
              </a:rPr>
              <a:t>(proposed</a:t>
            </a:r>
            <a:r>
              <a:rPr lang="zh-CN" altLang="en-US" sz="2400" b="1" dirty="0">
                <a:solidFill>
                  <a:srgbClr val="005DA2"/>
                </a:solidFill>
                <a:ea typeface="微软雅黑" panose="020B0503020204020204" charset="-122"/>
              </a:rPr>
              <a:t> </a:t>
            </a:r>
            <a:r>
              <a:rPr lang="en-US" altLang="zh-CN" sz="2400" b="1" dirty="0">
                <a:solidFill>
                  <a:srgbClr val="005DA2"/>
                </a:solidFill>
                <a:ea typeface="微软雅黑" panose="020B0503020204020204" charset="-122"/>
              </a:rPr>
              <a:t>in</a:t>
            </a:r>
            <a:r>
              <a:rPr lang="zh-CN" altLang="en-US" sz="2400" b="1">
                <a:solidFill>
                  <a:srgbClr val="005DA2"/>
                </a:solidFill>
                <a:ea typeface="微软雅黑" panose="020B0503020204020204" charset="-122"/>
              </a:rPr>
              <a:t> </a:t>
            </a:r>
            <a:r>
              <a:rPr lang="en-US" altLang="zh-CN" sz="2400" b="1">
                <a:solidFill>
                  <a:srgbClr val="005DA2"/>
                </a:solidFill>
                <a:ea typeface="微软雅黑" panose="020B0503020204020204" charset="-122"/>
              </a:rPr>
              <a:t>2024)</a:t>
            </a:r>
            <a:endParaRPr lang="en-US" sz="2400" b="0" dirty="0">
              <a:latin typeface="+mn-lt"/>
            </a:endParaRPr>
          </a:p>
          <a:p>
            <a:pPr marL="342900" indent="-342900">
              <a:buFont typeface="Arial" panose="020B0604020202020204" pitchFamily="34" charset="0"/>
              <a:buChar char="•"/>
            </a:pPr>
            <a:r>
              <a:rPr lang="en-US" sz="2400" b="0" dirty="0">
                <a:latin typeface="+mn-lt"/>
              </a:rPr>
              <a:t>To guarantee BESIII data’s Longevity and Usefulness</a:t>
            </a:r>
          </a:p>
          <a:p>
            <a:pPr marL="342900" indent="-342900">
              <a:buFont typeface="Arial" panose="020B0604020202020204" pitchFamily="34" charset="0"/>
              <a:buChar char="•"/>
            </a:pPr>
            <a:r>
              <a:rPr lang="en-US" sz="2400" b="0" dirty="0">
                <a:latin typeface="+mn-lt"/>
              </a:rPr>
              <a:t>Core capabilities: storage, access, transfer, process, analysis</a:t>
            </a:r>
          </a:p>
          <a:p>
            <a:pPr marL="800100" lvl="1" indent="-342900">
              <a:buFont typeface="Arial" panose="020B0604020202020204" pitchFamily="34" charset="0"/>
              <a:buChar char="•"/>
            </a:pPr>
            <a:r>
              <a:rPr lang="en-US" altLang="zh-CN" sz="2400" b="0" dirty="0">
                <a:latin typeface="+mn-lt"/>
              </a:rPr>
              <a:t>Build with existing technologies while supporting new tech., e.g. AI</a:t>
            </a:r>
            <a:endParaRPr lang="en-US" sz="2400" b="0" dirty="0">
              <a:latin typeface="+mn-lt"/>
            </a:endParaRPr>
          </a:p>
          <a:p>
            <a:pPr marL="342900" indent="-342900">
              <a:buFont typeface="Arial" panose="020B0604020202020204" pitchFamily="34" charset="0"/>
              <a:buChar char="•"/>
            </a:pPr>
            <a:r>
              <a:rPr lang="en-US" sz="2400" b="0" dirty="0">
                <a:latin typeface="+mn-lt"/>
              </a:rPr>
              <a:t>Seamless Data and Computing Infrastructure</a:t>
            </a:r>
          </a:p>
          <a:p>
            <a:pPr marL="800100" lvl="1" indent="-342900">
              <a:buFont typeface="Arial" panose="020B0604020202020204" pitchFamily="34" charset="0"/>
              <a:buChar char="•"/>
            </a:pPr>
            <a:r>
              <a:rPr lang="en-US" altLang="zh-CN" sz="2400" b="0" dirty="0">
                <a:latin typeface="+mn-lt"/>
              </a:rPr>
              <a:t>Flexibility with resources and support of time-critical tasks</a:t>
            </a:r>
          </a:p>
        </p:txBody>
      </p:sp>
    </p:spTree>
    <p:extLst>
      <p:ext uri="{BB962C8B-B14F-4D97-AF65-F5344CB8AC3E}">
        <p14:creationId xmlns:p14="http://schemas.microsoft.com/office/powerpoint/2010/main" val="298381333"/>
      </p:ext>
    </p:extLst>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3159</TotalTime>
  <Words>2027</Words>
  <Application>Microsoft Macintosh PowerPoint</Application>
  <PresentationFormat>宽屏</PresentationFormat>
  <Paragraphs>243</Paragraphs>
  <Slides>17</Slides>
  <Notes>17</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17</vt:i4>
      </vt:variant>
    </vt:vector>
  </HeadingPairs>
  <TitlesOfParts>
    <vt:vector size="26" baseType="lpstr">
      <vt:lpstr>微软雅黑</vt:lpstr>
      <vt:lpstr>Noto Sans CJK SC Bold</vt:lpstr>
      <vt:lpstr>Noto Sans CJK SC Regular</vt:lpstr>
      <vt:lpstr>PingFang SC</vt:lpstr>
      <vt:lpstr>Arial</vt:lpstr>
      <vt:lpstr>Calibri</vt:lpstr>
      <vt:lpstr>Poppins</vt:lpstr>
      <vt:lpstr>Office 主题​​</vt:lpstr>
      <vt:lpstr>默认主题</vt:lpstr>
      <vt:lpstr>PowerPoint 演示文稿</vt:lpstr>
      <vt:lpstr>PowerPoint 演示文稿</vt:lpstr>
      <vt:lpstr>PowerPoint 演示文稿</vt:lpstr>
      <vt:lpstr>PowerPoint 演示文稿</vt:lpstr>
      <vt:lpstr>The Current Landscape of HEP Data Preservation </vt:lpstr>
      <vt:lpstr>Publication Record at Experiments</vt:lpstr>
      <vt:lpstr>PowerPoint 演示文稿</vt:lpstr>
      <vt:lpstr>Data preservation for experiments at IHEP</vt:lpstr>
      <vt:lpstr>Data preservation for experiments at IHEP</vt:lpstr>
      <vt:lpstr>Data preservation for experiments at IHEP</vt:lpstr>
      <vt:lpstr>Data preservation for experiments at IHEP</vt:lpstr>
      <vt:lpstr>PowerPoint 演示文稿</vt:lpstr>
      <vt:lpstr>PowerPoint 演示文稿</vt:lpstr>
      <vt:lpstr>PowerPoint 演示文稿</vt:lpstr>
      <vt:lpstr>PowerPoint 演示文稿</vt:lpstr>
      <vt:lpstr>PowerPoint 演示文稿</vt:lpstr>
      <vt:lpstr>Data Volume of major experiments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Microsoft Office User</cp:lastModifiedBy>
  <cp:revision>62</cp:revision>
  <dcterms:modified xsi:type="dcterms:W3CDTF">2026-07-01T23:05:59Z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{"Label":"1","ContentProducer":"001191110102MACQD9K64010000","ProduceID":"7656490611239423183","ReservedCode1":"","ContentPropagator":"","PropagateID":"","ReservedCode2":""}</vt:lpwstr>
  </property>
</Properties>
</file>